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7"/>
  </p:notesMasterIdLst>
  <p:sldIdLst>
    <p:sldId id="304" r:id="rId6"/>
    <p:sldId id="833" r:id="rId7"/>
    <p:sldId id="620" r:id="rId8"/>
    <p:sldId id="2147470449" r:id="rId9"/>
    <p:sldId id="827" r:id="rId10"/>
    <p:sldId id="2147470451" r:id="rId11"/>
    <p:sldId id="2147376053" r:id="rId12"/>
    <p:sldId id="2147470452" r:id="rId13"/>
    <p:sldId id="2147470453" r:id="rId14"/>
    <p:sldId id="2147376057" r:id="rId15"/>
    <p:sldId id="785" r:id="rId16"/>
    <p:sldId id="2147470457" r:id="rId17"/>
    <p:sldId id="813" r:id="rId18"/>
    <p:sldId id="2147470455" r:id="rId19"/>
    <p:sldId id="2147470454" r:id="rId20"/>
    <p:sldId id="798" r:id="rId21"/>
    <p:sldId id="2147470456" r:id="rId22"/>
    <p:sldId id="814" r:id="rId23"/>
    <p:sldId id="2147376060" r:id="rId24"/>
    <p:sldId id="797" r:id="rId25"/>
    <p:sldId id="2147376055"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ALANI, Manoj" initials="JM" lastIdx="9" clrIdx="0">
    <p:extLst>
      <p:ext uri="{19B8F6BF-5375-455C-9EA6-DF929625EA0E}">
        <p15:presenceInfo xmlns:p15="http://schemas.microsoft.com/office/powerpoint/2012/main" userId="S::jhalanim@who.int::e2bb8443-deef-4426-ab96-66d688df72a1" providerId="AD"/>
      </p:ext>
    </p:extLst>
  </p:cmAuthor>
  <p:cmAuthor id="2" name="ZAKOJI, Masahiro" initials="ZM" lastIdx="5" clrIdx="1">
    <p:extLst>
      <p:ext uri="{19B8F6BF-5375-455C-9EA6-DF929625EA0E}">
        <p15:presenceInfo xmlns:p15="http://schemas.microsoft.com/office/powerpoint/2012/main" userId="S::zakojim@who.int::835abe4d-14c7-4252-885b-b018947de32e" providerId="AD"/>
      </p:ext>
    </p:extLst>
  </p:cmAuthor>
  <p:cmAuthor id="3" name="DHILLON, Ibadat" initials="DI" lastIdx="1" clrIdx="2">
    <p:extLst>
      <p:ext uri="{19B8F6BF-5375-455C-9EA6-DF929625EA0E}">
        <p15:presenceInfo xmlns:p15="http://schemas.microsoft.com/office/powerpoint/2012/main" userId="S::dhilloni@who.int::56244a2c-91af-4bd6-8700-00fdb743515c" providerId="AD"/>
      </p:ext>
    </p:extLst>
  </p:cmAuthor>
  <p:cmAuthor id="4" name="SANDAR, Moe" initials="SM" lastIdx="2" clrIdx="3">
    <p:extLst>
      <p:ext uri="{19B8F6BF-5375-455C-9EA6-DF929625EA0E}">
        <p15:presenceInfo xmlns:p15="http://schemas.microsoft.com/office/powerpoint/2012/main" userId="S::sandarm@who.int::a50da1af-0a03-4a62-a4d7-cb3c6250e1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7FB8"/>
    <a:srgbClr val="E38A4E"/>
    <a:srgbClr val="E9A272"/>
    <a:srgbClr val="FB8071"/>
    <a:srgbClr val="FEFFB3"/>
    <a:srgbClr val="FBB465"/>
    <a:srgbClr val="8DD3C8"/>
    <a:srgbClr val="80B1D2"/>
    <a:srgbClr val="984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6" autoAdjust="0"/>
    <p:restoredTop sz="88064" autoAdjust="0"/>
  </p:normalViewPr>
  <p:slideViewPr>
    <p:cSldViewPr snapToGrid="0">
      <p:cViewPr varScale="1">
        <p:scale>
          <a:sx n="110" d="100"/>
          <a:sy n="110" d="100"/>
        </p:scale>
        <p:origin x="540" y="114"/>
      </p:cViewPr>
      <p:guideLst>
        <p:guide orient="horz" pos="2160"/>
        <p:guide pos="3840"/>
      </p:guideLst>
    </p:cSldViewPr>
  </p:slideViewPr>
  <p:notesTextViewPr>
    <p:cViewPr>
      <p:scale>
        <a:sx n="3" d="2"/>
        <a:sy n="3" d="2"/>
      </p:scale>
      <p:origin x="0" y="0"/>
    </p:cViewPr>
  </p:notesTextViewPr>
  <p:sorterViewPr>
    <p:cViewPr varScale="1">
      <p:scale>
        <a:sx n="1" d="1"/>
        <a:sy n="1" d="1"/>
      </p:scale>
      <p:origin x="0" y="-6990"/>
    </p:cViewPr>
  </p:sorter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B29A5-15EA-4924-A097-CB037BE0EAC0}" type="datetimeFigureOut">
              <a:rPr lang="en-GB" smtClean="0"/>
              <a:t>11/05/2023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4DA60-F9BF-4931-BF0E-2211D01A429A}" type="slidenum">
              <a:rPr lang="en-GB" smtClean="0"/>
              <a:t>‹#›</a:t>
            </a:fld>
            <a:endParaRPr lang="en-GB" dirty="0"/>
          </a:p>
        </p:txBody>
      </p:sp>
    </p:spTree>
    <p:extLst>
      <p:ext uri="{BB962C8B-B14F-4D97-AF65-F5344CB8AC3E}">
        <p14:creationId xmlns:p14="http://schemas.microsoft.com/office/powerpoint/2010/main" val="4282933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Good morning and good afternoon,</a:t>
            </a:r>
          </a:p>
          <a:p>
            <a:r>
              <a:rPr lang="en-GB" sz="1200" kern="1200" dirty="0">
                <a:solidFill>
                  <a:schemeClr val="tx1"/>
                </a:solidFill>
                <a:effectLst/>
                <a:latin typeface="+mn-lt"/>
                <a:ea typeface="+mn-ea"/>
                <a:cs typeface="+mn-cs"/>
              </a:rPr>
              <a:t>Welcome to the donors, HQ team and my regional and country colleagues.</a:t>
            </a:r>
          </a:p>
        </p:txBody>
      </p:sp>
      <p:sp>
        <p:nvSpPr>
          <p:cNvPr id="4" name="Slide Number Placeholder 3"/>
          <p:cNvSpPr>
            <a:spLocks noGrp="1"/>
          </p:cNvSpPr>
          <p:nvPr>
            <p:ph type="sldNum" sz="quarter" idx="5"/>
          </p:nvPr>
        </p:nvSpPr>
        <p:spPr/>
        <p:txBody>
          <a:bodyPr/>
          <a:lstStyle/>
          <a:p>
            <a:fld id="{94B4DA60-F9BF-4931-BF0E-2211D01A429A}" type="slidenum">
              <a:rPr lang="en-GB" smtClean="0"/>
              <a:t>1</a:t>
            </a:fld>
            <a:endParaRPr lang="en-GB" dirty="0"/>
          </a:p>
        </p:txBody>
      </p:sp>
    </p:spTree>
    <p:extLst>
      <p:ext uri="{BB962C8B-B14F-4D97-AF65-F5344CB8AC3E}">
        <p14:creationId xmlns:p14="http://schemas.microsoft.com/office/powerpoint/2010/main" val="536784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B4DA60-F9BF-4931-BF0E-2211D01A42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444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94B4DA60-F9BF-4931-BF0E-2211D01A429A}" type="slidenum">
              <a:rPr lang="en-GB" smtClean="0"/>
              <a:t>3</a:t>
            </a:fld>
            <a:endParaRPr lang="en-GB" dirty="0"/>
          </a:p>
        </p:txBody>
      </p:sp>
    </p:spTree>
    <p:extLst>
      <p:ext uri="{BB962C8B-B14F-4D97-AF65-F5344CB8AC3E}">
        <p14:creationId xmlns:p14="http://schemas.microsoft.com/office/powerpoint/2010/main" val="3824867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SEARO </a:t>
            </a:r>
            <a:r>
              <a:rPr lang="en-US" sz="1200" b="0" i="0" u="none" strike="noStrike" kern="1200" baseline="0" dirty="0">
                <a:solidFill>
                  <a:schemeClr val="tx1"/>
                </a:solidFill>
                <a:latin typeface="+mn-lt"/>
                <a:ea typeface="+mn-ea"/>
                <a:cs typeface="+mn-cs"/>
              </a:rPr>
              <a:t>publishes </a:t>
            </a:r>
            <a:r>
              <a:rPr lang="en-GB" sz="1200" b="0" i="0" u="none" strike="noStrike" kern="1200" baseline="0" dirty="0">
                <a:solidFill>
                  <a:schemeClr val="tx1"/>
                </a:solidFill>
                <a:latin typeface="+mn-lt"/>
                <a:ea typeface="+mn-ea"/>
                <a:cs typeface="+mn-cs"/>
              </a:rPr>
              <a:t>Annual Report </a:t>
            </a:r>
            <a:r>
              <a:rPr lang="en-US" sz="1200" b="0" i="0" u="none" strike="noStrike" kern="1200" baseline="0" dirty="0">
                <a:solidFill>
                  <a:schemeClr val="tx1"/>
                </a:solidFill>
                <a:latin typeface="+mn-lt"/>
                <a:ea typeface="+mn-ea"/>
                <a:cs typeface="+mn-cs"/>
              </a:rPr>
              <a:t>on Monitoring progress towards universal health coverage (UHC) and the health-related Sustainable Development Goals (SDGs).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regional average for the UHC essential health services index was 61% in 2020 compared with 49% in 2010. The figure shows the improvements in service coverage across Member States from 2010 to 2020.</a:t>
            </a:r>
          </a:p>
          <a:p>
            <a:endParaRPr lang="en-GB" dirty="0"/>
          </a:p>
        </p:txBody>
      </p:sp>
      <p:sp>
        <p:nvSpPr>
          <p:cNvPr id="4" name="Slide Number Placeholder 3"/>
          <p:cNvSpPr>
            <a:spLocks noGrp="1"/>
          </p:cNvSpPr>
          <p:nvPr>
            <p:ph type="sldNum" sz="quarter" idx="5"/>
          </p:nvPr>
        </p:nvSpPr>
        <p:spPr/>
        <p:txBody>
          <a:bodyPr/>
          <a:lstStyle/>
          <a:p>
            <a:fld id="{94B4DA60-F9BF-4931-BF0E-2211D01A429A}" type="slidenum">
              <a:rPr lang="en-GB" smtClean="0"/>
              <a:t>4</a:t>
            </a:fld>
            <a:endParaRPr lang="en-GB" dirty="0"/>
          </a:p>
        </p:txBody>
      </p:sp>
    </p:spTree>
    <p:extLst>
      <p:ext uri="{BB962C8B-B14F-4D97-AF65-F5344CB8AC3E}">
        <p14:creationId xmlns:p14="http://schemas.microsoft.com/office/powerpoint/2010/main" val="273001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Catastrophic health expenditure (SDG 3.8.2) is used to report on financial protection. Although 7 countries of the region have catastrophic spending incidence less than the global median, it is still quite high. </a:t>
            </a:r>
            <a:r>
              <a:rPr lang="en-US" sz="1200" b="0" i="0" u="none" strike="noStrike" kern="1200" baseline="0" dirty="0" err="1">
                <a:solidFill>
                  <a:schemeClr val="tx1"/>
                </a:solidFill>
                <a:latin typeface="+mn-lt"/>
                <a:ea typeface="+mn-ea"/>
                <a:cs typeface="+mn-cs"/>
              </a:rPr>
              <a:t>Infact</a:t>
            </a:r>
            <a:r>
              <a:rPr lang="en-US" sz="1200" b="0" i="0" u="none" strike="noStrike" kern="1200" baseline="0" dirty="0">
                <a:solidFill>
                  <a:schemeClr val="tx1"/>
                </a:solidFill>
                <a:latin typeface="+mn-lt"/>
                <a:ea typeface="+mn-ea"/>
                <a:cs typeface="+mn-cs"/>
              </a:rPr>
              <a:t> the OOPE is highest in the region, while public spending on health is the lowest in SEAR.</a:t>
            </a:r>
          </a:p>
          <a:p>
            <a:r>
              <a:rPr lang="en-US" sz="1200" b="0" i="0" u="none" strike="noStrike" kern="1200" baseline="0" dirty="0">
                <a:solidFill>
                  <a:schemeClr val="tx1"/>
                </a:solidFill>
                <a:latin typeface="+mn-lt"/>
                <a:ea typeface="+mn-ea"/>
                <a:cs typeface="+mn-cs"/>
              </a:rPr>
              <a:t>In the Region, household spending on medicines is the main driver of financial hardship due to health spending.</a:t>
            </a:r>
            <a:endParaRPr lang="en-GB" dirty="0"/>
          </a:p>
        </p:txBody>
      </p:sp>
      <p:sp>
        <p:nvSpPr>
          <p:cNvPr id="4" name="Slide Number Placeholder 3"/>
          <p:cNvSpPr>
            <a:spLocks noGrp="1"/>
          </p:cNvSpPr>
          <p:nvPr>
            <p:ph type="sldNum" sz="quarter" idx="5"/>
          </p:nvPr>
        </p:nvSpPr>
        <p:spPr/>
        <p:txBody>
          <a:bodyPr/>
          <a:lstStyle/>
          <a:p>
            <a:fld id="{94B4DA60-F9BF-4931-BF0E-2211D01A429A}" type="slidenum">
              <a:rPr lang="en-GB" smtClean="0"/>
              <a:t>5</a:t>
            </a:fld>
            <a:endParaRPr lang="en-GB" dirty="0"/>
          </a:p>
        </p:txBody>
      </p:sp>
    </p:spTree>
    <p:extLst>
      <p:ext uri="{BB962C8B-B14F-4D97-AF65-F5344CB8AC3E}">
        <p14:creationId xmlns:p14="http://schemas.microsoft.com/office/powerpoint/2010/main" val="2837059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Catastrophic health expenditure (SDG 3.8.2) is used to report on financial protection. Although 7 countries of the region have catastrophic spending incidence less than the global median, it is still quite high. </a:t>
            </a:r>
            <a:r>
              <a:rPr lang="en-US" sz="1200" b="0" i="0" u="none" strike="noStrike" kern="1200" baseline="0" dirty="0" err="1">
                <a:solidFill>
                  <a:schemeClr val="tx1"/>
                </a:solidFill>
                <a:latin typeface="+mn-lt"/>
                <a:ea typeface="+mn-ea"/>
                <a:cs typeface="+mn-cs"/>
              </a:rPr>
              <a:t>Infact</a:t>
            </a:r>
            <a:r>
              <a:rPr lang="en-US" sz="1200" b="0" i="0" u="none" strike="noStrike" kern="1200" baseline="0" dirty="0">
                <a:solidFill>
                  <a:schemeClr val="tx1"/>
                </a:solidFill>
                <a:latin typeface="+mn-lt"/>
                <a:ea typeface="+mn-ea"/>
                <a:cs typeface="+mn-cs"/>
              </a:rPr>
              <a:t> the OOPE is highest in the region, while public spending on health is the lowest in SEAR.</a:t>
            </a:r>
          </a:p>
          <a:p>
            <a:r>
              <a:rPr lang="en-US" sz="1200" b="0" i="0" u="none" strike="noStrike" kern="1200" baseline="0" dirty="0">
                <a:solidFill>
                  <a:schemeClr val="tx1"/>
                </a:solidFill>
                <a:latin typeface="+mn-lt"/>
                <a:ea typeface="+mn-ea"/>
                <a:cs typeface="+mn-cs"/>
              </a:rPr>
              <a:t>In the Region, household spending on medicines is the main driver of financial hardship due to health spending.</a:t>
            </a:r>
            <a:endParaRPr lang="en-GB" dirty="0"/>
          </a:p>
        </p:txBody>
      </p:sp>
      <p:sp>
        <p:nvSpPr>
          <p:cNvPr id="4" name="Slide Number Placeholder 3"/>
          <p:cNvSpPr>
            <a:spLocks noGrp="1"/>
          </p:cNvSpPr>
          <p:nvPr>
            <p:ph type="sldNum" sz="quarter" idx="5"/>
          </p:nvPr>
        </p:nvSpPr>
        <p:spPr/>
        <p:txBody>
          <a:bodyPr/>
          <a:lstStyle/>
          <a:p>
            <a:fld id="{94B4DA60-F9BF-4931-BF0E-2211D01A429A}" type="slidenum">
              <a:rPr lang="en-GB" smtClean="0"/>
              <a:t>6</a:t>
            </a:fld>
            <a:endParaRPr lang="en-GB" dirty="0"/>
          </a:p>
        </p:txBody>
      </p:sp>
    </p:spTree>
    <p:extLst>
      <p:ext uri="{BB962C8B-B14F-4D97-AF65-F5344CB8AC3E}">
        <p14:creationId xmlns:p14="http://schemas.microsoft.com/office/powerpoint/2010/main" val="113773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fulfilled this Ask from the WHO.</a:t>
            </a:r>
          </a:p>
        </p:txBody>
      </p:sp>
      <p:sp>
        <p:nvSpPr>
          <p:cNvPr id="4" name="Slide Number Placeholder 3"/>
          <p:cNvSpPr>
            <a:spLocks noGrp="1"/>
          </p:cNvSpPr>
          <p:nvPr>
            <p:ph type="sldNum" sz="quarter" idx="5"/>
          </p:nvPr>
        </p:nvSpPr>
        <p:spPr/>
        <p:txBody>
          <a:bodyPr/>
          <a:lstStyle/>
          <a:p>
            <a:fld id="{94B4DA60-F9BF-4931-BF0E-2211D01A429A}" type="slidenum">
              <a:rPr lang="en-GB" smtClean="0"/>
              <a:t>7</a:t>
            </a:fld>
            <a:endParaRPr lang="en-GB" dirty="0"/>
          </a:p>
        </p:txBody>
      </p:sp>
    </p:spTree>
    <p:extLst>
      <p:ext uri="{BB962C8B-B14F-4D97-AF65-F5344CB8AC3E}">
        <p14:creationId xmlns:p14="http://schemas.microsoft.com/office/powerpoint/2010/main" val="2183810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B4DA60-F9BF-4931-BF0E-2211D01A429A}" type="slidenum">
              <a:rPr lang="en-GB" smtClean="0"/>
              <a:t>8</a:t>
            </a:fld>
            <a:endParaRPr lang="en-GB" dirty="0"/>
          </a:p>
        </p:txBody>
      </p:sp>
    </p:spTree>
    <p:extLst>
      <p:ext uri="{BB962C8B-B14F-4D97-AF65-F5344CB8AC3E}">
        <p14:creationId xmlns:p14="http://schemas.microsoft.com/office/powerpoint/2010/main" val="426050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fulfilled this Ask from the WHO.</a:t>
            </a:r>
          </a:p>
        </p:txBody>
      </p:sp>
      <p:sp>
        <p:nvSpPr>
          <p:cNvPr id="4" name="Slide Number Placeholder 3"/>
          <p:cNvSpPr>
            <a:spLocks noGrp="1"/>
          </p:cNvSpPr>
          <p:nvPr>
            <p:ph type="sldNum" sz="quarter" idx="5"/>
          </p:nvPr>
        </p:nvSpPr>
        <p:spPr/>
        <p:txBody>
          <a:bodyPr/>
          <a:lstStyle/>
          <a:p>
            <a:fld id="{94B4DA60-F9BF-4931-BF0E-2211D01A429A}" type="slidenum">
              <a:rPr lang="en-GB" smtClean="0"/>
              <a:t>9</a:t>
            </a:fld>
            <a:endParaRPr lang="en-GB" dirty="0"/>
          </a:p>
        </p:txBody>
      </p:sp>
    </p:spTree>
    <p:extLst>
      <p:ext uri="{BB962C8B-B14F-4D97-AF65-F5344CB8AC3E}">
        <p14:creationId xmlns:p14="http://schemas.microsoft.com/office/powerpoint/2010/main" val="411000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HSS focal point both in WCOs and RO are supported by UHC-P.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Activities: PHC country case studies, development of Regional PHC strategy were supported by the UHC funding at the Regional Level.</a:t>
            </a:r>
          </a:p>
          <a:p>
            <a:endParaRPr lang="en-GB" dirty="0"/>
          </a:p>
        </p:txBody>
      </p:sp>
      <p:sp>
        <p:nvSpPr>
          <p:cNvPr id="4" name="Slide Number Placeholder 3"/>
          <p:cNvSpPr>
            <a:spLocks noGrp="1"/>
          </p:cNvSpPr>
          <p:nvPr>
            <p:ph type="sldNum" sz="quarter" idx="5"/>
          </p:nvPr>
        </p:nvSpPr>
        <p:spPr/>
        <p:txBody>
          <a:bodyPr/>
          <a:lstStyle/>
          <a:p>
            <a:fld id="{94B4DA60-F9BF-4931-BF0E-2211D01A429A}" type="slidenum">
              <a:rPr lang="en-GB" smtClean="0"/>
              <a:t>11</a:t>
            </a:fld>
            <a:endParaRPr lang="en-GB" dirty="0"/>
          </a:p>
        </p:txBody>
      </p:sp>
    </p:spTree>
    <p:extLst>
      <p:ext uri="{BB962C8B-B14F-4D97-AF65-F5344CB8AC3E}">
        <p14:creationId xmlns:p14="http://schemas.microsoft.com/office/powerpoint/2010/main" val="152724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D8DAFC-E24F-4DC6-8E7B-F5ACB5095875}"/>
              </a:ext>
            </a:extLst>
          </p:cNvPr>
          <p:cNvSpPr/>
          <p:nvPr userDrawn="1"/>
        </p:nvSpPr>
        <p:spPr>
          <a:xfrm>
            <a:off x="0" y="43012"/>
            <a:ext cx="12192000" cy="371126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solidFill>
            </a:endParaRPr>
          </a:p>
        </p:txBody>
      </p:sp>
      <p:sp>
        <p:nvSpPr>
          <p:cNvPr id="2" name="Title 1"/>
          <p:cNvSpPr>
            <a:spLocks noGrp="1"/>
          </p:cNvSpPr>
          <p:nvPr>
            <p:ph type="ctrTitle"/>
          </p:nvPr>
        </p:nvSpPr>
        <p:spPr>
          <a:xfrm>
            <a:off x="1828800" y="1844827"/>
            <a:ext cx="10363200" cy="1470025"/>
          </a:xfrm>
        </p:spPr>
        <p:txBody>
          <a:bodyPr/>
          <a:lstStyle>
            <a:lvl1pPr algn="l">
              <a:defRPr>
                <a:solidFill>
                  <a:schemeClr val="bg1"/>
                </a:solidFill>
                <a:effectLst/>
              </a:defRPr>
            </a:lvl1pPr>
          </a:lstStyle>
          <a:p>
            <a:r>
              <a:rPr lang="en-US" dirty="0"/>
              <a:t>Click to edit Master title style</a:t>
            </a:r>
            <a:endParaRPr lang="en-GB" dirty="0"/>
          </a:p>
        </p:txBody>
      </p:sp>
      <p:sp>
        <p:nvSpPr>
          <p:cNvPr id="3" name="Subtitle 2"/>
          <p:cNvSpPr>
            <a:spLocks noGrp="1"/>
          </p:cNvSpPr>
          <p:nvPr>
            <p:ph type="subTitle" idx="1"/>
          </p:nvPr>
        </p:nvSpPr>
        <p:spPr>
          <a:xfrm>
            <a:off x="1828800" y="4038600"/>
            <a:ext cx="8534400" cy="792088"/>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1914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2389717" y="5367338"/>
            <a:ext cx="73152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599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55B3-320F-46D2-BE62-E167B83FF861}"/>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3A93D38-9A33-4905-B1C2-2A531522A330}"/>
              </a:ext>
            </a:extLst>
          </p:cNvPr>
          <p:cNvSpPr>
            <a:spLocks noGrp="1"/>
          </p:cNvSpPr>
          <p:nvPr>
            <p:ph type="sldNum" sz="quarter" idx="10"/>
          </p:nvPr>
        </p:nvSpPr>
        <p:spPr/>
        <p:txBody>
          <a:bodyPr/>
          <a:lstStyle/>
          <a:p>
            <a:pPr eaLnBrk="1" fontAlgn="auto" hangingPunct="1">
              <a:spcBef>
                <a:spcPts val="0"/>
              </a:spcBef>
              <a:spcAft>
                <a:spcPts val="0"/>
              </a:spcAft>
            </a:pPr>
            <a:fld id="{72E375D5-DD51-4DDF-87E6-FA82A457ECD1}" type="slidenum">
              <a:rPr lang="en-GB" smtClean="0">
                <a:solidFill>
                  <a:prstClr val="black">
                    <a:tint val="75000"/>
                  </a:prstClr>
                </a:solidFill>
                <a:latin typeface="Calibri"/>
                <a:cs typeface="+mn-cs"/>
              </a:rPr>
              <a:pPr eaLnBrk="1" fontAlgn="auto" hangingPunct="1">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9016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0AE5-3E78-4679-A9D7-88E67B9AFE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4EAD11-8C05-4F28-A63A-DD0BF6DF29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18370D-B4BA-4CE0-BFB3-719420436F69}"/>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5" name="Footer Placeholder 4">
            <a:extLst>
              <a:ext uri="{FF2B5EF4-FFF2-40B4-BE49-F238E27FC236}">
                <a16:creationId xmlns:a16="http://schemas.microsoft.com/office/drawing/2014/main" id="{3D5BF8D6-E9E0-4888-B9C5-F0FBEB523B0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F1492F7-84AC-4C93-A14C-C33BC6B7045B}"/>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226005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B8F3-DBA6-4D73-AD37-702DB57619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EEFF07-BD6E-47D8-888A-F90C265C92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C38A2C-61D1-4CFD-B46B-9FAD6C76D861}"/>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5" name="Footer Placeholder 4">
            <a:extLst>
              <a:ext uri="{FF2B5EF4-FFF2-40B4-BE49-F238E27FC236}">
                <a16:creationId xmlns:a16="http://schemas.microsoft.com/office/drawing/2014/main" id="{53F001A2-5246-4DD1-A1C0-BF3AE36CF1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AFF994-742C-40F9-8777-9199F1546FD0}"/>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1198932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2A90-48BE-49F2-921C-691FF64B2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A455C6-776C-4E3A-9035-FD9576D07A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EEE8B1-3690-4013-9A6F-A70B8B1A5169}"/>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5" name="Footer Placeholder 4">
            <a:extLst>
              <a:ext uri="{FF2B5EF4-FFF2-40B4-BE49-F238E27FC236}">
                <a16:creationId xmlns:a16="http://schemas.microsoft.com/office/drawing/2014/main" id="{C2DC2CBE-B55B-4453-BE4E-8D82DE9EE4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77A6D0C-87C1-4DBB-B16F-6ABB3EF1B557}"/>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682461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224EC-0D3E-4207-9093-22E7D23B63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5E757E-E7E8-42D2-BB60-D568256367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3253ED-3CA2-4DA6-8A54-57BCF778B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98B556-AD08-451E-BB44-D0FAD9D4F23C}"/>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6" name="Footer Placeholder 5">
            <a:extLst>
              <a:ext uri="{FF2B5EF4-FFF2-40B4-BE49-F238E27FC236}">
                <a16:creationId xmlns:a16="http://schemas.microsoft.com/office/drawing/2014/main" id="{50AB8A25-249E-44BC-A396-726E8448482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EDBA235-F0EF-4DB0-BCC9-10560DA6BCE8}"/>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2821127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3CFF-B7FC-4162-9448-4473BA86FC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987362-113B-4862-8951-CFB677C899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2791C7-D865-42AF-A7F6-C292684186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4A8C75-F0E4-4D53-9EBB-59CBE7998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42BCC-BA37-4F0B-A4A6-4457B8E25D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709D51-A788-4C02-B94B-E3ABA7E481D0}"/>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8" name="Footer Placeholder 7">
            <a:extLst>
              <a:ext uri="{FF2B5EF4-FFF2-40B4-BE49-F238E27FC236}">
                <a16:creationId xmlns:a16="http://schemas.microsoft.com/office/drawing/2014/main" id="{3B91ACFF-059B-4F73-B335-AE36164BD7C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B33ED89-4361-40D2-A393-F3E801F743D6}"/>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3337863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1DC00-E0EE-47EC-91EE-88D67CF747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F1F123C-F498-4A3C-BCC7-7BD29E3EE894}"/>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4" name="Footer Placeholder 3">
            <a:extLst>
              <a:ext uri="{FF2B5EF4-FFF2-40B4-BE49-F238E27FC236}">
                <a16:creationId xmlns:a16="http://schemas.microsoft.com/office/drawing/2014/main" id="{30F04866-CBAA-472C-8BD0-7CEE54A41C0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B791B0-81C6-4BD6-B09E-8356FC9F200A}"/>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4130093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2CB6A3-BA86-48A8-B9AE-874E764888A3}"/>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3" name="Footer Placeholder 2">
            <a:extLst>
              <a:ext uri="{FF2B5EF4-FFF2-40B4-BE49-F238E27FC236}">
                <a16:creationId xmlns:a16="http://schemas.microsoft.com/office/drawing/2014/main" id="{CE310E62-EF2E-40F9-A914-B36463E0154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50D09E8-1FAE-4411-BB75-3F170C44715E}"/>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593260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1311-BE09-4D49-AE55-016CC649C6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AE1407-829C-48CA-A1E4-66E07740F3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C33CDBE-CF71-4198-9C96-9FE1D37CC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81BEEE-D8E3-4687-86F0-01B2DAF6EFDC}"/>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6" name="Footer Placeholder 5">
            <a:extLst>
              <a:ext uri="{FF2B5EF4-FFF2-40B4-BE49-F238E27FC236}">
                <a16:creationId xmlns:a16="http://schemas.microsoft.com/office/drawing/2014/main" id="{5513EFD2-D340-4B27-B855-2FFD3182E32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DDCC04D-7881-4575-B0AC-46878F250D8E}"/>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178886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891" y="116632"/>
            <a:ext cx="10972800" cy="1069368"/>
          </a:xfrm>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800" b="0"/>
            </a:lvl1pPr>
            <a:lvl2pPr>
              <a:defRPr sz="2800" b="0"/>
            </a:lvl2pPr>
            <a:lvl3pPr>
              <a:defRPr sz="2800" b="0"/>
            </a:lvl3pPr>
            <a:lvl4pPr>
              <a:defRPr sz="2400" b="0"/>
            </a:lvl4pPr>
            <a:lvl5pPr>
              <a:defRPr sz="2400" b="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36588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8DF8-E1CC-465B-B3EE-4CA3B503C9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64FB91F-5A6E-47E8-843D-D3ECEB0889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90EC7F0-7CF4-46B5-9176-77268D7F8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B8ECD-9968-43C7-973E-BA03180F5C42}"/>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6" name="Footer Placeholder 5">
            <a:extLst>
              <a:ext uri="{FF2B5EF4-FFF2-40B4-BE49-F238E27FC236}">
                <a16:creationId xmlns:a16="http://schemas.microsoft.com/office/drawing/2014/main" id="{C6427C44-4B8F-4846-9689-793D5A9895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F8D513-DC94-4BBF-8677-F5C5E22703CB}"/>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176431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C00E9-4C88-4F08-98A3-63675859DA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0A9C7B-C4B9-4642-BB0D-8703699805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B479D1-378A-4FBA-A701-C4953CDCA851}"/>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5" name="Footer Placeholder 4">
            <a:extLst>
              <a:ext uri="{FF2B5EF4-FFF2-40B4-BE49-F238E27FC236}">
                <a16:creationId xmlns:a16="http://schemas.microsoft.com/office/drawing/2014/main" id="{61E56DA4-24CB-4045-B72C-F40EB59978A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A823B1-C185-4DBA-9C9B-CAC3ACDF2503}"/>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349494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F9BEF2-AD59-47B5-BEAD-2F121B1866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FA1CD80-FD70-4149-B686-3A47E69F9B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ACFA37-1002-4FD2-BD15-19EA3A9243BD}"/>
              </a:ext>
            </a:extLst>
          </p:cNvPr>
          <p:cNvSpPr>
            <a:spLocks noGrp="1"/>
          </p:cNvSpPr>
          <p:nvPr>
            <p:ph type="dt" sz="half" idx="10"/>
          </p:nvPr>
        </p:nvSpPr>
        <p:spPr/>
        <p:txBody>
          <a:bodyPr/>
          <a:lstStyle/>
          <a:p>
            <a:fld id="{A780A89C-BA99-4E66-92F1-69CA6A2404EE}" type="datetimeFigureOut">
              <a:rPr lang="en-GB" smtClean="0"/>
              <a:t>11/05/2023</a:t>
            </a:fld>
            <a:endParaRPr lang="en-GB" dirty="0"/>
          </a:p>
        </p:txBody>
      </p:sp>
      <p:sp>
        <p:nvSpPr>
          <p:cNvPr id="5" name="Footer Placeholder 4">
            <a:extLst>
              <a:ext uri="{FF2B5EF4-FFF2-40B4-BE49-F238E27FC236}">
                <a16:creationId xmlns:a16="http://schemas.microsoft.com/office/drawing/2014/main" id="{4E47DF7E-A17F-426D-961F-211119868C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695278-B9BA-421F-A4FE-B946F0869AF9}"/>
              </a:ext>
            </a:extLst>
          </p:cNvPr>
          <p:cNvSpPr>
            <a:spLocks noGrp="1"/>
          </p:cNvSpPr>
          <p:nvPr>
            <p:ph type="sldNum" sz="quarter" idx="12"/>
          </p:nvPr>
        </p:nvSpPr>
        <p:spPr/>
        <p:txBody>
          <a:bodyPr/>
          <a:lstStyle/>
          <a:p>
            <a:fld id="{B0CDBA93-5720-4C45-9CE7-A4A9D5F692AB}" type="slidenum">
              <a:rPr lang="en-GB" smtClean="0"/>
              <a:t>‹#›</a:t>
            </a:fld>
            <a:endParaRPr lang="en-GB" dirty="0"/>
          </a:p>
        </p:txBody>
      </p:sp>
    </p:spTree>
    <p:extLst>
      <p:ext uri="{BB962C8B-B14F-4D97-AF65-F5344CB8AC3E}">
        <p14:creationId xmlns:p14="http://schemas.microsoft.com/office/powerpoint/2010/main" val="313238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462975-3E3F-47C1-9039-2B76391E474A}"/>
              </a:ext>
            </a:extLst>
          </p:cNvPr>
          <p:cNvSpPr/>
          <p:nvPr userDrawn="1"/>
        </p:nvSpPr>
        <p:spPr>
          <a:xfrm>
            <a:off x="9820275" y="6126166"/>
            <a:ext cx="2238375" cy="713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66891" y="116632"/>
            <a:ext cx="10972800" cy="1030175"/>
          </a:xfrm>
        </p:spPr>
        <p:txBody>
          <a:bodyPr>
            <a:norm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a:defRPr sz="2800" b="0"/>
            </a:lvl1pPr>
            <a:lvl2pPr>
              <a:defRPr sz="2800" b="0"/>
            </a:lvl2pPr>
            <a:lvl3pPr>
              <a:defRPr sz="2800" b="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7609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563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4155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80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6931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1226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59008"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766733" y="1268760"/>
            <a:ext cx="681566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268760"/>
            <a:ext cx="4011084"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2E375D5-DD51-4DDF-87E6-FA82A457ECD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0606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620642" y="6374373"/>
            <a:ext cx="253322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72E375D5-DD51-4DDF-87E6-FA82A457ECD1}" type="slidenum">
              <a:rPr lang="en-GB" smtClean="0">
                <a:solidFill>
                  <a:prstClr val="black">
                    <a:tint val="75000"/>
                  </a:prstClr>
                </a:solidFill>
                <a:latin typeface="Calibri"/>
                <a:cs typeface="+mn-cs"/>
              </a:rPr>
              <a:pPr eaLnBrk="1" fontAlgn="auto" hangingPunct="1">
                <a:spcBef>
                  <a:spcPts val="0"/>
                </a:spcBef>
                <a:spcAft>
                  <a:spcPts val="0"/>
                </a:spcAft>
              </a:pPr>
              <a:t>‹#›</a:t>
            </a:fld>
            <a:endParaRPr lang="en-GB" dirty="0">
              <a:solidFill>
                <a:prstClr val="black">
                  <a:tint val="75000"/>
                </a:prstClr>
              </a:solidFill>
              <a:latin typeface="Calibri"/>
              <a:cs typeface="+mn-cs"/>
            </a:endParaRPr>
          </a:p>
        </p:txBody>
      </p:sp>
      <p:sp>
        <p:nvSpPr>
          <p:cNvPr id="7" name="Rectangle 6"/>
          <p:cNvSpPr/>
          <p:nvPr userDrawn="1"/>
        </p:nvSpPr>
        <p:spPr>
          <a:xfrm>
            <a:off x="0" y="-27384"/>
            <a:ext cx="12192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dirty="0">
              <a:solidFill>
                <a:prstClr val="white"/>
              </a:solidFill>
            </a:endParaRPr>
          </a:p>
        </p:txBody>
      </p:sp>
      <p:sp>
        <p:nvSpPr>
          <p:cNvPr id="2" name="Title Placeholder 1"/>
          <p:cNvSpPr>
            <a:spLocks noGrp="1"/>
          </p:cNvSpPr>
          <p:nvPr>
            <p:ph type="title"/>
          </p:nvPr>
        </p:nvSpPr>
        <p:spPr>
          <a:xfrm>
            <a:off x="609600" y="274638"/>
            <a:ext cx="10972800" cy="894795"/>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5" name="Picture 26" descr="WHO-Logo for PPT(blue)">
            <a:extLst>
              <a:ext uri="{FF2B5EF4-FFF2-40B4-BE49-F238E27FC236}">
                <a16:creationId xmlns:a16="http://schemas.microsoft.com/office/drawing/2014/main" id="{B3584AC2-43FC-42E5-8BA8-B712B249BD3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93141" y="6075568"/>
            <a:ext cx="1776413" cy="7159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close up of an umbrella&#10;&#10;Description generated with high confidence">
            <a:extLst>
              <a:ext uri="{FF2B5EF4-FFF2-40B4-BE49-F238E27FC236}">
                <a16:creationId xmlns:a16="http://schemas.microsoft.com/office/drawing/2014/main" id="{5B637BD8-0C94-DE42-9AD8-69ED9CB16EC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53869" y="5824993"/>
            <a:ext cx="908364" cy="982415"/>
          </a:xfrm>
          <a:prstGeom prst="rect">
            <a:avLst/>
          </a:prstGeom>
        </p:spPr>
      </p:pic>
    </p:spTree>
    <p:extLst>
      <p:ext uri="{BB962C8B-B14F-4D97-AF65-F5344CB8AC3E}">
        <p14:creationId xmlns:p14="http://schemas.microsoft.com/office/powerpoint/2010/main" val="1095060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63" r:id="rId4"/>
    <p:sldLayoutId id="2147483664" r:id="rId5"/>
    <p:sldLayoutId id="2147483665" r:id="rId6"/>
    <p:sldLayoutId id="2147483666" r:id="rId7"/>
    <p:sldLayoutId id="2147483667" r:id="rId8"/>
    <p:sldLayoutId id="2147483668" r:id="rId9"/>
    <p:sldLayoutId id="2147483669" r:id="rId10"/>
    <p:sldLayoutId id="2147483677" r:id="rId11"/>
  </p:sldLayoutIdLst>
  <p:hf sldNum="0" hdr="0" ftr="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b="0" kern="1200">
          <a:solidFill>
            <a:schemeClr val="tx1"/>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b="0" kern="1200">
          <a:solidFill>
            <a:schemeClr val="tx1"/>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b="0" kern="1200">
          <a:solidFill>
            <a:schemeClr val="tx1"/>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b="0" kern="1200">
          <a:solidFill>
            <a:schemeClr val="tx1"/>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AC0F-71D4-41B5-800F-AC38135A61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66BE0F-23AE-4879-AA01-65DCAE0F19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49E8C-A26D-46F3-BFBD-11354F2D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0A89C-BA99-4E66-92F1-69CA6A2404EE}" type="datetimeFigureOut">
              <a:rPr lang="en-GB" smtClean="0"/>
              <a:t>11/05/2023</a:t>
            </a:fld>
            <a:endParaRPr lang="en-GB" dirty="0"/>
          </a:p>
        </p:txBody>
      </p:sp>
      <p:sp>
        <p:nvSpPr>
          <p:cNvPr id="5" name="Footer Placeholder 4">
            <a:extLst>
              <a:ext uri="{FF2B5EF4-FFF2-40B4-BE49-F238E27FC236}">
                <a16:creationId xmlns:a16="http://schemas.microsoft.com/office/drawing/2014/main" id="{D4D5E88B-2524-45C6-A871-276256F079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4AB74EE-8112-42CA-BE89-F41A8CE138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DBA93-5720-4C45-9CE7-A4A9D5F692AB}" type="slidenum">
              <a:rPr lang="en-GB" smtClean="0"/>
              <a:t>‹#›</a:t>
            </a:fld>
            <a:endParaRPr lang="en-GB" dirty="0"/>
          </a:p>
        </p:txBody>
      </p:sp>
    </p:spTree>
    <p:extLst>
      <p:ext uri="{BB962C8B-B14F-4D97-AF65-F5344CB8AC3E}">
        <p14:creationId xmlns:p14="http://schemas.microsoft.com/office/powerpoint/2010/main" val="41159884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18" Type="http://schemas.openxmlformats.org/officeDocument/2006/relationships/image" Target="../media/image2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jp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2F9C-0E2A-452F-ACE9-7257A2D03917}"/>
              </a:ext>
            </a:extLst>
          </p:cNvPr>
          <p:cNvSpPr>
            <a:spLocks noGrp="1"/>
          </p:cNvSpPr>
          <p:nvPr>
            <p:ph type="ctrTitle"/>
          </p:nvPr>
        </p:nvSpPr>
        <p:spPr>
          <a:xfrm>
            <a:off x="745959" y="552091"/>
            <a:ext cx="11446042" cy="2762761"/>
          </a:xfrm>
        </p:spPr>
        <p:txBody>
          <a:bodyPr>
            <a:noAutofit/>
          </a:bodyPr>
          <a:lstStyle/>
          <a:p>
            <a:r>
              <a:rPr lang="en-US" sz="5400" dirty="0"/>
              <a:t>UHC Partnership + CAD PHC grant</a:t>
            </a:r>
            <a:br>
              <a:rPr lang="en-US" sz="5400" dirty="0"/>
            </a:br>
            <a:r>
              <a:rPr lang="en-US" sz="5400" dirty="0"/>
              <a:t>SEARO live monitoring</a:t>
            </a:r>
            <a:endParaRPr lang="en-GB" sz="5400" dirty="0"/>
          </a:p>
        </p:txBody>
      </p:sp>
      <p:sp>
        <p:nvSpPr>
          <p:cNvPr id="3" name="Subtitle 2">
            <a:extLst>
              <a:ext uri="{FF2B5EF4-FFF2-40B4-BE49-F238E27FC236}">
                <a16:creationId xmlns:a16="http://schemas.microsoft.com/office/drawing/2014/main" id="{A3BF58B4-52B4-4A23-91F0-51E5C871A33A}"/>
              </a:ext>
            </a:extLst>
          </p:cNvPr>
          <p:cNvSpPr>
            <a:spLocks noGrp="1"/>
          </p:cNvSpPr>
          <p:nvPr>
            <p:ph type="subTitle" idx="1"/>
          </p:nvPr>
        </p:nvSpPr>
        <p:spPr>
          <a:xfrm>
            <a:off x="1552755" y="4038600"/>
            <a:ext cx="8810445" cy="1432810"/>
          </a:xfrm>
        </p:spPr>
        <p:txBody>
          <a:bodyPr>
            <a:normAutofit/>
          </a:bodyPr>
          <a:lstStyle/>
          <a:p>
            <a:endParaRPr lang="en-US" sz="2800" b="1" dirty="0">
              <a:solidFill>
                <a:schemeClr val="tx1">
                  <a:lumMod val="75000"/>
                  <a:lumOff val="25000"/>
                </a:schemeClr>
              </a:solidFill>
            </a:endParaRPr>
          </a:p>
          <a:p>
            <a:r>
              <a:rPr lang="en-US" sz="2800" dirty="0">
                <a:solidFill>
                  <a:schemeClr val="tx1">
                    <a:lumMod val="75000"/>
                    <a:lumOff val="25000"/>
                  </a:schemeClr>
                </a:solidFill>
              </a:rPr>
              <a:t>11 May 2023</a:t>
            </a:r>
          </a:p>
        </p:txBody>
      </p:sp>
    </p:spTree>
    <p:extLst>
      <p:ext uri="{BB962C8B-B14F-4D97-AF65-F5344CB8AC3E}">
        <p14:creationId xmlns:p14="http://schemas.microsoft.com/office/powerpoint/2010/main" val="370682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49137-FAB9-9847-8EBE-62CB84E5B60C}"/>
              </a:ext>
            </a:extLst>
          </p:cNvPr>
          <p:cNvSpPr>
            <a:spLocks noGrp="1"/>
          </p:cNvSpPr>
          <p:nvPr>
            <p:ph type="ctrTitle"/>
          </p:nvPr>
        </p:nvSpPr>
        <p:spPr/>
        <p:txBody>
          <a:bodyPr/>
          <a:lstStyle/>
          <a:p>
            <a:r>
              <a:rPr lang="en-JP" dirty="0"/>
              <a:t>Regional overview</a:t>
            </a:r>
            <a:r>
              <a:rPr lang="en-US" dirty="0"/>
              <a:t> – HR &amp; Financial </a:t>
            </a:r>
            <a:endParaRPr lang="en-JP" dirty="0"/>
          </a:p>
        </p:txBody>
      </p:sp>
      <p:sp>
        <p:nvSpPr>
          <p:cNvPr id="3" name="Subtitle 2">
            <a:extLst>
              <a:ext uri="{FF2B5EF4-FFF2-40B4-BE49-F238E27FC236}">
                <a16:creationId xmlns:a16="http://schemas.microsoft.com/office/drawing/2014/main" id="{7E7531C1-A3D8-2A46-9F68-B275ABC64E4F}"/>
              </a:ext>
            </a:extLst>
          </p:cNvPr>
          <p:cNvSpPr>
            <a:spLocks noGrp="1"/>
          </p:cNvSpPr>
          <p:nvPr>
            <p:ph type="subTitle" idx="1"/>
          </p:nvPr>
        </p:nvSpPr>
        <p:spPr/>
        <p:txBody>
          <a:bodyPr/>
          <a:lstStyle/>
          <a:p>
            <a:endParaRPr lang="en-JP"/>
          </a:p>
        </p:txBody>
      </p:sp>
    </p:spTree>
    <p:extLst>
      <p:ext uri="{BB962C8B-B14F-4D97-AF65-F5344CB8AC3E}">
        <p14:creationId xmlns:p14="http://schemas.microsoft.com/office/powerpoint/2010/main" val="375088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0A70-B246-4744-9F19-9125DDE2237F}"/>
              </a:ext>
            </a:extLst>
          </p:cNvPr>
          <p:cNvSpPr>
            <a:spLocks noGrp="1"/>
          </p:cNvSpPr>
          <p:nvPr>
            <p:ph type="title"/>
          </p:nvPr>
        </p:nvSpPr>
        <p:spPr>
          <a:xfrm>
            <a:off x="466891" y="116632"/>
            <a:ext cx="10972800" cy="830998"/>
          </a:xfrm>
        </p:spPr>
        <p:txBody>
          <a:bodyPr/>
          <a:lstStyle/>
          <a:p>
            <a:r>
              <a:rPr lang="en-US" dirty="0"/>
              <a:t>UHC-P + Canada-PHC Fund </a:t>
            </a:r>
            <a:r>
              <a:rPr lang="en-JP" dirty="0"/>
              <a:t>Regional overview – HR</a:t>
            </a:r>
          </a:p>
        </p:txBody>
      </p:sp>
      <p:graphicFrame>
        <p:nvGraphicFramePr>
          <p:cNvPr id="4" name="Content Placeholder 3">
            <a:extLst>
              <a:ext uri="{FF2B5EF4-FFF2-40B4-BE49-F238E27FC236}">
                <a16:creationId xmlns:a16="http://schemas.microsoft.com/office/drawing/2014/main" id="{BC0AA420-F913-4D76-816F-E17BF39ED015}"/>
              </a:ext>
            </a:extLst>
          </p:cNvPr>
          <p:cNvGraphicFramePr>
            <a:graphicFrameLocks noGrp="1"/>
          </p:cNvGraphicFramePr>
          <p:nvPr>
            <p:ph idx="1"/>
            <p:extLst>
              <p:ext uri="{D42A27DB-BD31-4B8C-83A1-F6EECF244321}">
                <p14:modId xmlns:p14="http://schemas.microsoft.com/office/powerpoint/2010/main" val="3185548996"/>
              </p:ext>
            </p:extLst>
          </p:nvPr>
        </p:nvGraphicFramePr>
        <p:xfrm>
          <a:off x="466889" y="1451691"/>
          <a:ext cx="11215776" cy="3854234"/>
        </p:xfrm>
        <a:graphic>
          <a:graphicData uri="http://schemas.openxmlformats.org/drawingml/2006/table">
            <a:tbl>
              <a:tblPr firstRow="1" bandRow="1">
                <a:tableStyleId>{74C1A8A3-306A-4EB7-A6B1-4F7E0EB9C5D6}</a:tableStyleId>
              </a:tblPr>
              <a:tblGrid>
                <a:gridCol w="1869296">
                  <a:extLst>
                    <a:ext uri="{9D8B030D-6E8A-4147-A177-3AD203B41FA5}">
                      <a16:colId xmlns:a16="http://schemas.microsoft.com/office/drawing/2014/main" val="1612609013"/>
                    </a:ext>
                  </a:extLst>
                </a:gridCol>
                <a:gridCol w="1869296">
                  <a:extLst>
                    <a:ext uri="{9D8B030D-6E8A-4147-A177-3AD203B41FA5}">
                      <a16:colId xmlns:a16="http://schemas.microsoft.com/office/drawing/2014/main" val="3948230834"/>
                    </a:ext>
                  </a:extLst>
                </a:gridCol>
                <a:gridCol w="1869296">
                  <a:extLst>
                    <a:ext uri="{9D8B030D-6E8A-4147-A177-3AD203B41FA5}">
                      <a16:colId xmlns:a16="http://schemas.microsoft.com/office/drawing/2014/main" val="2468705987"/>
                    </a:ext>
                  </a:extLst>
                </a:gridCol>
                <a:gridCol w="1869296">
                  <a:extLst>
                    <a:ext uri="{9D8B030D-6E8A-4147-A177-3AD203B41FA5}">
                      <a16:colId xmlns:a16="http://schemas.microsoft.com/office/drawing/2014/main" val="2715729516"/>
                    </a:ext>
                  </a:extLst>
                </a:gridCol>
                <a:gridCol w="1869296">
                  <a:extLst>
                    <a:ext uri="{9D8B030D-6E8A-4147-A177-3AD203B41FA5}">
                      <a16:colId xmlns:a16="http://schemas.microsoft.com/office/drawing/2014/main" val="2395689805"/>
                    </a:ext>
                  </a:extLst>
                </a:gridCol>
                <a:gridCol w="1869296">
                  <a:extLst>
                    <a:ext uri="{9D8B030D-6E8A-4147-A177-3AD203B41FA5}">
                      <a16:colId xmlns:a16="http://schemas.microsoft.com/office/drawing/2014/main" val="2331108450"/>
                    </a:ext>
                  </a:extLst>
                </a:gridCol>
              </a:tblGrid>
              <a:tr h="1109713">
                <a:tc>
                  <a:txBody>
                    <a:bodyPr/>
                    <a:lstStyle/>
                    <a:p>
                      <a:pPr algn="ctr"/>
                      <a:r>
                        <a:rPr lang="en-GB" sz="2800" dirty="0"/>
                        <a:t>India</a:t>
                      </a:r>
                    </a:p>
                  </a:txBody>
                  <a:tcPr anchor="ctr">
                    <a:solidFill>
                      <a:srgbClr val="1E7FB8"/>
                    </a:solidFill>
                  </a:tcPr>
                </a:tc>
                <a:tc>
                  <a:txBody>
                    <a:bodyPr/>
                    <a:lstStyle/>
                    <a:p>
                      <a:pPr algn="ctr"/>
                      <a:r>
                        <a:rPr lang="en-GB" sz="2800" dirty="0"/>
                        <a:t>Indonesia</a:t>
                      </a:r>
                    </a:p>
                  </a:txBody>
                  <a:tcPr anchor="ctr">
                    <a:solidFill>
                      <a:srgbClr val="1E7FB8"/>
                    </a:solidFill>
                  </a:tcPr>
                </a:tc>
                <a:tc>
                  <a:txBody>
                    <a:bodyPr/>
                    <a:lstStyle/>
                    <a:p>
                      <a:pPr algn="ctr"/>
                      <a:r>
                        <a:rPr lang="en-GB" sz="2800" dirty="0"/>
                        <a:t>Myanmar</a:t>
                      </a:r>
                    </a:p>
                  </a:txBody>
                  <a:tcPr anchor="ctr">
                    <a:solidFill>
                      <a:srgbClr val="1E7FB8"/>
                    </a:solidFill>
                  </a:tcPr>
                </a:tc>
                <a:tc>
                  <a:txBody>
                    <a:bodyPr/>
                    <a:lstStyle/>
                    <a:p>
                      <a:pPr algn="ctr"/>
                      <a:r>
                        <a:rPr lang="en-GB" sz="2800" dirty="0"/>
                        <a:t>Sri Lanka</a:t>
                      </a:r>
                    </a:p>
                  </a:txBody>
                  <a:tcPr anchor="ctr">
                    <a:solidFill>
                      <a:srgbClr val="1E7FB8"/>
                    </a:solidFill>
                  </a:tcPr>
                </a:tc>
                <a:tc>
                  <a:txBody>
                    <a:bodyPr/>
                    <a:lstStyle/>
                    <a:p>
                      <a:pPr algn="ctr"/>
                      <a:r>
                        <a:rPr lang="en-GB" sz="2800" dirty="0"/>
                        <a:t>Timor-Leste</a:t>
                      </a:r>
                    </a:p>
                  </a:txBody>
                  <a:tcPr anchor="ctr">
                    <a:solidFill>
                      <a:srgbClr val="1E7FB8"/>
                    </a:solidFill>
                  </a:tcPr>
                </a:tc>
                <a:tc>
                  <a:txBody>
                    <a:bodyPr/>
                    <a:lstStyle/>
                    <a:p>
                      <a:pPr algn="ctr"/>
                      <a:r>
                        <a:rPr lang="en-GB" sz="2800" dirty="0"/>
                        <a:t>RO</a:t>
                      </a:r>
                    </a:p>
                  </a:txBody>
                  <a:tcPr anchor="ctr">
                    <a:solidFill>
                      <a:srgbClr val="1E7FB8"/>
                    </a:solidFill>
                  </a:tcPr>
                </a:tc>
                <a:extLst>
                  <a:ext uri="{0D108BD9-81ED-4DB2-BD59-A6C34878D82A}">
                    <a16:rowId xmlns:a16="http://schemas.microsoft.com/office/drawing/2014/main" val="3098125216"/>
                  </a:ext>
                </a:extLst>
              </a:tr>
              <a:tr h="21120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t>13 State consultants</a:t>
                      </a:r>
                    </a:p>
                  </a:txBody>
                  <a:tcPr anchor="ctr"/>
                </a:tc>
                <a:tc>
                  <a:txBody>
                    <a:bodyPr/>
                    <a:lstStyle/>
                    <a:p>
                      <a:pPr lvl="0" algn="ctr">
                        <a:buNone/>
                      </a:pPr>
                      <a:r>
                        <a:rPr lang="en-GB" sz="2800" b="0" i="0" u="none" strike="noStrike" noProof="0" dirty="0">
                          <a:latin typeface="Calibri"/>
                        </a:rPr>
                        <a:t>1 NPO HSS (2023)</a:t>
                      </a:r>
                      <a:endParaRPr lang="en-GB" dirty="0"/>
                    </a:p>
                  </a:txBody>
                  <a:tcPr anchor="ctr"/>
                </a:tc>
                <a:tc>
                  <a:txBody>
                    <a:bodyPr/>
                    <a:lstStyle/>
                    <a:p>
                      <a:pPr algn="ctr"/>
                      <a:r>
                        <a:rPr lang="en-GB" sz="2800" dirty="0"/>
                        <a:t>P5 HS + 2 NPO</a:t>
                      </a:r>
                    </a:p>
                  </a:txBody>
                  <a:tcPr anchor="ctr"/>
                </a:tc>
                <a:tc>
                  <a:txBody>
                    <a:bodyPr/>
                    <a:lstStyle/>
                    <a:p>
                      <a:pPr algn="ctr"/>
                      <a:r>
                        <a:rPr lang="en-GB" sz="2800" dirty="0"/>
                        <a:t>P5 HS + 2 NPO</a:t>
                      </a:r>
                    </a:p>
                  </a:txBody>
                  <a:tcPr anchor="ctr"/>
                </a:tc>
                <a:tc>
                  <a:txBody>
                    <a:bodyPr/>
                    <a:lstStyle/>
                    <a:p>
                      <a:pPr algn="ctr"/>
                      <a:r>
                        <a:rPr lang="en-GB" sz="2800" dirty="0"/>
                        <a:t>P5 HS</a:t>
                      </a:r>
                    </a:p>
                    <a:p>
                      <a:pPr algn="ctr"/>
                      <a:endParaRPr lang="en-GB" sz="2800" dirty="0"/>
                    </a:p>
                  </a:txBody>
                  <a:tcPr anchor="ctr"/>
                </a:tc>
                <a:tc>
                  <a:txBody>
                    <a:bodyPr/>
                    <a:lstStyle/>
                    <a:p>
                      <a:pPr algn="ctr"/>
                      <a:r>
                        <a:rPr lang="en-GB" sz="2800" dirty="0"/>
                        <a:t>P5/P6 HS (partial)</a:t>
                      </a:r>
                    </a:p>
                  </a:txBody>
                  <a:tcPr anchor="ctr"/>
                </a:tc>
                <a:extLst>
                  <a:ext uri="{0D108BD9-81ED-4DB2-BD59-A6C34878D82A}">
                    <a16:rowId xmlns:a16="http://schemas.microsoft.com/office/drawing/2014/main" val="1271238414"/>
                  </a:ext>
                </a:extLst>
              </a:tr>
              <a:tr h="632487">
                <a:tc>
                  <a:txBody>
                    <a:bodyPr/>
                    <a:lstStyle/>
                    <a:p>
                      <a:pPr algn="l"/>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tc>
                  <a:txBody>
                    <a:bodyPr/>
                    <a:lstStyle/>
                    <a:p>
                      <a:pPr algn="ctr"/>
                      <a:endParaRPr lang="en-GB" sz="2800" dirty="0"/>
                    </a:p>
                  </a:txBody>
                  <a:tcPr anchor="ctr"/>
                </a:tc>
                <a:extLst>
                  <a:ext uri="{0D108BD9-81ED-4DB2-BD59-A6C34878D82A}">
                    <a16:rowId xmlns:a16="http://schemas.microsoft.com/office/drawing/2014/main" val="590432541"/>
                  </a:ext>
                </a:extLst>
              </a:tr>
            </a:tbl>
          </a:graphicData>
        </a:graphic>
      </p:graphicFrame>
    </p:spTree>
    <p:extLst>
      <p:ext uri="{BB962C8B-B14F-4D97-AF65-F5344CB8AC3E}">
        <p14:creationId xmlns:p14="http://schemas.microsoft.com/office/powerpoint/2010/main" val="257438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00A70-B246-4744-9F19-9125DDE2237F}"/>
              </a:ext>
            </a:extLst>
          </p:cNvPr>
          <p:cNvSpPr>
            <a:spLocks noGrp="1"/>
          </p:cNvSpPr>
          <p:nvPr>
            <p:ph type="title"/>
          </p:nvPr>
        </p:nvSpPr>
        <p:spPr>
          <a:xfrm>
            <a:off x="609600" y="274638"/>
            <a:ext cx="10972800" cy="894795"/>
          </a:xfrm>
        </p:spPr>
        <p:txBody>
          <a:bodyPr anchor="ctr">
            <a:normAutofit/>
          </a:bodyPr>
          <a:lstStyle/>
          <a:p>
            <a:pPr>
              <a:lnSpc>
                <a:spcPct val="90000"/>
              </a:lnSpc>
            </a:pPr>
            <a:r>
              <a:rPr lang="en-US" sz="2800"/>
              <a:t>UHC-P </a:t>
            </a:r>
            <a:r>
              <a:rPr lang="en-JP" sz="2800"/>
              <a:t>Regional overview – </a:t>
            </a:r>
            <a:r>
              <a:rPr lang="en-US" sz="2800"/>
              <a:t>Financial information (2022 &amp; 2023)</a:t>
            </a:r>
            <a:endParaRPr lang="en-JP" sz="2800"/>
          </a:p>
        </p:txBody>
      </p:sp>
      <p:sp>
        <p:nvSpPr>
          <p:cNvPr id="12" name="Text Placeholder 2">
            <a:extLst>
              <a:ext uri="{FF2B5EF4-FFF2-40B4-BE49-F238E27FC236}">
                <a16:creationId xmlns:a16="http://schemas.microsoft.com/office/drawing/2014/main" id="{17C31317-EDF5-93A6-85D3-33A52141B82A}"/>
              </a:ext>
            </a:extLst>
          </p:cNvPr>
          <p:cNvSpPr>
            <a:spLocks noGrp="1"/>
          </p:cNvSpPr>
          <p:nvPr>
            <p:ph type="body" idx="1"/>
          </p:nvPr>
        </p:nvSpPr>
        <p:spPr>
          <a:xfrm>
            <a:off x="172995" y="1215232"/>
            <a:ext cx="5386917" cy="415860"/>
          </a:xfrm>
        </p:spPr>
        <p:txBody>
          <a:bodyPr>
            <a:normAutofit fontScale="92500" lnSpcReduction="10000"/>
          </a:bodyPr>
          <a:lstStyle/>
          <a:p>
            <a:pPr algn="ctr"/>
            <a:r>
              <a:rPr lang="en-US" dirty="0"/>
              <a:t>2022</a:t>
            </a:r>
          </a:p>
        </p:txBody>
      </p:sp>
      <p:sp>
        <p:nvSpPr>
          <p:cNvPr id="14" name="Text Placeholder 4">
            <a:extLst>
              <a:ext uri="{FF2B5EF4-FFF2-40B4-BE49-F238E27FC236}">
                <a16:creationId xmlns:a16="http://schemas.microsoft.com/office/drawing/2014/main" id="{B39CD28A-68B8-BC81-2EE2-901A0CF4A2CE}"/>
              </a:ext>
            </a:extLst>
          </p:cNvPr>
          <p:cNvSpPr>
            <a:spLocks noGrp="1"/>
          </p:cNvSpPr>
          <p:nvPr>
            <p:ph type="body" sz="quarter" idx="3"/>
          </p:nvPr>
        </p:nvSpPr>
        <p:spPr>
          <a:xfrm>
            <a:off x="6445964" y="1146023"/>
            <a:ext cx="5389033" cy="438114"/>
          </a:xfrm>
        </p:spPr>
        <p:txBody>
          <a:bodyPr>
            <a:normAutofit fontScale="92500" lnSpcReduction="10000"/>
          </a:bodyPr>
          <a:lstStyle/>
          <a:p>
            <a:pPr algn="ctr"/>
            <a:r>
              <a:rPr lang="en-US" dirty="0"/>
              <a:t>2023 </a:t>
            </a:r>
          </a:p>
        </p:txBody>
      </p:sp>
      <p:sp>
        <p:nvSpPr>
          <p:cNvPr id="10" name="TextBox 9">
            <a:extLst>
              <a:ext uri="{FF2B5EF4-FFF2-40B4-BE49-F238E27FC236}">
                <a16:creationId xmlns:a16="http://schemas.microsoft.com/office/drawing/2014/main" id="{349A1833-A8CB-49D0-83EF-D53C3E436E59}"/>
              </a:ext>
            </a:extLst>
          </p:cNvPr>
          <p:cNvSpPr txBox="1"/>
          <p:nvPr/>
        </p:nvSpPr>
        <p:spPr>
          <a:xfrm>
            <a:off x="139297" y="1502590"/>
            <a:ext cx="3262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UHC P</a:t>
            </a:r>
          </a:p>
        </p:txBody>
      </p:sp>
      <p:sp>
        <p:nvSpPr>
          <p:cNvPr id="16" name="TextBox 15">
            <a:extLst>
              <a:ext uri="{FF2B5EF4-FFF2-40B4-BE49-F238E27FC236}">
                <a16:creationId xmlns:a16="http://schemas.microsoft.com/office/drawing/2014/main" id="{59A79ABF-8E9D-472C-BAA1-1F49ED5B97DF}"/>
              </a:ext>
            </a:extLst>
          </p:cNvPr>
          <p:cNvSpPr txBox="1"/>
          <p:nvPr/>
        </p:nvSpPr>
        <p:spPr>
          <a:xfrm>
            <a:off x="118702" y="4426527"/>
            <a:ext cx="3262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CAD PHC</a:t>
            </a:r>
          </a:p>
        </p:txBody>
      </p:sp>
      <p:sp>
        <p:nvSpPr>
          <p:cNvPr id="24" name="TextBox 23">
            <a:extLst>
              <a:ext uri="{FF2B5EF4-FFF2-40B4-BE49-F238E27FC236}">
                <a16:creationId xmlns:a16="http://schemas.microsoft.com/office/drawing/2014/main" id="{85021BB7-FD7E-4C92-8565-81AB5ADC263C}"/>
              </a:ext>
            </a:extLst>
          </p:cNvPr>
          <p:cNvSpPr txBox="1"/>
          <p:nvPr/>
        </p:nvSpPr>
        <p:spPr>
          <a:xfrm>
            <a:off x="6870357" y="4460645"/>
            <a:ext cx="3262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CAD NEW PHC</a:t>
            </a:r>
          </a:p>
        </p:txBody>
      </p:sp>
      <p:sp>
        <p:nvSpPr>
          <p:cNvPr id="25" name="TextBox 24">
            <a:extLst>
              <a:ext uri="{FF2B5EF4-FFF2-40B4-BE49-F238E27FC236}">
                <a16:creationId xmlns:a16="http://schemas.microsoft.com/office/drawing/2014/main" id="{B96AA683-86D5-4736-B98B-91B105DC6D58}"/>
              </a:ext>
            </a:extLst>
          </p:cNvPr>
          <p:cNvSpPr txBox="1"/>
          <p:nvPr/>
        </p:nvSpPr>
        <p:spPr>
          <a:xfrm>
            <a:off x="6769058" y="1519278"/>
            <a:ext cx="326218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a:ea typeface="+mn-ea"/>
                <a:cs typeface="+mn-cs"/>
              </a:rPr>
              <a:t>UHC P</a:t>
            </a:r>
          </a:p>
        </p:txBody>
      </p:sp>
      <p:graphicFrame>
        <p:nvGraphicFramePr>
          <p:cNvPr id="3" name="Table 2">
            <a:extLst>
              <a:ext uri="{FF2B5EF4-FFF2-40B4-BE49-F238E27FC236}">
                <a16:creationId xmlns:a16="http://schemas.microsoft.com/office/drawing/2014/main" id="{1EBC50EF-20CF-4725-A2E1-1E8447AC96D9}"/>
              </a:ext>
            </a:extLst>
          </p:cNvPr>
          <p:cNvGraphicFramePr>
            <a:graphicFrameLocks noGrp="1"/>
          </p:cNvGraphicFramePr>
          <p:nvPr>
            <p:extLst>
              <p:ext uri="{D42A27DB-BD31-4B8C-83A1-F6EECF244321}">
                <p14:modId xmlns:p14="http://schemas.microsoft.com/office/powerpoint/2010/main" val="2278386451"/>
              </p:ext>
            </p:extLst>
          </p:nvPr>
        </p:nvGraphicFramePr>
        <p:xfrm>
          <a:off x="6870357" y="4909534"/>
          <a:ext cx="4964638" cy="1214937"/>
        </p:xfrm>
        <a:graphic>
          <a:graphicData uri="http://schemas.openxmlformats.org/drawingml/2006/table">
            <a:tbl>
              <a:tblPr>
                <a:tableStyleId>{22838BEF-8BB2-4498-84A7-C5851F593DF1}</a:tableStyleId>
              </a:tblPr>
              <a:tblGrid>
                <a:gridCol w="2059752">
                  <a:extLst>
                    <a:ext uri="{9D8B030D-6E8A-4147-A177-3AD203B41FA5}">
                      <a16:colId xmlns:a16="http://schemas.microsoft.com/office/drawing/2014/main" val="1991172012"/>
                    </a:ext>
                  </a:extLst>
                </a:gridCol>
                <a:gridCol w="1408681">
                  <a:extLst>
                    <a:ext uri="{9D8B030D-6E8A-4147-A177-3AD203B41FA5}">
                      <a16:colId xmlns:a16="http://schemas.microsoft.com/office/drawing/2014/main" val="164075773"/>
                    </a:ext>
                  </a:extLst>
                </a:gridCol>
                <a:gridCol w="1496205">
                  <a:extLst>
                    <a:ext uri="{9D8B030D-6E8A-4147-A177-3AD203B41FA5}">
                      <a16:colId xmlns:a16="http://schemas.microsoft.com/office/drawing/2014/main" val="1019185787"/>
                    </a:ext>
                  </a:extLst>
                </a:gridCol>
              </a:tblGrid>
              <a:tr h="0">
                <a:tc>
                  <a:txBody>
                    <a:bodyPr/>
                    <a:lstStyle/>
                    <a:p>
                      <a:pPr algn="ctr" fontAlgn="b"/>
                      <a:r>
                        <a:rPr lang="en-US" sz="1800" b="1" u="none" strike="noStrike" dirty="0">
                          <a:effectLst/>
                        </a:rPr>
                        <a:t>Distributed to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Amount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 Received </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2116694"/>
                  </a:ext>
                </a:extLst>
              </a:tr>
              <a:tr h="257326">
                <a:tc>
                  <a:txBody>
                    <a:bodyPr/>
                    <a:lstStyle/>
                    <a:p>
                      <a:pPr algn="l" fontAlgn="t"/>
                      <a:r>
                        <a:rPr lang="en-US" sz="1800" u="none" strike="noStrike" dirty="0">
                          <a:effectLst/>
                        </a:rPr>
                        <a:t>SRI LANKA </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a:effectLst/>
                        </a:rPr>
                        <a:t>357,359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6.5.2023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71119686"/>
                  </a:ext>
                </a:extLst>
              </a:tr>
              <a:tr h="257326">
                <a:tc>
                  <a:txBody>
                    <a:bodyPr/>
                    <a:lstStyle/>
                    <a:p>
                      <a:pPr algn="l" fontAlgn="t"/>
                      <a:r>
                        <a:rPr lang="en-US" sz="1800" u="none" strike="noStrike" dirty="0">
                          <a:effectLst/>
                        </a:rPr>
                        <a:t>SEARO</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a:effectLst/>
                        </a:rPr>
                        <a:t>216,365</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6.5.2023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6216770"/>
                  </a:ext>
                </a:extLst>
              </a:tr>
              <a:tr h="363402">
                <a:tc>
                  <a:txBody>
                    <a:bodyPr/>
                    <a:lstStyle/>
                    <a:p>
                      <a:pPr algn="l" fontAlgn="b"/>
                      <a:r>
                        <a:rPr lang="en-US" sz="1800" b="1" u="none" strike="noStrike" dirty="0">
                          <a:effectLst/>
                        </a:rPr>
                        <a:t> TOTAL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573,724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96536317"/>
                  </a:ext>
                </a:extLst>
              </a:tr>
            </a:tbl>
          </a:graphicData>
        </a:graphic>
      </p:graphicFrame>
      <p:graphicFrame>
        <p:nvGraphicFramePr>
          <p:cNvPr id="4" name="Table 3">
            <a:extLst>
              <a:ext uri="{FF2B5EF4-FFF2-40B4-BE49-F238E27FC236}">
                <a16:creationId xmlns:a16="http://schemas.microsoft.com/office/drawing/2014/main" id="{92F4574D-4888-4511-AEC3-D70F5C1DAD4F}"/>
              </a:ext>
            </a:extLst>
          </p:cNvPr>
          <p:cNvGraphicFramePr>
            <a:graphicFrameLocks noGrp="1"/>
          </p:cNvGraphicFramePr>
          <p:nvPr/>
        </p:nvGraphicFramePr>
        <p:xfrm>
          <a:off x="200891" y="4909534"/>
          <a:ext cx="5654348" cy="1135380"/>
        </p:xfrm>
        <a:graphic>
          <a:graphicData uri="http://schemas.openxmlformats.org/drawingml/2006/table">
            <a:tbl>
              <a:tblPr>
                <a:tableStyleId>{22838BEF-8BB2-4498-84A7-C5851F593DF1}</a:tableStyleId>
              </a:tblPr>
              <a:tblGrid>
                <a:gridCol w="1697862">
                  <a:extLst>
                    <a:ext uri="{9D8B030D-6E8A-4147-A177-3AD203B41FA5}">
                      <a16:colId xmlns:a16="http://schemas.microsoft.com/office/drawing/2014/main" val="1730516178"/>
                    </a:ext>
                  </a:extLst>
                </a:gridCol>
                <a:gridCol w="1389086">
                  <a:extLst>
                    <a:ext uri="{9D8B030D-6E8A-4147-A177-3AD203B41FA5}">
                      <a16:colId xmlns:a16="http://schemas.microsoft.com/office/drawing/2014/main" val="2920605484"/>
                    </a:ext>
                  </a:extLst>
                </a:gridCol>
                <a:gridCol w="2567400">
                  <a:extLst>
                    <a:ext uri="{9D8B030D-6E8A-4147-A177-3AD203B41FA5}">
                      <a16:colId xmlns:a16="http://schemas.microsoft.com/office/drawing/2014/main" val="2185024325"/>
                    </a:ext>
                  </a:extLst>
                </a:gridCol>
              </a:tblGrid>
              <a:tr h="190500">
                <a:tc>
                  <a:txBody>
                    <a:bodyPr/>
                    <a:lstStyle/>
                    <a:p>
                      <a:pPr algn="ctr" fontAlgn="b"/>
                      <a:r>
                        <a:rPr lang="en-US" sz="1800" b="1" u="none" strike="noStrike" dirty="0">
                          <a:effectLst/>
                        </a:rPr>
                        <a:t> Distributed to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 Amount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 Received </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2024143"/>
                  </a:ext>
                </a:extLst>
              </a:tr>
              <a:tr h="238125">
                <a:tc>
                  <a:txBody>
                    <a:bodyPr/>
                    <a:lstStyle/>
                    <a:p>
                      <a:pPr algn="l" fontAlgn="t"/>
                      <a:r>
                        <a:rPr lang="en-US" sz="1800" u="none" strike="noStrike" dirty="0">
                          <a:effectLst/>
                        </a:rPr>
                        <a:t>SRI LANKA </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dirty="0">
                          <a:effectLst/>
                        </a:rPr>
                        <a:t>790,751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Carry over from 2021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3737454"/>
                  </a:ext>
                </a:extLst>
              </a:tr>
              <a:tr h="228600">
                <a:tc>
                  <a:txBody>
                    <a:bodyPr/>
                    <a:lstStyle/>
                    <a:p>
                      <a:pPr algn="l" fontAlgn="t"/>
                      <a:r>
                        <a:rPr lang="en-US" sz="1800" u="none" strike="noStrike">
                          <a:effectLst/>
                        </a:rPr>
                        <a:t>SEARO</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a:effectLst/>
                        </a:rPr>
                        <a:t>188,673</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Carry over from 2021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6099776"/>
                  </a:ext>
                </a:extLst>
              </a:tr>
              <a:tr h="200025">
                <a:tc>
                  <a:txBody>
                    <a:bodyPr/>
                    <a:lstStyle/>
                    <a:p>
                      <a:pPr algn="l" fontAlgn="b"/>
                      <a:r>
                        <a:rPr lang="en-US" sz="1800" b="1" u="none" strike="noStrike" dirty="0">
                          <a:effectLst/>
                        </a:rPr>
                        <a:t> TOTAL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979,424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5119277"/>
                  </a:ext>
                </a:extLst>
              </a:tr>
            </a:tbl>
          </a:graphicData>
        </a:graphic>
      </p:graphicFrame>
      <p:graphicFrame>
        <p:nvGraphicFramePr>
          <p:cNvPr id="5" name="Table 4">
            <a:extLst>
              <a:ext uri="{FF2B5EF4-FFF2-40B4-BE49-F238E27FC236}">
                <a16:creationId xmlns:a16="http://schemas.microsoft.com/office/drawing/2014/main" id="{61A05291-E11C-4051-BBD0-FACED5216F98}"/>
              </a:ext>
            </a:extLst>
          </p:cNvPr>
          <p:cNvGraphicFramePr>
            <a:graphicFrameLocks noGrp="1"/>
          </p:cNvGraphicFramePr>
          <p:nvPr>
            <p:extLst>
              <p:ext uri="{D42A27DB-BD31-4B8C-83A1-F6EECF244321}">
                <p14:modId xmlns:p14="http://schemas.microsoft.com/office/powerpoint/2010/main" val="725041817"/>
              </p:ext>
            </p:extLst>
          </p:nvPr>
        </p:nvGraphicFramePr>
        <p:xfrm>
          <a:off x="172995" y="2146901"/>
          <a:ext cx="5632078" cy="2160504"/>
        </p:xfrm>
        <a:graphic>
          <a:graphicData uri="http://schemas.openxmlformats.org/drawingml/2006/table">
            <a:tbl>
              <a:tblPr>
                <a:tableStyleId>{22838BEF-8BB2-4498-84A7-C5851F593DF1}</a:tableStyleId>
              </a:tblPr>
              <a:tblGrid>
                <a:gridCol w="1664979">
                  <a:extLst>
                    <a:ext uri="{9D8B030D-6E8A-4147-A177-3AD203B41FA5}">
                      <a16:colId xmlns:a16="http://schemas.microsoft.com/office/drawing/2014/main" val="1034601175"/>
                    </a:ext>
                  </a:extLst>
                </a:gridCol>
                <a:gridCol w="1322173">
                  <a:extLst>
                    <a:ext uri="{9D8B030D-6E8A-4147-A177-3AD203B41FA5}">
                      <a16:colId xmlns:a16="http://schemas.microsoft.com/office/drawing/2014/main" val="1193437381"/>
                    </a:ext>
                  </a:extLst>
                </a:gridCol>
                <a:gridCol w="2644926">
                  <a:extLst>
                    <a:ext uri="{9D8B030D-6E8A-4147-A177-3AD203B41FA5}">
                      <a16:colId xmlns:a16="http://schemas.microsoft.com/office/drawing/2014/main" val="2113322007"/>
                    </a:ext>
                  </a:extLst>
                </a:gridCol>
              </a:tblGrid>
              <a:tr h="265083">
                <a:tc>
                  <a:txBody>
                    <a:bodyPr/>
                    <a:lstStyle/>
                    <a:p>
                      <a:pPr algn="ctr" fontAlgn="b"/>
                      <a:r>
                        <a:rPr lang="en-US" sz="1800" b="1" u="none" strike="noStrike" dirty="0">
                          <a:effectLst/>
                        </a:rPr>
                        <a:t> Distributed to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a:effectLst/>
                        </a:rPr>
                        <a:t> Amount </a:t>
                      </a:r>
                      <a:endParaRPr lang="en-US"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 Received </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5821343"/>
                  </a:ext>
                </a:extLst>
              </a:tr>
              <a:tr h="329223">
                <a:tc>
                  <a:txBody>
                    <a:bodyPr/>
                    <a:lstStyle/>
                    <a:p>
                      <a:pPr algn="l" fontAlgn="t"/>
                      <a:r>
                        <a:rPr lang="en-US" sz="1800" u="none" strike="noStrike" dirty="0">
                          <a:effectLst/>
                        </a:rPr>
                        <a:t> INDIA </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dirty="0">
                          <a:effectLst/>
                        </a:rPr>
                        <a:t>592,371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Carry over from 2021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6442085"/>
                  </a:ext>
                </a:extLst>
              </a:tr>
              <a:tr h="265083">
                <a:tc rowSpan="2">
                  <a:txBody>
                    <a:bodyPr/>
                    <a:lstStyle/>
                    <a:p>
                      <a:pPr algn="l" fontAlgn="t"/>
                      <a:r>
                        <a:rPr lang="en-US" sz="1800" u="none" strike="noStrike">
                          <a:effectLst/>
                        </a:rPr>
                        <a:t> MYANMAR </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dirty="0">
                          <a:effectLst/>
                        </a:rPr>
                        <a:t>155,747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Carry over from 2021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3133502"/>
                  </a:ext>
                </a:extLst>
              </a:tr>
              <a:tr h="265083">
                <a:tc vMerge="1">
                  <a:txBody>
                    <a:bodyPr/>
                    <a:lstStyle/>
                    <a:p>
                      <a:endParaRPr lang="en-US"/>
                    </a:p>
                  </a:txBody>
                  <a:tcPr/>
                </a:tc>
                <a:tc>
                  <a:txBody>
                    <a:bodyPr/>
                    <a:lstStyle/>
                    <a:p>
                      <a:pPr algn="r" fontAlgn="b"/>
                      <a:r>
                        <a:rPr lang="en-US" sz="1800" u="none" strike="noStrike" dirty="0">
                          <a:effectLst/>
                        </a:rPr>
                        <a:t>500,000 </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800" u="none" strike="noStrike" dirty="0">
                          <a:effectLst/>
                          <a:highlight>
                            <a:srgbClr val="FFFF00"/>
                          </a:highlight>
                        </a:rPr>
                        <a:t> 28.12.2022 </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tc>
                <a:extLst>
                  <a:ext uri="{0D108BD9-81ED-4DB2-BD59-A6C34878D82A}">
                    <a16:rowId xmlns:a16="http://schemas.microsoft.com/office/drawing/2014/main" val="135396742"/>
                  </a:ext>
                </a:extLst>
              </a:tr>
              <a:tr h="280462">
                <a:tc rowSpan="2">
                  <a:txBody>
                    <a:bodyPr/>
                    <a:lstStyle/>
                    <a:p>
                      <a:pPr algn="l" fontAlgn="t"/>
                      <a:r>
                        <a:rPr lang="en-US" sz="1800" u="none" strike="noStrike" dirty="0">
                          <a:effectLst/>
                        </a:rPr>
                        <a:t> TIMOR LESTE </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u="none" strike="noStrike" dirty="0">
                          <a:effectLst/>
                        </a:rPr>
                        <a:t>233,000 </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b"/>
                      <a:r>
                        <a:rPr lang="en-US" sz="1800" u="none" strike="noStrike" dirty="0">
                          <a:effectLst/>
                          <a:highlight>
                            <a:srgbClr val="FFFF00"/>
                          </a:highlight>
                        </a:rPr>
                        <a:t> 17.8.2022 </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tc>
                <a:extLst>
                  <a:ext uri="{0D108BD9-81ED-4DB2-BD59-A6C34878D82A}">
                    <a16:rowId xmlns:a16="http://schemas.microsoft.com/office/drawing/2014/main" val="949002647"/>
                  </a:ext>
                </a:extLst>
              </a:tr>
              <a:tr h="301562">
                <a:tc vMerge="1">
                  <a:txBody>
                    <a:bodyPr/>
                    <a:lstStyle/>
                    <a:p>
                      <a:endParaRPr lang="en-US"/>
                    </a:p>
                  </a:txBody>
                  <a:tcPr/>
                </a:tc>
                <a:tc>
                  <a:txBody>
                    <a:bodyPr/>
                    <a:lstStyle/>
                    <a:p>
                      <a:pPr algn="r" fontAlgn="b"/>
                      <a:r>
                        <a:rPr lang="en-US" sz="1800" u="none" strike="noStrike" dirty="0">
                          <a:effectLst/>
                        </a:rPr>
                        <a:t>277,500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highlight>
                            <a:srgbClr val="FFFF00"/>
                          </a:highlight>
                        </a:rPr>
                        <a:t> 28.12.2022 </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extLst>
                  <a:ext uri="{0D108BD9-81ED-4DB2-BD59-A6C34878D82A}">
                    <a16:rowId xmlns:a16="http://schemas.microsoft.com/office/drawing/2014/main" val="704224178"/>
                  </a:ext>
                </a:extLst>
              </a:tr>
              <a:tr h="394339">
                <a:tc>
                  <a:txBody>
                    <a:bodyPr/>
                    <a:lstStyle/>
                    <a:p>
                      <a:pPr algn="l" fontAlgn="b"/>
                      <a:r>
                        <a:rPr lang="en-US" sz="1800" b="1" u="none" strike="noStrike" dirty="0">
                          <a:effectLst/>
                        </a:rPr>
                        <a:t> TOTAL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1,758,618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41435186"/>
                  </a:ext>
                </a:extLst>
              </a:tr>
            </a:tbl>
          </a:graphicData>
        </a:graphic>
      </p:graphicFrame>
      <p:graphicFrame>
        <p:nvGraphicFramePr>
          <p:cNvPr id="6" name="Table 5">
            <a:extLst>
              <a:ext uri="{FF2B5EF4-FFF2-40B4-BE49-F238E27FC236}">
                <a16:creationId xmlns:a16="http://schemas.microsoft.com/office/drawing/2014/main" id="{7BD7D353-1A5F-44FF-A4F8-A50A0233A6B3}"/>
              </a:ext>
            </a:extLst>
          </p:cNvPr>
          <p:cNvGraphicFramePr>
            <a:graphicFrameLocks noGrp="1"/>
          </p:cNvGraphicFramePr>
          <p:nvPr/>
        </p:nvGraphicFramePr>
        <p:xfrm>
          <a:off x="6870357" y="1871922"/>
          <a:ext cx="4964639" cy="2554605"/>
        </p:xfrm>
        <a:graphic>
          <a:graphicData uri="http://schemas.openxmlformats.org/drawingml/2006/table">
            <a:tbl>
              <a:tblPr>
                <a:tableStyleId>{22838BEF-8BB2-4498-84A7-C5851F593DF1}</a:tableStyleId>
              </a:tblPr>
              <a:tblGrid>
                <a:gridCol w="2109903">
                  <a:extLst>
                    <a:ext uri="{9D8B030D-6E8A-4147-A177-3AD203B41FA5}">
                      <a16:colId xmlns:a16="http://schemas.microsoft.com/office/drawing/2014/main" val="431479347"/>
                    </a:ext>
                  </a:extLst>
                </a:gridCol>
                <a:gridCol w="1446037">
                  <a:extLst>
                    <a:ext uri="{9D8B030D-6E8A-4147-A177-3AD203B41FA5}">
                      <a16:colId xmlns:a16="http://schemas.microsoft.com/office/drawing/2014/main" val="2761980478"/>
                    </a:ext>
                  </a:extLst>
                </a:gridCol>
                <a:gridCol w="1408699">
                  <a:extLst>
                    <a:ext uri="{9D8B030D-6E8A-4147-A177-3AD203B41FA5}">
                      <a16:colId xmlns:a16="http://schemas.microsoft.com/office/drawing/2014/main" val="2041697285"/>
                    </a:ext>
                  </a:extLst>
                </a:gridCol>
              </a:tblGrid>
              <a:tr h="190500">
                <a:tc>
                  <a:txBody>
                    <a:bodyPr/>
                    <a:lstStyle/>
                    <a:p>
                      <a:pPr algn="ctr" fontAlgn="b"/>
                      <a:r>
                        <a:rPr lang="en-US" sz="1800" b="1" u="none" strike="noStrike" dirty="0">
                          <a:effectLst/>
                        </a:rPr>
                        <a:t> Distributed to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 Amount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1" u="none" strike="noStrike" dirty="0">
                          <a:effectLst/>
                        </a:rPr>
                        <a:t> Received </a:t>
                      </a:r>
                      <a:endParaRPr lang="en-US" sz="18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599356"/>
                  </a:ext>
                </a:extLst>
              </a:tr>
              <a:tr h="0">
                <a:tc>
                  <a:txBody>
                    <a:bodyPr/>
                    <a:lstStyle/>
                    <a:p>
                      <a:pPr algn="l" fontAlgn="b"/>
                      <a:r>
                        <a:rPr lang="en-US" sz="1800" u="none" strike="noStrike" dirty="0">
                          <a:effectLst/>
                          <a:highlight>
                            <a:srgbClr val="FFFF00"/>
                          </a:highlight>
                        </a:rPr>
                        <a:t>BANGLADESH </a:t>
                      </a:r>
                      <a:endParaRPr lang="en-US" sz="18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r" fontAlgn="b"/>
                      <a:r>
                        <a:rPr lang="en-US" sz="1800" u="none" strike="noStrike" dirty="0">
                          <a:effectLst/>
                        </a:rPr>
                        <a:t>      650,000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14.4.2023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2733320"/>
                  </a:ext>
                </a:extLst>
              </a:tr>
              <a:tr h="155873">
                <a:tc>
                  <a:txBody>
                    <a:bodyPr/>
                    <a:lstStyle/>
                    <a:p>
                      <a:pPr algn="l" fontAlgn="b"/>
                      <a:r>
                        <a:rPr lang="en-US" sz="1800" u="none" strike="noStrike">
                          <a:effectLst/>
                        </a:rPr>
                        <a:t> INDIA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685,108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14.4.2023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942274"/>
                  </a:ext>
                </a:extLst>
              </a:tr>
              <a:tr h="190500">
                <a:tc>
                  <a:txBody>
                    <a:bodyPr/>
                    <a:lstStyle/>
                    <a:p>
                      <a:pPr algn="l" fontAlgn="b"/>
                      <a:r>
                        <a:rPr lang="en-US" sz="1800" u="none" strike="noStrike">
                          <a:effectLst/>
                        </a:rPr>
                        <a:t> INDONESIA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348,500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a:effectLst/>
                        </a:rPr>
                        <a:t> 2.3.2023 </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5212466"/>
                  </a:ext>
                </a:extLst>
              </a:tr>
              <a:tr h="190500">
                <a:tc>
                  <a:txBody>
                    <a:bodyPr/>
                    <a:lstStyle/>
                    <a:p>
                      <a:pPr algn="l" fontAlgn="b"/>
                      <a:r>
                        <a:rPr lang="en-US" sz="1800" u="none" strike="noStrike">
                          <a:effectLst/>
                        </a:rPr>
                        <a:t> NEPAL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100,000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2.3.2023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3576721"/>
                  </a:ext>
                </a:extLst>
              </a:tr>
              <a:tr h="190500">
                <a:tc>
                  <a:txBody>
                    <a:bodyPr/>
                    <a:lstStyle/>
                    <a:p>
                      <a:pPr algn="l" fontAlgn="b"/>
                      <a:r>
                        <a:rPr lang="en-US" sz="1800" u="none" strike="noStrike">
                          <a:effectLst/>
                        </a:rPr>
                        <a:t> MYANMAR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2.3.2023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0810479"/>
                  </a:ext>
                </a:extLst>
              </a:tr>
              <a:tr h="190500">
                <a:tc>
                  <a:txBody>
                    <a:bodyPr/>
                    <a:lstStyle/>
                    <a:p>
                      <a:pPr algn="l" fontAlgn="b"/>
                      <a:r>
                        <a:rPr lang="en-US" sz="1800" u="none" strike="noStrike" dirty="0">
                          <a:effectLst/>
                        </a:rPr>
                        <a:t> TIMOR LESTE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243,365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2.3.2023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4613870"/>
                  </a:ext>
                </a:extLst>
              </a:tr>
              <a:tr h="190500">
                <a:tc>
                  <a:txBody>
                    <a:bodyPr/>
                    <a:lstStyle/>
                    <a:p>
                      <a:pPr algn="l" fontAlgn="b"/>
                      <a:r>
                        <a:rPr lang="en-US" sz="1800" u="none" strike="noStrike">
                          <a:effectLst/>
                        </a:rPr>
                        <a:t> SEARO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653,610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2.3.2023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8960739"/>
                  </a:ext>
                </a:extLst>
              </a:tr>
              <a:tr h="190500">
                <a:tc>
                  <a:txBody>
                    <a:bodyPr/>
                    <a:lstStyle/>
                    <a:p>
                      <a:pPr algn="l" fontAlgn="b"/>
                      <a:r>
                        <a:rPr lang="en-US" sz="1800" b="1" u="none" strike="noStrike" dirty="0">
                          <a:effectLst/>
                        </a:rPr>
                        <a:t> TOTAL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dirty="0">
                          <a:effectLst/>
                        </a:rPr>
                        <a:t>       2,680,583 </a:t>
                      </a:r>
                      <a:endParaRPr lang="en-US"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5381540"/>
                  </a:ext>
                </a:extLst>
              </a:tr>
            </a:tbl>
          </a:graphicData>
        </a:graphic>
      </p:graphicFrame>
    </p:spTree>
    <p:extLst>
      <p:ext uri="{BB962C8B-B14F-4D97-AF65-F5344CB8AC3E}">
        <p14:creationId xmlns:p14="http://schemas.microsoft.com/office/powerpoint/2010/main" val="316214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1946-B44D-7643-BAFB-3529D4C03AD3}"/>
              </a:ext>
            </a:extLst>
          </p:cNvPr>
          <p:cNvSpPr>
            <a:spLocks noGrp="1"/>
          </p:cNvSpPr>
          <p:nvPr>
            <p:ph type="ctrTitle"/>
          </p:nvPr>
        </p:nvSpPr>
        <p:spPr/>
        <p:txBody>
          <a:bodyPr/>
          <a:lstStyle/>
          <a:p>
            <a:r>
              <a:rPr lang="en-JP" dirty="0"/>
              <a:t>Country </a:t>
            </a:r>
            <a:r>
              <a:rPr lang="en-US" dirty="0"/>
              <a:t>Updates</a:t>
            </a:r>
            <a:endParaRPr lang="en-JP" dirty="0"/>
          </a:p>
        </p:txBody>
      </p:sp>
      <p:sp>
        <p:nvSpPr>
          <p:cNvPr id="3" name="Subtitle 2">
            <a:extLst>
              <a:ext uri="{FF2B5EF4-FFF2-40B4-BE49-F238E27FC236}">
                <a16:creationId xmlns:a16="http://schemas.microsoft.com/office/drawing/2014/main" id="{FD66A20C-1EC4-3A4A-AA8A-D7EA96B68765}"/>
              </a:ext>
            </a:extLst>
          </p:cNvPr>
          <p:cNvSpPr>
            <a:spLocks noGrp="1"/>
          </p:cNvSpPr>
          <p:nvPr>
            <p:ph type="subTitle" idx="1"/>
          </p:nvPr>
        </p:nvSpPr>
        <p:spPr>
          <a:xfrm>
            <a:off x="1828800" y="4038599"/>
            <a:ext cx="8534400" cy="1195137"/>
          </a:xfrm>
        </p:spPr>
        <p:txBody>
          <a:bodyPr>
            <a:normAutofit/>
          </a:bodyPr>
          <a:lstStyle/>
          <a:p>
            <a:r>
              <a:rPr lang="en-US" sz="2800" b="1" dirty="0"/>
              <a:t>Myanmar, Sri Lanka, Timor-Leste </a:t>
            </a:r>
            <a:endParaRPr lang="en-JP" sz="2800" b="1" dirty="0"/>
          </a:p>
        </p:txBody>
      </p:sp>
      <p:sp>
        <p:nvSpPr>
          <p:cNvPr id="5" name="Subtitle 2">
            <a:extLst>
              <a:ext uri="{FF2B5EF4-FFF2-40B4-BE49-F238E27FC236}">
                <a16:creationId xmlns:a16="http://schemas.microsoft.com/office/drawing/2014/main" id="{F16C8D37-23B3-4034-A675-8D98618359FF}"/>
              </a:ext>
            </a:extLst>
          </p:cNvPr>
          <p:cNvSpPr txBox="1">
            <a:spLocks/>
          </p:cNvSpPr>
          <p:nvPr/>
        </p:nvSpPr>
        <p:spPr>
          <a:xfrm>
            <a:off x="5847347" y="132347"/>
            <a:ext cx="6160169" cy="1548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Segoe Condensed" panose="020B0606040200020203"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b="0" kern="1200">
                <a:solidFill>
                  <a:schemeClr val="tx1">
                    <a:tint val="75000"/>
                  </a:schemeClr>
                </a:solidFill>
                <a:latin typeface="Segoe Condensed" panose="020B0606040200020203"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800" b="0" kern="1200">
                <a:solidFill>
                  <a:schemeClr val="tx1">
                    <a:tint val="75000"/>
                  </a:schemeClr>
                </a:solidFill>
                <a:latin typeface="Segoe Condensed" panose="020B0606040200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400" b="0" kern="1200">
                <a:solidFill>
                  <a:schemeClr val="tx1">
                    <a:tint val="75000"/>
                  </a:schemeClr>
                </a:solidFill>
                <a:latin typeface="Segoe Condensed" panose="020B0606040200020203"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400" b="0" kern="1200">
                <a:solidFill>
                  <a:schemeClr val="tx1">
                    <a:tint val="75000"/>
                  </a:schemeClr>
                </a:solidFill>
                <a:latin typeface="Segoe Condensed" panose="020B0606040200020203"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JP" sz="1600" dirty="0">
              <a:solidFill>
                <a:schemeClr val="bg1"/>
              </a:solidFill>
            </a:endParaRPr>
          </a:p>
        </p:txBody>
      </p:sp>
    </p:spTree>
    <p:extLst>
      <p:ext uri="{BB962C8B-B14F-4D97-AF65-F5344CB8AC3E}">
        <p14:creationId xmlns:p14="http://schemas.microsoft.com/office/powerpoint/2010/main" val="164805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3E11-9042-D044-A212-1346AAD02A09}"/>
              </a:ext>
            </a:extLst>
          </p:cNvPr>
          <p:cNvSpPr>
            <a:spLocks noGrp="1"/>
          </p:cNvSpPr>
          <p:nvPr>
            <p:ph type="title"/>
          </p:nvPr>
        </p:nvSpPr>
        <p:spPr>
          <a:xfrm>
            <a:off x="466891" y="56672"/>
            <a:ext cx="10972800" cy="1069368"/>
          </a:xfrm>
        </p:spPr>
        <p:txBody>
          <a:bodyPr/>
          <a:lstStyle/>
          <a:p>
            <a:pPr algn="ctr"/>
            <a:r>
              <a:rPr lang="en-US" dirty="0"/>
              <a:t>Myanmar, UHC P: progress </a:t>
            </a:r>
            <a:endParaRPr lang="en-JP" dirty="0"/>
          </a:p>
        </p:txBody>
      </p:sp>
      <p:sp>
        <p:nvSpPr>
          <p:cNvPr id="4" name="Content Placeholder 3">
            <a:extLst>
              <a:ext uri="{FF2B5EF4-FFF2-40B4-BE49-F238E27FC236}">
                <a16:creationId xmlns:a16="http://schemas.microsoft.com/office/drawing/2014/main" id="{4E24AD7E-0C51-48C7-AF46-BCE6307FB794}"/>
              </a:ext>
            </a:extLst>
          </p:cNvPr>
          <p:cNvSpPr>
            <a:spLocks noGrp="1"/>
          </p:cNvSpPr>
          <p:nvPr>
            <p:ph idx="1"/>
          </p:nvPr>
        </p:nvSpPr>
        <p:spPr/>
        <p:txBody>
          <a:bodyPr>
            <a:normAutofit fontScale="70000" lnSpcReduction="20000"/>
          </a:bodyPr>
          <a:lstStyle/>
          <a:p>
            <a:pPr marL="0" indent="0">
              <a:buNone/>
            </a:pPr>
            <a:r>
              <a:rPr lang="en-US" sz="3400" dirty="0">
                <a:latin typeface="Helvetica" panose="020B0604020202020204" pitchFamily="34" charset="0"/>
                <a:cs typeface="Helvetica" panose="020B0604020202020204" pitchFamily="34" charset="0"/>
              </a:rPr>
              <a:t>Myanmar Challenge: </a:t>
            </a:r>
          </a:p>
          <a:p>
            <a:r>
              <a:rPr lang="en-US" sz="2600" dirty="0">
                <a:latin typeface="Helvetica" panose="020B0604020202020204" pitchFamily="34" charset="0"/>
                <a:cs typeface="Helvetica" panose="020B0604020202020204" pitchFamily="34" charset="0"/>
              </a:rPr>
              <a:t>UNCT principle to limit engagement with de-facto authority with exception of COVID-19 and humanitarian response; travel restrictions; unstable security situation; inflation/currency depreciation </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dirty="0">
                <a:latin typeface="Helvetica" panose="020B0604020202020204" pitchFamily="34" charset="0"/>
                <a:cs typeface="Helvetica" panose="020B0604020202020204" pitchFamily="34" charset="0"/>
              </a:rPr>
              <a:t>Key Activities Conducted </a:t>
            </a:r>
          </a:p>
          <a:p>
            <a:r>
              <a:rPr lang="en-US" sz="2900" dirty="0">
                <a:latin typeface="Helvetica" panose="020B0604020202020204" pitchFamily="34" charset="0"/>
                <a:cs typeface="Helvetica" panose="020B0604020202020204" pitchFamily="34" charset="0"/>
              </a:rPr>
              <a:t>Delivery of essential services to rural and remote areas through engagement (strategic purchasing) from private hospitals, professional associations and local/international NGOs. </a:t>
            </a:r>
          </a:p>
          <a:p>
            <a:r>
              <a:rPr lang="en-US" sz="2900" dirty="0">
                <a:latin typeface="Helvetica" panose="020B0604020202020204" pitchFamily="34" charset="0"/>
                <a:cs typeface="Helvetica" panose="020B0604020202020204" pitchFamily="34" charset="0"/>
              </a:rPr>
              <a:t>Initiated landscape analysis of PHC actors currently active in Myanmar </a:t>
            </a:r>
          </a:p>
          <a:p>
            <a:r>
              <a:rPr lang="en-US" sz="2900" dirty="0">
                <a:latin typeface="Helvetica" panose="020B0604020202020204" pitchFamily="34" charset="0"/>
                <a:cs typeface="Helvetica" panose="020B0604020202020204" pitchFamily="34" charset="0"/>
              </a:rPr>
              <a:t>Conducted HRH data triangulation, including organization of NHWA focused workshop with professional associations and councils, to understand HRH situation (and plan for future HRH Strategy Revision) </a:t>
            </a:r>
          </a:p>
          <a:p>
            <a:r>
              <a:rPr lang="en-US" sz="2900" dirty="0">
                <a:latin typeface="Helvetica" panose="020B0604020202020204" pitchFamily="34" charset="0"/>
                <a:cs typeface="Helvetica" panose="020B0604020202020204" pitchFamily="34" charset="0"/>
              </a:rPr>
              <a:t>Engaged overseas doctors to provide virtual training to hospital staff on Covid-19 case management  </a:t>
            </a:r>
          </a:p>
          <a:p>
            <a:r>
              <a:rPr lang="en-US" sz="2900" dirty="0">
                <a:latin typeface="Helvetica" panose="020B0604020202020204" pitchFamily="34" charset="0"/>
                <a:cs typeface="Helvetica" panose="020B0604020202020204" pitchFamily="34" charset="0"/>
              </a:rPr>
              <a:t>In collaboration with partner agencies, develop curricula and supported training of community volunteers for home-based care and COVID-19 response. </a:t>
            </a:r>
          </a:p>
          <a:p>
            <a:pPr marL="0" indent="0">
              <a:buNone/>
            </a:pPr>
            <a:endParaRPr lang="en-US" sz="2300" dirty="0">
              <a:latin typeface="Helvetica" panose="020B0604020202020204" pitchFamily="34" charset="0"/>
              <a:cs typeface="Helvetica" panose="020B0604020202020204" pitchFamily="34" charset="0"/>
            </a:endParaRPr>
          </a:p>
          <a:p>
            <a:endParaRPr lang="en-US" sz="2300" dirty="0">
              <a:latin typeface="Helvetica" panose="020B0604020202020204" pitchFamily="34" charset="0"/>
              <a:cs typeface="Helvetica" panose="020B0604020202020204" pitchFamily="34" charset="0"/>
            </a:endParaRPr>
          </a:p>
          <a:p>
            <a:endParaRPr lang="en-US" sz="2300" dirty="0">
              <a:latin typeface="Helvetica" panose="020B0604020202020204" pitchFamily="34" charset="0"/>
              <a:cs typeface="Helvetica" panose="020B0604020202020204" pitchFamily="34" charset="0"/>
            </a:endParaRPr>
          </a:p>
          <a:p>
            <a:endParaRPr lang="en-US" sz="2300" dirty="0">
              <a:latin typeface="Helvetica" panose="020B0604020202020204" pitchFamily="34" charset="0"/>
              <a:cs typeface="Helvetica" panose="020B0604020202020204" pitchFamily="34"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8561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3E11-9042-D044-A212-1346AAD02A09}"/>
              </a:ext>
            </a:extLst>
          </p:cNvPr>
          <p:cNvSpPr>
            <a:spLocks noGrp="1"/>
          </p:cNvSpPr>
          <p:nvPr>
            <p:ph type="title"/>
          </p:nvPr>
        </p:nvSpPr>
        <p:spPr>
          <a:xfrm>
            <a:off x="466891" y="56672"/>
            <a:ext cx="10972800" cy="1069368"/>
          </a:xfrm>
        </p:spPr>
        <p:txBody>
          <a:bodyPr/>
          <a:lstStyle/>
          <a:p>
            <a:pPr algn="ctr"/>
            <a:r>
              <a:rPr lang="en-US" dirty="0"/>
              <a:t>Sri Lanka, Canadian PHC: progress and plans</a:t>
            </a:r>
            <a:endParaRPr lang="en-JP" dirty="0"/>
          </a:p>
        </p:txBody>
      </p:sp>
      <p:sp>
        <p:nvSpPr>
          <p:cNvPr id="4" name="Content Placeholder 3">
            <a:extLst>
              <a:ext uri="{FF2B5EF4-FFF2-40B4-BE49-F238E27FC236}">
                <a16:creationId xmlns:a16="http://schemas.microsoft.com/office/drawing/2014/main" id="{4E24AD7E-0C51-48C7-AF46-BCE6307FB794}"/>
              </a:ext>
            </a:extLst>
          </p:cNvPr>
          <p:cNvSpPr>
            <a:spLocks noGrp="1"/>
          </p:cNvSpPr>
          <p:nvPr>
            <p:ph idx="1"/>
          </p:nvPr>
        </p:nvSpPr>
        <p:spPr/>
        <p:txBody>
          <a:bodyPr>
            <a:normAutofit fontScale="85000" lnSpcReduction="20000"/>
          </a:bodyPr>
          <a:lstStyle/>
          <a:p>
            <a:pPr marL="0" indent="0">
              <a:buNone/>
            </a:pPr>
            <a:r>
              <a:rPr lang="en-US" dirty="0">
                <a:latin typeface="Helvetica" panose="020B0604020202020204" pitchFamily="34" charset="0"/>
                <a:cs typeface="Helvetica" panose="020B0604020202020204" pitchFamily="34" charset="0"/>
              </a:rPr>
              <a:t>Sri Lanka Context: Economic crisis, Demographic/Epidemiological Transition </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dirty="0">
                <a:latin typeface="Helvetica" panose="020B0604020202020204" pitchFamily="34" charset="0"/>
                <a:cs typeface="Helvetica" panose="020B0604020202020204" pitchFamily="34" charset="0"/>
              </a:rPr>
              <a:t>Key Activities Conducted </a:t>
            </a:r>
          </a:p>
          <a:p>
            <a:r>
              <a:rPr lang="en-US" sz="2300" dirty="0">
                <a:latin typeface="Helvetica" panose="020B0604020202020204" pitchFamily="34" charset="0"/>
                <a:cs typeface="Helvetica" panose="020B0604020202020204" pitchFamily="34" charset="0"/>
              </a:rPr>
              <a:t>Technical analysis of health system efficiency, with focus on HRH and Service Delivery, in context of economic crisis </a:t>
            </a:r>
          </a:p>
          <a:p>
            <a:r>
              <a:rPr lang="en-US" sz="2300" dirty="0">
                <a:latin typeface="Helvetica" panose="020B0604020202020204" pitchFamily="34" charset="0"/>
                <a:cs typeface="Helvetica" panose="020B0604020202020204" pitchFamily="34" charset="0"/>
              </a:rPr>
              <a:t>Consultation on health financing options for Sri Lanka</a:t>
            </a:r>
          </a:p>
          <a:p>
            <a:r>
              <a:rPr lang="en-US" sz="2300" dirty="0">
                <a:latin typeface="Helvetica" panose="020B0604020202020204" pitchFamily="34" charset="0"/>
                <a:cs typeface="Helvetica" panose="020B0604020202020204" pitchFamily="34" charset="0"/>
              </a:rPr>
              <a:t>Procurement of equipment for the National Medicines Quality Assurance Laboratory (to inspect contamination in pharmaceutical products) </a:t>
            </a:r>
          </a:p>
          <a:p>
            <a:r>
              <a:rPr lang="en-US" sz="2300" dirty="0">
                <a:latin typeface="Helvetica" panose="020B0604020202020204" pitchFamily="34" charset="0"/>
                <a:cs typeface="Helvetica" panose="020B0604020202020204" pitchFamily="34" charset="0"/>
              </a:rPr>
              <a:t>Procurement of HPV DNA test kits to expand cervical cancer screening </a:t>
            </a:r>
            <a:r>
              <a:rPr lang="en-US" sz="2300" dirty="0" err="1">
                <a:latin typeface="Helvetica" panose="020B0604020202020204" pitchFamily="34" charset="0"/>
                <a:cs typeface="Helvetica" panose="020B0604020202020204" pitchFamily="34" charset="0"/>
              </a:rPr>
              <a:t>programme</a:t>
            </a:r>
            <a:r>
              <a:rPr lang="en-US" sz="2300" dirty="0">
                <a:latin typeface="Helvetica" panose="020B0604020202020204" pitchFamily="34" charset="0"/>
                <a:cs typeface="Helvetica" panose="020B0604020202020204" pitchFamily="34" charset="0"/>
              </a:rPr>
              <a:t>  </a:t>
            </a:r>
          </a:p>
          <a:p>
            <a:pPr marL="0" indent="0">
              <a:buNone/>
            </a:pPr>
            <a:endParaRPr lang="en-US" dirty="0">
              <a:latin typeface="Helvetica" panose="020B0604020202020204" pitchFamily="34" charset="0"/>
              <a:cs typeface="Helvetica" panose="020B0604020202020204" pitchFamily="34" charset="0"/>
            </a:endParaRPr>
          </a:p>
          <a:p>
            <a:pPr marL="0" indent="0">
              <a:buNone/>
            </a:pPr>
            <a:r>
              <a:rPr lang="en-US" dirty="0">
                <a:latin typeface="Helvetica" panose="020B0604020202020204" pitchFamily="34" charset="0"/>
                <a:cs typeface="Helvetica" panose="020B0604020202020204" pitchFamily="34" charset="0"/>
              </a:rPr>
              <a:t>Major Planned Activity </a:t>
            </a:r>
          </a:p>
          <a:p>
            <a:r>
              <a:rPr lang="en-US" sz="2300" dirty="0">
                <a:latin typeface="Helvetica" panose="020B0604020202020204" pitchFamily="34" charset="0"/>
                <a:cs typeface="Helvetica" panose="020B0604020202020204" pitchFamily="34" charset="0"/>
              </a:rPr>
              <a:t>Establishing the Policy Center for PHC at MOH supported by local/international academia </a:t>
            </a:r>
          </a:p>
          <a:p>
            <a:pPr lvl="1"/>
            <a:r>
              <a:rPr lang="en-US" sz="2300" dirty="0">
                <a:latin typeface="Helvetica" panose="020B0604020202020204" pitchFamily="34" charset="0"/>
                <a:cs typeface="Helvetica" panose="020B0604020202020204" pitchFamily="34" charset="0"/>
              </a:rPr>
              <a:t>Study tours, fellowships and conferences planned in conjunction with launch</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8066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3E11-9042-D044-A212-1346AAD02A09}"/>
              </a:ext>
            </a:extLst>
          </p:cNvPr>
          <p:cNvSpPr>
            <a:spLocks noGrp="1"/>
          </p:cNvSpPr>
          <p:nvPr>
            <p:ph type="title"/>
          </p:nvPr>
        </p:nvSpPr>
        <p:spPr>
          <a:xfrm>
            <a:off x="466891" y="56672"/>
            <a:ext cx="10972800" cy="1069368"/>
          </a:xfrm>
        </p:spPr>
        <p:txBody>
          <a:bodyPr/>
          <a:lstStyle/>
          <a:p>
            <a:pPr algn="ctr"/>
            <a:r>
              <a:rPr lang="en-US" dirty="0"/>
              <a:t>Timor-Leste, UHC-P: </a:t>
            </a:r>
            <a:r>
              <a:rPr lang="en-JP" dirty="0"/>
              <a:t>progress</a:t>
            </a:r>
            <a:r>
              <a:rPr lang="en-US" dirty="0"/>
              <a:t> and plans</a:t>
            </a:r>
            <a:endParaRPr lang="en-JP" dirty="0"/>
          </a:p>
        </p:txBody>
      </p:sp>
      <p:graphicFrame>
        <p:nvGraphicFramePr>
          <p:cNvPr id="5" name="Content Placeholder 4">
            <a:extLst>
              <a:ext uri="{FF2B5EF4-FFF2-40B4-BE49-F238E27FC236}">
                <a16:creationId xmlns:a16="http://schemas.microsoft.com/office/drawing/2014/main" id="{2E412A30-C472-47A9-A6B3-510948DCA90F}"/>
              </a:ext>
            </a:extLst>
          </p:cNvPr>
          <p:cNvGraphicFramePr>
            <a:graphicFrameLocks noGrp="1"/>
          </p:cNvGraphicFramePr>
          <p:nvPr>
            <p:ph idx="1"/>
            <p:extLst>
              <p:ext uri="{D42A27DB-BD31-4B8C-83A1-F6EECF244321}">
                <p14:modId xmlns:p14="http://schemas.microsoft.com/office/powerpoint/2010/main" val="3036174016"/>
              </p:ext>
            </p:extLst>
          </p:nvPr>
        </p:nvGraphicFramePr>
        <p:xfrm>
          <a:off x="466890" y="1299411"/>
          <a:ext cx="11564689" cy="4939202"/>
        </p:xfrm>
        <a:graphic>
          <a:graphicData uri="http://schemas.openxmlformats.org/drawingml/2006/table">
            <a:tbl>
              <a:tblPr firstRow="1" bandRow="1">
                <a:tableStyleId>{5C22544A-7EE6-4342-B048-85BDC9FD1C3A}</a:tableStyleId>
              </a:tblPr>
              <a:tblGrid>
                <a:gridCol w="1714755">
                  <a:extLst>
                    <a:ext uri="{9D8B030D-6E8A-4147-A177-3AD203B41FA5}">
                      <a16:colId xmlns:a16="http://schemas.microsoft.com/office/drawing/2014/main" val="3841056566"/>
                    </a:ext>
                  </a:extLst>
                </a:gridCol>
                <a:gridCol w="5368882">
                  <a:extLst>
                    <a:ext uri="{9D8B030D-6E8A-4147-A177-3AD203B41FA5}">
                      <a16:colId xmlns:a16="http://schemas.microsoft.com/office/drawing/2014/main" val="592102267"/>
                    </a:ext>
                  </a:extLst>
                </a:gridCol>
                <a:gridCol w="4481052">
                  <a:extLst>
                    <a:ext uri="{9D8B030D-6E8A-4147-A177-3AD203B41FA5}">
                      <a16:colId xmlns:a16="http://schemas.microsoft.com/office/drawing/2014/main" val="3166852429"/>
                    </a:ext>
                  </a:extLst>
                </a:gridCol>
              </a:tblGrid>
              <a:tr h="336343">
                <a:tc>
                  <a:txBody>
                    <a:bodyPr/>
                    <a:lstStyle/>
                    <a:p>
                      <a:pPr algn="ctr"/>
                      <a:r>
                        <a:rPr lang="en-US" dirty="0"/>
                        <a:t>Area</a:t>
                      </a:r>
                    </a:p>
                  </a:txBody>
                  <a:tcPr/>
                </a:tc>
                <a:tc>
                  <a:txBody>
                    <a:bodyPr/>
                    <a:lstStyle/>
                    <a:p>
                      <a:pPr algn="ctr"/>
                      <a:r>
                        <a:rPr lang="en-US" dirty="0"/>
                        <a:t>TA provided (2022-23)</a:t>
                      </a:r>
                    </a:p>
                  </a:txBody>
                  <a:tcPr/>
                </a:tc>
                <a:tc>
                  <a:txBody>
                    <a:bodyPr/>
                    <a:lstStyle/>
                    <a:p>
                      <a:pPr algn="ctr"/>
                      <a:r>
                        <a:rPr lang="en-US" dirty="0"/>
                        <a:t>Next steps (2023-24)</a:t>
                      </a:r>
                    </a:p>
                  </a:txBody>
                  <a:tcPr/>
                </a:tc>
                <a:extLst>
                  <a:ext uri="{0D108BD9-81ED-4DB2-BD59-A6C34878D82A}">
                    <a16:rowId xmlns:a16="http://schemas.microsoft.com/office/drawing/2014/main" val="3738060546"/>
                  </a:ext>
                </a:extLst>
              </a:tr>
              <a:tr h="663322">
                <a:tc>
                  <a:txBody>
                    <a:bodyPr/>
                    <a:lstStyle/>
                    <a:p>
                      <a:pPr algn="ctr"/>
                      <a:r>
                        <a:rPr lang="en-US" sz="1400" b="1" dirty="0"/>
                        <a:t>Service delivery</a:t>
                      </a:r>
                    </a:p>
                  </a:txBody>
                  <a:tcPr/>
                </a:tc>
                <a:tc>
                  <a:txBody>
                    <a:bodyPr/>
                    <a:lstStyle/>
                    <a:p>
                      <a:pPr marL="171450" indent="-171450" algn="l">
                        <a:buFont typeface="Arial" panose="020B0604020202020204" pitchFamily="34" charset="0"/>
                        <a:buChar char="•"/>
                      </a:pPr>
                      <a:r>
                        <a:rPr lang="en-US" sz="1200" dirty="0"/>
                        <a:t>Co-developed the ESP for secondary and tertiary care</a:t>
                      </a:r>
                    </a:p>
                    <a:p>
                      <a:pPr marL="171450" indent="-171450" algn="l">
                        <a:buFont typeface="Arial" panose="020B0604020202020204" pitchFamily="34" charset="0"/>
                        <a:buChar char="•"/>
                      </a:pPr>
                      <a:r>
                        <a:rPr lang="en-US" sz="1200" dirty="0"/>
                        <a:t>Conducted situational analysis on ‘Fleet management’</a:t>
                      </a:r>
                    </a:p>
                    <a:p>
                      <a:pPr marL="171450" indent="-171450" algn="l">
                        <a:buFont typeface="Arial" panose="020B0604020202020204" pitchFamily="34" charset="0"/>
                        <a:buChar char="•"/>
                      </a:pPr>
                      <a:r>
                        <a:rPr lang="en-US" sz="1200" dirty="0"/>
                        <a:t>TA to establish ‘Critical Care Units’ in all secondary care hospitals</a:t>
                      </a:r>
                    </a:p>
                  </a:txBody>
                  <a:tcPr/>
                </a:tc>
                <a:tc>
                  <a:txBody>
                    <a:bodyPr/>
                    <a:lstStyle/>
                    <a:p>
                      <a:pPr marL="171450" indent="-171450" algn="l">
                        <a:buFont typeface="Arial" panose="020B0604020202020204" pitchFamily="34" charset="0"/>
                        <a:buChar char="•"/>
                      </a:pPr>
                      <a:r>
                        <a:rPr lang="en-US" sz="1200" dirty="0"/>
                        <a:t>TA to support ‘implementation’ of ESP for primary care</a:t>
                      </a:r>
                    </a:p>
                    <a:p>
                      <a:pPr marL="171450" indent="-171450" algn="l">
                        <a:buFont typeface="Arial" panose="020B0604020202020204" pitchFamily="34" charset="0"/>
                        <a:buChar char="•"/>
                      </a:pPr>
                      <a:r>
                        <a:rPr lang="en-US" sz="1200" dirty="0"/>
                        <a:t>TA to make ‘critical care units’ fully functional</a:t>
                      </a:r>
                    </a:p>
                    <a:p>
                      <a:pPr marL="171450" indent="-171450" algn="l">
                        <a:buFont typeface="Arial" panose="020B0604020202020204" pitchFamily="34" charset="0"/>
                        <a:buChar char="•"/>
                      </a:pPr>
                      <a:r>
                        <a:rPr lang="en-US" sz="1200" dirty="0"/>
                        <a:t>TA to make ‘skill labs’ fully functional</a:t>
                      </a:r>
                    </a:p>
                  </a:txBody>
                  <a:tcPr/>
                </a:tc>
                <a:extLst>
                  <a:ext uri="{0D108BD9-81ED-4DB2-BD59-A6C34878D82A}">
                    <a16:rowId xmlns:a16="http://schemas.microsoft.com/office/drawing/2014/main" val="1038885088"/>
                  </a:ext>
                </a:extLst>
              </a:tr>
              <a:tr h="628416">
                <a:tc>
                  <a:txBody>
                    <a:bodyPr/>
                    <a:lstStyle/>
                    <a:p>
                      <a:pPr algn="ctr"/>
                      <a:r>
                        <a:rPr lang="en-US" sz="1400" b="1" dirty="0"/>
                        <a:t>HRH</a:t>
                      </a:r>
                    </a:p>
                  </a:txBody>
                  <a:tcPr/>
                </a:tc>
                <a:tc>
                  <a:txBody>
                    <a:bodyPr/>
                    <a:lstStyle/>
                    <a:p>
                      <a:pPr marL="171450" indent="-171450" algn="l">
                        <a:buFont typeface="Arial" panose="020B0604020202020204" pitchFamily="34" charset="0"/>
                        <a:buChar char="•"/>
                      </a:pPr>
                      <a:r>
                        <a:rPr lang="en-US" sz="1200" dirty="0"/>
                        <a:t>Drafted the National Training Policy (health sector)</a:t>
                      </a:r>
                    </a:p>
                    <a:p>
                      <a:pPr marL="171450" indent="-171450" algn="l">
                        <a:buFont typeface="Arial" panose="020B0604020202020204" pitchFamily="34" charset="0"/>
                        <a:buChar char="•"/>
                      </a:pPr>
                      <a:r>
                        <a:rPr lang="en-US" sz="1200" dirty="0"/>
                        <a:t>Conducted a forecasting exercise for clinical specialists</a:t>
                      </a:r>
                    </a:p>
                  </a:txBody>
                  <a:tcPr/>
                </a:tc>
                <a:tc>
                  <a:txBody>
                    <a:bodyPr/>
                    <a:lstStyle/>
                    <a:p>
                      <a:pPr marL="0" indent="0" algn="l">
                        <a:buFont typeface="Arial" panose="020B0604020202020204" pitchFamily="34" charset="0"/>
                        <a:buNone/>
                      </a:pPr>
                      <a:endParaRPr lang="en-US" sz="1200" dirty="0"/>
                    </a:p>
                    <a:p>
                      <a:pPr marL="171450" indent="-171450" algn="l">
                        <a:buFont typeface="Arial" panose="020B0604020202020204" pitchFamily="34" charset="0"/>
                        <a:buChar char="•"/>
                      </a:pPr>
                      <a:r>
                        <a:rPr lang="en-US" sz="1200" dirty="0"/>
                        <a:t>Focus on pre- and in-service competency building </a:t>
                      </a:r>
                    </a:p>
                  </a:txBody>
                  <a:tcPr/>
                </a:tc>
                <a:extLst>
                  <a:ext uri="{0D108BD9-81ED-4DB2-BD59-A6C34878D82A}">
                    <a16:rowId xmlns:a16="http://schemas.microsoft.com/office/drawing/2014/main" val="423552840"/>
                  </a:ext>
                </a:extLst>
              </a:tr>
              <a:tr h="663322">
                <a:tc>
                  <a:txBody>
                    <a:bodyPr/>
                    <a:lstStyle/>
                    <a:p>
                      <a:pPr algn="ctr"/>
                      <a:r>
                        <a:rPr lang="en-US" sz="1400" b="1" dirty="0"/>
                        <a:t>Health financing</a:t>
                      </a:r>
                    </a:p>
                  </a:txBody>
                  <a:tcPr/>
                </a:tc>
                <a:tc>
                  <a:txBody>
                    <a:bodyPr/>
                    <a:lstStyle/>
                    <a:p>
                      <a:pPr marL="171450" indent="-171450" algn="l">
                        <a:buFont typeface="Arial" panose="020B0604020202020204" pitchFamily="34" charset="0"/>
                        <a:buChar char="•"/>
                      </a:pPr>
                      <a:r>
                        <a:rPr lang="en-US" sz="1200" dirty="0"/>
                        <a:t>Conducted NHA 2018-21</a:t>
                      </a:r>
                    </a:p>
                    <a:p>
                      <a:pPr marL="171450" indent="-171450" algn="l">
                        <a:buFont typeface="Arial" panose="020B0604020202020204" pitchFamily="34" charset="0"/>
                        <a:buChar char="•"/>
                      </a:pPr>
                      <a:r>
                        <a:rPr lang="en-US" sz="1200" dirty="0"/>
                        <a:t>TA and advocacy to significantly raise pro-health taxes</a:t>
                      </a:r>
                    </a:p>
                    <a:p>
                      <a:pPr marL="171450" indent="-171450" algn="l">
                        <a:buFont typeface="Arial" panose="020B0604020202020204" pitchFamily="34" charset="0"/>
                        <a:buChar char="•"/>
                      </a:pPr>
                      <a:r>
                        <a:rPr lang="en-US" sz="1200" dirty="0"/>
                        <a:t>Conducted a study on barriers to budget execution </a:t>
                      </a:r>
                    </a:p>
                  </a:txBody>
                  <a:tcPr/>
                </a:tc>
                <a:tc>
                  <a:txBody>
                    <a:bodyPr/>
                    <a:lstStyle/>
                    <a:p>
                      <a:pPr marL="171450" indent="-171450" algn="l">
                        <a:buFont typeface="Arial" panose="020B0604020202020204" pitchFamily="34" charset="0"/>
                        <a:buChar char="•"/>
                      </a:pPr>
                      <a:r>
                        <a:rPr lang="en-US" sz="1200" dirty="0"/>
                        <a:t>TA for competency building for the new ‘HF Unit’</a:t>
                      </a:r>
                    </a:p>
                  </a:txBody>
                  <a:tcPr/>
                </a:tc>
                <a:extLst>
                  <a:ext uri="{0D108BD9-81ED-4DB2-BD59-A6C34878D82A}">
                    <a16:rowId xmlns:a16="http://schemas.microsoft.com/office/drawing/2014/main" val="2606213467"/>
                  </a:ext>
                </a:extLst>
              </a:tr>
              <a:tr h="663322">
                <a:tc>
                  <a:txBody>
                    <a:bodyPr/>
                    <a:lstStyle/>
                    <a:p>
                      <a:pPr algn="ctr"/>
                      <a:r>
                        <a:rPr lang="en-US" sz="1400" b="1" dirty="0"/>
                        <a:t>Health Information</a:t>
                      </a:r>
                    </a:p>
                  </a:txBody>
                  <a:tcPr/>
                </a:tc>
                <a:tc>
                  <a:txBody>
                    <a:bodyPr/>
                    <a:lstStyle/>
                    <a:p>
                      <a:pPr marL="171450" indent="-171450" algn="l">
                        <a:buFont typeface="Arial" panose="020B0604020202020204" pitchFamily="34" charset="0"/>
                        <a:buChar char="•"/>
                      </a:pPr>
                      <a:r>
                        <a:rPr lang="en-US" sz="1200" dirty="0"/>
                        <a:t>TA for strengthening HMIS (DHIS-2)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Developing an online HRH information system</a:t>
                      </a:r>
                    </a:p>
                    <a:p>
                      <a:pPr marL="171450" indent="-171450" algn="l">
                        <a:buFont typeface="Arial" panose="020B0604020202020204" pitchFamily="34" charset="0"/>
                        <a:buChar char="•"/>
                      </a:pPr>
                      <a:r>
                        <a:rPr lang="en-US" sz="1200" dirty="0"/>
                        <a:t>TA to integrate disease surveillance and CDS in to HMIS</a:t>
                      </a:r>
                    </a:p>
                  </a:txBody>
                  <a:tcPr/>
                </a:tc>
                <a:tc>
                  <a:txBody>
                    <a:bodyPr/>
                    <a:lstStyle/>
                    <a:p>
                      <a:pPr marL="0" indent="0" algn="l">
                        <a:buFont typeface="Arial" panose="020B0604020202020204" pitchFamily="34" charset="0"/>
                        <a:buNone/>
                      </a:pPr>
                      <a:endParaRPr lang="en-US" sz="1200" dirty="0"/>
                    </a:p>
                    <a:p>
                      <a:pPr marL="171450" indent="-171450" algn="l">
                        <a:buFont typeface="Arial" panose="020B0604020202020204" pitchFamily="34" charset="0"/>
                        <a:buChar char="•"/>
                      </a:pPr>
                      <a:r>
                        <a:rPr lang="en-US" sz="1200" dirty="0"/>
                        <a:t>Strengthen Hospital Information Systems; CRVS; ICD-11; </a:t>
                      </a:r>
                      <a:r>
                        <a:rPr lang="en-US" sz="1200" dirty="0" err="1"/>
                        <a:t>CoD</a:t>
                      </a:r>
                      <a:endParaRPr lang="en-US" sz="1200" dirty="0"/>
                    </a:p>
                  </a:txBody>
                  <a:tcPr/>
                </a:tc>
                <a:extLst>
                  <a:ext uri="{0D108BD9-81ED-4DB2-BD59-A6C34878D82A}">
                    <a16:rowId xmlns:a16="http://schemas.microsoft.com/office/drawing/2014/main" val="3401907234"/>
                  </a:ext>
                </a:extLst>
              </a:tr>
              <a:tr h="663322">
                <a:tc>
                  <a:txBody>
                    <a:bodyPr/>
                    <a:lstStyle/>
                    <a:p>
                      <a:pPr algn="ctr"/>
                      <a:r>
                        <a:rPr lang="en-US" sz="1400" b="1" dirty="0"/>
                        <a:t>Medicines</a:t>
                      </a:r>
                    </a:p>
                  </a:txBody>
                  <a:tcPr/>
                </a:tc>
                <a:tc>
                  <a:txBody>
                    <a:bodyPr/>
                    <a:lstStyle/>
                    <a:p>
                      <a:pPr marL="171450" indent="-171450" algn="l">
                        <a:buFont typeface="Arial" panose="020B0604020202020204" pitchFamily="34" charset="0"/>
                        <a:buChar char="•"/>
                      </a:pPr>
                      <a:r>
                        <a:rPr lang="en-US" sz="1200" dirty="0"/>
                        <a:t>Developing the National NEDL</a:t>
                      </a:r>
                    </a:p>
                    <a:p>
                      <a:pPr marL="171450" indent="-171450" algn="l">
                        <a:buFont typeface="Arial" panose="020B0604020202020204" pitchFamily="34" charset="0"/>
                        <a:buChar char="•"/>
                      </a:pPr>
                      <a:r>
                        <a:rPr lang="en-US" sz="1200" dirty="0"/>
                        <a:t>Revising the (1) National NEML and (2) Standard Treatment Guidelines</a:t>
                      </a:r>
                    </a:p>
                    <a:p>
                      <a:pPr marL="171450" indent="-171450" algn="l">
                        <a:buFont typeface="Arial" panose="020B0604020202020204" pitchFamily="34" charset="0"/>
                        <a:buChar char="•"/>
                      </a:pPr>
                      <a:r>
                        <a:rPr lang="en-US" sz="1200" dirty="0"/>
                        <a:t>Strategy and business options for National Medical Store: completed</a:t>
                      </a:r>
                    </a:p>
                  </a:txBody>
                  <a:tcPr/>
                </a:tc>
                <a:tc>
                  <a:txBody>
                    <a:bodyPr/>
                    <a:lstStyle/>
                    <a:p>
                      <a:pPr marL="171450" indent="-171450" algn="l">
                        <a:buFont typeface="Arial" panose="020B0604020202020204" pitchFamily="34" charset="0"/>
                        <a:buChar char="•"/>
                      </a:pPr>
                      <a:r>
                        <a:rPr lang="en-US" sz="1200" dirty="0"/>
                        <a:t>NHA on medicines expenditure</a:t>
                      </a:r>
                    </a:p>
                    <a:p>
                      <a:pPr marL="171450" indent="-171450" algn="l">
                        <a:buFont typeface="Arial" panose="020B0604020202020204" pitchFamily="34" charset="0"/>
                        <a:buChar char="•"/>
                      </a:pPr>
                      <a:r>
                        <a:rPr lang="en-US" sz="1200" dirty="0"/>
                        <a:t>Policy dialogue on reducing stock-outs</a:t>
                      </a:r>
                    </a:p>
                  </a:txBody>
                  <a:tcPr/>
                </a:tc>
                <a:extLst>
                  <a:ext uri="{0D108BD9-81ED-4DB2-BD59-A6C34878D82A}">
                    <a16:rowId xmlns:a16="http://schemas.microsoft.com/office/drawing/2014/main" val="1836943812"/>
                  </a:ext>
                </a:extLst>
              </a:tr>
              <a:tr h="663322">
                <a:tc>
                  <a:txBody>
                    <a:bodyPr/>
                    <a:lstStyle/>
                    <a:p>
                      <a:pPr algn="ctr"/>
                      <a:r>
                        <a:rPr lang="en-US" sz="1400" b="1" dirty="0"/>
                        <a:t>Governance</a:t>
                      </a:r>
                    </a:p>
                  </a:txBody>
                  <a:tcPr/>
                </a:tc>
                <a:tc>
                  <a:txBody>
                    <a:bodyPr/>
                    <a:lstStyle/>
                    <a:p>
                      <a:pPr marL="171450" indent="-171450" algn="l">
                        <a:buFont typeface="Arial" panose="020B0604020202020204" pitchFamily="34" charset="0"/>
                        <a:buChar char="•"/>
                      </a:pPr>
                      <a:r>
                        <a:rPr lang="en-US" sz="1200" dirty="0"/>
                        <a:t>TA for strengthening NRA</a:t>
                      </a:r>
                    </a:p>
                    <a:p>
                      <a:pPr marL="171450" indent="-171450" algn="l">
                        <a:buFont typeface="Arial" panose="020B0604020202020204" pitchFamily="34" charset="0"/>
                        <a:buChar char="•"/>
                      </a:pPr>
                      <a:r>
                        <a:rPr lang="en-US" sz="1200" dirty="0"/>
                        <a:t>TA for re-vitalizing the national Community Health Worker program</a:t>
                      </a:r>
                    </a:p>
                    <a:p>
                      <a:pPr marL="171450" indent="-171450" algn="l">
                        <a:buFont typeface="Arial" panose="020B0604020202020204" pitchFamily="34" charset="0"/>
                        <a:buChar char="•"/>
                      </a:pPr>
                      <a:r>
                        <a:rPr lang="en-US" sz="1200" dirty="0"/>
                        <a:t>Developing the National Health Research Strategy</a:t>
                      </a:r>
                    </a:p>
                  </a:txBody>
                  <a:tcPr/>
                </a:tc>
                <a:tc>
                  <a:txBody>
                    <a:bodyPr/>
                    <a:lstStyle/>
                    <a:p>
                      <a:pPr marL="171450" indent="-171450" algn="l">
                        <a:buFont typeface="Arial" panose="020B0604020202020204" pitchFamily="34" charset="0"/>
                        <a:buChar char="•"/>
                      </a:pPr>
                      <a:r>
                        <a:rPr lang="en-US" sz="1200" dirty="0"/>
                        <a:t>TA to implement NHSSP priorities, incl. CHW program</a:t>
                      </a:r>
                    </a:p>
                    <a:p>
                      <a:pPr marL="171450" indent="-171450" algn="l">
                        <a:buFont typeface="Arial" panose="020B0604020202020204" pitchFamily="34" charset="0"/>
                        <a:buChar char="•"/>
                      </a:pPr>
                      <a:r>
                        <a:rPr lang="en-US" sz="1200" dirty="0"/>
                        <a:t>Continue WCO Convening role for partnerships (DP + </a:t>
                      </a:r>
                      <a:r>
                        <a:rPr lang="en-US" sz="1200" dirty="0" err="1"/>
                        <a:t>MoH</a:t>
                      </a:r>
                      <a:r>
                        <a:rPr lang="en-US" sz="1200" dirty="0"/>
                        <a:t>)</a:t>
                      </a:r>
                    </a:p>
                  </a:txBody>
                  <a:tcPr/>
                </a:tc>
                <a:extLst>
                  <a:ext uri="{0D108BD9-81ED-4DB2-BD59-A6C34878D82A}">
                    <a16:rowId xmlns:a16="http://schemas.microsoft.com/office/drawing/2014/main" val="3371234310"/>
                  </a:ext>
                </a:extLst>
              </a:tr>
              <a:tr h="628416">
                <a:tc>
                  <a:txBody>
                    <a:bodyPr/>
                    <a:lstStyle/>
                    <a:p>
                      <a:pPr algn="ctr"/>
                      <a:r>
                        <a:rPr lang="en-US" sz="1400" b="1" dirty="0"/>
                        <a:t>Quality</a:t>
                      </a:r>
                    </a:p>
                  </a:txBody>
                  <a:tcPr/>
                </a:tc>
                <a:tc>
                  <a:txBody>
                    <a:bodyPr/>
                    <a:lstStyle/>
                    <a:p>
                      <a:pPr marL="171450" indent="-171450" algn="l">
                        <a:buFont typeface="Arial" panose="020B0604020202020204" pitchFamily="34" charset="0"/>
                        <a:buChar char="•"/>
                      </a:pPr>
                      <a:r>
                        <a:rPr lang="en-US" sz="1200" dirty="0"/>
                        <a:t>Production of ‘standards’ for public health facilities</a:t>
                      </a:r>
                    </a:p>
                    <a:p>
                      <a:pPr marL="171450" indent="-171450" algn="l">
                        <a:buFont typeface="Arial" panose="020B0604020202020204" pitchFamily="34" charset="0"/>
                        <a:buChar char="•"/>
                      </a:pPr>
                      <a:r>
                        <a:rPr lang="en-US" sz="1200" dirty="0"/>
                        <a:t>Developing the 5-year strategy for the Cabinet for Registration and Licensing</a:t>
                      </a:r>
                    </a:p>
                  </a:txBody>
                  <a:tcPr/>
                </a:tc>
                <a:tc>
                  <a:txBody>
                    <a:bodyPr/>
                    <a:lstStyle/>
                    <a:p>
                      <a:pPr marL="171450" indent="-171450" algn="l">
                        <a:buFont typeface="Arial" panose="020B0604020202020204" pitchFamily="34" charset="0"/>
                        <a:buChar char="•"/>
                      </a:pPr>
                      <a:r>
                        <a:rPr lang="en-US" sz="1200" dirty="0"/>
                        <a:t>Finalize National IPC strategy</a:t>
                      </a:r>
                    </a:p>
                    <a:p>
                      <a:pPr marL="171450" indent="-171450" algn="l">
                        <a:buFont typeface="Arial" panose="020B0604020202020204" pitchFamily="34" charset="0"/>
                        <a:buChar char="•"/>
                      </a:pPr>
                      <a:r>
                        <a:rPr lang="en-US" sz="1200" dirty="0"/>
                        <a:t>Modernize waste management (Climate-friendly)</a:t>
                      </a:r>
                    </a:p>
                  </a:txBody>
                  <a:tcPr/>
                </a:tc>
                <a:extLst>
                  <a:ext uri="{0D108BD9-81ED-4DB2-BD59-A6C34878D82A}">
                    <a16:rowId xmlns:a16="http://schemas.microsoft.com/office/drawing/2014/main" val="560835002"/>
                  </a:ext>
                </a:extLst>
              </a:tr>
            </a:tbl>
          </a:graphicData>
        </a:graphic>
      </p:graphicFrame>
    </p:spTree>
    <p:extLst>
      <p:ext uri="{BB962C8B-B14F-4D97-AF65-F5344CB8AC3E}">
        <p14:creationId xmlns:p14="http://schemas.microsoft.com/office/powerpoint/2010/main" val="403276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1946-B44D-7643-BAFB-3529D4C03AD3}"/>
              </a:ext>
            </a:extLst>
          </p:cNvPr>
          <p:cNvSpPr>
            <a:spLocks noGrp="1"/>
          </p:cNvSpPr>
          <p:nvPr>
            <p:ph type="ctrTitle"/>
          </p:nvPr>
        </p:nvSpPr>
        <p:spPr/>
        <p:txBody>
          <a:bodyPr/>
          <a:lstStyle/>
          <a:p>
            <a:r>
              <a:rPr lang="en-JP" dirty="0"/>
              <a:t>Country </a:t>
            </a:r>
            <a:r>
              <a:rPr lang="en-US" dirty="0"/>
              <a:t>Spotlight</a:t>
            </a:r>
            <a:endParaRPr lang="en-JP" dirty="0"/>
          </a:p>
        </p:txBody>
      </p:sp>
      <p:sp>
        <p:nvSpPr>
          <p:cNvPr id="3" name="Subtitle 2">
            <a:extLst>
              <a:ext uri="{FF2B5EF4-FFF2-40B4-BE49-F238E27FC236}">
                <a16:creationId xmlns:a16="http://schemas.microsoft.com/office/drawing/2014/main" id="{FD66A20C-1EC4-3A4A-AA8A-D7EA96B68765}"/>
              </a:ext>
            </a:extLst>
          </p:cNvPr>
          <p:cNvSpPr>
            <a:spLocks noGrp="1"/>
          </p:cNvSpPr>
          <p:nvPr>
            <p:ph type="subTitle" idx="1"/>
          </p:nvPr>
        </p:nvSpPr>
        <p:spPr>
          <a:xfrm>
            <a:off x="1828800" y="4038599"/>
            <a:ext cx="8534400" cy="1195137"/>
          </a:xfrm>
        </p:spPr>
        <p:txBody>
          <a:bodyPr>
            <a:normAutofit/>
          </a:bodyPr>
          <a:lstStyle/>
          <a:p>
            <a:r>
              <a:rPr lang="en-US" sz="2800" b="1" dirty="0"/>
              <a:t>India</a:t>
            </a:r>
            <a:endParaRPr lang="en-JP" sz="2800" b="1" dirty="0"/>
          </a:p>
        </p:txBody>
      </p:sp>
      <p:sp>
        <p:nvSpPr>
          <p:cNvPr id="5" name="Subtitle 2">
            <a:extLst>
              <a:ext uri="{FF2B5EF4-FFF2-40B4-BE49-F238E27FC236}">
                <a16:creationId xmlns:a16="http://schemas.microsoft.com/office/drawing/2014/main" id="{F16C8D37-23B3-4034-A675-8D98618359FF}"/>
              </a:ext>
            </a:extLst>
          </p:cNvPr>
          <p:cNvSpPr txBox="1">
            <a:spLocks/>
          </p:cNvSpPr>
          <p:nvPr/>
        </p:nvSpPr>
        <p:spPr>
          <a:xfrm>
            <a:off x="5847347" y="132347"/>
            <a:ext cx="6160169" cy="154806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000" b="0" kern="1200">
                <a:solidFill>
                  <a:schemeClr val="tx1"/>
                </a:solidFill>
                <a:latin typeface="Segoe Condensed" panose="020B0606040200020203" pitchFamily="34"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b="0" kern="1200">
                <a:solidFill>
                  <a:schemeClr val="tx1">
                    <a:tint val="75000"/>
                  </a:schemeClr>
                </a:solidFill>
                <a:latin typeface="Segoe Condensed" panose="020B0606040200020203" pitchFamily="34" charset="0"/>
                <a:ea typeface="+mn-ea"/>
                <a:cs typeface="+mn-cs"/>
              </a:defRPr>
            </a:lvl2pPr>
            <a:lvl3pPr marL="914400" indent="0" algn="ctr" defTabSz="914400" rtl="0" eaLnBrk="1" latinLnBrk="0" hangingPunct="1">
              <a:spcBef>
                <a:spcPct val="20000"/>
              </a:spcBef>
              <a:buFont typeface="Arial" panose="020B0604020202020204" pitchFamily="34" charset="0"/>
              <a:buNone/>
              <a:defRPr sz="2800" b="0" kern="1200">
                <a:solidFill>
                  <a:schemeClr val="tx1">
                    <a:tint val="75000"/>
                  </a:schemeClr>
                </a:solidFill>
                <a:latin typeface="Segoe Condensed" panose="020B0606040200020203" pitchFamily="34" charset="0"/>
                <a:ea typeface="+mn-ea"/>
                <a:cs typeface="+mn-cs"/>
              </a:defRPr>
            </a:lvl3pPr>
            <a:lvl4pPr marL="1371600" indent="0" algn="ctr" defTabSz="914400" rtl="0" eaLnBrk="1" latinLnBrk="0" hangingPunct="1">
              <a:spcBef>
                <a:spcPct val="20000"/>
              </a:spcBef>
              <a:buFont typeface="Arial" panose="020B0604020202020204" pitchFamily="34" charset="0"/>
              <a:buNone/>
              <a:defRPr sz="2400" b="0" kern="1200">
                <a:solidFill>
                  <a:schemeClr val="tx1">
                    <a:tint val="75000"/>
                  </a:schemeClr>
                </a:solidFill>
                <a:latin typeface="Segoe Condensed" panose="020B0606040200020203" pitchFamily="34" charset="0"/>
                <a:ea typeface="+mn-ea"/>
                <a:cs typeface="+mn-cs"/>
              </a:defRPr>
            </a:lvl4pPr>
            <a:lvl5pPr marL="1828800" indent="0" algn="ctr" defTabSz="914400" rtl="0" eaLnBrk="1" latinLnBrk="0" hangingPunct="1">
              <a:spcBef>
                <a:spcPct val="20000"/>
              </a:spcBef>
              <a:buFont typeface="Arial" panose="020B0604020202020204" pitchFamily="34" charset="0"/>
              <a:buNone/>
              <a:defRPr sz="2400" b="0" kern="1200">
                <a:solidFill>
                  <a:schemeClr val="tx1">
                    <a:tint val="75000"/>
                  </a:schemeClr>
                </a:solidFill>
                <a:latin typeface="Segoe Condensed" panose="020B0606040200020203" pitchFamily="34" charset="0"/>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endParaRPr lang="en-JP" sz="1600" dirty="0">
              <a:solidFill>
                <a:schemeClr val="bg1"/>
              </a:solidFill>
            </a:endParaRPr>
          </a:p>
        </p:txBody>
      </p:sp>
    </p:spTree>
    <p:extLst>
      <p:ext uri="{BB962C8B-B14F-4D97-AF65-F5344CB8AC3E}">
        <p14:creationId xmlns:p14="http://schemas.microsoft.com/office/powerpoint/2010/main" val="129397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F3E11-9042-D044-A212-1346AAD02A09}"/>
              </a:ext>
            </a:extLst>
          </p:cNvPr>
          <p:cNvSpPr>
            <a:spLocks noGrp="1"/>
          </p:cNvSpPr>
          <p:nvPr>
            <p:ph type="title"/>
          </p:nvPr>
        </p:nvSpPr>
        <p:spPr>
          <a:xfrm>
            <a:off x="127216" y="116632"/>
            <a:ext cx="11312475" cy="1069368"/>
          </a:xfrm>
        </p:spPr>
        <p:txBody>
          <a:bodyPr/>
          <a:lstStyle/>
          <a:p>
            <a:pPr algn="ctr"/>
            <a:r>
              <a:rPr lang="en-US" dirty="0"/>
              <a:t>Regional Reflection</a:t>
            </a:r>
            <a:endParaRPr lang="en-JP" dirty="0"/>
          </a:p>
        </p:txBody>
      </p:sp>
      <p:sp>
        <p:nvSpPr>
          <p:cNvPr id="4" name="Content Placeholder 3">
            <a:extLst>
              <a:ext uri="{FF2B5EF4-FFF2-40B4-BE49-F238E27FC236}">
                <a16:creationId xmlns:a16="http://schemas.microsoft.com/office/drawing/2014/main" id="{34C1DAB9-E193-9546-AF56-3B73B977832A}"/>
              </a:ext>
            </a:extLst>
          </p:cNvPr>
          <p:cNvSpPr>
            <a:spLocks noGrp="1"/>
          </p:cNvSpPr>
          <p:nvPr>
            <p:ph idx="1"/>
          </p:nvPr>
        </p:nvSpPr>
        <p:spPr>
          <a:xfrm>
            <a:off x="541421" y="1608667"/>
            <a:ext cx="11074846" cy="4551501"/>
          </a:xfrm>
        </p:spPr>
        <p:txBody>
          <a:bodyPr>
            <a:normAutofit fontScale="47500" lnSpcReduction="20000"/>
          </a:bodyPr>
          <a:lstStyle/>
          <a:p>
            <a:pPr marL="0" indent="0">
              <a:buNone/>
            </a:pPr>
            <a:endParaRPr lang="en-US" sz="4200" b="1" dirty="0"/>
          </a:p>
          <a:p>
            <a:pPr marL="0" indent="0">
              <a:buNone/>
            </a:pPr>
            <a:r>
              <a:rPr lang="en-US" sz="4200" b="1" dirty="0"/>
              <a:t>UHC P &amp; CAD-PHC Grants </a:t>
            </a:r>
          </a:p>
          <a:p>
            <a:r>
              <a:rPr lang="en-US" sz="4200" dirty="0"/>
              <a:t>Critical Health System-focused grants for Region </a:t>
            </a:r>
          </a:p>
          <a:p>
            <a:r>
              <a:rPr lang="en-US" sz="4200" dirty="0"/>
              <a:t>Enabled Region and Country Offices to support/drive PHC-focused reorientation at national/sub-national level</a:t>
            </a:r>
          </a:p>
          <a:p>
            <a:r>
              <a:rPr lang="en-US" sz="4200" dirty="0"/>
              <a:t>Flexible approach allows need-based response </a:t>
            </a:r>
          </a:p>
          <a:p>
            <a:endParaRPr lang="en-US" sz="4200" dirty="0"/>
          </a:p>
          <a:p>
            <a:pPr marL="0" indent="0">
              <a:buNone/>
            </a:pPr>
            <a:r>
              <a:rPr lang="en-US" sz="4200" b="1" dirty="0"/>
              <a:t>Challenges </a:t>
            </a:r>
          </a:p>
          <a:p>
            <a:r>
              <a:rPr lang="en-US" sz="4200" dirty="0"/>
              <a:t>Need and opportunity to support PHC/UHC acceleration is significant (push from Member States)</a:t>
            </a:r>
          </a:p>
          <a:p>
            <a:pPr lvl="1"/>
            <a:r>
              <a:rPr lang="en-US" sz="4200" dirty="0"/>
              <a:t>Support to WHO SEA Region remains lowest (</a:t>
            </a:r>
            <a:r>
              <a:rPr lang="en-US" sz="4200" dirty="0" err="1"/>
              <a:t>ie</a:t>
            </a:r>
            <a:r>
              <a:rPr lang="en-US" sz="4200" dirty="0"/>
              <a:t> 2.6% of 2021 UHC P distribution to WHO Regions)</a:t>
            </a:r>
          </a:p>
          <a:p>
            <a:r>
              <a:rPr lang="en-US" sz="4200" dirty="0"/>
              <a:t>EU commitment for continued support is highly welcome; however negotiation time resulted in delayed funding receipt.</a:t>
            </a:r>
          </a:p>
          <a:p>
            <a:endParaRPr lang="en-US" sz="4200" dirty="0"/>
          </a:p>
          <a:p>
            <a:pPr marL="0" indent="0">
              <a:buNone/>
            </a:pPr>
            <a:r>
              <a:rPr lang="en-US" sz="4200" b="1" dirty="0"/>
              <a:t>Opportunity</a:t>
            </a:r>
          </a:p>
          <a:p>
            <a:r>
              <a:rPr lang="en-US" sz="4200" dirty="0"/>
              <a:t>Greater engagement of UHC P donors at country/regional level </a:t>
            </a:r>
          </a:p>
          <a:p>
            <a:pPr marL="0" indent="0">
              <a:buNone/>
            </a:pPr>
            <a:endParaRPr lang="en-US" sz="4000" b="1" dirty="0"/>
          </a:p>
          <a:p>
            <a:endParaRPr lang="en-US" sz="4000" dirty="0"/>
          </a:p>
          <a:p>
            <a:pPr marL="0" indent="0">
              <a:buNone/>
            </a:pPr>
            <a:endParaRPr lang="en-US" sz="4000" dirty="0"/>
          </a:p>
          <a:p>
            <a:endParaRPr lang="en-US" sz="3600" b="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2706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0D783-2E9B-C643-A087-DC7DDA684A26}"/>
              </a:ext>
            </a:extLst>
          </p:cNvPr>
          <p:cNvSpPr>
            <a:spLocks noGrp="1"/>
          </p:cNvSpPr>
          <p:nvPr>
            <p:ph type="ctrTitle"/>
          </p:nvPr>
        </p:nvSpPr>
        <p:spPr/>
        <p:txBody>
          <a:bodyPr/>
          <a:lstStyle/>
          <a:p>
            <a:r>
              <a:rPr lang="en-JP" dirty="0"/>
              <a:t>Questions and answers</a:t>
            </a:r>
          </a:p>
        </p:txBody>
      </p:sp>
    </p:spTree>
    <p:extLst>
      <p:ext uri="{BB962C8B-B14F-4D97-AF65-F5344CB8AC3E}">
        <p14:creationId xmlns:p14="http://schemas.microsoft.com/office/powerpoint/2010/main" val="323254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C762-183A-3F49-AF24-7C18AEC26381}"/>
              </a:ext>
            </a:extLst>
          </p:cNvPr>
          <p:cNvSpPr>
            <a:spLocks noGrp="1"/>
          </p:cNvSpPr>
          <p:nvPr>
            <p:ph type="title"/>
          </p:nvPr>
        </p:nvSpPr>
        <p:spPr/>
        <p:txBody>
          <a:bodyPr/>
          <a:lstStyle/>
          <a:p>
            <a:pPr algn="ctr"/>
            <a:r>
              <a:rPr lang="en-US" dirty="0"/>
              <a:t>Presentation Structure</a:t>
            </a:r>
            <a:endParaRPr lang="en-JP" dirty="0"/>
          </a:p>
        </p:txBody>
      </p:sp>
      <p:sp>
        <p:nvSpPr>
          <p:cNvPr id="3" name="Content Placeholder 2">
            <a:extLst>
              <a:ext uri="{FF2B5EF4-FFF2-40B4-BE49-F238E27FC236}">
                <a16:creationId xmlns:a16="http://schemas.microsoft.com/office/drawing/2014/main" id="{93FA09B6-65F4-4C41-B511-B5CACC7040C1}"/>
              </a:ext>
            </a:extLst>
          </p:cNvPr>
          <p:cNvSpPr>
            <a:spLocks noGrp="1"/>
          </p:cNvSpPr>
          <p:nvPr>
            <p:ph idx="1"/>
          </p:nvPr>
        </p:nvSpPr>
        <p:spPr>
          <a:xfrm>
            <a:off x="609600" y="1287379"/>
            <a:ext cx="10972800" cy="4858589"/>
          </a:xfrm>
        </p:spPr>
        <p:txBody>
          <a:bodyPr>
            <a:normAutofit fontScale="85000" lnSpcReduction="20000"/>
          </a:bodyPr>
          <a:lstStyle/>
          <a:p>
            <a:pPr marL="0" lvl="0" indent="0">
              <a:buNone/>
            </a:pPr>
            <a:r>
              <a:rPr lang="en-US" b="1" dirty="0"/>
              <a:t>Introduction</a:t>
            </a:r>
            <a:r>
              <a:rPr lang="en-US" dirty="0"/>
              <a:t> (5 min)- HQ</a:t>
            </a:r>
            <a:endParaRPr lang="en-JP" dirty="0"/>
          </a:p>
          <a:p>
            <a:pPr marL="0" lvl="0" indent="0">
              <a:buNone/>
            </a:pPr>
            <a:r>
              <a:rPr lang="en-US" b="1" dirty="0"/>
              <a:t>Regional Overview</a:t>
            </a:r>
            <a:r>
              <a:rPr lang="en-US" dirty="0"/>
              <a:t>; (20 min)</a:t>
            </a:r>
          </a:p>
          <a:p>
            <a:pPr lvl="1">
              <a:buFont typeface="Wingdings" panose="05000000000000000000" pitchFamily="2" charset="2"/>
              <a:buChar char="q"/>
            </a:pPr>
            <a:r>
              <a:rPr lang="en-US" dirty="0"/>
              <a:t>Overview of the 75</a:t>
            </a:r>
            <a:r>
              <a:rPr lang="en-US" baseline="30000" dirty="0"/>
              <a:t>th</a:t>
            </a:r>
            <a:r>
              <a:rPr lang="en-US" dirty="0"/>
              <a:t> Regional Committee declaration</a:t>
            </a:r>
          </a:p>
          <a:p>
            <a:pPr lvl="1">
              <a:buFont typeface="Wingdings" panose="05000000000000000000" pitchFamily="2" charset="2"/>
              <a:buChar char="q"/>
            </a:pPr>
            <a:r>
              <a:rPr lang="en-US" dirty="0"/>
              <a:t>SEAR PHC Forum</a:t>
            </a:r>
          </a:p>
          <a:p>
            <a:pPr lvl="1">
              <a:buFont typeface="Wingdings" panose="05000000000000000000" pitchFamily="2" charset="2"/>
              <a:buChar char="q"/>
            </a:pPr>
            <a:r>
              <a:rPr lang="en-US" dirty="0"/>
              <a:t>Financial</a:t>
            </a:r>
          </a:p>
          <a:p>
            <a:pPr lvl="1">
              <a:buFont typeface="Wingdings" panose="05000000000000000000" pitchFamily="2" charset="2"/>
              <a:buChar char="q"/>
            </a:pPr>
            <a:r>
              <a:rPr lang="en-US" dirty="0"/>
              <a:t>Country Updates: Myanmar, Sri Lanka, Timor-Leste</a:t>
            </a:r>
            <a:endParaRPr lang="en-JP" dirty="0"/>
          </a:p>
          <a:p>
            <a:pPr marL="0" lvl="0" indent="0">
              <a:buNone/>
            </a:pPr>
            <a:r>
              <a:rPr lang="en-US" b="1" dirty="0"/>
              <a:t>India Spotlight </a:t>
            </a:r>
            <a:r>
              <a:rPr lang="en-US" dirty="0"/>
              <a:t> (60 min)</a:t>
            </a:r>
          </a:p>
          <a:p>
            <a:pPr lvl="0">
              <a:buFont typeface="Wingdings" panose="05000000000000000000" pitchFamily="2" charset="2"/>
              <a:buChar char="q"/>
            </a:pPr>
            <a:r>
              <a:rPr lang="en-US" dirty="0"/>
              <a:t>India UHC Video </a:t>
            </a:r>
          </a:p>
          <a:p>
            <a:pPr lvl="0">
              <a:buFont typeface="Wingdings" panose="05000000000000000000" pitchFamily="2" charset="2"/>
              <a:buChar char="q"/>
            </a:pPr>
            <a:r>
              <a:rPr lang="en-US" dirty="0"/>
              <a:t>Decentralized activities at sub-national</a:t>
            </a:r>
          </a:p>
          <a:p>
            <a:pPr lvl="1">
              <a:buFont typeface="Wingdings" panose="05000000000000000000" pitchFamily="2" charset="2"/>
              <a:buChar char="q"/>
            </a:pPr>
            <a:r>
              <a:rPr lang="en-US" dirty="0"/>
              <a:t>Assam, Chhattisgarh, Delhi, Gujarat, Jammu &amp; Kashmir, Jharkhand, Kerala, Maharashtra, Orissa, Rajasthan, Tamil Nadu, Uttar Pradesh</a:t>
            </a:r>
          </a:p>
          <a:p>
            <a:pPr lvl="1">
              <a:buFont typeface="Wingdings" panose="05000000000000000000" pitchFamily="2" charset="2"/>
              <a:buChar char="q"/>
            </a:pPr>
            <a:r>
              <a:rPr lang="en-US" dirty="0"/>
              <a:t>Interaction with State focal points  </a:t>
            </a:r>
            <a:endParaRPr lang="en-JP" dirty="0"/>
          </a:p>
          <a:p>
            <a:pPr lvl="0"/>
            <a:r>
              <a:rPr lang="en-US" b="1" dirty="0"/>
              <a:t>Wrap up and AOB- HQ</a:t>
            </a:r>
            <a:r>
              <a:rPr lang="en-US" dirty="0"/>
              <a:t> (5 min)</a:t>
            </a:r>
            <a:endParaRPr lang="en-JP" dirty="0"/>
          </a:p>
        </p:txBody>
      </p:sp>
    </p:spTree>
    <p:extLst>
      <p:ext uri="{BB962C8B-B14F-4D97-AF65-F5344CB8AC3E}">
        <p14:creationId xmlns:p14="http://schemas.microsoft.com/office/powerpoint/2010/main" val="361206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0D783-2E9B-C643-A087-DC7DDA684A26}"/>
              </a:ext>
            </a:extLst>
          </p:cNvPr>
          <p:cNvSpPr>
            <a:spLocks noGrp="1"/>
          </p:cNvSpPr>
          <p:nvPr>
            <p:ph type="ctrTitle"/>
          </p:nvPr>
        </p:nvSpPr>
        <p:spPr/>
        <p:txBody>
          <a:bodyPr/>
          <a:lstStyle/>
          <a:p>
            <a:r>
              <a:rPr lang="en-GB" dirty="0"/>
              <a:t>Wrap up and AOB</a:t>
            </a:r>
            <a:endParaRPr lang="en-JP" dirty="0"/>
          </a:p>
        </p:txBody>
      </p:sp>
    </p:spTree>
    <p:extLst>
      <p:ext uri="{BB962C8B-B14F-4D97-AF65-F5344CB8AC3E}">
        <p14:creationId xmlns:p14="http://schemas.microsoft.com/office/powerpoint/2010/main" val="225936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0D783-2E9B-C643-A087-DC7DDA684A26}"/>
              </a:ext>
            </a:extLst>
          </p:cNvPr>
          <p:cNvSpPr>
            <a:spLocks noGrp="1"/>
          </p:cNvSpPr>
          <p:nvPr>
            <p:ph type="ctrTitle"/>
          </p:nvPr>
        </p:nvSpPr>
        <p:spPr/>
        <p:txBody>
          <a:bodyPr/>
          <a:lstStyle/>
          <a:p>
            <a:r>
              <a:rPr lang="en-GB" dirty="0"/>
              <a:t>Thank You</a:t>
            </a:r>
            <a:endParaRPr lang="en-JP" dirty="0"/>
          </a:p>
        </p:txBody>
      </p:sp>
    </p:spTree>
    <p:extLst>
      <p:ext uri="{BB962C8B-B14F-4D97-AF65-F5344CB8AC3E}">
        <p14:creationId xmlns:p14="http://schemas.microsoft.com/office/powerpoint/2010/main" val="2445618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FF8D5-4FD7-41C0-AFD8-B0B2A1480011}"/>
              </a:ext>
            </a:extLst>
          </p:cNvPr>
          <p:cNvSpPr>
            <a:spLocks noGrp="1"/>
          </p:cNvSpPr>
          <p:nvPr>
            <p:ph type="title"/>
          </p:nvPr>
        </p:nvSpPr>
        <p:spPr>
          <a:xfrm>
            <a:off x="397042" y="0"/>
            <a:ext cx="10383253" cy="1094873"/>
          </a:xfrm>
        </p:spPr>
        <p:txBody>
          <a:bodyPr>
            <a:normAutofit/>
          </a:bodyPr>
          <a:lstStyle/>
          <a:p>
            <a:pPr algn="ctr"/>
            <a:r>
              <a:rPr lang="en-US" b="1" dirty="0">
                <a:latin typeface="Calibri" panose="020F0502020204030204" pitchFamily="34" charset="0"/>
                <a:cs typeface="Calibri" panose="020F0502020204030204" pitchFamily="34" charset="0"/>
              </a:rPr>
              <a:t>WHO SEA Region Context  </a:t>
            </a:r>
          </a:p>
        </p:txBody>
      </p:sp>
      <p:sp>
        <p:nvSpPr>
          <p:cNvPr id="4" name="Content Placeholder 2">
            <a:extLst>
              <a:ext uri="{FF2B5EF4-FFF2-40B4-BE49-F238E27FC236}">
                <a16:creationId xmlns:a16="http://schemas.microsoft.com/office/drawing/2014/main" id="{4536FD8A-89A5-4904-BBFF-6E6D74123530}"/>
              </a:ext>
            </a:extLst>
          </p:cNvPr>
          <p:cNvSpPr>
            <a:spLocks noGrp="1"/>
          </p:cNvSpPr>
          <p:nvPr>
            <p:ph idx="1"/>
          </p:nvPr>
        </p:nvSpPr>
        <p:spPr>
          <a:xfrm>
            <a:off x="0" y="1094873"/>
            <a:ext cx="12192000" cy="7952874"/>
          </a:xfrm>
        </p:spPr>
        <p:txBody>
          <a:bodyPr>
            <a:normAutofit fontScale="92500" lnSpcReduction="20000"/>
          </a:bodyPr>
          <a:lstStyle/>
          <a:p>
            <a:pPr marL="0" indent="0">
              <a:buNone/>
            </a:pPr>
            <a:endParaRPr lang="en-US" sz="900" b="1" dirty="0"/>
          </a:p>
          <a:p>
            <a:pPr marL="0" indent="0">
              <a:buNone/>
            </a:pPr>
            <a:r>
              <a:rPr lang="en-US" sz="2100" b="1" dirty="0">
                <a:latin typeface="Helvetica" panose="020B0604020202020204" pitchFamily="34" charset="0"/>
                <a:cs typeface="Helvetica" panose="020B0604020202020204" pitchFamily="34" charset="0"/>
              </a:rPr>
              <a:t>11 Countries are home to a quarter of the world’s population </a:t>
            </a:r>
          </a:p>
          <a:p>
            <a:pPr marL="0" indent="0">
              <a:buNone/>
            </a:pPr>
            <a:endParaRPr lang="en-US" sz="1300" b="1" dirty="0">
              <a:latin typeface="Helvetica" panose="020B0604020202020204" pitchFamily="34" charset="0"/>
              <a:cs typeface="Helvetica" panose="020B0604020202020204" pitchFamily="34" charset="0"/>
            </a:endParaRPr>
          </a:p>
          <a:p>
            <a:pPr marL="0" indent="0">
              <a:buNone/>
            </a:pPr>
            <a:r>
              <a:rPr lang="en-US" sz="2100" b="1" dirty="0">
                <a:latin typeface="Helvetica" panose="020B0604020202020204" pitchFamily="34" charset="0"/>
                <a:cs typeface="Helvetica" panose="020B0604020202020204" pitchFamily="34" charset="0"/>
              </a:rPr>
              <a:t>Prior to pandemic </a:t>
            </a:r>
            <a:r>
              <a:rPr lang="en-US" sz="2100" dirty="0">
                <a:latin typeface="Helvetica" panose="020B0604020202020204" pitchFamily="34" charset="0"/>
                <a:cs typeface="Helvetica" panose="020B0604020202020204" pitchFamily="34" charset="0"/>
              </a:rPr>
              <a:t>(and economic crises)</a:t>
            </a:r>
          </a:p>
          <a:p>
            <a:r>
              <a:rPr lang="en-US" sz="2100" dirty="0">
                <a:latin typeface="Helvetica" panose="020B0604020202020204" pitchFamily="34" charset="0"/>
                <a:cs typeface="Helvetica" panose="020B0604020202020204" pitchFamily="34" charset="0"/>
              </a:rPr>
              <a:t>Positive progress toward UHC </a:t>
            </a:r>
          </a:p>
          <a:p>
            <a:pPr lvl="1"/>
            <a:r>
              <a:rPr lang="en-US" sz="2100" dirty="0">
                <a:latin typeface="Helvetica" panose="020B0604020202020204" pitchFamily="34" charset="0"/>
                <a:cs typeface="Helvetica" panose="020B0604020202020204" pitchFamily="34" charset="0"/>
              </a:rPr>
              <a:t>Increase in UHC Service Coverage Index and decline in OOP  </a:t>
            </a:r>
          </a:p>
          <a:p>
            <a:pPr lvl="1"/>
            <a:r>
              <a:rPr lang="en-US" sz="2100" dirty="0">
                <a:latin typeface="Helvetica" panose="020B0604020202020204" pitchFamily="34" charset="0"/>
                <a:cs typeface="Helvetica" panose="020B0604020202020204" pitchFamily="34" charset="0"/>
              </a:rPr>
              <a:t>GPW 13: 110 mill. of 270 million additional people projected to benefit from UHC from SEAR countries </a:t>
            </a:r>
          </a:p>
          <a:p>
            <a:pPr marL="0" indent="0">
              <a:buNone/>
            </a:pPr>
            <a:endParaRPr lang="en-US" sz="2100" b="1" dirty="0">
              <a:latin typeface="Helvetica" panose="020B0604020202020204" pitchFamily="34" charset="0"/>
              <a:cs typeface="Helvetica" panose="020B0604020202020204" pitchFamily="34" charset="0"/>
            </a:endParaRPr>
          </a:p>
          <a:p>
            <a:pPr marL="0" indent="0">
              <a:buNone/>
            </a:pPr>
            <a:r>
              <a:rPr lang="en-US" sz="2100" b="1" dirty="0">
                <a:latin typeface="Helvetica" panose="020B0604020202020204" pitchFamily="34" charset="0"/>
                <a:cs typeface="Helvetica" panose="020B0604020202020204" pitchFamily="34" charset="0"/>
              </a:rPr>
              <a:t>Dual Shock </a:t>
            </a:r>
          </a:p>
          <a:p>
            <a:r>
              <a:rPr lang="en-US" sz="2100" dirty="0">
                <a:latin typeface="Helvetica" panose="020B0604020202020204" pitchFamily="34" charset="0"/>
                <a:cs typeface="Helvetica" panose="020B0604020202020204" pitchFamily="34" charset="0"/>
              </a:rPr>
              <a:t>Health impact </a:t>
            </a:r>
          </a:p>
          <a:p>
            <a:r>
              <a:rPr lang="en-US" sz="2100" dirty="0">
                <a:latin typeface="Helvetica" panose="020B0604020202020204" pitchFamily="34" charset="0"/>
                <a:cs typeface="Helvetica" panose="020B0604020202020204" pitchFamily="34" charset="0"/>
              </a:rPr>
              <a:t>Socio-economic impact: Rise in educational poverty; income poverty </a:t>
            </a:r>
          </a:p>
          <a:p>
            <a:r>
              <a:rPr lang="en-US" sz="2100" dirty="0">
                <a:latin typeface="Helvetica" panose="020B0604020202020204" pitchFamily="34" charset="0"/>
                <a:cs typeface="Helvetica" panose="020B0604020202020204" pitchFamily="34" charset="0"/>
              </a:rPr>
              <a:t>Decades of progress in poverty alleviation, service delivery jeopardized</a:t>
            </a:r>
          </a:p>
          <a:p>
            <a:endParaRPr lang="en-US" sz="900" dirty="0"/>
          </a:p>
          <a:p>
            <a:pPr marL="0" indent="0">
              <a:buNone/>
            </a:pPr>
            <a:endParaRPr lang="en-US" sz="900" dirty="0"/>
          </a:p>
          <a:p>
            <a:pPr marL="0" indent="0">
              <a:buNone/>
            </a:pPr>
            <a:r>
              <a:rPr lang="en-US" sz="2100" b="1" dirty="0">
                <a:latin typeface="Helvetica" panose="020B0604020202020204" pitchFamily="34" charset="0"/>
                <a:cs typeface="Helvetica" panose="020B0604020202020204" pitchFamily="34" charset="0"/>
              </a:rPr>
              <a:t>Pop growth, rise of NCDs, injuries, rapid urbanization, climate change, health emergencies, pockets with high rates of extreme poverty</a:t>
            </a:r>
          </a:p>
          <a:p>
            <a:pPr marL="0" indent="0">
              <a:buNone/>
            </a:pPr>
            <a:endParaRPr lang="en-US" sz="1300" b="1" dirty="0">
              <a:latin typeface="Helvetica" panose="020B0604020202020204" pitchFamily="34" charset="0"/>
              <a:cs typeface="Helvetica" panose="020B0604020202020204" pitchFamily="34" charset="0"/>
            </a:endParaRPr>
          </a:p>
          <a:p>
            <a:pPr marL="0" indent="0">
              <a:buNone/>
            </a:pPr>
            <a:r>
              <a:rPr lang="en-US" sz="2100" b="1" dirty="0">
                <a:latin typeface="Helvetica" panose="020B0604020202020204" pitchFamily="34" charset="0"/>
                <a:cs typeface="Helvetica" panose="020B0604020202020204" pitchFamily="34" charset="0"/>
              </a:rPr>
              <a:t>RC 74 Ministers of Health Declaration </a:t>
            </a:r>
          </a:p>
          <a:p>
            <a:r>
              <a:rPr lang="en-US" sz="2100" dirty="0">
                <a:latin typeface="Helvetica" panose="020B0604020202020204" pitchFamily="34" charset="0"/>
                <a:cs typeface="Helvetica" panose="020B0604020202020204" pitchFamily="34" charset="0"/>
              </a:rPr>
              <a:t>Once in a century opportunity to enable PHC-oriented Transformation </a:t>
            </a:r>
          </a:p>
          <a:p>
            <a:r>
              <a:rPr lang="en-US" sz="2100" dirty="0">
                <a:latin typeface="Helvetica" panose="020B0604020202020204" pitchFamily="34" charset="0"/>
                <a:cs typeface="Helvetica" panose="020B0604020202020204" pitchFamily="34" charset="0"/>
              </a:rPr>
              <a:t>SEA Regional PHC Strategy </a:t>
            </a:r>
          </a:p>
          <a:p>
            <a:pPr marL="0" indent="0">
              <a:buNone/>
            </a:pPr>
            <a:endParaRPr lang="en-US" sz="2000" dirty="0"/>
          </a:p>
          <a:p>
            <a:pPr marL="0" indent="0">
              <a:buNone/>
            </a:pPr>
            <a:endParaRPr lang="en-US" sz="2000" dirty="0">
              <a:latin typeface="Helvetica" panose="020B0604020202020204" pitchFamily="34" charset="0"/>
              <a:cs typeface="Helvetica" panose="020B0604020202020204" pitchFamily="34" charset="0"/>
            </a:endParaRPr>
          </a:p>
          <a:p>
            <a:pPr marL="0" indent="0">
              <a:buNone/>
            </a:pPr>
            <a:endParaRPr lang="en-US" sz="2000" dirty="0"/>
          </a:p>
          <a:p>
            <a:pPr marL="0" indent="0">
              <a:buNone/>
            </a:pPr>
            <a:endParaRPr lang="en-US" sz="2000" dirty="0"/>
          </a:p>
          <a:p>
            <a:pPr marL="0" indent="0">
              <a:buNone/>
            </a:pPr>
            <a:endParaRPr lang="en-US" sz="2000" dirty="0">
              <a:latin typeface="Helvetica" panose="020B0604020202020204" pitchFamily="34" charset="0"/>
              <a:cs typeface="Helvetica" panose="020B0604020202020204" pitchFamily="34" charset="0"/>
            </a:endParaRPr>
          </a:p>
          <a:p>
            <a:pPr marL="0" indent="0">
              <a:buNone/>
            </a:pPr>
            <a:endParaRPr lang="en-US" sz="2000" dirty="0">
              <a:latin typeface="Helvetica" panose="020B0604020202020204" pitchFamily="34" charset="0"/>
              <a:cs typeface="Helvetica" panose="020B0604020202020204" pitchFamily="34" charset="0"/>
            </a:endParaRPr>
          </a:p>
          <a:p>
            <a:pPr marL="0" indent="0" algn="ctr">
              <a:buNone/>
            </a:pPr>
            <a:endParaRPr lang="en-IN" sz="2600" b="1" dirty="0"/>
          </a:p>
          <a:p>
            <a:pPr marL="0" indent="0" algn="ctr">
              <a:buNone/>
            </a:pPr>
            <a:r>
              <a:rPr lang="en-US" sz="2600" b="1" dirty="0"/>
              <a:t> </a:t>
            </a:r>
          </a:p>
          <a:p>
            <a:pPr lvl="1"/>
            <a:endParaRPr lang="en-IN" sz="1650" dirty="0"/>
          </a:p>
          <a:p>
            <a:pPr lvl="1"/>
            <a:endParaRPr lang="en-IN" sz="1650" dirty="0"/>
          </a:p>
          <a:p>
            <a:endParaRPr lang="en-IN" sz="1950" dirty="0"/>
          </a:p>
        </p:txBody>
      </p:sp>
      <p:pic>
        <p:nvPicPr>
          <p:cNvPr id="3" name="Picture 2">
            <a:extLst>
              <a:ext uri="{FF2B5EF4-FFF2-40B4-BE49-F238E27FC236}">
                <a16:creationId xmlns:a16="http://schemas.microsoft.com/office/drawing/2014/main" id="{C7777B57-63B1-4128-A6C6-E3905FB63B24}"/>
              </a:ext>
            </a:extLst>
          </p:cNvPr>
          <p:cNvPicPr>
            <a:picLocks noChangeAspect="1"/>
          </p:cNvPicPr>
          <p:nvPr/>
        </p:nvPicPr>
        <p:blipFill>
          <a:blip r:embed="rId3"/>
          <a:stretch>
            <a:fillRect/>
          </a:stretch>
        </p:blipFill>
        <p:spPr>
          <a:xfrm>
            <a:off x="7869694" y="6425146"/>
            <a:ext cx="2798307" cy="432854"/>
          </a:xfrm>
          <a:prstGeom prst="rect">
            <a:avLst/>
          </a:prstGeom>
        </p:spPr>
      </p:pic>
    </p:spTree>
    <p:extLst>
      <p:ext uri="{BB962C8B-B14F-4D97-AF65-F5344CB8AC3E}">
        <p14:creationId xmlns:p14="http://schemas.microsoft.com/office/powerpoint/2010/main" val="1428883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FE6FA90B-D59A-4424-B9EB-B00343D31846}"/>
              </a:ext>
            </a:extLst>
          </p:cNvPr>
          <p:cNvPicPr>
            <a:picLocks noChangeAspect="1"/>
          </p:cNvPicPr>
          <p:nvPr/>
        </p:nvPicPr>
        <p:blipFill>
          <a:blip r:embed="rId3"/>
          <a:stretch>
            <a:fillRect/>
          </a:stretch>
        </p:blipFill>
        <p:spPr>
          <a:xfrm>
            <a:off x="2100650" y="1946188"/>
            <a:ext cx="9950192" cy="3854064"/>
          </a:xfrm>
          <a:prstGeom prst="rect">
            <a:avLst/>
          </a:prstGeom>
        </p:spPr>
      </p:pic>
      <p:sp>
        <p:nvSpPr>
          <p:cNvPr id="2" name="Title 1">
            <a:extLst>
              <a:ext uri="{FF2B5EF4-FFF2-40B4-BE49-F238E27FC236}">
                <a16:creationId xmlns:a16="http://schemas.microsoft.com/office/drawing/2014/main" id="{435C89BE-C7B7-48EA-96D6-57A8395AE5CD}"/>
              </a:ext>
            </a:extLst>
          </p:cNvPr>
          <p:cNvSpPr>
            <a:spLocks noGrp="1"/>
          </p:cNvSpPr>
          <p:nvPr>
            <p:ph type="title"/>
          </p:nvPr>
        </p:nvSpPr>
        <p:spPr>
          <a:xfrm>
            <a:off x="466891" y="116632"/>
            <a:ext cx="10972800" cy="1069368"/>
          </a:xfrm>
        </p:spPr>
        <p:txBody>
          <a:bodyPr anchor="ctr">
            <a:normAutofit/>
          </a:bodyPr>
          <a:lstStyle/>
          <a:p>
            <a:pPr algn="ctr">
              <a:lnSpc>
                <a:spcPct val="90000"/>
              </a:lnSpc>
            </a:pPr>
            <a:r>
              <a:rPr lang="en-GB" sz="3300" dirty="0"/>
              <a:t>Changes in UHC service coverage index, 2010-2019</a:t>
            </a:r>
          </a:p>
        </p:txBody>
      </p:sp>
      <p:pic>
        <p:nvPicPr>
          <p:cNvPr id="6" name="Picture 5">
            <a:extLst>
              <a:ext uri="{FF2B5EF4-FFF2-40B4-BE49-F238E27FC236}">
                <a16:creationId xmlns:a16="http://schemas.microsoft.com/office/drawing/2014/main" id="{5CAE4BF6-B255-4AB1-A956-EE5ED9A1920B}"/>
              </a:ext>
            </a:extLst>
          </p:cNvPr>
          <p:cNvPicPr>
            <a:picLocks noChangeAspect="1"/>
          </p:cNvPicPr>
          <p:nvPr/>
        </p:nvPicPr>
        <p:blipFill>
          <a:blip r:embed="rId4"/>
          <a:stretch>
            <a:fillRect/>
          </a:stretch>
        </p:blipFill>
        <p:spPr>
          <a:xfrm>
            <a:off x="141159" y="1421027"/>
            <a:ext cx="1870761" cy="2656703"/>
          </a:xfrm>
          <a:prstGeom prst="rect">
            <a:avLst/>
          </a:prstGeom>
        </p:spPr>
      </p:pic>
    </p:spTree>
    <p:extLst>
      <p:ext uri="{BB962C8B-B14F-4D97-AF65-F5344CB8AC3E}">
        <p14:creationId xmlns:p14="http://schemas.microsoft.com/office/powerpoint/2010/main" val="223728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89BE-C7B7-48EA-96D6-57A8395AE5CD}"/>
              </a:ext>
            </a:extLst>
          </p:cNvPr>
          <p:cNvSpPr>
            <a:spLocks noGrp="1"/>
          </p:cNvSpPr>
          <p:nvPr>
            <p:ph type="title"/>
          </p:nvPr>
        </p:nvSpPr>
        <p:spPr/>
        <p:txBody>
          <a:bodyPr/>
          <a:lstStyle/>
          <a:p>
            <a:pPr algn="ctr"/>
            <a:r>
              <a:rPr lang="en-GB" dirty="0"/>
              <a:t>Health service coverage and financial protection in SEAR, 2017</a:t>
            </a:r>
          </a:p>
        </p:txBody>
      </p:sp>
      <p:pic>
        <p:nvPicPr>
          <p:cNvPr id="7" name="Picture 6">
            <a:extLst>
              <a:ext uri="{FF2B5EF4-FFF2-40B4-BE49-F238E27FC236}">
                <a16:creationId xmlns:a16="http://schemas.microsoft.com/office/drawing/2014/main" id="{E98CFB41-7554-40D9-A8AC-31930C0449E5}"/>
              </a:ext>
            </a:extLst>
          </p:cNvPr>
          <p:cNvPicPr>
            <a:picLocks noChangeAspect="1"/>
          </p:cNvPicPr>
          <p:nvPr/>
        </p:nvPicPr>
        <p:blipFill rotWithShape="1">
          <a:blip r:embed="rId3"/>
          <a:srcRect l="15723" t="3423" b="3475"/>
          <a:stretch/>
        </p:blipFill>
        <p:spPr>
          <a:xfrm>
            <a:off x="2241365" y="1148681"/>
            <a:ext cx="8479493" cy="5193152"/>
          </a:xfrm>
          <a:prstGeom prst="rect">
            <a:avLst/>
          </a:prstGeom>
        </p:spPr>
      </p:pic>
      <p:sp>
        <p:nvSpPr>
          <p:cNvPr id="10" name="TextBox 9">
            <a:extLst>
              <a:ext uri="{FF2B5EF4-FFF2-40B4-BE49-F238E27FC236}">
                <a16:creationId xmlns:a16="http://schemas.microsoft.com/office/drawing/2014/main" id="{1B06D44D-8CCD-4594-8400-F669DAE04B42}"/>
              </a:ext>
            </a:extLst>
          </p:cNvPr>
          <p:cNvSpPr txBox="1"/>
          <p:nvPr/>
        </p:nvSpPr>
        <p:spPr>
          <a:xfrm>
            <a:off x="2241365" y="6396335"/>
            <a:ext cx="8479493" cy="461665"/>
          </a:xfrm>
          <a:prstGeom prst="rect">
            <a:avLst/>
          </a:prstGeom>
          <a:noFill/>
        </p:spPr>
        <p:txBody>
          <a:bodyPr wrap="square">
            <a:spAutoFit/>
          </a:bodyPr>
          <a:lstStyle/>
          <a:p>
            <a:r>
              <a:rPr lang="en-US" sz="1200" dirty="0"/>
              <a:t>Source: WHO Global Health Observatory accessed 5 May 2022. Note: Dashed lines represent global incidence for each indicator based on Global incidence of catastrophic health spending (2017) =13.2% and UHC coverage index (2019) = 67%</a:t>
            </a:r>
          </a:p>
        </p:txBody>
      </p:sp>
      <p:pic>
        <p:nvPicPr>
          <p:cNvPr id="9" name="Picture 8">
            <a:extLst>
              <a:ext uri="{FF2B5EF4-FFF2-40B4-BE49-F238E27FC236}">
                <a16:creationId xmlns:a16="http://schemas.microsoft.com/office/drawing/2014/main" id="{34504CC3-A794-429A-A8B2-3931BBCD873E}"/>
              </a:ext>
            </a:extLst>
          </p:cNvPr>
          <p:cNvPicPr>
            <a:picLocks noChangeAspect="1"/>
          </p:cNvPicPr>
          <p:nvPr/>
        </p:nvPicPr>
        <p:blipFill>
          <a:blip r:embed="rId4"/>
          <a:stretch>
            <a:fillRect/>
          </a:stretch>
        </p:blipFill>
        <p:spPr>
          <a:xfrm>
            <a:off x="0" y="1186000"/>
            <a:ext cx="1924341" cy="2732792"/>
          </a:xfrm>
          <a:prstGeom prst="rect">
            <a:avLst/>
          </a:prstGeom>
        </p:spPr>
      </p:pic>
    </p:spTree>
    <p:extLst>
      <p:ext uri="{BB962C8B-B14F-4D97-AF65-F5344CB8AC3E}">
        <p14:creationId xmlns:p14="http://schemas.microsoft.com/office/powerpoint/2010/main" val="298612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C89BE-C7B7-48EA-96D6-57A8395AE5CD}"/>
              </a:ext>
            </a:extLst>
          </p:cNvPr>
          <p:cNvSpPr>
            <a:spLocks noGrp="1"/>
          </p:cNvSpPr>
          <p:nvPr>
            <p:ph type="title"/>
          </p:nvPr>
        </p:nvSpPr>
        <p:spPr/>
        <p:txBody>
          <a:bodyPr/>
          <a:lstStyle/>
          <a:p>
            <a:pPr algn="ctr"/>
            <a:r>
              <a:rPr lang="en-GB" dirty="0"/>
              <a:t>PHC Policy Directions in WHO SEA Region </a:t>
            </a:r>
          </a:p>
        </p:txBody>
      </p:sp>
      <p:pic>
        <p:nvPicPr>
          <p:cNvPr id="15" name="Picture 14">
            <a:extLst>
              <a:ext uri="{FF2B5EF4-FFF2-40B4-BE49-F238E27FC236}">
                <a16:creationId xmlns:a16="http://schemas.microsoft.com/office/drawing/2014/main" id="{E31E58CF-0C63-498E-80A0-F3631CC36B64}"/>
              </a:ext>
            </a:extLst>
          </p:cNvPr>
          <p:cNvPicPr>
            <a:picLocks noChangeAspect="1"/>
          </p:cNvPicPr>
          <p:nvPr/>
        </p:nvPicPr>
        <p:blipFill>
          <a:blip r:embed="rId3"/>
          <a:stretch>
            <a:fillRect/>
          </a:stretch>
        </p:blipFill>
        <p:spPr>
          <a:xfrm>
            <a:off x="3003984" y="1186000"/>
            <a:ext cx="8269238" cy="5550242"/>
          </a:xfrm>
          <a:prstGeom prst="rect">
            <a:avLst/>
          </a:prstGeom>
        </p:spPr>
      </p:pic>
      <p:pic>
        <p:nvPicPr>
          <p:cNvPr id="21" name="Picture 20">
            <a:extLst>
              <a:ext uri="{FF2B5EF4-FFF2-40B4-BE49-F238E27FC236}">
                <a16:creationId xmlns:a16="http://schemas.microsoft.com/office/drawing/2014/main" id="{4FD425CF-32F9-4E27-B560-D94A3A0AF179}"/>
              </a:ext>
            </a:extLst>
          </p:cNvPr>
          <p:cNvPicPr>
            <a:picLocks noChangeAspect="1"/>
          </p:cNvPicPr>
          <p:nvPr/>
        </p:nvPicPr>
        <p:blipFill>
          <a:blip r:embed="rId4"/>
          <a:stretch>
            <a:fillRect/>
          </a:stretch>
        </p:blipFill>
        <p:spPr>
          <a:xfrm>
            <a:off x="0" y="1727421"/>
            <a:ext cx="2711556" cy="5130579"/>
          </a:xfrm>
          <a:prstGeom prst="rect">
            <a:avLst/>
          </a:prstGeom>
        </p:spPr>
      </p:pic>
    </p:spTree>
    <p:extLst>
      <p:ext uri="{BB962C8B-B14F-4D97-AF65-F5344CB8AC3E}">
        <p14:creationId xmlns:p14="http://schemas.microsoft.com/office/powerpoint/2010/main" val="113477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4B47-A76C-497B-8A0D-A8AC2AB4EFA6}"/>
              </a:ext>
            </a:extLst>
          </p:cNvPr>
          <p:cNvSpPr>
            <a:spLocks noGrp="1"/>
          </p:cNvSpPr>
          <p:nvPr>
            <p:ph type="title"/>
          </p:nvPr>
        </p:nvSpPr>
        <p:spPr>
          <a:xfrm>
            <a:off x="0" y="1"/>
            <a:ext cx="12192000" cy="1230284"/>
          </a:xfrm>
        </p:spPr>
        <p:txBody>
          <a:bodyPr>
            <a:normAutofit fontScale="90000"/>
          </a:bodyPr>
          <a:lstStyle/>
          <a:p>
            <a:pPr algn="ctr"/>
            <a:br>
              <a:rPr lang="en-US" sz="3000" dirty="0">
                <a:solidFill>
                  <a:schemeClr val="tx1"/>
                </a:solidFill>
              </a:rPr>
            </a:br>
            <a:r>
              <a:rPr lang="en-US" dirty="0">
                <a:latin typeface="+mn-lt"/>
              </a:rPr>
              <a:t>2022 RC 75 Resolution, Enhancing Social Participation in Support of Primary Health Care and Universal Health Coverage </a:t>
            </a:r>
            <a:br>
              <a:rPr lang="en-US" sz="3100" dirty="0"/>
            </a:br>
            <a:endParaRPr lang="en-US" dirty="0"/>
          </a:p>
        </p:txBody>
      </p:sp>
      <p:sp>
        <p:nvSpPr>
          <p:cNvPr id="3" name="Content Placeholder 2">
            <a:extLst>
              <a:ext uri="{FF2B5EF4-FFF2-40B4-BE49-F238E27FC236}">
                <a16:creationId xmlns:a16="http://schemas.microsoft.com/office/drawing/2014/main" id="{410CF652-FB77-4EDB-8E8B-A3B732DB796D}"/>
              </a:ext>
            </a:extLst>
          </p:cNvPr>
          <p:cNvSpPr>
            <a:spLocks noGrp="1"/>
          </p:cNvSpPr>
          <p:nvPr>
            <p:ph idx="1"/>
          </p:nvPr>
        </p:nvSpPr>
        <p:spPr>
          <a:xfrm>
            <a:off x="108284" y="1230285"/>
            <a:ext cx="11081084" cy="4954383"/>
          </a:xfrm>
        </p:spPr>
        <p:txBody>
          <a:bodyPr>
            <a:normAutofit/>
          </a:bodyPr>
          <a:lstStyle/>
          <a:p>
            <a:pPr marL="0" indent="0">
              <a:buNone/>
              <a:defRPr>
                <a:solidFill>
                  <a:srgbClr val="513B59"/>
                </a:solidFill>
                <a:latin typeface="DINPro-Bold"/>
                <a:ea typeface="DINPro-Bold"/>
                <a:cs typeface="DINPro-Bold"/>
                <a:sym typeface="DINPro-Bold"/>
              </a:defRPr>
            </a:pPr>
            <a:r>
              <a:rPr lang="en-US" sz="3600" dirty="0"/>
              <a:t>Member States Endorsed the SEA Regional PHC Strategy </a:t>
            </a:r>
          </a:p>
          <a:p>
            <a:pPr marL="0" indent="0">
              <a:buNone/>
              <a:defRPr>
                <a:solidFill>
                  <a:srgbClr val="513B59"/>
                </a:solidFill>
                <a:latin typeface="DINPro-Bold"/>
                <a:ea typeface="DINPro-Bold"/>
                <a:cs typeface="DINPro-Bold"/>
                <a:sym typeface="DINPro-Bold"/>
              </a:defRPr>
            </a:pPr>
            <a:endParaRPr lang="en-US" sz="2400" dirty="0"/>
          </a:p>
          <a:p>
            <a:pPr marL="0" indent="0">
              <a:buNone/>
              <a:defRPr>
                <a:solidFill>
                  <a:srgbClr val="513B59"/>
                </a:solidFill>
                <a:latin typeface="DINPro-Bold"/>
                <a:ea typeface="DINPro-Bold"/>
                <a:cs typeface="DINPro-Bold"/>
                <a:sym typeface="DINPro-Bold"/>
              </a:defRPr>
            </a:pPr>
            <a:r>
              <a:rPr lang="en-US" sz="3600" dirty="0"/>
              <a:t>(Select) Actions for WHO</a:t>
            </a:r>
          </a:p>
          <a:p>
            <a:pPr>
              <a:defRPr>
                <a:solidFill>
                  <a:srgbClr val="513B59"/>
                </a:solidFill>
                <a:latin typeface="DINPro-Bold"/>
                <a:ea typeface="DINPro-Bold"/>
                <a:cs typeface="DINPro-Bold"/>
                <a:sym typeface="DINPro-Bold"/>
              </a:defRPr>
            </a:pPr>
            <a:r>
              <a:rPr lang="en-US" sz="3000" dirty="0"/>
              <a:t>To establish </a:t>
            </a:r>
            <a:r>
              <a:rPr lang="en-US" sz="3000" b="1" dirty="0"/>
              <a:t>a regional knowledge and experience sharing-mechanism </a:t>
            </a:r>
            <a:r>
              <a:rPr lang="en-US" sz="3000" dirty="0"/>
              <a:t>on PHC through mobilizing expertise from development, implementation and academic partners</a:t>
            </a:r>
          </a:p>
          <a:p>
            <a:pPr>
              <a:defRPr>
                <a:solidFill>
                  <a:srgbClr val="513B59"/>
                </a:solidFill>
                <a:latin typeface="DINPro-Bold"/>
                <a:ea typeface="DINPro-Bold"/>
                <a:cs typeface="DINPro-Bold"/>
                <a:sym typeface="DINPro-Bold"/>
              </a:defRPr>
            </a:pPr>
            <a:r>
              <a:rPr lang="en-US" sz="3000" dirty="0"/>
              <a:t>To provide technical support to Member States in enhancing social participation, community engagement and empowerment and convene a Regional Consultation on Social Participation</a:t>
            </a:r>
            <a:r>
              <a:rPr lang="en-US" sz="3000" b="1" i="1" dirty="0"/>
              <a:t>.</a:t>
            </a:r>
            <a:endParaRPr lang="en-US" sz="3000" dirty="0"/>
          </a:p>
          <a:p>
            <a:pPr marL="0" indent="0" algn="ctr">
              <a:buNone/>
            </a:pPr>
            <a:endParaRPr lang="en-US" sz="4400" dirty="0"/>
          </a:p>
          <a:p>
            <a:pPr marL="0" indent="0" algn="ctr">
              <a:buNone/>
            </a:pPr>
            <a:endParaRPr lang="en-US" sz="4400" dirty="0"/>
          </a:p>
          <a:p>
            <a:pPr marL="385763" indent="-385763">
              <a:buAutoNum type="arabicPeriod"/>
            </a:pPr>
            <a:endParaRPr lang="en-US" sz="1500" dirty="0"/>
          </a:p>
          <a:p>
            <a:pPr marL="385763" indent="-385763">
              <a:buAutoNum type="arabicPeriod"/>
            </a:pPr>
            <a:endParaRPr lang="en-US" sz="1500" dirty="0"/>
          </a:p>
          <a:p>
            <a:pPr marL="0" indent="0">
              <a:buNone/>
            </a:pPr>
            <a:endParaRPr lang="en-US" sz="1500" dirty="0"/>
          </a:p>
          <a:p>
            <a:pPr marL="0" indent="0">
              <a:buNone/>
            </a:pPr>
            <a:endParaRPr lang="en-US" sz="1875" dirty="0"/>
          </a:p>
          <a:p>
            <a:pPr marL="0" indent="0">
              <a:buNone/>
            </a:pPr>
            <a:endParaRPr lang="en-US" sz="1875" dirty="0"/>
          </a:p>
          <a:p>
            <a:pPr>
              <a:buFontTx/>
              <a:buChar char="-"/>
            </a:pPr>
            <a:endParaRPr lang="en-US" sz="1875" dirty="0"/>
          </a:p>
          <a:p>
            <a:pPr>
              <a:buFontTx/>
              <a:buChar char="-"/>
            </a:pPr>
            <a:endParaRPr lang="en-US" sz="1875" dirty="0"/>
          </a:p>
          <a:p>
            <a:pPr marL="0" indent="0">
              <a:buNone/>
            </a:pPr>
            <a:endParaRPr lang="en-US" sz="1500" dirty="0"/>
          </a:p>
        </p:txBody>
      </p:sp>
      <p:pic>
        <p:nvPicPr>
          <p:cNvPr id="5" name="Picture 4">
            <a:extLst>
              <a:ext uri="{FF2B5EF4-FFF2-40B4-BE49-F238E27FC236}">
                <a16:creationId xmlns:a16="http://schemas.microsoft.com/office/drawing/2014/main" id="{07F5F8EB-1448-4A1D-880C-ED7E46CD170E}"/>
              </a:ext>
            </a:extLst>
          </p:cNvPr>
          <p:cNvPicPr>
            <a:picLocks noChangeAspect="1"/>
          </p:cNvPicPr>
          <p:nvPr/>
        </p:nvPicPr>
        <p:blipFill>
          <a:blip r:embed="rId3"/>
          <a:stretch>
            <a:fillRect/>
          </a:stretch>
        </p:blipFill>
        <p:spPr>
          <a:xfrm>
            <a:off x="7856994" y="6425146"/>
            <a:ext cx="2798307" cy="432854"/>
          </a:xfrm>
          <a:prstGeom prst="rect">
            <a:avLst/>
          </a:prstGeom>
        </p:spPr>
      </p:pic>
    </p:spTree>
    <p:extLst>
      <p:ext uri="{BB962C8B-B14F-4D97-AF65-F5344CB8AC3E}">
        <p14:creationId xmlns:p14="http://schemas.microsoft.com/office/powerpoint/2010/main" val="415448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4B47-A76C-497B-8A0D-A8AC2AB4EFA6}"/>
              </a:ext>
            </a:extLst>
          </p:cNvPr>
          <p:cNvSpPr>
            <a:spLocks noGrp="1"/>
          </p:cNvSpPr>
          <p:nvPr>
            <p:ph type="title"/>
          </p:nvPr>
        </p:nvSpPr>
        <p:spPr>
          <a:xfrm>
            <a:off x="0" y="1"/>
            <a:ext cx="12192000" cy="1230284"/>
          </a:xfrm>
        </p:spPr>
        <p:txBody>
          <a:bodyPr>
            <a:normAutofit fontScale="90000"/>
          </a:bodyPr>
          <a:lstStyle/>
          <a:p>
            <a:br>
              <a:rPr lang="en-US" sz="3000" dirty="0">
                <a:solidFill>
                  <a:schemeClr val="tx1"/>
                </a:solidFill>
              </a:rPr>
            </a:br>
            <a:r>
              <a:rPr lang="en-US" dirty="0">
                <a:latin typeface="+mn-lt"/>
              </a:rPr>
              <a:t>South-East Asia Regional Forum for PHC-oriented Health Systems launched in November 2022</a:t>
            </a:r>
            <a:br>
              <a:rPr lang="en-US" sz="3100" dirty="0"/>
            </a:br>
            <a:endParaRPr lang="en-US" dirty="0"/>
          </a:p>
        </p:txBody>
      </p:sp>
      <p:sp>
        <p:nvSpPr>
          <p:cNvPr id="3" name="Content Placeholder 2">
            <a:extLst>
              <a:ext uri="{FF2B5EF4-FFF2-40B4-BE49-F238E27FC236}">
                <a16:creationId xmlns:a16="http://schemas.microsoft.com/office/drawing/2014/main" id="{410CF652-FB77-4EDB-8E8B-A3B732DB796D}"/>
              </a:ext>
            </a:extLst>
          </p:cNvPr>
          <p:cNvSpPr>
            <a:spLocks noGrp="1"/>
          </p:cNvSpPr>
          <p:nvPr>
            <p:ph idx="1"/>
          </p:nvPr>
        </p:nvSpPr>
        <p:spPr>
          <a:xfrm>
            <a:off x="637672" y="1230286"/>
            <a:ext cx="9661357" cy="742893"/>
          </a:xfrm>
        </p:spPr>
        <p:txBody>
          <a:bodyPr>
            <a:normAutofit/>
          </a:bodyPr>
          <a:lstStyle/>
          <a:p>
            <a:pPr marL="457200" lvl="1" indent="0" algn="ctr">
              <a:buNone/>
            </a:pPr>
            <a:r>
              <a:rPr lang="en-US" i="1" dirty="0"/>
              <a:t>Capturing Learning, Fostering Synergy, Driving Action </a:t>
            </a:r>
          </a:p>
          <a:p>
            <a:pPr lvl="1">
              <a:buFont typeface="Arial" panose="020B0604020202020204" pitchFamily="34" charset="0"/>
              <a:buChar char="•"/>
            </a:pPr>
            <a:endParaRPr lang="en-US" sz="4400" dirty="0"/>
          </a:p>
          <a:p>
            <a:pPr lvl="1">
              <a:buFont typeface="Arial" panose="020B0604020202020204" pitchFamily="34" charset="0"/>
              <a:buChar char="•"/>
            </a:pPr>
            <a:endParaRPr lang="en-US" sz="4400" dirty="0"/>
          </a:p>
          <a:p>
            <a:pPr marL="457200" lvl="1" indent="0">
              <a:buNone/>
            </a:pPr>
            <a:endParaRPr lang="en-US" sz="4400" dirty="0"/>
          </a:p>
          <a:p>
            <a:pPr marL="0" indent="0" algn="ctr">
              <a:buNone/>
            </a:pPr>
            <a:endParaRPr lang="en-US" sz="4400" dirty="0"/>
          </a:p>
          <a:p>
            <a:pPr marL="385763" indent="-385763">
              <a:buAutoNum type="arabicPeriod"/>
            </a:pPr>
            <a:endParaRPr lang="en-US" sz="1500" dirty="0"/>
          </a:p>
          <a:p>
            <a:pPr marL="385763" indent="-385763">
              <a:buAutoNum type="arabicPeriod"/>
            </a:pPr>
            <a:endParaRPr lang="en-US" sz="1500" dirty="0"/>
          </a:p>
          <a:p>
            <a:pPr marL="0" indent="0">
              <a:buNone/>
            </a:pPr>
            <a:endParaRPr lang="en-US" sz="1500" dirty="0"/>
          </a:p>
          <a:p>
            <a:pPr marL="0" indent="0">
              <a:buNone/>
            </a:pPr>
            <a:endParaRPr lang="en-US" sz="1875" dirty="0"/>
          </a:p>
          <a:p>
            <a:pPr marL="0" indent="0">
              <a:buNone/>
            </a:pPr>
            <a:endParaRPr lang="en-US" sz="1875" dirty="0"/>
          </a:p>
          <a:p>
            <a:pPr>
              <a:buFontTx/>
              <a:buChar char="-"/>
            </a:pPr>
            <a:endParaRPr lang="en-US" sz="1875" dirty="0"/>
          </a:p>
          <a:p>
            <a:pPr>
              <a:buFontTx/>
              <a:buChar char="-"/>
            </a:pPr>
            <a:endParaRPr lang="en-US" sz="1875" dirty="0"/>
          </a:p>
          <a:p>
            <a:pPr marL="0" indent="0">
              <a:buNone/>
            </a:pPr>
            <a:endParaRPr lang="en-US" sz="1500" dirty="0"/>
          </a:p>
        </p:txBody>
      </p:sp>
      <p:pic>
        <p:nvPicPr>
          <p:cNvPr id="7" name="Picture 6" descr="A group of people posing for a photo&#10;&#10;Description automatically generated">
            <a:extLst>
              <a:ext uri="{FF2B5EF4-FFF2-40B4-BE49-F238E27FC236}">
                <a16:creationId xmlns:a16="http://schemas.microsoft.com/office/drawing/2014/main" id="{289DF68F-0C49-4DCF-8282-67A82AF145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274" y="4410820"/>
            <a:ext cx="3801979" cy="1888857"/>
          </a:xfrm>
          <a:prstGeom prst="rect">
            <a:avLst/>
          </a:prstGeom>
        </p:spPr>
      </p:pic>
      <p:pic>
        <p:nvPicPr>
          <p:cNvPr id="8" name="Picture 7">
            <a:extLst>
              <a:ext uri="{FF2B5EF4-FFF2-40B4-BE49-F238E27FC236}">
                <a16:creationId xmlns:a16="http://schemas.microsoft.com/office/drawing/2014/main" id="{5FC65293-A26C-4889-82A4-0DFB13B4E609}"/>
              </a:ext>
            </a:extLst>
          </p:cNvPr>
          <p:cNvPicPr>
            <a:picLocks noChangeAspect="1"/>
          </p:cNvPicPr>
          <p:nvPr/>
        </p:nvPicPr>
        <p:blipFill>
          <a:blip r:embed="rId4"/>
          <a:stretch>
            <a:fillRect/>
          </a:stretch>
        </p:blipFill>
        <p:spPr>
          <a:xfrm rot="1014396">
            <a:off x="10174374" y="610409"/>
            <a:ext cx="961853" cy="1093099"/>
          </a:xfrm>
          <a:prstGeom prst="rect">
            <a:avLst/>
          </a:prstGeom>
        </p:spPr>
      </p:pic>
      <p:pic>
        <p:nvPicPr>
          <p:cNvPr id="1026" name="Picture 1">
            <a:extLst>
              <a:ext uri="{FF2B5EF4-FFF2-40B4-BE49-F238E27FC236}">
                <a16:creationId xmlns:a16="http://schemas.microsoft.com/office/drawing/2014/main" id="{0A55027F-211D-46A1-B7DF-D76802317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333" y="1935921"/>
            <a:ext cx="560812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oup of people sitting in a conference room&#10;&#10;Description automatically generated with low confidence">
            <a:extLst>
              <a:ext uri="{FF2B5EF4-FFF2-40B4-BE49-F238E27FC236}">
                <a16:creationId xmlns:a16="http://schemas.microsoft.com/office/drawing/2014/main" id="{2E6BD809-CAF1-467D-B360-DBC8C565C4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57" y="1901260"/>
            <a:ext cx="3019566" cy="2316380"/>
          </a:xfrm>
          <a:prstGeom prst="rect">
            <a:avLst/>
          </a:prstGeom>
        </p:spPr>
      </p:pic>
      <p:pic>
        <p:nvPicPr>
          <p:cNvPr id="4" name="Picture 3">
            <a:extLst>
              <a:ext uri="{FF2B5EF4-FFF2-40B4-BE49-F238E27FC236}">
                <a16:creationId xmlns:a16="http://schemas.microsoft.com/office/drawing/2014/main" id="{117E0854-8521-4AC0-AE17-90880F3AD5D8}"/>
              </a:ext>
            </a:extLst>
          </p:cNvPr>
          <p:cNvPicPr>
            <a:picLocks noChangeAspect="1"/>
          </p:cNvPicPr>
          <p:nvPr/>
        </p:nvPicPr>
        <p:blipFill>
          <a:blip r:embed="rId7"/>
          <a:stretch>
            <a:fillRect/>
          </a:stretch>
        </p:blipFill>
        <p:spPr>
          <a:xfrm>
            <a:off x="8977771" y="1882480"/>
            <a:ext cx="3182388" cy="2316681"/>
          </a:xfrm>
          <a:prstGeom prst="rect">
            <a:avLst/>
          </a:prstGeom>
        </p:spPr>
      </p:pic>
      <p:pic>
        <p:nvPicPr>
          <p:cNvPr id="11" name="Picture 10" descr="A blue and red text on a black background&#10;&#10;Description automatically generated with medium confidence">
            <a:extLst>
              <a:ext uri="{FF2B5EF4-FFF2-40B4-BE49-F238E27FC236}">
                <a16:creationId xmlns:a16="http://schemas.microsoft.com/office/drawing/2014/main" id="{6038C458-9775-401F-BCD0-3B9A2AF6EA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964" y="4577148"/>
            <a:ext cx="1025173" cy="364747"/>
          </a:xfrm>
          <a:prstGeom prst="rect">
            <a:avLst/>
          </a:prstGeom>
        </p:spPr>
      </p:pic>
      <p:pic>
        <p:nvPicPr>
          <p:cNvPr id="13" name="Picture 12" descr="A blue text on a black background&#10;&#10;Description automatically generated with low confidence">
            <a:extLst>
              <a:ext uri="{FF2B5EF4-FFF2-40B4-BE49-F238E27FC236}">
                <a16:creationId xmlns:a16="http://schemas.microsoft.com/office/drawing/2014/main" id="{D121D1D3-77C2-44A3-9A18-9C8DD5A6D0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3104" y="4753808"/>
            <a:ext cx="1699656" cy="342587"/>
          </a:xfrm>
          <a:prstGeom prst="rect">
            <a:avLst/>
          </a:prstGeom>
        </p:spPr>
      </p:pic>
      <p:pic>
        <p:nvPicPr>
          <p:cNvPr id="15" name="Picture 14" descr="A picture containing text, font, graphics, screenshot&#10;&#10;Description automatically generated">
            <a:extLst>
              <a:ext uri="{FF2B5EF4-FFF2-40B4-BE49-F238E27FC236}">
                <a16:creationId xmlns:a16="http://schemas.microsoft.com/office/drawing/2014/main" id="{5F9F1DC4-CFB9-4964-A793-4298A9EA23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25843" y="4692431"/>
            <a:ext cx="584980" cy="496389"/>
          </a:xfrm>
          <a:prstGeom prst="rect">
            <a:avLst/>
          </a:prstGeom>
        </p:spPr>
      </p:pic>
      <p:pic>
        <p:nvPicPr>
          <p:cNvPr id="17" name="Picture 16" descr="A picture containing clipart, graphics, logo, mammal&#10;&#10;Description automatically generated">
            <a:extLst>
              <a:ext uri="{FF2B5EF4-FFF2-40B4-BE49-F238E27FC236}">
                <a16:creationId xmlns:a16="http://schemas.microsoft.com/office/drawing/2014/main" id="{61BEB63E-8B8C-421A-8F0D-E4F5F417CEB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55762" y="5340604"/>
            <a:ext cx="1042486" cy="876539"/>
          </a:xfrm>
          <a:prstGeom prst="rect">
            <a:avLst/>
          </a:prstGeom>
        </p:spPr>
      </p:pic>
      <p:pic>
        <p:nvPicPr>
          <p:cNvPr id="19" name="Picture 18" descr="A logo of a child and a globe&#10;&#10;Description automatically generated with low confidence">
            <a:extLst>
              <a:ext uri="{FF2B5EF4-FFF2-40B4-BE49-F238E27FC236}">
                <a16:creationId xmlns:a16="http://schemas.microsoft.com/office/drawing/2014/main" id="{335D918C-8AE5-4FCE-A3D0-0A0B407A5E1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72877" y="5340604"/>
            <a:ext cx="876246" cy="743057"/>
          </a:xfrm>
          <a:prstGeom prst="rect">
            <a:avLst/>
          </a:prstGeom>
        </p:spPr>
      </p:pic>
      <p:pic>
        <p:nvPicPr>
          <p:cNvPr id="21" name="Picture 20" descr="A picture containing text, font, logo, graphics&#10;&#10;Description automatically generated">
            <a:extLst>
              <a:ext uri="{FF2B5EF4-FFF2-40B4-BE49-F238E27FC236}">
                <a16:creationId xmlns:a16="http://schemas.microsoft.com/office/drawing/2014/main" id="{987F15D9-5FBC-4468-B8DE-57B0BBFE95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73748" y="5087726"/>
            <a:ext cx="1279637" cy="827925"/>
          </a:xfrm>
          <a:prstGeom prst="rect">
            <a:avLst/>
          </a:prstGeom>
        </p:spPr>
      </p:pic>
      <p:pic>
        <p:nvPicPr>
          <p:cNvPr id="23" name="Picture 22" descr="A blue flag with yellow stars in the center&#10;&#10;Description automatically generated with low confidence">
            <a:extLst>
              <a:ext uri="{FF2B5EF4-FFF2-40B4-BE49-F238E27FC236}">
                <a16:creationId xmlns:a16="http://schemas.microsoft.com/office/drawing/2014/main" id="{73ED79B2-2C39-4268-9323-D866057FA5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67333" y="6217143"/>
            <a:ext cx="818029" cy="544361"/>
          </a:xfrm>
          <a:prstGeom prst="rect">
            <a:avLst/>
          </a:prstGeom>
        </p:spPr>
      </p:pic>
      <p:pic>
        <p:nvPicPr>
          <p:cNvPr id="25" name="Picture 24" descr="A logo for a university&#10;&#10;Description automatically generated with low confidence">
            <a:extLst>
              <a:ext uri="{FF2B5EF4-FFF2-40B4-BE49-F238E27FC236}">
                <a16:creationId xmlns:a16="http://schemas.microsoft.com/office/drawing/2014/main" id="{07297909-B15A-4112-9AD5-A9203C8DDE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20468" y="4410820"/>
            <a:ext cx="1488882" cy="957139"/>
          </a:xfrm>
          <a:prstGeom prst="rect">
            <a:avLst/>
          </a:prstGeom>
        </p:spPr>
      </p:pic>
      <p:pic>
        <p:nvPicPr>
          <p:cNvPr id="27" name="Picture 26" descr="A picture containing font, text, logo, graphics&#10;&#10;Description automatically generated">
            <a:extLst>
              <a:ext uri="{FF2B5EF4-FFF2-40B4-BE49-F238E27FC236}">
                <a16:creationId xmlns:a16="http://schemas.microsoft.com/office/drawing/2014/main" id="{CCF05BB2-C202-44BB-AE61-FFD03220431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53618" y="5340604"/>
            <a:ext cx="979956" cy="514477"/>
          </a:xfrm>
          <a:prstGeom prst="rect">
            <a:avLst/>
          </a:prstGeom>
        </p:spPr>
      </p:pic>
      <p:pic>
        <p:nvPicPr>
          <p:cNvPr id="29" name="Picture 28" descr="A picture containing font, text, graphics, logo&#10;&#10;Description automatically generated">
            <a:extLst>
              <a:ext uri="{FF2B5EF4-FFF2-40B4-BE49-F238E27FC236}">
                <a16:creationId xmlns:a16="http://schemas.microsoft.com/office/drawing/2014/main" id="{E89B2E17-9692-4F74-94D5-E8448DA585B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79290" y="6472884"/>
            <a:ext cx="1098236" cy="385115"/>
          </a:xfrm>
          <a:prstGeom prst="rect">
            <a:avLst/>
          </a:prstGeom>
        </p:spPr>
      </p:pic>
      <p:pic>
        <p:nvPicPr>
          <p:cNvPr id="31" name="Picture 30" descr="A blue and white logo&#10;&#10;Description automatically generated with low confidence">
            <a:extLst>
              <a:ext uri="{FF2B5EF4-FFF2-40B4-BE49-F238E27FC236}">
                <a16:creationId xmlns:a16="http://schemas.microsoft.com/office/drawing/2014/main" id="{44465DEF-3117-4631-9F3E-AB0D73C9F4E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581704" y="6128129"/>
            <a:ext cx="653056" cy="653056"/>
          </a:xfrm>
          <a:prstGeom prst="rect">
            <a:avLst/>
          </a:prstGeom>
        </p:spPr>
      </p:pic>
      <p:pic>
        <p:nvPicPr>
          <p:cNvPr id="1025" name="Picture 1024" descr="A logo of a european investment bank&#10;&#10;Description automatically generated with low confidence">
            <a:extLst>
              <a:ext uri="{FF2B5EF4-FFF2-40B4-BE49-F238E27FC236}">
                <a16:creationId xmlns:a16="http://schemas.microsoft.com/office/drawing/2014/main" id="{76A5A8C7-440B-49A1-B945-78B413EAD07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0457" y="5105860"/>
            <a:ext cx="1123645" cy="791659"/>
          </a:xfrm>
          <a:prstGeom prst="rect">
            <a:avLst/>
          </a:prstGeom>
        </p:spPr>
      </p:pic>
      <p:pic>
        <p:nvPicPr>
          <p:cNvPr id="1027" name="Picture 1026">
            <a:extLst>
              <a:ext uri="{FF2B5EF4-FFF2-40B4-BE49-F238E27FC236}">
                <a16:creationId xmlns:a16="http://schemas.microsoft.com/office/drawing/2014/main" id="{4DF15270-A62F-466A-82A9-09ACE922FC95}"/>
              </a:ext>
            </a:extLst>
          </p:cNvPr>
          <p:cNvPicPr>
            <a:picLocks noChangeAspect="1"/>
          </p:cNvPicPr>
          <p:nvPr/>
        </p:nvPicPr>
        <p:blipFill>
          <a:blip r:embed="rId20"/>
          <a:stretch>
            <a:fillRect/>
          </a:stretch>
        </p:blipFill>
        <p:spPr>
          <a:xfrm>
            <a:off x="7866527" y="6329540"/>
            <a:ext cx="1252206" cy="460935"/>
          </a:xfrm>
          <a:prstGeom prst="rect">
            <a:avLst/>
          </a:prstGeom>
        </p:spPr>
      </p:pic>
    </p:spTree>
    <p:extLst>
      <p:ext uri="{BB962C8B-B14F-4D97-AF65-F5344CB8AC3E}">
        <p14:creationId xmlns:p14="http://schemas.microsoft.com/office/powerpoint/2010/main" val="3918960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4B47-A76C-497B-8A0D-A8AC2AB4EFA6}"/>
              </a:ext>
            </a:extLst>
          </p:cNvPr>
          <p:cNvSpPr>
            <a:spLocks noGrp="1"/>
          </p:cNvSpPr>
          <p:nvPr>
            <p:ph type="title"/>
          </p:nvPr>
        </p:nvSpPr>
        <p:spPr>
          <a:xfrm>
            <a:off x="0" y="1"/>
            <a:ext cx="12192000" cy="1230284"/>
          </a:xfrm>
        </p:spPr>
        <p:txBody>
          <a:bodyPr>
            <a:normAutofit/>
          </a:bodyPr>
          <a:lstStyle/>
          <a:p>
            <a:r>
              <a:rPr lang="en-US" sz="3100" dirty="0"/>
              <a:t>  Thematic Working Groups  </a:t>
            </a:r>
            <a:br>
              <a:rPr lang="en-US" sz="3100" dirty="0"/>
            </a:br>
            <a:endParaRPr lang="en-US" dirty="0"/>
          </a:p>
        </p:txBody>
      </p:sp>
      <p:pic>
        <p:nvPicPr>
          <p:cNvPr id="5" name="Picture 4">
            <a:extLst>
              <a:ext uri="{FF2B5EF4-FFF2-40B4-BE49-F238E27FC236}">
                <a16:creationId xmlns:a16="http://schemas.microsoft.com/office/drawing/2014/main" id="{07F5F8EB-1448-4A1D-880C-ED7E46CD170E}"/>
              </a:ext>
            </a:extLst>
          </p:cNvPr>
          <p:cNvPicPr>
            <a:picLocks noChangeAspect="1"/>
          </p:cNvPicPr>
          <p:nvPr/>
        </p:nvPicPr>
        <p:blipFill>
          <a:blip r:embed="rId3"/>
          <a:stretch>
            <a:fillRect/>
          </a:stretch>
        </p:blipFill>
        <p:spPr>
          <a:xfrm>
            <a:off x="7856994" y="6425146"/>
            <a:ext cx="2798307" cy="432854"/>
          </a:xfrm>
          <a:prstGeom prst="rect">
            <a:avLst/>
          </a:prstGeom>
        </p:spPr>
      </p:pic>
      <p:pic>
        <p:nvPicPr>
          <p:cNvPr id="8" name="Picture 7">
            <a:extLst>
              <a:ext uri="{FF2B5EF4-FFF2-40B4-BE49-F238E27FC236}">
                <a16:creationId xmlns:a16="http://schemas.microsoft.com/office/drawing/2014/main" id="{1123A8C6-9591-4CF7-A01F-F9E5463B4E47}"/>
              </a:ext>
            </a:extLst>
          </p:cNvPr>
          <p:cNvPicPr>
            <a:picLocks noChangeAspect="1"/>
          </p:cNvPicPr>
          <p:nvPr/>
        </p:nvPicPr>
        <p:blipFill>
          <a:blip r:embed="rId4"/>
          <a:stretch>
            <a:fillRect/>
          </a:stretch>
        </p:blipFill>
        <p:spPr>
          <a:xfrm>
            <a:off x="172727" y="1233349"/>
            <a:ext cx="9368315" cy="4927313"/>
          </a:xfrm>
          <a:prstGeom prst="rect">
            <a:avLst/>
          </a:prstGeom>
        </p:spPr>
      </p:pic>
      <p:pic>
        <p:nvPicPr>
          <p:cNvPr id="10" name="Picture 2">
            <a:extLst>
              <a:ext uri="{FF2B5EF4-FFF2-40B4-BE49-F238E27FC236}">
                <a16:creationId xmlns:a16="http://schemas.microsoft.com/office/drawing/2014/main" id="{112A88E2-3D12-47E8-A819-C5C5FFCFC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6961" y="93068"/>
            <a:ext cx="1290447" cy="96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A97953F-DF09-4ED2-8397-07465A7639CF}"/>
              </a:ext>
            </a:extLst>
          </p:cNvPr>
          <p:cNvSpPr txBox="1"/>
          <p:nvPr/>
        </p:nvSpPr>
        <p:spPr>
          <a:xfrm>
            <a:off x="9627406" y="1494769"/>
            <a:ext cx="2391868" cy="4185761"/>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1600" i="1" dirty="0">
              <a:solidFill>
                <a:schemeClr val="tx1"/>
              </a:solidFill>
            </a:endParaRPr>
          </a:p>
          <a:p>
            <a:r>
              <a:rPr lang="en-US" sz="1600" i="1" dirty="0">
                <a:solidFill>
                  <a:schemeClr val="tx1"/>
                </a:solidFill>
              </a:rPr>
              <a:t>Together, we must be steered by shared learning, synergy and action, focused not just on the ‘what’, but the ‘how’. No more can there be ships in the dark, moving roughly together, but never quite reaching port.</a:t>
            </a:r>
          </a:p>
          <a:p>
            <a:endParaRPr lang="en-US" sz="1600" dirty="0">
              <a:solidFill>
                <a:schemeClr val="accent1">
                  <a:lumMod val="75000"/>
                </a:schemeClr>
              </a:solidFill>
            </a:endParaRPr>
          </a:p>
          <a:p>
            <a:pPr marL="285750" indent="-285750">
              <a:buFontTx/>
              <a:buChar char="-"/>
            </a:pPr>
            <a:r>
              <a:rPr lang="en-US" sz="1400" dirty="0">
                <a:solidFill>
                  <a:schemeClr val="tx1"/>
                </a:solidFill>
              </a:rPr>
              <a:t>Dr. Poonam Khetrapal Singh, Regional Director, WHO SEA Region </a:t>
            </a:r>
          </a:p>
          <a:p>
            <a:pPr marL="285750" indent="-285750">
              <a:buFontTx/>
              <a:buChar char="-"/>
            </a:pPr>
            <a:endParaRPr lang="en-US" sz="1600" dirty="0">
              <a:solidFill>
                <a:schemeClr val="tx1"/>
              </a:solidFill>
            </a:endParaRPr>
          </a:p>
          <a:p>
            <a:pPr marL="285750" indent="-285750">
              <a:buFontTx/>
              <a:buChar char="-"/>
            </a:pPr>
            <a:endParaRPr lang="en-US" sz="1600" dirty="0">
              <a:solidFill>
                <a:schemeClr val="tx1"/>
              </a:solidFill>
            </a:endParaRPr>
          </a:p>
          <a:p>
            <a:pPr marL="285750" indent="-285750">
              <a:buFontTx/>
              <a:buChar char="-"/>
            </a:pPr>
            <a:endParaRPr lang="en-US" sz="1600" dirty="0">
              <a:solidFill>
                <a:schemeClr val="tx1"/>
              </a:solidFill>
            </a:endParaRPr>
          </a:p>
        </p:txBody>
      </p:sp>
      <p:pic>
        <p:nvPicPr>
          <p:cNvPr id="12" name="Picture 11">
            <a:extLst>
              <a:ext uri="{FF2B5EF4-FFF2-40B4-BE49-F238E27FC236}">
                <a16:creationId xmlns:a16="http://schemas.microsoft.com/office/drawing/2014/main" id="{81BDFBCB-07A4-4E96-851B-166068F7D29F}"/>
              </a:ext>
            </a:extLst>
          </p:cNvPr>
          <p:cNvPicPr>
            <a:picLocks noChangeAspect="1"/>
          </p:cNvPicPr>
          <p:nvPr/>
        </p:nvPicPr>
        <p:blipFill>
          <a:blip r:embed="rId6"/>
          <a:stretch>
            <a:fillRect/>
          </a:stretch>
        </p:blipFill>
        <p:spPr>
          <a:xfrm>
            <a:off x="11342878" y="4683572"/>
            <a:ext cx="644530" cy="966795"/>
          </a:xfrm>
          <a:prstGeom prst="rect">
            <a:avLst/>
          </a:prstGeom>
        </p:spPr>
      </p:pic>
    </p:spTree>
    <p:extLst>
      <p:ext uri="{BB962C8B-B14F-4D97-AF65-F5344CB8AC3E}">
        <p14:creationId xmlns:p14="http://schemas.microsoft.com/office/powerpoint/2010/main" val="1260868022"/>
      </p:ext>
    </p:extLst>
  </p:cSld>
  <p:clrMapOvr>
    <a:masterClrMapping/>
  </p:clrMapOvr>
</p:sld>
</file>

<file path=ppt/theme/theme1.xml><?xml version="1.0" encoding="utf-8"?>
<a:theme xmlns:a="http://schemas.openxmlformats.org/drawingml/2006/main" name="1_Office Them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bola DRC Epi data pack for 20181024.pptx" id="{2A3BAF0F-2BAE-450F-B6CB-A5696C872F8D}" vid="{76720631-9E58-44E3-9FA4-E7B6B3AD6EC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55989461824D43BAEDE099C62BB796" ma:contentTypeVersion="14" ma:contentTypeDescription="Create a new document." ma:contentTypeScope="" ma:versionID="96e5268379cb33df4aee25a9e2b704cb">
  <xsd:schema xmlns:xsd="http://www.w3.org/2001/XMLSchema" xmlns:xs="http://www.w3.org/2001/XMLSchema" xmlns:p="http://schemas.microsoft.com/office/2006/metadata/properties" xmlns:ns3="13436138-5269-428a-a183-e1706f86a0a8" xmlns:ns4="3f715fec-4851-4789-9b75-40353a0cf32d" targetNamespace="http://schemas.microsoft.com/office/2006/metadata/properties" ma:root="true" ma:fieldsID="0d12c474b5395d0855e522440048b0c7" ns3:_="" ns4:_="">
    <xsd:import namespace="13436138-5269-428a-a183-e1706f86a0a8"/>
    <xsd:import namespace="3f715fec-4851-4789-9b75-40353a0cf32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36138-5269-428a-a183-e1706f86a0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715fec-4851-4789-9b75-40353a0cf3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7605E6-CE70-410C-A75E-D3F08B4A14A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f715fec-4851-4789-9b75-40353a0cf32d"/>
    <ds:schemaRef ds:uri="http://schemas.microsoft.com/office/2006/documentManagement/types"/>
    <ds:schemaRef ds:uri="13436138-5269-428a-a183-e1706f86a0a8"/>
    <ds:schemaRef ds:uri="http://www.w3.org/XML/1998/namespace"/>
    <ds:schemaRef ds:uri="http://purl.org/dc/dcmitype/"/>
  </ds:schemaRefs>
</ds:datastoreItem>
</file>

<file path=customXml/itemProps2.xml><?xml version="1.0" encoding="utf-8"?>
<ds:datastoreItem xmlns:ds="http://schemas.openxmlformats.org/officeDocument/2006/customXml" ds:itemID="{68B9F18A-D5CA-4C26-BE28-B6B0B589BAC0}">
  <ds:schemaRefs>
    <ds:schemaRef ds:uri="http://schemas.microsoft.com/sharepoint/v3/contenttype/forms"/>
  </ds:schemaRefs>
</ds:datastoreItem>
</file>

<file path=customXml/itemProps3.xml><?xml version="1.0" encoding="utf-8"?>
<ds:datastoreItem xmlns:ds="http://schemas.openxmlformats.org/officeDocument/2006/customXml" ds:itemID="{7D5476F0-3A4E-4694-9490-4DE1DC0CF6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36138-5269-428a-a183-e1706f86a0a8"/>
    <ds:schemaRef ds:uri="3f715fec-4851-4789-9b75-40353a0cf3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10304</TotalTime>
  <Words>1618</Words>
  <Application>Microsoft Office PowerPoint</Application>
  <PresentationFormat>Widescreen</PresentationFormat>
  <Paragraphs>287</Paragraphs>
  <Slides>21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DINPro-Bold</vt:lpstr>
      <vt:lpstr>Helvetica</vt:lpstr>
      <vt:lpstr>Segoe Condensed</vt:lpstr>
      <vt:lpstr>Wingdings</vt:lpstr>
      <vt:lpstr>1_Office Theme</vt:lpstr>
      <vt:lpstr>Custom Design</vt:lpstr>
      <vt:lpstr>UHC Partnership + CAD PHC grant SEARO live monitoring</vt:lpstr>
      <vt:lpstr>Presentation Structure</vt:lpstr>
      <vt:lpstr>WHO SEA Region Context  </vt:lpstr>
      <vt:lpstr>Changes in UHC service coverage index, 2010-2019</vt:lpstr>
      <vt:lpstr>Health service coverage and financial protection in SEAR, 2017</vt:lpstr>
      <vt:lpstr>PHC Policy Directions in WHO SEA Region </vt:lpstr>
      <vt:lpstr> 2022 RC 75 Resolution, Enhancing Social Participation in Support of Primary Health Care and Universal Health Coverage  </vt:lpstr>
      <vt:lpstr> South-East Asia Regional Forum for PHC-oriented Health Systems launched in November 2022 </vt:lpstr>
      <vt:lpstr>  Thematic Working Groups   </vt:lpstr>
      <vt:lpstr>Regional overview – HR &amp; Financial </vt:lpstr>
      <vt:lpstr>UHC-P + Canada-PHC Fund Regional overview – HR</vt:lpstr>
      <vt:lpstr>UHC-P Regional overview – Financial information (2022 &amp; 2023)</vt:lpstr>
      <vt:lpstr>Country Updates</vt:lpstr>
      <vt:lpstr>Myanmar, UHC P: progress </vt:lpstr>
      <vt:lpstr>Sri Lanka, Canadian PHC: progress and plans</vt:lpstr>
      <vt:lpstr>Timor-Leste, UHC-P: progress and plans</vt:lpstr>
      <vt:lpstr>Country Spotlight</vt:lpstr>
      <vt:lpstr>Regional Reflection</vt:lpstr>
      <vt:lpstr>Questions and answers</vt:lpstr>
      <vt:lpstr>Wrap up and AOB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IMST Daily Update</dc:subject>
  <dc:creator>zakojim@who.int</dc:creator>
  <cp:keywords>Covid, covid-19, WHE, SEARO</cp:keywords>
  <cp:lastModifiedBy>DOWNEY, Casey</cp:lastModifiedBy>
  <cp:revision>791</cp:revision>
  <dcterms:created xsi:type="dcterms:W3CDTF">2020-02-28T02:25:33Z</dcterms:created>
  <dcterms:modified xsi:type="dcterms:W3CDTF">2023-05-11T07:26:10Z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0x0101008855989461824D43BAEDE099C62BB796</vt:lpwstr>
  </property>
</Properties>
</file>