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9" r:id="rId2"/>
  </p:sldMasterIdLst>
  <p:notesMasterIdLst>
    <p:notesMasterId r:id="rId37"/>
  </p:notesMasterIdLst>
  <p:sldIdLst>
    <p:sldId id="256" r:id="rId3"/>
    <p:sldId id="257" r:id="rId4"/>
    <p:sldId id="260" r:id="rId5"/>
    <p:sldId id="261" r:id="rId6"/>
    <p:sldId id="262" r:id="rId7"/>
    <p:sldId id="263" r:id="rId8"/>
    <p:sldId id="264" r:id="rId9"/>
    <p:sldId id="265" r:id="rId10"/>
    <p:sldId id="266" r:id="rId11"/>
    <p:sldId id="267" r:id="rId12"/>
    <p:sldId id="292"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embeddedFontLst>
    <p:embeddedFont>
      <p:font typeface="Arial Black" panose="020B0A04020102020204" pitchFamily="34" charset="0"/>
      <p:regular r:id="rId38"/>
      <p:bold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6" roundtripDataSignature="AMtx7mjs2A8HRckUUg1wyPr6PDgv+RAN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ie Salyer"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57959"/>
  </p:normalViewPr>
  <p:slideViewPr>
    <p:cSldViewPr snapToGrid="0">
      <p:cViewPr varScale="1">
        <p:scale>
          <a:sx n="60" d="100"/>
          <a:sy n="60" d="100"/>
        </p:scale>
        <p:origin x="1286" y="4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12685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One hour time frame allows for rapid preparation.   At one hour out an aircraft will be unlikely or unable to divert to another airport unless it is very close by.   Some discussion may focus on the best nearby location to divert to.</a:t>
            </a:r>
            <a:endParaRPr dirty="0"/>
          </a:p>
        </p:txBody>
      </p:sp>
      <p:sp>
        <p:nvSpPr>
          <p:cNvPr id="251" name="Google Shape;25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2" name="Google Shape;2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3" name="Google Shape;2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n-US" sz="1200">
                <a:latin typeface="Calibri"/>
                <a:ea typeface="Calibri"/>
                <a:cs typeface="Calibri"/>
                <a:sym typeface="Calibri"/>
              </a:rPr>
              <a:t>ADJUST THE TIMING BASED ON YOUR OWN AGENDA BUT MAKE SURE YOU KEEP ENOUGH TIME FOR PART 2.   THIS IS THE MOST ESSENTIAL PART OF THE SIMEX!!!</a:t>
            </a:r>
            <a:endParaRPr/>
          </a:p>
        </p:txBody>
      </p:sp>
      <p:sp>
        <p:nvSpPr>
          <p:cNvPr id="111" name="Google Shape;111;p2: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1" name="Google Shape;3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This is NOT about how good the exercise was or how people enjoyed it.   This is a HOTWASH session to bring initial reactions to the problems posed.</a:t>
            </a:r>
            <a:endParaRPr dirty="0"/>
          </a:p>
        </p:txBody>
      </p:sp>
      <p:sp>
        <p:nvSpPr>
          <p:cNvPr id="361" name="Google Shape;36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n-US" sz="1200">
                <a:latin typeface="Calibri"/>
                <a:ea typeface="Calibri"/>
                <a:cs typeface="Calibri"/>
                <a:sym typeface="Calibri"/>
              </a:rPr>
              <a:t>ADJUST THE TIMING BASED ON YOUR OWN AGENDA BUT MAKE SURE YOU KEEP ENOUGH TIME FOR PART 2.   THIS IS THE MOST ESSENTIAL PART OF THE SIMEX!!!</a:t>
            </a:r>
            <a:endParaRPr/>
          </a:p>
        </p:txBody>
      </p:sp>
      <p:sp>
        <p:nvSpPr>
          <p:cNvPr id="371" name="Google Shape;371;p27: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1" indent="-342900" algn="l" rtl="0">
              <a:spcBef>
                <a:spcPts val="0"/>
              </a:spcBef>
              <a:spcAft>
                <a:spcPts val="0"/>
              </a:spcAft>
              <a:buSzPts val="400"/>
              <a:buFont typeface="Calibri"/>
              <a:buChar char="•"/>
            </a:pPr>
            <a:r>
              <a:rPr lang="en-US" sz="3500" dirty="0">
                <a:latin typeface="Calibri"/>
                <a:ea typeface="Calibri"/>
                <a:cs typeface="Calibri"/>
                <a:sym typeface="Calibri"/>
              </a:rPr>
              <a:t>Break down in groups.</a:t>
            </a:r>
            <a:endParaRPr sz="1200" dirty="0">
              <a:latin typeface="Calibri"/>
              <a:ea typeface="Calibri"/>
              <a:cs typeface="Calibri"/>
              <a:sym typeface="Calibri"/>
            </a:endParaRPr>
          </a:p>
          <a:p>
            <a:pPr marL="342900" lvl="1" indent="-342900" algn="l" rtl="0">
              <a:spcBef>
                <a:spcPts val="700"/>
              </a:spcBef>
              <a:spcAft>
                <a:spcPts val="0"/>
              </a:spcAft>
              <a:buSzPts val="400"/>
              <a:buFont typeface="Calibri"/>
              <a:buChar char="•"/>
            </a:pPr>
            <a:r>
              <a:rPr lang="en-US" sz="3500" dirty="0" err="1">
                <a:latin typeface="Calibri"/>
                <a:ea typeface="Calibri"/>
                <a:cs typeface="Calibri"/>
                <a:sym typeface="Calibri"/>
              </a:rPr>
              <a:t>Prioritisation</a:t>
            </a:r>
            <a:r>
              <a:rPr lang="en-US" sz="3500" dirty="0">
                <a:latin typeface="Calibri"/>
                <a:ea typeface="Calibri"/>
                <a:cs typeface="Calibri"/>
                <a:sym typeface="Calibri"/>
              </a:rPr>
              <a:t> of findings into actions</a:t>
            </a:r>
            <a:endParaRPr sz="1200" dirty="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dirty="0">
                <a:latin typeface="Calibri"/>
                <a:ea typeface="Calibri"/>
                <a:cs typeface="Calibri"/>
                <a:sym typeface="Calibri"/>
              </a:rPr>
              <a:t>Action</a:t>
            </a:r>
            <a:endParaRPr sz="1200" dirty="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dirty="0">
                <a:latin typeface="Calibri"/>
                <a:ea typeface="Calibri"/>
                <a:cs typeface="Calibri"/>
                <a:sym typeface="Calibri"/>
              </a:rPr>
              <a:t>Reason why a priority?</a:t>
            </a:r>
            <a:endParaRPr sz="1200" dirty="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dirty="0">
                <a:latin typeface="Calibri"/>
                <a:ea typeface="Calibri"/>
                <a:cs typeface="Calibri"/>
                <a:sym typeface="Calibri"/>
              </a:rPr>
              <a:t>Who is responsible for the action?</a:t>
            </a:r>
            <a:endParaRPr sz="1200" dirty="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dirty="0">
                <a:latin typeface="Calibri"/>
                <a:ea typeface="Calibri"/>
                <a:cs typeface="Calibri"/>
                <a:sym typeface="Calibri"/>
              </a:rPr>
              <a:t>What resources are required?</a:t>
            </a:r>
            <a:endParaRPr sz="1200" dirty="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dirty="0">
                <a:latin typeface="Calibri"/>
                <a:ea typeface="Calibri"/>
                <a:cs typeface="Calibri"/>
                <a:sym typeface="Calibri"/>
              </a:rPr>
              <a:t>By when?</a:t>
            </a:r>
            <a:endParaRPr sz="1200" dirty="0">
              <a:latin typeface="Calibri"/>
              <a:ea typeface="Calibri"/>
              <a:cs typeface="Calibri"/>
              <a:sym typeface="Calibri"/>
            </a:endParaRPr>
          </a:p>
          <a:p>
            <a:pPr marL="342900" lvl="1" indent="-342900" algn="l" rtl="0">
              <a:spcBef>
                <a:spcPts val="700"/>
              </a:spcBef>
              <a:spcAft>
                <a:spcPts val="0"/>
              </a:spcAft>
              <a:buSzPts val="400"/>
              <a:buFont typeface="Calibri"/>
              <a:buChar char="•"/>
            </a:pPr>
            <a:r>
              <a:rPr lang="en-US" sz="3500" dirty="0">
                <a:latin typeface="Calibri"/>
                <a:ea typeface="Calibri"/>
                <a:cs typeface="Calibri"/>
                <a:sym typeface="Calibri"/>
              </a:rPr>
              <a:t>Each group rapporteur to provide a 5 minute summary of the findings of the group.</a:t>
            </a:r>
            <a:endParaRPr sz="1200" dirty="0">
              <a:latin typeface="Calibri"/>
              <a:ea typeface="Calibri"/>
              <a:cs typeface="Calibri"/>
              <a:sym typeface="Calibri"/>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412" name="Google Shape;412;p31: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n-US" sz="1200">
                <a:latin typeface="Calibri"/>
                <a:ea typeface="Calibri"/>
                <a:cs typeface="Calibri"/>
                <a:sym typeface="Calibri"/>
              </a:rPr>
              <a:t>A table-top exercise is an exercise that uses a progressive simulated scenario, together with series of scripted injects, to make participants consider the impact of a potential health emergency on existing plans, procedures and capacities. A TTX simulates an emergency situation in an informal, stress-free environment.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SzPts val="1200"/>
              <a:buFont typeface="Calibri"/>
              <a:buNone/>
            </a:pPr>
            <a:r>
              <a:rPr lang="en-US" sz="1200" b="1">
                <a:latin typeface="Calibri"/>
                <a:ea typeface="Calibri"/>
                <a:cs typeface="Calibri"/>
                <a:sym typeface="Calibri"/>
              </a:rPr>
              <a:t>The purpose of a TTX is to strengthen readiness to manage a health emergency, through facilitated group discussions. </a:t>
            </a:r>
            <a:endParaRPr sz="1200">
              <a:latin typeface="Calibri"/>
              <a:ea typeface="Calibri"/>
              <a:cs typeface="Calibri"/>
              <a:sym typeface="Calibri"/>
            </a:endParaRPr>
          </a:p>
          <a:p>
            <a:pPr marL="0" lvl="0" indent="0" algn="l" rtl="0">
              <a:spcBef>
                <a:spcPts val="0"/>
              </a:spcBef>
              <a:spcAft>
                <a:spcPts val="0"/>
              </a:spcAft>
              <a:buSzPts val="1200"/>
              <a:buNone/>
            </a:pPr>
            <a:endParaRPr sz="1200" b="1" u="sng">
              <a:latin typeface="Calibri"/>
              <a:ea typeface="Calibri"/>
              <a:cs typeface="Calibri"/>
              <a:sym typeface="Calibri"/>
            </a:endParaRPr>
          </a:p>
          <a:p>
            <a:pPr marL="0" lvl="0" indent="0" algn="l" rtl="0">
              <a:spcBef>
                <a:spcPts val="0"/>
              </a:spcBef>
              <a:spcAft>
                <a:spcPts val="0"/>
              </a:spcAft>
              <a:buSzPts val="1200"/>
              <a:buFont typeface="Calibri"/>
              <a:buNone/>
            </a:pPr>
            <a:r>
              <a:rPr lang="en-US" sz="1200" b="1" u="sng">
                <a:latin typeface="Calibri"/>
                <a:ea typeface="Calibri"/>
                <a:cs typeface="Calibri"/>
                <a:sym typeface="Calibri"/>
              </a:rPr>
              <a:t>A TTX can be used to: </a:t>
            </a:r>
            <a:endParaRPr/>
          </a:p>
          <a:p>
            <a:pPr marL="0" lvl="0" indent="0" algn="l" rtl="0">
              <a:spcBef>
                <a:spcPts val="0"/>
              </a:spcBef>
              <a:spcAft>
                <a:spcPts val="0"/>
              </a:spcAft>
              <a:buSzPts val="1200"/>
              <a:buFont typeface="Calibri"/>
              <a:buNone/>
            </a:pPr>
            <a:r>
              <a:rPr lang="en-US" sz="1200">
                <a:latin typeface="Calibri"/>
                <a:ea typeface="Calibri"/>
                <a:cs typeface="Calibri"/>
                <a:sym typeface="Calibri"/>
              </a:rPr>
              <a:t>Develop or review a response plan </a:t>
            </a:r>
            <a:endParaRPr/>
          </a:p>
          <a:p>
            <a:pPr marL="0" lvl="0" indent="0" algn="l" rtl="0">
              <a:spcBef>
                <a:spcPts val="0"/>
              </a:spcBef>
              <a:spcAft>
                <a:spcPts val="0"/>
              </a:spcAft>
              <a:buSzPts val="1200"/>
              <a:buFont typeface="Calibri"/>
              <a:buNone/>
            </a:pPr>
            <a:r>
              <a:rPr lang="en-US" sz="1200">
                <a:latin typeface="Calibri"/>
                <a:ea typeface="Calibri"/>
                <a:cs typeface="Calibri"/>
                <a:sym typeface="Calibri"/>
              </a:rPr>
              <a:t>Familiarize participants with their roles and responsibilities </a:t>
            </a:r>
            <a:endParaRPr/>
          </a:p>
          <a:p>
            <a:pPr marL="0" lvl="0" indent="0" algn="l" rtl="0">
              <a:spcBef>
                <a:spcPts val="0"/>
              </a:spcBef>
              <a:spcAft>
                <a:spcPts val="0"/>
              </a:spcAft>
              <a:buSzPts val="1200"/>
              <a:buFont typeface="Calibri"/>
              <a:buNone/>
            </a:pPr>
            <a:r>
              <a:rPr lang="en-US" sz="1200">
                <a:latin typeface="Calibri"/>
                <a:ea typeface="Calibri"/>
                <a:cs typeface="Calibri"/>
                <a:sym typeface="Calibri"/>
              </a:rPr>
              <a:t>Identify and solve problems through a facilitated and open discussion. </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40" name="Google Shape;140;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1" indent="-342900" algn="l" rtl="0">
              <a:spcBef>
                <a:spcPts val="0"/>
              </a:spcBef>
              <a:spcAft>
                <a:spcPts val="0"/>
              </a:spcAft>
              <a:buSzPts val="400"/>
              <a:buFont typeface="Calibri"/>
              <a:buChar char="•"/>
            </a:pPr>
            <a:r>
              <a:rPr lang="en-US" sz="3500" dirty="0">
                <a:latin typeface="Calibri"/>
                <a:ea typeface="Calibri"/>
                <a:cs typeface="Calibri"/>
                <a:sym typeface="Calibri"/>
              </a:rPr>
              <a:t>Break down in groups.</a:t>
            </a:r>
            <a:endParaRPr sz="1200" dirty="0">
              <a:latin typeface="Calibri"/>
              <a:ea typeface="Calibri"/>
              <a:cs typeface="Calibri"/>
              <a:sym typeface="Calibri"/>
            </a:endParaRPr>
          </a:p>
          <a:p>
            <a:pPr marL="342900" lvl="1" indent="-342900" algn="l" rtl="0">
              <a:spcBef>
                <a:spcPts val="700"/>
              </a:spcBef>
              <a:spcAft>
                <a:spcPts val="0"/>
              </a:spcAft>
              <a:buSzPts val="400"/>
              <a:buFont typeface="Calibri"/>
              <a:buChar char="•"/>
            </a:pPr>
            <a:r>
              <a:rPr lang="en-US" sz="3500" dirty="0" err="1">
                <a:latin typeface="Calibri"/>
                <a:ea typeface="Calibri"/>
                <a:cs typeface="Calibri"/>
                <a:sym typeface="Calibri"/>
              </a:rPr>
              <a:t>Prioritisation</a:t>
            </a:r>
            <a:r>
              <a:rPr lang="en-US" sz="3500" dirty="0">
                <a:latin typeface="Calibri"/>
                <a:ea typeface="Calibri"/>
                <a:cs typeface="Calibri"/>
                <a:sym typeface="Calibri"/>
              </a:rPr>
              <a:t> of findings into actions</a:t>
            </a:r>
            <a:endParaRPr sz="1200" dirty="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dirty="0">
                <a:latin typeface="Calibri"/>
                <a:ea typeface="Calibri"/>
                <a:cs typeface="Calibri"/>
                <a:sym typeface="Calibri"/>
              </a:rPr>
              <a:t>Action</a:t>
            </a:r>
            <a:endParaRPr sz="1200" dirty="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dirty="0">
                <a:latin typeface="Calibri"/>
                <a:ea typeface="Calibri"/>
                <a:cs typeface="Calibri"/>
                <a:sym typeface="Calibri"/>
              </a:rPr>
              <a:t>Reason why a priority?</a:t>
            </a:r>
            <a:endParaRPr sz="1200" dirty="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dirty="0">
                <a:latin typeface="Calibri"/>
                <a:ea typeface="Calibri"/>
                <a:cs typeface="Calibri"/>
                <a:sym typeface="Calibri"/>
              </a:rPr>
              <a:t>Who is responsible for the action?</a:t>
            </a:r>
            <a:endParaRPr sz="1200" dirty="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dirty="0">
                <a:latin typeface="Calibri"/>
                <a:ea typeface="Calibri"/>
                <a:cs typeface="Calibri"/>
                <a:sym typeface="Calibri"/>
              </a:rPr>
              <a:t>What resources are required?</a:t>
            </a:r>
            <a:endParaRPr sz="1200" dirty="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dirty="0">
                <a:latin typeface="Calibri"/>
                <a:ea typeface="Calibri"/>
                <a:cs typeface="Calibri"/>
                <a:sym typeface="Calibri"/>
              </a:rPr>
              <a:t>By when?</a:t>
            </a:r>
            <a:endParaRPr sz="1200" dirty="0">
              <a:latin typeface="Calibri"/>
              <a:ea typeface="Calibri"/>
              <a:cs typeface="Calibri"/>
              <a:sym typeface="Calibri"/>
            </a:endParaRPr>
          </a:p>
          <a:p>
            <a:pPr marL="342900" lvl="1" indent="-342900" algn="l" rtl="0">
              <a:spcBef>
                <a:spcPts val="700"/>
              </a:spcBef>
              <a:spcAft>
                <a:spcPts val="0"/>
              </a:spcAft>
              <a:buSzPts val="400"/>
              <a:buFont typeface="Calibri"/>
              <a:buChar char="•"/>
            </a:pPr>
            <a:r>
              <a:rPr lang="en-US" sz="3500" dirty="0">
                <a:latin typeface="Calibri"/>
                <a:ea typeface="Calibri"/>
                <a:cs typeface="Calibri"/>
                <a:sym typeface="Calibri"/>
              </a:rPr>
              <a:t>Each group rapporteur to provide a 5 minute summary of the findings of the group.</a:t>
            </a:r>
            <a:endParaRPr sz="1200" dirty="0">
              <a:latin typeface="Calibri"/>
              <a:ea typeface="Calibri"/>
              <a:cs typeface="Calibri"/>
              <a:sym typeface="Calibri"/>
            </a:endParaRPr>
          </a:p>
          <a:p>
            <a:pPr marL="0" lvl="0" indent="0" algn="l" rtl="0">
              <a:spcBef>
                <a:spcPts val="0"/>
              </a:spcBef>
              <a:spcAft>
                <a:spcPts val="0"/>
              </a:spcAft>
              <a:buSzPts val="1200"/>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
        <p:nvSpPr>
          <p:cNvPr id="421" name="Google Shape;421;p32: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1" indent="-342900" algn="l" rtl="0">
              <a:spcBef>
                <a:spcPts val="0"/>
              </a:spcBef>
              <a:spcAft>
                <a:spcPts val="0"/>
              </a:spcAft>
              <a:buSzPts val="400"/>
              <a:buFont typeface="Calibri"/>
              <a:buChar char="•"/>
            </a:pPr>
            <a:r>
              <a:rPr lang="en-US" sz="3500">
                <a:latin typeface="Calibri"/>
                <a:ea typeface="Calibri"/>
                <a:cs typeface="Calibri"/>
                <a:sym typeface="Calibri"/>
              </a:rPr>
              <a:t>Break down in groups.</a:t>
            </a:r>
            <a:endParaRPr sz="1200">
              <a:latin typeface="Calibri"/>
              <a:ea typeface="Calibri"/>
              <a:cs typeface="Calibri"/>
              <a:sym typeface="Calibri"/>
            </a:endParaRPr>
          </a:p>
          <a:p>
            <a:pPr marL="342900" lvl="1" indent="-342900" algn="l" rtl="0">
              <a:spcBef>
                <a:spcPts val="700"/>
              </a:spcBef>
              <a:spcAft>
                <a:spcPts val="0"/>
              </a:spcAft>
              <a:buSzPts val="400"/>
              <a:buFont typeface="Calibri"/>
              <a:buChar char="•"/>
            </a:pPr>
            <a:r>
              <a:rPr lang="en-US" sz="3500">
                <a:latin typeface="Calibri"/>
                <a:ea typeface="Calibri"/>
                <a:cs typeface="Calibri"/>
                <a:sym typeface="Calibri"/>
              </a:rPr>
              <a:t>Prioritisation of findings into actions</a:t>
            </a:r>
            <a:endParaRPr sz="120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a:latin typeface="Calibri"/>
                <a:ea typeface="Calibri"/>
                <a:cs typeface="Calibri"/>
                <a:sym typeface="Calibri"/>
              </a:rPr>
              <a:t>Action</a:t>
            </a:r>
            <a:endParaRPr sz="120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a:latin typeface="Calibri"/>
                <a:ea typeface="Calibri"/>
                <a:cs typeface="Calibri"/>
                <a:sym typeface="Calibri"/>
              </a:rPr>
              <a:t>Reason why a priority?</a:t>
            </a:r>
            <a:endParaRPr sz="120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a:latin typeface="Calibri"/>
                <a:ea typeface="Calibri"/>
                <a:cs typeface="Calibri"/>
                <a:sym typeface="Calibri"/>
              </a:rPr>
              <a:t>Who is responsible for the action?</a:t>
            </a:r>
            <a:endParaRPr sz="120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a:latin typeface="Calibri"/>
                <a:ea typeface="Calibri"/>
                <a:cs typeface="Calibri"/>
                <a:sym typeface="Calibri"/>
              </a:rPr>
              <a:t>What resources are required?</a:t>
            </a:r>
            <a:endParaRPr sz="120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a:latin typeface="Calibri"/>
                <a:ea typeface="Calibri"/>
                <a:cs typeface="Calibri"/>
                <a:sym typeface="Calibri"/>
              </a:rPr>
              <a:t>By when?</a:t>
            </a:r>
            <a:endParaRPr sz="1200">
              <a:latin typeface="Calibri"/>
              <a:ea typeface="Calibri"/>
              <a:cs typeface="Calibri"/>
              <a:sym typeface="Calibri"/>
            </a:endParaRPr>
          </a:p>
          <a:p>
            <a:pPr marL="342900" lvl="1" indent="-342900" algn="l" rtl="0">
              <a:spcBef>
                <a:spcPts val="700"/>
              </a:spcBef>
              <a:spcAft>
                <a:spcPts val="0"/>
              </a:spcAft>
              <a:buSzPts val="400"/>
              <a:buFont typeface="Calibri"/>
              <a:buChar char="•"/>
            </a:pPr>
            <a:r>
              <a:rPr lang="en-US" sz="3500">
                <a:latin typeface="Calibri"/>
                <a:ea typeface="Calibri"/>
                <a:cs typeface="Calibri"/>
                <a:sym typeface="Calibri"/>
              </a:rPr>
              <a:t>Each group rapporteur to provide a 5 minute summary of the findings of the group.</a:t>
            </a:r>
            <a:endParaRPr sz="1200">
              <a:latin typeface="Calibri"/>
              <a:ea typeface="Calibri"/>
              <a:cs typeface="Calibri"/>
              <a:sym typeface="Calibri"/>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433" name="Google Shape;433;p33: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1" indent="-342900" algn="l" rtl="0">
              <a:spcBef>
                <a:spcPts val="0"/>
              </a:spcBef>
              <a:spcAft>
                <a:spcPts val="0"/>
              </a:spcAft>
              <a:buSzPts val="400"/>
              <a:buFont typeface="Calibri"/>
              <a:buChar char="•"/>
            </a:pPr>
            <a:r>
              <a:rPr lang="en-US" sz="3500">
                <a:latin typeface="Calibri"/>
                <a:ea typeface="Calibri"/>
                <a:cs typeface="Calibri"/>
                <a:sym typeface="Calibri"/>
              </a:rPr>
              <a:t>Break down in groups.</a:t>
            </a:r>
            <a:endParaRPr sz="1200">
              <a:latin typeface="Calibri"/>
              <a:ea typeface="Calibri"/>
              <a:cs typeface="Calibri"/>
              <a:sym typeface="Calibri"/>
            </a:endParaRPr>
          </a:p>
          <a:p>
            <a:pPr marL="342900" lvl="1" indent="-342900" algn="l" rtl="0">
              <a:spcBef>
                <a:spcPts val="700"/>
              </a:spcBef>
              <a:spcAft>
                <a:spcPts val="0"/>
              </a:spcAft>
              <a:buSzPts val="400"/>
              <a:buFont typeface="Calibri"/>
              <a:buChar char="•"/>
            </a:pPr>
            <a:r>
              <a:rPr lang="en-US" sz="3500">
                <a:latin typeface="Calibri"/>
                <a:ea typeface="Calibri"/>
                <a:cs typeface="Calibri"/>
                <a:sym typeface="Calibri"/>
              </a:rPr>
              <a:t>Prioritisation of findings into actions</a:t>
            </a:r>
            <a:endParaRPr sz="120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a:latin typeface="Calibri"/>
                <a:ea typeface="Calibri"/>
                <a:cs typeface="Calibri"/>
                <a:sym typeface="Calibri"/>
              </a:rPr>
              <a:t>Action</a:t>
            </a:r>
            <a:endParaRPr sz="120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a:latin typeface="Calibri"/>
                <a:ea typeface="Calibri"/>
                <a:cs typeface="Calibri"/>
                <a:sym typeface="Calibri"/>
              </a:rPr>
              <a:t>Reason why a priority?</a:t>
            </a:r>
            <a:endParaRPr sz="120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a:latin typeface="Calibri"/>
                <a:ea typeface="Calibri"/>
                <a:cs typeface="Calibri"/>
                <a:sym typeface="Calibri"/>
              </a:rPr>
              <a:t>Who is responsible for the action?</a:t>
            </a:r>
            <a:endParaRPr sz="120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a:latin typeface="Calibri"/>
                <a:ea typeface="Calibri"/>
                <a:cs typeface="Calibri"/>
                <a:sym typeface="Calibri"/>
              </a:rPr>
              <a:t>What resources are required?</a:t>
            </a:r>
            <a:endParaRPr sz="120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a:latin typeface="Calibri"/>
                <a:ea typeface="Calibri"/>
                <a:cs typeface="Calibri"/>
                <a:sym typeface="Calibri"/>
              </a:rPr>
              <a:t>By when?</a:t>
            </a:r>
            <a:endParaRPr sz="1200">
              <a:latin typeface="Calibri"/>
              <a:ea typeface="Calibri"/>
              <a:cs typeface="Calibri"/>
              <a:sym typeface="Calibri"/>
            </a:endParaRPr>
          </a:p>
          <a:p>
            <a:pPr marL="342900" lvl="1" indent="-342900" algn="l" rtl="0">
              <a:spcBef>
                <a:spcPts val="700"/>
              </a:spcBef>
              <a:spcAft>
                <a:spcPts val="0"/>
              </a:spcAft>
              <a:buSzPts val="400"/>
              <a:buFont typeface="Calibri"/>
              <a:buChar char="•"/>
            </a:pPr>
            <a:r>
              <a:rPr lang="en-US" sz="3500">
                <a:latin typeface="Calibri"/>
                <a:ea typeface="Calibri"/>
                <a:cs typeface="Calibri"/>
                <a:sym typeface="Calibri"/>
              </a:rPr>
              <a:t>Each group rapporteur to provide a 5 minute summary of the findings of the group.</a:t>
            </a:r>
            <a:endParaRPr sz="1200">
              <a:latin typeface="Calibri"/>
              <a:ea typeface="Calibri"/>
              <a:cs typeface="Calibri"/>
              <a:sym typeface="Calibri"/>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443" name="Google Shape;443;p34: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1" indent="-342900" algn="l" rtl="0">
              <a:spcBef>
                <a:spcPts val="0"/>
              </a:spcBef>
              <a:spcAft>
                <a:spcPts val="0"/>
              </a:spcAft>
              <a:buSzPts val="400"/>
              <a:buFont typeface="Calibri"/>
              <a:buChar char="•"/>
            </a:pPr>
            <a:r>
              <a:rPr lang="en-US" sz="3500">
                <a:latin typeface="Calibri"/>
                <a:ea typeface="Calibri"/>
                <a:cs typeface="Calibri"/>
                <a:sym typeface="Calibri"/>
              </a:rPr>
              <a:t>Break down in groups.</a:t>
            </a:r>
            <a:endParaRPr sz="1200">
              <a:latin typeface="Calibri"/>
              <a:ea typeface="Calibri"/>
              <a:cs typeface="Calibri"/>
              <a:sym typeface="Calibri"/>
            </a:endParaRPr>
          </a:p>
          <a:p>
            <a:pPr marL="342900" lvl="1" indent="-342900" algn="l" rtl="0">
              <a:spcBef>
                <a:spcPts val="700"/>
              </a:spcBef>
              <a:spcAft>
                <a:spcPts val="0"/>
              </a:spcAft>
              <a:buSzPts val="400"/>
              <a:buFont typeface="Calibri"/>
              <a:buChar char="•"/>
            </a:pPr>
            <a:r>
              <a:rPr lang="en-US" sz="3500">
                <a:latin typeface="Calibri"/>
                <a:ea typeface="Calibri"/>
                <a:cs typeface="Calibri"/>
                <a:sym typeface="Calibri"/>
              </a:rPr>
              <a:t>Prioritisation of findings into actions</a:t>
            </a:r>
            <a:endParaRPr sz="120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a:latin typeface="Calibri"/>
                <a:ea typeface="Calibri"/>
                <a:cs typeface="Calibri"/>
                <a:sym typeface="Calibri"/>
              </a:rPr>
              <a:t>Action</a:t>
            </a:r>
            <a:endParaRPr sz="120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a:latin typeface="Calibri"/>
                <a:ea typeface="Calibri"/>
                <a:cs typeface="Calibri"/>
                <a:sym typeface="Calibri"/>
              </a:rPr>
              <a:t>Reason why a priority?</a:t>
            </a:r>
            <a:endParaRPr sz="120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a:latin typeface="Calibri"/>
                <a:ea typeface="Calibri"/>
                <a:cs typeface="Calibri"/>
                <a:sym typeface="Calibri"/>
              </a:rPr>
              <a:t>Who is responsible for the action?</a:t>
            </a:r>
            <a:endParaRPr sz="120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a:latin typeface="Calibri"/>
                <a:ea typeface="Calibri"/>
                <a:cs typeface="Calibri"/>
                <a:sym typeface="Calibri"/>
              </a:rPr>
              <a:t>What resources are required?</a:t>
            </a:r>
            <a:endParaRPr sz="1200">
              <a:latin typeface="Calibri"/>
              <a:ea typeface="Calibri"/>
              <a:cs typeface="Calibri"/>
              <a:sym typeface="Calibri"/>
            </a:endParaRPr>
          </a:p>
          <a:p>
            <a:pPr marL="800100" lvl="2" indent="-342900" algn="l" rtl="0">
              <a:spcBef>
                <a:spcPts val="400"/>
              </a:spcBef>
              <a:spcAft>
                <a:spcPts val="0"/>
              </a:spcAft>
              <a:buSzPts val="300"/>
              <a:buFont typeface="Calibri"/>
              <a:buChar char="–"/>
            </a:pPr>
            <a:r>
              <a:rPr lang="en-US" sz="2400">
                <a:latin typeface="Calibri"/>
                <a:ea typeface="Calibri"/>
                <a:cs typeface="Calibri"/>
                <a:sym typeface="Calibri"/>
              </a:rPr>
              <a:t>By when?</a:t>
            </a:r>
            <a:endParaRPr sz="1200">
              <a:latin typeface="Calibri"/>
              <a:ea typeface="Calibri"/>
              <a:cs typeface="Calibri"/>
              <a:sym typeface="Calibri"/>
            </a:endParaRPr>
          </a:p>
          <a:p>
            <a:pPr marL="342900" lvl="1" indent="-342900" algn="l" rtl="0">
              <a:spcBef>
                <a:spcPts val="700"/>
              </a:spcBef>
              <a:spcAft>
                <a:spcPts val="0"/>
              </a:spcAft>
              <a:buSzPts val="400"/>
              <a:buFont typeface="Calibri"/>
              <a:buChar char="•"/>
            </a:pPr>
            <a:r>
              <a:rPr lang="en-US" sz="3500">
                <a:latin typeface="Calibri"/>
                <a:ea typeface="Calibri"/>
                <a:cs typeface="Calibri"/>
                <a:sym typeface="Calibri"/>
              </a:rPr>
              <a:t>Each group rapporteur to provide a 5 minute summary of the findings of the group.</a:t>
            </a:r>
            <a:endParaRPr sz="1200">
              <a:latin typeface="Calibri"/>
              <a:ea typeface="Calibri"/>
              <a:cs typeface="Calibri"/>
              <a:sym typeface="Calibri"/>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455" name="Google Shape;455;p3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3" name="Google Shape;46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n-US" sz="1200" dirty="0">
                <a:latin typeface="Calibri"/>
                <a:ea typeface="Calibri"/>
                <a:cs typeface="Calibri"/>
                <a:sym typeface="Calibri"/>
              </a:rPr>
              <a:t>The “WHO monitoring response implementation checklist for 2019-nCoV” should have been printed and distributed to all participants.</a:t>
            </a:r>
            <a:endParaRPr dirty="0"/>
          </a:p>
          <a:p>
            <a:pPr marL="0" lvl="0" indent="0" algn="l" rtl="0">
              <a:spcBef>
                <a:spcPts val="0"/>
              </a:spcBef>
              <a:spcAft>
                <a:spcPts val="0"/>
              </a:spcAft>
              <a:buSzPts val="1200"/>
              <a:buNone/>
            </a:pPr>
            <a:endParaRPr sz="1200" dirty="0">
              <a:latin typeface="Calibri"/>
              <a:ea typeface="Calibri"/>
              <a:cs typeface="Calibri"/>
              <a:sym typeface="Calibri"/>
            </a:endParaRPr>
          </a:p>
          <a:p>
            <a:pPr marL="0" lvl="0" indent="0" algn="l" rtl="0">
              <a:spcBef>
                <a:spcPts val="0"/>
              </a:spcBef>
              <a:spcAft>
                <a:spcPts val="0"/>
              </a:spcAft>
              <a:buSzPts val="1200"/>
              <a:buFont typeface="Calibri"/>
              <a:buNone/>
            </a:pPr>
            <a:r>
              <a:rPr lang="en-US" sz="1200" dirty="0">
                <a:latin typeface="Calibri"/>
                <a:ea typeface="Calibri"/>
                <a:cs typeface="Calibri"/>
                <a:sym typeface="Calibri"/>
              </a:rPr>
              <a:t>Tell participants, it is in their reference documents.</a:t>
            </a:r>
            <a:endParaRPr dirty="0"/>
          </a:p>
        </p:txBody>
      </p:sp>
      <p:sp>
        <p:nvSpPr>
          <p:cNvPr id="148" name="Google Shape;148;p6: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2" name="Google Shape;1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4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5" name="Google Shape;7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3"/>
        <p:cNvGrpSpPr/>
        <p:nvPr/>
      </p:nvGrpSpPr>
      <p:grpSpPr>
        <a:xfrm>
          <a:off x="0" y="0"/>
          <a:ext cx="0" cy="0"/>
          <a:chOff x="0" y="0"/>
          <a:chExt cx="0" cy="0"/>
        </a:xfrm>
      </p:grpSpPr>
      <p:sp>
        <p:nvSpPr>
          <p:cNvPr id="94" name="Google Shape;94;p40"/>
          <p:cNvSpPr txBox="1">
            <a:spLocks noGrp="1"/>
          </p:cNvSpPr>
          <p:nvPr>
            <p:ph type="title"/>
          </p:nvPr>
        </p:nvSpPr>
        <p:spPr>
          <a:xfrm>
            <a:off x="152780" y="-8247"/>
            <a:ext cx="10515600" cy="5813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Arial"/>
              <a:buNone/>
              <a:defRPr sz="40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0"/>
          <p:cNvSpPr txBox="1">
            <a:spLocks noGrp="1"/>
          </p:cNvSpPr>
          <p:nvPr>
            <p:ph type="body" idx="1"/>
          </p:nvPr>
        </p:nvSpPr>
        <p:spPr>
          <a:xfrm>
            <a:off x="838200" y="1017346"/>
            <a:ext cx="10515600" cy="5159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
        <p:cNvGrpSpPr/>
        <p:nvPr/>
      </p:nvGrpSpPr>
      <p:grpSpPr>
        <a:xfrm>
          <a:off x="0" y="0"/>
          <a:ext cx="0" cy="0"/>
          <a:chOff x="0" y="0"/>
          <a:chExt cx="0" cy="0"/>
        </a:xfrm>
      </p:grpSpPr>
      <p:sp>
        <p:nvSpPr>
          <p:cNvPr id="28" name="Google Shape;28;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
        <p:cNvGrpSpPr/>
        <p:nvPr/>
      </p:nvGrpSpPr>
      <p:grpSpPr>
        <a:xfrm>
          <a:off x="0" y="0"/>
          <a:ext cx="0" cy="0"/>
          <a:chOff x="0" y="0"/>
          <a:chExt cx="0" cy="0"/>
        </a:xfrm>
      </p:grpSpPr>
      <p:sp>
        <p:nvSpPr>
          <p:cNvPr id="34" name="Google Shape;34;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6" name="Google Shape;36;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 name="Google Shape;3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sp>
        <p:nvSpPr>
          <p:cNvPr id="41" name="Google Shape;41;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4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4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39"/>
          <p:cNvSpPr txBox="1"/>
          <p:nvPr/>
        </p:nvSpPr>
        <p:spPr>
          <a:xfrm>
            <a:off x="-7937" y="-1587"/>
            <a:ext cx="12199937" cy="612775"/>
          </a:xfrm>
          <a:prstGeom prst="rect">
            <a:avLst/>
          </a:prstGeom>
          <a:solidFill>
            <a:srgbClr val="008F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80" name="Google Shape;80;p39"/>
          <p:cNvSpPr txBox="1"/>
          <p:nvPr/>
        </p:nvSpPr>
        <p:spPr>
          <a:xfrm>
            <a:off x="6350" y="6605587"/>
            <a:ext cx="12192000" cy="265112"/>
          </a:xfrm>
          <a:prstGeom prst="rect">
            <a:avLst/>
          </a:prstGeom>
          <a:solidFill>
            <a:srgbClr val="595959"/>
          </a:solidFill>
          <a:ln>
            <a:noFill/>
          </a:ln>
          <a:effectLst>
            <a:outerShdw blurRad="63500" dist="38100" dir="27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90" name="Google Shape;90;p3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1" name="Google Shape;91;p39"/>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www.who.int/docs/default-source/coronaviruse/covid-19-sprp-unct-guidelines.pdf?sfvrsn=81ff43d8_4"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15.jp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hyperlink" Target="https://www.who.int/docs/default-source/coronaviruse/covid-19-sprp-unct-guidelines.pdf?sfvrsn=81ff43d8_4"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11" name="Rectangle 1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oogle Shape;102;p1"/>
          <p:cNvSpPr txBox="1">
            <a:spLocks noGrp="1"/>
          </p:cNvSpPr>
          <p:nvPr>
            <p:ph type="ctrTitle"/>
          </p:nvPr>
        </p:nvSpPr>
        <p:spPr>
          <a:xfrm>
            <a:off x="6746628" y="1783959"/>
            <a:ext cx="4645250" cy="2889114"/>
          </a:xfrm>
          <a:prstGeom prst="rect">
            <a:avLst/>
          </a:prstGeom>
        </p:spPr>
        <p:txBody>
          <a:bodyPr spcFirstLastPara="1" lIns="91425" tIns="45700" rIns="91425" bIns="45700" anchor="b" anchorCtr="0">
            <a:normAutofit/>
          </a:bodyPr>
          <a:lstStyle/>
          <a:p>
            <a:pPr marL="0" lvl="0" indent="0" algn="l" rtl="0">
              <a:spcBef>
                <a:spcPts val="0"/>
              </a:spcBef>
              <a:spcAft>
                <a:spcPts val="0"/>
              </a:spcAft>
              <a:buSzPts val="6000"/>
              <a:buNone/>
            </a:pPr>
            <a:r>
              <a:rPr lang="en-US" sz="4200" b="1" i="0" u="none">
                <a:solidFill>
                  <a:schemeClr val="bg1"/>
                </a:solidFill>
                <a:latin typeface="Arial"/>
                <a:ea typeface="Arial"/>
                <a:cs typeface="Arial"/>
                <a:sym typeface="Arial"/>
              </a:rPr>
              <a:t>NOVEL</a:t>
            </a:r>
            <a:br>
              <a:rPr lang="en-US" sz="4200" b="1" i="0" u="none">
                <a:solidFill>
                  <a:schemeClr val="bg1"/>
                </a:solidFill>
                <a:latin typeface="Arial"/>
                <a:ea typeface="Arial"/>
                <a:cs typeface="Arial"/>
                <a:sym typeface="Arial"/>
              </a:rPr>
            </a:br>
            <a:r>
              <a:rPr lang="en-US" sz="4200" b="1" i="0" u="none">
                <a:solidFill>
                  <a:schemeClr val="bg1"/>
                </a:solidFill>
                <a:latin typeface="Arial"/>
                <a:ea typeface="Arial"/>
                <a:cs typeface="Arial"/>
                <a:sym typeface="Arial"/>
              </a:rPr>
              <a:t>CORONAVIRUS </a:t>
            </a:r>
            <a:br>
              <a:rPr lang="en-US" sz="4200" b="1" i="0" u="none">
                <a:solidFill>
                  <a:schemeClr val="bg1"/>
                </a:solidFill>
                <a:latin typeface="Arial"/>
                <a:ea typeface="Arial"/>
                <a:cs typeface="Arial"/>
                <a:sym typeface="Arial"/>
              </a:rPr>
            </a:br>
            <a:r>
              <a:rPr lang="en-US" sz="4200" b="1" i="0" u="none">
                <a:solidFill>
                  <a:schemeClr val="bg1"/>
                </a:solidFill>
                <a:latin typeface="Arial"/>
                <a:ea typeface="Arial"/>
                <a:cs typeface="Arial"/>
                <a:sym typeface="Arial"/>
              </a:rPr>
              <a:t>(COVID-2019)</a:t>
            </a:r>
            <a:endParaRPr lang="en-US" sz="4200">
              <a:solidFill>
                <a:schemeClr val="bg1"/>
              </a:solidFill>
            </a:endParaRPr>
          </a:p>
        </p:txBody>
      </p:sp>
      <p:sp>
        <p:nvSpPr>
          <p:cNvPr id="103" name="Google Shape;103;p1"/>
          <p:cNvSpPr txBox="1">
            <a:spLocks noGrp="1"/>
          </p:cNvSpPr>
          <p:nvPr>
            <p:ph type="subTitle" idx="1"/>
          </p:nvPr>
        </p:nvSpPr>
        <p:spPr>
          <a:xfrm>
            <a:off x="6746627" y="4750893"/>
            <a:ext cx="4645250" cy="1147863"/>
          </a:xfrm>
          <a:prstGeom prst="rect">
            <a:avLst/>
          </a:prstGeom>
        </p:spPr>
        <p:txBody>
          <a:bodyPr spcFirstLastPara="1" lIns="91425" tIns="45700" rIns="91425" bIns="45700" anchor="t" anchorCtr="0">
            <a:normAutofit/>
          </a:bodyPr>
          <a:lstStyle/>
          <a:p>
            <a:pPr marL="0" lvl="0" indent="0" algn="l" rtl="0">
              <a:spcBef>
                <a:spcPts val="0"/>
              </a:spcBef>
              <a:spcAft>
                <a:spcPts val="0"/>
              </a:spcAft>
              <a:buSzPts val="2400"/>
              <a:buNone/>
            </a:pPr>
            <a:endParaRPr lang="en-GB" sz="2000">
              <a:solidFill>
                <a:schemeClr val="bg1"/>
              </a:solidFill>
            </a:endParaRPr>
          </a:p>
        </p:txBody>
      </p:sp>
      <p:sp>
        <p:nvSpPr>
          <p:cNvPr id="113" name="Freeform: Shape 1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computer&#10;&#10;Description automatically generated">
            <a:extLst>
              <a:ext uri="{FF2B5EF4-FFF2-40B4-BE49-F238E27FC236}">
                <a16:creationId xmlns:a16="http://schemas.microsoft.com/office/drawing/2014/main" id="{E2139B90-C2D7-FA45-B4E4-338E1E703FD2}"/>
              </a:ext>
            </a:extLst>
          </p:cNvPr>
          <p:cNvPicPr>
            <a:picLocks noChangeAspect="1"/>
          </p:cNvPicPr>
          <p:nvPr/>
        </p:nvPicPr>
        <p:blipFill>
          <a:blip r:embed="rId3"/>
          <a:stretch>
            <a:fillRect/>
          </a:stretch>
        </p:blipFill>
        <p:spPr>
          <a:xfrm>
            <a:off x="419382" y="1607800"/>
            <a:ext cx="4047843" cy="2274229"/>
          </a:xfrm>
          <a:prstGeom prst="rect">
            <a:avLst/>
          </a:prstGeom>
        </p:spPr>
      </p:pic>
      <p:sp>
        <p:nvSpPr>
          <p:cNvPr id="104" name="Google Shape;104;p1"/>
          <p:cNvSpPr txBox="1"/>
          <p:nvPr/>
        </p:nvSpPr>
        <p:spPr>
          <a:xfrm>
            <a:off x="175332" y="3882029"/>
            <a:ext cx="4047843" cy="12772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600"/>
              </a:spcAft>
              <a:buClr>
                <a:schemeClr val="accent2"/>
              </a:buClr>
              <a:buSzPts val="2400"/>
              <a:buFont typeface="Arial"/>
              <a:buNone/>
            </a:pPr>
            <a:br>
              <a:rPr lang="en-US" sz="2400" b="1" i="0" u="none" strike="noStrike" cap="none" dirty="0">
                <a:solidFill>
                  <a:schemeClr val="accent2"/>
                </a:solidFill>
                <a:latin typeface="Arial"/>
                <a:ea typeface="Arial"/>
                <a:cs typeface="Arial"/>
                <a:sym typeface="Arial"/>
              </a:rPr>
            </a:br>
            <a:r>
              <a:rPr lang="en-US" sz="2400" b="1" i="0" u="none" strike="noStrike" cap="none" dirty="0">
                <a:solidFill>
                  <a:schemeClr val="accent2"/>
                </a:solidFill>
                <a:latin typeface="Arial"/>
                <a:ea typeface="Arial"/>
                <a:cs typeface="Arial"/>
                <a:sym typeface="Arial"/>
              </a:rPr>
              <a:t>POINTS OF ENTRY  </a:t>
            </a:r>
            <a:r>
              <a:rPr lang="en-US" sz="2400" b="1" dirty="0">
                <a:solidFill>
                  <a:schemeClr val="accent2"/>
                </a:solidFill>
              </a:rPr>
              <a:t>(POE)</a:t>
            </a:r>
            <a:br>
              <a:rPr lang="en-US" sz="2400" b="1" i="0" u="none" strike="noStrike" cap="none" dirty="0">
                <a:solidFill>
                  <a:schemeClr val="accent2"/>
                </a:solidFill>
                <a:latin typeface="Arial"/>
                <a:ea typeface="Arial"/>
                <a:cs typeface="Arial"/>
                <a:sym typeface="Arial"/>
              </a:rPr>
            </a:br>
            <a:r>
              <a:rPr lang="en-US" sz="2400" b="1" i="0" u="none" strike="noStrike" cap="none" dirty="0">
                <a:solidFill>
                  <a:schemeClr val="accent2"/>
                </a:solidFill>
                <a:latin typeface="Arial"/>
                <a:ea typeface="Arial"/>
                <a:cs typeface="Arial"/>
                <a:sym typeface="Arial"/>
              </a:rPr>
              <a:t>SIMULATION EXERCISE</a:t>
            </a:r>
            <a:endParaRPr lang="en-GB" dirty="0"/>
          </a:p>
        </p:txBody>
      </p:sp>
      <p:pic>
        <p:nvPicPr>
          <p:cNvPr id="106" name="Google Shape;106;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920412" y="6329362"/>
            <a:ext cx="1265237" cy="387350"/>
          </a:xfrm>
          <a:prstGeom prst="rect">
            <a:avLst/>
          </a:prstGeom>
          <a:noFill/>
          <a:ln>
            <a:noFill/>
          </a:ln>
        </p:spPr>
      </p:pic>
      <p:pic>
        <p:nvPicPr>
          <p:cNvPr id="11" name="Google Shape;105;p1" descr="A close up of a logo&#10;&#10;Description automatically generated">
            <a:extLst>
              <a:ext uri="{FF2B5EF4-FFF2-40B4-BE49-F238E27FC236}">
                <a16:creationId xmlns:a16="http://schemas.microsoft.com/office/drawing/2014/main" id="{B582888A-B19C-DD4B-8FDC-393669C89FE6}"/>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l="9501" t="16900" r="10283" b="19113"/>
          <a:stretch/>
        </p:blipFill>
        <p:spPr>
          <a:xfrm>
            <a:off x="133350" y="6316662"/>
            <a:ext cx="1290637" cy="411162"/>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Questions</a:t>
            </a:r>
            <a:endParaRPr/>
          </a:p>
        </p:txBody>
      </p:sp>
      <p:sp>
        <p:nvSpPr>
          <p:cNvPr id="229" name="Google Shape;229;p12"/>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pic>
        <p:nvPicPr>
          <p:cNvPr id="230" name="Google Shape;230;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88012" y="1414462"/>
            <a:ext cx="3135312" cy="4029075"/>
          </a:xfrm>
          <a:prstGeom prst="rect">
            <a:avLst/>
          </a:prstGeom>
          <a:noFill/>
          <a:ln>
            <a:noFill/>
          </a:ln>
        </p:spPr>
      </p:pic>
      <p:sp>
        <p:nvSpPr>
          <p:cNvPr id="231" name="Google Shape;231;p12"/>
          <p:cNvSpPr txBox="1"/>
          <p:nvPr/>
        </p:nvSpPr>
        <p:spPr>
          <a:xfrm>
            <a:off x="2825750" y="2084387"/>
            <a:ext cx="2862262" cy="255428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70C0"/>
              </a:buClr>
              <a:buSzPts val="4000"/>
              <a:buFont typeface="Arial"/>
              <a:buNone/>
            </a:pPr>
            <a:r>
              <a:rPr lang="en-US" sz="4000" b="1" i="0" u="none">
                <a:solidFill>
                  <a:srgbClr val="0070C0"/>
                </a:solidFill>
                <a:latin typeface="Arial"/>
                <a:ea typeface="Arial"/>
                <a:cs typeface="Arial"/>
                <a:sym typeface="Arial"/>
              </a:rPr>
              <a:t>ANY</a:t>
            </a:r>
            <a:endParaRPr sz="1400" b="0" i="0" u="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70C0"/>
              </a:buClr>
              <a:buSzPts val="4000"/>
              <a:buFont typeface="Arial"/>
              <a:buNone/>
            </a:pPr>
            <a:r>
              <a:rPr lang="en-US" sz="4000" b="1" i="0" u="none">
                <a:solidFill>
                  <a:srgbClr val="0070C0"/>
                </a:solidFill>
                <a:latin typeface="Arial"/>
                <a:ea typeface="Arial"/>
                <a:cs typeface="Arial"/>
                <a:sym typeface="Arial"/>
              </a:rPr>
              <a:t>QUESTION</a:t>
            </a:r>
            <a:endParaRPr sz="1400" b="0" i="0" u="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70C0"/>
              </a:buClr>
              <a:buSzPts val="4000"/>
              <a:buFont typeface="Arial"/>
              <a:buNone/>
            </a:pPr>
            <a:r>
              <a:rPr lang="en-US" sz="4000" b="1" i="0" u="none">
                <a:solidFill>
                  <a:srgbClr val="0070C0"/>
                </a:solidFill>
                <a:latin typeface="Arial"/>
                <a:ea typeface="Arial"/>
                <a:cs typeface="Arial"/>
                <a:sym typeface="Arial"/>
              </a:rPr>
              <a:t>BEFORE</a:t>
            </a:r>
            <a:endParaRPr sz="1400" b="0" i="0" u="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70C0"/>
              </a:buClr>
              <a:buSzPts val="4000"/>
              <a:buFont typeface="Arial"/>
              <a:buNone/>
            </a:pPr>
            <a:r>
              <a:rPr lang="en-US" sz="4000" b="1" i="0" u="none">
                <a:solidFill>
                  <a:srgbClr val="0070C0"/>
                </a:solidFill>
                <a:latin typeface="Arial"/>
                <a:ea typeface="Arial"/>
                <a:cs typeface="Arial"/>
                <a:sym typeface="Arial"/>
              </a:rPr>
              <a:t>WE START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11" name="Rectangle 1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oogle Shape;102;p1"/>
          <p:cNvSpPr txBox="1">
            <a:spLocks noGrp="1"/>
          </p:cNvSpPr>
          <p:nvPr>
            <p:ph type="ctrTitle"/>
          </p:nvPr>
        </p:nvSpPr>
        <p:spPr>
          <a:xfrm>
            <a:off x="6746628" y="1783959"/>
            <a:ext cx="4645250" cy="2889114"/>
          </a:xfrm>
          <a:prstGeom prst="rect">
            <a:avLst/>
          </a:prstGeom>
        </p:spPr>
        <p:txBody>
          <a:bodyPr spcFirstLastPara="1" lIns="91425" tIns="45700" rIns="91425" bIns="45700" anchor="b" anchorCtr="0">
            <a:normAutofit/>
          </a:bodyPr>
          <a:lstStyle/>
          <a:p>
            <a:pPr marL="0" lvl="0" indent="0" algn="l" rtl="0">
              <a:spcBef>
                <a:spcPts val="0"/>
              </a:spcBef>
              <a:spcAft>
                <a:spcPts val="0"/>
              </a:spcAft>
              <a:buSzPts val="6000"/>
              <a:buNone/>
            </a:pPr>
            <a:r>
              <a:rPr lang="en-US" sz="4200" b="1" i="0" u="none">
                <a:solidFill>
                  <a:schemeClr val="bg1"/>
                </a:solidFill>
                <a:latin typeface="Arial"/>
                <a:ea typeface="Arial"/>
                <a:cs typeface="Arial"/>
                <a:sym typeface="Arial"/>
              </a:rPr>
              <a:t>NOVEL</a:t>
            </a:r>
            <a:br>
              <a:rPr lang="en-US" sz="4200" b="1" i="0" u="none">
                <a:solidFill>
                  <a:schemeClr val="bg1"/>
                </a:solidFill>
                <a:latin typeface="Arial"/>
                <a:ea typeface="Arial"/>
                <a:cs typeface="Arial"/>
                <a:sym typeface="Arial"/>
              </a:rPr>
            </a:br>
            <a:r>
              <a:rPr lang="en-US" sz="4200" b="1" i="0" u="none">
                <a:solidFill>
                  <a:schemeClr val="bg1"/>
                </a:solidFill>
                <a:latin typeface="Arial"/>
                <a:ea typeface="Arial"/>
                <a:cs typeface="Arial"/>
                <a:sym typeface="Arial"/>
              </a:rPr>
              <a:t>CORONAVIRUS </a:t>
            </a:r>
            <a:br>
              <a:rPr lang="en-US" sz="4200" b="1" i="0" u="none">
                <a:solidFill>
                  <a:schemeClr val="bg1"/>
                </a:solidFill>
                <a:latin typeface="Arial"/>
                <a:ea typeface="Arial"/>
                <a:cs typeface="Arial"/>
                <a:sym typeface="Arial"/>
              </a:rPr>
            </a:br>
            <a:r>
              <a:rPr lang="en-US" sz="4200" b="1" i="0" u="none">
                <a:solidFill>
                  <a:schemeClr val="bg1"/>
                </a:solidFill>
                <a:latin typeface="Arial"/>
                <a:ea typeface="Arial"/>
                <a:cs typeface="Arial"/>
                <a:sym typeface="Arial"/>
              </a:rPr>
              <a:t>(COVID-2019)</a:t>
            </a:r>
            <a:endParaRPr lang="en-US" sz="4200">
              <a:solidFill>
                <a:schemeClr val="bg1"/>
              </a:solidFill>
            </a:endParaRPr>
          </a:p>
        </p:txBody>
      </p:sp>
      <p:sp>
        <p:nvSpPr>
          <p:cNvPr id="103" name="Google Shape;103;p1"/>
          <p:cNvSpPr txBox="1">
            <a:spLocks noGrp="1"/>
          </p:cNvSpPr>
          <p:nvPr>
            <p:ph type="subTitle" idx="1"/>
          </p:nvPr>
        </p:nvSpPr>
        <p:spPr>
          <a:xfrm>
            <a:off x="6746627" y="4750893"/>
            <a:ext cx="4645250" cy="1147863"/>
          </a:xfrm>
          <a:prstGeom prst="rect">
            <a:avLst/>
          </a:prstGeom>
        </p:spPr>
        <p:txBody>
          <a:bodyPr spcFirstLastPara="1" lIns="91425" tIns="45700" rIns="91425" bIns="45700" anchor="t" anchorCtr="0">
            <a:normAutofit/>
          </a:bodyPr>
          <a:lstStyle/>
          <a:p>
            <a:pPr marL="0" lvl="0" indent="0" algn="l" rtl="0">
              <a:spcBef>
                <a:spcPts val="0"/>
              </a:spcBef>
              <a:spcAft>
                <a:spcPts val="0"/>
              </a:spcAft>
              <a:buSzPts val="2400"/>
              <a:buNone/>
            </a:pPr>
            <a:endParaRPr lang="en-GB" sz="2000">
              <a:solidFill>
                <a:schemeClr val="bg1"/>
              </a:solidFill>
            </a:endParaRPr>
          </a:p>
        </p:txBody>
      </p:sp>
      <p:sp>
        <p:nvSpPr>
          <p:cNvPr id="113" name="Freeform: Shape 1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computer&#10;&#10;Description automatically generated">
            <a:extLst>
              <a:ext uri="{FF2B5EF4-FFF2-40B4-BE49-F238E27FC236}">
                <a16:creationId xmlns:a16="http://schemas.microsoft.com/office/drawing/2014/main" id="{D54097E1-62C8-1748-8838-3EDD377F2143}"/>
              </a:ext>
            </a:extLst>
          </p:cNvPr>
          <p:cNvPicPr>
            <a:picLocks noChangeAspect="1"/>
          </p:cNvPicPr>
          <p:nvPr/>
        </p:nvPicPr>
        <p:blipFill>
          <a:blip r:embed="rId3"/>
          <a:stretch>
            <a:fillRect/>
          </a:stretch>
        </p:blipFill>
        <p:spPr>
          <a:xfrm>
            <a:off x="419382" y="1607800"/>
            <a:ext cx="4047843" cy="2274229"/>
          </a:xfrm>
          <a:prstGeom prst="rect">
            <a:avLst/>
          </a:prstGeom>
        </p:spPr>
      </p:pic>
      <p:sp>
        <p:nvSpPr>
          <p:cNvPr id="104" name="Google Shape;104;p1"/>
          <p:cNvSpPr txBox="1"/>
          <p:nvPr/>
        </p:nvSpPr>
        <p:spPr>
          <a:xfrm>
            <a:off x="-76087" y="3078840"/>
            <a:ext cx="4305300" cy="216978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600"/>
              </a:spcAft>
              <a:buClr>
                <a:schemeClr val="accent2"/>
              </a:buClr>
              <a:buSzPts val="2400"/>
              <a:buFont typeface="Arial"/>
              <a:buNone/>
            </a:pPr>
            <a:br>
              <a:rPr lang="en-US" sz="2400" b="1" i="0" u="none" strike="noStrike" cap="none" dirty="0">
                <a:solidFill>
                  <a:schemeClr val="accent2"/>
                </a:solidFill>
                <a:latin typeface="Arial"/>
                <a:ea typeface="Arial"/>
                <a:cs typeface="Arial"/>
                <a:sym typeface="Arial"/>
              </a:rPr>
            </a:br>
            <a:r>
              <a:rPr lang="en-US" sz="2400" b="1" i="0" u="none" strike="noStrike" cap="none" dirty="0">
                <a:solidFill>
                  <a:schemeClr val="accent2"/>
                </a:solidFill>
                <a:latin typeface="Arial"/>
                <a:ea typeface="Arial"/>
                <a:cs typeface="Arial"/>
                <a:sym typeface="Arial"/>
              </a:rPr>
              <a:t>HEALTH</a:t>
            </a:r>
            <a:endParaRPr lang="en-GB" sz="1400" b="0" i="0" u="none" strike="noStrike" cap="none" dirty="0">
              <a:solidFill>
                <a:srgbClr val="000000"/>
              </a:solidFill>
              <a:latin typeface="Arial"/>
              <a:ea typeface="Arial"/>
              <a:cs typeface="Arial"/>
              <a:sym typeface="Arial"/>
            </a:endParaRPr>
          </a:p>
          <a:p>
            <a:pPr marL="0" marR="0" lvl="0" indent="0" algn="r" rtl="0">
              <a:spcBef>
                <a:spcPts val="0"/>
              </a:spcBef>
              <a:spcAft>
                <a:spcPts val="600"/>
              </a:spcAft>
              <a:buClr>
                <a:schemeClr val="accent2"/>
              </a:buClr>
              <a:buSzPts val="2400"/>
              <a:buFont typeface="Arial"/>
              <a:buNone/>
            </a:pPr>
            <a:r>
              <a:rPr lang="en-US" sz="2400" b="1" i="0" u="none" strike="noStrike" cap="none" dirty="0">
                <a:solidFill>
                  <a:schemeClr val="accent2"/>
                </a:solidFill>
                <a:latin typeface="Arial"/>
                <a:ea typeface="Arial"/>
                <a:cs typeface="Arial"/>
                <a:sym typeface="Arial"/>
              </a:rPr>
              <a:t>EMERGENCY</a:t>
            </a:r>
            <a:endParaRPr lang="en-GB" sz="1400" b="0" i="0" u="none" strike="noStrike" cap="none" dirty="0">
              <a:solidFill>
                <a:srgbClr val="000000"/>
              </a:solidFill>
              <a:latin typeface="Arial"/>
              <a:ea typeface="Arial"/>
              <a:cs typeface="Arial"/>
              <a:sym typeface="Arial"/>
            </a:endParaRPr>
          </a:p>
          <a:p>
            <a:pPr marL="0" marR="0" lvl="0" indent="0" algn="r" rtl="0">
              <a:spcBef>
                <a:spcPts val="0"/>
              </a:spcBef>
              <a:spcAft>
                <a:spcPts val="600"/>
              </a:spcAft>
              <a:buClr>
                <a:schemeClr val="accent2"/>
              </a:buClr>
              <a:buSzPts val="2400"/>
              <a:buFont typeface="Arial"/>
              <a:buNone/>
            </a:pPr>
            <a:r>
              <a:rPr lang="en-US" sz="2400" b="1" i="0" u="none" strike="noStrike" cap="none" dirty="0">
                <a:solidFill>
                  <a:schemeClr val="accent2"/>
                </a:solidFill>
                <a:latin typeface="Arial"/>
                <a:ea typeface="Arial"/>
                <a:cs typeface="Arial"/>
                <a:sym typeface="Arial"/>
              </a:rPr>
              <a:t>PREPAREDNESS</a:t>
            </a:r>
            <a:br>
              <a:rPr lang="en-US" sz="2400" b="1" i="0" u="none" strike="noStrike" cap="none" dirty="0">
                <a:solidFill>
                  <a:schemeClr val="accent2"/>
                </a:solidFill>
                <a:latin typeface="Arial"/>
                <a:ea typeface="Arial"/>
                <a:cs typeface="Arial"/>
                <a:sym typeface="Arial"/>
              </a:rPr>
            </a:br>
            <a:r>
              <a:rPr lang="en-US" sz="2400" b="1" i="0" u="none" strike="noStrike" cap="none" dirty="0">
                <a:solidFill>
                  <a:schemeClr val="accent2"/>
                </a:solidFill>
                <a:latin typeface="Arial"/>
                <a:ea typeface="Arial"/>
                <a:cs typeface="Arial"/>
                <a:sym typeface="Arial"/>
              </a:rPr>
              <a:t>SIMULATION EXERCISE</a:t>
            </a:r>
            <a:endParaRPr lang="en-GB" dirty="0"/>
          </a:p>
        </p:txBody>
      </p:sp>
      <p:pic>
        <p:nvPicPr>
          <p:cNvPr id="105" name="Google Shape;105;p1" descr="A close up of a logo&#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l="9501" t="16900" r="10283" b="19113"/>
          <a:stretch/>
        </p:blipFill>
        <p:spPr>
          <a:xfrm>
            <a:off x="133350" y="6316662"/>
            <a:ext cx="1290637" cy="411162"/>
          </a:xfrm>
          <a:prstGeom prst="rect">
            <a:avLst/>
          </a:prstGeom>
          <a:noFill/>
          <a:ln>
            <a:noFill/>
          </a:ln>
        </p:spPr>
      </p:pic>
      <p:pic>
        <p:nvPicPr>
          <p:cNvPr id="106" name="Google Shape;106;p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920412" y="6329362"/>
            <a:ext cx="1265237" cy="387350"/>
          </a:xfrm>
          <a:prstGeom prst="rect">
            <a:avLst/>
          </a:prstGeom>
          <a:noFill/>
          <a:ln>
            <a:noFill/>
          </a:ln>
        </p:spPr>
      </p:pic>
    </p:spTree>
    <p:extLst>
      <p:ext uri="{BB962C8B-B14F-4D97-AF65-F5344CB8AC3E}">
        <p14:creationId xmlns:p14="http://schemas.microsoft.com/office/powerpoint/2010/main" val="328334493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4000"/>
              <a:buNone/>
            </a:pPr>
            <a:r>
              <a:rPr lang="en-US" sz="3600" b="1" i="0" u="none">
                <a:solidFill>
                  <a:srgbClr val="FFFFFF"/>
                </a:solidFill>
                <a:latin typeface="Arial"/>
                <a:ea typeface="Arial"/>
                <a:cs typeface="Arial"/>
                <a:sym typeface="Arial"/>
              </a:rPr>
              <a:t>Scope and target participants</a:t>
            </a:r>
            <a:endParaRPr/>
          </a:p>
        </p:txBody>
      </p:sp>
      <p:sp>
        <p:nvSpPr>
          <p:cNvPr id="248" name="Google Shape;248;p14"/>
          <p:cNvSpPr txBox="1">
            <a:spLocks noGrp="1"/>
          </p:cNvSpPr>
          <p:nvPr>
            <p:ph type="body" idx="1"/>
          </p:nvPr>
        </p:nvSpPr>
        <p:spPr>
          <a:xfrm>
            <a:off x="838200" y="1017587"/>
            <a:ext cx="10515600" cy="5159375"/>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rgbClr val="000000"/>
              </a:buClr>
              <a:buSzPts val="200"/>
              <a:buFont typeface="Arial"/>
              <a:buChar char="•"/>
            </a:pPr>
            <a:r>
              <a:rPr lang="en-US" sz="2800" b="0" i="0" u="none" dirty="0">
                <a:solidFill>
                  <a:schemeClr val="tx1"/>
                </a:solidFill>
                <a:sym typeface="Arial"/>
              </a:rPr>
              <a:t>Suspected case on board flight</a:t>
            </a:r>
            <a:endParaRPr dirty="0">
              <a:solidFill>
                <a:schemeClr val="tx1"/>
              </a:solidFill>
            </a:endParaRPr>
          </a:p>
          <a:p>
            <a:pPr marL="457200" lvl="0" indent="-342900" algn="l" rtl="0">
              <a:lnSpc>
                <a:spcPct val="90000"/>
              </a:lnSpc>
              <a:spcBef>
                <a:spcPts val="1000"/>
              </a:spcBef>
              <a:spcAft>
                <a:spcPts val="0"/>
              </a:spcAft>
              <a:buClr>
                <a:srgbClr val="000000"/>
              </a:buClr>
              <a:buSzPts val="200"/>
              <a:buFont typeface="Arial"/>
              <a:buChar char="•"/>
            </a:pPr>
            <a:r>
              <a:rPr lang="en-US" sz="2800" b="0" i="0" u="none" dirty="0">
                <a:solidFill>
                  <a:schemeClr val="tx1"/>
                </a:solidFill>
                <a:sym typeface="Arial"/>
              </a:rPr>
              <a:t>Actions in flight, transit and at airport in case of suspected case</a:t>
            </a:r>
            <a:endParaRPr dirty="0">
              <a:solidFill>
                <a:schemeClr val="tx1"/>
              </a:solidFill>
            </a:endParaRPr>
          </a:p>
          <a:p>
            <a:pPr marL="457200" lvl="0" indent="-342900" algn="l" rtl="0">
              <a:lnSpc>
                <a:spcPct val="90000"/>
              </a:lnSpc>
              <a:spcBef>
                <a:spcPts val="1000"/>
              </a:spcBef>
              <a:spcAft>
                <a:spcPts val="0"/>
              </a:spcAft>
              <a:buClr>
                <a:srgbClr val="000000"/>
              </a:buClr>
              <a:buSzPts val="200"/>
              <a:buFont typeface="Arial"/>
              <a:buChar char="•"/>
            </a:pPr>
            <a:r>
              <a:rPr lang="en-US" sz="2800" b="0" i="0" u="none" dirty="0">
                <a:solidFill>
                  <a:schemeClr val="tx1"/>
                </a:solidFill>
                <a:sym typeface="Arial"/>
              </a:rPr>
              <a:t>Some actions and follow up by country beyond POE</a:t>
            </a:r>
            <a:endParaRPr dirty="0">
              <a:solidFill>
                <a:schemeClr val="tx1"/>
              </a:solidFill>
            </a:endParaRPr>
          </a:p>
          <a:p>
            <a:pPr marL="457200" lvl="0" indent="-342900" algn="l" rtl="0">
              <a:lnSpc>
                <a:spcPct val="90000"/>
              </a:lnSpc>
              <a:spcBef>
                <a:spcPts val="1000"/>
              </a:spcBef>
              <a:spcAft>
                <a:spcPts val="0"/>
              </a:spcAft>
              <a:buClr>
                <a:srgbClr val="000000"/>
              </a:buClr>
              <a:buSzPts val="200"/>
              <a:buFont typeface="Arial"/>
              <a:buChar char="•"/>
            </a:pPr>
            <a:r>
              <a:rPr lang="en-US" sz="2800" b="0" i="0" u="none" dirty="0">
                <a:solidFill>
                  <a:schemeClr val="tx1"/>
                </a:solidFill>
                <a:sym typeface="Arial"/>
              </a:rPr>
              <a:t>Target participants for the TTX are all stakeholders at POEs mainly representatives from port health, surveillance officers, airlines, airport authorities etc.</a:t>
            </a:r>
            <a:endParaRPr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5"/>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Scenario</a:t>
            </a:r>
            <a:endParaRPr/>
          </a:p>
        </p:txBody>
      </p:sp>
      <p:sp>
        <p:nvSpPr>
          <p:cNvPr id="254" name="Google Shape;254;p15"/>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
        <p:nvSpPr>
          <p:cNvPr id="256" name="Google Shape;256;p15"/>
          <p:cNvSpPr txBox="1">
            <a:spLocks noGrp="1"/>
          </p:cNvSpPr>
          <p:nvPr>
            <p:ph type="body" idx="1"/>
          </p:nvPr>
        </p:nvSpPr>
        <p:spPr>
          <a:xfrm>
            <a:off x="304800" y="1143000"/>
            <a:ext cx="7329487" cy="4654550"/>
          </a:xfrm>
          <a:prstGeom prst="rect">
            <a:avLst/>
          </a:prstGeom>
          <a:solidFill>
            <a:srgbClr val="DDDDDD"/>
          </a:solidFill>
          <a:ln>
            <a:noFill/>
          </a:ln>
        </p:spPr>
        <p:txBody>
          <a:bodyPr spcFirstLastPara="1" wrap="square" lIns="91425" tIns="45700" rIns="91425" bIns="45700" anchor="ctr" anchorCtr="0">
            <a:noAutofit/>
          </a:bodyPr>
          <a:lstStyle/>
          <a:p>
            <a:pPr marL="228600" lvl="0" indent="-228600" algn="just" rtl="0">
              <a:lnSpc>
                <a:spcPct val="100000"/>
              </a:lnSpc>
              <a:spcBef>
                <a:spcPts val="0"/>
              </a:spcBef>
              <a:spcAft>
                <a:spcPts val="0"/>
              </a:spcAft>
              <a:buClr>
                <a:srgbClr val="000000"/>
              </a:buClr>
              <a:buSzPts val="300"/>
              <a:buFont typeface="Arial"/>
              <a:buChar char="•"/>
            </a:pPr>
            <a:r>
              <a:rPr lang="en-US" sz="2400" b="0" i="0" u="none" dirty="0">
                <a:solidFill>
                  <a:srgbClr val="000000"/>
                </a:solidFill>
                <a:latin typeface="Arial"/>
                <a:ea typeface="Arial"/>
                <a:cs typeface="Arial"/>
                <a:sym typeface="Arial"/>
              </a:rPr>
              <a:t>While in-flight a 58-year old man starts experiencing the following symptoms: high fever, cough and difficulty breathing. The man is returning home to  [</a:t>
            </a:r>
            <a:r>
              <a:rPr lang="en-US" sz="2400" b="1" i="0" u="none" dirty="0">
                <a:solidFill>
                  <a:srgbClr val="000000"/>
                </a:solidFill>
                <a:latin typeface="Arial"/>
                <a:ea typeface="Arial"/>
                <a:cs typeface="Arial"/>
                <a:sym typeface="Arial"/>
              </a:rPr>
              <a:t>XXX Insert Location</a:t>
            </a:r>
            <a:r>
              <a:rPr lang="en-US" sz="2400" b="0" i="0" u="none" dirty="0">
                <a:solidFill>
                  <a:srgbClr val="000000"/>
                </a:solidFill>
                <a:latin typeface="Arial"/>
                <a:ea typeface="Arial"/>
                <a:cs typeface="Arial"/>
                <a:sym typeface="Arial"/>
              </a:rPr>
              <a:t>] from a 5-day business trip in “</a:t>
            </a:r>
            <a:r>
              <a:rPr lang="en-US" sz="2400" b="0" i="1" u="none" dirty="0">
                <a:solidFill>
                  <a:srgbClr val="00B0F0"/>
                </a:solidFill>
                <a:latin typeface="Arial"/>
                <a:ea typeface="Arial"/>
                <a:cs typeface="Arial"/>
                <a:sym typeface="Arial"/>
              </a:rPr>
              <a:t>INSERT REGION”</a:t>
            </a:r>
            <a:r>
              <a:rPr lang="en-US" sz="2400" b="0" i="0" u="none" dirty="0">
                <a:solidFill>
                  <a:srgbClr val="000000"/>
                </a:solidFill>
                <a:latin typeface="Arial"/>
                <a:ea typeface="Arial"/>
                <a:cs typeface="Arial"/>
                <a:sym typeface="Arial"/>
              </a:rPr>
              <a:t>, a </a:t>
            </a:r>
            <a:r>
              <a:rPr lang="en-US" sz="2400" b="0" i="0" u="none" dirty="0">
                <a:solidFill>
                  <a:schemeClr val="tx1"/>
                </a:solidFill>
                <a:latin typeface="Arial"/>
                <a:ea typeface="Arial"/>
                <a:cs typeface="Arial"/>
                <a:sym typeface="Arial"/>
              </a:rPr>
              <a:t>COVID-19 affected region</a:t>
            </a:r>
            <a:r>
              <a:rPr lang="en-US" sz="2400" b="0" i="0" u="none" dirty="0">
                <a:solidFill>
                  <a:srgbClr val="FF0000"/>
                </a:solidFill>
                <a:latin typeface="Arial"/>
                <a:ea typeface="Arial"/>
                <a:cs typeface="Arial"/>
                <a:sym typeface="Arial"/>
              </a:rPr>
              <a:t>. </a:t>
            </a:r>
            <a:r>
              <a:rPr lang="en-US" sz="2400" b="0" i="0" u="none" dirty="0">
                <a:solidFill>
                  <a:srgbClr val="000000"/>
                </a:solidFill>
                <a:latin typeface="Arial"/>
                <a:ea typeface="Arial"/>
                <a:cs typeface="Arial"/>
                <a:sym typeface="Arial"/>
              </a:rPr>
              <a:t>The flight final destination is </a:t>
            </a:r>
            <a:r>
              <a:rPr lang="en-US" sz="2400" b="1" i="0" u="none" dirty="0">
                <a:solidFill>
                  <a:srgbClr val="000000"/>
                </a:solidFill>
                <a:latin typeface="Arial"/>
                <a:ea typeface="Arial"/>
                <a:cs typeface="Arial"/>
                <a:sym typeface="Arial"/>
              </a:rPr>
              <a:t>[YOUR airport]</a:t>
            </a:r>
            <a:r>
              <a:rPr lang="en-US" sz="2400" b="0" i="0" u="none" dirty="0">
                <a:solidFill>
                  <a:srgbClr val="000000"/>
                </a:solidFill>
                <a:latin typeface="Arial"/>
                <a:ea typeface="Arial"/>
                <a:cs typeface="Arial"/>
                <a:sym typeface="Arial"/>
              </a:rPr>
              <a:t>, in </a:t>
            </a:r>
            <a:r>
              <a:rPr lang="en-US" sz="2400" b="1" i="0" u="none" dirty="0">
                <a:solidFill>
                  <a:srgbClr val="000000"/>
                </a:solidFill>
                <a:latin typeface="Arial"/>
                <a:ea typeface="Arial"/>
                <a:cs typeface="Arial"/>
                <a:sym typeface="Arial"/>
              </a:rPr>
              <a:t>[YOUR LOCATION] </a:t>
            </a:r>
            <a:r>
              <a:rPr lang="en-US" sz="2400" b="0" i="0" u="none" dirty="0">
                <a:solidFill>
                  <a:srgbClr val="000000"/>
                </a:solidFill>
                <a:latin typeface="Arial"/>
                <a:ea typeface="Arial"/>
                <a:cs typeface="Arial"/>
                <a:sym typeface="Arial"/>
              </a:rPr>
              <a:t>and is expected to arrive in another 1 hours. </a:t>
            </a:r>
            <a:endParaRPr sz="2800" b="0" i="0" u="none" dirty="0">
              <a:solidFill>
                <a:srgbClr val="000000"/>
              </a:solidFill>
              <a:latin typeface="Arial"/>
              <a:ea typeface="Arial"/>
              <a:cs typeface="Arial"/>
              <a:sym typeface="Arial"/>
            </a:endParaRPr>
          </a:p>
          <a:p>
            <a:pPr marL="228600" lvl="0" indent="-228600" algn="just" rtl="0">
              <a:lnSpc>
                <a:spcPct val="100000"/>
              </a:lnSpc>
              <a:spcBef>
                <a:spcPts val="1000"/>
              </a:spcBef>
              <a:spcAft>
                <a:spcPts val="0"/>
              </a:spcAft>
              <a:buClr>
                <a:srgbClr val="000000"/>
              </a:buClr>
              <a:buSzPts val="300"/>
              <a:buFont typeface="Arial"/>
              <a:buChar char="•"/>
            </a:pPr>
            <a:r>
              <a:rPr lang="en-US" sz="2400" b="0" i="0" u="none" dirty="0">
                <a:solidFill>
                  <a:srgbClr val="000000"/>
                </a:solidFill>
                <a:latin typeface="Arial"/>
                <a:ea typeface="Arial"/>
                <a:cs typeface="Arial"/>
                <a:sym typeface="Arial"/>
              </a:rPr>
              <a:t>Based on his symptoms and recent travel history in a COVID-19 affected region, the man is concerned about COVID-19 and notifies the flight crew. </a:t>
            </a:r>
            <a:endParaRPr dirty="0"/>
          </a:p>
        </p:txBody>
      </p:sp>
      <p:sp>
        <p:nvSpPr>
          <p:cNvPr id="257" name="Google Shape;257;p15"/>
          <p:cNvSpPr/>
          <p:nvPr/>
        </p:nvSpPr>
        <p:spPr>
          <a:xfrm rot="10800000">
            <a:off x="7770812" y="1587"/>
            <a:ext cx="4151312" cy="606425"/>
          </a:xfrm>
          <a:custGeom>
            <a:avLst/>
            <a:gdLst/>
            <a:ahLst/>
            <a:cxnLst/>
            <a:rect l="l" t="t" r="r" b="b"/>
            <a:pathLst>
              <a:path w="4151376" h="581341" extrusionOk="0">
                <a:moveTo>
                  <a:pt x="3474720" y="581341"/>
                </a:moveTo>
                <a:lnTo>
                  <a:pt x="0" y="581341"/>
                </a:lnTo>
                <a:lnTo>
                  <a:pt x="0" y="1"/>
                </a:lnTo>
                <a:lnTo>
                  <a:pt x="3474720" y="1"/>
                </a:lnTo>
                <a:lnTo>
                  <a:pt x="3474720" y="0"/>
                </a:lnTo>
                <a:lnTo>
                  <a:pt x="4151376" y="581340"/>
                </a:lnTo>
                <a:lnTo>
                  <a:pt x="3474720" y="581340"/>
                </a:lnTo>
                <a:close/>
              </a:path>
            </a:pathLst>
          </a:custGeom>
          <a:solidFill>
            <a:schemeClr val="accent1"/>
          </a:solidFill>
          <a:ln>
            <a:noFill/>
          </a:ln>
          <a:effectLst>
            <a:outerShdw blurRad="63500" dist="38100" dir="135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58" name="Google Shape;258;p15"/>
          <p:cNvSpPr/>
          <p:nvPr/>
        </p:nvSpPr>
        <p:spPr>
          <a:xfrm rot="10800000">
            <a:off x="8040687" y="1587"/>
            <a:ext cx="4151312" cy="606425"/>
          </a:xfrm>
          <a:custGeom>
            <a:avLst/>
            <a:gdLst/>
            <a:ahLst/>
            <a:cxnLst/>
            <a:rect l="l" t="t" r="r" b="b"/>
            <a:pathLst>
              <a:path w="4151376" h="581341" extrusionOk="0">
                <a:moveTo>
                  <a:pt x="3474720" y="581341"/>
                </a:moveTo>
                <a:lnTo>
                  <a:pt x="0" y="581341"/>
                </a:lnTo>
                <a:lnTo>
                  <a:pt x="0" y="1"/>
                </a:lnTo>
                <a:lnTo>
                  <a:pt x="3474720" y="1"/>
                </a:lnTo>
                <a:lnTo>
                  <a:pt x="3474720" y="0"/>
                </a:lnTo>
                <a:lnTo>
                  <a:pt x="4151376" y="581340"/>
                </a:lnTo>
                <a:lnTo>
                  <a:pt x="3474720" y="581340"/>
                </a:lnTo>
                <a:close/>
              </a:path>
            </a:pathLst>
          </a:custGeom>
          <a:solidFill>
            <a:schemeClr val="accent2"/>
          </a:solidFill>
          <a:ln>
            <a:noFill/>
          </a:ln>
          <a:effectLst>
            <a:outerShdw blurRad="63500" dist="38100" dir="135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59" name="Google Shape;259;p15"/>
          <p:cNvSpPr txBox="1"/>
          <p:nvPr/>
        </p:nvSpPr>
        <p:spPr>
          <a:xfrm>
            <a:off x="8668012" y="150311"/>
            <a:ext cx="320807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Black"/>
              <a:buNone/>
            </a:pPr>
            <a:r>
              <a:rPr lang="en-US" sz="2000" b="1" i="0" u="none" dirty="0">
                <a:solidFill>
                  <a:srgbClr val="FFFFFF"/>
                </a:solidFill>
                <a:latin typeface="Arial Black"/>
                <a:ea typeface="Arial Black"/>
                <a:cs typeface="Arial Black"/>
                <a:sym typeface="Arial Black"/>
              </a:rPr>
              <a:t>SIMULATION ONLY</a:t>
            </a:r>
            <a:endParaRPr dirty="0"/>
          </a:p>
        </p:txBody>
      </p:sp>
      <p:pic>
        <p:nvPicPr>
          <p:cNvPr id="3" name="Picture 2" descr="A view of a car window&#10;&#10;Description automatically generated">
            <a:extLst>
              <a:ext uri="{FF2B5EF4-FFF2-40B4-BE49-F238E27FC236}">
                <a16:creationId xmlns:a16="http://schemas.microsoft.com/office/drawing/2014/main" id="{9160B142-6FDB-5A4B-9609-A997C15B6C62}"/>
              </a:ext>
            </a:extLst>
          </p:cNvPr>
          <p:cNvPicPr>
            <a:picLocks noChangeAspect="1"/>
          </p:cNvPicPr>
          <p:nvPr/>
        </p:nvPicPr>
        <p:blipFill>
          <a:blip r:embed="rId3"/>
          <a:stretch>
            <a:fillRect/>
          </a:stretch>
        </p:blipFill>
        <p:spPr>
          <a:xfrm>
            <a:off x="7634286" y="1139824"/>
            <a:ext cx="4208900" cy="46545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6"/>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Session 1</a:t>
            </a:r>
            <a:endParaRPr/>
          </a:p>
        </p:txBody>
      </p:sp>
      <p:sp>
        <p:nvSpPr>
          <p:cNvPr id="265" name="Google Shape;265;p16"/>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
        <p:nvSpPr>
          <p:cNvPr id="266" name="Google Shape;266;p16"/>
          <p:cNvSpPr txBox="1">
            <a:spLocks noGrp="1"/>
          </p:cNvSpPr>
          <p:nvPr>
            <p:ph type="body" idx="1"/>
          </p:nvPr>
        </p:nvSpPr>
        <p:spPr>
          <a:xfrm>
            <a:off x="533400" y="1017587"/>
            <a:ext cx="10820400" cy="427831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SzPts val="1800"/>
              <a:buNone/>
            </a:pPr>
            <a:r>
              <a:rPr lang="en-US" sz="2800" b="1" i="0" u="none" dirty="0">
                <a:solidFill>
                  <a:srgbClr val="005D85"/>
                </a:solidFill>
                <a:latin typeface="Arial"/>
                <a:ea typeface="Arial"/>
                <a:cs typeface="Arial"/>
                <a:sym typeface="Arial"/>
              </a:rPr>
              <a:t>Questions for discussion</a:t>
            </a:r>
            <a:endParaRPr sz="2800" b="0" i="0" u="none" dirty="0">
              <a:solidFill>
                <a:srgbClr val="000000"/>
              </a:solidFill>
              <a:latin typeface="Arial"/>
              <a:ea typeface="Arial"/>
              <a:cs typeface="Arial"/>
              <a:sym typeface="Arial"/>
            </a:endParaRPr>
          </a:p>
          <a:p>
            <a:pPr marL="342900" algn="just">
              <a:lnSpc>
                <a:spcPct val="150000"/>
              </a:lnSpc>
              <a:spcBef>
                <a:spcPts val="0"/>
              </a:spcBef>
              <a:buClr>
                <a:srgbClr val="000000"/>
              </a:buClr>
              <a:buSzPts val="300"/>
            </a:pPr>
            <a:r>
              <a:rPr lang="en-US" sz="2000" b="0" i="0" u="none" dirty="0">
                <a:solidFill>
                  <a:srgbClr val="000000"/>
                </a:solidFill>
                <a:latin typeface="Arial"/>
                <a:ea typeface="Arial"/>
                <a:cs typeface="Arial"/>
                <a:sym typeface="Arial"/>
              </a:rPr>
              <a:t>What are your </a:t>
            </a:r>
            <a:r>
              <a:rPr lang="en-US" sz="2000" b="0" i="0" u="none" dirty="0">
                <a:solidFill>
                  <a:schemeClr val="dk1"/>
                </a:solidFill>
                <a:latin typeface="Arial"/>
                <a:ea typeface="Arial"/>
                <a:cs typeface="Arial"/>
                <a:sym typeface="Arial"/>
              </a:rPr>
              <a:t>immediate priority actions as a team? </a:t>
            </a:r>
            <a:endParaRPr sz="2000" dirty="0"/>
          </a:p>
          <a:p>
            <a:pPr marL="342900" algn="just">
              <a:lnSpc>
                <a:spcPct val="150000"/>
              </a:lnSpc>
              <a:spcBef>
                <a:spcPts val="0"/>
              </a:spcBef>
              <a:buClr>
                <a:srgbClr val="000000"/>
              </a:buClr>
              <a:buSzPts val="300"/>
            </a:pPr>
            <a:r>
              <a:rPr lang="en-US" sz="2000" b="0" i="0" u="none" dirty="0">
                <a:solidFill>
                  <a:schemeClr val="dk1"/>
                </a:solidFill>
                <a:latin typeface="Arial"/>
                <a:ea typeface="Arial"/>
                <a:cs typeface="Arial"/>
                <a:sym typeface="Arial"/>
              </a:rPr>
              <a:t>What documents need to be completed at this stage?</a:t>
            </a:r>
            <a:endParaRPr sz="2000" dirty="0"/>
          </a:p>
          <a:p>
            <a:pPr marL="342900" algn="just">
              <a:lnSpc>
                <a:spcPct val="150000"/>
              </a:lnSpc>
              <a:spcBef>
                <a:spcPts val="0"/>
              </a:spcBef>
              <a:buClr>
                <a:srgbClr val="000000"/>
              </a:buClr>
              <a:buSzPts val="300"/>
            </a:pPr>
            <a:r>
              <a:rPr lang="en-US" sz="2000" b="0" i="0" u="none" dirty="0">
                <a:solidFill>
                  <a:schemeClr val="dk1"/>
                </a:solidFill>
                <a:latin typeface="Arial"/>
                <a:ea typeface="Arial"/>
                <a:cs typeface="Arial"/>
                <a:sym typeface="Arial"/>
              </a:rPr>
              <a:t>Who should be informed, when and how? Who does this? Illustrate on flip chart.</a:t>
            </a:r>
            <a:endParaRPr sz="2000" dirty="0"/>
          </a:p>
          <a:p>
            <a:pPr marL="342900" algn="just">
              <a:lnSpc>
                <a:spcPct val="150000"/>
              </a:lnSpc>
              <a:spcBef>
                <a:spcPts val="0"/>
              </a:spcBef>
              <a:buClr>
                <a:srgbClr val="000000"/>
              </a:buClr>
              <a:buSzPts val="300"/>
            </a:pPr>
            <a:r>
              <a:rPr lang="en-US" sz="2000" b="0" i="0" u="none" dirty="0">
                <a:solidFill>
                  <a:schemeClr val="dk1"/>
                </a:solidFill>
                <a:latin typeface="Arial"/>
                <a:ea typeface="Arial"/>
                <a:cs typeface="Arial"/>
                <a:sym typeface="Arial"/>
              </a:rPr>
              <a:t>Does the suspect need to be isolated in-flight.  If so, where to and how?</a:t>
            </a:r>
            <a:endParaRPr sz="2000" dirty="0"/>
          </a:p>
          <a:p>
            <a:pPr marL="342900" algn="just">
              <a:lnSpc>
                <a:spcPct val="150000"/>
              </a:lnSpc>
              <a:spcBef>
                <a:spcPts val="0"/>
              </a:spcBef>
              <a:buClr>
                <a:srgbClr val="000000"/>
              </a:buClr>
              <a:buSzPts val="300"/>
            </a:pPr>
            <a:r>
              <a:rPr lang="en-US" sz="2000" b="0" i="0" u="none" dirty="0">
                <a:solidFill>
                  <a:schemeClr val="dk1"/>
                </a:solidFill>
                <a:latin typeface="Arial"/>
                <a:ea typeface="Arial"/>
                <a:cs typeface="Arial"/>
                <a:sym typeface="Arial"/>
              </a:rPr>
              <a:t>What Infection Prevention and Control measures would you put in place for this suspected traveler or close-contacts? </a:t>
            </a:r>
            <a:endParaRPr sz="2000" dirty="0"/>
          </a:p>
          <a:p>
            <a:pPr marL="342900" algn="just">
              <a:lnSpc>
                <a:spcPct val="150000"/>
              </a:lnSpc>
              <a:spcBef>
                <a:spcPts val="0"/>
              </a:spcBef>
              <a:buClr>
                <a:srgbClr val="000000"/>
              </a:buClr>
              <a:buSzPts val="300"/>
            </a:pPr>
            <a:r>
              <a:rPr lang="en-US" sz="2000" b="0" i="0" u="none" dirty="0">
                <a:solidFill>
                  <a:schemeClr val="dk1"/>
                </a:solidFill>
                <a:latin typeface="Arial"/>
                <a:ea typeface="Arial"/>
                <a:cs typeface="Arial"/>
                <a:sym typeface="Arial"/>
              </a:rPr>
              <a:t>Who will do it, are they trained?</a:t>
            </a:r>
            <a:endParaRPr sz="2000" dirty="0"/>
          </a:p>
          <a:p>
            <a:pPr marL="342900" algn="just">
              <a:lnSpc>
                <a:spcPct val="150000"/>
              </a:lnSpc>
              <a:spcBef>
                <a:spcPts val="0"/>
              </a:spcBef>
              <a:buClr>
                <a:srgbClr val="000000"/>
              </a:buClr>
              <a:buSzPts val="300"/>
            </a:pPr>
            <a:r>
              <a:rPr lang="en-US" sz="2000" b="0" i="0" u="none" dirty="0">
                <a:solidFill>
                  <a:schemeClr val="dk1"/>
                </a:solidFill>
                <a:latin typeface="Arial"/>
                <a:ea typeface="Arial"/>
                <a:cs typeface="Arial"/>
                <a:sym typeface="Arial"/>
              </a:rPr>
              <a:t>What IPC materials do you have?</a:t>
            </a:r>
          </a:p>
          <a:p>
            <a:pPr marL="0" lvl="0" indent="-19050" algn="just" rtl="0">
              <a:lnSpc>
                <a:spcPct val="80000"/>
              </a:lnSpc>
              <a:spcBef>
                <a:spcPts val="1000"/>
              </a:spcBef>
              <a:spcAft>
                <a:spcPts val="0"/>
              </a:spcAft>
              <a:buClr>
                <a:srgbClr val="000000"/>
              </a:buClr>
              <a:buSzPts val="300"/>
              <a:buFont typeface="Arial"/>
              <a:buAutoNum type="arabicPeriod"/>
            </a:pPr>
            <a:r>
              <a:rPr lang="en-US" sz="2200" i="1" dirty="0">
                <a:solidFill>
                  <a:srgbClr val="FF0000"/>
                </a:solidFill>
              </a:rPr>
              <a:t>Based  on your answers above, list your strengths and weaknesses.</a:t>
            </a:r>
            <a:endParaRPr sz="2200" b="0" i="1" u="none" dirty="0">
              <a:solidFill>
                <a:srgbClr val="FF0000"/>
              </a:solidFill>
              <a:sym typeface="Arial"/>
            </a:endParaRPr>
          </a:p>
          <a:p>
            <a:pPr marL="0" lvl="0" indent="0" algn="l" rtl="0">
              <a:lnSpc>
                <a:spcPct val="80000"/>
              </a:lnSpc>
              <a:spcBef>
                <a:spcPts val="1000"/>
              </a:spcBef>
              <a:spcAft>
                <a:spcPts val="0"/>
              </a:spcAft>
              <a:buSzPts val="1800"/>
              <a:buNone/>
            </a:pPr>
            <a:endParaRPr sz="2800" b="0" i="0" u="none" dirty="0">
              <a:solidFill>
                <a:srgbClr val="000000"/>
              </a:solidFill>
              <a:latin typeface="Arial"/>
              <a:ea typeface="Arial"/>
              <a:cs typeface="Arial"/>
              <a:sym typeface="Arial"/>
            </a:endParaRPr>
          </a:p>
          <a:p>
            <a:pPr marL="0" lvl="0" indent="0" algn="l" rtl="0">
              <a:lnSpc>
                <a:spcPct val="80000"/>
              </a:lnSpc>
              <a:spcBef>
                <a:spcPts val="1000"/>
              </a:spcBef>
              <a:spcAft>
                <a:spcPts val="0"/>
              </a:spcAft>
              <a:buSzPts val="1800"/>
              <a:buNone/>
            </a:pPr>
            <a:endParaRPr sz="2800" b="0" i="0" u="none" dirty="0">
              <a:solidFill>
                <a:srgbClr val="000000"/>
              </a:solidFill>
              <a:latin typeface="Arial"/>
              <a:ea typeface="Arial"/>
              <a:cs typeface="Arial"/>
              <a:sym typeface="Arial"/>
            </a:endParaRPr>
          </a:p>
          <a:p>
            <a:pPr marL="457200" lvl="0" indent="-228600" algn="l" rtl="0">
              <a:lnSpc>
                <a:spcPct val="90000"/>
              </a:lnSpc>
              <a:spcBef>
                <a:spcPts val="1000"/>
              </a:spcBef>
              <a:spcAft>
                <a:spcPts val="0"/>
              </a:spcAft>
              <a:buClr>
                <a:schemeClr val="dk1"/>
              </a:buClr>
              <a:buSzPts val="1800"/>
              <a:buNone/>
            </a:pPr>
            <a:endParaRPr sz="2800" b="0" i="0" u="none" dirty="0">
              <a:solidFill>
                <a:srgbClr val="000000"/>
              </a:solidFill>
              <a:latin typeface="Arial"/>
              <a:ea typeface="Arial"/>
              <a:cs typeface="Arial"/>
              <a:sym typeface="Arial"/>
            </a:endParaRPr>
          </a:p>
        </p:txBody>
      </p:sp>
      <p:grpSp>
        <p:nvGrpSpPr>
          <p:cNvPr id="267" name="Google Shape;267;p16"/>
          <p:cNvGrpSpPr/>
          <p:nvPr/>
        </p:nvGrpSpPr>
        <p:grpSpPr>
          <a:xfrm>
            <a:off x="9525000" y="5562600"/>
            <a:ext cx="2020887" cy="749300"/>
            <a:chOff x="9978391" y="5342554"/>
            <a:chExt cx="2020803" cy="749356"/>
          </a:xfrm>
        </p:grpSpPr>
        <p:pic>
          <p:nvPicPr>
            <p:cNvPr id="268" name="Google Shape;268;p16"/>
            <p:cNvPicPr preferRelativeResize="0"/>
            <p:nvPr/>
          </p:nvPicPr>
          <p:blipFill rotWithShape="1">
            <a:blip r:embed="rId3">
              <a:alphaModFix/>
            </a:blip>
            <a:srcRect/>
            <a:stretch/>
          </p:blipFill>
          <p:spPr>
            <a:xfrm>
              <a:off x="9978391" y="5342554"/>
              <a:ext cx="784098" cy="749356"/>
            </a:xfrm>
            <a:prstGeom prst="rect">
              <a:avLst/>
            </a:prstGeom>
            <a:noFill/>
            <a:ln>
              <a:noFill/>
            </a:ln>
          </p:spPr>
        </p:pic>
        <p:sp>
          <p:nvSpPr>
            <p:cNvPr id="269" name="Google Shape;269;p16"/>
            <p:cNvSpPr txBox="1"/>
            <p:nvPr/>
          </p:nvSpPr>
          <p:spPr>
            <a:xfrm>
              <a:off x="10668380" y="5522976"/>
              <a:ext cx="13308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2400"/>
                <a:buFont typeface="Arial"/>
                <a:buNone/>
              </a:pPr>
              <a:r>
                <a:rPr lang="en-US" sz="2400" b="1" i="0" u="none">
                  <a:solidFill>
                    <a:srgbClr val="0070C0"/>
                  </a:solidFill>
                  <a:latin typeface="Arial"/>
                  <a:ea typeface="Arial"/>
                  <a:cs typeface="Arial"/>
                  <a:sym typeface="Arial"/>
                </a:rPr>
                <a:t>30 mins</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7"/>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Scenario update</a:t>
            </a:r>
            <a:endParaRPr/>
          </a:p>
        </p:txBody>
      </p:sp>
      <p:sp>
        <p:nvSpPr>
          <p:cNvPr id="275" name="Google Shape;275;p17"/>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
        <p:nvSpPr>
          <p:cNvPr id="276" name="Google Shape;276;p17"/>
          <p:cNvSpPr/>
          <p:nvPr/>
        </p:nvSpPr>
        <p:spPr>
          <a:xfrm rot="10800000">
            <a:off x="7770812" y="1587"/>
            <a:ext cx="4151312" cy="606425"/>
          </a:xfrm>
          <a:custGeom>
            <a:avLst/>
            <a:gdLst/>
            <a:ahLst/>
            <a:cxnLst/>
            <a:rect l="l" t="t" r="r" b="b"/>
            <a:pathLst>
              <a:path w="4151376" h="581341" extrusionOk="0">
                <a:moveTo>
                  <a:pt x="3474720" y="581341"/>
                </a:moveTo>
                <a:lnTo>
                  <a:pt x="0" y="581341"/>
                </a:lnTo>
                <a:lnTo>
                  <a:pt x="0" y="1"/>
                </a:lnTo>
                <a:lnTo>
                  <a:pt x="3474720" y="1"/>
                </a:lnTo>
                <a:lnTo>
                  <a:pt x="3474720" y="0"/>
                </a:lnTo>
                <a:lnTo>
                  <a:pt x="4151376" y="581340"/>
                </a:lnTo>
                <a:lnTo>
                  <a:pt x="3474720" y="581340"/>
                </a:lnTo>
                <a:close/>
              </a:path>
            </a:pathLst>
          </a:custGeom>
          <a:solidFill>
            <a:schemeClr val="accent1"/>
          </a:solidFill>
          <a:ln>
            <a:noFill/>
          </a:ln>
          <a:effectLst>
            <a:outerShdw blurRad="63500" dist="38100" dir="135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77" name="Google Shape;277;p17"/>
          <p:cNvSpPr/>
          <p:nvPr/>
        </p:nvSpPr>
        <p:spPr>
          <a:xfrm rot="10800000">
            <a:off x="8040687" y="1587"/>
            <a:ext cx="4151312" cy="606425"/>
          </a:xfrm>
          <a:custGeom>
            <a:avLst/>
            <a:gdLst/>
            <a:ahLst/>
            <a:cxnLst/>
            <a:rect l="l" t="t" r="r" b="b"/>
            <a:pathLst>
              <a:path w="4151376" h="581341" extrusionOk="0">
                <a:moveTo>
                  <a:pt x="3474720" y="581341"/>
                </a:moveTo>
                <a:lnTo>
                  <a:pt x="0" y="581341"/>
                </a:lnTo>
                <a:lnTo>
                  <a:pt x="0" y="1"/>
                </a:lnTo>
                <a:lnTo>
                  <a:pt x="3474720" y="1"/>
                </a:lnTo>
                <a:lnTo>
                  <a:pt x="3474720" y="0"/>
                </a:lnTo>
                <a:lnTo>
                  <a:pt x="4151376" y="581340"/>
                </a:lnTo>
                <a:lnTo>
                  <a:pt x="3474720" y="581340"/>
                </a:lnTo>
                <a:close/>
              </a:path>
            </a:pathLst>
          </a:custGeom>
          <a:solidFill>
            <a:schemeClr val="accent2"/>
          </a:solidFill>
          <a:ln>
            <a:noFill/>
          </a:ln>
          <a:effectLst>
            <a:outerShdw blurRad="63500" dist="38100" dir="135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278" name="Google Shape;278;p17"/>
          <p:cNvSpPr txBox="1"/>
          <p:nvPr/>
        </p:nvSpPr>
        <p:spPr>
          <a:xfrm>
            <a:off x="9023351" y="190481"/>
            <a:ext cx="316864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Black"/>
              <a:buNone/>
            </a:pPr>
            <a:r>
              <a:rPr lang="en-US" sz="2000" b="1" i="0" u="none" dirty="0">
                <a:solidFill>
                  <a:srgbClr val="FFFFFF"/>
                </a:solidFill>
                <a:latin typeface="Arial Black"/>
                <a:ea typeface="Arial Black"/>
                <a:cs typeface="Arial Black"/>
                <a:sym typeface="Arial Black"/>
              </a:rPr>
              <a:t>SIMULATION ONLY</a:t>
            </a:r>
            <a:endParaRPr dirty="0"/>
          </a:p>
        </p:txBody>
      </p:sp>
      <p:sp>
        <p:nvSpPr>
          <p:cNvPr id="280" name="Google Shape;280;p17"/>
          <p:cNvSpPr txBox="1">
            <a:spLocks noGrp="1"/>
          </p:cNvSpPr>
          <p:nvPr>
            <p:ph type="body" idx="1"/>
          </p:nvPr>
        </p:nvSpPr>
        <p:spPr>
          <a:xfrm>
            <a:off x="484187" y="841375"/>
            <a:ext cx="6502400" cy="5553075"/>
          </a:xfrm>
          <a:prstGeom prst="rect">
            <a:avLst/>
          </a:prstGeom>
          <a:solidFill>
            <a:srgbClr val="DDDDDD"/>
          </a:solidFill>
          <a:ln>
            <a:noFill/>
          </a:ln>
        </p:spPr>
        <p:txBody>
          <a:bodyPr spcFirstLastPara="1" wrap="square" lIns="91425" tIns="45700" rIns="91425" bIns="45700" anchor="ctr" anchorCtr="0">
            <a:noAutofit/>
          </a:bodyPr>
          <a:lstStyle/>
          <a:p>
            <a:pPr marL="228600" lvl="0" indent="-228600" algn="just" rtl="0">
              <a:lnSpc>
                <a:spcPct val="100000"/>
              </a:lnSpc>
              <a:spcBef>
                <a:spcPts val="0"/>
              </a:spcBef>
              <a:spcAft>
                <a:spcPts val="0"/>
              </a:spcAft>
              <a:buClr>
                <a:srgbClr val="000000"/>
              </a:buClr>
              <a:buSzPts val="300"/>
              <a:buFont typeface="Arial"/>
              <a:buChar char="•"/>
            </a:pPr>
            <a:r>
              <a:rPr lang="en-US" sz="2000" b="0" i="0" u="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Upon landing, the flight crew notifies the </a:t>
            </a:r>
            <a:r>
              <a:rPr lang="en-US" sz="2000" b="0" i="0" u="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port </a:t>
            </a:r>
            <a:r>
              <a:rPr lang="en-US" sz="2000" b="0" i="0" u="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health authorities that a symptomatic COVID-19 </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suspect is on-board. </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endParaRPr>
          </a:p>
          <a:p>
            <a:pPr marL="228600" lvl="0" indent="-228600" algn="just">
              <a:lnSpc>
                <a:spcPct val="100000"/>
              </a:lnSpc>
              <a:spcBef>
                <a:spcPts val="0"/>
              </a:spcBef>
              <a:buClr>
                <a:srgbClr val="000000"/>
              </a:buClr>
              <a:buSzPts val="300"/>
            </a:pP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Flight </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itinerary</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 “</a:t>
            </a:r>
            <a:r>
              <a:rPr lang="en-US" sz="2000" b="0" i="1" u="none" dirty="0">
                <a:solidFill>
                  <a:srgbClr val="28BFFF"/>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
                  </a:ext>
                </a:extLst>
              </a:rPr>
              <a:t>AFFECTED AREA</a:t>
            </a:r>
            <a:r>
              <a:rPr lang="en-US" sz="2000" b="0" i="1"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 </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 final destination </a:t>
            </a:r>
            <a:r>
              <a:rPr lang="en-US" sz="2000" b="1"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
                  </a:ext>
                </a:extLst>
              </a:rPr>
              <a:t>[YOUR LOCATION] via [Secondary Location (optional – add for complexity)]. </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30 people </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disembarked at </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SECONDARY</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 which </a:t>
            </a:r>
            <a:r>
              <a:rPr lang="en-US" sz="2000" dirty="0">
                <a:solidFill>
                  <a:schemeClr val="dk1"/>
                </a:solidFill>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is </a:t>
            </a:r>
            <a:r>
              <a:rPr lang="en-US" sz="2000" dirty="0">
                <a:solidFill>
                  <a:schemeClr val="dk1"/>
                </a:solidFill>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 tourist destination</a:t>
            </a:r>
            <a:r>
              <a:rPr lang="en-US" sz="2000" dirty="0">
                <a:solidFill>
                  <a:schemeClr val="dk1"/>
                </a:solidFill>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t>
            </a:r>
            <a:r>
              <a:rPr lang="en-US" sz="20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 </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Flight </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was fueled and cleaned at SECONDARY</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a:t>
            </a:r>
            <a:endParaRP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endParaRPr>
          </a:p>
          <a:p>
            <a:pPr marL="228600" lvl="0" indent="-228600" algn="just" rtl="0">
              <a:lnSpc>
                <a:spcPct val="100000"/>
              </a:lnSpc>
              <a:spcBef>
                <a:spcPts val="1000"/>
              </a:spcBef>
              <a:spcAft>
                <a:spcPts val="0"/>
              </a:spcAft>
              <a:buClr>
                <a:srgbClr val="000000"/>
              </a:buClr>
              <a:buSzPts val="300"/>
              <a:buFont typeface="Arial"/>
              <a:buChar char="•"/>
            </a:pP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
                  </a:ext>
                </a:extLst>
              </a:rPr>
              <a:t>The fli</a:t>
            </a:r>
            <a:r>
              <a:rPr lang="en-US" sz="2000" b="0" i="0" u="none" dirty="0">
                <a:solidFill>
                  <a:schemeClr val="dk1"/>
                </a:solidFill>
                <a:latin typeface="Arial"/>
                <a:ea typeface="Arial"/>
                <a:cs typeface="Arial"/>
                <a:sym typeface="Arial"/>
              </a:rPr>
              <a:t>ght being full, the crew moved passengers and placed the sick passenger at the rear of the aircraft as required by standard aviation procedure. They administered oxygen and moved some passengers to crew seats and some to business class. </a:t>
            </a:r>
            <a:endParaRPr dirty="0"/>
          </a:p>
          <a:p>
            <a:pPr marL="228600" lvl="0" indent="-228600" algn="just" rtl="0">
              <a:lnSpc>
                <a:spcPct val="100000"/>
              </a:lnSpc>
              <a:spcBef>
                <a:spcPts val="1000"/>
              </a:spcBef>
              <a:spcAft>
                <a:spcPts val="0"/>
              </a:spcAft>
              <a:buClr>
                <a:srgbClr val="000000"/>
              </a:buClr>
              <a:buSzPts val="300"/>
              <a:buFont typeface="Arial"/>
              <a:buChar char="•"/>
            </a:pPr>
            <a:r>
              <a:rPr lang="en-US" sz="2000" b="0" i="0" u="none" dirty="0">
                <a:solidFill>
                  <a:schemeClr val="dk1"/>
                </a:solidFill>
                <a:latin typeface="Arial"/>
                <a:ea typeface="Arial"/>
                <a:cs typeface="Arial"/>
                <a:sym typeface="Arial"/>
              </a:rPr>
              <a:t>The plane and crew are on turn around to their next destination and are keen to avoid delays. </a:t>
            </a:r>
            <a:endParaRPr dirty="0"/>
          </a:p>
        </p:txBody>
      </p:sp>
      <p:pic>
        <p:nvPicPr>
          <p:cNvPr id="3" name="Picture 2" descr="A large airplane at an airport&#10;&#10;Description automatically generated">
            <a:extLst>
              <a:ext uri="{FF2B5EF4-FFF2-40B4-BE49-F238E27FC236}">
                <a16:creationId xmlns:a16="http://schemas.microsoft.com/office/drawing/2014/main" id="{96A6377E-43A1-A34E-88BF-A21E65C868EC}"/>
              </a:ext>
            </a:extLst>
          </p:cNvPr>
          <p:cNvPicPr>
            <a:picLocks noChangeAspect="1"/>
          </p:cNvPicPr>
          <p:nvPr/>
        </p:nvPicPr>
        <p:blipFill>
          <a:blip r:embed="rId3"/>
          <a:stretch>
            <a:fillRect/>
          </a:stretch>
        </p:blipFill>
        <p:spPr>
          <a:xfrm>
            <a:off x="6986586" y="841375"/>
            <a:ext cx="4935537" cy="557425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8"/>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Session 2</a:t>
            </a:r>
            <a:endParaRPr/>
          </a:p>
        </p:txBody>
      </p:sp>
      <p:sp>
        <p:nvSpPr>
          <p:cNvPr id="286" name="Google Shape;286;p18"/>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
        <p:nvSpPr>
          <p:cNvPr id="287" name="Google Shape;287;p18"/>
          <p:cNvSpPr txBox="1">
            <a:spLocks noGrp="1"/>
          </p:cNvSpPr>
          <p:nvPr>
            <p:ph type="body" idx="1"/>
          </p:nvPr>
        </p:nvSpPr>
        <p:spPr>
          <a:xfrm>
            <a:off x="381000" y="685800"/>
            <a:ext cx="11353800" cy="5410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sz="2600" b="1" i="0" u="none" dirty="0">
                <a:solidFill>
                  <a:srgbClr val="005D85"/>
                </a:solidFill>
                <a:latin typeface="Arial"/>
                <a:ea typeface="Arial"/>
                <a:cs typeface="Arial"/>
                <a:sym typeface="Arial"/>
              </a:rPr>
              <a:t>Questions for discussion</a:t>
            </a:r>
            <a:endParaRPr sz="2600" b="0" i="0" u="none" dirty="0">
              <a:solidFill>
                <a:srgbClr val="000000"/>
              </a:solidFill>
              <a:latin typeface="Arial"/>
              <a:ea typeface="Arial"/>
              <a:cs typeface="Arial"/>
              <a:sym typeface="Arial"/>
            </a:endParaRPr>
          </a:p>
          <a:p>
            <a:pPr marL="342900" lvl="0" algn="just">
              <a:lnSpc>
                <a:spcPct val="160000"/>
              </a:lnSpc>
              <a:spcBef>
                <a:spcPts val="0"/>
              </a:spcBef>
              <a:buClr>
                <a:srgbClr val="000000"/>
              </a:buClr>
              <a:buSzPts val="300"/>
            </a:pPr>
            <a:r>
              <a:rPr lang="en-US" sz="2000" dirty="0">
                <a:solidFill>
                  <a:schemeClr val="dk1"/>
                </a:solidFill>
              </a:rPr>
              <a:t>What plans, procedures and resources would you activate at this point? </a:t>
            </a:r>
            <a:endParaRPr sz="2000" dirty="0">
              <a:solidFill>
                <a:schemeClr val="dk1"/>
              </a:solidFill>
            </a:endParaRPr>
          </a:p>
          <a:p>
            <a:pPr marL="342900" lvl="0" algn="just">
              <a:lnSpc>
                <a:spcPct val="160000"/>
              </a:lnSpc>
              <a:spcBef>
                <a:spcPts val="0"/>
              </a:spcBef>
              <a:buClr>
                <a:srgbClr val="000000"/>
              </a:buClr>
              <a:buSzPts val="300"/>
            </a:pPr>
            <a:r>
              <a:rPr lang="en-US" sz="2000" dirty="0">
                <a:solidFill>
                  <a:schemeClr val="dk1"/>
                </a:solidFill>
              </a:rPr>
              <a:t>Which stakeholders will be engaged, why and how?</a:t>
            </a:r>
            <a:endParaRPr sz="2000" dirty="0">
              <a:solidFill>
                <a:schemeClr val="dk1"/>
              </a:solidFill>
            </a:endParaRPr>
          </a:p>
          <a:p>
            <a:pPr marL="342900" algn="just">
              <a:lnSpc>
                <a:spcPct val="160000"/>
              </a:lnSpc>
              <a:spcBef>
                <a:spcPts val="0"/>
              </a:spcBef>
              <a:buClr>
                <a:srgbClr val="000000"/>
              </a:buClr>
              <a:buSzPts val="300"/>
            </a:pPr>
            <a:r>
              <a:rPr lang="en-US" sz="2000" dirty="0">
                <a:solidFill>
                  <a:schemeClr val="dk1"/>
                </a:solidFill>
              </a:rPr>
              <a:t>How do you disembark the plane: crew, passengers and </a:t>
            </a:r>
            <a:r>
              <a:rPr lang="en-GB" sz="2000" dirty="0">
                <a:solidFill>
                  <a:schemeClr val="dk1"/>
                </a:solidFill>
              </a:rPr>
              <a:t>luggage?</a:t>
            </a:r>
          </a:p>
          <a:p>
            <a:pPr marL="342900" algn="just">
              <a:lnSpc>
                <a:spcPct val="160000"/>
              </a:lnSpc>
              <a:spcBef>
                <a:spcPts val="0"/>
              </a:spcBef>
              <a:buClr>
                <a:srgbClr val="000000"/>
              </a:buClr>
              <a:buSzPts val="300"/>
            </a:pPr>
            <a:r>
              <a:rPr lang="en-US" sz="2000" dirty="0">
                <a:solidFill>
                  <a:schemeClr val="dk1"/>
                </a:solidFill>
              </a:rPr>
              <a:t> What IPC measures will you take? </a:t>
            </a:r>
            <a:r>
              <a:rPr lang="en-GB" sz="2000" dirty="0">
                <a:solidFill>
                  <a:schemeClr val="dk1"/>
                </a:solidFill>
              </a:rPr>
              <a:t>What standards will be used for decontamination? </a:t>
            </a:r>
            <a:endParaRPr lang="en-US" sz="2000" dirty="0">
              <a:solidFill>
                <a:schemeClr val="dk1"/>
              </a:solidFill>
            </a:endParaRPr>
          </a:p>
          <a:p>
            <a:pPr marL="342900" lvl="0" algn="just">
              <a:lnSpc>
                <a:spcPct val="160000"/>
              </a:lnSpc>
              <a:spcBef>
                <a:spcPts val="0"/>
              </a:spcBef>
              <a:buClr>
                <a:srgbClr val="000000"/>
              </a:buClr>
              <a:buSzPts val="300"/>
            </a:pPr>
            <a:r>
              <a:rPr lang="en-US" sz="2000" dirty="0">
                <a:solidFill>
                  <a:schemeClr val="dk1"/>
                </a:solidFill>
              </a:rPr>
              <a:t>Does the suspect need to be further evaluated or isolated in the airport or another location?  If so, how, by whom, and where? </a:t>
            </a:r>
            <a:endParaRPr sz="2000" dirty="0">
              <a:solidFill>
                <a:schemeClr val="dk1"/>
              </a:solidFill>
            </a:endParaRPr>
          </a:p>
          <a:p>
            <a:pPr marL="342900" algn="just">
              <a:lnSpc>
                <a:spcPct val="160000"/>
              </a:lnSpc>
              <a:spcBef>
                <a:spcPts val="0"/>
              </a:spcBef>
              <a:buClr>
                <a:srgbClr val="000000"/>
              </a:buClr>
              <a:buSzPts val="300"/>
            </a:pPr>
            <a:r>
              <a:rPr lang="en-GB" sz="2000" dirty="0">
                <a:solidFill>
                  <a:schemeClr val="dk1"/>
                </a:solidFill>
              </a:rPr>
              <a:t>Are there any other considerations regarding the other passengers, crew, and immediate use of the plane</a:t>
            </a:r>
          </a:p>
          <a:p>
            <a:pPr marL="342900" lvl="0" algn="just">
              <a:lnSpc>
                <a:spcPct val="160000"/>
              </a:lnSpc>
              <a:spcBef>
                <a:spcPts val="0"/>
              </a:spcBef>
              <a:buClr>
                <a:srgbClr val="000000"/>
              </a:buClr>
              <a:buSzPts val="300"/>
            </a:pPr>
            <a:r>
              <a:rPr lang="en-US" sz="2000" dirty="0">
                <a:solidFill>
                  <a:schemeClr val="dk1"/>
                </a:solidFill>
              </a:rPr>
              <a:t>How and what will you communicate to the suspect’s family waiting in the lobby?</a:t>
            </a:r>
          </a:p>
          <a:p>
            <a:pPr marL="0" indent="-19050" algn="just">
              <a:buClr>
                <a:srgbClr val="000000"/>
              </a:buClr>
              <a:buSzPts val="300"/>
              <a:buFont typeface="Arial"/>
              <a:buAutoNum type="arabicPeriod"/>
            </a:pPr>
            <a:r>
              <a:rPr lang="en-US" sz="2000" i="1" dirty="0">
                <a:solidFill>
                  <a:srgbClr val="FF0000"/>
                </a:solidFill>
              </a:rPr>
              <a:t>Based  on your answers above, list your strengths and weaknesses.</a:t>
            </a:r>
          </a:p>
        </p:txBody>
      </p:sp>
      <p:grpSp>
        <p:nvGrpSpPr>
          <p:cNvPr id="288" name="Google Shape;288;p18"/>
          <p:cNvGrpSpPr/>
          <p:nvPr/>
        </p:nvGrpSpPr>
        <p:grpSpPr>
          <a:xfrm>
            <a:off x="9455732" y="5834062"/>
            <a:ext cx="2020882" cy="749300"/>
            <a:chOff x="9978391" y="5342554"/>
            <a:chExt cx="2020797" cy="749356"/>
          </a:xfrm>
        </p:grpSpPr>
        <p:pic>
          <p:nvPicPr>
            <p:cNvPr id="289" name="Google Shape;289;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978391" y="5342554"/>
              <a:ext cx="784098" cy="749356"/>
            </a:xfrm>
            <a:prstGeom prst="rect">
              <a:avLst/>
            </a:prstGeom>
            <a:noFill/>
            <a:ln>
              <a:noFill/>
            </a:ln>
          </p:spPr>
        </p:pic>
        <p:sp>
          <p:nvSpPr>
            <p:cNvPr id="290" name="Google Shape;290;p18"/>
            <p:cNvSpPr txBox="1"/>
            <p:nvPr/>
          </p:nvSpPr>
          <p:spPr>
            <a:xfrm>
              <a:off x="10668380" y="5522976"/>
              <a:ext cx="13308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2400"/>
                <a:buFont typeface="Arial"/>
                <a:buNone/>
              </a:pPr>
              <a:r>
                <a:rPr lang="en-US" sz="2400" b="1" i="0" u="none">
                  <a:solidFill>
                    <a:srgbClr val="0070C0"/>
                  </a:solidFill>
                  <a:latin typeface="Arial"/>
                  <a:ea typeface="Arial"/>
                  <a:cs typeface="Arial"/>
                  <a:sym typeface="Arial"/>
                </a:rPr>
                <a:t>30 mins</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9"/>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Session 3</a:t>
            </a:r>
            <a:endParaRPr/>
          </a:p>
        </p:txBody>
      </p:sp>
      <p:sp>
        <p:nvSpPr>
          <p:cNvPr id="296" name="Google Shape;296;p19"/>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
        <p:nvSpPr>
          <p:cNvPr id="297" name="Google Shape;297;p19"/>
          <p:cNvSpPr txBox="1">
            <a:spLocks noGrp="1"/>
          </p:cNvSpPr>
          <p:nvPr>
            <p:ph type="body" idx="1"/>
          </p:nvPr>
        </p:nvSpPr>
        <p:spPr>
          <a:xfrm>
            <a:off x="609600" y="685801"/>
            <a:ext cx="10515600" cy="48286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2800" b="1" i="0" u="none" dirty="0">
                <a:solidFill>
                  <a:srgbClr val="005D85"/>
                </a:solidFill>
                <a:latin typeface="Arial"/>
                <a:ea typeface="Arial"/>
                <a:cs typeface="Arial"/>
                <a:sym typeface="Arial"/>
              </a:rPr>
              <a:t>Questions for discussion</a:t>
            </a:r>
            <a:endParaRPr sz="2800" b="0" i="0" u="none" dirty="0">
              <a:solidFill>
                <a:srgbClr val="000000"/>
              </a:solidFill>
              <a:latin typeface="Arial"/>
              <a:ea typeface="Arial"/>
              <a:cs typeface="Arial"/>
              <a:sym typeface="Arial"/>
            </a:endParaRPr>
          </a:p>
          <a:p>
            <a:pPr marL="342900" lvl="0" algn="just">
              <a:lnSpc>
                <a:spcPct val="160000"/>
              </a:lnSpc>
              <a:spcBef>
                <a:spcPts val="0"/>
              </a:spcBef>
              <a:buClr>
                <a:srgbClr val="000000"/>
              </a:buClr>
              <a:buSzPts val="300"/>
            </a:pPr>
            <a:r>
              <a:rPr lang="en-US" sz="2000" dirty="0">
                <a:solidFill>
                  <a:schemeClr val="dk1"/>
                </a:solidFill>
              </a:rPr>
              <a:t>Who needs to be informed or notified of the suspect case within your country and outside? How will this be done? Use flip chart.</a:t>
            </a:r>
            <a:endParaRPr sz="2000" dirty="0">
              <a:solidFill>
                <a:schemeClr val="dk1"/>
              </a:solidFill>
            </a:endParaRPr>
          </a:p>
          <a:p>
            <a:pPr marL="342900" algn="just">
              <a:lnSpc>
                <a:spcPct val="160000"/>
              </a:lnSpc>
              <a:spcBef>
                <a:spcPts val="0"/>
              </a:spcBef>
              <a:buClr>
                <a:srgbClr val="000000"/>
              </a:buClr>
              <a:buSzPts val="300"/>
            </a:pPr>
            <a:r>
              <a:rPr lang="en-GB" sz="2000" dirty="0">
                <a:solidFill>
                  <a:schemeClr val="dk1"/>
                </a:solidFill>
              </a:rPr>
              <a:t>Do you have isolation points at your POE? Are they adequate; separate toilets not for public, beds and IPC materials etc.</a:t>
            </a:r>
          </a:p>
          <a:p>
            <a:pPr marL="342900" lvl="0" algn="just">
              <a:lnSpc>
                <a:spcPct val="160000"/>
              </a:lnSpc>
              <a:spcBef>
                <a:spcPts val="0"/>
              </a:spcBef>
              <a:buClr>
                <a:srgbClr val="000000"/>
              </a:buClr>
              <a:buSzPts val="300"/>
            </a:pPr>
            <a:r>
              <a:rPr lang="en-US" sz="2000" dirty="0">
                <a:solidFill>
                  <a:schemeClr val="dk1"/>
                </a:solidFill>
              </a:rPr>
              <a:t>How do you monitor/follow up the flight passengers after leaving the airport?   Will you quarantine the passengers? </a:t>
            </a:r>
          </a:p>
          <a:p>
            <a:pPr marL="342900" lvl="0" algn="just">
              <a:lnSpc>
                <a:spcPct val="160000"/>
              </a:lnSpc>
              <a:spcBef>
                <a:spcPts val="0"/>
              </a:spcBef>
              <a:buClr>
                <a:srgbClr val="000000"/>
              </a:buClr>
              <a:buSzPts val="300"/>
            </a:pPr>
            <a:r>
              <a:rPr lang="en-US" sz="2000" dirty="0">
                <a:solidFill>
                  <a:schemeClr val="dk1"/>
                </a:solidFill>
              </a:rPr>
              <a:t>What information do you need to collect and when? What tools will you use? Who needs this information?</a:t>
            </a:r>
          </a:p>
          <a:p>
            <a:pPr marL="0" indent="-19050" algn="just">
              <a:lnSpc>
                <a:spcPct val="100000"/>
              </a:lnSpc>
              <a:spcBef>
                <a:spcPts val="0"/>
              </a:spcBef>
              <a:buClr>
                <a:srgbClr val="000000"/>
              </a:buClr>
              <a:buSzPts val="300"/>
              <a:buFont typeface="Arial"/>
              <a:buAutoNum type="arabicPeriod"/>
            </a:pPr>
            <a:r>
              <a:rPr lang="en-US" sz="2400" i="1" dirty="0">
                <a:solidFill>
                  <a:srgbClr val="FF0000"/>
                </a:solidFill>
              </a:rPr>
              <a:t>Based  on your answers above, list your strengths and weaknesses.</a:t>
            </a:r>
          </a:p>
        </p:txBody>
      </p:sp>
      <p:grpSp>
        <p:nvGrpSpPr>
          <p:cNvPr id="298" name="Google Shape;298;p19"/>
          <p:cNvGrpSpPr/>
          <p:nvPr/>
        </p:nvGrpSpPr>
        <p:grpSpPr>
          <a:xfrm>
            <a:off x="9829800" y="5334000"/>
            <a:ext cx="2020887" cy="749300"/>
            <a:chOff x="9978391" y="5342554"/>
            <a:chExt cx="2020803" cy="749356"/>
          </a:xfrm>
        </p:grpSpPr>
        <p:pic>
          <p:nvPicPr>
            <p:cNvPr id="299" name="Google Shape;299;p19"/>
            <p:cNvPicPr preferRelativeResize="0"/>
            <p:nvPr/>
          </p:nvPicPr>
          <p:blipFill rotWithShape="1">
            <a:blip r:embed="rId3">
              <a:alphaModFix/>
            </a:blip>
            <a:srcRect/>
            <a:stretch/>
          </p:blipFill>
          <p:spPr>
            <a:xfrm>
              <a:off x="9978391" y="5342554"/>
              <a:ext cx="784098" cy="749356"/>
            </a:xfrm>
            <a:prstGeom prst="rect">
              <a:avLst/>
            </a:prstGeom>
            <a:noFill/>
            <a:ln>
              <a:noFill/>
            </a:ln>
          </p:spPr>
        </p:pic>
        <p:sp>
          <p:nvSpPr>
            <p:cNvPr id="300" name="Google Shape;300;p19"/>
            <p:cNvSpPr txBox="1"/>
            <p:nvPr/>
          </p:nvSpPr>
          <p:spPr>
            <a:xfrm>
              <a:off x="10668380" y="5522976"/>
              <a:ext cx="13308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2400"/>
                <a:buFont typeface="Arial"/>
                <a:buNone/>
              </a:pPr>
              <a:r>
                <a:rPr lang="en-US" sz="2400" b="1" i="0" u="none">
                  <a:solidFill>
                    <a:srgbClr val="0070C0"/>
                  </a:solidFill>
                  <a:latin typeface="Arial"/>
                  <a:ea typeface="Arial"/>
                  <a:cs typeface="Arial"/>
                  <a:sym typeface="Arial"/>
                </a:rPr>
                <a:t>15 mins</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0"/>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Session 4</a:t>
            </a:r>
            <a:endParaRPr/>
          </a:p>
        </p:txBody>
      </p:sp>
      <p:sp>
        <p:nvSpPr>
          <p:cNvPr id="306" name="Google Shape;306;p20"/>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
        <p:nvSpPr>
          <p:cNvPr id="307" name="Google Shape;307;p20"/>
          <p:cNvSpPr txBox="1">
            <a:spLocks noGrp="1"/>
          </p:cNvSpPr>
          <p:nvPr>
            <p:ph type="body" idx="1"/>
          </p:nvPr>
        </p:nvSpPr>
        <p:spPr>
          <a:xfrm>
            <a:off x="609600" y="685800"/>
            <a:ext cx="10515600" cy="51593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2800" b="1" i="0" u="none" dirty="0">
                <a:solidFill>
                  <a:srgbClr val="005D85"/>
                </a:solidFill>
                <a:latin typeface="Arial"/>
                <a:ea typeface="Arial"/>
                <a:cs typeface="Arial"/>
                <a:sym typeface="Arial"/>
              </a:rPr>
              <a:t>Questions for discussion</a:t>
            </a:r>
            <a:endParaRPr sz="2800" b="0" i="0" u="none" dirty="0">
              <a:solidFill>
                <a:srgbClr val="000000"/>
              </a:solidFill>
              <a:latin typeface="Arial"/>
              <a:ea typeface="Arial"/>
              <a:cs typeface="Arial"/>
              <a:sym typeface="Arial"/>
            </a:endParaRPr>
          </a:p>
          <a:p>
            <a:pPr marL="342900" lvl="0" algn="just">
              <a:lnSpc>
                <a:spcPct val="160000"/>
              </a:lnSpc>
              <a:spcBef>
                <a:spcPts val="0"/>
              </a:spcBef>
              <a:buClr>
                <a:srgbClr val="000000"/>
              </a:buClr>
              <a:buSzPts val="300"/>
            </a:pPr>
            <a:r>
              <a:rPr lang="en-US" sz="2000" dirty="0">
                <a:solidFill>
                  <a:schemeClr val="dk1"/>
                </a:solidFill>
              </a:rPr>
              <a:t>How will you confirm whether the suspect has COVID-19 or another respiratory virus like influenza?</a:t>
            </a:r>
            <a:endParaRPr sz="2000" dirty="0">
              <a:solidFill>
                <a:schemeClr val="dk1"/>
              </a:solidFill>
            </a:endParaRPr>
          </a:p>
          <a:p>
            <a:pPr marL="342900" lvl="2" algn="just">
              <a:lnSpc>
                <a:spcPct val="160000"/>
              </a:lnSpc>
              <a:spcBef>
                <a:spcPts val="0"/>
              </a:spcBef>
              <a:buClr>
                <a:srgbClr val="000000"/>
              </a:buClr>
              <a:buSzPts val="300"/>
            </a:pPr>
            <a:r>
              <a:rPr lang="en-US" sz="2000" dirty="0">
                <a:solidFill>
                  <a:schemeClr val="dk1"/>
                </a:solidFill>
              </a:rPr>
              <a:t>Which laboratory will conduct the test? Does this lab have the appropriate equipment, including PPE? </a:t>
            </a:r>
            <a:endParaRPr sz="2000" dirty="0">
              <a:solidFill>
                <a:schemeClr val="dk1"/>
              </a:solidFill>
            </a:endParaRPr>
          </a:p>
          <a:p>
            <a:pPr marL="800100" lvl="3" algn="just">
              <a:lnSpc>
                <a:spcPct val="160000"/>
              </a:lnSpc>
              <a:spcBef>
                <a:spcPts val="0"/>
              </a:spcBef>
              <a:buClr>
                <a:srgbClr val="000000"/>
              </a:buClr>
              <a:buSzPts val="300"/>
              <a:buFont typeface="Wingdings" pitchFamily="2" charset="2"/>
              <a:buChar char="q"/>
            </a:pPr>
            <a:r>
              <a:rPr lang="en-US" sz="2000" dirty="0">
                <a:solidFill>
                  <a:schemeClr val="dk1"/>
                </a:solidFill>
              </a:rPr>
              <a:t>How long will confirmation take?</a:t>
            </a:r>
            <a:endParaRPr sz="2000" dirty="0">
              <a:solidFill>
                <a:schemeClr val="dk1"/>
              </a:solidFill>
            </a:endParaRPr>
          </a:p>
          <a:p>
            <a:pPr marL="800100" lvl="3" algn="just">
              <a:lnSpc>
                <a:spcPct val="160000"/>
              </a:lnSpc>
              <a:spcBef>
                <a:spcPts val="0"/>
              </a:spcBef>
              <a:buClr>
                <a:srgbClr val="000000"/>
              </a:buClr>
              <a:buSzPts val="300"/>
              <a:buFont typeface="Wingdings" pitchFamily="2" charset="2"/>
              <a:buChar char="q"/>
            </a:pPr>
            <a:r>
              <a:rPr lang="en-US" sz="2000" dirty="0">
                <a:solidFill>
                  <a:schemeClr val="dk1"/>
                </a:solidFill>
              </a:rPr>
              <a:t>Will you send for international confirmation?</a:t>
            </a:r>
            <a:endParaRPr sz="2000" dirty="0">
              <a:solidFill>
                <a:schemeClr val="dk1"/>
              </a:solidFill>
            </a:endParaRPr>
          </a:p>
          <a:p>
            <a:pPr marL="800100" lvl="3" algn="just">
              <a:lnSpc>
                <a:spcPct val="160000"/>
              </a:lnSpc>
              <a:spcBef>
                <a:spcPts val="0"/>
              </a:spcBef>
              <a:buClr>
                <a:srgbClr val="000000"/>
              </a:buClr>
              <a:buSzPts val="300"/>
              <a:buFont typeface="Wingdings" pitchFamily="2" charset="2"/>
              <a:buChar char="q"/>
            </a:pPr>
            <a:r>
              <a:rPr lang="en-US" sz="2000" dirty="0">
                <a:solidFill>
                  <a:schemeClr val="dk1"/>
                </a:solidFill>
              </a:rPr>
              <a:t>Is COVID-19 a national notifiable disease?</a:t>
            </a:r>
            <a:endParaRPr sz="2000" dirty="0">
              <a:solidFill>
                <a:schemeClr val="dk1"/>
              </a:solidFill>
            </a:endParaRPr>
          </a:p>
          <a:p>
            <a:pPr marL="800100" lvl="3" algn="just">
              <a:lnSpc>
                <a:spcPct val="160000"/>
              </a:lnSpc>
              <a:spcBef>
                <a:spcPts val="0"/>
              </a:spcBef>
              <a:buClr>
                <a:srgbClr val="000000"/>
              </a:buClr>
              <a:buSzPts val="300"/>
              <a:buFont typeface="Wingdings" pitchFamily="2" charset="2"/>
              <a:buChar char="q"/>
            </a:pPr>
            <a:r>
              <a:rPr lang="en-US" sz="2000" dirty="0">
                <a:solidFill>
                  <a:schemeClr val="dk1"/>
                </a:solidFill>
              </a:rPr>
              <a:t>Who needs to be informed of the results and how will it done?</a:t>
            </a:r>
          </a:p>
          <a:p>
            <a:pPr marL="1143000" lvl="2" indent="-228600" algn="just" rtl="0">
              <a:lnSpc>
                <a:spcPct val="100000"/>
              </a:lnSpc>
              <a:spcBef>
                <a:spcPts val="0"/>
              </a:spcBef>
              <a:spcAft>
                <a:spcPts val="0"/>
              </a:spcAft>
              <a:buClr>
                <a:srgbClr val="000000"/>
              </a:buClr>
              <a:buSzPts val="300"/>
              <a:buFont typeface="Arial"/>
              <a:buChar char="•"/>
            </a:pPr>
            <a:endParaRPr lang="en-US" sz="2600" dirty="0">
              <a:solidFill>
                <a:schemeClr val="dk1"/>
              </a:solidFill>
            </a:endParaRPr>
          </a:p>
          <a:p>
            <a:pPr marL="228600" indent="-228600" algn="just">
              <a:lnSpc>
                <a:spcPct val="100000"/>
              </a:lnSpc>
              <a:spcBef>
                <a:spcPts val="0"/>
              </a:spcBef>
              <a:buClr>
                <a:srgbClr val="000000"/>
              </a:buClr>
              <a:buSzPts val="300"/>
            </a:pPr>
            <a:r>
              <a:rPr lang="en-US" sz="2000" i="1" dirty="0">
                <a:solidFill>
                  <a:srgbClr val="FF0000"/>
                </a:solidFill>
              </a:rPr>
              <a:t>Based  on your answers above, list your strengths and weaknesses.</a:t>
            </a:r>
            <a:endParaRPr sz="2800" b="0" i="0" u="none" dirty="0">
              <a:solidFill>
                <a:srgbClr val="000000"/>
              </a:solidFill>
              <a:latin typeface="Arial"/>
              <a:ea typeface="Arial"/>
              <a:cs typeface="Arial"/>
              <a:sym typeface="Arial"/>
            </a:endParaRPr>
          </a:p>
          <a:p>
            <a:pPr marL="457200" lvl="0" indent="-228600" algn="l" rtl="0">
              <a:lnSpc>
                <a:spcPct val="90000"/>
              </a:lnSpc>
              <a:spcBef>
                <a:spcPts val="1000"/>
              </a:spcBef>
              <a:spcAft>
                <a:spcPts val="0"/>
              </a:spcAft>
              <a:buClr>
                <a:schemeClr val="dk1"/>
              </a:buClr>
              <a:buSzPts val="1800"/>
              <a:buNone/>
            </a:pPr>
            <a:endParaRPr sz="2800" b="0" i="0" u="none" dirty="0">
              <a:solidFill>
                <a:srgbClr val="000000"/>
              </a:solidFill>
              <a:latin typeface="Arial"/>
              <a:ea typeface="Arial"/>
              <a:cs typeface="Arial"/>
              <a:sym typeface="Arial"/>
            </a:endParaRPr>
          </a:p>
        </p:txBody>
      </p:sp>
      <p:grpSp>
        <p:nvGrpSpPr>
          <p:cNvPr id="308" name="Google Shape;308;p20"/>
          <p:cNvGrpSpPr/>
          <p:nvPr/>
        </p:nvGrpSpPr>
        <p:grpSpPr>
          <a:xfrm>
            <a:off x="9924256" y="5422900"/>
            <a:ext cx="2020887" cy="749300"/>
            <a:chOff x="9978391" y="5342554"/>
            <a:chExt cx="2020803" cy="749356"/>
          </a:xfrm>
        </p:grpSpPr>
        <p:pic>
          <p:nvPicPr>
            <p:cNvPr id="309" name="Google Shape;309;p20"/>
            <p:cNvPicPr preferRelativeResize="0"/>
            <p:nvPr/>
          </p:nvPicPr>
          <p:blipFill rotWithShape="1">
            <a:blip r:embed="rId3">
              <a:alphaModFix/>
            </a:blip>
            <a:srcRect/>
            <a:stretch/>
          </p:blipFill>
          <p:spPr>
            <a:xfrm>
              <a:off x="9978391" y="5342554"/>
              <a:ext cx="784098" cy="749356"/>
            </a:xfrm>
            <a:prstGeom prst="rect">
              <a:avLst/>
            </a:prstGeom>
            <a:noFill/>
            <a:ln>
              <a:noFill/>
            </a:ln>
          </p:spPr>
        </p:pic>
        <p:sp>
          <p:nvSpPr>
            <p:cNvPr id="310" name="Google Shape;310;p20"/>
            <p:cNvSpPr txBox="1"/>
            <p:nvPr/>
          </p:nvSpPr>
          <p:spPr>
            <a:xfrm>
              <a:off x="10668380" y="5522976"/>
              <a:ext cx="13308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2400"/>
                <a:buFont typeface="Arial"/>
                <a:buNone/>
              </a:pPr>
              <a:r>
                <a:rPr lang="en-US" sz="2400" b="1" i="0" u="none">
                  <a:solidFill>
                    <a:srgbClr val="0070C0"/>
                  </a:solidFill>
                  <a:latin typeface="Arial"/>
                  <a:ea typeface="Arial"/>
                  <a:cs typeface="Arial"/>
                  <a:sym typeface="Arial"/>
                </a:rPr>
                <a:t>15 mins</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Google Shape;316;p21"/>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Break</a:t>
            </a:r>
            <a:endParaRPr/>
          </a:p>
        </p:txBody>
      </p:sp>
      <p:sp>
        <p:nvSpPr>
          <p:cNvPr id="317" name="Google Shape;317;p21"/>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
        <p:nvSpPr>
          <p:cNvPr id="318" name="Google Shape;318;p21"/>
          <p:cNvSpPr txBox="1"/>
          <p:nvPr/>
        </p:nvSpPr>
        <p:spPr>
          <a:xfrm>
            <a:off x="3766343" y="1629569"/>
            <a:ext cx="3600450" cy="3598862"/>
          </a:xfrm>
          <a:prstGeom prst="rect">
            <a:avLst/>
          </a:prstGeom>
          <a:solidFill>
            <a:schemeClr val="lt1"/>
          </a:solidFill>
          <a:ln w="231775" cap="flat" cmpd="thickThin">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accent1"/>
              </a:buClr>
              <a:buSzPts val="3600"/>
              <a:buFont typeface="Arial"/>
              <a:buNone/>
            </a:pPr>
            <a:r>
              <a:rPr lang="en-US" sz="3600" b="1" i="0" u="none">
                <a:solidFill>
                  <a:schemeClr val="accent1"/>
                </a:solidFill>
                <a:latin typeface="Arial"/>
                <a:ea typeface="Arial"/>
                <a:cs typeface="Arial"/>
                <a:sym typeface="Arial"/>
              </a:rPr>
              <a:t>Coffee Break </a:t>
            </a:r>
            <a:br>
              <a:rPr lang="en-US" sz="3600" b="1" i="0" u="none">
                <a:solidFill>
                  <a:schemeClr val="accent1"/>
                </a:solidFill>
                <a:latin typeface="Arial"/>
                <a:ea typeface="Arial"/>
                <a:cs typeface="Arial"/>
                <a:sym typeface="Arial"/>
              </a:rPr>
            </a:br>
            <a:r>
              <a:rPr lang="en-US" sz="3600" b="1" i="0" u="none">
                <a:solidFill>
                  <a:schemeClr val="accent1"/>
                </a:solidFill>
                <a:latin typeface="Arial"/>
                <a:ea typeface="Arial"/>
                <a:cs typeface="Arial"/>
                <a:sym typeface="Arial"/>
              </a:rPr>
              <a:t>(15min)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Agenda</a:t>
            </a:r>
            <a:endParaRPr/>
          </a:p>
        </p:txBody>
      </p:sp>
      <p:sp>
        <p:nvSpPr>
          <p:cNvPr id="114" name="Google Shape;114;p2"/>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
        <p:nvSpPr>
          <p:cNvPr id="115" name="Google Shape;115;p2"/>
          <p:cNvSpPr txBox="1">
            <a:spLocks noGrp="1"/>
          </p:cNvSpPr>
          <p:nvPr>
            <p:ph type="body" idx="1"/>
          </p:nvPr>
        </p:nvSpPr>
        <p:spPr>
          <a:xfrm>
            <a:off x="238125" y="1033462"/>
            <a:ext cx="5634035" cy="4017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000" b="1" i="0" u="none" dirty="0">
                <a:solidFill>
                  <a:srgbClr val="0070C0"/>
                </a:solidFill>
                <a:latin typeface="Arial"/>
                <a:ea typeface="Arial"/>
                <a:cs typeface="Arial"/>
                <a:sym typeface="Arial"/>
              </a:rPr>
              <a:t>Part 1:</a:t>
            </a:r>
            <a:endParaRPr sz="2800" b="0" i="0" u="none" dirty="0">
              <a:solidFill>
                <a:srgbClr val="000000"/>
              </a:solidFill>
              <a:latin typeface="Arial"/>
              <a:ea typeface="Arial"/>
              <a:cs typeface="Arial"/>
              <a:sym typeface="Arial"/>
            </a:endParaRPr>
          </a:p>
          <a:p>
            <a:pPr marL="0" lvl="0" indent="-12700" algn="l" rtl="0">
              <a:lnSpc>
                <a:spcPct val="90000"/>
              </a:lnSpc>
              <a:spcBef>
                <a:spcPts val="1000"/>
              </a:spcBef>
              <a:spcAft>
                <a:spcPts val="0"/>
              </a:spcAft>
              <a:buClr>
                <a:srgbClr val="000000"/>
              </a:buClr>
              <a:buSzPts val="200"/>
              <a:buFont typeface="Arial"/>
              <a:buChar char="•"/>
            </a:pPr>
            <a:r>
              <a:rPr lang="en-US" sz="2000" b="0" i="1" u="none" dirty="0">
                <a:solidFill>
                  <a:srgbClr val="000000"/>
                </a:solidFill>
                <a:latin typeface="Arial"/>
                <a:ea typeface="Arial"/>
                <a:cs typeface="Arial"/>
                <a:sym typeface="Arial"/>
              </a:rPr>
              <a:t>08:45</a:t>
            </a:r>
            <a:r>
              <a:rPr lang="en-US" sz="2000" i="1" dirty="0"/>
              <a:t>	</a:t>
            </a:r>
            <a:r>
              <a:rPr lang="en-US" sz="2000" b="0" i="1" u="none" dirty="0">
                <a:solidFill>
                  <a:srgbClr val="000000"/>
                </a:solidFill>
                <a:latin typeface="Arial"/>
                <a:ea typeface="Arial"/>
                <a:cs typeface="Arial"/>
                <a:sym typeface="Arial"/>
              </a:rPr>
              <a:t>Registration</a:t>
            </a:r>
            <a:endParaRPr sz="2800" b="0" i="0" u="none" dirty="0">
              <a:solidFill>
                <a:srgbClr val="000000"/>
              </a:solidFill>
              <a:latin typeface="Arial"/>
              <a:ea typeface="Arial"/>
              <a:cs typeface="Arial"/>
              <a:sym typeface="Arial"/>
            </a:endParaRPr>
          </a:p>
          <a:p>
            <a:pPr marL="0" lvl="0" indent="-12700" algn="l" rtl="0">
              <a:lnSpc>
                <a:spcPct val="90000"/>
              </a:lnSpc>
              <a:spcBef>
                <a:spcPts val="1000"/>
              </a:spcBef>
              <a:spcAft>
                <a:spcPts val="0"/>
              </a:spcAft>
              <a:buClr>
                <a:srgbClr val="000000"/>
              </a:buClr>
              <a:buSzPts val="200"/>
              <a:buFont typeface="Arial"/>
              <a:buChar char="•"/>
            </a:pPr>
            <a:r>
              <a:rPr lang="en-US" sz="2000" b="0" i="1" u="none" dirty="0">
                <a:solidFill>
                  <a:srgbClr val="000000"/>
                </a:solidFill>
                <a:latin typeface="Arial"/>
                <a:ea typeface="Arial"/>
                <a:cs typeface="Arial"/>
                <a:sym typeface="Arial"/>
              </a:rPr>
              <a:t>09:00	Introduction</a:t>
            </a:r>
            <a:endParaRPr sz="2000" b="0" i="0" u="none" dirty="0">
              <a:solidFill>
                <a:srgbClr val="000000"/>
              </a:solidFill>
              <a:latin typeface="Arial"/>
              <a:ea typeface="Arial"/>
              <a:cs typeface="Arial"/>
              <a:sym typeface="Arial"/>
            </a:endParaRPr>
          </a:p>
          <a:p>
            <a:pPr marL="0" lvl="0" indent="-12700" algn="l" rtl="0">
              <a:lnSpc>
                <a:spcPct val="90000"/>
              </a:lnSpc>
              <a:spcBef>
                <a:spcPts val="1000"/>
              </a:spcBef>
              <a:spcAft>
                <a:spcPts val="0"/>
              </a:spcAft>
              <a:buClr>
                <a:srgbClr val="000000"/>
              </a:buClr>
              <a:buSzPts val="200"/>
              <a:buFont typeface="Arial"/>
              <a:buChar char="•"/>
            </a:pPr>
            <a:r>
              <a:rPr lang="en-US" sz="2000" b="0" i="1" u="none" dirty="0">
                <a:solidFill>
                  <a:srgbClr val="000000"/>
                </a:solidFill>
                <a:latin typeface="Arial"/>
                <a:ea typeface="Arial"/>
                <a:cs typeface="Arial"/>
                <a:sym typeface="Arial"/>
              </a:rPr>
              <a:t>09:10	Exercise Objectives and how to play</a:t>
            </a:r>
            <a:endParaRPr sz="2000" b="0" i="0" u="none" dirty="0">
              <a:solidFill>
                <a:srgbClr val="000000"/>
              </a:solidFill>
              <a:latin typeface="Arial"/>
              <a:ea typeface="Arial"/>
              <a:cs typeface="Arial"/>
              <a:sym typeface="Arial"/>
            </a:endParaRPr>
          </a:p>
          <a:p>
            <a:pPr marL="0" lvl="0" indent="-12700" algn="l" rtl="0">
              <a:lnSpc>
                <a:spcPct val="90000"/>
              </a:lnSpc>
              <a:spcBef>
                <a:spcPts val="1000"/>
              </a:spcBef>
              <a:spcAft>
                <a:spcPts val="0"/>
              </a:spcAft>
              <a:buClr>
                <a:srgbClr val="000000"/>
              </a:buClr>
              <a:buSzPts val="200"/>
              <a:buFont typeface="Arial"/>
              <a:buChar char="•"/>
            </a:pPr>
            <a:r>
              <a:rPr lang="en-US" sz="2000" b="0" i="1" u="none" dirty="0">
                <a:solidFill>
                  <a:srgbClr val="000000"/>
                </a:solidFill>
                <a:latin typeface="Arial"/>
                <a:ea typeface="Arial"/>
                <a:cs typeface="Arial"/>
                <a:sym typeface="Arial"/>
              </a:rPr>
              <a:t>09:15	Table-top Simulation </a:t>
            </a:r>
            <a:endParaRPr sz="2800" b="0" i="0" u="none" dirty="0">
              <a:solidFill>
                <a:srgbClr val="000000"/>
              </a:solidFill>
              <a:latin typeface="Arial"/>
              <a:ea typeface="Arial"/>
              <a:cs typeface="Arial"/>
              <a:sym typeface="Arial"/>
            </a:endParaRPr>
          </a:p>
          <a:p>
            <a:pPr marL="0" lvl="0" indent="-12700" algn="l" rtl="0">
              <a:lnSpc>
                <a:spcPct val="90000"/>
              </a:lnSpc>
              <a:spcBef>
                <a:spcPts val="1000"/>
              </a:spcBef>
              <a:spcAft>
                <a:spcPts val="0"/>
              </a:spcAft>
              <a:buClr>
                <a:srgbClr val="000000"/>
              </a:buClr>
              <a:buSzPts val="200"/>
              <a:buFont typeface="Arial"/>
              <a:buChar char="•"/>
            </a:pPr>
            <a:r>
              <a:rPr lang="en-US" sz="2000" b="0" i="1" u="none" dirty="0">
                <a:solidFill>
                  <a:srgbClr val="000000"/>
                </a:solidFill>
                <a:latin typeface="Arial"/>
                <a:ea typeface="Arial"/>
                <a:cs typeface="Arial"/>
                <a:sym typeface="Arial"/>
              </a:rPr>
              <a:t>10:45</a:t>
            </a:r>
            <a:r>
              <a:rPr lang="en-US" sz="2000" i="1" dirty="0"/>
              <a:t>	</a:t>
            </a:r>
            <a:r>
              <a:rPr lang="en-US" sz="2000" b="0" i="1" u="none" dirty="0">
                <a:solidFill>
                  <a:srgbClr val="000000"/>
                </a:solidFill>
                <a:latin typeface="Arial"/>
                <a:ea typeface="Arial"/>
                <a:cs typeface="Arial"/>
                <a:sym typeface="Arial"/>
              </a:rPr>
              <a:t>Coffee break (15 min)</a:t>
            </a:r>
            <a:endParaRPr sz="2000" b="0" i="0" u="none" dirty="0">
              <a:solidFill>
                <a:srgbClr val="000000"/>
              </a:solidFill>
              <a:latin typeface="Arial"/>
              <a:ea typeface="Arial"/>
              <a:cs typeface="Arial"/>
              <a:sym typeface="Arial"/>
            </a:endParaRPr>
          </a:p>
          <a:p>
            <a:pPr marL="0" lvl="0" indent="-12700" algn="l" rtl="0">
              <a:lnSpc>
                <a:spcPct val="90000"/>
              </a:lnSpc>
              <a:spcBef>
                <a:spcPts val="1000"/>
              </a:spcBef>
              <a:spcAft>
                <a:spcPts val="0"/>
              </a:spcAft>
              <a:buClr>
                <a:srgbClr val="000000"/>
              </a:buClr>
              <a:buSzPts val="200"/>
              <a:buFont typeface="Arial"/>
              <a:buChar char="•"/>
            </a:pPr>
            <a:r>
              <a:rPr lang="en-US" sz="2000" b="0" i="1" u="none" dirty="0">
                <a:solidFill>
                  <a:srgbClr val="000000"/>
                </a:solidFill>
                <a:latin typeface="Arial"/>
                <a:ea typeface="Arial"/>
                <a:cs typeface="Arial"/>
                <a:sym typeface="Arial"/>
              </a:rPr>
              <a:t>11:00</a:t>
            </a:r>
            <a:r>
              <a:rPr lang="en-US" sz="2000" i="1" dirty="0"/>
              <a:t>	</a:t>
            </a:r>
            <a:r>
              <a:rPr lang="en-US" sz="2000" b="0" i="1" u="none" dirty="0">
                <a:solidFill>
                  <a:srgbClr val="000000"/>
                </a:solidFill>
                <a:latin typeface="Arial"/>
                <a:ea typeface="Arial"/>
                <a:cs typeface="Arial"/>
                <a:sym typeface="Arial"/>
              </a:rPr>
              <a:t>Table-top Simulation </a:t>
            </a:r>
            <a:endParaRPr sz="2800" b="0" i="0" u="none" dirty="0">
              <a:solidFill>
                <a:srgbClr val="000000"/>
              </a:solidFill>
              <a:latin typeface="Arial"/>
              <a:ea typeface="Arial"/>
              <a:cs typeface="Arial"/>
              <a:sym typeface="Arial"/>
            </a:endParaRPr>
          </a:p>
          <a:p>
            <a:pPr marL="0" lvl="0" indent="-12700" algn="l" rtl="0">
              <a:lnSpc>
                <a:spcPct val="90000"/>
              </a:lnSpc>
              <a:spcBef>
                <a:spcPts val="1000"/>
              </a:spcBef>
              <a:spcAft>
                <a:spcPts val="0"/>
              </a:spcAft>
              <a:buClr>
                <a:srgbClr val="000000"/>
              </a:buClr>
              <a:buSzPts val="200"/>
              <a:buFont typeface="Arial"/>
              <a:buChar char="•"/>
            </a:pPr>
            <a:r>
              <a:rPr lang="en-US" sz="2000" b="0" i="1" u="none" dirty="0">
                <a:solidFill>
                  <a:srgbClr val="000000"/>
                </a:solidFill>
                <a:latin typeface="Arial"/>
                <a:ea typeface="Arial"/>
                <a:cs typeface="Arial"/>
                <a:sym typeface="Arial"/>
              </a:rPr>
              <a:t>12:30</a:t>
            </a:r>
            <a:r>
              <a:rPr lang="en-US" sz="2000" i="1" dirty="0"/>
              <a:t>	</a:t>
            </a:r>
            <a:r>
              <a:rPr lang="en-US" sz="2000" b="0" i="1" u="none" dirty="0">
                <a:solidFill>
                  <a:srgbClr val="000000"/>
                </a:solidFill>
                <a:latin typeface="Arial"/>
                <a:ea typeface="Arial"/>
                <a:cs typeface="Arial"/>
                <a:sym typeface="Arial"/>
              </a:rPr>
              <a:t>Hot-wash</a:t>
            </a:r>
            <a:endParaRPr sz="2000" b="0" i="0" u="none" dirty="0">
              <a:solidFill>
                <a:srgbClr val="000000"/>
              </a:solidFill>
              <a:latin typeface="Arial"/>
              <a:ea typeface="Arial"/>
              <a:cs typeface="Arial"/>
              <a:sym typeface="Arial"/>
            </a:endParaRPr>
          </a:p>
          <a:p>
            <a:pPr marL="0" lvl="0" indent="-12700" algn="l" rtl="0">
              <a:lnSpc>
                <a:spcPct val="90000"/>
              </a:lnSpc>
              <a:spcBef>
                <a:spcPts val="1000"/>
              </a:spcBef>
              <a:spcAft>
                <a:spcPts val="0"/>
              </a:spcAft>
              <a:buClr>
                <a:srgbClr val="000000"/>
              </a:buClr>
              <a:buSzPts val="200"/>
              <a:buFont typeface="Arial"/>
              <a:buChar char="•"/>
            </a:pPr>
            <a:r>
              <a:rPr lang="en-US" sz="2000" b="0" i="1" u="none" dirty="0">
                <a:solidFill>
                  <a:srgbClr val="000000"/>
                </a:solidFill>
                <a:latin typeface="Arial"/>
                <a:ea typeface="Arial"/>
                <a:cs typeface="Arial"/>
                <a:sym typeface="Arial"/>
              </a:rPr>
              <a:t>13:00	Close part 1</a:t>
            </a:r>
            <a:endParaRPr sz="2800" b="0" i="0" u="none" dirty="0">
              <a:solidFill>
                <a:srgbClr val="000000"/>
              </a:solidFill>
              <a:latin typeface="Arial"/>
              <a:ea typeface="Arial"/>
              <a:cs typeface="Arial"/>
              <a:sym typeface="Arial"/>
            </a:endParaRPr>
          </a:p>
          <a:p>
            <a:pPr marL="0" lvl="0" indent="-12700" algn="l" rtl="0">
              <a:lnSpc>
                <a:spcPct val="90000"/>
              </a:lnSpc>
              <a:spcBef>
                <a:spcPts val="1000"/>
              </a:spcBef>
              <a:spcAft>
                <a:spcPts val="0"/>
              </a:spcAft>
              <a:buClr>
                <a:srgbClr val="000000"/>
              </a:buClr>
              <a:buSzPts val="200"/>
              <a:buFont typeface="Arial"/>
              <a:buChar char="•"/>
            </a:pPr>
            <a:r>
              <a:rPr lang="en-US" sz="2000" b="0" i="1" u="none" dirty="0">
                <a:solidFill>
                  <a:srgbClr val="000000"/>
                </a:solidFill>
                <a:latin typeface="Arial"/>
                <a:ea typeface="Arial"/>
                <a:cs typeface="Arial"/>
                <a:sym typeface="Arial"/>
              </a:rPr>
              <a:t>13:00	 Lunch</a:t>
            </a:r>
            <a:endParaRPr dirty="0"/>
          </a:p>
        </p:txBody>
      </p:sp>
      <p:sp>
        <p:nvSpPr>
          <p:cNvPr id="116" name="Google Shape;116;p2"/>
          <p:cNvSpPr txBox="1"/>
          <p:nvPr/>
        </p:nvSpPr>
        <p:spPr>
          <a:xfrm>
            <a:off x="6056312" y="1033462"/>
            <a:ext cx="6265862" cy="34909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2000"/>
              <a:buFont typeface="Arial"/>
              <a:buNone/>
            </a:pPr>
            <a:r>
              <a:rPr lang="en-US" sz="2000" b="1" i="0" u="none">
                <a:solidFill>
                  <a:srgbClr val="0070C0"/>
                </a:solidFill>
                <a:latin typeface="Arial"/>
                <a:ea typeface="Arial"/>
                <a:cs typeface="Arial"/>
                <a:sym typeface="Arial"/>
              </a:rPr>
              <a:t>Part 2: </a:t>
            </a:r>
            <a:endParaRPr sz="1400" b="0" i="0" u="none">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383838"/>
              </a:buClr>
              <a:buSzPts val="2000"/>
              <a:buFont typeface="Arial"/>
              <a:buNone/>
            </a:pPr>
            <a:r>
              <a:rPr lang="en-US" sz="2000" b="0" i="0" u="none">
                <a:solidFill>
                  <a:srgbClr val="383838"/>
                </a:solidFill>
                <a:latin typeface="Arial"/>
                <a:ea typeface="Arial"/>
                <a:cs typeface="Arial"/>
                <a:sym typeface="Arial"/>
              </a:rPr>
              <a:t>09:00   Re-cap </a:t>
            </a:r>
            <a:endParaRPr sz="1400" b="0" i="0" u="none">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383838"/>
              </a:buClr>
              <a:buSzPts val="2000"/>
              <a:buFont typeface="Arial"/>
              <a:buNone/>
            </a:pPr>
            <a:r>
              <a:rPr lang="en-US" sz="2000" b="0" i="0" u="none">
                <a:solidFill>
                  <a:srgbClr val="383838"/>
                </a:solidFill>
                <a:latin typeface="Arial"/>
                <a:ea typeface="Arial"/>
                <a:cs typeface="Arial"/>
                <a:sym typeface="Arial"/>
              </a:rPr>
              <a:t>09:15   Gaps analysis &amp; action planning </a:t>
            </a:r>
            <a:r>
              <a:rPr lang="en-US" sz="1800" b="0" i="1" u="none">
                <a:solidFill>
                  <a:srgbClr val="383838"/>
                </a:solidFill>
                <a:latin typeface="Arial"/>
                <a:ea typeface="Arial"/>
                <a:cs typeface="Arial"/>
                <a:sym typeface="Arial"/>
              </a:rPr>
              <a:t>(group work) </a:t>
            </a:r>
            <a:endParaRPr sz="1400" b="0" i="0" u="none">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383838"/>
              </a:buClr>
              <a:buSzPts val="2000"/>
              <a:buFont typeface="Arial"/>
              <a:buNone/>
            </a:pPr>
            <a:r>
              <a:rPr lang="en-US" sz="2000" b="0" i="0" u="none">
                <a:solidFill>
                  <a:srgbClr val="383838"/>
                </a:solidFill>
                <a:latin typeface="Arial"/>
                <a:ea typeface="Arial"/>
                <a:cs typeface="Arial"/>
                <a:sym typeface="Arial"/>
              </a:rPr>
              <a:t>10:30   Coffee break (15 min)</a:t>
            </a:r>
            <a:endParaRPr sz="1400" b="0" i="0" u="none">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383838"/>
              </a:buClr>
              <a:buSzPts val="2000"/>
              <a:buFont typeface="Arial"/>
              <a:buNone/>
            </a:pPr>
            <a:r>
              <a:rPr lang="en-US" sz="2000" b="0" i="0" u="none">
                <a:solidFill>
                  <a:srgbClr val="383838"/>
                </a:solidFill>
                <a:latin typeface="Arial"/>
                <a:ea typeface="Arial"/>
                <a:cs typeface="Arial"/>
                <a:sym typeface="Arial"/>
              </a:rPr>
              <a:t>10:45   Action planning continued  </a:t>
            </a:r>
            <a:r>
              <a:rPr lang="en-US" sz="1800" b="0" i="1" u="none">
                <a:solidFill>
                  <a:srgbClr val="383838"/>
                </a:solidFill>
                <a:latin typeface="Arial"/>
                <a:ea typeface="Arial"/>
                <a:cs typeface="Arial"/>
                <a:sym typeface="Arial"/>
              </a:rPr>
              <a:t>(group work) </a:t>
            </a:r>
            <a:endParaRPr sz="2000" b="0" i="1" u="none">
              <a:solidFill>
                <a:srgbClr val="383838"/>
              </a:solidFill>
              <a:latin typeface="Arial"/>
              <a:ea typeface="Arial"/>
              <a:cs typeface="Arial"/>
              <a:sym typeface="Arial"/>
            </a:endParaRPr>
          </a:p>
          <a:p>
            <a:pPr marL="0" marR="0" lvl="0" indent="0" algn="l" rtl="0">
              <a:lnSpc>
                <a:spcPct val="100000"/>
              </a:lnSpc>
              <a:spcBef>
                <a:spcPts val="700"/>
              </a:spcBef>
              <a:spcAft>
                <a:spcPts val="0"/>
              </a:spcAft>
              <a:buClr>
                <a:srgbClr val="383838"/>
              </a:buClr>
              <a:buSzPts val="2000"/>
              <a:buFont typeface="Arial"/>
              <a:buNone/>
            </a:pPr>
            <a:r>
              <a:rPr lang="en-US" sz="2000" b="0" i="0" u="none">
                <a:solidFill>
                  <a:srgbClr val="383838"/>
                </a:solidFill>
                <a:latin typeface="Arial"/>
                <a:ea typeface="Arial"/>
                <a:cs typeface="Arial"/>
                <a:sym typeface="Arial"/>
              </a:rPr>
              <a:t>11:30	Consolidation in plenary session</a:t>
            </a:r>
            <a:endParaRPr sz="1400" b="0" i="0" u="none">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383838"/>
              </a:buClr>
              <a:buSzPts val="2000"/>
              <a:buFont typeface="Arial"/>
              <a:buNone/>
            </a:pPr>
            <a:r>
              <a:rPr lang="en-US" sz="2000" b="0" i="0" u="none">
                <a:solidFill>
                  <a:srgbClr val="383838"/>
                </a:solidFill>
                <a:latin typeface="Arial"/>
                <a:ea typeface="Arial"/>
                <a:cs typeface="Arial"/>
                <a:sym typeface="Arial"/>
              </a:rPr>
              <a:t>12:00   Wrap up and next steps</a:t>
            </a:r>
            <a:endParaRPr sz="1400" b="0" i="0" u="none">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383838"/>
              </a:buClr>
              <a:buSzPts val="2000"/>
              <a:buFont typeface="Arial"/>
              <a:buNone/>
            </a:pPr>
            <a:r>
              <a:rPr lang="en-US" sz="2000" b="0" i="0" u="none">
                <a:solidFill>
                  <a:srgbClr val="383838"/>
                </a:solidFill>
                <a:latin typeface="Arial"/>
                <a:ea typeface="Arial"/>
                <a:cs typeface="Arial"/>
                <a:sym typeface="Arial"/>
              </a:rPr>
              <a:t>12:30   Closing</a:t>
            </a:r>
            <a:endParaRPr sz="1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cxnSp>
        <p:nvCxnSpPr>
          <p:cNvPr id="117" name="Google Shape;117;p2"/>
          <p:cNvCxnSpPr/>
          <p:nvPr/>
        </p:nvCxnSpPr>
        <p:spPr>
          <a:xfrm>
            <a:off x="5964237" y="1033462"/>
            <a:ext cx="0" cy="4017962"/>
          </a:xfrm>
          <a:prstGeom prst="straightConnector1">
            <a:avLst/>
          </a:prstGeom>
          <a:noFill/>
          <a:ln w="38100" cap="flat" cmpd="sng">
            <a:solidFill>
              <a:schemeClr val="accent2"/>
            </a:solidFill>
            <a:prstDash val="solid"/>
            <a:miter lim="800000"/>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2"/>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Scenario update</a:t>
            </a:r>
            <a:endParaRPr/>
          </a:p>
        </p:txBody>
      </p:sp>
      <p:sp>
        <p:nvSpPr>
          <p:cNvPr id="324" name="Google Shape;324;p22"/>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
        <p:nvSpPr>
          <p:cNvPr id="325" name="Google Shape;325;p22"/>
          <p:cNvSpPr/>
          <p:nvPr/>
        </p:nvSpPr>
        <p:spPr>
          <a:xfrm rot="10800000">
            <a:off x="7770812" y="1587"/>
            <a:ext cx="4151312" cy="606425"/>
          </a:xfrm>
          <a:custGeom>
            <a:avLst/>
            <a:gdLst/>
            <a:ahLst/>
            <a:cxnLst/>
            <a:rect l="l" t="t" r="r" b="b"/>
            <a:pathLst>
              <a:path w="4151376" h="581341" extrusionOk="0">
                <a:moveTo>
                  <a:pt x="3474720" y="581341"/>
                </a:moveTo>
                <a:lnTo>
                  <a:pt x="0" y="581341"/>
                </a:lnTo>
                <a:lnTo>
                  <a:pt x="0" y="1"/>
                </a:lnTo>
                <a:lnTo>
                  <a:pt x="3474720" y="1"/>
                </a:lnTo>
                <a:lnTo>
                  <a:pt x="3474720" y="0"/>
                </a:lnTo>
                <a:lnTo>
                  <a:pt x="4151376" y="581340"/>
                </a:lnTo>
                <a:lnTo>
                  <a:pt x="3474720" y="581340"/>
                </a:lnTo>
                <a:close/>
              </a:path>
            </a:pathLst>
          </a:custGeom>
          <a:solidFill>
            <a:schemeClr val="accent1"/>
          </a:solidFill>
          <a:ln>
            <a:noFill/>
          </a:ln>
          <a:effectLst>
            <a:outerShdw blurRad="63500" dist="38100" dir="135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26" name="Google Shape;326;p22"/>
          <p:cNvSpPr/>
          <p:nvPr/>
        </p:nvSpPr>
        <p:spPr>
          <a:xfrm rot="10800000">
            <a:off x="8040687" y="1587"/>
            <a:ext cx="4151312" cy="606425"/>
          </a:xfrm>
          <a:custGeom>
            <a:avLst/>
            <a:gdLst/>
            <a:ahLst/>
            <a:cxnLst/>
            <a:rect l="l" t="t" r="r" b="b"/>
            <a:pathLst>
              <a:path w="4151376" h="581341" extrusionOk="0">
                <a:moveTo>
                  <a:pt x="3474720" y="581341"/>
                </a:moveTo>
                <a:lnTo>
                  <a:pt x="0" y="581341"/>
                </a:lnTo>
                <a:lnTo>
                  <a:pt x="0" y="1"/>
                </a:lnTo>
                <a:lnTo>
                  <a:pt x="3474720" y="1"/>
                </a:lnTo>
                <a:lnTo>
                  <a:pt x="3474720" y="0"/>
                </a:lnTo>
                <a:lnTo>
                  <a:pt x="4151376" y="581340"/>
                </a:lnTo>
                <a:lnTo>
                  <a:pt x="3474720" y="581340"/>
                </a:lnTo>
                <a:close/>
              </a:path>
            </a:pathLst>
          </a:custGeom>
          <a:solidFill>
            <a:schemeClr val="accent2"/>
          </a:solidFill>
          <a:ln>
            <a:noFill/>
          </a:ln>
          <a:effectLst>
            <a:outerShdw blurRad="63500" dist="38100" dir="13500000">
              <a:srgbClr val="000000">
                <a:alpha val="3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27" name="Google Shape;327;p22"/>
          <p:cNvSpPr txBox="1"/>
          <p:nvPr/>
        </p:nvSpPr>
        <p:spPr>
          <a:xfrm>
            <a:off x="9023350" y="137785"/>
            <a:ext cx="316864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Black"/>
              <a:buNone/>
            </a:pPr>
            <a:r>
              <a:rPr lang="en-US" sz="2000" b="1" i="0" u="none" dirty="0">
                <a:solidFill>
                  <a:srgbClr val="FFFFFF"/>
                </a:solidFill>
                <a:latin typeface="Arial Black"/>
                <a:ea typeface="Arial Black"/>
                <a:cs typeface="Arial Black"/>
                <a:sym typeface="Arial Black"/>
              </a:rPr>
              <a:t>SIMULATION ONLY</a:t>
            </a:r>
            <a:endParaRPr dirty="0"/>
          </a:p>
        </p:txBody>
      </p:sp>
      <p:sp>
        <p:nvSpPr>
          <p:cNvPr id="329" name="Google Shape;329;p22"/>
          <p:cNvSpPr txBox="1">
            <a:spLocks noGrp="1"/>
          </p:cNvSpPr>
          <p:nvPr>
            <p:ph type="body" idx="1"/>
          </p:nvPr>
        </p:nvSpPr>
        <p:spPr>
          <a:xfrm>
            <a:off x="152400" y="882650"/>
            <a:ext cx="8374062" cy="5502275"/>
          </a:xfrm>
          <a:prstGeom prst="rect">
            <a:avLst/>
          </a:prstGeom>
          <a:solidFill>
            <a:srgbClr val="DDDDDD"/>
          </a:solidFill>
          <a:ln>
            <a:noFill/>
          </a:ln>
        </p:spPr>
        <p:txBody>
          <a:bodyPr spcFirstLastPara="1" wrap="square" lIns="91425" tIns="45700" rIns="91425" bIns="45700" anchor="ctr" anchorCtr="0">
            <a:noAutofit/>
          </a:bodyPr>
          <a:lstStyle/>
          <a:p>
            <a:pPr marL="228600" lvl="0" indent="-228600" algn="just" rtl="0">
              <a:lnSpc>
                <a:spcPct val="90000"/>
              </a:lnSpc>
              <a:spcBef>
                <a:spcPts val="0"/>
              </a:spcBef>
              <a:spcAft>
                <a:spcPts val="0"/>
              </a:spcAft>
              <a:buClr>
                <a:srgbClr val="000000"/>
              </a:buClr>
              <a:buSzPts val="300"/>
              <a:buFont typeface="Arial"/>
              <a:buChar char="•"/>
            </a:pPr>
            <a:r>
              <a:rPr lang="en-US" sz="2000" b="0" i="0" u="none" dirty="0">
                <a:solidFill>
                  <a:schemeClr val="dk1"/>
                </a:solidFill>
                <a:latin typeface="Arial"/>
                <a:ea typeface="Arial"/>
                <a:cs typeface="Arial"/>
                <a:sym typeface="Arial"/>
              </a:rPr>
              <a:t>After 2 hours in isolation, the man is transferred and admitted to </a:t>
            </a:r>
            <a:r>
              <a:rPr lang="en-US" sz="2000" dirty="0">
                <a:solidFill>
                  <a:schemeClr val="dk1"/>
                </a:solidFill>
              </a:rPr>
              <a:t>[</a:t>
            </a:r>
            <a:r>
              <a:rPr lang="en-US" sz="2000" b="1"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
                  </a:ext>
                </a:extLst>
              </a:rPr>
              <a:t>LOCAL</a:t>
            </a:r>
            <a:r>
              <a:rPr lang="en-US" sz="2000" b="1" i="0" u="none" dirty="0">
                <a:solidFill>
                  <a:schemeClr val="dk1"/>
                </a:solidFil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
                  </a:ext>
                </a:extLst>
              </a:rPr>
              <a:t> </a:t>
            </a:r>
            <a:r>
              <a:rPr lang="en-US" sz="2000" b="1" i="0" u="none" dirty="0">
                <a:solidFill>
                  <a:schemeClr val="dk1"/>
                </a:solidFil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
                  </a:ext>
                </a:extLst>
              </a:rPr>
              <a:t>hospital</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
                  </a:ext>
                </a:extLst>
              </a:rPr>
              <a:t>]</a:t>
            </a:r>
            <a:r>
              <a:rPr lang="en-US" sz="2000" b="0" i="0" u="none" dirty="0">
                <a:solidFill>
                  <a:schemeClr val="dk1"/>
                </a:solidFill>
                <a:latin typeface="Arial"/>
                <a:ea typeface="Arial"/>
                <a:cs typeface="Arial"/>
                <a:sym typeface="Arial"/>
              </a:rPr>
              <a:t> for management and the lab report confirms a positive test for COVID-19.</a:t>
            </a:r>
          </a:p>
          <a:p>
            <a:pPr marL="228600" lvl="0" indent="-228600" algn="just" rtl="0">
              <a:lnSpc>
                <a:spcPct val="90000"/>
              </a:lnSpc>
              <a:spcBef>
                <a:spcPts val="0"/>
              </a:spcBef>
              <a:spcAft>
                <a:spcPts val="0"/>
              </a:spcAft>
              <a:buClr>
                <a:srgbClr val="000000"/>
              </a:buClr>
              <a:buSzPts val="300"/>
              <a:buFont typeface="Arial"/>
              <a:buChar char="•"/>
            </a:pPr>
            <a:endParaRPr sz="2000" dirty="0"/>
          </a:p>
          <a:p>
            <a:pPr marL="228600" lvl="0" indent="-228600" algn="just">
              <a:spcBef>
                <a:spcPts val="0"/>
              </a:spcBef>
              <a:buClr>
                <a:srgbClr val="000000"/>
              </a:buClr>
              <a:buSzPts val="300"/>
            </a:pPr>
            <a:r>
              <a:rPr lang="en-US" sz="2000" b="0" i="0" u="none" dirty="0">
                <a:solidFill>
                  <a:schemeClr val="dk1"/>
                </a:solidFill>
                <a:latin typeface="Arial"/>
                <a:ea typeface="Arial"/>
                <a:cs typeface="Arial"/>
                <a:sym typeface="Arial"/>
              </a:rPr>
              <a:t>Surveillance officers instructed all passengers and crew from</a:t>
            </a:r>
            <a:r>
              <a:rPr lang="en-US" sz="2000" b="0" i="0" u="none" dirty="0">
                <a:solidFill>
                  <a:schemeClr val="tx1"/>
                </a:solidFill>
                <a:latin typeface="Arial"/>
                <a:ea typeface="Arial"/>
                <a:cs typeface="Arial"/>
                <a:sym typeface="Arial"/>
              </a:rPr>
              <a:t> the flight </a:t>
            </a:r>
            <a:r>
              <a:rPr lang="en-US" sz="2000" b="0" i="0" u="none" dirty="0">
                <a:solidFill>
                  <a:schemeClr val="dk1"/>
                </a:solidFill>
                <a:latin typeface="Arial"/>
                <a:ea typeface="Arial"/>
                <a:cs typeface="Arial"/>
                <a:sym typeface="Arial"/>
              </a:rPr>
              <a:t>to remain at home and avoid close-contact with others for a 14-day monitoring period.   The crew are concerned as they are from 6 different nationalities and would like to return to their home countries.</a:t>
            </a:r>
          </a:p>
          <a:p>
            <a:pPr marL="228600" lvl="0" indent="-228600" algn="just">
              <a:spcBef>
                <a:spcPts val="0"/>
              </a:spcBef>
              <a:buClr>
                <a:srgbClr val="000000"/>
              </a:buClr>
              <a:buSzPts val="300"/>
            </a:pPr>
            <a:endParaRPr sz="2000" dirty="0"/>
          </a:p>
          <a:p>
            <a:pPr marL="228600" lvl="0" indent="-228600" algn="just">
              <a:spcBef>
                <a:spcPts val="0"/>
              </a:spcBef>
              <a:buClr>
                <a:srgbClr val="000000"/>
              </a:buClr>
              <a:buSzPts val="300"/>
            </a:pPr>
            <a:r>
              <a:rPr lang="en-US" sz="2000" b="0" i="0" u="none" dirty="0">
                <a:solidFill>
                  <a:schemeClr val="dk1"/>
                </a:solidFill>
                <a:latin typeface="Arial"/>
                <a:ea typeface="Arial"/>
                <a:cs typeface="Arial"/>
                <a:sym typeface="Arial"/>
              </a:rPr>
              <a:t>Within 2 weeks</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 the following contacts living </a:t>
            </a:r>
            <a:r>
              <a:rPr lang="en-US" sz="2000" dirty="0">
                <a:solidFill>
                  <a:schemeClr val="dk1"/>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in </a:t>
            </a:r>
            <a:r>
              <a:rPr lang="en-US" sz="2000" b="1" dirty="0">
                <a:solidFill>
                  <a:schemeClr val="dk1"/>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different parts of</a:t>
            </a:r>
            <a:r>
              <a:rPr lang="en-US" sz="2000" dirty="0">
                <a:solidFill>
                  <a:schemeClr val="dk1"/>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 </a:t>
            </a:r>
            <a:r>
              <a:rPr lang="en-US" sz="2000" b="1" dirty="0">
                <a:solidFill>
                  <a:schemeClr val="dk1"/>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YOUR COUNTRY </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tested positive for </a:t>
            </a:r>
            <a:r>
              <a:rPr lang="en-US" sz="2000" dirty="0">
                <a:solidFill>
                  <a:schemeClr val="dk1"/>
                </a:solidFill>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COVID-19: </a:t>
            </a:r>
            <a:r>
              <a:rPr lang="en-US" sz="20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6 </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fellow </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passengers, </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1 air hostess, 1 </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nurse, 1 airplane </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cleaner and </a:t>
            </a:r>
            <a:r>
              <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1 immigration officer </a:t>
            </a:r>
            <a:endParaRPr lang="en-US" sz="2000" b="0" i="0" u="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endParaRPr>
          </a:p>
          <a:p>
            <a:pPr marL="228600" lvl="0" indent="-228600" algn="just">
              <a:spcBef>
                <a:spcPts val="0"/>
              </a:spcBef>
              <a:buClr>
                <a:srgbClr val="000000"/>
              </a:buClr>
              <a:buSzPts val="300"/>
            </a:pPr>
            <a:endParaRPr lang="en-US" sz="2000" b="0" i="0" u="none" dirty="0">
              <a:solidFill>
                <a:srgbClr val="000000"/>
              </a:solidFill>
              <a:latin typeface="Arial"/>
              <a:ea typeface="Arial"/>
              <a:cs typeface="Arial"/>
              <a:sym typeface="Arial"/>
            </a:endParaRPr>
          </a:p>
          <a:p>
            <a:pPr marL="228600" lvl="0" indent="-228600" algn="just">
              <a:spcBef>
                <a:spcPts val="0"/>
              </a:spcBef>
              <a:buClr>
                <a:srgbClr val="000000"/>
              </a:buClr>
              <a:buSzPts val="300"/>
            </a:pPr>
            <a:r>
              <a:rPr lang="en-US" sz="2000" b="0" i="0" u="none" dirty="0">
                <a:solidFill>
                  <a:srgbClr val="000000"/>
                </a:solidFill>
                <a:latin typeface="Arial"/>
                <a:ea typeface="Arial"/>
                <a:cs typeface="Arial"/>
                <a:sym typeface="Arial"/>
              </a:rPr>
              <a:t>Secondary transmission is evident. The public is nervous, socio media is spreading </a:t>
            </a:r>
            <a:r>
              <a:rPr lang="en-US" sz="2000" b="0" i="0" u="none" dirty="0" err="1">
                <a:solidFill>
                  <a:srgbClr val="000000"/>
                </a:solidFill>
                <a:latin typeface="Arial"/>
                <a:ea typeface="Arial"/>
                <a:cs typeface="Arial"/>
                <a:sym typeface="Arial"/>
              </a:rPr>
              <a:t>rumours</a:t>
            </a:r>
            <a:r>
              <a:rPr lang="en-US" sz="2000" dirty="0"/>
              <a:t> of multiple confirmed </a:t>
            </a:r>
            <a:r>
              <a:rPr lang="en-US" sz="2000" dirty="0">
                <a:solidFill>
                  <a:schemeClr val="dk1"/>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COVID-19 </a:t>
            </a:r>
            <a:r>
              <a:rPr lang="en-US" sz="2000" dirty="0"/>
              <a:t>cases and deaths within the country. Journalists have requested a statement </a:t>
            </a:r>
            <a:r>
              <a:rPr lang="en-US" sz="2000" b="0" i="0" u="none" dirty="0">
                <a:solidFill>
                  <a:srgbClr val="000000"/>
                </a:solidFill>
                <a:latin typeface="Arial"/>
                <a:ea typeface="Arial"/>
                <a:cs typeface="Arial"/>
                <a:sym typeface="Arial"/>
              </a:rPr>
              <a:t>from your team.</a:t>
            </a:r>
            <a:endParaRPr sz="2000" dirty="0"/>
          </a:p>
        </p:txBody>
      </p:sp>
      <p:pic>
        <p:nvPicPr>
          <p:cNvPr id="3" name="Picture 2" descr="A person lying on a bed&#10;&#10;Description automatically generated">
            <a:extLst>
              <a:ext uri="{FF2B5EF4-FFF2-40B4-BE49-F238E27FC236}">
                <a16:creationId xmlns:a16="http://schemas.microsoft.com/office/drawing/2014/main" id="{24CF2E6B-57DF-7441-BEEF-A9325E6BFD6D}"/>
              </a:ext>
            </a:extLst>
          </p:cNvPr>
          <p:cNvPicPr>
            <a:picLocks noChangeAspect="1"/>
          </p:cNvPicPr>
          <p:nvPr/>
        </p:nvPicPr>
        <p:blipFill>
          <a:blip r:embed="rId3"/>
          <a:stretch>
            <a:fillRect/>
          </a:stretch>
        </p:blipFill>
        <p:spPr>
          <a:xfrm>
            <a:off x="8572500" y="882649"/>
            <a:ext cx="3202144" cy="55022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3"/>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dirty="0">
                <a:solidFill>
                  <a:srgbClr val="FFFFFF"/>
                </a:solidFill>
                <a:latin typeface="Arial"/>
                <a:ea typeface="Arial"/>
                <a:cs typeface="Arial"/>
                <a:sym typeface="Arial"/>
              </a:rPr>
              <a:t>Session 5 </a:t>
            </a:r>
            <a:endParaRPr dirty="0"/>
          </a:p>
        </p:txBody>
      </p:sp>
      <p:sp>
        <p:nvSpPr>
          <p:cNvPr id="335" name="Google Shape;335;p23"/>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
        <p:nvSpPr>
          <p:cNvPr id="336" name="Google Shape;336;p23"/>
          <p:cNvSpPr txBox="1">
            <a:spLocks noGrp="1"/>
          </p:cNvSpPr>
          <p:nvPr>
            <p:ph type="body" idx="1"/>
          </p:nvPr>
        </p:nvSpPr>
        <p:spPr>
          <a:xfrm>
            <a:off x="726802" y="849312"/>
            <a:ext cx="10515600" cy="51593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2800" b="1" i="0" u="none" dirty="0">
                <a:solidFill>
                  <a:srgbClr val="005D85"/>
                </a:solidFill>
                <a:latin typeface="Arial"/>
                <a:ea typeface="Arial"/>
                <a:cs typeface="Arial"/>
                <a:sym typeface="Arial"/>
              </a:rPr>
              <a:t>Questions for discussion</a:t>
            </a:r>
            <a:endParaRPr dirty="0"/>
          </a:p>
          <a:p>
            <a:pPr marL="0" lvl="0" indent="0" algn="l" rtl="0">
              <a:lnSpc>
                <a:spcPct val="150000"/>
              </a:lnSpc>
              <a:spcBef>
                <a:spcPts val="0"/>
              </a:spcBef>
              <a:spcAft>
                <a:spcPts val="0"/>
              </a:spcAft>
              <a:buSzPts val="1800"/>
              <a:buNone/>
            </a:pPr>
            <a:r>
              <a:rPr lang="en-US" sz="2800" b="1" i="0" u="none" dirty="0">
                <a:solidFill>
                  <a:schemeClr val="dk1"/>
                </a:solidFill>
                <a:latin typeface="Arial"/>
                <a:ea typeface="Arial"/>
                <a:cs typeface="Arial"/>
                <a:sym typeface="Arial"/>
              </a:rPr>
              <a:t>In your country and POE;</a:t>
            </a:r>
            <a:endParaRPr sz="2800" b="0" i="0" u="none" dirty="0">
              <a:solidFill>
                <a:schemeClr val="dk1"/>
              </a:solidFill>
              <a:latin typeface="Arial"/>
              <a:ea typeface="Arial"/>
              <a:cs typeface="Arial"/>
              <a:sym typeface="Arial"/>
            </a:endParaRPr>
          </a:p>
          <a:p>
            <a:pPr marL="0" lvl="0" algn="just">
              <a:lnSpc>
                <a:spcPct val="160000"/>
              </a:lnSpc>
              <a:spcBef>
                <a:spcPts val="0"/>
              </a:spcBef>
              <a:buClr>
                <a:srgbClr val="000000"/>
              </a:buClr>
              <a:buSzPts val="300"/>
              <a:buFont typeface="Arial"/>
              <a:buAutoNum type="arabicPeriod"/>
            </a:pPr>
            <a:r>
              <a:rPr lang="en-US" sz="2000" dirty="0">
                <a:solidFill>
                  <a:schemeClr val="dk1"/>
                </a:solidFill>
              </a:rPr>
              <a:t>What actions would be triggered by this new event information?</a:t>
            </a:r>
            <a:endParaRPr sz="2000" dirty="0">
              <a:solidFill>
                <a:schemeClr val="dk1"/>
              </a:solidFill>
            </a:endParaRPr>
          </a:p>
          <a:p>
            <a:pPr marL="0" lvl="0" algn="just">
              <a:lnSpc>
                <a:spcPct val="160000"/>
              </a:lnSpc>
              <a:spcBef>
                <a:spcPts val="0"/>
              </a:spcBef>
              <a:buClr>
                <a:srgbClr val="000000"/>
              </a:buClr>
              <a:buSzPts val="300"/>
              <a:buFont typeface="Arial"/>
              <a:buAutoNum type="arabicPeriod"/>
            </a:pPr>
            <a:r>
              <a:rPr lang="en-US" sz="2000" dirty="0">
                <a:solidFill>
                  <a:schemeClr val="dk1"/>
                </a:solidFill>
              </a:rPr>
              <a:t>How would this event be coordinated and managed?</a:t>
            </a:r>
            <a:endParaRPr sz="2000" dirty="0">
              <a:solidFill>
                <a:schemeClr val="dk1"/>
              </a:solidFill>
            </a:endParaRPr>
          </a:p>
          <a:p>
            <a:pPr marL="0" lvl="0" algn="just">
              <a:lnSpc>
                <a:spcPct val="160000"/>
              </a:lnSpc>
              <a:spcBef>
                <a:spcPts val="0"/>
              </a:spcBef>
              <a:buClr>
                <a:srgbClr val="000000"/>
              </a:buClr>
              <a:buSzPts val="300"/>
              <a:buFont typeface="Arial"/>
              <a:buAutoNum type="arabicPeriod"/>
            </a:pPr>
            <a:r>
              <a:rPr lang="en-US" sz="2000" dirty="0">
                <a:solidFill>
                  <a:schemeClr val="dk1"/>
                </a:solidFill>
              </a:rPr>
              <a:t>Where would the funding come from to implement the response?</a:t>
            </a:r>
            <a:endParaRPr sz="2000" dirty="0">
              <a:solidFill>
                <a:schemeClr val="dk1"/>
              </a:solidFill>
            </a:endParaRPr>
          </a:p>
          <a:p>
            <a:pPr marL="0" lvl="0" algn="just">
              <a:lnSpc>
                <a:spcPct val="160000"/>
              </a:lnSpc>
              <a:spcBef>
                <a:spcPts val="0"/>
              </a:spcBef>
              <a:buClr>
                <a:srgbClr val="000000"/>
              </a:buClr>
              <a:buSzPts val="300"/>
              <a:buFont typeface="Arial"/>
              <a:buAutoNum type="arabicPeriod"/>
            </a:pPr>
            <a:r>
              <a:rPr lang="en-US" sz="2000" dirty="0">
                <a:solidFill>
                  <a:schemeClr val="dk1"/>
                </a:solidFill>
              </a:rPr>
              <a:t>What support would you request from WHO and other partners?</a:t>
            </a:r>
          </a:p>
          <a:p>
            <a:pPr marL="0" indent="-19050" algn="just">
              <a:lnSpc>
                <a:spcPct val="150000"/>
              </a:lnSpc>
              <a:spcBef>
                <a:spcPts val="0"/>
              </a:spcBef>
              <a:buClr>
                <a:srgbClr val="000000"/>
              </a:buClr>
              <a:buSzPts val="300"/>
              <a:buFont typeface="Arial"/>
              <a:buAutoNum type="arabicPeriod"/>
            </a:pPr>
            <a:r>
              <a:rPr lang="en-US" sz="2400" i="1" dirty="0">
                <a:solidFill>
                  <a:srgbClr val="FF0000"/>
                </a:solidFill>
              </a:rPr>
              <a:t>Based  on your answers above, list your strengths and weaknesses.</a:t>
            </a:r>
          </a:p>
          <a:p>
            <a:pPr marL="0" lvl="0" indent="-19050" algn="just" rtl="0">
              <a:lnSpc>
                <a:spcPct val="150000"/>
              </a:lnSpc>
              <a:spcBef>
                <a:spcPts val="0"/>
              </a:spcBef>
              <a:spcAft>
                <a:spcPts val="0"/>
              </a:spcAft>
              <a:buClr>
                <a:srgbClr val="000000"/>
              </a:buClr>
              <a:buSzPts val="300"/>
              <a:buFont typeface="Arial"/>
              <a:buAutoNum type="arabicPeriod"/>
            </a:pPr>
            <a:endParaRPr dirty="0"/>
          </a:p>
          <a:p>
            <a:pPr marL="0" lvl="0" indent="0" algn="l" rtl="0">
              <a:lnSpc>
                <a:spcPct val="90000"/>
              </a:lnSpc>
              <a:spcBef>
                <a:spcPts val="1000"/>
              </a:spcBef>
              <a:spcAft>
                <a:spcPts val="0"/>
              </a:spcAft>
              <a:buSzPts val="1800"/>
              <a:buNone/>
            </a:pPr>
            <a:endParaRPr sz="2800" b="0" i="0" u="none" dirty="0">
              <a:solidFill>
                <a:srgbClr val="000000"/>
              </a:solidFill>
              <a:latin typeface="Arial"/>
              <a:ea typeface="Arial"/>
              <a:cs typeface="Arial"/>
              <a:sym typeface="Arial"/>
            </a:endParaRPr>
          </a:p>
          <a:p>
            <a:pPr marL="0" lvl="0" indent="0" algn="l" rtl="0">
              <a:lnSpc>
                <a:spcPct val="90000"/>
              </a:lnSpc>
              <a:spcBef>
                <a:spcPts val="1000"/>
              </a:spcBef>
              <a:spcAft>
                <a:spcPts val="0"/>
              </a:spcAft>
              <a:buSzPts val="1800"/>
              <a:buNone/>
            </a:pPr>
            <a:endParaRPr sz="2800" b="0" i="0" u="none" dirty="0">
              <a:solidFill>
                <a:srgbClr val="000000"/>
              </a:solidFill>
              <a:latin typeface="Arial"/>
              <a:ea typeface="Arial"/>
              <a:cs typeface="Arial"/>
              <a:sym typeface="Arial"/>
            </a:endParaRPr>
          </a:p>
          <a:p>
            <a:pPr marL="457200" lvl="0" indent="-228600" algn="l" rtl="0">
              <a:lnSpc>
                <a:spcPct val="90000"/>
              </a:lnSpc>
              <a:spcBef>
                <a:spcPts val="1000"/>
              </a:spcBef>
              <a:spcAft>
                <a:spcPts val="0"/>
              </a:spcAft>
              <a:buClr>
                <a:schemeClr val="dk1"/>
              </a:buClr>
              <a:buSzPts val="1800"/>
              <a:buNone/>
            </a:pPr>
            <a:endParaRPr sz="2800" b="0" i="0" u="none" dirty="0">
              <a:solidFill>
                <a:srgbClr val="000000"/>
              </a:solidFill>
              <a:latin typeface="Arial"/>
              <a:ea typeface="Arial"/>
              <a:cs typeface="Arial"/>
              <a:sym typeface="Arial"/>
            </a:endParaRPr>
          </a:p>
        </p:txBody>
      </p:sp>
      <p:grpSp>
        <p:nvGrpSpPr>
          <p:cNvPr id="337" name="Google Shape;337;p23"/>
          <p:cNvGrpSpPr/>
          <p:nvPr/>
        </p:nvGrpSpPr>
        <p:grpSpPr>
          <a:xfrm>
            <a:off x="9829800" y="5638800"/>
            <a:ext cx="2020887" cy="749300"/>
            <a:chOff x="9978391" y="5342554"/>
            <a:chExt cx="2020803" cy="749356"/>
          </a:xfrm>
        </p:grpSpPr>
        <p:pic>
          <p:nvPicPr>
            <p:cNvPr id="338" name="Google Shape;338;p23"/>
            <p:cNvPicPr preferRelativeResize="0"/>
            <p:nvPr/>
          </p:nvPicPr>
          <p:blipFill rotWithShape="1">
            <a:blip r:embed="rId3">
              <a:alphaModFix/>
            </a:blip>
            <a:srcRect/>
            <a:stretch/>
          </p:blipFill>
          <p:spPr>
            <a:xfrm>
              <a:off x="9978391" y="5342554"/>
              <a:ext cx="784098" cy="749356"/>
            </a:xfrm>
            <a:prstGeom prst="rect">
              <a:avLst/>
            </a:prstGeom>
            <a:noFill/>
            <a:ln>
              <a:noFill/>
            </a:ln>
          </p:spPr>
        </p:pic>
        <p:sp>
          <p:nvSpPr>
            <p:cNvPr id="339" name="Google Shape;339;p23"/>
            <p:cNvSpPr txBox="1"/>
            <p:nvPr/>
          </p:nvSpPr>
          <p:spPr>
            <a:xfrm>
              <a:off x="10668380" y="5522976"/>
              <a:ext cx="13308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2400"/>
                <a:buFont typeface="Arial"/>
                <a:buNone/>
              </a:pPr>
              <a:r>
                <a:rPr lang="en-US" sz="2400" b="1" i="0" u="none">
                  <a:solidFill>
                    <a:srgbClr val="0070C0"/>
                  </a:solidFill>
                  <a:latin typeface="Arial"/>
                  <a:ea typeface="Arial"/>
                  <a:cs typeface="Arial"/>
                  <a:sym typeface="Arial"/>
                </a:rPr>
                <a:t>30 mins</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4"/>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dirty="0">
                <a:solidFill>
                  <a:srgbClr val="FFFFFF"/>
                </a:solidFill>
                <a:latin typeface="Arial"/>
                <a:ea typeface="Arial"/>
                <a:cs typeface="Arial"/>
                <a:sym typeface="Arial"/>
              </a:rPr>
              <a:t>Session 6</a:t>
            </a:r>
            <a:endParaRPr dirty="0"/>
          </a:p>
        </p:txBody>
      </p:sp>
      <p:sp>
        <p:nvSpPr>
          <p:cNvPr id="345" name="Google Shape;345;p24"/>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
        <p:nvSpPr>
          <p:cNvPr id="346" name="Google Shape;346;p24"/>
          <p:cNvSpPr txBox="1">
            <a:spLocks noGrp="1"/>
          </p:cNvSpPr>
          <p:nvPr>
            <p:ph type="body" idx="1"/>
          </p:nvPr>
        </p:nvSpPr>
        <p:spPr>
          <a:xfrm>
            <a:off x="344487" y="585614"/>
            <a:ext cx="11353800" cy="51593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2800" b="1" i="0" u="none" dirty="0">
                <a:solidFill>
                  <a:srgbClr val="005D85"/>
                </a:solidFill>
                <a:latin typeface="Arial"/>
                <a:ea typeface="Arial"/>
                <a:cs typeface="Arial"/>
                <a:sym typeface="Arial"/>
              </a:rPr>
              <a:t>Questions for discussion</a:t>
            </a:r>
            <a:endParaRPr dirty="0"/>
          </a:p>
          <a:p>
            <a:pPr marL="0" lvl="0" indent="0" algn="l" rtl="0">
              <a:lnSpc>
                <a:spcPct val="150000"/>
              </a:lnSpc>
              <a:spcBef>
                <a:spcPts val="0"/>
              </a:spcBef>
              <a:spcAft>
                <a:spcPts val="0"/>
              </a:spcAft>
              <a:buSzPts val="1800"/>
              <a:buNone/>
            </a:pPr>
            <a:r>
              <a:rPr lang="en-US" sz="2000" b="1" i="0" u="none" dirty="0">
                <a:solidFill>
                  <a:schemeClr val="dk1"/>
                </a:solidFill>
                <a:sym typeface="Arial"/>
              </a:rPr>
              <a:t>In the country and at the POE</a:t>
            </a:r>
            <a:endParaRPr sz="2000" b="0" i="0" u="none" dirty="0">
              <a:solidFill>
                <a:schemeClr val="dk1"/>
              </a:solidFill>
              <a:sym typeface="Arial"/>
            </a:endParaRPr>
          </a:p>
          <a:p>
            <a:pPr marL="0" lvl="0" indent="-19050" algn="just" rtl="0">
              <a:lnSpc>
                <a:spcPct val="150000"/>
              </a:lnSpc>
              <a:spcBef>
                <a:spcPts val="0"/>
              </a:spcBef>
              <a:spcAft>
                <a:spcPts val="0"/>
              </a:spcAft>
              <a:buClr>
                <a:srgbClr val="000000"/>
              </a:buClr>
              <a:buSzPts val="300"/>
              <a:buFont typeface="Arial"/>
              <a:buAutoNum type="arabicPeriod"/>
            </a:pPr>
            <a:r>
              <a:rPr lang="en-US" sz="2000" b="0" i="0" u="none" dirty="0">
                <a:solidFill>
                  <a:schemeClr val="dk1"/>
                </a:solidFill>
                <a:sym typeface="Arial"/>
              </a:rPr>
              <a:t>Who will be leading on risk communication for this event?</a:t>
            </a:r>
            <a:endParaRPr sz="2000" dirty="0"/>
          </a:p>
          <a:p>
            <a:pPr marL="0" lvl="0" indent="-19050" algn="just" rtl="0">
              <a:lnSpc>
                <a:spcPct val="150000"/>
              </a:lnSpc>
              <a:spcBef>
                <a:spcPts val="0"/>
              </a:spcBef>
              <a:spcAft>
                <a:spcPts val="0"/>
              </a:spcAft>
              <a:buClr>
                <a:srgbClr val="000000"/>
              </a:buClr>
              <a:buSzPts val="300"/>
              <a:buFont typeface="Arial"/>
              <a:buAutoNum type="arabicPeriod"/>
            </a:pPr>
            <a:r>
              <a:rPr lang="en-US" sz="2000" b="0" i="0" u="none" dirty="0">
                <a:solidFill>
                  <a:schemeClr val="dk1"/>
                </a:solidFill>
                <a:sym typeface="Arial"/>
              </a:rPr>
              <a:t>What communication needs to take place and to whom? E.g. airlines, other departments at POE etc.</a:t>
            </a:r>
            <a:endParaRPr sz="2000" dirty="0"/>
          </a:p>
          <a:p>
            <a:pPr marL="0" lvl="0" indent="-19050" algn="just" rtl="0">
              <a:lnSpc>
                <a:spcPct val="150000"/>
              </a:lnSpc>
              <a:spcBef>
                <a:spcPts val="0"/>
              </a:spcBef>
              <a:spcAft>
                <a:spcPts val="0"/>
              </a:spcAft>
              <a:buClr>
                <a:srgbClr val="000000"/>
              </a:buClr>
              <a:buSzPts val="300"/>
              <a:buFont typeface="Arial"/>
              <a:buAutoNum type="arabicPeriod"/>
            </a:pPr>
            <a:r>
              <a:rPr lang="en-US" sz="2000" b="0" i="0" u="none" dirty="0">
                <a:solidFill>
                  <a:schemeClr val="dk1"/>
                </a:solidFill>
                <a:sym typeface="Arial"/>
              </a:rPr>
              <a:t>What is your strategy for </a:t>
            </a:r>
            <a:r>
              <a:rPr lang="en-US" sz="2000" b="0" i="0" u="none" dirty="0">
                <a:solidFill>
                  <a:srgbClr val="000000"/>
                </a:solidFill>
                <a:sym typeface="Arial"/>
              </a:rPr>
              <a:t>media communication?</a:t>
            </a:r>
            <a:endParaRPr sz="2000" dirty="0"/>
          </a:p>
          <a:p>
            <a:pPr marL="685800" lvl="1" indent="-228600" algn="just" rtl="0">
              <a:lnSpc>
                <a:spcPct val="150000"/>
              </a:lnSpc>
              <a:spcBef>
                <a:spcPts val="0"/>
              </a:spcBef>
              <a:spcAft>
                <a:spcPts val="0"/>
              </a:spcAft>
              <a:buClr>
                <a:srgbClr val="000000"/>
              </a:buClr>
              <a:buSzPts val="300"/>
              <a:buFont typeface="Arial"/>
              <a:buChar char="•"/>
            </a:pPr>
            <a:r>
              <a:rPr lang="en-US" sz="2000" b="0" i="0" u="none" dirty="0">
                <a:solidFill>
                  <a:srgbClr val="000000"/>
                </a:solidFill>
                <a:sym typeface="Arial"/>
              </a:rPr>
              <a:t>What is the mechanism for rapid clearing of timely and transparent communication messaging and materials?</a:t>
            </a:r>
            <a:endParaRPr sz="2000" dirty="0"/>
          </a:p>
          <a:p>
            <a:pPr marL="685800" lvl="1" indent="-228600" algn="just" rtl="0">
              <a:lnSpc>
                <a:spcPct val="150000"/>
              </a:lnSpc>
              <a:spcBef>
                <a:spcPts val="0"/>
              </a:spcBef>
              <a:spcAft>
                <a:spcPts val="0"/>
              </a:spcAft>
              <a:buClr>
                <a:srgbClr val="000000"/>
              </a:buClr>
              <a:buSzPts val="300"/>
              <a:buFont typeface="Arial"/>
              <a:buChar char="•"/>
            </a:pPr>
            <a:r>
              <a:rPr lang="en-US" sz="2000" b="0" i="0" u="none" dirty="0">
                <a:solidFill>
                  <a:srgbClr val="000000"/>
                </a:solidFill>
                <a:sym typeface="Arial"/>
              </a:rPr>
              <a:t>How will information and communication be coordinated across Ministries and partners, and across different levels of the government?</a:t>
            </a:r>
          </a:p>
          <a:p>
            <a:pPr marL="685800" lvl="1" indent="-228600" algn="just">
              <a:lnSpc>
                <a:spcPct val="150000"/>
              </a:lnSpc>
              <a:spcBef>
                <a:spcPts val="0"/>
              </a:spcBef>
              <a:buClr>
                <a:srgbClr val="000000"/>
              </a:buClr>
              <a:buSzPts val="300"/>
            </a:pPr>
            <a:r>
              <a:rPr lang="en-US" sz="2000" i="1" dirty="0">
                <a:solidFill>
                  <a:srgbClr val="FF0000"/>
                </a:solidFill>
              </a:rPr>
              <a:t>Based  on your answers above, list your strengths and weaknesses.</a:t>
            </a:r>
          </a:p>
        </p:txBody>
      </p:sp>
      <p:grpSp>
        <p:nvGrpSpPr>
          <p:cNvPr id="347" name="Google Shape;347;p24"/>
          <p:cNvGrpSpPr/>
          <p:nvPr/>
        </p:nvGrpSpPr>
        <p:grpSpPr>
          <a:xfrm>
            <a:off x="9677400" y="5943600"/>
            <a:ext cx="2020887" cy="749300"/>
            <a:chOff x="9978391" y="5342554"/>
            <a:chExt cx="2020803" cy="749356"/>
          </a:xfrm>
        </p:grpSpPr>
        <p:pic>
          <p:nvPicPr>
            <p:cNvPr id="348" name="Google Shape;348;p24"/>
            <p:cNvPicPr preferRelativeResize="0"/>
            <p:nvPr/>
          </p:nvPicPr>
          <p:blipFill rotWithShape="1">
            <a:blip r:embed="rId3">
              <a:alphaModFix/>
            </a:blip>
            <a:srcRect/>
            <a:stretch/>
          </p:blipFill>
          <p:spPr>
            <a:xfrm>
              <a:off x="9978391" y="5342554"/>
              <a:ext cx="784098" cy="749356"/>
            </a:xfrm>
            <a:prstGeom prst="rect">
              <a:avLst/>
            </a:prstGeom>
            <a:noFill/>
            <a:ln>
              <a:noFill/>
            </a:ln>
          </p:spPr>
        </p:pic>
        <p:sp>
          <p:nvSpPr>
            <p:cNvPr id="349" name="Google Shape;349;p24"/>
            <p:cNvSpPr txBox="1"/>
            <p:nvPr/>
          </p:nvSpPr>
          <p:spPr>
            <a:xfrm>
              <a:off x="10668380" y="5522976"/>
              <a:ext cx="13308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2400"/>
                <a:buFont typeface="Arial"/>
                <a:buNone/>
              </a:pPr>
              <a:r>
                <a:rPr lang="en-US" sz="2400" b="1" i="0" u="none">
                  <a:solidFill>
                    <a:srgbClr val="0070C0"/>
                  </a:solidFill>
                  <a:latin typeface="Arial"/>
                  <a:ea typeface="Arial"/>
                  <a:cs typeface="Arial"/>
                  <a:sym typeface="Arial"/>
                </a:rPr>
                <a:t>30 mins</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25"/>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
        <p:nvSpPr>
          <p:cNvPr id="356" name="Google Shape;356;p25"/>
          <p:cNvSpPr txBox="1"/>
          <p:nvPr/>
        </p:nvSpPr>
        <p:spPr>
          <a:xfrm>
            <a:off x="3544824" y="1517377"/>
            <a:ext cx="4895850" cy="4086225"/>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58" name="Google Shape;358;p25"/>
          <p:cNvSpPr txBox="1"/>
          <p:nvPr/>
        </p:nvSpPr>
        <p:spPr>
          <a:xfrm>
            <a:off x="4020343" y="2843683"/>
            <a:ext cx="3346450" cy="1016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6000"/>
              <a:buFont typeface="Arial"/>
              <a:buNone/>
            </a:pPr>
            <a:r>
              <a:rPr lang="en-US" sz="6000" b="1" i="0" u="none" dirty="0">
                <a:solidFill>
                  <a:srgbClr val="FFFFFF"/>
                </a:solidFill>
                <a:latin typeface="Arial"/>
                <a:ea typeface="Arial"/>
                <a:cs typeface="Arial"/>
                <a:sym typeface="Arial"/>
              </a:rPr>
              <a:t>ENDEX</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6"/>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Hot-Wash</a:t>
            </a:r>
            <a:endParaRPr/>
          </a:p>
        </p:txBody>
      </p:sp>
      <p:sp>
        <p:nvSpPr>
          <p:cNvPr id="364" name="Google Shape;364;p26"/>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pic>
        <p:nvPicPr>
          <p:cNvPr id="365" name="Google Shape;365;p26" descr="drawing_light_bulb_with_pen_1600_clr.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43700" y="1944687"/>
            <a:ext cx="2738437" cy="2882900"/>
          </a:xfrm>
          <a:prstGeom prst="rect">
            <a:avLst/>
          </a:prstGeom>
          <a:noFill/>
          <a:ln>
            <a:noFill/>
          </a:ln>
        </p:spPr>
      </p:pic>
      <p:sp>
        <p:nvSpPr>
          <p:cNvPr id="366" name="Google Shape;366;p26"/>
          <p:cNvSpPr txBox="1"/>
          <p:nvPr/>
        </p:nvSpPr>
        <p:spPr>
          <a:xfrm>
            <a:off x="2047875" y="2628900"/>
            <a:ext cx="4379912" cy="282416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dirty="0">
                <a:solidFill>
                  <a:srgbClr val="000000"/>
                </a:solidFill>
                <a:latin typeface="Arial"/>
                <a:ea typeface="Arial"/>
                <a:cs typeface="Arial"/>
                <a:sym typeface="Arial"/>
              </a:rPr>
              <a:t>Initial feedback from the participants</a:t>
            </a:r>
            <a:endParaRPr dirty="0"/>
          </a:p>
        </p:txBody>
      </p:sp>
      <p:cxnSp>
        <p:nvCxnSpPr>
          <p:cNvPr id="367" name="Google Shape;367;p26"/>
          <p:cNvCxnSpPr/>
          <p:nvPr/>
        </p:nvCxnSpPr>
        <p:spPr>
          <a:xfrm>
            <a:off x="6570662" y="2805112"/>
            <a:ext cx="0" cy="1350962"/>
          </a:xfrm>
          <a:prstGeom prst="straightConnector1">
            <a:avLst/>
          </a:prstGeom>
          <a:noFill/>
          <a:ln w="47625" cap="flat" cmpd="sng">
            <a:solidFill>
              <a:schemeClr val="accent2"/>
            </a:solidFill>
            <a:prstDash val="solid"/>
            <a:miter lim="800000"/>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7"/>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
        <p:nvSpPr>
          <p:cNvPr id="375" name="Google Shape;375;p27"/>
          <p:cNvSpPr txBox="1"/>
          <p:nvPr/>
        </p:nvSpPr>
        <p:spPr>
          <a:xfrm>
            <a:off x="6370635" y="-6350"/>
            <a:ext cx="5821365" cy="6611937"/>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76" name="Google Shape;376;p27"/>
          <p:cNvSpPr txBox="1"/>
          <p:nvPr/>
        </p:nvSpPr>
        <p:spPr>
          <a:xfrm>
            <a:off x="8056562" y="903287"/>
            <a:ext cx="3036887" cy="1323975"/>
          </a:xfrm>
          <a:prstGeom prst="rect">
            <a:avLst/>
          </a:prstGeom>
          <a:noFill/>
          <a:ln w="1587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7BEFF"/>
              </a:buClr>
              <a:buSzPts val="4000"/>
              <a:buFont typeface="Arial"/>
              <a:buNone/>
            </a:pPr>
            <a:r>
              <a:rPr lang="en-US" sz="4000" b="1" i="0" u="none">
                <a:solidFill>
                  <a:srgbClr val="27BEFF"/>
                </a:solidFill>
                <a:latin typeface="Arial"/>
                <a:ea typeface="Arial"/>
                <a:cs typeface="Arial"/>
                <a:sym typeface="Arial"/>
              </a:rPr>
              <a:t>Summary </a:t>
            </a:r>
            <a:r>
              <a:rPr lang="en-US" sz="4000" b="1" i="0" u="none">
                <a:solidFill>
                  <a:srgbClr val="FFFFFF"/>
                </a:solidFill>
                <a:latin typeface="Arial"/>
                <a:ea typeface="Arial"/>
                <a:cs typeface="Arial"/>
                <a:sym typeface="Arial"/>
              </a:rPr>
              <a:t>&amp;</a:t>
            </a:r>
            <a:endParaRPr sz="14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4000"/>
              <a:buFont typeface="Arial"/>
              <a:buNone/>
            </a:pPr>
            <a:r>
              <a:rPr lang="en-US" sz="4000" b="1" i="0" u="none">
                <a:solidFill>
                  <a:srgbClr val="FFFFFF"/>
                </a:solidFill>
                <a:latin typeface="Arial"/>
                <a:ea typeface="Arial"/>
                <a:cs typeface="Arial"/>
                <a:sym typeface="Arial"/>
              </a:rPr>
              <a:t>Next Steps</a:t>
            </a:r>
            <a:endParaRPr/>
          </a:p>
        </p:txBody>
      </p:sp>
      <p:sp>
        <p:nvSpPr>
          <p:cNvPr id="377" name="Google Shape;377;p27"/>
          <p:cNvSpPr txBox="1"/>
          <p:nvPr/>
        </p:nvSpPr>
        <p:spPr>
          <a:xfrm>
            <a:off x="7834312" y="2652712"/>
            <a:ext cx="3770312" cy="348138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FFFFFF"/>
              </a:buClr>
              <a:buSzPts val="2400"/>
              <a:buFont typeface="Calibri"/>
              <a:buNone/>
            </a:pPr>
            <a:r>
              <a:rPr lang="en-US" sz="2400" b="1" i="0" u="none">
                <a:solidFill>
                  <a:srgbClr val="FFFFFF"/>
                </a:solidFill>
                <a:latin typeface="Calibri"/>
                <a:ea typeface="Calibri"/>
                <a:cs typeface="Calibri"/>
                <a:sym typeface="Calibri"/>
              </a:rPr>
              <a:t>Part II:</a:t>
            </a:r>
            <a:endParaRPr sz="1400" b="0" i="0" u="none">
              <a:solidFill>
                <a:srgbClr val="000000"/>
              </a:solidFill>
              <a:latin typeface="Arial"/>
              <a:ea typeface="Arial"/>
              <a:cs typeface="Arial"/>
              <a:sym typeface="Arial"/>
            </a:endParaRPr>
          </a:p>
          <a:p>
            <a:pPr marL="0" marR="0" lvl="0" indent="0" algn="l" rtl="0">
              <a:lnSpc>
                <a:spcPct val="90000"/>
              </a:lnSpc>
              <a:spcBef>
                <a:spcPts val="700"/>
              </a:spcBef>
              <a:spcAft>
                <a:spcPts val="0"/>
              </a:spcAft>
              <a:buClr>
                <a:srgbClr val="000000"/>
              </a:buClr>
              <a:buSzPts val="2400"/>
              <a:buFont typeface="Arial"/>
              <a:buNone/>
            </a:pPr>
            <a:endParaRPr sz="2400" b="1" i="0" u="none">
              <a:solidFill>
                <a:srgbClr val="FFFFFF"/>
              </a:solidFill>
              <a:latin typeface="Calibri"/>
              <a:ea typeface="Calibri"/>
              <a:cs typeface="Calibri"/>
              <a:sym typeface="Calibri"/>
            </a:endParaRPr>
          </a:p>
          <a:p>
            <a:pPr marL="0" marR="0" lvl="0" indent="-19050" algn="l" rtl="0">
              <a:lnSpc>
                <a:spcPct val="90000"/>
              </a:lnSpc>
              <a:spcBef>
                <a:spcPts val="0"/>
              </a:spcBef>
              <a:spcAft>
                <a:spcPts val="0"/>
              </a:spcAft>
              <a:buClr>
                <a:srgbClr val="0090D0"/>
              </a:buClr>
              <a:buSzPts val="300"/>
              <a:buFont typeface="Arial"/>
              <a:buChar char="•"/>
            </a:pPr>
            <a:r>
              <a:rPr lang="en-US" sz="2400" b="0" i="0" u="none">
                <a:solidFill>
                  <a:srgbClr val="FFFFFF"/>
                </a:solidFill>
                <a:latin typeface="Calibri"/>
                <a:ea typeface="Calibri"/>
                <a:cs typeface="Calibri"/>
                <a:sym typeface="Calibri"/>
              </a:rPr>
              <a:t>GAP analysis: Focus group discussion to review readiness checklist</a:t>
            </a:r>
            <a:endParaRPr sz="1400" b="0" i="0" u="none">
              <a:solidFill>
                <a:srgbClr val="000000"/>
              </a:solidFill>
              <a:latin typeface="Arial"/>
              <a:ea typeface="Arial"/>
              <a:cs typeface="Arial"/>
              <a:sym typeface="Arial"/>
            </a:endParaRPr>
          </a:p>
          <a:p>
            <a:pPr marL="0" marR="0" lvl="0" indent="-19050" algn="l" rtl="0">
              <a:lnSpc>
                <a:spcPct val="90000"/>
              </a:lnSpc>
              <a:spcBef>
                <a:spcPts val="1200"/>
              </a:spcBef>
              <a:spcAft>
                <a:spcPts val="0"/>
              </a:spcAft>
              <a:buClr>
                <a:srgbClr val="0090D0"/>
              </a:buClr>
              <a:buSzPts val="300"/>
              <a:buFont typeface="Arial"/>
              <a:buChar char="•"/>
            </a:pPr>
            <a:r>
              <a:rPr lang="en-US" sz="2400" b="0" i="0" u="none">
                <a:solidFill>
                  <a:srgbClr val="FFFFFF"/>
                </a:solidFill>
                <a:latin typeface="Calibri"/>
                <a:ea typeface="Calibri"/>
                <a:cs typeface="Calibri"/>
                <a:sym typeface="Calibri"/>
              </a:rPr>
              <a:t>Action planning</a:t>
            </a:r>
            <a:endParaRPr sz="1400" b="0" i="0" u="none">
              <a:solidFill>
                <a:srgbClr val="000000"/>
              </a:solidFill>
              <a:latin typeface="Arial"/>
              <a:ea typeface="Arial"/>
              <a:cs typeface="Arial"/>
              <a:sym typeface="Arial"/>
            </a:endParaRPr>
          </a:p>
          <a:p>
            <a:pPr marL="0" marR="0" lvl="0" indent="-19050" algn="l" rtl="0">
              <a:lnSpc>
                <a:spcPct val="90000"/>
              </a:lnSpc>
              <a:spcBef>
                <a:spcPts val="1200"/>
              </a:spcBef>
              <a:spcAft>
                <a:spcPts val="0"/>
              </a:spcAft>
              <a:buClr>
                <a:srgbClr val="0090D0"/>
              </a:buClr>
              <a:buSzPts val="300"/>
              <a:buFont typeface="Arial"/>
              <a:buChar char="•"/>
            </a:pPr>
            <a:r>
              <a:rPr lang="en-US" sz="2400" b="0" i="0" u="none">
                <a:solidFill>
                  <a:srgbClr val="FFFFFF"/>
                </a:solidFill>
                <a:latin typeface="Calibri"/>
                <a:ea typeface="Calibri"/>
                <a:cs typeface="Calibri"/>
                <a:sym typeface="Calibri"/>
              </a:rPr>
              <a:t>Participants evaluation form</a:t>
            </a:r>
            <a:endParaRPr/>
          </a:p>
        </p:txBody>
      </p:sp>
      <p:pic>
        <p:nvPicPr>
          <p:cNvPr id="3" name="Picture 2" descr="A picture containing person, table, cutting, sitting&#10;&#10;Description automatically generated">
            <a:extLst>
              <a:ext uri="{FF2B5EF4-FFF2-40B4-BE49-F238E27FC236}">
                <a16:creationId xmlns:a16="http://schemas.microsoft.com/office/drawing/2014/main" id="{97726063-3750-2F4D-B148-7D65868752CE}"/>
              </a:ext>
            </a:extLst>
          </p:cNvPr>
          <p:cNvPicPr>
            <a:picLocks noChangeAspect="1"/>
          </p:cNvPicPr>
          <p:nvPr/>
        </p:nvPicPr>
        <p:blipFill>
          <a:blip r:embed="rId3"/>
          <a:stretch>
            <a:fillRect/>
          </a:stretch>
        </p:blipFill>
        <p:spPr>
          <a:xfrm>
            <a:off x="0" y="596406"/>
            <a:ext cx="6370635" cy="600918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8"/>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Agenda part 2</a:t>
            </a:r>
            <a:endParaRPr/>
          </a:p>
        </p:txBody>
      </p:sp>
      <p:sp>
        <p:nvSpPr>
          <p:cNvPr id="383" name="Google Shape;383;p28"/>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lvl="0">
              <a:buClr>
                <a:srgbClr val="FFFFFF"/>
              </a:buClr>
              <a:buSzPts val="1200"/>
            </a:pPr>
            <a:endParaRPr dirty="0"/>
          </a:p>
        </p:txBody>
      </p:sp>
      <p:sp>
        <p:nvSpPr>
          <p:cNvPr id="384" name="Google Shape;384;p28"/>
          <p:cNvSpPr txBox="1"/>
          <p:nvPr/>
        </p:nvSpPr>
        <p:spPr>
          <a:xfrm>
            <a:off x="636587" y="1749425"/>
            <a:ext cx="5557837" cy="34909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2000"/>
              <a:buFont typeface="Arial"/>
              <a:buNone/>
            </a:pPr>
            <a:r>
              <a:rPr lang="en-US" sz="2000" b="1" i="0" u="none">
                <a:solidFill>
                  <a:srgbClr val="0070C0"/>
                </a:solidFill>
                <a:latin typeface="Arial"/>
                <a:ea typeface="Arial"/>
                <a:cs typeface="Arial"/>
                <a:sym typeface="Arial"/>
              </a:rPr>
              <a:t>Part 2: </a:t>
            </a:r>
            <a:endParaRPr sz="1400" b="0" i="0" u="none">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383838"/>
              </a:buClr>
              <a:buSzPts val="2000"/>
              <a:buFont typeface="Arial"/>
              <a:buNone/>
            </a:pPr>
            <a:r>
              <a:rPr lang="en-US" sz="2000" b="0" i="0" u="none">
                <a:solidFill>
                  <a:srgbClr val="383838"/>
                </a:solidFill>
                <a:latin typeface="Arial"/>
                <a:ea typeface="Arial"/>
                <a:cs typeface="Arial"/>
                <a:sym typeface="Arial"/>
              </a:rPr>
              <a:t>09:00	Re-cap </a:t>
            </a:r>
            <a:endParaRPr sz="1400" b="0" i="0" u="none">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383838"/>
              </a:buClr>
              <a:buSzPts val="2000"/>
              <a:buFont typeface="Arial"/>
              <a:buNone/>
            </a:pPr>
            <a:r>
              <a:rPr lang="en-US" sz="2000" b="0" i="0" u="none">
                <a:solidFill>
                  <a:srgbClr val="383838"/>
                </a:solidFill>
                <a:latin typeface="Arial"/>
                <a:ea typeface="Arial"/>
                <a:cs typeface="Arial"/>
                <a:sym typeface="Arial"/>
              </a:rPr>
              <a:t>09:15	Strengths &amp; Gaps analysis </a:t>
            </a:r>
            <a:r>
              <a:rPr lang="en-US" sz="1800" b="0" i="1" u="none">
                <a:solidFill>
                  <a:srgbClr val="383838"/>
                </a:solidFill>
                <a:latin typeface="Arial"/>
                <a:ea typeface="Arial"/>
                <a:cs typeface="Arial"/>
                <a:sym typeface="Arial"/>
              </a:rPr>
              <a:t>(group work) </a:t>
            </a:r>
            <a:endParaRPr sz="1400" b="0" i="0" u="none">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383838"/>
              </a:buClr>
              <a:buSzPts val="2000"/>
              <a:buFont typeface="Arial"/>
              <a:buNone/>
            </a:pPr>
            <a:r>
              <a:rPr lang="en-US" sz="2000" b="0" i="0" u="none">
                <a:solidFill>
                  <a:srgbClr val="383838"/>
                </a:solidFill>
                <a:latin typeface="Arial"/>
                <a:ea typeface="Arial"/>
                <a:cs typeface="Arial"/>
                <a:sym typeface="Arial"/>
              </a:rPr>
              <a:t>10:30  	Coffee break (15 min)</a:t>
            </a:r>
            <a:endParaRPr sz="1400" b="0" i="0" u="none">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383838"/>
              </a:buClr>
              <a:buSzPts val="2000"/>
              <a:buFont typeface="Arial"/>
              <a:buNone/>
            </a:pPr>
            <a:r>
              <a:rPr lang="en-US" sz="2000" b="0" i="0" u="none">
                <a:solidFill>
                  <a:srgbClr val="383838"/>
                </a:solidFill>
                <a:latin typeface="Arial"/>
                <a:ea typeface="Arial"/>
                <a:cs typeface="Arial"/>
                <a:sym typeface="Arial"/>
              </a:rPr>
              <a:t>10:45  	Action planning </a:t>
            </a:r>
            <a:r>
              <a:rPr lang="en-US" sz="1800" b="0" i="1" u="none">
                <a:solidFill>
                  <a:srgbClr val="383838"/>
                </a:solidFill>
                <a:latin typeface="Arial"/>
                <a:ea typeface="Arial"/>
                <a:cs typeface="Arial"/>
                <a:sym typeface="Arial"/>
              </a:rPr>
              <a:t>(group work) </a:t>
            </a:r>
            <a:endParaRPr sz="2000" b="0" i="1" u="none">
              <a:solidFill>
                <a:srgbClr val="383838"/>
              </a:solidFill>
              <a:latin typeface="Arial"/>
              <a:ea typeface="Arial"/>
              <a:cs typeface="Arial"/>
              <a:sym typeface="Arial"/>
            </a:endParaRPr>
          </a:p>
          <a:p>
            <a:pPr marL="0" marR="0" lvl="0" indent="0" algn="l" rtl="0">
              <a:lnSpc>
                <a:spcPct val="100000"/>
              </a:lnSpc>
              <a:spcBef>
                <a:spcPts val="700"/>
              </a:spcBef>
              <a:spcAft>
                <a:spcPts val="0"/>
              </a:spcAft>
              <a:buClr>
                <a:srgbClr val="383838"/>
              </a:buClr>
              <a:buSzPts val="2000"/>
              <a:buFont typeface="Arial"/>
              <a:buNone/>
            </a:pPr>
            <a:r>
              <a:rPr lang="en-US" sz="2000" b="0" i="0" u="none">
                <a:solidFill>
                  <a:srgbClr val="383838"/>
                </a:solidFill>
                <a:latin typeface="Arial"/>
                <a:ea typeface="Arial"/>
                <a:cs typeface="Arial"/>
                <a:sym typeface="Arial"/>
              </a:rPr>
              <a:t>11:30	Consolidation in plenary session</a:t>
            </a:r>
            <a:endParaRPr sz="1400" b="0" i="0" u="none">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383838"/>
              </a:buClr>
              <a:buSzPts val="2000"/>
              <a:buFont typeface="Arial"/>
              <a:buNone/>
            </a:pPr>
            <a:r>
              <a:rPr lang="en-US" sz="2000" b="0" i="0" u="none">
                <a:solidFill>
                  <a:srgbClr val="383838"/>
                </a:solidFill>
                <a:latin typeface="Arial"/>
                <a:ea typeface="Arial"/>
                <a:cs typeface="Arial"/>
                <a:sym typeface="Arial"/>
              </a:rPr>
              <a:t>12:00	Wrap up and next steps</a:t>
            </a:r>
            <a:endParaRPr sz="1400" b="0" i="0" u="none">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383838"/>
              </a:buClr>
              <a:buSzPts val="2000"/>
              <a:buFont typeface="Arial"/>
              <a:buNone/>
            </a:pPr>
            <a:r>
              <a:rPr lang="en-US" sz="2000" b="0" i="0" u="none">
                <a:solidFill>
                  <a:srgbClr val="383838"/>
                </a:solidFill>
                <a:latin typeface="Arial"/>
                <a:ea typeface="Arial"/>
                <a:cs typeface="Arial"/>
                <a:sym typeface="Arial"/>
              </a:rPr>
              <a:t>12:30	Closing</a:t>
            </a:r>
            <a:endParaRPr sz="1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pic>
        <p:nvPicPr>
          <p:cNvPr id="3" name="Picture 2" descr="A picture containing puzzle, object, indoor, table&#10;&#10;Description automatically generated">
            <a:extLst>
              <a:ext uri="{FF2B5EF4-FFF2-40B4-BE49-F238E27FC236}">
                <a16:creationId xmlns:a16="http://schemas.microsoft.com/office/drawing/2014/main" id="{D20AFBB4-E09A-3141-AFFF-6B2F5BB73C4A}"/>
              </a:ext>
            </a:extLst>
          </p:cNvPr>
          <p:cNvPicPr>
            <a:picLocks noChangeAspect="1"/>
          </p:cNvPicPr>
          <p:nvPr/>
        </p:nvPicPr>
        <p:blipFill>
          <a:blip r:embed="rId3"/>
          <a:stretch>
            <a:fillRect/>
          </a:stretch>
        </p:blipFill>
        <p:spPr>
          <a:xfrm>
            <a:off x="7320656" y="2156619"/>
            <a:ext cx="3862585" cy="254476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9"/>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dirty="0">
                <a:solidFill>
                  <a:srgbClr val="FFFFFF"/>
                </a:solidFill>
                <a:latin typeface="Arial"/>
                <a:ea typeface="Arial"/>
                <a:cs typeface="Arial"/>
                <a:sym typeface="Arial"/>
              </a:rPr>
              <a:t>WHO checklist for COVID-2019</a:t>
            </a:r>
            <a:endParaRPr dirty="0"/>
          </a:p>
        </p:txBody>
      </p:sp>
      <p:sp>
        <p:nvSpPr>
          <p:cNvPr id="391" name="Google Shape;391;p29"/>
          <p:cNvSpPr txBox="1">
            <a:spLocks noGrp="1"/>
          </p:cNvSpPr>
          <p:nvPr>
            <p:ph type="body" idx="1"/>
          </p:nvPr>
        </p:nvSpPr>
        <p:spPr>
          <a:xfrm>
            <a:off x="838200" y="1017587"/>
            <a:ext cx="10515600" cy="5159375"/>
          </a:xfrm>
          <a:prstGeom prst="rect">
            <a:avLst/>
          </a:prstGeom>
          <a:noFill/>
          <a:ln>
            <a:noFill/>
          </a:ln>
        </p:spPr>
        <p:txBody>
          <a:bodyPr spcFirstLastPara="1" wrap="square" lIns="91425" tIns="45700" rIns="91425" bIns="45700" anchor="t" anchorCtr="0">
            <a:normAutofit fontScale="92500"/>
          </a:bodyPr>
          <a:lstStyle/>
          <a:p>
            <a:pPr marL="228600" lvl="0" indent="-228600">
              <a:lnSpc>
                <a:spcPct val="100000"/>
              </a:lnSpc>
              <a:buClrTx/>
              <a:buSzTx/>
              <a:buFont typeface="Arial" panose="020B0604020202020204" pitchFamily="34" charset="0"/>
              <a:buChar char="•"/>
            </a:pPr>
            <a:r>
              <a:rPr lang="en-US" sz="2800" kern="1200" dirty="0">
                <a:solidFill>
                  <a:prstClr val="black"/>
                </a:solidFill>
                <a:ea typeface="+mn-ea"/>
                <a:cs typeface="Calibri" panose="020F0502020204030204" pitchFamily="34" charset="0"/>
              </a:rPr>
              <a:t>The </a:t>
            </a:r>
            <a:r>
              <a:rPr lang="en-US" sz="2800" b="1" kern="1200" dirty="0">
                <a:solidFill>
                  <a:prstClr val="black"/>
                </a:solidFill>
                <a:ea typeface="+mn-ea"/>
                <a:cs typeface="Calibri" panose="020F0502020204030204" pitchFamily="34" charset="0"/>
                <a:hlinkClick r:id="rId3"/>
              </a:rPr>
              <a:t>“</a:t>
            </a:r>
            <a:r>
              <a:rPr lang="en-US" sz="2800" kern="1200" dirty="0">
                <a:solidFill>
                  <a:prstClr val="black"/>
                </a:solidFill>
                <a:latin typeface="Arial" panose="020B0604020202020204" pitchFamily="34" charset="0"/>
                <a:ea typeface="+mn-ea"/>
                <a:cs typeface="Arial" panose="020B0604020202020204" pitchFamily="34" charset="0"/>
                <a:hlinkClick r:id="rId3"/>
              </a:rPr>
              <a:t> COVID-19 Strategic Preparedness and Response Plan (SPRP)” </a:t>
            </a:r>
            <a:r>
              <a:rPr lang="en-US" sz="2800" kern="1200" dirty="0">
                <a:solidFill>
                  <a:prstClr val="black"/>
                </a:solidFill>
                <a:ea typeface="+mn-ea"/>
                <a:cs typeface="Calibri" panose="020F0502020204030204" pitchFamily="34" charset="0"/>
              </a:rPr>
              <a:t>outlines the measures to be taken at country level to contain the virus and will be updated with further measures as and if the epidemiological situation changes. </a:t>
            </a:r>
          </a:p>
          <a:p>
            <a:pPr marL="228600" lvl="0" indent="-228600">
              <a:lnSpc>
                <a:spcPct val="100000"/>
              </a:lnSpc>
              <a:buClrTx/>
              <a:buSzTx/>
              <a:buFont typeface="Arial" panose="020B0604020202020204" pitchFamily="34" charset="0"/>
              <a:buChar char="•"/>
            </a:pPr>
            <a:endParaRPr lang="en-US" sz="2800" b="1" i="0" u="none" dirty="0">
              <a:solidFill>
                <a:srgbClr val="000000"/>
              </a:solidFill>
              <a:latin typeface="Arial"/>
              <a:ea typeface="Arial"/>
              <a:cs typeface="Arial"/>
              <a:sym typeface="Arial"/>
            </a:endParaRPr>
          </a:p>
          <a:p>
            <a:pPr marL="228600" lvl="0" indent="-228600" algn="l" rtl="0">
              <a:lnSpc>
                <a:spcPct val="100000"/>
              </a:lnSpc>
              <a:spcBef>
                <a:spcPts val="1000"/>
              </a:spcBef>
              <a:spcAft>
                <a:spcPts val="0"/>
              </a:spcAft>
              <a:buClr>
                <a:srgbClr val="000000"/>
              </a:buClr>
              <a:buSzPts val="300"/>
              <a:buFont typeface="Arial"/>
              <a:buChar char="•"/>
            </a:pPr>
            <a:r>
              <a:rPr lang="en-US" sz="2800" b="1" i="0" u="none" dirty="0">
                <a:solidFill>
                  <a:srgbClr val="000000"/>
                </a:solidFill>
                <a:latin typeface="Arial"/>
                <a:ea typeface="Arial"/>
                <a:cs typeface="Arial"/>
                <a:sym typeface="Arial"/>
              </a:rPr>
              <a:t>It will enable the targeted improvement of specific capacities. </a:t>
            </a:r>
            <a:endParaRPr sz="2800" b="0" i="0" u="none" dirty="0">
              <a:solidFill>
                <a:srgbClr val="000000"/>
              </a:solidFill>
              <a:latin typeface="Arial"/>
              <a:ea typeface="Arial"/>
              <a:cs typeface="Arial"/>
              <a:sym typeface="Arial"/>
            </a:endParaRPr>
          </a:p>
          <a:p>
            <a:pPr marL="228600" lvl="0" indent="-228600" algn="l" rtl="0">
              <a:lnSpc>
                <a:spcPct val="90000"/>
              </a:lnSpc>
              <a:spcBef>
                <a:spcPts val="1000"/>
              </a:spcBef>
              <a:spcAft>
                <a:spcPts val="0"/>
              </a:spcAft>
              <a:buSzPts val="1800"/>
              <a:buNone/>
            </a:pPr>
            <a:endParaRPr sz="2400" b="0" i="0" u="none" dirty="0">
              <a:solidFill>
                <a:srgbClr val="000000"/>
              </a:solidFill>
              <a:latin typeface="Arial"/>
              <a:ea typeface="Arial"/>
              <a:cs typeface="Arial"/>
              <a:sym typeface="Arial"/>
            </a:endParaRPr>
          </a:p>
          <a:p>
            <a:pPr marL="228600" lvl="0" indent="-228600" algn="l" rtl="0">
              <a:lnSpc>
                <a:spcPct val="90000"/>
              </a:lnSpc>
              <a:spcBef>
                <a:spcPts val="1000"/>
              </a:spcBef>
              <a:spcAft>
                <a:spcPts val="0"/>
              </a:spcAft>
              <a:buClr>
                <a:srgbClr val="000000"/>
              </a:buClr>
              <a:buSzPts val="300"/>
              <a:buFont typeface="Arial"/>
              <a:buChar char="•"/>
            </a:pPr>
            <a:r>
              <a:rPr lang="en-US" sz="2400" b="0" i="0" u="sng" dirty="0">
                <a:solidFill>
                  <a:srgbClr val="000000"/>
                </a:solidFill>
                <a:latin typeface="Arial"/>
                <a:ea typeface="Arial"/>
                <a:cs typeface="Arial"/>
                <a:sym typeface="Arial"/>
              </a:rPr>
              <a:t>This information will help national authorities to</a:t>
            </a:r>
            <a:endParaRPr sz="2800" b="0" i="0" u="none" dirty="0">
              <a:solidFill>
                <a:srgbClr val="000000"/>
              </a:solidFill>
              <a:latin typeface="Arial"/>
              <a:ea typeface="Arial"/>
              <a:cs typeface="Arial"/>
              <a:sym typeface="Arial"/>
            </a:endParaRPr>
          </a:p>
          <a:p>
            <a:pPr marL="228600" lvl="0" indent="-228600" algn="l" rtl="0">
              <a:lnSpc>
                <a:spcPct val="90000"/>
              </a:lnSpc>
              <a:spcBef>
                <a:spcPts val="1000"/>
              </a:spcBef>
              <a:spcAft>
                <a:spcPts val="0"/>
              </a:spcAft>
              <a:buClr>
                <a:srgbClr val="000000"/>
              </a:buClr>
              <a:buSzPts val="300"/>
              <a:buFont typeface="Arial"/>
              <a:buChar char="•"/>
            </a:pPr>
            <a:r>
              <a:rPr lang="en-US" sz="2400" b="0" i="0" u="none" dirty="0">
                <a:solidFill>
                  <a:srgbClr val="000000"/>
                </a:solidFill>
                <a:latin typeface="Arial"/>
                <a:ea typeface="Arial"/>
                <a:cs typeface="Arial"/>
                <a:sym typeface="Arial"/>
              </a:rPr>
              <a:t>identify main gaps </a:t>
            </a:r>
            <a:endParaRPr sz="2800" b="0" i="0" u="none" dirty="0">
              <a:solidFill>
                <a:srgbClr val="000000"/>
              </a:solidFill>
              <a:latin typeface="Arial"/>
              <a:ea typeface="Arial"/>
              <a:cs typeface="Arial"/>
              <a:sym typeface="Arial"/>
            </a:endParaRPr>
          </a:p>
          <a:p>
            <a:pPr marL="228600" lvl="0" indent="-228600" algn="l" rtl="0">
              <a:lnSpc>
                <a:spcPct val="90000"/>
              </a:lnSpc>
              <a:spcBef>
                <a:spcPts val="1000"/>
              </a:spcBef>
              <a:spcAft>
                <a:spcPts val="0"/>
              </a:spcAft>
              <a:buClr>
                <a:srgbClr val="000000"/>
              </a:buClr>
              <a:buSzPts val="300"/>
              <a:buFont typeface="Arial"/>
              <a:buChar char="•"/>
            </a:pPr>
            <a:r>
              <a:rPr lang="en-US" sz="2400" b="0" i="0" u="none" dirty="0">
                <a:solidFill>
                  <a:srgbClr val="000000"/>
                </a:solidFill>
                <a:latin typeface="Arial"/>
                <a:ea typeface="Arial"/>
                <a:cs typeface="Arial"/>
                <a:sym typeface="Arial"/>
              </a:rPr>
              <a:t>perform risk assessments and </a:t>
            </a:r>
            <a:endParaRPr sz="2800" b="0" i="0" u="none" dirty="0">
              <a:solidFill>
                <a:srgbClr val="000000"/>
              </a:solidFill>
              <a:latin typeface="Arial"/>
              <a:ea typeface="Arial"/>
              <a:cs typeface="Arial"/>
              <a:sym typeface="Arial"/>
            </a:endParaRPr>
          </a:p>
          <a:p>
            <a:pPr marL="228600" lvl="0" indent="-228600" algn="l" rtl="0">
              <a:lnSpc>
                <a:spcPct val="90000"/>
              </a:lnSpc>
              <a:spcBef>
                <a:spcPts val="1000"/>
              </a:spcBef>
              <a:spcAft>
                <a:spcPts val="0"/>
              </a:spcAft>
              <a:buClr>
                <a:srgbClr val="000000"/>
              </a:buClr>
              <a:buSzPts val="300"/>
              <a:buFont typeface="Arial"/>
              <a:buChar char="•"/>
            </a:pPr>
            <a:r>
              <a:rPr lang="en-US" sz="2400" b="0" i="0" u="none" dirty="0">
                <a:solidFill>
                  <a:srgbClr val="000000"/>
                </a:solidFill>
                <a:latin typeface="Arial"/>
                <a:ea typeface="Arial"/>
                <a:cs typeface="Arial"/>
                <a:sym typeface="Arial"/>
              </a:rPr>
              <a:t>plan for response and control actions.</a:t>
            </a:r>
            <a:endParaRPr dirty="0"/>
          </a:p>
          <a:p>
            <a:pPr marL="228600" lvl="0" indent="-228600" algn="l" rtl="0">
              <a:lnSpc>
                <a:spcPct val="90000"/>
              </a:lnSpc>
              <a:spcBef>
                <a:spcPts val="1000"/>
              </a:spcBef>
              <a:spcAft>
                <a:spcPts val="0"/>
              </a:spcAft>
              <a:buSzPts val="1800"/>
              <a:buNone/>
            </a:pPr>
            <a:endParaRPr sz="2400" b="0" i="0" u="none" dirty="0">
              <a:solidFill>
                <a:srgbClr val="000000"/>
              </a:solidFill>
              <a:latin typeface="Arial"/>
              <a:ea typeface="Arial"/>
              <a:cs typeface="Arial"/>
              <a:sym typeface="Arial"/>
            </a:endParaRPr>
          </a:p>
          <a:p>
            <a:pPr marL="457200" lvl="0" indent="-228600" algn="l" rtl="0">
              <a:lnSpc>
                <a:spcPct val="90000"/>
              </a:lnSpc>
              <a:spcBef>
                <a:spcPts val="1000"/>
              </a:spcBef>
              <a:spcAft>
                <a:spcPts val="0"/>
              </a:spcAft>
              <a:buClr>
                <a:schemeClr val="dk1"/>
              </a:buClr>
              <a:buSzPts val="1800"/>
              <a:buNone/>
            </a:pPr>
            <a:endParaRPr sz="2400" b="0" i="0" u="none" dirty="0">
              <a:solidFill>
                <a:srgbClr val="000000"/>
              </a:solidFill>
              <a:latin typeface="Arial"/>
              <a:ea typeface="Arial"/>
              <a:cs typeface="Arial"/>
              <a:sym typeface="Arial"/>
            </a:endParaRPr>
          </a:p>
        </p:txBody>
      </p:sp>
      <p:sp>
        <p:nvSpPr>
          <p:cNvPr id="392" name="Google Shape;392;p29"/>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0"/>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Strengths and gaps analysis</a:t>
            </a:r>
            <a:endParaRPr/>
          </a:p>
        </p:txBody>
      </p:sp>
      <p:sp>
        <p:nvSpPr>
          <p:cNvPr id="398" name="Google Shape;398;p30"/>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
        <p:nvSpPr>
          <p:cNvPr id="399" name="Google Shape;399;p30"/>
          <p:cNvSpPr txBox="1"/>
          <p:nvPr/>
        </p:nvSpPr>
        <p:spPr>
          <a:xfrm>
            <a:off x="388937" y="5659437"/>
            <a:ext cx="4816475" cy="768350"/>
          </a:xfrm>
          <a:prstGeom prst="rect">
            <a:avLst/>
          </a:prstGeom>
          <a:solidFill>
            <a:srgbClr val="004767"/>
          </a:solidFill>
          <a:ln w="25400" cap="flat" cmpd="sng">
            <a:solidFill>
              <a:srgbClr val="005D8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a:buNone/>
            </a:pPr>
            <a:r>
              <a:rPr lang="en-US" sz="3200" b="1" i="0" u="none">
                <a:solidFill>
                  <a:srgbClr val="FFFFFF"/>
                </a:solidFill>
                <a:latin typeface="Arial"/>
                <a:ea typeface="Arial"/>
                <a:cs typeface="Arial"/>
                <a:sym typeface="Arial"/>
              </a:rPr>
              <a:t>ACTION PLAN</a:t>
            </a:r>
            <a:endParaRPr/>
          </a:p>
        </p:txBody>
      </p:sp>
      <p:sp>
        <p:nvSpPr>
          <p:cNvPr id="400" name="Google Shape;400;p30"/>
          <p:cNvSpPr/>
          <p:nvPr/>
        </p:nvSpPr>
        <p:spPr>
          <a:xfrm>
            <a:off x="388937" y="3740150"/>
            <a:ext cx="4816475" cy="2019300"/>
          </a:xfrm>
          <a:prstGeom prst="flowChartOffpageConnector">
            <a:avLst/>
          </a:prstGeom>
          <a:solidFill>
            <a:srgbClr val="9B9B9B"/>
          </a:solidFill>
          <a:ln w="25400" cap="flat" cmpd="sng">
            <a:solidFill>
              <a:srgbClr val="005D8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a:solidFill>
                  <a:srgbClr val="000000"/>
                </a:solidFill>
                <a:latin typeface="Arial"/>
                <a:ea typeface="Arial"/>
                <a:cs typeface="Arial"/>
                <a:sym typeface="Arial"/>
              </a:rPr>
              <a:t>Propose ideas to enhance your systems, plans &amp; Procedures</a:t>
            </a:r>
            <a:endParaRPr/>
          </a:p>
        </p:txBody>
      </p:sp>
      <p:sp>
        <p:nvSpPr>
          <p:cNvPr id="401" name="Google Shape;401;p30"/>
          <p:cNvSpPr/>
          <p:nvPr/>
        </p:nvSpPr>
        <p:spPr>
          <a:xfrm>
            <a:off x="388937" y="2343150"/>
            <a:ext cx="4816475" cy="1473200"/>
          </a:xfrm>
          <a:prstGeom prst="flowChartOffpageConnector">
            <a:avLst/>
          </a:prstGeom>
          <a:solidFill>
            <a:srgbClr val="BCBCBC"/>
          </a:solidFill>
          <a:ln w="25400" cap="flat" cmpd="sng">
            <a:solidFill>
              <a:srgbClr val="005D8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a:solidFill>
                  <a:srgbClr val="000000"/>
                </a:solidFill>
                <a:latin typeface="Arial"/>
                <a:ea typeface="Arial"/>
                <a:cs typeface="Arial"/>
                <a:sym typeface="Arial"/>
              </a:rPr>
              <a:t>Check assumptions</a:t>
            </a:r>
            <a:endParaRPr/>
          </a:p>
        </p:txBody>
      </p:sp>
      <p:sp>
        <p:nvSpPr>
          <p:cNvPr id="402" name="Google Shape;402;p30"/>
          <p:cNvSpPr/>
          <p:nvPr/>
        </p:nvSpPr>
        <p:spPr>
          <a:xfrm>
            <a:off x="388937" y="914400"/>
            <a:ext cx="4816475" cy="1474787"/>
          </a:xfrm>
          <a:prstGeom prst="flowChartOffpageConnector">
            <a:avLst/>
          </a:prstGeom>
          <a:solidFill>
            <a:schemeClr val="lt2"/>
          </a:solidFill>
          <a:ln w="25400" cap="flat" cmpd="sng">
            <a:solidFill>
              <a:srgbClr val="005D8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a:solidFill>
                  <a:srgbClr val="000000"/>
                </a:solidFill>
                <a:latin typeface="Arial"/>
                <a:ea typeface="Arial"/>
                <a:cs typeface="Arial"/>
                <a:sym typeface="Arial"/>
              </a:rPr>
              <a:t>Review strengths &amp; gaps</a:t>
            </a:r>
            <a:endParaRPr/>
          </a:p>
        </p:txBody>
      </p:sp>
      <p:sp>
        <p:nvSpPr>
          <p:cNvPr id="403" name="Google Shape;403;p30"/>
          <p:cNvSpPr txBox="1"/>
          <p:nvPr/>
        </p:nvSpPr>
        <p:spPr>
          <a:xfrm>
            <a:off x="5842000" y="1098550"/>
            <a:ext cx="5557837"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a:solidFill>
                  <a:srgbClr val="000000"/>
                </a:solidFill>
                <a:latin typeface="Arial"/>
                <a:ea typeface="Arial"/>
                <a:cs typeface="Arial"/>
                <a:sym typeface="Arial"/>
              </a:rPr>
              <a:t>TASKS:</a:t>
            </a:r>
            <a:endParaRPr sz="1400" b="0" i="0" u="none">
              <a:solidFill>
                <a:srgbClr val="000000"/>
              </a:solidFill>
              <a:latin typeface="Arial"/>
              <a:ea typeface="Arial"/>
              <a:cs typeface="Arial"/>
              <a:sym typeface="Arial"/>
            </a:endParaRPr>
          </a:p>
          <a:p>
            <a:pPr marL="0" marR="0" lvl="0" indent="-12700" algn="l" rtl="0">
              <a:lnSpc>
                <a:spcPct val="100000"/>
              </a:lnSpc>
              <a:spcBef>
                <a:spcPts val="1200"/>
              </a:spcBef>
              <a:spcAft>
                <a:spcPts val="0"/>
              </a:spcAft>
              <a:buClr>
                <a:srgbClr val="000000"/>
              </a:buClr>
              <a:buSzPts val="200"/>
              <a:buFont typeface="Arial"/>
              <a:buAutoNum type="arabicPeriod"/>
            </a:pPr>
            <a:r>
              <a:rPr lang="en-US" sz="1800" b="0" i="0" u="none">
                <a:solidFill>
                  <a:srgbClr val="000000"/>
                </a:solidFill>
                <a:latin typeface="Arial"/>
                <a:ea typeface="Arial"/>
                <a:cs typeface="Arial"/>
                <a:sym typeface="Arial"/>
              </a:rPr>
              <a:t>In groups, divide a piece of paper into three sections.</a:t>
            </a:r>
            <a:endParaRPr sz="1400" b="0" i="0" u="none">
              <a:solidFill>
                <a:srgbClr val="000000"/>
              </a:solidFill>
              <a:latin typeface="Arial"/>
              <a:ea typeface="Arial"/>
              <a:cs typeface="Arial"/>
              <a:sym typeface="Arial"/>
            </a:endParaRPr>
          </a:p>
          <a:p>
            <a:pPr marL="0" marR="0" lvl="0" indent="-12700" algn="l" rtl="0">
              <a:lnSpc>
                <a:spcPct val="100000"/>
              </a:lnSpc>
              <a:spcBef>
                <a:spcPts val="1200"/>
              </a:spcBef>
              <a:spcAft>
                <a:spcPts val="0"/>
              </a:spcAft>
              <a:buClr>
                <a:srgbClr val="000000"/>
              </a:buClr>
              <a:buSzPts val="200"/>
              <a:buFont typeface="Arial"/>
              <a:buAutoNum type="arabicPeriod"/>
            </a:pPr>
            <a:r>
              <a:rPr lang="en-US" sz="1800" b="0" i="0" u="none">
                <a:solidFill>
                  <a:srgbClr val="000000"/>
                </a:solidFill>
                <a:latin typeface="Arial"/>
                <a:ea typeface="Arial"/>
                <a:cs typeface="Arial"/>
                <a:sym typeface="Arial"/>
              </a:rPr>
              <a:t>Review the Readiness Checklist, your plans and notes from your TTX</a:t>
            </a:r>
            <a:endParaRPr sz="1400" b="0" i="0" u="none">
              <a:solidFill>
                <a:srgbClr val="000000"/>
              </a:solidFill>
              <a:latin typeface="Arial"/>
              <a:ea typeface="Arial"/>
              <a:cs typeface="Arial"/>
              <a:sym typeface="Arial"/>
            </a:endParaRPr>
          </a:p>
          <a:p>
            <a:pPr marL="0" marR="0" lvl="0" indent="-12700" algn="l" rtl="0">
              <a:lnSpc>
                <a:spcPct val="100000"/>
              </a:lnSpc>
              <a:spcBef>
                <a:spcPts val="1200"/>
              </a:spcBef>
              <a:spcAft>
                <a:spcPts val="0"/>
              </a:spcAft>
              <a:buClr>
                <a:srgbClr val="000000"/>
              </a:buClr>
              <a:buSzPts val="200"/>
              <a:buFont typeface="Arial"/>
              <a:buAutoNum type="arabicPeriod"/>
            </a:pPr>
            <a:r>
              <a:rPr lang="en-US" sz="1800" b="0" i="0" u="none">
                <a:solidFill>
                  <a:srgbClr val="000000"/>
                </a:solidFill>
                <a:latin typeface="Arial"/>
                <a:ea typeface="Arial"/>
                <a:cs typeface="Arial"/>
                <a:sym typeface="Arial"/>
              </a:rPr>
              <a:t>Discuss and write your points in each of the sections to answer:</a:t>
            </a:r>
            <a:endParaRPr sz="1800" b="1" i="0" u="none">
              <a:solidFill>
                <a:srgbClr val="000000"/>
              </a:solidFill>
              <a:latin typeface="Arial"/>
              <a:ea typeface="Arial"/>
              <a:cs typeface="Arial"/>
              <a:sym typeface="Arial"/>
            </a:endParaRPr>
          </a:p>
          <a:p>
            <a:pPr marL="800100" marR="0" lvl="1" indent="-342900" algn="l" rtl="0">
              <a:lnSpc>
                <a:spcPct val="100000"/>
              </a:lnSpc>
              <a:spcBef>
                <a:spcPts val="1200"/>
              </a:spcBef>
              <a:spcAft>
                <a:spcPts val="0"/>
              </a:spcAft>
              <a:buClr>
                <a:srgbClr val="000000"/>
              </a:buClr>
              <a:buSzPts val="200"/>
              <a:buFont typeface="Arial"/>
              <a:buChar char="•"/>
            </a:pPr>
            <a:r>
              <a:rPr lang="en-US" sz="1800" b="0" i="0" u="none" strike="noStrike" cap="none">
                <a:solidFill>
                  <a:srgbClr val="000000"/>
                </a:solidFill>
                <a:latin typeface="Arial"/>
                <a:ea typeface="Arial"/>
                <a:cs typeface="Arial"/>
                <a:sym typeface="Arial"/>
              </a:rPr>
              <a:t>What worked well? (Achievements)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1200"/>
              </a:spcBef>
              <a:spcAft>
                <a:spcPts val="0"/>
              </a:spcAft>
              <a:buClr>
                <a:srgbClr val="000000"/>
              </a:buClr>
              <a:buSzPts val="200"/>
              <a:buFont typeface="Arial"/>
              <a:buChar char="•"/>
            </a:pPr>
            <a:r>
              <a:rPr lang="en-US" sz="1800" b="0" i="0" u="none" strike="noStrike" cap="none">
                <a:solidFill>
                  <a:srgbClr val="000000"/>
                </a:solidFill>
                <a:latin typeface="Arial"/>
                <a:ea typeface="Arial"/>
                <a:cs typeface="Arial"/>
                <a:sym typeface="Arial"/>
              </a:rPr>
              <a:t>What was challenging? (Challenges)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1200"/>
              </a:spcBef>
              <a:spcAft>
                <a:spcPts val="0"/>
              </a:spcAft>
              <a:buClr>
                <a:srgbClr val="000000"/>
              </a:buClr>
              <a:buSzPts val="200"/>
              <a:buFont typeface="Arial"/>
              <a:buChar char="•"/>
            </a:pPr>
            <a:r>
              <a:rPr lang="en-US" sz="1800" b="0" i="0" u="none" strike="noStrike" cap="none">
                <a:solidFill>
                  <a:srgbClr val="000000"/>
                </a:solidFill>
                <a:latin typeface="Arial"/>
                <a:ea typeface="Arial"/>
                <a:cs typeface="Arial"/>
                <a:sym typeface="Arial"/>
              </a:rPr>
              <a:t>Recommendations? (and prioritize, to identify your top 3)</a:t>
            </a:r>
            <a:endParaRPr/>
          </a:p>
        </p:txBody>
      </p:sp>
      <p:grpSp>
        <p:nvGrpSpPr>
          <p:cNvPr id="404" name="Google Shape;404;p30"/>
          <p:cNvGrpSpPr/>
          <p:nvPr/>
        </p:nvGrpSpPr>
        <p:grpSpPr>
          <a:xfrm>
            <a:off x="9763125" y="701675"/>
            <a:ext cx="2020887" cy="749300"/>
            <a:chOff x="9978391" y="5342554"/>
            <a:chExt cx="2020803" cy="749356"/>
          </a:xfrm>
        </p:grpSpPr>
        <p:pic>
          <p:nvPicPr>
            <p:cNvPr id="405" name="Google Shape;405;p30"/>
            <p:cNvPicPr preferRelativeResize="0"/>
            <p:nvPr/>
          </p:nvPicPr>
          <p:blipFill rotWithShape="1">
            <a:blip r:embed="rId3">
              <a:alphaModFix/>
            </a:blip>
            <a:srcRect/>
            <a:stretch/>
          </p:blipFill>
          <p:spPr>
            <a:xfrm>
              <a:off x="9978391" y="5342554"/>
              <a:ext cx="784098" cy="749356"/>
            </a:xfrm>
            <a:prstGeom prst="rect">
              <a:avLst/>
            </a:prstGeom>
            <a:noFill/>
            <a:ln>
              <a:noFill/>
            </a:ln>
          </p:spPr>
        </p:pic>
        <p:sp>
          <p:nvSpPr>
            <p:cNvPr id="406" name="Google Shape;406;p30"/>
            <p:cNvSpPr txBox="1"/>
            <p:nvPr/>
          </p:nvSpPr>
          <p:spPr>
            <a:xfrm>
              <a:off x="10668380" y="5522976"/>
              <a:ext cx="13308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2400"/>
                <a:buFont typeface="Arial"/>
                <a:buNone/>
              </a:pPr>
              <a:r>
                <a:rPr lang="en-US" sz="2400" b="1" i="0" u="none">
                  <a:solidFill>
                    <a:srgbClr val="0070C0"/>
                  </a:solidFill>
                  <a:latin typeface="Arial"/>
                  <a:ea typeface="Arial"/>
                  <a:cs typeface="Arial"/>
                  <a:sym typeface="Arial"/>
                </a:rPr>
                <a:t>75 mins</a:t>
              </a:r>
              <a:endParaRPr/>
            </a:p>
          </p:txBody>
        </p:sp>
      </p:grpSp>
      <p:cxnSp>
        <p:nvCxnSpPr>
          <p:cNvPr id="407" name="Google Shape;407;p30"/>
          <p:cNvCxnSpPr/>
          <p:nvPr/>
        </p:nvCxnSpPr>
        <p:spPr>
          <a:xfrm>
            <a:off x="5575300" y="5534025"/>
            <a:ext cx="6227762" cy="0"/>
          </a:xfrm>
          <a:prstGeom prst="straightConnector1">
            <a:avLst/>
          </a:prstGeom>
          <a:noFill/>
          <a:ln w="25400" cap="flat" cmpd="sng">
            <a:solidFill>
              <a:schemeClr val="accent1"/>
            </a:solidFill>
            <a:prstDash val="solid"/>
            <a:miter lim="800000"/>
            <a:headEnd type="none" w="med" len="med"/>
            <a:tailEnd type="none" w="med" len="med"/>
          </a:ln>
        </p:spPr>
      </p:cxnSp>
      <p:sp>
        <p:nvSpPr>
          <p:cNvPr id="408" name="Google Shape;408;p30"/>
          <p:cNvSpPr txBox="1"/>
          <p:nvPr/>
        </p:nvSpPr>
        <p:spPr>
          <a:xfrm>
            <a:off x="6434137" y="5965825"/>
            <a:ext cx="489426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400"/>
              <a:buFont typeface="Arial"/>
              <a:buNone/>
            </a:pPr>
            <a:r>
              <a:rPr lang="en-US" sz="1400" b="0" i="1" u="none">
                <a:solidFill>
                  <a:schemeClr val="accent1"/>
                </a:solidFill>
                <a:latin typeface="Arial"/>
                <a:ea typeface="Arial"/>
                <a:cs typeface="Arial"/>
                <a:sym typeface="Arial"/>
              </a:rPr>
              <a:t>Note: the action plan will be done in the next session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5" name="Google Shape;415;p31"/>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Break</a:t>
            </a:r>
            <a:endParaRPr/>
          </a:p>
        </p:txBody>
      </p:sp>
      <p:sp>
        <p:nvSpPr>
          <p:cNvPr id="416" name="Google Shape;416;p31"/>
          <p:cNvSpPr txBox="1"/>
          <p:nvPr/>
        </p:nvSpPr>
        <p:spPr>
          <a:xfrm>
            <a:off x="5472493" y="6529451"/>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
        <p:nvSpPr>
          <p:cNvPr id="417" name="Google Shape;417;p31"/>
          <p:cNvSpPr txBox="1"/>
          <p:nvPr/>
        </p:nvSpPr>
        <p:spPr>
          <a:xfrm>
            <a:off x="4409948" y="1751838"/>
            <a:ext cx="3600450" cy="3598862"/>
          </a:xfrm>
          <a:prstGeom prst="rect">
            <a:avLst/>
          </a:prstGeom>
          <a:solidFill>
            <a:schemeClr val="lt1"/>
          </a:solidFill>
          <a:ln w="231775" cap="flat" cmpd="thickThin">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accent1"/>
              </a:buClr>
              <a:buSzPts val="3600"/>
              <a:buFont typeface="Arial"/>
              <a:buNone/>
            </a:pPr>
            <a:r>
              <a:rPr lang="en-US" sz="3600" b="1" i="0" u="none">
                <a:solidFill>
                  <a:schemeClr val="accent1"/>
                </a:solidFill>
                <a:latin typeface="Arial"/>
                <a:ea typeface="Arial"/>
                <a:cs typeface="Arial"/>
                <a:sym typeface="Arial"/>
              </a:rPr>
              <a:t>Coffee Break </a:t>
            </a:r>
            <a:br>
              <a:rPr lang="en-US" sz="3600" b="1" i="0" u="none">
                <a:solidFill>
                  <a:schemeClr val="accent1"/>
                </a:solidFill>
                <a:latin typeface="Arial"/>
                <a:ea typeface="Arial"/>
                <a:cs typeface="Arial"/>
                <a:sym typeface="Arial"/>
              </a:rPr>
            </a:br>
            <a:r>
              <a:rPr lang="en-US" sz="3600" b="1" i="0" u="none">
                <a:solidFill>
                  <a:schemeClr val="accent1"/>
                </a:solidFill>
                <a:latin typeface="Arial"/>
                <a:ea typeface="Arial"/>
                <a:cs typeface="Arial"/>
                <a:sym typeface="Arial"/>
              </a:rPr>
              <a:t>(15min)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What is a Table-Top Exercise (TTX)?</a:t>
            </a:r>
            <a:endParaRPr/>
          </a:p>
        </p:txBody>
      </p:sp>
      <p:sp>
        <p:nvSpPr>
          <p:cNvPr id="143" name="Google Shape;143;p5"/>
          <p:cNvSpPr txBox="1">
            <a:spLocks noGrp="1"/>
          </p:cNvSpPr>
          <p:nvPr>
            <p:ph type="body" idx="1"/>
          </p:nvPr>
        </p:nvSpPr>
        <p:spPr>
          <a:xfrm>
            <a:off x="838200" y="1017587"/>
            <a:ext cx="10515600" cy="5159375"/>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endParaRPr sz="2800" b="0" i="1" u="sng">
              <a:solidFill>
                <a:srgbClr val="0070C0"/>
              </a:solidFill>
              <a:latin typeface="Calibri"/>
              <a:ea typeface="Calibri"/>
              <a:cs typeface="Calibri"/>
              <a:sym typeface="Calibri"/>
            </a:endParaRPr>
          </a:p>
          <a:p>
            <a:pPr marL="0" lvl="0" indent="0" algn="ctr" rtl="0">
              <a:lnSpc>
                <a:spcPct val="90000"/>
              </a:lnSpc>
              <a:spcBef>
                <a:spcPts val="2200"/>
              </a:spcBef>
              <a:spcAft>
                <a:spcPts val="0"/>
              </a:spcAft>
              <a:buSzPts val="1800"/>
              <a:buNone/>
            </a:pPr>
            <a:r>
              <a:rPr lang="en-US" sz="2800" b="0" i="0" u="none">
                <a:solidFill>
                  <a:srgbClr val="000000"/>
                </a:solidFill>
                <a:latin typeface="Calibri"/>
                <a:ea typeface="Calibri"/>
                <a:cs typeface="Calibri"/>
                <a:sym typeface="Calibri"/>
              </a:rPr>
              <a:t>A</a:t>
            </a:r>
            <a:r>
              <a:rPr lang="en-US" sz="2800" b="0" i="0" u="none">
                <a:solidFill>
                  <a:srgbClr val="005D85"/>
                </a:solidFill>
                <a:latin typeface="Calibri"/>
                <a:ea typeface="Calibri"/>
                <a:cs typeface="Calibri"/>
                <a:sym typeface="Calibri"/>
              </a:rPr>
              <a:t> </a:t>
            </a:r>
            <a:r>
              <a:rPr lang="en-US" sz="2800" b="1" i="0" u="none">
                <a:solidFill>
                  <a:srgbClr val="005D85"/>
                </a:solidFill>
                <a:latin typeface="Calibri"/>
                <a:ea typeface="Calibri"/>
                <a:cs typeface="Calibri"/>
                <a:sym typeface="Calibri"/>
              </a:rPr>
              <a:t>tabletop exercise (TTX) </a:t>
            </a:r>
            <a:r>
              <a:rPr lang="en-US" sz="2800" b="0" i="0" u="none">
                <a:solidFill>
                  <a:srgbClr val="000000"/>
                </a:solidFill>
                <a:latin typeface="Calibri"/>
                <a:ea typeface="Calibri"/>
                <a:cs typeface="Calibri"/>
                <a:sym typeface="Calibri"/>
              </a:rPr>
              <a:t>is an exercise that uses a progressive simulated scenario, together with series of scripted injects, to make participants consider the impact of a potential health emergency on existing plans, procedures and capacities. </a:t>
            </a:r>
            <a:endParaRPr sz="2800" b="0" i="0" u="none">
              <a:solidFill>
                <a:srgbClr val="000000"/>
              </a:solidFill>
              <a:latin typeface="Arial"/>
              <a:ea typeface="Arial"/>
              <a:cs typeface="Arial"/>
              <a:sym typeface="Arial"/>
            </a:endParaRPr>
          </a:p>
          <a:p>
            <a:pPr marL="0" lvl="0" indent="0" algn="ctr" rtl="0">
              <a:lnSpc>
                <a:spcPct val="90000"/>
              </a:lnSpc>
              <a:spcBef>
                <a:spcPts val="1000"/>
              </a:spcBef>
              <a:spcAft>
                <a:spcPts val="0"/>
              </a:spcAft>
              <a:buSzPts val="1800"/>
              <a:buNone/>
            </a:pPr>
            <a:endParaRPr sz="2800" b="0" i="0" u="none">
              <a:solidFill>
                <a:srgbClr val="000000"/>
              </a:solidFill>
              <a:latin typeface="Calibri"/>
              <a:ea typeface="Calibri"/>
              <a:cs typeface="Calibri"/>
              <a:sym typeface="Calibri"/>
            </a:endParaRPr>
          </a:p>
          <a:p>
            <a:pPr marL="0" lvl="0" indent="0" algn="ctr" rtl="0">
              <a:lnSpc>
                <a:spcPct val="90000"/>
              </a:lnSpc>
              <a:spcBef>
                <a:spcPts val="1000"/>
              </a:spcBef>
              <a:spcAft>
                <a:spcPts val="0"/>
              </a:spcAft>
              <a:buSzPts val="1800"/>
              <a:buNone/>
            </a:pPr>
            <a:r>
              <a:rPr lang="en-US" sz="2800" b="0" i="0" u="none">
                <a:solidFill>
                  <a:srgbClr val="000000"/>
                </a:solidFill>
                <a:latin typeface="Calibri"/>
                <a:ea typeface="Calibri"/>
                <a:cs typeface="Calibri"/>
                <a:sym typeface="Calibri"/>
              </a:rPr>
              <a:t>A TTX </a:t>
            </a:r>
            <a:r>
              <a:rPr lang="en-US" sz="2800" b="1" i="0" u="none">
                <a:solidFill>
                  <a:srgbClr val="005D85"/>
                </a:solidFill>
                <a:latin typeface="Calibri"/>
                <a:ea typeface="Calibri"/>
                <a:cs typeface="Calibri"/>
                <a:sym typeface="Calibri"/>
              </a:rPr>
              <a:t>simulates an emergency situation </a:t>
            </a:r>
            <a:r>
              <a:rPr lang="en-US" sz="2800" b="0" i="0" u="none">
                <a:solidFill>
                  <a:srgbClr val="000000"/>
                </a:solidFill>
                <a:latin typeface="Calibri"/>
                <a:ea typeface="Calibri"/>
                <a:cs typeface="Calibri"/>
                <a:sym typeface="Calibri"/>
              </a:rPr>
              <a:t>in an informal, stress-free environment.” </a:t>
            </a:r>
            <a:br>
              <a:rPr lang="en-US" sz="2800" b="0" i="0" u="none">
                <a:solidFill>
                  <a:srgbClr val="000000"/>
                </a:solidFill>
                <a:latin typeface="Calibri"/>
                <a:ea typeface="Calibri"/>
                <a:cs typeface="Calibri"/>
                <a:sym typeface="Calibri"/>
              </a:rPr>
            </a:br>
            <a:br>
              <a:rPr lang="en-US" sz="2800" b="0" i="0" u="none">
                <a:solidFill>
                  <a:srgbClr val="000000"/>
                </a:solidFill>
                <a:latin typeface="Arial"/>
                <a:ea typeface="Arial"/>
                <a:cs typeface="Arial"/>
                <a:sym typeface="Arial"/>
              </a:rPr>
            </a:br>
            <a:r>
              <a:rPr lang="en-US" sz="1600" b="0" i="0" u="none">
                <a:solidFill>
                  <a:srgbClr val="000000"/>
                </a:solidFill>
                <a:latin typeface="Arial"/>
                <a:ea typeface="Arial"/>
                <a:cs typeface="Arial"/>
                <a:sym typeface="Arial"/>
              </a:rPr>
              <a:t>-WHO Exercise Manual, 2017</a:t>
            </a:r>
            <a:endParaRPr sz="2800" b="0" i="0" u="none">
              <a:solidFill>
                <a:srgbClr val="000000"/>
              </a:solidFill>
              <a:latin typeface="Arial"/>
              <a:ea typeface="Arial"/>
              <a:cs typeface="Arial"/>
              <a:sym typeface="Arial"/>
            </a:endParaRPr>
          </a:p>
          <a:p>
            <a:pPr marL="0" lvl="0" indent="0" algn="l" rtl="0">
              <a:lnSpc>
                <a:spcPct val="115000"/>
              </a:lnSpc>
              <a:spcBef>
                <a:spcPts val="1000"/>
              </a:spcBef>
              <a:spcAft>
                <a:spcPts val="0"/>
              </a:spcAft>
              <a:buSzPts val="1800"/>
              <a:buNone/>
            </a:pPr>
            <a:endParaRPr sz="2800" b="0" i="1" u="sng">
              <a:solidFill>
                <a:srgbClr val="0070C0"/>
              </a:solidFill>
              <a:latin typeface="Arial"/>
              <a:ea typeface="Arial"/>
              <a:cs typeface="Arial"/>
              <a:sym typeface="Arial"/>
            </a:endParaRPr>
          </a:p>
          <a:p>
            <a:pPr marL="457200" lvl="0" indent="-228600" algn="l" rtl="0">
              <a:lnSpc>
                <a:spcPct val="90000"/>
              </a:lnSpc>
              <a:spcBef>
                <a:spcPts val="1000"/>
              </a:spcBef>
              <a:spcAft>
                <a:spcPts val="0"/>
              </a:spcAft>
              <a:buClr>
                <a:schemeClr val="dk1"/>
              </a:buClr>
              <a:buSzPts val="1800"/>
              <a:buNone/>
            </a:pPr>
            <a:endParaRPr sz="2800" b="0" i="1" u="sng">
              <a:solidFill>
                <a:srgbClr val="0070C0"/>
              </a:solidFill>
              <a:latin typeface="Arial"/>
              <a:ea typeface="Arial"/>
              <a:cs typeface="Arial"/>
              <a:sym typeface="Arial"/>
            </a:endParaRPr>
          </a:p>
        </p:txBody>
      </p:sp>
      <p:sp>
        <p:nvSpPr>
          <p:cNvPr id="144" name="Google Shape;144;p5"/>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2"/>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Action Plan</a:t>
            </a:r>
            <a:endParaRPr/>
          </a:p>
        </p:txBody>
      </p:sp>
      <p:sp>
        <p:nvSpPr>
          <p:cNvPr id="424" name="Google Shape;424;p32"/>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pic>
        <p:nvPicPr>
          <p:cNvPr id="426" name="Google Shape;426;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70337" y="1316037"/>
            <a:ext cx="7943850" cy="4327525"/>
          </a:xfrm>
          <a:prstGeom prst="rect">
            <a:avLst/>
          </a:prstGeom>
          <a:noFill/>
          <a:ln>
            <a:noFill/>
          </a:ln>
        </p:spPr>
      </p:pic>
      <p:grpSp>
        <p:nvGrpSpPr>
          <p:cNvPr id="427" name="Google Shape;427;p32"/>
          <p:cNvGrpSpPr/>
          <p:nvPr/>
        </p:nvGrpSpPr>
        <p:grpSpPr>
          <a:xfrm>
            <a:off x="1446211" y="5643562"/>
            <a:ext cx="2019300" cy="749300"/>
            <a:chOff x="9978391" y="5342554"/>
            <a:chExt cx="2020803" cy="749356"/>
          </a:xfrm>
        </p:grpSpPr>
        <p:pic>
          <p:nvPicPr>
            <p:cNvPr id="428" name="Google Shape;428;p3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978391" y="5342554"/>
              <a:ext cx="784098" cy="749356"/>
            </a:xfrm>
            <a:prstGeom prst="rect">
              <a:avLst/>
            </a:prstGeom>
            <a:noFill/>
            <a:ln>
              <a:noFill/>
            </a:ln>
          </p:spPr>
        </p:pic>
        <p:sp>
          <p:nvSpPr>
            <p:cNvPr id="429" name="Google Shape;429;p32"/>
            <p:cNvSpPr txBox="1"/>
            <p:nvPr/>
          </p:nvSpPr>
          <p:spPr>
            <a:xfrm>
              <a:off x="10668380" y="5522976"/>
              <a:ext cx="13308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2400"/>
                <a:buFont typeface="Arial"/>
                <a:buNone/>
              </a:pPr>
              <a:r>
                <a:rPr lang="en-US" sz="2400" b="1" i="0" u="none">
                  <a:solidFill>
                    <a:srgbClr val="0070C0"/>
                  </a:solidFill>
                  <a:latin typeface="Arial"/>
                  <a:ea typeface="Arial"/>
                  <a:cs typeface="Arial"/>
                  <a:sym typeface="Arial"/>
                </a:rPr>
                <a:t>45 mins</a:t>
              </a:r>
              <a:endParaRPr/>
            </a:p>
          </p:txBody>
        </p:sp>
      </p:grpSp>
      <p:pic>
        <p:nvPicPr>
          <p:cNvPr id="4" name="Picture 3" descr="A picture containing drawing, room&#10;&#10;Description automatically generated">
            <a:extLst>
              <a:ext uri="{FF2B5EF4-FFF2-40B4-BE49-F238E27FC236}">
                <a16:creationId xmlns:a16="http://schemas.microsoft.com/office/drawing/2014/main" id="{83F0013F-E82E-5645-B6E7-11BFEBB5827B}"/>
              </a:ext>
            </a:extLst>
          </p:cNvPr>
          <p:cNvPicPr>
            <a:picLocks noChangeAspect="1"/>
          </p:cNvPicPr>
          <p:nvPr/>
        </p:nvPicPr>
        <p:blipFill>
          <a:blip r:embed="rId5"/>
          <a:stretch>
            <a:fillRect/>
          </a:stretch>
        </p:blipFill>
        <p:spPr>
          <a:xfrm>
            <a:off x="749592" y="2102585"/>
            <a:ext cx="2697161" cy="273514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3"/>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Consolidation</a:t>
            </a:r>
            <a:endParaRPr/>
          </a:p>
        </p:txBody>
      </p:sp>
      <p:sp>
        <p:nvSpPr>
          <p:cNvPr id="436" name="Google Shape;436;p33"/>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pic>
        <p:nvPicPr>
          <p:cNvPr id="437" name="Google Shape;437;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89525" y="1292225"/>
            <a:ext cx="3759200" cy="2047875"/>
          </a:xfrm>
          <a:prstGeom prst="rect">
            <a:avLst/>
          </a:prstGeom>
          <a:noFill/>
          <a:ln>
            <a:noFill/>
          </a:ln>
        </p:spPr>
      </p:pic>
      <p:pic>
        <p:nvPicPr>
          <p:cNvPr id="438" name="Google Shape;438;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42062" y="2036762"/>
            <a:ext cx="3760787" cy="2047875"/>
          </a:xfrm>
          <a:prstGeom prst="rect">
            <a:avLst/>
          </a:prstGeom>
          <a:noFill/>
          <a:ln>
            <a:noFill/>
          </a:ln>
        </p:spPr>
      </p:pic>
      <p:pic>
        <p:nvPicPr>
          <p:cNvPr id="439" name="Google Shape;439;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54900" y="2595562"/>
            <a:ext cx="3760787" cy="20478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4"/>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Participants’ feedback form</a:t>
            </a:r>
            <a:endParaRPr/>
          </a:p>
        </p:txBody>
      </p:sp>
      <p:sp>
        <p:nvSpPr>
          <p:cNvPr id="446" name="Google Shape;446;p34"/>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pic>
        <p:nvPicPr>
          <p:cNvPr id="447" name="Google Shape;447;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9200" y="1062037"/>
            <a:ext cx="3884612" cy="5154612"/>
          </a:xfrm>
          <a:prstGeom prst="rect">
            <a:avLst/>
          </a:prstGeom>
          <a:noFill/>
          <a:ln w="190500" cap="sq" cmpd="sng">
            <a:solidFill>
              <a:srgbClr val="FFFFFF"/>
            </a:solidFill>
            <a:prstDash val="solid"/>
            <a:miter lim="800000"/>
            <a:headEnd type="none" w="sm" len="sm"/>
            <a:tailEnd type="none" w="sm" len="sm"/>
          </a:ln>
          <a:effectLst>
            <a:outerShdw blurRad="63500" dist="50800" dir="12900015" kx="194979" ky="145007">
              <a:srgbClr val="000000">
                <a:alpha val="29411"/>
              </a:srgbClr>
            </a:outerShdw>
          </a:effectLst>
        </p:spPr>
      </p:pic>
      <p:sp>
        <p:nvSpPr>
          <p:cNvPr id="448" name="Google Shape;448;p34"/>
          <p:cNvSpPr txBox="1"/>
          <p:nvPr/>
        </p:nvSpPr>
        <p:spPr>
          <a:xfrm>
            <a:off x="6172200" y="2184400"/>
            <a:ext cx="4800600" cy="181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1" u="none">
                <a:solidFill>
                  <a:srgbClr val="000000"/>
                </a:solidFill>
                <a:latin typeface="Arial"/>
                <a:ea typeface="Arial"/>
                <a:cs typeface="Arial"/>
                <a:sym typeface="Arial"/>
              </a:rPr>
              <a:t>Your feedback will assist us to maintain and improve the quality and relevance of future simulation exercises.</a:t>
            </a:r>
            <a:endParaRPr/>
          </a:p>
        </p:txBody>
      </p:sp>
      <p:grpSp>
        <p:nvGrpSpPr>
          <p:cNvPr id="449" name="Google Shape;449;p34"/>
          <p:cNvGrpSpPr/>
          <p:nvPr/>
        </p:nvGrpSpPr>
        <p:grpSpPr>
          <a:xfrm>
            <a:off x="7729537" y="4687887"/>
            <a:ext cx="1849437" cy="749300"/>
            <a:chOff x="9978391" y="5342554"/>
            <a:chExt cx="1849281" cy="749356"/>
          </a:xfrm>
        </p:grpSpPr>
        <p:pic>
          <p:nvPicPr>
            <p:cNvPr id="450" name="Google Shape;450;p3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978391" y="5342554"/>
              <a:ext cx="784098" cy="749356"/>
            </a:xfrm>
            <a:prstGeom prst="rect">
              <a:avLst/>
            </a:prstGeom>
            <a:noFill/>
            <a:ln>
              <a:noFill/>
            </a:ln>
          </p:spPr>
        </p:pic>
        <p:sp>
          <p:nvSpPr>
            <p:cNvPr id="451" name="Google Shape;451;p34"/>
            <p:cNvSpPr txBox="1"/>
            <p:nvPr/>
          </p:nvSpPr>
          <p:spPr>
            <a:xfrm>
              <a:off x="10668380" y="5522976"/>
              <a:ext cx="115929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2400"/>
                <a:buFont typeface="Arial"/>
                <a:buNone/>
              </a:pPr>
              <a:r>
                <a:rPr lang="en-US" sz="2400" b="1" i="0" u="none">
                  <a:solidFill>
                    <a:srgbClr val="0070C0"/>
                  </a:solidFill>
                  <a:latin typeface="Arial"/>
                  <a:ea typeface="Arial"/>
                  <a:cs typeface="Arial"/>
                  <a:sym typeface="Arial"/>
                </a:rPr>
                <a:t>5 mins</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5"/>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Next steps and wrap up</a:t>
            </a:r>
            <a:endParaRPr/>
          </a:p>
        </p:txBody>
      </p:sp>
      <p:sp>
        <p:nvSpPr>
          <p:cNvPr id="458" name="Google Shape;458;p35"/>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pic>
        <p:nvPicPr>
          <p:cNvPr id="459" name="Google Shape;459;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360000">
            <a:off x="1928812" y="1163637"/>
            <a:ext cx="7850187" cy="4500562"/>
          </a:xfrm>
          <a:prstGeom prst="rect">
            <a:avLst/>
          </a:prstGeom>
          <a:noFill/>
          <a:ln>
            <a:noFill/>
          </a:ln>
        </p:spPr>
      </p:pic>
      <p:sp>
        <p:nvSpPr>
          <p:cNvPr id="460" name="Google Shape;460;p35"/>
          <p:cNvSpPr txBox="1"/>
          <p:nvPr/>
        </p:nvSpPr>
        <p:spPr>
          <a:xfrm>
            <a:off x="1878012" y="4578350"/>
            <a:ext cx="7950200" cy="646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3600"/>
              <a:buFont typeface="Arial"/>
              <a:buNone/>
            </a:pPr>
            <a:r>
              <a:rPr lang="en-US" sz="3600" b="1" i="0" u="none">
                <a:solidFill>
                  <a:srgbClr val="0070C0"/>
                </a:solidFill>
                <a:latin typeface="Arial"/>
                <a:ea typeface="Arial"/>
                <a:cs typeface="Arial"/>
                <a:sym typeface="Arial"/>
              </a:rPr>
              <a:t>NEXT STEPS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6"/>
          <p:cNvSpPr txBox="1"/>
          <p:nvPr/>
        </p:nvSpPr>
        <p:spPr>
          <a:xfrm>
            <a:off x="0" y="3773487"/>
            <a:ext cx="12192000" cy="2894012"/>
          </a:xfrm>
          <a:prstGeom prst="rect">
            <a:avLst/>
          </a:prstGeom>
          <a:solidFill>
            <a:schemeClr val="dk2"/>
          </a:solid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FFFFFF"/>
              </a:buClr>
              <a:buSzPts val="2400"/>
              <a:buFont typeface="Arial"/>
              <a:buNone/>
            </a:pPr>
            <a:r>
              <a:rPr lang="en-US" sz="2400" b="1" i="0" u="none">
                <a:solidFill>
                  <a:srgbClr val="FFFFFF"/>
                </a:solidFill>
                <a:latin typeface="Arial"/>
                <a:ea typeface="Arial"/>
                <a:cs typeface="Arial"/>
                <a:sym typeface="Arial"/>
              </a:rPr>
              <a:t>WHO RESSOURCES</a:t>
            </a:r>
            <a:endParaRPr/>
          </a:p>
        </p:txBody>
      </p:sp>
      <p:sp>
        <p:nvSpPr>
          <p:cNvPr id="466" name="Google Shape;466;p36"/>
          <p:cNvSpPr txBox="1"/>
          <p:nvPr/>
        </p:nvSpPr>
        <p:spPr>
          <a:xfrm>
            <a:off x="0" y="-101600"/>
            <a:ext cx="12192000" cy="8318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800"/>
              <a:buFont typeface="Arial"/>
              <a:buNone/>
            </a:pPr>
            <a:r>
              <a:rPr lang="en-US" sz="4800" b="1" i="0" u="none">
                <a:solidFill>
                  <a:srgbClr val="FFFFFF"/>
                </a:solidFill>
                <a:latin typeface="Arial"/>
                <a:ea typeface="Arial"/>
                <a:cs typeface="Arial"/>
                <a:sym typeface="Arial"/>
              </a:rPr>
              <a:t>THANK YOU!</a:t>
            </a:r>
            <a:endParaRPr/>
          </a:p>
        </p:txBody>
      </p:sp>
      <p:sp>
        <p:nvSpPr>
          <p:cNvPr id="467" name="Google Shape;467;p36"/>
          <p:cNvSpPr txBox="1"/>
          <p:nvPr/>
        </p:nvSpPr>
        <p:spPr>
          <a:xfrm>
            <a:off x="2220912" y="4381500"/>
            <a:ext cx="3663950" cy="1846262"/>
          </a:xfrm>
          <a:prstGeom prst="rect">
            <a:avLst/>
          </a:prstGeom>
          <a:solidFill>
            <a:schemeClr val="lt1"/>
          </a:solidFill>
          <a:ln>
            <a:noFill/>
          </a:ln>
        </p:spPr>
        <p:txBody>
          <a:bodyPr spcFirstLastPara="1" wrap="square" lIns="91425" tIns="45700" rIns="91425" bIns="45700" anchor="t" anchorCtr="0">
            <a:noAutofit/>
          </a:bodyPr>
          <a:lstStyle/>
          <a:p>
            <a:pPr marL="1706561" marR="0" lvl="0" indent="0" algn="l" rtl="0">
              <a:lnSpc>
                <a:spcPct val="100000"/>
              </a:lnSpc>
              <a:spcBef>
                <a:spcPts val="0"/>
              </a:spcBef>
              <a:spcAft>
                <a:spcPts val="0"/>
              </a:spcAft>
              <a:buClr>
                <a:srgbClr val="000000"/>
              </a:buClr>
              <a:buSzPts val="1200"/>
              <a:buFont typeface="Arial"/>
              <a:buNone/>
            </a:pPr>
            <a:endParaRPr sz="1200" b="1" i="0" u="none" dirty="0">
              <a:solidFill>
                <a:srgbClr val="000000"/>
              </a:solidFill>
              <a:latin typeface="Arial"/>
              <a:ea typeface="Arial"/>
              <a:cs typeface="Arial"/>
              <a:sym typeface="Arial"/>
            </a:endParaRPr>
          </a:p>
          <a:p>
            <a:pPr marL="1706561" marR="0" lvl="0" indent="0" algn="l" rtl="0">
              <a:lnSpc>
                <a:spcPct val="100000"/>
              </a:lnSpc>
              <a:spcBef>
                <a:spcPts val="0"/>
              </a:spcBef>
              <a:spcAft>
                <a:spcPts val="0"/>
              </a:spcAft>
              <a:buClr>
                <a:srgbClr val="000000"/>
              </a:buClr>
              <a:buSzPts val="1800"/>
              <a:buFont typeface="Arial"/>
              <a:buNone/>
            </a:pPr>
            <a:r>
              <a:rPr lang="en-US" sz="1800" b="1" i="0" u="none" dirty="0">
                <a:solidFill>
                  <a:srgbClr val="000000"/>
                </a:solidFill>
                <a:latin typeface="Arial"/>
                <a:ea typeface="Arial"/>
                <a:cs typeface="Arial"/>
                <a:sym typeface="Arial"/>
              </a:rPr>
              <a:t>WHO</a:t>
            </a:r>
            <a:endParaRPr sz="1400" b="0" i="0" u="none" dirty="0">
              <a:solidFill>
                <a:srgbClr val="000000"/>
              </a:solidFill>
              <a:latin typeface="Arial"/>
              <a:ea typeface="Arial"/>
              <a:cs typeface="Arial"/>
              <a:sym typeface="Arial"/>
            </a:endParaRPr>
          </a:p>
          <a:p>
            <a:pPr marL="1706561" marR="0" lvl="0" indent="0" algn="l" rtl="0">
              <a:lnSpc>
                <a:spcPct val="100000"/>
              </a:lnSpc>
              <a:spcBef>
                <a:spcPts val="0"/>
              </a:spcBef>
              <a:spcAft>
                <a:spcPts val="0"/>
              </a:spcAft>
              <a:buClr>
                <a:srgbClr val="000000"/>
              </a:buClr>
              <a:buSzPts val="1800"/>
              <a:buFont typeface="Arial"/>
              <a:buNone/>
            </a:pPr>
            <a:r>
              <a:rPr lang="en-US" sz="1800" b="1" i="0" u="none" dirty="0">
                <a:solidFill>
                  <a:srgbClr val="000000"/>
                </a:solidFill>
                <a:latin typeface="Arial"/>
                <a:ea typeface="Arial"/>
                <a:cs typeface="Arial"/>
                <a:sym typeface="Arial"/>
              </a:rPr>
              <a:t>2019-nCoV</a:t>
            </a:r>
            <a:endParaRPr sz="1400" b="0" i="0" u="none" dirty="0">
              <a:solidFill>
                <a:srgbClr val="000000"/>
              </a:solidFill>
              <a:latin typeface="Arial"/>
              <a:ea typeface="Arial"/>
              <a:cs typeface="Arial"/>
              <a:sym typeface="Arial"/>
            </a:endParaRPr>
          </a:p>
          <a:p>
            <a:pPr marL="1706561" marR="0" lvl="0" indent="0" algn="l" rtl="0">
              <a:lnSpc>
                <a:spcPct val="100000"/>
              </a:lnSpc>
              <a:spcBef>
                <a:spcPts val="0"/>
              </a:spcBef>
              <a:spcAft>
                <a:spcPts val="0"/>
              </a:spcAft>
              <a:buClr>
                <a:srgbClr val="000000"/>
              </a:buClr>
              <a:buSzPts val="1800"/>
              <a:buFont typeface="Arial"/>
              <a:buNone/>
            </a:pPr>
            <a:r>
              <a:rPr lang="en-US" sz="1800" b="1" i="0" u="none" dirty="0">
                <a:solidFill>
                  <a:srgbClr val="000000"/>
                </a:solidFill>
                <a:latin typeface="Arial"/>
                <a:ea typeface="Arial"/>
                <a:cs typeface="Arial"/>
                <a:sym typeface="Arial"/>
              </a:rPr>
              <a:t>Emergency</a:t>
            </a:r>
            <a:endParaRPr sz="1400" b="0" i="0" u="none" dirty="0">
              <a:solidFill>
                <a:srgbClr val="000000"/>
              </a:solidFill>
              <a:latin typeface="Arial"/>
              <a:ea typeface="Arial"/>
              <a:cs typeface="Arial"/>
              <a:sym typeface="Arial"/>
            </a:endParaRPr>
          </a:p>
          <a:p>
            <a:pPr marL="1706561" marR="0" lvl="0" indent="0" algn="l" rtl="0">
              <a:lnSpc>
                <a:spcPct val="100000"/>
              </a:lnSpc>
              <a:spcBef>
                <a:spcPts val="0"/>
              </a:spcBef>
              <a:spcAft>
                <a:spcPts val="0"/>
              </a:spcAft>
              <a:buClr>
                <a:srgbClr val="000000"/>
              </a:buClr>
              <a:buSzPts val="1800"/>
              <a:buFont typeface="Arial"/>
              <a:buNone/>
            </a:pPr>
            <a:r>
              <a:rPr lang="en-US" sz="1800" b="1" i="0" u="none" dirty="0">
                <a:solidFill>
                  <a:srgbClr val="000000"/>
                </a:solidFill>
                <a:latin typeface="Arial"/>
                <a:ea typeface="Arial"/>
                <a:cs typeface="Arial"/>
                <a:sym typeface="Arial"/>
              </a:rPr>
              <a:t>webpage</a:t>
            </a:r>
            <a:endParaRPr dirty="0"/>
          </a:p>
        </p:txBody>
      </p:sp>
      <p:pic>
        <p:nvPicPr>
          <p:cNvPr id="468" name="Google Shape;468;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76487" y="4470400"/>
            <a:ext cx="1476375" cy="1501775"/>
          </a:xfrm>
          <a:prstGeom prst="rect">
            <a:avLst/>
          </a:prstGeom>
          <a:noFill/>
          <a:ln>
            <a:noFill/>
          </a:ln>
        </p:spPr>
      </p:pic>
      <p:sp>
        <p:nvSpPr>
          <p:cNvPr id="469" name="Google Shape;469;p36"/>
          <p:cNvSpPr txBox="1"/>
          <p:nvPr/>
        </p:nvSpPr>
        <p:spPr>
          <a:xfrm>
            <a:off x="6307137" y="4381500"/>
            <a:ext cx="3663950" cy="184626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1800"/>
              <a:buFont typeface="Arial"/>
              <a:buNone/>
              <a:tabLst>
                <a:tab pos="303213" algn="l"/>
              </a:tabLst>
            </a:pPr>
            <a:r>
              <a:rPr lang="en-US" sz="1800" b="1" i="0" u="none" dirty="0">
                <a:solidFill>
                  <a:srgbClr val="000000"/>
                </a:solidFill>
                <a:latin typeface="Arial"/>
                <a:ea typeface="Arial"/>
                <a:cs typeface="Arial"/>
                <a:sym typeface="Arial"/>
              </a:rPr>
              <a:t>	More</a:t>
            </a:r>
            <a:endParaRPr sz="1400" b="0" i="0" u="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1800"/>
              <a:buFont typeface="Arial"/>
              <a:buNone/>
              <a:tabLst>
                <a:tab pos="303213" algn="l"/>
              </a:tabLst>
            </a:pPr>
            <a:r>
              <a:rPr lang="en-US" sz="1800" b="1" i="0" u="none" dirty="0">
                <a:solidFill>
                  <a:srgbClr val="000000"/>
                </a:solidFill>
                <a:latin typeface="Arial"/>
                <a:ea typeface="Arial"/>
                <a:cs typeface="Arial"/>
                <a:sym typeface="Arial"/>
              </a:rPr>
              <a:t>	information</a:t>
            </a:r>
            <a:endParaRPr sz="1400" b="0" i="0" u="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1800"/>
              <a:buFont typeface="Arial"/>
              <a:buNone/>
              <a:tabLst>
                <a:tab pos="303213" algn="l"/>
              </a:tabLst>
            </a:pPr>
            <a:r>
              <a:rPr lang="en-US" sz="1800" b="1" i="0" u="none" dirty="0">
                <a:solidFill>
                  <a:srgbClr val="000000"/>
                </a:solidFill>
                <a:latin typeface="Arial"/>
                <a:ea typeface="Arial"/>
                <a:cs typeface="Arial"/>
                <a:sym typeface="Arial"/>
              </a:rPr>
              <a:t>	on</a:t>
            </a:r>
            <a:endParaRPr sz="1400" b="0" i="0" u="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1800"/>
              <a:buFont typeface="Arial"/>
              <a:buNone/>
              <a:tabLst>
                <a:tab pos="303213" algn="l"/>
              </a:tabLst>
            </a:pPr>
            <a:r>
              <a:rPr lang="en-US" sz="1800" b="1" i="0" u="none" dirty="0">
                <a:solidFill>
                  <a:srgbClr val="000000"/>
                </a:solidFill>
                <a:latin typeface="Arial"/>
                <a:ea typeface="Arial"/>
                <a:cs typeface="Arial"/>
                <a:sym typeface="Arial"/>
              </a:rPr>
              <a:t>	coronavirus</a:t>
            </a:r>
            <a:endParaRPr dirty="0"/>
          </a:p>
        </p:txBody>
      </p:sp>
      <p:pic>
        <p:nvPicPr>
          <p:cNvPr id="470" name="Google Shape;470;p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83587" y="4456112"/>
            <a:ext cx="1463675" cy="1503362"/>
          </a:xfrm>
          <a:prstGeom prst="rect">
            <a:avLst/>
          </a:prstGeom>
          <a:noFill/>
          <a:ln>
            <a:noFill/>
          </a:ln>
        </p:spPr>
      </p:pic>
      <p:sp>
        <p:nvSpPr>
          <p:cNvPr id="471" name="Google Shape;471;p36"/>
          <p:cNvSpPr txBox="1"/>
          <p:nvPr/>
        </p:nvSpPr>
        <p:spPr>
          <a:xfrm>
            <a:off x="8426450" y="5919787"/>
            <a:ext cx="1398587"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1400"/>
              <a:buFont typeface="Arial"/>
              <a:buNone/>
            </a:pPr>
            <a:r>
              <a:rPr lang="en-US" sz="1400" b="1" i="0" u="none" dirty="0">
                <a:solidFill>
                  <a:srgbClr val="0070C0"/>
                </a:solidFill>
                <a:latin typeface="Arial"/>
                <a:ea typeface="Arial"/>
                <a:cs typeface="Arial"/>
                <a:sym typeface="Arial"/>
              </a:rPr>
              <a:t>Scan or Click</a:t>
            </a:r>
            <a:endParaRPr dirty="0"/>
          </a:p>
        </p:txBody>
      </p:sp>
      <p:sp>
        <p:nvSpPr>
          <p:cNvPr id="472" name="Google Shape;472;p36"/>
          <p:cNvSpPr txBox="1"/>
          <p:nvPr/>
        </p:nvSpPr>
        <p:spPr>
          <a:xfrm>
            <a:off x="2409825" y="5946775"/>
            <a:ext cx="1398587"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1400"/>
              <a:buFont typeface="Arial"/>
              <a:buNone/>
            </a:pPr>
            <a:r>
              <a:rPr lang="en-US" sz="1400" b="1" i="0" u="none" dirty="0">
                <a:solidFill>
                  <a:srgbClr val="0070C0"/>
                </a:solidFill>
                <a:latin typeface="Arial"/>
                <a:ea typeface="Arial"/>
                <a:cs typeface="Arial"/>
                <a:sym typeface="Arial"/>
              </a:rPr>
              <a:t>Scan or Click</a:t>
            </a:r>
            <a:endParaRPr dirty="0"/>
          </a:p>
        </p:txBody>
      </p:sp>
      <p:sp>
        <p:nvSpPr>
          <p:cNvPr id="473" name="Google Shape;473;p36"/>
          <p:cNvSpPr txBox="1"/>
          <p:nvPr/>
        </p:nvSpPr>
        <p:spPr>
          <a:xfrm>
            <a:off x="0" y="733425"/>
            <a:ext cx="12192000" cy="15927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2000"/>
              <a:buFont typeface="Arial"/>
              <a:buNone/>
            </a:pPr>
            <a:r>
              <a:rPr lang="en-US" sz="2000" b="1" i="0" u="none" dirty="0">
                <a:solidFill>
                  <a:srgbClr val="0070C0"/>
                </a:solidFill>
                <a:latin typeface="Arial"/>
                <a:ea typeface="Arial"/>
                <a:cs typeface="Arial"/>
                <a:sym typeface="Arial"/>
              </a:rPr>
              <a:t>For </a:t>
            </a:r>
            <a:r>
              <a:rPr lang="en-US" sz="2000" b="1" i="0" u="none" dirty="0" err="1">
                <a:solidFill>
                  <a:srgbClr val="0070C0"/>
                </a:solidFill>
                <a:latin typeface="Arial"/>
                <a:ea typeface="Arial"/>
                <a:cs typeface="Arial"/>
                <a:sym typeface="Arial"/>
              </a:rPr>
              <a:t>SimEx</a:t>
            </a:r>
            <a:r>
              <a:rPr lang="en-US" sz="2000" b="1" i="0" u="none" dirty="0">
                <a:solidFill>
                  <a:srgbClr val="0070C0"/>
                </a:solidFill>
                <a:latin typeface="Arial"/>
                <a:ea typeface="Arial"/>
                <a:cs typeface="Arial"/>
                <a:sym typeface="Arial"/>
              </a:rPr>
              <a:t> technical support,</a:t>
            </a:r>
            <a:endParaRPr sz="1400" b="0" i="0" u="none" dirty="0">
              <a:solidFill>
                <a:srgbClr val="000000"/>
              </a:solidFill>
              <a:latin typeface="Arial"/>
              <a:ea typeface="Arial"/>
              <a:cs typeface="Arial"/>
              <a:sym typeface="Arial"/>
            </a:endParaRPr>
          </a:p>
          <a:p>
            <a:pPr marL="0" marR="0" lvl="0" indent="0" algn="ctr" rtl="0">
              <a:lnSpc>
                <a:spcPct val="100000"/>
              </a:lnSpc>
              <a:spcBef>
                <a:spcPts val="700"/>
              </a:spcBef>
              <a:spcAft>
                <a:spcPts val="0"/>
              </a:spcAft>
              <a:buClr>
                <a:srgbClr val="0070C0"/>
              </a:buClr>
              <a:buSzPts val="2000"/>
              <a:buFont typeface="Arial"/>
              <a:buNone/>
            </a:pPr>
            <a:r>
              <a:rPr lang="en-US" sz="2000" b="1" i="0" u="none" dirty="0">
                <a:solidFill>
                  <a:srgbClr val="0070C0"/>
                </a:solidFill>
                <a:latin typeface="Arial"/>
                <a:ea typeface="Arial"/>
                <a:cs typeface="Arial"/>
                <a:sym typeface="Arial"/>
              </a:rPr>
              <a:t>please contact your WHO country office or regional office focal point:</a:t>
            </a:r>
            <a:endParaRPr sz="1400" b="0" i="0" u="none" dirty="0">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0070C0"/>
              </a:buClr>
              <a:buSzPts val="2000"/>
              <a:buFont typeface="Arial"/>
              <a:buNone/>
            </a:pPr>
            <a:r>
              <a:rPr lang="en-US" sz="2000" b="1" i="0" u="none" dirty="0">
                <a:solidFill>
                  <a:srgbClr val="0070C0"/>
                </a:solidFill>
                <a:latin typeface="Arial"/>
                <a:ea typeface="Arial"/>
                <a:cs typeface="Arial"/>
                <a:sym typeface="Arial"/>
              </a:rPr>
              <a:t>		</a:t>
            </a:r>
          </a:p>
          <a:p>
            <a:pPr marL="0" marR="0" lvl="0" indent="0" algn="l" rtl="0">
              <a:lnSpc>
                <a:spcPct val="100000"/>
              </a:lnSpc>
              <a:spcBef>
                <a:spcPts val="700"/>
              </a:spcBef>
              <a:spcAft>
                <a:spcPts val="0"/>
              </a:spcAft>
              <a:buClr>
                <a:srgbClr val="0070C0"/>
              </a:buClr>
              <a:buSzPts val="2000"/>
              <a:buFont typeface="Arial"/>
              <a:buNone/>
            </a:pPr>
            <a:r>
              <a:rPr lang="en-US" sz="2000" b="1">
                <a:solidFill>
                  <a:srgbClr val="0070C0"/>
                </a:solidFill>
              </a:rPr>
              <a:t>	INSERT CONTACT </a:t>
            </a:r>
            <a:r>
              <a:rPr lang="en-US" sz="2000" b="1" dirty="0">
                <a:solidFill>
                  <a:srgbClr val="0070C0"/>
                </a:solidFill>
              </a:rPr>
              <a:t>DETAILS HERE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Design &amp; Purpose</a:t>
            </a:r>
            <a:endParaRPr/>
          </a:p>
        </p:txBody>
      </p:sp>
      <p:sp>
        <p:nvSpPr>
          <p:cNvPr id="151" name="Google Shape;151;p6"/>
          <p:cNvSpPr txBox="1">
            <a:spLocks noGrp="1"/>
          </p:cNvSpPr>
          <p:nvPr>
            <p:ph type="body" idx="1"/>
          </p:nvPr>
        </p:nvSpPr>
        <p:spPr>
          <a:xfrm>
            <a:off x="500062" y="987425"/>
            <a:ext cx="9120187" cy="51593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sz="3600" b="1" i="0" u="none" dirty="0">
                <a:solidFill>
                  <a:srgbClr val="005D85"/>
                </a:solidFill>
                <a:latin typeface="Arial"/>
                <a:ea typeface="Arial"/>
                <a:cs typeface="Arial"/>
                <a:sym typeface="Arial"/>
              </a:rPr>
              <a:t>Exercise Design </a:t>
            </a:r>
            <a:endParaRPr sz="2800" b="0" i="0" u="none" dirty="0">
              <a:solidFill>
                <a:srgbClr val="000000"/>
              </a:solidFill>
              <a:latin typeface="Arial"/>
              <a:ea typeface="Arial"/>
              <a:cs typeface="Arial"/>
              <a:sym typeface="Arial"/>
            </a:endParaRPr>
          </a:p>
          <a:p>
            <a:pPr marL="0" lvl="0" indent="0">
              <a:buNone/>
            </a:pPr>
            <a:r>
              <a:rPr lang="en-US" sz="2800" b="0" i="0" u="none" dirty="0">
                <a:solidFill>
                  <a:srgbClr val="000000"/>
                </a:solidFill>
                <a:latin typeface="Arial"/>
                <a:ea typeface="Arial"/>
                <a:cs typeface="Arial"/>
                <a:sym typeface="Arial"/>
              </a:rPr>
              <a:t>Based on the </a:t>
            </a:r>
            <a:r>
              <a:rPr lang="en-US" sz="2600" kern="1200" dirty="0">
                <a:solidFill>
                  <a:prstClr val="black"/>
                </a:solidFill>
                <a:latin typeface="Arial" panose="020B0604020202020204" pitchFamily="34" charset="0"/>
                <a:ea typeface="+mn-ea"/>
                <a:cs typeface="Arial" panose="020B0604020202020204" pitchFamily="34" charset="0"/>
                <a:hlinkClick r:id="rId3"/>
              </a:rPr>
              <a:t>“COVID-19 Strategic Preparedness and Response Plan (SPRP)” </a:t>
            </a:r>
            <a:r>
              <a:rPr lang="en-US" sz="2800" b="0" i="0" u="none" dirty="0">
                <a:solidFill>
                  <a:srgbClr val="000000"/>
                </a:solidFill>
                <a:latin typeface="Arial"/>
                <a:ea typeface="Arial"/>
                <a:cs typeface="Arial"/>
                <a:sym typeface="Arial"/>
              </a:rPr>
              <a:t> and designed for national level operational stakeholders, involved in public health emergency preparedness or response.</a:t>
            </a:r>
            <a:endParaRPr dirty="0"/>
          </a:p>
          <a:p>
            <a:pPr marL="0" lvl="0" indent="0" algn="l" rtl="0">
              <a:lnSpc>
                <a:spcPct val="90000"/>
              </a:lnSpc>
              <a:spcBef>
                <a:spcPts val="1000"/>
              </a:spcBef>
              <a:spcAft>
                <a:spcPts val="0"/>
              </a:spcAft>
              <a:buSzPts val="1800"/>
              <a:buNone/>
            </a:pPr>
            <a:endParaRPr sz="2800" b="0" i="0" u="none" dirty="0">
              <a:solidFill>
                <a:srgbClr val="000000"/>
              </a:solidFill>
              <a:latin typeface="Arial"/>
              <a:ea typeface="Arial"/>
              <a:cs typeface="Arial"/>
              <a:sym typeface="Arial"/>
            </a:endParaRPr>
          </a:p>
          <a:p>
            <a:pPr marL="0" lvl="0" indent="0" algn="l" rtl="0">
              <a:lnSpc>
                <a:spcPct val="90000"/>
              </a:lnSpc>
              <a:spcBef>
                <a:spcPts val="1000"/>
              </a:spcBef>
              <a:spcAft>
                <a:spcPts val="0"/>
              </a:spcAft>
              <a:buSzPts val="1800"/>
              <a:buNone/>
            </a:pPr>
            <a:r>
              <a:rPr lang="en-US" sz="3600" b="1" i="0" u="none" dirty="0">
                <a:solidFill>
                  <a:srgbClr val="005D85"/>
                </a:solidFill>
                <a:latin typeface="Arial"/>
                <a:ea typeface="Arial"/>
                <a:cs typeface="Arial"/>
                <a:sym typeface="Arial"/>
              </a:rPr>
              <a:t>Purpose</a:t>
            </a:r>
            <a:endParaRPr sz="2800" b="1" i="0" u="none" dirty="0">
              <a:solidFill>
                <a:srgbClr val="005D85"/>
              </a:solidFill>
              <a:latin typeface="Arial"/>
              <a:ea typeface="Arial"/>
              <a:cs typeface="Arial"/>
              <a:sym typeface="Arial"/>
            </a:endParaRPr>
          </a:p>
          <a:p>
            <a:pPr marL="0" lvl="0" indent="0">
              <a:buNone/>
            </a:pPr>
            <a:r>
              <a:rPr lang="en-US" sz="2800" b="0" i="0" u="none" dirty="0">
                <a:solidFill>
                  <a:srgbClr val="000000"/>
                </a:solidFill>
                <a:latin typeface="Arial"/>
                <a:ea typeface="Arial"/>
                <a:cs typeface="Arial"/>
                <a:sym typeface="Arial"/>
              </a:rPr>
              <a:t>Through facilitated group discussion, the exercise aims to examine and strengthen your existing plans, procedures and capabilities at the main</a:t>
            </a:r>
            <a:r>
              <a:rPr lang="en-US" sz="2800" dirty="0"/>
              <a:t> airport (POE), </a:t>
            </a:r>
            <a:r>
              <a:rPr lang="en-US" sz="2800" b="0" i="0" u="none" dirty="0">
                <a:solidFill>
                  <a:srgbClr val="000000"/>
                </a:solidFill>
                <a:latin typeface="Arial"/>
                <a:ea typeface="Arial"/>
                <a:cs typeface="Arial"/>
                <a:sym typeface="Arial"/>
              </a:rPr>
              <a:t>to manage an imported case of </a:t>
            </a:r>
            <a:r>
              <a:rPr lang="en-US" sz="2800" dirty="0"/>
              <a:t>COVID-2019. </a:t>
            </a:r>
            <a:endParaRPr dirty="0"/>
          </a:p>
          <a:p>
            <a:pPr marL="457200" lvl="0" indent="-228600" algn="l" rtl="0">
              <a:lnSpc>
                <a:spcPct val="90000"/>
              </a:lnSpc>
              <a:spcBef>
                <a:spcPts val="1000"/>
              </a:spcBef>
              <a:spcAft>
                <a:spcPts val="0"/>
              </a:spcAft>
              <a:buClr>
                <a:schemeClr val="dk1"/>
              </a:buClr>
              <a:buSzPts val="1800"/>
              <a:buNone/>
            </a:pPr>
            <a:endParaRPr sz="2800" b="0" i="0" u="none" dirty="0">
              <a:solidFill>
                <a:srgbClr val="000000"/>
              </a:solidFill>
              <a:latin typeface="Arial"/>
              <a:ea typeface="Arial"/>
              <a:cs typeface="Arial"/>
              <a:sym typeface="Arial"/>
            </a:endParaRPr>
          </a:p>
        </p:txBody>
      </p:sp>
      <p:sp>
        <p:nvSpPr>
          <p:cNvPr id="152" name="Google Shape;152;p6"/>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General objectives of the TTX</a:t>
            </a:r>
            <a:endParaRPr/>
          </a:p>
        </p:txBody>
      </p:sp>
      <p:sp>
        <p:nvSpPr>
          <p:cNvPr id="163" name="Google Shape;163;p7"/>
          <p:cNvSpPr txBox="1">
            <a:spLocks noGrp="1"/>
          </p:cNvSpPr>
          <p:nvPr>
            <p:ph type="body" idx="1"/>
          </p:nvPr>
        </p:nvSpPr>
        <p:spPr>
          <a:xfrm>
            <a:off x="393700" y="1017587"/>
            <a:ext cx="10960100" cy="5159375"/>
          </a:xfrm>
          <a:prstGeom prst="rect">
            <a:avLst/>
          </a:prstGeom>
          <a:noFill/>
          <a:ln>
            <a:noFill/>
          </a:ln>
        </p:spPr>
        <p:txBody>
          <a:bodyPr spcFirstLastPara="1" wrap="square" lIns="91425" tIns="45700" rIns="91425" bIns="45700" anchor="t" anchorCtr="0">
            <a:normAutofit/>
          </a:bodyPr>
          <a:lstStyle/>
          <a:p>
            <a:pPr marL="0" lvl="0" indent="0" algn="l" rtl="0">
              <a:lnSpc>
                <a:spcPct val="140000"/>
              </a:lnSpc>
              <a:spcBef>
                <a:spcPts val="0"/>
              </a:spcBef>
              <a:spcAft>
                <a:spcPts val="0"/>
              </a:spcAft>
              <a:buSzPts val="1800"/>
              <a:buNone/>
            </a:pPr>
            <a:r>
              <a:rPr lang="en-US" sz="3200" b="1" i="0" u="none" dirty="0">
                <a:solidFill>
                  <a:srgbClr val="005D85"/>
                </a:solidFill>
                <a:latin typeface="Arial"/>
                <a:ea typeface="Arial"/>
                <a:cs typeface="Arial"/>
                <a:sym typeface="Arial"/>
              </a:rPr>
              <a:t>General Objectives</a:t>
            </a:r>
          </a:p>
          <a:p>
            <a:pPr marL="0" lvl="0" indent="0" algn="l" rtl="0">
              <a:lnSpc>
                <a:spcPct val="140000"/>
              </a:lnSpc>
              <a:spcBef>
                <a:spcPts val="0"/>
              </a:spcBef>
              <a:spcAft>
                <a:spcPts val="0"/>
              </a:spcAft>
              <a:buSzPts val="1800"/>
              <a:buNone/>
            </a:pPr>
            <a:endParaRPr sz="3200" b="0" i="0" u="none" dirty="0">
              <a:solidFill>
                <a:srgbClr val="005D85"/>
              </a:solidFill>
              <a:latin typeface="Arial"/>
              <a:ea typeface="Arial"/>
              <a:cs typeface="Arial"/>
              <a:sym typeface="Arial"/>
            </a:endParaRPr>
          </a:p>
          <a:p>
            <a:pPr marL="0" lvl="0" indent="-19050">
              <a:spcBef>
                <a:spcPts val="0"/>
              </a:spcBef>
              <a:buClr>
                <a:srgbClr val="000000"/>
              </a:buClr>
              <a:buSzPts val="300"/>
              <a:buFont typeface="Arial"/>
              <a:buAutoNum type="arabicPeriod"/>
            </a:pPr>
            <a:r>
              <a:rPr lang="en-US" sz="2400" b="0" i="0" u="none" dirty="0">
                <a:solidFill>
                  <a:srgbClr val="008FCE"/>
                </a:solidFill>
                <a:latin typeface="Arial"/>
                <a:ea typeface="Arial"/>
                <a:cs typeface="Arial"/>
                <a:sym typeface="Arial"/>
              </a:rPr>
              <a:t>Share information </a:t>
            </a:r>
            <a:r>
              <a:rPr lang="en-US" sz="2400" b="0" i="0" u="none" dirty="0">
                <a:solidFill>
                  <a:srgbClr val="000000"/>
                </a:solidFill>
                <a:latin typeface="Arial"/>
                <a:ea typeface="Arial"/>
                <a:cs typeface="Arial"/>
                <a:sym typeface="Arial"/>
              </a:rPr>
              <a:t>on the progress of your preparation, including  response capabilities, plans and procedures to identify and respond to an imported case of </a:t>
            </a:r>
            <a:r>
              <a:rPr lang="en-US" sz="2400" dirty="0"/>
              <a:t>COVID-2019 </a:t>
            </a:r>
            <a:r>
              <a:rPr lang="en-US" sz="2400" b="0" i="0" u="none" dirty="0">
                <a:solidFill>
                  <a:srgbClr val="000000"/>
                </a:solidFill>
                <a:latin typeface="Arial"/>
                <a:ea typeface="Arial"/>
                <a:cs typeface="Arial"/>
                <a:sym typeface="Arial"/>
              </a:rPr>
              <a:t>in your country.</a:t>
            </a:r>
            <a:endParaRPr sz="2400" dirty="0"/>
          </a:p>
          <a:p>
            <a:pPr marL="0" lvl="0" indent="-19050" algn="l" rtl="0">
              <a:lnSpc>
                <a:spcPct val="90000"/>
              </a:lnSpc>
              <a:spcBef>
                <a:spcPts val="1200"/>
              </a:spcBef>
              <a:spcAft>
                <a:spcPts val="0"/>
              </a:spcAft>
              <a:buClr>
                <a:srgbClr val="000000"/>
              </a:buClr>
              <a:buSzPts val="300"/>
              <a:buFont typeface="Arial"/>
              <a:buAutoNum type="arabicPeriod"/>
            </a:pPr>
            <a:r>
              <a:rPr lang="en-US" sz="2400" b="0" i="0" u="none" dirty="0">
                <a:solidFill>
                  <a:srgbClr val="008FCE"/>
                </a:solidFill>
                <a:latin typeface="Arial"/>
                <a:ea typeface="Arial"/>
                <a:cs typeface="Arial"/>
                <a:sym typeface="Arial"/>
              </a:rPr>
              <a:t>Identify areas of interdependence </a:t>
            </a:r>
            <a:r>
              <a:rPr lang="en-US" sz="2400" b="0" i="0" u="none" dirty="0">
                <a:solidFill>
                  <a:srgbClr val="000000"/>
                </a:solidFill>
                <a:latin typeface="Arial"/>
                <a:ea typeface="Arial"/>
                <a:cs typeface="Arial"/>
                <a:sym typeface="Arial"/>
              </a:rPr>
              <a:t>between health actors and other sectors </a:t>
            </a:r>
            <a:endParaRPr sz="2400" dirty="0"/>
          </a:p>
          <a:p>
            <a:pPr marL="0" lvl="0" indent="-19050">
              <a:spcBef>
                <a:spcPts val="1200"/>
              </a:spcBef>
              <a:buClr>
                <a:srgbClr val="000000"/>
              </a:buClr>
              <a:buSzPts val="300"/>
              <a:buFont typeface="Arial"/>
              <a:buAutoNum type="arabicPeriod"/>
            </a:pPr>
            <a:r>
              <a:rPr lang="en-US" sz="2400" b="0" i="0" u="none" dirty="0">
                <a:solidFill>
                  <a:srgbClr val="008FCE"/>
                </a:solidFill>
                <a:latin typeface="Arial"/>
                <a:ea typeface="Arial"/>
                <a:cs typeface="Arial"/>
                <a:sym typeface="Arial"/>
              </a:rPr>
              <a:t>Conduct gap analysis </a:t>
            </a:r>
            <a:r>
              <a:rPr lang="en-US" sz="2400" b="0" i="0" u="none" dirty="0">
                <a:solidFill>
                  <a:srgbClr val="000000"/>
                </a:solidFill>
                <a:latin typeface="Arial"/>
                <a:ea typeface="Arial"/>
                <a:cs typeface="Arial"/>
                <a:sym typeface="Arial"/>
              </a:rPr>
              <a:t>based on the </a:t>
            </a:r>
            <a:r>
              <a:rPr lang="en-US" sz="2400" dirty="0"/>
              <a:t>COVID-19 Strategic Preparedness and Response Plan (SPRP) </a:t>
            </a:r>
          </a:p>
          <a:p>
            <a:pPr marL="0" lvl="0" indent="-19050">
              <a:spcBef>
                <a:spcPts val="1200"/>
              </a:spcBef>
              <a:buClr>
                <a:srgbClr val="000000"/>
              </a:buClr>
              <a:buSzPts val="300"/>
              <a:buFont typeface="Arial"/>
              <a:buAutoNum type="arabicPeriod"/>
            </a:pPr>
            <a:r>
              <a:rPr lang="en-US" sz="2400" b="0" i="0" u="none" dirty="0">
                <a:solidFill>
                  <a:srgbClr val="008FCE"/>
                </a:solidFill>
                <a:latin typeface="Arial"/>
                <a:ea typeface="Arial"/>
                <a:cs typeface="Arial"/>
                <a:sym typeface="Arial"/>
              </a:rPr>
              <a:t>Develop an action plan to enhance your level of readiness</a:t>
            </a:r>
            <a:r>
              <a:rPr lang="en-US" sz="2400" b="0" i="0" u="none" dirty="0">
                <a:solidFill>
                  <a:srgbClr val="000000"/>
                </a:solidFill>
                <a:latin typeface="Arial"/>
                <a:ea typeface="Arial"/>
                <a:cs typeface="Arial"/>
                <a:sym typeface="Arial"/>
              </a:rPr>
              <a:t>, based on the SPRP</a:t>
            </a:r>
            <a:endParaRPr sz="2400" dirty="0"/>
          </a:p>
          <a:p>
            <a:pPr marL="0" lvl="0" indent="0" algn="l" rtl="0">
              <a:lnSpc>
                <a:spcPct val="140000"/>
              </a:lnSpc>
              <a:spcBef>
                <a:spcPts val="1200"/>
              </a:spcBef>
              <a:spcAft>
                <a:spcPts val="0"/>
              </a:spcAft>
              <a:buSzPts val="1800"/>
              <a:buNone/>
            </a:pPr>
            <a:endParaRPr sz="2800" b="0" i="0" u="none" dirty="0">
              <a:solidFill>
                <a:srgbClr val="000000"/>
              </a:solidFill>
              <a:latin typeface="Arial"/>
              <a:ea typeface="Arial"/>
              <a:cs typeface="Arial"/>
              <a:sym typeface="Arial"/>
            </a:endParaRPr>
          </a:p>
          <a:p>
            <a:pPr marL="0" lvl="0" indent="0" algn="l" rtl="0">
              <a:lnSpc>
                <a:spcPct val="80000"/>
              </a:lnSpc>
              <a:spcBef>
                <a:spcPts val="1900"/>
              </a:spcBef>
              <a:spcAft>
                <a:spcPts val="0"/>
              </a:spcAft>
              <a:buSzPts val="1800"/>
              <a:buNone/>
            </a:pPr>
            <a:endParaRPr sz="3200" b="0" i="0" u="none" dirty="0">
              <a:solidFill>
                <a:srgbClr val="000000"/>
              </a:solidFill>
              <a:latin typeface="Arial"/>
              <a:ea typeface="Arial"/>
              <a:cs typeface="Arial"/>
              <a:sym typeface="Arial"/>
            </a:endParaRPr>
          </a:p>
          <a:p>
            <a:pPr marL="457200" lvl="0" indent="-228600" algn="l" rtl="0">
              <a:lnSpc>
                <a:spcPct val="90000"/>
              </a:lnSpc>
              <a:spcBef>
                <a:spcPts val="1000"/>
              </a:spcBef>
              <a:spcAft>
                <a:spcPts val="0"/>
              </a:spcAft>
              <a:buClr>
                <a:schemeClr val="dk1"/>
              </a:buClr>
              <a:buSzPts val="1800"/>
              <a:buNone/>
            </a:pPr>
            <a:endParaRPr sz="3200" b="0" i="0" u="none" dirty="0">
              <a:solidFill>
                <a:srgbClr val="000000"/>
              </a:solidFill>
              <a:latin typeface="Arial"/>
              <a:ea typeface="Arial"/>
              <a:cs typeface="Arial"/>
              <a:sym typeface="Arial"/>
            </a:endParaRPr>
          </a:p>
        </p:txBody>
      </p:sp>
      <p:sp>
        <p:nvSpPr>
          <p:cNvPr id="164" name="Google Shape;164;p7"/>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Specific objectives of the TTX</a:t>
            </a:r>
            <a:endParaRPr/>
          </a:p>
        </p:txBody>
      </p:sp>
      <p:sp>
        <p:nvSpPr>
          <p:cNvPr id="170" name="Google Shape;170;p8"/>
          <p:cNvSpPr txBox="1">
            <a:spLocks noGrp="1"/>
          </p:cNvSpPr>
          <p:nvPr>
            <p:ph type="body" idx="1"/>
          </p:nvPr>
        </p:nvSpPr>
        <p:spPr>
          <a:xfrm>
            <a:off x="152400" y="833437"/>
            <a:ext cx="11844337" cy="5465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600" b="1" i="0" u="none" dirty="0">
              <a:solidFill>
                <a:srgbClr val="008FCE"/>
              </a:solidFill>
              <a:latin typeface="Arial"/>
              <a:ea typeface="Arial"/>
              <a:cs typeface="Arial"/>
              <a:sym typeface="Arial"/>
            </a:endParaRPr>
          </a:p>
          <a:p>
            <a:pPr marL="0" lvl="0" indent="-19050">
              <a:lnSpc>
                <a:spcPct val="100000"/>
              </a:lnSpc>
              <a:spcBef>
                <a:spcPts val="700"/>
              </a:spcBef>
              <a:buClr>
                <a:srgbClr val="000000"/>
              </a:buClr>
              <a:buSzPts val="300"/>
              <a:buFont typeface="Arial"/>
              <a:buAutoNum type="arabicPeriod"/>
            </a:pPr>
            <a:r>
              <a:rPr lang="en-US" sz="2600" b="1" i="0" u="none" dirty="0">
                <a:solidFill>
                  <a:srgbClr val="008FCE"/>
                </a:solidFill>
                <a:latin typeface="Arial"/>
                <a:ea typeface="Arial"/>
                <a:cs typeface="Arial"/>
                <a:sym typeface="Arial"/>
              </a:rPr>
              <a:t>Review</a:t>
            </a:r>
            <a:r>
              <a:rPr lang="en-US" sz="2600" b="0" i="0" u="none" dirty="0">
                <a:solidFill>
                  <a:srgbClr val="000000"/>
                </a:solidFill>
                <a:latin typeface="Arial"/>
                <a:ea typeface="Arial"/>
                <a:cs typeface="Arial"/>
                <a:sym typeface="Arial"/>
              </a:rPr>
              <a:t> the operation management process for a suspected case of </a:t>
            </a:r>
            <a:r>
              <a:rPr lang="en-US" sz="2400" dirty="0"/>
              <a:t>COVID-2019</a:t>
            </a:r>
            <a:endParaRPr sz="2800" b="0" i="0" u="none" dirty="0">
              <a:solidFill>
                <a:srgbClr val="000000"/>
              </a:solidFill>
              <a:latin typeface="Arial"/>
              <a:ea typeface="Arial"/>
              <a:cs typeface="Arial"/>
              <a:sym typeface="Arial"/>
            </a:endParaRPr>
          </a:p>
          <a:p>
            <a:pPr marL="0" lvl="0" indent="-19050">
              <a:lnSpc>
                <a:spcPct val="100000"/>
              </a:lnSpc>
              <a:spcBef>
                <a:spcPts val="700"/>
              </a:spcBef>
              <a:buClr>
                <a:srgbClr val="000000"/>
              </a:buClr>
              <a:buSzPts val="300"/>
              <a:buFont typeface="Arial"/>
              <a:buAutoNum type="arabicPeriod"/>
            </a:pPr>
            <a:r>
              <a:rPr lang="en-US" sz="2600" b="1" i="0" u="none" dirty="0">
                <a:solidFill>
                  <a:srgbClr val="008FCE"/>
                </a:solidFill>
                <a:latin typeface="Arial"/>
                <a:ea typeface="Arial"/>
                <a:cs typeface="Arial"/>
                <a:sym typeface="Arial"/>
              </a:rPr>
              <a:t>Confirm arrangements </a:t>
            </a:r>
            <a:r>
              <a:rPr lang="en-US" sz="2600" b="0" i="0" u="none" dirty="0">
                <a:solidFill>
                  <a:srgbClr val="000000"/>
                </a:solidFill>
                <a:latin typeface="Arial"/>
                <a:ea typeface="Arial"/>
                <a:cs typeface="Arial"/>
                <a:sym typeface="Arial"/>
              </a:rPr>
              <a:t>for notification, coordination and internal communications before and after the confirmation of a </a:t>
            </a:r>
            <a:r>
              <a:rPr lang="en-US" sz="2400" dirty="0"/>
              <a:t>COVID-2019</a:t>
            </a:r>
            <a:r>
              <a:rPr lang="en-US" sz="2600" b="0" i="0" u="none" dirty="0">
                <a:solidFill>
                  <a:srgbClr val="000000"/>
                </a:solidFill>
                <a:latin typeface="Arial"/>
                <a:ea typeface="Arial"/>
                <a:cs typeface="Arial"/>
                <a:sym typeface="Arial"/>
              </a:rPr>
              <a:t> case. </a:t>
            </a:r>
            <a:endParaRPr sz="2800" b="0" i="0" u="none" dirty="0">
              <a:solidFill>
                <a:srgbClr val="000000"/>
              </a:solidFill>
              <a:latin typeface="Arial"/>
              <a:ea typeface="Arial"/>
              <a:cs typeface="Arial"/>
              <a:sym typeface="Arial"/>
            </a:endParaRPr>
          </a:p>
          <a:p>
            <a:pPr marL="0" lvl="0" indent="-19050" algn="l" rtl="0">
              <a:lnSpc>
                <a:spcPct val="100000"/>
              </a:lnSpc>
              <a:spcBef>
                <a:spcPts val="700"/>
              </a:spcBef>
              <a:spcAft>
                <a:spcPts val="0"/>
              </a:spcAft>
              <a:buClr>
                <a:srgbClr val="000000"/>
              </a:buClr>
              <a:buSzPts val="300"/>
              <a:buFont typeface="Arial"/>
              <a:buAutoNum type="arabicPeriod"/>
            </a:pPr>
            <a:r>
              <a:rPr lang="en-US" sz="2600" b="1" i="0" u="none" dirty="0">
                <a:solidFill>
                  <a:srgbClr val="008FCE"/>
                </a:solidFill>
                <a:latin typeface="Arial"/>
                <a:ea typeface="Arial"/>
                <a:cs typeface="Arial"/>
                <a:sym typeface="Arial"/>
              </a:rPr>
              <a:t>Confirm procedures </a:t>
            </a:r>
            <a:r>
              <a:rPr lang="en-US" sz="2600" b="0" i="0" u="none" dirty="0">
                <a:solidFill>
                  <a:srgbClr val="000000"/>
                </a:solidFill>
                <a:latin typeface="Arial"/>
                <a:ea typeface="Arial"/>
                <a:cs typeface="Arial"/>
                <a:sym typeface="Arial"/>
              </a:rPr>
              <a:t>related to the management of a suspected cases before and after laboratory confirmation. </a:t>
            </a:r>
            <a:endParaRPr sz="2800" b="0" i="0" u="none" dirty="0">
              <a:solidFill>
                <a:srgbClr val="000000"/>
              </a:solidFill>
              <a:latin typeface="Arial"/>
              <a:ea typeface="Arial"/>
              <a:cs typeface="Arial"/>
              <a:sym typeface="Arial"/>
            </a:endParaRPr>
          </a:p>
          <a:p>
            <a:pPr marL="0" lvl="0" indent="-19050" algn="l" rtl="0">
              <a:lnSpc>
                <a:spcPct val="100000"/>
              </a:lnSpc>
              <a:spcBef>
                <a:spcPts val="700"/>
              </a:spcBef>
              <a:spcAft>
                <a:spcPts val="0"/>
              </a:spcAft>
              <a:buClr>
                <a:srgbClr val="000000"/>
              </a:buClr>
              <a:buSzPts val="300"/>
              <a:buFont typeface="Arial"/>
              <a:buAutoNum type="arabicPeriod"/>
            </a:pPr>
            <a:r>
              <a:rPr lang="en-US" sz="2600" b="1" i="0" u="none" dirty="0">
                <a:solidFill>
                  <a:srgbClr val="008FCE"/>
                </a:solidFill>
                <a:latin typeface="Arial"/>
                <a:ea typeface="Arial"/>
                <a:cs typeface="Arial"/>
                <a:sym typeface="Arial"/>
              </a:rPr>
              <a:t>Review plans </a:t>
            </a:r>
            <a:r>
              <a:rPr lang="en-US" sz="2600" b="0" i="0" u="none" dirty="0">
                <a:solidFill>
                  <a:srgbClr val="000000"/>
                </a:solidFill>
                <a:latin typeface="Arial"/>
                <a:ea typeface="Arial"/>
                <a:cs typeface="Arial"/>
                <a:sym typeface="Arial"/>
              </a:rPr>
              <a:t>to clarify lines of accountability (roles &amp; responsibilities) and communication to enable a timely, well-coordinated and effective response.</a:t>
            </a:r>
            <a:endParaRPr sz="2800" b="0" i="0" u="none" dirty="0">
              <a:solidFill>
                <a:srgbClr val="000000"/>
              </a:solidFill>
              <a:latin typeface="Arial"/>
              <a:ea typeface="Arial"/>
              <a:cs typeface="Arial"/>
              <a:sym typeface="Arial"/>
            </a:endParaRPr>
          </a:p>
          <a:p>
            <a:pPr marL="0" lvl="0" indent="-19050" algn="l" rtl="0">
              <a:lnSpc>
                <a:spcPct val="100000"/>
              </a:lnSpc>
              <a:spcBef>
                <a:spcPts val="700"/>
              </a:spcBef>
              <a:spcAft>
                <a:spcPts val="0"/>
              </a:spcAft>
              <a:buClr>
                <a:srgbClr val="000000"/>
              </a:buClr>
              <a:buSzPts val="300"/>
              <a:buFont typeface="Arial"/>
              <a:buAutoNum type="arabicPeriod"/>
            </a:pPr>
            <a:r>
              <a:rPr lang="en-US" sz="2600" b="1" i="0" u="none" dirty="0">
                <a:solidFill>
                  <a:srgbClr val="008FCE"/>
                </a:solidFill>
                <a:latin typeface="Arial"/>
                <a:ea typeface="Arial"/>
                <a:cs typeface="Arial"/>
                <a:sym typeface="Arial"/>
              </a:rPr>
              <a:t>Review the requirements </a:t>
            </a:r>
            <a:r>
              <a:rPr lang="en-US" sz="2600" b="0" i="0" u="none" dirty="0">
                <a:solidFill>
                  <a:srgbClr val="000000"/>
                </a:solidFill>
                <a:latin typeface="Arial"/>
                <a:ea typeface="Arial"/>
                <a:cs typeface="Arial"/>
                <a:sym typeface="Arial"/>
              </a:rPr>
              <a:t>of public health laboratories and funding</a:t>
            </a:r>
            <a:endParaRPr sz="2800" b="0" i="0" u="none" dirty="0">
              <a:solidFill>
                <a:srgbClr val="000000"/>
              </a:solidFill>
              <a:latin typeface="Arial"/>
              <a:ea typeface="Arial"/>
              <a:cs typeface="Arial"/>
              <a:sym typeface="Arial"/>
            </a:endParaRPr>
          </a:p>
          <a:p>
            <a:pPr marL="0" lvl="0" indent="-19050" algn="l" rtl="0">
              <a:lnSpc>
                <a:spcPct val="100000"/>
              </a:lnSpc>
              <a:spcBef>
                <a:spcPts val="700"/>
              </a:spcBef>
              <a:spcAft>
                <a:spcPts val="0"/>
              </a:spcAft>
              <a:buClr>
                <a:srgbClr val="000000"/>
              </a:buClr>
              <a:buSzPts val="300"/>
              <a:buFont typeface="Arial"/>
              <a:buAutoNum type="arabicPeriod"/>
            </a:pPr>
            <a:r>
              <a:rPr lang="en-US" sz="2600" b="1" i="0" u="none" dirty="0">
                <a:solidFill>
                  <a:srgbClr val="008FCE"/>
                </a:solidFill>
                <a:latin typeface="Arial"/>
                <a:ea typeface="Arial"/>
                <a:cs typeface="Arial"/>
                <a:sym typeface="Arial"/>
              </a:rPr>
              <a:t>Review risk and media communications </a:t>
            </a:r>
            <a:r>
              <a:rPr lang="en-US" sz="2600" b="0" i="0" u="none" dirty="0">
                <a:solidFill>
                  <a:srgbClr val="000000"/>
                </a:solidFill>
                <a:latin typeface="Arial"/>
                <a:ea typeface="Arial"/>
                <a:cs typeface="Arial"/>
                <a:sym typeface="Arial"/>
              </a:rPr>
              <a:t>plans. </a:t>
            </a:r>
            <a:endParaRPr dirty="0"/>
          </a:p>
        </p:txBody>
      </p:sp>
      <p:sp>
        <p:nvSpPr>
          <p:cNvPr id="171" name="Google Shape;171;p8"/>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Exercise management team</a:t>
            </a:r>
            <a:endParaRPr/>
          </a:p>
        </p:txBody>
      </p:sp>
      <p:sp>
        <p:nvSpPr>
          <p:cNvPr id="177" name="Google Shape;177;p9"/>
          <p:cNvSpPr txBox="1">
            <a:spLocks noGrp="1"/>
          </p:cNvSpPr>
          <p:nvPr>
            <p:ph type="body" idx="1"/>
          </p:nvPr>
        </p:nvSpPr>
        <p:spPr>
          <a:xfrm>
            <a:off x="152400" y="833437"/>
            <a:ext cx="11880850" cy="5465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600" b="0" i="0" u="none" dirty="0">
              <a:solidFill>
                <a:srgbClr val="000000"/>
              </a:solidFill>
              <a:latin typeface="Arial"/>
              <a:ea typeface="Arial"/>
              <a:cs typeface="Arial"/>
              <a:sym typeface="Arial"/>
            </a:endParaRPr>
          </a:p>
          <a:p>
            <a:pPr marL="0" lvl="0" indent="0" algn="l" rtl="0">
              <a:lnSpc>
                <a:spcPct val="100000"/>
              </a:lnSpc>
              <a:spcBef>
                <a:spcPts val="700"/>
              </a:spcBef>
              <a:spcAft>
                <a:spcPts val="0"/>
              </a:spcAft>
              <a:buSzPts val="1800"/>
              <a:buNone/>
            </a:pPr>
            <a:r>
              <a:rPr lang="en-US" sz="2600" b="1" i="0" u="none" dirty="0">
                <a:solidFill>
                  <a:srgbClr val="005D85"/>
                </a:solidFill>
                <a:latin typeface="Arial"/>
                <a:ea typeface="Arial"/>
                <a:cs typeface="Arial"/>
                <a:sym typeface="Arial"/>
              </a:rPr>
              <a:t>Roles</a:t>
            </a:r>
            <a:endParaRPr sz="2800" b="0" i="0" u="none" dirty="0">
              <a:solidFill>
                <a:srgbClr val="000000"/>
              </a:solidFill>
              <a:latin typeface="Arial"/>
              <a:ea typeface="Arial"/>
              <a:cs typeface="Arial"/>
              <a:sym typeface="Arial"/>
            </a:endParaRPr>
          </a:p>
          <a:p>
            <a:pPr marL="0" lvl="0" indent="0" algn="l" rtl="0">
              <a:lnSpc>
                <a:spcPct val="100000"/>
              </a:lnSpc>
              <a:spcBef>
                <a:spcPts val="700"/>
              </a:spcBef>
              <a:spcAft>
                <a:spcPts val="0"/>
              </a:spcAft>
              <a:buSzPts val="1800"/>
              <a:buNone/>
            </a:pPr>
            <a:r>
              <a:rPr lang="en-US" sz="2600" b="0" i="0" u="none" dirty="0">
                <a:solidFill>
                  <a:srgbClr val="000000"/>
                </a:solidFill>
                <a:latin typeface="Arial"/>
                <a:ea typeface="Arial"/>
                <a:cs typeface="Arial"/>
                <a:sym typeface="Arial"/>
              </a:rPr>
              <a:t>Facilitation: (</a:t>
            </a:r>
            <a:r>
              <a:rPr lang="en-US" sz="2600" b="0" i="0" u="none" dirty="0" err="1">
                <a:solidFill>
                  <a:srgbClr val="000000"/>
                </a:solidFill>
                <a:latin typeface="Arial"/>
                <a:ea typeface="Arial"/>
                <a:cs typeface="Arial"/>
                <a:sym typeface="Arial"/>
              </a:rPr>
              <a:t>xxxxx</a:t>
            </a:r>
            <a:r>
              <a:rPr lang="en-US" sz="2600" b="0" i="0" u="none" dirty="0">
                <a:solidFill>
                  <a:srgbClr val="000000"/>
                </a:solidFill>
                <a:latin typeface="Arial"/>
                <a:ea typeface="Arial"/>
                <a:cs typeface="Arial"/>
                <a:sym typeface="Arial"/>
              </a:rPr>
              <a:t>)</a:t>
            </a:r>
            <a:endParaRPr sz="2800" b="0" i="0" u="none" dirty="0">
              <a:solidFill>
                <a:srgbClr val="000000"/>
              </a:solidFill>
              <a:latin typeface="Arial"/>
              <a:ea typeface="Arial"/>
              <a:cs typeface="Arial"/>
              <a:sym typeface="Arial"/>
            </a:endParaRPr>
          </a:p>
          <a:p>
            <a:pPr marL="0" lvl="0" indent="0" algn="l" rtl="0">
              <a:lnSpc>
                <a:spcPct val="100000"/>
              </a:lnSpc>
              <a:spcBef>
                <a:spcPts val="700"/>
              </a:spcBef>
              <a:spcAft>
                <a:spcPts val="0"/>
              </a:spcAft>
              <a:buSzPts val="1800"/>
              <a:buNone/>
            </a:pPr>
            <a:r>
              <a:rPr lang="en-US" sz="2600" b="0" i="0" u="none" dirty="0">
                <a:solidFill>
                  <a:srgbClr val="000000"/>
                </a:solidFill>
                <a:latin typeface="Arial"/>
                <a:ea typeface="Arial"/>
                <a:cs typeface="Arial"/>
                <a:sym typeface="Arial"/>
              </a:rPr>
              <a:t>Rapporteurs: (Group note takers) </a:t>
            </a:r>
            <a:endParaRPr sz="2800" b="0" i="0" u="none" dirty="0">
              <a:solidFill>
                <a:srgbClr val="000000"/>
              </a:solidFill>
              <a:latin typeface="Arial"/>
              <a:ea typeface="Arial"/>
              <a:cs typeface="Arial"/>
              <a:sym typeface="Arial"/>
            </a:endParaRPr>
          </a:p>
          <a:p>
            <a:pPr marL="0" lvl="0" indent="0" algn="l" rtl="0">
              <a:lnSpc>
                <a:spcPct val="100000"/>
              </a:lnSpc>
              <a:spcBef>
                <a:spcPts val="700"/>
              </a:spcBef>
              <a:spcAft>
                <a:spcPts val="0"/>
              </a:spcAft>
              <a:buSzPts val="1800"/>
              <a:buNone/>
            </a:pPr>
            <a:r>
              <a:rPr lang="en-US" sz="2600" b="0" i="0" u="none" dirty="0">
                <a:solidFill>
                  <a:srgbClr val="000000"/>
                </a:solidFill>
                <a:latin typeface="Arial"/>
                <a:ea typeface="Arial"/>
                <a:cs typeface="Arial"/>
                <a:sym typeface="Arial"/>
              </a:rPr>
              <a:t>Observers: (All partners)</a:t>
            </a:r>
            <a:endParaRPr sz="2800" b="0" i="0" u="none" dirty="0">
              <a:solidFill>
                <a:srgbClr val="000000"/>
              </a:solidFill>
              <a:latin typeface="Arial"/>
              <a:ea typeface="Arial"/>
              <a:cs typeface="Arial"/>
              <a:sym typeface="Arial"/>
            </a:endParaRPr>
          </a:p>
          <a:p>
            <a:pPr marL="0" lvl="0" indent="0" algn="l" rtl="0">
              <a:lnSpc>
                <a:spcPct val="100000"/>
              </a:lnSpc>
              <a:spcBef>
                <a:spcPts val="700"/>
              </a:spcBef>
              <a:spcAft>
                <a:spcPts val="0"/>
              </a:spcAft>
              <a:buSzPts val="1800"/>
              <a:buNone/>
            </a:pPr>
            <a:endParaRPr sz="2600" b="0" i="0" u="none" dirty="0">
              <a:solidFill>
                <a:srgbClr val="000000"/>
              </a:solidFill>
              <a:latin typeface="Arial"/>
              <a:ea typeface="Arial"/>
              <a:cs typeface="Arial"/>
              <a:sym typeface="Arial"/>
            </a:endParaRPr>
          </a:p>
          <a:p>
            <a:pPr marL="457200" lvl="0" indent="-228600" algn="l" rtl="0">
              <a:lnSpc>
                <a:spcPct val="90000"/>
              </a:lnSpc>
              <a:spcBef>
                <a:spcPts val="1000"/>
              </a:spcBef>
              <a:spcAft>
                <a:spcPts val="0"/>
              </a:spcAft>
              <a:buClr>
                <a:schemeClr val="dk1"/>
              </a:buClr>
              <a:buSzPts val="1800"/>
              <a:buNone/>
            </a:pPr>
            <a:endParaRPr sz="2600" b="0" i="0" u="none" dirty="0">
              <a:solidFill>
                <a:srgbClr val="000000"/>
              </a:solidFill>
              <a:latin typeface="Arial"/>
              <a:ea typeface="Arial"/>
              <a:cs typeface="Arial"/>
              <a:sym typeface="Arial"/>
            </a:endParaRPr>
          </a:p>
        </p:txBody>
      </p:sp>
      <p:sp>
        <p:nvSpPr>
          <p:cNvPr id="178" name="Google Shape;178;p9"/>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title"/>
          </p:nvPr>
        </p:nvSpPr>
        <p:spPr>
          <a:xfrm>
            <a:off x="152400" y="-7937"/>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Rules of the TTX</a:t>
            </a:r>
            <a:endParaRPr/>
          </a:p>
        </p:txBody>
      </p:sp>
      <p:sp>
        <p:nvSpPr>
          <p:cNvPr id="184" name="Google Shape;184;p10"/>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pic>
        <p:nvPicPr>
          <p:cNvPr id="3" name="Picture 2" descr="A group of people sitting at a table&#10;&#10;Description automatically generated">
            <a:extLst>
              <a:ext uri="{FF2B5EF4-FFF2-40B4-BE49-F238E27FC236}">
                <a16:creationId xmlns:a16="http://schemas.microsoft.com/office/drawing/2014/main" id="{B5B5367F-C68C-DC47-A303-72698456A17D}"/>
              </a:ext>
            </a:extLst>
          </p:cNvPr>
          <p:cNvPicPr>
            <a:picLocks noChangeAspect="1"/>
          </p:cNvPicPr>
          <p:nvPr/>
        </p:nvPicPr>
        <p:blipFill>
          <a:blip r:embed="rId3"/>
          <a:stretch>
            <a:fillRect/>
          </a:stretch>
        </p:blipFill>
        <p:spPr>
          <a:xfrm>
            <a:off x="5212963" y="622301"/>
            <a:ext cx="6979037" cy="5494135"/>
          </a:xfrm>
          <a:prstGeom prst="rect">
            <a:avLst/>
          </a:prstGeom>
        </p:spPr>
      </p:pic>
      <p:sp>
        <p:nvSpPr>
          <p:cNvPr id="186" name="Google Shape;186;p10"/>
          <p:cNvSpPr/>
          <p:nvPr/>
        </p:nvSpPr>
        <p:spPr>
          <a:xfrm>
            <a:off x="0" y="649287"/>
            <a:ext cx="9170987" cy="5951537"/>
          </a:xfrm>
          <a:custGeom>
            <a:avLst/>
            <a:gdLst/>
            <a:ahLst/>
            <a:cxnLst/>
            <a:rect l="l" t="t" r="r" b="b"/>
            <a:pathLst>
              <a:path w="9171432" h="6028424" extrusionOk="0">
                <a:moveTo>
                  <a:pt x="0" y="1"/>
                </a:moveTo>
                <a:lnTo>
                  <a:pt x="2267712" y="1"/>
                </a:lnTo>
                <a:lnTo>
                  <a:pt x="2267712" y="6028424"/>
                </a:lnTo>
                <a:lnTo>
                  <a:pt x="0" y="6028424"/>
                </a:lnTo>
                <a:close/>
                <a:moveTo>
                  <a:pt x="2276856" y="0"/>
                </a:moveTo>
                <a:lnTo>
                  <a:pt x="9171432" y="6028424"/>
                </a:lnTo>
                <a:lnTo>
                  <a:pt x="2276856" y="602842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187" name="Google Shape;187;p10"/>
          <p:cNvSpPr txBox="1">
            <a:spLocks noGrp="1"/>
          </p:cNvSpPr>
          <p:nvPr>
            <p:ph type="body" idx="1"/>
          </p:nvPr>
        </p:nvSpPr>
        <p:spPr>
          <a:xfrm>
            <a:off x="88900" y="987425"/>
            <a:ext cx="4565650" cy="2047875"/>
          </a:xfrm>
          <a:prstGeom prst="rect">
            <a:avLst/>
          </a:prstGeom>
          <a:noFill/>
          <a:ln>
            <a:noFill/>
          </a:ln>
        </p:spPr>
        <p:txBody>
          <a:bodyPr spcFirstLastPara="1" wrap="square" lIns="91425" tIns="45700" rIns="91425" bIns="45700" anchor="t" anchorCtr="0">
            <a:noAutofit/>
          </a:bodyPr>
          <a:lstStyle/>
          <a:p>
            <a:pPr marL="447675" lvl="0" indent="-355600" algn="l" rtl="0">
              <a:lnSpc>
                <a:spcPct val="100000"/>
              </a:lnSpc>
              <a:spcBef>
                <a:spcPts val="0"/>
              </a:spcBef>
              <a:spcAft>
                <a:spcPts val="0"/>
              </a:spcAft>
              <a:buClr>
                <a:schemeClr val="accent1"/>
              </a:buClr>
              <a:buSzPts val="500"/>
              <a:buFont typeface="Arial"/>
              <a:buChar char="•"/>
            </a:pPr>
            <a:r>
              <a:rPr lang="en-US" sz="2800" b="0" i="0" u="none">
                <a:solidFill>
                  <a:srgbClr val="000000"/>
                </a:solidFill>
                <a:latin typeface="Arial"/>
                <a:ea typeface="Arial"/>
                <a:cs typeface="Arial"/>
                <a:sym typeface="Arial"/>
              </a:rPr>
              <a:t>Not an individual test</a:t>
            </a:r>
            <a:endParaRPr/>
          </a:p>
          <a:p>
            <a:pPr marL="447675" lvl="0" indent="-355600" algn="l" rtl="0">
              <a:lnSpc>
                <a:spcPct val="100000"/>
              </a:lnSpc>
              <a:spcBef>
                <a:spcPts val="700"/>
              </a:spcBef>
              <a:spcAft>
                <a:spcPts val="0"/>
              </a:spcAft>
              <a:buSzPts val="1800"/>
              <a:buNone/>
            </a:pPr>
            <a:endParaRPr sz="1400" b="0" i="0" u="none">
              <a:solidFill>
                <a:srgbClr val="000000"/>
              </a:solidFill>
              <a:latin typeface="Arial"/>
              <a:ea typeface="Arial"/>
              <a:cs typeface="Arial"/>
              <a:sym typeface="Arial"/>
            </a:endParaRPr>
          </a:p>
          <a:p>
            <a:pPr marL="447675" lvl="0" indent="-355600" algn="l" rtl="0">
              <a:lnSpc>
                <a:spcPct val="100000"/>
              </a:lnSpc>
              <a:spcBef>
                <a:spcPts val="700"/>
              </a:spcBef>
              <a:spcAft>
                <a:spcPts val="0"/>
              </a:spcAft>
              <a:buClr>
                <a:schemeClr val="accent1"/>
              </a:buClr>
              <a:buSzPts val="500"/>
              <a:buFont typeface="Arial"/>
              <a:buChar char="•"/>
            </a:pPr>
            <a:r>
              <a:rPr lang="en-US" sz="2800" b="0" i="0" u="none">
                <a:solidFill>
                  <a:srgbClr val="000000"/>
                </a:solidFill>
                <a:latin typeface="Arial"/>
                <a:ea typeface="Arial"/>
                <a:cs typeface="Arial"/>
                <a:sym typeface="Arial"/>
              </a:rPr>
              <a:t>Respect the views of others</a:t>
            </a:r>
            <a:endParaRPr/>
          </a:p>
          <a:p>
            <a:pPr marL="457200" lvl="0" indent="-228600" algn="l" rtl="0">
              <a:lnSpc>
                <a:spcPct val="90000"/>
              </a:lnSpc>
              <a:spcBef>
                <a:spcPts val="1000"/>
              </a:spcBef>
              <a:spcAft>
                <a:spcPts val="0"/>
              </a:spcAft>
              <a:buClr>
                <a:schemeClr val="dk1"/>
              </a:buClr>
              <a:buSzPts val="1800"/>
              <a:buNone/>
            </a:pPr>
            <a:endParaRPr sz="2800" b="0" i="0" u="none">
              <a:solidFill>
                <a:srgbClr val="000000"/>
              </a:solidFill>
              <a:latin typeface="Arial"/>
              <a:ea typeface="Arial"/>
              <a:cs typeface="Arial"/>
              <a:sym typeface="Arial"/>
            </a:endParaRPr>
          </a:p>
        </p:txBody>
      </p:sp>
      <p:sp>
        <p:nvSpPr>
          <p:cNvPr id="188" name="Google Shape;188;p10"/>
          <p:cNvSpPr txBox="1"/>
          <p:nvPr/>
        </p:nvSpPr>
        <p:spPr>
          <a:xfrm>
            <a:off x="88900" y="2574925"/>
            <a:ext cx="5251450" cy="1781175"/>
          </a:xfrm>
          <a:prstGeom prst="rect">
            <a:avLst/>
          </a:prstGeom>
          <a:noFill/>
          <a:ln>
            <a:noFill/>
          </a:ln>
        </p:spPr>
        <p:txBody>
          <a:bodyPr spcFirstLastPara="1" wrap="square" lIns="91425" tIns="45700" rIns="91425" bIns="45700" anchor="t" anchorCtr="0">
            <a:spAutoFit/>
          </a:bodyPr>
          <a:lstStyle/>
          <a:p>
            <a:pPr marL="549275" marR="0" lvl="0" indent="-304800" algn="l" rtl="0">
              <a:lnSpc>
                <a:spcPct val="100000"/>
              </a:lnSpc>
              <a:spcBef>
                <a:spcPts val="0"/>
              </a:spcBef>
              <a:spcAft>
                <a:spcPts val="0"/>
              </a:spcAft>
              <a:buClr>
                <a:srgbClr val="000000"/>
              </a:buClr>
              <a:buSzPts val="1600"/>
              <a:buFont typeface="Arial"/>
              <a:buNone/>
            </a:pPr>
            <a:endParaRPr sz="1600" b="0" i="0" u="none">
              <a:solidFill>
                <a:srgbClr val="000000"/>
              </a:solidFill>
              <a:latin typeface="Arial"/>
              <a:ea typeface="Arial"/>
              <a:cs typeface="Arial"/>
              <a:sym typeface="Arial"/>
            </a:endParaRPr>
          </a:p>
          <a:p>
            <a:pPr marL="549275" marR="0" lvl="0" indent="-304800" algn="l" rtl="0">
              <a:lnSpc>
                <a:spcPct val="100000"/>
              </a:lnSpc>
              <a:spcBef>
                <a:spcPts val="700"/>
              </a:spcBef>
              <a:spcAft>
                <a:spcPts val="0"/>
              </a:spcAft>
              <a:buClr>
                <a:schemeClr val="accent1"/>
              </a:buClr>
              <a:buSzPts val="500"/>
              <a:buFont typeface="Arial"/>
              <a:buChar char="•"/>
            </a:pPr>
            <a:r>
              <a:rPr lang="en-US" sz="2800" b="0" i="0" u="none">
                <a:solidFill>
                  <a:srgbClr val="000000"/>
                </a:solidFill>
                <a:latin typeface="Arial"/>
                <a:ea typeface="Arial"/>
                <a:cs typeface="Arial"/>
                <a:sym typeface="Arial"/>
              </a:rPr>
              <a:t>Respond as you would in real life and allow others to do likewise</a:t>
            </a:r>
            <a:endParaRPr/>
          </a:p>
        </p:txBody>
      </p:sp>
      <p:sp>
        <p:nvSpPr>
          <p:cNvPr id="189" name="Google Shape;189;p10"/>
          <p:cNvSpPr txBox="1"/>
          <p:nvPr/>
        </p:nvSpPr>
        <p:spPr>
          <a:xfrm>
            <a:off x="0" y="4456112"/>
            <a:ext cx="6934200" cy="1779587"/>
          </a:xfrm>
          <a:prstGeom prst="rect">
            <a:avLst/>
          </a:prstGeom>
          <a:noFill/>
          <a:ln>
            <a:noFill/>
          </a:ln>
        </p:spPr>
        <p:txBody>
          <a:bodyPr spcFirstLastPara="1" wrap="square" lIns="91425" tIns="45700" rIns="91425" bIns="45700" anchor="t" anchorCtr="0">
            <a:spAutoFit/>
          </a:bodyPr>
          <a:lstStyle/>
          <a:p>
            <a:pPr marL="447675" marR="0" lvl="0" indent="-355600" algn="l" rtl="0">
              <a:lnSpc>
                <a:spcPct val="100000"/>
              </a:lnSpc>
              <a:spcBef>
                <a:spcPts val="0"/>
              </a:spcBef>
              <a:spcAft>
                <a:spcPts val="0"/>
              </a:spcAft>
              <a:buClr>
                <a:schemeClr val="accent1"/>
              </a:buClr>
              <a:buSzPts val="500"/>
              <a:buFont typeface="Arial"/>
              <a:buChar char="•"/>
            </a:pPr>
            <a:r>
              <a:rPr lang="en-US" sz="2800" b="0" i="0" u="none" dirty="0">
                <a:solidFill>
                  <a:srgbClr val="000000"/>
                </a:solidFill>
                <a:latin typeface="Arial"/>
                <a:ea typeface="Arial"/>
                <a:cs typeface="Arial"/>
                <a:sym typeface="Arial"/>
              </a:rPr>
              <a:t>Use your existing plans, guidelines and regulations to inform your responses</a:t>
            </a:r>
            <a:endParaRPr sz="1400" b="0" i="0" u="none" dirty="0">
              <a:solidFill>
                <a:srgbClr val="000000"/>
              </a:solidFill>
              <a:latin typeface="Arial"/>
              <a:ea typeface="Arial"/>
              <a:cs typeface="Arial"/>
              <a:sym typeface="Arial"/>
            </a:endParaRPr>
          </a:p>
          <a:p>
            <a:pPr marL="447675" marR="0" lvl="0" indent="-355600" algn="l" rtl="0">
              <a:lnSpc>
                <a:spcPct val="100000"/>
              </a:lnSpc>
              <a:spcBef>
                <a:spcPts val="700"/>
              </a:spcBef>
              <a:spcAft>
                <a:spcPts val="0"/>
              </a:spcAft>
              <a:buClr>
                <a:srgbClr val="000000"/>
              </a:buClr>
              <a:buSzPts val="1400"/>
              <a:buFont typeface="Arial"/>
              <a:buNone/>
            </a:pPr>
            <a:r>
              <a:rPr lang="en-US" sz="1400" b="0" i="0" u="none" dirty="0">
                <a:solidFill>
                  <a:srgbClr val="000000"/>
                </a:solidFill>
                <a:latin typeface="Arial"/>
                <a:ea typeface="Arial"/>
                <a:cs typeface="Arial"/>
                <a:sym typeface="Arial"/>
              </a:rPr>
              <a:t> </a:t>
            </a:r>
            <a:endParaRPr dirty="0"/>
          </a:p>
          <a:p>
            <a:pPr marL="447675" marR="0" lvl="0" indent="-355600" algn="l" rtl="0">
              <a:lnSpc>
                <a:spcPct val="100000"/>
              </a:lnSpc>
              <a:spcBef>
                <a:spcPts val="700"/>
              </a:spcBef>
              <a:spcAft>
                <a:spcPts val="0"/>
              </a:spcAft>
              <a:buClr>
                <a:schemeClr val="accent1"/>
              </a:buClr>
              <a:buSzPts val="500"/>
              <a:buFont typeface="Arial"/>
              <a:buChar char="•"/>
            </a:pPr>
            <a:r>
              <a:rPr lang="en-US" sz="2800" b="0" i="0" u="none" dirty="0">
                <a:solidFill>
                  <a:srgbClr val="000000"/>
                </a:solidFill>
                <a:latin typeface="Arial"/>
                <a:ea typeface="Arial"/>
                <a:cs typeface="Arial"/>
                <a:sym typeface="Arial"/>
              </a:rPr>
              <a:t>Focus on solutions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title"/>
          </p:nvPr>
        </p:nvSpPr>
        <p:spPr>
          <a:xfrm>
            <a:off x="351695" y="10355"/>
            <a:ext cx="10515600" cy="581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200" b="1" i="0" u="none">
                <a:solidFill>
                  <a:srgbClr val="FFFFFF"/>
                </a:solidFill>
                <a:latin typeface="Arial"/>
                <a:ea typeface="Arial"/>
                <a:cs typeface="Arial"/>
                <a:sym typeface="Arial"/>
              </a:rPr>
              <a:t>Table-Top Exercise: How to Play</a:t>
            </a:r>
            <a:endParaRPr/>
          </a:p>
        </p:txBody>
      </p:sp>
      <p:sp>
        <p:nvSpPr>
          <p:cNvPr id="195" name="Google Shape;195;p11"/>
          <p:cNvSpPr txBox="1"/>
          <p:nvPr/>
        </p:nvSpPr>
        <p:spPr>
          <a:xfrm>
            <a:off x="5481637" y="6561137"/>
            <a:ext cx="377031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endParaRPr dirty="0"/>
          </a:p>
        </p:txBody>
      </p:sp>
      <p:sp>
        <p:nvSpPr>
          <p:cNvPr id="196" name="Google Shape;196;p11"/>
          <p:cNvSpPr txBox="1"/>
          <p:nvPr/>
        </p:nvSpPr>
        <p:spPr>
          <a:xfrm>
            <a:off x="8480425" y="592137"/>
            <a:ext cx="3729037" cy="6049962"/>
          </a:xfrm>
          <a:prstGeom prst="rect">
            <a:avLst/>
          </a:prstGeom>
          <a:solidFill>
            <a:schemeClr val="dk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400"/>
              <a:buFont typeface="Arial"/>
              <a:buNone/>
            </a:pPr>
            <a:r>
              <a:rPr lang="en-US" sz="2400" b="0" i="0" u="none" dirty="0">
                <a:solidFill>
                  <a:srgbClr val="FFFFFF"/>
                </a:solidFill>
                <a:latin typeface="Arial"/>
                <a:ea typeface="Arial"/>
                <a:cs typeface="Arial"/>
                <a:sym typeface="Arial"/>
              </a:rPr>
              <a:t>This is a closed exercise, designed just for you.</a:t>
            </a:r>
            <a:endParaRPr sz="1400" b="0" i="0" u="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400"/>
              <a:buFont typeface="Arial"/>
              <a:buNone/>
            </a:pPr>
            <a:r>
              <a:rPr lang="en-US" sz="2400" b="0" i="0" u="none" dirty="0">
                <a:solidFill>
                  <a:srgbClr val="FFFFFF"/>
                </a:solidFill>
                <a:latin typeface="Arial"/>
                <a:ea typeface="Arial"/>
                <a:cs typeface="Arial"/>
                <a:sym typeface="Arial"/>
              </a:rPr>
              <a:t>The facilitators will guide you through a series of discussions focused on an imported case of</a:t>
            </a:r>
            <a:endParaRPr sz="1400" b="0" i="0" u="none" dirty="0">
              <a:solidFill>
                <a:srgbClr val="000000"/>
              </a:solidFill>
              <a:latin typeface="Arial"/>
              <a:ea typeface="Arial"/>
              <a:cs typeface="Arial"/>
              <a:sym typeface="Arial"/>
            </a:endParaRPr>
          </a:p>
          <a:p>
            <a:pPr lvl="0" algn="ctr">
              <a:buClr>
                <a:srgbClr val="FFFFFF"/>
              </a:buClr>
              <a:buSzPts val="2400"/>
            </a:pPr>
            <a:r>
              <a:rPr lang="en-US" sz="2400" dirty="0">
                <a:solidFill>
                  <a:schemeClr val="bg1"/>
                </a:solidFill>
              </a:rPr>
              <a:t>COVID-2019</a:t>
            </a:r>
            <a:endParaRPr sz="2400" b="0" i="0" u="none" dirty="0">
              <a:solidFill>
                <a:schemeClr val="bg1"/>
              </a:solidFill>
              <a:sym typeface="Arial"/>
            </a:endParaRPr>
          </a:p>
          <a:p>
            <a:pPr marL="0" marR="0" lvl="0" indent="0" algn="ctr" rtl="0">
              <a:lnSpc>
                <a:spcPct val="100000"/>
              </a:lnSpc>
              <a:spcBef>
                <a:spcPts val="0"/>
              </a:spcBef>
              <a:spcAft>
                <a:spcPts val="0"/>
              </a:spcAft>
              <a:buClr>
                <a:srgbClr val="FFFFFF"/>
              </a:buClr>
              <a:buSzPts val="3600"/>
              <a:buFont typeface="Arial"/>
              <a:buNone/>
            </a:pPr>
            <a:r>
              <a:rPr lang="en-US" sz="3600" b="1" i="0" u="none" dirty="0">
                <a:solidFill>
                  <a:srgbClr val="FFFFFF"/>
                </a:solidFill>
                <a:latin typeface="Arial"/>
                <a:ea typeface="Arial"/>
                <a:cs typeface="Arial"/>
                <a:sym typeface="Arial"/>
              </a:rPr>
              <a:t>We are all</a:t>
            </a:r>
            <a:endParaRPr sz="1400" b="0" i="0" u="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3600"/>
              <a:buFont typeface="Arial"/>
              <a:buNone/>
            </a:pPr>
            <a:r>
              <a:rPr lang="en-US" sz="3600" b="1" i="0" u="none" dirty="0">
                <a:solidFill>
                  <a:srgbClr val="FFFFFF"/>
                </a:solidFill>
                <a:latin typeface="Arial"/>
                <a:ea typeface="Arial"/>
                <a:cs typeface="Arial"/>
                <a:sym typeface="Arial"/>
              </a:rPr>
              <a:t>here to learn</a:t>
            </a:r>
            <a:endParaRPr dirty="0"/>
          </a:p>
        </p:txBody>
      </p:sp>
      <p:pic>
        <p:nvPicPr>
          <p:cNvPr id="3" name="Picture 2" descr="A close up of a logo&#10;&#10;Description automatically generated">
            <a:extLst>
              <a:ext uri="{FF2B5EF4-FFF2-40B4-BE49-F238E27FC236}">
                <a16:creationId xmlns:a16="http://schemas.microsoft.com/office/drawing/2014/main" id="{40DFE182-B1B6-3649-A644-DD087A9B1DA0}"/>
              </a:ext>
            </a:extLst>
          </p:cNvPr>
          <p:cNvPicPr>
            <a:picLocks noChangeAspect="1"/>
          </p:cNvPicPr>
          <p:nvPr/>
        </p:nvPicPr>
        <p:blipFill>
          <a:blip r:embed="rId3"/>
          <a:stretch>
            <a:fillRect/>
          </a:stretch>
        </p:blipFill>
        <p:spPr>
          <a:xfrm>
            <a:off x="351695" y="908050"/>
            <a:ext cx="7963158" cy="5302250"/>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595959"/>
      </a:dk2>
      <a:lt2>
        <a:srgbClr val="E7E6E6"/>
      </a:lt2>
      <a:accent1>
        <a:srgbClr val="A24B19"/>
      </a:accent1>
      <a:accent2>
        <a:srgbClr val="D86422"/>
      </a:accent2>
      <a:accent3>
        <a:srgbClr val="005D85"/>
      </a:accent3>
      <a:accent4>
        <a:srgbClr val="006A97"/>
      </a:accent4>
      <a:accent5>
        <a:srgbClr val="008FCE"/>
      </a:accent5>
      <a:accent6>
        <a:srgbClr val="9DC3C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rgbClr val="FFFFFF"/>
      </a:lt1>
      <a:dk2>
        <a:srgbClr val="595959"/>
      </a:dk2>
      <a:lt2>
        <a:srgbClr val="E7E6E6"/>
      </a:lt2>
      <a:accent1>
        <a:srgbClr val="A24B19"/>
      </a:accent1>
      <a:accent2>
        <a:srgbClr val="D86422"/>
      </a:accent2>
      <a:accent3>
        <a:srgbClr val="005D85"/>
      </a:accent3>
      <a:accent4>
        <a:srgbClr val="006A97"/>
      </a:accent4>
      <a:accent5>
        <a:srgbClr val="008FCE"/>
      </a:accent5>
      <a:accent6>
        <a:srgbClr val="9DC3C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2448</Words>
  <Application>Microsoft Office PowerPoint</Application>
  <PresentationFormat>Widescreen</PresentationFormat>
  <Paragraphs>304</Paragraphs>
  <Slides>34</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 Black</vt:lpstr>
      <vt:lpstr>Arial</vt:lpstr>
      <vt:lpstr>Calibri</vt:lpstr>
      <vt:lpstr>Wingdings</vt:lpstr>
      <vt:lpstr>Office Theme</vt:lpstr>
      <vt:lpstr>1_Office Theme</vt:lpstr>
      <vt:lpstr>NOVEL CORONAVIRUS  (COVID-2019)</vt:lpstr>
      <vt:lpstr>Agenda</vt:lpstr>
      <vt:lpstr>What is a Table-Top Exercise (TTX)?</vt:lpstr>
      <vt:lpstr>Design &amp; Purpose</vt:lpstr>
      <vt:lpstr>General objectives of the TTX</vt:lpstr>
      <vt:lpstr>Specific objectives of the TTX</vt:lpstr>
      <vt:lpstr>Exercise management team</vt:lpstr>
      <vt:lpstr>Rules of the TTX</vt:lpstr>
      <vt:lpstr>Table-Top Exercise: How to Play</vt:lpstr>
      <vt:lpstr>Questions</vt:lpstr>
      <vt:lpstr>NOVEL CORONAVIRUS  (COVID-2019)</vt:lpstr>
      <vt:lpstr>Scope and target participants</vt:lpstr>
      <vt:lpstr>Scenario</vt:lpstr>
      <vt:lpstr>Session 1</vt:lpstr>
      <vt:lpstr>Scenario update</vt:lpstr>
      <vt:lpstr>Session 2</vt:lpstr>
      <vt:lpstr>Session 3</vt:lpstr>
      <vt:lpstr>Session 4</vt:lpstr>
      <vt:lpstr>Break</vt:lpstr>
      <vt:lpstr>Scenario update</vt:lpstr>
      <vt:lpstr>Session 5 </vt:lpstr>
      <vt:lpstr>Session 6</vt:lpstr>
      <vt:lpstr>PowerPoint Presentation</vt:lpstr>
      <vt:lpstr>Hot-Wash</vt:lpstr>
      <vt:lpstr>PowerPoint Presentation</vt:lpstr>
      <vt:lpstr>Agenda part 2</vt:lpstr>
      <vt:lpstr>WHO checklist for COVID-2019</vt:lpstr>
      <vt:lpstr>Strengths and gaps analysis</vt:lpstr>
      <vt:lpstr>Break</vt:lpstr>
      <vt:lpstr>Action Plan</vt:lpstr>
      <vt:lpstr>Consolidation</vt:lpstr>
      <vt:lpstr>Participants’ feedback form</vt:lpstr>
      <vt:lpstr>Next steps and wrap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CORONAVIRUS  (COVID-2019)</dc:title>
  <dc:creator>Allan Bell</dc:creator>
  <cp:lastModifiedBy>Denis Charles</cp:lastModifiedBy>
  <cp:revision>14</cp:revision>
  <dcterms:created xsi:type="dcterms:W3CDTF">2020-03-31T14:47:51Z</dcterms:created>
  <dcterms:modified xsi:type="dcterms:W3CDTF">2020-03-31T15:41:48Z</dcterms:modified>
</cp:coreProperties>
</file>