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he1qpVTJ7vtpfruauq4s4sLjfE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CH"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800" u="none" cap="none" strike="noStrike">
                <a:solidFill>
                  <a:srgbClr val="888888"/>
                </a:solidFill>
                <a:latin typeface="Calibri"/>
                <a:ea typeface="Calibri"/>
                <a:cs typeface="Calibri"/>
                <a:sym typeface="Calibri"/>
              </a:defRPr>
            </a:lvl1pPr>
            <a:lvl2pPr indent="0" lvl="1" marL="0" algn="r">
              <a:spcBef>
                <a:spcPts val="0"/>
              </a:spcBef>
              <a:buNone/>
              <a:defRPr b="0" i="0" sz="1800" u="none" cap="none" strike="noStrike">
                <a:solidFill>
                  <a:srgbClr val="888888"/>
                </a:solidFill>
                <a:latin typeface="Calibri"/>
                <a:ea typeface="Calibri"/>
                <a:cs typeface="Calibri"/>
                <a:sym typeface="Calibri"/>
              </a:defRPr>
            </a:lvl2pPr>
            <a:lvl3pPr indent="0" lvl="2" marL="0" algn="r">
              <a:spcBef>
                <a:spcPts val="0"/>
              </a:spcBef>
              <a:buNone/>
              <a:defRPr b="0" i="0" sz="1800" u="none" cap="none" strike="noStrike">
                <a:solidFill>
                  <a:srgbClr val="888888"/>
                </a:solidFill>
                <a:latin typeface="Calibri"/>
                <a:ea typeface="Calibri"/>
                <a:cs typeface="Calibri"/>
                <a:sym typeface="Calibri"/>
              </a:defRPr>
            </a:lvl3pPr>
            <a:lvl4pPr indent="0" lvl="3" marL="0" algn="r">
              <a:spcBef>
                <a:spcPts val="0"/>
              </a:spcBef>
              <a:buNone/>
              <a:defRPr b="0" i="0" sz="1800" u="none" cap="none" strike="noStrike">
                <a:solidFill>
                  <a:srgbClr val="888888"/>
                </a:solidFill>
                <a:latin typeface="Calibri"/>
                <a:ea typeface="Calibri"/>
                <a:cs typeface="Calibri"/>
                <a:sym typeface="Calibri"/>
              </a:defRPr>
            </a:lvl4pPr>
            <a:lvl5pPr indent="0" lvl="4" marL="0" algn="r">
              <a:spcBef>
                <a:spcPts val="0"/>
              </a:spcBef>
              <a:buNone/>
              <a:defRPr b="0" i="0" sz="1800" u="none" cap="none" strike="noStrike">
                <a:solidFill>
                  <a:srgbClr val="888888"/>
                </a:solidFill>
                <a:latin typeface="Calibri"/>
                <a:ea typeface="Calibri"/>
                <a:cs typeface="Calibri"/>
                <a:sym typeface="Calibri"/>
              </a:defRPr>
            </a:lvl5pPr>
            <a:lvl6pPr indent="0" lvl="5" marL="0" algn="r">
              <a:spcBef>
                <a:spcPts val="0"/>
              </a:spcBef>
              <a:buNone/>
              <a:defRPr b="0" i="0" sz="1800" u="none" cap="none" strike="noStrike">
                <a:solidFill>
                  <a:srgbClr val="888888"/>
                </a:solidFill>
                <a:latin typeface="Calibri"/>
                <a:ea typeface="Calibri"/>
                <a:cs typeface="Calibri"/>
                <a:sym typeface="Calibri"/>
              </a:defRPr>
            </a:lvl6pPr>
            <a:lvl7pPr indent="0" lvl="6" marL="0" algn="r">
              <a:spcBef>
                <a:spcPts val="0"/>
              </a:spcBef>
              <a:buNone/>
              <a:defRPr b="0" i="0" sz="1800" u="none" cap="none" strike="noStrike">
                <a:solidFill>
                  <a:srgbClr val="888888"/>
                </a:solidFill>
                <a:latin typeface="Calibri"/>
                <a:ea typeface="Calibri"/>
                <a:cs typeface="Calibri"/>
                <a:sym typeface="Calibri"/>
              </a:defRPr>
            </a:lvl7pPr>
            <a:lvl8pPr indent="0" lvl="7" marL="0" algn="r">
              <a:spcBef>
                <a:spcPts val="0"/>
              </a:spcBef>
              <a:buNone/>
              <a:defRPr b="0" i="0" sz="1800" u="none" cap="none" strike="noStrike">
                <a:solidFill>
                  <a:srgbClr val="888888"/>
                </a:solidFill>
                <a:latin typeface="Calibri"/>
                <a:ea typeface="Calibri"/>
                <a:cs typeface="Calibri"/>
                <a:sym typeface="Calibri"/>
              </a:defRPr>
            </a:lvl8pPr>
            <a:lvl9pPr indent="0" lvl="8" mar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4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4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4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5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5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5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5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5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5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5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800" u="none" cap="none" strike="noStrike">
                <a:solidFill>
                  <a:srgbClr val="888888"/>
                </a:solidFill>
                <a:latin typeface="Calibri"/>
                <a:ea typeface="Calibri"/>
                <a:cs typeface="Calibri"/>
                <a:sym typeface="Calibri"/>
              </a:defRPr>
            </a:lvl1pPr>
            <a:lvl2pPr indent="0" lvl="1" marL="0" algn="r">
              <a:spcBef>
                <a:spcPts val="0"/>
              </a:spcBef>
              <a:buNone/>
              <a:defRPr b="0" i="0" sz="1800" u="none" cap="none" strike="noStrike">
                <a:solidFill>
                  <a:srgbClr val="888888"/>
                </a:solidFill>
                <a:latin typeface="Calibri"/>
                <a:ea typeface="Calibri"/>
                <a:cs typeface="Calibri"/>
                <a:sym typeface="Calibri"/>
              </a:defRPr>
            </a:lvl2pPr>
            <a:lvl3pPr indent="0" lvl="2" marL="0" algn="r">
              <a:spcBef>
                <a:spcPts val="0"/>
              </a:spcBef>
              <a:buNone/>
              <a:defRPr b="0" i="0" sz="1800" u="none" cap="none" strike="noStrike">
                <a:solidFill>
                  <a:srgbClr val="888888"/>
                </a:solidFill>
                <a:latin typeface="Calibri"/>
                <a:ea typeface="Calibri"/>
                <a:cs typeface="Calibri"/>
                <a:sym typeface="Calibri"/>
              </a:defRPr>
            </a:lvl3pPr>
            <a:lvl4pPr indent="0" lvl="3" marL="0" algn="r">
              <a:spcBef>
                <a:spcPts val="0"/>
              </a:spcBef>
              <a:buNone/>
              <a:defRPr b="0" i="0" sz="1800" u="none" cap="none" strike="noStrike">
                <a:solidFill>
                  <a:srgbClr val="888888"/>
                </a:solidFill>
                <a:latin typeface="Calibri"/>
                <a:ea typeface="Calibri"/>
                <a:cs typeface="Calibri"/>
                <a:sym typeface="Calibri"/>
              </a:defRPr>
            </a:lvl4pPr>
            <a:lvl5pPr indent="0" lvl="4" marL="0" algn="r">
              <a:spcBef>
                <a:spcPts val="0"/>
              </a:spcBef>
              <a:buNone/>
              <a:defRPr b="0" i="0" sz="1800" u="none" cap="none" strike="noStrike">
                <a:solidFill>
                  <a:srgbClr val="888888"/>
                </a:solidFill>
                <a:latin typeface="Calibri"/>
                <a:ea typeface="Calibri"/>
                <a:cs typeface="Calibri"/>
                <a:sym typeface="Calibri"/>
              </a:defRPr>
            </a:lvl5pPr>
            <a:lvl6pPr indent="0" lvl="5" marL="0" algn="r">
              <a:spcBef>
                <a:spcPts val="0"/>
              </a:spcBef>
              <a:buNone/>
              <a:defRPr b="0" i="0" sz="1800" u="none" cap="none" strike="noStrike">
                <a:solidFill>
                  <a:srgbClr val="888888"/>
                </a:solidFill>
                <a:latin typeface="Calibri"/>
                <a:ea typeface="Calibri"/>
                <a:cs typeface="Calibri"/>
                <a:sym typeface="Calibri"/>
              </a:defRPr>
            </a:lvl6pPr>
            <a:lvl7pPr indent="0" lvl="6" marL="0" algn="r">
              <a:spcBef>
                <a:spcPts val="0"/>
              </a:spcBef>
              <a:buNone/>
              <a:defRPr b="0" i="0" sz="1800" u="none" cap="none" strike="noStrike">
                <a:solidFill>
                  <a:srgbClr val="888888"/>
                </a:solidFill>
                <a:latin typeface="Calibri"/>
                <a:ea typeface="Calibri"/>
                <a:cs typeface="Calibri"/>
                <a:sym typeface="Calibri"/>
              </a:defRPr>
            </a:lvl7pPr>
            <a:lvl8pPr indent="0" lvl="7" marL="0" algn="r">
              <a:spcBef>
                <a:spcPts val="0"/>
              </a:spcBef>
              <a:buNone/>
              <a:defRPr b="0" i="0" sz="1800" u="none" cap="none" strike="noStrike">
                <a:solidFill>
                  <a:srgbClr val="888888"/>
                </a:solidFill>
                <a:latin typeface="Calibri"/>
                <a:ea typeface="Calibri"/>
                <a:cs typeface="Calibri"/>
                <a:sym typeface="Calibri"/>
              </a:defRPr>
            </a:lvl8pPr>
            <a:lvl9pPr indent="0" lvl="8" mar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5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3" name="Google Shape;143;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5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5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5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CH"/>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CH"/>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20.png"/><Relationship Id="rId6" Type="http://schemas.openxmlformats.org/officeDocument/2006/relationships/image" Target="../media/image18.png"/><Relationship Id="rId7"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20.png"/><Relationship Id="rId6" Type="http://schemas.openxmlformats.org/officeDocument/2006/relationships/image" Target="../media/image18.png"/><Relationship Id="rId7"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35.png"/><Relationship Id="rId6" Type="http://schemas.openxmlformats.org/officeDocument/2006/relationships/image" Target="../media/image26.png"/><Relationship Id="rId7"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4.jp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png"/><Relationship Id="rId4" Type="http://schemas.openxmlformats.org/officeDocument/2006/relationships/image" Target="../media/image13.png"/><Relationship Id="rId5"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7.png"/><Relationship Id="rId4" Type="http://schemas.openxmlformats.org/officeDocument/2006/relationships/image" Target="../media/image13.png"/><Relationship Id="rId5"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1.png"/><Relationship Id="rId6"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www.oie.int/en/for-the-media/onehealth/controlling-health-risks/national-collaboration/" TargetMode="External"/><Relationship Id="rId4" Type="http://schemas.openxmlformats.org/officeDocument/2006/relationships/hyperlink" Target="http://www.who.int/initiatives/tripartite-zoonosis-guide" TargetMode="External"/><Relationship Id="rId5" Type="http://schemas.openxmlformats.org/officeDocument/2006/relationships/hyperlink" Target="http://www.fao.org/animal-health/en/" TargetMode="External"/><Relationship Id="rId6" Type="http://schemas.openxmlformats.org/officeDocument/2006/relationships/image" Target="../media/image5.png"/><Relationship Id="rId7"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C8"/>
        </a:solidFill>
      </p:bgPr>
    </p:bg>
    <p:spTree>
      <p:nvGrpSpPr>
        <p:cNvPr id="162" name="Shape 162"/>
        <p:cNvGrpSpPr/>
        <p:nvPr/>
      </p:nvGrpSpPr>
      <p:grpSpPr>
        <a:xfrm>
          <a:off x="0" y="0"/>
          <a:ext cx="0" cy="0"/>
          <a:chOff x="0" y="0"/>
          <a:chExt cx="0" cy="0"/>
        </a:xfrm>
      </p:grpSpPr>
      <p:sp>
        <p:nvSpPr>
          <p:cNvPr id="163" name="Google Shape;163;p1"/>
          <p:cNvSpPr txBox="1"/>
          <p:nvPr>
            <p:ph type="ctrTitle"/>
          </p:nvPr>
        </p:nvSpPr>
        <p:spPr>
          <a:xfrm>
            <a:off x="1524000" y="583853"/>
            <a:ext cx="9144000" cy="103028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de-CH">
                <a:solidFill>
                  <a:schemeClr val="lt1"/>
                </a:solidFill>
              </a:rPr>
              <a:t>Joint Risk Assessment </a:t>
            </a:r>
            <a:endParaRPr/>
          </a:p>
        </p:txBody>
      </p:sp>
      <p:sp>
        <p:nvSpPr>
          <p:cNvPr id="164" name="Google Shape;164;p1"/>
          <p:cNvSpPr txBox="1"/>
          <p:nvPr>
            <p:ph idx="1" type="subTitle"/>
          </p:nvPr>
        </p:nvSpPr>
        <p:spPr>
          <a:xfrm>
            <a:off x="1524000" y="1531235"/>
            <a:ext cx="9144000" cy="82708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de-CH">
                <a:solidFill>
                  <a:schemeClr val="lt1"/>
                </a:solidFill>
              </a:rPr>
              <a:t>at the Human-Animal-Environment Interface</a:t>
            </a:r>
            <a:endParaRPr/>
          </a:p>
        </p:txBody>
      </p:sp>
      <p:sp>
        <p:nvSpPr>
          <p:cNvPr id="165" name="Google Shape;165;p1"/>
          <p:cNvSpPr/>
          <p:nvPr/>
        </p:nvSpPr>
        <p:spPr>
          <a:xfrm>
            <a:off x="0" y="5476875"/>
            <a:ext cx="12192000" cy="13811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6" name="Google Shape;166;p1"/>
          <p:cNvPicPr preferRelativeResize="0"/>
          <p:nvPr/>
        </p:nvPicPr>
        <p:blipFill rotWithShape="1">
          <a:blip r:embed="rId3">
            <a:alphaModFix/>
          </a:blip>
          <a:srcRect b="0" l="0" r="0" t="0"/>
          <a:stretch/>
        </p:blipFill>
        <p:spPr>
          <a:xfrm>
            <a:off x="2670041" y="5842824"/>
            <a:ext cx="6851918" cy="649225"/>
          </a:xfrm>
          <a:prstGeom prst="rect">
            <a:avLst/>
          </a:prstGeom>
          <a:noFill/>
          <a:ln>
            <a:noFill/>
          </a:ln>
        </p:spPr>
      </p:pic>
      <p:pic>
        <p:nvPicPr>
          <p:cNvPr descr="Icon&#10;&#10;Description automatically generated" id="167" name="Google Shape;167;p1"/>
          <p:cNvPicPr preferRelativeResize="0"/>
          <p:nvPr/>
        </p:nvPicPr>
        <p:blipFill rotWithShape="1">
          <a:blip r:embed="rId4">
            <a:alphaModFix/>
          </a:blip>
          <a:srcRect b="0" l="0" r="0" t="0"/>
          <a:stretch/>
        </p:blipFill>
        <p:spPr>
          <a:xfrm>
            <a:off x="4611362" y="2184325"/>
            <a:ext cx="2969275" cy="2566986"/>
          </a:xfrm>
          <a:prstGeom prst="rect">
            <a:avLst/>
          </a:prstGeom>
          <a:noFill/>
          <a:ln>
            <a:noFill/>
          </a:ln>
        </p:spPr>
      </p:pic>
      <p:sp>
        <p:nvSpPr>
          <p:cNvPr id="168" name="Google Shape;168;p1"/>
          <p:cNvSpPr txBox="1"/>
          <p:nvPr/>
        </p:nvSpPr>
        <p:spPr>
          <a:xfrm>
            <a:off x="1471897" y="4510860"/>
            <a:ext cx="9144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de-CH" sz="3200" u="none" cap="none" strike="noStrike">
                <a:solidFill>
                  <a:schemeClr val="lt1"/>
                </a:solidFill>
                <a:latin typeface="Calibri"/>
                <a:ea typeface="Calibri"/>
                <a:cs typeface="Calibri"/>
                <a:sym typeface="Calibri"/>
              </a:rPr>
              <a:t>MODULE 3</a:t>
            </a:r>
            <a:endParaRPr b="1" i="0" sz="32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10"/>
          <p:cNvSpPr/>
          <p:nvPr/>
        </p:nvSpPr>
        <p:spPr>
          <a:xfrm>
            <a:off x="1210277" y="0"/>
            <a:ext cx="9771446" cy="6858000"/>
          </a:xfrm>
          <a:custGeom>
            <a:rect b="b" l="l" r="r" t="t"/>
            <a:pathLst>
              <a:path extrusionOk="0" h="6858000" w="9771446">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rgbClr val="D8D8D8">
              <a:alpha val="6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Diagram&#10;&#10;Description automatically generated" id="278" name="Google Shape;278;p10"/>
          <p:cNvPicPr preferRelativeResize="0"/>
          <p:nvPr/>
        </p:nvPicPr>
        <p:blipFill rotWithShape="1">
          <a:blip r:embed="rId3">
            <a:alphaModFix/>
          </a:blip>
          <a:srcRect b="10604" l="0" r="0" t="0"/>
          <a:stretch/>
        </p:blipFill>
        <p:spPr>
          <a:xfrm>
            <a:off x="1311776" y="-328549"/>
            <a:ext cx="9889033" cy="7332442"/>
          </a:xfrm>
          <a:prstGeom prst="rect">
            <a:avLst/>
          </a:prstGeom>
          <a:noFill/>
          <a:ln>
            <a:noFill/>
          </a:ln>
        </p:spPr>
      </p:pic>
      <p:sp>
        <p:nvSpPr>
          <p:cNvPr id="279" name="Google Shape;27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de-CH"/>
              <a:t>‹#›</a:t>
            </a:fld>
            <a:endParaRPr/>
          </a:p>
        </p:txBody>
      </p:sp>
      <p:pic>
        <p:nvPicPr>
          <p:cNvPr descr="Graphical user interface, text, application&#10;&#10;Description automatically generated" id="280" name="Google Shape;280;p10"/>
          <p:cNvPicPr preferRelativeResize="0"/>
          <p:nvPr/>
        </p:nvPicPr>
        <p:blipFill rotWithShape="1">
          <a:blip r:embed="rId4">
            <a:alphaModFix/>
          </a:blip>
          <a:srcRect b="0" l="0" r="0" t="0"/>
          <a:stretch/>
        </p:blipFill>
        <p:spPr>
          <a:xfrm>
            <a:off x="1211701" y="5220260"/>
            <a:ext cx="5576887" cy="15520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1"/>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1"/>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A couple questions:</a:t>
            </a:r>
            <a:endParaRPr/>
          </a:p>
        </p:txBody>
      </p:sp>
      <p:sp>
        <p:nvSpPr>
          <p:cNvPr id="287" name="Google Shape;287;p11"/>
          <p:cNvSpPr txBox="1"/>
          <p:nvPr/>
        </p:nvSpPr>
        <p:spPr>
          <a:xfrm>
            <a:off x="687409" y="1414575"/>
            <a:ext cx="97459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chemeClr val="dk1"/>
                </a:solidFill>
                <a:latin typeface="Calibri"/>
                <a:ea typeface="Calibri"/>
                <a:cs typeface="Calibri"/>
                <a:sym typeface="Calibri"/>
              </a:rPr>
              <a:t>Let’s look at some example sources of avian influenza virus introduction and spread</a:t>
            </a:r>
            <a:endParaRPr sz="1800">
              <a:solidFill>
                <a:schemeClr val="dk1"/>
              </a:solidFill>
              <a:latin typeface="Calibri"/>
              <a:ea typeface="Calibri"/>
              <a:cs typeface="Calibri"/>
              <a:sym typeface="Calibri"/>
            </a:endParaRPr>
          </a:p>
        </p:txBody>
      </p:sp>
      <p:pic>
        <p:nvPicPr>
          <p:cNvPr descr="Icon&#10;&#10;Description automatically generated" id="288" name="Google Shape;288;p11"/>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289" name="Google Shape;28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290" name="Google Shape;290;p11"/>
          <p:cNvSpPr txBox="1"/>
          <p:nvPr/>
        </p:nvSpPr>
        <p:spPr>
          <a:xfrm>
            <a:off x="771452" y="4345233"/>
            <a:ext cx="10283596"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2000">
                <a:solidFill>
                  <a:schemeClr val="dk1"/>
                </a:solidFill>
                <a:latin typeface="Calibri"/>
                <a:ea typeface="Calibri"/>
                <a:cs typeface="Calibri"/>
                <a:sym typeface="Calibri"/>
              </a:rPr>
              <a:t>Question 1: Which of these sources should NOT be included in a JRA risk assessment question?</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de-CH" sz="2000">
                <a:solidFill>
                  <a:schemeClr val="dk1"/>
                </a:solidFill>
                <a:latin typeface="Calibri"/>
                <a:ea typeface="Calibri"/>
                <a:cs typeface="Calibri"/>
                <a:sym typeface="Calibri"/>
              </a:rPr>
              <a:t>Question 2: When would it be okay to include a non-interface risk assessment question?</a:t>
            </a:r>
            <a:endParaRPr sz="2000">
              <a:solidFill>
                <a:schemeClr val="dk1"/>
              </a:solidFill>
              <a:latin typeface="Calibri"/>
              <a:ea typeface="Calibri"/>
              <a:cs typeface="Calibri"/>
              <a:sym typeface="Calibri"/>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descr="Duck" id="291" name="Google Shape;291;p11"/>
          <p:cNvPicPr preferRelativeResize="0"/>
          <p:nvPr/>
        </p:nvPicPr>
        <p:blipFill rotWithShape="1">
          <a:blip r:embed="rId4">
            <a:alphaModFix/>
          </a:blip>
          <a:srcRect b="0" l="0" r="0" t="0"/>
          <a:stretch/>
        </p:blipFill>
        <p:spPr>
          <a:xfrm>
            <a:off x="2523706" y="2269307"/>
            <a:ext cx="914400" cy="914400"/>
          </a:xfrm>
          <a:prstGeom prst="rect">
            <a:avLst/>
          </a:prstGeom>
          <a:noFill/>
          <a:ln>
            <a:noFill/>
          </a:ln>
        </p:spPr>
      </p:pic>
      <p:pic>
        <p:nvPicPr>
          <p:cNvPr descr="Truck" id="292" name="Google Shape;292;p11"/>
          <p:cNvPicPr preferRelativeResize="0"/>
          <p:nvPr/>
        </p:nvPicPr>
        <p:blipFill rotWithShape="1">
          <a:blip r:embed="rId5">
            <a:alphaModFix/>
          </a:blip>
          <a:srcRect b="0" l="0" r="0" t="0"/>
          <a:stretch/>
        </p:blipFill>
        <p:spPr>
          <a:xfrm>
            <a:off x="4406940" y="2269307"/>
            <a:ext cx="914400" cy="914400"/>
          </a:xfrm>
          <a:prstGeom prst="rect">
            <a:avLst/>
          </a:prstGeom>
          <a:noFill/>
          <a:ln>
            <a:noFill/>
          </a:ln>
        </p:spPr>
      </p:pic>
      <p:pic>
        <p:nvPicPr>
          <p:cNvPr descr="Group" id="293" name="Google Shape;293;p11"/>
          <p:cNvPicPr preferRelativeResize="0"/>
          <p:nvPr/>
        </p:nvPicPr>
        <p:blipFill rotWithShape="1">
          <a:blip r:embed="rId6">
            <a:alphaModFix/>
          </a:blip>
          <a:srcRect b="0" l="0" r="0" t="0"/>
          <a:stretch/>
        </p:blipFill>
        <p:spPr>
          <a:xfrm>
            <a:off x="6115050" y="2273300"/>
            <a:ext cx="914400" cy="914400"/>
          </a:xfrm>
          <a:prstGeom prst="rect">
            <a:avLst/>
          </a:prstGeom>
          <a:noFill/>
          <a:ln>
            <a:noFill/>
          </a:ln>
        </p:spPr>
      </p:pic>
      <p:sp>
        <p:nvSpPr>
          <p:cNvPr id="294" name="Google Shape;294;p11"/>
          <p:cNvSpPr txBox="1"/>
          <p:nvPr/>
        </p:nvSpPr>
        <p:spPr>
          <a:xfrm>
            <a:off x="2258483" y="3168650"/>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Calibri"/>
                <a:ea typeface="Calibri"/>
                <a:cs typeface="Calibri"/>
                <a:sym typeface="Calibri"/>
              </a:rPr>
              <a:t>Live bird trade</a:t>
            </a:r>
            <a:endParaRPr/>
          </a:p>
        </p:txBody>
      </p:sp>
      <p:sp>
        <p:nvSpPr>
          <p:cNvPr id="295" name="Google Shape;295;p11"/>
          <p:cNvSpPr txBox="1"/>
          <p:nvPr/>
        </p:nvSpPr>
        <p:spPr>
          <a:xfrm>
            <a:off x="4301065" y="3115732"/>
            <a:ext cx="16637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Calibri"/>
                <a:ea typeface="Calibri"/>
                <a:cs typeface="Calibri"/>
                <a:sym typeface="Calibri"/>
              </a:rPr>
              <a:t>Products/ fomites</a:t>
            </a:r>
            <a:endParaRPr/>
          </a:p>
        </p:txBody>
      </p:sp>
      <p:sp>
        <p:nvSpPr>
          <p:cNvPr id="296" name="Google Shape;296;p11"/>
          <p:cNvSpPr txBox="1"/>
          <p:nvPr/>
        </p:nvSpPr>
        <p:spPr>
          <a:xfrm>
            <a:off x="6110816" y="3115732"/>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Calibri"/>
                <a:ea typeface="Calibri"/>
                <a:cs typeface="Calibri"/>
                <a:sym typeface="Calibri"/>
              </a:rPr>
              <a:t>Humans</a:t>
            </a:r>
            <a:endParaRPr/>
          </a:p>
        </p:txBody>
      </p:sp>
      <p:sp>
        <p:nvSpPr>
          <p:cNvPr id="297" name="Google Shape;297;p11"/>
          <p:cNvSpPr txBox="1"/>
          <p:nvPr/>
        </p:nvSpPr>
        <p:spPr>
          <a:xfrm>
            <a:off x="7698314" y="3115732"/>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Calibri"/>
                <a:ea typeface="Calibri"/>
                <a:cs typeface="Calibri"/>
                <a:sym typeface="Calibri"/>
              </a:rPr>
              <a:t>Wild Birds</a:t>
            </a:r>
            <a:endParaRPr/>
          </a:p>
        </p:txBody>
      </p:sp>
      <p:pic>
        <p:nvPicPr>
          <p:cNvPr descr="A picture containing hat, bird, table&#10;&#10;Description automatically generated" id="298" name="Google Shape;298;p11"/>
          <p:cNvPicPr preferRelativeResize="0"/>
          <p:nvPr/>
        </p:nvPicPr>
        <p:blipFill rotWithShape="1">
          <a:blip r:embed="rId7">
            <a:alphaModFix/>
          </a:blip>
          <a:srcRect b="0" l="0" r="0" t="0"/>
          <a:stretch/>
        </p:blipFill>
        <p:spPr>
          <a:xfrm>
            <a:off x="7277100" y="2224088"/>
            <a:ext cx="1657350" cy="942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2"/>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2"/>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Always consider the wider scope!</a:t>
            </a:r>
            <a:endParaRPr/>
          </a:p>
        </p:txBody>
      </p:sp>
      <p:sp>
        <p:nvSpPr>
          <p:cNvPr id="305" name="Google Shape;305;p12"/>
          <p:cNvSpPr txBox="1"/>
          <p:nvPr/>
        </p:nvSpPr>
        <p:spPr>
          <a:xfrm>
            <a:off x="687409" y="1522037"/>
            <a:ext cx="97264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The answer to both questions is: we must always consider the wider scope</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pic>
        <p:nvPicPr>
          <p:cNvPr descr="Icon&#10;&#10;Description automatically generated" id="306" name="Google Shape;306;p12"/>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307" name="Google Shape;30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308" name="Google Shape;308;p12"/>
          <p:cNvSpPr txBox="1"/>
          <p:nvPr/>
        </p:nvSpPr>
        <p:spPr>
          <a:xfrm>
            <a:off x="842889" y="4261891"/>
            <a:ext cx="10283596" cy="323165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de-CH" sz="2000">
                <a:solidFill>
                  <a:schemeClr val="dk1"/>
                </a:solidFill>
                <a:latin typeface="Calibri"/>
                <a:ea typeface="Calibri"/>
                <a:cs typeface="Calibri"/>
                <a:sym typeface="Calibri"/>
              </a:rPr>
              <a:t>Some concerns that are </a:t>
            </a:r>
            <a:r>
              <a:rPr b="1" lang="de-CH" sz="2000">
                <a:solidFill>
                  <a:schemeClr val="dk1"/>
                </a:solidFill>
                <a:latin typeface="Calibri"/>
                <a:ea typeface="Calibri"/>
                <a:cs typeface="Calibri"/>
                <a:sym typeface="Calibri"/>
              </a:rPr>
              <a:t>NOT </a:t>
            </a:r>
            <a:r>
              <a:rPr lang="de-CH" sz="2000">
                <a:solidFill>
                  <a:schemeClr val="dk1"/>
                </a:solidFill>
                <a:latin typeface="Calibri"/>
                <a:ea typeface="Calibri"/>
                <a:cs typeface="Calibri"/>
                <a:sym typeface="Calibri"/>
              </a:rPr>
              <a:t>specifically at the interface may still provide important context for the JRA</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b="1" lang="de-CH" sz="2000">
                <a:solidFill>
                  <a:schemeClr val="dk1"/>
                </a:solidFill>
                <a:latin typeface="Calibri"/>
                <a:ea typeface="Calibri"/>
                <a:cs typeface="Calibri"/>
                <a:sym typeface="Calibri"/>
              </a:rPr>
              <a:t>For example,</a:t>
            </a:r>
            <a:r>
              <a:rPr lang="de-CH" sz="2000">
                <a:solidFill>
                  <a:schemeClr val="dk1"/>
                </a:solidFill>
                <a:latin typeface="Calibri"/>
                <a:ea typeface="Calibri"/>
                <a:cs typeface="Calibri"/>
                <a:sym typeface="Calibri"/>
              </a:rPr>
              <a:t> information on the poultry value chain, even if it seems to involve only the animal component, can still support understanding pathogen introduction and spread and opportunities for human exposure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de-CH" sz="2000">
                <a:solidFill>
                  <a:schemeClr val="dk1"/>
                </a:solidFill>
                <a:latin typeface="Calibri"/>
                <a:ea typeface="Calibri"/>
                <a:cs typeface="Calibri"/>
                <a:sym typeface="Calibri"/>
              </a:rPr>
              <a:t>These concerns may already be addressed during sector specific assessments, and the resulting outcomes and data can be brought to the JRA discussion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descr="Duck" id="309" name="Google Shape;309;p12"/>
          <p:cNvPicPr preferRelativeResize="0"/>
          <p:nvPr/>
        </p:nvPicPr>
        <p:blipFill rotWithShape="1">
          <a:blip r:embed="rId4">
            <a:alphaModFix/>
          </a:blip>
          <a:srcRect b="0" l="0" r="0" t="0"/>
          <a:stretch/>
        </p:blipFill>
        <p:spPr>
          <a:xfrm>
            <a:off x="2502540" y="2353974"/>
            <a:ext cx="914400" cy="914400"/>
          </a:xfrm>
          <a:prstGeom prst="rect">
            <a:avLst/>
          </a:prstGeom>
          <a:noFill/>
          <a:ln>
            <a:noFill/>
          </a:ln>
        </p:spPr>
      </p:pic>
      <p:pic>
        <p:nvPicPr>
          <p:cNvPr descr="Truck" id="310" name="Google Shape;310;p12"/>
          <p:cNvPicPr preferRelativeResize="0"/>
          <p:nvPr/>
        </p:nvPicPr>
        <p:blipFill rotWithShape="1">
          <a:blip r:embed="rId5">
            <a:alphaModFix/>
          </a:blip>
          <a:srcRect b="0" l="0" r="0" t="0"/>
          <a:stretch/>
        </p:blipFill>
        <p:spPr>
          <a:xfrm>
            <a:off x="4385774" y="2353974"/>
            <a:ext cx="914400" cy="914400"/>
          </a:xfrm>
          <a:prstGeom prst="rect">
            <a:avLst/>
          </a:prstGeom>
          <a:noFill/>
          <a:ln>
            <a:noFill/>
          </a:ln>
        </p:spPr>
      </p:pic>
      <p:pic>
        <p:nvPicPr>
          <p:cNvPr descr="Group" id="311" name="Google Shape;311;p12"/>
          <p:cNvPicPr preferRelativeResize="0"/>
          <p:nvPr/>
        </p:nvPicPr>
        <p:blipFill rotWithShape="1">
          <a:blip r:embed="rId6">
            <a:alphaModFix/>
          </a:blip>
          <a:srcRect b="0" l="0" r="0" t="0"/>
          <a:stretch/>
        </p:blipFill>
        <p:spPr>
          <a:xfrm>
            <a:off x="6093884" y="2357967"/>
            <a:ext cx="914400" cy="914400"/>
          </a:xfrm>
          <a:prstGeom prst="rect">
            <a:avLst/>
          </a:prstGeom>
          <a:noFill/>
          <a:ln>
            <a:noFill/>
          </a:ln>
        </p:spPr>
      </p:pic>
      <p:sp>
        <p:nvSpPr>
          <p:cNvPr id="312" name="Google Shape;312;p12"/>
          <p:cNvSpPr txBox="1"/>
          <p:nvPr/>
        </p:nvSpPr>
        <p:spPr>
          <a:xfrm>
            <a:off x="2237317" y="3306233"/>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Calibri"/>
                <a:ea typeface="Calibri"/>
                <a:cs typeface="Calibri"/>
                <a:sym typeface="Calibri"/>
              </a:rPr>
              <a:t>Live bird trade</a:t>
            </a:r>
            <a:endParaRPr/>
          </a:p>
        </p:txBody>
      </p:sp>
      <p:sp>
        <p:nvSpPr>
          <p:cNvPr id="313" name="Google Shape;313;p12"/>
          <p:cNvSpPr txBox="1"/>
          <p:nvPr/>
        </p:nvSpPr>
        <p:spPr>
          <a:xfrm>
            <a:off x="4279899" y="3253315"/>
            <a:ext cx="16637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Calibri"/>
                <a:ea typeface="Calibri"/>
                <a:cs typeface="Calibri"/>
                <a:sym typeface="Calibri"/>
              </a:rPr>
              <a:t>Products/ fomites</a:t>
            </a:r>
            <a:endParaRPr/>
          </a:p>
        </p:txBody>
      </p:sp>
      <p:sp>
        <p:nvSpPr>
          <p:cNvPr id="314" name="Google Shape;314;p12"/>
          <p:cNvSpPr txBox="1"/>
          <p:nvPr/>
        </p:nvSpPr>
        <p:spPr>
          <a:xfrm>
            <a:off x="6089650" y="3253315"/>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Calibri"/>
                <a:ea typeface="Calibri"/>
                <a:cs typeface="Calibri"/>
                <a:sym typeface="Calibri"/>
              </a:rPr>
              <a:t>Humans</a:t>
            </a:r>
            <a:endParaRPr/>
          </a:p>
        </p:txBody>
      </p:sp>
      <p:sp>
        <p:nvSpPr>
          <p:cNvPr id="315" name="Google Shape;315;p12"/>
          <p:cNvSpPr txBox="1"/>
          <p:nvPr/>
        </p:nvSpPr>
        <p:spPr>
          <a:xfrm>
            <a:off x="7677148" y="3253315"/>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Calibri"/>
                <a:ea typeface="Calibri"/>
                <a:cs typeface="Calibri"/>
                <a:sym typeface="Calibri"/>
              </a:rPr>
              <a:t>Wild Birds</a:t>
            </a:r>
            <a:endParaRPr/>
          </a:p>
        </p:txBody>
      </p:sp>
      <p:pic>
        <p:nvPicPr>
          <p:cNvPr descr="A picture containing hat, bird, table&#10;&#10;Description automatically generated" id="316" name="Google Shape;316;p12"/>
          <p:cNvPicPr preferRelativeResize="0"/>
          <p:nvPr/>
        </p:nvPicPr>
        <p:blipFill rotWithShape="1">
          <a:blip r:embed="rId7">
            <a:alphaModFix/>
          </a:blip>
          <a:srcRect b="0" l="0" r="0" t="0"/>
          <a:stretch/>
        </p:blipFill>
        <p:spPr>
          <a:xfrm>
            <a:off x="7305675" y="2347913"/>
            <a:ext cx="1657350" cy="942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3"/>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3"/>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Always consider the wider scope!</a:t>
            </a:r>
            <a:endParaRPr/>
          </a:p>
        </p:txBody>
      </p:sp>
      <p:pic>
        <p:nvPicPr>
          <p:cNvPr descr="Icon&#10;&#10;Description automatically generated" id="323" name="Google Shape;323;p13"/>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324" name="Google Shape;32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pic>
        <p:nvPicPr>
          <p:cNvPr descr="Diagram&#10;&#10;Description automatically generated" id="325" name="Google Shape;325;p13"/>
          <p:cNvPicPr preferRelativeResize="0"/>
          <p:nvPr/>
        </p:nvPicPr>
        <p:blipFill rotWithShape="1">
          <a:blip r:embed="rId4">
            <a:alphaModFix/>
          </a:blip>
          <a:srcRect b="0" l="0" r="0" t="0"/>
          <a:stretch/>
        </p:blipFill>
        <p:spPr>
          <a:xfrm>
            <a:off x="1642499" y="1247296"/>
            <a:ext cx="8505295" cy="54713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4"/>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14"/>
          <p:cNvSpPr txBox="1"/>
          <p:nvPr>
            <p:ph type="title"/>
          </p:nvPr>
        </p:nvSpPr>
        <p:spPr>
          <a:xfrm>
            <a:off x="500854" y="310653"/>
            <a:ext cx="10360117" cy="73024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de-CH">
                <a:solidFill>
                  <a:schemeClr val="lt1"/>
                </a:solidFill>
              </a:rPr>
              <a:t>Step 7: Formulate and document risk questions</a:t>
            </a:r>
            <a:endParaRPr/>
          </a:p>
        </p:txBody>
      </p:sp>
      <p:sp>
        <p:nvSpPr>
          <p:cNvPr id="332" name="Google Shape;332;p14"/>
          <p:cNvSpPr txBox="1"/>
          <p:nvPr/>
        </p:nvSpPr>
        <p:spPr>
          <a:xfrm>
            <a:off x="687409" y="14145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Risk assessment questions, pp. 33-36</a:t>
            </a:r>
            <a:endParaRPr/>
          </a:p>
        </p:txBody>
      </p:sp>
      <p:pic>
        <p:nvPicPr>
          <p:cNvPr descr="Icon&#10;&#10;Description automatically generated" id="333" name="Google Shape;333;p14"/>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334" name="Google Shape;33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335" name="Google Shape;335;p14"/>
          <p:cNvSpPr/>
          <p:nvPr/>
        </p:nvSpPr>
        <p:spPr>
          <a:xfrm>
            <a:off x="773809" y="5784235"/>
            <a:ext cx="7178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C83048"/>
                </a:solidFill>
                <a:latin typeface="Calibri"/>
                <a:ea typeface="Calibri"/>
                <a:cs typeface="Calibri"/>
                <a:sym typeface="Calibri"/>
              </a:rPr>
              <a:t>Performed by JRA technical team</a:t>
            </a:r>
            <a:endParaRPr b="1" sz="1800">
              <a:solidFill>
                <a:srgbClr val="C83048"/>
              </a:solidFill>
              <a:latin typeface="Calibri"/>
              <a:ea typeface="Calibri"/>
              <a:cs typeface="Calibri"/>
              <a:sym typeface="Calibri"/>
            </a:endParaRPr>
          </a:p>
        </p:txBody>
      </p:sp>
      <p:sp>
        <p:nvSpPr>
          <p:cNvPr id="336" name="Google Shape;336;p14"/>
          <p:cNvSpPr txBox="1"/>
          <p:nvPr/>
        </p:nvSpPr>
        <p:spPr>
          <a:xfrm>
            <a:off x="1058400" y="2462400"/>
            <a:ext cx="4119076" cy="267765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800"/>
              <a:buFont typeface="Arial"/>
              <a:buChar char="•"/>
            </a:pPr>
            <a:r>
              <a:rPr lang="de-CH" sz="2800">
                <a:solidFill>
                  <a:schemeClr val="dk1"/>
                </a:solidFill>
                <a:latin typeface="Calibri"/>
                <a:ea typeface="Calibri"/>
                <a:cs typeface="Calibri"/>
                <a:sym typeface="Calibri"/>
              </a:rPr>
              <a:t>Formulate the questions</a:t>
            </a:r>
            <a:endParaRPr sz="2800">
              <a:solidFill>
                <a:schemeClr val="dk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Arial"/>
              <a:buChar char="•"/>
            </a:pPr>
            <a:r>
              <a:rPr lang="de-CH" sz="2800">
                <a:solidFill>
                  <a:schemeClr val="dk1"/>
                </a:solidFill>
                <a:latin typeface="Calibri"/>
                <a:ea typeface="Calibri"/>
                <a:cs typeface="Calibri"/>
                <a:sym typeface="Calibri"/>
              </a:rPr>
              <a:t>Check the questions</a:t>
            </a:r>
            <a:endParaRPr sz="2800">
              <a:solidFill>
                <a:schemeClr val="dk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Arial"/>
              <a:buChar char="•"/>
            </a:pPr>
            <a:r>
              <a:rPr lang="de-CH" sz="2800">
                <a:solidFill>
                  <a:schemeClr val="dk1"/>
                </a:solidFill>
                <a:latin typeface="Calibri"/>
                <a:ea typeface="Calibri"/>
                <a:cs typeface="Calibri"/>
                <a:sym typeface="Calibri"/>
              </a:rPr>
              <a:t>Document the questions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A picture containing light&#10;&#10;Description automatically generated" id="337" name="Google Shape;337;p14"/>
          <p:cNvPicPr preferRelativeResize="0"/>
          <p:nvPr/>
        </p:nvPicPr>
        <p:blipFill rotWithShape="1">
          <a:blip r:embed="rId4">
            <a:alphaModFix/>
          </a:blip>
          <a:srcRect b="0" l="0" r="0" t="0"/>
          <a:stretch/>
        </p:blipFill>
        <p:spPr>
          <a:xfrm>
            <a:off x="5353193" y="2397101"/>
            <a:ext cx="666750" cy="676275"/>
          </a:xfrm>
          <a:prstGeom prst="rect">
            <a:avLst/>
          </a:prstGeom>
          <a:noFill/>
          <a:ln>
            <a:noFill/>
          </a:ln>
        </p:spPr>
      </p:pic>
      <p:pic>
        <p:nvPicPr>
          <p:cNvPr descr="Icon&#10;&#10;Description automatically generated" id="338" name="Google Shape;338;p14"/>
          <p:cNvPicPr preferRelativeResize="0"/>
          <p:nvPr/>
        </p:nvPicPr>
        <p:blipFill rotWithShape="1">
          <a:blip r:embed="rId5">
            <a:alphaModFix/>
          </a:blip>
          <a:srcRect b="0" l="0" r="0" t="0"/>
          <a:stretch/>
        </p:blipFill>
        <p:spPr>
          <a:xfrm>
            <a:off x="5365347" y="3242978"/>
            <a:ext cx="733425" cy="485775"/>
          </a:xfrm>
          <a:prstGeom prst="rect">
            <a:avLst/>
          </a:prstGeom>
          <a:noFill/>
          <a:ln>
            <a:noFill/>
          </a:ln>
        </p:spPr>
      </p:pic>
      <p:pic>
        <p:nvPicPr>
          <p:cNvPr descr="Text&#10;&#10;Description automatically generated" id="339" name="Google Shape;339;p14"/>
          <p:cNvPicPr preferRelativeResize="0"/>
          <p:nvPr/>
        </p:nvPicPr>
        <p:blipFill rotWithShape="1">
          <a:blip r:embed="rId6">
            <a:alphaModFix/>
          </a:blip>
          <a:srcRect b="0" l="0" r="0" t="0"/>
          <a:stretch/>
        </p:blipFill>
        <p:spPr>
          <a:xfrm>
            <a:off x="5439699" y="4057863"/>
            <a:ext cx="561975" cy="561975"/>
          </a:xfrm>
          <a:prstGeom prst="rect">
            <a:avLst/>
          </a:prstGeom>
          <a:noFill/>
          <a:ln>
            <a:noFill/>
          </a:ln>
        </p:spPr>
      </p:pic>
      <p:pic>
        <p:nvPicPr>
          <p:cNvPr descr="A picture containing toy, room&#10;&#10;Description automatically generated" id="340" name="Google Shape;340;p14"/>
          <p:cNvPicPr preferRelativeResize="0"/>
          <p:nvPr/>
        </p:nvPicPr>
        <p:blipFill rotWithShape="1">
          <a:blip r:embed="rId7">
            <a:alphaModFix/>
          </a:blip>
          <a:srcRect b="0" l="0" r="0" t="0"/>
          <a:stretch/>
        </p:blipFill>
        <p:spPr>
          <a:xfrm>
            <a:off x="7670042" y="2181861"/>
            <a:ext cx="3425588" cy="24942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5"/>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5"/>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7.1 Formulate appropriate questions</a:t>
            </a:r>
            <a:endParaRPr/>
          </a:p>
        </p:txBody>
      </p:sp>
      <p:sp>
        <p:nvSpPr>
          <p:cNvPr id="347" name="Google Shape;347;p15"/>
          <p:cNvSpPr txBox="1"/>
          <p:nvPr/>
        </p:nvSpPr>
        <p:spPr>
          <a:xfrm>
            <a:off x="687409" y="14145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7.1, p. 33-35</a:t>
            </a:r>
            <a:endParaRPr/>
          </a:p>
        </p:txBody>
      </p:sp>
      <p:pic>
        <p:nvPicPr>
          <p:cNvPr descr="Icon&#10;&#10;Description automatically generated" id="348" name="Google Shape;348;p15"/>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349" name="Google Shape;349;p15"/>
          <p:cNvSpPr txBox="1"/>
          <p:nvPr>
            <p:ph idx="12" type="sldNum"/>
          </p:nvPr>
        </p:nvSpPr>
        <p:spPr>
          <a:xfrm>
            <a:off x="9418093" y="6492828"/>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350" name="Google Shape;350;p15"/>
          <p:cNvSpPr txBox="1"/>
          <p:nvPr/>
        </p:nvSpPr>
        <p:spPr>
          <a:xfrm>
            <a:off x="381743" y="1982113"/>
            <a:ext cx="5116836" cy="280076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Guided by the risk framing</a:t>
            </a:r>
            <a:endParaRPr sz="1800">
              <a:solidFill>
                <a:schemeClr val="dk1"/>
              </a:solidFill>
              <a:latin typeface="Calibri"/>
              <a:ea typeface="Calibri"/>
              <a:cs typeface="Calibri"/>
              <a:sym typeface="Calibri"/>
            </a:endParaRPr>
          </a:p>
          <a:p>
            <a:pPr indent="-342900" lvl="0" marL="342900" marR="0" rtl="0" algn="l">
              <a:spcBef>
                <a:spcPts val="120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Focus on risk pathways crossing </a:t>
            </a:r>
            <a:r>
              <a:rPr b="1" lang="de-CH" sz="2400">
                <a:solidFill>
                  <a:schemeClr val="dk1"/>
                </a:solidFill>
                <a:latin typeface="Calibri"/>
                <a:ea typeface="Calibri"/>
                <a:cs typeface="Calibri"/>
                <a:sym typeface="Calibri"/>
              </a:rPr>
              <a:t>human-animal-environment</a:t>
            </a:r>
            <a:r>
              <a:rPr lang="de-CH" sz="2400">
                <a:solidFill>
                  <a:schemeClr val="dk1"/>
                </a:solidFill>
                <a:latin typeface="Calibri"/>
                <a:ea typeface="Calibri"/>
                <a:cs typeface="Calibri"/>
                <a:sym typeface="Calibri"/>
              </a:rPr>
              <a:t> interface</a:t>
            </a:r>
            <a:endParaRPr sz="2400">
              <a:solidFill>
                <a:schemeClr val="dk1"/>
              </a:solidFill>
              <a:latin typeface="Calibri"/>
              <a:ea typeface="Calibri"/>
              <a:cs typeface="Calibri"/>
              <a:sym typeface="Calibri"/>
            </a:endParaRPr>
          </a:p>
          <a:p>
            <a:pPr indent="-342900" lvl="0" marL="342900" marR="0" rtl="0" algn="l">
              <a:spcBef>
                <a:spcPts val="120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Risk questions direct the focus during the assessment</a:t>
            </a:r>
            <a:endParaRPr sz="2400">
              <a:solidFill>
                <a:schemeClr val="dk1"/>
              </a:solidFill>
              <a:latin typeface="Calibri"/>
              <a:ea typeface="Calibri"/>
              <a:cs typeface="Calibri"/>
              <a:sym typeface="Calibri"/>
            </a:endParaRPr>
          </a:p>
        </p:txBody>
      </p:sp>
      <p:grpSp>
        <p:nvGrpSpPr>
          <p:cNvPr id="351" name="Google Shape;351;p15"/>
          <p:cNvGrpSpPr/>
          <p:nvPr/>
        </p:nvGrpSpPr>
        <p:grpSpPr>
          <a:xfrm>
            <a:off x="611874" y="5269172"/>
            <a:ext cx="7806633" cy="864358"/>
            <a:chOff x="5820770" y="5326038"/>
            <a:chExt cx="7806633" cy="864358"/>
          </a:xfrm>
        </p:grpSpPr>
        <p:sp>
          <p:nvSpPr>
            <p:cNvPr id="352" name="Google Shape;352;p15"/>
            <p:cNvSpPr/>
            <p:nvPr/>
          </p:nvSpPr>
          <p:spPr>
            <a:xfrm>
              <a:off x="5820770" y="5326038"/>
              <a:ext cx="4697103" cy="86435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5"/>
            <p:cNvSpPr/>
            <p:nvPr/>
          </p:nvSpPr>
          <p:spPr>
            <a:xfrm>
              <a:off x="6449003" y="5397549"/>
              <a:ext cx="7178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C83048"/>
                  </a:solidFill>
                  <a:latin typeface="Calibri"/>
                  <a:ea typeface="Calibri"/>
                  <a:cs typeface="Calibri"/>
                  <a:sym typeface="Calibri"/>
                </a:rPr>
                <a:t>Formulated by JRA technical team</a:t>
              </a:r>
              <a:endParaRPr b="1" sz="1800">
                <a:solidFill>
                  <a:srgbClr val="C83048"/>
                </a:solidFill>
                <a:latin typeface="Calibri"/>
                <a:ea typeface="Calibri"/>
                <a:cs typeface="Calibri"/>
                <a:sym typeface="Calibri"/>
              </a:endParaRPr>
            </a:p>
          </p:txBody>
        </p:sp>
        <p:sp>
          <p:nvSpPr>
            <p:cNvPr id="354" name="Google Shape;354;p15"/>
            <p:cNvSpPr txBox="1"/>
            <p:nvPr/>
          </p:nvSpPr>
          <p:spPr>
            <a:xfrm>
              <a:off x="6100550" y="5759355"/>
              <a:ext cx="43240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C83048"/>
                  </a:solidFill>
                  <a:latin typeface="Calibri"/>
                  <a:ea typeface="Calibri"/>
                  <a:cs typeface="Calibri"/>
                  <a:sym typeface="Calibri"/>
                </a:rPr>
                <a:t>Agreed upon with JRA steering committee​</a:t>
              </a:r>
              <a:endParaRPr/>
            </a:p>
          </p:txBody>
        </p:sp>
      </p:grpSp>
      <p:pic>
        <p:nvPicPr>
          <p:cNvPr descr="A picture containing text&#10;&#10;Description automatically generated" id="355" name="Google Shape;355;p15"/>
          <p:cNvPicPr preferRelativeResize="0"/>
          <p:nvPr/>
        </p:nvPicPr>
        <p:blipFill rotWithShape="1">
          <a:blip r:embed="rId4">
            <a:alphaModFix/>
          </a:blip>
          <a:srcRect b="0" l="0" r="0" t="0"/>
          <a:stretch/>
        </p:blipFill>
        <p:spPr>
          <a:xfrm>
            <a:off x="5986818" y="1323479"/>
            <a:ext cx="5506873" cy="54279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6"/>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6"/>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7.1 Formulate appropriate risk questions</a:t>
            </a:r>
            <a:endParaRPr/>
          </a:p>
        </p:txBody>
      </p:sp>
      <p:sp>
        <p:nvSpPr>
          <p:cNvPr id="362" name="Google Shape;362;p16"/>
          <p:cNvSpPr txBox="1"/>
          <p:nvPr/>
        </p:nvSpPr>
        <p:spPr>
          <a:xfrm>
            <a:off x="773809" y="14001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7.1; Figure 7, p. 34</a:t>
            </a:r>
            <a:endParaRPr/>
          </a:p>
        </p:txBody>
      </p:sp>
      <p:pic>
        <p:nvPicPr>
          <p:cNvPr descr="Icon&#10;&#10;Description automatically generated" id="363" name="Google Shape;363;p16"/>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364" name="Google Shape;36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365" name="Google Shape;365;p16"/>
          <p:cNvSpPr txBox="1"/>
          <p:nvPr/>
        </p:nvSpPr>
        <p:spPr>
          <a:xfrm>
            <a:off x="1072800" y="2433600"/>
            <a:ext cx="7103548" cy="120032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Starting with: </a:t>
            </a:r>
            <a:r>
              <a:rPr b="1" lang="de-CH" sz="2400">
                <a:solidFill>
                  <a:schemeClr val="dk1"/>
                </a:solidFill>
                <a:latin typeface="Calibri"/>
                <a:ea typeface="Calibri"/>
                <a:cs typeface="Calibri"/>
                <a:sym typeface="Calibri"/>
              </a:rPr>
              <a:t>What is the likelihood and impact of…</a:t>
            </a:r>
            <a:endParaRPr/>
          </a:p>
          <a:p>
            <a:pPr indent="-190500" lvl="0" marL="342900" marR="0" rtl="0" algn="l">
              <a:spcBef>
                <a:spcPts val="0"/>
              </a:spcBef>
              <a:spcAft>
                <a:spcPts val="0"/>
              </a:spcAft>
              <a:buClr>
                <a:schemeClr val="dk1"/>
              </a:buClr>
              <a:buSzPts val="2400"/>
              <a:buFont typeface="Arial"/>
              <a:buNone/>
            </a:pPr>
            <a:r>
              <a:t/>
            </a:r>
            <a:endParaRPr i="1"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Specific, relevant, time-bound</a:t>
            </a:r>
            <a:endParaRPr sz="2400">
              <a:solidFill>
                <a:schemeClr val="dk1"/>
              </a:solidFill>
              <a:latin typeface="Calibri"/>
              <a:ea typeface="Calibri"/>
              <a:cs typeface="Calibri"/>
              <a:sym typeface="Calibri"/>
            </a:endParaRPr>
          </a:p>
        </p:txBody>
      </p:sp>
      <p:pic>
        <p:nvPicPr>
          <p:cNvPr id="366" name="Google Shape;366;p16"/>
          <p:cNvPicPr preferRelativeResize="0"/>
          <p:nvPr/>
        </p:nvPicPr>
        <p:blipFill rotWithShape="1">
          <a:blip r:embed="rId4">
            <a:alphaModFix/>
          </a:blip>
          <a:srcRect b="0" l="0" r="0" t="0"/>
          <a:stretch/>
        </p:blipFill>
        <p:spPr>
          <a:xfrm>
            <a:off x="1266143" y="3753652"/>
            <a:ext cx="9379512" cy="1838711"/>
          </a:xfrm>
          <a:prstGeom prst="rect">
            <a:avLst/>
          </a:prstGeom>
          <a:noFill/>
          <a:ln>
            <a:noFill/>
          </a:ln>
        </p:spPr>
      </p:pic>
      <p:pic>
        <p:nvPicPr>
          <p:cNvPr id="367" name="Google Shape;367;p16"/>
          <p:cNvPicPr preferRelativeResize="0"/>
          <p:nvPr/>
        </p:nvPicPr>
        <p:blipFill rotWithShape="1">
          <a:blip r:embed="rId5">
            <a:alphaModFix/>
          </a:blip>
          <a:srcRect b="0" l="0" r="0" t="0"/>
          <a:stretch/>
        </p:blipFill>
        <p:spPr>
          <a:xfrm>
            <a:off x="1069510" y="5794970"/>
            <a:ext cx="9632515" cy="6697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7"/>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17"/>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7.2 Check the risk questions</a:t>
            </a:r>
            <a:endParaRPr/>
          </a:p>
        </p:txBody>
      </p:sp>
      <p:sp>
        <p:nvSpPr>
          <p:cNvPr id="374" name="Google Shape;374;p17"/>
          <p:cNvSpPr txBox="1"/>
          <p:nvPr/>
        </p:nvSpPr>
        <p:spPr>
          <a:xfrm>
            <a:off x="687409" y="1414575"/>
            <a:ext cx="97459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7.2, p. 36; Annex F for report template, p. 64-70</a:t>
            </a:r>
            <a:endParaRPr/>
          </a:p>
        </p:txBody>
      </p:sp>
      <p:pic>
        <p:nvPicPr>
          <p:cNvPr descr="Icon&#10;&#10;Description automatically generated" id="375" name="Google Shape;375;p17"/>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376" name="Google Shape;37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377" name="Google Shape;377;p17"/>
          <p:cNvSpPr txBox="1"/>
          <p:nvPr/>
        </p:nvSpPr>
        <p:spPr>
          <a:xfrm>
            <a:off x="962298" y="2063917"/>
            <a:ext cx="8348811" cy="341632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Non risk assessment questions may still be important to discuss or answer</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Often these are:</a:t>
            </a:r>
            <a:endParaRPr/>
          </a:p>
          <a:p>
            <a:pPr indent="-342900" lvl="1" marL="800100" marR="0" rtl="0" algn="l">
              <a:spcBef>
                <a:spcPts val="0"/>
              </a:spcBef>
              <a:spcAft>
                <a:spcPts val="0"/>
              </a:spcAft>
              <a:buClr>
                <a:schemeClr val="dk1"/>
              </a:buClr>
              <a:buSzPts val="2400"/>
              <a:buFont typeface="Arial"/>
              <a:buChar char="•"/>
            </a:pPr>
            <a:r>
              <a:rPr b="0" i="0" lang="de-CH" sz="2400" u="none" cap="none" strike="noStrike">
                <a:solidFill>
                  <a:schemeClr val="dk1"/>
                </a:solidFill>
                <a:latin typeface="Calibri"/>
                <a:ea typeface="Calibri"/>
                <a:cs typeface="Calibri"/>
                <a:sym typeface="Calibri"/>
              </a:rPr>
              <a:t>Epidemiological questions</a:t>
            </a:r>
            <a:endParaRPr/>
          </a:p>
          <a:p>
            <a:pPr indent="-342900" lvl="1" marL="800100" marR="0" rtl="0" algn="l">
              <a:spcBef>
                <a:spcPts val="0"/>
              </a:spcBef>
              <a:spcAft>
                <a:spcPts val="0"/>
              </a:spcAft>
              <a:buClr>
                <a:schemeClr val="dk1"/>
              </a:buClr>
              <a:buSzPts val="2400"/>
              <a:buFont typeface="Arial"/>
              <a:buChar char="•"/>
            </a:pPr>
            <a:r>
              <a:rPr b="0" i="0" lang="de-CH" sz="2400" u="none" cap="none" strike="noStrike">
                <a:solidFill>
                  <a:schemeClr val="dk1"/>
                </a:solidFill>
                <a:latin typeface="Calibri"/>
                <a:ea typeface="Calibri"/>
                <a:cs typeface="Calibri"/>
                <a:sym typeface="Calibri"/>
              </a:rPr>
              <a:t>Situation assessment questions</a:t>
            </a:r>
            <a:endParaRPr b="0" i="0" sz="24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They fill data gaps, provide backgroung or give understanding</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378" name="Google Shape;378;p17"/>
          <p:cNvSpPr txBox="1"/>
          <p:nvPr/>
        </p:nvSpPr>
        <p:spPr>
          <a:xfrm>
            <a:off x="1088729" y="6037108"/>
            <a:ext cx="57078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C83048"/>
                </a:solidFill>
                <a:latin typeface="Calibri"/>
                <a:ea typeface="Calibri"/>
                <a:cs typeface="Calibri"/>
                <a:sym typeface="Calibri"/>
              </a:rPr>
              <a:t>Record formulated questions in report template​ (Annex F)</a:t>
            </a:r>
            <a:endParaRPr/>
          </a:p>
        </p:txBody>
      </p:sp>
      <p:sp>
        <p:nvSpPr>
          <p:cNvPr id="379" name="Google Shape;379;p17"/>
          <p:cNvSpPr txBox="1"/>
          <p:nvPr/>
        </p:nvSpPr>
        <p:spPr>
          <a:xfrm rot="900000">
            <a:off x="10524699" y="2802340"/>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p.36</a:t>
            </a:r>
            <a:endParaRPr/>
          </a:p>
        </p:txBody>
      </p:sp>
      <p:pic>
        <p:nvPicPr>
          <p:cNvPr descr="A picture containing drawing, food&#10;&#10;Description automatically generated" id="380" name="Google Shape;380;p17"/>
          <p:cNvPicPr preferRelativeResize="0"/>
          <p:nvPr/>
        </p:nvPicPr>
        <p:blipFill rotWithShape="1">
          <a:blip r:embed="rId4">
            <a:alphaModFix/>
          </a:blip>
          <a:srcRect b="0" l="0" r="0" t="0"/>
          <a:stretch/>
        </p:blipFill>
        <p:spPr>
          <a:xfrm rot="780000">
            <a:off x="9535236" y="1568339"/>
            <a:ext cx="1730992" cy="8894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8"/>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18"/>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Step 8: Characterise the risk</a:t>
            </a:r>
            <a:endParaRPr/>
          </a:p>
        </p:txBody>
      </p:sp>
      <p:sp>
        <p:nvSpPr>
          <p:cNvPr id="387" name="Google Shape;387;p18"/>
          <p:cNvSpPr txBox="1"/>
          <p:nvPr/>
        </p:nvSpPr>
        <p:spPr>
          <a:xfrm>
            <a:off x="687409" y="14145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p. 37-46; Annex F for report template, p. 64-70</a:t>
            </a:r>
            <a:endParaRPr/>
          </a:p>
        </p:txBody>
      </p:sp>
      <p:pic>
        <p:nvPicPr>
          <p:cNvPr descr="Icon&#10;&#10;Description automatically generated" id="388" name="Google Shape;388;p18"/>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389" name="Google Shape;38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390" name="Google Shape;390;p18"/>
          <p:cNvSpPr txBox="1"/>
          <p:nvPr/>
        </p:nvSpPr>
        <p:spPr>
          <a:xfrm>
            <a:off x="697842" y="2238418"/>
            <a:ext cx="9886465" cy="304698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For each risk assessment question:</a:t>
            </a:r>
            <a:endParaRPr/>
          </a:p>
          <a:p>
            <a:pPr indent="-342900" lvl="1" marL="800100" marR="0" rtl="0" algn="l">
              <a:spcBef>
                <a:spcPts val="0"/>
              </a:spcBef>
              <a:spcAft>
                <a:spcPts val="0"/>
              </a:spcAft>
              <a:buClr>
                <a:schemeClr val="dk1"/>
              </a:buClr>
              <a:buSzPts val="2400"/>
              <a:buFont typeface="Arial"/>
              <a:buChar char="•"/>
            </a:pPr>
            <a:r>
              <a:rPr b="0" i="0" lang="de-CH" sz="2400" u="none" cap="none" strike="noStrike">
                <a:solidFill>
                  <a:schemeClr val="dk1"/>
                </a:solidFill>
                <a:latin typeface="Calibri"/>
                <a:ea typeface="Calibri"/>
                <a:cs typeface="Calibri"/>
                <a:sym typeface="Calibri"/>
              </a:rPr>
              <a:t>Examine associated risk pathway</a:t>
            </a:r>
            <a:endParaRPr b="0" i="0" sz="2400" u="none" cap="none" strike="noStrike">
              <a:solidFill>
                <a:schemeClr val="dk1"/>
              </a:solidFill>
              <a:latin typeface="Calibri"/>
              <a:ea typeface="Calibri"/>
              <a:cs typeface="Calibri"/>
              <a:sym typeface="Calibri"/>
            </a:endParaRPr>
          </a:p>
          <a:p>
            <a:pPr indent="-342900" lvl="1" marL="800100" marR="0" rtl="0" algn="l">
              <a:spcBef>
                <a:spcPts val="0"/>
              </a:spcBef>
              <a:spcAft>
                <a:spcPts val="0"/>
              </a:spcAft>
              <a:buClr>
                <a:schemeClr val="dk1"/>
              </a:buClr>
              <a:buSzPts val="2400"/>
              <a:buFont typeface="Arial"/>
              <a:buChar char="•"/>
            </a:pPr>
            <a:r>
              <a:rPr b="0" i="0" lang="de-CH" sz="2400" u="none" cap="none" strike="noStrike">
                <a:solidFill>
                  <a:schemeClr val="dk1"/>
                </a:solidFill>
                <a:latin typeface="Calibri"/>
                <a:ea typeface="Calibri"/>
                <a:cs typeface="Calibri"/>
                <a:sym typeface="Calibri"/>
              </a:rPr>
              <a:t>Estimate </a:t>
            </a:r>
            <a:r>
              <a:rPr b="1" i="0" lang="de-CH" sz="2400" u="none" cap="none" strike="noStrike">
                <a:solidFill>
                  <a:schemeClr val="dk1"/>
                </a:solidFill>
                <a:latin typeface="Calibri"/>
                <a:ea typeface="Calibri"/>
                <a:cs typeface="Calibri"/>
                <a:sym typeface="Calibri"/>
              </a:rPr>
              <a:t>likelihood</a:t>
            </a:r>
            <a:r>
              <a:rPr b="0" i="0" lang="de-CH" sz="2400" u="none" cap="none" strike="noStrike">
                <a:solidFill>
                  <a:schemeClr val="dk1"/>
                </a:solidFill>
                <a:latin typeface="Calibri"/>
                <a:ea typeface="Calibri"/>
                <a:cs typeface="Calibri"/>
                <a:sym typeface="Calibri"/>
              </a:rPr>
              <a:t>, </a:t>
            </a:r>
            <a:r>
              <a:rPr b="1" i="0" lang="de-CH" sz="2400" u="none" cap="none" strike="noStrike">
                <a:solidFill>
                  <a:schemeClr val="dk1"/>
                </a:solidFill>
                <a:latin typeface="Calibri"/>
                <a:ea typeface="Calibri"/>
                <a:cs typeface="Calibri"/>
                <a:sym typeface="Calibri"/>
              </a:rPr>
              <a:t>impact </a:t>
            </a:r>
            <a:r>
              <a:rPr b="0" i="0" lang="de-CH" sz="2400" u="none" cap="none" strike="noStrike">
                <a:solidFill>
                  <a:schemeClr val="dk1"/>
                </a:solidFill>
                <a:latin typeface="Calibri"/>
                <a:ea typeface="Calibri"/>
                <a:cs typeface="Calibri"/>
                <a:sym typeface="Calibri"/>
              </a:rPr>
              <a:t>and assign </a:t>
            </a:r>
            <a:r>
              <a:rPr b="1" i="0" lang="de-CH" sz="2400" u="none" cap="none" strike="noStrike">
                <a:solidFill>
                  <a:schemeClr val="dk1"/>
                </a:solidFill>
                <a:latin typeface="Calibri"/>
                <a:ea typeface="Calibri"/>
                <a:cs typeface="Calibri"/>
                <a:sym typeface="Calibri"/>
              </a:rPr>
              <a:t>uncertainty</a:t>
            </a:r>
            <a:endParaRPr b="0"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Record rationale and key information in report template (Annex F)</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rgbClr val="C83048"/>
              </a:buClr>
              <a:buSzPts val="2400"/>
              <a:buFont typeface="Arial"/>
              <a:buChar char="•"/>
            </a:pPr>
            <a:r>
              <a:rPr b="1" lang="de-CH" sz="2400">
                <a:solidFill>
                  <a:srgbClr val="C83048"/>
                </a:solidFill>
                <a:latin typeface="Calibri"/>
                <a:ea typeface="Calibri"/>
                <a:cs typeface="Calibri"/>
                <a:sym typeface="Calibri"/>
              </a:rPr>
              <a:t>Important:</a:t>
            </a:r>
            <a:r>
              <a:rPr lang="de-CH" sz="2400">
                <a:solidFill>
                  <a:schemeClr val="dk1"/>
                </a:solidFill>
                <a:latin typeface="Calibri"/>
                <a:ea typeface="Calibri"/>
                <a:cs typeface="Calibri"/>
                <a:sym typeface="Calibri"/>
              </a:rPr>
              <a:t> If lacking information, try to estimate likelihood and impact accurately, then assign high uncertainty</a:t>
            </a:r>
            <a:endParaRPr sz="2400">
              <a:solidFill>
                <a:schemeClr val="dk1"/>
              </a:solidFill>
              <a:latin typeface="Calibri"/>
              <a:ea typeface="Calibri"/>
              <a:cs typeface="Calibri"/>
              <a:sym typeface="Calibri"/>
            </a:endParaRPr>
          </a:p>
        </p:txBody>
      </p:sp>
      <p:sp>
        <p:nvSpPr>
          <p:cNvPr id="391" name="Google Shape;391;p18"/>
          <p:cNvSpPr/>
          <p:nvPr/>
        </p:nvSpPr>
        <p:spPr>
          <a:xfrm>
            <a:off x="773809" y="5784235"/>
            <a:ext cx="7178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C83048"/>
                </a:solidFill>
                <a:latin typeface="Calibri"/>
                <a:ea typeface="Calibri"/>
                <a:cs typeface="Calibri"/>
                <a:sym typeface="Calibri"/>
              </a:rPr>
              <a:t>Performed by JRA technical team</a:t>
            </a:r>
            <a:endParaRPr b="1" sz="1800">
              <a:solidFill>
                <a:srgbClr val="C83048"/>
              </a:solidFill>
              <a:latin typeface="Calibri"/>
              <a:ea typeface="Calibri"/>
              <a:cs typeface="Calibri"/>
              <a:sym typeface="Calibri"/>
            </a:endParaRPr>
          </a:p>
        </p:txBody>
      </p:sp>
      <p:pic>
        <p:nvPicPr>
          <p:cNvPr descr="A picture containing icon&#10;&#10;Description automatically generated" id="392" name="Google Shape;392;p18"/>
          <p:cNvPicPr preferRelativeResize="0"/>
          <p:nvPr/>
        </p:nvPicPr>
        <p:blipFill rotWithShape="1">
          <a:blip r:embed="rId4">
            <a:alphaModFix/>
          </a:blip>
          <a:srcRect b="12296" l="21162" r="22631" t="8750"/>
          <a:stretch/>
        </p:blipFill>
        <p:spPr>
          <a:xfrm>
            <a:off x="9978788" y="3913495"/>
            <a:ext cx="1541844" cy="14438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9"/>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19"/>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8.1 Review available information</a:t>
            </a:r>
            <a:endParaRPr/>
          </a:p>
        </p:txBody>
      </p:sp>
      <p:sp>
        <p:nvSpPr>
          <p:cNvPr id="399" name="Google Shape;399;p19"/>
          <p:cNvSpPr txBox="1"/>
          <p:nvPr/>
        </p:nvSpPr>
        <p:spPr>
          <a:xfrm>
            <a:off x="687409" y="14145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8.1, p. 37-39</a:t>
            </a:r>
            <a:endParaRPr/>
          </a:p>
        </p:txBody>
      </p:sp>
      <p:pic>
        <p:nvPicPr>
          <p:cNvPr descr="Icon&#10;&#10;Description automatically generated" id="400" name="Google Shape;400;p19"/>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401" name="Google Shape;40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402" name="Google Shape;402;p19"/>
          <p:cNvSpPr txBox="1"/>
          <p:nvPr/>
        </p:nvSpPr>
        <p:spPr>
          <a:xfrm>
            <a:off x="950400" y="2368800"/>
            <a:ext cx="10250543" cy="304698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Before meeting, JRA lead requests technical team to compile and share relevant information</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Use expert opinion where appropriate</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Use information about a similar event / hazard to support assessment</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Make assumptions</a:t>
            </a:r>
            <a:endParaRPr sz="2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4" name="Google Shape;174;p2"/>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Table of contents</a:t>
            </a:r>
            <a:endParaRPr/>
          </a:p>
        </p:txBody>
      </p:sp>
      <p:pic>
        <p:nvPicPr>
          <p:cNvPr descr="Icon&#10;&#10;Description automatically generated" id="175" name="Google Shape;175;p2"/>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176" name="Google Shape;17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pic>
        <p:nvPicPr>
          <p:cNvPr descr="A picture containing chart&#10;&#10;Description automatically generated" id="177" name="Google Shape;177;p2"/>
          <p:cNvPicPr preferRelativeResize="0"/>
          <p:nvPr/>
        </p:nvPicPr>
        <p:blipFill rotWithShape="1">
          <a:blip r:embed="rId4">
            <a:alphaModFix/>
          </a:blip>
          <a:srcRect b="0" l="0" r="0" t="0"/>
          <a:stretch/>
        </p:blipFill>
        <p:spPr>
          <a:xfrm>
            <a:off x="6551246" y="1412071"/>
            <a:ext cx="3690815" cy="5235473"/>
          </a:xfrm>
          <a:prstGeom prst="rect">
            <a:avLst/>
          </a:prstGeom>
          <a:noFill/>
          <a:ln>
            <a:noFill/>
          </a:ln>
        </p:spPr>
      </p:pic>
      <p:pic>
        <p:nvPicPr>
          <p:cNvPr descr="A picture containing text&#10;&#10;Description automatically generated" id="178" name="Google Shape;178;p2"/>
          <p:cNvPicPr preferRelativeResize="0"/>
          <p:nvPr/>
        </p:nvPicPr>
        <p:blipFill rotWithShape="1">
          <a:blip r:embed="rId5">
            <a:alphaModFix/>
          </a:blip>
          <a:srcRect b="0" l="0" r="0" t="0"/>
          <a:stretch/>
        </p:blipFill>
        <p:spPr>
          <a:xfrm>
            <a:off x="1060939" y="1869470"/>
            <a:ext cx="4491891" cy="44769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6" name="Shape 406"/>
        <p:cNvGrpSpPr/>
        <p:nvPr/>
      </p:nvGrpSpPr>
      <p:grpSpPr>
        <a:xfrm>
          <a:off x="0" y="0"/>
          <a:ext cx="0" cy="0"/>
          <a:chOff x="0" y="0"/>
          <a:chExt cx="0" cy="0"/>
        </a:xfrm>
      </p:grpSpPr>
      <p:sp>
        <p:nvSpPr>
          <p:cNvPr id="407" name="Google Shape;407;p20"/>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20"/>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8.2 Identify information gaps</a:t>
            </a:r>
            <a:endParaRPr/>
          </a:p>
        </p:txBody>
      </p:sp>
      <p:sp>
        <p:nvSpPr>
          <p:cNvPr id="409" name="Google Shape;409;p20"/>
          <p:cNvSpPr txBox="1"/>
          <p:nvPr/>
        </p:nvSpPr>
        <p:spPr>
          <a:xfrm>
            <a:off x="687409" y="14145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8.2, p. 39</a:t>
            </a:r>
            <a:endParaRPr/>
          </a:p>
        </p:txBody>
      </p:sp>
      <p:pic>
        <p:nvPicPr>
          <p:cNvPr descr="Icon&#10;&#10;Description automatically generated" id="410" name="Google Shape;410;p20"/>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411" name="Google Shape;41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412" name="Google Shape;412;p20"/>
          <p:cNvSpPr txBox="1"/>
          <p:nvPr/>
        </p:nvSpPr>
        <p:spPr>
          <a:xfrm>
            <a:off x="777922" y="2040341"/>
            <a:ext cx="9737676"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2400">
                <a:solidFill>
                  <a:srgbClr val="C83048"/>
                </a:solidFill>
                <a:latin typeface="Calibri"/>
                <a:ea typeface="Calibri"/>
                <a:cs typeface="Calibri"/>
                <a:sym typeface="Calibri"/>
              </a:rPr>
              <a:t>May be done in parallel to step 8.1 when missing information is identified​</a:t>
            </a:r>
            <a:endParaRPr b="1" sz="2400">
              <a:solidFill>
                <a:srgbClr val="C83048"/>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413" name="Google Shape;413;p20"/>
          <p:cNvGrpSpPr/>
          <p:nvPr/>
        </p:nvGrpSpPr>
        <p:grpSpPr>
          <a:xfrm>
            <a:off x="-2158212" y="1943289"/>
            <a:ext cx="12191260" cy="5083430"/>
            <a:chOff x="-4266550" y="-654575"/>
            <a:chExt cx="12191260" cy="5083430"/>
          </a:xfrm>
        </p:grpSpPr>
        <p:sp>
          <p:nvSpPr>
            <p:cNvPr id="414" name="Google Shape;414;p20"/>
            <p:cNvSpPr/>
            <p:nvPr/>
          </p:nvSpPr>
          <p:spPr>
            <a:xfrm>
              <a:off x="-4266550" y="-654575"/>
              <a:ext cx="5083430" cy="5083430"/>
            </a:xfrm>
            <a:prstGeom prst="blockArc">
              <a:avLst>
                <a:gd fmla="val 18900000" name="adj1"/>
                <a:gd fmla="val 2700000" name="adj2"/>
                <a:gd fmla="val 425" name="adj3"/>
              </a:avLst>
            </a:prstGeom>
            <a:noFill/>
            <a:ln cap="flat" cmpd="sng" w="12700">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0"/>
            <p:cNvSpPr/>
            <p:nvPr/>
          </p:nvSpPr>
          <p:spPr>
            <a:xfrm>
              <a:off x="427967" y="290166"/>
              <a:ext cx="7496742" cy="580635"/>
            </a:xfrm>
            <a:prstGeom prst="rect">
              <a:avLst/>
            </a:prstGeom>
            <a:solidFill>
              <a:srgbClr val="0099C8"/>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0"/>
            <p:cNvSpPr txBox="1"/>
            <p:nvPr/>
          </p:nvSpPr>
          <p:spPr>
            <a:xfrm>
              <a:off x="427967" y="290166"/>
              <a:ext cx="7496742" cy="580635"/>
            </a:xfrm>
            <a:prstGeom prst="rect">
              <a:avLst/>
            </a:prstGeom>
            <a:noFill/>
            <a:ln>
              <a:noFill/>
            </a:ln>
          </p:spPr>
          <p:txBody>
            <a:bodyPr anchorCtr="0" anchor="ctr" bIns="40625" lIns="460875" spcFirstLastPara="1" rIns="40625" wrap="square" tIns="40625">
              <a:noAutofit/>
            </a:bodyPr>
            <a:lstStyle/>
            <a:p>
              <a:pPr indent="0" lvl="0" marL="0" marR="0" rtl="0" algn="l">
                <a:lnSpc>
                  <a:spcPct val="100000"/>
                </a:lnSpc>
                <a:spcBef>
                  <a:spcPts val="0"/>
                </a:spcBef>
                <a:spcAft>
                  <a:spcPts val="0"/>
                </a:spcAft>
                <a:buClr>
                  <a:schemeClr val="lt1"/>
                </a:buClr>
                <a:buSzPts val="1600"/>
                <a:buFont typeface="Calibri"/>
                <a:buNone/>
              </a:pPr>
              <a:r>
                <a:rPr b="1" lang="de-CH" sz="1600">
                  <a:solidFill>
                    <a:schemeClr val="lt1"/>
                  </a:solidFill>
                  <a:latin typeface="Calibri"/>
                  <a:ea typeface="Calibri"/>
                  <a:cs typeface="Calibri"/>
                  <a:sym typeface="Calibri"/>
                </a:rPr>
                <a:t>Identify </a:t>
              </a:r>
              <a:r>
                <a:rPr lang="de-CH" sz="1600">
                  <a:solidFill>
                    <a:schemeClr val="lt1"/>
                  </a:solidFill>
                  <a:latin typeface="Calibri"/>
                  <a:ea typeface="Calibri"/>
                  <a:cs typeface="Calibri"/>
                  <a:sym typeface="Calibri"/>
                </a:rPr>
                <a:t>all gaps</a:t>
              </a:r>
              <a:endParaRPr sz="1600">
                <a:solidFill>
                  <a:schemeClr val="lt1"/>
                </a:solidFill>
                <a:latin typeface="Calibri"/>
                <a:ea typeface="Calibri"/>
                <a:cs typeface="Calibri"/>
                <a:sym typeface="Calibri"/>
              </a:endParaRPr>
            </a:p>
          </p:txBody>
        </p:sp>
        <p:sp>
          <p:nvSpPr>
            <p:cNvPr id="417" name="Google Shape;417;p20"/>
            <p:cNvSpPr/>
            <p:nvPr/>
          </p:nvSpPr>
          <p:spPr>
            <a:xfrm>
              <a:off x="65070" y="217587"/>
              <a:ext cx="725793" cy="725793"/>
            </a:xfrm>
            <a:prstGeom prst="ellipse">
              <a:avLst/>
            </a:prstGeom>
            <a:solidFill>
              <a:schemeClr val="lt1"/>
            </a:solidFill>
            <a:ln cap="flat" cmpd="sng" w="9525">
              <a:solidFill>
                <a:srgbClr val="0099C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0"/>
            <p:cNvSpPr/>
            <p:nvPr/>
          </p:nvSpPr>
          <p:spPr>
            <a:xfrm>
              <a:off x="760859" y="1161270"/>
              <a:ext cx="7163851" cy="580635"/>
            </a:xfrm>
            <a:prstGeom prst="rect">
              <a:avLst/>
            </a:prstGeom>
            <a:solidFill>
              <a:srgbClr val="C83048"/>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0"/>
            <p:cNvSpPr txBox="1"/>
            <p:nvPr/>
          </p:nvSpPr>
          <p:spPr>
            <a:xfrm>
              <a:off x="760859" y="1161270"/>
              <a:ext cx="7163851" cy="580635"/>
            </a:xfrm>
            <a:prstGeom prst="rect">
              <a:avLst/>
            </a:prstGeom>
            <a:noFill/>
            <a:ln>
              <a:noFill/>
            </a:ln>
          </p:spPr>
          <p:txBody>
            <a:bodyPr anchorCtr="0" anchor="ctr" bIns="40625" lIns="460875" spcFirstLastPara="1" rIns="40625" wrap="square" tIns="40625">
              <a:noAutofit/>
            </a:bodyPr>
            <a:lstStyle/>
            <a:p>
              <a:pPr indent="0" lvl="0" marL="0" marR="0" rtl="0" algn="l">
                <a:lnSpc>
                  <a:spcPct val="100000"/>
                </a:lnSpc>
                <a:spcBef>
                  <a:spcPts val="0"/>
                </a:spcBef>
                <a:spcAft>
                  <a:spcPts val="0"/>
                </a:spcAft>
                <a:buClr>
                  <a:schemeClr val="lt1"/>
                </a:buClr>
                <a:buSzPts val="1600"/>
                <a:buFont typeface="Calibri"/>
                <a:buNone/>
              </a:pPr>
              <a:r>
                <a:rPr b="1" lang="de-CH" sz="1600">
                  <a:solidFill>
                    <a:schemeClr val="lt1"/>
                  </a:solidFill>
                  <a:latin typeface="Calibri"/>
                  <a:ea typeface="Calibri"/>
                  <a:cs typeface="Calibri"/>
                  <a:sym typeface="Calibri"/>
                </a:rPr>
                <a:t>Document </a:t>
              </a:r>
              <a:r>
                <a:rPr lang="de-CH" sz="1600">
                  <a:solidFill>
                    <a:schemeClr val="lt1"/>
                  </a:solidFill>
                  <a:latin typeface="Calibri"/>
                  <a:ea typeface="Calibri"/>
                  <a:cs typeface="Calibri"/>
                  <a:sym typeface="Calibri"/>
                </a:rPr>
                <a:t>all missing or insufficient-quality key information in report template</a:t>
              </a:r>
              <a:endParaRPr sz="1600">
                <a:solidFill>
                  <a:schemeClr val="lt1"/>
                </a:solidFill>
                <a:latin typeface="Calibri"/>
                <a:ea typeface="Calibri"/>
                <a:cs typeface="Calibri"/>
                <a:sym typeface="Calibri"/>
              </a:endParaRPr>
            </a:p>
          </p:txBody>
        </p:sp>
        <p:sp>
          <p:nvSpPr>
            <p:cNvPr id="420" name="Google Shape;420;p20"/>
            <p:cNvSpPr/>
            <p:nvPr/>
          </p:nvSpPr>
          <p:spPr>
            <a:xfrm>
              <a:off x="397962" y="1088690"/>
              <a:ext cx="725793" cy="725793"/>
            </a:xfrm>
            <a:prstGeom prst="ellipse">
              <a:avLst/>
            </a:prstGeom>
            <a:solidFill>
              <a:schemeClr val="lt1"/>
            </a:solidFill>
            <a:ln cap="flat" cmpd="sng" w="9525">
              <a:solidFill>
                <a:srgbClr val="C8304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0"/>
            <p:cNvSpPr/>
            <p:nvPr/>
          </p:nvSpPr>
          <p:spPr>
            <a:xfrm>
              <a:off x="760859" y="2032373"/>
              <a:ext cx="7163851" cy="580635"/>
            </a:xfrm>
            <a:prstGeom prst="rect">
              <a:avLst/>
            </a:prstGeom>
            <a:solidFill>
              <a:srgbClr val="AEABAB"/>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0"/>
            <p:cNvSpPr txBox="1"/>
            <p:nvPr/>
          </p:nvSpPr>
          <p:spPr>
            <a:xfrm>
              <a:off x="760859" y="2032373"/>
              <a:ext cx="7163851" cy="580635"/>
            </a:xfrm>
            <a:prstGeom prst="rect">
              <a:avLst/>
            </a:prstGeom>
            <a:noFill/>
            <a:ln>
              <a:noFill/>
            </a:ln>
          </p:spPr>
          <p:txBody>
            <a:bodyPr anchorCtr="0" anchor="ctr" bIns="40625" lIns="460875" spcFirstLastPara="1" rIns="40625" wrap="square" tIns="40625">
              <a:noAutofit/>
            </a:bodyPr>
            <a:lstStyle/>
            <a:p>
              <a:pPr indent="0" lvl="0" marL="0" marR="0" rtl="0" algn="l">
                <a:lnSpc>
                  <a:spcPct val="100000"/>
                </a:lnSpc>
                <a:spcBef>
                  <a:spcPts val="0"/>
                </a:spcBef>
                <a:spcAft>
                  <a:spcPts val="0"/>
                </a:spcAft>
                <a:buClr>
                  <a:schemeClr val="lt1"/>
                </a:buClr>
                <a:buSzPts val="1600"/>
                <a:buFont typeface="Calibri"/>
                <a:buNone/>
              </a:pPr>
              <a:r>
                <a:rPr b="1" lang="de-CH" sz="1600">
                  <a:solidFill>
                    <a:schemeClr val="lt1"/>
                  </a:solidFill>
                  <a:latin typeface="Calibri"/>
                  <a:ea typeface="Calibri"/>
                  <a:cs typeface="Calibri"/>
                  <a:sym typeface="Calibri"/>
                </a:rPr>
                <a:t>Collect </a:t>
              </a:r>
              <a:r>
                <a:rPr lang="de-CH" sz="1600">
                  <a:solidFill>
                    <a:schemeClr val="lt1"/>
                  </a:solidFill>
                  <a:latin typeface="Calibri"/>
                  <a:ea typeface="Calibri"/>
                  <a:cs typeface="Calibri"/>
                  <a:sym typeface="Calibri"/>
                </a:rPr>
                <a:t>missing data before next iteration of assessment</a:t>
              </a:r>
              <a:endParaRPr sz="1600">
                <a:solidFill>
                  <a:schemeClr val="lt1"/>
                </a:solidFill>
                <a:latin typeface="Calibri"/>
                <a:ea typeface="Calibri"/>
                <a:cs typeface="Calibri"/>
                <a:sym typeface="Calibri"/>
              </a:endParaRPr>
            </a:p>
          </p:txBody>
        </p:sp>
        <p:sp>
          <p:nvSpPr>
            <p:cNvPr id="423" name="Google Shape;423;p20"/>
            <p:cNvSpPr/>
            <p:nvPr/>
          </p:nvSpPr>
          <p:spPr>
            <a:xfrm>
              <a:off x="397962" y="1959794"/>
              <a:ext cx="725793" cy="725793"/>
            </a:xfrm>
            <a:prstGeom prst="ellipse">
              <a:avLst/>
            </a:prstGeom>
            <a:solidFill>
              <a:schemeClr val="lt1"/>
            </a:solidFill>
            <a:ln cap="flat" cmpd="sng" w="9525">
              <a:solidFill>
                <a:srgbClr val="AEABA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0"/>
            <p:cNvSpPr/>
            <p:nvPr/>
          </p:nvSpPr>
          <p:spPr>
            <a:xfrm>
              <a:off x="427967" y="2903477"/>
              <a:ext cx="7496742" cy="580635"/>
            </a:xfrm>
            <a:prstGeom prst="rect">
              <a:avLst/>
            </a:prstGeom>
            <a:solidFill>
              <a:srgbClr val="2D3245"/>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0"/>
            <p:cNvSpPr txBox="1"/>
            <p:nvPr/>
          </p:nvSpPr>
          <p:spPr>
            <a:xfrm>
              <a:off x="427967" y="2903477"/>
              <a:ext cx="7496742" cy="580635"/>
            </a:xfrm>
            <a:prstGeom prst="rect">
              <a:avLst/>
            </a:prstGeom>
            <a:noFill/>
            <a:ln>
              <a:noFill/>
            </a:ln>
          </p:spPr>
          <p:txBody>
            <a:bodyPr anchorCtr="0" anchor="ctr" bIns="40625" lIns="460875" spcFirstLastPara="1" rIns="40625" wrap="square" tIns="40625">
              <a:noAutofit/>
            </a:bodyPr>
            <a:lstStyle/>
            <a:p>
              <a:pPr indent="0" lvl="0" marL="0" marR="0" rtl="0" algn="l">
                <a:lnSpc>
                  <a:spcPct val="100000"/>
                </a:lnSpc>
                <a:spcBef>
                  <a:spcPts val="0"/>
                </a:spcBef>
                <a:spcAft>
                  <a:spcPts val="0"/>
                </a:spcAft>
                <a:buClr>
                  <a:schemeClr val="lt1"/>
                </a:buClr>
                <a:buSzPts val="1600"/>
                <a:buFont typeface="Calibri"/>
                <a:buNone/>
              </a:pPr>
              <a:r>
                <a:rPr b="1" lang="de-CH" sz="1600">
                  <a:solidFill>
                    <a:schemeClr val="lt1"/>
                  </a:solidFill>
                  <a:latin typeface="Calibri"/>
                  <a:ea typeface="Calibri"/>
                  <a:cs typeface="Calibri"/>
                  <a:sym typeface="Calibri"/>
                </a:rPr>
                <a:t>Repeat </a:t>
              </a:r>
              <a:r>
                <a:rPr lang="de-CH" sz="1600">
                  <a:solidFill>
                    <a:schemeClr val="lt1"/>
                  </a:solidFill>
                  <a:latin typeface="Calibri"/>
                  <a:ea typeface="Calibri"/>
                  <a:cs typeface="Calibri"/>
                  <a:sym typeface="Calibri"/>
                </a:rPr>
                <a:t>JRA when new relevant information becomes available</a:t>
              </a:r>
              <a:endParaRPr sz="1600">
                <a:solidFill>
                  <a:schemeClr val="lt1"/>
                </a:solidFill>
                <a:latin typeface="Calibri"/>
                <a:ea typeface="Calibri"/>
                <a:cs typeface="Calibri"/>
                <a:sym typeface="Calibri"/>
              </a:endParaRPr>
            </a:p>
          </p:txBody>
        </p:sp>
        <p:sp>
          <p:nvSpPr>
            <p:cNvPr id="426" name="Google Shape;426;p20"/>
            <p:cNvSpPr/>
            <p:nvPr/>
          </p:nvSpPr>
          <p:spPr>
            <a:xfrm>
              <a:off x="65070" y="2830897"/>
              <a:ext cx="725793" cy="725793"/>
            </a:xfrm>
            <a:prstGeom prst="ellipse">
              <a:avLst/>
            </a:prstGeom>
            <a:solidFill>
              <a:schemeClr val="lt1"/>
            </a:solidFill>
            <a:ln cap="flat" cmpd="sng" w="9525">
              <a:solidFill>
                <a:srgbClr val="2D324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1"/>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8.3 Estimate likelihood</a:t>
            </a:r>
            <a:endParaRPr>
              <a:solidFill>
                <a:schemeClr val="lt1"/>
              </a:solidFill>
            </a:endParaRPr>
          </a:p>
        </p:txBody>
      </p:sp>
      <p:sp>
        <p:nvSpPr>
          <p:cNvPr id="433" name="Google Shape;433;p21"/>
          <p:cNvSpPr txBox="1"/>
          <p:nvPr/>
        </p:nvSpPr>
        <p:spPr>
          <a:xfrm>
            <a:off x="368961" y="14145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8.3.1, p. 40-41</a:t>
            </a:r>
            <a:endParaRPr/>
          </a:p>
        </p:txBody>
      </p:sp>
      <p:pic>
        <p:nvPicPr>
          <p:cNvPr descr="Icon&#10;&#10;Description automatically generated" id="434" name="Google Shape;434;p21"/>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435" name="Google Shape;43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pic>
        <p:nvPicPr>
          <p:cNvPr id="436" name="Google Shape;436;p21"/>
          <p:cNvPicPr preferRelativeResize="0"/>
          <p:nvPr/>
        </p:nvPicPr>
        <p:blipFill rotWithShape="1">
          <a:blip r:embed="rId4">
            <a:alphaModFix/>
          </a:blip>
          <a:srcRect b="0" l="0" r="0" t="0"/>
          <a:stretch/>
        </p:blipFill>
        <p:spPr>
          <a:xfrm>
            <a:off x="277975" y="2965775"/>
            <a:ext cx="11643753" cy="3386791"/>
          </a:xfrm>
          <a:prstGeom prst="rect">
            <a:avLst/>
          </a:prstGeom>
          <a:noFill/>
          <a:ln>
            <a:noFill/>
          </a:ln>
        </p:spPr>
      </p:pic>
      <p:sp>
        <p:nvSpPr>
          <p:cNvPr id="437" name="Google Shape;437;p21"/>
          <p:cNvSpPr/>
          <p:nvPr/>
        </p:nvSpPr>
        <p:spPr>
          <a:xfrm>
            <a:off x="1808764" y="1985609"/>
            <a:ext cx="839532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2400">
                <a:solidFill>
                  <a:srgbClr val="C83048"/>
                </a:solidFill>
                <a:latin typeface="Calibri"/>
                <a:ea typeface="Calibri"/>
                <a:cs typeface="Calibri"/>
                <a:sym typeface="Calibri"/>
              </a:rPr>
              <a:t> How likely is it that this situation will occur?</a:t>
            </a:r>
            <a:endParaRPr b="1" sz="2400">
              <a:solidFill>
                <a:srgbClr val="C83048"/>
              </a:solidFill>
              <a:latin typeface="Calibri"/>
              <a:ea typeface="Calibri"/>
              <a:cs typeface="Calibri"/>
              <a:sym typeface="Calibri"/>
            </a:endParaRPr>
          </a:p>
        </p:txBody>
      </p:sp>
      <p:sp>
        <p:nvSpPr>
          <p:cNvPr id="438" name="Google Shape;438;p21"/>
          <p:cNvSpPr txBox="1"/>
          <p:nvPr/>
        </p:nvSpPr>
        <p:spPr>
          <a:xfrm>
            <a:off x="368489" y="2631742"/>
            <a:ext cx="47789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Table 2: Criteria to estimate likelihood</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2"/>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8.3 Assign uncertainty for likelihood</a:t>
            </a:r>
            <a:endParaRPr/>
          </a:p>
        </p:txBody>
      </p:sp>
      <p:sp>
        <p:nvSpPr>
          <p:cNvPr id="445" name="Google Shape;445;p22"/>
          <p:cNvSpPr txBox="1"/>
          <p:nvPr/>
        </p:nvSpPr>
        <p:spPr>
          <a:xfrm>
            <a:off x="687409" y="14145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8.3.2, p. 41</a:t>
            </a:r>
            <a:endParaRPr/>
          </a:p>
        </p:txBody>
      </p:sp>
      <p:pic>
        <p:nvPicPr>
          <p:cNvPr descr="Icon&#10;&#10;Description automatically generated" id="446" name="Google Shape;446;p22"/>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447" name="Google Shape;44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448" name="Google Shape;448;p22"/>
          <p:cNvSpPr txBox="1"/>
          <p:nvPr/>
        </p:nvSpPr>
        <p:spPr>
          <a:xfrm>
            <a:off x="825296" y="2982949"/>
            <a:ext cx="6786217" cy="230832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Assess separately </a:t>
            </a:r>
            <a:r>
              <a:rPr b="1" lang="de-CH" sz="2400">
                <a:solidFill>
                  <a:schemeClr val="dk1"/>
                </a:solidFill>
                <a:latin typeface="Calibri"/>
                <a:ea typeface="Calibri"/>
                <a:cs typeface="Calibri"/>
                <a:sym typeface="Calibri"/>
              </a:rPr>
              <a:t>for each</a:t>
            </a:r>
            <a:r>
              <a:rPr lang="de-CH" sz="2400">
                <a:solidFill>
                  <a:schemeClr val="dk1"/>
                </a:solidFill>
                <a:latin typeface="Calibri"/>
                <a:ea typeface="Calibri"/>
                <a:cs typeface="Calibri"/>
                <a:sym typeface="Calibri"/>
              </a:rPr>
              <a:t> likelihood</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Based on:</a:t>
            </a:r>
            <a:endParaRPr sz="2400">
              <a:solidFill>
                <a:schemeClr val="dk1"/>
              </a:solidFill>
              <a:latin typeface="Calibri"/>
              <a:ea typeface="Calibri"/>
              <a:cs typeface="Calibri"/>
              <a:sym typeface="Calibri"/>
            </a:endParaRPr>
          </a:p>
          <a:p>
            <a:pPr indent="-342900" lvl="2" marL="1257300" marR="0" rtl="0" algn="l">
              <a:spcBef>
                <a:spcPts val="0"/>
              </a:spcBef>
              <a:spcAft>
                <a:spcPts val="0"/>
              </a:spcAft>
              <a:buClr>
                <a:schemeClr val="dk1"/>
              </a:buClr>
              <a:buSzPts val="2400"/>
              <a:buFont typeface="Arial"/>
              <a:buChar char="•"/>
            </a:pPr>
            <a:r>
              <a:rPr b="0" i="0" lang="de-CH" sz="2400" u="none" cap="none" strike="noStrike">
                <a:solidFill>
                  <a:schemeClr val="dk1"/>
                </a:solidFill>
                <a:latin typeface="Calibri"/>
                <a:ea typeface="Calibri"/>
                <a:cs typeface="Calibri"/>
                <a:sym typeface="Calibri"/>
              </a:rPr>
              <a:t>quantity of available information</a:t>
            </a:r>
            <a:endParaRPr b="0" i="0" sz="2400" u="none" cap="none" strike="noStrike">
              <a:solidFill>
                <a:schemeClr val="dk1"/>
              </a:solidFill>
              <a:latin typeface="Calibri"/>
              <a:ea typeface="Calibri"/>
              <a:cs typeface="Calibri"/>
              <a:sym typeface="Calibri"/>
            </a:endParaRPr>
          </a:p>
          <a:p>
            <a:pPr indent="-342900" lvl="2" marL="1257300" marR="0" rtl="0" algn="l">
              <a:spcBef>
                <a:spcPts val="0"/>
              </a:spcBef>
              <a:spcAft>
                <a:spcPts val="0"/>
              </a:spcAft>
              <a:buClr>
                <a:schemeClr val="dk1"/>
              </a:buClr>
              <a:buSzPts val="2400"/>
              <a:buFont typeface="Arial"/>
              <a:buChar char="•"/>
            </a:pPr>
            <a:r>
              <a:rPr b="0" i="0" lang="de-CH" sz="2400" u="none" cap="none" strike="noStrike">
                <a:solidFill>
                  <a:schemeClr val="dk1"/>
                </a:solidFill>
                <a:latin typeface="Calibri"/>
                <a:ea typeface="Calibri"/>
                <a:cs typeface="Calibri"/>
                <a:sym typeface="Calibri"/>
              </a:rPr>
              <a:t>quality and source of available information</a:t>
            </a:r>
            <a:endParaRPr b="0" i="0" sz="2400" u="none" cap="none" strike="noStrike">
              <a:solidFill>
                <a:schemeClr val="dk1"/>
              </a:solidFill>
              <a:latin typeface="Calibri"/>
              <a:ea typeface="Calibri"/>
              <a:cs typeface="Calibri"/>
              <a:sym typeface="Calibri"/>
            </a:endParaRPr>
          </a:p>
          <a:p>
            <a:pPr indent="-342900" lvl="2" marL="1257300" marR="0" rtl="0" algn="l">
              <a:spcBef>
                <a:spcPts val="0"/>
              </a:spcBef>
              <a:spcAft>
                <a:spcPts val="0"/>
              </a:spcAft>
              <a:buClr>
                <a:schemeClr val="dk1"/>
              </a:buClr>
              <a:buSzPts val="2400"/>
              <a:buFont typeface="Arial"/>
              <a:buChar char="•"/>
            </a:pPr>
            <a:r>
              <a:rPr b="0" i="0" lang="de-CH" sz="2400" u="none" cap="none" strike="noStrike">
                <a:solidFill>
                  <a:schemeClr val="dk1"/>
                </a:solidFill>
                <a:latin typeface="Calibri"/>
                <a:ea typeface="Calibri"/>
                <a:cs typeface="Calibri"/>
                <a:sym typeface="Calibri"/>
              </a:rPr>
              <a:t>technical team expert opinion</a:t>
            </a:r>
            <a:endParaRPr b="0" i="0" sz="2400" u="none" cap="none" strike="noStrike">
              <a:solidFill>
                <a:schemeClr val="dk1"/>
              </a:solidFill>
              <a:latin typeface="Calibri"/>
              <a:ea typeface="Calibri"/>
              <a:cs typeface="Calibri"/>
              <a:sym typeface="Calibri"/>
            </a:endParaRPr>
          </a:p>
        </p:txBody>
      </p:sp>
      <p:sp>
        <p:nvSpPr>
          <p:cNvPr id="449" name="Google Shape;449;p22"/>
          <p:cNvSpPr txBox="1"/>
          <p:nvPr/>
        </p:nvSpPr>
        <p:spPr>
          <a:xfrm>
            <a:off x="2267803" y="2154071"/>
            <a:ext cx="75426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2400">
                <a:solidFill>
                  <a:srgbClr val="C83048"/>
                </a:solidFill>
                <a:latin typeface="Calibri"/>
                <a:ea typeface="Calibri"/>
                <a:cs typeface="Calibri"/>
                <a:sym typeface="Calibri"/>
              </a:rPr>
              <a:t>How unsure is it that this likelihood estimate is true?</a:t>
            </a:r>
            <a:r>
              <a:rPr lang="de-CH" sz="2400">
                <a:solidFill>
                  <a:schemeClr val="dk1"/>
                </a:solidFill>
                <a:latin typeface="Calibri"/>
                <a:ea typeface="Calibri"/>
                <a:cs typeface="Calibri"/>
                <a:sym typeface="Calibri"/>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3"/>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23"/>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8.3 Assign uncertainty for likelihood</a:t>
            </a:r>
            <a:endParaRPr/>
          </a:p>
        </p:txBody>
      </p:sp>
      <p:sp>
        <p:nvSpPr>
          <p:cNvPr id="456" name="Google Shape;456;p23"/>
          <p:cNvSpPr txBox="1"/>
          <p:nvPr/>
        </p:nvSpPr>
        <p:spPr>
          <a:xfrm>
            <a:off x="687409" y="14145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8.3.2, p. 41 </a:t>
            </a:r>
            <a:endParaRPr/>
          </a:p>
        </p:txBody>
      </p:sp>
      <p:pic>
        <p:nvPicPr>
          <p:cNvPr descr="Icon&#10;&#10;Description automatically generated" id="457" name="Google Shape;457;p23"/>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458" name="Google Shape;45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459" name="Google Shape;459;p23"/>
          <p:cNvSpPr/>
          <p:nvPr/>
        </p:nvSpPr>
        <p:spPr>
          <a:xfrm>
            <a:off x="3503361" y="6239160"/>
            <a:ext cx="7178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C83048"/>
                </a:solidFill>
                <a:latin typeface="Calibri"/>
                <a:ea typeface="Calibri"/>
                <a:cs typeface="Calibri"/>
                <a:sym typeface="Calibri"/>
              </a:rPr>
              <a:t>How unsure is it that this likelihood estimate is true?</a:t>
            </a:r>
            <a:endParaRPr b="1" sz="1800">
              <a:solidFill>
                <a:srgbClr val="C83048"/>
              </a:solidFill>
              <a:latin typeface="Calibri"/>
              <a:ea typeface="Calibri"/>
              <a:cs typeface="Calibri"/>
              <a:sym typeface="Calibri"/>
            </a:endParaRPr>
          </a:p>
        </p:txBody>
      </p:sp>
      <p:sp>
        <p:nvSpPr>
          <p:cNvPr id="460" name="Google Shape;460;p23"/>
          <p:cNvSpPr txBox="1"/>
          <p:nvPr/>
        </p:nvSpPr>
        <p:spPr>
          <a:xfrm>
            <a:off x="482221" y="1892490"/>
            <a:ext cx="55978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Table 3: Criteria to estimate level of uncertainty</a:t>
            </a:r>
            <a:endParaRPr sz="1800">
              <a:solidFill>
                <a:schemeClr val="dk1"/>
              </a:solidFill>
              <a:latin typeface="Calibri"/>
              <a:ea typeface="Calibri"/>
              <a:cs typeface="Calibri"/>
              <a:sym typeface="Calibri"/>
            </a:endParaRPr>
          </a:p>
        </p:txBody>
      </p:sp>
      <p:pic>
        <p:nvPicPr>
          <p:cNvPr descr="Table&#10;&#10;Description automatically generated" id="461" name="Google Shape;461;p23"/>
          <p:cNvPicPr preferRelativeResize="0"/>
          <p:nvPr/>
        </p:nvPicPr>
        <p:blipFill rotWithShape="1">
          <a:blip r:embed="rId4">
            <a:alphaModFix/>
          </a:blip>
          <a:srcRect b="0" l="0" r="0" t="0"/>
          <a:stretch/>
        </p:blipFill>
        <p:spPr>
          <a:xfrm>
            <a:off x="482222" y="2267223"/>
            <a:ext cx="11318542" cy="38248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4"/>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8.3 Estimate impact</a:t>
            </a:r>
            <a:endParaRPr>
              <a:solidFill>
                <a:schemeClr val="lt1"/>
              </a:solidFill>
            </a:endParaRPr>
          </a:p>
        </p:txBody>
      </p:sp>
      <p:sp>
        <p:nvSpPr>
          <p:cNvPr id="468" name="Google Shape;468;p24"/>
          <p:cNvSpPr txBox="1"/>
          <p:nvPr/>
        </p:nvSpPr>
        <p:spPr>
          <a:xfrm>
            <a:off x="687409" y="14145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8.3.3, p. 42-43</a:t>
            </a:r>
            <a:endParaRPr/>
          </a:p>
        </p:txBody>
      </p:sp>
      <p:pic>
        <p:nvPicPr>
          <p:cNvPr descr="Icon&#10;&#10;Description automatically generated" id="469" name="Google Shape;469;p24"/>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470" name="Google Shape;47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471" name="Google Shape;471;p24"/>
          <p:cNvSpPr/>
          <p:nvPr/>
        </p:nvSpPr>
        <p:spPr>
          <a:xfrm>
            <a:off x="3680082" y="1480820"/>
            <a:ext cx="7178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2400">
                <a:solidFill>
                  <a:srgbClr val="C83048"/>
                </a:solidFill>
                <a:latin typeface="Calibri"/>
                <a:ea typeface="Calibri"/>
                <a:cs typeface="Calibri"/>
                <a:sym typeface="Calibri"/>
              </a:rPr>
              <a:t>How bad will it be if this situation occurs?</a:t>
            </a:r>
            <a:endParaRPr b="1" sz="2400">
              <a:solidFill>
                <a:srgbClr val="C83048"/>
              </a:solidFill>
              <a:latin typeface="Calibri"/>
              <a:ea typeface="Calibri"/>
              <a:cs typeface="Calibri"/>
              <a:sym typeface="Calibri"/>
            </a:endParaRPr>
          </a:p>
        </p:txBody>
      </p:sp>
      <p:sp>
        <p:nvSpPr>
          <p:cNvPr id="472" name="Google Shape;472;p24"/>
          <p:cNvSpPr txBox="1"/>
          <p:nvPr/>
        </p:nvSpPr>
        <p:spPr>
          <a:xfrm>
            <a:off x="682823" y="2202543"/>
            <a:ext cx="8787791" cy="452431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May assess at different levels</a:t>
            </a:r>
            <a:endParaRPr sz="2400">
              <a:solidFill>
                <a:schemeClr val="dk1"/>
              </a:solidFill>
              <a:latin typeface="Calibri"/>
              <a:ea typeface="Calibri"/>
              <a:cs typeface="Calibri"/>
              <a:sym typeface="Calibri"/>
            </a:endParaRPr>
          </a:p>
          <a:p>
            <a:pPr indent="-342900" lvl="1" marL="800100" marR="0" rtl="0" algn="l">
              <a:spcBef>
                <a:spcPts val="0"/>
              </a:spcBef>
              <a:spcAft>
                <a:spcPts val="0"/>
              </a:spcAft>
              <a:buClr>
                <a:schemeClr val="dk1"/>
              </a:buClr>
              <a:buSzPts val="2400"/>
              <a:buFont typeface="Arial"/>
              <a:buChar char="•"/>
            </a:pPr>
            <a:r>
              <a:rPr b="0" i="0" lang="de-CH" sz="2400" u="none" cap="none" strike="noStrike">
                <a:solidFill>
                  <a:schemeClr val="dk1"/>
                </a:solidFill>
                <a:latin typeface="Calibri"/>
                <a:ea typeface="Calibri"/>
                <a:cs typeface="Calibri"/>
                <a:sym typeface="Calibri"/>
              </a:rPr>
              <a:t>Population</a:t>
            </a:r>
            <a:endParaRPr b="0" i="0" sz="2400" u="none" cap="none" strike="noStrike">
              <a:solidFill>
                <a:schemeClr val="dk1"/>
              </a:solidFill>
              <a:latin typeface="Calibri"/>
              <a:ea typeface="Calibri"/>
              <a:cs typeface="Calibri"/>
              <a:sym typeface="Calibri"/>
            </a:endParaRPr>
          </a:p>
          <a:p>
            <a:pPr indent="-342900" lvl="1" marL="800100" marR="0" rtl="0" algn="l">
              <a:spcBef>
                <a:spcPts val="0"/>
              </a:spcBef>
              <a:spcAft>
                <a:spcPts val="0"/>
              </a:spcAft>
              <a:buClr>
                <a:schemeClr val="dk1"/>
              </a:buClr>
              <a:buSzPts val="2400"/>
              <a:buFont typeface="Arial"/>
              <a:buChar char="•"/>
            </a:pPr>
            <a:r>
              <a:rPr b="0" i="0" lang="de-CH" sz="2400" u="none" cap="none" strike="noStrike">
                <a:solidFill>
                  <a:schemeClr val="dk1"/>
                </a:solidFill>
                <a:latin typeface="Calibri"/>
                <a:ea typeface="Calibri"/>
                <a:cs typeface="Calibri"/>
                <a:sym typeface="Calibri"/>
              </a:rPr>
              <a:t>Local or national</a:t>
            </a:r>
            <a:endParaRPr b="0" i="0" sz="2400" u="none" cap="none" strike="noStrike">
              <a:solidFill>
                <a:schemeClr val="dk1"/>
              </a:solidFill>
              <a:latin typeface="Calibri"/>
              <a:ea typeface="Calibri"/>
              <a:cs typeface="Calibri"/>
              <a:sym typeface="Calibri"/>
            </a:endParaRPr>
          </a:p>
          <a:p>
            <a:pPr indent="-342900" lvl="1" marL="800100" marR="0" rtl="0" algn="l">
              <a:spcBef>
                <a:spcPts val="0"/>
              </a:spcBef>
              <a:spcAft>
                <a:spcPts val="0"/>
              </a:spcAft>
              <a:buClr>
                <a:schemeClr val="dk1"/>
              </a:buClr>
              <a:buSzPts val="2400"/>
              <a:buFont typeface="Arial"/>
              <a:buChar char="•"/>
            </a:pPr>
            <a:r>
              <a:rPr b="0" i="0" lang="de-CH" sz="2400" u="none" cap="none" strike="noStrike">
                <a:solidFill>
                  <a:schemeClr val="dk1"/>
                </a:solidFill>
                <a:latin typeface="Calibri"/>
                <a:ea typeface="Calibri"/>
                <a:cs typeface="Calibri"/>
                <a:sym typeface="Calibri"/>
              </a:rPr>
              <a:t>International</a:t>
            </a:r>
            <a:endParaRPr b="0" i="0" sz="2400" u="none" cap="none" strike="noStrike">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Impacts may be direct or indirect</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Impacts are often linked</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Prioritise impacts most relevant to the national framing scope</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Pick up the highest impact level for your assessment</a:t>
            </a:r>
            <a:endParaRPr sz="24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5"/>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8.3 Estimate impact</a:t>
            </a:r>
            <a:endParaRPr>
              <a:solidFill>
                <a:schemeClr val="lt1"/>
              </a:solidFill>
            </a:endParaRPr>
          </a:p>
        </p:txBody>
      </p:sp>
      <p:sp>
        <p:nvSpPr>
          <p:cNvPr id="479" name="Google Shape;479;p25"/>
          <p:cNvSpPr txBox="1"/>
          <p:nvPr/>
        </p:nvSpPr>
        <p:spPr>
          <a:xfrm>
            <a:off x="687409" y="1414575"/>
            <a:ext cx="974596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8.3.3, p. 42-43; </a:t>
            </a:r>
            <a:endParaRPr/>
          </a:p>
          <a:p>
            <a:pPr indent="0" lvl="0" marL="0" marR="0" rtl="0" algn="l">
              <a:spcBef>
                <a:spcPts val="0"/>
              </a:spcBef>
              <a:spcAft>
                <a:spcPts val="0"/>
              </a:spcAft>
              <a:buNone/>
            </a:pPr>
            <a:r>
              <a:t/>
            </a:r>
            <a:endParaRPr b="1" sz="1800">
              <a:solidFill>
                <a:srgbClr val="3E3C55"/>
              </a:solidFill>
              <a:latin typeface="Calibri"/>
              <a:ea typeface="Calibri"/>
              <a:cs typeface="Calibri"/>
              <a:sym typeface="Calibri"/>
            </a:endParaRPr>
          </a:p>
        </p:txBody>
      </p:sp>
      <p:pic>
        <p:nvPicPr>
          <p:cNvPr descr="Icon&#10;&#10;Description automatically generated" id="480" name="Google Shape;480;p25"/>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481" name="Google Shape;48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pic>
        <p:nvPicPr>
          <p:cNvPr id="482" name="Google Shape;482;p25"/>
          <p:cNvPicPr preferRelativeResize="0"/>
          <p:nvPr/>
        </p:nvPicPr>
        <p:blipFill rotWithShape="1">
          <a:blip r:embed="rId4">
            <a:alphaModFix/>
          </a:blip>
          <a:srcRect b="0" l="0" r="0" t="0"/>
          <a:stretch/>
        </p:blipFill>
        <p:spPr>
          <a:xfrm>
            <a:off x="619170" y="2878567"/>
            <a:ext cx="10058400" cy="3981912"/>
          </a:xfrm>
          <a:prstGeom prst="rect">
            <a:avLst/>
          </a:prstGeom>
          <a:noFill/>
          <a:ln>
            <a:noFill/>
          </a:ln>
        </p:spPr>
      </p:pic>
      <p:sp>
        <p:nvSpPr>
          <p:cNvPr id="483" name="Google Shape;483;p25"/>
          <p:cNvSpPr txBox="1"/>
          <p:nvPr/>
        </p:nvSpPr>
        <p:spPr>
          <a:xfrm>
            <a:off x="777923" y="2506639"/>
            <a:ext cx="42671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Table 4: Criteria to estimate impact</a:t>
            </a:r>
            <a:endParaRPr sz="1800">
              <a:solidFill>
                <a:schemeClr val="dk1"/>
              </a:solidFill>
              <a:latin typeface="Calibri"/>
              <a:ea typeface="Calibri"/>
              <a:cs typeface="Calibri"/>
              <a:sym typeface="Calibri"/>
            </a:endParaRPr>
          </a:p>
        </p:txBody>
      </p:sp>
      <p:sp>
        <p:nvSpPr>
          <p:cNvPr id="484" name="Google Shape;484;p25"/>
          <p:cNvSpPr txBox="1"/>
          <p:nvPr/>
        </p:nvSpPr>
        <p:spPr>
          <a:xfrm>
            <a:off x="614907" y="1925004"/>
            <a:ext cx="84411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2400">
                <a:solidFill>
                  <a:srgbClr val="D62940"/>
                </a:solidFill>
                <a:latin typeface="Calibri"/>
                <a:ea typeface="Calibri"/>
                <a:cs typeface="Calibri"/>
                <a:sym typeface="Calibri"/>
              </a:rPr>
              <a:t>Four impact estimates: Negligible, Minor, Moderate, and Severe</a:t>
            </a:r>
            <a:endParaRPr b="1" sz="2400">
              <a:solidFill>
                <a:srgbClr val="D6294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id="489" name="Google Shape;489;p26"/>
          <p:cNvPicPr preferRelativeResize="0"/>
          <p:nvPr/>
        </p:nvPicPr>
        <p:blipFill rotWithShape="1">
          <a:blip r:embed="rId3">
            <a:alphaModFix/>
          </a:blip>
          <a:srcRect b="0" l="0" r="0" t="0"/>
          <a:stretch/>
        </p:blipFill>
        <p:spPr>
          <a:xfrm>
            <a:off x="635881" y="1050394"/>
            <a:ext cx="8700143" cy="2100034"/>
          </a:xfrm>
          <a:prstGeom prst="rect">
            <a:avLst/>
          </a:prstGeom>
          <a:noFill/>
          <a:ln>
            <a:noFill/>
          </a:ln>
        </p:spPr>
      </p:pic>
      <p:sp>
        <p:nvSpPr>
          <p:cNvPr id="490" name="Google Shape;490;p26"/>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26"/>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8.3 Estimate impact</a:t>
            </a:r>
            <a:endParaRPr>
              <a:solidFill>
                <a:schemeClr val="lt1"/>
              </a:solidFill>
            </a:endParaRPr>
          </a:p>
        </p:txBody>
      </p:sp>
      <p:pic>
        <p:nvPicPr>
          <p:cNvPr descr="Icon&#10;&#10;Description automatically generated" id="492" name="Google Shape;492;p26"/>
          <p:cNvPicPr preferRelativeResize="0"/>
          <p:nvPr/>
        </p:nvPicPr>
        <p:blipFill rotWithShape="1">
          <a:blip r:embed="rId4">
            <a:alphaModFix/>
          </a:blip>
          <a:srcRect b="0" l="0" r="0" t="0"/>
          <a:stretch/>
        </p:blipFill>
        <p:spPr>
          <a:xfrm>
            <a:off x="10793802" y="4550"/>
            <a:ext cx="1124173" cy="1124712"/>
          </a:xfrm>
          <a:prstGeom prst="rect">
            <a:avLst/>
          </a:prstGeom>
          <a:noFill/>
          <a:ln>
            <a:noFill/>
          </a:ln>
        </p:spPr>
      </p:pic>
      <p:sp>
        <p:nvSpPr>
          <p:cNvPr id="493" name="Google Shape;49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pic>
        <p:nvPicPr>
          <p:cNvPr id="494" name="Google Shape;494;p26"/>
          <p:cNvPicPr preferRelativeResize="0"/>
          <p:nvPr/>
        </p:nvPicPr>
        <p:blipFill rotWithShape="1">
          <a:blip r:embed="rId5">
            <a:alphaModFix/>
          </a:blip>
          <a:srcRect b="0" l="0" r="0" t="0"/>
          <a:stretch/>
        </p:blipFill>
        <p:spPr>
          <a:xfrm>
            <a:off x="635881" y="3150428"/>
            <a:ext cx="8764151" cy="38467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7"/>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7"/>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8.3 Assign uncertainty for impact</a:t>
            </a:r>
            <a:endParaRPr/>
          </a:p>
        </p:txBody>
      </p:sp>
      <p:sp>
        <p:nvSpPr>
          <p:cNvPr id="501" name="Google Shape;501;p27"/>
          <p:cNvSpPr txBox="1"/>
          <p:nvPr/>
        </p:nvSpPr>
        <p:spPr>
          <a:xfrm>
            <a:off x="687409" y="1414575"/>
            <a:ext cx="974596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8.3.4, p. 44</a:t>
            </a:r>
            <a:endParaRPr/>
          </a:p>
          <a:p>
            <a:pPr indent="0" lvl="0" marL="0" marR="0" rtl="0" algn="l">
              <a:spcBef>
                <a:spcPts val="0"/>
              </a:spcBef>
              <a:spcAft>
                <a:spcPts val="0"/>
              </a:spcAft>
              <a:buNone/>
            </a:pPr>
            <a:r>
              <a:t/>
            </a:r>
            <a:endParaRPr b="1" sz="1800">
              <a:solidFill>
                <a:srgbClr val="3E3C55"/>
              </a:solidFill>
              <a:latin typeface="Calibri"/>
              <a:ea typeface="Calibri"/>
              <a:cs typeface="Calibri"/>
              <a:sym typeface="Calibri"/>
            </a:endParaRPr>
          </a:p>
        </p:txBody>
      </p:sp>
      <p:pic>
        <p:nvPicPr>
          <p:cNvPr descr="Icon&#10;&#10;Description automatically generated" id="502" name="Google Shape;502;p27"/>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503" name="Google Shape;50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504" name="Google Shape;504;p27"/>
          <p:cNvSpPr/>
          <p:nvPr/>
        </p:nvSpPr>
        <p:spPr>
          <a:xfrm>
            <a:off x="773808" y="6167643"/>
            <a:ext cx="7178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C83048"/>
                </a:solidFill>
                <a:latin typeface="Calibri"/>
                <a:ea typeface="Calibri"/>
                <a:cs typeface="Calibri"/>
                <a:sym typeface="Calibri"/>
              </a:rPr>
              <a:t>How unsure is it that this impact estimate is true?</a:t>
            </a:r>
            <a:endParaRPr b="1" sz="1800">
              <a:solidFill>
                <a:srgbClr val="C83048"/>
              </a:solidFill>
              <a:latin typeface="Calibri"/>
              <a:ea typeface="Calibri"/>
              <a:cs typeface="Calibri"/>
              <a:sym typeface="Calibri"/>
            </a:endParaRPr>
          </a:p>
        </p:txBody>
      </p:sp>
      <p:pic>
        <p:nvPicPr>
          <p:cNvPr id="505" name="Google Shape;505;p27"/>
          <p:cNvPicPr preferRelativeResize="0"/>
          <p:nvPr/>
        </p:nvPicPr>
        <p:blipFill rotWithShape="1">
          <a:blip r:embed="rId4">
            <a:alphaModFix/>
          </a:blip>
          <a:srcRect b="0" l="0" r="0" t="0"/>
          <a:stretch/>
        </p:blipFill>
        <p:spPr>
          <a:xfrm>
            <a:off x="550931" y="2266118"/>
            <a:ext cx="11081696" cy="3762523"/>
          </a:xfrm>
          <a:prstGeom prst="rect">
            <a:avLst/>
          </a:prstGeom>
          <a:noFill/>
          <a:ln>
            <a:noFill/>
          </a:ln>
        </p:spPr>
      </p:pic>
      <p:sp>
        <p:nvSpPr>
          <p:cNvPr id="506" name="Google Shape;506;p27"/>
          <p:cNvSpPr txBox="1"/>
          <p:nvPr/>
        </p:nvSpPr>
        <p:spPr>
          <a:xfrm>
            <a:off x="777923" y="1937982"/>
            <a:ext cx="60641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Table 3: Criteria to estimate level of uncertainty, p. 41</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descr="Table&#10;&#10;Description automatically generated" id="511" name="Google Shape;511;p28"/>
          <p:cNvPicPr preferRelativeResize="0"/>
          <p:nvPr/>
        </p:nvPicPr>
        <p:blipFill rotWithShape="1">
          <a:blip r:embed="rId3">
            <a:alphaModFix/>
          </a:blip>
          <a:srcRect b="0" l="0" r="0" t="0"/>
          <a:stretch/>
        </p:blipFill>
        <p:spPr>
          <a:xfrm>
            <a:off x="4838131" y="1908692"/>
            <a:ext cx="7178722" cy="2881391"/>
          </a:xfrm>
          <a:prstGeom prst="rect">
            <a:avLst/>
          </a:prstGeom>
          <a:noFill/>
          <a:ln>
            <a:noFill/>
          </a:ln>
        </p:spPr>
      </p:pic>
      <p:sp>
        <p:nvSpPr>
          <p:cNvPr id="512" name="Google Shape;512;p28"/>
          <p:cNvSpPr txBox="1"/>
          <p:nvPr/>
        </p:nvSpPr>
        <p:spPr>
          <a:xfrm>
            <a:off x="11109824" y="2608593"/>
            <a:ext cx="47488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5400">
                <a:solidFill>
                  <a:schemeClr val="dk1"/>
                </a:solidFill>
                <a:latin typeface="Calibri"/>
                <a:ea typeface="Calibri"/>
                <a:cs typeface="Calibri"/>
                <a:sym typeface="Calibri"/>
              </a:rPr>
              <a:t>x</a:t>
            </a:r>
            <a:endParaRPr b="1" sz="4000">
              <a:solidFill>
                <a:schemeClr val="dk1"/>
              </a:solidFill>
              <a:latin typeface="Calibri"/>
              <a:ea typeface="Calibri"/>
              <a:cs typeface="Calibri"/>
              <a:sym typeface="Calibri"/>
            </a:endParaRPr>
          </a:p>
        </p:txBody>
      </p:sp>
      <p:sp>
        <p:nvSpPr>
          <p:cNvPr id="513" name="Google Shape;513;p28"/>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8"/>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8.4 Plot estimates</a:t>
            </a:r>
            <a:endParaRPr>
              <a:solidFill>
                <a:schemeClr val="lt1"/>
              </a:solidFill>
            </a:endParaRPr>
          </a:p>
        </p:txBody>
      </p:sp>
      <p:sp>
        <p:nvSpPr>
          <p:cNvPr id="515" name="Google Shape;515;p28"/>
          <p:cNvSpPr txBox="1"/>
          <p:nvPr/>
        </p:nvSpPr>
        <p:spPr>
          <a:xfrm>
            <a:off x="696553" y="1396988"/>
            <a:ext cx="97459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8.4, p. 44-45</a:t>
            </a:r>
            <a:endParaRPr/>
          </a:p>
        </p:txBody>
      </p:sp>
      <p:pic>
        <p:nvPicPr>
          <p:cNvPr descr="Icon&#10;&#10;Description automatically generated" id="516" name="Google Shape;516;p28"/>
          <p:cNvPicPr preferRelativeResize="0"/>
          <p:nvPr/>
        </p:nvPicPr>
        <p:blipFill rotWithShape="1">
          <a:blip r:embed="rId4">
            <a:alphaModFix/>
          </a:blip>
          <a:srcRect b="0" l="0" r="0" t="0"/>
          <a:stretch/>
        </p:blipFill>
        <p:spPr>
          <a:xfrm>
            <a:off x="10793802" y="4550"/>
            <a:ext cx="1124173" cy="1124712"/>
          </a:xfrm>
          <a:prstGeom prst="rect">
            <a:avLst/>
          </a:prstGeom>
          <a:noFill/>
          <a:ln>
            <a:noFill/>
          </a:ln>
        </p:spPr>
      </p:pic>
      <p:sp>
        <p:nvSpPr>
          <p:cNvPr id="517" name="Google Shape;51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518" name="Google Shape;518;p28"/>
          <p:cNvSpPr txBox="1"/>
          <p:nvPr/>
        </p:nvSpPr>
        <p:spPr>
          <a:xfrm>
            <a:off x="193778" y="2316275"/>
            <a:ext cx="5171135" cy="267765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Done </a:t>
            </a:r>
            <a:r>
              <a:rPr b="1" lang="de-CH" sz="2400">
                <a:solidFill>
                  <a:schemeClr val="dk1"/>
                </a:solidFill>
                <a:latin typeface="Calibri"/>
                <a:ea typeface="Calibri"/>
                <a:cs typeface="Calibri"/>
                <a:sym typeface="Calibri"/>
              </a:rPr>
              <a:t>for each</a:t>
            </a:r>
            <a:r>
              <a:rPr lang="de-CH" sz="2400">
                <a:solidFill>
                  <a:schemeClr val="dk1"/>
                </a:solidFill>
                <a:latin typeface="Calibri"/>
                <a:ea typeface="Calibri"/>
                <a:cs typeface="Calibri"/>
                <a:sym typeface="Calibri"/>
              </a:rPr>
              <a:t> risk assessment question</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Helps link risk to potential risk management options</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Estimates are </a:t>
            </a:r>
            <a:r>
              <a:rPr b="1" lang="de-CH" sz="2400">
                <a:solidFill>
                  <a:schemeClr val="dk1"/>
                </a:solidFill>
                <a:latin typeface="Calibri"/>
                <a:ea typeface="Calibri"/>
                <a:cs typeface="Calibri"/>
                <a:sym typeface="Calibri"/>
              </a:rPr>
              <a:t>NOT </a:t>
            </a:r>
            <a:r>
              <a:rPr lang="de-CH" sz="2400">
                <a:solidFill>
                  <a:schemeClr val="dk1"/>
                </a:solidFill>
                <a:latin typeface="Calibri"/>
                <a:ea typeface="Calibri"/>
                <a:cs typeface="Calibri"/>
                <a:sym typeface="Calibri"/>
              </a:rPr>
              <a:t>combined</a:t>
            </a:r>
            <a:endParaRPr sz="2400">
              <a:solidFill>
                <a:schemeClr val="dk1"/>
              </a:solidFill>
              <a:latin typeface="Calibri"/>
              <a:ea typeface="Calibri"/>
              <a:cs typeface="Calibri"/>
              <a:sym typeface="Calibri"/>
            </a:endParaRPr>
          </a:p>
        </p:txBody>
      </p:sp>
      <p:sp>
        <p:nvSpPr>
          <p:cNvPr id="519" name="Google Shape;519;p28"/>
          <p:cNvSpPr txBox="1"/>
          <p:nvPr/>
        </p:nvSpPr>
        <p:spPr>
          <a:xfrm>
            <a:off x="9273654" y="1528549"/>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Figure 8: Risk matrix, p. 44</a:t>
            </a:r>
            <a:endParaRPr sz="1800">
              <a:solidFill>
                <a:schemeClr val="dk1"/>
              </a:solidFill>
              <a:latin typeface="Calibri"/>
              <a:ea typeface="Calibri"/>
              <a:cs typeface="Calibri"/>
              <a:sym typeface="Calibri"/>
            </a:endParaRPr>
          </a:p>
        </p:txBody>
      </p:sp>
      <p:pic>
        <p:nvPicPr>
          <p:cNvPr descr="Text&#10;&#10;Description automatically generated" id="520" name="Google Shape;520;p28"/>
          <p:cNvPicPr preferRelativeResize="0"/>
          <p:nvPr/>
        </p:nvPicPr>
        <p:blipFill rotWithShape="1">
          <a:blip r:embed="rId5">
            <a:alphaModFix/>
          </a:blip>
          <a:srcRect b="0" l="0" r="0" t="0"/>
          <a:stretch/>
        </p:blipFill>
        <p:spPr>
          <a:xfrm>
            <a:off x="4747145" y="4985571"/>
            <a:ext cx="7360692" cy="1299633"/>
          </a:xfrm>
          <a:prstGeom prst="rect">
            <a:avLst/>
          </a:prstGeom>
          <a:noFill/>
          <a:ln>
            <a:noFill/>
          </a:ln>
        </p:spPr>
      </p:pic>
      <p:sp>
        <p:nvSpPr>
          <p:cNvPr id="521" name="Google Shape;521;p28"/>
          <p:cNvSpPr txBox="1"/>
          <p:nvPr/>
        </p:nvSpPr>
        <p:spPr>
          <a:xfrm rot="-5400000">
            <a:off x="3143534" y="4621368"/>
            <a:ext cx="2743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2400">
                <a:solidFill>
                  <a:srgbClr val="7F7F7F"/>
                </a:solidFill>
                <a:latin typeface="Calibri"/>
                <a:ea typeface="Calibri"/>
                <a:cs typeface="Calibri"/>
                <a:sym typeface="Calibri"/>
              </a:rPr>
              <a:t>Example</a:t>
            </a:r>
            <a:endParaRPr sz="2400">
              <a:solidFill>
                <a:srgbClr val="7F7F7F"/>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29"/>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9"/>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8.5 Technical Interpretation</a:t>
            </a:r>
            <a:endParaRPr/>
          </a:p>
        </p:txBody>
      </p:sp>
      <p:sp>
        <p:nvSpPr>
          <p:cNvPr id="528" name="Google Shape;528;p29"/>
          <p:cNvSpPr txBox="1"/>
          <p:nvPr/>
        </p:nvSpPr>
        <p:spPr>
          <a:xfrm>
            <a:off x="687409" y="14145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8.5, p. 45</a:t>
            </a:r>
            <a:endParaRPr/>
          </a:p>
        </p:txBody>
      </p:sp>
      <p:pic>
        <p:nvPicPr>
          <p:cNvPr descr="Icon&#10;&#10;Description automatically generated" id="529" name="Google Shape;529;p29"/>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530" name="Google Shape;53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531" name="Google Shape;531;p29"/>
          <p:cNvSpPr txBox="1"/>
          <p:nvPr/>
        </p:nvSpPr>
        <p:spPr>
          <a:xfrm>
            <a:off x="489481" y="2105623"/>
            <a:ext cx="9403463" cy="478592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A qualitative technical interpretation</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1" lang="de-CH" sz="2400">
                <a:solidFill>
                  <a:schemeClr val="dk1"/>
                </a:solidFill>
                <a:latin typeface="Calibri"/>
                <a:ea typeface="Calibri"/>
                <a:cs typeface="Calibri"/>
                <a:sym typeface="Calibri"/>
              </a:rPr>
              <a:t>For each</a:t>
            </a:r>
            <a:r>
              <a:rPr lang="de-CH" sz="2400">
                <a:solidFill>
                  <a:schemeClr val="dk1"/>
                </a:solidFill>
                <a:latin typeface="Calibri"/>
                <a:ea typeface="Calibri"/>
                <a:cs typeface="Calibri"/>
                <a:sym typeface="Calibri"/>
              </a:rPr>
              <a:t> risk assessment question</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May be the ONLY thing decision makers read</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Possibly include an overall technical brief  to summarise:</a:t>
            </a:r>
            <a:endParaRPr sz="2400">
              <a:solidFill>
                <a:schemeClr val="dk1"/>
              </a:solidFill>
              <a:latin typeface="Calibri"/>
              <a:ea typeface="Calibri"/>
              <a:cs typeface="Calibri"/>
              <a:sym typeface="Calibri"/>
            </a:endParaRPr>
          </a:p>
          <a:p>
            <a:pPr indent="-342900" lvl="1" marL="800100" marR="0" rtl="0" algn="l">
              <a:spcBef>
                <a:spcPts val="1200"/>
              </a:spcBef>
              <a:spcAft>
                <a:spcPts val="0"/>
              </a:spcAft>
              <a:buClr>
                <a:schemeClr val="dk1"/>
              </a:buClr>
              <a:buSzPts val="2220"/>
              <a:buFont typeface="Arial"/>
              <a:buChar char="•"/>
            </a:pPr>
            <a:r>
              <a:rPr b="0" i="0" lang="de-CH" sz="2200" u="none" cap="none" strike="noStrike">
                <a:solidFill>
                  <a:schemeClr val="dk1"/>
                </a:solidFill>
                <a:latin typeface="Calibri"/>
                <a:ea typeface="Calibri"/>
                <a:cs typeface="Calibri"/>
                <a:sym typeface="Calibri"/>
              </a:rPr>
              <a:t>Risk assessment questions and key assumptions</a:t>
            </a:r>
            <a:endParaRPr b="0" i="0" sz="2200" u="none" cap="none" strike="noStrike">
              <a:solidFill>
                <a:schemeClr val="dk1"/>
              </a:solidFill>
              <a:latin typeface="Calibri"/>
              <a:ea typeface="Calibri"/>
              <a:cs typeface="Calibri"/>
              <a:sym typeface="Calibri"/>
            </a:endParaRPr>
          </a:p>
          <a:p>
            <a:pPr indent="-342900" lvl="1" marL="800100" marR="0" rtl="0" algn="l">
              <a:spcBef>
                <a:spcPts val="600"/>
              </a:spcBef>
              <a:spcAft>
                <a:spcPts val="0"/>
              </a:spcAft>
              <a:buClr>
                <a:schemeClr val="dk1"/>
              </a:buClr>
              <a:buSzPts val="2220"/>
              <a:buFont typeface="Arial"/>
              <a:buChar char="•"/>
            </a:pPr>
            <a:r>
              <a:rPr b="0" i="0" lang="de-CH" sz="2200" u="none" cap="none" strike="noStrike">
                <a:solidFill>
                  <a:schemeClr val="dk1"/>
                </a:solidFill>
                <a:latin typeface="Calibri"/>
                <a:ea typeface="Calibri"/>
                <a:cs typeface="Calibri"/>
                <a:sym typeface="Calibri"/>
              </a:rPr>
              <a:t>Likelihood and impact estimates with uncertainty levels</a:t>
            </a:r>
            <a:endParaRPr b="0" i="0" sz="2200" u="none" cap="none" strike="noStrike">
              <a:solidFill>
                <a:schemeClr val="dk1"/>
              </a:solidFill>
              <a:latin typeface="Calibri"/>
              <a:ea typeface="Calibri"/>
              <a:cs typeface="Calibri"/>
              <a:sym typeface="Calibri"/>
            </a:endParaRPr>
          </a:p>
          <a:p>
            <a:pPr indent="-342900" lvl="1" marL="800100" marR="0" rtl="0" algn="l">
              <a:spcBef>
                <a:spcPts val="600"/>
              </a:spcBef>
              <a:spcAft>
                <a:spcPts val="0"/>
              </a:spcAft>
              <a:buClr>
                <a:schemeClr val="dk1"/>
              </a:buClr>
              <a:buSzPts val="2220"/>
              <a:buFont typeface="Arial"/>
              <a:buChar char="•"/>
            </a:pPr>
            <a:r>
              <a:rPr b="0" i="0" lang="de-CH" sz="2200" u="none" cap="none" strike="noStrike">
                <a:solidFill>
                  <a:schemeClr val="dk1"/>
                </a:solidFill>
                <a:latin typeface="Calibri"/>
                <a:ea typeface="Calibri"/>
                <a:cs typeface="Calibri"/>
                <a:sym typeface="Calibri"/>
              </a:rPr>
              <a:t>Justifications</a:t>
            </a:r>
            <a:endParaRPr b="0" i="0" sz="1800" u="none" cap="none" strike="noStrike">
              <a:solidFill>
                <a:schemeClr val="dk1"/>
              </a:solidFill>
              <a:latin typeface="Calibri"/>
              <a:ea typeface="Calibri"/>
              <a:cs typeface="Calibri"/>
              <a:sym typeface="Calibri"/>
            </a:endParaRPr>
          </a:p>
          <a:p>
            <a:pPr indent="-342900" lvl="1" marL="800100" marR="0" rtl="0" algn="l">
              <a:spcBef>
                <a:spcPts val="600"/>
              </a:spcBef>
              <a:spcAft>
                <a:spcPts val="0"/>
              </a:spcAft>
              <a:buClr>
                <a:schemeClr val="dk1"/>
              </a:buClr>
              <a:buSzPts val="2220"/>
              <a:buFont typeface="Arial"/>
              <a:buChar char="•"/>
            </a:pPr>
            <a:r>
              <a:rPr b="0" i="0" lang="de-CH" sz="2200" u="none" cap="none" strike="noStrike">
                <a:solidFill>
                  <a:schemeClr val="dk1"/>
                </a:solidFill>
                <a:latin typeface="Calibri"/>
                <a:ea typeface="Calibri"/>
                <a:cs typeface="Calibri"/>
                <a:sym typeface="Calibri"/>
              </a:rPr>
              <a:t>Critical management / communication options </a:t>
            </a:r>
            <a:endParaRPr b="0" i="0" sz="1800" u="none" cap="none" strike="noStrike">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pic>
        <p:nvPicPr>
          <p:cNvPr descr="A picture containing timeline&#10;&#10;Description automatically generated" id="532" name="Google Shape;532;p29"/>
          <p:cNvPicPr preferRelativeResize="0"/>
          <p:nvPr/>
        </p:nvPicPr>
        <p:blipFill rotWithShape="1">
          <a:blip r:embed="rId4">
            <a:alphaModFix/>
          </a:blip>
          <a:srcRect b="-606" l="1629" r="2240" t="0"/>
          <a:stretch/>
        </p:blipFill>
        <p:spPr>
          <a:xfrm>
            <a:off x="6657833" y="1493946"/>
            <a:ext cx="5370309" cy="1891199"/>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533" name="Google Shape;533;p29"/>
          <p:cNvSpPr txBox="1"/>
          <p:nvPr/>
        </p:nvSpPr>
        <p:spPr>
          <a:xfrm>
            <a:off x="7387148" y="3561398"/>
            <a:ext cx="42699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Example of a technical interpretation, p. 46</a:t>
            </a:r>
            <a:endParaRPr b="1" sz="1800">
              <a:solidFill>
                <a:srgbClr val="3E3C55"/>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4" name="Google Shape;184;p3"/>
          <p:cNvSpPr txBox="1"/>
          <p:nvPr>
            <p:ph type="title"/>
          </p:nvPr>
        </p:nvSpPr>
        <p:spPr>
          <a:xfrm>
            <a:off x="773809" y="225032"/>
            <a:ext cx="3822497" cy="8165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lang="de-CH" sz="3200">
                <a:solidFill>
                  <a:schemeClr val="lt1"/>
                </a:solidFill>
              </a:rPr>
              <a:t>JRA modules &amp; steps</a:t>
            </a:r>
            <a:endParaRPr/>
          </a:p>
        </p:txBody>
      </p:sp>
      <p:sp>
        <p:nvSpPr>
          <p:cNvPr id="185" name="Google Shape;18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pic>
        <p:nvPicPr>
          <p:cNvPr descr="Icon&#10;&#10;Description automatically generated" id="186" name="Google Shape;186;p3"/>
          <p:cNvPicPr preferRelativeResize="0"/>
          <p:nvPr/>
        </p:nvPicPr>
        <p:blipFill rotWithShape="1">
          <a:blip r:embed="rId3">
            <a:alphaModFix/>
          </a:blip>
          <a:srcRect b="0" l="0" r="0" t="0"/>
          <a:stretch/>
        </p:blipFill>
        <p:spPr>
          <a:xfrm>
            <a:off x="10794572" y="57325"/>
            <a:ext cx="1122633" cy="1123171"/>
          </a:xfrm>
          <a:prstGeom prst="rect">
            <a:avLst/>
          </a:prstGeom>
          <a:noFill/>
          <a:ln>
            <a:noFill/>
          </a:ln>
        </p:spPr>
      </p:pic>
      <p:sp>
        <p:nvSpPr>
          <p:cNvPr id="187" name="Google Shape;187;p3"/>
          <p:cNvSpPr txBox="1"/>
          <p:nvPr/>
        </p:nvSpPr>
        <p:spPr>
          <a:xfrm>
            <a:off x="3048411" y="3653611"/>
            <a:ext cx="35924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de-CH" sz="1800" u="none" cap="none" strike="noStrike">
                <a:solidFill>
                  <a:srgbClr val="3E3C55"/>
                </a:solidFill>
                <a:latin typeface="Calibri"/>
                <a:ea typeface="Calibri"/>
                <a:cs typeface="Calibri"/>
                <a:sym typeface="Calibri"/>
              </a:rPr>
              <a:t>You are here</a:t>
            </a:r>
            <a:endParaRPr sz="1800">
              <a:solidFill>
                <a:schemeClr val="dk1"/>
              </a:solidFill>
              <a:latin typeface="Calibri"/>
              <a:ea typeface="Calibri"/>
              <a:cs typeface="Calibri"/>
              <a:sym typeface="Calibri"/>
            </a:endParaRPr>
          </a:p>
        </p:txBody>
      </p:sp>
      <p:sp>
        <p:nvSpPr>
          <p:cNvPr id="188" name="Google Shape;188;p3"/>
          <p:cNvSpPr/>
          <p:nvPr/>
        </p:nvSpPr>
        <p:spPr>
          <a:xfrm>
            <a:off x="773809" y="5784235"/>
            <a:ext cx="7178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rgbClr val="C83048"/>
              </a:solidFill>
              <a:latin typeface="Calibri"/>
              <a:ea typeface="Calibri"/>
              <a:cs typeface="Calibri"/>
              <a:sym typeface="Calibri"/>
            </a:endParaRPr>
          </a:p>
        </p:txBody>
      </p:sp>
      <p:sp>
        <p:nvSpPr>
          <p:cNvPr id="189" name="Google Shape;189;p3"/>
          <p:cNvSpPr txBox="1"/>
          <p:nvPr/>
        </p:nvSpPr>
        <p:spPr>
          <a:xfrm>
            <a:off x="770626" y="3099758"/>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sz="1800" u="none">
              <a:solidFill>
                <a:schemeClr val="dk1"/>
              </a:solidFill>
              <a:latin typeface="Calibri"/>
              <a:ea typeface="Calibri"/>
              <a:cs typeface="Calibri"/>
              <a:sym typeface="Calibri"/>
            </a:endParaRPr>
          </a:p>
        </p:txBody>
      </p:sp>
      <p:pic>
        <p:nvPicPr>
          <p:cNvPr descr="Timeline&#10;&#10;Description automatically generated" id="190" name="Google Shape;190;p3"/>
          <p:cNvPicPr preferRelativeResize="0"/>
          <p:nvPr/>
        </p:nvPicPr>
        <p:blipFill rotWithShape="1">
          <a:blip r:embed="rId4">
            <a:alphaModFix/>
          </a:blip>
          <a:srcRect b="0" l="0" r="0" t="0"/>
          <a:stretch/>
        </p:blipFill>
        <p:spPr>
          <a:xfrm>
            <a:off x="4577862" y="6245"/>
            <a:ext cx="7618047" cy="6650125"/>
          </a:xfrm>
          <a:prstGeom prst="rect">
            <a:avLst/>
          </a:prstGeom>
          <a:noFill/>
          <a:ln>
            <a:noFill/>
          </a:ln>
        </p:spPr>
      </p:pic>
      <p:pic>
        <p:nvPicPr>
          <p:cNvPr descr="Arrow: Slight curve" id="191" name="Google Shape;191;p3"/>
          <p:cNvPicPr preferRelativeResize="0"/>
          <p:nvPr/>
        </p:nvPicPr>
        <p:blipFill rotWithShape="1">
          <a:blip r:embed="rId5">
            <a:alphaModFix/>
          </a:blip>
          <a:srcRect b="0" l="0" r="0" t="0"/>
          <a:stretch/>
        </p:blipFill>
        <p:spPr>
          <a:xfrm rot="600000">
            <a:off x="3919415" y="3741127"/>
            <a:ext cx="1100015" cy="1100015"/>
          </a:xfrm>
          <a:prstGeom prst="rect">
            <a:avLst/>
          </a:prstGeom>
          <a:noFill/>
          <a:ln>
            <a:noFill/>
          </a:ln>
        </p:spPr>
      </p:pic>
      <p:pic>
        <p:nvPicPr>
          <p:cNvPr descr="Icon&#10;&#10;Description automatically generated" id="192" name="Google Shape;192;p3"/>
          <p:cNvPicPr preferRelativeResize="0"/>
          <p:nvPr/>
        </p:nvPicPr>
        <p:blipFill rotWithShape="1">
          <a:blip r:embed="rId6">
            <a:alphaModFix/>
          </a:blip>
          <a:srcRect b="0" l="0" r="0" t="0"/>
          <a:stretch/>
        </p:blipFill>
        <p:spPr>
          <a:xfrm>
            <a:off x="10715648" y="72935"/>
            <a:ext cx="1124173" cy="112471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30"/>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30"/>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8.5 Technical interpretation</a:t>
            </a:r>
            <a:endParaRPr>
              <a:solidFill>
                <a:schemeClr val="lt1"/>
              </a:solidFill>
            </a:endParaRPr>
          </a:p>
        </p:txBody>
      </p:sp>
      <p:sp>
        <p:nvSpPr>
          <p:cNvPr id="540" name="Google Shape;540;p30"/>
          <p:cNvSpPr txBox="1"/>
          <p:nvPr/>
        </p:nvSpPr>
        <p:spPr>
          <a:xfrm>
            <a:off x="687409" y="14145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8.5, p. 46</a:t>
            </a:r>
            <a:endParaRPr/>
          </a:p>
        </p:txBody>
      </p:sp>
      <p:pic>
        <p:nvPicPr>
          <p:cNvPr descr="Icon&#10;&#10;Description automatically generated" id="541" name="Google Shape;541;p30"/>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542" name="Google Shape;54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543" name="Google Shape;543;p30"/>
          <p:cNvSpPr txBox="1"/>
          <p:nvPr/>
        </p:nvSpPr>
        <p:spPr>
          <a:xfrm>
            <a:off x="561833" y="2279176"/>
            <a:ext cx="11398155"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Calibri"/>
                <a:ea typeface="Calibri"/>
                <a:cs typeface="Calibri"/>
                <a:sym typeface="Calibri"/>
              </a:rPr>
              <a:t>The JRA technical team assessed the </a:t>
            </a:r>
            <a:r>
              <a:rPr b="1" i="1" lang="de-CH" sz="1800">
                <a:solidFill>
                  <a:schemeClr val="dk1"/>
                </a:solidFill>
                <a:latin typeface="Calibri"/>
                <a:ea typeface="Calibri"/>
                <a:cs typeface="Calibri"/>
                <a:sym typeface="Calibri"/>
              </a:rPr>
              <a:t>likelihood and impact of at least one human in the Lake Tonka Region being exposed to HPAI (H5N1) from infected backyard ducks in the next three months</a:t>
            </a:r>
            <a:r>
              <a:rPr lang="de-CH" sz="1800">
                <a:solidFill>
                  <a:schemeClr val="dk1"/>
                </a:solidFill>
                <a:latin typeface="Calibri"/>
                <a:ea typeface="Calibri"/>
                <a:cs typeface="Calibri"/>
                <a:sym typeface="Calibri"/>
              </a:rPr>
              <a:t>, and concluded that the likelihood and impact are both moderate. This conclusion </a:t>
            </a:r>
            <a:r>
              <a:rPr b="1" lang="de-CH" sz="1800">
                <a:solidFill>
                  <a:srgbClr val="C55A11"/>
                </a:solidFill>
                <a:latin typeface="Calibri"/>
                <a:ea typeface="Calibri"/>
                <a:cs typeface="Calibri"/>
                <a:sym typeface="Calibri"/>
              </a:rPr>
              <a:t>assumed </a:t>
            </a:r>
            <a:r>
              <a:rPr lang="de-CH" sz="1800">
                <a:solidFill>
                  <a:schemeClr val="dk1"/>
                </a:solidFill>
                <a:latin typeface="Calibri"/>
                <a:ea typeface="Calibri"/>
                <a:cs typeface="Calibri"/>
                <a:sym typeface="Calibri"/>
              </a:rPr>
              <a:t>that there is the possibility of importation of infected poultry from affected neighbouring countries because there is no inspection occurring at border points.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de-CH" sz="1800">
                <a:solidFill>
                  <a:schemeClr val="dk1"/>
                </a:solidFill>
                <a:latin typeface="Calibri"/>
                <a:ea typeface="Calibri"/>
                <a:cs typeface="Calibri"/>
                <a:sym typeface="Calibri"/>
              </a:rPr>
              <a:t>The </a:t>
            </a:r>
            <a:r>
              <a:rPr b="1" lang="de-CH" sz="1800">
                <a:solidFill>
                  <a:srgbClr val="0099C8"/>
                </a:solidFill>
                <a:latin typeface="Calibri"/>
                <a:ea typeface="Calibri"/>
                <a:cs typeface="Calibri"/>
                <a:sym typeface="Calibri"/>
              </a:rPr>
              <a:t>moderate likelihood estimate</a:t>
            </a:r>
            <a:r>
              <a:rPr lang="de-CH" sz="1800">
                <a:solidFill>
                  <a:schemeClr val="dk1"/>
                </a:solidFill>
                <a:latin typeface="Calibri"/>
                <a:ea typeface="Calibri"/>
                <a:cs typeface="Calibri"/>
                <a:sym typeface="Calibri"/>
              </a:rPr>
              <a:t> is based on data available concerning birds migrating to the country from affected countries, as well as numerous published studies on research conducted in other countries, which found live bird markets, similar to those present, to be high risk for disease transmission. The </a:t>
            </a:r>
            <a:r>
              <a:rPr b="1" lang="de-CH" sz="1800">
                <a:solidFill>
                  <a:srgbClr val="C83048"/>
                </a:solidFill>
                <a:latin typeface="Calibri"/>
                <a:ea typeface="Calibri"/>
                <a:cs typeface="Calibri"/>
                <a:sym typeface="Calibri"/>
              </a:rPr>
              <a:t>moderate impact estimate </a:t>
            </a:r>
            <a:r>
              <a:rPr lang="de-CH" sz="1800">
                <a:solidFill>
                  <a:schemeClr val="dk1"/>
                </a:solidFill>
                <a:latin typeface="Calibri"/>
                <a:ea typeface="Calibri"/>
                <a:cs typeface="Calibri"/>
                <a:sym typeface="Calibri"/>
              </a:rPr>
              <a:t>for HPAI (H5N1) incursion is based on estimating economic losses due to loss of poultry stock and consumer confidence, unavailability of human vaccines, high human case fatality rate, and the country’s reliance on poultry as a food source, conversely weighed against lack of human-human transmission demonstrated in other countries. Experts felt the latter point lowered the impact compared to other potential disease events. The </a:t>
            </a:r>
            <a:r>
              <a:rPr b="1" lang="de-CH" sz="1800">
                <a:solidFill>
                  <a:srgbClr val="00B050"/>
                </a:solidFill>
                <a:latin typeface="Calibri"/>
                <a:ea typeface="Calibri"/>
                <a:cs typeface="Calibri"/>
                <a:sym typeface="Calibri"/>
              </a:rPr>
              <a:t>uncertainty </a:t>
            </a:r>
            <a:r>
              <a:rPr lang="de-CH" sz="1800">
                <a:solidFill>
                  <a:schemeClr val="dk1"/>
                </a:solidFill>
                <a:latin typeface="Calibri"/>
                <a:ea typeface="Calibri"/>
                <a:cs typeface="Calibri"/>
                <a:sym typeface="Calibri"/>
              </a:rPr>
              <a:t>for both estimates is low due to the availability of reliable information. Although only a limited quantity of information comes from within the country, there is extensive research on the disease in several neighbouring countries...[</a:t>
            </a:r>
            <a:r>
              <a:rPr b="1" lang="de-CH" sz="1800">
                <a:solidFill>
                  <a:schemeClr val="dk1"/>
                </a:solidFill>
                <a:latin typeface="Calibri"/>
                <a:ea typeface="Calibri"/>
                <a:cs typeface="Calibri"/>
                <a:sym typeface="Calibri"/>
              </a:rPr>
              <a:t>continues in the tool with risk management and risk communication options</a:t>
            </a:r>
            <a:r>
              <a:rPr lang="de-CH"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pic>
        <p:nvPicPr>
          <p:cNvPr id="544" name="Google Shape;544;p30"/>
          <p:cNvPicPr preferRelativeResize="0"/>
          <p:nvPr/>
        </p:nvPicPr>
        <p:blipFill rotWithShape="1">
          <a:blip r:embed="rId4">
            <a:alphaModFix/>
          </a:blip>
          <a:srcRect b="0" l="0" r="0" t="0"/>
          <a:stretch/>
        </p:blipFill>
        <p:spPr>
          <a:xfrm>
            <a:off x="3814550" y="1560302"/>
            <a:ext cx="4892722" cy="48467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C8"/>
        </a:solidFill>
      </p:bgPr>
    </p:bg>
    <p:spTree>
      <p:nvGrpSpPr>
        <p:cNvPr id="548" name="Shape 548"/>
        <p:cNvGrpSpPr/>
        <p:nvPr/>
      </p:nvGrpSpPr>
      <p:grpSpPr>
        <a:xfrm>
          <a:off x="0" y="0"/>
          <a:ext cx="0" cy="0"/>
          <a:chOff x="0" y="0"/>
          <a:chExt cx="0" cy="0"/>
        </a:xfrm>
      </p:grpSpPr>
      <p:sp>
        <p:nvSpPr>
          <p:cNvPr id="549" name="Google Shape;549;p31"/>
          <p:cNvSpPr txBox="1"/>
          <p:nvPr>
            <p:ph type="ctrTitle"/>
          </p:nvPr>
        </p:nvSpPr>
        <p:spPr>
          <a:xfrm>
            <a:off x="1524000" y="2913856"/>
            <a:ext cx="9144000" cy="103028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de-CH">
                <a:solidFill>
                  <a:schemeClr val="lt1"/>
                </a:solidFill>
              </a:rPr>
              <a:t>Questions?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C8"/>
        </a:solidFill>
      </p:bgPr>
    </p:bg>
    <p:spTree>
      <p:nvGrpSpPr>
        <p:cNvPr id="553" name="Shape 553"/>
        <p:cNvGrpSpPr/>
        <p:nvPr/>
      </p:nvGrpSpPr>
      <p:grpSpPr>
        <a:xfrm>
          <a:off x="0" y="0"/>
          <a:ext cx="0" cy="0"/>
          <a:chOff x="0" y="0"/>
          <a:chExt cx="0" cy="0"/>
        </a:xfrm>
      </p:grpSpPr>
      <p:sp>
        <p:nvSpPr>
          <p:cNvPr id="554" name="Google Shape;554;p32"/>
          <p:cNvSpPr txBox="1"/>
          <p:nvPr>
            <p:ph type="ctrTitle"/>
          </p:nvPr>
        </p:nvSpPr>
        <p:spPr>
          <a:xfrm>
            <a:off x="1524000" y="867161"/>
            <a:ext cx="9144000" cy="103028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de-CH">
                <a:solidFill>
                  <a:schemeClr val="lt1"/>
                </a:solidFill>
              </a:rPr>
              <a:t>Thank you!</a:t>
            </a:r>
            <a:endParaRPr/>
          </a:p>
        </p:txBody>
      </p:sp>
      <p:sp>
        <p:nvSpPr>
          <p:cNvPr id="555" name="Google Shape;555;p32"/>
          <p:cNvSpPr txBox="1"/>
          <p:nvPr>
            <p:ph idx="1" type="subTitle"/>
          </p:nvPr>
        </p:nvSpPr>
        <p:spPr>
          <a:xfrm>
            <a:off x="0" y="2203809"/>
            <a:ext cx="12192000" cy="207291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de-CH">
                <a:solidFill>
                  <a:schemeClr val="lt1"/>
                </a:solidFill>
              </a:rPr>
              <a:t>More information on the TZG project </a:t>
            </a:r>
            <a:endParaRPr/>
          </a:p>
          <a:p>
            <a:pPr indent="0" lvl="0" marL="0" rtl="0" algn="ctr">
              <a:lnSpc>
                <a:spcPct val="90000"/>
              </a:lnSpc>
              <a:spcBef>
                <a:spcPts val="1000"/>
              </a:spcBef>
              <a:spcAft>
                <a:spcPts val="0"/>
              </a:spcAft>
              <a:buClr>
                <a:schemeClr val="dk1"/>
              </a:buClr>
              <a:buSzPts val="2400"/>
              <a:buNone/>
            </a:pPr>
            <a:r>
              <a:t/>
            </a:r>
            <a:endParaRPr>
              <a:solidFill>
                <a:schemeClr val="lt1"/>
              </a:solidFill>
            </a:endParaRPr>
          </a:p>
          <a:p>
            <a:pPr indent="0" lvl="0" marL="0" rtl="0" algn="ctr">
              <a:lnSpc>
                <a:spcPct val="90000"/>
              </a:lnSpc>
              <a:spcBef>
                <a:spcPts val="1000"/>
              </a:spcBef>
              <a:spcAft>
                <a:spcPts val="0"/>
              </a:spcAft>
              <a:buClr>
                <a:schemeClr val="lt1"/>
              </a:buClr>
              <a:buSzPts val="1800"/>
              <a:buNone/>
            </a:pPr>
            <a:r>
              <a:rPr lang="de-CH" sz="1800">
                <a:solidFill>
                  <a:schemeClr val="lt1"/>
                </a:solidFill>
              </a:rPr>
              <a:t>OIE webpage: </a:t>
            </a:r>
            <a:r>
              <a:rPr lang="de-CH" sz="1800" u="sng">
                <a:solidFill>
                  <a:schemeClr val="lt1"/>
                </a:solidFill>
                <a:hlinkClick r:id="rId3">
                  <a:extLst>
                    <a:ext uri="{A12FA001-AC4F-418D-AE19-62706E023703}">
                      <ahyp:hlinkClr val="tx"/>
                    </a:ext>
                  </a:extLst>
                </a:hlinkClick>
              </a:rPr>
              <a:t>www.oie.int/en/for-the-media/onehealth/controlling-health-risks/national-collaboration/</a:t>
            </a:r>
            <a:r>
              <a:rPr lang="de-CH" sz="1800">
                <a:solidFill>
                  <a:schemeClr val="lt1"/>
                </a:solidFill>
              </a:rPr>
              <a:t> </a:t>
            </a:r>
            <a:endParaRPr/>
          </a:p>
          <a:p>
            <a:pPr indent="0" lvl="0" marL="0" rtl="0" algn="ctr">
              <a:lnSpc>
                <a:spcPct val="90000"/>
              </a:lnSpc>
              <a:spcBef>
                <a:spcPts val="1000"/>
              </a:spcBef>
              <a:spcAft>
                <a:spcPts val="0"/>
              </a:spcAft>
              <a:buClr>
                <a:schemeClr val="lt1"/>
              </a:buClr>
              <a:buSzPts val="1800"/>
              <a:buNone/>
            </a:pPr>
            <a:r>
              <a:rPr lang="de-CH" sz="1800">
                <a:solidFill>
                  <a:schemeClr val="lt1"/>
                </a:solidFill>
              </a:rPr>
              <a:t>WHO webpage: </a:t>
            </a:r>
            <a:r>
              <a:rPr lang="de-CH" sz="1800" u="sng">
                <a:solidFill>
                  <a:schemeClr val="lt1"/>
                </a:solidFill>
                <a:hlinkClick r:id="rId4">
                  <a:extLst>
                    <a:ext uri="{A12FA001-AC4F-418D-AE19-62706E023703}">
                      <ahyp:hlinkClr val="tx"/>
                    </a:ext>
                  </a:extLst>
                </a:hlinkClick>
              </a:rPr>
              <a:t>www.who.int/initiatives/tripartite-zoonosis-guide</a:t>
            </a:r>
            <a:r>
              <a:rPr lang="de-CH" sz="1800">
                <a:solidFill>
                  <a:schemeClr val="lt1"/>
                </a:solidFill>
              </a:rPr>
              <a:t> </a:t>
            </a:r>
            <a:endParaRPr/>
          </a:p>
          <a:p>
            <a:pPr indent="0" lvl="0" marL="0" rtl="0" algn="ctr">
              <a:lnSpc>
                <a:spcPct val="90000"/>
              </a:lnSpc>
              <a:spcBef>
                <a:spcPts val="1000"/>
              </a:spcBef>
              <a:spcAft>
                <a:spcPts val="0"/>
              </a:spcAft>
              <a:buClr>
                <a:schemeClr val="lt1"/>
              </a:buClr>
              <a:buSzPts val="1800"/>
              <a:buNone/>
            </a:pPr>
            <a:r>
              <a:rPr lang="de-CH" sz="1800">
                <a:solidFill>
                  <a:schemeClr val="lt1"/>
                </a:solidFill>
              </a:rPr>
              <a:t>FAO webpage: </a:t>
            </a:r>
            <a:r>
              <a:rPr lang="de-CH" sz="1800" u="sng">
                <a:solidFill>
                  <a:schemeClr val="lt1"/>
                </a:solidFill>
                <a:hlinkClick r:id="rId5">
                  <a:extLst>
                    <a:ext uri="{A12FA001-AC4F-418D-AE19-62706E023703}">
                      <ahyp:hlinkClr val="tx"/>
                    </a:ext>
                  </a:extLst>
                </a:hlinkClick>
              </a:rPr>
              <a:t>www.fao.org/animal-health/en/</a:t>
            </a:r>
            <a:r>
              <a:rPr lang="de-CH" sz="1800">
                <a:solidFill>
                  <a:schemeClr val="lt1"/>
                </a:solidFill>
              </a:rPr>
              <a:t> </a:t>
            </a:r>
            <a:endParaRPr/>
          </a:p>
          <a:p>
            <a:pPr indent="0" lvl="0" marL="0" rtl="0" algn="ctr">
              <a:lnSpc>
                <a:spcPct val="90000"/>
              </a:lnSpc>
              <a:spcBef>
                <a:spcPts val="1000"/>
              </a:spcBef>
              <a:spcAft>
                <a:spcPts val="0"/>
              </a:spcAft>
              <a:buClr>
                <a:schemeClr val="dk1"/>
              </a:buClr>
              <a:buSzPts val="2400"/>
              <a:buNone/>
            </a:pPr>
            <a:r>
              <a:t/>
            </a:r>
            <a:endParaRPr>
              <a:solidFill>
                <a:schemeClr val="lt1"/>
              </a:solidFill>
            </a:endParaRPr>
          </a:p>
        </p:txBody>
      </p:sp>
      <p:sp>
        <p:nvSpPr>
          <p:cNvPr id="556" name="Google Shape;556;p32"/>
          <p:cNvSpPr/>
          <p:nvPr/>
        </p:nvSpPr>
        <p:spPr>
          <a:xfrm>
            <a:off x="0" y="5476875"/>
            <a:ext cx="12192000" cy="13811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57" name="Google Shape;557;p32"/>
          <p:cNvPicPr preferRelativeResize="0"/>
          <p:nvPr/>
        </p:nvPicPr>
        <p:blipFill rotWithShape="1">
          <a:blip r:embed="rId6">
            <a:alphaModFix/>
          </a:blip>
          <a:srcRect b="0" l="0" r="0" t="0"/>
          <a:stretch/>
        </p:blipFill>
        <p:spPr>
          <a:xfrm>
            <a:off x="2670041" y="5842824"/>
            <a:ext cx="6851918" cy="649225"/>
          </a:xfrm>
          <a:prstGeom prst="rect">
            <a:avLst/>
          </a:prstGeom>
          <a:noFill/>
          <a:ln>
            <a:noFill/>
          </a:ln>
        </p:spPr>
      </p:pic>
      <p:pic>
        <p:nvPicPr>
          <p:cNvPr descr="Cursor" id="558" name="Google Shape;558;p32"/>
          <p:cNvPicPr preferRelativeResize="0"/>
          <p:nvPr/>
        </p:nvPicPr>
        <p:blipFill rotWithShape="1">
          <a:blip r:embed="rId7">
            <a:alphaModFix/>
          </a:blip>
          <a:srcRect b="0" l="0" r="0" t="0"/>
          <a:stretch/>
        </p:blipFill>
        <p:spPr>
          <a:xfrm rot="536544">
            <a:off x="9401174" y="3892522"/>
            <a:ext cx="1381125" cy="1381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4"/>
          <p:cNvSpPr txBox="1"/>
          <p:nvPr>
            <p:ph type="title"/>
          </p:nvPr>
        </p:nvSpPr>
        <p:spPr>
          <a:xfrm>
            <a:off x="141206" y="268164"/>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Calibri"/>
              <a:buNone/>
            </a:pPr>
            <a:r>
              <a:rPr lang="de-CH" sz="2400">
                <a:solidFill>
                  <a:schemeClr val="lt1"/>
                </a:solidFill>
              </a:rPr>
              <a:t>Roles &amp; responsibilities</a:t>
            </a:r>
            <a:endParaRPr/>
          </a:p>
        </p:txBody>
      </p:sp>
      <p:sp>
        <p:nvSpPr>
          <p:cNvPr id="199" name="Google Shape;19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pic>
        <p:nvPicPr>
          <p:cNvPr descr="Icon&#10;&#10;Description automatically generated" id="200" name="Google Shape;200;p4"/>
          <p:cNvPicPr preferRelativeResize="0"/>
          <p:nvPr/>
        </p:nvPicPr>
        <p:blipFill rotWithShape="1">
          <a:blip r:embed="rId3">
            <a:alphaModFix/>
          </a:blip>
          <a:srcRect b="0" l="0" r="0" t="0"/>
          <a:stretch/>
        </p:blipFill>
        <p:spPr>
          <a:xfrm>
            <a:off x="10794572" y="57325"/>
            <a:ext cx="1122633" cy="1123171"/>
          </a:xfrm>
          <a:prstGeom prst="rect">
            <a:avLst/>
          </a:prstGeom>
          <a:noFill/>
          <a:ln>
            <a:noFill/>
          </a:ln>
        </p:spPr>
      </p:pic>
      <p:sp>
        <p:nvSpPr>
          <p:cNvPr id="201" name="Google Shape;201;p4"/>
          <p:cNvSpPr txBox="1"/>
          <p:nvPr/>
        </p:nvSpPr>
        <p:spPr>
          <a:xfrm>
            <a:off x="1241074" y="3662579"/>
            <a:ext cx="19794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2400">
                <a:solidFill>
                  <a:schemeClr val="dk1"/>
                </a:solidFill>
                <a:latin typeface="Calibri"/>
                <a:ea typeface="Calibri"/>
                <a:cs typeface="Calibri"/>
                <a:sym typeface="Calibri"/>
              </a:rPr>
              <a:t>Module 3</a:t>
            </a:r>
            <a:endParaRPr b="1" sz="2400">
              <a:solidFill>
                <a:schemeClr val="dk1"/>
              </a:solidFill>
              <a:latin typeface="Calibri"/>
              <a:ea typeface="Calibri"/>
              <a:cs typeface="Calibri"/>
              <a:sym typeface="Calibri"/>
            </a:endParaRPr>
          </a:p>
        </p:txBody>
      </p:sp>
      <p:sp>
        <p:nvSpPr>
          <p:cNvPr id="202" name="Google Shape;202;p4"/>
          <p:cNvSpPr/>
          <p:nvPr/>
        </p:nvSpPr>
        <p:spPr>
          <a:xfrm>
            <a:off x="773809" y="5784235"/>
            <a:ext cx="7178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rgbClr val="C83048"/>
              </a:solidFill>
              <a:latin typeface="Calibri"/>
              <a:ea typeface="Calibri"/>
              <a:cs typeface="Calibri"/>
              <a:sym typeface="Calibri"/>
            </a:endParaRPr>
          </a:p>
        </p:txBody>
      </p:sp>
      <p:pic>
        <p:nvPicPr>
          <p:cNvPr descr="Diagram&#10;&#10;Description automatically generated" id="203" name="Google Shape;203;p4"/>
          <p:cNvPicPr preferRelativeResize="0"/>
          <p:nvPr/>
        </p:nvPicPr>
        <p:blipFill rotWithShape="1">
          <a:blip r:embed="rId4">
            <a:alphaModFix/>
          </a:blip>
          <a:srcRect b="3756" l="0" r="0" t="3757"/>
          <a:stretch/>
        </p:blipFill>
        <p:spPr>
          <a:xfrm>
            <a:off x="3783421" y="10932"/>
            <a:ext cx="8407889" cy="6353330"/>
          </a:xfrm>
          <a:prstGeom prst="rect">
            <a:avLst/>
          </a:prstGeom>
          <a:noFill/>
          <a:ln>
            <a:noFill/>
          </a:ln>
        </p:spPr>
      </p:pic>
      <p:pic>
        <p:nvPicPr>
          <p:cNvPr descr="Back" id="204" name="Google Shape;204;p4"/>
          <p:cNvPicPr preferRelativeResize="0"/>
          <p:nvPr/>
        </p:nvPicPr>
        <p:blipFill rotWithShape="1">
          <a:blip r:embed="rId5">
            <a:alphaModFix/>
          </a:blip>
          <a:srcRect b="0" l="0" r="0" t="0"/>
          <a:stretch/>
        </p:blipFill>
        <p:spPr>
          <a:xfrm>
            <a:off x="2633564" y="2972907"/>
            <a:ext cx="1403230"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5"/>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Step 6: Identify &amp; diagram risk pathways</a:t>
            </a:r>
            <a:endParaRPr/>
          </a:p>
        </p:txBody>
      </p:sp>
      <p:sp>
        <p:nvSpPr>
          <p:cNvPr id="211" name="Google Shape;211;p5"/>
          <p:cNvSpPr txBox="1"/>
          <p:nvPr/>
        </p:nvSpPr>
        <p:spPr>
          <a:xfrm>
            <a:off x="773809" y="14001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JRA OT, p. 30-32</a:t>
            </a:r>
            <a:endParaRPr/>
          </a:p>
        </p:txBody>
      </p:sp>
      <p:pic>
        <p:nvPicPr>
          <p:cNvPr descr="Icon&#10;&#10;Description automatically generated" id="212" name="Google Shape;212;p5"/>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213" name="Google Shape;21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214" name="Google Shape;214;p5"/>
          <p:cNvSpPr/>
          <p:nvPr/>
        </p:nvSpPr>
        <p:spPr>
          <a:xfrm>
            <a:off x="773809" y="5784235"/>
            <a:ext cx="7178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C83048"/>
                </a:solidFill>
                <a:latin typeface="Calibri"/>
                <a:ea typeface="Calibri"/>
                <a:cs typeface="Calibri"/>
                <a:sym typeface="Calibri"/>
              </a:rPr>
              <a:t>Performed by JRA technical team</a:t>
            </a:r>
            <a:endParaRPr b="1" sz="1800">
              <a:solidFill>
                <a:srgbClr val="C83048"/>
              </a:solidFill>
              <a:latin typeface="Calibri"/>
              <a:ea typeface="Calibri"/>
              <a:cs typeface="Calibri"/>
              <a:sym typeface="Calibri"/>
            </a:endParaRPr>
          </a:p>
        </p:txBody>
      </p:sp>
      <p:sp>
        <p:nvSpPr>
          <p:cNvPr id="215" name="Google Shape;215;p5"/>
          <p:cNvSpPr txBox="1"/>
          <p:nvPr/>
        </p:nvSpPr>
        <p:spPr>
          <a:xfrm>
            <a:off x="768878" y="2035628"/>
            <a:ext cx="10541766"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2400">
                <a:solidFill>
                  <a:schemeClr val="dk1"/>
                </a:solidFill>
                <a:latin typeface="Calibri"/>
                <a:ea typeface="Calibri"/>
                <a:cs typeface="Calibri"/>
                <a:sym typeface="Calibri"/>
              </a:rPr>
              <a:t>This step relies on two key stages:</a:t>
            </a:r>
            <a:endParaRPr sz="1800">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400"/>
              <a:buFont typeface="Calibri"/>
              <a:buAutoNum type="arabicPeriod"/>
            </a:pPr>
            <a:r>
              <a:rPr b="0" i="0" lang="de-CH" sz="2400" u="none" cap="none" strike="noStrike">
                <a:solidFill>
                  <a:schemeClr val="dk1"/>
                </a:solidFill>
                <a:latin typeface="Calibri"/>
                <a:ea typeface="Calibri"/>
                <a:cs typeface="Calibri"/>
                <a:sym typeface="Calibri"/>
              </a:rPr>
              <a:t>Identification of all points and processes in the risk pathways from each possible hazard source </a:t>
            </a:r>
            <a:endParaRPr b="0" i="0" sz="1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400"/>
              <a:buFont typeface="Calibri"/>
              <a:buAutoNum type="arabicPeriod"/>
            </a:pPr>
            <a:r>
              <a:rPr b="0" i="0" lang="de-CH" sz="2400" u="none" cap="none" strike="noStrike">
                <a:solidFill>
                  <a:schemeClr val="dk1"/>
                </a:solidFill>
                <a:latin typeface="Calibri"/>
                <a:ea typeface="Calibri"/>
                <a:cs typeface="Calibri"/>
                <a:sym typeface="Calibri"/>
              </a:rPr>
              <a:t>Elaboration of the final pathway diagram</a:t>
            </a:r>
            <a:endParaRPr b="0" i="0" sz="1800" u="none" cap="none" strike="noStrike">
              <a:solidFill>
                <a:schemeClr val="dk1"/>
              </a:solidFill>
              <a:latin typeface="Calibri"/>
              <a:ea typeface="Calibri"/>
              <a:cs typeface="Calibri"/>
              <a:sym typeface="Calibri"/>
            </a:endParaRPr>
          </a:p>
          <a:p>
            <a:pPr indent="-304800" lvl="1" marL="914400" marR="0" rtl="0" algn="l">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de-CH" sz="2400">
                <a:solidFill>
                  <a:schemeClr val="dk1"/>
                </a:solidFill>
                <a:latin typeface="Calibri"/>
                <a:ea typeface="Calibri"/>
                <a:cs typeface="Calibri"/>
                <a:sym typeface="Calibri"/>
              </a:rPr>
              <a:t>It is important to consider all potential risk pathways. You will see that having a comprehensive diagram of pathways is crucial in formulating the risk questions.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pSp>
        <p:nvGrpSpPr>
          <p:cNvPr id="220" name="Google Shape;220;p6"/>
          <p:cNvGrpSpPr/>
          <p:nvPr/>
        </p:nvGrpSpPr>
        <p:grpSpPr>
          <a:xfrm>
            <a:off x="204251" y="3552924"/>
            <a:ext cx="11797532" cy="943802"/>
            <a:chOff x="1440" y="2217306"/>
            <a:chExt cx="11797532" cy="943802"/>
          </a:xfrm>
        </p:grpSpPr>
        <p:sp>
          <p:nvSpPr>
            <p:cNvPr id="221" name="Google Shape;221;p6"/>
            <p:cNvSpPr/>
            <p:nvPr/>
          </p:nvSpPr>
          <p:spPr>
            <a:xfrm>
              <a:off x="1440" y="2217306"/>
              <a:ext cx="2359506" cy="943802"/>
            </a:xfrm>
            <a:prstGeom prst="homePlate">
              <a:avLst>
                <a:gd fmla="val 50000"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
            <p:cNvSpPr txBox="1"/>
            <p:nvPr/>
          </p:nvSpPr>
          <p:spPr>
            <a:xfrm>
              <a:off x="1440" y="2217306"/>
              <a:ext cx="2123556" cy="943802"/>
            </a:xfrm>
            <a:prstGeom prst="rect">
              <a:avLst/>
            </a:prstGeom>
            <a:noFill/>
            <a:ln>
              <a:noFill/>
            </a:ln>
          </p:spPr>
          <p:txBody>
            <a:bodyPr anchorCtr="0" anchor="ctr" bIns="34650" lIns="69325" spcFirstLastPara="1" rIns="17325" wrap="square" tIns="34650">
              <a:noAutofit/>
            </a:bodyPr>
            <a:lstStyle/>
            <a:p>
              <a:pPr indent="0" lvl="0" marL="0" marR="0" rtl="0" algn="l">
                <a:lnSpc>
                  <a:spcPct val="90000"/>
                </a:lnSpc>
                <a:spcBef>
                  <a:spcPts val="0"/>
                </a:spcBef>
                <a:spcAft>
                  <a:spcPts val="0"/>
                </a:spcAft>
                <a:buClr>
                  <a:schemeClr val="lt1"/>
                </a:buClr>
                <a:buSzPts val="1300"/>
                <a:buFont typeface="Calibri"/>
                <a:buNone/>
              </a:pPr>
              <a:r>
                <a:rPr b="0" lang="de-CH" sz="1300">
                  <a:solidFill>
                    <a:schemeClr val="lt1"/>
                  </a:solidFill>
                  <a:latin typeface="Calibri"/>
                  <a:ea typeface="Calibri"/>
                  <a:cs typeface="Calibri"/>
                  <a:sym typeface="Calibri"/>
                </a:rPr>
                <a:t>Entry into country</a:t>
              </a:r>
              <a:endParaRPr/>
            </a:p>
          </p:txBody>
        </p:sp>
        <p:sp>
          <p:nvSpPr>
            <p:cNvPr id="223" name="Google Shape;223;p6"/>
            <p:cNvSpPr/>
            <p:nvPr/>
          </p:nvSpPr>
          <p:spPr>
            <a:xfrm>
              <a:off x="1889045" y="2217306"/>
              <a:ext cx="2359506" cy="943802"/>
            </a:xfrm>
            <a:prstGeom prst="chevron">
              <a:avLst>
                <a:gd fmla="val 50000"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
            <p:cNvSpPr txBox="1"/>
            <p:nvPr/>
          </p:nvSpPr>
          <p:spPr>
            <a:xfrm>
              <a:off x="2360946" y="2217306"/>
              <a:ext cx="1415704" cy="943802"/>
            </a:xfrm>
            <a:prstGeom prst="rect">
              <a:avLst/>
            </a:prstGeom>
            <a:noFill/>
            <a:ln>
              <a:noFill/>
            </a:ln>
          </p:spPr>
          <p:txBody>
            <a:bodyPr anchorCtr="0" anchor="ctr" bIns="34650" lIns="52000" spcFirstLastPara="1" rIns="17325" wrap="square" tIns="34650">
              <a:noAutofit/>
            </a:bodyPr>
            <a:lstStyle/>
            <a:p>
              <a:pPr indent="0" lvl="0" marL="0" marR="0" rtl="0" algn="l">
                <a:lnSpc>
                  <a:spcPct val="90000"/>
                </a:lnSpc>
                <a:spcBef>
                  <a:spcPts val="0"/>
                </a:spcBef>
                <a:spcAft>
                  <a:spcPts val="0"/>
                </a:spcAft>
                <a:buClr>
                  <a:schemeClr val="lt1"/>
                </a:buClr>
                <a:buSzPts val="1300"/>
                <a:buFont typeface="Calibri"/>
                <a:buNone/>
              </a:pPr>
              <a:r>
                <a:rPr b="0" lang="de-CH" sz="1300">
                  <a:solidFill>
                    <a:schemeClr val="lt1"/>
                  </a:solidFill>
                  <a:latin typeface="Calibri"/>
                  <a:ea typeface="Calibri"/>
                  <a:cs typeface="Calibri"/>
                  <a:sym typeface="Calibri"/>
                </a:rPr>
                <a:t>Infection of animals</a:t>
              </a:r>
              <a:endParaRPr b="0" sz="1300">
                <a:solidFill>
                  <a:schemeClr val="lt1"/>
                </a:solidFill>
                <a:latin typeface="Calibri"/>
                <a:ea typeface="Calibri"/>
                <a:cs typeface="Calibri"/>
                <a:sym typeface="Calibri"/>
              </a:endParaRPr>
            </a:p>
          </p:txBody>
        </p:sp>
        <p:sp>
          <p:nvSpPr>
            <p:cNvPr id="225" name="Google Shape;225;p6"/>
            <p:cNvSpPr/>
            <p:nvPr/>
          </p:nvSpPr>
          <p:spPr>
            <a:xfrm>
              <a:off x="3776651" y="2217306"/>
              <a:ext cx="2359506" cy="943802"/>
            </a:xfrm>
            <a:prstGeom prst="chevron">
              <a:avLst>
                <a:gd fmla="val 50000"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6"/>
            <p:cNvSpPr txBox="1"/>
            <p:nvPr/>
          </p:nvSpPr>
          <p:spPr>
            <a:xfrm>
              <a:off x="4248552" y="2217306"/>
              <a:ext cx="1415704" cy="943802"/>
            </a:xfrm>
            <a:prstGeom prst="rect">
              <a:avLst/>
            </a:prstGeom>
            <a:noFill/>
            <a:ln>
              <a:noFill/>
            </a:ln>
          </p:spPr>
          <p:txBody>
            <a:bodyPr anchorCtr="0" anchor="ctr" bIns="34650" lIns="52000" spcFirstLastPara="1" rIns="17325" wrap="square" tIns="34650">
              <a:noAutofit/>
            </a:bodyPr>
            <a:lstStyle/>
            <a:p>
              <a:pPr indent="0" lvl="0" marL="0" marR="0" rtl="0" algn="l">
                <a:lnSpc>
                  <a:spcPct val="90000"/>
                </a:lnSpc>
                <a:spcBef>
                  <a:spcPts val="0"/>
                </a:spcBef>
                <a:spcAft>
                  <a:spcPts val="0"/>
                </a:spcAft>
                <a:buClr>
                  <a:schemeClr val="lt1"/>
                </a:buClr>
                <a:buSzPts val="1300"/>
                <a:buFont typeface="Calibri"/>
                <a:buNone/>
              </a:pPr>
              <a:r>
                <a:rPr b="0" lang="de-CH" sz="1300">
                  <a:solidFill>
                    <a:schemeClr val="lt1"/>
                  </a:solidFill>
                  <a:latin typeface="Calibri"/>
                  <a:ea typeface="Calibri"/>
                  <a:cs typeface="Calibri"/>
                  <a:sym typeface="Calibri"/>
                </a:rPr>
                <a:t>Spread in animals</a:t>
              </a:r>
              <a:endParaRPr b="0" sz="1300">
                <a:solidFill>
                  <a:schemeClr val="lt1"/>
                </a:solidFill>
                <a:latin typeface="Calibri"/>
                <a:ea typeface="Calibri"/>
                <a:cs typeface="Calibri"/>
                <a:sym typeface="Calibri"/>
              </a:endParaRPr>
            </a:p>
          </p:txBody>
        </p:sp>
        <p:sp>
          <p:nvSpPr>
            <p:cNvPr id="227" name="Google Shape;227;p6"/>
            <p:cNvSpPr/>
            <p:nvPr/>
          </p:nvSpPr>
          <p:spPr>
            <a:xfrm>
              <a:off x="5664256" y="2217306"/>
              <a:ext cx="2359506" cy="943802"/>
            </a:xfrm>
            <a:prstGeom prst="chevron">
              <a:avLst>
                <a:gd fmla="val 50000"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6"/>
            <p:cNvSpPr txBox="1"/>
            <p:nvPr/>
          </p:nvSpPr>
          <p:spPr>
            <a:xfrm>
              <a:off x="6136157" y="2217306"/>
              <a:ext cx="1415704" cy="943802"/>
            </a:xfrm>
            <a:prstGeom prst="rect">
              <a:avLst/>
            </a:prstGeom>
            <a:noFill/>
            <a:ln>
              <a:noFill/>
            </a:ln>
          </p:spPr>
          <p:txBody>
            <a:bodyPr anchorCtr="0" anchor="ctr" bIns="34650" lIns="52000" spcFirstLastPara="1" rIns="17325" wrap="square" tIns="34650">
              <a:noAutofit/>
            </a:bodyPr>
            <a:lstStyle/>
            <a:p>
              <a:pPr indent="0" lvl="0" marL="0" marR="0" rtl="0" algn="l">
                <a:lnSpc>
                  <a:spcPct val="90000"/>
                </a:lnSpc>
                <a:spcBef>
                  <a:spcPts val="0"/>
                </a:spcBef>
                <a:spcAft>
                  <a:spcPts val="0"/>
                </a:spcAft>
                <a:buClr>
                  <a:schemeClr val="lt1"/>
                </a:buClr>
                <a:buSzPts val="1300"/>
                <a:buFont typeface="Calibri"/>
                <a:buNone/>
              </a:pPr>
              <a:r>
                <a:rPr b="0" lang="de-CH" sz="1300">
                  <a:solidFill>
                    <a:schemeClr val="lt1"/>
                  </a:solidFill>
                  <a:latin typeface="Calibri"/>
                  <a:ea typeface="Calibri"/>
                  <a:cs typeface="Calibri"/>
                  <a:sym typeface="Calibri"/>
                </a:rPr>
                <a:t>Infection of humans</a:t>
              </a:r>
              <a:endParaRPr b="0" sz="1300">
                <a:solidFill>
                  <a:schemeClr val="lt1"/>
                </a:solidFill>
                <a:latin typeface="Calibri"/>
                <a:ea typeface="Calibri"/>
                <a:cs typeface="Calibri"/>
                <a:sym typeface="Calibri"/>
              </a:endParaRPr>
            </a:p>
          </p:txBody>
        </p:sp>
        <p:sp>
          <p:nvSpPr>
            <p:cNvPr id="229" name="Google Shape;229;p6"/>
            <p:cNvSpPr/>
            <p:nvPr/>
          </p:nvSpPr>
          <p:spPr>
            <a:xfrm>
              <a:off x="7551861" y="2217306"/>
              <a:ext cx="2359506" cy="943802"/>
            </a:xfrm>
            <a:prstGeom prst="chevron">
              <a:avLst>
                <a:gd fmla="val 50000"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6"/>
            <p:cNvSpPr txBox="1"/>
            <p:nvPr/>
          </p:nvSpPr>
          <p:spPr>
            <a:xfrm>
              <a:off x="8023762" y="2217306"/>
              <a:ext cx="1415704" cy="943802"/>
            </a:xfrm>
            <a:prstGeom prst="rect">
              <a:avLst/>
            </a:prstGeom>
            <a:noFill/>
            <a:ln>
              <a:noFill/>
            </a:ln>
          </p:spPr>
          <p:txBody>
            <a:bodyPr anchorCtr="0" anchor="ctr" bIns="34650" lIns="52000" spcFirstLastPara="1" rIns="17325" wrap="square" tIns="34650">
              <a:noAutofit/>
            </a:bodyPr>
            <a:lstStyle/>
            <a:p>
              <a:pPr indent="0" lvl="0" marL="0" marR="0" rtl="0" algn="l">
                <a:lnSpc>
                  <a:spcPct val="90000"/>
                </a:lnSpc>
                <a:spcBef>
                  <a:spcPts val="0"/>
                </a:spcBef>
                <a:spcAft>
                  <a:spcPts val="0"/>
                </a:spcAft>
                <a:buClr>
                  <a:schemeClr val="lt1"/>
                </a:buClr>
                <a:buSzPts val="1300"/>
                <a:buFont typeface="Calibri"/>
                <a:buNone/>
              </a:pPr>
              <a:r>
                <a:rPr b="0" lang="de-CH" sz="1300">
                  <a:solidFill>
                    <a:schemeClr val="lt1"/>
                  </a:solidFill>
                  <a:latin typeface="Calibri"/>
                  <a:ea typeface="Calibri"/>
                  <a:cs typeface="Calibri"/>
                  <a:sym typeface="Calibri"/>
                </a:rPr>
                <a:t>Spread in humans</a:t>
              </a:r>
              <a:endParaRPr/>
            </a:p>
          </p:txBody>
        </p:sp>
        <p:sp>
          <p:nvSpPr>
            <p:cNvPr id="231" name="Google Shape;231;p6"/>
            <p:cNvSpPr/>
            <p:nvPr/>
          </p:nvSpPr>
          <p:spPr>
            <a:xfrm>
              <a:off x="9439466" y="2217306"/>
              <a:ext cx="2359506" cy="943802"/>
            </a:xfrm>
            <a:prstGeom prst="chevron">
              <a:avLst>
                <a:gd fmla="val 50000"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6"/>
            <p:cNvSpPr txBox="1"/>
            <p:nvPr/>
          </p:nvSpPr>
          <p:spPr>
            <a:xfrm>
              <a:off x="9911367" y="2217306"/>
              <a:ext cx="1415704" cy="943802"/>
            </a:xfrm>
            <a:prstGeom prst="rect">
              <a:avLst/>
            </a:prstGeom>
            <a:noFill/>
            <a:ln>
              <a:noFill/>
            </a:ln>
          </p:spPr>
          <p:txBody>
            <a:bodyPr anchorCtr="0" anchor="ctr" bIns="34650" lIns="52000" spcFirstLastPara="1" rIns="17325" wrap="square" tIns="34650">
              <a:noAutofit/>
            </a:bodyPr>
            <a:lstStyle/>
            <a:p>
              <a:pPr indent="0" lvl="0" marL="0" marR="0" rtl="0" algn="l">
                <a:lnSpc>
                  <a:spcPct val="90000"/>
                </a:lnSpc>
                <a:spcBef>
                  <a:spcPts val="0"/>
                </a:spcBef>
                <a:spcAft>
                  <a:spcPts val="0"/>
                </a:spcAft>
                <a:buClr>
                  <a:schemeClr val="lt1"/>
                </a:buClr>
                <a:buSzPts val="1300"/>
                <a:buFont typeface="Calibri"/>
                <a:buNone/>
              </a:pPr>
              <a:r>
                <a:rPr b="0" lang="de-CH" sz="1300">
                  <a:solidFill>
                    <a:schemeClr val="lt1"/>
                  </a:solidFill>
                  <a:latin typeface="Calibri"/>
                  <a:ea typeface="Calibri"/>
                  <a:cs typeface="Calibri"/>
                  <a:sym typeface="Calibri"/>
                </a:rPr>
                <a:t>Spread back to animals</a:t>
              </a:r>
              <a:endParaRPr/>
            </a:p>
          </p:txBody>
        </p:sp>
      </p:grpSp>
      <p:sp>
        <p:nvSpPr>
          <p:cNvPr id="233" name="Google Shape;233;p6"/>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6"/>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Identify risk pathways</a:t>
            </a:r>
            <a:endParaRPr/>
          </a:p>
        </p:txBody>
      </p:sp>
      <p:sp>
        <p:nvSpPr>
          <p:cNvPr id="235" name="Google Shape;235;p6"/>
          <p:cNvSpPr txBox="1"/>
          <p:nvPr/>
        </p:nvSpPr>
        <p:spPr>
          <a:xfrm>
            <a:off x="773809" y="14001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6.1, p. 31</a:t>
            </a:r>
            <a:endParaRPr/>
          </a:p>
        </p:txBody>
      </p:sp>
      <p:pic>
        <p:nvPicPr>
          <p:cNvPr descr="Icon&#10;&#10;Description automatically generated" id="236" name="Google Shape;236;p6"/>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237" name="Google Shape;23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238" name="Google Shape;238;p6"/>
          <p:cNvSpPr txBox="1"/>
          <p:nvPr/>
        </p:nvSpPr>
        <p:spPr>
          <a:xfrm>
            <a:off x="773809" y="1943210"/>
            <a:ext cx="920146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2400">
                <a:solidFill>
                  <a:schemeClr val="dk1"/>
                </a:solidFill>
                <a:latin typeface="Calibri"/>
                <a:ea typeface="Calibri"/>
                <a:cs typeface="Calibri"/>
                <a:sym typeface="Calibri"/>
              </a:rPr>
              <a:t>The logical sequence of movement of the hazard from its source until it infects a host of interest:</a:t>
            </a:r>
            <a:endParaRPr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7"/>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7"/>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Diagram risk pathway </a:t>
            </a:r>
            <a:endParaRPr/>
          </a:p>
        </p:txBody>
      </p:sp>
      <p:sp>
        <p:nvSpPr>
          <p:cNvPr id="245" name="Google Shape;245;p7"/>
          <p:cNvSpPr txBox="1"/>
          <p:nvPr/>
        </p:nvSpPr>
        <p:spPr>
          <a:xfrm>
            <a:off x="694609" y="13857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6.2, p. 31 </a:t>
            </a:r>
            <a:endParaRPr/>
          </a:p>
        </p:txBody>
      </p:sp>
      <p:pic>
        <p:nvPicPr>
          <p:cNvPr descr="Icon&#10;&#10;Description automatically generated" id="246" name="Google Shape;246;p7"/>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247" name="Google Shape;24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pic>
        <p:nvPicPr>
          <p:cNvPr id="248" name="Google Shape;248;p7"/>
          <p:cNvPicPr preferRelativeResize="0"/>
          <p:nvPr/>
        </p:nvPicPr>
        <p:blipFill rotWithShape="1">
          <a:blip r:embed="rId4">
            <a:alphaModFix/>
          </a:blip>
          <a:srcRect b="0" l="0" r="0" t="0"/>
          <a:stretch/>
        </p:blipFill>
        <p:spPr>
          <a:xfrm>
            <a:off x="5205393" y="1575979"/>
            <a:ext cx="6804549" cy="1944037"/>
          </a:xfrm>
          <a:prstGeom prst="rect">
            <a:avLst/>
          </a:prstGeom>
          <a:noFill/>
          <a:ln>
            <a:noFill/>
          </a:ln>
        </p:spPr>
      </p:pic>
      <p:pic>
        <p:nvPicPr>
          <p:cNvPr descr="Teacher" id="249" name="Google Shape;249;p7"/>
          <p:cNvPicPr preferRelativeResize="0"/>
          <p:nvPr/>
        </p:nvPicPr>
        <p:blipFill rotWithShape="1">
          <a:blip r:embed="rId5">
            <a:alphaModFix/>
          </a:blip>
          <a:srcRect b="0" l="0" r="0" t="0"/>
          <a:stretch/>
        </p:blipFill>
        <p:spPr>
          <a:xfrm>
            <a:off x="939800" y="2453217"/>
            <a:ext cx="4226983" cy="42375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8"/>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8"/>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Diagram risk pathway </a:t>
            </a:r>
            <a:endParaRPr/>
          </a:p>
        </p:txBody>
      </p:sp>
      <p:sp>
        <p:nvSpPr>
          <p:cNvPr id="256" name="Google Shape;256;p8"/>
          <p:cNvSpPr txBox="1"/>
          <p:nvPr/>
        </p:nvSpPr>
        <p:spPr>
          <a:xfrm>
            <a:off x="694609" y="1385775"/>
            <a:ext cx="9745968"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Step 6.2, p. 31 </a:t>
            </a:r>
            <a:endParaRPr/>
          </a:p>
        </p:txBody>
      </p:sp>
      <p:pic>
        <p:nvPicPr>
          <p:cNvPr descr="Icon&#10;&#10;Description automatically generated" id="257" name="Google Shape;257;p8"/>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258" name="Google Shape;2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259" name="Google Shape;259;p8"/>
          <p:cNvSpPr txBox="1"/>
          <p:nvPr/>
        </p:nvSpPr>
        <p:spPr>
          <a:xfrm>
            <a:off x="1179642" y="2191938"/>
            <a:ext cx="8484887" cy="193899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Helps identify sources of pathogen and formulate risk questions</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Facilitates understanding and communication about risks</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Calibri"/>
                <a:ea typeface="Calibri"/>
                <a:cs typeface="Calibri"/>
                <a:sym typeface="Calibri"/>
              </a:rPr>
              <a:t>Helps identify intervention points for risk management</a:t>
            </a:r>
            <a:endParaRPr sz="1800">
              <a:solidFill>
                <a:schemeClr val="dk1"/>
              </a:solidFill>
              <a:latin typeface="Calibri"/>
              <a:ea typeface="Calibri"/>
              <a:cs typeface="Calibri"/>
              <a:sym typeface="Calibri"/>
            </a:endParaRPr>
          </a:p>
        </p:txBody>
      </p:sp>
      <p:pic>
        <p:nvPicPr>
          <p:cNvPr descr="Diagram&#10;&#10;Description automatically generated" id="260" name="Google Shape;260;p8"/>
          <p:cNvPicPr preferRelativeResize="0"/>
          <p:nvPr/>
        </p:nvPicPr>
        <p:blipFill rotWithShape="1">
          <a:blip r:embed="rId4">
            <a:alphaModFix/>
          </a:blip>
          <a:srcRect b="0" l="0" r="0" t="0"/>
          <a:stretch/>
        </p:blipFill>
        <p:spPr>
          <a:xfrm>
            <a:off x="1439586" y="4213542"/>
            <a:ext cx="8414350" cy="26389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9"/>
          <p:cNvSpPr/>
          <p:nvPr/>
        </p:nvSpPr>
        <p:spPr>
          <a:xfrm>
            <a:off x="0" y="4550"/>
            <a:ext cx="12192000" cy="1228725"/>
          </a:xfrm>
          <a:prstGeom prst="rect">
            <a:avLst/>
          </a:prstGeom>
          <a:solidFill>
            <a:srgbClr val="0099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9"/>
          <p:cNvSpPr txBox="1"/>
          <p:nvPr>
            <p:ph type="title"/>
          </p:nvPr>
        </p:nvSpPr>
        <p:spPr>
          <a:xfrm>
            <a:off x="773809" y="253787"/>
            <a:ext cx="9745968" cy="7302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de-CH">
                <a:solidFill>
                  <a:schemeClr val="lt1"/>
                </a:solidFill>
              </a:rPr>
              <a:t>Risk path diagram</a:t>
            </a:r>
            <a:endParaRPr/>
          </a:p>
        </p:txBody>
      </p:sp>
      <p:sp>
        <p:nvSpPr>
          <p:cNvPr id="267" name="Google Shape;267;p9"/>
          <p:cNvSpPr txBox="1"/>
          <p:nvPr/>
        </p:nvSpPr>
        <p:spPr>
          <a:xfrm>
            <a:off x="687409" y="1414575"/>
            <a:ext cx="427438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3E3C55"/>
                </a:solidFill>
                <a:latin typeface="Calibri"/>
                <a:ea typeface="Calibri"/>
                <a:cs typeface="Calibri"/>
                <a:sym typeface="Calibri"/>
              </a:rPr>
              <a:t>Turn to the example in the JRA OT: Figure 6, p. 32</a:t>
            </a:r>
            <a:endParaRPr sz="1800">
              <a:solidFill>
                <a:schemeClr val="dk1"/>
              </a:solidFill>
              <a:latin typeface="Calibri"/>
              <a:ea typeface="Calibri"/>
              <a:cs typeface="Calibri"/>
              <a:sym typeface="Calibri"/>
            </a:endParaRPr>
          </a:p>
        </p:txBody>
      </p:sp>
      <p:pic>
        <p:nvPicPr>
          <p:cNvPr descr="Icon&#10;&#10;Description automatically generated" id="268" name="Google Shape;268;p9"/>
          <p:cNvPicPr preferRelativeResize="0"/>
          <p:nvPr/>
        </p:nvPicPr>
        <p:blipFill rotWithShape="1">
          <a:blip r:embed="rId3">
            <a:alphaModFix/>
          </a:blip>
          <a:srcRect b="0" l="0" r="0" t="0"/>
          <a:stretch/>
        </p:blipFill>
        <p:spPr>
          <a:xfrm>
            <a:off x="10793802" y="4550"/>
            <a:ext cx="1124173" cy="1124712"/>
          </a:xfrm>
          <a:prstGeom prst="rect">
            <a:avLst/>
          </a:prstGeom>
          <a:noFill/>
          <a:ln>
            <a:noFill/>
          </a:ln>
        </p:spPr>
      </p:pic>
      <p:sp>
        <p:nvSpPr>
          <p:cNvPr id="269" name="Google Shape;26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pic>
        <p:nvPicPr>
          <p:cNvPr id="270" name="Google Shape;270;p9"/>
          <p:cNvPicPr preferRelativeResize="0"/>
          <p:nvPr/>
        </p:nvPicPr>
        <p:blipFill rotWithShape="1">
          <a:blip r:embed="rId4">
            <a:alphaModFix/>
          </a:blip>
          <a:srcRect b="0" l="0" r="0" t="0"/>
          <a:stretch/>
        </p:blipFill>
        <p:spPr>
          <a:xfrm>
            <a:off x="5538028" y="1358762"/>
            <a:ext cx="5408120" cy="5611518"/>
          </a:xfrm>
          <a:prstGeom prst="rect">
            <a:avLst/>
          </a:prstGeom>
          <a:noFill/>
          <a:ln>
            <a:noFill/>
          </a:ln>
        </p:spPr>
      </p:pic>
      <p:sp>
        <p:nvSpPr>
          <p:cNvPr id="271" name="Google Shape;271;p9"/>
          <p:cNvSpPr/>
          <p:nvPr/>
        </p:nvSpPr>
        <p:spPr>
          <a:xfrm>
            <a:off x="689142" y="2058901"/>
            <a:ext cx="5473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CH" sz="1800">
                <a:solidFill>
                  <a:srgbClr val="C83048"/>
                </a:solidFill>
                <a:latin typeface="Calibri"/>
                <a:ea typeface="Calibri"/>
                <a:cs typeface="Calibri"/>
                <a:sym typeface="Calibri"/>
              </a:rPr>
              <a:t>Possible pathways for Rift Valley Fever virus in Uganda</a:t>
            </a:r>
            <a:endParaRPr b="1" sz="1800">
              <a:solidFill>
                <a:srgbClr val="C83048"/>
              </a:solidFill>
              <a:latin typeface="Calibri"/>
              <a:ea typeface="Calibri"/>
              <a:cs typeface="Calibri"/>
              <a:sym typeface="Calibri"/>
            </a:endParaRPr>
          </a:p>
        </p:txBody>
      </p:sp>
      <p:sp>
        <p:nvSpPr>
          <p:cNvPr id="272" name="Google Shape;272;p9"/>
          <p:cNvSpPr txBox="1"/>
          <p:nvPr/>
        </p:nvSpPr>
        <p:spPr>
          <a:xfrm>
            <a:off x="1332578" y="3641047"/>
            <a:ext cx="414123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2400">
                <a:solidFill>
                  <a:schemeClr val="dk1"/>
                </a:solidFill>
                <a:latin typeface="Calibri"/>
                <a:ea typeface="Calibri"/>
                <a:cs typeface="Calibri"/>
                <a:sym typeface="Calibri"/>
              </a:rPr>
              <a:t>We'll take a closer look at an example pathway for avian influenza on the next slide!</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2020-11-17T11:46:13Z</dcterms:created>
  <dc:creator>Lucía Escati</dc:creator>
</cp:coreProperties>
</file>