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91" r:id="rId12"/>
    <p:sldId id="267" r:id="rId13"/>
    <p:sldId id="292"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CE"/>
    <a:srgbClr val="008DCF"/>
    <a:srgbClr val="008DC9"/>
    <a:srgbClr val="D86422"/>
    <a:srgbClr val="A24B19"/>
    <a:srgbClr val="006A97"/>
    <a:srgbClr val="005D85"/>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95053"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notesViewPr>
    <p:cSldViewPr snapToGrid="0">
      <p:cViewPr varScale="1">
        <p:scale>
          <a:sx n="81" d="100"/>
          <a:sy n="81" d="100"/>
        </p:scale>
        <p:origin x="276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67265F-E012-4C18-976D-749F949784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B049D7-50E2-499B-969D-4D62B25AA5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D981BD-5526-4445-8380-17D27E8DAE2B}" type="datetimeFigureOut">
              <a:rPr lang="en-US" smtClean="0"/>
              <a:t>3/10/2020</a:t>
            </a:fld>
            <a:endParaRPr lang="en-US"/>
          </a:p>
        </p:txBody>
      </p:sp>
      <p:sp>
        <p:nvSpPr>
          <p:cNvPr id="4" name="Footer Placeholder 3">
            <a:extLst>
              <a:ext uri="{FF2B5EF4-FFF2-40B4-BE49-F238E27FC236}">
                <a16:creationId xmlns:a16="http://schemas.microsoft.com/office/drawing/2014/main" id="{A8586127-1702-4FB4-9084-D779231D23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F782CD-0304-411A-A86B-D935595FF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7F966A-2D82-447F-9A17-BCE9AF876DFF}" type="slidenum">
              <a:rPr lang="en-US" smtClean="0"/>
              <a:t>‹#›</a:t>
            </a:fld>
            <a:endParaRPr lang="en-US"/>
          </a:p>
        </p:txBody>
      </p:sp>
    </p:spTree>
    <p:extLst>
      <p:ext uri="{BB962C8B-B14F-4D97-AF65-F5344CB8AC3E}">
        <p14:creationId xmlns:p14="http://schemas.microsoft.com/office/powerpoint/2010/main" val="245341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98A83-ACC6-4B15-A034-17B5DF5D97A5}"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61A72-6C7D-49E1-A69D-B1543F4FDA02}" type="slidenum">
              <a:rPr lang="en-US" smtClean="0"/>
              <a:t>‹#›</a:t>
            </a:fld>
            <a:endParaRPr lang="en-US"/>
          </a:p>
        </p:txBody>
      </p:sp>
    </p:spTree>
    <p:extLst>
      <p:ext uri="{BB962C8B-B14F-4D97-AF65-F5344CB8AC3E}">
        <p14:creationId xmlns:p14="http://schemas.microsoft.com/office/powerpoint/2010/main" val="70080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THE TIMING BASED ON YOUR OWN AGENDA BUT MAKE SURE YOU KEEP ENOUGH TIME FOR PART 2.   THIS IS THE MOST ESSENTIAL PART OF THE SIMEX!!!</a:t>
            </a:r>
          </a:p>
        </p:txBody>
      </p:sp>
      <p:sp>
        <p:nvSpPr>
          <p:cNvPr id="4" name="Slide Number Placeholder 3"/>
          <p:cNvSpPr>
            <a:spLocks noGrp="1"/>
          </p:cNvSpPr>
          <p:nvPr>
            <p:ph type="sldNum" sz="quarter" idx="5"/>
          </p:nvPr>
        </p:nvSpPr>
        <p:spPr/>
        <p:txBody>
          <a:bodyPr/>
          <a:lstStyle/>
          <a:p>
            <a:fld id="{FAE61A72-6C7D-49E1-A69D-B1543F4FDA02}" type="slidenum">
              <a:rPr lang="en-US" smtClean="0"/>
              <a:t>2</a:t>
            </a:fld>
            <a:endParaRPr lang="en-US"/>
          </a:p>
        </p:txBody>
      </p:sp>
    </p:spTree>
    <p:extLst>
      <p:ext uri="{BB962C8B-B14F-4D97-AF65-F5344CB8AC3E}">
        <p14:creationId xmlns:p14="http://schemas.microsoft.com/office/powerpoint/2010/main" val="289551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dirty="0">
                <a:latin typeface="Calibri" pitchFamily="34" charset="0"/>
                <a:cs typeface="Courier New" pitchFamily="49" charset="0"/>
              </a:rPr>
              <a:t>Break down in groups.</a:t>
            </a:r>
          </a:p>
          <a:p>
            <a:pPr marL="342900" lvl="1" indent="-342900">
              <a:spcBef>
                <a:spcPct val="20000"/>
              </a:spcBef>
              <a:buFontTx/>
              <a:buChar char="•"/>
              <a:defRPr/>
            </a:pPr>
            <a:r>
              <a:rPr lang="en-CA" sz="3500" dirty="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By when?</a:t>
            </a:r>
          </a:p>
          <a:p>
            <a:pPr marL="342900" lvl="1" indent="-342900">
              <a:spcBef>
                <a:spcPct val="20000"/>
              </a:spcBef>
              <a:buFontTx/>
              <a:buChar char="•"/>
              <a:defRPr/>
            </a:pPr>
            <a:r>
              <a:rPr lang="en-CA" sz="3500" dirty="0">
                <a:latin typeface="Calibri" pitchFamily="34" charset="0"/>
                <a:cs typeface="Courier New" pitchFamily="49" charset="0"/>
              </a:rPr>
              <a:t>Each group rapporteur to provide a 5 minute summary of the findings of the group.</a:t>
            </a:r>
          </a:p>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32</a:t>
            </a:fld>
            <a:endParaRPr lang="en-US"/>
          </a:p>
        </p:txBody>
      </p:sp>
    </p:spTree>
    <p:extLst>
      <p:ext uri="{BB962C8B-B14F-4D97-AF65-F5344CB8AC3E}">
        <p14:creationId xmlns:p14="http://schemas.microsoft.com/office/powerpoint/2010/main" val="240513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dirty="0">
                <a:latin typeface="Calibri" pitchFamily="34" charset="0"/>
                <a:cs typeface="Courier New" pitchFamily="49" charset="0"/>
              </a:rPr>
              <a:t>Break down in groups.</a:t>
            </a:r>
          </a:p>
          <a:p>
            <a:pPr marL="342900" lvl="1" indent="-342900">
              <a:spcBef>
                <a:spcPct val="20000"/>
              </a:spcBef>
              <a:buFontTx/>
              <a:buChar char="•"/>
              <a:defRPr/>
            </a:pPr>
            <a:r>
              <a:rPr lang="en-CA" sz="3500" dirty="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By when?</a:t>
            </a:r>
          </a:p>
          <a:p>
            <a:pPr marL="342900" lvl="1" indent="-342900">
              <a:spcBef>
                <a:spcPct val="20000"/>
              </a:spcBef>
              <a:buFontTx/>
              <a:buChar char="•"/>
              <a:defRPr/>
            </a:pPr>
            <a:r>
              <a:rPr lang="en-CA" sz="3500" dirty="0">
                <a:latin typeface="Calibri" pitchFamily="34" charset="0"/>
                <a:cs typeface="Courier New" pitchFamily="49" charset="0"/>
              </a:rPr>
              <a:t>Each group rapporteur to provide a 5 minute summary of the findings of the group.</a:t>
            </a:r>
          </a:p>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33</a:t>
            </a:fld>
            <a:endParaRPr lang="en-US"/>
          </a:p>
        </p:txBody>
      </p:sp>
    </p:spTree>
    <p:extLst>
      <p:ext uri="{BB962C8B-B14F-4D97-AF65-F5344CB8AC3E}">
        <p14:creationId xmlns:p14="http://schemas.microsoft.com/office/powerpoint/2010/main" val="215547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The situation is evolving rapidly.</a:t>
            </a:r>
          </a:p>
          <a:p>
            <a:endParaRPr lang="en-US" b="1" u="none" dirty="0"/>
          </a:p>
          <a:p>
            <a:r>
              <a:rPr lang="en-US" b="1" u="none" dirty="0"/>
              <a:t>Get the information from the </a:t>
            </a:r>
            <a:r>
              <a:rPr lang="en-US" b="1" u="none" dirty="0" err="1"/>
              <a:t>lastest</a:t>
            </a:r>
            <a:r>
              <a:rPr lang="en-US" b="1" u="none" dirty="0"/>
              <a:t> WHO sit rep.</a:t>
            </a:r>
          </a:p>
          <a:p>
            <a:endParaRPr lang="en-US" b="1" u="none" dirty="0"/>
          </a:p>
          <a:p>
            <a:r>
              <a:rPr lang="en-US" b="1" u="none" dirty="0"/>
              <a:t>If you click on the image it will take you to the WHO Sit Rep web page</a:t>
            </a:r>
          </a:p>
          <a:p>
            <a:endParaRPr lang="en-US" b="1" u="none" dirty="0"/>
          </a:p>
          <a:p>
            <a:r>
              <a:rPr lang="en-US" b="1" u="none" dirty="0"/>
              <a:t>You can also provide printout copies</a:t>
            </a:r>
          </a:p>
          <a:p>
            <a:endParaRPr lang="en-US" b="1" u="sng" dirty="0"/>
          </a:p>
          <a:p>
            <a:r>
              <a:rPr lang="en-US" b="1" u="sng" dirty="0"/>
              <a:t>Resource: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https://www.who.int/emergencies/diseases/novel-coronavirus-2019/situation-reports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a:t>
            </a:fld>
            <a:endParaRPr lang="en-US"/>
          </a:p>
        </p:txBody>
      </p:sp>
    </p:spTree>
    <p:extLst>
      <p:ext uri="{BB962C8B-B14F-4D97-AF65-F5344CB8AC3E}">
        <p14:creationId xmlns:p14="http://schemas.microsoft.com/office/powerpoint/2010/main" val="235156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WHO Technical advice is available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u="sng" dirty="0">
                <a:solidFill>
                  <a:schemeClr val="accent5"/>
                </a:solidFill>
              </a:rPr>
              <a:t>https://www.who.int/emergencies/diseases/novel-coronavirus-2019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Countries should place particular emphasis on reducing human infection, prevention of secondary transmission and international spread and contributing to the international response though multi-sectoral communication and collaboration and active participation in increasing knowledge on the virus and the disease, as well as advancing research.</a:t>
            </a:r>
            <a:r>
              <a:rPr lang="en-ZA" sz="1200" b="0" i="0" u="none" strike="noStrike"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4</a:t>
            </a:fld>
            <a:endParaRPr lang="en-US"/>
          </a:p>
        </p:txBody>
      </p:sp>
    </p:spTree>
    <p:extLst>
      <p:ext uri="{BB962C8B-B14F-4D97-AF65-F5344CB8AC3E}">
        <p14:creationId xmlns:p14="http://schemas.microsoft.com/office/powerpoint/2010/main" val="175032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table-top exercise is an exercise that uses a progressive simulated scenario, together with series of scripted injects, to make participants consider the impact of a potential health emergency on existing plans, procedures and capacities. A TTX simulates an emergency situation in an informal, stress-free environment.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purpose of a TTX is to strengthen readiness to manage a health emergency, through facilitated group discussions. </a:t>
            </a:r>
          </a:p>
          <a:p>
            <a:endParaRPr lang="en-GB" sz="1200" b="1" u="sng"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A TTX can be used to: </a:t>
            </a:r>
          </a:p>
          <a:p>
            <a:pPr lvl="0"/>
            <a:r>
              <a:rPr lang="en-GB" sz="1200" kern="1200" dirty="0">
                <a:solidFill>
                  <a:schemeClr val="tx1"/>
                </a:solidFill>
                <a:effectLst/>
                <a:latin typeface="+mn-lt"/>
                <a:ea typeface="+mn-ea"/>
                <a:cs typeface="+mn-cs"/>
              </a:rPr>
              <a:t>Develop or review a response plan </a:t>
            </a:r>
          </a:p>
          <a:p>
            <a:pPr lvl="0"/>
            <a:r>
              <a:rPr lang="en-GB" sz="1200" kern="1200" dirty="0">
                <a:solidFill>
                  <a:schemeClr val="tx1"/>
                </a:solidFill>
                <a:effectLst/>
                <a:latin typeface="+mn-lt"/>
                <a:ea typeface="+mn-ea"/>
                <a:cs typeface="+mn-cs"/>
              </a:rPr>
              <a:t>Familiarize participants with their roles and responsibilities </a:t>
            </a:r>
          </a:p>
          <a:p>
            <a:pPr lvl="0"/>
            <a:r>
              <a:rPr lang="en-GB" sz="1200" kern="1200" dirty="0">
                <a:solidFill>
                  <a:schemeClr val="tx1"/>
                </a:solidFill>
                <a:effectLst/>
                <a:latin typeface="+mn-lt"/>
                <a:ea typeface="+mn-ea"/>
                <a:cs typeface="+mn-cs"/>
              </a:rPr>
              <a:t>Identify and solve problems through a facilitated and open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5</a:t>
            </a:fld>
            <a:endParaRPr lang="en-US"/>
          </a:p>
        </p:txBody>
      </p:sp>
    </p:spTree>
    <p:extLst>
      <p:ext uri="{BB962C8B-B14F-4D97-AF65-F5344CB8AC3E}">
        <p14:creationId xmlns:p14="http://schemas.microsoft.com/office/powerpoint/2010/main" val="326512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monitoring response implementation checklist for COVID-19” should have been printed and distributed to all participants.</a:t>
            </a:r>
          </a:p>
          <a:p>
            <a:endParaRPr lang="en-US" dirty="0"/>
          </a:p>
          <a:p>
            <a:r>
              <a:rPr lang="en-US" dirty="0"/>
              <a:t>Tell participants, it is in their reference documents.</a:t>
            </a:r>
          </a:p>
        </p:txBody>
      </p:sp>
      <p:sp>
        <p:nvSpPr>
          <p:cNvPr id="4" name="Slide Number Placeholder 3"/>
          <p:cNvSpPr>
            <a:spLocks noGrp="1"/>
          </p:cNvSpPr>
          <p:nvPr>
            <p:ph type="sldNum" sz="quarter" idx="5"/>
          </p:nvPr>
        </p:nvSpPr>
        <p:spPr/>
        <p:txBody>
          <a:bodyPr/>
          <a:lstStyle/>
          <a:p>
            <a:fld id="{FAE61A72-6C7D-49E1-A69D-B1543F4FDA02}" type="slidenum">
              <a:rPr lang="en-US" smtClean="0"/>
              <a:t>6</a:t>
            </a:fld>
            <a:endParaRPr lang="en-US"/>
          </a:p>
        </p:txBody>
      </p:sp>
    </p:spTree>
    <p:extLst>
      <p:ext uri="{BB962C8B-B14F-4D97-AF65-F5344CB8AC3E}">
        <p14:creationId xmlns:p14="http://schemas.microsoft.com/office/powerpoint/2010/main" val="211894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THE TIMING BASED ON YOUR OWN AGENDA BUT MAKE SURE YOU KEEP ENOUGH TIME FOR PART 2.   THIS IS THE MOST ESSENTIAL PART OF THE SIMEX!!!</a:t>
            </a:r>
          </a:p>
        </p:txBody>
      </p:sp>
      <p:sp>
        <p:nvSpPr>
          <p:cNvPr id="4" name="Slide Number Placeholder 3"/>
          <p:cNvSpPr>
            <a:spLocks noGrp="1"/>
          </p:cNvSpPr>
          <p:nvPr>
            <p:ph type="sldNum" sz="quarter" idx="5"/>
          </p:nvPr>
        </p:nvSpPr>
        <p:spPr/>
        <p:txBody>
          <a:bodyPr/>
          <a:lstStyle/>
          <a:p>
            <a:fld id="{FAE61A72-6C7D-49E1-A69D-B1543F4FDA02}" type="slidenum">
              <a:rPr lang="en-US" smtClean="0"/>
              <a:t>25</a:t>
            </a:fld>
            <a:endParaRPr lang="en-US"/>
          </a:p>
        </p:txBody>
      </p:sp>
    </p:spTree>
    <p:extLst>
      <p:ext uri="{BB962C8B-B14F-4D97-AF65-F5344CB8AC3E}">
        <p14:creationId xmlns:p14="http://schemas.microsoft.com/office/powerpoint/2010/main" val="366197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dirty="0">
                <a:latin typeface="Calibri" pitchFamily="34" charset="0"/>
                <a:cs typeface="Courier New" pitchFamily="49" charset="0"/>
              </a:rPr>
              <a:t>Break down in groups.</a:t>
            </a:r>
          </a:p>
          <a:p>
            <a:pPr marL="342900" lvl="1" indent="-342900">
              <a:spcBef>
                <a:spcPct val="20000"/>
              </a:spcBef>
              <a:buFontTx/>
              <a:buChar char="•"/>
              <a:defRPr/>
            </a:pPr>
            <a:r>
              <a:rPr lang="en-CA" sz="3500" dirty="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By when?</a:t>
            </a:r>
          </a:p>
          <a:p>
            <a:pPr marL="342900" lvl="1" indent="-342900">
              <a:spcBef>
                <a:spcPct val="20000"/>
              </a:spcBef>
              <a:buFontTx/>
              <a:buChar char="•"/>
              <a:defRPr/>
            </a:pPr>
            <a:r>
              <a:rPr lang="en-CA" sz="3500" dirty="0">
                <a:latin typeface="Calibri" pitchFamily="34" charset="0"/>
                <a:cs typeface="Courier New" pitchFamily="49" charset="0"/>
              </a:rPr>
              <a:t>Each group rapporteur to provide a 5 minute summary of the findings of the group.</a:t>
            </a:r>
          </a:p>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29</a:t>
            </a:fld>
            <a:endParaRPr lang="en-US"/>
          </a:p>
        </p:txBody>
      </p:sp>
    </p:spTree>
    <p:extLst>
      <p:ext uri="{BB962C8B-B14F-4D97-AF65-F5344CB8AC3E}">
        <p14:creationId xmlns:p14="http://schemas.microsoft.com/office/powerpoint/2010/main" val="263331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dirty="0">
                <a:latin typeface="Calibri" pitchFamily="34" charset="0"/>
                <a:cs typeface="Courier New" pitchFamily="49" charset="0"/>
              </a:rPr>
              <a:t>Break down in groups.</a:t>
            </a:r>
          </a:p>
          <a:p>
            <a:pPr marL="342900" lvl="1" indent="-342900">
              <a:spcBef>
                <a:spcPct val="20000"/>
              </a:spcBef>
              <a:buFontTx/>
              <a:buChar char="•"/>
              <a:defRPr/>
            </a:pPr>
            <a:r>
              <a:rPr lang="en-CA" sz="3500" dirty="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By when?</a:t>
            </a:r>
          </a:p>
          <a:p>
            <a:pPr marL="342900" lvl="1" indent="-342900">
              <a:spcBef>
                <a:spcPct val="20000"/>
              </a:spcBef>
              <a:buFontTx/>
              <a:buChar char="•"/>
              <a:defRPr/>
            </a:pPr>
            <a:r>
              <a:rPr lang="en-CA" sz="3500" dirty="0">
                <a:latin typeface="Calibri" pitchFamily="34" charset="0"/>
                <a:cs typeface="Courier New" pitchFamily="49" charset="0"/>
              </a:rPr>
              <a:t>Each group rapporteur to provide a 5 minute summary of the findings of the group.</a:t>
            </a:r>
          </a:p>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30</a:t>
            </a:fld>
            <a:endParaRPr lang="en-US"/>
          </a:p>
        </p:txBody>
      </p:sp>
    </p:spTree>
    <p:extLst>
      <p:ext uri="{BB962C8B-B14F-4D97-AF65-F5344CB8AC3E}">
        <p14:creationId xmlns:p14="http://schemas.microsoft.com/office/powerpoint/2010/main" val="83514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dirty="0">
                <a:latin typeface="Calibri" pitchFamily="34" charset="0"/>
                <a:cs typeface="Courier New" pitchFamily="49" charset="0"/>
              </a:rPr>
              <a:t>Break down in groups.</a:t>
            </a:r>
          </a:p>
          <a:p>
            <a:pPr marL="342900" lvl="1" indent="-342900">
              <a:spcBef>
                <a:spcPct val="20000"/>
              </a:spcBef>
              <a:buFontTx/>
              <a:buChar char="•"/>
              <a:defRPr/>
            </a:pPr>
            <a:r>
              <a:rPr lang="en-CA" sz="3500" dirty="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By when?</a:t>
            </a:r>
          </a:p>
          <a:p>
            <a:pPr marL="342900" lvl="1" indent="-342900">
              <a:spcBef>
                <a:spcPct val="20000"/>
              </a:spcBef>
              <a:buFontTx/>
              <a:buChar char="•"/>
              <a:defRPr/>
            </a:pPr>
            <a:r>
              <a:rPr lang="en-CA" sz="3500" dirty="0">
                <a:latin typeface="Calibri" pitchFamily="34" charset="0"/>
                <a:cs typeface="Courier New" pitchFamily="49" charset="0"/>
              </a:rPr>
              <a:t>Each group rapporteur to provide a 5 minute summary of the findings of the group.</a:t>
            </a:r>
          </a:p>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31</a:t>
            </a:fld>
            <a:endParaRPr lang="en-US"/>
          </a:p>
        </p:txBody>
      </p:sp>
    </p:spTree>
    <p:extLst>
      <p:ext uri="{BB962C8B-B14F-4D97-AF65-F5344CB8AC3E}">
        <p14:creationId xmlns:p14="http://schemas.microsoft.com/office/powerpoint/2010/main" val="272399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10 March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60809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10 March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54914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10 March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27208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1952586" cy="276999"/>
          </a:xfrm>
          <a:prstGeom prst="rect">
            <a:avLst/>
          </a:prstGeom>
        </p:spPr>
        <p:txBody>
          <a:bodyPr wrap="none">
            <a:spAutoFit/>
          </a:bodyPr>
          <a:lstStyle/>
          <a:p>
            <a:pPr algn="l"/>
            <a:r>
              <a:rPr lang="en-US" sz="1200" b="1" i="0" dirty="0">
                <a:solidFill>
                  <a:schemeClr val="bg1"/>
                </a:solidFill>
                <a:latin typeface="Arial" panose="020B0604020202020204" pitchFamily="34" charset="0"/>
                <a:cs typeface="Arial" panose="020B0604020202020204" pitchFamily="34" charset="0"/>
              </a:rPr>
              <a:t>SIMULATION EXERCISE</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dirty="0">
                <a:solidFill>
                  <a:schemeClr val="bg1"/>
                </a:solidFill>
                <a:latin typeface="Arial" panose="020B0604020202020204" pitchFamily="34" charset="0"/>
                <a:cs typeface="Arial" panose="020B0604020202020204" pitchFamily="34" charset="0"/>
              </a:rPr>
              <a:t>NOVEL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2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t>10 March 2020</a:t>
            </a:fld>
            <a:endParaRPr lang="en-US" dirty="0"/>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088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10 March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4031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10 March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0482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10 March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05427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10 March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51971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10 March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27874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10 March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52752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10 March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2732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t>10 March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241439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ho.int/docs/default-source/coronaviruse/covid-19-sprp-unct-guidelines.pdf?sfvrsn=81ff43d8_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emergencies/diseases/novel-coronavirus-2019/situation-repor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ho.int/emergencies/diseases/novel-coronavirus-201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who.int/health-topics/coronavirus" TargetMode="Externa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docs/default-source/coronaviruse/covid-19-sprp-unct-guidelines.pdf?sfvrsn=81ff43d8_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47E34-2AFC-4195-AEFD-7B181C94227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5" name="Title 1">
            <a:extLst>
              <a:ext uri="{FF2B5EF4-FFF2-40B4-BE49-F238E27FC236}">
                <a16:creationId xmlns:a16="http://schemas.microsoft.com/office/drawing/2014/main" id="{4A31D9F2-2B61-4C65-9448-4FDEE9FB5005}"/>
              </a:ext>
            </a:extLst>
          </p:cNvPr>
          <p:cNvSpPr>
            <a:spLocks noGrp="1"/>
          </p:cNvSpPr>
          <p:nvPr>
            <p:ph type="ctrTitle"/>
          </p:nvPr>
        </p:nvSpPr>
        <p:spPr>
          <a:xfrm>
            <a:off x="174230" y="1865376"/>
            <a:ext cx="6096000" cy="2186798"/>
          </a:xfrm>
        </p:spPr>
        <p:txBody>
          <a:bodyPr>
            <a:noAutofit/>
          </a:bodyPr>
          <a:lstStyle/>
          <a:p>
            <a:pPr algn="l"/>
            <a:r>
              <a:rPr lang="en-US" sz="4400" b="1" dirty="0">
                <a:solidFill>
                  <a:schemeClr val="bg1"/>
                </a:solidFill>
                <a:latin typeface="Arial" panose="020B0604020202020204" pitchFamily="34" charset="0"/>
                <a:cs typeface="Arial" panose="020B0604020202020204" pitchFamily="34" charset="0"/>
              </a:rPr>
              <a:t>NOVEL</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CORONAVIRUS </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(COVID-19)</a:t>
            </a:r>
            <a:endParaRPr lang="en-US" sz="4400" dirty="0">
              <a:solidFill>
                <a:schemeClr val="bg1"/>
              </a:solidFill>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7CDBE3B2-F9E5-4D1D-88B4-8E95F442DF66}"/>
              </a:ext>
            </a:extLst>
          </p:cNvPr>
          <p:cNvSpPr>
            <a:spLocks noGrp="1"/>
          </p:cNvSpPr>
          <p:nvPr>
            <p:ph type="subTitle" idx="1"/>
          </p:nvPr>
        </p:nvSpPr>
        <p:spPr>
          <a:xfrm>
            <a:off x="4190243" y="4756628"/>
            <a:ext cx="4306277" cy="1065066"/>
          </a:xfrm>
        </p:spPr>
        <p:txBody>
          <a:bodyPr/>
          <a:lstStyle/>
          <a:p>
            <a:r>
              <a:rPr lang="en-US" sz="3600" b="1" dirty="0">
                <a:solidFill>
                  <a:srgbClr val="0092CB"/>
                </a:solidFill>
              </a:rPr>
              <a:t>COUNTRY NAME</a:t>
            </a:r>
            <a:endParaRPr lang="en-US" sz="3600" dirty="0">
              <a:solidFill>
                <a:srgbClr val="0092CB"/>
              </a:solidFill>
            </a:endParaRPr>
          </a:p>
          <a:p>
            <a:r>
              <a:rPr lang="en-US" sz="2000" b="1" dirty="0">
                <a:solidFill>
                  <a:srgbClr val="0092CB"/>
                </a:solidFill>
              </a:rPr>
              <a:t>Date and location</a:t>
            </a:r>
            <a:endParaRPr lang="en-US" sz="2000" dirty="0">
              <a:solidFill>
                <a:srgbClr val="0092CB"/>
              </a:solidFill>
            </a:endParaRPr>
          </a:p>
        </p:txBody>
      </p:sp>
      <p:sp>
        <p:nvSpPr>
          <p:cNvPr id="7" name="Rectangle 6">
            <a:extLst>
              <a:ext uri="{FF2B5EF4-FFF2-40B4-BE49-F238E27FC236}">
                <a16:creationId xmlns:a16="http://schemas.microsoft.com/office/drawing/2014/main" id="{8062DF02-DEA5-49F3-A3BE-DD71F23B12A7}"/>
              </a:ext>
            </a:extLst>
          </p:cNvPr>
          <p:cNvSpPr/>
          <p:nvPr/>
        </p:nvSpPr>
        <p:spPr>
          <a:xfrm>
            <a:off x="7712945" y="2705865"/>
            <a:ext cx="4306277" cy="1938992"/>
          </a:xfrm>
          <a:prstGeom prst="rect">
            <a:avLst/>
          </a:prstGeom>
        </p:spPr>
        <p:txBody>
          <a:bodyPr wrap="square">
            <a:spAutoFit/>
          </a:bodyPr>
          <a:lstStyle/>
          <a:p>
            <a:pPr algn="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HEALTH</a:t>
            </a:r>
          </a:p>
          <a:p>
            <a:pPr algn="r"/>
            <a:r>
              <a:rPr lang="en-US" sz="2400" b="1" dirty="0">
                <a:solidFill>
                  <a:schemeClr val="accent2"/>
                </a:solidFill>
                <a:latin typeface="Arial" panose="020B0604020202020204" pitchFamily="34" charset="0"/>
                <a:cs typeface="Arial" panose="020B0604020202020204" pitchFamily="34" charset="0"/>
              </a:rPr>
              <a:t>EMERGENCY</a:t>
            </a:r>
          </a:p>
          <a:p>
            <a:pPr algn="r"/>
            <a:r>
              <a:rPr lang="en-US" sz="2400" b="1" dirty="0">
                <a:solidFill>
                  <a:schemeClr val="accent2"/>
                </a:solidFill>
                <a:latin typeface="Arial" panose="020B0604020202020204" pitchFamily="34" charset="0"/>
                <a:cs typeface="Arial" panose="020B0604020202020204" pitchFamily="34" charset="0"/>
              </a:rPr>
              <a:t>PREPAREDNESS</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SIMULATION EXERCISE</a:t>
            </a:r>
            <a:endParaRPr lang="en-US" sz="2400" dirty="0">
              <a:solidFill>
                <a:schemeClr val="accent2"/>
              </a:solidFill>
            </a:endParaRPr>
          </a:p>
        </p:txBody>
      </p:sp>
      <p:pic>
        <p:nvPicPr>
          <p:cNvPr id="8" name="Picture 7" descr="A close up of a logo&#10;&#10;Description automatically generated">
            <a:extLst>
              <a:ext uri="{FF2B5EF4-FFF2-40B4-BE49-F238E27FC236}">
                <a16:creationId xmlns:a16="http://schemas.microsoft.com/office/drawing/2014/main" id="{D47B402B-BD57-4472-BF3B-B56FBA6AF439}"/>
              </a:ext>
            </a:extLst>
          </p:cNvPr>
          <p:cNvPicPr/>
          <p:nvPr/>
        </p:nvPicPr>
        <p:blipFill rotWithShape="1">
          <a:blip r:embed="rId3" cstate="email">
            <a:extLst>
              <a:ext uri="{28A0092B-C50C-407E-A947-70E740481C1C}">
                <a14:useLocalDpi xmlns:a14="http://schemas.microsoft.com/office/drawing/2010/main"/>
              </a:ext>
            </a:extLst>
          </a:blip>
          <a:srcRect l="9503" t="16901" r="10285" b="19115"/>
          <a:stretch/>
        </p:blipFill>
        <p:spPr bwMode="auto">
          <a:xfrm>
            <a:off x="133370" y="6317181"/>
            <a:ext cx="1290701" cy="41142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BA7E4D0-D402-4FA8-9F2E-21155B264F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9683" y="6329160"/>
            <a:ext cx="1266447" cy="387468"/>
          </a:xfrm>
          <a:prstGeom prst="rect">
            <a:avLst/>
          </a:prstGeom>
        </p:spPr>
      </p:pic>
      <p:pic>
        <p:nvPicPr>
          <p:cNvPr id="11" name="Picture 10">
            <a:extLst>
              <a:ext uri="{FF2B5EF4-FFF2-40B4-BE49-F238E27FC236}">
                <a16:creationId xmlns:a16="http://schemas.microsoft.com/office/drawing/2014/main" id="{36AF0388-E07F-4509-9418-2BF27CB8EE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7114" y="6099893"/>
            <a:ext cx="1606232" cy="694361"/>
          </a:xfrm>
          <a:prstGeom prst="rect">
            <a:avLst/>
          </a:prstGeom>
        </p:spPr>
      </p:pic>
    </p:spTree>
    <p:extLst>
      <p:ext uri="{BB962C8B-B14F-4D97-AF65-F5344CB8AC3E}">
        <p14:creationId xmlns:p14="http://schemas.microsoft.com/office/powerpoint/2010/main" val="348433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a:t>Rules of the TTX</a:t>
            </a:r>
          </a:p>
        </p:txBody>
      </p:sp>
      <p:sp>
        <p:nvSpPr>
          <p:cNvPr id="4" name="Date Placeholder 3">
            <a:extLst>
              <a:ext uri="{FF2B5EF4-FFF2-40B4-BE49-F238E27FC236}">
                <a16:creationId xmlns:a16="http://schemas.microsoft.com/office/drawing/2014/main" id="{169AE2E3-D76D-47C7-9E7C-016353D76212}"/>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6" name="Picture 5">
            <a:extLst>
              <a:ext uri="{FF2B5EF4-FFF2-40B4-BE49-F238E27FC236}">
                <a16:creationId xmlns:a16="http://schemas.microsoft.com/office/drawing/2014/main" id="{54A6B2BB-AA3F-40CC-BB2A-133D73DCC26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495956" y="592347"/>
            <a:ext cx="7695048" cy="6009169"/>
          </a:xfrm>
          <a:prstGeom prst="rect">
            <a:avLst/>
          </a:prstGeom>
        </p:spPr>
      </p:pic>
      <p:sp>
        <p:nvSpPr>
          <p:cNvPr id="9" name="Freeform: Shape 8">
            <a:extLst>
              <a:ext uri="{FF2B5EF4-FFF2-40B4-BE49-F238E27FC236}">
                <a16:creationId xmlns:a16="http://schemas.microsoft.com/office/drawing/2014/main" id="{8ACAFB73-DFEB-4ED8-A5B3-D287B5B9E082}"/>
              </a:ext>
            </a:extLst>
          </p:cNvPr>
          <p:cNvSpPr/>
          <p:nvPr/>
        </p:nvSpPr>
        <p:spPr>
          <a:xfrm>
            <a:off x="0" y="649224"/>
            <a:ext cx="9171432" cy="5952292"/>
          </a:xfrm>
          <a:custGeom>
            <a:avLst/>
            <a:gdLst>
              <a:gd name="connsiteX0" fmla="*/ 0 w 9171432"/>
              <a:gd name="connsiteY0" fmla="*/ 1 h 6028424"/>
              <a:gd name="connsiteX1" fmla="*/ 2267712 w 9171432"/>
              <a:gd name="connsiteY1" fmla="*/ 1 h 6028424"/>
              <a:gd name="connsiteX2" fmla="*/ 2267712 w 9171432"/>
              <a:gd name="connsiteY2" fmla="*/ 6028424 h 6028424"/>
              <a:gd name="connsiteX3" fmla="*/ 0 w 9171432"/>
              <a:gd name="connsiteY3" fmla="*/ 6028424 h 6028424"/>
              <a:gd name="connsiteX4" fmla="*/ 2276856 w 9171432"/>
              <a:gd name="connsiteY4" fmla="*/ 0 h 6028424"/>
              <a:gd name="connsiteX5" fmla="*/ 9171432 w 9171432"/>
              <a:gd name="connsiteY5" fmla="*/ 6028424 h 6028424"/>
              <a:gd name="connsiteX6" fmla="*/ 2276856 w 9171432"/>
              <a:gd name="connsiteY6" fmla="*/ 6028424 h 602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1432" h="6028424">
                <a:moveTo>
                  <a:pt x="0" y="1"/>
                </a:moveTo>
                <a:lnTo>
                  <a:pt x="2267712" y="1"/>
                </a:lnTo>
                <a:lnTo>
                  <a:pt x="2267712" y="6028424"/>
                </a:lnTo>
                <a:lnTo>
                  <a:pt x="0" y="6028424"/>
                </a:lnTo>
                <a:close/>
                <a:moveTo>
                  <a:pt x="2276856" y="0"/>
                </a:moveTo>
                <a:lnTo>
                  <a:pt x="9171432" y="6028424"/>
                </a:lnTo>
                <a:lnTo>
                  <a:pt x="2276856" y="60284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88772" y="987552"/>
            <a:ext cx="4565524" cy="2048256"/>
          </a:xfrm>
        </p:spPr>
        <p:txBody>
          <a:bodyPr>
            <a:noAutofit/>
          </a:bodyPr>
          <a:lstStyle/>
          <a:p>
            <a:pPr marL="447675" indent="-355600">
              <a:lnSpc>
                <a:spcPct val="100000"/>
              </a:lnSpc>
              <a:spcBef>
                <a:spcPts val="700"/>
              </a:spcBef>
              <a:buClr>
                <a:schemeClr val="accent1"/>
              </a:buClr>
              <a:buSzPct val="150000"/>
              <a:tabLst>
                <a:tab pos="447675" algn="l"/>
              </a:tabLst>
            </a:pPr>
            <a:r>
              <a:rPr lang="en-US" dirty="0">
                <a:latin typeface="+mj-lt"/>
                <a:cs typeface="Calibri" panose="020F0502020204030204" pitchFamily="34" charset="0"/>
              </a:rPr>
              <a:t>Not an individual test</a:t>
            </a:r>
          </a:p>
          <a:p>
            <a:pPr marL="447675" indent="-355600">
              <a:lnSpc>
                <a:spcPct val="100000"/>
              </a:lnSpc>
              <a:spcBef>
                <a:spcPts val="700"/>
              </a:spcBef>
              <a:buClr>
                <a:schemeClr val="accent1"/>
              </a:buClr>
              <a:buSzPct val="150000"/>
              <a:tabLst>
                <a:tab pos="447675" algn="l"/>
              </a:tabLst>
            </a:pPr>
            <a:endParaRPr lang="en-US" sz="1400" dirty="0">
              <a:latin typeface="+mj-lt"/>
              <a:cs typeface="Calibri" panose="020F0502020204030204" pitchFamily="34" charset="0"/>
            </a:endParaRPr>
          </a:p>
          <a:p>
            <a:pPr marL="447675" indent="-355600">
              <a:lnSpc>
                <a:spcPct val="100000"/>
              </a:lnSpc>
              <a:spcBef>
                <a:spcPts val="700"/>
              </a:spcBef>
              <a:buClr>
                <a:schemeClr val="accent1"/>
              </a:buClr>
              <a:buSzPct val="150000"/>
              <a:tabLst>
                <a:tab pos="447675" algn="l"/>
              </a:tabLst>
            </a:pPr>
            <a:r>
              <a:rPr lang="en-US" dirty="0">
                <a:latin typeface="+mj-lt"/>
                <a:cs typeface="Calibri" panose="020F0502020204030204" pitchFamily="34" charset="0"/>
              </a:rPr>
              <a:t>Respect the views of others</a:t>
            </a:r>
          </a:p>
          <a:p>
            <a:pPr marL="447675" lvl="0" indent="-355600">
              <a:lnSpc>
                <a:spcPct val="100000"/>
              </a:lnSpc>
              <a:spcBef>
                <a:spcPts val="700"/>
              </a:spcBef>
              <a:buClr>
                <a:schemeClr val="tx1"/>
              </a:buClr>
              <a:buSzPct val="100000"/>
              <a:buNone/>
              <a:tabLst>
                <a:tab pos="447675" algn="l"/>
              </a:tabLst>
            </a:pPr>
            <a:endParaRPr lang="en-US" sz="2600" dirty="0">
              <a:latin typeface="+mj-lt"/>
              <a:cs typeface="Calibri" panose="020F0502020204030204" pitchFamily="34" charset="0"/>
            </a:endParaRPr>
          </a:p>
        </p:txBody>
      </p:sp>
      <p:sp>
        <p:nvSpPr>
          <p:cNvPr id="10" name="Rectangle 9">
            <a:extLst>
              <a:ext uri="{FF2B5EF4-FFF2-40B4-BE49-F238E27FC236}">
                <a16:creationId xmlns:a16="http://schemas.microsoft.com/office/drawing/2014/main" id="{47F064E8-C042-42BB-AF4E-6DF533F42EDF}"/>
              </a:ext>
            </a:extLst>
          </p:cNvPr>
          <p:cNvSpPr/>
          <p:nvPr/>
        </p:nvSpPr>
        <p:spPr>
          <a:xfrm>
            <a:off x="88772" y="2574306"/>
            <a:ext cx="5251324" cy="1782539"/>
          </a:xfrm>
          <a:prstGeom prst="rect">
            <a:avLst/>
          </a:prstGeom>
        </p:spPr>
        <p:txBody>
          <a:bodyPr wrap="square">
            <a:spAutoFit/>
          </a:bodyPr>
          <a:lstStyle/>
          <a:p>
            <a:pPr marL="549275" indent="-457200">
              <a:lnSpc>
                <a:spcPct val="100000"/>
              </a:lnSpc>
              <a:spcBef>
                <a:spcPts val="700"/>
              </a:spcBef>
              <a:buClr>
                <a:schemeClr val="accent1"/>
              </a:buClr>
              <a:buSzPct val="150000"/>
              <a:buFont typeface="Arial" panose="020B0604020202020204" pitchFamily="34" charset="0"/>
              <a:buChar char="•"/>
              <a:tabLst>
                <a:tab pos="447675" algn="l"/>
              </a:tabLst>
            </a:pPr>
            <a:endParaRPr lang="en-US" sz="1600" dirty="0">
              <a:cs typeface="Calibri" panose="020F0502020204030204" pitchFamily="34" charset="0"/>
            </a:endParaRPr>
          </a:p>
          <a:p>
            <a:pPr marL="447675" indent="-355600">
              <a:lnSpc>
                <a:spcPct val="100000"/>
              </a:lnSpc>
              <a:spcBef>
                <a:spcPts val="700"/>
              </a:spcBef>
              <a:buClr>
                <a:schemeClr val="accent1"/>
              </a:buClr>
              <a:buSzPct val="150000"/>
              <a:buFont typeface="Arial" panose="020B0604020202020204" pitchFamily="34" charset="0"/>
              <a:buChar char="•"/>
              <a:tabLst>
                <a:tab pos="895350" algn="l"/>
              </a:tabLst>
            </a:pPr>
            <a:r>
              <a:rPr lang="en-US" sz="2800" dirty="0">
                <a:cs typeface="Calibri" panose="020F0502020204030204" pitchFamily="34" charset="0"/>
              </a:rPr>
              <a:t>Respond as you would in real life and allow others to do likewise</a:t>
            </a:r>
          </a:p>
        </p:txBody>
      </p:sp>
      <p:sp>
        <p:nvSpPr>
          <p:cNvPr id="11" name="Rectangle 10">
            <a:extLst>
              <a:ext uri="{FF2B5EF4-FFF2-40B4-BE49-F238E27FC236}">
                <a16:creationId xmlns:a16="http://schemas.microsoft.com/office/drawing/2014/main" id="{419380E7-D614-49B3-BF88-86FB25F1FAB5}"/>
              </a:ext>
            </a:extLst>
          </p:cNvPr>
          <p:cNvSpPr/>
          <p:nvPr/>
        </p:nvSpPr>
        <p:spPr>
          <a:xfrm>
            <a:off x="0" y="4456417"/>
            <a:ext cx="6933820" cy="1779974"/>
          </a:xfrm>
          <a:prstGeom prst="rect">
            <a:avLst/>
          </a:prstGeom>
        </p:spPr>
        <p:txBody>
          <a:bodyPr wrap="square">
            <a:spAutoFit/>
          </a:bodyPr>
          <a:lstStyle/>
          <a:p>
            <a:pPr marL="447675" indent="-355600">
              <a:lnSpc>
                <a:spcPct val="100000"/>
              </a:lnSpc>
              <a:spcBef>
                <a:spcPts val="700"/>
              </a:spcBef>
              <a:buClr>
                <a:schemeClr val="accent1"/>
              </a:buClr>
              <a:buSzPct val="150000"/>
              <a:buFont typeface="Arial" panose="020B0604020202020204" pitchFamily="34" charset="0"/>
              <a:buChar char="•"/>
              <a:tabLst>
                <a:tab pos="447675" algn="l"/>
              </a:tabLst>
            </a:pPr>
            <a:r>
              <a:rPr lang="en-US" sz="2800" dirty="0">
                <a:cs typeface="Calibri" panose="020F0502020204030204" pitchFamily="34" charset="0"/>
              </a:rPr>
              <a:t>Use your existing plans, guidelines and regulations to inform your responses</a:t>
            </a:r>
          </a:p>
          <a:p>
            <a:pPr marL="92075">
              <a:lnSpc>
                <a:spcPct val="100000"/>
              </a:lnSpc>
              <a:spcBef>
                <a:spcPts val="700"/>
              </a:spcBef>
              <a:buClr>
                <a:schemeClr val="accent1"/>
              </a:buClr>
              <a:buSzPct val="150000"/>
              <a:tabLst>
                <a:tab pos="447675" algn="l"/>
              </a:tabLst>
            </a:pPr>
            <a:r>
              <a:rPr lang="en-US" sz="1400" dirty="0">
                <a:cs typeface="Calibri" panose="020F0502020204030204" pitchFamily="34" charset="0"/>
              </a:rPr>
              <a:t> </a:t>
            </a:r>
          </a:p>
          <a:p>
            <a:pPr marL="447675" indent="-355600">
              <a:lnSpc>
                <a:spcPct val="100000"/>
              </a:lnSpc>
              <a:spcBef>
                <a:spcPts val="700"/>
              </a:spcBef>
              <a:buClr>
                <a:schemeClr val="accent1"/>
              </a:buClr>
              <a:buSzPct val="150000"/>
              <a:buFont typeface="Arial" panose="020B0604020202020204" pitchFamily="34" charset="0"/>
              <a:buChar char="•"/>
              <a:tabLst>
                <a:tab pos="447675" algn="l"/>
              </a:tabLst>
            </a:pPr>
            <a:r>
              <a:rPr lang="en-US" sz="2800" dirty="0">
                <a:cs typeface="Calibri" panose="020F0502020204030204" pitchFamily="34" charset="0"/>
              </a:rPr>
              <a:t>Focus on solutions</a:t>
            </a:r>
          </a:p>
        </p:txBody>
      </p:sp>
    </p:spTree>
    <p:extLst>
      <p:ext uri="{BB962C8B-B14F-4D97-AF65-F5344CB8AC3E}">
        <p14:creationId xmlns:p14="http://schemas.microsoft.com/office/powerpoint/2010/main" val="4011791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04F7-B0B1-4F91-B549-742A708937C4}"/>
              </a:ext>
            </a:extLst>
          </p:cNvPr>
          <p:cNvSpPr>
            <a:spLocks noGrp="1"/>
          </p:cNvSpPr>
          <p:nvPr>
            <p:ph type="title"/>
          </p:nvPr>
        </p:nvSpPr>
        <p:spPr/>
        <p:txBody>
          <a:bodyPr>
            <a:normAutofit fontScale="90000"/>
          </a:bodyPr>
          <a:lstStyle/>
          <a:p>
            <a:r>
              <a:rPr lang="en-US" dirty="0"/>
              <a:t>Table-Top Exercise: How to Play</a:t>
            </a:r>
          </a:p>
        </p:txBody>
      </p:sp>
      <p:sp>
        <p:nvSpPr>
          <p:cNvPr id="4" name="Date Placeholder 3">
            <a:extLst>
              <a:ext uri="{FF2B5EF4-FFF2-40B4-BE49-F238E27FC236}">
                <a16:creationId xmlns:a16="http://schemas.microsoft.com/office/drawing/2014/main" id="{E9D21762-1AC0-47DD-BF09-9B5B4DE1A823}"/>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82" name="Rectangle 181">
            <a:extLst>
              <a:ext uri="{FF2B5EF4-FFF2-40B4-BE49-F238E27FC236}">
                <a16:creationId xmlns:a16="http://schemas.microsoft.com/office/drawing/2014/main" id="{67744F97-E788-4F04-8EA4-6A6ED13C2739}"/>
              </a:ext>
            </a:extLst>
          </p:cNvPr>
          <p:cNvSpPr/>
          <p:nvPr/>
        </p:nvSpPr>
        <p:spPr>
          <a:xfrm>
            <a:off x="8480494" y="591381"/>
            <a:ext cx="3728243" cy="6049957"/>
          </a:xfrm>
          <a:prstGeom prst="rect">
            <a:avLst/>
          </a:prstGeom>
          <a:solidFill>
            <a:schemeClr val="tx2"/>
          </a:solidFill>
        </p:spPr>
        <p:txBody>
          <a:bodyPr wrap="square">
            <a:noAutofit/>
          </a:bodyPr>
          <a:lstStyle/>
          <a:p>
            <a:pPr algn="ctr"/>
            <a:endParaRPr lang="en-US" dirty="0">
              <a:solidFill>
                <a:schemeClr val="bg1"/>
              </a:solidFill>
            </a:endParaRPr>
          </a:p>
          <a:p>
            <a:pPr algn="ctr"/>
            <a:endParaRPr lang="en-US" sz="2400" dirty="0">
              <a:solidFill>
                <a:schemeClr val="bg1"/>
              </a:solidFill>
            </a:endParaRPr>
          </a:p>
          <a:p>
            <a:pPr algn="ctr"/>
            <a:r>
              <a:rPr lang="en-US" sz="2400" dirty="0">
                <a:solidFill>
                  <a:schemeClr val="bg1"/>
                </a:solidFill>
              </a:rPr>
              <a:t>This is a closed exercise, designed just for you.</a:t>
            </a:r>
          </a:p>
          <a:p>
            <a:pPr algn="ctr"/>
            <a:endParaRPr lang="en-US" sz="2400" dirty="0">
              <a:solidFill>
                <a:schemeClr val="bg1"/>
              </a:solidFill>
            </a:endParaRPr>
          </a:p>
          <a:p>
            <a:pPr algn="ctr"/>
            <a:r>
              <a:rPr lang="en-US" sz="2400" dirty="0">
                <a:solidFill>
                  <a:schemeClr val="bg1"/>
                </a:solidFill>
              </a:rPr>
              <a:t>The facilitators will guide you through a series of discussions focused on an imported case of</a:t>
            </a:r>
          </a:p>
          <a:p>
            <a:pPr algn="ctr"/>
            <a:r>
              <a:rPr lang="en-US" sz="2400" dirty="0">
                <a:solidFill>
                  <a:schemeClr val="bg1"/>
                </a:solidFill>
              </a:rPr>
              <a:t>COVID-19</a:t>
            </a:r>
          </a:p>
          <a:p>
            <a:pPr algn="ctr"/>
            <a:endParaRPr lang="en-US" sz="2400" dirty="0">
              <a:solidFill>
                <a:schemeClr val="bg1"/>
              </a:solidFill>
            </a:endParaRPr>
          </a:p>
          <a:p>
            <a:pPr algn="ctr"/>
            <a:r>
              <a:rPr lang="en-US" sz="3600" b="1" dirty="0">
                <a:solidFill>
                  <a:schemeClr val="bg1"/>
                </a:solidFill>
              </a:rPr>
              <a:t>We are all</a:t>
            </a:r>
          </a:p>
          <a:p>
            <a:pPr algn="ctr"/>
            <a:r>
              <a:rPr lang="en-US" sz="3600" b="1" dirty="0">
                <a:solidFill>
                  <a:schemeClr val="bg1"/>
                </a:solidFill>
              </a:rPr>
              <a:t>here to learn</a:t>
            </a:r>
          </a:p>
        </p:txBody>
      </p:sp>
      <p:sp>
        <p:nvSpPr>
          <p:cNvPr id="59" name="Freeform: Shape 58">
            <a:extLst>
              <a:ext uri="{FF2B5EF4-FFF2-40B4-BE49-F238E27FC236}">
                <a16:creationId xmlns:a16="http://schemas.microsoft.com/office/drawing/2014/main" id="{0643F411-9354-42D4-9C8D-FF309A8A038F}"/>
              </a:ext>
            </a:extLst>
          </p:cNvPr>
          <p:cNvSpPr/>
          <p:nvPr/>
        </p:nvSpPr>
        <p:spPr>
          <a:xfrm>
            <a:off x="477396"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0 w 2747451"/>
              <a:gd name="connsiteY5"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451" h="1098980">
                <a:moveTo>
                  <a:pt x="0" y="0"/>
                </a:moveTo>
                <a:lnTo>
                  <a:pt x="2197961" y="0"/>
                </a:lnTo>
                <a:lnTo>
                  <a:pt x="2747451" y="549490"/>
                </a:lnTo>
                <a:lnTo>
                  <a:pt x="2197961" y="1098980"/>
                </a:lnTo>
                <a:lnTo>
                  <a:pt x="0" y="10989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64008" rIns="306749" bIns="64008" numCol="1" spcCol="1270" anchor="ctr" anchorCtr="0">
            <a:noAutofit/>
          </a:bodyPr>
          <a:lstStyle/>
          <a:p>
            <a:pPr marL="0" lvl="0" indent="0" algn="ctr" defTabSz="1066800">
              <a:lnSpc>
                <a:spcPct val="90000"/>
              </a:lnSpc>
              <a:spcBef>
                <a:spcPct val="0"/>
              </a:spcBef>
              <a:spcAft>
                <a:spcPct val="35000"/>
              </a:spcAft>
              <a:buNone/>
            </a:pPr>
            <a:r>
              <a:rPr lang="en-US" sz="2000" b="1" kern="1200" dirty="0"/>
              <a:t>Hot-Wash</a:t>
            </a:r>
          </a:p>
        </p:txBody>
      </p:sp>
      <p:sp>
        <p:nvSpPr>
          <p:cNvPr id="60" name="Freeform: Shape 59">
            <a:extLst>
              <a:ext uri="{FF2B5EF4-FFF2-40B4-BE49-F238E27FC236}">
                <a16:creationId xmlns:a16="http://schemas.microsoft.com/office/drawing/2014/main" id="{6F6CF754-9C2F-4DDB-863E-42EA03BD8012}"/>
              </a:ext>
            </a:extLst>
          </p:cNvPr>
          <p:cNvSpPr/>
          <p:nvPr/>
        </p:nvSpPr>
        <p:spPr>
          <a:xfrm>
            <a:off x="2675358"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lvl="0" indent="0" algn="ctr" defTabSz="1066800">
              <a:lnSpc>
                <a:spcPct val="90000"/>
              </a:lnSpc>
              <a:spcBef>
                <a:spcPct val="0"/>
              </a:spcBef>
              <a:spcAft>
                <a:spcPct val="35000"/>
              </a:spcAft>
              <a:buNone/>
            </a:pPr>
            <a:r>
              <a:rPr lang="en-US" sz="2000" b="1" kern="1200" dirty="0"/>
              <a:t>Facilitated Debriefing</a:t>
            </a:r>
          </a:p>
        </p:txBody>
      </p:sp>
      <p:sp>
        <p:nvSpPr>
          <p:cNvPr id="61" name="Freeform: Shape 60">
            <a:extLst>
              <a:ext uri="{FF2B5EF4-FFF2-40B4-BE49-F238E27FC236}">
                <a16:creationId xmlns:a16="http://schemas.microsoft.com/office/drawing/2014/main" id="{7E665A72-E742-4104-801A-6D2B417DBC36}"/>
              </a:ext>
            </a:extLst>
          </p:cNvPr>
          <p:cNvSpPr/>
          <p:nvPr/>
        </p:nvSpPr>
        <p:spPr>
          <a:xfrm>
            <a:off x="4873319"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lvl="0" indent="0" algn="ctr" defTabSz="1066800">
              <a:lnSpc>
                <a:spcPct val="90000"/>
              </a:lnSpc>
              <a:spcBef>
                <a:spcPct val="0"/>
              </a:spcBef>
              <a:spcAft>
                <a:spcPct val="35000"/>
              </a:spcAft>
              <a:buNone/>
            </a:pPr>
            <a:r>
              <a:rPr lang="en-US" sz="2000" b="1" kern="1200" dirty="0"/>
              <a:t>Action Planning</a:t>
            </a:r>
          </a:p>
        </p:txBody>
      </p:sp>
      <p:grpSp>
        <p:nvGrpSpPr>
          <p:cNvPr id="41" name="Group 40">
            <a:extLst>
              <a:ext uri="{FF2B5EF4-FFF2-40B4-BE49-F238E27FC236}">
                <a16:creationId xmlns:a16="http://schemas.microsoft.com/office/drawing/2014/main" id="{55D5F51E-A7D0-402E-9FAA-1C8F36F0E831}"/>
              </a:ext>
            </a:extLst>
          </p:cNvPr>
          <p:cNvGrpSpPr/>
          <p:nvPr/>
        </p:nvGrpSpPr>
        <p:grpSpPr>
          <a:xfrm>
            <a:off x="408547" y="2809085"/>
            <a:ext cx="1644635" cy="1644635"/>
            <a:chOff x="244141" y="2669930"/>
            <a:chExt cx="1644635" cy="1644635"/>
          </a:xfrm>
        </p:grpSpPr>
        <p:sp>
          <p:nvSpPr>
            <p:cNvPr id="13" name="Teardrop 12">
              <a:extLst>
                <a:ext uri="{FF2B5EF4-FFF2-40B4-BE49-F238E27FC236}">
                  <a16:creationId xmlns:a16="http://schemas.microsoft.com/office/drawing/2014/main" id="{101CDCCF-5116-4E6F-95DD-2418243E0017}"/>
                </a:ext>
              </a:extLst>
            </p:cNvPr>
            <p:cNvSpPr/>
            <p:nvPr/>
          </p:nvSpPr>
          <p:spPr>
            <a:xfrm rot="8317880">
              <a:off x="244141"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2A9E292F-4C7B-49DC-95CD-AC95A9BABAC8}"/>
                </a:ext>
              </a:extLst>
            </p:cNvPr>
            <p:cNvSpPr/>
            <p:nvPr/>
          </p:nvSpPr>
          <p:spPr>
            <a:xfrm>
              <a:off x="299112"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(4)</a:t>
              </a:r>
            </a:p>
          </p:txBody>
        </p:sp>
      </p:grpSp>
      <p:grpSp>
        <p:nvGrpSpPr>
          <p:cNvPr id="44" name="Group 43">
            <a:extLst>
              <a:ext uri="{FF2B5EF4-FFF2-40B4-BE49-F238E27FC236}">
                <a16:creationId xmlns:a16="http://schemas.microsoft.com/office/drawing/2014/main" id="{7C1B6D6E-C401-4C53-86C8-BE8D959D430E}"/>
              </a:ext>
            </a:extLst>
          </p:cNvPr>
          <p:cNvGrpSpPr/>
          <p:nvPr/>
        </p:nvGrpSpPr>
        <p:grpSpPr>
          <a:xfrm>
            <a:off x="2223328" y="2809085"/>
            <a:ext cx="1644635" cy="1644635"/>
            <a:chOff x="1943675" y="2669930"/>
            <a:chExt cx="1644635" cy="1644635"/>
          </a:xfrm>
        </p:grpSpPr>
        <p:sp>
          <p:nvSpPr>
            <p:cNvPr id="11" name="Teardrop 10">
              <a:extLst>
                <a:ext uri="{FF2B5EF4-FFF2-40B4-BE49-F238E27FC236}">
                  <a16:creationId xmlns:a16="http://schemas.microsoft.com/office/drawing/2014/main" id="{03486F3B-1A22-4233-9748-D6100DF91936}"/>
                </a:ext>
              </a:extLst>
            </p:cNvPr>
            <p:cNvSpPr/>
            <p:nvPr/>
          </p:nvSpPr>
          <p:spPr>
            <a:xfrm rot="13597622">
              <a:off x="1943675"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20E0657-72F8-414E-9CC4-417BD5351510}"/>
                </a:ext>
              </a:extLst>
            </p:cNvPr>
            <p:cNvSpPr/>
            <p:nvPr/>
          </p:nvSpPr>
          <p:spPr>
            <a:xfrm>
              <a:off x="1989106" y="2716970"/>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(5)</a:t>
              </a:r>
            </a:p>
          </p:txBody>
        </p:sp>
      </p:grpSp>
      <p:grpSp>
        <p:nvGrpSpPr>
          <p:cNvPr id="45" name="Group 44">
            <a:extLst>
              <a:ext uri="{FF2B5EF4-FFF2-40B4-BE49-F238E27FC236}">
                <a16:creationId xmlns:a16="http://schemas.microsoft.com/office/drawing/2014/main" id="{C9CB93EB-8723-4B79-B8F7-ACC5EFC463F6}"/>
              </a:ext>
            </a:extLst>
          </p:cNvPr>
          <p:cNvGrpSpPr/>
          <p:nvPr/>
        </p:nvGrpSpPr>
        <p:grpSpPr>
          <a:xfrm>
            <a:off x="4025263" y="2820355"/>
            <a:ext cx="1644635" cy="1644635"/>
            <a:chOff x="3629642" y="2681200"/>
            <a:chExt cx="1644635" cy="1644635"/>
          </a:xfrm>
        </p:grpSpPr>
        <p:sp>
          <p:nvSpPr>
            <p:cNvPr id="15" name="Teardrop 14">
              <a:extLst>
                <a:ext uri="{FF2B5EF4-FFF2-40B4-BE49-F238E27FC236}">
                  <a16:creationId xmlns:a16="http://schemas.microsoft.com/office/drawing/2014/main" id="{F9E9B369-377F-4C08-AC21-907816BF0C84}"/>
                </a:ext>
              </a:extLst>
            </p:cNvPr>
            <p:cNvSpPr/>
            <p:nvPr/>
          </p:nvSpPr>
          <p:spPr>
            <a:xfrm rot="13405948">
              <a:off x="3629642" y="2681200"/>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9F57A01-8584-4F50-9F80-0B8E3E1C08EF}"/>
                </a:ext>
              </a:extLst>
            </p:cNvPr>
            <p:cNvSpPr/>
            <p:nvPr/>
          </p:nvSpPr>
          <p:spPr>
            <a:xfrm>
              <a:off x="3679100"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7" tIns="101086" rIns="101285" bIns="101086" numCol="1" spcCol="1270" anchor="ctr" anchorCtr="0">
              <a:noAutofit/>
            </a:bodyPr>
            <a:lstStyle/>
            <a:p>
              <a:pPr marL="0" lvl="0" indent="0" algn="ctr" defTabSz="311150">
                <a:lnSpc>
                  <a:spcPct val="90000"/>
                </a:lnSpc>
                <a:spcBef>
                  <a:spcPct val="0"/>
                </a:spcBef>
                <a:spcAft>
                  <a:spcPct val="35000"/>
                </a:spcAft>
                <a:buNone/>
              </a:pPr>
              <a:r>
                <a:rPr lang="en-US" sz="2000" b="1" kern="1200" dirty="0"/>
                <a:t>Scenario update</a:t>
              </a:r>
            </a:p>
          </p:txBody>
        </p:sp>
      </p:grpSp>
      <p:grpSp>
        <p:nvGrpSpPr>
          <p:cNvPr id="57" name="Group 56">
            <a:extLst>
              <a:ext uri="{FF2B5EF4-FFF2-40B4-BE49-F238E27FC236}">
                <a16:creationId xmlns:a16="http://schemas.microsoft.com/office/drawing/2014/main" id="{28F0EAE8-5908-42F3-8B9B-A5F7E1BCC822}"/>
              </a:ext>
            </a:extLst>
          </p:cNvPr>
          <p:cNvGrpSpPr/>
          <p:nvPr/>
        </p:nvGrpSpPr>
        <p:grpSpPr>
          <a:xfrm>
            <a:off x="5819630" y="2820434"/>
            <a:ext cx="1644635" cy="1644635"/>
            <a:chOff x="5191292" y="2681279"/>
            <a:chExt cx="1644635" cy="1644635"/>
          </a:xfrm>
        </p:grpSpPr>
        <p:sp>
          <p:nvSpPr>
            <p:cNvPr id="29" name="Teardrop 28">
              <a:extLst>
                <a:ext uri="{FF2B5EF4-FFF2-40B4-BE49-F238E27FC236}">
                  <a16:creationId xmlns:a16="http://schemas.microsoft.com/office/drawing/2014/main" id="{C4A84362-E961-4DF7-B683-E279362436FA}"/>
                </a:ext>
              </a:extLst>
            </p:cNvPr>
            <p:cNvSpPr/>
            <p:nvPr/>
          </p:nvSpPr>
          <p:spPr>
            <a:xfrm rot="13592100">
              <a:off x="5191292" y="2681279"/>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209E8E62-C187-414D-963A-97C19A56DB3B}"/>
                </a:ext>
              </a:extLst>
            </p:cNvPr>
            <p:cNvSpPr/>
            <p:nvPr/>
          </p:nvSpPr>
          <p:spPr>
            <a:xfrm>
              <a:off x="5246263"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8" tIns="101086" rIns="101284"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(3)</a:t>
              </a:r>
            </a:p>
          </p:txBody>
        </p:sp>
      </p:grpSp>
      <p:grpSp>
        <p:nvGrpSpPr>
          <p:cNvPr id="56" name="Group 55">
            <a:extLst>
              <a:ext uri="{FF2B5EF4-FFF2-40B4-BE49-F238E27FC236}">
                <a16:creationId xmlns:a16="http://schemas.microsoft.com/office/drawing/2014/main" id="{DC18AF09-D764-4484-A0FB-2EDC11745EF4}"/>
              </a:ext>
            </a:extLst>
          </p:cNvPr>
          <p:cNvGrpSpPr/>
          <p:nvPr/>
        </p:nvGrpSpPr>
        <p:grpSpPr>
          <a:xfrm>
            <a:off x="5819630" y="926360"/>
            <a:ext cx="1644635" cy="1644635"/>
            <a:chOff x="5248729" y="787205"/>
            <a:chExt cx="1644635" cy="1644635"/>
          </a:xfrm>
        </p:grpSpPr>
        <p:sp>
          <p:nvSpPr>
            <p:cNvPr id="31" name="Teardrop 30">
              <a:extLst>
                <a:ext uri="{FF2B5EF4-FFF2-40B4-BE49-F238E27FC236}">
                  <a16:creationId xmlns:a16="http://schemas.microsoft.com/office/drawing/2014/main" id="{45AAFB87-6D6A-4F12-9F79-6C1271FF2795}"/>
                </a:ext>
              </a:extLst>
            </p:cNvPr>
            <p:cNvSpPr/>
            <p:nvPr/>
          </p:nvSpPr>
          <p:spPr>
            <a:xfrm rot="8156363">
              <a:off x="5248729"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BE2D36A-AC85-4DCD-BE83-40DB27AB963A}"/>
                </a:ext>
              </a:extLst>
            </p:cNvPr>
            <p:cNvSpPr/>
            <p:nvPr/>
          </p:nvSpPr>
          <p:spPr>
            <a:xfrm>
              <a:off x="5303700"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(2)</a:t>
              </a:r>
            </a:p>
          </p:txBody>
        </p:sp>
      </p:grpSp>
      <p:grpSp>
        <p:nvGrpSpPr>
          <p:cNvPr id="55" name="Group 54">
            <a:extLst>
              <a:ext uri="{FF2B5EF4-FFF2-40B4-BE49-F238E27FC236}">
                <a16:creationId xmlns:a16="http://schemas.microsoft.com/office/drawing/2014/main" id="{C096AE6C-DD09-4B55-A977-8700A309FE90}"/>
              </a:ext>
            </a:extLst>
          </p:cNvPr>
          <p:cNvGrpSpPr/>
          <p:nvPr/>
        </p:nvGrpSpPr>
        <p:grpSpPr>
          <a:xfrm>
            <a:off x="4025263" y="926360"/>
            <a:ext cx="1644635" cy="1644635"/>
            <a:chOff x="3549197" y="787205"/>
            <a:chExt cx="1644635" cy="1644635"/>
          </a:xfrm>
        </p:grpSpPr>
        <p:sp>
          <p:nvSpPr>
            <p:cNvPr id="33" name="Teardrop 32">
              <a:extLst>
                <a:ext uri="{FF2B5EF4-FFF2-40B4-BE49-F238E27FC236}">
                  <a16:creationId xmlns:a16="http://schemas.microsoft.com/office/drawing/2014/main" id="{DE68B790-5CEE-4DBE-9D0D-829F3DA87CB9}"/>
                </a:ext>
              </a:extLst>
            </p:cNvPr>
            <p:cNvSpPr/>
            <p:nvPr/>
          </p:nvSpPr>
          <p:spPr>
            <a:xfrm rot="2700000">
              <a:off x="3549197"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7BCFC00-465F-4563-8CF6-87283EB3B709}"/>
                </a:ext>
              </a:extLst>
            </p:cNvPr>
            <p:cNvSpPr/>
            <p:nvPr/>
          </p:nvSpPr>
          <p:spPr>
            <a:xfrm>
              <a:off x="3604165"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b="1" kern="1200" dirty="0"/>
                <a:t>Scenario update</a:t>
              </a:r>
            </a:p>
          </p:txBody>
        </p:sp>
      </p:grpSp>
      <p:grpSp>
        <p:nvGrpSpPr>
          <p:cNvPr id="53" name="Group 52">
            <a:extLst>
              <a:ext uri="{FF2B5EF4-FFF2-40B4-BE49-F238E27FC236}">
                <a16:creationId xmlns:a16="http://schemas.microsoft.com/office/drawing/2014/main" id="{CF4B0A48-ED99-4F0D-8713-BFA673B241D7}"/>
              </a:ext>
            </a:extLst>
          </p:cNvPr>
          <p:cNvGrpSpPr/>
          <p:nvPr/>
        </p:nvGrpSpPr>
        <p:grpSpPr>
          <a:xfrm>
            <a:off x="2223328" y="926360"/>
            <a:ext cx="1644635" cy="1644635"/>
            <a:chOff x="1849662" y="787205"/>
            <a:chExt cx="1644635" cy="1644635"/>
          </a:xfrm>
        </p:grpSpPr>
        <p:sp>
          <p:nvSpPr>
            <p:cNvPr id="36" name="Teardrop 35">
              <a:extLst>
                <a:ext uri="{FF2B5EF4-FFF2-40B4-BE49-F238E27FC236}">
                  <a16:creationId xmlns:a16="http://schemas.microsoft.com/office/drawing/2014/main" id="{6947DB99-EA11-4E44-B587-E8024A0EC571}"/>
                </a:ext>
              </a:extLst>
            </p:cNvPr>
            <p:cNvSpPr/>
            <p:nvPr/>
          </p:nvSpPr>
          <p:spPr>
            <a:xfrm rot="2700000">
              <a:off x="1849662"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9BFFA74E-EDC4-4E32-AB45-C1114D5CA1D4}"/>
                </a:ext>
              </a:extLst>
            </p:cNvPr>
            <p:cNvSpPr/>
            <p:nvPr/>
          </p:nvSpPr>
          <p:spPr>
            <a:xfrm>
              <a:off x="1904631"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5" tIns="101086" rIns="100487"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(1)</a:t>
              </a:r>
            </a:p>
          </p:txBody>
        </p:sp>
      </p:grpSp>
      <p:grpSp>
        <p:nvGrpSpPr>
          <p:cNvPr id="40" name="Group 39">
            <a:extLst>
              <a:ext uri="{FF2B5EF4-FFF2-40B4-BE49-F238E27FC236}">
                <a16:creationId xmlns:a16="http://schemas.microsoft.com/office/drawing/2014/main" id="{9BECA5B2-5AF0-4A29-8467-C2BBF77228FB}"/>
              </a:ext>
            </a:extLst>
          </p:cNvPr>
          <p:cNvGrpSpPr/>
          <p:nvPr/>
        </p:nvGrpSpPr>
        <p:grpSpPr>
          <a:xfrm>
            <a:off x="408547" y="926360"/>
            <a:ext cx="1644635" cy="1644635"/>
            <a:chOff x="150128" y="787205"/>
            <a:chExt cx="1644635" cy="1644635"/>
          </a:xfrm>
        </p:grpSpPr>
        <p:sp>
          <p:nvSpPr>
            <p:cNvPr id="38" name="Teardrop 37">
              <a:extLst>
                <a:ext uri="{FF2B5EF4-FFF2-40B4-BE49-F238E27FC236}">
                  <a16:creationId xmlns:a16="http://schemas.microsoft.com/office/drawing/2014/main" id="{9E4E0C61-E82C-4133-929C-F1DB3258EE48}"/>
                </a:ext>
              </a:extLst>
            </p:cNvPr>
            <p:cNvSpPr/>
            <p:nvPr/>
          </p:nvSpPr>
          <p:spPr>
            <a:xfrm rot="2700000">
              <a:off x="150128"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D7F7F5B6-18EB-479B-80F2-BB5A9040ADB7}"/>
                </a:ext>
              </a:extLst>
            </p:cNvPr>
            <p:cNvSpPr/>
            <p:nvPr/>
          </p:nvSpPr>
          <p:spPr>
            <a:xfrm>
              <a:off x="205099"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b="1" kern="1200" dirty="0"/>
                <a:t>Scenario</a:t>
              </a:r>
            </a:p>
          </p:txBody>
        </p:sp>
      </p:grpSp>
    </p:spTree>
    <p:extLst>
      <p:ext uri="{BB962C8B-B14F-4D97-AF65-F5344CB8AC3E}">
        <p14:creationId xmlns:p14="http://schemas.microsoft.com/office/powerpoint/2010/main" val="313529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B917-3229-4660-8749-5FF9B65A80DF}"/>
              </a:ext>
            </a:extLst>
          </p:cNvPr>
          <p:cNvSpPr>
            <a:spLocks noGrp="1"/>
          </p:cNvSpPr>
          <p:nvPr>
            <p:ph type="title"/>
          </p:nvPr>
        </p:nvSpPr>
        <p:spPr/>
        <p:txBody>
          <a:bodyPr>
            <a:normAutofit fontScale="90000"/>
          </a:bodyPr>
          <a:lstStyle/>
          <a:p>
            <a:r>
              <a:rPr lang="en-US" dirty="0"/>
              <a:t>Questions</a:t>
            </a:r>
          </a:p>
        </p:txBody>
      </p:sp>
      <p:sp>
        <p:nvSpPr>
          <p:cNvPr id="4" name="Date Placeholder 3">
            <a:extLst>
              <a:ext uri="{FF2B5EF4-FFF2-40B4-BE49-F238E27FC236}">
                <a16:creationId xmlns:a16="http://schemas.microsoft.com/office/drawing/2014/main" id="{CCA60563-82BF-4B08-B14C-C14FED306855}"/>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7" name="Picture 6">
            <a:extLst>
              <a:ext uri="{FF2B5EF4-FFF2-40B4-BE49-F238E27FC236}">
                <a16:creationId xmlns:a16="http://schemas.microsoft.com/office/drawing/2014/main" id="{98436417-AA2B-426E-B5FF-2EF63BBFA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87567" y="1415228"/>
            <a:ext cx="3136393" cy="4027544"/>
          </a:xfrm>
          <a:prstGeom prst="rect">
            <a:avLst/>
          </a:prstGeom>
        </p:spPr>
      </p:pic>
      <p:sp>
        <p:nvSpPr>
          <p:cNvPr id="8" name="TextBox 7">
            <a:extLst>
              <a:ext uri="{FF2B5EF4-FFF2-40B4-BE49-F238E27FC236}">
                <a16:creationId xmlns:a16="http://schemas.microsoft.com/office/drawing/2014/main" id="{D904E6CB-1E3F-4FE9-BBE9-86C1A7BC0133}"/>
              </a:ext>
            </a:extLst>
          </p:cNvPr>
          <p:cNvSpPr txBox="1"/>
          <p:nvPr/>
        </p:nvSpPr>
        <p:spPr>
          <a:xfrm>
            <a:off x="2825885" y="2084832"/>
            <a:ext cx="2861682" cy="2554545"/>
          </a:xfrm>
          <a:prstGeom prst="rect">
            <a:avLst/>
          </a:prstGeom>
          <a:noFill/>
        </p:spPr>
        <p:txBody>
          <a:bodyPr wrap="none" rtlCol="0">
            <a:spAutoFit/>
          </a:bodyPr>
          <a:lstStyle/>
          <a:p>
            <a:pPr algn="r">
              <a:buClr>
                <a:srgbClr val="DD8047"/>
              </a:buClr>
              <a:buSzPct val="60000"/>
            </a:pPr>
            <a:r>
              <a:rPr lang="en-US" sz="4000" b="1" dirty="0">
                <a:solidFill>
                  <a:srgbClr val="0070C0"/>
                </a:solidFill>
                <a:latin typeface="+mj-lt"/>
                <a:cs typeface="Calibri" panose="020F0502020204030204" pitchFamily="34" charset="0"/>
              </a:rPr>
              <a:t>ANY</a:t>
            </a:r>
          </a:p>
          <a:p>
            <a:pPr algn="r">
              <a:buClr>
                <a:srgbClr val="DD8047"/>
              </a:buClr>
              <a:buSzPct val="60000"/>
            </a:pPr>
            <a:r>
              <a:rPr lang="en-US" sz="4000" b="1" dirty="0">
                <a:solidFill>
                  <a:srgbClr val="0070C0"/>
                </a:solidFill>
                <a:latin typeface="+mj-lt"/>
                <a:cs typeface="Calibri" panose="020F0502020204030204" pitchFamily="34" charset="0"/>
              </a:rPr>
              <a:t>QUESTION</a:t>
            </a:r>
          </a:p>
          <a:p>
            <a:pPr algn="r">
              <a:buClr>
                <a:srgbClr val="DD8047"/>
              </a:buClr>
              <a:buSzPct val="60000"/>
            </a:pPr>
            <a:r>
              <a:rPr lang="en-US" sz="4000" b="1" dirty="0">
                <a:solidFill>
                  <a:srgbClr val="0070C0"/>
                </a:solidFill>
                <a:latin typeface="+mj-lt"/>
                <a:cs typeface="Calibri" panose="020F0502020204030204" pitchFamily="34" charset="0"/>
              </a:rPr>
              <a:t>BEFORE</a:t>
            </a:r>
          </a:p>
          <a:p>
            <a:pPr algn="r">
              <a:buClr>
                <a:srgbClr val="DD8047"/>
              </a:buClr>
              <a:buSzPct val="60000"/>
            </a:pPr>
            <a:r>
              <a:rPr lang="en-US" sz="4000" b="1" dirty="0">
                <a:solidFill>
                  <a:srgbClr val="0070C0"/>
                </a:solidFill>
                <a:latin typeface="+mj-lt"/>
                <a:cs typeface="Calibri" panose="020F0502020204030204" pitchFamily="34" charset="0"/>
              </a:rPr>
              <a:t>WE START</a:t>
            </a:r>
          </a:p>
        </p:txBody>
      </p:sp>
    </p:spTree>
    <p:extLst>
      <p:ext uri="{BB962C8B-B14F-4D97-AF65-F5344CB8AC3E}">
        <p14:creationId xmlns:p14="http://schemas.microsoft.com/office/powerpoint/2010/main" val="2851002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47E34-2AFC-4195-AEFD-7B181C94227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5" name="Title 1">
            <a:extLst>
              <a:ext uri="{FF2B5EF4-FFF2-40B4-BE49-F238E27FC236}">
                <a16:creationId xmlns:a16="http://schemas.microsoft.com/office/drawing/2014/main" id="{4A31D9F2-2B61-4C65-9448-4FDEE9FB5005}"/>
              </a:ext>
            </a:extLst>
          </p:cNvPr>
          <p:cNvSpPr>
            <a:spLocks noGrp="1"/>
          </p:cNvSpPr>
          <p:nvPr>
            <p:ph type="ctrTitle"/>
          </p:nvPr>
        </p:nvSpPr>
        <p:spPr>
          <a:xfrm>
            <a:off x="174230" y="1865376"/>
            <a:ext cx="6096000" cy="2186798"/>
          </a:xfrm>
        </p:spPr>
        <p:txBody>
          <a:bodyPr>
            <a:noAutofit/>
          </a:bodyPr>
          <a:lstStyle/>
          <a:p>
            <a:pPr algn="l"/>
            <a:r>
              <a:rPr lang="en-US" sz="4400" b="1" dirty="0">
                <a:solidFill>
                  <a:schemeClr val="bg1"/>
                </a:solidFill>
                <a:latin typeface="Arial" panose="020B0604020202020204" pitchFamily="34" charset="0"/>
                <a:cs typeface="Arial" panose="020B0604020202020204" pitchFamily="34" charset="0"/>
              </a:rPr>
              <a:t>NOVEL</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CORONAVIRUS </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(COVID-19)</a:t>
            </a:r>
            <a:endParaRPr lang="en-US" sz="4400" dirty="0">
              <a:solidFill>
                <a:schemeClr val="bg1"/>
              </a:solidFill>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7CDBE3B2-F9E5-4D1D-88B4-8E95F442DF66}"/>
              </a:ext>
            </a:extLst>
          </p:cNvPr>
          <p:cNvSpPr>
            <a:spLocks noGrp="1"/>
          </p:cNvSpPr>
          <p:nvPr>
            <p:ph type="subTitle" idx="1"/>
          </p:nvPr>
        </p:nvSpPr>
        <p:spPr>
          <a:xfrm>
            <a:off x="4190243" y="4756628"/>
            <a:ext cx="4306277" cy="1065066"/>
          </a:xfrm>
        </p:spPr>
        <p:txBody>
          <a:bodyPr/>
          <a:lstStyle/>
          <a:p>
            <a:r>
              <a:rPr lang="en-US" sz="3600" b="1" dirty="0">
                <a:solidFill>
                  <a:srgbClr val="0092CB"/>
                </a:solidFill>
              </a:rPr>
              <a:t>COUNTRY NAME</a:t>
            </a:r>
            <a:endParaRPr lang="en-US" sz="3600" dirty="0">
              <a:solidFill>
                <a:srgbClr val="0092CB"/>
              </a:solidFill>
            </a:endParaRPr>
          </a:p>
          <a:p>
            <a:r>
              <a:rPr lang="en-US" sz="2000" b="1" dirty="0">
                <a:solidFill>
                  <a:srgbClr val="0092CB"/>
                </a:solidFill>
              </a:rPr>
              <a:t>Date and location</a:t>
            </a:r>
            <a:endParaRPr lang="en-US" sz="2000" dirty="0">
              <a:solidFill>
                <a:srgbClr val="0092CB"/>
              </a:solidFill>
            </a:endParaRPr>
          </a:p>
        </p:txBody>
      </p:sp>
      <p:sp>
        <p:nvSpPr>
          <p:cNvPr id="7" name="Rectangle 6">
            <a:extLst>
              <a:ext uri="{FF2B5EF4-FFF2-40B4-BE49-F238E27FC236}">
                <a16:creationId xmlns:a16="http://schemas.microsoft.com/office/drawing/2014/main" id="{8062DF02-DEA5-49F3-A3BE-DD71F23B12A7}"/>
              </a:ext>
            </a:extLst>
          </p:cNvPr>
          <p:cNvSpPr/>
          <p:nvPr/>
        </p:nvSpPr>
        <p:spPr>
          <a:xfrm>
            <a:off x="7712945" y="2705865"/>
            <a:ext cx="4306277" cy="1938992"/>
          </a:xfrm>
          <a:prstGeom prst="rect">
            <a:avLst/>
          </a:prstGeom>
        </p:spPr>
        <p:txBody>
          <a:bodyPr wrap="square">
            <a:spAutoFit/>
          </a:bodyPr>
          <a:lstStyle/>
          <a:p>
            <a:pPr algn="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HEALTH</a:t>
            </a:r>
          </a:p>
          <a:p>
            <a:pPr algn="r"/>
            <a:r>
              <a:rPr lang="en-US" sz="2400" b="1" dirty="0">
                <a:solidFill>
                  <a:schemeClr val="accent2"/>
                </a:solidFill>
                <a:latin typeface="Arial" panose="020B0604020202020204" pitchFamily="34" charset="0"/>
                <a:cs typeface="Arial" panose="020B0604020202020204" pitchFamily="34" charset="0"/>
              </a:rPr>
              <a:t>EMERGENCY</a:t>
            </a:r>
          </a:p>
          <a:p>
            <a:pPr algn="r"/>
            <a:r>
              <a:rPr lang="en-US" sz="2400" b="1" dirty="0">
                <a:solidFill>
                  <a:schemeClr val="accent2"/>
                </a:solidFill>
                <a:latin typeface="Arial" panose="020B0604020202020204" pitchFamily="34" charset="0"/>
                <a:cs typeface="Arial" panose="020B0604020202020204" pitchFamily="34" charset="0"/>
              </a:rPr>
              <a:t>PREPAREDNESS</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SIMULATION EXERCISE</a:t>
            </a:r>
            <a:endParaRPr lang="en-US" sz="2400" dirty="0">
              <a:solidFill>
                <a:schemeClr val="accent2"/>
              </a:solidFill>
            </a:endParaRPr>
          </a:p>
        </p:txBody>
      </p:sp>
      <p:pic>
        <p:nvPicPr>
          <p:cNvPr id="8" name="Picture 7" descr="A close up of a logo&#10;&#10;Description automatically generated">
            <a:extLst>
              <a:ext uri="{FF2B5EF4-FFF2-40B4-BE49-F238E27FC236}">
                <a16:creationId xmlns:a16="http://schemas.microsoft.com/office/drawing/2014/main" id="{D47B402B-BD57-4472-BF3B-B56FBA6AF439}"/>
              </a:ext>
            </a:extLst>
          </p:cNvPr>
          <p:cNvPicPr/>
          <p:nvPr/>
        </p:nvPicPr>
        <p:blipFill rotWithShape="1">
          <a:blip r:embed="rId3" cstate="email">
            <a:extLst>
              <a:ext uri="{28A0092B-C50C-407E-A947-70E740481C1C}">
                <a14:useLocalDpi xmlns:a14="http://schemas.microsoft.com/office/drawing/2010/main"/>
              </a:ext>
            </a:extLst>
          </a:blip>
          <a:srcRect l="9503" t="16901" r="10285" b="19115"/>
          <a:stretch/>
        </p:blipFill>
        <p:spPr bwMode="auto">
          <a:xfrm>
            <a:off x="133370" y="6317181"/>
            <a:ext cx="1290701" cy="41142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BA7E4D0-D402-4FA8-9F2E-21155B264F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9683" y="6329160"/>
            <a:ext cx="1266447" cy="387468"/>
          </a:xfrm>
          <a:prstGeom prst="rect">
            <a:avLst/>
          </a:prstGeom>
        </p:spPr>
      </p:pic>
      <p:pic>
        <p:nvPicPr>
          <p:cNvPr id="11" name="Picture 10">
            <a:extLst>
              <a:ext uri="{FF2B5EF4-FFF2-40B4-BE49-F238E27FC236}">
                <a16:creationId xmlns:a16="http://schemas.microsoft.com/office/drawing/2014/main" id="{36AF0388-E07F-4509-9418-2BF27CB8EE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7114" y="6099893"/>
            <a:ext cx="1606232" cy="694361"/>
          </a:xfrm>
          <a:prstGeom prst="rect">
            <a:avLst/>
          </a:prstGeom>
        </p:spPr>
      </p:pic>
    </p:spTree>
    <p:extLst>
      <p:ext uri="{BB962C8B-B14F-4D97-AF65-F5344CB8AC3E}">
        <p14:creationId xmlns:p14="http://schemas.microsoft.com/office/powerpoint/2010/main" val="264774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Scenario</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6" name="Picture 5" descr="A side view mirror of a car window&#10;&#10;Description automatically generated">
            <a:extLst>
              <a:ext uri="{FF2B5EF4-FFF2-40B4-BE49-F238E27FC236}">
                <a16:creationId xmlns:a16="http://schemas.microsoft.com/office/drawing/2014/main" id="{C9DD7092-FABC-4C09-B43C-269B5BA1C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5295" y="1157022"/>
            <a:ext cx="4174862" cy="4653684"/>
          </a:xfrm>
          <a:prstGeom prst="rect">
            <a:avLst/>
          </a:prstGeom>
        </p:spPr>
      </p:pic>
      <p:sp>
        <p:nvSpPr>
          <p:cNvPr id="7" name="Content Placeholder 3">
            <a:extLst>
              <a:ext uri="{FF2B5EF4-FFF2-40B4-BE49-F238E27FC236}">
                <a16:creationId xmlns:a16="http://schemas.microsoft.com/office/drawing/2014/main" id="{CA32754F-DBC8-44F2-8D71-5E44FE1295AC}"/>
              </a:ext>
            </a:extLst>
          </p:cNvPr>
          <p:cNvSpPr>
            <a:spLocks noGrp="1"/>
          </p:cNvSpPr>
          <p:nvPr>
            <p:ph idx="1"/>
          </p:nvPr>
        </p:nvSpPr>
        <p:spPr>
          <a:xfrm>
            <a:off x="483895" y="1170431"/>
            <a:ext cx="7101400" cy="4654800"/>
          </a:xfrm>
          <a:solidFill>
            <a:schemeClr val="tx2">
              <a:lumMod val="20000"/>
              <a:lumOff val="80000"/>
            </a:schemeClr>
          </a:solidFill>
        </p:spPr>
        <p:txBody>
          <a:bodyPr anchor="ctr">
            <a:noAutofit/>
          </a:bodyPr>
          <a:lstStyle/>
          <a:p>
            <a:pPr>
              <a:lnSpc>
                <a:spcPct val="100000"/>
              </a:lnSpc>
            </a:pPr>
            <a:r>
              <a:rPr lang="en-US" sz="2400" dirty="0">
                <a:latin typeface="+mj-lt"/>
                <a:cs typeface="Calibri" panose="020F0502020204030204" pitchFamily="34" charset="0"/>
              </a:rPr>
              <a:t>A man is brought into [</a:t>
            </a:r>
            <a:r>
              <a:rPr lang="en-US" sz="2400" b="1" dirty="0">
                <a:latin typeface="+mj-lt"/>
                <a:cs typeface="Calibri" panose="020F0502020204030204" pitchFamily="34" charset="0"/>
              </a:rPr>
              <a:t>sub-national primary health care facility</a:t>
            </a:r>
            <a:r>
              <a:rPr lang="en-US" sz="2400" dirty="0">
                <a:latin typeface="+mj-lt"/>
                <a:cs typeface="Calibri" panose="020F0502020204030204" pitchFamily="34" charset="0"/>
              </a:rPr>
              <a:t>], in [</a:t>
            </a:r>
            <a:r>
              <a:rPr lang="en-US" sz="2400" b="1" dirty="0">
                <a:latin typeface="+mj-lt"/>
                <a:cs typeface="Calibri" panose="020F0502020204030204" pitchFamily="34" charset="0"/>
              </a:rPr>
              <a:t>City name</a:t>
            </a:r>
            <a:r>
              <a:rPr lang="en-US" sz="2400" dirty="0">
                <a:latin typeface="+mj-lt"/>
                <a:cs typeface="Calibri" panose="020F0502020204030204" pitchFamily="34" charset="0"/>
              </a:rPr>
              <a:t>] by his family with a high fever, cough and difficulty breathing. </a:t>
            </a:r>
          </a:p>
          <a:p>
            <a:pPr>
              <a:lnSpc>
                <a:spcPct val="100000"/>
              </a:lnSpc>
            </a:pPr>
            <a:r>
              <a:rPr lang="en-US" sz="2400" dirty="0">
                <a:latin typeface="+mj-lt"/>
                <a:cs typeface="Calibri" panose="020F0502020204030204" pitchFamily="34" charset="0"/>
              </a:rPr>
              <a:t>He lives in [</a:t>
            </a:r>
            <a:r>
              <a:rPr lang="en-US" sz="2400" b="1" dirty="0">
                <a:latin typeface="+mj-lt"/>
                <a:cs typeface="Calibri" panose="020F0502020204030204" pitchFamily="34" charset="0"/>
              </a:rPr>
              <a:t>city</a:t>
            </a:r>
            <a:r>
              <a:rPr lang="en-US" sz="2400" dirty="0">
                <a:latin typeface="+mj-lt"/>
                <a:cs typeface="Calibri" panose="020F0502020204030204" pitchFamily="34" charset="0"/>
              </a:rPr>
              <a:t>] and has just returned home from a business trip to China. Based on his symptoms and his recent travel history, the man (58 years old) is suspected of having COVID-19. </a:t>
            </a:r>
          </a:p>
        </p:txBody>
      </p:sp>
      <p:sp>
        <p:nvSpPr>
          <p:cNvPr id="12" name="Freeform: Shape 11">
            <a:extLst>
              <a:ext uri="{FF2B5EF4-FFF2-40B4-BE49-F238E27FC236}">
                <a16:creationId xmlns:a16="http://schemas.microsoft.com/office/drawing/2014/main" id="{50516569-93BF-4AED-A5A6-4A963D0D6747}"/>
              </a:ext>
            </a:extLst>
          </p:cNvPr>
          <p:cNvSpPr/>
          <p:nvPr/>
        </p:nvSpPr>
        <p:spPr>
          <a:xfrm flipH="1" flipV="1">
            <a:off x="7770612"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1580723-2FFC-4BAE-A75A-2A08941F5213}"/>
              </a:ext>
            </a:extLst>
          </p:cNvPr>
          <p:cNvSpPr/>
          <p:nvPr/>
        </p:nvSpPr>
        <p:spPr>
          <a:xfrm flipH="1" flipV="1">
            <a:off x="8040624"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EC42E4-D28A-4D70-8CEF-0771D74B8BD4}"/>
              </a:ext>
            </a:extLst>
          </p:cNvPr>
          <p:cNvSpPr txBox="1"/>
          <p:nvPr/>
        </p:nvSpPr>
        <p:spPr>
          <a:xfrm>
            <a:off x="9023983" y="104238"/>
            <a:ext cx="2851486" cy="400110"/>
          </a:xfrm>
          <a:prstGeom prst="rect">
            <a:avLst/>
          </a:prstGeom>
          <a:noFill/>
        </p:spPr>
        <p:txBody>
          <a:bodyPr wrap="none" rtlCol="0">
            <a:spAutoFit/>
          </a:bodyPr>
          <a:lstStyle/>
          <a:p>
            <a:pPr>
              <a:spcBef>
                <a:spcPts val="700"/>
              </a:spcBef>
              <a:buClr>
                <a:srgbClr val="DD8047"/>
              </a:buClr>
              <a:buSzPct val="60000"/>
            </a:pPr>
            <a:r>
              <a:rPr lang="en-US" sz="2000" b="1" dirty="0">
                <a:solidFill>
                  <a:schemeClr val="bg1"/>
                </a:solidFill>
                <a:latin typeface="Arial Black" panose="020B0A04020102020204" pitchFamily="34" charset="0"/>
              </a:rPr>
              <a:t>SIMULATION ONLY</a:t>
            </a:r>
          </a:p>
        </p:txBody>
      </p:sp>
    </p:spTree>
    <p:extLst>
      <p:ext uri="{BB962C8B-B14F-4D97-AF65-F5344CB8AC3E}">
        <p14:creationId xmlns:p14="http://schemas.microsoft.com/office/powerpoint/2010/main" val="1257342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1</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lstStyle/>
          <a:p>
            <a:pPr marL="0" indent="0">
              <a:buNone/>
            </a:pPr>
            <a:r>
              <a:rPr lang="en-US" b="1" dirty="0">
                <a:solidFill>
                  <a:schemeClr val="accent3"/>
                </a:solidFill>
              </a:rPr>
              <a:t>Questions for discussion</a:t>
            </a:r>
          </a:p>
          <a:p>
            <a:endParaRPr lang="en-US" dirty="0"/>
          </a:p>
          <a:p>
            <a:pPr marL="514350" indent="-514350">
              <a:buFont typeface="+mj-lt"/>
              <a:buAutoNum type="arabicPeriod"/>
            </a:pPr>
            <a:r>
              <a:rPr lang="en-US" dirty="0"/>
              <a:t>Who should be informed, when and how?</a:t>
            </a:r>
          </a:p>
          <a:p>
            <a:pPr marL="514350" indent="-514350">
              <a:buFont typeface="+mj-lt"/>
              <a:buAutoNum type="arabicPeriod"/>
            </a:pPr>
            <a:r>
              <a:rPr lang="en-US" dirty="0"/>
              <a:t>What plans, procedures and resources would you activate at this point?</a:t>
            </a:r>
          </a:p>
          <a:p>
            <a:pPr marL="514350" indent="-514350">
              <a:buFont typeface="+mj-lt"/>
              <a:buAutoNum type="arabicPeriod"/>
            </a:pPr>
            <a:r>
              <a:rPr lang="en-US" dirty="0"/>
              <a:t>Does the patient need to be transferred to another hospital.  If so, where to and how?</a:t>
            </a:r>
          </a:p>
          <a:p>
            <a:pPr marL="514350" indent="-514350">
              <a:buFont typeface="+mj-lt"/>
              <a:buAutoNum type="arabicPeriod"/>
            </a:pPr>
            <a:r>
              <a:rPr lang="en-US" dirty="0"/>
              <a:t>What Infection Prevention and Control measures would you put in place for this patient?</a:t>
            </a:r>
          </a:p>
          <a:p>
            <a:endParaRPr lang="en-US" dirty="0"/>
          </a:p>
          <a:p>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978391" y="5342554"/>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950530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Scenario update</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2" name="Freeform: Shape 11">
            <a:extLst>
              <a:ext uri="{FF2B5EF4-FFF2-40B4-BE49-F238E27FC236}">
                <a16:creationId xmlns:a16="http://schemas.microsoft.com/office/drawing/2014/main" id="{50516569-93BF-4AED-A5A6-4A963D0D6747}"/>
              </a:ext>
            </a:extLst>
          </p:cNvPr>
          <p:cNvSpPr/>
          <p:nvPr/>
        </p:nvSpPr>
        <p:spPr>
          <a:xfrm flipH="1" flipV="1">
            <a:off x="7770612"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1580723-2FFC-4BAE-A75A-2A08941F5213}"/>
              </a:ext>
            </a:extLst>
          </p:cNvPr>
          <p:cNvSpPr/>
          <p:nvPr/>
        </p:nvSpPr>
        <p:spPr>
          <a:xfrm flipH="1" flipV="1">
            <a:off x="8040624"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EC42E4-D28A-4D70-8CEF-0771D74B8BD4}"/>
              </a:ext>
            </a:extLst>
          </p:cNvPr>
          <p:cNvSpPr txBox="1"/>
          <p:nvPr/>
        </p:nvSpPr>
        <p:spPr>
          <a:xfrm>
            <a:off x="9023983" y="104238"/>
            <a:ext cx="2851486" cy="400110"/>
          </a:xfrm>
          <a:prstGeom prst="rect">
            <a:avLst/>
          </a:prstGeom>
          <a:noFill/>
        </p:spPr>
        <p:txBody>
          <a:bodyPr wrap="none" rtlCol="0">
            <a:spAutoFit/>
          </a:bodyPr>
          <a:lstStyle/>
          <a:p>
            <a:pPr>
              <a:spcBef>
                <a:spcPts val="700"/>
              </a:spcBef>
              <a:buClr>
                <a:srgbClr val="DD8047"/>
              </a:buClr>
              <a:buSzPct val="60000"/>
            </a:pPr>
            <a:r>
              <a:rPr lang="en-US" sz="2000" b="1" dirty="0">
                <a:solidFill>
                  <a:schemeClr val="bg1"/>
                </a:solidFill>
                <a:latin typeface="Arial Black" panose="020B0A04020102020204" pitchFamily="34" charset="0"/>
              </a:rPr>
              <a:t>SIMULATION ONLY</a:t>
            </a:r>
          </a:p>
        </p:txBody>
      </p:sp>
      <p:pic>
        <p:nvPicPr>
          <p:cNvPr id="3" name="Picture 2">
            <a:extLst>
              <a:ext uri="{FF2B5EF4-FFF2-40B4-BE49-F238E27FC236}">
                <a16:creationId xmlns:a16="http://schemas.microsoft.com/office/drawing/2014/main" id="{F3BEE630-D09C-4288-B147-FF6FD4EFE11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560257" y="841247"/>
            <a:ext cx="4144319" cy="5553387"/>
          </a:xfrm>
          <a:prstGeom prst="rect">
            <a:avLst/>
          </a:prstGeom>
        </p:spPr>
      </p:pic>
      <p:sp>
        <p:nvSpPr>
          <p:cNvPr id="7" name="Content Placeholder 3">
            <a:extLst>
              <a:ext uri="{FF2B5EF4-FFF2-40B4-BE49-F238E27FC236}">
                <a16:creationId xmlns:a16="http://schemas.microsoft.com/office/drawing/2014/main" id="{CA32754F-DBC8-44F2-8D71-5E44FE1295AC}"/>
              </a:ext>
            </a:extLst>
          </p:cNvPr>
          <p:cNvSpPr>
            <a:spLocks noGrp="1"/>
          </p:cNvSpPr>
          <p:nvPr>
            <p:ph idx="1"/>
          </p:nvPr>
        </p:nvSpPr>
        <p:spPr>
          <a:xfrm>
            <a:off x="483895" y="841248"/>
            <a:ext cx="7101400" cy="5553387"/>
          </a:xfrm>
          <a:solidFill>
            <a:schemeClr val="tx2">
              <a:lumMod val="20000"/>
              <a:lumOff val="80000"/>
            </a:schemeClr>
          </a:solidFill>
        </p:spPr>
        <p:txBody>
          <a:bodyPr anchor="ctr">
            <a:noAutofit/>
          </a:bodyPr>
          <a:lstStyle/>
          <a:p>
            <a:pPr>
              <a:lnSpc>
                <a:spcPct val="100000"/>
              </a:lnSpc>
            </a:pPr>
            <a:r>
              <a:rPr lang="en-US" sz="2400" dirty="0">
                <a:latin typeface="+mj-lt"/>
                <a:cs typeface="Calibri" panose="020F0502020204030204" pitchFamily="34" charset="0"/>
              </a:rPr>
              <a:t>The man apparently only developed symptoms 2 days after his return from meetings in China. He did not have any local travel companions on his business trip , which included time in Beijing and Shanghai. His return flight home was routed via [</a:t>
            </a:r>
            <a:r>
              <a:rPr lang="en-US" sz="2400" b="1" dirty="0">
                <a:latin typeface="+mj-lt"/>
                <a:cs typeface="Calibri" panose="020F0502020204030204" pitchFamily="34" charset="0"/>
              </a:rPr>
              <a:t>regional hub</a:t>
            </a:r>
            <a:r>
              <a:rPr lang="en-US" sz="2400" dirty="0">
                <a:latin typeface="+mj-lt"/>
                <a:cs typeface="Calibri" panose="020F0502020204030204" pitchFamily="34" charset="0"/>
              </a:rPr>
              <a:t>], where he spent 6 hours in the transit lounge and upon arrival at [</a:t>
            </a:r>
            <a:r>
              <a:rPr lang="en-US" sz="2400" b="1" dirty="0">
                <a:latin typeface="+mj-lt"/>
                <a:cs typeface="Calibri" panose="020F0502020204030204" pitchFamily="34" charset="0"/>
              </a:rPr>
              <a:t>PoE, with entry screening</a:t>
            </a:r>
            <a:r>
              <a:rPr lang="en-US" sz="2400" dirty="0">
                <a:latin typeface="+mj-lt"/>
                <a:cs typeface="Calibri" panose="020F0502020204030204" pitchFamily="34" charset="0"/>
              </a:rPr>
              <a:t>] he did not have a fever. </a:t>
            </a:r>
          </a:p>
          <a:p>
            <a:pPr>
              <a:lnSpc>
                <a:spcPct val="100000"/>
              </a:lnSpc>
            </a:pPr>
            <a:r>
              <a:rPr lang="en-US" sz="2400" dirty="0">
                <a:latin typeface="+mj-lt"/>
                <a:cs typeface="Calibri" panose="020F0502020204030204" pitchFamily="34" charset="0"/>
              </a:rPr>
              <a:t>Total contacts identified since symptoms are 15, including the examining doctor and nurses, whom initially admitted to him at the hospital, his immediate family and some local office colleagues. </a:t>
            </a:r>
          </a:p>
        </p:txBody>
      </p:sp>
    </p:spTree>
    <p:extLst>
      <p:ext uri="{BB962C8B-B14F-4D97-AF65-F5344CB8AC3E}">
        <p14:creationId xmlns:p14="http://schemas.microsoft.com/office/powerpoint/2010/main" val="3248423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2</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lstStyle/>
          <a:p>
            <a:pPr marL="0" indent="0">
              <a:buNone/>
            </a:pPr>
            <a:r>
              <a:rPr lang="en-US" b="1" dirty="0">
                <a:solidFill>
                  <a:schemeClr val="accent3"/>
                </a:solidFill>
              </a:rPr>
              <a:t>Questions for discussion</a:t>
            </a:r>
          </a:p>
          <a:p>
            <a:endParaRPr lang="en-US" dirty="0"/>
          </a:p>
          <a:p>
            <a:pPr marL="514350" indent="-514350">
              <a:spcBef>
                <a:spcPts val="3000"/>
              </a:spcBef>
              <a:buFont typeface="+mj-lt"/>
              <a:buAutoNum type="arabicPeriod"/>
            </a:pPr>
            <a:r>
              <a:rPr lang="en-US" dirty="0"/>
              <a:t>What are your immediate priority actions?</a:t>
            </a:r>
          </a:p>
          <a:p>
            <a:pPr marL="514350" indent="-514350">
              <a:spcBef>
                <a:spcPts val="3000"/>
              </a:spcBef>
              <a:buFont typeface="+mj-lt"/>
              <a:buAutoNum type="arabicPeriod"/>
            </a:pPr>
            <a:r>
              <a:rPr lang="en-US" dirty="0"/>
              <a:t>What additional information do you require?</a:t>
            </a:r>
          </a:p>
          <a:p>
            <a:pPr marL="514350" indent="-514350">
              <a:spcBef>
                <a:spcPts val="3000"/>
              </a:spcBef>
              <a:buFont typeface="+mj-lt"/>
              <a:buAutoNum type="arabicPeriod"/>
            </a:pPr>
            <a:r>
              <a:rPr lang="en-US" dirty="0"/>
              <a:t>Would you notify WHO about this suspected case?</a:t>
            </a:r>
          </a:p>
          <a:p>
            <a:pPr marL="514350" indent="-514350">
              <a:spcBef>
                <a:spcPts val="3000"/>
              </a:spcBef>
              <a:buFont typeface="+mj-lt"/>
              <a:buAutoNum type="arabicPeriod"/>
            </a:pPr>
            <a:r>
              <a:rPr lang="en-US" dirty="0"/>
              <a:t>Who manage and conduct the monitoring and testing of the contacts?</a:t>
            </a:r>
          </a:p>
          <a:p>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978391" y="5342554"/>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2296722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3</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noAutofit/>
          </a:bodyPr>
          <a:lstStyle/>
          <a:p>
            <a:pPr marL="0" indent="0">
              <a:buNone/>
            </a:pPr>
            <a:r>
              <a:rPr lang="en-US" b="1" dirty="0">
                <a:solidFill>
                  <a:schemeClr val="accent3"/>
                </a:solidFill>
              </a:rPr>
              <a:t>Questions for discussion</a:t>
            </a:r>
            <a:endParaRPr lang="en-US" dirty="0"/>
          </a:p>
          <a:p>
            <a:pPr marL="514350" indent="-514350">
              <a:spcBef>
                <a:spcPts val="3000"/>
              </a:spcBef>
              <a:buFont typeface="+mj-lt"/>
              <a:buAutoNum type="arabicPeriod"/>
            </a:pPr>
            <a:r>
              <a:rPr lang="en-US" dirty="0"/>
              <a:t>How will you confirm whether the patient has COVID-19 or influenza?</a:t>
            </a:r>
          </a:p>
          <a:p>
            <a:pPr lvl="2">
              <a:spcBef>
                <a:spcPts val="1000"/>
              </a:spcBef>
            </a:pPr>
            <a:r>
              <a:rPr lang="en-US" sz="2400" dirty="0"/>
              <a:t>Which laboratory will conduct the test? Does this lab have the appropriate equipment, including PPE? </a:t>
            </a:r>
          </a:p>
          <a:p>
            <a:pPr lvl="2">
              <a:spcBef>
                <a:spcPts val="1000"/>
              </a:spcBef>
            </a:pPr>
            <a:r>
              <a:rPr lang="en-US" sz="2400" dirty="0"/>
              <a:t>How long will confirmation take?</a:t>
            </a:r>
          </a:p>
          <a:p>
            <a:pPr lvl="2">
              <a:spcBef>
                <a:spcPts val="1000"/>
              </a:spcBef>
            </a:pPr>
            <a:r>
              <a:rPr lang="en-US" sz="2400" dirty="0"/>
              <a:t>Will you send for international confirmation?</a:t>
            </a:r>
          </a:p>
          <a:p>
            <a:pPr lvl="2">
              <a:spcBef>
                <a:spcPts val="1000"/>
              </a:spcBef>
            </a:pPr>
            <a:r>
              <a:rPr lang="en-US" sz="2400" dirty="0"/>
              <a:t>Is COVID-19 a national notifiable disease?</a:t>
            </a:r>
          </a:p>
          <a:p>
            <a:pPr marL="514350" indent="-514350">
              <a:spcBef>
                <a:spcPts val="3000"/>
              </a:spcBef>
              <a:buFont typeface="+mj-lt"/>
              <a:buAutoNum type="arabicPeriod"/>
            </a:pPr>
            <a:r>
              <a:rPr lang="en-US" dirty="0"/>
              <a:t>Who needs to be informed of the results?</a:t>
            </a:r>
          </a:p>
          <a:p>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978391" y="5342554"/>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4290403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A close up of a coffee cup sitting on a table&#10;&#10;Description automatically generated">
            <a:extLst>
              <a:ext uri="{FF2B5EF4-FFF2-40B4-BE49-F238E27FC236}">
                <a16:creationId xmlns:a16="http://schemas.microsoft.com/office/drawing/2014/main" id="{F182BF34-D40E-4D63-9929-583C8DCEDC4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785448" y="608658"/>
            <a:ext cx="5256363" cy="6000953"/>
          </a:xfrm>
          <a:prstGeom prst="rect">
            <a:avLst/>
          </a:prstGeom>
        </p:spPr>
      </p:pic>
      <p:sp>
        <p:nvSpPr>
          <p:cNvPr id="2" name="Title 1">
            <a:extLst>
              <a:ext uri="{FF2B5EF4-FFF2-40B4-BE49-F238E27FC236}">
                <a16:creationId xmlns:a16="http://schemas.microsoft.com/office/drawing/2014/main" id="{4CC8DB75-6FDF-4990-B74D-9A2732931021}"/>
              </a:ext>
            </a:extLst>
          </p:cNvPr>
          <p:cNvSpPr>
            <a:spLocks noGrp="1"/>
          </p:cNvSpPr>
          <p:nvPr>
            <p:ph type="title"/>
          </p:nvPr>
        </p:nvSpPr>
        <p:spPr/>
        <p:txBody>
          <a:bodyPr>
            <a:normAutofit fontScale="90000"/>
          </a:bodyPr>
          <a:lstStyle/>
          <a:p>
            <a:r>
              <a:rPr lang="en-US" dirty="0"/>
              <a:t>Break</a:t>
            </a:r>
          </a:p>
        </p:txBody>
      </p:sp>
      <p:sp>
        <p:nvSpPr>
          <p:cNvPr id="4" name="Date Placeholder 3">
            <a:extLst>
              <a:ext uri="{FF2B5EF4-FFF2-40B4-BE49-F238E27FC236}">
                <a16:creationId xmlns:a16="http://schemas.microsoft.com/office/drawing/2014/main" id="{036C72D3-CA0F-4CE2-B229-7BBC2D9084AB}"/>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Rectangle 4">
            <a:extLst>
              <a:ext uri="{FF2B5EF4-FFF2-40B4-BE49-F238E27FC236}">
                <a16:creationId xmlns:a16="http://schemas.microsoft.com/office/drawing/2014/main" id="{8A53E21E-7CF7-4CC4-8BCD-1B6388A2620A}"/>
              </a:ext>
            </a:extLst>
          </p:cNvPr>
          <p:cNvSpPr/>
          <p:nvPr/>
        </p:nvSpPr>
        <p:spPr>
          <a:xfrm>
            <a:off x="1511808" y="1809134"/>
            <a:ext cx="3600000" cy="3600000"/>
          </a:xfrm>
          <a:prstGeom prst="rect">
            <a:avLst/>
          </a:prstGeom>
          <a:solidFill>
            <a:schemeClr val="bg1"/>
          </a:solidFill>
          <a:ln w="231775" cmpd="thickThin">
            <a:solidFill>
              <a:schemeClr val="accent1"/>
            </a:solidFill>
          </a:ln>
        </p:spPr>
        <p:txBody>
          <a:bodyPr wrap="square" lIns="0" tIns="0" rIns="0" bIns="0" anchor="ctr">
            <a:noAutofit/>
          </a:bodyPr>
          <a:lstStyle/>
          <a:p>
            <a:pPr algn="ctr"/>
            <a:r>
              <a:rPr lang="en-US" sz="3600" b="1" dirty="0">
                <a:solidFill>
                  <a:schemeClr val="accent1"/>
                </a:solidFill>
              </a:rPr>
              <a:t>Coffee Break </a:t>
            </a:r>
            <a:br>
              <a:rPr lang="en-US" sz="3600" b="1" dirty="0">
                <a:solidFill>
                  <a:schemeClr val="accent1"/>
                </a:solidFill>
              </a:rPr>
            </a:br>
            <a:r>
              <a:rPr lang="en-US" sz="3600" b="1" dirty="0">
                <a:solidFill>
                  <a:schemeClr val="accent1"/>
                </a:solidFill>
              </a:rPr>
              <a:t>(15min)</a:t>
            </a:r>
          </a:p>
        </p:txBody>
      </p:sp>
    </p:spTree>
    <p:extLst>
      <p:ext uri="{BB962C8B-B14F-4D97-AF65-F5344CB8AC3E}">
        <p14:creationId xmlns:p14="http://schemas.microsoft.com/office/powerpoint/2010/main" val="949337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p:txBody>
          <a:bodyPr>
            <a:normAutofit fontScale="90000"/>
          </a:bodyPr>
          <a:lstStyle/>
          <a:p>
            <a:r>
              <a:rPr lang="en-US" dirty="0"/>
              <a:t>Agenda</a:t>
            </a:r>
          </a:p>
        </p:txBody>
      </p:sp>
      <p:sp>
        <p:nvSpPr>
          <p:cNvPr id="4" name="Date Placeholder 3">
            <a:extLst>
              <a:ext uri="{FF2B5EF4-FFF2-40B4-BE49-F238E27FC236}">
                <a16:creationId xmlns:a16="http://schemas.microsoft.com/office/drawing/2014/main" id="{A3B10564-5E44-4E45-905F-4B41B230E036}"/>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2">
            <a:extLst>
              <a:ext uri="{FF2B5EF4-FFF2-40B4-BE49-F238E27FC236}">
                <a16:creationId xmlns:a16="http://schemas.microsoft.com/office/drawing/2014/main" id="{2DE68DE2-6316-4455-9697-9ED7EF612BA9}"/>
              </a:ext>
            </a:extLst>
          </p:cNvPr>
          <p:cNvSpPr>
            <a:spLocks noGrp="1"/>
          </p:cNvSpPr>
          <p:nvPr>
            <p:ph idx="1"/>
          </p:nvPr>
        </p:nvSpPr>
        <p:spPr>
          <a:xfrm>
            <a:off x="237744" y="1033272"/>
            <a:ext cx="5779211" cy="4018302"/>
          </a:xfrm>
        </p:spPr>
        <p:txBody>
          <a:bodyPr>
            <a:noAutofit/>
          </a:bodyPr>
          <a:lstStyle/>
          <a:p>
            <a:pPr marL="0" lvl="0" indent="0">
              <a:lnSpc>
                <a:spcPct val="100000"/>
              </a:lnSpc>
              <a:spcBef>
                <a:spcPts val="700"/>
              </a:spcBef>
              <a:buClr>
                <a:srgbClr val="DD8047"/>
              </a:buClr>
              <a:buSzPct val="60000"/>
              <a:buNone/>
              <a:defRPr/>
            </a:pPr>
            <a:r>
              <a:rPr lang="en-GB" sz="2000" b="1" dirty="0">
                <a:solidFill>
                  <a:srgbClr val="0070C0"/>
                </a:solidFill>
                <a:latin typeface="+mj-lt"/>
                <a:cs typeface="Calibri" panose="020F0502020204030204" pitchFamily="34" charset="0"/>
              </a:rPr>
              <a:t>Part 1:</a:t>
            </a:r>
          </a:p>
          <a:p>
            <a:pPr defTabSz="1252538"/>
            <a:r>
              <a:rPr lang="en-US" sz="2000" i="1" dirty="0">
                <a:latin typeface="+mj-lt"/>
              </a:rPr>
              <a:t>08:45	Registration</a:t>
            </a:r>
          </a:p>
          <a:p>
            <a:pPr defTabSz="1252538"/>
            <a:r>
              <a:rPr lang="en-GB" sz="2000" i="1" dirty="0">
                <a:latin typeface="+mj-lt"/>
              </a:rPr>
              <a:t>09:00   	Introduction</a:t>
            </a:r>
            <a:endParaRPr lang="en-US" sz="2000" dirty="0">
              <a:latin typeface="+mj-lt"/>
            </a:endParaRPr>
          </a:p>
          <a:p>
            <a:pPr defTabSz="1252538"/>
            <a:r>
              <a:rPr lang="en-GB" sz="2000" i="1" dirty="0">
                <a:latin typeface="+mj-lt"/>
              </a:rPr>
              <a:t>09:10 	Exercise Objectives and how to play</a:t>
            </a:r>
            <a:endParaRPr lang="en-US" sz="2000" dirty="0">
              <a:latin typeface="+mj-lt"/>
            </a:endParaRPr>
          </a:p>
          <a:p>
            <a:pPr defTabSz="1252538"/>
            <a:r>
              <a:rPr lang="en-GB" sz="2000" i="1" dirty="0">
                <a:latin typeface="+mj-lt"/>
              </a:rPr>
              <a:t>09:15   	Table-top Simulation </a:t>
            </a:r>
          </a:p>
          <a:p>
            <a:pPr defTabSz="1252538"/>
            <a:r>
              <a:rPr lang="en-GB" sz="2000" i="1" dirty="0">
                <a:latin typeface="+mj-lt"/>
              </a:rPr>
              <a:t>10:45	Coffee break (15 min)</a:t>
            </a:r>
            <a:endParaRPr lang="en-US" sz="2000" dirty="0">
              <a:latin typeface="+mj-lt"/>
            </a:endParaRPr>
          </a:p>
          <a:p>
            <a:pPr defTabSz="1252538"/>
            <a:r>
              <a:rPr lang="en-GB" sz="2000" i="1" dirty="0">
                <a:latin typeface="+mj-lt"/>
              </a:rPr>
              <a:t>11:00	Table-top Simulation </a:t>
            </a:r>
          </a:p>
          <a:p>
            <a:pPr defTabSz="1252538"/>
            <a:r>
              <a:rPr lang="en-GB" sz="2000" i="1" dirty="0">
                <a:latin typeface="+mj-lt"/>
              </a:rPr>
              <a:t>12:30	Hot-wash</a:t>
            </a:r>
            <a:endParaRPr lang="en-US" sz="2000" dirty="0">
              <a:latin typeface="+mj-lt"/>
            </a:endParaRPr>
          </a:p>
          <a:p>
            <a:pPr defTabSz="1252538"/>
            <a:r>
              <a:rPr lang="en-GB" sz="2000" i="1" dirty="0">
                <a:latin typeface="+mj-lt"/>
              </a:rPr>
              <a:t>13:00 	Close part 1</a:t>
            </a:r>
          </a:p>
          <a:p>
            <a:pPr defTabSz="1252538"/>
            <a:r>
              <a:rPr lang="en-US" sz="2000" i="1" dirty="0">
                <a:latin typeface="+mj-lt"/>
              </a:rPr>
              <a:t>13:00	Lunch</a:t>
            </a:r>
            <a:endParaRPr lang="en-US" sz="2000" dirty="0">
              <a:latin typeface="+mj-lt"/>
            </a:endParaRPr>
          </a:p>
        </p:txBody>
      </p:sp>
      <p:sp>
        <p:nvSpPr>
          <p:cNvPr id="6" name="TextBox 5">
            <a:extLst>
              <a:ext uri="{FF2B5EF4-FFF2-40B4-BE49-F238E27FC236}">
                <a16:creationId xmlns:a16="http://schemas.microsoft.com/office/drawing/2014/main" id="{45345226-480B-414B-AA22-2B6F837BB1F0}"/>
              </a:ext>
            </a:extLst>
          </p:cNvPr>
          <p:cNvSpPr txBox="1"/>
          <p:nvPr/>
        </p:nvSpPr>
        <p:spPr>
          <a:xfrm>
            <a:off x="6056478" y="1033272"/>
            <a:ext cx="6266459" cy="3490699"/>
          </a:xfrm>
          <a:prstGeom prst="rect">
            <a:avLst/>
          </a:prstGeom>
          <a:noFill/>
        </p:spPr>
        <p:txBody>
          <a:bodyPr wrap="none" rtlCol="0">
            <a:spAutoFit/>
          </a:bodyPr>
          <a:lstStyle/>
          <a:p>
            <a:pPr lvl="0">
              <a:spcBef>
                <a:spcPts val="700"/>
              </a:spcBef>
              <a:buClr>
                <a:srgbClr val="DD8047"/>
              </a:buClr>
              <a:buSzPct val="60000"/>
              <a:defRPr/>
            </a:pPr>
            <a:r>
              <a:rPr lang="en-GB" sz="2000" b="1" dirty="0">
                <a:solidFill>
                  <a:srgbClr val="0070C0"/>
                </a:solidFill>
                <a:latin typeface="+mj-lt"/>
                <a:cs typeface="Calibri" panose="020F0502020204030204" pitchFamily="34" charset="0"/>
              </a:rPr>
              <a:t>Part 2: </a:t>
            </a:r>
          </a:p>
          <a:p>
            <a:pPr lvl="0">
              <a:spcBef>
                <a:spcPts val="700"/>
              </a:spcBef>
              <a:buClr>
                <a:srgbClr val="DD8047"/>
              </a:buClr>
              <a:buSzPct val="60000"/>
              <a:defRPr/>
            </a:pPr>
            <a:r>
              <a:rPr lang="en-US" sz="2000" dirty="0">
                <a:solidFill>
                  <a:srgbClr val="383838"/>
                </a:solidFill>
                <a:cs typeface="Calibri" panose="020F0502020204030204" pitchFamily="34" charset="0"/>
              </a:rPr>
              <a:t>09:00   Re-cap </a:t>
            </a:r>
          </a:p>
          <a:p>
            <a:pPr lvl="0">
              <a:spcBef>
                <a:spcPts val="700"/>
              </a:spcBef>
              <a:buClr>
                <a:srgbClr val="DD8047"/>
              </a:buClr>
              <a:buSzPct val="60000"/>
              <a:defRPr/>
            </a:pPr>
            <a:r>
              <a:rPr lang="en-US" sz="2000" dirty="0">
                <a:solidFill>
                  <a:srgbClr val="383838"/>
                </a:solidFill>
                <a:cs typeface="Calibri" panose="020F0502020204030204" pitchFamily="34" charset="0"/>
              </a:rPr>
              <a:t>09:15   Gaps analysis &amp; action planning </a:t>
            </a:r>
            <a:r>
              <a:rPr lang="en-US" i="1" dirty="0">
                <a:solidFill>
                  <a:srgbClr val="383838"/>
                </a:solidFill>
                <a:cs typeface="Calibri" panose="020F0502020204030204" pitchFamily="34" charset="0"/>
              </a:rPr>
              <a:t>(group work) </a:t>
            </a:r>
          </a:p>
          <a:p>
            <a:pPr lvl="0">
              <a:spcBef>
                <a:spcPts val="700"/>
              </a:spcBef>
              <a:buClr>
                <a:srgbClr val="DD8047"/>
              </a:buClr>
              <a:buSzPct val="60000"/>
              <a:defRPr/>
            </a:pPr>
            <a:r>
              <a:rPr lang="en-US" sz="2000" dirty="0">
                <a:solidFill>
                  <a:srgbClr val="383838"/>
                </a:solidFill>
                <a:cs typeface="Calibri" panose="020F0502020204030204" pitchFamily="34" charset="0"/>
              </a:rPr>
              <a:t>10:30   Coffee break (15 min)</a:t>
            </a:r>
          </a:p>
          <a:p>
            <a:pPr lvl="0">
              <a:spcBef>
                <a:spcPts val="700"/>
              </a:spcBef>
              <a:buClr>
                <a:srgbClr val="DD8047"/>
              </a:buClr>
              <a:buSzPct val="60000"/>
              <a:defRPr/>
            </a:pPr>
            <a:r>
              <a:rPr lang="en-US" sz="2000" dirty="0">
                <a:solidFill>
                  <a:srgbClr val="383838"/>
                </a:solidFill>
                <a:cs typeface="Calibri" panose="020F0502020204030204" pitchFamily="34" charset="0"/>
              </a:rPr>
              <a:t>10:45   Action planning continued  </a:t>
            </a:r>
            <a:r>
              <a:rPr lang="en-US" i="1" dirty="0">
                <a:solidFill>
                  <a:srgbClr val="383838"/>
                </a:solidFill>
                <a:cs typeface="Calibri" panose="020F0502020204030204" pitchFamily="34" charset="0"/>
              </a:rPr>
              <a:t>(group work) </a:t>
            </a:r>
            <a:endParaRPr lang="en-US" sz="2000" i="1" dirty="0">
              <a:solidFill>
                <a:srgbClr val="383838"/>
              </a:solidFill>
              <a:cs typeface="Calibri" panose="020F0502020204030204" pitchFamily="34" charset="0"/>
            </a:endParaRPr>
          </a:p>
          <a:p>
            <a:pPr lvl="0">
              <a:spcBef>
                <a:spcPts val="700"/>
              </a:spcBef>
              <a:buClr>
                <a:srgbClr val="DD8047"/>
              </a:buClr>
              <a:buSzPct val="60000"/>
              <a:defRPr/>
            </a:pPr>
            <a:r>
              <a:rPr lang="en-US" sz="2000" dirty="0">
                <a:solidFill>
                  <a:srgbClr val="383838"/>
                </a:solidFill>
                <a:cs typeface="Calibri" panose="020F0502020204030204" pitchFamily="34" charset="0"/>
              </a:rPr>
              <a:t>11:30	Consolidation in plenary session</a:t>
            </a:r>
          </a:p>
          <a:p>
            <a:pPr lvl="0">
              <a:spcBef>
                <a:spcPts val="700"/>
              </a:spcBef>
              <a:buClr>
                <a:srgbClr val="DD8047"/>
              </a:buClr>
              <a:buSzPct val="60000"/>
              <a:defRPr/>
            </a:pPr>
            <a:r>
              <a:rPr lang="en-US" sz="2000" dirty="0">
                <a:solidFill>
                  <a:srgbClr val="383838"/>
                </a:solidFill>
                <a:cs typeface="Calibri" panose="020F0502020204030204" pitchFamily="34" charset="0"/>
              </a:rPr>
              <a:t>12:00   Wrap up and next steps</a:t>
            </a:r>
          </a:p>
          <a:p>
            <a:pPr lvl="0">
              <a:spcBef>
                <a:spcPts val="700"/>
              </a:spcBef>
              <a:buClr>
                <a:srgbClr val="DD8047"/>
              </a:buClr>
              <a:buSzPct val="60000"/>
              <a:defRPr/>
            </a:pPr>
            <a:r>
              <a:rPr lang="en-US" sz="2000" dirty="0">
                <a:solidFill>
                  <a:srgbClr val="383838"/>
                </a:solidFill>
                <a:cs typeface="Calibri" panose="020F0502020204030204" pitchFamily="34" charset="0"/>
              </a:rPr>
              <a:t>12:30   Closing</a:t>
            </a:r>
          </a:p>
          <a:p>
            <a:endParaRPr lang="en-US" sz="2000" dirty="0">
              <a:latin typeface="+mj-lt"/>
              <a:cs typeface="Calibri" panose="020F0502020204030204" pitchFamily="34" charset="0"/>
            </a:endParaRPr>
          </a:p>
        </p:txBody>
      </p:sp>
      <p:cxnSp>
        <p:nvCxnSpPr>
          <p:cNvPr id="9" name="Straight Connector 8">
            <a:extLst>
              <a:ext uri="{FF2B5EF4-FFF2-40B4-BE49-F238E27FC236}">
                <a16:creationId xmlns:a16="http://schemas.microsoft.com/office/drawing/2014/main" id="{80FE309E-CD75-4C2F-817D-B24489667C9A}"/>
              </a:ext>
            </a:extLst>
          </p:cNvPr>
          <p:cNvCxnSpPr>
            <a:cxnSpLocks/>
          </p:cNvCxnSpPr>
          <p:nvPr/>
        </p:nvCxnSpPr>
        <p:spPr>
          <a:xfrm>
            <a:off x="5963767" y="1033272"/>
            <a:ext cx="0" cy="401830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223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Scenario update</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2" name="Freeform: Shape 11">
            <a:extLst>
              <a:ext uri="{FF2B5EF4-FFF2-40B4-BE49-F238E27FC236}">
                <a16:creationId xmlns:a16="http://schemas.microsoft.com/office/drawing/2014/main" id="{50516569-93BF-4AED-A5A6-4A963D0D6747}"/>
              </a:ext>
            </a:extLst>
          </p:cNvPr>
          <p:cNvSpPr/>
          <p:nvPr/>
        </p:nvSpPr>
        <p:spPr>
          <a:xfrm flipH="1" flipV="1">
            <a:off x="7770612"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1580723-2FFC-4BAE-A75A-2A08941F5213}"/>
              </a:ext>
            </a:extLst>
          </p:cNvPr>
          <p:cNvSpPr/>
          <p:nvPr/>
        </p:nvSpPr>
        <p:spPr>
          <a:xfrm flipH="1" flipV="1">
            <a:off x="8040624"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EC42E4-D28A-4D70-8CEF-0771D74B8BD4}"/>
              </a:ext>
            </a:extLst>
          </p:cNvPr>
          <p:cNvSpPr txBox="1"/>
          <p:nvPr/>
        </p:nvSpPr>
        <p:spPr>
          <a:xfrm>
            <a:off x="9023983" y="104238"/>
            <a:ext cx="2851486" cy="400110"/>
          </a:xfrm>
          <a:prstGeom prst="rect">
            <a:avLst/>
          </a:prstGeom>
          <a:noFill/>
        </p:spPr>
        <p:txBody>
          <a:bodyPr wrap="none" rtlCol="0">
            <a:spAutoFit/>
          </a:bodyPr>
          <a:lstStyle/>
          <a:p>
            <a:pPr>
              <a:spcBef>
                <a:spcPts val="700"/>
              </a:spcBef>
              <a:buClr>
                <a:srgbClr val="DD8047"/>
              </a:buClr>
              <a:buSzPct val="60000"/>
            </a:pPr>
            <a:r>
              <a:rPr lang="en-US" sz="2000" b="1" dirty="0">
                <a:solidFill>
                  <a:schemeClr val="bg1"/>
                </a:solidFill>
                <a:latin typeface="Arial Black" panose="020B0A04020102020204" pitchFamily="34" charset="0"/>
              </a:rPr>
              <a:t>SIMULATION ONLY</a:t>
            </a:r>
          </a:p>
        </p:txBody>
      </p:sp>
      <p:sp>
        <p:nvSpPr>
          <p:cNvPr id="7" name="Content Placeholder 3">
            <a:extLst>
              <a:ext uri="{FF2B5EF4-FFF2-40B4-BE49-F238E27FC236}">
                <a16:creationId xmlns:a16="http://schemas.microsoft.com/office/drawing/2014/main" id="{CA32754F-DBC8-44F2-8D71-5E44FE1295AC}"/>
              </a:ext>
            </a:extLst>
          </p:cNvPr>
          <p:cNvSpPr>
            <a:spLocks noGrp="1"/>
          </p:cNvSpPr>
          <p:nvPr>
            <p:ph idx="1"/>
          </p:nvPr>
        </p:nvSpPr>
        <p:spPr>
          <a:xfrm>
            <a:off x="152780" y="883139"/>
            <a:ext cx="8373805" cy="5502030"/>
          </a:xfrm>
          <a:prstGeom prst="rect">
            <a:avLst/>
          </a:prstGeom>
          <a:solidFill>
            <a:schemeClr val="tx2">
              <a:lumMod val="20000"/>
              <a:lumOff val="80000"/>
            </a:schemeClr>
          </a:solidFill>
        </p:spPr>
        <p:txBody>
          <a:bodyPr anchor="ctr">
            <a:noAutofit/>
          </a:bodyPr>
          <a:lstStyle/>
          <a:p>
            <a:pPr lvl="0"/>
            <a:r>
              <a:rPr lang="en-US" dirty="0"/>
              <a:t>The lab report confirms a positive test for COVID-19 for the man. The man’s condition worsens and is critical. Six of the contacts being monitored, including the man’s wife and three nurses and a doctor have also tested positive for COVID-19. </a:t>
            </a:r>
          </a:p>
          <a:p>
            <a:pPr lvl="0"/>
            <a:r>
              <a:rPr lang="en-US" dirty="0"/>
              <a:t>In addition, 3 separate clusters of a total of 63 lab confirmed cases have been admitted in health care facilities in </a:t>
            </a:r>
            <a:r>
              <a:rPr lang="en-US" b="1" dirty="0"/>
              <a:t>[capital city]</a:t>
            </a:r>
            <a:r>
              <a:rPr lang="en-US" dirty="0"/>
              <a:t>, </a:t>
            </a:r>
            <a:r>
              <a:rPr lang="en-US" b="1" dirty="0"/>
              <a:t>[another city] </a:t>
            </a:r>
            <a:r>
              <a:rPr lang="en-US" dirty="0"/>
              <a:t>and </a:t>
            </a:r>
            <a:r>
              <a:rPr lang="en-US" b="1" dirty="0"/>
              <a:t>[another city]</a:t>
            </a:r>
            <a:r>
              <a:rPr lang="en-US" dirty="0"/>
              <a:t>. </a:t>
            </a:r>
          </a:p>
          <a:p>
            <a:pPr lvl="0"/>
            <a:r>
              <a:rPr lang="en-US" dirty="0"/>
              <a:t>Domestic transmission is evident. The public is nervous, and the media is looking for a statement and to comment on rumors of multiple confirmed cases within the country.</a:t>
            </a:r>
          </a:p>
        </p:txBody>
      </p:sp>
      <p:pic>
        <p:nvPicPr>
          <p:cNvPr id="15" name="Picture 14" descr="A crowded city street filled with lots of traffic&#10;&#10;Description automatically generated">
            <a:extLst>
              <a:ext uri="{FF2B5EF4-FFF2-40B4-BE49-F238E27FC236}">
                <a16:creationId xmlns:a16="http://schemas.microsoft.com/office/drawing/2014/main" id="{2AC99282-2255-4815-A2F2-FF95EB22B1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26585" y="848542"/>
            <a:ext cx="3512635" cy="5536627"/>
          </a:xfrm>
          <a:prstGeom prst="rect">
            <a:avLst/>
          </a:prstGeom>
        </p:spPr>
      </p:pic>
    </p:spTree>
    <p:extLst>
      <p:ext uri="{BB962C8B-B14F-4D97-AF65-F5344CB8AC3E}">
        <p14:creationId xmlns:p14="http://schemas.microsoft.com/office/powerpoint/2010/main" val="148801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4</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noAutofit/>
          </a:bodyPr>
          <a:lstStyle/>
          <a:p>
            <a:pPr marL="0" indent="0">
              <a:buNone/>
            </a:pPr>
            <a:r>
              <a:rPr lang="en-US" b="1" dirty="0">
                <a:solidFill>
                  <a:schemeClr val="accent3"/>
                </a:solidFill>
              </a:rPr>
              <a:t>Questions for discussion</a:t>
            </a:r>
            <a:endParaRPr lang="en-US" dirty="0"/>
          </a:p>
          <a:p>
            <a:pPr marL="514350" indent="-514350">
              <a:spcBef>
                <a:spcPts val="3000"/>
              </a:spcBef>
              <a:buFont typeface="+mj-lt"/>
              <a:buAutoNum type="arabicPeriod"/>
            </a:pPr>
            <a:r>
              <a:rPr lang="en-US" dirty="0"/>
              <a:t>What actions would be triggered by this new event information?</a:t>
            </a:r>
          </a:p>
          <a:p>
            <a:pPr marL="514350" indent="-514350">
              <a:spcBef>
                <a:spcPts val="3000"/>
              </a:spcBef>
              <a:buFont typeface="+mj-lt"/>
              <a:buAutoNum type="arabicPeriod"/>
            </a:pPr>
            <a:r>
              <a:rPr lang="en-US" dirty="0"/>
              <a:t>How would this event be coordinated and managed?</a:t>
            </a:r>
          </a:p>
          <a:p>
            <a:pPr marL="514350" indent="-514350">
              <a:spcBef>
                <a:spcPts val="3000"/>
              </a:spcBef>
              <a:buFont typeface="+mj-lt"/>
              <a:buAutoNum type="arabicPeriod"/>
            </a:pPr>
            <a:r>
              <a:rPr lang="en-US" dirty="0"/>
              <a:t>Where would the funding come from to implement the response?</a:t>
            </a:r>
          </a:p>
          <a:p>
            <a:pPr marL="514350" indent="-514350">
              <a:spcBef>
                <a:spcPts val="3000"/>
              </a:spcBef>
              <a:buFont typeface="+mj-lt"/>
              <a:buAutoNum type="arabicPeriod"/>
            </a:pPr>
            <a:r>
              <a:rPr lang="en-US" dirty="0"/>
              <a:t>What support would you request from WHO and other partners?</a:t>
            </a:r>
          </a:p>
          <a:p>
            <a:pPr marL="0" indent="0">
              <a:buNone/>
            </a:pPr>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978391" y="5342554"/>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1056771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5</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noAutofit/>
          </a:bodyPr>
          <a:lstStyle/>
          <a:p>
            <a:pPr marL="0" indent="0">
              <a:buNone/>
            </a:pPr>
            <a:r>
              <a:rPr lang="en-US" b="1" dirty="0">
                <a:solidFill>
                  <a:schemeClr val="accent3"/>
                </a:solidFill>
              </a:rPr>
              <a:t>Questions for discussion</a:t>
            </a:r>
            <a:endParaRPr lang="en-US" dirty="0"/>
          </a:p>
          <a:p>
            <a:pPr marL="514350" indent="-514350">
              <a:spcBef>
                <a:spcPts val="3000"/>
              </a:spcBef>
              <a:buFont typeface="+mj-lt"/>
              <a:buAutoNum type="arabicPeriod"/>
            </a:pPr>
            <a:r>
              <a:rPr lang="en-US" dirty="0"/>
              <a:t>Who is leading on risk communication for this event?</a:t>
            </a:r>
          </a:p>
          <a:p>
            <a:pPr marL="514350" indent="-514350">
              <a:spcBef>
                <a:spcPts val="3000"/>
              </a:spcBef>
              <a:buFont typeface="+mj-lt"/>
              <a:buAutoNum type="arabicPeriod"/>
            </a:pPr>
            <a:r>
              <a:rPr lang="en-US" dirty="0"/>
              <a:t>What communication needs to take place? To whom?</a:t>
            </a:r>
          </a:p>
          <a:p>
            <a:pPr marL="514350" indent="-514350">
              <a:spcBef>
                <a:spcPts val="3000"/>
              </a:spcBef>
              <a:buFont typeface="+mj-lt"/>
              <a:buAutoNum type="arabicPeriod"/>
            </a:pPr>
            <a:r>
              <a:rPr lang="en-US" dirty="0"/>
              <a:t>What is your strategy for media communication?</a:t>
            </a:r>
          </a:p>
          <a:p>
            <a:pPr lvl="1">
              <a:spcBef>
                <a:spcPts val="3000"/>
              </a:spcBef>
            </a:pPr>
            <a:r>
              <a:rPr lang="en-US" dirty="0"/>
              <a:t>What is the mechanism for rapid clearing of timely and transparent communication messaging and materials?</a:t>
            </a:r>
          </a:p>
          <a:p>
            <a:pPr lvl="1">
              <a:spcBef>
                <a:spcPts val="3000"/>
              </a:spcBef>
            </a:pPr>
            <a:r>
              <a:rPr lang="en-US" dirty="0"/>
              <a:t>How will information and communication be coordinated across Ministries and partners, and across different levels of the government?</a:t>
            </a:r>
          </a:p>
          <a:p>
            <a:pPr marL="0" indent="0">
              <a:buNone/>
            </a:pPr>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657978" y="898570"/>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1919693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Hot-Wash</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10" name="image9.png" descr="drawing_light_bulb_with_pen_1600_clr.png">
            <a:extLst>
              <a:ext uri="{FF2B5EF4-FFF2-40B4-BE49-F238E27FC236}">
                <a16:creationId xmlns:a16="http://schemas.microsoft.com/office/drawing/2014/main" id="{BE1C5A5E-B8B6-4E35-940D-F3C9E11A8E90}"/>
              </a:ext>
            </a:extLst>
          </p:cNvPr>
          <p:cNvPicPr/>
          <p:nvPr/>
        </p:nvPicPr>
        <p:blipFill>
          <a:blip r:embed="rId2" cstate="email">
            <a:extLst>
              <a:ext uri="{28A0092B-C50C-407E-A947-70E740481C1C}">
                <a14:useLocalDpi xmlns:a14="http://schemas.microsoft.com/office/drawing/2010/main"/>
              </a:ext>
            </a:extLst>
          </a:blip>
          <a:stretch>
            <a:fillRect/>
          </a:stretch>
        </p:blipFill>
        <p:spPr>
          <a:xfrm>
            <a:off x="6744268" y="1944805"/>
            <a:ext cx="2737133" cy="2883175"/>
          </a:xfrm>
          <a:prstGeom prst="rect">
            <a:avLst/>
          </a:prstGeom>
          <a:ln w="12700">
            <a:miter lim="400000"/>
          </a:ln>
        </p:spPr>
      </p:pic>
      <p:sp>
        <p:nvSpPr>
          <p:cNvPr id="7" name="Rectangle 6">
            <a:extLst>
              <a:ext uri="{FF2B5EF4-FFF2-40B4-BE49-F238E27FC236}">
                <a16:creationId xmlns:a16="http://schemas.microsoft.com/office/drawing/2014/main" id="{C01FE6C6-074E-411A-8012-C35DDF7F562A}"/>
              </a:ext>
            </a:extLst>
          </p:cNvPr>
          <p:cNvSpPr/>
          <p:nvPr/>
        </p:nvSpPr>
        <p:spPr>
          <a:xfrm>
            <a:off x="2047164" y="2628688"/>
            <a:ext cx="4380931" cy="2823591"/>
          </a:xfrm>
          <a:prstGeom prst="rect">
            <a:avLst/>
          </a:prstGeom>
        </p:spPr>
        <p:txBody>
          <a:bodyPr wrap="square">
            <a:noAutofit/>
          </a:bodyPr>
          <a:lstStyle/>
          <a:p>
            <a:pPr algn="r"/>
            <a:r>
              <a:rPr lang="en-US" sz="3200" b="1" dirty="0"/>
              <a:t>Initial feedback from the participants on the </a:t>
            </a:r>
            <a:r>
              <a:rPr lang="en-US" sz="3200" b="1" dirty="0" err="1"/>
              <a:t>TTx</a:t>
            </a:r>
            <a:endParaRPr lang="en-US" sz="3200" b="1" dirty="0"/>
          </a:p>
        </p:txBody>
      </p:sp>
      <p:cxnSp>
        <p:nvCxnSpPr>
          <p:cNvPr id="9" name="Straight Connector 8">
            <a:extLst>
              <a:ext uri="{FF2B5EF4-FFF2-40B4-BE49-F238E27FC236}">
                <a16:creationId xmlns:a16="http://schemas.microsoft.com/office/drawing/2014/main" id="{9D121E52-4A50-4F4A-83AF-5C0983ECE7FA}"/>
              </a:ext>
            </a:extLst>
          </p:cNvPr>
          <p:cNvCxnSpPr>
            <a:cxnSpLocks/>
          </p:cNvCxnSpPr>
          <p:nvPr/>
        </p:nvCxnSpPr>
        <p:spPr>
          <a:xfrm>
            <a:off x="6571399" y="2804614"/>
            <a:ext cx="0" cy="1351129"/>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485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5" name="Picture 4">
            <a:extLst>
              <a:ext uri="{FF2B5EF4-FFF2-40B4-BE49-F238E27FC236}">
                <a16:creationId xmlns:a16="http://schemas.microsoft.com/office/drawing/2014/main" id="{DB1A4640-4FD6-4B77-A4B1-3D4758AAB9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825" y="-593"/>
            <a:ext cx="7049071" cy="6605516"/>
          </a:xfrm>
          <a:prstGeom prst="rect">
            <a:avLst/>
          </a:prstGeom>
        </p:spPr>
      </p:pic>
      <p:sp>
        <p:nvSpPr>
          <p:cNvPr id="7" name="Rectangle 6">
            <a:extLst>
              <a:ext uri="{FF2B5EF4-FFF2-40B4-BE49-F238E27FC236}">
                <a16:creationId xmlns:a16="http://schemas.microsoft.com/office/drawing/2014/main" id="{C01FE6C6-074E-411A-8012-C35DDF7F562A}"/>
              </a:ext>
            </a:extLst>
          </p:cNvPr>
          <p:cNvSpPr/>
          <p:nvPr/>
        </p:nvSpPr>
        <p:spPr>
          <a:xfrm>
            <a:off x="7042246" y="-6824"/>
            <a:ext cx="5149754" cy="6612580"/>
          </a:xfrm>
          <a:prstGeom prst="rect">
            <a:avLst/>
          </a:prstGeom>
          <a:solidFill>
            <a:schemeClr val="tx2"/>
          </a:solidFill>
          <a:effectLst/>
        </p:spPr>
        <p:txBody>
          <a:bodyPr wrap="square">
            <a:noAutofit/>
          </a:bodyPr>
          <a:lstStyle/>
          <a:p>
            <a:pPr algn="r"/>
            <a:endParaRPr lang="en-US" sz="3200" b="1" dirty="0"/>
          </a:p>
        </p:txBody>
      </p:sp>
      <p:sp>
        <p:nvSpPr>
          <p:cNvPr id="11" name="Rectangle 10">
            <a:extLst>
              <a:ext uri="{FF2B5EF4-FFF2-40B4-BE49-F238E27FC236}">
                <a16:creationId xmlns:a16="http://schemas.microsoft.com/office/drawing/2014/main" id="{FF2F46E6-760F-43DE-BCC8-26BAFDC05A9D}"/>
              </a:ext>
            </a:extLst>
          </p:cNvPr>
          <p:cNvSpPr/>
          <p:nvPr/>
        </p:nvSpPr>
        <p:spPr>
          <a:xfrm>
            <a:off x="8057317" y="903743"/>
            <a:ext cx="3036409" cy="1323439"/>
          </a:xfrm>
          <a:prstGeom prst="rect">
            <a:avLst/>
          </a:prstGeom>
          <a:ln w="15875">
            <a:solidFill>
              <a:schemeClr val="bg1"/>
            </a:solidFill>
          </a:ln>
        </p:spPr>
        <p:txBody>
          <a:bodyPr wrap="none">
            <a:spAutoFit/>
          </a:bodyPr>
          <a:lstStyle/>
          <a:p>
            <a:pPr algn="ctr"/>
            <a:r>
              <a:rPr lang="en-US" sz="4000" b="1" dirty="0">
                <a:solidFill>
                  <a:schemeClr val="accent4">
                    <a:lumMod val="60000"/>
                    <a:lumOff val="40000"/>
                  </a:schemeClr>
                </a:solidFill>
              </a:rPr>
              <a:t>Summary </a:t>
            </a:r>
            <a:r>
              <a:rPr lang="en-US" sz="4000" b="1" dirty="0">
                <a:solidFill>
                  <a:schemeClr val="bg1"/>
                </a:solidFill>
              </a:rPr>
              <a:t>&amp;</a:t>
            </a:r>
          </a:p>
          <a:p>
            <a:pPr algn="ctr"/>
            <a:r>
              <a:rPr lang="en-US" sz="4000" b="1" dirty="0">
                <a:solidFill>
                  <a:schemeClr val="bg1"/>
                </a:solidFill>
              </a:rPr>
              <a:t>Next Steps</a:t>
            </a:r>
            <a:endParaRPr lang="en-US" sz="4000" dirty="0">
              <a:solidFill>
                <a:schemeClr val="bg1"/>
              </a:solidFill>
            </a:endParaRPr>
          </a:p>
        </p:txBody>
      </p:sp>
      <p:sp>
        <p:nvSpPr>
          <p:cNvPr id="12" name="Rectangle 11">
            <a:extLst>
              <a:ext uri="{FF2B5EF4-FFF2-40B4-BE49-F238E27FC236}">
                <a16:creationId xmlns:a16="http://schemas.microsoft.com/office/drawing/2014/main" id="{5B444B19-C2EE-4E64-AC58-E33AAEB9FDA5}"/>
              </a:ext>
            </a:extLst>
          </p:cNvPr>
          <p:cNvSpPr/>
          <p:nvPr/>
        </p:nvSpPr>
        <p:spPr>
          <a:xfrm>
            <a:off x="7835022" y="2653304"/>
            <a:ext cx="3769417" cy="3481466"/>
          </a:xfrm>
          <a:prstGeom prst="rect">
            <a:avLst/>
          </a:prstGeom>
        </p:spPr>
        <p:txBody>
          <a:bodyPr wrap="square">
            <a:spAutoFit/>
          </a:bodyPr>
          <a:lstStyle/>
          <a:p>
            <a:pPr>
              <a:lnSpc>
                <a:spcPct val="90000"/>
              </a:lnSpc>
              <a:spcBef>
                <a:spcPts val="700"/>
              </a:spcBef>
              <a:buClr>
                <a:srgbClr val="0090D0"/>
              </a:buClr>
              <a:buSzPct val="100000"/>
            </a:pPr>
            <a:r>
              <a:rPr lang="en-US" sz="2400" b="1" dirty="0">
                <a:solidFill>
                  <a:schemeClr val="bg1"/>
                </a:solidFill>
                <a:latin typeface="Calibri" panose="020F0502020204030204" pitchFamily="34" charset="0"/>
                <a:cs typeface="Calibri" panose="020F0502020204030204" pitchFamily="34" charset="0"/>
              </a:rPr>
              <a:t>Part II:</a:t>
            </a:r>
          </a:p>
          <a:p>
            <a:pPr>
              <a:lnSpc>
                <a:spcPct val="90000"/>
              </a:lnSpc>
              <a:spcBef>
                <a:spcPts val="700"/>
              </a:spcBef>
              <a:buClr>
                <a:srgbClr val="0090D0"/>
              </a:buClr>
              <a:buSzPct val="100000"/>
            </a:pPr>
            <a:endParaRPr lang="en-US" sz="2400" b="1" dirty="0">
              <a:solidFill>
                <a:schemeClr val="bg1"/>
              </a:solidFill>
              <a:latin typeface="Calibri" panose="020F0502020204030204" pitchFamily="34" charset="0"/>
              <a:cs typeface="Calibri" panose="020F0502020204030204" pitchFamily="34" charset="0"/>
            </a:endParaRPr>
          </a:p>
          <a:p>
            <a:pPr marL="457200" indent="-228600">
              <a:lnSpc>
                <a:spcPct val="90000"/>
              </a:lnSpc>
              <a:spcBef>
                <a:spcPts val="0"/>
              </a:spcBef>
              <a:spcAft>
                <a:spcPts val="1200"/>
              </a:spcAft>
              <a:buClr>
                <a:srgbClr val="0090D0"/>
              </a:buClr>
              <a:buSzPct val="1000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GAP analysis: Focus group discussion to review readiness benchmarks</a:t>
            </a:r>
          </a:p>
          <a:p>
            <a:pPr marL="457200" indent="-228600">
              <a:lnSpc>
                <a:spcPct val="90000"/>
              </a:lnSpc>
              <a:spcBef>
                <a:spcPts val="0"/>
              </a:spcBef>
              <a:spcAft>
                <a:spcPts val="1200"/>
              </a:spcAft>
              <a:buClr>
                <a:srgbClr val="0090D0"/>
              </a:buClr>
              <a:buSzPct val="1000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Action planning</a:t>
            </a:r>
          </a:p>
          <a:p>
            <a:pPr marL="457200" indent="-228600">
              <a:lnSpc>
                <a:spcPct val="90000"/>
              </a:lnSpc>
              <a:spcAft>
                <a:spcPts val="1200"/>
              </a:spcAft>
              <a:buClr>
                <a:srgbClr val="0090D0"/>
              </a:buClr>
              <a:buSzPct val="10000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Participants evaluation form</a:t>
            </a:r>
          </a:p>
        </p:txBody>
      </p:sp>
    </p:spTree>
    <p:extLst>
      <p:ext uri="{BB962C8B-B14F-4D97-AF65-F5344CB8AC3E}">
        <p14:creationId xmlns:p14="http://schemas.microsoft.com/office/powerpoint/2010/main" val="687634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p:txBody>
          <a:bodyPr>
            <a:normAutofit fontScale="90000"/>
          </a:bodyPr>
          <a:lstStyle/>
          <a:p>
            <a:r>
              <a:rPr lang="en-US" dirty="0"/>
              <a:t>Agenda part 2</a:t>
            </a:r>
          </a:p>
        </p:txBody>
      </p:sp>
      <p:sp>
        <p:nvSpPr>
          <p:cNvPr id="4" name="Date Placeholder 3">
            <a:extLst>
              <a:ext uri="{FF2B5EF4-FFF2-40B4-BE49-F238E27FC236}">
                <a16:creationId xmlns:a16="http://schemas.microsoft.com/office/drawing/2014/main" id="{A3B10564-5E44-4E45-905F-4B41B230E036}"/>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6" name="TextBox 5">
            <a:extLst>
              <a:ext uri="{FF2B5EF4-FFF2-40B4-BE49-F238E27FC236}">
                <a16:creationId xmlns:a16="http://schemas.microsoft.com/office/drawing/2014/main" id="{45345226-480B-414B-AA22-2B6F837BB1F0}"/>
              </a:ext>
            </a:extLst>
          </p:cNvPr>
          <p:cNvSpPr txBox="1"/>
          <p:nvPr/>
        </p:nvSpPr>
        <p:spPr>
          <a:xfrm>
            <a:off x="637203" y="1749779"/>
            <a:ext cx="5557932" cy="3490699"/>
          </a:xfrm>
          <a:prstGeom prst="rect">
            <a:avLst/>
          </a:prstGeom>
          <a:noFill/>
        </p:spPr>
        <p:txBody>
          <a:bodyPr wrap="none" rtlCol="0">
            <a:spAutoFit/>
          </a:bodyPr>
          <a:lstStyle/>
          <a:p>
            <a:pPr lvl="0">
              <a:spcBef>
                <a:spcPts val="700"/>
              </a:spcBef>
              <a:buClr>
                <a:srgbClr val="DD8047"/>
              </a:buClr>
              <a:buSzPct val="60000"/>
              <a:defRPr/>
            </a:pPr>
            <a:r>
              <a:rPr lang="en-GB" sz="2000" b="1" dirty="0">
                <a:solidFill>
                  <a:srgbClr val="0070C0"/>
                </a:solidFill>
                <a:latin typeface="+mj-lt"/>
                <a:cs typeface="Calibri" panose="020F0502020204030204" pitchFamily="34" charset="0"/>
              </a:rPr>
              <a:t>Part 2: </a:t>
            </a:r>
          </a:p>
          <a:p>
            <a:pPr lvl="0">
              <a:spcBef>
                <a:spcPts val="700"/>
              </a:spcBef>
              <a:buClr>
                <a:srgbClr val="DD8047"/>
              </a:buClr>
              <a:buSzPct val="60000"/>
              <a:defRPr/>
            </a:pPr>
            <a:r>
              <a:rPr lang="en-US" sz="2000" dirty="0">
                <a:solidFill>
                  <a:srgbClr val="383838"/>
                </a:solidFill>
                <a:latin typeface="+mj-lt"/>
                <a:cs typeface="Calibri" panose="020F0502020204030204" pitchFamily="34" charset="0"/>
              </a:rPr>
              <a:t>09:00	Re-cap </a:t>
            </a:r>
          </a:p>
          <a:p>
            <a:pPr lvl="0">
              <a:spcBef>
                <a:spcPts val="700"/>
              </a:spcBef>
              <a:buClr>
                <a:srgbClr val="DD8047"/>
              </a:buClr>
              <a:buSzPct val="60000"/>
              <a:defRPr/>
            </a:pPr>
            <a:r>
              <a:rPr lang="en-US" sz="2000" dirty="0">
                <a:solidFill>
                  <a:srgbClr val="383838"/>
                </a:solidFill>
                <a:latin typeface="+mj-lt"/>
                <a:cs typeface="Calibri" panose="020F0502020204030204" pitchFamily="34" charset="0"/>
              </a:rPr>
              <a:t>09:15	Strengths &amp; Gaps analysis </a:t>
            </a:r>
            <a:r>
              <a:rPr lang="en-US" i="1" dirty="0">
                <a:solidFill>
                  <a:srgbClr val="383838"/>
                </a:solidFill>
                <a:latin typeface="+mj-lt"/>
                <a:cs typeface="Calibri" panose="020F0502020204030204" pitchFamily="34" charset="0"/>
              </a:rPr>
              <a:t>(group work) </a:t>
            </a:r>
          </a:p>
          <a:p>
            <a:pPr lvl="0">
              <a:spcBef>
                <a:spcPts val="700"/>
              </a:spcBef>
              <a:buClr>
                <a:srgbClr val="DD8047"/>
              </a:buClr>
              <a:buSzPct val="60000"/>
              <a:defRPr/>
            </a:pPr>
            <a:r>
              <a:rPr lang="en-US" sz="2000" dirty="0">
                <a:solidFill>
                  <a:srgbClr val="383838"/>
                </a:solidFill>
                <a:latin typeface="+mj-lt"/>
                <a:cs typeface="Calibri" panose="020F0502020204030204" pitchFamily="34" charset="0"/>
              </a:rPr>
              <a:t>10:30  	Coffee break (15 min)</a:t>
            </a:r>
          </a:p>
          <a:p>
            <a:pPr lvl="0">
              <a:spcBef>
                <a:spcPts val="700"/>
              </a:spcBef>
              <a:buClr>
                <a:srgbClr val="DD8047"/>
              </a:buClr>
              <a:buSzPct val="60000"/>
              <a:defRPr/>
            </a:pPr>
            <a:r>
              <a:rPr lang="en-US" sz="2000" dirty="0">
                <a:solidFill>
                  <a:srgbClr val="383838"/>
                </a:solidFill>
                <a:latin typeface="+mj-lt"/>
                <a:cs typeface="Calibri" panose="020F0502020204030204" pitchFamily="34" charset="0"/>
              </a:rPr>
              <a:t>10:45  	Action planning </a:t>
            </a:r>
            <a:r>
              <a:rPr lang="en-US" i="1" dirty="0">
                <a:solidFill>
                  <a:srgbClr val="383838"/>
                </a:solidFill>
                <a:latin typeface="+mj-lt"/>
                <a:cs typeface="Calibri" panose="020F0502020204030204" pitchFamily="34" charset="0"/>
              </a:rPr>
              <a:t>(group work) </a:t>
            </a:r>
            <a:endParaRPr lang="en-US" sz="2000" i="1" dirty="0">
              <a:solidFill>
                <a:srgbClr val="383838"/>
              </a:solidFill>
              <a:latin typeface="+mj-lt"/>
              <a:cs typeface="Calibri" panose="020F0502020204030204" pitchFamily="34" charset="0"/>
            </a:endParaRPr>
          </a:p>
          <a:p>
            <a:pPr lvl="0">
              <a:spcBef>
                <a:spcPts val="700"/>
              </a:spcBef>
              <a:buClr>
                <a:srgbClr val="DD8047"/>
              </a:buClr>
              <a:buSzPct val="60000"/>
              <a:defRPr/>
            </a:pPr>
            <a:r>
              <a:rPr lang="en-US" sz="2000" dirty="0">
                <a:solidFill>
                  <a:srgbClr val="383838"/>
                </a:solidFill>
                <a:latin typeface="+mj-lt"/>
                <a:cs typeface="Calibri" panose="020F0502020204030204" pitchFamily="34" charset="0"/>
              </a:rPr>
              <a:t>11:30	Consolidation in plenary session</a:t>
            </a:r>
          </a:p>
          <a:p>
            <a:pPr lvl="0">
              <a:spcBef>
                <a:spcPts val="700"/>
              </a:spcBef>
              <a:buClr>
                <a:srgbClr val="DD8047"/>
              </a:buClr>
              <a:buSzPct val="60000"/>
              <a:defRPr/>
            </a:pPr>
            <a:r>
              <a:rPr lang="en-US" sz="2000" dirty="0">
                <a:solidFill>
                  <a:srgbClr val="383838"/>
                </a:solidFill>
                <a:latin typeface="+mj-lt"/>
                <a:cs typeface="Calibri" panose="020F0502020204030204" pitchFamily="34" charset="0"/>
              </a:rPr>
              <a:t>12:00	Wrap up and next steps</a:t>
            </a:r>
          </a:p>
          <a:p>
            <a:pPr lvl="0">
              <a:spcBef>
                <a:spcPts val="700"/>
              </a:spcBef>
              <a:buClr>
                <a:srgbClr val="DD8047"/>
              </a:buClr>
              <a:buSzPct val="60000"/>
              <a:defRPr/>
            </a:pPr>
            <a:r>
              <a:rPr lang="en-US" sz="2000" dirty="0">
                <a:solidFill>
                  <a:srgbClr val="383838"/>
                </a:solidFill>
                <a:latin typeface="+mj-lt"/>
                <a:cs typeface="Calibri" panose="020F0502020204030204" pitchFamily="34" charset="0"/>
              </a:rPr>
              <a:t>12:30	Closing</a:t>
            </a:r>
          </a:p>
          <a:p>
            <a:endParaRPr lang="en-US" sz="2000" dirty="0">
              <a:latin typeface="+mj-lt"/>
              <a:cs typeface="Calibri" panose="020F0502020204030204" pitchFamily="34" charset="0"/>
            </a:endParaRPr>
          </a:p>
        </p:txBody>
      </p:sp>
      <p:pic>
        <p:nvPicPr>
          <p:cNvPr id="10" name="Picture 9">
            <a:extLst>
              <a:ext uri="{FF2B5EF4-FFF2-40B4-BE49-F238E27FC236}">
                <a16:creationId xmlns:a16="http://schemas.microsoft.com/office/drawing/2014/main" id="{1289DD38-C76C-4D2F-9480-0059C5557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3662" y="2028418"/>
            <a:ext cx="4562939" cy="3032921"/>
          </a:xfrm>
          <a:prstGeom prst="rect">
            <a:avLst/>
          </a:prstGeom>
        </p:spPr>
      </p:pic>
    </p:spTree>
    <p:extLst>
      <p:ext uri="{BB962C8B-B14F-4D97-AF65-F5344CB8AC3E}">
        <p14:creationId xmlns:p14="http://schemas.microsoft.com/office/powerpoint/2010/main" val="4196556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67A4-6045-44ED-A760-574DD29CB4AF}"/>
              </a:ext>
            </a:extLst>
          </p:cNvPr>
          <p:cNvSpPr>
            <a:spLocks noGrp="1"/>
          </p:cNvSpPr>
          <p:nvPr>
            <p:ph type="title"/>
          </p:nvPr>
        </p:nvSpPr>
        <p:spPr/>
        <p:txBody>
          <a:bodyPr>
            <a:normAutofit fontScale="90000"/>
          </a:bodyPr>
          <a:lstStyle/>
          <a:p>
            <a:r>
              <a:rPr lang="en-US" dirty="0"/>
              <a:t>COVID-19 SPRP</a:t>
            </a:r>
          </a:p>
        </p:txBody>
      </p:sp>
      <p:sp>
        <p:nvSpPr>
          <p:cNvPr id="3" name="Content Placeholder 2">
            <a:extLst>
              <a:ext uri="{FF2B5EF4-FFF2-40B4-BE49-F238E27FC236}">
                <a16:creationId xmlns:a16="http://schemas.microsoft.com/office/drawing/2014/main" id="{78FB3533-94C3-42AF-A3DF-5547AE17C2EF}"/>
              </a:ext>
            </a:extLst>
          </p:cNvPr>
          <p:cNvSpPr>
            <a:spLocks noGrp="1"/>
          </p:cNvSpPr>
          <p:nvPr>
            <p:ph idx="1"/>
          </p:nvPr>
        </p:nvSpPr>
        <p:spPr/>
        <p:txBody>
          <a:bodyPr>
            <a:normAutofit/>
          </a:bodyPr>
          <a:lstStyle/>
          <a:p>
            <a:pPr>
              <a:lnSpc>
                <a:spcPct val="100000"/>
              </a:lnSpc>
            </a:pPr>
            <a:r>
              <a:rPr lang="en-US" dirty="0">
                <a:latin typeface="+mj-lt"/>
                <a:cs typeface="Calibri" panose="020F0502020204030204" pitchFamily="34" charset="0"/>
              </a:rPr>
              <a:t>The </a:t>
            </a:r>
            <a:r>
              <a:rPr lang="en-US" b="1" dirty="0">
                <a:latin typeface="+mj-lt"/>
                <a:cs typeface="Calibri" panose="020F0502020204030204" pitchFamily="34" charset="0"/>
                <a:hlinkClick r:id="rId2"/>
              </a:rPr>
              <a:t>“</a:t>
            </a:r>
            <a:r>
              <a:rPr lang="en-US" dirty="0">
                <a:hlinkClick r:id="rId2"/>
              </a:rPr>
              <a:t> COVID-19 Strategic Preparedness and Response Plan (SPRP)” </a:t>
            </a:r>
            <a:r>
              <a:rPr lang="en-US" dirty="0">
                <a:latin typeface="+mj-lt"/>
                <a:cs typeface="Calibri" panose="020F0502020204030204" pitchFamily="34" charset="0"/>
              </a:rPr>
              <a:t>outlines the measures to be taken at country level to contain the virus and will be updated with further measures as and if the epidemiological situation changes. </a:t>
            </a:r>
          </a:p>
          <a:p>
            <a:pPr>
              <a:lnSpc>
                <a:spcPct val="100000"/>
              </a:lnSpc>
            </a:pPr>
            <a:r>
              <a:rPr lang="en-US" b="1" dirty="0">
                <a:latin typeface="+mj-lt"/>
                <a:cs typeface="Calibri" panose="020F0502020204030204" pitchFamily="34" charset="0"/>
              </a:rPr>
              <a:t>It will enable the targeted improvement of specific capacities. </a:t>
            </a:r>
          </a:p>
          <a:p>
            <a:pPr marL="0" indent="0">
              <a:buNone/>
            </a:pPr>
            <a:endParaRPr lang="en-ZA" sz="2400" dirty="0">
              <a:latin typeface="+mj-lt"/>
              <a:cs typeface="Calibri" panose="020F0502020204030204" pitchFamily="34" charset="0"/>
            </a:endParaRPr>
          </a:p>
          <a:p>
            <a:r>
              <a:rPr lang="en-US" sz="2400" u="sng" dirty="0">
                <a:latin typeface="+mj-lt"/>
                <a:cs typeface="Calibri" panose="020F0502020204030204" pitchFamily="34" charset="0"/>
              </a:rPr>
              <a:t>This information will help national authorities to</a:t>
            </a:r>
          </a:p>
          <a:p>
            <a:pPr marL="342900" indent="-342900"/>
            <a:r>
              <a:rPr lang="en-US" sz="2400" dirty="0">
                <a:latin typeface="+mj-lt"/>
                <a:cs typeface="Calibri" panose="020F0502020204030204" pitchFamily="34" charset="0"/>
              </a:rPr>
              <a:t>identify main gaps </a:t>
            </a:r>
          </a:p>
          <a:p>
            <a:pPr marL="342900" indent="-342900"/>
            <a:r>
              <a:rPr lang="en-US" sz="2400" dirty="0">
                <a:latin typeface="+mj-lt"/>
                <a:cs typeface="Calibri" panose="020F0502020204030204" pitchFamily="34" charset="0"/>
              </a:rPr>
              <a:t>perform risk assessments and </a:t>
            </a:r>
          </a:p>
          <a:p>
            <a:pPr marL="342900" indent="-342900"/>
            <a:r>
              <a:rPr lang="en-US" sz="2400" dirty="0">
                <a:latin typeface="+mj-lt"/>
                <a:cs typeface="Calibri" panose="020F0502020204030204" pitchFamily="34" charset="0"/>
              </a:rPr>
              <a:t>plan for response and control actions.</a:t>
            </a:r>
            <a:endParaRPr lang="en-ZA" sz="2400" dirty="0">
              <a:latin typeface="+mj-lt"/>
              <a:cs typeface="Calibri" panose="020F0502020204030204" pitchFamily="34" charset="0"/>
            </a:endParaRPr>
          </a:p>
          <a:p>
            <a:endParaRPr lang="en-US" sz="2400" dirty="0">
              <a:latin typeface="+mj-lt"/>
              <a:cs typeface="Calibri" panose="020F0502020204030204" pitchFamily="34" charset="0"/>
            </a:endParaRPr>
          </a:p>
          <a:p>
            <a:pPr marL="0" indent="0">
              <a:buNone/>
            </a:pPr>
            <a:endParaRPr lang="en-US" dirty="0">
              <a:latin typeface="+mj-lt"/>
            </a:endParaRPr>
          </a:p>
        </p:txBody>
      </p:sp>
      <p:sp>
        <p:nvSpPr>
          <p:cNvPr id="4" name="Date Placeholder 3">
            <a:extLst>
              <a:ext uri="{FF2B5EF4-FFF2-40B4-BE49-F238E27FC236}">
                <a16:creationId xmlns:a16="http://schemas.microsoft.com/office/drawing/2014/main" id="{2D9A1CCC-322E-471D-AE48-C3EDFCBBEEF5}"/>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2215018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67A4-6045-44ED-A760-574DD29CB4AF}"/>
              </a:ext>
            </a:extLst>
          </p:cNvPr>
          <p:cNvSpPr>
            <a:spLocks noGrp="1"/>
          </p:cNvSpPr>
          <p:nvPr>
            <p:ph type="title"/>
          </p:nvPr>
        </p:nvSpPr>
        <p:spPr/>
        <p:txBody>
          <a:bodyPr>
            <a:normAutofit fontScale="90000"/>
          </a:bodyPr>
          <a:lstStyle/>
          <a:p>
            <a:r>
              <a:rPr lang="en-US" dirty="0"/>
              <a:t>Strengths and gaps analysis</a:t>
            </a:r>
          </a:p>
        </p:txBody>
      </p:sp>
      <p:sp>
        <p:nvSpPr>
          <p:cNvPr id="4" name="Date Placeholder 3">
            <a:extLst>
              <a:ext uri="{FF2B5EF4-FFF2-40B4-BE49-F238E27FC236}">
                <a16:creationId xmlns:a16="http://schemas.microsoft.com/office/drawing/2014/main" id="{2D9A1CCC-322E-471D-AE48-C3EDFCBBEEF5}"/>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2" name="Rectangle 11">
            <a:extLst>
              <a:ext uri="{FF2B5EF4-FFF2-40B4-BE49-F238E27FC236}">
                <a16:creationId xmlns:a16="http://schemas.microsoft.com/office/drawing/2014/main" id="{1877A0E9-096C-4A41-9A11-6F78DDD52E07}"/>
              </a:ext>
            </a:extLst>
          </p:cNvPr>
          <p:cNvSpPr/>
          <p:nvPr/>
        </p:nvSpPr>
        <p:spPr>
          <a:xfrm>
            <a:off x="388225" y="5660071"/>
            <a:ext cx="4817660" cy="767789"/>
          </a:xfrm>
          <a:prstGeom prst="rect">
            <a:avLst/>
          </a:prstGeom>
          <a:solidFill>
            <a:schemeClr val="accent5">
              <a:lumMod val="5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bg1"/>
                </a:solidFill>
              </a:rPr>
              <a:t>ACTION PLAN</a:t>
            </a:r>
          </a:p>
        </p:txBody>
      </p:sp>
      <p:sp>
        <p:nvSpPr>
          <p:cNvPr id="11" name="Flowchart: Off-page Connector 10">
            <a:extLst>
              <a:ext uri="{FF2B5EF4-FFF2-40B4-BE49-F238E27FC236}">
                <a16:creationId xmlns:a16="http://schemas.microsoft.com/office/drawing/2014/main" id="{08E76C2F-ACDA-41BF-B5D5-4F2B6F3316EB}"/>
              </a:ext>
            </a:extLst>
          </p:cNvPr>
          <p:cNvSpPr/>
          <p:nvPr/>
        </p:nvSpPr>
        <p:spPr>
          <a:xfrm>
            <a:off x="388225" y="3740296"/>
            <a:ext cx="4817660" cy="2019058"/>
          </a:xfrm>
          <a:prstGeom prst="flowChartOffpageConnector">
            <a:avLst/>
          </a:prstGeom>
          <a:solidFill>
            <a:schemeClr val="tx2">
              <a:lumMod val="60000"/>
              <a:lumOff val="4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chemeClr val="tx1"/>
                </a:solidFill>
              </a:rPr>
              <a:t>Propose ideas to enhance your systems, plans &amp; Procedures</a:t>
            </a:r>
          </a:p>
        </p:txBody>
      </p:sp>
      <p:sp>
        <p:nvSpPr>
          <p:cNvPr id="10" name="Flowchart: Off-page Connector 9">
            <a:extLst>
              <a:ext uri="{FF2B5EF4-FFF2-40B4-BE49-F238E27FC236}">
                <a16:creationId xmlns:a16="http://schemas.microsoft.com/office/drawing/2014/main" id="{79B8B67E-8274-4744-97F0-91637BA7A559}"/>
              </a:ext>
            </a:extLst>
          </p:cNvPr>
          <p:cNvSpPr/>
          <p:nvPr/>
        </p:nvSpPr>
        <p:spPr>
          <a:xfrm>
            <a:off x="388225" y="2342740"/>
            <a:ext cx="4817660" cy="1474280"/>
          </a:xfrm>
          <a:prstGeom prst="flowChartOffpageConnector">
            <a:avLst/>
          </a:prstGeom>
          <a:solidFill>
            <a:schemeClr val="tx2">
              <a:lumMod val="40000"/>
              <a:lumOff val="6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chemeClr val="tx1"/>
                </a:solidFill>
              </a:rPr>
              <a:t>Check assumptions</a:t>
            </a:r>
          </a:p>
        </p:txBody>
      </p:sp>
      <p:sp>
        <p:nvSpPr>
          <p:cNvPr id="8" name="Flowchart: Off-page Connector 7">
            <a:extLst>
              <a:ext uri="{FF2B5EF4-FFF2-40B4-BE49-F238E27FC236}">
                <a16:creationId xmlns:a16="http://schemas.microsoft.com/office/drawing/2014/main" id="{D7F5B448-CFCC-47F0-A53A-961C9A8A21DE}"/>
              </a:ext>
            </a:extLst>
          </p:cNvPr>
          <p:cNvSpPr/>
          <p:nvPr/>
        </p:nvSpPr>
        <p:spPr>
          <a:xfrm>
            <a:off x="388225" y="914568"/>
            <a:ext cx="4817660" cy="1474280"/>
          </a:xfrm>
          <a:prstGeom prst="flowChartOffpageConnector">
            <a:avLst/>
          </a:prstGeom>
          <a:solidFill>
            <a:schemeClr val="bg2"/>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Review strengths &amp; gaps</a:t>
            </a:r>
          </a:p>
        </p:txBody>
      </p:sp>
      <p:sp>
        <p:nvSpPr>
          <p:cNvPr id="13" name="Rectangle 12">
            <a:extLst>
              <a:ext uri="{FF2B5EF4-FFF2-40B4-BE49-F238E27FC236}">
                <a16:creationId xmlns:a16="http://schemas.microsoft.com/office/drawing/2014/main" id="{26D38A6C-2F8F-4154-AD53-AC19193B93C6}"/>
              </a:ext>
            </a:extLst>
          </p:cNvPr>
          <p:cNvSpPr/>
          <p:nvPr/>
        </p:nvSpPr>
        <p:spPr>
          <a:xfrm>
            <a:off x="5841242" y="1098647"/>
            <a:ext cx="5559361" cy="4571923"/>
          </a:xfrm>
          <a:prstGeom prst="rect">
            <a:avLst/>
          </a:prstGeom>
        </p:spPr>
        <p:txBody>
          <a:bodyPr wrap="square">
            <a:noAutofit/>
          </a:bodyPr>
          <a:lstStyle/>
          <a:p>
            <a:pPr>
              <a:spcAft>
                <a:spcPts val="1200"/>
              </a:spcAft>
            </a:pPr>
            <a:r>
              <a:rPr lang="en-US" b="1" u="sng" dirty="0">
                <a:latin typeface="+mj-lt"/>
                <a:cs typeface="Calibri" panose="020F0502020204030204" pitchFamily="34" charset="0"/>
              </a:rPr>
              <a:t>TASKS:</a:t>
            </a:r>
          </a:p>
          <a:p>
            <a:pPr marL="342900" indent="-342900">
              <a:spcAft>
                <a:spcPts val="1200"/>
              </a:spcAft>
              <a:buAutoNum type="arabicPeriod"/>
            </a:pPr>
            <a:r>
              <a:rPr lang="en-US" dirty="0">
                <a:latin typeface="+mj-lt"/>
                <a:cs typeface="Calibri" panose="020F0502020204030204" pitchFamily="34" charset="0"/>
              </a:rPr>
              <a:t>In groups, divide a piece of paper into three sections.</a:t>
            </a:r>
          </a:p>
          <a:p>
            <a:pPr marL="342900" indent="-342900">
              <a:spcAft>
                <a:spcPts val="1200"/>
              </a:spcAft>
              <a:buAutoNum type="arabicPeriod"/>
            </a:pPr>
            <a:r>
              <a:rPr lang="en-US" dirty="0">
                <a:latin typeface="+mj-lt"/>
                <a:cs typeface="Calibri" panose="020F0502020204030204" pitchFamily="34" charset="0"/>
              </a:rPr>
              <a:t>Review the Readiness Checklist, your plans and notes from your TTX</a:t>
            </a:r>
          </a:p>
          <a:p>
            <a:pPr marL="342900" indent="-342900">
              <a:spcAft>
                <a:spcPts val="1200"/>
              </a:spcAft>
              <a:buFont typeface="+mj-lt"/>
              <a:buAutoNum type="arabicPeriod"/>
            </a:pPr>
            <a:r>
              <a:rPr lang="en-US" dirty="0">
                <a:latin typeface="+mj-lt"/>
                <a:cs typeface="Calibri" panose="020F0502020204030204" pitchFamily="34" charset="0"/>
              </a:rPr>
              <a:t>Discuss and write your points in each of the sections to answer:</a:t>
            </a:r>
            <a:endParaRPr lang="en-US" b="1" dirty="0">
              <a:latin typeface="+mj-lt"/>
              <a:cs typeface="Calibri" panose="020F0502020204030204" pitchFamily="34" charset="0"/>
            </a:endParaRPr>
          </a:p>
          <a:p>
            <a:pPr marL="800100" lvl="1" indent="-342900">
              <a:spcAft>
                <a:spcPts val="1200"/>
              </a:spcAft>
              <a:buFont typeface="Arial" panose="020B0604020202020204" pitchFamily="34" charset="0"/>
              <a:buChar char="•"/>
            </a:pPr>
            <a:r>
              <a:rPr lang="en-US" dirty="0">
                <a:latin typeface="+mj-lt"/>
                <a:cs typeface="Calibri" panose="020F0502020204030204" pitchFamily="34" charset="0"/>
              </a:rPr>
              <a:t>What worked well? (Achievements)</a:t>
            </a:r>
          </a:p>
          <a:p>
            <a:pPr marL="800100" lvl="1" indent="-342900">
              <a:spcAft>
                <a:spcPts val="1200"/>
              </a:spcAft>
              <a:buFont typeface="Arial" panose="020B0604020202020204" pitchFamily="34" charset="0"/>
              <a:buChar char="•"/>
            </a:pPr>
            <a:r>
              <a:rPr lang="en-US" dirty="0">
                <a:latin typeface="+mj-lt"/>
                <a:cs typeface="Calibri" panose="020F0502020204030204" pitchFamily="34" charset="0"/>
              </a:rPr>
              <a:t>What was challenging? (Challenges)</a:t>
            </a:r>
          </a:p>
          <a:p>
            <a:pPr marL="800100" lvl="1" indent="-342900">
              <a:spcAft>
                <a:spcPts val="1200"/>
              </a:spcAft>
              <a:buFont typeface="Arial" panose="020B0604020202020204" pitchFamily="34" charset="0"/>
              <a:buChar char="•"/>
            </a:pPr>
            <a:r>
              <a:rPr lang="en-US" dirty="0">
                <a:latin typeface="+mj-lt"/>
                <a:cs typeface="Calibri" panose="020F0502020204030204" pitchFamily="34" charset="0"/>
              </a:rPr>
              <a:t>Recommendations? (and prioritize, to identify your top 3)</a:t>
            </a:r>
          </a:p>
        </p:txBody>
      </p:sp>
      <p:grpSp>
        <p:nvGrpSpPr>
          <p:cNvPr id="14" name="Group 13">
            <a:extLst>
              <a:ext uri="{FF2B5EF4-FFF2-40B4-BE49-F238E27FC236}">
                <a16:creationId xmlns:a16="http://schemas.microsoft.com/office/drawing/2014/main" id="{89301FD9-3E22-4D05-AB5A-E42D4E841735}"/>
              </a:ext>
            </a:extLst>
          </p:cNvPr>
          <p:cNvGrpSpPr/>
          <p:nvPr/>
        </p:nvGrpSpPr>
        <p:grpSpPr>
          <a:xfrm>
            <a:off x="9763730" y="701580"/>
            <a:ext cx="2020803" cy="749356"/>
            <a:chOff x="9978391" y="5342554"/>
            <a:chExt cx="2020803" cy="749356"/>
          </a:xfrm>
        </p:grpSpPr>
        <p:pic>
          <p:nvPicPr>
            <p:cNvPr id="15" name="Picture 14">
              <a:extLst>
                <a:ext uri="{FF2B5EF4-FFF2-40B4-BE49-F238E27FC236}">
                  <a16:creationId xmlns:a16="http://schemas.microsoft.com/office/drawing/2014/main" id="{68BB950D-E0EA-4CF9-914C-A9343E4B77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6" name="TextBox 15">
              <a:extLst>
                <a:ext uri="{FF2B5EF4-FFF2-40B4-BE49-F238E27FC236}">
                  <a16:creationId xmlns:a16="http://schemas.microsoft.com/office/drawing/2014/main" id="{E30C1043-CB9B-46D4-B470-C7E83CDEBCC2}"/>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75 mins</a:t>
              </a:r>
            </a:p>
          </p:txBody>
        </p:sp>
      </p:grpSp>
      <p:cxnSp>
        <p:nvCxnSpPr>
          <p:cNvPr id="18" name="Straight Connector 17">
            <a:extLst>
              <a:ext uri="{FF2B5EF4-FFF2-40B4-BE49-F238E27FC236}">
                <a16:creationId xmlns:a16="http://schemas.microsoft.com/office/drawing/2014/main" id="{BCBB288C-3A71-44A7-A69E-8D16D8551DF0}"/>
              </a:ext>
            </a:extLst>
          </p:cNvPr>
          <p:cNvCxnSpPr/>
          <p:nvPr/>
        </p:nvCxnSpPr>
        <p:spPr>
          <a:xfrm>
            <a:off x="5575110" y="5534167"/>
            <a:ext cx="6228665"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B964DD-F08B-438A-B1C8-E8CDC9A289C8}"/>
              </a:ext>
            </a:extLst>
          </p:cNvPr>
          <p:cNvSpPr txBox="1"/>
          <p:nvPr/>
        </p:nvSpPr>
        <p:spPr>
          <a:xfrm>
            <a:off x="6434920" y="5966533"/>
            <a:ext cx="4892722" cy="307777"/>
          </a:xfrm>
          <a:prstGeom prst="rect">
            <a:avLst/>
          </a:prstGeom>
          <a:noFill/>
        </p:spPr>
        <p:txBody>
          <a:bodyPr wrap="square" rtlCol="0">
            <a:spAutoFit/>
          </a:bodyPr>
          <a:lstStyle/>
          <a:p>
            <a:pPr algn="l">
              <a:spcBef>
                <a:spcPts val="700"/>
              </a:spcBef>
              <a:buClr>
                <a:srgbClr val="DD8047"/>
              </a:buClr>
              <a:buSzPct val="60000"/>
            </a:pPr>
            <a:r>
              <a:rPr lang="en-US" sz="1400" i="1" dirty="0">
                <a:solidFill>
                  <a:schemeClr val="accent1"/>
                </a:solidFill>
                <a:latin typeface="+mj-lt"/>
                <a:cs typeface="Calibri" panose="020F0502020204030204" pitchFamily="34" charset="0"/>
              </a:rPr>
              <a:t>Note: the action plan will be done in the next session</a:t>
            </a:r>
          </a:p>
        </p:txBody>
      </p:sp>
    </p:spTree>
    <p:extLst>
      <p:ext uri="{BB962C8B-B14F-4D97-AF65-F5344CB8AC3E}">
        <p14:creationId xmlns:p14="http://schemas.microsoft.com/office/powerpoint/2010/main" val="29885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DB75-6FDF-4990-B74D-9A2732931021}"/>
              </a:ext>
            </a:extLst>
          </p:cNvPr>
          <p:cNvSpPr>
            <a:spLocks noGrp="1"/>
          </p:cNvSpPr>
          <p:nvPr>
            <p:ph type="title"/>
          </p:nvPr>
        </p:nvSpPr>
        <p:spPr/>
        <p:txBody>
          <a:bodyPr>
            <a:normAutofit fontScale="90000"/>
          </a:bodyPr>
          <a:lstStyle/>
          <a:p>
            <a:r>
              <a:rPr lang="en-US" dirty="0"/>
              <a:t>Break</a:t>
            </a:r>
          </a:p>
        </p:txBody>
      </p:sp>
      <p:sp>
        <p:nvSpPr>
          <p:cNvPr id="4" name="Date Placeholder 3">
            <a:extLst>
              <a:ext uri="{FF2B5EF4-FFF2-40B4-BE49-F238E27FC236}">
                <a16:creationId xmlns:a16="http://schemas.microsoft.com/office/drawing/2014/main" id="{036C72D3-CA0F-4CE2-B229-7BBC2D9084AB}"/>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Rectangle 4">
            <a:extLst>
              <a:ext uri="{FF2B5EF4-FFF2-40B4-BE49-F238E27FC236}">
                <a16:creationId xmlns:a16="http://schemas.microsoft.com/office/drawing/2014/main" id="{8A53E21E-7CF7-4CC4-8BCD-1B6388A2620A}"/>
              </a:ext>
            </a:extLst>
          </p:cNvPr>
          <p:cNvSpPr/>
          <p:nvPr/>
        </p:nvSpPr>
        <p:spPr>
          <a:xfrm>
            <a:off x="1511808" y="1809134"/>
            <a:ext cx="3600000" cy="3600000"/>
          </a:xfrm>
          <a:prstGeom prst="rect">
            <a:avLst/>
          </a:prstGeom>
          <a:solidFill>
            <a:schemeClr val="bg1"/>
          </a:solidFill>
          <a:ln w="231775" cmpd="thickThin">
            <a:solidFill>
              <a:schemeClr val="accent1"/>
            </a:solidFill>
          </a:ln>
        </p:spPr>
        <p:txBody>
          <a:bodyPr wrap="square" lIns="0" tIns="0" rIns="0" bIns="0" anchor="ctr">
            <a:noAutofit/>
          </a:bodyPr>
          <a:lstStyle/>
          <a:p>
            <a:pPr algn="ctr"/>
            <a:r>
              <a:rPr lang="en-US" sz="3600" b="1" dirty="0">
                <a:solidFill>
                  <a:schemeClr val="accent1"/>
                </a:solidFill>
              </a:rPr>
              <a:t>Coffee Break </a:t>
            </a:r>
            <a:br>
              <a:rPr lang="en-US" sz="3600" b="1" dirty="0">
                <a:solidFill>
                  <a:schemeClr val="accent1"/>
                </a:solidFill>
              </a:rPr>
            </a:br>
            <a:r>
              <a:rPr lang="en-US" sz="3600" b="1" dirty="0">
                <a:solidFill>
                  <a:schemeClr val="accent1"/>
                </a:solidFill>
              </a:rPr>
              <a:t>(15min)</a:t>
            </a:r>
          </a:p>
        </p:txBody>
      </p:sp>
      <p:pic>
        <p:nvPicPr>
          <p:cNvPr id="8" name="Content Placeholder 6" descr="A close up of a coffee cup sitting on a table&#10;&#10;Description automatically generated">
            <a:extLst>
              <a:ext uri="{FF2B5EF4-FFF2-40B4-BE49-F238E27FC236}">
                <a16:creationId xmlns:a16="http://schemas.microsoft.com/office/drawing/2014/main" id="{40D55979-E3C8-4FF8-8E59-A1BD7A07A87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85448" y="608658"/>
            <a:ext cx="5256363" cy="6000953"/>
          </a:xfrm>
          <a:prstGeom prst="rect">
            <a:avLst/>
          </a:prstGeom>
        </p:spPr>
      </p:pic>
    </p:spTree>
    <p:extLst>
      <p:ext uri="{BB962C8B-B14F-4D97-AF65-F5344CB8AC3E}">
        <p14:creationId xmlns:p14="http://schemas.microsoft.com/office/powerpoint/2010/main" val="2303228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dirty="0"/>
              <a:t>Action Plan</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5" name="Picture 4">
            <a:extLst>
              <a:ext uri="{FF2B5EF4-FFF2-40B4-BE49-F238E27FC236}">
                <a16:creationId xmlns:a16="http://schemas.microsoft.com/office/drawing/2014/main" id="{191160E5-625D-4340-B7C6-749B9B9DC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780" y="1591319"/>
            <a:ext cx="3633701" cy="3675362"/>
          </a:xfrm>
          <a:prstGeom prst="rect">
            <a:avLst/>
          </a:prstGeom>
        </p:spPr>
      </p:pic>
      <p:pic>
        <p:nvPicPr>
          <p:cNvPr id="20" name="Picture 19">
            <a:extLst>
              <a:ext uri="{FF2B5EF4-FFF2-40B4-BE49-F238E27FC236}">
                <a16:creationId xmlns:a16="http://schemas.microsoft.com/office/drawing/2014/main" id="{F7E3BC02-E4EF-4331-AE3E-414EB8D48D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0240" y="1315990"/>
            <a:ext cx="7944256" cy="4327360"/>
          </a:xfrm>
          <a:prstGeom prst="rect">
            <a:avLst/>
          </a:prstGeom>
        </p:spPr>
      </p:pic>
      <p:grpSp>
        <p:nvGrpSpPr>
          <p:cNvPr id="21" name="Group 20">
            <a:extLst>
              <a:ext uri="{FF2B5EF4-FFF2-40B4-BE49-F238E27FC236}">
                <a16:creationId xmlns:a16="http://schemas.microsoft.com/office/drawing/2014/main" id="{7B2A816A-70D3-48BC-BE06-C4284701AC98}"/>
              </a:ext>
            </a:extLst>
          </p:cNvPr>
          <p:cNvGrpSpPr/>
          <p:nvPr/>
        </p:nvGrpSpPr>
        <p:grpSpPr>
          <a:xfrm>
            <a:off x="1445420" y="5643350"/>
            <a:ext cx="2020803" cy="749356"/>
            <a:chOff x="9978391" y="5342554"/>
            <a:chExt cx="2020803" cy="749356"/>
          </a:xfrm>
        </p:grpSpPr>
        <p:pic>
          <p:nvPicPr>
            <p:cNvPr id="22" name="Picture 21">
              <a:extLst>
                <a:ext uri="{FF2B5EF4-FFF2-40B4-BE49-F238E27FC236}">
                  <a16:creationId xmlns:a16="http://schemas.microsoft.com/office/drawing/2014/main" id="{51F79309-2284-4C6C-8B8E-00FB51F645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23" name="TextBox 22">
              <a:extLst>
                <a:ext uri="{FF2B5EF4-FFF2-40B4-BE49-F238E27FC236}">
                  <a16:creationId xmlns:a16="http://schemas.microsoft.com/office/drawing/2014/main" id="{6FFD4572-B504-4819-B475-93A622443C5B}"/>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45 mins</a:t>
              </a:r>
            </a:p>
          </p:txBody>
        </p:sp>
      </p:grpSp>
    </p:spTree>
    <p:extLst>
      <p:ext uri="{BB962C8B-B14F-4D97-AF65-F5344CB8AC3E}">
        <p14:creationId xmlns:p14="http://schemas.microsoft.com/office/powerpoint/2010/main" val="3263521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a:extLst>
              <a:ext uri="{FF2B5EF4-FFF2-40B4-BE49-F238E27FC236}">
                <a16:creationId xmlns:a16="http://schemas.microsoft.com/office/drawing/2014/main" id="{DC4FB458-8FA3-4BC1-8A0D-FC385CD0C4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74661" y="5651615"/>
            <a:ext cx="1819796" cy="745309"/>
          </a:xfrm>
          <a:prstGeom prst="rect">
            <a:avLst/>
          </a:prstGeom>
        </p:spPr>
      </p:pic>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p:txBody>
          <a:bodyPr>
            <a:normAutofit fontScale="90000"/>
          </a:bodyPr>
          <a:lstStyle/>
          <a:p>
            <a:r>
              <a:rPr lang="en-US" dirty="0"/>
              <a:t>Latest WHO Situation Report</a:t>
            </a:r>
          </a:p>
        </p:txBody>
      </p:sp>
      <p:sp>
        <p:nvSpPr>
          <p:cNvPr id="4" name="Date Placeholder 3">
            <a:extLst>
              <a:ext uri="{FF2B5EF4-FFF2-40B4-BE49-F238E27FC236}">
                <a16:creationId xmlns:a16="http://schemas.microsoft.com/office/drawing/2014/main" id="{A3B10564-5E44-4E45-905F-4B41B230E036}"/>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8" name="Picture 7">
            <a:hlinkClick r:id="rId3"/>
            <a:extLst>
              <a:ext uri="{FF2B5EF4-FFF2-40B4-BE49-F238E27FC236}">
                <a16:creationId xmlns:a16="http://schemas.microsoft.com/office/drawing/2014/main" id="{9189C7DF-0451-4293-B040-91EBEF0391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2325" y="573093"/>
            <a:ext cx="4026739" cy="5242491"/>
          </a:xfrm>
          <a:prstGeom prst="roundRect">
            <a:avLst>
              <a:gd name="adj" fmla="val 6425"/>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Rectangle 9">
            <a:extLst>
              <a:ext uri="{FF2B5EF4-FFF2-40B4-BE49-F238E27FC236}">
                <a16:creationId xmlns:a16="http://schemas.microsoft.com/office/drawing/2014/main" id="{04F871DA-2632-4765-A38B-969A64757D61}"/>
              </a:ext>
            </a:extLst>
          </p:cNvPr>
          <p:cNvSpPr/>
          <p:nvPr/>
        </p:nvSpPr>
        <p:spPr>
          <a:xfrm>
            <a:off x="413865" y="2598003"/>
            <a:ext cx="5730030" cy="1384995"/>
          </a:xfrm>
          <a:prstGeom prst="rect">
            <a:avLst/>
          </a:prstGeom>
        </p:spPr>
        <p:txBody>
          <a:bodyPr wrap="none">
            <a:spAutoFit/>
          </a:bodyPr>
          <a:lstStyle/>
          <a:p>
            <a:r>
              <a:rPr lang="en-US" sz="2800" b="1" dirty="0"/>
              <a:t>The situation is evolving rapidly.</a:t>
            </a:r>
          </a:p>
          <a:p>
            <a:r>
              <a:rPr lang="en-US" sz="2800" dirty="0"/>
              <a:t>Let’s have a look at</a:t>
            </a:r>
          </a:p>
          <a:p>
            <a:r>
              <a:rPr lang="en-US" sz="2800" dirty="0"/>
              <a:t>the latest WHO </a:t>
            </a:r>
            <a:r>
              <a:rPr lang="en-US" sz="2800" dirty="0" err="1"/>
              <a:t>SitRep</a:t>
            </a:r>
            <a:r>
              <a:rPr lang="en-US" sz="2800" dirty="0"/>
              <a:t>.</a:t>
            </a:r>
          </a:p>
        </p:txBody>
      </p:sp>
    </p:spTree>
    <p:extLst>
      <p:ext uri="{BB962C8B-B14F-4D97-AF65-F5344CB8AC3E}">
        <p14:creationId xmlns:p14="http://schemas.microsoft.com/office/powerpoint/2010/main" val="3382875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dirty="0"/>
              <a:t>Consolidation</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10" name="Picture 9">
            <a:extLst>
              <a:ext uri="{FF2B5EF4-FFF2-40B4-BE49-F238E27FC236}">
                <a16:creationId xmlns:a16="http://schemas.microsoft.com/office/drawing/2014/main" id="{E1AD7759-B5A2-482F-A7FD-AD82059F22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9357" y="1292037"/>
            <a:ext cx="3760096" cy="2048183"/>
          </a:xfrm>
          <a:prstGeom prst="rect">
            <a:avLst/>
          </a:prstGeom>
        </p:spPr>
      </p:pic>
      <p:pic>
        <p:nvPicPr>
          <p:cNvPr id="11" name="Picture 10">
            <a:extLst>
              <a:ext uri="{FF2B5EF4-FFF2-40B4-BE49-F238E27FC236}">
                <a16:creationId xmlns:a16="http://schemas.microsoft.com/office/drawing/2014/main" id="{6AAE8E30-4541-49CC-95C0-A89E91DC80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2040" y="2036660"/>
            <a:ext cx="3760096" cy="2048183"/>
          </a:xfrm>
          <a:prstGeom prst="rect">
            <a:avLst/>
          </a:prstGeom>
        </p:spPr>
      </p:pic>
      <p:pic>
        <p:nvPicPr>
          <p:cNvPr id="12" name="Picture 11">
            <a:extLst>
              <a:ext uri="{FF2B5EF4-FFF2-40B4-BE49-F238E27FC236}">
                <a16:creationId xmlns:a16="http://schemas.microsoft.com/office/drawing/2014/main" id="{15DD8DEF-FCD3-4AC2-B786-898C4ED788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4969" y="2595596"/>
            <a:ext cx="3760096" cy="2048183"/>
          </a:xfrm>
          <a:prstGeom prst="rect">
            <a:avLst/>
          </a:prstGeom>
        </p:spPr>
      </p:pic>
    </p:spTree>
    <p:extLst>
      <p:ext uri="{BB962C8B-B14F-4D97-AF65-F5344CB8AC3E}">
        <p14:creationId xmlns:p14="http://schemas.microsoft.com/office/powerpoint/2010/main" val="578592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dirty="0"/>
              <a:t>Participants’ feedback form</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3" name="Picture 2">
            <a:extLst>
              <a:ext uri="{FF2B5EF4-FFF2-40B4-BE49-F238E27FC236}">
                <a16:creationId xmlns:a16="http://schemas.microsoft.com/office/drawing/2014/main" id="{AB918967-1504-466D-B993-22C06F9618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772" y="1062607"/>
            <a:ext cx="3884491" cy="5154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a:extLst>
              <a:ext uri="{FF2B5EF4-FFF2-40B4-BE49-F238E27FC236}">
                <a16:creationId xmlns:a16="http://schemas.microsoft.com/office/drawing/2014/main" id="{C62B40BA-F069-46EB-80AD-1DA680739316}"/>
              </a:ext>
            </a:extLst>
          </p:cNvPr>
          <p:cNvSpPr/>
          <p:nvPr/>
        </p:nvSpPr>
        <p:spPr>
          <a:xfrm>
            <a:off x="6172765" y="2184611"/>
            <a:ext cx="4799463" cy="1815882"/>
          </a:xfrm>
          <a:prstGeom prst="rect">
            <a:avLst/>
          </a:prstGeom>
        </p:spPr>
        <p:txBody>
          <a:bodyPr wrap="square">
            <a:spAutoFit/>
          </a:bodyPr>
          <a:lstStyle/>
          <a:p>
            <a:pPr>
              <a:spcAft>
                <a:spcPts val="800"/>
              </a:spcAft>
            </a:pPr>
            <a:r>
              <a:rPr lang="en-US" sz="2800" i="1" dirty="0">
                <a:latin typeface="Arial" panose="020B0604020202020204" pitchFamily="34" charset="0"/>
                <a:ea typeface="Calibri" panose="020F0502020204030204" pitchFamily="34" charset="0"/>
              </a:rPr>
              <a:t>Your feedback will assist us to maintain and improve the quality and relevance of future simulation exercises.</a:t>
            </a:r>
            <a:endParaRPr lang="en-US" sz="3200" dirty="0">
              <a:effectLst/>
              <a:latin typeface="Arial" panose="020B060402020202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2B3E6510-CC81-4105-9D35-20E4BF56DD55}"/>
              </a:ext>
            </a:extLst>
          </p:cNvPr>
          <p:cNvGrpSpPr/>
          <p:nvPr/>
        </p:nvGrpSpPr>
        <p:grpSpPr>
          <a:xfrm>
            <a:off x="7730214" y="4687651"/>
            <a:ext cx="1849281" cy="749356"/>
            <a:chOff x="9978391" y="5342554"/>
            <a:chExt cx="1849281" cy="749356"/>
          </a:xfrm>
        </p:grpSpPr>
        <p:pic>
          <p:nvPicPr>
            <p:cNvPr id="13" name="Picture 12">
              <a:extLst>
                <a:ext uri="{FF2B5EF4-FFF2-40B4-BE49-F238E27FC236}">
                  <a16:creationId xmlns:a16="http://schemas.microsoft.com/office/drawing/2014/main" id="{973EC829-C3FA-4328-99AA-B40E0032AA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4" name="TextBox 13">
              <a:extLst>
                <a:ext uri="{FF2B5EF4-FFF2-40B4-BE49-F238E27FC236}">
                  <a16:creationId xmlns:a16="http://schemas.microsoft.com/office/drawing/2014/main" id="{CC1F5717-065B-4919-AD00-736B6FD64B1C}"/>
                </a:ext>
              </a:extLst>
            </p:cNvPr>
            <p:cNvSpPr txBox="1"/>
            <p:nvPr/>
          </p:nvSpPr>
          <p:spPr>
            <a:xfrm>
              <a:off x="10668380" y="5522976"/>
              <a:ext cx="1159292"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5 mins</a:t>
              </a:r>
            </a:p>
          </p:txBody>
        </p:sp>
      </p:grpSp>
    </p:spTree>
    <p:extLst>
      <p:ext uri="{BB962C8B-B14F-4D97-AF65-F5344CB8AC3E}">
        <p14:creationId xmlns:p14="http://schemas.microsoft.com/office/powerpoint/2010/main" val="2801552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dirty="0"/>
              <a:t>Next steps and wrap up</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7" name="Picture 6">
            <a:extLst>
              <a:ext uri="{FF2B5EF4-FFF2-40B4-BE49-F238E27FC236}">
                <a16:creationId xmlns:a16="http://schemas.microsoft.com/office/drawing/2014/main" id="{7200FD45-150F-4024-82DC-29A8CF80CB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9557">
            <a:off x="1928217" y="1162881"/>
            <a:ext cx="7850404" cy="4500941"/>
          </a:xfrm>
          <a:prstGeom prst="rect">
            <a:avLst/>
          </a:prstGeom>
        </p:spPr>
      </p:pic>
      <p:sp>
        <p:nvSpPr>
          <p:cNvPr id="8" name="TextBox 7">
            <a:extLst>
              <a:ext uri="{FF2B5EF4-FFF2-40B4-BE49-F238E27FC236}">
                <a16:creationId xmlns:a16="http://schemas.microsoft.com/office/drawing/2014/main" id="{0E46B248-6FCC-4C4D-B5C7-8F13B04B80AF}"/>
              </a:ext>
            </a:extLst>
          </p:cNvPr>
          <p:cNvSpPr txBox="1"/>
          <p:nvPr/>
        </p:nvSpPr>
        <p:spPr>
          <a:xfrm>
            <a:off x="1878508" y="4578825"/>
            <a:ext cx="7949821" cy="646331"/>
          </a:xfrm>
          <a:prstGeom prst="rect">
            <a:avLst/>
          </a:prstGeom>
          <a:noFill/>
        </p:spPr>
        <p:txBody>
          <a:bodyPr wrap="square" rtlCol="0">
            <a:spAutoFit/>
          </a:bodyPr>
          <a:lstStyle/>
          <a:p>
            <a:pPr algn="ctr">
              <a:spcBef>
                <a:spcPts val="700"/>
              </a:spcBef>
              <a:buClr>
                <a:srgbClr val="DD8047"/>
              </a:buClr>
              <a:buSzPct val="60000"/>
            </a:pPr>
            <a:r>
              <a:rPr lang="en-US" sz="3600" b="1" dirty="0">
                <a:solidFill>
                  <a:srgbClr val="0070C0"/>
                </a:solidFill>
                <a:latin typeface="+mj-lt"/>
                <a:cs typeface="Calibri" panose="020F0502020204030204" pitchFamily="34" charset="0"/>
              </a:rPr>
              <a:t>NEXT STEPS</a:t>
            </a:r>
          </a:p>
        </p:txBody>
      </p:sp>
    </p:spTree>
    <p:extLst>
      <p:ext uri="{BB962C8B-B14F-4D97-AF65-F5344CB8AC3E}">
        <p14:creationId xmlns:p14="http://schemas.microsoft.com/office/powerpoint/2010/main" val="2979113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400" b="1" dirty="0">
                <a:solidFill>
                  <a:schemeClr val="bg1"/>
                </a:solidFill>
              </a:rPr>
              <a:t>WHO RESSOURCES</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algn="ctr">
              <a:spcBef>
                <a:spcPts val="700"/>
              </a:spcBef>
              <a:buClr>
                <a:srgbClr val="DD8047"/>
              </a:buClr>
              <a:buSzPct val="60000"/>
            </a:pPr>
            <a:r>
              <a:rPr lang="en-US" sz="4800" b="1" dirty="0">
                <a:solidFill>
                  <a:schemeClr val="bg1"/>
                </a:solidFill>
                <a:latin typeface="+mj-lt"/>
                <a:cs typeface="Calibri" panose="020F0502020204030204" pitchFamily="34" charset="0"/>
              </a:rPr>
              <a:t>THANK YOU!</a:t>
            </a:r>
          </a:p>
        </p:txBody>
      </p:sp>
      <p:sp>
        <p:nvSpPr>
          <p:cNvPr id="13" name="Rectangle 12">
            <a:extLst>
              <a:ext uri="{FF2B5EF4-FFF2-40B4-BE49-F238E27FC236}">
                <a16:creationId xmlns:a16="http://schemas.microsoft.com/office/drawing/2014/main" id="{C11B9C60-02FC-41E8-B2BE-53DD780C3CA3}"/>
              </a:ext>
            </a:extLst>
          </p:cNvPr>
          <p:cNvSpPr/>
          <p:nvPr/>
        </p:nvSpPr>
        <p:spPr>
          <a:xfrm>
            <a:off x="2221170" y="4381795"/>
            <a:ext cx="3663286" cy="1846003"/>
          </a:xfrm>
          <a:prstGeom prst="rect">
            <a:avLst/>
          </a:prstGeom>
          <a:solidFill>
            <a:schemeClr val="bg1"/>
          </a:solidFill>
        </p:spPr>
        <p:txBody>
          <a:bodyPr wrap="square">
            <a:noAutofit/>
          </a:bodyPr>
          <a:lstStyle/>
          <a:p>
            <a:pPr marL="1706563"/>
            <a:endParaRPr lang="en-US" sz="1200" b="1" dirty="0"/>
          </a:p>
          <a:p>
            <a:pPr marL="1706563"/>
            <a:r>
              <a:rPr lang="en-US" b="1" dirty="0"/>
              <a:t>WHO</a:t>
            </a:r>
          </a:p>
          <a:p>
            <a:pPr marL="1706563"/>
            <a:r>
              <a:rPr lang="en-US" b="1" dirty="0"/>
              <a:t>COVID-19</a:t>
            </a:r>
          </a:p>
          <a:p>
            <a:pPr marL="1706563"/>
            <a:r>
              <a:rPr lang="en-US" b="1" dirty="0"/>
              <a:t>Emergency</a:t>
            </a:r>
          </a:p>
          <a:p>
            <a:pPr marL="1706563"/>
            <a:r>
              <a:rPr lang="en-US" b="1" dirty="0"/>
              <a:t>webpage</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7096" y="4470619"/>
            <a:ext cx="1475053" cy="1502268"/>
          </a:xfrm>
          <a:prstGeom prst="rect">
            <a:avLst/>
          </a:prstGeom>
        </p:spPr>
      </p:pic>
      <p:sp>
        <p:nvSpPr>
          <p:cNvPr id="14" name="Rectangle 13">
            <a:extLst>
              <a:ext uri="{FF2B5EF4-FFF2-40B4-BE49-F238E27FC236}">
                <a16:creationId xmlns:a16="http://schemas.microsoft.com/office/drawing/2014/main" id="{01A77051-B61A-4379-9F50-EEBDE48661C0}"/>
              </a:ext>
            </a:extLst>
          </p:cNvPr>
          <p:cNvSpPr/>
          <p:nvPr/>
        </p:nvSpPr>
        <p:spPr>
          <a:xfrm>
            <a:off x="6307544" y="4381795"/>
            <a:ext cx="3663286" cy="1846003"/>
          </a:xfrm>
          <a:prstGeom prst="rect">
            <a:avLst/>
          </a:prstGeom>
          <a:solidFill>
            <a:schemeClr val="bg1"/>
          </a:solidFill>
        </p:spPr>
        <p:txBody>
          <a:bodyPr wrap="square">
            <a:noAutofit/>
          </a:bodyPr>
          <a:lstStyle/>
          <a:p>
            <a:pPr>
              <a:tabLst>
                <a:tab pos="1882775" algn="r"/>
              </a:tabLst>
            </a:pPr>
            <a:endParaRPr lang="en-US" sz="1200" b="1" dirty="0"/>
          </a:p>
          <a:p>
            <a:pPr>
              <a:tabLst>
                <a:tab pos="1882775" algn="r"/>
              </a:tabLst>
            </a:pPr>
            <a:r>
              <a:rPr lang="en-US" b="1" dirty="0"/>
              <a:t>	More</a:t>
            </a:r>
          </a:p>
          <a:p>
            <a:pPr>
              <a:tabLst>
                <a:tab pos="1882775" algn="r"/>
              </a:tabLst>
            </a:pPr>
            <a:r>
              <a:rPr lang="en-US" b="1" dirty="0"/>
              <a:t>	information</a:t>
            </a:r>
          </a:p>
          <a:p>
            <a:pPr>
              <a:tabLst>
                <a:tab pos="1882775" algn="r"/>
              </a:tabLst>
            </a:pPr>
            <a:r>
              <a:rPr lang="en-US" b="1" dirty="0"/>
              <a:t>	on</a:t>
            </a:r>
          </a:p>
          <a:p>
            <a:pPr>
              <a:tabLst>
                <a:tab pos="1882775" algn="r"/>
              </a:tabLst>
            </a:pPr>
            <a:r>
              <a:rPr lang="en-US" b="1" dirty="0"/>
              <a:t>	coronavirus</a:t>
            </a:r>
          </a:p>
        </p:txBody>
      </p:sp>
      <p:pic>
        <p:nvPicPr>
          <p:cNvPr id="16" name="Picture 15">
            <a:hlinkClick r:id="rId5"/>
            <a:extLst>
              <a:ext uri="{FF2B5EF4-FFF2-40B4-BE49-F238E27FC236}">
                <a16:creationId xmlns:a16="http://schemas.microsoft.com/office/drawing/2014/main" id="{BD923BB1-F5AD-406F-BBD9-A8E464A1FDE4}"/>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8383115" y="4456493"/>
            <a:ext cx="1464167" cy="1502268"/>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8426813" y="5920021"/>
            <a:ext cx="1398895" cy="307777"/>
          </a:xfrm>
          <a:prstGeom prst="rect">
            <a:avLst/>
          </a:prstGeom>
          <a:noFill/>
        </p:spPr>
        <p:txBody>
          <a:bodyPr wrap="square" rtlCol="0">
            <a:spAutoFit/>
          </a:bodyPr>
          <a:lstStyle/>
          <a:p>
            <a:pPr algn="l">
              <a:spcBef>
                <a:spcPts val="700"/>
              </a:spcBef>
              <a:buClr>
                <a:srgbClr val="DD8047"/>
              </a:buClr>
              <a:buSzPct val="60000"/>
            </a:pPr>
            <a:r>
              <a:rPr lang="en-US" sz="1400" b="1" dirty="0">
                <a:solidFill>
                  <a:srgbClr val="0070C0"/>
                </a:solidFill>
                <a:latin typeface="+mj-lt"/>
                <a:cs typeface="Calibri" panose="020F0502020204030204" pitchFamily="34" charset="0"/>
              </a:rPr>
              <a:t>Scan or Click</a:t>
            </a:r>
          </a:p>
        </p:txBody>
      </p:sp>
      <p:sp>
        <p:nvSpPr>
          <p:cNvPr id="18" name="TextBox 17">
            <a:extLst>
              <a:ext uri="{FF2B5EF4-FFF2-40B4-BE49-F238E27FC236}">
                <a16:creationId xmlns:a16="http://schemas.microsoft.com/office/drawing/2014/main" id="{E23129EC-78FD-42DC-A2CC-588997984439}"/>
              </a:ext>
            </a:extLst>
          </p:cNvPr>
          <p:cNvSpPr txBox="1"/>
          <p:nvPr/>
        </p:nvSpPr>
        <p:spPr>
          <a:xfrm>
            <a:off x="2409847" y="5946454"/>
            <a:ext cx="1398895" cy="307777"/>
          </a:xfrm>
          <a:prstGeom prst="rect">
            <a:avLst/>
          </a:prstGeom>
          <a:noFill/>
        </p:spPr>
        <p:txBody>
          <a:bodyPr wrap="square" rtlCol="0">
            <a:spAutoFit/>
          </a:bodyPr>
          <a:lstStyle/>
          <a:p>
            <a:pPr algn="l">
              <a:spcBef>
                <a:spcPts val="700"/>
              </a:spcBef>
              <a:buClr>
                <a:srgbClr val="DD8047"/>
              </a:buClr>
              <a:buSzPct val="60000"/>
            </a:pPr>
            <a:r>
              <a:rPr lang="en-US" sz="1400" b="1" dirty="0">
                <a:solidFill>
                  <a:srgbClr val="0070C0"/>
                </a:solidFill>
                <a:latin typeface="+mj-lt"/>
                <a:cs typeface="Calibri" panose="020F0502020204030204" pitchFamily="34" charset="0"/>
              </a:rPr>
              <a:t>Scan or Click</a:t>
            </a: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rtlCol="0">
            <a:spAutoFit/>
          </a:bodyPr>
          <a:lstStyle/>
          <a:p>
            <a:pPr algn="ctr">
              <a:spcBef>
                <a:spcPts val="700"/>
              </a:spcBef>
              <a:buClr>
                <a:srgbClr val="DD8047"/>
              </a:buClr>
              <a:buSzPct val="60000"/>
            </a:pPr>
            <a:r>
              <a:rPr lang="en-US" sz="2000" b="1" dirty="0">
                <a:solidFill>
                  <a:srgbClr val="0070C0"/>
                </a:solidFill>
                <a:latin typeface="+mj-lt"/>
                <a:cs typeface="Calibri" panose="020F0502020204030204" pitchFamily="34" charset="0"/>
              </a:rPr>
              <a:t>For SimEx technical support,</a:t>
            </a:r>
          </a:p>
          <a:p>
            <a:pPr algn="ctr">
              <a:spcBef>
                <a:spcPts val="700"/>
              </a:spcBef>
              <a:buClr>
                <a:srgbClr val="DD8047"/>
              </a:buClr>
              <a:buSzPct val="60000"/>
            </a:pPr>
            <a:r>
              <a:rPr lang="en-US" sz="2000" b="1" dirty="0">
                <a:solidFill>
                  <a:srgbClr val="0070C0"/>
                </a:solidFill>
                <a:latin typeface="+mj-lt"/>
                <a:cs typeface="Calibri" panose="020F0502020204030204" pitchFamily="34" charset="0"/>
              </a:rPr>
              <a:t>please contact your WHO country office or regional office focal point:</a:t>
            </a:r>
          </a:p>
          <a:p>
            <a:pPr>
              <a:spcBef>
                <a:spcPts val="700"/>
              </a:spcBef>
              <a:buClr>
                <a:srgbClr val="DD8047"/>
              </a:buClr>
              <a:buSzPct val="60000"/>
              <a:tabLst>
                <a:tab pos="5738813" algn="r"/>
                <a:tab pos="6280150" algn="l"/>
              </a:tabLst>
            </a:pPr>
            <a:r>
              <a:rPr lang="en-US" sz="2000" b="1" dirty="0">
                <a:solidFill>
                  <a:srgbClr val="0070C0"/>
                </a:solidFill>
                <a:latin typeface="+mj-lt"/>
                <a:cs typeface="Calibri" panose="020F0502020204030204" pitchFamily="34" charset="0"/>
              </a:rPr>
              <a:t>	</a:t>
            </a:r>
            <a:r>
              <a:rPr lang="en-US" b="1" dirty="0">
                <a:solidFill>
                  <a:srgbClr val="0070C0"/>
                </a:solidFill>
                <a:latin typeface="+mj-lt"/>
                <a:cs typeface="Calibri" panose="020F0502020204030204" pitchFamily="34" charset="0"/>
              </a:rPr>
              <a:t>AFRO: 	stephenm@who.int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EMRO: 	SAMHOURID@who.int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EURO: 	schmidtt@who.int ; rashforda@who.int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PAHO: 	andragro@paho.org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SAERO: 	htikem@who.int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WPRO: 	PAPOWITZH@who.int ; katom@who.int </a:t>
            </a:r>
            <a:endParaRPr lang="en-GB" b="1" dirty="0">
              <a:solidFill>
                <a:srgbClr val="0070C0"/>
              </a:solidFill>
              <a:latin typeface="+mj-lt"/>
              <a:cs typeface="Calibri" panose="020F0502020204030204" pitchFamily="34" charset="0"/>
            </a:endParaRPr>
          </a:p>
        </p:txBody>
      </p:sp>
    </p:spTree>
    <p:extLst>
      <p:ext uri="{BB962C8B-B14F-4D97-AF65-F5344CB8AC3E}">
        <p14:creationId xmlns:p14="http://schemas.microsoft.com/office/powerpoint/2010/main" val="2869836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8E3C2-7B49-4116-8476-6E84F46B2D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849624"/>
            <a:ext cx="12192000" cy="2747845"/>
          </a:xfrm>
          <a:prstGeom prst="rect">
            <a:avLst/>
          </a:prstGeom>
        </p:spPr>
      </p:pic>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a:xfrm>
            <a:off x="152780" y="-8247"/>
            <a:ext cx="12039220" cy="581340"/>
          </a:xfrm>
        </p:spPr>
        <p:txBody>
          <a:bodyPr>
            <a:normAutofit fontScale="90000"/>
          </a:bodyPr>
          <a:lstStyle/>
          <a:p>
            <a:r>
              <a:rPr lang="en-US" dirty="0"/>
              <a:t>Statement from the IHR (2005) Emergency Committee</a:t>
            </a:r>
          </a:p>
        </p:txBody>
      </p:sp>
      <p:sp>
        <p:nvSpPr>
          <p:cNvPr id="4" name="Date Placeholder 3">
            <a:extLst>
              <a:ext uri="{FF2B5EF4-FFF2-40B4-BE49-F238E27FC236}">
                <a16:creationId xmlns:a16="http://schemas.microsoft.com/office/drawing/2014/main" id="{A3B10564-5E44-4E45-905F-4B41B230E036}"/>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0" name="Rectangle 9">
            <a:extLst>
              <a:ext uri="{FF2B5EF4-FFF2-40B4-BE49-F238E27FC236}">
                <a16:creationId xmlns:a16="http://schemas.microsoft.com/office/drawing/2014/main" id="{04F871DA-2632-4765-A38B-969A64757D61}"/>
              </a:ext>
            </a:extLst>
          </p:cNvPr>
          <p:cNvSpPr/>
          <p:nvPr/>
        </p:nvSpPr>
        <p:spPr>
          <a:xfrm>
            <a:off x="152780" y="873948"/>
            <a:ext cx="11825860" cy="2831544"/>
          </a:xfrm>
          <a:prstGeom prst="rect">
            <a:avLst/>
          </a:prstGeom>
        </p:spPr>
        <p:txBody>
          <a:bodyPr wrap="square">
            <a:spAutoFit/>
          </a:bodyPr>
          <a:lstStyle/>
          <a:p>
            <a:r>
              <a:rPr lang="en-US" sz="2800" b="1" dirty="0">
                <a:solidFill>
                  <a:schemeClr val="accent3"/>
                </a:solidFill>
              </a:rPr>
              <a:t>To all countries</a:t>
            </a:r>
            <a:endParaRPr lang="en-US" sz="2800" b="1" dirty="0"/>
          </a:p>
          <a:p>
            <a:pPr algn="just"/>
            <a:r>
              <a:rPr lang="en-US" sz="2400" i="1" dirty="0"/>
              <a:t>It is expected that further international exportation of cases may appear in any country. Thus, all countries should be prepared for containment, including active surveillance, early detection, isolation and case management, contact tracing and prevention of onward spread of COVID-19 infection, and to share full data with WHO.</a:t>
            </a:r>
          </a:p>
          <a:p>
            <a:pPr algn="just"/>
            <a:endParaRPr lang="en-US" sz="1200" i="1" dirty="0"/>
          </a:p>
          <a:p>
            <a:pPr algn="just"/>
            <a:r>
              <a:rPr lang="en-US" i="1" dirty="0"/>
              <a:t>Statement on the second meeting of the International Health Regulations (2005) Emergency Committee regarding the outbreak of novel coronavirus (COVID-19).  Geneva, 30</a:t>
            </a:r>
            <a:r>
              <a:rPr lang="en-US" i="1" baseline="30000" dirty="0"/>
              <a:t>th</a:t>
            </a:r>
            <a:r>
              <a:rPr lang="en-US" i="1" dirty="0"/>
              <a:t> January 2020</a:t>
            </a:r>
          </a:p>
        </p:txBody>
      </p:sp>
    </p:spTree>
    <p:extLst>
      <p:ext uri="{BB962C8B-B14F-4D97-AF65-F5344CB8AC3E}">
        <p14:creationId xmlns:p14="http://schemas.microsoft.com/office/powerpoint/2010/main" val="1327707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46B6-1766-4618-AB37-69C62D8F1E64}"/>
              </a:ext>
            </a:extLst>
          </p:cNvPr>
          <p:cNvSpPr>
            <a:spLocks noGrp="1"/>
          </p:cNvSpPr>
          <p:nvPr>
            <p:ph type="title"/>
          </p:nvPr>
        </p:nvSpPr>
        <p:spPr/>
        <p:txBody>
          <a:bodyPr>
            <a:normAutofit fontScale="90000"/>
          </a:bodyPr>
          <a:lstStyle/>
          <a:p>
            <a:r>
              <a:rPr lang="en-US" dirty="0"/>
              <a:t>What is a Table-Top Exercise (TTX)?</a:t>
            </a:r>
          </a:p>
        </p:txBody>
      </p:sp>
      <p:sp>
        <p:nvSpPr>
          <p:cNvPr id="3" name="Content Placeholder 2">
            <a:extLst>
              <a:ext uri="{FF2B5EF4-FFF2-40B4-BE49-F238E27FC236}">
                <a16:creationId xmlns:a16="http://schemas.microsoft.com/office/drawing/2014/main" id="{449D7005-D0A1-4AC3-9669-670EA17DF11F}"/>
              </a:ext>
            </a:extLst>
          </p:cNvPr>
          <p:cNvSpPr>
            <a:spLocks noGrp="1"/>
          </p:cNvSpPr>
          <p:nvPr>
            <p:ph idx="1"/>
          </p:nvPr>
        </p:nvSpPr>
        <p:spPr/>
        <p:txBody>
          <a:bodyPr/>
          <a:lstStyle/>
          <a:p>
            <a:pPr marL="0" indent="0">
              <a:lnSpc>
                <a:spcPct val="115000"/>
              </a:lnSpc>
              <a:spcAft>
                <a:spcPts val="1200"/>
              </a:spcAft>
              <a:buNone/>
            </a:pPr>
            <a:endParaRPr lang="en-GB" i="1" u="sng" dirty="0">
              <a:solidFill>
                <a:srgbClr val="0070C0"/>
              </a:solidFill>
              <a:latin typeface="Calibri" charset="0"/>
              <a:ea typeface="Arial" charset="0"/>
            </a:endParaRPr>
          </a:p>
          <a:p>
            <a:pPr marL="0" indent="0" algn="ctr">
              <a:buNone/>
            </a:pPr>
            <a:r>
              <a:rPr lang="en-US" dirty="0">
                <a:latin typeface="Calibri" panose="020F0502020204030204" pitchFamily="34" charset="0"/>
                <a:cs typeface="Calibri" panose="020F0502020204030204" pitchFamily="34" charset="0"/>
              </a:rPr>
              <a:t>A</a:t>
            </a:r>
            <a:r>
              <a:rPr lang="en-US" dirty="0">
                <a:solidFill>
                  <a:schemeClr val="accent3"/>
                </a:solidFill>
                <a:latin typeface="Calibri" panose="020F0502020204030204" pitchFamily="34" charset="0"/>
                <a:cs typeface="Calibri" panose="020F0502020204030204" pitchFamily="34" charset="0"/>
              </a:rPr>
              <a:t> </a:t>
            </a:r>
            <a:r>
              <a:rPr lang="en-US" b="1" dirty="0">
                <a:solidFill>
                  <a:schemeClr val="accent3"/>
                </a:solidFill>
                <a:latin typeface="Calibri" panose="020F0502020204030204" pitchFamily="34" charset="0"/>
                <a:cs typeface="Calibri" panose="020F0502020204030204" pitchFamily="34" charset="0"/>
              </a:rPr>
              <a:t>tabletop exercise (TTX) </a:t>
            </a:r>
            <a:r>
              <a:rPr lang="en-US" dirty="0">
                <a:latin typeface="Calibri" panose="020F0502020204030204" pitchFamily="34" charset="0"/>
                <a:cs typeface="Calibri" panose="020F0502020204030204" pitchFamily="34" charset="0"/>
              </a:rPr>
              <a:t>is an exercise that uses a progressive simulated scenario, together with series of scripted injects, to make participants consider the impact of a potential health emergency on existing plans, procedures and capacities. </a:t>
            </a: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A TTX </a:t>
            </a:r>
            <a:r>
              <a:rPr lang="en-US" b="1" dirty="0">
                <a:solidFill>
                  <a:schemeClr val="accent3"/>
                </a:solidFill>
                <a:latin typeface="Calibri" panose="020F0502020204030204" pitchFamily="34" charset="0"/>
                <a:cs typeface="Calibri" panose="020F0502020204030204" pitchFamily="34" charset="0"/>
              </a:rPr>
              <a:t>simulates an emergency situation </a:t>
            </a:r>
            <a:r>
              <a:rPr lang="en-US" dirty="0">
                <a:latin typeface="Calibri" panose="020F0502020204030204" pitchFamily="34" charset="0"/>
                <a:cs typeface="Calibri" panose="020F0502020204030204" pitchFamily="34" charset="0"/>
              </a:rPr>
              <a:t>in an informal, stress-free environment.” </a:t>
            </a:r>
            <a:br>
              <a:rPr lang="en-US" dirty="0">
                <a:latin typeface="Calibri" panose="020F0502020204030204" pitchFamily="34" charset="0"/>
                <a:cs typeface="Calibri" panose="020F0502020204030204" pitchFamily="34" charset="0"/>
              </a:rPr>
            </a:br>
            <a:br>
              <a:rPr lang="en-US" dirty="0"/>
            </a:br>
            <a:r>
              <a:rPr lang="en-US" sz="1600" dirty="0"/>
              <a:t>-WHO Exercise Manual, 2017</a:t>
            </a:r>
          </a:p>
          <a:p>
            <a:pPr marL="0" indent="0">
              <a:lnSpc>
                <a:spcPct val="115000"/>
              </a:lnSpc>
              <a:spcAft>
                <a:spcPts val="1200"/>
              </a:spcAft>
              <a:buNone/>
            </a:pPr>
            <a:endParaRPr lang="en-GB" i="1" u="sng" dirty="0">
              <a:solidFill>
                <a:srgbClr val="0070C0"/>
              </a:solidFill>
              <a:latin typeface="Arial" charset="0"/>
              <a:ea typeface="Arial" charset="0"/>
            </a:endParaRPr>
          </a:p>
          <a:p>
            <a:pPr marL="0" indent="0">
              <a:buNone/>
            </a:pPr>
            <a:endParaRPr lang="en-US" dirty="0"/>
          </a:p>
        </p:txBody>
      </p:sp>
      <p:sp>
        <p:nvSpPr>
          <p:cNvPr id="4" name="Date Placeholder 3">
            <a:extLst>
              <a:ext uri="{FF2B5EF4-FFF2-40B4-BE49-F238E27FC236}">
                <a16:creationId xmlns:a16="http://schemas.microsoft.com/office/drawing/2014/main" id="{8E67F07D-280F-4690-8F55-72C4FE4D5DCA}"/>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460285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F212-D0A6-4214-B3AF-B63213580F06}"/>
              </a:ext>
            </a:extLst>
          </p:cNvPr>
          <p:cNvSpPr>
            <a:spLocks noGrp="1"/>
          </p:cNvSpPr>
          <p:nvPr>
            <p:ph type="title"/>
          </p:nvPr>
        </p:nvSpPr>
        <p:spPr/>
        <p:txBody>
          <a:bodyPr>
            <a:normAutofit fontScale="90000"/>
          </a:bodyPr>
          <a:lstStyle/>
          <a:p>
            <a:r>
              <a:rPr lang="en-US" dirty="0">
                <a:latin typeface="+mj-lt"/>
                <a:cs typeface="Calibri" panose="020F0502020204030204" pitchFamily="34" charset="0"/>
              </a:rPr>
              <a:t>Design &amp; Purpose</a:t>
            </a:r>
            <a:endParaRPr lang="en-US" dirty="0">
              <a:latin typeface="+mj-lt"/>
            </a:endParaRPr>
          </a:p>
        </p:txBody>
      </p:sp>
      <p:sp>
        <p:nvSpPr>
          <p:cNvPr id="3" name="Content Placeholder 2">
            <a:extLst>
              <a:ext uri="{FF2B5EF4-FFF2-40B4-BE49-F238E27FC236}">
                <a16:creationId xmlns:a16="http://schemas.microsoft.com/office/drawing/2014/main" id="{22CD3B87-F182-4E5F-B70A-C926E60E5ED5}"/>
              </a:ext>
            </a:extLst>
          </p:cNvPr>
          <p:cNvSpPr>
            <a:spLocks noGrp="1"/>
          </p:cNvSpPr>
          <p:nvPr>
            <p:ph idx="1"/>
          </p:nvPr>
        </p:nvSpPr>
        <p:spPr>
          <a:xfrm>
            <a:off x="499872" y="987185"/>
            <a:ext cx="5381467" cy="3291518"/>
          </a:xfrm>
        </p:spPr>
        <p:txBody>
          <a:bodyPr>
            <a:normAutofit fontScale="92500"/>
          </a:bodyPr>
          <a:lstStyle/>
          <a:p>
            <a:pPr marL="0" indent="0">
              <a:buNone/>
            </a:pPr>
            <a:r>
              <a:rPr lang="en-US" sz="3600" b="1" dirty="0">
                <a:solidFill>
                  <a:schemeClr val="accent3"/>
                </a:solidFill>
              </a:rPr>
              <a:t>Exercise Design </a:t>
            </a:r>
          </a:p>
          <a:p>
            <a:pPr marL="0" indent="0">
              <a:buNone/>
            </a:pPr>
            <a:r>
              <a:rPr lang="en-US" dirty="0"/>
              <a:t>Based on the </a:t>
            </a:r>
            <a:r>
              <a:rPr lang="en-US" dirty="0">
                <a:hlinkClick r:id="rId3"/>
              </a:rPr>
              <a:t>“COVID-19 Strategic Preparedness and Response Plan (SPRP)” </a:t>
            </a:r>
            <a:r>
              <a:rPr lang="en-US" dirty="0"/>
              <a:t>and designed for national level operational stakeholders, involved in public health emergency preparedness or response.</a:t>
            </a:r>
          </a:p>
          <a:p>
            <a:endParaRPr lang="en-US" dirty="0"/>
          </a:p>
        </p:txBody>
      </p:sp>
      <p:sp>
        <p:nvSpPr>
          <p:cNvPr id="4" name="Date Placeholder 3">
            <a:extLst>
              <a:ext uri="{FF2B5EF4-FFF2-40B4-BE49-F238E27FC236}">
                <a16:creationId xmlns:a16="http://schemas.microsoft.com/office/drawing/2014/main" id="{0DFA6662-E0A7-42E7-85DE-8E057FA7B6B3}"/>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10" name="Picture 9">
            <a:extLst>
              <a:ext uri="{FF2B5EF4-FFF2-40B4-BE49-F238E27FC236}">
                <a16:creationId xmlns:a16="http://schemas.microsoft.com/office/drawing/2014/main" id="{AC6FA02C-4ADF-4F12-8157-0655F33FD9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2663" y="1783414"/>
            <a:ext cx="5381467" cy="2880553"/>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D7B4A45-29EF-4EBB-9B37-619F566BE2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1598" y="1311059"/>
            <a:ext cx="5381467" cy="288055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C40E994-8094-425C-9C3A-7952E053B4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037" y="813918"/>
            <a:ext cx="5381467" cy="2880553"/>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8DCE674F-954A-4D0E-90FA-4EB88E0C98B6}"/>
              </a:ext>
            </a:extLst>
          </p:cNvPr>
          <p:cNvSpPr/>
          <p:nvPr/>
        </p:nvSpPr>
        <p:spPr>
          <a:xfrm>
            <a:off x="586595" y="4093339"/>
            <a:ext cx="11231593" cy="2215991"/>
          </a:xfrm>
          <a:prstGeom prst="rect">
            <a:avLst/>
          </a:prstGeom>
        </p:spPr>
        <p:txBody>
          <a:bodyPr wrap="square">
            <a:spAutoFit/>
          </a:bodyPr>
          <a:lstStyle/>
          <a:p>
            <a:endParaRPr lang="en-US" dirty="0"/>
          </a:p>
          <a:p>
            <a:r>
              <a:rPr lang="en-US" sz="3600" b="1" dirty="0">
                <a:solidFill>
                  <a:schemeClr val="accent3"/>
                </a:solidFill>
              </a:rPr>
              <a:t>Purpose</a:t>
            </a:r>
          </a:p>
          <a:p>
            <a:r>
              <a:rPr lang="en-US" sz="2800" dirty="0"/>
              <a:t>Through facilitated group discussion, the exercise aims to examine and strengthen your existing plans, procedures and capabilities to manage an imported case of COVID-19. </a:t>
            </a:r>
          </a:p>
        </p:txBody>
      </p:sp>
    </p:spTree>
    <p:extLst>
      <p:ext uri="{BB962C8B-B14F-4D97-AF65-F5344CB8AC3E}">
        <p14:creationId xmlns:p14="http://schemas.microsoft.com/office/powerpoint/2010/main" val="3328896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a:t>General objectives of the TTX</a:t>
            </a:r>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393192" y="1017346"/>
            <a:ext cx="10960608" cy="5159617"/>
          </a:xfrm>
        </p:spPr>
        <p:txBody>
          <a:bodyPr>
            <a:normAutofit lnSpcReduction="10000"/>
          </a:bodyPr>
          <a:lstStyle/>
          <a:p>
            <a:pPr marL="0" lvl="0" indent="0">
              <a:lnSpc>
                <a:spcPct val="150000"/>
              </a:lnSpc>
              <a:spcBef>
                <a:spcPts val="700"/>
              </a:spcBef>
              <a:buClr>
                <a:schemeClr val="tx1"/>
              </a:buClr>
              <a:buSzPct val="100000"/>
              <a:buNone/>
            </a:pPr>
            <a:r>
              <a:rPr lang="en-GB" sz="3200" b="1" dirty="0">
                <a:solidFill>
                  <a:schemeClr val="accent3"/>
                </a:solidFill>
                <a:latin typeface="+mj-lt"/>
                <a:cs typeface="Calibri" panose="020F0502020204030204" pitchFamily="34" charset="0"/>
              </a:rPr>
              <a:t>General Objectives</a:t>
            </a:r>
            <a:endParaRPr lang="en-US" sz="3200" dirty="0">
              <a:solidFill>
                <a:schemeClr val="accent3"/>
              </a:solidFill>
              <a:latin typeface="+mj-lt"/>
              <a:cs typeface="Calibri" panose="020F0502020204030204" pitchFamily="34" charset="0"/>
            </a:endParaRPr>
          </a:p>
          <a:p>
            <a:pPr marL="457200" lvl="0" indent="-457200">
              <a:lnSpc>
                <a:spcPct val="100000"/>
              </a:lnSpc>
              <a:spcBef>
                <a:spcPts val="0"/>
              </a:spcBef>
              <a:spcAft>
                <a:spcPts val="1200"/>
              </a:spcAft>
              <a:buClr>
                <a:schemeClr val="tx1"/>
              </a:buClr>
              <a:buSzPct val="100000"/>
              <a:buFont typeface="+mj-lt"/>
              <a:buAutoNum type="arabicPeriod"/>
            </a:pPr>
            <a:r>
              <a:rPr lang="en-US" dirty="0">
                <a:solidFill>
                  <a:schemeClr val="accent5"/>
                </a:solidFill>
                <a:latin typeface="+mj-lt"/>
                <a:cs typeface="Calibri" panose="020F0502020204030204" pitchFamily="34" charset="0"/>
              </a:rPr>
              <a:t>Share information </a:t>
            </a:r>
            <a:r>
              <a:rPr lang="en-US" dirty="0">
                <a:solidFill>
                  <a:prstClr val="black"/>
                </a:solidFill>
                <a:latin typeface="+mj-lt"/>
                <a:cs typeface="Calibri" panose="020F0502020204030204" pitchFamily="34" charset="0"/>
              </a:rPr>
              <a:t>on the progress of your preparation, including  response capabilities, plans and procedures to identify and respond to an imported case of COVID-19 in your country.</a:t>
            </a:r>
          </a:p>
          <a:p>
            <a:pPr marL="457200" lvl="0" indent="-457200">
              <a:lnSpc>
                <a:spcPct val="100000"/>
              </a:lnSpc>
              <a:spcBef>
                <a:spcPts val="0"/>
              </a:spcBef>
              <a:spcAft>
                <a:spcPts val="1200"/>
              </a:spcAft>
              <a:buClr>
                <a:schemeClr val="tx1"/>
              </a:buClr>
              <a:buSzPct val="100000"/>
              <a:buFont typeface="+mj-lt"/>
              <a:buAutoNum type="arabicPeriod"/>
            </a:pPr>
            <a:r>
              <a:rPr lang="en-US" dirty="0">
                <a:solidFill>
                  <a:schemeClr val="accent5"/>
                </a:solidFill>
                <a:latin typeface="+mj-lt"/>
                <a:cs typeface="Calibri" panose="020F0502020204030204" pitchFamily="34" charset="0"/>
              </a:rPr>
              <a:t>Identify areas of interdependence </a:t>
            </a:r>
            <a:r>
              <a:rPr lang="en-US" dirty="0">
                <a:solidFill>
                  <a:prstClr val="black"/>
                </a:solidFill>
                <a:latin typeface="+mj-lt"/>
                <a:cs typeface="Calibri" panose="020F0502020204030204" pitchFamily="34" charset="0"/>
              </a:rPr>
              <a:t>between health actors and other sectors </a:t>
            </a:r>
          </a:p>
          <a:p>
            <a:pPr marL="457200" lvl="0" indent="-457200">
              <a:lnSpc>
                <a:spcPct val="100000"/>
              </a:lnSpc>
              <a:spcBef>
                <a:spcPts val="0"/>
              </a:spcBef>
              <a:spcAft>
                <a:spcPts val="1200"/>
              </a:spcAft>
              <a:buClr>
                <a:schemeClr val="tx1"/>
              </a:buClr>
              <a:buSzPct val="100000"/>
              <a:buFont typeface="+mj-lt"/>
              <a:buAutoNum type="arabicPeriod"/>
            </a:pPr>
            <a:r>
              <a:rPr lang="en-US" dirty="0">
                <a:solidFill>
                  <a:schemeClr val="accent5"/>
                </a:solidFill>
                <a:latin typeface="+mj-lt"/>
                <a:cs typeface="Calibri" panose="020F0502020204030204" pitchFamily="34" charset="0"/>
              </a:rPr>
              <a:t>Conduct gap analysis </a:t>
            </a:r>
            <a:r>
              <a:rPr lang="en-US" dirty="0">
                <a:solidFill>
                  <a:prstClr val="black"/>
                </a:solidFill>
                <a:latin typeface="+mj-lt"/>
                <a:cs typeface="Calibri" panose="020F0502020204030204" pitchFamily="34" charset="0"/>
              </a:rPr>
              <a:t>based on the  COVID-19 Strategic Preparedness and Response Plan (SPRP)</a:t>
            </a:r>
          </a:p>
          <a:p>
            <a:pPr marL="457200" indent="-457200">
              <a:lnSpc>
                <a:spcPct val="100000"/>
              </a:lnSpc>
              <a:spcBef>
                <a:spcPts val="0"/>
              </a:spcBef>
              <a:spcAft>
                <a:spcPts val="1200"/>
              </a:spcAft>
              <a:buClr>
                <a:schemeClr val="tx1"/>
              </a:buClr>
              <a:buSzPct val="100000"/>
              <a:buFont typeface="+mj-lt"/>
              <a:buAutoNum type="arabicPeriod"/>
            </a:pPr>
            <a:r>
              <a:rPr lang="en-US" dirty="0">
                <a:solidFill>
                  <a:schemeClr val="accent5"/>
                </a:solidFill>
                <a:latin typeface="+mj-lt"/>
                <a:cs typeface="Calibri" panose="020F0502020204030204" pitchFamily="34" charset="0"/>
              </a:rPr>
              <a:t>Develop an action plan to enhance your level of readiness</a:t>
            </a:r>
            <a:r>
              <a:rPr lang="en-US" dirty="0">
                <a:solidFill>
                  <a:prstClr val="black"/>
                </a:solidFill>
                <a:latin typeface="+mj-lt"/>
                <a:cs typeface="Calibri" panose="020F0502020204030204" pitchFamily="34" charset="0"/>
              </a:rPr>
              <a:t>, based on the SPRP.</a:t>
            </a:r>
          </a:p>
          <a:p>
            <a:pPr marL="457200" lvl="0" indent="-457200">
              <a:lnSpc>
                <a:spcPct val="150000"/>
              </a:lnSpc>
              <a:spcBef>
                <a:spcPts val="0"/>
              </a:spcBef>
              <a:spcAft>
                <a:spcPts val="1200"/>
              </a:spcAft>
              <a:buClr>
                <a:schemeClr val="tx1"/>
              </a:buClr>
              <a:buSzPct val="100000"/>
              <a:buFont typeface="+mj-lt"/>
              <a:buAutoNum type="arabicPeriod"/>
            </a:pPr>
            <a:endParaRPr lang="en-US" dirty="0">
              <a:solidFill>
                <a:prstClr val="black"/>
              </a:solidFill>
              <a:latin typeface="+mj-lt"/>
              <a:cs typeface="Calibri" panose="020F0502020204030204" pitchFamily="34" charset="0"/>
            </a:endParaRPr>
          </a:p>
          <a:p>
            <a:pPr>
              <a:spcBef>
                <a:spcPts val="700"/>
              </a:spcBef>
              <a:buClr>
                <a:schemeClr val="tx1"/>
              </a:buClr>
              <a:buSzPct val="100000"/>
            </a:pPr>
            <a:endParaRPr lang="en-US" sz="3200" dirty="0">
              <a:latin typeface="+mj-lt"/>
            </a:endParaRPr>
          </a:p>
          <a:p>
            <a:endParaRPr lang="en-US" dirty="0">
              <a:latin typeface="+mj-lt"/>
            </a:endParaRPr>
          </a:p>
        </p:txBody>
      </p:sp>
      <p:sp>
        <p:nvSpPr>
          <p:cNvPr id="4" name="Date Placeholder 3">
            <a:extLst>
              <a:ext uri="{FF2B5EF4-FFF2-40B4-BE49-F238E27FC236}">
                <a16:creationId xmlns:a16="http://schemas.microsoft.com/office/drawing/2014/main" id="{169AE2E3-D76D-47C7-9E7C-016353D76212}"/>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3620013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a:t>Specific objectives of the TTX</a:t>
            </a:r>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152780" y="834118"/>
            <a:ext cx="11844148" cy="5465750"/>
          </a:xfrm>
        </p:spPr>
        <p:txBody>
          <a:bodyPr>
            <a:noAutofit/>
          </a:bodyPr>
          <a:lstStyle/>
          <a:p>
            <a:pPr marL="0" lvl="0" indent="0">
              <a:lnSpc>
                <a:spcPct val="100000"/>
              </a:lnSpc>
              <a:spcBef>
                <a:spcPts val="700"/>
              </a:spcBef>
              <a:buClr>
                <a:schemeClr val="tx1"/>
              </a:buClr>
              <a:buSzPct val="100000"/>
              <a:buNone/>
            </a:pPr>
            <a:endParaRPr lang="en-US" sz="2600" b="1" dirty="0">
              <a:solidFill>
                <a:schemeClr val="accent5"/>
              </a:solidFill>
              <a:latin typeface="+mj-lt"/>
              <a:cs typeface="Calibri" panose="020F0502020204030204" pitchFamily="34" charset="0"/>
            </a:endParaRPr>
          </a:p>
          <a:p>
            <a:pPr marL="514350" lvl="0" indent="-514350">
              <a:lnSpc>
                <a:spcPct val="100000"/>
              </a:lnSpc>
              <a:spcBef>
                <a:spcPts val="700"/>
              </a:spcBef>
              <a:buClr>
                <a:schemeClr val="tx1"/>
              </a:buClr>
              <a:buSzPct val="100000"/>
              <a:buFont typeface="+mj-lt"/>
              <a:buAutoNum type="arabicPeriod"/>
            </a:pPr>
            <a:r>
              <a:rPr lang="en-US" sz="2600" b="1" dirty="0">
                <a:solidFill>
                  <a:schemeClr val="accent5"/>
                </a:solidFill>
                <a:latin typeface="+mj-lt"/>
                <a:cs typeface="Calibri" panose="020F0502020204030204" pitchFamily="34" charset="0"/>
              </a:rPr>
              <a:t>Review</a:t>
            </a:r>
            <a:r>
              <a:rPr lang="en-US" sz="2600" dirty="0">
                <a:latin typeface="+mj-lt"/>
                <a:cs typeface="Calibri" panose="020F0502020204030204" pitchFamily="34" charset="0"/>
              </a:rPr>
              <a:t> the operation management process for a suspected case of </a:t>
            </a:r>
            <a:r>
              <a:rPr lang="en-US" sz="2400" dirty="0">
                <a:solidFill>
                  <a:prstClr val="black"/>
                </a:solidFill>
                <a:cs typeface="Calibri" panose="020F0502020204030204" pitchFamily="34" charset="0"/>
              </a:rPr>
              <a:t>COVID-19</a:t>
            </a:r>
            <a:r>
              <a:rPr lang="en-US" sz="2600" dirty="0">
                <a:latin typeface="+mj-lt"/>
                <a:cs typeface="Calibri" panose="020F0502020204030204" pitchFamily="34" charset="0"/>
              </a:rPr>
              <a:t>.</a:t>
            </a:r>
          </a:p>
          <a:p>
            <a:pPr marL="514350" lvl="0" indent="-514350">
              <a:lnSpc>
                <a:spcPct val="100000"/>
              </a:lnSpc>
              <a:spcBef>
                <a:spcPts val="700"/>
              </a:spcBef>
              <a:buClr>
                <a:schemeClr val="tx1"/>
              </a:buClr>
              <a:buSzPct val="100000"/>
              <a:buFont typeface="+mj-lt"/>
              <a:buAutoNum type="arabicPeriod"/>
            </a:pPr>
            <a:r>
              <a:rPr lang="en-US" sz="2600" b="1" dirty="0">
                <a:solidFill>
                  <a:schemeClr val="accent5"/>
                </a:solidFill>
                <a:latin typeface="+mj-lt"/>
                <a:cs typeface="Calibri" panose="020F0502020204030204" pitchFamily="34" charset="0"/>
              </a:rPr>
              <a:t>Confirm arrangements </a:t>
            </a:r>
            <a:r>
              <a:rPr lang="en-US" sz="2600" dirty="0">
                <a:latin typeface="+mj-lt"/>
                <a:cs typeface="Calibri" panose="020F0502020204030204" pitchFamily="34" charset="0"/>
              </a:rPr>
              <a:t>for notification, coordination and internal communications before and after the confirmation of a </a:t>
            </a:r>
            <a:r>
              <a:rPr lang="en-US" sz="2400" dirty="0">
                <a:solidFill>
                  <a:prstClr val="black"/>
                </a:solidFill>
                <a:cs typeface="Calibri" panose="020F0502020204030204" pitchFamily="34" charset="0"/>
              </a:rPr>
              <a:t>COVID-19</a:t>
            </a:r>
            <a:r>
              <a:rPr lang="en-US" sz="2600" dirty="0">
                <a:latin typeface="+mj-lt"/>
                <a:cs typeface="Calibri" panose="020F0502020204030204" pitchFamily="34" charset="0"/>
              </a:rPr>
              <a:t> case. </a:t>
            </a:r>
          </a:p>
          <a:p>
            <a:pPr marL="514350" lvl="0" indent="-514350">
              <a:lnSpc>
                <a:spcPct val="100000"/>
              </a:lnSpc>
              <a:spcBef>
                <a:spcPts val="700"/>
              </a:spcBef>
              <a:buClr>
                <a:schemeClr val="tx1"/>
              </a:buClr>
              <a:buSzPct val="100000"/>
              <a:buFont typeface="+mj-lt"/>
              <a:buAutoNum type="arabicPeriod"/>
            </a:pPr>
            <a:r>
              <a:rPr lang="en-US" sz="2600" b="1" dirty="0">
                <a:solidFill>
                  <a:schemeClr val="accent5"/>
                </a:solidFill>
                <a:latin typeface="+mj-lt"/>
                <a:cs typeface="Calibri" panose="020F0502020204030204" pitchFamily="34" charset="0"/>
              </a:rPr>
              <a:t>Confirm procedures </a:t>
            </a:r>
            <a:r>
              <a:rPr lang="en-US" sz="2600" dirty="0">
                <a:latin typeface="+mj-lt"/>
                <a:cs typeface="Calibri" panose="020F0502020204030204" pitchFamily="34" charset="0"/>
              </a:rPr>
              <a:t>related to the management of a suspected cases before and after laboratory confirmation. </a:t>
            </a:r>
          </a:p>
          <a:p>
            <a:pPr marL="514350" lvl="0" indent="-514350">
              <a:lnSpc>
                <a:spcPct val="100000"/>
              </a:lnSpc>
              <a:spcBef>
                <a:spcPts val="700"/>
              </a:spcBef>
              <a:buClr>
                <a:schemeClr val="tx1"/>
              </a:buClr>
              <a:buSzPct val="100000"/>
              <a:buFont typeface="+mj-lt"/>
              <a:buAutoNum type="arabicPeriod"/>
            </a:pPr>
            <a:r>
              <a:rPr lang="en-US" sz="2600" b="1" dirty="0">
                <a:solidFill>
                  <a:schemeClr val="accent5"/>
                </a:solidFill>
                <a:latin typeface="+mj-lt"/>
                <a:cs typeface="Calibri" panose="020F0502020204030204" pitchFamily="34" charset="0"/>
              </a:rPr>
              <a:t>Review plans </a:t>
            </a:r>
            <a:r>
              <a:rPr lang="en-US" sz="2600" dirty="0">
                <a:latin typeface="+mj-lt"/>
                <a:cs typeface="Calibri" panose="020F0502020204030204" pitchFamily="34" charset="0"/>
              </a:rPr>
              <a:t>to clarify lines of accountability (roles &amp; responsibilities) and communication to enable a timely, well-coordinated and effective response.</a:t>
            </a:r>
          </a:p>
          <a:p>
            <a:pPr marL="514350" lvl="0" indent="-514350">
              <a:lnSpc>
                <a:spcPct val="100000"/>
              </a:lnSpc>
              <a:spcBef>
                <a:spcPts val="700"/>
              </a:spcBef>
              <a:buClr>
                <a:schemeClr val="tx1"/>
              </a:buClr>
              <a:buSzPct val="100000"/>
              <a:buFont typeface="+mj-lt"/>
              <a:buAutoNum type="arabicPeriod"/>
            </a:pPr>
            <a:r>
              <a:rPr lang="en-US" sz="2600" b="1" dirty="0">
                <a:solidFill>
                  <a:schemeClr val="accent5"/>
                </a:solidFill>
                <a:latin typeface="+mj-lt"/>
                <a:cs typeface="Calibri" panose="020F0502020204030204" pitchFamily="34" charset="0"/>
              </a:rPr>
              <a:t>Review the requirements </a:t>
            </a:r>
            <a:r>
              <a:rPr lang="en-US" sz="2600" dirty="0">
                <a:latin typeface="+mj-lt"/>
                <a:cs typeface="Calibri" panose="020F0502020204030204" pitchFamily="34" charset="0"/>
              </a:rPr>
              <a:t>of public health laboratories and funding</a:t>
            </a:r>
          </a:p>
          <a:p>
            <a:pPr marL="514350" lvl="0" indent="-514350">
              <a:lnSpc>
                <a:spcPct val="100000"/>
              </a:lnSpc>
              <a:spcBef>
                <a:spcPts val="700"/>
              </a:spcBef>
              <a:buClr>
                <a:schemeClr val="tx1"/>
              </a:buClr>
              <a:buSzPct val="100000"/>
              <a:buFont typeface="+mj-lt"/>
              <a:buAutoNum type="arabicPeriod"/>
            </a:pPr>
            <a:r>
              <a:rPr lang="en-US" sz="2600" b="1" dirty="0">
                <a:solidFill>
                  <a:schemeClr val="accent5"/>
                </a:solidFill>
                <a:latin typeface="+mj-lt"/>
                <a:cs typeface="Calibri" panose="020F0502020204030204" pitchFamily="34" charset="0"/>
              </a:rPr>
              <a:t>Review risk and media communications </a:t>
            </a:r>
            <a:r>
              <a:rPr lang="en-US" sz="2600" dirty="0">
                <a:latin typeface="+mj-lt"/>
                <a:cs typeface="Calibri" panose="020F0502020204030204" pitchFamily="34" charset="0"/>
              </a:rPr>
              <a:t>plans. </a:t>
            </a:r>
          </a:p>
        </p:txBody>
      </p:sp>
      <p:sp>
        <p:nvSpPr>
          <p:cNvPr id="4" name="Date Placeholder 3">
            <a:extLst>
              <a:ext uri="{FF2B5EF4-FFF2-40B4-BE49-F238E27FC236}">
                <a16:creationId xmlns:a16="http://schemas.microsoft.com/office/drawing/2014/main" id="{169AE2E3-D76D-47C7-9E7C-016353D76212}"/>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4177313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a:t>Exercise </a:t>
            </a:r>
            <a:r>
              <a:rPr lang="en-US" dirty="0" err="1"/>
              <a:t>managent</a:t>
            </a:r>
            <a:r>
              <a:rPr lang="en-US" dirty="0"/>
              <a:t> team</a:t>
            </a:r>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152780" y="834118"/>
            <a:ext cx="11880724" cy="5465750"/>
          </a:xfrm>
        </p:spPr>
        <p:txBody>
          <a:bodyPr>
            <a:noAutofit/>
          </a:bodyPr>
          <a:lstStyle/>
          <a:p>
            <a:pPr marL="0" lvl="0" indent="0">
              <a:lnSpc>
                <a:spcPct val="100000"/>
              </a:lnSpc>
              <a:spcBef>
                <a:spcPts val="700"/>
              </a:spcBef>
              <a:buClr>
                <a:schemeClr val="tx1"/>
              </a:buClr>
              <a:buSzPct val="100000"/>
              <a:buNone/>
            </a:pPr>
            <a:endParaRPr lang="en-US" sz="2600" dirty="0">
              <a:latin typeface="+mj-lt"/>
              <a:cs typeface="Calibri" panose="020F0502020204030204" pitchFamily="34" charset="0"/>
            </a:endParaRPr>
          </a:p>
          <a:p>
            <a:pPr marL="0" lvl="0" indent="0">
              <a:lnSpc>
                <a:spcPct val="100000"/>
              </a:lnSpc>
              <a:spcBef>
                <a:spcPts val="700"/>
              </a:spcBef>
              <a:buClr>
                <a:schemeClr val="tx1"/>
              </a:buClr>
              <a:buSzPct val="100000"/>
              <a:buNone/>
            </a:pPr>
            <a:r>
              <a:rPr lang="en-US" sz="2600" b="1" dirty="0">
                <a:solidFill>
                  <a:schemeClr val="accent3"/>
                </a:solidFill>
                <a:latin typeface="+mj-lt"/>
                <a:cs typeface="Calibri" panose="020F0502020204030204" pitchFamily="34" charset="0"/>
              </a:rPr>
              <a:t>Roles</a:t>
            </a:r>
          </a:p>
          <a:p>
            <a:pPr marL="0" lvl="0" indent="0">
              <a:lnSpc>
                <a:spcPct val="100000"/>
              </a:lnSpc>
              <a:spcBef>
                <a:spcPts val="700"/>
              </a:spcBef>
              <a:buClr>
                <a:schemeClr val="tx1"/>
              </a:buClr>
              <a:buSzPct val="100000"/>
              <a:buNone/>
            </a:pPr>
            <a:r>
              <a:rPr lang="en-US" sz="2600" dirty="0">
                <a:latin typeface="+mj-lt"/>
                <a:cs typeface="Calibri" panose="020F0502020204030204" pitchFamily="34" charset="0"/>
              </a:rPr>
              <a:t>Facilitation: (insert name/s)</a:t>
            </a:r>
          </a:p>
          <a:p>
            <a:pPr marL="0" lvl="0" indent="0">
              <a:lnSpc>
                <a:spcPct val="100000"/>
              </a:lnSpc>
              <a:spcBef>
                <a:spcPts val="700"/>
              </a:spcBef>
              <a:buClr>
                <a:schemeClr val="tx1"/>
              </a:buClr>
              <a:buSzPct val="100000"/>
              <a:buNone/>
            </a:pPr>
            <a:r>
              <a:rPr lang="en-US" sz="2600" dirty="0">
                <a:latin typeface="+mj-lt"/>
                <a:cs typeface="Calibri" panose="020F0502020204030204" pitchFamily="34" charset="0"/>
              </a:rPr>
              <a:t>Rapporteurs: (insert name/s) </a:t>
            </a:r>
          </a:p>
          <a:p>
            <a:pPr marL="0" lvl="0" indent="0">
              <a:lnSpc>
                <a:spcPct val="100000"/>
              </a:lnSpc>
              <a:spcBef>
                <a:spcPts val="700"/>
              </a:spcBef>
              <a:buClr>
                <a:schemeClr val="tx1"/>
              </a:buClr>
              <a:buSzPct val="100000"/>
              <a:buNone/>
            </a:pPr>
            <a:r>
              <a:rPr lang="en-US" sz="2600" dirty="0">
                <a:latin typeface="+mj-lt"/>
                <a:cs typeface="Calibri" panose="020F0502020204030204" pitchFamily="34" charset="0"/>
              </a:rPr>
              <a:t>Observers: (if applicable)</a:t>
            </a:r>
          </a:p>
          <a:p>
            <a:pPr marL="0" lvl="0" indent="0">
              <a:lnSpc>
                <a:spcPct val="100000"/>
              </a:lnSpc>
              <a:spcBef>
                <a:spcPts val="700"/>
              </a:spcBef>
              <a:buClr>
                <a:schemeClr val="tx1"/>
              </a:buClr>
              <a:buSzPct val="100000"/>
              <a:buNone/>
            </a:pPr>
            <a:endParaRPr lang="en-US" sz="2600" dirty="0">
              <a:latin typeface="+mj-lt"/>
              <a:cs typeface="Calibri" panose="020F0502020204030204" pitchFamily="34" charset="0"/>
            </a:endParaRPr>
          </a:p>
          <a:p>
            <a:pPr marL="0" lvl="0" indent="0">
              <a:lnSpc>
                <a:spcPct val="100000"/>
              </a:lnSpc>
              <a:spcBef>
                <a:spcPts val="700"/>
              </a:spcBef>
              <a:buClr>
                <a:schemeClr val="tx1"/>
              </a:buClr>
              <a:buSzPct val="100000"/>
              <a:buNone/>
            </a:pPr>
            <a:endParaRPr lang="en-US" sz="2600" dirty="0">
              <a:latin typeface="+mj-lt"/>
              <a:cs typeface="Calibri" panose="020F0502020204030204" pitchFamily="34" charset="0"/>
            </a:endParaRPr>
          </a:p>
        </p:txBody>
      </p:sp>
      <p:sp>
        <p:nvSpPr>
          <p:cNvPr id="4" name="Date Placeholder 3">
            <a:extLst>
              <a:ext uri="{FF2B5EF4-FFF2-40B4-BE49-F238E27FC236}">
                <a16:creationId xmlns:a16="http://schemas.microsoft.com/office/drawing/2014/main" id="{169AE2E3-D76D-47C7-9E7C-016353D76212}"/>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1497104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1980</Words>
  <Application>Microsoft Office PowerPoint</Application>
  <PresentationFormat>Widescreen</PresentationFormat>
  <Paragraphs>349</Paragraphs>
  <Slides>33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Courier New</vt:lpstr>
      <vt:lpstr>Office Theme</vt:lpstr>
      <vt:lpstr>NOVEL CORONAVIRUS  (COVID-19)</vt:lpstr>
      <vt:lpstr>Agenda</vt:lpstr>
      <vt:lpstr>Latest WHO Situation Report</vt:lpstr>
      <vt:lpstr>Statement from the IHR (2005) Emergency Committee</vt:lpstr>
      <vt:lpstr>What is a Table-Top Exercise (TTX)?</vt:lpstr>
      <vt:lpstr>Design &amp; Purpose</vt:lpstr>
      <vt:lpstr>General objectives of the TTX</vt:lpstr>
      <vt:lpstr>Specific objectives of the TTX</vt:lpstr>
      <vt:lpstr>Exercise managent team</vt:lpstr>
      <vt:lpstr>Rules of the TTX</vt:lpstr>
      <vt:lpstr>Table-Top Exercise: How to Play</vt:lpstr>
      <vt:lpstr>Questions</vt:lpstr>
      <vt:lpstr>NOVEL CORONAVIRUS  (COVID-19)</vt:lpstr>
      <vt:lpstr>Scenario</vt:lpstr>
      <vt:lpstr>Session 1</vt:lpstr>
      <vt:lpstr>Scenario update</vt:lpstr>
      <vt:lpstr>Session 2</vt:lpstr>
      <vt:lpstr>Session 3</vt:lpstr>
      <vt:lpstr>Break</vt:lpstr>
      <vt:lpstr>Scenario update</vt:lpstr>
      <vt:lpstr>Session 4</vt:lpstr>
      <vt:lpstr>Session 5</vt:lpstr>
      <vt:lpstr>Hot-Wash</vt:lpstr>
      <vt:lpstr>PowerPoint Presentation</vt:lpstr>
      <vt:lpstr>Agenda part 2</vt:lpstr>
      <vt:lpstr>COVID-19 SPRP</vt:lpstr>
      <vt:lpstr>Strengths and gaps analysis</vt:lpstr>
      <vt:lpstr>Break</vt:lpstr>
      <vt:lpstr>Action Plan</vt:lpstr>
      <vt:lpstr>Consolidation</vt:lpstr>
      <vt:lpstr>Participants’ feedback form</vt:lpstr>
      <vt:lpstr>Next steps and 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CORONAVIRUS  (2019-nCoV)</dc:title>
  <dc:creator>Denis Charles</dc:creator>
  <cp:lastModifiedBy>COPPER, Frederik Anton</cp:lastModifiedBy>
  <cp:revision>43</cp:revision>
  <dcterms:created xsi:type="dcterms:W3CDTF">2020-01-31T13:21:16Z</dcterms:created>
  <dcterms:modified xsi:type="dcterms:W3CDTF">2020-03-10T14:18:21Z</dcterms:modified>
</cp:coreProperties>
</file>