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91" r:id="rId12"/>
    <p:sldId id="267" r:id="rId13"/>
    <p:sldId id="292"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E"/>
    <a:srgbClr val="008DCF"/>
    <a:srgbClr val="008DC9"/>
    <a:srgbClr val="D86422"/>
    <a:srgbClr val="A24B19"/>
    <a:srgbClr val="006A97"/>
    <a:srgbClr val="005D8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70389" autoAdjust="0"/>
  </p:normalViewPr>
  <p:slideViewPr>
    <p:cSldViewPr snapToGrid="0">
      <p:cViewPr varScale="1">
        <p:scale>
          <a:sx n="80" d="100"/>
          <a:sy n="80" d="100"/>
        </p:scale>
        <p:origin x="1734" y="96"/>
      </p:cViewPr>
      <p:guideLst/>
    </p:cSldViewPr>
  </p:slideViewPr>
  <p:notesTextViewPr>
    <p:cViewPr>
      <p:scale>
        <a:sx n="1" d="1"/>
        <a:sy n="1" d="1"/>
      </p:scale>
      <p:origin x="0" y="0"/>
    </p:cViewPr>
  </p:notesTextViewPr>
  <p:notesViewPr>
    <p:cSldViewPr snapToGrid="0">
      <p:cViewPr varScale="1">
        <p:scale>
          <a:sx n="81" d="100"/>
          <a:sy n="81" d="100"/>
        </p:scale>
        <p:origin x="276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67265F-E012-4C18-976D-749F949784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B049D7-50E2-499B-969D-4D62B25AA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D981BD-5526-4445-8380-17D27E8DAE2B}" type="datetimeFigureOut">
              <a:rPr lang="en-US" smtClean="0"/>
              <a:t>3/10/2020</a:t>
            </a:fld>
            <a:endParaRPr lang="en-US"/>
          </a:p>
        </p:txBody>
      </p:sp>
      <p:sp>
        <p:nvSpPr>
          <p:cNvPr id="4" name="Footer Placeholder 3">
            <a:extLst>
              <a:ext uri="{FF2B5EF4-FFF2-40B4-BE49-F238E27FC236}">
                <a16:creationId xmlns:a16="http://schemas.microsoft.com/office/drawing/2014/main" id="{A8586127-1702-4FB4-9084-D779231D2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F782CD-0304-411A-A86B-D935595FF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7F966A-2D82-447F-9A17-BCE9AF876DFF}" type="slidenum">
              <a:rPr lang="en-US" smtClean="0"/>
              <a:t>‹#›</a:t>
            </a:fld>
            <a:endParaRPr lang="en-US"/>
          </a:p>
        </p:txBody>
      </p:sp>
    </p:spTree>
    <p:extLst>
      <p:ext uri="{BB962C8B-B14F-4D97-AF65-F5344CB8AC3E}">
        <p14:creationId xmlns:p14="http://schemas.microsoft.com/office/powerpoint/2010/main" val="245341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8A83-ACC6-4B15-A034-17B5DF5D97A5}"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61A72-6C7D-49E1-A69D-B1543F4FDA02}" type="slidenum">
              <a:rPr lang="en-US" smtClean="0"/>
              <a:t>‹#›</a:t>
            </a:fld>
            <a:endParaRPr lang="en-US"/>
          </a:p>
        </p:txBody>
      </p:sp>
    </p:spTree>
    <p:extLst>
      <p:ext uri="{BB962C8B-B14F-4D97-AF65-F5344CB8AC3E}">
        <p14:creationId xmlns:p14="http://schemas.microsoft.com/office/powerpoint/2010/main" val="70080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AJUSTEZ LE CALENDRIER EN FONCTION DE VOTRE PROPRE ORDRE DU JOUR MAIS ASSUREZ-VOUS DE GARDER ASSEZ DE TEMPS POUR LA PARTIE 2. CECI EST LA PARTIE LA PLUS ESSENTIELLE DE LA SIMULATION !!!</a:t>
            </a:r>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2</a:t>
            </a:fld>
            <a:endParaRPr lang="en-US"/>
          </a:p>
        </p:txBody>
      </p:sp>
    </p:spTree>
    <p:extLst>
      <p:ext uri="{BB962C8B-B14F-4D97-AF65-F5344CB8AC3E}">
        <p14:creationId xmlns:p14="http://schemas.microsoft.com/office/powerpoint/2010/main" val="289551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32</a:t>
            </a:fld>
            <a:endParaRPr lang="en-US"/>
          </a:p>
        </p:txBody>
      </p:sp>
    </p:spTree>
    <p:extLst>
      <p:ext uri="{BB962C8B-B14F-4D97-AF65-F5344CB8AC3E}">
        <p14:creationId xmlns:p14="http://schemas.microsoft.com/office/powerpoint/2010/main" val="2405138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33</a:t>
            </a:fld>
            <a:endParaRPr lang="en-US"/>
          </a:p>
        </p:txBody>
      </p:sp>
    </p:spTree>
    <p:extLst>
      <p:ext uri="{BB962C8B-B14F-4D97-AF65-F5344CB8AC3E}">
        <p14:creationId xmlns:p14="http://schemas.microsoft.com/office/powerpoint/2010/main" val="215547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u="none" dirty="0"/>
              <a:t>La situation évolue rapidement.</a:t>
            </a:r>
          </a:p>
          <a:p>
            <a:endParaRPr lang="fr-FR" b="1" u="none" dirty="0"/>
          </a:p>
          <a:p>
            <a:r>
              <a:rPr lang="fr-FR" b="1" u="none" dirty="0"/>
              <a:t>Obtenez les informations du dernier rapport de situation de l'OMS.</a:t>
            </a:r>
          </a:p>
          <a:p>
            <a:endParaRPr lang="fr-FR" b="1" u="none" dirty="0"/>
          </a:p>
          <a:p>
            <a:r>
              <a:rPr lang="fr-FR" b="1" u="none" dirty="0"/>
              <a:t>Si vous cliquez sur l'image, cela vous amènera à la page Web des rapports de situation  (en anglais uniquement)</a:t>
            </a:r>
          </a:p>
          <a:p>
            <a:endParaRPr lang="fr-FR" b="1" u="none" dirty="0"/>
          </a:p>
          <a:p>
            <a:r>
              <a:rPr lang="fr-FR" b="1" u="none" dirty="0"/>
              <a:t>Vous pouvez également fournir des copies imprimées</a:t>
            </a:r>
            <a:endParaRPr lang="en-US" b="1" u="sng" dirty="0"/>
          </a:p>
          <a:p>
            <a:r>
              <a:rPr lang="en-US" b="1" u="sng" dirty="0"/>
              <a:t>Resource: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https://www.who.int/emergencies/diseases/novel-coronavirus-2019/situation-reports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a:t>
            </a:fld>
            <a:endParaRPr lang="en-US"/>
          </a:p>
        </p:txBody>
      </p:sp>
    </p:spTree>
    <p:extLst>
      <p:ext uri="{BB962C8B-B14F-4D97-AF65-F5344CB8AC3E}">
        <p14:creationId xmlns:p14="http://schemas.microsoft.com/office/powerpoint/2010/main" val="235156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a:t>
            </a:fld>
            <a:endParaRPr lang="en-US"/>
          </a:p>
        </p:txBody>
      </p:sp>
    </p:spTree>
    <p:extLst>
      <p:ext uri="{BB962C8B-B14F-4D97-AF65-F5344CB8AC3E}">
        <p14:creationId xmlns:p14="http://schemas.microsoft.com/office/powerpoint/2010/main" val="17503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 but d'un TTX est de renforcer la préparation à gérer une urgence sanitaire, grâce à des discussions de groupe facilitées.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Un TTX peut être utilisé pour:</a:t>
            </a:r>
          </a:p>
          <a:p>
            <a:r>
              <a:rPr lang="fr-FR" sz="1200" kern="1200" dirty="0">
                <a:solidFill>
                  <a:schemeClr val="tx1"/>
                </a:solidFill>
                <a:effectLst/>
                <a:latin typeface="+mn-lt"/>
                <a:ea typeface="+mn-ea"/>
                <a:cs typeface="+mn-cs"/>
              </a:rPr>
              <a:t>Élaborer ou réviser un plan de réponse</a:t>
            </a:r>
          </a:p>
          <a:p>
            <a:r>
              <a:rPr lang="fr-FR" sz="1200" kern="1200" dirty="0">
                <a:solidFill>
                  <a:schemeClr val="tx1"/>
                </a:solidFill>
                <a:effectLst/>
                <a:latin typeface="+mn-lt"/>
                <a:ea typeface="+mn-ea"/>
                <a:cs typeface="+mn-cs"/>
              </a:rPr>
              <a:t>Familiariser les participants avec leurs rôles et responsabilités</a:t>
            </a:r>
          </a:p>
          <a:p>
            <a:r>
              <a:rPr lang="fr-FR" sz="1200" kern="1200" dirty="0">
                <a:solidFill>
                  <a:schemeClr val="tx1"/>
                </a:solidFill>
                <a:effectLst/>
                <a:latin typeface="+mn-lt"/>
                <a:ea typeface="+mn-ea"/>
                <a:cs typeface="+mn-cs"/>
              </a:rPr>
              <a:t>Identifier et résoudre </a:t>
            </a:r>
            <a:r>
              <a:rPr lang="fr-FR" sz="1200" kern="1200" dirty="0" err="1">
                <a:solidFill>
                  <a:schemeClr val="tx1"/>
                </a:solidFill>
                <a:effectLst/>
                <a:latin typeface="+mn-lt"/>
                <a:ea typeface="+mn-ea"/>
                <a:cs typeface="+mn-cs"/>
              </a:rPr>
              <a:t>lds</a:t>
            </a:r>
            <a:r>
              <a:rPr lang="fr-FR" sz="1200" kern="1200" dirty="0">
                <a:solidFill>
                  <a:schemeClr val="tx1"/>
                </a:solidFill>
                <a:effectLst/>
                <a:latin typeface="+mn-lt"/>
                <a:ea typeface="+mn-ea"/>
                <a:cs typeface="+mn-cs"/>
              </a:rPr>
              <a:t> problèmes grâce à une discussion ouverte et facilitée.</a:t>
            </a:r>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5</a:t>
            </a:fld>
            <a:endParaRPr lang="en-US"/>
          </a:p>
        </p:txBody>
      </p:sp>
    </p:spTree>
    <p:extLst>
      <p:ext uri="{BB962C8B-B14F-4D97-AF65-F5344CB8AC3E}">
        <p14:creationId xmlns:p14="http://schemas.microsoft.com/office/powerpoint/2010/main" val="326512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«liste de contrôle de l'OMS pour la mise en œuvre de la réponse pour COVID-19» aurait dû être imprimée et distribuée à tous les participants.</a:t>
            </a:r>
          </a:p>
          <a:p>
            <a:endParaRPr lang="fr-FR" dirty="0"/>
          </a:p>
          <a:p>
            <a:r>
              <a:rPr lang="fr-FR" dirty="0"/>
              <a:t>Dites aux participants que c'est dans leurs documents de référence.</a:t>
            </a:r>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6</a:t>
            </a:fld>
            <a:endParaRPr lang="en-US"/>
          </a:p>
        </p:txBody>
      </p:sp>
    </p:spTree>
    <p:extLst>
      <p:ext uri="{BB962C8B-B14F-4D97-AF65-F5344CB8AC3E}">
        <p14:creationId xmlns:p14="http://schemas.microsoft.com/office/powerpoint/2010/main" val="211894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AJUSTEZ LE CALENDRIER EN FONCTION DE VOTRE PROPRE ORDRE DU JOUR MAIS ASSUREZ-VOUS DE GARDER ASSEZ DE TEMPS POUR LA PARTIE 2. CECI EST LA PARTIE LA PLUS ESSENTIELLE DE LA SIMULATION !!!</a:t>
            </a:r>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25</a:t>
            </a:fld>
            <a:endParaRPr lang="en-US"/>
          </a:p>
        </p:txBody>
      </p:sp>
    </p:spTree>
    <p:extLst>
      <p:ext uri="{BB962C8B-B14F-4D97-AF65-F5344CB8AC3E}">
        <p14:creationId xmlns:p14="http://schemas.microsoft.com/office/powerpoint/2010/main" val="366197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fr-FR" sz="3500" dirty="0">
                <a:latin typeface="Calibri" pitchFamily="34" charset="0"/>
                <a:cs typeface="Courier New" pitchFamily="49" charset="0"/>
              </a:rPr>
              <a:t>Répartissez-vous en groupes.</a:t>
            </a:r>
          </a:p>
          <a:p>
            <a:pPr marL="342900" lvl="1" indent="-342900">
              <a:spcBef>
                <a:spcPct val="20000"/>
              </a:spcBef>
              <a:buFontTx/>
              <a:buChar char="•"/>
              <a:defRPr/>
            </a:pPr>
            <a:r>
              <a:rPr lang="fr-FR" sz="3500" dirty="0">
                <a:latin typeface="Calibri" pitchFamily="34" charset="0"/>
                <a:cs typeface="Courier New" pitchFamily="49" charset="0"/>
              </a:rPr>
              <a:t>Hiérarchisation des résultats et formulez des actions</a:t>
            </a:r>
          </a:p>
          <a:p>
            <a:pPr marL="800100" lvl="2" indent="-342900">
              <a:spcBef>
                <a:spcPct val="20000"/>
              </a:spcBef>
              <a:buFontTx/>
              <a:buChar char="•"/>
              <a:defRPr/>
            </a:pPr>
            <a:r>
              <a:rPr lang="fr-FR" sz="3500" dirty="0">
                <a:latin typeface="Calibri" pitchFamily="34" charset="0"/>
                <a:cs typeface="Courier New" pitchFamily="49" charset="0"/>
              </a:rPr>
              <a:t>action</a:t>
            </a:r>
          </a:p>
          <a:p>
            <a:pPr marL="800100" lvl="2" indent="-342900">
              <a:spcBef>
                <a:spcPct val="20000"/>
              </a:spcBef>
              <a:buFontTx/>
              <a:buChar char="•"/>
              <a:defRPr/>
            </a:pPr>
            <a:r>
              <a:rPr lang="fr-FR" sz="3500" dirty="0">
                <a:latin typeface="Calibri" pitchFamily="34" charset="0"/>
                <a:cs typeface="Courier New" pitchFamily="49" charset="0"/>
              </a:rPr>
              <a:t>Pourquoi une priorité?</a:t>
            </a:r>
          </a:p>
          <a:p>
            <a:pPr marL="800100" lvl="2" indent="-342900">
              <a:spcBef>
                <a:spcPct val="20000"/>
              </a:spcBef>
              <a:buFontTx/>
              <a:buChar char="•"/>
              <a:defRPr/>
            </a:pPr>
            <a:r>
              <a:rPr lang="fr-FR" sz="3500" dirty="0">
                <a:latin typeface="Calibri" pitchFamily="34" charset="0"/>
                <a:cs typeface="Courier New" pitchFamily="49" charset="0"/>
              </a:rPr>
              <a:t>Qui est responsable de l'action?</a:t>
            </a:r>
          </a:p>
          <a:p>
            <a:pPr marL="800100" lvl="2" indent="-342900">
              <a:spcBef>
                <a:spcPct val="20000"/>
              </a:spcBef>
              <a:buFontTx/>
              <a:buChar char="•"/>
              <a:defRPr/>
            </a:pPr>
            <a:r>
              <a:rPr lang="fr-FR" sz="3500" dirty="0">
                <a:latin typeface="Calibri" pitchFamily="34" charset="0"/>
                <a:cs typeface="Courier New" pitchFamily="49" charset="0"/>
              </a:rPr>
              <a:t>Quelles ressources sont nécessaires?</a:t>
            </a:r>
          </a:p>
          <a:p>
            <a:pPr marL="800100" lvl="2" indent="-342900">
              <a:spcBef>
                <a:spcPct val="20000"/>
              </a:spcBef>
              <a:buFontTx/>
              <a:buChar char="•"/>
              <a:defRPr/>
            </a:pPr>
            <a:r>
              <a:rPr lang="fr-FR" sz="3500" dirty="0">
                <a:latin typeface="Calibri" pitchFamily="34" charset="0"/>
                <a:cs typeface="Courier New" pitchFamily="49" charset="0"/>
              </a:rPr>
              <a:t>D'ici quand?</a:t>
            </a:r>
          </a:p>
          <a:p>
            <a:pPr marL="342900" lvl="1" indent="-342900">
              <a:spcBef>
                <a:spcPct val="20000"/>
              </a:spcBef>
              <a:buFontTx/>
              <a:buChar char="•"/>
              <a:defRPr/>
            </a:pPr>
            <a:r>
              <a:rPr lang="fr-FR" sz="3500" dirty="0">
                <a:latin typeface="Calibri" pitchFamily="34" charset="0"/>
                <a:cs typeface="Courier New" pitchFamily="49" charset="0"/>
              </a:rPr>
              <a:t>Chaque rapporteur de groupe fournira un résumé de 5 minutes des conclusions du groupe.</a:t>
            </a:r>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29</a:t>
            </a:fld>
            <a:endParaRPr lang="en-US"/>
          </a:p>
        </p:txBody>
      </p:sp>
    </p:spTree>
    <p:extLst>
      <p:ext uri="{BB962C8B-B14F-4D97-AF65-F5344CB8AC3E}">
        <p14:creationId xmlns:p14="http://schemas.microsoft.com/office/powerpoint/2010/main" val="263331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spcBef>
                <a:spcPct val="20000"/>
              </a:spcBef>
              <a:buFontTx/>
              <a:buChar char="•"/>
              <a:defRPr/>
            </a:pPr>
            <a:r>
              <a:rPr lang="en-CA" sz="3500" dirty="0">
                <a:latin typeface="Calibri" pitchFamily="34" charset="0"/>
                <a:cs typeface="Courier New" pitchFamily="49" charset="0"/>
              </a:rPr>
              <a:t>Break down in groups.</a:t>
            </a:r>
          </a:p>
          <a:p>
            <a:pPr marL="342900" lvl="1" indent="-342900">
              <a:spcBef>
                <a:spcPct val="20000"/>
              </a:spcBef>
              <a:buFontTx/>
              <a:buChar char="•"/>
              <a:defRPr/>
            </a:pPr>
            <a:r>
              <a:rPr lang="en-CA" sz="3500" dirty="0">
                <a:latin typeface="Calibri" pitchFamily="34" charset="0"/>
                <a:cs typeface="Courier New" pitchFamily="49" charset="0"/>
              </a:rPr>
              <a:t>Prioritisation of findings into actions</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Reason why a priority?</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Who is responsible for the action?</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What resources are required?</a:t>
            </a:r>
          </a:p>
          <a:p>
            <a:pPr marL="800100" lvl="2" indent="-342900">
              <a:spcBef>
                <a:spcPct val="20000"/>
              </a:spcBef>
              <a:buFont typeface="Calibri" pitchFamily="34" charset="0"/>
              <a:buChar char="–"/>
              <a:defRPr/>
            </a:pPr>
            <a:r>
              <a:rPr lang="en-CA" sz="2400" dirty="0">
                <a:latin typeface="Calibri" pitchFamily="34" charset="0"/>
                <a:cs typeface="Courier New" pitchFamily="49" charset="0"/>
              </a:rPr>
              <a:t>By when?</a:t>
            </a:r>
          </a:p>
          <a:p>
            <a:pPr marL="342900" lvl="1" indent="-342900">
              <a:spcBef>
                <a:spcPct val="20000"/>
              </a:spcBef>
              <a:buFontTx/>
              <a:buChar char="•"/>
              <a:defRPr/>
            </a:pPr>
            <a:r>
              <a:rPr lang="en-CA" sz="3500" dirty="0">
                <a:latin typeface="Calibri" pitchFamily="34" charset="0"/>
                <a:cs typeface="Courier New" pitchFamily="49" charset="0"/>
              </a:rPr>
              <a:t>Each group rapporteur to provide a 5 minute summary of the findings of the group.</a:t>
            </a:r>
          </a:p>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30</a:t>
            </a:fld>
            <a:endParaRPr lang="en-US"/>
          </a:p>
        </p:txBody>
      </p:sp>
    </p:spTree>
    <p:extLst>
      <p:ext uri="{BB962C8B-B14F-4D97-AF65-F5344CB8AC3E}">
        <p14:creationId xmlns:p14="http://schemas.microsoft.com/office/powerpoint/2010/main" val="83514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31</a:t>
            </a:fld>
            <a:endParaRPr lang="en-US"/>
          </a:p>
        </p:txBody>
      </p:sp>
    </p:spTree>
    <p:extLst>
      <p:ext uri="{BB962C8B-B14F-4D97-AF65-F5344CB8AC3E}">
        <p14:creationId xmlns:p14="http://schemas.microsoft.com/office/powerpoint/2010/main" val="272399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10 March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60809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10 March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54914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10 March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208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13468" cy="261610"/>
          </a:xfrm>
          <a:prstGeom prst="rect">
            <a:avLst/>
          </a:prstGeom>
        </p:spPr>
        <p:txBody>
          <a:bodyPr wrap="none" lIns="36000" rIns="0">
            <a:spAutoFit/>
          </a:bodyPr>
          <a:lstStyle/>
          <a:p>
            <a:pPr algn="l"/>
            <a:r>
              <a:rPr lang="en-US" sz="1100" b="1" i="0" dirty="0">
                <a:solidFill>
                  <a:schemeClr val="bg1"/>
                </a:solidFill>
                <a:latin typeface="Arial" panose="020B0604020202020204" pitchFamily="34" charset="0"/>
                <a:cs typeface="Arial" panose="020B0604020202020204" pitchFamily="34" charset="0"/>
              </a:rPr>
              <a:t>EXERCICE DE SIMULATION</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61610"/>
          </a:xfrm>
          <a:prstGeom prst="rect">
            <a:avLst/>
          </a:prstGeom>
        </p:spPr>
        <p:txBody>
          <a:bodyPr wrap="square">
            <a:spAutoFit/>
          </a:bodyPr>
          <a:lstStyle/>
          <a:p>
            <a:pPr algn="l"/>
            <a:r>
              <a:rPr lang="en-US" sz="1100" b="1" i="0" dirty="0">
                <a:solidFill>
                  <a:schemeClr val="bg1"/>
                </a:solidFill>
                <a:latin typeface="Arial" panose="020B0604020202020204" pitchFamily="34" charset="0"/>
                <a:cs typeface="Arial" panose="020B0604020202020204" pitchFamily="34" charset="0"/>
              </a:rPr>
              <a:t>NOUVEAU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1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pPr/>
              <a:t>10 March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08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10 March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4031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10 March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0482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10 March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05427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10 March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519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10 March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874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10 March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52752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10 March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2732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10 March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241439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ho.int/docs/default-source/coronaviruse/covid-19-sprp-unct-guidelines.pdf?sfvrsn=81ff43d8_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emergencies/diseases/novel-coronavirus-2019/situation-repor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www.who.int/health-topics/coronavirus"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docs/default-source/coronaviruse/covid-19-sprp-unct-guidelines.pdf?sfvrsn=81ff43d8_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latin typeface="Arial" panose="020B0604020202020204" pitchFamily="34" charset="0"/>
                <a:cs typeface="Arial" panose="020B0604020202020204" pitchFamily="34" charset="0"/>
              </a:rPr>
              <a:t>NOVEL</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CORONAVIRUS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(COVID-19)</a:t>
            </a:r>
            <a:endParaRPr lang="en-US" sz="4400" dirty="0">
              <a:solidFill>
                <a:schemeClr val="bg1"/>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CDBE3B2-F9E5-4D1D-88B4-8E95F442DF66}"/>
              </a:ext>
            </a:extLst>
          </p:cNvPr>
          <p:cNvSpPr>
            <a:spLocks noGrp="1"/>
          </p:cNvSpPr>
          <p:nvPr>
            <p:ph type="subTitle" idx="1"/>
          </p:nvPr>
        </p:nvSpPr>
        <p:spPr>
          <a:xfrm>
            <a:off x="4190243" y="4756628"/>
            <a:ext cx="4306277" cy="1065066"/>
          </a:xfrm>
        </p:spPr>
        <p:txBody>
          <a:bodyPr>
            <a:normAutofit fontScale="92500" lnSpcReduction="10000"/>
          </a:bodyPr>
          <a:lstStyle/>
          <a:p>
            <a:r>
              <a:rPr lang="fr-FR" sz="3600" b="1" dirty="0">
                <a:solidFill>
                  <a:srgbClr val="0092CB"/>
                </a:solidFill>
              </a:rPr>
              <a:t>NOM DU PAYS</a:t>
            </a:r>
          </a:p>
          <a:p>
            <a:r>
              <a:rPr lang="fr-FR" sz="3600" b="1" dirty="0">
                <a:solidFill>
                  <a:srgbClr val="0092CB"/>
                </a:solidFill>
              </a:rPr>
              <a:t>Date et localisation</a:t>
            </a:r>
          </a:p>
        </p:txBody>
      </p:sp>
      <p:sp>
        <p:nvSpPr>
          <p:cNvPr id="7" name="Rectangle 6">
            <a:extLst>
              <a:ext uri="{FF2B5EF4-FFF2-40B4-BE49-F238E27FC236}">
                <a16:creationId xmlns:a16="http://schemas.microsoft.com/office/drawing/2014/main" id="{8062DF02-DEA5-49F3-A3BE-DD71F23B12A7}"/>
              </a:ext>
            </a:extLst>
          </p:cNvPr>
          <p:cNvSpPr/>
          <p:nvPr/>
        </p:nvSpPr>
        <p:spPr>
          <a:xfrm>
            <a:off x="7712945" y="2705865"/>
            <a:ext cx="4306277" cy="1938992"/>
          </a:xfrm>
          <a:prstGeom prst="rect">
            <a:avLst/>
          </a:prstGeom>
        </p:spPr>
        <p:txBody>
          <a:bodyPr wrap="square">
            <a:spAutoFit/>
          </a:bodyPr>
          <a:lstStyle/>
          <a:p>
            <a:pPr algn="r"/>
            <a:br>
              <a:rPr lang="fr-FR" sz="2400" b="1" dirty="0">
                <a:solidFill>
                  <a:schemeClr val="accent2"/>
                </a:solidFill>
                <a:latin typeface="Arial" panose="020B0604020202020204" pitchFamily="34" charset="0"/>
                <a:cs typeface="Arial" panose="020B0604020202020204" pitchFamily="34" charset="0"/>
              </a:rPr>
            </a:br>
            <a:r>
              <a:rPr lang="fr-FR" sz="2400" b="1" dirty="0">
                <a:solidFill>
                  <a:schemeClr val="accent2"/>
                </a:solidFill>
                <a:latin typeface="Arial" panose="020B0604020202020204" pitchFamily="34" charset="0"/>
                <a:cs typeface="Arial" panose="020B0604020202020204" pitchFamily="34" charset="0"/>
              </a:rPr>
              <a:t>EXERCICE</a:t>
            </a:r>
          </a:p>
          <a:p>
            <a:pPr algn="r"/>
            <a:r>
              <a:rPr lang="fr-FR" sz="2400" b="1" dirty="0">
                <a:solidFill>
                  <a:schemeClr val="accent2"/>
                </a:solidFill>
                <a:latin typeface="Arial" panose="020B0604020202020204" pitchFamily="34" charset="0"/>
                <a:cs typeface="Arial" panose="020B0604020202020204" pitchFamily="34" charset="0"/>
              </a:rPr>
              <a:t>DE SIMULATION POUR</a:t>
            </a:r>
          </a:p>
          <a:p>
            <a:pPr algn="r"/>
            <a:r>
              <a:rPr lang="fr-FR" sz="2400" b="1" dirty="0">
                <a:solidFill>
                  <a:schemeClr val="accent2"/>
                </a:solidFill>
                <a:latin typeface="Arial" panose="020B0604020202020204" pitchFamily="34" charset="0"/>
                <a:cs typeface="Arial" panose="020B0604020202020204" pitchFamily="34" charset="0"/>
              </a:rPr>
              <a:t>LA PREPARATION A UNE URGENCE SANITAIRE</a:t>
            </a: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email">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pic>
        <p:nvPicPr>
          <p:cNvPr id="2" name="Picture 1">
            <a:extLst>
              <a:ext uri="{FF2B5EF4-FFF2-40B4-BE49-F238E27FC236}">
                <a16:creationId xmlns:a16="http://schemas.microsoft.com/office/drawing/2014/main" id="{B5003EE5-8E08-490A-964F-682894C4D4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7024" y="5821694"/>
            <a:ext cx="2017951" cy="932769"/>
          </a:xfrm>
          <a:prstGeom prst="rect">
            <a:avLst/>
          </a:prstGeom>
        </p:spPr>
      </p:pic>
    </p:spTree>
    <p:extLst>
      <p:ext uri="{BB962C8B-B14F-4D97-AF65-F5344CB8AC3E}">
        <p14:creationId xmlns:p14="http://schemas.microsoft.com/office/powerpoint/2010/main" val="348433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err="1"/>
              <a:t>Règles</a:t>
            </a:r>
            <a:r>
              <a:rPr lang="en-US" dirty="0"/>
              <a:t> de </a:t>
            </a:r>
            <a:r>
              <a:rPr lang="en-US" dirty="0" err="1"/>
              <a:t>l’exercice</a:t>
            </a:r>
            <a:r>
              <a:rPr lang="en-US" dirty="0"/>
              <a:t> de simulation</a:t>
            </a: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6" name="Picture 5">
            <a:extLst>
              <a:ext uri="{FF2B5EF4-FFF2-40B4-BE49-F238E27FC236}">
                <a16:creationId xmlns:a16="http://schemas.microsoft.com/office/drawing/2014/main" id="{54A6B2BB-AA3F-40CC-BB2A-133D73DCC26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779654" y="634726"/>
            <a:ext cx="7537704" cy="5905156"/>
          </a:xfrm>
          <a:prstGeom prst="rect">
            <a:avLst/>
          </a:prstGeom>
        </p:spPr>
      </p:pic>
      <p:sp>
        <p:nvSpPr>
          <p:cNvPr id="9" name="Freeform: Shape 8">
            <a:extLst>
              <a:ext uri="{FF2B5EF4-FFF2-40B4-BE49-F238E27FC236}">
                <a16:creationId xmlns:a16="http://schemas.microsoft.com/office/drawing/2014/main" id="{8ACAFB73-DFEB-4ED8-A5B3-D287B5B9E082}"/>
              </a:ext>
            </a:extLst>
          </p:cNvPr>
          <p:cNvSpPr/>
          <p:nvPr/>
        </p:nvSpPr>
        <p:spPr>
          <a:xfrm>
            <a:off x="-1" y="649224"/>
            <a:ext cx="10250130" cy="5952292"/>
          </a:xfrm>
          <a:custGeom>
            <a:avLst/>
            <a:gdLst>
              <a:gd name="connsiteX0" fmla="*/ 0 w 9171432"/>
              <a:gd name="connsiteY0" fmla="*/ 1 h 6028424"/>
              <a:gd name="connsiteX1" fmla="*/ 2267712 w 9171432"/>
              <a:gd name="connsiteY1" fmla="*/ 1 h 6028424"/>
              <a:gd name="connsiteX2" fmla="*/ 2267712 w 9171432"/>
              <a:gd name="connsiteY2" fmla="*/ 6028424 h 6028424"/>
              <a:gd name="connsiteX3" fmla="*/ 0 w 9171432"/>
              <a:gd name="connsiteY3" fmla="*/ 6028424 h 6028424"/>
              <a:gd name="connsiteX4" fmla="*/ 2276856 w 9171432"/>
              <a:gd name="connsiteY4" fmla="*/ 0 h 6028424"/>
              <a:gd name="connsiteX5" fmla="*/ 9171432 w 9171432"/>
              <a:gd name="connsiteY5" fmla="*/ 6028424 h 6028424"/>
              <a:gd name="connsiteX6" fmla="*/ 2276856 w 9171432"/>
              <a:gd name="connsiteY6" fmla="*/ 6028424 h 602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1432" h="6028424">
                <a:moveTo>
                  <a:pt x="0" y="1"/>
                </a:moveTo>
                <a:lnTo>
                  <a:pt x="2267712" y="1"/>
                </a:lnTo>
                <a:lnTo>
                  <a:pt x="2267712" y="6028424"/>
                </a:lnTo>
                <a:lnTo>
                  <a:pt x="0" y="6028424"/>
                </a:lnTo>
                <a:close/>
                <a:moveTo>
                  <a:pt x="2276856" y="0"/>
                </a:moveTo>
                <a:lnTo>
                  <a:pt x="9171432" y="6028424"/>
                </a:lnTo>
                <a:lnTo>
                  <a:pt x="2276856" y="6028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88772" y="987552"/>
            <a:ext cx="4565524" cy="2048256"/>
          </a:xfrm>
        </p:spPr>
        <p:txBody>
          <a:bodyPr>
            <a:noAutofit/>
          </a:bodyPr>
          <a:lstStyle/>
          <a:p>
            <a:pPr marL="447675" indent="-355600">
              <a:lnSpc>
                <a:spcPct val="100000"/>
              </a:lnSpc>
              <a:spcBef>
                <a:spcPts val="700"/>
              </a:spcBef>
              <a:buClr>
                <a:schemeClr val="accent1"/>
              </a:buClr>
              <a:buSzPct val="150000"/>
              <a:tabLst>
                <a:tab pos="447675" algn="l"/>
              </a:tabLst>
            </a:pPr>
            <a:r>
              <a:rPr lang="fr-FR" dirty="0">
                <a:latin typeface="+mj-lt"/>
                <a:cs typeface="Calibri" panose="020F0502020204030204" pitchFamily="34" charset="0"/>
              </a:rPr>
              <a:t>Pas un test individuel</a:t>
            </a:r>
          </a:p>
          <a:p>
            <a:pPr marL="447675" indent="-355600">
              <a:lnSpc>
                <a:spcPct val="100000"/>
              </a:lnSpc>
              <a:spcBef>
                <a:spcPts val="700"/>
              </a:spcBef>
              <a:buClr>
                <a:schemeClr val="accent1"/>
              </a:buClr>
              <a:buSzPct val="150000"/>
              <a:tabLst>
                <a:tab pos="447675" algn="l"/>
              </a:tabLst>
            </a:pPr>
            <a:endParaRPr lang="fr-FR" sz="1800" dirty="0">
              <a:latin typeface="+mj-lt"/>
              <a:cs typeface="Calibri" panose="020F0502020204030204" pitchFamily="34" charset="0"/>
            </a:endParaRPr>
          </a:p>
          <a:p>
            <a:pPr marL="447675" indent="-355600">
              <a:lnSpc>
                <a:spcPct val="100000"/>
              </a:lnSpc>
              <a:spcBef>
                <a:spcPts val="700"/>
              </a:spcBef>
              <a:buClr>
                <a:schemeClr val="accent1"/>
              </a:buClr>
              <a:buSzPct val="150000"/>
              <a:tabLst>
                <a:tab pos="447675" algn="l"/>
              </a:tabLst>
            </a:pPr>
            <a:r>
              <a:rPr lang="fr-FR" dirty="0">
                <a:latin typeface="+mj-lt"/>
                <a:cs typeface="Calibri" panose="020F0502020204030204" pitchFamily="34" charset="0"/>
              </a:rPr>
              <a:t>Respectez les opinions des autres</a:t>
            </a:r>
            <a:endParaRPr lang="en-US" sz="2600" dirty="0">
              <a:latin typeface="+mj-lt"/>
              <a:cs typeface="Calibri" panose="020F0502020204030204" pitchFamily="34" charset="0"/>
            </a:endParaRPr>
          </a:p>
        </p:txBody>
      </p:sp>
      <p:sp>
        <p:nvSpPr>
          <p:cNvPr id="10" name="Rectangle 9">
            <a:extLst>
              <a:ext uri="{FF2B5EF4-FFF2-40B4-BE49-F238E27FC236}">
                <a16:creationId xmlns:a16="http://schemas.microsoft.com/office/drawing/2014/main" id="{47F064E8-C042-42BB-AF4E-6DF533F42EDF}"/>
              </a:ext>
            </a:extLst>
          </p:cNvPr>
          <p:cNvSpPr/>
          <p:nvPr/>
        </p:nvSpPr>
        <p:spPr>
          <a:xfrm>
            <a:off x="88771" y="2574306"/>
            <a:ext cx="5758963" cy="1720984"/>
          </a:xfrm>
          <a:prstGeom prst="rect">
            <a:avLst/>
          </a:prstGeom>
        </p:spPr>
        <p:txBody>
          <a:bodyPr wrap="square">
            <a:spAutoFit/>
          </a:bodyPr>
          <a:lstStyle/>
          <a:p>
            <a:pPr marL="549275" indent="-457200">
              <a:lnSpc>
                <a:spcPct val="100000"/>
              </a:lnSpc>
              <a:spcBef>
                <a:spcPts val="700"/>
              </a:spcBef>
              <a:buClr>
                <a:schemeClr val="accent1"/>
              </a:buClr>
              <a:buSzPct val="150000"/>
              <a:buFont typeface="Arial" panose="020B0604020202020204" pitchFamily="34" charset="0"/>
              <a:buChar char="•"/>
              <a:tabLst>
                <a:tab pos="447675" algn="l"/>
              </a:tabLst>
            </a:pPr>
            <a:endParaRPr lang="en-US" sz="1600" dirty="0">
              <a:cs typeface="Calibri" panose="020F0502020204030204" pitchFamily="34" charset="0"/>
            </a:endParaRPr>
          </a:p>
          <a:p>
            <a:pPr marL="447675" indent="-355600">
              <a:lnSpc>
                <a:spcPct val="100000"/>
              </a:lnSpc>
              <a:spcBef>
                <a:spcPts val="700"/>
              </a:spcBef>
              <a:buClr>
                <a:schemeClr val="accent1"/>
              </a:buClr>
              <a:buSzPct val="150000"/>
              <a:buFont typeface="Arial" panose="020B0604020202020204" pitchFamily="34" charset="0"/>
              <a:buChar char="•"/>
              <a:tabLst>
                <a:tab pos="895350" algn="l"/>
              </a:tabLst>
            </a:pPr>
            <a:r>
              <a:rPr lang="fr-FR" sz="2800" dirty="0">
                <a:cs typeface="Calibri" panose="020F0502020204030204" pitchFamily="34" charset="0"/>
              </a:rPr>
              <a:t>Répondez comme vous le feriez dans la vraie vie et permettez aux autres de faire de même</a:t>
            </a:r>
            <a:endParaRPr lang="en-US" sz="2800" dirty="0">
              <a:cs typeface="Calibri" panose="020F0502020204030204" pitchFamily="34" charset="0"/>
            </a:endParaRPr>
          </a:p>
        </p:txBody>
      </p:sp>
      <p:sp>
        <p:nvSpPr>
          <p:cNvPr id="11" name="Rectangle 10">
            <a:extLst>
              <a:ext uri="{FF2B5EF4-FFF2-40B4-BE49-F238E27FC236}">
                <a16:creationId xmlns:a16="http://schemas.microsoft.com/office/drawing/2014/main" id="{419380E7-D614-49B3-BF88-86FB25F1FAB5}"/>
              </a:ext>
            </a:extLst>
          </p:cNvPr>
          <p:cNvSpPr/>
          <p:nvPr/>
        </p:nvSpPr>
        <p:spPr>
          <a:xfrm>
            <a:off x="0" y="4456417"/>
            <a:ext cx="6933820" cy="1905650"/>
          </a:xfrm>
          <a:prstGeom prst="rect">
            <a:avLst/>
          </a:prstGeom>
        </p:spPr>
        <p:txBody>
          <a:bodyPr wrap="square">
            <a:spAutoFit/>
          </a:bodyPr>
          <a:lstStyle/>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fr-FR" sz="2800" dirty="0">
                <a:cs typeface="Calibri" panose="020F0502020204030204" pitchFamily="34" charset="0"/>
              </a:rPr>
              <a:t>Utilisez vos plans, directives et réglementations existants pour informer vos réponses</a:t>
            </a:r>
          </a:p>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fr-FR" sz="2800" dirty="0">
                <a:cs typeface="Calibri" panose="020F0502020204030204" pitchFamily="34" charset="0"/>
              </a:rPr>
              <a:t>Focus sur les solutions</a:t>
            </a:r>
            <a:endParaRPr lang="en-US" sz="2800" dirty="0">
              <a:cs typeface="Calibri" panose="020F0502020204030204" pitchFamily="34" charset="0"/>
            </a:endParaRPr>
          </a:p>
        </p:txBody>
      </p:sp>
    </p:spTree>
    <p:extLst>
      <p:ext uri="{BB962C8B-B14F-4D97-AF65-F5344CB8AC3E}">
        <p14:creationId xmlns:p14="http://schemas.microsoft.com/office/powerpoint/2010/main" val="4011791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en-US" dirty="0"/>
              <a:t>Comment </a:t>
            </a:r>
            <a:r>
              <a:rPr lang="en-US" dirty="0" err="1"/>
              <a:t>participer</a:t>
            </a:r>
            <a:r>
              <a:rPr lang="en-US" dirty="0"/>
              <a:t> au TTX</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algn="ctr"/>
            <a:endParaRPr lang="fr-FR" sz="2400" dirty="0">
              <a:solidFill>
                <a:schemeClr val="bg1"/>
              </a:solidFill>
            </a:endParaRPr>
          </a:p>
          <a:p>
            <a:pPr algn="ctr"/>
            <a:r>
              <a:rPr lang="fr-FR" sz="2400" dirty="0">
                <a:solidFill>
                  <a:schemeClr val="bg1"/>
                </a:solidFill>
              </a:rPr>
              <a:t>Il s'agit d'un exercice clos, conçu spécialement pour vous.</a:t>
            </a:r>
          </a:p>
          <a:p>
            <a:pPr algn="ctr"/>
            <a:endParaRPr lang="fr-FR" sz="2400" dirty="0">
              <a:solidFill>
                <a:schemeClr val="bg1"/>
              </a:solidFill>
            </a:endParaRPr>
          </a:p>
          <a:p>
            <a:pPr algn="ctr"/>
            <a:r>
              <a:rPr lang="fr-FR" sz="2400" dirty="0">
                <a:solidFill>
                  <a:schemeClr val="bg1"/>
                </a:solidFill>
              </a:rPr>
              <a:t>Les animateurs vous guideront à travers une série de discussions commençant avec un cas importé de</a:t>
            </a:r>
          </a:p>
          <a:p>
            <a:pPr algn="ctr"/>
            <a:r>
              <a:rPr lang="fr-FR" sz="2400" dirty="0">
                <a:solidFill>
                  <a:schemeClr val="bg1"/>
                </a:solidFill>
              </a:rPr>
              <a:t>COVID-19</a:t>
            </a:r>
          </a:p>
          <a:p>
            <a:pPr algn="ctr"/>
            <a:endParaRPr lang="fr-FR" dirty="0">
              <a:solidFill>
                <a:schemeClr val="bg1"/>
              </a:solidFill>
            </a:endParaRPr>
          </a:p>
          <a:p>
            <a:pPr algn="ctr"/>
            <a:endParaRPr lang="fr-FR" dirty="0">
              <a:solidFill>
                <a:schemeClr val="bg1"/>
              </a:solidFill>
            </a:endParaRPr>
          </a:p>
          <a:p>
            <a:pPr algn="ctr"/>
            <a:r>
              <a:rPr lang="fr-FR" sz="2800" b="1" dirty="0">
                <a:solidFill>
                  <a:schemeClr val="bg1"/>
                </a:solidFill>
              </a:rPr>
              <a:t>Nous sommes tous</a:t>
            </a:r>
          </a:p>
          <a:p>
            <a:pPr algn="ctr"/>
            <a:r>
              <a:rPr lang="fr-FR" sz="2800" b="1" dirty="0">
                <a:solidFill>
                  <a:schemeClr val="bg1"/>
                </a:solidFill>
              </a:rPr>
              <a:t>ici pour apprendre</a:t>
            </a:r>
            <a:endParaRPr lang="en-US" sz="4800" b="1" dirty="0">
              <a:solidFill>
                <a:schemeClr val="bg1"/>
              </a:solidFill>
            </a:endParaRP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err="1"/>
              <a:t>Débriefing</a:t>
            </a:r>
            <a:r>
              <a:rPr lang="en-US" sz="2000" b="1" kern="1200" dirty="0"/>
              <a:t> à </a:t>
            </a:r>
            <a:r>
              <a:rPr lang="en-US" sz="2000" b="1" kern="1200" dirty="0" err="1"/>
              <a:t>chaud</a:t>
            </a:r>
            <a:endParaRPr lang="en-US" sz="2000" b="1" kern="1200" dirty="0"/>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err="1"/>
              <a:t>Débriefing</a:t>
            </a:r>
            <a:r>
              <a:rPr lang="en-US" sz="2000" b="1" kern="1200" dirty="0"/>
              <a:t> </a:t>
            </a:r>
            <a:r>
              <a:rPr lang="en-US" sz="2000" b="1" kern="1200" dirty="0" err="1"/>
              <a:t>facilité</a:t>
            </a:r>
            <a:endParaRPr lang="en-US" sz="2000" b="1" kern="1200" dirty="0"/>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Plan </a:t>
            </a:r>
            <a:r>
              <a:rPr lang="en-US" sz="2000" b="1" kern="1200" dirty="0" err="1"/>
              <a:t>d’action</a:t>
            </a:r>
            <a:endParaRPr lang="en-US" sz="2000" b="1" kern="1200" dirty="0"/>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(4)</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(5)</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lvl="0" algn="ctr" defTabSz="311150">
                <a:lnSpc>
                  <a:spcPct val="90000"/>
                </a:lnSpc>
                <a:spcBef>
                  <a:spcPct val="0"/>
                </a:spcBef>
                <a:spcAft>
                  <a:spcPct val="35000"/>
                </a:spcAft>
              </a:pPr>
              <a:r>
                <a:rPr lang="en-US" sz="2000" b="1" dirty="0"/>
                <a:t>Mise à jour du </a:t>
              </a:r>
              <a:r>
                <a:rPr lang="en-US" sz="2000" b="1" dirty="0" err="1"/>
                <a:t>scénario</a:t>
              </a:r>
              <a:endParaRPr lang="en-US" sz="2000" b="1" dirty="0"/>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Mise à jour du </a:t>
              </a:r>
              <a:r>
                <a:rPr lang="en-US" sz="2000" b="1" kern="1200" dirty="0" err="1"/>
                <a:t>scénario</a:t>
              </a:r>
              <a:endParaRPr lang="en-US" sz="2000" b="1" kern="1200" dirty="0"/>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err="1"/>
                <a:t>Scénario</a:t>
              </a:r>
              <a:endParaRPr lang="en-US" sz="2000" b="1" kern="1200" dirty="0"/>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B917-3229-4660-8749-5FF9B65A80DF}"/>
              </a:ext>
            </a:extLst>
          </p:cNvPr>
          <p:cNvSpPr>
            <a:spLocks noGrp="1"/>
          </p:cNvSpPr>
          <p:nvPr>
            <p:ph type="title"/>
          </p:nvPr>
        </p:nvSpPr>
        <p:spPr/>
        <p:txBody>
          <a:bodyPr>
            <a:normAutofit fontScale="90000"/>
          </a:bodyPr>
          <a:lstStyle/>
          <a:p>
            <a:r>
              <a:rPr lang="en-US" dirty="0"/>
              <a:t>Questions</a:t>
            </a:r>
          </a:p>
        </p:txBody>
      </p:sp>
      <p:sp>
        <p:nvSpPr>
          <p:cNvPr id="4" name="Date Placeholder 3">
            <a:extLst>
              <a:ext uri="{FF2B5EF4-FFF2-40B4-BE49-F238E27FC236}">
                <a16:creationId xmlns:a16="http://schemas.microsoft.com/office/drawing/2014/main" id="{CCA60563-82BF-4B08-B14C-C14FED30685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7" name="Picture 6">
            <a:extLst>
              <a:ext uri="{FF2B5EF4-FFF2-40B4-BE49-F238E27FC236}">
                <a16:creationId xmlns:a16="http://schemas.microsoft.com/office/drawing/2014/main" id="{98436417-AA2B-426E-B5FF-2EF63BBFA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7567" y="1415228"/>
            <a:ext cx="3136393" cy="4027544"/>
          </a:xfrm>
          <a:prstGeom prst="rect">
            <a:avLst/>
          </a:prstGeom>
        </p:spPr>
      </p:pic>
      <p:sp>
        <p:nvSpPr>
          <p:cNvPr id="8" name="TextBox 7">
            <a:extLst>
              <a:ext uri="{FF2B5EF4-FFF2-40B4-BE49-F238E27FC236}">
                <a16:creationId xmlns:a16="http://schemas.microsoft.com/office/drawing/2014/main" id="{D904E6CB-1E3F-4FE9-BBE9-86C1A7BC0133}"/>
              </a:ext>
            </a:extLst>
          </p:cNvPr>
          <p:cNvSpPr txBox="1"/>
          <p:nvPr/>
        </p:nvSpPr>
        <p:spPr>
          <a:xfrm>
            <a:off x="2622305" y="2084832"/>
            <a:ext cx="3065262" cy="1938992"/>
          </a:xfrm>
          <a:prstGeom prst="rect">
            <a:avLst/>
          </a:prstGeom>
          <a:noFill/>
        </p:spPr>
        <p:txBody>
          <a:bodyPr wrap="none" rtlCol="0">
            <a:spAutoFit/>
          </a:bodyPr>
          <a:lstStyle/>
          <a:p>
            <a:pPr algn="r">
              <a:buClr>
                <a:srgbClr val="DD8047"/>
              </a:buClr>
              <a:buSzPct val="60000"/>
            </a:pPr>
            <a:r>
              <a:rPr lang="en-US" sz="4000" b="1" dirty="0">
                <a:solidFill>
                  <a:srgbClr val="0070C0"/>
                </a:solidFill>
                <a:latin typeface="+mj-lt"/>
                <a:cs typeface="Calibri" panose="020F0502020204030204" pitchFamily="34" charset="0"/>
              </a:rPr>
              <a:t>Questions</a:t>
            </a:r>
          </a:p>
          <a:p>
            <a:pPr algn="r">
              <a:buClr>
                <a:srgbClr val="DD8047"/>
              </a:buClr>
              <a:buSzPct val="60000"/>
            </a:pPr>
            <a:r>
              <a:rPr lang="en-US" sz="4000" b="1" dirty="0" err="1">
                <a:solidFill>
                  <a:srgbClr val="0070C0"/>
                </a:solidFill>
                <a:latin typeface="+mj-lt"/>
                <a:cs typeface="Calibri" panose="020F0502020204030204" pitchFamily="34" charset="0"/>
              </a:rPr>
              <a:t>avant</a:t>
            </a:r>
            <a:r>
              <a:rPr lang="en-US" sz="4000" b="1" dirty="0">
                <a:solidFill>
                  <a:srgbClr val="0070C0"/>
                </a:solidFill>
                <a:latin typeface="+mj-lt"/>
                <a:cs typeface="Calibri" panose="020F0502020204030204" pitchFamily="34" charset="0"/>
              </a:rPr>
              <a:t> de</a:t>
            </a:r>
          </a:p>
          <a:p>
            <a:pPr algn="r">
              <a:buClr>
                <a:srgbClr val="DD8047"/>
              </a:buClr>
              <a:buSzPct val="60000"/>
            </a:pPr>
            <a:r>
              <a:rPr lang="en-US" sz="4000" b="1" dirty="0">
                <a:solidFill>
                  <a:srgbClr val="0070C0"/>
                </a:solidFill>
                <a:latin typeface="+mj-lt"/>
                <a:cs typeface="Calibri" panose="020F0502020204030204" pitchFamily="34" charset="0"/>
              </a:rPr>
              <a:t>commencer</a:t>
            </a:r>
          </a:p>
        </p:txBody>
      </p:sp>
    </p:spTree>
    <p:extLst>
      <p:ext uri="{BB962C8B-B14F-4D97-AF65-F5344CB8AC3E}">
        <p14:creationId xmlns:p14="http://schemas.microsoft.com/office/powerpoint/2010/main" val="2851002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latin typeface="Arial" panose="020B0604020202020204" pitchFamily="34" charset="0"/>
                <a:cs typeface="Arial" panose="020B0604020202020204" pitchFamily="34" charset="0"/>
              </a:rPr>
              <a:t>NOVEL</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CORONAVIRUS </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(COVID-19)</a:t>
            </a:r>
            <a:endParaRPr lang="en-US" sz="4400" dirty="0">
              <a:solidFill>
                <a:schemeClr val="bg1"/>
              </a:solidFill>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CDBE3B2-F9E5-4D1D-88B4-8E95F442DF66}"/>
              </a:ext>
            </a:extLst>
          </p:cNvPr>
          <p:cNvSpPr>
            <a:spLocks noGrp="1"/>
          </p:cNvSpPr>
          <p:nvPr>
            <p:ph type="subTitle" idx="1"/>
          </p:nvPr>
        </p:nvSpPr>
        <p:spPr>
          <a:xfrm>
            <a:off x="4190243" y="4756628"/>
            <a:ext cx="4306277" cy="1065066"/>
          </a:xfrm>
        </p:spPr>
        <p:txBody>
          <a:bodyPr>
            <a:normAutofit fontScale="92500" lnSpcReduction="10000"/>
          </a:bodyPr>
          <a:lstStyle/>
          <a:p>
            <a:r>
              <a:rPr lang="fr-FR" sz="3600" b="1" dirty="0">
                <a:solidFill>
                  <a:srgbClr val="0092CB"/>
                </a:solidFill>
              </a:rPr>
              <a:t>NOM DU PAYS</a:t>
            </a:r>
          </a:p>
          <a:p>
            <a:r>
              <a:rPr lang="fr-FR" sz="3600" b="1" dirty="0">
                <a:solidFill>
                  <a:srgbClr val="0092CB"/>
                </a:solidFill>
              </a:rPr>
              <a:t>Date et localisation</a:t>
            </a:r>
          </a:p>
        </p:txBody>
      </p:sp>
      <p:sp>
        <p:nvSpPr>
          <p:cNvPr id="7" name="Rectangle 6">
            <a:extLst>
              <a:ext uri="{FF2B5EF4-FFF2-40B4-BE49-F238E27FC236}">
                <a16:creationId xmlns:a16="http://schemas.microsoft.com/office/drawing/2014/main" id="{8062DF02-DEA5-49F3-A3BE-DD71F23B12A7}"/>
              </a:ext>
            </a:extLst>
          </p:cNvPr>
          <p:cNvSpPr/>
          <p:nvPr/>
        </p:nvSpPr>
        <p:spPr>
          <a:xfrm>
            <a:off x="7712945" y="2705865"/>
            <a:ext cx="4306277" cy="1938992"/>
          </a:xfrm>
          <a:prstGeom prst="rect">
            <a:avLst/>
          </a:prstGeom>
        </p:spPr>
        <p:txBody>
          <a:bodyPr wrap="square">
            <a:spAutoFit/>
          </a:bodyPr>
          <a:lstStyle/>
          <a:p>
            <a:pPr algn="r"/>
            <a:br>
              <a:rPr lang="fr-FR" sz="2400" b="1" dirty="0">
                <a:solidFill>
                  <a:schemeClr val="accent2"/>
                </a:solidFill>
                <a:latin typeface="Arial" panose="020B0604020202020204" pitchFamily="34" charset="0"/>
                <a:cs typeface="Arial" panose="020B0604020202020204" pitchFamily="34" charset="0"/>
              </a:rPr>
            </a:br>
            <a:r>
              <a:rPr lang="fr-FR" sz="2400" b="1" dirty="0">
                <a:solidFill>
                  <a:schemeClr val="accent2"/>
                </a:solidFill>
                <a:latin typeface="Arial" panose="020B0604020202020204" pitchFamily="34" charset="0"/>
                <a:cs typeface="Arial" panose="020B0604020202020204" pitchFamily="34" charset="0"/>
              </a:rPr>
              <a:t>EXERCICE</a:t>
            </a:r>
          </a:p>
          <a:p>
            <a:pPr algn="r"/>
            <a:r>
              <a:rPr lang="fr-FR" sz="2400" b="1" dirty="0">
                <a:solidFill>
                  <a:schemeClr val="accent2"/>
                </a:solidFill>
                <a:latin typeface="Arial" panose="020B0604020202020204" pitchFamily="34" charset="0"/>
                <a:cs typeface="Arial" panose="020B0604020202020204" pitchFamily="34" charset="0"/>
              </a:rPr>
              <a:t>DE SIMULATION PREPARATION A UNE URGENCE SANITAIRE</a:t>
            </a: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email">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pic>
        <p:nvPicPr>
          <p:cNvPr id="2" name="Picture 1">
            <a:extLst>
              <a:ext uri="{FF2B5EF4-FFF2-40B4-BE49-F238E27FC236}">
                <a16:creationId xmlns:a16="http://schemas.microsoft.com/office/drawing/2014/main" id="{CDE4E6DC-2EFF-4867-B4C1-67AB0380DA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2654" y="5821694"/>
            <a:ext cx="2021454" cy="935232"/>
          </a:xfrm>
          <a:prstGeom prst="rect">
            <a:avLst/>
          </a:prstGeom>
        </p:spPr>
      </p:pic>
    </p:spTree>
    <p:extLst>
      <p:ext uri="{BB962C8B-B14F-4D97-AF65-F5344CB8AC3E}">
        <p14:creationId xmlns:p14="http://schemas.microsoft.com/office/powerpoint/2010/main" val="297647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err="1"/>
              <a:t>Scénario</a:t>
            </a:r>
            <a:endParaRPr lang="en-US" dirty="0"/>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6" name="Picture 5" descr="A side view mirror of a car window&#10;&#10;Description automatically generated">
            <a:extLst>
              <a:ext uri="{FF2B5EF4-FFF2-40B4-BE49-F238E27FC236}">
                <a16:creationId xmlns:a16="http://schemas.microsoft.com/office/drawing/2014/main" id="{C9DD7092-FABC-4C09-B43C-269B5BA1C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5295" y="1157022"/>
            <a:ext cx="4174862" cy="4653684"/>
          </a:xfrm>
          <a:prstGeom prst="rect">
            <a:avLst/>
          </a:prstGeom>
        </p:spPr>
      </p:pic>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1170431"/>
            <a:ext cx="7101400" cy="4654800"/>
          </a:xfrm>
          <a:solidFill>
            <a:schemeClr val="tx2">
              <a:lumMod val="20000"/>
              <a:lumOff val="80000"/>
            </a:schemeClr>
          </a:solidFill>
        </p:spPr>
        <p:txBody>
          <a:bodyPr anchor="ctr">
            <a:noAutofit/>
          </a:bodyPr>
          <a:lstStyle/>
          <a:p>
            <a:pPr>
              <a:lnSpc>
                <a:spcPct val="100000"/>
              </a:lnSpc>
            </a:pPr>
            <a:r>
              <a:rPr lang="fr-FR" sz="2400" dirty="0">
                <a:latin typeface="+mj-lt"/>
                <a:cs typeface="Calibri" panose="020F0502020204030204" pitchFamily="34" charset="0"/>
              </a:rPr>
              <a:t>Un homme est amené à </a:t>
            </a:r>
            <a:r>
              <a:rPr lang="fr-FR" sz="2400" b="1" dirty="0">
                <a:latin typeface="+mj-lt"/>
                <a:cs typeface="Calibri" panose="020F0502020204030204" pitchFamily="34" charset="0"/>
              </a:rPr>
              <a:t>[l'établissement de soins de santé primaires sous-national]</a:t>
            </a:r>
            <a:r>
              <a:rPr lang="fr-FR" sz="2400" dirty="0">
                <a:latin typeface="+mj-lt"/>
                <a:cs typeface="Calibri" panose="020F0502020204030204" pitchFamily="34" charset="0"/>
              </a:rPr>
              <a:t>, de </a:t>
            </a:r>
            <a:r>
              <a:rPr lang="fr-FR" sz="2400" b="1" dirty="0">
                <a:latin typeface="+mj-lt"/>
                <a:cs typeface="Calibri" panose="020F0502020204030204" pitchFamily="34" charset="0"/>
              </a:rPr>
              <a:t>[nom de la ville] </a:t>
            </a:r>
            <a:r>
              <a:rPr lang="fr-FR" sz="2400" dirty="0">
                <a:latin typeface="+mj-lt"/>
                <a:cs typeface="Calibri" panose="020F0502020204030204" pitchFamily="34" charset="0"/>
              </a:rPr>
              <a:t>par sa famille avec une forte fièvre, une toux et des difficultés respiratoires.</a:t>
            </a:r>
          </a:p>
          <a:p>
            <a:pPr>
              <a:lnSpc>
                <a:spcPct val="100000"/>
              </a:lnSpc>
            </a:pPr>
            <a:r>
              <a:rPr lang="fr-FR" sz="2400" dirty="0">
                <a:latin typeface="+mj-lt"/>
                <a:cs typeface="Calibri" panose="020F0502020204030204" pitchFamily="34" charset="0"/>
              </a:rPr>
              <a:t>Il vit à </a:t>
            </a:r>
            <a:r>
              <a:rPr lang="fr-FR" sz="2400" b="1" dirty="0">
                <a:latin typeface="+mj-lt"/>
                <a:cs typeface="Calibri" panose="020F0502020204030204" pitchFamily="34" charset="0"/>
              </a:rPr>
              <a:t>[ville] </a:t>
            </a:r>
            <a:r>
              <a:rPr lang="fr-FR" sz="2400" dirty="0">
                <a:latin typeface="+mj-lt"/>
                <a:cs typeface="Calibri" panose="020F0502020204030204" pitchFamily="34" charset="0"/>
              </a:rPr>
              <a:t>et vient de rentrer d'un voyage d'affaires en Chine. Sur la base de ses symptômes et de ses récents voyages, l'homme (58 ans) est soupçonné d'avoir le COVID-19.</a:t>
            </a:r>
            <a:endParaRPr lang="en-US" sz="2400" dirty="0">
              <a:latin typeface="+mj-lt"/>
              <a:cs typeface="Calibri" panose="020F0502020204030204" pitchFamily="34" charset="0"/>
            </a:endParaRPr>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1989647"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a:t>
            </a:r>
          </a:p>
        </p:txBody>
      </p:sp>
    </p:spTree>
    <p:extLst>
      <p:ext uri="{BB962C8B-B14F-4D97-AF65-F5344CB8AC3E}">
        <p14:creationId xmlns:p14="http://schemas.microsoft.com/office/powerpoint/2010/main" val="1257342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1</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lstStyle/>
          <a:p>
            <a:pPr marL="0" indent="0">
              <a:buNone/>
            </a:pPr>
            <a:r>
              <a:rPr lang="en-US" b="1" dirty="0">
                <a:solidFill>
                  <a:schemeClr val="accent3"/>
                </a:solidFill>
              </a:rPr>
              <a:t>Questions pour discussion</a:t>
            </a:r>
          </a:p>
          <a:p>
            <a:endParaRPr lang="en-US" dirty="0"/>
          </a:p>
          <a:p>
            <a:pPr marL="514350" indent="-514350">
              <a:buFont typeface="+mj-lt"/>
              <a:buAutoNum type="arabicPeriod"/>
            </a:pPr>
            <a:r>
              <a:rPr lang="fr-FR" dirty="0"/>
              <a:t>Qui devrait être informé, quand et comment?</a:t>
            </a:r>
          </a:p>
          <a:p>
            <a:pPr marL="514350" indent="-514350">
              <a:buFont typeface="+mj-lt"/>
              <a:buAutoNum type="arabicPeriod"/>
            </a:pPr>
            <a:r>
              <a:rPr lang="fr-FR" dirty="0"/>
              <a:t>Quels plans, procédures et ressources activeriez-vous à ce stade?</a:t>
            </a:r>
          </a:p>
          <a:p>
            <a:pPr marL="514350" indent="-514350">
              <a:buFont typeface="+mj-lt"/>
              <a:buAutoNum type="arabicPeriod"/>
            </a:pPr>
            <a:r>
              <a:rPr lang="fr-FR" dirty="0"/>
              <a:t>Le patient doit-il être transféré dans un autre hôpital. Si oui, où et comment?</a:t>
            </a:r>
          </a:p>
          <a:p>
            <a:pPr marL="514350" indent="-514350">
              <a:buFont typeface="+mj-lt"/>
              <a:buAutoNum type="arabicPeriod"/>
            </a:pPr>
            <a:r>
              <a:rPr lang="fr-FR" dirty="0"/>
              <a:t>Quelles mesures de prévention et de contrôle des infections mettriez-vous en place pour ce patient?</a:t>
            </a:r>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95053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Mise à jour du </a:t>
            </a:r>
            <a:r>
              <a:rPr lang="en-US" dirty="0" err="1"/>
              <a:t>scénario</a:t>
            </a:r>
            <a:endParaRPr lang="en-US" dirty="0"/>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1989647"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a:t>
            </a:r>
          </a:p>
        </p:txBody>
      </p:sp>
      <p:pic>
        <p:nvPicPr>
          <p:cNvPr id="3" name="Picture 2">
            <a:extLst>
              <a:ext uri="{FF2B5EF4-FFF2-40B4-BE49-F238E27FC236}">
                <a16:creationId xmlns:a16="http://schemas.microsoft.com/office/drawing/2014/main" id="{F3BEE630-D09C-4288-B147-FF6FD4EFE110}"/>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7589797" y="841247"/>
            <a:ext cx="4144319" cy="5553387"/>
          </a:xfrm>
          <a:prstGeom prst="rect">
            <a:avLst/>
          </a:prstGeom>
        </p:spPr>
      </p:pic>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841248"/>
            <a:ext cx="7101400" cy="5553387"/>
          </a:xfrm>
          <a:solidFill>
            <a:schemeClr val="tx2">
              <a:lumMod val="20000"/>
              <a:lumOff val="80000"/>
            </a:schemeClr>
          </a:solidFill>
        </p:spPr>
        <p:txBody>
          <a:bodyPr anchor="ctr">
            <a:noAutofit/>
          </a:bodyPr>
          <a:lstStyle/>
          <a:p>
            <a:pPr>
              <a:lnSpc>
                <a:spcPct val="100000"/>
              </a:lnSpc>
            </a:pPr>
            <a:r>
              <a:rPr lang="fr-FR" sz="2400" dirty="0">
                <a:latin typeface="+mj-lt"/>
                <a:cs typeface="Calibri" panose="020F0502020204030204" pitchFamily="34" charset="0"/>
              </a:rPr>
              <a:t>Apparemment, l'homme n'a développé des symptômes que 2 jours après son retour de réunions en Chine. Il n'avait pas de compagnons de voyage locaux lors de son voyage d'affaires, qui comprenait du temps à Pékin et à Shanghai. Son vol de retour a été acheminé via </a:t>
            </a:r>
            <a:r>
              <a:rPr lang="fr-FR" sz="2400" b="1" dirty="0">
                <a:latin typeface="+mj-lt"/>
                <a:cs typeface="Calibri" panose="020F0502020204030204" pitchFamily="34" charset="0"/>
              </a:rPr>
              <a:t>[plaque tournante régionale]</a:t>
            </a:r>
            <a:r>
              <a:rPr lang="fr-FR" sz="2400" dirty="0">
                <a:latin typeface="+mj-lt"/>
                <a:cs typeface="Calibri" panose="020F0502020204030204" pitchFamily="34" charset="0"/>
              </a:rPr>
              <a:t>, où il a passé 6 heures dans la salle de transit et à son arrivée à </a:t>
            </a:r>
            <a:r>
              <a:rPr lang="fr-FR" sz="2400" b="1" dirty="0">
                <a:latin typeface="+mj-lt"/>
                <a:cs typeface="Calibri" panose="020F0502020204030204" pitchFamily="34" charset="0"/>
              </a:rPr>
              <a:t>[point d’entrée avec contrôle]</a:t>
            </a:r>
            <a:r>
              <a:rPr lang="fr-FR" sz="2400" dirty="0">
                <a:latin typeface="+mj-lt"/>
                <a:cs typeface="Calibri" panose="020F0502020204030204" pitchFamily="34" charset="0"/>
              </a:rPr>
              <a:t>, il n’avait pas de fièvre.</a:t>
            </a:r>
          </a:p>
          <a:p>
            <a:pPr>
              <a:lnSpc>
                <a:spcPct val="100000"/>
              </a:lnSpc>
            </a:pPr>
            <a:r>
              <a:rPr lang="fr-FR" sz="2400" dirty="0">
                <a:latin typeface="+mj-lt"/>
                <a:cs typeface="Calibri" panose="020F0502020204030204" pitchFamily="34" charset="0"/>
              </a:rPr>
              <a:t>Le nombre total de contacts identifiés depuis que les symptômes sont de 15, y compris le médecin examinateur et les infirmières, qui l'ont initialement admis à l'hôpital, sa famille immédiate et certains collègues du bureau local.</a:t>
            </a:r>
            <a:endParaRPr lang="en-US" sz="2400" dirty="0">
              <a:latin typeface="+mj-lt"/>
              <a:cs typeface="Calibri" panose="020F0502020204030204" pitchFamily="34" charset="0"/>
            </a:endParaRPr>
          </a:p>
        </p:txBody>
      </p:sp>
    </p:spTree>
    <p:extLst>
      <p:ext uri="{BB962C8B-B14F-4D97-AF65-F5344CB8AC3E}">
        <p14:creationId xmlns:p14="http://schemas.microsoft.com/office/powerpoint/2010/main" val="3248423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2</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lstStyle/>
          <a:p>
            <a:pPr marL="0" indent="0">
              <a:buNone/>
            </a:pPr>
            <a:r>
              <a:rPr lang="en-US" b="1" dirty="0">
                <a:solidFill>
                  <a:schemeClr val="accent3"/>
                </a:solidFill>
              </a:rPr>
              <a:t>Questions pour discussion</a:t>
            </a:r>
          </a:p>
          <a:p>
            <a:endParaRPr lang="en-US" dirty="0"/>
          </a:p>
          <a:p>
            <a:pPr marL="514350" indent="-514350">
              <a:spcBef>
                <a:spcPts val="3000"/>
              </a:spcBef>
              <a:buFont typeface="+mj-lt"/>
              <a:buAutoNum type="arabicPeriod"/>
            </a:pPr>
            <a:r>
              <a:rPr lang="fr-FR" dirty="0"/>
              <a:t>Quelles sont vos actions prioritaires immédiates?</a:t>
            </a:r>
          </a:p>
          <a:p>
            <a:pPr marL="514350" indent="-514350">
              <a:spcBef>
                <a:spcPts val="3000"/>
              </a:spcBef>
              <a:buFont typeface="+mj-lt"/>
              <a:buAutoNum type="arabicPeriod"/>
            </a:pPr>
            <a:r>
              <a:rPr lang="fr-FR" dirty="0"/>
              <a:t>De quelles informations supplémentaires avez-vous besoin?</a:t>
            </a:r>
          </a:p>
          <a:p>
            <a:pPr marL="514350" indent="-514350">
              <a:spcBef>
                <a:spcPts val="3000"/>
              </a:spcBef>
              <a:buFont typeface="+mj-lt"/>
              <a:buAutoNum type="arabicPeriod"/>
            </a:pPr>
            <a:r>
              <a:rPr lang="fr-FR" dirty="0"/>
              <a:t>Allez-vous informer l'OMS de ce cas suspect?</a:t>
            </a:r>
          </a:p>
          <a:p>
            <a:pPr marL="514350" indent="-514350">
              <a:spcBef>
                <a:spcPts val="3000"/>
              </a:spcBef>
              <a:buFont typeface="+mj-lt"/>
              <a:buAutoNum type="arabicPeriod"/>
            </a:pPr>
            <a:r>
              <a:rPr lang="fr-FR" dirty="0"/>
              <a:t>Qui gère et effectue le suivi et le test des contacts?</a:t>
            </a: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229672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3</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pour discussion</a:t>
            </a:r>
            <a:endParaRPr lang="en-US" dirty="0"/>
          </a:p>
          <a:p>
            <a:pPr marL="514350" indent="-514350">
              <a:spcBef>
                <a:spcPts val="3000"/>
              </a:spcBef>
              <a:buFont typeface="+mj-lt"/>
              <a:buAutoNum type="arabicPeriod"/>
            </a:pPr>
            <a:r>
              <a:rPr lang="fr-FR" dirty="0"/>
              <a:t>Comment confirmerez-vous si le patient a le </a:t>
            </a:r>
            <a:r>
              <a:rPr lang="fr-FR" dirty="0" err="1"/>
              <a:t>nCoV</a:t>
            </a:r>
            <a:r>
              <a:rPr lang="fr-FR" dirty="0"/>
              <a:t> 2019 ou la grippe</a:t>
            </a:r>
            <a:r>
              <a:rPr lang="en-US" dirty="0"/>
              <a:t>?</a:t>
            </a:r>
          </a:p>
          <a:p>
            <a:pPr lvl="2">
              <a:spcBef>
                <a:spcPts val="1000"/>
              </a:spcBef>
            </a:pPr>
            <a:r>
              <a:rPr lang="fr-FR" sz="2400" dirty="0"/>
              <a:t>Quel laboratoire effectuera le test? Ce laboratoire possède-t-il l'équipement approprié, y compris l'EPI?</a:t>
            </a:r>
          </a:p>
          <a:p>
            <a:pPr lvl="2">
              <a:spcBef>
                <a:spcPts val="1000"/>
              </a:spcBef>
            </a:pPr>
            <a:r>
              <a:rPr lang="fr-FR" sz="2400" dirty="0"/>
              <a:t>Combien de temps prendra la confirmation?</a:t>
            </a:r>
          </a:p>
          <a:p>
            <a:pPr lvl="2">
              <a:spcBef>
                <a:spcPts val="1000"/>
              </a:spcBef>
            </a:pPr>
            <a:r>
              <a:rPr lang="fr-FR" sz="2400" dirty="0"/>
              <a:t>Envoyez-vous une confirmation internationale?</a:t>
            </a:r>
          </a:p>
          <a:p>
            <a:pPr lvl="2">
              <a:spcBef>
                <a:spcPts val="1000"/>
              </a:spcBef>
            </a:pPr>
            <a:r>
              <a:rPr lang="fr-FR" sz="2400" dirty="0"/>
              <a:t>Le </a:t>
            </a:r>
            <a:r>
              <a:rPr lang="fr-FR" sz="2400" dirty="0" err="1"/>
              <a:t>nCoV</a:t>
            </a:r>
            <a:r>
              <a:rPr lang="fr-FR" sz="2400" dirty="0"/>
              <a:t> 2019 est-il une maladie à déclaration obligatoire nationale</a:t>
            </a:r>
            <a:r>
              <a:rPr lang="en-US" sz="2400" dirty="0"/>
              <a:t>?</a:t>
            </a:r>
          </a:p>
          <a:p>
            <a:pPr marL="514350" indent="-514350">
              <a:spcBef>
                <a:spcPts val="3000"/>
              </a:spcBef>
              <a:buFont typeface="+mj-lt"/>
              <a:buAutoNum type="arabicPeriod"/>
            </a:pPr>
            <a:r>
              <a:rPr lang="fr-FR" dirty="0"/>
              <a:t>Qui doit être informé des résultats?</a:t>
            </a: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4290403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A close up of a coffee cup sitting on a table&#10;&#10;Description automatically generated">
            <a:extLst>
              <a:ext uri="{FF2B5EF4-FFF2-40B4-BE49-F238E27FC236}">
                <a16:creationId xmlns:a16="http://schemas.microsoft.com/office/drawing/2014/main" id="{F182BF34-D40E-4D63-9929-583C8DCEDC4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729748" y="608658"/>
            <a:ext cx="5213555" cy="6000953"/>
          </a:xfrm>
          <a:prstGeom prst="rect">
            <a:avLst/>
          </a:prstGeom>
        </p:spPr>
      </p:pic>
      <p:sp>
        <p:nvSpPr>
          <p:cNvPr id="2" name="Title 1">
            <a:extLst>
              <a:ext uri="{FF2B5EF4-FFF2-40B4-BE49-F238E27FC236}">
                <a16:creationId xmlns:a16="http://schemas.microsoft.com/office/drawing/2014/main" id="{4CC8DB75-6FDF-4990-B74D-9A2732931021}"/>
              </a:ext>
            </a:extLst>
          </p:cNvPr>
          <p:cNvSpPr>
            <a:spLocks noGrp="1"/>
          </p:cNvSpPr>
          <p:nvPr>
            <p:ph type="title"/>
          </p:nvPr>
        </p:nvSpPr>
        <p:spPr/>
        <p:txBody>
          <a:bodyPr>
            <a:normAutofit fontScale="90000"/>
          </a:bodyPr>
          <a:lstStyle/>
          <a:p>
            <a:r>
              <a:rPr lang="en-US" dirty="0"/>
              <a:t>Pause</a:t>
            </a:r>
          </a:p>
        </p:txBody>
      </p:sp>
      <p:sp>
        <p:nvSpPr>
          <p:cNvPr id="4" name="Date Placeholder 3">
            <a:extLst>
              <a:ext uri="{FF2B5EF4-FFF2-40B4-BE49-F238E27FC236}">
                <a16:creationId xmlns:a16="http://schemas.microsoft.com/office/drawing/2014/main" id="{036C72D3-CA0F-4CE2-B229-7BBC2D9084AB}"/>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Rectangle 4">
            <a:extLst>
              <a:ext uri="{FF2B5EF4-FFF2-40B4-BE49-F238E27FC236}">
                <a16:creationId xmlns:a16="http://schemas.microsoft.com/office/drawing/2014/main" id="{8A53E21E-7CF7-4CC4-8BCD-1B6388A2620A}"/>
              </a:ext>
            </a:extLst>
          </p:cNvPr>
          <p:cNvSpPr/>
          <p:nvPr/>
        </p:nvSpPr>
        <p:spPr>
          <a:xfrm>
            <a:off x="1504434" y="1868127"/>
            <a:ext cx="3600000" cy="3600000"/>
          </a:xfrm>
          <a:prstGeom prst="rect">
            <a:avLst/>
          </a:prstGeom>
          <a:solidFill>
            <a:schemeClr val="bg1"/>
          </a:solidFill>
          <a:ln w="231775" cmpd="thickThin">
            <a:solidFill>
              <a:schemeClr val="accent1"/>
            </a:solidFill>
          </a:ln>
        </p:spPr>
        <p:txBody>
          <a:bodyPr wrap="square" lIns="0" tIns="0" rIns="0" bIns="0" anchor="ctr">
            <a:noAutofit/>
          </a:bodyPr>
          <a:lstStyle/>
          <a:p>
            <a:pPr algn="ctr"/>
            <a:r>
              <a:rPr lang="en-US" sz="3600" b="1" dirty="0">
                <a:solidFill>
                  <a:schemeClr val="accent1"/>
                </a:solidFill>
              </a:rPr>
              <a:t>Pause café</a:t>
            </a:r>
            <a:br>
              <a:rPr lang="en-US" sz="3600" b="1" dirty="0">
                <a:solidFill>
                  <a:schemeClr val="accent1"/>
                </a:solidFill>
              </a:rPr>
            </a:br>
            <a:r>
              <a:rPr lang="en-US" sz="3600" b="1" dirty="0">
                <a:solidFill>
                  <a:schemeClr val="accent1"/>
                </a:solidFill>
              </a:rPr>
              <a:t>(15 mins)</a:t>
            </a:r>
          </a:p>
        </p:txBody>
      </p:sp>
    </p:spTree>
    <p:extLst>
      <p:ext uri="{BB962C8B-B14F-4D97-AF65-F5344CB8AC3E}">
        <p14:creationId xmlns:p14="http://schemas.microsoft.com/office/powerpoint/2010/main" val="949337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Agenda</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2">
            <a:extLst>
              <a:ext uri="{FF2B5EF4-FFF2-40B4-BE49-F238E27FC236}">
                <a16:creationId xmlns:a16="http://schemas.microsoft.com/office/drawing/2014/main" id="{2DE68DE2-6316-4455-9697-9ED7EF612BA9}"/>
              </a:ext>
            </a:extLst>
          </p:cNvPr>
          <p:cNvSpPr>
            <a:spLocks noGrp="1"/>
          </p:cNvSpPr>
          <p:nvPr>
            <p:ph idx="1"/>
          </p:nvPr>
        </p:nvSpPr>
        <p:spPr>
          <a:xfrm>
            <a:off x="237744" y="1033272"/>
            <a:ext cx="5779211" cy="4018302"/>
          </a:xfrm>
        </p:spPr>
        <p:txBody>
          <a:bodyPr>
            <a:noAutofit/>
          </a:bodyPr>
          <a:lstStyle/>
          <a:p>
            <a:pPr marL="0" lvl="0" indent="0">
              <a:lnSpc>
                <a:spcPct val="100000"/>
              </a:lnSpc>
              <a:spcBef>
                <a:spcPts val="700"/>
              </a:spcBef>
              <a:buClr>
                <a:srgbClr val="DD8047"/>
              </a:buClr>
              <a:buSzPct val="60000"/>
              <a:buNone/>
              <a:defRPr/>
            </a:pPr>
            <a:r>
              <a:rPr lang="en-GB" sz="2000" b="1" dirty="0" err="1">
                <a:solidFill>
                  <a:srgbClr val="0070C0"/>
                </a:solidFill>
                <a:latin typeface="+mj-lt"/>
                <a:cs typeface="Calibri" panose="020F0502020204030204" pitchFamily="34" charset="0"/>
              </a:rPr>
              <a:t>Partie</a:t>
            </a:r>
            <a:r>
              <a:rPr lang="en-GB" sz="2000" b="1" dirty="0">
                <a:solidFill>
                  <a:srgbClr val="0070C0"/>
                </a:solidFill>
                <a:latin typeface="+mj-lt"/>
                <a:cs typeface="Calibri" panose="020F0502020204030204" pitchFamily="34" charset="0"/>
              </a:rPr>
              <a:t> 1:</a:t>
            </a:r>
          </a:p>
          <a:p>
            <a:pPr defTabSz="1252538"/>
            <a:r>
              <a:rPr lang="en-US" sz="2000" i="1" dirty="0">
                <a:latin typeface="+mj-lt"/>
              </a:rPr>
              <a:t>08:45	</a:t>
            </a:r>
            <a:r>
              <a:rPr lang="en-US" sz="2000" i="1" dirty="0" err="1">
                <a:latin typeface="+mj-lt"/>
              </a:rPr>
              <a:t>Enregistrement</a:t>
            </a:r>
            <a:endParaRPr lang="en-US" sz="2000" i="1" dirty="0">
              <a:latin typeface="+mj-lt"/>
            </a:endParaRPr>
          </a:p>
          <a:p>
            <a:pPr defTabSz="1252538"/>
            <a:r>
              <a:rPr lang="en-GB" sz="2000" i="1" dirty="0">
                <a:latin typeface="+mj-lt"/>
              </a:rPr>
              <a:t>09:00   	Introduction</a:t>
            </a:r>
            <a:endParaRPr lang="en-US" sz="2000" dirty="0">
              <a:latin typeface="+mj-lt"/>
            </a:endParaRPr>
          </a:p>
          <a:p>
            <a:pPr defTabSz="1252538"/>
            <a:r>
              <a:rPr lang="en-GB" sz="2000" i="1" dirty="0">
                <a:latin typeface="+mj-lt"/>
              </a:rPr>
              <a:t>09:10 	</a:t>
            </a:r>
            <a:r>
              <a:rPr lang="en-GB" sz="2000" i="1" dirty="0" err="1">
                <a:latin typeface="+mj-lt"/>
              </a:rPr>
              <a:t>Objectifs</a:t>
            </a:r>
            <a:r>
              <a:rPr lang="en-GB" sz="2000" i="1" dirty="0">
                <a:latin typeface="+mj-lt"/>
              </a:rPr>
              <a:t> de </a:t>
            </a:r>
            <a:r>
              <a:rPr lang="en-GB" sz="2000" i="1" dirty="0" err="1">
                <a:latin typeface="+mj-lt"/>
              </a:rPr>
              <a:t>l’exercice</a:t>
            </a:r>
            <a:r>
              <a:rPr lang="en-GB" sz="2000" i="1" dirty="0">
                <a:latin typeface="+mj-lt"/>
              </a:rPr>
              <a:t> et </a:t>
            </a:r>
            <a:r>
              <a:rPr lang="en-GB" sz="2000" i="1" dirty="0" err="1">
                <a:latin typeface="+mj-lt"/>
              </a:rPr>
              <a:t>règles</a:t>
            </a:r>
            <a:endParaRPr lang="en-US" sz="2000" dirty="0">
              <a:latin typeface="+mj-lt"/>
            </a:endParaRPr>
          </a:p>
          <a:p>
            <a:pPr defTabSz="1252538"/>
            <a:r>
              <a:rPr lang="en-GB" sz="2000" i="1" dirty="0">
                <a:latin typeface="+mj-lt"/>
              </a:rPr>
              <a:t>09:15   	Exercise sur table A</a:t>
            </a:r>
          </a:p>
          <a:p>
            <a:pPr defTabSz="1252538"/>
            <a:r>
              <a:rPr lang="en-GB" sz="2000" i="1" dirty="0">
                <a:latin typeface="+mj-lt"/>
              </a:rPr>
              <a:t>10:45	Pause café(15 min)</a:t>
            </a:r>
            <a:endParaRPr lang="en-US" sz="2000" dirty="0">
              <a:latin typeface="+mj-lt"/>
            </a:endParaRPr>
          </a:p>
          <a:p>
            <a:pPr defTabSz="1252538"/>
            <a:r>
              <a:rPr lang="en-GB" sz="2000" i="1" dirty="0">
                <a:latin typeface="+mj-lt"/>
              </a:rPr>
              <a:t>11:00	</a:t>
            </a:r>
            <a:r>
              <a:rPr lang="en-GB" sz="2000" i="1" dirty="0"/>
              <a:t>Exercise sur table B</a:t>
            </a:r>
            <a:endParaRPr lang="en-GB" sz="2000" i="1" dirty="0">
              <a:latin typeface="+mj-lt"/>
            </a:endParaRPr>
          </a:p>
          <a:p>
            <a:pPr defTabSz="1252538"/>
            <a:r>
              <a:rPr lang="en-GB" sz="2000" i="1" dirty="0">
                <a:latin typeface="+mj-lt"/>
              </a:rPr>
              <a:t>12:30	</a:t>
            </a:r>
            <a:r>
              <a:rPr lang="en-GB" sz="2000" i="1" dirty="0" err="1">
                <a:latin typeface="+mj-lt"/>
              </a:rPr>
              <a:t>Débriefing</a:t>
            </a:r>
            <a:r>
              <a:rPr lang="en-GB" sz="2000" i="1" dirty="0">
                <a:latin typeface="+mj-lt"/>
              </a:rPr>
              <a:t> à </a:t>
            </a:r>
            <a:r>
              <a:rPr lang="en-GB" sz="2000" i="1" dirty="0" err="1">
                <a:latin typeface="+mj-lt"/>
              </a:rPr>
              <a:t>chaud</a:t>
            </a:r>
            <a:endParaRPr lang="en-US" sz="2000" dirty="0">
              <a:latin typeface="+mj-lt"/>
            </a:endParaRPr>
          </a:p>
          <a:p>
            <a:pPr defTabSz="1252538"/>
            <a:r>
              <a:rPr lang="en-GB" sz="2000" i="1" dirty="0">
                <a:latin typeface="+mj-lt"/>
              </a:rPr>
              <a:t>13:00 	Fin de la </a:t>
            </a:r>
            <a:r>
              <a:rPr lang="en-GB" sz="2000" i="1" dirty="0" err="1">
                <a:latin typeface="+mj-lt"/>
              </a:rPr>
              <a:t>partie</a:t>
            </a:r>
            <a:r>
              <a:rPr lang="en-GB" sz="2000" i="1" dirty="0">
                <a:latin typeface="+mj-lt"/>
              </a:rPr>
              <a:t> 1</a:t>
            </a:r>
          </a:p>
          <a:p>
            <a:pPr defTabSz="1252538"/>
            <a:r>
              <a:rPr lang="en-US" sz="2000" i="1" dirty="0">
                <a:latin typeface="+mj-lt"/>
              </a:rPr>
              <a:t>13:00	Déjeuner</a:t>
            </a:r>
            <a:endParaRPr lang="en-US" sz="2000" dirty="0">
              <a:latin typeface="+mj-lt"/>
            </a:endParaRPr>
          </a:p>
        </p:txBody>
      </p:sp>
      <p:sp>
        <p:nvSpPr>
          <p:cNvPr id="6" name="TextBox 5">
            <a:extLst>
              <a:ext uri="{FF2B5EF4-FFF2-40B4-BE49-F238E27FC236}">
                <a16:creationId xmlns:a16="http://schemas.microsoft.com/office/drawing/2014/main" id="{45345226-480B-414B-AA22-2B6F837BB1F0}"/>
              </a:ext>
            </a:extLst>
          </p:cNvPr>
          <p:cNvSpPr txBox="1"/>
          <p:nvPr/>
        </p:nvSpPr>
        <p:spPr>
          <a:xfrm>
            <a:off x="5481868" y="989204"/>
            <a:ext cx="6592317" cy="3949799"/>
          </a:xfrm>
          <a:prstGeom prst="rect">
            <a:avLst/>
          </a:prstGeom>
          <a:noFill/>
        </p:spPr>
        <p:txBody>
          <a:bodyPr wrap="none" rtlCol="0">
            <a:spAutoFit/>
          </a:bodyPr>
          <a:lstStyle/>
          <a:p>
            <a:pPr lvl="0">
              <a:spcBef>
                <a:spcPts val="700"/>
              </a:spcBef>
              <a:buClr>
                <a:srgbClr val="DD8047"/>
              </a:buClr>
              <a:buSzPct val="60000"/>
              <a:defRPr/>
            </a:pPr>
            <a:r>
              <a:rPr lang="en-GB" sz="2000" b="1" dirty="0" err="1">
                <a:solidFill>
                  <a:srgbClr val="0070C0"/>
                </a:solidFill>
                <a:latin typeface="+mj-lt"/>
                <a:cs typeface="Calibri" panose="020F0502020204030204" pitchFamily="34" charset="0"/>
              </a:rPr>
              <a:t>Partie</a:t>
            </a:r>
            <a:r>
              <a:rPr lang="en-GB" sz="2000" b="1" dirty="0">
                <a:solidFill>
                  <a:srgbClr val="0070C0"/>
                </a:solidFill>
                <a:latin typeface="+mj-lt"/>
                <a:cs typeface="Calibri" panose="020F0502020204030204" pitchFamily="34" charset="0"/>
              </a:rPr>
              <a:t> 2: </a:t>
            </a:r>
          </a:p>
          <a:p>
            <a:pPr marL="342900" lvl="0" indent="-342900" defTabSz="1252538">
              <a:lnSpc>
                <a:spcPct val="90000"/>
              </a:lnSpc>
              <a:spcBef>
                <a:spcPts val="1000"/>
              </a:spcBef>
              <a:buClr>
                <a:srgbClr val="DD8047"/>
              </a:buClr>
              <a:buSzPct val="100000"/>
              <a:buFont typeface="Arial" panose="020B0604020202020204" pitchFamily="34" charset="0"/>
              <a:buChar char="•"/>
              <a:defRPr/>
            </a:pPr>
            <a:endParaRPr lang="en-US" sz="2000" i="1" dirty="0">
              <a:latin typeface="+mj-lt"/>
              <a:cs typeface="Arial" panose="020B0604020202020204" pitchFamily="34" charset="0"/>
            </a:endParaRPr>
          </a:p>
          <a:p>
            <a:pPr marL="182563" lvl="0"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09:00   Résumé </a:t>
            </a:r>
            <a:r>
              <a:rPr lang="en-US" sz="2000" i="1" dirty="0" err="1">
                <a:latin typeface="+mj-lt"/>
                <a:cs typeface="Arial" panose="020B0604020202020204" pitchFamily="34" charset="0"/>
              </a:rPr>
              <a:t>récapitulatif</a:t>
            </a:r>
            <a:r>
              <a:rPr lang="en-US" sz="2000" i="1" dirty="0">
                <a:latin typeface="+mj-lt"/>
                <a:cs typeface="Arial" panose="020B0604020202020204" pitchFamily="34" charset="0"/>
              </a:rPr>
              <a:t> </a:t>
            </a: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09:15   </a:t>
            </a:r>
            <a:r>
              <a:rPr lang="en-US" sz="2000" i="1" dirty="0" err="1">
                <a:latin typeface="+mj-lt"/>
                <a:cs typeface="Arial" panose="020B0604020202020204" pitchFamily="34" charset="0"/>
              </a:rPr>
              <a:t>Analyse</a:t>
            </a:r>
            <a:r>
              <a:rPr lang="en-US" sz="2000" i="1" dirty="0">
                <a:latin typeface="+mj-lt"/>
                <a:cs typeface="Arial" panose="020B0604020202020204" pitchFamily="34" charset="0"/>
              </a:rPr>
              <a:t> des </a:t>
            </a:r>
            <a:r>
              <a:rPr lang="en-US" sz="2000" i="1" dirty="0" err="1">
                <a:latin typeface="+mj-lt"/>
                <a:cs typeface="Arial" panose="020B0604020202020204" pitchFamily="34" charset="0"/>
              </a:rPr>
              <a:t>lacunes</a:t>
            </a:r>
            <a:r>
              <a:rPr lang="en-US" sz="2000" i="1" dirty="0">
                <a:latin typeface="+mj-lt"/>
                <a:cs typeface="Arial" panose="020B0604020202020204" pitchFamily="34" charset="0"/>
              </a:rPr>
              <a:t> &amp; planification </a:t>
            </a:r>
            <a:r>
              <a:rPr lang="en-US" sz="1200" i="1" dirty="0">
                <a:latin typeface="+mj-lt"/>
                <a:cs typeface="Arial" panose="020B0604020202020204" pitchFamily="34" charset="0"/>
              </a:rPr>
              <a:t>(travail de </a:t>
            </a:r>
            <a:r>
              <a:rPr lang="en-US" sz="1200" i="1" dirty="0" err="1">
                <a:latin typeface="+mj-lt"/>
                <a:cs typeface="Arial" panose="020B0604020202020204" pitchFamily="34" charset="0"/>
              </a:rPr>
              <a:t>groupe</a:t>
            </a:r>
            <a:r>
              <a:rPr lang="en-US" sz="1200" i="1" dirty="0">
                <a:latin typeface="+mj-lt"/>
                <a:cs typeface="Arial" panose="020B0604020202020204" pitchFamily="34" charset="0"/>
              </a:rPr>
              <a:t>) </a:t>
            </a:r>
            <a:endParaRPr lang="en-US" sz="2000" i="1" dirty="0">
              <a:latin typeface="+mj-lt"/>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10:30   </a:t>
            </a:r>
            <a:r>
              <a:rPr lang="en-GB" sz="2000" i="1" dirty="0">
                <a:latin typeface="+mj-lt"/>
                <a:cs typeface="Arial" panose="020B0604020202020204" pitchFamily="34" charset="0"/>
              </a:rPr>
              <a:t>Pause café(15 min)</a:t>
            </a:r>
            <a:endParaRPr lang="en-US" sz="2000" i="1" dirty="0">
              <a:latin typeface="+mj-lt"/>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10:45   Planification - suite </a:t>
            </a:r>
            <a:r>
              <a:rPr lang="en-US" sz="1200" i="1" dirty="0">
                <a:latin typeface="+mj-lt"/>
                <a:cs typeface="Arial" panose="020B0604020202020204" pitchFamily="34" charset="0"/>
              </a:rPr>
              <a:t>(travail de </a:t>
            </a:r>
            <a:r>
              <a:rPr lang="en-US" sz="1200" i="1" dirty="0" err="1">
                <a:latin typeface="+mj-lt"/>
                <a:cs typeface="Arial" panose="020B0604020202020204" pitchFamily="34" charset="0"/>
              </a:rPr>
              <a:t>groupe</a:t>
            </a:r>
            <a:r>
              <a:rPr lang="en-US" sz="1200" i="1" dirty="0">
                <a:latin typeface="+mj-lt"/>
                <a:cs typeface="Arial" panose="020B0604020202020204" pitchFamily="34" charset="0"/>
              </a:rPr>
              <a:t>) </a:t>
            </a: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11:30   Consolidation </a:t>
            </a:r>
            <a:r>
              <a:rPr lang="en-US" sz="2000" i="1" dirty="0" err="1">
                <a:latin typeface="+mj-lt"/>
                <a:cs typeface="Arial" panose="020B0604020202020204" pitchFamily="34" charset="0"/>
              </a:rPr>
              <a:t>en</a:t>
            </a:r>
            <a:r>
              <a:rPr lang="en-US" sz="2000" i="1" dirty="0">
                <a:latin typeface="+mj-lt"/>
                <a:cs typeface="Arial" panose="020B0604020202020204" pitchFamily="34" charset="0"/>
              </a:rPr>
              <a:t> </a:t>
            </a:r>
            <a:r>
              <a:rPr lang="en-US" sz="2000" i="1" dirty="0" err="1">
                <a:latin typeface="+mj-lt"/>
                <a:cs typeface="Arial" panose="020B0604020202020204" pitchFamily="34" charset="0"/>
              </a:rPr>
              <a:t>scéance</a:t>
            </a:r>
            <a:r>
              <a:rPr lang="en-US" sz="2000" i="1" dirty="0">
                <a:latin typeface="+mj-lt"/>
                <a:cs typeface="Arial" panose="020B0604020202020204" pitchFamily="34" charset="0"/>
              </a:rPr>
              <a:t> </a:t>
            </a:r>
            <a:r>
              <a:rPr lang="en-US" sz="2000" i="1" dirty="0" err="1">
                <a:latin typeface="+mj-lt"/>
                <a:cs typeface="Arial" panose="020B0604020202020204" pitchFamily="34" charset="0"/>
              </a:rPr>
              <a:t>plénière</a:t>
            </a:r>
            <a:endParaRPr lang="en-US" sz="2000" i="1" dirty="0">
              <a:latin typeface="+mj-lt"/>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12:00   Conclusions et </a:t>
            </a:r>
            <a:r>
              <a:rPr lang="en-US" sz="2000" i="1" dirty="0" err="1">
                <a:latin typeface="+mj-lt"/>
                <a:cs typeface="Arial" panose="020B0604020202020204" pitchFamily="34" charset="0"/>
              </a:rPr>
              <a:t>prochaines</a:t>
            </a:r>
            <a:r>
              <a:rPr lang="en-US" sz="2000" i="1" dirty="0">
                <a:latin typeface="+mj-lt"/>
                <a:cs typeface="Arial" panose="020B0604020202020204" pitchFamily="34" charset="0"/>
              </a:rPr>
              <a:t> </a:t>
            </a:r>
            <a:r>
              <a:rPr lang="en-US" sz="2000" i="1" dirty="0" err="1">
                <a:latin typeface="+mj-lt"/>
                <a:cs typeface="Arial" panose="020B0604020202020204" pitchFamily="34" charset="0"/>
              </a:rPr>
              <a:t>étapes</a:t>
            </a:r>
            <a:endParaRPr lang="en-US" sz="2000" i="1" dirty="0">
              <a:latin typeface="+mj-lt"/>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latin typeface="+mj-lt"/>
                <a:cs typeface="Arial" panose="020B0604020202020204" pitchFamily="34" charset="0"/>
              </a:rPr>
              <a:t>12:30   </a:t>
            </a:r>
            <a:r>
              <a:rPr lang="en-US" sz="2000" i="1" dirty="0" err="1">
                <a:latin typeface="+mj-lt"/>
                <a:cs typeface="Arial" panose="020B0604020202020204" pitchFamily="34" charset="0"/>
              </a:rPr>
              <a:t>Clôture</a:t>
            </a:r>
            <a:endParaRPr lang="en-US" sz="2000" i="1" dirty="0">
              <a:latin typeface="+mj-lt"/>
              <a:cs typeface="Arial" panose="020B0604020202020204" pitchFamily="34" charset="0"/>
            </a:endParaRPr>
          </a:p>
          <a:p>
            <a:endParaRPr lang="en-US" sz="2000" dirty="0">
              <a:latin typeface="+mj-lt"/>
              <a:cs typeface="Calibri" panose="020F0502020204030204" pitchFamily="34" charset="0"/>
            </a:endParaRPr>
          </a:p>
        </p:txBody>
      </p:sp>
      <p:cxnSp>
        <p:nvCxnSpPr>
          <p:cNvPr id="9" name="Straight Connector 8">
            <a:extLst>
              <a:ext uri="{FF2B5EF4-FFF2-40B4-BE49-F238E27FC236}">
                <a16:creationId xmlns:a16="http://schemas.microsoft.com/office/drawing/2014/main" id="{80FE309E-CD75-4C2F-817D-B24489667C9A}"/>
              </a:ext>
            </a:extLst>
          </p:cNvPr>
          <p:cNvCxnSpPr>
            <a:cxnSpLocks/>
          </p:cNvCxnSpPr>
          <p:nvPr/>
        </p:nvCxnSpPr>
        <p:spPr>
          <a:xfrm>
            <a:off x="5352331" y="989204"/>
            <a:ext cx="0" cy="401830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223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 update</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1989647"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a:t>
            </a:r>
          </a:p>
        </p:txBody>
      </p:sp>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152780" y="883139"/>
            <a:ext cx="8373805" cy="5502030"/>
          </a:xfrm>
          <a:prstGeom prst="rect">
            <a:avLst/>
          </a:prstGeom>
          <a:solidFill>
            <a:schemeClr val="tx2">
              <a:lumMod val="20000"/>
              <a:lumOff val="80000"/>
            </a:schemeClr>
          </a:solidFill>
        </p:spPr>
        <p:txBody>
          <a:bodyPr anchor="ctr">
            <a:noAutofit/>
          </a:bodyPr>
          <a:lstStyle/>
          <a:p>
            <a:pPr lvl="0"/>
            <a:r>
              <a:rPr lang="fr-FR" dirty="0"/>
              <a:t>Le rapport de laboratoire confirme un test positif pour le </a:t>
            </a:r>
            <a:r>
              <a:rPr lang="fr-FR" dirty="0" err="1"/>
              <a:t>nCoV</a:t>
            </a:r>
            <a:r>
              <a:rPr lang="fr-FR" dirty="0"/>
              <a:t> 2019 pour l'homme. La condition de l'homme empire et est critique. Six des contacts surveillés, dont sa femme, trois infirmières et un médecin, ont également été testés positifs pour COVID-19.</a:t>
            </a:r>
          </a:p>
          <a:p>
            <a:pPr lvl="0"/>
            <a:r>
              <a:rPr lang="fr-FR" dirty="0"/>
              <a:t>En outre, 3 groupes distincts avec un total de 63 cas confirmés en laboratoire ont été admis dans des établissements de santé de </a:t>
            </a:r>
            <a:r>
              <a:rPr lang="fr-FR" b="1" dirty="0"/>
              <a:t>[capitale]</a:t>
            </a:r>
            <a:r>
              <a:rPr lang="fr-FR" dirty="0"/>
              <a:t>, </a:t>
            </a:r>
            <a:r>
              <a:rPr lang="fr-FR" b="1" dirty="0"/>
              <a:t>[autre ville] </a:t>
            </a:r>
            <a:r>
              <a:rPr lang="fr-FR" dirty="0"/>
              <a:t>et [autre ville].</a:t>
            </a:r>
          </a:p>
          <a:p>
            <a:pPr lvl="0"/>
            <a:r>
              <a:rPr lang="fr-FR" dirty="0"/>
              <a:t>La transmission intérieure est évidente. Le public est nerveux et les médias sont à la recherche d'une déclaration et de commentaires sur les rumeurs de multiples cas confirmés dans le pays.</a:t>
            </a:r>
            <a:endParaRPr lang="en-US" dirty="0"/>
          </a:p>
        </p:txBody>
      </p:sp>
      <p:pic>
        <p:nvPicPr>
          <p:cNvPr id="15" name="Picture 14" descr="A crowded city street filled with lots of traffic&#10;&#10;Description automatically generated">
            <a:extLst>
              <a:ext uri="{FF2B5EF4-FFF2-40B4-BE49-F238E27FC236}">
                <a16:creationId xmlns:a16="http://schemas.microsoft.com/office/drawing/2014/main" id="{2AC99282-2255-4815-A2F2-FF95EB22B1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26585" y="848542"/>
            <a:ext cx="3512635" cy="5536627"/>
          </a:xfrm>
          <a:prstGeom prst="rect">
            <a:avLst/>
          </a:prstGeom>
        </p:spPr>
      </p:pic>
    </p:spTree>
    <p:extLst>
      <p:ext uri="{BB962C8B-B14F-4D97-AF65-F5344CB8AC3E}">
        <p14:creationId xmlns:p14="http://schemas.microsoft.com/office/powerpoint/2010/main" val="14880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4</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pour discussion</a:t>
            </a:r>
            <a:endParaRPr lang="en-US" dirty="0"/>
          </a:p>
          <a:p>
            <a:pPr marL="514350" indent="-514350">
              <a:spcBef>
                <a:spcPts val="3000"/>
              </a:spcBef>
              <a:buFont typeface="+mj-lt"/>
              <a:buAutoNum type="arabicPeriod"/>
            </a:pPr>
            <a:r>
              <a:rPr lang="fr-FR" dirty="0"/>
              <a:t>Quelles actions seraient déclenchées par ces nouvelles informations d'événement?</a:t>
            </a:r>
          </a:p>
          <a:p>
            <a:pPr marL="514350" indent="-514350">
              <a:spcBef>
                <a:spcPts val="3000"/>
              </a:spcBef>
              <a:buFont typeface="+mj-lt"/>
              <a:buAutoNum type="arabicPeriod"/>
            </a:pPr>
            <a:r>
              <a:rPr lang="fr-FR" dirty="0"/>
              <a:t>Comment cet événement serait-il coordonné et géré?</a:t>
            </a:r>
          </a:p>
          <a:p>
            <a:pPr marL="514350" indent="-514350">
              <a:spcBef>
                <a:spcPts val="3000"/>
              </a:spcBef>
              <a:buFont typeface="+mj-lt"/>
              <a:buAutoNum type="arabicPeriod"/>
            </a:pPr>
            <a:r>
              <a:rPr lang="fr-FR" dirty="0"/>
              <a:t>D'où proviendrait le financement pour mettre en œuvre la réponse?</a:t>
            </a:r>
          </a:p>
          <a:p>
            <a:pPr marL="514350" indent="-514350">
              <a:spcBef>
                <a:spcPts val="3000"/>
              </a:spcBef>
              <a:buFont typeface="+mj-lt"/>
              <a:buAutoNum type="arabicPeriod"/>
            </a:pPr>
            <a:r>
              <a:rPr lang="fr-FR" dirty="0"/>
              <a:t>Quel soutien demanderiez-vous à l'OMS et à d'autres partenaires?</a:t>
            </a: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342554"/>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1056771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5</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pour discussion</a:t>
            </a:r>
            <a:endParaRPr lang="en-US" dirty="0"/>
          </a:p>
          <a:p>
            <a:pPr marL="514350" indent="-514350">
              <a:spcBef>
                <a:spcPts val="3000"/>
              </a:spcBef>
              <a:buFont typeface="+mj-lt"/>
              <a:buAutoNum type="arabicPeriod"/>
            </a:pPr>
            <a:r>
              <a:rPr lang="fr-FR" dirty="0"/>
              <a:t>Qui dirige la communication des risques pour cet événement?</a:t>
            </a:r>
          </a:p>
          <a:p>
            <a:pPr marL="514350" indent="-514350">
              <a:spcBef>
                <a:spcPts val="3000"/>
              </a:spcBef>
              <a:buFont typeface="+mj-lt"/>
              <a:buAutoNum type="arabicPeriod"/>
            </a:pPr>
            <a:r>
              <a:rPr lang="fr-FR" dirty="0"/>
              <a:t>Quelle communication doit avoir lieu? À qui?</a:t>
            </a:r>
          </a:p>
          <a:p>
            <a:pPr marL="514350" indent="-514350">
              <a:spcBef>
                <a:spcPts val="3000"/>
              </a:spcBef>
              <a:buFont typeface="+mj-lt"/>
              <a:buAutoNum type="arabicPeriod"/>
            </a:pPr>
            <a:r>
              <a:rPr lang="fr-FR" dirty="0"/>
              <a:t>Quelle est votre stratégie de communication avec les médias</a:t>
            </a:r>
            <a:r>
              <a:rPr lang="en-US" dirty="0"/>
              <a:t>?</a:t>
            </a:r>
          </a:p>
          <a:p>
            <a:pPr lvl="1">
              <a:spcBef>
                <a:spcPts val="3000"/>
              </a:spcBef>
            </a:pPr>
            <a:r>
              <a:rPr lang="en-US" dirty="0" err="1"/>
              <a:t>Quel</a:t>
            </a:r>
            <a:r>
              <a:rPr lang="en-US" dirty="0"/>
              <a:t> </a:t>
            </a:r>
            <a:r>
              <a:rPr lang="en-US" dirty="0" err="1"/>
              <a:t>est</a:t>
            </a:r>
            <a:r>
              <a:rPr lang="en-US" dirty="0"/>
              <a:t> le </a:t>
            </a:r>
            <a:r>
              <a:rPr lang="en-US" dirty="0" err="1"/>
              <a:t>mécanismes</a:t>
            </a:r>
            <a:r>
              <a:rPr lang="en-US" dirty="0"/>
              <a:t> pour </a:t>
            </a:r>
            <a:r>
              <a:rPr lang="en-US" dirty="0" err="1"/>
              <a:t>approuver</a:t>
            </a:r>
            <a:r>
              <a:rPr lang="en-US" dirty="0"/>
              <a:t> des messages </a:t>
            </a:r>
            <a:r>
              <a:rPr lang="en-US" dirty="0" err="1"/>
              <a:t>clairs</a:t>
            </a:r>
            <a:r>
              <a:rPr lang="en-US" dirty="0"/>
              <a:t>, </a:t>
            </a:r>
            <a:r>
              <a:rPr lang="en-US" dirty="0" err="1"/>
              <a:t>transparents</a:t>
            </a:r>
            <a:r>
              <a:rPr lang="en-US" dirty="0"/>
              <a:t> et </a:t>
            </a:r>
            <a:r>
              <a:rPr lang="en-US" dirty="0" err="1"/>
              <a:t>en</a:t>
            </a:r>
            <a:r>
              <a:rPr lang="en-US" dirty="0"/>
              <a:t> temps </a:t>
            </a:r>
            <a:r>
              <a:rPr lang="en-US" dirty="0" err="1"/>
              <a:t>opportun</a:t>
            </a:r>
            <a:r>
              <a:rPr lang="en-US" dirty="0"/>
              <a:t>?</a:t>
            </a:r>
          </a:p>
          <a:p>
            <a:pPr lvl="1">
              <a:spcBef>
                <a:spcPts val="3000"/>
              </a:spcBef>
            </a:pPr>
            <a:r>
              <a:rPr lang="fr-FR" dirty="0"/>
              <a:t>Comment l'information et la communication seront-elles coordonnées entre les ministères et les partenaires, et entre les différents niveaux du gouvernement</a:t>
            </a:r>
            <a:r>
              <a:rPr lang="en-US" dirty="0"/>
              <a:t>?</a:t>
            </a:r>
          </a:p>
          <a:p>
            <a:pPr marL="0" indent="0">
              <a:buNone/>
            </a:pP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657978" y="898570"/>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191969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err="1"/>
              <a:t>Débriefing</a:t>
            </a:r>
            <a:r>
              <a:rPr lang="en-US" dirty="0"/>
              <a:t> à </a:t>
            </a:r>
            <a:r>
              <a:rPr lang="en-US" dirty="0" err="1"/>
              <a:t>chaud</a:t>
            </a:r>
            <a:endParaRPr lang="en-US" dirty="0"/>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10" name="image9.png" descr="drawing_light_bulb_with_pen_1600_clr.png">
            <a:extLst>
              <a:ext uri="{FF2B5EF4-FFF2-40B4-BE49-F238E27FC236}">
                <a16:creationId xmlns:a16="http://schemas.microsoft.com/office/drawing/2014/main" id="{BE1C5A5E-B8B6-4E35-940D-F3C9E11A8E90}"/>
              </a:ext>
            </a:extLst>
          </p:cNvPr>
          <p:cNvPicPr/>
          <p:nvPr/>
        </p:nvPicPr>
        <p:blipFill>
          <a:blip r:embed="rId2" cstate="email">
            <a:extLst>
              <a:ext uri="{28A0092B-C50C-407E-A947-70E740481C1C}">
                <a14:useLocalDpi xmlns:a14="http://schemas.microsoft.com/office/drawing/2010/main"/>
              </a:ext>
            </a:extLst>
          </a:blip>
          <a:stretch>
            <a:fillRect/>
          </a:stretch>
        </p:blipFill>
        <p:spPr>
          <a:xfrm>
            <a:off x="6744268" y="1944805"/>
            <a:ext cx="2737133" cy="2883175"/>
          </a:xfrm>
          <a:prstGeom prst="rect">
            <a:avLst/>
          </a:prstGeom>
          <a:ln w="12700">
            <a:miter lim="400000"/>
          </a:ln>
        </p:spPr>
      </p:pic>
      <p:sp>
        <p:nvSpPr>
          <p:cNvPr id="7" name="Rectangle 6">
            <a:extLst>
              <a:ext uri="{FF2B5EF4-FFF2-40B4-BE49-F238E27FC236}">
                <a16:creationId xmlns:a16="http://schemas.microsoft.com/office/drawing/2014/main" id="{C01FE6C6-074E-411A-8012-C35DDF7F562A}"/>
              </a:ext>
            </a:extLst>
          </p:cNvPr>
          <p:cNvSpPr/>
          <p:nvPr/>
        </p:nvSpPr>
        <p:spPr>
          <a:xfrm>
            <a:off x="1622326" y="2628688"/>
            <a:ext cx="4805770" cy="2823591"/>
          </a:xfrm>
          <a:prstGeom prst="rect">
            <a:avLst/>
          </a:prstGeom>
        </p:spPr>
        <p:txBody>
          <a:bodyPr wrap="square">
            <a:noAutofit/>
          </a:bodyPr>
          <a:lstStyle/>
          <a:p>
            <a:pPr algn="r"/>
            <a:r>
              <a:rPr lang="fr-FR" sz="3200" b="1" dirty="0"/>
              <a:t>Retour d'information initial des participants sur le </a:t>
            </a:r>
            <a:r>
              <a:rPr lang="fr-FR" sz="3200" b="1" dirty="0" err="1"/>
              <a:t>TTx</a:t>
            </a:r>
            <a:endParaRPr lang="en-US" sz="3200" b="1" dirty="0"/>
          </a:p>
        </p:txBody>
      </p:sp>
      <p:cxnSp>
        <p:nvCxnSpPr>
          <p:cNvPr id="9" name="Straight Connector 8">
            <a:extLst>
              <a:ext uri="{FF2B5EF4-FFF2-40B4-BE49-F238E27FC236}">
                <a16:creationId xmlns:a16="http://schemas.microsoft.com/office/drawing/2014/main" id="{9D121E52-4A50-4F4A-83AF-5C0983ECE7FA}"/>
              </a:ext>
            </a:extLst>
          </p:cNvPr>
          <p:cNvCxnSpPr>
            <a:cxnSpLocks/>
          </p:cNvCxnSpPr>
          <p:nvPr/>
        </p:nvCxnSpPr>
        <p:spPr>
          <a:xfrm>
            <a:off x="6571399" y="2804614"/>
            <a:ext cx="0" cy="1351129"/>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48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5" name="Picture 4">
            <a:extLst>
              <a:ext uri="{FF2B5EF4-FFF2-40B4-BE49-F238E27FC236}">
                <a16:creationId xmlns:a16="http://schemas.microsoft.com/office/drawing/2014/main" id="{DB1A4640-4FD6-4B77-A4B1-3D4758AAB9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825" y="-6344"/>
            <a:ext cx="9719730" cy="6605516"/>
          </a:xfrm>
          <a:prstGeom prst="rect">
            <a:avLst/>
          </a:prstGeom>
        </p:spPr>
      </p:pic>
      <p:sp>
        <p:nvSpPr>
          <p:cNvPr id="7" name="Rectangle 6">
            <a:extLst>
              <a:ext uri="{FF2B5EF4-FFF2-40B4-BE49-F238E27FC236}">
                <a16:creationId xmlns:a16="http://schemas.microsoft.com/office/drawing/2014/main" id="{C01FE6C6-074E-411A-8012-C35DDF7F562A}"/>
              </a:ext>
            </a:extLst>
          </p:cNvPr>
          <p:cNvSpPr/>
          <p:nvPr/>
        </p:nvSpPr>
        <p:spPr>
          <a:xfrm>
            <a:off x="7042246" y="-6824"/>
            <a:ext cx="5149754" cy="6612580"/>
          </a:xfrm>
          <a:prstGeom prst="rect">
            <a:avLst/>
          </a:prstGeom>
          <a:solidFill>
            <a:schemeClr val="tx2"/>
          </a:solidFill>
          <a:effectLst/>
        </p:spPr>
        <p:txBody>
          <a:bodyPr wrap="square">
            <a:noAutofit/>
          </a:bodyPr>
          <a:lstStyle/>
          <a:p>
            <a:pPr algn="r"/>
            <a:endParaRPr lang="en-US" sz="3200" b="1" dirty="0"/>
          </a:p>
        </p:txBody>
      </p:sp>
      <p:sp>
        <p:nvSpPr>
          <p:cNvPr id="11" name="Rectangle 10">
            <a:extLst>
              <a:ext uri="{FF2B5EF4-FFF2-40B4-BE49-F238E27FC236}">
                <a16:creationId xmlns:a16="http://schemas.microsoft.com/office/drawing/2014/main" id="{FF2F46E6-760F-43DE-BCC8-26BAFDC05A9D}"/>
              </a:ext>
            </a:extLst>
          </p:cNvPr>
          <p:cNvSpPr/>
          <p:nvPr/>
        </p:nvSpPr>
        <p:spPr>
          <a:xfrm>
            <a:off x="7217344" y="903743"/>
            <a:ext cx="4716356" cy="1323439"/>
          </a:xfrm>
          <a:prstGeom prst="rect">
            <a:avLst/>
          </a:prstGeom>
          <a:ln w="15875">
            <a:solidFill>
              <a:schemeClr val="bg1"/>
            </a:solidFill>
          </a:ln>
        </p:spPr>
        <p:txBody>
          <a:bodyPr wrap="none">
            <a:spAutoFit/>
          </a:bodyPr>
          <a:lstStyle/>
          <a:p>
            <a:pPr algn="ctr"/>
            <a:r>
              <a:rPr lang="en-US" sz="4000" b="1" dirty="0">
                <a:solidFill>
                  <a:schemeClr val="accent4">
                    <a:lumMod val="60000"/>
                    <a:lumOff val="40000"/>
                  </a:schemeClr>
                </a:solidFill>
              </a:rPr>
              <a:t>Résumé </a:t>
            </a:r>
            <a:r>
              <a:rPr lang="en-US" sz="4000" b="1" dirty="0">
                <a:solidFill>
                  <a:schemeClr val="bg1"/>
                </a:solidFill>
              </a:rPr>
              <a:t>&amp;</a:t>
            </a:r>
          </a:p>
          <a:p>
            <a:pPr algn="ctr"/>
            <a:r>
              <a:rPr lang="en-US" sz="4000" b="1" dirty="0" err="1">
                <a:solidFill>
                  <a:schemeClr val="bg1"/>
                </a:solidFill>
              </a:rPr>
              <a:t>Prochaines</a:t>
            </a:r>
            <a:r>
              <a:rPr lang="en-US" sz="4000" b="1" dirty="0">
                <a:solidFill>
                  <a:schemeClr val="bg1"/>
                </a:solidFill>
              </a:rPr>
              <a:t> </a:t>
            </a:r>
            <a:r>
              <a:rPr lang="en-US" sz="4000" b="1" dirty="0" err="1">
                <a:solidFill>
                  <a:schemeClr val="bg1"/>
                </a:solidFill>
              </a:rPr>
              <a:t>étapes</a:t>
            </a:r>
            <a:endParaRPr lang="en-US" sz="4000" dirty="0">
              <a:solidFill>
                <a:schemeClr val="bg1"/>
              </a:solidFill>
            </a:endParaRPr>
          </a:p>
        </p:txBody>
      </p:sp>
      <p:sp>
        <p:nvSpPr>
          <p:cNvPr id="12" name="Rectangle 11">
            <a:extLst>
              <a:ext uri="{FF2B5EF4-FFF2-40B4-BE49-F238E27FC236}">
                <a16:creationId xmlns:a16="http://schemas.microsoft.com/office/drawing/2014/main" id="{5B444B19-C2EE-4E64-AC58-E33AAEB9FDA5}"/>
              </a:ext>
            </a:extLst>
          </p:cNvPr>
          <p:cNvSpPr/>
          <p:nvPr/>
        </p:nvSpPr>
        <p:spPr>
          <a:xfrm>
            <a:off x="7835022" y="2653304"/>
            <a:ext cx="3769417" cy="3813865"/>
          </a:xfrm>
          <a:prstGeom prst="rect">
            <a:avLst/>
          </a:prstGeom>
        </p:spPr>
        <p:txBody>
          <a:bodyPr wrap="square">
            <a:spAutoFit/>
          </a:bodyPr>
          <a:lstStyle/>
          <a:p>
            <a:pPr>
              <a:lnSpc>
                <a:spcPct val="90000"/>
              </a:lnSpc>
              <a:spcBef>
                <a:spcPts val="700"/>
              </a:spcBef>
              <a:buClr>
                <a:srgbClr val="0090D0"/>
              </a:buClr>
              <a:buSzPct val="100000"/>
            </a:pPr>
            <a:r>
              <a:rPr lang="en-US" sz="2400" b="1" dirty="0" err="1">
                <a:solidFill>
                  <a:schemeClr val="bg1"/>
                </a:solidFill>
                <a:latin typeface="Calibri" panose="020F0502020204030204" pitchFamily="34" charset="0"/>
                <a:cs typeface="Calibri" panose="020F0502020204030204" pitchFamily="34" charset="0"/>
              </a:rPr>
              <a:t>Partie</a:t>
            </a:r>
            <a:r>
              <a:rPr lang="en-US" sz="2400" b="1" dirty="0">
                <a:solidFill>
                  <a:schemeClr val="bg1"/>
                </a:solidFill>
                <a:latin typeface="Calibri" panose="020F0502020204030204" pitchFamily="34" charset="0"/>
                <a:cs typeface="Calibri" panose="020F0502020204030204" pitchFamily="34" charset="0"/>
              </a:rPr>
              <a:t> II:</a:t>
            </a:r>
          </a:p>
          <a:p>
            <a:pPr>
              <a:lnSpc>
                <a:spcPct val="90000"/>
              </a:lnSpc>
              <a:spcBef>
                <a:spcPts val="700"/>
              </a:spcBef>
              <a:buClr>
                <a:srgbClr val="0090D0"/>
              </a:buClr>
              <a:buSzPct val="100000"/>
            </a:pPr>
            <a:endParaRPr lang="en-US" sz="2400" b="1" dirty="0">
              <a:solidFill>
                <a:schemeClr val="bg1"/>
              </a:solidFill>
              <a:latin typeface="Calibri" panose="020F0502020204030204" pitchFamily="34" charset="0"/>
              <a:cs typeface="Calibri" panose="020F0502020204030204" pitchFamily="34" charset="0"/>
            </a:endParaRPr>
          </a:p>
          <a:p>
            <a:pPr marL="457200" indent="-228600">
              <a:lnSpc>
                <a:spcPct val="90000"/>
              </a:lnSpc>
              <a:spcBef>
                <a:spcPts val="0"/>
              </a:spcBef>
              <a:spcAft>
                <a:spcPts val="1200"/>
              </a:spcAft>
              <a:buClr>
                <a:srgbClr val="0090D0"/>
              </a:buClr>
              <a:buSzPct val="100000"/>
              <a:buFont typeface="Arial" panose="020B0604020202020204" pitchFamily="34" charset="0"/>
              <a:buChar char="•"/>
            </a:pPr>
            <a:r>
              <a:rPr lang="fr-FR" sz="2400" dirty="0">
                <a:solidFill>
                  <a:schemeClr val="bg1"/>
                </a:solidFill>
                <a:latin typeface="Calibri" panose="020F0502020204030204" pitchFamily="34" charset="0"/>
                <a:cs typeface="Calibri" panose="020F0502020204030204" pitchFamily="34" charset="0"/>
              </a:rPr>
              <a:t>Analyse des lacunes: discussion de groupe pour examiner la liste des repères de préparation </a:t>
            </a:r>
          </a:p>
          <a:p>
            <a:pPr marL="457200" indent="-228600">
              <a:lnSpc>
                <a:spcPct val="90000"/>
              </a:lnSpc>
              <a:spcBef>
                <a:spcPts val="0"/>
              </a:spcBef>
              <a:spcAft>
                <a:spcPts val="1200"/>
              </a:spcAft>
              <a:buClr>
                <a:srgbClr val="0090D0"/>
              </a:buClr>
              <a:buSzPct val="100000"/>
              <a:buFont typeface="Arial" panose="020B0604020202020204" pitchFamily="34" charset="0"/>
              <a:buChar char="•"/>
            </a:pPr>
            <a:r>
              <a:rPr lang="fr-FR" sz="2400" dirty="0">
                <a:solidFill>
                  <a:schemeClr val="bg1"/>
                </a:solidFill>
                <a:latin typeface="Calibri" panose="020F0502020204030204" pitchFamily="34" charset="0"/>
                <a:cs typeface="Calibri" panose="020F0502020204030204" pitchFamily="34" charset="0"/>
              </a:rPr>
              <a:t>Plan d'action</a:t>
            </a:r>
          </a:p>
          <a:p>
            <a:pPr marL="457200" indent="-228600">
              <a:lnSpc>
                <a:spcPct val="90000"/>
              </a:lnSpc>
              <a:spcBef>
                <a:spcPts val="0"/>
              </a:spcBef>
              <a:spcAft>
                <a:spcPts val="1200"/>
              </a:spcAft>
              <a:buClr>
                <a:srgbClr val="0090D0"/>
              </a:buClr>
              <a:buSzPct val="100000"/>
              <a:buFont typeface="Arial" panose="020B0604020202020204" pitchFamily="34" charset="0"/>
              <a:buChar char="•"/>
            </a:pPr>
            <a:r>
              <a:rPr lang="fr-FR" sz="2400" dirty="0">
                <a:solidFill>
                  <a:schemeClr val="bg1"/>
                </a:solidFill>
                <a:latin typeface="Calibri" panose="020F0502020204030204" pitchFamily="34" charset="0"/>
                <a:cs typeface="Calibri" panose="020F0502020204030204" pitchFamily="34" charset="0"/>
              </a:rPr>
              <a:t>Formulaire d'évaluation des participants</a:t>
            </a:r>
            <a:endParaRPr lang="en-US"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7634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Agenda </a:t>
            </a:r>
            <a:r>
              <a:rPr lang="en-US" dirty="0" err="1"/>
              <a:t>partie</a:t>
            </a:r>
            <a:r>
              <a:rPr lang="en-US" dirty="0"/>
              <a:t> 2</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6" name="TextBox 5">
            <a:extLst>
              <a:ext uri="{FF2B5EF4-FFF2-40B4-BE49-F238E27FC236}">
                <a16:creationId xmlns:a16="http://schemas.microsoft.com/office/drawing/2014/main" id="{45345226-480B-414B-AA22-2B6F837BB1F0}"/>
              </a:ext>
            </a:extLst>
          </p:cNvPr>
          <p:cNvSpPr txBox="1"/>
          <p:nvPr/>
        </p:nvSpPr>
        <p:spPr>
          <a:xfrm>
            <a:off x="339213" y="1749779"/>
            <a:ext cx="6890307" cy="3544560"/>
          </a:xfrm>
          <a:prstGeom prst="rect">
            <a:avLst/>
          </a:prstGeom>
          <a:noFill/>
        </p:spPr>
        <p:txBody>
          <a:bodyPr wrap="square" rtlCol="0">
            <a:spAutoFit/>
          </a:bodyPr>
          <a:lstStyle/>
          <a:p>
            <a:pPr lvl="0">
              <a:spcBef>
                <a:spcPts val="700"/>
              </a:spcBef>
              <a:buClr>
                <a:srgbClr val="DD8047"/>
              </a:buClr>
              <a:buSzPct val="60000"/>
              <a:defRPr/>
            </a:pPr>
            <a:r>
              <a:rPr lang="en-GB" sz="2000" b="1" dirty="0" err="1">
                <a:solidFill>
                  <a:srgbClr val="0070C0"/>
                </a:solidFill>
                <a:latin typeface="+mj-lt"/>
                <a:cs typeface="Calibri" panose="020F0502020204030204" pitchFamily="34" charset="0"/>
              </a:rPr>
              <a:t>Partie</a:t>
            </a:r>
            <a:r>
              <a:rPr lang="en-GB" sz="2000" b="1" dirty="0">
                <a:solidFill>
                  <a:srgbClr val="0070C0"/>
                </a:solidFill>
                <a:latin typeface="+mj-lt"/>
                <a:cs typeface="Calibri" panose="020F0502020204030204" pitchFamily="34" charset="0"/>
              </a:rPr>
              <a:t> 2: </a:t>
            </a:r>
          </a:p>
          <a:p>
            <a:pPr marL="182563" lvl="0"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09:00   Résumé </a:t>
            </a:r>
            <a:r>
              <a:rPr lang="en-US" sz="2000" i="1" dirty="0" err="1">
                <a:cs typeface="Arial" panose="020B0604020202020204" pitchFamily="34" charset="0"/>
              </a:rPr>
              <a:t>récapitulatif</a:t>
            </a:r>
            <a:r>
              <a:rPr lang="en-US" sz="2000" i="1" dirty="0">
                <a:cs typeface="Arial" panose="020B0604020202020204" pitchFamily="34" charset="0"/>
              </a:rPr>
              <a:t> </a:t>
            </a: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09:15   </a:t>
            </a:r>
            <a:r>
              <a:rPr lang="en-US" sz="2000" i="1" dirty="0" err="1">
                <a:cs typeface="Arial" panose="020B0604020202020204" pitchFamily="34" charset="0"/>
              </a:rPr>
              <a:t>Analyse</a:t>
            </a:r>
            <a:r>
              <a:rPr lang="en-US" sz="2000" i="1" dirty="0">
                <a:cs typeface="Arial" panose="020B0604020202020204" pitchFamily="34" charset="0"/>
              </a:rPr>
              <a:t> des </a:t>
            </a:r>
            <a:r>
              <a:rPr lang="en-US" sz="2000" i="1" dirty="0" err="1">
                <a:cs typeface="Arial" panose="020B0604020202020204" pitchFamily="34" charset="0"/>
              </a:rPr>
              <a:t>lacunes</a:t>
            </a:r>
            <a:r>
              <a:rPr lang="en-US" sz="2000" i="1" dirty="0">
                <a:cs typeface="Arial" panose="020B0604020202020204" pitchFamily="34" charset="0"/>
              </a:rPr>
              <a:t> &amp; planification </a:t>
            </a:r>
            <a:r>
              <a:rPr lang="en-US" sz="1200" i="1" dirty="0">
                <a:cs typeface="Arial" panose="020B0604020202020204" pitchFamily="34" charset="0"/>
              </a:rPr>
              <a:t>(travail de </a:t>
            </a:r>
            <a:r>
              <a:rPr lang="en-US" sz="1200" i="1" dirty="0" err="1">
                <a:cs typeface="Arial" panose="020B0604020202020204" pitchFamily="34" charset="0"/>
              </a:rPr>
              <a:t>groupe</a:t>
            </a:r>
            <a:r>
              <a:rPr lang="en-US" sz="1200" i="1" dirty="0">
                <a:cs typeface="Arial" panose="020B0604020202020204" pitchFamily="34" charset="0"/>
              </a:rPr>
              <a:t>) </a:t>
            </a:r>
            <a:endParaRPr lang="en-US" sz="2000" i="1" dirty="0">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10:30   </a:t>
            </a:r>
            <a:r>
              <a:rPr lang="en-GB" sz="2000" i="1" dirty="0">
                <a:cs typeface="Arial" panose="020B0604020202020204" pitchFamily="34" charset="0"/>
              </a:rPr>
              <a:t>Pause café(15 min)</a:t>
            </a:r>
            <a:endParaRPr lang="en-US" sz="2000" i="1" dirty="0">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10:45   Planification - suite </a:t>
            </a:r>
            <a:r>
              <a:rPr lang="en-US" sz="1200" i="1" dirty="0">
                <a:cs typeface="Arial" panose="020B0604020202020204" pitchFamily="34" charset="0"/>
              </a:rPr>
              <a:t>(travail de </a:t>
            </a:r>
            <a:r>
              <a:rPr lang="en-US" sz="1200" i="1" dirty="0" err="1">
                <a:cs typeface="Arial" panose="020B0604020202020204" pitchFamily="34" charset="0"/>
              </a:rPr>
              <a:t>groupe</a:t>
            </a:r>
            <a:r>
              <a:rPr lang="en-US" sz="1200" i="1" dirty="0">
                <a:cs typeface="Arial" panose="020B0604020202020204" pitchFamily="34" charset="0"/>
              </a:rPr>
              <a:t>) </a:t>
            </a: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11:30   Consolidation </a:t>
            </a:r>
            <a:r>
              <a:rPr lang="en-US" sz="2000" i="1" dirty="0" err="1">
                <a:cs typeface="Arial" panose="020B0604020202020204" pitchFamily="34" charset="0"/>
              </a:rPr>
              <a:t>en</a:t>
            </a:r>
            <a:r>
              <a:rPr lang="en-US" sz="2000" i="1" dirty="0">
                <a:cs typeface="Arial" panose="020B0604020202020204" pitchFamily="34" charset="0"/>
              </a:rPr>
              <a:t> </a:t>
            </a:r>
            <a:r>
              <a:rPr lang="en-US" sz="2000" i="1" dirty="0" err="1">
                <a:cs typeface="Arial" panose="020B0604020202020204" pitchFamily="34" charset="0"/>
              </a:rPr>
              <a:t>scéance</a:t>
            </a:r>
            <a:r>
              <a:rPr lang="en-US" sz="2000" i="1" dirty="0">
                <a:cs typeface="Arial" panose="020B0604020202020204" pitchFamily="34" charset="0"/>
              </a:rPr>
              <a:t> </a:t>
            </a:r>
            <a:r>
              <a:rPr lang="en-US" sz="2000" i="1" dirty="0" err="1">
                <a:cs typeface="Arial" panose="020B0604020202020204" pitchFamily="34" charset="0"/>
              </a:rPr>
              <a:t>plénière</a:t>
            </a:r>
            <a:endParaRPr lang="en-US" sz="2000" i="1" dirty="0">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12:00   Conclusions et </a:t>
            </a:r>
            <a:r>
              <a:rPr lang="en-US" sz="2000" i="1" dirty="0" err="1">
                <a:cs typeface="Arial" panose="020B0604020202020204" pitchFamily="34" charset="0"/>
              </a:rPr>
              <a:t>prochaines</a:t>
            </a:r>
            <a:r>
              <a:rPr lang="en-US" sz="2000" i="1" dirty="0">
                <a:cs typeface="Arial" panose="020B0604020202020204" pitchFamily="34" charset="0"/>
              </a:rPr>
              <a:t> </a:t>
            </a:r>
            <a:r>
              <a:rPr lang="en-US" sz="2000" i="1" dirty="0" err="1">
                <a:cs typeface="Arial" panose="020B0604020202020204" pitchFamily="34" charset="0"/>
              </a:rPr>
              <a:t>étapes</a:t>
            </a:r>
            <a:endParaRPr lang="en-US" sz="2000" i="1" dirty="0">
              <a:cs typeface="Arial" panose="020B0604020202020204" pitchFamily="34" charset="0"/>
            </a:endParaRPr>
          </a:p>
          <a:p>
            <a:pPr marL="182563" indent="-182563" defTabSz="1252538">
              <a:lnSpc>
                <a:spcPct val="90000"/>
              </a:lnSpc>
              <a:spcBef>
                <a:spcPts val="1000"/>
              </a:spcBef>
              <a:buClr>
                <a:schemeClr val="tx1"/>
              </a:buClr>
              <a:buSzPct val="100000"/>
              <a:buFont typeface="Arial" panose="020B0604020202020204" pitchFamily="34" charset="0"/>
              <a:buChar char="•"/>
              <a:defRPr/>
            </a:pPr>
            <a:r>
              <a:rPr lang="en-US" sz="2000" i="1" dirty="0">
                <a:cs typeface="Arial" panose="020B0604020202020204" pitchFamily="34" charset="0"/>
              </a:rPr>
              <a:t>12:30   </a:t>
            </a:r>
            <a:r>
              <a:rPr lang="en-US" sz="2000" i="1" dirty="0" err="1">
                <a:cs typeface="Arial" panose="020B0604020202020204" pitchFamily="34" charset="0"/>
              </a:rPr>
              <a:t>Clôture</a:t>
            </a:r>
            <a:endParaRPr lang="en-US" sz="2000" i="1" dirty="0">
              <a:cs typeface="Arial" panose="020B0604020202020204" pitchFamily="34" charset="0"/>
            </a:endParaRPr>
          </a:p>
          <a:p>
            <a:endParaRPr lang="en-US" sz="2000" dirty="0">
              <a:latin typeface="+mj-lt"/>
              <a:cs typeface="Calibri" panose="020F0502020204030204" pitchFamily="34" charset="0"/>
            </a:endParaRPr>
          </a:p>
        </p:txBody>
      </p:sp>
      <p:pic>
        <p:nvPicPr>
          <p:cNvPr id="10" name="Picture 9">
            <a:extLst>
              <a:ext uri="{FF2B5EF4-FFF2-40B4-BE49-F238E27FC236}">
                <a16:creationId xmlns:a16="http://schemas.microsoft.com/office/drawing/2014/main" id="{1289DD38-C76C-4D2F-9480-0059C5557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3662" y="2028418"/>
            <a:ext cx="4562939" cy="3032921"/>
          </a:xfrm>
          <a:prstGeom prst="rect">
            <a:avLst/>
          </a:prstGeom>
        </p:spPr>
      </p:pic>
    </p:spTree>
    <p:extLst>
      <p:ext uri="{BB962C8B-B14F-4D97-AF65-F5344CB8AC3E}">
        <p14:creationId xmlns:p14="http://schemas.microsoft.com/office/powerpoint/2010/main" val="4196556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7A4-6045-44ED-A760-574DD29CB4AF}"/>
              </a:ext>
            </a:extLst>
          </p:cNvPr>
          <p:cNvSpPr>
            <a:spLocks noGrp="1"/>
          </p:cNvSpPr>
          <p:nvPr>
            <p:ph type="title"/>
          </p:nvPr>
        </p:nvSpPr>
        <p:spPr>
          <a:xfrm>
            <a:off x="152780" y="-8247"/>
            <a:ext cx="12039220" cy="581340"/>
          </a:xfrm>
        </p:spPr>
        <p:txBody>
          <a:bodyPr>
            <a:normAutofit fontScale="90000"/>
          </a:bodyPr>
          <a:lstStyle/>
          <a:p>
            <a:r>
              <a:rPr lang="fr-FR" spc="-150" dirty="0"/>
              <a:t>la liste de contrôle de la préparation </a:t>
            </a:r>
            <a:r>
              <a:rPr lang="en-US" spc="-150" dirty="0"/>
              <a:t>COVID-19 de </a:t>
            </a:r>
            <a:r>
              <a:rPr lang="en-US" spc="-150" dirty="0" err="1"/>
              <a:t>l’OMS</a:t>
            </a:r>
            <a:endParaRPr lang="fr-FR" spc="-150" dirty="0"/>
          </a:p>
        </p:txBody>
      </p:sp>
      <p:sp>
        <p:nvSpPr>
          <p:cNvPr id="3" name="Content Placeholder 2">
            <a:extLst>
              <a:ext uri="{FF2B5EF4-FFF2-40B4-BE49-F238E27FC236}">
                <a16:creationId xmlns:a16="http://schemas.microsoft.com/office/drawing/2014/main" id="{78FB3533-94C3-42AF-A3DF-5547AE17C2EF}"/>
              </a:ext>
            </a:extLst>
          </p:cNvPr>
          <p:cNvSpPr>
            <a:spLocks noGrp="1"/>
          </p:cNvSpPr>
          <p:nvPr>
            <p:ph idx="1"/>
          </p:nvPr>
        </p:nvSpPr>
        <p:spPr/>
        <p:txBody>
          <a:bodyPr>
            <a:normAutofit fontScale="92500"/>
          </a:bodyPr>
          <a:lstStyle/>
          <a:p>
            <a:pPr>
              <a:lnSpc>
                <a:spcPct val="100000"/>
              </a:lnSpc>
            </a:pPr>
            <a:r>
              <a:rPr lang="fr-FR" dirty="0">
                <a:latin typeface="+mj-lt"/>
                <a:cs typeface="Calibri" panose="020F0502020204030204" pitchFamily="34" charset="0"/>
              </a:rPr>
              <a:t>L'objectif du </a:t>
            </a:r>
            <a:r>
              <a:rPr lang="fr-FR" dirty="0">
                <a:latin typeface="+mj-lt"/>
                <a:cs typeface="Calibri" panose="020F0502020204030204" pitchFamily="34" charset="0"/>
                <a:hlinkClick r:id="rId2"/>
              </a:rPr>
              <a:t>«</a:t>
            </a:r>
            <a:r>
              <a:rPr lang="fr-FR" dirty="0">
                <a:hlinkClick r:id="rId2"/>
              </a:rPr>
              <a:t>Plan stratégique de préparation et de réponse COVID-19</a:t>
            </a:r>
            <a:r>
              <a:rPr lang="fr-FR" dirty="0">
                <a:latin typeface="+mj-lt"/>
                <a:cs typeface="Calibri" panose="020F0502020204030204" pitchFamily="34" charset="0"/>
                <a:hlinkClick r:id="rId2"/>
              </a:rPr>
              <a:t>»</a:t>
            </a:r>
            <a:r>
              <a:rPr lang="fr-FR" dirty="0">
                <a:latin typeface="+mj-lt"/>
                <a:cs typeface="Calibri" panose="020F0502020204030204" pitchFamily="34" charset="0"/>
              </a:rPr>
              <a:t> est de passer en revue les capacités existantes dans le domaine de la détection et de la réponse à un nouveau coronavirus (</a:t>
            </a:r>
            <a:r>
              <a:rPr lang="fr-FR" dirty="0" err="1">
                <a:latin typeface="+mj-lt"/>
                <a:cs typeface="Calibri" panose="020F0502020204030204" pitchFamily="34" charset="0"/>
              </a:rPr>
              <a:t>nCoV</a:t>
            </a:r>
            <a:r>
              <a:rPr lang="fr-FR" dirty="0">
                <a:latin typeface="+mj-lt"/>
                <a:cs typeface="Calibri" panose="020F0502020204030204" pitchFamily="34" charset="0"/>
              </a:rPr>
              <a:t>) qui est zoonotique et provoque une maladie respiratoire</a:t>
            </a:r>
            <a:r>
              <a:rPr lang="en-US" dirty="0">
                <a:latin typeface="+mj-lt"/>
                <a:cs typeface="Calibri" panose="020F0502020204030204" pitchFamily="34" charset="0"/>
              </a:rPr>
              <a:t>. </a:t>
            </a:r>
          </a:p>
          <a:p>
            <a:pPr marL="0" indent="0">
              <a:lnSpc>
                <a:spcPct val="100000"/>
              </a:lnSpc>
              <a:buNone/>
            </a:pPr>
            <a:endParaRPr lang="en-US" dirty="0">
              <a:latin typeface="+mj-lt"/>
              <a:cs typeface="Calibri" panose="020F0502020204030204" pitchFamily="34" charset="0"/>
            </a:endParaRPr>
          </a:p>
          <a:p>
            <a:pPr>
              <a:lnSpc>
                <a:spcPct val="100000"/>
              </a:lnSpc>
            </a:pPr>
            <a:r>
              <a:rPr lang="fr-FR" b="1" dirty="0">
                <a:latin typeface="+mj-lt"/>
                <a:cs typeface="Calibri" panose="020F0502020204030204" pitchFamily="34" charset="0"/>
              </a:rPr>
              <a:t>Cela permettra l'amélioration ciblée de capacités spécifiques</a:t>
            </a:r>
            <a:r>
              <a:rPr lang="en-US" b="1" dirty="0">
                <a:latin typeface="+mj-lt"/>
                <a:cs typeface="Calibri" panose="020F0502020204030204" pitchFamily="34" charset="0"/>
              </a:rPr>
              <a:t>. </a:t>
            </a:r>
          </a:p>
          <a:p>
            <a:pPr marL="0" indent="0">
              <a:buNone/>
            </a:pPr>
            <a:endParaRPr lang="en-ZA" sz="2400" dirty="0">
              <a:latin typeface="+mj-lt"/>
              <a:cs typeface="Calibri" panose="020F0502020204030204" pitchFamily="34" charset="0"/>
            </a:endParaRPr>
          </a:p>
          <a:p>
            <a:r>
              <a:rPr lang="fr-FR" sz="2400" u="sng" dirty="0">
                <a:latin typeface="+mj-lt"/>
                <a:cs typeface="Calibri" panose="020F0502020204030204" pitchFamily="34" charset="0"/>
              </a:rPr>
              <a:t>Ces informations aideront les autorités nationales à</a:t>
            </a:r>
          </a:p>
          <a:p>
            <a:pPr lvl="1"/>
            <a:r>
              <a:rPr lang="fr-FR" dirty="0">
                <a:latin typeface="+mj-lt"/>
                <a:cs typeface="Calibri" panose="020F0502020204030204" pitchFamily="34" charset="0"/>
              </a:rPr>
              <a:t>identifier les principales lacunes</a:t>
            </a:r>
          </a:p>
          <a:p>
            <a:pPr lvl="1"/>
            <a:r>
              <a:rPr lang="fr-FR" dirty="0">
                <a:latin typeface="+mj-lt"/>
                <a:cs typeface="Calibri" panose="020F0502020204030204" pitchFamily="34" charset="0"/>
              </a:rPr>
              <a:t>effectuer des évaluations des risques et</a:t>
            </a:r>
          </a:p>
          <a:p>
            <a:pPr lvl="1"/>
            <a:r>
              <a:rPr lang="fr-FR" dirty="0">
                <a:latin typeface="+mj-lt"/>
                <a:cs typeface="Calibri" panose="020F0502020204030204" pitchFamily="34" charset="0"/>
              </a:rPr>
              <a:t>planifier les actions de réponse et de contrôle.</a:t>
            </a:r>
            <a:endParaRPr lang="en-US" dirty="0">
              <a:latin typeface="+mj-lt"/>
              <a:cs typeface="Calibri" panose="020F0502020204030204" pitchFamily="34" charset="0"/>
            </a:endParaRPr>
          </a:p>
          <a:p>
            <a:pPr marL="0" indent="0">
              <a:buNone/>
            </a:pPr>
            <a:endParaRPr lang="en-US" dirty="0">
              <a:latin typeface="+mj-lt"/>
            </a:endParaRPr>
          </a:p>
        </p:txBody>
      </p:sp>
      <p:sp>
        <p:nvSpPr>
          <p:cNvPr id="4" name="Date Placeholder 3">
            <a:extLst>
              <a:ext uri="{FF2B5EF4-FFF2-40B4-BE49-F238E27FC236}">
                <a16:creationId xmlns:a16="http://schemas.microsoft.com/office/drawing/2014/main" id="{2D9A1CCC-322E-471D-AE48-C3EDFCBBEEF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221501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67A4-6045-44ED-A760-574DD29CB4AF}"/>
              </a:ext>
            </a:extLst>
          </p:cNvPr>
          <p:cNvSpPr>
            <a:spLocks noGrp="1"/>
          </p:cNvSpPr>
          <p:nvPr>
            <p:ph type="title"/>
          </p:nvPr>
        </p:nvSpPr>
        <p:spPr/>
        <p:txBody>
          <a:bodyPr>
            <a:normAutofit fontScale="90000"/>
          </a:bodyPr>
          <a:lstStyle/>
          <a:p>
            <a:r>
              <a:rPr lang="fr-FR" dirty="0"/>
              <a:t>Analyse des forces et des lacunes</a:t>
            </a:r>
            <a:endParaRPr lang="en-US" dirty="0"/>
          </a:p>
        </p:txBody>
      </p:sp>
      <p:sp>
        <p:nvSpPr>
          <p:cNvPr id="4" name="Date Placeholder 3">
            <a:extLst>
              <a:ext uri="{FF2B5EF4-FFF2-40B4-BE49-F238E27FC236}">
                <a16:creationId xmlns:a16="http://schemas.microsoft.com/office/drawing/2014/main" id="{2D9A1CCC-322E-471D-AE48-C3EDFCBBEEF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Rectangle 11">
            <a:extLst>
              <a:ext uri="{FF2B5EF4-FFF2-40B4-BE49-F238E27FC236}">
                <a16:creationId xmlns:a16="http://schemas.microsoft.com/office/drawing/2014/main" id="{1877A0E9-096C-4A41-9A11-6F78DDD52E07}"/>
              </a:ext>
            </a:extLst>
          </p:cNvPr>
          <p:cNvSpPr/>
          <p:nvPr/>
        </p:nvSpPr>
        <p:spPr>
          <a:xfrm>
            <a:off x="388225" y="5660071"/>
            <a:ext cx="4817660" cy="767789"/>
          </a:xfrm>
          <a:prstGeom prst="rect">
            <a:avLst/>
          </a:prstGeom>
          <a:solidFill>
            <a:schemeClr val="accent5">
              <a:lumMod val="5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solidFill>
              </a:rPr>
              <a:t>PLAN D’ACTION</a:t>
            </a:r>
          </a:p>
        </p:txBody>
      </p:sp>
      <p:sp>
        <p:nvSpPr>
          <p:cNvPr id="11" name="Flowchart: Off-page Connector 10">
            <a:extLst>
              <a:ext uri="{FF2B5EF4-FFF2-40B4-BE49-F238E27FC236}">
                <a16:creationId xmlns:a16="http://schemas.microsoft.com/office/drawing/2014/main" id="{08E76C2F-ACDA-41BF-B5D5-4F2B6F3316EB}"/>
              </a:ext>
            </a:extLst>
          </p:cNvPr>
          <p:cNvSpPr/>
          <p:nvPr/>
        </p:nvSpPr>
        <p:spPr>
          <a:xfrm>
            <a:off x="388225" y="3740296"/>
            <a:ext cx="4817660" cy="2019058"/>
          </a:xfrm>
          <a:prstGeom prst="flowChartOffpageConnector">
            <a:avLst/>
          </a:prstGeom>
          <a:solidFill>
            <a:schemeClr val="tx2">
              <a:lumMod val="60000"/>
              <a:lumOff val="4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3200" dirty="0">
                <a:solidFill>
                  <a:schemeClr val="tx1"/>
                </a:solidFill>
              </a:rPr>
              <a:t>Proposer des idées pour améliorer vos systèmes, plans et procédures</a:t>
            </a:r>
            <a:endParaRPr lang="en-US" sz="3200" dirty="0">
              <a:solidFill>
                <a:schemeClr val="tx1"/>
              </a:solidFill>
            </a:endParaRPr>
          </a:p>
        </p:txBody>
      </p:sp>
      <p:sp>
        <p:nvSpPr>
          <p:cNvPr id="10" name="Flowchart: Off-page Connector 9">
            <a:extLst>
              <a:ext uri="{FF2B5EF4-FFF2-40B4-BE49-F238E27FC236}">
                <a16:creationId xmlns:a16="http://schemas.microsoft.com/office/drawing/2014/main" id="{79B8B67E-8274-4744-97F0-91637BA7A559}"/>
              </a:ext>
            </a:extLst>
          </p:cNvPr>
          <p:cNvSpPr/>
          <p:nvPr/>
        </p:nvSpPr>
        <p:spPr>
          <a:xfrm>
            <a:off x="388225" y="2342740"/>
            <a:ext cx="4817660" cy="1474280"/>
          </a:xfrm>
          <a:prstGeom prst="flowChartOffpageConnector">
            <a:avLst/>
          </a:prstGeom>
          <a:solidFill>
            <a:schemeClr val="tx2">
              <a:lumMod val="40000"/>
              <a:lumOff val="60000"/>
            </a:schemeClr>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schemeClr val="tx1"/>
                </a:solidFill>
              </a:rPr>
              <a:t>Vérifier</a:t>
            </a:r>
            <a:r>
              <a:rPr lang="en-US" sz="3200" dirty="0">
                <a:solidFill>
                  <a:schemeClr val="tx1"/>
                </a:solidFill>
              </a:rPr>
              <a:t> les </a:t>
            </a:r>
            <a:r>
              <a:rPr lang="en-US" sz="3200" dirty="0" err="1">
                <a:solidFill>
                  <a:schemeClr val="tx1"/>
                </a:solidFill>
              </a:rPr>
              <a:t>hypothèses</a:t>
            </a:r>
            <a:endParaRPr lang="en-US" sz="3200" dirty="0">
              <a:solidFill>
                <a:schemeClr val="tx1"/>
              </a:solidFill>
            </a:endParaRPr>
          </a:p>
        </p:txBody>
      </p:sp>
      <p:sp>
        <p:nvSpPr>
          <p:cNvPr id="8" name="Flowchart: Off-page Connector 7">
            <a:extLst>
              <a:ext uri="{FF2B5EF4-FFF2-40B4-BE49-F238E27FC236}">
                <a16:creationId xmlns:a16="http://schemas.microsoft.com/office/drawing/2014/main" id="{D7F5B448-CFCC-47F0-A53A-961C9A8A21DE}"/>
              </a:ext>
            </a:extLst>
          </p:cNvPr>
          <p:cNvSpPr/>
          <p:nvPr/>
        </p:nvSpPr>
        <p:spPr>
          <a:xfrm>
            <a:off x="388225" y="914568"/>
            <a:ext cx="4817660" cy="1474280"/>
          </a:xfrm>
          <a:prstGeom prst="flowChartOffpageConnector">
            <a:avLst/>
          </a:prstGeom>
          <a:solidFill>
            <a:schemeClr val="bg2"/>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Examiner</a:t>
            </a:r>
          </a:p>
          <a:p>
            <a:pPr algn="ctr"/>
            <a:r>
              <a:rPr lang="fr-FR" sz="3200" dirty="0">
                <a:solidFill>
                  <a:schemeClr val="tx1"/>
                </a:solidFill>
              </a:rPr>
              <a:t>les forces et les lacunes</a:t>
            </a:r>
            <a:endParaRPr lang="en-US" sz="3200" dirty="0">
              <a:solidFill>
                <a:schemeClr val="tx1"/>
              </a:solidFill>
            </a:endParaRPr>
          </a:p>
        </p:txBody>
      </p:sp>
      <p:sp>
        <p:nvSpPr>
          <p:cNvPr id="13" name="Rectangle 12">
            <a:extLst>
              <a:ext uri="{FF2B5EF4-FFF2-40B4-BE49-F238E27FC236}">
                <a16:creationId xmlns:a16="http://schemas.microsoft.com/office/drawing/2014/main" id="{26D38A6C-2F8F-4154-AD53-AC19193B93C6}"/>
              </a:ext>
            </a:extLst>
          </p:cNvPr>
          <p:cNvSpPr/>
          <p:nvPr/>
        </p:nvSpPr>
        <p:spPr>
          <a:xfrm>
            <a:off x="5841242" y="1098647"/>
            <a:ext cx="5559361" cy="4571923"/>
          </a:xfrm>
          <a:prstGeom prst="rect">
            <a:avLst/>
          </a:prstGeom>
        </p:spPr>
        <p:txBody>
          <a:bodyPr wrap="square">
            <a:noAutofit/>
          </a:bodyPr>
          <a:lstStyle/>
          <a:p>
            <a:pPr>
              <a:spcAft>
                <a:spcPts val="1200"/>
              </a:spcAft>
            </a:pPr>
            <a:r>
              <a:rPr lang="en-US" b="1" u="sng" dirty="0" err="1">
                <a:latin typeface="+mj-lt"/>
                <a:cs typeface="Calibri" panose="020F0502020204030204" pitchFamily="34" charset="0"/>
              </a:rPr>
              <a:t>Tâches</a:t>
            </a:r>
            <a:r>
              <a:rPr lang="en-US" b="1" u="sng" dirty="0">
                <a:latin typeface="+mj-lt"/>
                <a:cs typeface="Calibri" panose="020F0502020204030204" pitchFamily="34" charset="0"/>
              </a:rPr>
              <a:t>:</a:t>
            </a:r>
          </a:p>
          <a:p>
            <a:pPr marL="342900" indent="-342900">
              <a:spcAft>
                <a:spcPts val="1200"/>
              </a:spcAft>
              <a:buAutoNum type="arabicPeriod"/>
            </a:pPr>
            <a:r>
              <a:rPr lang="fr-FR" dirty="0">
                <a:latin typeface="+mj-lt"/>
                <a:cs typeface="Calibri" panose="020F0502020204030204" pitchFamily="34" charset="0"/>
              </a:rPr>
              <a:t>En groupes, divisez un morceau de papier en trois sections.</a:t>
            </a:r>
          </a:p>
          <a:p>
            <a:pPr marL="342900" indent="-342900">
              <a:spcAft>
                <a:spcPts val="1200"/>
              </a:spcAft>
              <a:buAutoNum type="arabicPeriod"/>
            </a:pPr>
            <a:r>
              <a:rPr lang="fr-FR" dirty="0">
                <a:latin typeface="+mj-lt"/>
                <a:cs typeface="Calibri" panose="020F0502020204030204" pitchFamily="34" charset="0"/>
              </a:rPr>
              <a:t>Passez en revue la liste de contrôle de préparation, vos plans et notes de votre TTX</a:t>
            </a:r>
          </a:p>
          <a:p>
            <a:pPr marL="342900" indent="-342900">
              <a:spcAft>
                <a:spcPts val="1200"/>
              </a:spcAft>
              <a:buAutoNum type="arabicPeriod"/>
            </a:pPr>
            <a:r>
              <a:rPr lang="fr-FR" dirty="0">
                <a:latin typeface="+mj-lt"/>
                <a:cs typeface="Calibri" panose="020F0502020204030204" pitchFamily="34" charset="0"/>
              </a:rPr>
              <a:t>Discutez et écrivez vos points dans chacune des sections pour répondre</a:t>
            </a:r>
            <a:r>
              <a:rPr lang="en-US" dirty="0">
                <a:latin typeface="+mj-lt"/>
                <a:cs typeface="Calibri" panose="020F0502020204030204" pitchFamily="34" charset="0"/>
              </a:rPr>
              <a:t>:</a:t>
            </a:r>
            <a:endParaRPr lang="en-US" b="1" dirty="0">
              <a:latin typeface="+mj-lt"/>
              <a:cs typeface="Calibri" panose="020F0502020204030204" pitchFamily="34" charset="0"/>
            </a:endParaRP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Qu'est-ce qui a bien fonctionné? (Réalisations)</a:t>
            </a: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Qu'est-ce qui a été difficile? (Défis)</a:t>
            </a:r>
          </a:p>
          <a:p>
            <a:pPr marL="800100" lvl="1" indent="-342900">
              <a:spcAft>
                <a:spcPts val="1200"/>
              </a:spcAft>
              <a:buFont typeface="Arial" panose="020B0604020202020204" pitchFamily="34" charset="0"/>
              <a:buChar char="•"/>
            </a:pPr>
            <a:r>
              <a:rPr lang="fr-FR" dirty="0">
                <a:latin typeface="+mj-lt"/>
                <a:cs typeface="Calibri" panose="020F0502020204030204" pitchFamily="34" charset="0"/>
              </a:rPr>
              <a:t>Des recommandations? (et prioriser, pour identifier votre top 3)</a:t>
            </a:r>
            <a:endParaRPr lang="en-US" dirty="0">
              <a:latin typeface="+mj-lt"/>
              <a:cs typeface="Calibri" panose="020F0502020204030204" pitchFamily="34" charset="0"/>
            </a:endParaRPr>
          </a:p>
        </p:txBody>
      </p:sp>
      <p:grpSp>
        <p:nvGrpSpPr>
          <p:cNvPr id="14" name="Group 13">
            <a:extLst>
              <a:ext uri="{FF2B5EF4-FFF2-40B4-BE49-F238E27FC236}">
                <a16:creationId xmlns:a16="http://schemas.microsoft.com/office/drawing/2014/main" id="{89301FD9-3E22-4D05-AB5A-E42D4E841735}"/>
              </a:ext>
            </a:extLst>
          </p:cNvPr>
          <p:cNvGrpSpPr/>
          <p:nvPr/>
        </p:nvGrpSpPr>
        <p:grpSpPr>
          <a:xfrm>
            <a:off x="9763730" y="701580"/>
            <a:ext cx="2020803" cy="749356"/>
            <a:chOff x="9978391" y="5342554"/>
            <a:chExt cx="2020803" cy="749356"/>
          </a:xfrm>
        </p:grpSpPr>
        <p:pic>
          <p:nvPicPr>
            <p:cNvPr id="15" name="Picture 14">
              <a:extLst>
                <a:ext uri="{FF2B5EF4-FFF2-40B4-BE49-F238E27FC236}">
                  <a16:creationId xmlns:a16="http://schemas.microsoft.com/office/drawing/2014/main" id="{68BB950D-E0EA-4CF9-914C-A9343E4B77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6" name="TextBox 15">
              <a:extLst>
                <a:ext uri="{FF2B5EF4-FFF2-40B4-BE49-F238E27FC236}">
                  <a16:creationId xmlns:a16="http://schemas.microsoft.com/office/drawing/2014/main" id="{E30C1043-CB9B-46D4-B470-C7E83CDEBCC2}"/>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75 mins</a:t>
              </a:r>
            </a:p>
          </p:txBody>
        </p:sp>
      </p:grpSp>
      <p:cxnSp>
        <p:nvCxnSpPr>
          <p:cNvPr id="18" name="Straight Connector 17">
            <a:extLst>
              <a:ext uri="{FF2B5EF4-FFF2-40B4-BE49-F238E27FC236}">
                <a16:creationId xmlns:a16="http://schemas.microsoft.com/office/drawing/2014/main" id="{BCBB288C-3A71-44A7-A69E-8D16D8551DF0}"/>
              </a:ext>
            </a:extLst>
          </p:cNvPr>
          <p:cNvCxnSpPr/>
          <p:nvPr/>
        </p:nvCxnSpPr>
        <p:spPr>
          <a:xfrm>
            <a:off x="5575110" y="5534167"/>
            <a:ext cx="6228665"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5B964DD-F08B-438A-B1C8-E8CDC9A289C8}"/>
              </a:ext>
            </a:extLst>
          </p:cNvPr>
          <p:cNvSpPr txBox="1"/>
          <p:nvPr/>
        </p:nvSpPr>
        <p:spPr>
          <a:xfrm>
            <a:off x="6434920" y="5966533"/>
            <a:ext cx="5238428" cy="307777"/>
          </a:xfrm>
          <a:prstGeom prst="rect">
            <a:avLst/>
          </a:prstGeom>
          <a:noFill/>
        </p:spPr>
        <p:txBody>
          <a:bodyPr wrap="square" rtlCol="0">
            <a:spAutoFit/>
          </a:bodyPr>
          <a:lstStyle/>
          <a:p>
            <a:pPr algn="l">
              <a:spcBef>
                <a:spcPts val="700"/>
              </a:spcBef>
              <a:buClr>
                <a:srgbClr val="DD8047"/>
              </a:buClr>
              <a:buSzPct val="60000"/>
            </a:pPr>
            <a:r>
              <a:rPr lang="en-US" sz="1400" i="1" dirty="0">
                <a:solidFill>
                  <a:schemeClr val="accent1"/>
                </a:solidFill>
                <a:latin typeface="+mj-lt"/>
                <a:cs typeface="Calibri" panose="020F0502020204030204" pitchFamily="34" charset="0"/>
              </a:rPr>
              <a:t>Note: </a:t>
            </a:r>
            <a:r>
              <a:rPr lang="en-US" sz="1400" i="1" dirty="0" err="1">
                <a:solidFill>
                  <a:schemeClr val="accent1"/>
                </a:solidFill>
                <a:latin typeface="+mj-lt"/>
                <a:cs typeface="Calibri" panose="020F0502020204030204" pitchFamily="34" charset="0"/>
              </a:rPr>
              <a:t>votre</a:t>
            </a:r>
            <a:r>
              <a:rPr lang="en-US" sz="1400" i="1" dirty="0">
                <a:solidFill>
                  <a:schemeClr val="accent1"/>
                </a:solidFill>
                <a:latin typeface="+mj-lt"/>
                <a:cs typeface="Calibri" panose="020F0502020204030204" pitchFamily="34" charset="0"/>
              </a:rPr>
              <a:t> plan </a:t>
            </a:r>
            <a:r>
              <a:rPr lang="en-US" sz="1400" i="1" dirty="0" err="1">
                <a:solidFill>
                  <a:schemeClr val="accent1"/>
                </a:solidFill>
                <a:latin typeface="+mj-lt"/>
                <a:cs typeface="Calibri" panose="020F0502020204030204" pitchFamily="34" charset="0"/>
              </a:rPr>
              <a:t>d’action</a:t>
            </a:r>
            <a:r>
              <a:rPr lang="en-US" sz="1400" i="1" dirty="0">
                <a:solidFill>
                  <a:schemeClr val="accent1"/>
                </a:solidFill>
                <a:latin typeface="+mj-lt"/>
                <a:cs typeface="Calibri" panose="020F0502020204030204" pitchFamily="34" charset="0"/>
              </a:rPr>
              <a:t> sera fait </a:t>
            </a:r>
            <a:r>
              <a:rPr lang="en-US" sz="1400" i="1" dirty="0" err="1">
                <a:solidFill>
                  <a:schemeClr val="accent1"/>
                </a:solidFill>
                <a:latin typeface="+mj-lt"/>
                <a:cs typeface="Calibri" panose="020F0502020204030204" pitchFamily="34" charset="0"/>
              </a:rPr>
              <a:t>durant</a:t>
            </a:r>
            <a:r>
              <a:rPr lang="en-US" sz="1400" i="1" dirty="0">
                <a:solidFill>
                  <a:schemeClr val="accent1"/>
                </a:solidFill>
                <a:latin typeface="+mj-lt"/>
                <a:cs typeface="Calibri" panose="020F0502020204030204" pitchFamily="34" charset="0"/>
              </a:rPr>
              <a:t> la séance </a:t>
            </a:r>
            <a:r>
              <a:rPr lang="en-US" sz="1400" i="1" dirty="0" err="1">
                <a:solidFill>
                  <a:schemeClr val="accent1"/>
                </a:solidFill>
                <a:latin typeface="+mj-lt"/>
                <a:cs typeface="Calibri" panose="020F0502020204030204" pitchFamily="34" charset="0"/>
              </a:rPr>
              <a:t>suivante</a:t>
            </a:r>
            <a:endParaRPr lang="en-US" sz="1400" i="1" dirty="0">
              <a:solidFill>
                <a:schemeClr val="accent1"/>
              </a:solidFill>
              <a:latin typeface="+mj-lt"/>
              <a:cs typeface="Calibri" panose="020F0502020204030204" pitchFamily="34" charset="0"/>
            </a:endParaRPr>
          </a:p>
        </p:txBody>
      </p:sp>
    </p:spTree>
    <p:extLst>
      <p:ext uri="{BB962C8B-B14F-4D97-AF65-F5344CB8AC3E}">
        <p14:creationId xmlns:p14="http://schemas.microsoft.com/office/powerpoint/2010/main" val="2988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A close up of a coffee cup sitting on a table&#10;&#10;Description automatically generated">
            <a:extLst>
              <a:ext uri="{FF2B5EF4-FFF2-40B4-BE49-F238E27FC236}">
                <a16:creationId xmlns:a16="http://schemas.microsoft.com/office/drawing/2014/main" id="{F182BF34-D40E-4D63-9929-583C8DCEDC4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608658"/>
            <a:ext cx="12191980" cy="6000953"/>
          </a:xfrm>
          <a:prstGeom prst="rect">
            <a:avLst/>
          </a:prstGeom>
        </p:spPr>
      </p:pic>
      <p:sp>
        <p:nvSpPr>
          <p:cNvPr id="2" name="Title 1">
            <a:extLst>
              <a:ext uri="{FF2B5EF4-FFF2-40B4-BE49-F238E27FC236}">
                <a16:creationId xmlns:a16="http://schemas.microsoft.com/office/drawing/2014/main" id="{4CC8DB75-6FDF-4990-B74D-9A2732931021}"/>
              </a:ext>
            </a:extLst>
          </p:cNvPr>
          <p:cNvSpPr>
            <a:spLocks noGrp="1"/>
          </p:cNvSpPr>
          <p:nvPr>
            <p:ph type="title"/>
          </p:nvPr>
        </p:nvSpPr>
        <p:spPr/>
        <p:txBody>
          <a:bodyPr>
            <a:normAutofit fontScale="90000"/>
          </a:bodyPr>
          <a:lstStyle/>
          <a:p>
            <a:r>
              <a:rPr lang="en-US" dirty="0"/>
              <a:t>Pause</a:t>
            </a:r>
          </a:p>
        </p:txBody>
      </p:sp>
      <p:sp>
        <p:nvSpPr>
          <p:cNvPr id="4" name="Date Placeholder 3">
            <a:extLst>
              <a:ext uri="{FF2B5EF4-FFF2-40B4-BE49-F238E27FC236}">
                <a16:creationId xmlns:a16="http://schemas.microsoft.com/office/drawing/2014/main" id="{036C72D3-CA0F-4CE2-B229-7BBC2D9084AB}"/>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Rectangle 4">
            <a:extLst>
              <a:ext uri="{FF2B5EF4-FFF2-40B4-BE49-F238E27FC236}">
                <a16:creationId xmlns:a16="http://schemas.microsoft.com/office/drawing/2014/main" id="{8A53E21E-7CF7-4CC4-8BCD-1B6388A2620A}"/>
              </a:ext>
            </a:extLst>
          </p:cNvPr>
          <p:cNvSpPr/>
          <p:nvPr/>
        </p:nvSpPr>
        <p:spPr>
          <a:xfrm>
            <a:off x="1511808" y="1809134"/>
            <a:ext cx="3600000" cy="3600000"/>
          </a:xfrm>
          <a:prstGeom prst="rect">
            <a:avLst/>
          </a:prstGeom>
          <a:solidFill>
            <a:schemeClr val="bg1"/>
          </a:solidFill>
          <a:ln w="231775" cmpd="thickThin">
            <a:solidFill>
              <a:schemeClr val="accent1"/>
            </a:solidFill>
          </a:ln>
        </p:spPr>
        <p:txBody>
          <a:bodyPr wrap="square" lIns="0" tIns="0" rIns="0" bIns="0" anchor="ctr">
            <a:noAutofit/>
          </a:bodyPr>
          <a:lstStyle/>
          <a:p>
            <a:pPr algn="ctr"/>
            <a:r>
              <a:rPr lang="en-US" sz="3600" b="1" dirty="0">
                <a:solidFill>
                  <a:schemeClr val="accent1"/>
                </a:solidFill>
              </a:rPr>
              <a:t>Pause café</a:t>
            </a:r>
            <a:br>
              <a:rPr lang="en-US" sz="3600" b="1" dirty="0">
                <a:solidFill>
                  <a:schemeClr val="accent1"/>
                </a:solidFill>
              </a:rPr>
            </a:br>
            <a:r>
              <a:rPr lang="en-US" sz="3600" b="1" dirty="0">
                <a:solidFill>
                  <a:schemeClr val="accent1"/>
                </a:solidFill>
              </a:rPr>
              <a:t>(15 mins)</a:t>
            </a:r>
          </a:p>
        </p:txBody>
      </p:sp>
    </p:spTree>
    <p:extLst>
      <p:ext uri="{BB962C8B-B14F-4D97-AF65-F5344CB8AC3E}">
        <p14:creationId xmlns:p14="http://schemas.microsoft.com/office/powerpoint/2010/main" val="230322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Plan </a:t>
            </a:r>
            <a:r>
              <a:rPr lang="en-US" dirty="0" err="1"/>
              <a:t>d’action</a:t>
            </a:r>
            <a:endParaRPr lang="en-US" dirty="0"/>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5" name="Picture 4">
            <a:extLst>
              <a:ext uri="{FF2B5EF4-FFF2-40B4-BE49-F238E27FC236}">
                <a16:creationId xmlns:a16="http://schemas.microsoft.com/office/drawing/2014/main" id="{191160E5-625D-4340-B7C6-749B9B9DC6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780" y="1591319"/>
            <a:ext cx="3633701" cy="3675362"/>
          </a:xfrm>
          <a:prstGeom prst="rect">
            <a:avLst/>
          </a:prstGeom>
        </p:spPr>
      </p:pic>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2020803" cy="749356"/>
            <a:chOff x="9978391" y="5342554"/>
            <a:chExt cx="2020803"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45 mins</a:t>
              </a:r>
            </a:p>
          </p:txBody>
        </p:sp>
      </p:grpSp>
      <p:graphicFrame>
        <p:nvGraphicFramePr>
          <p:cNvPr id="3" name="Table 5">
            <a:extLst>
              <a:ext uri="{FF2B5EF4-FFF2-40B4-BE49-F238E27FC236}">
                <a16:creationId xmlns:a16="http://schemas.microsoft.com/office/drawing/2014/main" id="{A757DBFB-7DE8-49F1-884E-3E550BCCE851}"/>
              </a:ext>
            </a:extLst>
          </p:cNvPr>
          <p:cNvGraphicFramePr>
            <a:graphicFrameLocks noGrp="1"/>
          </p:cNvGraphicFramePr>
          <p:nvPr>
            <p:extLst>
              <p:ext uri="{D42A27DB-BD31-4B8C-83A1-F6EECF244321}">
                <p14:modId xmlns:p14="http://schemas.microsoft.com/office/powerpoint/2010/main" val="2443544184"/>
              </p:ext>
            </p:extLst>
          </p:nvPr>
        </p:nvGraphicFramePr>
        <p:xfrm>
          <a:off x="4218037" y="924449"/>
          <a:ext cx="7706032" cy="5285088"/>
        </p:xfrm>
        <a:graphic>
          <a:graphicData uri="http://schemas.openxmlformats.org/drawingml/2006/table">
            <a:tbl>
              <a:tblPr firstRow="1" bandRow="1">
                <a:tableStyleId>{5C22544A-7EE6-4342-B048-85BDC9FD1C3A}</a:tableStyleId>
              </a:tblPr>
              <a:tblGrid>
                <a:gridCol w="1926508">
                  <a:extLst>
                    <a:ext uri="{9D8B030D-6E8A-4147-A177-3AD203B41FA5}">
                      <a16:colId xmlns:a16="http://schemas.microsoft.com/office/drawing/2014/main" val="2894247784"/>
                    </a:ext>
                  </a:extLst>
                </a:gridCol>
                <a:gridCol w="1926508">
                  <a:extLst>
                    <a:ext uri="{9D8B030D-6E8A-4147-A177-3AD203B41FA5}">
                      <a16:colId xmlns:a16="http://schemas.microsoft.com/office/drawing/2014/main" val="2227026618"/>
                    </a:ext>
                  </a:extLst>
                </a:gridCol>
                <a:gridCol w="1926508">
                  <a:extLst>
                    <a:ext uri="{9D8B030D-6E8A-4147-A177-3AD203B41FA5}">
                      <a16:colId xmlns:a16="http://schemas.microsoft.com/office/drawing/2014/main" val="642184598"/>
                    </a:ext>
                  </a:extLst>
                </a:gridCol>
                <a:gridCol w="1926508">
                  <a:extLst>
                    <a:ext uri="{9D8B030D-6E8A-4147-A177-3AD203B41FA5}">
                      <a16:colId xmlns:a16="http://schemas.microsoft.com/office/drawing/2014/main" val="3154298287"/>
                    </a:ext>
                  </a:extLst>
                </a:gridCol>
              </a:tblGrid>
              <a:tr h="620941">
                <a:tc>
                  <a:txBody>
                    <a:bodyPr/>
                    <a:lstStyle/>
                    <a:p>
                      <a:r>
                        <a:rPr lang="fr-FR" dirty="0"/>
                        <a:t>Défis et lacunes principales</a:t>
                      </a:r>
                      <a:endParaRPr lang="en-US" dirty="0"/>
                    </a:p>
                  </a:txBody>
                  <a:tcPr/>
                </a:tc>
                <a:tc>
                  <a:txBody>
                    <a:bodyPr/>
                    <a:lstStyle/>
                    <a:p>
                      <a:r>
                        <a:rPr lang="fr-FR" dirty="0"/>
                        <a:t>Solution proposée</a:t>
                      </a:r>
                      <a:endParaRPr lang="en-US" dirty="0"/>
                    </a:p>
                  </a:txBody>
                  <a:tcPr/>
                </a:tc>
                <a:tc>
                  <a:txBody>
                    <a:bodyPr/>
                    <a:lstStyle/>
                    <a:p>
                      <a:r>
                        <a:rPr lang="fr-FR" dirty="0"/>
                        <a:t>Délai de réalisation</a:t>
                      </a:r>
                      <a:endParaRPr lang="en-US" dirty="0"/>
                    </a:p>
                  </a:txBody>
                  <a:tcPr/>
                </a:tc>
                <a:tc>
                  <a:txBody>
                    <a:bodyPr/>
                    <a:lstStyle/>
                    <a:p>
                      <a:r>
                        <a:rPr lang="fr-FR" dirty="0"/>
                        <a:t>Responsabilité</a:t>
                      </a:r>
                      <a:endParaRPr lang="en-US" dirty="0"/>
                    </a:p>
                  </a:txBody>
                  <a:tcPr/>
                </a:tc>
                <a:extLst>
                  <a:ext uri="{0D108BD9-81ED-4DB2-BD59-A6C34878D82A}">
                    <a16:rowId xmlns:a16="http://schemas.microsoft.com/office/drawing/2014/main" val="3942193618"/>
                  </a:ext>
                </a:extLst>
              </a:tr>
              <a:tr h="1161252">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0991675"/>
                  </a:ext>
                </a:extLst>
              </a:tr>
              <a:tr h="1161252">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85397785"/>
                  </a:ext>
                </a:extLst>
              </a:tr>
              <a:tr h="11612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17348370"/>
                  </a:ext>
                </a:extLst>
              </a:tr>
              <a:tr h="11612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328620471"/>
                  </a:ext>
                </a:extLst>
              </a:tr>
            </a:tbl>
          </a:graphicData>
        </a:graphic>
      </p:graphicFrame>
    </p:spTree>
    <p:extLst>
      <p:ext uri="{BB962C8B-B14F-4D97-AF65-F5344CB8AC3E}">
        <p14:creationId xmlns:p14="http://schemas.microsoft.com/office/powerpoint/2010/main" val="326352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DC4FB458-8FA3-4BC1-8A0D-FC385CD0C4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74661" y="5651615"/>
            <a:ext cx="1819796" cy="745309"/>
          </a:xfrm>
          <a:prstGeom prst="rect">
            <a:avLst/>
          </a:prstGeom>
        </p:spPr>
      </p:pic>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Dernier rapport de la situation de </a:t>
            </a:r>
            <a:r>
              <a:rPr lang="en-US" dirty="0" err="1"/>
              <a:t>l’OMS</a:t>
            </a:r>
            <a:endParaRPr lang="en-US" dirty="0"/>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8" name="Picture 7">
            <a:hlinkClick r:id="rId3"/>
            <a:extLst>
              <a:ext uri="{FF2B5EF4-FFF2-40B4-BE49-F238E27FC236}">
                <a16:creationId xmlns:a16="http://schemas.microsoft.com/office/drawing/2014/main" id="{9189C7DF-0451-4293-B040-91EBEF0391B2}"/>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153062" y="1094005"/>
            <a:ext cx="5471660" cy="5188808"/>
          </a:xfrm>
          <a:prstGeom prst="roundRect">
            <a:avLst>
              <a:gd name="adj" fmla="val 642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Rectangle 9">
            <a:extLst>
              <a:ext uri="{FF2B5EF4-FFF2-40B4-BE49-F238E27FC236}">
                <a16:creationId xmlns:a16="http://schemas.microsoft.com/office/drawing/2014/main" id="{04F871DA-2632-4765-A38B-969A64757D61}"/>
              </a:ext>
            </a:extLst>
          </p:cNvPr>
          <p:cNvSpPr/>
          <p:nvPr/>
        </p:nvSpPr>
        <p:spPr>
          <a:xfrm>
            <a:off x="413865" y="2598003"/>
            <a:ext cx="5578771" cy="1384995"/>
          </a:xfrm>
          <a:prstGeom prst="rect">
            <a:avLst/>
          </a:prstGeom>
        </p:spPr>
        <p:txBody>
          <a:bodyPr wrap="none">
            <a:spAutoFit/>
          </a:bodyPr>
          <a:lstStyle/>
          <a:p>
            <a:r>
              <a:rPr lang="en-US" sz="2800" b="1" dirty="0"/>
              <a:t>La situation </a:t>
            </a:r>
            <a:r>
              <a:rPr lang="en-US" sz="2800" b="1" dirty="0" err="1"/>
              <a:t>évolue</a:t>
            </a:r>
            <a:r>
              <a:rPr lang="en-US" sz="2800" b="1" dirty="0"/>
              <a:t> </a:t>
            </a:r>
            <a:r>
              <a:rPr lang="en-US" sz="2800" b="1" dirty="0" err="1"/>
              <a:t>rapidement</a:t>
            </a:r>
            <a:r>
              <a:rPr lang="en-US" sz="2800" b="1" dirty="0"/>
              <a:t>.</a:t>
            </a:r>
          </a:p>
          <a:p>
            <a:r>
              <a:rPr lang="en-US" sz="2800" dirty="0" err="1"/>
              <a:t>Regardons</a:t>
            </a:r>
            <a:r>
              <a:rPr lang="en-US" sz="2800" dirty="0"/>
              <a:t> ensemble le </a:t>
            </a:r>
            <a:r>
              <a:rPr lang="fr-FR" sz="2800" dirty="0"/>
              <a:t>dernier </a:t>
            </a:r>
          </a:p>
          <a:p>
            <a:r>
              <a:rPr lang="fr-FR" sz="2800" dirty="0"/>
              <a:t>rapport de la situation de l’OMS</a:t>
            </a:r>
            <a:r>
              <a:rPr lang="en-US" sz="2800" dirty="0"/>
              <a:t>.</a:t>
            </a:r>
          </a:p>
        </p:txBody>
      </p:sp>
    </p:spTree>
    <p:extLst>
      <p:ext uri="{BB962C8B-B14F-4D97-AF65-F5344CB8AC3E}">
        <p14:creationId xmlns:p14="http://schemas.microsoft.com/office/powerpoint/2010/main" val="3382875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a:t>Consolidation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3" name="Picture 2">
            <a:extLst>
              <a:ext uri="{FF2B5EF4-FFF2-40B4-BE49-F238E27FC236}">
                <a16:creationId xmlns:a16="http://schemas.microsoft.com/office/drawing/2014/main" id="{85FFC5E4-CF02-4AAF-9333-0A90285CB2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6256" y="1126894"/>
            <a:ext cx="4134899" cy="284660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458B852-41C1-421E-A603-9214D375F1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9127" y="1680695"/>
            <a:ext cx="4134899" cy="284660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DE153DA-4B8C-429D-A199-AA8A3FD32B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1998" y="2234496"/>
            <a:ext cx="4134899" cy="28466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859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n-US" dirty="0" err="1"/>
              <a:t>Formulaire</a:t>
            </a:r>
            <a:r>
              <a:rPr lang="en-US" dirty="0"/>
              <a:t> </a:t>
            </a:r>
            <a:r>
              <a:rPr lang="en-US" dirty="0" err="1"/>
              <a:t>d'évaluation</a:t>
            </a:r>
            <a:r>
              <a:rPr lang="en-US" dirty="0"/>
              <a:t> des participants</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3" name="Picture 2">
            <a:extLst>
              <a:ext uri="{FF2B5EF4-FFF2-40B4-BE49-F238E27FC236}">
                <a16:creationId xmlns:a16="http://schemas.microsoft.com/office/drawing/2014/main" id="{AB918967-1504-466D-B993-22C06F9618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772" y="1062607"/>
            <a:ext cx="3884491" cy="5154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C62B40BA-F069-46EB-80AD-1DA680739316}"/>
              </a:ext>
            </a:extLst>
          </p:cNvPr>
          <p:cNvSpPr/>
          <p:nvPr/>
        </p:nvSpPr>
        <p:spPr>
          <a:xfrm>
            <a:off x="6172765" y="2184611"/>
            <a:ext cx="5552203" cy="1815882"/>
          </a:xfrm>
          <a:prstGeom prst="rect">
            <a:avLst/>
          </a:prstGeom>
        </p:spPr>
        <p:txBody>
          <a:bodyPr wrap="square">
            <a:spAutoFit/>
          </a:bodyPr>
          <a:lstStyle/>
          <a:p>
            <a:pPr algn="ctr">
              <a:spcAft>
                <a:spcPts val="800"/>
              </a:spcAft>
            </a:pPr>
            <a:r>
              <a:rPr lang="fr-FR" sz="2800" i="1" dirty="0">
                <a:latin typeface="Arial" panose="020B0604020202020204" pitchFamily="34" charset="0"/>
                <a:ea typeface="Calibri" panose="020F0502020204030204" pitchFamily="34" charset="0"/>
              </a:rPr>
              <a:t>Vos commentaires nous aideront à maintenir et à améliorer la qualité et la pertinence des futurs exercices de simulation.</a:t>
            </a:r>
            <a:endParaRPr lang="en-US" sz="3200" dirty="0">
              <a:effectLst/>
              <a:latin typeface="Arial" panose="020B0604020202020204" pitchFamily="34" charset="0"/>
              <a:ea typeface="Calibri" panose="020F0502020204030204" pitchFamily="34" charset="0"/>
            </a:endParaRPr>
          </a:p>
        </p:txBody>
      </p:sp>
      <p:grpSp>
        <p:nvGrpSpPr>
          <p:cNvPr id="9" name="Group 8">
            <a:extLst>
              <a:ext uri="{FF2B5EF4-FFF2-40B4-BE49-F238E27FC236}">
                <a16:creationId xmlns:a16="http://schemas.microsoft.com/office/drawing/2014/main" id="{2B3E6510-CC81-4105-9D35-20E4BF56DD55}"/>
              </a:ext>
            </a:extLst>
          </p:cNvPr>
          <p:cNvGrpSpPr/>
          <p:nvPr/>
        </p:nvGrpSpPr>
        <p:grpSpPr>
          <a:xfrm>
            <a:off x="7730214" y="4687651"/>
            <a:ext cx="1849281" cy="749356"/>
            <a:chOff x="9978391" y="5342554"/>
            <a:chExt cx="1849281" cy="749356"/>
          </a:xfrm>
        </p:grpSpPr>
        <p:pic>
          <p:nvPicPr>
            <p:cNvPr id="13" name="Picture 12">
              <a:extLst>
                <a:ext uri="{FF2B5EF4-FFF2-40B4-BE49-F238E27FC236}">
                  <a16:creationId xmlns:a16="http://schemas.microsoft.com/office/drawing/2014/main" id="{973EC829-C3FA-4328-99AA-B40E0032AA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4" name="TextBox 13">
              <a:extLst>
                <a:ext uri="{FF2B5EF4-FFF2-40B4-BE49-F238E27FC236}">
                  <a16:creationId xmlns:a16="http://schemas.microsoft.com/office/drawing/2014/main" id="{CC1F5717-065B-4919-AD00-736B6FD64B1C}"/>
                </a:ext>
              </a:extLst>
            </p:cNvPr>
            <p:cNvSpPr txBox="1"/>
            <p:nvPr/>
          </p:nvSpPr>
          <p:spPr>
            <a:xfrm>
              <a:off x="10668380" y="5522976"/>
              <a:ext cx="1159292"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5 mins</a:t>
              </a:r>
            </a:p>
          </p:txBody>
        </p:sp>
      </p:grpSp>
    </p:spTree>
    <p:extLst>
      <p:ext uri="{BB962C8B-B14F-4D97-AF65-F5344CB8AC3E}">
        <p14:creationId xmlns:p14="http://schemas.microsoft.com/office/powerpoint/2010/main" val="2801552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fr-FR" dirty="0"/>
              <a:t>Prochaines étapes et conclusions</a:t>
            </a:r>
            <a:endParaRPr lang="en-US" dirty="0"/>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7" name="Picture 6">
            <a:extLst>
              <a:ext uri="{FF2B5EF4-FFF2-40B4-BE49-F238E27FC236}">
                <a16:creationId xmlns:a16="http://schemas.microsoft.com/office/drawing/2014/main" id="{7200FD45-150F-4024-82DC-29A8CF80CB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419557">
            <a:off x="1928217" y="1162881"/>
            <a:ext cx="7850404" cy="4500941"/>
          </a:xfrm>
          <a:prstGeom prst="rect">
            <a:avLst/>
          </a:prstGeom>
        </p:spPr>
      </p:pic>
      <p:sp>
        <p:nvSpPr>
          <p:cNvPr id="8" name="TextBox 7">
            <a:extLst>
              <a:ext uri="{FF2B5EF4-FFF2-40B4-BE49-F238E27FC236}">
                <a16:creationId xmlns:a16="http://schemas.microsoft.com/office/drawing/2014/main" id="{0E46B248-6FCC-4C4D-B5C7-8F13B04B80AF}"/>
              </a:ext>
            </a:extLst>
          </p:cNvPr>
          <p:cNvSpPr txBox="1"/>
          <p:nvPr/>
        </p:nvSpPr>
        <p:spPr>
          <a:xfrm>
            <a:off x="1878508" y="4578825"/>
            <a:ext cx="7949821" cy="646331"/>
          </a:xfrm>
          <a:prstGeom prst="rect">
            <a:avLst/>
          </a:prstGeom>
          <a:noFill/>
        </p:spPr>
        <p:txBody>
          <a:bodyPr wrap="square" rtlCol="0">
            <a:spAutoFit/>
          </a:bodyPr>
          <a:lstStyle/>
          <a:p>
            <a:pPr algn="ctr">
              <a:spcBef>
                <a:spcPts val="700"/>
              </a:spcBef>
              <a:buClr>
                <a:srgbClr val="DD8047"/>
              </a:buClr>
              <a:buSzPct val="60000"/>
            </a:pPr>
            <a:r>
              <a:rPr lang="en-US" sz="3600" b="1" dirty="0">
                <a:solidFill>
                  <a:srgbClr val="0070C0"/>
                </a:solidFill>
                <a:latin typeface="+mj-lt"/>
                <a:cs typeface="Calibri" panose="020F0502020204030204" pitchFamily="34" charset="0"/>
              </a:rPr>
              <a:t>PROCHAINES ETAPES</a:t>
            </a:r>
          </a:p>
        </p:txBody>
      </p:sp>
    </p:spTree>
    <p:extLst>
      <p:ext uri="{BB962C8B-B14F-4D97-AF65-F5344CB8AC3E}">
        <p14:creationId xmlns:p14="http://schemas.microsoft.com/office/powerpoint/2010/main" val="2979113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b="1" dirty="0">
                <a:solidFill>
                  <a:schemeClr val="bg1"/>
                </a:solidFill>
              </a:rPr>
              <a:t>RESSOURCES OMS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en-US" sz="4800" b="1" dirty="0">
                <a:solidFill>
                  <a:schemeClr val="bg1"/>
                </a:solidFill>
                <a:latin typeface="+mj-lt"/>
                <a:cs typeface="Calibri" panose="020F0502020204030204" pitchFamily="34" charset="0"/>
              </a:rPr>
              <a:t>MERCI!</a:t>
            </a:r>
          </a:p>
        </p:txBody>
      </p:sp>
      <p:sp>
        <p:nvSpPr>
          <p:cNvPr id="13" name="Rectangle 12">
            <a:extLst>
              <a:ext uri="{FF2B5EF4-FFF2-40B4-BE49-F238E27FC236}">
                <a16:creationId xmlns:a16="http://schemas.microsoft.com/office/drawing/2014/main" id="{C11B9C60-02FC-41E8-B2BE-53DD780C3CA3}"/>
              </a:ext>
            </a:extLst>
          </p:cNvPr>
          <p:cNvSpPr/>
          <p:nvPr/>
        </p:nvSpPr>
        <p:spPr>
          <a:xfrm>
            <a:off x="2221170" y="4381795"/>
            <a:ext cx="3663286" cy="1846003"/>
          </a:xfrm>
          <a:prstGeom prst="rect">
            <a:avLst/>
          </a:prstGeom>
          <a:solidFill>
            <a:schemeClr val="bg1"/>
          </a:solidFill>
        </p:spPr>
        <p:txBody>
          <a:bodyPr wrap="square">
            <a:noAutofit/>
          </a:bodyPr>
          <a:lstStyle/>
          <a:p>
            <a:pPr marL="1706563"/>
            <a:endParaRPr lang="en-US" sz="1200" b="1" dirty="0"/>
          </a:p>
          <a:p>
            <a:pPr marL="1706563"/>
            <a:r>
              <a:rPr lang="en-US" b="1" dirty="0"/>
              <a:t>WHO</a:t>
            </a:r>
          </a:p>
          <a:p>
            <a:pPr marL="1706563"/>
            <a:r>
              <a:rPr lang="en-US" b="1" dirty="0"/>
              <a:t>COVID-19</a:t>
            </a:r>
          </a:p>
          <a:p>
            <a:pPr marL="1706563"/>
            <a:r>
              <a:rPr lang="en-US" b="1" dirty="0"/>
              <a:t>Emergency</a:t>
            </a:r>
          </a:p>
          <a:p>
            <a:pPr marL="1706563"/>
            <a:r>
              <a:rPr lang="en-US" b="1" dirty="0"/>
              <a:t>webpage</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7096" y="4470619"/>
            <a:ext cx="1475053" cy="1502268"/>
          </a:xfrm>
          <a:prstGeom prst="rect">
            <a:avLst/>
          </a:prstGeom>
        </p:spPr>
      </p:pic>
      <p:sp>
        <p:nvSpPr>
          <p:cNvPr id="14" name="Rectangle 13">
            <a:extLst>
              <a:ext uri="{FF2B5EF4-FFF2-40B4-BE49-F238E27FC236}">
                <a16:creationId xmlns:a16="http://schemas.microsoft.com/office/drawing/2014/main" id="{01A77051-B61A-4379-9F50-EEBDE48661C0}"/>
              </a:ext>
            </a:extLst>
          </p:cNvPr>
          <p:cNvSpPr/>
          <p:nvPr/>
        </p:nvSpPr>
        <p:spPr>
          <a:xfrm>
            <a:off x="6307544" y="4381795"/>
            <a:ext cx="3663286" cy="1846003"/>
          </a:xfrm>
          <a:prstGeom prst="rect">
            <a:avLst/>
          </a:prstGeom>
          <a:solidFill>
            <a:schemeClr val="bg1"/>
          </a:solidFill>
        </p:spPr>
        <p:txBody>
          <a:bodyPr wrap="square">
            <a:noAutofit/>
          </a:bodyPr>
          <a:lstStyle/>
          <a:p>
            <a:pPr>
              <a:tabLst>
                <a:tab pos="1882775" algn="r"/>
              </a:tabLst>
            </a:pPr>
            <a:endParaRPr lang="en-US" sz="1200" b="1" dirty="0"/>
          </a:p>
          <a:p>
            <a:pPr>
              <a:tabLst>
                <a:tab pos="1882775" algn="r"/>
              </a:tabLst>
            </a:pPr>
            <a:r>
              <a:rPr lang="en-US" b="1" dirty="0"/>
              <a:t>	Plus </a:t>
            </a:r>
            <a:r>
              <a:rPr lang="en-US" b="1" dirty="0" err="1"/>
              <a:t>d’infos</a:t>
            </a:r>
            <a:endParaRPr lang="en-US" b="1" dirty="0"/>
          </a:p>
          <a:p>
            <a:pPr>
              <a:tabLst>
                <a:tab pos="1882775" algn="r"/>
              </a:tabLst>
            </a:pPr>
            <a:r>
              <a:rPr lang="en-US" b="1" dirty="0"/>
              <a:t>	sur les</a:t>
            </a:r>
          </a:p>
          <a:p>
            <a:pPr>
              <a:tabLst>
                <a:tab pos="1882775" algn="r"/>
              </a:tabLst>
            </a:pPr>
            <a:r>
              <a:rPr lang="en-US" b="1" dirty="0"/>
              <a:t>	coronavirus</a:t>
            </a:r>
          </a:p>
        </p:txBody>
      </p:sp>
      <p:pic>
        <p:nvPicPr>
          <p:cNvPr id="16" name="Picture 15">
            <a:hlinkClick r:id="rId5"/>
            <a:extLst>
              <a:ext uri="{FF2B5EF4-FFF2-40B4-BE49-F238E27FC236}">
                <a16:creationId xmlns:a16="http://schemas.microsoft.com/office/drawing/2014/main" id="{BD923BB1-F5AD-406F-BBD9-A8E464A1FDE4}"/>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8383115" y="4456493"/>
            <a:ext cx="1464167" cy="1502268"/>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8105626" y="5908025"/>
            <a:ext cx="1865681" cy="307777"/>
          </a:xfrm>
          <a:prstGeom prst="rect">
            <a:avLst/>
          </a:prstGeom>
          <a:noFill/>
        </p:spPr>
        <p:txBody>
          <a:bodyPr wrap="square" rtlCol="0">
            <a:spAutoFit/>
          </a:bodyPr>
          <a:lstStyle/>
          <a:p>
            <a:pPr>
              <a:spcBef>
                <a:spcPts val="700"/>
              </a:spcBef>
              <a:buClr>
                <a:srgbClr val="DD8047"/>
              </a:buClr>
              <a:buSzPct val="60000"/>
            </a:pPr>
            <a:r>
              <a:rPr lang="en-US" sz="1400" b="1" dirty="0" err="1">
                <a:solidFill>
                  <a:srgbClr val="0070C0"/>
                </a:solidFill>
                <a:cs typeface="Calibri" panose="020F0502020204030204" pitchFamily="34" charset="0"/>
              </a:rPr>
              <a:t>Scannez</a:t>
            </a:r>
            <a:r>
              <a:rPr lang="en-US" sz="1400" b="1" dirty="0">
                <a:solidFill>
                  <a:srgbClr val="0070C0"/>
                </a:solidFill>
                <a:cs typeface="Calibri" panose="020F0502020204030204" pitchFamily="34" charset="0"/>
              </a:rPr>
              <a:t> </a:t>
            </a:r>
            <a:r>
              <a:rPr lang="en-US" sz="1400" b="1" dirty="0" err="1">
                <a:solidFill>
                  <a:srgbClr val="0070C0"/>
                </a:solidFill>
                <a:cs typeface="Calibri" panose="020F0502020204030204" pitchFamily="34" charset="0"/>
              </a:rPr>
              <a:t>ou</a:t>
            </a:r>
            <a:r>
              <a:rPr lang="en-US" sz="1400" b="1" dirty="0">
                <a:solidFill>
                  <a:srgbClr val="0070C0"/>
                </a:solidFill>
                <a:cs typeface="Calibri" panose="020F0502020204030204" pitchFamily="34" charset="0"/>
              </a:rPr>
              <a:t> </a:t>
            </a:r>
            <a:r>
              <a:rPr lang="en-US" sz="1400" b="1" dirty="0" err="1">
                <a:solidFill>
                  <a:srgbClr val="0070C0"/>
                </a:solidFill>
                <a:cs typeface="Calibri" panose="020F0502020204030204" pitchFamily="34" charset="0"/>
              </a:rPr>
              <a:t>cliquez</a:t>
            </a:r>
            <a:endParaRPr lang="en-US" sz="1400" b="1" dirty="0">
              <a:solidFill>
                <a:srgbClr val="0070C0"/>
              </a:solidFill>
              <a:cs typeface="Calibri" panose="020F0502020204030204" pitchFamily="34" charset="0"/>
            </a:endParaRPr>
          </a:p>
        </p:txBody>
      </p:sp>
      <p:sp>
        <p:nvSpPr>
          <p:cNvPr id="18" name="TextBox 17">
            <a:extLst>
              <a:ext uri="{FF2B5EF4-FFF2-40B4-BE49-F238E27FC236}">
                <a16:creationId xmlns:a16="http://schemas.microsoft.com/office/drawing/2014/main" id="{E23129EC-78FD-42DC-A2CC-588997984439}"/>
              </a:ext>
            </a:extLst>
          </p:cNvPr>
          <p:cNvSpPr txBox="1"/>
          <p:nvPr/>
        </p:nvSpPr>
        <p:spPr>
          <a:xfrm>
            <a:off x="2188187" y="5946454"/>
            <a:ext cx="1970424" cy="307777"/>
          </a:xfrm>
          <a:prstGeom prst="rect">
            <a:avLst/>
          </a:prstGeom>
          <a:noFill/>
        </p:spPr>
        <p:txBody>
          <a:bodyPr wrap="square" rtlCol="0">
            <a:spAutoFit/>
          </a:bodyPr>
          <a:lstStyle/>
          <a:p>
            <a:pPr algn="l">
              <a:spcBef>
                <a:spcPts val="700"/>
              </a:spcBef>
              <a:buClr>
                <a:srgbClr val="DD8047"/>
              </a:buClr>
              <a:buSzPct val="60000"/>
            </a:pPr>
            <a:r>
              <a:rPr lang="en-US" sz="1400" b="1" dirty="0" err="1">
                <a:solidFill>
                  <a:srgbClr val="0070C0"/>
                </a:solidFill>
                <a:latin typeface="+mj-lt"/>
                <a:cs typeface="Calibri" panose="020F0502020204030204" pitchFamily="34" charset="0"/>
              </a:rPr>
              <a:t>Scannez</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ou</a:t>
            </a:r>
            <a:r>
              <a:rPr lang="en-US" sz="1400" b="1" dirty="0">
                <a:solidFill>
                  <a:srgbClr val="0070C0"/>
                </a:solidFill>
                <a:latin typeface="+mj-lt"/>
                <a:cs typeface="Calibri" panose="020F0502020204030204" pitchFamily="34" charset="0"/>
              </a:rPr>
              <a:t> </a:t>
            </a:r>
            <a:r>
              <a:rPr lang="en-US" sz="1400" b="1" dirty="0" err="1">
                <a:solidFill>
                  <a:srgbClr val="0070C0"/>
                </a:solidFill>
                <a:latin typeface="+mj-lt"/>
                <a:cs typeface="Calibri" panose="020F0502020204030204" pitchFamily="34" charset="0"/>
              </a:rPr>
              <a:t>cliquez</a:t>
            </a:r>
            <a:endParaRPr lang="en-US" sz="1400" b="1" dirty="0">
              <a:solidFill>
                <a:srgbClr val="0070C0"/>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rtlCol="0">
            <a:spAutoFit/>
          </a:bodyPr>
          <a:lstStyle/>
          <a:p>
            <a:pPr algn="ctr">
              <a:spcBef>
                <a:spcPts val="700"/>
              </a:spcBef>
              <a:buClr>
                <a:srgbClr val="DD8047"/>
              </a:buClr>
              <a:buSzPct val="60000"/>
            </a:pPr>
            <a:r>
              <a:rPr lang="en-US" sz="2000" b="1" dirty="0">
                <a:solidFill>
                  <a:srgbClr val="0070C0"/>
                </a:solidFill>
                <a:latin typeface="+mj-lt"/>
                <a:cs typeface="Calibri" panose="020F0502020204030204" pitchFamily="34" charset="0"/>
              </a:rPr>
              <a:t>Pour un </a:t>
            </a:r>
            <a:r>
              <a:rPr lang="en-US" sz="2000" b="1" dirty="0" err="1">
                <a:solidFill>
                  <a:srgbClr val="0070C0"/>
                </a:solidFill>
                <a:latin typeface="+mj-lt"/>
                <a:cs typeface="Calibri" panose="020F0502020204030204" pitchFamily="34" charset="0"/>
              </a:rPr>
              <a:t>soutien</a:t>
            </a:r>
            <a:r>
              <a:rPr lang="en-US" sz="2000" b="1" dirty="0">
                <a:solidFill>
                  <a:srgbClr val="0070C0"/>
                </a:solidFill>
                <a:latin typeface="+mj-lt"/>
                <a:cs typeface="Calibri" panose="020F0502020204030204" pitchFamily="34" charset="0"/>
              </a:rPr>
              <a:t> sur la simulation,</a:t>
            </a:r>
          </a:p>
          <a:p>
            <a:pPr algn="ctr">
              <a:spcBef>
                <a:spcPts val="700"/>
              </a:spcBef>
              <a:buClr>
                <a:srgbClr val="DD8047"/>
              </a:buClr>
              <a:buSzPct val="60000"/>
            </a:pPr>
            <a:r>
              <a:rPr lang="fr-FR" sz="2000" b="1" dirty="0">
                <a:solidFill>
                  <a:srgbClr val="0070C0"/>
                </a:solidFill>
                <a:latin typeface="+mj-lt"/>
                <a:cs typeface="Calibri" panose="020F0502020204030204" pitchFamily="34" charset="0"/>
              </a:rPr>
              <a:t>veuillez contacter votre point focal de bureau du pays ou du bureau régional de l'OMS</a:t>
            </a:r>
            <a:r>
              <a:rPr lang="en-US" sz="2000" b="1" dirty="0">
                <a:solidFill>
                  <a:srgbClr val="0070C0"/>
                </a:solidFill>
                <a:latin typeface="+mj-lt"/>
                <a:cs typeface="Calibri" panose="020F0502020204030204" pitchFamily="34" charset="0"/>
              </a:rPr>
              <a:t>:</a:t>
            </a:r>
          </a:p>
          <a:p>
            <a:pPr>
              <a:spcBef>
                <a:spcPts val="700"/>
              </a:spcBef>
              <a:buClr>
                <a:srgbClr val="DD8047"/>
              </a:buClr>
              <a:buSzPct val="60000"/>
              <a:tabLst>
                <a:tab pos="5738813" algn="r"/>
                <a:tab pos="6280150" algn="l"/>
              </a:tabLst>
            </a:pPr>
            <a:r>
              <a:rPr lang="en-US" sz="2000" b="1" dirty="0">
                <a:solidFill>
                  <a:srgbClr val="0070C0"/>
                </a:solidFill>
                <a:latin typeface="+mj-lt"/>
                <a:cs typeface="Calibri" panose="020F0502020204030204" pitchFamily="34" charset="0"/>
              </a:rPr>
              <a:t>	</a:t>
            </a:r>
            <a:r>
              <a:rPr lang="en-US" b="1" dirty="0">
                <a:solidFill>
                  <a:srgbClr val="0070C0"/>
                </a:solidFill>
                <a:latin typeface="+mj-lt"/>
                <a:cs typeface="Calibri" panose="020F0502020204030204" pitchFamily="34" charset="0"/>
              </a:rPr>
              <a:t>AFRO: 	stephenm@who.int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EMRO: 	SAMHOURID@who.int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EURO: 	schmidtt@who.int ; rashforda@who.int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PAHO: 	andragro@paho.org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SAERO: 	htikem@who.int </a:t>
            </a:r>
          </a:p>
          <a:p>
            <a:pPr>
              <a:spcBef>
                <a:spcPts val="700"/>
              </a:spcBef>
              <a:buClr>
                <a:srgbClr val="DD8047"/>
              </a:buClr>
              <a:buSzPct val="60000"/>
              <a:tabLst>
                <a:tab pos="1346200" algn="l"/>
                <a:tab pos="5738813" algn="r"/>
                <a:tab pos="6280150" algn="l"/>
              </a:tabLst>
            </a:pPr>
            <a:r>
              <a:rPr lang="en-US" b="1" dirty="0">
                <a:solidFill>
                  <a:srgbClr val="0070C0"/>
                </a:solidFill>
                <a:latin typeface="+mj-lt"/>
                <a:cs typeface="Calibri" panose="020F0502020204030204" pitchFamily="34" charset="0"/>
              </a:rPr>
              <a:t>		WPRO: 	PAPOWITZH@who.int ; katom@who.int </a:t>
            </a:r>
            <a:endParaRPr lang="en-GB"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286983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8E3C2-7B49-4116-8476-6E84F46B2D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49624"/>
            <a:ext cx="12192000" cy="2747845"/>
          </a:xfrm>
          <a:prstGeom prst="rect">
            <a:avLst/>
          </a:prstGeom>
        </p:spPr>
      </p:pic>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a:xfrm>
            <a:off x="152780" y="-8247"/>
            <a:ext cx="12039220" cy="581340"/>
          </a:xfrm>
        </p:spPr>
        <p:txBody>
          <a:bodyPr>
            <a:normAutofit fontScale="90000"/>
          </a:bodyPr>
          <a:lstStyle/>
          <a:p>
            <a:r>
              <a:rPr lang="en-US" dirty="0" err="1"/>
              <a:t>Déclaration</a:t>
            </a:r>
            <a:r>
              <a:rPr lang="en-US" dirty="0"/>
              <a:t> du </a:t>
            </a:r>
            <a:r>
              <a:rPr lang="en-US" dirty="0" err="1"/>
              <a:t>Comité</a:t>
            </a:r>
            <a:r>
              <a:rPr lang="en-US" dirty="0"/>
              <a:t> </a:t>
            </a:r>
            <a:r>
              <a:rPr lang="en-US" dirty="0" err="1"/>
              <a:t>d’Urgence</a:t>
            </a:r>
            <a:r>
              <a:rPr lang="en-US" dirty="0"/>
              <a:t> du RSI</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0" name="Rectangle 9">
            <a:extLst>
              <a:ext uri="{FF2B5EF4-FFF2-40B4-BE49-F238E27FC236}">
                <a16:creationId xmlns:a16="http://schemas.microsoft.com/office/drawing/2014/main" id="{04F871DA-2632-4765-A38B-969A64757D61}"/>
              </a:ext>
            </a:extLst>
          </p:cNvPr>
          <p:cNvSpPr/>
          <p:nvPr/>
        </p:nvSpPr>
        <p:spPr>
          <a:xfrm>
            <a:off x="152780" y="873948"/>
            <a:ext cx="11825860" cy="2739211"/>
          </a:xfrm>
          <a:prstGeom prst="rect">
            <a:avLst/>
          </a:prstGeom>
        </p:spPr>
        <p:txBody>
          <a:bodyPr wrap="square">
            <a:spAutoFit/>
          </a:bodyPr>
          <a:lstStyle/>
          <a:p>
            <a:r>
              <a:rPr lang="en-US" sz="2800" b="1" dirty="0">
                <a:solidFill>
                  <a:schemeClr val="accent3"/>
                </a:solidFill>
              </a:rPr>
              <a:t>A </a:t>
            </a:r>
            <a:r>
              <a:rPr lang="en-US" sz="2800" b="1" dirty="0" err="1">
                <a:solidFill>
                  <a:schemeClr val="accent3"/>
                </a:solidFill>
              </a:rPr>
              <a:t>l’attention</a:t>
            </a:r>
            <a:r>
              <a:rPr lang="en-US" sz="2800" b="1" dirty="0">
                <a:solidFill>
                  <a:schemeClr val="accent3"/>
                </a:solidFill>
              </a:rPr>
              <a:t> de </a:t>
            </a:r>
            <a:r>
              <a:rPr lang="en-US" sz="2800" b="1" dirty="0" err="1">
                <a:solidFill>
                  <a:schemeClr val="accent3"/>
                </a:solidFill>
              </a:rPr>
              <a:t>tous</a:t>
            </a:r>
            <a:r>
              <a:rPr lang="en-US" sz="2800" b="1" dirty="0">
                <a:solidFill>
                  <a:schemeClr val="accent3"/>
                </a:solidFill>
              </a:rPr>
              <a:t> les pays</a:t>
            </a:r>
            <a:endParaRPr lang="en-US" sz="2800" b="1" dirty="0"/>
          </a:p>
          <a:p>
            <a:pPr algn="just"/>
            <a:r>
              <a:rPr lang="fr-FR" sz="2400" i="1" dirty="0"/>
              <a:t>On peut s’attendre dans n’importe quel pays à l’apparition de nouveaux cas exportés de Chine. Par conséquent, tous les pays doivent être prêts à prendre des mesures pour endiguer la flambée, y compris par une surveillance active, un dépistage précoce, l’isolement et la prise en charge des cas, la recherche des contacts et la prévention de la poursuite de la propagation de l’infection par le COVID-19, et à communiquer l’ensemble des données à l’OMS. </a:t>
            </a:r>
            <a:r>
              <a:rPr lang="fr-FR" sz="1600" dirty="0"/>
              <a:t>(Genève, 30 janvier 2020)</a:t>
            </a:r>
            <a:endParaRPr lang="en-US" dirty="0"/>
          </a:p>
        </p:txBody>
      </p:sp>
    </p:spTree>
    <p:extLst>
      <p:ext uri="{BB962C8B-B14F-4D97-AF65-F5344CB8AC3E}">
        <p14:creationId xmlns:p14="http://schemas.microsoft.com/office/powerpoint/2010/main" val="1327707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46B6-1766-4618-AB37-69C62D8F1E64}"/>
              </a:ext>
            </a:extLst>
          </p:cNvPr>
          <p:cNvSpPr>
            <a:spLocks noGrp="1"/>
          </p:cNvSpPr>
          <p:nvPr>
            <p:ph type="title"/>
          </p:nvPr>
        </p:nvSpPr>
        <p:spPr/>
        <p:txBody>
          <a:bodyPr>
            <a:normAutofit fontScale="90000"/>
          </a:bodyPr>
          <a:lstStyle/>
          <a:p>
            <a:r>
              <a:rPr lang="en-US" dirty="0" err="1"/>
              <a:t>Qu’est-ce-qu’un</a:t>
            </a:r>
            <a:r>
              <a:rPr lang="en-US" dirty="0"/>
              <a:t> </a:t>
            </a:r>
            <a:r>
              <a:rPr lang="en-US" dirty="0" err="1"/>
              <a:t>exercice</a:t>
            </a:r>
            <a:r>
              <a:rPr lang="en-US" dirty="0"/>
              <a:t> sur table(TTX)?</a:t>
            </a:r>
          </a:p>
        </p:txBody>
      </p:sp>
      <p:sp>
        <p:nvSpPr>
          <p:cNvPr id="3" name="Content Placeholder 2">
            <a:extLst>
              <a:ext uri="{FF2B5EF4-FFF2-40B4-BE49-F238E27FC236}">
                <a16:creationId xmlns:a16="http://schemas.microsoft.com/office/drawing/2014/main" id="{449D7005-D0A1-4AC3-9669-670EA17DF11F}"/>
              </a:ext>
            </a:extLst>
          </p:cNvPr>
          <p:cNvSpPr>
            <a:spLocks noGrp="1"/>
          </p:cNvSpPr>
          <p:nvPr>
            <p:ph idx="1"/>
          </p:nvPr>
        </p:nvSpPr>
        <p:spPr/>
        <p:txBody>
          <a:bodyPr/>
          <a:lstStyle/>
          <a:p>
            <a:pPr marL="0" indent="0">
              <a:lnSpc>
                <a:spcPct val="115000"/>
              </a:lnSpc>
              <a:spcAft>
                <a:spcPts val="1200"/>
              </a:spcAft>
              <a:buNone/>
            </a:pPr>
            <a:endParaRPr lang="en-GB" i="1" u="sng" dirty="0">
              <a:solidFill>
                <a:srgbClr val="0070C0"/>
              </a:solidFill>
              <a:latin typeface="Calibri" charset="0"/>
              <a:ea typeface="Arial" charset="0"/>
            </a:endParaRPr>
          </a:p>
          <a:p>
            <a:pPr marL="0" indent="0" algn="ctr">
              <a:buNone/>
            </a:pPr>
            <a:r>
              <a:rPr lang="fr-FR" b="1" dirty="0"/>
              <a:t>Un Exercice de simulation sur Table (TTX) </a:t>
            </a:r>
            <a:r>
              <a:rPr lang="fr-FR" dirty="0"/>
              <a:t>est un exercice qui utilise des scenarios progressifs</a:t>
            </a:r>
            <a:r>
              <a:rPr lang="fr-FR" b="1" dirty="0"/>
              <a:t> </a:t>
            </a:r>
            <a:r>
              <a:rPr lang="fr-FR" dirty="0"/>
              <a:t>avec des séries de messages scriptes pour permettre aux  participants de considérer l’impact d’une potentielle urgence de santé publique sur les plans existants, procédures et capacités.  </a:t>
            </a:r>
          </a:p>
          <a:p>
            <a:pPr marL="0" indent="0" algn="ctr">
              <a:buNone/>
            </a:pPr>
            <a:r>
              <a:rPr lang="fr-FR" dirty="0"/>
              <a:t>Un TTX simule une situation d’urgence dans un environnement informel dépourvu de stress.</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br>
              <a:rPr lang="en-US" dirty="0"/>
            </a:br>
            <a:r>
              <a:rPr lang="en-US" sz="1600" dirty="0"/>
              <a:t>-Manuel </a:t>
            </a:r>
            <a:r>
              <a:rPr lang="en-US" sz="1600" dirty="0" err="1"/>
              <a:t>d’exercice</a:t>
            </a:r>
            <a:r>
              <a:rPr lang="en-US" sz="1600" dirty="0"/>
              <a:t> de simulation OMS, 2017</a:t>
            </a:r>
          </a:p>
          <a:p>
            <a:pPr marL="0" indent="0">
              <a:lnSpc>
                <a:spcPct val="115000"/>
              </a:lnSpc>
              <a:spcAft>
                <a:spcPts val="1200"/>
              </a:spcAft>
              <a:buNone/>
            </a:pPr>
            <a:endParaRPr lang="en-GB" i="1" u="sng" dirty="0">
              <a:solidFill>
                <a:srgbClr val="0070C0"/>
              </a:solidFill>
              <a:latin typeface="Arial" charset="0"/>
              <a:ea typeface="Arial" charset="0"/>
            </a:endParaRPr>
          </a:p>
          <a:p>
            <a:pPr marL="0" indent="0">
              <a:buNone/>
            </a:pPr>
            <a:endParaRPr lang="en-US" dirty="0"/>
          </a:p>
        </p:txBody>
      </p:sp>
      <p:sp>
        <p:nvSpPr>
          <p:cNvPr id="4" name="Date Placeholder 3">
            <a:extLst>
              <a:ext uri="{FF2B5EF4-FFF2-40B4-BE49-F238E27FC236}">
                <a16:creationId xmlns:a16="http://schemas.microsoft.com/office/drawing/2014/main" id="{8E67F07D-280F-4690-8F55-72C4FE4D5DCA}"/>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460285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F212-D0A6-4214-B3AF-B63213580F06}"/>
              </a:ext>
            </a:extLst>
          </p:cNvPr>
          <p:cNvSpPr>
            <a:spLocks noGrp="1"/>
          </p:cNvSpPr>
          <p:nvPr>
            <p:ph type="title"/>
          </p:nvPr>
        </p:nvSpPr>
        <p:spPr/>
        <p:txBody>
          <a:bodyPr>
            <a:normAutofit fontScale="90000"/>
          </a:bodyPr>
          <a:lstStyle/>
          <a:p>
            <a:r>
              <a:rPr lang="en-US" dirty="0">
                <a:latin typeface="+mj-lt"/>
                <a:cs typeface="Calibri" panose="020F0502020204030204" pitchFamily="34" charset="0"/>
              </a:rPr>
              <a:t>Conception &amp; but de </a:t>
            </a:r>
            <a:r>
              <a:rPr lang="en-US" dirty="0" err="1">
                <a:latin typeface="+mj-lt"/>
                <a:cs typeface="Calibri" panose="020F0502020204030204" pitchFamily="34" charset="0"/>
              </a:rPr>
              <a:t>l’exercice</a:t>
            </a:r>
            <a:endParaRPr lang="en-US" dirty="0">
              <a:latin typeface="+mj-lt"/>
            </a:endParaRPr>
          </a:p>
        </p:txBody>
      </p:sp>
      <p:sp>
        <p:nvSpPr>
          <p:cNvPr id="3" name="Content Placeholder 2">
            <a:extLst>
              <a:ext uri="{FF2B5EF4-FFF2-40B4-BE49-F238E27FC236}">
                <a16:creationId xmlns:a16="http://schemas.microsoft.com/office/drawing/2014/main" id="{22CD3B87-F182-4E5F-B70A-C926E60E5ED5}"/>
              </a:ext>
            </a:extLst>
          </p:cNvPr>
          <p:cNvSpPr>
            <a:spLocks noGrp="1"/>
          </p:cNvSpPr>
          <p:nvPr>
            <p:ph idx="1"/>
          </p:nvPr>
        </p:nvSpPr>
        <p:spPr>
          <a:xfrm>
            <a:off x="499872" y="987184"/>
            <a:ext cx="5959922" cy="3448915"/>
          </a:xfrm>
        </p:spPr>
        <p:txBody>
          <a:bodyPr>
            <a:normAutofit/>
          </a:bodyPr>
          <a:lstStyle/>
          <a:p>
            <a:pPr marL="0" indent="0">
              <a:buNone/>
            </a:pPr>
            <a:r>
              <a:rPr lang="en-US" sz="3600" b="1" dirty="0">
                <a:solidFill>
                  <a:schemeClr val="accent3"/>
                </a:solidFill>
              </a:rPr>
              <a:t>Conception de </a:t>
            </a:r>
            <a:r>
              <a:rPr lang="en-US" sz="3600" b="1" dirty="0" err="1">
                <a:solidFill>
                  <a:schemeClr val="accent3"/>
                </a:solidFill>
              </a:rPr>
              <a:t>l’exercice</a:t>
            </a:r>
            <a:endParaRPr lang="en-US" sz="3600" b="1" dirty="0">
              <a:solidFill>
                <a:schemeClr val="accent3"/>
              </a:solidFill>
            </a:endParaRPr>
          </a:p>
          <a:p>
            <a:pPr marL="0" indent="0">
              <a:buNone/>
            </a:pPr>
            <a:r>
              <a:rPr lang="fr-FR" dirty="0"/>
              <a:t>Basé sur le </a:t>
            </a:r>
            <a:r>
              <a:rPr lang="fr-FR" dirty="0">
                <a:hlinkClick r:id="rId3"/>
              </a:rPr>
              <a:t>«Plan stratégique de préparation et de réponse COVID-19»</a:t>
            </a:r>
            <a:r>
              <a:rPr lang="fr-FR" dirty="0"/>
              <a:t> et conçu pour les parties prenantes opérationnelles au niveau national, impliquées dans la préparation ou la réponse aux urgences de santé publique.</a:t>
            </a:r>
            <a:endParaRPr lang="en-US" dirty="0"/>
          </a:p>
        </p:txBody>
      </p:sp>
      <p:sp>
        <p:nvSpPr>
          <p:cNvPr id="4" name="Date Placeholder 3">
            <a:extLst>
              <a:ext uri="{FF2B5EF4-FFF2-40B4-BE49-F238E27FC236}">
                <a16:creationId xmlns:a16="http://schemas.microsoft.com/office/drawing/2014/main" id="{0DFA6662-E0A7-42E7-85DE-8E057FA7B6B3}"/>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1" name="Rectangle 10">
            <a:extLst>
              <a:ext uri="{FF2B5EF4-FFF2-40B4-BE49-F238E27FC236}">
                <a16:creationId xmlns:a16="http://schemas.microsoft.com/office/drawing/2014/main" id="{F591DC1D-AEE1-4569-AD64-530DEB4C42AE}"/>
              </a:ext>
            </a:extLst>
          </p:cNvPr>
          <p:cNvSpPr/>
          <p:nvPr/>
        </p:nvSpPr>
        <p:spPr>
          <a:xfrm>
            <a:off x="499872" y="4436099"/>
            <a:ext cx="11527438" cy="1938992"/>
          </a:xfrm>
          <a:prstGeom prst="rect">
            <a:avLst/>
          </a:prstGeom>
        </p:spPr>
        <p:txBody>
          <a:bodyPr wrap="square">
            <a:spAutoFit/>
          </a:bodyPr>
          <a:lstStyle/>
          <a:p>
            <a:r>
              <a:rPr lang="en-US" sz="3600" b="1" dirty="0">
                <a:solidFill>
                  <a:schemeClr val="accent3"/>
                </a:solidFill>
              </a:rPr>
              <a:t>But</a:t>
            </a:r>
            <a:endParaRPr lang="en-US" b="1" dirty="0">
              <a:solidFill>
                <a:schemeClr val="accent3"/>
              </a:solidFill>
            </a:endParaRPr>
          </a:p>
          <a:p>
            <a:r>
              <a:rPr lang="fr-FR" sz="2800" dirty="0"/>
              <a:t>Grâce à une discussion de groupe animée, l'exercice vise à examiner et à renforcer vos plans, procédures et capacités existants pour gérer un cas importé de COVID-19.</a:t>
            </a:r>
            <a:endParaRPr lang="en-US" sz="2800" dirty="0"/>
          </a:p>
        </p:txBody>
      </p:sp>
      <p:pic>
        <p:nvPicPr>
          <p:cNvPr id="6" name="Picture 5" descr="A screenshot of a social media post&#10;&#10;Description automatically generated">
            <a:extLst>
              <a:ext uri="{FF2B5EF4-FFF2-40B4-BE49-F238E27FC236}">
                <a16:creationId xmlns:a16="http://schemas.microsoft.com/office/drawing/2014/main" id="{AFA3F273-2DCB-4887-817A-55448AC7CA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9794" y="987184"/>
            <a:ext cx="5375268" cy="3627000"/>
          </a:xfrm>
          <a:prstGeom prst="rect">
            <a:avLst/>
          </a:prstGeom>
        </p:spPr>
      </p:pic>
    </p:spTree>
    <p:extLst>
      <p:ext uri="{BB962C8B-B14F-4D97-AF65-F5344CB8AC3E}">
        <p14:creationId xmlns:p14="http://schemas.microsoft.com/office/powerpoint/2010/main" val="332889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err="1"/>
              <a:t>Objectifs</a:t>
            </a:r>
            <a:r>
              <a:rPr lang="en-US" dirty="0"/>
              <a:t> </a:t>
            </a:r>
            <a:r>
              <a:rPr lang="en-US" dirty="0" err="1"/>
              <a:t>généraux</a:t>
            </a:r>
            <a:r>
              <a:rPr lang="en-US" dirty="0"/>
              <a:t> du TTX</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393192" y="1017346"/>
            <a:ext cx="10960608" cy="5159617"/>
          </a:xfrm>
        </p:spPr>
        <p:txBody>
          <a:bodyPr>
            <a:normAutofit fontScale="92500"/>
          </a:bodyPr>
          <a:lstStyle/>
          <a:p>
            <a:pPr marL="0" lvl="0" indent="0">
              <a:lnSpc>
                <a:spcPct val="150000"/>
              </a:lnSpc>
              <a:spcBef>
                <a:spcPts val="700"/>
              </a:spcBef>
              <a:buClr>
                <a:schemeClr val="tx1"/>
              </a:buClr>
              <a:buSzPct val="100000"/>
              <a:buNone/>
            </a:pPr>
            <a:r>
              <a:rPr lang="en-GB" sz="3200" b="1" dirty="0" err="1">
                <a:solidFill>
                  <a:schemeClr val="accent3"/>
                </a:solidFill>
                <a:latin typeface="+mj-lt"/>
                <a:cs typeface="Calibri" panose="020F0502020204030204" pitchFamily="34" charset="0"/>
              </a:rPr>
              <a:t>Objectifs</a:t>
            </a:r>
            <a:r>
              <a:rPr lang="en-GB" sz="3200" b="1" dirty="0">
                <a:solidFill>
                  <a:schemeClr val="accent3"/>
                </a:solidFill>
                <a:latin typeface="+mj-lt"/>
                <a:cs typeface="Calibri" panose="020F0502020204030204" pitchFamily="34" charset="0"/>
              </a:rPr>
              <a:t> </a:t>
            </a:r>
            <a:r>
              <a:rPr lang="en-GB" sz="3200" b="1" dirty="0" err="1">
                <a:solidFill>
                  <a:schemeClr val="accent3"/>
                </a:solidFill>
                <a:latin typeface="+mj-lt"/>
                <a:cs typeface="Calibri" panose="020F0502020204030204" pitchFamily="34" charset="0"/>
              </a:rPr>
              <a:t>généraux</a:t>
            </a:r>
            <a:r>
              <a:rPr lang="en-GB" sz="3200" b="1" dirty="0">
                <a:solidFill>
                  <a:schemeClr val="accent3"/>
                </a:solidFill>
                <a:latin typeface="+mj-lt"/>
                <a:cs typeface="Calibri" panose="020F0502020204030204" pitchFamily="34" charset="0"/>
              </a:rPr>
              <a:t> </a:t>
            </a:r>
            <a:endParaRPr lang="en-US" sz="3200" dirty="0">
              <a:solidFill>
                <a:schemeClr val="accent3"/>
              </a:solidFill>
              <a:latin typeface="+mj-lt"/>
              <a:cs typeface="Calibri" panose="020F0502020204030204" pitchFamily="34" charset="0"/>
            </a:endParaRPr>
          </a:p>
          <a:p>
            <a:pPr marL="457200" lvl="0" indent="-457200">
              <a:lnSpc>
                <a:spcPct val="100000"/>
              </a:lnSpc>
              <a:spcBef>
                <a:spcPts val="0"/>
              </a:spcBef>
              <a:spcAft>
                <a:spcPts val="1200"/>
              </a:spcAft>
              <a:buClr>
                <a:schemeClr val="tx1"/>
              </a:buClr>
              <a:buSzPct val="100000"/>
              <a:buFont typeface="+mj-lt"/>
              <a:buAutoNum type="arabicPeriod"/>
            </a:pPr>
            <a:r>
              <a:rPr lang="fr-FR" b="1" dirty="0">
                <a:solidFill>
                  <a:schemeClr val="accent3"/>
                </a:solidFill>
                <a:latin typeface="+mj-lt"/>
                <a:cs typeface="Calibri" panose="020F0502020204030204" pitchFamily="34" charset="0"/>
              </a:rPr>
              <a:t>Partager des informations </a:t>
            </a:r>
            <a:r>
              <a:rPr lang="fr-FR" dirty="0">
                <a:latin typeface="+mj-lt"/>
                <a:cs typeface="Calibri" panose="020F0502020204030204" pitchFamily="34" charset="0"/>
              </a:rPr>
              <a:t>sur l'avancement de la préparation, y compris les capacités de réponse, les plans et les procédures pour identifier et répondre à des cas de COVID-19 dans votre pays.</a:t>
            </a:r>
          </a:p>
          <a:p>
            <a:pPr marL="457200" lvl="0" indent="-457200">
              <a:lnSpc>
                <a:spcPct val="100000"/>
              </a:lnSpc>
              <a:spcBef>
                <a:spcPts val="0"/>
              </a:spcBef>
              <a:spcAft>
                <a:spcPts val="1200"/>
              </a:spcAft>
              <a:buClr>
                <a:schemeClr val="tx1"/>
              </a:buClr>
              <a:buSzPct val="100000"/>
              <a:buFont typeface="+mj-lt"/>
              <a:buAutoNum type="arabicPeriod"/>
            </a:pPr>
            <a:r>
              <a:rPr lang="fr-FR" b="1" dirty="0">
                <a:solidFill>
                  <a:schemeClr val="accent3"/>
                </a:solidFill>
                <a:latin typeface="+mj-lt"/>
                <a:cs typeface="Calibri" panose="020F0502020204030204" pitchFamily="34" charset="0"/>
              </a:rPr>
              <a:t>Identifier les domaines d'interdépendance</a:t>
            </a:r>
            <a:r>
              <a:rPr lang="fr-FR" dirty="0">
                <a:latin typeface="+mj-lt"/>
                <a:cs typeface="Calibri" panose="020F0502020204030204" pitchFamily="34" charset="0"/>
              </a:rPr>
              <a:t> entre les acteurs de la santé et d'autres secteurs</a:t>
            </a:r>
          </a:p>
          <a:p>
            <a:pPr marL="457200" lvl="0" indent="-457200">
              <a:lnSpc>
                <a:spcPct val="100000"/>
              </a:lnSpc>
              <a:spcBef>
                <a:spcPts val="0"/>
              </a:spcBef>
              <a:spcAft>
                <a:spcPts val="1200"/>
              </a:spcAft>
              <a:buClr>
                <a:schemeClr val="tx1"/>
              </a:buClr>
              <a:buSzPct val="100000"/>
              <a:buFont typeface="+mj-lt"/>
              <a:buAutoNum type="arabicPeriod"/>
            </a:pPr>
            <a:r>
              <a:rPr lang="fr-FR" dirty="0">
                <a:latin typeface="+mj-lt"/>
                <a:cs typeface="Calibri" panose="020F0502020204030204" pitchFamily="34" charset="0"/>
              </a:rPr>
              <a:t>Mener une </a:t>
            </a:r>
            <a:r>
              <a:rPr lang="fr-FR" b="1" dirty="0">
                <a:solidFill>
                  <a:schemeClr val="accent3"/>
                </a:solidFill>
                <a:latin typeface="+mj-lt"/>
                <a:cs typeface="Calibri" panose="020F0502020204030204" pitchFamily="34" charset="0"/>
              </a:rPr>
              <a:t>analyse des lacunes </a:t>
            </a:r>
            <a:r>
              <a:rPr lang="fr-FR" dirty="0">
                <a:latin typeface="+mj-lt"/>
                <a:cs typeface="Calibri" panose="020F0502020204030204" pitchFamily="34" charset="0"/>
              </a:rPr>
              <a:t>sur la base du Plan stratégique de préparation et de réponse COVID-19</a:t>
            </a:r>
          </a:p>
          <a:p>
            <a:pPr marL="457200" lvl="0" indent="-457200">
              <a:lnSpc>
                <a:spcPct val="100000"/>
              </a:lnSpc>
              <a:spcBef>
                <a:spcPts val="0"/>
              </a:spcBef>
              <a:spcAft>
                <a:spcPts val="1200"/>
              </a:spcAft>
              <a:buClr>
                <a:schemeClr val="tx1"/>
              </a:buClr>
              <a:buSzPct val="100000"/>
              <a:buFont typeface="+mj-lt"/>
              <a:buAutoNum type="arabicPeriod"/>
            </a:pPr>
            <a:r>
              <a:rPr lang="fr-FR" dirty="0">
                <a:latin typeface="+mj-lt"/>
                <a:cs typeface="Calibri" panose="020F0502020204030204" pitchFamily="34" charset="0"/>
              </a:rPr>
              <a:t>Élaborer un </a:t>
            </a:r>
            <a:r>
              <a:rPr lang="fr-FR" b="1" dirty="0">
                <a:solidFill>
                  <a:schemeClr val="accent3"/>
                </a:solidFill>
                <a:latin typeface="+mj-lt"/>
                <a:cs typeface="Calibri" panose="020F0502020204030204" pitchFamily="34" charset="0"/>
              </a:rPr>
              <a:t>plan d'action </a:t>
            </a:r>
            <a:r>
              <a:rPr lang="fr-FR" dirty="0">
                <a:latin typeface="+mj-lt"/>
                <a:cs typeface="Calibri" panose="020F0502020204030204" pitchFamily="34" charset="0"/>
              </a:rPr>
              <a:t>pour améliorer votre niveau de préparation, basé sur la liste de contrôle de l'OMS.</a:t>
            </a:r>
            <a:endParaRPr lang="en-US" dirty="0">
              <a:latin typeface="+mj-lt"/>
              <a:cs typeface="Calibri" panose="020F0502020204030204" pitchFamily="34" charset="0"/>
            </a:endParaRPr>
          </a:p>
          <a:p>
            <a:pPr>
              <a:spcBef>
                <a:spcPts val="700"/>
              </a:spcBef>
              <a:buClr>
                <a:schemeClr val="tx1"/>
              </a:buClr>
              <a:buSzPct val="100000"/>
            </a:pPr>
            <a:endParaRPr lang="en-US" sz="3200" dirty="0">
              <a:latin typeface="+mj-lt"/>
            </a:endParaRPr>
          </a:p>
          <a:p>
            <a:endParaRPr lang="en-US" dirty="0">
              <a:latin typeface="+mj-lt"/>
            </a:endParaRP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362001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err="1"/>
              <a:t>Objectifs</a:t>
            </a:r>
            <a:r>
              <a:rPr lang="en-US" dirty="0"/>
              <a:t> </a:t>
            </a:r>
            <a:r>
              <a:rPr lang="en-US" dirty="0" err="1"/>
              <a:t>spécifique</a:t>
            </a:r>
            <a:r>
              <a:rPr lang="en-US" dirty="0"/>
              <a:t> du TTX</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152780" y="834118"/>
            <a:ext cx="11844148" cy="5465750"/>
          </a:xfrm>
        </p:spPr>
        <p:txBody>
          <a:bodyPr>
            <a:noAutofit/>
          </a:bodyPr>
          <a:lstStyle/>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Revoir le </a:t>
            </a:r>
            <a:r>
              <a:rPr lang="fr-FR" sz="2600" b="1" dirty="0">
                <a:solidFill>
                  <a:schemeClr val="accent3"/>
                </a:solidFill>
                <a:latin typeface="+mj-lt"/>
                <a:cs typeface="Calibri" panose="020F0502020204030204" pitchFamily="34" charset="0"/>
              </a:rPr>
              <a:t>processus de gestion des opérations </a:t>
            </a:r>
            <a:r>
              <a:rPr lang="fr-FR" sz="2600" dirty="0">
                <a:latin typeface="+mj-lt"/>
                <a:cs typeface="Calibri" panose="020F0502020204030204" pitchFamily="34" charset="0"/>
              </a:rPr>
              <a:t>pour un cas suspect de COVID-19.</a:t>
            </a:r>
          </a:p>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Confirmer les dispositions pour la </a:t>
            </a:r>
            <a:r>
              <a:rPr lang="fr-FR" sz="2600" b="1" dirty="0">
                <a:solidFill>
                  <a:schemeClr val="accent3"/>
                </a:solidFill>
                <a:latin typeface="+mj-lt"/>
                <a:cs typeface="Calibri" panose="020F0502020204030204" pitchFamily="34" charset="0"/>
              </a:rPr>
              <a:t>notification</a:t>
            </a:r>
            <a:r>
              <a:rPr lang="fr-FR" sz="2600" dirty="0">
                <a:latin typeface="+mj-lt"/>
                <a:cs typeface="Calibri" panose="020F0502020204030204" pitchFamily="34" charset="0"/>
              </a:rPr>
              <a:t>, la </a:t>
            </a:r>
            <a:r>
              <a:rPr lang="fr-FR" sz="2600" b="1" dirty="0">
                <a:solidFill>
                  <a:schemeClr val="accent3"/>
                </a:solidFill>
                <a:latin typeface="+mj-lt"/>
                <a:cs typeface="Calibri" panose="020F0502020204030204" pitchFamily="34" charset="0"/>
              </a:rPr>
              <a:t>coordination</a:t>
            </a:r>
            <a:r>
              <a:rPr lang="fr-FR" sz="2600" dirty="0">
                <a:latin typeface="+mj-lt"/>
                <a:cs typeface="Calibri" panose="020F0502020204030204" pitchFamily="34" charset="0"/>
              </a:rPr>
              <a:t> et les </a:t>
            </a:r>
            <a:r>
              <a:rPr lang="fr-FR" sz="2600" b="1" dirty="0">
                <a:solidFill>
                  <a:schemeClr val="accent3"/>
                </a:solidFill>
                <a:latin typeface="+mj-lt"/>
                <a:cs typeface="Calibri" panose="020F0502020204030204" pitchFamily="34" charset="0"/>
              </a:rPr>
              <a:t>communications internes </a:t>
            </a:r>
            <a:r>
              <a:rPr lang="fr-FR" sz="2600" dirty="0">
                <a:latin typeface="+mj-lt"/>
                <a:cs typeface="Calibri" panose="020F0502020204030204" pitchFamily="34" charset="0"/>
              </a:rPr>
              <a:t>avant et après la confirmation d'un cas COVID-19.</a:t>
            </a:r>
          </a:p>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Confirmer les procédures liées à la </a:t>
            </a:r>
            <a:r>
              <a:rPr lang="fr-FR" sz="2600" b="1" dirty="0">
                <a:solidFill>
                  <a:schemeClr val="accent3"/>
                </a:solidFill>
                <a:latin typeface="+mj-lt"/>
                <a:cs typeface="Calibri" panose="020F0502020204030204" pitchFamily="34" charset="0"/>
              </a:rPr>
              <a:t>gestion d'un cas suspect </a:t>
            </a:r>
            <a:r>
              <a:rPr lang="fr-FR" sz="2600" dirty="0">
                <a:latin typeface="+mj-lt"/>
                <a:cs typeface="Calibri" panose="020F0502020204030204" pitchFamily="34" charset="0"/>
              </a:rPr>
              <a:t>avant et après confirmation en laboratoire.</a:t>
            </a:r>
          </a:p>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Examiner les plans pour clarifier les lignes de responsabilisation (</a:t>
            </a:r>
            <a:r>
              <a:rPr lang="fr-FR" sz="2600" b="1" dirty="0">
                <a:solidFill>
                  <a:schemeClr val="accent3"/>
                </a:solidFill>
                <a:latin typeface="+mj-lt"/>
                <a:cs typeface="Calibri" panose="020F0502020204030204" pitchFamily="34" charset="0"/>
              </a:rPr>
              <a:t>rôles et responsabilités</a:t>
            </a:r>
            <a:r>
              <a:rPr lang="fr-FR" sz="2600" dirty="0">
                <a:latin typeface="+mj-lt"/>
                <a:cs typeface="Calibri" panose="020F0502020204030204" pitchFamily="34" charset="0"/>
              </a:rPr>
              <a:t>) et de </a:t>
            </a:r>
            <a:r>
              <a:rPr lang="fr-FR" sz="2600" b="1" dirty="0">
                <a:solidFill>
                  <a:schemeClr val="accent3"/>
                </a:solidFill>
                <a:latin typeface="+mj-lt"/>
                <a:cs typeface="Calibri" panose="020F0502020204030204" pitchFamily="34" charset="0"/>
              </a:rPr>
              <a:t>communication</a:t>
            </a:r>
            <a:r>
              <a:rPr lang="fr-FR" sz="2600" dirty="0">
                <a:latin typeface="+mj-lt"/>
                <a:cs typeface="Calibri" panose="020F0502020204030204" pitchFamily="34" charset="0"/>
              </a:rPr>
              <a:t> afin de permettre une réponse opportune, bien coordonnée et efficace.</a:t>
            </a:r>
          </a:p>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Examiner les exigences pour les </a:t>
            </a:r>
            <a:r>
              <a:rPr lang="fr-FR" sz="2600" b="1" dirty="0">
                <a:solidFill>
                  <a:schemeClr val="accent3"/>
                </a:solidFill>
                <a:latin typeface="+mj-lt"/>
                <a:cs typeface="Calibri" panose="020F0502020204030204" pitchFamily="34" charset="0"/>
              </a:rPr>
              <a:t>laboratoires</a:t>
            </a:r>
            <a:r>
              <a:rPr lang="fr-FR" sz="2600" dirty="0">
                <a:latin typeface="+mj-lt"/>
                <a:cs typeface="Calibri" panose="020F0502020204030204" pitchFamily="34" charset="0"/>
              </a:rPr>
              <a:t> de santé publique et leur financement</a:t>
            </a:r>
          </a:p>
          <a:p>
            <a:pPr marL="514350" lvl="0" indent="-514350">
              <a:lnSpc>
                <a:spcPct val="100000"/>
              </a:lnSpc>
              <a:spcBef>
                <a:spcPts val="700"/>
              </a:spcBef>
              <a:buClr>
                <a:schemeClr val="tx1"/>
              </a:buClr>
              <a:buSzPct val="100000"/>
              <a:buFont typeface="+mj-lt"/>
              <a:buAutoNum type="arabicPeriod"/>
            </a:pPr>
            <a:r>
              <a:rPr lang="fr-FR" sz="2600" dirty="0">
                <a:latin typeface="+mj-lt"/>
                <a:cs typeface="Calibri" panose="020F0502020204030204" pitchFamily="34" charset="0"/>
              </a:rPr>
              <a:t>Examiner les plans de </a:t>
            </a:r>
            <a:r>
              <a:rPr lang="fr-FR" sz="2600" b="1" dirty="0">
                <a:solidFill>
                  <a:schemeClr val="accent3"/>
                </a:solidFill>
                <a:latin typeface="+mj-lt"/>
                <a:cs typeface="Calibri" panose="020F0502020204030204" pitchFamily="34" charset="0"/>
              </a:rPr>
              <a:t>communication des risques </a:t>
            </a:r>
            <a:r>
              <a:rPr lang="fr-FR" sz="2600" dirty="0">
                <a:latin typeface="+mj-lt"/>
                <a:cs typeface="Calibri" panose="020F0502020204030204" pitchFamily="34" charset="0"/>
              </a:rPr>
              <a:t>et des médias</a:t>
            </a:r>
            <a:endParaRPr lang="en-US" sz="2600" dirty="0">
              <a:latin typeface="+mj-lt"/>
              <a:cs typeface="Calibri" panose="020F0502020204030204" pitchFamily="34" charset="0"/>
            </a:endParaRP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4177313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err="1"/>
              <a:t>Equipe</a:t>
            </a:r>
            <a:r>
              <a:rPr lang="en-US" dirty="0"/>
              <a:t> de gestion de </a:t>
            </a:r>
            <a:r>
              <a:rPr lang="en-US" dirty="0" err="1"/>
              <a:t>l’exercice</a:t>
            </a:r>
            <a:endParaRPr lang="en-US" dirty="0"/>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152780" y="834118"/>
            <a:ext cx="11880724" cy="5465750"/>
          </a:xfrm>
        </p:spPr>
        <p:txBody>
          <a:bodyPr>
            <a:noAutofit/>
          </a:bodyPr>
          <a:lstStyle/>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a:p>
            <a:pPr marL="0" lvl="0" indent="0">
              <a:lnSpc>
                <a:spcPct val="100000"/>
              </a:lnSpc>
              <a:spcBef>
                <a:spcPts val="700"/>
              </a:spcBef>
              <a:buClr>
                <a:schemeClr val="tx1"/>
              </a:buClr>
              <a:buSzPct val="100000"/>
              <a:buNone/>
            </a:pPr>
            <a:r>
              <a:rPr lang="en-US" sz="2600" b="1" dirty="0">
                <a:solidFill>
                  <a:schemeClr val="accent3"/>
                </a:solidFill>
                <a:latin typeface="+mj-lt"/>
                <a:cs typeface="Calibri" panose="020F0502020204030204" pitchFamily="34" charset="0"/>
              </a:rPr>
              <a:t>Roles</a:t>
            </a:r>
          </a:p>
          <a:p>
            <a:pPr marL="0" lvl="0" indent="0">
              <a:lnSpc>
                <a:spcPct val="100000"/>
              </a:lnSpc>
              <a:spcBef>
                <a:spcPts val="700"/>
              </a:spcBef>
              <a:buClr>
                <a:schemeClr val="tx1"/>
              </a:buClr>
              <a:buSzPct val="100000"/>
              <a:buNone/>
            </a:pPr>
            <a:r>
              <a:rPr lang="en-US" sz="2600" dirty="0">
                <a:latin typeface="+mj-lt"/>
                <a:cs typeface="Calibri" panose="020F0502020204030204" pitchFamily="34" charset="0"/>
              </a:rPr>
              <a:t>Facilitation: (</a:t>
            </a:r>
            <a:r>
              <a:rPr lang="en-US" sz="2600" dirty="0" err="1">
                <a:latin typeface="+mj-lt"/>
                <a:cs typeface="Calibri" panose="020F0502020204030204" pitchFamily="34" charset="0"/>
              </a:rPr>
              <a:t>insérer</a:t>
            </a:r>
            <a:r>
              <a:rPr lang="en-US" sz="2600" dirty="0">
                <a:latin typeface="+mj-lt"/>
                <a:cs typeface="Calibri" panose="020F0502020204030204" pitchFamily="34" charset="0"/>
              </a:rPr>
              <a:t> le/s nom/s)</a:t>
            </a:r>
          </a:p>
          <a:p>
            <a:pPr marL="0" lvl="0" indent="0">
              <a:lnSpc>
                <a:spcPct val="100000"/>
              </a:lnSpc>
              <a:spcBef>
                <a:spcPts val="700"/>
              </a:spcBef>
              <a:buClr>
                <a:schemeClr val="tx1"/>
              </a:buClr>
              <a:buSzPct val="100000"/>
              <a:buNone/>
            </a:pPr>
            <a:r>
              <a:rPr lang="en-US" sz="2600" dirty="0">
                <a:latin typeface="+mj-lt"/>
                <a:cs typeface="Calibri" panose="020F0502020204030204" pitchFamily="34" charset="0"/>
              </a:rPr>
              <a:t>Rapporteurs: (</a:t>
            </a:r>
            <a:r>
              <a:rPr lang="en-US" sz="2600" dirty="0" err="1">
                <a:cs typeface="Calibri" panose="020F0502020204030204" pitchFamily="34" charset="0"/>
              </a:rPr>
              <a:t>insérer</a:t>
            </a:r>
            <a:r>
              <a:rPr lang="en-US" sz="2600" dirty="0">
                <a:cs typeface="Calibri" panose="020F0502020204030204" pitchFamily="34" charset="0"/>
              </a:rPr>
              <a:t> le/s nom/s</a:t>
            </a:r>
            <a:r>
              <a:rPr lang="en-US" sz="2600" dirty="0">
                <a:latin typeface="+mj-lt"/>
                <a:cs typeface="Calibri" panose="020F0502020204030204" pitchFamily="34" charset="0"/>
              </a:rPr>
              <a:t>) </a:t>
            </a:r>
          </a:p>
          <a:p>
            <a:pPr marL="0" lvl="0" indent="0">
              <a:lnSpc>
                <a:spcPct val="100000"/>
              </a:lnSpc>
              <a:spcBef>
                <a:spcPts val="700"/>
              </a:spcBef>
              <a:buClr>
                <a:schemeClr val="tx1"/>
              </a:buClr>
              <a:buSzPct val="100000"/>
              <a:buNone/>
            </a:pPr>
            <a:r>
              <a:rPr lang="en-US" sz="2600" dirty="0" err="1">
                <a:latin typeface="+mj-lt"/>
                <a:cs typeface="Calibri" panose="020F0502020204030204" pitchFamily="34" charset="0"/>
              </a:rPr>
              <a:t>Observateurs</a:t>
            </a:r>
            <a:r>
              <a:rPr lang="en-US" sz="2600" dirty="0">
                <a:latin typeface="+mj-lt"/>
                <a:cs typeface="Calibri" panose="020F0502020204030204" pitchFamily="34" charset="0"/>
              </a:rPr>
              <a:t>: (</a:t>
            </a:r>
            <a:r>
              <a:rPr lang="en-US" sz="2600" dirty="0" err="1">
                <a:latin typeface="+mj-lt"/>
                <a:cs typeface="Calibri" panose="020F0502020204030204" pitchFamily="34" charset="0"/>
              </a:rPr>
              <a:t>si</a:t>
            </a:r>
            <a:r>
              <a:rPr lang="en-US" sz="2600" dirty="0">
                <a:latin typeface="+mj-lt"/>
                <a:cs typeface="Calibri" panose="020F0502020204030204" pitchFamily="34" charset="0"/>
              </a:rPr>
              <a:t> </a:t>
            </a:r>
            <a:r>
              <a:rPr lang="en-US" sz="2600" dirty="0" err="1">
                <a:latin typeface="+mj-lt"/>
                <a:cs typeface="Calibri" panose="020F0502020204030204" pitchFamily="34" charset="0"/>
              </a:rPr>
              <a:t>présents</a:t>
            </a:r>
            <a:r>
              <a:rPr lang="en-US" sz="2600" dirty="0">
                <a:latin typeface="+mj-lt"/>
                <a:cs typeface="Calibri" panose="020F0502020204030204" pitchFamily="34" charset="0"/>
              </a:rPr>
              <a:t>)</a:t>
            </a:r>
          </a:p>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a:p>
            <a:pPr marL="0" lvl="0" indent="0">
              <a:lnSpc>
                <a:spcPct val="100000"/>
              </a:lnSpc>
              <a:spcBef>
                <a:spcPts val="700"/>
              </a:spcBef>
              <a:buClr>
                <a:schemeClr val="tx1"/>
              </a:buClr>
              <a:buSzPct val="100000"/>
              <a:buNone/>
            </a:pPr>
            <a:endParaRPr lang="en-US" sz="2600" dirty="0">
              <a:latin typeface="+mj-lt"/>
              <a:cs typeface="Calibri" panose="020F0502020204030204" pitchFamily="34" charset="0"/>
            </a:endParaRP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Tree>
    <p:extLst>
      <p:ext uri="{BB962C8B-B14F-4D97-AF65-F5344CB8AC3E}">
        <p14:creationId xmlns:p14="http://schemas.microsoft.com/office/powerpoint/2010/main" val="1497104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2057</Words>
  <Application>Microsoft Office PowerPoint</Application>
  <PresentationFormat>Widescreen</PresentationFormat>
  <Paragraphs>310</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Courier New</vt:lpstr>
      <vt:lpstr>Office Theme</vt:lpstr>
      <vt:lpstr>NOVEL CORONAVIRUS  (COVID-19)</vt:lpstr>
      <vt:lpstr>Agenda</vt:lpstr>
      <vt:lpstr>Dernier rapport de la situation de l’OMS</vt:lpstr>
      <vt:lpstr>Déclaration du Comité d’Urgence du RSI</vt:lpstr>
      <vt:lpstr>Qu’est-ce-qu’un exercice sur table(TTX)?</vt:lpstr>
      <vt:lpstr>Conception &amp; but de l’exercice</vt:lpstr>
      <vt:lpstr>Objectifs généraux du TTX</vt:lpstr>
      <vt:lpstr>Objectifs spécifique du TTX</vt:lpstr>
      <vt:lpstr>Equipe de gestion de l’exercice</vt:lpstr>
      <vt:lpstr>Règles de l’exercice de simulation</vt:lpstr>
      <vt:lpstr>Comment participer au TTX</vt:lpstr>
      <vt:lpstr>Questions</vt:lpstr>
      <vt:lpstr>NOVEL CORONAVIRUS  (COVID-19)</vt:lpstr>
      <vt:lpstr>Scénario</vt:lpstr>
      <vt:lpstr>Session 1</vt:lpstr>
      <vt:lpstr>Mise à jour du scénario</vt:lpstr>
      <vt:lpstr>Session 2</vt:lpstr>
      <vt:lpstr>Session 3</vt:lpstr>
      <vt:lpstr>Pause</vt:lpstr>
      <vt:lpstr>Scenario update</vt:lpstr>
      <vt:lpstr>Session 4</vt:lpstr>
      <vt:lpstr>Session 5</vt:lpstr>
      <vt:lpstr>Débriefing à chaud</vt:lpstr>
      <vt:lpstr>PowerPoint Presentation</vt:lpstr>
      <vt:lpstr>Agenda partie 2</vt:lpstr>
      <vt:lpstr>la liste de contrôle de la préparation COVID-19 de l’OMS</vt:lpstr>
      <vt:lpstr>Analyse des forces et des lacunes</vt:lpstr>
      <vt:lpstr>Pause</vt:lpstr>
      <vt:lpstr>Plan d’action</vt:lpstr>
      <vt:lpstr>Consolidation</vt:lpstr>
      <vt:lpstr>Formulaire d'évaluation des participants</vt:lpstr>
      <vt:lpstr>Prochaines étapes et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CORONAVIRUS  (2019-nCoV)</dc:title>
  <dc:creator>Denis Charles</dc:creator>
  <cp:lastModifiedBy>COPPER, Frederik Anton</cp:lastModifiedBy>
  <cp:revision>50</cp:revision>
  <dcterms:created xsi:type="dcterms:W3CDTF">2020-01-31T13:21:16Z</dcterms:created>
  <dcterms:modified xsi:type="dcterms:W3CDTF">2020-03-10T14:19:28Z</dcterms:modified>
</cp:coreProperties>
</file>