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custDataLst>
    <p:tags r:id="rId38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CE"/>
    <a:srgbClr val="008DCF"/>
    <a:srgbClr val="008DC9"/>
    <a:srgbClr val="D86422"/>
    <a:srgbClr val="A24B19"/>
    <a:srgbClr val="006A97"/>
    <a:srgbClr val="005D85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9" autoAdjust="0"/>
    <p:restoredTop sz="89130" autoAdjust="0"/>
  </p:normalViewPr>
  <p:slideViewPr>
    <p:cSldViewPr snapToGrid="0">
      <p:cViewPr varScale="1">
        <p:scale>
          <a:sx n="103" d="100"/>
          <a:sy n="10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76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7265F-E012-4C18-976D-749F949784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049D7-50E2-499B-969D-4D62B25AA5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45D981BD-5526-4445-8380-17D27E8DAE2B}" type="datetimeFigureOut">
              <a:rPr lang="en-US" smtClean="0">
                <a:effectLst/>
              </a:rPr>
              <a:t>2/24/2020</a:t>
            </a:fld>
            <a:endParaRPr lang="en-US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86127-1702-4FB4-9084-D779231D2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82CD-0304-411A-A86B-D935595FF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4C7F966A-2D82-447F-9A17-BCE9AF876DFF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3416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88A98A83-ACC6-4B15-A034-17B5DF5D97A5}" type="datetimeFigureOut">
              <a:rPr lang="en-US" smtClean="0">
                <a:effectLst/>
              </a:rPr>
              <a:t>2/24/2020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FAE61A72-6C7D-49E1-A69D-B1543F4FDA02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080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СКОРРЕКТИРУЙТЕ ГРАФИК В СООТВЕТСТВИИ С ВАШЕЙ ПОВЕСТКОЙ ДНЯ, ОСТАВИВ ДОСТАТОЧНО ВРЕМЕНИ ДЛЯ ЧАСТИ 2.   ЭТО САМАЯ ВАЖНАЯ ЧАСТЬ ИМИТАЦИОННЫХ УЧЕНИЙ!!!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551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513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</a:t>
            </a:r>
            <a:r>
              <a:rPr lang="ru-RU" sz="35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приоритизация</a:t>
            </a:r>
            <a:endParaRPr lang="ru-RU" sz="35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  <a:cs typeface="Courier New"/>
            </a:endParaRP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547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Ситуация быстро меняется.</a:t>
            </a:r>
          </a:p>
          <a:p>
            <a:endParaRPr lang="en-US" b="1" u="none" dirty="0">
              <a:effectLst/>
            </a:endParaRPr>
          </a:p>
          <a:p>
            <a:pPr rtl="0"/>
            <a:r>
              <a:rPr lang="ru-RU" sz="1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Получить информацию из последней оперативной сводки ВОЗ.</a:t>
            </a:r>
          </a:p>
          <a:p>
            <a:endParaRPr lang="en-US" b="1" u="none" dirty="0">
              <a:effectLst/>
            </a:endParaRPr>
          </a:p>
          <a:p>
            <a:pPr rtl="0"/>
            <a:r>
              <a:rPr lang="ru-RU" sz="1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Нажав на картинку, вы перейдете на веб-страницу ВОЗ, содержащую оперативные сводки.</a:t>
            </a:r>
          </a:p>
          <a:p>
            <a:endParaRPr lang="en-US" b="1" u="none" dirty="0">
              <a:effectLst/>
            </a:endParaRPr>
          </a:p>
          <a:p>
            <a:pPr rtl="0"/>
            <a:r>
              <a:rPr lang="ru-RU" sz="1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Можно также распределить печатные копии.</a:t>
            </a:r>
          </a:p>
          <a:p>
            <a:endParaRPr lang="en-US" b="1" u="sng" dirty="0">
              <a:effectLst/>
            </a:endParaRPr>
          </a:p>
          <a:p>
            <a:pPr rtl="0"/>
            <a:r>
              <a:rPr lang="ru-RU" sz="18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Источник: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https://www.who.int/emergencies/diseases/novel-coronavirus-2019/situation-reports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156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Технические рекомендации см. по адресу: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200" b="0" i="0" u="sng" strike="noStrike" dirty="0">
                <a:solidFill>
                  <a:srgbClr val="5B9BD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https://www.who.int/emergencies/diseases/novel-coronavirus-2019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ZA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ZA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ru-RU" sz="1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Странам следует уделять первоочередное внимание сокращению масштабов инфицирования людей, профилактике вторичной передачи инфекции и ее международного распространения и содействию международным мерам реагирования посредством обмена информацией и взаимодействия между секторами и активного участия в процессе пополнения знаний о вирусе и болезни, а также развития научных исследований.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4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032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Кабинетные учения  — это такой тип учений, в ходе которых используется поэтапный имитационный сценарий, дополняемый рядом подготовленных вводных для того, чтобы участники смогли рассмотреть воздействие потенциально возможной чрезвычайной ситуации в области здравоохранения на существующие планы, процедуры и имеющиеся возможности. Во время </a:t>
            </a:r>
            <a:r>
              <a:rPr lang="ru-RU" sz="1200" b="0" i="0" u="none" strike="noStrike" kern="1200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TTX</a:t>
            </a:r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имитация чрезвычайной ситуации происходит в неформальной, спокойной обстановке.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1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Целью </a:t>
            </a:r>
            <a:r>
              <a:rPr lang="ru-RU" sz="1200" b="1" i="0" u="none" strike="noStrike" kern="1200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TTX</a:t>
            </a:r>
            <a:r>
              <a:rPr lang="ru-RU" sz="1200" b="1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является повышение готовности к реагированию на чрезвычайные ситуации в области здравоохранения путем проведения организованного группового обсуждения. </a:t>
            </a:r>
          </a:p>
          <a:p>
            <a:endParaRPr lang="en-GB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1" i="0" u="sng" strike="noStrike" kern="1200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TTX</a:t>
            </a:r>
            <a:r>
              <a:rPr lang="ru-RU" sz="1200" b="1" i="0" u="sng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 могут быть использованы для: </a:t>
            </a:r>
          </a:p>
          <a:p>
            <a:pPr lvl="0" rtl="0"/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разработки или пересмотра плана ответных мер; </a:t>
            </a:r>
          </a:p>
          <a:p>
            <a:pPr lvl="0" rtl="0"/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ознакомления участников с их новыми ролями и обязанностями; </a:t>
            </a:r>
          </a:p>
          <a:p>
            <a:pPr lvl="0" rtl="0"/>
            <a:r>
              <a:rPr lang="ru-RU" sz="1200" b="0" i="0" u="none" strike="noStrike" kern="120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ea typeface="+mn-ea"/>
                <a:cs typeface="+mn-cs"/>
              </a:rPr>
              <a:t>выявления и разрешения проблем в ходе организованной открытой дискуссии. 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5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12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Следует распечатать и раздать всем участникам «Контрольный перечень ВОЗ по мониторингу осуществления мер реагирования на COVID-19».</a:t>
            </a:r>
          </a:p>
          <a:p>
            <a:endParaRPr lang="en-US" dirty="0">
              <a:effectLst/>
            </a:endParaRPr>
          </a:p>
          <a:p>
            <a:pPr rtl="0"/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Сообщите участникам, что это опорный документ.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894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ru-RU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</a:rPr>
              <a:t>СКОРРЕКТИРУЙТЕ ГРАФИК В СООТВЕТСТВИИ С ВАШЕЙ ПОВЕСТКОЙ ДНЯ, ОСТАВИВ ДОСТАТОЧНО ВРЕМЕНИ ДЛЯ ЧАСТИ 2.   ЭТО САМАЯ ВАЖНАЯ ЧАСТЬ ИМИТАЦИОННЫХ УЧЕНИЙ!!!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26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197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</a:t>
            </a:r>
            <a:r>
              <a:rPr lang="ru-RU" sz="35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приоритизация</a:t>
            </a:r>
            <a:endParaRPr lang="ru-RU" sz="35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  <a:cs typeface="Courier New"/>
            </a:endParaRP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30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33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</a:t>
            </a:r>
            <a:r>
              <a:rPr lang="ru-RU" sz="35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приоритизация</a:t>
            </a:r>
            <a:endParaRPr lang="ru-RU" sz="35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Calibri" panose="020F0502020204030204"/>
              <a:cs typeface="Courier New"/>
            </a:endParaRP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14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Разбейтесь на группы.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Преобразование выводов в действия и приоритизация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Действие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Почему это действие является приоритетным?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Кто несет ответственность за его реализацию?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Какие понадобятся ресурсы?</a:t>
            </a:r>
          </a:p>
          <a:p>
            <a:pPr marL="800100" lvl="2" indent="-342900" rtl="0">
              <a:spcBef>
                <a:spcPct val="20000"/>
              </a:spcBef>
              <a:buFont typeface="Calibri" pitchFamily="34" charset="0"/>
              <a:buChar char="–"/>
              <a:defRPr>
                <a:effectLst/>
              </a:defRPr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Срок?</a:t>
            </a:r>
          </a:p>
          <a:p>
            <a:pPr marL="342900" lvl="1" indent="-342900" rtl="0">
              <a:spcBef>
                <a:spcPct val="20000"/>
              </a:spcBef>
              <a:buFontTx/>
              <a:buChar char="•"/>
              <a:defRPr>
                <a:effectLst/>
              </a:defRPr>
            </a:pPr>
            <a:r>
              <a:rPr lang="ru-RU" sz="35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ourier New"/>
              </a:rPr>
              <a:t>Один из участников представит 5-минутный обзор выводов группы.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ffectLst/>
        </p:spPr>
        <p:txBody>
          <a:bodyPr/>
          <a:lstStyle/>
          <a:p>
            <a:fld id="{FAE61A72-6C7D-49E1-A69D-B1543F4FDA02}" type="slidenum">
              <a:rPr lang="en-US" smtClean="0">
                <a:effectLst/>
              </a:rPr>
              <a:t>32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99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6294-37B3-4995-BE91-9C6C464A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595DE-3A16-4932-BC4D-DDDDD9C4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82F3-6972-445A-9156-1830E66E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037EF9FF-5787-4BB9-B379-3E1AF82053C2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B8E0-078A-42F4-BFBA-CB463A3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6604-E921-479A-B4F0-97043653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80950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8C50-6BD8-41F4-B352-615D6C1443F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DDDED-85B9-4AD5-AEA5-DC859B4BA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C637-3C0D-4960-9B58-6FCC0D3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E0F018AA-65C9-46C6-81D3-B520C07EBF23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CB05-E59E-4005-A8C5-D8F34904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D4C0-835F-4E57-9895-83314FE2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91442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F5D2A-2BA4-4485-9428-AB7EFB9F8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3BF92-762A-4CC0-9D0C-6845FF157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7C5B-2D8B-4F54-ADF4-BBB947AB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A9569414-5020-4E9C-A6BC-434BEC69E2A8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DEDE-C0D3-45EF-99FE-31C05913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49294-C607-4695-9BC8-2E40986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20809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8DF22B-4087-446B-9436-FCFDC545A396}"/>
              </a:ext>
            </a:extLst>
          </p:cNvPr>
          <p:cNvSpPr/>
          <p:nvPr userDrawn="1"/>
        </p:nvSpPr>
        <p:spPr>
          <a:xfrm>
            <a:off x="-7612" y="-1466"/>
            <a:ext cx="12199612" cy="612875"/>
          </a:xfrm>
          <a:prstGeom prst="rect">
            <a:avLst/>
          </a:prstGeom>
          <a:solidFill>
            <a:srgbClr val="008F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06D7-96EC-4E2E-A5CA-6B984281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0" y="-8247"/>
            <a:ext cx="10515600" cy="581340"/>
          </a:xfrm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C5F9-76DC-45B5-AC33-CF52E93A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346"/>
            <a:ext cx="10515600" cy="5159617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32FB2-0AB8-45F4-B706-F0A1C2E86402}"/>
              </a:ext>
            </a:extLst>
          </p:cNvPr>
          <p:cNvSpPr/>
          <p:nvPr userDrawn="1"/>
        </p:nvSpPr>
        <p:spPr>
          <a:xfrm>
            <a:off x="6056" y="6605265"/>
            <a:ext cx="12192000" cy="2661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E103C554-2422-4905-9D17-03B3D8E1D52A}"/>
              </a:ext>
            </a:extLst>
          </p:cNvPr>
          <p:cNvSpPr/>
          <p:nvPr userDrawn="1"/>
        </p:nvSpPr>
        <p:spPr>
          <a:xfrm>
            <a:off x="3093983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14CC0BFA-DE7B-4499-829A-6B71AD36FF35}"/>
              </a:ext>
            </a:extLst>
          </p:cNvPr>
          <p:cNvSpPr/>
          <p:nvPr userDrawn="1"/>
        </p:nvSpPr>
        <p:spPr>
          <a:xfrm>
            <a:off x="2890327" y="6605265"/>
            <a:ext cx="4087982" cy="248596"/>
          </a:xfrm>
          <a:prstGeom prst="snip1Rect">
            <a:avLst>
              <a:gd name="adj" fmla="val 50000"/>
            </a:avLst>
          </a:prstGeom>
          <a:solidFill>
            <a:srgbClr val="008F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047D5B3D-F74C-4020-B7F9-DB80540E35DA}"/>
              </a:ext>
            </a:extLst>
          </p:cNvPr>
          <p:cNvSpPr/>
          <p:nvPr userDrawn="1"/>
        </p:nvSpPr>
        <p:spPr>
          <a:xfrm>
            <a:off x="1232707" y="6599209"/>
            <a:ext cx="4177873" cy="258506"/>
          </a:xfrm>
          <a:prstGeom prst="snip1Rect">
            <a:avLst>
              <a:gd name="adj" fmla="val 50000"/>
            </a:avLst>
          </a:prstGeom>
          <a:solidFill>
            <a:srgbClr val="006A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0214AEB6-3194-4940-93D4-8D2575863847}"/>
              </a:ext>
            </a:extLst>
          </p:cNvPr>
          <p:cNvSpPr/>
          <p:nvPr userDrawn="1"/>
        </p:nvSpPr>
        <p:spPr>
          <a:xfrm>
            <a:off x="1011795" y="6599209"/>
            <a:ext cx="4177873" cy="248879"/>
          </a:xfrm>
          <a:prstGeom prst="snip1Rect">
            <a:avLst>
              <a:gd name="adj" fmla="val 50000"/>
            </a:avLst>
          </a:prstGeom>
          <a:solidFill>
            <a:srgbClr val="005D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21FAAE0-36C9-4D28-BF79-478A2708E0A5}"/>
              </a:ext>
            </a:extLst>
          </p:cNvPr>
          <p:cNvSpPr/>
          <p:nvPr userDrawn="1"/>
        </p:nvSpPr>
        <p:spPr>
          <a:xfrm>
            <a:off x="205387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D8642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A1D2115-0E25-422E-9023-B51F9C211431}"/>
              </a:ext>
            </a:extLst>
          </p:cNvPr>
          <p:cNvSpPr/>
          <p:nvPr userDrawn="1"/>
        </p:nvSpPr>
        <p:spPr>
          <a:xfrm>
            <a:off x="0" y="6599209"/>
            <a:ext cx="2004413" cy="266132"/>
          </a:xfrm>
          <a:prstGeom prst="snip1Rect">
            <a:avLst>
              <a:gd name="adj" fmla="val 50000"/>
            </a:avLst>
          </a:prstGeom>
          <a:solidFill>
            <a:srgbClr val="A24B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l"/>
            <a:endParaRPr lang="en-US" sz="1200" b="1" i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844BC-5D7B-41E7-A4E3-BAF42FC8DDD6}"/>
              </a:ext>
            </a:extLst>
          </p:cNvPr>
          <p:cNvSpPr/>
          <p:nvPr userDrawn="1"/>
        </p:nvSpPr>
        <p:spPr>
          <a:xfrm>
            <a:off x="-2471" y="6604956"/>
            <a:ext cx="2228431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/>
            <a:r>
              <a:rPr lang="ru-RU" sz="1200" b="1" i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ИМИТАЦИОННЫЕ УЧЕНИЯ</a:t>
            </a:r>
            <a:endParaRPr lang="en-US" sz="1200" b="1" i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2952AD-10AE-4031-9F83-57256D9173D3}"/>
              </a:ext>
            </a:extLst>
          </p:cNvPr>
          <p:cNvSpPr/>
          <p:nvPr userDrawn="1"/>
        </p:nvSpPr>
        <p:spPr>
          <a:xfrm>
            <a:off x="2296187" y="6604957"/>
            <a:ext cx="3843713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l"/>
            <a:r>
              <a:rPr lang="ru-RU" sz="1200" b="1" i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НОВЫЙ КОРОНАВИРУС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(COVID-19)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A4ED-9ABC-4282-9787-04C348BE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1868" y="6560893"/>
            <a:ext cx="3769418" cy="365125"/>
          </a:xfrm>
          <a:ln>
            <a:noFill/>
          </a:ln>
          <a:effectLst/>
        </p:spPr>
        <p:txBody>
          <a:bodyPr/>
          <a:lstStyle>
            <a:lvl1pPr algn="l">
              <a:defRPr sz="1200" b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7EA682B2-33C9-4D4F-9A18-C7D5F7FE2751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B491A0-70AF-46B2-AEC7-03AEA54B4139}"/>
              </a:ext>
            </a:extLst>
          </p:cNvPr>
          <p:cNvSpPr txBox="1"/>
          <p:nvPr userDrawn="1"/>
        </p:nvSpPr>
        <p:spPr>
          <a:xfrm>
            <a:off x="10431711" y="6587799"/>
            <a:ext cx="164123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страница</a:t>
            </a:r>
            <a:r>
              <a:rPr lang="en-US" sz="12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fld id="{1B4E33A6-6130-4A49-BBD8-DE9BC3CBE6A3}" type="slidenum">
              <a:rPr lang="en-US" sz="12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8786"/>
      </p:ext>
    </p:extLst>
  </p:cSld>
  <p:clrMapOvr>
    <a:masterClrMapping/>
  </p:clrMapOvr>
  <p:transition spd="slow"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22A2-79C3-4E46-8D84-3C5BE975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037BA-145B-4F48-A7D5-AD8A8A8E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0594E-1554-441A-A730-7F11E9AA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6C8388E3-2E99-4010-9005-3AE6BE90366B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6ACD-1C77-409E-8D05-0D230C938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F11F2-DA08-47AD-B578-270D119B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311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D49C-B98F-4AD9-A980-354EFFAD71A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15BA-D0A4-426E-8A1A-83DF48EA2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CC8B4-5613-43B0-A1F5-FE7A49416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E513-79F0-4D34-96E8-B4CBBAA3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429CAB1E-4CFE-4ED8-8F44-E87A048AF566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80DF-4624-49EB-AD45-B01ACC3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EC5F0-237C-44B3-A759-155F42DD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82869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73F5-5FFB-4329-90E5-0F80C024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07E4-94DA-4DE8-94C5-1D2AE3566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8DBF6-6815-44F5-9AB5-EFBD9BD8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3C279-CBF6-45A6-B38D-A29F5D8B6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68A65-D072-4DD1-ABA3-9D1342A55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B7829-95ED-4775-A08D-ADEDA493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4DC9B768-7658-4655-820F-3897DDDA8584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B4AEC-971D-4C2D-8DBF-4EF59181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E6BDF-5653-4655-9DDB-832FE324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2771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C95-0A9C-4615-BBA7-78ED8056ECF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F8EF-14C3-4629-A249-780DA30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FEFAB82-4D19-4318-9416-B30A9028B204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FAFF5-1A8E-47AC-AA75-0298062D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9C6F-E290-4CAC-84F0-AE7CB05C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97110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C9CA1-2206-4D7C-9F5B-CF5DE200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285CEB09-67DE-4AC4-8F82-A9E2C7346857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49297-0B1C-4FD7-8F9F-96B7CEEA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5379-5467-4F83-9BD1-EAD17461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87416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93B6-58EF-4180-946B-7037CEAD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2CD4-177E-4A98-AC6C-8CF24AEA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17428-D72F-4322-B37C-55735F18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83F8E-EC06-4A66-A8C3-B0406375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78F72935-E33C-46C3-B289-962BF46A36D4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F416E-E946-489D-A444-253E37CC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D18C1-8457-4348-ABE5-FB2E235D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5207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81F8-0E58-48D6-8BC1-8F89D08F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2B21C-C1D1-4D5F-9765-6C691BDF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en-US"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F01DE-4FFD-4524-845D-A2F9C015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95215-3CDC-4608-BE45-8BDA626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DA7F73E5-582A-4E6D-9C75-775D62104A61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2398-BF67-46AA-A3C9-FDC363BB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D748A-4E4A-48D7-B7D8-77B9BBA4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3274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DD77B-566F-448A-9CAD-E164B7BE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83DE5-5AD1-42FA-94DC-665554C01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85C32-7B69-4DA5-88E8-C04252DD1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9958ADE-BA35-494E-BE53-3C61C716429B}" type="datetime3">
              <a:rPr lang="en-US" smtClean="0">
                <a:effectLst/>
              </a:rPr>
              <a:t>24 February 2020</a:t>
            </a:fld>
            <a:endParaRPr lang="en-US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A2D0-8FE2-4491-B917-DEF4DA1AC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525B-CEDB-4ACB-8BB8-53AE29222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5CACBD7-AED4-4E2D-B1A1-CD42AAD87EA1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439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/situation-repor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who.int/health-topics/coronavirus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47E34-2AFC-4195-AEFD-7B181C94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31D9F2-2B61-4C65-9448-4FDEE9F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" y="1865376"/>
            <a:ext cx="6096000" cy="2186798"/>
          </a:xfrm>
          <a:effectLst/>
        </p:spPr>
        <p:txBody>
          <a:bodyPr>
            <a:noAutofit/>
          </a:bodyPr>
          <a:lstStyle/>
          <a:p>
            <a:pPr algn="l" rtl="0"/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НОВЫЙ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КОРОНАВИРУС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(COVID-19)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DBE3B2-F9E5-4D1D-88B4-8E95F442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243" y="4581427"/>
            <a:ext cx="4306277" cy="1240267"/>
          </a:xfrm>
          <a:effectLst/>
        </p:spPr>
        <p:txBody>
          <a:bodyPr>
            <a:normAutofit fontScale="92500" lnSpcReduction="20000"/>
          </a:bodyPr>
          <a:lstStyle/>
          <a:p>
            <a:pPr rtl="0"/>
            <a:r>
              <a:rPr lang="ru-RU" sz="3600" b="1" i="0" u="none" strike="noStrike" dirty="0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НАЗВАНИЕ СТРАНЫ</a:t>
            </a:r>
          </a:p>
          <a:p>
            <a:pPr rtl="0"/>
            <a:r>
              <a:rPr lang="ru-RU" sz="2000" b="1" i="0" u="none" strike="noStrike" dirty="0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Дата и место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DF02-DEA5-49F3-A3BE-DD71F23B12A7}"/>
              </a:ext>
            </a:extLst>
          </p:cNvPr>
          <p:cNvSpPr/>
          <p:nvPr/>
        </p:nvSpPr>
        <p:spPr>
          <a:xfrm>
            <a:off x="7945343" y="3428999"/>
            <a:ext cx="4072427" cy="28623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 rtl="0"/>
            <a:b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ИМИТАЦИОННЫЕ УЧЕНИЯ</a:t>
            </a:r>
          </a:p>
          <a:p>
            <a:pPr algn="r" rtl="0"/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ОБЕСПЕЧЕНИЮ ГОТОВНОСТИ</a:t>
            </a:r>
          </a:p>
          <a:p>
            <a:pPr algn="r" rtl="0"/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 ЧРЕЗВЫЧАЙНОЙ СИТУАЦИИ</a:t>
            </a:r>
            <a:b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В ОБЛАСТИ ОБЩЕСТВЕННОГО ЗДРАВООХРАНЕНИЯ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47B402B-BD57-4472-BF3B-B56FBA6AF4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3" t="16901" r="10285" b="19115"/>
          <a:stretch>
            <a:fillRect/>
          </a:stretch>
        </p:blipFill>
        <p:spPr>
          <a:xfrm>
            <a:off x="133370" y="6317181"/>
            <a:ext cx="1290701" cy="4114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E4D0-D402-4FA8-9F2E-21155B264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83" y="6329160"/>
            <a:ext cx="1266447" cy="387468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F0388-E07F-4509-9418-2BF27CB8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14" y="6099893"/>
            <a:ext cx="1606232" cy="6943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43337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Правила TTX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4A6B2BB-AA3F-40CC-BB2A-133D73DCC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960" y="573093"/>
            <a:ext cx="7697040" cy="6028423"/>
          </a:xfrm>
          <a:prstGeom prst="rect">
            <a:avLst/>
          </a:prstGeom>
          <a:effectLst/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CAFB73-DFEB-4ED8-A5B3-D287B5B9E082}"/>
              </a:ext>
            </a:extLst>
          </p:cNvPr>
          <p:cNvSpPr/>
          <p:nvPr/>
        </p:nvSpPr>
        <p:spPr>
          <a:xfrm>
            <a:off x="0" y="649224"/>
            <a:ext cx="9171432" cy="5952292"/>
          </a:xfrm>
          <a:custGeom>
            <a:avLst/>
            <a:gdLst>
              <a:gd name="connsiteX0" fmla="*/ 0 w 9171432"/>
              <a:gd name="connsiteY0" fmla="*/ 1 h 6028424"/>
              <a:gd name="connsiteX1" fmla="*/ 2267712 w 9171432"/>
              <a:gd name="connsiteY1" fmla="*/ 1 h 6028424"/>
              <a:gd name="connsiteX2" fmla="*/ 2267712 w 9171432"/>
              <a:gd name="connsiteY2" fmla="*/ 6028424 h 6028424"/>
              <a:gd name="connsiteX3" fmla="*/ 0 w 9171432"/>
              <a:gd name="connsiteY3" fmla="*/ 6028424 h 6028424"/>
              <a:gd name="connsiteX4" fmla="*/ 2276856 w 9171432"/>
              <a:gd name="connsiteY4" fmla="*/ 0 h 6028424"/>
              <a:gd name="connsiteX5" fmla="*/ 9171432 w 9171432"/>
              <a:gd name="connsiteY5" fmla="*/ 6028424 h 6028424"/>
              <a:gd name="connsiteX6" fmla="*/ 2276856 w 9171432"/>
              <a:gd name="connsiteY6" fmla="*/ 6028424 h 602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1432" h="6028424">
                <a:moveTo>
                  <a:pt x="0" y="1"/>
                </a:moveTo>
                <a:lnTo>
                  <a:pt x="2267712" y="1"/>
                </a:lnTo>
                <a:lnTo>
                  <a:pt x="2267712" y="6028424"/>
                </a:lnTo>
                <a:lnTo>
                  <a:pt x="0" y="6028424"/>
                </a:lnTo>
                <a:close/>
                <a:moveTo>
                  <a:pt x="2276856" y="0"/>
                </a:moveTo>
                <a:lnTo>
                  <a:pt x="9171432" y="6028424"/>
                </a:lnTo>
                <a:lnTo>
                  <a:pt x="2276856" y="60284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3" y="649224"/>
            <a:ext cx="4326334" cy="1206178"/>
          </a:xfrm>
          <a:effectLst/>
        </p:spPr>
        <p:txBody>
          <a:bodyPr>
            <a:noAutofit/>
          </a:bodyPr>
          <a:lstStyle/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TTX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 — это не индивидуальный тест</a:t>
            </a:r>
          </a:p>
          <a:p>
            <a:pPr marL="447675" indent="-3556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endParaRPr lang="en-US" sz="1400" dirty="0">
              <a:effectLst/>
              <a:latin typeface="+mj-lt"/>
              <a:cs typeface="Calibri" panose="020F0502020204030204" pitchFamily="34" charset="0"/>
            </a:endParaRPr>
          </a:p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Уважайте мнение окружающих</a:t>
            </a:r>
          </a:p>
          <a:p>
            <a:pPr marL="447675" lvl="0" indent="-35560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7675" algn="l"/>
              </a:tabLst>
            </a:pPr>
            <a:endParaRPr lang="en-US" sz="2600" dirty="0"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064E8-C042-42BB-AF4E-6DF533F42EDF}"/>
              </a:ext>
            </a:extLst>
          </p:cNvPr>
          <p:cNvSpPr/>
          <p:nvPr/>
        </p:nvSpPr>
        <p:spPr>
          <a:xfrm>
            <a:off x="88771" y="2574306"/>
            <a:ext cx="5769417" cy="21518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549275" indent="-45720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n-US" sz="1600" dirty="0">
              <a:effectLst/>
              <a:cs typeface="Calibri" panose="020F0502020204030204" pitchFamily="34" charset="0"/>
            </a:endParaRPr>
          </a:p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Отвечайте так, как ответили бы в реальной жизни, и давайте возможность другим участникам поступать так же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9380E7-D614-49B3-BF88-86FB25F1FAB5}"/>
              </a:ext>
            </a:extLst>
          </p:cNvPr>
          <p:cNvSpPr/>
          <p:nvPr/>
        </p:nvSpPr>
        <p:spPr>
          <a:xfrm>
            <a:off x="0" y="4796370"/>
            <a:ext cx="6940755" cy="176452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Отвечайте с учетом существующих планов, рекомендаций и правил</a:t>
            </a:r>
          </a:p>
          <a:p>
            <a:pPr marL="92075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tabLst>
                <a:tab pos="447675" algn="l"/>
              </a:tabLst>
            </a:pPr>
            <a:r>
              <a:rPr lang="en-US" sz="1400" dirty="0">
                <a:effectLst/>
                <a:cs typeface="Calibri" panose="020F0502020204030204" pitchFamily="34" charset="0"/>
              </a:rPr>
              <a:t> </a:t>
            </a:r>
          </a:p>
          <a:p>
            <a:pPr marL="447675" indent="-355600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Сосредоточьтесь на решениях</a:t>
            </a:r>
          </a:p>
        </p:txBody>
      </p:sp>
    </p:spTree>
    <p:extLst>
      <p:ext uri="{BB962C8B-B14F-4D97-AF65-F5344CB8AC3E}">
        <p14:creationId xmlns:p14="http://schemas.microsoft.com/office/powerpoint/2010/main" val="401179195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04F7-B0B1-4F91-B549-742A708937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Кабинетные учения: правила игры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21762-1AC0-47DD-BF09-9B5B4DE1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744F97-E788-4F04-8EA4-6A6ED13C2739}"/>
              </a:ext>
            </a:extLst>
          </p:cNvPr>
          <p:cNvSpPr/>
          <p:nvPr/>
        </p:nvSpPr>
        <p:spPr>
          <a:xfrm>
            <a:off x="8480494" y="591381"/>
            <a:ext cx="3728243" cy="6049957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effectLst/>
            </a:endParaRPr>
          </a:p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  <a:p>
            <a:pPr algn="ctr" rtl="0"/>
            <a:r>
              <a:rPr lang="ru-RU" sz="2400" b="0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Это закрытые учения, разработанные специально для вас</a:t>
            </a:r>
          </a:p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  <a:p>
            <a:pPr algn="ctr" rtl="0"/>
            <a:r>
              <a:rPr lang="ru-RU" sz="2400" b="0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Ведущие будут руководить обсуждением завозного случая </a:t>
            </a:r>
          </a:p>
          <a:p>
            <a:pPr algn="ctr" rtl="0"/>
            <a:r>
              <a:rPr lang="ru-RU" sz="2400" b="0" i="0" u="none" strike="noStrike" dirty="0" err="1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2400" b="0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</a:t>
            </a:r>
          </a:p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  <a:p>
            <a:pPr algn="ctr" rtl="0"/>
            <a:r>
              <a:rPr lang="ru-RU" sz="36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Наша общая цель —</a:t>
            </a:r>
          </a:p>
          <a:p>
            <a:pPr algn="ctr" rtl="0"/>
            <a:r>
              <a:rPr lang="ru-RU" sz="36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обучение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643F411-9354-42D4-9C8D-FF309A8A038F}"/>
              </a:ext>
            </a:extLst>
          </p:cNvPr>
          <p:cNvSpPr/>
          <p:nvPr/>
        </p:nvSpPr>
        <p:spPr>
          <a:xfrm>
            <a:off x="477396" y="4621698"/>
            <a:ext cx="2491577" cy="1112814"/>
          </a:xfrm>
          <a:custGeom>
            <a:avLst/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0 w 2747451"/>
              <a:gd name="connsiteY5" fmla="*/ 0 h 10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4008" rIns="306749" bIns="64008" anchor="ctr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0" u="none" strike="noStrike" kern="120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Обсуждение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F6CF754-9C2F-4DDB-863E-42EA03BD8012}"/>
              </a:ext>
            </a:extLst>
          </p:cNvPr>
          <p:cNvSpPr/>
          <p:nvPr/>
        </p:nvSpPr>
        <p:spPr>
          <a:xfrm>
            <a:off x="2675358" y="4621698"/>
            <a:ext cx="2491577" cy="1112814"/>
          </a:xfrm>
          <a:custGeom>
            <a:avLst/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549490 w 2747451"/>
              <a:gd name="connsiteY5" fmla="*/ 549490 h 1098980"/>
              <a:gd name="connsiteX6" fmla="*/ 0 w 2747451"/>
              <a:gd name="connsiteY6" fmla="*/ 0 h 10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549490" y="549490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502" tIns="64008" rIns="581494" bIns="64008" anchor="ctr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0" u="none" strike="noStrike" kern="12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Организованный разбор задания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E665A72-E742-4104-801A-6D2B417DBC36}"/>
              </a:ext>
            </a:extLst>
          </p:cNvPr>
          <p:cNvSpPr/>
          <p:nvPr/>
        </p:nvSpPr>
        <p:spPr>
          <a:xfrm>
            <a:off x="4873319" y="4621698"/>
            <a:ext cx="2491577" cy="1112814"/>
          </a:xfrm>
          <a:custGeom>
            <a:avLst/>
            <a:gdLst>
              <a:gd name="connsiteX0" fmla="*/ 0 w 2747451"/>
              <a:gd name="connsiteY0" fmla="*/ 0 h 1098980"/>
              <a:gd name="connsiteX1" fmla="*/ 2197961 w 2747451"/>
              <a:gd name="connsiteY1" fmla="*/ 0 h 1098980"/>
              <a:gd name="connsiteX2" fmla="*/ 2747451 w 2747451"/>
              <a:gd name="connsiteY2" fmla="*/ 549490 h 1098980"/>
              <a:gd name="connsiteX3" fmla="*/ 2197961 w 2747451"/>
              <a:gd name="connsiteY3" fmla="*/ 1098980 h 1098980"/>
              <a:gd name="connsiteX4" fmla="*/ 0 w 2747451"/>
              <a:gd name="connsiteY4" fmla="*/ 1098980 h 1098980"/>
              <a:gd name="connsiteX5" fmla="*/ 549490 w 2747451"/>
              <a:gd name="connsiteY5" fmla="*/ 549490 h 1098980"/>
              <a:gd name="connsiteX6" fmla="*/ 0 w 2747451"/>
              <a:gd name="connsiteY6" fmla="*/ 0 h 109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7451" h="1098980">
                <a:moveTo>
                  <a:pt x="0" y="0"/>
                </a:moveTo>
                <a:lnTo>
                  <a:pt x="2197961" y="0"/>
                </a:lnTo>
                <a:lnTo>
                  <a:pt x="2747451" y="549490"/>
                </a:lnTo>
                <a:lnTo>
                  <a:pt x="2197961" y="1098980"/>
                </a:lnTo>
                <a:lnTo>
                  <a:pt x="0" y="1098980"/>
                </a:lnTo>
                <a:lnTo>
                  <a:pt x="549490" y="549490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502" tIns="64008" rIns="581494" bIns="64008" anchor="ctr" anchorCtr="0">
            <a:noAutofit/>
          </a:bodyPr>
          <a:lstStyle/>
          <a:p>
            <a:pPr marL="0" lvl="0" indent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i="0" u="none" strike="noStrike" kern="1200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Составление планов действий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D5F51E-A7D0-402E-9FAA-1C8F36F0E831}"/>
              </a:ext>
            </a:extLst>
          </p:cNvPr>
          <p:cNvGrpSpPr/>
          <p:nvPr/>
        </p:nvGrpSpPr>
        <p:grpSpPr>
          <a:xfrm>
            <a:off x="408547" y="2809085"/>
            <a:ext cx="1644635" cy="1644635"/>
            <a:chOff x="244141" y="2669930"/>
            <a:chExt cx="1644635" cy="1644635"/>
          </a:xfrm>
          <a:effectLst/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101CDCCF-5116-4E6F-95DD-2418243E0017}"/>
                </a:ext>
              </a:extLst>
            </p:cNvPr>
            <p:cNvSpPr/>
            <p:nvPr/>
          </p:nvSpPr>
          <p:spPr>
            <a:xfrm rot="8317880">
              <a:off x="244141" y="266993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9E292F-4C7B-49DC-95CD-AC95A9BABAC8}"/>
                </a:ext>
              </a:extLst>
            </p:cNvPr>
            <p:cNvSpPr/>
            <p:nvPr/>
          </p:nvSpPr>
          <p:spPr>
            <a:xfrm>
              <a:off x="299112" y="2730618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(4)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1B6D6E-C401-4C53-86C8-BE8D959D430E}"/>
              </a:ext>
            </a:extLst>
          </p:cNvPr>
          <p:cNvGrpSpPr/>
          <p:nvPr/>
        </p:nvGrpSpPr>
        <p:grpSpPr>
          <a:xfrm>
            <a:off x="2223328" y="2809085"/>
            <a:ext cx="1644635" cy="1644635"/>
            <a:chOff x="1943675" y="2669930"/>
            <a:chExt cx="1644635" cy="1644635"/>
          </a:xfrm>
          <a:effectLst/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03486F3B-1A22-4233-9748-D6100DF91936}"/>
                </a:ext>
              </a:extLst>
            </p:cNvPr>
            <p:cNvSpPr/>
            <p:nvPr/>
          </p:nvSpPr>
          <p:spPr>
            <a:xfrm rot="13597622">
              <a:off x="1943675" y="266993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0E0657-72F8-414E-9CC4-417BD5351510}"/>
                </a:ext>
              </a:extLst>
            </p:cNvPr>
            <p:cNvSpPr/>
            <p:nvPr/>
          </p:nvSpPr>
          <p:spPr>
            <a:xfrm>
              <a:off x="1989106" y="2716970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(5)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CB93EB-8723-4B79-B8F7-ACC5EFC463F6}"/>
              </a:ext>
            </a:extLst>
          </p:cNvPr>
          <p:cNvGrpSpPr/>
          <p:nvPr/>
        </p:nvGrpSpPr>
        <p:grpSpPr>
          <a:xfrm>
            <a:off x="4025263" y="2820355"/>
            <a:ext cx="1644635" cy="1644635"/>
            <a:chOff x="3629642" y="2681200"/>
            <a:chExt cx="1644635" cy="1644635"/>
          </a:xfrm>
          <a:effectLst/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F9E9B369-377F-4C08-AC21-907816BF0C84}"/>
                </a:ext>
              </a:extLst>
            </p:cNvPr>
            <p:cNvSpPr/>
            <p:nvPr/>
          </p:nvSpPr>
          <p:spPr>
            <a:xfrm rot="13405948">
              <a:off x="3629642" y="2681200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F57A01-8584-4F50-9F80-0B8E3E1C08EF}"/>
                </a:ext>
              </a:extLst>
            </p:cNvPr>
            <p:cNvSpPr/>
            <p:nvPr/>
          </p:nvSpPr>
          <p:spPr>
            <a:xfrm>
              <a:off x="3679100" y="2730618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87" tIns="101086" rIns="101285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Уточнение сценария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F0EAE8-5908-42F3-8B9B-A5F7E1BCC822}"/>
              </a:ext>
            </a:extLst>
          </p:cNvPr>
          <p:cNvGrpSpPr/>
          <p:nvPr/>
        </p:nvGrpSpPr>
        <p:grpSpPr>
          <a:xfrm>
            <a:off x="5819630" y="2820434"/>
            <a:ext cx="1644635" cy="1644635"/>
            <a:chOff x="5191292" y="2681279"/>
            <a:chExt cx="1644635" cy="1644635"/>
          </a:xfrm>
          <a:effectLst/>
        </p:grpSpPr>
        <p:sp>
          <p:nvSpPr>
            <p:cNvPr id="29" name="Teardrop 28">
              <a:extLst>
                <a:ext uri="{FF2B5EF4-FFF2-40B4-BE49-F238E27FC236}">
                  <a16:creationId xmlns:a16="http://schemas.microsoft.com/office/drawing/2014/main" id="{C4A84362-E961-4DF7-B683-E279362436FA}"/>
                </a:ext>
              </a:extLst>
            </p:cNvPr>
            <p:cNvSpPr/>
            <p:nvPr/>
          </p:nvSpPr>
          <p:spPr>
            <a:xfrm rot="13592100">
              <a:off x="5191292" y="2681279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09E8E62-C187-414D-963A-97C19A56DB3B}"/>
                </a:ext>
              </a:extLst>
            </p:cNvPr>
            <p:cNvSpPr/>
            <p:nvPr/>
          </p:nvSpPr>
          <p:spPr>
            <a:xfrm>
              <a:off x="5246263" y="2730618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488" tIns="101086" rIns="101284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(3)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8AF09-D764-4484-A0FB-2EDC11745EF4}"/>
              </a:ext>
            </a:extLst>
          </p:cNvPr>
          <p:cNvGrpSpPr/>
          <p:nvPr/>
        </p:nvGrpSpPr>
        <p:grpSpPr>
          <a:xfrm>
            <a:off x="5819630" y="926360"/>
            <a:ext cx="1644635" cy="1644635"/>
            <a:chOff x="5248729" y="787205"/>
            <a:chExt cx="1644635" cy="1644635"/>
          </a:xfrm>
          <a:effectLst/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45AAFB87-6D6A-4F12-9F79-6C1271FF2795}"/>
                </a:ext>
              </a:extLst>
            </p:cNvPr>
            <p:cNvSpPr/>
            <p:nvPr/>
          </p:nvSpPr>
          <p:spPr>
            <a:xfrm rot="8156362">
              <a:off x="5248729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E2D36A-AC85-4DCD-BE83-40DB27AB963A}"/>
                </a:ext>
              </a:extLst>
            </p:cNvPr>
            <p:cNvSpPr/>
            <p:nvPr/>
          </p:nvSpPr>
          <p:spPr>
            <a:xfrm>
              <a:off x="5303700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(2)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96AE6C-DD09-4B55-A977-8700A309FE90}"/>
              </a:ext>
            </a:extLst>
          </p:cNvPr>
          <p:cNvGrpSpPr/>
          <p:nvPr/>
        </p:nvGrpSpPr>
        <p:grpSpPr>
          <a:xfrm>
            <a:off x="4025263" y="926360"/>
            <a:ext cx="1644635" cy="1644635"/>
            <a:chOff x="3549197" y="787205"/>
            <a:chExt cx="1644635" cy="1644635"/>
          </a:xfrm>
          <a:effectLst/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DE68B790-5CEE-4DBE-9D0D-829F3DA87CB9}"/>
                </a:ext>
              </a:extLst>
            </p:cNvPr>
            <p:cNvSpPr/>
            <p:nvPr/>
          </p:nvSpPr>
          <p:spPr>
            <a:xfrm rot="2700000">
              <a:off x="3549197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BCFC00-465F-4563-8CF6-87283EB3B709}"/>
                </a:ext>
              </a:extLst>
            </p:cNvPr>
            <p:cNvSpPr/>
            <p:nvPr/>
          </p:nvSpPr>
          <p:spPr>
            <a:xfrm>
              <a:off x="3604165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Уточнение сценария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4B0A48-ED99-4F0D-8713-BFA673B241D7}"/>
              </a:ext>
            </a:extLst>
          </p:cNvPr>
          <p:cNvGrpSpPr/>
          <p:nvPr/>
        </p:nvGrpSpPr>
        <p:grpSpPr>
          <a:xfrm>
            <a:off x="2223328" y="926360"/>
            <a:ext cx="1644635" cy="1644635"/>
            <a:chOff x="1849662" y="787205"/>
            <a:chExt cx="1644635" cy="1644635"/>
          </a:xfrm>
          <a:effectLst/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6947DB99-EA11-4E44-B587-E8024A0EC571}"/>
                </a:ext>
              </a:extLst>
            </p:cNvPr>
            <p:cNvSpPr/>
            <p:nvPr/>
          </p:nvSpPr>
          <p:spPr>
            <a:xfrm rot="2700000">
              <a:off x="1849662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tx2">
                <a:lumMod val="40000"/>
                <a:lumOff val="60000"/>
              </a:schemeClr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FFA74E-EDC4-4E32-AB45-C1114D5CA1D4}"/>
                </a:ext>
              </a:extLst>
            </p:cNvPr>
            <p:cNvSpPr/>
            <p:nvPr/>
          </p:nvSpPr>
          <p:spPr>
            <a:xfrm>
              <a:off x="1904631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5" tIns="101086" rIns="100487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0" i="0" u="none" strike="noStrike" kern="1200" dirty="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Вопросы и обсуждение (1)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BECA5B2-5AF0-4A29-8467-C2BBF77228FB}"/>
              </a:ext>
            </a:extLst>
          </p:cNvPr>
          <p:cNvGrpSpPr/>
          <p:nvPr/>
        </p:nvGrpSpPr>
        <p:grpSpPr>
          <a:xfrm>
            <a:off x="408547" y="926360"/>
            <a:ext cx="1644635" cy="1644635"/>
            <a:chOff x="150128" y="787205"/>
            <a:chExt cx="1644635" cy="1644635"/>
          </a:xfrm>
          <a:effectLst/>
        </p:grpSpPr>
        <p:sp>
          <p:nvSpPr>
            <p:cNvPr id="38" name="Teardrop 37">
              <a:extLst>
                <a:ext uri="{FF2B5EF4-FFF2-40B4-BE49-F238E27FC236}">
                  <a16:creationId xmlns:a16="http://schemas.microsoft.com/office/drawing/2014/main" id="{9E4E0C61-E82C-4133-929C-F1DB3258EE48}"/>
                </a:ext>
              </a:extLst>
            </p:cNvPr>
            <p:cNvSpPr/>
            <p:nvPr/>
          </p:nvSpPr>
          <p:spPr>
            <a:xfrm rot="2700000">
              <a:off x="150128" y="787205"/>
              <a:ext cx="1644635" cy="1644635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7F7F5B6-18EB-479B-80F2-BB5A9040ADB7}"/>
                </a:ext>
              </a:extLst>
            </p:cNvPr>
            <p:cNvSpPr/>
            <p:nvPr/>
          </p:nvSpPr>
          <p:spPr>
            <a:xfrm>
              <a:off x="205099" y="842219"/>
              <a:ext cx="1534696" cy="1534898"/>
            </a:xfrm>
            <a:custGeom>
              <a:avLst/>
              <a:gdLst>
                <a:gd name="connsiteX0" fmla="*/ 0 w 645166"/>
                <a:gd name="connsiteY0" fmla="*/ 322626 h 645251"/>
                <a:gd name="connsiteX1" fmla="*/ 322583 w 645166"/>
                <a:gd name="connsiteY1" fmla="*/ 0 h 645251"/>
                <a:gd name="connsiteX2" fmla="*/ 645166 w 645166"/>
                <a:gd name="connsiteY2" fmla="*/ 322626 h 645251"/>
                <a:gd name="connsiteX3" fmla="*/ 322583 w 645166"/>
                <a:gd name="connsiteY3" fmla="*/ 645252 h 645251"/>
                <a:gd name="connsiteX4" fmla="*/ 0 w 645166"/>
                <a:gd name="connsiteY4" fmla="*/ 322626 h 6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166" h="645251">
                  <a:moveTo>
                    <a:pt x="0" y="322626"/>
                  </a:moveTo>
                  <a:cubicBezTo>
                    <a:pt x="0" y="144445"/>
                    <a:pt x="144425" y="0"/>
                    <a:pt x="322583" y="0"/>
                  </a:cubicBezTo>
                  <a:cubicBezTo>
                    <a:pt x="500741" y="0"/>
                    <a:pt x="645166" y="144445"/>
                    <a:pt x="645166" y="322626"/>
                  </a:cubicBezTo>
                  <a:cubicBezTo>
                    <a:pt x="645166" y="500807"/>
                    <a:pt x="500741" y="645252"/>
                    <a:pt x="322583" y="645252"/>
                  </a:cubicBezTo>
                  <a:cubicBezTo>
                    <a:pt x="144425" y="645252"/>
                    <a:pt x="0" y="500807"/>
                    <a:pt x="0" y="322626"/>
                  </a:cubicBezTo>
                  <a:close/>
                </a:path>
              </a:pathLst>
            </a:cu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284" tIns="101086" rIns="100488" bIns="101086" anchor="ctr" anchorCtr="0">
              <a:noAutofit/>
            </a:bodyPr>
            <a:lstStyle/>
            <a:p>
              <a:pPr marL="0" lvl="0" indent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strike="noStrike" kern="1200"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</a:rPr>
                <a:t>Сценарий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298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B917-3229-4660-8749-5FF9B65A80D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60563-82BF-4B08-B14C-C14FED30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36417-AA2B-426E-B5FF-2EF63BBF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567" y="1415228"/>
            <a:ext cx="3136393" cy="4027544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4E6CB-1E3F-4FE9-BBE9-86C1A7BC0133}"/>
              </a:ext>
            </a:extLst>
          </p:cNvPr>
          <p:cNvSpPr txBox="1"/>
          <p:nvPr/>
        </p:nvSpPr>
        <p:spPr>
          <a:xfrm>
            <a:off x="2342220" y="2084832"/>
            <a:ext cx="3345347" cy="25323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ЗАДАВАЙТЕ</a:t>
            </a:r>
          </a:p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ВОПРОСЫ</a:t>
            </a:r>
          </a:p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ДО НАЧАЛА</a:t>
            </a:r>
          </a:p>
          <a:p>
            <a:pPr algn="r" rtl="0">
              <a:buClr>
                <a:srgbClr val="DD8047"/>
              </a:buClr>
              <a:buSzPct val="60000"/>
            </a:pPr>
            <a:r>
              <a:rPr lang="ru-RU" sz="4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УЧЕНИЙ</a:t>
            </a:r>
          </a:p>
        </p:txBody>
      </p:sp>
    </p:spTree>
    <p:extLst>
      <p:ext uri="{BB962C8B-B14F-4D97-AF65-F5344CB8AC3E}">
        <p14:creationId xmlns:p14="http://schemas.microsoft.com/office/powerpoint/2010/main" val="285100257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47E34-2AFC-4195-AEFD-7B181C94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31D9F2-2B61-4C65-9448-4FDEE9F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30" y="1865376"/>
            <a:ext cx="6096000" cy="2186798"/>
          </a:xfrm>
          <a:effectLst/>
        </p:spPr>
        <p:txBody>
          <a:bodyPr>
            <a:noAutofit/>
          </a:bodyPr>
          <a:lstStyle/>
          <a:p>
            <a:pPr algn="l" rtl="0"/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НОВЫЙ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КОРОНАВИРУС</a:t>
            </a:r>
            <a:b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4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(COVID-19)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DBE3B2-F9E5-4D1D-88B4-8E95F442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7091" y="4872882"/>
            <a:ext cx="4306277" cy="1065066"/>
          </a:xfrm>
          <a:effectLst/>
        </p:spPr>
        <p:txBody>
          <a:bodyPr>
            <a:normAutofit fontScale="85000" lnSpcReduction="10000"/>
          </a:bodyPr>
          <a:lstStyle/>
          <a:p>
            <a:pPr rtl="0"/>
            <a:r>
              <a:rPr lang="ru-RU" sz="3600" b="1" i="0" u="none" strike="noStrike" dirty="0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НАЗВАНИЕ СТРАНЫ</a:t>
            </a:r>
          </a:p>
          <a:p>
            <a:pPr rtl="0"/>
            <a:r>
              <a:rPr lang="ru-RU" sz="2000" b="1" i="0" u="none" strike="noStrike" dirty="0">
                <a:solidFill>
                  <a:srgbClr val="0092CB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Дата и место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DF02-DEA5-49F3-A3BE-DD71F23B12A7}"/>
              </a:ext>
            </a:extLst>
          </p:cNvPr>
          <p:cNvSpPr/>
          <p:nvPr/>
        </p:nvSpPr>
        <p:spPr>
          <a:xfrm>
            <a:off x="8292247" y="3428999"/>
            <a:ext cx="3856046" cy="286232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 rtl="0"/>
            <a:b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ИМИТАЦИОННЫЕ УЧЕНИЯ</a:t>
            </a:r>
          </a:p>
          <a:p>
            <a:pPr algn="r" rtl="0"/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ПО ОБЕСПЕЧЕНИЮ ГОТОВНОСТИ</a:t>
            </a:r>
          </a:p>
          <a:p>
            <a:pPr algn="r" rtl="0"/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К ЧРЕЗВЫЧАЙНОЙ СИТУАЦИИ</a:t>
            </a:r>
            <a:b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ru-RU" sz="2000" b="1" i="0" u="none" strike="noStrike" dirty="0">
                <a:solidFill>
                  <a:srgbClr val="D86422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В ОБЛАСТИ ОБЩЕСТВЕННОГО ЗДРАВООХРАНЕНИЯ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47B402B-BD57-4472-BF3B-B56FBA6AF4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3" t="16901" r="10285" b="19115"/>
          <a:stretch>
            <a:fillRect/>
          </a:stretch>
        </p:blipFill>
        <p:spPr>
          <a:xfrm>
            <a:off x="133370" y="6317181"/>
            <a:ext cx="1290701" cy="41142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7E4D0-D402-4FA8-9F2E-21155B264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83" y="6329160"/>
            <a:ext cx="1266447" cy="387468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AF0388-E07F-4509-9418-2BF27CB8E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114" y="6099893"/>
            <a:ext cx="1606232" cy="6943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22170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Сценарий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6" name="Picture 5" descr="A side view mirror of a car window&#10;&#10;Description automatically generated">
            <a:extLst>
              <a:ext uri="{FF2B5EF4-FFF2-40B4-BE49-F238E27FC236}">
                <a16:creationId xmlns:a16="http://schemas.microsoft.com/office/drawing/2014/main" id="{C9DD7092-FABC-4C09-B43C-269B5BA1C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295" y="1157022"/>
            <a:ext cx="4174862" cy="4653684"/>
          </a:xfrm>
          <a:prstGeom prst="rect">
            <a:avLst/>
          </a:prstGeom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5" y="1170431"/>
            <a:ext cx="7101400" cy="4654800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ctr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 [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субнациональное учреждение первичного звена здравоохранения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города [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название города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обратился мужчина с высокой температурой тела, кашлем и затрудненным дыханием. </a:t>
            </a:r>
          </a:p>
          <a:p>
            <a:pPr rtl="0">
              <a:lnSpc>
                <a:spcPct val="100000"/>
              </a:lnSpc>
            </a:pP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Он живет в [</a:t>
            </a:r>
            <a:r>
              <a:rPr lang="ru-RU" sz="24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город</a:t>
            </a:r>
            <a:r>
              <a:rPr lang="ru-RU" sz="2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и на днях вернулся из командировки в Китай. С учетом симптомов и поездки в Китай у 58-летнего мужчины подозревают COVID-19.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9023984" y="104238"/>
            <a:ext cx="4124000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</a:rPr>
              <a:t>ТОЛЬКО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25734225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endParaRPr lang="en-US" dirty="0">
              <a:effectLst/>
            </a:endParaRP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Кого, когда и как следует уведомить?</a:t>
            </a: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планы, процедуры и ресурсы следует применить на данном этапе?</a:t>
            </a: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Следует ли перевести пациента в другую больницу? Если да, то в какую и как?</a:t>
            </a:r>
          </a:p>
          <a:p>
            <a:pPr marL="514350" indent="-514350" rtl="0"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меры профилактики инфекции и инфекционного контроля вы будете применять в отношении этого пациента?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342554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53020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Уточнение сценария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8040624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8149777" y="0"/>
            <a:ext cx="4124000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</a:rPr>
              <a:t>ТОЛЬКО МОДЕЛИРОВАНИЕ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EE630-D09C-4288-B147-FF6FD4EFE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620" y="841247"/>
            <a:ext cx="6894486" cy="5553387"/>
          </a:xfrm>
          <a:prstGeom prst="rect">
            <a:avLst/>
          </a:prstGeom>
          <a:effectLst/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95" y="841248"/>
            <a:ext cx="7101400" cy="5553387"/>
          </a:xfr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ctr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2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 всей видимости, симптомы заболевания появились у мужчины через два дня после возвращения со встречи в Китае. В ходе командировки в Пекин и Шанхай его не сопровождали представители местного населения. Обратный рейс включал 6-часовую пересадку в [</a:t>
            </a:r>
            <a:r>
              <a:rPr lang="ru-RU" sz="2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региональный центр</a:t>
            </a:r>
            <a:r>
              <a:rPr lang="ru-RU" sz="2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], во время которой пациент находился в транзитной зоне. По прибытии в [</a:t>
            </a:r>
            <a:r>
              <a:rPr lang="ru-RU" sz="2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пункт въезда, в котором организован скрининг пассажиров</a:t>
            </a:r>
            <a:r>
              <a:rPr lang="ru-RU" sz="2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] его температура тела была нормальной. </a:t>
            </a:r>
          </a:p>
          <a:p>
            <a:pPr rtl="0">
              <a:lnSpc>
                <a:spcPct val="100000"/>
              </a:lnSpc>
            </a:pPr>
            <a:r>
              <a:rPr lang="ru-RU" sz="2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Выявлено, что с момента появления симптомов мужчина контактировал с 15 людьми, включая врача и медсестер, проводивших осмотр. Мужчина, его семья и некоторые коллеги были госпитализированы. </a:t>
            </a:r>
          </a:p>
        </p:txBody>
      </p:sp>
    </p:spTree>
    <p:extLst>
      <p:ext uri="{BB962C8B-B14F-4D97-AF65-F5344CB8AC3E}">
        <p14:creationId xmlns:p14="http://schemas.microsoft.com/office/powerpoint/2010/main" val="324842345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02" y="766090"/>
            <a:ext cx="10515600" cy="5159617"/>
          </a:xfrm>
          <a:effectLst/>
        </p:spPr>
        <p:txBody>
          <a:bodyPr>
            <a:normAutofit lnSpcReduction="10000"/>
          </a:bodyPr>
          <a:lstStyle/>
          <a:p>
            <a:pPr marL="0" indent="0" rtl="0">
              <a:buNone/>
            </a:pP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endParaRPr lang="en-US" dirty="0">
              <a:effectLst/>
            </a:endParaRP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приоритетные меры должны быть приняты незамедлительно?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Какая вам потребуется дополнительная информация?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Следует ли уведомить ВОЗ об этом подозрительном случае?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Кто руководит мониторингом и диагностикой заболевания у лиц, контактировавших с пациентом? Кто осуществляет мониторинг и диагностику?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717232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 dirty="0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72258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56" y="592187"/>
            <a:ext cx="10515600" cy="5159617"/>
          </a:xfrm>
          <a:effectLst/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вы установите, болен ли пациент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 или гриппом?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Какая лаборатория будет проводить диагностические исследования? Оснащена ли эта лаборатория необходимым оборудованием, включая СИЗ? 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скоро будет получено подтверждение?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Будут ли отправлены образцы для получения подтверждения международной лаборатории?</a:t>
            </a:r>
          </a:p>
          <a:p>
            <a:pPr lvl="2" rtl="0">
              <a:spcBef>
                <a:spcPts val="1000"/>
              </a:spcBef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Обязаны ли вы уведомлять о </a:t>
            </a:r>
            <a:r>
              <a:rPr lang="ru-RU" sz="2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 соответствующие органы?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До чьего сведения должны быть доведены результаты?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10168228" y="4769798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 dirty="0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40336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Content Placeholder 6" descr="A close up of a coffee cup sitting on a table&#10;&#10;Description automatically generated">
            <a:extLst>
              <a:ext uri="{FF2B5EF4-FFF2-40B4-BE49-F238E27FC236}">
                <a16:creationId xmlns:a16="http://schemas.microsoft.com/office/drawing/2014/main" id="{F182BF34-D40E-4D63-9929-583C8DCE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608658"/>
            <a:ext cx="12191980" cy="600095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8DB75-6FDF-4990-B74D-9A273293102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72D3-CA0F-4CE2-B229-7BBC2D90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3E21E-7CF7-4CC4-8BCD-1B6388A2620A}"/>
              </a:ext>
            </a:extLst>
          </p:cNvPr>
          <p:cNvSpPr/>
          <p:nvPr/>
        </p:nvSpPr>
        <p:spPr>
          <a:xfrm>
            <a:off x="1511808" y="1809134"/>
            <a:ext cx="3600000" cy="3600000"/>
          </a:xfrm>
          <a:prstGeom prst="rect">
            <a:avLst/>
          </a:prstGeom>
          <a:solidFill>
            <a:schemeClr val="bg1"/>
          </a:solidFill>
          <a:ln w="231775" cmpd="thickThin">
            <a:solidFill>
              <a:schemeClr val="accent1"/>
            </a:solidFill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rtl="0"/>
            <a:r>
              <a:rPr lang="ru-RU" sz="3600" b="1" i="0" u="none" strike="noStrike" dirty="0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 на кофе</a:t>
            </a:r>
            <a:br>
              <a:rPr lang="ru-RU" sz="3600" b="1" i="0" u="none" strike="noStrike" dirty="0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3600" b="1" i="0" u="none" strike="noStrike" dirty="0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(15 мин)</a:t>
            </a:r>
          </a:p>
        </p:txBody>
      </p:sp>
    </p:spTree>
    <p:extLst>
      <p:ext uri="{BB962C8B-B14F-4D97-AF65-F5344CB8AC3E}">
        <p14:creationId xmlns:p14="http://schemas.microsoft.com/office/powerpoint/2010/main" val="94933750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Повестка дня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E68DE2-6316-4455-9697-9ED7EF61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033272"/>
            <a:ext cx="5779211" cy="4018302"/>
          </a:xfrm>
          <a:effectLst/>
        </p:spPr>
        <p:txBody>
          <a:bodyPr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None/>
              <a:defRPr>
                <a:effectLst/>
              </a:defRPr>
            </a:pPr>
            <a:r>
              <a:rPr lang="ru-RU" sz="2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Часть 1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08:45	Регистрация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09:00   	Введение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09:10 	Цели упражнения и правила игры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09:15   	Кабинетное моделирование 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10:45	Перерыв на кофе (15 мин)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11:00	Кабинетное моделирование 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12:30	Обсуждение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13:00 	Закрытие части 1</a:t>
            </a:r>
          </a:p>
          <a:p>
            <a:pPr defTabSz="1252538" rtl="0"/>
            <a:r>
              <a:rPr lang="ru-RU" sz="20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13:00	Обед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056480" y="1033272"/>
            <a:ext cx="5897776" cy="43832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Часть 2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09:00   Повторение 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09:15   Анализ недостатков и составление плана действий </a:t>
            </a:r>
            <a:r>
              <a:rPr lang="ru-RU" sz="1800" b="0" i="1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10:30   Перерыв на кофе (15 мин)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10:45   Составление плана действий </a:t>
            </a:r>
            <a:r>
              <a:rPr lang="ru-RU" sz="1800" b="0" i="1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11:30	Обобщение выводов в формате пленарного заседания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12:00   Подведение итогов и последующие шаги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12:30    Закрытие</a:t>
            </a:r>
          </a:p>
          <a:p>
            <a:endParaRPr lang="en-US" sz="2000" dirty="0">
              <a:effectLst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FE309E-CD75-4C2F-817D-B24489667C9A}"/>
              </a:ext>
            </a:extLst>
          </p:cNvPr>
          <p:cNvCxnSpPr/>
          <p:nvPr/>
        </p:nvCxnSpPr>
        <p:spPr>
          <a:xfrm>
            <a:off x="5963767" y="1033272"/>
            <a:ext cx="0" cy="4018302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233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Уточнение сценария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516569-93BF-4AED-A5A6-4A963D0D6747}"/>
              </a:ext>
            </a:extLst>
          </p:cNvPr>
          <p:cNvSpPr/>
          <p:nvPr/>
        </p:nvSpPr>
        <p:spPr>
          <a:xfrm flipH="1" flipV="1">
            <a:off x="7770612" y="897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580723-2FFC-4BAE-A75A-2A08941F5213}"/>
              </a:ext>
            </a:extLst>
          </p:cNvPr>
          <p:cNvSpPr/>
          <p:nvPr/>
        </p:nvSpPr>
        <p:spPr>
          <a:xfrm flipH="1" flipV="1">
            <a:off x="7977364" y="25833"/>
            <a:ext cx="4151376" cy="606792"/>
          </a:xfrm>
          <a:custGeom>
            <a:avLst/>
            <a:gdLst>
              <a:gd name="connsiteX0" fmla="*/ 3474720 w 4151376"/>
              <a:gd name="connsiteY0" fmla="*/ 581341 h 581341"/>
              <a:gd name="connsiteX1" fmla="*/ 0 w 4151376"/>
              <a:gd name="connsiteY1" fmla="*/ 581341 h 581341"/>
              <a:gd name="connsiteX2" fmla="*/ 0 w 4151376"/>
              <a:gd name="connsiteY2" fmla="*/ 1 h 581341"/>
              <a:gd name="connsiteX3" fmla="*/ 3474720 w 4151376"/>
              <a:gd name="connsiteY3" fmla="*/ 1 h 581341"/>
              <a:gd name="connsiteX4" fmla="*/ 3474720 w 4151376"/>
              <a:gd name="connsiteY4" fmla="*/ 0 h 581341"/>
              <a:gd name="connsiteX5" fmla="*/ 4151376 w 4151376"/>
              <a:gd name="connsiteY5" fmla="*/ 581340 h 581341"/>
              <a:gd name="connsiteX6" fmla="*/ 3474720 w 4151376"/>
              <a:gd name="connsiteY6" fmla="*/ 581340 h 58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581341">
                <a:moveTo>
                  <a:pt x="3474720" y="581341"/>
                </a:moveTo>
                <a:lnTo>
                  <a:pt x="0" y="581341"/>
                </a:lnTo>
                <a:lnTo>
                  <a:pt x="0" y="1"/>
                </a:lnTo>
                <a:lnTo>
                  <a:pt x="3474720" y="1"/>
                </a:lnTo>
                <a:lnTo>
                  <a:pt x="3474720" y="0"/>
                </a:lnTo>
                <a:lnTo>
                  <a:pt x="4151376" y="581340"/>
                </a:lnTo>
                <a:lnTo>
                  <a:pt x="3474720" y="581340"/>
                </a:lnTo>
                <a:close/>
              </a:path>
            </a:pathLst>
          </a:cu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C42E4-D28A-4D70-8CEF-0771D74B8BD4}"/>
              </a:ext>
            </a:extLst>
          </p:cNvPr>
          <p:cNvSpPr txBox="1"/>
          <p:nvPr/>
        </p:nvSpPr>
        <p:spPr>
          <a:xfrm>
            <a:off x="8068000" y="11447"/>
            <a:ext cx="4124000" cy="396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0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Black"/>
              </a:rPr>
              <a:t>ТОЛЬКО МОДЕЛИРОВАНИЕ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32754F-DBC8-44F2-8D71-5E44FE1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883139"/>
            <a:ext cx="8373805" cy="5502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anchor="ctr">
            <a:noAutofit/>
          </a:bodyPr>
          <a:lstStyle/>
          <a:p>
            <a:pPr lvl="0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Заключение лаборатории подтверждает положительный анализ на </a:t>
            </a:r>
            <a:r>
              <a:rPr lang="ru-RU" sz="2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-19. Состояние мужчины ухудшилось и является критическим. Ведется наблюдение за шестью контактами, включая жену заболевшего, трех медсестер и врача, анализ которых на </a:t>
            </a:r>
            <a:r>
              <a:rPr lang="ru-RU" sz="2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 также оказался положительным. </a:t>
            </a:r>
          </a:p>
          <a:p>
            <a:pPr lvl="0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Кроме того, три отдельных кластера, насчитывающие в общей сложности 63 пациентов с подтвержденными случаями заболевания, госпитализированы в </a:t>
            </a:r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[столица]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, </a:t>
            </a:r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[другой город]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 </a:t>
            </a:r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[еще один город]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. </a:t>
            </a:r>
          </a:p>
          <a:p>
            <a:pPr lvl="0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Передача болезни внутри страны очевидна. Среди населения нарастает беспокойство, СМИ ждут заявлений и комментариев относительно слухов о многочисленных подтвержденных случаях болезни в стране.</a:t>
            </a:r>
          </a:p>
        </p:txBody>
      </p:sp>
      <p:pic>
        <p:nvPicPr>
          <p:cNvPr id="15" name="Picture 14" descr="A crowded city street filled with lots of traffic&#10;&#10;Description automatically generated">
            <a:extLst>
              <a:ext uri="{FF2B5EF4-FFF2-40B4-BE49-F238E27FC236}">
                <a16:creationId xmlns:a16="http://schemas.microsoft.com/office/drawing/2014/main" id="{2AC99282-2255-4815-A2F2-FF95EB22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0" t="5498" r="14989" b="13496"/>
          <a:stretch>
            <a:fillRect/>
          </a:stretch>
        </p:blipFill>
        <p:spPr>
          <a:xfrm>
            <a:off x="8526585" y="848542"/>
            <a:ext cx="3512635" cy="5536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80100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Какие действия должны последовать за получением информации об этом новом событии?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будут осуществляться координация у управление событием?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Откуда будет поступать финансирование ответных мер?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Какую помощь вы попросите оказать ВОЗ и других партнеров?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978391" y="5342554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77172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Сессия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A5D3E-4752-4F3C-9F21-38026AD79FB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Вопросы для обсуждения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Кто руководит распространением информации о рисках, связанных с этим событием?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Какую информацию следует распространить? Среди кого?</a:t>
            </a:r>
          </a:p>
          <a:p>
            <a:pPr marL="514350" indent="-514350" rtl="0">
              <a:spcBef>
                <a:spcPts val="3000"/>
              </a:spcBef>
              <a:buFont typeface="+mj-lt"/>
              <a:buAutoNum type="arabicPeriod"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Какова ваша стратегия коммуникации со СМИ?</a:t>
            </a:r>
          </a:p>
          <a:p>
            <a:pPr lvl="1" rtl="0">
              <a:spcBef>
                <a:spcPts val="3000"/>
              </a:spcBef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Каков механизм оперативного согласования своевременных и прозрачных сообщений и материалов?</a:t>
            </a:r>
          </a:p>
          <a:p>
            <a:pPr lvl="1" rtl="0">
              <a:spcBef>
                <a:spcPts val="3000"/>
              </a:spcBef>
            </a:pP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будет осуществляться координация информации и коммуникации с участием министерств и партнеров и различных уровней правительства?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E2088-BD4F-4BAE-ABA9-484261EA79F0}"/>
              </a:ext>
            </a:extLst>
          </p:cNvPr>
          <p:cNvGrpSpPr/>
          <p:nvPr/>
        </p:nvGrpSpPr>
        <p:grpSpPr>
          <a:xfrm>
            <a:off x="9657978" y="898570"/>
            <a:ext cx="2020803" cy="749356"/>
            <a:chOff x="9978391" y="5342554"/>
            <a:chExt cx="2020803" cy="749356"/>
          </a:xfrm>
          <a:effectLst/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E70DA5-C3AC-496B-B01A-9B1A2FF5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323312-3B7C-4616-A796-F8C472B6F72E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30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69396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97B7-E711-499C-9669-ED23E4CF3F3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endParaRPr lang="en-US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0FDA1-BB5B-4744-BF9F-310C429E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A3C66-7454-41DA-95CF-E9829979CD3C}"/>
              </a:ext>
            </a:extLst>
          </p:cNvPr>
          <p:cNvSpPr/>
          <p:nvPr/>
        </p:nvSpPr>
        <p:spPr>
          <a:xfrm>
            <a:off x="0" y="0"/>
            <a:ext cx="12192000" cy="66385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DACAC-1DE8-47EF-903A-AF7A729D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2" y="-8247"/>
            <a:ext cx="12175758" cy="664679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1FBF4-5A45-4F32-BBE9-104708C40FCE}"/>
              </a:ext>
            </a:extLst>
          </p:cNvPr>
          <p:cNvSpPr txBox="1"/>
          <p:nvPr/>
        </p:nvSpPr>
        <p:spPr>
          <a:xfrm>
            <a:off x="7622748" y="4158219"/>
            <a:ext cx="3350051" cy="2837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6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КОНЕЦ УЧЕНИЙ</a:t>
            </a:r>
          </a:p>
        </p:txBody>
      </p:sp>
    </p:spTree>
    <p:extLst>
      <p:ext uri="{BB962C8B-B14F-4D97-AF65-F5344CB8AC3E}">
        <p14:creationId xmlns:p14="http://schemas.microsoft.com/office/powerpoint/2010/main" val="40672927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7887-B55D-43AF-A517-F5878396B9C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Обсуждение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10" name="image9.png" descr="drawing_light_bulb_with_pen_1600_clr.png">
            <a:extLst>
              <a:ext uri="{FF2B5EF4-FFF2-40B4-BE49-F238E27FC236}">
                <a16:creationId xmlns:a16="http://schemas.microsoft.com/office/drawing/2014/main" id="{BE1C5A5E-B8B6-4E35-940D-F3C9E11A8E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68" y="1944805"/>
            <a:ext cx="2737133" cy="2883175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FE6C6-074E-411A-8012-C35DDF7F562A}"/>
              </a:ext>
            </a:extLst>
          </p:cNvPr>
          <p:cNvSpPr/>
          <p:nvPr/>
        </p:nvSpPr>
        <p:spPr>
          <a:xfrm>
            <a:off x="2047164" y="2628688"/>
            <a:ext cx="4380931" cy="2823591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algn="r" rtl="0"/>
            <a:r>
              <a:rPr lang="ru-RU" sz="3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Первые отзывы участников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121E52-4A50-4F4A-83AF-5C0983ECE7FA}"/>
              </a:ext>
            </a:extLst>
          </p:cNvPr>
          <p:cNvCxnSpPr/>
          <p:nvPr/>
        </p:nvCxnSpPr>
        <p:spPr>
          <a:xfrm>
            <a:off x="6571399" y="2804614"/>
            <a:ext cx="0" cy="1351129"/>
          </a:xfrm>
          <a:prstGeom prst="line">
            <a:avLst/>
          </a:prstGeom>
          <a:ln w="476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8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DA4D-0657-4D3A-9637-EADF5F14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A4640-4FD6-4B77-A4B1-3D4758AA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825" y="-6344"/>
            <a:ext cx="9719730" cy="6605516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FE6C6-074E-411A-8012-C35DDF7F562A}"/>
              </a:ext>
            </a:extLst>
          </p:cNvPr>
          <p:cNvSpPr/>
          <p:nvPr/>
        </p:nvSpPr>
        <p:spPr>
          <a:xfrm>
            <a:off x="7042246" y="-6824"/>
            <a:ext cx="5149754" cy="6612580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>
            <a:noAutofit/>
          </a:bodyPr>
          <a:lstStyle/>
          <a:p>
            <a:pPr algn="r"/>
            <a:endParaRPr lang="en-US" sz="3200" b="1"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2F46E6-760F-43DE-BCC8-26BAFDC05A9D}"/>
              </a:ext>
            </a:extLst>
          </p:cNvPr>
          <p:cNvSpPr/>
          <p:nvPr/>
        </p:nvSpPr>
        <p:spPr>
          <a:xfrm>
            <a:off x="7321243" y="903743"/>
            <a:ext cx="4508560" cy="1311951"/>
          </a:xfrm>
          <a:prstGeom prst="rect">
            <a:avLst/>
          </a:prstGeom>
          <a:ln w="15875"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ru-RU" sz="4000" b="1" i="0" u="none" strike="noStrike">
                <a:solidFill>
                  <a:srgbClr val="28B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Резюме </a:t>
            </a:r>
            <a:r>
              <a:rPr lang="ru-RU" sz="4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</a:t>
            </a:r>
          </a:p>
          <a:p>
            <a:pPr algn="ctr" rtl="0"/>
            <a:r>
              <a:rPr lang="ru-RU" sz="40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следующие шаги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444B19-C2EE-4E64-AC58-E33AAEB9FDA5}"/>
              </a:ext>
            </a:extLst>
          </p:cNvPr>
          <p:cNvSpPr/>
          <p:nvPr/>
        </p:nvSpPr>
        <p:spPr>
          <a:xfrm>
            <a:off x="7835023" y="2653304"/>
            <a:ext cx="3773187" cy="41102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Clr>
                <a:srgbClr val="0090D0"/>
              </a:buClr>
              <a:buSzTx/>
            </a:pPr>
            <a:r>
              <a:rPr lang="ru-RU" sz="2400" b="1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Часть II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0090D0"/>
              </a:buClr>
              <a:buSzTx/>
            </a:pP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2286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90D0"/>
              </a:buClr>
              <a:buSzTx/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Анализ НЕДОСТАТКОВ: Обсуждение в формате фокус-группы с целью пересмотра показателей готовности</a:t>
            </a:r>
          </a:p>
          <a:p>
            <a:pPr marL="457200" indent="-228600" rtl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90D0"/>
              </a:buClr>
              <a:buSzTx/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Составление планов действий</a:t>
            </a:r>
          </a:p>
          <a:p>
            <a:pPr marL="457200" indent="-228600" rtl="0">
              <a:lnSpc>
                <a:spcPct val="90000"/>
              </a:lnSpc>
              <a:spcAft>
                <a:spcPts val="1200"/>
              </a:spcAft>
              <a:buClr>
                <a:srgbClr val="0090D0"/>
              </a:buClr>
              <a:buSzTx/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Форма оценки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68763446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Повестка дня: часть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37203" y="1749779"/>
            <a:ext cx="6125337" cy="40754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Часть 2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09:00	Повторение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09:15	Анализ сильных и слабых сторон </a:t>
            </a:r>
            <a:r>
              <a:rPr lang="ru-RU" sz="1800" b="0" i="1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10:30  	Перерыв на кофе (15 мин)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10:45  	Планирование действий </a:t>
            </a:r>
            <a:r>
              <a:rPr lang="ru-RU" sz="1800" b="0" i="1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(работа в группе) 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11:30	Обобщение выводов в формате пленарного заседания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12:00	Подведение итогов и последующие шаги</a:t>
            </a:r>
          </a:p>
          <a:p>
            <a:pPr lvl="0" rtl="0">
              <a:spcBef>
                <a:spcPts val="700"/>
              </a:spcBef>
              <a:buClr>
                <a:srgbClr val="DD8047"/>
              </a:buClr>
              <a:buSzPct val="60000"/>
              <a:defRPr>
                <a:effectLst/>
              </a:defRPr>
            </a:pPr>
            <a:r>
              <a:rPr lang="ru-RU" sz="2000" b="0" i="0" u="none" strike="noStrike" dirty="0">
                <a:solidFill>
                  <a:srgbClr val="383838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12:30	Закрытие</a:t>
            </a:r>
          </a:p>
          <a:p>
            <a:endParaRPr lang="en-US" sz="2000" dirty="0">
              <a:effectLst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DD38-C76C-4D2F-9480-0059C5557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62" y="2028418"/>
            <a:ext cx="4562939" cy="30329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655677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67A4-6045-44ED-A760-574DD29CB4A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Контрольный перечень ВОЗ для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3533-94C3-42AF-A3DF-5547AE17C2E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pPr rtl="0">
              <a:lnSpc>
                <a:spcPct val="100000"/>
              </a:lnSpc>
            </a:pPr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Предложенные ВОЗ 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«Сравнительные показатели оперативной готовности к COVID-19» 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предназначены для анализа имеющихся возможностей в области выявления нового коронавируса (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нКоВ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) и принятия мер реагирования на этот зоонозный вирус, вызывающий заболевание органов дыхательной системы. </a:t>
            </a:r>
          </a:p>
          <a:p>
            <a:pPr rtl="0">
              <a:lnSpc>
                <a:spcPct val="100000"/>
              </a:lnSpc>
            </a:pPr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 основе этого анализа могут быть приняты целенаправленные меры по расширению потенциала в конкретной области. </a:t>
            </a:r>
          </a:p>
          <a:p>
            <a:pPr marL="0" indent="0">
              <a:buNone/>
            </a:pPr>
            <a:endParaRPr lang="en-ZA" sz="2400" dirty="0">
              <a:effectLst/>
              <a:latin typeface="+mj-lt"/>
              <a:cs typeface="Calibri" panose="020F0502020204030204" pitchFamily="34" charset="0"/>
            </a:endParaRPr>
          </a:p>
          <a:p>
            <a:pPr rtl="0"/>
            <a:r>
              <a:rPr lang="ru-RU" sz="2400" b="0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Эта информация поможет национальным органам власти:</a:t>
            </a:r>
          </a:p>
          <a:p>
            <a:pPr marL="342900" indent="-342900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определить основные недостатки; </a:t>
            </a:r>
          </a:p>
          <a:p>
            <a:pPr marL="342900" indent="-342900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провести оценку рисков; и </a:t>
            </a:r>
          </a:p>
          <a:p>
            <a:pPr marL="342900" indent="-342900"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запланировать меры реагирования и контрольные действия.</a:t>
            </a:r>
          </a:p>
          <a:p>
            <a:endParaRPr lang="en-US" sz="2400" dirty="0">
              <a:effectLst/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1CCC-322E-471D-AE48-C3EDFCBB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2215018328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67A4-6045-44ED-A760-574DD29CB4A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Анализ сильных и слабых сторон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1CCC-322E-471D-AE48-C3EDFCBB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7A0E9-096C-4A41-9A11-6F78DDD52E07}"/>
              </a:ext>
            </a:extLst>
          </p:cNvPr>
          <p:cNvSpPr/>
          <p:nvPr/>
        </p:nvSpPr>
        <p:spPr>
          <a:xfrm>
            <a:off x="388225" y="5660071"/>
            <a:ext cx="4817660" cy="76778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32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ПЛАН ДЕЙСТВИЙ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08E76C2F-ACDA-41BF-B5D5-4F2B6F3316EB}"/>
              </a:ext>
            </a:extLst>
          </p:cNvPr>
          <p:cNvSpPr/>
          <p:nvPr/>
        </p:nvSpPr>
        <p:spPr>
          <a:xfrm>
            <a:off x="388225" y="3740296"/>
            <a:ext cx="4817660" cy="2019058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32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Предложите идеи улучшения систем, планов и процедур</a:t>
            </a: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79B8B67E-8274-4744-97F0-91637BA7A559}"/>
              </a:ext>
            </a:extLst>
          </p:cNvPr>
          <p:cNvSpPr/>
          <p:nvPr/>
        </p:nvSpPr>
        <p:spPr>
          <a:xfrm>
            <a:off x="388225" y="2342740"/>
            <a:ext cx="4817660" cy="1474280"/>
          </a:xfrm>
          <a:prstGeom prst="flowChartOffpageConnector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ru-RU" sz="32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Проверьте допущения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D7F5B448-CFCC-47F0-A53A-961C9A8A21DE}"/>
              </a:ext>
            </a:extLst>
          </p:cNvPr>
          <p:cNvSpPr/>
          <p:nvPr/>
        </p:nvSpPr>
        <p:spPr>
          <a:xfrm>
            <a:off x="388225" y="914568"/>
            <a:ext cx="4817660" cy="1474280"/>
          </a:xfrm>
          <a:prstGeom prst="flowChartOffpageConnector">
            <a:avLst/>
          </a:prstGeom>
          <a:solidFill>
            <a:schemeClr val="bg2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3200" b="0" i="0" u="none" strike="noStrike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Изучите сильные и слабые стороны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D38A6C-2F8F-4154-AD53-AC19193B93C6}"/>
              </a:ext>
            </a:extLst>
          </p:cNvPr>
          <p:cNvSpPr/>
          <p:nvPr/>
        </p:nvSpPr>
        <p:spPr>
          <a:xfrm>
            <a:off x="5841242" y="1098647"/>
            <a:ext cx="6116296" cy="4571923"/>
          </a:xfrm>
          <a:prstGeom prst="rect">
            <a:avLst/>
          </a:prstGeom>
          <a:effectLst/>
        </p:spPr>
        <p:txBody>
          <a:bodyPr wrap="square">
            <a:noAutofit/>
          </a:bodyPr>
          <a:lstStyle/>
          <a:p>
            <a:pPr rtl="0">
              <a:spcAft>
                <a:spcPts val="1200"/>
              </a:spcAft>
            </a:pPr>
            <a:r>
              <a:rPr lang="ru-RU" sz="1800" b="1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ЗАДАНИЯ</a:t>
            </a:r>
          </a:p>
          <a:p>
            <a:pPr marL="342900" indent="-342900" rtl="0">
              <a:spcAft>
                <a:spcPts val="1200"/>
              </a:spcAft>
              <a:buAutoNum type="arabicPeriod"/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Работая в группе, разделите лист бумаги на три части.</a:t>
            </a:r>
          </a:p>
          <a:p>
            <a:pPr marL="342900" indent="-342900" rtl="0">
              <a:spcAft>
                <a:spcPts val="1200"/>
              </a:spcAft>
              <a:buAutoNum type="arabicPeriod"/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Изучите контрольный перечень показателей готовности, планы и заметки, сделанные в течение </a:t>
            </a:r>
            <a:r>
              <a:rPr lang="ru-RU" sz="1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TTX</a:t>
            </a:r>
            <a:endParaRPr lang="ru-RU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  <a:cs typeface="Calibri"/>
            </a:endParaRPr>
          </a:p>
          <a:p>
            <a:pPr marL="342900" indent="-342900" rtl="0">
              <a:spcAft>
                <a:spcPts val="1200"/>
              </a:spcAft>
              <a:buFont typeface="+mj-lt"/>
              <a:buAutoNum type="arabicPeriod"/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Обсудите и запишите в каждый из разделов ответы на вопросы:</a:t>
            </a:r>
          </a:p>
          <a:p>
            <a:pPr marL="800100" lvl="1" indent="-3429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Что оказалось эффективным? (Достижения)</a:t>
            </a:r>
          </a:p>
          <a:p>
            <a:pPr marL="800100" lvl="1" indent="-3429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Что было сложным? (Трудности)</a:t>
            </a:r>
          </a:p>
          <a:p>
            <a:pPr marL="800100" lvl="1" indent="-34290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Рекомендации? (В порядке приоритетности, определите три самых важных)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301FD9-3E22-4D05-AB5A-E42D4E841735}"/>
              </a:ext>
            </a:extLst>
          </p:cNvPr>
          <p:cNvGrpSpPr/>
          <p:nvPr/>
        </p:nvGrpSpPr>
        <p:grpSpPr>
          <a:xfrm>
            <a:off x="9763730" y="701580"/>
            <a:ext cx="2020803" cy="749356"/>
            <a:chOff x="9978391" y="5342554"/>
            <a:chExt cx="2020803" cy="749356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BB950D-E0EA-4CF9-914C-A9343E4B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0C1043-CB9B-46D4-B470-C7E83CDEBCC2}"/>
                </a:ext>
              </a:extLst>
            </p:cNvPr>
            <p:cNvSpPr txBox="1"/>
            <p:nvPr/>
          </p:nvSpPr>
          <p:spPr>
            <a:xfrm>
              <a:off x="10668378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75 мин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BB288C-3A71-44A7-A69E-8D16D8551DF0}"/>
              </a:ext>
            </a:extLst>
          </p:cNvPr>
          <p:cNvCxnSpPr/>
          <p:nvPr/>
        </p:nvCxnSpPr>
        <p:spPr>
          <a:xfrm>
            <a:off x="5575110" y="5534167"/>
            <a:ext cx="6228665" cy="0"/>
          </a:xfrm>
          <a:prstGeom prst="line">
            <a:avLst/>
          </a:prstGeom>
          <a:ln w="25400"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B964DD-F08B-438A-B1C8-E8CDC9A289C8}"/>
              </a:ext>
            </a:extLst>
          </p:cNvPr>
          <p:cNvSpPr txBox="1"/>
          <p:nvPr/>
        </p:nvSpPr>
        <p:spPr>
          <a:xfrm>
            <a:off x="6434920" y="5966533"/>
            <a:ext cx="4897615" cy="5186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0" i="1" u="none" strike="noStrike" dirty="0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Примечание: план действий будет разработан на следующей сессии</a:t>
            </a:r>
          </a:p>
        </p:txBody>
      </p:sp>
    </p:spTree>
    <p:extLst>
      <p:ext uri="{BB962C8B-B14F-4D97-AF65-F5344CB8AC3E}">
        <p14:creationId xmlns:p14="http://schemas.microsoft.com/office/powerpoint/2010/main" val="29885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6" name="Content Placeholder 6" descr="A close up of a coffee cup sitting on a table&#10;&#10;Description automatically generated">
            <a:extLst>
              <a:ext uri="{FF2B5EF4-FFF2-40B4-BE49-F238E27FC236}">
                <a16:creationId xmlns:a16="http://schemas.microsoft.com/office/drawing/2014/main" id="{F182BF34-D40E-4D63-9929-583C8DCE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" y="608658"/>
            <a:ext cx="12191980" cy="600095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8DB75-6FDF-4990-B74D-9A273293102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72D3-CA0F-4CE2-B229-7BBC2D90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3E21E-7CF7-4CC4-8BCD-1B6388A2620A}"/>
              </a:ext>
            </a:extLst>
          </p:cNvPr>
          <p:cNvSpPr/>
          <p:nvPr/>
        </p:nvSpPr>
        <p:spPr>
          <a:xfrm>
            <a:off x="1511808" y="1809134"/>
            <a:ext cx="3600000" cy="3600000"/>
          </a:xfrm>
          <a:prstGeom prst="rect">
            <a:avLst/>
          </a:prstGeom>
          <a:solidFill>
            <a:schemeClr val="bg1"/>
          </a:solidFill>
          <a:ln w="231775" cmpd="thickThin">
            <a:solidFill>
              <a:schemeClr val="accent1"/>
            </a:solidFill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rtl="0"/>
            <a: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Перерыв на кофе</a:t>
            </a:r>
            <a:b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3600" b="1" i="0" u="none" strike="noStrike">
                <a:solidFill>
                  <a:srgbClr val="A24B19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(15 мин)</a:t>
            </a:r>
          </a:p>
        </p:txBody>
      </p:sp>
    </p:spTree>
    <p:extLst>
      <p:ext uri="{BB962C8B-B14F-4D97-AF65-F5344CB8AC3E}">
        <p14:creationId xmlns:p14="http://schemas.microsoft.com/office/powerpoint/2010/main" val="230322824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C4FB458-8FA3-4BC1-8A0D-FC385CD0C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661" y="5651615"/>
            <a:ext cx="1819796" cy="74530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Последняя оперативная сводка ВОЗ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189C7DF-0451-4293-B040-91EBEF039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325" y="573093"/>
            <a:ext cx="4026739" cy="5242491"/>
          </a:xfrm>
          <a:prstGeom prst="roundRect">
            <a:avLst>
              <a:gd name="adj" fmla="val 642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extrusionClr>
              <a:prstClr val="black"/>
            </a:extrusionClr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413865" y="2598004"/>
            <a:ext cx="5072686" cy="137297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2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Ситуация быстро меняется.</a:t>
            </a:r>
          </a:p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Обратимся к последней</a:t>
            </a:r>
          </a:p>
          <a:p>
            <a:pPr rtl="0"/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оперативной сводке ВОЗ.</a:t>
            </a:r>
          </a:p>
        </p:txBody>
      </p:sp>
    </p:spTree>
    <p:extLst>
      <p:ext uri="{BB962C8B-B14F-4D97-AF65-F5344CB8AC3E}">
        <p14:creationId xmlns:p14="http://schemas.microsoft.com/office/powerpoint/2010/main" val="338287501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План действий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160E5-625D-4340-B7C6-749B9B9DC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80" y="1591319"/>
            <a:ext cx="3633701" cy="3675362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E3BC02-E4EF-4331-AE3E-414EB8D48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240" y="1315990"/>
            <a:ext cx="7944256" cy="4327360"/>
          </a:xfrm>
          <a:prstGeom prst="rect">
            <a:avLst/>
          </a:prstGeom>
          <a:effectLst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B2A816A-70D3-48BC-BE06-C4284701AC98}"/>
              </a:ext>
            </a:extLst>
          </p:cNvPr>
          <p:cNvGrpSpPr/>
          <p:nvPr/>
        </p:nvGrpSpPr>
        <p:grpSpPr>
          <a:xfrm>
            <a:off x="1445420" y="5643350"/>
            <a:ext cx="2020803" cy="749356"/>
            <a:chOff x="9978391" y="5342554"/>
            <a:chExt cx="2020803" cy="749356"/>
          </a:xfrm>
          <a:effectLst/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F79309-2284-4C6C-8B8E-00FB51F64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FD4572-B504-4819-B475-93A622443C5B}"/>
                </a:ext>
              </a:extLst>
            </p:cNvPr>
            <p:cNvSpPr txBox="1"/>
            <p:nvPr/>
          </p:nvSpPr>
          <p:spPr>
            <a:xfrm>
              <a:off x="10668379" y="5522976"/>
              <a:ext cx="1204846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45 мин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1B0ACC7-2ED3-4D8F-8DE2-998414BE86C4}"/>
              </a:ext>
            </a:extLst>
          </p:cNvPr>
          <p:cNvSpPr txBox="1"/>
          <p:nvPr/>
        </p:nvSpPr>
        <p:spPr>
          <a:xfrm>
            <a:off x="3970240" y="1337384"/>
            <a:ext cx="1674780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Основная проблема / недостаток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0BBFD-D60F-46A4-A20C-C768D24F0A05}"/>
              </a:ext>
            </a:extLst>
          </p:cNvPr>
          <p:cNvSpPr txBox="1"/>
          <p:nvPr/>
        </p:nvSpPr>
        <p:spPr>
          <a:xfrm>
            <a:off x="5691797" y="1337384"/>
            <a:ext cx="238851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Предлагаемое решение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0F9C4-A57F-457F-A1CD-BCD5FDB88FD5}"/>
              </a:ext>
            </a:extLst>
          </p:cNvPr>
          <p:cNvSpPr txBox="1"/>
          <p:nvPr/>
        </p:nvSpPr>
        <p:spPr>
          <a:xfrm>
            <a:off x="8164982" y="1360383"/>
            <a:ext cx="1874757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5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Срок реализации решения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44FAD-E547-4138-A120-CE65692486EF}"/>
              </a:ext>
            </a:extLst>
          </p:cNvPr>
          <p:cNvSpPr txBox="1"/>
          <p:nvPr/>
        </p:nvSpPr>
        <p:spPr>
          <a:xfrm>
            <a:off x="10124411" y="1360054"/>
            <a:ext cx="179008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Ответственные лица</a:t>
            </a:r>
          </a:p>
        </p:txBody>
      </p:sp>
    </p:spTree>
    <p:extLst>
      <p:ext uri="{BB962C8B-B14F-4D97-AF65-F5344CB8AC3E}">
        <p14:creationId xmlns:p14="http://schemas.microsoft.com/office/powerpoint/2010/main" val="326352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Обобщение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AD7759-B5A2-482F-A7FD-AD82059F2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357" y="1292037"/>
            <a:ext cx="3760096" cy="2048183"/>
          </a:xfrm>
          <a:prstGeom prst="rect">
            <a:avLst/>
          </a:prstGeom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AE8E30-4541-49CC-95C0-A89E91DC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40" y="2036660"/>
            <a:ext cx="3760096" cy="204818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DD8DEF-FCD3-4AC2-B786-898C4ED78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69" y="2595596"/>
            <a:ext cx="3760096" cy="2048183"/>
          </a:xfrm>
          <a:prstGeom prst="rect">
            <a:avLst/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2525C6-2711-47FF-9E56-810D44A40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358" y="1194806"/>
            <a:ext cx="3830708" cy="21133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583F27-5645-4EAB-AE74-F7FB804B0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40" y="1971502"/>
            <a:ext cx="3830708" cy="21133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3A61CE-7306-4830-98BE-9A0C68E72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969" y="2595596"/>
            <a:ext cx="3830708" cy="21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223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Форма обратной связи участников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18967-1504-466D-B993-22C06F96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72" y="1062607"/>
            <a:ext cx="3884491" cy="5154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extrusionClr>
              <a:prstClr val="black"/>
            </a:extrusionClr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2B40BA-F069-46EB-80AD-1DA680739316}"/>
              </a:ext>
            </a:extLst>
          </p:cNvPr>
          <p:cNvSpPr/>
          <p:nvPr/>
        </p:nvSpPr>
        <p:spPr>
          <a:xfrm>
            <a:off x="6172766" y="2184611"/>
            <a:ext cx="4804262" cy="18001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>
              <a:spcAft>
                <a:spcPts val="800"/>
              </a:spcAft>
            </a:pPr>
            <a:r>
              <a:rPr lang="ru-RU" sz="28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ea typeface="Calibri"/>
              </a:rPr>
              <a:t>Обратная связь поможет нам повысить качество и актуальность будущих имитационных учений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E6510-CC81-4105-9D35-20E4BF56DD55}"/>
              </a:ext>
            </a:extLst>
          </p:cNvPr>
          <p:cNvGrpSpPr/>
          <p:nvPr/>
        </p:nvGrpSpPr>
        <p:grpSpPr>
          <a:xfrm>
            <a:off x="7730214" y="4687651"/>
            <a:ext cx="1849281" cy="749356"/>
            <a:chOff x="9978391" y="5342554"/>
            <a:chExt cx="1849281" cy="749356"/>
          </a:xfrm>
          <a:effectLst/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EC829-C3FA-4328-99AA-B40E0032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8391" y="5342554"/>
              <a:ext cx="784098" cy="749356"/>
            </a:xfrm>
            <a:prstGeom prst="rect">
              <a:avLst/>
            </a:prstGeom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1F5717-065B-4919-AD00-736B6FD64B1C}"/>
                </a:ext>
              </a:extLst>
            </p:cNvPr>
            <p:cNvSpPr txBox="1"/>
            <p:nvPr/>
          </p:nvSpPr>
          <p:spPr>
            <a:xfrm>
              <a:off x="10668381" y="5522976"/>
              <a:ext cx="1034814" cy="45765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 rtl="0">
                <a:spcBef>
                  <a:spcPts val="700"/>
                </a:spcBef>
                <a:buClr>
                  <a:srgbClr val="DD8047"/>
                </a:buClr>
                <a:buSzPct val="60000"/>
              </a:pPr>
              <a:r>
                <a:rPr lang="ru-RU" sz="2400" b="1" i="0" u="none" strike="noStrike">
                  <a:solidFill>
                    <a:srgbClr val="0070C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rial"/>
                  <a:cs typeface="Calibri"/>
                </a:rPr>
                <a:t>5 мин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55225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330F-8F6C-451F-B474-42C12FEF873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Следующие шаги и подведение итогов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6609-EB6A-404F-AE07-77BA3F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0FD45-150F-4024-82DC-29A8CF80C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9557">
            <a:off x="1928217" y="1162881"/>
            <a:ext cx="7850404" cy="4500941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6B248-6FCC-4C4D-B5C7-8F13B04B80AF}"/>
              </a:ext>
            </a:extLst>
          </p:cNvPr>
          <p:cNvSpPr txBox="1"/>
          <p:nvPr/>
        </p:nvSpPr>
        <p:spPr>
          <a:xfrm>
            <a:off x="1874533" y="4578825"/>
            <a:ext cx="7957770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3600" b="1" i="0" u="none" strike="noStrike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СЛЕДУЮЩИЕ ШАГИ</a:t>
            </a:r>
          </a:p>
        </p:txBody>
      </p:sp>
    </p:spTree>
    <p:extLst>
      <p:ext uri="{BB962C8B-B14F-4D97-AF65-F5344CB8AC3E}">
        <p14:creationId xmlns:p14="http://schemas.microsoft.com/office/powerpoint/2010/main" val="297911375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>
              <a:lnSpc>
                <a:spcPct val="150000"/>
              </a:lnSpc>
            </a:pPr>
            <a:r>
              <a:rPr lang="ru-RU" sz="24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РЕСУРСЫ ВОЗ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-6096" y="-101525"/>
            <a:ext cx="12204192" cy="8237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4800" b="1" i="0" u="none" strike="noStrik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СПАСИБО!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1B9C60-02FC-41E8-B2BE-53DD780C3CA3}"/>
              </a:ext>
            </a:extLst>
          </p:cNvPr>
          <p:cNvSpPr/>
          <p:nvPr/>
        </p:nvSpPr>
        <p:spPr>
          <a:xfrm>
            <a:off x="2221170" y="4381795"/>
            <a:ext cx="3663286" cy="18460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/>
          <a:p>
            <a:pPr marL="1706563"/>
            <a:endParaRPr lang="en-US" sz="1200" b="1" dirty="0">
              <a:effectLst/>
            </a:endParaRPr>
          </a:p>
          <a:p>
            <a:pPr marL="1706563" rtl="0"/>
            <a:r>
              <a:rPr lang="ru-RU" sz="1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ВОЗ</a:t>
            </a:r>
          </a:p>
          <a:p>
            <a:pPr marL="1706563" rtl="0"/>
            <a:r>
              <a:rPr lang="ru-RU" sz="1400" b="1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1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</a:t>
            </a:r>
          </a:p>
          <a:p>
            <a:pPr marL="1706563" rtl="0"/>
            <a:r>
              <a:rPr lang="ru-RU" sz="1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Веб-страница</a:t>
            </a:r>
          </a:p>
          <a:p>
            <a:pPr marL="1706563" rtl="0"/>
            <a:r>
              <a:rPr lang="ru-RU" sz="1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 чрезвычайным ситуациям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3E02E2C-30C2-49FA-8399-05DC2B895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96" y="4470619"/>
            <a:ext cx="1475053" cy="1502268"/>
          </a:xfrm>
          <a:prstGeom prst="rect">
            <a:avLst/>
          </a:prstGeom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A77051-B61A-4379-9F50-EEBDE48661C0}"/>
              </a:ext>
            </a:extLst>
          </p:cNvPr>
          <p:cNvSpPr/>
          <p:nvPr/>
        </p:nvSpPr>
        <p:spPr>
          <a:xfrm>
            <a:off x="6307544" y="4381795"/>
            <a:ext cx="3663286" cy="18460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>
            <a:noAutofit/>
          </a:bodyPr>
          <a:lstStyle/>
          <a:p>
            <a:pPr>
              <a:tabLst>
                <a:tab pos="1882775" algn="r"/>
              </a:tabLst>
            </a:pPr>
            <a:endParaRPr lang="en-US" sz="1200" b="1" dirty="0">
              <a:effectLst/>
            </a:endParaRPr>
          </a:p>
          <a:p>
            <a:pPr rtl="0">
              <a:tabLst>
                <a:tab pos="1882775" algn="r"/>
              </a:tabLst>
            </a:pPr>
            <a:r>
              <a:rPr lang="ru-RU" sz="18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</a:t>
            </a: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Дополнительная</a:t>
            </a:r>
          </a:p>
          <a:p>
            <a:pPr rtl="0">
              <a:tabLst>
                <a:tab pos="1882775" algn="r"/>
              </a:tabLst>
            </a:pP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информация</a:t>
            </a:r>
          </a:p>
          <a:p>
            <a:pPr rtl="0">
              <a:tabLst>
                <a:tab pos="1882775" algn="r"/>
              </a:tabLst>
            </a:pPr>
            <a:r>
              <a:rPr lang="ru-RU" sz="16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о 	коронавирусе</a:t>
            </a:r>
          </a:p>
        </p:txBody>
      </p:sp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BD923BB1-F5AD-406F-BBD9-A8E464A1FDE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115" y="4456493"/>
            <a:ext cx="1464167" cy="1502268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06E5A8-EA35-4F91-A6BE-270512AABBE5}"/>
              </a:ext>
            </a:extLst>
          </p:cNvPr>
          <p:cNvSpPr txBox="1"/>
          <p:nvPr/>
        </p:nvSpPr>
        <p:spPr>
          <a:xfrm>
            <a:off x="7114233" y="5920020"/>
            <a:ext cx="271287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Отсканировать или нажать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2409846" y="5946454"/>
            <a:ext cx="351787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4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Отсканировать или нажать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-6096" y="733317"/>
            <a:ext cx="12204192" cy="26904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Для получения технической поддержки в проведении имитационных учений</a:t>
            </a:r>
          </a:p>
          <a:p>
            <a:pPr algn="ctr" rt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свяжитесь с офисом ВОЗ в вашей стране или с координатором регионального бюро: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 algn="l"/>
                <a:tab pos="5738813" algn="r"/>
                <a:tab pos="6280150" algn="l"/>
              </a:tabLst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Региональное бюро для стран Африки: 				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stephenm@who.int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 algn="l"/>
                <a:tab pos="5738813" algn="r"/>
                <a:tab pos="6280150" algn="l"/>
              </a:tabLst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	Региональное бюро для стран Восточного Средиземноморья: 	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SAMHOURID@who.int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 algn="l"/>
                <a:tab pos="5738813" algn="r"/>
                <a:tab pos="6280150" algn="l"/>
              </a:tabLst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Европейское региональное бюро: 				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schmidtt@who.int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; 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rashforda@who.int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 algn="l"/>
                <a:tab pos="5738813" algn="r"/>
                <a:tab pos="6280150" algn="l"/>
              </a:tabLst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Региональное бюро для стран Америки: 				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andragro@paho.org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 algn="l"/>
                <a:tab pos="5738813" algn="r"/>
                <a:tab pos="6280150" algn="l"/>
              </a:tabLst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	Региональное бюро для стран Юго-Восточной Азии: 			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htikem@who.int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  <a:p>
            <a:pPr rtl="0">
              <a:spcBef>
                <a:spcPts val="700"/>
              </a:spcBef>
              <a:buClr>
                <a:srgbClr val="DD8047"/>
              </a:buClr>
              <a:buSzPct val="60000"/>
              <a:tabLst>
                <a:tab pos="452438" algn="l"/>
                <a:tab pos="5738813" algn="r"/>
                <a:tab pos="6280150" algn="l"/>
              </a:tabLst>
            </a:pP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		Региональное бюро для стран западной части Тихого океана: 	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PAPOWITZH@who.int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; </a:t>
            </a:r>
            <a:r>
              <a:rPr lang="ru-RU" sz="1600" b="1" i="0" u="none" strike="noStrike" dirty="0" err="1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katom@who.int</a:t>
            </a:r>
            <a:r>
              <a:rPr lang="ru-RU" sz="1600" b="1" i="0" u="none" strike="noStrike" dirty="0">
                <a:solidFill>
                  <a:srgbClr val="0070C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8367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8E3C2-7B49-4116-8476-6E84F46B2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624"/>
            <a:ext cx="12192000" cy="274784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4DAFD-A0A3-4E9F-8BCD-8CF1E433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80" y="-8247"/>
            <a:ext cx="12039220" cy="581340"/>
          </a:xfrm>
          <a:effectLst/>
        </p:spPr>
        <p:txBody>
          <a:bodyPr>
            <a:noAutofit/>
          </a:bodyPr>
          <a:lstStyle/>
          <a:p>
            <a:pPr rtl="0"/>
            <a:r>
              <a:rPr lang="ru-RU" sz="24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Заявление Комитета Международных медико-‎санитарных правил (2005 г.) по чрезвычайной ситуации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10564-5E44-4E45-905F-4B41B23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F871DA-2632-4765-A38B-969A64757D61}"/>
              </a:ext>
            </a:extLst>
          </p:cNvPr>
          <p:cNvSpPr/>
          <p:nvPr/>
        </p:nvSpPr>
        <p:spPr>
          <a:xfrm>
            <a:off x="152780" y="873948"/>
            <a:ext cx="11837687" cy="3016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/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Всем странам</a:t>
            </a:r>
          </a:p>
          <a:p>
            <a:pPr algn="just" rtl="0"/>
            <a:r>
              <a:rPr lang="ru-RU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Новые случаи международного завоза инфекции могут, как ожидается, произойти в любой стране. Поэтому все страны должны быть готовы к принятию мер по сдерживанию инфекции, включая активный </a:t>
            </a:r>
            <a:r>
              <a:rPr lang="ru-RU" b="0" i="1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эпиднадзор</a:t>
            </a:r>
            <a:r>
              <a:rPr lang="ru-RU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, раннее выявление, изоляцию и ведение случаев, отслеживание контактов и недопущение дальнейшего распространения инфекции 2019-</a:t>
            </a:r>
            <a:r>
              <a:rPr lang="ru-RU" b="0" i="1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нКоВ</a:t>
            </a:r>
            <a:r>
              <a:rPr lang="ru-RU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, а также представлять полные данные ВОЗ.</a:t>
            </a:r>
          </a:p>
          <a:p>
            <a:pPr algn="just"/>
            <a:endParaRPr lang="en-US" i="1" dirty="0">
              <a:effectLst/>
            </a:endParaRPr>
          </a:p>
          <a:p>
            <a:pPr algn="just" rtl="0"/>
            <a:r>
              <a:rPr lang="ru-RU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Заявление, озвученное в ходе второго совещания Комитета Международных медико-‎санитарных правил (2005 г.) по чрезвычайной ситуации в связи со вспышкой нового ‎коронавируса 2019 г. (</a:t>
            </a:r>
            <a:r>
              <a:rPr lang="ru-RU" b="0" i="1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нКоВ</a:t>
            </a:r>
            <a:r>
              <a:rPr lang="ru-RU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)</a:t>
            </a:r>
            <a:r>
              <a:rPr lang="ru-RU" i="1" dirty="0">
                <a:highlight>
                  <a:srgbClr val="000000">
                    <a:alpha val="0"/>
                  </a:srgbClr>
                </a:highlight>
                <a:latin typeface="Arial"/>
              </a:rPr>
              <a:t>,</a:t>
            </a:r>
            <a:r>
              <a:rPr lang="ru-RU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‎ Женева, 30 января 2020 г.</a:t>
            </a:r>
          </a:p>
        </p:txBody>
      </p:sp>
    </p:spTree>
    <p:extLst>
      <p:ext uri="{BB962C8B-B14F-4D97-AF65-F5344CB8AC3E}">
        <p14:creationId xmlns:p14="http://schemas.microsoft.com/office/powerpoint/2010/main" val="13277073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46B6-1766-4618-AB37-69C62D8F1E6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Что такое кабинетные учения (TTX)?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D7005-D0A1-4AC3-9669-670EA17DF11F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en-GB" i="1" u="sng" dirty="0">
              <a:solidFill>
                <a:srgbClr val="0070C0"/>
              </a:solidFill>
              <a:effectLst/>
              <a:latin typeface="Calibri" panose="020F0502020204030204"/>
              <a:ea typeface="Arial"/>
            </a:endParaRPr>
          </a:p>
          <a:p>
            <a:pPr marL="0" indent="0" algn="ctr" rtl="0">
              <a:buNone/>
            </a:pPr>
            <a:r>
              <a:rPr lang="ru-RU" sz="2800" b="0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 </a:t>
            </a:r>
            <a:r>
              <a:rPr lang="ru-RU" dirty="0"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«</a:t>
            </a: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Кабинетные учения (</a:t>
            </a:r>
            <a:r>
              <a:rPr lang="ru-RU" sz="2800" b="1" i="0" u="none" strike="noStrike" dirty="0" err="1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TTX</a:t>
            </a: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) 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 — это такой тип учений, в ходе которых используется поэтапный имитационный сценарий, дополняемый рядом подготовленных вводных для того, чтобы участники смогли рассмотреть воздействие потенциально возможной чрезвычайной ситуации в области здравоохранения на существующие планы, процедуры и имеющиеся возможности. </a:t>
            </a:r>
          </a:p>
          <a:p>
            <a:pPr marL="0" indent="0" algn="ctr">
              <a:buNone/>
            </a:pP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>
              <a:buNone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Во время </a:t>
            </a:r>
            <a:r>
              <a:rPr lang="ru-RU" sz="28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TTX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 </a:t>
            </a:r>
            <a:r>
              <a:rPr lang="ru-RU" sz="28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имитация чрезвычайной ситуации</a:t>
            </a: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  <a:t> происходит в неформальной, спокойной обстановке». </a:t>
            </a:r>
            <a:b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Calibri" panose="020F0502020204030204"/>
                <a:cs typeface="Calibri"/>
              </a:rPr>
            </a:br>
            <a:b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1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— Пособие ВОЗ по организации и проведению имитационных учений, 2017 г.</a:t>
            </a: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en-GB" i="1" u="sng" dirty="0">
              <a:solidFill>
                <a:srgbClr val="0070C0"/>
              </a:solidFill>
              <a:effectLst/>
              <a:latin typeface="Arial"/>
              <a:ea typeface="Arial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7F07D-280F-4690-8F55-72C4FE4D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4602858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F212-D0A6-4214-B3AF-B63213580F06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Разработка и назначение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D3B87-F182-4E5F-B70A-C926E60E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987185"/>
            <a:ext cx="5381467" cy="3291518"/>
          </a:xfrm>
          <a:effectLst/>
        </p:spPr>
        <p:txBody>
          <a:bodyPr>
            <a:normAutofit fontScale="82500" lnSpcReduction="20000"/>
          </a:bodyPr>
          <a:lstStyle/>
          <a:p>
            <a:pPr marL="0" indent="0" rtl="0">
              <a:buNone/>
            </a:pPr>
            <a:r>
              <a:rPr lang="ru-RU" sz="36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Разработка имитационных учений </a:t>
            </a:r>
          </a:p>
          <a:p>
            <a:pPr marL="0" indent="0" rtl="0">
              <a:buNone/>
            </a:pPr>
            <a:r>
              <a:rPr lang="ru-RU" sz="28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Разработаны на основе предложенных ВОЗ «Сравнительных показателей оперативной готовности стран к COVID-19» и предназначены для заинтересованных сторон, участвующих в обеспечении готовности к чрезвычайным ситуациям или принятии ответных мер.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6662-E0A7-42E7-85DE-8E057FA7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FA02C-4ADF-4F12-8157-0655F33F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63" y="1783414"/>
            <a:ext cx="5381467" cy="28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B4A45-29EF-4EBB-9B37-619F566B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98" y="1311059"/>
            <a:ext cx="5381467" cy="28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0E994-8094-425C-9C3A-7952E053B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037" y="813918"/>
            <a:ext cx="5381467" cy="28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CE674F-954A-4D0E-90FA-4EB88E0C98B6}"/>
              </a:ext>
            </a:extLst>
          </p:cNvPr>
          <p:cNvSpPr/>
          <p:nvPr/>
        </p:nvSpPr>
        <p:spPr>
          <a:xfrm>
            <a:off x="417870" y="4278703"/>
            <a:ext cx="11242825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endParaRPr lang="en-US" sz="2400" dirty="0">
              <a:effectLst/>
            </a:endParaRPr>
          </a:p>
          <a:p>
            <a:pPr rtl="0"/>
            <a:r>
              <a:rPr lang="ru-RU" sz="24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Назначение</a:t>
            </a:r>
          </a:p>
          <a:p>
            <a:pPr rtl="0"/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Имитационные учения предназначены для изучения и совершенствования существующих планов, процедур и потенциала в области ведения завозных случаев </a:t>
            </a:r>
            <a:r>
              <a:rPr lang="ru-RU" sz="24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COVID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-19 в формате организованного группового обсуждения.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33288961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Общие цели TTX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1017346"/>
            <a:ext cx="10960608" cy="5159617"/>
          </a:xfrm>
          <a:effectLst/>
        </p:spPr>
        <p:txBody>
          <a:bodyPr>
            <a:normAutofit fontScale="95000" lnSpcReduction="10000"/>
          </a:bodyPr>
          <a:lstStyle/>
          <a:p>
            <a:pPr marL="0" lvl="0" indent="0" rtl="0">
              <a:lnSpc>
                <a:spcPct val="15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3200" b="1" i="0" u="none" strike="noStrike" dirty="0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Общие цели</a:t>
            </a:r>
          </a:p>
          <a:p>
            <a:pPr marL="457200" lvl="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Распространить информацию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 ходе подготовки, в том числе о потенциале в области реагирования и планах и процедурах реагирования в целях выявления завозных случаев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COVID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-19 в вашей стране и принятия ответных мер.</a:t>
            </a:r>
          </a:p>
          <a:p>
            <a:pPr marL="457200" lvl="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Определить сферы взаимозависимости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субъектов сектора здравоохранения и других секторов.</a:t>
            </a:r>
          </a:p>
          <a:p>
            <a:pPr marL="457200" lvl="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Провести анализ недостатков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с опорой на предложенные ВОЗ сравнительные показатели оперативной готовности к COVID-19.</a:t>
            </a:r>
          </a:p>
          <a:p>
            <a:pPr marL="457200" indent="-45720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Разработать план действий по повышению уровня готовности 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 основании сравнительных показателей ВОЗ.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SzTx/>
              <a:buFont typeface="+mj-lt"/>
              <a:buAutoNum type="arabicPeriod"/>
            </a:pPr>
            <a:endParaRPr lang="en-US" dirty="0">
              <a:solidFill>
                <a:prstClr val="black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>
              <a:spcBef>
                <a:spcPts val="700"/>
              </a:spcBef>
              <a:buClr>
                <a:schemeClr val="tx1"/>
              </a:buClr>
              <a:buSzTx/>
            </a:pPr>
            <a:endParaRPr lang="en-US" sz="3200" dirty="0">
              <a:effectLst/>
              <a:latin typeface="+mj-lt"/>
            </a:endParaRPr>
          </a:p>
          <a:p>
            <a:endParaRPr lang="en-US" dirty="0">
              <a:effectLst/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362001344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Специальные цели TTX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391991"/>
            <a:ext cx="11844148" cy="5465750"/>
          </a:xfrm>
          <a:effectLst/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400" b="1" dirty="0">
              <a:solidFill>
                <a:schemeClr val="accent5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 процесс оперативного ведения подозрительного случая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COVID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-19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.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Подтвердить согласованные схемы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уведомления, координации и внутренней коммуникации до и после подтверждения случая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COVID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-19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. 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Подтвердить процедуры,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касающиеся ведения подозрительного случая до и после лабораторного подтверждения диагноза. 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 планы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 целях разъяснения порядка подотчетности (роли и обязанности) и коммуникации в целях обеспечения своевременного, согласованного и эффективного принятия ответных мер.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 требования к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государственным медицинским лабораториям и их финансированию.</a:t>
            </a:r>
          </a:p>
          <a:p>
            <a:pPr marL="514350" lvl="0" indent="-51435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Font typeface="+mj-lt"/>
              <a:buAutoNum type="arabicPeriod"/>
            </a:pP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Пересмотреть оценку рисков и </a:t>
            </a:r>
            <a:r>
              <a:rPr lang="ru-RU" sz="24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планы </a:t>
            </a:r>
            <a:r>
              <a:rPr lang="ru-RU" sz="2400" b="1" i="0" u="none" strike="noStrike" dirty="0">
                <a:solidFill>
                  <a:srgbClr val="008FCE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коммуникации со средствами массовой информации.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41773133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B3E4-55BC-4487-BA50-EDC047F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Руководство имитационными учениями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50CE-7008-46AF-A176-1E71964D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80" y="834118"/>
            <a:ext cx="11880724" cy="5465750"/>
          </a:xfrm>
          <a:effectLst/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1" i="0" u="none" strike="noStrike">
                <a:solidFill>
                  <a:srgbClr val="005D85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Роли</a:t>
            </a: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Ведущие: (вписать ФИО)</a:t>
            </a: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Докладчики: (вписать ФИО) </a:t>
            </a:r>
          </a:p>
          <a:p>
            <a:pPr marL="0" lvl="0" indent="0" rtl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r>
              <a:rPr lang="ru-RU" sz="2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Calibri"/>
              </a:rPr>
              <a:t>Наблюдатели: (если применимо)</a:t>
            </a: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SzTx/>
              <a:buNone/>
            </a:pPr>
            <a:endParaRPr lang="en-US" sz="2600"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E2E3-D76D-47C7-9E7C-016353D7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pPr rtl="0"/>
            <a:r>
              <a:rPr lang="ru-RU" sz="12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20 февраля 2020 г.</a:t>
            </a:r>
          </a:p>
        </p:txBody>
      </p:sp>
    </p:spTree>
    <p:extLst>
      <p:ext uri="{BB962C8B-B14F-4D97-AF65-F5344CB8AC3E}">
        <p14:creationId xmlns:p14="http://schemas.microsoft.com/office/powerpoint/2010/main" val="149710430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A24B19"/>
      </a:accent1>
      <a:accent2>
        <a:srgbClr val="D86422"/>
      </a:accent2>
      <a:accent3>
        <a:srgbClr val="005D85"/>
      </a:accent3>
      <a:accent4>
        <a:srgbClr val="006A97"/>
      </a:accent4>
      <a:accent5>
        <a:srgbClr val="008FCE"/>
      </a:accent5>
      <a:accent6>
        <a:srgbClr val="9DC3C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spcBef>
            <a:spcPts val="700"/>
          </a:spcBef>
          <a:buClr>
            <a:srgbClr val="DD8047"/>
          </a:buClr>
          <a:buSzPct val="60000"/>
          <a:defRPr sz="2000" b="1" dirty="0" smtClean="0">
            <a:solidFill>
              <a:srgbClr val="0070C0"/>
            </a:solidFill>
            <a:latin typeface="+mj-lt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2406</Words>
  <Application>Microsoft Office PowerPoint</Application>
  <PresentationFormat>Широкоэкранный</PresentationFormat>
  <Paragraphs>354</Paragraphs>
  <Slides>34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Arial Black</vt:lpstr>
      <vt:lpstr>Calibri</vt:lpstr>
      <vt:lpstr>Office Theme</vt:lpstr>
      <vt:lpstr>НОВЫЙ КОРОНАВИРУС (COVID-19)</vt:lpstr>
      <vt:lpstr>Повестка дня</vt:lpstr>
      <vt:lpstr>Последняя оперативная сводка ВОЗ</vt:lpstr>
      <vt:lpstr>Заявление Комитета Международных медико-‎санитарных правил (2005 г.) по чрезвычайной ситуации</vt:lpstr>
      <vt:lpstr>Что такое кабинетные учения (TTX)?</vt:lpstr>
      <vt:lpstr>Разработка и назначение</vt:lpstr>
      <vt:lpstr>Общие цели TTX</vt:lpstr>
      <vt:lpstr>Специальные цели TTX</vt:lpstr>
      <vt:lpstr>Руководство имитационными учениями</vt:lpstr>
      <vt:lpstr>Правила TTX</vt:lpstr>
      <vt:lpstr>Кабинетные учения: правила игры</vt:lpstr>
      <vt:lpstr>Вопросы</vt:lpstr>
      <vt:lpstr>НОВЫЙ КОРОНАВИРУС (COVID-19)</vt:lpstr>
      <vt:lpstr>Сценарий</vt:lpstr>
      <vt:lpstr>Сессия 1</vt:lpstr>
      <vt:lpstr>Уточнение сценария</vt:lpstr>
      <vt:lpstr>Сессия 2</vt:lpstr>
      <vt:lpstr>Сессия 3</vt:lpstr>
      <vt:lpstr>Перерыв</vt:lpstr>
      <vt:lpstr>Уточнение сценария</vt:lpstr>
      <vt:lpstr>Сессия 4</vt:lpstr>
      <vt:lpstr>Сессия 5</vt:lpstr>
      <vt:lpstr>Презентация PowerPoint</vt:lpstr>
      <vt:lpstr>Обсуждение</vt:lpstr>
      <vt:lpstr>Презентация PowerPoint</vt:lpstr>
      <vt:lpstr>Повестка дня: часть 2</vt:lpstr>
      <vt:lpstr>Контрольный перечень ВОЗ для COVID-19</vt:lpstr>
      <vt:lpstr>Анализ сильных и слабых сторон</vt:lpstr>
      <vt:lpstr>Перерыв</vt:lpstr>
      <vt:lpstr>План действий</vt:lpstr>
      <vt:lpstr>Обобщение</vt:lpstr>
      <vt:lpstr>Форма обратной связи участников</vt:lpstr>
      <vt:lpstr>Следующие шаги и подведение итогов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CORONAVIRUS  (2019-nCoV)</dc:title>
  <dc:creator>Denis Charles</dc:creator>
  <cp:lastModifiedBy>Автор</cp:lastModifiedBy>
  <cp:revision>38</cp:revision>
  <dcterms:created xsi:type="dcterms:W3CDTF">2020-01-31T13:21:16Z</dcterms:created>
  <dcterms:modified xsi:type="dcterms:W3CDTF">2020-02-24T12:45:26Z</dcterms:modified>
</cp:coreProperties>
</file>