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72" r:id="rId3"/>
    <p:sldId id="257" r:id="rId4"/>
    <p:sldId id="260" r:id="rId5"/>
    <p:sldId id="280" r:id="rId6"/>
    <p:sldId id="261" r:id="rId7"/>
    <p:sldId id="282" r:id="rId8"/>
    <p:sldId id="263" r:id="rId9"/>
    <p:sldId id="283" r:id="rId10"/>
    <p:sldId id="294" r:id="rId11"/>
    <p:sldId id="295" r:id="rId12"/>
    <p:sldId id="296" r:id="rId13"/>
    <p:sldId id="297" r:id="rId14"/>
    <p:sldId id="298" r:id="rId15"/>
    <p:sldId id="299" r:id="rId16"/>
    <p:sldId id="30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63" autoAdjust="0"/>
    <p:restoredTop sz="94783"/>
  </p:normalViewPr>
  <p:slideViewPr>
    <p:cSldViewPr snapToGrid="0">
      <p:cViewPr varScale="1">
        <p:scale>
          <a:sx n="109" d="100"/>
          <a:sy n="109" d="100"/>
        </p:scale>
        <p:origin x="12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FFBE4E-A447-434C-B154-8AB9D0D1136C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4D5C9-D0A6-43C2-A9B1-BC27B13F6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71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24D5C9-D0A6-43C2-A9B1-BC27B13F66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98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24D5C9-D0A6-43C2-A9B1-BC27B13F66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71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24D5C9-D0A6-43C2-A9B1-BC27B13F666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10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24D5C9-D0A6-43C2-A9B1-BC27B13F666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043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50569-D91C-4220-BA51-8515B9EE9E3A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FF9D-0BA5-4C5B-A079-46F8277D2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24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50569-D91C-4220-BA51-8515B9EE9E3A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FF9D-0BA5-4C5B-A079-46F8277D2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770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50569-D91C-4220-BA51-8515B9EE9E3A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FF9D-0BA5-4C5B-A079-46F8277D2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725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50569-D91C-4220-BA51-8515B9EE9E3A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FF9D-0BA5-4C5B-A079-46F8277D2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423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50569-D91C-4220-BA51-8515B9EE9E3A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FF9D-0BA5-4C5B-A079-46F8277D2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6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50569-D91C-4220-BA51-8515B9EE9E3A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FF9D-0BA5-4C5B-A079-46F8277D2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5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50569-D91C-4220-BA51-8515B9EE9E3A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FF9D-0BA5-4C5B-A079-46F8277D2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9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50569-D91C-4220-BA51-8515B9EE9E3A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FF9D-0BA5-4C5B-A079-46F8277D2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630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50569-D91C-4220-BA51-8515B9EE9E3A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FF9D-0BA5-4C5B-A079-46F8277D2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828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50569-D91C-4220-BA51-8515B9EE9E3A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FF9D-0BA5-4C5B-A079-46F8277D2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13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50569-D91C-4220-BA51-8515B9EE9E3A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FF9D-0BA5-4C5B-A079-46F8277D2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440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50569-D91C-4220-BA51-8515B9EE9E3A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9FF9D-0BA5-4C5B-A079-46F8277D2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2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703587"/>
            <a:ext cx="6858000" cy="646325"/>
          </a:xfrm>
        </p:spPr>
        <p:txBody>
          <a:bodyPr>
            <a:normAutofit fontScale="90000"/>
          </a:bodyPr>
          <a:lstStyle/>
          <a:p>
            <a:r>
              <a:rPr lang="fr-FR" dirty="0" err="1"/>
              <a:t>Risk</a:t>
            </a:r>
            <a:r>
              <a:rPr lang="fr-FR" dirty="0"/>
              <a:t> </a:t>
            </a:r>
            <a:r>
              <a:rPr lang="fr-FR" dirty="0" err="1"/>
              <a:t>Framing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451901"/>
            <a:ext cx="6858000" cy="1241822"/>
          </a:xfrm>
        </p:spPr>
        <p:txBody>
          <a:bodyPr/>
          <a:lstStyle/>
          <a:p>
            <a:r>
              <a:rPr lang="fr-FR" dirty="0"/>
              <a:t>Joint </a:t>
            </a:r>
            <a:r>
              <a:rPr lang="fr-FR" dirty="0" err="1"/>
              <a:t>Risk</a:t>
            </a:r>
            <a:r>
              <a:rPr lang="fr-FR" dirty="0"/>
              <a:t> </a:t>
            </a:r>
            <a:r>
              <a:rPr lang="fr-FR" dirty="0" err="1"/>
              <a:t>Assessment</a:t>
            </a:r>
            <a:r>
              <a:rPr lang="fr-FR" dirty="0"/>
              <a:t> Workshop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65420" y="4261534"/>
            <a:ext cx="3810079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i="1" dirty="0" smtClean="0"/>
              <a:t>Name</a:t>
            </a:r>
            <a:endParaRPr lang="ka-GE" sz="1400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67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Background</a:t>
            </a:r>
            <a:r>
              <a:rPr lang="fr-FR" dirty="0"/>
              <a:t> (5 minutes maximum)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Hazard / Pathogen situation in the country </a:t>
            </a:r>
            <a:endParaRPr lang="en-US" sz="1800" i="1" dirty="0"/>
          </a:p>
          <a:p>
            <a:r>
              <a:rPr lang="en-US" sz="2200" dirty="0"/>
              <a:t>Brief review of disease situation in Humans </a:t>
            </a:r>
            <a:r>
              <a:rPr lang="en-US" sz="1800" dirty="0" smtClean="0"/>
              <a:t>– </a:t>
            </a:r>
          </a:p>
          <a:p>
            <a:r>
              <a:rPr lang="en-US" sz="2200" dirty="0" smtClean="0"/>
              <a:t>Brief </a:t>
            </a:r>
            <a:r>
              <a:rPr lang="en-US" sz="2200" dirty="0"/>
              <a:t>review of disease situation in Animals- </a:t>
            </a:r>
            <a:endParaRPr lang="en-US" sz="2200" dirty="0" smtClean="0"/>
          </a:p>
          <a:p>
            <a:r>
              <a:rPr lang="en-US" sz="2200" dirty="0" smtClean="0"/>
              <a:t>Brief </a:t>
            </a:r>
            <a:r>
              <a:rPr lang="en-US" sz="2200" dirty="0"/>
              <a:t>review of disease situation in environment / wildlife / food (etc.) -----</a:t>
            </a:r>
          </a:p>
          <a:p>
            <a:r>
              <a:rPr lang="en-US" sz="2000" i="1" dirty="0"/>
              <a:t>Identification and registration of known risk </a:t>
            </a:r>
            <a:r>
              <a:rPr lang="en-US" sz="2000" i="1" dirty="0" smtClean="0"/>
              <a:t>factors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405000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3878"/>
            <a:ext cx="7886700" cy="359329"/>
          </a:xfrm>
        </p:spPr>
        <p:txBody>
          <a:bodyPr>
            <a:normAutofit fontScale="90000"/>
          </a:bodyPr>
          <a:lstStyle/>
          <a:p>
            <a:r>
              <a:rPr lang="fr-FR" b="1" dirty="0" err="1"/>
              <a:t>Government</a:t>
            </a:r>
            <a:r>
              <a:rPr lang="fr-FR" b="1" dirty="0"/>
              <a:t> </a:t>
            </a:r>
            <a:r>
              <a:rPr lang="fr-FR" b="1" dirty="0" err="1"/>
              <a:t>concern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57731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(Risk Framing Template Question 2: </a:t>
            </a:r>
            <a:r>
              <a:rPr lang="en-US" dirty="0"/>
              <a:t>What is the top government concern related to this hazard? 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58837" y="6519446"/>
            <a:ext cx="57851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Source: Brucellosis remains a neglected disease in the developing world: a call for interdisciplinary action, BMC Public Health, 2018.</a:t>
            </a:r>
          </a:p>
        </p:txBody>
      </p:sp>
    </p:spTree>
    <p:extLst>
      <p:ext uri="{BB962C8B-B14F-4D97-AF65-F5344CB8AC3E}">
        <p14:creationId xmlns:p14="http://schemas.microsoft.com/office/powerpoint/2010/main" val="889033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77F18-248D-4BC2-A83F-083FE2A09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Scope</a:t>
            </a:r>
            <a:br>
              <a:rPr lang="en-GB" b="1" dirty="0"/>
            </a:br>
            <a:r>
              <a:rPr lang="en-GB" sz="2000" i="1" dirty="0">
                <a:latin typeface="+mn-lt"/>
              </a:rPr>
              <a:t>*</a:t>
            </a:r>
            <a:r>
              <a:rPr lang="en-US" sz="2000" i="1" dirty="0">
                <a:latin typeface="+mn-lt"/>
              </a:rPr>
              <a:t>In most cases the </a:t>
            </a:r>
            <a:r>
              <a:rPr lang="it-IT" sz="2000" i="1" dirty="0">
                <a:latin typeface="+mn-lt"/>
              </a:rPr>
              <a:t>scope</a:t>
            </a:r>
            <a:r>
              <a:rPr lang="en-US" sz="2000" i="1" dirty="0">
                <a:latin typeface="+mn-lt"/>
              </a:rPr>
              <a:t> of the JRA will be ‘health risks at the human-animal-environment interface posed by the above hazard within the country’ (specifying also the geographic area or administrative level of concern e.g. national or subnational level</a:t>
            </a:r>
            <a:r>
              <a:rPr lang="en-US" sz="2000" i="1" dirty="0"/>
              <a:t>).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A0574-043F-4467-B5A0-8D90633EB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3927"/>
            <a:ext cx="7886700" cy="4369871"/>
          </a:xfrm>
        </p:spPr>
        <p:txBody>
          <a:bodyPr>
            <a:normAutofit fontScale="62500" lnSpcReduction="20000"/>
          </a:bodyPr>
          <a:lstStyle/>
          <a:p>
            <a:pPr lvl="0">
              <a:buFont typeface="Symbol" pitchFamily="2" charset="2"/>
              <a:buChar char="-"/>
            </a:pPr>
            <a:r>
              <a:rPr lang="en-US" sz="5600" dirty="0"/>
              <a:t>Is this the scope of the proposed assessment? </a:t>
            </a:r>
            <a:endParaRPr lang="en-US" sz="5600" dirty="0" smtClean="0"/>
          </a:p>
          <a:p>
            <a:pPr lvl="0">
              <a:buFont typeface="Symbol" pitchFamily="2" charset="2"/>
              <a:buChar char="-"/>
            </a:pPr>
            <a:r>
              <a:rPr lang="en-US" sz="5600" dirty="0" smtClean="0"/>
              <a:t>What </a:t>
            </a:r>
            <a:r>
              <a:rPr lang="en-US" sz="5600" dirty="0"/>
              <a:t>are geographic areas or administrative levels of concern </a:t>
            </a:r>
          </a:p>
          <a:p>
            <a:pPr>
              <a:buFont typeface="Symbol" pitchFamily="2" charset="2"/>
              <a:buChar char="-"/>
            </a:pPr>
            <a:r>
              <a:rPr lang="en-US" sz="5600" dirty="0"/>
              <a:t>Are there other critical aspects to be included in the Scope (refer to JRA Operational Tool)? </a:t>
            </a:r>
            <a:endParaRPr lang="en-US" sz="5600" dirty="0" smtClean="0"/>
          </a:p>
          <a:p>
            <a:pPr>
              <a:buFont typeface="Symbol" pitchFamily="2" charset="2"/>
              <a:buChar char="-"/>
            </a:pPr>
            <a:endParaRPr lang="en-US" sz="5600" dirty="0"/>
          </a:p>
          <a:p>
            <a:pPr>
              <a:buFont typeface="Symbol" pitchFamily="2" charset="2"/>
              <a:buChar char="-"/>
            </a:pPr>
            <a:r>
              <a:rPr lang="en-US" sz="5600" dirty="0"/>
              <a:t>If yes, other aspects to be considered in the Scope </a:t>
            </a:r>
          </a:p>
          <a:p>
            <a:pPr marL="0" indent="0">
              <a:buNone/>
            </a:pPr>
            <a:endParaRPr lang="en-US" sz="5600" i="1" dirty="0"/>
          </a:p>
          <a:p>
            <a:endParaRPr lang="en-US" sz="5600" i="1" dirty="0"/>
          </a:p>
          <a:p>
            <a:endParaRPr lang="en-US" sz="5600" i="1" dirty="0"/>
          </a:p>
          <a:p>
            <a:endParaRPr lang="en-US" sz="5600" i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643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490" y="942022"/>
            <a:ext cx="7886700" cy="1325563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Purpose</a:t>
            </a:r>
            <a:br>
              <a:rPr lang="en-US" b="1" dirty="0"/>
            </a:br>
            <a:r>
              <a:rPr lang="en-US" sz="1800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*In general, the purpose (reason for doing the assessment) of any risk assessment is to support mitigation of the risks associated with the hazard.</a:t>
            </a:r>
            <a:r>
              <a:rPr lang="en-US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7585"/>
            <a:ext cx="7886700" cy="3263504"/>
          </a:xfrm>
        </p:spPr>
        <p:txBody>
          <a:bodyPr>
            <a:normAutofit/>
          </a:bodyPr>
          <a:lstStyle/>
          <a:p>
            <a:pPr lvl="0">
              <a:lnSpc>
                <a:spcPct val="70000"/>
              </a:lnSpc>
              <a:buFont typeface="Symbol" pitchFamily="2" charset="2"/>
              <a:buChar char="-"/>
            </a:pPr>
            <a:r>
              <a:rPr lang="en-US" sz="2200" dirty="0"/>
              <a:t>Is this the purpose of the proposed assessment? </a:t>
            </a:r>
            <a:endParaRPr lang="en-US" sz="2200" dirty="0" smtClean="0"/>
          </a:p>
          <a:p>
            <a:pPr lvl="0">
              <a:lnSpc>
                <a:spcPct val="70000"/>
              </a:lnSpc>
              <a:buFont typeface="Symbol" pitchFamily="2" charset="2"/>
              <a:buChar char="-"/>
            </a:pPr>
            <a:endParaRPr lang="en-US" sz="2200" dirty="0"/>
          </a:p>
          <a:p>
            <a:pPr>
              <a:lnSpc>
                <a:spcPct val="70000"/>
              </a:lnSpc>
              <a:buFont typeface="Symbol" pitchFamily="2" charset="2"/>
              <a:buChar char="-"/>
            </a:pPr>
            <a:r>
              <a:rPr lang="en-US" sz="2200" dirty="0"/>
              <a:t>If no, what are the additional or more specific purposes?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116432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482" y="740854"/>
            <a:ext cx="7886700" cy="1325563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Objective</a:t>
            </a:r>
            <a:br>
              <a:rPr lang="en-US" b="1" dirty="0"/>
            </a:br>
            <a:r>
              <a:rPr lang="en-US" sz="1800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*In general, the key objective (goals or desired result) is to provide a basis for management or communications decisions.</a:t>
            </a:r>
            <a:br>
              <a:rPr lang="en-US" sz="1800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7585"/>
            <a:ext cx="7886700" cy="3263504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buFont typeface="Symbol" pitchFamily="2" charset="2"/>
              <a:buChar char="-"/>
            </a:pPr>
            <a:r>
              <a:rPr lang="en-US" sz="2200" dirty="0"/>
              <a:t>Is this the key objective of the proposed assessment? </a:t>
            </a:r>
            <a:endParaRPr lang="en-US" sz="2200" i="1" dirty="0"/>
          </a:p>
          <a:p>
            <a:pPr>
              <a:lnSpc>
                <a:spcPct val="70000"/>
              </a:lnSpc>
              <a:buFont typeface="Symbol" pitchFamily="2" charset="2"/>
              <a:buChar char="-"/>
            </a:pPr>
            <a:r>
              <a:rPr lang="en-US" sz="2200" dirty="0"/>
              <a:t>If no, what are the additional or more specific objectives? </a:t>
            </a:r>
          </a:p>
          <a:p>
            <a:pPr marL="0" indent="0">
              <a:lnSpc>
                <a:spcPct val="7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9471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82830"/>
            <a:ext cx="7886700" cy="1325563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JRA Technical Team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92697"/>
            <a:ext cx="8256933" cy="55613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000" b="1" dirty="0"/>
              <a:t> </a:t>
            </a:r>
            <a:endParaRPr lang="en-US" sz="1000" dirty="0"/>
          </a:p>
          <a:p>
            <a:pPr lvl="0">
              <a:buFont typeface="Symbol" pitchFamily="2" charset="2"/>
              <a:buChar char="-"/>
            </a:pPr>
            <a:r>
              <a:rPr lang="en-US" sz="2100" dirty="0"/>
              <a:t>What government (or non-government) agencies or institutions have the required expertise and information relevant to the entire scope of the aspects described above?</a:t>
            </a:r>
          </a:p>
          <a:p>
            <a:pPr lvl="0">
              <a:buFont typeface="Symbol" pitchFamily="2" charset="2"/>
              <a:buChar char="-"/>
            </a:pPr>
            <a:endParaRPr lang="en-US" sz="2100" dirty="0" smtClean="0"/>
          </a:p>
          <a:p>
            <a:pPr lvl="0">
              <a:buFont typeface="Symbol" pitchFamily="2" charset="2"/>
              <a:buChar char="-"/>
            </a:pPr>
            <a:r>
              <a:rPr lang="en-US" sz="2100" dirty="0" smtClean="0"/>
              <a:t>Are </a:t>
            </a:r>
            <a:r>
              <a:rPr lang="en-US" sz="2100" dirty="0"/>
              <a:t>there any other stakeholders that need to be informed and/or involved? </a:t>
            </a:r>
          </a:p>
        </p:txBody>
      </p:sp>
    </p:spTree>
    <p:extLst>
      <p:ext uri="{BB962C8B-B14F-4D97-AF65-F5344CB8AC3E}">
        <p14:creationId xmlns:p14="http://schemas.microsoft.com/office/powerpoint/2010/main" val="3596903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63349" y="2466531"/>
            <a:ext cx="7772400" cy="2387600"/>
          </a:xfrm>
        </p:spPr>
        <p:txBody>
          <a:bodyPr>
            <a:normAutofit/>
          </a:bodyPr>
          <a:lstStyle/>
          <a:p>
            <a:r>
              <a:rPr lang="fr-FR" dirty="0" smtClean="0"/>
              <a:t>Hazard 3 </a:t>
            </a:r>
            <a:r>
              <a:rPr lang="fr-FR" dirty="0" err="1" smtClean="0"/>
              <a:t>name</a:t>
            </a:r>
            <a:r>
              <a:rPr lang="fr-FR" smtClean="0"/>
              <a:t> etc…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624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45650" y="2692400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fr-FR" sz="6700" dirty="0" smtClean="0"/>
              <a:t>Hazard 1 </a:t>
            </a:r>
            <a:r>
              <a:rPr lang="fr-FR" sz="6700" dirty="0" err="1" smtClean="0"/>
              <a:t>name</a:t>
            </a:r>
            <a:r>
              <a:rPr lang="fr-FR" dirty="0">
                <a:highlight>
                  <a:srgbClr val="FFFF00"/>
                </a:highlight>
              </a:rPr>
              <a:t/>
            </a:r>
            <a:br>
              <a:rPr lang="fr-FR" dirty="0">
                <a:highlight>
                  <a:srgbClr val="FFFF00"/>
                </a:highlight>
              </a:rPr>
            </a:br>
            <a:r>
              <a:rPr lang="fr-FR" dirty="0">
                <a:highlight>
                  <a:srgbClr val="FFFF00"/>
                </a:highlight>
              </a:rPr>
              <a:t/>
            </a:r>
            <a:br>
              <a:rPr lang="fr-FR" dirty="0">
                <a:highlight>
                  <a:srgbClr val="FFFF00"/>
                </a:highlight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394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Background</a:t>
            </a:r>
            <a:r>
              <a:rPr lang="fr-FR" dirty="0"/>
              <a:t> (5 minutes maximum)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Hazard / Pathogen situation in the country </a:t>
            </a:r>
            <a:endParaRPr lang="en-US" sz="1800" i="1" dirty="0"/>
          </a:p>
          <a:p>
            <a:r>
              <a:rPr lang="en-US" sz="2200" dirty="0"/>
              <a:t>Brief review of disease situation in Humans </a:t>
            </a:r>
            <a:r>
              <a:rPr lang="en-US" sz="1800" dirty="0" smtClean="0"/>
              <a:t>– </a:t>
            </a:r>
          </a:p>
          <a:p>
            <a:r>
              <a:rPr lang="en-US" sz="2200" dirty="0" smtClean="0"/>
              <a:t>Brief </a:t>
            </a:r>
            <a:r>
              <a:rPr lang="en-US" sz="2200" dirty="0"/>
              <a:t>review of disease situation in Animals- </a:t>
            </a:r>
            <a:endParaRPr lang="en-US" sz="2200" dirty="0" smtClean="0"/>
          </a:p>
          <a:p>
            <a:r>
              <a:rPr lang="en-US" sz="2200" dirty="0" smtClean="0"/>
              <a:t>Brief </a:t>
            </a:r>
            <a:r>
              <a:rPr lang="en-US" sz="2200" dirty="0"/>
              <a:t>review of disease situation in environment / wildlife / food (etc.) -----</a:t>
            </a:r>
          </a:p>
          <a:p>
            <a:r>
              <a:rPr lang="en-US" sz="2000" i="1" dirty="0"/>
              <a:t>Identification and registration of known risk </a:t>
            </a:r>
            <a:r>
              <a:rPr lang="en-US" sz="2000" i="1" dirty="0" smtClean="0"/>
              <a:t>factors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517446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3878"/>
            <a:ext cx="7886700" cy="359329"/>
          </a:xfrm>
        </p:spPr>
        <p:txBody>
          <a:bodyPr>
            <a:normAutofit fontScale="90000"/>
          </a:bodyPr>
          <a:lstStyle/>
          <a:p>
            <a:r>
              <a:rPr lang="fr-FR" b="1" dirty="0" err="1"/>
              <a:t>Government</a:t>
            </a:r>
            <a:r>
              <a:rPr lang="fr-FR" b="1" dirty="0"/>
              <a:t> </a:t>
            </a:r>
            <a:r>
              <a:rPr lang="fr-FR" b="1" dirty="0" err="1"/>
              <a:t>concern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57731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(Risk Framing Template Question 2: </a:t>
            </a:r>
            <a:r>
              <a:rPr lang="en-US" dirty="0"/>
              <a:t>What is the top government concern related to this hazard? 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58837" y="6519446"/>
            <a:ext cx="57851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Source: Brucellosis remains a neglected disease in the developing world: a call for interdisciplinary action, BMC Public Health, 2018.</a:t>
            </a:r>
          </a:p>
        </p:txBody>
      </p:sp>
    </p:spTree>
    <p:extLst>
      <p:ext uri="{BB962C8B-B14F-4D97-AF65-F5344CB8AC3E}">
        <p14:creationId xmlns:p14="http://schemas.microsoft.com/office/powerpoint/2010/main" val="304560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77F18-248D-4BC2-A83F-083FE2A09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Scope</a:t>
            </a:r>
            <a:br>
              <a:rPr lang="en-GB" b="1" dirty="0"/>
            </a:br>
            <a:r>
              <a:rPr lang="en-GB" sz="2000" i="1" dirty="0">
                <a:latin typeface="+mn-lt"/>
              </a:rPr>
              <a:t>*</a:t>
            </a:r>
            <a:r>
              <a:rPr lang="en-US" sz="2000" i="1" dirty="0">
                <a:latin typeface="+mn-lt"/>
              </a:rPr>
              <a:t>In most cases the </a:t>
            </a:r>
            <a:r>
              <a:rPr lang="it-IT" sz="2000" i="1" dirty="0">
                <a:latin typeface="+mn-lt"/>
              </a:rPr>
              <a:t>scope</a:t>
            </a:r>
            <a:r>
              <a:rPr lang="en-US" sz="2000" i="1" dirty="0">
                <a:latin typeface="+mn-lt"/>
              </a:rPr>
              <a:t> of the JRA will be ‘health risks at the human-animal-environment interface posed by the above hazard within the country’ (specifying also the geographic area or administrative level of concern e.g. national or subnational level</a:t>
            </a:r>
            <a:r>
              <a:rPr lang="en-US" sz="2000" i="1" dirty="0"/>
              <a:t>).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A0574-043F-4467-B5A0-8D90633EB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3927"/>
            <a:ext cx="7886700" cy="4369871"/>
          </a:xfrm>
        </p:spPr>
        <p:txBody>
          <a:bodyPr>
            <a:normAutofit fontScale="62500" lnSpcReduction="20000"/>
          </a:bodyPr>
          <a:lstStyle/>
          <a:p>
            <a:pPr lvl="0">
              <a:buFont typeface="Symbol" pitchFamily="2" charset="2"/>
              <a:buChar char="-"/>
            </a:pPr>
            <a:r>
              <a:rPr lang="en-US" sz="5600" dirty="0"/>
              <a:t>Is this the scope of the proposed assessment? </a:t>
            </a:r>
            <a:endParaRPr lang="en-US" sz="5600" dirty="0" smtClean="0"/>
          </a:p>
          <a:p>
            <a:pPr lvl="0">
              <a:buFont typeface="Symbol" pitchFamily="2" charset="2"/>
              <a:buChar char="-"/>
            </a:pPr>
            <a:r>
              <a:rPr lang="en-US" sz="5600" dirty="0" smtClean="0"/>
              <a:t>What </a:t>
            </a:r>
            <a:r>
              <a:rPr lang="en-US" sz="5600" dirty="0"/>
              <a:t>are geographic areas or administrative levels of concern </a:t>
            </a:r>
          </a:p>
          <a:p>
            <a:pPr>
              <a:buFont typeface="Symbol" pitchFamily="2" charset="2"/>
              <a:buChar char="-"/>
            </a:pPr>
            <a:r>
              <a:rPr lang="en-US" sz="5600" dirty="0"/>
              <a:t>Are there other critical aspects to be included in the Scope (refer to JRA Operational Tool)? </a:t>
            </a:r>
            <a:endParaRPr lang="en-US" sz="5600" dirty="0" smtClean="0"/>
          </a:p>
          <a:p>
            <a:pPr>
              <a:buFont typeface="Symbol" pitchFamily="2" charset="2"/>
              <a:buChar char="-"/>
            </a:pPr>
            <a:endParaRPr lang="en-US" sz="5600" dirty="0"/>
          </a:p>
          <a:p>
            <a:pPr>
              <a:buFont typeface="Symbol" pitchFamily="2" charset="2"/>
              <a:buChar char="-"/>
            </a:pPr>
            <a:r>
              <a:rPr lang="en-US" sz="5600" dirty="0"/>
              <a:t>If yes, other aspects to be considered in the Scope </a:t>
            </a:r>
          </a:p>
          <a:p>
            <a:pPr marL="0" indent="0">
              <a:buNone/>
            </a:pPr>
            <a:endParaRPr lang="en-US" sz="5600" i="1" dirty="0"/>
          </a:p>
          <a:p>
            <a:endParaRPr lang="en-US" sz="5600" i="1" dirty="0"/>
          </a:p>
          <a:p>
            <a:endParaRPr lang="en-US" sz="5600" i="1" dirty="0"/>
          </a:p>
          <a:p>
            <a:endParaRPr lang="en-US" sz="5600" i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3129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490" y="942022"/>
            <a:ext cx="7886700" cy="1325563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Purpose</a:t>
            </a:r>
            <a:br>
              <a:rPr lang="en-US" b="1" dirty="0"/>
            </a:br>
            <a:r>
              <a:rPr lang="en-US" sz="1800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*In general, the purpose (reason for doing the assessment) of any risk assessment is to support mitigation of the risks associated with the hazard.</a:t>
            </a:r>
            <a:r>
              <a:rPr lang="en-US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7585"/>
            <a:ext cx="7886700" cy="3263504"/>
          </a:xfrm>
        </p:spPr>
        <p:txBody>
          <a:bodyPr>
            <a:normAutofit/>
          </a:bodyPr>
          <a:lstStyle/>
          <a:p>
            <a:pPr lvl="0">
              <a:lnSpc>
                <a:spcPct val="70000"/>
              </a:lnSpc>
              <a:buFont typeface="Symbol" pitchFamily="2" charset="2"/>
              <a:buChar char="-"/>
            </a:pPr>
            <a:r>
              <a:rPr lang="en-US" sz="2200" dirty="0"/>
              <a:t>Is this the purpose of the proposed assessment? </a:t>
            </a:r>
            <a:endParaRPr lang="en-US" sz="2200" dirty="0" smtClean="0"/>
          </a:p>
          <a:p>
            <a:pPr lvl="0">
              <a:lnSpc>
                <a:spcPct val="70000"/>
              </a:lnSpc>
              <a:buFont typeface="Symbol" pitchFamily="2" charset="2"/>
              <a:buChar char="-"/>
            </a:pPr>
            <a:endParaRPr lang="en-US" sz="2200" dirty="0"/>
          </a:p>
          <a:p>
            <a:pPr>
              <a:lnSpc>
                <a:spcPct val="70000"/>
              </a:lnSpc>
              <a:buFont typeface="Symbol" pitchFamily="2" charset="2"/>
              <a:buChar char="-"/>
            </a:pPr>
            <a:r>
              <a:rPr lang="en-US" sz="2200" dirty="0"/>
              <a:t>If no, what are the additional or more specific purposes?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128145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482" y="740854"/>
            <a:ext cx="7886700" cy="1325563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Objective</a:t>
            </a:r>
            <a:br>
              <a:rPr lang="en-US" b="1" dirty="0"/>
            </a:br>
            <a:r>
              <a:rPr lang="en-US" sz="1800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*In general, the key objective (goals or desired result) is to provide a basis for management or communications decisions.</a:t>
            </a:r>
            <a:br>
              <a:rPr lang="en-US" sz="1800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7585"/>
            <a:ext cx="7886700" cy="3263504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buFont typeface="Symbol" pitchFamily="2" charset="2"/>
              <a:buChar char="-"/>
            </a:pPr>
            <a:r>
              <a:rPr lang="en-US" sz="2200" dirty="0"/>
              <a:t>Is this the key objective of the proposed assessment? </a:t>
            </a:r>
            <a:endParaRPr lang="en-US" sz="2200" i="1" dirty="0"/>
          </a:p>
          <a:p>
            <a:pPr>
              <a:lnSpc>
                <a:spcPct val="70000"/>
              </a:lnSpc>
              <a:buFont typeface="Symbol" pitchFamily="2" charset="2"/>
              <a:buChar char="-"/>
            </a:pPr>
            <a:r>
              <a:rPr lang="en-US" sz="2200" dirty="0"/>
              <a:t>If no, what are the additional or more specific objectives? </a:t>
            </a:r>
          </a:p>
          <a:p>
            <a:pPr marL="0" indent="0">
              <a:lnSpc>
                <a:spcPct val="7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1195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82830"/>
            <a:ext cx="7886700" cy="1325563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JRA Technical Team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92697"/>
            <a:ext cx="8256933" cy="55613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000" b="1" dirty="0"/>
              <a:t> </a:t>
            </a:r>
            <a:endParaRPr lang="en-US" sz="1000" dirty="0"/>
          </a:p>
          <a:p>
            <a:pPr lvl="0">
              <a:buFont typeface="Symbol" pitchFamily="2" charset="2"/>
              <a:buChar char="-"/>
            </a:pPr>
            <a:r>
              <a:rPr lang="en-US" sz="2100" dirty="0"/>
              <a:t>What government (or non-government) agencies or institutions have the required expertise and information relevant to the entire scope of the aspects described above?</a:t>
            </a:r>
          </a:p>
          <a:p>
            <a:pPr lvl="0">
              <a:buFont typeface="Symbol" pitchFamily="2" charset="2"/>
              <a:buChar char="-"/>
            </a:pPr>
            <a:endParaRPr lang="en-US" sz="2100" dirty="0" smtClean="0"/>
          </a:p>
          <a:p>
            <a:pPr lvl="0">
              <a:buFont typeface="Symbol" pitchFamily="2" charset="2"/>
              <a:buChar char="-"/>
            </a:pPr>
            <a:r>
              <a:rPr lang="en-US" sz="2100" dirty="0" smtClean="0"/>
              <a:t>Are </a:t>
            </a:r>
            <a:r>
              <a:rPr lang="en-US" sz="2100" dirty="0"/>
              <a:t>there any other stakeholders that need to be informed and/or involved? </a:t>
            </a:r>
          </a:p>
        </p:txBody>
      </p:sp>
    </p:spTree>
    <p:extLst>
      <p:ext uri="{BB962C8B-B14F-4D97-AF65-F5344CB8AC3E}">
        <p14:creationId xmlns:p14="http://schemas.microsoft.com/office/powerpoint/2010/main" val="4255487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63349" y="2466531"/>
            <a:ext cx="7772400" cy="2387600"/>
          </a:xfrm>
        </p:spPr>
        <p:txBody>
          <a:bodyPr>
            <a:normAutofit/>
          </a:bodyPr>
          <a:lstStyle/>
          <a:p>
            <a:r>
              <a:rPr lang="fr-FR" dirty="0" smtClean="0"/>
              <a:t>Hazard 2 </a:t>
            </a:r>
            <a:r>
              <a:rPr lang="fr-FR" dirty="0" err="1" smtClean="0"/>
              <a:t>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47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394</Words>
  <Application>Microsoft Office PowerPoint</Application>
  <PresentationFormat>On-screen Show (4:3)</PresentationFormat>
  <Paragraphs>70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Sylfaen</vt:lpstr>
      <vt:lpstr>Symbol</vt:lpstr>
      <vt:lpstr>Office Theme</vt:lpstr>
      <vt:lpstr>Risk Framing</vt:lpstr>
      <vt:lpstr>Hazard 1 name  </vt:lpstr>
      <vt:lpstr>Background (5 minutes maximum) </vt:lpstr>
      <vt:lpstr>Government concern</vt:lpstr>
      <vt:lpstr>Scope *In most cases the scope of the JRA will be ‘health risks at the human-animal-environment interface posed by the above hazard within the country’ (specifying also the geographic area or administrative level of concern e.g. national or subnational level).</vt:lpstr>
      <vt:lpstr> Purpose *In general, the purpose (reason for doing the assessment) of any risk assessment is to support mitigation of the risks associated with the hazard.  </vt:lpstr>
      <vt:lpstr> Objective *In general, the key objective (goals or desired result) is to provide a basis for management or communications decisions.  </vt:lpstr>
      <vt:lpstr> JRA Technical Team  </vt:lpstr>
      <vt:lpstr>Hazard 2 name</vt:lpstr>
      <vt:lpstr>Background (5 minutes maximum) </vt:lpstr>
      <vt:lpstr>Government concern</vt:lpstr>
      <vt:lpstr>Scope *In most cases the scope of the JRA will be ‘health risks at the human-animal-environment interface posed by the above hazard within the country’ (specifying also the geographic area or administrative level of concern e.g. national or subnational level).</vt:lpstr>
      <vt:lpstr> Purpose *In general, the purpose (reason for doing the assessment) of any risk assessment is to support mitigation of the risks associated with the hazard.  </vt:lpstr>
      <vt:lpstr> Objective *In general, the key objective (goals or desired result) is to provide a basis for management or communications decisions.  </vt:lpstr>
      <vt:lpstr> JRA Technical Team  </vt:lpstr>
      <vt:lpstr>Hazard 3 name etc…</vt:lpstr>
    </vt:vector>
  </TitlesOfParts>
  <Company>FAO of the 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Framing</dc:title>
  <dc:creator>Roche, Xavier (AGAH)</dc:creator>
  <cp:lastModifiedBy>Ryan Aguanno</cp:lastModifiedBy>
  <cp:revision>68</cp:revision>
  <dcterms:created xsi:type="dcterms:W3CDTF">2019-04-05T12:12:42Z</dcterms:created>
  <dcterms:modified xsi:type="dcterms:W3CDTF">2019-10-07T13:58:36Z</dcterms:modified>
</cp:coreProperties>
</file>