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80" r:id="rId4"/>
    <p:sldId id="281" r:id="rId5"/>
    <p:sldId id="282" r:id="rId6"/>
    <p:sldId id="272" r:id="rId7"/>
    <p:sldId id="271" r:id="rId8"/>
    <p:sldId id="270" r:id="rId9"/>
    <p:sldId id="279" r:id="rId10"/>
    <p:sldId id="276" r:id="rId11"/>
    <p:sldId id="277" r:id="rId12"/>
    <p:sldId id="278" r:id="rId13"/>
    <p:sldId id="260" r:id="rId14"/>
    <p:sldId id="2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F94548FE-09F8-49CA-9644-860971C01D91}">
          <p14:sldIdLst>
            <p14:sldId id="256"/>
            <p14:sldId id="280"/>
            <p14:sldId id="281"/>
            <p14:sldId id="282"/>
            <p14:sldId id="272"/>
            <p14:sldId id="271"/>
            <p14:sldId id="270"/>
            <p14:sldId id="279"/>
            <p14:sldId id="276"/>
            <p14:sldId id="277"/>
            <p14:sldId id="278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3048"/>
    <a:srgbClr val="000000"/>
    <a:srgbClr val="0099CC"/>
    <a:srgbClr val="3E3C55"/>
    <a:srgbClr val="FFFFFF"/>
    <a:srgbClr val="0099C8"/>
    <a:srgbClr val="D629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36F482-5F3C-415B-8225-06E495358ACC}" v="16" dt="2021-01-06T13:43:56.111"/>
    <p1510:client id="{0F16DEA5-A853-46DA-A726-2C3D148A7F80}" v="121" dt="2020-12-02T11:40:50.908"/>
    <p1510:client id="{2355AD52-F609-40D0-A9B4-B1B458992733}" v="239" dt="2020-12-02T13:27:21.947"/>
    <p1510:client id="{36737F69-6EAE-4201-B509-4D60A940F5E5}" v="1" dt="2020-11-19T16:45:07.926"/>
    <p1510:client id="{36D5C1F0-42CC-4522-9DFE-A093618C6E79}" v="56" dt="2020-11-24T16:26:58.744"/>
    <p1510:client id="{5087D07C-A2CB-4E01-A6D5-49A099C96937}" v="15" dt="2020-11-25T16:07:14.338"/>
    <p1510:client id="{59FABC91-D4B3-4641-9B91-8F243FE863D0}" v="49" dt="2020-11-17T11:47:26.686"/>
    <p1510:client id="{8BB3E703-D0AB-4369-AC35-DAC9E104EB90}" v="6" dt="2020-12-02T11:41:40.409"/>
    <p1510:client id="{9410AC61-3413-42D9-9D7A-EF24BE43CBFB}" v="16" dt="2020-12-10T12:33:26.382"/>
    <p1510:client id="{9F45E2EB-AE86-45EA-85F6-77126AAEBF10}" v="4" dt="2020-11-27T10:58:50.568"/>
    <p1510:client id="{B90087EB-BBBE-4921-B8B9-E92CAA408296}" v="7" dt="2020-12-02T13:36:12.858"/>
    <p1510:client id="{CD39CA6F-8090-479F-B5BE-DFA61C332404}" v="25" dt="2020-12-10T12:29:06.487"/>
    <p1510:client id="{EE96A2CA-4E41-48EC-8717-4CBDDC6533E4}" v="34" dt="2020-11-24T15:15:28.3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E23B7-7083-4227-B692-58FB0402831D}" type="datetimeFigureOut">
              <a:rPr lang="en-GB" smtClean="0"/>
              <a:t>11/01/2021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DF316D-7389-4D43-AF06-F7144B97B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543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9EC28-18BC-45A6-A6B4-B5CC2031D0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6038B-F26E-45AF-BCC0-2285161CB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A11AE-AFC8-4C67-80EB-2093C5E68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1CE1B-508D-43CC-9980-A1E663299682}" type="datetime1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AA6E52-AB2B-4FE9-B3CE-32C6C581E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AB959-06CF-426B-99C4-32B9E8E5B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13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B2098-62DD-4E43-A6B6-838A711DC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D6B440-9211-42C9-99CB-5F4ADF135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C0678-35BC-4841-9E56-7B3CF11C5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6D234-55EA-44DE-B969-B7A9B6D11B02}" type="datetime1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6F0F-44E9-471D-90E3-1C99C3CB4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F9B0B-16B7-4B29-9F5C-91AE56BCC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674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918176-47D9-4DD0-B4CF-41F0AAA16E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F56BEC-508A-4E2A-9AAF-E7EB55C4A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C92B3-DEF4-49EB-BCC2-8915AE7CF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15E3C-6198-48E8-80E8-F3843B58826A}" type="datetime1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DB94E-355C-4807-9256-B2484E7DA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A9B39-1744-4497-BCE1-F44AD944B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080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25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687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7233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690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9287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0333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2790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66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C9992-3C9B-4F95-89F3-D6D178883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45408-15C9-4244-BB12-C04EC50D2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F888E-CE32-4F90-999C-D3B4CBADE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ABEBC-D0D3-405C-8768-063413F98A2A}" type="datetime1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E04B8B-4077-4817-8CD7-C1631CE49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D2B5D-C34F-4B7F-A541-6B03D3904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fld id="{B4D6C0B9-BA37-4C3A-A6A6-363AF2259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355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217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6016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513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8686F-E536-4282-B38D-EADC07BF4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4E0F8-C00F-4B33-9D00-A0BDD9D69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5F2D09-D500-46F3-B1F2-DA115049F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290DF-5C64-4F52-8609-A5A3A5F63D7B}" type="datetime1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F8299-3813-41F3-8FEA-4B7C898B1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810E7-D290-4990-B2C4-939DAAFD9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246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60F92-6BF6-4158-BD13-FCD872698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9D1E0-4470-479E-B9B8-D6D0074216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8E94B5-A0E1-43F7-9E14-5199A08FB8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912760-8C9C-484A-BD21-FF174E56B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21291-D1B2-48C2-AADB-D3E2F481C937}" type="datetime1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91CF7E-0343-4D27-ADE6-D200D86B7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494094-2F02-48E3-985B-D3B35B790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971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7F128-DACF-41A5-BD8A-1F0293ABB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C76855-71BA-4657-BC03-6B05F6BB9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1975A-B1A1-40DB-AE1B-9D712AE715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2F085A-EA75-4127-AE6E-476E7E4486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360A2C-3669-4A90-8016-036682D62A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0BB89E-6CFD-4CA4-B2C2-F0BF660D5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152E9-E3DD-4BA1-9EEF-91DF909B0845}" type="datetime1">
              <a:rPr lang="en-US" smtClean="0"/>
              <a:t>1/11/2021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920FBB-38E9-4590-8077-55FFE82AA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964901-EFC4-48F2-8B50-49D8DB88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773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3B3A7-48FA-479D-8781-A2F9AFBD2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522C45-DA20-4AA3-8331-2EB824E43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1535-10C6-48F0-888A-57138D26517D}" type="datetime1">
              <a:rPr lang="en-US" smtClean="0"/>
              <a:t>1/11/2021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1B7374-2E19-44FC-9C12-8AE6FC19A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15AF12-2018-40A6-894C-8FD0DE206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63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F624FD-E7DF-47F0-9528-E48E7414F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53D32-F80E-4C62-981B-C52B0131883C}" type="datetime1">
              <a:rPr lang="en-US" smtClean="0"/>
              <a:t>1/11/2021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9F8174-FF64-4A97-A47E-DCD5E5F89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72847B-6179-4C86-802B-1FDCC9DB3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82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DB083-8E26-4976-A837-E6B7B90CE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CC250-97C6-4EBF-9B01-FD77B5401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980863-D358-4DF0-A038-ACC777F45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B3702F-0E5F-4725-9E8A-F1D9A17E9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AFF3A-B682-40C6-8D28-9E6E0A1E12F4}" type="datetime1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28DF2-992F-4AE9-AB49-F38512F2E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26D89A-C592-4634-8EAA-E8249B143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31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34C96-E1FE-4CE5-BC19-DAC7676CA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465401-6294-4F9D-B0D3-B33AD1950C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2580E3-EE5A-43C1-A11B-A692AE7E9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23B936-137D-4A08-885C-E26E523B7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20779-9EB6-42D0-8C3B-08BD8C480D3F}" type="datetime1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92199A-9938-4438-A344-37EB93738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279997-3E61-4054-B110-317402E85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91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92EA86-B0C7-4449-BDB8-469C0529F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E1E0AA-4246-41FD-AA57-CF514B7CB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9D48D8-39DA-41F3-BF1E-789E7D3B08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5F929-7BED-4CEE-90B7-B71569D37C44}" type="datetime1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A890C-1D04-4CB5-B88E-C80C048DE3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70C9C3-D783-40C6-BF68-37DE53B153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302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97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o.int/initiatives/tripartite-zoonosis-guide" TargetMode="External"/><Relationship Id="rId7" Type="http://schemas.openxmlformats.org/officeDocument/2006/relationships/image" Target="../media/image19.svg"/><Relationship Id="rId2" Type="http://schemas.openxmlformats.org/officeDocument/2006/relationships/hyperlink" Target="http://www.oie.int/en/for-the-media/onehealth/controlling-health-risks/national-collaboration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hyperlink" Target="http://www.fao.org/animal-health/en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5D4D9-3E83-4D45-A9DB-F00CEAB70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7328"/>
            <a:ext cx="9144000" cy="1030287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Joint Risk Assessment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55EDD2-9B13-4889-BAF5-92B76F058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420517"/>
            <a:ext cx="9144000" cy="827086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at the Human-Animal-Environment Interface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F4A9DC-87B8-445C-AD3D-B82888C9BE2F}"/>
              </a:ext>
            </a:extLst>
          </p:cNvPr>
          <p:cNvSpPr/>
          <p:nvPr/>
        </p:nvSpPr>
        <p:spPr>
          <a:xfrm>
            <a:off x="0" y="5476875"/>
            <a:ext cx="12192000" cy="1381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4B97F3-D6BB-4DEB-AF40-B38311B70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41" y="5842824"/>
            <a:ext cx="6851918" cy="649225"/>
          </a:xfrm>
          <a:prstGeom prst="rect">
            <a:avLst/>
          </a:prstGeom>
        </p:spPr>
      </p:pic>
      <p:pic>
        <p:nvPicPr>
          <p:cNvPr id="138" name="Picture 137" descr="Icon&#10;&#10;Description automatically generated">
            <a:extLst>
              <a:ext uri="{FF2B5EF4-FFF2-40B4-BE49-F238E27FC236}">
                <a16:creationId xmlns:a16="http://schemas.microsoft.com/office/drawing/2014/main" id="{491308EE-104E-4945-9994-8FF409311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029" y="1833447"/>
            <a:ext cx="2969275" cy="25669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5D95CF-54AE-4EA6-A6E5-1500EEE4B624}"/>
              </a:ext>
            </a:extLst>
          </p:cNvPr>
          <p:cNvSpPr txBox="1"/>
          <p:nvPr/>
        </p:nvSpPr>
        <p:spPr>
          <a:xfrm>
            <a:off x="1481666" y="4374091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</a:rPr>
              <a:t>MODULE 1</a:t>
            </a:r>
            <a:endParaRPr lang="en-US" sz="3200" b="1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590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9" y="253787"/>
            <a:ext cx="9745968" cy="730249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Step 3: JRA technical team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3054B-F888-4169-A3AC-C44F7982194D}"/>
              </a:ext>
            </a:extLst>
          </p:cNvPr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3E3C55"/>
                </a:solidFill>
              </a:rPr>
              <a:t>p. 18-21; see also Annex D for model </a:t>
            </a:r>
            <a:r>
              <a:rPr lang="en-US" b="1" err="1">
                <a:solidFill>
                  <a:srgbClr val="3E3C55"/>
                </a:solidFill>
              </a:rPr>
              <a:t>ToRs</a:t>
            </a:r>
            <a:r>
              <a:rPr lang="en-US" b="1">
                <a:solidFill>
                  <a:srgbClr val="3E3C55"/>
                </a:solidFill>
              </a:rPr>
              <a:t>, p. 60-61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C7E025-89CD-4AD5-A813-53E5C7CD099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2" y="4550"/>
            <a:ext cx="1124172" cy="11247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7138" y="2603093"/>
            <a:ext cx="8240233" cy="180664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Small group of technical staff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Usually includes human and animal health and wildlife experts</a:t>
            </a:r>
            <a:endParaRPr lang="en-GB" sz="2400" dirty="0">
              <a:cs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Conduct the risk assessment </a:t>
            </a:r>
            <a:endParaRPr lang="en-GB" sz="2400">
              <a:cs typeface="Calibri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Provide a report back to steering committee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10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8177E0-603B-42E0-848D-A229EC3872F6}"/>
              </a:ext>
            </a:extLst>
          </p:cNvPr>
          <p:cNvSpPr/>
          <p:nvPr/>
        </p:nvSpPr>
        <p:spPr>
          <a:xfrm>
            <a:off x="441655" y="5823312"/>
            <a:ext cx="717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>
                <a:solidFill>
                  <a:srgbClr val="C83048"/>
                </a:solidFill>
                <a:cs typeface="Arial" charset="0"/>
              </a:rPr>
              <a:t>This step is always done, i.e. in non-urgent AND urgent situations</a:t>
            </a:r>
            <a:endParaRPr lang="en-GB" b="1">
              <a:solidFill>
                <a:srgbClr val="C83048"/>
              </a:solidFill>
              <a:cs typeface="Arial" charset="0"/>
            </a:endParaRPr>
          </a:p>
        </p:txBody>
      </p:sp>
      <p:pic>
        <p:nvPicPr>
          <p:cNvPr id="10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B1EE459-939E-4410-940A-0CE2954AE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7171" y="1458336"/>
            <a:ext cx="3847122" cy="488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37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9" y="253787"/>
            <a:ext cx="9745968" cy="730249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Step 4: JRA stakeholder group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3054B-F888-4169-A3AC-C44F7982194D}"/>
              </a:ext>
            </a:extLst>
          </p:cNvPr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3E3C55"/>
                </a:solidFill>
              </a:rPr>
              <a:t>p. 22-23; see also Annex E for model </a:t>
            </a:r>
            <a:r>
              <a:rPr lang="en-US" b="1" err="1">
                <a:solidFill>
                  <a:srgbClr val="3E3C55"/>
                </a:solidFill>
              </a:rPr>
              <a:t>ToRs</a:t>
            </a:r>
            <a:r>
              <a:rPr lang="en-US" b="1">
                <a:solidFill>
                  <a:srgbClr val="3E3C55"/>
                </a:solidFill>
              </a:rPr>
              <a:t>, p. 62-63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C7E025-89CD-4AD5-A813-53E5C7CD099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2" y="4550"/>
            <a:ext cx="1124172" cy="112471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53732" y="5784235"/>
            <a:ext cx="7832938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C83048"/>
                </a:solidFill>
                <a:cs typeface="Arial"/>
              </a:rPr>
              <a:t>This step is always recommended, but may be skipped in urgent situations</a:t>
            </a:r>
            <a:endParaRPr lang="en-US" b="1" dirty="0">
              <a:solidFill>
                <a:srgbClr val="C83048"/>
              </a:solidFill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4369" y="2534709"/>
            <a:ext cx="8289080" cy="25996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Provide multi-sectoral, interdisciplinary dimension (e.g. academic, industry, non-profit, etc.)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Promote advocacy and communication</a:t>
            </a:r>
            <a:endParaRPr lang="en-GB" sz="2400" dirty="0">
              <a:cs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Provide varied perspectives and advice to steering committee</a:t>
            </a:r>
            <a:endParaRPr lang="en-GB" sz="2400" dirty="0">
              <a:cs typeface="Calibri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Normally no technical or decision-making function</a:t>
            </a:r>
            <a:endParaRPr lang="en-GB" sz="2400" dirty="0">
              <a:cs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cs typeface="Calibri"/>
              </a:rPr>
              <a:t>Plays a critical role in operationalising the results of the JRA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11</a:t>
            </a:fld>
            <a:endParaRPr lang="en-US"/>
          </a:p>
        </p:txBody>
      </p:sp>
      <p:pic>
        <p:nvPicPr>
          <p:cNvPr id="9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26BFA10-EFCF-4DEA-86C1-36D516DD9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9478" y="1588527"/>
            <a:ext cx="3876430" cy="42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106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5D4D9-3E83-4D45-A9DB-F00CEAB70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13856"/>
            <a:ext cx="9144000" cy="1030287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744459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5D4D9-3E83-4D45-A9DB-F00CEAB70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67161"/>
            <a:ext cx="9144000" cy="1030287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55EDD2-9B13-4889-BAF5-92B76F058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203809"/>
            <a:ext cx="12192000" cy="2072915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More information on the TZG project 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 sz="1800">
                <a:solidFill>
                  <a:schemeClr val="bg1"/>
                </a:solidFill>
              </a:rPr>
              <a:t>OIE webpage: </a:t>
            </a:r>
            <a:r>
              <a:rPr lang="en-US" sz="1800">
                <a:solidFill>
                  <a:schemeClr val="bg1"/>
                </a:solidFill>
                <a:hlinkClick r:id="rId2"/>
              </a:rPr>
              <a:t>www.oie.int/en/for-the-media/onehealth/controlling-health-risks/national-collaboration/</a:t>
            </a:r>
            <a:r>
              <a:rPr lang="en-US" sz="1800">
                <a:solidFill>
                  <a:schemeClr val="bg1"/>
                </a:solidFill>
              </a:rPr>
              <a:t> </a:t>
            </a:r>
          </a:p>
          <a:p>
            <a:r>
              <a:rPr lang="en-US" sz="1800">
                <a:solidFill>
                  <a:schemeClr val="bg1"/>
                </a:solidFill>
              </a:rPr>
              <a:t>WHO webpage: </a:t>
            </a:r>
            <a:r>
              <a:rPr lang="en-US" sz="180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www.who.int/initiatives/tripartite-zoonosis-guide</a:t>
            </a:r>
            <a:r>
              <a:rPr lang="en-US" sz="1800">
                <a:solidFill>
                  <a:schemeClr val="bg1"/>
                </a:solidFill>
              </a:rPr>
              <a:t> </a:t>
            </a:r>
          </a:p>
          <a:p>
            <a:r>
              <a:rPr lang="en-US" sz="1800">
                <a:solidFill>
                  <a:schemeClr val="bg1"/>
                </a:solidFill>
              </a:rPr>
              <a:t>FAO webpage: </a:t>
            </a:r>
            <a:r>
              <a:rPr lang="en-US" sz="18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www.fao.org/animal-health/en/</a:t>
            </a:r>
            <a:r>
              <a:rPr lang="en-US" sz="1800">
                <a:solidFill>
                  <a:schemeClr val="bg1"/>
                </a:solidFill>
              </a:rPr>
              <a:t> 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F4A9DC-87B8-445C-AD3D-B82888C9BE2F}"/>
              </a:ext>
            </a:extLst>
          </p:cNvPr>
          <p:cNvSpPr/>
          <p:nvPr/>
        </p:nvSpPr>
        <p:spPr>
          <a:xfrm>
            <a:off x="0" y="5476875"/>
            <a:ext cx="12192000" cy="1381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4B97F3-D6BB-4DEB-AF40-B38311B70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41" y="5842824"/>
            <a:ext cx="6851918" cy="649225"/>
          </a:xfrm>
          <a:prstGeom prst="rect">
            <a:avLst/>
          </a:prstGeom>
        </p:spPr>
      </p:pic>
      <p:pic>
        <p:nvPicPr>
          <p:cNvPr id="7" name="Graphic 6" descr="Cursor">
            <a:extLst>
              <a:ext uri="{FF2B5EF4-FFF2-40B4-BE49-F238E27FC236}">
                <a16:creationId xmlns:a16="http://schemas.microsoft.com/office/drawing/2014/main" id="{5BEC4F2F-FD13-4C6C-B43A-15D5E5E4A3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536544">
            <a:off x="9401174" y="3892522"/>
            <a:ext cx="1381125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24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9" y="253787"/>
            <a:ext cx="9745968" cy="73024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Table of contents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C7E025-89CD-4AD5-A813-53E5C7CD099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2" y="4550"/>
            <a:ext cx="1124172" cy="112471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2</a:t>
            </a:fld>
            <a:endParaRPr lang="en-US"/>
          </a:p>
        </p:txBody>
      </p:sp>
      <p:pic>
        <p:nvPicPr>
          <p:cNvPr id="4" name="Picture 8" descr="A picture containing chart, diagram&#10;&#10;Description automatically generated">
            <a:extLst>
              <a:ext uri="{FF2B5EF4-FFF2-40B4-BE49-F238E27FC236}">
                <a16:creationId xmlns:a16="http://schemas.microsoft.com/office/drawing/2014/main" id="{0048BCF9-B6A1-41BC-BA60-0B734ADDE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1323" y="1499992"/>
            <a:ext cx="3710353" cy="5225708"/>
          </a:xfrm>
          <a:prstGeom prst="rect">
            <a:avLst/>
          </a:prstGeom>
        </p:spPr>
      </p:pic>
      <p:pic>
        <p:nvPicPr>
          <p:cNvPr id="9" name="Picture 9" descr="A picture containing table&#10;&#10;Description automatically generated">
            <a:extLst>
              <a:ext uri="{FF2B5EF4-FFF2-40B4-BE49-F238E27FC236}">
                <a16:creationId xmlns:a16="http://schemas.microsoft.com/office/drawing/2014/main" id="{DCBEFBFC-061C-4C01-B90D-8F8F780D39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863" y="1498464"/>
            <a:ext cx="4599353" cy="520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4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Timeline&#10;&#10;Description automatically generated">
            <a:extLst>
              <a:ext uri="{FF2B5EF4-FFF2-40B4-BE49-F238E27FC236}">
                <a16:creationId xmlns:a16="http://schemas.microsoft.com/office/drawing/2014/main" id="{EC6BFED2-B62F-4D9C-A580-42FFDE5BD0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32" r="-130" b="-302"/>
          <a:stretch/>
        </p:blipFill>
        <p:spPr>
          <a:xfrm>
            <a:off x="5052484" y="4178"/>
            <a:ext cx="8172460" cy="67221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9" y="225032"/>
            <a:ext cx="3822497" cy="81651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cs typeface="Calibri Light"/>
              </a:rPr>
              <a:t>JRA modules &amp; steps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0184DC15-7C36-4331-ADC1-AABF0488B1B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572" y="57325"/>
            <a:ext cx="1122633" cy="112317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endParaRPr lang="en-US" b="1">
              <a:solidFill>
                <a:srgbClr val="C83048"/>
              </a:solidFill>
              <a:cs typeface="Arial" charset="0"/>
            </a:endParaRPr>
          </a:p>
        </p:txBody>
      </p:sp>
      <p:pic>
        <p:nvPicPr>
          <p:cNvPr id="8" name="Graphic 9" descr="Back">
            <a:extLst>
              <a:ext uri="{FF2B5EF4-FFF2-40B4-BE49-F238E27FC236}">
                <a16:creationId xmlns:a16="http://schemas.microsoft.com/office/drawing/2014/main" id="{861F7FE5-74B1-4964-86BE-69237B0238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288542" y="1406789"/>
            <a:ext cx="1403230" cy="914400"/>
          </a:xfrm>
          <a:prstGeom prst="rect">
            <a:avLst/>
          </a:prstGeom>
        </p:spPr>
      </p:pic>
      <p:sp>
        <p:nvSpPr>
          <p:cNvPr id="10" name="TextBox 1">
            <a:extLst>
              <a:ext uri="{FF2B5EF4-FFF2-40B4-BE49-F238E27FC236}">
                <a16:creationId xmlns:a16="http://schemas.microsoft.com/office/drawing/2014/main" id="{A60BB3AB-D7D9-47B4-BC86-38AE0BE9DD85}"/>
              </a:ext>
            </a:extLst>
          </p:cNvPr>
          <p:cNvSpPr txBox="1"/>
          <p:nvPr/>
        </p:nvSpPr>
        <p:spPr>
          <a:xfrm>
            <a:off x="3049148" y="2105096"/>
            <a:ext cx="151161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rgbClr val="3E3C55"/>
                </a:solidFill>
              </a:rPr>
              <a:t>You are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8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6" y="268164"/>
            <a:ext cx="9745968" cy="730249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cs typeface="Calibri Light"/>
              </a:rPr>
              <a:t>Roles &amp; </a:t>
            </a:r>
            <a:r>
              <a:rPr lang="en-US" sz="2400" dirty="0" smtClean="0">
                <a:solidFill>
                  <a:schemeClr val="bg1"/>
                </a:solidFill>
                <a:cs typeface="Calibri Light"/>
              </a:rPr>
              <a:t>responsibilities</a:t>
            </a:r>
            <a:endParaRPr lang="en-US" sz="2400" dirty="0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0184DC15-7C36-4331-ADC1-AABF0488B1B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572" y="57325"/>
            <a:ext cx="1122633" cy="11231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93054B-F888-4169-A3AC-C44F7982194D}"/>
              </a:ext>
            </a:extLst>
          </p:cNvPr>
          <p:cNvSpPr txBox="1"/>
          <p:nvPr/>
        </p:nvSpPr>
        <p:spPr>
          <a:xfrm>
            <a:off x="558150" y="2349079"/>
            <a:ext cx="234144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/>
              <a:t>Module 1</a:t>
            </a:r>
            <a:endParaRPr lang="en-US" sz="2400" b="1">
              <a:cs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endParaRPr lang="en-US" b="1">
              <a:solidFill>
                <a:srgbClr val="C83048"/>
              </a:solidFill>
              <a:cs typeface="Arial" charset="0"/>
            </a:endParaRPr>
          </a:p>
        </p:txBody>
      </p:sp>
      <p:pic>
        <p:nvPicPr>
          <p:cNvPr id="6" name="Picture 9" descr="Diagram&#10;&#10;Description automatically generated">
            <a:extLst>
              <a:ext uri="{FF2B5EF4-FFF2-40B4-BE49-F238E27FC236}">
                <a16:creationId xmlns:a16="http://schemas.microsoft.com/office/drawing/2014/main" id="{5F8868F7-FE30-4DD0-BBB7-7A552FB81A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57" b="3757"/>
          <a:stretch/>
        </p:blipFill>
        <p:spPr>
          <a:xfrm>
            <a:off x="3617344" y="108624"/>
            <a:ext cx="8407889" cy="6353330"/>
          </a:xfrm>
          <a:prstGeom prst="rect">
            <a:avLst/>
          </a:prstGeom>
        </p:spPr>
      </p:pic>
      <p:pic>
        <p:nvPicPr>
          <p:cNvPr id="9" name="Graphic 9" descr="Back">
            <a:extLst>
              <a:ext uri="{FF2B5EF4-FFF2-40B4-BE49-F238E27FC236}">
                <a16:creationId xmlns:a16="http://schemas.microsoft.com/office/drawing/2014/main" id="{6EEF3BD6-D941-410F-B907-19D27CD2BA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403894" y="1548443"/>
            <a:ext cx="140323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4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9" y="253787"/>
            <a:ext cx="9745968" cy="730249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Important notes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3054B-F888-4169-A3AC-C44F7982194D}"/>
              </a:ext>
            </a:extLst>
          </p:cNvPr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3E3C55"/>
                </a:solidFill>
              </a:rPr>
              <a:t>Key points and tips are highlighted in boxes throughout the JRA OT</a:t>
            </a:r>
          </a:p>
        </p:txBody>
      </p:sp>
      <p:sp>
        <p:nvSpPr>
          <p:cNvPr id="6" name="Rectangle 5"/>
          <p:cNvSpPr/>
          <p:nvPr/>
        </p:nvSpPr>
        <p:spPr>
          <a:xfrm>
            <a:off x="776192" y="2011946"/>
            <a:ext cx="10376202" cy="27279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2400" kern="0" dirty="0"/>
              <a:t>Definitions and language were developed for the purpose of the JRA only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2400" kern="0" dirty="0"/>
              <a:t>Agreed upon by experts from different backgrounds (Rome 2017)</a:t>
            </a:r>
            <a:endParaRPr lang="en-GB" sz="2400" kern="0" dirty="0">
              <a:cs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2400" kern="0" dirty="0"/>
              <a:t>The language is a </a:t>
            </a:r>
            <a:r>
              <a:rPr lang="en-GB" sz="2400" kern="0" dirty="0" smtClean="0"/>
              <a:t>compromise </a:t>
            </a:r>
            <a:r>
              <a:rPr lang="en-GB" sz="2400" kern="0" dirty="0"/>
              <a:t>between being clear and simple</a:t>
            </a:r>
            <a:endParaRPr lang="en-GB" sz="2400" kern="0" dirty="0">
              <a:cs typeface="Calibri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2400" kern="0" dirty="0"/>
              <a:t>JRA only assesses risks at the </a:t>
            </a:r>
            <a:r>
              <a:rPr lang="en-GB" sz="2400" kern="0" dirty="0" smtClean="0"/>
              <a:t>animal-human-environment interface</a:t>
            </a:r>
            <a:endParaRPr lang="en-GB" sz="2400" kern="0" dirty="0">
              <a:cs typeface="Calibri"/>
            </a:endParaRP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de-CH" sz="2400" kern="0" dirty="0" err="1"/>
              <a:t>For</a:t>
            </a:r>
            <a:r>
              <a:rPr lang="de-CH" sz="2400" kern="0" dirty="0"/>
              <a:t> </a:t>
            </a:r>
            <a:r>
              <a:rPr lang="de-CH" sz="2400" kern="0" dirty="0" err="1"/>
              <a:t>sector-specific</a:t>
            </a:r>
            <a:r>
              <a:rPr lang="de-CH" sz="2400" kern="0" dirty="0"/>
              <a:t> </a:t>
            </a:r>
            <a:r>
              <a:rPr lang="de-CH" sz="2400" kern="0" dirty="0" err="1"/>
              <a:t>questions</a:t>
            </a:r>
            <a:r>
              <a:rPr lang="de-CH" sz="2400" kern="0" dirty="0"/>
              <a:t>/</a:t>
            </a:r>
            <a:r>
              <a:rPr lang="de-CH" sz="2400" kern="0" dirty="0" err="1"/>
              <a:t>problems</a:t>
            </a:r>
            <a:r>
              <a:rPr lang="de-CH" sz="2400" kern="0" dirty="0"/>
              <a:t>, do </a:t>
            </a:r>
            <a:r>
              <a:rPr lang="de-CH" sz="2400" kern="0" dirty="0" err="1"/>
              <a:t>sector-specific</a:t>
            </a:r>
            <a:r>
              <a:rPr lang="de-CH" sz="2400" kern="0" dirty="0"/>
              <a:t> </a:t>
            </a:r>
            <a:r>
              <a:rPr lang="de-CH" sz="2400" kern="0" dirty="0" err="1"/>
              <a:t>assessments</a:t>
            </a:r>
            <a:endParaRPr lang="en-GB" sz="2400" kern="0" dirty="0"/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de-CH" sz="2400" kern="0" dirty="0"/>
              <a:t>Always </a:t>
            </a:r>
            <a:r>
              <a:rPr lang="de-CH" sz="2400" kern="0" dirty="0" err="1"/>
              <a:t>use</a:t>
            </a:r>
            <a:r>
              <a:rPr lang="de-CH" sz="2400" kern="0" dirty="0"/>
              <a:t> </a:t>
            </a:r>
            <a:r>
              <a:rPr lang="de-CH" sz="2400" kern="0" dirty="0" err="1"/>
              <a:t>the</a:t>
            </a:r>
            <a:r>
              <a:rPr lang="de-CH" sz="2400" kern="0" dirty="0"/>
              <a:t> JRA OT </a:t>
            </a:r>
            <a:r>
              <a:rPr lang="de-CH" sz="2400" kern="0" dirty="0" err="1"/>
              <a:t>document</a:t>
            </a:r>
            <a:endParaRPr lang="en-GB" sz="2400" kern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5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176" y="4793044"/>
            <a:ext cx="6747024" cy="212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77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9" y="253787"/>
            <a:ext cx="9745968" cy="730249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Roles and responsibilities in JRA process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3054B-F888-4169-A3AC-C44F7982194D}"/>
              </a:ext>
            </a:extLst>
          </p:cNvPr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3E3C55"/>
                </a:solidFill>
              </a:rPr>
              <a:t>Figure 4: Tasks and flow, p. 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432940-594E-4F9F-8029-83FB000DEC8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2" y="56555"/>
            <a:ext cx="1124172" cy="1124711"/>
          </a:xfrm>
          <a:prstGeom prst="rect">
            <a:avLst/>
          </a:prstGeom>
        </p:spPr>
      </p:pic>
      <p:pic>
        <p:nvPicPr>
          <p:cNvPr id="3" name="Picture 2" descr="Diagram&#10;&#10;Description automatically generat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097" y="1956382"/>
            <a:ext cx="5999303" cy="490161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82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9" y="253787"/>
            <a:ext cx="9745968" cy="730249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Setting up the JRA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3054B-F888-4169-A3AC-C44F7982194D}"/>
              </a:ext>
            </a:extLst>
          </p:cNvPr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3E3C55"/>
                </a:solidFill>
              </a:rPr>
              <a:t>Figure 5: JRA </a:t>
            </a:r>
            <a:r>
              <a:rPr lang="en-US" b="1" err="1">
                <a:solidFill>
                  <a:srgbClr val="3E3C55"/>
                </a:solidFill>
              </a:rPr>
              <a:t>organisational</a:t>
            </a:r>
            <a:r>
              <a:rPr lang="en-US" b="1">
                <a:solidFill>
                  <a:srgbClr val="3E3C55"/>
                </a:solidFill>
              </a:rPr>
              <a:t> structure, p. 13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DFAB416C-CAB9-4721-A8B4-D8B8291C4A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2" y="56555"/>
            <a:ext cx="1124173" cy="11247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5" y="1781175"/>
            <a:ext cx="6007915" cy="46241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908" y="4093259"/>
            <a:ext cx="8095255" cy="2634136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64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9" y="253787"/>
            <a:ext cx="9745968" cy="730249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Step 1: JRA steering committee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3054B-F888-4169-A3AC-C44F7982194D}"/>
              </a:ext>
            </a:extLst>
          </p:cNvPr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3E3C55"/>
                </a:solidFill>
              </a:rPr>
              <a:t>p. 14-15; see also Annex A for model </a:t>
            </a:r>
            <a:r>
              <a:rPr lang="en-US" b="1" err="1">
                <a:solidFill>
                  <a:srgbClr val="3E3C55"/>
                </a:solidFill>
              </a:rPr>
              <a:t>ToRs</a:t>
            </a:r>
            <a:r>
              <a:rPr lang="en-US" b="1">
                <a:solidFill>
                  <a:srgbClr val="3E3C55"/>
                </a:solidFill>
              </a:rPr>
              <a:t>, p. 54-56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C7E025-89CD-4AD5-A813-53E5C7CD099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2" y="4550"/>
            <a:ext cx="1124172" cy="112471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8</a:t>
            </a:fld>
            <a:endParaRPr lang="en-US"/>
          </a:p>
        </p:txBody>
      </p:sp>
      <p:pic>
        <p:nvPicPr>
          <p:cNvPr id="9" name="Picture 9" descr="Text&#10;&#10;Description automatically generated">
            <a:extLst>
              <a:ext uri="{FF2B5EF4-FFF2-40B4-BE49-F238E27FC236}">
                <a16:creationId xmlns:a16="http://schemas.microsoft.com/office/drawing/2014/main" id="{C1EAF59E-26F9-48E2-966E-857A83AFB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9018" y="1465748"/>
            <a:ext cx="3915506" cy="475688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2387" y="2478965"/>
            <a:ext cx="8520801" cy="2727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Working with existing structures, mechanisms, and objectives: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Define the scope and timeline of the JRA process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Review and interpret the results of the risk assessment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Responsible for management and communications decisions 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Does not engage in technical aspects 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Ensures technical team is not influenced by policy considerations</a:t>
            </a: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3732" y="5784235"/>
            <a:ext cx="7832938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C83048"/>
                </a:solidFill>
                <a:cs typeface="Arial"/>
              </a:rPr>
              <a:t>This step is always recommended, but may be skipped in urgent situations</a:t>
            </a:r>
            <a:endParaRPr lang="en-US" b="1" dirty="0">
              <a:solidFill>
                <a:srgbClr val="C83048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36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9" y="253787"/>
            <a:ext cx="9745968" cy="730249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Step 2: JRA lead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3054B-F888-4169-A3AC-C44F7982194D}"/>
              </a:ext>
            </a:extLst>
          </p:cNvPr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3E3C55"/>
                </a:solidFill>
              </a:rPr>
              <a:t>p. 16-17; see also Annex B for model </a:t>
            </a:r>
            <a:r>
              <a:rPr lang="en-US" b="1" err="1">
                <a:solidFill>
                  <a:srgbClr val="3E3C55"/>
                </a:solidFill>
              </a:rPr>
              <a:t>ToRs</a:t>
            </a:r>
            <a:r>
              <a:rPr lang="en-US" b="1">
                <a:solidFill>
                  <a:srgbClr val="3E3C55"/>
                </a:solidFill>
              </a:rPr>
              <a:t>, p. 57-58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C7E025-89CD-4AD5-A813-53E5C7CD099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2" y="4550"/>
            <a:ext cx="1124172" cy="112471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>
                <a:solidFill>
                  <a:srgbClr val="C83048"/>
                </a:solidFill>
                <a:cs typeface="Arial" charset="0"/>
              </a:rPr>
              <a:t>This step is always done, i.e. in non-urgent AND urgent situations</a:t>
            </a:r>
            <a:endParaRPr lang="en-GB" b="1">
              <a:solidFill>
                <a:srgbClr val="C83048"/>
              </a:solidFill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9</a:t>
            </a:fld>
            <a:endParaRPr lang="en-US"/>
          </a:p>
        </p:txBody>
      </p:sp>
      <p:pic>
        <p:nvPicPr>
          <p:cNvPr id="9" name="Picture 9" descr="Text&#10;&#10;Description automatically generated">
            <a:extLst>
              <a:ext uri="{FF2B5EF4-FFF2-40B4-BE49-F238E27FC236}">
                <a16:creationId xmlns:a16="http://schemas.microsoft.com/office/drawing/2014/main" id="{79BB6D01-57BC-4B64-8BE5-16DC68D38F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7084" y="1230885"/>
            <a:ext cx="3620834" cy="512892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35954" y="2068795"/>
            <a:ext cx="8435620" cy="3392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>
                <a:solidFill>
                  <a:prstClr val="black"/>
                </a:solidFill>
              </a:rPr>
              <a:t>Designated by JRA steering committee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>
                <a:solidFill>
                  <a:prstClr val="black"/>
                </a:solidFill>
              </a:rPr>
              <a:t>Responsible to and participates in steering committee</a:t>
            </a:r>
            <a:endParaRPr lang="en-US" sz="240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>
                <a:solidFill>
                  <a:prstClr val="black"/>
                </a:solidFill>
              </a:rPr>
              <a:t>Authority/autonomy and scope of activities determined by JRA steering committee</a:t>
            </a:r>
            <a:endParaRPr lang="en-US" sz="240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>
                <a:solidFill>
                  <a:prstClr val="black"/>
                </a:solidFill>
              </a:rPr>
              <a:t>In charge of set up and implementation of JRA process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>
                <a:solidFill>
                  <a:prstClr val="black"/>
                </a:solidFill>
              </a:rPr>
              <a:t>Manages and leads all operational aspects of JRA process for this specific event or threat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>
                <a:solidFill>
                  <a:prstClr val="black"/>
                </a:solidFill>
              </a:rPr>
              <a:t>Identifies challenges and resource issues</a:t>
            </a:r>
            <a:endParaRPr 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35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464</Words>
  <Application>Microsoft Office PowerPoint</Application>
  <PresentationFormat>Widescreen</PresentationFormat>
  <Paragraphs>70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Office Theme</vt:lpstr>
      <vt:lpstr>Joint Risk Assessment </vt:lpstr>
      <vt:lpstr>Table of contents</vt:lpstr>
      <vt:lpstr>JRA modules &amp; steps</vt:lpstr>
      <vt:lpstr>Roles &amp; responsibilities</vt:lpstr>
      <vt:lpstr>Important notes</vt:lpstr>
      <vt:lpstr>Roles and responsibilities in JRA process</vt:lpstr>
      <vt:lpstr>Setting up the JRA</vt:lpstr>
      <vt:lpstr>Step 1: JRA steering committee</vt:lpstr>
      <vt:lpstr>Step 2: JRA lead</vt:lpstr>
      <vt:lpstr>Step 3: JRA technical team</vt:lpstr>
      <vt:lpstr>Step 4: JRA stakeholder group</vt:lpstr>
      <vt:lpstr>Questions?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Lucía Escati</dc:creator>
  <cp:lastModifiedBy>VonDobschuetz, Sophie (NSAH)</cp:lastModifiedBy>
  <cp:revision>118</cp:revision>
  <dcterms:created xsi:type="dcterms:W3CDTF">2020-11-17T11:46:13Z</dcterms:created>
  <dcterms:modified xsi:type="dcterms:W3CDTF">2021-01-11T10:05:50Z</dcterms:modified>
</cp:coreProperties>
</file>