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56" r:id="rId2"/>
    <p:sldId id="257" r:id="rId3"/>
    <p:sldId id="261" r:id="rId4"/>
    <p:sldId id="262" r:id="rId5"/>
    <p:sldId id="265" r:id="rId6"/>
    <p:sldId id="291" r:id="rId7"/>
    <p:sldId id="267" r:id="rId8"/>
    <p:sldId id="268" r:id="rId9"/>
    <p:sldId id="269" r:id="rId10"/>
    <p:sldId id="270" r:id="rId11"/>
    <p:sldId id="271" r:id="rId12"/>
    <p:sldId id="272" r:id="rId13"/>
    <p:sldId id="292" r:id="rId14"/>
    <p:sldId id="275" r:id="rId15"/>
    <p:sldId id="276" r:id="rId16"/>
    <p:sldId id="279" r:id="rId17"/>
    <p:sldId id="280" r:id="rId18"/>
    <p:sldId id="29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FCE"/>
    <a:srgbClr val="008DCF"/>
    <a:srgbClr val="008DC9"/>
    <a:srgbClr val="D86422"/>
    <a:srgbClr val="A24B19"/>
    <a:srgbClr val="006A97"/>
    <a:srgbClr val="005D85"/>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10" autoAdjust="0"/>
    <p:restoredTop sz="76677" autoAdjust="0"/>
  </p:normalViewPr>
  <p:slideViewPr>
    <p:cSldViewPr snapToGrid="0">
      <p:cViewPr varScale="1">
        <p:scale>
          <a:sx n="88" d="100"/>
          <a:sy n="88" d="100"/>
        </p:scale>
        <p:origin x="1842" y="42"/>
      </p:cViewPr>
      <p:guideLst/>
    </p:cSldViewPr>
  </p:slideViewPr>
  <p:notesTextViewPr>
    <p:cViewPr>
      <p:scale>
        <a:sx n="1" d="1"/>
        <a:sy n="1" d="1"/>
      </p:scale>
      <p:origin x="0" y="0"/>
    </p:cViewPr>
  </p:notesTextViewPr>
  <p:notesViewPr>
    <p:cSldViewPr snapToGrid="0">
      <p:cViewPr varScale="1">
        <p:scale>
          <a:sx n="81" d="100"/>
          <a:sy n="81" d="100"/>
        </p:scale>
        <p:origin x="2763"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67265F-E012-4C18-976D-749F949784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CB049D7-50E2-499B-969D-4D62B25AA5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D981BD-5526-4445-8380-17D27E8DAE2B}" type="datetimeFigureOut">
              <a:rPr lang="en-US" smtClean="0"/>
              <a:t>3/10/2020</a:t>
            </a:fld>
            <a:endParaRPr lang="en-US"/>
          </a:p>
        </p:txBody>
      </p:sp>
      <p:sp>
        <p:nvSpPr>
          <p:cNvPr id="4" name="Footer Placeholder 3">
            <a:extLst>
              <a:ext uri="{FF2B5EF4-FFF2-40B4-BE49-F238E27FC236}">
                <a16:creationId xmlns:a16="http://schemas.microsoft.com/office/drawing/2014/main" id="{A8586127-1702-4FB4-9084-D779231D23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EF782CD-0304-411A-A86B-D935595FFE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7F966A-2D82-447F-9A17-BCE9AF876DFF}" type="slidenum">
              <a:rPr lang="en-US" smtClean="0"/>
              <a:t>‹#›</a:t>
            </a:fld>
            <a:endParaRPr lang="en-US"/>
          </a:p>
        </p:txBody>
      </p:sp>
    </p:spTree>
    <p:extLst>
      <p:ext uri="{BB962C8B-B14F-4D97-AF65-F5344CB8AC3E}">
        <p14:creationId xmlns:p14="http://schemas.microsoft.com/office/powerpoint/2010/main" val="2453416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98A83-ACC6-4B15-A034-17B5DF5D97A5}" type="datetimeFigureOut">
              <a:rPr lang="en-US" smtClean="0"/>
              <a:t>3/10/2020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E61A72-6C7D-49E1-A69D-B1543F4FDA02}" type="slidenum">
              <a:rPr lang="en-US" smtClean="0"/>
              <a:t>‹#›</a:t>
            </a:fld>
            <a:endParaRPr lang="en-US"/>
          </a:p>
        </p:txBody>
      </p:sp>
    </p:spTree>
    <p:extLst>
      <p:ext uri="{BB962C8B-B14F-4D97-AF65-F5344CB8AC3E}">
        <p14:creationId xmlns:p14="http://schemas.microsoft.com/office/powerpoint/2010/main" val="700808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ADJUST THE TIMING BASED ON YOUR OWN AGENDA BUT MAKE SURE YOU KEEP ENOUGH TIME FOR PART 2.   THIS IS THE MOST ESSENTIAL PART OF THE SIMEX!!!</a:t>
            </a:r>
          </a:p>
        </p:txBody>
      </p:sp>
      <p:sp>
        <p:nvSpPr>
          <p:cNvPr id="4" name="Slide Number Placeholder 3"/>
          <p:cNvSpPr>
            <a:spLocks noGrp="1"/>
          </p:cNvSpPr>
          <p:nvPr>
            <p:ph type="sldNum" sz="quarter" idx="5"/>
          </p:nvPr>
        </p:nvSpPr>
        <p:spPr/>
        <p:txBody>
          <a:bodyPr/>
          <a:lstStyle/>
          <a:p>
            <a:fld id="{FAE61A72-6C7D-49E1-A69D-B1543F4FDA02}" type="slidenum">
              <a:rPr lang="en-US" smtClean="0"/>
              <a:t>2</a:t>
            </a:fld>
            <a:endParaRPr lang="en-US"/>
          </a:p>
        </p:txBody>
      </p:sp>
    </p:spTree>
    <p:extLst>
      <p:ext uri="{BB962C8B-B14F-4D97-AF65-F5344CB8AC3E}">
        <p14:creationId xmlns:p14="http://schemas.microsoft.com/office/powerpoint/2010/main" val="2895513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“WHO monitoring response implementation checklist for 2019-nCoV” should have been printed and distributed to all participants.</a:t>
            </a:r>
          </a:p>
          <a:p>
            <a:endParaRPr lang="en-US" dirty="0"/>
          </a:p>
          <a:p>
            <a:r>
              <a:rPr lang="en-US" dirty="0"/>
              <a:t>Tell participants, it is in their reference documents.</a:t>
            </a:r>
          </a:p>
        </p:txBody>
      </p:sp>
      <p:sp>
        <p:nvSpPr>
          <p:cNvPr id="4" name="Slide Number Placeholder 3"/>
          <p:cNvSpPr>
            <a:spLocks noGrp="1"/>
          </p:cNvSpPr>
          <p:nvPr>
            <p:ph type="sldNum" sz="quarter" idx="5"/>
          </p:nvPr>
        </p:nvSpPr>
        <p:spPr/>
        <p:txBody>
          <a:bodyPr/>
          <a:lstStyle/>
          <a:p>
            <a:fld id="{FAE61A72-6C7D-49E1-A69D-B1543F4FDA02}" type="slidenum">
              <a:rPr lang="en-US" smtClean="0"/>
              <a:t>3</a:t>
            </a:fld>
            <a:endParaRPr lang="en-US"/>
          </a:p>
        </p:txBody>
      </p:sp>
    </p:spTree>
    <p:extLst>
      <p:ext uri="{BB962C8B-B14F-4D97-AF65-F5344CB8AC3E}">
        <p14:creationId xmlns:p14="http://schemas.microsoft.com/office/powerpoint/2010/main" val="2118946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NICU – neonatal intensive care unit</a:t>
            </a:r>
          </a:p>
          <a:p>
            <a:r>
              <a:rPr lang="en-CH" dirty="0"/>
              <a:t>ICU- intensive care unit</a:t>
            </a:r>
          </a:p>
        </p:txBody>
      </p:sp>
      <p:sp>
        <p:nvSpPr>
          <p:cNvPr id="4" name="Slide Number Placeholder 3"/>
          <p:cNvSpPr>
            <a:spLocks noGrp="1"/>
          </p:cNvSpPr>
          <p:nvPr>
            <p:ph type="sldNum" sz="quarter" idx="5"/>
          </p:nvPr>
        </p:nvSpPr>
        <p:spPr/>
        <p:txBody>
          <a:bodyPr/>
          <a:lstStyle/>
          <a:p>
            <a:fld id="{FAE61A72-6C7D-49E1-A69D-B1543F4FDA02}" type="slidenum">
              <a:rPr lang="en-US" smtClean="0"/>
              <a:t>9</a:t>
            </a:fld>
            <a:endParaRPr lang="en-US"/>
          </a:p>
        </p:txBody>
      </p:sp>
    </p:spTree>
    <p:extLst>
      <p:ext uri="{BB962C8B-B14F-4D97-AF65-F5344CB8AC3E}">
        <p14:creationId xmlns:p14="http://schemas.microsoft.com/office/powerpoint/2010/main" val="2738012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MDRO- multi-drug resistant organism</a:t>
            </a:r>
          </a:p>
        </p:txBody>
      </p:sp>
      <p:sp>
        <p:nvSpPr>
          <p:cNvPr id="4" name="Slide Number Placeholder 3"/>
          <p:cNvSpPr>
            <a:spLocks noGrp="1"/>
          </p:cNvSpPr>
          <p:nvPr>
            <p:ph type="sldNum" sz="quarter" idx="5"/>
          </p:nvPr>
        </p:nvSpPr>
        <p:spPr/>
        <p:txBody>
          <a:bodyPr/>
          <a:lstStyle/>
          <a:p>
            <a:fld id="{FAE61A72-6C7D-49E1-A69D-B1543F4FDA02}" type="slidenum">
              <a:rPr lang="en-US" smtClean="0"/>
              <a:t>10</a:t>
            </a:fld>
            <a:endParaRPr lang="en-US"/>
          </a:p>
        </p:txBody>
      </p:sp>
    </p:spTree>
    <p:extLst>
      <p:ext uri="{BB962C8B-B14F-4D97-AF65-F5344CB8AC3E}">
        <p14:creationId xmlns:p14="http://schemas.microsoft.com/office/powerpoint/2010/main" val="2846815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2019-nCov the novel coronavirus currently causing illness in mutiple countries</a:t>
            </a:r>
          </a:p>
        </p:txBody>
      </p:sp>
      <p:sp>
        <p:nvSpPr>
          <p:cNvPr id="4" name="Slide Number Placeholder 3"/>
          <p:cNvSpPr>
            <a:spLocks noGrp="1"/>
          </p:cNvSpPr>
          <p:nvPr>
            <p:ph type="sldNum" sz="quarter" idx="5"/>
          </p:nvPr>
        </p:nvSpPr>
        <p:spPr/>
        <p:txBody>
          <a:bodyPr/>
          <a:lstStyle/>
          <a:p>
            <a:fld id="{FAE61A72-6C7D-49E1-A69D-B1543F4FDA02}" type="slidenum">
              <a:rPr lang="en-US" smtClean="0"/>
              <a:t>11</a:t>
            </a:fld>
            <a:endParaRPr lang="en-US"/>
          </a:p>
        </p:txBody>
      </p:sp>
    </p:spTree>
    <p:extLst>
      <p:ext uri="{BB962C8B-B14F-4D97-AF65-F5344CB8AC3E}">
        <p14:creationId xmlns:p14="http://schemas.microsoft.com/office/powerpoint/2010/main" val="1469018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AE61A72-6C7D-49E1-A69D-B1543F4FDA02}" type="slidenum">
              <a:rPr lang="en-US" smtClean="0"/>
              <a:t>18</a:t>
            </a:fld>
            <a:endParaRPr lang="en-US"/>
          </a:p>
        </p:txBody>
      </p:sp>
    </p:spTree>
    <p:extLst>
      <p:ext uri="{BB962C8B-B14F-4D97-AF65-F5344CB8AC3E}">
        <p14:creationId xmlns:p14="http://schemas.microsoft.com/office/powerpoint/2010/main" val="2155476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86294-37B3-4995-BE91-9C6C464A62FB}"/>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99E595DE-3A16-4932-BC4D-DDDDD9C409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818882F3-6972-445A-9156-1830E66EEC7E}"/>
              </a:ext>
            </a:extLst>
          </p:cNvPr>
          <p:cNvSpPr>
            <a:spLocks noGrp="1"/>
          </p:cNvSpPr>
          <p:nvPr>
            <p:ph type="dt" sz="half" idx="10"/>
          </p:nvPr>
        </p:nvSpPr>
        <p:spPr/>
        <p:txBody>
          <a:bodyPr/>
          <a:lstStyle/>
          <a:p>
            <a:fld id="{037EF9FF-5787-4BB9-B379-3E1AF82053C2}" type="datetime3">
              <a:rPr lang="en-US" smtClean="0"/>
              <a:t>10 March 2020</a:t>
            </a:fld>
            <a:endParaRPr lang="en-US"/>
          </a:p>
        </p:txBody>
      </p:sp>
      <p:sp>
        <p:nvSpPr>
          <p:cNvPr id="5" name="Footer Placeholder 4">
            <a:extLst>
              <a:ext uri="{FF2B5EF4-FFF2-40B4-BE49-F238E27FC236}">
                <a16:creationId xmlns:a16="http://schemas.microsoft.com/office/drawing/2014/main" id="{CB7BB8E0-078A-42F4-BFBA-CB463A3F3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DD6604-E921-479A-B4F0-97043653BD9C}"/>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608095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88C50-6BD8-41F4-B352-615D6C1443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BDDDED-85B9-4AD5-AEA5-DC859B4BA1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FC637-3C0D-4960-9B58-6FCC0D301E24}"/>
              </a:ext>
            </a:extLst>
          </p:cNvPr>
          <p:cNvSpPr>
            <a:spLocks noGrp="1"/>
          </p:cNvSpPr>
          <p:nvPr>
            <p:ph type="dt" sz="half" idx="10"/>
          </p:nvPr>
        </p:nvSpPr>
        <p:spPr/>
        <p:txBody>
          <a:bodyPr/>
          <a:lstStyle/>
          <a:p>
            <a:fld id="{E0F018AA-65C9-46C6-81D3-B520C07EBF23}" type="datetime3">
              <a:rPr lang="en-US" smtClean="0"/>
              <a:t>10 March 2020</a:t>
            </a:fld>
            <a:endParaRPr lang="en-US"/>
          </a:p>
        </p:txBody>
      </p:sp>
      <p:sp>
        <p:nvSpPr>
          <p:cNvPr id="5" name="Footer Placeholder 4">
            <a:extLst>
              <a:ext uri="{FF2B5EF4-FFF2-40B4-BE49-F238E27FC236}">
                <a16:creationId xmlns:a16="http://schemas.microsoft.com/office/drawing/2014/main" id="{9A42CB05-E59E-4005-A8C5-D8F349044D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26D4C0-835F-4E57-9895-83314FE21BF1}"/>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3549144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8F5D2A-2BA4-4485-9428-AB7EFB9F80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43BF92-762A-4CC0-9D0C-6845FF1574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5B7C5B-2D8B-4F54-ADF4-BBB947AB93CA}"/>
              </a:ext>
            </a:extLst>
          </p:cNvPr>
          <p:cNvSpPr>
            <a:spLocks noGrp="1"/>
          </p:cNvSpPr>
          <p:nvPr>
            <p:ph type="dt" sz="half" idx="10"/>
          </p:nvPr>
        </p:nvSpPr>
        <p:spPr/>
        <p:txBody>
          <a:bodyPr/>
          <a:lstStyle/>
          <a:p>
            <a:fld id="{A9569414-5020-4E9C-A6BC-434BEC69E2A8}" type="datetime3">
              <a:rPr lang="en-US" smtClean="0"/>
              <a:t>10 March 2020</a:t>
            </a:fld>
            <a:endParaRPr lang="en-US"/>
          </a:p>
        </p:txBody>
      </p:sp>
      <p:sp>
        <p:nvSpPr>
          <p:cNvPr id="5" name="Footer Placeholder 4">
            <a:extLst>
              <a:ext uri="{FF2B5EF4-FFF2-40B4-BE49-F238E27FC236}">
                <a16:creationId xmlns:a16="http://schemas.microsoft.com/office/drawing/2014/main" id="{0FD8DEDE-C0D3-45EF-99FE-31C059130B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849294-C607-4695-9BC8-2E40986C0237}"/>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2272080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68DF22B-4087-446B-9436-FCFDC545A396}"/>
              </a:ext>
            </a:extLst>
          </p:cNvPr>
          <p:cNvSpPr/>
          <p:nvPr userDrawn="1"/>
        </p:nvSpPr>
        <p:spPr>
          <a:xfrm>
            <a:off x="-7612" y="-1466"/>
            <a:ext cx="12199612" cy="612875"/>
          </a:xfrm>
          <a:prstGeom prst="rect">
            <a:avLst/>
          </a:prstGeom>
          <a:solidFill>
            <a:srgbClr val="008F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13106D7-96EC-4E2E-A5CA-6B984281F924}"/>
              </a:ext>
            </a:extLst>
          </p:cNvPr>
          <p:cNvSpPr>
            <a:spLocks noGrp="1"/>
          </p:cNvSpPr>
          <p:nvPr>
            <p:ph type="title"/>
          </p:nvPr>
        </p:nvSpPr>
        <p:spPr>
          <a:xfrm>
            <a:off x="152780" y="-8247"/>
            <a:ext cx="10515600" cy="581340"/>
          </a:xfrm>
        </p:spPr>
        <p:txBody>
          <a:bodyPr>
            <a:normAutofit/>
          </a:bodyPr>
          <a:lstStyle>
            <a:lvl1pPr>
              <a:defRPr sz="4000" b="1">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4DDC5F9-76DC-45B5-AC33-CF52E93A7B5D}"/>
              </a:ext>
            </a:extLst>
          </p:cNvPr>
          <p:cNvSpPr>
            <a:spLocks noGrp="1"/>
          </p:cNvSpPr>
          <p:nvPr>
            <p:ph idx="1"/>
          </p:nvPr>
        </p:nvSpPr>
        <p:spPr>
          <a:xfrm>
            <a:off x="838200" y="1017346"/>
            <a:ext cx="10515600" cy="51596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78332FB2-0AB8-45F4-B706-F0A1C2E86402}"/>
              </a:ext>
            </a:extLst>
          </p:cNvPr>
          <p:cNvSpPr/>
          <p:nvPr userDrawn="1"/>
        </p:nvSpPr>
        <p:spPr>
          <a:xfrm>
            <a:off x="6056" y="6605265"/>
            <a:ext cx="12192000" cy="266131"/>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latin typeface="Arial" panose="020B0604020202020204" pitchFamily="34" charset="0"/>
              <a:cs typeface="Arial" panose="020B0604020202020204" pitchFamily="34" charset="0"/>
            </a:endParaRPr>
          </a:p>
        </p:txBody>
      </p:sp>
      <p:sp>
        <p:nvSpPr>
          <p:cNvPr id="17" name="Rectangle: Single Corner Snipped 16">
            <a:extLst>
              <a:ext uri="{FF2B5EF4-FFF2-40B4-BE49-F238E27FC236}">
                <a16:creationId xmlns:a16="http://schemas.microsoft.com/office/drawing/2014/main" id="{E103C554-2422-4905-9D17-03B3D8E1D52A}"/>
              </a:ext>
            </a:extLst>
          </p:cNvPr>
          <p:cNvSpPr/>
          <p:nvPr userDrawn="1"/>
        </p:nvSpPr>
        <p:spPr>
          <a:xfrm>
            <a:off x="3093983" y="6605265"/>
            <a:ext cx="4087982" cy="248596"/>
          </a:xfrm>
          <a:prstGeom prst="snip1Rect">
            <a:avLst>
              <a:gd name="adj" fmla="val 50000"/>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15" name="Rectangle: Single Corner Snipped 14">
            <a:extLst>
              <a:ext uri="{FF2B5EF4-FFF2-40B4-BE49-F238E27FC236}">
                <a16:creationId xmlns:a16="http://schemas.microsoft.com/office/drawing/2014/main" id="{14CC0BFA-DE7B-4499-829A-6B71AD36FF35}"/>
              </a:ext>
            </a:extLst>
          </p:cNvPr>
          <p:cNvSpPr/>
          <p:nvPr userDrawn="1"/>
        </p:nvSpPr>
        <p:spPr>
          <a:xfrm>
            <a:off x="2890327" y="6605265"/>
            <a:ext cx="4087982" cy="248596"/>
          </a:xfrm>
          <a:prstGeom prst="snip1Rect">
            <a:avLst>
              <a:gd name="adj" fmla="val 50000"/>
            </a:avLst>
          </a:prstGeom>
          <a:solidFill>
            <a:srgbClr val="008FC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14" name="Rectangle: Single Corner Snipped 13">
            <a:extLst>
              <a:ext uri="{FF2B5EF4-FFF2-40B4-BE49-F238E27FC236}">
                <a16:creationId xmlns:a16="http://schemas.microsoft.com/office/drawing/2014/main" id="{047D5B3D-F74C-4020-B7F9-DB80540E35DA}"/>
              </a:ext>
            </a:extLst>
          </p:cNvPr>
          <p:cNvSpPr/>
          <p:nvPr userDrawn="1"/>
        </p:nvSpPr>
        <p:spPr>
          <a:xfrm>
            <a:off x="1232707" y="6599209"/>
            <a:ext cx="4177873" cy="258506"/>
          </a:xfrm>
          <a:prstGeom prst="snip1Rect">
            <a:avLst>
              <a:gd name="adj" fmla="val 50000"/>
            </a:avLst>
          </a:prstGeom>
          <a:solidFill>
            <a:srgbClr val="006A9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12" name="Rectangle: Single Corner Snipped 11">
            <a:extLst>
              <a:ext uri="{FF2B5EF4-FFF2-40B4-BE49-F238E27FC236}">
                <a16:creationId xmlns:a16="http://schemas.microsoft.com/office/drawing/2014/main" id="{0214AEB6-3194-4940-93D4-8D2575863847}"/>
              </a:ext>
            </a:extLst>
          </p:cNvPr>
          <p:cNvSpPr/>
          <p:nvPr userDrawn="1"/>
        </p:nvSpPr>
        <p:spPr>
          <a:xfrm>
            <a:off x="1011795" y="6599209"/>
            <a:ext cx="4177873" cy="248879"/>
          </a:xfrm>
          <a:prstGeom prst="snip1Rect">
            <a:avLst>
              <a:gd name="adj" fmla="val 50000"/>
            </a:avLst>
          </a:prstGeom>
          <a:solidFill>
            <a:srgbClr val="005D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11" name="Rectangle: Single Corner Snipped 10">
            <a:extLst>
              <a:ext uri="{FF2B5EF4-FFF2-40B4-BE49-F238E27FC236}">
                <a16:creationId xmlns:a16="http://schemas.microsoft.com/office/drawing/2014/main" id="{D21FAAE0-36C9-4D28-BF79-478A2708E0A5}"/>
              </a:ext>
            </a:extLst>
          </p:cNvPr>
          <p:cNvSpPr/>
          <p:nvPr userDrawn="1"/>
        </p:nvSpPr>
        <p:spPr>
          <a:xfrm>
            <a:off x="205387" y="6599209"/>
            <a:ext cx="2004413" cy="266132"/>
          </a:xfrm>
          <a:prstGeom prst="snip1Rect">
            <a:avLst>
              <a:gd name="adj" fmla="val 50000"/>
            </a:avLst>
          </a:prstGeom>
          <a:solidFill>
            <a:srgbClr val="D8642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8" name="Rectangle: Single Corner Snipped 7">
            <a:extLst>
              <a:ext uri="{FF2B5EF4-FFF2-40B4-BE49-F238E27FC236}">
                <a16:creationId xmlns:a16="http://schemas.microsoft.com/office/drawing/2014/main" id="{BA1D2115-0E25-422E-9023-B51F9C211431}"/>
              </a:ext>
            </a:extLst>
          </p:cNvPr>
          <p:cNvSpPr/>
          <p:nvPr userDrawn="1"/>
        </p:nvSpPr>
        <p:spPr>
          <a:xfrm>
            <a:off x="0" y="6599209"/>
            <a:ext cx="2004413" cy="266132"/>
          </a:xfrm>
          <a:prstGeom prst="snip1Rect">
            <a:avLst>
              <a:gd name="adj" fmla="val 50000"/>
            </a:avLst>
          </a:prstGeom>
          <a:solidFill>
            <a:srgbClr val="A24B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D3E844BC-5D7B-41E7-A4E3-BAF42FC8DDD6}"/>
              </a:ext>
            </a:extLst>
          </p:cNvPr>
          <p:cNvSpPr/>
          <p:nvPr userDrawn="1"/>
        </p:nvSpPr>
        <p:spPr>
          <a:xfrm>
            <a:off x="-2471" y="6604956"/>
            <a:ext cx="1952586" cy="276999"/>
          </a:xfrm>
          <a:prstGeom prst="rect">
            <a:avLst/>
          </a:prstGeom>
        </p:spPr>
        <p:txBody>
          <a:bodyPr wrap="none">
            <a:spAutoFit/>
          </a:bodyPr>
          <a:lstStyle/>
          <a:p>
            <a:pPr algn="l"/>
            <a:r>
              <a:rPr lang="en-US" sz="1200" b="1" i="0" dirty="0">
                <a:solidFill>
                  <a:schemeClr val="bg1"/>
                </a:solidFill>
                <a:latin typeface="Arial" panose="020B0604020202020204" pitchFamily="34" charset="0"/>
                <a:cs typeface="Arial" panose="020B0604020202020204" pitchFamily="34" charset="0"/>
              </a:rPr>
              <a:t>SIMULATION EXERCISE</a:t>
            </a:r>
          </a:p>
        </p:txBody>
      </p:sp>
      <p:sp>
        <p:nvSpPr>
          <p:cNvPr id="13" name="Rectangle 12">
            <a:extLst>
              <a:ext uri="{FF2B5EF4-FFF2-40B4-BE49-F238E27FC236}">
                <a16:creationId xmlns:a16="http://schemas.microsoft.com/office/drawing/2014/main" id="{5A2952AD-10AE-4031-9F83-57256D9173D3}"/>
              </a:ext>
            </a:extLst>
          </p:cNvPr>
          <p:cNvSpPr/>
          <p:nvPr userDrawn="1"/>
        </p:nvSpPr>
        <p:spPr>
          <a:xfrm>
            <a:off x="2296187" y="6604957"/>
            <a:ext cx="3843713" cy="276999"/>
          </a:xfrm>
          <a:prstGeom prst="rect">
            <a:avLst/>
          </a:prstGeom>
        </p:spPr>
        <p:txBody>
          <a:bodyPr wrap="square">
            <a:spAutoFit/>
          </a:bodyPr>
          <a:lstStyle/>
          <a:p>
            <a:pPr algn="l"/>
            <a:r>
              <a:rPr lang="en-US" sz="1200" b="1" i="0" dirty="0">
                <a:solidFill>
                  <a:schemeClr val="bg1"/>
                </a:solidFill>
                <a:latin typeface="Arial" panose="020B0604020202020204" pitchFamily="34" charset="0"/>
                <a:cs typeface="Arial" panose="020B0604020202020204" pitchFamily="34" charset="0"/>
              </a:rPr>
              <a:t>COVID-19</a:t>
            </a:r>
          </a:p>
        </p:txBody>
      </p:sp>
      <p:sp>
        <p:nvSpPr>
          <p:cNvPr id="4" name="Date Placeholder 3">
            <a:extLst>
              <a:ext uri="{FF2B5EF4-FFF2-40B4-BE49-F238E27FC236}">
                <a16:creationId xmlns:a16="http://schemas.microsoft.com/office/drawing/2014/main" id="{D54DA4ED-9ABC-4282-9787-04C348BE350B}"/>
              </a:ext>
            </a:extLst>
          </p:cNvPr>
          <p:cNvSpPr>
            <a:spLocks noGrp="1"/>
          </p:cNvSpPr>
          <p:nvPr>
            <p:ph type="dt" sz="half" idx="10"/>
          </p:nvPr>
        </p:nvSpPr>
        <p:spPr>
          <a:xfrm>
            <a:off x="5481868" y="6560893"/>
            <a:ext cx="3769418" cy="365125"/>
          </a:xfrm>
          <a:ln>
            <a:noFill/>
          </a:ln>
        </p:spPr>
        <p:txBody>
          <a:bodyPr/>
          <a:lstStyle>
            <a:lvl1pPr algn="l">
              <a:defRPr sz="1200" b="1">
                <a:solidFill>
                  <a:schemeClr val="bg1"/>
                </a:solidFill>
                <a:latin typeface="Arial" panose="020B0604020202020204" pitchFamily="34" charset="0"/>
                <a:cs typeface="Arial" panose="020B0604020202020204" pitchFamily="34" charset="0"/>
              </a:defRPr>
            </a:lvl1pPr>
          </a:lstStyle>
          <a:p>
            <a:fld id="{7EA682B2-33C9-4D4F-9A18-C7D5F7FE2751}" type="datetime3">
              <a:rPr lang="en-US" smtClean="0"/>
              <a:t>10 March 2020</a:t>
            </a:fld>
            <a:endParaRPr lang="en-US" dirty="0"/>
          </a:p>
        </p:txBody>
      </p:sp>
      <p:sp>
        <p:nvSpPr>
          <p:cNvPr id="18" name="TextBox 17">
            <a:extLst>
              <a:ext uri="{FF2B5EF4-FFF2-40B4-BE49-F238E27FC236}">
                <a16:creationId xmlns:a16="http://schemas.microsoft.com/office/drawing/2014/main" id="{71B491A0-70AF-46B2-AEC7-03AEA54B4139}"/>
              </a:ext>
            </a:extLst>
          </p:cNvPr>
          <p:cNvSpPr txBox="1"/>
          <p:nvPr userDrawn="1"/>
        </p:nvSpPr>
        <p:spPr>
          <a:xfrm>
            <a:off x="10431711" y="6587799"/>
            <a:ext cx="1641231" cy="276999"/>
          </a:xfrm>
          <a:prstGeom prst="rect">
            <a:avLst/>
          </a:prstGeom>
          <a:noFill/>
        </p:spPr>
        <p:txBody>
          <a:bodyPr wrap="square" rtlCol="0">
            <a:spAutoFit/>
          </a:bodyPr>
          <a:lstStyle/>
          <a:p>
            <a:pPr algn="r"/>
            <a:r>
              <a:rPr lang="en-US" sz="1200" b="1" dirty="0">
                <a:solidFill>
                  <a:schemeClr val="bg1"/>
                </a:solidFill>
                <a:latin typeface="Arial" panose="020B0604020202020204" pitchFamily="34" charset="0"/>
                <a:cs typeface="Arial" panose="020B0604020202020204" pitchFamily="34" charset="0"/>
              </a:rPr>
              <a:t>page </a:t>
            </a:r>
            <a:fld id="{1B4E33A6-6130-4A49-BBD8-DE9BC3CBE6A3}" type="slidenum">
              <a:rPr lang="en-US" sz="1200" b="1" smtClean="0">
                <a:solidFill>
                  <a:schemeClr val="bg1"/>
                </a:solidFill>
                <a:latin typeface="Arial" panose="020B0604020202020204" pitchFamily="34" charset="0"/>
                <a:cs typeface="Arial" panose="020B0604020202020204" pitchFamily="34" charset="0"/>
              </a:rPr>
              <a:pPr algn="r"/>
              <a:t>‹#›</a:t>
            </a:fld>
            <a:endParaRPr lang="en-US"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20887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922A2-79C3-4E46-8D84-3C5BE975AC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1037BA-145B-4F48-A7D5-AD8A8A8EED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80594E-1554-441A-A730-7F11E9AAE44A}"/>
              </a:ext>
            </a:extLst>
          </p:cNvPr>
          <p:cNvSpPr>
            <a:spLocks noGrp="1"/>
          </p:cNvSpPr>
          <p:nvPr>
            <p:ph type="dt" sz="half" idx="10"/>
          </p:nvPr>
        </p:nvSpPr>
        <p:spPr/>
        <p:txBody>
          <a:bodyPr/>
          <a:lstStyle/>
          <a:p>
            <a:fld id="{6C8388E3-2E99-4010-9005-3AE6BE90366B}" type="datetime3">
              <a:rPr lang="en-US" smtClean="0"/>
              <a:t>10 March 2020</a:t>
            </a:fld>
            <a:endParaRPr lang="en-US"/>
          </a:p>
        </p:txBody>
      </p:sp>
      <p:sp>
        <p:nvSpPr>
          <p:cNvPr id="5" name="Footer Placeholder 4">
            <a:extLst>
              <a:ext uri="{FF2B5EF4-FFF2-40B4-BE49-F238E27FC236}">
                <a16:creationId xmlns:a16="http://schemas.microsoft.com/office/drawing/2014/main" id="{8CA56ACD-1C77-409E-8D05-0D230C9386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FF11F2-DA08-47AD-B578-270D119B6BA8}"/>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340311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1D49C-B98F-4AD9-A980-354EFFAD7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C315BA-D0A4-426E-8A1A-83DF48EA24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ACC8B4-5613-43B0-A1F5-FE7A49416B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AFE513-79F0-4D34-96E8-B4CBBAA3CB41}"/>
              </a:ext>
            </a:extLst>
          </p:cNvPr>
          <p:cNvSpPr>
            <a:spLocks noGrp="1"/>
          </p:cNvSpPr>
          <p:nvPr>
            <p:ph type="dt" sz="half" idx="10"/>
          </p:nvPr>
        </p:nvSpPr>
        <p:spPr/>
        <p:txBody>
          <a:bodyPr/>
          <a:lstStyle/>
          <a:p>
            <a:fld id="{429CAB1E-4CFE-4ED8-8F44-E87A048AF566}" type="datetime3">
              <a:rPr lang="en-US" smtClean="0"/>
              <a:t>10 March 2020</a:t>
            </a:fld>
            <a:endParaRPr lang="en-US"/>
          </a:p>
        </p:txBody>
      </p:sp>
      <p:sp>
        <p:nvSpPr>
          <p:cNvPr id="6" name="Footer Placeholder 5">
            <a:extLst>
              <a:ext uri="{FF2B5EF4-FFF2-40B4-BE49-F238E27FC236}">
                <a16:creationId xmlns:a16="http://schemas.microsoft.com/office/drawing/2014/main" id="{907380DF-4624-49EB-AD45-B01ACC3608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9EC5F0-237C-44B3-A759-155F42DD85F6}"/>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2048286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3F5-5FFB-4329-90E5-0F80C0243F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A007E4-94DA-4DE8-94C5-1D2AE3566B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A8DBF6-6815-44F5-9AB5-EFBD9BD8C4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83C279-CBF6-45A6-B38D-A29F5D8B6B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568A65-D072-4DD1-ABA3-9D1342A556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1B7829-95ED-4775-A08D-ADEDA493B2C0}"/>
              </a:ext>
            </a:extLst>
          </p:cNvPr>
          <p:cNvSpPr>
            <a:spLocks noGrp="1"/>
          </p:cNvSpPr>
          <p:nvPr>
            <p:ph type="dt" sz="half" idx="10"/>
          </p:nvPr>
        </p:nvSpPr>
        <p:spPr/>
        <p:txBody>
          <a:bodyPr/>
          <a:lstStyle/>
          <a:p>
            <a:fld id="{4DC9B768-7658-4655-820F-3897DDDA8584}" type="datetime3">
              <a:rPr lang="en-US" smtClean="0"/>
              <a:t>10 March 2020</a:t>
            </a:fld>
            <a:endParaRPr lang="en-US"/>
          </a:p>
        </p:txBody>
      </p:sp>
      <p:sp>
        <p:nvSpPr>
          <p:cNvPr id="8" name="Footer Placeholder 7">
            <a:extLst>
              <a:ext uri="{FF2B5EF4-FFF2-40B4-BE49-F238E27FC236}">
                <a16:creationId xmlns:a16="http://schemas.microsoft.com/office/drawing/2014/main" id="{D14B4AEC-971D-4C2D-8DBF-4EF5918197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2E6BDF-5653-4655-9DDB-832FE3245031}"/>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1054277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13C95-0A9C-4615-BBA7-78ED8056EC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BCF8EF-14C3-4629-A249-780DA30D5C39}"/>
              </a:ext>
            </a:extLst>
          </p:cNvPr>
          <p:cNvSpPr>
            <a:spLocks noGrp="1"/>
          </p:cNvSpPr>
          <p:nvPr>
            <p:ph type="dt" sz="half" idx="10"/>
          </p:nvPr>
        </p:nvSpPr>
        <p:spPr/>
        <p:txBody>
          <a:bodyPr/>
          <a:lstStyle/>
          <a:p>
            <a:fld id="{1FEFAB82-4D19-4318-9416-B30A9028B204}" type="datetime3">
              <a:rPr lang="en-US" smtClean="0"/>
              <a:t>10 March 2020</a:t>
            </a:fld>
            <a:endParaRPr lang="en-US"/>
          </a:p>
        </p:txBody>
      </p:sp>
      <p:sp>
        <p:nvSpPr>
          <p:cNvPr id="4" name="Footer Placeholder 3">
            <a:extLst>
              <a:ext uri="{FF2B5EF4-FFF2-40B4-BE49-F238E27FC236}">
                <a16:creationId xmlns:a16="http://schemas.microsoft.com/office/drawing/2014/main" id="{5C8FAFF5-1A8E-47AC-AA75-0298062DE9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4A9C6F-E290-4CAC-84F0-AE7CB05C31C3}"/>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519711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6C9CA1-2206-4D7C-9F5B-CF5DE2007173}"/>
              </a:ext>
            </a:extLst>
          </p:cNvPr>
          <p:cNvSpPr>
            <a:spLocks noGrp="1"/>
          </p:cNvSpPr>
          <p:nvPr>
            <p:ph type="dt" sz="half" idx="10"/>
          </p:nvPr>
        </p:nvSpPr>
        <p:spPr/>
        <p:txBody>
          <a:bodyPr/>
          <a:lstStyle/>
          <a:p>
            <a:fld id="{285CEB09-67DE-4AC4-8F82-A9E2C7346857}" type="datetime3">
              <a:rPr lang="en-US" smtClean="0"/>
              <a:t>10 March 2020</a:t>
            </a:fld>
            <a:endParaRPr lang="en-US"/>
          </a:p>
        </p:txBody>
      </p:sp>
      <p:sp>
        <p:nvSpPr>
          <p:cNvPr id="3" name="Footer Placeholder 2">
            <a:extLst>
              <a:ext uri="{FF2B5EF4-FFF2-40B4-BE49-F238E27FC236}">
                <a16:creationId xmlns:a16="http://schemas.microsoft.com/office/drawing/2014/main" id="{C2149297-0B1C-4FD7-8F9F-96B7CEEACF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745379-5467-4F83-9BD1-EAD174612F54}"/>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2278741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493B6-58EF-4180-946B-7037CEAD89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B62CD4-177E-4A98-AC6C-8CF24AEAF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017428-D72F-4322-B37C-55735F18C2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483F8E-EC06-4A66-A8C3-B040637541C5}"/>
              </a:ext>
            </a:extLst>
          </p:cNvPr>
          <p:cNvSpPr>
            <a:spLocks noGrp="1"/>
          </p:cNvSpPr>
          <p:nvPr>
            <p:ph type="dt" sz="half" idx="10"/>
          </p:nvPr>
        </p:nvSpPr>
        <p:spPr/>
        <p:txBody>
          <a:bodyPr/>
          <a:lstStyle/>
          <a:p>
            <a:fld id="{78F72935-E33C-46C3-B289-962BF46A36D4}" type="datetime3">
              <a:rPr lang="en-US" smtClean="0"/>
              <a:t>10 March 2020</a:t>
            </a:fld>
            <a:endParaRPr lang="en-US"/>
          </a:p>
        </p:txBody>
      </p:sp>
      <p:sp>
        <p:nvSpPr>
          <p:cNvPr id="6" name="Footer Placeholder 5">
            <a:extLst>
              <a:ext uri="{FF2B5EF4-FFF2-40B4-BE49-F238E27FC236}">
                <a16:creationId xmlns:a16="http://schemas.microsoft.com/office/drawing/2014/main" id="{007F416E-E946-489D-A444-253E37CCAE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BD18C1-8457-4348-ABE5-FB2E235DA888}"/>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1527520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B81F8-0E58-48D6-8BC1-8F89D08FFD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C2B21C-C1D1-4D5F-9765-6C691BDFAE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9F01DE-4FFD-4524-845D-A2F9C0154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395215-3CDC-4608-BE45-8BDA626BC572}"/>
              </a:ext>
            </a:extLst>
          </p:cNvPr>
          <p:cNvSpPr>
            <a:spLocks noGrp="1"/>
          </p:cNvSpPr>
          <p:nvPr>
            <p:ph type="dt" sz="half" idx="10"/>
          </p:nvPr>
        </p:nvSpPr>
        <p:spPr/>
        <p:txBody>
          <a:bodyPr/>
          <a:lstStyle/>
          <a:p>
            <a:fld id="{DA7F73E5-582A-4E6D-9C75-775D62104A61}" type="datetime3">
              <a:rPr lang="en-US" smtClean="0"/>
              <a:t>10 March 2020</a:t>
            </a:fld>
            <a:endParaRPr lang="en-US"/>
          </a:p>
        </p:txBody>
      </p:sp>
      <p:sp>
        <p:nvSpPr>
          <p:cNvPr id="6" name="Footer Placeholder 5">
            <a:extLst>
              <a:ext uri="{FF2B5EF4-FFF2-40B4-BE49-F238E27FC236}">
                <a16:creationId xmlns:a16="http://schemas.microsoft.com/office/drawing/2014/main" id="{B3F12398-BF67-46AA-A3C9-FDC363BB03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AD748A-4E4A-48D7-B7D8-77B9BBA4C4A5}"/>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427327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0DD77B-566F-448A-9CAD-E164B7BEE7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0D83DE5-5AD1-42FA-94DC-665554C018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B85C32-7B69-4DA5-88E8-C04252DD12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958ADE-BA35-494E-BE53-3C61C716429B}" type="datetime3">
              <a:rPr lang="en-US" smtClean="0"/>
              <a:t>10 March 2020</a:t>
            </a:fld>
            <a:endParaRPr lang="en-US"/>
          </a:p>
        </p:txBody>
      </p:sp>
      <p:sp>
        <p:nvSpPr>
          <p:cNvPr id="5" name="Footer Placeholder 4">
            <a:extLst>
              <a:ext uri="{FF2B5EF4-FFF2-40B4-BE49-F238E27FC236}">
                <a16:creationId xmlns:a16="http://schemas.microsoft.com/office/drawing/2014/main" id="{66E2A2D0-8FE2-4491-B917-DEF4DA1ACE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2A525B-CEDB-4ACB-8BB8-53AE292224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CACBD7-AED4-4E2D-B1A1-CD42AAD87EA1}" type="slidenum">
              <a:rPr lang="en-US" smtClean="0"/>
              <a:t>‹#›</a:t>
            </a:fld>
            <a:endParaRPr lang="en-US"/>
          </a:p>
        </p:txBody>
      </p:sp>
    </p:spTree>
    <p:extLst>
      <p:ext uri="{BB962C8B-B14F-4D97-AF65-F5344CB8AC3E}">
        <p14:creationId xmlns:p14="http://schemas.microsoft.com/office/powerpoint/2010/main" val="2414397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who.int/emergencies/diseases/novel-coronavirus-201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www.who.int/health-topics/coronavirus"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D47E34-2AFC-4195-AEFD-7B181C94227E}"/>
              </a:ext>
            </a:extLst>
          </p:cNvPr>
          <p:cNvPicPr>
            <a:picLocks noChangeAspect="1"/>
          </p:cNvPicPr>
          <p:nvPr/>
        </p:nvPicPr>
        <p:blipFill>
          <a:blip r:embed="rId2"/>
          <a:stretch>
            <a:fillRect/>
          </a:stretch>
        </p:blipFill>
        <p:spPr>
          <a:xfrm>
            <a:off x="0" y="0"/>
            <a:ext cx="12192000" cy="6857999"/>
          </a:xfrm>
          <a:prstGeom prst="rect">
            <a:avLst/>
          </a:prstGeom>
        </p:spPr>
      </p:pic>
      <p:sp>
        <p:nvSpPr>
          <p:cNvPr id="5" name="Title 1">
            <a:extLst>
              <a:ext uri="{FF2B5EF4-FFF2-40B4-BE49-F238E27FC236}">
                <a16:creationId xmlns:a16="http://schemas.microsoft.com/office/drawing/2014/main" id="{4A31D9F2-2B61-4C65-9448-4FDEE9FB5005}"/>
              </a:ext>
            </a:extLst>
          </p:cNvPr>
          <p:cNvSpPr>
            <a:spLocks noGrp="1"/>
          </p:cNvSpPr>
          <p:nvPr>
            <p:ph type="ctrTitle"/>
          </p:nvPr>
        </p:nvSpPr>
        <p:spPr>
          <a:xfrm>
            <a:off x="174230" y="1865376"/>
            <a:ext cx="6096000" cy="2186798"/>
          </a:xfrm>
        </p:spPr>
        <p:txBody>
          <a:bodyPr>
            <a:noAutofit/>
          </a:bodyPr>
          <a:lstStyle/>
          <a:p>
            <a:pPr algn="l"/>
            <a:r>
              <a:rPr lang="en-US" sz="4400" b="1" dirty="0">
                <a:solidFill>
                  <a:schemeClr val="bg1"/>
                </a:solidFill>
              </a:rPr>
              <a:t>Coronavirus </a:t>
            </a:r>
            <a:br>
              <a:rPr lang="en-US" sz="4400" b="1" dirty="0">
                <a:solidFill>
                  <a:schemeClr val="bg1"/>
                </a:solidFill>
              </a:rPr>
            </a:br>
            <a:r>
              <a:rPr lang="en-US" sz="4400" b="1" dirty="0">
                <a:solidFill>
                  <a:schemeClr val="bg1"/>
                </a:solidFill>
              </a:rPr>
              <a:t>disease (COVID-19) </a:t>
            </a:r>
            <a:endParaRPr lang="en-US" sz="440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8062DF02-DEA5-49F3-A3BE-DD71F23B12A7}"/>
              </a:ext>
            </a:extLst>
          </p:cNvPr>
          <p:cNvSpPr/>
          <p:nvPr/>
        </p:nvSpPr>
        <p:spPr>
          <a:xfrm>
            <a:off x="7711493" y="3460667"/>
            <a:ext cx="4306277" cy="1200329"/>
          </a:xfrm>
          <a:prstGeom prst="rect">
            <a:avLst/>
          </a:prstGeom>
        </p:spPr>
        <p:txBody>
          <a:bodyPr wrap="square">
            <a:spAutoFit/>
          </a:bodyPr>
          <a:lstStyle/>
          <a:p>
            <a:pPr algn="r"/>
            <a:br>
              <a:rPr lang="en-US" sz="2400" b="1" dirty="0">
                <a:solidFill>
                  <a:schemeClr val="accent2"/>
                </a:solidFill>
                <a:latin typeface="Arial" panose="020B0604020202020204" pitchFamily="34" charset="0"/>
                <a:cs typeface="Arial" panose="020B0604020202020204" pitchFamily="34" charset="0"/>
              </a:rPr>
            </a:br>
            <a:r>
              <a:rPr lang="en-US" sz="2400" b="1" dirty="0">
                <a:solidFill>
                  <a:schemeClr val="accent2"/>
                </a:solidFill>
                <a:latin typeface="Arial" panose="020B0604020202020204" pitchFamily="34" charset="0"/>
                <a:cs typeface="Arial" panose="020B0604020202020204" pitchFamily="34" charset="0"/>
              </a:rPr>
              <a:t>IPC </a:t>
            </a:r>
            <a:br>
              <a:rPr lang="en-US" sz="2400" b="1" dirty="0">
                <a:solidFill>
                  <a:schemeClr val="accent2"/>
                </a:solidFill>
                <a:latin typeface="Arial" panose="020B0604020202020204" pitchFamily="34" charset="0"/>
                <a:cs typeface="Arial" panose="020B0604020202020204" pitchFamily="34" charset="0"/>
              </a:rPr>
            </a:br>
            <a:r>
              <a:rPr lang="en-US" sz="2400" b="1" dirty="0">
                <a:solidFill>
                  <a:schemeClr val="accent2"/>
                </a:solidFill>
                <a:latin typeface="Arial" panose="020B0604020202020204" pitchFamily="34" charset="0"/>
                <a:cs typeface="Arial" panose="020B0604020202020204" pitchFamily="34" charset="0"/>
              </a:rPr>
              <a:t>SIMULATION EXERCISE</a:t>
            </a:r>
            <a:endParaRPr lang="en-US" sz="2400" dirty="0">
              <a:solidFill>
                <a:schemeClr val="accent2"/>
              </a:solidFill>
            </a:endParaRPr>
          </a:p>
        </p:txBody>
      </p:sp>
      <p:pic>
        <p:nvPicPr>
          <p:cNvPr id="8" name="Picture 7" descr="A close up of a logo&#10;&#10;Description automatically generated">
            <a:extLst>
              <a:ext uri="{FF2B5EF4-FFF2-40B4-BE49-F238E27FC236}">
                <a16:creationId xmlns:a16="http://schemas.microsoft.com/office/drawing/2014/main" id="{D47B402B-BD57-4472-BF3B-B56FBA6AF439}"/>
              </a:ext>
            </a:extLst>
          </p:cNvPr>
          <p:cNvPicPr/>
          <p:nvPr/>
        </p:nvPicPr>
        <p:blipFill rotWithShape="1">
          <a:blip r:embed="rId3" cstate="screen">
            <a:extLst>
              <a:ext uri="{28A0092B-C50C-407E-A947-70E740481C1C}">
                <a14:useLocalDpi xmlns:a14="http://schemas.microsoft.com/office/drawing/2010/main"/>
              </a:ext>
            </a:extLst>
          </a:blip>
          <a:srcRect l="9503" t="16901" r="10285" b="19115"/>
          <a:stretch/>
        </p:blipFill>
        <p:spPr bwMode="auto">
          <a:xfrm>
            <a:off x="133370" y="6317181"/>
            <a:ext cx="1290701" cy="411425"/>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ABA7E4D0-D402-4FA8-9F2E-21155B264F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19683" y="6329160"/>
            <a:ext cx="1266447" cy="387468"/>
          </a:xfrm>
          <a:prstGeom prst="rect">
            <a:avLst/>
          </a:prstGeom>
        </p:spPr>
      </p:pic>
      <p:sp>
        <p:nvSpPr>
          <p:cNvPr id="3" name="Subtitle 2">
            <a:extLst>
              <a:ext uri="{FF2B5EF4-FFF2-40B4-BE49-F238E27FC236}">
                <a16:creationId xmlns:a16="http://schemas.microsoft.com/office/drawing/2014/main" id="{BEBC7CEF-2230-8A4E-B0BF-78EBBC806BD6}"/>
              </a:ext>
            </a:extLst>
          </p:cNvPr>
          <p:cNvSpPr>
            <a:spLocks noGrp="1"/>
          </p:cNvSpPr>
          <p:nvPr>
            <p:ph type="subTitle" idx="1"/>
          </p:nvPr>
        </p:nvSpPr>
        <p:spPr/>
        <p:txBody>
          <a:bodyPr/>
          <a:lstStyle/>
          <a:p>
            <a:endParaRPr lang="en-CH" dirty="0"/>
          </a:p>
        </p:txBody>
      </p:sp>
    </p:spTree>
    <p:extLst>
      <p:ext uri="{BB962C8B-B14F-4D97-AF65-F5344CB8AC3E}">
        <p14:creationId xmlns:p14="http://schemas.microsoft.com/office/powerpoint/2010/main" val="3484333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97887-B55D-43AF-A517-F5878396B9CF}"/>
              </a:ext>
            </a:extLst>
          </p:cNvPr>
          <p:cNvSpPr>
            <a:spLocks noGrp="1"/>
          </p:cNvSpPr>
          <p:nvPr>
            <p:ph type="title"/>
          </p:nvPr>
        </p:nvSpPr>
        <p:spPr/>
        <p:txBody>
          <a:bodyPr>
            <a:normAutofit fontScale="90000"/>
          </a:bodyPr>
          <a:lstStyle/>
          <a:p>
            <a:r>
              <a:rPr lang="en-US" dirty="0"/>
              <a:t>Session 1</a:t>
            </a:r>
          </a:p>
        </p:txBody>
      </p:sp>
      <p:sp>
        <p:nvSpPr>
          <p:cNvPr id="4" name="Date Placeholder 3">
            <a:extLst>
              <a:ext uri="{FF2B5EF4-FFF2-40B4-BE49-F238E27FC236}">
                <a16:creationId xmlns:a16="http://schemas.microsoft.com/office/drawing/2014/main" id="{E561DA4D-0657-4D3A-9637-EADF5F14B00C}"/>
              </a:ext>
            </a:extLst>
          </p:cNvPr>
          <p:cNvSpPr>
            <a:spLocks noGrp="1"/>
          </p:cNvSpPr>
          <p:nvPr>
            <p:ph type="dt" sz="half" idx="10"/>
          </p:nvPr>
        </p:nvSpPr>
        <p:spPr/>
        <p:txBody>
          <a:bodyPr/>
          <a:lstStyle/>
          <a:p>
            <a:fld id="{7EA682B2-33C9-4D4F-9A18-C7D5F7FE2751}" type="datetime3">
              <a:rPr lang="en-US" smtClean="0"/>
              <a:t>10 March 2020</a:t>
            </a:fld>
            <a:endParaRPr lang="en-US" dirty="0"/>
          </a:p>
        </p:txBody>
      </p:sp>
      <p:sp>
        <p:nvSpPr>
          <p:cNvPr id="5" name="Content Placeholder 4">
            <a:extLst>
              <a:ext uri="{FF2B5EF4-FFF2-40B4-BE49-F238E27FC236}">
                <a16:creationId xmlns:a16="http://schemas.microsoft.com/office/drawing/2014/main" id="{3E1A5D3E-4752-4F3C-9F21-38026AD79FBF}"/>
              </a:ext>
            </a:extLst>
          </p:cNvPr>
          <p:cNvSpPr>
            <a:spLocks noGrp="1"/>
          </p:cNvSpPr>
          <p:nvPr>
            <p:ph idx="1"/>
          </p:nvPr>
        </p:nvSpPr>
        <p:spPr/>
        <p:txBody>
          <a:bodyPr>
            <a:normAutofit/>
          </a:bodyPr>
          <a:lstStyle/>
          <a:p>
            <a:pPr marL="0" indent="0">
              <a:buNone/>
            </a:pPr>
            <a:r>
              <a:rPr lang="en-US" b="1" dirty="0">
                <a:solidFill>
                  <a:schemeClr val="accent3"/>
                </a:solidFill>
              </a:rPr>
              <a:t>Questions for discussion</a:t>
            </a:r>
          </a:p>
          <a:p>
            <a:endParaRPr lang="en-US" dirty="0"/>
          </a:p>
          <a:p>
            <a:pPr marL="514350" indent="-514350">
              <a:buFont typeface="+mj-lt"/>
              <a:buAutoNum type="arabicPeriod"/>
            </a:pPr>
            <a:r>
              <a:rPr lang="en-US" dirty="0"/>
              <a:t>What would IPC recommendations (including staffing) be for patients now that the MDRO is effectively endemic?</a:t>
            </a:r>
          </a:p>
          <a:p>
            <a:pPr marL="514350" indent="-514350">
              <a:buFont typeface="+mj-lt"/>
              <a:buAutoNum type="arabicPeriod"/>
            </a:pPr>
            <a:r>
              <a:rPr lang="en-US" dirty="0"/>
              <a:t>What surveillance would be ongoing for </a:t>
            </a:r>
            <a:r>
              <a:rPr lang="en-US" dirty="0">
                <a:cs typeface="Calibri" panose="020F0502020204030204" pitchFamily="34" charset="0"/>
              </a:rPr>
              <a:t>pseudomonas aeruginosa</a:t>
            </a:r>
            <a:r>
              <a:rPr lang="en-US" dirty="0"/>
              <a:t>?</a:t>
            </a:r>
          </a:p>
          <a:p>
            <a:pPr marL="514350" indent="-514350">
              <a:buFont typeface="+mj-lt"/>
              <a:buAutoNum type="arabicPeriod"/>
            </a:pPr>
            <a:r>
              <a:rPr lang="en-US" dirty="0"/>
              <a:t>Would the current situation pose any challenges in patient bed occupancy and staffing?</a:t>
            </a:r>
          </a:p>
          <a:p>
            <a:pPr marL="514350" indent="-514350">
              <a:buFont typeface="+mj-lt"/>
              <a:buAutoNum type="arabicPeriod"/>
            </a:pPr>
            <a:r>
              <a:rPr lang="en-US" dirty="0"/>
              <a:t>What kind of training or other activities would keep staff alert to the need for IPC measures in the presence of high colonization but few infections?</a:t>
            </a:r>
          </a:p>
          <a:p>
            <a:pPr marL="514350" indent="-514350">
              <a:buFont typeface="+mj-lt"/>
              <a:buAutoNum type="arabicPeriod"/>
            </a:pPr>
            <a:endParaRPr lang="en-US" dirty="0"/>
          </a:p>
          <a:p>
            <a:endParaRPr lang="en-US" dirty="0"/>
          </a:p>
          <a:p>
            <a:endParaRPr lang="en-US" dirty="0"/>
          </a:p>
          <a:p>
            <a:endParaRPr lang="en-US" dirty="0"/>
          </a:p>
        </p:txBody>
      </p:sp>
      <p:grpSp>
        <p:nvGrpSpPr>
          <p:cNvPr id="13" name="Group 12">
            <a:extLst>
              <a:ext uri="{FF2B5EF4-FFF2-40B4-BE49-F238E27FC236}">
                <a16:creationId xmlns:a16="http://schemas.microsoft.com/office/drawing/2014/main" id="{15EE2088-BD4F-4BAE-ABA9-484261EA79F0}"/>
              </a:ext>
            </a:extLst>
          </p:cNvPr>
          <p:cNvGrpSpPr/>
          <p:nvPr/>
        </p:nvGrpSpPr>
        <p:grpSpPr>
          <a:xfrm>
            <a:off x="9978391" y="5544030"/>
            <a:ext cx="2020803" cy="749356"/>
            <a:chOff x="9978391" y="5342554"/>
            <a:chExt cx="2020803" cy="749356"/>
          </a:xfrm>
        </p:grpSpPr>
        <p:pic>
          <p:nvPicPr>
            <p:cNvPr id="11" name="Picture 10">
              <a:extLst>
                <a:ext uri="{FF2B5EF4-FFF2-40B4-BE49-F238E27FC236}">
                  <a16:creationId xmlns:a16="http://schemas.microsoft.com/office/drawing/2014/main" id="{09E70DA5-C3AC-496B-B01A-9B1A2FF5DBA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978391" y="5342554"/>
              <a:ext cx="784098" cy="749356"/>
            </a:xfrm>
            <a:prstGeom prst="rect">
              <a:avLst/>
            </a:prstGeom>
          </p:spPr>
        </p:pic>
        <p:sp>
          <p:nvSpPr>
            <p:cNvPr id="12" name="TextBox 11">
              <a:extLst>
                <a:ext uri="{FF2B5EF4-FFF2-40B4-BE49-F238E27FC236}">
                  <a16:creationId xmlns:a16="http://schemas.microsoft.com/office/drawing/2014/main" id="{25323312-3B7C-4616-A796-F8C472B6F72E}"/>
                </a:ext>
              </a:extLst>
            </p:cNvPr>
            <p:cNvSpPr txBox="1"/>
            <p:nvPr/>
          </p:nvSpPr>
          <p:spPr>
            <a:xfrm>
              <a:off x="10668380" y="5522976"/>
              <a:ext cx="1330814" cy="461665"/>
            </a:xfrm>
            <a:prstGeom prst="rect">
              <a:avLst/>
            </a:prstGeom>
            <a:noFill/>
          </p:spPr>
          <p:txBody>
            <a:bodyPr wrap="none" rtlCol="0">
              <a:spAutoFit/>
            </a:bodyPr>
            <a:lstStyle/>
            <a:p>
              <a:pPr algn="l">
                <a:spcBef>
                  <a:spcPts val="700"/>
                </a:spcBef>
                <a:buClr>
                  <a:srgbClr val="DD8047"/>
                </a:buClr>
                <a:buSzPct val="60000"/>
              </a:pPr>
              <a:r>
                <a:rPr lang="en-US" sz="2400" b="1" dirty="0">
                  <a:solidFill>
                    <a:srgbClr val="0070C0"/>
                  </a:solidFill>
                  <a:latin typeface="+mj-lt"/>
                  <a:cs typeface="Calibri" panose="020F0502020204030204" pitchFamily="34" charset="0"/>
                </a:rPr>
                <a:t>20 mins</a:t>
              </a:r>
            </a:p>
          </p:txBody>
        </p:sp>
      </p:grpSp>
    </p:spTree>
    <p:extLst>
      <p:ext uri="{BB962C8B-B14F-4D97-AF65-F5344CB8AC3E}">
        <p14:creationId xmlns:p14="http://schemas.microsoft.com/office/powerpoint/2010/main" val="9505302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97887-B55D-43AF-A517-F5878396B9CF}"/>
              </a:ext>
            </a:extLst>
          </p:cNvPr>
          <p:cNvSpPr>
            <a:spLocks noGrp="1"/>
          </p:cNvSpPr>
          <p:nvPr>
            <p:ph type="title"/>
          </p:nvPr>
        </p:nvSpPr>
        <p:spPr/>
        <p:txBody>
          <a:bodyPr>
            <a:normAutofit fontScale="90000"/>
          </a:bodyPr>
          <a:lstStyle/>
          <a:p>
            <a:r>
              <a:rPr lang="en-US" dirty="0"/>
              <a:t>Scenario update</a:t>
            </a:r>
          </a:p>
        </p:txBody>
      </p:sp>
      <p:sp>
        <p:nvSpPr>
          <p:cNvPr id="4" name="Date Placeholder 3">
            <a:extLst>
              <a:ext uri="{FF2B5EF4-FFF2-40B4-BE49-F238E27FC236}">
                <a16:creationId xmlns:a16="http://schemas.microsoft.com/office/drawing/2014/main" id="{E561DA4D-0657-4D3A-9637-EADF5F14B00C}"/>
              </a:ext>
            </a:extLst>
          </p:cNvPr>
          <p:cNvSpPr>
            <a:spLocks noGrp="1"/>
          </p:cNvSpPr>
          <p:nvPr>
            <p:ph type="dt" sz="half" idx="10"/>
          </p:nvPr>
        </p:nvSpPr>
        <p:spPr/>
        <p:txBody>
          <a:bodyPr/>
          <a:lstStyle/>
          <a:p>
            <a:fld id="{7EA682B2-33C9-4D4F-9A18-C7D5F7FE2751}" type="datetime3">
              <a:rPr lang="en-US" smtClean="0"/>
              <a:t>10 March 2020</a:t>
            </a:fld>
            <a:endParaRPr lang="en-US" dirty="0"/>
          </a:p>
        </p:txBody>
      </p:sp>
      <p:sp>
        <p:nvSpPr>
          <p:cNvPr id="12" name="Freeform: Shape 11">
            <a:extLst>
              <a:ext uri="{FF2B5EF4-FFF2-40B4-BE49-F238E27FC236}">
                <a16:creationId xmlns:a16="http://schemas.microsoft.com/office/drawing/2014/main" id="{50516569-93BF-4AED-A5A6-4A963D0D6747}"/>
              </a:ext>
            </a:extLst>
          </p:cNvPr>
          <p:cNvSpPr/>
          <p:nvPr/>
        </p:nvSpPr>
        <p:spPr>
          <a:xfrm flipH="1" flipV="1">
            <a:off x="7770612" y="897"/>
            <a:ext cx="4151376" cy="606792"/>
          </a:xfrm>
          <a:custGeom>
            <a:avLst/>
            <a:gdLst>
              <a:gd name="connsiteX0" fmla="*/ 3474720 w 4151376"/>
              <a:gd name="connsiteY0" fmla="*/ 581341 h 581341"/>
              <a:gd name="connsiteX1" fmla="*/ 0 w 4151376"/>
              <a:gd name="connsiteY1" fmla="*/ 581341 h 581341"/>
              <a:gd name="connsiteX2" fmla="*/ 0 w 4151376"/>
              <a:gd name="connsiteY2" fmla="*/ 1 h 581341"/>
              <a:gd name="connsiteX3" fmla="*/ 3474720 w 4151376"/>
              <a:gd name="connsiteY3" fmla="*/ 1 h 581341"/>
              <a:gd name="connsiteX4" fmla="*/ 3474720 w 4151376"/>
              <a:gd name="connsiteY4" fmla="*/ 0 h 581341"/>
              <a:gd name="connsiteX5" fmla="*/ 4151376 w 4151376"/>
              <a:gd name="connsiteY5" fmla="*/ 581340 h 581341"/>
              <a:gd name="connsiteX6" fmla="*/ 3474720 w 4151376"/>
              <a:gd name="connsiteY6" fmla="*/ 581340 h 58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581341">
                <a:moveTo>
                  <a:pt x="3474720" y="581341"/>
                </a:moveTo>
                <a:lnTo>
                  <a:pt x="0" y="581341"/>
                </a:lnTo>
                <a:lnTo>
                  <a:pt x="0" y="1"/>
                </a:lnTo>
                <a:lnTo>
                  <a:pt x="3474720" y="1"/>
                </a:lnTo>
                <a:lnTo>
                  <a:pt x="3474720" y="0"/>
                </a:lnTo>
                <a:lnTo>
                  <a:pt x="4151376" y="581340"/>
                </a:lnTo>
                <a:lnTo>
                  <a:pt x="3474720" y="581340"/>
                </a:lnTo>
                <a:close/>
              </a:path>
            </a:pathLst>
          </a:custGeom>
          <a:solidFill>
            <a:schemeClr val="accent1"/>
          </a:solidFill>
          <a:ln>
            <a:noFill/>
          </a:ln>
          <a:effectLst>
            <a:outerShdw blurRad="50800" dist="38100" dir="13500000" algn="b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1580723-2FFC-4BAE-A75A-2A08941F5213}"/>
              </a:ext>
            </a:extLst>
          </p:cNvPr>
          <p:cNvSpPr/>
          <p:nvPr/>
        </p:nvSpPr>
        <p:spPr>
          <a:xfrm flipH="1" flipV="1">
            <a:off x="8040624" y="897"/>
            <a:ext cx="4151376" cy="606792"/>
          </a:xfrm>
          <a:custGeom>
            <a:avLst/>
            <a:gdLst>
              <a:gd name="connsiteX0" fmla="*/ 3474720 w 4151376"/>
              <a:gd name="connsiteY0" fmla="*/ 581341 h 581341"/>
              <a:gd name="connsiteX1" fmla="*/ 0 w 4151376"/>
              <a:gd name="connsiteY1" fmla="*/ 581341 h 581341"/>
              <a:gd name="connsiteX2" fmla="*/ 0 w 4151376"/>
              <a:gd name="connsiteY2" fmla="*/ 1 h 581341"/>
              <a:gd name="connsiteX3" fmla="*/ 3474720 w 4151376"/>
              <a:gd name="connsiteY3" fmla="*/ 1 h 581341"/>
              <a:gd name="connsiteX4" fmla="*/ 3474720 w 4151376"/>
              <a:gd name="connsiteY4" fmla="*/ 0 h 581341"/>
              <a:gd name="connsiteX5" fmla="*/ 4151376 w 4151376"/>
              <a:gd name="connsiteY5" fmla="*/ 581340 h 581341"/>
              <a:gd name="connsiteX6" fmla="*/ 3474720 w 4151376"/>
              <a:gd name="connsiteY6" fmla="*/ 581340 h 58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581341">
                <a:moveTo>
                  <a:pt x="3474720" y="581341"/>
                </a:moveTo>
                <a:lnTo>
                  <a:pt x="0" y="581341"/>
                </a:lnTo>
                <a:lnTo>
                  <a:pt x="0" y="1"/>
                </a:lnTo>
                <a:lnTo>
                  <a:pt x="3474720" y="1"/>
                </a:lnTo>
                <a:lnTo>
                  <a:pt x="3474720" y="0"/>
                </a:lnTo>
                <a:lnTo>
                  <a:pt x="4151376" y="581340"/>
                </a:lnTo>
                <a:lnTo>
                  <a:pt x="3474720" y="581340"/>
                </a:lnTo>
                <a:close/>
              </a:path>
            </a:pathLst>
          </a:custGeom>
          <a:ln>
            <a:noFill/>
          </a:ln>
          <a:effectLst>
            <a:outerShdw blurRad="50800" dist="38100" dir="13500000" algn="b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EFEC42E4-D28A-4D70-8CEF-0771D74B8BD4}"/>
              </a:ext>
            </a:extLst>
          </p:cNvPr>
          <p:cNvSpPr txBox="1"/>
          <p:nvPr/>
        </p:nvSpPr>
        <p:spPr>
          <a:xfrm>
            <a:off x="9023983" y="104238"/>
            <a:ext cx="2851486" cy="400110"/>
          </a:xfrm>
          <a:prstGeom prst="rect">
            <a:avLst/>
          </a:prstGeom>
          <a:noFill/>
        </p:spPr>
        <p:txBody>
          <a:bodyPr wrap="none" rtlCol="0">
            <a:spAutoFit/>
          </a:bodyPr>
          <a:lstStyle/>
          <a:p>
            <a:pPr>
              <a:spcBef>
                <a:spcPts val="700"/>
              </a:spcBef>
              <a:buClr>
                <a:srgbClr val="DD8047"/>
              </a:buClr>
              <a:buSzPct val="60000"/>
            </a:pPr>
            <a:r>
              <a:rPr lang="en-US" sz="2000" b="1" dirty="0">
                <a:solidFill>
                  <a:schemeClr val="bg1"/>
                </a:solidFill>
                <a:latin typeface="Arial Black" panose="020B0A04020102020204" pitchFamily="34" charset="0"/>
              </a:rPr>
              <a:t>SIMULATION ONLY</a:t>
            </a:r>
          </a:p>
        </p:txBody>
      </p:sp>
      <p:pic>
        <p:nvPicPr>
          <p:cNvPr id="3" name="Picture 2">
            <a:extLst>
              <a:ext uri="{FF2B5EF4-FFF2-40B4-BE49-F238E27FC236}">
                <a16:creationId xmlns:a16="http://schemas.microsoft.com/office/drawing/2014/main" id="{F3BEE630-D09C-4288-B147-FF6FD4EFE1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13620" y="841247"/>
            <a:ext cx="6894486" cy="5553387"/>
          </a:xfrm>
          <a:prstGeom prst="rect">
            <a:avLst/>
          </a:prstGeom>
        </p:spPr>
      </p:pic>
      <p:sp>
        <p:nvSpPr>
          <p:cNvPr id="7" name="Content Placeholder 3">
            <a:extLst>
              <a:ext uri="{FF2B5EF4-FFF2-40B4-BE49-F238E27FC236}">
                <a16:creationId xmlns:a16="http://schemas.microsoft.com/office/drawing/2014/main" id="{CA32754F-DBC8-44F2-8D71-5E44FE1295AC}"/>
              </a:ext>
            </a:extLst>
          </p:cNvPr>
          <p:cNvSpPr>
            <a:spLocks noGrp="1"/>
          </p:cNvSpPr>
          <p:nvPr>
            <p:ph idx="1"/>
          </p:nvPr>
        </p:nvSpPr>
        <p:spPr>
          <a:xfrm>
            <a:off x="483895" y="841248"/>
            <a:ext cx="7101400" cy="5553387"/>
          </a:xfrm>
          <a:solidFill>
            <a:schemeClr val="tx2">
              <a:lumMod val="20000"/>
              <a:lumOff val="80000"/>
            </a:schemeClr>
          </a:solidFill>
        </p:spPr>
        <p:txBody>
          <a:bodyPr anchor="ctr">
            <a:normAutofit lnSpcReduction="10000"/>
          </a:bodyPr>
          <a:lstStyle/>
          <a:p>
            <a:pPr>
              <a:lnSpc>
                <a:spcPct val="100000"/>
              </a:lnSpc>
            </a:pPr>
            <a:r>
              <a:rPr lang="en-US" sz="2400" dirty="0">
                <a:latin typeface="+mj-lt"/>
                <a:cs typeface="Calibri" panose="020F0502020204030204" pitchFamily="34" charset="0"/>
              </a:rPr>
              <a:t>A 62-year-old man on the surgical ward (colonized) develops cough and fever (patient 1).  </a:t>
            </a:r>
          </a:p>
          <a:p>
            <a:pPr>
              <a:lnSpc>
                <a:spcPct val="100000"/>
              </a:lnSpc>
            </a:pPr>
            <a:r>
              <a:rPr lang="en-US" sz="2400" dirty="0">
                <a:latin typeface="+mj-lt"/>
                <a:cs typeface="Calibri" panose="020F0502020204030204" pitchFamily="34" charset="0"/>
              </a:rPr>
              <a:t>His daughter who brought him to the hospital for admission reports to the Emergency department with a high fever and difficulty breathing </a:t>
            </a:r>
            <a:r>
              <a:rPr lang="en-US" sz="2400" dirty="0">
                <a:cs typeface="Calibri" panose="020F0502020204030204" pitchFamily="34" charset="0"/>
              </a:rPr>
              <a:t>(patient 2)</a:t>
            </a:r>
            <a:r>
              <a:rPr lang="en-US" sz="2400" dirty="0">
                <a:latin typeface="+mj-lt"/>
                <a:cs typeface="Calibri" panose="020F0502020204030204" pitchFamily="34" charset="0"/>
              </a:rPr>
              <a:t>. She reports that colleagues from the Malaysia, Singapore and South Korean offices of the company where she works had been visiting and they went to dinner several times. She received a call this morning from her boss that several of these colleagues are now positive for COVID-19.</a:t>
            </a:r>
          </a:p>
          <a:p>
            <a:pPr>
              <a:lnSpc>
                <a:spcPct val="100000"/>
              </a:lnSpc>
            </a:pPr>
            <a:r>
              <a:rPr lang="en-US" sz="2400" dirty="0">
                <a:latin typeface="+mj-lt"/>
                <a:cs typeface="Calibri" panose="020F0502020204030204" pitchFamily="34" charset="0"/>
              </a:rPr>
              <a:t>Based on guidance from public health authorities, both patient 1 and 2 should be put in isolation and tested for the novel virus.</a:t>
            </a:r>
          </a:p>
        </p:txBody>
      </p:sp>
    </p:spTree>
    <p:extLst>
      <p:ext uri="{BB962C8B-B14F-4D97-AF65-F5344CB8AC3E}">
        <p14:creationId xmlns:p14="http://schemas.microsoft.com/office/powerpoint/2010/main" val="32484234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97887-B55D-43AF-A517-F5878396B9CF}"/>
              </a:ext>
            </a:extLst>
          </p:cNvPr>
          <p:cNvSpPr>
            <a:spLocks noGrp="1"/>
          </p:cNvSpPr>
          <p:nvPr>
            <p:ph type="title"/>
          </p:nvPr>
        </p:nvSpPr>
        <p:spPr/>
        <p:txBody>
          <a:bodyPr>
            <a:normAutofit fontScale="90000"/>
          </a:bodyPr>
          <a:lstStyle/>
          <a:p>
            <a:r>
              <a:rPr lang="en-US" dirty="0"/>
              <a:t>Session 2</a:t>
            </a:r>
          </a:p>
        </p:txBody>
      </p:sp>
      <p:sp>
        <p:nvSpPr>
          <p:cNvPr id="4" name="Date Placeholder 3">
            <a:extLst>
              <a:ext uri="{FF2B5EF4-FFF2-40B4-BE49-F238E27FC236}">
                <a16:creationId xmlns:a16="http://schemas.microsoft.com/office/drawing/2014/main" id="{E561DA4D-0657-4D3A-9637-EADF5F14B00C}"/>
              </a:ext>
            </a:extLst>
          </p:cNvPr>
          <p:cNvSpPr>
            <a:spLocks noGrp="1"/>
          </p:cNvSpPr>
          <p:nvPr>
            <p:ph type="dt" sz="half" idx="10"/>
          </p:nvPr>
        </p:nvSpPr>
        <p:spPr/>
        <p:txBody>
          <a:bodyPr/>
          <a:lstStyle/>
          <a:p>
            <a:fld id="{7EA682B2-33C9-4D4F-9A18-C7D5F7FE2751}" type="datetime3">
              <a:rPr lang="en-US" smtClean="0"/>
              <a:t>10 March 2020</a:t>
            </a:fld>
            <a:endParaRPr lang="en-US" dirty="0"/>
          </a:p>
        </p:txBody>
      </p:sp>
      <p:sp>
        <p:nvSpPr>
          <p:cNvPr id="5" name="Content Placeholder 4">
            <a:extLst>
              <a:ext uri="{FF2B5EF4-FFF2-40B4-BE49-F238E27FC236}">
                <a16:creationId xmlns:a16="http://schemas.microsoft.com/office/drawing/2014/main" id="{3E1A5D3E-4752-4F3C-9F21-38026AD79FBF}"/>
              </a:ext>
            </a:extLst>
          </p:cNvPr>
          <p:cNvSpPr>
            <a:spLocks noGrp="1"/>
          </p:cNvSpPr>
          <p:nvPr>
            <p:ph idx="1"/>
          </p:nvPr>
        </p:nvSpPr>
        <p:spPr>
          <a:xfrm>
            <a:off x="363071" y="766090"/>
            <a:ext cx="10990729" cy="5648157"/>
          </a:xfrm>
        </p:spPr>
        <p:txBody>
          <a:bodyPr>
            <a:normAutofit lnSpcReduction="10000"/>
          </a:bodyPr>
          <a:lstStyle/>
          <a:p>
            <a:pPr marL="0" indent="0">
              <a:buNone/>
            </a:pPr>
            <a:r>
              <a:rPr lang="en-US" b="1" dirty="0">
                <a:solidFill>
                  <a:schemeClr val="accent3"/>
                </a:solidFill>
              </a:rPr>
              <a:t>Questions for discussion</a:t>
            </a:r>
            <a:endParaRPr lang="en-US" dirty="0"/>
          </a:p>
          <a:p>
            <a:pPr marL="514350" indent="-514350">
              <a:spcBef>
                <a:spcPts val="3000"/>
              </a:spcBef>
              <a:buFont typeface="+mj-lt"/>
              <a:buAutoNum type="arabicPeriod"/>
            </a:pPr>
            <a:r>
              <a:rPr lang="en-US" dirty="0"/>
              <a:t>How will you confirm is either patient is infected with the novel Coronavirus? Where will the samples have to be sent to test for COVID-19? </a:t>
            </a:r>
          </a:p>
          <a:p>
            <a:pPr marL="514350" indent="-514350">
              <a:spcBef>
                <a:spcPts val="3000"/>
              </a:spcBef>
              <a:buFont typeface="+mj-lt"/>
              <a:buAutoNum type="arabicPeriod"/>
            </a:pPr>
            <a:r>
              <a:rPr lang="en-US" dirty="0"/>
              <a:t>What IPC measures should now be implemented for patients 1 and 2? </a:t>
            </a:r>
          </a:p>
          <a:p>
            <a:pPr marL="514350" indent="-514350">
              <a:spcBef>
                <a:spcPts val="3000"/>
              </a:spcBef>
              <a:buFont typeface="+mj-lt"/>
              <a:buAutoNum type="arabicPeriod"/>
            </a:pPr>
            <a:r>
              <a:rPr lang="en-US" dirty="0"/>
              <a:t>Where will Patient 1 be moved?  </a:t>
            </a:r>
          </a:p>
          <a:p>
            <a:pPr marL="514350" indent="-514350">
              <a:spcBef>
                <a:spcPts val="3000"/>
              </a:spcBef>
              <a:buFont typeface="+mj-lt"/>
              <a:buAutoNum type="arabicPeriod"/>
            </a:pPr>
            <a:r>
              <a:rPr lang="en-US" dirty="0"/>
              <a:t>To what unit will patient 2 be admitted? </a:t>
            </a:r>
          </a:p>
          <a:p>
            <a:pPr marL="514350" indent="-514350">
              <a:spcBef>
                <a:spcPts val="3000"/>
              </a:spcBef>
              <a:buFont typeface="+mj-lt"/>
              <a:buAutoNum type="arabicPeriod"/>
            </a:pPr>
            <a:r>
              <a:rPr lang="en-US" dirty="0"/>
              <a:t>What other measures might be implemented regarding both patients? </a:t>
            </a:r>
          </a:p>
          <a:p>
            <a:pPr marL="0" indent="0">
              <a:buNone/>
            </a:pPr>
            <a:endParaRPr lang="en-US" dirty="0"/>
          </a:p>
          <a:p>
            <a:endParaRPr lang="en-US" dirty="0"/>
          </a:p>
          <a:p>
            <a:endParaRPr lang="en-US" dirty="0"/>
          </a:p>
        </p:txBody>
      </p:sp>
      <p:grpSp>
        <p:nvGrpSpPr>
          <p:cNvPr id="13" name="Group 12">
            <a:extLst>
              <a:ext uri="{FF2B5EF4-FFF2-40B4-BE49-F238E27FC236}">
                <a16:creationId xmlns:a16="http://schemas.microsoft.com/office/drawing/2014/main" id="{15EE2088-BD4F-4BAE-ABA9-484261EA79F0}"/>
              </a:ext>
            </a:extLst>
          </p:cNvPr>
          <p:cNvGrpSpPr/>
          <p:nvPr/>
        </p:nvGrpSpPr>
        <p:grpSpPr>
          <a:xfrm>
            <a:off x="9808126" y="4164683"/>
            <a:ext cx="2020803" cy="749356"/>
            <a:chOff x="9978391" y="5342554"/>
            <a:chExt cx="2020803" cy="749356"/>
          </a:xfrm>
        </p:grpSpPr>
        <p:pic>
          <p:nvPicPr>
            <p:cNvPr id="11" name="Picture 10">
              <a:extLst>
                <a:ext uri="{FF2B5EF4-FFF2-40B4-BE49-F238E27FC236}">
                  <a16:creationId xmlns:a16="http://schemas.microsoft.com/office/drawing/2014/main" id="{09E70DA5-C3AC-496B-B01A-9B1A2FF5DBA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978391" y="5342554"/>
              <a:ext cx="784098" cy="749356"/>
            </a:xfrm>
            <a:prstGeom prst="rect">
              <a:avLst/>
            </a:prstGeom>
          </p:spPr>
        </p:pic>
        <p:sp>
          <p:nvSpPr>
            <p:cNvPr id="12" name="TextBox 11">
              <a:extLst>
                <a:ext uri="{FF2B5EF4-FFF2-40B4-BE49-F238E27FC236}">
                  <a16:creationId xmlns:a16="http://schemas.microsoft.com/office/drawing/2014/main" id="{25323312-3B7C-4616-A796-F8C472B6F72E}"/>
                </a:ext>
              </a:extLst>
            </p:cNvPr>
            <p:cNvSpPr txBox="1"/>
            <p:nvPr/>
          </p:nvSpPr>
          <p:spPr>
            <a:xfrm>
              <a:off x="10668380" y="5522976"/>
              <a:ext cx="1330814" cy="461665"/>
            </a:xfrm>
            <a:prstGeom prst="rect">
              <a:avLst/>
            </a:prstGeom>
            <a:noFill/>
          </p:spPr>
          <p:txBody>
            <a:bodyPr wrap="none" rtlCol="0">
              <a:spAutoFit/>
            </a:bodyPr>
            <a:lstStyle/>
            <a:p>
              <a:pPr algn="l">
                <a:spcBef>
                  <a:spcPts val="700"/>
                </a:spcBef>
                <a:buClr>
                  <a:srgbClr val="DD8047"/>
                </a:buClr>
                <a:buSzPct val="60000"/>
              </a:pPr>
              <a:r>
                <a:rPr lang="en-US" sz="2400" b="1" dirty="0">
                  <a:solidFill>
                    <a:srgbClr val="0070C0"/>
                  </a:solidFill>
                  <a:latin typeface="+mj-lt"/>
                  <a:cs typeface="Calibri" panose="020F0502020204030204" pitchFamily="34" charset="0"/>
                </a:rPr>
                <a:t>30 mins</a:t>
              </a:r>
            </a:p>
          </p:txBody>
        </p:sp>
      </p:grpSp>
    </p:spTree>
    <p:extLst>
      <p:ext uri="{BB962C8B-B14F-4D97-AF65-F5344CB8AC3E}">
        <p14:creationId xmlns:p14="http://schemas.microsoft.com/office/powerpoint/2010/main" val="2296722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03666-AE88-DB48-9DDF-A0693BB5CDE9}"/>
              </a:ext>
            </a:extLst>
          </p:cNvPr>
          <p:cNvSpPr>
            <a:spLocks noGrp="1"/>
          </p:cNvSpPr>
          <p:nvPr>
            <p:ph type="title"/>
          </p:nvPr>
        </p:nvSpPr>
        <p:spPr/>
        <p:txBody>
          <a:bodyPr>
            <a:normAutofit fontScale="90000"/>
          </a:bodyPr>
          <a:lstStyle/>
          <a:p>
            <a:r>
              <a:rPr lang="en-CH" dirty="0"/>
              <a:t>Session 2- Hospital administration meeting</a:t>
            </a:r>
          </a:p>
        </p:txBody>
      </p:sp>
      <p:sp>
        <p:nvSpPr>
          <p:cNvPr id="3" name="Content Placeholder 2">
            <a:extLst>
              <a:ext uri="{FF2B5EF4-FFF2-40B4-BE49-F238E27FC236}">
                <a16:creationId xmlns:a16="http://schemas.microsoft.com/office/drawing/2014/main" id="{097C499F-59D1-4845-9CBA-8592CE67B797}"/>
              </a:ext>
            </a:extLst>
          </p:cNvPr>
          <p:cNvSpPr>
            <a:spLocks noGrp="1"/>
          </p:cNvSpPr>
          <p:nvPr>
            <p:ph idx="1"/>
          </p:nvPr>
        </p:nvSpPr>
        <p:spPr/>
        <p:txBody>
          <a:bodyPr/>
          <a:lstStyle/>
          <a:p>
            <a:r>
              <a:rPr lang="en-CH" dirty="0"/>
              <a:t>Hospital administration calls a meeting to discuss the 2 cases and plan and determine priority actions including</a:t>
            </a:r>
          </a:p>
          <a:p>
            <a:pPr lvl="1"/>
            <a:r>
              <a:rPr lang="en-CH" dirty="0"/>
              <a:t>Necessary guidelines and advice</a:t>
            </a:r>
          </a:p>
          <a:p>
            <a:pPr lvl="1"/>
            <a:r>
              <a:rPr lang="en-CH" dirty="0"/>
              <a:t>Equipment needs</a:t>
            </a:r>
          </a:p>
          <a:p>
            <a:pPr lvl="1"/>
            <a:r>
              <a:rPr lang="en-CH" dirty="0"/>
              <a:t>Training</a:t>
            </a:r>
          </a:p>
          <a:p>
            <a:pPr lvl="1"/>
            <a:r>
              <a:rPr lang="en-CH" dirty="0"/>
              <a:t>Staffing</a:t>
            </a:r>
          </a:p>
          <a:p>
            <a:pPr lvl="1"/>
            <a:r>
              <a:rPr lang="en-CH" dirty="0"/>
              <a:t>Cleaning requirements</a:t>
            </a:r>
          </a:p>
          <a:p>
            <a:pPr lvl="1"/>
            <a:r>
              <a:rPr lang="en-CH" dirty="0"/>
              <a:t>Bed occupancy and staffing management in parallel with isolation needs from pesudomonas colonization</a:t>
            </a:r>
          </a:p>
          <a:p>
            <a:pPr marL="457200" lvl="1" indent="0">
              <a:buNone/>
            </a:pPr>
            <a:endParaRPr lang="en-CH" dirty="0"/>
          </a:p>
          <a:p>
            <a:pPr lvl="2"/>
            <a:r>
              <a:rPr lang="en-CH" dirty="0"/>
              <a:t>An IPCAF was recently completed for the hospital and is included in handouts</a:t>
            </a:r>
          </a:p>
        </p:txBody>
      </p:sp>
      <p:sp>
        <p:nvSpPr>
          <p:cNvPr id="4" name="Date Placeholder 3">
            <a:extLst>
              <a:ext uri="{FF2B5EF4-FFF2-40B4-BE49-F238E27FC236}">
                <a16:creationId xmlns:a16="http://schemas.microsoft.com/office/drawing/2014/main" id="{567D2A47-DB5E-9547-AE70-21D6092960C7}"/>
              </a:ext>
            </a:extLst>
          </p:cNvPr>
          <p:cNvSpPr>
            <a:spLocks noGrp="1"/>
          </p:cNvSpPr>
          <p:nvPr>
            <p:ph type="dt" sz="half" idx="10"/>
          </p:nvPr>
        </p:nvSpPr>
        <p:spPr/>
        <p:txBody>
          <a:bodyPr/>
          <a:lstStyle/>
          <a:p>
            <a:fld id="{7EA682B2-33C9-4D4F-9A18-C7D5F7FE2751}" type="datetime3">
              <a:rPr lang="en-US" smtClean="0"/>
              <a:t>10 March 2020</a:t>
            </a:fld>
            <a:endParaRPr lang="en-US" dirty="0"/>
          </a:p>
        </p:txBody>
      </p:sp>
      <p:grpSp>
        <p:nvGrpSpPr>
          <p:cNvPr id="5" name="Group 4">
            <a:extLst>
              <a:ext uri="{FF2B5EF4-FFF2-40B4-BE49-F238E27FC236}">
                <a16:creationId xmlns:a16="http://schemas.microsoft.com/office/drawing/2014/main" id="{BD27C9FB-9065-AA4A-86C8-968EFC315143}"/>
              </a:ext>
            </a:extLst>
          </p:cNvPr>
          <p:cNvGrpSpPr/>
          <p:nvPr/>
        </p:nvGrpSpPr>
        <p:grpSpPr>
          <a:xfrm>
            <a:off x="9978391" y="5342554"/>
            <a:ext cx="2020803" cy="749356"/>
            <a:chOff x="9978391" y="5342554"/>
            <a:chExt cx="2020803" cy="749356"/>
          </a:xfrm>
        </p:grpSpPr>
        <p:pic>
          <p:nvPicPr>
            <p:cNvPr id="6" name="Picture 5">
              <a:extLst>
                <a:ext uri="{FF2B5EF4-FFF2-40B4-BE49-F238E27FC236}">
                  <a16:creationId xmlns:a16="http://schemas.microsoft.com/office/drawing/2014/main" id="{A8A40916-D7D2-3244-9F52-C6DEDE756F2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978391" y="5342554"/>
              <a:ext cx="784098" cy="749356"/>
            </a:xfrm>
            <a:prstGeom prst="rect">
              <a:avLst/>
            </a:prstGeom>
          </p:spPr>
        </p:pic>
        <p:sp>
          <p:nvSpPr>
            <p:cNvPr id="7" name="TextBox 6">
              <a:extLst>
                <a:ext uri="{FF2B5EF4-FFF2-40B4-BE49-F238E27FC236}">
                  <a16:creationId xmlns:a16="http://schemas.microsoft.com/office/drawing/2014/main" id="{B517A19D-7E79-B948-A879-766822E976E2}"/>
                </a:ext>
              </a:extLst>
            </p:cNvPr>
            <p:cNvSpPr txBox="1"/>
            <p:nvPr/>
          </p:nvSpPr>
          <p:spPr>
            <a:xfrm>
              <a:off x="10668380" y="5522976"/>
              <a:ext cx="1330814" cy="461665"/>
            </a:xfrm>
            <a:prstGeom prst="rect">
              <a:avLst/>
            </a:prstGeom>
            <a:noFill/>
          </p:spPr>
          <p:txBody>
            <a:bodyPr wrap="none" rtlCol="0">
              <a:spAutoFit/>
            </a:bodyPr>
            <a:lstStyle/>
            <a:p>
              <a:pPr algn="l">
                <a:spcBef>
                  <a:spcPts val="700"/>
                </a:spcBef>
                <a:buClr>
                  <a:srgbClr val="DD8047"/>
                </a:buClr>
                <a:buSzPct val="60000"/>
              </a:pPr>
              <a:r>
                <a:rPr lang="en-US" sz="2400" b="1" dirty="0">
                  <a:solidFill>
                    <a:srgbClr val="0070C0"/>
                  </a:solidFill>
                  <a:latin typeface="+mj-lt"/>
                  <a:cs typeface="Calibri" panose="020F0502020204030204" pitchFamily="34" charset="0"/>
                </a:rPr>
                <a:t>60 mins</a:t>
              </a:r>
            </a:p>
          </p:txBody>
        </p:sp>
      </p:grpSp>
    </p:spTree>
    <p:extLst>
      <p:ext uri="{BB962C8B-B14F-4D97-AF65-F5344CB8AC3E}">
        <p14:creationId xmlns:p14="http://schemas.microsoft.com/office/powerpoint/2010/main" val="1789382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97887-B55D-43AF-A517-F5878396B9CF}"/>
              </a:ext>
            </a:extLst>
          </p:cNvPr>
          <p:cNvSpPr>
            <a:spLocks noGrp="1"/>
          </p:cNvSpPr>
          <p:nvPr>
            <p:ph type="title"/>
          </p:nvPr>
        </p:nvSpPr>
        <p:spPr/>
        <p:txBody>
          <a:bodyPr>
            <a:normAutofit fontScale="90000"/>
          </a:bodyPr>
          <a:lstStyle/>
          <a:p>
            <a:r>
              <a:rPr lang="en-US" dirty="0"/>
              <a:t>Scenario update</a:t>
            </a:r>
          </a:p>
        </p:txBody>
      </p:sp>
      <p:sp>
        <p:nvSpPr>
          <p:cNvPr id="4" name="Date Placeholder 3">
            <a:extLst>
              <a:ext uri="{FF2B5EF4-FFF2-40B4-BE49-F238E27FC236}">
                <a16:creationId xmlns:a16="http://schemas.microsoft.com/office/drawing/2014/main" id="{E561DA4D-0657-4D3A-9637-EADF5F14B00C}"/>
              </a:ext>
            </a:extLst>
          </p:cNvPr>
          <p:cNvSpPr>
            <a:spLocks noGrp="1"/>
          </p:cNvSpPr>
          <p:nvPr>
            <p:ph type="dt" sz="half" idx="10"/>
          </p:nvPr>
        </p:nvSpPr>
        <p:spPr/>
        <p:txBody>
          <a:bodyPr/>
          <a:lstStyle/>
          <a:p>
            <a:fld id="{7EA682B2-33C9-4D4F-9A18-C7D5F7FE2751}" type="datetime3">
              <a:rPr lang="en-US" smtClean="0"/>
              <a:t>10 March 2020</a:t>
            </a:fld>
            <a:endParaRPr lang="en-US" dirty="0"/>
          </a:p>
        </p:txBody>
      </p:sp>
      <p:sp>
        <p:nvSpPr>
          <p:cNvPr id="12" name="Freeform: Shape 11">
            <a:extLst>
              <a:ext uri="{FF2B5EF4-FFF2-40B4-BE49-F238E27FC236}">
                <a16:creationId xmlns:a16="http://schemas.microsoft.com/office/drawing/2014/main" id="{50516569-93BF-4AED-A5A6-4A963D0D6747}"/>
              </a:ext>
            </a:extLst>
          </p:cNvPr>
          <p:cNvSpPr/>
          <p:nvPr/>
        </p:nvSpPr>
        <p:spPr>
          <a:xfrm flipH="1" flipV="1">
            <a:off x="7770612" y="897"/>
            <a:ext cx="4151376" cy="606792"/>
          </a:xfrm>
          <a:custGeom>
            <a:avLst/>
            <a:gdLst>
              <a:gd name="connsiteX0" fmla="*/ 3474720 w 4151376"/>
              <a:gd name="connsiteY0" fmla="*/ 581341 h 581341"/>
              <a:gd name="connsiteX1" fmla="*/ 0 w 4151376"/>
              <a:gd name="connsiteY1" fmla="*/ 581341 h 581341"/>
              <a:gd name="connsiteX2" fmla="*/ 0 w 4151376"/>
              <a:gd name="connsiteY2" fmla="*/ 1 h 581341"/>
              <a:gd name="connsiteX3" fmla="*/ 3474720 w 4151376"/>
              <a:gd name="connsiteY3" fmla="*/ 1 h 581341"/>
              <a:gd name="connsiteX4" fmla="*/ 3474720 w 4151376"/>
              <a:gd name="connsiteY4" fmla="*/ 0 h 581341"/>
              <a:gd name="connsiteX5" fmla="*/ 4151376 w 4151376"/>
              <a:gd name="connsiteY5" fmla="*/ 581340 h 581341"/>
              <a:gd name="connsiteX6" fmla="*/ 3474720 w 4151376"/>
              <a:gd name="connsiteY6" fmla="*/ 581340 h 58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581341">
                <a:moveTo>
                  <a:pt x="3474720" y="581341"/>
                </a:moveTo>
                <a:lnTo>
                  <a:pt x="0" y="581341"/>
                </a:lnTo>
                <a:lnTo>
                  <a:pt x="0" y="1"/>
                </a:lnTo>
                <a:lnTo>
                  <a:pt x="3474720" y="1"/>
                </a:lnTo>
                <a:lnTo>
                  <a:pt x="3474720" y="0"/>
                </a:lnTo>
                <a:lnTo>
                  <a:pt x="4151376" y="581340"/>
                </a:lnTo>
                <a:lnTo>
                  <a:pt x="3474720" y="581340"/>
                </a:lnTo>
                <a:close/>
              </a:path>
            </a:pathLst>
          </a:custGeom>
          <a:solidFill>
            <a:schemeClr val="accent1"/>
          </a:solidFill>
          <a:ln>
            <a:noFill/>
          </a:ln>
          <a:effectLst>
            <a:outerShdw blurRad="50800" dist="38100" dir="13500000" algn="b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1580723-2FFC-4BAE-A75A-2A08941F5213}"/>
              </a:ext>
            </a:extLst>
          </p:cNvPr>
          <p:cNvSpPr/>
          <p:nvPr/>
        </p:nvSpPr>
        <p:spPr>
          <a:xfrm flipH="1" flipV="1">
            <a:off x="8040624" y="897"/>
            <a:ext cx="4151376" cy="606792"/>
          </a:xfrm>
          <a:custGeom>
            <a:avLst/>
            <a:gdLst>
              <a:gd name="connsiteX0" fmla="*/ 3474720 w 4151376"/>
              <a:gd name="connsiteY0" fmla="*/ 581341 h 581341"/>
              <a:gd name="connsiteX1" fmla="*/ 0 w 4151376"/>
              <a:gd name="connsiteY1" fmla="*/ 581341 h 581341"/>
              <a:gd name="connsiteX2" fmla="*/ 0 w 4151376"/>
              <a:gd name="connsiteY2" fmla="*/ 1 h 581341"/>
              <a:gd name="connsiteX3" fmla="*/ 3474720 w 4151376"/>
              <a:gd name="connsiteY3" fmla="*/ 1 h 581341"/>
              <a:gd name="connsiteX4" fmla="*/ 3474720 w 4151376"/>
              <a:gd name="connsiteY4" fmla="*/ 0 h 581341"/>
              <a:gd name="connsiteX5" fmla="*/ 4151376 w 4151376"/>
              <a:gd name="connsiteY5" fmla="*/ 581340 h 581341"/>
              <a:gd name="connsiteX6" fmla="*/ 3474720 w 4151376"/>
              <a:gd name="connsiteY6" fmla="*/ 581340 h 58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581341">
                <a:moveTo>
                  <a:pt x="3474720" y="581341"/>
                </a:moveTo>
                <a:lnTo>
                  <a:pt x="0" y="581341"/>
                </a:lnTo>
                <a:lnTo>
                  <a:pt x="0" y="1"/>
                </a:lnTo>
                <a:lnTo>
                  <a:pt x="3474720" y="1"/>
                </a:lnTo>
                <a:lnTo>
                  <a:pt x="3474720" y="0"/>
                </a:lnTo>
                <a:lnTo>
                  <a:pt x="4151376" y="581340"/>
                </a:lnTo>
                <a:lnTo>
                  <a:pt x="3474720" y="581340"/>
                </a:lnTo>
                <a:close/>
              </a:path>
            </a:pathLst>
          </a:custGeom>
          <a:ln>
            <a:noFill/>
          </a:ln>
          <a:effectLst>
            <a:outerShdw blurRad="50800" dist="38100" dir="13500000" algn="b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EFEC42E4-D28A-4D70-8CEF-0771D74B8BD4}"/>
              </a:ext>
            </a:extLst>
          </p:cNvPr>
          <p:cNvSpPr txBox="1"/>
          <p:nvPr/>
        </p:nvSpPr>
        <p:spPr>
          <a:xfrm>
            <a:off x="9023983" y="104238"/>
            <a:ext cx="2851486" cy="400110"/>
          </a:xfrm>
          <a:prstGeom prst="rect">
            <a:avLst/>
          </a:prstGeom>
          <a:noFill/>
        </p:spPr>
        <p:txBody>
          <a:bodyPr wrap="none" rtlCol="0">
            <a:spAutoFit/>
          </a:bodyPr>
          <a:lstStyle/>
          <a:p>
            <a:pPr>
              <a:spcBef>
                <a:spcPts val="700"/>
              </a:spcBef>
              <a:buClr>
                <a:srgbClr val="DD8047"/>
              </a:buClr>
              <a:buSzPct val="60000"/>
            </a:pPr>
            <a:r>
              <a:rPr lang="en-US" sz="2000" b="1" dirty="0">
                <a:solidFill>
                  <a:schemeClr val="bg1"/>
                </a:solidFill>
                <a:latin typeface="Arial Black" panose="020B0A04020102020204" pitchFamily="34" charset="0"/>
              </a:rPr>
              <a:t>SIMULATION ONLY</a:t>
            </a:r>
          </a:p>
        </p:txBody>
      </p:sp>
      <p:sp>
        <p:nvSpPr>
          <p:cNvPr id="7" name="Content Placeholder 3">
            <a:extLst>
              <a:ext uri="{FF2B5EF4-FFF2-40B4-BE49-F238E27FC236}">
                <a16:creationId xmlns:a16="http://schemas.microsoft.com/office/drawing/2014/main" id="{CA32754F-DBC8-44F2-8D71-5E44FE1295AC}"/>
              </a:ext>
            </a:extLst>
          </p:cNvPr>
          <p:cNvSpPr>
            <a:spLocks noGrp="1"/>
          </p:cNvSpPr>
          <p:nvPr>
            <p:ph idx="1"/>
          </p:nvPr>
        </p:nvSpPr>
        <p:spPr>
          <a:xfrm>
            <a:off x="152780" y="573093"/>
            <a:ext cx="8871203" cy="5987800"/>
          </a:xfrm>
          <a:prstGeom prst="rect">
            <a:avLst/>
          </a:prstGeom>
          <a:solidFill>
            <a:schemeClr val="tx2">
              <a:lumMod val="20000"/>
              <a:lumOff val="80000"/>
            </a:schemeClr>
          </a:solidFill>
        </p:spPr>
        <p:txBody>
          <a:bodyPr anchor="ctr">
            <a:normAutofit lnSpcReduction="10000"/>
          </a:bodyPr>
          <a:lstStyle/>
          <a:p>
            <a:pPr lvl="0"/>
            <a:r>
              <a:rPr lang="en-US" dirty="0"/>
              <a:t>Five days later both patients are confirmed  positive for COVID-19. </a:t>
            </a:r>
          </a:p>
          <a:p>
            <a:pPr lvl="0"/>
            <a:r>
              <a:rPr lang="en-US" dirty="0"/>
              <a:t>Patient 1 develops pneumonia and requires transfer to ICU. </a:t>
            </a:r>
          </a:p>
          <a:p>
            <a:pPr lvl="0"/>
            <a:r>
              <a:rPr lang="en-US" dirty="0"/>
              <a:t>Patient 1 had 22 identified contacts, all in the hospital or family who had visited. His wife, three nurses from the surgical ward, two radiology technicians, and a urologist have also tested positive for COVID-19.   All have mild illness except for one radiology technician (patient 3), who also has asthma and has a high fever and labored breathing (contact list in handouts) and needs to be admitted for care. </a:t>
            </a:r>
          </a:p>
          <a:p>
            <a:pPr lvl="0"/>
            <a:r>
              <a:rPr lang="en-US" dirty="0"/>
              <a:t>Patient 2 had 48 contacts that were different from patient 1.  Of these, three are currently positive, all with mild illness.</a:t>
            </a:r>
          </a:p>
        </p:txBody>
      </p:sp>
      <p:pic>
        <p:nvPicPr>
          <p:cNvPr id="5" name="Picture 4" descr="A person wearing a hat and glasses&#10;&#10;Description automatically generated">
            <a:extLst>
              <a:ext uri="{FF2B5EF4-FFF2-40B4-BE49-F238E27FC236}">
                <a16:creationId xmlns:a16="http://schemas.microsoft.com/office/drawing/2014/main" id="{222B51A9-66AF-654B-BC99-FC4A2B9B50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3983" y="1898934"/>
            <a:ext cx="3015236" cy="2010157"/>
          </a:xfrm>
          <a:prstGeom prst="rect">
            <a:avLst/>
          </a:prstGeom>
        </p:spPr>
      </p:pic>
    </p:spTree>
    <p:extLst>
      <p:ext uri="{BB962C8B-B14F-4D97-AF65-F5344CB8AC3E}">
        <p14:creationId xmlns:p14="http://schemas.microsoft.com/office/powerpoint/2010/main" val="1488010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97887-B55D-43AF-A517-F5878396B9CF}"/>
              </a:ext>
            </a:extLst>
          </p:cNvPr>
          <p:cNvSpPr>
            <a:spLocks noGrp="1"/>
          </p:cNvSpPr>
          <p:nvPr>
            <p:ph type="title"/>
          </p:nvPr>
        </p:nvSpPr>
        <p:spPr/>
        <p:txBody>
          <a:bodyPr>
            <a:normAutofit fontScale="90000"/>
          </a:bodyPr>
          <a:lstStyle/>
          <a:p>
            <a:r>
              <a:rPr lang="en-US" dirty="0"/>
              <a:t>Session 3</a:t>
            </a:r>
          </a:p>
        </p:txBody>
      </p:sp>
      <p:sp>
        <p:nvSpPr>
          <p:cNvPr id="4" name="Date Placeholder 3">
            <a:extLst>
              <a:ext uri="{FF2B5EF4-FFF2-40B4-BE49-F238E27FC236}">
                <a16:creationId xmlns:a16="http://schemas.microsoft.com/office/drawing/2014/main" id="{E561DA4D-0657-4D3A-9637-EADF5F14B00C}"/>
              </a:ext>
            </a:extLst>
          </p:cNvPr>
          <p:cNvSpPr>
            <a:spLocks noGrp="1"/>
          </p:cNvSpPr>
          <p:nvPr>
            <p:ph type="dt" sz="half" idx="10"/>
          </p:nvPr>
        </p:nvSpPr>
        <p:spPr/>
        <p:txBody>
          <a:bodyPr/>
          <a:lstStyle/>
          <a:p>
            <a:fld id="{7EA682B2-33C9-4D4F-9A18-C7D5F7FE2751}" type="datetime3">
              <a:rPr lang="en-US" smtClean="0"/>
              <a:t>10 March 2020</a:t>
            </a:fld>
            <a:endParaRPr lang="en-US" dirty="0"/>
          </a:p>
        </p:txBody>
      </p:sp>
      <p:sp>
        <p:nvSpPr>
          <p:cNvPr id="5" name="Content Placeholder 4">
            <a:extLst>
              <a:ext uri="{FF2B5EF4-FFF2-40B4-BE49-F238E27FC236}">
                <a16:creationId xmlns:a16="http://schemas.microsoft.com/office/drawing/2014/main" id="{3E1A5D3E-4752-4F3C-9F21-38026AD79FBF}"/>
              </a:ext>
            </a:extLst>
          </p:cNvPr>
          <p:cNvSpPr>
            <a:spLocks noGrp="1"/>
          </p:cNvSpPr>
          <p:nvPr>
            <p:ph idx="1"/>
          </p:nvPr>
        </p:nvSpPr>
        <p:spPr/>
        <p:txBody>
          <a:bodyPr>
            <a:noAutofit/>
          </a:bodyPr>
          <a:lstStyle/>
          <a:p>
            <a:pPr marL="0" indent="0">
              <a:buNone/>
            </a:pPr>
            <a:r>
              <a:rPr lang="en-US" b="1" dirty="0">
                <a:solidFill>
                  <a:schemeClr val="accent3"/>
                </a:solidFill>
              </a:rPr>
              <a:t>Questions for discussion</a:t>
            </a:r>
            <a:endParaRPr lang="en-US" dirty="0"/>
          </a:p>
          <a:p>
            <a:pPr marL="514350" indent="-514350">
              <a:spcBef>
                <a:spcPts val="3000"/>
              </a:spcBef>
              <a:buFont typeface="+mj-lt"/>
              <a:buAutoNum type="arabicPeriod"/>
            </a:pPr>
            <a:r>
              <a:rPr lang="en-US" dirty="0"/>
              <a:t>Where will patient 1 be moved for intensive care ?</a:t>
            </a:r>
          </a:p>
          <a:p>
            <a:pPr marL="514350" indent="-514350">
              <a:spcBef>
                <a:spcPts val="3000"/>
              </a:spcBef>
              <a:buFont typeface="+mj-lt"/>
              <a:buAutoNum type="arabicPeriod"/>
            </a:pPr>
            <a:r>
              <a:rPr lang="en-US" dirty="0"/>
              <a:t>What can other wards do to prepare?</a:t>
            </a:r>
          </a:p>
          <a:p>
            <a:pPr marL="514350" indent="-514350">
              <a:spcBef>
                <a:spcPts val="3000"/>
              </a:spcBef>
              <a:buFont typeface="+mj-lt"/>
              <a:buAutoNum type="arabicPeriod"/>
            </a:pPr>
            <a:r>
              <a:rPr lang="en-US" dirty="0"/>
              <a:t>What IPC precautions and staffing assignments will be recommended for the hospitalized coronavirus cases?  </a:t>
            </a:r>
          </a:p>
          <a:p>
            <a:pPr marL="514350" indent="-514350">
              <a:spcBef>
                <a:spcPts val="3000"/>
              </a:spcBef>
              <a:buFont typeface="+mj-lt"/>
              <a:buAutoNum type="arabicPeriod"/>
            </a:pPr>
            <a:r>
              <a:rPr lang="en-US" dirty="0"/>
              <a:t>What impact will these measures have on bed occupancy, staffing and PPE usage?</a:t>
            </a:r>
          </a:p>
          <a:p>
            <a:pPr marL="514350" indent="-514350">
              <a:spcBef>
                <a:spcPts val="3000"/>
              </a:spcBef>
              <a:buFont typeface="+mj-lt"/>
              <a:buAutoNum type="arabicPeriod"/>
            </a:pPr>
            <a:r>
              <a:rPr lang="en-US" dirty="0"/>
              <a:t>Do any measures change if a patient is colonized with an MDRO?</a:t>
            </a:r>
          </a:p>
          <a:p>
            <a:pPr marL="0" indent="0">
              <a:buNone/>
            </a:pPr>
            <a:endParaRPr lang="en-US" dirty="0"/>
          </a:p>
          <a:p>
            <a:endParaRPr lang="en-US" dirty="0"/>
          </a:p>
          <a:p>
            <a:endParaRPr lang="en-US" dirty="0"/>
          </a:p>
        </p:txBody>
      </p:sp>
      <p:grpSp>
        <p:nvGrpSpPr>
          <p:cNvPr id="13" name="Group 12">
            <a:extLst>
              <a:ext uri="{FF2B5EF4-FFF2-40B4-BE49-F238E27FC236}">
                <a16:creationId xmlns:a16="http://schemas.microsoft.com/office/drawing/2014/main" id="{15EE2088-BD4F-4BAE-ABA9-484261EA79F0}"/>
              </a:ext>
            </a:extLst>
          </p:cNvPr>
          <p:cNvGrpSpPr/>
          <p:nvPr/>
        </p:nvGrpSpPr>
        <p:grpSpPr>
          <a:xfrm>
            <a:off x="9528940" y="2258391"/>
            <a:ext cx="2020803" cy="749356"/>
            <a:chOff x="9978391" y="5342554"/>
            <a:chExt cx="2020803" cy="749356"/>
          </a:xfrm>
        </p:grpSpPr>
        <p:pic>
          <p:nvPicPr>
            <p:cNvPr id="11" name="Picture 10">
              <a:extLst>
                <a:ext uri="{FF2B5EF4-FFF2-40B4-BE49-F238E27FC236}">
                  <a16:creationId xmlns:a16="http://schemas.microsoft.com/office/drawing/2014/main" id="{09E70DA5-C3AC-496B-B01A-9B1A2FF5DBA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978391" y="5342554"/>
              <a:ext cx="784098" cy="749356"/>
            </a:xfrm>
            <a:prstGeom prst="rect">
              <a:avLst/>
            </a:prstGeom>
          </p:spPr>
        </p:pic>
        <p:sp>
          <p:nvSpPr>
            <p:cNvPr id="12" name="TextBox 11">
              <a:extLst>
                <a:ext uri="{FF2B5EF4-FFF2-40B4-BE49-F238E27FC236}">
                  <a16:creationId xmlns:a16="http://schemas.microsoft.com/office/drawing/2014/main" id="{25323312-3B7C-4616-A796-F8C472B6F72E}"/>
                </a:ext>
              </a:extLst>
            </p:cNvPr>
            <p:cNvSpPr txBox="1"/>
            <p:nvPr/>
          </p:nvSpPr>
          <p:spPr>
            <a:xfrm>
              <a:off x="10668380" y="5522976"/>
              <a:ext cx="1330814" cy="461665"/>
            </a:xfrm>
            <a:prstGeom prst="rect">
              <a:avLst/>
            </a:prstGeom>
            <a:noFill/>
          </p:spPr>
          <p:txBody>
            <a:bodyPr wrap="none" rtlCol="0">
              <a:spAutoFit/>
            </a:bodyPr>
            <a:lstStyle/>
            <a:p>
              <a:pPr algn="l">
                <a:spcBef>
                  <a:spcPts val="700"/>
                </a:spcBef>
                <a:buClr>
                  <a:srgbClr val="DD8047"/>
                </a:buClr>
                <a:buSzPct val="60000"/>
              </a:pPr>
              <a:r>
                <a:rPr lang="en-US" sz="2400" b="1" dirty="0">
                  <a:solidFill>
                    <a:srgbClr val="0070C0"/>
                  </a:solidFill>
                  <a:latin typeface="+mj-lt"/>
                  <a:cs typeface="Calibri" panose="020F0502020204030204" pitchFamily="34" charset="0"/>
                </a:rPr>
                <a:t>45 mins</a:t>
              </a:r>
            </a:p>
          </p:txBody>
        </p:sp>
      </p:grpSp>
    </p:spTree>
    <p:extLst>
      <p:ext uri="{BB962C8B-B14F-4D97-AF65-F5344CB8AC3E}">
        <p14:creationId xmlns:p14="http://schemas.microsoft.com/office/powerpoint/2010/main" val="1056771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997B7-E711-499C-9669-ED23E4CF3F3F}"/>
              </a:ext>
            </a:extLst>
          </p:cNvPr>
          <p:cNvSpPr>
            <a:spLocks noGrp="1"/>
          </p:cNvSpPr>
          <p:nvPr>
            <p:ph type="title"/>
          </p:nvPr>
        </p:nvSpPr>
        <p:spPr/>
        <p:txBody>
          <a:bodyPr>
            <a:normAutofit fontScale="90000"/>
          </a:bodyPr>
          <a:lstStyle/>
          <a:p>
            <a:endParaRPr lang="en-US"/>
          </a:p>
        </p:txBody>
      </p:sp>
      <p:sp>
        <p:nvSpPr>
          <p:cNvPr id="4" name="Date Placeholder 3">
            <a:extLst>
              <a:ext uri="{FF2B5EF4-FFF2-40B4-BE49-F238E27FC236}">
                <a16:creationId xmlns:a16="http://schemas.microsoft.com/office/drawing/2014/main" id="{E610FDA1-BB5B-4744-BF9F-310C429E3F80}"/>
              </a:ext>
            </a:extLst>
          </p:cNvPr>
          <p:cNvSpPr>
            <a:spLocks noGrp="1"/>
          </p:cNvSpPr>
          <p:nvPr>
            <p:ph type="dt" sz="half" idx="10"/>
          </p:nvPr>
        </p:nvSpPr>
        <p:spPr/>
        <p:txBody>
          <a:bodyPr/>
          <a:lstStyle/>
          <a:p>
            <a:fld id="{7EA682B2-33C9-4D4F-9A18-C7D5F7FE2751}" type="datetime3">
              <a:rPr lang="en-US" smtClean="0"/>
              <a:t>10 March 2020</a:t>
            </a:fld>
            <a:endParaRPr lang="en-US" dirty="0"/>
          </a:p>
        </p:txBody>
      </p:sp>
      <p:sp>
        <p:nvSpPr>
          <p:cNvPr id="6" name="Rectangle 5">
            <a:extLst>
              <a:ext uri="{FF2B5EF4-FFF2-40B4-BE49-F238E27FC236}">
                <a16:creationId xmlns:a16="http://schemas.microsoft.com/office/drawing/2014/main" id="{A65A3C66-7454-41DA-95CF-E9829979CD3C}"/>
              </a:ext>
            </a:extLst>
          </p:cNvPr>
          <p:cNvSpPr/>
          <p:nvPr/>
        </p:nvSpPr>
        <p:spPr>
          <a:xfrm>
            <a:off x="0" y="0"/>
            <a:ext cx="12192000" cy="66385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05DACAC-1DE8-47EF-903A-AF7A729D79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242" y="-8247"/>
            <a:ext cx="12175758" cy="6646791"/>
          </a:xfrm>
          <a:prstGeom prst="rect">
            <a:avLst/>
          </a:prstGeom>
        </p:spPr>
      </p:pic>
      <p:sp>
        <p:nvSpPr>
          <p:cNvPr id="7" name="TextBox 6">
            <a:extLst>
              <a:ext uri="{FF2B5EF4-FFF2-40B4-BE49-F238E27FC236}">
                <a16:creationId xmlns:a16="http://schemas.microsoft.com/office/drawing/2014/main" id="{10E1FBF4-5A45-4F32-BBE9-104708C40FCE}"/>
              </a:ext>
            </a:extLst>
          </p:cNvPr>
          <p:cNvSpPr txBox="1"/>
          <p:nvPr/>
        </p:nvSpPr>
        <p:spPr>
          <a:xfrm>
            <a:off x="7626096" y="4158220"/>
            <a:ext cx="3346704" cy="1015663"/>
          </a:xfrm>
          <a:prstGeom prst="rect">
            <a:avLst/>
          </a:prstGeom>
          <a:noFill/>
        </p:spPr>
        <p:txBody>
          <a:bodyPr wrap="square" rtlCol="0">
            <a:spAutoFit/>
          </a:bodyPr>
          <a:lstStyle/>
          <a:p>
            <a:pPr algn="r">
              <a:spcBef>
                <a:spcPts val="700"/>
              </a:spcBef>
              <a:buClr>
                <a:srgbClr val="DD8047"/>
              </a:buClr>
              <a:buSzPct val="60000"/>
            </a:pPr>
            <a:r>
              <a:rPr lang="en-US" sz="6000" b="1" dirty="0">
                <a:solidFill>
                  <a:schemeClr val="bg1"/>
                </a:solidFill>
                <a:latin typeface="+mj-lt"/>
                <a:cs typeface="Calibri" panose="020F0502020204030204" pitchFamily="34" charset="0"/>
              </a:rPr>
              <a:t>ENDEX</a:t>
            </a:r>
          </a:p>
        </p:txBody>
      </p:sp>
    </p:spTree>
    <p:extLst>
      <p:ext uri="{BB962C8B-B14F-4D97-AF65-F5344CB8AC3E}">
        <p14:creationId xmlns:p14="http://schemas.microsoft.com/office/powerpoint/2010/main" val="40672927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97887-B55D-43AF-A517-F5878396B9CF}"/>
              </a:ext>
            </a:extLst>
          </p:cNvPr>
          <p:cNvSpPr>
            <a:spLocks noGrp="1"/>
          </p:cNvSpPr>
          <p:nvPr>
            <p:ph type="title"/>
          </p:nvPr>
        </p:nvSpPr>
        <p:spPr/>
        <p:txBody>
          <a:bodyPr>
            <a:normAutofit fontScale="90000"/>
          </a:bodyPr>
          <a:lstStyle/>
          <a:p>
            <a:r>
              <a:rPr lang="en-US" dirty="0"/>
              <a:t>Hot-Wash/Review of needs in countries</a:t>
            </a:r>
          </a:p>
        </p:txBody>
      </p:sp>
      <p:sp>
        <p:nvSpPr>
          <p:cNvPr id="3" name="Content Placeholder 2">
            <a:extLst>
              <a:ext uri="{FF2B5EF4-FFF2-40B4-BE49-F238E27FC236}">
                <a16:creationId xmlns:a16="http://schemas.microsoft.com/office/drawing/2014/main" id="{5CA98893-F2FF-9545-8192-2113E3911864}"/>
              </a:ext>
            </a:extLst>
          </p:cNvPr>
          <p:cNvSpPr>
            <a:spLocks noGrp="1"/>
          </p:cNvSpPr>
          <p:nvPr>
            <p:ph idx="1"/>
          </p:nvPr>
        </p:nvSpPr>
        <p:spPr>
          <a:xfrm>
            <a:off x="350032" y="1017346"/>
            <a:ext cx="11003768" cy="5159617"/>
          </a:xfrm>
        </p:spPr>
        <p:txBody>
          <a:bodyPr/>
          <a:lstStyle/>
          <a:p>
            <a:r>
              <a:rPr lang="en-CH" dirty="0"/>
              <a:t>Based on strengths and gaps in the exercise, what are your priority actions in your own countries?</a:t>
            </a:r>
          </a:p>
          <a:p>
            <a:r>
              <a:rPr lang="en-CH" dirty="0"/>
              <a:t>What will be the biggest challenges?</a:t>
            </a:r>
          </a:p>
          <a:p>
            <a:r>
              <a:rPr lang="en-CH" dirty="0"/>
              <a:t>How can these challenges be reduced? </a:t>
            </a:r>
          </a:p>
        </p:txBody>
      </p:sp>
      <p:sp>
        <p:nvSpPr>
          <p:cNvPr id="4" name="Date Placeholder 3">
            <a:extLst>
              <a:ext uri="{FF2B5EF4-FFF2-40B4-BE49-F238E27FC236}">
                <a16:creationId xmlns:a16="http://schemas.microsoft.com/office/drawing/2014/main" id="{E561DA4D-0657-4D3A-9637-EADF5F14B00C}"/>
              </a:ext>
            </a:extLst>
          </p:cNvPr>
          <p:cNvSpPr>
            <a:spLocks noGrp="1"/>
          </p:cNvSpPr>
          <p:nvPr>
            <p:ph type="dt" sz="half" idx="10"/>
          </p:nvPr>
        </p:nvSpPr>
        <p:spPr/>
        <p:txBody>
          <a:bodyPr/>
          <a:lstStyle/>
          <a:p>
            <a:fld id="{7EA682B2-33C9-4D4F-9A18-C7D5F7FE2751}" type="datetime3">
              <a:rPr lang="en-US" smtClean="0"/>
              <a:t>10 March 2020</a:t>
            </a:fld>
            <a:endParaRPr lang="en-US" dirty="0"/>
          </a:p>
        </p:txBody>
      </p:sp>
      <p:sp>
        <p:nvSpPr>
          <p:cNvPr id="7" name="Rectangle 6">
            <a:extLst>
              <a:ext uri="{FF2B5EF4-FFF2-40B4-BE49-F238E27FC236}">
                <a16:creationId xmlns:a16="http://schemas.microsoft.com/office/drawing/2014/main" id="{C01FE6C6-074E-411A-8012-C35DDF7F562A}"/>
              </a:ext>
            </a:extLst>
          </p:cNvPr>
          <p:cNvSpPr/>
          <p:nvPr/>
        </p:nvSpPr>
        <p:spPr>
          <a:xfrm>
            <a:off x="495974" y="1038386"/>
            <a:ext cx="11003768" cy="4413893"/>
          </a:xfrm>
          <a:prstGeom prst="rect">
            <a:avLst/>
          </a:prstGeom>
        </p:spPr>
        <p:txBody>
          <a:bodyPr wrap="square">
            <a:noAutofit/>
          </a:bodyPr>
          <a:lstStyle/>
          <a:p>
            <a:endParaRPr lang="en-US" sz="3200" dirty="0"/>
          </a:p>
        </p:txBody>
      </p:sp>
    </p:spTree>
    <p:extLst>
      <p:ext uri="{BB962C8B-B14F-4D97-AF65-F5344CB8AC3E}">
        <p14:creationId xmlns:p14="http://schemas.microsoft.com/office/powerpoint/2010/main" val="12924851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72BCF9-0B8D-4074-9436-701BDD2B6BFF}"/>
              </a:ext>
            </a:extLst>
          </p:cNvPr>
          <p:cNvSpPr/>
          <p:nvPr/>
        </p:nvSpPr>
        <p:spPr>
          <a:xfrm>
            <a:off x="0" y="3773606"/>
            <a:ext cx="12192000" cy="2893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2400" b="1" dirty="0">
                <a:solidFill>
                  <a:schemeClr val="bg1"/>
                </a:solidFill>
              </a:rPr>
              <a:t>WHO RESOURCES</a:t>
            </a:r>
          </a:p>
        </p:txBody>
      </p:sp>
      <p:sp>
        <p:nvSpPr>
          <p:cNvPr id="10" name="TextBox 9">
            <a:extLst>
              <a:ext uri="{FF2B5EF4-FFF2-40B4-BE49-F238E27FC236}">
                <a16:creationId xmlns:a16="http://schemas.microsoft.com/office/drawing/2014/main" id="{04F2AF43-6C07-4B87-BFC4-B1B98FDD4CAF}"/>
              </a:ext>
            </a:extLst>
          </p:cNvPr>
          <p:cNvSpPr txBox="1"/>
          <p:nvPr/>
        </p:nvSpPr>
        <p:spPr>
          <a:xfrm>
            <a:off x="0" y="-101525"/>
            <a:ext cx="12192000" cy="830997"/>
          </a:xfrm>
          <a:prstGeom prst="rect">
            <a:avLst/>
          </a:prstGeom>
          <a:noFill/>
        </p:spPr>
        <p:txBody>
          <a:bodyPr wrap="square" rtlCol="0">
            <a:spAutoFit/>
          </a:bodyPr>
          <a:lstStyle/>
          <a:p>
            <a:pPr algn="ctr">
              <a:spcBef>
                <a:spcPts val="700"/>
              </a:spcBef>
              <a:buClr>
                <a:srgbClr val="DD8047"/>
              </a:buClr>
              <a:buSzPct val="60000"/>
            </a:pPr>
            <a:r>
              <a:rPr lang="en-US" sz="4800" b="1" dirty="0">
                <a:solidFill>
                  <a:schemeClr val="bg1"/>
                </a:solidFill>
                <a:latin typeface="+mj-lt"/>
                <a:cs typeface="Calibri" panose="020F0502020204030204" pitchFamily="34" charset="0"/>
              </a:rPr>
              <a:t>THANK YOU!</a:t>
            </a:r>
          </a:p>
        </p:txBody>
      </p:sp>
      <p:sp>
        <p:nvSpPr>
          <p:cNvPr id="13" name="Rectangle 12">
            <a:extLst>
              <a:ext uri="{FF2B5EF4-FFF2-40B4-BE49-F238E27FC236}">
                <a16:creationId xmlns:a16="http://schemas.microsoft.com/office/drawing/2014/main" id="{C11B9C60-02FC-41E8-B2BE-53DD780C3CA3}"/>
              </a:ext>
            </a:extLst>
          </p:cNvPr>
          <p:cNvSpPr/>
          <p:nvPr/>
        </p:nvSpPr>
        <p:spPr>
          <a:xfrm>
            <a:off x="2221170" y="4381795"/>
            <a:ext cx="3663286" cy="1846003"/>
          </a:xfrm>
          <a:prstGeom prst="rect">
            <a:avLst/>
          </a:prstGeom>
          <a:solidFill>
            <a:schemeClr val="bg1"/>
          </a:solidFill>
        </p:spPr>
        <p:txBody>
          <a:bodyPr wrap="square">
            <a:noAutofit/>
          </a:bodyPr>
          <a:lstStyle/>
          <a:p>
            <a:pPr marL="1706563"/>
            <a:endParaRPr lang="en-US" sz="1200" b="1" dirty="0"/>
          </a:p>
          <a:p>
            <a:pPr marL="1706563"/>
            <a:r>
              <a:rPr lang="en-US" b="1" dirty="0"/>
              <a:t>COVID-19</a:t>
            </a:r>
          </a:p>
        </p:txBody>
      </p:sp>
      <p:pic>
        <p:nvPicPr>
          <p:cNvPr id="9" name="Picture 8">
            <a:hlinkClick r:id="rId3"/>
            <a:extLst>
              <a:ext uri="{FF2B5EF4-FFF2-40B4-BE49-F238E27FC236}">
                <a16:creationId xmlns:a16="http://schemas.microsoft.com/office/drawing/2014/main" id="{73E02E2C-30C2-49FA-8399-05DC2B895B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77096" y="4470619"/>
            <a:ext cx="1475053" cy="1502268"/>
          </a:xfrm>
          <a:prstGeom prst="rect">
            <a:avLst/>
          </a:prstGeom>
        </p:spPr>
      </p:pic>
      <p:sp>
        <p:nvSpPr>
          <p:cNvPr id="14" name="Rectangle 13">
            <a:extLst>
              <a:ext uri="{FF2B5EF4-FFF2-40B4-BE49-F238E27FC236}">
                <a16:creationId xmlns:a16="http://schemas.microsoft.com/office/drawing/2014/main" id="{01A77051-B61A-4379-9F50-EEBDE48661C0}"/>
              </a:ext>
            </a:extLst>
          </p:cNvPr>
          <p:cNvSpPr/>
          <p:nvPr/>
        </p:nvSpPr>
        <p:spPr>
          <a:xfrm>
            <a:off x="6307544" y="4381795"/>
            <a:ext cx="3663286" cy="1846003"/>
          </a:xfrm>
          <a:prstGeom prst="rect">
            <a:avLst/>
          </a:prstGeom>
          <a:solidFill>
            <a:schemeClr val="bg1"/>
          </a:solidFill>
        </p:spPr>
        <p:txBody>
          <a:bodyPr wrap="square">
            <a:noAutofit/>
          </a:bodyPr>
          <a:lstStyle/>
          <a:p>
            <a:pPr>
              <a:tabLst>
                <a:tab pos="1882775" algn="r"/>
              </a:tabLst>
            </a:pPr>
            <a:endParaRPr lang="en-US" sz="1200" b="1" dirty="0"/>
          </a:p>
          <a:p>
            <a:pPr>
              <a:tabLst>
                <a:tab pos="1882775" algn="r"/>
              </a:tabLst>
            </a:pPr>
            <a:r>
              <a:rPr lang="en-US" b="1" dirty="0"/>
              <a:t>	More</a:t>
            </a:r>
          </a:p>
          <a:p>
            <a:pPr>
              <a:tabLst>
                <a:tab pos="1882775" algn="r"/>
              </a:tabLst>
            </a:pPr>
            <a:r>
              <a:rPr lang="en-US" b="1" dirty="0"/>
              <a:t>	information</a:t>
            </a:r>
          </a:p>
          <a:p>
            <a:pPr>
              <a:tabLst>
                <a:tab pos="1882775" algn="r"/>
              </a:tabLst>
            </a:pPr>
            <a:r>
              <a:rPr lang="en-US" b="1" dirty="0"/>
              <a:t>	on</a:t>
            </a:r>
          </a:p>
          <a:p>
            <a:pPr>
              <a:tabLst>
                <a:tab pos="1882775" algn="r"/>
              </a:tabLst>
            </a:pPr>
            <a:r>
              <a:rPr lang="en-US" b="1" dirty="0"/>
              <a:t>	coronavirus</a:t>
            </a:r>
          </a:p>
        </p:txBody>
      </p:sp>
      <p:pic>
        <p:nvPicPr>
          <p:cNvPr id="16" name="Picture 15">
            <a:hlinkClick r:id="rId5"/>
            <a:extLst>
              <a:ext uri="{FF2B5EF4-FFF2-40B4-BE49-F238E27FC236}">
                <a16:creationId xmlns:a16="http://schemas.microsoft.com/office/drawing/2014/main" id="{BD923BB1-F5AD-406F-BBD9-A8E464A1FDE4}"/>
              </a:ext>
            </a:extLst>
          </p:cNvPr>
          <p:cNvPicPr>
            <a:picLocks noChangeAspect="1"/>
          </p:cNvPicPr>
          <p:nvPr/>
        </p:nvPicPr>
        <p:blipFill>
          <a:blip r:embed="rId6" cstate="screen">
            <a:alphaModFix/>
            <a:extLst>
              <a:ext uri="{28A0092B-C50C-407E-A947-70E740481C1C}">
                <a14:useLocalDpi xmlns:a14="http://schemas.microsoft.com/office/drawing/2010/main"/>
              </a:ext>
            </a:extLst>
          </a:blip>
          <a:stretch>
            <a:fillRect/>
          </a:stretch>
        </p:blipFill>
        <p:spPr>
          <a:xfrm>
            <a:off x="8383115" y="4456493"/>
            <a:ext cx="1464167" cy="1502268"/>
          </a:xfrm>
          <a:prstGeom prst="rect">
            <a:avLst/>
          </a:prstGeom>
        </p:spPr>
      </p:pic>
    </p:spTree>
    <p:extLst>
      <p:ext uri="{BB962C8B-B14F-4D97-AF65-F5344CB8AC3E}">
        <p14:creationId xmlns:p14="http://schemas.microsoft.com/office/powerpoint/2010/main" val="2869836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4DAFD-A0A3-4E9F-8BCD-8CF1E43355C4}"/>
              </a:ext>
            </a:extLst>
          </p:cNvPr>
          <p:cNvSpPr>
            <a:spLocks noGrp="1"/>
          </p:cNvSpPr>
          <p:nvPr>
            <p:ph type="title"/>
          </p:nvPr>
        </p:nvSpPr>
        <p:spPr/>
        <p:txBody>
          <a:bodyPr>
            <a:normAutofit fontScale="90000"/>
          </a:bodyPr>
          <a:lstStyle/>
          <a:p>
            <a:r>
              <a:rPr lang="en-US" dirty="0"/>
              <a:t>Agenda</a:t>
            </a:r>
          </a:p>
        </p:txBody>
      </p:sp>
      <p:sp>
        <p:nvSpPr>
          <p:cNvPr id="4" name="Date Placeholder 3">
            <a:extLst>
              <a:ext uri="{FF2B5EF4-FFF2-40B4-BE49-F238E27FC236}">
                <a16:creationId xmlns:a16="http://schemas.microsoft.com/office/drawing/2014/main" id="{A3B10564-5E44-4E45-905F-4B41B230E036}"/>
              </a:ext>
            </a:extLst>
          </p:cNvPr>
          <p:cNvSpPr>
            <a:spLocks noGrp="1"/>
          </p:cNvSpPr>
          <p:nvPr>
            <p:ph type="dt" sz="half" idx="10"/>
          </p:nvPr>
        </p:nvSpPr>
        <p:spPr/>
        <p:txBody>
          <a:bodyPr/>
          <a:lstStyle/>
          <a:p>
            <a:endParaRPr lang="en-US" dirty="0"/>
          </a:p>
        </p:txBody>
      </p:sp>
      <p:sp>
        <p:nvSpPr>
          <p:cNvPr id="5" name="Content Placeholder 2">
            <a:extLst>
              <a:ext uri="{FF2B5EF4-FFF2-40B4-BE49-F238E27FC236}">
                <a16:creationId xmlns:a16="http://schemas.microsoft.com/office/drawing/2014/main" id="{2DE68DE2-6316-4455-9697-9ED7EF612BA9}"/>
              </a:ext>
            </a:extLst>
          </p:cNvPr>
          <p:cNvSpPr>
            <a:spLocks noGrp="1"/>
          </p:cNvSpPr>
          <p:nvPr>
            <p:ph idx="1"/>
          </p:nvPr>
        </p:nvSpPr>
        <p:spPr>
          <a:xfrm>
            <a:off x="237744" y="1033272"/>
            <a:ext cx="8162337" cy="4018302"/>
          </a:xfrm>
        </p:spPr>
        <p:txBody>
          <a:bodyPr>
            <a:noAutofit/>
          </a:bodyPr>
          <a:lstStyle/>
          <a:p>
            <a:pPr defTabSz="1252538"/>
            <a:r>
              <a:rPr lang="en-GB" sz="2000" i="1" dirty="0">
                <a:latin typeface="+mj-lt"/>
              </a:rPr>
              <a:t>09:15  	Introduction to the exercise</a:t>
            </a:r>
            <a:endParaRPr lang="en-US" sz="2000" dirty="0">
              <a:latin typeface="+mj-lt"/>
            </a:endParaRPr>
          </a:p>
          <a:p>
            <a:pPr defTabSz="1252538"/>
            <a:r>
              <a:rPr lang="en-GB" sz="2000" i="1" dirty="0">
                <a:latin typeface="+mj-lt"/>
              </a:rPr>
              <a:t>09:25 	Scenario </a:t>
            </a:r>
            <a:endParaRPr lang="en-US" sz="2000" dirty="0">
              <a:latin typeface="+mj-lt"/>
            </a:endParaRPr>
          </a:p>
          <a:p>
            <a:pPr defTabSz="1252538"/>
            <a:r>
              <a:rPr lang="en-GB" sz="2000" i="1" dirty="0">
                <a:latin typeface="+mj-lt"/>
              </a:rPr>
              <a:t>09:45   	Scenario update</a:t>
            </a:r>
          </a:p>
          <a:p>
            <a:pPr defTabSz="1252538"/>
            <a:r>
              <a:rPr lang="en-GB" sz="2000" i="1" dirty="0">
                <a:latin typeface="+mj-lt"/>
              </a:rPr>
              <a:t>10:15	Hospital administration meeting</a:t>
            </a:r>
          </a:p>
          <a:p>
            <a:pPr defTabSz="1252538"/>
            <a:r>
              <a:rPr lang="en-GB" sz="2000" i="1" dirty="0">
                <a:latin typeface="+mj-lt"/>
              </a:rPr>
              <a:t>10:45	Coffee break (15 min)</a:t>
            </a:r>
            <a:endParaRPr lang="en-US" sz="2000" dirty="0">
              <a:latin typeface="+mj-lt"/>
            </a:endParaRPr>
          </a:p>
          <a:p>
            <a:pPr defTabSz="1252538"/>
            <a:r>
              <a:rPr lang="en-GB" sz="2000" i="1" dirty="0">
                <a:latin typeface="+mj-lt"/>
              </a:rPr>
              <a:t>11:00	Wrap up Hospital administration meeting</a:t>
            </a:r>
          </a:p>
          <a:p>
            <a:pPr defTabSz="1252538"/>
            <a:r>
              <a:rPr lang="en-GB" sz="2000" i="1" dirty="0">
                <a:latin typeface="+mj-lt"/>
              </a:rPr>
              <a:t>11:15.     Scenario update</a:t>
            </a:r>
          </a:p>
          <a:p>
            <a:pPr defTabSz="1252538"/>
            <a:r>
              <a:rPr lang="en-GB" sz="2000" i="1" dirty="0">
                <a:latin typeface="+mj-lt"/>
              </a:rPr>
              <a:t>12:00	Hot wash/Review of needs in countries</a:t>
            </a:r>
          </a:p>
          <a:p>
            <a:pPr defTabSz="1252538"/>
            <a:r>
              <a:rPr lang="en-US" sz="2000" i="1" dirty="0">
                <a:latin typeface="+mj-lt"/>
              </a:rPr>
              <a:t>13:00	Lunch</a:t>
            </a:r>
            <a:endParaRPr lang="en-US" sz="2000" dirty="0">
              <a:latin typeface="+mj-lt"/>
            </a:endParaRPr>
          </a:p>
        </p:txBody>
      </p:sp>
    </p:spTree>
    <p:extLst>
      <p:ext uri="{BB962C8B-B14F-4D97-AF65-F5344CB8AC3E}">
        <p14:creationId xmlns:p14="http://schemas.microsoft.com/office/powerpoint/2010/main" val="5012233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7F212-D0A6-4214-B3AF-B63213580F06}"/>
              </a:ext>
            </a:extLst>
          </p:cNvPr>
          <p:cNvSpPr>
            <a:spLocks noGrp="1"/>
          </p:cNvSpPr>
          <p:nvPr>
            <p:ph type="title"/>
          </p:nvPr>
        </p:nvSpPr>
        <p:spPr/>
        <p:txBody>
          <a:bodyPr>
            <a:normAutofit fontScale="90000"/>
          </a:bodyPr>
          <a:lstStyle/>
          <a:p>
            <a:r>
              <a:rPr lang="en-US" dirty="0">
                <a:latin typeface="+mj-lt"/>
                <a:cs typeface="Calibri" panose="020F0502020204030204" pitchFamily="34" charset="0"/>
              </a:rPr>
              <a:t>Design &amp; Purpose</a:t>
            </a:r>
            <a:endParaRPr lang="en-US" dirty="0">
              <a:latin typeface="+mj-lt"/>
            </a:endParaRPr>
          </a:p>
        </p:txBody>
      </p:sp>
      <p:sp>
        <p:nvSpPr>
          <p:cNvPr id="3" name="Content Placeholder 2">
            <a:extLst>
              <a:ext uri="{FF2B5EF4-FFF2-40B4-BE49-F238E27FC236}">
                <a16:creationId xmlns:a16="http://schemas.microsoft.com/office/drawing/2014/main" id="{22CD3B87-F182-4E5F-B70A-C926E60E5ED5}"/>
              </a:ext>
            </a:extLst>
          </p:cNvPr>
          <p:cNvSpPr>
            <a:spLocks noGrp="1"/>
          </p:cNvSpPr>
          <p:nvPr>
            <p:ph idx="1"/>
          </p:nvPr>
        </p:nvSpPr>
        <p:spPr>
          <a:xfrm>
            <a:off x="499872" y="987184"/>
            <a:ext cx="9120594" cy="5159617"/>
          </a:xfrm>
        </p:spPr>
        <p:txBody>
          <a:bodyPr>
            <a:normAutofit fontScale="92500" lnSpcReduction="10000"/>
          </a:bodyPr>
          <a:lstStyle/>
          <a:p>
            <a:pPr marL="0" indent="0">
              <a:buNone/>
            </a:pPr>
            <a:r>
              <a:rPr lang="en-US" sz="3600" b="1" dirty="0">
                <a:solidFill>
                  <a:schemeClr val="accent3"/>
                </a:solidFill>
              </a:rPr>
              <a:t>Exercise Design </a:t>
            </a:r>
          </a:p>
          <a:p>
            <a:pPr marL="0" indent="0">
              <a:buNone/>
            </a:pPr>
            <a:r>
              <a:rPr lang="en-US" dirty="0"/>
              <a:t>Based on the Core Components of Infection Prevention and Control </a:t>
            </a:r>
            <a:r>
              <a:rPr lang="en-US" dirty="0" err="1"/>
              <a:t>Programmes</a:t>
            </a:r>
            <a:r>
              <a:rPr lang="en-US" dirty="0"/>
              <a:t> at the National and Acute Care Facility Level, specifically core component </a:t>
            </a:r>
          </a:p>
          <a:p>
            <a:pPr marL="0" indent="0">
              <a:buNone/>
            </a:pPr>
            <a:r>
              <a:rPr lang="en-US" dirty="0"/>
              <a:t>7: Workload, staffing and bed occupancy at the facility level, and </a:t>
            </a:r>
          </a:p>
          <a:p>
            <a:pPr marL="0" indent="0">
              <a:buNone/>
            </a:pPr>
            <a:r>
              <a:rPr lang="en-US" dirty="0"/>
              <a:t>8: Built environment, materials and equipment for infection</a:t>
            </a:r>
          </a:p>
          <a:p>
            <a:pPr marL="0" indent="0">
              <a:buNone/>
            </a:pPr>
            <a:r>
              <a:rPr lang="en-US" dirty="0"/>
              <a:t>prevention and control at the facility level</a:t>
            </a:r>
          </a:p>
          <a:p>
            <a:pPr marL="0" indent="0">
              <a:buNone/>
            </a:pPr>
            <a:r>
              <a:rPr lang="en-US" sz="3600" b="1" dirty="0">
                <a:solidFill>
                  <a:schemeClr val="accent3"/>
                </a:solidFill>
              </a:rPr>
              <a:t>Purpose</a:t>
            </a:r>
            <a:endParaRPr lang="en-US" b="1" dirty="0">
              <a:solidFill>
                <a:schemeClr val="accent3"/>
              </a:solidFill>
            </a:endParaRPr>
          </a:p>
          <a:p>
            <a:pPr marL="0" indent="0">
              <a:buNone/>
            </a:pPr>
            <a:r>
              <a:rPr lang="en-US" dirty="0"/>
              <a:t>Through facilitated group discussion, the exercise aims to examine implementation of components 7 and 8 in an ongoing MDRO event with an influx of COVID-19 patients. </a:t>
            </a:r>
          </a:p>
          <a:p>
            <a:endParaRPr lang="en-US" dirty="0"/>
          </a:p>
        </p:txBody>
      </p:sp>
      <p:sp>
        <p:nvSpPr>
          <p:cNvPr id="4" name="Date Placeholder 3">
            <a:extLst>
              <a:ext uri="{FF2B5EF4-FFF2-40B4-BE49-F238E27FC236}">
                <a16:creationId xmlns:a16="http://schemas.microsoft.com/office/drawing/2014/main" id="{0DFA6662-E0A7-42E7-85DE-8E057FA7B6B3}"/>
              </a:ext>
            </a:extLst>
          </p:cNvPr>
          <p:cNvSpPr>
            <a:spLocks noGrp="1"/>
          </p:cNvSpPr>
          <p:nvPr>
            <p:ph type="dt" sz="half" idx="10"/>
          </p:nvPr>
        </p:nvSpPr>
        <p:spPr/>
        <p:txBody>
          <a:bodyPr/>
          <a:lstStyle/>
          <a:p>
            <a:endParaRPr lang="en-US" dirty="0"/>
          </a:p>
        </p:txBody>
      </p:sp>
      <p:pic>
        <p:nvPicPr>
          <p:cNvPr id="11" name="Picture 10">
            <a:extLst>
              <a:ext uri="{FF2B5EF4-FFF2-40B4-BE49-F238E27FC236}">
                <a16:creationId xmlns:a16="http://schemas.microsoft.com/office/drawing/2014/main" id="{995436C7-E5DB-8F42-B056-945D3E3CB3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0466" y="1714500"/>
            <a:ext cx="2435311" cy="3429000"/>
          </a:xfrm>
          <a:prstGeom prst="rect">
            <a:avLst/>
          </a:prstGeom>
        </p:spPr>
      </p:pic>
    </p:spTree>
    <p:extLst>
      <p:ext uri="{BB962C8B-B14F-4D97-AF65-F5344CB8AC3E}">
        <p14:creationId xmlns:p14="http://schemas.microsoft.com/office/powerpoint/2010/main" val="3328896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1B3E4-55BC-4487-BA50-EDC047F8FC18}"/>
              </a:ext>
            </a:extLst>
          </p:cNvPr>
          <p:cNvSpPr>
            <a:spLocks noGrp="1"/>
          </p:cNvSpPr>
          <p:nvPr>
            <p:ph type="title"/>
          </p:nvPr>
        </p:nvSpPr>
        <p:spPr/>
        <p:txBody>
          <a:bodyPr>
            <a:normAutofit fontScale="90000"/>
          </a:bodyPr>
          <a:lstStyle/>
          <a:p>
            <a:r>
              <a:rPr lang="en-US" dirty="0"/>
              <a:t>General objectives of the TTX</a:t>
            </a:r>
          </a:p>
        </p:txBody>
      </p:sp>
      <p:sp>
        <p:nvSpPr>
          <p:cNvPr id="3" name="Content Placeholder 2">
            <a:extLst>
              <a:ext uri="{FF2B5EF4-FFF2-40B4-BE49-F238E27FC236}">
                <a16:creationId xmlns:a16="http://schemas.microsoft.com/office/drawing/2014/main" id="{BA2A50CE-7008-46AF-A176-1E71964D1E52}"/>
              </a:ext>
            </a:extLst>
          </p:cNvPr>
          <p:cNvSpPr>
            <a:spLocks noGrp="1"/>
          </p:cNvSpPr>
          <p:nvPr>
            <p:ph idx="1"/>
          </p:nvPr>
        </p:nvSpPr>
        <p:spPr>
          <a:xfrm>
            <a:off x="393192" y="1017346"/>
            <a:ext cx="10960608" cy="5159617"/>
          </a:xfrm>
        </p:spPr>
        <p:txBody>
          <a:bodyPr>
            <a:normAutofit fontScale="92500" lnSpcReduction="20000"/>
          </a:bodyPr>
          <a:lstStyle/>
          <a:p>
            <a:pPr marL="0" lvl="0" indent="0">
              <a:lnSpc>
                <a:spcPct val="150000"/>
              </a:lnSpc>
              <a:spcBef>
                <a:spcPts val="700"/>
              </a:spcBef>
              <a:buClr>
                <a:schemeClr val="tx1"/>
              </a:buClr>
              <a:buSzPct val="100000"/>
              <a:buNone/>
            </a:pPr>
            <a:r>
              <a:rPr lang="en-GB" sz="3200" b="1" dirty="0">
                <a:solidFill>
                  <a:schemeClr val="accent3"/>
                </a:solidFill>
                <a:latin typeface="+mj-lt"/>
                <a:cs typeface="Calibri" panose="020F0502020204030204" pitchFamily="34" charset="0"/>
              </a:rPr>
              <a:t>General Objectives</a:t>
            </a:r>
            <a:endParaRPr lang="en-US" sz="3200" dirty="0">
              <a:solidFill>
                <a:schemeClr val="accent3"/>
              </a:solidFill>
              <a:latin typeface="+mj-lt"/>
              <a:cs typeface="Calibri" panose="020F0502020204030204" pitchFamily="34" charset="0"/>
            </a:endParaRPr>
          </a:p>
          <a:p>
            <a:pPr marL="457200" lvl="0" indent="-457200">
              <a:lnSpc>
                <a:spcPct val="100000"/>
              </a:lnSpc>
              <a:spcBef>
                <a:spcPts val="0"/>
              </a:spcBef>
              <a:spcAft>
                <a:spcPts val="1200"/>
              </a:spcAft>
              <a:buClr>
                <a:schemeClr val="tx1"/>
              </a:buClr>
              <a:buSzPct val="100000"/>
              <a:buFont typeface="+mj-lt"/>
              <a:buAutoNum type="arabicPeriod"/>
            </a:pPr>
            <a:r>
              <a:rPr lang="en-US" dirty="0">
                <a:solidFill>
                  <a:schemeClr val="accent5"/>
                </a:solidFill>
                <a:latin typeface="+mj-lt"/>
                <a:cs typeface="Calibri" panose="020F0502020204030204" pitchFamily="34" charset="0"/>
              </a:rPr>
              <a:t>Share information </a:t>
            </a:r>
            <a:r>
              <a:rPr lang="en-US" dirty="0">
                <a:solidFill>
                  <a:prstClr val="black"/>
                </a:solidFill>
                <a:latin typeface="+mj-lt"/>
                <a:cs typeface="Calibri" panose="020F0502020204030204" pitchFamily="34" charset="0"/>
              </a:rPr>
              <a:t>on practices on IPC for endemic colonization in a tertiary facility and how those precautions could evolve based on the progress of the event, then further integrating response capabilities, plans and procedures to triage and implement source control measures for case of COVID-19 in your facility.</a:t>
            </a:r>
          </a:p>
          <a:p>
            <a:pPr marL="457200" lvl="0" indent="-457200">
              <a:lnSpc>
                <a:spcPct val="100000"/>
              </a:lnSpc>
              <a:spcBef>
                <a:spcPts val="0"/>
              </a:spcBef>
              <a:spcAft>
                <a:spcPts val="1200"/>
              </a:spcAft>
              <a:buClr>
                <a:schemeClr val="tx1"/>
              </a:buClr>
              <a:buSzPct val="100000"/>
              <a:buFont typeface="+mj-lt"/>
              <a:buAutoNum type="arabicPeriod"/>
            </a:pPr>
            <a:r>
              <a:rPr lang="en-US" dirty="0">
                <a:solidFill>
                  <a:schemeClr val="accent5"/>
                </a:solidFill>
                <a:latin typeface="+mj-lt"/>
                <a:cs typeface="Calibri" panose="020F0502020204030204" pitchFamily="34" charset="0"/>
              </a:rPr>
              <a:t>Identify challenges in bed occupancy and staff management </a:t>
            </a:r>
            <a:r>
              <a:rPr lang="en-US" dirty="0">
                <a:solidFill>
                  <a:prstClr val="black"/>
                </a:solidFill>
                <a:latin typeface="+mj-lt"/>
                <a:cs typeface="Calibri" panose="020F0502020204030204" pitchFamily="34" charset="0"/>
              </a:rPr>
              <a:t>between different departments.</a:t>
            </a:r>
          </a:p>
          <a:p>
            <a:pPr marL="457200" lvl="0" indent="-457200">
              <a:lnSpc>
                <a:spcPct val="100000"/>
              </a:lnSpc>
              <a:spcBef>
                <a:spcPts val="0"/>
              </a:spcBef>
              <a:spcAft>
                <a:spcPts val="1200"/>
              </a:spcAft>
              <a:buClr>
                <a:schemeClr val="tx1"/>
              </a:buClr>
              <a:buSzPct val="100000"/>
              <a:buFont typeface="+mj-lt"/>
              <a:buAutoNum type="arabicPeriod"/>
            </a:pPr>
            <a:r>
              <a:rPr lang="en-US" dirty="0">
                <a:solidFill>
                  <a:schemeClr val="accent5"/>
                </a:solidFill>
                <a:latin typeface="+mj-lt"/>
                <a:cs typeface="Calibri" panose="020F0502020204030204" pitchFamily="34" charset="0"/>
              </a:rPr>
              <a:t>Conduct gap analysis </a:t>
            </a:r>
            <a:r>
              <a:rPr lang="en-US" dirty="0">
                <a:latin typeface="+mj-lt"/>
                <a:cs typeface="Calibri" panose="020F0502020204030204" pitchFamily="34" charset="0"/>
              </a:rPr>
              <a:t>through reflection on how the scenario could play out in your countries.</a:t>
            </a:r>
            <a:endParaRPr lang="en-US" dirty="0">
              <a:solidFill>
                <a:prstClr val="black"/>
              </a:solidFill>
              <a:latin typeface="+mj-lt"/>
              <a:cs typeface="Calibri" panose="020F0502020204030204" pitchFamily="34" charset="0"/>
            </a:endParaRPr>
          </a:p>
          <a:p>
            <a:pPr marL="457200" indent="-457200">
              <a:lnSpc>
                <a:spcPct val="100000"/>
              </a:lnSpc>
              <a:spcBef>
                <a:spcPts val="0"/>
              </a:spcBef>
              <a:spcAft>
                <a:spcPts val="1200"/>
              </a:spcAft>
              <a:buClr>
                <a:schemeClr val="tx1"/>
              </a:buClr>
              <a:buSzPct val="100000"/>
              <a:buFont typeface="+mj-lt"/>
              <a:buAutoNum type="arabicPeriod"/>
            </a:pPr>
            <a:r>
              <a:rPr lang="en-US" dirty="0">
                <a:solidFill>
                  <a:schemeClr val="accent5"/>
                </a:solidFill>
                <a:latin typeface="+mj-lt"/>
                <a:cs typeface="Calibri" panose="020F0502020204030204" pitchFamily="34" charset="0"/>
              </a:rPr>
              <a:t>Identify areas for action in your facilities </a:t>
            </a:r>
            <a:r>
              <a:rPr lang="en-US" dirty="0">
                <a:latin typeface="+mj-lt"/>
                <a:cs typeface="Calibri" panose="020F0502020204030204" pitchFamily="34" charset="0"/>
              </a:rPr>
              <a:t>based on the issues explored in the scenario.</a:t>
            </a:r>
            <a:endParaRPr lang="en-US" dirty="0">
              <a:solidFill>
                <a:prstClr val="black"/>
              </a:solidFill>
              <a:latin typeface="+mj-lt"/>
              <a:cs typeface="Calibri" panose="020F0502020204030204" pitchFamily="34" charset="0"/>
            </a:endParaRPr>
          </a:p>
          <a:p>
            <a:pPr marL="457200" lvl="0" indent="-457200">
              <a:lnSpc>
                <a:spcPct val="150000"/>
              </a:lnSpc>
              <a:spcBef>
                <a:spcPts val="0"/>
              </a:spcBef>
              <a:spcAft>
                <a:spcPts val="1200"/>
              </a:spcAft>
              <a:buClr>
                <a:schemeClr val="tx1"/>
              </a:buClr>
              <a:buSzPct val="100000"/>
              <a:buFont typeface="+mj-lt"/>
              <a:buAutoNum type="arabicPeriod"/>
            </a:pPr>
            <a:endParaRPr lang="en-US" dirty="0">
              <a:solidFill>
                <a:prstClr val="black"/>
              </a:solidFill>
              <a:latin typeface="+mj-lt"/>
              <a:cs typeface="Calibri" panose="020F0502020204030204" pitchFamily="34" charset="0"/>
            </a:endParaRPr>
          </a:p>
          <a:p>
            <a:pPr>
              <a:spcBef>
                <a:spcPts val="700"/>
              </a:spcBef>
              <a:buClr>
                <a:schemeClr val="tx1"/>
              </a:buClr>
              <a:buSzPct val="100000"/>
            </a:pPr>
            <a:endParaRPr lang="en-US" sz="3200" dirty="0">
              <a:latin typeface="+mj-lt"/>
            </a:endParaRPr>
          </a:p>
          <a:p>
            <a:endParaRPr lang="en-US" dirty="0">
              <a:latin typeface="+mj-lt"/>
            </a:endParaRPr>
          </a:p>
        </p:txBody>
      </p:sp>
    </p:spTree>
    <p:extLst>
      <p:ext uri="{BB962C8B-B14F-4D97-AF65-F5344CB8AC3E}">
        <p14:creationId xmlns:p14="http://schemas.microsoft.com/office/powerpoint/2010/main" val="36200134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1B3E4-55BC-4487-BA50-EDC047F8FC18}"/>
              </a:ext>
            </a:extLst>
          </p:cNvPr>
          <p:cNvSpPr>
            <a:spLocks noGrp="1"/>
          </p:cNvSpPr>
          <p:nvPr>
            <p:ph type="title"/>
          </p:nvPr>
        </p:nvSpPr>
        <p:spPr/>
        <p:txBody>
          <a:bodyPr>
            <a:normAutofit fontScale="90000"/>
          </a:bodyPr>
          <a:lstStyle/>
          <a:p>
            <a:r>
              <a:rPr lang="en-US" dirty="0"/>
              <a:t>Rules of the TTX</a:t>
            </a:r>
          </a:p>
        </p:txBody>
      </p:sp>
      <p:sp>
        <p:nvSpPr>
          <p:cNvPr id="4" name="Date Placeholder 3">
            <a:extLst>
              <a:ext uri="{FF2B5EF4-FFF2-40B4-BE49-F238E27FC236}">
                <a16:creationId xmlns:a16="http://schemas.microsoft.com/office/drawing/2014/main" id="{169AE2E3-D76D-47C7-9E7C-016353D76212}"/>
              </a:ext>
            </a:extLst>
          </p:cNvPr>
          <p:cNvSpPr>
            <a:spLocks noGrp="1"/>
          </p:cNvSpPr>
          <p:nvPr>
            <p:ph type="dt" sz="half" idx="10"/>
          </p:nvPr>
        </p:nvSpPr>
        <p:spPr/>
        <p:txBody>
          <a:bodyPr/>
          <a:lstStyle/>
          <a:p>
            <a:endParaRPr lang="en-US" dirty="0"/>
          </a:p>
        </p:txBody>
      </p:sp>
      <p:pic>
        <p:nvPicPr>
          <p:cNvPr id="6" name="Picture 5" descr="A group of people sitting at a table&#10;&#10;Description automatically generated">
            <a:extLst>
              <a:ext uri="{FF2B5EF4-FFF2-40B4-BE49-F238E27FC236}">
                <a16:creationId xmlns:a16="http://schemas.microsoft.com/office/drawing/2014/main" id="{54A6B2BB-AA3F-40CC-BB2A-133D73DCC26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94960" y="573093"/>
            <a:ext cx="7697040" cy="6028423"/>
          </a:xfrm>
          <a:prstGeom prst="rect">
            <a:avLst/>
          </a:prstGeom>
        </p:spPr>
      </p:pic>
      <p:sp>
        <p:nvSpPr>
          <p:cNvPr id="9" name="Freeform: Shape 8">
            <a:extLst>
              <a:ext uri="{FF2B5EF4-FFF2-40B4-BE49-F238E27FC236}">
                <a16:creationId xmlns:a16="http://schemas.microsoft.com/office/drawing/2014/main" id="{8ACAFB73-DFEB-4ED8-A5B3-D287B5B9E082}"/>
              </a:ext>
            </a:extLst>
          </p:cNvPr>
          <p:cNvSpPr/>
          <p:nvPr/>
        </p:nvSpPr>
        <p:spPr>
          <a:xfrm>
            <a:off x="62153" y="611158"/>
            <a:ext cx="9171432" cy="5952292"/>
          </a:xfrm>
          <a:custGeom>
            <a:avLst/>
            <a:gdLst>
              <a:gd name="connsiteX0" fmla="*/ 0 w 9171432"/>
              <a:gd name="connsiteY0" fmla="*/ 1 h 6028424"/>
              <a:gd name="connsiteX1" fmla="*/ 2267712 w 9171432"/>
              <a:gd name="connsiteY1" fmla="*/ 1 h 6028424"/>
              <a:gd name="connsiteX2" fmla="*/ 2267712 w 9171432"/>
              <a:gd name="connsiteY2" fmla="*/ 6028424 h 6028424"/>
              <a:gd name="connsiteX3" fmla="*/ 0 w 9171432"/>
              <a:gd name="connsiteY3" fmla="*/ 6028424 h 6028424"/>
              <a:gd name="connsiteX4" fmla="*/ 2276856 w 9171432"/>
              <a:gd name="connsiteY4" fmla="*/ 0 h 6028424"/>
              <a:gd name="connsiteX5" fmla="*/ 9171432 w 9171432"/>
              <a:gd name="connsiteY5" fmla="*/ 6028424 h 6028424"/>
              <a:gd name="connsiteX6" fmla="*/ 2276856 w 9171432"/>
              <a:gd name="connsiteY6" fmla="*/ 6028424 h 602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1432" h="6028424">
                <a:moveTo>
                  <a:pt x="0" y="1"/>
                </a:moveTo>
                <a:lnTo>
                  <a:pt x="2267712" y="1"/>
                </a:lnTo>
                <a:lnTo>
                  <a:pt x="2267712" y="6028424"/>
                </a:lnTo>
                <a:lnTo>
                  <a:pt x="0" y="6028424"/>
                </a:lnTo>
                <a:close/>
                <a:moveTo>
                  <a:pt x="2276856" y="0"/>
                </a:moveTo>
                <a:lnTo>
                  <a:pt x="9171432" y="6028424"/>
                </a:lnTo>
                <a:lnTo>
                  <a:pt x="2276856" y="60284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2A50CE-7008-46AF-A176-1E71964D1E52}"/>
              </a:ext>
            </a:extLst>
          </p:cNvPr>
          <p:cNvSpPr>
            <a:spLocks noGrp="1"/>
          </p:cNvSpPr>
          <p:nvPr>
            <p:ph idx="1"/>
          </p:nvPr>
        </p:nvSpPr>
        <p:spPr>
          <a:xfrm>
            <a:off x="88772" y="987552"/>
            <a:ext cx="4565524" cy="2048256"/>
          </a:xfrm>
        </p:spPr>
        <p:txBody>
          <a:bodyPr>
            <a:noAutofit/>
          </a:bodyPr>
          <a:lstStyle/>
          <a:p>
            <a:pPr marL="447675" indent="-355600">
              <a:lnSpc>
                <a:spcPct val="100000"/>
              </a:lnSpc>
              <a:spcBef>
                <a:spcPts val="700"/>
              </a:spcBef>
              <a:buClr>
                <a:schemeClr val="accent1"/>
              </a:buClr>
              <a:buSzPct val="150000"/>
              <a:tabLst>
                <a:tab pos="447675" algn="l"/>
              </a:tabLst>
            </a:pPr>
            <a:r>
              <a:rPr lang="en-US" dirty="0">
                <a:latin typeface="+mj-lt"/>
                <a:cs typeface="Calibri" panose="020F0502020204030204" pitchFamily="34" charset="0"/>
              </a:rPr>
              <a:t>Not an individual test</a:t>
            </a:r>
          </a:p>
          <a:p>
            <a:pPr marL="447675" indent="-355600">
              <a:lnSpc>
                <a:spcPct val="100000"/>
              </a:lnSpc>
              <a:spcBef>
                <a:spcPts val="700"/>
              </a:spcBef>
              <a:buClr>
                <a:schemeClr val="accent1"/>
              </a:buClr>
              <a:buSzPct val="150000"/>
              <a:tabLst>
                <a:tab pos="447675" algn="l"/>
              </a:tabLst>
            </a:pPr>
            <a:endParaRPr lang="en-US" sz="1400" dirty="0">
              <a:latin typeface="+mj-lt"/>
              <a:cs typeface="Calibri" panose="020F0502020204030204" pitchFamily="34" charset="0"/>
            </a:endParaRPr>
          </a:p>
          <a:p>
            <a:pPr marL="447675" indent="-355600">
              <a:lnSpc>
                <a:spcPct val="100000"/>
              </a:lnSpc>
              <a:spcBef>
                <a:spcPts val="700"/>
              </a:spcBef>
              <a:buClr>
                <a:schemeClr val="accent1"/>
              </a:buClr>
              <a:buSzPct val="150000"/>
              <a:tabLst>
                <a:tab pos="447675" algn="l"/>
              </a:tabLst>
            </a:pPr>
            <a:r>
              <a:rPr lang="en-US" dirty="0">
                <a:latin typeface="+mj-lt"/>
                <a:cs typeface="Calibri" panose="020F0502020204030204" pitchFamily="34" charset="0"/>
              </a:rPr>
              <a:t>Respect the views of others</a:t>
            </a:r>
          </a:p>
          <a:p>
            <a:pPr marL="447675" lvl="0" indent="-355600">
              <a:lnSpc>
                <a:spcPct val="100000"/>
              </a:lnSpc>
              <a:spcBef>
                <a:spcPts val="700"/>
              </a:spcBef>
              <a:buClr>
                <a:schemeClr val="tx1"/>
              </a:buClr>
              <a:buSzPct val="100000"/>
              <a:buNone/>
              <a:tabLst>
                <a:tab pos="447675" algn="l"/>
              </a:tabLst>
            </a:pPr>
            <a:endParaRPr lang="en-US" sz="2600" dirty="0">
              <a:latin typeface="+mj-lt"/>
              <a:cs typeface="Calibri" panose="020F0502020204030204" pitchFamily="34" charset="0"/>
            </a:endParaRPr>
          </a:p>
        </p:txBody>
      </p:sp>
      <p:sp>
        <p:nvSpPr>
          <p:cNvPr id="10" name="Rectangle 9">
            <a:extLst>
              <a:ext uri="{FF2B5EF4-FFF2-40B4-BE49-F238E27FC236}">
                <a16:creationId xmlns:a16="http://schemas.microsoft.com/office/drawing/2014/main" id="{47F064E8-C042-42BB-AF4E-6DF533F42EDF}"/>
              </a:ext>
            </a:extLst>
          </p:cNvPr>
          <p:cNvSpPr/>
          <p:nvPr/>
        </p:nvSpPr>
        <p:spPr>
          <a:xfrm>
            <a:off x="88772" y="2574306"/>
            <a:ext cx="5251324" cy="1720984"/>
          </a:xfrm>
          <a:prstGeom prst="rect">
            <a:avLst/>
          </a:prstGeom>
        </p:spPr>
        <p:txBody>
          <a:bodyPr wrap="square">
            <a:spAutoFit/>
          </a:bodyPr>
          <a:lstStyle/>
          <a:p>
            <a:pPr marL="549275" indent="-457200">
              <a:lnSpc>
                <a:spcPct val="100000"/>
              </a:lnSpc>
              <a:spcBef>
                <a:spcPts val="700"/>
              </a:spcBef>
              <a:buClr>
                <a:schemeClr val="accent1"/>
              </a:buClr>
              <a:buSzPct val="150000"/>
              <a:buFont typeface="Arial" panose="020B0604020202020204" pitchFamily="34" charset="0"/>
              <a:buChar char="•"/>
              <a:tabLst>
                <a:tab pos="447675" algn="l"/>
              </a:tabLst>
            </a:pPr>
            <a:endParaRPr lang="en-US" sz="1600" dirty="0">
              <a:cs typeface="Calibri" panose="020F0502020204030204" pitchFamily="34" charset="0"/>
            </a:endParaRPr>
          </a:p>
          <a:p>
            <a:pPr marL="447675" indent="-355600">
              <a:lnSpc>
                <a:spcPct val="100000"/>
              </a:lnSpc>
              <a:spcBef>
                <a:spcPts val="700"/>
              </a:spcBef>
              <a:buClr>
                <a:schemeClr val="accent1"/>
              </a:buClr>
              <a:buSzPct val="150000"/>
              <a:buFont typeface="Arial" panose="020B0604020202020204" pitchFamily="34" charset="0"/>
              <a:buChar char="•"/>
              <a:tabLst>
                <a:tab pos="895350" algn="l"/>
              </a:tabLst>
            </a:pPr>
            <a:r>
              <a:rPr lang="en-US" sz="2800" dirty="0">
                <a:cs typeface="Calibri" panose="020F0502020204030204" pitchFamily="34" charset="0"/>
              </a:rPr>
              <a:t>Consider the scenario as it would impact your assigned unit.</a:t>
            </a:r>
          </a:p>
        </p:txBody>
      </p:sp>
      <p:sp>
        <p:nvSpPr>
          <p:cNvPr id="11" name="Rectangle 10">
            <a:extLst>
              <a:ext uri="{FF2B5EF4-FFF2-40B4-BE49-F238E27FC236}">
                <a16:creationId xmlns:a16="http://schemas.microsoft.com/office/drawing/2014/main" id="{419380E7-D614-49B3-BF88-86FB25F1FAB5}"/>
              </a:ext>
            </a:extLst>
          </p:cNvPr>
          <p:cNvSpPr/>
          <p:nvPr/>
        </p:nvSpPr>
        <p:spPr>
          <a:xfrm>
            <a:off x="-1" y="4456417"/>
            <a:ext cx="7160217" cy="1779974"/>
          </a:xfrm>
          <a:prstGeom prst="rect">
            <a:avLst/>
          </a:prstGeom>
        </p:spPr>
        <p:txBody>
          <a:bodyPr wrap="square">
            <a:spAutoFit/>
          </a:bodyPr>
          <a:lstStyle/>
          <a:p>
            <a:pPr marL="447675" indent="-355600">
              <a:lnSpc>
                <a:spcPct val="100000"/>
              </a:lnSpc>
              <a:spcBef>
                <a:spcPts val="700"/>
              </a:spcBef>
              <a:buClr>
                <a:schemeClr val="accent1"/>
              </a:buClr>
              <a:buSzPct val="150000"/>
              <a:buFont typeface="Arial" panose="020B0604020202020204" pitchFamily="34" charset="0"/>
              <a:buChar char="•"/>
              <a:tabLst>
                <a:tab pos="447675" algn="l"/>
              </a:tabLst>
            </a:pPr>
            <a:r>
              <a:rPr lang="en-US" sz="2800" dirty="0">
                <a:cs typeface="Calibri" panose="020F0502020204030204" pitchFamily="34" charset="0"/>
              </a:rPr>
              <a:t>Use your existing plans, guidelines and regulations to inform your responses</a:t>
            </a:r>
          </a:p>
          <a:p>
            <a:pPr marL="92075">
              <a:lnSpc>
                <a:spcPct val="100000"/>
              </a:lnSpc>
              <a:spcBef>
                <a:spcPts val="700"/>
              </a:spcBef>
              <a:buClr>
                <a:schemeClr val="accent1"/>
              </a:buClr>
              <a:buSzPct val="150000"/>
              <a:tabLst>
                <a:tab pos="447675" algn="l"/>
              </a:tabLst>
            </a:pPr>
            <a:r>
              <a:rPr lang="en-US" sz="1400" dirty="0">
                <a:cs typeface="Calibri" panose="020F0502020204030204" pitchFamily="34" charset="0"/>
              </a:rPr>
              <a:t> </a:t>
            </a:r>
          </a:p>
          <a:p>
            <a:pPr marL="447675" indent="-355600">
              <a:lnSpc>
                <a:spcPct val="100000"/>
              </a:lnSpc>
              <a:spcBef>
                <a:spcPts val="700"/>
              </a:spcBef>
              <a:buClr>
                <a:schemeClr val="accent1"/>
              </a:buClr>
              <a:buSzPct val="150000"/>
              <a:buFont typeface="Arial" panose="020B0604020202020204" pitchFamily="34" charset="0"/>
              <a:buChar char="•"/>
              <a:tabLst>
                <a:tab pos="447675" algn="l"/>
              </a:tabLst>
            </a:pPr>
            <a:r>
              <a:rPr lang="en-US" sz="2800" dirty="0">
                <a:cs typeface="Calibri" panose="020F0502020204030204" pitchFamily="34" charset="0"/>
              </a:rPr>
              <a:t>Focus on solutions and forward planning.</a:t>
            </a:r>
          </a:p>
        </p:txBody>
      </p:sp>
    </p:spTree>
    <p:extLst>
      <p:ext uri="{BB962C8B-B14F-4D97-AF65-F5344CB8AC3E}">
        <p14:creationId xmlns:p14="http://schemas.microsoft.com/office/powerpoint/2010/main" val="40117919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04F7-B0B1-4F91-B549-742A708937C4}"/>
              </a:ext>
            </a:extLst>
          </p:cNvPr>
          <p:cNvSpPr>
            <a:spLocks noGrp="1"/>
          </p:cNvSpPr>
          <p:nvPr>
            <p:ph type="title"/>
          </p:nvPr>
        </p:nvSpPr>
        <p:spPr/>
        <p:txBody>
          <a:bodyPr>
            <a:normAutofit fontScale="90000"/>
          </a:bodyPr>
          <a:lstStyle/>
          <a:p>
            <a:r>
              <a:rPr lang="en-US" dirty="0"/>
              <a:t>Table-Top Exercise: How to Play</a:t>
            </a:r>
          </a:p>
        </p:txBody>
      </p:sp>
      <p:sp>
        <p:nvSpPr>
          <p:cNvPr id="59" name="Freeform: Shape 58">
            <a:extLst>
              <a:ext uri="{FF2B5EF4-FFF2-40B4-BE49-F238E27FC236}">
                <a16:creationId xmlns:a16="http://schemas.microsoft.com/office/drawing/2014/main" id="{0643F411-9354-42D4-9C8D-FF309A8A038F}"/>
              </a:ext>
            </a:extLst>
          </p:cNvPr>
          <p:cNvSpPr/>
          <p:nvPr/>
        </p:nvSpPr>
        <p:spPr>
          <a:xfrm>
            <a:off x="5047037" y="5018505"/>
            <a:ext cx="2491577" cy="1112814"/>
          </a:xfrm>
          <a:custGeom>
            <a:avLst/>
            <a:gdLst>
              <a:gd name="connsiteX0" fmla="*/ 0 w 2747451"/>
              <a:gd name="connsiteY0" fmla="*/ 0 h 1098980"/>
              <a:gd name="connsiteX1" fmla="*/ 2197961 w 2747451"/>
              <a:gd name="connsiteY1" fmla="*/ 0 h 1098980"/>
              <a:gd name="connsiteX2" fmla="*/ 2747451 w 2747451"/>
              <a:gd name="connsiteY2" fmla="*/ 549490 h 1098980"/>
              <a:gd name="connsiteX3" fmla="*/ 2197961 w 2747451"/>
              <a:gd name="connsiteY3" fmla="*/ 1098980 h 1098980"/>
              <a:gd name="connsiteX4" fmla="*/ 0 w 2747451"/>
              <a:gd name="connsiteY4" fmla="*/ 1098980 h 1098980"/>
              <a:gd name="connsiteX5" fmla="*/ 0 w 2747451"/>
              <a:gd name="connsiteY5" fmla="*/ 0 h 109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7451" h="1098980">
                <a:moveTo>
                  <a:pt x="0" y="0"/>
                </a:moveTo>
                <a:lnTo>
                  <a:pt x="2197961" y="0"/>
                </a:lnTo>
                <a:lnTo>
                  <a:pt x="2747451" y="549490"/>
                </a:lnTo>
                <a:lnTo>
                  <a:pt x="2197961" y="1098980"/>
                </a:lnTo>
                <a:lnTo>
                  <a:pt x="0" y="109898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8016" tIns="64008" rIns="306749" bIns="64008" numCol="1" spcCol="1270" anchor="ctr" anchorCtr="0">
            <a:noAutofit/>
          </a:bodyPr>
          <a:lstStyle/>
          <a:p>
            <a:pPr marL="0" lvl="0" indent="0" algn="ctr" defTabSz="1066800">
              <a:lnSpc>
                <a:spcPct val="90000"/>
              </a:lnSpc>
              <a:spcBef>
                <a:spcPct val="0"/>
              </a:spcBef>
              <a:spcAft>
                <a:spcPct val="35000"/>
              </a:spcAft>
              <a:buNone/>
            </a:pPr>
            <a:r>
              <a:rPr lang="en-US" sz="2000" b="1" kern="1200" dirty="0"/>
              <a:t>Hot-Wash</a:t>
            </a:r>
          </a:p>
        </p:txBody>
      </p:sp>
      <p:sp>
        <p:nvSpPr>
          <p:cNvPr id="61" name="Freeform: Shape 60">
            <a:extLst>
              <a:ext uri="{FF2B5EF4-FFF2-40B4-BE49-F238E27FC236}">
                <a16:creationId xmlns:a16="http://schemas.microsoft.com/office/drawing/2014/main" id="{7E665A72-E742-4104-801A-6D2B417DBC36}"/>
              </a:ext>
            </a:extLst>
          </p:cNvPr>
          <p:cNvSpPr/>
          <p:nvPr/>
        </p:nvSpPr>
        <p:spPr>
          <a:xfrm>
            <a:off x="7517453" y="5079435"/>
            <a:ext cx="2491577" cy="1112814"/>
          </a:xfrm>
          <a:custGeom>
            <a:avLst/>
            <a:gdLst>
              <a:gd name="connsiteX0" fmla="*/ 0 w 2747451"/>
              <a:gd name="connsiteY0" fmla="*/ 0 h 1098980"/>
              <a:gd name="connsiteX1" fmla="*/ 2197961 w 2747451"/>
              <a:gd name="connsiteY1" fmla="*/ 0 h 1098980"/>
              <a:gd name="connsiteX2" fmla="*/ 2747451 w 2747451"/>
              <a:gd name="connsiteY2" fmla="*/ 549490 h 1098980"/>
              <a:gd name="connsiteX3" fmla="*/ 2197961 w 2747451"/>
              <a:gd name="connsiteY3" fmla="*/ 1098980 h 1098980"/>
              <a:gd name="connsiteX4" fmla="*/ 0 w 2747451"/>
              <a:gd name="connsiteY4" fmla="*/ 1098980 h 1098980"/>
              <a:gd name="connsiteX5" fmla="*/ 549490 w 2747451"/>
              <a:gd name="connsiteY5" fmla="*/ 549490 h 1098980"/>
              <a:gd name="connsiteX6" fmla="*/ 0 w 2747451"/>
              <a:gd name="connsiteY6" fmla="*/ 0 h 109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7451" h="1098980">
                <a:moveTo>
                  <a:pt x="0" y="0"/>
                </a:moveTo>
                <a:lnTo>
                  <a:pt x="2197961" y="0"/>
                </a:lnTo>
                <a:lnTo>
                  <a:pt x="2747451" y="549490"/>
                </a:lnTo>
                <a:lnTo>
                  <a:pt x="2197961" y="1098980"/>
                </a:lnTo>
                <a:lnTo>
                  <a:pt x="0" y="1098980"/>
                </a:lnTo>
                <a:lnTo>
                  <a:pt x="549490" y="54949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45502" tIns="64008" rIns="581494" bIns="64008" numCol="1" spcCol="1270" anchor="ctr" anchorCtr="0">
            <a:noAutofit/>
          </a:bodyPr>
          <a:lstStyle/>
          <a:p>
            <a:pPr marL="0" lvl="0" indent="0" algn="ctr" defTabSz="1066800">
              <a:lnSpc>
                <a:spcPct val="90000"/>
              </a:lnSpc>
              <a:spcBef>
                <a:spcPct val="0"/>
              </a:spcBef>
              <a:spcAft>
                <a:spcPct val="35000"/>
              </a:spcAft>
              <a:buNone/>
            </a:pPr>
            <a:r>
              <a:rPr lang="en-US" sz="2000" b="1" kern="1200" dirty="0"/>
              <a:t>Review of needs in countries</a:t>
            </a:r>
          </a:p>
        </p:txBody>
      </p:sp>
      <p:grpSp>
        <p:nvGrpSpPr>
          <p:cNvPr id="41" name="Group 40">
            <a:extLst>
              <a:ext uri="{FF2B5EF4-FFF2-40B4-BE49-F238E27FC236}">
                <a16:creationId xmlns:a16="http://schemas.microsoft.com/office/drawing/2014/main" id="{55D5F51E-A7D0-402E-9FAA-1C8F36F0E831}"/>
              </a:ext>
            </a:extLst>
          </p:cNvPr>
          <p:cNvGrpSpPr/>
          <p:nvPr/>
        </p:nvGrpSpPr>
        <p:grpSpPr>
          <a:xfrm>
            <a:off x="5772320" y="2857021"/>
            <a:ext cx="1644635" cy="1644635"/>
            <a:chOff x="244141" y="2669930"/>
            <a:chExt cx="1644635" cy="1644635"/>
          </a:xfrm>
        </p:grpSpPr>
        <p:sp>
          <p:nvSpPr>
            <p:cNvPr id="13" name="Teardrop 12">
              <a:extLst>
                <a:ext uri="{FF2B5EF4-FFF2-40B4-BE49-F238E27FC236}">
                  <a16:creationId xmlns:a16="http://schemas.microsoft.com/office/drawing/2014/main" id="{101CDCCF-5116-4E6F-95DD-2418243E0017}"/>
                </a:ext>
              </a:extLst>
            </p:cNvPr>
            <p:cNvSpPr/>
            <p:nvPr/>
          </p:nvSpPr>
          <p:spPr>
            <a:xfrm rot="8317880">
              <a:off x="244141" y="2669930"/>
              <a:ext cx="1644635" cy="1644635"/>
            </a:xfrm>
            <a:prstGeom prst="teardrop">
              <a:avLst>
                <a:gd name="adj" fmla="val 100000"/>
              </a:avLst>
            </a:pr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Shape 13">
              <a:extLst>
                <a:ext uri="{FF2B5EF4-FFF2-40B4-BE49-F238E27FC236}">
                  <a16:creationId xmlns:a16="http://schemas.microsoft.com/office/drawing/2014/main" id="{2A9E292F-4C7B-49DC-95CD-AC95A9BABAC8}"/>
                </a:ext>
              </a:extLst>
            </p:cNvPr>
            <p:cNvSpPr/>
            <p:nvPr/>
          </p:nvSpPr>
          <p:spPr>
            <a:xfrm>
              <a:off x="299112" y="2730618"/>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4" tIns="101086" rIns="100488" bIns="101086" numCol="1" spcCol="1270" anchor="ctr" anchorCtr="0">
              <a:noAutofit/>
            </a:bodyPr>
            <a:lstStyle/>
            <a:p>
              <a:pPr marL="0" lvl="0" indent="0" algn="ctr" defTabSz="311150">
                <a:lnSpc>
                  <a:spcPct val="90000"/>
                </a:lnSpc>
                <a:spcBef>
                  <a:spcPct val="0"/>
                </a:spcBef>
                <a:spcAft>
                  <a:spcPct val="35000"/>
                </a:spcAft>
                <a:buNone/>
              </a:pPr>
              <a:r>
                <a:rPr lang="en-US" sz="2000" kern="1200" dirty="0"/>
                <a:t>Questions &amp; Discussion (4)</a:t>
              </a:r>
            </a:p>
          </p:txBody>
        </p:sp>
      </p:grpSp>
      <p:grpSp>
        <p:nvGrpSpPr>
          <p:cNvPr id="45" name="Group 44">
            <a:extLst>
              <a:ext uri="{FF2B5EF4-FFF2-40B4-BE49-F238E27FC236}">
                <a16:creationId xmlns:a16="http://schemas.microsoft.com/office/drawing/2014/main" id="{C9CB93EB-8723-4B79-B8F7-ACC5EFC463F6}"/>
              </a:ext>
            </a:extLst>
          </p:cNvPr>
          <p:cNvGrpSpPr/>
          <p:nvPr/>
        </p:nvGrpSpPr>
        <p:grpSpPr>
          <a:xfrm>
            <a:off x="7565450" y="2917340"/>
            <a:ext cx="1644635" cy="1644635"/>
            <a:chOff x="3629642" y="2681200"/>
            <a:chExt cx="1644635" cy="1644635"/>
          </a:xfrm>
        </p:grpSpPr>
        <p:sp>
          <p:nvSpPr>
            <p:cNvPr id="15" name="Teardrop 14">
              <a:extLst>
                <a:ext uri="{FF2B5EF4-FFF2-40B4-BE49-F238E27FC236}">
                  <a16:creationId xmlns:a16="http://schemas.microsoft.com/office/drawing/2014/main" id="{F9E9B369-377F-4C08-AC21-907816BF0C84}"/>
                </a:ext>
              </a:extLst>
            </p:cNvPr>
            <p:cNvSpPr/>
            <p:nvPr/>
          </p:nvSpPr>
          <p:spPr>
            <a:xfrm rot="13405948">
              <a:off x="3629642" y="2681200"/>
              <a:ext cx="1644635" cy="1644635"/>
            </a:xfrm>
            <a:prstGeom prst="teardrop">
              <a:avLst>
                <a:gd name="adj" fmla="val 100000"/>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Freeform: Shape 15">
              <a:extLst>
                <a:ext uri="{FF2B5EF4-FFF2-40B4-BE49-F238E27FC236}">
                  <a16:creationId xmlns:a16="http://schemas.microsoft.com/office/drawing/2014/main" id="{69F57A01-8584-4F50-9F80-0B8E3E1C08EF}"/>
                </a:ext>
              </a:extLst>
            </p:cNvPr>
            <p:cNvSpPr/>
            <p:nvPr/>
          </p:nvSpPr>
          <p:spPr>
            <a:xfrm>
              <a:off x="3679100" y="2730618"/>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0487" tIns="101086" rIns="101285" bIns="101086" numCol="1" spcCol="1270" anchor="ctr" anchorCtr="0">
              <a:noAutofit/>
            </a:bodyPr>
            <a:lstStyle/>
            <a:p>
              <a:pPr marL="0" lvl="0" indent="0" algn="ctr" defTabSz="311150">
                <a:lnSpc>
                  <a:spcPct val="90000"/>
                </a:lnSpc>
                <a:spcBef>
                  <a:spcPct val="0"/>
                </a:spcBef>
                <a:spcAft>
                  <a:spcPct val="35000"/>
                </a:spcAft>
                <a:buNone/>
              </a:pPr>
              <a:r>
                <a:rPr lang="en-US" sz="2000" b="1" kern="1200" dirty="0"/>
                <a:t>Scenario update</a:t>
              </a:r>
            </a:p>
          </p:txBody>
        </p:sp>
      </p:grpSp>
      <p:grpSp>
        <p:nvGrpSpPr>
          <p:cNvPr id="56" name="Group 55">
            <a:extLst>
              <a:ext uri="{FF2B5EF4-FFF2-40B4-BE49-F238E27FC236}">
                <a16:creationId xmlns:a16="http://schemas.microsoft.com/office/drawing/2014/main" id="{DC18AF09-D764-4484-A0FB-2EDC11745EF4}"/>
              </a:ext>
            </a:extLst>
          </p:cNvPr>
          <p:cNvGrpSpPr/>
          <p:nvPr/>
        </p:nvGrpSpPr>
        <p:grpSpPr>
          <a:xfrm>
            <a:off x="7593014" y="1023345"/>
            <a:ext cx="1644635" cy="1644635"/>
            <a:chOff x="5248729" y="787205"/>
            <a:chExt cx="1644635" cy="1644635"/>
          </a:xfrm>
        </p:grpSpPr>
        <p:sp>
          <p:nvSpPr>
            <p:cNvPr id="31" name="Teardrop 30">
              <a:extLst>
                <a:ext uri="{FF2B5EF4-FFF2-40B4-BE49-F238E27FC236}">
                  <a16:creationId xmlns:a16="http://schemas.microsoft.com/office/drawing/2014/main" id="{45AAFB87-6D6A-4F12-9F79-6C1271FF2795}"/>
                </a:ext>
              </a:extLst>
            </p:cNvPr>
            <p:cNvSpPr/>
            <p:nvPr/>
          </p:nvSpPr>
          <p:spPr>
            <a:xfrm rot="8156363">
              <a:off x="5248729" y="787205"/>
              <a:ext cx="1644635" cy="1644635"/>
            </a:xfrm>
            <a:prstGeom prst="teardrop">
              <a:avLst>
                <a:gd name="adj" fmla="val 100000"/>
              </a:avLst>
            </a:pr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Freeform: Shape 31">
              <a:extLst>
                <a:ext uri="{FF2B5EF4-FFF2-40B4-BE49-F238E27FC236}">
                  <a16:creationId xmlns:a16="http://schemas.microsoft.com/office/drawing/2014/main" id="{1BE2D36A-AC85-4DCD-BE83-40DB27AB963A}"/>
                </a:ext>
              </a:extLst>
            </p:cNvPr>
            <p:cNvSpPr/>
            <p:nvPr/>
          </p:nvSpPr>
          <p:spPr>
            <a:xfrm>
              <a:off x="5303700" y="842219"/>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4" tIns="101086" rIns="100488" bIns="101086" numCol="1" spcCol="1270" anchor="ctr" anchorCtr="0">
              <a:noAutofit/>
            </a:bodyPr>
            <a:lstStyle/>
            <a:p>
              <a:pPr marL="0" lvl="0" indent="0" algn="ctr" defTabSz="311150">
                <a:lnSpc>
                  <a:spcPct val="90000"/>
                </a:lnSpc>
                <a:spcBef>
                  <a:spcPct val="0"/>
                </a:spcBef>
                <a:spcAft>
                  <a:spcPct val="35000"/>
                </a:spcAft>
                <a:buNone/>
              </a:pPr>
              <a:r>
                <a:rPr lang="en-US" sz="2000" kern="1200" dirty="0"/>
                <a:t>Questions &amp; Discussion (2)</a:t>
              </a:r>
            </a:p>
          </p:txBody>
        </p:sp>
      </p:grpSp>
      <p:grpSp>
        <p:nvGrpSpPr>
          <p:cNvPr id="55" name="Group 54">
            <a:extLst>
              <a:ext uri="{FF2B5EF4-FFF2-40B4-BE49-F238E27FC236}">
                <a16:creationId xmlns:a16="http://schemas.microsoft.com/office/drawing/2014/main" id="{C096AE6C-DD09-4B55-A977-8700A309FE90}"/>
              </a:ext>
            </a:extLst>
          </p:cNvPr>
          <p:cNvGrpSpPr/>
          <p:nvPr/>
        </p:nvGrpSpPr>
        <p:grpSpPr>
          <a:xfrm>
            <a:off x="5798647" y="1023345"/>
            <a:ext cx="1644635" cy="1644635"/>
            <a:chOff x="3549197" y="787205"/>
            <a:chExt cx="1644635" cy="1644635"/>
          </a:xfrm>
        </p:grpSpPr>
        <p:sp>
          <p:nvSpPr>
            <p:cNvPr id="33" name="Teardrop 32">
              <a:extLst>
                <a:ext uri="{FF2B5EF4-FFF2-40B4-BE49-F238E27FC236}">
                  <a16:creationId xmlns:a16="http://schemas.microsoft.com/office/drawing/2014/main" id="{DE68B790-5CEE-4DBE-9D0D-829F3DA87CB9}"/>
                </a:ext>
              </a:extLst>
            </p:cNvPr>
            <p:cNvSpPr/>
            <p:nvPr/>
          </p:nvSpPr>
          <p:spPr>
            <a:xfrm rot="2700000">
              <a:off x="3549197" y="787205"/>
              <a:ext cx="1644635" cy="1644635"/>
            </a:xfrm>
            <a:prstGeom prst="teardrop">
              <a:avLst>
                <a:gd name="adj" fmla="val 100000"/>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Freeform: Shape 33">
              <a:extLst>
                <a:ext uri="{FF2B5EF4-FFF2-40B4-BE49-F238E27FC236}">
                  <a16:creationId xmlns:a16="http://schemas.microsoft.com/office/drawing/2014/main" id="{17BCFC00-465F-4563-8CF6-87283EB3B709}"/>
                </a:ext>
              </a:extLst>
            </p:cNvPr>
            <p:cNvSpPr/>
            <p:nvPr/>
          </p:nvSpPr>
          <p:spPr>
            <a:xfrm>
              <a:off x="3604165" y="842219"/>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4" tIns="101086" rIns="100488" bIns="101086" numCol="1" spcCol="1270" anchor="ctr" anchorCtr="0">
              <a:noAutofit/>
            </a:bodyPr>
            <a:lstStyle/>
            <a:p>
              <a:pPr marL="0" lvl="0" indent="0" algn="ctr" defTabSz="311150">
                <a:lnSpc>
                  <a:spcPct val="90000"/>
                </a:lnSpc>
                <a:spcBef>
                  <a:spcPct val="0"/>
                </a:spcBef>
                <a:spcAft>
                  <a:spcPct val="35000"/>
                </a:spcAft>
                <a:buNone/>
              </a:pPr>
              <a:r>
                <a:rPr lang="en-US" sz="2000" b="1" kern="1200" dirty="0"/>
                <a:t>Scenario update</a:t>
              </a:r>
            </a:p>
          </p:txBody>
        </p:sp>
      </p:grpSp>
      <p:grpSp>
        <p:nvGrpSpPr>
          <p:cNvPr id="53" name="Group 52">
            <a:extLst>
              <a:ext uri="{FF2B5EF4-FFF2-40B4-BE49-F238E27FC236}">
                <a16:creationId xmlns:a16="http://schemas.microsoft.com/office/drawing/2014/main" id="{CF4B0A48-ED99-4F0D-8713-BFA673B241D7}"/>
              </a:ext>
            </a:extLst>
          </p:cNvPr>
          <p:cNvGrpSpPr/>
          <p:nvPr/>
        </p:nvGrpSpPr>
        <p:grpSpPr>
          <a:xfrm>
            <a:off x="3996712" y="1023345"/>
            <a:ext cx="1644635" cy="1644635"/>
            <a:chOff x="1849662" y="787205"/>
            <a:chExt cx="1644635" cy="1644635"/>
          </a:xfrm>
        </p:grpSpPr>
        <p:sp>
          <p:nvSpPr>
            <p:cNvPr id="36" name="Teardrop 35">
              <a:extLst>
                <a:ext uri="{FF2B5EF4-FFF2-40B4-BE49-F238E27FC236}">
                  <a16:creationId xmlns:a16="http://schemas.microsoft.com/office/drawing/2014/main" id="{6947DB99-EA11-4E44-B587-E8024A0EC571}"/>
                </a:ext>
              </a:extLst>
            </p:cNvPr>
            <p:cNvSpPr/>
            <p:nvPr/>
          </p:nvSpPr>
          <p:spPr>
            <a:xfrm rot="2700000">
              <a:off x="1849662" y="787205"/>
              <a:ext cx="1644635" cy="1644635"/>
            </a:xfrm>
            <a:prstGeom prst="teardrop">
              <a:avLst>
                <a:gd name="adj" fmla="val 100000"/>
              </a:avLst>
            </a:pr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Freeform: Shape 36">
              <a:extLst>
                <a:ext uri="{FF2B5EF4-FFF2-40B4-BE49-F238E27FC236}">
                  <a16:creationId xmlns:a16="http://schemas.microsoft.com/office/drawing/2014/main" id="{9BFFA74E-EDC4-4E32-AB45-C1114D5CA1D4}"/>
                </a:ext>
              </a:extLst>
            </p:cNvPr>
            <p:cNvSpPr/>
            <p:nvPr/>
          </p:nvSpPr>
          <p:spPr>
            <a:xfrm>
              <a:off x="1904631" y="842219"/>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5" tIns="101086" rIns="100487" bIns="101086" numCol="1" spcCol="1270" anchor="ctr" anchorCtr="0">
              <a:noAutofit/>
            </a:bodyPr>
            <a:lstStyle/>
            <a:p>
              <a:pPr marL="0" lvl="0" indent="0" algn="ctr" defTabSz="311150">
                <a:lnSpc>
                  <a:spcPct val="90000"/>
                </a:lnSpc>
                <a:spcBef>
                  <a:spcPct val="0"/>
                </a:spcBef>
                <a:spcAft>
                  <a:spcPct val="35000"/>
                </a:spcAft>
                <a:buNone/>
              </a:pPr>
              <a:r>
                <a:rPr lang="en-US" sz="2000" kern="1200" dirty="0"/>
                <a:t>Questions &amp; Discussion (1)</a:t>
              </a:r>
            </a:p>
          </p:txBody>
        </p:sp>
      </p:grpSp>
      <p:grpSp>
        <p:nvGrpSpPr>
          <p:cNvPr id="40" name="Group 39">
            <a:extLst>
              <a:ext uri="{FF2B5EF4-FFF2-40B4-BE49-F238E27FC236}">
                <a16:creationId xmlns:a16="http://schemas.microsoft.com/office/drawing/2014/main" id="{9BECA5B2-5AF0-4A29-8467-C2BBF77228FB}"/>
              </a:ext>
            </a:extLst>
          </p:cNvPr>
          <p:cNvGrpSpPr/>
          <p:nvPr/>
        </p:nvGrpSpPr>
        <p:grpSpPr>
          <a:xfrm>
            <a:off x="2181931" y="1023345"/>
            <a:ext cx="1644635" cy="1644635"/>
            <a:chOff x="150128" y="787205"/>
            <a:chExt cx="1644635" cy="1644635"/>
          </a:xfrm>
        </p:grpSpPr>
        <p:sp>
          <p:nvSpPr>
            <p:cNvPr id="38" name="Teardrop 37">
              <a:extLst>
                <a:ext uri="{FF2B5EF4-FFF2-40B4-BE49-F238E27FC236}">
                  <a16:creationId xmlns:a16="http://schemas.microsoft.com/office/drawing/2014/main" id="{9E4E0C61-E82C-4133-929C-F1DB3258EE48}"/>
                </a:ext>
              </a:extLst>
            </p:cNvPr>
            <p:cNvSpPr/>
            <p:nvPr/>
          </p:nvSpPr>
          <p:spPr>
            <a:xfrm rot="2700000">
              <a:off x="150128" y="787205"/>
              <a:ext cx="1644635" cy="1644635"/>
            </a:xfrm>
            <a:prstGeom prst="teardrop">
              <a:avLst>
                <a:gd name="adj" fmla="val 100000"/>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Freeform: Shape 38">
              <a:extLst>
                <a:ext uri="{FF2B5EF4-FFF2-40B4-BE49-F238E27FC236}">
                  <a16:creationId xmlns:a16="http://schemas.microsoft.com/office/drawing/2014/main" id="{D7F7F5B6-18EB-479B-80F2-BB5A9040ADB7}"/>
                </a:ext>
              </a:extLst>
            </p:cNvPr>
            <p:cNvSpPr/>
            <p:nvPr/>
          </p:nvSpPr>
          <p:spPr>
            <a:xfrm>
              <a:off x="205099" y="842219"/>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4" tIns="101086" rIns="100488" bIns="101086" numCol="1" spcCol="1270" anchor="ctr" anchorCtr="0">
              <a:noAutofit/>
            </a:bodyPr>
            <a:lstStyle/>
            <a:p>
              <a:pPr marL="0" lvl="0" indent="0" algn="ctr" defTabSz="311150">
                <a:lnSpc>
                  <a:spcPct val="90000"/>
                </a:lnSpc>
                <a:spcBef>
                  <a:spcPct val="0"/>
                </a:spcBef>
                <a:spcAft>
                  <a:spcPct val="35000"/>
                </a:spcAft>
                <a:buNone/>
              </a:pPr>
              <a:r>
                <a:rPr lang="en-US" sz="2000" b="1" kern="1200" dirty="0"/>
                <a:t>Scenario</a:t>
              </a:r>
            </a:p>
          </p:txBody>
        </p:sp>
      </p:grpSp>
    </p:spTree>
    <p:extLst>
      <p:ext uri="{BB962C8B-B14F-4D97-AF65-F5344CB8AC3E}">
        <p14:creationId xmlns:p14="http://schemas.microsoft.com/office/powerpoint/2010/main" val="3135298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8B917-3229-4660-8749-5FF9B65A80DF}"/>
              </a:ext>
            </a:extLst>
          </p:cNvPr>
          <p:cNvSpPr>
            <a:spLocks noGrp="1"/>
          </p:cNvSpPr>
          <p:nvPr>
            <p:ph type="title"/>
          </p:nvPr>
        </p:nvSpPr>
        <p:spPr/>
        <p:txBody>
          <a:bodyPr>
            <a:normAutofit fontScale="90000"/>
          </a:bodyPr>
          <a:lstStyle/>
          <a:p>
            <a:r>
              <a:rPr lang="en-US" dirty="0"/>
              <a:t>Questions</a:t>
            </a:r>
          </a:p>
        </p:txBody>
      </p:sp>
      <p:sp>
        <p:nvSpPr>
          <p:cNvPr id="4" name="Date Placeholder 3">
            <a:extLst>
              <a:ext uri="{FF2B5EF4-FFF2-40B4-BE49-F238E27FC236}">
                <a16:creationId xmlns:a16="http://schemas.microsoft.com/office/drawing/2014/main" id="{CCA60563-82BF-4B08-B14C-C14FED306855}"/>
              </a:ext>
            </a:extLst>
          </p:cNvPr>
          <p:cNvSpPr>
            <a:spLocks noGrp="1"/>
          </p:cNvSpPr>
          <p:nvPr>
            <p:ph type="dt" sz="half" idx="10"/>
          </p:nvPr>
        </p:nvSpPr>
        <p:spPr/>
        <p:txBody>
          <a:bodyPr/>
          <a:lstStyle/>
          <a:p>
            <a:fld id="{7EA682B2-33C9-4D4F-9A18-C7D5F7FE2751}" type="datetime3">
              <a:rPr lang="en-US" smtClean="0"/>
              <a:t>10 March 2020</a:t>
            </a:fld>
            <a:endParaRPr lang="en-US" dirty="0"/>
          </a:p>
        </p:txBody>
      </p:sp>
      <p:pic>
        <p:nvPicPr>
          <p:cNvPr id="7" name="Picture 6">
            <a:extLst>
              <a:ext uri="{FF2B5EF4-FFF2-40B4-BE49-F238E27FC236}">
                <a16:creationId xmlns:a16="http://schemas.microsoft.com/office/drawing/2014/main" id="{98436417-AA2B-426E-B5FF-2EF63BBFAA8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87567" y="1415228"/>
            <a:ext cx="3136393" cy="4027544"/>
          </a:xfrm>
          <a:prstGeom prst="rect">
            <a:avLst/>
          </a:prstGeom>
        </p:spPr>
      </p:pic>
      <p:sp>
        <p:nvSpPr>
          <p:cNvPr id="8" name="TextBox 7">
            <a:extLst>
              <a:ext uri="{FF2B5EF4-FFF2-40B4-BE49-F238E27FC236}">
                <a16:creationId xmlns:a16="http://schemas.microsoft.com/office/drawing/2014/main" id="{D904E6CB-1E3F-4FE9-BBE9-86C1A7BC0133}"/>
              </a:ext>
            </a:extLst>
          </p:cNvPr>
          <p:cNvSpPr txBox="1"/>
          <p:nvPr/>
        </p:nvSpPr>
        <p:spPr>
          <a:xfrm>
            <a:off x="2825885" y="2084832"/>
            <a:ext cx="2861682" cy="2554545"/>
          </a:xfrm>
          <a:prstGeom prst="rect">
            <a:avLst/>
          </a:prstGeom>
          <a:noFill/>
        </p:spPr>
        <p:txBody>
          <a:bodyPr wrap="none" rtlCol="0">
            <a:spAutoFit/>
          </a:bodyPr>
          <a:lstStyle/>
          <a:p>
            <a:pPr algn="r">
              <a:buClr>
                <a:srgbClr val="DD8047"/>
              </a:buClr>
              <a:buSzPct val="60000"/>
            </a:pPr>
            <a:r>
              <a:rPr lang="en-US" sz="4000" b="1" dirty="0">
                <a:solidFill>
                  <a:srgbClr val="0070C0"/>
                </a:solidFill>
                <a:latin typeface="+mj-lt"/>
                <a:cs typeface="Calibri" panose="020F0502020204030204" pitchFamily="34" charset="0"/>
              </a:rPr>
              <a:t>ANY</a:t>
            </a:r>
          </a:p>
          <a:p>
            <a:pPr algn="r">
              <a:buClr>
                <a:srgbClr val="DD8047"/>
              </a:buClr>
              <a:buSzPct val="60000"/>
            </a:pPr>
            <a:r>
              <a:rPr lang="en-US" sz="4000" b="1" dirty="0">
                <a:solidFill>
                  <a:srgbClr val="0070C0"/>
                </a:solidFill>
                <a:latin typeface="+mj-lt"/>
                <a:cs typeface="Calibri" panose="020F0502020204030204" pitchFamily="34" charset="0"/>
              </a:rPr>
              <a:t>QUESTION</a:t>
            </a:r>
          </a:p>
          <a:p>
            <a:pPr algn="r">
              <a:buClr>
                <a:srgbClr val="DD8047"/>
              </a:buClr>
              <a:buSzPct val="60000"/>
            </a:pPr>
            <a:r>
              <a:rPr lang="en-US" sz="4000" b="1" dirty="0">
                <a:solidFill>
                  <a:srgbClr val="0070C0"/>
                </a:solidFill>
                <a:latin typeface="+mj-lt"/>
                <a:cs typeface="Calibri" panose="020F0502020204030204" pitchFamily="34" charset="0"/>
              </a:rPr>
              <a:t>BEFORE</a:t>
            </a:r>
          </a:p>
          <a:p>
            <a:pPr algn="r">
              <a:buClr>
                <a:srgbClr val="DD8047"/>
              </a:buClr>
              <a:buSzPct val="60000"/>
            </a:pPr>
            <a:r>
              <a:rPr lang="en-US" sz="4000" b="1" dirty="0">
                <a:solidFill>
                  <a:srgbClr val="0070C0"/>
                </a:solidFill>
                <a:latin typeface="+mj-lt"/>
                <a:cs typeface="Calibri" panose="020F0502020204030204" pitchFamily="34" charset="0"/>
              </a:rPr>
              <a:t>WE START</a:t>
            </a:r>
          </a:p>
        </p:txBody>
      </p:sp>
    </p:spTree>
    <p:extLst>
      <p:ext uri="{BB962C8B-B14F-4D97-AF65-F5344CB8AC3E}">
        <p14:creationId xmlns:p14="http://schemas.microsoft.com/office/powerpoint/2010/main" val="28510025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D47E34-2AFC-4195-AEFD-7B181C94227E}"/>
              </a:ext>
            </a:extLst>
          </p:cNvPr>
          <p:cNvPicPr>
            <a:picLocks noChangeAspect="1"/>
          </p:cNvPicPr>
          <p:nvPr/>
        </p:nvPicPr>
        <p:blipFill>
          <a:blip r:embed="rId2"/>
          <a:stretch>
            <a:fillRect/>
          </a:stretch>
        </p:blipFill>
        <p:spPr>
          <a:xfrm>
            <a:off x="0" y="0"/>
            <a:ext cx="12192000" cy="6857999"/>
          </a:xfrm>
          <a:prstGeom prst="rect">
            <a:avLst/>
          </a:prstGeom>
        </p:spPr>
      </p:pic>
      <p:sp>
        <p:nvSpPr>
          <p:cNvPr id="5" name="Title 1">
            <a:extLst>
              <a:ext uri="{FF2B5EF4-FFF2-40B4-BE49-F238E27FC236}">
                <a16:creationId xmlns:a16="http://schemas.microsoft.com/office/drawing/2014/main" id="{4A31D9F2-2B61-4C65-9448-4FDEE9FB5005}"/>
              </a:ext>
            </a:extLst>
          </p:cNvPr>
          <p:cNvSpPr>
            <a:spLocks noGrp="1"/>
          </p:cNvSpPr>
          <p:nvPr>
            <p:ph type="ctrTitle"/>
          </p:nvPr>
        </p:nvSpPr>
        <p:spPr>
          <a:xfrm>
            <a:off x="174230" y="1865376"/>
            <a:ext cx="6096000" cy="2186798"/>
          </a:xfrm>
        </p:spPr>
        <p:txBody>
          <a:bodyPr>
            <a:noAutofit/>
          </a:bodyPr>
          <a:lstStyle/>
          <a:p>
            <a:pPr algn="l"/>
            <a:r>
              <a:rPr lang="en-US" sz="4400" b="1" dirty="0">
                <a:solidFill>
                  <a:schemeClr val="bg1"/>
                </a:solidFill>
              </a:rPr>
              <a:t>Coronavirus </a:t>
            </a:r>
            <a:br>
              <a:rPr lang="en-US" sz="4400" b="1" dirty="0">
                <a:solidFill>
                  <a:schemeClr val="bg1"/>
                </a:solidFill>
              </a:rPr>
            </a:br>
            <a:r>
              <a:rPr lang="en-US" sz="4400" b="1" dirty="0">
                <a:solidFill>
                  <a:schemeClr val="bg1"/>
                </a:solidFill>
              </a:rPr>
              <a:t>disease (COVID-19) </a:t>
            </a:r>
            <a:endParaRPr lang="en-US" sz="440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8062DF02-DEA5-49F3-A3BE-DD71F23B12A7}"/>
              </a:ext>
            </a:extLst>
          </p:cNvPr>
          <p:cNvSpPr/>
          <p:nvPr/>
        </p:nvSpPr>
        <p:spPr>
          <a:xfrm>
            <a:off x="7711493" y="3452009"/>
            <a:ext cx="4306277" cy="1200329"/>
          </a:xfrm>
          <a:prstGeom prst="rect">
            <a:avLst/>
          </a:prstGeom>
        </p:spPr>
        <p:txBody>
          <a:bodyPr wrap="square">
            <a:spAutoFit/>
          </a:bodyPr>
          <a:lstStyle/>
          <a:p>
            <a:pPr algn="r"/>
            <a:br>
              <a:rPr lang="en-US" sz="2400" b="1" dirty="0">
                <a:solidFill>
                  <a:schemeClr val="accent2"/>
                </a:solidFill>
                <a:latin typeface="Arial" panose="020B0604020202020204" pitchFamily="34" charset="0"/>
                <a:cs typeface="Arial" panose="020B0604020202020204" pitchFamily="34" charset="0"/>
              </a:rPr>
            </a:br>
            <a:r>
              <a:rPr lang="en-US" sz="2400" b="1" dirty="0">
                <a:solidFill>
                  <a:schemeClr val="accent2"/>
                </a:solidFill>
                <a:latin typeface="Arial" panose="020B0604020202020204" pitchFamily="34" charset="0"/>
                <a:cs typeface="Arial" panose="020B0604020202020204" pitchFamily="34" charset="0"/>
              </a:rPr>
              <a:t>IPC </a:t>
            </a:r>
            <a:br>
              <a:rPr lang="en-US" sz="2400" b="1" dirty="0">
                <a:solidFill>
                  <a:schemeClr val="accent2"/>
                </a:solidFill>
                <a:latin typeface="Arial" panose="020B0604020202020204" pitchFamily="34" charset="0"/>
                <a:cs typeface="Arial" panose="020B0604020202020204" pitchFamily="34" charset="0"/>
              </a:rPr>
            </a:br>
            <a:r>
              <a:rPr lang="en-US" sz="2400" b="1" dirty="0">
                <a:solidFill>
                  <a:schemeClr val="accent2"/>
                </a:solidFill>
                <a:latin typeface="Arial" panose="020B0604020202020204" pitchFamily="34" charset="0"/>
                <a:cs typeface="Arial" panose="020B0604020202020204" pitchFamily="34" charset="0"/>
              </a:rPr>
              <a:t>SIMULATION EXERCISE</a:t>
            </a:r>
            <a:endParaRPr lang="en-US" sz="2400" dirty="0">
              <a:solidFill>
                <a:schemeClr val="accent2"/>
              </a:solidFill>
            </a:endParaRPr>
          </a:p>
        </p:txBody>
      </p:sp>
      <p:pic>
        <p:nvPicPr>
          <p:cNvPr id="8" name="Picture 7" descr="A close up of a logo&#10;&#10;Description automatically generated">
            <a:extLst>
              <a:ext uri="{FF2B5EF4-FFF2-40B4-BE49-F238E27FC236}">
                <a16:creationId xmlns:a16="http://schemas.microsoft.com/office/drawing/2014/main" id="{D47B402B-BD57-4472-BF3B-B56FBA6AF439}"/>
              </a:ext>
            </a:extLst>
          </p:cNvPr>
          <p:cNvPicPr/>
          <p:nvPr/>
        </p:nvPicPr>
        <p:blipFill rotWithShape="1">
          <a:blip r:embed="rId3" cstate="screen">
            <a:extLst>
              <a:ext uri="{28A0092B-C50C-407E-A947-70E740481C1C}">
                <a14:useLocalDpi xmlns:a14="http://schemas.microsoft.com/office/drawing/2010/main"/>
              </a:ext>
            </a:extLst>
          </a:blip>
          <a:srcRect l="9503" t="16901" r="10285" b="19115"/>
          <a:stretch/>
        </p:blipFill>
        <p:spPr bwMode="auto">
          <a:xfrm>
            <a:off x="133370" y="6317181"/>
            <a:ext cx="1290701" cy="411425"/>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ABA7E4D0-D402-4FA8-9F2E-21155B264F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19683" y="6329160"/>
            <a:ext cx="1266447" cy="387468"/>
          </a:xfrm>
          <a:prstGeom prst="rect">
            <a:avLst/>
          </a:prstGeom>
        </p:spPr>
      </p:pic>
      <p:sp>
        <p:nvSpPr>
          <p:cNvPr id="3" name="Subtitle 2">
            <a:extLst>
              <a:ext uri="{FF2B5EF4-FFF2-40B4-BE49-F238E27FC236}">
                <a16:creationId xmlns:a16="http://schemas.microsoft.com/office/drawing/2014/main" id="{02653810-CC67-C14E-95B6-383D02C2A0F9}"/>
              </a:ext>
            </a:extLst>
          </p:cNvPr>
          <p:cNvSpPr>
            <a:spLocks noGrp="1"/>
          </p:cNvSpPr>
          <p:nvPr>
            <p:ph type="subTitle" idx="1"/>
          </p:nvPr>
        </p:nvSpPr>
        <p:spPr/>
        <p:txBody>
          <a:bodyPr/>
          <a:lstStyle/>
          <a:p>
            <a:endParaRPr lang="en-CH"/>
          </a:p>
        </p:txBody>
      </p:sp>
    </p:spTree>
    <p:extLst>
      <p:ext uri="{BB962C8B-B14F-4D97-AF65-F5344CB8AC3E}">
        <p14:creationId xmlns:p14="http://schemas.microsoft.com/office/powerpoint/2010/main" val="4022217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97887-B55D-43AF-A517-F5878396B9CF}"/>
              </a:ext>
            </a:extLst>
          </p:cNvPr>
          <p:cNvSpPr>
            <a:spLocks noGrp="1"/>
          </p:cNvSpPr>
          <p:nvPr>
            <p:ph type="title"/>
          </p:nvPr>
        </p:nvSpPr>
        <p:spPr/>
        <p:txBody>
          <a:bodyPr>
            <a:normAutofit fontScale="90000"/>
          </a:bodyPr>
          <a:lstStyle/>
          <a:p>
            <a:r>
              <a:rPr lang="en-US" dirty="0"/>
              <a:t>Scenario</a:t>
            </a:r>
          </a:p>
        </p:txBody>
      </p:sp>
      <p:sp>
        <p:nvSpPr>
          <p:cNvPr id="4" name="Date Placeholder 3">
            <a:extLst>
              <a:ext uri="{FF2B5EF4-FFF2-40B4-BE49-F238E27FC236}">
                <a16:creationId xmlns:a16="http://schemas.microsoft.com/office/drawing/2014/main" id="{E561DA4D-0657-4D3A-9637-EADF5F14B00C}"/>
              </a:ext>
            </a:extLst>
          </p:cNvPr>
          <p:cNvSpPr>
            <a:spLocks noGrp="1"/>
          </p:cNvSpPr>
          <p:nvPr>
            <p:ph type="dt" sz="half" idx="10"/>
          </p:nvPr>
        </p:nvSpPr>
        <p:spPr/>
        <p:txBody>
          <a:bodyPr/>
          <a:lstStyle/>
          <a:p>
            <a:fld id="{7EA682B2-33C9-4D4F-9A18-C7D5F7FE2751}" type="datetime3">
              <a:rPr lang="en-US" smtClean="0"/>
              <a:t>10 March 2020</a:t>
            </a:fld>
            <a:endParaRPr lang="en-US" dirty="0"/>
          </a:p>
        </p:txBody>
      </p:sp>
      <p:sp>
        <p:nvSpPr>
          <p:cNvPr id="7" name="Content Placeholder 3">
            <a:extLst>
              <a:ext uri="{FF2B5EF4-FFF2-40B4-BE49-F238E27FC236}">
                <a16:creationId xmlns:a16="http://schemas.microsoft.com/office/drawing/2014/main" id="{CA32754F-DBC8-44F2-8D71-5E44FE1295AC}"/>
              </a:ext>
            </a:extLst>
          </p:cNvPr>
          <p:cNvSpPr>
            <a:spLocks noGrp="1"/>
          </p:cNvSpPr>
          <p:nvPr>
            <p:ph idx="1"/>
          </p:nvPr>
        </p:nvSpPr>
        <p:spPr>
          <a:xfrm>
            <a:off x="483895" y="914400"/>
            <a:ext cx="7286717" cy="5500255"/>
          </a:xfrm>
          <a:solidFill>
            <a:schemeClr val="tx2">
              <a:lumMod val="20000"/>
              <a:lumOff val="80000"/>
            </a:schemeClr>
          </a:solidFill>
        </p:spPr>
        <p:txBody>
          <a:bodyPr anchor="ctr">
            <a:normAutofit lnSpcReduction="10000"/>
          </a:bodyPr>
          <a:lstStyle/>
          <a:p>
            <a:pPr>
              <a:lnSpc>
                <a:spcPct val="100000"/>
              </a:lnSpc>
            </a:pPr>
            <a:r>
              <a:rPr lang="en-US" sz="2400" dirty="0">
                <a:latin typeface="+mj-lt"/>
                <a:cs typeface="Calibri" panose="020F0502020204030204" pitchFamily="34" charset="0"/>
              </a:rPr>
              <a:t>Heroes Hospital is a 300 bed tertiary facility in the capital. The hospital operates on average at 90-95%capacity.  (floor plan in handouts)</a:t>
            </a:r>
          </a:p>
          <a:p>
            <a:pPr>
              <a:lnSpc>
                <a:spcPct val="100000"/>
              </a:lnSpc>
            </a:pPr>
            <a:r>
              <a:rPr lang="en-US" sz="2400" dirty="0">
                <a:latin typeface="+mj-lt"/>
                <a:cs typeface="Calibri" panose="020F0502020204030204" pitchFamily="34" charset="0"/>
              </a:rPr>
              <a:t>The hospital was the site of an ongoing pseudomonas aeruginosa outbreak in the NICU, ICU, Surgical and Clinical wards from November 2018-November 2019.  During this period 247 patients developed infections including pneumonia and sepsis and 19 died, including 2 children from the NICU.</a:t>
            </a:r>
          </a:p>
          <a:p>
            <a:pPr>
              <a:lnSpc>
                <a:spcPct val="100000"/>
              </a:lnSpc>
            </a:pPr>
            <a:r>
              <a:rPr lang="en-US" sz="2400" dirty="0">
                <a:latin typeface="+mj-lt"/>
                <a:cs typeface="Calibri" panose="020F0502020204030204" pitchFamily="34" charset="0"/>
              </a:rPr>
              <a:t>There have only been 2 new infections detected since November 2019, both pneumonia in adults in ICU, however both pediatric and adult surgical, ICU and clinical wards report colonization in 40-60% of patients.</a:t>
            </a:r>
          </a:p>
        </p:txBody>
      </p:sp>
      <p:sp>
        <p:nvSpPr>
          <p:cNvPr id="12" name="Freeform: Shape 11">
            <a:extLst>
              <a:ext uri="{FF2B5EF4-FFF2-40B4-BE49-F238E27FC236}">
                <a16:creationId xmlns:a16="http://schemas.microsoft.com/office/drawing/2014/main" id="{50516569-93BF-4AED-A5A6-4A963D0D6747}"/>
              </a:ext>
            </a:extLst>
          </p:cNvPr>
          <p:cNvSpPr/>
          <p:nvPr/>
        </p:nvSpPr>
        <p:spPr>
          <a:xfrm flipH="1" flipV="1">
            <a:off x="7770612" y="897"/>
            <a:ext cx="4151376" cy="606792"/>
          </a:xfrm>
          <a:custGeom>
            <a:avLst/>
            <a:gdLst>
              <a:gd name="connsiteX0" fmla="*/ 3474720 w 4151376"/>
              <a:gd name="connsiteY0" fmla="*/ 581341 h 581341"/>
              <a:gd name="connsiteX1" fmla="*/ 0 w 4151376"/>
              <a:gd name="connsiteY1" fmla="*/ 581341 h 581341"/>
              <a:gd name="connsiteX2" fmla="*/ 0 w 4151376"/>
              <a:gd name="connsiteY2" fmla="*/ 1 h 581341"/>
              <a:gd name="connsiteX3" fmla="*/ 3474720 w 4151376"/>
              <a:gd name="connsiteY3" fmla="*/ 1 h 581341"/>
              <a:gd name="connsiteX4" fmla="*/ 3474720 w 4151376"/>
              <a:gd name="connsiteY4" fmla="*/ 0 h 581341"/>
              <a:gd name="connsiteX5" fmla="*/ 4151376 w 4151376"/>
              <a:gd name="connsiteY5" fmla="*/ 581340 h 581341"/>
              <a:gd name="connsiteX6" fmla="*/ 3474720 w 4151376"/>
              <a:gd name="connsiteY6" fmla="*/ 581340 h 58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581341">
                <a:moveTo>
                  <a:pt x="3474720" y="581341"/>
                </a:moveTo>
                <a:lnTo>
                  <a:pt x="0" y="581341"/>
                </a:lnTo>
                <a:lnTo>
                  <a:pt x="0" y="1"/>
                </a:lnTo>
                <a:lnTo>
                  <a:pt x="3474720" y="1"/>
                </a:lnTo>
                <a:lnTo>
                  <a:pt x="3474720" y="0"/>
                </a:lnTo>
                <a:lnTo>
                  <a:pt x="4151376" y="581340"/>
                </a:lnTo>
                <a:lnTo>
                  <a:pt x="3474720" y="581340"/>
                </a:lnTo>
                <a:close/>
              </a:path>
            </a:pathLst>
          </a:custGeom>
          <a:solidFill>
            <a:schemeClr val="accent1"/>
          </a:solidFill>
          <a:ln>
            <a:noFill/>
          </a:ln>
          <a:effectLst>
            <a:outerShdw blurRad="50800" dist="38100" dir="13500000" algn="b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1580723-2FFC-4BAE-A75A-2A08941F5213}"/>
              </a:ext>
            </a:extLst>
          </p:cNvPr>
          <p:cNvSpPr/>
          <p:nvPr/>
        </p:nvSpPr>
        <p:spPr>
          <a:xfrm flipH="1" flipV="1">
            <a:off x="8040624" y="897"/>
            <a:ext cx="4151376" cy="606792"/>
          </a:xfrm>
          <a:custGeom>
            <a:avLst/>
            <a:gdLst>
              <a:gd name="connsiteX0" fmla="*/ 3474720 w 4151376"/>
              <a:gd name="connsiteY0" fmla="*/ 581341 h 581341"/>
              <a:gd name="connsiteX1" fmla="*/ 0 w 4151376"/>
              <a:gd name="connsiteY1" fmla="*/ 581341 h 581341"/>
              <a:gd name="connsiteX2" fmla="*/ 0 w 4151376"/>
              <a:gd name="connsiteY2" fmla="*/ 1 h 581341"/>
              <a:gd name="connsiteX3" fmla="*/ 3474720 w 4151376"/>
              <a:gd name="connsiteY3" fmla="*/ 1 h 581341"/>
              <a:gd name="connsiteX4" fmla="*/ 3474720 w 4151376"/>
              <a:gd name="connsiteY4" fmla="*/ 0 h 581341"/>
              <a:gd name="connsiteX5" fmla="*/ 4151376 w 4151376"/>
              <a:gd name="connsiteY5" fmla="*/ 581340 h 581341"/>
              <a:gd name="connsiteX6" fmla="*/ 3474720 w 4151376"/>
              <a:gd name="connsiteY6" fmla="*/ 581340 h 58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581341">
                <a:moveTo>
                  <a:pt x="3474720" y="581341"/>
                </a:moveTo>
                <a:lnTo>
                  <a:pt x="0" y="581341"/>
                </a:lnTo>
                <a:lnTo>
                  <a:pt x="0" y="1"/>
                </a:lnTo>
                <a:lnTo>
                  <a:pt x="3474720" y="1"/>
                </a:lnTo>
                <a:lnTo>
                  <a:pt x="3474720" y="0"/>
                </a:lnTo>
                <a:lnTo>
                  <a:pt x="4151376" y="581340"/>
                </a:lnTo>
                <a:lnTo>
                  <a:pt x="3474720" y="581340"/>
                </a:lnTo>
                <a:close/>
              </a:path>
            </a:pathLst>
          </a:custGeom>
          <a:ln>
            <a:noFill/>
          </a:ln>
          <a:effectLst>
            <a:outerShdw blurRad="50800" dist="38100" dir="13500000" algn="b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EFEC42E4-D28A-4D70-8CEF-0771D74B8BD4}"/>
              </a:ext>
            </a:extLst>
          </p:cNvPr>
          <p:cNvSpPr txBox="1"/>
          <p:nvPr/>
        </p:nvSpPr>
        <p:spPr>
          <a:xfrm>
            <a:off x="9023983" y="104238"/>
            <a:ext cx="2851486" cy="400110"/>
          </a:xfrm>
          <a:prstGeom prst="rect">
            <a:avLst/>
          </a:prstGeom>
          <a:noFill/>
        </p:spPr>
        <p:txBody>
          <a:bodyPr wrap="none" rtlCol="0">
            <a:spAutoFit/>
          </a:bodyPr>
          <a:lstStyle/>
          <a:p>
            <a:pPr>
              <a:spcBef>
                <a:spcPts val="700"/>
              </a:spcBef>
              <a:buClr>
                <a:srgbClr val="DD8047"/>
              </a:buClr>
              <a:buSzPct val="60000"/>
            </a:pPr>
            <a:r>
              <a:rPr lang="en-US" sz="2000" b="1" dirty="0">
                <a:solidFill>
                  <a:schemeClr val="bg1"/>
                </a:solidFill>
                <a:latin typeface="Arial Black" panose="020B0A04020102020204" pitchFamily="34" charset="0"/>
              </a:rPr>
              <a:t>SIMULATION ONLY</a:t>
            </a:r>
          </a:p>
        </p:txBody>
      </p:sp>
      <p:pic>
        <p:nvPicPr>
          <p:cNvPr id="5" name="Picture 4" descr="A sign in front of a building&#10;&#10;Description automatically generated">
            <a:extLst>
              <a:ext uri="{FF2B5EF4-FFF2-40B4-BE49-F238E27FC236}">
                <a16:creationId xmlns:a16="http://schemas.microsoft.com/office/drawing/2014/main" id="{F08D5374-C849-1646-9EAC-AA29BCCB4551}"/>
              </a:ext>
            </a:extLst>
          </p:cNvPr>
          <p:cNvPicPr>
            <a:picLocks noChangeAspect="1"/>
          </p:cNvPicPr>
          <p:nvPr/>
        </p:nvPicPr>
        <p:blipFill rotWithShape="1">
          <a:blip r:embed="rId3">
            <a:extLst>
              <a:ext uri="{28A0092B-C50C-407E-A947-70E740481C1C}">
                <a14:useLocalDpi xmlns:a14="http://schemas.microsoft.com/office/drawing/2010/main" val="0"/>
              </a:ext>
            </a:extLst>
          </a:blip>
          <a:srcRect r="14875"/>
          <a:stretch/>
        </p:blipFill>
        <p:spPr>
          <a:xfrm>
            <a:off x="7821143" y="1949495"/>
            <a:ext cx="4343672" cy="3348646"/>
          </a:xfrm>
          <a:prstGeom prst="rect">
            <a:avLst/>
          </a:prstGeom>
        </p:spPr>
      </p:pic>
    </p:spTree>
    <p:extLst>
      <p:ext uri="{BB962C8B-B14F-4D97-AF65-F5344CB8AC3E}">
        <p14:creationId xmlns:p14="http://schemas.microsoft.com/office/powerpoint/2010/main" val="12573422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595959"/>
      </a:dk2>
      <a:lt2>
        <a:srgbClr val="E7E6E6"/>
      </a:lt2>
      <a:accent1>
        <a:srgbClr val="A24B19"/>
      </a:accent1>
      <a:accent2>
        <a:srgbClr val="D86422"/>
      </a:accent2>
      <a:accent3>
        <a:srgbClr val="005D85"/>
      </a:accent3>
      <a:accent4>
        <a:srgbClr val="006A97"/>
      </a:accent4>
      <a:accent5>
        <a:srgbClr val="008FCE"/>
      </a:accent5>
      <a:accent6>
        <a:srgbClr val="9DC3C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spcBef>
            <a:spcPts val="700"/>
          </a:spcBef>
          <a:buClr>
            <a:srgbClr val="DD8047"/>
          </a:buClr>
          <a:buSzPct val="60000"/>
          <a:defRPr sz="2000" b="1" dirty="0" smtClean="0">
            <a:solidFill>
              <a:srgbClr val="0070C0"/>
            </a:solidFill>
            <a:latin typeface="+mj-lt"/>
            <a:cs typeface="Calibri" panose="020F05020202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TotalTime>
  <Words>1072</Words>
  <Application>Microsoft Office PowerPoint</Application>
  <PresentationFormat>Widescreen</PresentationFormat>
  <Paragraphs>145</Paragraphs>
  <Slides>18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Arial Black</vt:lpstr>
      <vt:lpstr>Calibri</vt:lpstr>
      <vt:lpstr>Office Theme</vt:lpstr>
      <vt:lpstr>Coronavirus  disease (COVID-19) </vt:lpstr>
      <vt:lpstr>Agenda</vt:lpstr>
      <vt:lpstr>Design &amp; Purpose</vt:lpstr>
      <vt:lpstr>General objectives of the TTX</vt:lpstr>
      <vt:lpstr>Rules of the TTX</vt:lpstr>
      <vt:lpstr>Table-Top Exercise: How to Play</vt:lpstr>
      <vt:lpstr>Questions</vt:lpstr>
      <vt:lpstr>Coronavirus  disease (COVID-19) </vt:lpstr>
      <vt:lpstr>Scenario</vt:lpstr>
      <vt:lpstr>Session 1</vt:lpstr>
      <vt:lpstr>Scenario update</vt:lpstr>
      <vt:lpstr>Session 2</vt:lpstr>
      <vt:lpstr>Session 2- Hospital administration meeting</vt:lpstr>
      <vt:lpstr>Scenario update</vt:lpstr>
      <vt:lpstr>Session 3</vt:lpstr>
      <vt:lpstr>PowerPoint Presentation</vt:lpstr>
      <vt:lpstr>Hot-Wash/Review of needs in countries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NOVEL CORONAVIRUS  (2019-nCoV)</dc:title>
  <dc:creator>Denis Charles</dc:creator>
  <cp:lastModifiedBy>COPPER, Frederik Anton</cp:lastModifiedBy>
  <cp:revision>71</cp:revision>
  <dcterms:created xsi:type="dcterms:W3CDTF">2020-01-31T13:21:16Z</dcterms:created>
  <dcterms:modified xsi:type="dcterms:W3CDTF">2020-03-10T13:20:54Z</dcterms:modified>
</cp:coreProperties>
</file>