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7" r:id="rId4"/>
  </p:sldMasterIdLst>
  <p:notesMasterIdLst>
    <p:notesMasterId r:id="rId13"/>
  </p:notesMasterIdLst>
  <p:sldIdLst>
    <p:sldId id="256" r:id="rId5"/>
    <p:sldId id="383" r:id="rId6"/>
    <p:sldId id="388" r:id="rId7"/>
    <p:sldId id="370" r:id="rId8"/>
    <p:sldId id="384" r:id="rId9"/>
    <p:sldId id="386" r:id="rId10"/>
    <p:sldId id="263" r:id="rId11"/>
    <p:sldId id="387" r:id="rId12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C2089-3153-A641-9648-2307CCFE1982}">
          <p14:sldIdLst>
            <p14:sldId id="256"/>
            <p14:sldId id="383"/>
            <p14:sldId id="388"/>
            <p14:sldId id="370"/>
            <p14:sldId id="384"/>
            <p14:sldId id="386"/>
            <p14:sldId id="263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D48B1C-FEE9-67A5-169E-FDE2FAA223E4}" name="Janna Safran" initials="JS" userId="S::Janna@jmocommunications.com::b2a7ab32-9215-4762-a9a4-a4f665ff3237" providerId="AD"/>
  <p188:author id="{CD6E3C6B-AA2A-E97D-7E84-80DD451C6575}" name="Janna Safran" initials="JS" userId="S::janna@jmocommunications.com::b2a7ab32-9215-4762-a9a4-a4f665ff3237" providerId="AD"/>
  <p188:author id="{6B25C782-4065-1E97-36FC-29BB79F00F20}" name="Jennifer Orford" initials="JO" userId="Jennifer Orfor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ULER, Dominic" initials="SCHULERD" lastIdx="2" clrIdx="0"/>
  <p:cmAuthor id="1" name="SCHULER, Dominic" initials="SD" lastIdx="1" clrIdx="1">
    <p:extLst>
      <p:ext uri="{19B8F6BF-5375-455C-9EA6-DF929625EA0E}">
        <p15:presenceInfo xmlns:p15="http://schemas.microsoft.com/office/powerpoint/2012/main" userId="S::schulerd@who.int::b27e69cd-3427-43f3-a254-becc81483c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885"/>
    <a:srgbClr val="0BBBEF"/>
    <a:srgbClr val="0072BB"/>
    <a:srgbClr val="AFC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6" autoAdjust="0"/>
    <p:restoredTop sz="66621" autoAdjust="0"/>
  </p:normalViewPr>
  <p:slideViewPr>
    <p:cSldViewPr snapToGrid="0">
      <p:cViewPr varScale="1">
        <p:scale>
          <a:sx n="68" d="100"/>
          <a:sy n="68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AB7E4-9C91-45A6-B74D-0BFDE3FC5949}" type="datetimeFigureOut">
              <a:rPr lang="fr-FR" smtClean="0"/>
              <a:pPr/>
              <a:t>17/10/2022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0F1AF-52BA-447B-AE47-BAEAB32B3E5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18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F1AF-52BA-447B-AE47-BAEAB32B3E5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3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1716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698434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13741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484784"/>
            <a:ext cx="7774632" cy="351585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400" b="0" i="0">
                <a:solidFill>
                  <a:srgbClr val="0BBBEF"/>
                </a:solidFill>
                <a:latin typeface="Arial"/>
                <a:cs typeface="Helvetica Light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1520" y="6453336"/>
            <a:ext cx="3528392" cy="293117"/>
          </a:xfrm>
          <a:prstGeom prst="rect">
            <a:avLst/>
          </a:prstGeom>
        </p:spPr>
        <p:txBody>
          <a:bodyPr/>
          <a:lstStyle>
            <a:lvl1pPr algn="l">
              <a:defRPr sz="950" b="0" i="0">
                <a:solidFill>
                  <a:schemeClr val="bg1"/>
                </a:solidFill>
                <a:latin typeface="Arial"/>
                <a:cs typeface="Helvetica Light"/>
              </a:defRPr>
            </a:lvl1pPr>
          </a:lstStyle>
          <a:p>
            <a:r>
              <a:rPr lang="en-US"/>
              <a:t>CRP meeting, Accra 25-26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0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836712"/>
            <a:ext cx="8286808" cy="936104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2133600"/>
            <a:ext cx="8280400" cy="35988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latin typeface="+mj-lt"/>
              </a:defRPr>
            </a:lvl1pPr>
            <a:lvl2pPr marL="914400" indent="-457200"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714500" indent="-342900"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171700" indent="-342900">
              <a:buFont typeface="Arial"/>
              <a:buChar char="•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Bullet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42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86808" cy="1141868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2060575"/>
            <a:ext cx="8280400" cy="35290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84396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level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916832"/>
            <a:ext cx="8280400" cy="388843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3pPr marL="1257300" indent="-342900">
              <a:buFont typeface="Lucida Grande"/>
              <a:buChar char="–"/>
              <a:defRPr/>
            </a:lvl3pPr>
            <a:lvl4pPr marL="1714500" indent="-342900">
              <a:buFont typeface="Lucida Grande"/>
              <a:buChar char="–"/>
              <a:defRPr/>
            </a:lvl4pPr>
            <a:lvl5pPr marL="2171700" indent="-342900">
              <a:buFont typeface="Lucida Grande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836712"/>
            <a:ext cx="8286808" cy="936104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6476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7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2" y="2088000"/>
            <a:ext cx="82804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02500">
              <a:spcBef>
                <a:spcPts val="450"/>
              </a:spcBef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540000" indent="-202500">
              <a:spcBef>
                <a:spcPts val="0"/>
              </a:spcBef>
              <a:buFont typeface="Arial" panose="020B0604020202020204" pitchFamily="34" charset="0"/>
              <a:buChar char="◦"/>
              <a:defRPr sz="1500" baseline="0"/>
            </a:lvl2pPr>
            <a:lvl3pPr marL="810000" indent="-202500">
              <a:spcBef>
                <a:spcPts val="0"/>
              </a:spcBef>
              <a:buFont typeface="Arial" panose="020B0604020202020204" pitchFamily="34" charset="0"/>
              <a:buChar char="-"/>
              <a:defRPr sz="1350" baseline="0"/>
            </a:lvl3pPr>
            <a:lvl4pPr marL="1064419" indent="-192881">
              <a:spcBef>
                <a:spcPts val="0"/>
              </a:spcBef>
              <a:buFont typeface="Arial" panose="020B0604020202020204" pitchFamily="34" charset="0"/>
              <a:buChar char="−"/>
              <a:defRPr sz="1350" baseline="0"/>
            </a:lvl4pPr>
          </a:lstStyle>
          <a:p>
            <a:pPr lvl="0"/>
            <a:r>
              <a:rPr lang="en-GB" noProof="0" dirty="0"/>
              <a:t>Click to add first level bullet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Copenhagen, Denmark      24 – 27 September 2018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050" b="0" smtClean="0">
                <a:solidFill>
                  <a:prstClr val="white"/>
                </a:solidFill>
              </a:rPr>
              <a:pPr/>
              <a:t>‹#›</a:t>
            </a:fld>
            <a:r>
              <a:rPr lang="fr-FR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99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88448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48475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168327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1127015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75122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6725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92857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59220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CRP meeting, Accra 25-26 November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D7BC97-55FE-4309-BBAE-EA3D80F9515E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>
            <a:extLst>
              <a:ext uri="{FF2B5EF4-FFF2-40B4-BE49-F238E27FC236}">
                <a16:creationId xmlns:a16="http://schemas.microsoft.com/office/drawing/2014/main" id="{C85CB628-CEDA-62D1-4DD7-4FF0B017D298}"/>
              </a:ext>
            </a:extLst>
          </p:cNvPr>
          <p:cNvSpPr/>
          <p:nvPr userDrawn="1"/>
        </p:nvSpPr>
        <p:spPr>
          <a:xfrm>
            <a:off x="5724128" y="44624"/>
            <a:ext cx="23042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9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685" r:id="rId15"/>
    <p:sldLayoutId id="2147483686" r:id="rId16"/>
    <p:sldLayoutId id="2147483702" r:id="rId17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454" y="1702085"/>
            <a:ext cx="7637091" cy="243573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3100" b="1" dirty="0">
                <a:solidFill>
                  <a:srgbClr val="1C9885"/>
                </a:solidFill>
                <a:cs typeface="Helvetica"/>
              </a:rPr>
              <a:t>Weight of evidence approach in the evaluation of efficacy dossier (Module 5)</a:t>
            </a:r>
            <a:br>
              <a:rPr lang="en-US" sz="3100" b="1" dirty="0">
                <a:solidFill>
                  <a:srgbClr val="0072BB"/>
                </a:solidFill>
                <a:latin typeface="+mn-lt"/>
                <a:ea typeface="+mn-ea"/>
                <a:cs typeface="Helvetica"/>
              </a:rPr>
            </a:br>
            <a:br>
              <a:rPr lang="en-US" sz="3100" b="1" dirty="0">
                <a:solidFill>
                  <a:srgbClr val="0072BB"/>
                </a:solidFill>
                <a:latin typeface="+mn-lt"/>
                <a:ea typeface="+mn-ea"/>
                <a:cs typeface="Helvetica"/>
              </a:rPr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E5F19-8B30-4A63-8C65-5EC5FEF12E61}"/>
              </a:ext>
            </a:extLst>
          </p:cNvPr>
          <p:cNvSpPr txBox="1"/>
          <p:nvPr/>
        </p:nvSpPr>
        <p:spPr>
          <a:xfrm>
            <a:off x="2146323" y="5375316"/>
            <a:ext cx="6898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1C9885"/>
                </a:solidFill>
              </a:rPr>
              <a:t>Charles </a:t>
            </a:r>
            <a:r>
              <a:rPr lang="en-US" sz="1600" dirty="0" err="1">
                <a:solidFill>
                  <a:srgbClr val="1C9885"/>
                </a:solidFill>
              </a:rPr>
              <a:t>Wondji</a:t>
            </a:r>
            <a:r>
              <a:rPr lang="en-US" sz="1600" dirty="0">
                <a:solidFill>
                  <a:srgbClr val="1C9885"/>
                </a:solidFill>
              </a:rPr>
              <a:t> and  Marco Pombi</a:t>
            </a:r>
            <a:br>
              <a:rPr lang="en-US" sz="1600" dirty="0">
                <a:solidFill>
                  <a:srgbClr val="1C9885"/>
                </a:solidFill>
              </a:rPr>
            </a:br>
            <a:r>
              <a:rPr lang="en-US" sz="1600" dirty="0">
                <a:solidFill>
                  <a:srgbClr val="1C9885"/>
                </a:solidFill>
              </a:rPr>
              <a:t>Assessors for PQT/VCP</a:t>
            </a:r>
            <a:br>
              <a:rPr lang="en-US" sz="1600" dirty="0">
                <a:solidFill>
                  <a:srgbClr val="1C9885"/>
                </a:solidFill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388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72DB331-78C0-4A0C-68C8-0E0E3EC249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2</a:t>
            </a:fld>
            <a:r>
              <a:rPr lang="fr-FR"/>
              <a:t> </a:t>
            </a:r>
            <a:endParaRPr lang="fr-FR" dirty="0"/>
          </a:p>
        </p:txBody>
      </p:sp>
      <p:pic>
        <p:nvPicPr>
          <p:cNvPr id="6" name="Picture 4" descr="Text&#10;&#10;Description automatically generated">
            <a:extLst>
              <a:ext uri="{FF2B5EF4-FFF2-40B4-BE49-F238E27FC236}">
                <a16:creationId xmlns:a16="http://schemas.microsoft.com/office/drawing/2014/main" id="{A82DEC52-843E-F72D-3D03-09DA49DA2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2" y="282231"/>
            <a:ext cx="8383080" cy="5929001"/>
          </a:xfrm>
          <a:prstGeom prst="rect">
            <a:avLst/>
          </a:prstGeom>
        </p:spPr>
      </p:pic>
      <p:pic>
        <p:nvPicPr>
          <p:cNvPr id="7" name="Picture 4" descr="Text&#10;&#10;Description automatically generated">
            <a:extLst>
              <a:ext uri="{FF2B5EF4-FFF2-40B4-BE49-F238E27FC236}">
                <a16:creationId xmlns:a16="http://schemas.microsoft.com/office/drawing/2014/main" id="{480424C8-1174-B735-D352-A63CD91D8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1" t="23824" r="49690" b="42864"/>
          <a:stretch/>
        </p:blipFill>
        <p:spPr>
          <a:xfrm>
            <a:off x="1494148" y="956816"/>
            <a:ext cx="4326903" cy="3802585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8E97181E-5DD8-0257-E09F-F4739306A504}"/>
              </a:ext>
            </a:extLst>
          </p:cNvPr>
          <p:cNvSpPr/>
          <p:nvPr/>
        </p:nvSpPr>
        <p:spPr>
          <a:xfrm>
            <a:off x="2111604" y="2955297"/>
            <a:ext cx="3539765" cy="817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0D4DED-0491-03FE-1CE3-0B9E33023615}"/>
              </a:ext>
            </a:extLst>
          </p:cNvPr>
          <p:cNvSpPr txBox="1"/>
          <p:nvPr/>
        </p:nvSpPr>
        <p:spPr>
          <a:xfrm>
            <a:off x="82107" y="135553"/>
            <a:ext cx="87711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dirty="0">
                <a:latin typeface="+mj-lt"/>
              </a:rPr>
              <a:t>Decision to prequalify a VCP is based on</a:t>
            </a:r>
            <a:endParaRPr lang="it-IT" sz="3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217026-F410-405D-722C-F4A50A71F2EE}"/>
              </a:ext>
            </a:extLst>
          </p:cNvPr>
          <p:cNvSpPr txBox="1"/>
          <p:nvPr/>
        </p:nvSpPr>
        <p:spPr>
          <a:xfrm>
            <a:off x="286355" y="5088853"/>
            <a:ext cx="87711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dirty="0">
                <a:latin typeface="+mj-lt"/>
              </a:rPr>
              <a:t>The substantiation of its performance through dossier evaluation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5057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3DE58-84BD-FF0F-63F6-C0FF94A0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Evidence to support a reasonable expectation of product efficacy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889D3A9-757B-BD4E-D9DC-A17692154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3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D5BCF4-104D-16FA-496B-A7A818E60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3" y="2133600"/>
            <a:ext cx="8194920" cy="3598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The bioassays / trials chosen should be appropriate (sufficiently informative) to describe the product effect (e.g. </a:t>
            </a:r>
            <a:r>
              <a:rPr lang="it-IT" sz="2400" dirty="0" err="1"/>
              <a:t>killing</a:t>
            </a:r>
            <a:r>
              <a:rPr lang="it-IT" sz="2400" dirty="0"/>
              <a:t>, knock-down, </a:t>
            </a:r>
            <a:r>
              <a:rPr lang="it-IT" sz="2400" dirty="0" err="1"/>
              <a:t>repellency</a:t>
            </a:r>
            <a:r>
              <a:rPr lang="it-IT" sz="2400" dirty="0"/>
              <a:t>) on target </a:t>
            </a:r>
            <a:r>
              <a:rPr lang="it-IT" sz="2400" dirty="0" err="1"/>
              <a:t>species</a:t>
            </a:r>
            <a:r>
              <a:rPr lang="it-IT" sz="2400" dirty="0"/>
              <a:t> </a:t>
            </a:r>
          </a:p>
          <a:p>
            <a:r>
              <a:rPr lang="it-IT" sz="2400" dirty="0"/>
              <a:t>Positive/negative controls</a:t>
            </a:r>
          </a:p>
          <a:p>
            <a:r>
              <a:rPr lang="it-IT" sz="2400" dirty="0"/>
              <a:t>Study </a:t>
            </a:r>
            <a:r>
              <a:rPr lang="it-IT" sz="2400" dirty="0" err="1"/>
              <a:t>robustness</a:t>
            </a:r>
            <a:endParaRPr lang="it-IT" sz="2400" dirty="0"/>
          </a:p>
          <a:p>
            <a:r>
              <a:rPr lang="it-IT" sz="2400" dirty="0" err="1"/>
              <a:t>Consistency</a:t>
            </a:r>
            <a:r>
              <a:rPr lang="it-IT" sz="2400" dirty="0"/>
              <a:t> of </a:t>
            </a:r>
            <a:r>
              <a:rPr lang="it-IT" sz="2400" dirty="0" err="1"/>
              <a:t>rearing</a:t>
            </a:r>
            <a:r>
              <a:rPr lang="it-IT" sz="2400" dirty="0"/>
              <a:t> </a:t>
            </a:r>
            <a:r>
              <a:rPr lang="it-IT" sz="2400" dirty="0" err="1"/>
              <a:t>methods</a:t>
            </a:r>
            <a:r>
              <a:rPr lang="it-IT" sz="2400" dirty="0"/>
              <a:t> / trial setups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AD3A8F-8FDB-C9D4-BCC4-9261C6479622}"/>
              </a:ext>
            </a:extLst>
          </p:cNvPr>
          <p:cNvSpPr txBox="1"/>
          <p:nvPr/>
        </p:nvSpPr>
        <p:spPr>
          <a:xfrm>
            <a:off x="320512" y="5316964"/>
            <a:ext cx="88470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Potential entomological impact of the product in conditions / settings applicable to its intended use (outcome measures)</a:t>
            </a:r>
          </a:p>
        </p:txBody>
      </p:sp>
    </p:spTree>
    <p:extLst>
      <p:ext uri="{BB962C8B-B14F-4D97-AF65-F5344CB8AC3E}">
        <p14:creationId xmlns:p14="http://schemas.microsoft.com/office/powerpoint/2010/main" val="400591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0ACD4B-2B52-4A84-8B23-118F770E8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4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FDBE5A-E04A-3AB9-C9BA-934023571A2E}"/>
              </a:ext>
            </a:extLst>
          </p:cNvPr>
          <p:cNvSpPr txBox="1"/>
          <p:nvPr/>
        </p:nvSpPr>
        <p:spPr>
          <a:xfrm>
            <a:off x="82107" y="170503"/>
            <a:ext cx="87711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dirty="0">
                <a:latin typeface="+mj-lt"/>
              </a:rPr>
              <a:t>Evidence-based evaluation of product efficacy</a:t>
            </a:r>
            <a:endParaRPr lang="it-IT" sz="3200" dirty="0"/>
          </a:p>
        </p:txBody>
      </p:sp>
      <p:pic>
        <p:nvPicPr>
          <p:cNvPr id="1026" name="Picture 2" descr="Free Scale Cliparts, Download Free Scale Cliparts png images, Free ClipArts  on Clipart Library">
            <a:extLst>
              <a:ext uri="{FF2B5EF4-FFF2-40B4-BE49-F238E27FC236}">
                <a16:creationId xmlns:a16="http://schemas.microsoft.com/office/drawing/2014/main" id="{71814547-E8D5-F7A8-3DED-B34CEA1C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98" y="2649903"/>
            <a:ext cx="3886299" cy="3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9190B7DE-04FD-37E6-D8B1-14FA03B66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1207">
            <a:off x="7899663" y="4509628"/>
            <a:ext cx="468062" cy="406170"/>
          </a:xfrm>
          <a:prstGeom prst="rect">
            <a:avLst/>
          </a:prstGeom>
        </p:spPr>
      </p:pic>
      <p:pic>
        <p:nvPicPr>
          <p:cNvPr id="14" name="Immagine 13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A5EDF536-B89D-793A-A404-8D97DFC4F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321">
            <a:off x="8176688" y="4547746"/>
            <a:ext cx="425611" cy="369332"/>
          </a:xfrm>
          <a:prstGeom prst="rect">
            <a:avLst/>
          </a:prstGeom>
        </p:spPr>
      </p:pic>
      <p:pic>
        <p:nvPicPr>
          <p:cNvPr id="15" name="Immagine 14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75762551-71D5-5332-9A37-649C69E5E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21" y="4472204"/>
            <a:ext cx="425611" cy="369332"/>
          </a:xfrm>
          <a:prstGeom prst="rect">
            <a:avLst/>
          </a:prstGeom>
        </p:spPr>
      </p:pic>
      <p:pic>
        <p:nvPicPr>
          <p:cNvPr id="16" name="Immagine 15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B8BC85A2-101A-5814-32D7-D50D67CFF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711">
            <a:off x="8457032" y="4546466"/>
            <a:ext cx="425611" cy="369332"/>
          </a:xfrm>
          <a:prstGeom prst="rect">
            <a:avLst/>
          </a:prstGeom>
        </p:spPr>
      </p:pic>
      <p:pic>
        <p:nvPicPr>
          <p:cNvPr id="17" name="Immagine 16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488BECA6-4703-4E87-7091-D052C6AF1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032" y="4394066"/>
            <a:ext cx="425611" cy="369332"/>
          </a:xfrm>
          <a:prstGeom prst="rect">
            <a:avLst/>
          </a:prstGeom>
        </p:spPr>
      </p:pic>
      <p:pic>
        <p:nvPicPr>
          <p:cNvPr id="18" name="Immagine 17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68E1473D-BA06-798B-0B2E-BB73B572B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90">
            <a:off x="8025539" y="4386097"/>
            <a:ext cx="425611" cy="369332"/>
          </a:xfrm>
          <a:prstGeom prst="rect">
            <a:avLst/>
          </a:prstGeom>
        </p:spPr>
      </p:pic>
      <p:pic>
        <p:nvPicPr>
          <p:cNvPr id="19" name="Immagine 18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BE2F708D-2D7F-6102-058B-5AE6E3F98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776">
            <a:off x="7754833" y="4499550"/>
            <a:ext cx="425611" cy="36933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6E34D7C-36E2-A649-AB7E-E90FF930CA15}"/>
              </a:ext>
            </a:extLst>
          </p:cNvPr>
          <p:cNvSpPr txBox="1"/>
          <p:nvPr/>
        </p:nvSpPr>
        <p:spPr>
          <a:xfrm>
            <a:off x="3008886" y="1075091"/>
            <a:ext cx="4416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dirty="0">
                <a:latin typeface="+mj-lt"/>
              </a:rPr>
              <a:t>Weight of evidence</a:t>
            </a:r>
            <a:endParaRPr lang="it-IT" sz="3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32629B-31BA-D246-B38D-A648A4BEE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81" y="3958872"/>
            <a:ext cx="589175" cy="3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8EB55B-3B00-8559-DD70-4762126DA084}"/>
              </a:ext>
            </a:extLst>
          </p:cNvPr>
          <p:cNvSpPr txBox="1"/>
          <p:nvPr/>
        </p:nvSpPr>
        <p:spPr>
          <a:xfrm>
            <a:off x="351731" y="2153513"/>
            <a:ext cx="467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Multiple lines of </a:t>
            </a:r>
            <a:r>
              <a:rPr lang="it-IT" sz="2400" dirty="0" err="1"/>
              <a:t>evidence</a:t>
            </a:r>
            <a:r>
              <a:rPr lang="it-IT" sz="2400" dirty="0"/>
              <a:t> are </a:t>
            </a:r>
            <a:r>
              <a:rPr lang="it-IT" sz="2400" dirty="0" err="1"/>
              <a:t>taken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account to support the </a:t>
            </a:r>
            <a:r>
              <a:rPr lang="it-IT" sz="2400" dirty="0" err="1"/>
              <a:t>conclusion</a:t>
            </a:r>
            <a:r>
              <a:rPr lang="it-IT" sz="2400" dirty="0"/>
              <a:t> </a:t>
            </a:r>
            <a:r>
              <a:rPr lang="it-IT" sz="2400" dirty="0" err="1"/>
              <a:t>about</a:t>
            </a:r>
            <a:r>
              <a:rPr lang="it-IT" sz="2400" dirty="0"/>
              <a:t> product </a:t>
            </a:r>
            <a:r>
              <a:rPr lang="it-IT" sz="2400" dirty="0" err="1"/>
              <a:t>efficacy</a:t>
            </a: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0D9BD7-4BB1-DB3F-9FFB-ED788C29AA26}"/>
              </a:ext>
            </a:extLst>
          </p:cNvPr>
          <p:cNvSpPr txBox="1"/>
          <p:nvPr/>
        </p:nvSpPr>
        <p:spPr>
          <a:xfrm>
            <a:off x="364568" y="3785933"/>
            <a:ext cx="40858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Stonger</a:t>
            </a:r>
            <a:r>
              <a:rPr lang="it-IT" sz="2400" dirty="0"/>
              <a:t> and more </a:t>
            </a:r>
            <a:r>
              <a:rPr lang="it-IT" sz="2400" dirty="0" err="1"/>
              <a:t>relevant</a:t>
            </a:r>
            <a:r>
              <a:rPr lang="it-IT" sz="2400" dirty="0"/>
              <a:t> </a:t>
            </a:r>
            <a:r>
              <a:rPr lang="it-IT" sz="2400" dirty="0" err="1"/>
              <a:t>evidences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greater</a:t>
            </a:r>
            <a:r>
              <a:rPr lang="it-IT" sz="2400" dirty="0"/>
              <a:t> </a:t>
            </a:r>
            <a:r>
              <a:rPr lang="it-IT" sz="2400" dirty="0" err="1"/>
              <a:t>wait</a:t>
            </a:r>
            <a:r>
              <a:rPr lang="it-IT" sz="2400" dirty="0"/>
              <a:t> in </a:t>
            </a:r>
            <a:r>
              <a:rPr lang="it-IT" sz="2400" dirty="0" err="1"/>
              <a:t>evaluating</a:t>
            </a:r>
            <a:r>
              <a:rPr lang="it-IT" sz="2400" dirty="0"/>
              <a:t> the overall dossier</a:t>
            </a:r>
          </a:p>
          <a:p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FF880A-89AE-5667-51F1-155B23E4C18D}"/>
              </a:ext>
            </a:extLst>
          </p:cNvPr>
          <p:cNvSpPr txBox="1"/>
          <p:nvPr/>
        </p:nvSpPr>
        <p:spPr>
          <a:xfrm>
            <a:off x="351731" y="5298367"/>
            <a:ext cx="45944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(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available</a:t>
            </a:r>
            <a:r>
              <a:rPr lang="it-IT" sz="2000" dirty="0"/>
              <a:t> data are </a:t>
            </a:r>
            <a:r>
              <a:rPr lang="it-IT" sz="2000" dirty="0" err="1"/>
              <a:t>taken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account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well</a:t>
            </a:r>
            <a:r>
              <a:rPr lang="it-IT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494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3FED096-F7E6-EB21-DF4F-7DA238633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5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4FC96A-728E-7251-89E2-78EB38D328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577" y="2248944"/>
            <a:ext cx="8280400" cy="3529013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Consistent approaches and criteria to data requirements, data generation, methodologies</a:t>
            </a:r>
          </a:p>
          <a:p>
            <a:endParaRPr lang="en-CA" dirty="0"/>
          </a:p>
          <a:p>
            <a:r>
              <a:rPr lang="en-CA" dirty="0"/>
              <a:t>Appropriate statistical analyses (according to bioassay-trial)</a:t>
            </a:r>
          </a:p>
          <a:p>
            <a:endParaRPr lang="en-CA" dirty="0"/>
          </a:p>
          <a:p>
            <a:r>
              <a:rPr lang="en-GB" sz="2400" dirty="0"/>
              <a:t>Variability in results should be properly discussed</a:t>
            </a:r>
          </a:p>
          <a:p>
            <a:endParaRPr lang="en-GB" dirty="0"/>
          </a:p>
          <a:p>
            <a:r>
              <a:rPr lang="en-GB" dirty="0"/>
              <a:t>Give access to raw data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10EC96-C0F1-A763-B7A3-5F0FBFB81A4E}"/>
              </a:ext>
            </a:extLst>
          </p:cNvPr>
          <p:cNvSpPr txBox="1"/>
          <p:nvPr/>
        </p:nvSpPr>
        <p:spPr>
          <a:xfrm>
            <a:off x="692870" y="489897"/>
            <a:ext cx="78383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latin typeface="+mj-lt"/>
              </a:defRPr>
            </a:lvl1pPr>
          </a:lstStyle>
          <a:p>
            <a:r>
              <a:rPr lang="en-CA" dirty="0"/>
              <a:t>Minimize the need for interpretation of information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383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39004A-4B23-4968-B8EC-75B58C6ABB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D7BC97-55FE-4309-BBAE-EA3D80F9515E}" type="slidenum">
              <a:rPr lang="fr-FR" smtClean="0"/>
              <a:pPr/>
              <a:t>6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2F55F4-6659-A99D-27A8-8A975AE21B69}"/>
              </a:ext>
            </a:extLst>
          </p:cNvPr>
          <p:cNvSpPr txBox="1"/>
          <p:nvPr/>
        </p:nvSpPr>
        <p:spPr>
          <a:xfrm>
            <a:off x="82107" y="170503"/>
            <a:ext cx="87711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200" dirty="0">
                <a:latin typeface="+mj-lt"/>
              </a:rPr>
              <a:t>Uncertainty and variability in decision-making process</a:t>
            </a:r>
            <a:endParaRPr lang="it-IT" sz="3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8234C1-4D6B-4726-E579-BE6C98D33DB0}"/>
              </a:ext>
            </a:extLst>
          </p:cNvPr>
          <p:cNvSpPr txBox="1"/>
          <p:nvPr/>
        </p:nvSpPr>
        <p:spPr>
          <a:xfrm>
            <a:off x="719266" y="1898508"/>
            <a:ext cx="803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Uncertainty</a:t>
            </a:r>
            <a:r>
              <a:rPr lang="it-IT" sz="2000" dirty="0"/>
              <a:t>: Some studies </a:t>
            </a:r>
            <a:r>
              <a:rPr lang="it-IT" sz="2000" dirty="0" err="1"/>
              <a:t>may</a:t>
            </a:r>
            <a:r>
              <a:rPr lang="it-IT" sz="2000" dirty="0"/>
              <a:t> </a:t>
            </a:r>
            <a:r>
              <a:rPr lang="it-IT" sz="2000" dirty="0" err="1"/>
              <a:t>present</a:t>
            </a:r>
            <a:r>
              <a:rPr lang="it-IT" sz="2000" dirty="0"/>
              <a:t> incomplete data (e.g. </a:t>
            </a:r>
            <a:r>
              <a:rPr lang="it-IT" sz="2000" dirty="0" err="1"/>
              <a:t>lacking</a:t>
            </a:r>
            <a:r>
              <a:rPr lang="it-IT" sz="2000" dirty="0"/>
              <a:t> some points/</a:t>
            </a:r>
            <a:r>
              <a:rPr lang="it-IT" sz="2000" dirty="0" err="1"/>
              <a:t>replicates</a:t>
            </a:r>
            <a:r>
              <a:rPr lang="it-IT" sz="2000" dirty="0"/>
              <a:t>), </a:t>
            </a:r>
            <a:r>
              <a:rPr lang="it-IT" sz="2000" dirty="0" err="1"/>
              <a:t>thus</a:t>
            </a:r>
            <a:r>
              <a:rPr lang="it-IT" sz="2000" dirty="0"/>
              <a:t> </a:t>
            </a:r>
            <a:r>
              <a:rPr lang="it-IT" sz="2000" dirty="0" err="1"/>
              <a:t>affecting</a:t>
            </a:r>
            <a:r>
              <a:rPr lang="it-IT" sz="2000" dirty="0"/>
              <a:t> the </a:t>
            </a:r>
            <a:r>
              <a:rPr lang="it-IT" sz="2000" dirty="0" err="1"/>
              <a:t>interpretation</a:t>
            </a:r>
            <a:r>
              <a:rPr lang="it-IT" sz="2000" dirty="0"/>
              <a:t> of the overall study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259265F-EED4-6D1F-D565-837BF5815672}"/>
              </a:ext>
            </a:extLst>
          </p:cNvPr>
          <p:cNvSpPr txBox="1"/>
          <p:nvPr/>
        </p:nvSpPr>
        <p:spPr>
          <a:xfrm>
            <a:off x="719266" y="2847291"/>
            <a:ext cx="803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Variability</a:t>
            </a:r>
            <a:r>
              <a:rPr lang="it-IT" sz="2000" dirty="0"/>
              <a:t>: </a:t>
            </a:r>
            <a:r>
              <a:rPr lang="it-IT" sz="2000" dirty="0" err="1"/>
              <a:t>different</a:t>
            </a:r>
            <a:r>
              <a:rPr lang="it-IT" sz="2000" dirty="0"/>
              <a:t> </a:t>
            </a:r>
            <a:r>
              <a:rPr lang="it-IT" sz="2000" dirty="0" err="1"/>
              <a:t>results</a:t>
            </a:r>
            <a:r>
              <a:rPr lang="it-IT" sz="2000" dirty="0"/>
              <a:t> </a:t>
            </a:r>
            <a:r>
              <a:rPr lang="it-IT" sz="2000" dirty="0" err="1"/>
              <a:t>may</a:t>
            </a:r>
            <a:r>
              <a:rPr lang="it-IT" sz="2000" dirty="0"/>
              <a:t> be </a:t>
            </a:r>
            <a:r>
              <a:rPr lang="it-IT" sz="2000" dirty="0" err="1"/>
              <a:t>obtained</a:t>
            </a:r>
            <a:r>
              <a:rPr lang="it-IT" sz="2000" dirty="0"/>
              <a:t> </a:t>
            </a:r>
            <a:r>
              <a:rPr lang="it-IT" sz="2000" dirty="0" err="1"/>
              <a:t>among</a:t>
            </a:r>
            <a:r>
              <a:rPr lang="it-IT" sz="2000" dirty="0"/>
              <a:t> </a:t>
            </a:r>
            <a:r>
              <a:rPr lang="it-IT" sz="2000" dirty="0" err="1"/>
              <a:t>replicates</a:t>
            </a:r>
            <a:r>
              <a:rPr lang="it-IT" sz="2000" dirty="0"/>
              <a:t> or studies</a:t>
            </a:r>
          </a:p>
        </p:txBody>
      </p:sp>
      <p:pic>
        <p:nvPicPr>
          <p:cNvPr id="10" name="Immagine 9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3F3B398D-A62C-25F2-BAD3-6604C63C4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3490111" y="4055670"/>
            <a:ext cx="425611" cy="369332"/>
          </a:xfrm>
          <a:prstGeom prst="rect">
            <a:avLst/>
          </a:prstGeom>
        </p:spPr>
      </p:pic>
      <p:pic>
        <p:nvPicPr>
          <p:cNvPr id="11" name="Immagine 10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C296FAC1-A3AF-DC29-DAEC-691B85BA4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3778215" y="4055671"/>
            <a:ext cx="425611" cy="369332"/>
          </a:xfrm>
          <a:prstGeom prst="rect">
            <a:avLst/>
          </a:prstGeom>
        </p:spPr>
      </p:pic>
      <p:pic>
        <p:nvPicPr>
          <p:cNvPr id="12" name="Immagine 11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D9F005E9-09EA-7885-4905-B1618739F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4017505" y="4055671"/>
            <a:ext cx="425611" cy="369332"/>
          </a:xfrm>
          <a:prstGeom prst="rect">
            <a:avLst/>
          </a:prstGeom>
        </p:spPr>
      </p:pic>
      <p:pic>
        <p:nvPicPr>
          <p:cNvPr id="13" name="Immagine 12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5F2DDE94-5464-2EF6-F5F4-4FA2754B1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1855088" y="4055670"/>
            <a:ext cx="425611" cy="369332"/>
          </a:xfrm>
          <a:prstGeom prst="rect">
            <a:avLst/>
          </a:prstGeom>
        </p:spPr>
      </p:pic>
      <p:pic>
        <p:nvPicPr>
          <p:cNvPr id="14" name="Immagine 13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05A3D257-F995-B211-1BB9-D36308743F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1849885" y="4941620"/>
            <a:ext cx="425611" cy="311508"/>
          </a:xfrm>
          <a:prstGeom prst="rect">
            <a:avLst/>
          </a:prstGeom>
        </p:spPr>
      </p:pic>
      <p:pic>
        <p:nvPicPr>
          <p:cNvPr id="15" name="Immagine 14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B4D0EA53-004D-CEF8-268F-D546EEE8D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2178800" y="4882835"/>
            <a:ext cx="425611" cy="371205"/>
          </a:xfrm>
          <a:prstGeom prst="rect">
            <a:avLst/>
          </a:prstGeom>
        </p:spPr>
      </p:pic>
      <p:pic>
        <p:nvPicPr>
          <p:cNvPr id="16" name="Immagine 15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959C07D9-870F-2FE3-CC51-11C283E69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1803106" y="5720020"/>
            <a:ext cx="425611" cy="309936"/>
          </a:xfrm>
          <a:prstGeom prst="rect">
            <a:avLst/>
          </a:prstGeom>
        </p:spPr>
      </p:pic>
      <p:pic>
        <p:nvPicPr>
          <p:cNvPr id="17" name="Immagine 16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DDF4D135-5478-8F6E-C492-CD374B065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3782904" y="4875893"/>
            <a:ext cx="425611" cy="309936"/>
          </a:xfrm>
          <a:prstGeom prst="rect">
            <a:avLst/>
          </a:prstGeom>
        </p:spPr>
      </p:pic>
      <p:pic>
        <p:nvPicPr>
          <p:cNvPr id="18" name="Immagine 17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79ABF49C-E26F-CAFD-D9F1-340DE3C9E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5454273" y="5730658"/>
            <a:ext cx="425611" cy="28866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A721E6A-1EE9-C4CE-AFAC-1128E4F6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00" y="4848356"/>
            <a:ext cx="589175" cy="3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746C8E45-0BF3-3438-1357-017F3395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15" y="4126854"/>
            <a:ext cx="589175" cy="3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0EDF01A4-C8CA-0C04-FD8B-68AF3422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80" y="4843840"/>
            <a:ext cx="589175" cy="3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24AC53D8-2819-2B56-C648-B52D6EBA3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6043449" y="4770187"/>
            <a:ext cx="425611" cy="309936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E63201A9-F549-D009-4717-1D494965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53" y="4073811"/>
            <a:ext cx="589175" cy="3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BFA78714-9C46-63AC-5522-4E6CAA856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44" y="4023710"/>
            <a:ext cx="589175" cy="3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5D83A42C-CCEF-DFD8-282C-F7E3AAD3C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37" y="4023710"/>
            <a:ext cx="589175" cy="3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magine 25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BF09A7A5-AE83-4CA6-DFEF-CE2CA20EC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5748862" y="5700444"/>
            <a:ext cx="425611" cy="309936"/>
          </a:xfrm>
          <a:prstGeom prst="rect">
            <a:avLst/>
          </a:prstGeom>
        </p:spPr>
      </p:pic>
      <p:pic>
        <p:nvPicPr>
          <p:cNvPr id="27" name="Immagine 26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E7DB0822-0139-B9CA-327C-8AC7B936D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5369639" y="4071940"/>
            <a:ext cx="425611" cy="309936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F3BC014-72AC-A1AD-25CE-10FE0D1C769A}"/>
              </a:ext>
            </a:extLst>
          </p:cNvPr>
          <p:cNvSpPr txBox="1"/>
          <p:nvPr/>
        </p:nvSpPr>
        <p:spPr>
          <a:xfrm>
            <a:off x="276143" y="4133059"/>
            <a:ext cx="641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Repl.1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CA92F3F-D002-ABE5-2241-50A3C493FC00}"/>
              </a:ext>
            </a:extLst>
          </p:cNvPr>
          <p:cNvSpPr txBox="1"/>
          <p:nvPr/>
        </p:nvSpPr>
        <p:spPr>
          <a:xfrm>
            <a:off x="276143" y="4878400"/>
            <a:ext cx="641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Repl.2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AD0A213-2FB1-E445-C0B6-C3A2B0FC257C}"/>
              </a:ext>
            </a:extLst>
          </p:cNvPr>
          <p:cNvSpPr txBox="1"/>
          <p:nvPr/>
        </p:nvSpPr>
        <p:spPr>
          <a:xfrm>
            <a:off x="278709" y="5755728"/>
            <a:ext cx="641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Repl.3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CDB7B1F-9F28-9EAC-FC34-FD4756CD65E3}"/>
              </a:ext>
            </a:extLst>
          </p:cNvPr>
          <p:cNvSpPr txBox="1"/>
          <p:nvPr/>
        </p:nvSpPr>
        <p:spPr>
          <a:xfrm>
            <a:off x="1622972" y="3689403"/>
            <a:ext cx="854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5 washes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312C072-CE86-970C-A7F7-4A16471A8614}"/>
              </a:ext>
            </a:extLst>
          </p:cNvPr>
          <p:cNvSpPr txBox="1"/>
          <p:nvPr/>
        </p:nvSpPr>
        <p:spPr>
          <a:xfrm>
            <a:off x="3473741" y="3664708"/>
            <a:ext cx="945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10 washes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D418D64-5623-BEC9-93BA-E8BAA42A0D56}"/>
              </a:ext>
            </a:extLst>
          </p:cNvPr>
          <p:cNvSpPr txBox="1"/>
          <p:nvPr/>
        </p:nvSpPr>
        <p:spPr>
          <a:xfrm>
            <a:off x="5239759" y="3656894"/>
            <a:ext cx="945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15 washes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9635201-3253-A97B-B763-A11D2CECAEEC}"/>
              </a:ext>
            </a:extLst>
          </p:cNvPr>
          <p:cNvSpPr txBox="1"/>
          <p:nvPr/>
        </p:nvSpPr>
        <p:spPr>
          <a:xfrm>
            <a:off x="7462011" y="3654378"/>
            <a:ext cx="945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20 washes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A6E5E93C-2110-E5C6-7C97-1B2700CB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55" y="4135813"/>
            <a:ext cx="589175" cy="3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B07950A0-C91C-0348-8B7C-05979129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99" y="5752587"/>
            <a:ext cx="589175" cy="3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36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9414E6CA-B7BC-3541-6CE5-F13D8271C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3469412" y="4811532"/>
            <a:ext cx="425611" cy="369332"/>
          </a:xfrm>
          <a:prstGeom prst="rect">
            <a:avLst/>
          </a:prstGeom>
        </p:spPr>
      </p:pic>
      <p:pic>
        <p:nvPicPr>
          <p:cNvPr id="38" name="Immagine 37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D7B3884D-1E1C-5249-5314-1D5C46B55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4102910" y="4846194"/>
            <a:ext cx="425611" cy="369332"/>
          </a:xfrm>
          <a:prstGeom prst="rect">
            <a:avLst/>
          </a:prstGeom>
        </p:spPr>
      </p:pic>
      <p:pic>
        <p:nvPicPr>
          <p:cNvPr id="39" name="Immagine 38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E1CF408E-B4B6-76A3-428A-1B493A868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2155228" y="4042241"/>
            <a:ext cx="425611" cy="369332"/>
          </a:xfrm>
          <a:prstGeom prst="rect">
            <a:avLst/>
          </a:prstGeom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AC22A9B2-F354-A0D3-BEF6-303B2858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73" y="4168310"/>
            <a:ext cx="589175" cy="3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magine 41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04CE6555-9DB0-476E-582C-99A218A8A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1499722" y="4853304"/>
            <a:ext cx="425611" cy="369332"/>
          </a:xfrm>
          <a:prstGeom prst="rect">
            <a:avLst/>
          </a:prstGeom>
        </p:spPr>
      </p:pic>
      <p:pic>
        <p:nvPicPr>
          <p:cNvPr id="43" name="Immagine 42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FC983C84-D279-EA8F-6EA5-B64B47FE2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1487733" y="5707956"/>
            <a:ext cx="425611" cy="311508"/>
          </a:xfrm>
          <a:prstGeom prst="rect">
            <a:avLst/>
          </a:prstGeom>
        </p:spPr>
      </p:pic>
      <p:pic>
        <p:nvPicPr>
          <p:cNvPr id="44" name="Immagine 43" descr="Immagine che contiene testo, trasporto&#10;&#10;Descrizione generata automaticamente">
            <a:extLst>
              <a:ext uri="{FF2B5EF4-FFF2-40B4-BE49-F238E27FC236}">
                <a16:creationId xmlns:a16="http://schemas.microsoft.com/office/drawing/2014/main" id="{5AC5CC14-C456-316B-C1E5-823AAAFD8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027">
            <a:off x="2148350" y="5707956"/>
            <a:ext cx="425611" cy="31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0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6F64F9-DC65-4FD3-BE88-C678701EC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129" y="2314693"/>
            <a:ext cx="6397067" cy="3800015"/>
          </a:xfrm>
        </p:spPr>
        <p:txBody>
          <a:bodyPr/>
          <a:lstStyle/>
          <a:p>
            <a:pPr marL="67500" indent="0">
              <a:buNone/>
            </a:pPr>
            <a:r>
              <a:rPr lang="en-GB" sz="2000" dirty="0"/>
              <a:t>What work for mosquitoes does not necessarily for sand flies</a:t>
            </a:r>
          </a:p>
          <a:p>
            <a:pPr marL="67500" indent="0">
              <a:buNone/>
            </a:pPr>
            <a:endParaRPr lang="en-GB" sz="2000" dirty="0"/>
          </a:p>
          <a:p>
            <a:pPr marL="67500" indent="0">
              <a:buNone/>
            </a:pPr>
            <a:r>
              <a:rPr lang="en-GB" sz="2000" dirty="0"/>
              <a:t>Action of a product on Malaria vectors does not automatically imply action on arbovirus vectors (e.g. </a:t>
            </a:r>
            <a:r>
              <a:rPr lang="en-GB" sz="2000" i="1" dirty="0"/>
              <a:t>Culex</a:t>
            </a:r>
            <a:r>
              <a:rPr lang="en-GB" sz="2000" dirty="0"/>
              <a:t>, </a:t>
            </a:r>
            <a:r>
              <a:rPr lang="en-GB" sz="2000" i="1" dirty="0"/>
              <a:t>Aedes</a:t>
            </a:r>
            <a:r>
              <a:rPr lang="en-GB" sz="2000" dirty="0"/>
              <a:t>)</a:t>
            </a:r>
          </a:p>
          <a:p>
            <a:pPr marL="67500" indent="0">
              <a:buNone/>
            </a:pPr>
            <a:endParaRPr lang="en-GB" sz="2000" dirty="0"/>
          </a:p>
          <a:p>
            <a:pPr marL="67500" indent="0">
              <a:buNone/>
            </a:pPr>
            <a:r>
              <a:rPr lang="en-GB" sz="2000" dirty="0"/>
              <a:t>Geographic variability in species/population resistance (physiological, behavioural) should taken into account</a:t>
            </a:r>
          </a:p>
          <a:p>
            <a:pPr marL="6750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DD007-5CEA-460B-BF72-76E69FB0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8" y="421362"/>
            <a:ext cx="8787741" cy="933204"/>
          </a:xfr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GB" sz="3200" dirty="0">
                <a:solidFill>
                  <a:schemeClr val="tx1"/>
                </a:solidFill>
                <a:ea typeface="+mn-ea"/>
                <a:cs typeface="+mn-cs"/>
              </a:rPr>
              <a:t>Importance of species/strain selection and characterization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954CE-C185-4BF5-B823-14FCAE6ED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>
                <a:solidFill>
                  <a:prstClr val="white"/>
                </a:solidFill>
              </a:rPr>
              <a:pPr/>
              <a:t>7</a:t>
            </a:fld>
            <a:r>
              <a:rPr lang="fr-FR">
                <a:solidFill>
                  <a:prstClr val="white"/>
                </a:solidFill>
              </a:rPr>
              <a:t> 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706CF-519B-F647-AAB6-9B148E347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17" y="2030747"/>
            <a:ext cx="2333963" cy="1192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B89F72-F170-5F4D-82B6-EC4A4DCCE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908" y="3587818"/>
            <a:ext cx="2333963" cy="146261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1A589B6-2848-53DE-9FE9-F3FB6051DB23}"/>
              </a:ext>
            </a:extLst>
          </p:cNvPr>
          <p:cNvSpPr txBox="1"/>
          <p:nvPr/>
        </p:nvSpPr>
        <p:spPr>
          <a:xfrm>
            <a:off x="283706" y="5300547"/>
            <a:ext cx="87207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500" indent="0">
              <a:buNone/>
            </a:pPr>
            <a:r>
              <a:rPr lang="en-GB" sz="2800" dirty="0"/>
              <a:t>Need to characterise the various species/strains before claiming efficacy</a:t>
            </a:r>
          </a:p>
        </p:txBody>
      </p:sp>
    </p:spTree>
    <p:extLst>
      <p:ext uri="{BB962C8B-B14F-4D97-AF65-F5344CB8AC3E}">
        <p14:creationId xmlns:p14="http://schemas.microsoft.com/office/powerpoint/2010/main" val="288227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2F0F117-F93B-BFE7-289E-B1ACFA0E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789" y="1941008"/>
            <a:ext cx="7543800" cy="1450757"/>
          </a:xfrm>
        </p:spPr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8B9A6B-EF1A-518E-BABC-FAFA084565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D7BC97-55FE-4309-BBAE-EA3D80F9515E}" type="slidenum">
              <a:rPr lang="fr-FR" sz="1050" b="0" smtClean="0">
                <a:solidFill>
                  <a:prstClr val="white"/>
                </a:solidFill>
              </a:rPr>
              <a:pPr/>
              <a:t>8</a:t>
            </a:fld>
            <a:r>
              <a:rPr lang="fr-FR">
                <a:solidFill>
                  <a:prstClr val="white"/>
                </a:solidFill>
              </a:rPr>
              <a:t> 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385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fe8808-af42-4e72-a541-4cf994b6f08a" xsi:nil="true"/>
    <lcf76f155ced4ddcb4097134ff3c332f xmlns="fd3e0a0a-3b1c-4cd1-be2c-77d58e8d716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8801E9B206349984F54846C26575F" ma:contentTypeVersion="15" ma:contentTypeDescription="Create a new document." ma:contentTypeScope="" ma:versionID="169700396225a56bc416b43cae107004">
  <xsd:schema xmlns:xsd="http://www.w3.org/2001/XMLSchema" xmlns:xs="http://www.w3.org/2001/XMLSchema" xmlns:p="http://schemas.microsoft.com/office/2006/metadata/properties" xmlns:ns2="fd3e0a0a-3b1c-4cd1-be2c-77d58e8d7165" xmlns:ns3="11fe8808-af42-4e72-a541-4cf994b6f08a" targetNamespace="http://schemas.microsoft.com/office/2006/metadata/properties" ma:root="true" ma:fieldsID="8a881598b195fb73c04fdd30577b3808" ns2:_="" ns3:_="">
    <xsd:import namespace="fd3e0a0a-3b1c-4cd1-be2c-77d58e8d7165"/>
    <xsd:import namespace="11fe8808-af42-4e72-a541-4cf994b6f0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e0a0a-3b1c-4cd1-be2c-77d58e8d7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a1f9a0-4329-4427-9249-bb9dca87c7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e8808-af42-4e72-a541-4cf994b6f08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bf8976-b861-4105-8b43-5c55653f1ab3}" ma:internalName="TaxCatchAll" ma:showField="CatchAllData" ma:web="11fe8808-af42-4e72-a541-4cf994b6f0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3C6479-1316-4352-8D4E-3A8C2431C6B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1fe8808-af42-4e72-a541-4cf994b6f08a"/>
    <ds:schemaRef ds:uri="http://purl.org/dc/dcmitype/"/>
    <ds:schemaRef ds:uri="http://www.w3.org/XML/1998/namespace"/>
    <ds:schemaRef ds:uri="fd3e0a0a-3b1c-4cd1-be2c-77d58e8d7165"/>
  </ds:schemaRefs>
</ds:datastoreItem>
</file>

<file path=customXml/itemProps2.xml><?xml version="1.0" encoding="utf-8"?>
<ds:datastoreItem xmlns:ds="http://schemas.openxmlformats.org/officeDocument/2006/customXml" ds:itemID="{8C1A3899-8286-49B2-B689-12F6B694E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e0a0a-3b1c-4cd1-be2c-77d58e8d7165"/>
    <ds:schemaRef ds:uri="11fe8808-af42-4e72-a541-4cf994b6f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D5C79B-6629-419E-99E6-DD3AF61B0C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5560</TotalTime>
  <Words>351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Grande</vt:lpstr>
      <vt:lpstr>Retrospettivo</vt:lpstr>
      <vt:lpstr>  Weight of evidence approach in the evaluation of efficacy dossier (Module 5)     </vt:lpstr>
      <vt:lpstr>PowerPoint Presentation</vt:lpstr>
      <vt:lpstr>Evidence to support a reasonable expectation of product efficacy</vt:lpstr>
      <vt:lpstr>PowerPoint Presentation</vt:lpstr>
      <vt:lpstr>PowerPoint Presentation</vt:lpstr>
      <vt:lpstr>PowerPoint Presentation</vt:lpstr>
      <vt:lpstr>Importance of species/strain selection and characterization</vt:lpstr>
      <vt:lpstr>Thank you for your attention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FELICIA BECHET</dc:creator>
  <cp:lastModifiedBy>SCHULER, Dominic</cp:lastModifiedBy>
  <cp:revision>653</cp:revision>
  <cp:lastPrinted>2019-03-28T15:41:47Z</cp:lastPrinted>
  <dcterms:created xsi:type="dcterms:W3CDTF">2014-08-27T09:52:25Z</dcterms:created>
  <dcterms:modified xsi:type="dcterms:W3CDTF">2022-10-17T17:28:44Z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0x0101007BC8801E9B206349984F54846C26575F</vt:lpwstr>
  </property>
  <property fmtid="{D5CDD505-2E9C-101B-9397-08002B2CF9AE}" pid="3" name="MediaServiceImageTags">
    <vt:lpwstr/>
  </property>
</Properties>
</file>