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380" r:id="rId3"/>
    <p:sldId id="381" r:id="rId4"/>
    <p:sldId id="387" r:id="rId5"/>
    <p:sldId id="388" r:id="rId6"/>
    <p:sldId id="382" r:id="rId7"/>
    <p:sldId id="363" r:id="rId8"/>
    <p:sldId id="389" r:id="rId9"/>
    <p:sldId id="384" r:id="rId10"/>
    <p:sldId id="393" r:id="rId11"/>
    <p:sldId id="392" r:id="rId12"/>
    <p:sldId id="394" r:id="rId13"/>
    <p:sldId id="390" r:id="rId14"/>
    <p:sldId id="3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55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083F1-2F54-4D69-9341-20E0612D89D6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A6FCD8-6107-4FCE-912F-36EA282E4A4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500" dirty="0">
              <a:solidFill>
                <a:schemeClr val="tx1"/>
              </a:solidFill>
            </a:rPr>
            <a:t>1-l beakers containing 0.5 l deionized water with 2 g/l of soap (pH 10–11) added </a:t>
          </a:r>
        </a:p>
      </dgm:t>
    </dgm:pt>
    <dgm:pt modelId="{D0650BD0-7C81-4652-B231-DAB554680617}" type="parTrans" cxnId="{632AACBE-5E82-49BA-8CBB-829B798DFA5C}">
      <dgm:prSet/>
      <dgm:spPr/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DADDAF5B-FC57-400D-8132-492593273873}" type="sibTrans" cxnId="{632AACBE-5E82-49BA-8CBB-829B798DFA5C}">
      <dgm:prSet custT="1"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E1FBB636-DA3B-488B-A5A3-4BACD216488F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en-GB" sz="1500" dirty="0">
              <a:solidFill>
                <a:schemeClr val="tx1"/>
              </a:solidFill>
            </a:rPr>
            <a:t>Introduced samples (25cmx25cm) individually</a:t>
          </a:r>
        </a:p>
      </dgm:t>
    </dgm:pt>
    <dgm:pt modelId="{7258A65C-E364-4E4B-801C-0CB15CBD3232}" type="parTrans" cxnId="{8E7E0EE1-AD0D-4A52-AC30-DD8584F9EC29}">
      <dgm:prSet/>
      <dgm:spPr/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C7BF8C66-233A-4ECE-AF77-07B670BC4680}" type="sibTrans" cxnId="{8E7E0EE1-AD0D-4A52-AC30-DD8584F9EC29}">
      <dgm:prSet custT="1"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98BA44D8-E24E-49DF-91E0-BCB5F3A4E07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500" dirty="0">
              <a:solidFill>
                <a:schemeClr val="tx1"/>
              </a:solidFill>
            </a:rPr>
            <a:t>Placed into a water-bath at 30 °C and shaken for 10 min at 155 movements per minute. </a:t>
          </a:r>
        </a:p>
      </dgm:t>
    </dgm:pt>
    <dgm:pt modelId="{DF1A0C5E-6316-45F8-BA70-C3CD75F3AC9B}" type="parTrans" cxnId="{E14E2172-3CE2-47C1-8549-035459E0D39B}">
      <dgm:prSet/>
      <dgm:spPr/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8978F833-8015-4F5D-97A6-D6C1D877050B}" type="sibTrans" cxnId="{E14E2172-3CE2-47C1-8549-035459E0D39B}">
      <dgm:prSet/>
      <dgm:spPr/>
      <dgm:t>
        <a:bodyPr/>
        <a:lstStyle/>
        <a:p>
          <a:pPr algn="ctr"/>
          <a:endParaRPr lang="en-GB" sz="1500">
            <a:solidFill>
              <a:schemeClr val="tx1"/>
            </a:solidFill>
          </a:endParaRPr>
        </a:p>
      </dgm:t>
    </dgm:pt>
    <dgm:pt modelId="{590BFD98-0C97-491A-80A7-473ECB87F1F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500" dirty="0">
              <a:solidFill>
                <a:schemeClr val="tx1"/>
              </a:solidFill>
            </a:rPr>
            <a:t>Rinsed twice for 10 min in clean, deionized water – follow same procedure</a:t>
          </a:r>
        </a:p>
      </dgm:t>
    </dgm:pt>
    <dgm:pt modelId="{A3AADD19-387E-47D5-BCCD-C760EA169B23}" type="parTrans" cxnId="{37188A57-03BE-4F79-AA93-C3B3B9CE6EFA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A1996400-911C-4EA1-B8FC-83C04BEBB553}" type="sibTrans" cxnId="{37188A57-03BE-4F79-AA93-C3B3B9CE6EFA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1168E9C0-9783-409C-BA69-F950B75B9FA9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500" dirty="0">
              <a:solidFill>
                <a:schemeClr val="tx1"/>
              </a:solidFill>
            </a:rPr>
            <a:t>Dry at room temperature and store at 30 °C in the dark between washes</a:t>
          </a:r>
        </a:p>
      </dgm:t>
    </dgm:pt>
    <dgm:pt modelId="{B6D90A83-A5B8-4442-B4E0-D2162B75EC7A}" type="parTrans" cxnId="{1806AE0D-0CF4-429F-8ECF-B52B0671116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D538C2B8-035D-448E-96FA-978F36E83FA8}" type="sibTrans" cxnId="{1806AE0D-0CF4-429F-8ECF-B52B0671116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225293FB-EA98-45DD-9577-DC212D4FB5FE}" type="pres">
      <dgm:prSet presAssocID="{FDD083F1-2F54-4D69-9341-20E0612D89D6}" presName="Name0" presStyleCnt="0">
        <dgm:presLayoutVars>
          <dgm:dir/>
          <dgm:animLvl val="lvl"/>
          <dgm:resizeHandles val="exact"/>
        </dgm:presLayoutVars>
      </dgm:prSet>
      <dgm:spPr/>
    </dgm:pt>
    <dgm:pt modelId="{AF7036CA-AC99-4760-B0CF-16C31A1F767D}" type="pres">
      <dgm:prSet presAssocID="{1168E9C0-9783-409C-BA69-F950B75B9FA9}" presName="boxAndChildren" presStyleCnt="0"/>
      <dgm:spPr/>
    </dgm:pt>
    <dgm:pt modelId="{903E9ABA-5843-4F0A-859F-A675D72A661A}" type="pres">
      <dgm:prSet presAssocID="{1168E9C0-9783-409C-BA69-F950B75B9FA9}" presName="parentTextBox" presStyleLbl="node1" presStyleIdx="0" presStyleCnt="5"/>
      <dgm:spPr/>
    </dgm:pt>
    <dgm:pt modelId="{F309AAD9-3D08-4C07-9A73-806B4A7297A5}" type="pres">
      <dgm:prSet presAssocID="{A1996400-911C-4EA1-B8FC-83C04BEBB553}" presName="sp" presStyleCnt="0"/>
      <dgm:spPr/>
    </dgm:pt>
    <dgm:pt modelId="{8CDCBBE1-8B75-40AF-9FB5-24A4953B056B}" type="pres">
      <dgm:prSet presAssocID="{590BFD98-0C97-491A-80A7-473ECB87F1F4}" presName="arrowAndChildren" presStyleCnt="0"/>
      <dgm:spPr/>
    </dgm:pt>
    <dgm:pt modelId="{4BC5F3A0-BA74-43D9-B55E-B9F5E42C7728}" type="pres">
      <dgm:prSet presAssocID="{590BFD98-0C97-491A-80A7-473ECB87F1F4}" presName="parentTextArrow" presStyleLbl="node1" presStyleIdx="1" presStyleCnt="5"/>
      <dgm:spPr/>
    </dgm:pt>
    <dgm:pt modelId="{58AAB224-6D8B-4D50-9360-4EAAB5B3A348}" type="pres">
      <dgm:prSet presAssocID="{8978F833-8015-4F5D-97A6-D6C1D877050B}" presName="sp" presStyleCnt="0"/>
      <dgm:spPr/>
    </dgm:pt>
    <dgm:pt modelId="{8183A113-47CC-47D8-8E3D-E1FFC687449F}" type="pres">
      <dgm:prSet presAssocID="{98BA44D8-E24E-49DF-91E0-BCB5F3A4E073}" presName="arrowAndChildren" presStyleCnt="0"/>
      <dgm:spPr/>
    </dgm:pt>
    <dgm:pt modelId="{DDF29AFA-DDE5-48C9-BE1F-AFCD7176A710}" type="pres">
      <dgm:prSet presAssocID="{98BA44D8-E24E-49DF-91E0-BCB5F3A4E073}" presName="parentTextArrow" presStyleLbl="node1" presStyleIdx="2" presStyleCnt="5"/>
      <dgm:spPr/>
    </dgm:pt>
    <dgm:pt modelId="{4B403E44-5919-4693-993E-FFBDE88860B5}" type="pres">
      <dgm:prSet presAssocID="{C7BF8C66-233A-4ECE-AF77-07B670BC4680}" presName="sp" presStyleCnt="0"/>
      <dgm:spPr/>
    </dgm:pt>
    <dgm:pt modelId="{22378919-DD11-492F-A26F-4036FE5ED02F}" type="pres">
      <dgm:prSet presAssocID="{E1FBB636-DA3B-488B-A5A3-4BACD216488F}" presName="arrowAndChildren" presStyleCnt="0"/>
      <dgm:spPr/>
    </dgm:pt>
    <dgm:pt modelId="{37F95D1B-5609-470A-9A49-35AF2A21D08C}" type="pres">
      <dgm:prSet presAssocID="{E1FBB636-DA3B-488B-A5A3-4BACD216488F}" presName="parentTextArrow" presStyleLbl="node1" presStyleIdx="3" presStyleCnt="5"/>
      <dgm:spPr/>
    </dgm:pt>
    <dgm:pt modelId="{CFFCF208-BF30-40FA-BF69-BBD847C9F267}" type="pres">
      <dgm:prSet presAssocID="{DADDAF5B-FC57-400D-8132-492593273873}" presName="sp" presStyleCnt="0"/>
      <dgm:spPr/>
    </dgm:pt>
    <dgm:pt modelId="{52620DF1-0598-49CC-BBC6-0558A176D64F}" type="pres">
      <dgm:prSet presAssocID="{23A6FCD8-6107-4FCE-912F-36EA282E4A43}" presName="arrowAndChildren" presStyleCnt="0"/>
      <dgm:spPr/>
    </dgm:pt>
    <dgm:pt modelId="{F8FD8CF7-50E7-4E13-B296-05414C7A9C74}" type="pres">
      <dgm:prSet presAssocID="{23A6FCD8-6107-4FCE-912F-36EA282E4A43}" presName="parentTextArrow" presStyleLbl="node1" presStyleIdx="4" presStyleCnt="5" custLinFactNeighborY="-2390"/>
      <dgm:spPr/>
    </dgm:pt>
  </dgm:ptLst>
  <dgm:cxnLst>
    <dgm:cxn modelId="{D305D10B-CBA6-4DB6-9122-097D1481EC0D}" type="presOf" srcId="{1168E9C0-9783-409C-BA69-F950B75B9FA9}" destId="{903E9ABA-5843-4F0A-859F-A675D72A661A}" srcOrd="0" destOrd="0" presId="urn:microsoft.com/office/officeart/2005/8/layout/process4"/>
    <dgm:cxn modelId="{1806AE0D-0CF4-429F-8ECF-B52B06711161}" srcId="{FDD083F1-2F54-4D69-9341-20E0612D89D6}" destId="{1168E9C0-9783-409C-BA69-F950B75B9FA9}" srcOrd="4" destOrd="0" parTransId="{B6D90A83-A5B8-4442-B4E0-D2162B75EC7A}" sibTransId="{D538C2B8-035D-448E-96FA-978F36E83FA8}"/>
    <dgm:cxn modelId="{C6B9A048-1334-46BD-A7A5-256225691E9E}" type="presOf" srcId="{E1FBB636-DA3B-488B-A5A3-4BACD216488F}" destId="{37F95D1B-5609-470A-9A49-35AF2A21D08C}" srcOrd="0" destOrd="0" presId="urn:microsoft.com/office/officeart/2005/8/layout/process4"/>
    <dgm:cxn modelId="{C339A04B-9D67-41F6-A716-6B882AA1F141}" type="presOf" srcId="{FDD083F1-2F54-4D69-9341-20E0612D89D6}" destId="{225293FB-EA98-45DD-9577-DC212D4FB5FE}" srcOrd="0" destOrd="0" presId="urn:microsoft.com/office/officeart/2005/8/layout/process4"/>
    <dgm:cxn modelId="{B02B836D-DDAE-4530-8C7B-F9ED88422192}" type="presOf" srcId="{590BFD98-0C97-491A-80A7-473ECB87F1F4}" destId="{4BC5F3A0-BA74-43D9-B55E-B9F5E42C7728}" srcOrd="0" destOrd="0" presId="urn:microsoft.com/office/officeart/2005/8/layout/process4"/>
    <dgm:cxn modelId="{E14E2172-3CE2-47C1-8549-035459E0D39B}" srcId="{FDD083F1-2F54-4D69-9341-20E0612D89D6}" destId="{98BA44D8-E24E-49DF-91E0-BCB5F3A4E073}" srcOrd="2" destOrd="0" parTransId="{DF1A0C5E-6316-45F8-BA70-C3CD75F3AC9B}" sibTransId="{8978F833-8015-4F5D-97A6-D6C1D877050B}"/>
    <dgm:cxn modelId="{37188A57-03BE-4F79-AA93-C3B3B9CE6EFA}" srcId="{FDD083F1-2F54-4D69-9341-20E0612D89D6}" destId="{590BFD98-0C97-491A-80A7-473ECB87F1F4}" srcOrd="3" destOrd="0" parTransId="{A3AADD19-387E-47D5-BCCD-C760EA169B23}" sibTransId="{A1996400-911C-4EA1-B8FC-83C04BEBB553}"/>
    <dgm:cxn modelId="{20AA957C-DD05-47CF-9B18-5451F4299596}" type="presOf" srcId="{23A6FCD8-6107-4FCE-912F-36EA282E4A43}" destId="{F8FD8CF7-50E7-4E13-B296-05414C7A9C74}" srcOrd="0" destOrd="0" presId="urn:microsoft.com/office/officeart/2005/8/layout/process4"/>
    <dgm:cxn modelId="{99B830A6-94FC-424E-A072-2775C6E23685}" type="presOf" srcId="{98BA44D8-E24E-49DF-91E0-BCB5F3A4E073}" destId="{DDF29AFA-DDE5-48C9-BE1F-AFCD7176A710}" srcOrd="0" destOrd="0" presId="urn:microsoft.com/office/officeart/2005/8/layout/process4"/>
    <dgm:cxn modelId="{632AACBE-5E82-49BA-8CBB-829B798DFA5C}" srcId="{FDD083F1-2F54-4D69-9341-20E0612D89D6}" destId="{23A6FCD8-6107-4FCE-912F-36EA282E4A43}" srcOrd="0" destOrd="0" parTransId="{D0650BD0-7C81-4652-B231-DAB554680617}" sibTransId="{DADDAF5B-FC57-400D-8132-492593273873}"/>
    <dgm:cxn modelId="{8E7E0EE1-AD0D-4A52-AC30-DD8584F9EC29}" srcId="{FDD083F1-2F54-4D69-9341-20E0612D89D6}" destId="{E1FBB636-DA3B-488B-A5A3-4BACD216488F}" srcOrd="1" destOrd="0" parTransId="{7258A65C-E364-4E4B-801C-0CB15CBD3232}" sibTransId="{C7BF8C66-233A-4ECE-AF77-07B670BC4680}"/>
    <dgm:cxn modelId="{B4F4C117-DDA2-456C-8DBE-E59F025E846F}" type="presParOf" srcId="{225293FB-EA98-45DD-9577-DC212D4FB5FE}" destId="{AF7036CA-AC99-4760-B0CF-16C31A1F767D}" srcOrd="0" destOrd="0" presId="urn:microsoft.com/office/officeart/2005/8/layout/process4"/>
    <dgm:cxn modelId="{CFBB7523-C748-4F31-BE2D-6920B2972DB4}" type="presParOf" srcId="{AF7036CA-AC99-4760-B0CF-16C31A1F767D}" destId="{903E9ABA-5843-4F0A-859F-A675D72A661A}" srcOrd="0" destOrd="0" presId="urn:microsoft.com/office/officeart/2005/8/layout/process4"/>
    <dgm:cxn modelId="{34B18FDE-985B-4807-8835-8B8EEFC9D8FE}" type="presParOf" srcId="{225293FB-EA98-45DD-9577-DC212D4FB5FE}" destId="{F309AAD9-3D08-4C07-9A73-806B4A7297A5}" srcOrd="1" destOrd="0" presId="urn:microsoft.com/office/officeart/2005/8/layout/process4"/>
    <dgm:cxn modelId="{B100E0FF-F1D4-47DA-96C1-843126A6F8EB}" type="presParOf" srcId="{225293FB-EA98-45DD-9577-DC212D4FB5FE}" destId="{8CDCBBE1-8B75-40AF-9FB5-24A4953B056B}" srcOrd="2" destOrd="0" presId="urn:microsoft.com/office/officeart/2005/8/layout/process4"/>
    <dgm:cxn modelId="{2E221264-D821-4AF9-ADB5-3AF22729BE34}" type="presParOf" srcId="{8CDCBBE1-8B75-40AF-9FB5-24A4953B056B}" destId="{4BC5F3A0-BA74-43D9-B55E-B9F5E42C7728}" srcOrd="0" destOrd="0" presId="urn:microsoft.com/office/officeart/2005/8/layout/process4"/>
    <dgm:cxn modelId="{0290DDA1-922B-459D-A31F-F7FCC6F45E8D}" type="presParOf" srcId="{225293FB-EA98-45DD-9577-DC212D4FB5FE}" destId="{58AAB224-6D8B-4D50-9360-4EAAB5B3A348}" srcOrd="3" destOrd="0" presId="urn:microsoft.com/office/officeart/2005/8/layout/process4"/>
    <dgm:cxn modelId="{02C5B2DC-C207-4DB3-A7A2-234E975FF9EC}" type="presParOf" srcId="{225293FB-EA98-45DD-9577-DC212D4FB5FE}" destId="{8183A113-47CC-47D8-8E3D-E1FFC687449F}" srcOrd="4" destOrd="0" presId="urn:microsoft.com/office/officeart/2005/8/layout/process4"/>
    <dgm:cxn modelId="{9F0F8174-95B5-4831-B674-48C41F411E6F}" type="presParOf" srcId="{8183A113-47CC-47D8-8E3D-E1FFC687449F}" destId="{DDF29AFA-DDE5-48C9-BE1F-AFCD7176A710}" srcOrd="0" destOrd="0" presId="urn:microsoft.com/office/officeart/2005/8/layout/process4"/>
    <dgm:cxn modelId="{E6BCBE9B-782C-4BA4-BDA7-2C15184BC15E}" type="presParOf" srcId="{225293FB-EA98-45DD-9577-DC212D4FB5FE}" destId="{4B403E44-5919-4693-993E-FFBDE88860B5}" srcOrd="5" destOrd="0" presId="urn:microsoft.com/office/officeart/2005/8/layout/process4"/>
    <dgm:cxn modelId="{C9349DC2-8B98-4E4C-8210-8A123FB49BB3}" type="presParOf" srcId="{225293FB-EA98-45DD-9577-DC212D4FB5FE}" destId="{22378919-DD11-492F-A26F-4036FE5ED02F}" srcOrd="6" destOrd="0" presId="urn:microsoft.com/office/officeart/2005/8/layout/process4"/>
    <dgm:cxn modelId="{97DEDFC2-0DC8-4369-ACC9-B8D892892954}" type="presParOf" srcId="{22378919-DD11-492F-A26F-4036FE5ED02F}" destId="{37F95D1B-5609-470A-9A49-35AF2A21D08C}" srcOrd="0" destOrd="0" presId="urn:microsoft.com/office/officeart/2005/8/layout/process4"/>
    <dgm:cxn modelId="{2F65A7F2-11E0-4305-967A-BCDE1366B861}" type="presParOf" srcId="{225293FB-EA98-45DD-9577-DC212D4FB5FE}" destId="{CFFCF208-BF30-40FA-BF69-BBD847C9F267}" srcOrd="7" destOrd="0" presId="urn:microsoft.com/office/officeart/2005/8/layout/process4"/>
    <dgm:cxn modelId="{96AD813C-ADF4-436A-B16A-A01304562189}" type="presParOf" srcId="{225293FB-EA98-45DD-9577-DC212D4FB5FE}" destId="{52620DF1-0598-49CC-BBC6-0558A176D64F}" srcOrd="8" destOrd="0" presId="urn:microsoft.com/office/officeart/2005/8/layout/process4"/>
    <dgm:cxn modelId="{4E0E33E4-A873-4C9B-B519-C7DA9FD720DA}" type="presParOf" srcId="{52620DF1-0598-49CC-BBC6-0558A176D64F}" destId="{F8FD8CF7-50E7-4E13-B296-05414C7A9C74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083F1-2F54-4D69-9341-20E0612D89D6}" type="doc">
      <dgm:prSet loTypeId="urn:microsoft.com/office/officeart/2005/8/layout/process4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A6FCD8-6107-4FCE-912F-36EA282E4A43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800" dirty="0">
              <a:solidFill>
                <a:schemeClr val="tx1"/>
              </a:solidFill>
            </a:rPr>
            <a:t>Unwashed net – bioassay</a:t>
          </a:r>
        </a:p>
      </dgm:t>
    </dgm:pt>
    <dgm:pt modelId="{D0650BD0-7C81-4652-B231-DAB554680617}" type="parTrans" cxnId="{632AACBE-5E82-49BA-8CBB-829B798DFA5C}">
      <dgm:prSet/>
      <dgm:spPr/>
      <dgm:t>
        <a:bodyPr/>
        <a:lstStyle/>
        <a:p>
          <a:pPr algn="ctr"/>
          <a:endParaRPr lang="en-GB" sz="1800">
            <a:solidFill>
              <a:schemeClr val="tx1"/>
            </a:solidFill>
          </a:endParaRPr>
        </a:p>
      </dgm:t>
    </dgm:pt>
    <dgm:pt modelId="{DADDAF5B-FC57-400D-8132-492593273873}" type="sibTrans" cxnId="{632AACBE-5E82-49BA-8CBB-829B798DFA5C}">
      <dgm:prSet custT="1"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en-GB" sz="2000">
            <a:solidFill>
              <a:schemeClr val="tx1"/>
            </a:solidFill>
          </a:endParaRPr>
        </a:p>
      </dgm:t>
    </dgm:pt>
    <dgm:pt modelId="{E1FBB636-DA3B-488B-A5A3-4BACD216488F}">
      <dgm:prSet phldrT="[Text]" custT="1"/>
      <dgm:spPr>
        <a:solidFill>
          <a:srgbClr val="FFFF00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algn="ctr"/>
          <a:r>
            <a:rPr lang="en-GB" sz="1800" dirty="0">
              <a:solidFill>
                <a:schemeClr val="tx1"/>
              </a:solidFill>
            </a:rPr>
            <a:t>Wash 3 times on a single day - Day 0</a:t>
          </a:r>
        </a:p>
      </dgm:t>
    </dgm:pt>
    <dgm:pt modelId="{7258A65C-E364-4E4B-801C-0CB15CBD3232}" type="parTrans" cxnId="{8E7E0EE1-AD0D-4A52-AC30-DD8584F9EC29}">
      <dgm:prSet/>
      <dgm:spPr/>
      <dgm:t>
        <a:bodyPr/>
        <a:lstStyle/>
        <a:p>
          <a:pPr algn="ctr"/>
          <a:endParaRPr lang="en-GB" sz="1800">
            <a:solidFill>
              <a:schemeClr val="tx1"/>
            </a:solidFill>
          </a:endParaRPr>
        </a:p>
      </dgm:t>
    </dgm:pt>
    <dgm:pt modelId="{C7BF8C66-233A-4ECE-AF77-07B670BC4680}" type="sibTrans" cxnId="{8E7E0EE1-AD0D-4A52-AC30-DD8584F9EC29}">
      <dgm:prSet custT="1"/>
      <dgm:spPr>
        <a:solidFill>
          <a:schemeClr val="tx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en-GB" sz="2000">
            <a:solidFill>
              <a:schemeClr val="tx1"/>
            </a:solidFill>
          </a:endParaRPr>
        </a:p>
      </dgm:t>
    </dgm:pt>
    <dgm:pt modelId="{98BA44D8-E24E-49DF-91E0-BCB5F3A4E073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800" dirty="0">
              <a:solidFill>
                <a:schemeClr val="tx1"/>
              </a:solidFill>
            </a:rPr>
            <a:t>Bioassay on 1, 2, 3, 5 and 7 days after washing </a:t>
          </a:r>
        </a:p>
      </dgm:t>
    </dgm:pt>
    <dgm:pt modelId="{DF1A0C5E-6316-45F8-BA70-C3CD75F3AC9B}" type="parTrans" cxnId="{E14E2172-3CE2-47C1-8549-035459E0D39B}">
      <dgm:prSet/>
      <dgm:spPr/>
      <dgm:t>
        <a:bodyPr/>
        <a:lstStyle/>
        <a:p>
          <a:pPr algn="ctr"/>
          <a:endParaRPr lang="en-GB" sz="1800">
            <a:solidFill>
              <a:schemeClr val="tx1"/>
            </a:solidFill>
          </a:endParaRPr>
        </a:p>
      </dgm:t>
    </dgm:pt>
    <dgm:pt modelId="{8978F833-8015-4F5D-97A6-D6C1D877050B}" type="sibTrans" cxnId="{E14E2172-3CE2-47C1-8549-035459E0D39B}">
      <dgm:prSet/>
      <dgm:spPr/>
      <dgm:t>
        <a:bodyPr/>
        <a:lstStyle/>
        <a:p>
          <a:pPr algn="ctr"/>
          <a:endParaRPr lang="en-GB" sz="1800">
            <a:solidFill>
              <a:schemeClr val="tx1"/>
            </a:solidFill>
          </a:endParaRPr>
        </a:p>
      </dgm:t>
    </dgm:pt>
    <dgm:pt modelId="{590BFD98-0C97-491A-80A7-473ECB87F1F4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800" dirty="0">
              <a:solidFill>
                <a:schemeClr val="tx1"/>
              </a:solidFill>
            </a:rPr>
            <a:t>Record outcomes each day </a:t>
          </a:r>
          <a:r>
            <a:rPr lang="en-GB" sz="1800" dirty="0" err="1">
              <a:solidFill>
                <a:schemeClr val="tx1"/>
              </a:solidFill>
            </a:rPr>
            <a:t>e.g</a:t>
          </a:r>
          <a:r>
            <a:rPr lang="en-GB" sz="1800" dirty="0">
              <a:solidFill>
                <a:schemeClr val="tx1"/>
              </a:solidFill>
            </a:rPr>
            <a:t> Knockdown, mortality, fertility etc</a:t>
          </a:r>
        </a:p>
      </dgm:t>
    </dgm:pt>
    <dgm:pt modelId="{A3AADD19-387E-47D5-BCCD-C760EA169B23}" type="parTrans" cxnId="{37188A57-03BE-4F79-AA93-C3B3B9CE6EFA}">
      <dgm:prSet/>
      <dgm:spPr/>
      <dgm:t>
        <a:bodyPr/>
        <a:lstStyle/>
        <a:p>
          <a:endParaRPr lang="en-GB"/>
        </a:p>
      </dgm:t>
    </dgm:pt>
    <dgm:pt modelId="{A1996400-911C-4EA1-B8FC-83C04BEBB553}" type="sibTrans" cxnId="{37188A57-03BE-4F79-AA93-C3B3B9CE6EFA}">
      <dgm:prSet/>
      <dgm:spPr/>
      <dgm:t>
        <a:bodyPr/>
        <a:lstStyle/>
        <a:p>
          <a:endParaRPr lang="en-GB"/>
        </a:p>
      </dgm:t>
    </dgm:pt>
    <dgm:pt modelId="{1168E9C0-9783-409C-BA69-F950B75B9FA9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GB" sz="1800" dirty="0">
              <a:solidFill>
                <a:schemeClr val="tx1"/>
              </a:solidFill>
            </a:rPr>
            <a:t>RT=number of days required for outcome to reach a plateau </a:t>
          </a:r>
        </a:p>
      </dgm:t>
    </dgm:pt>
    <dgm:pt modelId="{B6D90A83-A5B8-4442-B4E0-D2162B75EC7A}" type="parTrans" cxnId="{1806AE0D-0CF4-429F-8ECF-B52B06711161}">
      <dgm:prSet/>
      <dgm:spPr/>
      <dgm:t>
        <a:bodyPr/>
        <a:lstStyle/>
        <a:p>
          <a:endParaRPr lang="en-GB"/>
        </a:p>
      </dgm:t>
    </dgm:pt>
    <dgm:pt modelId="{D538C2B8-035D-448E-96FA-978F36E83FA8}" type="sibTrans" cxnId="{1806AE0D-0CF4-429F-8ECF-B52B06711161}">
      <dgm:prSet/>
      <dgm:spPr/>
      <dgm:t>
        <a:bodyPr/>
        <a:lstStyle/>
        <a:p>
          <a:endParaRPr lang="en-GB"/>
        </a:p>
      </dgm:t>
    </dgm:pt>
    <dgm:pt modelId="{225293FB-EA98-45DD-9577-DC212D4FB5FE}" type="pres">
      <dgm:prSet presAssocID="{FDD083F1-2F54-4D69-9341-20E0612D89D6}" presName="Name0" presStyleCnt="0">
        <dgm:presLayoutVars>
          <dgm:dir/>
          <dgm:animLvl val="lvl"/>
          <dgm:resizeHandles val="exact"/>
        </dgm:presLayoutVars>
      </dgm:prSet>
      <dgm:spPr/>
    </dgm:pt>
    <dgm:pt modelId="{AF7036CA-AC99-4760-B0CF-16C31A1F767D}" type="pres">
      <dgm:prSet presAssocID="{1168E9C0-9783-409C-BA69-F950B75B9FA9}" presName="boxAndChildren" presStyleCnt="0"/>
      <dgm:spPr/>
    </dgm:pt>
    <dgm:pt modelId="{903E9ABA-5843-4F0A-859F-A675D72A661A}" type="pres">
      <dgm:prSet presAssocID="{1168E9C0-9783-409C-BA69-F950B75B9FA9}" presName="parentTextBox" presStyleLbl="node1" presStyleIdx="0" presStyleCnt="5"/>
      <dgm:spPr/>
    </dgm:pt>
    <dgm:pt modelId="{F309AAD9-3D08-4C07-9A73-806B4A7297A5}" type="pres">
      <dgm:prSet presAssocID="{A1996400-911C-4EA1-B8FC-83C04BEBB553}" presName="sp" presStyleCnt="0"/>
      <dgm:spPr/>
    </dgm:pt>
    <dgm:pt modelId="{8CDCBBE1-8B75-40AF-9FB5-24A4953B056B}" type="pres">
      <dgm:prSet presAssocID="{590BFD98-0C97-491A-80A7-473ECB87F1F4}" presName="arrowAndChildren" presStyleCnt="0"/>
      <dgm:spPr/>
    </dgm:pt>
    <dgm:pt modelId="{4BC5F3A0-BA74-43D9-B55E-B9F5E42C7728}" type="pres">
      <dgm:prSet presAssocID="{590BFD98-0C97-491A-80A7-473ECB87F1F4}" presName="parentTextArrow" presStyleLbl="node1" presStyleIdx="1" presStyleCnt="5"/>
      <dgm:spPr/>
    </dgm:pt>
    <dgm:pt modelId="{58AAB224-6D8B-4D50-9360-4EAAB5B3A348}" type="pres">
      <dgm:prSet presAssocID="{8978F833-8015-4F5D-97A6-D6C1D877050B}" presName="sp" presStyleCnt="0"/>
      <dgm:spPr/>
    </dgm:pt>
    <dgm:pt modelId="{8183A113-47CC-47D8-8E3D-E1FFC687449F}" type="pres">
      <dgm:prSet presAssocID="{98BA44D8-E24E-49DF-91E0-BCB5F3A4E073}" presName="arrowAndChildren" presStyleCnt="0"/>
      <dgm:spPr/>
    </dgm:pt>
    <dgm:pt modelId="{DDF29AFA-DDE5-48C9-BE1F-AFCD7176A710}" type="pres">
      <dgm:prSet presAssocID="{98BA44D8-E24E-49DF-91E0-BCB5F3A4E073}" presName="parentTextArrow" presStyleLbl="node1" presStyleIdx="2" presStyleCnt="5"/>
      <dgm:spPr/>
    </dgm:pt>
    <dgm:pt modelId="{4B403E44-5919-4693-993E-FFBDE88860B5}" type="pres">
      <dgm:prSet presAssocID="{C7BF8C66-233A-4ECE-AF77-07B670BC4680}" presName="sp" presStyleCnt="0"/>
      <dgm:spPr/>
    </dgm:pt>
    <dgm:pt modelId="{22378919-DD11-492F-A26F-4036FE5ED02F}" type="pres">
      <dgm:prSet presAssocID="{E1FBB636-DA3B-488B-A5A3-4BACD216488F}" presName="arrowAndChildren" presStyleCnt="0"/>
      <dgm:spPr/>
    </dgm:pt>
    <dgm:pt modelId="{37F95D1B-5609-470A-9A49-35AF2A21D08C}" type="pres">
      <dgm:prSet presAssocID="{E1FBB636-DA3B-488B-A5A3-4BACD216488F}" presName="parentTextArrow" presStyleLbl="node1" presStyleIdx="3" presStyleCnt="5"/>
      <dgm:spPr/>
    </dgm:pt>
    <dgm:pt modelId="{CFFCF208-BF30-40FA-BF69-BBD847C9F267}" type="pres">
      <dgm:prSet presAssocID="{DADDAF5B-FC57-400D-8132-492593273873}" presName="sp" presStyleCnt="0"/>
      <dgm:spPr/>
    </dgm:pt>
    <dgm:pt modelId="{52620DF1-0598-49CC-BBC6-0558A176D64F}" type="pres">
      <dgm:prSet presAssocID="{23A6FCD8-6107-4FCE-912F-36EA282E4A43}" presName="arrowAndChildren" presStyleCnt="0"/>
      <dgm:spPr/>
    </dgm:pt>
    <dgm:pt modelId="{F8FD8CF7-50E7-4E13-B296-05414C7A9C74}" type="pres">
      <dgm:prSet presAssocID="{23A6FCD8-6107-4FCE-912F-36EA282E4A43}" presName="parentTextArrow" presStyleLbl="node1" presStyleIdx="4" presStyleCnt="5" custLinFactNeighborY="-2390"/>
      <dgm:spPr/>
    </dgm:pt>
  </dgm:ptLst>
  <dgm:cxnLst>
    <dgm:cxn modelId="{D305D10B-CBA6-4DB6-9122-097D1481EC0D}" type="presOf" srcId="{1168E9C0-9783-409C-BA69-F950B75B9FA9}" destId="{903E9ABA-5843-4F0A-859F-A675D72A661A}" srcOrd="0" destOrd="0" presId="urn:microsoft.com/office/officeart/2005/8/layout/process4"/>
    <dgm:cxn modelId="{1806AE0D-0CF4-429F-8ECF-B52B06711161}" srcId="{FDD083F1-2F54-4D69-9341-20E0612D89D6}" destId="{1168E9C0-9783-409C-BA69-F950B75B9FA9}" srcOrd="4" destOrd="0" parTransId="{B6D90A83-A5B8-4442-B4E0-D2162B75EC7A}" sibTransId="{D538C2B8-035D-448E-96FA-978F36E83FA8}"/>
    <dgm:cxn modelId="{C6B9A048-1334-46BD-A7A5-256225691E9E}" type="presOf" srcId="{E1FBB636-DA3B-488B-A5A3-4BACD216488F}" destId="{37F95D1B-5609-470A-9A49-35AF2A21D08C}" srcOrd="0" destOrd="0" presId="urn:microsoft.com/office/officeart/2005/8/layout/process4"/>
    <dgm:cxn modelId="{C339A04B-9D67-41F6-A716-6B882AA1F141}" type="presOf" srcId="{FDD083F1-2F54-4D69-9341-20E0612D89D6}" destId="{225293FB-EA98-45DD-9577-DC212D4FB5FE}" srcOrd="0" destOrd="0" presId="urn:microsoft.com/office/officeart/2005/8/layout/process4"/>
    <dgm:cxn modelId="{B02B836D-DDAE-4530-8C7B-F9ED88422192}" type="presOf" srcId="{590BFD98-0C97-491A-80A7-473ECB87F1F4}" destId="{4BC5F3A0-BA74-43D9-B55E-B9F5E42C7728}" srcOrd="0" destOrd="0" presId="urn:microsoft.com/office/officeart/2005/8/layout/process4"/>
    <dgm:cxn modelId="{E14E2172-3CE2-47C1-8549-035459E0D39B}" srcId="{FDD083F1-2F54-4D69-9341-20E0612D89D6}" destId="{98BA44D8-E24E-49DF-91E0-BCB5F3A4E073}" srcOrd="2" destOrd="0" parTransId="{DF1A0C5E-6316-45F8-BA70-C3CD75F3AC9B}" sibTransId="{8978F833-8015-4F5D-97A6-D6C1D877050B}"/>
    <dgm:cxn modelId="{37188A57-03BE-4F79-AA93-C3B3B9CE6EFA}" srcId="{FDD083F1-2F54-4D69-9341-20E0612D89D6}" destId="{590BFD98-0C97-491A-80A7-473ECB87F1F4}" srcOrd="3" destOrd="0" parTransId="{A3AADD19-387E-47D5-BCCD-C760EA169B23}" sibTransId="{A1996400-911C-4EA1-B8FC-83C04BEBB553}"/>
    <dgm:cxn modelId="{20AA957C-DD05-47CF-9B18-5451F4299596}" type="presOf" srcId="{23A6FCD8-6107-4FCE-912F-36EA282E4A43}" destId="{F8FD8CF7-50E7-4E13-B296-05414C7A9C74}" srcOrd="0" destOrd="0" presId="urn:microsoft.com/office/officeart/2005/8/layout/process4"/>
    <dgm:cxn modelId="{99B830A6-94FC-424E-A072-2775C6E23685}" type="presOf" srcId="{98BA44D8-E24E-49DF-91E0-BCB5F3A4E073}" destId="{DDF29AFA-DDE5-48C9-BE1F-AFCD7176A710}" srcOrd="0" destOrd="0" presId="urn:microsoft.com/office/officeart/2005/8/layout/process4"/>
    <dgm:cxn modelId="{632AACBE-5E82-49BA-8CBB-829B798DFA5C}" srcId="{FDD083F1-2F54-4D69-9341-20E0612D89D6}" destId="{23A6FCD8-6107-4FCE-912F-36EA282E4A43}" srcOrd="0" destOrd="0" parTransId="{D0650BD0-7C81-4652-B231-DAB554680617}" sibTransId="{DADDAF5B-FC57-400D-8132-492593273873}"/>
    <dgm:cxn modelId="{8E7E0EE1-AD0D-4A52-AC30-DD8584F9EC29}" srcId="{FDD083F1-2F54-4D69-9341-20E0612D89D6}" destId="{E1FBB636-DA3B-488B-A5A3-4BACD216488F}" srcOrd="1" destOrd="0" parTransId="{7258A65C-E364-4E4B-801C-0CB15CBD3232}" sibTransId="{C7BF8C66-233A-4ECE-AF77-07B670BC4680}"/>
    <dgm:cxn modelId="{B4F4C117-DDA2-456C-8DBE-E59F025E846F}" type="presParOf" srcId="{225293FB-EA98-45DD-9577-DC212D4FB5FE}" destId="{AF7036CA-AC99-4760-B0CF-16C31A1F767D}" srcOrd="0" destOrd="0" presId="urn:microsoft.com/office/officeart/2005/8/layout/process4"/>
    <dgm:cxn modelId="{CFBB7523-C748-4F31-BE2D-6920B2972DB4}" type="presParOf" srcId="{AF7036CA-AC99-4760-B0CF-16C31A1F767D}" destId="{903E9ABA-5843-4F0A-859F-A675D72A661A}" srcOrd="0" destOrd="0" presId="urn:microsoft.com/office/officeart/2005/8/layout/process4"/>
    <dgm:cxn modelId="{34B18FDE-985B-4807-8835-8B8EEFC9D8FE}" type="presParOf" srcId="{225293FB-EA98-45DD-9577-DC212D4FB5FE}" destId="{F309AAD9-3D08-4C07-9A73-806B4A7297A5}" srcOrd="1" destOrd="0" presId="urn:microsoft.com/office/officeart/2005/8/layout/process4"/>
    <dgm:cxn modelId="{B100E0FF-F1D4-47DA-96C1-843126A6F8EB}" type="presParOf" srcId="{225293FB-EA98-45DD-9577-DC212D4FB5FE}" destId="{8CDCBBE1-8B75-40AF-9FB5-24A4953B056B}" srcOrd="2" destOrd="0" presId="urn:microsoft.com/office/officeart/2005/8/layout/process4"/>
    <dgm:cxn modelId="{2E221264-D821-4AF9-ADB5-3AF22729BE34}" type="presParOf" srcId="{8CDCBBE1-8B75-40AF-9FB5-24A4953B056B}" destId="{4BC5F3A0-BA74-43D9-B55E-B9F5E42C7728}" srcOrd="0" destOrd="0" presId="urn:microsoft.com/office/officeart/2005/8/layout/process4"/>
    <dgm:cxn modelId="{0290DDA1-922B-459D-A31F-F7FCC6F45E8D}" type="presParOf" srcId="{225293FB-EA98-45DD-9577-DC212D4FB5FE}" destId="{58AAB224-6D8B-4D50-9360-4EAAB5B3A348}" srcOrd="3" destOrd="0" presId="urn:microsoft.com/office/officeart/2005/8/layout/process4"/>
    <dgm:cxn modelId="{02C5B2DC-C207-4DB3-A7A2-234E975FF9EC}" type="presParOf" srcId="{225293FB-EA98-45DD-9577-DC212D4FB5FE}" destId="{8183A113-47CC-47D8-8E3D-E1FFC687449F}" srcOrd="4" destOrd="0" presId="urn:microsoft.com/office/officeart/2005/8/layout/process4"/>
    <dgm:cxn modelId="{9F0F8174-95B5-4831-B674-48C41F411E6F}" type="presParOf" srcId="{8183A113-47CC-47D8-8E3D-E1FFC687449F}" destId="{DDF29AFA-DDE5-48C9-BE1F-AFCD7176A710}" srcOrd="0" destOrd="0" presId="urn:microsoft.com/office/officeart/2005/8/layout/process4"/>
    <dgm:cxn modelId="{E6BCBE9B-782C-4BA4-BDA7-2C15184BC15E}" type="presParOf" srcId="{225293FB-EA98-45DD-9577-DC212D4FB5FE}" destId="{4B403E44-5919-4693-993E-FFBDE88860B5}" srcOrd="5" destOrd="0" presId="urn:microsoft.com/office/officeart/2005/8/layout/process4"/>
    <dgm:cxn modelId="{C9349DC2-8B98-4E4C-8210-8A123FB49BB3}" type="presParOf" srcId="{225293FB-EA98-45DD-9577-DC212D4FB5FE}" destId="{22378919-DD11-492F-A26F-4036FE5ED02F}" srcOrd="6" destOrd="0" presId="urn:microsoft.com/office/officeart/2005/8/layout/process4"/>
    <dgm:cxn modelId="{97DEDFC2-0DC8-4369-ACC9-B8D892892954}" type="presParOf" srcId="{22378919-DD11-492F-A26F-4036FE5ED02F}" destId="{37F95D1B-5609-470A-9A49-35AF2A21D08C}" srcOrd="0" destOrd="0" presId="urn:microsoft.com/office/officeart/2005/8/layout/process4"/>
    <dgm:cxn modelId="{2F65A7F2-11E0-4305-967A-BCDE1366B861}" type="presParOf" srcId="{225293FB-EA98-45DD-9577-DC212D4FB5FE}" destId="{CFFCF208-BF30-40FA-BF69-BBD847C9F267}" srcOrd="7" destOrd="0" presId="urn:microsoft.com/office/officeart/2005/8/layout/process4"/>
    <dgm:cxn modelId="{96AD813C-ADF4-436A-B16A-A01304562189}" type="presParOf" srcId="{225293FB-EA98-45DD-9577-DC212D4FB5FE}" destId="{52620DF1-0598-49CC-BBC6-0558A176D64F}" srcOrd="8" destOrd="0" presId="urn:microsoft.com/office/officeart/2005/8/layout/process4"/>
    <dgm:cxn modelId="{4E0E33E4-A873-4C9B-B519-C7DA9FD720DA}" type="presParOf" srcId="{52620DF1-0598-49CC-BBC6-0558A176D64F}" destId="{F8FD8CF7-50E7-4E13-B296-05414C7A9C7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E9ABA-5843-4F0A-859F-A675D72A661A}">
      <dsp:nvSpPr>
        <dsp:cNvPr id="0" name=""/>
        <dsp:cNvSpPr/>
      </dsp:nvSpPr>
      <dsp:spPr>
        <a:xfrm>
          <a:off x="0" y="3691011"/>
          <a:ext cx="3517449" cy="6055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Dry at room temperature and store at 30 °C in the dark between washes</a:t>
          </a:r>
        </a:p>
      </dsp:txBody>
      <dsp:txXfrm>
        <a:off x="0" y="3691011"/>
        <a:ext cx="3517449" cy="605541"/>
      </dsp:txXfrm>
    </dsp:sp>
    <dsp:sp modelId="{4BC5F3A0-BA74-43D9-B55E-B9F5E42C7728}">
      <dsp:nvSpPr>
        <dsp:cNvPr id="0" name=""/>
        <dsp:cNvSpPr/>
      </dsp:nvSpPr>
      <dsp:spPr>
        <a:xfrm rot="10800000">
          <a:off x="0" y="2768772"/>
          <a:ext cx="3517449" cy="93132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Rinsed twice for 10 min in clean, deionized water – follow same procedure</a:t>
          </a:r>
        </a:p>
      </dsp:txBody>
      <dsp:txXfrm rot="10800000">
        <a:off x="0" y="2768772"/>
        <a:ext cx="3517449" cy="605145"/>
      </dsp:txXfrm>
    </dsp:sp>
    <dsp:sp modelId="{DDF29AFA-DDE5-48C9-BE1F-AFCD7176A710}">
      <dsp:nvSpPr>
        <dsp:cNvPr id="0" name=""/>
        <dsp:cNvSpPr/>
      </dsp:nvSpPr>
      <dsp:spPr>
        <a:xfrm rot="10800000">
          <a:off x="0" y="1846532"/>
          <a:ext cx="3517449" cy="93132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Placed into a water-bath at 30 °C and shaken for 10 min at 155 movements per minute. </a:t>
          </a:r>
        </a:p>
      </dsp:txBody>
      <dsp:txXfrm rot="10800000">
        <a:off x="0" y="1846532"/>
        <a:ext cx="3517449" cy="605145"/>
      </dsp:txXfrm>
    </dsp:sp>
    <dsp:sp modelId="{37F95D1B-5609-470A-9A49-35AF2A21D08C}">
      <dsp:nvSpPr>
        <dsp:cNvPr id="0" name=""/>
        <dsp:cNvSpPr/>
      </dsp:nvSpPr>
      <dsp:spPr>
        <a:xfrm rot="10800000">
          <a:off x="0" y="924293"/>
          <a:ext cx="3517449" cy="93132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Introduced samples (25cmx25cm) individually</a:t>
          </a:r>
        </a:p>
      </dsp:txBody>
      <dsp:txXfrm rot="10800000">
        <a:off x="0" y="924293"/>
        <a:ext cx="3517449" cy="605145"/>
      </dsp:txXfrm>
    </dsp:sp>
    <dsp:sp modelId="{F8FD8CF7-50E7-4E13-B296-05414C7A9C74}">
      <dsp:nvSpPr>
        <dsp:cNvPr id="0" name=""/>
        <dsp:cNvSpPr/>
      </dsp:nvSpPr>
      <dsp:spPr>
        <a:xfrm rot="10800000">
          <a:off x="0" y="0"/>
          <a:ext cx="3517449" cy="931322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solidFill>
                <a:schemeClr val="tx1"/>
              </a:solidFill>
            </a:rPr>
            <a:t>1-l beakers containing 0.5 l deionized water with 2 g/l of soap (pH 10–11) added </a:t>
          </a:r>
        </a:p>
      </dsp:txBody>
      <dsp:txXfrm rot="10800000">
        <a:off x="0" y="0"/>
        <a:ext cx="3517449" cy="605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E9ABA-5843-4F0A-859F-A675D72A661A}">
      <dsp:nvSpPr>
        <dsp:cNvPr id="0" name=""/>
        <dsp:cNvSpPr/>
      </dsp:nvSpPr>
      <dsp:spPr>
        <a:xfrm>
          <a:off x="0" y="3919689"/>
          <a:ext cx="4296792" cy="643057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RT=number of days required for outcome to reach a plateau </a:t>
          </a:r>
        </a:p>
      </dsp:txBody>
      <dsp:txXfrm>
        <a:off x="0" y="3919689"/>
        <a:ext cx="4296792" cy="643057"/>
      </dsp:txXfrm>
    </dsp:sp>
    <dsp:sp modelId="{4BC5F3A0-BA74-43D9-B55E-B9F5E42C7728}">
      <dsp:nvSpPr>
        <dsp:cNvPr id="0" name=""/>
        <dsp:cNvSpPr/>
      </dsp:nvSpPr>
      <dsp:spPr>
        <a:xfrm rot="10800000">
          <a:off x="0" y="2940312"/>
          <a:ext cx="4296792" cy="989022"/>
        </a:xfrm>
        <a:prstGeom prst="upArrowCallou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Record outcomes each day </a:t>
          </a:r>
          <a:r>
            <a:rPr lang="en-GB" sz="1800" kern="1200" dirty="0" err="1">
              <a:solidFill>
                <a:schemeClr val="tx1"/>
              </a:solidFill>
            </a:rPr>
            <a:t>e.g</a:t>
          </a:r>
          <a:r>
            <a:rPr lang="en-GB" sz="1800" kern="1200" dirty="0">
              <a:solidFill>
                <a:schemeClr val="tx1"/>
              </a:solidFill>
            </a:rPr>
            <a:t> Knockdown, mortality, fertility etc</a:t>
          </a:r>
        </a:p>
      </dsp:txBody>
      <dsp:txXfrm rot="10800000">
        <a:off x="0" y="2940312"/>
        <a:ext cx="4296792" cy="642637"/>
      </dsp:txXfrm>
    </dsp:sp>
    <dsp:sp modelId="{DDF29AFA-DDE5-48C9-BE1F-AFCD7176A710}">
      <dsp:nvSpPr>
        <dsp:cNvPr id="0" name=""/>
        <dsp:cNvSpPr/>
      </dsp:nvSpPr>
      <dsp:spPr>
        <a:xfrm rot="10800000">
          <a:off x="0" y="1960935"/>
          <a:ext cx="4296792" cy="989022"/>
        </a:xfrm>
        <a:prstGeom prst="upArrowCallou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Bioassay on 1, 2, 3, 5 and 7 days after washing </a:t>
          </a:r>
        </a:p>
      </dsp:txBody>
      <dsp:txXfrm rot="10800000">
        <a:off x="0" y="1960935"/>
        <a:ext cx="4296792" cy="642637"/>
      </dsp:txXfrm>
    </dsp:sp>
    <dsp:sp modelId="{37F95D1B-5609-470A-9A49-35AF2A21D08C}">
      <dsp:nvSpPr>
        <dsp:cNvPr id="0" name=""/>
        <dsp:cNvSpPr/>
      </dsp:nvSpPr>
      <dsp:spPr>
        <a:xfrm rot="10800000">
          <a:off x="0" y="981558"/>
          <a:ext cx="4296792" cy="989022"/>
        </a:xfrm>
        <a:prstGeom prst="upArrowCallout">
          <a:avLst/>
        </a:prstGeom>
        <a:solidFill>
          <a:srgbClr val="FFFF00"/>
        </a:solidFill>
        <a:ln w="1905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Wash 3 times on a single day - Day 0</a:t>
          </a:r>
        </a:p>
      </dsp:txBody>
      <dsp:txXfrm rot="10800000">
        <a:off x="0" y="981558"/>
        <a:ext cx="4296792" cy="642637"/>
      </dsp:txXfrm>
    </dsp:sp>
    <dsp:sp modelId="{F8FD8CF7-50E7-4E13-B296-05414C7A9C74}">
      <dsp:nvSpPr>
        <dsp:cNvPr id="0" name=""/>
        <dsp:cNvSpPr/>
      </dsp:nvSpPr>
      <dsp:spPr>
        <a:xfrm rot="10800000">
          <a:off x="0" y="0"/>
          <a:ext cx="4296792" cy="989022"/>
        </a:xfrm>
        <a:prstGeom prst="upArrowCallout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Unwashed net – bioassay</a:t>
          </a:r>
        </a:p>
      </dsp:txBody>
      <dsp:txXfrm rot="10800000">
        <a:off x="0" y="0"/>
        <a:ext cx="4296792" cy="64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0E61-F936-9EAA-5A46-B5DD2A3FC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1BC70-9861-CCB9-1E12-891B2A070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006-580B-8ECB-5C4C-654A6934D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E9EFF-C9F6-0903-B761-ADCD88E6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7C05C-F5DF-425C-CE6E-CAC31D50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0B75-9A3A-6372-90BC-10724828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34FC7-51B0-6732-3A4E-2EA467CA0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F67B-69A6-02F8-6453-BE0EC680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2F257-A16B-91E0-6EFF-7F993765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72D3E-AAAE-E9E0-A868-3438082F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D267A-9F47-F89F-7B06-56E0FC02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42C074-1E29-E9A0-3BFF-F2882BFA6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EC8-BA8D-A8E0-608C-8DD958BD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BC90C-91C7-59CF-A5E4-F3612BC4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4CE25-AD64-08B1-E614-5FE9ACA1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A2E5-B3E3-4F76-D17C-7F5ECEEE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3B7C-0E1C-38DA-2CAF-A19536659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DF0B-AB20-78CD-D1F0-C696052D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428B-6128-544F-8880-FA6792BE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A469E-16EA-0677-9DD7-3D3FC926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AC76-218D-19BF-1A2D-4665780E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FB34D-7772-B754-25CC-1D8A32A9A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429DE-5A48-B401-A197-C53CC515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0F0D7-676E-CAE1-A131-2B0A3EC9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A13D-7372-0C4E-7582-525B11C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241E-5B69-4377-E5D5-0F39B3D6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EC419-CAB8-6BA3-15B4-13B01E4A4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883BE-0577-6E3B-7A73-48B5E8916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2A32B-5DC3-80DA-E77D-35D95829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A6691-2695-5B21-8369-F0C45592B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F2B55-078E-EEEF-9266-05EAFFE2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E8F2-B29D-ADC5-F5DB-CF3AD949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5E46-44DE-D305-5312-20BFD3FD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1B243-5BA6-2902-2B20-FA1B9335F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534C8-8CDB-A634-A4B1-EAECED63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76A6E-681E-8AAD-7055-2E91FD0B4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D7050-768B-3896-B7FF-16450DC4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FE483-AAAC-5A4C-FFA0-E172875B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945A0-E721-F934-2797-1F424DCC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9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81B09-3DB1-DDD5-0C67-80CF601C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3B82E-6C3B-16F8-FDA5-95760188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8EFE90-A44F-0806-19A4-D5E834B2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3CC74-46E7-AA2B-881F-D80B6400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7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7AFF8-1B36-899C-34FD-D37F2C6C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3F0632-D79F-7873-6706-29D76CA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D490B-954E-5A07-765F-8B87BDB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50FE-FB5A-82FB-C537-5CB552087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213B-C755-CD1D-7FDA-5C468B0E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749F5-ACDD-6A03-8A55-18D4E1879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CB335-146A-D82A-46A9-FF9FA93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ED6B-9430-F4E7-80A3-000DBEB6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E6EC5-E6AC-0C3D-3100-975E0957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46A5-28AB-664B-0925-27DE23A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981BEE-DFFB-88A2-D536-8CB629FE2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078B4-67A3-C6D7-BA22-B59E33BB5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6FEB-4872-2B12-3939-056937B3B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A9CCC-72E6-4719-89A2-AE499569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7EDB-5F4B-108B-5F3F-819DA194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0C6C-9486-D3C0-2B16-3E477984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1D044-A148-C4C1-755C-CA1BC3EA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21ACB-439F-D8E8-280D-585886D32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7C63C-AEDA-EA44-B295-D1820DA0FBC3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9ED3-7DC9-B8E2-2DD5-EDB00ED37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32A7F-5A90-DBB8-461C-CCB916C88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4FCE-706C-3642-A895-96F38427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52" y="2337282"/>
            <a:ext cx="9640186" cy="1002857"/>
          </a:xfrm>
        </p:spPr>
        <p:txBody>
          <a:bodyPr>
            <a:noAutofit/>
          </a:bodyPr>
          <a:lstStyle/>
          <a:p>
            <a:r>
              <a:rPr lang="en-GB" sz="4800" b="1" dirty="0"/>
              <a:t>Assessing the regeneration time of insecticide treated nets 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15CC0D0-CD02-487D-9EAE-97114B03C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7053" y="4019289"/>
            <a:ext cx="5717894" cy="1724628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Dr. Corine Ngufor</a:t>
            </a:r>
          </a:p>
          <a:p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2600" dirty="0"/>
              <a:t>18-20</a:t>
            </a:r>
            <a:r>
              <a:rPr lang="en-GB" sz="2600" baseline="30000" dirty="0"/>
              <a:t>th</a:t>
            </a:r>
            <a:r>
              <a:rPr lang="en-GB" sz="2600" dirty="0"/>
              <a:t> October 2022, Geneva</a:t>
            </a:r>
          </a:p>
          <a:p>
            <a:r>
              <a:rPr lang="en-GB" sz="2800" dirty="0"/>
              <a:t>WHO/PQT ITN guideline consultation meeting</a:t>
            </a:r>
          </a:p>
        </p:txBody>
      </p:sp>
    </p:spTree>
    <p:extLst>
      <p:ext uri="{BB962C8B-B14F-4D97-AF65-F5344CB8AC3E}">
        <p14:creationId xmlns:p14="http://schemas.microsoft.com/office/powerpoint/2010/main" val="83398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1B603-0520-FE4B-63D9-CE372ABB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Selection of Endpoints and controls for Regeneration time studies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C9AB8-2AC3-4F9D-EC65-B5EF0A5AF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Endpoints must be representative of the intended effect of the product and should align with the mode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of action of the active ingredients involved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mortality, oviposition inhibition for IGR.</a:t>
            </a:r>
          </a:p>
          <a:p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selected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endpoint should guide the method and controls to use for the study. </a:t>
            </a:r>
          </a:p>
          <a:p>
            <a:pPr marL="742950" lvl="1" indent="-285750">
              <a:spcAft>
                <a:spcPts val="8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Negative Control</a:t>
            </a:r>
            <a:r>
              <a:rPr lang="en-GB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untreated netting made of polyethylene or polyester.</a:t>
            </a:r>
          </a:p>
          <a:p>
            <a:pPr marL="742950" lvl="1" indent="-285750">
              <a:spcAft>
                <a:spcPts val="800"/>
              </a:spcAft>
              <a:buFont typeface="+mj-lt"/>
              <a:buAutoNum type="alphaL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Positive control </a:t>
            </a:r>
          </a:p>
          <a:p>
            <a:pPr lvl="1">
              <a:spcAft>
                <a:spcPts val="800"/>
              </a:spcAft>
              <a:buFontTx/>
              <a:buChar char="-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validate the experimental procedures.  </a:t>
            </a:r>
          </a:p>
          <a:p>
            <a:pPr lvl="1">
              <a:spcAft>
                <a:spcPts val="800"/>
              </a:spcAft>
              <a:buFontTx/>
              <a:buChar char="-"/>
            </a:pPr>
            <a:r>
              <a:rPr lang="en-GB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should be selected based on the intent and design of the study, including the selection of method(s), endpoint(s), and species/strains, in order to support the assessment of the validity of the study. 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9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6F55-0D35-D564-51BC-3B6FC92D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68" y="296693"/>
            <a:ext cx="10515600" cy="1325563"/>
          </a:xfrm>
        </p:spPr>
        <p:txBody>
          <a:bodyPr/>
          <a:lstStyle/>
          <a:p>
            <a:r>
              <a:rPr lang="en-US" b="1" dirty="0"/>
              <a:t>Experimental procedure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20484B-5903-2732-1275-E3B55F17C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584476"/>
              </p:ext>
            </p:extLst>
          </p:nvPr>
        </p:nvGraphicFramePr>
        <p:xfrm>
          <a:off x="644306" y="1622256"/>
          <a:ext cx="4296792" cy="4564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BC0D586-5A51-7EEA-DC9D-E3617609B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78" y="1938759"/>
            <a:ext cx="3011502" cy="2000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96D319-7A52-5B9C-9250-A7C908FB092A}"/>
              </a:ext>
            </a:extLst>
          </p:cNvPr>
          <p:cNvSpPr txBox="1"/>
          <p:nvPr/>
        </p:nvSpPr>
        <p:spPr>
          <a:xfrm>
            <a:off x="6085068" y="4079353"/>
            <a:ext cx="163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Cone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800BB-4C60-0ABF-E093-21A9A048B1AC}"/>
              </a:ext>
            </a:extLst>
          </p:cNvPr>
          <p:cNvSpPr txBox="1"/>
          <p:nvPr/>
        </p:nvSpPr>
        <p:spPr>
          <a:xfrm>
            <a:off x="9270836" y="3972849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Tunnel tests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23E84-D265-9F4F-95E3-196E3F12A496}"/>
              </a:ext>
            </a:extLst>
          </p:cNvPr>
          <p:cNvSpPr txBox="1"/>
          <p:nvPr/>
        </p:nvSpPr>
        <p:spPr>
          <a:xfrm>
            <a:off x="5937812" y="4919241"/>
            <a:ext cx="560988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Method selected should be appropriate for the mode of action of the Ais </a:t>
            </a:r>
            <a:r>
              <a:rPr lang="en-US" dirty="0" err="1"/>
              <a:t>e.g</a:t>
            </a:r>
            <a:r>
              <a:rPr lang="en-US" dirty="0"/>
              <a:t> tunnels for </a:t>
            </a:r>
            <a:r>
              <a:rPr lang="en-US" dirty="0" err="1"/>
              <a:t>chlorfenapyr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517C0-148F-8F58-FE73-390F8B4C671C}"/>
              </a:ext>
            </a:extLst>
          </p:cNvPr>
          <p:cNvSpPr txBox="1"/>
          <p:nvPr/>
        </p:nvSpPr>
        <p:spPr>
          <a:xfrm>
            <a:off x="5937812" y="5846134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Temperature of 27 ±2° C and 75% ± 10% relative humidity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Tunnel Test Contributors: CREC, CRSS, IHI, IRSS, KCMUCo WHOPES Guidelines:  Guidelines for laboratory and field testing of long-l">
            <a:extLst>
              <a:ext uri="{FF2B5EF4-FFF2-40B4-BE49-F238E27FC236}">
                <a16:creationId xmlns:a16="http://schemas.microsoft.com/office/drawing/2014/main" id="{5C6BC885-8D8E-C922-E7F1-A43C0613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60" y="1989845"/>
            <a:ext cx="367931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70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4D7AB-74F8-0E51-2412-294261B5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b="1" dirty="0"/>
              <a:t>Interpretation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D931-BD5C-86EE-6B81-7F9D5FE3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868" y="1457471"/>
            <a:ext cx="10275501" cy="439398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ioassay results should be plotted on a graph (y axis - % response; x axis – days) in order to analyze the observed response over time.  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graphs should be prepared for each endpoint, each strain and each ITN fabric tested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 time should be assessed for the final endpoint of each AI as the number of days required to reach a plateau in response(s).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NB: </a:t>
            </a:r>
            <a:r>
              <a:rPr lang="en-GB" sz="2200" dirty="0"/>
              <a:t>Logistic regression can be used used to identify the response plateau. </a:t>
            </a:r>
            <a:endParaRPr lang="en-US" sz="3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ITNs with multiple Ais where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 time differs between the constituent active ingredients, the longer regeneration time should be applied to the net during washing.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EB8B-ABB8-F90A-1845-846C3786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462987"/>
            <a:ext cx="10515600" cy="1001747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in chemical content in rel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 to RT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E75B2-3320-3783-89CD-D83F020DF7C7}"/>
              </a:ext>
            </a:extLst>
          </p:cNvPr>
          <p:cNvSpPr txBox="1"/>
          <p:nvPr/>
        </p:nvSpPr>
        <p:spPr>
          <a:xfrm>
            <a:off x="925975" y="1585732"/>
            <a:ext cx="8449519" cy="304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 samples should also be assessed for chemical content:</a:t>
            </a:r>
          </a:p>
          <a:p>
            <a:pPr lvl="0"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washing – to ascertain quality of samples and determine significant changes in the product have occurred during the transport, receipt and handling of fabric samples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3x washing to quantify the loss of AI during sample preparation</a:t>
            </a: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completion of the tests to quantify surface concentration and remaining AI reservoir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2BC12-E012-CDFD-CDE7-4F9FC41A6E76}"/>
              </a:ext>
            </a:extLst>
          </p:cNvPr>
          <p:cNvSpPr txBox="1"/>
          <p:nvPr/>
        </p:nvSpPr>
        <p:spPr>
          <a:xfrm>
            <a:off x="734993" y="5272268"/>
            <a:ext cx="9578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Samples should be individually wrapped in aluminum foil and held at 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until chemical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8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A48E-04E0-5306-808F-BC805D8F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Final regeneration time study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244E2-3A09-2941-AC6F-133913D86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72"/>
            <a:ext cx="9833658" cy="3082041"/>
          </a:xfrm>
        </p:spPr>
        <p:txBody>
          <a:bodyPr/>
          <a:lstStyle/>
          <a:p>
            <a:r>
              <a:rPr lang="en-US" dirty="0"/>
              <a:t>Study should be performed to Good Laboratory Practice </a:t>
            </a:r>
          </a:p>
          <a:p>
            <a:pPr marL="0" indent="0">
              <a:buNone/>
            </a:pPr>
            <a:r>
              <a:rPr lang="en-US" dirty="0"/>
              <a:t>– in 2 laboratories?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Report should be comprehensive; describe methods, test items, test system, sampling, replication, endpoints, results, full data, graphs, changes in chemical content, discussion and conclusions.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4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84751-3361-0D68-0F01-CAE6EB41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regeneration time?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B0D6-127F-40C4-B079-A2AAEFBA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Long-lasting insecticidal nets (LLINs) -  retain their biological efficacy against vector mosquitoes over multiple washes when used by householders.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nsecticide is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 or coated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onto the fibres of the net.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 depletes the insecticide from ITN surface - replenishes over time to restore biological activity</a:t>
            </a:r>
          </a:p>
          <a:p>
            <a:pPr marL="0"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Regeneration time =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 required for the reestablishment of observable intended effects (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bioefficacy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the active ingredients in a net (or fabric) after depletion by washing. 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A3771-4983-DD45-48A7-AFCD45CA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82" y="480840"/>
            <a:ext cx="9430605" cy="1300509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necessary to measure regeneration time of an ITN?</a:t>
            </a:r>
            <a:b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AD820-C435-BEB8-F195-E926D21DA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42" y="1725870"/>
            <a:ext cx="10591619" cy="4588983"/>
          </a:xfrm>
        </p:spPr>
        <p:txBody>
          <a:bodyPr>
            <a:normAutofit/>
          </a:bodyPr>
          <a:lstStyle/>
          <a:p>
            <a:pPr marL="514350" indent="-285750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candidate ITN must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 wash resistance - capacity to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 its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intended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entomological effect against vector mosquitoes in laboratory bioassays and semi-field studies after a defined number of standardised washes.  </a:t>
            </a:r>
          </a:p>
          <a:p>
            <a:pPr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 interval for wash resistance studies must align with the active ingredient regeneration characteristics of the ITN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Regeneration time</a:t>
            </a:r>
          </a:p>
          <a:p>
            <a:pPr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regeneration time = interval that must be applied between successive washes in wash resistance studies. </a:t>
            </a:r>
          </a:p>
          <a:p>
            <a:pPr indent="0"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/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 can be determined in laboratory bioassays prior to washing of nets for wash resistance studies using established bioassay methods measuring entomological endpoints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9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99940-25B7-AB39-50D4-7B9F09A4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Key points to consider when designing a regeneration time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894A-520C-DA0E-40B8-E38D926E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81" y="1674462"/>
            <a:ext cx="5181032" cy="4398379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endParaRPr lang="en-US" sz="2400" dirty="0"/>
          </a:p>
          <a:p>
            <a:r>
              <a:rPr lang="en-US" sz="2400" dirty="0"/>
              <a:t>Sample preparation </a:t>
            </a:r>
          </a:p>
          <a:p>
            <a:endParaRPr lang="en-US" sz="2400" dirty="0"/>
          </a:p>
          <a:p>
            <a:r>
              <a:rPr lang="en-US" sz="2400" dirty="0"/>
              <a:t>Test organism (species/strain)</a:t>
            </a:r>
          </a:p>
          <a:p>
            <a:endParaRPr lang="en-US" sz="2400" dirty="0"/>
          </a:p>
          <a:p>
            <a:r>
              <a:rPr lang="en-US" sz="2400" dirty="0"/>
              <a:t>Bioassay method selection</a:t>
            </a:r>
          </a:p>
          <a:p>
            <a:endParaRPr lang="en-US" sz="2400" dirty="0"/>
          </a:p>
          <a:p>
            <a:r>
              <a:rPr lang="en-US" sz="2400" dirty="0"/>
              <a:t>Endpoints and positive controls</a:t>
            </a:r>
          </a:p>
          <a:p>
            <a:endParaRPr lang="en-US" sz="2400" dirty="0"/>
          </a:p>
          <a:p>
            <a:r>
              <a:rPr lang="en-US" sz="2400" dirty="0"/>
              <a:t>Study report considerations</a:t>
            </a:r>
          </a:p>
          <a:p>
            <a:endParaRPr lang="en-US" sz="2400" dirty="0"/>
          </a:p>
          <a:p>
            <a:r>
              <a:rPr lang="en-US" sz="2400" dirty="0"/>
              <a:t>Data analysis and interpretation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A7A5F-91EA-223C-8AA2-66C60229C1A9}"/>
              </a:ext>
            </a:extLst>
          </p:cNvPr>
          <p:cNvSpPr txBox="1"/>
          <p:nvPr/>
        </p:nvSpPr>
        <p:spPr>
          <a:xfrm>
            <a:off x="7192393" y="3350432"/>
            <a:ext cx="41829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ITN design/construction</a:t>
            </a:r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B96444AE-B8EC-DEFD-D3D1-3A6159FCD84F}"/>
              </a:ext>
            </a:extLst>
          </p:cNvPr>
          <p:cNvSpPr/>
          <p:nvPr/>
        </p:nvSpPr>
        <p:spPr>
          <a:xfrm>
            <a:off x="5872207" y="3419412"/>
            <a:ext cx="1006997" cy="3944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6A956-3BC4-E33E-A2A3-E6BFFB25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0" y="567326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ITN construction/design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3846-2374-E03E-F1D1-845E1D4D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59627"/>
            <a:ext cx="10905066" cy="2719571"/>
          </a:xfrm>
        </p:spPr>
        <p:txBody>
          <a:bodyPr>
            <a:normAutofit/>
          </a:bodyPr>
          <a:lstStyle/>
          <a:p>
            <a:r>
              <a:rPr lang="en-US" sz="2400" dirty="0"/>
              <a:t>No. of active ingredients </a:t>
            </a:r>
            <a:r>
              <a:rPr lang="en-US" sz="2400" dirty="0" err="1"/>
              <a:t>e.g</a:t>
            </a:r>
            <a:r>
              <a:rPr lang="en-US" sz="2400" dirty="0"/>
              <a:t> single AI, dual-AI design, triple AI design.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mode of action of each AI </a:t>
            </a:r>
            <a:r>
              <a:rPr lang="en-US" sz="2400" dirty="0" err="1"/>
              <a:t>e.g</a:t>
            </a:r>
            <a:r>
              <a:rPr lang="en-US" sz="2400" dirty="0"/>
              <a:t> mortality, sterilant </a:t>
            </a:r>
            <a:r>
              <a:rPr lang="en-US" sz="2400" dirty="0" err="1"/>
              <a:t>etc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Spatial distribution of AI on ITN panels </a:t>
            </a:r>
            <a:r>
              <a:rPr lang="en-US" sz="2400" dirty="0" err="1"/>
              <a:t>e.g</a:t>
            </a:r>
            <a:r>
              <a:rPr lang="en-US" sz="2400" dirty="0"/>
              <a:t> homogenous vs. mosaic </a:t>
            </a:r>
          </a:p>
          <a:p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0F956-A6AF-AE68-DA23-9E3EC59F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preparation for regeneration time studies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5438-DAA7-0B01-1E68-33F65FF52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minimum of 3 production batches of candidate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 – should be same batches used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other data generation</a:t>
            </a:r>
            <a:r>
              <a:rPr lang="en-GB" sz="2000" dirty="0">
                <a:effectLst/>
              </a:rPr>
              <a:t> </a:t>
            </a:r>
          </a:p>
          <a:p>
            <a:endParaRPr lang="en-GB" sz="2000" dirty="0">
              <a:effectLst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 bioassays should be performed on net pieces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sampled from each fabric used in the construction of the candidate ITN under evaluation.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Cutting of net pieces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studies will depend on the design/construction of the candidate net and the distribution of the active ingredients of the different panels of the net. 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Sampling of ITN pieces must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importance of characterization of potential inter- and intra-batch variability.</a:t>
            </a:r>
            <a:r>
              <a:rPr lang="en-GB" sz="2000" dirty="0">
                <a:effectLst/>
              </a:rPr>
              <a:t> 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4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0ECC-D415-4028-9E1D-AB4223E2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655" y="252121"/>
            <a:ext cx="8916778" cy="835900"/>
          </a:xfrm>
        </p:spPr>
        <p:txBody>
          <a:bodyPr>
            <a:normAutofit/>
          </a:bodyPr>
          <a:lstStyle/>
          <a:p>
            <a:r>
              <a:rPr lang="en-GB" sz="4000" b="1" dirty="0"/>
              <a:t>Cutting ITNs for Regeneration time studies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8A3CC-3232-4826-9C12-54979BD6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70" y="1520327"/>
            <a:ext cx="4981903" cy="3817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E000F3-E5A5-4C13-BA2C-DF7DCD472F62}"/>
              </a:ext>
            </a:extLst>
          </p:cNvPr>
          <p:cNvSpPr txBox="1"/>
          <p:nvPr/>
        </p:nvSpPr>
        <p:spPr>
          <a:xfrm>
            <a:off x="6096001" y="2403518"/>
            <a:ext cx="4981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Cut 14 pieces/net measuring 25x25cm from 4 randomly selected whole nets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ITN pieces for RT studies can be a random selection from each fabric of the net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0E183-9729-1FED-EF74-38C5A817D832}"/>
              </a:ext>
            </a:extLst>
          </p:cNvPr>
          <p:cNvSpPr txBox="1"/>
          <p:nvPr/>
        </p:nvSpPr>
        <p:spPr>
          <a:xfrm>
            <a:off x="930878" y="5585312"/>
            <a:ext cx="416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Sampling frame for a homogenous ITN</a:t>
            </a:r>
          </a:p>
        </p:txBody>
      </p:sp>
    </p:spTree>
    <p:extLst>
      <p:ext uri="{BB962C8B-B14F-4D97-AF65-F5344CB8AC3E}">
        <p14:creationId xmlns:p14="http://schemas.microsoft.com/office/powerpoint/2010/main" val="345030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9857B-2662-3BE6-8E15-4B70F70B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73" y="195443"/>
            <a:ext cx="6868503" cy="1135737"/>
          </a:xfrm>
        </p:spPr>
        <p:txBody>
          <a:bodyPr>
            <a:normAutofit/>
          </a:bodyPr>
          <a:lstStyle/>
          <a:p>
            <a:r>
              <a:rPr lang="en-US" sz="3600" b="1" dirty="0"/>
              <a:t>Sample preparation -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05943-FB75-139A-E1E8-EBF0642C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317801"/>
            <a:ext cx="6312917" cy="3044773"/>
          </a:xfrm>
        </p:spPr>
        <p:txBody>
          <a:bodyPr>
            <a:normAutofit/>
          </a:bodyPr>
          <a:lstStyle/>
          <a:p>
            <a:r>
              <a:rPr lang="en-US" sz="2000" dirty="0"/>
              <a:t>Cutting – size will depend on type of bioassay to perform </a:t>
            </a:r>
            <a:r>
              <a:rPr lang="en-US" sz="2000" dirty="0" err="1"/>
              <a:t>e.g</a:t>
            </a:r>
            <a:r>
              <a:rPr lang="en-US" sz="2000" dirty="0"/>
              <a:t> for typical WHO cone bioassays and tunnel tests – 25cmx25cm</a:t>
            </a:r>
          </a:p>
          <a:p>
            <a:endParaRPr lang="en-US" sz="2000" dirty="0"/>
          </a:p>
          <a:p>
            <a:r>
              <a:rPr lang="en-US" sz="2000" dirty="0"/>
              <a:t>Washing – shaker bath method, using soap and water,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wash 3X to deplete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a.i.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from ITN surface</a:t>
            </a:r>
          </a:p>
          <a:p>
            <a:endParaRPr lang="en-US" sz="2000" dirty="0"/>
          </a:p>
          <a:p>
            <a:r>
              <a:rPr lang="en-US" sz="2000" dirty="0"/>
              <a:t>Storage – 30C between washes and between test</a:t>
            </a:r>
          </a:p>
          <a:p>
            <a:endParaRPr lang="en-US" sz="2000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E04A1-E7B5-B7F6-DE06-1B188A436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9" t="17195" r="10982" b="12764"/>
          <a:stretch/>
        </p:blipFill>
        <p:spPr>
          <a:xfrm>
            <a:off x="1376015" y="4362574"/>
            <a:ext cx="2922992" cy="210115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96395D-943E-303B-3A9F-324A8F1406B7}"/>
              </a:ext>
            </a:extLst>
          </p:cNvPr>
          <p:cNvSpPr txBox="1"/>
          <p:nvPr/>
        </p:nvSpPr>
        <p:spPr>
          <a:xfrm>
            <a:off x="4036564" y="5240955"/>
            <a:ext cx="195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Shaker bath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AECB4B5-A2CD-F98E-7FB8-7739B565E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114722"/>
              </p:ext>
            </p:extLst>
          </p:nvPr>
        </p:nvGraphicFramePr>
        <p:xfrm>
          <a:off x="7974957" y="1585732"/>
          <a:ext cx="3517449" cy="429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876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8A5B-0504-A063-16F6-364A53FC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Strain selection for regeneration time studies </a:t>
            </a:r>
            <a:r>
              <a: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B679D-8F32-5C86-5D71-7312BB4A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47" y="1234159"/>
            <a:ext cx="10905066" cy="4393982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elected strain should be relevant to the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intended use of the ITN – should be vector of the disease(s) it is intended to impact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Selected strain should be susceptible to the AI under investigation.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selected strains should be well-characterized in terms of the susceptibility to the AI(s) and the specific mechanisms of resistance, if applicable</a:t>
            </a: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multiple species/strains in a regeneration study, can provide valuable information about: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ITN fabric with a mixture of AIs, the strains selected for each active ingredient should allow assessment of its regeneration time without any confounding effects from the companion active ingredient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dual AI ITNs containing pyrethroids.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1186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Assessing the regeneration time of insecticide treated nets </vt:lpstr>
      <vt:lpstr>What is regeneration time?</vt:lpstr>
      <vt:lpstr>Why is it necessary to measure regeneration time of an ITN? </vt:lpstr>
      <vt:lpstr>Key points to consider when designing a regeneration time study</vt:lpstr>
      <vt:lpstr>ITN construction/design - examples</vt:lpstr>
      <vt:lpstr>Sample preparation for regeneration time studies</vt:lpstr>
      <vt:lpstr>Cutting ITNs for Regeneration time studies </vt:lpstr>
      <vt:lpstr>Sample preparation - continued</vt:lpstr>
      <vt:lpstr>Strain selection for regeneration time studies   </vt:lpstr>
      <vt:lpstr>Selection of Endpoints and controls for Regeneration time studies </vt:lpstr>
      <vt:lpstr>Experimental procedure</vt:lpstr>
      <vt:lpstr>Interpretation of results</vt:lpstr>
      <vt:lpstr>Changes in chemical content in relation to RT</vt:lpstr>
      <vt:lpstr>Final regeneration time study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Corine  Ngufor</dc:creator>
  <cp:lastModifiedBy>SCHULER, Dominic</cp:lastModifiedBy>
  <cp:revision>46</cp:revision>
  <dcterms:created xsi:type="dcterms:W3CDTF">2022-10-16T21:23:49Z</dcterms:created>
  <dcterms:modified xsi:type="dcterms:W3CDTF">2022-10-18T19:02:39Z</dcterms:modified>
</cp:coreProperties>
</file>