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3008" r:id="rId4"/>
    <p:sldId id="260" r:id="rId5"/>
    <p:sldId id="3009" r:id="rId6"/>
    <p:sldId id="3014" r:id="rId7"/>
    <p:sldId id="3006" r:id="rId8"/>
    <p:sldId id="3007" r:id="rId9"/>
    <p:sldId id="2941" r:id="rId10"/>
    <p:sldId id="258" r:id="rId11"/>
    <p:sldId id="3010" r:id="rId12"/>
    <p:sldId id="3011" r:id="rId13"/>
    <p:sldId id="3015" r:id="rId14"/>
    <p:sldId id="265" r:id="rId15"/>
  </p:sldIdLst>
  <p:sldSz cx="12192000" cy="6858000"/>
  <p:notesSz cx="6858000" cy="9144000"/>
  <p:defaultTextStyle>
    <a:defPPr>
      <a:defRPr lang="en-T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385"/>
    <p:restoredTop sz="94000"/>
  </p:normalViewPr>
  <p:slideViewPr>
    <p:cSldViewPr snapToGrid="0">
      <p:cViewPr varScale="1">
        <p:scale>
          <a:sx n="64" d="100"/>
          <a:sy n="64" d="100"/>
        </p:scale>
        <p:origin x="3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image" Target="../media/image7.png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C8FDAA1-2731-0B47-A374-E829FDDD93C5}" type="doc">
      <dgm:prSet loTypeId="urn:microsoft.com/office/officeart/2009/layout/CirclePictureHierarchy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BB032E67-5F70-D044-B14F-24615F176C51}">
      <dgm:prSet phldrT="[Text]" custT="1"/>
      <dgm:spPr/>
      <dgm:t>
        <a:bodyPr/>
        <a:lstStyle/>
        <a:p>
          <a:pPr algn="ctr"/>
          <a:r>
            <a:rPr lang="en-GB" sz="1800" b="1" dirty="0"/>
            <a:t>TEST SYSTEM </a:t>
          </a:r>
          <a:r>
            <a:rPr lang="en-GB" sz="1400" dirty="0"/>
            <a:t>(mosquitoes)</a:t>
          </a:r>
        </a:p>
        <a:p>
          <a:pPr algn="ctr"/>
          <a:r>
            <a:rPr lang="en-GB" sz="1400" b="0" dirty="0"/>
            <a:t>1) Species</a:t>
          </a:r>
        </a:p>
        <a:p>
          <a:pPr algn="ctr"/>
          <a:r>
            <a:rPr lang="en-GB" sz="1400" b="0" dirty="0"/>
            <a:t>2) Resistance</a:t>
          </a:r>
        </a:p>
        <a:p>
          <a:pPr algn="ctr"/>
          <a:r>
            <a:rPr lang="en-GB" sz="1400" b="0" dirty="0"/>
            <a:t>3) Circadian rhythm</a:t>
          </a:r>
        </a:p>
        <a:p>
          <a:pPr algn="ctr"/>
          <a:r>
            <a:rPr lang="en-GB" sz="1400" b="0" dirty="0"/>
            <a:t>4) Fitness</a:t>
          </a:r>
        </a:p>
        <a:p>
          <a:pPr algn="ctr"/>
          <a:r>
            <a:rPr lang="en-GB" sz="1400" b="0" dirty="0"/>
            <a:t>5) Anthropophagy </a:t>
          </a:r>
        </a:p>
        <a:p>
          <a:pPr algn="ctr"/>
          <a:r>
            <a:rPr lang="en-GB" sz="1400" b="0" dirty="0"/>
            <a:t>6) Age</a:t>
          </a:r>
        </a:p>
        <a:p>
          <a:pPr algn="ctr"/>
          <a:r>
            <a:rPr lang="en-GB" sz="1400" b="0" dirty="0"/>
            <a:t>7) Physiological status </a:t>
          </a:r>
        </a:p>
        <a:p>
          <a:pPr algn="ctr" eaLnBrk="1" latinLnBrk="0"/>
          <a:r>
            <a:rPr lang="en-GB" sz="1400" b="0" dirty="0"/>
            <a:t>8) Starvation </a:t>
          </a:r>
        </a:p>
        <a:p>
          <a:pPr algn="ctr"/>
          <a:endParaRPr lang="en-GB" sz="1400" dirty="0"/>
        </a:p>
      </dgm:t>
    </dgm:pt>
    <dgm:pt modelId="{D0A70579-5F0D-2341-B6A2-835313E4F5A8}" type="parTrans" cxnId="{49246FCC-78DA-604E-9606-C3A49C647604}">
      <dgm:prSet/>
      <dgm:spPr/>
      <dgm:t>
        <a:bodyPr/>
        <a:lstStyle/>
        <a:p>
          <a:endParaRPr lang="en-GB" sz="1400"/>
        </a:p>
      </dgm:t>
    </dgm:pt>
    <dgm:pt modelId="{08F138E1-752B-2F40-9D4F-45C5650755AC}" type="sibTrans" cxnId="{49246FCC-78DA-604E-9606-C3A49C647604}">
      <dgm:prSet/>
      <dgm:spPr/>
      <dgm:t>
        <a:bodyPr/>
        <a:lstStyle/>
        <a:p>
          <a:endParaRPr lang="en-GB" sz="1400"/>
        </a:p>
      </dgm:t>
    </dgm:pt>
    <dgm:pt modelId="{73DA6F6A-FAE6-6B43-9698-CDF172256F7C}">
      <dgm:prSet phldrT="[Text]" custT="1"/>
      <dgm:spPr/>
      <dgm:t>
        <a:bodyPr/>
        <a:lstStyle/>
        <a:p>
          <a:pPr algn="ctr"/>
          <a:r>
            <a:rPr lang="en-GB" sz="1800" b="1" dirty="0"/>
            <a:t>HOST          </a:t>
          </a:r>
        </a:p>
        <a:p>
          <a:pPr algn="ctr"/>
          <a:r>
            <a:rPr lang="en-GB" sz="1400" dirty="0"/>
            <a:t>1) B</a:t>
          </a:r>
          <a:r>
            <a:rPr lang="en-GB" sz="1400" b="0" dirty="0"/>
            <a:t>ody size  </a:t>
          </a:r>
        </a:p>
        <a:p>
          <a:pPr algn="ctr"/>
          <a:r>
            <a:rPr lang="en-GB" sz="1400" b="0" dirty="0"/>
            <a:t>2) Attractiveness            </a:t>
          </a:r>
        </a:p>
        <a:p>
          <a:pPr algn="ctr"/>
          <a:r>
            <a:rPr lang="en-GB" sz="1400" b="0" dirty="0"/>
            <a:t> 3) Motivation / skill / training</a:t>
          </a:r>
        </a:p>
        <a:p>
          <a:pPr algn="ctr"/>
          <a:r>
            <a:rPr lang="en-GB" sz="1400" b="0" dirty="0"/>
            <a:t>4) use of soap / perfume / alcohol /tobacco                    </a:t>
          </a:r>
        </a:p>
      </dgm:t>
    </dgm:pt>
    <dgm:pt modelId="{297F0086-6E07-EC40-9F4E-0AF34623EE85}" type="parTrans" cxnId="{6FE4A505-273B-6040-9FC9-9FDD62583482}">
      <dgm:prSet/>
      <dgm:spPr/>
      <dgm:t>
        <a:bodyPr/>
        <a:lstStyle/>
        <a:p>
          <a:endParaRPr lang="en-GB" sz="1400"/>
        </a:p>
      </dgm:t>
    </dgm:pt>
    <dgm:pt modelId="{8A808CE2-8067-FD4B-B5D7-EA23945407AE}" type="sibTrans" cxnId="{6FE4A505-273B-6040-9FC9-9FDD62583482}">
      <dgm:prSet/>
      <dgm:spPr/>
      <dgm:t>
        <a:bodyPr/>
        <a:lstStyle/>
        <a:p>
          <a:endParaRPr lang="en-GB" sz="1400"/>
        </a:p>
      </dgm:t>
    </dgm:pt>
    <dgm:pt modelId="{1DFF4DB0-F1B8-5744-8E09-6ABAB64C954A}">
      <dgm:prSet phldrT="[Text]" custT="1"/>
      <dgm:spPr/>
      <dgm:t>
        <a:bodyPr/>
        <a:lstStyle/>
        <a:p>
          <a:pPr algn="ctr"/>
          <a:r>
            <a:rPr lang="en-GB" sz="1800" b="1" dirty="0"/>
            <a:t>ENVIRONMENT</a:t>
          </a:r>
        </a:p>
        <a:p>
          <a:pPr algn="ctr"/>
          <a:r>
            <a:rPr lang="en-GB" sz="1400" dirty="0"/>
            <a:t>1) Temperature</a:t>
          </a:r>
        </a:p>
        <a:p>
          <a:pPr algn="ctr"/>
          <a:r>
            <a:rPr lang="en-GB" sz="1400" dirty="0"/>
            <a:t>2) Humidity </a:t>
          </a:r>
        </a:p>
        <a:p>
          <a:pPr algn="ctr"/>
          <a:r>
            <a:rPr lang="en-GB" sz="1400" dirty="0"/>
            <a:t>3) Airflow</a:t>
          </a:r>
        </a:p>
        <a:p>
          <a:pPr algn="ctr"/>
          <a:r>
            <a:rPr lang="en-GB" sz="1400" dirty="0"/>
            <a:t>4) Ambient light</a:t>
          </a:r>
        </a:p>
      </dgm:t>
    </dgm:pt>
    <dgm:pt modelId="{13279501-BD9C-6F41-B6F2-223F39374467}" type="parTrans" cxnId="{6E14E10B-3AE5-EB4B-9DBC-C1FD927C5AE9}">
      <dgm:prSet/>
      <dgm:spPr/>
      <dgm:t>
        <a:bodyPr/>
        <a:lstStyle/>
        <a:p>
          <a:endParaRPr lang="en-GB" sz="1400"/>
        </a:p>
      </dgm:t>
    </dgm:pt>
    <dgm:pt modelId="{BDB527C7-86A9-D34D-947F-78636E139D6E}" type="sibTrans" cxnId="{6E14E10B-3AE5-EB4B-9DBC-C1FD927C5AE9}">
      <dgm:prSet/>
      <dgm:spPr/>
      <dgm:t>
        <a:bodyPr/>
        <a:lstStyle/>
        <a:p>
          <a:endParaRPr lang="en-GB" sz="1400"/>
        </a:p>
      </dgm:t>
    </dgm:pt>
    <dgm:pt modelId="{4E2048A5-FEB7-5840-9E57-6C78AA7B07EE}">
      <dgm:prSet custT="1"/>
      <dgm:spPr/>
      <dgm:t>
        <a:bodyPr/>
        <a:lstStyle/>
        <a:p>
          <a:pPr algn="ctr"/>
          <a:r>
            <a:rPr lang="en-GB" sz="1800" b="1" dirty="0"/>
            <a:t>PRODUCT </a:t>
          </a:r>
        </a:p>
        <a:p>
          <a:pPr algn="ctr"/>
          <a:r>
            <a:rPr lang="en-GB" sz="1400" dirty="0"/>
            <a:t>1) </a:t>
          </a:r>
          <a:r>
            <a:rPr lang="en-US" sz="1400" dirty="0"/>
            <a:t>Active ingredient</a:t>
          </a:r>
        </a:p>
        <a:p>
          <a:pPr algn="ctr"/>
          <a:r>
            <a:rPr lang="en-US" sz="1400" dirty="0"/>
            <a:t>2) Formulation </a:t>
          </a:r>
        </a:p>
        <a:p>
          <a:pPr algn="ctr"/>
          <a:r>
            <a:rPr lang="en-US" sz="1400" dirty="0"/>
            <a:t>3) Preparation e.g. washes, use conditions</a:t>
          </a:r>
        </a:p>
        <a:p>
          <a:pPr algn="ctr"/>
          <a:r>
            <a:rPr lang="en-US" sz="1400" dirty="0"/>
            <a:t>4) Storage conditions </a:t>
          </a:r>
        </a:p>
        <a:p>
          <a:pPr algn="ctr"/>
          <a:endParaRPr lang="en-US" sz="1400" dirty="0"/>
        </a:p>
      </dgm:t>
    </dgm:pt>
    <dgm:pt modelId="{876A38E2-4F90-8648-BC4B-8ABFFCE99D73}" type="parTrans" cxnId="{740FCA54-BA57-C141-9C9D-126590D0B1A6}">
      <dgm:prSet/>
      <dgm:spPr/>
      <dgm:t>
        <a:bodyPr/>
        <a:lstStyle/>
        <a:p>
          <a:endParaRPr lang="en-GB" sz="1400"/>
        </a:p>
      </dgm:t>
    </dgm:pt>
    <dgm:pt modelId="{5A176B6C-4ABE-714A-9058-B854180BDE77}" type="sibTrans" cxnId="{740FCA54-BA57-C141-9C9D-126590D0B1A6}">
      <dgm:prSet/>
      <dgm:spPr/>
      <dgm:t>
        <a:bodyPr/>
        <a:lstStyle/>
        <a:p>
          <a:endParaRPr lang="en-GB" sz="1400"/>
        </a:p>
      </dgm:t>
    </dgm:pt>
    <dgm:pt modelId="{E4147176-96C4-9842-8398-A3DF26BABEA9}">
      <dgm:prSet phldrT="[Text]" custT="1"/>
      <dgm:spPr/>
      <dgm:t>
        <a:bodyPr/>
        <a:lstStyle/>
        <a:p>
          <a:pPr algn="ctr"/>
          <a:r>
            <a:rPr lang="en-GB" sz="1800" b="1" dirty="0"/>
            <a:t>BIOASSAY </a:t>
          </a:r>
          <a:r>
            <a:rPr lang="en-GB" sz="1400" b="1" dirty="0"/>
            <a:t>  </a:t>
          </a:r>
          <a:r>
            <a:rPr lang="en-GB" sz="1400" dirty="0"/>
            <a:t>           </a:t>
          </a:r>
        </a:p>
        <a:p>
          <a:pPr algn="ctr"/>
          <a:r>
            <a:rPr lang="en-GB" sz="1400" dirty="0"/>
            <a:t>1) S</a:t>
          </a:r>
          <a:r>
            <a:rPr lang="en-GB" sz="1400" b="0" dirty="0"/>
            <a:t>urface area : volume </a:t>
          </a:r>
        </a:p>
        <a:p>
          <a:pPr algn="ctr"/>
          <a:r>
            <a:rPr lang="en-GB" sz="1400" b="0" dirty="0"/>
            <a:t>2) Duration of exposure</a:t>
          </a:r>
        </a:p>
        <a:p>
          <a:pPr algn="ctr"/>
          <a:r>
            <a:rPr lang="en-GB" sz="1400" b="0" dirty="0"/>
            <a:t>3) Time of day</a:t>
          </a:r>
        </a:p>
        <a:p>
          <a:pPr algn="ctr"/>
          <a:r>
            <a:rPr lang="en-GB" sz="1400" b="0" dirty="0"/>
            <a:t>4) Insect density </a:t>
          </a:r>
        </a:p>
        <a:p>
          <a:pPr algn="ctr"/>
          <a:r>
            <a:rPr lang="en-GB" sz="1400" b="0" dirty="0"/>
            <a:t>5) Independence of observations</a:t>
          </a:r>
        </a:p>
      </dgm:t>
    </dgm:pt>
    <dgm:pt modelId="{E43E0E26-A7C2-7C4E-8E99-824039F61FA5}" type="parTrans" cxnId="{A623753C-27AF-AE43-A144-380032341DD9}">
      <dgm:prSet/>
      <dgm:spPr/>
      <dgm:t>
        <a:bodyPr/>
        <a:lstStyle/>
        <a:p>
          <a:endParaRPr lang="en-GB" sz="1400"/>
        </a:p>
      </dgm:t>
    </dgm:pt>
    <dgm:pt modelId="{8CCD8F5E-F9C1-074D-ACB1-D527E74EB720}" type="sibTrans" cxnId="{A623753C-27AF-AE43-A144-380032341DD9}">
      <dgm:prSet/>
      <dgm:spPr/>
      <dgm:t>
        <a:bodyPr/>
        <a:lstStyle/>
        <a:p>
          <a:endParaRPr lang="en-GB" sz="1400"/>
        </a:p>
      </dgm:t>
    </dgm:pt>
    <dgm:pt modelId="{5816F0CE-B09E-414C-AF15-320825C78AAF}">
      <dgm:prSet phldrT="[Text]" custT="1"/>
      <dgm:spPr/>
      <dgm:t>
        <a:bodyPr/>
        <a:lstStyle/>
        <a:p>
          <a:r>
            <a:rPr lang="en-GB" sz="2000" b="1" dirty="0"/>
            <a:t>MEASURED EFFECT</a:t>
          </a:r>
        </a:p>
      </dgm:t>
    </dgm:pt>
    <dgm:pt modelId="{F9CD8DA9-2E36-9346-9744-89A4610484B0}" type="sibTrans" cxnId="{52C56562-39DD-A74A-894F-5E005D2D11F7}">
      <dgm:prSet/>
      <dgm:spPr/>
      <dgm:t>
        <a:bodyPr/>
        <a:lstStyle/>
        <a:p>
          <a:endParaRPr lang="en-GB" sz="1400"/>
        </a:p>
      </dgm:t>
    </dgm:pt>
    <dgm:pt modelId="{14416DF5-26D3-B648-8CFE-FF00B9F0B970}" type="parTrans" cxnId="{52C56562-39DD-A74A-894F-5E005D2D11F7}">
      <dgm:prSet/>
      <dgm:spPr/>
      <dgm:t>
        <a:bodyPr/>
        <a:lstStyle/>
        <a:p>
          <a:endParaRPr lang="en-GB" sz="1400"/>
        </a:p>
      </dgm:t>
    </dgm:pt>
    <dgm:pt modelId="{3C0426E5-0D9D-A54D-AD8D-62E2F637D758}" type="pres">
      <dgm:prSet presAssocID="{3C8FDAA1-2731-0B47-A374-E829FDDD93C5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47EA003-5EE6-5C4C-B14A-0C086E8E6CD7}" type="pres">
      <dgm:prSet presAssocID="{5816F0CE-B09E-414C-AF15-320825C78AAF}" presName="hierRoot1" presStyleCnt="0"/>
      <dgm:spPr/>
    </dgm:pt>
    <dgm:pt modelId="{2A445706-064B-5642-9CF7-D69466BEC0DD}" type="pres">
      <dgm:prSet presAssocID="{5816F0CE-B09E-414C-AF15-320825C78AAF}" presName="composite" presStyleCnt="0"/>
      <dgm:spPr/>
    </dgm:pt>
    <dgm:pt modelId="{1627BE63-890D-2B49-9D13-C8B66D83A759}" type="pres">
      <dgm:prSet presAssocID="{5816F0CE-B09E-414C-AF15-320825C78AAF}" presName="image" presStyleLbl="node0" presStyleIdx="0" presStyleCnt="1" custScaleX="177156" custScaleY="161051" custLinFactNeighborX="-5870" custLinFactNeighborY="-9336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835E5E11-6750-EF49-A277-61D54798365B}" type="pres">
      <dgm:prSet presAssocID="{5816F0CE-B09E-414C-AF15-320825C78AAF}" presName="text" presStyleLbl="revTx" presStyleIdx="0" presStyleCnt="6" custScaleX="549421" custLinFactX="100000" custLinFactNeighborX="146282" custLinFactNeighborY="-89171">
        <dgm:presLayoutVars>
          <dgm:chPref val="3"/>
        </dgm:presLayoutVars>
      </dgm:prSet>
      <dgm:spPr/>
    </dgm:pt>
    <dgm:pt modelId="{5FF3E717-3987-4E49-890F-9A87039A3107}" type="pres">
      <dgm:prSet presAssocID="{5816F0CE-B09E-414C-AF15-320825C78AAF}" presName="hierChild2" presStyleCnt="0"/>
      <dgm:spPr/>
    </dgm:pt>
    <dgm:pt modelId="{AD2AD048-5596-AA40-A7EE-875F4CF78AF0}" type="pres">
      <dgm:prSet presAssocID="{D0A70579-5F0D-2341-B6A2-835313E4F5A8}" presName="Name10" presStyleLbl="parChTrans1D2" presStyleIdx="0" presStyleCnt="5"/>
      <dgm:spPr/>
    </dgm:pt>
    <dgm:pt modelId="{3CE094D9-2A56-7444-81A6-AA0E0FADCE02}" type="pres">
      <dgm:prSet presAssocID="{BB032E67-5F70-D044-B14F-24615F176C51}" presName="hierRoot2" presStyleCnt="0"/>
      <dgm:spPr/>
    </dgm:pt>
    <dgm:pt modelId="{CC787D29-65BA-6845-88E6-341BA8F46377}" type="pres">
      <dgm:prSet presAssocID="{BB032E67-5F70-D044-B14F-24615F176C51}" presName="composite2" presStyleCnt="0"/>
      <dgm:spPr/>
    </dgm:pt>
    <dgm:pt modelId="{2E3447F5-B428-C043-A4AB-2BB9BE632ABA}" type="pres">
      <dgm:prSet presAssocID="{BB032E67-5F70-D044-B14F-24615F176C51}" presName="image2" presStyleLbl="node2" presStyleIdx="0" presStyleCnt="5" custScaleX="177156" custScaleY="161051" custLinFactNeighborX="96628" custLinFactNeighborY="5292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E4F7027-10B6-AF4F-86AC-286B67097848}" type="pres">
      <dgm:prSet presAssocID="{BB032E67-5F70-D044-B14F-24615F176C51}" presName="text2" presStyleLbl="revTx" presStyleIdx="1" presStyleCnt="6" custScaleX="268338" custLinFactY="200000" custLinFactNeighborX="-5919" custLinFactNeighborY="215321">
        <dgm:presLayoutVars>
          <dgm:chPref val="3"/>
        </dgm:presLayoutVars>
      </dgm:prSet>
      <dgm:spPr/>
    </dgm:pt>
    <dgm:pt modelId="{9290F698-A66F-D540-B83A-29DC19B34A8C}" type="pres">
      <dgm:prSet presAssocID="{BB032E67-5F70-D044-B14F-24615F176C51}" presName="hierChild3" presStyleCnt="0"/>
      <dgm:spPr/>
    </dgm:pt>
    <dgm:pt modelId="{3EA15FA4-68A5-8C46-92EC-272A004C478C}" type="pres">
      <dgm:prSet presAssocID="{E43E0E26-A7C2-7C4E-8E99-824039F61FA5}" presName="Name10" presStyleLbl="parChTrans1D2" presStyleIdx="1" presStyleCnt="5"/>
      <dgm:spPr/>
    </dgm:pt>
    <dgm:pt modelId="{158F1DB2-B714-F347-8F2F-2F32E51E9687}" type="pres">
      <dgm:prSet presAssocID="{E4147176-96C4-9842-8398-A3DF26BABEA9}" presName="hierRoot2" presStyleCnt="0"/>
      <dgm:spPr/>
    </dgm:pt>
    <dgm:pt modelId="{E8A38574-9A7E-3D41-A212-0536A366782D}" type="pres">
      <dgm:prSet presAssocID="{E4147176-96C4-9842-8398-A3DF26BABEA9}" presName="composite2" presStyleCnt="0"/>
      <dgm:spPr/>
    </dgm:pt>
    <dgm:pt modelId="{99AF9CCD-3C2F-7D41-A8B4-53C92B84E4DC}" type="pres">
      <dgm:prSet presAssocID="{E4147176-96C4-9842-8398-A3DF26BABEA9}" presName="image2" presStyleLbl="node2" presStyleIdx="1" presStyleCnt="5" custScaleX="177156" custScaleY="161051" custLinFactNeighborX="93786" custLinFactNeighborY="5292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073BF77-CAA4-6449-861B-574B2985B263}" type="pres">
      <dgm:prSet presAssocID="{E4147176-96C4-9842-8398-A3DF26BABEA9}" presName="text2" presStyleLbl="revTx" presStyleIdx="2" presStyleCnt="6" custScaleX="271771" custLinFactY="111540" custLinFactNeighborX="-13392" custLinFactNeighborY="200000">
        <dgm:presLayoutVars>
          <dgm:chPref val="3"/>
        </dgm:presLayoutVars>
      </dgm:prSet>
      <dgm:spPr/>
    </dgm:pt>
    <dgm:pt modelId="{0906A737-0BE7-0A48-97AA-0F69CFECD226}" type="pres">
      <dgm:prSet presAssocID="{E4147176-96C4-9842-8398-A3DF26BABEA9}" presName="hierChild3" presStyleCnt="0"/>
      <dgm:spPr/>
    </dgm:pt>
    <dgm:pt modelId="{22841B6F-9085-1544-A79C-71B8C3EA477F}" type="pres">
      <dgm:prSet presAssocID="{297F0086-6E07-EC40-9F4E-0AF34623EE85}" presName="Name10" presStyleLbl="parChTrans1D2" presStyleIdx="2" presStyleCnt="5"/>
      <dgm:spPr/>
    </dgm:pt>
    <dgm:pt modelId="{6140A451-4531-3E4F-BFA8-9ACC737D06F4}" type="pres">
      <dgm:prSet presAssocID="{73DA6F6A-FAE6-6B43-9698-CDF172256F7C}" presName="hierRoot2" presStyleCnt="0"/>
      <dgm:spPr/>
    </dgm:pt>
    <dgm:pt modelId="{46FB7BD4-45B4-DD43-B673-CA3DC1BB380E}" type="pres">
      <dgm:prSet presAssocID="{73DA6F6A-FAE6-6B43-9698-CDF172256F7C}" presName="composite2" presStyleCnt="0"/>
      <dgm:spPr/>
    </dgm:pt>
    <dgm:pt modelId="{05544F59-A5B2-B34C-8A3A-C9E5C6A7D19E}" type="pres">
      <dgm:prSet presAssocID="{73DA6F6A-FAE6-6B43-9698-CDF172256F7C}" presName="image2" presStyleLbl="node2" presStyleIdx="2" presStyleCnt="5" custScaleX="177156" custScaleY="161051" custLinFactNeighborX="94686" custLinFactNeighborY="22145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62665F3-54BB-064A-BB08-1DADBB00E375}" type="pres">
      <dgm:prSet presAssocID="{73DA6F6A-FAE6-6B43-9698-CDF172256F7C}" presName="text2" presStyleLbl="revTx" presStyleIdx="3" presStyleCnt="6" custScaleX="363069" custLinFactY="100000" custLinFactNeighborX="-16310" custLinFactNeighborY="182230">
        <dgm:presLayoutVars>
          <dgm:chPref val="3"/>
        </dgm:presLayoutVars>
      </dgm:prSet>
      <dgm:spPr/>
    </dgm:pt>
    <dgm:pt modelId="{C3D5A9AA-7150-0C43-86F4-0CD439B6CD22}" type="pres">
      <dgm:prSet presAssocID="{73DA6F6A-FAE6-6B43-9698-CDF172256F7C}" presName="hierChild3" presStyleCnt="0"/>
      <dgm:spPr/>
    </dgm:pt>
    <dgm:pt modelId="{2A5F19CB-9DA0-BE4A-9983-22A67D1ADC9C}" type="pres">
      <dgm:prSet presAssocID="{13279501-BD9C-6F41-B6F2-223F39374467}" presName="Name10" presStyleLbl="parChTrans1D2" presStyleIdx="3" presStyleCnt="5"/>
      <dgm:spPr/>
    </dgm:pt>
    <dgm:pt modelId="{7C8342BC-DB11-CF42-9393-B07B34F12528}" type="pres">
      <dgm:prSet presAssocID="{1DFF4DB0-F1B8-5744-8E09-6ABAB64C954A}" presName="hierRoot2" presStyleCnt="0"/>
      <dgm:spPr/>
    </dgm:pt>
    <dgm:pt modelId="{6594A1DB-3BB8-6148-83A1-3D99AC62752A}" type="pres">
      <dgm:prSet presAssocID="{1DFF4DB0-F1B8-5744-8E09-6ABAB64C954A}" presName="composite2" presStyleCnt="0"/>
      <dgm:spPr/>
    </dgm:pt>
    <dgm:pt modelId="{181A3DC2-3628-9942-871D-027925F57613}" type="pres">
      <dgm:prSet presAssocID="{1DFF4DB0-F1B8-5744-8E09-6ABAB64C954A}" presName="image2" presStyleLbl="node2" presStyleIdx="3" presStyleCnt="5" custScaleX="177156" custScaleY="161051" custLinFactNeighborY="5292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31017F7-A2C0-EC4C-8E6F-393C093A1B95}" type="pres">
      <dgm:prSet presAssocID="{1DFF4DB0-F1B8-5744-8E09-6ABAB64C954A}" presName="text2" presStyleLbl="revTx" presStyleIdx="4" presStyleCnt="6" custScaleX="273453" custLinFactY="100000" custLinFactNeighborX="-72339" custLinFactNeighborY="161511">
        <dgm:presLayoutVars>
          <dgm:chPref val="3"/>
        </dgm:presLayoutVars>
      </dgm:prSet>
      <dgm:spPr/>
    </dgm:pt>
    <dgm:pt modelId="{1990E022-06DA-D649-8B6C-5FF2BD41A71A}" type="pres">
      <dgm:prSet presAssocID="{1DFF4DB0-F1B8-5744-8E09-6ABAB64C954A}" presName="hierChild3" presStyleCnt="0"/>
      <dgm:spPr/>
    </dgm:pt>
    <dgm:pt modelId="{2A6E06BD-B278-2A47-835E-FBDAC18F32BE}" type="pres">
      <dgm:prSet presAssocID="{876A38E2-4F90-8648-BC4B-8ABFFCE99D73}" presName="Name10" presStyleLbl="parChTrans1D2" presStyleIdx="4" presStyleCnt="5"/>
      <dgm:spPr/>
    </dgm:pt>
    <dgm:pt modelId="{3D5D0E43-D1FF-2048-89F0-86E27936EE16}" type="pres">
      <dgm:prSet presAssocID="{4E2048A5-FEB7-5840-9E57-6C78AA7B07EE}" presName="hierRoot2" presStyleCnt="0"/>
      <dgm:spPr/>
    </dgm:pt>
    <dgm:pt modelId="{A94ADF21-B15E-954C-B0D3-729BEAFACFCE}" type="pres">
      <dgm:prSet presAssocID="{4E2048A5-FEB7-5840-9E57-6C78AA7B07EE}" presName="composite2" presStyleCnt="0"/>
      <dgm:spPr/>
    </dgm:pt>
    <dgm:pt modelId="{A7628070-0A10-C04B-BC26-C95384609260}" type="pres">
      <dgm:prSet presAssocID="{4E2048A5-FEB7-5840-9E57-6C78AA7B07EE}" presName="image2" presStyleLbl="node2" presStyleIdx="4" presStyleCnt="5" custScaleX="177156" custScaleY="161051" custLinFactNeighborY="5292"/>
      <dgm:spPr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59E341C2-D7CF-3349-BC6B-A90B9AD4B0CE}" type="pres">
      <dgm:prSet presAssocID="{4E2048A5-FEB7-5840-9E57-6C78AA7B07EE}" presName="text2" presStyleLbl="revTx" presStyleIdx="5" presStyleCnt="6" custScaleX="409897" custScaleY="105134" custLinFactY="100000" custLinFactNeighborX="-79209" custLinFactNeighborY="187328">
        <dgm:presLayoutVars>
          <dgm:chPref val="3"/>
        </dgm:presLayoutVars>
      </dgm:prSet>
      <dgm:spPr/>
    </dgm:pt>
    <dgm:pt modelId="{2874BCF4-7BD0-CD4C-B88D-B407517E807B}" type="pres">
      <dgm:prSet presAssocID="{4E2048A5-FEB7-5840-9E57-6C78AA7B07EE}" presName="hierChild3" presStyleCnt="0"/>
      <dgm:spPr/>
    </dgm:pt>
  </dgm:ptLst>
  <dgm:cxnLst>
    <dgm:cxn modelId="{6FE4A505-273B-6040-9FC9-9FDD62583482}" srcId="{5816F0CE-B09E-414C-AF15-320825C78AAF}" destId="{73DA6F6A-FAE6-6B43-9698-CDF172256F7C}" srcOrd="2" destOrd="0" parTransId="{297F0086-6E07-EC40-9F4E-0AF34623EE85}" sibTransId="{8A808CE2-8067-FD4B-B5D7-EA23945407AE}"/>
    <dgm:cxn modelId="{6E14E10B-3AE5-EB4B-9DBC-C1FD927C5AE9}" srcId="{5816F0CE-B09E-414C-AF15-320825C78AAF}" destId="{1DFF4DB0-F1B8-5744-8E09-6ABAB64C954A}" srcOrd="3" destOrd="0" parTransId="{13279501-BD9C-6F41-B6F2-223F39374467}" sibTransId="{BDB527C7-86A9-D34D-947F-78636E139D6E}"/>
    <dgm:cxn modelId="{555EE414-9193-B74D-AB54-7C3D59994733}" type="presOf" srcId="{5816F0CE-B09E-414C-AF15-320825C78AAF}" destId="{835E5E11-6750-EF49-A277-61D54798365B}" srcOrd="0" destOrd="0" presId="urn:microsoft.com/office/officeart/2009/layout/CirclePictureHierarchy"/>
    <dgm:cxn modelId="{E73BB217-30BD-DD4F-A9C9-2DF0EFD95890}" type="presOf" srcId="{E43E0E26-A7C2-7C4E-8E99-824039F61FA5}" destId="{3EA15FA4-68A5-8C46-92EC-272A004C478C}" srcOrd="0" destOrd="0" presId="urn:microsoft.com/office/officeart/2009/layout/CirclePictureHierarchy"/>
    <dgm:cxn modelId="{816AD719-DAD3-9844-A4C5-222A3FA38EFF}" type="presOf" srcId="{D0A70579-5F0D-2341-B6A2-835313E4F5A8}" destId="{AD2AD048-5596-AA40-A7EE-875F4CF78AF0}" srcOrd="0" destOrd="0" presId="urn:microsoft.com/office/officeart/2009/layout/CirclePictureHierarchy"/>
    <dgm:cxn modelId="{7BA0D429-43A9-F447-B2B1-C0FBBA3F254F}" type="presOf" srcId="{BB032E67-5F70-D044-B14F-24615F176C51}" destId="{7E4F7027-10B6-AF4F-86AC-286B67097848}" srcOrd="0" destOrd="0" presId="urn:microsoft.com/office/officeart/2009/layout/CirclePictureHierarchy"/>
    <dgm:cxn modelId="{A623753C-27AF-AE43-A144-380032341DD9}" srcId="{5816F0CE-B09E-414C-AF15-320825C78AAF}" destId="{E4147176-96C4-9842-8398-A3DF26BABEA9}" srcOrd="1" destOrd="0" parTransId="{E43E0E26-A7C2-7C4E-8E99-824039F61FA5}" sibTransId="{8CCD8F5E-F9C1-074D-ACB1-D527E74EB720}"/>
    <dgm:cxn modelId="{52C56562-39DD-A74A-894F-5E005D2D11F7}" srcId="{3C8FDAA1-2731-0B47-A374-E829FDDD93C5}" destId="{5816F0CE-B09E-414C-AF15-320825C78AAF}" srcOrd="0" destOrd="0" parTransId="{14416DF5-26D3-B648-8CFE-FF00B9F0B970}" sibTransId="{F9CD8DA9-2E36-9346-9744-89A4610484B0}"/>
    <dgm:cxn modelId="{67B1944E-2EAC-0840-A683-2DC537A3970B}" type="presOf" srcId="{73DA6F6A-FAE6-6B43-9698-CDF172256F7C}" destId="{762665F3-54BB-064A-BB08-1DADBB00E375}" srcOrd="0" destOrd="0" presId="urn:microsoft.com/office/officeart/2009/layout/CirclePictureHierarchy"/>
    <dgm:cxn modelId="{740FCA54-BA57-C141-9C9D-126590D0B1A6}" srcId="{5816F0CE-B09E-414C-AF15-320825C78AAF}" destId="{4E2048A5-FEB7-5840-9E57-6C78AA7B07EE}" srcOrd="4" destOrd="0" parTransId="{876A38E2-4F90-8648-BC4B-8ABFFCE99D73}" sibTransId="{5A176B6C-4ABE-714A-9058-B854180BDE77}"/>
    <dgm:cxn modelId="{D76A7C9D-A0C4-1446-9E5D-FD7208FEDE95}" type="presOf" srcId="{4E2048A5-FEB7-5840-9E57-6C78AA7B07EE}" destId="{59E341C2-D7CF-3349-BC6B-A90B9AD4B0CE}" srcOrd="0" destOrd="0" presId="urn:microsoft.com/office/officeart/2009/layout/CirclePictureHierarchy"/>
    <dgm:cxn modelId="{94FEF69F-30EB-2440-85F1-B33DC4A01E53}" type="presOf" srcId="{876A38E2-4F90-8648-BC4B-8ABFFCE99D73}" destId="{2A6E06BD-B278-2A47-835E-FBDAC18F32BE}" srcOrd="0" destOrd="0" presId="urn:microsoft.com/office/officeart/2009/layout/CirclePictureHierarchy"/>
    <dgm:cxn modelId="{2F5C91AD-AAE6-E44F-915E-65792091EEC3}" type="presOf" srcId="{1DFF4DB0-F1B8-5744-8E09-6ABAB64C954A}" destId="{331017F7-A2C0-EC4C-8E6F-393C093A1B95}" srcOrd="0" destOrd="0" presId="urn:microsoft.com/office/officeart/2009/layout/CirclePictureHierarchy"/>
    <dgm:cxn modelId="{22C273C9-277E-3F4C-9F06-D328C15691A6}" type="presOf" srcId="{297F0086-6E07-EC40-9F4E-0AF34623EE85}" destId="{22841B6F-9085-1544-A79C-71B8C3EA477F}" srcOrd="0" destOrd="0" presId="urn:microsoft.com/office/officeart/2009/layout/CirclePictureHierarchy"/>
    <dgm:cxn modelId="{49246FCC-78DA-604E-9606-C3A49C647604}" srcId="{5816F0CE-B09E-414C-AF15-320825C78AAF}" destId="{BB032E67-5F70-D044-B14F-24615F176C51}" srcOrd="0" destOrd="0" parTransId="{D0A70579-5F0D-2341-B6A2-835313E4F5A8}" sibTransId="{08F138E1-752B-2F40-9D4F-45C5650755AC}"/>
    <dgm:cxn modelId="{9138FAD6-0167-9B4D-8E13-66B4EFB18395}" type="presOf" srcId="{13279501-BD9C-6F41-B6F2-223F39374467}" destId="{2A5F19CB-9DA0-BE4A-9983-22A67D1ADC9C}" srcOrd="0" destOrd="0" presId="urn:microsoft.com/office/officeart/2009/layout/CirclePictureHierarchy"/>
    <dgm:cxn modelId="{B11EB3DA-3906-AC40-995F-11DC82139EFC}" type="presOf" srcId="{E4147176-96C4-9842-8398-A3DF26BABEA9}" destId="{F073BF77-CAA4-6449-861B-574B2985B263}" srcOrd="0" destOrd="0" presId="urn:microsoft.com/office/officeart/2009/layout/CirclePictureHierarchy"/>
    <dgm:cxn modelId="{122765F6-B0DA-F340-A98A-5DA144B134E4}" type="presOf" srcId="{3C8FDAA1-2731-0B47-A374-E829FDDD93C5}" destId="{3C0426E5-0D9D-A54D-AD8D-62E2F637D758}" srcOrd="0" destOrd="0" presId="urn:microsoft.com/office/officeart/2009/layout/CirclePictureHierarchy"/>
    <dgm:cxn modelId="{46AEE189-0960-034D-A8DB-DC1633A92D41}" type="presParOf" srcId="{3C0426E5-0D9D-A54D-AD8D-62E2F637D758}" destId="{147EA003-5EE6-5C4C-B14A-0C086E8E6CD7}" srcOrd="0" destOrd="0" presId="urn:microsoft.com/office/officeart/2009/layout/CirclePictureHierarchy"/>
    <dgm:cxn modelId="{59C9BE9D-0183-3940-9A4A-9617E944FAA1}" type="presParOf" srcId="{147EA003-5EE6-5C4C-B14A-0C086E8E6CD7}" destId="{2A445706-064B-5642-9CF7-D69466BEC0DD}" srcOrd="0" destOrd="0" presId="urn:microsoft.com/office/officeart/2009/layout/CirclePictureHierarchy"/>
    <dgm:cxn modelId="{CEC42FD4-51BF-DC46-B380-757B61F1F312}" type="presParOf" srcId="{2A445706-064B-5642-9CF7-D69466BEC0DD}" destId="{1627BE63-890D-2B49-9D13-C8B66D83A759}" srcOrd="0" destOrd="0" presId="urn:microsoft.com/office/officeart/2009/layout/CirclePictureHierarchy"/>
    <dgm:cxn modelId="{9A6687F1-3701-0349-A010-C2EEBFE27AF3}" type="presParOf" srcId="{2A445706-064B-5642-9CF7-D69466BEC0DD}" destId="{835E5E11-6750-EF49-A277-61D54798365B}" srcOrd="1" destOrd="0" presId="urn:microsoft.com/office/officeart/2009/layout/CirclePictureHierarchy"/>
    <dgm:cxn modelId="{F35303BA-1923-3146-9CF7-7772387C4756}" type="presParOf" srcId="{147EA003-5EE6-5C4C-B14A-0C086E8E6CD7}" destId="{5FF3E717-3987-4E49-890F-9A87039A3107}" srcOrd="1" destOrd="0" presId="urn:microsoft.com/office/officeart/2009/layout/CirclePictureHierarchy"/>
    <dgm:cxn modelId="{C3C4A03E-B449-8942-BC9F-B5CB522C680A}" type="presParOf" srcId="{5FF3E717-3987-4E49-890F-9A87039A3107}" destId="{AD2AD048-5596-AA40-A7EE-875F4CF78AF0}" srcOrd="0" destOrd="0" presId="urn:microsoft.com/office/officeart/2009/layout/CirclePictureHierarchy"/>
    <dgm:cxn modelId="{77BB21CA-42A6-5547-A723-23715885D6AA}" type="presParOf" srcId="{5FF3E717-3987-4E49-890F-9A87039A3107}" destId="{3CE094D9-2A56-7444-81A6-AA0E0FADCE02}" srcOrd="1" destOrd="0" presId="urn:microsoft.com/office/officeart/2009/layout/CirclePictureHierarchy"/>
    <dgm:cxn modelId="{97BF5948-3141-EE46-A118-69F73437714F}" type="presParOf" srcId="{3CE094D9-2A56-7444-81A6-AA0E0FADCE02}" destId="{CC787D29-65BA-6845-88E6-341BA8F46377}" srcOrd="0" destOrd="0" presId="urn:microsoft.com/office/officeart/2009/layout/CirclePictureHierarchy"/>
    <dgm:cxn modelId="{53FBC629-00BB-554B-81CC-7FFD40C0EDB9}" type="presParOf" srcId="{CC787D29-65BA-6845-88E6-341BA8F46377}" destId="{2E3447F5-B428-C043-A4AB-2BB9BE632ABA}" srcOrd="0" destOrd="0" presId="urn:microsoft.com/office/officeart/2009/layout/CirclePictureHierarchy"/>
    <dgm:cxn modelId="{1B93832E-9358-DA4B-BD76-96F54474EC87}" type="presParOf" srcId="{CC787D29-65BA-6845-88E6-341BA8F46377}" destId="{7E4F7027-10B6-AF4F-86AC-286B67097848}" srcOrd="1" destOrd="0" presId="urn:microsoft.com/office/officeart/2009/layout/CirclePictureHierarchy"/>
    <dgm:cxn modelId="{BB2D01A7-79A5-D94D-A932-E44AC29A481C}" type="presParOf" srcId="{3CE094D9-2A56-7444-81A6-AA0E0FADCE02}" destId="{9290F698-A66F-D540-B83A-29DC19B34A8C}" srcOrd="1" destOrd="0" presId="urn:microsoft.com/office/officeart/2009/layout/CirclePictureHierarchy"/>
    <dgm:cxn modelId="{2B319977-8CEC-FA4C-8928-0133D1EC3AEC}" type="presParOf" srcId="{5FF3E717-3987-4E49-890F-9A87039A3107}" destId="{3EA15FA4-68A5-8C46-92EC-272A004C478C}" srcOrd="2" destOrd="0" presId="urn:microsoft.com/office/officeart/2009/layout/CirclePictureHierarchy"/>
    <dgm:cxn modelId="{AD560046-E238-B541-BF49-56E5CEBECF68}" type="presParOf" srcId="{5FF3E717-3987-4E49-890F-9A87039A3107}" destId="{158F1DB2-B714-F347-8F2F-2F32E51E9687}" srcOrd="3" destOrd="0" presId="urn:microsoft.com/office/officeart/2009/layout/CirclePictureHierarchy"/>
    <dgm:cxn modelId="{6AFBC8EE-9E8F-F44F-88DF-C4306F674D41}" type="presParOf" srcId="{158F1DB2-B714-F347-8F2F-2F32E51E9687}" destId="{E8A38574-9A7E-3D41-A212-0536A366782D}" srcOrd="0" destOrd="0" presId="urn:microsoft.com/office/officeart/2009/layout/CirclePictureHierarchy"/>
    <dgm:cxn modelId="{7783D2F8-3811-754D-8451-733E95735495}" type="presParOf" srcId="{E8A38574-9A7E-3D41-A212-0536A366782D}" destId="{99AF9CCD-3C2F-7D41-A8B4-53C92B84E4DC}" srcOrd="0" destOrd="0" presId="urn:microsoft.com/office/officeart/2009/layout/CirclePictureHierarchy"/>
    <dgm:cxn modelId="{10C1B3F8-755A-414F-898B-3E7CD76E8A5A}" type="presParOf" srcId="{E8A38574-9A7E-3D41-A212-0536A366782D}" destId="{F073BF77-CAA4-6449-861B-574B2985B263}" srcOrd="1" destOrd="0" presId="urn:microsoft.com/office/officeart/2009/layout/CirclePictureHierarchy"/>
    <dgm:cxn modelId="{52041CBB-FAE9-8347-804A-D138BE8E424C}" type="presParOf" srcId="{158F1DB2-B714-F347-8F2F-2F32E51E9687}" destId="{0906A737-0BE7-0A48-97AA-0F69CFECD226}" srcOrd="1" destOrd="0" presId="urn:microsoft.com/office/officeart/2009/layout/CirclePictureHierarchy"/>
    <dgm:cxn modelId="{4EEB636C-E6FC-DD40-8B75-C2B2328634F0}" type="presParOf" srcId="{5FF3E717-3987-4E49-890F-9A87039A3107}" destId="{22841B6F-9085-1544-A79C-71B8C3EA477F}" srcOrd="4" destOrd="0" presId="urn:microsoft.com/office/officeart/2009/layout/CirclePictureHierarchy"/>
    <dgm:cxn modelId="{CAB7F6B2-675B-664A-B92F-941EC380DD09}" type="presParOf" srcId="{5FF3E717-3987-4E49-890F-9A87039A3107}" destId="{6140A451-4531-3E4F-BFA8-9ACC737D06F4}" srcOrd="5" destOrd="0" presId="urn:microsoft.com/office/officeart/2009/layout/CirclePictureHierarchy"/>
    <dgm:cxn modelId="{865E47F9-22D5-4B48-A7EB-A66288CAA7DC}" type="presParOf" srcId="{6140A451-4531-3E4F-BFA8-9ACC737D06F4}" destId="{46FB7BD4-45B4-DD43-B673-CA3DC1BB380E}" srcOrd="0" destOrd="0" presId="urn:microsoft.com/office/officeart/2009/layout/CirclePictureHierarchy"/>
    <dgm:cxn modelId="{30932B82-2E7E-C741-BE21-22628BADC178}" type="presParOf" srcId="{46FB7BD4-45B4-DD43-B673-CA3DC1BB380E}" destId="{05544F59-A5B2-B34C-8A3A-C9E5C6A7D19E}" srcOrd="0" destOrd="0" presId="urn:microsoft.com/office/officeart/2009/layout/CirclePictureHierarchy"/>
    <dgm:cxn modelId="{5C720649-EC6F-2A43-8068-47C8366F100B}" type="presParOf" srcId="{46FB7BD4-45B4-DD43-B673-CA3DC1BB380E}" destId="{762665F3-54BB-064A-BB08-1DADBB00E375}" srcOrd="1" destOrd="0" presId="urn:microsoft.com/office/officeart/2009/layout/CirclePictureHierarchy"/>
    <dgm:cxn modelId="{5DCD32AA-689E-A84E-B273-8322E103BA22}" type="presParOf" srcId="{6140A451-4531-3E4F-BFA8-9ACC737D06F4}" destId="{C3D5A9AA-7150-0C43-86F4-0CD439B6CD22}" srcOrd="1" destOrd="0" presId="urn:microsoft.com/office/officeart/2009/layout/CirclePictureHierarchy"/>
    <dgm:cxn modelId="{5F17664F-D1DD-A346-A42C-E62B0E5F471F}" type="presParOf" srcId="{5FF3E717-3987-4E49-890F-9A87039A3107}" destId="{2A5F19CB-9DA0-BE4A-9983-22A67D1ADC9C}" srcOrd="6" destOrd="0" presId="urn:microsoft.com/office/officeart/2009/layout/CirclePictureHierarchy"/>
    <dgm:cxn modelId="{9A617834-0940-C044-8112-D949828D4D06}" type="presParOf" srcId="{5FF3E717-3987-4E49-890F-9A87039A3107}" destId="{7C8342BC-DB11-CF42-9393-B07B34F12528}" srcOrd="7" destOrd="0" presId="urn:microsoft.com/office/officeart/2009/layout/CirclePictureHierarchy"/>
    <dgm:cxn modelId="{21F062B3-DBEB-8842-A831-F1889FEBFFCD}" type="presParOf" srcId="{7C8342BC-DB11-CF42-9393-B07B34F12528}" destId="{6594A1DB-3BB8-6148-83A1-3D99AC62752A}" srcOrd="0" destOrd="0" presId="urn:microsoft.com/office/officeart/2009/layout/CirclePictureHierarchy"/>
    <dgm:cxn modelId="{BEA69516-6905-8E4F-9404-8D16414786AA}" type="presParOf" srcId="{6594A1DB-3BB8-6148-83A1-3D99AC62752A}" destId="{181A3DC2-3628-9942-871D-027925F57613}" srcOrd="0" destOrd="0" presId="urn:microsoft.com/office/officeart/2009/layout/CirclePictureHierarchy"/>
    <dgm:cxn modelId="{25EA982F-EB2C-554B-8938-5436C14E4E7A}" type="presParOf" srcId="{6594A1DB-3BB8-6148-83A1-3D99AC62752A}" destId="{331017F7-A2C0-EC4C-8E6F-393C093A1B95}" srcOrd="1" destOrd="0" presId="urn:microsoft.com/office/officeart/2009/layout/CirclePictureHierarchy"/>
    <dgm:cxn modelId="{EC655300-B247-E94F-84EA-3598329A77B0}" type="presParOf" srcId="{7C8342BC-DB11-CF42-9393-B07B34F12528}" destId="{1990E022-06DA-D649-8B6C-5FF2BD41A71A}" srcOrd="1" destOrd="0" presId="urn:microsoft.com/office/officeart/2009/layout/CirclePictureHierarchy"/>
    <dgm:cxn modelId="{C436679F-071F-B544-A2F8-78BF1A0FD384}" type="presParOf" srcId="{5FF3E717-3987-4E49-890F-9A87039A3107}" destId="{2A6E06BD-B278-2A47-835E-FBDAC18F32BE}" srcOrd="8" destOrd="0" presId="urn:microsoft.com/office/officeart/2009/layout/CirclePictureHierarchy"/>
    <dgm:cxn modelId="{64095449-B4B3-CB41-A21D-6E78376A15AF}" type="presParOf" srcId="{5FF3E717-3987-4E49-890F-9A87039A3107}" destId="{3D5D0E43-D1FF-2048-89F0-86E27936EE16}" srcOrd="9" destOrd="0" presId="urn:microsoft.com/office/officeart/2009/layout/CirclePictureHierarchy"/>
    <dgm:cxn modelId="{C1AB9D84-9764-1749-BBCD-96071D5BB62C}" type="presParOf" srcId="{3D5D0E43-D1FF-2048-89F0-86E27936EE16}" destId="{A94ADF21-B15E-954C-B0D3-729BEAFACFCE}" srcOrd="0" destOrd="0" presId="urn:microsoft.com/office/officeart/2009/layout/CirclePictureHierarchy"/>
    <dgm:cxn modelId="{469A2CEA-5F81-2643-83FE-34065ADA8BEB}" type="presParOf" srcId="{A94ADF21-B15E-954C-B0D3-729BEAFACFCE}" destId="{A7628070-0A10-C04B-BC26-C95384609260}" srcOrd="0" destOrd="0" presId="urn:microsoft.com/office/officeart/2009/layout/CirclePictureHierarchy"/>
    <dgm:cxn modelId="{E0CC09B1-2F9C-2C48-831E-EBC8CF111405}" type="presParOf" srcId="{A94ADF21-B15E-954C-B0D3-729BEAFACFCE}" destId="{59E341C2-D7CF-3349-BC6B-A90B9AD4B0CE}" srcOrd="1" destOrd="0" presId="urn:microsoft.com/office/officeart/2009/layout/CirclePictureHierarchy"/>
    <dgm:cxn modelId="{4F7E40B8-6146-3A4B-9002-FB1147325A38}" type="presParOf" srcId="{3D5D0E43-D1FF-2048-89F0-86E27936EE16}" destId="{2874BCF4-7BD0-CD4C-B88D-B407517E807B}" srcOrd="1" destOrd="0" presId="urn:microsoft.com/office/officeart/2009/layout/CirclePicture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A6E06BD-B278-2A47-835E-FBDAC18F32BE}">
      <dsp:nvSpPr>
        <dsp:cNvPr id="0" name=""/>
        <dsp:cNvSpPr/>
      </dsp:nvSpPr>
      <dsp:spPr>
        <a:xfrm>
          <a:off x="5554805" y="2242793"/>
          <a:ext cx="4706229" cy="641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997"/>
              </a:lnTo>
              <a:lnTo>
                <a:pt x="4706229" y="563997"/>
              </a:lnTo>
              <a:lnTo>
                <a:pt x="4706229" y="641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A5F19CB-9DA0-BE4A-9983-22A67D1ADC9C}">
      <dsp:nvSpPr>
        <dsp:cNvPr id="0" name=""/>
        <dsp:cNvSpPr/>
      </dsp:nvSpPr>
      <dsp:spPr>
        <a:xfrm>
          <a:off x="5554805" y="2242793"/>
          <a:ext cx="2053552" cy="6411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3997"/>
              </a:lnTo>
              <a:lnTo>
                <a:pt x="2053552" y="563997"/>
              </a:lnTo>
              <a:lnTo>
                <a:pt x="2053552" y="641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841B6F-9085-1544-A79C-71B8C3EA477F}">
      <dsp:nvSpPr>
        <dsp:cNvPr id="0" name=""/>
        <dsp:cNvSpPr/>
      </dsp:nvSpPr>
      <dsp:spPr>
        <a:xfrm>
          <a:off x="5508681" y="2242793"/>
          <a:ext cx="91440" cy="724279"/>
        </a:xfrm>
        <a:custGeom>
          <a:avLst/>
          <a:gdLst/>
          <a:ahLst/>
          <a:cxnLst/>
          <a:rect l="0" t="0" r="0" b="0"/>
          <a:pathLst>
            <a:path>
              <a:moveTo>
                <a:pt x="46123" y="0"/>
              </a:moveTo>
              <a:lnTo>
                <a:pt x="46123" y="647168"/>
              </a:lnTo>
              <a:lnTo>
                <a:pt x="45720" y="647168"/>
              </a:lnTo>
              <a:lnTo>
                <a:pt x="45720" y="72427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A15FA4-68A5-8C46-92EC-272A004C478C}">
      <dsp:nvSpPr>
        <dsp:cNvPr id="0" name=""/>
        <dsp:cNvSpPr/>
      </dsp:nvSpPr>
      <dsp:spPr>
        <a:xfrm>
          <a:off x="3076835" y="2242793"/>
          <a:ext cx="2477970" cy="641108"/>
        </a:xfrm>
        <a:custGeom>
          <a:avLst/>
          <a:gdLst/>
          <a:ahLst/>
          <a:cxnLst/>
          <a:rect l="0" t="0" r="0" b="0"/>
          <a:pathLst>
            <a:path>
              <a:moveTo>
                <a:pt x="2477970" y="0"/>
              </a:moveTo>
              <a:lnTo>
                <a:pt x="2477970" y="563997"/>
              </a:lnTo>
              <a:lnTo>
                <a:pt x="0" y="563997"/>
              </a:lnTo>
              <a:lnTo>
                <a:pt x="0" y="641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2AD048-5596-AA40-A7EE-875F4CF78AF0}">
      <dsp:nvSpPr>
        <dsp:cNvPr id="0" name=""/>
        <dsp:cNvSpPr/>
      </dsp:nvSpPr>
      <dsp:spPr>
        <a:xfrm>
          <a:off x="920249" y="2242793"/>
          <a:ext cx="4634555" cy="641108"/>
        </a:xfrm>
        <a:custGeom>
          <a:avLst/>
          <a:gdLst/>
          <a:ahLst/>
          <a:cxnLst/>
          <a:rect l="0" t="0" r="0" b="0"/>
          <a:pathLst>
            <a:path>
              <a:moveTo>
                <a:pt x="4634555" y="0"/>
              </a:moveTo>
              <a:lnTo>
                <a:pt x="4634555" y="563997"/>
              </a:lnTo>
              <a:lnTo>
                <a:pt x="0" y="563997"/>
              </a:lnTo>
              <a:lnTo>
                <a:pt x="0" y="6411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27BE63-890D-2B49-9D13-C8B66D83A759}">
      <dsp:nvSpPr>
        <dsp:cNvPr id="0" name=""/>
        <dsp:cNvSpPr/>
      </dsp:nvSpPr>
      <dsp:spPr>
        <a:xfrm>
          <a:off x="5117664" y="1447991"/>
          <a:ext cx="874282" cy="794802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5E5E11-6750-EF49-A277-61D54798365B}">
      <dsp:nvSpPr>
        <dsp:cNvPr id="0" name=""/>
        <dsp:cNvSpPr/>
      </dsp:nvSpPr>
      <dsp:spPr>
        <a:xfrm>
          <a:off x="5990215" y="1618106"/>
          <a:ext cx="4067168" cy="49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MEASURED EFFECT</a:t>
          </a:r>
        </a:p>
      </dsp:txBody>
      <dsp:txXfrm>
        <a:off x="5990215" y="1618106"/>
        <a:ext cx="4067168" cy="493509"/>
      </dsp:txXfrm>
    </dsp:sp>
    <dsp:sp modelId="{2E3447F5-B428-C043-A4AB-2BB9BE632ABA}">
      <dsp:nvSpPr>
        <dsp:cNvPr id="0" name=""/>
        <dsp:cNvSpPr/>
      </dsp:nvSpPr>
      <dsp:spPr>
        <a:xfrm>
          <a:off x="483108" y="2883902"/>
          <a:ext cx="874282" cy="794802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E4F7027-10B6-AF4F-86AC-286B67097848}">
      <dsp:nvSpPr>
        <dsp:cNvPr id="0" name=""/>
        <dsp:cNvSpPr/>
      </dsp:nvSpPr>
      <dsp:spPr>
        <a:xfrm>
          <a:off x="23246" y="5056847"/>
          <a:ext cx="1986411" cy="49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TEST SYSTEM </a:t>
          </a:r>
          <a:r>
            <a:rPr lang="en-GB" sz="1400" kern="1200" dirty="0"/>
            <a:t>(mosquitoes)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1) Species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2) Resistance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3) Circadian rhythm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4) Fitness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5) Anthropophagy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6) Age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7) Physiological status </a:t>
          </a:r>
        </a:p>
        <a:p>
          <a:pPr marL="0" lvl="0" indent="0" algn="ctr" defTabSz="800100" eaLnBrk="1" latinLnBrk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8) Starvation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400" kern="1200" dirty="0"/>
        </a:p>
      </dsp:txBody>
      <dsp:txXfrm>
        <a:off x="23246" y="5056847"/>
        <a:ext cx="1986411" cy="493509"/>
      </dsp:txXfrm>
    </dsp:sp>
    <dsp:sp modelId="{99AF9CCD-3C2F-7D41-A8B4-53C92B84E4DC}">
      <dsp:nvSpPr>
        <dsp:cNvPr id="0" name=""/>
        <dsp:cNvSpPr/>
      </dsp:nvSpPr>
      <dsp:spPr>
        <a:xfrm>
          <a:off x="2639694" y="2883902"/>
          <a:ext cx="874282" cy="794802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073BF77-CAA4-6449-861B-574B2985B263}">
      <dsp:nvSpPr>
        <dsp:cNvPr id="0" name=""/>
        <dsp:cNvSpPr/>
      </dsp:nvSpPr>
      <dsp:spPr>
        <a:xfrm>
          <a:off x="2125831" y="4544678"/>
          <a:ext cx="2011824" cy="49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BIOASSAY </a:t>
          </a:r>
          <a:r>
            <a:rPr lang="en-GB" sz="1400" b="1" kern="1200" dirty="0"/>
            <a:t>  </a:t>
          </a:r>
          <a:r>
            <a:rPr lang="en-GB" sz="1400" kern="1200" dirty="0"/>
            <a:t>         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1) S</a:t>
          </a:r>
          <a:r>
            <a:rPr lang="en-GB" sz="1400" b="0" kern="1200" dirty="0"/>
            <a:t>urface area : volume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2) Duration of exposure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3) Time of day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4) Insect density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5) Independence of observations</a:t>
          </a:r>
        </a:p>
      </dsp:txBody>
      <dsp:txXfrm>
        <a:off x="2125831" y="4544678"/>
        <a:ext cx="2011824" cy="493509"/>
      </dsp:txXfrm>
    </dsp:sp>
    <dsp:sp modelId="{05544F59-A5B2-B34C-8A3A-C9E5C6A7D19E}">
      <dsp:nvSpPr>
        <dsp:cNvPr id="0" name=""/>
        <dsp:cNvSpPr/>
      </dsp:nvSpPr>
      <dsp:spPr>
        <a:xfrm>
          <a:off x="5117260" y="2967073"/>
          <a:ext cx="874282" cy="794802"/>
        </a:xfrm>
        <a:prstGeom prst="ellipse">
          <a:avLst/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62665F3-54BB-064A-BB08-1DADBB00E375}">
      <dsp:nvSpPr>
        <dsp:cNvPr id="0" name=""/>
        <dsp:cNvSpPr/>
      </dsp:nvSpPr>
      <dsp:spPr>
        <a:xfrm>
          <a:off x="4239431" y="4400030"/>
          <a:ext cx="2687670" cy="49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HOST        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1) B</a:t>
          </a:r>
          <a:r>
            <a:rPr lang="en-GB" sz="1400" b="0" kern="1200" dirty="0"/>
            <a:t>ody size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2) Attractiveness           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 3) Motivation / skill / training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0" kern="1200" dirty="0"/>
            <a:t>4) use of soap / perfume / alcohol /tobacco                    </a:t>
          </a:r>
        </a:p>
      </dsp:txBody>
      <dsp:txXfrm>
        <a:off x="4239431" y="4400030"/>
        <a:ext cx="2687670" cy="493509"/>
      </dsp:txXfrm>
    </dsp:sp>
    <dsp:sp modelId="{181A3DC2-3628-9942-871D-027925F57613}">
      <dsp:nvSpPr>
        <dsp:cNvPr id="0" name=""/>
        <dsp:cNvSpPr/>
      </dsp:nvSpPr>
      <dsp:spPr>
        <a:xfrm>
          <a:off x="7171217" y="2883902"/>
          <a:ext cx="874282" cy="794802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017F7-A2C0-EC4C-8E6F-393C093A1B95}">
      <dsp:nvSpPr>
        <dsp:cNvPr id="0" name=""/>
        <dsp:cNvSpPr/>
      </dsp:nvSpPr>
      <dsp:spPr>
        <a:xfrm>
          <a:off x="6677607" y="4297780"/>
          <a:ext cx="2024275" cy="4935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ENVIRONMENT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1) Temperature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2) Humidity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3) Airflow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4) Ambient light</a:t>
          </a:r>
        </a:p>
      </dsp:txBody>
      <dsp:txXfrm>
        <a:off x="6677607" y="4297780"/>
        <a:ext cx="2024275" cy="493509"/>
      </dsp:txXfrm>
    </dsp:sp>
    <dsp:sp modelId="{A7628070-0A10-C04B-BC26-C95384609260}">
      <dsp:nvSpPr>
        <dsp:cNvPr id="0" name=""/>
        <dsp:cNvSpPr/>
      </dsp:nvSpPr>
      <dsp:spPr>
        <a:xfrm>
          <a:off x="9823893" y="2883902"/>
          <a:ext cx="874282" cy="794802"/>
        </a:xfrm>
        <a:prstGeom prst="ellipse">
          <a:avLst/>
        </a:prstGeom>
        <a:blipFill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E341C2-D7CF-3349-BC6B-A90B9AD4B0CE}">
      <dsp:nvSpPr>
        <dsp:cNvPr id="0" name=""/>
        <dsp:cNvSpPr/>
      </dsp:nvSpPr>
      <dsp:spPr>
        <a:xfrm>
          <a:off x="8774404" y="4412521"/>
          <a:ext cx="3034322" cy="5188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b="1" kern="1200" dirty="0"/>
            <a:t>PRODUCT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kern="1200" dirty="0"/>
            <a:t>1) </a:t>
          </a:r>
          <a:r>
            <a:rPr lang="en-US" sz="1400" kern="1200" dirty="0"/>
            <a:t>Active ingredient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2) Formulation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3) Preparation e.g. washes, use conditions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4) Storage conditions 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/>
        </a:p>
      </dsp:txBody>
      <dsp:txXfrm>
        <a:off x="8774404" y="4412521"/>
        <a:ext cx="3034322" cy="5188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layout/CirclePictureHierarchy">
  <dgm:title val=""/>
  <dgm:desc val=""/>
  <dgm:catLst>
    <dgm:cat type="hierarchy" pri="1750"/>
    <dgm:cat type="picture" pri="23000"/>
    <dgm:cat type="pictureconvert" pri="2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5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h" for="ch" forName="image" refType="h" fact="0.8"/>
              <dgm:constr type="w" for="ch" forName="image" refType="h" refFor="ch" refForName="image"/>
              <dgm:constr type="t" for="ch" forName="image" refType="h" fact="0.1"/>
              <dgm:constr type="l" for="ch" forName="image"/>
              <dgm:constr type="w" for="ch" forName="text" refType="w" fact="0.6"/>
              <dgm:constr type="h" for="ch" forName="text" refType="h" fact="0.8"/>
              <dgm:constr type="t" for="ch" forName="text" refType="w" fact="0.04"/>
              <dgm:constr type="l" for="ch" forName="text" refType="w" fact="0.4"/>
            </dgm:constrLst>
            <dgm:ruleLst/>
            <dgm:layoutNode name="image" styleLbl="node0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  <dgm:layoutNode name="text" styleLbl="revTx">
              <dgm:varLst>
                <dgm:chPref val="3"/>
              </dgm:varLst>
              <dgm:alg type="tx">
                <dgm:param type="parTxLTRAlign" val="l"/>
                <dgm:param type="parTxRTLAlign" val="r"/>
              </dgm:alg>
              <dgm:shape xmlns:r="http://schemas.openxmlformats.org/officeDocument/2006/relationships" type="rect" r:blip="">
                <dgm:adjLst/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image"/>
                    <dgm:param type="dstNode" val="image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h" for="ch" forName="image2" refType="h" fact="0.8"/>
                      <dgm:constr type="w" for="ch" forName="image2" refType="h" refFor="ch" refForName="image2"/>
                      <dgm:constr type="t" for="ch" forName="image2" refType="h" fact="0.1"/>
                      <dgm:constr type="l" for="ch" forName="image2"/>
                      <dgm:constr type="w" for="ch" forName="text2" refType="w" fact="0.6"/>
                      <dgm:constr type="h" for="ch" forName="text2" refType="h" fact="0.8"/>
                      <dgm:constr type="t" for="ch" forName="text2" refType="w" fact="0.04"/>
                      <dgm:constr type="l" for="ch" forName="text2" refType="w" fact="0.4"/>
                    </dgm:constrLst>
                    <dgm:ruleLst/>
                    <dgm:layoutNode name="image2">
                      <dgm:alg type="sp"/>
                      <dgm:shape xmlns:r="http://schemas.openxmlformats.org/officeDocument/2006/relationships" type="ellipse" r:blip="" blipPhldr="1">
                        <dgm:adjLst/>
                      </dgm:shape>
                      <dgm:presOf/>
                      <dgm:constrLst/>
                      <dgm:ruleLst/>
                    </dgm:layoutNode>
                    <dgm:layoutNode name="text2" styleLbl="revTx">
                      <dgm:varLst>
                        <dgm:chPref val="3"/>
                      </dgm:varLst>
                      <dgm:alg type="tx">
                        <dgm:param type="parTxLTRAlign" val="l"/>
                        <dgm:param type="parTxRTLAlign" val="r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image2"/>
                            <dgm:param type="dstNode" val="image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h" for="ch" forName="image3" refType="h" fact="0.8"/>
                              <dgm:constr type="w" for="ch" forName="image3" refType="h" refFor="ch" refForName="image3"/>
                              <dgm:constr type="t" for="ch" forName="image3" refType="h" fact="0.1"/>
                              <dgm:constr type="l" for="ch" forName="image3"/>
                              <dgm:constr type="w" for="ch" forName="text3" refType="w" fact="0.6"/>
                              <dgm:constr type="h" for="ch" forName="text3" refType="h" fact="0.8"/>
                              <dgm:constr type="t" for="ch" forName="text3" refType="w" fact="0.04"/>
                              <dgm:constr type="l" for="ch" forName="text3" refType="w" fact="0.4"/>
                            </dgm:constrLst>
                            <dgm:ruleLst/>
                            <dgm:layoutNode name="image3">
                              <dgm:alg type="sp"/>
                              <dgm:shape xmlns:r="http://schemas.openxmlformats.org/officeDocument/2006/relationships" type="ellipse" r:blip="" blipPhldr="1">
                                <dgm:adjLst/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revTx">
                              <dgm:varLst>
                                <dgm:chPref val="3"/>
                              </dgm:varLst>
                              <dgm:alg type="tx">
                                <dgm:param type="parTxLTRAlign" val="l"/>
                                <dgm:param type="parTxRTLAlign" val="r"/>
                              </dgm:alg>
                              <dgm:shape xmlns:r="http://schemas.openxmlformats.org/officeDocument/2006/relationships" type="rect" r:blip="">
                                <dgm:adjLst/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3"/>
                                        <dgm:param type="dstNode" val="image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image4"/>
                                        <dgm:param type="dstNode" val="image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h" for="ch" forName="image4" refType="h" fact="0.8"/>
                                      <dgm:constr type="w" for="ch" forName="image4" refType="h" refFor="ch" refForName="image4"/>
                                      <dgm:constr type="t" for="ch" forName="image4" refType="h" fact="0.1"/>
                                      <dgm:constr type="l" for="ch" forName="image4"/>
                                      <dgm:constr type="w" for="ch" forName="text4" refType="w" fact="0.6"/>
                                      <dgm:constr type="h" for="ch" forName="text4" refType="h" fact="0.8"/>
                                      <dgm:constr type="t" for="ch" forName="text4" refType="w" fact="0.04"/>
                                      <dgm:constr type="l" for="ch" forName="text4" refType="w" fact="0.4"/>
                                    </dgm:constrLst>
                                    <dgm:ruleLst/>
                                    <dgm:layoutNode name="image4">
                                      <dgm:alg type="sp"/>
                                      <dgm:shape xmlns:r="http://schemas.openxmlformats.org/officeDocument/2006/relationships" type="ellipse" r:blip="" blipPhldr="1">
                                        <dgm:adjLst/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revTx">
                                      <dgm:varLst>
                                        <dgm:chPref val="3"/>
                                      </dgm:varLst>
                                      <dgm:alg type="tx">
                                        <dgm:param type="parTxLTRAlign" val="l"/>
                                        <dgm:param type="parTxRTLAlign" val="r"/>
                                      </dgm:alg>
                                      <dgm:shape xmlns:r="http://schemas.openxmlformats.org/officeDocument/2006/relationships" type="rect" r:blip="">
                                        <dgm:adjLst/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0C65C-EEDB-E449-8324-713BFD5CF02E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03C5A-75D1-784F-AFD3-F47F9AB6A3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253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6CB21-9202-E44A-9C1B-641BA7BB884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842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T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26CB21-9202-E44A-9C1B-641BA7BB884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339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BC536-E035-C68E-592B-5DF8937208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8457CE-9360-4503-A4D1-08DF027DD5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7043-2734-2A83-65F5-50466945E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C846F3-97E9-7225-59C6-52A96DDDAB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868B49-5AF0-0CD3-0143-062C4C095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613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576CBD-AE46-71AD-4404-868F1168A5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B57E87-80CE-9404-C26C-809FBDD56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6F8E8F-E272-60F6-BD0D-F9AD9F495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DAF510-8916-8B4A-5059-DBC86FEED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895F44-1B22-C3ED-9532-4D2BBBCD9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3545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0C6916-2E9F-4A55-5040-0BD2447BA8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FE4BA2-5BAD-9B1F-A9CB-9E471F6AED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C6B23-73B5-8921-96AD-3256342E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3A36C0-C30E-5B2F-ECD4-796503FDE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A8C0EB-0267-1EE3-130E-C04C28F5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7824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51B8B0-924D-82FF-225E-4D39D3675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6F7FE7-7260-D231-DDE2-F27F82447F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108715-5FCD-C05D-4225-B2EC9DC6F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08AD75-A703-1202-D858-DA66EB8C2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AF2F7A-BADC-295F-9326-384F0ADCD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2197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C2D2A4-6814-32F8-5796-D05CDC55B5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C3428A-A435-CDD3-99DB-83C8182CCB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41BABB-1A2B-885B-41FE-27D5AE0E4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ACD4E0-48F8-B5F3-54ED-4236D3E67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9B9338-674F-141D-E284-AC8C3447B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206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B20D6-BDC6-08CF-E84E-79F108E23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FED0D1-0272-1E77-681D-8BA647A1448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70C674-AD04-086D-6BDC-5E81E1BF2F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740916-B4ED-2027-831C-1A02E47CE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159D93-EB95-B72E-9F15-80E87D20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2672A3-74A6-41C1-B153-379DE8164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78600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E0CDF6-7A0F-6A0E-FD3A-8F1BBC15C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C3FB6C-C2A2-2056-B128-6CFA2B84F5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086E4E5-7DCE-F292-F912-CE2BDDC116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9A9262-9EF3-F6C1-EDAA-3F99E2827A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979D52E-944B-C302-87E3-E6886509DF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987A82-A867-AD6F-505D-1708330D44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7E9C11-3F35-553B-E823-2841DEDE8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D091B-0A24-E9AE-5FCC-A305AB0C2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237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38FB-F9C4-45EA-A9DD-6A58F4354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201B7E-738B-3617-6DB9-AACE2B62A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032590-1F31-3A21-3D7D-76A097CB45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AF2E4E-DC8E-4B03-4C63-F24086C83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2716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C2316B-7044-85CE-FDE7-A9611934C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3041FB-7413-9D2A-EE52-E678003A6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2DFA5-EB81-83FB-306C-88AC2E3E6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5248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FC3EF3-154C-61F7-0974-58A00D800C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6E705-F5FB-E746-702A-85882BF641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2AFC74-EEB0-CB0A-E807-E2EDEC17BC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064B0D-A24F-2F60-9B72-FBE60964C9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AD5D1-9786-6725-CBC4-F6FC6CF2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97144E-CEED-174F-BC3C-ACFA9238D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8302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B010F1-C26B-FB00-8CD3-46BEC99778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16D06B-A692-D276-9823-828331E695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4C6E37-3006-C745-1325-98DABD0DE1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8751B0-B357-2BB1-22B3-B5EE169DD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E9687-6960-ECC7-B56B-810F460B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BA31C7-19A6-1B2C-C5DA-B103E88F6C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8280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5EF08F-FCDA-DCB3-22F3-A52EB2197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425229-0851-DEF7-7054-089F6624C5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D319E2-E504-DCFD-5653-C76EA48049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70F2CB-1A67-EF43-AD72-21D297A05CC2}" type="datetimeFigureOut">
              <a:rPr lang="en-GB" smtClean="0"/>
              <a:t>17/10/2022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08D108-04A9-1D96-893F-73706EDA2C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C11C60-6E1F-7A72-77B2-487D8032D1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626650-3AAA-F440-8E02-5F57D3C297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68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T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E8749-C07B-0C52-B845-D7A667223F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93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Methods for evaluating Insecticide Treated nets (ITNs)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1286FB-0C23-7BC1-607D-C2A9D3726E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69708"/>
            <a:ext cx="9144000" cy="2387599"/>
          </a:xfrm>
        </p:spPr>
        <p:txBody>
          <a:bodyPr>
            <a:normAutofit/>
          </a:bodyPr>
          <a:lstStyle/>
          <a:p>
            <a:r>
              <a:rPr lang="en-GB" sz="2800" dirty="0"/>
              <a:t>Sarah J Moore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C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Consultation Session on revised WHO Guideline</a:t>
            </a:r>
            <a:endParaRPr lang="en-TZ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CA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Prequalification of Insecticide Treated Nets (ITNs) Guideline and Implementation Guidance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800" dirty="0"/>
              <a:t>Geneva President Wilson Hotel 18</a:t>
            </a:r>
            <a:r>
              <a:rPr lang="en-GB" sz="1800" baseline="30000" dirty="0"/>
              <a:t>th</a:t>
            </a:r>
            <a:r>
              <a:rPr lang="en-GB" sz="1800" dirty="0"/>
              <a:t> October 2022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GB" sz="1800" dirty="0"/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en-TZ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A41A4CF-BB1A-6D97-D2E1-85AF5400B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2242" y="5827071"/>
            <a:ext cx="3323804" cy="8208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C06D480-8564-429E-5F5C-32A5A2B77E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027" y="5585446"/>
            <a:ext cx="2432104" cy="1019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BDFA11-37CC-0FD6-A8CF-C74D3AFC8EC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3601"/>
          <a:stretch/>
        </p:blipFill>
        <p:spPr>
          <a:xfrm>
            <a:off x="127001" y="5371685"/>
            <a:ext cx="1960216" cy="1276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781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0F6C-A831-62AD-ECF0-C2C903A3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95" y="170810"/>
            <a:ext cx="10515600" cy="590931"/>
          </a:xfr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sz="3600" b="1" dirty="0">
                <a:latin typeface="+mn-lt"/>
                <a:ea typeface="+mn-ea"/>
                <a:cs typeface="+mn-cs"/>
              </a:rPr>
              <a:t>Methods – cone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C9CF0-01C5-0099-9693-5E00F3C44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695" y="815009"/>
            <a:ext cx="11745843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Aim: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investigate biological activity of test material’s surface under controlled laboratory conditions using optimized exposure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Test validity: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GB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control mortality &lt;10% @ M24 or &lt;20% at &gt;M24, environmental parameters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GB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Outcomes: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KD60, M24 + , fertility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GB" sz="20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Considerations: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Test system, exposure time, time of conduct (day/night)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GB" sz="20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Benefits</a:t>
            </a: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Consistent, highly controlled </a:t>
            </a: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measures how ITN fabrics may change through their life stages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Suitable for: </a:t>
            </a:r>
            <a:r>
              <a:rPr lang="en-GB" sz="2400" dirty="0">
                <a:latin typeface="Calibri" panose="020F0502020204030204" pitchFamily="34" charset="0"/>
                <a:cs typeface="Arial" panose="020B0604020202020204" pitchFamily="34" charset="0"/>
              </a:rPr>
              <a:t>Contact toxicants (fast or slow mode of action), Insect growth regulators</a:t>
            </a:r>
          </a:p>
          <a:p>
            <a:pPr marL="0" indent="0">
              <a:spcBef>
                <a:spcPts val="0"/>
              </a:spcBef>
              <a:buNone/>
            </a:pPr>
            <a:endParaRPr lang="en-GB" sz="2000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Not suitable for 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Chemistries that require mosquitoes to be metabolically active / </a:t>
            </a:r>
          </a:p>
          <a:p>
            <a:pPr>
              <a:spcBef>
                <a:spcPts val="0"/>
              </a:spcBef>
            </a:pPr>
            <a:r>
              <a:rPr lang="en-GB" sz="2400" dirty="0"/>
              <a:t>Measuring feeding inhibition</a:t>
            </a:r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576312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0F6C-A831-62AD-ECF0-C2C903A3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244906"/>
            <a:ext cx="10515600" cy="590931"/>
          </a:xfr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sz="3600" b="1" dirty="0">
                <a:latin typeface="+mn-lt"/>
                <a:ea typeface="+mn-ea"/>
                <a:cs typeface="+mn-cs"/>
              </a:rPr>
              <a:t>Methods – tunnel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C9CF0-01C5-0099-9693-5E00F3C44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78" y="1053548"/>
            <a:ext cx="11745843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Aim: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investigate biological activity of test material’s surface under controlled laboratory conditions using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flying and interaction with a host</a:t>
            </a:r>
            <a:endParaRPr lang="en-TZ" sz="2400" dirty="0"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Test validity: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GB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control mortality &lt;10% @ M24 or &lt;20% at &gt;M24, &gt;50% blood feeding in control, environmental parameters</a:t>
            </a:r>
            <a:endParaRPr lang="en-TZ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Outcomes: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M24 + , blood feeding, fertility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Considerations:</a:t>
            </a:r>
            <a:r>
              <a:rPr lang="en-GB" sz="2400" b="1" dirty="0"/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Test system, exposure time, time of conduct (day/night)</a:t>
            </a:r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Benefits</a:t>
            </a: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consistent operation</a:t>
            </a:r>
            <a:endParaRPr lang="en-T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measures how ITN fabrics may change through their life stages stages 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800" b="1" dirty="0"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Suitable for: </a:t>
            </a:r>
          </a:p>
          <a:p>
            <a:pPr>
              <a:spcBef>
                <a:spcPts val="0"/>
              </a:spcBef>
            </a:pPr>
            <a:r>
              <a:rPr lang="en-GB" sz="2400" dirty="0">
                <a:latin typeface="Calibri" panose="020F0502020204030204" pitchFamily="34" charset="0"/>
                <a:cs typeface="Arial" panose="020B0604020202020204" pitchFamily="34" charset="0"/>
              </a:rPr>
              <a:t>Most chemistries</a:t>
            </a:r>
            <a:endParaRPr lang="en-GB" sz="1800" dirty="0"/>
          </a:p>
          <a:p>
            <a:pPr marL="0" indent="0">
              <a:spcBef>
                <a:spcPts val="0"/>
              </a:spcBef>
              <a:buNone/>
            </a:pPr>
            <a:endParaRPr lang="en-GB" sz="1800" dirty="0"/>
          </a:p>
          <a:p>
            <a:pPr marL="0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683089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0F6C-A831-62AD-ECF0-C2C903A3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695" y="204200"/>
            <a:ext cx="10515600" cy="590931"/>
          </a:xfr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sz="3600" b="1" dirty="0">
                <a:latin typeface="+mn-lt"/>
                <a:ea typeface="+mn-ea"/>
                <a:cs typeface="+mn-cs"/>
              </a:rPr>
              <a:t>Methods – experimental hut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C9CF0-01C5-0099-9693-5E00F3C44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3695" y="815009"/>
            <a:ext cx="11745843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Aim: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investigate the biological activity of a whole ITN under controlled user conditions using wild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flying mosquitoes and interaction with a host</a:t>
            </a:r>
            <a:endParaRPr lang="en-TZ" sz="2400" dirty="0"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Test validity criteria:</a:t>
            </a: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GB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control mortality &lt;10% @ M24 or &lt;20% at &gt;M24</a:t>
            </a:r>
            <a:endParaRPr lang="en-TZ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Calibri" panose="020F0502020204030204" pitchFamily="34" charset="0"/>
              <a:buChar char="-"/>
            </a:pPr>
            <a:r>
              <a:rPr lang="en-GB" sz="24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dequate replication dependent on local mosquito abundance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Measures</a:t>
            </a:r>
            <a:r>
              <a:rPr lang="en-TZ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M24 + , blood feeding, fertility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GB" sz="20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Considerations: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Local mosquito population resistance and behaviour, mosquito density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Benefits</a:t>
            </a: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“real world evaluation”</a:t>
            </a:r>
            <a:endParaRPr lang="en-T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Links with epidemiological outcomes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Suitable for: </a:t>
            </a:r>
          </a:p>
          <a:p>
            <a:pPr>
              <a:spcBef>
                <a:spcPts val="0"/>
              </a:spcBef>
            </a:pPr>
            <a:r>
              <a:rPr lang="en-GB" sz="2400" dirty="0">
                <a:latin typeface="Calibri" panose="020F0502020204030204" pitchFamily="34" charset="0"/>
                <a:cs typeface="Arial" panose="020B0604020202020204" pitchFamily="34" charset="0"/>
              </a:rPr>
              <a:t>All chemistries</a:t>
            </a: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704821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A0F6C-A831-62AD-ECF0-C2C903A3F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61" y="244906"/>
            <a:ext cx="10515600" cy="590931"/>
          </a:xfr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sz="3600" b="1" dirty="0">
                <a:latin typeface="+mn-lt"/>
                <a:ea typeface="+mn-ea"/>
                <a:cs typeface="+mn-cs"/>
              </a:rPr>
              <a:t>Methods – I-ACT test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BC9CF0-01C5-0099-9693-5E00F3C44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3078" y="1400225"/>
            <a:ext cx="11745843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Aim: </a:t>
            </a:r>
            <a:r>
              <a:rPr lang="en-U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investigate the biological activity of a whole ITN under controlled user conditions using laboratory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free flying mosquitoes and interaction with a host</a:t>
            </a:r>
            <a:endParaRPr lang="en-TZ" sz="2400" dirty="0">
              <a:effectLst/>
            </a:endParaRP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Test validity criteria: 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</a:t>
            </a:r>
            <a:r>
              <a:rPr lang="en-GB" sz="24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ve</a:t>
            </a:r>
            <a:r>
              <a:rPr lang="en-GB" sz="24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control mortality &lt;10% @ M24 or &lt;20% at &gt;M24</a:t>
            </a:r>
            <a:endParaRPr lang="en-TZ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4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Measures</a:t>
            </a:r>
            <a:r>
              <a:rPr lang="en-TZ" sz="2400" b="1" dirty="0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M24 + , blood feeding, fertility</a:t>
            </a: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Considerations:</a:t>
            </a:r>
            <a:r>
              <a:rPr lang="en-GB" sz="2400" b="1" dirty="0"/>
              <a:t> </a:t>
            </a: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Test system, exposure time, time of conduct (day/night)</a:t>
            </a:r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/>
              <a:t>Benefits</a:t>
            </a:r>
          </a:p>
          <a:p>
            <a:pPr marL="342900" lvl="0" indent="-342900" rtl="0">
              <a:lnSpc>
                <a:spcPct val="107000"/>
              </a:lnSpc>
              <a:spcBef>
                <a:spcPts val="0"/>
              </a:spcBef>
              <a:buFont typeface="Symbol" pitchFamily="2" charset="2"/>
              <a:buChar char=""/>
            </a:pP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Controlled “real world evaluation”</a:t>
            </a:r>
            <a:endParaRPr lang="en-T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lv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GB" sz="2400" b="1" dirty="0">
                <a:solidFill>
                  <a:srgbClr val="00B050"/>
                </a:solidFill>
              </a:rPr>
              <a:t>Suitable for: </a:t>
            </a:r>
          </a:p>
          <a:p>
            <a:pPr>
              <a:spcBef>
                <a:spcPts val="0"/>
              </a:spcBef>
            </a:pPr>
            <a:r>
              <a:rPr lang="en-GB" sz="2400" dirty="0">
                <a:latin typeface="Calibri" panose="020F0502020204030204" pitchFamily="34" charset="0"/>
                <a:cs typeface="Arial" panose="020B0604020202020204" pitchFamily="34" charset="0"/>
              </a:rPr>
              <a:t>All chemistries</a:t>
            </a:r>
            <a:endParaRPr lang="en-GB" sz="2400" dirty="0"/>
          </a:p>
          <a:p>
            <a:pPr marL="0" indent="0">
              <a:spcBef>
                <a:spcPts val="0"/>
              </a:spcBef>
              <a:buNone/>
            </a:pPr>
            <a:endParaRPr lang="en-GB" sz="2400" dirty="0"/>
          </a:p>
          <a:p>
            <a:pPr marL="0" indent="0">
              <a:buNone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5698570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8DBB7-9476-A646-CA3F-2F632C24CB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750" y="457350"/>
            <a:ext cx="10515600" cy="590931"/>
          </a:xfrm>
          <a:noFill/>
          <a:ln>
            <a:solidFill>
              <a:schemeClr val="tx1"/>
            </a:solidFill>
          </a:ln>
        </p:spPr>
        <p:txBody>
          <a:bodyPr vert="horz" wrap="square" lIns="91440" tIns="45720" rIns="91440" bIns="45720" rtlCol="0" anchor="ctr">
            <a:spAutoFit/>
          </a:bodyPr>
          <a:lstStyle/>
          <a:p>
            <a:r>
              <a:rPr lang="en-GB" sz="3600" b="1" dirty="0">
                <a:latin typeface="+mn-lt"/>
                <a:ea typeface="+mn-ea"/>
                <a:cs typeface="+mn-cs"/>
              </a:rPr>
              <a:t>Critical factors to consider when selecting the method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41F84D-85A3-5C76-092F-84B8859A73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6587" y="1451998"/>
            <a:ext cx="11579639" cy="5167312"/>
          </a:xfrm>
        </p:spPr>
        <p:txBody>
          <a:bodyPr>
            <a:normAutofit fontScale="92500" lnSpcReduction="10000"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Entomological mode of action (</a:t>
            </a:r>
            <a:r>
              <a:rPr lang="en-US" sz="3600" dirty="0" err="1">
                <a:cs typeface="Arial" panose="020B0604020202020204" pitchFamily="34" charset="0"/>
              </a:rPr>
              <a:t>MoA</a:t>
            </a:r>
            <a:r>
              <a:rPr lang="en-US" sz="3600" dirty="0">
                <a:cs typeface="Arial" panose="020B0604020202020204" pitchFamily="34" charset="0"/>
              </a:rPr>
              <a:t>)</a:t>
            </a:r>
          </a:p>
          <a:p>
            <a:pPr marL="0" indent="0">
              <a:buNone/>
            </a:pPr>
            <a:endParaRPr lang="en-US" sz="3000" dirty="0">
              <a:cs typeface="Arial" panose="020B0604020202020204" pitchFamily="34" charset="0"/>
            </a:endParaRPr>
          </a:p>
          <a:p>
            <a:r>
              <a:rPr lang="en-US" sz="3600" dirty="0">
                <a:cs typeface="Arial" panose="020B0604020202020204" pitchFamily="34" charset="0"/>
              </a:rPr>
              <a:t>Justification for the selection of the test method</a:t>
            </a:r>
          </a:p>
          <a:p>
            <a:pPr marL="0" indent="0">
              <a:buNone/>
            </a:pPr>
            <a:endParaRPr lang="en-US" sz="3000" dirty="0">
              <a:cs typeface="Arial" panose="020B0604020202020204" pitchFamily="34" charset="0"/>
            </a:endParaRPr>
          </a:p>
          <a:p>
            <a:r>
              <a:rPr lang="en-US" sz="3600" dirty="0">
                <a:cs typeface="Arial" panose="020B0604020202020204" pitchFamily="34" charset="0"/>
              </a:rPr>
              <a:t>Consistent use of the method </a:t>
            </a:r>
            <a:r>
              <a:rPr lang="en-US" sz="3600" i="1" dirty="0">
                <a:cs typeface="Arial" panose="020B0604020202020204" pitchFamily="34" charset="0"/>
              </a:rPr>
              <a:t>within</a:t>
            </a:r>
            <a:r>
              <a:rPr lang="en-US" sz="3600" dirty="0">
                <a:cs typeface="Arial" panose="020B0604020202020204" pitchFamily="34" charset="0"/>
              </a:rPr>
              <a:t> studies and </a:t>
            </a:r>
            <a:r>
              <a:rPr lang="en-US" sz="3600" i="1" dirty="0">
                <a:cs typeface="Arial" panose="020B0604020202020204" pitchFamily="34" charset="0"/>
              </a:rPr>
              <a:t>between</a:t>
            </a:r>
            <a:r>
              <a:rPr lang="en-US" sz="3600" dirty="0">
                <a:cs typeface="Arial" panose="020B0604020202020204" pitchFamily="34" charset="0"/>
              </a:rPr>
              <a:t> sites</a:t>
            </a:r>
          </a:p>
          <a:p>
            <a:pPr marL="0" indent="0">
              <a:buNone/>
            </a:pPr>
            <a:endParaRPr lang="en-US" sz="3000" dirty="0">
              <a:cs typeface="Arial" panose="020B0604020202020204" pitchFamily="34" charset="0"/>
            </a:endParaRPr>
          </a:p>
          <a:p>
            <a:r>
              <a:rPr lang="en-US" sz="3600" dirty="0">
                <a:cs typeface="Arial" panose="020B0604020202020204" pitchFamily="34" charset="0"/>
              </a:rPr>
              <a:t>How the method will be used as part of the </a:t>
            </a:r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study</a:t>
            </a:r>
            <a:r>
              <a:rPr lang="en-US" sz="3600" dirty="0">
                <a:cs typeface="Arial" panose="020B0604020202020204" pitchFamily="34" charset="0"/>
              </a:rPr>
              <a:t> to </a:t>
            </a:r>
            <a:r>
              <a:rPr lang="en-US" sz="3600" b="1" dirty="0">
                <a:solidFill>
                  <a:srgbClr val="00B050"/>
                </a:solidFill>
                <a:cs typeface="Arial" panose="020B0604020202020204" pitchFamily="34" charset="0"/>
              </a:rPr>
              <a:t>demonstrate product efficacy</a:t>
            </a:r>
          </a:p>
          <a:p>
            <a:pPr marL="0" indent="0">
              <a:buNone/>
            </a:pPr>
            <a:endParaRPr lang="en-US" sz="3600" b="1" dirty="0">
              <a:solidFill>
                <a:srgbClr val="00B050"/>
              </a:solidFill>
              <a:cs typeface="Arial" panose="020B0604020202020204" pitchFamily="34" charset="0"/>
            </a:endParaRPr>
          </a:p>
          <a:p>
            <a:r>
              <a:rPr lang="en-US" sz="3600" dirty="0">
                <a:cs typeface="Arial" panose="020B0604020202020204" pitchFamily="34" charset="0"/>
              </a:rPr>
              <a:t>New methods can be developed as new products </a:t>
            </a:r>
            <a:r>
              <a:rPr lang="en-US" sz="3600">
                <a:cs typeface="Arial" panose="020B0604020202020204" pitchFamily="34" charset="0"/>
              </a:rPr>
              <a:t>are developed</a:t>
            </a:r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68824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65FA-0303-447D-BC2D-065149DA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93" y="153155"/>
            <a:ext cx="11912600" cy="1089529"/>
          </a:xfr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+mn-lt"/>
                <a:ea typeface="+mn-ea"/>
                <a:cs typeface="+mn-cs"/>
              </a:rPr>
              <a:t>Methods similar to previous guidance, </a:t>
            </a:r>
            <a:br>
              <a:rPr lang="en-GB" sz="3600" b="1" dirty="0">
                <a:latin typeface="+mn-lt"/>
                <a:ea typeface="+mn-ea"/>
                <a:cs typeface="+mn-cs"/>
              </a:rPr>
            </a:br>
            <a:r>
              <a:rPr lang="en-GB" sz="3600" b="1" dirty="0">
                <a:latin typeface="+mn-lt"/>
                <a:ea typeface="+mn-ea"/>
                <a:cs typeface="+mn-cs"/>
              </a:rPr>
              <a:t>but manufacturer lead and flexible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E093C-B15E-2D8B-D746-116FB4065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53618"/>
            <a:ext cx="10181795" cy="4921297"/>
          </a:xfrm>
        </p:spPr>
        <p:txBody>
          <a:bodyPr>
            <a:normAutofit lnSpcReduction="10000"/>
          </a:bodyPr>
          <a:lstStyle/>
          <a:p>
            <a:r>
              <a:rPr lang="en-CA" sz="3600" dirty="0">
                <a:ea typeface="Calibri" panose="020F0502020204030204" pitchFamily="34" charset="0"/>
                <a:cs typeface="Arial" panose="020B0604020202020204" pitchFamily="34" charset="0"/>
              </a:rPr>
              <a:t>Previous guidelines were robust for testing </a:t>
            </a:r>
          </a:p>
          <a:p>
            <a:pPr lvl="1"/>
            <a:r>
              <a:rPr lang="en-CA" sz="3200" dirty="0">
                <a:ea typeface="Calibri" panose="020F0502020204030204" pitchFamily="34" charset="0"/>
                <a:cs typeface="Arial" panose="020B0604020202020204" pitchFamily="34" charset="0"/>
              </a:rPr>
              <a:t>pyrethroid ITNs </a:t>
            </a:r>
          </a:p>
          <a:p>
            <a:pPr lvl="1"/>
            <a:r>
              <a:rPr lang="en-CA" sz="3200" dirty="0">
                <a:ea typeface="Calibri" panose="020F0502020204030204" pitchFamily="34" charset="0"/>
                <a:cs typeface="Arial" panose="020B0604020202020204" pitchFamily="34" charset="0"/>
              </a:rPr>
              <a:t>pyrethroid susceptible mosquitoes</a:t>
            </a:r>
          </a:p>
          <a:p>
            <a:r>
              <a:rPr lang="en-CA" sz="3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New methods needed for</a:t>
            </a:r>
          </a:p>
          <a:p>
            <a:pPr lvl="1"/>
            <a:r>
              <a:rPr lang="en-CA" sz="36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new chemistries </a:t>
            </a:r>
          </a:p>
          <a:p>
            <a:pPr lvl="1"/>
            <a:r>
              <a:rPr lang="en-CA" sz="3600" dirty="0">
                <a:solidFill>
                  <a:srgbClr val="00B050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resistant mosquitoes</a:t>
            </a:r>
          </a:p>
          <a:p>
            <a:r>
              <a:rPr lang="en-CA" sz="3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GLP will ensure traceability of data</a:t>
            </a:r>
          </a:p>
          <a:p>
            <a:r>
              <a:rPr lang="en-CA" sz="3600" dirty="0">
                <a:ea typeface="Calibri" panose="020F0502020204030204" pitchFamily="34" charset="0"/>
                <a:cs typeface="Arial" panose="020B0604020202020204" pitchFamily="34" charset="0"/>
              </a:rPr>
              <a:t>G</a:t>
            </a:r>
            <a:r>
              <a:rPr lang="en-CA" sz="3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ood experimental design and reproducible  methods (bioassays) also required</a:t>
            </a:r>
          </a:p>
          <a:p>
            <a:pPr marL="0" indent="0">
              <a:buNone/>
            </a:pPr>
            <a:endParaRPr lang="en-CA" sz="3600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CA" sz="3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4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632745-5DD2-0DA4-4A71-32AADE7E7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82096" y="1513352"/>
            <a:ext cx="1184160" cy="16855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7AC0333-3E80-1744-7151-262BEA8EFF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0843" y="3284484"/>
            <a:ext cx="2116350" cy="2060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B88560-3FA8-FE58-CB76-DF812B8565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1795" y="5446559"/>
            <a:ext cx="1692534" cy="1128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67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6565FA-0303-447D-BC2D-065149DA4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4643" y="334229"/>
            <a:ext cx="10860156" cy="1089529"/>
          </a:xfr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latin typeface="+mn-lt"/>
                <a:ea typeface="+mn-ea"/>
                <a:cs typeface="+mn-cs"/>
              </a:rPr>
              <a:t>Selection of methods will depend on </a:t>
            </a:r>
            <a:br>
              <a:rPr lang="en-GB" sz="3600" b="1" dirty="0">
                <a:latin typeface="+mn-lt"/>
                <a:ea typeface="+mn-ea"/>
                <a:cs typeface="+mn-cs"/>
              </a:rPr>
            </a:br>
            <a:r>
              <a:rPr lang="en-GB" sz="3600" b="1" dirty="0">
                <a:latin typeface="+mn-lt"/>
                <a:ea typeface="+mn-ea"/>
                <a:cs typeface="+mn-cs"/>
              </a:rPr>
              <a:t>label claim and study aim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9E093C-B15E-2D8B-D746-116FB40650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073" y="1627668"/>
            <a:ext cx="11466443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CA" sz="3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r>
              <a:rPr lang="en-CA" sz="3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Manufacturers define how to best test their product</a:t>
            </a:r>
          </a:p>
          <a:p>
            <a:r>
              <a:rPr lang="en-CA" sz="3600" dirty="0">
                <a:cs typeface="Arial" panose="020B0604020202020204" pitchFamily="34" charset="0"/>
              </a:rPr>
              <a:t>Guidelines outline key considerations for testing </a:t>
            </a:r>
          </a:p>
          <a:p>
            <a:r>
              <a:rPr lang="en-CA" sz="3600" dirty="0">
                <a:cs typeface="Arial" panose="020B0604020202020204" pitchFamily="34" charset="0"/>
              </a:rPr>
              <a:t>Methods are selected based on product “label claim”, </a:t>
            </a:r>
            <a:r>
              <a:rPr lang="en-CA" sz="36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product characteristics or intended effects </a:t>
            </a:r>
          </a:p>
          <a:p>
            <a:pPr marL="0" indent="0">
              <a:buNone/>
            </a:pPr>
            <a:endParaRPr lang="en-CA" sz="36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666276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60EC4C0-2F1A-234F-80AF-EE03CBF0B4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528159"/>
              </p:ext>
            </p:extLst>
          </p:nvPr>
        </p:nvGraphicFramePr>
        <p:xfrm>
          <a:off x="311425" y="189508"/>
          <a:ext cx="12401323" cy="55613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4B0BB9-CF17-E14E-BA6D-1D6D6728A96C}"/>
              </a:ext>
            </a:extLst>
          </p:cNvPr>
          <p:cNvCxnSpPr/>
          <p:nvPr/>
        </p:nvCxnSpPr>
        <p:spPr>
          <a:xfrm>
            <a:off x="1231240" y="2571478"/>
            <a:ext cx="9276296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BE4973F-F748-2646-924C-F2ACAF2484A8}"/>
              </a:ext>
            </a:extLst>
          </p:cNvPr>
          <p:cNvCxnSpPr>
            <a:cxnSpLocks/>
          </p:cNvCxnSpPr>
          <p:nvPr/>
        </p:nvCxnSpPr>
        <p:spPr>
          <a:xfrm>
            <a:off x="5831229" y="2011854"/>
            <a:ext cx="0" cy="515918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6B384B-66A2-FC42-BF56-50E23C8A7B8E}"/>
              </a:ext>
            </a:extLst>
          </p:cNvPr>
          <p:cNvCxnSpPr>
            <a:cxnSpLocks/>
          </p:cNvCxnSpPr>
          <p:nvPr/>
        </p:nvCxnSpPr>
        <p:spPr>
          <a:xfrm>
            <a:off x="3335307" y="2533640"/>
            <a:ext cx="0" cy="1643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F00C132-040C-C840-97B7-DD9B265FA7A3}"/>
              </a:ext>
            </a:extLst>
          </p:cNvPr>
          <p:cNvCxnSpPr>
            <a:cxnSpLocks/>
          </p:cNvCxnSpPr>
          <p:nvPr/>
        </p:nvCxnSpPr>
        <p:spPr>
          <a:xfrm>
            <a:off x="1219469" y="2537063"/>
            <a:ext cx="0" cy="164386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D0656F5-98FF-044D-A1DA-BFE2D809517C}"/>
              </a:ext>
            </a:extLst>
          </p:cNvPr>
          <p:cNvCxnSpPr>
            <a:cxnSpLocks/>
          </p:cNvCxnSpPr>
          <p:nvPr/>
        </p:nvCxnSpPr>
        <p:spPr>
          <a:xfrm>
            <a:off x="5826772" y="2537241"/>
            <a:ext cx="0" cy="18082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03E9BB8-C5BB-5D46-924A-288DBFA1D93D}"/>
              </a:ext>
            </a:extLst>
          </p:cNvPr>
          <p:cNvCxnSpPr>
            <a:cxnSpLocks/>
          </p:cNvCxnSpPr>
          <p:nvPr/>
        </p:nvCxnSpPr>
        <p:spPr>
          <a:xfrm>
            <a:off x="7866628" y="2556950"/>
            <a:ext cx="0" cy="10207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66D8D10-F3D5-9140-82DE-B6914FB729D7}"/>
              </a:ext>
            </a:extLst>
          </p:cNvPr>
          <p:cNvCxnSpPr>
            <a:cxnSpLocks/>
          </p:cNvCxnSpPr>
          <p:nvPr/>
        </p:nvCxnSpPr>
        <p:spPr>
          <a:xfrm>
            <a:off x="10526669" y="2530478"/>
            <a:ext cx="0" cy="123505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B6B899B9-8C09-794D-86C3-C67B948ED854}"/>
              </a:ext>
            </a:extLst>
          </p:cNvPr>
          <p:cNvSpPr txBox="1"/>
          <p:nvPr/>
        </p:nvSpPr>
        <p:spPr>
          <a:xfrm>
            <a:off x="311425" y="189508"/>
            <a:ext cx="11569149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TZ" sz="3600" b="1" dirty="0"/>
              <a:t>Bioassay results depend on multiple factors </a:t>
            </a:r>
          </a:p>
          <a:p>
            <a:pPr algn="ctr"/>
            <a:r>
              <a:rPr lang="en-TZ" sz="3600" b="1" dirty="0"/>
              <a:t>beyond product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762294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461A5-9FC3-A415-16BE-C645B8E4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319" y="365125"/>
            <a:ext cx="10391362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sz="3600" b="1" dirty="0">
                <a:latin typeface="+mn-lt"/>
                <a:ea typeface="+mn-ea"/>
                <a:cs typeface="+mn-cs"/>
              </a:rPr>
              <a:t>Methods in guidelines focus on how to </a:t>
            </a:r>
            <a:br>
              <a:rPr lang="en-GB" sz="3600" b="1" dirty="0">
                <a:latin typeface="+mn-lt"/>
                <a:ea typeface="+mn-ea"/>
                <a:cs typeface="+mn-cs"/>
              </a:rPr>
            </a:br>
            <a:r>
              <a:rPr lang="en-GB" sz="3600" b="1" dirty="0">
                <a:latin typeface="+mn-lt"/>
                <a:ea typeface="+mn-ea"/>
                <a:cs typeface="+mn-cs"/>
              </a:rPr>
              <a:t>make bioassays reproducible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85B5-F3F3-F8DC-A230-A5E29A5C8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508" y="2141537"/>
            <a:ext cx="11948492" cy="4351338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Consider appropriateness of selected method for the product</a:t>
            </a:r>
          </a:p>
          <a:p>
            <a:r>
              <a:rPr lang="en-US" sz="3600" dirty="0">
                <a:cs typeface="Arial" panose="020B0604020202020204" pitchFamily="34" charset="0"/>
              </a:rPr>
              <a:t>Ensure consistent use of the method within studies </a:t>
            </a:r>
          </a:p>
          <a:p>
            <a:r>
              <a:rPr lang="en-US" sz="3600" dirty="0">
                <a:cs typeface="Arial" panose="020B0604020202020204" pitchFamily="34" charset="0"/>
              </a:rPr>
              <a:t>Ensure consistent use of the method between facilities</a:t>
            </a:r>
          </a:p>
          <a:p>
            <a:r>
              <a:rPr lang="en-US" sz="3600" dirty="0">
                <a:cs typeface="Arial" panose="020B0604020202020204" pitchFamily="34" charset="0"/>
              </a:rPr>
              <a:t>Use the most appropriate test system (mosquito) </a:t>
            </a:r>
          </a:p>
          <a:p>
            <a:r>
              <a:rPr lang="en-US" sz="3600" dirty="0">
                <a:cs typeface="Arial" panose="020B0604020202020204" pitchFamily="34" charset="0"/>
              </a:rPr>
              <a:t>Flag any deviations from standardized procedures </a:t>
            </a:r>
          </a:p>
          <a:p>
            <a:endParaRPr lang="en-US" sz="3600" dirty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0884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461A5-9FC3-A415-16BE-C645B8E46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5165" y="365125"/>
            <a:ext cx="11483009" cy="1325563"/>
          </a:xfrm>
          <a:ln>
            <a:solidFill>
              <a:schemeClr val="tx1"/>
            </a:solidFill>
          </a:ln>
        </p:spPr>
        <p:txBody>
          <a:bodyPr/>
          <a:lstStyle/>
          <a:p>
            <a:pPr algn="ctr"/>
            <a:r>
              <a:rPr lang="en-GB" sz="3600" b="1" dirty="0">
                <a:latin typeface="+mn-lt"/>
                <a:ea typeface="+mn-ea"/>
                <a:cs typeface="+mn-cs"/>
              </a:rPr>
              <a:t>Methods outline ways to </a:t>
            </a:r>
            <a:br>
              <a:rPr lang="en-GB" sz="3600" b="1" dirty="0">
                <a:latin typeface="+mn-lt"/>
                <a:ea typeface="+mn-ea"/>
                <a:cs typeface="+mn-cs"/>
              </a:rPr>
            </a:br>
            <a:r>
              <a:rPr lang="en-GB" sz="3600" b="1" dirty="0">
                <a:latin typeface="+mn-lt"/>
                <a:ea typeface="+mn-ea"/>
                <a:cs typeface="+mn-cs"/>
              </a:rPr>
              <a:t>make bioassays reproducible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6C85B5-F3F3-F8DC-A230-A5E29A5C8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5165" y="2141537"/>
            <a:ext cx="12217677" cy="4351338"/>
          </a:xfrm>
        </p:spPr>
        <p:txBody>
          <a:bodyPr>
            <a:normAutofit/>
          </a:bodyPr>
          <a:lstStyle/>
          <a:p>
            <a:r>
              <a:rPr lang="en-US" sz="3600" dirty="0">
                <a:cs typeface="Arial" panose="020B0604020202020204" pitchFamily="34" charset="0"/>
              </a:rPr>
              <a:t>Purpose of the method</a:t>
            </a:r>
          </a:p>
          <a:p>
            <a:r>
              <a:rPr lang="en-US" sz="3600" dirty="0">
                <a:cs typeface="Arial" panose="020B0604020202020204" pitchFamily="34" charset="0"/>
              </a:rPr>
              <a:t>Factors affecting test validity</a:t>
            </a:r>
          </a:p>
          <a:p>
            <a:r>
              <a:rPr lang="en-US" sz="3600" dirty="0">
                <a:cs typeface="Arial" panose="020B0604020202020204" pitchFamily="34" charset="0"/>
              </a:rPr>
              <a:t>How the method can be used within studies </a:t>
            </a:r>
          </a:p>
          <a:p>
            <a:r>
              <a:rPr lang="en-US" sz="3600" dirty="0">
                <a:cs typeface="Arial" panose="020B0604020202020204" pitchFamily="34" charset="0"/>
              </a:rPr>
              <a:t>Details on how to set up and conduct methods</a:t>
            </a:r>
          </a:p>
          <a:p>
            <a:r>
              <a:rPr lang="en-US" sz="3600" dirty="0">
                <a:cs typeface="Arial" panose="020B0604020202020204" pitchFamily="34" charset="0"/>
              </a:rPr>
              <a:t>Sources of variability and bias to be monitored &amp; documented</a:t>
            </a:r>
          </a:p>
          <a:p>
            <a:r>
              <a:rPr lang="en-US" sz="3600" dirty="0">
                <a:cs typeface="Arial" panose="020B0604020202020204" pitchFamily="34" charset="0"/>
              </a:rPr>
              <a:t>Considerations for presentation of results</a:t>
            </a:r>
          </a:p>
          <a:p>
            <a:endParaRPr lang="en-GB" sz="3200" dirty="0"/>
          </a:p>
        </p:txBody>
      </p:sp>
    </p:spTree>
    <p:extLst>
      <p:ext uri="{BB962C8B-B14F-4D97-AF65-F5344CB8AC3E}">
        <p14:creationId xmlns:p14="http://schemas.microsoft.com/office/powerpoint/2010/main" val="531977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761BB57-09A7-B44A-9045-F2E5FABC0FB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3505"/>
          <a:stretch/>
        </p:blipFill>
        <p:spPr>
          <a:xfrm>
            <a:off x="4842910" y="1395240"/>
            <a:ext cx="2322293" cy="21326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4425B90-BBAE-0C44-9673-065E34588F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881" y="4140887"/>
            <a:ext cx="3153988" cy="1733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610E29-D6B1-0041-B7D0-E9F4F2E013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87" b="9253"/>
          <a:stretch/>
        </p:blipFill>
        <p:spPr>
          <a:xfrm>
            <a:off x="8745582" y="2761864"/>
            <a:ext cx="2168590" cy="16196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 rot="10800000" flipV="1">
            <a:off x="9381004" y="802505"/>
            <a:ext cx="1200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HUT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F8968E1-BB89-804C-BC13-55DBD76FA679}"/>
              </a:ext>
            </a:extLst>
          </p:cNvPr>
          <p:cNvSpPr txBox="1"/>
          <p:nvPr/>
        </p:nvSpPr>
        <p:spPr>
          <a:xfrm>
            <a:off x="311425" y="6121729"/>
            <a:ext cx="12005187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 sz="2800" dirty="0"/>
              <a:t>Laboratory (ITN pieces) ▷ Laboratory (whole ITNs) ▷ semi field (whole ITNs)</a:t>
            </a:r>
            <a:endParaRPr lang="en-TZ" sz="2800" dirty="0"/>
          </a:p>
        </p:txBody>
      </p:sp>
      <p:sp>
        <p:nvSpPr>
          <p:cNvPr id="12" name="Rectangle 11"/>
          <p:cNvSpPr/>
          <p:nvPr/>
        </p:nvSpPr>
        <p:spPr>
          <a:xfrm>
            <a:off x="5637064" y="3819043"/>
            <a:ext cx="103977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 I-ACT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393658" y="3646525"/>
            <a:ext cx="13805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TUNNEL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F1FABBC-0D12-8783-F075-C84937F4A5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2444" y="1410063"/>
            <a:ext cx="3200119" cy="2135630"/>
          </a:xfrm>
          <a:prstGeom prst="rect">
            <a:avLst/>
          </a:prstGeom>
        </p:spPr>
      </p:pic>
      <p:pic>
        <p:nvPicPr>
          <p:cNvPr id="4" name="Picture 1" descr="EA HUT PICTURE">
            <a:extLst>
              <a:ext uri="{FF2B5EF4-FFF2-40B4-BE49-F238E27FC236}">
                <a16:creationId xmlns:a16="http://schemas.microsoft.com/office/drawing/2014/main" id="{CE1ED544-96A9-9FFF-CFEA-6998C4C54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83642" y="1279712"/>
            <a:ext cx="2135771" cy="137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WA PICTURE">
            <a:extLst>
              <a:ext uri="{FF2B5EF4-FFF2-40B4-BE49-F238E27FC236}">
                <a16:creationId xmlns:a16="http://schemas.microsoft.com/office/drawing/2014/main" id="{E089B75E-7E4E-205B-7D9E-0DCB484FCF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3516" y="4406288"/>
            <a:ext cx="2322294" cy="164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97F7F3E-D966-E596-2DD1-023C74B33CCA}"/>
              </a:ext>
            </a:extLst>
          </p:cNvPr>
          <p:cNvSpPr/>
          <p:nvPr/>
        </p:nvSpPr>
        <p:spPr>
          <a:xfrm>
            <a:off x="1491163" y="918709"/>
            <a:ext cx="10984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dirty="0"/>
              <a:t>CONE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0CB22EC-0B2F-CEBC-209F-5AF0C01A7CD2}"/>
              </a:ext>
            </a:extLst>
          </p:cNvPr>
          <p:cNvSpPr txBox="1"/>
          <p:nvPr/>
        </p:nvSpPr>
        <p:spPr>
          <a:xfrm>
            <a:off x="311425" y="213051"/>
            <a:ext cx="115691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TZ" sz="3600" b="1" dirty="0"/>
              <a:t>Bioassay methods included</a:t>
            </a:r>
          </a:p>
        </p:txBody>
      </p:sp>
    </p:spTree>
    <p:extLst>
      <p:ext uri="{BB962C8B-B14F-4D97-AF65-F5344CB8AC3E}">
        <p14:creationId xmlns:p14="http://schemas.microsoft.com/office/powerpoint/2010/main" val="165931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7E09AD-D5D1-8D74-5B7A-546534F35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174" y="167728"/>
            <a:ext cx="11055626" cy="656791"/>
          </a:xfrm>
        </p:spPr>
        <p:txBody>
          <a:bodyPr>
            <a:normAutofit/>
          </a:bodyPr>
          <a:lstStyle/>
          <a:p>
            <a:r>
              <a:rPr lang="en-GB" sz="3600" b="1" dirty="0">
                <a:latin typeface="+mn-lt"/>
                <a:ea typeface="+mn-ea"/>
                <a:cs typeface="+mn-cs"/>
              </a:rPr>
              <a:t>Guidance is based on existing consensus SOPs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CF5209-D6CC-B9D7-6589-10ADF2D81C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088" t="23965" r="20278" b="9703"/>
          <a:stretch/>
        </p:blipFill>
        <p:spPr>
          <a:xfrm>
            <a:off x="9583153" y="366861"/>
            <a:ext cx="2066290" cy="15247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76B2462-8793-953D-C394-957115974CB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0857" y="2227636"/>
            <a:ext cx="2257446" cy="84725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B04AF6C-BD3C-B15F-CFA1-9C42438E2AC8}"/>
              </a:ext>
            </a:extLst>
          </p:cNvPr>
          <p:cNvSpPr txBox="1"/>
          <p:nvPr/>
        </p:nvSpPr>
        <p:spPr>
          <a:xfrm>
            <a:off x="298174" y="1129250"/>
            <a:ext cx="375699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Experts from</a:t>
            </a:r>
          </a:p>
          <a:p>
            <a:r>
              <a:rPr lang="en-GB" sz="2800" dirty="0"/>
              <a:t>CREC, CSRS, IHI, IRD, IRSS, </a:t>
            </a:r>
            <a:r>
              <a:rPr lang="en-GB" sz="2800" dirty="0" err="1"/>
              <a:t>KCMUCo</a:t>
            </a:r>
            <a:endParaRPr lang="en-GB" sz="2800" dirty="0"/>
          </a:p>
          <a:p>
            <a:r>
              <a:rPr lang="en-GB" sz="2800" dirty="0"/>
              <a:t>LITE, LSTM, LSHTM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6D2C0-28EA-33A6-5D5F-F631E593BD8F}"/>
              </a:ext>
            </a:extLst>
          </p:cNvPr>
          <p:cNvSpPr txBox="1"/>
          <p:nvPr/>
        </p:nvSpPr>
        <p:spPr>
          <a:xfrm>
            <a:off x="347346" y="3158726"/>
            <a:ext cx="757361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Main SOPs used </a:t>
            </a:r>
          </a:p>
          <a:p>
            <a:r>
              <a:rPr lang="en-GB" sz="2400" b="1" dirty="0"/>
              <a:t>(from i2i / WHO / IVCC co-development) </a:t>
            </a:r>
          </a:p>
          <a:p>
            <a:r>
              <a:rPr lang="en-GB" sz="2400" dirty="0"/>
              <a:t>Cone Bioassay</a:t>
            </a:r>
          </a:p>
          <a:p>
            <a:r>
              <a:rPr lang="en-GB" sz="2400" dirty="0"/>
              <a:t>Tunnel Test</a:t>
            </a:r>
          </a:p>
          <a:p>
            <a:r>
              <a:rPr lang="en-GB" sz="2400" dirty="0"/>
              <a:t>Experimental hut (5 SOPs)</a:t>
            </a:r>
          </a:p>
          <a:p>
            <a:endParaRPr lang="en-US" sz="2400" dirty="0"/>
          </a:p>
          <a:p>
            <a:r>
              <a:rPr lang="en-US" sz="2400" dirty="0">
                <a:effectLst/>
                <a:latin typeface="Calibri" panose="020F0502020204030204" pitchFamily="34" charset="0"/>
              </a:rPr>
              <a:t> </a:t>
            </a:r>
            <a:endParaRPr lang="en-US" sz="2400" dirty="0"/>
          </a:p>
          <a:p>
            <a:endParaRPr lang="en-GB" sz="2400" dirty="0"/>
          </a:p>
          <a:p>
            <a:endParaRPr lang="en-GB" sz="24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9F8CB00-703A-1DAE-E564-26124E9518B8}"/>
              </a:ext>
            </a:extLst>
          </p:cNvPr>
          <p:cNvSpPr txBox="1"/>
          <p:nvPr/>
        </p:nvSpPr>
        <p:spPr>
          <a:xfrm>
            <a:off x="4944209" y="917754"/>
            <a:ext cx="436289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Authors of consensus SOPs</a:t>
            </a:r>
          </a:p>
          <a:p>
            <a:r>
              <a:rPr lang="en-GB" sz="2800" dirty="0"/>
              <a:t>Alex Wright</a:t>
            </a:r>
          </a:p>
          <a:p>
            <a:r>
              <a:rPr lang="en-GB" sz="2800" dirty="0"/>
              <a:t>Rajpal Yadav</a:t>
            </a:r>
          </a:p>
          <a:p>
            <a:r>
              <a:rPr lang="en-GB" sz="2800" dirty="0"/>
              <a:t>Graham Small</a:t>
            </a:r>
          </a:p>
          <a:p>
            <a:r>
              <a:rPr lang="en-GB" sz="2800" dirty="0"/>
              <a:t>Luke Lucas</a:t>
            </a:r>
          </a:p>
          <a:p>
            <a:r>
              <a:rPr lang="en-GB" sz="2800" dirty="0"/>
              <a:t>Dave Malone</a:t>
            </a:r>
          </a:p>
        </p:txBody>
      </p:sp>
      <p:pic>
        <p:nvPicPr>
          <p:cNvPr id="11" name="Picture 1" descr="cid:A2C778C5-5035-4B9F-B798-FABA85993756">
            <a:extLst>
              <a:ext uri="{FF2B5EF4-FFF2-40B4-BE49-F238E27FC236}">
                <a16:creationId xmlns:a16="http://schemas.microsoft.com/office/drawing/2014/main" id="{9817863C-252A-2710-65EB-49902B38B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4479" y="3437219"/>
            <a:ext cx="3610201" cy="8844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0784804-3230-CF68-E631-18CDB78AC5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6432" y="5051603"/>
            <a:ext cx="4876293" cy="15234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406FF4F-14A9-520C-F13B-05F394ADDB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7346" y="5137517"/>
            <a:ext cx="5065643" cy="15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2421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60E8D7A-42A4-B041-B123-1F49CFD9D7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384000"/>
                  </p:ext>
                </p:extLst>
              </p:nvPr>
            </p:nvGraphicFramePr>
            <p:xfrm>
              <a:off x="218466" y="1085243"/>
              <a:ext cx="11755068" cy="563146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974851">
                      <a:extLst>
                        <a:ext uri="{9D8B030D-6E8A-4147-A177-3AD203B41FA5}">
                          <a16:colId xmlns:a16="http://schemas.microsoft.com/office/drawing/2014/main" val="36139162"/>
                        </a:ext>
                      </a:extLst>
                    </a:gridCol>
                    <a:gridCol w="2169620">
                      <a:extLst>
                        <a:ext uri="{9D8B030D-6E8A-4147-A177-3AD203B41FA5}">
                          <a16:colId xmlns:a16="http://schemas.microsoft.com/office/drawing/2014/main" val="1103912270"/>
                        </a:ext>
                      </a:extLst>
                    </a:gridCol>
                    <a:gridCol w="2214105">
                      <a:extLst>
                        <a:ext uri="{9D8B030D-6E8A-4147-A177-3AD203B41FA5}">
                          <a16:colId xmlns:a16="http://schemas.microsoft.com/office/drawing/2014/main" val="882086494"/>
                        </a:ext>
                      </a:extLst>
                    </a:gridCol>
                    <a:gridCol w="2804796">
                      <a:extLst>
                        <a:ext uri="{9D8B030D-6E8A-4147-A177-3AD203B41FA5}">
                          <a16:colId xmlns:a16="http://schemas.microsoft.com/office/drawing/2014/main" val="2447572763"/>
                        </a:ext>
                      </a:extLst>
                    </a:gridCol>
                    <a:gridCol w="2591696">
                      <a:extLst>
                        <a:ext uri="{9D8B030D-6E8A-4147-A177-3AD203B41FA5}">
                          <a16:colId xmlns:a16="http://schemas.microsoft.com/office/drawing/2014/main" val="4162625604"/>
                        </a:ext>
                      </a:extLst>
                    </a:gridCol>
                  </a:tblGrid>
                  <a:tr h="377425">
                    <a:tc>
                      <a:txBody>
                        <a:bodyPr/>
                        <a:lstStyle/>
                        <a:p>
                          <a:pPr marL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Particular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 cone test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 Tunnel test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Ambient Chamber test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Experimental Hut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524651"/>
                      </a:ext>
                    </a:extLst>
                  </a:tr>
                  <a:tr h="1122531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Endpoints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Knock down (KD 60)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 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Feeding inhibition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 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Feeding inhibition</a:t>
                          </a:r>
                        </a:p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 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Feeding inhibition</a:t>
                          </a:r>
                        </a:p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710177169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Bait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None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Rabbit, guinea pig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Human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Human / cow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649753013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Time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Day (in tropics)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Night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Night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Night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25914320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Mosquito flight</a:t>
                          </a:r>
                          <a:endParaRPr lang="en-GB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Yes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Yes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Yes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760507591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Mosquitoes per rep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5 per cone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50-100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sz="1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≈</m:t>
                                </m:r>
                                <m:r>
                                  <a:rPr lang="en-GB" sz="1800" b="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20</m:t>
                                </m:r>
                              </m:oMath>
                            </m:oMathPara>
                          </a14:m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696019395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Exposure time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3 minutes</a:t>
                          </a:r>
                          <a:endParaRPr lang="en-GB" sz="18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12-15 hours</a:t>
                          </a:r>
                          <a:endParaRPr lang="en-GB" sz="18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9 - 12 hours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9-12 hours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401438383"/>
                      </a:ext>
                    </a:extLst>
                  </a:tr>
                  <a:tr h="351139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Holding time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 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 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 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244154043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ITN surface area (SA)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63cm</a:t>
                          </a:r>
                          <a:r>
                            <a:rPr lang="en-GB" sz="1800" baseline="300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625cm</a:t>
                          </a:r>
                          <a:r>
                            <a:rPr lang="en-GB" sz="1800" baseline="300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Whole ITN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Whole ITN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720290944"/>
                      </a:ext>
                    </a:extLst>
                  </a:tr>
                  <a:tr h="561266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Volume of bioassay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183cm</a:t>
                          </a:r>
                          <a:r>
                            <a:rPr lang="en-GB" sz="18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37,500cm</a:t>
                          </a:r>
                          <a:r>
                            <a:rPr lang="en-GB" sz="18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10.5m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 </a:t>
                          </a: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18m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 EA;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12m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 WA;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26m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 IH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451000489"/>
                      </a:ext>
                    </a:extLst>
                  </a:tr>
                  <a:tr h="43171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Chemistries suitable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Contact toxicants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Most chemistries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Most chemistries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Most chemistries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896331530"/>
                      </a:ext>
                    </a:extLst>
                  </a:tr>
                  <a:tr h="841898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What is measured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Insecticide bioavailability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Functional efficacy section of ITN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Functional efficacy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whole ITN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controlled lab conditions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Functional efficacy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whole ITN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controlled field conditions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4611485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A60E8D7A-42A4-B041-B123-1F49CFD9D72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688384000"/>
                  </p:ext>
                </p:extLst>
              </p:nvPr>
            </p:nvGraphicFramePr>
            <p:xfrm>
              <a:off x="218466" y="1085243"/>
              <a:ext cx="11755068" cy="5631465"/>
            </p:xfrm>
            <a:graphic>
              <a:graphicData uri="http://schemas.openxmlformats.org/drawingml/2006/table">
                <a:tbl>
                  <a:tblPr firstRow="1" firstCol="1" bandRow="1">
                    <a:tableStyleId>{5940675A-B579-460E-94D1-54222C63F5DA}</a:tableStyleId>
                  </a:tblPr>
                  <a:tblGrid>
                    <a:gridCol w="1974851">
                      <a:extLst>
                        <a:ext uri="{9D8B030D-6E8A-4147-A177-3AD203B41FA5}">
                          <a16:colId xmlns:a16="http://schemas.microsoft.com/office/drawing/2014/main" val="36139162"/>
                        </a:ext>
                      </a:extLst>
                    </a:gridCol>
                    <a:gridCol w="2169620">
                      <a:extLst>
                        <a:ext uri="{9D8B030D-6E8A-4147-A177-3AD203B41FA5}">
                          <a16:colId xmlns:a16="http://schemas.microsoft.com/office/drawing/2014/main" val="1103912270"/>
                        </a:ext>
                      </a:extLst>
                    </a:gridCol>
                    <a:gridCol w="2214105">
                      <a:extLst>
                        <a:ext uri="{9D8B030D-6E8A-4147-A177-3AD203B41FA5}">
                          <a16:colId xmlns:a16="http://schemas.microsoft.com/office/drawing/2014/main" val="882086494"/>
                        </a:ext>
                      </a:extLst>
                    </a:gridCol>
                    <a:gridCol w="2804796">
                      <a:extLst>
                        <a:ext uri="{9D8B030D-6E8A-4147-A177-3AD203B41FA5}">
                          <a16:colId xmlns:a16="http://schemas.microsoft.com/office/drawing/2014/main" val="2447572763"/>
                        </a:ext>
                      </a:extLst>
                    </a:gridCol>
                    <a:gridCol w="2591696">
                      <a:extLst>
                        <a:ext uri="{9D8B030D-6E8A-4147-A177-3AD203B41FA5}">
                          <a16:colId xmlns:a16="http://schemas.microsoft.com/office/drawing/2014/main" val="4162625604"/>
                        </a:ext>
                      </a:extLst>
                    </a:gridCol>
                  </a:tblGrid>
                  <a:tr h="377425">
                    <a:tc>
                      <a:txBody>
                        <a:bodyPr/>
                        <a:lstStyle/>
                        <a:p>
                          <a:pPr marL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Particular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 cone test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 Tunnel test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Ambient Chamber test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5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Experimental Hut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0524651"/>
                      </a:ext>
                    </a:extLst>
                  </a:tr>
                  <a:tr h="1122531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Endpoints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Knock down (KD 60)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 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Feeding inhibition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 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Feeding inhibition</a:t>
                          </a:r>
                        </a:p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24(+) hour mortality </a:t>
                          </a:r>
                        </a:p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Feeding inhibition</a:t>
                          </a:r>
                        </a:p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Reproductive inhibition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710177169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Bait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None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Rabbit, guinea pig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Human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Human / cow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649753013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Time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Day (in tropics)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Night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Night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Night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25914320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Mosquito flight</a:t>
                          </a:r>
                          <a:endParaRPr lang="en-GB" sz="1800" b="1" kern="1200" dirty="0">
                            <a:solidFill>
                              <a:schemeClr val="lt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No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Yes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Yes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algn="ctr" defTabSz="914400" rtl="0" eaLnBrk="1" latinLnBrk="0" hangingPunct="1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kern="12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Yes</a:t>
                          </a:r>
                          <a:endParaRPr lang="en-GB" sz="1800" kern="120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760507591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Mosquitoes per rep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5 per cone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50-100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30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endParaRPr lang="en-TZ"/>
                        </a:p>
                      </a:txBody>
                      <a:tcPr marL="0" marR="0" marT="0" marB="0" anchor="ctr">
                        <a:blipFill>
                          <a:blip r:embed="rId3"/>
                          <a:stretch>
                            <a:fillRect l="-354412" t="-845455" r="-980" b="-112727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696019395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Exposure time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3 minutes</a:t>
                          </a:r>
                          <a:endParaRPr lang="en-GB" sz="18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12-15 hours</a:t>
                          </a:r>
                          <a:endParaRPr lang="en-GB" sz="180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9 - 12 hours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9-12 hours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401438383"/>
                      </a:ext>
                    </a:extLst>
                  </a:tr>
                  <a:tr h="351139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Holding time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 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 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+mn-ea"/>
                              <a:cs typeface="Arial" panose="020B0604020202020204" pitchFamily="34" charset="0"/>
                            </a:rPr>
                            <a:t>24 (+) hour(s) 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244154043"/>
                      </a:ext>
                    </a:extLst>
                  </a:tr>
                  <a:tr h="280633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ITN surface area (SA)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63cm</a:t>
                          </a:r>
                          <a:r>
                            <a:rPr lang="en-GB" sz="1800" baseline="300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625cm</a:t>
                          </a:r>
                          <a:r>
                            <a:rPr lang="en-GB" sz="1800" baseline="300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2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Whole ITN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Whole ITN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2720290944"/>
                      </a:ext>
                    </a:extLst>
                  </a:tr>
                  <a:tr h="822960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Volume of bioassay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183cm</a:t>
                          </a:r>
                          <a:r>
                            <a:rPr lang="en-GB" sz="18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37,500cm</a:t>
                          </a:r>
                          <a:r>
                            <a:rPr lang="en-GB" sz="1800" baseline="300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10.5m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 </a:t>
                          </a:r>
                          <a:endParaRPr kumimoji="0" lang="en-GB" sz="1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18m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 EA;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12m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 WA;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26m</a:t>
                          </a:r>
                          <a:r>
                            <a:rPr kumimoji="0" lang="en-GB" sz="1800" b="0" i="0" u="none" strike="noStrike" kern="1200" cap="none" spc="0" normalizeH="0" baseline="3000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3</a:t>
                          </a: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 IH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451000489"/>
                      </a:ext>
                    </a:extLst>
                  </a:tr>
                  <a:tr h="431714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Chemistries suitable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Contact toxicants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solidFill>
                                <a:srgbClr val="000000"/>
                              </a:solidFill>
                              <a:effectLst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Most chemistries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Most chemistries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GB" sz="18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+mn-lt"/>
                              <a:ea typeface="MS Mincho" panose="02020609040205080304" pitchFamily="49" charset="-128"/>
                              <a:cs typeface="Arial" panose="020B0604020202020204" pitchFamily="34" charset="0"/>
                            </a:rPr>
                            <a:t>Most chemistries</a:t>
                          </a: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3896331530"/>
                      </a:ext>
                    </a:extLst>
                  </a:tr>
                  <a:tr h="841898"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b="1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What is measured</a:t>
                          </a:r>
                          <a:endParaRPr lang="en-GB" sz="1800" b="1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Insecticide bioavailability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algn="ctr"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Functional efficacy section of ITN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Functional efficacy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whole ITN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controlled lab conditions </a:t>
                          </a:r>
                        </a:p>
                      </a:txBody>
                      <a:tcPr marL="0" marR="0" marT="0" marB="0"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Functional efficacy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whole ITN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800" dirty="0">
                              <a:effectLst/>
                              <a:latin typeface="+mn-lt"/>
                              <a:cs typeface="Arial" panose="020B0604020202020204" pitchFamily="34" charset="0"/>
                            </a:rPr>
                            <a:t>controlled field conditions</a:t>
                          </a:r>
                          <a:endParaRPr lang="en-GB" sz="1800" dirty="0">
                            <a:solidFill>
                              <a:srgbClr val="000000"/>
                            </a:solidFill>
                            <a:effectLst/>
                            <a:latin typeface="+mn-lt"/>
                            <a:ea typeface="MS Mincho" panose="02020609040205080304" pitchFamily="49" charset="-128"/>
                            <a:cs typeface="Arial" panose="020B0604020202020204" pitchFamily="34" charset="0"/>
                          </a:endParaRPr>
                        </a:p>
                      </a:txBody>
                      <a:tcPr marL="0" marR="0" marT="0" marB="0" anchor="ctr"/>
                    </a:tc>
                    <a:extLst>
                      <a:ext uri="{0D108BD9-81ED-4DB2-BD59-A6C34878D82A}">
                        <a16:rowId xmlns:a16="http://schemas.microsoft.com/office/drawing/2014/main" val="1546114852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35E1D45A-3D46-0142-AD3F-B52C274652AB}"/>
              </a:ext>
            </a:extLst>
          </p:cNvPr>
          <p:cNvSpPr txBox="1"/>
          <p:nvPr/>
        </p:nvSpPr>
        <p:spPr>
          <a:xfrm>
            <a:off x="185919" y="0"/>
            <a:ext cx="11569149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TZ" sz="3600" b="1" dirty="0"/>
              <a:t>Summary of ITN bioassay methods</a:t>
            </a:r>
          </a:p>
        </p:txBody>
      </p:sp>
    </p:spTree>
    <p:extLst>
      <p:ext uri="{BB962C8B-B14F-4D97-AF65-F5344CB8AC3E}">
        <p14:creationId xmlns:p14="http://schemas.microsoft.com/office/powerpoint/2010/main" val="10780957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1684</TotalTime>
  <Words>1077</Words>
  <Application>Microsoft Office PowerPoint</Application>
  <PresentationFormat>Widescreen</PresentationFormat>
  <Paragraphs>240</Paragraphs>
  <Slides>14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 Math</vt:lpstr>
      <vt:lpstr>Symbol</vt:lpstr>
      <vt:lpstr>Office Theme</vt:lpstr>
      <vt:lpstr>Methods for evaluating Insecticide Treated nets (ITNs)</vt:lpstr>
      <vt:lpstr>Methods similar to previous guidance,  but manufacturer lead and flexible</vt:lpstr>
      <vt:lpstr>Selection of methods will depend on  label claim and study aim</vt:lpstr>
      <vt:lpstr>PowerPoint Presentation</vt:lpstr>
      <vt:lpstr>Methods in guidelines focus on how to  make bioassays reproducible</vt:lpstr>
      <vt:lpstr>Methods outline ways to  make bioassays reproducible</vt:lpstr>
      <vt:lpstr>PowerPoint Presentation</vt:lpstr>
      <vt:lpstr>Guidance is based on existing consensus SOPs</vt:lpstr>
      <vt:lpstr>PowerPoint Presentation</vt:lpstr>
      <vt:lpstr>Methods – cone test</vt:lpstr>
      <vt:lpstr>Methods – tunnel test</vt:lpstr>
      <vt:lpstr>Methods – experimental hut test</vt:lpstr>
      <vt:lpstr>Methods – I-ACT test</vt:lpstr>
      <vt:lpstr>Critical factors to consider when selecting the method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moore</dc:creator>
  <cp:lastModifiedBy>SCHULER, Dominic</cp:lastModifiedBy>
  <cp:revision>45</cp:revision>
  <dcterms:created xsi:type="dcterms:W3CDTF">2022-10-16T10:00:56Z</dcterms:created>
  <dcterms:modified xsi:type="dcterms:W3CDTF">2022-10-17T19:33:52Z</dcterms:modified>
</cp:coreProperties>
</file>