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9" r:id="rId4"/>
  </p:sldMasterIdLst>
  <p:notesMasterIdLst>
    <p:notesMasterId r:id="rId13"/>
  </p:notesMasterIdLst>
  <p:sldIdLst>
    <p:sldId id="256" r:id="rId5"/>
    <p:sldId id="388" r:id="rId6"/>
    <p:sldId id="389" r:id="rId7"/>
    <p:sldId id="390" r:id="rId8"/>
    <p:sldId id="391" r:id="rId9"/>
    <p:sldId id="392" r:id="rId10"/>
    <p:sldId id="394" r:id="rId11"/>
    <p:sldId id="393" r:id="rId12"/>
  </p:sldIdLst>
  <p:sldSz cx="9144000" cy="6858000" type="screen4x3"/>
  <p:notesSz cx="6808788" cy="99409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10C2089-3153-A641-9648-2307CCFE1982}">
          <p14:sldIdLst>
            <p14:sldId id="256"/>
            <p14:sldId id="388"/>
            <p14:sldId id="389"/>
            <p14:sldId id="390"/>
            <p14:sldId id="391"/>
            <p14:sldId id="392"/>
            <p14:sldId id="394"/>
            <p14:sldId id="39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CD48B1C-FEE9-67A5-169E-FDE2FAA223E4}" name="Janna Safran" initials="JS" userId="S::Janna@jmocommunications.com::b2a7ab32-9215-4762-a9a4-a4f665ff3237" providerId="AD"/>
  <p188:author id="{CD6E3C6B-AA2A-E97D-7E84-80DD451C6575}" name="Janna Safran" initials="JS" userId="S::janna@jmocommunications.com::b2a7ab32-9215-4762-a9a4-a4f665ff3237" providerId="AD"/>
  <p188:author id="{6B25C782-4065-1E97-36FC-29BB79F00F20}" name="Jennifer Orford" initials="JO" userId="Jennifer Orford" providerId="None"/>
</p188:authorLst>
</file>

<file path=ppt/commentAuthors.xml><?xml version="1.0" encoding="utf-8"?>
<p:cmAuthorLst xmlns:a="http://schemas.openxmlformats.org/drawingml/2006/main" xmlns:r="http://schemas.openxmlformats.org/officeDocument/2006/relationships" xmlns:p="http://schemas.openxmlformats.org/presentationml/2006/main">
  <p:cmAuthor id="0" name="SCHULER, Dominic" initials="SCHULERD"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9885"/>
    <a:srgbClr val="0BBBEF"/>
    <a:srgbClr val="0072BB"/>
    <a:srgbClr val="AFCB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66621" autoAdjust="0"/>
  </p:normalViewPr>
  <p:slideViewPr>
    <p:cSldViewPr snapToGrid="0">
      <p:cViewPr>
        <p:scale>
          <a:sx n="66" d="100"/>
          <a:sy n="66" d="100"/>
        </p:scale>
        <p:origin x="1458"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50475" cy="49704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6737" y="0"/>
            <a:ext cx="2950475" cy="497046"/>
          </a:xfrm>
          <a:prstGeom prst="rect">
            <a:avLst/>
          </a:prstGeom>
        </p:spPr>
        <p:txBody>
          <a:bodyPr vert="horz" lIns="91440" tIns="45720" rIns="91440" bIns="45720" rtlCol="0"/>
          <a:lstStyle>
            <a:lvl1pPr algn="r">
              <a:defRPr sz="1200"/>
            </a:lvl1pPr>
          </a:lstStyle>
          <a:p>
            <a:fld id="{5D5AB7E4-9C91-45A6-B74D-0BFDE3FC5949}" type="datetimeFigureOut">
              <a:rPr lang="fr-FR" smtClean="0"/>
              <a:pPr/>
              <a:t>17/10/2022</a:t>
            </a:fld>
            <a:endParaRPr lang="fr-FR"/>
          </a:p>
        </p:txBody>
      </p:sp>
      <p:sp>
        <p:nvSpPr>
          <p:cNvPr id="4" name="Espace réservé de l'image des diapositives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1" y="9442154"/>
            <a:ext cx="2950475" cy="497046"/>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a:defRPr sz="1200"/>
            </a:lvl1pPr>
          </a:lstStyle>
          <a:p>
            <a:fld id="{6B60F1AF-52BA-447B-AE47-BAEAB32B3E5A}" type="slidenum">
              <a:rPr lang="fr-FR" smtClean="0"/>
              <a:pPr/>
              <a:t>‹#›</a:t>
            </a:fld>
            <a:endParaRPr lang="fr-FR"/>
          </a:p>
        </p:txBody>
      </p:sp>
    </p:spTree>
    <p:extLst>
      <p:ext uri="{BB962C8B-B14F-4D97-AF65-F5344CB8AC3E}">
        <p14:creationId xmlns:p14="http://schemas.microsoft.com/office/powerpoint/2010/main" val="11141822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60F1AF-52BA-447B-AE47-BAEAB32B3E5A}" type="slidenum">
              <a:rPr lang="fr-FR" smtClean="0"/>
              <a:pPr/>
              <a:t>1</a:t>
            </a:fld>
            <a:endParaRPr lang="fr-FR"/>
          </a:p>
        </p:txBody>
      </p:sp>
    </p:spTree>
    <p:extLst>
      <p:ext uri="{BB962C8B-B14F-4D97-AF65-F5344CB8AC3E}">
        <p14:creationId xmlns:p14="http://schemas.microsoft.com/office/powerpoint/2010/main" val="972438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3568" y="1484784"/>
            <a:ext cx="7774632" cy="3515853"/>
          </a:xfrm>
        </p:spPr>
        <p:txBody>
          <a:bodyPr>
            <a:normAutofit/>
          </a:bodyPr>
          <a:lstStyle>
            <a:lvl1pPr algn="l">
              <a:lnSpc>
                <a:spcPct val="100000"/>
              </a:lnSpc>
              <a:defRPr sz="2400" b="0" i="0">
                <a:solidFill>
                  <a:srgbClr val="0BBBEF"/>
                </a:solidFill>
                <a:latin typeface="Arial"/>
                <a:cs typeface="Helvetica Light"/>
              </a:defRPr>
            </a:lvl1pPr>
          </a:lstStyle>
          <a:p>
            <a:r>
              <a:rPr lang="fr-FR" dirty="0"/>
              <a:t>CLIQUEZ POUR MODIFIER LE STYLE DU TITRE</a:t>
            </a:r>
          </a:p>
        </p:txBody>
      </p:sp>
      <p:sp>
        <p:nvSpPr>
          <p:cNvPr id="6" name="Espace réservé du numéro de diapositive 5"/>
          <p:cNvSpPr>
            <a:spLocks noGrp="1"/>
          </p:cNvSpPr>
          <p:nvPr>
            <p:ph type="sldNum" sz="quarter" idx="12"/>
          </p:nvPr>
        </p:nvSpPr>
        <p:spPr/>
        <p:txBody>
          <a:bodyPr/>
          <a:lstStyle/>
          <a:p>
            <a:fld id="{F6D7BC97-55FE-4309-BBAE-EA3D80F9515E}" type="slidenum">
              <a:rPr lang="fr-FR" smtClean="0"/>
              <a:pPr/>
              <a:t>‹#›</a:t>
            </a:fld>
            <a:endParaRPr lang="fr-FR" dirty="0"/>
          </a:p>
        </p:txBody>
      </p:sp>
      <p:sp>
        <p:nvSpPr>
          <p:cNvPr id="13" name="Espace réservé du pied de page 12"/>
          <p:cNvSpPr>
            <a:spLocks noGrp="1"/>
          </p:cNvSpPr>
          <p:nvPr>
            <p:ph type="ftr" sz="quarter" idx="13"/>
          </p:nvPr>
        </p:nvSpPr>
        <p:spPr/>
        <p:txBody>
          <a:bodyPr/>
          <a:lstStyle/>
          <a:p>
            <a:endParaRPr lang="en-US" dirty="0"/>
          </a:p>
        </p:txBody>
      </p:sp>
      <p:sp>
        <p:nvSpPr>
          <p:cNvPr id="7" name="Espace réservé de la date 3"/>
          <p:cNvSpPr>
            <a:spLocks noGrp="1"/>
          </p:cNvSpPr>
          <p:nvPr>
            <p:ph type="dt" sz="half" idx="2"/>
          </p:nvPr>
        </p:nvSpPr>
        <p:spPr>
          <a:xfrm>
            <a:off x="251520" y="6453336"/>
            <a:ext cx="3528392" cy="293117"/>
          </a:xfrm>
          <a:prstGeom prst="rect">
            <a:avLst/>
          </a:prstGeom>
        </p:spPr>
        <p:txBody>
          <a:bodyPr/>
          <a:lstStyle>
            <a:lvl1pPr algn="l">
              <a:defRPr sz="950" b="0" i="0">
                <a:solidFill>
                  <a:schemeClr val="bg1"/>
                </a:solidFill>
                <a:latin typeface="Arial"/>
                <a:cs typeface="Helvetica Light"/>
              </a:defRPr>
            </a:lvl1pPr>
          </a:lstStyle>
          <a:p>
            <a:r>
              <a:rPr lang="en-US"/>
              <a:t>CRP meeting, Accra 25-26 November 2017</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Bullet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67544" y="836712"/>
            <a:ext cx="8286808" cy="936104"/>
          </a:xfrm>
        </p:spPr>
        <p:txBody>
          <a:bodyPr anchor="t" anchorCtr="0">
            <a:normAutofit/>
          </a:bodyPr>
          <a:lstStyle>
            <a:lvl1pPr>
              <a:defRPr sz="2800"/>
            </a:lvl1pPr>
          </a:lstStyle>
          <a:p>
            <a:r>
              <a:rPr lang="en-US" dirty="0"/>
              <a:t>Click to edit title</a:t>
            </a:r>
          </a:p>
        </p:txBody>
      </p:sp>
      <p:sp>
        <p:nvSpPr>
          <p:cNvPr id="3" name="Footer Placeholder 2"/>
          <p:cNvSpPr>
            <a:spLocks noGrp="1"/>
          </p:cNvSpPr>
          <p:nvPr>
            <p:ph type="ftr" sz="quarter" idx="10"/>
          </p:nvPr>
        </p:nvSpPr>
        <p:spPr/>
        <p:txBody>
          <a:bodyPr/>
          <a:lstStyle/>
          <a:p>
            <a:endParaRPr lang="fr-FR" dirty="0"/>
          </a:p>
        </p:txBody>
      </p:sp>
      <p:sp>
        <p:nvSpPr>
          <p:cNvPr id="4" name="Slide Number Placeholder 3"/>
          <p:cNvSpPr>
            <a:spLocks noGrp="1"/>
          </p:cNvSpPr>
          <p:nvPr>
            <p:ph type="sldNum" sz="quarter" idx="11"/>
          </p:nvPr>
        </p:nvSpPr>
        <p:spPr/>
        <p:txBody>
          <a:bodyPr/>
          <a:lstStyle/>
          <a:p>
            <a:fld id="{F6D7BC97-55FE-4309-BBAE-EA3D80F9515E}" type="slidenum">
              <a:rPr lang="fr-FR" smtClean="0"/>
              <a:pPr/>
              <a:t>‹#›</a:t>
            </a:fld>
            <a:r>
              <a:rPr lang="fr-FR"/>
              <a:t> </a:t>
            </a:r>
            <a:endParaRPr lang="fr-FR" dirty="0"/>
          </a:p>
        </p:txBody>
      </p:sp>
      <p:sp>
        <p:nvSpPr>
          <p:cNvPr id="5" name="Date Placeholder 4"/>
          <p:cNvSpPr>
            <a:spLocks noGrp="1"/>
          </p:cNvSpPr>
          <p:nvPr>
            <p:ph type="dt" sz="half" idx="12"/>
          </p:nvPr>
        </p:nvSpPr>
        <p:spPr/>
        <p:txBody>
          <a:bodyPr/>
          <a:lstStyle/>
          <a:p>
            <a:r>
              <a:rPr lang="en-US"/>
              <a:t>CRP meeting, Accra 25-26 November 2017</a:t>
            </a:r>
            <a:endParaRPr lang="en-US" dirty="0"/>
          </a:p>
        </p:txBody>
      </p:sp>
      <p:sp>
        <p:nvSpPr>
          <p:cNvPr id="8" name="Text Placeholder 7"/>
          <p:cNvSpPr>
            <a:spLocks noGrp="1"/>
          </p:cNvSpPr>
          <p:nvPr>
            <p:ph type="body" sz="quarter" idx="13" hasCustomPrompt="1"/>
          </p:nvPr>
        </p:nvSpPr>
        <p:spPr>
          <a:xfrm>
            <a:off x="468313" y="2133600"/>
            <a:ext cx="8280400" cy="3598863"/>
          </a:xfrm>
        </p:spPr>
        <p:txBody>
          <a:bodyPr/>
          <a:lstStyle>
            <a:lvl1pPr>
              <a:defRPr sz="3000" b="0" i="0">
                <a:solidFill>
                  <a:schemeClr val="tx1"/>
                </a:solidFill>
                <a:latin typeface="+mj-lt"/>
              </a:defRPr>
            </a:lvl1pPr>
            <a:lvl2pPr marL="914400" indent="-457200">
              <a:buFont typeface="Arial"/>
              <a:buChar char="•"/>
              <a:defRPr>
                <a:solidFill>
                  <a:schemeClr val="tx1"/>
                </a:solidFill>
                <a:latin typeface="+mn-lt"/>
              </a:defRPr>
            </a:lvl2pPr>
            <a:lvl3pPr marL="1143000" indent="-228600">
              <a:buFont typeface="Arial"/>
              <a:buChar char="•"/>
              <a:defRPr>
                <a:solidFill>
                  <a:schemeClr val="tx1"/>
                </a:solidFill>
                <a:latin typeface="+mn-lt"/>
              </a:defRPr>
            </a:lvl3pPr>
            <a:lvl4pPr marL="1714500" indent="-342900">
              <a:buFont typeface="Arial"/>
              <a:buChar char="•"/>
              <a:defRPr>
                <a:solidFill>
                  <a:schemeClr val="tx1"/>
                </a:solidFill>
                <a:latin typeface="+mn-lt"/>
              </a:defRPr>
            </a:lvl4pPr>
            <a:lvl5pPr marL="2171700" indent="-342900">
              <a:buFont typeface="Arial"/>
              <a:buChar char="•"/>
              <a:defRPr>
                <a:solidFill>
                  <a:schemeClr val="tx1"/>
                </a:solidFill>
                <a:latin typeface="+mn-lt"/>
              </a:defRPr>
            </a:lvl5pPr>
          </a:lstStyle>
          <a:p>
            <a:pPr lvl="0"/>
            <a:r>
              <a:rPr lang="en-US" dirty="0"/>
              <a:t>Bullet Text </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103333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5 levels of conten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fr-FR" dirty="0"/>
          </a:p>
        </p:txBody>
      </p:sp>
      <p:sp>
        <p:nvSpPr>
          <p:cNvPr id="4" name="Slide Number Placeholder 3"/>
          <p:cNvSpPr>
            <a:spLocks noGrp="1"/>
          </p:cNvSpPr>
          <p:nvPr>
            <p:ph type="sldNum" sz="quarter" idx="11"/>
          </p:nvPr>
        </p:nvSpPr>
        <p:spPr/>
        <p:txBody>
          <a:bodyPr/>
          <a:lstStyle/>
          <a:p>
            <a:fld id="{F6D7BC97-55FE-4309-BBAE-EA3D80F9515E}" type="slidenum">
              <a:rPr lang="fr-FR" smtClean="0"/>
              <a:pPr/>
              <a:t>‹#›</a:t>
            </a:fld>
            <a:r>
              <a:rPr lang="fr-FR"/>
              <a:t> </a:t>
            </a:r>
            <a:endParaRPr lang="fr-FR" dirty="0"/>
          </a:p>
        </p:txBody>
      </p:sp>
      <p:sp>
        <p:nvSpPr>
          <p:cNvPr id="5" name="Date Placeholder 4"/>
          <p:cNvSpPr>
            <a:spLocks noGrp="1"/>
          </p:cNvSpPr>
          <p:nvPr>
            <p:ph type="dt" sz="half" idx="12"/>
          </p:nvPr>
        </p:nvSpPr>
        <p:spPr/>
        <p:txBody>
          <a:bodyPr/>
          <a:lstStyle/>
          <a:p>
            <a:r>
              <a:rPr lang="en-US"/>
              <a:t>CRP meeting, Accra 25-26 November 2017</a:t>
            </a:r>
            <a:endParaRPr lang="en-US" dirty="0"/>
          </a:p>
        </p:txBody>
      </p:sp>
      <p:sp>
        <p:nvSpPr>
          <p:cNvPr id="7" name="Content Placeholder 6"/>
          <p:cNvSpPr>
            <a:spLocks noGrp="1"/>
          </p:cNvSpPr>
          <p:nvPr>
            <p:ph sz="quarter" idx="13"/>
          </p:nvPr>
        </p:nvSpPr>
        <p:spPr>
          <a:xfrm>
            <a:off x="468313" y="1916832"/>
            <a:ext cx="8280400" cy="3888431"/>
          </a:xfrm>
        </p:spPr>
        <p:txBody>
          <a:bodyPr/>
          <a:lstStyle>
            <a:lvl1pPr>
              <a:defRPr sz="2800">
                <a:solidFill>
                  <a:schemeClr val="tx1"/>
                </a:solidFill>
              </a:defRPr>
            </a:lvl1pPr>
            <a:lvl3pPr marL="1257300" indent="-342900">
              <a:buFont typeface="Lucida Grande"/>
              <a:buChar char="–"/>
              <a:defRPr/>
            </a:lvl3pPr>
            <a:lvl4pPr marL="1714500" indent="-342900">
              <a:buFont typeface="Lucida Grande"/>
              <a:buChar char="–"/>
              <a:defRPr/>
            </a:lvl4pPr>
            <a:lvl5pPr marL="2171700" indent="-342900">
              <a:buFont typeface="Lucida Grande"/>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hasCustomPrompt="1"/>
          </p:nvPr>
        </p:nvSpPr>
        <p:spPr>
          <a:xfrm>
            <a:off x="467544" y="836712"/>
            <a:ext cx="8286808" cy="936104"/>
          </a:xfrm>
        </p:spPr>
        <p:txBody>
          <a:bodyPr anchor="t" anchorCtr="0">
            <a:normAutofit/>
          </a:bodyPr>
          <a:lstStyle>
            <a:lvl1pPr>
              <a:defRPr sz="2800"/>
            </a:lvl1pPr>
          </a:lstStyle>
          <a:p>
            <a:r>
              <a:rPr lang="en-US" dirty="0"/>
              <a:t>Click to edit title</a:t>
            </a:r>
          </a:p>
        </p:txBody>
      </p:sp>
    </p:spTree>
    <p:extLst>
      <p:ext uri="{BB962C8B-B14F-4D97-AF65-F5344CB8AC3E}">
        <p14:creationId xmlns:p14="http://schemas.microsoft.com/office/powerpoint/2010/main" val="2464768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86808" cy="1141868"/>
          </a:xfrm>
        </p:spPr>
        <p:txBody>
          <a:bodyPr anchor="t" anchorCtr="0"/>
          <a:lstStyle/>
          <a:p>
            <a:r>
              <a:rPr lang="en-US" dirty="0"/>
              <a:t>Click to edit Master title style</a:t>
            </a:r>
          </a:p>
        </p:txBody>
      </p:sp>
      <p:sp>
        <p:nvSpPr>
          <p:cNvPr id="3" name="Footer Placeholder 2"/>
          <p:cNvSpPr>
            <a:spLocks noGrp="1"/>
          </p:cNvSpPr>
          <p:nvPr>
            <p:ph type="ftr" sz="quarter" idx="10"/>
          </p:nvPr>
        </p:nvSpPr>
        <p:spPr/>
        <p:txBody>
          <a:bodyPr/>
          <a:lstStyle/>
          <a:p>
            <a:endParaRPr lang="fr-FR" dirty="0"/>
          </a:p>
        </p:txBody>
      </p:sp>
      <p:sp>
        <p:nvSpPr>
          <p:cNvPr id="4" name="Slide Number Placeholder 3"/>
          <p:cNvSpPr>
            <a:spLocks noGrp="1"/>
          </p:cNvSpPr>
          <p:nvPr>
            <p:ph type="sldNum" sz="quarter" idx="11"/>
          </p:nvPr>
        </p:nvSpPr>
        <p:spPr/>
        <p:txBody>
          <a:bodyPr/>
          <a:lstStyle/>
          <a:p>
            <a:fld id="{F6D7BC97-55FE-4309-BBAE-EA3D80F9515E}" type="slidenum">
              <a:rPr lang="fr-FR" smtClean="0"/>
              <a:pPr/>
              <a:t>‹#›</a:t>
            </a:fld>
            <a:r>
              <a:rPr lang="fr-FR"/>
              <a:t> </a:t>
            </a:r>
            <a:endParaRPr lang="fr-FR" dirty="0"/>
          </a:p>
        </p:txBody>
      </p:sp>
      <p:sp>
        <p:nvSpPr>
          <p:cNvPr id="5" name="Date Placeholder 4"/>
          <p:cNvSpPr>
            <a:spLocks noGrp="1"/>
          </p:cNvSpPr>
          <p:nvPr>
            <p:ph type="dt" sz="half" idx="12"/>
          </p:nvPr>
        </p:nvSpPr>
        <p:spPr/>
        <p:txBody>
          <a:bodyPr/>
          <a:lstStyle/>
          <a:p>
            <a:r>
              <a:rPr lang="en-US"/>
              <a:t>CRP meeting, Accra 25-26 November 2017</a:t>
            </a:r>
            <a:endParaRPr lang="en-US" dirty="0"/>
          </a:p>
        </p:txBody>
      </p:sp>
      <p:sp>
        <p:nvSpPr>
          <p:cNvPr id="7" name="Text Placeholder 6"/>
          <p:cNvSpPr>
            <a:spLocks noGrp="1"/>
          </p:cNvSpPr>
          <p:nvPr>
            <p:ph type="body" sz="quarter" idx="13" hasCustomPrompt="1"/>
          </p:nvPr>
        </p:nvSpPr>
        <p:spPr>
          <a:xfrm>
            <a:off x="468313" y="2060575"/>
            <a:ext cx="8280400" cy="3529013"/>
          </a:xfrm>
        </p:spPr>
        <p:txBody>
          <a:bodyPr>
            <a:normAutofit/>
          </a:bodyPr>
          <a:lstStyle>
            <a:lvl1pPr>
              <a:defRPr sz="2400">
                <a:solidFill>
                  <a:schemeClr val="tx1"/>
                </a:solidFill>
              </a:defRPr>
            </a:lvl1pPr>
          </a:lstStyle>
          <a:p>
            <a:pPr lvl="0"/>
            <a:r>
              <a:rPr lang="en-US" dirty="0"/>
              <a:t>Click to edit text</a:t>
            </a:r>
          </a:p>
        </p:txBody>
      </p:sp>
    </p:spTree>
    <p:extLst>
      <p:ext uri="{BB962C8B-B14F-4D97-AF65-F5344CB8AC3E}">
        <p14:creationId xmlns:p14="http://schemas.microsoft.com/office/powerpoint/2010/main" val="48691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p>
            <a:endParaRPr lang="fr-FR" dirty="0"/>
          </a:p>
        </p:txBody>
      </p:sp>
      <p:sp>
        <p:nvSpPr>
          <p:cNvPr id="4" name="Slide Number Placeholder 3"/>
          <p:cNvSpPr>
            <a:spLocks noGrp="1"/>
          </p:cNvSpPr>
          <p:nvPr>
            <p:ph type="sldNum" sz="quarter" idx="11"/>
          </p:nvPr>
        </p:nvSpPr>
        <p:spPr/>
        <p:txBody>
          <a:bodyPr/>
          <a:lstStyle/>
          <a:p>
            <a:fld id="{F6D7BC97-55FE-4309-BBAE-EA3D80F9515E}" type="slidenum">
              <a:rPr lang="fr-FR" smtClean="0"/>
              <a:pPr/>
              <a:t>‹#›</a:t>
            </a:fld>
            <a:r>
              <a:rPr lang="fr-FR"/>
              <a:t> </a:t>
            </a:r>
            <a:endParaRPr lang="fr-FR" dirty="0"/>
          </a:p>
        </p:txBody>
      </p:sp>
      <p:sp>
        <p:nvSpPr>
          <p:cNvPr id="5" name="Date Placeholder 4"/>
          <p:cNvSpPr>
            <a:spLocks noGrp="1"/>
          </p:cNvSpPr>
          <p:nvPr>
            <p:ph type="dt" sz="half" idx="12"/>
          </p:nvPr>
        </p:nvSpPr>
        <p:spPr/>
        <p:txBody>
          <a:bodyPr/>
          <a:lstStyle/>
          <a:p>
            <a:r>
              <a:rPr lang="en-US"/>
              <a:t>CRP meeting, Accra 25-26 November 2017</a:t>
            </a:r>
            <a:endParaRPr lang="en-US" dirty="0"/>
          </a:p>
        </p:txBody>
      </p:sp>
    </p:spTree>
    <p:extLst>
      <p:ext uri="{BB962C8B-B14F-4D97-AF65-F5344CB8AC3E}">
        <p14:creationId xmlns:p14="http://schemas.microsoft.com/office/powerpoint/2010/main" val="23370771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67544" y="692696"/>
            <a:ext cx="8286808" cy="1285884"/>
          </a:xfrm>
          <a:prstGeom prst="rect">
            <a:avLst/>
          </a:prstGeom>
        </p:spPr>
        <p:txBody>
          <a:bodyPr vert="horz" lIns="0" tIns="0" rIns="0" bIns="0" rtlCol="0" anchor="ctr">
            <a:normAutofit/>
          </a:bodyPr>
          <a:lstStyle/>
          <a:p>
            <a:pPr lvl="0"/>
            <a:r>
              <a:rPr lang="fr-FR" dirty="0"/>
              <a:t>Cliquez Pour Modifier Les Styles Du Texte </a:t>
            </a:r>
            <a:br>
              <a:rPr lang="fr-FR" dirty="0"/>
            </a:br>
            <a:r>
              <a:rPr lang="fr-FR" dirty="0"/>
              <a:t>Du Masque</a:t>
            </a:r>
          </a:p>
        </p:txBody>
      </p:sp>
      <p:sp>
        <p:nvSpPr>
          <p:cNvPr id="3" name="Espace réservé du texte 2"/>
          <p:cNvSpPr>
            <a:spLocks noGrp="1"/>
          </p:cNvSpPr>
          <p:nvPr>
            <p:ph type="body" idx="1"/>
          </p:nvPr>
        </p:nvSpPr>
        <p:spPr>
          <a:xfrm>
            <a:off x="467544" y="2276872"/>
            <a:ext cx="8286808" cy="1872208"/>
          </a:xfrm>
          <a:prstGeom prst="rect">
            <a:avLst/>
          </a:prstGeom>
        </p:spPr>
        <p:txBody>
          <a:bodyPr vert="horz" lIns="0" tIns="0" rIns="0" bIns="0" rtlCol="0">
            <a:normAutofit/>
          </a:bodyPr>
          <a:lstStyle/>
          <a:p>
            <a:pPr lvl="0"/>
            <a:r>
              <a:rPr lang="fr-FR" sz="2500" b="1" baseline="0" dirty="0" err="1">
                <a:solidFill>
                  <a:srgbClr val="000000"/>
                </a:solidFill>
                <a:latin typeface="Arial"/>
              </a:rPr>
              <a:t>Title</a:t>
            </a:r>
            <a:r>
              <a:rPr lang="fr-FR" sz="1700" b="1" baseline="0" dirty="0">
                <a:solidFill>
                  <a:srgbClr val="000000"/>
                </a:solidFill>
                <a:latin typeface="Arial"/>
              </a:rPr>
              <a:t>: </a:t>
            </a:r>
            <a:r>
              <a:rPr lang="fr-FR" sz="2500" b="1" baseline="0" dirty="0" err="1">
                <a:solidFill>
                  <a:srgbClr val="000000"/>
                </a:solidFill>
                <a:latin typeface="Arial"/>
              </a:rPr>
              <a:t>Sedisit</a:t>
            </a:r>
            <a:r>
              <a:rPr lang="fr-FR" sz="2500" b="1" baseline="0" dirty="0">
                <a:solidFill>
                  <a:srgbClr val="000000"/>
                </a:solidFill>
                <a:latin typeface="Arial"/>
              </a:rPr>
              <a:t> </a:t>
            </a:r>
            <a:r>
              <a:rPr lang="fr-FR" sz="2500" b="1" baseline="0" dirty="0" err="1">
                <a:solidFill>
                  <a:srgbClr val="000000"/>
                </a:solidFill>
                <a:latin typeface="Arial"/>
              </a:rPr>
              <a:t>volores</a:t>
            </a:r>
            <a:r>
              <a:rPr lang="fr-FR" sz="2500" b="1" baseline="0" dirty="0">
                <a:solidFill>
                  <a:srgbClr val="000000"/>
                </a:solidFill>
                <a:latin typeface="Arial"/>
              </a:rPr>
              <a:t> et, </a:t>
            </a:r>
            <a:r>
              <a:rPr lang="fr-FR" sz="2500" b="1" baseline="0" dirty="0" err="1">
                <a:solidFill>
                  <a:srgbClr val="000000"/>
                </a:solidFill>
                <a:latin typeface="Arial"/>
              </a:rPr>
              <a:t>sit</a:t>
            </a:r>
            <a:r>
              <a:rPr lang="fr-FR" sz="2500" b="1" baseline="0" dirty="0">
                <a:solidFill>
                  <a:srgbClr val="000000"/>
                </a:solidFill>
                <a:latin typeface="Arial"/>
              </a:rPr>
              <a:t> </a:t>
            </a:r>
            <a:r>
              <a:rPr lang="fr-FR" sz="2500" b="1" baseline="0" dirty="0" err="1">
                <a:solidFill>
                  <a:srgbClr val="000000"/>
                </a:solidFill>
                <a:latin typeface="Arial"/>
              </a:rPr>
              <a:t>expere</a:t>
            </a:r>
            <a:r>
              <a:rPr lang="fr-FR" sz="2500" b="1" baseline="0" dirty="0">
                <a:solidFill>
                  <a:srgbClr val="000000"/>
                </a:solidFill>
                <a:latin typeface="Arial"/>
              </a:rPr>
              <a:t> </a:t>
            </a:r>
            <a:r>
              <a:rPr lang="fr-FR" sz="2500" b="1" baseline="0" dirty="0" err="1">
                <a:solidFill>
                  <a:srgbClr val="000000"/>
                </a:solidFill>
                <a:latin typeface="Arial"/>
              </a:rPr>
              <a:t>simpor</a:t>
            </a:r>
            <a:r>
              <a:rPr lang="fr-FR" sz="2500" b="1" baseline="0" dirty="0">
                <a:solidFill>
                  <a:srgbClr val="000000"/>
                </a:solidFill>
                <a:latin typeface="Arial"/>
              </a:rPr>
              <a:t> </a:t>
            </a:r>
            <a:r>
              <a:rPr lang="fr-FR" sz="2500" b="1" baseline="0" dirty="0" err="1">
                <a:solidFill>
                  <a:srgbClr val="000000"/>
                </a:solidFill>
                <a:latin typeface="Arial"/>
              </a:rPr>
              <a:t>alicabo</a:t>
            </a:r>
            <a:r>
              <a:rPr lang="fr-FR" sz="2500" b="1" baseline="0" dirty="0">
                <a:solidFill>
                  <a:srgbClr val="000000"/>
                </a:solidFill>
                <a:latin typeface="Arial"/>
              </a:rPr>
              <a:t>. </a:t>
            </a:r>
          </a:p>
          <a:p>
            <a:pPr lvl="0"/>
            <a:r>
              <a:rPr lang="fr-FR" sz="2000" b="1" baseline="0" dirty="0" err="1">
                <a:solidFill>
                  <a:srgbClr val="000000"/>
                </a:solidFill>
                <a:latin typeface="Arial"/>
              </a:rPr>
              <a:t>Level</a:t>
            </a:r>
            <a:r>
              <a:rPr lang="fr-FR" sz="2000" b="1" baseline="0" dirty="0">
                <a:solidFill>
                  <a:srgbClr val="000000"/>
                </a:solidFill>
                <a:latin typeface="Arial"/>
              </a:rPr>
              <a:t> 1: </a:t>
            </a:r>
            <a:r>
              <a:rPr lang="fr-FR" sz="2000" b="1" baseline="0" dirty="0" err="1">
                <a:solidFill>
                  <a:srgbClr val="000000"/>
                </a:solidFill>
                <a:latin typeface="Arial"/>
              </a:rPr>
              <a:t>Sedisit</a:t>
            </a:r>
            <a:r>
              <a:rPr lang="fr-FR" sz="2000" b="1" baseline="0" dirty="0">
                <a:solidFill>
                  <a:srgbClr val="000000"/>
                </a:solidFill>
                <a:latin typeface="Arial"/>
              </a:rPr>
              <a:t> </a:t>
            </a:r>
            <a:r>
              <a:rPr lang="fr-FR" sz="2000" b="1" baseline="0" dirty="0" err="1">
                <a:solidFill>
                  <a:srgbClr val="000000"/>
                </a:solidFill>
                <a:latin typeface="Arial"/>
              </a:rPr>
              <a:t>volores</a:t>
            </a:r>
            <a:r>
              <a:rPr lang="fr-FR" sz="2000" b="1" baseline="0" dirty="0">
                <a:solidFill>
                  <a:srgbClr val="000000"/>
                </a:solidFill>
                <a:latin typeface="Arial"/>
              </a:rPr>
              <a:t> et, </a:t>
            </a:r>
            <a:r>
              <a:rPr lang="fr-FR" sz="2000" b="1" baseline="0" dirty="0" err="1">
                <a:solidFill>
                  <a:srgbClr val="000000"/>
                </a:solidFill>
                <a:latin typeface="Arial"/>
              </a:rPr>
              <a:t>sit</a:t>
            </a:r>
            <a:r>
              <a:rPr lang="fr-FR" sz="2000" b="1" baseline="0" dirty="0">
                <a:solidFill>
                  <a:srgbClr val="000000"/>
                </a:solidFill>
                <a:latin typeface="Arial"/>
              </a:rPr>
              <a:t> </a:t>
            </a:r>
            <a:r>
              <a:rPr lang="fr-FR" sz="2000" b="1" baseline="0" dirty="0" err="1">
                <a:solidFill>
                  <a:srgbClr val="000000"/>
                </a:solidFill>
                <a:latin typeface="Arial"/>
              </a:rPr>
              <a:t>expere</a:t>
            </a:r>
            <a:r>
              <a:rPr lang="fr-FR" sz="2000" b="1" baseline="0" dirty="0">
                <a:solidFill>
                  <a:srgbClr val="000000"/>
                </a:solidFill>
                <a:latin typeface="Arial"/>
              </a:rPr>
              <a:t> </a:t>
            </a:r>
            <a:r>
              <a:rPr lang="fr-FR" sz="2000" b="1" baseline="0" dirty="0" err="1">
                <a:solidFill>
                  <a:srgbClr val="000000"/>
                </a:solidFill>
                <a:latin typeface="Arial"/>
              </a:rPr>
              <a:t>simpor</a:t>
            </a:r>
            <a:r>
              <a:rPr lang="fr-FR" sz="2000" b="1" baseline="0" dirty="0">
                <a:solidFill>
                  <a:srgbClr val="000000"/>
                </a:solidFill>
                <a:latin typeface="Arial"/>
              </a:rPr>
              <a:t> </a:t>
            </a:r>
            <a:r>
              <a:rPr lang="fr-FR" sz="2000" b="1" baseline="0" dirty="0" err="1">
                <a:solidFill>
                  <a:srgbClr val="000000"/>
                </a:solidFill>
                <a:latin typeface="Arial"/>
              </a:rPr>
              <a:t>alicabo</a:t>
            </a:r>
            <a:r>
              <a:rPr lang="fr-FR" sz="2000" b="1" baseline="0" dirty="0">
                <a:solidFill>
                  <a:srgbClr val="000000"/>
                </a:solidFill>
                <a:latin typeface="Arial"/>
              </a:rPr>
              <a:t>. Et </a:t>
            </a:r>
            <a:r>
              <a:rPr lang="fr-FR" sz="2000" b="1" baseline="0" dirty="0" err="1">
                <a:solidFill>
                  <a:srgbClr val="000000"/>
                </a:solidFill>
                <a:latin typeface="Arial"/>
              </a:rPr>
              <a:t>eat</a:t>
            </a:r>
            <a:r>
              <a:rPr lang="fr-FR" sz="2000" b="1" baseline="0" dirty="0">
                <a:solidFill>
                  <a:srgbClr val="000000"/>
                </a:solidFill>
                <a:latin typeface="Arial"/>
              </a:rPr>
              <a:t>.</a:t>
            </a:r>
          </a:p>
          <a:p>
            <a:pPr lvl="0"/>
            <a:r>
              <a:rPr lang="fr-FR" sz="1800" b="1" baseline="0" dirty="0" err="1">
                <a:solidFill>
                  <a:srgbClr val="000000"/>
                </a:solidFill>
                <a:latin typeface="Arial"/>
              </a:rPr>
              <a:t>Level</a:t>
            </a:r>
            <a:r>
              <a:rPr lang="fr-FR" sz="1800" b="1" baseline="0" dirty="0">
                <a:solidFill>
                  <a:srgbClr val="000000"/>
                </a:solidFill>
                <a:latin typeface="Arial"/>
              </a:rPr>
              <a:t> 2: </a:t>
            </a:r>
            <a:r>
              <a:rPr lang="fr-FR" sz="1800" b="1" baseline="0" dirty="0" err="1">
                <a:solidFill>
                  <a:srgbClr val="000000"/>
                </a:solidFill>
                <a:latin typeface="Arial"/>
              </a:rPr>
              <a:t>Hitatiatiis</a:t>
            </a:r>
            <a:r>
              <a:rPr lang="fr-FR" sz="1800" b="1" baseline="0" dirty="0">
                <a:solidFill>
                  <a:srgbClr val="000000"/>
                </a:solidFill>
                <a:latin typeface="Arial"/>
              </a:rPr>
              <a:t> </a:t>
            </a:r>
            <a:r>
              <a:rPr lang="fr-FR" sz="1800" b="1" baseline="0" dirty="0" err="1">
                <a:solidFill>
                  <a:srgbClr val="000000"/>
                </a:solidFill>
                <a:latin typeface="Arial"/>
              </a:rPr>
              <a:t>diti</a:t>
            </a:r>
            <a:r>
              <a:rPr lang="fr-FR" sz="1800" b="1" baseline="0" dirty="0">
                <a:solidFill>
                  <a:srgbClr val="000000"/>
                </a:solidFill>
                <a:latin typeface="Arial"/>
              </a:rPr>
              <a:t> ad mi, te </a:t>
            </a:r>
            <a:r>
              <a:rPr lang="fr-FR" sz="1800" b="1" baseline="0" dirty="0" err="1">
                <a:solidFill>
                  <a:srgbClr val="000000"/>
                </a:solidFill>
                <a:latin typeface="Arial"/>
              </a:rPr>
              <a:t>necerio</a:t>
            </a:r>
            <a:r>
              <a:rPr lang="fr-FR" sz="1800" b="1" baseline="0" dirty="0">
                <a:solidFill>
                  <a:srgbClr val="000000"/>
                </a:solidFill>
                <a:latin typeface="Arial"/>
              </a:rPr>
              <a:t>. </a:t>
            </a:r>
            <a:r>
              <a:rPr lang="fr-FR" sz="1800" b="1" baseline="0" dirty="0" err="1">
                <a:solidFill>
                  <a:srgbClr val="000000"/>
                </a:solidFill>
                <a:latin typeface="Arial"/>
              </a:rPr>
              <a:t>Enihil</a:t>
            </a:r>
            <a:r>
              <a:rPr lang="fr-FR" sz="1800" b="1" baseline="0" dirty="0">
                <a:solidFill>
                  <a:srgbClr val="000000"/>
                </a:solidFill>
                <a:latin typeface="Arial"/>
              </a:rPr>
              <a:t> </a:t>
            </a:r>
            <a:r>
              <a:rPr lang="fr-FR" sz="1800" b="1" baseline="0" dirty="0" err="1">
                <a:solidFill>
                  <a:srgbClr val="000000"/>
                </a:solidFill>
                <a:latin typeface="Arial"/>
              </a:rPr>
              <a:t>ipicto</a:t>
            </a:r>
            <a:r>
              <a:rPr lang="fr-FR" sz="1800" b="1" baseline="0" dirty="0">
                <a:solidFill>
                  <a:srgbClr val="000000"/>
                </a:solidFill>
                <a:latin typeface="Arial"/>
              </a:rPr>
              <a:t> </a:t>
            </a:r>
            <a:r>
              <a:rPr lang="fr-FR" sz="1800" b="1" baseline="0" dirty="0" err="1">
                <a:solidFill>
                  <a:srgbClr val="000000"/>
                </a:solidFill>
                <a:latin typeface="Arial"/>
              </a:rPr>
              <a:t>totae</a:t>
            </a:r>
            <a:r>
              <a:rPr lang="fr-FR" sz="1800" b="1" baseline="0" dirty="0">
                <a:solidFill>
                  <a:srgbClr val="000000"/>
                </a:solidFill>
                <a:latin typeface="Arial"/>
              </a:rPr>
              <a:t> </a:t>
            </a:r>
            <a:r>
              <a:rPr lang="fr-FR" sz="1800" b="1" baseline="0" dirty="0" err="1">
                <a:solidFill>
                  <a:srgbClr val="000000"/>
                </a:solidFill>
                <a:latin typeface="Arial"/>
              </a:rPr>
              <a:t>sum</a:t>
            </a:r>
            <a:r>
              <a:rPr lang="fr-FR" sz="1800" b="1" baseline="0" dirty="0">
                <a:solidFill>
                  <a:srgbClr val="000000"/>
                </a:solidFill>
                <a:latin typeface="Arial"/>
              </a:rPr>
              <a:t>.</a:t>
            </a:r>
          </a:p>
          <a:p>
            <a:pPr lvl="0"/>
            <a:r>
              <a:rPr lang="fr-FR" sz="1600" baseline="0" dirty="0" err="1">
                <a:solidFill>
                  <a:srgbClr val="000000"/>
                </a:solidFill>
                <a:latin typeface="Arial"/>
              </a:rPr>
              <a:t>Level</a:t>
            </a:r>
            <a:r>
              <a:rPr lang="fr-FR" sz="1600" baseline="0" dirty="0">
                <a:solidFill>
                  <a:srgbClr val="000000"/>
                </a:solidFill>
                <a:latin typeface="Arial"/>
              </a:rPr>
              <a:t> 4: </a:t>
            </a:r>
            <a:r>
              <a:rPr lang="fr-FR" sz="1600" baseline="0" dirty="0" err="1">
                <a:solidFill>
                  <a:srgbClr val="000000"/>
                </a:solidFill>
                <a:latin typeface="Arial"/>
              </a:rPr>
              <a:t>dolum</a:t>
            </a:r>
            <a:r>
              <a:rPr lang="fr-FR" sz="1600" baseline="0" dirty="0">
                <a:solidFill>
                  <a:srgbClr val="000000"/>
                </a:solidFill>
                <a:latin typeface="Arial"/>
              </a:rPr>
              <a:t> el et </a:t>
            </a:r>
            <a:r>
              <a:rPr lang="fr-FR" sz="1600" baseline="0" dirty="0" err="1">
                <a:solidFill>
                  <a:srgbClr val="000000"/>
                </a:solidFill>
                <a:latin typeface="Arial"/>
              </a:rPr>
              <a:t>haribus</a:t>
            </a:r>
            <a:r>
              <a:rPr lang="fr-FR" sz="1600" baseline="0" dirty="0">
                <a:solidFill>
                  <a:srgbClr val="000000"/>
                </a:solidFill>
                <a:latin typeface="Arial"/>
              </a:rPr>
              <a:t>, </a:t>
            </a:r>
            <a:r>
              <a:rPr lang="fr-FR" sz="1600" baseline="0" dirty="0" err="1">
                <a:solidFill>
                  <a:srgbClr val="000000"/>
                </a:solidFill>
                <a:latin typeface="Arial"/>
              </a:rPr>
              <a:t>sam</a:t>
            </a:r>
            <a:r>
              <a:rPr lang="fr-FR" sz="1600" baseline="0" dirty="0">
                <a:solidFill>
                  <a:srgbClr val="000000"/>
                </a:solidFill>
                <a:latin typeface="Arial"/>
              </a:rPr>
              <a:t> </a:t>
            </a:r>
            <a:r>
              <a:rPr lang="fr-FR" sz="1600" baseline="0" dirty="0" err="1">
                <a:solidFill>
                  <a:srgbClr val="000000"/>
                </a:solidFill>
                <a:latin typeface="Arial"/>
              </a:rPr>
              <a:t>volupta</a:t>
            </a:r>
            <a:r>
              <a:rPr lang="fr-FR" sz="1600" baseline="0" dirty="0">
                <a:solidFill>
                  <a:srgbClr val="000000"/>
                </a:solidFill>
                <a:latin typeface="Arial"/>
              </a:rPr>
              <a:t> </a:t>
            </a:r>
            <a:r>
              <a:rPr lang="fr-FR" sz="1600" baseline="0" dirty="0" err="1">
                <a:solidFill>
                  <a:srgbClr val="000000"/>
                </a:solidFill>
                <a:latin typeface="Arial"/>
              </a:rPr>
              <a:t>ssedit</a:t>
            </a:r>
            <a:r>
              <a:rPr lang="fr-FR" sz="1600" baseline="0" dirty="0">
                <a:solidFill>
                  <a:srgbClr val="000000"/>
                </a:solidFill>
                <a:latin typeface="Arial"/>
              </a:rPr>
              <a:t> qui </a:t>
            </a:r>
            <a:r>
              <a:rPr lang="fr-FR" sz="1600" baseline="0" dirty="0" err="1">
                <a:solidFill>
                  <a:srgbClr val="000000"/>
                </a:solidFill>
                <a:latin typeface="Arial"/>
              </a:rPr>
              <a:t>alit</a:t>
            </a:r>
            <a:r>
              <a:rPr lang="fr-FR" sz="1600" baseline="0" dirty="0">
                <a:solidFill>
                  <a:srgbClr val="000000"/>
                </a:solidFill>
                <a:latin typeface="Arial"/>
              </a:rPr>
              <a:t> et </a:t>
            </a:r>
            <a:r>
              <a:rPr lang="fr-FR" sz="1600" baseline="0" dirty="0" err="1">
                <a:solidFill>
                  <a:srgbClr val="000000"/>
                </a:solidFill>
                <a:latin typeface="Arial"/>
              </a:rPr>
              <a:t>quatur</a:t>
            </a:r>
            <a:r>
              <a:rPr lang="fr-FR" sz="1600" baseline="0" dirty="0">
                <a:solidFill>
                  <a:srgbClr val="000000"/>
                </a:solidFill>
                <a:latin typeface="Arial"/>
              </a:rPr>
              <a:t>, </a:t>
            </a:r>
            <a:r>
              <a:rPr lang="fr-FR" sz="1600" baseline="0" dirty="0" err="1">
                <a:solidFill>
                  <a:srgbClr val="000000"/>
                </a:solidFill>
                <a:latin typeface="Arial"/>
              </a:rPr>
              <a:t>quam</a:t>
            </a:r>
            <a:r>
              <a:rPr lang="fr-FR" sz="1600" baseline="0" dirty="0">
                <a:solidFill>
                  <a:srgbClr val="000000"/>
                </a:solidFill>
                <a:latin typeface="Arial"/>
              </a:rPr>
              <a:t> vent </a:t>
            </a:r>
            <a:r>
              <a:rPr lang="fr-FR" sz="1600" baseline="0" dirty="0" err="1">
                <a:solidFill>
                  <a:srgbClr val="000000"/>
                </a:solidFill>
                <a:latin typeface="Arial"/>
              </a:rPr>
              <a:t>dolor</a:t>
            </a:r>
            <a:r>
              <a:rPr lang="fr-FR" sz="1600" baseline="0" dirty="0">
                <a:solidFill>
                  <a:srgbClr val="000000"/>
                </a:solidFill>
                <a:latin typeface="Arial"/>
              </a:rPr>
              <a:t> </a:t>
            </a:r>
            <a:r>
              <a:rPr lang="fr-FR" sz="1600" baseline="0" dirty="0" err="1">
                <a:solidFill>
                  <a:srgbClr val="000000"/>
                </a:solidFill>
                <a:latin typeface="Arial"/>
              </a:rPr>
              <a:t>aut</a:t>
            </a:r>
            <a:r>
              <a:rPr lang="fr-FR" sz="1600" baseline="0" dirty="0">
                <a:solidFill>
                  <a:srgbClr val="000000"/>
                </a:solidFill>
                <a:latin typeface="Arial"/>
              </a:rPr>
              <a:t> </a:t>
            </a:r>
            <a:r>
              <a:rPr lang="fr-FR" sz="1600" baseline="0" dirty="0" err="1">
                <a:solidFill>
                  <a:srgbClr val="000000"/>
                </a:solidFill>
                <a:latin typeface="Arial"/>
              </a:rPr>
              <a:t>eicatem</a:t>
            </a:r>
            <a:r>
              <a:rPr lang="fr-FR" sz="1600" baseline="0" dirty="0">
                <a:solidFill>
                  <a:srgbClr val="000000"/>
                </a:solidFill>
                <a:latin typeface="Arial"/>
              </a:rPr>
              <a:t> </a:t>
            </a:r>
            <a:r>
              <a:rPr lang="fr-FR" sz="1600" baseline="0" dirty="0" err="1">
                <a:solidFill>
                  <a:srgbClr val="000000"/>
                </a:solidFill>
                <a:latin typeface="Arial"/>
              </a:rPr>
              <a:t>posapel</a:t>
            </a:r>
            <a:r>
              <a:rPr lang="fr-FR" sz="1600" baseline="0" dirty="0">
                <a:solidFill>
                  <a:srgbClr val="000000"/>
                </a:solidFill>
                <a:latin typeface="Arial"/>
              </a:rPr>
              <a:t> </a:t>
            </a:r>
            <a:r>
              <a:rPr lang="fr-FR" sz="1600" baseline="0" dirty="0" err="1">
                <a:solidFill>
                  <a:srgbClr val="000000"/>
                </a:solidFill>
                <a:latin typeface="Arial"/>
              </a:rPr>
              <a:t>escimin</a:t>
            </a:r>
            <a:r>
              <a:rPr lang="fr-FR" sz="1600" baseline="0" dirty="0">
                <a:solidFill>
                  <a:srgbClr val="000000"/>
                </a:solidFill>
                <a:latin typeface="Arial"/>
              </a:rPr>
              <a:t> </a:t>
            </a:r>
            <a:r>
              <a:rPr lang="fr-FR" sz="1600" baseline="0" dirty="0" err="1">
                <a:solidFill>
                  <a:srgbClr val="000000"/>
                </a:solidFill>
                <a:latin typeface="Arial"/>
              </a:rPr>
              <a:t>ietur</a:t>
            </a:r>
            <a:r>
              <a:rPr lang="fr-FR" sz="1600" baseline="0" dirty="0">
                <a:solidFill>
                  <a:srgbClr val="000000"/>
                </a:solidFill>
                <a:latin typeface="Arial"/>
              </a:rPr>
              <a:t>, </a:t>
            </a:r>
            <a:r>
              <a:rPr lang="fr-FR" sz="1600" baseline="0" dirty="0" err="1">
                <a:solidFill>
                  <a:srgbClr val="000000"/>
                </a:solidFill>
                <a:latin typeface="Arial"/>
              </a:rPr>
              <a:t>sed</a:t>
            </a:r>
            <a:r>
              <a:rPr lang="fr-FR" sz="1600" baseline="0" dirty="0">
                <a:solidFill>
                  <a:srgbClr val="000000"/>
                </a:solidFill>
                <a:latin typeface="Arial"/>
              </a:rPr>
              <a:t> </a:t>
            </a:r>
            <a:r>
              <a:rPr lang="fr-FR" sz="1600" baseline="0" dirty="0" err="1">
                <a:solidFill>
                  <a:srgbClr val="000000"/>
                </a:solidFill>
                <a:latin typeface="Arial"/>
              </a:rPr>
              <a:t>quatiur</a:t>
            </a:r>
            <a:r>
              <a:rPr lang="fr-FR" sz="1600" baseline="0" dirty="0">
                <a:solidFill>
                  <a:srgbClr val="000000"/>
                </a:solidFill>
                <a:latin typeface="Arial"/>
              </a:rPr>
              <a:t>, </a:t>
            </a:r>
            <a:r>
              <a:rPr lang="fr-FR" sz="1600" baseline="0" dirty="0" err="1">
                <a:solidFill>
                  <a:srgbClr val="000000"/>
                </a:solidFill>
                <a:latin typeface="Arial"/>
              </a:rPr>
              <a:t>odignis</a:t>
            </a:r>
            <a:r>
              <a:rPr lang="fr-FR" sz="1600" baseline="0" dirty="0">
                <a:solidFill>
                  <a:srgbClr val="000000"/>
                </a:solidFill>
                <a:latin typeface="Arial"/>
              </a:rPr>
              <a:t> </a:t>
            </a:r>
            <a:r>
              <a:rPr lang="fr-FR" sz="1600" baseline="0" dirty="0" err="1">
                <a:solidFill>
                  <a:srgbClr val="000000"/>
                </a:solidFill>
                <a:latin typeface="Arial"/>
              </a:rPr>
              <a:t>trumet</a:t>
            </a:r>
            <a:r>
              <a:rPr lang="fr-FR" sz="1600" baseline="0" dirty="0">
                <a:solidFill>
                  <a:srgbClr val="000000"/>
                </a:solidFill>
                <a:latin typeface="Arial"/>
              </a:rPr>
              <a:t> </a:t>
            </a:r>
            <a:r>
              <a:rPr lang="fr-FR" sz="1600" baseline="0" dirty="0" err="1">
                <a:solidFill>
                  <a:srgbClr val="000000"/>
                </a:solidFill>
                <a:latin typeface="Arial"/>
              </a:rPr>
              <a:t>mintem</a:t>
            </a:r>
            <a:r>
              <a:rPr lang="fr-FR" sz="1600" baseline="0" dirty="0">
                <a:solidFill>
                  <a:srgbClr val="000000"/>
                </a:solidFill>
                <a:latin typeface="Arial"/>
              </a:rPr>
              <a:t>. </a:t>
            </a:r>
            <a:endParaRPr lang="fr-FR" dirty="0"/>
          </a:p>
        </p:txBody>
      </p:sp>
      <p:sp>
        <p:nvSpPr>
          <p:cNvPr id="5" name="Espace réservé du pied de page 4"/>
          <p:cNvSpPr>
            <a:spLocks noGrp="1"/>
          </p:cNvSpPr>
          <p:nvPr>
            <p:ph type="ftr" sz="quarter" idx="3"/>
          </p:nvPr>
        </p:nvSpPr>
        <p:spPr>
          <a:xfrm>
            <a:off x="428596" y="5849957"/>
            <a:ext cx="8286808" cy="365125"/>
          </a:xfrm>
          <a:prstGeom prst="rect">
            <a:avLst/>
          </a:prstGeom>
        </p:spPr>
        <p:txBody>
          <a:bodyPr vert="horz" lIns="0" tIns="45720" rIns="0" bIns="45720" rtlCol="0" anchor="ctr"/>
          <a:lstStyle>
            <a:lvl1pPr algn="r">
              <a:defRPr lang="en-US" sz="800" b="1" baseline="0" smtClean="0">
                <a:solidFill>
                  <a:srgbClr val="0072BB"/>
                </a:solidFill>
                <a:latin typeface="Arial" pitchFamily="34" charset="0"/>
                <a:cs typeface="Arial" pitchFamily="34" charset="0"/>
              </a:defRPr>
            </a:lvl1pPr>
          </a:lstStyle>
          <a:p>
            <a:endParaRPr lang="fr-FR" dirty="0"/>
          </a:p>
        </p:txBody>
      </p:sp>
      <p:sp>
        <p:nvSpPr>
          <p:cNvPr id="6" name="Espace réservé du numéro de diapositive 5"/>
          <p:cNvSpPr>
            <a:spLocks noGrp="1"/>
          </p:cNvSpPr>
          <p:nvPr>
            <p:ph type="sldNum" sz="quarter" idx="4"/>
          </p:nvPr>
        </p:nvSpPr>
        <p:spPr>
          <a:xfrm>
            <a:off x="8604448" y="6381328"/>
            <a:ext cx="428596" cy="365125"/>
          </a:xfrm>
          <a:prstGeom prst="rect">
            <a:avLst/>
          </a:prstGeom>
        </p:spPr>
        <p:txBody>
          <a:bodyPr vert="horz" lIns="0" tIns="45720" rIns="0" bIns="45720" rtlCol="0" anchor="ctr"/>
          <a:lstStyle>
            <a:lvl1pPr algn="ctr">
              <a:defRPr sz="1800" b="1">
                <a:solidFill>
                  <a:schemeClr val="bg1"/>
                </a:solidFill>
                <a:latin typeface="Arial" pitchFamily="34" charset="0"/>
                <a:cs typeface="Arial" pitchFamily="34" charset="0"/>
              </a:defRPr>
            </a:lvl1pPr>
          </a:lstStyle>
          <a:p>
            <a:fld id="{F6D7BC97-55FE-4309-BBAE-EA3D80F9515E}" type="slidenum">
              <a:rPr lang="fr-FR" smtClean="0"/>
              <a:pPr/>
              <a:t>‹#›</a:t>
            </a:fld>
            <a:r>
              <a:rPr lang="fr-FR"/>
              <a:t> </a:t>
            </a:r>
            <a:endParaRPr lang="fr-FR" dirty="0"/>
          </a:p>
        </p:txBody>
      </p:sp>
      <p:sp>
        <p:nvSpPr>
          <p:cNvPr id="11" name="Espace réservé de la date 3"/>
          <p:cNvSpPr>
            <a:spLocks noGrp="1"/>
          </p:cNvSpPr>
          <p:nvPr>
            <p:ph type="dt" sz="half" idx="2"/>
          </p:nvPr>
        </p:nvSpPr>
        <p:spPr>
          <a:xfrm>
            <a:off x="251520" y="6448251"/>
            <a:ext cx="3528392" cy="293117"/>
          </a:xfrm>
          <a:prstGeom prst="rect">
            <a:avLst/>
          </a:prstGeom>
        </p:spPr>
        <p:txBody>
          <a:bodyPr/>
          <a:lstStyle>
            <a:lvl1pPr algn="l">
              <a:defRPr sz="950" b="0" i="0">
                <a:solidFill>
                  <a:schemeClr val="bg1"/>
                </a:solidFill>
                <a:latin typeface="Arial"/>
                <a:cs typeface="Helvetica Light"/>
              </a:defRPr>
            </a:lvl1pPr>
          </a:lstStyle>
          <a:p>
            <a:r>
              <a:rPr lang="en-US" dirty="0"/>
              <a:t>CRP meeting, Accra 25-26 November 2017</a:t>
            </a:r>
          </a:p>
        </p:txBody>
      </p:sp>
      <p:sp>
        <p:nvSpPr>
          <p:cNvPr id="4" name="Rectangle 3"/>
          <p:cNvSpPr/>
          <p:nvPr userDrawn="1"/>
        </p:nvSpPr>
        <p:spPr>
          <a:xfrm>
            <a:off x="5724128" y="44624"/>
            <a:ext cx="2304256" cy="5040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1" r:id="rId1"/>
    <p:sldLayoutId id="2147483683" r:id="rId2"/>
    <p:sldLayoutId id="2147483685" r:id="rId3"/>
    <p:sldLayoutId id="2147483684" r:id="rId4"/>
    <p:sldLayoutId id="2147483686" r:id="rId5"/>
  </p:sldLayoutIdLst>
  <p:hf hdr="0" ftr="0"/>
  <p:txStyles>
    <p:titleStyle>
      <a:lvl1pPr algn="l" defTabSz="914400" rtl="0" eaLnBrk="1" latinLnBrk="0" hangingPunct="1">
        <a:spcBef>
          <a:spcPct val="0"/>
        </a:spcBef>
        <a:buNone/>
        <a:defRPr lang="en-US" sz="2600" b="1" i="0" kern="1200" baseline="0" smtClean="0">
          <a:solidFill>
            <a:srgbClr val="0072BB"/>
          </a:solidFill>
          <a:latin typeface="Arial"/>
          <a:ea typeface="+mj-ea"/>
          <a:cs typeface="Helvetica"/>
        </a:defRPr>
      </a:lvl1pPr>
    </p:titleStyle>
    <p:bodyStyle>
      <a:lvl1pPr marL="0" indent="0" algn="l" defTabSz="914400" rtl="0" eaLnBrk="1" latinLnBrk="0" hangingPunct="1">
        <a:spcBef>
          <a:spcPct val="20000"/>
        </a:spcBef>
        <a:buFont typeface="Arial" pitchFamily="34" charset="0"/>
        <a:buNone/>
        <a:defRPr lang="fr-FR" sz="2400" b="0" i="0" kern="1200" baseline="0" smtClean="0">
          <a:solidFill>
            <a:schemeClr val="bg1">
              <a:lumMod val="50000"/>
            </a:schemeClr>
          </a:solidFill>
          <a:latin typeface="Helvetica"/>
          <a:ea typeface="+mn-ea"/>
          <a:cs typeface="Helvetica"/>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None/>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6266" y="2211133"/>
            <a:ext cx="8411468" cy="2435733"/>
          </a:xfrm>
        </p:spPr>
        <p:txBody>
          <a:bodyPr>
            <a:normAutofit fontScale="90000"/>
          </a:bodyPr>
          <a:lstStyle/>
          <a:p>
            <a:pPr algn="ctr"/>
            <a:br>
              <a:rPr lang="en-US" sz="3200" b="1" dirty="0"/>
            </a:br>
            <a:br>
              <a:rPr lang="en-US" sz="3200" b="1" dirty="0"/>
            </a:br>
            <a:r>
              <a:rPr lang="en-US" sz="3100" b="1" dirty="0">
                <a:solidFill>
                  <a:srgbClr val="1C9885"/>
                </a:solidFill>
                <a:cs typeface="Helvetica"/>
              </a:rPr>
              <a:t>Prequalification of Insecticide Treated Nets (ITNs)</a:t>
            </a:r>
            <a:br>
              <a:rPr lang="en-US" sz="2800" b="1" dirty="0">
                <a:solidFill>
                  <a:srgbClr val="1C9885"/>
                </a:solidFill>
                <a:cs typeface="Helvetica"/>
              </a:rPr>
            </a:br>
            <a:br>
              <a:rPr lang="en-US" sz="2800" b="1" dirty="0">
                <a:solidFill>
                  <a:srgbClr val="1C9885"/>
                </a:solidFill>
                <a:cs typeface="Helvetica"/>
              </a:rPr>
            </a:br>
            <a:r>
              <a:rPr lang="en-US" sz="2800" b="1" dirty="0">
                <a:solidFill>
                  <a:srgbClr val="1C9885"/>
                </a:solidFill>
                <a:cs typeface="Helvetica"/>
              </a:rPr>
              <a:t>Additional IGs under development</a:t>
            </a:r>
            <a:br>
              <a:rPr lang="en-US" sz="3100" b="1" dirty="0">
                <a:solidFill>
                  <a:srgbClr val="0072BB"/>
                </a:solidFill>
                <a:latin typeface="+mn-lt"/>
                <a:ea typeface="+mn-ea"/>
                <a:cs typeface="Helvetica"/>
              </a:rPr>
            </a:br>
            <a:br>
              <a:rPr lang="en-US" sz="3100" b="1" dirty="0">
                <a:solidFill>
                  <a:srgbClr val="0072BB"/>
                </a:solidFill>
                <a:latin typeface="+mn-lt"/>
                <a:ea typeface="+mn-ea"/>
                <a:cs typeface="Helvetica"/>
              </a:rPr>
            </a:br>
            <a:br>
              <a:rPr lang="en-US" sz="1800" dirty="0"/>
            </a:br>
            <a:br>
              <a:rPr lang="en-US" sz="1800" dirty="0"/>
            </a:br>
            <a:br>
              <a:rPr lang="en-US" sz="1800" dirty="0"/>
            </a:br>
            <a:endParaRPr lang="en-US" dirty="0"/>
          </a:p>
        </p:txBody>
      </p:sp>
      <p:sp>
        <p:nvSpPr>
          <p:cNvPr id="4" name="Oval 3">
            <a:extLst>
              <a:ext uri="{FF2B5EF4-FFF2-40B4-BE49-F238E27FC236}">
                <a16:creationId xmlns:a16="http://schemas.microsoft.com/office/drawing/2014/main" id="{6CED0B1B-712A-4167-8FE3-CDF6B7A703BB}"/>
              </a:ext>
            </a:extLst>
          </p:cNvPr>
          <p:cNvSpPr/>
          <p:nvPr/>
        </p:nvSpPr>
        <p:spPr>
          <a:xfrm>
            <a:off x="-1764704" y="-3066565"/>
            <a:ext cx="4934247" cy="4934247"/>
          </a:xfrm>
          <a:prstGeom prst="ellipse">
            <a:avLst/>
          </a:prstGeom>
          <a:noFill/>
          <a:ln w="57150" cap="rnd">
            <a:solidFill>
              <a:srgbClr val="1C9885">
                <a:alpha val="50000"/>
              </a:srgbClr>
            </a:solidFill>
            <a:prstDash val="sysDot"/>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678CCA54-A062-419A-A77A-FA773687C318}"/>
              </a:ext>
            </a:extLst>
          </p:cNvPr>
          <p:cNvSpPr/>
          <p:nvPr/>
        </p:nvSpPr>
        <p:spPr>
          <a:xfrm>
            <a:off x="-4645024" y="-1010839"/>
            <a:ext cx="5250741" cy="5250741"/>
          </a:xfrm>
          <a:prstGeom prst="ellipse">
            <a:avLst/>
          </a:prstGeom>
          <a:noFill/>
          <a:ln w="22225" cap="rnd">
            <a:solidFill>
              <a:srgbClr val="1C9885">
                <a:alpha val="50000"/>
              </a:srgbClr>
            </a:solidFill>
            <a:prstDash val="solid"/>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D14E5F19-8B30-4A63-8C65-5EC5FEF12E61}"/>
              </a:ext>
            </a:extLst>
          </p:cNvPr>
          <p:cNvSpPr txBox="1"/>
          <p:nvPr/>
        </p:nvSpPr>
        <p:spPr>
          <a:xfrm>
            <a:off x="1745684" y="5229200"/>
            <a:ext cx="6898414" cy="1077218"/>
          </a:xfrm>
          <a:prstGeom prst="rect">
            <a:avLst/>
          </a:prstGeom>
          <a:noFill/>
        </p:spPr>
        <p:txBody>
          <a:bodyPr wrap="square">
            <a:spAutoFit/>
          </a:bodyPr>
          <a:lstStyle/>
          <a:p>
            <a:pPr algn="r"/>
            <a:r>
              <a:rPr lang="en-US" sz="1600" dirty="0">
                <a:solidFill>
                  <a:srgbClr val="1C9885"/>
                </a:solidFill>
              </a:rPr>
              <a:t>Marion Law – Team Lead</a:t>
            </a:r>
          </a:p>
          <a:p>
            <a:pPr algn="r"/>
            <a:r>
              <a:rPr lang="en-US" sz="1600" dirty="0">
                <a:solidFill>
                  <a:srgbClr val="1C9885"/>
                </a:solidFill>
              </a:rPr>
              <a:t>Dominic Schuler – Case Manager</a:t>
            </a:r>
            <a:br>
              <a:rPr lang="en-US" sz="1600" dirty="0">
                <a:solidFill>
                  <a:srgbClr val="1C9885"/>
                </a:solidFill>
              </a:rPr>
            </a:br>
            <a:r>
              <a:rPr lang="en-US" sz="1600" dirty="0">
                <a:solidFill>
                  <a:srgbClr val="1C9885"/>
                </a:solidFill>
              </a:rPr>
              <a:t>WHO Prequalification/Vector Control Products (PQT/VCP)</a:t>
            </a:r>
            <a:br>
              <a:rPr lang="en-US" sz="1600" dirty="0">
                <a:solidFill>
                  <a:srgbClr val="1C9885"/>
                </a:solidFill>
              </a:rPr>
            </a:br>
            <a:r>
              <a:rPr lang="en-US" sz="1600" dirty="0">
                <a:solidFill>
                  <a:srgbClr val="1C9885"/>
                </a:solidFill>
              </a:rPr>
              <a:t>18 October 2022</a:t>
            </a:r>
            <a:endParaRPr lang="en-US" sz="1600" dirty="0"/>
          </a:p>
        </p:txBody>
      </p:sp>
    </p:spTree>
    <p:extLst>
      <p:ext uri="{BB962C8B-B14F-4D97-AF65-F5344CB8AC3E}">
        <p14:creationId xmlns:p14="http://schemas.microsoft.com/office/powerpoint/2010/main" val="873881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71488-72A8-4D61-8A88-B4ACEE521EA0}"/>
              </a:ext>
            </a:extLst>
          </p:cNvPr>
          <p:cNvSpPr>
            <a:spLocks noGrp="1"/>
          </p:cNvSpPr>
          <p:nvPr>
            <p:ph type="title"/>
          </p:nvPr>
        </p:nvSpPr>
        <p:spPr/>
        <p:txBody>
          <a:bodyPr/>
          <a:lstStyle/>
          <a:p>
            <a:r>
              <a:rPr lang="en-US" dirty="0"/>
              <a:t>Example IGs under development</a:t>
            </a:r>
          </a:p>
        </p:txBody>
      </p:sp>
      <p:sp>
        <p:nvSpPr>
          <p:cNvPr id="3" name="Slide Number Placeholder 2">
            <a:extLst>
              <a:ext uri="{FF2B5EF4-FFF2-40B4-BE49-F238E27FC236}">
                <a16:creationId xmlns:a16="http://schemas.microsoft.com/office/drawing/2014/main" id="{F0769CBC-1243-4B61-A26C-9E35E18F6CAF}"/>
              </a:ext>
            </a:extLst>
          </p:cNvPr>
          <p:cNvSpPr>
            <a:spLocks noGrp="1"/>
          </p:cNvSpPr>
          <p:nvPr>
            <p:ph type="sldNum" sz="quarter" idx="11"/>
          </p:nvPr>
        </p:nvSpPr>
        <p:spPr/>
        <p:txBody>
          <a:bodyPr/>
          <a:lstStyle/>
          <a:p>
            <a:fld id="{F6D7BC97-55FE-4309-BBAE-EA3D80F9515E}" type="slidenum">
              <a:rPr lang="fr-FR" smtClean="0"/>
              <a:pPr/>
              <a:t>2</a:t>
            </a:fld>
            <a:r>
              <a:rPr lang="fr-FR"/>
              <a:t> </a:t>
            </a:r>
            <a:endParaRPr lang="fr-FR" dirty="0"/>
          </a:p>
        </p:txBody>
      </p:sp>
      <p:sp>
        <p:nvSpPr>
          <p:cNvPr id="4" name="Date Placeholder 3">
            <a:extLst>
              <a:ext uri="{FF2B5EF4-FFF2-40B4-BE49-F238E27FC236}">
                <a16:creationId xmlns:a16="http://schemas.microsoft.com/office/drawing/2014/main" id="{386B0825-C258-4AFD-840D-48B57147208F}"/>
              </a:ext>
            </a:extLst>
          </p:cNvPr>
          <p:cNvSpPr>
            <a:spLocks noGrp="1"/>
          </p:cNvSpPr>
          <p:nvPr>
            <p:ph type="dt" sz="half" idx="12"/>
          </p:nvPr>
        </p:nvSpPr>
        <p:spPr/>
        <p:txBody>
          <a:bodyPr/>
          <a:lstStyle/>
          <a:p>
            <a:r>
              <a:rPr lang="en-US"/>
              <a:t>CRP meeting, Accra 25-26 November 2017</a:t>
            </a:r>
            <a:endParaRPr lang="en-US" dirty="0"/>
          </a:p>
        </p:txBody>
      </p:sp>
      <p:sp>
        <p:nvSpPr>
          <p:cNvPr id="5" name="Text Placeholder 4">
            <a:extLst>
              <a:ext uri="{FF2B5EF4-FFF2-40B4-BE49-F238E27FC236}">
                <a16:creationId xmlns:a16="http://schemas.microsoft.com/office/drawing/2014/main" id="{286E4850-0C1D-4672-B554-408A30063FC6}"/>
              </a:ext>
            </a:extLst>
          </p:cNvPr>
          <p:cNvSpPr>
            <a:spLocks noGrp="1"/>
          </p:cNvSpPr>
          <p:nvPr>
            <p:ph type="body" sz="quarter" idx="13"/>
          </p:nvPr>
        </p:nvSpPr>
        <p:spPr>
          <a:xfrm>
            <a:off x="468313" y="2133600"/>
            <a:ext cx="8280400" cy="3887688"/>
          </a:xfrm>
        </p:spPr>
        <p:txBody>
          <a:bodyPr>
            <a:normAutofit lnSpcReduction="10000"/>
          </a:bodyPr>
          <a:lstStyle/>
          <a:p>
            <a:pPr marL="0" marR="0" indent="0">
              <a:spcBef>
                <a:spcPts val="435"/>
              </a:spcBef>
              <a:spcAft>
                <a:spcPts val="0"/>
              </a:spcAft>
            </a:pPr>
            <a:r>
              <a:rPr lang="en-CA" sz="2400" b="1" dirty="0">
                <a:solidFill>
                  <a:srgbClr val="00B08E"/>
                </a:solidFill>
                <a:effectLst/>
                <a:latin typeface="Roboto Slab"/>
                <a:ea typeface="Roboto Slab"/>
                <a:cs typeface="Roboto Slab"/>
              </a:rPr>
              <a:t>General </a:t>
            </a:r>
            <a:endParaRPr lang="en-US" sz="2400" b="1" dirty="0">
              <a:solidFill>
                <a:srgbClr val="00B08E"/>
              </a:solidFill>
              <a:effectLst/>
              <a:latin typeface="Roboto Slab"/>
              <a:ea typeface="Roboto Slab"/>
              <a:cs typeface="Roboto Slab"/>
            </a:endParaRPr>
          </a:p>
          <a:p>
            <a:pPr marL="742950" marR="0" lvl="1" indent="-285750">
              <a:spcBef>
                <a:spcPts val="230"/>
              </a:spcBef>
              <a:spcAft>
                <a:spcPts val="0"/>
              </a:spcAft>
              <a:buFont typeface="Symbol" panose="05050102010706020507" pitchFamily="18" charset="2"/>
              <a:buChar char=""/>
            </a:pPr>
            <a:r>
              <a:rPr lang="en-CA" sz="1600" dirty="0">
                <a:solidFill>
                  <a:srgbClr val="808284"/>
                </a:solidFill>
                <a:effectLst/>
                <a:latin typeface="Roboto" panose="02000000000000000000" pitchFamily="2" charset="0"/>
                <a:ea typeface="Roboto" panose="02000000000000000000" pitchFamily="2" charset="0"/>
                <a:cs typeface="Roboto" panose="02000000000000000000" pitchFamily="2" charset="0"/>
              </a:rPr>
              <a:t>Application of a Weight of Evidence Approach to Prequalification Decision Making </a:t>
            </a:r>
            <a:endParaRPr lang="en-US" sz="16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600" dirty="0">
                <a:solidFill>
                  <a:srgbClr val="808284"/>
                </a:solidFill>
                <a:effectLst/>
                <a:latin typeface="Roboto" panose="02000000000000000000" pitchFamily="2" charset="0"/>
                <a:ea typeface="Roboto" panose="02000000000000000000" pitchFamily="2" charset="0"/>
                <a:cs typeface="Roboto" panose="02000000000000000000" pitchFamily="2" charset="0"/>
              </a:rPr>
              <a:t>Guidance on preparation of study protocols which may be submitted to WHO PQT/VCP for advice </a:t>
            </a:r>
            <a:endParaRPr lang="en-US" sz="16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600" dirty="0">
                <a:solidFill>
                  <a:srgbClr val="808284"/>
                </a:solidFill>
                <a:effectLst/>
                <a:latin typeface="Roboto" panose="02000000000000000000" pitchFamily="2" charset="0"/>
                <a:ea typeface="Roboto" panose="02000000000000000000" pitchFamily="2" charset="0"/>
                <a:cs typeface="Roboto" panose="02000000000000000000" pitchFamily="2" charset="0"/>
              </a:rPr>
              <a:t>Conducting appropriate statistical analysis of study data</a:t>
            </a:r>
          </a:p>
          <a:p>
            <a:pPr marL="742950" marR="0" lvl="1" indent="-285750">
              <a:spcBef>
                <a:spcPts val="230"/>
              </a:spcBef>
              <a:spcAft>
                <a:spcPts val="0"/>
              </a:spcAft>
              <a:buFont typeface="Symbol" panose="05050102010706020507" pitchFamily="18" charset="2"/>
              <a:buChar char=""/>
            </a:pPr>
            <a:r>
              <a:rPr lang="en-CA" sz="1600" dirty="0">
                <a:solidFill>
                  <a:srgbClr val="808284"/>
                </a:solidFill>
                <a:effectLst/>
                <a:latin typeface="Roboto" panose="02000000000000000000" pitchFamily="2" charset="0"/>
                <a:ea typeface="Roboto" panose="02000000000000000000" pitchFamily="2" charset="0"/>
                <a:cs typeface="Roboto" panose="02000000000000000000" pitchFamily="2" charset="0"/>
              </a:rPr>
              <a:t>Glossary of terms and definitions</a:t>
            </a:r>
          </a:p>
          <a:p>
            <a:pPr marL="0" marR="0">
              <a:spcBef>
                <a:spcPts val="0"/>
              </a:spcBef>
              <a:spcAft>
                <a:spcPts val="0"/>
              </a:spcAft>
            </a:pPr>
            <a:r>
              <a:rPr lang="en-CA" sz="2400" dirty="0">
                <a:effectLst/>
                <a:latin typeface="Roboto" panose="02000000000000000000" pitchFamily="2" charset="0"/>
                <a:ea typeface="Roboto" panose="02000000000000000000" pitchFamily="2" charset="0"/>
                <a:cs typeface="Roboto" panose="02000000000000000000" pitchFamily="2" charset="0"/>
              </a:rPr>
              <a:t> </a:t>
            </a:r>
            <a:endParaRPr lang="en-US" sz="2400" dirty="0">
              <a:effectLst/>
              <a:latin typeface="Roboto" panose="02000000000000000000" pitchFamily="2" charset="0"/>
              <a:ea typeface="Roboto" panose="02000000000000000000" pitchFamily="2" charset="0"/>
              <a:cs typeface="Roboto" panose="02000000000000000000" pitchFamily="2" charset="0"/>
            </a:endParaRPr>
          </a:p>
          <a:p>
            <a:pPr marL="0" marR="0" indent="0">
              <a:spcBef>
                <a:spcPts val="435"/>
              </a:spcBef>
              <a:spcAft>
                <a:spcPts val="0"/>
              </a:spcAft>
            </a:pPr>
            <a:r>
              <a:rPr lang="en-CA" sz="2400" b="1" dirty="0">
                <a:solidFill>
                  <a:srgbClr val="00B08E"/>
                </a:solidFill>
                <a:effectLst/>
                <a:latin typeface="Roboto Slab"/>
                <a:ea typeface="Roboto Slab"/>
                <a:cs typeface="Roboto Slab"/>
              </a:rPr>
              <a:t>Module 1 – Administrative</a:t>
            </a:r>
            <a:endParaRPr lang="en-US" sz="2400" b="1" dirty="0">
              <a:solidFill>
                <a:srgbClr val="00B08E"/>
              </a:solidFill>
              <a:effectLst/>
              <a:latin typeface="Roboto Slab"/>
              <a:ea typeface="Roboto Slab"/>
              <a:cs typeface="Roboto Slab"/>
            </a:endParaRPr>
          </a:p>
          <a:p>
            <a:pPr marL="742950" marR="0" lvl="1" indent="-285750">
              <a:spcBef>
                <a:spcPts val="230"/>
              </a:spcBef>
              <a:spcAft>
                <a:spcPts val="0"/>
              </a:spcAft>
              <a:buFont typeface="Symbol" panose="05050102010706020507" pitchFamily="18" charset="2"/>
              <a:buChar char=""/>
            </a:pPr>
            <a:r>
              <a:rPr lang="en-GB" sz="1600" dirty="0">
                <a:solidFill>
                  <a:srgbClr val="808284"/>
                </a:solidFill>
                <a:effectLst/>
                <a:latin typeface="Roboto" panose="02000000000000000000" pitchFamily="2" charset="0"/>
                <a:ea typeface="Roboto" panose="02000000000000000000" pitchFamily="2" charset="0"/>
                <a:cs typeface="Roboto" panose="02000000000000000000" pitchFamily="2" charset="0"/>
              </a:rPr>
              <a:t>Requirements and Guidance regarding the Declaration of Labelling</a:t>
            </a:r>
            <a:endParaRPr lang="en-US" sz="16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GB" sz="1600" dirty="0">
                <a:solidFill>
                  <a:srgbClr val="808284"/>
                </a:solidFill>
                <a:effectLst/>
                <a:latin typeface="Roboto" panose="02000000000000000000" pitchFamily="2" charset="0"/>
                <a:ea typeface="Roboto" panose="02000000000000000000" pitchFamily="2" charset="0"/>
                <a:cs typeface="Roboto" panose="02000000000000000000" pitchFamily="2" charset="0"/>
              </a:rPr>
              <a:t>Application form</a:t>
            </a:r>
            <a:endParaRPr lang="en-US" sz="16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342900" marR="0" indent="0">
              <a:spcBef>
                <a:spcPts val="230"/>
              </a:spcBef>
              <a:spcAft>
                <a:spcPts val="0"/>
              </a:spcAft>
            </a:pPr>
            <a:r>
              <a:rPr lang="en-CA" sz="1600" dirty="0">
                <a:solidFill>
                  <a:srgbClr val="808284"/>
                </a:solidFill>
                <a:effectLst/>
                <a:latin typeface="Roboto" panose="02000000000000000000" pitchFamily="2" charset="0"/>
                <a:ea typeface="Roboto" panose="02000000000000000000" pitchFamily="2" charset="0"/>
                <a:cs typeface="Roboto" panose="02000000000000000000" pitchFamily="2" charset="0"/>
              </a:rPr>
              <a:t> </a:t>
            </a:r>
            <a:endParaRPr lang="en-US" sz="16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0" marR="0" indent="0">
              <a:spcBef>
                <a:spcPts val="435"/>
              </a:spcBef>
              <a:spcAft>
                <a:spcPts val="0"/>
              </a:spcAft>
            </a:pPr>
            <a:r>
              <a:rPr lang="en-CA" sz="2400" b="1" dirty="0">
                <a:solidFill>
                  <a:srgbClr val="00B08E"/>
                </a:solidFill>
                <a:effectLst/>
                <a:latin typeface="Roboto Slab"/>
                <a:ea typeface="Roboto Slab"/>
                <a:cs typeface="Roboto Slab"/>
              </a:rPr>
              <a:t>Module 2 – Discipline Summaries</a:t>
            </a:r>
            <a:endParaRPr lang="en-US" sz="2400" b="1" dirty="0">
              <a:solidFill>
                <a:srgbClr val="00B08E"/>
              </a:solidFill>
              <a:effectLst/>
              <a:latin typeface="Roboto Slab"/>
              <a:ea typeface="Roboto Slab"/>
              <a:cs typeface="Roboto Slab"/>
            </a:endParaRPr>
          </a:p>
          <a:p>
            <a:pPr marL="742950" marR="0" lvl="1" indent="-285750">
              <a:spcBef>
                <a:spcPts val="230"/>
              </a:spcBef>
              <a:spcAft>
                <a:spcPts val="0"/>
              </a:spcAft>
              <a:buFont typeface="Symbol" panose="05050102010706020507" pitchFamily="18" charset="2"/>
              <a:buChar char=""/>
            </a:pPr>
            <a:r>
              <a:rPr lang="en-CA" sz="1600" dirty="0">
                <a:solidFill>
                  <a:srgbClr val="808284"/>
                </a:solidFill>
                <a:effectLst/>
                <a:latin typeface="Roboto" panose="02000000000000000000" pitchFamily="2" charset="0"/>
                <a:ea typeface="Roboto" panose="02000000000000000000" pitchFamily="2" charset="0"/>
                <a:cs typeface="Roboto" panose="02000000000000000000" pitchFamily="2" charset="0"/>
              </a:rPr>
              <a:t>Guidance on the compilation of Module 2</a:t>
            </a:r>
            <a:endParaRPr lang="en-US" sz="2400" b="1" dirty="0">
              <a:solidFill>
                <a:srgbClr val="00B08E"/>
              </a:solidFill>
              <a:effectLst/>
              <a:latin typeface="Roboto Slab"/>
              <a:ea typeface="Roboto Slab"/>
              <a:cs typeface="Roboto Slab"/>
            </a:endParaRPr>
          </a:p>
          <a:p>
            <a:endParaRPr lang="en-US" sz="5400" dirty="0"/>
          </a:p>
        </p:txBody>
      </p:sp>
    </p:spTree>
    <p:extLst>
      <p:ext uri="{BB962C8B-B14F-4D97-AF65-F5344CB8AC3E}">
        <p14:creationId xmlns:p14="http://schemas.microsoft.com/office/powerpoint/2010/main" val="932033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0769CBC-1243-4B61-A26C-9E35E18F6CAF}"/>
              </a:ext>
            </a:extLst>
          </p:cNvPr>
          <p:cNvSpPr>
            <a:spLocks noGrp="1"/>
          </p:cNvSpPr>
          <p:nvPr>
            <p:ph type="sldNum" sz="quarter" idx="11"/>
          </p:nvPr>
        </p:nvSpPr>
        <p:spPr/>
        <p:txBody>
          <a:bodyPr/>
          <a:lstStyle/>
          <a:p>
            <a:fld id="{F6D7BC97-55FE-4309-BBAE-EA3D80F9515E}" type="slidenum">
              <a:rPr lang="fr-FR" smtClean="0"/>
              <a:pPr/>
              <a:t>3</a:t>
            </a:fld>
            <a:r>
              <a:rPr lang="fr-FR"/>
              <a:t> </a:t>
            </a:r>
            <a:endParaRPr lang="fr-FR" dirty="0"/>
          </a:p>
        </p:txBody>
      </p:sp>
      <p:sp>
        <p:nvSpPr>
          <p:cNvPr id="4" name="Date Placeholder 3">
            <a:extLst>
              <a:ext uri="{FF2B5EF4-FFF2-40B4-BE49-F238E27FC236}">
                <a16:creationId xmlns:a16="http://schemas.microsoft.com/office/drawing/2014/main" id="{386B0825-C258-4AFD-840D-48B57147208F}"/>
              </a:ext>
            </a:extLst>
          </p:cNvPr>
          <p:cNvSpPr>
            <a:spLocks noGrp="1"/>
          </p:cNvSpPr>
          <p:nvPr>
            <p:ph type="dt" sz="half" idx="12"/>
          </p:nvPr>
        </p:nvSpPr>
        <p:spPr/>
        <p:txBody>
          <a:bodyPr/>
          <a:lstStyle/>
          <a:p>
            <a:r>
              <a:rPr lang="en-US"/>
              <a:t>CRP meeting, Accra 25-26 November 2017</a:t>
            </a:r>
            <a:endParaRPr lang="en-US" dirty="0"/>
          </a:p>
        </p:txBody>
      </p:sp>
      <p:sp>
        <p:nvSpPr>
          <p:cNvPr id="5" name="Text Placeholder 4">
            <a:extLst>
              <a:ext uri="{FF2B5EF4-FFF2-40B4-BE49-F238E27FC236}">
                <a16:creationId xmlns:a16="http://schemas.microsoft.com/office/drawing/2014/main" id="{286E4850-0C1D-4672-B554-408A30063FC6}"/>
              </a:ext>
            </a:extLst>
          </p:cNvPr>
          <p:cNvSpPr>
            <a:spLocks noGrp="1"/>
          </p:cNvSpPr>
          <p:nvPr>
            <p:ph type="body" sz="quarter" idx="13"/>
          </p:nvPr>
        </p:nvSpPr>
        <p:spPr>
          <a:xfrm>
            <a:off x="474663" y="1493183"/>
            <a:ext cx="8280400" cy="4675388"/>
          </a:xfrm>
        </p:spPr>
        <p:txBody>
          <a:bodyPr>
            <a:normAutofit fontScale="92500" lnSpcReduction="10000"/>
          </a:bodyPr>
          <a:lstStyle/>
          <a:p>
            <a:pPr marL="0" marR="0" indent="0">
              <a:spcBef>
                <a:spcPts val="435"/>
              </a:spcBef>
              <a:spcAft>
                <a:spcPts val="0"/>
              </a:spcAft>
            </a:pPr>
            <a:r>
              <a:rPr lang="en-CA" sz="3200" b="1" dirty="0">
                <a:solidFill>
                  <a:srgbClr val="00B08E"/>
                </a:solidFill>
                <a:effectLst/>
                <a:latin typeface="Roboto Slab"/>
                <a:ea typeface="Roboto Slab"/>
                <a:cs typeface="Roboto Slab"/>
              </a:rPr>
              <a:t>Module 3 – Quality</a:t>
            </a:r>
            <a:endParaRPr lang="en-US" sz="3200" b="1" dirty="0">
              <a:solidFill>
                <a:srgbClr val="00B08E"/>
              </a:solidFill>
              <a:effectLst/>
              <a:latin typeface="Roboto Slab"/>
              <a:ea typeface="Roboto Slab"/>
              <a:cs typeface="Roboto Slab"/>
            </a:endParaRPr>
          </a:p>
          <a:p>
            <a:pPr marL="742950" marR="0" lvl="1" indent="-285750">
              <a:spcBef>
                <a:spcPts val="230"/>
              </a:spcBef>
              <a:spcAft>
                <a:spcPts val="0"/>
              </a:spcAft>
              <a:buFont typeface="Symbol" panose="05050102010706020507" pitchFamily="18" charset="2"/>
              <a:buChar char=""/>
            </a:pPr>
            <a:r>
              <a:rPr lang="en-CA" sz="2000" dirty="0">
                <a:solidFill>
                  <a:srgbClr val="808284"/>
                </a:solidFill>
                <a:effectLst/>
                <a:latin typeface="Roboto" panose="02000000000000000000" pitchFamily="2" charset="0"/>
                <a:ea typeface="Roboto" panose="02000000000000000000" pitchFamily="2" charset="0"/>
                <a:cs typeface="Roboto" panose="02000000000000000000" pitchFamily="2" charset="0"/>
              </a:rPr>
              <a:t>Establishing manufacturing specifications for finished ITNs</a:t>
            </a:r>
            <a:endParaRPr lang="en-US" sz="20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dirty="0">
                <a:solidFill>
                  <a:srgbClr val="808284"/>
                </a:solidFill>
                <a:effectLst/>
                <a:latin typeface="Roboto" panose="02000000000000000000" pitchFamily="2" charset="0"/>
                <a:ea typeface="Roboto" panose="02000000000000000000" pitchFamily="2" charset="0"/>
                <a:cs typeface="Roboto" panose="02000000000000000000" pitchFamily="2" charset="0"/>
              </a:rPr>
              <a:t>Determination of Storage, Stability and Expiry date information for ITNs</a:t>
            </a:r>
            <a:endParaRPr lang="en-US" sz="20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dirty="0">
                <a:solidFill>
                  <a:srgbClr val="808284"/>
                </a:solidFill>
                <a:effectLst/>
                <a:latin typeface="Roboto" panose="02000000000000000000" pitchFamily="2" charset="0"/>
                <a:ea typeface="Roboto" panose="02000000000000000000" pitchFamily="2" charset="0"/>
                <a:cs typeface="Roboto" panose="02000000000000000000" pitchFamily="2" charset="0"/>
              </a:rPr>
              <a:t>Guidance on the development of ITN product sampling plans</a:t>
            </a:r>
            <a:endParaRPr lang="en-US" sz="20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dirty="0">
                <a:solidFill>
                  <a:srgbClr val="808284"/>
                </a:solidFill>
                <a:effectLst/>
                <a:latin typeface="Roboto" panose="02000000000000000000" pitchFamily="2" charset="0"/>
                <a:ea typeface="Roboto" panose="02000000000000000000" pitchFamily="2" charset="0"/>
                <a:cs typeface="Roboto" panose="02000000000000000000" pitchFamily="2" charset="0"/>
              </a:rPr>
              <a:t>Quantification of Active Ingredient Concentration – Total/Surface</a:t>
            </a:r>
            <a:endParaRPr lang="en-US" sz="20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dirty="0">
                <a:solidFill>
                  <a:srgbClr val="808284"/>
                </a:solidFill>
                <a:effectLst/>
                <a:latin typeface="Roboto" panose="02000000000000000000" pitchFamily="2" charset="0"/>
                <a:ea typeface="Roboto" panose="02000000000000000000" pitchFamily="2" charset="0"/>
                <a:cs typeface="Roboto" panose="02000000000000000000" pitchFamily="2" charset="0"/>
              </a:rPr>
              <a:t>Guidance on ITN Wash Resistance Index Study</a:t>
            </a:r>
            <a:endParaRPr lang="en-US" sz="20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dirty="0">
                <a:solidFill>
                  <a:srgbClr val="808284"/>
                </a:solidFill>
                <a:effectLst/>
                <a:latin typeface="Roboto" panose="02000000000000000000" pitchFamily="2" charset="0"/>
                <a:ea typeface="Roboto" panose="02000000000000000000" pitchFamily="2" charset="0"/>
                <a:cs typeface="Roboto" panose="02000000000000000000" pitchFamily="2" charset="0"/>
              </a:rPr>
              <a:t>Guidance on ITN Wash Resistance Study – Chemical and Bioassay</a:t>
            </a:r>
            <a:endParaRPr lang="en-US" sz="20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b="1" dirty="0">
                <a:solidFill>
                  <a:srgbClr val="808284"/>
                </a:solidFill>
                <a:effectLst/>
                <a:latin typeface="Roboto" panose="02000000000000000000" pitchFamily="2" charset="0"/>
                <a:ea typeface="Roboto" panose="02000000000000000000" pitchFamily="2" charset="0"/>
                <a:cs typeface="Roboto" panose="02000000000000000000" pitchFamily="2" charset="0"/>
              </a:rPr>
              <a:t>Guidance on the determination of wash interval for artificial aging</a:t>
            </a:r>
            <a:endParaRPr lang="en-US" sz="2000" b="1"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dirty="0">
                <a:solidFill>
                  <a:srgbClr val="808284"/>
                </a:solidFill>
                <a:effectLst/>
                <a:latin typeface="Roboto" panose="02000000000000000000" pitchFamily="2" charset="0"/>
                <a:ea typeface="Roboto" panose="02000000000000000000" pitchFamily="2" charset="0"/>
                <a:cs typeface="Roboto" panose="02000000000000000000" pitchFamily="2" charset="0"/>
              </a:rPr>
              <a:t>Considerations and Limitations for Implementation of Methods – Tunnel Test</a:t>
            </a:r>
            <a:endParaRPr lang="en-US" sz="20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dirty="0">
                <a:solidFill>
                  <a:srgbClr val="7B7B7B"/>
                </a:solidFill>
                <a:effectLst/>
                <a:latin typeface="Roboto" panose="02000000000000000000" pitchFamily="2" charset="0"/>
                <a:ea typeface="Roboto" panose="02000000000000000000" pitchFamily="2" charset="0"/>
                <a:cs typeface="Roboto" panose="02000000000000000000" pitchFamily="2" charset="0"/>
              </a:rPr>
              <a:t>Considerations and Limitations for Implementation of Methods to assess physical durability of ITNs </a:t>
            </a:r>
            <a:endParaRPr lang="en-CA" sz="2000" dirty="0">
              <a:solidFill>
                <a:srgbClr val="7B7B7B"/>
              </a:solidFill>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2000" b="1" dirty="0">
                <a:solidFill>
                  <a:srgbClr val="808284"/>
                </a:solidFill>
                <a:effectLst/>
                <a:latin typeface="Roboto" panose="02000000000000000000" pitchFamily="2" charset="0"/>
                <a:ea typeface="Roboto" panose="02000000000000000000" pitchFamily="2" charset="0"/>
                <a:cs typeface="Roboto" panose="02000000000000000000" pitchFamily="2" charset="0"/>
              </a:rPr>
              <a:t>Considerations for selection of vector species/strain for testing and characterization of resistance</a:t>
            </a:r>
          </a:p>
          <a:p>
            <a:pPr marL="742950" lvl="1" indent="-285750">
              <a:spcBef>
                <a:spcPts val="230"/>
              </a:spcBef>
              <a:buFont typeface="Symbol" panose="05050102010706020507" pitchFamily="18" charset="2"/>
              <a:buChar char=""/>
            </a:pPr>
            <a:r>
              <a:rPr lang="en-CA" sz="2000" b="1" dirty="0">
                <a:solidFill>
                  <a:srgbClr val="808284"/>
                </a:solidFill>
                <a:latin typeface="Roboto" panose="02000000000000000000" pitchFamily="2" charset="0"/>
                <a:ea typeface="Roboto" panose="02000000000000000000" pitchFamily="2" charset="0"/>
                <a:cs typeface="Roboto" panose="02000000000000000000" pitchFamily="2" charset="0"/>
              </a:rPr>
              <a:t>ITN Fabric Variations</a:t>
            </a:r>
            <a:endParaRPr lang="en-US" sz="2000" b="1"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endParaRPr lang="en-US" sz="20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p:txBody>
      </p:sp>
      <p:sp>
        <p:nvSpPr>
          <p:cNvPr id="6" name="Title 1">
            <a:extLst>
              <a:ext uri="{FF2B5EF4-FFF2-40B4-BE49-F238E27FC236}">
                <a16:creationId xmlns:a16="http://schemas.microsoft.com/office/drawing/2014/main" id="{58A5AC4C-6669-49BE-877B-5D7E9184D9D9}"/>
              </a:ext>
            </a:extLst>
          </p:cNvPr>
          <p:cNvSpPr>
            <a:spLocks noGrp="1"/>
          </p:cNvSpPr>
          <p:nvPr>
            <p:ph type="title"/>
          </p:nvPr>
        </p:nvSpPr>
        <p:spPr>
          <a:xfrm>
            <a:off x="468313" y="836613"/>
            <a:ext cx="8286750" cy="936625"/>
          </a:xfrm>
        </p:spPr>
        <p:txBody>
          <a:bodyPr/>
          <a:lstStyle/>
          <a:p>
            <a:r>
              <a:rPr lang="en-US" dirty="0"/>
              <a:t>Example IGs under development</a:t>
            </a:r>
          </a:p>
        </p:txBody>
      </p:sp>
    </p:spTree>
    <p:extLst>
      <p:ext uri="{BB962C8B-B14F-4D97-AF65-F5344CB8AC3E}">
        <p14:creationId xmlns:p14="http://schemas.microsoft.com/office/powerpoint/2010/main" val="2741505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0769CBC-1243-4B61-A26C-9E35E18F6CAF}"/>
              </a:ext>
            </a:extLst>
          </p:cNvPr>
          <p:cNvSpPr>
            <a:spLocks noGrp="1"/>
          </p:cNvSpPr>
          <p:nvPr>
            <p:ph type="sldNum" sz="quarter" idx="11"/>
          </p:nvPr>
        </p:nvSpPr>
        <p:spPr/>
        <p:txBody>
          <a:bodyPr/>
          <a:lstStyle/>
          <a:p>
            <a:fld id="{F6D7BC97-55FE-4309-BBAE-EA3D80F9515E}" type="slidenum">
              <a:rPr lang="fr-FR" smtClean="0"/>
              <a:pPr/>
              <a:t>4</a:t>
            </a:fld>
            <a:r>
              <a:rPr lang="fr-FR"/>
              <a:t> </a:t>
            </a:r>
            <a:endParaRPr lang="fr-FR" dirty="0"/>
          </a:p>
        </p:txBody>
      </p:sp>
      <p:sp>
        <p:nvSpPr>
          <p:cNvPr id="4" name="Date Placeholder 3">
            <a:extLst>
              <a:ext uri="{FF2B5EF4-FFF2-40B4-BE49-F238E27FC236}">
                <a16:creationId xmlns:a16="http://schemas.microsoft.com/office/drawing/2014/main" id="{386B0825-C258-4AFD-840D-48B57147208F}"/>
              </a:ext>
            </a:extLst>
          </p:cNvPr>
          <p:cNvSpPr>
            <a:spLocks noGrp="1"/>
          </p:cNvSpPr>
          <p:nvPr>
            <p:ph type="dt" sz="half" idx="12"/>
          </p:nvPr>
        </p:nvSpPr>
        <p:spPr/>
        <p:txBody>
          <a:bodyPr/>
          <a:lstStyle/>
          <a:p>
            <a:r>
              <a:rPr lang="en-US"/>
              <a:t>CRP meeting, Accra 25-26 November 2017</a:t>
            </a:r>
            <a:endParaRPr lang="en-US" dirty="0"/>
          </a:p>
        </p:txBody>
      </p:sp>
      <p:sp>
        <p:nvSpPr>
          <p:cNvPr id="5" name="Text Placeholder 4">
            <a:extLst>
              <a:ext uri="{FF2B5EF4-FFF2-40B4-BE49-F238E27FC236}">
                <a16:creationId xmlns:a16="http://schemas.microsoft.com/office/drawing/2014/main" id="{286E4850-0C1D-4672-B554-408A30063FC6}"/>
              </a:ext>
            </a:extLst>
          </p:cNvPr>
          <p:cNvSpPr>
            <a:spLocks noGrp="1"/>
          </p:cNvSpPr>
          <p:nvPr>
            <p:ph type="body" sz="quarter" idx="13"/>
          </p:nvPr>
        </p:nvSpPr>
        <p:spPr>
          <a:xfrm>
            <a:off x="468313" y="1523999"/>
            <a:ext cx="8280400" cy="4601029"/>
          </a:xfrm>
        </p:spPr>
        <p:txBody>
          <a:bodyPr>
            <a:normAutofit fontScale="92500"/>
          </a:bodyPr>
          <a:lstStyle/>
          <a:p>
            <a:pPr marL="0" marR="0" indent="0">
              <a:spcBef>
                <a:spcPts val="435"/>
              </a:spcBef>
              <a:spcAft>
                <a:spcPts val="0"/>
              </a:spcAft>
            </a:pPr>
            <a:r>
              <a:rPr lang="en-CA" sz="2800" b="1" dirty="0">
                <a:solidFill>
                  <a:srgbClr val="00B08E"/>
                </a:solidFill>
                <a:effectLst/>
                <a:latin typeface="Roboto Slab"/>
                <a:ea typeface="Roboto Slab"/>
                <a:cs typeface="Roboto Slab"/>
              </a:rPr>
              <a:t>Module 5 – Efficacy</a:t>
            </a:r>
            <a:endParaRPr lang="en-US" sz="2800" b="1" dirty="0">
              <a:solidFill>
                <a:srgbClr val="00B08E"/>
              </a:solidFill>
              <a:effectLst/>
              <a:latin typeface="Roboto Slab"/>
              <a:ea typeface="Roboto Slab"/>
              <a:cs typeface="Roboto Slab"/>
            </a:endParaRP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Information and Data Requirements for Dossier Components Module 5-Efficacy</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lvl="1" indent="-285750">
              <a:spcBef>
                <a:spcPts val="230"/>
              </a:spcBef>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Considerations for selection of vector species/strain for testing and characterization of resistance</a:t>
            </a: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Considerations for study site selection</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Considerations and Limitations for Implementation of Methods – Experimental Hut</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Considerations and Limitations for Implementation of Methods – Ambient Chamber</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Use of Latin square rotations in semi-field studies</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Assessment of reproductive fitness of female vectors </a:t>
            </a: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Assessment of mortality and knockdown</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Assessment of blood feeding inhibition</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Descriptions and diagrams of different hut designs used in semi-field trials</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a:p>
            <a:pPr marL="742950" marR="0" lvl="1" indent="-285750">
              <a:spcBef>
                <a:spcPts val="230"/>
              </a:spcBef>
              <a:spcAft>
                <a:spcPts val="0"/>
              </a:spcAft>
              <a:buFont typeface="Symbol" panose="05050102010706020507" pitchFamily="18" charset="2"/>
              <a:buChar char=""/>
            </a:pPr>
            <a:r>
              <a:rPr lang="en-CA" sz="1800" dirty="0">
                <a:solidFill>
                  <a:srgbClr val="808284"/>
                </a:solidFill>
                <a:effectLst/>
                <a:latin typeface="Roboto" panose="02000000000000000000" pitchFamily="2" charset="0"/>
                <a:ea typeface="Roboto" panose="02000000000000000000" pitchFamily="2" charset="0"/>
                <a:cs typeface="Roboto" panose="02000000000000000000" pitchFamily="2" charset="0"/>
              </a:rPr>
              <a:t>Conducting appropriate of statistical analysis of study data</a:t>
            </a:r>
            <a:endParaRPr lang="en-US" sz="1800" dirty="0">
              <a:solidFill>
                <a:srgbClr val="808284"/>
              </a:solidFill>
              <a:effectLst/>
              <a:latin typeface="Roboto" panose="02000000000000000000" pitchFamily="2" charset="0"/>
              <a:ea typeface="Roboto" panose="02000000000000000000" pitchFamily="2" charset="0"/>
              <a:cs typeface="Roboto" panose="02000000000000000000" pitchFamily="2" charset="0"/>
            </a:endParaRPr>
          </a:p>
        </p:txBody>
      </p:sp>
      <p:sp>
        <p:nvSpPr>
          <p:cNvPr id="6" name="Title 1">
            <a:extLst>
              <a:ext uri="{FF2B5EF4-FFF2-40B4-BE49-F238E27FC236}">
                <a16:creationId xmlns:a16="http://schemas.microsoft.com/office/drawing/2014/main" id="{CFA70CAC-1C44-47ED-AFA0-4E20F3630B8D}"/>
              </a:ext>
            </a:extLst>
          </p:cNvPr>
          <p:cNvSpPr>
            <a:spLocks noGrp="1"/>
          </p:cNvSpPr>
          <p:nvPr>
            <p:ph type="title"/>
          </p:nvPr>
        </p:nvSpPr>
        <p:spPr>
          <a:xfrm>
            <a:off x="468313" y="836613"/>
            <a:ext cx="8286750" cy="936625"/>
          </a:xfrm>
        </p:spPr>
        <p:txBody>
          <a:bodyPr/>
          <a:lstStyle/>
          <a:p>
            <a:r>
              <a:rPr lang="en-US" dirty="0"/>
              <a:t>Example IGs under development</a:t>
            </a:r>
          </a:p>
        </p:txBody>
      </p:sp>
    </p:spTree>
    <p:extLst>
      <p:ext uri="{BB962C8B-B14F-4D97-AF65-F5344CB8AC3E}">
        <p14:creationId xmlns:p14="http://schemas.microsoft.com/office/powerpoint/2010/main" val="1269234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9E515-905C-4863-9F26-1FB3A4719A1B}"/>
              </a:ext>
            </a:extLst>
          </p:cNvPr>
          <p:cNvSpPr>
            <a:spLocks noGrp="1"/>
          </p:cNvSpPr>
          <p:nvPr>
            <p:ph type="title"/>
          </p:nvPr>
        </p:nvSpPr>
        <p:spPr/>
        <p:txBody>
          <a:bodyPr>
            <a:normAutofit fontScale="90000"/>
          </a:bodyPr>
          <a:lstStyle/>
          <a:p>
            <a:r>
              <a:rPr lang="en-CA" sz="2800" b="1" dirty="0">
                <a:solidFill>
                  <a:srgbClr val="808284"/>
                </a:solidFill>
                <a:effectLst/>
                <a:latin typeface="Roboto" panose="02000000000000000000" pitchFamily="2" charset="0"/>
                <a:ea typeface="Roboto" panose="02000000000000000000" pitchFamily="2" charset="0"/>
                <a:cs typeface="Roboto" panose="02000000000000000000" pitchFamily="2" charset="0"/>
              </a:rPr>
              <a:t>Guidance on the determination of wash interval for artificial aging</a:t>
            </a:r>
            <a:br>
              <a:rPr lang="en-US" sz="2800" b="1" dirty="0">
                <a:solidFill>
                  <a:srgbClr val="808284"/>
                </a:solidFill>
                <a:effectLst/>
                <a:latin typeface="Roboto" panose="02000000000000000000" pitchFamily="2" charset="0"/>
                <a:ea typeface="Roboto" panose="02000000000000000000" pitchFamily="2" charset="0"/>
                <a:cs typeface="Roboto" panose="02000000000000000000" pitchFamily="2" charset="0"/>
              </a:rPr>
            </a:br>
            <a:endParaRPr lang="en-US" dirty="0"/>
          </a:p>
        </p:txBody>
      </p:sp>
      <p:sp>
        <p:nvSpPr>
          <p:cNvPr id="3" name="Slide Number Placeholder 2">
            <a:extLst>
              <a:ext uri="{FF2B5EF4-FFF2-40B4-BE49-F238E27FC236}">
                <a16:creationId xmlns:a16="http://schemas.microsoft.com/office/drawing/2014/main" id="{558A3CF9-D66A-4D02-A1A1-F170CC874EA2}"/>
              </a:ext>
            </a:extLst>
          </p:cNvPr>
          <p:cNvSpPr>
            <a:spLocks noGrp="1"/>
          </p:cNvSpPr>
          <p:nvPr>
            <p:ph type="sldNum" sz="quarter" idx="11"/>
          </p:nvPr>
        </p:nvSpPr>
        <p:spPr/>
        <p:txBody>
          <a:bodyPr/>
          <a:lstStyle/>
          <a:p>
            <a:fld id="{F6D7BC97-55FE-4309-BBAE-EA3D80F9515E}" type="slidenum">
              <a:rPr lang="fr-FR" smtClean="0"/>
              <a:pPr/>
              <a:t>5</a:t>
            </a:fld>
            <a:r>
              <a:rPr lang="fr-FR"/>
              <a:t> </a:t>
            </a:r>
            <a:endParaRPr lang="fr-FR" dirty="0"/>
          </a:p>
        </p:txBody>
      </p:sp>
      <p:sp>
        <p:nvSpPr>
          <p:cNvPr id="4" name="Date Placeholder 3">
            <a:extLst>
              <a:ext uri="{FF2B5EF4-FFF2-40B4-BE49-F238E27FC236}">
                <a16:creationId xmlns:a16="http://schemas.microsoft.com/office/drawing/2014/main" id="{FD07455B-093A-49EE-8983-21321445F237}"/>
              </a:ext>
            </a:extLst>
          </p:cNvPr>
          <p:cNvSpPr>
            <a:spLocks noGrp="1"/>
          </p:cNvSpPr>
          <p:nvPr>
            <p:ph type="dt" sz="half" idx="12"/>
          </p:nvPr>
        </p:nvSpPr>
        <p:spPr/>
        <p:txBody>
          <a:bodyPr/>
          <a:lstStyle/>
          <a:p>
            <a:r>
              <a:rPr lang="en-US"/>
              <a:t>CRP meeting, Accra 25-26 November 2017</a:t>
            </a:r>
            <a:endParaRPr lang="en-US" dirty="0"/>
          </a:p>
        </p:txBody>
      </p:sp>
      <p:sp>
        <p:nvSpPr>
          <p:cNvPr id="5" name="Text Placeholder 4">
            <a:extLst>
              <a:ext uri="{FF2B5EF4-FFF2-40B4-BE49-F238E27FC236}">
                <a16:creationId xmlns:a16="http://schemas.microsoft.com/office/drawing/2014/main" id="{46E119E1-F785-4A83-AC6C-C434E5BB168D}"/>
              </a:ext>
            </a:extLst>
          </p:cNvPr>
          <p:cNvSpPr>
            <a:spLocks noGrp="1"/>
          </p:cNvSpPr>
          <p:nvPr>
            <p:ph type="body" sz="quarter" idx="13"/>
          </p:nvPr>
        </p:nvSpPr>
        <p:spPr/>
        <p:txBody>
          <a:bodyPr>
            <a:normAutofit fontScale="77500" lnSpcReduction="20000"/>
          </a:bodyPr>
          <a:lstStyle/>
          <a:p>
            <a:pPr marL="457200" indent="-457200">
              <a:buFont typeface="Arial" panose="020B0604020202020204" pitchFamily="34" charset="0"/>
              <a:buChar char="•"/>
            </a:pPr>
            <a:r>
              <a:rPr lang="en-US" dirty="0"/>
              <a:t>Historically, the wash interval was selected solely based on the number of days determined for reestablishment of insecticidal activity by means of the regeneration time study.</a:t>
            </a:r>
          </a:p>
          <a:p>
            <a:pPr marL="457200" indent="-457200">
              <a:buFont typeface="Arial" panose="020B0604020202020204" pitchFamily="34" charset="0"/>
              <a:buChar char="•"/>
            </a:pPr>
            <a:r>
              <a:rPr lang="en-US" dirty="0"/>
              <a:t>This approach may underestimate the loss of AI per wash and thereby not be reflective of the operational use of ITNs.</a:t>
            </a:r>
          </a:p>
          <a:p>
            <a:pPr marL="457200" indent="-457200">
              <a:buFont typeface="Arial" panose="020B0604020202020204" pitchFamily="34" charset="0"/>
              <a:buChar char="•"/>
            </a:pPr>
            <a:r>
              <a:rPr lang="en-US" dirty="0"/>
              <a:t>Ex, an incorporated ITN with a 2-day regeneration time is washed 20 times with a 2-day wash interval.  Is this predictive of a 54-day wash interval associated with 20 washes over 3 years?</a:t>
            </a:r>
          </a:p>
          <a:p>
            <a:pPr marL="457200" indent="-457200">
              <a:buFont typeface="Arial" panose="020B0604020202020204" pitchFamily="34" charset="0"/>
              <a:buChar char="•"/>
            </a:pPr>
            <a:r>
              <a:rPr lang="en-US" dirty="0"/>
              <a:t>What other information can be relied upon to better predict the continuity of product performance over the intended useful life?</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endParaRPr lang="en-US" dirty="0"/>
          </a:p>
        </p:txBody>
      </p:sp>
    </p:spTree>
    <p:extLst>
      <p:ext uri="{BB962C8B-B14F-4D97-AF65-F5344CB8AC3E}">
        <p14:creationId xmlns:p14="http://schemas.microsoft.com/office/powerpoint/2010/main" val="2203710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C90C-56BF-44A7-A958-BD4A199B24A2}"/>
              </a:ext>
            </a:extLst>
          </p:cNvPr>
          <p:cNvSpPr>
            <a:spLocks noGrp="1"/>
          </p:cNvSpPr>
          <p:nvPr>
            <p:ph type="title"/>
          </p:nvPr>
        </p:nvSpPr>
        <p:spPr/>
        <p:txBody>
          <a:bodyPr>
            <a:normAutofit fontScale="90000"/>
          </a:bodyPr>
          <a:lstStyle/>
          <a:p>
            <a:r>
              <a:rPr lang="en-CA" sz="2800" b="1" dirty="0">
                <a:solidFill>
                  <a:srgbClr val="808284"/>
                </a:solidFill>
                <a:effectLst/>
                <a:latin typeface="Roboto" panose="02000000000000000000" pitchFamily="2" charset="0"/>
                <a:ea typeface="Roboto" panose="02000000000000000000" pitchFamily="2" charset="0"/>
                <a:cs typeface="Roboto" panose="02000000000000000000" pitchFamily="2" charset="0"/>
              </a:rPr>
              <a:t>Considerations for selection of vector species/strain for testing and characterization of resistance</a:t>
            </a:r>
            <a:br>
              <a:rPr lang="en-CA" sz="2800" b="1" dirty="0">
                <a:solidFill>
                  <a:srgbClr val="808284"/>
                </a:solidFill>
                <a:effectLst/>
                <a:latin typeface="Roboto" panose="02000000000000000000" pitchFamily="2" charset="0"/>
                <a:ea typeface="Roboto" panose="02000000000000000000" pitchFamily="2" charset="0"/>
                <a:cs typeface="Roboto" panose="02000000000000000000" pitchFamily="2" charset="0"/>
              </a:rPr>
            </a:br>
            <a:endParaRPr lang="en-US" dirty="0"/>
          </a:p>
        </p:txBody>
      </p:sp>
      <p:sp>
        <p:nvSpPr>
          <p:cNvPr id="3" name="Slide Number Placeholder 2">
            <a:extLst>
              <a:ext uri="{FF2B5EF4-FFF2-40B4-BE49-F238E27FC236}">
                <a16:creationId xmlns:a16="http://schemas.microsoft.com/office/drawing/2014/main" id="{CD5D2371-1B87-4283-BF39-D8E246E4CD71}"/>
              </a:ext>
            </a:extLst>
          </p:cNvPr>
          <p:cNvSpPr>
            <a:spLocks noGrp="1"/>
          </p:cNvSpPr>
          <p:nvPr>
            <p:ph type="sldNum" sz="quarter" idx="11"/>
          </p:nvPr>
        </p:nvSpPr>
        <p:spPr/>
        <p:txBody>
          <a:bodyPr/>
          <a:lstStyle/>
          <a:p>
            <a:fld id="{F6D7BC97-55FE-4309-BBAE-EA3D80F9515E}" type="slidenum">
              <a:rPr lang="fr-FR" smtClean="0"/>
              <a:pPr/>
              <a:t>6</a:t>
            </a:fld>
            <a:r>
              <a:rPr lang="fr-FR"/>
              <a:t> </a:t>
            </a:r>
            <a:endParaRPr lang="fr-FR" dirty="0"/>
          </a:p>
        </p:txBody>
      </p:sp>
      <p:sp>
        <p:nvSpPr>
          <p:cNvPr id="4" name="Date Placeholder 3">
            <a:extLst>
              <a:ext uri="{FF2B5EF4-FFF2-40B4-BE49-F238E27FC236}">
                <a16:creationId xmlns:a16="http://schemas.microsoft.com/office/drawing/2014/main" id="{A2DF012A-5D36-4D02-AD00-970E13166DC2}"/>
              </a:ext>
            </a:extLst>
          </p:cNvPr>
          <p:cNvSpPr>
            <a:spLocks noGrp="1"/>
          </p:cNvSpPr>
          <p:nvPr>
            <p:ph type="dt" sz="half" idx="12"/>
          </p:nvPr>
        </p:nvSpPr>
        <p:spPr/>
        <p:txBody>
          <a:bodyPr/>
          <a:lstStyle/>
          <a:p>
            <a:r>
              <a:rPr lang="en-US"/>
              <a:t>CRP meeting, Accra 25-26 November 2017</a:t>
            </a:r>
            <a:endParaRPr lang="en-US" dirty="0"/>
          </a:p>
        </p:txBody>
      </p:sp>
      <p:sp>
        <p:nvSpPr>
          <p:cNvPr id="5" name="Text Placeholder 4">
            <a:extLst>
              <a:ext uri="{FF2B5EF4-FFF2-40B4-BE49-F238E27FC236}">
                <a16:creationId xmlns:a16="http://schemas.microsoft.com/office/drawing/2014/main" id="{30356653-C226-4AF1-96C8-D406BCAC02DC}"/>
              </a:ext>
            </a:extLst>
          </p:cNvPr>
          <p:cNvSpPr>
            <a:spLocks noGrp="1"/>
          </p:cNvSpPr>
          <p:nvPr>
            <p:ph type="body" sz="quarter" idx="13"/>
          </p:nvPr>
        </p:nvSpPr>
        <p:spPr>
          <a:xfrm>
            <a:off x="467544" y="1901372"/>
            <a:ext cx="8280400" cy="4310742"/>
          </a:xfrm>
        </p:spPr>
        <p:txBody>
          <a:bodyPr>
            <a:normAutofit lnSpcReduction="10000"/>
          </a:bodyPr>
          <a:lstStyle/>
          <a:p>
            <a:pPr marL="457200" indent="-457200">
              <a:buFont typeface="Arial" panose="020B0604020202020204" pitchFamily="34" charset="0"/>
              <a:buChar char="•"/>
            </a:pPr>
            <a:r>
              <a:rPr lang="en-US" sz="1800" dirty="0"/>
              <a:t>In planning for the generation of data to support an application for prequalification assessment of an ITN, manufacturers should consider the selection of mosquito species and strains for use in bioassays.  The species/strain selections must be appropriate for the evaluation of the intended effects of the product. The use of inappropriate species/strains may limit the usefulness of submitted studies thereby diminishing the value of such studies in the decision-making process.</a:t>
            </a:r>
          </a:p>
          <a:p>
            <a:pPr marL="457200" indent="-457200">
              <a:buFont typeface="Arial" panose="020B0604020202020204" pitchFamily="34" charset="0"/>
              <a:buChar char="•"/>
            </a:pPr>
            <a:endParaRPr lang="en-US" sz="1800" dirty="0"/>
          </a:p>
          <a:p>
            <a:pPr marL="457200" indent="-457200">
              <a:buFont typeface="Arial" panose="020B0604020202020204" pitchFamily="34" charset="0"/>
              <a:buChar char="•"/>
            </a:pPr>
            <a:r>
              <a:rPr lang="en-US" sz="1800" dirty="0"/>
              <a:t>Additionally, manufacturers should consider the composition of mosquito populations, including local species/strain characteristics, in the selection of sites for semi-field studies.</a:t>
            </a:r>
          </a:p>
          <a:p>
            <a:pPr marL="457200" indent="-457200">
              <a:buFont typeface="Arial" panose="020B0604020202020204" pitchFamily="34" charset="0"/>
              <a:buChar char="•"/>
            </a:pPr>
            <a:endParaRPr lang="en-US" sz="1800" dirty="0"/>
          </a:p>
          <a:p>
            <a:pPr marL="457200" indent="-457200">
              <a:buFont typeface="Arial" panose="020B0604020202020204" pitchFamily="34" charset="0"/>
              <a:buChar char="•"/>
            </a:pPr>
            <a:r>
              <a:rPr lang="en-US" sz="1800" dirty="0"/>
              <a:t>Inclusion of a variety of species/strains across the supporting information may be necessary to investigate, characterize and/or determine properties of a proposed ITN as well as demonstrate expectations of product performance across a range of target vectors.</a:t>
            </a:r>
          </a:p>
          <a:p>
            <a:endParaRPr lang="en-US" sz="1800" dirty="0"/>
          </a:p>
        </p:txBody>
      </p:sp>
    </p:spTree>
    <p:extLst>
      <p:ext uri="{BB962C8B-B14F-4D97-AF65-F5344CB8AC3E}">
        <p14:creationId xmlns:p14="http://schemas.microsoft.com/office/powerpoint/2010/main" val="986224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2AC90C-56BF-44A7-A958-BD4A199B24A2}"/>
              </a:ext>
            </a:extLst>
          </p:cNvPr>
          <p:cNvSpPr>
            <a:spLocks noGrp="1"/>
          </p:cNvSpPr>
          <p:nvPr>
            <p:ph type="title"/>
          </p:nvPr>
        </p:nvSpPr>
        <p:spPr/>
        <p:txBody>
          <a:bodyPr>
            <a:normAutofit fontScale="90000"/>
          </a:bodyPr>
          <a:lstStyle/>
          <a:p>
            <a:r>
              <a:rPr lang="en-CA" sz="2800" b="1" dirty="0">
                <a:solidFill>
                  <a:srgbClr val="808284"/>
                </a:solidFill>
                <a:effectLst/>
                <a:latin typeface="Roboto" panose="02000000000000000000" pitchFamily="2" charset="0"/>
                <a:ea typeface="Roboto" panose="02000000000000000000" pitchFamily="2" charset="0"/>
                <a:cs typeface="Roboto" panose="02000000000000000000" pitchFamily="2" charset="0"/>
              </a:rPr>
              <a:t>Considerations for selection of vector species/strain for testing and characterization of resistance</a:t>
            </a:r>
            <a:br>
              <a:rPr lang="en-CA" sz="2800" b="1" dirty="0">
                <a:solidFill>
                  <a:srgbClr val="808284"/>
                </a:solidFill>
                <a:effectLst/>
                <a:latin typeface="Roboto" panose="02000000000000000000" pitchFamily="2" charset="0"/>
                <a:ea typeface="Roboto" panose="02000000000000000000" pitchFamily="2" charset="0"/>
                <a:cs typeface="Roboto" panose="02000000000000000000" pitchFamily="2" charset="0"/>
              </a:rPr>
            </a:br>
            <a:endParaRPr lang="en-US" dirty="0"/>
          </a:p>
        </p:txBody>
      </p:sp>
      <p:sp>
        <p:nvSpPr>
          <p:cNvPr id="3" name="Slide Number Placeholder 2">
            <a:extLst>
              <a:ext uri="{FF2B5EF4-FFF2-40B4-BE49-F238E27FC236}">
                <a16:creationId xmlns:a16="http://schemas.microsoft.com/office/drawing/2014/main" id="{CD5D2371-1B87-4283-BF39-D8E246E4CD71}"/>
              </a:ext>
            </a:extLst>
          </p:cNvPr>
          <p:cNvSpPr>
            <a:spLocks noGrp="1"/>
          </p:cNvSpPr>
          <p:nvPr>
            <p:ph type="sldNum" sz="quarter" idx="11"/>
          </p:nvPr>
        </p:nvSpPr>
        <p:spPr/>
        <p:txBody>
          <a:bodyPr/>
          <a:lstStyle/>
          <a:p>
            <a:fld id="{F6D7BC97-55FE-4309-BBAE-EA3D80F9515E}" type="slidenum">
              <a:rPr lang="fr-FR" smtClean="0"/>
              <a:pPr/>
              <a:t>7</a:t>
            </a:fld>
            <a:r>
              <a:rPr lang="fr-FR"/>
              <a:t> </a:t>
            </a:r>
            <a:endParaRPr lang="fr-FR" dirty="0"/>
          </a:p>
        </p:txBody>
      </p:sp>
      <p:sp>
        <p:nvSpPr>
          <p:cNvPr id="4" name="Date Placeholder 3">
            <a:extLst>
              <a:ext uri="{FF2B5EF4-FFF2-40B4-BE49-F238E27FC236}">
                <a16:creationId xmlns:a16="http://schemas.microsoft.com/office/drawing/2014/main" id="{A2DF012A-5D36-4D02-AD00-970E13166DC2}"/>
              </a:ext>
            </a:extLst>
          </p:cNvPr>
          <p:cNvSpPr>
            <a:spLocks noGrp="1"/>
          </p:cNvSpPr>
          <p:nvPr>
            <p:ph type="dt" sz="half" idx="12"/>
          </p:nvPr>
        </p:nvSpPr>
        <p:spPr/>
        <p:txBody>
          <a:bodyPr/>
          <a:lstStyle/>
          <a:p>
            <a:r>
              <a:rPr lang="en-US"/>
              <a:t>CRP meeting, Accra 25-26 November 2017</a:t>
            </a:r>
            <a:endParaRPr lang="en-US" dirty="0"/>
          </a:p>
        </p:txBody>
      </p:sp>
      <p:sp>
        <p:nvSpPr>
          <p:cNvPr id="5" name="Text Placeholder 4">
            <a:extLst>
              <a:ext uri="{FF2B5EF4-FFF2-40B4-BE49-F238E27FC236}">
                <a16:creationId xmlns:a16="http://schemas.microsoft.com/office/drawing/2014/main" id="{30356653-C226-4AF1-96C8-D406BCAC02DC}"/>
              </a:ext>
            </a:extLst>
          </p:cNvPr>
          <p:cNvSpPr>
            <a:spLocks noGrp="1"/>
          </p:cNvSpPr>
          <p:nvPr>
            <p:ph type="body" sz="quarter" idx="13"/>
          </p:nvPr>
        </p:nvSpPr>
        <p:spPr>
          <a:xfrm>
            <a:off x="468313" y="2133600"/>
            <a:ext cx="8280400" cy="3887688"/>
          </a:xfrm>
        </p:spPr>
        <p:txBody>
          <a:bodyPr>
            <a:normAutofit fontScale="77500" lnSpcReduction="20000"/>
          </a:bodyPr>
          <a:lstStyle/>
          <a:p>
            <a:pPr marL="0" marR="0">
              <a:spcBef>
                <a:spcPts val="0"/>
              </a:spcBef>
              <a:spcAft>
                <a:spcPts val="0"/>
              </a:spcAft>
            </a:pPr>
            <a:r>
              <a:rPr lang="en-CA" sz="3200" dirty="0">
                <a:effectLst/>
                <a:latin typeface="Calibri" panose="020F0502020204030204" pitchFamily="34" charset="0"/>
                <a:ea typeface="Calibri" panose="020F0502020204030204" pitchFamily="34" charset="0"/>
                <a:cs typeface="Times New Roman" panose="02020603050405020304" pitchFamily="18" charset="0"/>
              </a:rPr>
              <a:t>Key considerations for species/strain selection:</a:t>
            </a:r>
          </a:p>
          <a:p>
            <a:pPr marL="0" marR="0">
              <a:spcBef>
                <a:spcPts val="0"/>
              </a:spcBef>
              <a:spcAft>
                <a:spcPts val="0"/>
              </a:spcAft>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CA" sz="3200" dirty="0">
                <a:effectLst/>
                <a:latin typeface="Calibri" panose="020F0502020204030204" pitchFamily="34" charset="0"/>
                <a:ea typeface="Calibri" panose="020F0502020204030204" pitchFamily="34" charset="0"/>
                <a:cs typeface="Times New Roman" panose="02020603050405020304" pitchFamily="18" charset="0"/>
              </a:rPr>
              <a:t>Species must be known vectors of the disease for which the product is intended to provide protection</a:t>
            </a:r>
          </a:p>
          <a:p>
            <a:pPr marL="342900" marR="0" lvl="0" indent="-342900">
              <a:spcBef>
                <a:spcPts val="0"/>
              </a:spcBef>
              <a:spcAft>
                <a:spcPts val="0"/>
              </a:spcAft>
              <a:buFont typeface="Symbol" panose="05050102010706020507" pitchFamily="18" charset="2"/>
              <a:buChar char=""/>
            </a:pP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CA" sz="3200" dirty="0">
                <a:effectLst/>
                <a:latin typeface="Calibri" panose="020F0502020204030204" pitchFamily="34" charset="0"/>
                <a:ea typeface="Calibri" panose="020F0502020204030204" pitchFamily="34" charset="0"/>
                <a:cs typeface="Times New Roman" panose="02020603050405020304" pitchFamily="18" charset="0"/>
              </a:rPr>
              <a:t>Strain characteristics should be indicative of the target populations against which the product is intended to have an effect</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CA" sz="32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CA" sz="3200" dirty="0">
                <a:effectLst/>
                <a:latin typeface="Calibri" panose="020F0502020204030204" pitchFamily="34" charset="0"/>
                <a:ea typeface="Calibri" panose="020F0502020204030204" pitchFamily="34" charset="0"/>
                <a:cs typeface="Times New Roman" panose="02020603050405020304" pitchFamily="18" charset="0"/>
              </a:rPr>
              <a:t>Diversity and variety in species/strain selection may provide information on the breadth of the spectrum of vectors against which the product may be efficacious</a:t>
            </a:r>
            <a:endParaRPr lang="en-US" sz="4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948860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4DB30-B919-4DDB-BCC3-4BECCC833970}"/>
              </a:ext>
            </a:extLst>
          </p:cNvPr>
          <p:cNvSpPr>
            <a:spLocks noGrp="1"/>
          </p:cNvSpPr>
          <p:nvPr>
            <p:ph type="title"/>
          </p:nvPr>
        </p:nvSpPr>
        <p:spPr/>
        <p:txBody>
          <a:bodyPr/>
          <a:lstStyle/>
          <a:p>
            <a:r>
              <a:rPr lang="en-CA" sz="2800" b="1" dirty="0">
                <a:solidFill>
                  <a:srgbClr val="808284"/>
                </a:solidFill>
                <a:latin typeface="Roboto" panose="02000000000000000000" pitchFamily="2" charset="0"/>
                <a:ea typeface="Roboto" panose="02000000000000000000" pitchFamily="2" charset="0"/>
                <a:cs typeface="Roboto" panose="02000000000000000000" pitchFamily="2" charset="0"/>
              </a:rPr>
              <a:t>ITN Fabric Variations</a:t>
            </a:r>
            <a:br>
              <a:rPr lang="en-US" sz="2800" b="1" dirty="0">
                <a:solidFill>
                  <a:srgbClr val="808284"/>
                </a:solidFill>
                <a:effectLst/>
                <a:latin typeface="Roboto" panose="02000000000000000000" pitchFamily="2" charset="0"/>
                <a:ea typeface="Roboto" panose="02000000000000000000" pitchFamily="2" charset="0"/>
                <a:cs typeface="Roboto" panose="02000000000000000000" pitchFamily="2" charset="0"/>
              </a:rPr>
            </a:br>
            <a:endParaRPr lang="en-US" dirty="0"/>
          </a:p>
        </p:txBody>
      </p:sp>
      <p:sp>
        <p:nvSpPr>
          <p:cNvPr id="3" name="Slide Number Placeholder 2">
            <a:extLst>
              <a:ext uri="{FF2B5EF4-FFF2-40B4-BE49-F238E27FC236}">
                <a16:creationId xmlns:a16="http://schemas.microsoft.com/office/drawing/2014/main" id="{0037437F-B6DD-473B-B71F-C9F17C181C1F}"/>
              </a:ext>
            </a:extLst>
          </p:cNvPr>
          <p:cNvSpPr>
            <a:spLocks noGrp="1"/>
          </p:cNvSpPr>
          <p:nvPr>
            <p:ph type="sldNum" sz="quarter" idx="11"/>
          </p:nvPr>
        </p:nvSpPr>
        <p:spPr/>
        <p:txBody>
          <a:bodyPr/>
          <a:lstStyle/>
          <a:p>
            <a:fld id="{F6D7BC97-55FE-4309-BBAE-EA3D80F9515E}" type="slidenum">
              <a:rPr lang="fr-FR" smtClean="0"/>
              <a:pPr/>
              <a:t>8</a:t>
            </a:fld>
            <a:r>
              <a:rPr lang="fr-FR"/>
              <a:t> </a:t>
            </a:r>
            <a:endParaRPr lang="fr-FR" dirty="0"/>
          </a:p>
        </p:txBody>
      </p:sp>
      <p:sp>
        <p:nvSpPr>
          <p:cNvPr id="4" name="Date Placeholder 3">
            <a:extLst>
              <a:ext uri="{FF2B5EF4-FFF2-40B4-BE49-F238E27FC236}">
                <a16:creationId xmlns:a16="http://schemas.microsoft.com/office/drawing/2014/main" id="{CBAC7FF7-CED6-4D7E-AA66-2DAA061DF594}"/>
              </a:ext>
            </a:extLst>
          </p:cNvPr>
          <p:cNvSpPr>
            <a:spLocks noGrp="1"/>
          </p:cNvSpPr>
          <p:nvPr>
            <p:ph type="dt" sz="half" idx="12"/>
          </p:nvPr>
        </p:nvSpPr>
        <p:spPr/>
        <p:txBody>
          <a:bodyPr/>
          <a:lstStyle/>
          <a:p>
            <a:r>
              <a:rPr lang="en-US"/>
              <a:t>CRP meeting, Accra 25-26 November 2017</a:t>
            </a:r>
            <a:endParaRPr lang="en-US" dirty="0"/>
          </a:p>
        </p:txBody>
      </p:sp>
      <p:sp>
        <p:nvSpPr>
          <p:cNvPr id="5" name="Text Placeholder 4">
            <a:extLst>
              <a:ext uri="{FF2B5EF4-FFF2-40B4-BE49-F238E27FC236}">
                <a16:creationId xmlns:a16="http://schemas.microsoft.com/office/drawing/2014/main" id="{99CE995E-1FE9-4035-B4B0-FF33203D8263}"/>
              </a:ext>
            </a:extLst>
          </p:cNvPr>
          <p:cNvSpPr>
            <a:spLocks noGrp="1"/>
          </p:cNvSpPr>
          <p:nvPr>
            <p:ph type="body" sz="quarter" idx="13"/>
          </p:nvPr>
        </p:nvSpPr>
        <p:spPr/>
        <p:txBody>
          <a:bodyPr>
            <a:normAutofit fontScale="62500" lnSpcReduction="20000"/>
          </a:bodyPr>
          <a:lstStyle/>
          <a:p>
            <a:r>
              <a:rPr lang="en-US" dirty="0"/>
              <a:t>Principles</a:t>
            </a:r>
          </a:p>
          <a:p>
            <a:pPr marL="287338" indent="-227013">
              <a:buFont typeface="Arial" panose="020B0604020202020204" pitchFamily="34" charset="0"/>
              <a:buChar char="•"/>
              <a:tabLst>
                <a:tab pos="400050" algn="l"/>
              </a:tabLst>
            </a:pPr>
            <a:r>
              <a:rPr lang="en-US" dirty="0"/>
              <a:t>An ITN product is defined by the declared formulation and manufacturing process.  This includes the declared ITN construction meaning the specific fabric used for the various panels of the bednet. </a:t>
            </a:r>
          </a:p>
          <a:p>
            <a:pPr marL="60325">
              <a:tabLst>
                <a:tab pos="400050" algn="l"/>
              </a:tabLst>
            </a:pPr>
            <a:r>
              <a:rPr lang="en-US" dirty="0"/>
              <a:t> </a:t>
            </a:r>
          </a:p>
          <a:p>
            <a:pPr marL="287338" indent="-227013">
              <a:buFont typeface="Arial" panose="020B0604020202020204" pitchFamily="34" charset="0"/>
              <a:buChar char="•"/>
            </a:pPr>
            <a:r>
              <a:rPr lang="en-US" dirty="0"/>
              <a:t>Variations of fabrics may be designed by manufacturers; for example, different deniers of yarn may be used for the formation of the fabric.  Despite similarities in formulations and manufacturing processes, fabrics, whose integral components (e.g. yarns) differ from one another are considered different fabrics. </a:t>
            </a:r>
          </a:p>
          <a:p>
            <a:pPr marL="60325"/>
            <a:endParaRPr lang="en-US" dirty="0"/>
          </a:p>
          <a:p>
            <a:pPr marL="287338" indent="-227013">
              <a:buFont typeface="Arial" panose="020B0604020202020204" pitchFamily="34" charset="0"/>
              <a:buChar char="•"/>
            </a:pPr>
            <a:r>
              <a:rPr lang="en-US" dirty="0"/>
              <a:t>For the purpose of the prequalification of ITNs, different versions of fabrics cannot be interchanged within a product, unless all characteristics can be shown to be the same. </a:t>
            </a:r>
          </a:p>
        </p:txBody>
      </p:sp>
    </p:spTree>
    <p:extLst>
      <p:ext uri="{BB962C8B-B14F-4D97-AF65-F5344CB8AC3E}">
        <p14:creationId xmlns:p14="http://schemas.microsoft.com/office/powerpoint/2010/main" val="3408956080"/>
      </p:ext>
    </p:extLst>
  </p:cSld>
  <p:clrMapOvr>
    <a:masterClrMapping/>
  </p:clrMapOvr>
</p:sld>
</file>

<file path=ppt/theme/theme1.xml><?xml version="1.0" encoding="utf-8"?>
<a:theme xmlns:a="http://schemas.openxmlformats.org/drawingml/2006/main" name="WHO PQ Metting Theme">
  <a:themeElements>
    <a:clrScheme name="Custom 1">
      <a:dk1>
        <a:srgbClr val="000000"/>
      </a:dk1>
      <a:lt1>
        <a:sysClr val="window" lastClr="FFFFFF"/>
      </a:lt1>
      <a:dk2>
        <a:srgbClr val="1F497D"/>
      </a:dk2>
      <a:lt2>
        <a:srgbClr val="EEECE1"/>
      </a:lt2>
      <a:accent1>
        <a:srgbClr val="008DD2"/>
      </a:accent1>
      <a:accent2>
        <a:srgbClr val="2C4B93"/>
      </a:accent2>
      <a:accent3>
        <a:srgbClr val="90C244"/>
      </a:accent3>
      <a:accent4>
        <a:srgbClr val="049885"/>
      </a:accent4>
      <a:accent5>
        <a:srgbClr val="6BB9E7"/>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BC8801E9B206349984F54846C26575F" ma:contentTypeVersion="15" ma:contentTypeDescription="Create a new document." ma:contentTypeScope="" ma:versionID="169700396225a56bc416b43cae107004">
  <xsd:schema xmlns:xsd="http://www.w3.org/2001/XMLSchema" xmlns:xs="http://www.w3.org/2001/XMLSchema" xmlns:p="http://schemas.microsoft.com/office/2006/metadata/properties" xmlns:ns2="fd3e0a0a-3b1c-4cd1-be2c-77d58e8d7165" xmlns:ns3="11fe8808-af42-4e72-a541-4cf994b6f08a" targetNamespace="http://schemas.microsoft.com/office/2006/metadata/properties" ma:root="true" ma:fieldsID="8a881598b195fb73c04fdd30577b3808" ns2:_="" ns3:_="">
    <xsd:import namespace="fd3e0a0a-3b1c-4cd1-be2c-77d58e8d7165"/>
    <xsd:import namespace="11fe8808-af42-4e72-a541-4cf994b6f08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d3e0a0a-3b1c-4cd1-be2c-77d58e8d71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ca1f9a0-4329-4427-9249-bb9dca87c7ca"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1fe8808-af42-4e72-a541-4cf994b6f08a"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abf8976-b861-4105-8b43-5c55653f1ab3}" ma:internalName="TaxCatchAll" ma:showField="CatchAllData" ma:web="11fe8808-af42-4e72-a541-4cf994b6f08a">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1fe8808-af42-4e72-a541-4cf994b6f08a" xsi:nil="true"/>
    <lcf76f155ced4ddcb4097134ff3c332f xmlns="fd3e0a0a-3b1c-4cd1-be2c-77d58e8d716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C8D5C79B-6629-419E-99E6-DD3AF61B0C70}">
  <ds:schemaRefs>
    <ds:schemaRef ds:uri="http://schemas.microsoft.com/sharepoint/v3/contenttype/forms"/>
  </ds:schemaRefs>
</ds:datastoreItem>
</file>

<file path=customXml/itemProps2.xml><?xml version="1.0" encoding="utf-8"?>
<ds:datastoreItem xmlns:ds="http://schemas.openxmlformats.org/officeDocument/2006/customXml" ds:itemID="{8C1A3899-8286-49B2-B689-12F6B694EC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d3e0a0a-3b1c-4cd1-be2c-77d58e8d7165"/>
    <ds:schemaRef ds:uri="11fe8808-af42-4e72-a541-4cf994b6f0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23C6479-1316-4352-8D4E-3A8C2431C6B3}">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purl.org/dc/elements/1.1/"/>
    <ds:schemaRef ds:uri="http://schemas.microsoft.com/office/2006/metadata/properties"/>
    <ds:schemaRef ds:uri="11fe8808-af42-4e72-a541-4cf994b6f08a"/>
    <ds:schemaRef ds:uri="http://purl.org/dc/dcmitype/"/>
    <ds:schemaRef ds:uri="http://www.w3.org/XML/1998/namespace"/>
    <ds:schemaRef ds:uri="fd3e0a0a-3b1c-4cd1-be2c-77d58e8d7165"/>
  </ds:schemaRefs>
</ds:datastoreItem>
</file>

<file path=docProps/app.xml><?xml version="1.0" encoding="utf-8"?>
<Properties xmlns="http://schemas.openxmlformats.org/officeDocument/2006/extended-properties" xmlns:vt="http://schemas.openxmlformats.org/officeDocument/2006/docPropsVTypes">
  <Template>Default Theme.thmx</Template>
  <TotalTime>5792</TotalTime>
  <Words>877</Words>
  <Application>Microsoft Office PowerPoint</Application>
  <PresentationFormat>On-screen Show (4:3)</PresentationFormat>
  <Paragraphs>83</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Helvetica</vt:lpstr>
      <vt:lpstr>Lucida Grande</vt:lpstr>
      <vt:lpstr>Roboto</vt:lpstr>
      <vt:lpstr>Roboto Slab</vt:lpstr>
      <vt:lpstr>Symbol</vt:lpstr>
      <vt:lpstr>WHO PQ Metting Theme</vt:lpstr>
      <vt:lpstr>  Prequalification of Insecticide Treated Nets (ITNs)  Additional IGs under development     </vt:lpstr>
      <vt:lpstr>Example IGs under development</vt:lpstr>
      <vt:lpstr>Example IGs under development</vt:lpstr>
      <vt:lpstr>Example IGs under development</vt:lpstr>
      <vt:lpstr>Guidance on the determination of wash interval for artificial aging </vt:lpstr>
      <vt:lpstr>Considerations for selection of vector species/strain for testing and characterization of resistance </vt:lpstr>
      <vt:lpstr>Considerations for selection of vector species/strain for testing and characterization of resistance </vt:lpstr>
      <vt:lpstr>ITN Fabric Variations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FELICIA BECHET</dc:creator>
  <cp:lastModifiedBy>SCHULER, Dominic</cp:lastModifiedBy>
  <cp:revision>664</cp:revision>
  <cp:lastPrinted>2019-03-28T15:41:47Z</cp:lastPrinted>
  <dcterms:created xsi:type="dcterms:W3CDTF">2014-08-27T09:52:25Z</dcterms:created>
  <dcterms:modified xsi:type="dcterms:W3CDTF">2022-10-17T17:48:58Z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0x0101007BC8801E9B206349984F54846C26575F</vt:lpwstr>
  </property>
  <property fmtid="{D5CDD505-2E9C-101B-9397-08002B2CF9AE}" pid="3" name="MediaServiceImageTags">
    <vt:lpwstr/>
  </property>
</Properties>
</file>