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9" r:id="rId4"/>
  </p:sldMasterIdLst>
  <p:notesMasterIdLst>
    <p:notesMasterId r:id="rId16"/>
  </p:notesMasterIdLst>
  <p:sldIdLst>
    <p:sldId id="256" r:id="rId5"/>
    <p:sldId id="375" r:id="rId6"/>
    <p:sldId id="374" r:id="rId7"/>
    <p:sldId id="382" r:id="rId8"/>
    <p:sldId id="367" r:id="rId9"/>
    <p:sldId id="370" r:id="rId10"/>
    <p:sldId id="371" r:id="rId11"/>
    <p:sldId id="380" r:id="rId12"/>
    <p:sldId id="384" r:id="rId13"/>
    <p:sldId id="373" r:id="rId14"/>
    <p:sldId id="282" r:id="rId15"/>
  </p:sldIdLst>
  <p:sldSz cx="9144000" cy="6858000" type="screen4x3"/>
  <p:notesSz cx="6808788" cy="99409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10C2089-3153-A641-9648-2307CCFE1982}">
          <p14:sldIdLst>
            <p14:sldId id="256"/>
            <p14:sldId id="375"/>
            <p14:sldId id="374"/>
            <p14:sldId id="382"/>
            <p14:sldId id="367"/>
            <p14:sldId id="370"/>
            <p14:sldId id="371"/>
            <p14:sldId id="380"/>
            <p14:sldId id="384"/>
            <p14:sldId id="373"/>
            <p14:sldId id="2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CD48B1C-FEE9-67A5-169E-FDE2FAA223E4}" name="Janna Safran" initials="JS" userId="S::Janna@jmocommunications.com::b2a7ab32-9215-4762-a9a4-a4f665ff3237" providerId="AD"/>
  <p188:author id="{CD6E3C6B-AA2A-E97D-7E84-80DD451C6575}" name="Janna Safran" initials="JS" userId="S::janna@jmocommunications.com::b2a7ab32-9215-4762-a9a4-a4f665ff3237" providerId="AD"/>
  <p188:author id="{6B25C782-4065-1E97-36FC-29BB79F00F20}" name="Jennifer Orford" initials="JO" userId="Jennifer Orford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CHULER, Dominic" initials="SCHULER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9885"/>
    <a:srgbClr val="0BBBEF"/>
    <a:srgbClr val="0072BB"/>
    <a:srgbClr val="AFCB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0ED484-B878-4A37-84DA-1FDE8431138A}" v="1" dt="2022-10-15T17:04:11.4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86" autoAdjust="0"/>
    <p:restoredTop sz="66621" autoAdjust="0"/>
  </p:normalViewPr>
  <p:slideViewPr>
    <p:cSldViewPr snapToGrid="0">
      <p:cViewPr varScale="1">
        <p:scale>
          <a:sx n="67" d="100"/>
          <a:sy n="67" d="100"/>
        </p:scale>
        <p:origin x="1292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5AB7E4-9C91-45A6-B74D-0BFDE3FC5949}" type="datetimeFigureOut">
              <a:rPr lang="fr-FR" smtClean="0"/>
              <a:pPr/>
              <a:t>15/10/2022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60F1AF-52BA-447B-AE47-BAEAB32B3E5A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4182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70462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60F1AF-52BA-447B-AE47-BAEAB32B3E5A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2438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70462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2608" indent="-292608">
              <a:spcBef>
                <a:spcPts val="480"/>
              </a:spcBef>
              <a:buClr>
                <a:srgbClr val="1C9885"/>
              </a:buClr>
              <a:buFont typeface="Arial" panose="020B0604020202020204" pitchFamily="34" charset="0"/>
              <a:buChar char="•"/>
            </a:pPr>
            <a:r>
              <a:rPr lang="en-CA" sz="1200" dirty="0">
                <a:latin typeface="+mj-lt"/>
              </a:rPr>
              <a:t>Electronic format (layout, links, graphics, animation, photographs/diagrams, etc.)</a:t>
            </a:r>
          </a:p>
          <a:p>
            <a:pPr marL="292608" indent="-292608">
              <a:spcBef>
                <a:spcPts val="480"/>
              </a:spcBef>
              <a:buClr>
                <a:srgbClr val="1C9885"/>
              </a:buClr>
              <a:buFont typeface="Arial" panose="020B0604020202020204" pitchFamily="34" charset="0"/>
              <a:buChar char="•"/>
            </a:pPr>
            <a:r>
              <a:rPr lang="en-CA" sz="1200" dirty="0">
                <a:latin typeface="+mj-lt"/>
              </a:rPr>
              <a:t>Distinguishing the concept of guidance (what is required) and implementation guidance (how to fulfill the requirement) </a:t>
            </a:r>
          </a:p>
          <a:p>
            <a:pPr marL="292608" indent="-292608">
              <a:spcBef>
                <a:spcPts val="480"/>
              </a:spcBef>
              <a:buClr>
                <a:srgbClr val="1C9885"/>
              </a:buClr>
              <a:buFont typeface="Arial" panose="020B0604020202020204" pitchFamily="34" charset="0"/>
              <a:buChar char="•"/>
            </a:pPr>
            <a:r>
              <a:rPr lang="en-CA" sz="1200" dirty="0">
                <a:latin typeface="+mj-lt"/>
              </a:rPr>
              <a:t>Existing guideline content which is relevant, evidence based and peer reviewed (previous guidelines, existing norms and standards, publicly available information/literature) </a:t>
            </a:r>
          </a:p>
          <a:p>
            <a:pPr marL="292608" indent="-292608">
              <a:spcBef>
                <a:spcPts val="480"/>
              </a:spcBef>
              <a:buClr>
                <a:srgbClr val="1C9885"/>
              </a:buClr>
              <a:buFont typeface="Arial" panose="020B0604020202020204" pitchFamily="34" charset="0"/>
              <a:buChar char="•"/>
            </a:pPr>
            <a:r>
              <a:rPr lang="en-CA" sz="1200" dirty="0">
                <a:latin typeface="+mj-lt"/>
              </a:rPr>
              <a:t>Experts who indicated their interest to contribute to the development of the guideline</a:t>
            </a:r>
          </a:p>
          <a:p>
            <a:pPr marL="292608" indent="-292608">
              <a:spcBef>
                <a:spcPts val="480"/>
              </a:spcBef>
              <a:buClr>
                <a:srgbClr val="1C9885"/>
              </a:buClr>
              <a:buFont typeface="Arial" panose="020B0604020202020204" pitchFamily="34" charset="0"/>
              <a:buChar char="•"/>
            </a:pPr>
            <a:r>
              <a:rPr lang="en-CA" sz="1200" dirty="0">
                <a:latin typeface="+mj-lt"/>
              </a:rPr>
              <a:t>Valuable information obtained from 5 years of assessing PQT applications, product complaints, ITN Product Review, issues raised within the sector, information from numerous consultations, meetings and convenings </a:t>
            </a:r>
          </a:p>
          <a:p>
            <a:pPr marL="292608" indent="-292608">
              <a:spcBef>
                <a:spcPts val="480"/>
              </a:spcBef>
              <a:buClr>
                <a:srgbClr val="1C9885"/>
              </a:buClr>
              <a:buFont typeface="Arial" panose="020B0604020202020204" pitchFamily="34" charset="0"/>
              <a:buChar char="•"/>
            </a:pPr>
            <a:r>
              <a:rPr lang="en-CA" sz="1200" dirty="0">
                <a:latin typeface="+mj-lt"/>
              </a:rPr>
              <a:t>Varying stakeholder needs (Socialization through small FGDs with key stakeholders before major consultation)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60F1AF-52BA-447B-AE47-BAEAB32B3E5A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5949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70462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60F1AF-52BA-447B-AE47-BAEAB32B3E5A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6812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683568" y="1484786"/>
            <a:ext cx="7774632" cy="3515853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2400" b="0" i="0">
                <a:solidFill>
                  <a:srgbClr val="0BBBEF"/>
                </a:solidFill>
                <a:latin typeface="Arial"/>
                <a:cs typeface="Helvetica Light"/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BC97-55FE-4309-BBAE-EA3D80F9515E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51521" y="6453338"/>
            <a:ext cx="3528392" cy="293117"/>
          </a:xfrm>
          <a:prstGeom prst="rect">
            <a:avLst/>
          </a:prstGeom>
        </p:spPr>
        <p:txBody>
          <a:bodyPr/>
          <a:lstStyle>
            <a:lvl1pPr algn="l">
              <a:defRPr sz="950" b="0" i="0">
                <a:solidFill>
                  <a:schemeClr val="bg1"/>
                </a:solidFill>
                <a:latin typeface="Arial"/>
                <a:cs typeface="Helvetica Light"/>
              </a:defRPr>
            </a:lvl1pPr>
          </a:lstStyle>
          <a:p>
            <a:r>
              <a:rPr lang="en-US"/>
              <a:t>CRP meeting, Accra 25-26 November 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7544" y="836712"/>
            <a:ext cx="8286808" cy="936104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D7BC97-55FE-4309-BBAE-EA3D80F9515E}" type="slidenum">
              <a:rPr lang="fr-FR" smtClean="0"/>
              <a:pPr/>
              <a:t>‹#›</a:t>
            </a:fld>
            <a:r>
              <a:rPr lang="fr-FR"/>
              <a:t> </a:t>
            </a:r>
            <a:endParaRPr lang="fr-F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CRP meeting, Accra 25-26 November 2017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4" y="2133602"/>
            <a:ext cx="8280400" cy="3598863"/>
          </a:xfrm>
        </p:spPr>
        <p:txBody>
          <a:bodyPr/>
          <a:lstStyle>
            <a:lvl1pPr>
              <a:defRPr sz="3000" b="0" i="0">
                <a:solidFill>
                  <a:schemeClr val="tx1"/>
                </a:solidFill>
                <a:latin typeface="+mj-lt"/>
              </a:defRPr>
            </a:lvl1pPr>
            <a:lvl2pPr marL="914400" indent="-457200">
              <a:buFont typeface="Arial"/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>
              <a:buFont typeface="Arial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714500" indent="-342900">
              <a:buFont typeface="Arial"/>
              <a:buChar char="•"/>
              <a:defRPr>
                <a:solidFill>
                  <a:schemeClr val="tx1"/>
                </a:solidFill>
                <a:latin typeface="+mn-lt"/>
              </a:defRPr>
            </a:lvl4pPr>
            <a:lvl5pPr marL="2171700" indent="-342900">
              <a:buFont typeface="Arial"/>
              <a:buChar char="•"/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Bullet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3333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5 levels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D7BC97-55FE-4309-BBAE-EA3D80F9515E}" type="slidenum">
              <a:rPr lang="fr-FR" smtClean="0"/>
              <a:pPr/>
              <a:t>‹#›</a:t>
            </a:fld>
            <a:r>
              <a:rPr lang="fr-FR"/>
              <a:t> </a:t>
            </a:r>
            <a:endParaRPr lang="fr-F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CRP meeting, Accra 25-26 November 2017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68314" y="1916834"/>
            <a:ext cx="8280400" cy="3888431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3pPr marL="1257300" indent="-342900">
              <a:buFont typeface="Lucida Grande"/>
              <a:buChar char="–"/>
              <a:defRPr/>
            </a:lvl3pPr>
            <a:lvl4pPr marL="1714500" indent="-342900">
              <a:buFont typeface="Lucida Grande"/>
              <a:buChar char="–"/>
              <a:defRPr/>
            </a:lvl4pPr>
            <a:lvl5pPr marL="2171700" indent="-342900">
              <a:buFont typeface="Lucida Grande"/>
              <a:buChar char="–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67544" y="836712"/>
            <a:ext cx="8286808" cy="936104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464768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86808" cy="1141868"/>
          </a:xfrm>
        </p:spPr>
        <p:txBody>
          <a:bodyPr anchor="t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D7BC97-55FE-4309-BBAE-EA3D80F9515E}" type="slidenum">
              <a:rPr lang="fr-FR" smtClean="0"/>
              <a:pPr/>
              <a:t>‹#›</a:t>
            </a:fld>
            <a:r>
              <a:rPr lang="fr-FR"/>
              <a:t> </a:t>
            </a:r>
            <a:endParaRPr lang="fr-F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CRP meeting, Accra 25-26 November 2017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4" y="2060577"/>
            <a:ext cx="8280400" cy="3529013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486911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D7BC97-55FE-4309-BBAE-EA3D80F9515E}" type="slidenum">
              <a:rPr lang="fr-FR" smtClean="0"/>
              <a:pPr/>
              <a:t>‹#›</a:t>
            </a:fld>
            <a:r>
              <a:rPr lang="fr-FR"/>
              <a:t> </a:t>
            </a:r>
            <a:endParaRPr lang="fr-F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CRP meeting, Accra 25-26 November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077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31801" y="2088000"/>
            <a:ext cx="8280400" cy="3600000"/>
          </a:xfrm>
          <a:prstGeom prst="rect">
            <a:avLst/>
          </a:prstGeom>
        </p:spPr>
        <p:txBody>
          <a:bodyPr>
            <a:noAutofit/>
          </a:bodyPr>
          <a:lstStyle>
            <a:lvl1pPr marL="360000" indent="-270000">
              <a:spcBef>
                <a:spcPts val="600"/>
              </a:spcBef>
              <a:buFont typeface="Arial" panose="020B0604020202020204" pitchFamily="34" charset="0"/>
              <a:buChar char="•"/>
              <a:defRPr sz="2400" baseline="0">
                <a:solidFill>
                  <a:schemeClr val="tx1"/>
                </a:solidFill>
                <a:latin typeface="+mn-lt"/>
              </a:defRPr>
            </a:lvl1pPr>
            <a:lvl2pPr marL="720000" indent="-270000">
              <a:spcBef>
                <a:spcPts val="0"/>
              </a:spcBef>
              <a:buFont typeface="Arial" panose="020B0604020202020204" pitchFamily="34" charset="0"/>
              <a:buChar char="◦"/>
              <a:defRPr sz="2000" baseline="0"/>
            </a:lvl2pPr>
            <a:lvl3pPr marL="1080000" indent="-270000">
              <a:spcBef>
                <a:spcPts val="0"/>
              </a:spcBef>
              <a:buFont typeface="Arial" panose="020B0604020202020204" pitchFamily="34" charset="0"/>
              <a:buChar char="-"/>
              <a:defRPr sz="1800" baseline="0"/>
            </a:lvl3pPr>
            <a:lvl4pPr marL="1419225" indent="-257175">
              <a:spcBef>
                <a:spcPts val="0"/>
              </a:spcBef>
              <a:buFont typeface="Arial" panose="020B0604020202020204" pitchFamily="34" charset="0"/>
              <a:buChar char="−"/>
              <a:defRPr sz="1800" baseline="0"/>
            </a:lvl4pPr>
          </a:lstStyle>
          <a:p>
            <a:pPr lvl="0"/>
            <a:r>
              <a:rPr lang="en-GB" noProof="0" dirty="0"/>
              <a:t>Click to add first level bullet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slide title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 dirty="0"/>
              <a:t>Copenhagen, Denmark      24 – 27 September 2018 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6D7BC97-55FE-4309-BBAE-EA3D80F9515E}" type="slidenum">
              <a:rPr lang="fr-FR" sz="1400" b="0" smtClean="0"/>
              <a:pPr/>
              <a:t>‹#›</a:t>
            </a:fld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6104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add slide title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31801" y="2088000"/>
            <a:ext cx="8280400" cy="360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0"/>
              </a:spcBef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 dirty="0"/>
              <a:t>Click to add text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 dirty="0"/>
              <a:t>Copenhagen, Denmark      24 – 27 September 2018 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6D7BC97-55FE-4309-BBAE-EA3D80F9515E}" type="slidenum">
              <a:rPr lang="fr-FR" sz="1400" b="0" smtClean="0"/>
              <a:pPr/>
              <a:t>‹#›</a:t>
            </a:fld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04212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86808" cy="128588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/>
            <a:r>
              <a:rPr lang="fr-FR" dirty="0"/>
              <a:t>Cliquez Pour Modifier Les Styles Du Texte </a:t>
            </a:r>
            <a:br>
              <a:rPr lang="fr-FR" dirty="0"/>
            </a:br>
            <a:r>
              <a:rPr lang="fr-FR" dirty="0"/>
              <a:t>Du Masque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67544" y="2276872"/>
            <a:ext cx="8286808" cy="187220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sz="2500" b="1" baseline="0" dirty="0" err="1">
                <a:solidFill>
                  <a:srgbClr val="000000"/>
                </a:solidFill>
                <a:latin typeface="Arial"/>
              </a:rPr>
              <a:t>Title</a:t>
            </a:r>
            <a:r>
              <a:rPr lang="fr-FR" sz="1700" b="1" baseline="0" dirty="0">
                <a:solidFill>
                  <a:srgbClr val="000000"/>
                </a:solidFill>
                <a:latin typeface="Arial"/>
              </a:rPr>
              <a:t>: </a:t>
            </a:r>
            <a:r>
              <a:rPr lang="fr-FR" sz="2500" b="1" baseline="0" dirty="0" err="1">
                <a:solidFill>
                  <a:srgbClr val="000000"/>
                </a:solidFill>
                <a:latin typeface="Arial"/>
              </a:rPr>
              <a:t>Sedisit</a:t>
            </a:r>
            <a:r>
              <a:rPr lang="fr-FR" sz="2500" b="1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500" b="1" baseline="0" dirty="0" err="1">
                <a:solidFill>
                  <a:srgbClr val="000000"/>
                </a:solidFill>
                <a:latin typeface="Arial"/>
              </a:rPr>
              <a:t>volores</a:t>
            </a:r>
            <a:r>
              <a:rPr lang="fr-FR" sz="2500" b="1" baseline="0" dirty="0">
                <a:solidFill>
                  <a:srgbClr val="000000"/>
                </a:solidFill>
                <a:latin typeface="Arial"/>
              </a:rPr>
              <a:t> et, </a:t>
            </a:r>
            <a:r>
              <a:rPr lang="fr-FR" sz="2500" b="1" baseline="0" dirty="0" err="1">
                <a:solidFill>
                  <a:srgbClr val="000000"/>
                </a:solidFill>
                <a:latin typeface="Arial"/>
              </a:rPr>
              <a:t>sit</a:t>
            </a:r>
            <a:r>
              <a:rPr lang="fr-FR" sz="2500" b="1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500" b="1" baseline="0" dirty="0" err="1">
                <a:solidFill>
                  <a:srgbClr val="000000"/>
                </a:solidFill>
                <a:latin typeface="Arial"/>
              </a:rPr>
              <a:t>expere</a:t>
            </a:r>
            <a:r>
              <a:rPr lang="fr-FR" sz="2500" b="1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500" b="1" baseline="0" dirty="0" err="1">
                <a:solidFill>
                  <a:srgbClr val="000000"/>
                </a:solidFill>
                <a:latin typeface="Arial"/>
              </a:rPr>
              <a:t>simpor</a:t>
            </a:r>
            <a:r>
              <a:rPr lang="fr-FR" sz="2500" b="1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500" b="1" baseline="0" dirty="0" err="1">
                <a:solidFill>
                  <a:srgbClr val="000000"/>
                </a:solidFill>
                <a:latin typeface="Arial"/>
              </a:rPr>
              <a:t>alicabo</a:t>
            </a:r>
            <a:r>
              <a:rPr lang="fr-FR" sz="2500" b="1" baseline="0" dirty="0">
                <a:solidFill>
                  <a:srgbClr val="000000"/>
                </a:solidFill>
                <a:latin typeface="Arial"/>
              </a:rPr>
              <a:t>. </a:t>
            </a:r>
          </a:p>
          <a:p>
            <a:pPr lvl="0"/>
            <a:r>
              <a:rPr lang="fr-FR" sz="2000" b="1" baseline="0" dirty="0" err="1">
                <a:solidFill>
                  <a:srgbClr val="000000"/>
                </a:solidFill>
                <a:latin typeface="Arial"/>
              </a:rPr>
              <a:t>Level</a:t>
            </a:r>
            <a:r>
              <a:rPr lang="fr-FR" sz="2000" b="1" baseline="0" dirty="0">
                <a:solidFill>
                  <a:srgbClr val="000000"/>
                </a:solidFill>
                <a:latin typeface="Arial"/>
              </a:rPr>
              <a:t> 1: </a:t>
            </a:r>
            <a:r>
              <a:rPr lang="fr-FR" sz="2000" b="1" baseline="0" dirty="0" err="1">
                <a:solidFill>
                  <a:srgbClr val="000000"/>
                </a:solidFill>
                <a:latin typeface="Arial"/>
              </a:rPr>
              <a:t>Sedisit</a:t>
            </a:r>
            <a:r>
              <a:rPr lang="fr-FR" sz="2000" b="1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000" b="1" baseline="0" dirty="0" err="1">
                <a:solidFill>
                  <a:srgbClr val="000000"/>
                </a:solidFill>
                <a:latin typeface="Arial"/>
              </a:rPr>
              <a:t>volores</a:t>
            </a:r>
            <a:r>
              <a:rPr lang="fr-FR" sz="2000" b="1" baseline="0" dirty="0">
                <a:solidFill>
                  <a:srgbClr val="000000"/>
                </a:solidFill>
                <a:latin typeface="Arial"/>
              </a:rPr>
              <a:t> et, </a:t>
            </a:r>
            <a:r>
              <a:rPr lang="fr-FR" sz="2000" b="1" baseline="0" dirty="0" err="1">
                <a:solidFill>
                  <a:srgbClr val="000000"/>
                </a:solidFill>
                <a:latin typeface="Arial"/>
              </a:rPr>
              <a:t>sit</a:t>
            </a:r>
            <a:r>
              <a:rPr lang="fr-FR" sz="2000" b="1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000" b="1" baseline="0" dirty="0" err="1">
                <a:solidFill>
                  <a:srgbClr val="000000"/>
                </a:solidFill>
                <a:latin typeface="Arial"/>
              </a:rPr>
              <a:t>expere</a:t>
            </a:r>
            <a:r>
              <a:rPr lang="fr-FR" sz="2000" b="1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000" b="1" baseline="0" dirty="0" err="1">
                <a:solidFill>
                  <a:srgbClr val="000000"/>
                </a:solidFill>
                <a:latin typeface="Arial"/>
              </a:rPr>
              <a:t>simpor</a:t>
            </a:r>
            <a:r>
              <a:rPr lang="fr-FR" sz="2000" b="1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000" b="1" baseline="0" dirty="0" err="1">
                <a:solidFill>
                  <a:srgbClr val="000000"/>
                </a:solidFill>
                <a:latin typeface="Arial"/>
              </a:rPr>
              <a:t>alicabo</a:t>
            </a:r>
            <a:r>
              <a:rPr lang="fr-FR" sz="2000" b="1" baseline="0" dirty="0">
                <a:solidFill>
                  <a:srgbClr val="000000"/>
                </a:solidFill>
                <a:latin typeface="Arial"/>
              </a:rPr>
              <a:t>. Et </a:t>
            </a:r>
            <a:r>
              <a:rPr lang="fr-FR" sz="2000" b="1" baseline="0" dirty="0" err="1">
                <a:solidFill>
                  <a:srgbClr val="000000"/>
                </a:solidFill>
                <a:latin typeface="Arial"/>
              </a:rPr>
              <a:t>eat</a:t>
            </a:r>
            <a:r>
              <a:rPr lang="fr-FR" sz="2000" b="1" baseline="0" dirty="0">
                <a:solidFill>
                  <a:srgbClr val="000000"/>
                </a:solidFill>
                <a:latin typeface="Arial"/>
              </a:rPr>
              <a:t>.</a:t>
            </a:r>
          </a:p>
          <a:p>
            <a:pPr lvl="0"/>
            <a:r>
              <a:rPr lang="fr-FR" sz="1800" b="1" baseline="0" dirty="0" err="1">
                <a:solidFill>
                  <a:srgbClr val="000000"/>
                </a:solidFill>
                <a:latin typeface="Arial"/>
              </a:rPr>
              <a:t>Level</a:t>
            </a:r>
            <a:r>
              <a:rPr lang="fr-FR" sz="1800" b="1" baseline="0" dirty="0">
                <a:solidFill>
                  <a:srgbClr val="000000"/>
                </a:solidFill>
                <a:latin typeface="Arial"/>
              </a:rPr>
              <a:t> 2: </a:t>
            </a:r>
            <a:r>
              <a:rPr lang="fr-FR" sz="1800" b="1" baseline="0" dirty="0" err="1">
                <a:solidFill>
                  <a:srgbClr val="000000"/>
                </a:solidFill>
                <a:latin typeface="Arial"/>
              </a:rPr>
              <a:t>Hitatiatiis</a:t>
            </a:r>
            <a:r>
              <a:rPr lang="fr-FR" sz="1800" b="1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1800" b="1" baseline="0" dirty="0" err="1">
                <a:solidFill>
                  <a:srgbClr val="000000"/>
                </a:solidFill>
                <a:latin typeface="Arial"/>
              </a:rPr>
              <a:t>diti</a:t>
            </a:r>
            <a:r>
              <a:rPr lang="fr-FR" sz="1800" b="1" baseline="0" dirty="0">
                <a:solidFill>
                  <a:srgbClr val="000000"/>
                </a:solidFill>
                <a:latin typeface="Arial"/>
              </a:rPr>
              <a:t> ad mi, te </a:t>
            </a:r>
            <a:r>
              <a:rPr lang="fr-FR" sz="1800" b="1" baseline="0" dirty="0" err="1">
                <a:solidFill>
                  <a:srgbClr val="000000"/>
                </a:solidFill>
                <a:latin typeface="Arial"/>
              </a:rPr>
              <a:t>necerio</a:t>
            </a:r>
            <a:r>
              <a:rPr lang="fr-FR" sz="1800" b="1" baseline="0" dirty="0">
                <a:solidFill>
                  <a:srgbClr val="000000"/>
                </a:solidFill>
                <a:latin typeface="Arial"/>
              </a:rPr>
              <a:t>. </a:t>
            </a:r>
            <a:r>
              <a:rPr lang="fr-FR" sz="1800" b="1" baseline="0" dirty="0" err="1">
                <a:solidFill>
                  <a:srgbClr val="000000"/>
                </a:solidFill>
                <a:latin typeface="Arial"/>
              </a:rPr>
              <a:t>Enihil</a:t>
            </a:r>
            <a:r>
              <a:rPr lang="fr-FR" sz="1800" b="1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1800" b="1" baseline="0" dirty="0" err="1">
                <a:solidFill>
                  <a:srgbClr val="000000"/>
                </a:solidFill>
                <a:latin typeface="Arial"/>
              </a:rPr>
              <a:t>ipicto</a:t>
            </a:r>
            <a:r>
              <a:rPr lang="fr-FR" sz="1800" b="1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1800" b="1" baseline="0" dirty="0" err="1">
                <a:solidFill>
                  <a:srgbClr val="000000"/>
                </a:solidFill>
                <a:latin typeface="Arial"/>
              </a:rPr>
              <a:t>totae</a:t>
            </a:r>
            <a:r>
              <a:rPr lang="fr-FR" sz="1800" b="1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1800" b="1" baseline="0" dirty="0" err="1">
                <a:solidFill>
                  <a:srgbClr val="000000"/>
                </a:solidFill>
                <a:latin typeface="Arial"/>
              </a:rPr>
              <a:t>sum</a:t>
            </a:r>
            <a:r>
              <a:rPr lang="fr-FR" sz="1800" b="1" baseline="0" dirty="0">
                <a:solidFill>
                  <a:srgbClr val="000000"/>
                </a:solidFill>
                <a:latin typeface="Arial"/>
              </a:rPr>
              <a:t>.</a:t>
            </a:r>
          </a:p>
          <a:p>
            <a:pPr lvl="0"/>
            <a:r>
              <a:rPr lang="fr-FR" sz="1600" baseline="0" dirty="0" err="1">
                <a:solidFill>
                  <a:srgbClr val="000000"/>
                </a:solidFill>
                <a:latin typeface="Arial"/>
              </a:rPr>
              <a:t>Level</a:t>
            </a:r>
            <a:r>
              <a:rPr lang="fr-FR" sz="1600" baseline="0" dirty="0">
                <a:solidFill>
                  <a:srgbClr val="000000"/>
                </a:solidFill>
                <a:latin typeface="Arial"/>
              </a:rPr>
              <a:t> 4: </a:t>
            </a:r>
            <a:r>
              <a:rPr lang="fr-FR" sz="1600" baseline="0" dirty="0" err="1">
                <a:solidFill>
                  <a:srgbClr val="000000"/>
                </a:solidFill>
                <a:latin typeface="Arial"/>
              </a:rPr>
              <a:t>dolum</a:t>
            </a:r>
            <a:r>
              <a:rPr lang="fr-FR" sz="1600" baseline="0" dirty="0">
                <a:solidFill>
                  <a:srgbClr val="000000"/>
                </a:solidFill>
                <a:latin typeface="Arial"/>
              </a:rPr>
              <a:t> el et </a:t>
            </a:r>
            <a:r>
              <a:rPr lang="fr-FR" sz="1600" baseline="0" dirty="0" err="1">
                <a:solidFill>
                  <a:srgbClr val="000000"/>
                </a:solidFill>
                <a:latin typeface="Arial"/>
              </a:rPr>
              <a:t>haribus</a:t>
            </a:r>
            <a:r>
              <a:rPr lang="fr-FR" sz="1600" baseline="0" dirty="0">
                <a:solidFill>
                  <a:srgbClr val="000000"/>
                </a:solidFill>
                <a:latin typeface="Arial"/>
              </a:rPr>
              <a:t>, </a:t>
            </a:r>
            <a:r>
              <a:rPr lang="fr-FR" sz="1600" baseline="0" dirty="0" err="1">
                <a:solidFill>
                  <a:srgbClr val="000000"/>
                </a:solidFill>
                <a:latin typeface="Arial"/>
              </a:rPr>
              <a:t>sam</a:t>
            </a:r>
            <a:r>
              <a:rPr lang="fr-FR" sz="160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1600" baseline="0" dirty="0" err="1">
                <a:solidFill>
                  <a:srgbClr val="000000"/>
                </a:solidFill>
                <a:latin typeface="Arial"/>
              </a:rPr>
              <a:t>volupta</a:t>
            </a:r>
            <a:r>
              <a:rPr lang="fr-FR" sz="160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1600" baseline="0" dirty="0" err="1">
                <a:solidFill>
                  <a:srgbClr val="000000"/>
                </a:solidFill>
                <a:latin typeface="Arial"/>
              </a:rPr>
              <a:t>ssedit</a:t>
            </a:r>
            <a:r>
              <a:rPr lang="fr-FR" sz="1600" baseline="0" dirty="0">
                <a:solidFill>
                  <a:srgbClr val="000000"/>
                </a:solidFill>
                <a:latin typeface="Arial"/>
              </a:rPr>
              <a:t> qui </a:t>
            </a:r>
            <a:r>
              <a:rPr lang="fr-FR" sz="1600" baseline="0" dirty="0" err="1">
                <a:solidFill>
                  <a:srgbClr val="000000"/>
                </a:solidFill>
                <a:latin typeface="Arial"/>
              </a:rPr>
              <a:t>alit</a:t>
            </a:r>
            <a:r>
              <a:rPr lang="fr-FR" sz="1600" baseline="0" dirty="0">
                <a:solidFill>
                  <a:srgbClr val="000000"/>
                </a:solidFill>
                <a:latin typeface="Arial"/>
              </a:rPr>
              <a:t> et </a:t>
            </a:r>
            <a:r>
              <a:rPr lang="fr-FR" sz="1600" baseline="0" dirty="0" err="1">
                <a:solidFill>
                  <a:srgbClr val="000000"/>
                </a:solidFill>
                <a:latin typeface="Arial"/>
              </a:rPr>
              <a:t>quatur</a:t>
            </a:r>
            <a:r>
              <a:rPr lang="fr-FR" sz="1600" baseline="0" dirty="0">
                <a:solidFill>
                  <a:srgbClr val="000000"/>
                </a:solidFill>
                <a:latin typeface="Arial"/>
              </a:rPr>
              <a:t>, </a:t>
            </a:r>
            <a:r>
              <a:rPr lang="fr-FR" sz="1600" baseline="0" dirty="0" err="1">
                <a:solidFill>
                  <a:srgbClr val="000000"/>
                </a:solidFill>
                <a:latin typeface="Arial"/>
              </a:rPr>
              <a:t>quam</a:t>
            </a:r>
            <a:r>
              <a:rPr lang="fr-FR" sz="1600" baseline="0" dirty="0">
                <a:solidFill>
                  <a:srgbClr val="000000"/>
                </a:solidFill>
                <a:latin typeface="Arial"/>
              </a:rPr>
              <a:t> vent </a:t>
            </a:r>
            <a:r>
              <a:rPr lang="fr-FR" sz="1600" baseline="0" dirty="0" err="1">
                <a:solidFill>
                  <a:srgbClr val="000000"/>
                </a:solidFill>
                <a:latin typeface="Arial"/>
              </a:rPr>
              <a:t>dolor</a:t>
            </a:r>
            <a:r>
              <a:rPr lang="fr-FR" sz="160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1600" baseline="0" dirty="0" err="1">
                <a:solidFill>
                  <a:srgbClr val="000000"/>
                </a:solidFill>
                <a:latin typeface="Arial"/>
              </a:rPr>
              <a:t>aut</a:t>
            </a:r>
            <a:r>
              <a:rPr lang="fr-FR" sz="160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1600" baseline="0" dirty="0" err="1">
                <a:solidFill>
                  <a:srgbClr val="000000"/>
                </a:solidFill>
                <a:latin typeface="Arial"/>
              </a:rPr>
              <a:t>eicatem</a:t>
            </a:r>
            <a:r>
              <a:rPr lang="fr-FR" sz="160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1600" baseline="0" dirty="0" err="1">
                <a:solidFill>
                  <a:srgbClr val="000000"/>
                </a:solidFill>
                <a:latin typeface="Arial"/>
              </a:rPr>
              <a:t>posapel</a:t>
            </a:r>
            <a:r>
              <a:rPr lang="fr-FR" sz="160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1600" baseline="0" dirty="0" err="1">
                <a:solidFill>
                  <a:srgbClr val="000000"/>
                </a:solidFill>
                <a:latin typeface="Arial"/>
              </a:rPr>
              <a:t>escimin</a:t>
            </a:r>
            <a:r>
              <a:rPr lang="fr-FR" sz="160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1600" baseline="0" dirty="0" err="1">
                <a:solidFill>
                  <a:srgbClr val="000000"/>
                </a:solidFill>
                <a:latin typeface="Arial"/>
              </a:rPr>
              <a:t>ietur</a:t>
            </a:r>
            <a:r>
              <a:rPr lang="fr-FR" sz="1600" baseline="0" dirty="0">
                <a:solidFill>
                  <a:srgbClr val="000000"/>
                </a:solidFill>
                <a:latin typeface="Arial"/>
              </a:rPr>
              <a:t>, </a:t>
            </a:r>
            <a:r>
              <a:rPr lang="fr-FR" sz="1600" baseline="0" dirty="0" err="1">
                <a:solidFill>
                  <a:srgbClr val="000000"/>
                </a:solidFill>
                <a:latin typeface="Arial"/>
              </a:rPr>
              <a:t>sed</a:t>
            </a:r>
            <a:r>
              <a:rPr lang="fr-FR" sz="160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1600" baseline="0" dirty="0" err="1">
                <a:solidFill>
                  <a:srgbClr val="000000"/>
                </a:solidFill>
                <a:latin typeface="Arial"/>
              </a:rPr>
              <a:t>quatiur</a:t>
            </a:r>
            <a:r>
              <a:rPr lang="fr-FR" sz="1600" baseline="0" dirty="0">
                <a:solidFill>
                  <a:srgbClr val="000000"/>
                </a:solidFill>
                <a:latin typeface="Arial"/>
              </a:rPr>
              <a:t>, </a:t>
            </a:r>
            <a:r>
              <a:rPr lang="fr-FR" sz="1600" baseline="0" dirty="0" err="1">
                <a:solidFill>
                  <a:srgbClr val="000000"/>
                </a:solidFill>
                <a:latin typeface="Arial"/>
              </a:rPr>
              <a:t>odignis</a:t>
            </a:r>
            <a:r>
              <a:rPr lang="fr-FR" sz="160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1600" baseline="0" dirty="0" err="1">
                <a:solidFill>
                  <a:srgbClr val="000000"/>
                </a:solidFill>
                <a:latin typeface="Arial"/>
              </a:rPr>
              <a:t>trumet</a:t>
            </a:r>
            <a:r>
              <a:rPr lang="fr-FR" sz="160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1600" baseline="0" dirty="0" err="1">
                <a:solidFill>
                  <a:srgbClr val="000000"/>
                </a:solidFill>
                <a:latin typeface="Arial"/>
              </a:rPr>
              <a:t>mintem</a:t>
            </a:r>
            <a:r>
              <a:rPr lang="fr-FR" sz="1600" baseline="0" dirty="0">
                <a:solidFill>
                  <a:srgbClr val="000000"/>
                </a:solidFill>
                <a:latin typeface="Arial"/>
              </a:rPr>
              <a:t>. 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28597" y="5849959"/>
            <a:ext cx="8286808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lang="en-US" sz="800" b="1" baseline="0" smtClean="0">
                <a:solidFill>
                  <a:srgbClr val="0072BB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04449" y="6381330"/>
            <a:ext cx="428596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6D7BC97-55FE-4309-BBAE-EA3D80F9515E}" type="slidenum">
              <a:rPr lang="fr-FR" smtClean="0"/>
              <a:pPr/>
              <a:t>‹#›</a:t>
            </a:fld>
            <a:r>
              <a:rPr lang="fr-FR"/>
              <a:t> </a:t>
            </a:r>
            <a:endParaRPr lang="fr-FR" dirty="0"/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51521" y="6448253"/>
            <a:ext cx="3528392" cy="293117"/>
          </a:xfrm>
          <a:prstGeom prst="rect">
            <a:avLst/>
          </a:prstGeom>
        </p:spPr>
        <p:txBody>
          <a:bodyPr/>
          <a:lstStyle>
            <a:lvl1pPr algn="l">
              <a:defRPr sz="950" b="0" i="0">
                <a:solidFill>
                  <a:schemeClr val="bg1"/>
                </a:solidFill>
                <a:latin typeface="Arial"/>
                <a:cs typeface="Helvetica Light"/>
              </a:defRPr>
            </a:lvl1pPr>
          </a:lstStyle>
          <a:p>
            <a:r>
              <a:rPr lang="en-US" dirty="0"/>
              <a:t>CRP meeting, Accra 25-26 November 2017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5724129" y="44624"/>
            <a:ext cx="2304256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3" r:id="rId2"/>
    <p:sldLayoutId id="2147483685" r:id="rId3"/>
    <p:sldLayoutId id="2147483684" r:id="rId4"/>
    <p:sldLayoutId id="2147483686" r:id="rId5"/>
    <p:sldLayoutId id="2147483687" r:id="rId6"/>
    <p:sldLayoutId id="2147483688" r:id="rId7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lang="en-US" sz="2600" b="1" i="0" kern="1200" baseline="0" smtClean="0">
          <a:solidFill>
            <a:srgbClr val="0072BB"/>
          </a:solidFill>
          <a:latin typeface="Arial"/>
          <a:ea typeface="+mj-ea"/>
          <a:cs typeface="Helvetica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lang="fr-FR" sz="2400" b="0" i="0" kern="1200" baseline="0" smtClean="0">
          <a:solidFill>
            <a:schemeClr val="bg1">
              <a:lumMod val="50000"/>
            </a:schemeClr>
          </a:solidFill>
          <a:latin typeface="Helvetica"/>
          <a:ea typeface="+mn-ea"/>
          <a:cs typeface="Helvetica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6266" y="2211135"/>
            <a:ext cx="8411468" cy="2435733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3200" b="1" dirty="0"/>
            </a:br>
            <a:br>
              <a:rPr lang="en-US" sz="3200" b="1" dirty="0"/>
            </a:br>
            <a:r>
              <a:rPr lang="en-US" sz="3100" b="1" dirty="0">
                <a:solidFill>
                  <a:srgbClr val="1C9885"/>
                </a:solidFill>
                <a:cs typeface="Helvetica"/>
              </a:rPr>
              <a:t>Developing the WHO guideline:</a:t>
            </a:r>
            <a:br>
              <a:rPr lang="en-US" sz="3100" b="1" dirty="0">
                <a:solidFill>
                  <a:srgbClr val="1C9885"/>
                </a:solidFill>
                <a:cs typeface="Helvetica"/>
              </a:rPr>
            </a:br>
            <a:r>
              <a:rPr lang="en-US" sz="3100" b="1" dirty="0">
                <a:solidFill>
                  <a:srgbClr val="1C9885"/>
                </a:solidFill>
                <a:cs typeface="Helvetica"/>
              </a:rPr>
              <a:t>Prequalification of Insecticide Treated Nets (ITNs)</a:t>
            </a:r>
            <a:br>
              <a:rPr lang="en-US" sz="2800" b="1" dirty="0">
                <a:solidFill>
                  <a:srgbClr val="1C9885"/>
                </a:solidFill>
                <a:cs typeface="Helvetica"/>
              </a:rPr>
            </a:br>
            <a:br>
              <a:rPr lang="en-US" sz="2800" b="1" dirty="0">
                <a:solidFill>
                  <a:srgbClr val="1C9885"/>
                </a:solidFill>
                <a:cs typeface="Helvetica"/>
              </a:rPr>
            </a:br>
            <a:r>
              <a:rPr lang="en-US" sz="2200" b="1" dirty="0">
                <a:solidFill>
                  <a:srgbClr val="1C9885"/>
                </a:solidFill>
                <a:cs typeface="Helvetica"/>
              </a:rPr>
              <a:t>Meeting the needs of key stakeholders</a:t>
            </a:r>
            <a:br>
              <a:rPr lang="en-US" sz="3100" b="1" dirty="0">
                <a:solidFill>
                  <a:srgbClr val="0072BB"/>
                </a:solidFill>
                <a:latin typeface="+mn-lt"/>
                <a:ea typeface="+mn-ea"/>
                <a:cs typeface="Helvetica"/>
              </a:rPr>
            </a:br>
            <a:br>
              <a:rPr lang="en-US" sz="3100" b="1" dirty="0">
                <a:solidFill>
                  <a:srgbClr val="0072BB"/>
                </a:solidFill>
                <a:latin typeface="+mn-lt"/>
                <a:ea typeface="+mn-ea"/>
                <a:cs typeface="Helvetica"/>
              </a:rPr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CED0B1B-712A-4167-8FE3-CDF6B7A703BB}"/>
              </a:ext>
            </a:extLst>
          </p:cNvPr>
          <p:cNvSpPr/>
          <p:nvPr/>
        </p:nvSpPr>
        <p:spPr>
          <a:xfrm>
            <a:off x="-1764704" y="-3066565"/>
            <a:ext cx="4934247" cy="4934247"/>
          </a:xfrm>
          <a:prstGeom prst="ellipse">
            <a:avLst/>
          </a:prstGeom>
          <a:noFill/>
          <a:ln w="57150" cap="rnd">
            <a:solidFill>
              <a:srgbClr val="1C9885">
                <a:alpha val="50000"/>
              </a:srgbClr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78CCA54-A062-419A-A77A-FA773687C318}"/>
              </a:ext>
            </a:extLst>
          </p:cNvPr>
          <p:cNvSpPr/>
          <p:nvPr/>
        </p:nvSpPr>
        <p:spPr>
          <a:xfrm>
            <a:off x="-4645024" y="-1010839"/>
            <a:ext cx="5250741" cy="5250741"/>
          </a:xfrm>
          <a:prstGeom prst="ellipse">
            <a:avLst/>
          </a:prstGeom>
          <a:noFill/>
          <a:ln w="22225" cap="rnd">
            <a:solidFill>
              <a:srgbClr val="1C9885">
                <a:alpha val="50000"/>
              </a:srgb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4E5F19-8B30-4A63-8C65-5EC5FEF12E61}"/>
              </a:ext>
            </a:extLst>
          </p:cNvPr>
          <p:cNvSpPr txBox="1"/>
          <p:nvPr/>
        </p:nvSpPr>
        <p:spPr>
          <a:xfrm>
            <a:off x="1745684" y="5229200"/>
            <a:ext cx="689841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solidFill>
                  <a:srgbClr val="1C9885"/>
                </a:solidFill>
              </a:rPr>
              <a:t>Marion Law – Team Lead</a:t>
            </a:r>
          </a:p>
          <a:p>
            <a:pPr algn="r"/>
            <a:r>
              <a:rPr lang="en-US" sz="1600" dirty="0">
                <a:solidFill>
                  <a:srgbClr val="1C9885"/>
                </a:solidFill>
              </a:rPr>
              <a:t>Dominic Schuler – Case Manager</a:t>
            </a:r>
            <a:br>
              <a:rPr lang="en-US" sz="1600" dirty="0">
                <a:solidFill>
                  <a:srgbClr val="1C9885"/>
                </a:solidFill>
              </a:rPr>
            </a:br>
            <a:r>
              <a:rPr lang="en-US" sz="1600" dirty="0">
                <a:solidFill>
                  <a:srgbClr val="1C9885"/>
                </a:solidFill>
              </a:rPr>
              <a:t>WHO Prequalification/Vector Control Products (PQT/VCP)</a:t>
            </a:r>
            <a:br>
              <a:rPr lang="en-US" sz="1600" dirty="0">
                <a:solidFill>
                  <a:srgbClr val="1C9885"/>
                </a:solidFill>
              </a:rPr>
            </a:br>
            <a:r>
              <a:rPr lang="en-US" sz="1600" dirty="0">
                <a:solidFill>
                  <a:srgbClr val="1C9885"/>
                </a:solidFill>
              </a:rPr>
              <a:t>18 October 2022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73881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7BCE5-6087-47F2-8EA9-A5F698AC1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516529"/>
            <a:ext cx="7971735" cy="708265"/>
          </a:xfrm>
        </p:spPr>
        <p:txBody>
          <a:bodyPr>
            <a:normAutofit/>
          </a:bodyPr>
          <a:lstStyle/>
          <a:p>
            <a:r>
              <a:rPr lang="en-CA" sz="2500" i="1" dirty="0">
                <a:solidFill>
                  <a:srgbClr val="1C9885"/>
                </a:solidFill>
              </a:rPr>
              <a:t>Seeking feedback</a:t>
            </a:r>
            <a:endParaRPr lang="en-US" sz="2500" i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B058B5-8FA5-47D4-91B8-C48B3F756C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798" y="1582932"/>
            <a:ext cx="4429762" cy="2996688"/>
          </a:xfrm>
        </p:spPr>
        <p:txBody>
          <a:bodyPr/>
          <a:lstStyle/>
          <a:p>
            <a:pPr marL="292608" indent="-292608">
              <a:spcBef>
                <a:spcPts val="480"/>
              </a:spcBef>
              <a:buClr>
                <a:srgbClr val="1C9885"/>
              </a:buClr>
              <a:buFont typeface="Arial" panose="020B0604020202020204" pitchFamily="34" charset="0"/>
              <a:buChar char="•"/>
            </a:pPr>
            <a:r>
              <a:rPr lang="en-CA" dirty="0">
                <a:latin typeface="+mj-lt"/>
              </a:rPr>
              <a:t>Usefulness of the guideline design </a:t>
            </a:r>
          </a:p>
          <a:p>
            <a:pPr marL="292608" indent="-292608">
              <a:spcBef>
                <a:spcPts val="480"/>
              </a:spcBef>
              <a:buClr>
                <a:srgbClr val="1C9885"/>
              </a:buClr>
              <a:buFont typeface="Arial" panose="020B0604020202020204" pitchFamily="34" charset="0"/>
              <a:buChar char="•"/>
            </a:pPr>
            <a:r>
              <a:rPr lang="en-CA" dirty="0">
                <a:latin typeface="+mj-lt"/>
              </a:rPr>
              <a:t>Overall flow of the information and ease of use</a:t>
            </a:r>
          </a:p>
          <a:p>
            <a:pPr marL="292608" indent="-292608">
              <a:spcBef>
                <a:spcPts val="480"/>
              </a:spcBef>
              <a:buClr>
                <a:srgbClr val="1C9885"/>
              </a:buClr>
              <a:buFont typeface="Arial" panose="020B0604020202020204" pitchFamily="34" charset="0"/>
              <a:buChar char="•"/>
            </a:pPr>
            <a:r>
              <a:rPr lang="en-CA" dirty="0">
                <a:latin typeface="+mj-lt"/>
              </a:rPr>
              <a:t>Level of detail </a:t>
            </a:r>
          </a:p>
          <a:p>
            <a:pPr marL="292608" indent="-292608">
              <a:spcBef>
                <a:spcPts val="480"/>
              </a:spcBef>
              <a:buClr>
                <a:srgbClr val="1C9885"/>
              </a:buClr>
              <a:buFont typeface="Arial" panose="020B0604020202020204" pitchFamily="34" charset="0"/>
              <a:buChar char="•"/>
            </a:pPr>
            <a:r>
              <a:rPr lang="en-CA" dirty="0">
                <a:latin typeface="+mj-lt"/>
              </a:rPr>
              <a:t>Clarity</a:t>
            </a:r>
          </a:p>
          <a:p>
            <a:pPr marL="292608" indent="-292608">
              <a:spcBef>
                <a:spcPts val="480"/>
              </a:spcBef>
              <a:buClr>
                <a:srgbClr val="1C9885"/>
              </a:buClr>
              <a:buFont typeface="Arial" panose="020B0604020202020204" pitchFamily="34" charset="0"/>
              <a:buChar char="•"/>
            </a:pPr>
            <a:r>
              <a:rPr lang="en-CA" dirty="0">
                <a:latin typeface="+mj-lt"/>
              </a:rPr>
              <a:t>Gaps in the content</a:t>
            </a:r>
          </a:p>
          <a:p>
            <a:pPr marL="292608" indent="-292608">
              <a:spcBef>
                <a:spcPts val="480"/>
              </a:spcBef>
              <a:buClr>
                <a:srgbClr val="1C9885"/>
              </a:buClr>
              <a:buFont typeface="Arial" panose="020B0604020202020204" pitchFamily="34" charset="0"/>
              <a:buChar char="•"/>
            </a:pPr>
            <a:r>
              <a:rPr lang="en-CA" dirty="0">
                <a:latin typeface="+mj-lt"/>
              </a:rPr>
              <a:t>Areas of disagreement </a:t>
            </a:r>
          </a:p>
          <a:p>
            <a:pPr>
              <a:spcBef>
                <a:spcPts val="480"/>
              </a:spcBef>
              <a:buClr>
                <a:srgbClr val="1C9885"/>
              </a:buClr>
            </a:pPr>
            <a:endParaRPr lang="en-CA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09B46-98B8-448B-81D5-090057743E2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6D7BC97-55FE-4309-BBAE-EA3D80F9515E}" type="slidenum">
              <a:rPr lang="fr-FR" sz="1400" b="0"/>
              <a:pPr/>
              <a:t>10</a:t>
            </a:fld>
            <a:r>
              <a:rPr lang="fr-FR"/>
              <a:t> </a:t>
            </a:r>
            <a:endParaRPr lang="fr-FR" dirty="0"/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C910D1C9-C730-778B-9786-2958EDB881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530" y="1441450"/>
            <a:ext cx="2909570" cy="290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567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53B2DBC-DF72-4E3C-AA07-32EC0DE93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1860" y="2582976"/>
            <a:ext cx="2520280" cy="1260000"/>
          </a:xfrm>
        </p:spPr>
        <p:txBody>
          <a:bodyPr>
            <a:normAutofit/>
          </a:bodyPr>
          <a:lstStyle/>
          <a:p>
            <a:pPr algn="ctr"/>
            <a:r>
              <a:rPr lang="en-US" sz="2500" dirty="0">
                <a:solidFill>
                  <a:srgbClr val="1C9885"/>
                </a:solidFill>
              </a:rPr>
              <a:t>Thank you</a:t>
            </a:r>
            <a:endParaRPr lang="en-US" sz="2500" i="1" dirty="0">
              <a:solidFill>
                <a:srgbClr val="1C9885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E93009-7C71-49AA-89A2-C2142E0B3E9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6D7BC97-55FE-4309-BBAE-EA3D80F9515E}" type="slidenum">
              <a:rPr lang="fr-FR" sz="1400" b="0"/>
              <a:pPr/>
              <a:t>11</a:t>
            </a:fld>
            <a:r>
              <a:rPr lang="fr-FR" dirty="0"/>
              <a:t>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F820607-3826-504A-B2A4-6B8A81C858DA}"/>
              </a:ext>
            </a:extLst>
          </p:cNvPr>
          <p:cNvSpPr/>
          <p:nvPr/>
        </p:nvSpPr>
        <p:spPr>
          <a:xfrm>
            <a:off x="2339752" y="-8308304"/>
            <a:ext cx="11525693" cy="11525693"/>
          </a:xfrm>
          <a:prstGeom prst="ellipse">
            <a:avLst/>
          </a:prstGeom>
          <a:noFill/>
          <a:ln w="57150" cap="rnd">
            <a:solidFill>
              <a:srgbClr val="1C9885">
                <a:alpha val="50000"/>
              </a:srgbClr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7E8007F-AAFB-F143-8CA4-5D4D3E9C5D82}"/>
              </a:ext>
            </a:extLst>
          </p:cNvPr>
          <p:cNvSpPr/>
          <p:nvPr/>
        </p:nvSpPr>
        <p:spPr>
          <a:xfrm>
            <a:off x="-1061312" y="3517654"/>
            <a:ext cx="2122624" cy="2122624"/>
          </a:xfrm>
          <a:prstGeom prst="ellipse">
            <a:avLst/>
          </a:prstGeom>
          <a:noFill/>
          <a:ln w="22225" cap="rnd">
            <a:solidFill>
              <a:srgbClr val="1C9885">
                <a:alpha val="50000"/>
              </a:srgb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0E00E3A-04A1-9447-A7ED-FFADEE0C6C36}"/>
              </a:ext>
            </a:extLst>
          </p:cNvPr>
          <p:cNvSpPr/>
          <p:nvPr/>
        </p:nvSpPr>
        <p:spPr>
          <a:xfrm>
            <a:off x="6588224" y="2433462"/>
            <a:ext cx="3361456" cy="3361456"/>
          </a:xfrm>
          <a:prstGeom prst="ellipse">
            <a:avLst/>
          </a:prstGeom>
          <a:noFill/>
          <a:ln w="22225" cap="rnd">
            <a:solidFill>
              <a:srgbClr val="1C9885">
                <a:alpha val="50000"/>
              </a:srgb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1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9089D-3B77-417B-B785-43A96F781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938" y="586411"/>
            <a:ext cx="8286808" cy="365125"/>
          </a:xfrm>
        </p:spPr>
        <p:txBody>
          <a:bodyPr>
            <a:normAutofit fontScale="90000"/>
          </a:bodyPr>
          <a:lstStyle/>
          <a:p>
            <a:r>
              <a:rPr lang="en-GB" sz="2500" dirty="0">
                <a:solidFill>
                  <a:srgbClr val="1C9885"/>
                </a:solidFill>
              </a:rPr>
              <a:t>Insecticide Treated Nets – </a:t>
            </a:r>
            <a:r>
              <a:rPr lang="en-GB" sz="2500" i="1" dirty="0">
                <a:solidFill>
                  <a:srgbClr val="1C9885"/>
                </a:solidFill>
              </a:rPr>
              <a:t>continue to be a priority</a:t>
            </a:r>
            <a:br>
              <a:rPr lang="en-GB" sz="2500" dirty="0">
                <a:solidFill>
                  <a:srgbClr val="1C9885"/>
                </a:solidFill>
              </a:rPr>
            </a:br>
            <a:endParaRPr lang="en-US" sz="25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46BD90-C767-4924-87AE-7F9BB034E7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D7BC97-55FE-4309-BBAE-EA3D80F9515E}" type="slidenum">
              <a:rPr lang="fr-FR" smtClean="0"/>
              <a:pPr/>
              <a:t>2</a:t>
            </a:fld>
            <a:r>
              <a:rPr lang="fr-FR"/>
              <a:t> </a:t>
            </a:r>
            <a:endParaRPr lang="fr-FR" dirty="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E263D22A-B00B-7F42-38D3-0C697E21CD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54" y="951536"/>
            <a:ext cx="7923570" cy="560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451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6550C-C3A6-41F8-80DE-2B38EB124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432" y="613101"/>
            <a:ext cx="8186816" cy="758501"/>
          </a:xfrm>
        </p:spPr>
        <p:txBody>
          <a:bodyPr>
            <a:normAutofit fontScale="90000"/>
          </a:bodyPr>
          <a:lstStyle/>
          <a:p>
            <a:r>
              <a:rPr lang="en-GB" i="1" dirty="0">
                <a:solidFill>
                  <a:srgbClr val="1C9885"/>
                </a:solidFill>
              </a:rPr>
              <a:t>Purpose of this Consultation Session</a:t>
            </a:r>
            <a:br>
              <a:rPr lang="en-GB" dirty="0">
                <a:solidFill>
                  <a:srgbClr val="1C9885"/>
                </a:solidFill>
              </a:rPr>
            </a:br>
            <a:endParaRPr lang="en-US" sz="2200" i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324B69-3A7C-4B8A-852A-8C5C5C59EE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D7BC97-55FE-4309-BBAE-EA3D80F9515E}" type="slidenum">
              <a:rPr lang="fr-FR" smtClean="0"/>
              <a:pPr/>
              <a:t>3</a:t>
            </a:fld>
            <a:r>
              <a:rPr lang="fr-FR"/>
              <a:t> </a:t>
            </a:r>
            <a:endParaRPr lang="fr-FR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48C7D0-A9BC-4FC9-AA4F-ABA663B7A3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0842" y="1980796"/>
            <a:ext cx="4514243" cy="3495667"/>
          </a:xfrm>
        </p:spPr>
        <p:txBody>
          <a:bodyPr vert="horz" lIns="0" tIns="0" rIns="0" bIns="0" rtlCol="0" anchor="t">
            <a:normAutofit fontScale="92500" lnSpcReduction="10000"/>
          </a:bodyPr>
          <a:lstStyle/>
          <a:p>
            <a:pPr marL="292608" indent="-292608">
              <a:buClr>
                <a:srgbClr val="1C9885"/>
              </a:buClr>
              <a:buFont typeface="Arial" panose="020B0604020202020204" pitchFamily="34" charset="0"/>
              <a:buChar char="•"/>
            </a:pPr>
            <a:r>
              <a:rPr lang="en-CA" sz="2000" dirty="0"/>
              <a:t>Inform stakeholders of the process followed and approach taken to develop the Guideline</a:t>
            </a:r>
          </a:p>
          <a:p>
            <a:pPr marL="292608" indent="-292608">
              <a:buClr>
                <a:srgbClr val="1C9885"/>
              </a:buClr>
              <a:buFont typeface="Arial" panose="020B0604020202020204" pitchFamily="34" charset="0"/>
              <a:buChar char="•"/>
            </a:pPr>
            <a:r>
              <a:rPr lang="en-CA" sz="2000" dirty="0"/>
              <a:t>Share challenges we encountered</a:t>
            </a:r>
          </a:p>
          <a:p>
            <a:pPr marL="292608" indent="-292608">
              <a:buClr>
                <a:srgbClr val="1C9885"/>
              </a:buClr>
              <a:buFont typeface="Arial" panose="020B0604020202020204" pitchFamily="34" charset="0"/>
              <a:buChar char="•"/>
            </a:pPr>
            <a:r>
              <a:rPr lang="en-CA" sz="2000" dirty="0"/>
              <a:t>Seek input to the approach, proposed format  and content of the Guideline and Implementation Guidance</a:t>
            </a:r>
          </a:p>
          <a:p>
            <a:pPr marL="292608" indent="-292608">
              <a:buClr>
                <a:srgbClr val="1C9885"/>
              </a:buClr>
              <a:buFont typeface="Arial" panose="020B0604020202020204" pitchFamily="34" charset="0"/>
              <a:buChar char="•"/>
            </a:pPr>
            <a:r>
              <a:rPr lang="en-CA" sz="2000" dirty="0"/>
              <a:t>Consolidate feedback and/or provide rationale for not including specific feedback</a:t>
            </a:r>
          </a:p>
          <a:p>
            <a:pPr marL="292608" indent="-292608">
              <a:buClr>
                <a:srgbClr val="1C9885"/>
              </a:buClr>
              <a:buFont typeface="Arial" panose="020B0604020202020204" pitchFamily="34" charset="0"/>
              <a:buChar char="•"/>
            </a:pPr>
            <a:r>
              <a:rPr lang="en-CA" sz="2000" dirty="0"/>
              <a:t>Develop next draft leading to finalisation</a:t>
            </a:r>
          </a:p>
          <a:p>
            <a:pPr lvl="1" indent="0">
              <a:buNone/>
            </a:pPr>
            <a:endParaRPr lang="en-CA" sz="1800" dirty="0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A32C52C3-72F6-5F60-158D-91480FC2A8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456" y="1940777"/>
            <a:ext cx="2886992" cy="288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352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995F7-5F80-4FB4-B28E-F3153A950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i="1" dirty="0">
                <a:solidFill>
                  <a:srgbClr val="1C9885"/>
                </a:solidFill>
              </a:rPr>
              <a:t>Guideline Development</a:t>
            </a:r>
            <a:br>
              <a:rPr lang="en-GB" sz="2800" dirty="0">
                <a:solidFill>
                  <a:srgbClr val="1C9885"/>
                </a:solidFill>
              </a:rPr>
            </a:br>
            <a:r>
              <a:rPr lang="en-GB" sz="2800" i="1" dirty="0">
                <a:solidFill>
                  <a:srgbClr val="1C9885"/>
                </a:solidFill>
              </a:rPr>
              <a:t>Principles</a:t>
            </a:r>
            <a:endParaRPr lang="en-US" i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FF08E5-75A1-4A08-A5DC-6E5DF4E0B1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D7BC97-55FE-4309-BBAE-EA3D80F9515E}" type="slidenum">
              <a:rPr lang="fr-FR" smtClean="0"/>
              <a:pPr/>
              <a:t>4</a:t>
            </a:fld>
            <a:r>
              <a:rPr lang="fr-FR"/>
              <a:t> </a:t>
            </a:r>
            <a:endParaRPr lang="fr-F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CB6DA4-36B2-4178-9610-F2765E86756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3A5F35-5182-409C-BD8F-CCCBD6FD64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8313" y="2324100"/>
            <a:ext cx="8280400" cy="3265488"/>
          </a:xfrm>
        </p:spPr>
        <p:txBody>
          <a:bodyPr/>
          <a:lstStyle/>
          <a:p>
            <a:pPr marL="342900" indent="-342900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Reflective of the mandate of the WHO PQ/VCP and appropriate to the use of the product (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commensurate to use and risk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Reflective of existing products and that can evolve to meet needs of new interventions (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flexibility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Use established practices and systems where still relevant (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efficiency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</a:p>
          <a:p>
            <a:pPr marL="342900" indent="-342900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Useful and user friendly and targeted to key stakeholders 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relevancy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Collaborate and involve stakeholders and partners (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transparency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6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6000"/>
              </a:lnSpc>
              <a:buFont typeface="Arial" panose="020B0604020202020204" pitchFamily="34" charset="0"/>
              <a:buChar char="•"/>
            </a:pP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873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845DD-F45E-479C-BF7D-DD131D3FC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346" y="595106"/>
            <a:ext cx="8280400" cy="790752"/>
          </a:xfrm>
        </p:spPr>
        <p:txBody>
          <a:bodyPr>
            <a:normAutofit/>
          </a:bodyPr>
          <a:lstStyle/>
          <a:p>
            <a:r>
              <a:rPr lang="en-GB" sz="2500" i="1" dirty="0">
                <a:solidFill>
                  <a:srgbClr val="1C9885"/>
                </a:solidFill>
              </a:rPr>
              <a:t>WHOPES ITN guidelines</a:t>
            </a:r>
            <a:br>
              <a:rPr lang="en-GB" sz="2500" dirty="0">
                <a:solidFill>
                  <a:srgbClr val="1C9885"/>
                </a:solidFill>
              </a:rPr>
            </a:br>
            <a:r>
              <a:rPr lang="en-GB" sz="2000" i="1" dirty="0">
                <a:solidFill>
                  <a:srgbClr val="1C9885"/>
                </a:solidFill>
              </a:rPr>
              <a:t>Served a different purpose</a:t>
            </a:r>
            <a:endParaRPr lang="en-US" sz="2000" i="1" dirty="0">
              <a:solidFill>
                <a:srgbClr val="1C9885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A2ED4A-7332-43F4-B1BF-DFA8270421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D7BC97-55FE-4309-BBAE-EA3D80F9515E}" type="slidenum">
              <a:rPr lang="fr-FR" smtClean="0"/>
              <a:pPr/>
              <a:t>5</a:t>
            </a:fld>
            <a:r>
              <a:rPr lang="fr-FR"/>
              <a:t> </a:t>
            </a:r>
            <a:endParaRPr lang="fr-FR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7A04F2-29AE-45E8-BDA2-65EC9A2443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3548" y="1646369"/>
            <a:ext cx="4461048" cy="3412649"/>
          </a:xfrm>
        </p:spPr>
        <p:txBody>
          <a:bodyPr vert="horz" lIns="0" tIns="0" rIns="0" bIns="0" rtlCol="0" anchor="t">
            <a:normAutofit fontScale="92500"/>
          </a:bodyPr>
          <a:lstStyle/>
          <a:p>
            <a:pPr marL="292608" indent="-292608">
              <a:buClr>
                <a:srgbClr val="1C9885"/>
              </a:buClr>
              <a:buFont typeface="Arial" panose="020B0604020202020204" pitchFamily="34" charset="0"/>
              <a:buChar char="•"/>
            </a:pPr>
            <a:r>
              <a:rPr lang="en-CA" sz="2000" dirty="0">
                <a:latin typeface="+mj-lt"/>
              </a:rPr>
              <a:t>Targeted broader stakeholder audience</a:t>
            </a:r>
            <a:endParaRPr lang="en-CA" sz="2000" dirty="0"/>
          </a:p>
          <a:p>
            <a:pPr marL="292608" indent="-292608">
              <a:buClr>
                <a:srgbClr val="1C9885"/>
              </a:buClr>
              <a:buFont typeface="Arial" panose="020B0604020202020204" pitchFamily="34" charset="0"/>
              <a:buChar char="•"/>
            </a:pPr>
            <a:r>
              <a:rPr lang="en-CA" sz="2000" dirty="0">
                <a:latin typeface="+mj-lt"/>
              </a:rPr>
              <a:t>Focused on product development, testing and methods to generate data</a:t>
            </a:r>
          </a:p>
          <a:p>
            <a:pPr marL="292608" indent="-292608">
              <a:buClr>
                <a:srgbClr val="1C9885"/>
              </a:buClr>
              <a:buFont typeface="Arial" panose="020B0604020202020204" pitchFamily="34" charset="0"/>
              <a:buChar char="•"/>
            </a:pPr>
            <a:r>
              <a:rPr lang="en-CA" sz="2000" dirty="0">
                <a:latin typeface="+mj-lt"/>
              </a:rPr>
              <a:t>Emphasized entomological testing which addressed aspects of quality and efficacy</a:t>
            </a:r>
          </a:p>
          <a:p>
            <a:pPr marL="292608" indent="-292608">
              <a:buClr>
                <a:srgbClr val="1C9885"/>
              </a:buClr>
              <a:buFont typeface="Arial" panose="020B0604020202020204" pitchFamily="34" charset="0"/>
              <a:buChar char="•"/>
            </a:pPr>
            <a:r>
              <a:rPr lang="en-CA" sz="2000" dirty="0">
                <a:latin typeface="+mj-lt"/>
              </a:rPr>
              <a:t>Developed based on the WHOPES staged/phased approach (i.e. laboratory, experimental hut studies, large scale field studies)</a:t>
            </a:r>
          </a:p>
          <a:p>
            <a:endParaRPr lang="en-CA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39D93648-3FBC-D6A3-4D6F-267FD0B054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945" y="1718820"/>
            <a:ext cx="2460585" cy="24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876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9E2E1-7A19-43E9-A523-5B4AE966D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48004"/>
            <a:ext cx="8280400" cy="878124"/>
          </a:xfrm>
        </p:spPr>
        <p:txBody>
          <a:bodyPr>
            <a:noAutofit/>
          </a:bodyPr>
          <a:lstStyle/>
          <a:p>
            <a:r>
              <a:rPr lang="en-GB" sz="2500" i="1" dirty="0">
                <a:solidFill>
                  <a:srgbClr val="1C9885"/>
                </a:solidFill>
              </a:rPr>
              <a:t>WHO Guideline for Prequalification of ITNs</a:t>
            </a:r>
            <a:br>
              <a:rPr lang="en-GB" sz="2500" i="1" dirty="0">
                <a:solidFill>
                  <a:srgbClr val="1C9885"/>
                </a:solidFill>
              </a:rPr>
            </a:br>
            <a:r>
              <a:rPr lang="en-GB" sz="2000" i="1" dirty="0">
                <a:solidFill>
                  <a:srgbClr val="1C9885"/>
                </a:solidFill>
              </a:rPr>
              <a:t>Reflective of the role and mandate of the Prequalification process </a:t>
            </a:r>
            <a:endParaRPr lang="en-US" sz="2000" i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0ACD4B-2B52-4A84-8B23-118F770E8F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D7BC97-55FE-4309-BBAE-EA3D80F9515E}" type="slidenum">
              <a:rPr lang="fr-FR" smtClean="0"/>
              <a:pPr/>
              <a:t>6</a:t>
            </a:fld>
            <a:r>
              <a:rPr lang="fr-FR"/>
              <a:t> </a:t>
            </a:r>
            <a:endParaRPr lang="fr-FR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4AA2B6-94A4-4112-B23C-3385A5E4E3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8313" y="1823086"/>
            <a:ext cx="4754700" cy="3529013"/>
          </a:xfrm>
        </p:spPr>
        <p:txBody>
          <a:bodyPr vert="horz" lIns="0" tIns="0" rIns="0" bIns="0" rtlCol="0" anchor="t">
            <a:normAutofit fontScale="92500" lnSpcReduction="10000"/>
          </a:bodyPr>
          <a:lstStyle/>
          <a:p>
            <a:pPr marL="292608" indent="-292608">
              <a:buClr>
                <a:srgbClr val="1C9885"/>
              </a:buClr>
              <a:buFont typeface="Arial" panose="020B0604020202020204" pitchFamily="34" charset="0"/>
              <a:buChar char="•"/>
            </a:pPr>
            <a:r>
              <a:rPr lang="en-CA" sz="2000" dirty="0">
                <a:latin typeface="+mj-lt"/>
              </a:rPr>
              <a:t>Purpose and target audience</a:t>
            </a:r>
          </a:p>
          <a:p>
            <a:pPr marL="292608" indent="-292608">
              <a:buClr>
                <a:srgbClr val="1C9885"/>
              </a:buClr>
              <a:buFont typeface="Arial" panose="020B0604020202020204" pitchFamily="34" charset="0"/>
              <a:buChar char="•"/>
            </a:pPr>
            <a:r>
              <a:rPr lang="en-CA" sz="2000" dirty="0">
                <a:latin typeface="+mj-lt"/>
              </a:rPr>
              <a:t>Explanation of PQT role, mandate and processes</a:t>
            </a:r>
          </a:p>
          <a:p>
            <a:pPr marL="292608" indent="-292608">
              <a:buClr>
                <a:srgbClr val="1C9885"/>
              </a:buClr>
              <a:buFont typeface="Arial" panose="020B0604020202020204" pitchFamily="34" charset="0"/>
              <a:buChar char="•"/>
            </a:pPr>
            <a:r>
              <a:rPr lang="en-CA" sz="2000" dirty="0">
                <a:latin typeface="+mj-lt"/>
              </a:rPr>
              <a:t>Evidence-based operational policies supporting science and processes</a:t>
            </a:r>
          </a:p>
          <a:p>
            <a:pPr marL="292608" indent="-292608">
              <a:buClr>
                <a:srgbClr val="1C9885"/>
              </a:buClr>
              <a:buFont typeface="Arial" panose="020B0604020202020204" pitchFamily="34" charset="0"/>
              <a:buChar char="•"/>
            </a:pPr>
            <a:r>
              <a:rPr lang="en-CA" sz="2000" dirty="0">
                <a:latin typeface="+mj-lt"/>
              </a:rPr>
              <a:t>Detailed science requirements to demonstrate quality, safety and efficacy, and methods for consideration</a:t>
            </a:r>
          </a:p>
          <a:p>
            <a:pPr marL="292608" indent="-292608">
              <a:buClr>
                <a:srgbClr val="1C9885"/>
              </a:buClr>
              <a:buFont typeface="Arial" panose="020B0604020202020204" pitchFamily="34" charset="0"/>
              <a:buChar char="•"/>
            </a:pPr>
            <a:r>
              <a:rPr lang="en-CA" sz="2000" dirty="0">
                <a:latin typeface="+mj-lt"/>
              </a:rPr>
              <a:t>Format and presentation of data (dossier)</a:t>
            </a:r>
          </a:p>
          <a:p>
            <a:pPr marL="292608" indent="-292608">
              <a:buClr>
                <a:srgbClr val="1C9885"/>
              </a:buClr>
              <a:buFont typeface="Arial" panose="020B0604020202020204" pitchFamily="34" charset="0"/>
              <a:buChar char="•"/>
            </a:pPr>
            <a:r>
              <a:rPr lang="en-CA" sz="2000" dirty="0">
                <a:latin typeface="+mj-lt"/>
              </a:rPr>
              <a:t>Assessment approaches</a:t>
            </a:r>
          </a:p>
          <a:p>
            <a:pPr marL="292608" indent="-292608">
              <a:buClr>
                <a:srgbClr val="1C9885"/>
              </a:buClr>
              <a:buFont typeface="Arial" panose="020B0604020202020204" pitchFamily="34" charset="0"/>
              <a:buChar char="•"/>
            </a:pPr>
            <a:r>
              <a:rPr lang="en-CA" sz="2000" dirty="0">
                <a:latin typeface="+mj-lt"/>
              </a:rPr>
              <a:t>Documentation</a:t>
            </a:r>
          </a:p>
          <a:p>
            <a:endParaRPr lang="en-US" dirty="0"/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C5C00C8C-9FC2-F95E-B7AE-ECB0EC4769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462" y="1885398"/>
            <a:ext cx="2776054" cy="277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943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7163A-9558-4BA2-B1C1-8800CD9C9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576655"/>
            <a:ext cx="8136904" cy="522305"/>
          </a:xfrm>
        </p:spPr>
        <p:txBody>
          <a:bodyPr>
            <a:normAutofit/>
          </a:bodyPr>
          <a:lstStyle/>
          <a:p>
            <a:r>
              <a:rPr lang="en-GB" sz="2500" i="1" dirty="0">
                <a:solidFill>
                  <a:srgbClr val="1C9885"/>
                </a:solidFill>
              </a:rPr>
              <a:t>New ITN guideline has specific goals</a:t>
            </a:r>
            <a:endParaRPr lang="en-US" sz="2500" i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3AB6F2-9FFD-42F7-81A8-480B002157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D7BC97-55FE-4309-BBAE-EA3D80F9515E}" type="slidenum">
              <a:rPr lang="fr-FR" smtClean="0"/>
              <a:pPr/>
              <a:t>7</a:t>
            </a:fld>
            <a:r>
              <a:rPr lang="fr-FR"/>
              <a:t> </a:t>
            </a:r>
            <a:endParaRPr lang="fr-FR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371E59-D216-4766-B179-480C6DD44E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7545" y="1166070"/>
            <a:ext cx="4661047" cy="2654038"/>
          </a:xfrm>
        </p:spPr>
        <p:txBody>
          <a:bodyPr vert="horz" lIns="0" tIns="0" rIns="0" bIns="0" rtlCol="0" anchor="t">
            <a:noAutofit/>
          </a:bodyPr>
          <a:lstStyle/>
          <a:p>
            <a:pPr marL="292608" indent="-292608">
              <a:spcBef>
                <a:spcPts val="480"/>
              </a:spcBef>
              <a:buClr>
                <a:srgbClr val="1C9885"/>
              </a:buClr>
              <a:buFont typeface="Arial" panose="020B0604020202020204" pitchFamily="34" charset="0"/>
              <a:buChar char="•"/>
            </a:pPr>
            <a:r>
              <a:rPr lang="en-CA" sz="1800" dirty="0">
                <a:latin typeface="+mj-lt"/>
              </a:rPr>
              <a:t>To address all aspects which support the prequalification of an ITN</a:t>
            </a:r>
            <a:endParaRPr lang="en-US" sz="1800" dirty="0">
              <a:latin typeface="+mj-lt"/>
            </a:endParaRPr>
          </a:p>
          <a:p>
            <a:pPr marL="292608" indent="-292608">
              <a:spcBef>
                <a:spcPts val="480"/>
              </a:spcBef>
              <a:buClr>
                <a:srgbClr val="1C9885"/>
              </a:buClr>
              <a:buFont typeface="Arial" panose="020B0604020202020204" pitchFamily="34" charset="0"/>
              <a:buChar char="•"/>
            </a:pPr>
            <a:r>
              <a:rPr lang="en-CA" sz="1800" dirty="0">
                <a:latin typeface="+mj-lt"/>
              </a:rPr>
              <a:t>To fill current gaps in information required to assess ITNs</a:t>
            </a:r>
          </a:p>
          <a:p>
            <a:pPr marL="292608" indent="-292608">
              <a:spcBef>
                <a:spcPts val="480"/>
              </a:spcBef>
              <a:buClr>
                <a:srgbClr val="1C9885"/>
              </a:buClr>
              <a:buFont typeface="Arial" panose="020B0604020202020204" pitchFamily="34" charset="0"/>
              <a:buChar char="•"/>
            </a:pPr>
            <a:r>
              <a:rPr lang="en-CA" sz="1800" dirty="0">
                <a:latin typeface="+mj-lt"/>
              </a:rPr>
              <a:t>To bring clarity to areas of confusion and misunderstanding </a:t>
            </a:r>
          </a:p>
          <a:p>
            <a:pPr marL="292608" indent="-292608">
              <a:spcBef>
                <a:spcPts val="480"/>
              </a:spcBef>
              <a:buClr>
                <a:srgbClr val="1C9885"/>
              </a:buClr>
              <a:buFont typeface="Arial" panose="020B0604020202020204" pitchFamily="34" charset="0"/>
              <a:buChar char="•"/>
            </a:pPr>
            <a:r>
              <a:rPr lang="en-CA" sz="1800" dirty="0">
                <a:latin typeface="+mj-lt"/>
              </a:rPr>
              <a:t>To apply consistent approaches and criteria to data requirements, data generation, methodologies, processes and policies</a:t>
            </a:r>
          </a:p>
          <a:p>
            <a:pPr marL="292608" indent="-292608">
              <a:spcBef>
                <a:spcPts val="480"/>
              </a:spcBef>
              <a:buClr>
                <a:srgbClr val="1C9885"/>
              </a:buClr>
              <a:buFont typeface="Arial" panose="020B0604020202020204" pitchFamily="34" charset="0"/>
              <a:buChar char="•"/>
            </a:pPr>
            <a:r>
              <a:rPr lang="en-CA" sz="1800" dirty="0">
                <a:latin typeface="+mj-lt"/>
              </a:rPr>
              <a:t>To provide more detail to minimize the need to make assumptions and to assist with the interpretation of supporting information</a:t>
            </a:r>
          </a:p>
          <a:p>
            <a:pPr marL="292608" indent="-292608">
              <a:spcBef>
                <a:spcPts val="480"/>
              </a:spcBef>
              <a:buClr>
                <a:srgbClr val="1C9885"/>
              </a:buClr>
              <a:buFont typeface="Arial" panose="020B0604020202020204" pitchFamily="34" charset="0"/>
              <a:buChar char="•"/>
            </a:pPr>
            <a:r>
              <a:rPr lang="en-CA" sz="1800" dirty="0">
                <a:latin typeface="+mj-lt"/>
              </a:rPr>
              <a:t>To strengthen product baseline information </a:t>
            </a:r>
          </a:p>
          <a:p>
            <a:pPr marL="292608" indent="-292608">
              <a:spcBef>
                <a:spcPts val="480"/>
              </a:spcBef>
              <a:buClr>
                <a:srgbClr val="1C9885"/>
              </a:buClr>
              <a:buFont typeface="Arial" panose="020B0604020202020204" pitchFamily="34" charset="0"/>
              <a:buChar char="•"/>
            </a:pPr>
            <a:r>
              <a:rPr lang="en-CA" sz="1800" dirty="0">
                <a:latin typeface="+mj-lt"/>
              </a:rPr>
              <a:t>To allow for evolution of science and methods within a robust framework</a:t>
            </a:r>
            <a:endParaRPr lang="en-US" sz="1800" dirty="0">
              <a:latin typeface="+mj-lt"/>
            </a:endParaRP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09E39FB1-30CB-57EC-F700-EF83EA2258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896" y="1704556"/>
            <a:ext cx="2832659" cy="283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297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CF1A5E1-CD57-23C3-2EA7-A771FCF52A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49919" y="1349488"/>
            <a:ext cx="989705" cy="9897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42DE2CA-4E0A-955E-9C42-D6CB0619B0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7363" y="1349488"/>
            <a:ext cx="989705" cy="98970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08BDD4-8E9C-915B-B858-E1BEFE18121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6D7BC97-55FE-4309-BBAE-EA3D80F9515E}" type="slidenum">
              <a:rPr lang="fr-FR" sz="1400" b="0"/>
              <a:pPr/>
              <a:t>8</a:t>
            </a:fld>
            <a:r>
              <a:rPr lang="fr-FR"/>
              <a:t> </a:t>
            </a:r>
            <a:endParaRPr lang="fr-FR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769FC5-9E9A-4C03-C60B-B1E0F057D870}"/>
              </a:ext>
            </a:extLst>
          </p:cNvPr>
          <p:cNvSpPr txBox="1"/>
          <p:nvPr/>
        </p:nvSpPr>
        <p:spPr>
          <a:xfrm>
            <a:off x="319413" y="2412812"/>
            <a:ext cx="17004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480"/>
              </a:spcBef>
              <a:buClr>
                <a:srgbClr val="1C9885"/>
              </a:buClr>
            </a:pPr>
            <a:r>
              <a:rPr lang="en-CA" dirty="0">
                <a:latin typeface="+mj-lt"/>
              </a:rPr>
              <a:t>Electronic format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B74326-3EAC-4ED4-D26E-C4C85D0EA00D}"/>
              </a:ext>
            </a:extLst>
          </p:cNvPr>
          <p:cNvSpPr txBox="1"/>
          <p:nvPr/>
        </p:nvSpPr>
        <p:spPr>
          <a:xfrm>
            <a:off x="2514350" y="2469584"/>
            <a:ext cx="352839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480"/>
              </a:spcBef>
              <a:buClr>
                <a:srgbClr val="1C9885"/>
              </a:buClr>
            </a:pPr>
            <a:r>
              <a:rPr lang="en-CA" dirty="0">
                <a:latin typeface="+mj-lt"/>
              </a:rPr>
              <a:t>Guideline (what is required) versus implementation guidance (how to fulfill the requirement)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9E98DF-6730-5B84-859C-E29CDBAC4975}"/>
              </a:ext>
            </a:extLst>
          </p:cNvPr>
          <p:cNvSpPr txBox="1"/>
          <p:nvPr/>
        </p:nvSpPr>
        <p:spPr>
          <a:xfrm>
            <a:off x="6151887" y="4664817"/>
            <a:ext cx="26175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480"/>
              </a:spcBef>
              <a:buClr>
                <a:srgbClr val="1C9885"/>
              </a:buClr>
            </a:pPr>
            <a:r>
              <a:rPr lang="en-CA" dirty="0">
                <a:latin typeface="+mj-lt"/>
              </a:rPr>
              <a:t>Existing guideline content that is relevant, evidence based and peer reviewed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5B2D65A-611D-C533-51EF-507094A64939}"/>
              </a:ext>
            </a:extLst>
          </p:cNvPr>
          <p:cNvSpPr txBox="1"/>
          <p:nvPr/>
        </p:nvSpPr>
        <p:spPr>
          <a:xfrm>
            <a:off x="2652505" y="4641568"/>
            <a:ext cx="31156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480"/>
              </a:spcBef>
              <a:buClr>
                <a:srgbClr val="1C9885"/>
              </a:buClr>
            </a:pPr>
            <a:r>
              <a:rPr lang="en-CA" dirty="0">
                <a:latin typeface="+mj-lt"/>
              </a:rPr>
              <a:t>Experts who indicated their interest to contribute to the development of the guideline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7F75396-D856-83A9-27F3-86A449031FB7}"/>
              </a:ext>
            </a:extLst>
          </p:cNvPr>
          <p:cNvSpPr txBox="1"/>
          <p:nvPr/>
        </p:nvSpPr>
        <p:spPr>
          <a:xfrm>
            <a:off x="473574" y="4664817"/>
            <a:ext cx="161694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480"/>
              </a:spcBef>
              <a:buClr>
                <a:srgbClr val="1C9885"/>
              </a:buClr>
            </a:pPr>
            <a:r>
              <a:rPr lang="en-CA" dirty="0">
                <a:latin typeface="+mj-lt"/>
              </a:rPr>
              <a:t>Data collection over the past 5 years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D5E2C99-C032-A584-4392-B13B98CFD429}"/>
              </a:ext>
            </a:extLst>
          </p:cNvPr>
          <p:cNvSpPr txBox="1"/>
          <p:nvPr/>
        </p:nvSpPr>
        <p:spPr>
          <a:xfrm>
            <a:off x="6290200" y="2427079"/>
            <a:ext cx="26175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480"/>
              </a:spcBef>
              <a:buClr>
                <a:srgbClr val="1C9885"/>
              </a:buClr>
            </a:pPr>
            <a:r>
              <a:rPr lang="en-CA" dirty="0">
                <a:latin typeface="+mj-lt"/>
              </a:rPr>
              <a:t>Varying stakeholder needs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9A6DF2-F1D9-674A-5EBB-22F1C28929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74824" y="1349488"/>
            <a:ext cx="989705" cy="98970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79C9B0B-50F7-D4C6-E74E-A517E19D137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90563" y="3613271"/>
            <a:ext cx="989705" cy="98970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A666250-46F9-5C9A-08C2-543FD9A1E13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8007" y="3613271"/>
            <a:ext cx="989705" cy="98970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A3B4B21-6BCA-DAB5-0FC4-C34A9B62F72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15468" y="3613271"/>
            <a:ext cx="989705" cy="989705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F89AFF7-B054-6F93-E921-15CF83900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550083"/>
            <a:ext cx="8280400" cy="701976"/>
          </a:xfrm>
        </p:spPr>
        <p:txBody>
          <a:bodyPr>
            <a:normAutofit fontScale="90000"/>
          </a:bodyPr>
          <a:lstStyle/>
          <a:p>
            <a:r>
              <a:rPr lang="en-CA" sz="2500" i="1" dirty="0">
                <a:solidFill>
                  <a:srgbClr val="1C9885"/>
                </a:solidFill>
              </a:rPr>
              <a:t>Considerations for new guideline development approach</a:t>
            </a:r>
            <a:br>
              <a:rPr lang="en-GB" sz="2800" dirty="0">
                <a:solidFill>
                  <a:srgbClr val="1C9885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3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79A30-D861-4E8A-98CC-F62C8FD6B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i="1" dirty="0">
                <a:solidFill>
                  <a:srgbClr val="1C9885"/>
                </a:solidFill>
              </a:rPr>
              <a:t>New ITN guideline - transformational elements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15F4DA-0D80-4B7F-B246-E1EB19881E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1809750"/>
            <a:ext cx="8280400" cy="387825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1800" dirty="0"/>
              <a:t>Complete and comprehensive dossier provided to PQT/VCP for evaluation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CA" sz="1600" dirty="0"/>
              <a:t> No phased approach to decision making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en-CA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1800" dirty="0"/>
              <a:t>Manufacturer is responsible for the generation of supporting data and compiling the completed dossier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CA" sz="1600" dirty="0"/>
              <a:t>Role of contract testing facility as a partner and for advice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en-CA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1800" dirty="0"/>
              <a:t>Requirement for data to be generated in GLP accredited facilities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CA" sz="1600" dirty="0"/>
              <a:t>Role of contract testing facility as a partner and for advice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en-CA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1800" dirty="0"/>
              <a:t>Supporting data requirements linked to appropriate product component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CA" sz="1600" dirty="0"/>
              <a:t>Results from bioassays provide information to support the quality of the ITN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CA" sz="1600" dirty="0"/>
              <a:t>Introduction of requirements to support physical durability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CA" sz="1600" dirty="0"/>
              <a:t>Requirements and guidance on the linking of the same data to support aspects of quality and efficacy, e.g., test sample preparation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dirty="0"/>
          </a:p>
          <a:p>
            <a:r>
              <a:rPr lang="en-CA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BD1717-BA6C-46AF-9EB1-7A4AB977029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3913FD-736D-48A2-8DFD-E1B50386069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6D7BC97-55FE-4309-BBAE-EA3D80F9515E}" type="slidenum">
              <a:rPr lang="fr-FR" sz="1400" b="0"/>
              <a:pPr/>
              <a:t>9</a:t>
            </a:fld>
            <a:r>
              <a:rPr lang="fr-FR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45532209"/>
      </p:ext>
    </p:extLst>
  </p:cSld>
  <p:clrMapOvr>
    <a:masterClrMapping/>
  </p:clrMapOvr>
</p:sld>
</file>

<file path=ppt/theme/theme1.xml><?xml version="1.0" encoding="utf-8"?>
<a:theme xmlns:a="http://schemas.openxmlformats.org/drawingml/2006/main" name="WHO PQ Metting Theme">
  <a:themeElements>
    <a:clrScheme name="Custom 1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08DD2"/>
      </a:accent1>
      <a:accent2>
        <a:srgbClr val="2C4B93"/>
      </a:accent2>
      <a:accent3>
        <a:srgbClr val="90C244"/>
      </a:accent3>
      <a:accent4>
        <a:srgbClr val="049885"/>
      </a:accent4>
      <a:accent5>
        <a:srgbClr val="6BB9E7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1fe8808-af42-4e72-a541-4cf994b6f08a" xsi:nil="true"/>
    <lcf76f155ced4ddcb4097134ff3c332f xmlns="fd3e0a0a-3b1c-4cd1-be2c-77d58e8d7165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C8801E9B206349984F54846C26575F" ma:contentTypeVersion="15" ma:contentTypeDescription="Create a new document." ma:contentTypeScope="" ma:versionID="169700396225a56bc416b43cae107004">
  <xsd:schema xmlns:xsd="http://www.w3.org/2001/XMLSchema" xmlns:xs="http://www.w3.org/2001/XMLSchema" xmlns:p="http://schemas.microsoft.com/office/2006/metadata/properties" xmlns:ns2="fd3e0a0a-3b1c-4cd1-be2c-77d58e8d7165" xmlns:ns3="11fe8808-af42-4e72-a541-4cf994b6f08a" targetNamespace="http://schemas.microsoft.com/office/2006/metadata/properties" ma:root="true" ma:fieldsID="8a881598b195fb73c04fdd30577b3808" ns2:_="" ns3:_="">
    <xsd:import namespace="fd3e0a0a-3b1c-4cd1-be2c-77d58e8d7165"/>
    <xsd:import namespace="11fe8808-af42-4e72-a541-4cf994b6f0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3e0a0a-3b1c-4cd1-be2c-77d58e8d71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bca1f9a0-4329-4427-9249-bb9dca87c7c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fe8808-af42-4e72-a541-4cf994b6f08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4abf8976-b861-4105-8b43-5c55653f1ab3}" ma:internalName="TaxCatchAll" ma:showField="CatchAllData" ma:web="11fe8808-af42-4e72-a541-4cf994b6f08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23C6479-1316-4352-8D4E-3A8C2431C6B3}">
  <ds:schemaRefs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11fe8808-af42-4e72-a541-4cf994b6f08a"/>
    <ds:schemaRef ds:uri="http://purl.org/dc/dcmitype/"/>
    <ds:schemaRef ds:uri="http://www.w3.org/XML/1998/namespace"/>
    <ds:schemaRef ds:uri="fd3e0a0a-3b1c-4cd1-be2c-77d58e8d7165"/>
  </ds:schemaRefs>
</ds:datastoreItem>
</file>

<file path=customXml/itemProps2.xml><?xml version="1.0" encoding="utf-8"?>
<ds:datastoreItem xmlns:ds="http://schemas.openxmlformats.org/officeDocument/2006/customXml" ds:itemID="{C8D5C79B-6629-419E-99E6-DD3AF61B0C7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1A3899-8286-49B2-B689-12F6B694EC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3e0a0a-3b1c-4cd1-be2c-77d58e8d7165"/>
    <ds:schemaRef ds:uri="11fe8808-af42-4e72-a541-4cf994b6f0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5226</TotalTime>
  <Words>760</Words>
  <Application>Microsoft Office PowerPoint</Application>
  <PresentationFormat>On-screen Show (4:3)</PresentationFormat>
  <Paragraphs>89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Helvetica</vt:lpstr>
      <vt:lpstr>Lucida Grande</vt:lpstr>
      <vt:lpstr>Times New Roman</vt:lpstr>
      <vt:lpstr>WHO PQ Metting Theme</vt:lpstr>
      <vt:lpstr>  Developing the WHO guideline: Prequalification of Insecticide Treated Nets (ITNs)  Meeting the needs of key stakeholders     </vt:lpstr>
      <vt:lpstr>Insecticide Treated Nets – continue to be a priority </vt:lpstr>
      <vt:lpstr>Purpose of this Consultation Session </vt:lpstr>
      <vt:lpstr>Guideline Development Principles</vt:lpstr>
      <vt:lpstr>WHOPES ITN guidelines Served a different purpose</vt:lpstr>
      <vt:lpstr>WHO Guideline for Prequalification of ITNs Reflective of the role and mandate of the Prequalification process </vt:lpstr>
      <vt:lpstr>New ITN guideline has specific goals</vt:lpstr>
      <vt:lpstr>Considerations for new guideline development approach </vt:lpstr>
      <vt:lpstr>New ITN guideline - transformational elements</vt:lpstr>
      <vt:lpstr>Seeking feedback</vt:lpstr>
      <vt:lpstr>Thank you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FELICIA BECHET</dc:creator>
  <cp:lastModifiedBy>LAW, Marion</cp:lastModifiedBy>
  <cp:revision>657</cp:revision>
  <cp:lastPrinted>2019-03-28T15:41:47Z</cp:lastPrinted>
  <dcterms:created xsi:type="dcterms:W3CDTF">2014-08-27T09:52:25Z</dcterms:created>
  <dcterms:modified xsi:type="dcterms:W3CDTF">2022-10-15T18:48:23Z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0x0101007BC8801E9B206349984F54846C26575F</vt:lpwstr>
  </property>
  <property fmtid="{D5CDD505-2E9C-101B-9397-08002B2CF9AE}" pid="3" name="MediaServiceImageTags">
    <vt:lpwstr/>
  </property>
</Properties>
</file>