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4"/>
  </p:sldMasterIdLst>
  <p:notesMasterIdLst>
    <p:notesMasterId r:id="rId13"/>
  </p:notesMasterIdLst>
  <p:sldIdLst>
    <p:sldId id="265" r:id="rId5"/>
    <p:sldId id="266" r:id="rId6"/>
    <p:sldId id="267" r:id="rId7"/>
    <p:sldId id="268" r:id="rId8"/>
    <p:sldId id="269" r:id="rId9"/>
    <p:sldId id="270" r:id="rId10"/>
    <p:sldId id="272" r:id="rId11"/>
    <p:sldId id="27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10C2089-3153-A641-9648-2307CCFE1982}">
          <p14:sldIdLst>
            <p14:sldId id="265"/>
            <p14:sldId id="266"/>
            <p14:sldId id="267"/>
            <p14:sldId id="268"/>
            <p14:sldId id="269"/>
            <p14:sldId id="270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BB"/>
    <a:srgbClr val="0BBBEF"/>
    <a:srgbClr val="AFC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0074" autoAdjust="0"/>
  </p:normalViewPr>
  <p:slideViewPr>
    <p:cSldViewPr>
      <p:cViewPr varScale="1">
        <p:scale>
          <a:sx n="58" d="100"/>
          <a:sy n="58" d="100"/>
        </p:scale>
        <p:origin x="17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AB7E4-9C91-45A6-B74D-0BFDE3FC5949}" type="datetimeFigureOut">
              <a:rPr lang="fr-FR" smtClean="0"/>
              <a:pPr/>
              <a:t>02/12/2024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0F1AF-52BA-447B-AE47-BAEAB32B3E5A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182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60F1AF-52BA-447B-AE47-BAEAB32B3E5A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711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1440000"/>
            <a:ext cx="11040533" cy="216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2800" b="1">
                <a:solidFill>
                  <a:srgbClr val="0BBBEF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presentation title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75734" y="3960000"/>
            <a:ext cx="11040533" cy="18000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spcBef>
                <a:spcPts val="0"/>
              </a:spcBef>
              <a:defRPr sz="2000" baseline="0">
                <a:solidFill>
                  <a:srgbClr val="0072BB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info about presenter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F31C967D-FF88-45A5-8DCB-E178DA889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7" name="Connecteur droit 9">
            <a:extLst>
              <a:ext uri="{FF2B5EF4-FFF2-40B4-BE49-F238E27FC236}">
                <a16:creationId xmlns:a16="http://schemas.microsoft.com/office/drawing/2014/main" id="{1D9ACA3F-2788-4054-A2FA-BC30D8DEC029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87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slide title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0"/>
              </a:spcBef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DF03D323-4D5C-4090-A055-7376CF9C0D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11" name="Connecteur droit 9">
            <a:extLst>
              <a:ext uri="{FF2B5EF4-FFF2-40B4-BE49-F238E27FC236}">
                <a16:creationId xmlns:a16="http://schemas.microsoft.com/office/drawing/2014/main" id="{2468E39B-13A2-4349-99E7-7E8D52818F92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55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400">
                <a:solidFill>
                  <a:schemeClr val="tx1"/>
                </a:solidFill>
                <a:latin typeface="+mj-lt"/>
              </a:defRPr>
            </a:lvl1pPr>
            <a:lvl3pPr marL="1257300" indent="-342900">
              <a:buFont typeface="Lucida Grande"/>
              <a:buChar char="–"/>
              <a:defRPr/>
            </a:lvl3pPr>
            <a:lvl4pPr marL="1714500" indent="-342900">
              <a:buFont typeface="Lucida Grande"/>
              <a:buChar char="–"/>
              <a:defRPr/>
            </a:lvl4pPr>
            <a:lvl5pPr marL="2171700" indent="-342900">
              <a:buFont typeface="Lucida Grande"/>
              <a:buChar char="–"/>
              <a:defRPr/>
            </a:lvl5pPr>
          </a:lstStyle>
          <a:p>
            <a:pPr lvl="0"/>
            <a:r>
              <a:rPr lang="en-GB" noProof="0" dirty="0"/>
              <a:t>Click to add object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to add slide title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07CA3697-8A4D-48B8-9F77-EBA08438B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13" name="Connecteur droit 9">
            <a:extLst>
              <a:ext uri="{FF2B5EF4-FFF2-40B4-BE49-F238E27FC236}">
                <a16:creationId xmlns:a16="http://schemas.microsoft.com/office/drawing/2014/main" id="{F349C2CC-7F8B-439A-9EC1-B72A98605BB5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84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>
            <a:noAutofit/>
          </a:bodyPr>
          <a:lstStyle>
            <a:lvl1pPr marL="360000" indent="-270000">
              <a:spcBef>
                <a:spcPts val="600"/>
              </a:spcBef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  <a:latin typeface="+mn-lt"/>
              </a:defRPr>
            </a:lvl1pPr>
            <a:lvl2pPr marL="720000" indent="-270000">
              <a:spcBef>
                <a:spcPts val="0"/>
              </a:spcBef>
              <a:buFont typeface="Arial" panose="020B0604020202020204" pitchFamily="34" charset="0"/>
              <a:buChar char="◦"/>
              <a:defRPr sz="2000" baseline="0"/>
            </a:lvl2pPr>
            <a:lvl3pPr marL="1080000" indent="-270000">
              <a:spcBef>
                <a:spcPts val="0"/>
              </a:spcBef>
              <a:buFont typeface="Arial" panose="020B0604020202020204" pitchFamily="34" charset="0"/>
              <a:buChar char="-"/>
              <a:defRPr sz="1800" baseline="0"/>
            </a:lvl3pPr>
            <a:lvl4pPr marL="1419225" indent="-257175">
              <a:spcBef>
                <a:spcPts val="0"/>
              </a:spcBef>
              <a:buFont typeface="Arial" panose="020B0604020202020204" pitchFamily="34" charset="0"/>
              <a:buChar char="−"/>
              <a:defRPr sz="1800" baseline="0"/>
            </a:lvl4pPr>
          </a:lstStyle>
          <a:p>
            <a:pPr lvl="0"/>
            <a:r>
              <a:rPr lang="en-GB" noProof="0" dirty="0"/>
              <a:t>Click to add first level bullet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to add slide title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5721A464-C518-40C7-A858-BBB3834C4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8" name="Connecteur droit 9">
            <a:extLst>
              <a:ext uri="{FF2B5EF4-FFF2-40B4-BE49-F238E27FC236}">
                <a16:creationId xmlns:a16="http://schemas.microsoft.com/office/drawing/2014/main" id="{C0F9BF41-3F0C-4266-8F0B-FF7488A01BAC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96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76000" y="720000"/>
            <a:ext cx="11040000" cy="1260000"/>
          </a:xfrm>
          <a:prstGeom prst="rect">
            <a:avLst/>
          </a:prstGeom>
        </p:spPr>
        <p:txBody>
          <a:bodyPr vert="horz" lIns="90000" tIns="90000" rIns="90000" bIns="90000" rtlCol="0" anchor="ctr">
            <a:noAutofit/>
          </a:bodyPr>
          <a:lstStyle/>
          <a:p>
            <a:pPr lvl="0"/>
            <a:r>
              <a:rPr lang="en-GB" noProof="0" dirty="0"/>
              <a:t>Master title style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76000" y="5849957"/>
            <a:ext cx="11040000" cy="360000"/>
          </a:xfrm>
          <a:prstGeom prst="rect">
            <a:avLst/>
          </a:prstGeom>
        </p:spPr>
        <p:txBody>
          <a:bodyPr vert="horz" lIns="90000" tIns="90000" rIns="90000" bIns="90000" rtlCol="0" anchor="ctr"/>
          <a:lstStyle>
            <a:lvl1pPr algn="r">
              <a:defRPr lang="en-US" sz="800" b="1" baseline="0" smtClean="0">
                <a:solidFill>
                  <a:srgbClr val="0072B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472598" y="6381329"/>
            <a:ext cx="57146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9" r:id="rId2"/>
    <p:sldLayoutId id="2147483688" r:id="rId3"/>
    <p:sldLayoutId id="2147483690" r:id="rId4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lang="en-US" sz="2400" b="1" i="0" kern="1200" baseline="0" smtClean="0">
          <a:solidFill>
            <a:srgbClr val="0072BB"/>
          </a:solidFill>
          <a:latin typeface="Arial"/>
          <a:ea typeface="+mj-ea"/>
          <a:cs typeface="Helvetica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fr-FR" sz="2400" b="0" i="0" kern="1200" baseline="0" smtClean="0">
          <a:solidFill>
            <a:schemeClr val="bg1">
              <a:lumMod val="50000"/>
            </a:schemeClr>
          </a:solidFill>
          <a:latin typeface="Helvetica"/>
          <a:ea typeface="+mn-ea"/>
          <a:cs typeface="Helvetica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BD42F1-5BED-4B1D-87DC-082449B29C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1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1F3D0-1889-49D9-8304-9462810B5E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800" dirty="0"/>
              <a:t>Ensuring Health Equity: </a:t>
            </a:r>
          </a:p>
          <a:p>
            <a:r>
              <a:rPr lang="en-US" sz="2800" dirty="0"/>
              <a:t>Partnerships For Accessible Quality Products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46125-6529-4E1F-9213-6D0C65556D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5066D35-6585-E3CC-4AC7-14FD4459341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BBBEF"/>
                </a:solidFill>
              </a:rPr>
              <a:t>Rogerio Gaspar</a:t>
            </a:r>
          </a:p>
          <a:p>
            <a:r>
              <a:rPr lang="en-US" sz="2000" dirty="0">
                <a:solidFill>
                  <a:srgbClr val="0BBBEF"/>
                </a:solidFill>
              </a:rPr>
              <a:t>Marta Seoane </a:t>
            </a:r>
            <a:r>
              <a:rPr lang="en-US" sz="2000" dirty="0" err="1">
                <a:solidFill>
                  <a:srgbClr val="0BBBEF"/>
                </a:solidFill>
              </a:rPr>
              <a:t>Aguiló</a:t>
            </a:r>
            <a:endParaRPr lang="en-US" sz="2000" dirty="0">
              <a:solidFill>
                <a:srgbClr val="0BBBE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88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92058-5ACA-41CF-A39A-7B543801D4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2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A503881-AFBC-4F48-B42B-DAA5DE77079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98E141-FD99-BAF1-3547-643AE6939805}"/>
              </a:ext>
            </a:extLst>
          </p:cNvPr>
          <p:cNvSpPr/>
          <p:nvPr/>
        </p:nvSpPr>
        <p:spPr>
          <a:xfrm>
            <a:off x="1055440" y="1556792"/>
            <a:ext cx="10081120" cy="37548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Congratulations!</a:t>
            </a:r>
          </a:p>
          <a:p>
            <a:pPr algn="ctr"/>
            <a:endParaRPr lang="en-US" sz="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endParaRPr lang="en-US" sz="6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r>
              <a:rPr lang="en-US" sz="4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You have made it </a:t>
            </a:r>
            <a:r>
              <a:rPr lang="en-US" sz="40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til</a:t>
            </a:r>
            <a:r>
              <a:rPr lang="en-US" sz="4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the end of day 1</a:t>
            </a:r>
            <a:endParaRPr lang="en-US" sz="40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49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D06583C-51E9-584F-D251-EA04D771D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and keynote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CB51FF3-B622-2EFF-4D04-71D566BE67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5733" y="1980000"/>
            <a:ext cx="11040533" cy="3600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Welcome from the three agencies hosting you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Collective responsibility – why we need partnerships for accessible quality products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Keynotes from Director Genera Africa CDC and WHO African Region Director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3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7200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C0F95-D0F6-3432-B178-A1116E947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Sustainable ecosystems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0CB80A-4050-97FF-A912-9B2109852B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5467" y="1772816"/>
            <a:ext cx="11040533" cy="424847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Sobering reminder of the work ahead of us – 70% of countries still don’t have mature enough regulatory environments and structures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Rich updates on existing initiatives, collaborative work and trends from a range of partners.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Strong reminders of the need for collaboration, including with new initiatives, such as the pandemic accord, which help us determine roles and mechanisms to collaborate more efficiently.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Call for SRAs deadlines to transform into WLAs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CF738-E3C0-1411-5DC0-AD7C940A36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4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5ADE3-6CC4-102B-2A96-44075C61A23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143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CFB7B-DF08-507F-6153-473EBB283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598" y="561731"/>
            <a:ext cx="11040000" cy="693176"/>
          </a:xfrm>
        </p:spPr>
        <p:txBody>
          <a:bodyPr/>
          <a:lstStyle/>
          <a:p>
            <a:r>
              <a:rPr lang="en-US" dirty="0"/>
              <a:t>Accelerating Access to quality products through local manufacturing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FF62C-7C5E-2F68-D644-B9D6140DD3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5733" y="1254907"/>
            <a:ext cx="11040533" cy="4189917"/>
          </a:xfrm>
        </p:spPr>
        <p:txBody>
          <a:bodyPr/>
          <a:lstStyle/>
          <a:p>
            <a:r>
              <a:rPr lang="en-US" b="1" dirty="0"/>
              <a:t>Overcoming challenges in local production to improve timely access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7-9 APRIL – 3</a:t>
            </a:r>
            <a:r>
              <a:rPr lang="en-US" baseline="30000" dirty="0"/>
              <a:t>rd</a:t>
            </a:r>
            <a:r>
              <a:rPr lang="en-US" dirty="0"/>
              <a:t> World Local Production Forum in Dubai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Health Technology Access Program (HTAP)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Perspective from a local manufacturers– Africa, Bangladesh – challenges include financing – need more discussion.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Trends towards deglobalization </a:t>
            </a:r>
            <a:r>
              <a:rPr lang="en-US" dirty="0">
                <a:sym typeface="Wingdings" panose="05000000000000000000" pitchFamily="2" charset="2"/>
              </a:rPr>
              <a:t> think global act local moto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Quality is critical and requires WHO efforts to promote internationally acceptable standards and guidelines for vaccines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5BC4E-9834-AFDB-A856-2F33AB69E2F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5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FBE0F-4F5F-03A5-0A4B-DD52346474E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475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CFB7B-DF08-507F-6153-473EBB28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and collaboration for global health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FF62C-7C5E-2F68-D644-B9D6140DD3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5733" y="1844824"/>
            <a:ext cx="11040533" cy="3600000"/>
          </a:xfrm>
        </p:spPr>
        <p:txBody>
          <a:bodyPr/>
          <a:lstStyle/>
          <a:p>
            <a:r>
              <a:rPr lang="en-US" sz="2800" b="1" dirty="0"/>
              <a:t>Innovation and collaboration towards access to medicines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Importance of traceability to maintain globally harmonized standards and quality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Data shortages highlight the importance of collaboration for technology and innovation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There is progress to define shortages more consistently, collaborating with countries and manufacturers on data sharing, use and management </a:t>
            </a: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5BC4E-9834-AFDB-A856-2F33AB69E2F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6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FBE0F-4F5F-03A5-0A4B-DD52346474E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5730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E2487-FCC8-721F-73F7-1E82FF05A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participating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08A8C-E633-AB55-4622-BB8C25798A9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7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50FF6-08BE-2624-D0A7-6FF4E8209ED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F09B48-B590-9CDC-684C-5B8C69380A8D}"/>
              </a:ext>
            </a:extLst>
          </p:cNvPr>
          <p:cNvSpPr/>
          <p:nvPr/>
        </p:nvSpPr>
        <p:spPr>
          <a:xfrm rot="564412">
            <a:off x="9860534" y="2108951"/>
            <a:ext cx="1888106" cy="3770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39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C769B9-703E-E0FA-4F05-81F52204E29E}"/>
              </a:ext>
            </a:extLst>
          </p:cNvPr>
          <p:cNvSpPr/>
          <p:nvPr/>
        </p:nvSpPr>
        <p:spPr>
          <a:xfrm rot="19992440">
            <a:off x="322857" y="2105561"/>
            <a:ext cx="5098906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88904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FAA30C-CBD6-88E8-5927-CFB78EDAA7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5734" y="2088000"/>
            <a:ext cx="11040533" cy="4050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Parallel sessions start at 8:45AM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Check the app for sessions and locations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Remember the badge!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DE500-31E1-AA6E-B8D3-36E27171DB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8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BE551-033A-A5C1-B9F2-D3E3D37668B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7040BC9-0181-EFDB-7C85-595335E748F0}"/>
              </a:ext>
            </a:extLst>
          </p:cNvPr>
          <p:cNvSpPr txBox="1">
            <a:spLocks/>
          </p:cNvSpPr>
          <p:nvPr/>
        </p:nvSpPr>
        <p:spPr>
          <a:xfrm>
            <a:off x="2207568" y="1489667"/>
            <a:ext cx="8280000" cy="1260000"/>
          </a:xfrm>
          <a:prstGeom prst="rect">
            <a:avLst/>
          </a:prstGeom>
        </p:spPr>
        <p:txBody>
          <a:bodyPr vert="horz" lIns="90000" tIns="90000" rIns="90000" bIns="9000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i="0" kern="1200" baseline="0">
                <a:solidFill>
                  <a:srgbClr val="0072BB"/>
                </a:solidFill>
                <a:latin typeface="Arial"/>
                <a:ea typeface="+mj-ea"/>
                <a:cs typeface="Helvetica"/>
              </a:defRPr>
            </a:lvl1pPr>
          </a:lstStyle>
          <a:p>
            <a:pPr algn="r"/>
            <a:r>
              <a:rPr lang="en-US" sz="4800" dirty="0"/>
              <a:t>Have a lovely evening </a:t>
            </a:r>
          </a:p>
          <a:p>
            <a:pPr algn="r"/>
            <a:r>
              <a:rPr lang="en-US" sz="4800" dirty="0"/>
              <a:t>&amp; </a:t>
            </a:r>
          </a:p>
          <a:p>
            <a:pPr algn="r"/>
            <a:r>
              <a:rPr lang="en-US" sz="4800" dirty="0"/>
              <a:t>see you tomorrow!</a:t>
            </a:r>
          </a:p>
        </p:txBody>
      </p:sp>
    </p:spTree>
    <p:extLst>
      <p:ext uri="{BB962C8B-B14F-4D97-AF65-F5344CB8AC3E}">
        <p14:creationId xmlns:p14="http://schemas.microsoft.com/office/powerpoint/2010/main" val="95399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WHO PQ Metting Theme">
  <a:themeElements>
    <a:clrScheme name="Custom 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08DD2"/>
      </a:accent1>
      <a:accent2>
        <a:srgbClr val="2C4B93"/>
      </a:accent2>
      <a:accent3>
        <a:srgbClr val="90C244"/>
      </a:accent3>
      <a:accent4>
        <a:srgbClr val="049885"/>
      </a:accent4>
      <a:accent5>
        <a:srgbClr val="6BB9E7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BBF2B39037C4C9A5C54B881C05EA2" ma:contentTypeVersion="18" ma:contentTypeDescription="Create a new document." ma:contentTypeScope="" ma:versionID="8f821dd96e482bd9e36e8077e907a040">
  <xsd:schema xmlns:xsd="http://www.w3.org/2001/XMLSchema" xmlns:xs="http://www.w3.org/2001/XMLSchema" xmlns:p="http://schemas.microsoft.com/office/2006/metadata/properties" xmlns:ns2="579ceb87-92e2-4902-8f71-ce7a5d73a5ad" xmlns:ns3="ae86ce9e-126b-44a2-b9b0-81ed7a51d24e" targetNamespace="http://schemas.microsoft.com/office/2006/metadata/properties" ma:root="true" ma:fieldsID="f19d0c9c488114b6c2bdf06489a0d8d4" ns2:_="" ns3:_="">
    <xsd:import namespace="579ceb87-92e2-4902-8f71-ce7a5d73a5ad"/>
    <xsd:import namespace="ae86ce9e-126b-44a2-b9b0-81ed7a51d2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ceb87-92e2-4902-8f71-ce7a5d73a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86ce9e-126b-44a2-b9b0-81ed7a51d24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aac6822-0df5-4718-80a7-1a63c9f6f621}" ma:internalName="TaxCatchAll" ma:showField="CatchAllData" ma:web="ae86ce9e-126b-44a2-b9b0-81ed7a51d2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e86ce9e-126b-44a2-b9b0-81ed7a51d24e" xsi:nil="true"/>
    <lcf76f155ced4ddcb4097134ff3c332f xmlns="579ceb87-92e2-4902-8f71-ce7a5d73a5a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87F56C-733F-4723-B89A-025B7D779C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9ceb87-92e2-4902-8f71-ce7a5d73a5ad"/>
    <ds:schemaRef ds:uri="ae86ce9e-126b-44a2-b9b0-81ed7a51d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4F3911-CD63-40AD-92C0-FA4B271D38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70AF89-F12C-408B-A071-BD3667AA9DB7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579ceb87-92e2-4902-8f71-ce7a5d73a5ad"/>
    <ds:schemaRef ds:uri="http://purl.org/dc/elements/1.1/"/>
    <ds:schemaRef ds:uri="http://www.w3.org/XML/1998/namespace"/>
    <ds:schemaRef ds:uri="http://schemas.openxmlformats.org/package/2006/metadata/core-properties"/>
    <ds:schemaRef ds:uri="ae86ce9e-126b-44a2-b9b0-81ed7a51d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1012</TotalTime>
  <Words>375</Words>
  <Application>Microsoft Office PowerPoint</Application>
  <PresentationFormat>Widescreen</PresentationFormat>
  <Paragraphs>72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Helvetica</vt:lpstr>
      <vt:lpstr>Lucida Grande</vt:lpstr>
      <vt:lpstr>Wingdings</vt:lpstr>
      <vt:lpstr>WHO PQ Metting Theme</vt:lpstr>
      <vt:lpstr>PowerPoint Presentation</vt:lpstr>
      <vt:lpstr>PowerPoint Presentation</vt:lpstr>
      <vt:lpstr>Welcome and keynote</vt:lpstr>
      <vt:lpstr>Sustainable ecosystems</vt:lpstr>
      <vt:lpstr>Accelerating Access to quality products through local manufacturing</vt:lpstr>
      <vt:lpstr>Technology and collaboration for global health</vt:lpstr>
      <vt:lpstr>Thank you for participating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FELICIA BECHET</dc:creator>
  <cp:lastModifiedBy>MUSONDA, Mario Mwape Joseph</cp:lastModifiedBy>
  <cp:revision>138</cp:revision>
  <dcterms:created xsi:type="dcterms:W3CDTF">2014-08-27T09:52:25Z</dcterms:created>
  <dcterms:modified xsi:type="dcterms:W3CDTF">2024-12-02T16:14:26Z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0x010100564BBF2B39037C4C9A5C54B881C05EA2</vt:lpwstr>
  </property>
</Properties>
</file>