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4"/>
  </p:sldMasterIdLst>
  <p:notesMasterIdLst>
    <p:notesMasterId r:id="rId15"/>
  </p:notesMasterIdLst>
  <p:sldIdLst>
    <p:sldId id="265" r:id="rId5"/>
    <p:sldId id="266" r:id="rId6"/>
    <p:sldId id="268" r:id="rId7"/>
    <p:sldId id="267" r:id="rId8"/>
    <p:sldId id="269" r:id="rId9"/>
    <p:sldId id="270" r:id="rId10"/>
    <p:sldId id="271" r:id="rId11"/>
    <p:sldId id="272" r:id="rId12"/>
    <p:sldId id="273" r:id="rId13"/>
    <p:sldId id="274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10C2089-3153-A641-9648-2307CCFE1982}">
          <p14:sldIdLst>
            <p14:sldId id="265"/>
            <p14:sldId id="266"/>
            <p14:sldId id="268"/>
            <p14:sldId id="267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BB"/>
    <a:srgbClr val="0BBBEF"/>
    <a:srgbClr val="AFC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F50AF4-514B-4551-9489-D5321FDF5454}" v="5" dt="2024-10-16T11:47:47.6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60" d="100"/>
          <a:sy n="60" d="100"/>
        </p:scale>
        <p:origin x="9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AB7E4-9C91-45A6-B74D-0BFDE3FC5949}" type="datetimeFigureOut">
              <a:rPr lang="fr-FR" smtClean="0"/>
              <a:pPr/>
              <a:t>11/11/2024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0F1AF-52BA-447B-AE47-BAEAB32B3E5A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4182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5734" y="1440000"/>
            <a:ext cx="11040533" cy="2160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2800" b="1">
                <a:solidFill>
                  <a:srgbClr val="0BBBEF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Click to add presentation title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75734" y="3960000"/>
            <a:ext cx="11040533" cy="18000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spcBef>
                <a:spcPts val="0"/>
              </a:spcBef>
              <a:defRPr sz="2000" baseline="0">
                <a:solidFill>
                  <a:srgbClr val="0072BB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Click to add info about presenter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F31C967D-FF88-45A5-8DCB-E178DA889B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7" name="Connecteur droit 9">
            <a:extLst>
              <a:ext uri="{FF2B5EF4-FFF2-40B4-BE49-F238E27FC236}">
                <a16:creationId xmlns:a16="http://schemas.microsoft.com/office/drawing/2014/main" id="{1D9ACA3F-2788-4054-A2FA-BC30D8DEC029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87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add slide title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5734" y="2088000"/>
            <a:ext cx="11040533" cy="360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0"/>
              </a:spcBef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Click to add text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id="{DF03D323-4D5C-4090-A055-7376CF9C0D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11" name="Connecteur droit 9">
            <a:extLst>
              <a:ext uri="{FF2B5EF4-FFF2-40B4-BE49-F238E27FC236}">
                <a16:creationId xmlns:a16="http://schemas.microsoft.com/office/drawing/2014/main" id="{2468E39B-13A2-4349-99E7-7E8D52818F92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55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575734" y="2088000"/>
            <a:ext cx="11040533" cy="36000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2400">
                <a:solidFill>
                  <a:schemeClr val="tx1"/>
                </a:solidFill>
                <a:latin typeface="+mj-lt"/>
              </a:defRPr>
            </a:lvl1pPr>
            <a:lvl3pPr marL="1257300" indent="-342900">
              <a:buFont typeface="Lucida Grande"/>
              <a:buChar char="–"/>
              <a:defRPr/>
            </a:lvl3pPr>
            <a:lvl4pPr marL="1714500" indent="-342900">
              <a:buFont typeface="Lucida Grande"/>
              <a:buChar char="–"/>
              <a:defRPr/>
            </a:lvl4pPr>
            <a:lvl5pPr marL="2171700" indent="-342900">
              <a:buFont typeface="Lucida Grande"/>
              <a:buChar char="–"/>
              <a:defRPr/>
            </a:lvl5pPr>
          </a:lstStyle>
          <a:p>
            <a:pPr lvl="0"/>
            <a:r>
              <a:rPr lang="en-GB" noProof="0" dirty="0"/>
              <a:t>Click to add object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to add slide title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07CA3697-8A4D-48B8-9F77-EBA08438B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13" name="Connecteur droit 9">
            <a:extLst>
              <a:ext uri="{FF2B5EF4-FFF2-40B4-BE49-F238E27FC236}">
                <a16:creationId xmlns:a16="http://schemas.microsoft.com/office/drawing/2014/main" id="{F349C2CC-7F8B-439A-9EC1-B72A98605BB5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184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5734" y="2088000"/>
            <a:ext cx="11040533" cy="3600000"/>
          </a:xfrm>
          <a:prstGeom prst="rect">
            <a:avLst/>
          </a:prstGeom>
        </p:spPr>
        <p:txBody>
          <a:bodyPr>
            <a:noAutofit/>
          </a:bodyPr>
          <a:lstStyle>
            <a:lvl1pPr marL="360000" indent="-270000">
              <a:spcBef>
                <a:spcPts val="600"/>
              </a:spcBef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  <a:latin typeface="+mn-lt"/>
              </a:defRPr>
            </a:lvl1pPr>
            <a:lvl2pPr marL="720000" indent="-270000">
              <a:spcBef>
                <a:spcPts val="0"/>
              </a:spcBef>
              <a:buFont typeface="Arial" panose="020B0604020202020204" pitchFamily="34" charset="0"/>
              <a:buChar char="◦"/>
              <a:defRPr sz="2000" baseline="0"/>
            </a:lvl2pPr>
            <a:lvl3pPr marL="1080000" indent="-270000">
              <a:spcBef>
                <a:spcPts val="0"/>
              </a:spcBef>
              <a:buFont typeface="Arial" panose="020B0604020202020204" pitchFamily="34" charset="0"/>
              <a:buChar char="-"/>
              <a:defRPr sz="1800" baseline="0"/>
            </a:lvl3pPr>
            <a:lvl4pPr marL="1419225" indent="-257175">
              <a:spcBef>
                <a:spcPts val="0"/>
              </a:spcBef>
              <a:buFont typeface="Arial" panose="020B0604020202020204" pitchFamily="34" charset="0"/>
              <a:buChar char="−"/>
              <a:defRPr sz="1800" baseline="0"/>
            </a:lvl4pPr>
          </a:lstStyle>
          <a:p>
            <a:pPr lvl="0"/>
            <a:r>
              <a:rPr lang="en-GB" noProof="0" dirty="0"/>
              <a:t>Click to add first level bullet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to add slide title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5721A464-C518-40C7-A858-BBB3834C47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8" name="Connecteur droit 9">
            <a:extLst>
              <a:ext uri="{FF2B5EF4-FFF2-40B4-BE49-F238E27FC236}">
                <a16:creationId xmlns:a16="http://schemas.microsoft.com/office/drawing/2014/main" id="{C0F9BF41-3F0C-4266-8F0B-FF7488A01BAC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96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76000" y="720000"/>
            <a:ext cx="11040000" cy="1260000"/>
          </a:xfrm>
          <a:prstGeom prst="rect">
            <a:avLst/>
          </a:prstGeom>
        </p:spPr>
        <p:txBody>
          <a:bodyPr vert="horz" lIns="90000" tIns="90000" rIns="90000" bIns="90000" rtlCol="0" anchor="ctr">
            <a:noAutofit/>
          </a:bodyPr>
          <a:lstStyle/>
          <a:p>
            <a:pPr lvl="0"/>
            <a:r>
              <a:rPr lang="en-GB" noProof="0" dirty="0"/>
              <a:t>Master title style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76000" y="5849957"/>
            <a:ext cx="11040000" cy="360000"/>
          </a:xfrm>
          <a:prstGeom prst="rect">
            <a:avLst/>
          </a:prstGeom>
        </p:spPr>
        <p:txBody>
          <a:bodyPr vert="horz" lIns="90000" tIns="90000" rIns="90000" bIns="90000" rtlCol="0" anchor="ctr"/>
          <a:lstStyle>
            <a:lvl1pPr algn="r">
              <a:defRPr lang="en-US" sz="800" b="1" baseline="0" smtClean="0">
                <a:solidFill>
                  <a:srgbClr val="0072B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472598" y="6381329"/>
            <a:ext cx="57146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9" r:id="rId2"/>
    <p:sldLayoutId id="2147483688" r:id="rId3"/>
    <p:sldLayoutId id="2147483690" r:id="rId4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lang="en-US" sz="2400" b="1" i="0" kern="1200" baseline="0" smtClean="0">
          <a:solidFill>
            <a:srgbClr val="0072BB"/>
          </a:solidFill>
          <a:latin typeface="Arial"/>
          <a:ea typeface="+mj-ea"/>
          <a:cs typeface="Helvetica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fr-FR" sz="2400" b="0" i="0" kern="1200" baseline="0" smtClean="0">
          <a:solidFill>
            <a:schemeClr val="bg1">
              <a:lumMod val="50000"/>
            </a:schemeClr>
          </a:solidFill>
          <a:latin typeface="Helvetica"/>
          <a:ea typeface="+mn-ea"/>
          <a:cs typeface="Helvetica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BD42F1-5BED-4B1D-87DC-082449B29C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1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08B9C-E525-43B4-8C13-511E3BF2B5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91744" y="4005064"/>
            <a:ext cx="7104442" cy="1800000"/>
          </a:xfrm>
        </p:spPr>
        <p:txBody>
          <a:bodyPr/>
          <a:lstStyle/>
          <a:p>
            <a:pPr marL="177800" algn="just">
              <a:spcBef>
                <a:spcPts val="100"/>
              </a:spcBef>
              <a:tabLst>
                <a:tab pos="1009015" algn="l"/>
                <a:tab pos="1009650" algn="l"/>
              </a:tabLst>
              <a:defRPr/>
            </a:pPr>
            <a:r>
              <a:rPr lang="en-US" sz="2800" dirty="0">
                <a:solidFill>
                  <a:srgbClr val="0C50A8"/>
                </a:solidFill>
                <a:latin typeface="Tahoma"/>
                <a:cs typeface="Tahoma"/>
              </a:rPr>
              <a:t>Abdul</a:t>
            </a:r>
            <a:r>
              <a:rPr lang="en-US" sz="2800" spc="-75" dirty="0">
                <a:solidFill>
                  <a:srgbClr val="0C50A8"/>
                </a:solidFill>
                <a:latin typeface="Tahoma"/>
                <a:cs typeface="Tahoma"/>
              </a:rPr>
              <a:t> </a:t>
            </a:r>
            <a:r>
              <a:rPr lang="en-US" sz="2800" spc="-5" dirty="0">
                <a:solidFill>
                  <a:srgbClr val="0C50A8"/>
                </a:solidFill>
                <a:latin typeface="Tahoma"/>
                <a:cs typeface="Tahoma"/>
              </a:rPr>
              <a:t>Muktadir</a:t>
            </a:r>
            <a:endParaRPr lang="en-US" sz="2800" dirty="0">
              <a:solidFill>
                <a:srgbClr val="0C50A8"/>
              </a:solidFill>
              <a:latin typeface="Tahoma"/>
              <a:cs typeface="Tahoma"/>
            </a:endParaRPr>
          </a:p>
          <a:p>
            <a:pPr algn="just" eaLnBrk="1" hangingPunct="1"/>
            <a:r>
              <a:rPr lang="en-US" altLang="en-US" sz="2800" dirty="0">
                <a:solidFill>
                  <a:srgbClr val="C00000"/>
                </a:solidFill>
                <a:cs typeface="Calibri" panose="020F0502020204030204" pitchFamily="34" charset="0"/>
              </a:rPr>
              <a:t>  </a:t>
            </a:r>
            <a:r>
              <a:rPr lang="en-US" alt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Chairman and Managing Director</a:t>
            </a:r>
          </a:p>
          <a:p>
            <a:pPr algn="just" eaLnBrk="1" hangingPunct="1"/>
            <a:r>
              <a:rPr lang="en-US" alt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  Incepta Pharmaceuticals Ltd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46125-6529-4E1F-9213-6D0C65556D7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50EAAE-E79A-444A-A9C3-4BFE94E130B6}"/>
              </a:ext>
            </a:extLst>
          </p:cNvPr>
          <p:cNvSpPr txBox="1"/>
          <p:nvPr/>
        </p:nvSpPr>
        <p:spPr>
          <a:xfrm>
            <a:off x="2855640" y="1628800"/>
            <a:ext cx="7416824" cy="853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7490" marR="0" indent="-237490" algn="ctr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Overcoming the challenges in local production to improve timely access of vaccines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889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98441E-87CC-467F-9233-5B6D9DA304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15780" y="2780928"/>
            <a:ext cx="3960440" cy="1296144"/>
          </a:xfrm>
        </p:spPr>
        <p:txBody>
          <a:bodyPr/>
          <a:lstStyle/>
          <a:p>
            <a:pPr algn="ctr"/>
            <a:r>
              <a:rPr lang="en-US" sz="5400" dirty="0"/>
              <a:t>Thank you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68DA90-7691-435A-A49F-AA83B2A534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10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90DAB1-7D59-4C60-9A7C-C77961021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381329"/>
            <a:ext cx="4464496" cy="329121"/>
          </a:xfrm>
        </p:spPr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0955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F7774-F78E-423F-A502-9E0130CB1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328" y="741971"/>
            <a:ext cx="11040000" cy="1260000"/>
          </a:xfrm>
        </p:spPr>
        <p:txBody>
          <a:bodyPr/>
          <a:lstStyle/>
          <a:p>
            <a:r>
              <a:rPr lang="en-US" dirty="0"/>
              <a:t>Preamble: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C4CE5-3FDE-4A18-9E10-ACE64F8A9D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5400" y="1736672"/>
            <a:ext cx="10273142" cy="3960440"/>
          </a:xfrm>
        </p:spPr>
        <p:txBody>
          <a:bodyPr/>
          <a:lstStyle/>
          <a:p>
            <a:pPr algn="just"/>
            <a:endParaRPr lang="en-US" sz="1800" b="0" i="0" u="none" strike="noStrike" baseline="0" dirty="0">
              <a:solidFill>
                <a:srgbClr val="000000"/>
              </a:solidFill>
              <a:latin typeface="Minion Pro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Minion Pro"/>
              </a:rPr>
              <a:t> </a:t>
            </a:r>
            <a:r>
              <a:rPr lang="en-US" sz="2000" dirty="0"/>
              <a:t>As per the World Health Organization (WHO), approved vaccines prevent 2 to 3 million deaths per year.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There is a lack of equitable access to vaccines in the low- and middle-income developing nations.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There are multiple challenges are associated with building of vaccine manufacturing capabilities in developing countries.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The manufacturing capacity for vaccines in developing countries has always been of importance and even more so during a pandemic.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292058-5ACA-41CF-A39A-7B543801D4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2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A503881-AFBC-4F48-B42B-DAA5DE77079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49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F7774-F78E-423F-A502-9E0130CB1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683245"/>
            <a:ext cx="11040000" cy="690464"/>
          </a:xfrm>
        </p:spPr>
        <p:txBody>
          <a:bodyPr/>
          <a:lstStyle/>
          <a:p>
            <a:r>
              <a:rPr lang="en-US" dirty="0"/>
              <a:t>Challenges in vaccine manufacturing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C4CE5-3FDE-4A18-9E10-ACE64F8A9D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47528" y="1556792"/>
            <a:ext cx="7992888" cy="4329931"/>
          </a:xfrm>
        </p:spPr>
        <p:txBody>
          <a:bodyPr/>
          <a:lstStyle/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r>
              <a:rPr lang="en-US" sz="2000" dirty="0"/>
              <a:t>Seed availability</a:t>
            </a:r>
          </a:p>
          <a:p>
            <a:pPr marL="109538" marR="0" lvl="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tabLst/>
            </a:pPr>
            <a:endParaRPr lang="en-US" sz="2000" dirty="0"/>
          </a:p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r>
              <a:rPr lang="en-US" sz="2000" dirty="0"/>
              <a:t>Reliable testing method</a:t>
            </a:r>
          </a:p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endParaRPr lang="en-US" sz="2000" dirty="0"/>
          </a:p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r>
              <a:rPr lang="en-US" sz="2000" dirty="0"/>
              <a:t>Skilled workforce</a:t>
            </a:r>
          </a:p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endParaRPr lang="en-US" sz="2000" dirty="0"/>
          </a:p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r>
              <a:rPr lang="en-US" sz="2000" dirty="0"/>
              <a:t>Regulatory barriers</a:t>
            </a:r>
          </a:p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endParaRPr lang="en-US" sz="2000" dirty="0"/>
          </a:p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r>
              <a:rPr lang="en-US" sz="2000" dirty="0"/>
              <a:t>Manufacturing capacity</a:t>
            </a:r>
          </a:p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endParaRPr lang="en-US" sz="2000" dirty="0"/>
          </a:p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r>
              <a:rPr lang="en-US" sz="2000" dirty="0"/>
              <a:t>Financing from international organization</a:t>
            </a:r>
          </a:p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endParaRPr lang="en-US" sz="2000" dirty="0"/>
          </a:p>
          <a:p>
            <a:pPr marL="452438" marR="0" lvl="0" indent="-3429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Arial" panose="020B0604020202020204" pitchFamily="34" charset="0"/>
              <a:buChar char="•"/>
              <a:tabLst/>
            </a:pPr>
            <a:endParaRPr lang="en-US" sz="2000" dirty="0"/>
          </a:p>
          <a:p>
            <a:pPr marL="109538" marR="0" lvl="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tabLst/>
            </a:pPr>
            <a:endParaRPr lang="en-US" sz="2000" dirty="0"/>
          </a:p>
          <a:p>
            <a:pPr marL="109538" marR="0" lvl="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tabLst/>
            </a:pPr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292058-5ACA-41CF-A39A-7B543801D4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3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A503881-AFBC-4F48-B42B-DAA5DE77079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0478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D06583C-51E9-584F-D251-EA04D771D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7" y="661777"/>
            <a:ext cx="9289032" cy="792088"/>
          </a:xfrm>
        </p:spPr>
        <p:txBody>
          <a:bodyPr/>
          <a:lstStyle/>
          <a:p>
            <a:r>
              <a:rPr lang="en-US" dirty="0"/>
              <a:t>Availability of seed and technology transfer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CB51FF3-B622-2EFF-4D04-71D566BE67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75420" y="1916832"/>
            <a:ext cx="9001000" cy="2880320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  <a:ea typeface="+mj-ea"/>
              </a:rPr>
              <a:t>The current Repository of seeds are often hesitant to provide seed materials to the companies of developing countries.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+mj-lt"/>
              <a:ea typeface="+mj-ea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  <a:ea typeface="+mj-ea"/>
              </a:rPr>
              <a:t>Though the vaccine manufacturers in developing countries have the capacity and expertise.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>
              <a:latin typeface="+mj-lt"/>
              <a:ea typeface="+mj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  <a:ea typeface="+mj-ea"/>
              </a:rPr>
              <a:t>Consider availability of seeds at easy terms so that many manufacturers can start producing common vaccines.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+mj-lt"/>
              <a:ea typeface="+mj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+mj-lt"/>
              <a:ea typeface="+mj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+mj-lt"/>
              <a:ea typeface="+mj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+mj-lt"/>
              <a:ea typeface="+mj-ea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>
              <a:latin typeface="+mj-lt"/>
              <a:ea typeface="+mj-ea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68DA90-7691-435A-A49F-AA83B2A534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4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90DAB1-7D59-4C60-9A7C-C77961021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381329"/>
            <a:ext cx="4464496" cy="329121"/>
          </a:xfrm>
        </p:spPr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7200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D06583C-51E9-584F-D251-EA04D771D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4" y="634123"/>
            <a:ext cx="10399519" cy="720080"/>
          </a:xfrm>
        </p:spPr>
        <p:txBody>
          <a:bodyPr/>
          <a:lstStyle/>
          <a:p>
            <a:r>
              <a:rPr lang="en-US" dirty="0"/>
              <a:t>Optimization of testing method and skilled workforce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68DA90-7691-435A-A49F-AA83B2A534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5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90DAB1-7D59-4C60-9A7C-C77961021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381329"/>
            <a:ext cx="4464496" cy="329121"/>
          </a:xfrm>
        </p:spPr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7E19307-B076-4F2F-AF00-9023445EB045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 bwMode="auto">
          <a:xfrm>
            <a:off x="839416" y="1716732"/>
            <a:ext cx="9865096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2000" dirty="0">
                <a:latin typeface="+mj-lt"/>
                <a:ea typeface="+mj-ea"/>
              </a:rPr>
              <a:t>Vaccine manufacturing requires advanced testing procedures that involve multiple complex processes and a highly skilled workforce.</a:t>
            </a: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altLang="en-US" sz="2000" dirty="0">
              <a:latin typeface="+mj-lt"/>
              <a:ea typeface="+mj-ea"/>
            </a:endParaRP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2000" dirty="0">
                <a:latin typeface="+mj-lt"/>
                <a:ea typeface="+mj-ea"/>
              </a:rPr>
              <a:t>Developing a skilled local workforce demands significant investment in training, often involving multiple short-term transfers to international sites.</a:t>
            </a: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altLang="en-US" sz="2000" dirty="0">
              <a:latin typeface="+mj-lt"/>
              <a:ea typeface="+mj-ea"/>
            </a:endParaRP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2000" dirty="0">
                <a:latin typeface="+mj-lt"/>
                <a:ea typeface="+mj-ea"/>
              </a:rPr>
              <a:t>Due to the specialized requirements of testing procedures, the cost of training a localized workforce is high, particularly during the initial phases of technology transfer.</a:t>
            </a: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US" altLang="en-US" sz="2000" dirty="0">
              <a:latin typeface="+mj-lt"/>
              <a:ea typeface="+mj-ea"/>
            </a:endParaRPr>
          </a:p>
          <a:p>
            <a:pPr marL="342900" marR="0" lvl="0" indent="-34290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en-US" sz="2000" dirty="0">
                <a:latin typeface="+mj-lt"/>
                <a:ea typeface="+mj-ea"/>
              </a:rPr>
              <a:t>WHO should consider publication of complete testing methods of all vaccines and establish training centers for the scientists.</a:t>
            </a:r>
          </a:p>
        </p:txBody>
      </p:sp>
    </p:spTree>
    <p:extLst>
      <p:ext uri="{BB962C8B-B14F-4D97-AF65-F5344CB8AC3E}">
        <p14:creationId xmlns:p14="http://schemas.microsoft.com/office/powerpoint/2010/main" val="94379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D06583C-51E9-584F-D251-EA04D771D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34" y="332656"/>
            <a:ext cx="11040000" cy="1260000"/>
          </a:xfrm>
        </p:spPr>
        <p:txBody>
          <a:bodyPr/>
          <a:lstStyle/>
          <a:p>
            <a:r>
              <a:rPr lang="en-US" dirty="0"/>
              <a:t>Regulatory barriers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98441E-87CC-467F-9233-5B6D9DA304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416" y="1592656"/>
            <a:ext cx="9001000" cy="3253003"/>
          </a:xfrm>
        </p:spPr>
        <p:txBody>
          <a:bodyPr/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000" dirty="0">
                <a:solidFill>
                  <a:srgbClr val="FF0000"/>
                </a:solidFill>
              </a:rPr>
              <a:t>A functional NRA (National Regulatory Authority) </a:t>
            </a:r>
            <a:r>
              <a:rPr lang="en-US" altLang="en-US" sz="2000" dirty="0"/>
              <a:t>is a significant incentive for vaccine manufacturing companies to engage in global operations, such as technology transfer partnerships, exports to international markets, and partnerships with organizations like UNICEF.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2000" dirty="0"/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000" dirty="0"/>
              <a:t>To develop a functional NRA, there should be a time based road map for all member countries.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2000" dirty="0"/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000" dirty="0"/>
              <a:t>In the absence of an established functional NRA, </a:t>
            </a:r>
            <a:r>
              <a:rPr lang="en-US" altLang="en-US" sz="2000" dirty="0">
                <a:solidFill>
                  <a:srgbClr val="FF0000"/>
                </a:solidFill>
              </a:rPr>
              <a:t>surrogate NRAs</a:t>
            </a:r>
            <a:r>
              <a:rPr lang="en-US" altLang="en-US" sz="2000" dirty="0"/>
              <a:t> should be assigned for any member country so that all manufacturers can get equal chance to participate in international supply programs.</a:t>
            </a:r>
          </a:p>
          <a:p>
            <a:pPr algn="just"/>
            <a:endParaRPr lang="en-US" sz="1800" dirty="0">
              <a:latin typeface="IdealSans-Ligh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68DA90-7691-435A-A49F-AA83B2A534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6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90DAB1-7D59-4C60-9A7C-C77961021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381329"/>
            <a:ext cx="4464496" cy="329121"/>
          </a:xfrm>
        </p:spPr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3159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D06583C-51E9-584F-D251-EA04D771D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522228"/>
            <a:ext cx="7560840" cy="1260000"/>
          </a:xfrm>
        </p:spPr>
        <p:txBody>
          <a:bodyPr/>
          <a:lstStyle/>
          <a:p>
            <a:r>
              <a:rPr lang="en-US" dirty="0"/>
              <a:t>Manufacturing capacity and Financing from the international organizations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98441E-87CC-467F-9233-5B6D9DA304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416" y="1802498"/>
            <a:ext cx="9937104" cy="3570718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Manufacturers in developing countries are not yet prepared to produce large volumes of vaccines. Efforts should be made to increase production capacity. In some cases, simple re-tooling can boost production volume using the same principles, but this requires investments at easy terms.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International organizations and other donors can support capacity building in vaccine development and deployment actions in developing countries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Governments of big nations are providing support to their manufacturers but such support is not available in most LMICs.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800" dirty="0">
              <a:latin typeface="IdealSans-Light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68DA90-7691-435A-A49F-AA83B2A534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7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90DAB1-7D59-4C60-9A7C-C77961021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381329"/>
            <a:ext cx="4464496" cy="329121"/>
          </a:xfrm>
        </p:spPr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4461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D06583C-51E9-584F-D251-EA04D771D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692696"/>
            <a:ext cx="8064896" cy="792088"/>
          </a:xfrm>
        </p:spPr>
        <p:txBody>
          <a:bodyPr/>
          <a:lstStyle/>
          <a:p>
            <a:r>
              <a:rPr lang="en-US" dirty="0"/>
              <a:t>Incepta vaccine operation in Bangladesh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98441E-87CC-467F-9233-5B6D9DA304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416" y="1844824"/>
            <a:ext cx="10369152" cy="4320480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We have the bulk antigen production facilities which could be utilized to adapt almost all technology platforms.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We have developed our own bulk;</a:t>
            </a:r>
          </a:p>
          <a:p>
            <a:pPr marL="1485900" lvl="2" indent="-342900" algn="just">
              <a:buFont typeface="Wingdings" panose="05000000000000000000" pitchFamily="2" charset="2"/>
              <a:buChar char="ü"/>
            </a:pPr>
            <a:r>
              <a:rPr lang="en-US" sz="2000" dirty="0"/>
              <a:t>Meningococcal polysaccharide subunit vaccine (ACYW135)</a:t>
            </a:r>
          </a:p>
          <a:p>
            <a:pPr marL="1485900" lvl="2" indent="-342900" algn="just">
              <a:buFont typeface="Wingdings" panose="05000000000000000000" pitchFamily="2" charset="2"/>
              <a:buChar char="ü"/>
            </a:pPr>
            <a:r>
              <a:rPr lang="en-US" sz="2000" dirty="0"/>
              <a:t>Hepatitis B sub-unit vaccine (VLP based)</a:t>
            </a:r>
          </a:p>
          <a:p>
            <a:pPr marL="1485900" lvl="2" indent="-342900" algn="just">
              <a:buFont typeface="Wingdings" panose="05000000000000000000" pitchFamily="2" charset="2"/>
              <a:buChar char="ü"/>
            </a:pPr>
            <a:r>
              <a:rPr lang="en-US" sz="2000" dirty="0"/>
              <a:t>Whole cell oral cholera vaccine</a:t>
            </a:r>
          </a:p>
          <a:p>
            <a:pPr marL="1485900" lvl="2" indent="-342900" algn="just">
              <a:buFont typeface="Wingdings" panose="05000000000000000000" pitchFamily="2" charset="2"/>
              <a:buChar char="ü"/>
            </a:pPr>
            <a:r>
              <a:rPr lang="en-US" sz="2000" dirty="0"/>
              <a:t>Rabies vaccine (Vero cell based) </a:t>
            </a:r>
          </a:p>
          <a:p>
            <a:pPr marL="1485900" lvl="2" indent="-342900" algn="just">
              <a:buFont typeface="Wingdings" panose="05000000000000000000" pitchFamily="2" charset="2"/>
              <a:buChar char="ü"/>
            </a:pPr>
            <a:r>
              <a:rPr lang="en-US" sz="2000" dirty="0"/>
              <a:t>Typhoid conjugate vaccine</a:t>
            </a:r>
          </a:p>
          <a:p>
            <a:pPr lvl="2" indent="0" algn="just">
              <a:buNone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We are in the platform of mRNA technology transfer hub and our researchers are regularly receiving training in this hub 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just"/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68DA90-7691-435A-A49F-AA83B2A534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8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90DAB1-7D59-4C60-9A7C-C77961021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381329"/>
            <a:ext cx="4464496" cy="329121"/>
          </a:xfrm>
        </p:spPr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4791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D06583C-51E9-584F-D251-EA04D771D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692696"/>
            <a:ext cx="8064896" cy="792088"/>
          </a:xfrm>
        </p:spPr>
        <p:txBody>
          <a:bodyPr/>
          <a:lstStyle/>
          <a:p>
            <a:r>
              <a:rPr lang="en-US" dirty="0"/>
              <a:t>Incepta vaccine operation in Bangladesh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98441E-87CC-467F-9233-5B6D9DA304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416" y="1988840"/>
            <a:ext cx="9793088" cy="3168352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We are working in the development process of Dengue vaccine, Rotavirus vaccine, Human papilloma virus vaccine, Pneumococcal conjugate vaccine.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Our yearly production capacity is 180 million single doses yearly and the capacity can be increased up to 1000 million doses in case of multidose vials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Our bulk antigen and R&amp;D facilities are equipped with highly trained personnel and vaccine expertise. We are capable of producing vaccines on any platform to meet global demand.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68DA90-7691-435A-A49F-AA83B2A534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9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890DAB1-7D59-4C60-9A7C-C77961021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381329"/>
            <a:ext cx="4464496" cy="329121"/>
          </a:xfrm>
        </p:spPr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196712"/>
      </p:ext>
    </p:extLst>
  </p:cSld>
  <p:clrMapOvr>
    <a:masterClrMapping/>
  </p:clrMapOvr>
</p:sld>
</file>

<file path=ppt/theme/theme1.xml><?xml version="1.0" encoding="utf-8"?>
<a:theme xmlns:a="http://schemas.openxmlformats.org/drawingml/2006/main" name="WHO PQ Metting Theme">
  <a:themeElements>
    <a:clrScheme name="Custom 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08DD2"/>
      </a:accent1>
      <a:accent2>
        <a:srgbClr val="2C4B93"/>
      </a:accent2>
      <a:accent3>
        <a:srgbClr val="90C244"/>
      </a:accent3>
      <a:accent4>
        <a:srgbClr val="049885"/>
      </a:accent4>
      <a:accent5>
        <a:srgbClr val="6BB9E7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rgbClr val="000000"/>
    </a:dk1>
    <a:lt1>
      <a:sysClr val="window" lastClr="FFFFFF"/>
    </a:lt1>
    <a:dk2>
      <a:srgbClr val="1F497D"/>
    </a:dk2>
    <a:lt2>
      <a:srgbClr val="EEECE1"/>
    </a:lt2>
    <a:accent1>
      <a:srgbClr val="008DD2"/>
    </a:accent1>
    <a:accent2>
      <a:srgbClr val="2C4B93"/>
    </a:accent2>
    <a:accent3>
      <a:srgbClr val="90C244"/>
    </a:accent3>
    <a:accent4>
      <a:srgbClr val="049885"/>
    </a:accent4>
    <a:accent5>
      <a:srgbClr val="6BB9E7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Custom 1">
    <a:dk1>
      <a:srgbClr val="000000"/>
    </a:dk1>
    <a:lt1>
      <a:sysClr val="window" lastClr="FFFFFF"/>
    </a:lt1>
    <a:dk2>
      <a:srgbClr val="1F497D"/>
    </a:dk2>
    <a:lt2>
      <a:srgbClr val="EEECE1"/>
    </a:lt2>
    <a:accent1>
      <a:srgbClr val="008DD2"/>
    </a:accent1>
    <a:accent2>
      <a:srgbClr val="2C4B93"/>
    </a:accent2>
    <a:accent3>
      <a:srgbClr val="90C244"/>
    </a:accent3>
    <a:accent4>
      <a:srgbClr val="049885"/>
    </a:accent4>
    <a:accent5>
      <a:srgbClr val="6BB9E7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4BBF2B39037C4C9A5C54B881C05EA2" ma:contentTypeVersion="18" ma:contentTypeDescription="Create a new document." ma:contentTypeScope="" ma:versionID="8f821dd96e482bd9e36e8077e907a040">
  <xsd:schema xmlns:xsd="http://www.w3.org/2001/XMLSchema" xmlns:xs="http://www.w3.org/2001/XMLSchema" xmlns:p="http://schemas.microsoft.com/office/2006/metadata/properties" xmlns:ns2="579ceb87-92e2-4902-8f71-ce7a5d73a5ad" xmlns:ns3="ae86ce9e-126b-44a2-b9b0-81ed7a51d24e" targetNamespace="http://schemas.microsoft.com/office/2006/metadata/properties" ma:root="true" ma:fieldsID="f19d0c9c488114b6c2bdf06489a0d8d4" ns2:_="" ns3:_="">
    <xsd:import namespace="579ceb87-92e2-4902-8f71-ce7a5d73a5ad"/>
    <xsd:import namespace="ae86ce9e-126b-44a2-b9b0-81ed7a51d2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ceb87-92e2-4902-8f71-ce7a5d73a5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86ce9e-126b-44a2-b9b0-81ed7a51d24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aac6822-0df5-4718-80a7-1a63c9f6f621}" ma:internalName="TaxCatchAll" ma:showField="CatchAllData" ma:web="ae86ce9e-126b-44a2-b9b0-81ed7a51d2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e86ce9e-126b-44a2-b9b0-81ed7a51d24e" xsi:nil="true"/>
    <lcf76f155ced4ddcb4097134ff3c332f xmlns="579ceb87-92e2-4902-8f71-ce7a5d73a5a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74F3911-CD63-40AD-92C0-FA4B271D38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8D3832-E02C-45B7-BF14-7FBF9D7F3A8F}"/>
</file>

<file path=customXml/itemProps3.xml><?xml version="1.0" encoding="utf-8"?>
<ds:datastoreItem xmlns:ds="http://schemas.openxmlformats.org/officeDocument/2006/customXml" ds:itemID="{9670AF89-F12C-408B-A071-BD3667AA9DB7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579ceb87-92e2-4902-8f71-ce7a5d73a5ad"/>
    <ds:schemaRef ds:uri="http://schemas.openxmlformats.org/package/2006/metadata/core-properties"/>
    <ds:schemaRef ds:uri="http://purl.org/dc/elements/1.1/"/>
    <ds:schemaRef ds:uri="http://purl.org/dc/terms/"/>
    <ds:schemaRef ds:uri="ae86ce9e-126b-44a2-b9b0-81ed7a51d24e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711</Words>
  <Application>Microsoft Office PowerPoint</Application>
  <PresentationFormat>Widescreen</PresentationFormat>
  <Paragraphs>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</vt:lpstr>
      <vt:lpstr>IdealSans-Light</vt:lpstr>
      <vt:lpstr>Lucida Grande</vt:lpstr>
      <vt:lpstr>Minion Pro</vt:lpstr>
      <vt:lpstr>Tahoma</vt:lpstr>
      <vt:lpstr>Wingdings</vt:lpstr>
      <vt:lpstr>WHO PQ Metting Theme</vt:lpstr>
      <vt:lpstr>PowerPoint Presentation</vt:lpstr>
      <vt:lpstr>Preamble:</vt:lpstr>
      <vt:lpstr>Challenges in vaccine manufacturing</vt:lpstr>
      <vt:lpstr>Availability of seed and technology transfer</vt:lpstr>
      <vt:lpstr>Optimization of testing method and skilled workforce</vt:lpstr>
      <vt:lpstr>Regulatory barriers</vt:lpstr>
      <vt:lpstr>Manufacturing capacity and Financing from the international organizations</vt:lpstr>
      <vt:lpstr>Incepta vaccine operation in Bangladesh</vt:lpstr>
      <vt:lpstr>Incepta vaccine operation in Bangladesh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FELICIA BECHET</dc:creator>
  <cp:lastModifiedBy>habib</cp:lastModifiedBy>
  <cp:revision>150</cp:revision>
  <cp:lastPrinted>2024-11-11T05:41:43Z</cp:lastPrinted>
  <dcterms:created xsi:type="dcterms:W3CDTF">2014-08-27T09:52:25Z</dcterms:created>
  <dcterms:modified xsi:type="dcterms:W3CDTF">2024-11-11T08:47:35Z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0x010100564BBF2B39037C4C9A5C54B881C05EA2</vt:lpwstr>
  </property>
</Properties>
</file>