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4"/>
  </p:notesMasterIdLst>
  <p:sldIdLst>
    <p:sldId id="265" r:id="rId5"/>
    <p:sldId id="266" r:id="rId6"/>
    <p:sldId id="274" r:id="rId7"/>
    <p:sldId id="275" r:id="rId8"/>
    <p:sldId id="273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C2089-3153-A641-9648-2307CCFE1982}">
          <p14:sldIdLst>
            <p14:sldId id="265"/>
            <p14:sldId id="266"/>
            <p14:sldId id="274"/>
            <p14:sldId id="275"/>
            <p14:sldId id="273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B"/>
    <a:srgbClr val="8EC1E1"/>
    <a:srgbClr val="FFFFFF"/>
    <a:srgbClr val="81CAFF"/>
    <a:srgbClr val="0098F2"/>
    <a:srgbClr val="C6E4F6"/>
    <a:srgbClr val="0BBBEF"/>
    <a:srgbClr val="1A6C9E"/>
    <a:srgbClr val="AFC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66" autoAdjust="0"/>
    <p:restoredTop sz="96763" autoAdjust="0"/>
  </p:normalViewPr>
  <p:slideViewPr>
    <p:cSldViewPr>
      <p:cViewPr varScale="1">
        <p:scale>
          <a:sx n="122" d="100"/>
          <a:sy n="122" d="100"/>
        </p:scale>
        <p:origin x="830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YAZAKI-KRAUSE, Ryoko" userId="460796a0-961c-4da2-822c-2caac616936a" providerId="ADAL" clId="{73692E75-FF51-4F42-A4F6-7AB5F67FAB8F}"/>
    <pc:docChg chg="delSld modSld modSection">
      <pc:chgData name="MIYAZAKI-KRAUSE, Ryoko" userId="460796a0-961c-4da2-822c-2caac616936a" providerId="ADAL" clId="{73692E75-FF51-4F42-A4F6-7AB5F67FAB8F}" dt="2024-12-01T20:03:40.511" v="1" actId="47"/>
      <pc:docMkLst>
        <pc:docMk/>
      </pc:docMkLst>
      <pc:sldChg chg="del">
        <pc:chgData name="MIYAZAKI-KRAUSE, Ryoko" userId="460796a0-961c-4da2-822c-2caac616936a" providerId="ADAL" clId="{73692E75-FF51-4F42-A4F6-7AB5F67FAB8F}" dt="2024-12-01T20:03:40.511" v="1" actId="47"/>
        <pc:sldMkLst>
          <pc:docMk/>
          <pc:sldMk cId="1487200142" sldId="267"/>
        </pc:sldMkLst>
      </pc:sldChg>
      <pc:sldChg chg="modSp mod">
        <pc:chgData name="MIYAZAKI-KRAUSE, Ryoko" userId="460796a0-961c-4da2-822c-2caac616936a" providerId="ADAL" clId="{73692E75-FF51-4F42-A4F6-7AB5F67FAB8F}" dt="2024-12-01T20:03:36.415" v="0" actId="1076"/>
        <pc:sldMkLst>
          <pc:docMk/>
          <pc:sldMk cId="3498202818" sldId="275"/>
        </pc:sldMkLst>
        <pc:picChg chg="mod">
          <ac:chgData name="MIYAZAKI-KRAUSE, Ryoko" userId="460796a0-961c-4da2-822c-2caac616936a" providerId="ADAL" clId="{73692E75-FF51-4F42-A4F6-7AB5F67FAB8F}" dt="2024-12-01T20:03:36.415" v="0" actId="1076"/>
          <ac:picMkLst>
            <pc:docMk/>
            <pc:sldMk cId="3498202818" sldId="275"/>
            <ac:picMk id="3" creationId="{F9A5D7C2-E468-95FE-AD30-59F41C4C0E1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musondam_who_int/Documents/Desktop/WHO/Joint%20Meetings-Manufacturers/2024%20JMM/Registration%20Type_2024J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healthorg-my.sharepoint.com/personal/musondam_who_int/Documents/Desktop/WHO/Joint%20Meetings-Manufacturers/2024%20JMM/Registration%20Type_2024J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'[Registration Type_2024JM.xlsx]Registration Type'!$A$2</c:f>
              <c:strCache>
                <c:ptCount val="1"/>
                <c:pt idx="0">
                  <c:v>In-person Registration</c:v>
                </c:pt>
              </c:strCache>
            </c:strRef>
          </c:tx>
          <c:spPr>
            <a:gradFill rotWithShape="1">
              <a:gsLst>
                <a:gs pos="0">
                  <a:srgbClr val="C6E4F6"/>
                </a:gs>
                <a:gs pos="100000">
                  <a:srgbClr val="81CAFF"/>
                </a:gs>
                <a:gs pos="0">
                  <a:srgbClr val="0098F2"/>
                </a:gs>
              </a:gsLst>
              <a:lin ang="16200000" scaled="0"/>
            </a:gradFill>
            <a:ln>
              <a:gradFill flip="none" rotWithShape="1">
                <a:gsLst>
                  <a:gs pos="0">
                    <a:srgbClr val="C6E4F6"/>
                  </a:gs>
                  <a:gs pos="54000">
                    <a:srgbClr val="0BBBEF"/>
                  </a:gs>
                  <a:gs pos="100000">
                    <a:srgbClr val="1A6C9E"/>
                  </a:gs>
                </a:gsLst>
                <a:lin ang="5400000" scaled="1"/>
                <a:tileRect/>
              </a:gra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'[Registration Type_2024JM.xlsx]Registration Type'!$B$1:$E$1</c:f>
              <c:strCache>
                <c:ptCount val="4"/>
                <c:pt idx="0">
                  <c:v>Total Registrants</c:v>
                </c:pt>
                <c:pt idx="1">
                  <c:v>WHO</c:v>
                </c:pt>
                <c:pt idx="2">
                  <c:v>UNICEF</c:v>
                </c:pt>
                <c:pt idx="3">
                  <c:v>UNFPA</c:v>
                </c:pt>
              </c:strCache>
            </c:strRef>
          </c:cat>
          <c:val>
            <c:numRef>
              <c:f>'[Registration Type_2024JM.xlsx]Registration Type'!$B$2:$E$2</c:f>
              <c:numCache>
                <c:formatCode>General</c:formatCode>
                <c:ptCount val="4"/>
                <c:pt idx="0" formatCode="#,##0">
                  <c:v>569</c:v>
                </c:pt>
                <c:pt idx="1">
                  <c:v>349</c:v>
                </c:pt>
                <c:pt idx="2">
                  <c:v>120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9-4F37-813D-9C2DDFBBFFEF}"/>
            </c:ext>
          </c:extLst>
        </c:ser>
        <c:ser>
          <c:idx val="1"/>
          <c:order val="1"/>
          <c:tx>
            <c:strRef>
              <c:f>'[Registration Type_2024JM.xlsx]Registration Type'!$A$3</c:f>
              <c:strCache>
                <c:ptCount val="1"/>
                <c:pt idx="0">
                  <c:v>Virtual Registration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'[Registration Type_2024JM.xlsx]Registration Type'!$B$1:$E$1</c:f>
              <c:strCache>
                <c:ptCount val="4"/>
                <c:pt idx="0">
                  <c:v>Total Registrants</c:v>
                </c:pt>
                <c:pt idx="1">
                  <c:v>WHO</c:v>
                </c:pt>
                <c:pt idx="2">
                  <c:v>UNICEF</c:v>
                </c:pt>
                <c:pt idx="3">
                  <c:v>UNFPA</c:v>
                </c:pt>
              </c:strCache>
            </c:strRef>
          </c:cat>
          <c:val>
            <c:numRef>
              <c:f>'[Registration Type_2024JM.xlsx]Registration Type'!$B$3:$E$3</c:f>
              <c:numCache>
                <c:formatCode>General</c:formatCode>
                <c:ptCount val="4"/>
                <c:pt idx="0" formatCode="#,##0">
                  <c:v>446</c:v>
                </c:pt>
                <c:pt idx="1">
                  <c:v>244</c:v>
                </c:pt>
                <c:pt idx="2">
                  <c:v>89</c:v>
                </c:pt>
                <c:pt idx="3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9-4F37-813D-9C2DDFBBF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0857872"/>
        <c:axId val="370858832"/>
      </c:barChart>
      <c:catAx>
        <c:axId val="37085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58832"/>
        <c:crosses val="autoZero"/>
        <c:auto val="1"/>
        <c:lblAlgn val="ctr"/>
        <c:lblOffset val="100"/>
        <c:noMultiLvlLbl val="0"/>
      </c:catAx>
      <c:valAx>
        <c:axId val="37085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5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Maximum registrations per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'[Registration Type_2024JM.xlsx]Registration Type'!$B$9</c:f>
              <c:strCache>
                <c:ptCount val="1"/>
                <c:pt idx="0">
                  <c:v>Max in-person Registrations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'[Registration Type_2024JM.xlsx]Registration Type'!$B$10:$B$13</c:f>
              <c:numCache>
                <c:formatCode>General</c:formatCode>
                <c:ptCount val="4"/>
                <c:pt idx="0">
                  <c:v>484</c:v>
                </c:pt>
                <c:pt idx="1">
                  <c:v>458</c:v>
                </c:pt>
                <c:pt idx="2">
                  <c:v>479</c:v>
                </c:pt>
                <c:pt idx="3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0-4490-963B-A8B6A0723DA4}"/>
            </c:ext>
          </c:extLst>
        </c:ser>
        <c:ser>
          <c:idx val="2"/>
          <c:order val="2"/>
          <c:tx>
            <c:strRef>
              <c:f>'[Registration Type_2024JM.xlsx]Registration Type'!$C$9</c:f>
              <c:strCache>
                <c:ptCount val="1"/>
                <c:pt idx="0">
                  <c:v>Max virutal Registrations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'[Registration Type_2024JM.xlsx]Registration Type'!$C$10:$C$13</c:f>
              <c:numCache>
                <c:formatCode>General</c:formatCode>
                <c:ptCount val="4"/>
                <c:pt idx="0">
                  <c:v>353</c:v>
                </c:pt>
                <c:pt idx="1">
                  <c:v>767</c:v>
                </c:pt>
                <c:pt idx="2">
                  <c:v>468</c:v>
                </c:pt>
                <c:pt idx="3">
                  <c:v>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C0-4490-963B-A8B6A0723D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6"/>
        <c:axId val="454553776"/>
        <c:axId val="19516153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'[Registration Type_2024JM.xlsx]Registration Type'!$A$9</c15:sqref>
                        </c15:formulaRef>
                      </c:ext>
                    </c:extLst>
                    <c:strCache>
                      <c:ptCount val="1"/>
                      <c:pt idx="0">
                        <c:v>Day</c:v>
                      </c:pt>
                    </c:strCache>
                  </c:strRef>
                </c:tx>
                <c:spPr>
                  <a:solidFill>
                    <a:schemeClr val="accent6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'[Registration Type_2024JM.xlsx]Registration Type'!$A$10:$A$13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8C0-4490-963B-A8B6A0723DA4}"/>
                  </c:ext>
                </c:extLst>
              </c15:ser>
            </c15:filteredBarSeries>
          </c:ext>
        </c:extLst>
      </c:barChart>
      <c:catAx>
        <c:axId val="4545537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615312"/>
        <c:crosses val="autoZero"/>
        <c:auto val="1"/>
        <c:lblAlgn val="ctr"/>
        <c:lblOffset val="100"/>
        <c:noMultiLvlLbl val="0"/>
      </c:catAx>
      <c:valAx>
        <c:axId val="1951615312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5537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AB7E4-9C91-45A6-B74D-0BFDE3FC5949}" type="datetimeFigureOut">
              <a:rPr lang="fr-FR" smtClean="0"/>
              <a:pPr/>
              <a:t>01/12/2024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0F1AF-52BA-447B-AE47-BAEAB32B3E5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18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z="1400" b="0" smtClean="0"/>
              <a:pPr/>
              <a:t>‹#›</a:t>
            </a:fld>
            <a:r>
              <a:rPr lang="fr-FR" dirty="0"/>
              <a:t> 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1440000"/>
            <a:ext cx="11040533" cy="216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2800" b="1">
                <a:solidFill>
                  <a:srgbClr val="0BBBEF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5734" y="3960000"/>
            <a:ext cx="11040533" cy="1800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baseline="0">
                <a:solidFill>
                  <a:srgbClr val="0072BB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info about presenter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F31C967D-FF88-45A5-8DCB-E178DA889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417333"/>
            <a:ext cx="4704523" cy="293117"/>
          </a:xfrm>
          <a:prstGeom prst="rect">
            <a:avLst/>
          </a:prstGeom>
        </p:spPr>
        <p:txBody>
          <a:bodyPr anchor="ctr"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Helvetica Light"/>
              </a:defRPr>
            </a:lvl1pPr>
          </a:lstStyle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cxnSp>
        <p:nvCxnSpPr>
          <p:cNvPr id="7" name="Connecteur droit 9">
            <a:extLst>
              <a:ext uri="{FF2B5EF4-FFF2-40B4-BE49-F238E27FC236}">
                <a16:creationId xmlns:a16="http://schemas.microsoft.com/office/drawing/2014/main" id="{1D9ACA3F-2788-4054-A2FA-BC30D8DEC029}"/>
              </a:ext>
            </a:extLst>
          </p:cNvPr>
          <p:cNvCxnSpPr/>
          <p:nvPr userDrawn="1"/>
        </p:nvCxnSpPr>
        <p:spPr>
          <a:xfrm>
            <a:off x="2189833" y="6421586"/>
            <a:ext cx="0" cy="28803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F238381-FAA9-C1F5-9E76-A79E4BEAB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0216" y="111546"/>
            <a:ext cx="3901600" cy="4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7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2088000"/>
            <a:ext cx="11040533" cy="360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 smtClean="0"/>
              <a:pPr/>
              <a:t>‹#›</a:t>
            </a:fld>
            <a:r>
              <a:rPr lang="fr-FR" dirty="0"/>
              <a:t> 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DF03D323-4D5C-4090-A055-7376CF9C0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417333"/>
            <a:ext cx="4704523" cy="293117"/>
          </a:xfrm>
          <a:prstGeom prst="rect">
            <a:avLst/>
          </a:prstGeom>
        </p:spPr>
        <p:txBody>
          <a:bodyPr anchor="ctr"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Helvetica Light"/>
              </a:defRPr>
            </a:lvl1pPr>
          </a:lstStyle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cxnSp>
        <p:nvCxnSpPr>
          <p:cNvPr id="11" name="Connecteur droit 9">
            <a:extLst>
              <a:ext uri="{FF2B5EF4-FFF2-40B4-BE49-F238E27FC236}">
                <a16:creationId xmlns:a16="http://schemas.microsoft.com/office/drawing/2014/main" id="{2468E39B-13A2-4349-99E7-7E8D52818F92}"/>
              </a:ext>
            </a:extLst>
          </p:cNvPr>
          <p:cNvCxnSpPr/>
          <p:nvPr userDrawn="1"/>
        </p:nvCxnSpPr>
        <p:spPr>
          <a:xfrm>
            <a:off x="2189833" y="6421586"/>
            <a:ext cx="0" cy="28803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0CE1AEA-B631-992D-9419-795702686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0216" y="111546"/>
            <a:ext cx="3901600" cy="4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5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575734" y="2088000"/>
            <a:ext cx="11040533" cy="360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  <a:lvl3pPr marL="1257300" indent="-342900">
              <a:buFont typeface="Lucida Grande"/>
              <a:buChar char="–"/>
              <a:defRPr/>
            </a:lvl3pPr>
            <a:lvl4pPr marL="1714500" indent="-342900">
              <a:buFont typeface="Lucida Grande"/>
              <a:buChar char="–"/>
              <a:defRPr/>
            </a:lvl4pPr>
            <a:lvl5pPr marL="2171700" indent="-342900">
              <a:buFont typeface="Lucida Grande"/>
              <a:buChar char="–"/>
              <a:defRPr/>
            </a:lvl5pPr>
          </a:lstStyle>
          <a:p>
            <a:pPr lvl="0"/>
            <a:r>
              <a:rPr lang="en-GB" noProof="0" dirty="0"/>
              <a:t>Click to add object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D7BC97-55FE-4309-BBAE-EA3D80F9515E}" type="slidenum">
              <a:rPr lang="fr-FR" sz="1400" b="0" smtClean="0"/>
              <a:pPr/>
              <a:t>‹#›</a:t>
            </a:fld>
            <a:r>
              <a:rPr lang="fr-FR" dirty="0"/>
              <a:t> 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07CA3697-8A4D-48B8-9F77-EBA08438B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417333"/>
            <a:ext cx="4704523" cy="293117"/>
          </a:xfrm>
          <a:prstGeom prst="rect">
            <a:avLst/>
          </a:prstGeom>
        </p:spPr>
        <p:txBody>
          <a:bodyPr anchor="ctr"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Helvetica Light"/>
              </a:defRPr>
            </a:lvl1pPr>
          </a:lstStyle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cxnSp>
        <p:nvCxnSpPr>
          <p:cNvPr id="13" name="Connecteur droit 9">
            <a:extLst>
              <a:ext uri="{FF2B5EF4-FFF2-40B4-BE49-F238E27FC236}">
                <a16:creationId xmlns:a16="http://schemas.microsoft.com/office/drawing/2014/main" id="{F349C2CC-7F8B-439A-9EC1-B72A98605BB5}"/>
              </a:ext>
            </a:extLst>
          </p:cNvPr>
          <p:cNvCxnSpPr/>
          <p:nvPr userDrawn="1"/>
        </p:nvCxnSpPr>
        <p:spPr>
          <a:xfrm>
            <a:off x="2189833" y="6421586"/>
            <a:ext cx="0" cy="28803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676E27D-7D63-B378-B32B-392FFF904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0216" y="111546"/>
            <a:ext cx="3901600" cy="4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4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2088000"/>
            <a:ext cx="11040533" cy="360000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270000">
              <a:spcBef>
                <a:spcPts val="600"/>
              </a:spcBef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720000" indent="-270000">
              <a:spcBef>
                <a:spcPts val="0"/>
              </a:spcBef>
              <a:buFont typeface="Arial" panose="020B0604020202020204" pitchFamily="34" charset="0"/>
              <a:buChar char="◦"/>
              <a:defRPr sz="2000" baseline="0"/>
            </a:lvl2pPr>
            <a:lvl3pPr marL="1080000" indent="-270000">
              <a:spcBef>
                <a:spcPts val="0"/>
              </a:spcBef>
              <a:buFont typeface="Arial" panose="020B0604020202020204" pitchFamily="34" charset="0"/>
              <a:buChar char="-"/>
              <a:defRPr sz="1800" baseline="0"/>
            </a:lvl3pPr>
            <a:lvl4pPr marL="1419225" indent="-257175">
              <a:spcBef>
                <a:spcPts val="0"/>
              </a:spcBef>
              <a:buFont typeface="Arial" panose="020B0604020202020204" pitchFamily="34" charset="0"/>
              <a:buChar char="−"/>
              <a:defRPr sz="1800" baseline="0"/>
            </a:lvl4pPr>
          </a:lstStyle>
          <a:p>
            <a:pPr lvl="0"/>
            <a:r>
              <a:rPr lang="en-GB" noProof="0" dirty="0"/>
              <a:t>Click to add first level bullet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 smtClean="0"/>
              <a:pPr/>
              <a:t>‹#›</a:t>
            </a:fld>
            <a:r>
              <a:rPr lang="fr-FR" dirty="0"/>
              <a:t> 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721A464-C518-40C7-A858-BBB3834C4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417333"/>
            <a:ext cx="4704523" cy="293117"/>
          </a:xfrm>
          <a:prstGeom prst="rect">
            <a:avLst/>
          </a:prstGeom>
        </p:spPr>
        <p:txBody>
          <a:bodyPr anchor="ctr"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Helvetica Light"/>
              </a:defRPr>
            </a:lvl1pPr>
          </a:lstStyle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cxnSp>
        <p:nvCxnSpPr>
          <p:cNvPr id="8" name="Connecteur droit 9">
            <a:extLst>
              <a:ext uri="{FF2B5EF4-FFF2-40B4-BE49-F238E27FC236}">
                <a16:creationId xmlns:a16="http://schemas.microsoft.com/office/drawing/2014/main" id="{C0F9BF41-3F0C-4266-8F0B-FF7488A01BAC}"/>
              </a:ext>
            </a:extLst>
          </p:cNvPr>
          <p:cNvCxnSpPr/>
          <p:nvPr userDrawn="1"/>
        </p:nvCxnSpPr>
        <p:spPr>
          <a:xfrm>
            <a:off x="2189833" y="6421586"/>
            <a:ext cx="0" cy="28803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0D62DC7-C79C-9D9F-0E72-040CD8978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0216" y="111546"/>
            <a:ext cx="3901600" cy="4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6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5360" y="6417333"/>
            <a:ext cx="4704523" cy="293117"/>
          </a:xfrm>
          <a:prstGeom prst="rect">
            <a:avLst/>
          </a:prstGeom>
        </p:spPr>
        <p:txBody>
          <a:bodyPr anchor="ctr"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Helvetica Light"/>
              </a:defRPr>
            </a:lvl1pPr>
          </a:lstStyle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76000" y="720000"/>
            <a:ext cx="11040000" cy="1260000"/>
          </a:xfrm>
          <a:prstGeom prst="rect">
            <a:avLst/>
          </a:prstGeom>
        </p:spPr>
        <p:txBody>
          <a:bodyPr vert="horz" lIns="90000" tIns="90000" rIns="90000" bIns="90000" rtlCol="0" anchor="ctr">
            <a:noAutofit/>
          </a:bodyPr>
          <a:lstStyle/>
          <a:p>
            <a:pPr lvl="0"/>
            <a:r>
              <a:rPr lang="en-GB" noProof="0" dirty="0"/>
              <a:t>Master title style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6000" y="5849957"/>
            <a:ext cx="11040000" cy="360000"/>
          </a:xfrm>
          <a:prstGeom prst="rect">
            <a:avLst/>
          </a:prstGeom>
        </p:spPr>
        <p:txBody>
          <a:bodyPr vert="horz" lIns="90000" tIns="90000" rIns="90000" bIns="90000" rtlCol="0" anchor="ctr"/>
          <a:lstStyle>
            <a:lvl1pPr algn="r">
              <a:defRPr lang="en-US" sz="800" b="1" baseline="0" smtClean="0">
                <a:solidFill>
                  <a:srgbClr val="0072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72598" y="6381329"/>
            <a:ext cx="5714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D7BC97-55FE-4309-BBAE-EA3D80F9515E}" type="slidenum">
              <a:rPr lang="fr-FR" sz="1400" b="0" smtClean="0"/>
              <a:pPr/>
              <a:t>‹#›</a:t>
            </a:fld>
            <a:r>
              <a:rPr lang="fr-FR" dirty="0"/>
              <a:t>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2189833" y="6421586"/>
            <a:ext cx="0" cy="288032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8" r:id="rId3"/>
    <p:sldLayoutId id="2147483690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lang="en-US" sz="2400" b="1" i="0" kern="1200" baseline="0" smtClean="0">
          <a:solidFill>
            <a:srgbClr val="0072BB"/>
          </a:solidFill>
          <a:latin typeface="Arial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fr-FR" sz="2400" b="0" i="0" kern="1200" baseline="0" smtClean="0">
          <a:solidFill>
            <a:schemeClr val="bg1">
              <a:lumMod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8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D42F1-5BED-4B1D-87DC-082449B29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1</a:t>
            </a:fld>
            <a:r>
              <a:rPr lang="fr-FR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1F3D0-1889-49D9-8304-9462810B5E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253" y="2489193"/>
            <a:ext cx="11040533" cy="1512168"/>
          </a:xfrm>
        </p:spPr>
        <p:txBody>
          <a:bodyPr/>
          <a:lstStyle/>
          <a:p>
            <a:pPr algn="ctr"/>
            <a:r>
              <a:rPr lang="en-US" sz="3200" dirty="0"/>
              <a:t>Meeting objectives and 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08B9C-E525-43B4-8C13-511E3BF2B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253" y="4298167"/>
            <a:ext cx="11040533" cy="1800000"/>
          </a:xfrm>
        </p:spPr>
        <p:txBody>
          <a:bodyPr/>
          <a:lstStyle/>
          <a:p>
            <a:pPr algn="ctr"/>
            <a:r>
              <a:rPr lang="en-US" dirty="0"/>
              <a:t>Rogerio Gaspar </a:t>
            </a:r>
          </a:p>
          <a:p>
            <a:pPr algn="ctr"/>
            <a:r>
              <a:rPr lang="en-US" dirty="0"/>
              <a:t>Unit Head a.i.</a:t>
            </a:r>
          </a:p>
          <a:p>
            <a:pPr algn="ctr"/>
            <a:r>
              <a:rPr lang="en-US" dirty="0"/>
              <a:t>WHO Prequalification</a:t>
            </a:r>
          </a:p>
          <a:p>
            <a:pPr algn="ctr"/>
            <a:r>
              <a:rPr lang="en-US" dirty="0"/>
              <a:t>Department of Regulation and Requalification</a:t>
            </a:r>
          </a:p>
          <a:p>
            <a:pPr algn="ctr"/>
            <a:r>
              <a:rPr lang="en-US" dirty="0"/>
              <a:t>Division of Access to Medicines and Health Products 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46125-6529-4E1F-9213-6D0C65556D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Hybrid Joint Meeting                               2 - 6 December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8D665D-1719-2695-7AAE-AD8251F06C26}"/>
              </a:ext>
            </a:extLst>
          </p:cNvPr>
          <p:cNvSpPr txBox="1">
            <a:spLocks/>
          </p:cNvSpPr>
          <p:nvPr/>
        </p:nvSpPr>
        <p:spPr>
          <a:xfrm>
            <a:off x="977409" y="932387"/>
            <a:ext cx="10344220" cy="12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i="0" kern="1200" baseline="0" smtClean="0">
                <a:solidFill>
                  <a:srgbClr val="0072BB"/>
                </a:solidFill>
                <a:latin typeface="Arial"/>
                <a:ea typeface="+mj-ea"/>
                <a:cs typeface="Helvetica"/>
              </a:defRPr>
            </a:lvl1pPr>
          </a:lstStyle>
          <a:p>
            <a:pPr algn="ctr"/>
            <a:r>
              <a:rPr lang="en-US" sz="3000" dirty="0"/>
              <a:t>Joint UNICEF-UNFPA-WHO meeting</a:t>
            </a:r>
            <a:br>
              <a:rPr lang="en-US" b="0" dirty="0"/>
            </a:br>
            <a:r>
              <a:rPr lang="en-US" sz="1800" b="0" dirty="0"/>
              <a:t>with manufacturers and suppliers of in vitro diagnostic products, vaccines, finished pharmaceutical products, active pharmaceutical ingredients, contraceptive devices and vector control products</a:t>
            </a:r>
          </a:p>
        </p:txBody>
      </p:sp>
    </p:spTree>
    <p:extLst>
      <p:ext uri="{BB962C8B-B14F-4D97-AF65-F5344CB8AC3E}">
        <p14:creationId xmlns:p14="http://schemas.microsoft.com/office/powerpoint/2010/main" val="303188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92058-5ACA-41CF-A39A-7B543801D4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2</a:t>
            </a:fld>
            <a:r>
              <a:rPr lang="fr-FR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503881-AFBC-4F48-B42B-DAA5DE7707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Hybrid Joint Meeting                               2 - 6 December 2024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934098-40D2-303A-67F4-4236E4E7F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639" y="4096712"/>
            <a:ext cx="10344720" cy="1675847"/>
          </a:xfrm>
        </p:spPr>
        <p:txBody>
          <a:bodyPr/>
          <a:lstStyle/>
          <a:p>
            <a:pPr algn="ctr">
              <a:tabLst>
                <a:tab pos="1347788" algn="l"/>
              </a:tabLst>
            </a:pPr>
            <a:r>
              <a:rPr lang="en-US" sz="2200" dirty="0"/>
              <a:t>02 – 06 December 2024</a:t>
            </a:r>
          </a:p>
          <a:p>
            <a:pPr algn="ctr">
              <a:tabLst>
                <a:tab pos="1347788" algn="l"/>
              </a:tabLst>
            </a:pPr>
            <a:endParaRPr lang="en-US" sz="1800" dirty="0"/>
          </a:p>
          <a:p>
            <a:pPr algn="ctr">
              <a:tabLst>
                <a:tab pos="1347788" algn="l"/>
              </a:tabLst>
            </a:pPr>
            <a:r>
              <a:rPr lang="en-US" sz="2200" dirty="0"/>
              <a:t>UN City, 51 </a:t>
            </a:r>
            <a:r>
              <a:rPr lang="en-US" sz="2200" dirty="0" err="1"/>
              <a:t>Marmorvej</a:t>
            </a:r>
            <a:r>
              <a:rPr lang="en-US" sz="2200" dirty="0"/>
              <a:t>, 2100 Copenhagen, Denmark</a:t>
            </a:r>
          </a:p>
          <a:p>
            <a:pPr algn="ctr">
              <a:tabLst>
                <a:tab pos="1347788" algn="l"/>
              </a:tabLst>
            </a:pPr>
            <a:endParaRPr lang="en-US" sz="1800" dirty="0"/>
          </a:p>
          <a:p>
            <a:pPr algn="ctr">
              <a:tabLst>
                <a:tab pos="1347788" algn="l"/>
              </a:tabLst>
            </a:pPr>
            <a:r>
              <a:rPr lang="en-US" sz="2200" dirty="0"/>
              <a:t>Sponsored by UNICEF / UNFPA / WHO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3AEE7B-3456-3B6B-D4AF-9D411F068E7F}"/>
              </a:ext>
            </a:extLst>
          </p:cNvPr>
          <p:cNvSpPr txBox="1"/>
          <p:nvPr/>
        </p:nvSpPr>
        <p:spPr>
          <a:xfrm>
            <a:off x="397128" y="1389836"/>
            <a:ext cx="113977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436688" algn="l"/>
              </a:tabLst>
            </a:pPr>
            <a:r>
              <a:rPr lang="en-GB" sz="3000" b="1" dirty="0">
                <a:solidFill>
                  <a:srgbClr val="0072BB"/>
                </a:solidFill>
                <a:latin typeface="Arial"/>
                <a:ea typeface="+mj-ea"/>
                <a:cs typeface="Helvetica"/>
              </a:rPr>
              <a:t>ENSURING HEALTH EQUITY: </a:t>
            </a:r>
          </a:p>
          <a:p>
            <a:pPr algn="ctr">
              <a:tabLst>
                <a:tab pos="1436688" algn="l"/>
              </a:tabLst>
            </a:pPr>
            <a:r>
              <a:rPr lang="en-GB" sz="3000" b="1" dirty="0">
                <a:solidFill>
                  <a:srgbClr val="0072BB"/>
                </a:solidFill>
                <a:latin typeface="Arial"/>
                <a:ea typeface="+mj-ea"/>
                <a:cs typeface="Helvetica"/>
              </a:rPr>
              <a:t>PARTNERSHIPS FOR ACCESSIBLE QUALITY PRODUCTS</a:t>
            </a:r>
          </a:p>
          <a:p>
            <a:pPr algn="ctr">
              <a:tabLst>
                <a:tab pos="1436688" algn="l"/>
              </a:tabLst>
            </a:pPr>
            <a:endParaRPr lang="en-GB" sz="2000" b="1" dirty="0">
              <a:solidFill>
                <a:srgbClr val="00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436688" algn="l"/>
              </a:tabLst>
            </a:pPr>
            <a:r>
              <a:rPr lang="en-GB" sz="2400" dirty="0">
                <a:solidFill>
                  <a:srgbClr val="0072BB"/>
                </a:solidFill>
                <a:effectLst/>
                <a:ea typeface="Calibri" panose="020F0502020204030204" pitchFamily="34" charset="0"/>
              </a:rPr>
              <a:t>Implementing best practices for sustainable and resilient end-to-end supply chains while leveraging on innovations and improved local manufacturing capacities</a:t>
            </a:r>
            <a:endParaRPr lang="en-GB" sz="2400" b="1" dirty="0">
              <a:solidFill>
                <a:srgbClr val="0072BB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CB56B-8345-BF64-41A7-791C5443E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EF69D-02DC-070D-CA65-B5BD6F273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3</a:t>
            </a:fld>
            <a:r>
              <a:rPr lang="fr-FR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7E07CD-7E22-C756-E05E-206E8B9051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Hybrid Joint Meeting                               2 - 6 December 2024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BD6266B-4347-D9E2-D688-514A0C662463}"/>
              </a:ext>
            </a:extLst>
          </p:cNvPr>
          <p:cNvSpPr txBox="1">
            <a:spLocks/>
          </p:cNvSpPr>
          <p:nvPr/>
        </p:nvSpPr>
        <p:spPr>
          <a:xfrm>
            <a:off x="709557" y="5705987"/>
            <a:ext cx="11305408" cy="5225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545456"/>
                </a:solidFill>
                <a:latin typeface="Aptos"/>
                <a:cs typeface="Arial"/>
              </a:rPr>
              <a:t>Currently, nearly 1’700 products are either prequalified or recommended for Emergency Use Listing (EUL)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545456"/>
                </a:solidFill>
                <a:latin typeface="Aptos"/>
                <a:cs typeface="Arial"/>
              </a:rPr>
              <a:t>WHO PQ has become </a:t>
            </a:r>
            <a:r>
              <a:rPr lang="en-US" sz="1400" b="1" dirty="0">
                <a:latin typeface="Aptos"/>
                <a:cs typeface="Arial"/>
              </a:rPr>
              <a:t>a trusted and reputed symbol for safety, quality and efficacy/performance </a:t>
            </a:r>
            <a:r>
              <a:rPr lang="en-US" sz="1400" dirty="0">
                <a:latin typeface="Aptos"/>
                <a:cs typeface="Arial"/>
              </a:rPr>
              <a:t>across member states and stakeholders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911C4BA-01E3-8EB2-B448-549CED0AB612}"/>
              </a:ext>
            </a:extLst>
          </p:cNvPr>
          <p:cNvSpPr txBox="1">
            <a:spLocks/>
          </p:cNvSpPr>
          <p:nvPr/>
        </p:nvSpPr>
        <p:spPr>
          <a:xfrm>
            <a:off x="11437891" y="6438948"/>
            <a:ext cx="629418" cy="3206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4BF2E0-EE3B-6A4E-9FB9-82DE86E1F0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76A54-9FBC-84B6-FA38-5A644854B275}"/>
              </a:ext>
            </a:extLst>
          </p:cNvPr>
          <p:cNvSpPr/>
          <p:nvPr/>
        </p:nvSpPr>
        <p:spPr>
          <a:xfrm>
            <a:off x="6667686" y="25144"/>
            <a:ext cx="5318474" cy="561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ED95A-502E-F3DB-6FE2-54E87818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47550"/>
            <a:ext cx="9790888" cy="53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72E6A-0D2E-358F-A582-8F77DFAFC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CC755-D249-9987-6AB6-1736D211B3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4</a:t>
            </a:fld>
            <a:r>
              <a:rPr lang="fr-FR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F803BF-C545-964F-16B8-51D422CF25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Hybrid Joint Meeting                               2 - 6 December 2024</a:t>
            </a:r>
            <a:endParaRPr lang="en-GB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E88AF55-D6DA-0684-0120-CEFE020061BF}"/>
              </a:ext>
            </a:extLst>
          </p:cNvPr>
          <p:cNvSpPr txBox="1">
            <a:spLocks/>
          </p:cNvSpPr>
          <p:nvPr/>
        </p:nvSpPr>
        <p:spPr>
          <a:xfrm>
            <a:off x="11437891" y="6438948"/>
            <a:ext cx="629418" cy="3206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4BF2E0-EE3B-6A4E-9FB9-82DE86E1F0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9C7219-64AD-0DB2-53D6-29DE13BA0B27}"/>
              </a:ext>
            </a:extLst>
          </p:cNvPr>
          <p:cNvSpPr/>
          <p:nvPr/>
        </p:nvSpPr>
        <p:spPr>
          <a:xfrm>
            <a:off x="6667686" y="25144"/>
            <a:ext cx="5318474" cy="561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5D7C2-E468-95FE-AD30-59F41C4C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43"/>
            <a:ext cx="12192000" cy="63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EC310-4E80-D02A-80A0-0A19B2FDB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4493A-9B37-93C4-B38C-C503D642E1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5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2CE2DE-FEE3-D2EF-B875-99386F915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81329"/>
            <a:ext cx="4464496" cy="329121"/>
          </a:xfrm>
        </p:spPr>
        <p:txBody>
          <a:bodyPr/>
          <a:lstStyle/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BC281-3902-131C-76A2-116BED6C624A}"/>
              </a:ext>
            </a:extLst>
          </p:cNvPr>
          <p:cNvSpPr txBox="1"/>
          <p:nvPr/>
        </p:nvSpPr>
        <p:spPr>
          <a:xfrm>
            <a:off x="551384" y="1052736"/>
            <a:ext cx="1076519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GB" sz="3000" b="1" dirty="0">
                <a:solidFill>
                  <a:srgbClr val="0072BB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Meeting Objectives (1)</a:t>
            </a: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Provide a forum for </a:t>
            </a:r>
            <a:r>
              <a:rPr lang="en-GB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stakeholders to provide feedback on progress </a:t>
            </a: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made in </a:t>
            </a:r>
            <a:r>
              <a:rPr lang="en-GB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prequalification, regulation, and procurement activities </a:t>
            </a:r>
            <a:endParaRPr lang="en-GB" sz="2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Illustrate current understanding of the global initiatives on local manufacturing for sustainable supply chains of quality assured health products</a:t>
            </a:r>
            <a:endParaRPr lang="en-GB" sz="2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Obtain suppliers’ insight on challenges, their innovative/novel approaches addressing these challenges and success stories</a:t>
            </a:r>
            <a:endParaRPr lang="en-GB" sz="2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GB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trends and developments in product categories that are shaping the global healthcare landscape </a:t>
            </a: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and explore approaches that will en</a:t>
            </a:r>
            <a:r>
              <a:rPr lang="en-GB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sure and maintain product safety, efficacy and quality during systems disruptions and/or an acute surge </a:t>
            </a: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 demand</a:t>
            </a:r>
            <a:endParaRPr lang="en-GB" sz="2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A1C2F-1289-2931-E3AD-4DD82DA0848A}"/>
              </a:ext>
            </a:extLst>
          </p:cNvPr>
          <p:cNvSpPr txBox="1"/>
          <p:nvPr/>
        </p:nvSpPr>
        <p:spPr>
          <a:xfrm>
            <a:off x="191344" y="113831"/>
            <a:ext cx="79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436688" algn="l"/>
              </a:tabLst>
            </a:pPr>
            <a:r>
              <a:rPr lang="en-GB" dirty="0">
                <a:solidFill>
                  <a:srgbClr val="0072BB"/>
                </a:solidFill>
                <a:latin typeface="Arial"/>
                <a:ea typeface="+mj-ea"/>
                <a:cs typeface="Helvetica"/>
              </a:rPr>
              <a:t>ENSURING HEALTH EQUITY: </a:t>
            </a:r>
          </a:p>
          <a:p>
            <a:pPr>
              <a:tabLst>
                <a:tab pos="1436688" algn="l"/>
              </a:tabLst>
            </a:pPr>
            <a:r>
              <a:rPr lang="en-GB" dirty="0">
                <a:solidFill>
                  <a:srgbClr val="0072BB"/>
                </a:solidFill>
                <a:latin typeface="Arial"/>
                <a:ea typeface="+mj-ea"/>
                <a:cs typeface="Helvetica"/>
              </a:rPr>
              <a:t>PARTNERSHIPS FOR ACCESSIBLE QUALITY PRODUCTS</a:t>
            </a:r>
          </a:p>
        </p:txBody>
      </p:sp>
    </p:spTree>
    <p:extLst>
      <p:ext uri="{BB962C8B-B14F-4D97-AF65-F5344CB8AC3E}">
        <p14:creationId xmlns:p14="http://schemas.microsoft.com/office/powerpoint/2010/main" val="170111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90506-DC70-1F86-FA54-6C0C595B3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C179E-A182-E446-861F-38736C31FF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6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393D97-EEED-1082-9821-0A1500ADC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81329"/>
            <a:ext cx="4464496" cy="329121"/>
          </a:xfrm>
        </p:spPr>
        <p:txBody>
          <a:bodyPr/>
          <a:lstStyle/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E5FAB-A090-51C1-2CCF-82D58EF205DB}"/>
              </a:ext>
            </a:extLst>
          </p:cNvPr>
          <p:cNvSpPr txBox="1"/>
          <p:nvPr/>
        </p:nvSpPr>
        <p:spPr>
          <a:xfrm>
            <a:off x="551384" y="1052736"/>
            <a:ext cx="10765196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GB" sz="3000" b="1" dirty="0">
                <a:solidFill>
                  <a:srgbClr val="0072BB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Meeting Objectives (2)</a:t>
            </a:r>
          </a:p>
          <a:p>
            <a:pPr marL="457200" lvl="0" indent="-457200" algn="just">
              <a:spcAft>
                <a:spcPts val="1800"/>
              </a:spcAft>
              <a:buFont typeface="+mj-lt"/>
              <a:buAutoNum type="arabicPeriod" startAt="5"/>
            </a:pPr>
            <a:r>
              <a:rPr lang="en-GB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Maintain focus on the road towards SDG2030 with spotlight on ensuring sustainable, equitable, and timely access to innovative and quality assured health products</a:t>
            </a:r>
            <a:endParaRPr lang="en-GB" sz="22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Aft>
                <a:spcPts val="1800"/>
              </a:spcAft>
              <a:buFont typeface="+mj-lt"/>
              <a:buAutoNum type="arabicPeriod" startAt="5"/>
            </a:pP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Update stakeholders on developments in communication, innovation, and process improvements across the product lifecycle</a:t>
            </a:r>
          </a:p>
          <a:p>
            <a:pPr marL="457200" lvl="0" indent="-457200" algn="just">
              <a:spcAft>
                <a:spcPts val="1800"/>
              </a:spcAft>
              <a:buFont typeface="+mj-lt"/>
              <a:buAutoNum type="arabicPeriod" startAt="5"/>
            </a:pPr>
            <a:r>
              <a:rPr lang="en-GB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Stakeholders to voice their views on agencies’ updates and performance, including area that requires improvements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A8DB5-0BA3-5D1C-43D7-F6932B5EE724}"/>
              </a:ext>
            </a:extLst>
          </p:cNvPr>
          <p:cNvSpPr txBox="1"/>
          <p:nvPr/>
        </p:nvSpPr>
        <p:spPr>
          <a:xfrm>
            <a:off x="191344" y="113831"/>
            <a:ext cx="79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436688" algn="l"/>
              </a:tabLst>
            </a:pPr>
            <a:r>
              <a:rPr lang="en-GB" dirty="0">
                <a:solidFill>
                  <a:srgbClr val="0072BB"/>
                </a:solidFill>
                <a:latin typeface="Arial"/>
                <a:ea typeface="+mj-ea"/>
                <a:cs typeface="Helvetica"/>
              </a:rPr>
              <a:t>ENSURING HEALTH EQUITY: </a:t>
            </a:r>
          </a:p>
          <a:p>
            <a:pPr>
              <a:tabLst>
                <a:tab pos="1436688" algn="l"/>
              </a:tabLst>
            </a:pPr>
            <a:r>
              <a:rPr lang="en-GB" dirty="0">
                <a:solidFill>
                  <a:srgbClr val="0072BB"/>
                </a:solidFill>
                <a:latin typeface="Arial"/>
                <a:ea typeface="+mj-ea"/>
                <a:cs typeface="Helvetica"/>
              </a:rPr>
              <a:t>PARTNERSHIPS FOR ACCESSIBLE QUALITY PRODUCTS</a:t>
            </a:r>
          </a:p>
        </p:txBody>
      </p:sp>
    </p:spTree>
    <p:extLst>
      <p:ext uri="{BB962C8B-B14F-4D97-AF65-F5344CB8AC3E}">
        <p14:creationId xmlns:p14="http://schemas.microsoft.com/office/powerpoint/2010/main" val="13918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13B8D-4373-0FAE-D663-A93254BDE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5FE8F-67F4-04B2-246D-826AF35B9A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7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6A7239-8EF1-4468-59AC-CA7AB8FC6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81329"/>
            <a:ext cx="4464496" cy="329121"/>
          </a:xfrm>
        </p:spPr>
        <p:txBody>
          <a:bodyPr/>
          <a:lstStyle/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3DF35-F497-F3B2-CB53-60F2C8317C31}"/>
              </a:ext>
            </a:extLst>
          </p:cNvPr>
          <p:cNvSpPr txBox="1"/>
          <p:nvPr/>
        </p:nvSpPr>
        <p:spPr>
          <a:xfrm>
            <a:off x="551384" y="1052736"/>
            <a:ext cx="1076519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GB" sz="3000" b="1" dirty="0">
                <a:solidFill>
                  <a:srgbClr val="0072BB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Expected outcomes 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Gaining insight from manufacturers that helps shape their medium to long-term plans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Manufacturers are well informed and motivated to contribute to increase and sustain access to quality health products to meet increasing demand globally</a:t>
            </a:r>
          </a:p>
          <a:p>
            <a:pPr marL="742950" lvl="1" indent="-285750" algn="just">
              <a:spcAft>
                <a:spcPts val="1800"/>
              </a:spcAft>
              <a:buFont typeface="+mj-lt"/>
              <a:buAutoNum type="alphaLcPeriod"/>
            </a:pP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aintain and increase manufacturers’ interest in the activities of the WHO Regulation and Prequalification department </a:t>
            </a:r>
          </a:p>
          <a:p>
            <a:pPr marL="742950" lvl="1" indent="-285750" algn="just">
              <a:spcAft>
                <a:spcPts val="1800"/>
              </a:spcAft>
              <a:buFont typeface="+mj-lt"/>
              <a:buAutoNum type="alphaLcPeriod"/>
            </a:pPr>
            <a:r>
              <a:rPr lang="en-GB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Advocacy that leads to expanding the capacity, pool and geographical distribution of manufacturers of quality-assured health products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4E84B-8C09-9BCB-330D-72410BD93A91}"/>
              </a:ext>
            </a:extLst>
          </p:cNvPr>
          <p:cNvSpPr txBox="1"/>
          <p:nvPr/>
        </p:nvSpPr>
        <p:spPr>
          <a:xfrm>
            <a:off x="191344" y="113831"/>
            <a:ext cx="79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436688" algn="l"/>
              </a:tabLst>
            </a:pPr>
            <a:r>
              <a:rPr lang="en-GB" dirty="0">
                <a:solidFill>
                  <a:srgbClr val="0072BB"/>
                </a:solidFill>
                <a:latin typeface="Arial"/>
                <a:ea typeface="+mj-ea"/>
                <a:cs typeface="Helvetica"/>
              </a:rPr>
              <a:t>ENSURING HEALTH EQUITY: </a:t>
            </a:r>
          </a:p>
          <a:p>
            <a:pPr>
              <a:tabLst>
                <a:tab pos="1436688" algn="l"/>
              </a:tabLst>
            </a:pPr>
            <a:r>
              <a:rPr lang="en-GB" dirty="0">
                <a:solidFill>
                  <a:srgbClr val="0072BB"/>
                </a:solidFill>
                <a:latin typeface="Arial"/>
                <a:ea typeface="+mj-ea"/>
                <a:cs typeface="Helvetica"/>
              </a:rPr>
              <a:t>PARTNERSHIPS FOR ACCESSIBLE QUALITY PRODUCTS</a:t>
            </a:r>
          </a:p>
        </p:txBody>
      </p:sp>
    </p:spTree>
    <p:extLst>
      <p:ext uri="{BB962C8B-B14F-4D97-AF65-F5344CB8AC3E}">
        <p14:creationId xmlns:p14="http://schemas.microsoft.com/office/powerpoint/2010/main" val="359899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E433E-944B-EE1D-E195-2CD664618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68ECB-BF5A-A54D-D625-62626B6792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8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48B649-FC4E-48DA-1D33-C5525EDAA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81329"/>
            <a:ext cx="4464496" cy="329121"/>
          </a:xfrm>
        </p:spPr>
        <p:txBody>
          <a:bodyPr/>
          <a:lstStyle/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0698B-E7A5-5FD4-2623-99AD9E4B43CD}"/>
              </a:ext>
            </a:extLst>
          </p:cNvPr>
          <p:cNvSpPr txBox="1"/>
          <p:nvPr/>
        </p:nvSpPr>
        <p:spPr>
          <a:xfrm>
            <a:off x="407368" y="165199"/>
            <a:ext cx="107651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GB" sz="3000" b="1" dirty="0">
                <a:solidFill>
                  <a:srgbClr val="0072BB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Meeting outline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4D1261-81DD-8723-9C8E-09A3F9D61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74484"/>
              </p:ext>
            </p:extLst>
          </p:nvPr>
        </p:nvGraphicFramePr>
        <p:xfrm>
          <a:off x="986040" y="783000"/>
          <a:ext cx="10477164" cy="529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429">
                  <a:extLst>
                    <a:ext uri="{9D8B030D-6E8A-4147-A177-3AD203B41FA5}">
                      <a16:colId xmlns:a16="http://schemas.microsoft.com/office/drawing/2014/main" val="1114918109"/>
                    </a:ext>
                  </a:extLst>
                </a:gridCol>
                <a:gridCol w="8720735">
                  <a:extLst>
                    <a:ext uri="{9D8B030D-6E8A-4147-A177-3AD203B41FA5}">
                      <a16:colId xmlns:a16="http://schemas.microsoft.com/office/drawing/2014/main" val="1467859461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Day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1: Mon 02 Dec 2024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1555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/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08:45−10:30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Official opening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1515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11:00−13:00</a:t>
                      </a: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Expanding access for quality health products through partnerships and systems strengthening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5881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14:00−15:30</a:t>
                      </a: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Accelerating access to quality products through local manufacturing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7657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16:00-17:00</a:t>
                      </a: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Technology and collaboration for global health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5316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17:30−18:00</a:t>
                      </a: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cap="none" baseline="0" dirty="0">
                          <a:solidFill>
                            <a:schemeClr val="tx1"/>
                          </a:solidFill>
                          <a:effectLst/>
                        </a:rPr>
                        <a:t>Wrap-up of Day 1 and plans for Day 2</a:t>
                      </a:r>
                      <a:endParaRPr lang="en-GB" sz="1600" cap="none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1246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10059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Day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2: Tues 03 Dec 2024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846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08:45−17:00</a:t>
                      </a: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WHO and UNFPA Prequalification updates: Parallel sessions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3416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1950" indent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617018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Day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3: Wed 04 Dec 2024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180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08:30–13:00</a:t>
                      </a: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What's new? Updates from UNICEF, UNFPA, WHO and partners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6375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13:30–17:00</a:t>
                      </a: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Deep dive into UNICEF specific issues: Medicines and health technologies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7274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13:30–17:00</a:t>
                      </a: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UNFPA's supply chain management: Industry Consultation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515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780033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Day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4: Thu 05 Dec 2024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78099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08:45–13:00</a:t>
                      </a: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Regulatory updates from WHO 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and partners 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0838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14:00–17:00</a:t>
                      </a: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Treatment and diagnostic guidelines, Essential Medicines List, Essential Diagnostics List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9883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14:00–17:00</a:t>
                      </a: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Requirements for storage and transportation of time and temperature sensitive health products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1174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indent="0" algn="l" defTabSz="914400" rtl="0" eaLnBrk="1" latinLnBrk="0" hangingPunct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17:00–17:15</a:t>
                      </a: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PAHO presentation </a:t>
                      </a: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9823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5381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17:15–17:30</a:t>
                      </a: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Official Meeting Closure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53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23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CF771-0CE1-8523-13AB-901F2C7CD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00018-5BB3-4FC3-2873-B20EA691BB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400" b="0"/>
              <a:pPr/>
              <a:t>9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30B625-65DC-6AB3-0FF9-2A48A7E4F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360" y="6381329"/>
            <a:ext cx="4464496" cy="329121"/>
          </a:xfrm>
        </p:spPr>
        <p:txBody>
          <a:bodyPr/>
          <a:lstStyle/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37CB3-F275-9191-5309-731B9777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41" y="386628"/>
            <a:ext cx="9624456" cy="476752"/>
          </a:xfrm>
        </p:spPr>
        <p:txBody>
          <a:bodyPr/>
          <a:lstStyle/>
          <a:p>
            <a:r>
              <a:rPr lang="en-US" dirty="0"/>
              <a:t>Registration data – 2024 joint meeting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D59B195-6B9F-31AB-5B91-3883FEE937BD}"/>
              </a:ext>
            </a:extLst>
          </p:cNvPr>
          <p:cNvSpPr txBox="1">
            <a:spLocks/>
          </p:cNvSpPr>
          <p:nvPr/>
        </p:nvSpPr>
        <p:spPr>
          <a:xfrm>
            <a:off x="11472598" y="6381329"/>
            <a:ext cx="5714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D7BC97-55FE-4309-BBAE-EA3D80F9515E}" type="slidenum">
              <a:rPr lang="fr-FR" sz="1400" b="0" smtClean="0"/>
              <a:pPr/>
              <a:t>9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4C9800F5-5D81-7C8A-3F2F-53A93CBEB749}"/>
              </a:ext>
            </a:extLst>
          </p:cNvPr>
          <p:cNvSpPr txBox="1">
            <a:spLocks/>
          </p:cNvSpPr>
          <p:nvPr/>
        </p:nvSpPr>
        <p:spPr>
          <a:xfrm>
            <a:off x="335360" y="6417333"/>
            <a:ext cx="4704523" cy="293117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Arial"/>
                <a:ea typeface="+mn-ea"/>
                <a:cs typeface="Helvetica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Hybrid Joint Meeting                               2 - 6 December 2024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EAE854-CCE3-A4A8-5F6E-FBE0F02A9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363157"/>
              </p:ext>
            </p:extLst>
          </p:nvPr>
        </p:nvGraphicFramePr>
        <p:xfrm>
          <a:off x="586380" y="1196752"/>
          <a:ext cx="5653636" cy="396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DCAEB5D-AF4C-AA4F-31C7-5A417748E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14451"/>
              </p:ext>
            </p:extLst>
          </p:nvPr>
        </p:nvGraphicFramePr>
        <p:xfrm>
          <a:off x="6445659" y="1217512"/>
          <a:ext cx="5201631" cy="394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11D6C4-69C4-E6E1-990F-55111B7A39CE}"/>
              </a:ext>
            </a:extLst>
          </p:cNvPr>
          <p:cNvSpPr txBox="1"/>
          <p:nvPr/>
        </p:nvSpPr>
        <p:spPr>
          <a:xfrm>
            <a:off x="1392791" y="5390277"/>
            <a:ext cx="1025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person and virtual participants representing </a:t>
            </a:r>
            <a:r>
              <a:rPr lang="en-US" sz="2400" b="1" dirty="0">
                <a:solidFill>
                  <a:schemeClr val="accent1"/>
                </a:solidFill>
              </a:rPr>
              <a:t>98 Countries </a:t>
            </a:r>
            <a:r>
              <a:rPr lang="en-US" sz="2000" dirty="0"/>
              <a:t>from </a:t>
            </a:r>
            <a:r>
              <a:rPr lang="en-US" sz="2400" b="1" dirty="0">
                <a:solidFill>
                  <a:schemeClr val="accent1"/>
                </a:solidFill>
              </a:rPr>
              <a:t>6 WHO Regions</a:t>
            </a:r>
          </a:p>
        </p:txBody>
      </p:sp>
      <p:pic>
        <p:nvPicPr>
          <p:cNvPr id="12" name="Graphic 11" descr="Globe with solid fill">
            <a:extLst>
              <a:ext uri="{FF2B5EF4-FFF2-40B4-BE49-F238E27FC236}">
                <a16:creationId xmlns:a16="http://schemas.microsoft.com/office/drawing/2014/main" id="{9232EEB0-8C2D-B120-A545-2DA89E5AB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709" y="5163910"/>
            <a:ext cx="914400" cy="914400"/>
          </a:xfrm>
          <a:prstGeom prst="rect">
            <a:avLst/>
          </a:prstGeom>
        </p:spPr>
      </p:pic>
      <p:pic>
        <p:nvPicPr>
          <p:cNvPr id="13" name="Graphic 12" descr="Business Growth with solid fill">
            <a:extLst>
              <a:ext uri="{FF2B5EF4-FFF2-40B4-BE49-F238E27FC236}">
                <a16:creationId xmlns:a16="http://schemas.microsoft.com/office/drawing/2014/main" id="{C3A68F41-8DAB-051B-1A45-26C0536F2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741" y="2406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74329"/>
      </p:ext>
    </p:extLst>
  </p:cSld>
  <p:clrMapOvr>
    <a:masterClrMapping/>
  </p:clrMapOvr>
</p:sld>
</file>

<file path=ppt/theme/theme1.xml><?xml version="1.0" encoding="utf-8"?>
<a:theme xmlns:a="http://schemas.openxmlformats.org/drawingml/2006/main" name="WHO PQ Metting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8DD2"/>
      </a:accent1>
      <a:accent2>
        <a:srgbClr val="2C4B93"/>
      </a:accent2>
      <a:accent3>
        <a:srgbClr val="90C244"/>
      </a:accent3>
      <a:accent4>
        <a:srgbClr val="049885"/>
      </a:accent4>
      <a:accent5>
        <a:srgbClr val="6BB9E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BBF2B39037C4C9A5C54B881C05EA2" ma:contentTypeVersion="18" ma:contentTypeDescription="Create a new document." ma:contentTypeScope="" ma:versionID="8f821dd96e482bd9e36e8077e907a040">
  <xsd:schema xmlns:xsd="http://www.w3.org/2001/XMLSchema" xmlns:xs="http://www.w3.org/2001/XMLSchema" xmlns:p="http://schemas.microsoft.com/office/2006/metadata/properties" xmlns:ns2="579ceb87-92e2-4902-8f71-ce7a5d73a5ad" xmlns:ns3="ae86ce9e-126b-44a2-b9b0-81ed7a51d24e" targetNamespace="http://schemas.microsoft.com/office/2006/metadata/properties" ma:root="true" ma:fieldsID="f19d0c9c488114b6c2bdf06489a0d8d4" ns2:_="" ns3:_="">
    <xsd:import namespace="579ceb87-92e2-4902-8f71-ce7a5d73a5ad"/>
    <xsd:import namespace="ae86ce9e-126b-44a2-b9b0-81ed7a51d2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ceb87-92e2-4902-8f71-ce7a5d73a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6ce9e-126b-44a2-b9b0-81ed7a51d2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ac6822-0df5-4718-80a7-1a63c9f6f621}" ma:internalName="TaxCatchAll" ma:showField="CatchAllData" ma:web="ae86ce9e-126b-44a2-b9b0-81ed7a51d2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86ce9e-126b-44a2-b9b0-81ed7a51d24e" xsi:nil="true"/>
    <lcf76f155ced4ddcb4097134ff3c332f xmlns="579ceb87-92e2-4902-8f71-ce7a5d73a5a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87F56C-733F-4723-B89A-025B7D779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ceb87-92e2-4902-8f71-ce7a5d73a5ad"/>
    <ds:schemaRef ds:uri="ae86ce9e-126b-44a2-b9b0-81ed7a51d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70AF89-F12C-408B-A071-BD3667AA9DB7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ae86ce9e-126b-44a2-b9b0-81ed7a51d24e"/>
    <ds:schemaRef ds:uri="http://schemas.microsoft.com/office/2006/documentManagement/types"/>
    <ds:schemaRef ds:uri="http://purl.org/dc/terms/"/>
    <ds:schemaRef ds:uri="http://purl.org/dc/elements/1.1/"/>
    <ds:schemaRef ds:uri="579ceb87-92e2-4902-8f71-ce7a5d73a5a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4F3911-CD63-40AD-92C0-FA4B271D38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0</TotalTime>
  <Words>689</Words>
  <Application>Microsoft Office PowerPoint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Lucida Grande</vt:lpstr>
      <vt:lpstr>Aptos</vt:lpstr>
      <vt:lpstr>Arial</vt:lpstr>
      <vt:lpstr>Calibri</vt:lpstr>
      <vt:lpstr>Cambria</vt:lpstr>
      <vt:lpstr>Garamond</vt:lpstr>
      <vt:lpstr>Helvetica</vt:lpstr>
      <vt:lpstr>WHO PQ Metting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Registration data – 2024 joint meeting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miyazakikrauser@who.int</dc:creator>
  <cp:lastModifiedBy>Ryoko Miyazaki-Krause</cp:lastModifiedBy>
  <cp:revision>133</cp:revision>
  <dcterms:created xsi:type="dcterms:W3CDTF">2014-08-27T09:52:25Z</dcterms:created>
  <dcterms:modified xsi:type="dcterms:W3CDTF">2024-12-01T20:03:43Z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0x010100564BBF2B39037C4C9A5C54B881C05EA2</vt:lpwstr>
  </property>
</Properties>
</file>