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7"/>
  </p:notesMasterIdLst>
  <p:handoutMasterIdLst>
    <p:handoutMasterId r:id="rId58"/>
  </p:handoutMasterIdLst>
  <p:sldIdLst>
    <p:sldId id="417" r:id="rId2"/>
    <p:sldId id="619" r:id="rId3"/>
    <p:sldId id="717" r:id="rId4"/>
    <p:sldId id="718" r:id="rId5"/>
    <p:sldId id="720" r:id="rId6"/>
    <p:sldId id="719" r:id="rId7"/>
    <p:sldId id="736" r:id="rId8"/>
    <p:sldId id="722" r:id="rId9"/>
    <p:sldId id="737" r:id="rId10"/>
    <p:sldId id="738" r:id="rId11"/>
    <p:sldId id="676" r:id="rId12"/>
    <p:sldId id="628" r:id="rId13"/>
    <p:sldId id="682" r:id="rId14"/>
    <p:sldId id="580" r:id="rId15"/>
    <p:sldId id="683" r:id="rId16"/>
    <p:sldId id="724" r:id="rId17"/>
    <p:sldId id="726" r:id="rId18"/>
    <p:sldId id="727" r:id="rId19"/>
    <p:sldId id="684" r:id="rId20"/>
    <p:sldId id="728" r:id="rId21"/>
    <p:sldId id="685" r:id="rId22"/>
    <p:sldId id="686" r:id="rId23"/>
    <p:sldId id="729" r:id="rId24"/>
    <p:sldId id="687" r:id="rId25"/>
    <p:sldId id="688" r:id="rId26"/>
    <p:sldId id="732" r:id="rId27"/>
    <p:sldId id="689" r:id="rId28"/>
    <p:sldId id="731" r:id="rId29"/>
    <p:sldId id="690" r:id="rId30"/>
    <p:sldId id="733" r:id="rId31"/>
    <p:sldId id="691" r:id="rId32"/>
    <p:sldId id="692" r:id="rId33"/>
    <p:sldId id="693" r:id="rId34"/>
    <p:sldId id="694" r:id="rId35"/>
    <p:sldId id="695" r:id="rId36"/>
    <p:sldId id="696" r:id="rId37"/>
    <p:sldId id="697" r:id="rId38"/>
    <p:sldId id="698" r:id="rId39"/>
    <p:sldId id="699" r:id="rId40"/>
    <p:sldId id="700" r:id="rId41"/>
    <p:sldId id="701" r:id="rId42"/>
    <p:sldId id="702" r:id="rId43"/>
    <p:sldId id="703" r:id="rId44"/>
    <p:sldId id="704" r:id="rId45"/>
    <p:sldId id="705" r:id="rId46"/>
    <p:sldId id="706" r:id="rId47"/>
    <p:sldId id="707" r:id="rId48"/>
    <p:sldId id="735" r:id="rId49"/>
    <p:sldId id="739" r:id="rId50"/>
    <p:sldId id="708" r:id="rId51"/>
    <p:sldId id="709" r:id="rId52"/>
    <p:sldId id="734" r:id="rId53"/>
    <p:sldId id="711" r:id="rId54"/>
    <p:sldId id="712" r:id="rId55"/>
    <p:sldId id="529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E7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68" autoAdjust="0"/>
    <p:restoredTop sz="94660"/>
  </p:normalViewPr>
  <p:slideViewPr>
    <p:cSldViewPr>
      <p:cViewPr varScale="1">
        <p:scale>
          <a:sx n="103" d="100"/>
          <a:sy n="103" d="100"/>
        </p:scale>
        <p:origin x="-1098" y="-90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howGuides="1">
      <p:cViewPr varScale="1">
        <p:scale>
          <a:sx n="82" d="100"/>
          <a:sy n="82" d="100"/>
        </p:scale>
        <p:origin x="-3180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6B31A-12E2-4B24-9243-BFBB928EC532}" type="datetimeFigureOut">
              <a:rPr lang="en-GB" smtClean="0"/>
              <a:t>23/04/2014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1BDD2-F346-43E6-A3C9-0A572A5DEE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113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C683E7-3AA8-464F-ADB5-81DB294EA99F}" type="datetimeFigureOut">
              <a:rPr lang="en-US" smtClean="0"/>
              <a:t>4/23/2014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4F836-4983-4A46-9CCD-64AB3E5B50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3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09600" y="1295400"/>
            <a:ext cx="7924800" cy="3124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Line 6"/>
          <p:cNvSpPr>
            <a:spLocks noChangeShapeType="1"/>
          </p:cNvSpPr>
          <p:nvPr userDrawn="1"/>
        </p:nvSpPr>
        <p:spPr bwMode="auto">
          <a:xfrm>
            <a:off x="0" y="1088526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 lIns="80147" tIns="40074" rIns="80147" bIns="40074"/>
          <a:lstStyle/>
          <a:p>
            <a:pPr algn="r">
              <a:defRPr/>
            </a:pPr>
            <a:endParaRPr lang="en-NZ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816063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8762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2382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96CCEE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2051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32" y="1500323"/>
            <a:ext cx="8148965" cy="4351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7174" name="Line 6"/>
          <p:cNvSpPr>
            <a:spLocks noChangeShapeType="1"/>
          </p:cNvSpPr>
          <p:nvPr/>
        </p:nvSpPr>
        <p:spPr bwMode="auto">
          <a:xfrm>
            <a:off x="0" y="1088526"/>
            <a:ext cx="91440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</p:spPr>
        <p:txBody>
          <a:bodyPr lIns="80147" tIns="40074" rIns="80147" bIns="40074"/>
          <a:lstStyle/>
          <a:p>
            <a:pPr algn="r">
              <a:defRPr/>
            </a:pPr>
            <a:endParaRPr lang="en-NZ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6153914"/>
            <a:ext cx="9144000" cy="704086"/>
          </a:xfrm>
          <a:prstGeom prst="rect">
            <a:avLst/>
          </a:prstGeom>
          <a:solidFill>
            <a:srgbClr val="1E7FB8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80147" tIns="40074" rIns="80147" bIns="40074" anchor="ctr"/>
          <a:lstStyle/>
          <a:p>
            <a:pPr algn="r"/>
            <a:endParaRPr lang="en-NZ"/>
          </a:p>
        </p:txBody>
      </p:sp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927161" y="6503798"/>
            <a:ext cx="4804129" cy="279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l" defTabSz="914179" rtl="0"/>
            <a:r>
              <a:rPr lang="en-GB" sz="1200" b="1" dirty="0" smtClean="0">
                <a:solidFill>
                  <a:srgbClr val="96CCEE"/>
                </a:solidFill>
                <a:latin typeface="Arial Narrow" pitchFamily="34" charset="0"/>
              </a:rPr>
              <a:t>Impurities,</a:t>
            </a:r>
            <a:r>
              <a:rPr lang="en-GB" sz="1200" b="1" baseline="0" dirty="0" smtClean="0">
                <a:solidFill>
                  <a:srgbClr val="96CCEE"/>
                </a:solidFill>
                <a:latin typeface="Arial Narrow" pitchFamily="34" charset="0"/>
              </a:rPr>
              <a:t>  PQT Training May 2014</a:t>
            </a:r>
            <a:endParaRPr lang="en-GB" sz="1200" b="1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359734" y="6450523"/>
            <a:ext cx="355660" cy="3326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 algn="r" defTabSz="914179" rtl="0">
              <a:defRPr/>
            </a:pPr>
            <a:fld id="{12FCB05E-A401-4630-BE91-88B1CF4BE89C}" type="slidenum">
              <a:rPr lang="ar-SA" sz="1500">
                <a:solidFill>
                  <a:srgbClr val="72BBE8"/>
                </a:solidFill>
                <a:latin typeface="Arial Narrow" pitchFamily="34" charset="0"/>
              </a:rPr>
              <a:pPr algn="r" defTabSz="914179" rtl="0">
                <a:defRPr/>
              </a:pPr>
              <a:t>‹#›</a:t>
            </a:fld>
            <a:r>
              <a:rPr lang="en-GB" sz="15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100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2056" name="Picture 17" descr="WHO-EN-BW-H"/>
          <p:cNvPicPr>
            <a:picLocks noChangeAspect="1" noChangeArrowheads="1"/>
          </p:cNvPicPr>
          <p:nvPr userDrawn="1"/>
        </p:nvPicPr>
        <p:blipFill>
          <a:blip r:embed="rId4" cstate="print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9720" y="6244624"/>
            <a:ext cx="1747080" cy="5701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018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</p:sldLayoutIdLst>
  <p:timing>
    <p:tnLst>
      <p:par>
        <p:cTn id="1" dur="indefinite" restart="never" nodeType="tmRoot"/>
      </p:par>
    </p:tnLst>
  </p:timing>
  <p:txStyles>
    <p:titleStyle>
      <a:lvl1pPr algn="ctr" defTabSz="914179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66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defTabSz="914179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2pPr>
      <a:lvl3pPr algn="ctr" defTabSz="914179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3pPr>
      <a:lvl4pPr algn="ctr" defTabSz="914179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4pPr>
      <a:lvl5pPr algn="ctr" defTabSz="914179" rtl="0" eaLnBrk="0" fontAlgn="base" hangingPunct="0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5pPr>
      <a:lvl6pPr marL="400736" algn="ctr" defTabSz="914179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6pPr>
      <a:lvl7pPr marL="801472" algn="ctr" defTabSz="914179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7pPr>
      <a:lvl8pPr marL="1202207" algn="ctr" defTabSz="914179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8pPr>
      <a:lvl9pPr marL="1602943" algn="ctr" defTabSz="914179" rtl="0" fontAlgn="base">
        <a:spcBef>
          <a:spcPct val="0"/>
        </a:spcBef>
        <a:spcAft>
          <a:spcPct val="0"/>
        </a:spcAft>
        <a:defRPr sz="35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42295" indent="-342295" algn="l" defTabSz="914179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500">
          <a:solidFill>
            <a:srgbClr val="000066"/>
          </a:solidFill>
          <a:latin typeface="+mn-lt"/>
          <a:ea typeface="+mn-ea"/>
          <a:cs typeface="+mn-cs"/>
        </a:defRPr>
      </a:lvl1pPr>
      <a:lvl2pPr marL="805646" indent="-282464" algn="l" defTabSz="914179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100">
          <a:solidFill>
            <a:srgbClr val="000066"/>
          </a:solidFill>
          <a:latin typeface="+mn-lt"/>
          <a:cs typeface="+mn-cs"/>
        </a:defRPr>
      </a:lvl2pPr>
      <a:lvl3pPr marL="1256474" indent="-269940" algn="l" defTabSz="914179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100">
          <a:solidFill>
            <a:srgbClr val="000066"/>
          </a:solidFill>
          <a:latin typeface="Arial Narrow" pitchFamily="34" charset="0"/>
          <a:cs typeface="+mn-cs"/>
        </a:defRPr>
      </a:lvl3pPr>
      <a:lvl4pPr marL="1664167" indent="-226806" algn="l" defTabSz="914179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100">
          <a:solidFill>
            <a:srgbClr val="000066"/>
          </a:solidFill>
          <a:latin typeface="Arial Narrow" pitchFamily="34" charset="0"/>
          <a:cs typeface="+mn-cs"/>
        </a:defRPr>
      </a:lvl4pPr>
      <a:lvl5pPr marL="1988374" indent="-144710" algn="r" defTabSz="914179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389109" indent="-144710" algn="r" defTabSz="914179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789845" indent="-144710" algn="r" defTabSz="914179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190581" indent="-144710" algn="r" defTabSz="914179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591317" indent="-144710" algn="r" defTabSz="914179" rtl="1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073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1472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02207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943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03679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04415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05151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05886" algn="l" defTabSz="80147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mailto:Fakea@who.int" TargetMode="External"/><Relationship Id="rId2" Type="http://schemas.openxmlformats.org/officeDocument/2006/relationships/hyperlink" Target="http://www.who.int/prequal/info_applicants/API_info_applicants.ht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0" y="6056313"/>
            <a:ext cx="2825750" cy="566737"/>
          </a:xfrm>
          <a:prstGeom prst="rect">
            <a:avLst/>
          </a:prstGeo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638BD6A7-A09E-4EC2-B40E-57A2DE4C3982}" type="slidenum">
              <a:rPr lang="en-US">
                <a:solidFill>
                  <a:schemeClr val="bg1"/>
                </a:solidFill>
                <a:latin typeface="Calibri" pitchFamily="34" charset="0"/>
              </a:rPr>
              <a:pPr/>
              <a:t>1</a:t>
            </a:fld>
            <a:endParaRPr lang="en-US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52" name="Slide Number Placeholder 1"/>
          <p:cNvSpPr txBox="1">
            <a:spLocks noGrp="1"/>
          </p:cNvSpPr>
          <p:nvPr/>
        </p:nvSpPr>
        <p:spPr bwMode="auto">
          <a:xfrm>
            <a:off x="119063" y="6264275"/>
            <a:ext cx="485775" cy="296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914400" eaLnBrk="1" hangingPunct="1"/>
            <a:fld id="{D9219416-9D96-430C-A334-0304C87F6869}" type="slidenum">
              <a:rPr lang="en-US" sz="1400">
                <a:solidFill>
                  <a:schemeClr val="bg1"/>
                </a:solidFill>
                <a:latin typeface="Calibri" pitchFamily="34" charset="0"/>
              </a:rPr>
              <a:pPr defTabSz="914400" eaLnBrk="1" hangingPunct="1"/>
              <a:t>1</a:t>
            </a:fld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53" name="Footer Placeholder 2"/>
          <p:cNvSpPr txBox="1">
            <a:spLocks noGrp="1"/>
          </p:cNvSpPr>
          <p:nvPr/>
        </p:nvSpPr>
        <p:spPr bwMode="auto">
          <a:xfrm>
            <a:off x="3276600" y="5989638"/>
            <a:ext cx="2825750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defTabSz="914400" eaLnBrk="1" hangingPunct="1"/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3.2.S.3.2 Impurities,</a:t>
            </a:r>
          </a:p>
          <a:p>
            <a:pPr defTabSz="914400" eaLnBrk="1" hangingPunct="1"/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Malaysia, 29 September 2011</a:t>
            </a:r>
            <a:endParaRPr lang="en-US" sz="14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054" name="Rectangle 4"/>
          <p:cNvSpPr>
            <a:spLocks noChangeArrowheads="1"/>
          </p:cNvSpPr>
          <p:nvPr/>
        </p:nvSpPr>
        <p:spPr bwMode="auto">
          <a:xfrm>
            <a:off x="-1" y="0"/>
            <a:ext cx="9144000" cy="6858000"/>
          </a:xfrm>
          <a:prstGeom prst="rect">
            <a:avLst/>
          </a:prstGeom>
          <a:solidFill>
            <a:srgbClr val="1E7FB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 anchor="ctr"/>
          <a:lstStyle/>
          <a:p>
            <a:pPr algn="r" defTabSz="801688" rtl="1" eaLnBrk="1" hangingPunct="1"/>
            <a:endParaRPr lang="en-NZ" sz="3400" b="1" dirty="0">
              <a:solidFill>
                <a:srgbClr val="000066"/>
              </a:solidFill>
            </a:endParaRPr>
          </a:p>
        </p:txBody>
      </p:sp>
      <p:pic>
        <p:nvPicPr>
          <p:cNvPr id="2055" name="Picture 20" descr="WHO-EN-BW-H"/>
          <p:cNvPicPr>
            <a:picLocks noChangeAspect="1" noChangeArrowheads="1"/>
          </p:cNvPicPr>
          <p:nvPr/>
        </p:nvPicPr>
        <p:blipFill>
          <a:blip r:embed="rId2">
            <a:lum contrast="12000"/>
            <a:grayscl/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968" y="4944268"/>
            <a:ext cx="5072063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563561" y="1676400"/>
            <a:ext cx="8199437" cy="60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0147" tIns="40074" rIns="80147" bIns="4007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914400">
              <a:spcAft>
                <a:spcPts val="1200"/>
              </a:spcAft>
            </a:pPr>
            <a:r>
              <a:rPr lang="en-NZ" sz="3400" b="1" smtClean="0">
                <a:solidFill>
                  <a:schemeClr val="bg1"/>
                </a:solidFill>
              </a:rPr>
              <a:t>Impurities</a:t>
            </a:r>
            <a:endParaRPr lang="en-GB" sz="3400" b="1" dirty="0">
              <a:solidFill>
                <a:schemeClr val="bg1"/>
              </a:solidFill>
            </a:endParaRP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2263426" y="3200400"/>
            <a:ext cx="4620323" cy="11273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0147" tIns="40074" rIns="80147" bIns="4007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defTabSz="914400" rtl="1" eaLnBrk="1" hangingPunct="1"/>
            <a:r>
              <a:rPr lang="en-NZ" sz="2500" b="1" dirty="0" smtClean="0">
                <a:solidFill>
                  <a:schemeClr val="bg1"/>
                </a:solidFill>
              </a:rPr>
              <a:t>Dr Antony </a:t>
            </a:r>
            <a:r>
              <a:rPr lang="en-NZ" sz="2500" b="1" dirty="0">
                <a:solidFill>
                  <a:schemeClr val="bg1"/>
                </a:solidFill>
              </a:rPr>
              <a:t>Fake</a:t>
            </a:r>
          </a:p>
          <a:p>
            <a:pPr algn="ctr" defTabSz="914400" rtl="1" eaLnBrk="1" hangingPunct="1"/>
            <a:endParaRPr lang="en-NZ" sz="2500" b="1" dirty="0">
              <a:solidFill>
                <a:schemeClr val="bg1"/>
              </a:solidFill>
            </a:endParaRPr>
          </a:p>
          <a:p>
            <a:pPr algn="ctr" defTabSz="914400" rtl="1" eaLnBrk="1" hangingPunct="1"/>
            <a:r>
              <a:rPr lang="en-NZ" b="1" dirty="0">
                <a:solidFill>
                  <a:schemeClr val="bg1"/>
                </a:solidFill>
              </a:rPr>
              <a:t>WHO Prequalification </a:t>
            </a:r>
            <a:r>
              <a:rPr lang="en-NZ" b="1" dirty="0" smtClean="0">
                <a:solidFill>
                  <a:schemeClr val="bg1"/>
                </a:solidFill>
              </a:rPr>
              <a:t>Team - Medicines</a:t>
            </a:r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583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preparation:</a:t>
            </a:r>
          </a:p>
          <a:p>
            <a:pPr marL="463351" lvl="1" indent="0">
              <a:spcAft>
                <a:spcPts val="600"/>
              </a:spcAft>
              <a:buNone/>
            </a:pPr>
            <a:r>
              <a:rPr lang="en-GB" sz="2000" dirty="0">
                <a:solidFill>
                  <a:srgbClr val="FF0000"/>
                </a:solidFill>
              </a:rPr>
              <a:t>Starting materials impurities; impurities within solvents, pesticides...</a:t>
            </a:r>
          </a:p>
          <a:p>
            <a:r>
              <a:rPr lang="en-GB" dirty="0"/>
              <a:t>Unwanted things that are made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Reaction intermediates, related-substances</a:t>
            </a:r>
          </a:p>
          <a:p>
            <a:r>
              <a:rPr lang="en-GB" dirty="0"/>
              <a:t>Things that are formed after preparation:</a:t>
            </a:r>
          </a:p>
          <a:p>
            <a:pPr marL="463351" lvl="1" indent="0">
              <a:buNone/>
            </a:pPr>
            <a:r>
              <a:rPr lang="en-GB" dirty="0">
                <a:solidFill>
                  <a:srgbClr val="FF0000"/>
                </a:solidFill>
              </a:rPr>
              <a:t>Degradation products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7143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2"/>
          <p:cNvSpPr txBox="1">
            <a:spLocks noChangeArrowheads="1"/>
          </p:cNvSpPr>
          <p:nvPr/>
        </p:nvSpPr>
        <p:spPr bwMode="auto">
          <a:xfrm>
            <a:off x="2322513" y="1946275"/>
            <a:ext cx="1008062" cy="3460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600" b="0"/>
              <a:t>API SM</a:t>
            </a:r>
            <a:endParaRPr lang="en-US" sz="1600" b="0"/>
          </a:p>
        </p:txBody>
      </p:sp>
      <p:sp>
        <p:nvSpPr>
          <p:cNvPr id="12293" name="Text Box 3"/>
          <p:cNvSpPr txBox="1">
            <a:spLocks noChangeArrowheads="1"/>
          </p:cNvSpPr>
          <p:nvPr/>
        </p:nvSpPr>
        <p:spPr bwMode="auto">
          <a:xfrm>
            <a:off x="2106613" y="3098800"/>
            <a:ext cx="1441450" cy="59055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sz="1600" b="0"/>
              <a:t>Reaction</a:t>
            </a:r>
          </a:p>
          <a:p>
            <a:pPr algn="ctr" eaLnBrk="1" hangingPunct="1"/>
            <a:r>
              <a:rPr lang="en-GB" sz="1600" b="0"/>
              <a:t>intermediate</a:t>
            </a:r>
            <a:endParaRPr lang="en-US" sz="1600" b="0"/>
          </a:p>
        </p:txBody>
      </p:sp>
      <p:sp>
        <p:nvSpPr>
          <p:cNvPr id="12294" name="Text Box 4"/>
          <p:cNvSpPr txBox="1">
            <a:spLocks noChangeArrowheads="1"/>
          </p:cNvSpPr>
          <p:nvPr/>
        </p:nvSpPr>
        <p:spPr bwMode="auto">
          <a:xfrm>
            <a:off x="2252663" y="4394200"/>
            <a:ext cx="1150937" cy="346075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sz="1600" b="0"/>
              <a:t>Final API</a:t>
            </a:r>
            <a:endParaRPr lang="en-US" sz="1600" b="0"/>
          </a:p>
        </p:txBody>
      </p:sp>
      <p:cxnSp>
        <p:nvCxnSpPr>
          <p:cNvPr id="12295" name="AutoShape 6"/>
          <p:cNvCxnSpPr>
            <a:cxnSpLocks noChangeShapeType="1"/>
            <a:stCxn id="12292" idx="2"/>
            <a:endCxn id="12293" idx="0"/>
          </p:cNvCxnSpPr>
          <p:nvPr/>
        </p:nvCxnSpPr>
        <p:spPr bwMode="auto">
          <a:xfrm>
            <a:off x="2827338" y="2292350"/>
            <a:ext cx="0" cy="8064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296" name="AutoShape 7"/>
          <p:cNvCxnSpPr>
            <a:cxnSpLocks noChangeShapeType="1"/>
            <a:stCxn id="12293" idx="2"/>
            <a:endCxn id="12294" idx="0"/>
          </p:cNvCxnSpPr>
          <p:nvPr/>
        </p:nvCxnSpPr>
        <p:spPr bwMode="auto">
          <a:xfrm>
            <a:off x="2827338" y="3689350"/>
            <a:ext cx="1587" cy="704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3763963" y="2189163"/>
            <a:ext cx="952500" cy="7397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400" b="0"/>
              <a:t>Reagents</a:t>
            </a:r>
          </a:p>
          <a:p>
            <a:pPr eaLnBrk="1" hangingPunct="1"/>
            <a:r>
              <a:rPr lang="en-GB" sz="1400" b="0"/>
              <a:t>Solvents</a:t>
            </a:r>
          </a:p>
          <a:p>
            <a:pPr eaLnBrk="1" hangingPunct="1"/>
            <a:r>
              <a:rPr lang="en-GB" sz="1400" b="0"/>
              <a:t>Catalysts</a:t>
            </a:r>
            <a:endParaRPr lang="en-US" sz="1400" b="0"/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668338" y="4394200"/>
            <a:ext cx="1158875" cy="3143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400" b="0"/>
              <a:t>Degradation</a:t>
            </a:r>
            <a:endParaRPr lang="en-US" sz="1400" b="0"/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668338" y="2593975"/>
            <a:ext cx="1139825" cy="3143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400" b="0"/>
              <a:t>By-products</a:t>
            </a:r>
            <a:endParaRPr lang="en-US" sz="1400" b="0"/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677863" y="3829050"/>
            <a:ext cx="1139825" cy="3143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400" b="0"/>
              <a:t>By-products</a:t>
            </a:r>
            <a:endParaRPr lang="en-US" sz="1400" b="0"/>
          </a:p>
        </p:txBody>
      </p:sp>
      <p:sp>
        <p:nvSpPr>
          <p:cNvPr id="12301" name="Text Box 14"/>
          <p:cNvSpPr txBox="1">
            <a:spLocks noChangeArrowheads="1"/>
          </p:cNvSpPr>
          <p:nvPr/>
        </p:nvSpPr>
        <p:spPr bwMode="auto">
          <a:xfrm>
            <a:off x="750888" y="1828800"/>
            <a:ext cx="952500" cy="52705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sz="1400" b="0"/>
              <a:t>SM</a:t>
            </a:r>
          </a:p>
          <a:p>
            <a:pPr algn="ctr" eaLnBrk="1" hangingPunct="1"/>
            <a:r>
              <a:rPr lang="en-GB" sz="1400" b="0"/>
              <a:t>impurities</a:t>
            </a:r>
            <a:endParaRPr lang="en-US" sz="1400" b="0"/>
          </a:p>
        </p:txBody>
      </p:sp>
      <p:sp>
        <p:nvSpPr>
          <p:cNvPr id="12302" name="Text Box 17"/>
          <p:cNvSpPr txBox="1">
            <a:spLocks noChangeArrowheads="1"/>
          </p:cNvSpPr>
          <p:nvPr/>
        </p:nvSpPr>
        <p:spPr bwMode="auto">
          <a:xfrm>
            <a:off x="3763963" y="3602038"/>
            <a:ext cx="952500" cy="7397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sz="1400" b="0"/>
              <a:t>Reagents</a:t>
            </a:r>
          </a:p>
          <a:p>
            <a:pPr eaLnBrk="1" hangingPunct="1"/>
            <a:r>
              <a:rPr lang="en-GB" sz="1400" b="0"/>
              <a:t>Solvents</a:t>
            </a:r>
          </a:p>
          <a:p>
            <a:pPr eaLnBrk="1" hangingPunct="1"/>
            <a:r>
              <a:rPr lang="en-GB" sz="1400" b="0"/>
              <a:t>Catalysts</a:t>
            </a:r>
            <a:endParaRPr lang="en-US" sz="1400" b="0"/>
          </a:p>
        </p:txBody>
      </p:sp>
      <p:sp>
        <p:nvSpPr>
          <p:cNvPr id="12303" name="Line 18"/>
          <p:cNvSpPr>
            <a:spLocks noChangeShapeType="1"/>
          </p:cNvSpPr>
          <p:nvPr/>
        </p:nvSpPr>
        <p:spPr bwMode="auto">
          <a:xfrm flipH="1">
            <a:off x="1747838" y="2090738"/>
            <a:ext cx="43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4" name="Line 19"/>
          <p:cNvSpPr>
            <a:spLocks noChangeShapeType="1"/>
          </p:cNvSpPr>
          <p:nvPr/>
        </p:nvSpPr>
        <p:spPr bwMode="auto">
          <a:xfrm flipH="1">
            <a:off x="1963738" y="2738438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5" name="Line 20"/>
          <p:cNvSpPr>
            <a:spLocks noChangeShapeType="1"/>
          </p:cNvSpPr>
          <p:nvPr/>
        </p:nvSpPr>
        <p:spPr bwMode="auto">
          <a:xfrm flipH="1">
            <a:off x="1963738" y="39624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6" name="Line 21"/>
          <p:cNvSpPr>
            <a:spLocks noChangeShapeType="1"/>
          </p:cNvSpPr>
          <p:nvPr/>
        </p:nvSpPr>
        <p:spPr bwMode="auto">
          <a:xfrm flipH="1">
            <a:off x="1892300" y="4538663"/>
            <a:ext cx="2873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7" name="Line 24"/>
          <p:cNvSpPr>
            <a:spLocks noChangeShapeType="1"/>
          </p:cNvSpPr>
          <p:nvPr/>
        </p:nvSpPr>
        <p:spPr bwMode="auto">
          <a:xfrm flipH="1">
            <a:off x="2971800" y="2593975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8" name="Line 25"/>
          <p:cNvSpPr>
            <a:spLocks noChangeShapeType="1"/>
          </p:cNvSpPr>
          <p:nvPr/>
        </p:nvSpPr>
        <p:spPr bwMode="auto">
          <a:xfrm flipH="1">
            <a:off x="2971800" y="3962400"/>
            <a:ext cx="6492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309" name="Rectangle 27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762000"/>
          </a:xfrm>
          <a:noFill/>
          <a:effectLst>
            <a:outerShdw dist="17961" dir="2700000" algn="ctr" rotWithShape="0">
              <a:srgbClr val="96CCEE"/>
            </a:outerShdw>
          </a:effectLst>
        </p:spPr>
        <p:txBody>
          <a:bodyPr lIns="0" tIns="0" rIns="0" bIns="0"/>
          <a:lstStyle/>
          <a:p>
            <a:pPr eaLnBrk="1" hangingPunct="1"/>
            <a:r>
              <a:rPr lang="en-GB" smtClean="0"/>
              <a:t>What are the potential impurities?</a:t>
            </a:r>
            <a:endParaRPr lang="en-US" smtClean="0"/>
          </a:p>
        </p:txBody>
      </p:sp>
      <p:sp>
        <p:nvSpPr>
          <p:cNvPr id="12310" name="Text Box 28"/>
          <p:cNvSpPr txBox="1">
            <a:spLocks noChangeArrowheads="1"/>
          </p:cNvSpPr>
          <p:nvPr/>
        </p:nvSpPr>
        <p:spPr bwMode="auto">
          <a:xfrm>
            <a:off x="5435600" y="1628775"/>
            <a:ext cx="2978150" cy="3613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GB" b="0" u="sng">
                <a:solidFill>
                  <a:srgbClr val="000066"/>
                </a:solidFill>
              </a:rPr>
              <a:t>Potential Impurities</a:t>
            </a:r>
          </a:p>
          <a:p>
            <a:pPr eaLnBrk="1" hangingPunct="1"/>
            <a:endParaRPr lang="en-GB" b="0">
              <a:solidFill>
                <a:srgbClr val="000066"/>
              </a:solidFill>
            </a:endParaRP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Residue of the SM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Residue of the intermediate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Impurities in the SM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Reagents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Solvents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Catalysts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Reaction by-products</a:t>
            </a:r>
          </a:p>
          <a:p>
            <a:pPr eaLnBrk="1" hangingPunct="1">
              <a:lnSpc>
                <a:spcPct val="120000"/>
              </a:lnSpc>
            </a:pPr>
            <a:r>
              <a:rPr lang="en-GB" b="0">
                <a:solidFill>
                  <a:srgbClr val="000066"/>
                </a:solidFill>
              </a:rPr>
              <a:t>Degradation products</a:t>
            </a:r>
          </a:p>
          <a:p>
            <a:pPr eaLnBrk="1" hangingPunct="1">
              <a:lnSpc>
                <a:spcPct val="120000"/>
              </a:lnSpc>
            </a:pPr>
            <a:endParaRPr lang="en-US" b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62483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Things we add during preparation:</a:t>
            </a:r>
          </a:p>
          <a:p>
            <a:pPr marL="463351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Solvents, metal catalysts – </a:t>
            </a:r>
            <a:r>
              <a:rPr lang="en-GB" sz="1800" b="1" dirty="0" smtClean="0">
                <a:solidFill>
                  <a:srgbClr val="FF0000"/>
                </a:solidFill>
              </a:rPr>
              <a:t>3.2.S.2.2</a:t>
            </a:r>
            <a:endParaRPr lang="en-GB" sz="1800" b="1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Things we </a:t>
            </a:r>
            <a:r>
              <a:rPr lang="en-GB" sz="2000" dirty="0" smtClean="0"/>
              <a:t>unintentionally add during </a:t>
            </a:r>
            <a:r>
              <a:rPr lang="en-GB" sz="2000" dirty="0"/>
              <a:t>preparation:</a:t>
            </a:r>
          </a:p>
          <a:p>
            <a:pPr marL="463351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SM </a:t>
            </a:r>
            <a:r>
              <a:rPr lang="en-GB" sz="1800" dirty="0">
                <a:solidFill>
                  <a:srgbClr val="FF0000"/>
                </a:solidFill>
              </a:rPr>
              <a:t>impurities; impurities within solvents, </a:t>
            </a:r>
            <a:r>
              <a:rPr lang="en-GB" sz="1800" dirty="0" smtClean="0">
                <a:solidFill>
                  <a:srgbClr val="FF0000"/>
                </a:solidFill>
              </a:rPr>
              <a:t>pesticides - </a:t>
            </a:r>
            <a:r>
              <a:rPr lang="en-GB" sz="1800" b="1" dirty="0" smtClean="0">
                <a:solidFill>
                  <a:srgbClr val="FF0000"/>
                </a:solidFill>
              </a:rPr>
              <a:t>3.2.S.2.3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 smtClean="0"/>
              <a:t>Unwanted things that are made during preparation:</a:t>
            </a:r>
          </a:p>
          <a:p>
            <a:pPr marL="463351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 smtClean="0">
                <a:solidFill>
                  <a:srgbClr val="FF0000"/>
                </a:solidFill>
              </a:rPr>
              <a:t>Reaction intermediates (</a:t>
            </a:r>
            <a:r>
              <a:rPr lang="en-GB" sz="1800" b="1" dirty="0" smtClean="0">
                <a:solidFill>
                  <a:srgbClr val="FF0000"/>
                </a:solidFill>
              </a:rPr>
              <a:t>3.2.S.2.3)</a:t>
            </a:r>
            <a:r>
              <a:rPr lang="en-GB" sz="1800" dirty="0" smtClean="0">
                <a:solidFill>
                  <a:srgbClr val="FF0000"/>
                </a:solidFill>
              </a:rPr>
              <a:t>, related-substances </a:t>
            </a:r>
            <a:r>
              <a:rPr lang="en-GB" sz="1800" b="1" dirty="0" smtClean="0">
                <a:solidFill>
                  <a:srgbClr val="FF0000"/>
                </a:solidFill>
              </a:rPr>
              <a:t>(3.2.S.3.2)</a:t>
            </a:r>
            <a:endParaRPr lang="en-GB" sz="1800" b="1" dirty="0">
              <a:solidFill>
                <a:srgbClr val="FF0000"/>
              </a:solidFill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sz="2000" dirty="0"/>
              <a:t>Things that are formed after preparation:</a:t>
            </a:r>
          </a:p>
          <a:p>
            <a:pPr marL="463351" lvl="1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dirty="0">
                <a:solidFill>
                  <a:srgbClr val="FF0000"/>
                </a:solidFill>
              </a:rPr>
              <a:t>Degradation </a:t>
            </a:r>
            <a:r>
              <a:rPr lang="en-GB" sz="1800" dirty="0" smtClean="0">
                <a:solidFill>
                  <a:srgbClr val="FF0000"/>
                </a:solidFill>
              </a:rPr>
              <a:t>products </a:t>
            </a:r>
            <a:r>
              <a:rPr lang="en-GB" sz="1800" b="1" dirty="0" smtClean="0">
                <a:solidFill>
                  <a:srgbClr val="FF0000"/>
                </a:solidFill>
              </a:rPr>
              <a:t>(3.2.S.7)</a:t>
            </a:r>
          </a:p>
          <a:p>
            <a:pPr marL="463351" lvl="1" indent="0">
              <a:spcBef>
                <a:spcPts val="600"/>
              </a:spcBef>
              <a:spcAft>
                <a:spcPts val="600"/>
              </a:spcAft>
              <a:buNone/>
            </a:pPr>
            <a:endParaRPr lang="en-GB" sz="900" dirty="0">
              <a:solidFill>
                <a:srgbClr val="FF0000"/>
              </a:solidFill>
            </a:endParaRPr>
          </a:p>
          <a:p>
            <a:pPr marL="463351" lvl="1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en-GB" sz="1800" b="1" dirty="0" smtClean="0">
                <a:solidFill>
                  <a:srgbClr val="FF0000"/>
                </a:solidFill>
              </a:rPr>
              <a:t>And of course 3.2.S.3.2 – Discussion of impurities</a:t>
            </a:r>
            <a:endParaRPr lang="en-GB" sz="1800" b="1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 smtClean="0"/>
              <a:t>Where do we find information on impurities?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16396076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Types of Impurities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148965" cy="4351223"/>
          </a:xfrm>
        </p:spPr>
        <p:txBody>
          <a:bodyPr/>
          <a:lstStyle/>
          <a:p>
            <a:pPr marL="1438275" indent="-542925"/>
            <a:r>
              <a:rPr lang="en-GB" dirty="0">
                <a:solidFill>
                  <a:srgbClr val="FF0000"/>
                </a:solidFill>
              </a:rPr>
              <a:t>Organic impurities</a:t>
            </a:r>
          </a:p>
          <a:p>
            <a:pPr marL="1358701" lvl="1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 Related </a:t>
            </a:r>
            <a:r>
              <a:rPr lang="en-GB" dirty="0">
                <a:solidFill>
                  <a:srgbClr val="FF0000"/>
                </a:solidFill>
              </a:rPr>
              <a:t>substances and Degradation products</a:t>
            </a:r>
          </a:p>
          <a:p>
            <a:pPr marL="1438275" indent="-542925"/>
            <a:r>
              <a:rPr lang="en-GB" dirty="0" smtClean="0">
                <a:solidFill>
                  <a:srgbClr val="002060"/>
                </a:solidFill>
              </a:rPr>
              <a:t>Solvents</a:t>
            </a:r>
          </a:p>
          <a:p>
            <a:pPr marL="1438275" indent="-542925"/>
            <a:r>
              <a:rPr lang="en-GB" dirty="0" smtClean="0">
                <a:solidFill>
                  <a:srgbClr val="002060"/>
                </a:solidFill>
              </a:rPr>
              <a:t>Metals</a:t>
            </a:r>
          </a:p>
          <a:p>
            <a:pPr marL="1438275" indent="-542925"/>
            <a:r>
              <a:rPr lang="en-GB" dirty="0" smtClean="0">
                <a:solidFill>
                  <a:srgbClr val="002060"/>
                </a:solidFill>
              </a:rPr>
              <a:t>Genotoxins</a:t>
            </a:r>
          </a:p>
        </p:txBody>
      </p:sp>
    </p:spTree>
    <p:extLst>
      <p:ext uri="{BB962C8B-B14F-4D97-AF65-F5344CB8AC3E}">
        <p14:creationId xmlns:p14="http://schemas.microsoft.com/office/powerpoint/2010/main" val="22801669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API Monographs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You can not rely upon an API monograph </a:t>
            </a:r>
            <a:r>
              <a:rPr lang="en-GB" dirty="0" smtClean="0"/>
              <a:t>entirely for potential organic impurities.</a:t>
            </a:r>
          </a:p>
          <a:p>
            <a:r>
              <a:rPr lang="en-GB" dirty="0" smtClean="0"/>
              <a:t>Many </a:t>
            </a:r>
            <a:r>
              <a:rPr lang="en-GB" dirty="0"/>
              <a:t>impurities are specific to the manner of API </a:t>
            </a:r>
            <a:r>
              <a:rPr lang="en-GB" dirty="0" smtClean="0"/>
              <a:t>preparation and may not have been considered when the monograph was published.</a:t>
            </a:r>
          </a:p>
          <a:p>
            <a:r>
              <a:rPr lang="en-GB" dirty="0" smtClean="0"/>
              <a:t>Of course monographs </a:t>
            </a:r>
            <a:r>
              <a:rPr lang="en-GB" u="sng" dirty="0"/>
              <a:t>are</a:t>
            </a:r>
            <a:r>
              <a:rPr lang="en-GB" dirty="0"/>
              <a:t> </a:t>
            </a:r>
            <a:r>
              <a:rPr lang="en-GB" dirty="0" smtClean="0"/>
              <a:t>a great start.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421147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Potential Organic Impurities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48965" cy="4351223"/>
          </a:xfrm>
        </p:spPr>
        <p:txBody>
          <a:bodyPr/>
          <a:lstStyle/>
          <a:p>
            <a:r>
              <a:rPr lang="en-GB" sz="2400" dirty="0" smtClean="0"/>
              <a:t>The applicant should consider all potential impurities and then by logic, or by testing, reduce the set of potential impurities to a set of probable impurities.</a:t>
            </a:r>
          </a:p>
          <a:p>
            <a:r>
              <a:rPr lang="en-GB" sz="2400" dirty="0" smtClean="0"/>
              <a:t>There are probably four categories:</a:t>
            </a:r>
          </a:p>
          <a:p>
            <a:pPr lvl="1"/>
            <a:r>
              <a:rPr lang="en-GB" sz="2400" dirty="0" err="1" smtClean="0"/>
              <a:t>Degradants</a:t>
            </a:r>
            <a:endParaRPr lang="en-GB" sz="2400" dirty="0" smtClean="0"/>
          </a:p>
          <a:p>
            <a:pPr lvl="1"/>
            <a:r>
              <a:rPr lang="en-GB" sz="2400" dirty="0" smtClean="0"/>
              <a:t>Synthetic by-products of the API</a:t>
            </a:r>
          </a:p>
          <a:p>
            <a:pPr lvl="1"/>
            <a:r>
              <a:rPr lang="en-GB" sz="2400" dirty="0" smtClean="0"/>
              <a:t>Remnants of earlier intermediates</a:t>
            </a:r>
          </a:p>
          <a:p>
            <a:pPr lvl="1"/>
            <a:r>
              <a:rPr lang="en-GB" sz="2400" dirty="0" smtClean="0"/>
              <a:t>Synthetic by products of earlier intermediates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4207236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Degradants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err="1" smtClean="0"/>
              <a:t>Degradants</a:t>
            </a:r>
            <a:r>
              <a:rPr lang="en-GB" dirty="0" smtClean="0"/>
              <a:t>:</a:t>
            </a:r>
          </a:p>
          <a:p>
            <a:r>
              <a:rPr lang="en-GB" dirty="0" smtClean="0"/>
              <a:t>Forced degradation studies will provide information on major </a:t>
            </a:r>
            <a:r>
              <a:rPr lang="en-GB" dirty="0" err="1" smtClean="0"/>
              <a:t>degradants</a:t>
            </a:r>
            <a:r>
              <a:rPr lang="en-GB" dirty="0" smtClean="0"/>
              <a:t>.</a:t>
            </a:r>
          </a:p>
          <a:p>
            <a:r>
              <a:rPr lang="en-GB" dirty="0"/>
              <a:t>Forced </a:t>
            </a:r>
            <a:r>
              <a:rPr lang="en-GB" dirty="0" smtClean="0"/>
              <a:t>degradation </a:t>
            </a:r>
            <a:r>
              <a:rPr lang="en-GB" dirty="0"/>
              <a:t>studies will provide information </a:t>
            </a:r>
            <a:r>
              <a:rPr lang="en-GB" dirty="0" smtClean="0"/>
              <a:t>on the acceptability of the analytical technique</a:t>
            </a:r>
          </a:p>
          <a:p>
            <a:r>
              <a:rPr lang="en-GB" dirty="0" smtClean="0"/>
              <a:t>Monographs tend to be better at listing </a:t>
            </a:r>
            <a:r>
              <a:rPr lang="en-GB" dirty="0" err="1" smtClean="0"/>
              <a:t>degradants</a:t>
            </a:r>
            <a:r>
              <a:rPr lang="en-GB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579234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Related Substances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Impurities are more difficult to predict.</a:t>
            </a:r>
          </a:p>
          <a:p>
            <a:r>
              <a:rPr lang="en-GB" dirty="0" smtClean="0"/>
              <a:t>Test method sensitivity is extremely important.  What can it detect?</a:t>
            </a:r>
          </a:p>
          <a:p>
            <a:r>
              <a:rPr lang="en-GB" dirty="0" smtClean="0"/>
              <a:t>Mass balance should be kept in mind.</a:t>
            </a:r>
          </a:p>
          <a:p>
            <a:r>
              <a:rPr lang="en-GB" dirty="0" smtClean="0"/>
              <a:t>If there are multiple pharmacopoeial monographs, then at the very least consider all of these impurities.  At least for investigation purposes.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401628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/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3200" b="1" dirty="0" smtClean="0"/>
              <a:t>Setting specifications</a:t>
            </a:r>
            <a:endParaRPr lang="en-GB" sz="3200" b="1" dirty="0"/>
          </a:p>
        </p:txBody>
      </p:sp>
    </p:spTree>
    <p:extLst>
      <p:ext uri="{BB962C8B-B14F-4D97-AF65-F5344CB8AC3E}">
        <p14:creationId xmlns:p14="http://schemas.microsoft.com/office/powerpoint/2010/main" val="303446478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GB" dirty="0" smtClean="0"/>
              <a:t>hresholds and limits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7924800" cy="42672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Thresholds</a:t>
            </a:r>
          </a:p>
          <a:p>
            <a:r>
              <a:rPr lang="en-GB" sz="2400" dirty="0" smtClean="0"/>
              <a:t>The ICH reporting, identification, and qualification thresholds indicate levels at which the applicant is expected to undertake increasing control of an impurity.</a:t>
            </a:r>
          </a:p>
          <a:p>
            <a:pPr marL="0" indent="0">
              <a:buNone/>
            </a:pPr>
            <a:r>
              <a:rPr lang="en-GB" sz="2400" dirty="0" smtClean="0"/>
              <a:t>Limits</a:t>
            </a:r>
          </a:p>
          <a:p>
            <a:r>
              <a:rPr lang="en-GB" sz="2400" dirty="0" smtClean="0"/>
              <a:t>In </a:t>
            </a:r>
            <a:r>
              <a:rPr lang="en-GB" sz="2400" dirty="0"/>
              <a:t>contrast an impurity limit is the non-negotiable </a:t>
            </a:r>
            <a:r>
              <a:rPr lang="en-GB" sz="2400" dirty="0" smtClean="0"/>
              <a:t>allowable </a:t>
            </a:r>
            <a:r>
              <a:rPr lang="en-GB" sz="2400" dirty="0"/>
              <a:t>level for an </a:t>
            </a:r>
            <a:r>
              <a:rPr lang="en-GB" sz="2400" dirty="0" smtClean="0"/>
              <a:t>impurity in a batch.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728586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presentation is made with reference to the preparation of the API.</a:t>
            </a:r>
          </a:p>
          <a:p>
            <a:r>
              <a:rPr lang="en-GB" dirty="0" smtClean="0"/>
              <a:t>This is because the API is the source of the majority of impurities.</a:t>
            </a:r>
          </a:p>
          <a:p>
            <a:r>
              <a:rPr lang="en-GB" dirty="0" smtClean="0"/>
              <a:t>When considering FPPs, the focus is largely on </a:t>
            </a:r>
            <a:r>
              <a:rPr lang="en-GB" dirty="0" err="1" smtClean="0"/>
              <a:t>degradants</a:t>
            </a:r>
            <a:r>
              <a:rPr lang="en-GB" dirty="0" smtClean="0"/>
              <a:t>, although excipient-API and leaching from containers must not be overlooked. </a:t>
            </a:r>
          </a:p>
        </p:txBody>
      </p:sp>
    </p:spTree>
    <p:extLst>
      <p:ext uri="{BB962C8B-B14F-4D97-AF65-F5344CB8AC3E}">
        <p14:creationId xmlns:p14="http://schemas.microsoft.com/office/powerpoint/2010/main" val="412732929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Thresholds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7786" y="1676719"/>
            <a:ext cx="6093699" cy="4058227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5" name="Group 24"/>
            <p:cNvGrpSpPr/>
            <p:nvPr/>
          </p:nvGrpSpPr>
          <p:grpSpPr>
            <a:xfrm>
              <a:off x="1219200" y="1689100"/>
              <a:ext cx="3103655" cy="2546350"/>
              <a:chOff x="2028825" y="1447800"/>
              <a:chExt cx="3103655" cy="2546350"/>
            </a:xfrm>
          </p:grpSpPr>
          <p:sp>
            <p:nvSpPr>
              <p:cNvPr id="12" name="Freeform 11"/>
              <p:cNvSpPr/>
              <p:nvPr/>
            </p:nvSpPr>
            <p:spPr bwMode="auto">
              <a:xfrm>
                <a:off x="3556000" y="2521527"/>
                <a:ext cx="381000" cy="1459923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2028825" y="1447800"/>
                <a:ext cx="901700" cy="2546350"/>
                <a:chOff x="1371600" y="2393948"/>
                <a:chExt cx="901700" cy="1600202"/>
              </a:xfrm>
            </p:grpSpPr>
            <p:sp>
              <p:nvSpPr>
                <p:cNvPr id="11" name="Freeform 10"/>
                <p:cNvSpPr/>
                <p:nvPr/>
              </p:nvSpPr>
              <p:spPr bwMode="auto">
                <a:xfrm>
                  <a:off x="1720850" y="2393948"/>
                  <a:ext cx="552450" cy="1600202"/>
                </a:xfrm>
                <a:custGeom>
                  <a:avLst/>
                  <a:gdLst>
                    <a:gd name="connsiteX0" fmla="*/ 0 w 552450"/>
                    <a:gd name="connsiteY0" fmla="*/ 1600202 h 1600202"/>
                    <a:gd name="connsiteX1" fmla="*/ 266700 w 552450"/>
                    <a:gd name="connsiteY1" fmla="*/ 2 h 1600202"/>
                    <a:gd name="connsiteX2" fmla="*/ 552450 w 552450"/>
                    <a:gd name="connsiteY2" fmla="*/ 1587502 h 1600202"/>
                    <a:gd name="connsiteX3" fmla="*/ 552450 w 552450"/>
                    <a:gd name="connsiteY3" fmla="*/ 1587502 h 160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52450" h="1600202">
                      <a:moveTo>
                        <a:pt x="0" y="1600202"/>
                      </a:moveTo>
                      <a:cubicBezTo>
                        <a:pt x="87312" y="801160"/>
                        <a:pt x="174625" y="2119"/>
                        <a:pt x="266700" y="2"/>
                      </a:cubicBezTo>
                      <a:cubicBezTo>
                        <a:pt x="358775" y="-2115"/>
                        <a:pt x="552450" y="1587502"/>
                        <a:pt x="552450" y="1587502"/>
                      </a:cubicBezTo>
                      <a:lnTo>
                        <a:pt x="552450" y="1587502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1042988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3900" b="1" i="0" u="none" strike="noStrike" cap="none" normalizeH="0" baseline="0" smtClean="0">
                    <a:ln>
                      <a:noFill/>
                    </a:ln>
                    <a:solidFill>
                      <a:srgbClr val="000066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4" name="Straight Connector 13"/>
                <p:cNvCxnSpPr>
                  <a:endCxn id="11" idx="0"/>
                </p:cNvCxnSpPr>
                <p:nvPr/>
              </p:nvCxnSpPr>
              <p:spPr bwMode="auto">
                <a:xfrm>
                  <a:off x="1371600" y="3994150"/>
                  <a:ext cx="34925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" name="Straight Connector 16"/>
              <p:cNvCxnSpPr>
                <a:stCxn id="11" idx="2"/>
                <a:endCxn id="12" idx="0"/>
              </p:cNvCxnSpPr>
              <p:nvPr/>
            </p:nvCxnSpPr>
            <p:spPr bwMode="auto">
              <a:xfrm>
                <a:off x="2930525" y="3973941"/>
                <a:ext cx="625475" cy="750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>
                <a:stCxn id="12" idx="2"/>
              </p:cNvCxnSpPr>
              <p:nvPr/>
            </p:nvCxnSpPr>
            <p:spPr bwMode="auto">
              <a:xfrm>
                <a:off x="3937000" y="3969863"/>
                <a:ext cx="558800" cy="614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2" name="Freeform 21"/>
              <p:cNvSpPr/>
              <p:nvPr/>
            </p:nvSpPr>
            <p:spPr bwMode="auto">
              <a:xfrm>
                <a:off x="4495800" y="3375025"/>
                <a:ext cx="190500" cy="600075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4" name="Straight Connector 23"/>
              <p:cNvCxnSpPr>
                <a:stCxn id="22" idx="2"/>
                <a:endCxn id="33" idx="0"/>
              </p:cNvCxnSpPr>
              <p:nvPr/>
            </p:nvCxnSpPr>
            <p:spPr bwMode="auto">
              <a:xfrm>
                <a:off x="4686299" y="3970337"/>
                <a:ext cx="446181" cy="180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cxnSp>
        <p:nvCxnSpPr>
          <p:cNvPr id="13" name="Straight Connector 12"/>
          <p:cNvCxnSpPr/>
          <p:nvPr/>
        </p:nvCxnSpPr>
        <p:spPr bwMode="auto">
          <a:xfrm>
            <a:off x="914400" y="48768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14400" y="2362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914400" y="3886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Freeform 32"/>
          <p:cNvSpPr/>
          <p:nvPr/>
        </p:nvSpPr>
        <p:spPr bwMode="auto">
          <a:xfrm>
            <a:off x="5257800" y="5029199"/>
            <a:ext cx="241813" cy="320161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34" name="Straight Connector 33"/>
          <p:cNvCxnSpPr>
            <a:stCxn id="33" idx="2"/>
          </p:cNvCxnSpPr>
          <p:nvPr/>
        </p:nvCxnSpPr>
        <p:spPr bwMode="auto">
          <a:xfrm flipV="1">
            <a:off x="5499613" y="5346252"/>
            <a:ext cx="672587" cy="56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315200" y="2362200"/>
            <a:ext cx="1434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QF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3694164"/>
            <a:ext cx="1354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ID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38060" y="4659867"/>
            <a:ext cx="1149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Reporting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 Threshold</a:t>
            </a:r>
            <a:endParaRPr lang="en-GB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43518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This is a limit</a:t>
            </a:r>
            <a:endParaRPr lang="en-GB" dirty="0"/>
          </a:p>
        </p:txBody>
      </p:sp>
      <p:pic>
        <p:nvPicPr>
          <p:cNvPr id="6" name="Picture 2" descr="http://img.metro.co.uk/i/pix/2011/09/22/article-1316703852519-0E092BF000000578-251177_636x4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295400"/>
            <a:ext cx="5967547" cy="394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00200" y="54102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In contrast an impurity limit is the non-negotiable allowable level for an impurity in a batch.</a:t>
            </a:r>
          </a:p>
        </p:txBody>
      </p:sp>
    </p:spTree>
    <p:extLst>
      <p:ext uri="{BB962C8B-B14F-4D97-AF65-F5344CB8AC3E}">
        <p14:creationId xmlns:p14="http://schemas.microsoft.com/office/powerpoint/2010/main" val="240566151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Reporting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For APIs taken less then 2g per day</a:t>
            </a:r>
          </a:p>
          <a:p>
            <a:pPr marL="36195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0.05%</a:t>
            </a:r>
          </a:p>
          <a:p>
            <a:endParaRPr lang="en-GB" dirty="0"/>
          </a:p>
          <a:p>
            <a:r>
              <a:rPr lang="en-GB" dirty="0" smtClean="0"/>
              <a:t>For APIs taken greater then 2g per day</a:t>
            </a:r>
          </a:p>
          <a:p>
            <a:pPr marL="36195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0.03%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216502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Exceeding the Reporting threshold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7785" y="1665050"/>
            <a:ext cx="6093699" cy="4058227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Freeform 21"/>
            <p:cNvSpPr/>
            <p:nvPr/>
          </p:nvSpPr>
          <p:spPr bwMode="auto">
            <a:xfrm>
              <a:off x="3067049" y="3616325"/>
              <a:ext cx="190500" cy="600075"/>
            </a:xfrm>
            <a:custGeom>
              <a:avLst/>
              <a:gdLst>
                <a:gd name="connsiteX0" fmla="*/ 0 w 552450"/>
                <a:gd name="connsiteY0" fmla="*/ 1600202 h 1600202"/>
                <a:gd name="connsiteX1" fmla="*/ 266700 w 552450"/>
                <a:gd name="connsiteY1" fmla="*/ 2 h 1600202"/>
                <a:gd name="connsiteX2" fmla="*/ 552450 w 552450"/>
                <a:gd name="connsiteY2" fmla="*/ 1587502 h 1600202"/>
                <a:gd name="connsiteX3" fmla="*/ 552450 w 552450"/>
                <a:gd name="connsiteY3" fmla="*/ 1587502 h 160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1600202">
                  <a:moveTo>
                    <a:pt x="0" y="1600202"/>
                  </a:moveTo>
                  <a:cubicBezTo>
                    <a:pt x="87312" y="801160"/>
                    <a:pt x="174625" y="2119"/>
                    <a:pt x="266700" y="2"/>
                  </a:cubicBezTo>
                  <a:cubicBezTo>
                    <a:pt x="358775" y="-2115"/>
                    <a:pt x="552450" y="1587502"/>
                    <a:pt x="552450" y="1587502"/>
                  </a:cubicBezTo>
                  <a:lnTo>
                    <a:pt x="552450" y="1587502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042988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9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>
            <a:off x="914400" y="48768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14400" y="2362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914400" y="3886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33" name="Freeform 32"/>
          <p:cNvSpPr/>
          <p:nvPr/>
        </p:nvSpPr>
        <p:spPr bwMode="auto">
          <a:xfrm>
            <a:off x="4392471" y="5029199"/>
            <a:ext cx="241813" cy="320161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34" name="Straight Connector 33"/>
          <p:cNvCxnSpPr>
            <a:stCxn id="33" idx="2"/>
          </p:cNvCxnSpPr>
          <p:nvPr/>
        </p:nvCxnSpPr>
        <p:spPr bwMode="auto">
          <a:xfrm>
            <a:off x="4634284" y="5346819"/>
            <a:ext cx="1614116" cy="254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315200" y="2362200"/>
            <a:ext cx="1434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QF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3694164"/>
            <a:ext cx="1354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ID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38060" y="4659867"/>
            <a:ext cx="1149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Reporting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cxnSp>
        <p:nvCxnSpPr>
          <p:cNvPr id="31" name="Straight Connector 30"/>
          <p:cNvCxnSpPr>
            <a:stCxn id="22" idx="2"/>
            <a:endCxn id="33" idx="0"/>
          </p:cNvCxnSpPr>
          <p:nvPr/>
        </p:nvCxnSpPr>
        <p:spPr bwMode="auto">
          <a:xfrm>
            <a:off x="3905540" y="5335231"/>
            <a:ext cx="486931" cy="1412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7" name="Freeform 36"/>
          <p:cNvSpPr/>
          <p:nvPr/>
        </p:nvSpPr>
        <p:spPr bwMode="auto">
          <a:xfrm>
            <a:off x="3124200" y="5244642"/>
            <a:ext cx="241813" cy="102177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8" name="Freeform 37"/>
          <p:cNvSpPr/>
          <p:nvPr/>
        </p:nvSpPr>
        <p:spPr bwMode="auto">
          <a:xfrm>
            <a:off x="2057400" y="5105400"/>
            <a:ext cx="241813" cy="228598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1600200" y="5244642"/>
            <a:ext cx="241813" cy="97093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2514600" y="5288280"/>
            <a:ext cx="241813" cy="45719"/>
          </a:xfrm>
          <a:custGeom>
            <a:avLst/>
            <a:gdLst>
              <a:gd name="connsiteX0" fmla="*/ 0 w 552450"/>
              <a:gd name="connsiteY0" fmla="*/ 1600202 h 1600202"/>
              <a:gd name="connsiteX1" fmla="*/ 266700 w 552450"/>
              <a:gd name="connsiteY1" fmla="*/ 2 h 1600202"/>
              <a:gd name="connsiteX2" fmla="*/ 552450 w 552450"/>
              <a:gd name="connsiteY2" fmla="*/ 1587502 h 1600202"/>
              <a:gd name="connsiteX3" fmla="*/ 552450 w 552450"/>
              <a:gd name="connsiteY3" fmla="*/ 1587502 h 16002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2450" h="1600202">
                <a:moveTo>
                  <a:pt x="0" y="1600202"/>
                </a:moveTo>
                <a:cubicBezTo>
                  <a:pt x="87312" y="801160"/>
                  <a:pt x="174625" y="2119"/>
                  <a:pt x="266700" y="2"/>
                </a:cubicBezTo>
                <a:cubicBezTo>
                  <a:pt x="358775" y="-2115"/>
                  <a:pt x="552450" y="1587502"/>
                  <a:pt x="552450" y="1587502"/>
                </a:cubicBezTo>
                <a:lnTo>
                  <a:pt x="552450" y="1587502"/>
                </a:ln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1042988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900" b="1" i="0" u="none" strike="noStrike" cap="none" normalizeH="0" baseline="0" smtClean="0">
              <a:ln>
                <a:noFill/>
              </a:ln>
              <a:solidFill>
                <a:srgbClr val="000066"/>
              </a:solidFill>
              <a:effectLst/>
              <a:latin typeface="Arial" charset="0"/>
              <a:cs typeface="Arial" charset="0"/>
            </a:endParaRPr>
          </a:p>
        </p:txBody>
      </p:sp>
      <p:cxnSp>
        <p:nvCxnSpPr>
          <p:cNvPr id="41" name="Straight Connector 40"/>
          <p:cNvCxnSpPr>
            <a:stCxn id="37" idx="2"/>
            <a:endCxn id="22" idx="0"/>
          </p:cNvCxnSpPr>
          <p:nvPr/>
        </p:nvCxnSpPr>
        <p:spPr bwMode="auto">
          <a:xfrm flipV="1">
            <a:off x="3366013" y="5341735"/>
            <a:ext cx="297714" cy="427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Straight Connector 41"/>
          <p:cNvCxnSpPr>
            <a:endCxn id="37" idx="0"/>
          </p:cNvCxnSpPr>
          <p:nvPr/>
        </p:nvCxnSpPr>
        <p:spPr bwMode="auto">
          <a:xfrm>
            <a:off x="2756413" y="5333998"/>
            <a:ext cx="367787" cy="1282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3" name="Straight Connector 42"/>
          <p:cNvCxnSpPr>
            <a:stCxn id="38" idx="2"/>
            <a:endCxn id="40" idx="0"/>
          </p:cNvCxnSpPr>
          <p:nvPr/>
        </p:nvCxnSpPr>
        <p:spPr bwMode="auto">
          <a:xfrm>
            <a:off x="2299213" y="5332184"/>
            <a:ext cx="215387" cy="181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4" name="Straight Connector 43"/>
          <p:cNvCxnSpPr>
            <a:stCxn id="39" idx="2"/>
            <a:endCxn id="38" idx="0"/>
          </p:cNvCxnSpPr>
          <p:nvPr/>
        </p:nvCxnSpPr>
        <p:spPr bwMode="auto">
          <a:xfrm flipV="1">
            <a:off x="1842013" y="5333998"/>
            <a:ext cx="215387" cy="696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5" name="Straight Connector 44"/>
          <p:cNvCxnSpPr>
            <a:endCxn id="39" idx="0"/>
          </p:cNvCxnSpPr>
          <p:nvPr/>
        </p:nvCxnSpPr>
        <p:spPr bwMode="auto">
          <a:xfrm flipV="1">
            <a:off x="1371600" y="5341735"/>
            <a:ext cx="228600" cy="762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968393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Reporting threshold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48965" cy="4351223"/>
          </a:xfrm>
        </p:spPr>
        <p:txBody>
          <a:bodyPr/>
          <a:lstStyle/>
          <a:p>
            <a:r>
              <a:rPr lang="en-GB" sz="2400" dirty="0" smtClean="0"/>
              <a:t>Every time a peak is observed above the reporting threshold it needs to be recorded in the laboratory results.</a:t>
            </a:r>
          </a:p>
          <a:p>
            <a:r>
              <a:rPr lang="en-GB" sz="2400" dirty="0" smtClean="0"/>
              <a:t>It prevents the applicant from having to report every little peak that is observed in the chromatogram.</a:t>
            </a:r>
          </a:p>
          <a:p>
            <a:r>
              <a:rPr lang="en-GB" sz="2400" dirty="0" smtClean="0"/>
              <a:t>A peak above the reporting threshold does not (necessarily) need to be specified in the API specifications.</a:t>
            </a:r>
          </a:p>
          <a:p>
            <a:r>
              <a:rPr lang="en-GB" sz="2400" dirty="0" smtClean="0"/>
              <a:t>However, any peak above the reporting threshold must be counted towards the Total impurity content reported in </a:t>
            </a:r>
            <a:r>
              <a:rPr lang="en-GB" sz="2400" dirty="0"/>
              <a:t>the Certificate of Analysis.</a:t>
            </a:r>
          </a:p>
        </p:txBody>
      </p:sp>
    </p:spTree>
    <p:extLst>
      <p:ext uri="{BB962C8B-B14F-4D97-AF65-F5344CB8AC3E}">
        <p14:creationId xmlns:p14="http://schemas.microsoft.com/office/powerpoint/2010/main" val="54279444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Identification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APIs taken less then 2g per day</a:t>
            </a:r>
          </a:p>
          <a:p>
            <a:pPr marL="36195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The lesser of 0.10% </a:t>
            </a:r>
            <a:r>
              <a:rPr lang="en-GB" b="1" dirty="0" smtClean="0">
                <a:solidFill>
                  <a:srgbClr val="FF0000"/>
                </a:solidFill>
              </a:rPr>
              <a:t>or 1.0 mg TDI</a:t>
            </a:r>
            <a:endParaRPr lang="en-GB" b="1" dirty="0" smtClean="0"/>
          </a:p>
          <a:p>
            <a:r>
              <a:rPr lang="en-GB" dirty="0" smtClean="0"/>
              <a:t>For APIs taken greater then 2g per day</a:t>
            </a:r>
          </a:p>
          <a:p>
            <a:pPr marL="361950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0.05%</a:t>
            </a:r>
            <a:endParaRPr lang="en-GB" dirty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7918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Exceeding the ID threshold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737785" y="1665050"/>
            <a:ext cx="6093699" cy="4058227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Freeform 21"/>
            <p:cNvSpPr/>
            <p:nvPr/>
          </p:nvSpPr>
          <p:spPr bwMode="auto">
            <a:xfrm>
              <a:off x="3067049" y="2871524"/>
              <a:ext cx="190500" cy="1344877"/>
            </a:xfrm>
            <a:custGeom>
              <a:avLst/>
              <a:gdLst>
                <a:gd name="connsiteX0" fmla="*/ 0 w 552450"/>
                <a:gd name="connsiteY0" fmla="*/ 1600202 h 1600202"/>
                <a:gd name="connsiteX1" fmla="*/ 266700 w 552450"/>
                <a:gd name="connsiteY1" fmla="*/ 2 h 1600202"/>
                <a:gd name="connsiteX2" fmla="*/ 552450 w 552450"/>
                <a:gd name="connsiteY2" fmla="*/ 1587502 h 1600202"/>
                <a:gd name="connsiteX3" fmla="*/ 552450 w 552450"/>
                <a:gd name="connsiteY3" fmla="*/ 1587502 h 160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1600202">
                  <a:moveTo>
                    <a:pt x="0" y="1600202"/>
                  </a:moveTo>
                  <a:cubicBezTo>
                    <a:pt x="87312" y="801160"/>
                    <a:pt x="174625" y="2119"/>
                    <a:pt x="266700" y="2"/>
                  </a:cubicBezTo>
                  <a:cubicBezTo>
                    <a:pt x="358775" y="-2115"/>
                    <a:pt x="552450" y="1587502"/>
                    <a:pt x="552450" y="1587502"/>
                  </a:cubicBezTo>
                  <a:lnTo>
                    <a:pt x="552450" y="1587502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042988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9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>
            <a:off x="914400" y="48768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14400" y="2362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914400" y="3886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3905540" y="5349360"/>
            <a:ext cx="234286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315200" y="2362200"/>
            <a:ext cx="1434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QF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3694164"/>
            <a:ext cx="1354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ID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38060" y="4659867"/>
            <a:ext cx="1149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Reporting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/>
          <p:cNvCxnSpPr>
            <a:stCxn id="22" idx="0"/>
          </p:cNvCxnSpPr>
          <p:nvPr/>
        </p:nvCxnSpPr>
        <p:spPr bwMode="auto">
          <a:xfrm flipH="1">
            <a:off x="1447801" y="5341735"/>
            <a:ext cx="2215926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22417810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Exceeding the ID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33" y="1500323"/>
            <a:ext cx="7608868" cy="435122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If a peak is observed </a:t>
            </a:r>
            <a:r>
              <a:rPr lang="en-GB" u="sng" dirty="0" smtClean="0"/>
              <a:t>routinely</a:t>
            </a:r>
            <a:r>
              <a:rPr lang="en-GB" dirty="0" smtClean="0"/>
              <a:t> above the ID threshold then the impurity must be:</a:t>
            </a:r>
          </a:p>
          <a:p>
            <a:r>
              <a:rPr lang="en-GB" dirty="0"/>
              <a:t>Specified individually in the API specifications (by name or RRT</a:t>
            </a:r>
            <a:r>
              <a:rPr lang="en-GB" dirty="0" smtClean="0"/>
              <a:t>).</a:t>
            </a:r>
            <a:endParaRPr lang="en-GB" dirty="0"/>
          </a:p>
          <a:p>
            <a:r>
              <a:rPr lang="en-GB" dirty="0" smtClean="0"/>
              <a:t>Identified (or efforts made to do so)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186538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“Routinely Observed”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Normally, the decision to include an impurity in the specifications is based upon the likelihood it will occur routinely.</a:t>
            </a:r>
          </a:p>
          <a:p>
            <a:pPr lvl="1"/>
            <a:r>
              <a:rPr lang="en-GB" dirty="0" smtClean="0"/>
              <a:t>For instance, observed above the ID threshold in long-term stability data, or commonly occurs in batches when tested at release.</a:t>
            </a:r>
          </a:p>
          <a:p>
            <a:r>
              <a:rPr lang="en-GB" dirty="0" smtClean="0"/>
              <a:t>An impurity only occurring in accelerated stability trials, forced degradation trials, or during development may not need to be included.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5101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Qualification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For APIs taken less then 2g per day</a:t>
            </a:r>
          </a:p>
          <a:p>
            <a:pPr marL="361950" indent="0">
              <a:buNone/>
            </a:pPr>
            <a:r>
              <a:rPr lang="en-GB" dirty="0">
                <a:solidFill>
                  <a:srgbClr val="FF0000"/>
                </a:solidFill>
              </a:rPr>
              <a:t>The lesser of </a:t>
            </a:r>
            <a:r>
              <a:rPr lang="en-GB" dirty="0" smtClean="0">
                <a:solidFill>
                  <a:srgbClr val="FF0000"/>
                </a:solidFill>
              </a:rPr>
              <a:t>0.15% </a:t>
            </a:r>
            <a:r>
              <a:rPr lang="en-GB" b="1" dirty="0">
                <a:solidFill>
                  <a:srgbClr val="FF0000"/>
                </a:solidFill>
              </a:rPr>
              <a:t>or </a:t>
            </a:r>
            <a:r>
              <a:rPr lang="en-GB" b="1" dirty="0" smtClean="0">
                <a:solidFill>
                  <a:srgbClr val="FF0000"/>
                </a:solidFill>
              </a:rPr>
              <a:t>1.0 </a:t>
            </a:r>
            <a:r>
              <a:rPr lang="en-GB" b="1" dirty="0">
                <a:solidFill>
                  <a:srgbClr val="FF0000"/>
                </a:solidFill>
              </a:rPr>
              <a:t>mg TDI</a:t>
            </a:r>
            <a:endParaRPr lang="en-GB" b="1" dirty="0"/>
          </a:p>
          <a:p>
            <a:r>
              <a:rPr lang="en-GB" dirty="0"/>
              <a:t>For APIs taken greater then 2g per day</a:t>
            </a:r>
          </a:p>
          <a:p>
            <a:pPr marL="361950" indent="0">
              <a:buNone/>
            </a:pPr>
            <a:r>
              <a:rPr lang="en-GB" dirty="0">
                <a:solidFill>
                  <a:srgbClr val="FF0000"/>
                </a:solidFill>
              </a:rPr>
              <a:t>0.05</a:t>
            </a:r>
            <a:r>
              <a:rPr lang="en-GB" dirty="0" smtClean="0">
                <a:solidFill>
                  <a:srgbClr val="FF0000"/>
                </a:solidFill>
              </a:rPr>
              <a:t>%</a:t>
            </a:r>
            <a:endParaRPr lang="en-GB" dirty="0">
              <a:solidFill>
                <a:srgbClr val="FF0000"/>
              </a:solidFill>
            </a:endParaRPr>
          </a:p>
          <a:p>
            <a:r>
              <a:rPr lang="en-GB" dirty="0" smtClean="0"/>
              <a:t>An impurity limit above the Qualification threshold must be known to be safe.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852284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17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Exceeding the QF thresholds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737785" y="1665050"/>
            <a:ext cx="6093699" cy="4058227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22" name="Freeform 21"/>
            <p:cNvSpPr/>
            <p:nvPr/>
          </p:nvSpPr>
          <p:spPr bwMode="auto">
            <a:xfrm>
              <a:off x="3067049" y="1811314"/>
              <a:ext cx="190500" cy="2410670"/>
            </a:xfrm>
            <a:custGeom>
              <a:avLst/>
              <a:gdLst>
                <a:gd name="connsiteX0" fmla="*/ 0 w 552450"/>
                <a:gd name="connsiteY0" fmla="*/ 1600202 h 1600202"/>
                <a:gd name="connsiteX1" fmla="*/ 266700 w 552450"/>
                <a:gd name="connsiteY1" fmla="*/ 2 h 1600202"/>
                <a:gd name="connsiteX2" fmla="*/ 552450 w 552450"/>
                <a:gd name="connsiteY2" fmla="*/ 1587502 h 1600202"/>
                <a:gd name="connsiteX3" fmla="*/ 552450 w 552450"/>
                <a:gd name="connsiteY3" fmla="*/ 1587502 h 1600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2450" h="1600202">
                  <a:moveTo>
                    <a:pt x="0" y="1600202"/>
                  </a:moveTo>
                  <a:cubicBezTo>
                    <a:pt x="87312" y="801160"/>
                    <a:pt x="174625" y="2119"/>
                    <a:pt x="266700" y="2"/>
                  </a:cubicBezTo>
                  <a:cubicBezTo>
                    <a:pt x="358775" y="-2115"/>
                    <a:pt x="552450" y="1587502"/>
                    <a:pt x="552450" y="1587502"/>
                  </a:cubicBezTo>
                  <a:lnTo>
                    <a:pt x="552450" y="1587502"/>
                  </a:ln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r" defTabSz="1042988" rtl="1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3900" b="1" i="0" u="none" strike="noStrike" cap="none" normalizeH="0" baseline="0" smtClean="0">
                <a:ln>
                  <a:noFill/>
                </a:ln>
                <a:solidFill>
                  <a:srgbClr val="000066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cxnSp>
        <p:nvCxnSpPr>
          <p:cNvPr id="13" name="Straight Connector 12"/>
          <p:cNvCxnSpPr/>
          <p:nvPr/>
        </p:nvCxnSpPr>
        <p:spPr bwMode="auto">
          <a:xfrm>
            <a:off x="914400" y="48768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6" name="Straight Connector 25"/>
          <p:cNvCxnSpPr/>
          <p:nvPr/>
        </p:nvCxnSpPr>
        <p:spPr bwMode="auto">
          <a:xfrm>
            <a:off x="914400" y="2362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/>
          <p:nvPr/>
        </p:nvCxnSpPr>
        <p:spPr bwMode="auto">
          <a:xfrm>
            <a:off x="914400" y="3886200"/>
            <a:ext cx="64008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>
            <a:stCxn id="22" idx="2"/>
          </p:cNvCxnSpPr>
          <p:nvPr/>
        </p:nvCxnSpPr>
        <p:spPr bwMode="auto">
          <a:xfrm>
            <a:off x="3905540" y="5323233"/>
            <a:ext cx="2342860" cy="261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7315200" y="2362200"/>
            <a:ext cx="143449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QF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7315200" y="3694164"/>
            <a:ext cx="1354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ID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7338060" y="4659867"/>
            <a:ext cx="11491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rgbClr val="FF0000"/>
                </a:solidFill>
              </a:rPr>
              <a:t>Reporting</a:t>
            </a:r>
          </a:p>
          <a:p>
            <a:r>
              <a:rPr lang="en-GB" sz="1600" dirty="0" smtClean="0">
                <a:solidFill>
                  <a:srgbClr val="FF0000"/>
                </a:solidFill>
              </a:rPr>
              <a:t> Threshold</a:t>
            </a:r>
            <a:endParaRPr lang="en-GB" sz="1600" dirty="0">
              <a:solidFill>
                <a:srgbClr val="FF0000"/>
              </a:solidFill>
            </a:endParaRPr>
          </a:p>
        </p:txBody>
      </p:sp>
      <p:cxnSp>
        <p:nvCxnSpPr>
          <p:cNvPr id="19" name="Straight Connector 18"/>
          <p:cNvCxnSpPr>
            <a:stCxn id="22" idx="0"/>
          </p:cNvCxnSpPr>
          <p:nvPr/>
        </p:nvCxnSpPr>
        <p:spPr bwMode="auto">
          <a:xfrm flipH="1" flipV="1">
            <a:off x="1447801" y="5341736"/>
            <a:ext cx="2215926" cy="76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4558292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Justifying a limit exceeding the</a:t>
            </a:r>
            <a:br>
              <a:rPr lang="en-GB" dirty="0" smtClean="0"/>
            </a:br>
            <a:r>
              <a:rPr lang="en-GB" dirty="0" smtClean="0"/>
              <a:t>Qualification Threshold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Refer to a limit in a recognised monograph-</a:t>
            </a:r>
          </a:p>
          <a:p>
            <a:pPr marL="463351" lvl="1" indent="0">
              <a:buNone/>
            </a:pPr>
            <a:r>
              <a:rPr lang="en-GB" dirty="0" smtClean="0">
                <a:solidFill>
                  <a:srgbClr val="FF0000"/>
                </a:solidFill>
              </a:rPr>
              <a:t>WARNING</a:t>
            </a:r>
            <a:r>
              <a:rPr lang="en-GB" dirty="0" smtClean="0"/>
              <a:t> – it must be a specified Impurity.</a:t>
            </a:r>
          </a:p>
          <a:p>
            <a:pPr marL="463351" lvl="1" indent="0">
              <a:buNone/>
            </a:pPr>
            <a:r>
              <a:rPr lang="en-GB" dirty="0" smtClean="0"/>
              <a:t>…Impurity A , no more than 0.25% - OK</a:t>
            </a:r>
          </a:p>
          <a:p>
            <a:pPr marL="463351" lvl="1" indent="0">
              <a:buNone/>
            </a:pPr>
            <a:r>
              <a:rPr lang="en-GB" dirty="0" smtClean="0"/>
              <a:t>…Any impurity no more than 0.5% - Not OK</a:t>
            </a:r>
          </a:p>
          <a:p>
            <a:r>
              <a:rPr lang="en-GB" dirty="0" smtClean="0"/>
              <a:t>Present literature evidence in support of the limit.</a:t>
            </a:r>
          </a:p>
          <a:p>
            <a:r>
              <a:rPr lang="en-GB" dirty="0" smtClean="0"/>
              <a:t>Present the results of toxicological studies supporting the safety of the limit.</a:t>
            </a:r>
          </a:p>
          <a:p>
            <a:r>
              <a:rPr lang="en-GB" dirty="0" smtClean="0"/>
              <a:t>Set the limit to 0.15% (or 1 mg TDI) and modify the process to meet this limit.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252992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dirty="0" smtClean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GB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dirty="0" smtClean="0">
                <a:solidFill>
                  <a:srgbClr val="FF0000"/>
                </a:solidFill>
              </a:rPr>
              <a:t>The </a:t>
            </a:r>
            <a:r>
              <a:rPr lang="en-GB" dirty="0">
                <a:solidFill>
                  <a:srgbClr val="FF0000"/>
                </a:solidFill>
              </a:rPr>
              <a:t>lesser of </a:t>
            </a:r>
            <a:r>
              <a:rPr lang="en-GB" dirty="0" smtClean="0">
                <a:solidFill>
                  <a:srgbClr val="FF0000"/>
                </a:solidFill>
              </a:rPr>
              <a:t>0.15% </a:t>
            </a:r>
            <a:r>
              <a:rPr lang="en-GB" b="1" dirty="0">
                <a:solidFill>
                  <a:srgbClr val="FF0000"/>
                </a:solidFill>
              </a:rPr>
              <a:t>or </a:t>
            </a:r>
            <a:r>
              <a:rPr lang="en-GB" b="1" dirty="0" smtClean="0">
                <a:solidFill>
                  <a:srgbClr val="FF0000"/>
                </a:solidFill>
              </a:rPr>
              <a:t>1.0 </a:t>
            </a:r>
            <a:r>
              <a:rPr lang="en-GB" b="1" dirty="0">
                <a:solidFill>
                  <a:srgbClr val="FF0000"/>
                </a:solidFill>
              </a:rPr>
              <a:t>mg TDI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66162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7498662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1518346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41515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5694289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723864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2500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4147335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86792109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9564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4499052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88574104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0.72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437875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9739061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45456119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0.72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2631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1150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8754295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3799562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442185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1150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0909428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73988929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9598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 marL="463351" lvl="1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17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1150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4430626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04366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1.035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26417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1150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4129322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5737843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~1.0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497288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1150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5661448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4775578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~1.0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8014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65069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045112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52415252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2376915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9012473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017709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1.62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6167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1800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2278863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0.10%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6162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1.6 mg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05229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</a:t>
            </a:r>
            <a:r>
              <a:rPr lang="en-GB" dirty="0" smtClean="0"/>
              <a:t>4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/>
              <a:t>Is this above the Qualification threshold?</a:t>
            </a:r>
          </a:p>
          <a:p>
            <a:r>
              <a:rPr lang="en-GB" dirty="0" smtClean="0"/>
              <a:t>At 2500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5163021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0466925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63716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peak is observed at 0.086%.</a:t>
            </a:r>
          </a:p>
          <a:p>
            <a:r>
              <a:rPr lang="en-GB" dirty="0" smtClean="0"/>
              <a:t>Is this above the Qualification threshold?</a:t>
            </a:r>
          </a:p>
          <a:p>
            <a:r>
              <a:rPr lang="en-GB" dirty="0" smtClean="0"/>
              <a:t>At 2500 mg total daily dose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528432"/>
              </p:ext>
            </p:extLst>
          </p:nvPr>
        </p:nvGraphicFramePr>
        <p:xfrm>
          <a:off x="533400" y="35814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0.05%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FF0000"/>
                          </a:solidFill>
                        </a:rPr>
                        <a:t>Yes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0809821"/>
              </p:ext>
            </p:extLst>
          </p:nvPr>
        </p:nvGraphicFramePr>
        <p:xfrm>
          <a:off x="533400" y="4648200"/>
          <a:ext cx="5887641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6641"/>
                <a:gridCol w="1828800"/>
                <a:gridCol w="23622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Reported peak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Equivalent in mg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Above</a:t>
                      </a:r>
                      <a:r>
                        <a:rPr lang="en-GB" b="1" baseline="0" dirty="0" smtClean="0">
                          <a:solidFill>
                            <a:srgbClr val="002060"/>
                          </a:solidFill>
                        </a:rPr>
                        <a:t> QF </a:t>
                      </a:r>
                      <a:r>
                        <a:rPr lang="en-GB" b="1" dirty="0" smtClean="0">
                          <a:solidFill>
                            <a:srgbClr val="002060"/>
                          </a:solidFill>
                        </a:rPr>
                        <a:t>threshold?</a:t>
                      </a:r>
                      <a:endParaRPr lang="en-GB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>
                          <a:solidFill>
                            <a:srgbClr val="002060"/>
                          </a:solidFill>
                        </a:rPr>
                        <a:t>0.09%</a:t>
                      </a:r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69599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Relative </a:t>
            </a:r>
            <a:r>
              <a:rPr lang="en-GB" dirty="0"/>
              <a:t>response </a:t>
            </a:r>
            <a:r>
              <a:rPr lang="en-GB" dirty="0" smtClean="0"/>
              <a:t>factors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2059701" y="1504373"/>
            <a:ext cx="4800600" cy="2971800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5" name="Group 24"/>
            <p:cNvGrpSpPr/>
            <p:nvPr/>
          </p:nvGrpSpPr>
          <p:grpSpPr>
            <a:xfrm>
              <a:off x="1219200" y="1689100"/>
              <a:ext cx="4143375" cy="2546350"/>
              <a:chOff x="2028825" y="1447800"/>
              <a:chExt cx="4143375" cy="2546350"/>
            </a:xfrm>
          </p:grpSpPr>
          <p:sp>
            <p:nvSpPr>
              <p:cNvPr id="12" name="Freeform 11"/>
              <p:cNvSpPr/>
              <p:nvPr/>
            </p:nvSpPr>
            <p:spPr bwMode="auto">
              <a:xfrm>
                <a:off x="3556000" y="3295650"/>
                <a:ext cx="381000" cy="6858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2028825" y="1447800"/>
                <a:ext cx="901700" cy="2546350"/>
                <a:chOff x="1371600" y="2393948"/>
                <a:chExt cx="901700" cy="1600202"/>
              </a:xfrm>
            </p:grpSpPr>
            <p:sp>
              <p:nvSpPr>
                <p:cNvPr id="11" name="Freeform 10"/>
                <p:cNvSpPr/>
                <p:nvPr/>
              </p:nvSpPr>
              <p:spPr bwMode="auto">
                <a:xfrm>
                  <a:off x="1720850" y="2393948"/>
                  <a:ext cx="552450" cy="1600202"/>
                </a:xfrm>
                <a:custGeom>
                  <a:avLst/>
                  <a:gdLst>
                    <a:gd name="connsiteX0" fmla="*/ 0 w 552450"/>
                    <a:gd name="connsiteY0" fmla="*/ 1600202 h 1600202"/>
                    <a:gd name="connsiteX1" fmla="*/ 266700 w 552450"/>
                    <a:gd name="connsiteY1" fmla="*/ 2 h 1600202"/>
                    <a:gd name="connsiteX2" fmla="*/ 552450 w 552450"/>
                    <a:gd name="connsiteY2" fmla="*/ 1587502 h 1600202"/>
                    <a:gd name="connsiteX3" fmla="*/ 552450 w 552450"/>
                    <a:gd name="connsiteY3" fmla="*/ 1587502 h 160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52450" h="1600202">
                      <a:moveTo>
                        <a:pt x="0" y="1600202"/>
                      </a:moveTo>
                      <a:cubicBezTo>
                        <a:pt x="87312" y="801160"/>
                        <a:pt x="174625" y="2119"/>
                        <a:pt x="266700" y="2"/>
                      </a:cubicBezTo>
                      <a:cubicBezTo>
                        <a:pt x="358775" y="-2115"/>
                        <a:pt x="552450" y="1587502"/>
                        <a:pt x="552450" y="1587502"/>
                      </a:cubicBezTo>
                      <a:lnTo>
                        <a:pt x="552450" y="1587502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1042988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3900" b="1" i="0" u="none" strike="noStrike" cap="none" normalizeH="0" baseline="0" smtClean="0">
                    <a:ln>
                      <a:noFill/>
                    </a:ln>
                    <a:solidFill>
                      <a:srgbClr val="000066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4" name="Straight Connector 13"/>
                <p:cNvCxnSpPr>
                  <a:endCxn id="11" idx="0"/>
                </p:cNvCxnSpPr>
                <p:nvPr/>
              </p:nvCxnSpPr>
              <p:spPr bwMode="auto">
                <a:xfrm>
                  <a:off x="1371600" y="3994150"/>
                  <a:ext cx="34925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" name="Straight Connector 16"/>
              <p:cNvCxnSpPr>
                <a:stCxn id="11" idx="2"/>
                <a:endCxn id="12" idx="0"/>
              </p:cNvCxnSpPr>
              <p:nvPr/>
            </p:nvCxnSpPr>
            <p:spPr bwMode="auto">
              <a:xfrm>
                <a:off x="2930525" y="3973941"/>
                <a:ext cx="625475" cy="750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>
                <a:stCxn id="12" idx="2"/>
              </p:cNvCxnSpPr>
              <p:nvPr/>
            </p:nvCxnSpPr>
            <p:spPr bwMode="auto">
              <a:xfrm>
                <a:off x="3937000" y="3976007"/>
                <a:ext cx="5588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2" name="Freeform 21"/>
              <p:cNvSpPr/>
              <p:nvPr/>
            </p:nvSpPr>
            <p:spPr bwMode="auto">
              <a:xfrm>
                <a:off x="4495800" y="3657600"/>
                <a:ext cx="190500" cy="3175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4" name="Straight Connector 23"/>
              <p:cNvCxnSpPr>
                <a:stCxn id="22" idx="2"/>
              </p:cNvCxnSpPr>
              <p:nvPr/>
            </p:nvCxnSpPr>
            <p:spPr bwMode="auto">
              <a:xfrm>
                <a:off x="4686300" y="3972580"/>
                <a:ext cx="1485900" cy="136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/>
            <p:cNvSpPr txBox="1"/>
            <p:nvPr/>
          </p:nvSpPr>
          <p:spPr>
            <a:xfrm>
              <a:off x="2094626" y="1759982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API</a:t>
              </a:r>
              <a:endParaRPr lang="en-GB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51189" y="3146941"/>
              <a:ext cx="774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A</a:t>
              </a:r>
              <a:endParaRPr lang="en-GB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02075" y="3581400"/>
              <a:ext cx="7873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B</a:t>
              </a:r>
              <a:endParaRPr lang="en-GB" dirty="0"/>
            </a:p>
          </p:txBody>
        </p:sp>
      </p:grpSp>
      <p:sp>
        <p:nvSpPr>
          <p:cNvPr id="31" name="TextBox 30"/>
          <p:cNvSpPr txBox="1"/>
          <p:nvPr/>
        </p:nvSpPr>
        <p:spPr>
          <a:xfrm flipH="1">
            <a:off x="1504612" y="4800600"/>
            <a:ext cx="613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Which impurity peak is bigger?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621609"/>
            <a:ext cx="95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UV Abs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9677901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Relative </a:t>
            </a:r>
            <a:r>
              <a:rPr lang="en-GB" dirty="0"/>
              <a:t>response </a:t>
            </a:r>
            <a:r>
              <a:rPr lang="en-GB" dirty="0" smtClean="0"/>
              <a:t>factors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2059701" y="1504373"/>
            <a:ext cx="4800600" cy="2971800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5" name="Group 24"/>
            <p:cNvGrpSpPr/>
            <p:nvPr/>
          </p:nvGrpSpPr>
          <p:grpSpPr>
            <a:xfrm>
              <a:off x="1219200" y="1689100"/>
              <a:ext cx="4143375" cy="2546350"/>
              <a:chOff x="2028825" y="1447800"/>
              <a:chExt cx="4143375" cy="2546350"/>
            </a:xfrm>
          </p:grpSpPr>
          <p:sp>
            <p:nvSpPr>
              <p:cNvPr id="12" name="Freeform 11"/>
              <p:cNvSpPr/>
              <p:nvPr/>
            </p:nvSpPr>
            <p:spPr bwMode="auto">
              <a:xfrm>
                <a:off x="3556000" y="3295650"/>
                <a:ext cx="381000" cy="6858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2028825" y="1447800"/>
                <a:ext cx="901700" cy="2546350"/>
                <a:chOff x="1371600" y="2393948"/>
                <a:chExt cx="901700" cy="1600202"/>
              </a:xfrm>
            </p:grpSpPr>
            <p:sp>
              <p:nvSpPr>
                <p:cNvPr id="11" name="Freeform 10"/>
                <p:cNvSpPr/>
                <p:nvPr/>
              </p:nvSpPr>
              <p:spPr bwMode="auto">
                <a:xfrm>
                  <a:off x="1720850" y="2393948"/>
                  <a:ext cx="552450" cy="1600202"/>
                </a:xfrm>
                <a:custGeom>
                  <a:avLst/>
                  <a:gdLst>
                    <a:gd name="connsiteX0" fmla="*/ 0 w 552450"/>
                    <a:gd name="connsiteY0" fmla="*/ 1600202 h 1600202"/>
                    <a:gd name="connsiteX1" fmla="*/ 266700 w 552450"/>
                    <a:gd name="connsiteY1" fmla="*/ 2 h 1600202"/>
                    <a:gd name="connsiteX2" fmla="*/ 552450 w 552450"/>
                    <a:gd name="connsiteY2" fmla="*/ 1587502 h 1600202"/>
                    <a:gd name="connsiteX3" fmla="*/ 552450 w 552450"/>
                    <a:gd name="connsiteY3" fmla="*/ 1587502 h 160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52450" h="1600202">
                      <a:moveTo>
                        <a:pt x="0" y="1600202"/>
                      </a:moveTo>
                      <a:cubicBezTo>
                        <a:pt x="87312" y="801160"/>
                        <a:pt x="174625" y="2119"/>
                        <a:pt x="266700" y="2"/>
                      </a:cubicBezTo>
                      <a:cubicBezTo>
                        <a:pt x="358775" y="-2115"/>
                        <a:pt x="552450" y="1587502"/>
                        <a:pt x="552450" y="1587502"/>
                      </a:cubicBezTo>
                      <a:lnTo>
                        <a:pt x="552450" y="1587502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1042988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3900" b="1" i="0" u="none" strike="noStrike" cap="none" normalizeH="0" baseline="0" smtClean="0">
                    <a:ln>
                      <a:noFill/>
                    </a:ln>
                    <a:solidFill>
                      <a:srgbClr val="000066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4" name="Straight Connector 13"/>
                <p:cNvCxnSpPr>
                  <a:endCxn id="11" idx="0"/>
                </p:cNvCxnSpPr>
                <p:nvPr/>
              </p:nvCxnSpPr>
              <p:spPr bwMode="auto">
                <a:xfrm>
                  <a:off x="1371600" y="3994150"/>
                  <a:ext cx="34925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" name="Straight Connector 16"/>
              <p:cNvCxnSpPr>
                <a:stCxn id="11" idx="2"/>
                <a:endCxn id="12" idx="0"/>
              </p:cNvCxnSpPr>
              <p:nvPr/>
            </p:nvCxnSpPr>
            <p:spPr bwMode="auto">
              <a:xfrm>
                <a:off x="2930525" y="3973941"/>
                <a:ext cx="625475" cy="750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>
                <a:stCxn id="12" idx="2"/>
              </p:cNvCxnSpPr>
              <p:nvPr/>
            </p:nvCxnSpPr>
            <p:spPr bwMode="auto">
              <a:xfrm>
                <a:off x="3937000" y="3976007"/>
                <a:ext cx="5588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2" name="Freeform 21"/>
              <p:cNvSpPr/>
              <p:nvPr/>
            </p:nvSpPr>
            <p:spPr bwMode="auto">
              <a:xfrm>
                <a:off x="4495800" y="3657600"/>
                <a:ext cx="190500" cy="3175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4" name="Straight Connector 23"/>
              <p:cNvCxnSpPr>
                <a:stCxn id="22" idx="2"/>
              </p:cNvCxnSpPr>
              <p:nvPr/>
            </p:nvCxnSpPr>
            <p:spPr bwMode="auto">
              <a:xfrm>
                <a:off x="4686300" y="3972580"/>
                <a:ext cx="1485900" cy="136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/>
            <p:cNvSpPr txBox="1"/>
            <p:nvPr/>
          </p:nvSpPr>
          <p:spPr>
            <a:xfrm>
              <a:off x="2094626" y="1759982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API</a:t>
              </a:r>
              <a:endParaRPr lang="en-GB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51189" y="3146941"/>
              <a:ext cx="774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A</a:t>
              </a:r>
              <a:endParaRPr lang="en-GB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02075" y="3581400"/>
              <a:ext cx="7873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B</a:t>
              </a:r>
              <a:endParaRPr lang="en-GB" dirty="0"/>
            </a:p>
          </p:txBody>
        </p:sp>
      </p:grpSp>
      <p:sp>
        <p:nvSpPr>
          <p:cNvPr id="31" name="TextBox 30"/>
          <p:cNvSpPr txBox="1"/>
          <p:nvPr/>
        </p:nvSpPr>
        <p:spPr>
          <a:xfrm flipH="1">
            <a:off x="1504612" y="4800600"/>
            <a:ext cx="61347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Which impurity is present in the greater amount?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71600" y="2621609"/>
            <a:ext cx="95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UV Abs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05781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17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Relative </a:t>
            </a:r>
            <a:r>
              <a:rPr lang="en-GB" dirty="0"/>
              <a:t>response </a:t>
            </a:r>
            <a:r>
              <a:rPr lang="en-GB" dirty="0" smtClean="0"/>
              <a:t>factors</a:t>
            </a:r>
            <a:endParaRPr lang="en-GB" dirty="0"/>
          </a:p>
        </p:txBody>
      </p:sp>
      <p:grpSp>
        <p:nvGrpSpPr>
          <p:cNvPr id="30" name="Group 29"/>
          <p:cNvGrpSpPr/>
          <p:nvPr/>
        </p:nvGrpSpPr>
        <p:grpSpPr>
          <a:xfrm>
            <a:off x="2059701" y="1504373"/>
            <a:ext cx="4800600" cy="2971800"/>
            <a:chOff x="762000" y="1524000"/>
            <a:chExt cx="4800600" cy="2971800"/>
          </a:xfrm>
        </p:grpSpPr>
        <p:cxnSp>
          <p:nvCxnSpPr>
            <p:cNvPr id="5" name="Straight Arrow Connector 4"/>
            <p:cNvCxnSpPr/>
            <p:nvPr/>
          </p:nvCxnSpPr>
          <p:spPr bwMode="auto">
            <a:xfrm flipV="1">
              <a:off x="1219200" y="1524000"/>
              <a:ext cx="0" cy="29718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7" name="Straight Arrow Connector 6"/>
            <p:cNvCxnSpPr/>
            <p:nvPr/>
          </p:nvCxnSpPr>
          <p:spPr bwMode="auto">
            <a:xfrm>
              <a:off x="762000" y="4343400"/>
              <a:ext cx="48006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grpSp>
          <p:nvGrpSpPr>
            <p:cNvPr id="25" name="Group 24"/>
            <p:cNvGrpSpPr/>
            <p:nvPr/>
          </p:nvGrpSpPr>
          <p:grpSpPr>
            <a:xfrm>
              <a:off x="1219200" y="1689100"/>
              <a:ext cx="4143375" cy="2546350"/>
              <a:chOff x="2028825" y="1447800"/>
              <a:chExt cx="4143375" cy="2546350"/>
            </a:xfrm>
          </p:grpSpPr>
          <p:sp>
            <p:nvSpPr>
              <p:cNvPr id="12" name="Freeform 11"/>
              <p:cNvSpPr/>
              <p:nvPr/>
            </p:nvSpPr>
            <p:spPr bwMode="auto">
              <a:xfrm>
                <a:off x="3556000" y="3295650"/>
                <a:ext cx="381000" cy="6858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2028825" y="1447800"/>
                <a:ext cx="901700" cy="2546350"/>
                <a:chOff x="1371600" y="2393948"/>
                <a:chExt cx="901700" cy="1600202"/>
              </a:xfrm>
            </p:grpSpPr>
            <p:sp>
              <p:nvSpPr>
                <p:cNvPr id="11" name="Freeform 10"/>
                <p:cNvSpPr/>
                <p:nvPr/>
              </p:nvSpPr>
              <p:spPr bwMode="auto">
                <a:xfrm>
                  <a:off x="1720850" y="2393948"/>
                  <a:ext cx="552450" cy="1600202"/>
                </a:xfrm>
                <a:custGeom>
                  <a:avLst/>
                  <a:gdLst>
                    <a:gd name="connsiteX0" fmla="*/ 0 w 552450"/>
                    <a:gd name="connsiteY0" fmla="*/ 1600202 h 1600202"/>
                    <a:gd name="connsiteX1" fmla="*/ 266700 w 552450"/>
                    <a:gd name="connsiteY1" fmla="*/ 2 h 1600202"/>
                    <a:gd name="connsiteX2" fmla="*/ 552450 w 552450"/>
                    <a:gd name="connsiteY2" fmla="*/ 1587502 h 1600202"/>
                    <a:gd name="connsiteX3" fmla="*/ 552450 w 552450"/>
                    <a:gd name="connsiteY3" fmla="*/ 1587502 h 160020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552450" h="1600202">
                      <a:moveTo>
                        <a:pt x="0" y="1600202"/>
                      </a:moveTo>
                      <a:cubicBezTo>
                        <a:pt x="87312" y="801160"/>
                        <a:pt x="174625" y="2119"/>
                        <a:pt x="266700" y="2"/>
                      </a:cubicBezTo>
                      <a:cubicBezTo>
                        <a:pt x="358775" y="-2115"/>
                        <a:pt x="552450" y="1587502"/>
                        <a:pt x="552450" y="1587502"/>
                      </a:cubicBezTo>
                      <a:lnTo>
                        <a:pt x="552450" y="1587502"/>
                      </a:lnTo>
                    </a:path>
                  </a:pathLst>
                </a:custGeom>
                <a:noFill/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45720" numCol="1" rtlCol="0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indent="0" algn="r" defTabSz="1042988" rtl="1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en-GB" sz="3900" b="1" i="0" u="none" strike="noStrike" cap="none" normalizeH="0" baseline="0" smtClean="0">
                    <a:ln>
                      <a:noFill/>
                    </a:ln>
                    <a:solidFill>
                      <a:srgbClr val="000066"/>
                    </a:solidFill>
                    <a:effectLst/>
                    <a:latin typeface="Arial" charset="0"/>
                    <a:cs typeface="Arial" charset="0"/>
                  </a:endParaRPr>
                </a:p>
              </p:txBody>
            </p:sp>
            <p:cxnSp>
              <p:nvCxnSpPr>
                <p:cNvPr id="14" name="Straight Connector 13"/>
                <p:cNvCxnSpPr>
                  <a:endCxn id="11" idx="0"/>
                </p:cNvCxnSpPr>
                <p:nvPr/>
              </p:nvCxnSpPr>
              <p:spPr bwMode="auto">
                <a:xfrm>
                  <a:off x="1371600" y="3994150"/>
                  <a:ext cx="349250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17" name="Straight Connector 16"/>
              <p:cNvCxnSpPr>
                <a:stCxn id="11" idx="2"/>
                <a:endCxn id="12" idx="0"/>
              </p:cNvCxnSpPr>
              <p:nvPr/>
            </p:nvCxnSpPr>
            <p:spPr bwMode="auto">
              <a:xfrm>
                <a:off x="2930525" y="3973941"/>
                <a:ext cx="625475" cy="7509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0" name="Straight Connector 19"/>
              <p:cNvCxnSpPr>
                <a:stCxn id="12" idx="2"/>
              </p:cNvCxnSpPr>
              <p:nvPr/>
            </p:nvCxnSpPr>
            <p:spPr bwMode="auto">
              <a:xfrm>
                <a:off x="3937000" y="3976007"/>
                <a:ext cx="558800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22" name="Freeform 21"/>
              <p:cNvSpPr/>
              <p:nvPr/>
            </p:nvSpPr>
            <p:spPr bwMode="auto">
              <a:xfrm>
                <a:off x="4495800" y="3657600"/>
                <a:ext cx="190500" cy="317500"/>
              </a:xfrm>
              <a:custGeom>
                <a:avLst/>
                <a:gdLst>
                  <a:gd name="connsiteX0" fmla="*/ 0 w 552450"/>
                  <a:gd name="connsiteY0" fmla="*/ 1600202 h 1600202"/>
                  <a:gd name="connsiteX1" fmla="*/ 266700 w 552450"/>
                  <a:gd name="connsiteY1" fmla="*/ 2 h 1600202"/>
                  <a:gd name="connsiteX2" fmla="*/ 552450 w 552450"/>
                  <a:gd name="connsiteY2" fmla="*/ 1587502 h 1600202"/>
                  <a:gd name="connsiteX3" fmla="*/ 552450 w 552450"/>
                  <a:gd name="connsiteY3" fmla="*/ 1587502 h 16002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2450" h="1600202">
                    <a:moveTo>
                      <a:pt x="0" y="1600202"/>
                    </a:moveTo>
                    <a:cubicBezTo>
                      <a:pt x="87312" y="801160"/>
                      <a:pt x="174625" y="2119"/>
                      <a:pt x="266700" y="2"/>
                    </a:cubicBezTo>
                    <a:cubicBezTo>
                      <a:pt x="358775" y="-2115"/>
                      <a:pt x="552450" y="1587502"/>
                      <a:pt x="552450" y="1587502"/>
                    </a:cubicBezTo>
                    <a:lnTo>
                      <a:pt x="552450" y="1587502"/>
                    </a:lnTo>
                  </a:path>
                </a:pathLst>
              </a:cu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r" defTabSz="1042988" rtl="1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GB" sz="3900" b="1" i="0" u="none" strike="noStrike" cap="none" normalizeH="0" baseline="0" smtClean="0">
                  <a:ln>
                    <a:noFill/>
                  </a:ln>
                  <a:solidFill>
                    <a:srgbClr val="000066"/>
                  </a:solidFill>
                  <a:effectLst/>
                  <a:latin typeface="Arial" charset="0"/>
                  <a:cs typeface="Arial" charset="0"/>
                </a:endParaRPr>
              </a:p>
            </p:txBody>
          </p:sp>
          <p:cxnSp>
            <p:nvCxnSpPr>
              <p:cNvPr id="24" name="Straight Connector 23"/>
              <p:cNvCxnSpPr>
                <a:stCxn id="22" idx="2"/>
              </p:cNvCxnSpPr>
              <p:nvPr/>
            </p:nvCxnSpPr>
            <p:spPr bwMode="auto">
              <a:xfrm>
                <a:off x="4686300" y="3972580"/>
                <a:ext cx="1485900" cy="1361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7" name="TextBox 26"/>
            <p:cNvSpPr txBox="1"/>
            <p:nvPr/>
          </p:nvSpPr>
          <p:spPr>
            <a:xfrm>
              <a:off x="2094626" y="1759982"/>
              <a:ext cx="5565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API</a:t>
              </a:r>
              <a:endParaRPr lang="en-GB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51189" y="3146941"/>
              <a:ext cx="774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A</a:t>
              </a:r>
              <a:endParaRPr lang="en-GB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902075" y="3581400"/>
              <a:ext cx="7873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Imp B</a:t>
              </a:r>
              <a:endParaRPr lang="en-GB" dirty="0"/>
            </a:p>
          </p:txBody>
        </p:sp>
      </p:grpSp>
      <p:sp>
        <p:nvSpPr>
          <p:cNvPr id="31" name="TextBox 30"/>
          <p:cNvSpPr txBox="1"/>
          <p:nvPr/>
        </p:nvSpPr>
        <p:spPr>
          <a:xfrm flipH="1">
            <a:off x="1504612" y="4800600"/>
            <a:ext cx="61347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Which impurity is present in the greater amount?</a:t>
            </a:r>
          </a:p>
          <a:p>
            <a:endParaRPr lang="en-GB" b="1" dirty="0">
              <a:solidFill>
                <a:srgbClr val="002060"/>
              </a:solidFill>
            </a:endParaRPr>
          </a:p>
          <a:p>
            <a:r>
              <a:rPr lang="en-GB" b="1" dirty="0">
                <a:solidFill>
                  <a:srgbClr val="002060"/>
                </a:solidFill>
              </a:rPr>
              <a:t>It is impossible to tell without further information.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600" y="2621609"/>
            <a:ext cx="954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UV Abs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7592053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00" y="1600200"/>
            <a:ext cx="8148965" cy="4351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295" indent="-342295" algn="l" defTabSz="914179" rtl="0" eaLnBrk="0" fontAlgn="base" hangingPunct="0">
              <a:spcBef>
                <a:spcPct val="80000"/>
              </a:spcBef>
              <a:spcAft>
                <a:spcPct val="0"/>
              </a:spcAft>
              <a:buClr>
                <a:srgbClr val="1E7FB8"/>
              </a:buClr>
              <a:buFont typeface="Wingdings" pitchFamily="2" charset="2"/>
              <a:buChar char="l"/>
              <a:defRPr sz="250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lvl1pPr>
            <a:lvl2pPr marL="805646" indent="-282464" algn="l" defTabSz="914179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E7FB8"/>
              </a:buClr>
              <a:buFont typeface="Arial" charset="0"/>
              <a:buChar char="–"/>
              <a:defRPr sz="2100">
                <a:solidFill>
                  <a:srgbClr val="000066"/>
                </a:solidFill>
                <a:latin typeface="+mn-lt"/>
                <a:cs typeface="+mn-cs"/>
              </a:defRPr>
            </a:lvl2pPr>
            <a:lvl3pPr marL="1256474" indent="-269940" algn="l" defTabSz="914179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E7FB8"/>
              </a:buClr>
              <a:buChar char="•"/>
              <a:defRPr sz="2100">
                <a:solidFill>
                  <a:srgbClr val="000066"/>
                </a:solidFill>
                <a:latin typeface="Arial Narrow" pitchFamily="34" charset="0"/>
                <a:cs typeface="+mn-cs"/>
              </a:defRPr>
            </a:lvl3pPr>
            <a:lvl4pPr marL="1664167" indent="-226806" algn="l" defTabSz="914179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E7FB8"/>
              </a:buClr>
              <a:buChar char="–"/>
              <a:defRPr sz="2100">
                <a:solidFill>
                  <a:srgbClr val="000066"/>
                </a:solidFill>
                <a:latin typeface="Arial Narrow" pitchFamily="34" charset="0"/>
                <a:cs typeface="+mn-cs"/>
              </a:defRPr>
            </a:lvl4pPr>
            <a:lvl5pPr marL="1988374" indent="-144710" algn="r" defTabSz="914179" rtl="1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  <a:cs typeface="+mn-cs"/>
              </a:defRPr>
            </a:lvl5pPr>
            <a:lvl6pPr marL="2389109" indent="-144710" algn="r" defTabSz="914179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  <a:cs typeface="+mn-cs"/>
              </a:defRPr>
            </a:lvl6pPr>
            <a:lvl7pPr marL="2789845" indent="-144710" algn="r" defTabSz="914179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  <a:cs typeface="+mn-cs"/>
              </a:defRPr>
            </a:lvl7pPr>
            <a:lvl8pPr marL="3190581" indent="-144710" algn="r" defTabSz="914179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  <a:cs typeface="+mn-cs"/>
              </a:defRPr>
            </a:lvl8pPr>
            <a:lvl9pPr marL="3591317" indent="-144710" algn="r" defTabSz="914179" rtl="1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0066"/>
                </a:solidFill>
                <a:latin typeface="+mn-lt"/>
                <a:cs typeface="+mn-cs"/>
              </a:defRPr>
            </a:lvl9pPr>
          </a:lstStyle>
          <a:p>
            <a:r>
              <a:rPr lang="en-GB" dirty="0" smtClean="0"/>
              <a:t>The size of a peak in a chromatogram is determined by the amount of impurity present, but also how well it responds to the detector.</a:t>
            </a:r>
          </a:p>
          <a:p>
            <a:r>
              <a:rPr lang="en-GB" dirty="0" smtClean="0"/>
              <a:t>In HPLC-UV techniques the response is due to the inherent UV absorbance of the impurity at the detected wavelength.</a:t>
            </a:r>
          </a:p>
          <a:p>
            <a:r>
              <a:rPr lang="en-GB" dirty="0" smtClean="0"/>
              <a:t>Some impurities will not be detected at all!</a:t>
            </a:r>
          </a:p>
          <a:p>
            <a:pPr marL="342295" lvl="4" indent="-342295" algn="l" rtl="0">
              <a:spcBef>
                <a:spcPct val="80000"/>
              </a:spcBef>
              <a:buClr>
                <a:srgbClr val="1E7FB8"/>
              </a:buClr>
              <a:buFont typeface="Wingdings" pitchFamily="2" charset="2"/>
              <a:buChar char="l"/>
            </a:pPr>
            <a:r>
              <a:rPr lang="en-GB" sz="2300" dirty="0"/>
              <a:t>RRF = Response of </a:t>
            </a:r>
            <a:r>
              <a:rPr lang="en-GB" sz="2300" dirty="0" smtClean="0"/>
              <a:t>Imp/Response </a:t>
            </a:r>
            <a:r>
              <a:rPr lang="en-GB" sz="2300" dirty="0"/>
              <a:t>of </a:t>
            </a:r>
            <a:r>
              <a:rPr lang="en-GB" sz="2300" dirty="0" smtClean="0"/>
              <a:t>API, but always check the formula just in case the ratio is described differently.</a:t>
            </a:r>
            <a:endParaRPr lang="en-GB" sz="2300" dirty="0"/>
          </a:p>
          <a:p>
            <a:endParaRPr lang="en-GB" dirty="0" smtClean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Relative </a:t>
            </a:r>
            <a:r>
              <a:rPr lang="en-GB" dirty="0"/>
              <a:t>response </a:t>
            </a:r>
            <a:r>
              <a:rPr lang="en-GB" dirty="0" smtClean="0"/>
              <a:t>factors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336585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Response factors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At the time of initial development and investigation it is assumed the response factor = 1.</a:t>
            </a:r>
          </a:p>
          <a:p>
            <a:r>
              <a:rPr lang="en-GB" dirty="0" smtClean="0"/>
              <a:t>For reporting thresholds it is assumed the response factor = 1.</a:t>
            </a:r>
          </a:p>
          <a:p>
            <a:r>
              <a:rPr lang="en-GB" dirty="0" smtClean="0"/>
              <a:t>When impurities are identified their response factor must be considered.</a:t>
            </a:r>
          </a:p>
          <a:p>
            <a:r>
              <a:rPr lang="en-GB" dirty="0"/>
              <a:t>The RRF for all identified impurities should be </a:t>
            </a:r>
            <a:r>
              <a:rPr lang="en-GB" dirty="0" smtClean="0"/>
              <a:t>established.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501148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Relative response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an RRF of between 0.8 to 1.2 is it not mandatory to apply the correction.</a:t>
            </a:r>
          </a:p>
          <a:p>
            <a:r>
              <a:rPr lang="en-GB" dirty="0" smtClean="0"/>
              <a:t>The use of a RRF could shift an observed impurity from one threshold to another.</a:t>
            </a:r>
          </a:p>
          <a:p>
            <a:r>
              <a:rPr lang="en-GB" dirty="0" smtClean="0"/>
              <a:t>This </a:t>
            </a:r>
            <a:r>
              <a:rPr lang="en-GB" dirty="0"/>
              <a:t>is often of benefit to the applicant.   If the </a:t>
            </a:r>
            <a:r>
              <a:rPr lang="en-GB" dirty="0" smtClean="0"/>
              <a:t>response </a:t>
            </a:r>
            <a:r>
              <a:rPr lang="en-GB" dirty="0"/>
              <a:t>of an impurity is </a:t>
            </a:r>
            <a:r>
              <a:rPr lang="en-GB" dirty="0" smtClean="0"/>
              <a:t>greater than </a:t>
            </a:r>
            <a:r>
              <a:rPr lang="en-GB" dirty="0"/>
              <a:t>the </a:t>
            </a:r>
            <a:r>
              <a:rPr lang="en-GB" dirty="0" smtClean="0"/>
              <a:t>equivalent amount of API </a:t>
            </a:r>
            <a:r>
              <a:rPr lang="en-GB" dirty="0"/>
              <a:t>(</a:t>
            </a:r>
            <a:r>
              <a:rPr lang="en-GB" dirty="0" smtClean="0"/>
              <a:t>RRF&gt;1</a:t>
            </a:r>
            <a:r>
              <a:rPr lang="en-GB" dirty="0"/>
              <a:t>) it could mean a peak no longer exceeds the Qualification threshold.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19340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The applicant should discuss the possible generation of related substances in 3.2.S.3.2</a:t>
            </a:r>
          </a:p>
          <a:p>
            <a:r>
              <a:rPr lang="en-GB" sz="2000" dirty="0" smtClean="0"/>
              <a:t>They must undertake a rigorous testing investigation, including use of appropriate test methods.</a:t>
            </a:r>
          </a:p>
          <a:p>
            <a:r>
              <a:rPr lang="en-GB" sz="2000" dirty="0" smtClean="0"/>
              <a:t>Monographs are an excellent source of information on possible related substances and degradation impurities but are not complete.</a:t>
            </a:r>
          </a:p>
          <a:p>
            <a:r>
              <a:rPr lang="en-GB" sz="2000" dirty="0" smtClean="0"/>
              <a:t>When applying thresholds consider TDI and RRF of the impurity</a:t>
            </a:r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9479121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mtClean="0"/>
              <a:t>Further information</a:t>
            </a:r>
            <a:endParaRPr lang="en-US" smtClean="0"/>
          </a:p>
        </p:txBody>
      </p:sp>
      <p:sp>
        <p:nvSpPr>
          <p:cNvPr id="5325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7517" y="1295400"/>
            <a:ext cx="8148965" cy="4351223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GB" smtClean="0"/>
              <a:t>Please </a:t>
            </a:r>
            <a:r>
              <a:rPr lang="en-GB" dirty="0" smtClean="0"/>
              <a:t>feel free to ask me any questions now or later.</a:t>
            </a:r>
          </a:p>
          <a:p>
            <a:pPr algn="ctr" eaLnBrk="1" hangingPunct="1">
              <a:buFont typeface="Arial" charset="0"/>
              <a:buNone/>
            </a:pPr>
            <a:r>
              <a:rPr lang="en-GB" sz="2000" dirty="0" smtClean="0">
                <a:solidFill>
                  <a:schemeClr val="hlink"/>
                </a:solidFill>
                <a:hlinkClick r:id="rId2"/>
              </a:rPr>
              <a:t>http://www.who.int/prequal/info_applicants/API_info_applicants.htm</a:t>
            </a:r>
            <a:endParaRPr lang="en-GB" sz="2000" dirty="0" smtClean="0">
              <a:solidFill>
                <a:schemeClr val="hlink"/>
              </a:solidFill>
            </a:endParaRPr>
          </a:p>
          <a:p>
            <a:pPr algn="ctr" eaLnBrk="1" hangingPunct="1">
              <a:buFont typeface="Arial" charset="0"/>
              <a:buNone/>
            </a:pPr>
            <a:r>
              <a:rPr lang="en-GB" b="1" dirty="0" smtClean="0"/>
              <a:t>Or email me at:</a:t>
            </a:r>
            <a:endParaRPr lang="en-GB" dirty="0" smtClean="0"/>
          </a:p>
          <a:p>
            <a:pPr algn="ctr" eaLnBrk="1" hangingPunct="1">
              <a:buFont typeface="Arial" charset="0"/>
              <a:buNone/>
            </a:pPr>
            <a:r>
              <a:rPr lang="en-GB" sz="2800" dirty="0" smtClean="0">
                <a:hlinkClick r:id="rId3"/>
              </a:rPr>
              <a:t>Fakea@who.int</a:t>
            </a:r>
            <a:endParaRPr lang="en-GB" sz="2800" dirty="0" smtClean="0"/>
          </a:p>
          <a:p>
            <a:pPr algn="ctr" eaLnBrk="1" hangingPunct="1">
              <a:buFont typeface="Arial" charset="0"/>
              <a:buNone/>
            </a:pPr>
            <a:endParaRPr lang="en-GB" sz="2800" dirty="0" smtClean="0"/>
          </a:p>
          <a:p>
            <a:pPr algn="ctr" eaLnBrk="1" hangingPunct="1">
              <a:buFont typeface="Arial" charset="0"/>
              <a:buNone/>
            </a:pPr>
            <a:r>
              <a:rPr lang="en-GB" sz="3600" b="1" dirty="0" smtClean="0"/>
              <a:t>Thank you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39166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preparation:</a:t>
            </a:r>
          </a:p>
          <a:p>
            <a:pPr marL="463351" lvl="1" indent="0">
              <a:spcAft>
                <a:spcPts val="600"/>
              </a:spcAft>
              <a:buNone/>
            </a:pPr>
            <a:r>
              <a:rPr lang="en-GB" sz="2000" dirty="0">
                <a:solidFill>
                  <a:srgbClr val="FF0000"/>
                </a:solidFill>
              </a:rPr>
              <a:t>Starting materials impurities; impurities within solvents, pesticides...</a:t>
            </a:r>
          </a:p>
          <a:p>
            <a:pPr marL="463351" lvl="1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17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preparation:</a:t>
            </a:r>
          </a:p>
          <a:p>
            <a:pPr marL="463351" lvl="1" indent="0">
              <a:spcAft>
                <a:spcPts val="600"/>
              </a:spcAft>
              <a:buNone/>
            </a:pPr>
            <a:r>
              <a:rPr lang="en-GB" sz="2000" dirty="0">
                <a:solidFill>
                  <a:srgbClr val="FF0000"/>
                </a:solidFill>
              </a:rPr>
              <a:t>Starting materials impurities; impurities within solvents, pesticides...</a:t>
            </a:r>
          </a:p>
          <a:p>
            <a:r>
              <a:rPr lang="en-GB" dirty="0"/>
              <a:t>Unwanted things that are made during preparation:</a:t>
            </a:r>
          </a:p>
          <a:p>
            <a:pPr marL="463351" lvl="1" indent="0">
              <a:buNone/>
            </a:pP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001723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preparation:</a:t>
            </a:r>
          </a:p>
          <a:p>
            <a:pPr marL="463351" lvl="1" indent="0">
              <a:spcAft>
                <a:spcPts val="600"/>
              </a:spcAft>
              <a:buNone/>
            </a:pPr>
            <a:r>
              <a:rPr lang="en-GB" sz="2000" dirty="0">
                <a:solidFill>
                  <a:srgbClr val="FF0000"/>
                </a:solidFill>
              </a:rPr>
              <a:t>Starting materials impurities; impurities within solvents, pesticides...</a:t>
            </a:r>
          </a:p>
          <a:p>
            <a:r>
              <a:rPr lang="en-GB" dirty="0"/>
              <a:t>Unwanted things that are made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Reaction intermediates, </a:t>
            </a:r>
            <a:r>
              <a:rPr lang="en-GB" sz="2000" dirty="0" smtClean="0">
                <a:solidFill>
                  <a:srgbClr val="FF0000"/>
                </a:solidFill>
              </a:rPr>
              <a:t>related-substances</a:t>
            </a:r>
            <a:endParaRPr lang="en-GB" sz="2000" dirty="0">
              <a:solidFill>
                <a:srgbClr val="FF0000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271795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Things we add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Solvents, metal catalysts, starting materials, reagents</a:t>
            </a:r>
          </a:p>
          <a:p>
            <a:pPr>
              <a:spcAft>
                <a:spcPts val="600"/>
              </a:spcAft>
            </a:pPr>
            <a:r>
              <a:rPr lang="en-GB" dirty="0" smtClean="0"/>
              <a:t>Things </a:t>
            </a:r>
            <a:r>
              <a:rPr lang="en-GB" dirty="0"/>
              <a:t>we </a:t>
            </a:r>
            <a:r>
              <a:rPr lang="en-GB" dirty="0" smtClean="0"/>
              <a:t>unintentionally add during </a:t>
            </a:r>
            <a:r>
              <a:rPr lang="en-GB" dirty="0"/>
              <a:t>preparation:</a:t>
            </a:r>
          </a:p>
          <a:p>
            <a:pPr marL="463351" lvl="1" indent="0">
              <a:spcAft>
                <a:spcPts val="600"/>
              </a:spcAft>
              <a:buNone/>
            </a:pPr>
            <a:r>
              <a:rPr lang="en-GB" sz="2000" dirty="0">
                <a:solidFill>
                  <a:srgbClr val="FF0000"/>
                </a:solidFill>
              </a:rPr>
              <a:t>Starting materials impurities; impurities within solvents, pesticides...</a:t>
            </a:r>
          </a:p>
          <a:p>
            <a:r>
              <a:rPr lang="en-GB" dirty="0"/>
              <a:t>Unwanted things that are made during preparation:</a:t>
            </a:r>
          </a:p>
          <a:p>
            <a:pPr marL="463351" lvl="1" indent="0">
              <a:buNone/>
            </a:pPr>
            <a:r>
              <a:rPr lang="en-GB" sz="2000" dirty="0">
                <a:solidFill>
                  <a:srgbClr val="FF0000"/>
                </a:solidFill>
              </a:rPr>
              <a:t>Reaction intermediates, related-substances</a:t>
            </a:r>
          </a:p>
          <a:p>
            <a:r>
              <a:rPr lang="en-GB" dirty="0"/>
              <a:t>Things that are formed after preparation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kinds of impurities are there?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71434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sID">
  <a:themeElements>
    <a:clrScheme name="VisID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Vis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is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is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is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3022</TotalTime>
  <Words>2240</Words>
  <Application>Microsoft Office PowerPoint</Application>
  <PresentationFormat>On-screen Show (4:3)</PresentationFormat>
  <Paragraphs>450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VisID</vt:lpstr>
      <vt:lpstr>PowerPoint Presentation</vt:lpstr>
      <vt:lpstr>Introduction</vt:lpstr>
      <vt:lpstr>What kinds of impurities are there?</vt:lpstr>
      <vt:lpstr>What kinds of impurities are there?</vt:lpstr>
      <vt:lpstr>What kinds of impurities are there?</vt:lpstr>
      <vt:lpstr>What kinds of impurities are there?</vt:lpstr>
      <vt:lpstr>What kinds of impurities are there?</vt:lpstr>
      <vt:lpstr>What kinds of impurities are there?</vt:lpstr>
      <vt:lpstr>What kinds of impurities are there?</vt:lpstr>
      <vt:lpstr>What kinds of impurities are there?</vt:lpstr>
      <vt:lpstr>What are the potential impurities?</vt:lpstr>
      <vt:lpstr>Where do we find information on impurities?</vt:lpstr>
      <vt:lpstr>Types of Impurities</vt:lpstr>
      <vt:lpstr>API Monographs</vt:lpstr>
      <vt:lpstr>Potential Organic Impurities</vt:lpstr>
      <vt:lpstr>Degradants</vt:lpstr>
      <vt:lpstr>Related Substances</vt:lpstr>
      <vt:lpstr>PowerPoint Presentation</vt:lpstr>
      <vt:lpstr>Thresholds and limits</vt:lpstr>
      <vt:lpstr>Thresholds</vt:lpstr>
      <vt:lpstr>This is a limit</vt:lpstr>
      <vt:lpstr>Reporting threshold</vt:lpstr>
      <vt:lpstr>Exceeding the Reporting threshold</vt:lpstr>
      <vt:lpstr>Reporting threshold</vt:lpstr>
      <vt:lpstr>Identification threshold</vt:lpstr>
      <vt:lpstr>Exceeding the ID threshold</vt:lpstr>
      <vt:lpstr>Exceeding the ID threshold</vt:lpstr>
      <vt:lpstr>“Routinely Observed”</vt:lpstr>
      <vt:lpstr>Qualification threshold</vt:lpstr>
      <vt:lpstr>Exceeding the QF thresholds</vt:lpstr>
      <vt:lpstr>Justifying a limit exceeding the Qualification Threshold</vt:lpstr>
      <vt:lpstr>PowerPoint Presentation</vt:lpstr>
      <vt:lpstr>Example 1</vt:lpstr>
      <vt:lpstr>Example 1</vt:lpstr>
      <vt:lpstr>Example 1</vt:lpstr>
      <vt:lpstr>Example 1</vt:lpstr>
      <vt:lpstr>Example 1</vt:lpstr>
      <vt:lpstr>Example 2</vt:lpstr>
      <vt:lpstr>Example 2</vt:lpstr>
      <vt:lpstr>Example 2</vt:lpstr>
      <vt:lpstr>Example 2</vt:lpstr>
      <vt:lpstr>Example 2</vt:lpstr>
      <vt:lpstr>Example 3</vt:lpstr>
      <vt:lpstr>Example 3</vt:lpstr>
      <vt:lpstr>Example 3</vt:lpstr>
      <vt:lpstr>Example 4</vt:lpstr>
      <vt:lpstr>Example 4</vt:lpstr>
      <vt:lpstr>Relative response factors</vt:lpstr>
      <vt:lpstr>Relative response factors</vt:lpstr>
      <vt:lpstr>Relative response factors</vt:lpstr>
      <vt:lpstr>Relative response factors</vt:lpstr>
      <vt:lpstr>Response factors</vt:lpstr>
      <vt:lpstr>Relative response factors</vt:lpstr>
      <vt:lpstr>Conclusion</vt:lpstr>
      <vt:lpstr>Further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FAKE, Antony</dc:creator>
  <cp:lastModifiedBy>FAKE, Antony</cp:lastModifiedBy>
  <cp:revision>222</cp:revision>
  <dcterms:created xsi:type="dcterms:W3CDTF">2006-08-16T00:00:00Z</dcterms:created>
  <dcterms:modified xsi:type="dcterms:W3CDTF">2014-04-23T07:10:39Z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_AdHocReviewCycleID">
    <vt:i4>1108149862</vt:i4>
  </property>
  <property fmtid="{D5CDD505-2E9C-101B-9397-08002B2CF9AE}" pid="4" name="_EmailSubject">
    <vt:lpwstr>talk for May</vt:lpwstr>
  </property>
  <property fmtid="{D5CDD505-2E9C-101B-9397-08002B2CF9AE}" pid="5" name="_AuthorEmail">
    <vt:lpwstr>fakea@who.int</vt:lpwstr>
  </property>
  <property fmtid="{D5CDD505-2E9C-101B-9397-08002B2CF9AE}" pid="6" name="_AuthorEmailDisplayName">
    <vt:lpwstr>FAKE, Antony</vt:lpwstr>
  </property>
  <property fmtid="{D5CDD505-2E9C-101B-9397-08002B2CF9AE}" pid="7" name="_PreviousAdHocReviewCycleID">
    <vt:i4>-1920057075</vt:i4>
  </property>
</Properties>
</file>