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92" r:id="rId3"/>
    <p:sldId id="257" r:id="rId4"/>
    <p:sldId id="286" r:id="rId5"/>
    <p:sldId id="283" r:id="rId6"/>
    <p:sldId id="285" r:id="rId7"/>
    <p:sldId id="279" r:id="rId8"/>
    <p:sldId id="262" r:id="rId9"/>
    <p:sldId id="288" r:id="rId10"/>
    <p:sldId id="291" r:id="rId11"/>
    <p:sldId id="28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006666"/>
    <a:srgbClr val="006699"/>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952" autoAdjust="0"/>
  </p:normalViewPr>
  <p:slideViewPr>
    <p:cSldViewPr snapToGrid="0">
      <p:cViewPr varScale="1">
        <p:scale>
          <a:sx n="57" d="100"/>
          <a:sy n="57" d="100"/>
        </p:scale>
        <p:origin x="9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E6FC4B-BBD9-45E9-88B7-DC668553F050}" type="datetimeFigureOut">
              <a:rPr lang="en-GB" smtClean="0"/>
              <a:t>18/10/2022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36EED6-7CE4-4B19-87EB-5CB373C60EFF}" type="slidenum">
              <a:rPr lang="en-GB" smtClean="0"/>
              <a:t>‹#›</a:t>
            </a:fld>
            <a:endParaRPr lang="en-GB"/>
          </a:p>
        </p:txBody>
      </p:sp>
    </p:spTree>
    <p:extLst>
      <p:ext uri="{BB962C8B-B14F-4D97-AF65-F5344CB8AC3E}">
        <p14:creationId xmlns:p14="http://schemas.microsoft.com/office/powerpoint/2010/main" val="7571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36EED6-7CE4-4B19-87EB-5CB373C60EFF}" type="slidenum">
              <a:rPr lang="en-GB" smtClean="0"/>
              <a:t>7</a:t>
            </a:fld>
            <a:endParaRPr lang="en-GB"/>
          </a:p>
        </p:txBody>
      </p:sp>
    </p:spTree>
    <p:extLst>
      <p:ext uri="{BB962C8B-B14F-4D97-AF65-F5344CB8AC3E}">
        <p14:creationId xmlns:p14="http://schemas.microsoft.com/office/powerpoint/2010/main" val="3470029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36EED6-7CE4-4B19-87EB-5CB373C60EFF}" type="slidenum">
              <a:rPr lang="en-GB" smtClean="0"/>
              <a:t>8</a:t>
            </a:fld>
            <a:endParaRPr lang="en-GB"/>
          </a:p>
        </p:txBody>
      </p:sp>
    </p:spTree>
    <p:extLst>
      <p:ext uri="{BB962C8B-B14F-4D97-AF65-F5344CB8AC3E}">
        <p14:creationId xmlns:p14="http://schemas.microsoft.com/office/powerpoint/2010/main" val="771360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36EED6-7CE4-4B19-87EB-5CB373C60EFF}" type="slidenum">
              <a:rPr lang="en-GB" smtClean="0"/>
              <a:t>9</a:t>
            </a:fld>
            <a:endParaRPr lang="en-GB"/>
          </a:p>
        </p:txBody>
      </p:sp>
    </p:spTree>
    <p:extLst>
      <p:ext uri="{BB962C8B-B14F-4D97-AF65-F5344CB8AC3E}">
        <p14:creationId xmlns:p14="http://schemas.microsoft.com/office/powerpoint/2010/main" val="4094698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36EED6-7CE4-4B19-87EB-5CB373C60EFF}" type="slidenum">
              <a:rPr lang="en-GB" smtClean="0"/>
              <a:t>10</a:t>
            </a:fld>
            <a:endParaRPr lang="en-GB"/>
          </a:p>
        </p:txBody>
      </p:sp>
    </p:spTree>
    <p:extLst>
      <p:ext uri="{BB962C8B-B14F-4D97-AF65-F5344CB8AC3E}">
        <p14:creationId xmlns:p14="http://schemas.microsoft.com/office/powerpoint/2010/main" val="1610783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36EED6-7CE4-4B19-87EB-5CB373C60EFF}" type="slidenum">
              <a:rPr lang="en-GB" smtClean="0"/>
              <a:t>11</a:t>
            </a:fld>
            <a:endParaRPr lang="en-GB"/>
          </a:p>
        </p:txBody>
      </p:sp>
    </p:spTree>
    <p:extLst>
      <p:ext uri="{BB962C8B-B14F-4D97-AF65-F5344CB8AC3E}">
        <p14:creationId xmlns:p14="http://schemas.microsoft.com/office/powerpoint/2010/main" val="3490159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DA67-690F-42C1-9048-CA3672B8F7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A491B4C-3B62-4986-A24A-B830A7F7E2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621AB3-7C69-4AF8-801B-E4341FCF3BD6}"/>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5" name="Footer Placeholder 4">
            <a:extLst>
              <a:ext uri="{FF2B5EF4-FFF2-40B4-BE49-F238E27FC236}">
                <a16:creationId xmlns:a16="http://schemas.microsoft.com/office/drawing/2014/main" id="{9C7790B2-0D6D-45CB-A9CC-AE2161216C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C85896-076E-4526-8F54-940840B66221}"/>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25096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3E2B3-9681-407C-A8C8-CB3E755E0EC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AB8A95-AC7D-42C5-89C7-2E5A6B3863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07FE79-19BD-41A3-9787-0BBDC2B36EBA}"/>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5" name="Footer Placeholder 4">
            <a:extLst>
              <a:ext uri="{FF2B5EF4-FFF2-40B4-BE49-F238E27FC236}">
                <a16:creationId xmlns:a16="http://schemas.microsoft.com/office/drawing/2014/main" id="{AAE6179C-7C84-44CF-BAAD-084B8B90D2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38B758-3971-410C-A50D-B3A54216DAA8}"/>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75768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855891-05E3-4596-BAEF-1FD5EF61FC6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6443C6-0AA1-4551-9818-D37BFF6532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C8FC81-10D8-42FA-8543-D3170EB4F40F}"/>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5" name="Footer Placeholder 4">
            <a:extLst>
              <a:ext uri="{FF2B5EF4-FFF2-40B4-BE49-F238E27FC236}">
                <a16:creationId xmlns:a16="http://schemas.microsoft.com/office/drawing/2014/main" id="{E002A180-605E-4A3D-9927-43A596A46F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46264C-EF3A-469A-ADEC-5B276B3F9012}"/>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2248256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56790-C758-4331-B8AA-5E795E3392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83EEB3-0116-4600-8455-42CCAB2D58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F06941-DF0B-4D6F-9598-577293A0D843}"/>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5" name="Footer Placeholder 4">
            <a:extLst>
              <a:ext uri="{FF2B5EF4-FFF2-40B4-BE49-F238E27FC236}">
                <a16:creationId xmlns:a16="http://schemas.microsoft.com/office/drawing/2014/main" id="{1F67451F-B660-4085-A5AF-41D9252AAD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E9F363-0E1E-4D16-9C3A-FEBECF46C3B3}"/>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294757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CEF9D-AE78-4994-97A5-76AE8D00E6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2D70DA-BDB3-4E17-BCBF-3688EA077F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2E7111-6EAA-4F14-ABD4-0D85404BEAF7}"/>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5" name="Footer Placeholder 4">
            <a:extLst>
              <a:ext uri="{FF2B5EF4-FFF2-40B4-BE49-F238E27FC236}">
                <a16:creationId xmlns:a16="http://schemas.microsoft.com/office/drawing/2014/main" id="{B3546E06-9AC4-4E03-9A91-36CA64B1D5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D395B3-9B1E-4C94-A675-C3870F748943}"/>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1254469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2F6F-10EE-47C6-AB8C-06082C4776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D0EE8D-B750-4FEA-90EF-821BA10A39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2A31AFA-25D1-4215-A5D5-337C6FC545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72214D3-1553-443C-AE47-F0C288C93C21}"/>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6" name="Footer Placeholder 5">
            <a:extLst>
              <a:ext uri="{FF2B5EF4-FFF2-40B4-BE49-F238E27FC236}">
                <a16:creationId xmlns:a16="http://schemas.microsoft.com/office/drawing/2014/main" id="{C9392E42-3ABA-4F34-B70B-232A270636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378303-09B6-424C-8C02-EE8C0D24476E}"/>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2114958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BB9D-1D67-4B32-8784-9D1A71CE57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EDCD49-DBE4-4DDC-8905-B8D22C2A0F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2BC4B9-15F1-48E1-89E7-C879A26848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BBF5564-B261-4A53-A28B-B2027EC1B0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E5EB96-9D83-442F-9357-54E73D4372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27B19E6-8310-401C-B8AB-E06EEA52256D}"/>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8" name="Footer Placeholder 7">
            <a:extLst>
              <a:ext uri="{FF2B5EF4-FFF2-40B4-BE49-F238E27FC236}">
                <a16:creationId xmlns:a16="http://schemas.microsoft.com/office/drawing/2014/main" id="{2F5A6F40-8553-4E7A-9797-211E12E8AF4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885D1A4-84EC-4543-9042-D2FD03168E68}"/>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1103205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BA6E6-A277-4516-AFED-AB29C1DA0EF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369C34A-9D03-4617-8B91-A274B391D85D}"/>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4" name="Footer Placeholder 3">
            <a:extLst>
              <a:ext uri="{FF2B5EF4-FFF2-40B4-BE49-F238E27FC236}">
                <a16:creationId xmlns:a16="http://schemas.microsoft.com/office/drawing/2014/main" id="{D1BC823A-0EF3-4296-9B5E-CB66558E9CC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2445476-5E7A-4516-A073-2AE7186A5327}"/>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2827420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5E628B-FC6D-477A-91DE-24595609417A}"/>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3" name="Footer Placeholder 2">
            <a:extLst>
              <a:ext uri="{FF2B5EF4-FFF2-40B4-BE49-F238E27FC236}">
                <a16:creationId xmlns:a16="http://schemas.microsoft.com/office/drawing/2014/main" id="{2646A8AD-9279-44E3-A953-F2C613A4E81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959E3B8-4D19-4FF0-BC15-6BD8E2250549}"/>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3712238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35756-432A-46A5-9571-E7444E59EB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41B0769-D5FD-4826-BCAD-F6FAFA9CCB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D3B23F5-A12D-44ED-8B7D-7F6031B11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82B956-CD17-49A6-8D72-5E57B7FC07A1}"/>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6" name="Footer Placeholder 5">
            <a:extLst>
              <a:ext uri="{FF2B5EF4-FFF2-40B4-BE49-F238E27FC236}">
                <a16:creationId xmlns:a16="http://schemas.microsoft.com/office/drawing/2014/main" id="{8E793CFC-BF0E-4A15-882F-488215A439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5A8A8A-14EF-4FAE-8C39-A4ED5117251E}"/>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116185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EBAE8-ECF6-4E7A-9A28-0521FB4C3A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7F555CD-3FB1-4D46-BE49-67A9B1441B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37FE2BA-E28C-47E3-B1D2-C8AB214C6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0B7A8E-9510-4266-80BA-7331DFAEACA4}"/>
              </a:ext>
            </a:extLst>
          </p:cNvPr>
          <p:cNvSpPr>
            <a:spLocks noGrp="1"/>
          </p:cNvSpPr>
          <p:nvPr>
            <p:ph type="dt" sz="half" idx="10"/>
          </p:nvPr>
        </p:nvSpPr>
        <p:spPr/>
        <p:txBody>
          <a:bodyPr/>
          <a:lstStyle/>
          <a:p>
            <a:fld id="{DCF23B22-A979-49B9-9CE1-D4D1D7C14B31}" type="datetimeFigureOut">
              <a:rPr lang="en-GB" smtClean="0"/>
              <a:t>18/10/2022</a:t>
            </a:fld>
            <a:endParaRPr lang="en-GB"/>
          </a:p>
        </p:txBody>
      </p:sp>
      <p:sp>
        <p:nvSpPr>
          <p:cNvPr id="6" name="Footer Placeholder 5">
            <a:extLst>
              <a:ext uri="{FF2B5EF4-FFF2-40B4-BE49-F238E27FC236}">
                <a16:creationId xmlns:a16="http://schemas.microsoft.com/office/drawing/2014/main" id="{A7328DB3-F7A3-4AE7-B21E-3A11613B81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6DE448-EC99-40BB-852B-45A19105CD72}"/>
              </a:ext>
            </a:extLst>
          </p:cNvPr>
          <p:cNvSpPr>
            <a:spLocks noGrp="1"/>
          </p:cNvSpPr>
          <p:nvPr>
            <p:ph type="sldNum" sz="quarter" idx="12"/>
          </p:nvPr>
        </p:nvSpPr>
        <p:spPr/>
        <p:txBody>
          <a:bodyPr/>
          <a:lstStyle/>
          <a:p>
            <a:fld id="{FCF90782-A187-4E44-95C7-91C00178F5AF}" type="slidenum">
              <a:rPr lang="en-GB" smtClean="0"/>
              <a:t>‹#›</a:t>
            </a:fld>
            <a:endParaRPr lang="en-GB"/>
          </a:p>
        </p:txBody>
      </p:sp>
    </p:spTree>
    <p:extLst>
      <p:ext uri="{BB962C8B-B14F-4D97-AF65-F5344CB8AC3E}">
        <p14:creationId xmlns:p14="http://schemas.microsoft.com/office/powerpoint/2010/main" val="558408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F50A3F-8F42-4F10-90B0-C1985EAD6C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B381ED-025F-40BC-B6D4-7F9126316C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45508C-ADFE-4583-B00B-6320FEC7AA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23B22-A979-49B9-9CE1-D4D1D7C14B31}" type="datetimeFigureOut">
              <a:rPr lang="en-GB" smtClean="0"/>
              <a:t>18/10/2022</a:t>
            </a:fld>
            <a:endParaRPr lang="en-GB"/>
          </a:p>
        </p:txBody>
      </p:sp>
      <p:sp>
        <p:nvSpPr>
          <p:cNvPr id="5" name="Footer Placeholder 4">
            <a:extLst>
              <a:ext uri="{FF2B5EF4-FFF2-40B4-BE49-F238E27FC236}">
                <a16:creationId xmlns:a16="http://schemas.microsoft.com/office/drawing/2014/main" id="{73325821-0682-4B63-B9A3-2D7091EBE7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769E4C5-0491-40E2-83E7-EADC3F543A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F90782-A187-4E44-95C7-91C00178F5AF}" type="slidenum">
              <a:rPr lang="en-GB" smtClean="0"/>
              <a:t>‹#›</a:t>
            </a:fld>
            <a:endParaRPr lang="en-GB"/>
          </a:p>
        </p:txBody>
      </p:sp>
    </p:spTree>
    <p:extLst>
      <p:ext uri="{BB962C8B-B14F-4D97-AF65-F5344CB8AC3E}">
        <p14:creationId xmlns:p14="http://schemas.microsoft.com/office/powerpoint/2010/main" val="642236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BAE3427-82A1-408B-9021-F29D25AD07C0}"/>
              </a:ext>
            </a:extLst>
          </p:cNvPr>
          <p:cNvSpPr/>
          <p:nvPr/>
        </p:nvSpPr>
        <p:spPr>
          <a:xfrm>
            <a:off x="0" y="-1"/>
            <a:ext cx="12191999" cy="4182141"/>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5" name="Rectangle 4">
            <a:extLst>
              <a:ext uri="{FF2B5EF4-FFF2-40B4-BE49-F238E27FC236}">
                <a16:creationId xmlns:a16="http://schemas.microsoft.com/office/drawing/2014/main" id="{A601D03B-8317-43C5-9D27-8BB9F261626C}"/>
              </a:ext>
            </a:extLst>
          </p:cNvPr>
          <p:cNvSpPr/>
          <p:nvPr/>
        </p:nvSpPr>
        <p:spPr>
          <a:xfrm>
            <a:off x="-1" y="4182140"/>
            <a:ext cx="12192000" cy="2687961"/>
          </a:xfrm>
          <a:prstGeom prst="rect">
            <a:avLst/>
          </a:prstGeom>
          <a:solidFill>
            <a:srgbClr val="FFE0C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4068222-B0C4-4E6F-8F06-55767C5367DC}"/>
              </a:ext>
            </a:extLst>
          </p:cNvPr>
          <p:cNvSpPr>
            <a:spLocks noGrp="1"/>
          </p:cNvSpPr>
          <p:nvPr>
            <p:ph type="ctrTitle"/>
          </p:nvPr>
        </p:nvSpPr>
        <p:spPr>
          <a:xfrm>
            <a:off x="1091381" y="1128261"/>
            <a:ext cx="10068232" cy="2387600"/>
          </a:xfrm>
        </p:spPr>
        <p:txBody>
          <a:bodyPr>
            <a:noAutofit/>
          </a:bodyPr>
          <a:lstStyle/>
          <a:p>
            <a:r>
              <a:rPr lang="en-GB" sz="2800" b="1" dirty="0"/>
              <a:t>Wash resistance studies and determining a wash interval for use in artificial ageing studies</a:t>
            </a:r>
            <a:br>
              <a:rPr lang="en-GB" sz="2800" b="1" dirty="0"/>
            </a:br>
            <a:r>
              <a:rPr lang="en-GB" sz="2800" b="1" dirty="0"/>
              <a:t>Mosquito species and strain selection for use in bioassays</a:t>
            </a:r>
            <a:br>
              <a:rPr lang="en-GB" sz="2800" b="1" dirty="0">
                <a:solidFill>
                  <a:srgbClr val="006666"/>
                </a:solidFill>
                <a:effectLst/>
                <a:latin typeface="+mn-lt"/>
                <a:ea typeface="Calibri" panose="020F0502020204030204" pitchFamily="34" charset="0"/>
                <a:cs typeface="Times New Roman" panose="02020603050405020304" pitchFamily="18" charset="0"/>
              </a:rPr>
            </a:br>
            <a:endParaRPr lang="en-GB" sz="2800" b="1" dirty="0">
              <a:solidFill>
                <a:srgbClr val="006666"/>
              </a:solidFill>
              <a:latin typeface="+mn-lt"/>
            </a:endParaRPr>
          </a:p>
        </p:txBody>
      </p:sp>
      <p:sp>
        <p:nvSpPr>
          <p:cNvPr id="3" name="Subtitle 2">
            <a:extLst>
              <a:ext uri="{FF2B5EF4-FFF2-40B4-BE49-F238E27FC236}">
                <a16:creationId xmlns:a16="http://schemas.microsoft.com/office/drawing/2014/main" id="{32E30AD1-62A3-47D2-9E86-D78964968645}"/>
              </a:ext>
            </a:extLst>
          </p:cNvPr>
          <p:cNvSpPr>
            <a:spLocks noGrp="1"/>
          </p:cNvSpPr>
          <p:nvPr>
            <p:ph type="subTitle" idx="1"/>
          </p:nvPr>
        </p:nvSpPr>
        <p:spPr>
          <a:xfrm>
            <a:off x="1091381" y="4548060"/>
            <a:ext cx="9144000" cy="1655762"/>
          </a:xfrm>
        </p:spPr>
        <p:txBody>
          <a:bodyPr>
            <a:normAutofit/>
          </a:bodyPr>
          <a:lstStyle/>
          <a:p>
            <a:pPr algn="l"/>
            <a:r>
              <a:rPr lang="en-GB" sz="2000" b="1" dirty="0"/>
              <a:t>GM Foster</a:t>
            </a:r>
          </a:p>
          <a:p>
            <a:pPr algn="l"/>
            <a:r>
              <a:rPr lang="en-GB" sz="2000" b="1" dirty="0"/>
              <a:t>ITN guideline consultation session</a:t>
            </a:r>
          </a:p>
          <a:p>
            <a:pPr algn="l"/>
            <a:r>
              <a:rPr lang="en-GB" sz="2000" b="1" dirty="0"/>
              <a:t>Geneva, 18-20 October, 2022</a:t>
            </a:r>
          </a:p>
          <a:p>
            <a:pPr algn="l"/>
            <a:endParaRPr lang="en-GB" sz="2000" dirty="0"/>
          </a:p>
        </p:txBody>
      </p:sp>
    </p:spTree>
    <p:extLst>
      <p:ext uri="{BB962C8B-B14F-4D97-AF65-F5344CB8AC3E}">
        <p14:creationId xmlns:p14="http://schemas.microsoft.com/office/powerpoint/2010/main" val="3334795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72EC3F6-2F43-4587-9B4D-9E8E8674BD4D}"/>
              </a:ext>
            </a:extLst>
          </p:cNvPr>
          <p:cNvSpPr/>
          <p:nvPr/>
        </p:nvSpPr>
        <p:spPr>
          <a:xfrm>
            <a:off x="-1" y="0"/>
            <a:ext cx="12191999" cy="1258529"/>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2" name="Title 1">
            <a:extLst>
              <a:ext uri="{FF2B5EF4-FFF2-40B4-BE49-F238E27FC236}">
                <a16:creationId xmlns:a16="http://schemas.microsoft.com/office/drawing/2014/main" id="{23A2D003-A6E8-4895-B534-1A6E925C6EE6}"/>
              </a:ext>
            </a:extLst>
          </p:cNvPr>
          <p:cNvSpPr>
            <a:spLocks noGrp="1"/>
          </p:cNvSpPr>
          <p:nvPr>
            <p:ph type="title"/>
          </p:nvPr>
        </p:nvSpPr>
        <p:spPr>
          <a:xfrm>
            <a:off x="720213" y="224502"/>
            <a:ext cx="10515600" cy="795081"/>
          </a:xfrm>
        </p:spPr>
        <p:txBody>
          <a:bodyPr>
            <a:normAutofit fontScale="90000"/>
          </a:bodyPr>
          <a:lstStyle/>
          <a:p>
            <a:r>
              <a:rPr lang="en-GB" sz="3600" b="1" dirty="0"/>
              <a:t>Mosquito species and strain selection for use in bioassays (3)</a:t>
            </a:r>
          </a:p>
        </p:txBody>
      </p:sp>
      <p:sp>
        <p:nvSpPr>
          <p:cNvPr id="7" name="Rectangle 6">
            <a:extLst>
              <a:ext uri="{FF2B5EF4-FFF2-40B4-BE49-F238E27FC236}">
                <a16:creationId xmlns:a16="http://schemas.microsoft.com/office/drawing/2014/main" id="{9E24A8F2-FBF9-466C-A176-EA3B25A77599}"/>
              </a:ext>
            </a:extLst>
          </p:cNvPr>
          <p:cNvSpPr/>
          <p:nvPr/>
        </p:nvSpPr>
        <p:spPr>
          <a:xfrm>
            <a:off x="-4918" y="1253615"/>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8" name="Rectangle 7">
            <a:extLst>
              <a:ext uri="{FF2B5EF4-FFF2-40B4-BE49-F238E27FC236}">
                <a16:creationId xmlns:a16="http://schemas.microsoft.com/office/drawing/2014/main" id="{C3BE180C-6F8F-49D3-9307-C87AE381CA3A}"/>
              </a:ext>
            </a:extLst>
          </p:cNvPr>
          <p:cNvSpPr/>
          <p:nvPr/>
        </p:nvSpPr>
        <p:spPr>
          <a:xfrm>
            <a:off x="9834" y="6479477"/>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9" name="Rectangle 8">
            <a:extLst>
              <a:ext uri="{FF2B5EF4-FFF2-40B4-BE49-F238E27FC236}">
                <a16:creationId xmlns:a16="http://schemas.microsoft.com/office/drawing/2014/main" id="{BA8F3FE4-F812-455F-A3F9-7760A47F1705}"/>
              </a:ext>
            </a:extLst>
          </p:cNvPr>
          <p:cNvSpPr/>
          <p:nvPr/>
        </p:nvSpPr>
        <p:spPr>
          <a:xfrm>
            <a:off x="-9833" y="6520282"/>
            <a:ext cx="12191999" cy="337733"/>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10" name="TextBox 9">
            <a:extLst>
              <a:ext uri="{FF2B5EF4-FFF2-40B4-BE49-F238E27FC236}">
                <a16:creationId xmlns:a16="http://schemas.microsoft.com/office/drawing/2014/main" id="{4292857B-10EA-4348-9432-55145FDD47C5}"/>
              </a:ext>
            </a:extLst>
          </p:cNvPr>
          <p:cNvSpPr txBox="1"/>
          <p:nvPr/>
        </p:nvSpPr>
        <p:spPr>
          <a:xfrm>
            <a:off x="720213" y="1533366"/>
            <a:ext cx="10456160" cy="4524315"/>
          </a:xfrm>
          <a:prstGeom prst="rect">
            <a:avLst/>
          </a:prstGeom>
          <a:noFill/>
        </p:spPr>
        <p:txBody>
          <a:bodyPr wrap="square" rtlCol="0">
            <a:spAutoFit/>
          </a:bodyPr>
          <a:lstStyle/>
          <a:p>
            <a:pPr marL="285750" indent="-285750">
              <a:buFont typeface="Arial" panose="020B0604020202020204" pitchFamily="34" charset="0"/>
              <a:buChar char="•"/>
            </a:pPr>
            <a:r>
              <a:rPr lang="en-US" dirty="0"/>
              <a:t>Inclusion of a variety of species/strains across the supporting information may be necessary to investigate, characterize and/or determine properties of a proposed ITN as well as demonstrate expectations of product performance across a range of target vectors.</a:t>
            </a:r>
          </a:p>
          <a:p>
            <a:endParaRPr lang="en-US"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dirty="0">
                <a:effectLst/>
                <a:latin typeface="Calibri" panose="020F0502020204030204" pitchFamily="34" charset="0"/>
                <a:ea typeface="Calibri" panose="020F0502020204030204" pitchFamily="34" charset="0"/>
              </a:rPr>
              <a:t>Susceptible mosquito strains:</a:t>
            </a:r>
          </a:p>
          <a:p>
            <a:pPr marL="742950" lvl="1" indent="-285750">
              <a:buFont typeface="Arial" panose="020B0604020202020204" pitchFamily="34" charset="0"/>
              <a:buChar char="•"/>
            </a:pPr>
            <a:r>
              <a:rPr lang="en-US" dirty="0">
                <a:latin typeface="Calibri" panose="020F0502020204030204" pitchFamily="34" charset="0"/>
                <a:ea typeface="Calibri" panose="020F0502020204030204" pitchFamily="34" charset="0"/>
              </a:rPr>
              <a:t>In this age of widespread pyrethroid resistance, the use of susceptible strains may not be informative regarding the ability of the product to induce the intended effect on the target mosquito population</a:t>
            </a:r>
          </a:p>
          <a:p>
            <a:pPr marL="742950" lvl="1" indent="-285750">
              <a:buFont typeface="Arial" panose="020B0604020202020204" pitchFamily="34" charset="0"/>
              <a:buChar char="•"/>
            </a:pPr>
            <a:r>
              <a:rPr lang="en-CA" dirty="0">
                <a:effectLst/>
                <a:latin typeface="Calibri" panose="020F0502020204030204" pitchFamily="34" charset="0"/>
                <a:ea typeface="Calibri" panose="020F0502020204030204" pitchFamily="34" charset="0"/>
                <a:cs typeface="Times New Roman" panose="02020603050405020304" pitchFamily="18" charset="0"/>
              </a:rPr>
              <a:t>The inclusion of a susceptible strain of mosquitoes in applicable studies may be an important factor to support the establishment of a baseline dataset about the product.</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endParaRPr lang="en-US" dirty="0">
              <a:effectLst/>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GB" dirty="0">
                <a:latin typeface="Calibri" panose="020F0502020204030204" pitchFamily="34" charset="0"/>
                <a:cs typeface="Times New Roman" panose="02020603050405020304" pitchFamily="18" charset="0"/>
              </a:rPr>
              <a:t>Pyrethroid resistant strains:</a:t>
            </a:r>
          </a:p>
          <a:p>
            <a:pPr marL="800100" lvl="1" indent="-342900">
              <a:buFont typeface="Arial" panose="020B0604020202020204" pitchFamily="34" charset="0"/>
              <a:buChar char="•"/>
            </a:pPr>
            <a:r>
              <a:rPr lang="en-GB" dirty="0">
                <a:latin typeface="Calibri" panose="020F0502020204030204" pitchFamily="34" charset="0"/>
                <a:cs typeface="Times New Roman" panose="02020603050405020304" pitchFamily="18" charset="0"/>
              </a:rPr>
              <a:t>Bioassays using pyrethroid resistant strains may be necessary to characterise the properties of the proposed ITN if the intended use includes inducing an effect in pyrethroid resistant mosquitoes</a:t>
            </a:r>
          </a:p>
          <a:p>
            <a:pPr marL="1257300" lvl="2" indent="-342900">
              <a:buFont typeface="Arial" panose="020B0604020202020204" pitchFamily="34" charset="0"/>
              <a:buChar char="•"/>
            </a:pPr>
            <a:r>
              <a:rPr lang="en-GB" dirty="0">
                <a:latin typeface="Calibri" panose="020F0502020204030204" pitchFamily="34" charset="0"/>
                <a:cs typeface="Times New Roman" panose="02020603050405020304" pitchFamily="18" charset="0"/>
              </a:rPr>
              <a:t>Pyrethroid + synergist ITN – metabolic resistance</a:t>
            </a:r>
          </a:p>
          <a:p>
            <a:pPr marL="800100" lvl="1" indent="-342900">
              <a:buFont typeface="Arial" panose="020B0604020202020204" pitchFamily="34" charset="0"/>
              <a:buChar char="•"/>
            </a:pPr>
            <a:endParaRPr lang="en-GB" dirty="0">
              <a:latin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en-GB" dirty="0">
                <a:latin typeface="Calibri" panose="020F0502020204030204" pitchFamily="34" charset="0"/>
                <a:cs typeface="Times New Roman" panose="02020603050405020304" pitchFamily="18" charset="0"/>
              </a:rPr>
              <a:t>Diversity in mosquito strain selection may provide information about the breadth of effect of the product</a:t>
            </a:r>
          </a:p>
        </p:txBody>
      </p:sp>
    </p:spTree>
    <p:extLst>
      <p:ext uri="{BB962C8B-B14F-4D97-AF65-F5344CB8AC3E}">
        <p14:creationId xmlns:p14="http://schemas.microsoft.com/office/powerpoint/2010/main" val="69116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72EC3F6-2F43-4587-9B4D-9E8E8674BD4D}"/>
              </a:ext>
            </a:extLst>
          </p:cNvPr>
          <p:cNvSpPr/>
          <p:nvPr/>
        </p:nvSpPr>
        <p:spPr>
          <a:xfrm>
            <a:off x="-1" y="0"/>
            <a:ext cx="12191999" cy="1258529"/>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2" name="Title 1">
            <a:extLst>
              <a:ext uri="{FF2B5EF4-FFF2-40B4-BE49-F238E27FC236}">
                <a16:creationId xmlns:a16="http://schemas.microsoft.com/office/drawing/2014/main" id="{23A2D003-A6E8-4895-B534-1A6E925C6EE6}"/>
              </a:ext>
            </a:extLst>
          </p:cNvPr>
          <p:cNvSpPr>
            <a:spLocks noGrp="1"/>
          </p:cNvSpPr>
          <p:nvPr>
            <p:ph type="title"/>
          </p:nvPr>
        </p:nvSpPr>
        <p:spPr>
          <a:xfrm>
            <a:off x="720213" y="224502"/>
            <a:ext cx="10515600" cy="795081"/>
          </a:xfrm>
        </p:spPr>
        <p:txBody>
          <a:bodyPr>
            <a:normAutofit fontScale="90000"/>
          </a:bodyPr>
          <a:lstStyle/>
          <a:p>
            <a:r>
              <a:rPr lang="en-GB" sz="3600" b="1" dirty="0"/>
              <a:t>Mosquito species and strain selection for use in bioassays (4)</a:t>
            </a:r>
          </a:p>
        </p:txBody>
      </p:sp>
      <p:sp>
        <p:nvSpPr>
          <p:cNvPr id="7" name="Rectangle 6">
            <a:extLst>
              <a:ext uri="{FF2B5EF4-FFF2-40B4-BE49-F238E27FC236}">
                <a16:creationId xmlns:a16="http://schemas.microsoft.com/office/drawing/2014/main" id="{9E24A8F2-FBF9-466C-A176-EA3B25A77599}"/>
              </a:ext>
            </a:extLst>
          </p:cNvPr>
          <p:cNvSpPr/>
          <p:nvPr/>
        </p:nvSpPr>
        <p:spPr>
          <a:xfrm>
            <a:off x="-4918" y="1253615"/>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8" name="Rectangle 7">
            <a:extLst>
              <a:ext uri="{FF2B5EF4-FFF2-40B4-BE49-F238E27FC236}">
                <a16:creationId xmlns:a16="http://schemas.microsoft.com/office/drawing/2014/main" id="{C3BE180C-6F8F-49D3-9307-C87AE381CA3A}"/>
              </a:ext>
            </a:extLst>
          </p:cNvPr>
          <p:cNvSpPr/>
          <p:nvPr/>
        </p:nvSpPr>
        <p:spPr>
          <a:xfrm>
            <a:off x="9834" y="6479477"/>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9" name="Rectangle 8">
            <a:extLst>
              <a:ext uri="{FF2B5EF4-FFF2-40B4-BE49-F238E27FC236}">
                <a16:creationId xmlns:a16="http://schemas.microsoft.com/office/drawing/2014/main" id="{BA8F3FE4-F812-455F-A3F9-7760A47F1705}"/>
              </a:ext>
            </a:extLst>
          </p:cNvPr>
          <p:cNvSpPr/>
          <p:nvPr/>
        </p:nvSpPr>
        <p:spPr>
          <a:xfrm>
            <a:off x="-9833" y="6520282"/>
            <a:ext cx="12191999" cy="337733"/>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10" name="TextBox 9">
            <a:extLst>
              <a:ext uri="{FF2B5EF4-FFF2-40B4-BE49-F238E27FC236}">
                <a16:creationId xmlns:a16="http://schemas.microsoft.com/office/drawing/2014/main" id="{4292857B-10EA-4348-9432-55145FDD47C5}"/>
              </a:ext>
            </a:extLst>
          </p:cNvPr>
          <p:cNvSpPr txBox="1"/>
          <p:nvPr/>
        </p:nvSpPr>
        <p:spPr>
          <a:xfrm>
            <a:off x="599767" y="1364613"/>
            <a:ext cx="10456160" cy="5324535"/>
          </a:xfrm>
          <a:prstGeom prst="rect">
            <a:avLst/>
          </a:prstGeom>
          <a:noFill/>
        </p:spPr>
        <p:txBody>
          <a:bodyPr wrap="square" rtlCol="0">
            <a:spAutoFit/>
          </a:bodyPr>
          <a:lstStyle/>
          <a:p>
            <a:r>
              <a:rPr lang="en-US" sz="2000" b="1" dirty="0">
                <a:effectLst/>
                <a:latin typeface="Calibri" panose="020F0502020204030204" pitchFamily="34" charset="0"/>
                <a:ea typeface="Calibri" panose="020F0502020204030204" pitchFamily="34" charset="0"/>
              </a:rPr>
              <a:t>The use of multiple mosquito strains to characterize fabrics</a:t>
            </a:r>
            <a:r>
              <a:rPr lang="en-US" sz="2000" dirty="0">
                <a:effectLst/>
                <a:latin typeface="Calibri" panose="020F0502020204030204" pitchFamily="34" charset="0"/>
                <a:ea typeface="Calibri" panose="020F0502020204030204" pitchFamily="34" charset="0"/>
              </a:rPr>
              <a:t>:</a:t>
            </a: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rPr>
              <a:t>ITNs co-formulated with multiple AIs</a:t>
            </a:r>
            <a:endParaRPr lang="en-US" sz="20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endParaRPr lang="en-US" sz="2000" dirty="0">
              <a:latin typeface="Calibri" panose="020F0502020204030204" pitchFamily="34" charset="0"/>
            </a:endParaRPr>
          </a:p>
          <a:p>
            <a:endParaRPr lang="en-US" sz="2000" dirty="0">
              <a:latin typeface="Calibri" panose="020F0502020204030204" pitchFamily="34" charset="0"/>
            </a:endParaRPr>
          </a:p>
          <a:p>
            <a:r>
              <a:rPr lang="en-GB" sz="2000" b="1" dirty="0">
                <a:latin typeface="Calibri" panose="020F0502020204030204" pitchFamily="34" charset="0"/>
                <a:cs typeface="Times New Roman" panose="02020603050405020304" pitchFamily="18" charset="0"/>
              </a:rPr>
              <a:t>Monitoring of mosquito strains used in bioassays</a:t>
            </a:r>
          </a:p>
          <a:p>
            <a:pPr marL="285750" indent="-285750">
              <a:buFont typeface="Arial" panose="020B0604020202020204" pitchFamily="34" charset="0"/>
              <a:buChar char="•"/>
            </a:pPr>
            <a:r>
              <a:rPr lang="en-GB" sz="2000" dirty="0">
                <a:latin typeface="Calibri" panose="020F0502020204030204" pitchFamily="34" charset="0"/>
                <a:cs typeface="Times New Roman" panose="02020603050405020304" pitchFamily="18" charset="0"/>
              </a:rPr>
              <a:t>Mosquito strains used in bioassays should be characterised such that the target characteristics carried by the strain with respect to the expected effect of the product can be assessed </a:t>
            </a:r>
          </a:p>
          <a:p>
            <a:pPr marL="742950" lvl="1" indent="-285750">
              <a:buFont typeface="Arial" panose="020B0604020202020204" pitchFamily="34" charset="0"/>
              <a:buChar char="•"/>
            </a:pPr>
            <a:r>
              <a:rPr lang="en-GB" sz="2000" dirty="0">
                <a:latin typeface="Calibri" panose="020F0502020204030204" pitchFamily="34" charset="0"/>
                <a:cs typeface="Times New Roman" panose="02020603050405020304" pitchFamily="18" charset="0"/>
              </a:rPr>
              <a:t>Insecticide susceptibility/resistance status</a:t>
            </a:r>
          </a:p>
          <a:p>
            <a:pPr marL="1200150" lvl="2" indent="-285750">
              <a:buFont typeface="Arial" panose="020B0604020202020204" pitchFamily="34" charset="0"/>
              <a:buChar char="•"/>
            </a:pPr>
            <a:r>
              <a:rPr lang="en-GB" sz="2000" dirty="0">
                <a:latin typeface="Calibri" panose="020F0502020204030204" pitchFamily="34" charset="0"/>
                <a:cs typeface="Times New Roman" panose="02020603050405020304" pitchFamily="18" charset="0"/>
              </a:rPr>
              <a:t>Insecticide resistance intensity</a:t>
            </a:r>
          </a:p>
          <a:p>
            <a:pPr marL="742950" lvl="1" indent="-285750">
              <a:buFont typeface="Arial" panose="020B0604020202020204" pitchFamily="34" charset="0"/>
              <a:buChar char="•"/>
            </a:pPr>
            <a:r>
              <a:rPr lang="en-GB" sz="2000" dirty="0">
                <a:latin typeface="Calibri" panose="020F0502020204030204" pitchFamily="34" charset="0"/>
                <a:cs typeface="Times New Roman" panose="02020603050405020304" pitchFamily="18" charset="0"/>
              </a:rPr>
              <a:t>Frequency of characterization</a:t>
            </a:r>
          </a:p>
          <a:p>
            <a:pPr marL="742950" lvl="1" indent="-285750">
              <a:buFont typeface="Arial" panose="020B0604020202020204" pitchFamily="34" charset="0"/>
              <a:buChar char="•"/>
            </a:pPr>
            <a:r>
              <a:rPr lang="en-GB" sz="2000" dirty="0">
                <a:latin typeface="Calibri" panose="020F0502020204030204" pitchFamily="34" charset="0"/>
                <a:cs typeface="Times New Roman" panose="02020603050405020304" pitchFamily="18" charset="0"/>
              </a:rPr>
              <a:t>Additional characteristics</a:t>
            </a:r>
          </a:p>
          <a:p>
            <a:endParaRPr lang="en-US" sz="2000" dirty="0">
              <a:latin typeface="Calibri" panose="020F0502020204030204" pitchFamily="34" charset="0"/>
            </a:endParaRPr>
          </a:p>
          <a:p>
            <a:endParaRPr lang="en-US" sz="2000" dirty="0">
              <a:latin typeface="Calibri" panose="020F0502020204030204" pitchFamily="34" charset="0"/>
            </a:endParaRPr>
          </a:p>
          <a:p>
            <a:r>
              <a:rPr lang="en-US" sz="2000" b="1" dirty="0">
                <a:latin typeface="Calibri" panose="020F0502020204030204" pitchFamily="34" charset="0"/>
              </a:rPr>
              <a:t>Limitations of using a bioassay for characterizing fabric</a:t>
            </a:r>
          </a:p>
          <a:p>
            <a:pPr marL="285750" indent="-285750">
              <a:buFont typeface="Arial" panose="020B0604020202020204" pitchFamily="34" charset="0"/>
              <a:buChar char="•"/>
            </a:pPr>
            <a:r>
              <a:rPr lang="en-US" sz="2000" dirty="0">
                <a:latin typeface="Calibri" panose="020F0502020204030204" pitchFamily="34" charset="0"/>
              </a:rPr>
              <a:t>Bioassays can only provide a snapshot of the insecticidal activity on the surface at the time of testing</a:t>
            </a:r>
            <a:endParaRPr lang="en-GB" sz="2000" dirty="0"/>
          </a:p>
          <a:p>
            <a:endParaRPr lang="en-GB" sz="20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9424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BAE3427-82A1-408B-9021-F29D25AD07C0}"/>
              </a:ext>
            </a:extLst>
          </p:cNvPr>
          <p:cNvSpPr/>
          <p:nvPr/>
        </p:nvSpPr>
        <p:spPr>
          <a:xfrm>
            <a:off x="0" y="-1"/>
            <a:ext cx="12191999" cy="4182141"/>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5" name="Rectangle 4">
            <a:extLst>
              <a:ext uri="{FF2B5EF4-FFF2-40B4-BE49-F238E27FC236}">
                <a16:creationId xmlns:a16="http://schemas.microsoft.com/office/drawing/2014/main" id="{A601D03B-8317-43C5-9D27-8BB9F261626C}"/>
              </a:ext>
            </a:extLst>
          </p:cNvPr>
          <p:cNvSpPr/>
          <p:nvPr/>
        </p:nvSpPr>
        <p:spPr>
          <a:xfrm>
            <a:off x="-1" y="4182140"/>
            <a:ext cx="12192000" cy="2687961"/>
          </a:xfrm>
          <a:prstGeom prst="rect">
            <a:avLst/>
          </a:prstGeom>
          <a:solidFill>
            <a:srgbClr val="FFE0C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4068222-B0C4-4E6F-8F06-55767C5367DC}"/>
              </a:ext>
            </a:extLst>
          </p:cNvPr>
          <p:cNvSpPr>
            <a:spLocks noGrp="1"/>
          </p:cNvSpPr>
          <p:nvPr>
            <p:ph type="ctrTitle"/>
          </p:nvPr>
        </p:nvSpPr>
        <p:spPr>
          <a:xfrm>
            <a:off x="1091381" y="1128261"/>
            <a:ext cx="10068232" cy="2387600"/>
          </a:xfrm>
        </p:spPr>
        <p:txBody>
          <a:bodyPr>
            <a:noAutofit/>
          </a:bodyPr>
          <a:lstStyle/>
          <a:p>
            <a:r>
              <a:rPr lang="en-GB" sz="2800" b="1" dirty="0"/>
              <a:t>Wash resistance studies and determining a wash interval for use in artificial ageing studies</a:t>
            </a:r>
            <a:br>
              <a:rPr lang="en-GB" sz="2800" b="1" dirty="0">
                <a:solidFill>
                  <a:srgbClr val="006666"/>
                </a:solidFill>
                <a:effectLst/>
                <a:latin typeface="+mn-lt"/>
                <a:ea typeface="Calibri" panose="020F0502020204030204" pitchFamily="34" charset="0"/>
                <a:cs typeface="Times New Roman" panose="02020603050405020304" pitchFamily="18" charset="0"/>
              </a:rPr>
            </a:br>
            <a:endParaRPr lang="en-GB" sz="2800" b="1" dirty="0">
              <a:solidFill>
                <a:srgbClr val="006666"/>
              </a:solidFill>
              <a:latin typeface="+mn-lt"/>
            </a:endParaRPr>
          </a:p>
        </p:txBody>
      </p:sp>
    </p:spTree>
    <p:extLst>
      <p:ext uri="{BB962C8B-B14F-4D97-AF65-F5344CB8AC3E}">
        <p14:creationId xmlns:p14="http://schemas.microsoft.com/office/powerpoint/2010/main" val="3414350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72EC3F6-2F43-4587-9B4D-9E8E8674BD4D}"/>
              </a:ext>
            </a:extLst>
          </p:cNvPr>
          <p:cNvSpPr/>
          <p:nvPr/>
        </p:nvSpPr>
        <p:spPr>
          <a:xfrm>
            <a:off x="-1" y="0"/>
            <a:ext cx="12191999" cy="1258529"/>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2" name="Title 1">
            <a:extLst>
              <a:ext uri="{FF2B5EF4-FFF2-40B4-BE49-F238E27FC236}">
                <a16:creationId xmlns:a16="http://schemas.microsoft.com/office/drawing/2014/main" id="{23A2D003-A6E8-4895-B534-1A6E925C6EE6}"/>
              </a:ext>
            </a:extLst>
          </p:cNvPr>
          <p:cNvSpPr>
            <a:spLocks noGrp="1"/>
          </p:cNvSpPr>
          <p:nvPr>
            <p:ph type="title"/>
          </p:nvPr>
        </p:nvSpPr>
        <p:spPr>
          <a:xfrm>
            <a:off x="599767" y="290725"/>
            <a:ext cx="10515600" cy="795081"/>
          </a:xfrm>
        </p:spPr>
        <p:txBody>
          <a:bodyPr>
            <a:normAutofit fontScale="90000"/>
          </a:bodyPr>
          <a:lstStyle/>
          <a:p>
            <a:r>
              <a:rPr lang="en-GB" sz="3600" dirty="0"/>
              <a:t>Wash resistance studies and determining a wash interval for use in artificial ageing (1)</a:t>
            </a:r>
            <a:endParaRPr lang="en-GB" sz="3600" b="1" dirty="0"/>
          </a:p>
        </p:txBody>
      </p:sp>
      <p:sp>
        <p:nvSpPr>
          <p:cNvPr id="7" name="Rectangle 6">
            <a:extLst>
              <a:ext uri="{FF2B5EF4-FFF2-40B4-BE49-F238E27FC236}">
                <a16:creationId xmlns:a16="http://schemas.microsoft.com/office/drawing/2014/main" id="{9E24A8F2-FBF9-466C-A176-EA3B25A77599}"/>
              </a:ext>
            </a:extLst>
          </p:cNvPr>
          <p:cNvSpPr/>
          <p:nvPr/>
        </p:nvSpPr>
        <p:spPr>
          <a:xfrm>
            <a:off x="-4918" y="1253615"/>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8" name="Rectangle 7">
            <a:extLst>
              <a:ext uri="{FF2B5EF4-FFF2-40B4-BE49-F238E27FC236}">
                <a16:creationId xmlns:a16="http://schemas.microsoft.com/office/drawing/2014/main" id="{C3BE180C-6F8F-49D3-9307-C87AE381CA3A}"/>
              </a:ext>
            </a:extLst>
          </p:cNvPr>
          <p:cNvSpPr/>
          <p:nvPr/>
        </p:nvSpPr>
        <p:spPr>
          <a:xfrm>
            <a:off x="9834" y="6479477"/>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9" name="Rectangle 8">
            <a:extLst>
              <a:ext uri="{FF2B5EF4-FFF2-40B4-BE49-F238E27FC236}">
                <a16:creationId xmlns:a16="http://schemas.microsoft.com/office/drawing/2014/main" id="{BA8F3FE4-F812-455F-A3F9-7760A47F1705}"/>
              </a:ext>
            </a:extLst>
          </p:cNvPr>
          <p:cNvSpPr/>
          <p:nvPr/>
        </p:nvSpPr>
        <p:spPr>
          <a:xfrm>
            <a:off x="-9833" y="6520282"/>
            <a:ext cx="12191999" cy="337733"/>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10" name="TextBox 9">
            <a:extLst>
              <a:ext uri="{FF2B5EF4-FFF2-40B4-BE49-F238E27FC236}">
                <a16:creationId xmlns:a16="http://schemas.microsoft.com/office/drawing/2014/main" id="{C3BFF9A4-8511-431C-BE2C-FB706F8E7D12}"/>
              </a:ext>
            </a:extLst>
          </p:cNvPr>
          <p:cNvSpPr txBox="1"/>
          <p:nvPr/>
        </p:nvSpPr>
        <p:spPr>
          <a:xfrm>
            <a:off x="599767" y="1949648"/>
            <a:ext cx="10337407" cy="3493264"/>
          </a:xfrm>
          <a:prstGeom prst="rect">
            <a:avLst/>
          </a:prstGeom>
          <a:noFill/>
        </p:spPr>
        <p:txBody>
          <a:bodyPr wrap="square" rtlCol="0">
            <a:spAutoFit/>
          </a:bodyPr>
          <a:lstStyle/>
          <a:p>
            <a:pPr marL="285750" lvl="0" indent="-285750">
              <a:lnSpc>
                <a:spcPct val="105000"/>
              </a:lnSpc>
              <a:spcAft>
                <a:spcPts val="800"/>
              </a:spcAft>
              <a:buFont typeface="Arial" panose="020B0604020202020204" pitchFamily="34" charset="0"/>
              <a:buChar char="•"/>
            </a:pPr>
            <a:r>
              <a:rPr lang="en-US" sz="2000" dirty="0">
                <a:latin typeface="Calibri" panose="020F0502020204030204" pitchFamily="34" charset="0"/>
                <a:ea typeface="Times New Roman" panose="02020603050405020304" pitchFamily="18" charset="0"/>
              </a:rPr>
              <a:t>Historically (in the existing guidelines), the wash interval for artificial ageing studies was based on the regeneration time determined during the wash regeneration study </a:t>
            </a:r>
            <a:endParaRPr lang="en-US" sz="2000" dirty="0">
              <a:effectLst/>
              <a:latin typeface="Calibri" panose="020F0502020204030204" pitchFamily="34" charset="0"/>
              <a:ea typeface="Times New Roman" panose="02020603050405020304" pitchFamily="18" charset="0"/>
            </a:endParaRPr>
          </a:p>
          <a:p>
            <a:pPr marL="285750" lvl="0" indent="-285750">
              <a:lnSpc>
                <a:spcPct val="105000"/>
              </a:lnSpc>
              <a:spcAft>
                <a:spcPts val="800"/>
              </a:spcAft>
              <a:buFont typeface="Arial" panose="020B0604020202020204" pitchFamily="34" charset="0"/>
              <a:buChar char="•"/>
            </a:pPr>
            <a:r>
              <a:rPr lang="en-US" sz="2000" dirty="0">
                <a:latin typeface="Calibri" panose="020F0502020204030204" pitchFamily="34" charset="0"/>
                <a:ea typeface="Times New Roman" panose="02020603050405020304" pitchFamily="18" charset="0"/>
              </a:rPr>
              <a:t>Does this approach underestimate the loss of AI per wash?</a:t>
            </a:r>
          </a:p>
          <a:p>
            <a:pPr marL="285750" lvl="0" indent="-285750">
              <a:lnSpc>
                <a:spcPct val="105000"/>
              </a:lnSpc>
              <a:spcAft>
                <a:spcPts val="800"/>
              </a:spcAft>
              <a:buFont typeface="Arial" panose="020B0604020202020204" pitchFamily="34" charset="0"/>
              <a:buChar char="•"/>
            </a:pPr>
            <a:r>
              <a:rPr lang="en-US" sz="2000" dirty="0">
                <a:latin typeface="Calibri" panose="020F0502020204030204" pitchFamily="34" charset="0"/>
                <a:ea typeface="Times New Roman" panose="02020603050405020304" pitchFamily="18" charset="0"/>
              </a:rPr>
              <a:t>If the wash regeneration time as determined in the wash regeneration study,</a:t>
            </a:r>
            <a:r>
              <a:rPr lang="en-US" sz="2000" i="1" dirty="0">
                <a:latin typeface="Calibri" panose="020F0502020204030204" pitchFamily="34" charset="0"/>
                <a:ea typeface="Times New Roman" panose="02020603050405020304" pitchFamily="18" charset="0"/>
              </a:rPr>
              <a:t> i.e., </a:t>
            </a:r>
            <a:r>
              <a:rPr lang="en-US" sz="2000" dirty="0">
                <a:latin typeface="Calibri" panose="020F0502020204030204" pitchFamily="34" charset="0"/>
                <a:ea typeface="Times New Roman" panose="02020603050405020304" pitchFamily="18" charset="0"/>
              </a:rPr>
              <a:t>the time taken to reestablish biological insecticidal activity, is used as the wash interval in an artificial ageing study, will the results of that study suit the purpose of the ‘wash resistance study’ as it pertains to a prequalification assessment?</a:t>
            </a:r>
          </a:p>
          <a:p>
            <a:endParaRPr lang="en-US" sz="1800" dirty="0">
              <a:effectLst/>
              <a:latin typeface="Calibri" panose="020F0502020204030204" pitchFamily="34" charset="0"/>
              <a:ea typeface="Calibri" panose="020F0502020204030204" pitchFamily="34" charset="0"/>
            </a:endParaRPr>
          </a:p>
          <a:p>
            <a:endParaRPr lang="en-GB" sz="1800" dirty="0">
              <a:effectLst/>
              <a:latin typeface="Calibri" panose="020F0502020204030204" pitchFamily="34" charset="0"/>
              <a:ea typeface="Calibri" panose="020F0502020204030204" pitchFamily="34" charset="0"/>
            </a:endParaRPr>
          </a:p>
          <a:p>
            <a:endParaRPr lang="en-GB" dirty="0"/>
          </a:p>
        </p:txBody>
      </p:sp>
      <p:sp>
        <p:nvSpPr>
          <p:cNvPr id="3" name="TextBox 2">
            <a:extLst>
              <a:ext uri="{FF2B5EF4-FFF2-40B4-BE49-F238E27FC236}">
                <a16:creationId xmlns:a16="http://schemas.microsoft.com/office/drawing/2014/main" id="{1FAE4EF3-D7CA-4E34-A839-4FEAB8B0BA98}"/>
              </a:ext>
            </a:extLst>
          </p:cNvPr>
          <p:cNvSpPr txBox="1"/>
          <p:nvPr/>
        </p:nvSpPr>
        <p:spPr>
          <a:xfrm>
            <a:off x="3496536" y="5360071"/>
            <a:ext cx="5198924" cy="400110"/>
          </a:xfrm>
          <a:prstGeom prst="rect">
            <a:avLst/>
          </a:prstGeom>
          <a:noFill/>
        </p:spPr>
        <p:txBody>
          <a:bodyPr wrap="none" rtlCol="0">
            <a:spAutoFit/>
          </a:bodyPr>
          <a:lstStyle/>
          <a:p>
            <a:r>
              <a:rPr lang="en-GB" sz="2000" dirty="0"/>
              <a:t>What is the purpose of a wash resistance study?</a:t>
            </a:r>
          </a:p>
        </p:txBody>
      </p:sp>
    </p:spTree>
    <p:extLst>
      <p:ext uri="{BB962C8B-B14F-4D97-AF65-F5344CB8AC3E}">
        <p14:creationId xmlns:p14="http://schemas.microsoft.com/office/powerpoint/2010/main" val="200318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72EC3F6-2F43-4587-9B4D-9E8E8674BD4D}"/>
              </a:ext>
            </a:extLst>
          </p:cNvPr>
          <p:cNvSpPr/>
          <p:nvPr/>
        </p:nvSpPr>
        <p:spPr>
          <a:xfrm>
            <a:off x="-1" y="0"/>
            <a:ext cx="12191999" cy="1258529"/>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2" name="Title 1">
            <a:extLst>
              <a:ext uri="{FF2B5EF4-FFF2-40B4-BE49-F238E27FC236}">
                <a16:creationId xmlns:a16="http://schemas.microsoft.com/office/drawing/2014/main" id="{23A2D003-A6E8-4895-B534-1A6E925C6EE6}"/>
              </a:ext>
            </a:extLst>
          </p:cNvPr>
          <p:cNvSpPr>
            <a:spLocks noGrp="1"/>
          </p:cNvSpPr>
          <p:nvPr>
            <p:ph type="title"/>
          </p:nvPr>
        </p:nvSpPr>
        <p:spPr>
          <a:xfrm>
            <a:off x="599767" y="290725"/>
            <a:ext cx="10515600" cy="795081"/>
          </a:xfrm>
        </p:spPr>
        <p:txBody>
          <a:bodyPr>
            <a:normAutofit fontScale="90000"/>
          </a:bodyPr>
          <a:lstStyle/>
          <a:p>
            <a:r>
              <a:rPr lang="en-GB" sz="3600" dirty="0"/>
              <a:t>Wash resistance studies and determining a wash interval for use in artificial ageing (2)</a:t>
            </a:r>
            <a:endParaRPr lang="en-GB" sz="3600" b="1" dirty="0"/>
          </a:p>
        </p:txBody>
      </p:sp>
      <p:sp>
        <p:nvSpPr>
          <p:cNvPr id="7" name="Rectangle 6">
            <a:extLst>
              <a:ext uri="{FF2B5EF4-FFF2-40B4-BE49-F238E27FC236}">
                <a16:creationId xmlns:a16="http://schemas.microsoft.com/office/drawing/2014/main" id="{9E24A8F2-FBF9-466C-A176-EA3B25A77599}"/>
              </a:ext>
            </a:extLst>
          </p:cNvPr>
          <p:cNvSpPr/>
          <p:nvPr/>
        </p:nvSpPr>
        <p:spPr>
          <a:xfrm>
            <a:off x="-4918" y="1253615"/>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8" name="Rectangle 7">
            <a:extLst>
              <a:ext uri="{FF2B5EF4-FFF2-40B4-BE49-F238E27FC236}">
                <a16:creationId xmlns:a16="http://schemas.microsoft.com/office/drawing/2014/main" id="{C3BE180C-6F8F-49D3-9307-C87AE381CA3A}"/>
              </a:ext>
            </a:extLst>
          </p:cNvPr>
          <p:cNvSpPr/>
          <p:nvPr/>
        </p:nvSpPr>
        <p:spPr>
          <a:xfrm>
            <a:off x="9834" y="6479477"/>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9" name="Rectangle 8">
            <a:extLst>
              <a:ext uri="{FF2B5EF4-FFF2-40B4-BE49-F238E27FC236}">
                <a16:creationId xmlns:a16="http://schemas.microsoft.com/office/drawing/2014/main" id="{BA8F3FE4-F812-455F-A3F9-7760A47F1705}"/>
              </a:ext>
            </a:extLst>
          </p:cNvPr>
          <p:cNvSpPr/>
          <p:nvPr/>
        </p:nvSpPr>
        <p:spPr>
          <a:xfrm>
            <a:off x="-9833" y="6520282"/>
            <a:ext cx="12191999" cy="337733"/>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10" name="TextBox 9">
            <a:extLst>
              <a:ext uri="{FF2B5EF4-FFF2-40B4-BE49-F238E27FC236}">
                <a16:creationId xmlns:a16="http://schemas.microsoft.com/office/drawing/2014/main" id="{C3BFF9A4-8511-431C-BE2C-FB706F8E7D12}"/>
              </a:ext>
            </a:extLst>
          </p:cNvPr>
          <p:cNvSpPr txBox="1"/>
          <p:nvPr/>
        </p:nvSpPr>
        <p:spPr>
          <a:xfrm>
            <a:off x="599767" y="1874472"/>
            <a:ext cx="10337407" cy="4037003"/>
          </a:xfrm>
          <a:prstGeom prst="rect">
            <a:avLst/>
          </a:prstGeom>
          <a:noFill/>
        </p:spPr>
        <p:txBody>
          <a:bodyPr wrap="square" rtlCol="0">
            <a:spAutoFit/>
          </a:bodyPr>
          <a:lstStyle/>
          <a:p>
            <a:r>
              <a:rPr lang="en-GB" sz="2000" dirty="0"/>
              <a:t>What is the purpose of a wash resistance study?</a:t>
            </a:r>
          </a:p>
          <a:p>
            <a:endParaRPr lang="en-US" sz="2000" dirty="0">
              <a:effectLst/>
              <a:latin typeface="Calibri" panose="020F0502020204030204" pitchFamily="34" charset="0"/>
              <a:ea typeface="Calibri" panose="020F0502020204030204" pitchFamily="34" charset="0"/>
            </a:endParaRPr>
          </a:p>
          <a:p>
            <a:r>
              <a:rPr lang="en-US" sz="2000" dirty="0">
                <a:effectLst/>
                <a:latin typeface="Calibri" panose="020F0502020204030204" pitchFamily="34" charset="0"/>
                <a:ea typeface="Calibri" panose="020F0502020204030204" pitchFamily="34" charset="0"/>
              </a:rPr>
              <a:t>For the purpose of the prequalification assessment, wash resistance studies are conducted to investigate how an ITN fabric performs through a series of washes by means of: </a:t>
            </a:r>
          </a:p>
          <a:p>
            <a:endParaRPr lang="en-GB" sz="2000"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rPr>
              <a:t>chemical analysis to determine the rate of loss for AI(s), and  </a:t>
            </a:r>
            <a:endParaRPr lang="en-GB" sz="2000" dirty="0">
              <a:effectLst/>
              <a:latin typeface="Calibri" panose="020F0502020204030204" pitchFamily="34" charset="0"/>
              <a:ea typeface="Calibri" panose="020F0502020204030204" pitchFamily="34" charset="0"/>
            </a:endParaRPr>
          </a:p>
          <a:p>
            <a:pPr marL="342900" lvl="0" indent="-342900">
              <a:lnSpc>
                <a:spcPct val="105000"/>
              </a:lnSpc>
              <a:spcAft>
                <a:spcPts val="800"/>
              </a:spcAft>
              <a:buFont typeface="Symbol" panose="05050102010706020507" pitchFamily="18" charset="2"/>
              <a:buChar char=""/>
            </a:pPr>
            <a:r>
              <a:rPr lang="en-US" sz="2000" dirty="0">
                <a:effectLst/>
                <a:latin typeface="Calibri" panose="020F0502020204030204" pitchFamily="34" charset="0"/>
                <a:ea typeface="Times New Roman" panose="02020603050405020304" pitchFamily="18" charset="0"/>
              </a:rPr>
              <a:t>bioassay(s) to investigate the consistency of biological activity of the material’s surface </a:t>
            </a:r>
          </a:p>
          <a:p>
            <a:pPr lvl="0">
              <a:lnSpc>
                <a:spcPct val="105000"/>
              </a:lnSpc>
              <a:spcAft>
                <a:spcPts val="800"/>
              </a:spcAft>
            </a:pPr>
            <a:endParaRPr lang="en-GB" sz="2000" dirty="0">
              <a:effectLst/>
              <a:latin typeface="Calibri" panose="020F0502020204030204" pitchFamily="34" charset="0"/>
              <a:ea typeface="Calibri" panose="020F0502020204030204" pitchFamily="34" charset="0"/>
            </a:endParaRPr>
          </a:p>
          <a:p>
            <a:r>
              <a:rPr lang="en-US" sz="2000" dirty="0">
                <a:effectLst/>
                <a:latin typeface="Calibri" panose="020F0502020204030204" pitchFamily="34" charset="0"/>
                <a:ea typeface="Calibri" panose="020F0502020204030204" pitchFamily="34" charset="0"/>
              </a:rPr>
              <a:t>The series of washes is intended to </a:t>
            </a:r>
            <a:r>
              <a:rPr lang="en-US" sz="2000" b="1" i="1" dirty="0">
                <a:effectLst/>
                <a:latin typeface="Calibri" panose="020F0502020204030204" pitchFamily="34" charset="0"/>
                <a:ea typeface="Calibri" panose="020F0502020204030204" pitchFamily="34" charset="0"/>
              </a:rPr>
              <a:t>simulate</a:t>
            </a:r>
            <a:r>
              <a:rPr lang="en-US" sz="2000" dirty="0">
                <a:effectLst/>
                <a:latin typeface="Calibri" panose="020F0502020204030204" pitchFamily="34" charset="0"/>
                <a:ea typeface="Calibri" panose="020F0502020204030204" pitchFamily="34" charset="0"/>
              </a:rPr>
              <a:t> the </a:t>
            </a:r>
            <a:r>
              <a:rPr lang="en-US" sz="2000" b="1" i="1" dirty="0">
                <a:effectLst/>
                <a:latin typeface="Calibri" panose="020F0502020204030204" pitchFamily="34" charset="0"/>
                <a:ea typeface="Calibri" panose="020F0502020204030204" pitchFamily="34" charset="0"/>
              </a:rPr>
              <a:t>intended useful life </a:t>
            </a:r>
            <a:r>
              <a:rPr lang="en-US" sz="2000" dirty="0">
                <a:effectLst/>
                <a:latin typeface="Calibri" panose="020F0502020204030204" pitchFamily="34" charset="0"/>
                <a:ea typeface="Calibri" panose="020F0502020204030204" pitchFamily="34" charset="0"/>
              </a:rPr>
              <a:t>of the ITN during which there is loss of AI(s) from each wash and re-establishment of surface concentration/s post-wash. </a:t>
            </a:r>
          </a:p>
          <a:p>
            <a:endParaRPr lang="en-GB" sz="2000" dirty="0">
              <a:effectLst/>
              <a:latin typeface="Calibri" panose="020F0502020204030204" pitchFamily="34" charset="0"/>
              <a:ea typeface="Calibri" panose="020F0502020204030204" pitchFamily="34" charset="0"/>
            </a:endParaRPr>
          </a:p>
          <a:p>
            <a:endParaRPr lang="en-GB" sz="2000" dirty="0"/>
          </a:p>
        </p:txBody>
      </p:sp>
    </p:spTree>
    <p:extLst>
      <p:ext uri="{BB962C8B-B14F-4D97-AF65-F5344CB8AC3E}">
        <p14:creationId xmlns:p14="http://schemas.microsoft.com/office/powerpoint/2010/main" val="3642876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72EC3F6-2F43-4587-9B4D-9E8E8674BD4D}"/>
              </a:ext>
            </a:extLst>
          </p:cNvPr>
          <p:cNvSpPr/>
          <p:nvPr/>
        </p:nvSpPr>
        <p:spPr>
          <a:xfrm>
            <a:off x="-1" y="0"/>
            <a:ext cx="12191999" cy="1258529"/>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2" name="Title 1">
            <a:extLst>
              <a:ext uri="{FF2B5EF4-FFF2-40B4-BE49-F238E27FC236}">
                <a16:creationId xmlns:a16="http://schemas.microsoft.com/office/drawing/2014/main" id="{23A2D003-A6E8-4895-B534-1A6E925C6EE6}"/>
              </a:ext>
            </a:extLst>
          </p:cNvPr>
          <p:cNvSpPr>
            <a:spLocks noGrp="1"/>
          </p:cNvSpPr>
          <p:nvPr>
            <p:ph type="title"/>
          </p:nvPr>
        </p:nvSpPr>
        <p:spPr>
          <a:xfrm>
            <a:off x="720213" y="224502"/>
            <a:ext cx="10515600" cy="795081"/>
          </a:xfrm>
        </p:spPr>
        <p:txBody>
          <a:bodyPr>
            <a:normAutofit fontScale="90000"/>
          </a:bodyPr>
          <a:lstStyle/>
          <a:p>
            <a:r>
              <a:rPr lang="en-GB" sz="3600" dirty="0"/>
              <a:t>Wash resistance studies and determining a wash interval for use in artificial ageing (3)</a:t>
            </a:r>
            <a:endParaRPr lang="en-GB" sz="3600" b="1" dirty="0"/>
          </a:p>
        </p:txBody>
      </p:sp>
      <p:sp>
        <p:nvSpPr>
          <p:cNvPr id="7" name="Rectangle 6">
            <a:extLst>
              <a:ext uri="{FF2B5EF4-FFF2-40B4-BE49-F238E27FC236}">
                <a16:creationId xmlns:a16="http://schemas.microsoft.com/office/drawing/2014/main" id="{9E24A8F2-FBF9-466C-A176-EA3B25A77599}"/>
              </a:ext>
            </a:extLst>
          </p:cNvPr>
          <p:cNvSpPr/>
          <p:nvPr/>
        </p:nvSpPr>
        <p:spPr>
          <a:xfrm>
            <a:off x="-4918" y="1253615"/>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8" name="Rectangle 7">
            <a:extLst>
              <a:ext uri="{FF2B5EF4-FFF2-40B4-BE49-F238E27FC236}">
                <a16:creationId xmlns:a16="http://schemas.microsoft.com/office/drawing/2014/main" id="{C3BE180C-6F8F-49D3-9307-C87AE381CA3A}"/>
              </a:ext>
            </a:extLst>
          </p:cNvPr>
          <p:cNvSpPr/>
          <p:nvPr/>
        </p:nvSpPr>
        <p:spPr>
          <a:xfrm>
            <a:off x="9834" y="6479477"/>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9" name="Rectangle 8">
            <a:extLst>
              <a:ext uri="{FF2B5EF4-FFF2-40B4-BE49-F238E27FC236}">
                <a16:creationId xmlns:a16="http://schemas.microsoft.com/office/drawing/2014/main" id="{BA8F3FE4-F812-455F-A3F9-7760A47F1705}"/>
              </a:ext>
            </a:extLst>
          </p:cNvPr>
          <p:cNvSpPr/>
          <p:nvPr/>
        </p:nvSpPr>
        <p:spPr>
          <a:xfrm>
            <a:off x="-9833" y="6520282"/>
            <a:ext cx="12191999" cy="337733"/>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10" name="TextBox 9">
            <a:extLst>
              <a:ext uri="{FF2B5EF4-FFF2-40B4-BE49-F238E27FC236}">
                <a16:creationId xmlns:a16="http://schemas.microsoft.com/office/drawing/2014/main" id="{C3BFF9A4-8511-431C-BE2C-FB706F8E7D12}"/>
              </a:ext>
            </a:extLst>
          </p:cNvPr>
          <p:cNvSpPr txBox="1"/>
          <p:nvPr/>
        </p:nvSpPr>
        <p:spPr>
          <a:xfrm>
            <a:off x="720213" y="1299334"/>
            <a:ext cx="10337407" cy="5442516"/>
          </a:xfrm>
          <a:prstGeom prst="rect">
            <a:avLst/>
          </a:prstGeom>
          <a:noFill/>
        </p:spPr>
        <p:txBody>
          <a:bodyPr wrap="square" rtlCol="0">
            <a:spAutoFit/>
          </a:bodyPr>
          <a:lstStyle/>
          <a:p>
            <a:pPr lvl="0">
              <a:lnSpc>
                <a:spcPct val="105000"/>
              </a:lnSpc>
              <a:spcAft>
                <a:spcPts val="800"/>
              </a:spcAft>
            </a:pPr>
            <a:r>
              <a:rPr lang="en-US" sz="2000" dirty="0">
                <a:effectLst/>
                <a:latin typeface="Calibri" panose="020F0502020204030204" pitchFamily="34" charset="0"/>
                <a:ea typeface="Times New Roman" panose="02020603050405020304" pitchFamily="18" charset="0"/>
              </a:rPr>
              <a:t>What does a wash resistance study tell us about the fabric(s) used in the construction of ITNs? </a:t>
            </a:r>
            <a:endParaRPr lang="en-GB" sz="2000" dirty="0">
              <a:effectLst/>
              <a:latin typeface="Calibri" panose="020F0502020204030204" pitchFamily="34" charset="0"/>
              <a:ea typeface="Calibri" panose="020F0502020204030204" pitchFamily="34" charset="0"/>
            </a:endParaRPr>
          </a:p>
          <a:p>
            <a:endParaRPr lang="en-US" sz="20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The wash resistance study is intended to measure the rate at which the AI(s) in the reservoir (bound in coating or within the yarn) is depleted through the series of washes by measuring the chemical content. </a:t>
            </a:r>
          </a:p>
          <a:p>
            <a:r>
              <a:rPr lang="en-US" sz="2000" dirty="0">
                <a:effectLst/>
                <a:latin typeface="Calibri" panose="020F0502020204030204" pitchFamily="34" charset="0"/>
                <a:ea typeface="Calibri" panose="020F0502020204030204" pitchFamily="34" charset="0"/>
              </a:rPr>
              <a:t> </a:t>
            </a:r>
          </a:p>
          <a:p>
            <a:pPr marL="742950" lvl="1"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The loss of AI(s) per wash is influenced by the wash interval, </a:t>
            </a:r>
            <a:r>
              <a:rPr lang="en-US" sz="2000" i="1" dirty="0">
                <a:effectLst/>
                <a:latin typeface="Calibri" panose="020F0502020204030204" pitchFamily="34" charset="0"/>
                <a:ea typeface="Calibri" panose="020F0502020204030204" pitchFamily="34" charset="0"/>
              </a:rPr>
              <a:t>i.e., </a:t>
            </a:r>
            <a:r>
              <a:rPr lang="en-US" sz="2000" dirty="0">
                <a:effectLst/>
                <a:latin typeface="Calibri" panose="020F0502020204030204" pitchFamily="34" charset="0"/>
                <a:ea typeface="Calibri" panose="020F0502020204030204" pitchFamily="34" charset="0"/>
              </a:rPr>
              <a:t>the number of days between washes</a:t>
            </a:r>
          </a:p>
          <a:p>
            <a:pPr marL="742950" lvl="1"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Measurements of AI content in the fabric and washing </a:t>
            </a:r>
            <a:r>
              <a:rPr lang="en-US" sz="2000" dirty="0" err="1">
                <a:effectLst/>
                <a:latin typeface="Calibri" panose="020F0502020204030204" pitchFamily="34" charset="0"/>
                <a:ea typeface="Calibri" panose="020F0502020204030204" pitchFamily="34" charset="0"/>
              </a:rPr>
              <a:t>rinsate</a:t>
            </a:r>
            <a:r>
              <a:rPr lang="en-US" sz="2000" dirty="0">
                <a:effectLst/>
                <a:latin typeface="Calibri" panose="020F0502020204030204" pitchFamily="34" charset="0"/>
                <a:ea typeface="Calibri" panose="020F0502020204030204" pitchFamily="34" charset="0"/>
              </a:rPr>
              <a:t> can be used to estimate the reservoir and surface concentrations through the series of washes.</a:t>
            </a:r>
            <a:endParaRPr lang="en-GB" sz="2000" dirty="0">
              <a:effectLst/>
              <a:latin typeface="Calibri" panose="020F0502020204030204" pitchFamily="34" charset="0"/>
              <a:ea typeface="Calibri" panose="020F0502020204030204" pitchFamily="34" charset="0"/>
            </a:endParaRPr>
          </a:p>
          <a:p>
            <a:endParaRPr lang="en-US" sz="20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rPr>
              <a:t>B</a:t>
            </a:r>
            <a:r>
              <a:rPr lang="en-US" sz="2000" dirty="0">
                <a:effectLst/>
                <a:latin typeface="Calibri" panose="020F0502020204030204" pitchFamily="34" charset="0"/>
                <a:ea typeface="Calibri" panose="020F0502020204030204" pitchFamily="34" charset="0"/>
              </a:rPr>
              <a:t>ioassay(s) </a:t>
            </a:r>
            <a:r>
              <a:rPr lang="en-US" sz="2000" dirty="0">
                <a:latin typeface="Calibri" panose="020F0502020204030204" pitchFamily="34" charset="0"/>
                <a:ea typeface="Calibri" panose="020F0502020204030204" pitchFamily="34" charset="0"/>
              </a:rPr>
              <a:t>are</a:t>
            </a:r>
            <a:r>
              <a:rPr lang="en-US" sz="2000" dirty="0">
                <a:effectLst/>
                <a:latin typeface="Calibri" panose="020F0502020204030204" pitchFamily="34" charset="0"/>
                <a:ea typeface="Calibri" panose="020F0502020204030204" pitchFamily="34" charset="0"/>
              </a:rPr>
              <a:t> used to measure the biological activity of the material’s surface at particular points in the series of washes in order to investigate the continuity of the induced effect on the organism(s) used for the bioassay(s)</a:t>
            </a:r>
          </a:p>
          <a:p>
            <a:pPr marL="285750" indent="-285750">
              <a:buFont typeface="Arial" panose="020B0604020202020204" pitchFamily="34" charset="0"/>
              <a:buChar char="•"/>
            </a:pPr>
            <a:endParaRPr lang="en-US" sz="2000" dirty="0">
              <a:effectLst/>
              <a:latin typeface="Calibri" panose="020F0502020204030204" pitchFamily="34" charset="0"/>
              <a:ea typeface="Calibri" panose="020F0502020204030204" pitchFamily="34" charset="0"/>
            </a:endParaRPr>
          </a:p>
          <a:p>
            <a:pPr marL="742950" lvl="1"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the number of days between washing and conducting the bioassay can impact results</a:t>
            </a:r>
            <a:endParaRPr lang="en-GB" sz="2000" dirty="0">
              <a:effectLst/>
              <a:latin typeface="Calibri" panose="020F0502020204030204" pitchFamily="34" charset="0"/>
              <a:ea typeface="Calibri" panose="020F0502020204030204" pitchFamily="34" charset="0"/>
            </a:endParaRPr>
          </a:p>
          <a:p>
            <a:r>
              <a:rPr lang="en-US" sz="2000" i="1" dirty="0">
                <a:effectLst/>
                <a:latin typeface="Calibri" panose="020F0502020204030204" pitchFamily="34" charset="0"/>
                <a:ea typeface="Calibri" panose="020F0502020204030204" pitchFamily="34" charset="0"/>
              </a:rPr>
              <a:t> </a:t>
            </a:r>
            <a:endParaRPr lang="en-GB"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77210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72EC3F6-2F43-4587-9B4D-9E8E8674BD4D}"/>
              </a:ext>
            </a:extLst>
          </p:cNvPr>
          <p:cNvSpPr/>
          <p:nvPr/>
        </p:nvSpPr>
        <p:spPr>
          <a:xfrm>
            <a:off x="-1" y="0"/>
            <a:ext cx="12191999" cy="1258529"/>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2" name="Title 1">
            <a:extLst>
              <a:ext uri="{FF2B5EF4-FFF2-40B4-BE49-F238E27FC236}">
                <a16:creationId xmlns:a16="http://schemas.microsoft.com/office/drawing/2014/main" id="{23A2D003-A6E8-4895-B534-1A6E925C6EE6}"/>
              </a:ext>
            </a:extLst>
          </p:cNvPr>
          <p:cNvSpPr>
            <a:spLocks noGrp="1"/>
          </p:cNvSpPr>
          <p:nvPr>
            <p:ph type="title"/>
          </p:nvPr>
        </p:nvSpPr>
        <p:spPr>
          <a:xfrm>
            <a:off x="599767" y="290725"/>
            <a:ext cx="10515600" cy="795081"/>
          </a:xfrm>
        </p:spPr>
        <p:txBody>
          <a:bodyPr>
            <a:normAutofit fontScale="90000"/>
          </a:bodyPr>
          <a:lstStyle/>
          <a:p>
            <a:r>
              <a:rPr lang="en-GB" sz="3600" dirty="0"/>
              <a:t>Wash resistance studies and determining a wash interval for use in artificial ageing (4)</a:t>
            </a:r>
            <a:endParaRPr lang="en-GB" sz="3600" b="1" dirty="0"/>
          </a:p>
        </p:txBody>
      </p:sp>
      <p:sp>
        <p:nvSpPr>
          <p:cNvPr id="7" name="Rectangle 6">
            <a:extLst>
              <a:ext uri="{FF2B5EF4-FFF2-40B4-BE49-F238E27FC236}">
                <a16:creationId xmlns:a16="http://schemas.microsoft.com/office/drawing/2014/main" id="{9E24A8F2-FBF9-466C-A176-EA3B25A77599}"/>
              </a:ext>
            </a:extLst>
          </p:cNvPr>
          <p:cNvSpPr/>
          <p:nvPr/>
        </p:nvSpPr>
        <p:spPr>
          <a:xfrm>
            <a:off x="-4918" y="1253615"/>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8" name="Rectangle 7">
            <a:extLst>
              <a:ext uri="{FF2B5EF4-FFF2-40B4-BE49-F238E27FC236}">
                <a16:creationId xmlns:a16="http://schemas.microsoft.com/office/drawing/2014/main" id="{C3BE180C-6F8F-49D3-9307-C87AE381CA3A}"/>
              </a:ext>
            </a:extLst>
          </p:cNvPr>
          <p:cNvSpPr/>
          <p:nvPr/>
        </p:nvSpPr>
        <p:spPr>
          <a:xfrm>
            <a:off x="9834" y="6479477"/>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9" name="Rectangle 8">
            <a:extLst>
              <a:ext uri="{FF2B5EF4-FFF2-40B4-BE49-F238E27FC236}">
                <a16:creationId xmlns:a16="http://schemas.microsoft.com/office/drawing/2014/main" id="{BA8F3FE4-F812-455F-A3F9-7760A47F1705}"/>
              </a:ext>
            </a:extLst>
          </p:cNvPr>
          <p:cNvSpPr/>
          <p:nvPr/>
        </p:nvSpPr>
        <p:spPr>
          <a:xfrm>
            <a:off x="-9833" y="6520282"/>
            <a:ext cx="12191999" cy="337733"/>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10" name="TextBox 9">
            <a:extLst>
              <a:ext uri="{FF2B5EF4-FFF2-40B4-BE49-F238E27FC236}">
                <a16:creationId xmlns:a16="http://schemas.microsoft.com/office/drawing/2014/main" id="{C3BFF9A4-8511-431C-BE2C-FB706F8E7D12}"/>
              </a:ext>
            </a:extLst>
          </p:cNvPr>
          <p:cNvSpPr txBox="1"/>
          <p:nvPr/>
        </p:nvSpPr>
        <p:spPr>
          <a:xfrm>
            <a:off x="599767" y="1533366"/>
            <a:ext cx="10337407" cy="3903633"/>
          </a:xfrm>
          <a:prstGeom prst="rect">
            <a:avLst/>
          </a:prstGeom>
          <a:noFill/>
        </p:spPr>
        <p:txBody>
          <a:bodyPr wrap="square" rtlCol="0">
            <a:spAutoFit/>
          </a:bodyPr>
          <a:lstStyle/>
          <a:p>
            <a:pPr lvl="0">
              <a:lnSpc>
                <a:spcPct val="105000"/>
              </a:lnSpc>
              <a:spcAft>
                <a:spcPts val="800"/>
              </a:spcAft>
            </a:pPr>
            <a:r>
              <a:rPr lang="en-US" sz="2000" dirty="0">
                <a:effectLst/>
                <a:latin typeface="Calibri" panose="020F0502020204030204" pitchFamily="34" charset="0"/>
                <a:ea typeface="Times New Roman" panose="02020603050405020304" pitchFamily="18" charset="0"/>
              </a:rPr>
              <a:t>Requirement for submission of wash resistance studies </a:t>
            </a:r>
            <a:endParaRPr lang="en-GB" sz="2000" dirty="0">
              <a:effectLst/>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ea typeface="Calibri" panose="020F0502020204030204" pitchFamily="34" charset="0"/>
              </a:rPr>
              <a:t>A</a:t>
            </a:r>
            <a:r>
              <a:rPr lang="en-US" sz="2000" dirty="0">
                <a:effectLst/>
                <a:latin typeface="Calibri" panose="020F0502020204030204" pitchFamily="34" charset="0"/>
                <a:ea typeface="Calibri" panose="020F0502020204030204" pitchFamily="34" charset="0"/>
              </a:rPr>
              <a:t> wash resistance study</a:t>
            </a:r>
            <a:r>
              <a:rPr lang="en-US" sz="2000" dirty="0">
                <a:latin typeface="Calibri" panose="020F0502020204030204" pitchFamily="34" charset="0"/>
                <a:ea typeface="Calibri" panose="020F0502020204030204" pitchFamily="34" charset="0"/>
              </a:rPr>
              <a:t>/</a:t>
            </a:r>
            <a:r>
              <a:rPr lang="en-US" sz="2000" dirty="0" err="1">
                <a:latin typeface="Calibri" panose="020F0502020204030204" pitchFamily="34" charset="0"/>
                <a:ea typeface="Calibri" panose="020F0502020204030204" pitchFamily="34" charset="0"/>
              </a:rPr>
              <a:t>ies</a:t>
            </a:r>
            <a:r>
              <a:rPr lang="en-US" sz="2000" dirty="0">
                <a:effectLst/>
                <a:latin typeface="Calibri" panose="020F0502020204030204" pitchFamily="34" charset="0"/>
                <a:ea typeface="Calibri" panose="020F0502020204030204" pitchFamily="34" charset="0"/>
              </a:rPr>
              <a:t> are conducted for each fabric used within the construction of an ITN.  </a:t>
            </a:r>
          </a:p>
          <a:p>
            <a:pPr marL="800100" lvl="1" indent="-34290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The specific formulation and manufacturing process for the fabric can significantly influence the behaviors of the treated fabric, especially the rate at which active ingredient(s) move from the reservoir to the surface and are thereby lost by means of washing.  </a:t>
            </a:r>
          </a:p>
          <a:p>
            <a:endParaRPr lang="en-GB" sz="2000" dirty="0">
              <a:effectLst/>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Studies from at least 2 independent testing facilities should be generated.</a:t>
            </a:r>
          </a:p>
          <a:p>
            <a:endParaRPr lang="en-GB" sz="2000" dirty="0">
              <a:effectLst/>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Wash resistance studies must be GLP compliant.</a:t>
            </a:r>
            <a:endParaRPr lang="en-GB" sz="2000" dirty="0">
              <a:effectLst/>
              <a:latin typeface="Calibri" panose="020F0502020204030204" pitchFamily="34" charset="0"/>
              <a:ea typeface="Calibri" panose="020F0502020204030204" pitchFamily="34" charset="0"/>
            </a:endParaRPr>
          </a:p>
          <a:p>
            <a:endParaRPr lang="en-GB" sz="2000" dirty="0"/>
          </a:p>
        </p:txBody>
      </p:sp>
    </p:spTree>
    <p:extLst>
      <p:ext uri="{BB962C8B-B14F-4D97-AF65-F5344CB8AC3E}">
        <p14:creationId xmlns:p14="http://schemas.microsoft.com/office/powerpoint/2010/main" val="304050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BAE3427-82A1-408B-9021-F29D25AD07C0}"/>
              </a:ext>
            </a:extLst>
          </p:cNvPr>
          <p:cNvSpPr/>
          <p:nvPr/>
        </p:nvSpPr>
        <p:spPr>
          <a:xfrm>
            <a:off x="0" y="-44606"/>
            <a:ext cx="12191999" cy="4182141"/>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5" name="Rectangle 4">
            <a:extLst>
              <a:ext uri="{FF2B5EF4-FFF2-40B4-BE49-F238E27FC236}">
                <a16:creationId xmlns:a16="http://schemas.microsoft.com/office/drawing/2014/main" id="{A601D03B-8317-43C5-9D27-8BB9F261626C}"/>
              </a:ext>
            </a:extLst>
          </p:cNvPr>
          <p:cNvSpPr/>
          <p:nvPr/>
        </p:nvSpPr>
        <p:spPr>
          <a:xfrm>
            <a:off x="-1" y="4182140"/>
            <a:ext cx="12192000" cy="2687961"/>
          </a:xfrm>
          <a:prstGeom prst="rect">
            <a:avLst/>
          </a:prstGeom>
          <a:solidFill>
            <a:srgbClr val="FFE0C1">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4068222-B0C4-4E6F-8F06-55767C5367DC}"/>
              </a:ext>
            </a:extLst>
          </p:cNvPr>
          <p:cNvSpPr>
            <a:spLocks noGrp="1"/>
          </p:cNvSpPr>
          <p:nvPr>
            <p:ph type="ctrTitle"/>
          </p:nvPr>
        </p:nvSpPr>
        <p:spPr>
          <a:xfrm>
            <a:off x="1091381" y="1128261"/>
            <a:ext cx="10068232" cy="2387600"/>
          </a:xfrm>
        </p:spPr>
        <p:txBody>
          <a:bodyPr>
            <a:noAutofit/>
          </a:bodyPr>
          <a:lstStyle/>
          <a:p>
            <a:r>
              <a:rPr lang="en-GB" sz="4000" b="1" dirty="0"/>
              <a:t>Mosquito species and strain selection for use in bioassays</a:t>
            </a:r>
            <a:br>
              <a:rPr lang="en-GB" sz="4000" b="1" dirty="0">
                <a:solidFill>
                  <a:srgbClr val="006666"/>
                </a:solidFill>
                <a:effectLst/>
                <a:latin typeface="+mn-lt"/>
                <a:ea typeface="Calibri" panose="020F0502020204030204" pitchFamily="34" charset="0"/>
                <a:cs typeface="Times New Roman" panose="02020603050405020304" pitchFamily="18" charset="0"/>
              </a:rPr>
            </a:br>
            <a:endParaRPr lang="en-GB" sz="4000" b="1" dirty="0">
              <a:solidFill>
                <a:srgbClr val="006666"/>
              </a:solidFill>
              <a:latin typeface="+mn-lt"/>
            </a:endParaRPr>
          </a:p>
        </p:txBody>
      </p:sp>
    </p:spTree>
    <p:extLst>
      <p:ext uri="{BB962C8B-B14F-4D97-AF65-F5344CB8AC3E}">
        <p14:creationId xmlns:p14="http://schemas.microsoft.com/office/powerpoint/2010/main" val="1092355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72EC3F6-2F43-4587-9B4D-9E8E8674BD4D}"/>
              </a:ext>
            </a:extLst>
          </p:cNvPr>
          <p:cNvSpPr/>
          <p:nvPr/>
        </p:nvSpPr>
        <p:spPr>
          <a:xfrm>
            <a:off x="-1" y="0"/>
            <a:ext cx="12191999" cy="1258529"/>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2" name="Title 1">
            <a:extLst>
              <a:ext uri="{FF2B5EF4-FFF2-40B4-BE49-F238E27FC236}">
                <a16:creationId xmlns:a16="http://schemas.microsoft.com/office/drawing/2014/main" id="{23A2D003-A6E8-4895-B534-1A6E925C6EE6}"/>
              </a:ext>
            </a:extLst>
          </p:cNvPr>
          <p:cNvSpPr>
            <a:spLocks noGrp="1"/>
          </p:cNvSpPr>
          <p:nvPr>
            <p:ph type="title"/>
          </p:nvPr>
        </p:nvSpPr>
        <p:spPr>
          <a:xfrm>
            <a:off x="720213" y="224502"/>
            <a:ext cx="10515600" cy="795081"/>
          </a:xfrm>
        </p:spPr>
        <p:txBody>
          <a:bodyPr>
            <a:normAutofit fontScale="90000"/>
          </a:bodyPr>
          <a:lstStyle/>
          <a:p>
            <a:r>
              <a:rPr lang="en-GB" sz="3600" b="1" dirty="0"/>
              <a:t>Mosquito species and strain selection for use in bioassays (1)</a:t>
            </a:r>
          </a:p>
        </p:txBody>
      </p:sp>
      <p:sp>
        <p:nvSpPr>
          <p:cNvPr id="7" name="Rectangle 6">
            <a:extLst>
              <a:ext uri="{FF2B5EF4-FFF2-40B4-BE49-F238E27FC236}">
                <a16:creationId xmlns:a16="http://schemas.microsoft.com/office/drawing/2014/main" id="{9E24A8F2-FBF9-466C-A176-EA3B25A77599}"/>
              </a:ext>
            </a:extLst>
          </p:cNvPr>
          <p:cNvSpPr/>
          <p:nvPr/>
        </p:nvSpPr>
        <p:spPr>
          <a:xfrm>
            <a:off x="-4918" y="1253615"/>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8" name="Rectangle 7">
            <a:extLst>
              <a:ext uri="{FF2B5EF4-FFF2-40B4-BE49-F238E27FC236}">
                <a16:creationId xmlns:a16="http://schemas.microsoft.com/office/drawing/2014/main" id="{C3BE180C-6F8F-49D3-9307-C87AE381CA3A}"/>
              </a:ext>
            </a:extLst>
          </p:cNvPr>
          <p:cNvSpPr/>
          <p:nvPr/>
        </p:nvSpPr>
        <p:spPr>
          <a:xfrm>
            <a:off x="9834" y="6479477"/>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9" name="Rectangle 8">
            <a:extLst>
              <a:ext uri="{FF2B5EF4-FFF2-40B4-BE49-F238E27FC236}">
                <a16:creationId xmlns:a16="http://schemas.microsoft.com/office/drawing/2014/main" id="{BA8F3FE4-F812-455F-A3F9-7760A47F1705}"/>
              </a:ext>
            </a:extLst>
          </p:cNvPr>
          <p:cNvSpPr/>
          <p:nvPr/>
        </p:nvSpPr>
        <p:spPr>
          <a:xfrm>
            <a:off x="-9833" y="6520282"/>
            <a:ext cx="12191999" cy="337733"/>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10" name="TextBox 9">
            <a:extLst>
              <a:ext uri="{FF2B5EF4-FFF2-40B4-BE49-F238E27FC236}">
                <a16:creationId xmlns:a16="http://schemas.microsoft.com/office/drawing/2014/main" id="{4292857B-10EA-4348-9432-55145FDD47C5}"/>
              </a:ext>
            </a:extLst>
          </p:cNvPr>
          <p:cNvSpPr txBox="1"/>
          <p:nvPr/>
        </p:nvSpPr>
        <p:spPr>
          <a:xfrm>
            <a:off x="599767" y="1993165"/>
            <a:ext cx="10456160"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rPr>
              <a:t>Bioassays are conducted during laboratory studies,</a:t>
            </a:r>
            <a:r>
              <a:rPr lang="en-US" sz="2000" i="1" dirty="0">
                <a:latin typeface="Calibri" panose="020F0502020204030204" pitchFamily="34" charset="0"/>
                <a:ea typeface="Calibri" panose="020F0502020204030204" pitchFamily="34" charset="0"/>
              </a:rPr>
              <a:t> i.e., </a:t>
            </a:r>
            <a:r>
              <a:rPr lang="en-US" sz="2000" dirty="0">
                <a:latin typeface="Calibri" panose="020F0502020204030204" pitchFamily="34" charset="0"/>
                <a:ea typeface="Calibri" panose="020F0502020204030204" pitchFamily="34" charset="0"/>
              </a:rPr>
              <a:t>wash regeneration studies and wash resistance studies, and supplemental to semi-field studies:</a:t>
            </a:r>
          </a:p>
          <a:p>
            <a:r>
              <a:rPr lang="en-US" sz="2000" dirty="0">
                <a:effectLst/>
                <a:latin typeface="Calibri" panose="020F0502020204030204" pitchFamily="34" charset="0"/>
                <a:ea typeface="Calibri" panose="020F0502020204030204" pitchFamily="34" charset="0"/>
              </a:rPr>
              <a:t> </a:t>
            </a:r>
          </a:p>
          <a:p>
            <a:pPr marL="742950" lvl="1" indent="-285750">
              <a:buFont typeface="Arial" panose="020B0604020202020204" pitchFamily="34" charset="0"/>
              <a:buChar char="•"/>
            </a:pPr>
            <a:r>
              <a:rPr lang="en-US" sz="2000" dirty="0">
                <a:latin typeface="Calibri" panose="020F0502020204030204" pitchFamily="34" charset="0"/>
                <a:ea typeface="Calibri" panose="020F0502020204030204" pitchFamily="34" charset="0"/>
              </a:rPr>
              <a:t>Module 3 – characterize fabric</a:t>
            </a:r>
          </a:p>
          <a:p>
            <a:pPr marL="742950" lvl="1"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Module 5 – semi-</a:t>
            </a:r>
            <a:r>
              <a:rPr lang="en-US" sz="2000" dirty="0">
                <a:latin typeface="Calibri" panose="020F0502020204030204" pitchFamily="34" charset="0"/>
                <a:ea typeface="Calibri" panose="020F0502020204030204" pitchFamily="34" charset="0"/>
              </a:rPr>
              <a:t>field trials are used to estimate efficacy – the supplementary bioassays performed alongside semi-field trials characterize the fabric used in the trials at different points (before and after washing, before and after the trial) such that the consistency/nature of the fabric during the efficacy trial is demonstrated.</a:t>
            </a:r>
          </a:p>
          <a:p>
            <a:pPr marL="742950" lvl="1" indent="-285750">
              <a:buFont typeface="Arial" panose="020B0604020202020204" pitchFamily="34" charset="0"/>
              <a:buChar char="•"/>
            </a:pPr>
            <a:endParaRPr lang="en-US" sz="20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rPr>
              <a:t>For both Module 3 and Module 5, the purpose of bioassays is to characterize the ITN fabric</a:t>
            </a:r>
            <a:endParaRPr lang="en-US" sz="2000" dirty="0">
              <a:effectLst/>
              <a:latin typeface="Calibri" panose="020F0502020204030204" pitchFamily="34" charset="0"/>
              <a:ea typeface="Calibri" panose="020F0502020204030204" pitchFamily="34" charset="0"/>
            </a:endParaRPr>
          </a:p>
          <a:p>
            <a:endParaRPr lang="en-US" sz="2000" dirty="0">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rPr>
              <a:t>W</a:t>
            </a:r>
            <a:r>
              <a:rPr lang="en-US" sz="2000" dirty="0">
                <a:effectLst/>
                <a:latin typeface="Calibri" panose="020F0502020204030204" pitchFamily="34" charset="0"/>
                <a:ea typeface="Calibri" panose="020F0502020204030204" pitchFamily="34" charset="0"/>
              </a:rPr>
              <a:t>hat are the considerations for choosing the most appropriate mosquito strains to characterize a fabric?</a:t>
            </a:r>
          </a:p>
        </p:txBody>
      </p:sp>
      <p:sp>
        <p:nvSpPr>
          <p:cNvPr id="3" name="TextBox 2">
            <a:extLst>
              <a:ext uri="{FF2B5EF4-FFF2-40B4-BE49-F238E27FC236}">
                <a16:creationId xmlns:a16="http://schemas.microsoft.com/office/drawing/2014/main" id="{90C19A32-F0DF-4CCB-9533-6B1C3E047267}"/>
              </a:ext>
            </a:extLst>
          </p:cNvPr>
          <p:cNvSpPr txBox="1"/>
          <p:nvPr/>
        </p:nvSpPr>
        <p:spPr>
          <a:xfrm>
            <a:off x="599767" y="1428988"/>
            <a:ext cx="8631915" cy="400110"/>
          </a:xfrm>
          <a:prstGeom prst="rect">
            <a:avLst/>
          </a:prstGeom>
          <a:noFill/>
        </p:spPr>
        <p:txBody>
          <a:bodyPr wrap="none" rtlCol="0">
            <a:spAutoFit/>
          </a:bodyPr>
          <a:lstStyle/>
          <a:p>
            <a:r>
              <a:rPr lang="en-GB" sz="2000" dirty="0"/>
              <a:t>What is the purpose of a bioassay as it pertains to a prequalification assessment?</a:t>
            </a:r>
          </a:p>
        </p:txBody>
      </p:sp>
    </p:spTree>
    <p:extLst>
      <p:ext uri="{BB962C8B-B14F-4D97-AF65-F5344CB8AC3E}">
        <p14:creationId xmlns:p14="http://schemas.microsoft.com/office/powerpoint/2010/main" val="1616884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72EC3F6-2F43-4587-9B4D-9E8E8674BD4D}"/>
              </a:ext>
            </a:extLst>
          </p:cNvPr>
          <p:cNvSpPr/>
          <p:nvPr/>
        </p:nvSpPr>
        <p:spPr>
          <a:xfrm>
            <a:off x="-1" y="0"/>
            <a:ext cx="12191999" cy="1258529"/>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2" name="Title 1">
            <a:extLst>
              <a:ext uri="{FF2B5EF4-FFF2-40B4-BE49-F238E27FC236}">
                <a16:creationId xmlns:a16="http://schemas.microsoft.com/office/drawing/2014/main" id="{23A2D003-A6E8-4895-B534-1A6E925C6EE6}"/>
              </a:ext>
            </a:extLst>
          </p:cNvPr>
          <p:cNvSpPr>
            <a:spLocks noGrp="1"/>
          </p:cNvSpPr>
          <p:nvPr>
            <p:ph type="title"/>
          </p:nvPr>
        </p:nvSpPr>
        <p:spPr>
          <a:xfrm>
            <a:off x="720213" y="224502"/>
            <a:ext cx="10515600" cy="795081"/>
          </a:xfrm>
        </p:spPr>
        <p:txBody>
          <a:bodyPr>
            <a:normAutofit fontScale="90000"/>
          </a:bodyPr>
          <a:lstStyle/>
          <a:p>
            <a:r>
              <a:rPr lang="en-GB" sz="3600" b="1" dirty="0"/>
              <a:t>Mosquito species and strain selection for use in bioassays (2)</a:t>
            </a:r>
          </a:p>
        </p:txBody>
      </p:sp>
      <p:sp>
        <p:nvSpPr>
          <p:cNvPr id="7" name="Rectangle 6">
            <a:extLst>
              <a:ext uri="{FF2B5EF4-FFF2-40B4-BE49-F238E27FC236}">
                <a16:creationId xmlns:a16="http://schemas.microsoft.com/office/drawing/2014/main" id="{9E24A8F2-FBF9-466C-A176-EA3B25A77599}"/>
              </a:ext>
            </a:extLst>
          </p:cNvPr>
          <p:cNvSpPr/>
          <p:nvPr/>
        </p:nvSpPr>
        <p:spPr>
          <a:xfrm>
            <a:off x="-4918" y="1253615"/>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8" name="Rectangle 7">
            <a:extLst>
              <a:ext uri="{FF2B5EF4-FFF2-40B4-BE49-F238E27FC236}">
                <a16:creationId xmlns:a16="http://schemas.microsoft.com/office/drawing/2014/main" id="{C3BE180C-6F8F-49D3-9307-C87AE381CA3A}"/>
              </a:ext>
            </a:extLst>
          </p:cNvPr>
          <p:cNvSpPr/>
          <p:nvPr/>
        </p:nvSpPr>
        <p:spPr>
          <a:xfrm>
            <a:off x="9834" y="6479477"/>
            <a:ext cx="12191999" cy="45719"/>
          </a:xfrm>
          <a:prstGeom prst="rect">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9" name="Rectangle 8">
            <a:extLst>
              <a:ext uri="{FF2B5EF4-FFF2-40B4-BE49-F238E27FC236}">
                <a16:creationId xmlns:a16="http://schemas.microsoft.com/office/drawing/2014/main" id="{BA8F3FE4-F812-455F-A3F9-7760A47F1705}"/>
              </a:ext>
            </a:extLst>
          </p:cNvPr>
          <p:cNvSpPr/>
          <p:nvPr/>
        </p:nvSpPr>
        <p:spPr>
          <a:xfrm>
            <a:off x="-9833" y="6520282"/>
            <a:ext cx="12191999" cy="337733"/>
          </a:xfrm>
          <a:prstGeom prst="rect">
            <a:avLst/>
          </a:prstGeom>
          <a:solidFill>
            <a:srgbClr val="ABDDD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800" dirty="0"/>
          </a:p>
        </p:txBody>
      </p:sp>
      <p:sp>
        <p:nvSpPr>
          <p:cNvPr id="10" name="TextBox 9">
            <a:extLst>
              <a:ext uri="{FF2B5EF4-FFF2-40B4-BE49-F238E27FC236}">
                <a16:creationId xmlns:a16="http://schemas.microsoft.com/office/drawing/2014/main" id="{4292857B-10EA-4348-9432-55145FDD47C5}"/>
              </a:ext>
            </a:extLst>
          </p:cNvPr>
          <p:cNvSpPr txBox="1"/>
          <p:nvPr/>
        </p:nvSpPr>
        <p:spPr>
          <a:xfrm>
            <a:off x="599766" y="1299334"/>
            <a:ext cx="10840867" cy="5632311"/>
          </a:xfrm>
          <a:prstGeom prst="rect">
            <a:avLst/>
          </a:prstGeom>
          <a:noFill/>
        </p:spPr>
        <p:txBody>
          <a:bodyPr wrap="square" rtlCol="0">
            <a:spAutoFit/>
          </a:bodyPr>
          <a:lstStyle/>
          <a:p>
            <a:pPr marL="285750"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Mosquito species and strain selection is dependent on the intended use of the product and its mode of action</a:t>
            </a:r>
          </a:p>
          <a:p>
            <a:pPr marL="285750" indent="-285750">
              <a:buFont typeface="Arial" panose="020B0604020202020204" pitchFamily="34" charset="0"/>
              <a:buChar char="•"/>
            </a:pPr>
            <a:endParaRPr lang="en-US" sz="2000" dirty="0">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rPr>
              <a:t>The mosquito species chosen must be known vectors of the disease for which the product is intended to provide protection</a:t>
            </a:r>
          </a:p>
          <a:p>
            <a:pPr marL="285750" indent="-285750">
              <a:buFont typeface="Arial" panose="020B0604020202020204" pitchFamily="34" charset="0"/>
              <a:buChar char="•"/>
            </a:pPr>
            <a:endParaRPr lang="en-US" sz="2000" dirty="0">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2000" dirty="0">
                <a:latin typeface="Calibri" panose="020F0502020204030204" pitchFamily="34" charset="0"/>
                <a:ea typeface="Calibri" panose="020F0502020204030204" pitchFamily="34" charset="0"/>
              </a:rPr>
              <a:t>The mosquito strain characteristics must be indicative of the target population against which the product is intended to have an effect</a:t>
            </a:r>
          </a:p>
          <a:p>
            <a:pPr marL="285750" indent="-285750">
              <a:buFont typeface="Arial" panose="020B0604020202020204" pitchFamily="34" charset="0"/>
              <a:buChar char="•"/>
            </a:pPr>
            <a:endParaRPr lang="en-US" sz="2000" dirty="0">
              <a:latin typeface="Calibri" panose="020F0502020204030204" pitchFamily="34" charset="0"/>
              <a:ea typeface="Calibri" panose="020F0502020204030204" pitchFamily="34" charset="0"/>
            </a:endParaRPr>
          </a:p>
          <a:p>
            <a:r>
              <a:rPr lang="en-US" sz="2000" b="1" dirty="0">
                <a:latin typeface="Calibri" panose="020F0502020204030204" pitchFamily="34" charset="0"/>
                <a:ea typeface="Calibri" panose="020F0502020204030204" pitchFamily="34" charset="0"/>
              </a:rPr>
              <a:t>Mosquito strain characteristics: </a:t>
            </a:r>
            <a:endParaRPr lang="en-US" sz="2000" b="1"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endParaRPr lang="en-US" sz="2000" dirty="0">
              <a:latin typeface="Calibri" panose="020F0502020204030204" pitchFamily="34" charset="0"/>
              <a:ea typeface="Calibri" panose="020F0502020204030204" pitchFamily="34" charset="0"/>
            </a:endParaRPr>
          </a:p>
          <a:p>
            <a:pPr marL="742950" lvl="1"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Target vector characteristics:</a:t>
            </a:r>
          </a:p>
          <a:p>
            <a:pPr marL="1200150" lvl="2" indent="-285750">
              <a:buFont typeface="Arial" panose="020B0604020202020204" pitchFamily="34" charset="0"/>
              <a:buChar char="•"/>
            </a:pPr>
            <a:r>
              <a:rPr lang="en-US" sz="2000" dirty="0">
                <a:latin typeface="Calibri" panose="020F0502020204030204" pitchFamily="34" charset="0"/>
                <a:ea typeface="Calibri" panose="020F0502020204030204" pitchFamily="34" charset="0"/>
              </a:rPr>
              <a:t>Primary</a:t>
            </a:r>
          </a:p>
          <a:p>
            <a:pPr marL="1200150" lvl="2" indent="-285750">
              <a:buFont typeface="Arial" panose="020B0604020202020204" pitchFamily="34" charset="0"/>
              <a:buChar char="•"/>
            </a:pPr>
            <a:r>
              <a:rPr lang="en-US" sz="2000" dirty="0">
                <a:effectLst/>
                <a:latin typeface="Calibri" panose="020F0502020204030204" pitchFamily="34" charset="0"/>
                <a:ea typeface="Calibri" panose="020F0502020204030204" pitchFamily="34" charset="0"/>
              </a:rPr>
              <a:t>Secondary</a:t>
            </a:r>
          </a:p>
          <a:p>
            <a:pPr marL="742950" lvl="1" indent="-285750">
              <a:buFont typeface="Arial" panose="020B0604020202020204" pitchFamily="34" charset="0"/>
              <a:buChar char="•"/>
            </a:pPr>
            <a:endParaRPr lang="en-US" sz="2000" dirty="0">
              <a:effectLst/>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ea typeface="Calibri" panose="020F0502020204030204" pitchFamily="34" charset="0"/>
              </a:rPr>
              <a:t>Definition of the product intended effect and primary and secondary target vector characteristics will inform the selection of mosquito strain/s</a:t>
            </a:r>
            <a:endParaRPr lang="en-US" sz="2000" dirty="0">
              <a:effectLst/>
              <a:latin typeface="Calibri" panose="020F0502020204030204" pitchFamily="34" charset="0"/>
              <a:ea typeface="Calibri" panose="020F0502020204030204" pitchFamily="34" charset="0"/>
            </a:endParaRPr>
          </a:p>
          <a:p>
            <a:endParaRPr lang="en-GB" sz="20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9446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2558</TotalTime>
  <Words>1141</Words>
  <Application>Microsoft Office PowerPoint</Application>
  <PresentationFormat>Widescreen</PresentationFormat>
  <Paragraphs>97</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Symbol</vt:lpstr>
      <vt:lpstr>Office Theme</vt:lpstr>
      <vt:lpstr>Wash resistance studies and determining a wash interval for use in artificial ageing studies Mosquito species and strain selection for use in bioassays </vt:lpstr>
      <vt:lpstr>Wash resistance studies and determining a wash interval for use in artificial ageing studies </vt:lpstr>
      <vt:lpstr>Wash resistance studies and determining a wash interval for use in artificial ageing (1)</vt:lpstr>
      <vt:lpstr>Wash resistance studies and determining a wash interval for use in artificial ageing (2)</vt:lpstr>
      <vt:lpstr>Wash resistance studies and determining a wash interval for use in artificial ageing (3)</vt:lpstr>
      <vt:lpstr>Wash resistance studies and determining a wash interval for use in artificial ageing (4)</vt:lpstr>
      <vt:lpstr>Mosquito species and strain selection for use in bioassays </vt:lpstr>
      <vt:lpstr>Mosquito species and strain selection for use in bioassays (1)</vt:lpstr>
      <vt:lpstr>Mosquito species and strain selection for use in bioassays (2)</vt:lpstr>
      <vt:lpstr>Mosquito species and strain selection for use in bioassays (3)</vt:lpstr>
      <vt:lpstr>Mosquito species and strain selection for use in bioassays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 review of: Experimental hut evaluation of the efficacy and wash resistance of Perdol (a PBO and alphacypermethrin treated LLIN) by Together We Stand., Ltd against pyrethroid resistant Anopheles gambiae sl in [City], [Country]</dc:title>
  <dc:creator>Geraldine Foster</dc:creator>
  <cp:lastModifiedBy>Geraldine Foster</cp:lastModifiedBy>
  <cp:revision>151</cp:revision>
  <dcterms:created xsi:type="dcterms:W3CDTF">2022-05-10T15:21:14Z</dcterms:created>
  <dcterms:modified xsi:type="dcterms:W3CDTF">2022-10-18T06:33:10Z</dcterms:modified>
</cp:coreProperties>
</file>