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12"/>
  </p:notesMasterIdLst>
  <p:sldIdLst>
    <p:sldId id="265" r:id="rId5"/>
    <p:sldId id="266" r:id="rId6"/>
    <p:sldId id="269" r:id="rId7"/>
    <p:sldId id="270" r:id="rId8"/>
    <p:sldId id="264" r:id="rId9"/>
    <p:sldId id="280" r:id="rId10"/>
    <p:sldId id="27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0C2089-3153-A641-9648-2307CCFE1982}">
          <p14:sldIdLst>
            <p14:sldId id="265"/>
            <p14:sldId id="266"/>
            <p14:sldId id="269"/>
            <p14:sldId id="270"/>
            <p14:sldId id="264"/>
            <p14:sldId id="280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153"/>
    <a:srgbClr val="82ACA1"/>
    <a:srgbClr val="E7EFED"/>
    <a:srgbClr val="CBDDD9"/>
    <a:srgbClr val="EEF4E9"/>
    <a:srgbClr val="DBE9CF"/>
    <a:srgbClr val="0072BB"/>
    <a:srgbClr val="0BBBEF"/>
    <a:srgbClr val="AFC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78" d="100"/>
          <a:sy n="78" d="100"/>
        </p:scale>
        <p:origin x="94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AB7E4-9C91-45A6-B74D-0BFDE3FC5949}" type="datetimeFigureOut">
              <a:rPr lang="fr-FR" smtClean="0"/>
              <a:pPr/>
              <a:t>07/03/2022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F1AF-52BA-447B-AE47-BAEAB32B3E5A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418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1440000"/>
            <a:ext cx="8280400" cy="216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2800" b="1">
                <a:solidFill>
                  <a:srgbClr val="0BBBEF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presentation title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3960000"/>
            <a:ext cx="8280400" cy="18000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spcBef>
                <a:spcPts val="0"/>
              </a:spcBef>
              <a:defRPr sz="2000" baseline="0">
                <a:solidFill>
                  <a:srgbClr val="0072BB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info about presenter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F31C967D-FF88-45A5-8DCB-E178DA889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520" y="6417332"/>
            <a:ext cx="3528392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GB" dirty="0"/>
              <a:t>Virtual Joint Meeting        30 November – 3 December 2020 </a:t>
            </a:r>
          </a:p>
        </p:txBody>
      </p:sp>
      <p:cxnSp>
        <p:nvCxnSpPr>
          <p:cNvPr id="7" name="Connecteur droit 9">
            <a:extLst>
              <a:ext uri="{FF2B5EF4-FFF2-40B4-BE49-F238E27FC236}">
                <a16:creationId xmlns:a16="http://schemas.microsoft.com/office/drawing/2014/main" id="{1D9ACA3F-2788-4054-A2FA-BC30D8DEC029}"/>
              </a:ext>
            </a:extLst>
          </p:cNvPr>
          <p:cNvCxnSpPr/>
          <p:nvPr userDrawn="1"/>
        </p:nvCxnSpPr>
        <p:spPr>
          <a:xfrm>
            <a:off x="1642375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87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slide title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2088000"/>
            <a:ext cx="8280400" cy="36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id="{DF03D323-4D5C-4090-A055-7376CF9C0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520" y="6417332"/>
            <a:ext cx="3528392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GB" dirty="0"/>
              <a:t>Virtual Joint Meeting        30 November – 3 December 2020 </a:t>
            </a:r>
          </a:p>
        </p:txBody>
      </p:sp>
      <p:cxnSp>
        <p:nvCxnSpPr>
          <p:cNvPr id="11" name="Connecteur droit 9">
            <a:extLst>
              <a:ext uri="{FF2B5EF4-FFF2-40B4-BE49-F238E27FC236}">
                <a16:creationId xmlns:a16="http://schemas.microsoft.com/office/drawing/2014/main" id="{2468E39B-13A2-4349-99E7-7E8D52818F92}"/>
              </a:ext>
            </a:extLst>
          </p:cNvPr>
          <p:cNvCxnSpPr/>
          <p:nvPr userDrawn="1"/>
        </p:nvCxnSpPr>
        <p:spPr>
          <a:xfrm>
            <a:off x="1642375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55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431800" y="2088000"/>
            <a:ext cx="8280400" cy="360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j-lt"/>
              </a:defRPr>
            </a:lvl1pPr>
            <a:lvl3pPr marL="1257300" indent="-342900">
              <a:buFont typeface="Lucida Grande"/>
              <a:buChar char="–"/>
              <a:defRPr/>
            </a:lvl3pPr>
            <a:lvl4pPr marL="1714500" indent="-342900">
              <a:buFont typeface="Lucida Grande"/>
              <a:buChar char="–"/>
              <a:defRPr/>
            </a:lvl4pPr>
            <a:lvl5pPr marL="2171700" indent="-342900">
              <a:buFont typeface="Lucida Grande"/>
              <a:buChar char="–"/>
              <a:defRPr/>
            </a:lvl5pPr>
          </a:lstStyle>
          <a:p>
            <a:pPr lvl="0"/>
            <a:r>
              <a:rPr lang="en-GB" noProof="0" dirty="0"/>
              <a:t>Click to add object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07CA3697-8A4D-48B8-9F77-EBA08438B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520" y="6417332"/>
            <a:ext cx="3528392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GB" dirty="0"/>
              <a:t>Virtual Joint Meeting        30 November – 3 December 2020 </a:t>
            </a:r>
          </a:p>
        </p:txBody>
      </p:sp>
      <p:cxnSp>
        <p:nvCxnSpPr>
          <p:cNvPr id="13" name="Connecteur droit 9">
            <a:extLst>
              <a:ext uri="{FF2B5EF4-FFF2-40B4-BE49-F238E27FC236}">
                <a16:creationId xmlns:a16="http://schemas.microsoft.com/office/drawing/2014/main" id="{F349C2CC-7F8B-439A-9EC1-B72A98605BB5}"/>
              </a:ext>
            </a:extLst>
          </p:cNvPr>
          <p:cNvCxnSpPr/>
          <p:nvPr userDrawn="1"/>
        </p:nvCxnSpPr>
        <p:spPr>
          <a:xfrm>
            <a:off x="1642375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84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2088000"/>
            <a:ext cx="8280400" cy="3600000"/>
          </a:xfrm>
          <a:prstGeom prst="rect">
            <a:avLst/>
          </a:prstGeom>
        </p:spPr>
        <p:txBody>
          <a:bodyPr>
            <a:noAutofit/>
          </a:bodyPr>
          <a:lstStyle>
            <a:lvl1pPr marL="360000" indent="-270000">
              <a:spcBef>
                <a:spcPts val="600"/>
              </a:spcBef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720000" indent="-270000">
              <a:spcBef>
                <a:spcPts val="0"/>
              </a:spcBef>
              <a:buFont typeface="Arial" panose="020B0604020202020204" pitchFamily="34" charset="0"/>
              <a:buChar char="◦"/>
              <a:defRPr sz="2000" baseline="0"/>
            </a:lvl2pPr>
            <a:lvl3pPr marL="1080000" indent="-270000">
              <a:spcBef>
                <a:spcPts val="0"/>
              </a:spcBef>
              <a:buFont typeface="Arial" panose="020B0604020202020204" pitchFamily="34" charset="0"/>
              <a:buChar char="-"/>
              <a:defRPr sz="1800" baseline="0"/>
            </a:lvl3pPr>
            <a:lvl4pPr marL="1419225" indent="-257175">
              <a:spcBef>
                <a:spcPts val="0"/>
              </a:spcBef>
              <a:buFont typeface="Arial" panose="020B0604020202020204" pitchFamily="34" charset="0"/>
              <a:buChar char="−"/>
              <a:defRPr sz="1800" baseline="0"/>
            </a:lvl4pPr>
          </a:lstStyle>
          <a:p>
            <a:pPr lvl="0"/>
            <a:r>
              <a:rPr lang="en-GB" noProof="0" dirty="0"/>
              <a:t>Click to add first level bullet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5721A464-C518-40C7-A858-BBB3834C4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520" y="6417332"/>
            <a:ext cx="3528392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GB" dirty="0"/>
              <a:t>Virtual Joint Meeting        30 November – 3 December 2020 </a:t>
            </a:r>
          </a:p>
        </p:txBody>
      </p:sp>
      <p:cxnSp>
        <p:nvCxnSpPr>
          <p:cNvPr id="8" name="Connecteur droit 9">
            <a:extLst>
              <a:ext uri="{FF2B5EF4-FFF2-40B4-BE49-F238E27FC236}">
                <a16:creationId xmlns:a16="http://schemas.microsoft.com/office/drawing/2014/main" id="{C0F9BF41-3F0C-4266-8F0B-FF7488A01BAC}"/>
              </a:ext>
            </a:extLst>
          </p:cNvPr>
          <p:cNvCxnSpPr/>
          <p:nvPr userDrawn="1"/>
        </p:nvCxnSpPr>
        <p:spPr>
          <a:xfrm>
            <a:off x="1642375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96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1520" y="6417332"/>
            <a:ext cx="3528392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GB" dirty="0"/>
              <a:t>Virtual Joint Meeting        30 November – 3 December 2020 </a:t>
            </a: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2000" y="720000"/>
            <a:ext cx="8280000" cy="1260000"/>
          </a:xfrm>
          <a:prstGeom prst="rect">
            <a:avLst/>
          </a:prstGeom>
        </p:spPr>
        <p:txBody>
          <a:bodyPr vert="horz" lIns="90000" tIns="90000" rIns="90000" bIns="90000" rtlCol="0" anchor="ctr">
            <a:noAutofit/>
          </a:bodyPr>
          <a:lstStyle/>
          <a:p>
            <a:pPr lvl="0"/>
            <a:r>
              <a:rPr lang="en-GB" noProof="0" dirty="0"/>
              <a:t>Master title style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2000" y="5849957"/>
            <a:ext cx="8280000" cy="360000"/>
          </a:xfrm>
          <a:prstGeom prst="rect">
            <a:avLst/>
          </a:prstGeom>
        </p:spPr>
        <p:txBody>
          <a:bodyPr vert="horz" lIns="90000" tIns="90000" rIns="90000" bIns="90000" rtlCol="0" anchor="ctr"/>
          <a:lstStyle>
            <a:lvl1pPr algn="r">
              <a:defRPr lang="en-US" sz="800" b="1" baseline="0" smtClean="0">
                <a:solidFill>
                  <a:srgbClr val="0072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04448" y="6381328"/>
            <a:ext cx="4285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1642375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9" r:id="rId2"/>
    <p:sldLayoutId id="2147483688" r:id="rId3"/>
    <p:sldLayoutId id="2147483690" r:id="rId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lang="en-US" sz="2400" b="1" i="0" kern="1200" baseline="0" smtClean="0">
          <a:solidFill>
            <a:srgbClr val="0072BB"/>
          </a:solidFill>
          <a:latin typeface="Arial"/>
          <a:ea typeface="+mj-ea"/>
          <a:cs typeface="Helvetica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lang="fr-FR" sz="2400" b="0" i="0" kern="1200" baseline="0" smtClean="0">
          <a:solidFill>
            <a:schemeClr val="bg1">
              <a:lumMod val="50000"/>
            </a:schemeClr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who.int/pqweb/in-vitro-diagnostics" TargetMode="External"/><Relationship Id="rId2" Type="http://schemas.openxmlformats.org/officeDocument/2006/relationships/hyperlink" Target="https://extranet.who.int/pqweb/vitro-diagnostics/coronavirus-disease-covid-19-pandemic-%E2%80%94-emergency-use-listing-procedure-eul-op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BD42F1-5BED-4B1D-87DC-082449B29C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1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1F3D0-1889-49D9-8304-9462810B5E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SARS-CoV-2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AgRDT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Self-test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08B9C-E525-43B4-8C13-511E3BF2B5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Ute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Ströher,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PhD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46125-6529-4E1F-9213-6D0C65556D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Virtual Joint Meeting        08 – 10 March 2022 </a:t>
            </a:r>
          </a:p>
        </p:txBody>
      </p:sp>
    </p:spTree>
    <p:extLst>
      <p:ext uri="{BB962C8B-B14F-4D97-AF65-F5344CB8AC3E}">
        <p14:creationId xmlns:p14="http://schemas.microsoft.com/office/powerpoint/2010/main" val="303188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7774-F78E-423F-A502-9E0130CB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00" y="260648"/>
            <a:ext cx="8280000" cy="1260000"/>
          </a:xfrm>
        </p:spPr>
        <p:txBody>
          <a:bodyPr/>
          <a:lstStyle/>
          <a:p>
            <a:r>
              <a:rPr lang="en-US" dirty="0"/>
              <a:t>WHO EUL &amp; SC2 </a:t>
            </a:r>
            <a:r>
              <a:rPr lang="en-US" dirty="0" err="1"/>
              <a:t>AgRDTs</a:t>
            </a:r>
            <a:r>
              <a:rPr lang="en-US" dirty="0"/>
              <a:t> intended for self-testing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C4CE5-3FDE-4A18-9E10-ACE64F8A9D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5646" y="1470301"/>
            <a:ext cx="8280400" cy="3600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Requirements for the validation of  SC2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AgRDTs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intended for self-testing are in development as an Annex to PQDx-347 (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Instructions and requirements for Emergency Use Listing (EUL) Submission: In vitro diagnostics detecting SARS-CoV-2 nucleic acid or antigen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Applications to be accepted soon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updates: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https://extranet.who.int/pqweb/vitro-diagnostics/coronavirus-disease-covid-19-pandemic-%E2%80%94-emergency-use-listing-procedure-eul-open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https://extranet.who.int/pqweb/in-vitro-diagnostics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5A799-F454-427D-98E5-30D8900149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92058-5ACA-41CF-A39A-7B543801D4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2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503881-AFBC-4F48-B42B-DAA5DE7707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Virtual Joint Meeting        08 – 10 March 2022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1B7521-CB92-4D33-9226-71CE8AE9E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3512" y="4653136"/>
            <a:ext cx="2569532" cy="137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262A62-4418-42C4-9C71-7C5CEE84FD8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3892" y="1720960"/>
            <a:ext cx="8280400" cy="3600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General considerations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Specimen types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Prevalence – PPV/NPV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VOCs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Validation requirements developed for SC2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AgRDTs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intended for POC/professional use are also applicable for SC2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AgRDTs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ST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E59E57-DCB9-4A40-8E2E-50E346F24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63334"/>
            <a:ext cx="8280000" cy="1260000"/>
          </a:xfrm>
        </p:spPr>
        <p:txBody>
          <a:bodyPr/>
          <a:lstStyle/>
          <a:p>
            <a:r>
              <a:rPr lang="en-US" dirty="0"/>
              <a:t>WHO EUL &amp; SC2 </a:t>
            </a:r>
            <a:r>
              <a:rPr lang="en-US" dirty="0" err="1"/>
              <a:t>AgRDTs</a:t>
            </a:r>
            <a:r>
              <a:rPr lang="en-US" dirty="0"/>
              <a:t> intended for self-testing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D4842-75DE-4514-8B13-BC413EE386D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3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520" y="6381328"/>
            <a:ext cx="3528392" cy="293117"/>
          </a:xfrm>
        </p:spPr>
        <p:txBody>
          <a:bodyPr/>
          <a:lstStyle/>
          <a:p>
            <a:r>
              <a:rPr lang="en-GB" dirty="0"/>
              <a:t>Virtual Joint Meeting        08 – 10 March 2022 </a:t>
            </a:r>
          </a:p>
        </p:txBody>
      </p:sp>
      <p:pic>
        <p:nvPicPr>
          <p:cNvPr id="1028" name="Picture 4" descr="Home test">
            <a:extLst>
              <a:ext uri="{FF2B5EF4-FFF2-40B4-BE49-F238E27FC236}">
                <a16:creationId xmlns:a16="http://schemas.microsoft.com/office/drawing/2014/main" id="{B2C3791A-07CC-43D5-B8AB-DD386D1F7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284" y="1626262"/>
            <a:ext cx="3384146" cy="242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A87BF2-7944-48DC-AEFF-93F780FA27CC}"/>
              </a:ext>
            </a:extLst>
          </p:cNvPr>
          <p:cNvSpPr txBox="1"/>
          <p:nvPr/>
        </p:nvSpPr>
        <p:spPr>
          <a:xfrm>
            <a:off x="7223608" y="3998621"/>
            <a:ext cx="1304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cartoonstock.com</a:t>
            </a:r>
          </a:p>
        </p:txBody>
      </p:sp>
    </p:spTree>
    <p:extLst>
      <p:ext uri="{BB962C8B-B14F-4D97-AF65-F5344CB8AC3E}">
        <p14:creationId xmlns:p14="http://schemas.microsoft.com/office/powerpoint/2010/main" val="396393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9FBFD1-C5C5-493B-BFDE-3392A577736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24564797"/>
              </p:ext>
            </p:extLst>
          </p:nvPr>
        </p:nvGraphicFramePr>
        <p:xfrm>
          <a:off x="431800" y="1779738"/>
          <a:ext cx="8280399" cy="432308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760133">
                  <a:extLst>
                    <a:ext uri="{9D8B030D-6E8A-4147-A177-3AD203B41FA5}">
                      <a16:colId xmlns:a16="http://schemas.microsoft.com/office/drawing/2014/main" val="3661034592"/>
                    </a:ext>
                  </a:extLst>
                </a:gridCol>
                <a:gridCol w="2760133">
                  <a:extLst>
                    <a:ext uri="{9D8B030D-6E8A-4147-A177-3AD203B41FA5}">
                      <a16:colId xmlns:a16="http://schemas.microsoft.com/office/drawing/2014/main" val="1941839629"/>
                    </a:ext>
                  </a:extLst>
                </a:gridCol>
                <a:gridCol w="2760133">
                  <a:extLst>
                    <a:ext uri="{9D8B030D-6E8A-4147-A177-3AD203B41FA5}">
                      <a16:colId xmlns:a16="http://schemas.microsoft.com/office/drawing/2014/main" val="2744075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POC/professional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Self-test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44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Analytical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998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(stability, LOD, cross-reactivity etc)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7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 performance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476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(prospective, stratified by days post symptom onset, including a range of Ct values)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857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Qualification of Usability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52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(Labelling comprehension, results interpretation &amp; observer untrained user studies)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82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63085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A49C264-824C-4C3E-A87C-1B2D52410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791" y="-93712"/>
            <a:ext cx="8280000" cy="1260000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Validation of SC2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AgRDTs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D7E03-BC35-4E91-AED4-877227BD3B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4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32934-CD05-407B-91A6-AF9A3832C46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Virtual Joint Meeting        08 – 10 March 2022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DD384B-51FB-4109-A1BB-37094D593ED4}"/>
              </a:ext>
            </a:extLst>
          </p:cNvPr>
          <p:cNvSpPr txBox="1"/>
          <p:nvPr/>
        </p:nvSpPr>
        <p:spPr>
          <a:xfrm>
            <a:off x="330995" y="917964"/>
            <a:ext cx="882047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PQDx_347 v6: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Instructions and requirements for Emergency Use Listing (EUL) Submission:</a:t>
            </a:r>
          </a:p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 vitro diagnostics detecting SARS-CoV-2 nucleic acid or antigen</a:t>
            </a:r>
          </a:p>
          <a:p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97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5C4E9E-AB5A-4698-B9C0-B71D365E50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3B2DBC-DF72-4E3C-AA07-32EC0DE93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02" y="-243408"/>
            <a:ext cx="8280000" cy="1260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Usability studies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4BDA1D-3339-42B6-8D53-DA4D629BD0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93009-7C71-49AA-89A2-C2142E0B3E9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5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5D0EF2-1DCF-4310-9938-8C09164C9E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Virtual Joint </a:t>
            </a:r>
            <a:r>
              <a:rPr lang="en-GB"/>
              <a:t>Meeting        08 – 10 March 2022 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42809B-7AA5-4EEE-B208-AB7DF674F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326066"/>
              </p:ext>
            </p:extLst>
          </p:nvPr>
        </p:nvGraphicFramePr>
        <p:xfrm>
          <a:off x="35496" y="692696"/>
          <a:ext cx="9062864" cy="5596937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265716">
                  <a:extLst>
                    <a:ext uri="{9D8B030D-6E8A-4147-A177-3AD203B41FA5}">
                      <a16:colId xmlns:a16="http://schemas.microsoft.com/office/drawing/2014/main" val="1890006670"/>
                    </a:ext>
                  </a:extLst>
                </a:gridCol>
                <a:gridCol w="2265716">
                  <a:extLst>
                    <a:ext uri="{9D8B030D-6E8A-4147-A177-3AD203B41FA5}">
                      <a16:colId xmlns:a16="http://schemas.microsoft.com/office/drawing/2014/main" val="3844801163"/>
                    </a:ext>
                  </a:extLst>
                </a:gridCol>
                <a:gridCol w="2265716">
                  <a:extLst>
                    <a:ext uri="{9D8B030D-6E8A-4147-A177-3AD203B41FA5}">
                      <a16:colId xmlns:a16="http://schemas.microsoft.com/office/drawing/2014/main" val="2477508919"/>
                    </a:ext>
                  </a:extLst>
                </a:gridCol>
                <a:gridCol w="2265716">
                  <a:extLst>
                    <a:ext uri="{9D8B030D-6E8A-4147-A177-3AD203B41FA5}">
                      <a16:colId xmlns:a16="http://schemas.microsoft.com/office/drawing/2014/main" val="164323054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Specimens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 lay users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extLst>
                  <a:ext uri="{0D108BD9-81ED-4DB2-BD59-A6C34878D82A}">
                    <a16:rowId xmlns:a16="http://schemas.microsoft.com/office/drawing/2014/main" val="428913751"/>
                  </a:ext>
                </a:extLst>
              </a:tr>
              <a:tr h="7508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Labelling Comprehension Study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Questionnaire-based</a:t>
                      </a: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≥100 </a:t>
                      </a: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comprehend key messages from packaging and labeling &amp; follow up actions</a:t>
                      </a:r>
                    </a:p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participants must be representative of intended users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extLst>
                  <a:ext uri="{0D108BD9-81ED-4DB2-BD59-A6C34878D82A}">
                    <a16:rowId xmlns:a16="http://schemas.microsoft.com/office/drawing/2014/main" val="4291122544"/>
                  </a:ext>
                </a:extLst>
              </a:tr>
              <a:tr h="6114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 Interpretation Study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Interpretation of contrived test devices</a:t>
                      </a:r>
                    </a:p>
                    <a:p>
                      <a:pPr marL="176213" indent="-1762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non-reactive </a:t>
                      </a:r>
                    </a:p>
                    <a:p>
                      <a:pPr marL="176213" indent="-1762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range of invalid results</a:t>
                      </a:r>
                    </a:p>
                    <a:p>
                      <a:pPr marL="176213" indent="-1762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reactive </a:t>
                      </a:r>
                    </a:p>
                    <a:p>
                      <a:pPr marL="176213" indent="-1762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weak reactive</a:t>
                      </a: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≥100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simulated devices should be static and stable </a:t>
                      </a:r>
                    </a:p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colour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intensity of test or control lines should not  change over time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extLst>
                  <a:ext uri="{0D108BD9-81ED-4DB2-BD59-A6C34878D82A}">
                    <a16:rowId xmlns:a16="http://schemas.microsoft.com/office/drawing/2014/main" val="378061493"/>
                  </a:ext>
                </a:extLst>
              </a:tr>
              <a:tr h="13361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Observed Untrained User Study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prospective</a:t>
                      </a:r>
                    </a:p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symptomatic </a:t>
                      </a: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different sites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≥90 per site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≥30 positive per site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(≥180  in total)</a:t>
                      </a: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Comparator results:</a:t>
                      </a:r>
                    </a:p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Test result read by a professional observer</a:t>
                      </a:r>
                    </a:p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NP/OP NAT result </a:t>
                      </a:r>
                    </a:p>
                  </a:txBody>
                  <a:tcPr marL="46495" marR="46495" marT="0" marB="0" anchor="ctr"/>
                </a:tc>
                <a:extLst>
                  <a:ext uri="{0D108BD9-81ED-4DB2-BD59-A6C34878D82A}">
                    <a16:rowId xmlns:a16="http://schemas.microsoft.com/office/drawing/2014/main" val="946369723"/>
                  </a:ext>
                </a:extLst>
              </a:tr>
              <a:tr h="10327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Software Usability Studies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Questionnaire-based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≥100 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495" marR="46495" marT="0" marB="0" anchor="ctr"/>
                </a:tc>
                <a:tc>
                  <a:txBody>
                    <a:bodyPr/>
                    <a:lstStyle/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Software installation</a:t>
                      </a:r>
                    </a:p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Maintenance activities</a:t>
                      </a:r>
                    </a:p>
                    <a:p>
                      <a:pPr marL="176213" marR="0" indent="-176213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Error messages</a:t>
                      </a:r>
                    </a:p>
                  </a:txBody>
                  <a:tcPr marL="46495" marR="46495" marT="0" marB="0" anchor="ctr"/>
                </a:tc>
                <a:extLst>
                  <a:ext uri="{0D108BD9-81ED-4DB2-BD59-A6C34878D82A}">
                    <a16:rowId xmlns:a16="http://schemas.microsoft.com/office/drawing/2014/main" val="330938791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78921D6-01A4-4EFF-AB65-B881920EC6E0}"/>
              </a:ext>
            </a:extLst>
          </p:cNvPr>
          <p:cNvSpPr txBox="1"/>
          <p:nvPr/>
        </p:nvSpPr>
        <p:spPr>
          <a:xfrm rot="19568882">
            <a:off x="904288" y="2012352"/>
            <a:ext cx="7031092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900" dirty="0">
                <a:solidFill>
                  <a:schemeClr val="bg1">
                    <a:lumMod val="85000"/>
                    <a:alpha val="44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80963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9626F1-B48C-46F1-862B-78572CFE3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162" y="18043"/>
            <a:ext cx="8280000" cy="1260000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Abridged assessment – SC2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AgRDT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F52D6-6090-467C-AB2F-743099B852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6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41B457-F441-4DFB-A510-C29F690A1A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Virtual Joint Meeting        08 – 10 March 2022 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7CCBF65F-81D1-480C-9CCD-E342830A7D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913709"/>
              </p:ext>
            </p:extLst>
          </p:nvPr>
        </p:nvGraphicFramePr>
        <p:xfrm>
          <a:off x="19339" y="1039367"/>
          <a:ext cx="9144000" cy="4834443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3371193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1075456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79789683"/>
                    </a:ext>
                  </a:extLst>
                </a:gridCol>
              </a:tblGrid>
              <a:tr h="51444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2AC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EUL’d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products (POC)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2AC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FDA/HC/TGA authorized products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2A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086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QMS assessment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TBD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47574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PMS report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6595835"/>
                  </a:ext>
                </a:extLst>
              </a:tr>
              <a:tr h="36000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‘Mini-dossier’: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3114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 information/design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2223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Risk assessment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9516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 stability for ST config.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6526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Analytical sensitivity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Specimen type claimed for ST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Specimen type claimed for ST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4626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 study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Specimen type claimed for ST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Specimen type claimed for ST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9371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Usability study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PQDx_347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PQDx_347 or FDA/HC/TGA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8194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Labelling review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857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Post-listing activities (PMS, CR)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1919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Independent lab evaluation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D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30189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D83EA2F-F8B5-491E-A9BE-1B27CE31989D}"/>
              </a:ext>
            </a:extLst>
          </p:cNvPr>
          <p:cNvSpPr txBox="1"/>
          <p:nvPr/>
        </p:nvSpPr>
        <p:spPr>
          <a:xfrm>
            <a:off x="107504" y="5906967"/>
            <a:ext cx="4347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* Stringent regulatory authority – to be confirmed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DC8645-3D9F-4C1C-A629-C90D26627519}"/>
              </a:ext>
            </a:extLst>
          </p:cNvPr>
          <p:cNvSpPr txBox="1"/>
          <p:nvPr/>
        </p:nvSpPr>
        <p:spPr>
          <a:xfrm rot="19568882">
            <a:off x="904288" y="2012352"/>
            <a:ext cx="7031092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900" dirty="0">
                <a:solidFill>
                  <a:schemeClr val="bg1">
                    <a:lumMod val="85000"/>
                    <a:alpha val="44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76147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394821-C0D2-4428-A4D9-0DA354819F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3608" y="2416199"/>
            <a:ext cx="8280400" cy="3600000"/>
          </a:xfrm>
        </p:spPr>
        <p:txBody>
          <a:bodyPr/>
          <a:lstStyle/>
          <a:p>
            <a:pPr marL="90000" indent="0">
              <a:buNone/>
            </a:pPr>
            <a:r>
              <a:rPr lang="en-GB" sz="6600" b="1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noFill/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30F3E-0B91-4EA5-8B92-9D8D83850E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F52D6-6090-467C-AB2F-743099B852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7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41B457-F441-4DFB-A510-C29F690A1A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Virtual Joint Meeting        08 – 10 March 2022 </a:t>
            </a:r>
          </a:p>
        </p:txBody>
      </p:sp>
    </p:spTree>
    <p:extLst>
      <p:ext uri="{BB962C8B-B14F-4D97-AF65-F5344CB8AC3E}">
        <p14:creationId xmlns:p14="http://schemas.microsoft.com/office/powerpoint/2010/main" val="3900050978"/>
      </p:ext>
    </p:extLst>
  </p:cSld>
  <p:clrMapOvr>
    <a:masterClrMapping/>
  </p:clrMapOvr>
</p:sld>
</file>

<file path=ppt/theme/theme1.xml><?xml version="1.0" encoding="utf-8"?>
<a:theme xmlns:a="http://schemas.openxmlformats.org/drawingml/2006/main" name="WHO PQ Metting Theme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08DD2"/>
      </a:accent1>
      <a:accent2>
        <a:srgbClr val="2C4B93"/>
      </a:accent2>
      <a:accent3>
        <a:srgbClr val="90C244"/>
      </a:accent3>
      <a:accent4>
        <a:srgbClr val="049885"/>
      </a:accent4>
      <a:accent5>
        <a:srgbClr val="6BB9E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64F2239FE9BA4581852F406D74B8E2" ma:contentTypeVersion="13" ma:contentTypeDescription="Create a new document." ma:contentTypeScope="" ma:versionID="3474558320bd9d08b5a4064e69965a31">
  <xsd:schema xmlns:xsd="http://www.w3.org/2001/XMLSchema" xmlns:xs="http://www.w3.org/2001/XMLSchema" xmlns:p="http://schemas.microsoft.com/office/2006/metadata/properties" xmlns:ns3="7d3c318a-d885-4fdc-a31f-a492707abb2b" xmlns:ns4="3309039e-f5ad-4304-8458-e3850f60b165" targetNamespace="http://schemas.microsoft.com/office/2006/metadata/properties" ma:root="true" ma:fieldsID="23c84bb7e31f94050dd2e45b4d941357" ns3:_="" ns4:_="">
    <xsd:import namespace="7d3c318a-d885-4fdc-a31f-a492707abb2b"/>
    <xsd:import namespace="3309039e-f5ad-4304-8458-e3850f60b1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3c318a-d885-4fdc-a31f-a492707ab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9039e-f5ad-4304-8458-e3850f60b16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70AF89-F12C-408B-A071-BD3667AA9DB7}">
  <ds:schemaRefs>
    <ds:schemaRef ds:uri="http://purl.org/dc/elements/1.1/"/>
    <ds:schemaRef ds:uri="http://schemas.microsoft.com/office/2006/metadata/properties"/>
    <ds:schemaRef ds:uri="http://purl.org/dc/terms/"/>
    <ds:schemaRef ds:uri="7d3c318a-d885-4fdc-a31f-a492707abb2b"/>
    <ds:schemaRef ds:uri="http://schemas.microsoft.com/office/2006/documentManagement/types"/>
    <ds:schemaRef ds:uri="3309039e-f5ad-4304-8458-e3850f60b165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E380CC-8617-4A73-AECA-6A8D7756B0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3c318a-d885-4fdc-a31f-a492707abb2b"/>
    <ds:schemaRef ds:uri="3309039e-f5ad-4304-8458-e3850f60b1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4F3911-CD63-40AD-92C0-FA4B271D38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10640</TotalTime>
  <Words>517</Words>
  <Application>Microsoft Office PowerPoint</Application>
  <PresentationFormat>On-screen Show (4:3)</PresentationFormat>
  <Paragraphs>129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Lucida Grande</vt:lpstr>
      <vt:lpstr>Wingdings</vt:lpstr>
      <vt:lpstr>WHO PQ Metting Theme</vt:lpstr>
      <vt:lpstr>PowerPoint Presentation</vt:lpstr>
      <vt:lpstr>WHO EUL &amp; SC2 AgRDTs intended for self-testing</vt:lpstr>
      <vt:lpstr>WHO EUL &amp; SC2 AgRDTs intended for self-testing</vt:lpstr>
      <vt:lpstr>Validation of SC2 AgRDTs</vt:lpstr>
      <vt:lpstr>Usability studies</vt:lpstr>
      <vt:lpstr>Abridged assessment – SC2 AgRDT ST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FELICIA BECHET</dc:creator>
  <cp:lastModifiedBy>STROHER, U</cp:lastModifiedBy>
  <cp:revision>136</cp:revision>
  <dcterms:created xsi:type="dcterms:W3CDTF">2014-08-27T09:52:25Z</dcterms:created>
  <dcterms:modified xsi:type="dcterms:W3CDTF">2022-03-09T08:27:10Z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0x0101002064F2239FE9BA4581852F406D74B8E2</vt:lpwstr>
  </property>
</Properties>
</file>