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9" r:id="rId3"/>
    <p:sldId id="258" r:id="rId4"/>
    <p:sldId id="260" r:id="rId5"/>
    <p:sldId id="262" r:id="rId6"/>
    <p:sldId id="261" r:id="rId7"/>
    <p:sldId id="264" r:id="rId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488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44538C-B58D-4EB5-80D4-C585F952C4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8AAC89-9997-40AD-8F34-1C6A0527A3E1}">
      <dgm:prSet phldrT="[Text]"/>
      <dgm:spPr/>
      <dgm:t>
        <a:bodyPr/>
        <a:lstStyle/>
        <a:p>
          <a:pPr algn="ctr"/>
          <a:r>
            <a:rPr lang="en-GB" b="1" dirty="0" smtClean="0"/>
            <a:t> Low risk</a:t>
          </a:r>
          <a:endParaRPr lang="en-US" b="1" dirty="0"/>
        </a:p>
      </dgm:t>
    </dgm:pt>
    <dgm:pt modelId="{8CF3B9E9-377C-4E70-AB9B-F10F36350F89}" type="parTrans" cxnId="{521DB266-85B9-42A6-A4B8-A8F1EB5A9E1F}">
      <dgm:prSet/>
      <dgm:spPr/>
      <dgm:t>
        <a:bodyPr/>
        <a:lstStyle/>
        <a:p>
          <a:endParaRPr lang="en-US"/>
        </a:p>
      </dgm:t>
    </dgm:pt>
    <dgm:pt modelId="{1E8BF3DE-C628-46DA-A03F-C8EA2BA76BCB}" type="sibTrans" cxnId="{521DB266-85B9-42A6-A4B8-A8F1EB5A9E1F}">
      <dgm:prSet/>
      <dgm:spPr/>
      <dgm:t>
        <a:bodyPr/>
        <a:lstStyle/>
        <a:p>
          <a:endParaRPr lang="en-US"/>
        </a:p>
      </dgm:t>
    </dgm:pt>
    <dgm:pt modelId="{9A90DF35-8C99-48BA-B948-05A50D39779B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GB" sz="2800" b="1" dirty="0" smtClean="0"/>
            <a:t>Risk - Green</a:t>
          </a:r>
          <a:endParaRPr lang="en-US" sz="2800" b="1" dirty="0"/>
        </a:p>
      </dgm:t>
    </dgm:pt>
    <dgm:pt modelId="{DF7EA6D6-1697-44CE-80C6-4D8BA3CABFB7}" type="parTrans" cxnId="{24D15EED-3AD0-4E0C-A750-E52BACBC05BA}">
      <dgm:prSet/>
      <dgm:spPr/>
      <dgm:t>
        <a:bodyPr/>
        <a:lstStyle/>
        <a:p>
          <a:endParaRPr lang="en-US"/>
        </a:p>
      </dgm:t>
    </dgm:pt>
    <dgm:pt modelId="{D532399B-A14B-4F48-A624-5F897D837F87}" type="sibTrans" cxnId="{24D15EED-3AD0-4E0C-A750-E52BACBC05BA}">
      <dgm:prSet/>
      <dgm:spPr/>
      <dgm:t>
        <a:bodyPr/>
        <a:lstStyle/>
        <a:p>
          <a:endParaRPr lang="en-US"/>
        </a:p>
      </dgm:t>
    </dgm:pt>
    <dgm:pt modelId="{F475AA10-5795-41CE-94D1-C979FCFEFA44}">
      <dgm:prSet phldrT="[Text]"/>
      <dgm:spPr/>
      <dgm:t>
        <a:bodyPr/>
        <a:lstStyle/>
        <a:p>
          <a:r>
            <a:rPr lang="en-GB" dirty="0" smtClean="0"/>
            <a:t>No Rx with statins</a:t>
          </a:r>
        </a:p>
        <a:p>
          <a:r>
            <a:rPr lang="en-GB" dirty="0" smtClean="0"/>
            <a:t>Review 5yrs</a:t>
          </a:r>
          <a:endParaRPr lang="en-US" dirty="0"/>
        </a:p>
      </dgm:t>
    </dgm:pt>
    <dgm:pt modelId="{8BEA23CD-5766-4CDA-81EF-F9066C05B674}" type="parTrans" cxnId="{74DF6756-7A35-4241-A720-02AA0294C16D}">
      <dgm:prSet/>
      <dgm:spPr/>
      <dgm:t>
        <a:bodyPr/>
        <a:lstStyle/>
        <a:p>
          <a:endParaRPr lang="en-US"/>
        </a:p>
      </dgm:t>
    </dgm:pt>
    <dgm:pt modelId="{7EBC8981-2C6F-41B3-8E47-B1B4369B1A9A}" type="sibTrans" cxnId="{74DF6756-7A35-4241-A720-02AA0294C16D}">
      <dgm:prSet/>
      <dgm:spPr/>
      <dgm:t>
        <a:bodyPr/>
        <a:lstStyle/>
        <a:p>
          <a:endParaRPr lang="en-US"/>
        </a:p>
      </dgm:t>
    </dgm:pt>
    <dgm:pt modelId="{64B3EA85-0CF1-4E9B-98BA-16EF38468F44}">
      <dgm:prSet phldrT="[Text]"/>
      <dgm:spPr/>
      <dgm:t>
        <a:bodyPr/>
        <a:lstStyle/>
        <a:p>
          <a:r>
            <a:rPr lang="en-GB" b="1" dirty="0" smtClean="0"/>
            <a:t>Medium risk</a:t>
          </a:r>
          <a:endParaRPr lang="en-US" b="1" dirty="0"/>
        </a:p>
      </dgm:t>
    </dgm:pt>
    <dgm:pt modelId="{1D2A0CF2-5F9C-45F8-80EC-8F0285539352}" type="parTrans" cxnId="{6BB1B8A9-171C-4E51-971D-BB0428C62B77}">
      <dgm:prSet/>
      <dgm:spPr/>
      <dgm:t>
        <a:bodyPr/>
        <a:lstStyle/>
        <a:p>
          <a:endParaRPr lang="en-US"/>
        </a:p>
      </dgm:t>
    </dgm:pt>
    <dgm:pt modelId="{11C49199-2F1E-4B2F-925B-88A835B4BBFC}" type="sibTrans" cxnId="{6BB1B8A9-171C-4E51-971D-BB0428C62B77}">
      <dgm:prSet/>
      <dgm:spPr/>
      <dgm:t>
        <a:bodyPr/>
        <a:lstStyle/>
        <a:p>
          <a:endParaRPr lang="en-US"/>
        </a:p>
      </dgm:t>
    </dgm:pt>
    <dgm:pt modelId="{95D079C6-FA4B-4B53-B6FD-8FFB6FA23FF0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GB" sz="2800" b="1" dirty="0" smtClean="0"/>
            <a:t>Risk - yellow</a:t>
          </a:r>
          <a:endParaRPr lang="en-US" sz="2800" b="1" dirty="0"/>
        </a:p>
      </dgm:t>
    </dgm:pt>
    <dgm:pt modelId="{A8906DC5-6C2E-4703-9B93-40D52B0465D5}" type="parTrans" cxnId="{D93CEC2E-C620-4508-91C6-2898ACB9E282}">
      <dgm:prSet/>
      <dgm:spPr/>
      <dgm:t>
        <a:bodyPr/>
        <a:lstStyle/>
        <a:p>
          <a:endParaRPr lang="en-US"/>
        </a:p>
      </dgm:t>
    </dgm:pt>
    <dgm:pt modelId="{EE43F37C-41C0-4394-87B9-33EDF37A26CF}" type="sibTrans" cxnId="{D93CEC2E-C620-4508-91C6-2898ACB9E282}">
      <dgm:prSet/>
      <dgm:spPr/>
      <dgm:t>
        <a:bodyPr/>
        <a:lstStyle/>
        <a:p>
          <a:endParaRPr lang="en-US"/>
        </a:p>
      </dgm:t>
    </dgm:pt>
    <dgm:pt modelId="{4E412523-1F68-48FC-9620-1CB4D04499F2}">
      <dgm:prSet phldrT="[Text]"/>
      <dgm:spPr/>
      <dgm:t>
        <a:bodyPr/>
        <a:lstStyle/>
        <a:p>
          <a:r>
            <a:rPr lang="en-GB" dirty="0" smtClean="0"/>
            <a:t>No Rx with statins</a:t>
          </a:r>
        </a:p>
        <a:p>
          <a:r>
            <a:rPr lang="en-GB" dirty="0" smtClean="0"/>
            <a:t>Review 2yrs</a:t>
          </a:r>
          <a:endParaRPr lang="en-US" dirty="0"/>
        </a:p>
      </dgm:t>
    </dgm:pt>
    <dgm:pt modelId="{9E040559-D249-4424-8D24-4A02D304D783}" type="parTrans" cxnId="{A84131CC-EACA-4F9D-81B0-D6EF8FA08A07}">
      <dgm:prSet/>
      <dgm:spPr/>
      <dgm:t>
        <a:bodyPr/>
        <a:lstStyle/>
        <a:p>
          <a:endParaRPr lang="en-US"/>
        </a:p>
      </dgm:t>
    </dgm:pt>
    <dgm:pt modelId="{FE7041C9-7529-48C8-993E-D81F061D32A8}" type="sibTrans" cxnId="{A84131CC-EACA-4F9D-81B0-D6EF8FA08A07}">
      <dgm:prSet/>
      <dgm:spPr/>
      <dgm:t>
        <a:bodyPr/>
        <a:lstStyle/>
        <a:p>
          <a:endParaRPr lang="en-US"/>
        </a:p>
      </dgm:t>
    </dgm:pt>
    <dgm:pt modelId="{A3BB98B8-1D04-4828-B444-0D10F1440E67}">
      <dgm:prSet/>
      <dgm:spPr/>
      <dgm:t>
        <a:bodyPr/>
        <a:lstStyle/>
        <a:p>
          <a:r>
            <a:rPr lang="en-GB" b="1" dirty="0" smtClean="0"/>
            <a:t>High risk</a:t>
          </a:r>
          <a:endParaRPr lang="en-US" b="1" dirty="0"/>
        </a:p>
      </dgm:t>
    </dgm:pt>
    <dgm:pt modelId="{0557E99F-7FD0-4102-B352-E8F8C65B0C6B}" type="parTrans" cxnId="{3F58C3EF-76DA-49F9-A3EE-7022E131B860}">
      <dgm:prSet/>
      <dgm:spPr/>
      <dgm:t>
        <a:bodyPr/>
        <a:lstStyle/>
        <a:p>
          <a:endParaRPr lang="en-US"/>
        </a:p>
      </dgm:t>
    </dgm:pt>
    <dgm:pt modelId="{0359F5B8-901D-401F-8541-9F6A7BFF0C82}" type="sibTrans" cxnId="{3F58C3EF-76DA-49F9-A3EE-7022E131B860}">
      <dgm:prSet/>
      <dgm:spPr/>
      <dgm:t>
        <a:bodyPr/>
        <a:lstStyle/>
        <a:p>
          <a:endParaRPr lang="en-US"/>
        </a:p>
      </dgm:t>
    </dgm:pt>
    <dgm:pt modelId="{B57A4309-4AFE-43E8-A98F-7BAED64ADBAF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GB" sz="2800" b="1" dirty="0" smtClean="0"/>
            <a:t>Risk -     Red</a:t>
          </a:r>
          <a:endParaRPr lang="en-US" sz="2800" b="1" dirty="0"/>
        </a:p>
      </dgm:t>
    </dgm:pt>
    <dgm:pt modelId="{33DBB234-3AE4-44A1-96ED-052F54D838C1}" type="parTrans" cxnId="{8C0B2B7F-A9E7-4B61-9B83-1796E6138142}">
      <dgm:prSet/>
      <dgm:spPr/>
      <dgm:t>
        <a:bodyPr/>
        <a:lstStyle/>
        <a:p>
          <a:endParaRPr lang="en-US"/>
        </a:p>
      </dgm:t>
    </dgm:pt>
    <dgm:pt modelId="{5D683104-42F9-4E7B-927B-F885E7C99139}" type="sibTrans" cxnId="{8C0B2B7F-A9E7-4B61-9B83-1796E6138142}">
      <dgm:prSet/>
      <dgm:spPr/>
      <dgm:t>
        <a:bodyPr/>
        <a:lstStyle/>
        <a:p>
          <a:endParaRPr lang="en-US"/>
        </a:p>
      </dgm:t>
    </dgm:pt>
    <dgm:pt modelId="{8DE62CD4-A814-4211-ADA4-2EC364C72A9F}">
      <dgm:prSet/>
      <dgm:spPr/>
      <dgm:t>
        <a:bodyPr/>
        <a:lstStyle/>
        <a:p>
          <a:r>
            <a:rPr lang="en-GB" dirty="0" smtClean="0"/>
            <a:t>Start statins if cholesterol above 7mmol/L</a:t>
          </a:r>
          <a:endParaRPr lang="en-US" dirty="0"/>
        </a:p>
      </dgm:t>
    </dgm:pt>
    <dgm:pt modelId="{45608578-E242-455B-8FF3-4173FD227C2E}" type="parTrans" cxnId="{8852B3A0-262A-45F9-B07A-BABA419C3B14}">
      <dgm:prSet/>
      <dgm:spPr/>
      <dgm:t>
        <a:bodyPr/>
        <a:lstStyle/>
        <a:p>
          <a:endParaRPr lang="en-US"/>
        </a:p>
      </dgm:t>
    </dgm:pt>
    <dgm:pt modelId="{7F0DB815-F314-4FBE-9D51-87B5110FA24A}" type="sibTrans" cxnId="{8852B3A0-262A-45F9-B07A-BABA419C3B14}">
      <dgm:prSet/>
      <dgm:spPr/>
      <dgm:t>
        <a:bodyPr/>
        <a:lstStyle/>
        <a:p>
          <a:endParaRPr lang="en-US"/>
        </a:p>
      </dgm:t>
    </dgm:pt>
    <dgm:pt modelId="{16C51028-EF88-4D3F-8A78-F4E3785902D1}" type="pres">
      <dgm:prSet presAssocID="{5F44538C-B58D-4EB5-80D4-C585F952C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8A25493-1719-4FB8-80FB-510D94F469FB}" type="pres">
      <dgm:prSet presAssocID="{E18AAC89-9997-40AD-8F34-1C6A0527A3E1}" presName="root" presStyleCnt="0"/>
      <dgm:spPr/>
    </dgm:pt>
    <dgm:pt modelId="{1137145A-D317-4A1C-A347-3F150D5ACFA0}" type="pres">
      <dgm:prSet presAssocID="{E18AAC89-9997-40AD-8F34-1C6A0527A3E1}" presName="rootComposite" presStyleCnt="0"/>
      <dgm:spPr/>
    </dgm:pt>
    <dgm:pt modelId="{A804259A-7EB0-4128-8125-835B036C608C}" type="pres">
      <dgm:prSet presAssocID="{E18AAC89-9997-40AD-8F34-1C6A0527A3E1}" presName="rootText" presStyleLbl="node1" presStyleIdx="0" presStyleCnt="3"/>
      <dgm:spPr/>
      <dgm:t>
        <a:bodyPr/>
        <a:lstStyle/>
        <a:p>
          <a:endParaRPr lang="en-US"/>
        </a:p>
      </dgm:t>
    </dgm:pt>
    <dgm:pt modelId="{AB7D1DB0-25E3-47D8-AF67-5B3613773EA0}" type="pres">
      <dgm:prSet presAssocID="{E18AAC89-9997-40AD-8F34-1C6A0527A3E1}" presName="rootConnector" presStyleLbl="node1" presStyleIdx="0" presStyleCnt="3"/>
      <dgm:spPr/>
      <dgm:t>
        <a:bodyPr/>
        <a:lstStyle/>
        <a:p>
          <a:endParaRPr lang="en-US"/>
        </a:p>
      </dgm:t>
    </dgm:pt>
    <dgm:pt modelId="{D7111631-D200-4979-8CB7-CFB3250F59F3}" type="pres">
      <dgm:prSet presAssocID="{E18AAC89-9997-40AD-8F34-1C6A0527A3E1}" presName="childShape" presStyleCnt="0"/>
      <dgm:spPr/>
    </dgm:pt>
    <dgm:pt modelId="{4662BF16-4B2B-41ED-B92A-BF5A30A3E75B}" type="pres">
      <dgm:prSet presAssocID="{DF7EA6D6-1697-44CE-80C6-4D8BA3CABFB7}" presName="Name13" presStyleLbl="parChTrans1D2" presStyleIdx="0" presStyleCnt="6"/>
      <dgm:spPr/>
      <dgm:t>
        <a:bodyPr/>
        <a:lstStyle/>
        <a:p>
          <a:endParaRPr lang="en-US"/>
        </a:p>
      </dgm:t>
    </dgm:pt>
    <dgm:pt modelId="{E1474AC5-E6DE-41AF-A751-0D9D709A9F24}" type="pres">
      <dgm:prSet presAssocID="{9A90DF35-8C99-48BA-B948-05A50D39779B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7C63A-492E-48FD-BD5B-BF6FB1AD7DA9}" type="pres">
      <dgm:prSet presAssocID="{8BEA23CD-5766-4CDA-81EF-F9066C05B674}" presName="Name13" presStyleLbl="parChTrans1D2" presStyleIdx="1" presStyleCnt="6"/>
      <dgm:spPr/>
      <dgm:t>
        <a:bodyPr/>
        <a:lstStyle/>
        <a:p>
          <a:endParaRPr lang="en-US"/>
        </a:p>
      </dgm:t>
    </dgm:pt>
    <dgm:pt modelId="{4E5DC601-1D32-416A-8065-EBB6E1516A64}" type="pres">
      <dgm:prSet presAssocID="{F475AA10-5795-41CE-94D1-C979FCFEFA44}" presName="childText" presStyleLbl="bgAcc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7CAA5-AC6B-4E8F-919B-C8AE02DAF4F4}" type="pres">
      <dgm:prSet presAssocID="{64B3EA85-0CF1-4E9B-98BA-16EF38468F44}" presName="root" presStyleCnt="0"/>
      <dgm:spPr/>
    </dgm:pt>
    <dgm:pt modelId="{43476200-1D8C-47B2-BB09-44E42F8D39FD}" type="pres">
      <dgm:prSet presAssocID="{64B3EA85-0CF1-4E9B-98BA-16EF38468F44}" presName="rootComposite" presStyleCnt="0"/>
      <dgm:spPr/>
    </dgm:pt>
    <dgm:pt modelId="{59B70D1C-F0B2-49F3-909B-00C923BC466D}" type="pres">
      <dgm:prSet presAssocID="{64B3EA85-0CF1-4E9B-98BA-16EF38468F44}" presName="rootText" presStyleLbl="node1" presStyleIdx="1" presStyleCnt="3"/>
      <dgm:spPr/>
      <dgm:t>
        <a:bodyPr/>
        <a:lstStyle/>
        <a:p>
          <a:endParaRPr lang="en-US"/>
        </a:p>
      </dgm:t>
    </dgm:pt>
    <dgm:pt modelId="{C0BDB962-5C26-4EE4-A008-FF6D3404B567}" type="pres">
      <dgm:prSet presAssocID="{64B3EA85-0CF1-4E9B-98BA-16EF38468F44}" presName="rootConnector" presStyleLbl="node1" presStyleIdx="1" presStyleCnt="3"/>
      <dgm:spPr/>
      <dgm:t>
        <a:bodyPr/>
        <a:lstStyle/>
        <a:p>
          <a:endParaRPr lang="en-US"/>
        </a:p>
      </dgm:t>
    </dgm:pt>
    <dgm:pt modelId="{B58BF58D-8CC0-4132-A6CF-A66E529392ED}" type="pres">
      <dgm:prSet presAssocID="{64B3EA85-0CF1-4E9B-98BA-16EF38468F44}" presName="childShape" presStyleCnt="0"/>
      <dgm:spPr/>
    </dgm:pt>
    <dgm:pt modelId="{98BCDE3F-7407-4D1A-8E03-9E8DD298925D}" type="pres">
      <dgm:prSet presAssocID="{A8906DC5-6C2E-4703-9B93-40D52B0465D5}" presName="Name13" presStyleLbl="parChTrans1D2" presStyleIdx="2" presStyleCnt="6"/>
      <dgm:spPr/>
      <dgm:t>
        <a:bodyPr/>
        <a:lstStyle/>
        <a:p>
          <a:endParaRPr lang="en-US"/>
        </a:p>
      </dgm:t>
    </dgm:pt>
    <dgm:pt modelId="{024FE49D-C37C-4621-B0CA-94499A856BA6}" type="pres">
      <dgm:prSet presAssocID="{95D079C6-FA4B-4B53-B6FD-8FFB6FA23FF0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E0DA9-966D-4CDF-83B8-8EA254C96811}" type="pres">
      <dgm:prSet presAssocID="{9E040559-D249-4424-8D24-4A02D304D783}" presName="Name13" presStyleLbl="parChTrans1D2" presStyleIdx="3" presStyleCnt="6"/>
      <dgm:spPr/>
      <dgm:t>
        <a:bodyPr/>
        <a:lstStyle/>
        <a:p>
          <a:endParaRPr lang="en-US"/>
        </a:p>
      </dgm:t>
    </dgm:pt>
    <dgm:pt modelId="{F5DCECB4-17EF-49D9-AAFE-10AC8ED2C7A6}" type="pres">
      <dgm:prSet presAssocID="{4E412523-1F68-48FC-9620-1CB4D04499F2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4E4C4-6AB0-4BFC-AE53-6A7FE9B92CE0}" type="pres">
      <dgm:prSet presAssocID="{A3BB98B8-1D04-4828-B444-0D10F1440E67}" presName="root" presStyleCnt="0"/>
      <dgm:spPr/>
    </dgm:pt>
    <dgm:pt modelId="{95BFC70D-9249-4D13-B191-58BC92B5D4D5}" type="pres">
      <dgm:prSet presAssocID="{A3BB98B8-1D04-4828-B444-0D10F1440E67}" presName="rootComposite" presStyleCnt="0"/>
      <dgm:spPr/>
    </dgm:pt>
    <dgm:pt modelId="{AF02AF35-79AB-4A46-9C79-5BE768946191}" type="pres">
      <dgm:prSet presAssocID="{A3BB98B8-1D04-4828-B444-0D10F1440E67}" presName="rootText" presStyleLbl="node1" presStyleIdx="2" presStyleCnt="3"/>
      <dgm:spPr/>
      <dgm:t>
        <a:bodyPr/>
        <a:lstStyle/>
        <a:p>
          <a:endParaRPr lang="en-US"/>
        </a:p>
      </dgm:t>
    </dgm:pt>
    <dgm:pt modelId="{1574F3B8-6A42-4D78-A533-519A827CAD41}" type="pres">
      <dgm:prSet presAssocID="{A3BB98B8-1D04-4828-B444-0D10F1440E67}" presName="rootConnector" presStyleLbl="node1" presStyleIdx="2" presStyleCnt="3"/>
      <dgm:spPr/>
      <dgm:t>
        <a:bodyPr/>
        <a:lstStyle/>
        <a:p>
          <a:endParaRPr lang="en-US"/>
        </a:p>
      </dgm:t>
    </dgm:pt>
    <dgm:pt modelId="{93D563D5-4CDD-402D-91F9-AD038BD7CE19}" type="pres">
      <dgm:prSet presAssocID="{A3BB98B8-1D04-4828-B444-0D10F1440E67}" presName="childShape" presStyleCnt="0"/>
      <dgm:spPr/>
    </dgm:pt>
    <dgm:pt modelId="{E936BBF5-E86F-473A-A76B-77F6B6EC2D37}" type="pres">
      <dgm:prSet presAssocID="{33DBB234-3AE4-44A1-96ED-052F54D838C1}" presName="Name13" presStyleLbl="parChTrans1D2" presStyleIdx="4" presStyleCnt="6"/>
      <dgm:spPr/>
      <dgm:t>
        <a:bodyPr/>
        <a:lstStyle/>
        <a:p>
          <a:endParaRPr lang="en-US"/>
        </a:p>
      </dgm:t>
    </dgm:pt>
    <dgm:pt modelId="{30D01097-A925-4488-8D31-1D295963EEB5}" type="pres">
      <dgm:prSet presAssocID="{B57A4309-4AFE-43E8-A98F-7BAED64ADBAF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7E412-1071-410A-8F49-34DFF0F147B2}" type="pres">
      <dgm:prSet presAssocID="{45608578-E242-455B-8FF3-4173FD227C2E}" presName="Name13" presStyleLbl="parChTrans1D2" presStyleIdx="5" presStyleCnt="6"/>
      <dgm:spPr/>
      <dgm:t>
        <a:bodyPr/>
        <a:lstStyle/>
        <a:p>
          <a:endParaRPr lang="en-US"/>
        </a:p>
      </dgm:t>
    </dgm:pt>
    <dgm:pt modelId="{EFD0CE16-5F92-4677-B3FB-94D02C9D5A34}" type="pres">
      <dgm:prSet presAssocID="{8DE62CD4-A814-4211-ADA4-2EC364C72A9F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C4E081-F609-4D2F-91D5-F1234476A417}" type="presOf" srcId="{33DBB234-3AE4-44A1-96ED-052F54D838C1}" destId="{E936BBF5-E86F-473A-A76B-77F6B6EC2D37}" srcOrd="0" destOrd="0" presId="urn:microsoft.com/office/officeart/2005/8/layout/hierarchy3"/>
    <dgm:cxn modelId="{1A38F3E9-36A6-418C-96C3-DBA080778D31}" type="presOf" srcId="{A3BB98B8-1D04-4828-B444-0D10F1440E67}" destId="{AF02AF35-79AB-4A46-9C79-5BE768946191}" srcOrd="0" destOrd="0" presId="urn:microsoft.com/office/officeart/2005/8/layout/hierarchy3"/>
    <dgm:cxn modelId="{AE718AFE-9CCA-48A3-AF23-B056F0CDC41C}" type="presOf" srcId="{B57A4309-4AFE-43E8-A98F-7BAED64ADBAF}" destId="{30D01097-A925-4488-8D31-1D295963EEB5}" srcOrd="0" destOrd="0" presId="urn:microsoft.com/office/officeart/2005/8/layout/hierarchy3"/>
    <dgm:cxn modelId="{143C3DEC-FED3-418D-A05B-61F91225BDF3}" type="presOf" srcId="{E18AAC89-9997-40AD-8F34-1C6A0527A3E1}" destId="{A804259A-7EB0-4128-8125-835B036C608C}" srcOrd="0" destOrd="0" presId="urn:microsoft.com/office/officeart/2005/8/layout/hierarchy3"/>
    <dgm:cxn modelId="{B9B5C007-10AA-41F1-88A5-9BD585FECD13}" type="presOf" srcId="{E18AAC89-9997-40AD-8F34-1C6A0527A3E1}" destId="{AB7D1DB0-25E3-47D8-AF67-5B3613773EA0}" srcOrd="1" destOrd="0" presId="urn:microsoft.com/office/officeart/2005/8/layout/hierarchy3"/>
    <dgm:cxn modelId="{6ACC5D31-539D-48C8-AD51-F044DE9076E7}" type="presOf" srcId="{64B3EA85-0CF1-4E9B-98BA-16EF38468F44}" destId="{C0BDB962-5C26-4EE4-A008-FF6D3404B567}" srcOrd="1" destOrd="0" presId="urn:microsoft.com/office/officeart/2005/8/layout/hierarchy3"/>
    <dgm:cxn modelId="{8852B3A0-262A-45F9-B07A-BABA419C3B14}" srcId="{A3BB98B8-1D04-4828-B444-0D10F1440E67}" destId="{8DE62CD4-A814-4211-ADA4-2EC364C72A9F}" srcOrd="1" destOrd="0" parTransId="{45608578-E242-455B-8FF3-4173FD227C2E}" sibTransId="{7F0DB815-F314-4FBE-9D51-87B5110FA24A}"/>
    <dgm:cxn modelId="{4D07DB66-8E96-480B-B92E-012F030BC31A}" type="presOf" srcId="{5F44538C-B58D-4EB5-80D4-C585F952C402}" destId="{16C51028-EF88-4D3F-8A78-F4E3785902D1}" srcOrd="0" destOrd="0" presId="urn:microsoft.com/office/officeart/2005/8/layout/hierarchy3"/>
    <dgm:cxn modelId="{FF87FE68-9FAE-4A91-9A4D-1781A8A7FCE3}" type="presOf" srcId="{F475AA10-5795-41CE-94D1-C979FCFEFA44}" destId="{4E5DC601-1D32-416A-8065-EBB6E1516A64}" srcOrd="0" destOrd="0" presId="urn:microsoft.com/office/officeart/2005/8/layout/hierarchy3"/>
    <dgm:cxn modelId="{8C0D9055-BF35-4DD0-94EF-47D521CA0791}" type="presOf" srcId="{9E040559-D249-4424-8D24-4A02D304D783}" destId="{D56E0DA9-966D-4CDF-83B8-8EA254C96811}" srcOrd="0" destOrd="0" presId="urn:microsoft.com/office/officeart/2005/8/layout/hierarchy3"/>
    <dgm:cxn modelId="{0BDB120E-DB90-4ABE-B61B-8806732F766B}" type="presOf" srcId="{A8906DC5-6C2E-4703-9B93-40D52B0465D5}" destId="{98BCDE3F-7407-4D1A-8E03-9E8DD298925D}" srcOrd="0" destOrd="0" presId="urn:microsoft.com/office/officeart/2005/8/layout/hierarchy3"/>
    <dgm:cxn modelId="{D93CEC2E-C620-4508-91C6-2898ACB9E282}" srcId="{64B3EA85-0CF1-4E9B-98BA-16EF38468F44}" destId="{95D079C6-FA4B-4B53-B6FD-8FFB6FA23FF0}" srcOrd="0" destOrd="0" parTransId="{A8906DC5-6C2E-4703-9B93-40D52B0465D5}" sibTransId="{EE43F37C-41C0-4394-87B9-33EDF37A26CF}"/>
    <dgm:cxn modelId="{6624E774-07CB-45F8-B598-35B68E21D2CA}" type="presOf" srcId="{8DE62CD4-A814-4211-ADA4-2EC364C72A9F}" destId="{EFD0CE16-5F92-4677-B3FB-94D02C9D5A34}" srcOrd="0" destOrd="0" presId="urn:microsoft.com/office/officeart/2005/8/layout/hierarchy3"/>
    <dgm:cxn modelId="{B48F21A8-175E-4A40-B8A2-7D86279DCC96}" type="presOf" srcId="{DF7EA6D6-1697-44CE-80C6-4D8BA3CABFB7}" destId="{4662BF16-4B2B-41ED-B92A-BF5A30A3E75B}" srcOrd="0" destOrd="0" presId="urn:microsoft.com/office/officeart/2005/8/layout/hierarchy3"/>
    <dgm:cxn modelId="{AF14A76B-1706-4101-854C-690F07BFF4C1}" type="presOf" srcId="{95D079C6-FA4B-4B53-B6FD-8FFB6FA23FF0}" destId="{024FE49D-C37C-4621-B0CA-94499A856BA6}" srcOrd="0" destOrd="0" presId="urn:microsoft.com/office/officeart/2005/8/layout/hierarchy3"/>
    <dgm:cxn modelId="{521DB266-85B9-42A6-A4B8-A8F1EB5A9E1F}" srcId="{5F44538C-B58D-4EB5-80D4-C585F952C402}" destId="{E18AAC89-9997-40AD-8F34-1C6A0527A3E1}" srcOrd="0" destOrd="0" parTransId="{8CF3B9E9-377C-4E70-AB9B-F10F36350F89}" sibTransId="{1E8BF3DE-C628-46DA-A03F-C8EA2BA76BCB}"/>
    <dgm:cxn modelId="{24D15EED-3AD0-4E0C-A750-E52BACBC05BA}" srcId="{E18AAC89-9997-40AD-8F34-1C6A0527A3E1}" destId="{9A90DF35-8C99-48BA-B948-05A50D39779B}" srcOrd="0" destOrd="0" parTransId="{DF7EA6D6-1697-44CE-80C6-4D8BA3CABFB7}" sibTransId="{D532399B-A14B-4F48-A624-5F897D837F87}"/>
    <dgm:cxn modelId="{A84131CC-EACA-4F9D-81B0-D6EF8FA08A07}" srcId="{64B3EA85-0CF1-4E9B-98BA-16EF38468F44}" destId="{4E412523-1F68-48FC-9620-1CB4D04499F2}" srcOrd="1" destOrd="0" parTransId="{9E040559-D249-4424-8D24-4A02D304D783}" sibTransId="{FE7041C9-7529-48C8-993E-D81F061D32A8}"/>
    <dgm:cxn modelId="{976862F7-C04F-41F4-8480-063FDA53350D}" type="presOf" srcId="{8BEA23CD-5766-4CDA-81EF-F9066C05B674}" destId="{C1C7C63A-492E-48FD-BD5B-BF6FB1AD7DA9}" srcOrd="0" destOrd="0" presId="urn:microsoft.com/office/officeart/2005/8/layout/hierarchy3"/>
    <dgm:cxn modelId="{3F58C3EF-76DA-49F9-A3EE-7022E131B860}" srcId="{5F44538C-B58D-4EB5-80D4-C585F952C402}" destId="{A3BB98B8-1D04-4828-B444-0D10F1440E67}" srcOrd="2" destOrd="0" parTransId="{0557E99F-7FD0-4102-B352-E8F8C65B0C6B}" sibTransId="{0359F5B8-901D-401F-8541-9F6A7BFF0C82}"/>
    <dgm:cxn modelId="{8C0B2B7F-A9E7-4B61-9B83-1796E6138142}" srcId="{A3BB98B8-1D04-4828-B444-0D10F1440E67}" destId="{B57A4309-4AFE-43E8-A98F-7BAED64ADBAF}" srcOrd="0" destOrd="0" parTransId="{33DBB234-3AE4-44A1-96ED-052F54D838C1}" sibTransId="{5D683104-42F9-4E7B-927B-F885E7C99139}"/>
    <dgm:cxn modelId="{60977E70-E0A3-491A-8392-8FABB3673BCE}" type="presOf" srcId="{64B3EA85-0CF1-4E9B-98BA-16EF38468F44}" destId="{59B70D1C-F0B2-49F3-909B-00C923BC466D}" srcOrd="0" destOrd="0" presId="urn:microsoft.com/office/officeart/2005/8/layout/hierarchy3"/>
    <dgm:cxn modelId="{6BB1B8A9-171C-4E51-971D-BB0428C62B77}" srcId="{5F44538C-B58D-4EB5-80D4-C585F952C402}" destId="{64B3EA85-0CF1-4E9B-98BA-16EF38468F44}" srcOrd="1" destOrd="0" parTransId="{1D2A0CF2-5F9C-45F8-80EC-8F0285539352}" sibTransId="{11C49199-2F1E-4B2F-925B-88A835B4BBFC}"/>
    <dgm:cxn modelId="{74DF6756-7A35-4241-A720-02AA0294C16D}" srcId="{E18AAC89-9997-40AD-8F34-1C6A0527A3E1}" destId="{F475AA10-5795-41CE-94D1-C979FCFEFA44}" srcOrd="1" destOrd="0" parTransId="{8BEA23CD-5766-4CDA-81EF-F9066C05B674}" sibTransId="{7EBC8981-2C6F-41B3-8E47-B1B4369B1A9A}"/>
    <dgm:cxn modelId="{10E522F8-6FE1-46F2-AC2B-C575B0CA8E35}" type="presOf" srcId="{4E412523-1F68-48FC-9620-1CB4D04499F2}" destId="{F5DCECB4-17EF-49D9-AAFE-10AC8ED2C7A6}" srcOrd="0" destOrd="0" presId="urn:microsoft.com/office/officeart/2005/8/layout/hierarchy3"/>
    <dgm:cxn modelId="{88D294A2-0D20-489D-AB05-E448484E66E2}" type="presOf" srcId="{A3BB98B8-1D04-4828-B444-0D10F1440E67}" destId="{1574F3B8-6A42-4D78-A533-519A827CAD41}" srcOrd="1" destOrd="0" presId="urn:microsoft.com/office/officeart/2005/8/layout/hierarchy3"/>
    <dgm:cxn modelId="{67E54D21-29B5-497D-9D36-2C9EC2D2737B}" type="presOf" srcId="{45608578-E242-455B-8FF3-4173FD227C2E}" destId="{3C57E412-1071-410A-8F49-34DFF0F147B2}" srcOrd="0" destOrd="0" presId="urn:microsoft.com/office/officeart/2005/8/layout/hierarchy3"/>
    <dgm:cxn modelId="{90FE02EF-5BBF-42F5-839E-622AF1588937}" type="presOf" srcId="{9A90DF35-8C99-48BA-B948-05A50D39779B}" destId="{E1474AC5-E6DE-41AF-A751-0D9D709A9F24}" srcOrd="0" destOrd="0" presId="urn:microsoft.com/office/officeart/2005/8/layout/hierarchy3"/>
    <dgm:cxn modelId="{946B8D28-66A4-422C-BF53-E1180F0073A9}" type="presParOf" srcId="{16C51028-EF88-4D3F-8A78-F4E3785902D1}" destId="{28A25493-1719-4FB8-80FB-510D94F469FB}" srcOrd="0" destOrd="0" presId="urn:microsoft.com/office/officeart/2005/8/layout/hierarchy3"/>
    <dgm:cxn modelId="{13C4B16C-5BFE-4D5D-A785-9016F8437141}" type="presParOf" srcId="{28A25493-1719-4FB8-80FB-510D94F469FB}" destId="{1137145A-D317-4A1C-A347-3F150D5ACFA0}" srcOrd="0" destOrd="0" presId="urn:microsoft.com/office/officeart/2005/8/layout/hierarchy3"/>
    <dgm:cxn modelId="{625315BE-F2B5-4A8A-86B9-D5E0010F981A}" type="presParOf" srcId="{1137145A-D317-4A1C-A347-3F150D5ACFA0}" destId="{A804259A-7EB0-4128-8125-835B036C608C}" srcOrd="0" destOrd="0" presId="urn:microsoft.com/office/officeart/2005/8/layout/hierarchy3"/>
    <dgm:cxn modelId="{CB082586-8E4C-485C-BC8B-7ED29D448F14}" type="presParOf" srcId="{1137145A-D317-4A1C-A347-3F150D5ACFA0}" destId="{AB7D1DB0-25E3-47D8-AF67-5B3613773EA0}" srcOrd="1" destOrd="0" presId="urn:microsoft.com/office/officeart/2005/8/layout/hierarchy3"/>
    <dgm:cxn modelId="{B49ADEBF-B88D-483D-9A16-BE85F176E79B}" type="presParOf" srcId="{28A25493-1719-4FB8-80FB-510D94F469FB}" destId="{D7111631-D200-4979-8CB7-CFB3250F59F3}" srcOrd="1" destOrd="0" presId="urn:microsoft.com/office/officeart/2005/8/layout/hierarchy3"/>
    <dgm:cxn modelId="{075090F7-DB6E-40CC-8A0E-69E48B66B5E3}" type="presParOf" srcId="{D7111631-D200-4979-8CB7-CFB3250F59F3}" destId="{4662BF16-4B2B-41ED-B92A-BF5A30A3E75B}" srcOrd="0" destOrd="0" presId="urn:microsoft.com/office/officeart/2005/8/layout/hierarchy3"/>
    <dgm:cxn modelId="{24713CFF-C7A2-46EA-B6C2-BFECDED44E81}" type="presParOf" srcId="{D7111631-D200-4979-8CB7-CFB3250F59F3}" destId="{E1474AC5-E6DE-41AF-A751-0D9D709A9F24}" srcOrd="1" destOrd="0" presId="urn:microsoft.com/office/officeart/2005/8/layout/hierarchy3"/>
    <dgm:cxn modelId="{D3BE2057-88C0-430E-B5E8-6150514D494E}" type="presParOf" srcId="{D7111631-D200-4979-8CB7-CFB3250F59F3}" destId="{C1C7C63A-492E-48FD-BD5B-BF6FB1AD7DA9}" srcOrd="2" destOrd="0" presId="urn:microsoft.com/office/officeart/2005/8/layout/hierarchy3"/>
    <dgm:cxn modelId="{217F9823-D749-4A24-9670-36CA695E76BA}" type="presParOf" srcId="{D7111631-D200-4979-8CB7-CFB3250F59F3}" destId="{4E5DC601-1D32-416A-8065-EBB6E1516A64}" srcOrd="3" destOrd="0" presId="urn:microsoft.com/office/officeart/2005/8/layout/hierarchy3"/>
    <dgm:cxn modelId="{F169D858-075C-4D79-BD3C-3130366AB1B4}" type="presParOf" srcId="{16C51028-EF88-4D3F-8A78-F4E3785902D1}" destId="{0A47CAA5-AC6B-4E8F-919B-C8AE02DAF4F4}" srcOrd="1" destOrd="0" presId="urn:microsoft.com/office/officeart/2005/8/layout/hierarchy3"/>
    <dgm:cxn modelId="{BE4A7A63-AA23-4827-A15D-1745D39566CF}" type="presParOf" srcId="{0A47CAA5-AC6B-4E8F-919B-C8AE02DAF4F4}" destId="{43476200-1D8C-47B2-BB09-44E42F8D39FD}" srcOrd="0" destOrd="0" presId="urn:microsoft.com/office/officeart/2005/8/layout/hierarchy3"/>
    <dgm:cxn modelId="{F8C0586C-E3F0-490D-84AA-2DB218749D9E}" type="presParOf" srcId="{43476200-1D8C-47B2-BB09-44E42F8D39FD}" destId="{59B70D1C-F0B2-49F3-909B-00C923BC466D}" srcOrd="0" destOrd="0" presId="urn:microsoft.com/office/officeart/2005/8/layout/hierarchy3"/>
    <dgm:cxn modelId="{1177932D-0D67-4EE8-B3FC-D292C31B219D}" type="presParOf" srcId="{43476200-1D8C-47B2-BB09-44E42F8D39FD}" destId="{C0BDB962-5C26-4EE4-A008-FF6D3404B567}" srcOrd="1" destOrd="0" presId="urn:microsoft.com/office/officeart/2005/8/layout/hierarchy3"/>
    <dgm:cxn modelId="{019E63BE-1D49-44E8-B055-1D586C4DD5C9}" type="presParOf" srcId="{0A47CAA5-AC6B-4E8F-919B-C8AE02DAF4F4}" destId="{B58BF58D-8CC0-4132-A6CF-A66E529392ED}" srcOrd="1" destOrd="0" presId="urn:microsoft.com/office/officeart/2005/8/layout/hierarchy3"/>
    <dgm:cxn modelId="{77834C68-454F-425E-A69F-DF288BEEB709}" type="presParOf" srcId="{B58BF58D-8CC0-4132-A6CF-A66E529392ED}" destId="{98BCDE3F-7407-4D1A-8E03-9E8DD298925D}" srcOrd="0" destOrd="0" presId="urn:microsoft.com/office/officeart/2005/8/layout/hierarchy3"/>
    <dgm:cxn modelId="{D26BFB7C-E5EF-4023-98AA-FE80AC537117}" type="presParOf" srcId="{B58BF58D-8CC0-4132-A6CF-A66E529392ED}" destId="{024FE49D-C37C-4621-B0CA-94499A856BA6}" srcOrd="1" destOrd="0" presId="urn:microsoft.com/office/officeart/2005/8/layout/hierarchy3"/>
    <dgm:cxn modelId="{7F5DE8AF-77FF-4CA8-B670-A6D4822A8EAA}" type="presParOf" srcId="{B58BF58D-8CC0-4132-A6CF-A66E529392ED}" destId="{D56E0DA9-966D-4CDF-83B8-8EA254C96811}" srcOrd="2" destOrd="0" presId="urn:microsoft.com/office/officeart/2005/8/layout/hierarchy3"/>
    <dgm:cxn modelId="{0CBBC0E0-9596-4204-98F9-385399F2F6A9}" type="presParOf" srcId="{B58BF58D-8CC0-4132-A6CF-A66E529392ED}" destId="{F5DCECB4-17EF-49D9-AAFE-10AC8ED2C7A6}" srcOrd="3" destOrd="0" presId="urn:microsoft.com/office/officeart/2005/8/layout/hierarchy3"/>
    <dgm:cxn modelId="{CB5B0229-3E41-414E-B20C-F2BF6BB66949}" type="presParOf" srcId="{16C51028-EF88-4D3F-8A78-F4E3785902D1}" destId="{14D4E4C4-6AB0-4BFC-AE53-6A7FE9B92CE0}" srcOrd="2" destOrd="0" presId="urn:microsoft.com/office/officeart/2005/8/layout/hierarchy3"/>
    <dgm:cxn modelId="{B643BAC5-E2AD-47D9-A67E-EEE41B2AE1A7}" type="presParOf" srcId="{14D4E4C4-6AB0-4BFC-AE53-6A7FE9B92CE0}" destId="{95BFC70D-9249-4D13-B191-58BC92B5D4D5}" srcOrd="0" destOrd="0" presId="urn:microsoft.com/office/officeart/2005/8/layout/hierarchy3"/>
    <dgm:cxn modelId="{76C458B0-0B60-41F1-B55F-818D8D463526}" type="presParOf" srcId="{95BFC70D-9249-4D13-B191-58BC92B5D4D5}" destId="{AF02AF35-79AB-4A46-9C79-5BE768946191}" srcOrd="0" destOrd="0" presId="urn:microsoft.com/office/officeart/2005/8/layout/hierarchy3"/>
    <dgm:cxn modelId="{8197741C-4953-4598-9A74-C14CE14305D0}" type="presParOf" srcId="{95BFC70D-9249-4D13-B191-58BC92B5D4D5}" destId="{1574F3B8-6A42-4D78-A533-519A827CAD41}" srcOrd="1" destOrd="0" presId="urn:microsoft.com/office/officeart/2005/8/layout/hierarchy3"/>
    <dgm:cxn modelId="{F1A5B833-40EC-4146-B502-743A1A793DB1}" type="presParOf" srcId="{14D4E4C4-6AB0-4BFC-AE53-6A7FE9B92CE0}" destId="{93D563D5-4CDD-402D-91F9-AD038BD7CE19}" srcOrd="1" destOrd="0" presId="urn:microsoft.com/office/officeart/2005/8/layout/hierarchy3"/>
    <dgm:cxn modelId="{C5572826-A7D7-400A-B007-AAA34D50F0C0}" type="presParOf" srcId="{93D563D5-4CDD-402D-91F9-AD038BD7CE19}" destId="{E936BBF5-E86F-473A-A76B-77F6B6EC2D37}" srcOrd="0" destOrd="0" presId="urn:microsoft.com/office/officeart/2005/8/layout/hierarchy3"/>
    <dgm:cxn modelId="{DC3EE448-8F7A-4377-B875-003CDA460311}" type="presParOf" srcId="{93D563D5-4CDD-402D-91F9-AD038BD7CE19}" destId="{30D01097-A925-4488-8D31-1D295963EEB5}" srcOrd="1" destOrd="0" presId="urn:microsoft.com/office/officeart/2005/8/layout/hierarchy3"/>
    <dgm:cxn modelId="{162F08F1-2101-49CB-B54D-C0424ED7D45C}" type="presParOf" srcId="{93D563D5-4CDD-402D-91F9-AD038BD7CE19}" destId="{3C57E412-1071-410A-8F49-34DFF0F147B2}" srcOrd="2" destOrd="0" presId="urn:microsoft.com/office/officeart/2005/8/layout/hierarchy3"/>
    <dgm:cxn modelId="{8ECA1DCF-BC68-499C-9427-A7AC8763853C}" type="presParOf" srcId="{93D563D5-4CDD-402D-91F9-AD038BD7CE19}" destId="{EFD0CE16-5F92-4677-B3FB-94D02C9D5A34}" srcOrd="3" destOrd="0" presId="urn:microsoft.com/office/officeart/2005/8/layout/hierarchy3"/>
  </dgm:cxnLst>
  <dgm:bg>
    <a:noFill/>
  </dgm:bg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44538C-B58D-4EB5-80D4-C585F952C402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18AAC89-9997-40AD-8F34-1C6A0527A3E1}">
      <dgm:prSet phldrT="[Text]"/>
      <dgm:spPr/>
      <dgm:t>
        <a:bodyPr/>
        <a:lstStyle/>
        <a:p>
          <a:pPr algn="ctr"/>
          <a:r>
            <a:rPr lang="en-GB" b="1" dirty="0" smtClean="0"/>
            <a:t> Low risk</a:t>
          </a:r>
          <a:endParaRPr lang="en-US" b="1" dirty="0"/>
        </a:p>
      </dgm:t>
    </dgm:pt>
    <dgm:pt modelId="{8CF3B9E9-377C-4E70-AB9B-F10F36350F89}" type="parTrans" cxnId="{521DB266-85B9-42A6-A4B8-A8F1EB5A9E1F}">
      <dgm:prSet/>
      <dgm:spPr/>
      <dgm:t>
        <a:bodyPr/>
        <a:lstStyle/>
        <a:p>
          <a:endParaRPr lang="en-US"/>
        </a:p>
      </dgm:t>
    </dgm:pt>
    <dgm:pt modelId="{1E8BF3DE-C628-46DA-A03F-C8EA2BA76BCB}" type="sibTrans" cxnId="{521DB266-85B9-42A6-A4B8-A8F1EB5A9E1F}">
      <dgm:prSet/>
      <dgm:spPr/>
      <dgm:t>
        <a:bodyPr/>
        <a:lstStyle/>
        <a:p>
          <a:endParaRPr lang="en-US"/>
        </a:p>
      </dgm:t>
    </dgm:pt>
    <dgm:pt modelId="{9A90DF35-8C99-48BA-B948-05A50D39779B}">
      <dgm:prSet phldrT="[Text]" custT="1"/>
      <dgm:spPr>
        <a:solidFill>
          <a:srgbClr val="92D050">
            <a:alpha val="90000"/>
          </a:srgbClr>
        </a:solidFill>
      </dgm:spPr>
      <dgm:t>
        <a:bodyPr/>
        <a:lstStyle/>
        <a:p>
          <a:r>
            <a:rPr lang="en-GB" sz="2800" b="1" dirty="0" smtClean="0"/>
            <a:t>Risk - Green</a:t>
          </a:r>
          <a:endParaRPr lang="en-US" sz="2800" b="1" dirty="0"/>
        </a:p>
      </dgm:t>
    </dgm:pt>
    <dgm:pt modelId="{DF7EA6D6-1697-44CE-80C6-4D8BA3CABFB7}" type="parTrans" cxnId="{24D15EED-3AD0-4E0C-A750-E52BACBC05BA}">
      <dgm:prSet/>
      <dgm:spPr/>
      <dgm:t>
        <a:bodyPr/>
        <a:lstStyle/>
        <a:p>
          <a:endParaRPr lang="en-US"/>
        </a:p>
      </dgm:t>
    </dgm:pt>
    <dgm:pt modelId="{D532399B-A14B-4F48-A624-5F897D837F87}" type="sibTrans" cxnId="{24D15EED-3AD0-4E0C-A750-E52BACBC05BA}">
      <dgm:prSet/>
      <dgm:spPr/>
      <dgm:t>
        <a:bodyPr/>
        <a:lstStyle/>
        <a:p>
          <a:endParaRPr lang="en-US"/>
        </a:p>
      </dgm:t>
    </dgm:pt>
    <dgm:pt modelId="{F475AA10-5795-41CE-94D1-C979FCFEFA44}">
      <dgm:prSet phldrT="[Text]" custT="1"/>
      <dgm:spPr/>
      <dgm:t>
        <a:bodyPr/>
        <a:lstStyle/>
        <a:p>
          <a:r>
            <a:rPr lang="en-GB" sz="2000" b="1" dirty="0" smtClean="0"/>
            <a:t>No Rx with statins</a:t>
          </a:r>
        </a:p>
        <a:p>
          <a:r>
            <a:rPr lang="en-GB" sz="2000" b="1" dirty="0" smtClean="0"/>
            <a:t>Review 3yrs</a:t>
          </a:r>
          <a:endParaRPr lang="en-US" sz="2000" b="1" dirty="0"/>
        </a:p>
      </dgm:t>
    </dgm:pt>
    <dgm:pt modelId="{8BEA23CD-5766-4CDA-81EF-F9066C05B674}" type="parTrans" cxnId="{74DF6756-7A35-4241-A720-02AA0294C16D}">
      <dgm:prSet/>
      <dgm:spPr/>
      <dgm:t>
        <a:bodyPr/>
        <a:lstStyle/>
        <a:p>
          <a:endParaRPr lang="en-US"/>
        </a:p>
      </dgm:t>
    </dgm:pt>
    <dgm:pt modelId="{7EBC8981-2C6F-41B3-8E47-B1B4369B1A9A}" type="sibTrans" cxnId="{74DF6756-7A35-4241-A720-02AA0294C16D}">
      <dgm:prSet/>
      <dgm:spPr/>
      <dgm:t>
        <a:bodyPr/>
        <a:lstStyle/>
        <a:p>
          <a:endParaRPr lang="en-US"/>
        </a:p>
      </dgm:t>
    </dgm:pt>
    <dgm:pt modelId="{64B3EA85-0CF1-4E9B-98BA-16EF38468F44}">
      <dgm:prSet phldrT="[Text]"/>
      <dgm:spPr/>
      <dgm:t>
        <a:bodyPr/>
        <a:lstStyle/>
        <a:p>
          <a:r>
            <a:rPr lang="en-GB" b="1" dirty="0" smtClean="0"/>
            <a:t>Medium risk</a:t>
          </a:r>
          <a:endParaRPr lang="en-US" b="1" dirty="0"/>
        </a:p>
      </dgm:t>
    </dgm:pt>
    <dgm:pt modelId="{1D2A0CF2-5F9C-45F8-80EC-8F0285539352}" type="parTrans" cxnId="{6BB1B8A9-171C-4E51-971D-BB0428C62B77}">
      <dgm:prSet/>
      <dgm:spPr/>
      <dgm:t>
        <a:bodyPr/>
        <a:lstStyle/>
        <a:p>
          <a:endParaRPr lang="en-US"/>
        </a:p>
      </dgm:t>
    </dgm:pt>
    <dgm:pt modelId="{11C49199-2F1E-4B2F-925B-88A835B4BBFC}" type="sibTrans" cxnId="{6BB1B8A9-171C-4E51-971D-BB0428C62B77}">
      <dgm:prSet/>
      <dgm:spPr/>
      <dgm:t>
        <a:bodyPr/>
        <a:lstStyle/>
        <a:p>
          <a:endParaRPr lang="en-US"/>
        </a:p>
      </dgm:t>
    </dgm:pt>
    <dgm:pt modelId="{95D079C6-FA4B-4B53-B6FD-8FFB6FA23FF0}">
      <dgm:prSet phldrT="[Text]" custT="1"/>
      <dgm:spPr>
        <a:solidFill>
          <a:srgbClr val="FFFF00">
            <a:alpha val="90000"/>
          </a:srgbClr>
        </a:solidFill>
      </dgm:spPr>
      <dgm:t>
        <a:bodyPr/>
        <a:lstStyle/>
        <a:p>
          <a:r>
            <a:rPr lang="en-GB" sz="2800" b="1" dirty="0" smtClean="0"/>
            <a:t>Risk - yellow</a:t>
          </a:r>
          <a:endParaRPr lang="en-US" sz="2800" b="1" dirty="0"/>
        </a:p>
      </dgm:t>
    </dgm:pt>
    <dgm:pt modelId="{A8906DC5-6C2E-4703-9B93-40D52B0465D5}" type="parTrans" cxnId="{D93CEC2E-C620-4508-91C6-2898ACB9E282}">
      <dgm:prSet/>
      <dgm:spPr/>
      <dgm:t>
        <a:bodyPr/>
        <a:lstStyle/>
        <a:p>
          <a:endParaRPr lang="en-US"/>
        </a:p>
      </dgm:t>
    </dgm:pt>
    <dgm:pt modelId="{EE43F37C-41C0-4394-87B9-33EDF37A26CF}" type="sibTrans" cxnId="{D93CEC2E-C620-4508-91C6-2898ACB9E282}">
      <dgm:prSet/>
      <dgm:spPr/>
      <dgm:t>
        <a:bodyPr/>
        <a:lstStyle/>
        <a:p>
          <a:endParaRPr lang="en-US"/>
        </a:p>
      </dgm:t>
    </dgm:pt>
    <dgm:pt modelId="{4E412523-1F68-48FC-9620-1CB4D04499F2}">
      <dgm:prSet phldrT="[Text]" custT="1"/>
      <dgm:spPr/>
      <dgm:t>
        <a:bodyPr/>
        <a:lstStyle/>
        <a:p>
          <a:r>
            <a:rPr lang="en-GB" sz="2000" b="1" dirty="0" smtClean="0"/>
            <a:t>No Rx with statins</a:t>
          </a:r>
        </a:p>
        <a:p>
          <a:r>
            <a:rPr lang="en-GB" sz="2000" b="1" dirty="0" smtClean="0"/>
            <a:t>Review 2yr</a:t>
          </a:r>
          <a:r>
            <a:rPr lang="en-GB" sz="2100" dirty="0" smtClean="0"/>
            <a:t>s</a:t>
          </a:r>
          <a:endParaRPr lang="en-US" sz="2100" dirty="0"/>
        </a:p>
      </dgm:t>
    </dgm:pt>
    <dgm:pt modelId="{9E040559-D249-4424-8D24-4A02D304D783}" type="parTrans" cxnId="{A84131CC-EACA-4F9D-81B0-D6EF8FA08A07}">
      <dgm:prSet/>
      <dgm:spPr/>
      <dgm:t>
        <a:bodyPr/>
        <a:lstStyle/>
        <a:p>
          <a:endParaRPr lang="en-US"/>
        </a:p>
      </dgm:t>
    </dgm:pt>
    <dgm:pt modelId="{FE7041C9-7529-48C8-993E-D81F061D32A8}" type="sibTrans" cxnId="{A84131CC-EACA-4F9D-81B0-D6EF8FA08A07}">
      <dgm:prSet/>
      <dgm:spPr/>
      <dgm:t>
        <a:bodyPr/>
        <a:lstStyle/>
        <a:p>
          <a:endParaRPr lang="en-US"/>
        </a:p>
      </dgm:t>
    </dgm:pt>
    <dgm:pt modelId="{A3BB98B8-1D04-4828-B444-0D10F1440E67}">
      <dgm:prSet/>
      <dgm:spPr/>
      <dgm:t>
        <a:bodyPr/>
        <a:lstStyle/>
        <a:p>
          <a:r>
            <a:rPr lang="en-GB" b="1" dirty="0" smtClean="0"/>
            <a:t>High risk</a:t>
          </a:r>
          <a:endParaRPr lang="en-US" b="1" dirty="0"/>
        </a:p>
      </dgm:t>
    </dgm:pt>
    <dgm:pt modelId="{0557E99F-7FD0-4102-B352-E8F8C65B0C6B}" type="parTrans" cxnId="{3F58C3EF-76DA-49F9-A3EE-7022E131B860}">
      <dgm:prSet/>
      <dgm:spPr/>
      <dgm:t>
        <a:bodyPr/>
        <a:lstStyle/>
        <a:p>
          <a:endParaRPr lang="en-US"/>
        </a:p>
      </dgm:t>
    </dgm:pt>
    <dgm:pt modelId="{0359F5B8-901D-401F-8541-9F6A7BFF0C82}" type="sibTrans" cxnId="{3F58C3EF-76DA-49F9-A3EE-7022E131B860}">
      <dgm:prSet/>
      <dgm:spPr/>
      <dgm:t>
        <a:bodyPr/>
        <a:lstStyle/>
        <a:p>
          <a:endParaRPr lang="en-US"/>
        </a:p>
      </dgm:t>
    </dgm:pt>
    <dgm:pt modelId="{B57A4309-4AFE-43E8-A98F-7BAED64ADBAF}">
      <dgm:prSet custT="1"/>
      <dgm:spPr>
        <a:solidFill>
          <a:srgbClr val="FF0000">
            <a:alpha val="90000"/>
          </a:srgbClr>
        </a:solidFill>
      </dgm:spPr>
      <dgm:t>
        <a:bodyPr/>
        <a:lstStyle/>
        <a:p>
          <a:r>
            <a:rPr lang="en-GB" sz="2800" b="1" dirty="0" smtClean="0"/>
            <a:t>Risk -     </a:t>
          </a:r>
          <a:r>
            <a:rPr lang="en-GB" sz="2800" b="1" dirty="0" smtClean="0"/>
            <a:t>Red</a:t>
          </a:r>
          <a:endParaRPr lang="en-US" sz="2800" b="1" dirty="0"/>
        </a:p>
      </dgm:t>
    </dgm:pt>
    <dgm:pt modelId="{33DBB234-3AE4-44A1-96ED-052F54D838C1}" type="parTrans" cxnId="{8C0B2B7F-A9E7-4B61-9B83-1796E6138142}">
      <dgm:prSet/>
      <dgm:spPr/>
      <dgm:t>
        <a:bodyPr/>
        <a:lstStyle/>
        <a:p>
          <a:endParaRPr lang="en-US"/>
        </a:p>
      </dgm:t>
    </dgm:pt>
    <dgm:pt modelId="{5D683104-42F9-4E7B-927B-F885E7C99139}" type="sibTrans" cxnId="{8C0B2B7F-A9E7-4B61-9B83-1796E6138142}">
      <dgm:prSet/>
      <dgm:spPr/>
      <dgm:t>
        <a:bodyPr/>
        <a:lstStyle/>
        <a:p>
          <a:endParaRPr lang="en-US"/>
        </a:p>
      </dgm:t>
    </dgm:pt>
    <dgm:pt modelId="{8DE62CD4-A814-4211-ADA4-2EC364C72A9F}">
      <dgm:prSet custT="1"/>
      <dgm:spPr/>
      <dgm:t>
        <a:bodyPr/>
        <a:lstStyle/>
        <a:p>
          <a:r>
            <a:rPr lang="en-GB" sz="2000" b="1" dirty="0" smtClean="0"/>
            <a:t>Start statins if cholesterol above 7mmol/L</a:t>
          </a:r>
          <a:endParaRPr lang="en-US" sz="2000" b="1" dirty="0"/>
        </a:p>
      </dgm:t>
    </dgm:pt>
    <dgm:pt modelId="{45608578-E242-455B-8FF3-4173FD227C2E}" type="parTrans" cxnId="{8852B3A0-262A-45F9-B07A-BABA419C3B14}">
      <dgm:prSet/>
      <dgm:spPr/>
      <dgm:t>
        <a:bodyPr/>
        <a:lstStyle/>
        <a:p>
          <a:endParaRPr lang="en-US"/>
        </a:p>
      </dgm:t>
    </dgm:pt>
    <dgm:pt modelId="{7F0DB815-F314-4FBE-9D51-87B5110FA24A}" type="sibTrans" cxnId="{8852B3A0-262A-45F9-B07A-BABA419C3B14}">
      <dgm:prSet/>
      <dgm:spPr/>
      <dgm:t>
        <a:bodyPr/>
        <a:lstStyle/>
        <a:p>
          <a:endParaRPr lang="en-US"/>
        </a:p>
      </dgm:t>
    </dgm:pt>
    <dgm:pt modelId="{16C51028-EF88-4D3F-8A78-F4E3785902D1}" type="pres">
      <dgm:prSet presAssocID="{5F44538C-B58D-4EB5-80D4-C585F952C402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28A25493-1719-4FB8-80FB-510D94F469FB}" type="pres">
      <dgm:prSet presAssocID="{E18AAC89-9997-40AD-8F34-1C6A0527A3E1}" presName="root" presStyleCnt="0"/>
      <dgm:spPr/>
    </dgm:pt>
    <dgm:pt modelId="{1137145A-D317-4A1C-A347-3F150D5ACFA0}" type="pres">
      <dgm:prSet presAssocID="{E18AAC89-9997-40AD-8F34-1C6A0527A3E1}" presName="rootComposite" presStyleCnt="0"/>
      <dgm:spPr/>
    </dgm:pt>
    <dgm:pt modelId="{A804259A-7EB0-4128-8125-835B036C608C}" type="pres">
      <dgm:prSet presAssocID="{E18AAC89-9997-40AD-8F34-1C6A0527A3E1}" presName="rootText" presStyleLbl="node1" presStyleIdx="0" presStyleCnt="3"/>
      <dgm:spPr/>
      <dgm:t>
        <a:bodyPr/>
        <a:lstStyle/>
        <a:p>
          <a:endParaRPr lang="en-US"/>
        </a:p>
      </dgm:t>
    </dgm:pt>
    <dgm:pt modelId="{AB7D1DB0-25E3-47D8-AF67-5B3613773EA0}" type="pres">
      <dgm:prSet presAssocID="{E18AAC89-9997-40AD-8F34-1C6A0527A3E1}" presName="rootConnector" presStyleLbl="node1" presStyleIdx="0" presStyleCnt="3"/>
      <dgm:spPr/>
      <dgm:t>
        <a:bodyPr/>
        <a:lstStyle/>
        <a:p>
          <a:endParaRPr lang="en-US"/>
        </a:p>
      </dgm:t>
    </dgm:pt>
    <dgm:pt modelId="{D7111631-D200-4979-8CB7-CFB3250F59F3}" type="pres">
      <dgm:prSet presAssocID="{E18AAC89-9997-40AD-8F34-1C6A0527A3E1}" presName="childShape" presStyleCnt="0"/>
      <dgm:spPr/>
    </dgm:pt>
    <dgm:pt modelId="{4662BF16-4B2B-41ED-B92A-BF5A30A3E75B}" type="pres">
      <dgm:prSet presAssocID="{DF7EA6D6-1697-44CE-80C6-4D8BA3CABFB7}" presName="Name13" presStyleLbl="parChTrans1D2" presStyleIdx="0" presStyleCnt="6"/>
      <dgm:spPr/>
      <dgm:t>
        <a:bodyPr/>
        <a:lstStyle/>
        <a:p>
          <a:endParaRPr lang="en-US"/>
        </a:p>
      </dgm:t>
    </dgm:pt>
    <dgm:pt modelId="{E1474AC5-E6DE-41AF-A751-0D9D709A9F24}" type="pres">
      <dgm:prSet presAssocID="{9A90DF35-8C99-48BA-B948-05A50D39779B}" presName="childText" presStyleLbl="bgAcc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7C63A-492E-48FD-BD5B-BF6FB1AD7DA9}" type="pres">
      <dgm:prSet presAssocID="{8BEA23CD-5766-4CDA-81EF-F9066C05B674}" presName="Name13" presStyleLbl="parChTrans1D2" presStyleIdx="1" presStyleCnt="6"/>
      <dgm:spPr/>
      <dgm:t>
        <a:bodyPr/>
        <a:lstStyle/>
        <a:p>
          <a:endParaRPr lang="en-US"/>
        </a:p>
      </dgm:t>
    </dgm:pt>
    <dgm:pt modelId="{4E5DC601-1D32-416A-8065-EBB6E1516A64}" type="pres">
      <dgm:prSet presAssocID="{F475AA10-5795-41CE-94D1-C979FCFEFA44}" presName="childText" presStyleLbl="bgAcc1" presStyleIdx="1" presStyleCnt="6" custLinFactNeighborX="2794" custLinFactNeighborY="-21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47CAA5-AC6B-4E8F-919B-C8AE02DAF4F4}" type="pres">
      <dgm:prSet presAssocID="{64B3EA85-0CF1-4E9B-98BA-16EF38468F44}" presName="root" presStyleCnt="0"/>
      <dgm:spPr/>
    </dgm:pt>
    <dgm:pt modelId="{43476200-1D8C-47B2-BB09-44E42F8D39FD}" type="pres">
      <dgm:prSet presAssocID="{64B3EA85-0CF1-4E9B-98BA-16EF38468F44}" presName="rootComposite" presStyleCnt="0"/>
      <dgm:spPr/>
    </dgm:pt>
    <dgm:pt modelId="{59B70D1C-F0B2-49F3-909B-00C923BC466D}" type="pres">
      <dgm:prSet presAssocID="{64B3EA85-0CF1-4E9B-98BA-16EF38468F44}" presName="rootText" presStyleLbl="node1" presStyleIdx="1" presStyleCnt="3"/>
      <dgm:spPr/>
      <dgm:t>
        <a:bodyPr/>
        <a:lstStyle/>
        <a:p>
          <a:endParaRPr lang="en-US"/>
        </a:p>
      </dgm:t>
    </dgm:pt>
    <dgm:pt modelId="{C0BDB962-5C26-4EE4-A008-FF6D3404B567}" type="pres">
      <dgm:prSet presAssocID="{64B3EA85-0CF1-4E9B-98BA-16EF38468F44}" presName="rootConnector" presStyleLbl="node1" presStyleIdx="1" presStyleCnt="3"/>
      <dgm:spPr/>
      <dgm:t>
        <a:bodyPr/>
        <a:lstStyle/>
        <a:p>
          <a:endParaRPr lang="en-US"/>
        </a:p>
      </dgm:t>
    </dgm:pt>
    <dgm:pt modelId="{B58BF58D-8CC0-4132-A6CF-A66E529392ED}" type="pres">
      <dgm:prSet presAssocID="{64B3EA85-0CF1-4E9B-98BA-16EF38468F44}" presName="childShape" presStyleCnt="0"/>
      <dgm:spPr/>
    </dgm:pt>
    <dgm:pt modelId="{98BCDE3F-7407-4D1A-8E03-9E8DD298925D}" type="pres">
      <dgm:prSet presAssocID="{A8906DC5-6C2E-4703-9B93-40D52B0465D5}" presName="Name13" presStyleLbl="parChTrans1D2" presStyleIdx="2" presStyleCnt="6"/>
      <dgm:spPr/>
      <dgm:t>
        <a:bodyPr/>
        <a:lstStyle/>
        <a:p>
          <a:endParaRPr lang="en-US"/>
        </a:p>
      </dgm:t>
    </dgm:pt>
    <dgm:pt modelId="{024FE49D-C37C-4621-B0CA-94499A856BA6}" type="pres">
      <dgm:prSet presAssocID="{95D079C6-FA4B-4B53-B6FD-8FFB6FA23FF0}" presName="childText" presStyleLbl="bgAcc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6E0DA9-966D-4CDF-83B8-8EA254C96811}" type="pres">
      <dgm:prSet presAssocID="{9E040559-D249-4424-8D24-4A02D304D783}" presName="Name13" presStyleLbl="parChTrans1D2" presStyleIdx="3" presStyleCnt="6"/>
      <dgm:spPr/>
      <dgm:t>
        <a:bodyPr/>
        <a:lstStyle/>
        <a:p>
          <a:endParaRPr lang="en-US"/>
        </a:p>
      </dgm:t>
    </dgm:pt>
    <dgm:pt modelId="{F5DCECB4-17EF-49D9-AAFE-10AC8ED2C7A6}" type="pres">
      <dgm:prSet presAssocID="{4E412523-1F68-48FC-9620-1CB4D04499F2}" presName="childText" presStyleLbl="bgAcc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4E4C4-6AB0-4BFC-AE53-6A7FE9B92CE0}" type="pres">
      <dgm:prSet presAssocID="{A3BB98B8-1D04-4828-B444-0D10F1440E67}" presName="root" presStyleCnt="0"/>
      <dgm:spPr/>
    </dgm:pt>
    <dgm:pt modelId="{95BFC70D-9249-4D13-B191-58BC92B5D4D5}" type="pres">
      <dgm:prSet presAssocID="{A3BB98B8-1D04-4828-B444-0D10F1440E67}" presName="rootComposite" presStyleCnt="0"/>
      <dgm:spPr/>
    </dgm:pt>
    <dgm:pt modelId="{AF02AF35-79AB-4A46-9C79-5BE768946191}" type="pres">
      <dgm:prSet presAssocID="{A3BB98B8-1D04-4828-B444-0D10F1440E67}" presName="rootText" presStyleLbl="node1" presStyleIdx="2" presStyleCnt="3"/>
      <dgm:spPr/>
      <dgm:t>
        <a:bodyPr/>
        <a:lstStyle/>
        <a:p>
          <a:endParaRPr lang="en-US"/>
        </a:p>
      </dgm:t>
    </dgm:pt>
    <dgm:pt modelId="{1574F3B8-6A42-4D78-A533-519A827CAD41}" type="pres">
      <dgm:prSet presAssocID="{A3BB98B8-1D04-4828-B444-0D10F1440E67}" presName="rootConnector" presStyleLbl="node1" presStyleIdx="2" presStyleCnt="3"/>
      <dgm:spPr/>
      <dgm:t>
        <a:bodyPr/>
        <a:lstStyle/>
        <a:p>
          <a:endParaRPr lang="en-US"/>
        </a:p>
      </dgm:t>
    </dgm:pt>
    <dgm:pt modelId="{93D563D5-4CDD-402D-91F9-AD038BD7CE19}" type="pres">
      <dgm:prSet presAssocID="{A3BB98B8-1D04-4828-B444-0D10F1440E67}" presName="childShape" presStyleCnt="0"/>
      <dgm:spPr/>
    </dgm:pt>
    <dgm:pt modelId="{E936BBF5-E86F-473A-A76B-77F6B6EC2D37}" type="pres">
      <dgm:prSet presAssocID="{33DBB234-3AE4-44A1-96ED-052F54D838C1}" presName="Name13" presStyleLbl="parChTrans1D2" presStyleIdx="4" presStyleCnt="6"/>
      <dgm:spPr/>
      <dgm:t>
        <a:bodyPr/>
        <a:lstStyle/>
        <a:p>
          <a:endParaRPr lang="en-US"/>
        </a:p>
      </dgm:t>
    </dgm:pt>
    <dgm:pt modelId="{30D01097-A925-4488-8D31-1D295963EEB5}" type="pres">
      <dgm:prSet presAssocID="{B57A4309-4AFE-43E8-A98F-7BAED64ADBAF}" presName="childText" presStyleLbl="bgAcc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57E412-1071-410A-8F49-34DFF0F147B2}" type="pres">
      <dgm:prSet presAssocID="{45608578-E242-455B-8FF3-4173FD227C2E}" presName="Name13" presStyleLbl="parChTrans1D2" presStyleIdx="5" presStyleCnt="6"/>
      <dgm:spPr/>
      <dgm:t>
        <a:bodyPr/>
        <a:lstStyle/>
        <a:p>
          <a:endParaRPr lang="en-US"/>
        </a:p>
      </dgm:t>
    </dgm:pt>
    <dgm:pt modelId="{EFD0CE16-5F92-4677-B3FB-94D02C9D5A34}" type="pres">
      <dgm:prSet presAssocID="{8DE62CD4-A814-4211-ADA4-2EC364C72A9F}" presName="childText" presStyleLbl="bgAcc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2A706A-001E-452F-BCD2-04BB22E5487F}" type="presOf" srcId="{A8906DC5-6C2E-4703-9B93-40D52B0465D5}" destId="{98BCDE3F-7407-4D1A-8E03-9E8DD298925D}" srcOrd="0" destOrd="0" presId="urn:microsoft.com/office/officeart/2005/8/layout/hierarchy3"/>
    <dgm:cxn modelId="{13BB84C7-EBD6-4D0A-BA70-5A2E57767D07}" type="presOf" srcId="{4E412523-1F68-48FC-9620-1CB4D04499F2}" destId="{F5DCECB4-17EF-49D9-AAFE-10AC8ED2C7A6}" srcOrd="0" destOrd="0" presId="urn:microsoft.com/office/officeart/2005/8/layout/hierarchy3"/>
    <dgm:cxn modelId="{2B079879-C2D8-4D19-A032-D1BEA345991A}" type="presOf" srcId="{8BEA23CD-5766-4CDA-81EF-F9066C05B674}" destId="{C1C7C63A-492E-48FD-BD5B-BF6FB1AD7DA9}" srcOrd="0" destOrd="0" presId="urn:microsoft.com/office/officeart/2005/8/layout/hierarchy3"/>
    <dgm:cxn modelId="{E5C6CC0F-5AC0-4F6A-A47D-C634838F98DC}" type="presOf" srcId="{A3BB98B8-1D04-4828-B444-0D10F1440E67}" destId="{1574F3B8-6A42-4D78-A533-519A827CAD41}" srcOrd="1" destOrd="0" presId="urn:microsoft.com/office/officeart/2005/8/layout/hierarchy3"/>
    <dgm:cxn modelId="{8852B3A0-262A-45F9-B07A-BABA419C3B14}" srcId="{A3BB98B8-1D04-4828-B444-0D10F1440E67}" destId="{8DE62CD4-A814-4211-ADA4-2EC364C72A9F}" srcOrd="1" destOrd="0" parTransId="{45608578-E242-455B-8FF3-4173FD227C2E}" sibTransId="{7F0DB815-F314-4FBE-9D51-87B5110FA24A}"/>
    <dgm:cxn modelId="{2CC23282-31E0-4842-953E-1C41A87ED834}" type="presOf" srcId="{45608578-E242-455B-8FF3-4173FD227C2E}" destId="{3C57E412-1071-410A-8F49-34DFF0F147B2}" srcOrd="0" destOrd="0" presId="urn:microsoft.com/office/officeart/2005/8/layout/hierarchy3"/>
    <dgm:cxn modelId="{2DE8DB0A-3B27-41EB-A160-D391B0B4FD4D}" type="presOf" srcId="{A3BB98B8-1D04-4828-B444-0D10F1440E67}" destId="{AF02AF35-79AB-4A46-9C79-5BE768946191}" srcOrd="0" destOrd="0" presId="urn:microsoft.com/office/officeart/2005/8/layout/hierarchy3"/>
    <dgm:cxn modelId="{C242DD58-73BF-4EA6-98BF-A3500335ECC3}" type="presOf" srcId="{E18AAC89-9997-40AD-8F34-1C6A0527A3E1}" destId="{A804259A-7EB0-4128-8125-835B036C608C}" srcOrd="0" destOrd="0" presId="urn:microsoft.com/office/officeart/2005/8/layout/hierarchy3"/>
    <dgm:cxn modelId="{BEF26271-A2AC-4315-AE37-54E5F03641E9}" type="presOf" srcId="{B57A4309-4AFE-43E8-A98F-7BAED64ADBAF}" destId="{30D01097-A925-4488-8D31-1D295963EEB5}" srcOrd="0" destOrd="0" presId="urn:microsoft.com/office/officeart/2005/8/layout/hierarchy3"/>
    <dgm:cxn modelId="{DA26EB61-0D9D-4CC6-884A-25B65B67124A}" type="presOf" srcId="{5F44538C-B58D-4EB5-80D4-C585F952C402}" destId="{16C51028-EF88-4D3F-8A78-F4E3785902D1}" srcOrd="0" destOrd="0" presId="urn:microsoft.com/office/officeart/2005/8/layout/hierarchy3"/>
    <dgm:cxn modelId="{D93CEC2E-C620-4508-91C6-2898ACB9E282}" srcId="{64B3EA85-0CF1-4E9B-98BA-16EF38468F44}" destId="{95D079C6-FA4B-4B53-B6FD-8FFB6FA23FF0}" srcOrd="0" destOrd="0" parTransId="{A8906DC5-6C2E-4703-9B93-40D52B0465D5}" sibTransId="{EE43F37C-41C0-4394-87B9-33EDF37A26CF}"/>
    <dgm:cxn modelId="{521DB266-85B9-42A6-A4B8-A8F1EB5A9E1F}" srcId="{5F44538C-B58D-4EB5-80D4-C585F952C402}" destId="{E18AAC89-9997-40AD-8F34-1C6A0527A3E1}" srcOrd="0" destOrd="0" parTransId="{8CF3B9E9-377C-4E70-AB9B-F10F36350F89}" sibTransId="{1E8BF3DE-C628-46DA-A03F-C8EA2BA76BCB}"/>
    <dgm:cxn modelId="{59DD0C52-E86F-4B58-9576-2185712908CE}" type="presOf" srcId="{33DBB234-3AE4-44A1-96ED-052F54D838C1}" destId="{E936BBF5-E86F-473A-A76B-77F6B6EC2D37}" srcOrd="0" destOrd="0" presId="urn:microsoft.com/office/officeart/2005/8/layout/hierarchy3"/>
    <dgm:cxn modelId="{66F8994A-8589-4EDE-9B3F-FF70E3E2E8D9}" type="presOf" srcId="{DF7EA6D6-1697-44CE-80C6-4D8BA3CABFB7}" destId="{4662BF16-4B2B-41ED-B92A-BF5A30A3E75B}" srcOrd="0" destOrd="0" presId="urn:microsoft.com/office/officeart/2005/8/layout/hierarchy3"/>
    <dgm:cxn modelId="{24D15EED-3AD0-4E0C-A750-E52BACBC05BA}" srcId="{E18AAC89-9997-40AD-8F34-1C6A0527A3E1}" destId="{9A90DF35-8C99-48BA-B948-05A50D39779B}" srcOrd="0" destOrd="0" parTransId="{DF7EA6D6-1697-44CE-80C6-4D8BA3CABFB7}" sibTransId="{D532399B-A14B-4F48-A624-5F897D837F87}"/>
    <dgm:cxn modelId="{A84131CC-EACA-4F9D-81B0-D6EF8FA08A07}" srcId="{64B3EA85-0CF1-4E9B-98BA-16EF38468F44}" destId="{4E412523-1F68-48FC-9620-1CB4D04499F2}" srcOrd="1" destOrd="0" parTransId="{9E040559-D249-4424-8D24-4A02D304D783}" sibTransId="{FE7041C9-7529-48C8-993E-D81F061D32A8}"/>
    <dgm:cxn modelId="{E7EB81CC-E61A-4CB0-AF17-5AD7058B1477}" type="presOf" srcId="{64B3EA85-0CF1-4E9B-98BA-16EF38468F44}" destId="{59B70D1C-F0B2-49F3-909B-00C923BC466D}" srcOrd="0" destOrd="0" presId="urn:microsoft.com/office/officeart/2005/8/layout/hierarchy3"/>
    <dgm:cxn modelId="{D4BB0A24-1824-4703-82B3-5570BD142BB7}" type="presOf" srcId="{64B3EA85-0CF1-4E9B-98BA-16EF38468F44}" destId="{C0BDB962-5C26-4EE4-A008-FF6D3404B567}" srcOrd="1" destOrd="0" presId="urn:microsoft.com/office/officeart/2005/8/layout/hierarchy3"/>
    <dgm:cxn modelId="{3F58C3EF-76DA-49F9-A3EE-7022E131B860}" srcId="{5F44538C-B58D-4EB5-80D4-C585F952C402}" destId="{A3BB98B8-1D04-4828-B444-0D10F1440E67}" srcOrd="2" destOrd="0" parTransId="{0557E99F-7FD0-4102-B352-E8F8C65B0C6B}" sibTransId="{0359F5B8-901D-401F-8541-9F6A7BFF0C82}"/>
    <dgm:cxn modelId="{8C0B2B7F-A9E7-4B61-9B83-1796E6138142}" srcId="{A3BB98B8-1D04-4828-B444-0D10F1440E67}" destId="{B57A4309-4AFE-43E8-A98F-7BAED64ADBAF}" srcOrd="0" destOrd="0" parTransId="{33DBB234-3AE4-44A1-96ED-052F54D838C1}" sibTransId="{5D683104-42F9-4E7B-927B-F885E7C99139}"/>
    <dgm:cxn modelId="{B85F3703-2134-4598-AE31-2D874D688DB4}" type="presOf" srcId="{9E040559-D249-4424-8D24-4A02D304D783}" destId="{D56E0DA9-966D-4CDF-83B8-8EA254C96811}" srcOrd="0" destOrd="0" presId="urn:microsoft.com/office/officeart/2005/8/layout/hierarchy3"/>
    <dgm:cxn modelId="{6BB1B8A9-171C-4E51-971D-BB0428C62B77}" srcId="{5F44538C-B58D-4EB5-80D4-C585F952C402}" destId="{64B3EA85-0CF1-4E9B-98BA-16EF38468F44}" srcOrd="1" destOrd="0" parTransId="{1D2A0CF2-5F9C-45F8-80EC-8F0285539352}" sibTransId="{11C49199-2F1E-4B2F-925B-88A835B4BBFC}"/>
    <dgm:cxn modelId="{74DF6756-7A35-4241-A720-02AA0294C16D}" srcId="{E18AAC89-9997-40AD-8F34-1C6A0527A3E1}" destId="{F475AA10-5795-41CE-94D1-C979FCFEFA44}" srcOrd="1" destOrd="0" parTransId="{8BEA23CD-5766-4CDA-81EF-F9066C05B674}" sibTransId="{7EBC8981-2C6F-41B3-8E47-B1B4369B1A9A}"/>
    <dgm:cxn modelId="{86F15726-442D-48C0-A49D-E1FFAD00B101}" type="presOf" srcId="{8DE62CD4-A814-4211-ADA4-2EC364C72A9F}" destId="{EFD0CE16-5F92-4677-B3FB-94D02C9D5A34}" srcOrd="0" destOrd="0" presId="urn:microsoft.com/office/officeart/2005/8/layout/hierarchy3"/>
    <dgm:cxn modelId="{252892B7-C524-4CF3-A374-A82B379FDCE6}" type="presOf" srcId="{9A90DF35-8C99-48BA-B948-05A50D39779B}" destId="{E1474AC5-E6DE-41AF-A751-0D9D709A9F24}" srcOrd="0" destOrd="0" presId="urn:microsoft.com/office/officeart/2005/8/layout/hierarchy3"/>
    <dgm:cxn modelId="{CF2989DF-6BB4-4558-94CA-5B2EBCC86714}" type="presOf" srcId="{F475AA10-5795-41CE-94D1-C979FCFEFA44}" destId="{4E5DC601-1D32-416A-8065-EBB6E1516A64}" srcOrd="0" destOrd="0" presId="urn:microsoft.com/office/officeart/2005/8/layout/hierarchy3"/>
    <dgm:cxn modelId="{CAA5D8E1-6438-416D-AE2B-9A7400A7BBCE}" type="presOf" srcId="{E18AAC89-9997-40AD-8F34-1C6A0527A3E1}" destId="{AB7D1DB0-25E3-47D8-AF67-5B3613773EA0}" srcOrd="1" destOrd="0" presId="urn:microsoft.com/office/officeart/2005/8/layout/hierarchy3"/>
    <dgm:cxn modelId="{287953D0-F4FF-49B0-917B-219E1135A317}" type="presOf" srcId="{95D079C6-FA4B-4B53-B6FD-8FFB6FA23FF0}" destId="{024FE49D-C37C-4621-B0CA-94499A856BA6}" srcOrd="0" destOrd="0" presId="urn:microsoft.com/office/officeart/2005/8/layout/hierarchy3"/>
    <dgm:cxn modelId="{528F35EA-4620-40E7-AE33-0EA517D12B8F}" type="presParOf" srcId="{16C51028-EF88-4D3F-8A78-F4E3785902D1}" destId="{28A25493-1719-4FB8-80FB-510D94F469FB}" srcOrd="0" destOrd="0" presId="urn:microsoft.com/office/officeart/2005/8/layout/hierarchy3"/>
    <dgm:cxn modelId="{62ECFB50-1482-4B7A-BABB-FAD37A7DDC4B}" type="presParOf" srcId="{28A25493-1719-4FB8-80FB-510D94F469FB}" destId="{1137145A-D317-4A1C-A347-3F150D5ACFA0}" srcOrd="0" destOrd="0" presId="urn:microsoft.com/office/officeart/2005/8/layout/hierarchy3"/>
    <dgm:cxn modelId="{7B971BD3-EAC3-493D-9C70-653749CBC841}" type="presParOf" srcId="{1137145A-D317-4A1C-A347-3F150D5ACFA0}" destId="{A804259A-7EB0-4128-8125-835B036C608C}" srcOrd="0" destOrd="0" presId="urn:microsoft.com/office/officeart/2005/8/layout/hierarchy3"/>
    <dgm:cxn modelId="{DB241140-4E5B-4C35-9413-BA3E08B79606}" type="presParOf" srcId="{1137145A-D317-4A1C-A347-3F150D5ACFA0}" destId="{AB7D1DB0-25E3-47D8-AF67-5B3613773EA0}" srcOrd="1" destOrd="0" presId="urn:microsoft.com/office/officeart/2005/8/layout/hierarchy3"/>
    <dgm:cxn modelId="{0FDD5D72-1F05-4C2A-A275-13B5442FEB8B}" type="presParOf" srcId="{28A25493-1719-4FB8-80FB-510D94F469FB}" destId="{D7111631-D200-4979-8CB7-CFB3250F59F3}" srcOrd="1" destOrd="0" presId="urn:microsoft.com/office/officeart/2005/8/layout/hierarchy3"/>
    <dgm:cxn modelId="{298BBD96-13B6-40B9-AE06-12AF49C94C6A}" type="presParOf" srcId="{D7111631-D200-4979-8CB7-CFB3250F59F3}" destId="{4662BF16-4B2B-41ED-B92A-BF5A30A3E75B}" srcOrd="0" destOrd="0" presId="urn:microsoft.com/office/officeart/2005/8/layout/hierarchy3"/>
    <dgm:cxn modelId="{864D55EF-295E-4320-A33E-BC14EA9DF344}" type="presParOf" srcId="{D7111631-D200-4979-8CB7-CFB3250F59F3}" destId="{E1474AC5-E6DE-41AF-A751-0D9D709A9F24}" srcOrd="1" destOrd="0" presId="urn:microsoft.com/office/officeart/2005/8/layout/hierarchy3"/>
    <dgm:cxn modelId="{98486776-9051-4A56-898E-BE0B44144C9C}" type="presParOf" srcId="{D7111631-D200-4979-8CB7-CFB3250F59F3}" destId="{C1C7C63A-492E-48FD-BD5B-BF6FB1AD7DA9}" srcOrd="2" destOrd="0" presId="urn:microsoft.com/office/officeart/2005/8/layout/hierarchy3"/>
    <dgm:cxn modelId="{C35EB7EA-C292-4CB1-AB9A-BEDC99B86E3A}" type="presParOf" srcId="{D7111631-D200-4979-8CB7-CFB3250F59F3}" destId="{4E5DC601-1D32-416A-8065-EBB6E1516A64}" srcOrd="3" destOrd="0" presId="urn:microsoft.com/office/officeart/2005/8/layout/hierarchy3"/>
    <dgm:cxn modelId="{0827BBD0-8BFB-4B48-AD3A-5748050D35BF}" type="presParOf" srcId="{16C51028-EF88-4D3F-8A78-F4E3785902D1}" destId="{0A47CAA5-AC6B-4E8F-919B-C8AE02DAF4F4}" srcOrd="1" destOrd="0" presId="urn:microsoft.com/office/officeart/2005/8/layout/hierarchy3"/>
    <dgm:cxn modelId="{48BF45DE-815B-4AB3-A7CA-0F08FA871937}" type="presParOf" srcId="{0A47CAA5-AC6B-4E8F-919B-C8AE02DAF4F4}" destId="{43476200-1D8C-47B2-BB09-44E42F8D39FD}" srcOrd="0" destOrd="0" presId="urn:microsoft.com/office/officeart/2005/8/layout/hierarchy3"/>
    <dgm:cxn modelId="{6258AB06-C815-46A3-8C64-D108F345F363}" type="presParOf" srcId="{43476200-1D8C-47B2-BB09-44E42F8D39FD}" destId="{59B70D1C-F0B2-49F3-909B-00C923BC466D}" srcOrd="0" destOrd="0" presId="urn:microsoft.com/office/officeart/2005/8/layout/hierarchy3"/>
    <dgm:cxn modelId="{26FDB120-CDC4-4188-A86E-478B6EC1A93A}" type="presParOf" srcId="{43476200-1D8C-47B2-BB09-44E42F8D39FD}" destId="{C0BDB962-5C26-4EE4-A008-FF6D3404B567}" srcOrd="1" destOrd="0" presId="urn:microsoft.com/office/officeart/2005/8/layout/hierarchy3"/>
    <dgm:cxn modelId="{B3E9647E-3953-49B0-87BA-6F446BC4F6D9}" type="presParOf" srcId="{0A47CAA5-AC6B-4E8F-919B-C8AE02DAF4F4}" destId="{B58BF58D-8CC0-4132-A6CF-A66E529392ED}" srcOrd="1" destOrd="0" presId="urn:microsoft.com/office/officeart/2005/8/layout/hierarchy3"/>
    <dgm:cxn modelId="{99E0EAAC-026F-4E3F-B349-68A57C109831}" type="presParOf" srcId="{B58BF58D-8CC0-4132-A6CF-A66E529392ED}" destId="{98BCDE3F-7407-4D1A-8E03-9E8DD298925D}" srcOrd="0" destOrd="0" presId="urn:microsoft.com/office/officeart/2005/8/layout/hierarchy3"/>
    <dgm:cxn modelId="{2627621E-9712-4304-B3ED-F4C4A0F00200}" type="presParOf" srcId="{B58BF58D-8CC0-4132-A6CF-A66E529392ED}" destId="{024FE49D-C37C-4621-B0CA-94499A856BA6}" srcOrd="1" destOrd="0" presId="urn:microsoft.com/office/officeart/2005/8/layout/hierarchy3"/>
    <dgm:cxn modelId="{BCD62163-EF4E-4B47-AF37-24B4AAC670EA}" type="presParOf" srcId="{B58BF58D-8CC0-4132-A6CF-A66E529392ED}" destId="{D56E0DA9-966D-4CDF-83B8-8EA254C96811}" srcOrd="2" destOrd="0" presId="urn:microsoft.com/office/officeart/2005/8/layout/hierarchy3"/>
    <dgm:cxn modelId="{5296646F-16EC-4E37-9E0C-DFEDB8F8A49A}" type="presParOf" srcId="{B58BF58D-8CC0-4132-A6CF-A66E529392ED}" destId="{F5DCECB4-17EF-49D9-AAFE-10AC8ED2C7A6}" srcOrd="3" destOrd="0" presId="urn:microsoft.com/office/officeart/2005/8/layout/hierarchy3"/>
    <dgm:cxn modelId="{4A00C221-525F-41F1-9CAF-AB584D1BEF82}" type="presParOf" srcId="{16C51028-EF88-4D3F-8A78-F4E3785902D1}" destId="{14D4E4C4-6AB0-4BFC-AE53-6A7FE9B92CE0}" srcOrd="2" destOrd="0" presId="urn:microsoft.com/office/officeart/2005/8/layout/hierarchy3"/>
    <dgm:cxn modelId="{A7BEA08F-F37E-4F7C-B9FB-EB4634D470AD}" type="presParOf" srcId="{14D4E4C4-6AB0-4BFC-AE53-6A7FE9B92CE0}" destId="{95BFC70D-9249-4D13-B191-58BC92B5D4D5}" srcOrd="0" destOrd="0" presId="urn:microsoft.com/office/officeart/2005/8/layout/hierarchy3"/>
    <dgm:cxn modelId="{36B1C9DA-309C-4BC7-A1D3-F2DC2BF88864}" type="presParOf" srcId="{95BFC70D-9249-4D13-B191-58BC92B5D4D5}" destId="{AF02AF35-79AB-4A46-9C79-5BE768946191}" srcOrd="0" destOrd="0" presId="urn:microsoft.com/office/officeart/2005/8/layout/hierarchy3"/>
    <dgm:cxn modelId="{A5D409CD-FF0D-4D24-8406-E73FCD370D47}" type="presParOf" srcId="{95BFC70D-9249-4D13-B191-58BC92B5D4D5}" destId="{1574F3B8-6A42-4D78-A533-519A827CAD41}" srcOrd="1" destOrd="0" presId="urn:microsoft.com/office/officeart/2005/8/layout/hierarchy3"/>
    <dgm:cxn modelId="{7598B0B1-A937-4BC6-BB61-9FE22705331D}" type="presParOf" srcId="{14D4E4C4-6AB0-4BFC-AE53-6A7FE9B92CE0}" destId="{93D563D5-4CDD-402D-91F9-AD038BD7CE19}" srcOrd="1" destOrd="0" presId="urn:microsoft.com/office/officeart/2005/8/layout/hierarchy3"/>
    <dgm:cxn modelId="{8EBA55B1-F34B-4845-B011-71557F06AA2C}" type="presParOf" srcId="{93D563D5-4CDD-402D-91F9-AD038BD7CE19}" destId="{E936BBF5-E86F-473A-A76B-77F6B6EC2D37}" srcOrd="0" destOrd="0" presId="urn:microsoft.com/office/officeart/2005/8/layout/hierarchy3"/>
    <dgm:cxn modelId="{BA32C8A8-7166-4D23-B6C1-8342E5DB333D}" type="presParOf" srcId="{93D563D5-4CDD-402D-91F9-AD038BD7CE19}" destId="{30D01097-A925-4488-8D31-1D295963EEB5}" srcOrd="1" destOrd="0" presId="urn:microsoft.com/office/officeart/2005/8/layout/hierarchy3"/>
    <dgm:cxn modelId="{9714AA83-AA42-4E79-98A7-37E975630F34}" type="presParOf" srcId="{93D563D5-4CDD-402D-91F9-AD038BD7CE19}" destId="{3C57E412-1071-410A-8F49-34DFF0F147B2}" srcOrd="2" destOrd="0" presId="urn:microsoft.com/office/officeart/2005/8/layout/hierarchy3"/>
    <dgm:cxn modelId="{8DAF56DE-B186-44C6-8342-D07A12B009B0}" type="presParOf" srcId="{93D563D5-4CDD-402D-91F9-AD038BD7CE19}" destId="{EFD0CE16-5F92-4677-B3FB-94D02C9D5A34}" srcOrd="3" destOrd="0" presId="urn:microsoft.com/office/officeart/2005/8/layout/hierarchy3"/>
  </dgm:cxnLst>
  <dgm:bg>
    <a:noFill/>
  </dgm:bg>
  <dgm:whole>
    <a:ln>
      <a:solidFill>
        <a:srgbClr val="0070C0"/>
      </a:solidFill>
    </a:ln>
  </dgm:whole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4259A-7EB0-4128-8125-835B036C608C}">
      <dsp:nvSpPr>
        <dsp:cNvPr id="0" name=""/>
        <dsp:cNvSpPr/>
      </dsp:nvSpPr>
      <dsp:spPr>
        <a:xfrm>
          <a:off x="1023" y="724411"/>
          <a:ext cx="2394272" cy="1197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/>
            <a:t> Low risk</a:t>
          </a:r>
          <a:endParaRPr lang="en-US" sz="3700" b="1" kern="1200" dirty="0"/>
        </a:p>
      </dsp:txBody>
      <dsp:txXfrm>
        <a:off x="36086" y="759474"/>
        <a:ext cx="2324146" cy="1127010"/>
      </dsp:txXfrm>
    </dsp:sp>
    <dsp:sp modelId="{4662BF16-4B2B-41ED-B92A-BF5A30A3E75B}">
      <dsp:nvSpPr>
        <dsp:cNvPr id="0" name=""/>
        <dsp:cNvSpPr/>
      </dsp:nvSpPr>
      <dsp:spPr>
        <a:xfrm>
          <a:off x="240450" y="1921547"/>
          <a:ext cx="239427" cy="897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852"/>
              </a:lnTo>
              <a:lnTo>
                <a:pt x="239427" y="8978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74AC5-E6DE-41AF-A751-0D9D709A9F24}">
      <dsp:nvSpPr>
        <dsp:cNvPr id="0" name=""/>
        <dsp:cNvSpPr/>
      </dsp:nvSpPr>
      <dsp:spPr>
        <a:xfrm>
          <a:off x="479877" y="2220831"/>
          <a:ext cx="1915417" cy="119713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Risk - Green</a:t>
          </a:r>
          <a:endParaRPr lang="en-US" sz="2800" b="1" kern="1200" dirty="0"/>
        </a:p>
      </dsp:txBody>
      <dsp:txXfrm>
        <a:off x="514940" y="2255894"/>
        <a:ext cx="1845291" cy="1127010"/>
      </dsp:txXfrm>
    </dsp:sp>
    <dsp:sp modelId="{C1C7C63A-492E-48FD-BD5B-BF6FB1AD7DA9}">
      <dsp:nvSpPr>
        <dsp:cNvPr id="0" name=""/>
        <dsp:cNvSpPr/>
      </dsp:nvSpPr>
      <dsp:spPr>
        <a:xfrm>
          <a:off x="240450" y="1921547"/>
          <a:ext cx="239427" cy="2394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272"/>
              </a:lnTo>
              <a:lnTo>
                <a:pt x="239427" y="2394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DC601-1D32-416A-8065-EBB6E1516A64}">
      <dsp:nvSpPr>
        <dsp:cNvPr id="0" name=""/>
        <dsp:cNvSpPr/>
      </dsp:nvSpPr>
      <dsp:spPr>
        <a:xfrm>
          <a:off x="479877" y="3717252"/>
          <a:ext cx="1915417" cy="1197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No Rx with statins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Review 5yrs</a:t>
          </a:r>
          <a:endParaRPr lang="en-US" sz="2100" kern="1200" dirty="0"/>
        </a:p>
      </dsp:txBody>
      <dsp:txXfrm>
        <a:off x="514940" y="3752315"/>
        <a:ext cx="1845291" cy="1127010"/>
      </dsp:txXfrm>
    </dsp:sp>
    <dsp:sp modelId="{59B70D1C-F0B2-49F3-909B-00C923BC466D}">
      <dsp:nvSpPr>
        <dsp:cNvPr id="0" name=""/>
        <dsp:cNvSpPr/>
      </dsp:nvSpPr>
      <dsp:spPr>
        <a:xfrm>
          <a:off x="2993863" y="724411"/>
          <a:ext cx="2394272" cy="1197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/>
            <a:t>Medium risk</a:t>
          </a:r>
          <a:endParaRPr lang="en-US" sz="3700" b="1" kern="1200" dirty="0"/>
        </a:p>
      </dsp:txBody>
      <dsp:txXfrm>
        <a:off x="3028926" y="759474"/>
        <a:ext cx="2324146" cy="1127010"/>
      </dsp:txXfrm>
    </dsp:sp>
    <dsp:sp modelId="{98BCDE3F-7407-4D1A-8E03-9E8DD298925D}">
      <dsp:nvSpPr>
        <dsp:cNvPr id="0" name=""/>
        <dsp:cNvSpPr/>
      </dsp:nvSpPr>
      <dsp:spPr>
        <a:xfrm>
          <a:off x="3233291" y="1921547"/>
          <a:ext cx="239427" cy="897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852"/>
              </a:lnTo>
              <a:lnTo>
                <a:pt x="239427" y="8978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FE49D-C37C-4621-B0CA-94499A856BA6}">
      <dsp:nvSpPr>
        <dsp:cNvPr id="0" name=""/>
        <dsp:cNvSpPr/>
      </dsp:nvSpPr>
      <dsp:spPr>
        <a:xfrm>
          <a:off x="3472718" y="2220831"/>
          <a:ext cx="1915417" cy="119713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Risk - yellow</a:t>
          </a:r>
          <a:endParaRPr lang="en-US" sz="2800" b="1" kern="1200" dirty="0"/>
        </a:p>
      </dsp:txBody>
      <dsp:txXfrm>
        <a:off x="3507781" y="2255894"/>
        <a:ext cx="1845291" cy="1127010"/>
      </dsp:txXfrm>
    </dsp:sp>
    <dsp:sp modelId="{D56E0DA9-966D-4CDF-83B8-8EA254C96811}">
      <dsp:nvSpPr>
        <dsp:cNvPr id="0" name=""/>
        <dsp:cNvSpPr/>
      </dsp:nvSpPr>
      <dsp:spPr>
        <a:xfrm>
          <a:off x="3233291" y="1921547"/>
          <a:ext cx="239427" cy="2394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272"/>
              </a:lnTo>
              <a:lnTo>
                <a:pt x="239427" y="2394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CECB4-17EF-49D9-AAFE-10AC8ED2C7A6}">
      <dsp:nvSpPr>
        <dsp:cNvPr id="0" name=""/>
        <dsp:cNvSpPr/>
      </dsp:nvSpPr>
      <dsp:spPr>
        <a:xfrm>
          <a:off x="3472718" y="3717252"/>
          <a:ext cx="1915417" cy="1197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No Rx with statins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Review 2yrs</a:t>
          </a:r>
          <a:endParaRPr lang="en-US" sz="2100" kern="1200" dirty="0"/>
        </a:p>
      </dsp:txBody>
      <dsp:txXfrm>
        <a:off x="3507781" y="3752315"/>
        <a:ext cx="1845291" cy="1127010"/>
      </dsp:txXfrm>
    </dsp:sp>
    <dsp:sp modelId="{AF02AF35-79AB-4A46-9C79-5BE768946191}">
      <dsp:nvSpPr>
        <dsp:cNvPr id="0" name=""/>
        <dsp:cNvSpPr/>
      </dsp:nvSpPr>
      <dsp:spPr>
        <a:xfrm>
          <a:off x="5986704" y="724411"/>
          <a:ext cx="2394272" cy="1197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/>
            <a:t>High risk</a:t>
          </a:r>
          <a:endParaRPr lang="en-US" sz="3700" b="1" kern="1200" dirty="0"/>
        </a:p>
      </dsp:txBody>
      <dsp:txXfrm>
        <a:off x="6021767" y="759474"/>
        <a:ext cx="2324146" cy="1127010"/>
      </dsp:txXfrm>
    </dsp:sp>
    <dsp:sp modelId="{E936BBF5-E86F-473A-A76B-77F6B6EC2D37}">
      <dsp:nvSpPr>
        <dsp:cNvPr id="0" name=""/>
        <dsp:cNvSpPr/>
      </dsp:nvSpPr>
      <dsp:spPr>
        <a:xfrm>
          <a:off x="6226131" y="1921547"/>
          <a:ext cx="239427" cy="897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852"/>
              </a:lnTo>
              <a:lnTo>
                <a:pt x="239427" y="8978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01097-A925-4488-8D31-1D295963EEB5}">
      <dsp:nvSpPr>
        <dsp:cNvPr id="0" name=""/>
        <dsp:cNvSpPr/>
      </dsp:nvSpPr>
      <dsp:spPr>
        <a:xfrm>
          <a:off x="6465558" y="2220831"/>
          <a:ext cx="1915417" cy="119713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Risk -     Red</a:t>
          </a:r>
          <a:endParaRPr lang="en-US" sz="2800" b="1" kern="1200" dirty="0"/>
        </a:p>
      </dsp:txBody>
      <dsp:txXfrm>
        <a:off x="6500621" y="2255894"/>
        <a:ext cx="1845291" cy="1127010"/>
      </dsp:txXfrm>
    </dsp:sp>
    <dsp:sp modelId="{3C57E412-1071-410A-8F49-34DFF0F147B2}">
      <dsp:nvSpPr>
        <dsp:cNvPr id="0" name=""/>
        <dsp:cNvSpPr/>
      </dsp:nvSpPr>
      <dsp:spPr>
        <a:xfrm>
          <a:off x="6226131" y="1921547"/>
          <a:ext cx="239427" cy="2394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272"/>
              </a:lnTo>
              <a:lnTo>
                <a:pt x="239427" y="2394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0CE16-5F92-4677-B3FB-94D02C9D5A34}">
      <dsp:nvSpPr>
        <dsp:cNvPr id="0" name=""/>
        <dsp:cNvSpPr/>
      </dsp:nvSpPr>
      <dsp:spPr>
        <a:xfrm>
          <a:off x="6465558" y="3717252"/>
          <a:ext cx="1915417" cy="1197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100" kern="1200" dirty="0" smtClean="0"/>
            <a:t>Start statins if cholesterol above 7mmol/L</a:t>
          </a:r>
          <a:endParaRPr lang="en-US" sz="2100" kern="1200" dirty="0"/>
        </a:p>
      </dsp:txBody>
      <dsp:txXfrm>
        <a:off x="6500621" y="3752315"/>
        <a:ext cx="1845291" cy="1127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4259A-7EB0-4128-8125-835B036C608C}">
      <dsp:nvSpPr>
        <dsp:cNvPr id="0" name=""/>
        <dsp:cNvSpPr/>
      </dsp:nvSpPr>
      <dsp:spPr>
        <a:xfrm>
          <a:off x="1023" y="724411"/>
          <a:ext cx="2394272" cy="1197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/>
            <a:t> Low risk</a:t>
          </a:r>
          <a:endParaRPr lang="en-US" sz="3700" b="1" kern="1200" dirty="0"/>
        </a:p>
      </dsp:txBody>
      <dsp:txXfrm>
        <a:off x="36086" y="759474"/>
        <a:ext cx="2324146" cy="1127010"/>
      </dsp:txXfrm>
    </dsp:sp>
    <dsp:sp modelId="{4662BF16-4B2B-41ED-B92A-BF5A30A3E75B}">
      <dsp:nvSpPr>
        <dsp:cNvPr id="0" name=""/>
        <dsp:cNvSpPr/>
      </dsp:nvSpPr>
      <dsp:spPr>
        <a:xfrm>
          <a:off x="240450" y="1921547"/>
          <a:ext cx="239427" cy="897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852"/>
              </a:lnTo>
              <a:lnTo>
                <a:pt x="239427" y="8978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74AC5-E6DE-41AF-A751-0D9D709A9F24}">
      <dsp:nvSpPr>
        <dsp:cNvPr id="0" name=""/>
        <dsp:cNvSpPr/>
      </dsp:nvSpPr>
      <dsp:spPr>
        <a:xfrm>
          <a:off x="479877" y="2220831"/>
          <a:ext cx="1915417" cy="1197136"/>
        </a:xfrm>
        <a:prstGeom prst="roundRect">
          <a:avLst>
            <a:gd name="adj" fmla="val 10000"/>
          </a:avLst>
        </a:prstGeom>
        <a:solidFill>
          <a:srgbClr val="92D05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Risk - Green</a:t>
          </a:r>
          <a:endParaRPr lang="en-US" sz="2800" b="1" kern="1200" dirty="0"/>
        </a:p>
      </dsp:txBody>
      <dsp:txXfrm>
        <a:off x="514940" y="2255894"/>
        <a:ext cx="1845291" cy="1127010"/>
      </dsp:txXfrm>
    </dsp:sp>
    <dsp:sp modelId="{C1C7C63A-492E-48FD-BD5B-BF6FB1AD7DA9}">
      <dsp:nvSpPr>
        <dsp:cNvPr id="0" name=""/>
        <dsp:cNvSpPr/>
      </dsp:nvSpPr>
      <dsp:spPr>
        <a:xfrm>
          <a:off x="240450" y="1921547"/>
          <a:ext cx="292944" cy="2391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1710"/>
              </a:lnTo>
              <a:lnTo>
                <a:pt x="292944" y="23917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DC601-1D32-416A-8065-EBB6E1516A64}">
      <dsp:nvSpPr>
        <dsp:cNvPr id="0" name=""/>
        <dsp:cNvSpPr/>
      </dsp:nvSpPr>
      <dsp:spPr>
        <a:xfrm>
          <a:off x="533394" y="3714690"/>
          <a:ext cx="1915417" cy="1197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No Rx with statins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Review 3yrs</a:t>
          </a:r>
          <a:endParaRPr lang="en-US" sz="2000" b="1" kern="1200" dirty="0"/>
        </a:p>
      </dsp:txBody>
      <dsp:txXfrm>
        <a:off x="568457" y="3749753"/>
        <a:ext cx="1845291" cy="1127010"/>
      </dsp:txXfrm>
    </dsp:sp>
    <dsp:sp modelId="{59B70D1C-F0B2-49F3-909B-00C923BC466D}">
      <dsp:nvSpPr>
        <dsp:cNvPr id="0" name=""/>
        <dsp:cNvSpPr/>
      </dsp:nvSpPr>
      <dsp:spPr>
        <a:xfrm>
          <a:off x="2993863" y="724411"/>
          <a:ext cx="2394272" cy="1197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/>
            <a:t>Medium risk</a:t>
          </a:r>
          <a:endParaRPr lang="en-US" sz="3700" b="1" kern="1200" dirty="0"/>
        </a:p>
      </dsp:txBody>
      <dsp:txXfrm>
        <a:off x="3028926" y="759474"/>
        <a:ext cx="2324146" cy="1127010"/>
      </dsp:txXfrm>
    </dsp:sp>
    <dsp:sp modelId="{98BCDE3F-7407-4D1A-8E03-9E8DD298925D}">
      <dsp:nvSpPr>
        <dsp:cNvPr id="0" name=""/>
        <dsp:cNvSpPr/>
      </dsp:nvSpPr>
      <dsp:spPr>
        <a:xfrm>
          <a:off x="3233291" y="1921547"/>
          <a:ext cx="239427" cy="897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852"/>
              </a:lnTo>
              <a:lnTo>
                <a:pt x="239427" y="8978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4FE49D-C37C-4621-B0CA-94499A856BA6}">
      <dsp:nvSpPr>
        <dsp:cNvPr id="0" name=""/>
        <dsp:cNvSpPr/>
      </dsp:nvSpPr>
      <dsp:spPr>
        <a:xfrm>
          <a:off x="3472718" y="2220831"/>
          <a:ext cx="1915417" cy="1197136"/>
        </a:xfrm>
        <a:prstGeom prst="roundRect">
          <a:avLst>
            <a:gd name="adj" fmla="val 10000"/>
          </a:avLst>
        </a:prstGeom>
        <a:solidFill>
          <a:srgbClr val="FFFF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Risk - yellow</a:t>
          </a:r>
          <a:endParaRPr lang="en-US" sz="2800" b="1" kern="1200" dirty="0"/>
        </a:p>
      </dsp:txBody>
      <dsp:txXfrm>
        <a:off x="3507781" y="2255894"/>
        <a:ext cx="1845291" cy="1127010"/>
      </dsp:txXfrm>
    </dsp:sp>
    <dsp:sp modelId="{D56E0DA9-966D-4CDF-83B8-8EA254C96811}">
      <dsp:nvSpPr>
        <dsp:cNvPr id="0" name=""/>
        <dsp:cNvSpPr/>
      </dsp:nvSpPr>
      <dsp:spPr>
        <a:xfrm>
          <a:off x="3233291" y="1921547"/>
          <a:ext cx="239427" cy="2394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272"/>
              </a:lnTo>
              <a:lnTo>
                <a:pt x="239427" y="2394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DCECB4-17EF-49D9-AAFE-10AC8ED2C7A6}">
      <dsp:nvSpPr>
        <dsp:cNvPr id="0" name=""/>
        <dsp:cNvSpPr/>
      </dsp:nvSpPr>
      <dsp:spPr>
        <a:xfrm>
          <a:off x="3472718" y="3717252"/>
          <a:ext cx="1915417" cy="1197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No Rx with statins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Review 2yr</a:t>
          </a:r>
          <a:r>
            <a:rPr lang="en-GB" sz="2100" kern="1200" dirty="0" smtClean="0"/>
            <a:t>s</a:t>
          </a:r>
          <a:endParaRPr lang="en-US" sz="2100" kern="1200" dirty="0"/>
        </a:p>
      </dsp:txBody>
      <dsp:txXfrm>
        <a:off x="3507781" y="3752315"/>
        <a:ext cx="1845291" cy="1127010"/>
      </dsp:txXfrm>
    </dsp:sp>
    <dsp:sp modelId="{AF02AF35-79AB-4A46-9C79-5BE768946191}">
      <dsp:nvSpPr>
        <dsp:cNvPr id="0" name=""/>
        <dsp:cNvSpPr/>
      </dsp:nvSpPr>
      <dsp:spPr>
        <a:xfrm>
          <a:off x="5986704" y="724411"/>
          <a:ext cx="2394272" cy="11971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0485" tIns="46990" rIns="70485" bIns="4699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700" b="1" kern="1200" dirty="0" smtClean="0"/>
            <a:t>High risk</a:t>
          </a:r>
          <a:endParaRPr lang="en-US" sz="3700" b="1" kern="1200" dirty="0"/>
        </a:p>
      </dsp:txBody>
      <dsp:txXfrm>
        <a:off x="6021767" y="759474"/>
        <a:ext cx="2324146" cy="1127010"/>
      </dsp:txXfrm>
    </dsp:sp>
    <dsp:sp modelId="{E936BBF5-E86F-473A-A76B-77F6B6EC2D37}">
      <dsp:nvSpPr>
        <dsp:cNvPr id="0" name=""/>
        <dsp:cNvSpPr/>
      </dsp:nvSpPr>
      <dsp:spPr>
        <a:xfrm>
          <a:off x="6226131" y="1921547"/>
          <a:ext cx="239427" cy="897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7852"/>
              </a:lnTo>
              <a:lnTo>
                <a:pt x="239427" y="8978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D01097-A925-4488-8D31-1D295963EEB5}">
      <dsp:nvSpPr>
        <dsp:cNvPr id="0" name=""/>
        <dsp:cNvSpPr/>
      </dsp:nvSpPr>
      <dsp:spPr>
        <a:xfrm>
          <a:off x="6465558" y="2220831"/>
          <a:ext cx="1915417" cy="1197136"/>
        </a:xfrm>
        <a:prstGeom prst="roundRect">
          <a:avLst>
            <a:gd name="adj" fmla="val 10000"/>
          </a:avLst>
        </a:prstGeom>
        <a:solidFill>
          <a:srgbClr val="FF0000">
            <a:alpha val="90000"/>
          </a:srgb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b="1" kern="1200" dirty="0" smtClean="0"/>
            <a:t>Risk -     </a:t>
          </a:r>
          <a:r>
            <a:rPr lang="en-GB" sz="2800" b="1" kern="1200" dirty="0" smtClean="0"/>
            <a:t>Red</a:t>
          </a:r>
          <a:endParaRPr lang="en-US" sz="2800" b="1" kern="1200" dirty="0"/>
        </a:p>
      </dsp:txBody>
      <dsp:txXfrm>
        <a:off x="6500621" y="2255894"/>
        <a:ext cx="1845291" cy="1127010"/>
      </dsp:txXfrm>
    </dsp:sp>
    <dsp:sp modelId="{3C57E412-1071-410A-8F49-34DFF0F147B2}">
      <dsp:nvSpPr>
        <dsp:cNvPr id="0" name=""/>
        <dsp:cNvSpPr/>
      </dsp:nvSpPr>
      <dsp:spPr>
        <a:xfrm>
          <a:off x="6226131" y="1921547"/>
          <a:ext cx="239427" cy="239427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94272"/>
              </a:lnTo>
              <a:lnTo>
                <a:pt x="239427" y="239427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D0CE16-5F92-4677-B3FB-94D02C9D5A34}">
      <dsp:nvSpPr>
        <dsp:cNvPr id="0" name=""/>
        <dsp:cNvSpPr/>
      </dsp:nvSpPr>
      <dsp:spPr>
        <a:xfrm>
          <a:off x="6465558" y="3717252"/>
          <a:ext cx="1915417" cy="119713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Start statins if cholesterol above 7mmol/L</a:t>
          </a:r>
          <a:endParaRPr lang="en-US" sz="2000" b="1" kern="1200" dirty="0"/>
        </a:p>
      </dsp:txBody>
      <dsp:txXfrm>
        <a:off x="6500621" y="3752315"/>
        <a:ext cx="1845291" cy="11270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01D56-117B-479C-9FE4-FF28EF2918CD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EAB860-F9B3-422E-A3FE-F1E5D27030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548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EB33B-E7CF-4EA8-9B29-F82E15396930}" type="datetimeFigureOut">
              <a:rPr lang="en-US" smtClean="0"/>
              <a:t>9/29/2014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2B089-1CED-49B6-959B-CB46E2CB1C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494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2B089-1CED-49B6-959B-CB46E2CB1C9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49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62B089-1CED-49B6-959B-CB46E2CB1C9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049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0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88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175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908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185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57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9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80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8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06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89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E7357-26A2-406E-9CBC-639E796C5977}" type="datetimeFigureOut">
              <a:rPr lang="en-US" smtClean="0"/>
              <a:pPr/>
              <a:t>9/29/2014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6573F-E1D2-42DB-86D4-2766CFD399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08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Text Box 2"/>
          <p:cNvSpPr txBox="1">
            <a:spLocks noChangeArrowheads="1"/>
          </p:cNvSpPr>
          <p:nvPr/>
        </p:nvSpPr>
        <p:spPr bwMode="auto">
          <a:xfrm>
            <a:off x="1942837" y="760511"/>
            <a:ext cx="5834780" cy="466202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borderline, start with diet </a:t>
            </a:r>
            <a:r>
              <a:rPr lang="en-A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  <a:r>
              <a:rPr lang="en-A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exercise (lifestyle changes)</a:t>
            </a:r>
            <a:endParaRPr lang="en-A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 in 1-3 months; take 3 readings</a:t>
            </a: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14602" y="2628900"/>
            <a:ext cx="9028944" cy="1175926"/>
            <a:chOff x="82" y="1656"/>
            <a:chExt cx="5429" cy="625"/>
          </a:xfrm>
        </p:grpSpPr>
        <p:grpSp>
          <p:nvGrpSpPr>
            <p:cNvPr id="3" name="Group 51"/>
            <p:cNvGrpSpPr>
              <a:grpSpLocks/>
            </p:cNvGrpSpPr>
            <p:nvPr/>
          </p:nvGrpSpPr>
          <p:grpSpPr bwMode="auto">
            <a:xfrm>
              <a:off x="3864" y="1656"/>
              <a:ext cx="1647" cy="600"/>
              <a:chOff x="3864" y="1656"/>
              <a:chExt cx="1647" cy="600"/>
            </a:xfrm>
          </p:grpSpPr>
          <p:sp>
            <p:nvSpPr>
              <p:cNvPr id="516111" name="Text Box 15"/>
              <p:cNvSpPr txBox="1">
                <a:spLocks noChangeArrowheads="1"/>
              </p:cNvSpPr>
              <p:nvPr/>
            </p:nvSpPr>
            <p:spPr bwMode="auto">
              <a:xfrm>
                <a:off x="4656" y="1920"/>
                <a:ext cx="855" cy="336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AU" sz="14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Regular </a:t>
                </a:r>
                <a:r>
                  <a:rPr lang="en-AU" sz="14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review + snap</a:t>
                </a:r>
                <a:endParaRPr lang="en-AU" sz="1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eaLnBrk="0" hangingPunct="0"/>
                <a:endParaRPr lang="en-AU" sz="2800" b="1" dirty="0">
                  <a:latin typeface="Times New Roman" pitchFamily="18" charset="0"/>
                </a:endParaRPr>
              </a:p>
            </p:txBody>
          </p:sp>
          <p:sp>
            <p:nvSpPr>
              <p:cNvPr id="516120" name="Line 24"/>
              <p:cNvSpPr>
                <a:spLocks noChangeShapeType="1"/>
              </p:cNvSpPr>
              <p:nvPr/>
            </p:nvSpPr>
            <p:spPr bwMode="auto">
              <a:xfrm>
                <a:off x="3864" y="1656"/>
                <a:ext cx="771" cy="3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16130" name="Text Box 34"/>
              <p:cNvSpPr txBox="1">
                <a:spLocks noChangeArrowheads="1"/>
              </p:cNvSpPr>
              <p:nvPr/>
            </p:nvSpPr>
            <p:spPr bwMode="auto">
              <a:xfrm>
                <a:off x="4251" y="1728"/>
                <a:ext cx="343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AU" sz="1200" b="1" dirty="0">
                    <a:latin typeface="Arial" charset="0"/>
                    <a:cs typeface="Arial" charset="0"/>
                  </a:rPr>
                  <a:t>YES</a:t>
                </a:r>
                <a:endParaRPr lang="en-AU" sz="1400" b="1" dirty="0">
                  <a:cs typeface="Times New Roman" pitchFamily="18" charset="0"/>
                </a:endParaRPr>
              </a:p>
              <a:p>
                <a:pPr eaLnBrk="0" hangingPunct="0"/>
                <a:endParaRPr lang="en-AU" sz="2800" b="1" dirty="0">
                  <a:latin typeface="Times New Roman" pitchFamily="18" charset="0"/>
                </a:endParaRPr>
              </a:p>
            </p:txBody>
          </p:sp>
        </p:grpSp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82" y="1704"/>
              <a:ext cx="1697" cy="577"/>
              <a:chOff x="82" y="1704"/>
              <a:chExt cx="1697" cy="577"/>
            </a:xfrm>
          </p:grpSpPr>
          <p:sp>
            <p:nvSpPr>
              <p:cNvPr id="516104" name="Text Box 8"/>
              <p:cNvSpPr txBox="1">
                <a:spLocks noChangeArrowheads="1"/>
              </p:cNvSpPr>
              <p:nvPr/>
            </p:nvSpPr>
            <p:spPr bwMode="auto">
              <a:xfrm>
                <a:off x="82" y="1968"/>
                <a:ext cx="926" cy="313"/>
              </a:xfrm>
              <a:prstGeom prst="rect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AU" sz="1400" b="1" dirty="0">
                    <a:latin typeface="Arial" charset="0"/>
                    <a:cs typeface="Arial" charset="0"/>
                  </a:rPr>
                  <a:t>Regular </a:t>
                </a:r>
                <a:r>
                  <a:rPr lang="en-AU" sz="1400" b="1" dirty="0" smtClean="0">
                    <a:latin typeface="Arial" charset="0"/>
                    <a:cs typeface="Arial" charset="0"/>
                  </a:rPr>
                  <a:t>review + snap</a:t>
                </a:r>
                <a:endParaRPr lang="en-AU" sz="1400" b="1" dirty="0">
                  <a:cs typeface="Times New Roman" pitchFamily="18" charset="0"/>
                </a:endParaRPr>
              </a:p>
              <a:p>
                <a:pPr eaLnBrk="0" hangingPunct="0"/>
                <a:endParaRPr lang="en-AU" sz="2800" b="1" dirty="0">
                  <a:latin typeface="Times New Roman" pitchFamily="18" charset="0"/>
                </a:endParaRPr>
              </a:p>
            </p:txBody>
          </p:sp>
          <p:sp>
            <p:nvSpPr>
              <p:cNvPr id="516119" name="Line 23"/>
              <p:cNvSpPr>
                <a:spLocks noChangeShapeType="1"/>
              </p:cNvSpPr>
              <p:nvPr/>
            </p:nvSpPr>
            <p:spPr bwMode="auto">
              <a:xfrm flipH="1">
                <a:off x="1008" y="1704"/>
                <a:ext cx="771" cy="336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516132" name="Text Box 36"/>
              <p:cNvSpPr txBox="1">
                <a:spLocks noChangeArrowheads="1"/>
              </p:cNvSpPr>
              <p:nvPr/>
            </p:nvSpPr>
            <p:spPr bwMode="auto">
              <a:xfrm>
                <a:off x="1152" y="1728"/>
                <a:ext cx="343" cy="1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AU" sz="1200" b="1" dirty="0">
                    <a:latin typeface="Arial" charset="0"/>
                    <a:cs typeface="Arial" charset="0"/>
                  </a:rPr>
                  <a:t>YES</a:t>
                </a:r>
                <a:endParaRPr lang="en-AU" sz="1400" b="1" dirty="0">
                  <a:cs typeface="Times New Roman" pitchFamily="18" charset="0"/>
                </a:endParaRPr>
              </a:p>
              <a:p>
                <a:pPr eaLnBrk="0" hangingPunct="0"/>
                <a:endParaRPr lang="en-AU" sz="2800" b="1" dirty="0">
                  <a:latin typeface="Times New Roman" pitchFamily="18" charset="0"/>
                </a:endParaRPr>
              </a:p>
            </p:txBody>
          </p:sp>
        </p:grp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1654629" y="3691274"/>
            <a:ext cx="6067425" cy="968376"/>
            <a:chOff x="1008" y="2280"/>
            <a:chExt cx="3822" cy="610"/>
          </a:xfrm>
        </p:grpSpPr>
        <p:sp>
          <p:nvSpPr>
            <p:cNvPr id="516101" name="Text Box 5"/>
            <p:cNvSpPr txBox="1">
              <a:spLocks noChangeArrowheads="1"/>
            </p:cNvSpPr>
            <p:nvPr/>
          </p:nvSpPr>
          <p:spPr bwMode="auto">
            <a:xfrm>
              <a:off x="1637" y="2614"/>
              <a:ext cx="816" cy="25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400" b="1" dirty="0" smtClean="0">
                  <a:latin typeface="Arial" charset="0"/>
                  <a:cs typeface="Arial" charset="0"/>
                </a:rPr>
                <a:t>If controlled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10" name="Text Box 14"/>
            <p:cNvSpPr txBox="1">
              <a:spLocks noChangeArrowheads="1"/>
            </p:cNvSpPr>
            <p:nvPr/>
          </p:nvSpPr>
          <p:spPr bwMode="auto">
            <a:xfrm>
              <a:off x="3151" y="2643"/>
              <a:ext cx="816" cy="247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400" b="1" dirty="0" smtClean="0">
                  <a:latin typeface="Arial" charset="0"/>
                  <a:cs typeface="Arial" charset="0"/>
                </a:rPr>
                <a:t>If controlled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22" name="Line 26"/>
            <p:cNvSpPr>
              <a:spLocks noChangeShapeType="1"/>
            </p:cNvSpPr>
            <p:nvPr/>
          </p:nvSpPr>
          <p:spPr bwMode="auto">
            <a:xfrm>
              <a:off x="3361" y="2352"/>
              <a:ext cx="0" cy="2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27" name="Line 31"/>
            <p:cNvSpPr>
              <a:spLocks noChangeShapeType="1"/>
            </p:cNvSpPr>
            <p:nvPr/>
          </p:nvSpPr>
          <p:spPr bwMode="auto">
            <a:xfrm flipH="1" flipV="1">
              <a:off x="1008" y="2280"/>
              <a:ext cx="629" cy="418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28" name="Line 32"/>
            <p:cNvSpPr>
              <a:spLocks noChangeShapeType="1"/>
            </p:cNvSpPr>
            <p:nvPr/>
          </p:nvSpPr>
          <p:spPr bwMode="auto">
            <a:xfrm flipV="1">
              <a:off x="4016" y="2282"/>
              <a:ext cx="814" cy="41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33" name="Text Box 37"/>
            <p:cNvSpPr txBox="1">
              <a:spLocks noChangeArrowheads="1"/>
            </p:cNvSpPr>
            <p:nvPr/>
          </p:nvSpPr>
          <p:spPr bwMode="auto">
            <a:xfrm>
              <a:off x="1103" y="2530"/>
              <a:ext cx="3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200" b="1" dirty="0">
                  <a:latin typeface="Arial" charset="0"/>
                  <a:cs typeface="Arial" charset="0"/>
                </a:rPr>
                <a:t>YES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34" name="Text Box 38"/>
            <p:cNvSpPr txBox="1">
              <a:spLocks noChangeArrowheads="1"/>
            </p:cNvSpPr>
            <p:nvPr/>
          </p:nvSpPr>
          <p:spPr bwMode="auto">
            <a:xfrm>
              <a:off x="4443" y="2474"/>
              <a:ext cx="3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200" b="1" dirty="0">
                  <a:latin typeface="Arial" charset="0"/>
                  <a:cs typeface="Arial" charset="0"/>
                </a:rPr>
                <a:t>YES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312870" y="1226712"/>
            <a:ext cx="4240215" cy="1106489"/>
            <a:chOff x="1386" y="791"/>
            <a:chExt cx="2671" cy="697"/>
          </a:xfrm>
        </p:grpSpPr>
        <p:sp>
          <p:nvSpPr>
            <p:cNvPr id="516099" name="Text Box 3"/>
            <p:cNvSpPr txBox="1">
              <a:spLocks noChangeArrowheads="1"/>
            </p:cNvSpPr>
            <p:nvPr/>
          </p:nvSpPr>
          <p:spPr bwMode="auto">
            <a:xfrm>
              <a:off x="3114" y="1134"/>
              <a:ext cx="943" cy="34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400" b="1" dirty="0" smtClean="0">
                  <a:latin typeface="Arial" charset="0"/>
                  <a:cs typeface="Arial" charset="0"/>
                </a:rPr>
                <a:t>Add 5mg/d</a:t>
              </a:r>
            </a:p>
            <a:p>
              <a:pPr algn="ctr"/>
              <a:r>
                <a:rPr lang="en-AU" sz="1400" b="1" dirty="0" err="1" smtClean="0">
                  <a:latin typeface="Arial" charset="0"/>
                  <a:cs typeface="Arial" charset="0"/>
                </a:rPr>
                <a:t>Glibenclamide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00" name="Text Box 4"/>
            <p:cNvSpPr txBox="1">
              <a:spLocks noChangeArrowheads="1"/>
            </p:cNvSpPr>
            <p:nvPr/>
          </p:nvSpPr>
          <p:spPr bwMode="auto">
            <a:xfrm>
              <a:off x="1425" y="1152"/>
              <a:ext cx="1292" cy="33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400" b="1" dirty="0">
                  <a:latin typeface="Arial" charset="0"/>
                  <a:cs typeface="Arial" charset="0"/>
                </a:rPr>
                <a:t>Start </a:t>
              </a:r>
              <a:r>
                <a:rPr lang="en-AU" sz="1400" b="1" dirty="0" smtClean="0">
                  <a:latin typeface="Arial" charset="0"/>
                  <a:cs typeface="Arial" charset="0"/>
                </a:rPr>
                <a:t>Metformin </a:t>
              </a:r>
            </a:p>
            <a:p>
              <a:pPr algn="ctr"/>
              <a:r>
                <a:rPr lang="en-AU" sz="1400" b="1" dirty="0" smtClean="0">
                  <a:latin typeface="Arial" charset="0"/>
                  <a:cs typeface="Arial" charset="0"/>
                </a:rPr>
                <a:t>low dose: 250mg/d</a:t>
              </a: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36" name="Text Box 40"/>
            <p:cNvSpPr txBox="1">
              <a:spLocks noChangeArrowheads="1"/>
            </p:cNvSpPr>
            <p:nvPr/>
          </p:nvSpPr>
          <p:spPr bwMode="auto">
            <a:xfrm>
              <a:off x="1386" y="791"/>
              <a:ext cx="1307" cy="2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400" b="1" dirty="0" smtClean="0">
                  <a:latin typeface="Arial" pitchFamily="34" charset="0"/>
                  <a:cs typeface="Arial" pitchFamily="34" charset="0"/>
                </a:rPr>
                <a:t>If not controlled with lifestyle changes:</a:t>
              </a:r>
              <a:endParaRPr lang="en-AU" sz="1400" b="1" dirty="0">
                <a:latin typeface="Times New Roman" pitchFamily="18" charset="0"/>
              </a:endParaRPr>
            </a:p>
          </p:txBody>
        </p:sp>
      </p:grp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2515784" y="2318132"/>
            <a:ext cx="4049713" cy="669925"/>
            <a:chOff x="1584" y="1441"/>
            <a:chExt cx="2551" cy="422"/>
          </a:xfrm>
        </p:grpSpPr>
        <p:sp>
          <p:nvSpPr>
            <p:cNvPr id="516102" name="Text Box 6"/>
            <p:cNvSpPr txBox="1">
              <a:spLocks noChangeArrowheads="1"/>
            </p:cNvSpPr>
            <p:nvPr/>
          </p:nvSpPr>
          <p:spPr bwMode="auto">
            <a:xfrm>
              <a:off x="1584" y="1641"/>
              <a:ext cx="943" cy="222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400" b="1" dirty="0" smtClean="0">
                  <a:latin typeface="Arial" charset="0"/>
                  <a:cs typeface="Arial" charset="0"/>
                </a:rPr>
                <a:t>If controlled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09" name="Text Box 13"/>
            <p:cNvSpPr txBox="1">
              <a:spLocks noChangeArrowheads="1"/>
            </p:cNvSpPr>
            <p:nvPr/>
          </p:nvSpPr>
          <p:spPr bwMode="auto">
            <a:xfrm>
              <a:off x="3192" y="1640"/>
              <a:ext cx="943" cy="222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400" b="1" dirty="0" smtClean="0">
                  <a:latin typeface="Arial" charset="0"/>
                  <a:cs typeface="Arial" charset="0"/>
                </a:rPr>
                <a:t>If controlled</a:t>
              </a:r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15" name="Line 19"/>
            <p:cNvSpPr>
              <a:spLocks noChangeShapeType="1"/>
            </p:cNvSpPr>
            <p:nvPr/>
          </p:nvSpPr>
          <p:spPr bwMode="auto">
            <a:xfrm>
              <a:off x="2284" y="1441"/>
              <a:ext cx="1" cy="1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16" name="Line 20"/>
            <p:cNvSpPr>
              <a:spLocks noChangeShapeType="1"/>
            </p:cNvSpPr>
            <p:nvPr/>
          </p:nvSpPr>
          <p:spPr bwMode="auto">
            <a:xfrm>
              <a:off x="3360" y="1441"/>
              <a:ext cx="0" cy="1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2242420" y="4656648"/>
            <a:ext cx="6478357" cy="1711325"/>
            <a:chOff x="1610" y="2714"/>
            <a:chExt cx="3387" cy="1078"/>
          </a:xfrm>
        </p:grpSpPr>
        <p:sp>
          <p:nvSpPr>
            <p:cNvPr id="516106" name="Text Box 10"/>
            <p:cNvSpPr txBox="1">
              <a:spLocks noChangeArrowheads="1"/>
            </p:cNvSpPr>
            <p:nvPr/>
          </p:nvSpPr>
          <p:spPr bwMode="auto">
            <a:xfrm>
              <a:off x="3030" y="2959"/>
              <a:ext cx="1152" cy="279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 eaLnBrk="0" hangingPunct="0"/>
              <a:r>
                <a:rPr lang="en-AU" sz="1200" b="1" dirty="0" smtClean="0">
                  <a:latin typeface="Arial" pitchFamily="34" charset="0"/>
                  <a:cs typeface="Arial" pitchFamily="34" charset="0"/>
                </a:rPr>
                <a:t>Ensure compliance</a:t>
              </a:r>
            </a:p>
            <a:p>
              <a:pPr algn="ctr" eaLnBrk="0" hangingPunct="0"/>
              <a:r>
                <a:rPr lang="en-AU" sz="1200" b="1" dirty="0" smtClean="0">
                  <a:latin typeface="Arial" pitchFamily="34" charset="0"/>
                  <a:cs typeface="Arial" pitchFamily="34" charset="0"/>
                </a:rPr>
                <a:t>Counsel &amp; </a:t>
              </a:r>
              <a:r>
                <a:rPr lang="en-AU" sz="1200" b="1" dirty="0">
                  <a:latin typeface="Arial" pitchFamily="34" charset="0"/>
                  <a:cs typeface="Arial" pitchFamily="34" charset="0"/>
                </a:rPr>
                <a:t>r</a:t>
              </a:r>
              <a:r>
                <a:rPr lang="en-AU" sz="1200" b="1" dirty="0" smtClean="0">
                  <a:latin typeface="Arial" pitchFamily="34" charset="0"/>
                  <a:cs typeface="Arial" pitchFamily="34" charset="0"/>
                </a:rPr>
                <a:t>eassess</a:t>
              </a:r>
              <a:endParaRPr lang="en-AU" sz="12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107" name="Text Box 11"/>
            <p:cNvSpPr txBox="1">
              <a:spLocks noChangeArrowheads="1"/>
            </p:cNvSpPr>
            <p:nvPr/>
          </p:nvSpPr>
          <p:spPr bwMode="auto">
            <a:xfrm>
              <a:off x="1610" y="3525"/>
              <a:ext cx="1036" cy="26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200" b="1" dirty="0" smtClean="0">
                  <a:latin typeface="Arial" charset="0"/>
                  <a:cs typeface="Arial" charset="0"/>
                </a:rPr>
                <a:t>Add </a:t>
              </a:r>
              <a:r>
                <a:rPr lang="en-AU" sz="1200" b="1" dirty="0" err="1" smtClean="0">
                  <a:latin typeface="Arial" charset="0"/>
                  <a:cs typeface="Arial" charset="0"/>
                </a:rPr>
                <a:t>Glibenclamide</a:t>
              </a:r>
              <a:r>
                <a:rPr lang="en-AU" sz="1200" b="1" dirty="0" smtClean="0">
                  <a:latin typeface="Arial" charset="0"/>
                  <a:cs typeface="Arial" charset="0"/>
                </a:rPr>
                <a:t> (</a:t>
              </a:r>
              <a:r>
                <a:rPr lang="en-AU" sz="1200" b="1" dirty="0" err="1" smtClean="0">
                  <a:latin typeface="Arial" charset="0"/>
                  <a:cs typeface="Arial" charset="0"/>
                </a:rPr>
                <a:t>daonil</a:t>
              </a:r>
              <a:r>
                <a:rPr lang="en-AU" sz="1200" b="1" dirty="0" smtClean="0">
                  <a:latin typeface="Arial" charset="0"/>
                  <a:cs typeface="Arial" charset="0"/>
                </a:rPr>
                <a:t>)</a:t>
              </a:r>
              <a:endParaRPr lang="en-AU" sz="1200" b="1" dirty="0">
                <a:latin typeface="Times New Roman" pitchFamily="18" charset="0"/>
              </a:endParaRPr>
            </a:p>
          </p:txBody>
        </p:sp>
        <p:sp>
          <p:nvSpPr>
            <p:cNvPr id="516108" name="Text Box 12"/>
            <p:cNvSpPr txBox="1">
              <a:spLocks noChangeArrowheads="1"/>
            </p:cNvSpPr>
            <p:nvPr/>
          </p:nvSpPr>
          <p:spPr bwMode="auto">
            <a:xfrm>
              <a:off x="3023" y="3567"/>
              <a:ext cx="1152" cy="225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400" b="1" dirty="0" smtClean="0">
                  <a:latin typeface="Arial" pitchFamily="34" charset="0"/>
                  <a:cs typeface="Arial" pitchFamily="34" charset="0"/>
                </a:rPr>
                <a:t>Refer to hospital </a:t>
              </a:r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12" name="Text Box 16"/>
            <p:cNvSpPr txBox="1">
              <a:spLocks noChangeArrowheads="1"/>
            </p:cNvSpPr>
            <p:nvPr/>
          </p:nvSpPr>
          <p:spPr bwMode="auto">
            <a:xfrm>
              <a:off x="1632" y="2976"/>
              <a:ext cx="1014" cy="279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200" b="1" dirty="0" smtClean="0">
                  <a:latin typeface="Arial" charset="0"/>
                  <a:cs typeface="Arial" charset="0"/>
                </a:rPr>
                <a:t>Check compliance</a:t>
              </a:r>
            </a:p>
            <a:p>
              <a:pPr algn="ctr"/>
              <a:r>
                <a:rPr lang="en-AU" sz="1200" b="1" dirty="0" smtClean="0">
                  <a:latin typeface="Arial" charset="0"/>
                  <a:cs typeface="Arial" charset="0"/>
                </a:rPr>
                <a:t>Counsel &amp; reassess</a:t>
              </a:r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23" name="Line 27"/>
            <p:cNvSpPr>
              <a:spLocks noChangeShapeType="1"/>
            </p:cNvSpPr>
            <p:nvPr/>
          </p:nvSpPr>
          <p:spPr bwMode="auto">
            <a:xfrm>
              <a:off x="2136" y="2714"/>
              <a:ext cx="1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24" name="Line 28"/>
            <p:cNvSpPr>
              <a:spLocks noChangeShapeType="1"/>
            </p:cNvSpPr>
            <p:nvPr/>
          </p:nvSpPr>
          <p:spPr bwMode="auto">
            <a:xfrm>
              <a:off x="3361" y="2714"/>
              <a:ext cx="0" cy="2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25" name="Line 29"/>
            <p:cNvSpPr>
              <a:spLocks noChangeShapeType="1"/>
            </p:cNvSpPr>
            <p:nvPr/>
          </p:nvSpPr>
          <p:spPr bwMode="auto">
            <a:xfrm>
              <a:off x="1850" y="3279"/>
              <a:ext cx="1" cy="2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26" name="Line 30"/>
            <p:cNvSpPr>
              <a:spLocks noChangeShapeType="1"/>
            </p:cNvSpPr>
            <p:nvPr/>
          </p:nvSpPr>
          <p:spPr bwMode="auto">
            <a:xfrm>
              <a:off x="3870" y="3279"/>
              <a:ext cx="1" cy="25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29" name="Text Box 33"/>
            <p:cNvSpPr txBox="1">
              <a:spLocks noChangeArrowheads="1"/>
            </p:cNvSpPr>
            <p:nvPr/>
          </p:nvSpPr>
          <p:spPr bwMode="auto">
            <a:xfrm>
              <a:off x="4272" y="3243"/>
              <a:ext cx="725" cy="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200" b="1" dirty="0" smtClean="0">
                  <a:latin typeface="Arial" charset="0"/>
                  <a:cs typeface="Arial" charset="0"/>
                </a:rPr>
                <a:t>If still not controlled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35" name="Text Box 39"/>
            <p:cNvSpPr txBox="1">
              <a:spLocks noChangeArrowheads="1"/>
            </p:cNvSpPr>
            <p:nvPr/>
          </p:nvSpPr>
          <p:spPr bwMode="auto">
            <a:xfrm>
              <a:off x="1850" y="3447"/>
              <a:ext cx="3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AU" sz="1400" b="1" dirty="0">
                <a:cs typeface="Times New Roman" pitchFamily="18" charset="0"/>
              </a:endParaRPr>
            </a:p>
          </p:txBody>
        </p:sp>
        <p:sp>
          <p:nvSpPr>
            <p:cNvPr id="516139" name="Text Box 43"/>
            <p:cNvSpPr txBox="1">
              <a:spLocks noChangeArrowheads="1"/>
            </p:cNvSpPr>
            <p:nvPr/>
          </p:nvSpPr>
          <p:spPr bwMode="auto">
            <a:xfrm>
              <a:off x="3361" y="2716"/>
              <a:ext cx="3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200" b="1" dirty="0">
                  <a:latin typeface="Arial" charset="0"/>
                  <a:cs typeface="Arial" charset="0"/>
                </a:rPr>
                <a:t>NO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40" name="Text Box 44"/>
            <p:cNvSpPr txBox="1">
              <a:spLocks noChangeArrowheads="1"/>
            </p:cNvSpPr>
            <p:nvPr/>
          </p:nvSpPr>
          <p:spPr bwMode="auto">
            <a:xfrm>
              <a:off x="1903" y="2739"/>
              <a:ext cx="3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200" b="1" dirty="0">
                  <a:latin typeface="Arial" charset="0"/>
                  <a:cs typeface="Arial" charset="0"/>
                </a:rPr>
                <a:t>NO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</p:grpSp>
      <p:sp>
        <p:nvSpPr>
          <p:cNvPr id="516141" name="Rectangle 45"/>
          <p:cNvSpPr>
            <a:spLocks noChangeArrowheads="1"/>
          </p:cNvSpPr>
          <p:nvPr/>
        </p:nvSpPr>
        <p:spPr bwMode="auto">
          <a:xfrm>
            <a:off x="114300" y="188913"/>
            <a:ext cx="9144000" cy="648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endParaRPr lang="en-AU">
              <a:latin typeface="Times New Roman" pitchFamily="18" charset="0"/>
            </a:endParaRPr>
          </a:p>
        </p:txBody>
      </p:sp>
      <p:sp>
        <p:nvSpPr>
          <p:cNvPr id="516142" name="Rectangle 46"/>
          <p:cNvSpPr>
            <a:spLocks noChangeArrowheads="1"/>
          </p:cNvSpPr>
          <p:nvPr/>
        </p:nvSpPr>
        <p:spPr bwMode="auto">
          <a:xfrm>
            <a:off x="114300" y="18891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/>
            <a:endParaRPr lang="en-AU">
              <a:latin typeface="Times New Roman" pitchFamily="18" charset="0"/>
            </a:endParaRPr>
          </a:p>
        </p:txBody>
      </p:sp>
      <p:sp>
        <p:nvSpPr>
          <p:cNvPr id="516143" name="Rectangle 47"/>
          <p:cNvSpPr>
            <a:spLocks noChangeArrowheads="1"/>
          </p:cNvSpPr>
          <p:nvPr/>
        </p:nvSpPr>
        <p:spPr bwMode="auto">
          <a:xfrm>
            <a:off x="0" y="18061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/>
            <a:endParaRPr lang="en-AU">
              <a:latin typeface="Times New Roman" pitchFamily="18" charset="0"/>
            </a:endParaRPr>
          </a:p>
        </p:txBody>
      </p:sp>
      <p:sp>
        <p:nvSpPr>
          <p:cNvPr id="516144" name="Text Box 48"/>
          <p:cNvSpPr txBox="1"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4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Diabetes</a:t>
            </a:r>
            <a:endParaRPr lang="en-AU" sz="4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64E0-994F-408D-9A27-28C4BE83F636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61" name="Text Box 48"/>
          <p:cNvSpPr txBox="1">
            <a:spLocks noChangeArrowheads="1"/>
          </p:cNvSpPr>
          <p:nvPr/>
        </p:nvSpPr>
        <p:spPr bwMode="auto">
          <a:xfrm>
            <a:off x="152401" y="1752600"/>
            <a:ext cx="1741714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Continue diet + exercise with Rx</a:t>
            </a:r>
            <a:endParaRPr lang="en-AU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" name="Text Box 48"/>
          <p:cNvSpPr txBox="1">
            <a:spLocks noChangeArrowheads="1"/>
          </p:cNvSpPr>
          <p:nvPr/>
        </p:nvSpPr>
        <p:spPr bwMode="auto">
          <a:xfrm>
            <a:off x="7010400" y="1752600"/>
            <a:ext cx="2133600" cy="5847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Continue diet + exercise with Rx</a:t>
            </a:r>
            <a:endParaRPr lang="en-AU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cxnSp>
        <p:nvCxnSpPr>
          <p:cNvPr id="14" name="Curved Connector 13"/>
          <p:cNvCxnSpPr>
            <a:stCxn id="516107" idx="3"/>
            <a:endCxn id="516099" idx="1"/>
          </p:cNvCxnSpPr>
          <p:nvPr/>
        </p:nvCxnSpPr>
        <p:spPr>
          <a:xfrm flipV="1">
            <a:off x="4223990" y="2045069"/>
            <a:ext cx="832082" cy="4110974"/>
          </a:xfrm>
          <a:prstGeom prst="curvedConnector3">
            <a:avLst>
              <a:gd name="adj1" fmla="val 50000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792619" y="5488499"/>
            <a:ext cx="1386716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AU" sz="1200" b="1" dirty="0" smtClean="0">
                <a:latin typeface="Arial" charset="0"/>
                <a:cs typeface="Arial" charset="0"/>
              </a:rPr>
              <a:t>If still not controlled</a:t>
            </a:r>
            <a:endParaRPr lang="en-AU" sz="1400" b="1" dirty="0">
              <a:cs typeface="Times New Roman" pitchFamily="18" charset="0"/>
            </a:endParaRPr>
          </a:p>
          <a:p>
            <a:pPr eaLnBrk="0" hangingPunct="0"/>
            <a:endParaRPr lang="en-AU" sz="2800" b="1" dirty="0"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6477000"/>
            <a:ext cx="914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Health </a:t>
            </a:r>
            <a:r>
              <a:rPr lang="en-GB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GB" sz="16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orkers’ manual for reference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2359384" y="2989056"/>
            <a:ext cx="4397812" cy="839788"/>
            <a:chOff x="1551" y="1775"/>
            <a:chExt cx="2644" cy="529"/>
          </a:xfrm>
        </p:grpSpPr>
        <p:sp>
          <p:nvSpPr>
            <p:cNvPr id="516103" name="Text Box 7"/>
            <p:cNvSpPr txBox="1">
              <a:spLocks noChangeArrowheads="1"/>
            </p:cNvSpPr>
            <p:nvPr/>
          </p:nvSpPr>
          <p:spPr bwMode="auto">
            <a:xfrm>
              <a:off x="1551" y="1991"/>
              <a:ext cx="1080" cy="288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300" b="1" dirty="0">
                  <a:latin typeface="Arial" charset="0"/>
                  <a:cs typeface="Arial" charset="0"/>
                </a:rPr>
                <a:t>Increase </a:t>
              </a:r>
              <a:r>
                <a:rPr lang="en-AU" sz="1300" b="1" dirty="0" smtClean="0">
                  <a:latin typeface="Arial" charset="0"/>
                  <a:cs typeface="Arial" charset="0"/>
                </a:rPr>
                <a:t>slowly </a:t>
              </a:r>
              <a:r>
                <a:rPr lang="en-AU" sz="1300" b="1" dirty="0">
                  <a:latin typeface="Arial" charset="0"/>
                  <a:cs typeface="Arial" charset="0"/>
                </a:rPr>
                <a:t>up </a:t>
              </a:r>
              <a:r>
                <a:rPr lang="en-AU" sz="1300" b="1" dirty="0" smtClean="0">
                  <a:latin typeface="Arial" charset="0"/>
                  <a:cs typeface="Arial" charset="0"/>
                </a:rPr>
                <a:t>to a max of </a:t>
              </a:r>
              <a:r>
                <a:rPr lang="en-AU" sz="1300" b="1" dirty="0" smtClean="0">
                  <a:latin typeface="Arial" charset="0"/>
                  <a:cs typeface="Arial" charset="0"/>
                </a:rPr>
                <a:t> 2gm/d</a:t>
              </a:r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05" name="Text Box 9"/>
            <p:cNvSpPr txBox="1">
              <a:spLocks noChangeArrowheads="1"/>
            </p:cNvSpPr>
            <p:nvPr/>
          </p:nvSpPr>
          <p:spPr bwMode="auto">
            <a:xfrm>
              <a:off x="3139" y="2016"/>
              <a:ext cx="1056" cy="28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300" b="1" dirty="0">
                  <a:latin typeface="Arial" charset="0"/>
                  <a:cs typeface="Arial" charset="0"/>
                </a:rPr>
                <a:t>Increase </a:t>
              </a:r>
              <a:r>
                <a:rPr lang="en-AU" sz="1300" b="1" dirty="0" smtClean="0">
                  <a:latin typeface="Arial" charset="0"/>
                  <a:cs typeface="Arial" charset="0"/>
                </a:rPr>
                <a:t>slowly up to 15mg/day max</a:t>
              </a:r>
              <a:endParaRPr lang="en-AU" sz="13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17" name="Line 21"/>
            <p:cNvSpPr>
              <a:spLocks noChangeShapeType="1"/>
            </p:cNvSpPr>
            <p:nvPr/>
          </p:nvSpPr>
          <p:spPr bwMode="auto">
            <a:xfrm flipH="1">
              <a:off x="2169" y="1775"/>
              <a:ext cx="0" cy="1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18" name="Line 22"/>
            <p:cNvSpPr>
              <a:spLocks noChangeShapeType="1"/>
            </p:cNvSpPr>
            <p:nvPr/>
          </p:nvSpPr>
          <p:spPr bwMode="auto">
            <a:xfrm flipH="1">
              <a:off x="3313" y="1785"/>
              <a:ext cx="0" cy="20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37" name="Text Box 41"/>
            <p:cNvSpPr txBox="1">
              <a:spLocks noChangeArrowheads="1"/>
            </p:cNvSpPr>
            <p:nvPr/>
          </p:nvSpPr>
          <p:spPr bwMode="auto">
            <a:xfrm>
              <a:off x="1920" y="1795"/>
              <a:ext cx="343" cy="1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200" b="1" dirty="0">
                  <a:latin typeface="Arial" charset="0"/>
                  <a:cs typeface="Arial" charset="0"/>
                </a:rPr>
                <a:t>NO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38" name="Text Box 42"/>
            <p:cNvSpPr txBox="1">
              <a:spLocks noChangeArrowheads="1"/>
            </p:cNvSpPr>
            <p:nvPr/>
          </p:nvSpPr>
          <p:spPr bwMode="auto">
            <a:xfrm>
              <a:off x="3430" y="1822"/>
              <a:ext cx="336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200" b="1" dirty="0">
                  <a:latin typeface="Arial" charset="0"/>
                  <a:cs typeface="Arial" charset="0"/>
                </a:rPr>
                <a:t>NO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</p:grpSp>
      <p:cxnSp>
        <p:nvCxnSpPr>
          <p:cNvPr id="18" name="Straight Arrow Connector 17"/>
          <p:cNvCxnSpPr/>
          <p:nvPr/>
        </p:nvCxnSpPr>
        <p:spPr>
          <a:xfrm flipH="1">
            <a:off x="3233205" y="3806029"/>
            <a:ext cx="3848" cy="364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599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  <a:solidFill>
            <a:schemeClr val="accent5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Diabetes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Diabetes</a:t>
            </a:r>
            <a:r>
              <a:rPr lang="en-GB" sz="3200" b="1" dirty="0" smtClean="0"/>
              <a:t> – </a:t>
            </a:r>
            <a:r>
              <a:rPr lang="en-GB" sz="2800" b="1" dirty="0" smtClean="0"/>
              <a:t>aim for good control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838200"/>
            <a:ext cx="7620000" cy="5867400"/>
          </a:xfrm>
          <a:solidFill>
            <a:schemeClr val="bg1"/>
          </a:solidFill>
          <a:ln>
            <a:solidFill>
              <a:srgbClr val="0070C0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b="1" u="sng" dirty="0" smtClean="0">
                <a:latin typeface="Arial Narrow" panose="020B0606020202030204" pitchFamily="34" charset="0"/>
              </a:rPr>
              <a:t>Start Rx if:</a:t>
            </a:r>
            <a:endParaRPr lang="en-GB" sz="2000" b="1" dirty="0" smtClean="0">
              <a:latin typeface="Arial Narrow" panose="020B060602020203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2000" b="1" dirty="0" smtClean="0">
                <a:latin typeface="Arial Narrow" panose="020B0606020202030204" pitchFamily="34" charset="0"/>
              </a:rPr>
              <a:t>Fasting blood sugar is constantly &gt; 7mmol/L , </a:t>
            </a:r>
            <a:r>
              <a:rPr lang="en-GB" sz="2000" b="1" u="sng" dirty="0" smtClean="0">
                <a:latin typeface="Arial Narrow" panose="020B0606020202030204" pitchFamily="34" charset="0"/>
              </a:rPr>
              <a:t>OR</a:t>
            </a:r>
          </a:p>
          <a:p>
            <a:r>
              <a:rPr lang="en-GB" sz="2000" b="1" dirty="0" smtClean="0">
                <a:latin typeface="Arial Narrow" panose="020B0606020202030204" pitchFamily="34" charset="0"/>
              </a:rPr>
              <a:t>Random blood sugar is constantly &gt; 11mmol/L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GB" sz="2000" b="1" u="sng" dirty="0" smtClean="0">
                <a:latin typeface="Arial Narrow" panose="020B0606020202030204" pitchFamily="34" charset="0"/>
              </a:rPr>
              <a:t>For </a:t>
            </a:r>
            <a:r>
              <a:rPr lang="en-GB" sz="2000" b="1" u="sng" dirty="0">
                <a:latin typeface="Arial Narrow" panose="020B0606020202030204" pitchFamily="34" charset="0"/>
              </a:rPr>
              <a:t>good control of diabetes, aim for</a:t>
            </a:r>
            <a:r>
              <a:rPr lang="en-GB" sz="2000" b="1" dirty="0">
                <a:latin typeface="Arial Narrow" panose="020B0606020202030204" pitchFamily="34" charset="0"/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en-GB" sz="2000" b="1" dirty="0">
                <a:latin typeface="Arial Narrow" panose="020B0606020202030204" pitchFamily="34" charset="0"/>
              </a:rPr>
              <a:t>Fasting </a:t>
            </a:r>
            <a:r>
              <a:rPr lang="en-GB" sz="2000" b="1" dirty="0" smtClean="0">
                <a:latin typeface="Arial Narrow" panose="020B0606020202030204" pitchFamily="34" charset="0"/>
              </a:rPr>
              <a:t>BSL of   </a:t>
            </a:r>
            <a:r>
              <a:rPr lang="en-GB" sz="2000" b="1" dirty="0">
                <a:latin typeface="Arial Narrow" panose="020B0606020202030204" pitchFamily="34" charset="0"/>
              </a:rPr>
              <a:t>&lt; 7.0 </a:t>
            </a:r>
            <a:r>
              <a:rPr lang="en-GB" sz="2000" b="1" dirty="0" err="1" smtClean="0">
                <a:latin typeface="Arial Narrow" panose="020B0606020202030204" pitchFamily="34" charset="0"/>
              </a:rPr>
              <a:t>mmol</a:t>
            </a:r>
            <a:r>
              <a:rPr lang="en-GB" sz="2000" b="1" dirty="0" smtClean="0">
                <a:latin typeface="Arial Narrow" panose="020B0606020202030204" pitchFamily="34" charset="0"/>
              </a:rPr>
              <a:t>/L, </a:t>
            </a:r>
            <a:r>
              <a:rPr lang="en-GB" sz="2000" b="1" u="sng" dirty="0" smtClean="0">
                <a:latin typeface="Arial Narrow" panose="020B0606020202030204" pitchFamily="34" charset="0"/>
              </a:rPr>
              <a:t>OR</a:t>
            </a:r>
            <a:endParaRPr lang="en-GB" sz="2000" b="1" u="sng" dirty="0">
              <a:latin typeface="Arial Narrow" panose="020B0606020202030204" pitchFamily="34" charset="0"/>
            </a:endParaRPr>
          </a:p>
          <a:p>
            <a:r>
              <a:rPr lang="en-GB" sz="2000" b="1" dirty="0">
                <a:latin typeface="Arial Narrow" panose="020B0606020202030204" pitchFamily="34" charset="0"/>
              </a:rPr>
              <a:t>Random </a:t>
            </a:r>
            <a:r>
              <a:rPr lang="en-GB" sz="2000" b="1" dirty="0" smtClean="0">
                <a:latin typeface="Arial Narrow" panose="020B0606020202030204" pitchFamily="34" charset="0"/>
              </a:rPr>
              <a:t>BSL</a:t>
            </a:r>
            <a:r>
              <a:rPr lang="en-GB" sz="2000" b="1" dirty="0">
                <a:latin typeface="Arial Narrow" panose="020B0606020202030204" pitchFamily="34" charset="0"/>
              </a:rPr>
              <a:t> </a:t>
            </a:r>
            <a:r>
              <a:rPr lang="en-GB" sz="2000" b="1" dirty="0" smtClean="0">
                <a:latin typeface="Arial Narrow" panose="020B0606020202030204" pitchFamily="34" charset="0"/>
              </a:rPr>
              <a:t>of  &lt;</a:t>
            </a:r>
            <a:r>
              <a:rPr lang="en-GB" sz="2000" b="1" dirty="0">
                <a:latin typeface="Arial Narrow" panose="020B0606020202030204" pitchFamily="34" charset="0"/>
              </a:rPr>
              <a:t>10.0 </a:t>
            </a:r>
            <a:r>
              <a:rPr lang="en-GB" sz="2000" b="1" dirty="0" err="1" smtClean="0">
                <a:latin typeface="Arial Narrow" panose="020B0606020202030204" pitchFamily="34" charset="0"/>
              </a:rPr>
              <a:t>mmol</a:t>
            </a:r>
            <a:r>
              <a:rPr lang="en-GB" sz="2000" b="1" dirty="0" smtClean="0">
                <a:latin typeface="Arial Narrow" panose="020B0606020202030204" pitchFamily="34" charset="0"/>
              </a:rPr>
              <a:t>/L</a:t>
            </a:r>
          </a:p>
          <a:p>
            <a:pPr marL="0" indent="0">
              <a:buNone/>
            </a:pPr>
            <a:r>
              <a:rPr lang="en-GB" sz="2000" b="1" dirty="0" smtClean="0">
                <a:latin typeface="Arial Narrow" panose="020B0606020202030204" pitchFamily="34" charset="0"/>
              </a:rPr>
              <a:t>Readings  of &gt;10  </a:t>
            </a:r>
            <a:r>
              <a:rPr lang="en-GB" sz="2000" b="1" dirty="0">
                <a:latin typeface="Arial Narrow" panose="020B0606020202030204" pitchFamily="34" charset="0"/>
              </a:rPr>
              <a:t>indicate </a:t>
            </a:r>
            <a:r>
              <a:rPr lang="en-GB" sz="2000" b="1" dirty="0" smtClean="0">
                <a:latin typeface="Arial Narrow" panose="020B0606020202030204" pitchFamily="34" charset="0"/>
              </a:rPr>
              <a:t>“poor control”</a:t>
            </a:r>
          </a:p>
          <a:p>
            <a:pPr marL="0" indent="0">
              <a:buNone/>
            </a:pPr>
            <a:r>
              <a:rPr lang="en-GB" sz="2000" b="1" dirty="0" smtClean="0">
                <a:latin typeface="Arial Narrow" panose="020B0606020202030204" pitchFamily="34" charset="0"/>
              </a:rPr>
              <a:t> </a:t>
            </a:r>
          </a:p>
          <a:p>
            <a:pPr marL="0" indent="0">
              <a:buNone/>
            </a:pPr>
            <a:r>
              <a:rPr lang="en-GB" sz="2000" b="1" dirty="0" smtClean="0">
                <a:latin typeface="Arial Narrow" panose="020B0606020202030204" pitchFamily="34" charset="0"/>
              </a:rPr>
              <a:t>In addition to Rx</a:t>
            </a:r>
            <a:endParaRPr lang="en-GB" sz="2000" b="1" dirty="0">
              <a:latin typeface="Arial Narrow" panose="020B060602020203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dirty="0" smtClean="0">
                <a:latin typeface="Arial Narrow" panose="020B0606020202030204" pitchFamily="34" charset="0"/>
              </a:rPr>
              <a:t>Do </a:t>
            </a:r>
            <a:r>
              <a:rPr lang="en-GB" sz="2000" b="1" dirty="0">
                <a:latin typeface="Arial Narrow" panose="020B0606020202030204" pitchFamily="34" charset="0"/>
              </a:rPr>
              <a:t>a cardio-vascular risk </a:t>
            </a:r>
            <a:r>
              <a:rPr lang="en-GB" sz="2000" b="1" dirty="0" smtClean="0">
                <a:latin typeface="Arial Narrow" panose="020B0606020202030204" pitchFamily="34" charset="0"/>
              </a:rPr>
              <a:t>assessment </a:t>
            </a:r>
            <a:r>
              <a:rPr lang="en-GB" sz="2000" b="1" dirty="0">
                <a:latin typeface="Arial Narrow" panose="020B0606020202030204" pitchFamily="34" charset="0"/>
              </a:rPr>
              <a:t>using </a:t>
            </a:r>
            <a:r>
              <a:rPr lang="en-GB" sz="2000" b="1" dirty="0" smtClean="0">
                <a:latin typeface="Arial Narrow" panose="020B0606020202030204" pitchFamily="34" charset="0"/>
              </a:rPr>
              <a:t>the CVD </a:t>
            </a:r>
            <a:r>
              <a:rPr lang="en-GB" sz="2000" b="1" dirty="0">
                <a:latin typeface="Arial Narrow" panose="020B0606020202030204" pitchFamily="34" charset="0"/>
              </a:rPr>
              <a:t>risk </a:t>
            </a:r>
            <a:r>
              <a:rPr lang="en-GB" sz="2000" b="1" dirty="0" smtClean="0">
                <a:latin typeface="Arial Narrow" panose="020B0606020202030204" pitchFamily="34" charset="0"/>
              </a:rPr>
              <a:t>chart</a:t>
            </a:r>
            <a:r>
              <a:rPr lang="en-GB" sz="2000" b="1" dirty="0">
                <a:latin typeface="Arial Narrow" panose="020B060602020203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dirty="0" smtClean="0">
                <a:latin typeface="Arial Narrow" panose="020B0606020202030204" pitchFamily="34" charset="0"/>
              </a:rPr>
              <a:t>Explain </a:t>
            </a:r>
            <a:r>
              <a:rPr lang="en-GB" sz="2000" b="1" dirty="0">
                <a:latin typeface="Arial Narrow" panose="020B0606020202030204" pitchFamily="34" charset="0"/>
              </a:rPr>
              <a:t>to the patient  </a:t>
            </a:r>
            <a:r>
              <a:rPr lang="en-GB" sz="2000" b="1" dirty="0" smtClean="0">
                <a:latin typeface="Arial Narrow" panose="020B0606020202030204" pitchFamily="34" charset="0"/>
              </a:rPr>
              <a:t>what it means.</a:t>
            </a:r>
            <a:endParaRPr lang="en-GB" sz="2000" b="1" dirty="0">
              <a:latin typeface="Arial Narrow" panose="020B060602020203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dirty="0" smtClean="0">
                <a:latin typeface="Arial Narrow" panose="020B0606020202030204" pitchFamily="34" charset="0"/>
              </a:rPr>
              <a:t>Educate and counsel on lifestyle </a:t>
            </a:r>
            <a:r>
              <a:rPr lang="en-GB" sz="2000" b="1" dirty="0">
                <a:latin typeface="Arial Narrow" panose="020B0606020202030204" pitchFamily="34" charset="0"/>
              </a:rPr>
              <a:t>changes + </a:t>
            </a:r>
            <a:r>
              <a:rPr lang="en-GB" sz="2000" b="1" dirty="0" smtClean="0">
                <a:latin typeface="Arial Narrow" panose="020B0606020202030204" pitchFamily="34" charset="0"/>
              </a:rPr>
              <a:t>compliance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dirty="0" smtClean="0">
                <a:latin typeface="Arial Narrow" panose="020B0606020202030204" pitchFamily="34" charset="0"/>
              </a:rPr>
              <a:t>Follow up regularly and aim for good control </a:t>
            </a:r>
            <a:endParaRPr lang="en-GB" sz="2000" b="1" dirty="0">
              <a:latin typeface="Arial Narrow" panose="020B060602020203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dirty="0" smtClean="0">
                <a:latin typeface="Arial Narrow" panose="020B0606020202030204" pitchFamily="34" charset="0"/>
              </a:rPr>
              <a:t>Refer to hospital if not controlled </a:t>
            </a:r>
            <a:endParaRPr lang="en-GB" sz="20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en-GB" sz="24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Note: For </a:t>
            </a:r>
            <a:r>
              <a:rPr lang="en-GB" sz="24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a pregnant woman with diabetes, refer to hospital</a:t>
            </a:r>
            <a:endParaRPr lang="en-GB" sz="2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59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52"/>
          <p:cNvGrpSpPr>
            <a:grpSpLocks/>
          </p:cNvGrpSpPr>
          <p:nvPr/>
        </p:nvGrpSpPr>
        <p:grpSpPr bwMode="auto">
          <a:xfrm>
            <a:off x="463551" y="2582136"/>
            <a:ext cx="3070226" cy="629866"/>
            <a:chOff x="-195" y="1664"/>
            <a:chExt cx="1934" cy="336"/>
          </a:xfrm>
          <a:solidFill>
            <a:srgbClr val="FFFF66"/>
          </a:solidFill>
        </p:grpSpPr>
        <p:sp>
          <p:nvSpPr>
            <p:cNvPr id="516104" name="Text Box 8"/>
            <p:cNvSpPr txBox="1">
              <a:spLocks noChangeArrowheads="1"/>
            </p:cNvSpPr>
            <p:nvPr/>
          </p:nvSpPr>
          <p:spPr bwMode="auto">
            <a:xfrm>
              <a:off x="-195" y="1664"/>
              <a:ext cx="1166" cy="33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600" b="1" dirty="0" smtClean="0">
                  <a:cs typeface="Arial" panose="020B0604020202020204" pitchFamily="34" charset="0"/>
                </a:rPr>
                <a:t>Regular review</a:t>
              </a:r>
            </a:p>
            <a:p>
              <a:pPr algn="ctr"/>
              <a:r>
                <a:rPr lang="en-AU" sz="1600" b="1" dirty="0" smtClean="0">
                  <a:cs typeface="Arial" panose="020B0604020202020204" pitchFamily="34" charset="0"/>
                </a:rPr>
                <a:t>“SNAP”</a:t>
              </a:r>
              <a:endParaRPr lang="en-AU" sz="1600" b="1" dirty="0">
                <a:cs typeface="Arial" panose="020B0604020202020204" pitchFamily="34" charset="0"/>
              </a:endParaRPr>
            </a:p>
            <a:p>
              <a:pPr eaLnBrk="0" hangingPunct="0"/>
              <a:endParaRPr lang="en-AU" sz="2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6119" name="Line 23"/>
            <p:cNvSpPr>
              <a:spLocks noChangeShapeType="1"/>
            </p:cNvSpPr>
            <p:nvPr/>
          </p:nvSpPr>
          <p:spPr bwMode="auto">
            <a:xfrm flipH="1">
              <a:off x="971" y="1783"/>
              <a:ext cx="768" cy="0"/>
            </a:xfrm>
            <a:prstGeom prst="line">
              <a:avLst/>
            </a:prstGeom>
            <a:grp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32" name="Text Box 36"/>
            <p:cNvSpPr txBox="1">
              <a:spLocks noChangeArrowheads="1"/>
            </p:cNvSpPr>
            <p:nvPr/>
          </p:nvSpPr>
          <p:spPr bwMode="auto">
            <a:xfrm>
              <a:off x="1183" y="1799"/>
              <a:ext cx="3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4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YES</a:t>
              </a:r>
              <a:endParaRPr lang="en-AU" sz="1400" b="1" dirty="0">
                <a:solidFill>
                  <a:srgbClr val="C00000"/>
                </a:solidFill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2353280" y="3150900"/>
            <a:ext cx="4979988" cy="758826"/>
            <a:chOff x="1286" y="2090"/>
            <a:chExt cx="3137" cy="478"/>
          </a:xfrm>
        </p:grpSpPr>
        <p:sp>
          <p:nvSpPr>
            <p:cNvPr id="516127" name="Line 31"/>
            <p:cNvSpPr>
              <a:spLocks noChangeShapeType="1"/>
            </p:cNvSpPr>
            <p:nvPr/>
          </p:nvSpPr>
          <p:spPr bwMode="auto">
            <a:xfrm flipH="1" flipV="1">
              <a:off x="1286" y="2090"/>
              <a:ext cx="771" cy="39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33" name="Text Box 37"/>
            <p:cNvSpPr txBox="1">
              <a:spLocks noChangeArrowheads="1"/>
            </p:cNvSpPr>
            <p:nvPr/>
          </p:nvSpPr>
          <p:spPr bwMode="auto">
            <a:xfrm>
              <a:off x="1328" y="2247"/>
              <a:ext cx="3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4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YES</a:t>
              </a:r>
              <a:endParaRPr lang="en-AU" sz="1400" b="1" dirty="0">
                <a:solidFill>
                  <a:srgbClr val="C00000"/>
                </a:solidFill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34" name="Text Box 38"/>
            <p:cNvSpPr txBox="1">
              <a:spLocks noChangeArrowheads="1"/>
            </p:cNvSpPr>
            <p:nvPr/>
          </p:nvSpPr>
          <p:spPr bwMode="auto">
            <a:xfrm>
              <a:off x="4080" y="2400"/>
              <a:ext cx="3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</p:grpSp>
      <p:sp>
        <p:nvSpPr>
          <p:cNvPr id="516100" name="Text Box 4"/>
          <p:cNvSpPr txBox="1">
            <a:spLocks noChangeArrowheads="1"/>
          </p:cNvSpPr>
          <p:nvPr/>
        </p:nvSpPr>
        <p:spPr bwMode="auto">
          <a:xfrm>
            <a:off x="3202463" y="1441943"/>
            <a:ext cx="2588737" cy="76071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400" b="1" dirty="0">
                <a:latin typeface="Arial" charset="0"/>
                <a:cs typeface="Arial" charset="0"/>
              </a:rPr>
              <a:t>Start </a:t>
            </a:r>
            <a:r>
              <a:rPr lang="en-AU" sz="1400" b="1" dirty="0" smtClean="0">
                <a:latin typeface="Arial" charset="0"/>
                <a:cs typeface="Arial" charset="0"/>
              </a:rPr>
              <a:t>Rx</a:t>
            </a:r>
            <a:endParaRPr lang="en-AU" sz="1400" b="1" dirty="0">
              <a:cs typeface="Times New Roman" pitchFamily="18" charset="0"/>
            </a:endParaRPr>
          </a:p>
          <a:p>
            <a:pPr algn="ctr" eaLnBrk="0" hangingPunct="0"/>
            <a:r>
              <a:rPr lang="en-AU" sz="1400" b="1" dirty="0" err="1" smtClean="0">
                <a:latin typeface="Arial" charset="0"/>
                <a:cs typeface="Arial" charset="0"/>
              </a:rPr>
              <a:t>Hydrochorothiazide</a:t>
            </a:r>
            <a:r>
              <a:rPr lang="en-AU" sz="1400" b="1" dirty="0" smtClean="0">
                <a:latin typeface="Arial" charset="0"/>
                <a:cs typeface="Arial" charset="0"/>
              </a:rPr>
              <a:t> </a:t>
            </a:r>
          </a:p>
          <a:p>
            <a:pPr algn="ctr" eaLnBrk="0" hangingPunct="0"/>
            <a:r>
              <a:rPr lang="en-AU" sz="1400" b="1" dirty="0" smtClean="0">
                <a:latin typeface="Arial" charset="0"/>
                <a:cs typeface="Arial" charset="0"/>
              </a:rPr>
              <a:t>(</a:t>
            </a:r>
            <a:r>
              <a:rPr lang="en-AU" sz="1400" b="1" dirty="0" err="1" smtClean="0">
                <a:latin typeface="Arial" charset="0"/>
                <a:cs typeface="Arial" charset="0"/>
              </a:rPr>
              <a:t>Esidrex</a:t>
            </a:r>
            <a:r>
              <a:rPr lang="en-AU" sz="1400" b="1" dirty="0" smtClean="0">
                <a:latin typeface="Arial" charset="0"/>
                <a:cs typeface="Arial" charset="0"/>
              </a:rPr>
              <a:t> 12.5mg/d)</a:t>
            </a:r>
            <a:endParaRPr lang="en-AU" sz="1400" b="1" dirty="0">
              <a:cs typeface="Times New Roman" pitchFamily="18" charset="0"/>
            </a:endParaRPr>
          </a:p>
          <a:p>
            <a:pPr eaLnBrk="0" hangingPunct="0"/>
            <a:endParaRPr lang="en-AU" sz="2800" b="1" dirty="0">
              <a:latin typeface="Times New Roman" pitchFamily="18" charset="0"/>
            </a:endParaRPr>
          </a:p>
        </p:txBody>
      </p:sp>
      <p:grpSp>
        <p:nvGrpSpPr>
          <p:cNvPr id="7" name="Group 56"/>
          <p:cNvGrpSpPr>
            <a:grpSpLocks/>
          </p:cNvGrpSpPr>
          <p:nvPr/>
        </p:nvGrpSpPr>
        <p:grpSpPr bwMode="auto">
          <a:xfrm>
            <a:off x="3505815" y="2328305"/>
            <a:ext cx="2001839" cy="889002"/>
            <a:chOff x="2201" y="1464"/>
            <a:chExt cx="1261" cy="560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516102" name="Text Box 6"/>
            <p:cNvSpPr txBox="1">
              <a:spLocks noChangeArrowheads="1"/>
            </p:cNvSpPr>
            <p:nvPr/>
          </p:nvSpPr>
          <p:spPr bwMode="auto">
            <a:xfrm>
              <a:off x="2201" y="1739"/>
              <a:ext cx="1261" cy="285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400" b="1" dirty="0" smtClean="0">
                  <a:latin typeface="Arial" charset="0"/>
                  <a:cs typeface="Arial" charset="0"/>
                </a:rPr>
                <a:t>Is BP under control?</a:t>
              </a:r>
              <a:endParaRPr lang="en-AU" sz="1400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15" name="Line 19"/>
            <p:cNvSpPr>
              <a:spLocks noChangeShapeType="1"/>
            </p:cNvSpPr>
            <p:nvPr/>
          </p:nvSpPr>
          <p:spPr bwMode="auto">
            <a:xfrm>
              <a:off x="2782" y="1464"/>
              <a:ext cx="1" cy="252"/>
            </a:xfrm>
            <a:prstGeom prst="line">
              <a:avLst/>
            </a:prstGeom>
            <a:grp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3330279" y="3359472"/>
            <a:ext cx="2351089" cy="1023669"/>
            <a:chOff x="1586" y="2006"/>
            <a:chExt cx="1481" cy="534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516103" name="Text Box 7"/>
            <p:cNvSpPr txBox="1">
              <a:spLocks noChangeArrowheads="1"/>
            </p:cNvSpPr>
            <p:nvPr/>
          </p:nvSpPr>
          <p:spPr bwMode="auto">
            <a:xfrm>
              <a:off x="1586" y="2234"/>
              <a:ext cx="1481" cy="306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400" b="1" dirty="0" smtClean="0">
                  <a:latin typeface="Arial" charset="0"/>
                  <a:cs typeface="Arial" charset="0"/>
                </a:rPr>
                <a:t>Increase 25mg/d</a:t>
              </a:r>
            </a:p>
            <a:p>
              <a:pPr algn="ctr"/>
              <a:r>
                <a:rPr lang="en-AU" sz="1400" b="1" dirty="0" smtClean="0">
                  <a:latin typeface="Arial" charset="0"/>
                  <a:cs typeface="Arial" charset="0"/>
                </a:rPr>
                <a:t>Is BP under control?</a:t>
              </a:r>
              <a:endParaRPr lang="en-AU" sz="1400" b="1" dirty="0">
                <a:cs typeface="Times New Roman" pitchFamily="18" charset="0"/>
              </a:endParaRPr>
            </a:p>
          </p:txBody>
        </p:sp>
        <p:sp>
          <p:nvSpPr>
            <p:cNvPr id="516117" name="Line 21"/>
            <p:cNvSpPr>
              <a:spLocks noChangeShapeType="1"/>
            </p:cNvSpPr>
            <p:nvPr/>
          </p:nvSpPr>
          <p:spPr bwMode="auto">
            <a:xfrm>
              <a:off x="2283" y="2006"/>
              <a:ext cx="1" cy="223"/>
            </a:xfrm>
            <a:prstGeom prst="line">
              <a:avLst/>
            </a:prstGeom>
            <a:grp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37" name="Text Box 41"/>
            <p:cNvSpPr txBox="1">
              <a:spLocks noChangeArrowheads="1"/>
            </p:cNvSpPr>
            <p:nvPr/>
          </p:nvSpPr>
          <p:spPr bwMode="auto">
            <a:xfrm>
              <a:off x="2316" y="2019"/>
              <a:ext cx="348" cy="1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400" b="1" dirty="0">
                  <a:solidFill>
                    <a:srgbClr val="C00000"/>
                  </a:solidFill>
                  <a:latin typeface="Arial" charset="0"/>
                  <a:cs typeface="Arial" charset="0"/>
                </a:rPr>
                <a:t>NO</a:t>
              </a:r>
              <a:endParaRPr lang="en-AU" sz="1400" b="1" dirty="0">
                <a:solidFill>
                  <a:srgbClr val="C00000"/>
                </a:solidFill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</p:grpSp>
      <p:grpSp>
        <p:nvGrpSpPr>
          <p:cNvPr id="9" name="Group 55"/>
          <p:cNvGrpSpPr>
            <a:grpSpLocks/>
          </p:cNvGrpSpPr>
          <p:nvPr/>
        </p:nvGrpSpPr>
        <p:grpSpPr bwMode="auto">
          <a:xfrm>
            <a:off x="2965259" y="4404185"/>
            <a:ext cx="3282216" cy="1692200"/>
            <a:chOff x="1396" y="2911"/>
            <a:chExt cx="1716" cy="625"/>
          </a:xfrm>
          <a:solidFill>
            <a:schemeClr val="accent5">
              <a:lumMod val="40000"/>
              <a:lumOff val="60000"/>
            </a:schemeClr>
          </a:solidFill>
        </p:grpSpPr>
        <p:sp>
          <p:nvSpPr>
            <p:cNvPr id="516107" name="Text Box 11"/>
            <p:cNvSpPr txBox="1">
              <a:spLocks noChangeArrowheads="1"/>
            </p:cNvSpPr>
            <p:nvPr/>
          </p:nvSpPr>
          <p:spPr bwMode="auto">
            <a:xfrm>
              <a:off x="1396" y="3173"/>
              <a:ext cx="1716" cy="363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sz="1400" b="1" dirty="0" smtClean="0">
                  <a:latin typeface="Arial" pitchFamily="34" charset="0"/>
                  <a:cs typeface="Arial" pitchFamily="34" charset="0"/>
                </a:rPr>
                <a:t>Add </a:t>
              </a:r>
              <a:r>
                <a:rPr lang="en-AU" sz="1400" b="1" dirty="0" err="1" smtClean="0">
                  <a:latin typeface="Arial" pitchFamily="34" charset="0"/>
                  <a:cs typeface="Arial" pitchFamily="34" charset="0"/>
                </a:rPr>
                <a:t>Enalapril</a:t>
              </a:r>
              <a:r>
                <a:rPr lang="en-AU" sz="1400" b="1" dirty="0" smtClean="0">
                  <a:latin typeface="Arial" pitchFamily="34" charset="0"/>
                  <a:cs typeface="Arial" pitchFamily="34" charset="0"/>
                </a:rPr>
                <a:t> – 2.5mg/d</a:t>
              </a:r>
            </a:p>
            <a:p>
              <a:pPr algn="ctr"/>
              <a:r>
                <a:rPr lang="en-AU" sz="1400" b="1" dirty="0" smtClean="0">
                  <a:latin typeface="Arial" pitchFamily="34" charset="0"/>
                  <a:cs typeface="Arial" pitchFamily="34" charset="0"/>
                </a:rPr>
                <a:t>Slowly increase up to </a:t>
              </a:r>
              <a:r>
                <a:rPr lang="en-AU" sz="1400" b="1" dirty="0" smtClean="0">
                  <a:latin typeface="Arial" pitchFamily="34" charset="0"/>
                  <a:cs typeface="Arial" pitchFamily="34" charset="0"/>
                </a:rPr>
                <a:t>a </a:t>
              </a:r>
              <a:r>
                <a:rPr lang="en-AU" sz="1400" b="1" dirty="0" smtClean="0">
                  <a:latin typeface="Arial" pitchFamily="34" charset="0"/>
                  <a:cs typeface="Arial" pitchFamily="34" charset="0"/>
                </a:rPr>
                <a:t>max of</a:t>
              </a:r>
              <a:endParaRPr lang="en-AU" sz="1400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AU" sz="1400" b="1" dirty="0" smtClean="0">
                  <a:latin typeface="Arial" pitchFamily="34" charset="0"/>
                  <a:cs typeface="Arial" pitchFamily="34" charset="0"/>
                </a:rPr>
                <a:t>10mg </a:t>
              </a:r>
              <a:r>
                <a:rPr lang="en-AU" sz="1400" b="1" dirty="0" err="1" smtClean="0">
                  <a:latin typeface="Arial" pitchFamily="34" charset="0"/>
                  <a:cs typeface="Arial" pitchFamily="34" charset="0"/>
                </a:rPr>
                <a:t>bd</a:t>
              </a:r>
              <a:endParaRPr lang="en-AU" sz="1400" b="1" dirty="0" smtClean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AU" sz="1400" b="1" dirty="0" smtClean="0">
                  <a:latin typeface="Arial" pitchFamily="34" charset="0"/>
                  <a:cs typeface="Arial" pitchFamily="34" charset="0"/>
                </a:rPr>
                <a:t>If still uncontrolled, refer</a:t>
              </a:r>
              <a:endParaRPr lang="en-AU" sz="1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16123" name="Line 27"/>
            <p:cNvSpPr>
              <a:spLocks noChangeShapeType="1"/>
            </p:cNvSpPr>
            <p:nvPr/>
          </p:nvSpPr>
          <p:spPr bwMode="auto">
            <a:xfrm>
              <a:off x="2186" y="2911"/>
              <a:ext cx="0" cy="232"/>
            </a:xfrm>
            <a:prstGeom prst="line">
              <a:avLst/>
            </a:prstGeom>
            <a:grp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516140" name="Text Box 44"/>
            <p:cNvSpPr txBox="1">
              <a:spLocks noChangeArrowheads="1"/>
            </p:cNvSpPr>
            <p:nvPr/>
          </p:nvSpPr>
          <p:spPr bwMode="auto">
            <a:xfrm>
              <a:off x="2218" y="3005"/>
              <a:ext cx="343" cy="1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en-AU" sz="1400" b="1" dirty="0" smtClean="0">
                  <a:solidFill>
                    <a:srgbClr val="C00000"/>
                  </a:solidFill>
                  <a:latin typeface="Arial" charset="0"/>
                  <a:cs typeface="Arial" charset="0"/>
                </a:rPr>
                <a:t>NO</a:t>
              </a: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</p:grpSp>
      <p:sp>
        <p:nvSpPr>
          <p:cNvPr id="516141" name="Rectangle 45"/>
          <p:cNvSpPr>
            <a:spLocks noChangeArrowheads="1"/>
          </p:cNvSpPr>
          <p:nvPr/>
        </p:nvSpPr>
        <p:spPr bwMode="auto">
          <a:xfrm>
            <a:off x="114300" y="188913"/>
            <a:ext cx="9144000" cy="648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endParaRPr lang="en-AU">
              <a:latin typeface="Times New Roman" pitchFamily="18" charset="0"/>
            </a:endParaRPr>
          </a:p>
        </p:txBody>
      </p:sp>
      <p:sp>
        <p:nvSpPr>
          <p:cNvPr id="516143" name="Rectangle 47"/>
          <p:cNvSpPr>
            <a:spLocks noChangeArrowheads="1"/>
          </p:cNvSpPr>
          <p:nvPr/>
        </p:nvSpPr>
        <p:spPr bwMode="auto">
          <a:xfrm>
            <a:off x="0" y="0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/>
            <a:endParaRPr lang="en-AU">
              <a:latin typeface="Times New Roman" pitchFamily="18" charset="0"/>
            </a:endParaRPr>
          </a:p>
        </p:txBody>
      </p:sp>
      <p:sp>
        <p:nvSpPr>
          <p:cNvPr id="516144" name="Text Box 48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32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Hypertension</a:t>
            </a:r>
            <a:endParaRPr lang="en-AU" sz="32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64E0-994F-408D-9A27-28C4BE83F636}" type="slidenum">
              <a:rPr lang="en-AU" smtClean="0"/>
              <a:pPr/>
              <a:t>3</a:t>
            </a:fld>
            <a:endParaRPr lang="en-AU"/>
          </a:p>
        </p:txBody>
      </p:sp>
      <p:sp>
        <p:nvSpPr>
          <p:cNvPr id="61" name="Text Box 48"/>
          <p:cNvSpPr txBox="1">
            <a:spLocks noChangeArrowheads="1"/>
          </p:cNvSpPr>
          <p:nvPr/>
        </p:nvSpPr>
        <p:spPr bwMode="auto">
          <a:xfrm>
            <a:off x="6477001" y="1625694"/>
            <a:ext cx="2209800" cy="5847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Lifestyle change</a:t>
            </a:r>
          </a:p>
          <a:p>
            <a:pPr algn="ctr"/>
            <a:r>
              <a:rPr lang="en-A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“SNAP”</a:t>
            </a: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223622" y="584775"/>
            <a:ext cx="5109646" cy="57286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If borderline, start with </a:t>
            </a:r>
            <a:r>
              <a:rPr lang="en-AU" sz="14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diet + exercise </a:t>
            </a:r>
            <a:r>
              <a:rPr lang="en-AU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(lifestyle change)</a:t>
            </a:r>
            <a:endParaRPr lang="en-A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A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Review in 1 to 3months; take series of readings</a:t>
            </a:r>
          </a:p>
        </p:txBody>
      </p:sp>
      <p:sp>
        <p:nvSpPr>
          <p:cNvPr id="54" name="Text Box 48"/>
          <p:cNvSpPr txBox="1">
            <a:spLocks noChangeArrowheads="1"/>
          </p:cNvSpPr>
          <p:nvPr/>
        </p:nvSpPr>
        <p:spPr bwMode="auto">
          <a:xfrm>
            <a:off x="464282" y="1661760"/>
            <a:ext cx="2227929" cy="58477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Lifestyle change</a:t>
            </a:r>
            <a:br>
              <a:rPr lang="en-A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“SNAP” </a:t>
            </a:r>
            <a:endParaRPr lang="en-AU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6" name="Text Box 48"/>
          <p:cNvSpPr txBox="1">
            <a:spLocks noChangeArrowheads="1"/>
          </p:cNvSpPr>
          <p:nvPr/>
        </p:nvSpPr>
        <p:spPr bwMode="auto">
          <a:xfrm>
            <a:off x="6477001" y="3372670"/>
            <a:ext cx="2209800" cy="707886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Check compliance</a:t>
            </a:r>
          </a:p>
          <a:p>
            <a:pPr algn="ctr">
              <a:spcBef>
                <a:spcPct val="50000"/>
              </a:spcBef>
            </a:pPr>
            <a:r>
              <a:rPr lang="en-AU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Patient education</a:t>
            </a:r>
            <a:endParaRPr lang="en-AU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3" name="Up Arrow 2"/>
          <p:cNvSpPr/>
          <p:nvPr/>
        </p:nvSpPr>
        <p:spPr>
          <a:xfrm>
            <a:off x="7340662" y="2429157"/>
            <a:ext cx="352565" cy="8428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7405619" y="4267200"/>
            <a:ext cx="352564" cy="17062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389064" y="6327655"/>
            <a:ext cx="6535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solidFill>
                  <a:srgbClr val="FF0000"/>
                </a:solidFill>
              </a:rPr>
              <a:t>“SNAP “ -  smoking, nutrition, alcohol &amp; physical activities</a:t>
            </a:r>
            <a:endParaRPr lang="en-US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59979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accent6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en-GB" sz="3200" b="1" dirty="0" smtClean="0"/>
              <a:t>Hypertension – </a:t>
            </a:r>
            <a:r>
              <a:rPr lang="en-GB" sz="2800" b="1" dirty="0" smtClean="0"/>
              <a:t>aim </a:t>
            </a:r>
            <a:r>
              <a:rPr lang="en-GB" sz="2800" b="1" dirty="0"/>
              <a:t>for good control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8200"/>
            <a:ext cx="7620000" cy="6019800"/>
          </a:xfrm>
          <a:solidFill>
            <a:schemeClr val="bg1"/>
          </a:solidFill>
          <a:ln>
            <a:solidFill>
              <a:srgbClr val="002060"/>
            </a:solidFill>
          </a:ln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en-GB" sz="2000" b="1" u="sng" dirty="0" smtClean="0">
                <a:latin typeface="Arial Narrow" panose="020B0606020202030204" pitchFamily="34" charset="0"/>
              </a:rPr>
              <a:t>Consider medication if:</a:t>
            </a:r>
            <a:endParaRPr lang="en-GB" sz="2000" b="1" dirty="0" smtClean="0">
              <a:latin typeface="Arial Narrow" panose="020B0606020202030204" pitchFamily="34" charset="0"/>
            </a:endParaRPr>
          </a:p>
          <a:p>
            <a:pPr>
              <a:spcBef>
                <a:spcPts val="1200"/>
              </a:spcBef>
            </a:pPr>
            <a:r>
              <a:rPr lang="en-AU" sz="2000" b="1" dirty="0" smtClean="0">
                <a:latin typeface="Arial Narrow" panose="020B0606020202030204" pitchFamily="34" charset="0"/>
                <a:cs typeface="Arial" charset="0"/>
              </a:rPr>
              <a:t>Systolic </a:t>
            </a:r>
            <a:r>
              <a:rPr lang="en-AU" sz="2000" b="1" dirty="0">
                <a:latin typeface="Arial Narrow" panose="020B0606020202030204" pitchFamily="34" charset="0"/>
                <a:cs typeface="Arial" charset="0"/>
              </a:rPr>
              <a:t>BP &gt;140 </a:t>
            </a:r>
            <a:endParaRPr lang="en-AU" sz="2000" b="1" dirty="0" smtClean="0">
              <a:latin typeface="Arial Narrow" panose="020B0606020202030204" pitchFamily="34" charset="0"/>
              <a:cs typeface="Arial" charset="0"/>
            </a:endParaRPr>
          </a:p>
          <a:p>
            <a:r>
              <a:rPr lang="en-AU" sz="2000" b="1" dirty="0" smtClean="0">
                <a:latin typeface="Arial Narrow" panose="020B0606020202030204" pitchFamily="34" charset="0"/>
                <a:cs typeface="Arial" charset="0"/>
              </a:rPr>
              <a:t>Systolic BP </a:t>
            </a:r>
            <a:r>
              <a:rPr lang="en-AU" sz="2000" b="1" dirty="0">
                <a:latin typeface="Arial Narrow" panose="020B0606020202030204" pitchFamily="34" charset="0"/>
                <a:cs typeface="Arial" charset="0"/>
              </a:rPr>
              <a:t>&gt;</a:t>
            </a:r>
            <a:r>
              <a:rPr lang="en-AU" sz="2000" b="1" dirty="0" smtClean="0">
                <a:latin typeface="Arial Narrow" panose="020B0606020202030204" pitchFamily="34" charset="0"/>
                <a:cs typeface="Arial" charset="0"/>
              </a:rPr>
              <a:t>135 </a:t>
            </a:r>
            <a:r>
              <a:rPr lang="en-AU" sz="2000" b="1" dirty="0">
                <a:latin typeface="Arial Narrow" panose="020B0606020202030204" pitchFamily="34" charset="0"/>
                <a:cs typeface="Arial" charset="0"/>
              </a:rPr>
              <a:t>if they also have </a:t>
            </a:r>
            <a:r>
              <a:rPr lang="en-AU" sz="2000" b="1" dirty="0" smtClean="0">
                <a:latin typeface="Arial Narrow" panose="020B0606020202030204" pitchFamily="34" charset="0"/>
                <a:cs typeface="Arial" charset="0"/>
              </a:rPr>
              <a:t>diabetes</a:t>
            </a:r>
          </a:p>
          <a:p>
            <a:pPr marL="0" indent="0">
              <a:buNone/>
            </a:pPr>
            <a:r>
              <a:rPr lang="en-AU" sz="2000" b="1" dirty="0" smtClean="0">
                <a:latin typeface="Arial Narrow" panose="020B0606020202030204" pitchFamily="34" charset="0"/>
                <a:cs typeface="Arial" charset="0"/>
              </a:rPr>
              <a:t>Do risk assessment using risk chart to determine when to start Rx</a:t>
            </a:r>
            <a:endParaRPr lang="en-AU" sz="20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r>
              <a:rPr lang="en-GB" sz="2000" b="1" u="sng" dirty="0" smtClean="0">
                <a:latin typeface="Arial Narrow" panose="020B0606020202030204" pitchFamily="34" charset="0"/>
              </a:rPr>
              <a:t>For good control of hypertension, aim for</a:t>
            </a:r>
            <a:r>
              <a:rPr lang="en-GB" sz="2000" b="1" dirty="0" smtClean="0">
                <a:latin typeface="Arial Narrow" panose="020B0606020202030204" pitchFamily="34" charset="0"/>
              </a:rPr>
              <a:t>:</a:t>
            </a:r>
          </a:p>
          <a:p>
            <a:pPr>
              <a:spcBef>
                <a:spcPts val="1200"/>
              </a:spcBef>
            </a:pPr>
            <a:r>
              <a:rPr lang="en-GB" sz="2000" b="1" dirty="0" smtClean="0">
                <a:latin typeface="Arial Narrow" panose="020B0606020202030204" pitchFamily="34" charset="0"/>
              </a:rPr>
              <a:t>Systolic BP of below 140</a:t>
            </a:r>
          </a:p>
          <a:p>
            <a:pPr>
              <a:spcBef>
                <a:spcPts val="1200"/>
              </a:spcBef>
            </a:pPr>
            <a:r>
              <a:rPr lang="en-GB" sz="2000" b="1" dirty="0" smtClean="0">
                <a:latin typeface="Arial Narrow" panose="020B0606020202030204" pitchFamily="34" charset="0"/>
              </a:rPr>
              <a:t>SBP of below 135, if patient also has diabetes</a:t>
            </a:r>
          </a:p>
          <a:p>
            <a:pPr marL="0" indent="0">
              <a:buNone/>
            </a:pPr>
            <a:endParaRPr lang="en-GB" sz="2000" b="1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sz="2000" b="1" dirty="0" smtClean="0">
                <a:latin typeface="Arial Narrow" panose="020B0606020202030204" pitchFamily="34" charset="0"/>
              </a:rPr>
              <a:t>In </a:t>
            </a:r>
            <a:r>
              <a:rPr lang="en-GB" sz="2000" b="1" dirty="0">
                <a:latin typeface="Arial Narrow" panose="020B0606020202030204" pitchFamily="34" charset="0"/>
              </a:rPr>
              <a:t>addition to </a:t>
            </a:r>
            <a:r>
              <a:rPr lang="en-GB" sz="2000" b="1" dirty="0" smtClean="0">
                <a:latin typeface="Arial Narrow" panose="020B0606020202030204" pitchFamily="34" charset="0"/>
              </a:rPr>
              <a:t>Rx</a:t>
            </a:r>
            <a:r>
              <a:rPr lang="en-GB" sz="2000" b="1" dirty="0" smtClean="0">
                <a:latin typeface="Arial Narrow" panose="020B0606020202030204" pitchFamily="34" charset="0"/>
              </a:rPr>
              <a:t>:</a:t>
            </a:r>
            <a:endParaRPr lang="en-GB" sz="2000" b="1" dirty="0">
              <a:latin typeface="Arial Narrow" panose="020B0606020202030204" pitchFamily="34" charset="0"/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dirty="0">
                <a:latin typeface="Arial Narrow" panose="020B0606020202030204" pitchFamily="34" charset="0"/>
              </a:rPr>
              <a:t>Do a cardio-vascular risk assessment using the CVD risk chart.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dirty="0">
                <a:latin typeface="Arial Narrow" panose="020B0606020202030204" pitchFamily="34" charset="0"/>
              </a:rPr>
              <a:t>Explain to the patient  </a:t>
            </a:r>
            <a:r>
              <a:rPr lang="en-GB" sz="2000" b="1" dirty="0" smtClean="0">
                <a:latin typeface="Arial Narrow" panose="020B0606020202030204" pitchFamily="34" charset="0"/>
              </a:rPr>
              <a:t>what the colour means</a:t>
            </a:r>
            <a:r>
              <a:rPr lang="en-GB" sz="2000" b="1" dirty="0">
                <a:latin typeface="Arial Narrow" panose="020B0606020202030204" pitchFamily="34" charset="0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dirty="0">
                <a:latin typeface="Arial Narrow" panose="020B0606020202030204" pitchFamily="34" charset="0"/>
              </a:rPr>
              <a:t>Educate and counsel on lifestyle changes + compliance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dirty="0">
                <a:latin typeface="Arial Narrow" panose="020B0606020202030204" pitchFamily="34" charset="0"/>
              </a:rPr>
              <a:t>Follow up regularly and aim for good control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000" b="1" dirty="0">
                <a:latin typeface="Arial Narrow" panose="020B0606020202030204" pitchFamily="34" charset="0"/>
              </a:rPr>
              <a:t>Refer to hospital if not </a:t>
            </a:r>
            <a:r>
              <a:rPr lang="en-GB" sz="2000" b="1" dirty="0" smtClean="0">
                <a:latin typeface="Arial Narrow" panose="020B0606020202030204" pitchFamily="34" charset="0"/>
              </a:rPr>
              <a:t>controlled</a:t>
            </a:r>
          </a:p>
          <a:p>
            <a:pPr marL="0" indent="0">
              <a:spcBef>
                <a:spcPts val="600"/>
              </a:spcBef>
              <a:buNone/>
            </a:pPr>
            <a:endParaRPr lang="en-GB" sz="2000" b="1" dirty="0" smtClean="0"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r>
              <a:rPr lang="en-GB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For a pregnant </a:t>
            </a:r>
            <a:r>
              <a:rPr lang="en-GB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woman with </a:t>
            </a:r>
            <a:r>
              <a:rPr lang="en-GB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high blood pressure, </a:t>
            </a:r>
            <a:r>
              <a:rPr lang="en-GB" sz="2000" b="1" dirty="0">
                <a:solidFill>
                  <a:srgbClr val="FF0000"/>
                </a:solidFill>
                <a:latin typeface="Arial Narrow" panose="020B0606020202030204" pitchFamily="34" charset="0"/>
              </a:rPr>
              <a:t>refer to </a:t>
            </a:r>
            <a:r>
              <a:rPr lang="en-GB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hospital</a:t>
            </a:r>
          </a:p>
          <a:p>
            <a:pPr>
              <a:spcBef>
                <a:spcPts val="600"/>
              </a:spcBef>
            </a:pPr>
            <a:r>
              <a:rPr lang="en-GB" sz="2000" b="1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If BP very high (SBP &gt;200) or patient has symptoms, give nifedipine S/L, observe and refer.</a:t>
            </a:r>
          </a:p>
          <a:p>
            <a:pPr marL="0" indent="0">
              <a:spcBef>
                <a:spcPts val="600"/>
              </a:spcBef>
              <a:buNone/>
            </a:pPr>
            <a:endParaRPr lang="en-GB" sz="20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endParaRPr lang="en-GB" sz="24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07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en-GB" sz="4800" b="1" dirty="0" smtClean="0"/>
              <a:t>Cholesterol</a:t>
            </a:r>
            <a:endParaRPr lang="en-US" sz="4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958550"/>
              </p:ext>
            </p:extLst>
          </p:nvPr>
        </p:nvGraphicFramePr>
        <p:xfrm>
          <a:off x="457200" y="106680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6248400"/>
            <a:ext cx="8382000" cy="40011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In all situations regardless of risk level, must do lifestyle changes</a:t>
            </a:r>
            <a:endParaRPr lang="en-US" sz="2000" b="1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4695573"/>
              </p:ext>
            </p:extLst>
          </p:nvPr>
        </p:nvGraphicFramePr>
        <p:xfrm>
          <a:off x="457200" y="1009710"/>
          <a:ext cx="83820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46620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258724" y="1856966"/>
            <a:ext cx="8504829" cy="1068391"/>
            <a:chOff x="1409" y="1257"/>
            <a:chExt cx="2556" cy="673"/>
          </a:xfrm>
        </p:grpSpPr>
        <p:sp>
          <p:nvSpPr>
            <p:cNvPr id="516099" name="Text Box 3"/>
            <p:cNvSpPr txBox="1">
              <a:spLocks noChangeArrowheads="1"/>
            </p:cNvSpPr>
            <p:nvPr/>
          </p:nvSpPr>
          <p:spPr bwMode="auto">
            <a:xfrm>
              <a:off x="3154" y="1257"/>
              <a:ext cx="811" cy="648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b="1" dirty="0" smtClean="0">
                  <a:latin typeface="Arial" charset="0"/>
                  <a:cs typeface="Arial" charset="0"/>
                </a:rPr>
                <a:t>Prednisone 40mg daily for 3 days only</a:t>
              </a:r>
            </a:p>
            <a:p>
              <a:pPr algn="ctr"/>
              <a:r>
                <a:rPr lang="en-AU" b="1" dirty="0" smtClean="0">
                  <a:latin typeface="Arial" charset="0"/>
                  <a:cs typeface="Arial" charset="0"/>
                </a:rPr>
                <a:t>+ inhalers</a:t>
              </a:r>
              <a:endParaRPr lang="en-AU" b="1" dirty="0">
                <a:cs typeface="Times New Roman" pitchFamily="18" charset="0"/>
              </a:endParaRP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  <p:sp>
          <p:nvSpPr>
            <p:cNvPr id="516100" name="Text Box 4"/>
            <p:cNvSpPr txBox="1">
              <a:spLocks noChangeArrowheads="1"/>
            </p:cNvSpPr>
            <p:nvPr/>
          </p:nvSpPr>
          <p:spPr bwMode="auto">
            <a:xfrm>
              <a:off x="1409" y="1282"/>
              <a:ext cx="655" cy="648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AU" b="1" dirty="0" smtClean="0">
                  <a:latin typeface="Arial" charset="0"/>
                  <a:cs typeface="Arial" charset="0"/>
                </a:rPr>
                <a:t>Ventolin Nebuliser</a:t>
              </a:r>
            </a:p>
            <a:p>
              <a:pPr algn="ctr"/>
              <a:r>
                <a:rPr lang="en-AU" sz="1600" b="1" dirty="0" smtClean="0">
                  <a:latin typeface="Arial" charset="0"/>
                  <a:cs typeface="Arial" charset="0"/>
                </a:rPr>
                <a:t>Repeat if needed</a:t>
              </a:r>
            </a:p>
            <a:p>
              <a:pPr algn="ctr"/>
              <a:r>
                <a:rPr lang="en-AU" sz="1600" b="1" dirty="0" smtClean="0">
                  <a:latin typeface="Arial" charset="0"/>
                  <a:cs typeface="Arial" charset="0"/>
                </a:rPr>
                <a:t>every 15-30min</a:t>
              </a:r>
            </a:p>
            <a:p>
              <a:pPr eaLnBrk="0" hangingPunct="0"/>
              <a:endParaRPr lang="en-AU" sz="2800" b="1" dirty="0">
                <a:latin typeface="Times New Roman" pitchFamily="18" charset="0"/>
              </a:endParaRPr>
            </a:p>
          </p:txBody>
        </p:sp>
      </p:grpSp>
      <p:sp>
        <p:nvSpPr>
          <p:cNvPr id="516115" name="Line 19"/>
          <p:cNvSpPr>
            <a:spLocks noChangeShapeType="1"/>
          </p:cNvSpPr>
          <p:nvPr/>
        </p:nvSpPr>
        <p:spPr bwMode="auto">
          <a:xfrm>
            <a:off x="3628175" y="2318136"/>
            <a:ext cx="1588" cy="315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AU"/>
          </a:p>
        </p:txBody>
      </p:sp>
      <p:sp>
        <p:nvSpPr>
          <p:cNvPr id="516141" name="Rectangle 45"/>
          <p:cNvSpPr>
            <a:spLocks noChangeArrowheads="1"/>
          </p:cNvSpPr>
          <p:nvPr/>
        </p:nvSpPr>
        <p:spPr bwMode="auto">
          <a:xfrm>
            <a:off x="114300" y="188913"/>
            <a:ext cx="9144000" cy="6481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  <a:endParaRPr lang="en-US" sz="1200">
              <a:latin typeface="Times New Roman" pitchFamily="18" charset="0"/>
              <a:cs typeface="Times New Roman" pitchFamily="18" charset="0"/>
            </a:endParaRP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r>
              <a:rPr lang="en-AU" sz="12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eaLnBrk="0" hangingPunct="0">
              <a:tabLst>
                <a:tab pos="457200" algn="r"/>
                <a:tab pos="2636838" algn="ctr"/>
                <a:tab pos="5273675" algn="r"/>
              </a:tabLst>
            </a:pPr>
            <a:endParaRPr lang="en-AU">
              <a:latin typeface="Times New Roman" pitchFamily="18" charset="0"/>
            </a:endParaRPr>
          </a:p>
        </p:txBody>
      </p:sp>
      <p:sp>
        <p:nvSpPr>
          <p:cNvPr id="516142" name="Rectangle 46"/>
          <p:cNvSpPr>
            <a:spLocks noChangeArrowheads="1"/>
          </p:cNvSpPr>
          <p:nvPr/>
        </p:nvSpPr>
        <p:spPr bwMode="auto">
          <a:xfrm>
            <a:off x="114300" y="188913"/>
            <a:ext cx="91440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/>
            <a:endParaRPr lang="en-AU">
              <a:latin typeface="Times New Roman" pitchFamily="18" charset="0"/>
            </a:endParaRPr>
          </a:p>
        </p:txBody>
      </p:sp>
      <p:sp>
        <p:nvSpPr>
          <p:cNvPr id="516143" name="Rectangle 47"/>
          <p:cNvSpPr>
            <a:spLocks noChangeArrowheads="1"/>
          </p:cNvSpPr>
          <p:nvPr/>
        </p:nvSpPr>
        <p:spPr bwMode="auto">
          <a:xfrm>
            <a:off x="0" y="18061"/>
            <a:ext cx="91440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AU" sz="1200" b="1">
                <a:latin typeface="Arial" charset="0"/>
                <a:cs typeface="Arial" charset="0"/>
              </a:rPr>
              <a:t> </a:t>
            </a:r>
            <a:endParaRPr lang="en-AU" sz="1200">
              <a:cs typeface="Times New Roman" pitchFamily="18" charset="0"/>
            </a:endParaRPr>
          </a:p>
          <a:p>
            <a:pPr eaLnBrk="0" hangingPunct="0"/>
            <a:endParaRPr lang="en-AU">
              <a:latin typeface="Times New Roman" pitchFamily="18" charset="0"/>
            </a:endParaRPr>
          </a:p>
        </p:txBody>
      </p:sp>
      <p:sp>
        <p:nvSpPr>
          <p:cNvPr id="516144" name="Text Box 48"/>
          <p:cNvSpPr txBox="1">
            <a:spLocks noChangeArrowheads="1"/>
          </p:cNvSpPr>
          <p:nvPr/>
        </p:nvSpPr>
        <p:spPr bwMode="auto">
          <a:xfrm>
            <a:off x="0" y="0"/>
            <a:ext cx="9144000" cy="95410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Asthma and Chronic Obstructive                                     Pulmonary Disease (COPD)</a:t>
            </a:r>
            <a:endParaRPr lang="en-AU" sz="2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9" name="Slide Number Placeholder 5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DE64E0-994F-408D-9A27-28C4BE83F636}" type="slidenum">
              <a:rPr lang="en-AU" smtClean="0"/>
              <a:pPr/>
              <a:t>6</a:t>
            </a:fld>
            <a:endParaRPr lang="en-AU"/>
          </a:p>
        </p:txBody>
      </p:sp>
      <p:sp>
        <p:nvSpPr>
          <p:cNvPr id="13" name="TextBox 12"/>
          <p:cNvSpPr txBox="1"/>
          <p:nvPr/>
        </p:nvSpPr>
        <p:spPr>
          <a:xfrm>
            <a:off x="258724" y="1143000"/>
            <a:ext cx="48347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Attend to SOB and relieve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symptoms 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Text Box 4"/>
          <p:cNvSpPr txBox="1">
            <a:spLocks noChangeArrowheads="1"/>
          </p:cNvSpPr>
          <p:nvPr/>
        </p:nvSpPr>
        <p:spPr bwMode="auto">
          <a:xfrm>
            <a:off x="241577" y="3810000"/>
            <a:ext cx="2441808" cy="13708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AU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n-AU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SOB settles:</a:t>
            </a:r>
          </a:p>
          <a:p>
            <a:pPr eaLnBrk="0" hangingPunct="0"/>
            <a:r>
              <a:rPr lang="en-AU" b="1" dirty="0" smtClean="0">
                <a:latin typeface="Arial" panose="020B0604020202020204" pitchFamily="34" charset="0"/>
                <a:cs typeface="Arial" panose="020B0604020202020204" pitchFamily="34" charset="0"/>
              </a:rPr>
              <a:t>Go home with Rx and follow up  </a:t>
            </a:r>
            <a:endParaRPr lang="en-A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 Box 4"/>
          <p:cNvSpPr txBox="1">
            <a:spLocks noChangeArrowheads="1"/>
          </p:cNvSpPr>
          <p:nvPr/>
        </p:nvSpPr>
        <p:spPr bwMode="auto">
          <a:xfrm>
            <a:off x="3020040" y="1866889"/>
            <a:ext cx="2362453" cy="10287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AU" b="1" dirty="0" smtClean="0">
                <a:latin typeface="Arial" charset="0"/>
                <a:cs typeface="Arial" charset="0"/>
              </a:rPr>
              <a:t>Steroids:</a:t>
            </a:r>
          </a:p>
          <a:p>
            <a:pPr algn="ctr"/>
            <a:r>
              <a:rPr lang="en-AU" sz="1600" b="1" dirty="0" smtClean="0">
                <a:latin typeface="Arial" charset="0"/>
                <a:cs typeface="Arial" charset="0"/>
              </a:rPr>
              <a:t>Prednisone 40mg x 3d</a:t>
            </a:r>
          </a:p>
          <a:p>
            <a:pPr algn="ctr"/>
            <a:r>
              <a:rPr lang="en-AU" sz="1600" b="1" dirty="0" smtClean="0">
                <a:latin typeface="Arial" charset="0"/>
                <a:cs typeface="Arial" charset="0"/>
              </a:rPr>
              <a:t>Or Hydrocortisone 100mg IV stat</a:t>
            </a:r>
          </a:p>
          <a:p>
            <a:pPr eaLnBrk="0" hangingPunct="0"/>
            <a:endParaRPr lang="en-AU" sz="2800" b="1" dirty="0"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170" y="2049274"/>
            <a:ext cx="6286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b="1" dirty="0" smtClean="0"/>
              <a:t>+/-</a:t>
            </a:r>
            <a:endParaRPr lang="en-US" sz="2800" b="1" dirty="0"/>
          </a:p>
        </p:txBody>
      </p:sp>
      <p:cxnSp>
        <p:nvCxnSpPr>
          <p:cNvPr id="20" name="Straight Arrow Connector 19"/>
          <p:cNvCxnSpPr>
            <a:endCxn id="63" idx="0"/>
          </p:cNvCxnSpPr>
          <p:nvPr/>
        </p:nvCxnSpPr>
        <p:spPr>
          <a:xfrm flipH="1">
            <a:off x="1462481" y="2925357"/>
            <a:ext cx="975689" cy="884643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74" idx="0"/>
          </p:cNvCxnSpPr>
          <p:nvPr/>
        </p:nvCxnSpPr>
        <p:spPr>
          <a:xfrm>
            <a:off x="3066868" y="2895600"/>
            <a:ext cx="1158516" cy="91440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4"/>
          <p:cNvSpPr txBox="1">
            <a:spLocks noChangeArrowheads="1"/>
          </p:cNvSpPr>
          <p:nvPr/>
        </p:nvSpPr>
        <p:spPr bwMode="auto">
          <a:xfrm>
            <a:off x="3004480" y="3810000"/>
            <a:ext cx="2441808" cy="137080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en-AU" sz="16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/>
            <a:r>
              <a:rPr lang="en-AU" b="1" dirty="0" smtClean="0">
                <a:latin typeface="Arial" panose="020B0604020202020204" pitchFamily="34" charset="0"/>
                <a:cs typeface="Arial" panose="020B0604020202020204" pitchFamily="34" charset="0"/>
              </a:rPr>
              <a:t>If not improving</a:t>
            </a:r>
            <a:r>
              <a:rPr lang="en-A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0" hangingPunct="0"/>
            <a:r>
              <a:rPr lang="en-A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Admit and refer</a:t>
            </a:r>
          </a:p>
          <a:p>
            <a:pPr eaLnBrk="0" hangingPunct="0"/>
            <a:r>
              <a:rPr lang="en-A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Discharge with long-term Rx</a:t>
            </a:r>
            <a:endParaRPr lang="en-AU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Text Box 3"/>
          <p:cNvSpPr txBox="1">
            <a:spLocks noChangeArrowheads="1"/>
          </p:cNvSpPr>
          <p:nvPr/>
        </p:nvSpPr>
        <p:spPr bwMode="auto">
          <a:xfrm>
            <a:off x="6019903" y="3800558"/>
            <a:ext cx="2894939" cy="137080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endParaRPr lang="en-AU" b="1" dirty="0" smtClean="0">
              <a:latin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r>
              <a:rPr lang="en-AU" sz="1600" b="1" dirty="0" err="1" smtClean="0">
                <a:latin typeface="Arial" charset="0"/>
                <a:cs typeface="Arial" charset="0"/>
              </a:rPr>
              <a:t>Becotide</a:t>
            </a:r>
            <a:r>
              <a:rPr lang="en-AU" sz="1600" b="1" dirty="0" smtClean="0">
                <a:latin typeface="Arial" charset="0"/>
                <a:cs typeface="Arial" charset="0"/>
              </a:rPr>
              <a:t> 2 puffs BD daily +</a:t>
            </a:r>
          </a:p>
          <a:p>
            <a:r>
              <a:rPr lang="en-AU" sz="1600" b="1" dirty="0" smtClean="0">
                <a:latin typeface="Arial" charset="0"/>
                <a:cs typeface="Arial" charset="0"/>
              </a:rPr>
              <a:t>Ventolin 2puffs as required</a:t>
            </a:r>
            <a:endParaRPr lang="en-AU" sz="1600" b="1" dirty="0">
              <a:latin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3400" y="5470346"/>
            <a:ext cx="822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Add antibiotics – if yellow sputum + fever.  Give </a:t>
            </a:r>
            <a:r>
              <a:rPr lang="en-GB" b="1" dirty="0" err="1" smtClean="0"/>
              <a:t>Amoxycilline</a:t>
            </a:r>
            <a:r>
              <a:rPr lang="en-GB" b="1" dirty="0" smtClean="0"/>
              <a:t> or </a:t>
            </a:r>
            <a:r>
              <a:rPr lang="en-GB" b="1" dirty="0" err="1" smtClean="0"/>
              <a:t>Doxicycline</a:t>
            </a:r>
            <a:endParaRPr lang="en-GB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/>
          </a:p>
          <a:p>
            <a:r>
              <a:rPr lang="en-GB" b="1" dirty="0" smtClean="0"/>
              <a:t>Prevent recurrent attacks by avoiding all sources of smoke – cigarettes, tobacco, 2</a:t>
            </a:r>
            <a:r>
              <a:rPr lang="en-GB" b="1" baseline="30000" dirty="0" smtClean="0"/>
              <a:t>nd</a:t>
            </a:r>
            <a:r>
              <a:rPr lang="en-GB" b="1" dirty="0" smtClean="0"/>
              <a:t> hand smoking, cooking fire, bush fire, </a:t>
            </a:r>
            <a:r>
              <a:rPr lang="en-GB" b="1" dirty="0" smtClean="0"/>
              <a:t>allergens (peanuts, shellfish).  </a:t>
            </a:r>
            <a:r>
              <a:rPr lang="en-GB" b="1" dirty="0" smtClean="0"/>
              <a:t>This requires patient education.</a:t>
            </a:r>
            <a:endParaRPr lang="en-US" b="1" dirty="0"/>
          </a:p>
        </p:txBody>
      </p:sp>
      <p:sp>
        <p:nvSpPr>
          <p:cNvPr id="516096" name="Down Arrow 516095"/>
          <p:cNvSpPr/>
          <p:nvPr/>
        </p:nvSpPr>
        <p:spPr>
          <a:xfrm>
            <a:off x="7006760" y="2955320"/>
            <a:ext cx="762000" cy="7957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629400" y="1143000"/>
            <a:ext cx="1828800" cy="46166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Discharge Rx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4566632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9099"/>
            <a:ext cx="9144000" cy="752901"/>
          </a:xfrm>
          <a:solidFill>
            <a:schemeClr val="accent6">
              <a:lumMod val="40000"/>
              <a:lumOff val="60000"/>
            </a:schemeClr>
          </a:solidFill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en-A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A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Asthma </a:t>
            </a:r>
            <a:r>
              <a:rPr lang="en-A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and </a:t>
            </a:r>
            <a:r>
              <a:rPr lang="en-AU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COPD</a:t>
            </a:r>
            <a:r>
              <a:rPr lang="en-A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AU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1066800"/>
            <a:ext cx="8686800" cy="5135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400" b="1" dirty="0" smtClean="0"/>
              <a:t>Add Steroids </a:t>
            </a:r>
            <a:r>
              <a:rPr lang="en-GB" sz="2400" b="1" dirty="0" smtClean="0"/>
              <a:t>if patient comes with:</a:t>
            </a:r>
            <a:endParaRPr lang="en-GB" sz="24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Repeated attacks in recent weeks or past month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Poor response to </a:t>
            </a:r>
            <a:r>
              <a:rPr lang="en-GB" sz="2400" dirty="0" err="1" smtClean="0"/>
              <a:t>ventolin</a:t>
            </a:r>
            <a:r>
              <a:rPr lang="en-GB" sz="2400" dirty="0" smtClean="0"/>
              <a:t> nebuliser after 3-4 repeats</a:t>
            </a:r>
          </a:p>
          <a:p>
            <a:pPr marL="57150" indent="0">
              <a:buNone/>
            </a:pPr>
            <a:r>
              <a:rPr lang="en-GB" sz="2400" b="1" dirty="0" smtClean="0"/>
              <a:t>Dose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Prednisone 40mg stat, then 40mg daily x 3days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400" dirty="0" smtClean="0"/>
              <a:t>Hydrocortisone 100mg IV stat (if cannot swallow prednisone), followed by prednisone 40mg daily x </a:t>
            </a:r>
            <a:r>
              <a:rPr lang="en-GB" sz="2400" dirty="0" smtClean="0"/>
              <a:t>3days</a:t>
            </a:r>
          </a:p>
          <a:p>
            <a:pPr marL="457200" lvl="1" indent="0">
              <a:buNone/>
            </a:pPr>
            <a:r>
              <a:rPr lang="en-GB" sz="2400" dirty="0" smtClean="0"/>
              <a:t>If patient not responding, admit to ward.</a:t>
            </a:r>
          </a:p>
          <a:p>
            <a:pPr marL="457200" lvl="1" indent="0">
              <a:buNone/>
            </a:pPr>
            <a:r>
              <a:rPr lang="en-GB" sz="2400" dirty="0" smtClean="0"/>
              <a:t>If good response, observe and send home with good patient education on the 2 types of puffers.</a:t>
            </a:r>
          </a:p>
          <a:p>
            <a:pPr marL="457200" lvl="1" indent="0">
              <a:buNone/>
            </a:pPr>
            <a:endParaRPr lang="en-GB" sz="2400" dirty="0" smtClean="0"/>
          </a:p>
          <a:p>
            <a:pPr marL="0" indent="0">
              <a:buNone/>
            </a:pPr>
            <a:r>
              <a:rPr lang="en-GB" sz="2400" b="1" dirty="0"/>
              <a:t>If there is no </a:t>
            </a:r>
            <a:r>
              <a:rPr lang="en-GB" sz="2400" b="1" dirty="0" err="1"/>
              <a:t>ventolin</a:t>
            </a:r>
            <a:r>
              <a:rPr lang="en-GB" sz="2400" b="1" dirty="0"/>
              <a:t> nebuliser, use </a:t>
            </a:r>
            <a:r>
              <a:rPr lang="en-GB" sz="2400" b="1" dirty="0" err="1"/>
              <a:t>ventolin</a:t>
            </a:r>
            <a:r>
              <a:rPr lang="en-GB" sz="2400" b="1" dirty="0"/>
              <a:t> puffers and spacers:</a:t>
            </a:r>
          </a:p>
          <a:p>
            <a:pPr marL="0" indent="0">
              <a:buNone/>
            </a:pPr>
            <a:r>
              <a:rPr lang="en-GB" sz="2400" b="1" dirty="0"/>
              <a:t>Add 20 puffs into spacer and breath into mouth </a:t>
            </a:r>
            <a:r>
              <a:rPr lang="en-GB" sz="2400" b="1" dirty="0" smtClean="0"/>
              <a:t>piece at normal breathing rate, </a:t>
            </a:r>
            <a:r>
              <a:rPr lang="en-GB" sz="2400" b="1" dirty="0"/>
              <a:t>in and out 20 </a:t>
            </a:r>
            <a:r>
              <a:rPr lang="en-GB" sz="2400" b="1" dirty="0" smtClean="0"/>
              <a:t>times.</a:t>
            </a:r>
            <a:endParaRPr lang="en-GB" sz="2400" b="1" dirty="0"/>
          </a:p>
          <a:p>
            <a:pPr marL="457200" lvl="1" indent="0">
              <a:buNone/>
            </a:pPr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4076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1533</TotalTime>
  <Words>794</Words>
  <Application>Microsoft Office PowerPoint</Application>
  <PresentationFormat>On-screen Show (4:3)</PresentationFormat>
  <Paragraphs>266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Diabetes Diabetes – aim for good control</vt:lpstr>
      <vt:lpstr>PowerPoint Presentation</vt:lpstr>
      <vt:lpstr>Hypertension – aim for good control</vt:lpstr>
      <vt:lpstr>Cholesterol</vt:lpstr>
      <vt:lpstr>PowerPoint Presentation</vt:lpstr>
      <vt:lpstr> Asthma and COPD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CLO OFFICE</dc:creator>
  <cp:lastModifiedBy>Rufina Latu</cp:lastModifiedBy>
  <cp:revision>101</cp:revision>
  <cp:lastPrinted>2014-09-29T05:21:30Z</cp:lastPrinted>
  <dcterms:created xsi:type="dcterms:W3CDTF">2012-09-06T19:45:22Z</dcterms:created>
  <dcterms:modified xsi:type="dcterms:W3CDTF">2014-09-29T05:58:41Z</dcterms:modified>
</cp:coreProperties>
</file>