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340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</p:sldIdLst>
  <p:sldSz cx="10693400" cy="7561263"/>
  <p:notesSz cx="6662738" cy="9832975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6CCEE"/>
    <a:srgbClr val="72BBE8"/>
    <a:srgbClr val="1E7FB8"/>
    <a:srgbClr val="C4DAF4"/>
    <a:srgbClr val="4189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35" autoAdjust="0"/>
    <p:restoredTop sz="68876" autoAdjust="0"/>
  </p:normalViewPr>
  <p:slideViewPr>
    <p:cSldViewPr snapToGrid="0">
      <p:cViewPr varScale="1">
        <p:scale>
          <a:sx n="66" d="100"/>
          <a:sy n="66" d="100"/>
        </p:scale>
        <p:origin x="-138" y="-1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D904AA2-FBD1-4C95-B7EA-34F83569C5B6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52FF53CE-8759-4127-A8E6-29D390E064C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017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B3C67FD9-7E72-4B77-BB9A-880871267FEB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38188"/>
            <a:ext cx="5211762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B1580F4-66E0-4636-B2A3-FA3C2F9FA6D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30694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1F8A433-15B2-4B3D-B39C-B2FC374EDFF3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2C277-5A3C-4F16-8B98-D1532361A506}" type="slidenum">
              <a:rPr lang="en-GB"/>
              <a:pPr/>
              <a:t>1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925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09951-0A70-4BF5-AA5E-492EEF76722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207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09951-0A70-4BF5-AA5E-492EEF76722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207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76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90077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</a:rPr>
              <a:t>What is WHO`s role, if there are so many other actors: </a:t>
            </a:r>
            <a:r>
              <a:rPr lang="en-GB" sz="1100" dirty="0">
                <a:latin typeface="+mn-lt"/>
              </a:rPr>
              <a:t>WHO leads the medical component of the UN response</a:t>
            </a:r>
            <a:endParaRPr lang="en-US" sz="1100" dirty="0">
              <a:latin typeface="+mn-lt"/>
            </a:endParaRPr>
          </a:p>
          <a:p>
            <a:pPr algn="l"/>
            <a:endParaRPr lang="en-US" sz="1100" dirty="0">
              <a:latin typeface="+mn-lt"/>
            </a:endParaRPr>
          </a:p>
          <a:p>
            <a:pPr algn="l"/>
            <a:r>
              <a:rPr lang="en-US" sz="1100" dirty="0">
                <a:latin typeface="+mn-lt"/>
              </a:rPr>
              <a:t>WHO covers 3 out of 5 strategic objectives of this </a:t>
            </a:r>
            <a:r>
              <a:rPr lang="en-US" sz="1100" dirty="0" smtClean="0">
                <a:latin typeface="+mn-lt"/>
              </a:rPr>
              <a:t>response</a:t>
            </a:r>
            <a:endParaRPr lang="en-US" sz="1100" dirty="0">
              <a:latin typeface="+mn-lt"/>
            </a:endParaRPr>
          </a:p>
          <a:p>
            <a:pPr algn="l"/>
            <a:endParaRPr lang="en-US" sz="1100" dirty="0">
              <a:latin typeface="+mn-lt"/>
            </a:endParaRPr>
          </a:p>
          <a:p>
            <a:pPr algn="l" defTabSz="90077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</a:rPr>
              <a:t>WHO is a responding agency for 8 of the 13 mission critical actions that are components of the strategic objective. , of course there are plenty of other organizations involved in the response under these mission critical actions</a:t>
            </a:r>
          </a:p>
          <a:p>
            <a:pPr algn="l"/>
            <a:endParaRPr lang="en-US" sz="11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09951-0A70-4BF5-AA5E-492EEF76722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403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914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859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10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360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646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192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95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90077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</a:rPr>
              <a:t>UN Mission for Ebola Emergency Response (UNMEER) was established in 19. September, </a:t>
            </a:r>
            <a:r>
              <a:rPr lang="en-US" sz="1100" dirty="0">
                <a:latin typeface="+mn-lt"/>
                <a:cs typeface="+mn-cs"/>
              </a:rPr>
              <a:t>Under the strategic guidance of the SG's Special Envoy, David </a:t>
            </a:r>
            <a:r>
              <a:rPr lang="en-US" sz="1100" dirty="0" err="1">
                <a:latin typeface="+mn-lt"/>
                <a:cs typeface="+mn-cs"/>
              </a:rPr>
              <a:t>Nabarro</a:t>
            </a:r>
            <a:r>
              <a:rPr lang="en-US" sz="1100" dirty="0">
                <a:latin typeface="+mn-lt"/>
                <a:cs typeface="+mn-cs"/>
              </a:rPr>
              <a:t>, and the operational direction of the SG's Special Representative, </a:t>
            </a:r>
            <a:r>
              <a:rPr lang="fi-FI" sz="1100" b="1" dirty="0">
                <a:latin typeface="+mn-lt"/>
              </a:rPr>
              <a:t>Ismail </a:t>
            </a:r>
            <a:r>
              <a:rPr lang="fi-FI" sz="1100" b="1" dirty="0" err="1">
                <a:latin typeface="+mn-lt"/>
              </a:rPr>
              <a:t>Ould</a:t>
            </a:r>
            <a:r>
              <a:rPr lang="fi-FI" sz="1100" b="1" dirty="0">
                <a:latin typeface="+mn-lt"/>
              </a:rPr>
              <a:t> </a:t>
            </a:r>
            <a:r>
              <a:rPr lang="fi-FI" sz="1100" b="1" dirty="0" err="1">
                <a:latin typeface="+mn-lt"/>
              </a:rPr>
              <a:t>Cheikh</a:t>
            </a:r>
            <a:r>
              <a:rPr lang="fi-FI" sz="1100" b="1" dirty="0">
                <a:latin typeface="+mn-lt"/>
              </a:rPr>
              <a:t> Ahmed, </a:t>
            </a:r>
            <a:r>
              <a:rPr lang="en-US" sz="1100" dirty="0">
                <a:latin typeface="+mn-lt"/>
                <a:cs typeface="+mn-cs"/>
              </a:rPr>
              <a:t>UNMEER serves as an umbrella structure for United Nations actors for streamlined response, effective ground-level leadership and operational direction</a:t>
            </a:r>
          </a:p>
          <a:p>
            <a:endParaRPr lang="en-US" sz="11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09951-0A70-4BF5-AA5E-492EEF76722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207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smtClean="0">
              <a:latin typeface="+mn-lt"/>
            </a:endParaRPr>
          </a:p>
          <a:p>
            <a:pPr algn="l" defTabSz="90077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smtClean="0">
                <a:latin typeface="+mn-lt"/>
              </a:rPr>
              <a:t>Implications of this scale health emergency </a:t>
            </a:r>
            <a:r>
              <a:rPr lang="en-US" sz="1100" smtClean="0">
                <a:latin typeface="+mn-lt"/>
                <a:sym typeface="Wingdings"/>
              </a:rPr>
              <a:t></a:t>
            </a:r>
            <a:r>
              <a:rPr lang="en-US" sz="1100" smtClean="0">
                <a:latin typeface="+mn-lt"/>
              </a:rPr>
              <a:t> broader humanitarian response </a:t>
            </a:r>
            <a:r>
              <a:rPr lang="en-US" sz="1100" smtClean="0">
                <a:latin typeface="+mn-lt"/>
                <a:sym typeface="Wingdings"/>
              </a:rPr>
              <a:t> joint operations &amp; common framework for response </a:t>
            </a:r>
            <a:r>
              <a:rPr lang="en-US" sz="110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1100" smtClean="0">
                <a:latin typeface="+mn-lt"/>
              </a:rPr>
              <a:t>Complex situation with multiple actors and structures to respond and coordinate with</a:t>
            </a:r>
          </a:p>
          <a:p>
            <a:endParaRPr lang="en-US" sz="1100" smtClean="0">
              <a:latin typeface="+mn-lt"/>
            </a:endParaRPr>
          </a:p>
          <a:p>
            <a:endParaRPr lang="en-US" sz="1100" smtClean="0">
              <a:latin typeface="+mn-lt"/>
            </a:endParaRPr>
          </a:p>
          <a:p>
            <a:r>
              <a:rPr lang="en-US" sz="1100" smtClean="0">
                <a:latin typeface="+mn-lt"/>
              </a:rPr>
              <a:t>Needs are massive while time is a critical factor</a:t>
            </a:r>
            <a:endParaRPr lang="en-US" sz="11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09951-0A70-4BF5-AA5E-492EEF76722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29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447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714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0"/>
            <a:ext cx="2673350" cy="6607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867650" cy="6607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6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8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94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525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1950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781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551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4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3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12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459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522413"/>
            <a:ext cx="9696450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374775"/>
            <a:ext cx="106934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588" y="6632575"/>
            <a:ext cx="10693400" cy="928688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084263" y="7085013"/>
            <a:ext cx="49672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42988" rtl="0"/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GO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 Pre-deployment Training</a:t>
            </a:r>
            <a:endParaRPr lang="en-GB" sz="1400" dirty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20688" y="705485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1042988" rtl="0"/>
            <a:fld id="{6434DAA1-3210-44DC-ADB4-EC1C0F9CEAD2}" type="slidenum">
              <a:rPr lang="ar-SA" sz="1700">
                <a:solidFill>
                  <a:srgbClr val="72BBE8"/>
                </a:solidFill>
                <a:latin typeface="Arial Narrow" pitchFamily="34" charset="0"/>
              </a:rPr>
              <a:pPr algn="r" defTabSz="1042988" rtl="0"/>
              <a:t>‹#›</a:t>
            </a:fld>
            <a:r>
              <a:rPr lang="en-GB" sz="170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400" baseline="14000">
                <a:solidFill>
                  <a:schemeClr val="bg1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7185" name="Picture 17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659563"/>
            <a:ext cx="2581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90525" indent="-390525" algn="l" defTabSz="1042988" rtl="0" fontAlgn="base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919163" indent="-3222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Font typeface="Arial" pitchFamily="34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433513" indent="-307975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Arial Narrow" pitchFamily="34" charset="0"/>
          <a:cs typeface="+mn-cs"/>
        </a:defRPr>
      </a:lvl3pPr>
      <a:lvl4pPr marL="1898650" indent="-2587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Arial Narrow" pitchFamily="34" charset="0"/>
          <a:cs typeface="+mn-cs"/>
        </a:defRPr>
      </a:lvl4pPr>
      <a:lvl5pPr marL="22685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gif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image" Target="../media/image21.emf"/><Relationship Id="rId5" Type="http://schemas.openxmlformats.org/officeDocument/2006/relationships/tags" Target="../tags/tag4.xml"/><Relationship Id="rId10" Type="http://schemas.openxmlformats.org/officeDocument/2006/relationships/oleObject" Target="../embeddings/oleObject1.bin"/><Relationship Id="rId4" Type="http://schemas.openxmlformats.org/officeDocument/2006/relationships/tags" Target="../tags/tag3.xml"/><Relationship Id="rId9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csr/disease/ebol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bolabox.org/" TargetMode="External"/><Relationship Id="rId5" Type="http://schemas.openxmlformats.org/officeDocument/2006/relationships/hyperlink" Target="http://ebolaresponse.un.org/" TargetMode="External"/><Relationship Id="rId4" Type="http://schemas.openxmlformats.org/officeDocument/2006/relationships/hyperlink" Target="https://wca.humanitarianresponse.info/en/emergencies/ebola-outbreak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0" y="5310188"/>
            <a:ext cx="10693400" cy="2251075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46789" name="Picture 5" descr="WHO-EN-white-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5578475"/>
            <a:ext cx="4430713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1040857" y="3176486"/>
            <a:ext cx="9134475" cy="1154112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042988" rtl="0"/>
            <a:r>
              <a:rPr lang="fr-CH" sz="5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 Ebola </a:t>
            </a:r>
            <a:r>
              <a:rPr lang="fr-CH" sz="5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Response</a:t>
            </a:r>
            <a:r>
              <a:rPr lang="fr-CH" sz="5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50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0858" y="1153505"/>
            <a:ext cx="9089390" cy="16207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2pPr>
            <a:lvl3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3pPr>
            <a:lvl4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4pPr>
            <a:lvl5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6000" dirty="0" smtClean="0">
                <a:solidFill>
                  <a:schemeClr val="bg1"/>
                </a:solidFill>
                <a:latin typeface="+mn-lt"/>
              </a:rPr>
              <a:t>GO Training</a:t>
            </a:r>
            <a:br>
              <a:rPr lang="en-GB" sz="6000" dirty="0" smtClean="0">
                <a:solidFill>
                  <a:schemeClr val="bg1"/>
                </a:solidFill>
                <a:latin typeface="+mn-lt"/>
              </a:rPr>
            </a:br>
            <a:r>
              <a:rPr lang="en-GB" sz="4400" dirty="0" smtClean="0">
                <a:solidFill>
                  <a:schemeClr val="bg1"/>
                </a:solidFill>
                <a:latin typeface="+mn-lt"/>
              </a:rPr>
              <a:t>Module 3</a:t>
            </a:r>
            <a:r>
              <a:rPr lang="en-GB" sz="5500" dirty="0" smtClean="0">
                <a:latin typeface="+mn-lt"/>
              </a:rPr>
              <a:t/>
            </a:r>
            <a:br>
              <a:rPr lang="en-GB" sz="5500" dirty="0" smtClean="0">
                <a:latin typeface="+mn-lt"/>
              </a:rPr>
            </a:br>
            <a:r>
              <a:rPr lang="fr-CH" sz="5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CH" sz="5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5500" dirty="0" smtClean="0">
                <a:latin typeface="+mn-lt"/>
              </a:rPr>
              <a:t/>
            </a:r>
            <a:br>
              <a:rPr lang="en-GB" sz="5500" dirty="0" smtClean="0">
                <a:latin typeface="+mn-lt"/>
              </a:rPr>
            </a:br>
            <a:endParaRPr lang="en-GB" sz="550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4584" y="4232970"/>
            <a:ext cx="8544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Introduction to the International Response Framework 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:\ebola_responseunmeerjan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4" y="23938"/>
            <a:ext cx="10244878" cy="744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44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isällön paikkamerkki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0581162"/>
              </p:ext>
            </p:extLst>
          </p:nvPr>
        </p:nvGraphicFramePr>
        <p:xfrm>
          <a:off x="209929" y="619432"/>
          <a:ext cx="10399262" cy="6091168"/>
        </p:xfrm>
        <a:graphic>
          <a:graphicData uri="http://schemas.openxmlformats.org/drawingml/2006/table">
            <a:tbl>
              <a:tblPr firstRow="1" firstCol="1" bandRow="1"/>
              <a:tblGrid>
                <a:gridCol w="6820958"/>
                <a:gridCol w="3578304"/>
              </a:tblGrid>
              <a:tr h="480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RESPONSE ACTIVITY </a:t>
                      </a:r>
                      <a:endParaRPr lang="fi-FI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LEAD AGENCY</a:t>
                      </a:r>
                      <a:endParaRPr lang="fi-FI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i-FI" sz="2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Case </a:t>
                      </a: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management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i-FI" sz="2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WHO</a:t>
                      </a:r>
                      <a:endParaRPr lang="fi-FI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Case finding, lab and contact tracing</a:t>
                      </a:r>
                      <a:endParaRPr lang="fi-FI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WHO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Safe and dignified burials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IFRC  </a:t>
                      </a:r>
                      <a:endParaRPr lang="fi-FI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Community engagement and social mobilization </a:t>
                      </a:r>
                      <a:endParaRPr lang="fi-FI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UNICEF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Crisis management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UNMEER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Logistics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UNMEER and WFP  </a:t>
                      </a:r>
                      <a:endParaRPr lang="fi-FI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Cash </a:t>
                      </a:r>
                      <a:r>
                        <a:rPr lang="fi-FI" sz="20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payments</a:t>
                      </a: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i-FI" sz="20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coordination</a:t>
                      </a: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UNDP 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Staffing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UNMEER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Training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WHO and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UNMEER</a:t>
                      </a:r>
                      <a:endParaRPr lang="fi-FI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Information management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UNMEER </a:t>
                      </a:r>
                    </a:p>
                  </a:txBody>
                  <a:tcPr marL="80201" marR="80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76915" y="3128813"/>
            <a:ext cx="210714" cy="42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defTabSz="1043056" rtl="0"/>
            <a:endParaRPr lang="fi-FI" altLang="fi-FI" sz="21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86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336699"/>
          </a:solidFill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Key enablers</a:t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3179" y="1557652"/>
            <a:ext cx="9529378" cy="4797551"/>
          </a:xfrm>
        </p:spPr>
        <p:txBody>
          <a:bodyPr>
            <a:no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Logistics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Staffing and human resources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Information management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Cash payments and coordination</a:t>
            </a:r>
          </a:p>
          <a:p>
            <a:pPr algn="just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9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i-FI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responders</a:t>
            </a:r>
            <a:r>
              <a:rPr lang="fi-FI" dirty="0" smtClean="0">
                <a:latin typeface="Calibri" panose="020F0502020204030204" pitchFamily="34" charset="0"/>
                <a:cs typeface="Calibri" panose="020F0502020204030204" pitchFamily="34" charset="0"/>
              </a:rPr>
              <a:t> (and </a:t>
            </a:r>
            <a:r>
              <a:rPr lang="fi-F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many</a:t>
            </a:r>
            <a:r>
              <a:rPr lang="fi-FI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lang="fi-FI" dirty="0" smtClean="0">
                <a:latin typeface="Calibri" panose="020F0502020204030204" pitchFamily="34" charset="0"/>
                <a:cs typeface="Calibri" panose="020F0502020204030204" pitchFamily="34" charset="0"/>
              </a:rPr>
              <a:t>!)</a:t>
            </a:r>
            <a:endParaRPr lang="fi-F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86" name="Picture 14" descr="C:\Users\p41078\Pictures\Ebola NGO\care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551" y="4703896"/>
            <a:ext cx="1336675" cy="157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C:\Users\p41078\Pictures\Ebola NGO\International_Rescue_Committee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20" y="1203992"/>
            <a:ext cx="1782233" cy="223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Users\p41078\Pictures\Ebola NGO\International-medical-corps_150x15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403" y="1579202"/>
            <a:ext cx="1816437" cy="171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Users\p41078\Pictures\Ebola NGO\medical-teams-international_200x200_150x15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01" y="4690398"/>
            <a:ext cx="2519818" cy="197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C:\Users\p41078\Pictures\Ebola NGO\save-the-children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653" y="4154420"/>
            <a:ext cx="2688347" cy="253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C:\Users\p41078\Pictures\Ebola NGO\World-Vision_150x15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60" y="3264896"/>
            <a:ext cx="2227792" cy="21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C:\Users\p41078\Pictures\Ebola NGO\MSH-logo_150x15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32" y="1138429"/>
            <a:ext cx="3198990" cy="301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C:\Users\p41078\Pictures\Ebola NGO\Norwegian_Refugee_Council_ENG_logo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71" y="1398867"/>
            <a:ext cx="3107422" cy="26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5" descr="C:\Users\p41078\Pictures\Ebola NGO\Doctors-of-the-World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419" y="3572947"/>
            <a:ext cx="1901049" cy="179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p41078\Pictures\Ebola NGO\ADRA-Iogo-color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305" y="3614418"/>
            <a:ext cx="1099044" cy="119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56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0" name="Object 3583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1121074"/>
              </p:ext>
            </p:extLst>
          </p:nvPr>
        </p:nvGraphicFramePr>
        <p:xfrm>
          <a:off x="1896" y="1788"/>
          <a:ext cx="1893" cy="1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91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96" y="1788"/>
                        <a:ext cx="1893" cy="1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5"/>
          <p:cNvSpPr txBox="1"/>
          <p:nvPr>
            <p:custDataLst>
              <p:tags r:id="rId3"/>
            </p:custDataLst>
          </p:nvPr>
        </p:nvSpPr>
        <p:spPr>
          <a:xfrm>
            <a:off x="-10050" y="1699055"/>
            <a:ext cx="10436351" cy="1667235"/>
          </a:xfrm>
          <a:prstGeom prst="rect">
            <a:avLst/>
          </a:prstGeom>
          <a:solidFill>
            <a:srgbClr val="92D050"/>
          </a:solidFill>
          <a:ln>
            <a:solidFill>
              <a:srgbClr val="FFFFFF"/>
            </a:solidFill>
          </a:ln>
        </p:spPr>
        <p:txBody>
          <a:bodyPr vert="horz" lIns="86921" tIns="86921" rIns="86921" bIns="86921" rtlCol="0" anchor="t" anchorCtr="0">
            <a:noAutofit/>
          </a:bodyPr>
          <a:lstStyle>
            <a:lvl1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1pPr>
            <a:lvl2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lvl="2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lvl="3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lvl="4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0" indent="0">
              <a:buNone/>
            </a:pP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5" name="TextBox 5"/>
          <p:cNvSpPr txBox="1"/>
          <p:nvPr>
            <p:custDataLst>
              <p:tags r:id="rId4"/>
            </p:custDataLst>
          </p:nvPr>
        </p:nvSpPr>
        <p:spPr>
          <a:xfrm>
            <a:off x="0" y="6770782"/>
            <a:ext cx="10426301" cy="582497"/>
          </a:xfrm>
          <a:prstGeom prst="rect">
            <a:avLst/>
          </a:prstGeom>
          <a:solidFill>
            <a:srgbClr val="92D050"/>
          </a:solidFill>
          <a:ln>
            <a:solidFill>
              <a:srgbClr val="FFFFFF"/>
            </a:solidFill>
          </a:ln>
        </p:spPr>
        <p:txBody>
          <a:bodyPr vert="horz" lIns="86921" tIns="86921" rIns="86921" bIns="86921" rtlCol="0" anchor="t" anchorCtr="0">
            <a:noAutofit/>
          </a:bodyPr>
          <a:lstStyle>
            <a:lvl1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1pPr>
            <a:lvl2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lvl="2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lvl="3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lvl="4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0" indent="0">
              <a:buNone/>
            </a:pP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61" name="TextBox 5"/>
          <p:cNvSpPr txBox="1"/>
          <p:nvPr>
            <p:custDataLst>
              <p:tags r:id="rId5"/>
            </p:custDataLst>
          </p:nvPr>
        </p:nvSpPr>
        <p:spPr>
          <a:xfrm>
            <a:off x="3999350" y="1160691"/>
            <a:ext cx="6436126" cy="6131014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rgbClr val="FFFFFF"/>
            </a:solidFill>
          </a:ln>
        </p:spPr>
        <p:txBody>
          <a:bodyPr vert="horz" lIns="86921" tIns="86921" rIns="86921" bIns="86921" rtlCol="0" anchor="t" anchorCtr="0">
            <a:noAutofit/>
          </a:bodyPr>
          <a:lstStyle>
            <a:lvl1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1pPr>
            <a:lvl2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lvl="2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lvl="3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lvl="4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0" indent="0">
              <a:buNone/>
            </a:pP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2" y="26500"/>
            <a:ext cx="10284227" cy="816622"/>
          </a:xfrm>
        </p:spPr>
        <p:txBody>
          <a:bodyPr>
            <a:noAutofit/>
          </a:bodyPr>
          <a:lstStyle/>
          <a:p>
            <a:r>
              <a:rPr lang="en-US" sz="4100" dirty="0">
                <a:latin typeface="Calibri" panose="020F0502020204030204" pitchFamily="34" charset="0"/>
                <a:cs typeface="Calibri" panose="020F0502020204030204" pitchFamily="34" charset="0"/>
              </a:rPr>
              <a:t>WHO coverage of the response</a:t>
            </a:r>
          </a:p>
        </p:txBody>
      </p:sp>
      <p:sp>
        <p:nvSpPr>
          <p:cNvPr id="5" name="McK 5. Source"/>
          <p:cNvSpPr>
            <a:spLocks noChangeArrowheads="1"/>
          </p:cNvSpPr>
          <p:nvPr/>
        </p:nvSpPr>
        <p:spPr bwMode="auto">
          <a:xfrm>
            <a:off x="1725698" y="7391594"/>
            <a:ext cx="8841982" cy="16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709487" indent="-709487" defTabSz="1042059">
              <a:tabLst>
                <a:tab pos="713182" algn="l"/>
              </a:tabLst>
            </a:pPr>
            <a:r>
              <a:rPr lang="en-US" sz="1100" dirty="0"/>
              <a:t>SOURCE: UN Ebola Virus Disease Outbreak – Overview of Needs and Requirements, Ebola Response Roadmap, team analysis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0050" y="1449156"/>
            <a:ext cx="4430447" cy="5904123"/>
            <a:chOff x="-8594" y="1030167"/>
            <a:chExt cx="3788506" cy="5369813"/>
          </a:xfrm>
        </p:grpSpPr>
        <p:grpSp>
          <p:nvGrpSpPr>
            <p:cNvPr id="22" name="Group 2"/>
            <p:cNvGrpSpPr>
              <a:grpSpLocks/>
            </p:cNvGrpSpPr>
            <p:nvPr/>
          </p:nvGrpSpPr>
          <p:grpSpPr bwMode="auto">
            <a:xfrm>
              <a:off x="179513" y="1030167"/>
              <a:ext cx="3179743" cy="212189"/>
              <a:chOff x="1508" y="899"/>
              <a:chExt cx="1150" cy="131"/>
            </a:xfrm>
          </p:grpSpPr>
          <p:cxnSp>
            <p:nvCxnSpPr>
              <p:cNvPr id="23" name="AutoShape 249"/>
              <p:cNvCxnSpPr>
                <a:cxnSpLocks noChangeShapeType="1"/>
                <a:stCxn id="24" idx="4"/>
                <a:endCxn id="24" idx="6"/>
              </p:cNvCxnSpPr>
              <p:nvPr/>
            </p:nvCxnSpPr>
            <p:spPr bwMode="auto">
              <a:xfrm>
                <a:off x="1508" y="1030"/>
                <a:ext cx="1150" cy="0"/>
              </a:xfrm>
              <a:prstGeom prst="straightConnector1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" name="AutoShape 250"/>
              <p:cNvSpPr>
                <a:spLocks noChangeArrowheads="1"/>
              </p:cNvSpPr>
              <p:nvPr/>
            </p:nvSpPr>
            <p:spPr bwMode="auto">
              <a:xfrm>
                <a:off x="1508" y="899"/>
                <a:ext cx="1150" cy="131"/>
              </a:xfrm>
              <a:prstGeom prst="leftRightArrow">
                <a:avLst>
                  <a:gd name="adj1" fmla="val 100000"/>
                  <a:gd name="adj2" fmla="val 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18288" anchor="b">
                <a:spAutoFit/>
              </a:bodyPr>
              <a:lstStyle/>
              <a:p>
                <a:pPr algn="ctr"/>
                <a:r>
                  <a:rPr lang="en-US" sz="1400" dirty="0"/>
                  <a:t>Objectives</a:t>
                </a:r>
              </a:p>
            </p:txBody>
          </p:sp>
        </p:grpSp>
        <p:sp>
          <p:nvSpPr>
            <p:cNvPr id="34" name="TextBox 9"/>
            <p:cNvSpPr txBox="1"/>
            <p:nvPr>
              <p:custDataLst>
                <p:tags r:id="rId6"/>
              </p:custDataLst>
            </p:nvPr>
          </p:nvSpPr>
          <p:spPr>
            <a:xfrm>
              <a:off x="-8594" y="1197337"/>
              <a:ext cx="3779912" cy="1569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77747" tIns="77747" rIns="77747" bIns="77747" numCol="1" anchor="t" anchorCtr="0" compatLnSpc="1">
              <a:prstTxWarp prst="textNoShape">
                <a:avLst/>
              </a:prstTxWarp>
              <a:no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3675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57200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1436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49808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marL="1810" lvl="1" indent="0">
                <a:buNone/>
              </a:pPr>
              <a:r>
                <a:rPr lang="en-US" sz="1800" dirty="0"/>
                <a:t>Objective 1 milestone: reverse…</a:t>
              </a:r>
            </a:p>
            <a:p>
              <a:pPr marL="1810" lvl="1" indent="0">
                <a:buNone/>
              </a:pPr>
              <a:r>
                <a:rPr lang="en-US" sz="1800" dirty="0"/>
                <a:t>new cases…stop transmission</a:t>
              </a:r>
            </a:p>
            <a:p>
              <a:pPr lvl="1"/>
              <a:endParaRPr lang="en-US" sz="1800" dirty="0"/>
            </a:p>
            <a:p>
              <a:pPr marL="1810" lvl="1" indent="0">
                <a:buNone/>
              </a:pPr>
              <a:r>
                <a:rPr lang="en-US" sz="1800" dirty="0"/>
                <a:t>Objective 2 milestone: </a:t>
              </a:r>
              <a:r>
                <a:rPr lang="en-US" sz="1500" dirty="0"/>
                <a:t>“Stop all transmission within 8 weeks of index case” </a:t>
              </a:r>
            </a:p>
          </p:txBody>
        </p:sp>
        <p:sp>
          <p:nvSpPr>
            <p:cNvPr id="38" name="TextBox 9"/>
            <p:cNvSpPr txBox="1"/>
            <p:nvPr>
              <p:custDataLst>
                <p:tags r:id="rId7"/>
              </p:custDataLst>
            </p:nvPr>
          </p:nvSpPr>
          <p:spPr>
            <a:xfrm>
              <a:off x="0" y="5871660"/>
              <a:ext cx="3779912" cy="528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77747" tIns="77747" rIns="77747" bIns="77747" numCol="1" anchor="t" anchorCtr="0" compatLnSpc="1">
              <a:prstTxWarp prst="textNoShape">
                <a:avLst/>
              </a:prstTxWarp>
              <a:no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3675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57200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1436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49808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r>
                <a:rPr lang="en-US" sz="1700" dirty="0">
                  <a:solidFill>
                    <a:srgbClr val="000000"/>
                  </a:solidFill>
                </a:rPr>
                <a:t>Objective 3:…”preparedness of all countries to… detect and respond…”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83378" y="1445919"/>
            <a:ext cx="6315884" cy="5827967"/>
            <a:chOff x="3491724" y="1091364"/>
            <a:chExt cx="5400756" cy="5386872"/>
          </a:xfrm>
        </p:grpSpPr>
        <p:sp>
          <p:nvSpPr>
            <p:cNvPr id="28" name="dtable181449002027511 10 40 127 297 12"/>
            <p:cNvSpPr txBox="1">
              <a:spLocks noChangeArrowheads="1"/>
            </p:cNvSpPr>
            <p:nvPr/>
          </p:nvSpPr>
          <p:spPr bwMode="auto">
            <a:xfrm>
              <a:off x="5128603" y="1325860"/>
              <a:ext cx="3763877" cy="325889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Identify and trace people with Ebola </a:t>
              </a:r>
            </a:p>
          </p:txBody>
        </p:sp>
        <p:sp>
          <p:nvSpPr>
            <p:cNvPr id="29" name="dtable181449002027511 10 40 149 297 12"/>
            <p:cNvSpPr txBox="1">
              <a:spLocks noChangeArrowheads="1"/>
            </p:cNvSpPr>
            <p:nvPr/>
          </p:nvSpPr>
          <p:spPr bwMode="auto">
            <a:xfrm>
              <a:off x="5128603" y="1759864"/>
              <a:ext cx="3763877" cy="315376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Safe and dignified burials</a:t>
              </a:r>
            </a:p>
          </p:txBody>
        </p:sp>
        <p:sp>
          <p:nvSpPr>
            <p:cNvPr id="30" name="dtable181449002027511 10 40 171 297 12"/>
            <p:cNvSpPr txBox="1">
              <a:spLocks noChangeArrowheads="1"/>
            </p:cNvSpPr>
            <p:nvPr/>
          </p:nvSpPr>
          <p:spPr bwMode="auto">
            <a:xfrm>
              <a:off x="5128603" y="2168489"/>
              <a:ext cx="3763877" cy="347050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Care for persons with Ebola and infection control</a:t>
              </a:r>
            </a:p>
          </p:txBody>
        </p:sp>
        <p:sp>
          <p:nvSpPr>
            <p:cNvPr id="31" name="dtable181449002027511 10 40 193 297 12"/>
            <p:cNvSpPr txBox="1">
              <a:spLocks noChangeArrowheads="1"/>
            </p:cNvSpPr>
            <p:nvPr/>
          </p:nvSpPr>
          <p:spPr bwMode="auto">
            <a:xfrm>
              <a:off x="5128603" y="2608310"/>
              <a:ext cx="3763877" cy="347528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Medical care for responders</a:t>
              </a:r>
            </a:p>
          </p:txBody>
        </p:sp>
        <p:sp>
          <p:nvSpPr>
            <p:cNvPr id="33" name="dtable181449002027511 10 40 216 297 12"/>
            <p:cNvSpPr txBox="1">
              <a:spLocks noChangeArrowheads="1"/>
            </p:cNvSpPr>
            <p:nvPr/>
          </p:nvSpPr>
          <p:spPr bwMode="auto">
            <a:xfrm>
              <a:off x="5128603" y="3111685"/>
              <a:ext cx="3547853" cy="208868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Provision of food security and nutrition</a:t>
              </a:r>
            </a:p>
          </p:txBody>
        </p:sp>
        <p:sp>
          <p:nvSpPr>
            <p:cNvPr id="35" name="dtable181449002027511 10 40 238 297 12"/>
            <p:cNvSpPr txBox="1">
              <a:spLocks noChangeArrowheads="1"/>
            </p:cNvSpPr>
            <p:nvPr/>
          </p:nvSpPr>
          <p:spPr bwMode="auto">
            <a:xfrm>
              <a:off x="5128603" y="3447386"/>
              <a:ext cx="3763877" cy="389052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Access to basic (including non-Ebola Health) services</a:t>
              </a:r>
            </a:p>
          </p:txBody>
        </p:sp>
        <p:sp>
          <p:nvSpPr>
            <p:cNvPr id="36" name="dtable181449002027511 10 40 260 297 12"/>
            <p:cNvSpPr txBox="1">
              <a:spLocks noChangeArrowheads="1"/>
            </p:cNvSpPr>
            <p:nvPr/>
          </p:nvSpPr>
          <p:spPr bwMode="auto">
            <a:xfrm>
              <a:off x="5128603" y="3963578"/>
              <a:ext cx="3547853" cy="208868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Cash incentives for workers</a:t>
              </a:r>
            </a:p>
          </p:txBody>
        </p:sp>
        <p:sp>
          <p:nvSpPr>
            <p:cNvPr id="37" name="dtable181449002027511 10 40 282 297 12"/>
            <p:cNvSpPr txBox="1">
              <a:spLocks noChangeArrowheads="1"/>
            </p:cNvSpPr>
            <p:nvPr/>
          </p:nvSpPr>
          <p:spPr bwMode="auto">
            <a:xfrm>
              <a:off x="5128603" y="4299280"/>
              <a:ext cx="3547853" cy="208868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Recovery and economy</a:t>
              </a:r>
            </a:p>
          </p:txBody>
        </p:sp>
        <p:sp>
          <p:nvSpPr>
            <p:cNvPr id="40" name="dtable181449002027511 10 40 304 297 12"/>
            <p:cNvSpPr txBox="1">
              <a:spLocks noChangeArrowheads="1"/>
            </p:cNvSpPr>
            <p:nvPr/>
          </p:nvSpPr>
          <p:spPr bwMode="auto">
            <a:xfrm>
              <a:off x="5128603" y="4634981"/>
              <a:ext cx="3547853" cy="208868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Reliable supplies of materials and equipment</a:t>
              </a:r>
            </a:p>
          </p:txBody>
        </p:sp>
        <p:sp>
          <p:nvSpPr>
            <p:cNvPr id="41" name="dtable181449002027511 10 40 326 297 12"/>
            <p:cNvSpPr txBox="1">
              <a:spLocks noChangeArrowheads="1"/>
            </p:cNvSpPr>
            <p:nvPr/>
          </p:nvSpPr>
          <p:spPr bwMode="auto">
            <a:xfrm>
              <a:off x="5128603" y="4970682"/>
              <a:ext cx="3547853" cy="208868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Transport and fuel</a:t>
              </a:r>
            </a:p>
          </p:txBody>
        </p:sp>
        <p:sp>
          <p:nvSpPr>
            <p:cNvPr id="42" name="dtable181449002027511 10 40 349 297 12"/>
            <p:cNvSpPr txBox="1">
              <a:spLocks noChangeArrowheads="1"/>
            </p:cNvSpPr>
            <p:nvPr/>
          </p:nvSpPr>
          <p:spPr bwMode="auto">
            <a:xfrm>
              <a:off x="5128603" y="5306383"/>
              <a:ext cx="3763877" cy="364638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Social mobilization and community engagement</a:t>
              </a:r>
            </a:p>
          </p:txBody>
        </p:sp>
        <p:sp>
          <p:nvSpPr>
            <p:cNvPr id="43" name="dtable181449002027511 10 40 371 297 12"/>
            <p:cNvSpPr txBox="1">
              <a:spLocks noChangeArrowheads="1"/>
            </p:cNvSpPr>
            <p:nvPr/>
          </p:nvSpPr>
          <p:spPr bwMode="auto">
            <a:xfrm>
              <a:off x="5128603" y="5775620"/>
              <a:ext cx="3763877" cy="188934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Messaging</a:t>
              </a:r>
            </a:p>
          </p:txBody>
        </p:sp>
        <p:sp>
          <p:nvSpPr>
            <p:cNvPr id="46" name="dtable181449002027511 10 40 393 297 12"/>
            <p:cNvSpPr txBox="1">
              <a:spLocks noChangeArrowheads="1"/>
            </p:cNvSpPr>
            <p:nvPr/>
          </p:nvSpPr>
          <p:spPr bwMode="auto">
            <a:xfrm>
              <a:off x="5128603" y="6111319"/>
              <a:ext cx="3763877" cy="366917"/>
            </a:xfrm>
            <a:prstGeom prst="rect">
              <a:avLst/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sz="1400" dirty="0">
                  <a:solidFill>
                    <a:schemeClr val="bg1"/>
                  </a:solidFill>
                </a:rPr>
                <a:t>Multi-faceted preparedness</a:t>
              </a:r>
            </a:p>
          </p:txBody>
        </p:sp>
        <p:sp>
          <p:nvSpPr>
            <p:cNvPr id="47" name="dtable181449002027511 10 40 127 297 12"/>
            <p:cNvSpPr txBox="1">
              <a:spLocks noChangeArrowheads="1"/>
            </p:cNvSpPr>
            <p:nvPr/>
          </p:nvSpPr>
          <p:spPr bwMode="auto">
            <a:xfrm>
              <a:off x="3491880" y="1464618"/>
              <a:ext cx="1513856" cy="5988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Stop the outbreak</a:t>
              </a:r>
            </a:p>
          </p:txBody>
        </p:sp>
        <p:sp>
          <p:nvSpPr>
            <p:cNvPr id="48" name="dtable181449002027511 10 40 127 297 12"/>
            <p:cNvSpPr txBox="1">
              <a:spLocks noChangeArrowheads="1"/>
            </p:cNvSpPr>
            <p:nvPr/>
          </p:nvSpPr>
          <p:spPr bwMode="auto">
            <a:xfrm>
              <a:off x="3491880" y="2217061"/>
              <a:ext cx="1513856" cy="642661"/>
            </a:xfrm>
            <a:prstGeom prst="rect">
              <a:avLst/>
            </a:prstGeom>
            <a:solidFill>
              <a:srgbClr val="FF5D0D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Treat the infected</a:t>
              </a:r>
            </a:p>
          </p:txBody>
        </p:sp>
        <p:sp>
          <p:nvSpPr>
            <p:cNvPr id="49" name="dtable181449002027511 10 40 127 297 12"/>
            <p:cNvSpPr txBox="1">
              <a:spLocks noChangeArrowheads="1"/>
            </p:cNvSpPr>
            <p:nvPr/>
          </p:nvSpPr>
          <p:spPr bwMode="auto">
            <a:xfrm>
              <a:off x="3491724" y="2896076"/>
              <a:ext cx="1513856" cy="140320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Ensure essential services</a:t>
              </a:r>
            </a:p>
          </p:txBody>
        </p:sp>
        <p:sp>
          <p:nvSpPr>
            <p:cNvPr id="50" name="dtable181449002027511 10 40 127 297 12"/>
            <p:cNvSpPr txBox="1">
              <a:spLocks noChangeArrowheads="1"/>
            </p:cNvSpPr>
            <p:nvPr/>
          </p:nvSpPr>
          <p:spPr bwMode="auto">
            <a:xfrm>
              <a:off x="3491725" y="4344356"/>
              <a:ext cx="1513856" cy="1403204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Preserve stability</a:t>
              </a:r>
            </a:p>
          </p:txBody>
        </p:sp>
        <p:sp>
          <p:nvSpPr>
            <p:cNvPr id="51" name="dtable181449002027511 10 40 127 297 12"/>
            <p:cNvSpPr txBox="1">
              <a:spLocks noChangeArrowheads="1"/>
            </p:cNvSpPr>
            <p:nvPr/>
          </p:nvSpPr>
          <p:spPr bwMode="auto">
            <a:xfrm>
              <a:off x="3491880" y="5795048"/>
              <a:ext cx="1513856" cy="632543"/>
            </a:xfrm>
            <a:prstGeom prst="rect">
              <a:avLst/>
            </a:prstGeom>
            <a:solidFill>
              <a:srgbClr val="FF5D0D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789" tIns="0" rIns="64789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 baseline="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 baseline="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 baseline="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 baseline="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Prevent outbreaks…</a:t>
              </a:r>
            </a:p>
          </p:txBody>
        </p:sp>
        <p:grpSp>
          <p:nvGrpSpPr>
            <p:cNvPr id="52" name="ACET"/>
            <p:cNvGrpSpPr>
              <a:grpSpLocks/>
            </p:cNvGrpSpPr>
            <p:nvPr/>
          </p:nvGrpSpPr>
          <p:grpSpPr bwMode="auto">
            <a:xfrm>
              <a:off x="3491725" y="1091364"/>
              <a:ext cx="1514011" cy="215900"/>
              <a:chOff x="529" y="872"/>
              <a:chExt cx="3072" cy="136"/>
            </a:xfrm>
          </p:grpSpPr>
          <p:cxnSp>
            <p:nvCxnSpPr>
              <p:cNvPr id="53" name="AutoShape 70"/>
              <p:cNvCxnSpPr>
                <a:cxnSpLocks noChangeShapeType="1"/>
                <a:stCxn id="54" idx="4"/>
                <a:endCxn id="54" idx="6"/>
              </p:cNvCxnSpPr>
              <p:nvPr/>
            </p:nvCxnSpPr>
            <p:spPr bwMode="auto">
              <a:xfrm>
                <a:off x="529" y="1008"/>
                <a:ext cx="3072" cy="0"/>
              </a:xfrm>
              <a:prstGeom prst="straightConnector1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4" name="AutoShape 71"/>
              <p:cNvSpPr>
                <a:spLocks noChangeArrowheads="1"/>
              </p:cNvSpPr>
              <p:nvPr/>
            </p:nvSpPr>
            <p:spPr bwMode="auto">
              <a:xfrm>
                <a:off x="529" y="872"/>
                <a:ext cx="3072" cy="136"/>
              </a:xfrm>
              <a:prstGeom prst="leftRightArrow">
                <a:avLst>
                  <a:gd name="adj1" fmla="val 100000"/>
                  <a:gd name="adj2" fmla="val 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18288" anchor="b">
                <a:spAutoFit/>
              </a:bodyPr>
              <a:lstStyle/>
              <a:p>
                <a:r>
                  <a:rPr lang="en-US" sz="1400" dirty="0"/>
                  <a:t>Strategic Objectives</a:t>
                </a:r>
              </a:p>
            </p:txBody>
          </p:sp>
        </p:grpSp>
        <p:grpSp>
          <p:nvGrpSpPr>
            <p:cNvPr id="56" name="ACET"/>
            <p:cNvGrpSpPr>
              <a:grpSpLocks/>
            </p:cNvGrpSpPr>
            <p:nvPr/>
          </p:nvGrpSpPr>
          <p:grpSpPr bwMode="auto">
            <a:xfrm>
              <a:off x="5204519" y="1091364"/>
              <a:ext cx="3471937" cy="215900"/>
              <a:chOff x="915" y="894"/>
              <a:chExt cx="2686" cy="136"/>
            </a:xfrm>
          </p:grpSpPr>
          <p:cxnSp>
            <p:nvCxnSpPr>
              <p:cNvPr id="57" name="AutoShape 70"/>
              <p:cNvCxnSpPr>
                <a:cxnSpLocks noChangeShapeType="1"/>
                <a:stCxn id="58" idx="4"/>
                <a:endCxn id="58" idx="6"/>
              </p:cNvCxnSpPr>
              <p:nvPr/>
            </p:nvCxnSpPr>
            <p:spPr bwMode="auto">
              <a:xfrm>
                <a:off x="915" y="1030"/>
                <a:ext cx="2686" cy="0"/>
              </a:xfrm>
              <a:prstGeom prst="straightConnector1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8" name="AutoShape 71"/>
              <p:cNvSpPr>
                <a:spLocks noChangeArrowheads="1"/>
              </p:cNvSpPr>
              <p:nvPr/>
            </p:nvSpPr>
            <p:spPr bwMode="auto">
              <a:xfrm>
                <a:off x="915" y="894"/>
                <a:ext cx="2686" cy="136"/>
              </a:xfrm>
              <a:prstGeom prst="leftRightArrow">
                <a:avLst>
                  <a:gd name="adj1" fmla="val 100000"/>
                  <a:gd name="adj2" fmla="val 0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18288" anchor="b">
                <a:spAutoFit/>
              </a:bodyPr>
              <a:lstStyle/>
              <a:p>
                <a:pPr algn="ctr"/>
                <a:r>
                  <a:rPr lang="en-US" sz="1400" dirty="0"/>
                  <a:t>Mission Critical Actions</a:t>
                </a:r>
              </a:p>
            </p:txBody>
          </p:sp>
        </p:grpSp>
      </p:grpSp>
      <p:grpSp>
        <p:nvGrpSpPr>
          <p:cNvPr id="45" name="ACET"/>
          <p:cNvGrpSpPr>
            <a:grpSpLocks/>
          </p:cNvGrpSpPr>
          <p:nvPr/>
        </p:nvGrpSpPr>
        <p:grpSpPr bwMode="auto">
          <a:xfrm>
            <a:off x="-294802" y="768873"/>
            <a:ext cx="4015199" cy="295800"/>
            <a:chOff x="713" y="584"/>
            <a:chExt cx="2686" cy="169"/>
          </a:xfrm>
        </p:grpSpPr>
        <p:cxnSp>
          <p:nvCxnSpPr>
            <p:cNvPr id="59" name="AutoShape 70"/>
            <p:cNvCxnSpPr>
              <a:cxnSpLocks noChangeShapeType="1"/>
              <a:stCxn id="60" idx="4"/>
              <a:endCxn id="60" idx="6"/>
            </p:cNvCxnSpPr>
            <p:nvPr/>
          </p:nvCxnSpPr>
          <p:spPr bwMode="auto">
            <a:xfrm>
              <a:off x="713" y="753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AutoShape 71"/>
            <p:cNvSpPr>
              <a:spLocks noChangeArrowheads="1"/>
            </p:cNvSpPr>
            <p:nvPr/>
          </p:nvSpPr>
          <p:spPr bwMode="auto">
            <a:xfrm>
              <a:off x="713" y="584"/>
              <a:ext cx="2686" cy="16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algn="ctr"/>
              <a:r>
                <a:rPr lang="en-US" sz="1800" dirty="0"/>
                <a:t>Ebola Response Roadmap</a:t>
              </a:r>
            </a:p>
          </p:txBody>
        </p:sp>
      </p:grpSp>
      <p:grpSp>
        <p:nvGrpSpPr>
          <p:cNvPr id="63" name="ACET"/>
          <p:cNvGrpSpPr>
            <a:grpSpLocks/>
          </p:cNvGrpSpPr>
          <p:nvPr/>
        </p:nvGrpSpPr>
        <p:grpSpPr bwMode="auto">
          <a:xfrm>
            <a:off x="3518442" y="759737"/>
            <a:ext cx="7156153" cy="295800"/>
            <a:chOff x="2072" y="270"/>
            <a:chExt cx="2998" cy="169"/>
          </a:xfrm>
        </p:grpSpPr>
        <p:cxnSp>
          <p:nvCxnSpPr>
            <p:cNvPr id="64" name="AutoShape 70"/>
            <p:cNvCxnSpPr>
              <a:cxnSpLocks noChangeShapeType="1"/>
              <a:stCxn id="65" idx="4"/>
              <a:endCxn id="65" idx="6"/>
            </p:cNvCxnSpPr>
            <p:nvPr/>
          </p:nvCxnSpPr>
          <p:spPr bwMode="auto">
            <a:xfrm>
              <a:off x="2072" y="439"/>
              <a:ext cx="2998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5" name="AutoShape 71"/>
            <p:cNvSpPr>
              <a:spLocks noChangeArrowheads="1"/>
            </p:cNvSpPr>
            <p:nvPr/>
          </p:nvSpPr>
          <p:spPr bwMode="auto">
            <a:xfrm>
              <a:off x="2072" y="270"/>
              <a:ext cx="2998" cy="16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18288" anchor="b">
              <a:spAutoFit/>
            </a:bodyPr>
            <a:lstStyle/>
            <a:p>
              <a:pPr algn="ctr"/>
              <a:r>
                <a:rPr lang="en-US" sz="1800" dirty="0"/>
                <a:t>UN Ebola Virus Disease Outbreak Overview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778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929" y="1764295"/>
            <a:ext cx="10357751" cy="535080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World Health Organization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http://www.who.int/ebola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Office on Coordination of Humanitarian Affairs </a:t>
            </a: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https://wca.humanitarianresponse.info/en/emergencies/ebola-outbreak</a:t>
            </a:r>
            <a:endParaRPr lang="fi-FI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UNMEER </a:t>
            </a: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http://ebolaresponse.un.org/</a:t>
            </a:r>
            <a:endParaRPr lang="fi-FI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Community of Practice </a:t>
            </a:r>
            <a:r>
              <a:rPr lang="fi-FI" sz="32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http://ebolabox.org</a:t>
            </a:r>
            <a:r>
              <a:rPr lang="fi-FI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8716" y="248143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100" dirty="0"/>
          </a:p>
        </p:txBody>
      </p:sp>
      <p:sp>
        <p:nvSpPr>
          <p:cNvPr id="2" name="TextBox 1"/>
          <p:cNvSpPr txBox="1"/>
          <p:nvPr/>
        </p:nvSpPr>
        <p:spPr>
          <a:xfrm>
            <a:off x="790136" y="234109"/>
            <a:ext cx="9263029" cy="813211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en-US" sz="4600" dirty="0">
                <a:solidFill>
                  <a:srgbClr val="144A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Response Updates</a:t>
            </a:r>
          </a:p>
        </p:txBody>
      </p:sp>
    </p:spTree>
    <p:extLst>
      <p:ext uri="{BB962C8B-B14F-4D97-AF65-F5344CB8AC3E}">
        <p14:creationId xmlns:p14="http://schemas.microsoft.com/office/powerpoint/2010/main" val="120303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fi-FI" sz="5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i-FI" sz="5500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2050" name="Picture 2" descr="C:\Users\p41078\Documents\Ebola training\TOT\TOT Bonn version before the training\nigeria say hello6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0049"/>
            <a:ext cx="10693400" cy="541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5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you remember from this session?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1.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mtClean="0"/>
              <a:t>3.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021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313" y="2763712"/>
            <a:ext cx="9529378" cy="4797551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Describe the mandate of UNMEER in Ebola response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Mission for Ebola Emergency Response)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State the four pillars of Ebola global response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720" y="1483686"/>
            <a:ext cx="10693400" cy="1081298"/>
          </a:xfrm>
        </p:spPr>
        <p:txBody>
          <a:bodyPr/>
          <a:lstStyle/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At the end of this session, participants will be able to: 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2pPr>
            <a:lvl3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3pPr>
            <a:lvl4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4pPr>
            <a:lvl5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62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6399" y="1573695"/>
            <a:ext cx="9529378" cy="4797551"/>
          </a:xfrm>
        </p:spPr>
        <p:txBody>
          <a:bodyPr/>
          <a:lstStyle/>
          <a:p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National </a:t>
            </a: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governments  fully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implement the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relevant Temporary Recommendations issued under the International Health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Regulations (IHR 2005)</a:t>
            </a:r>
          </a:p>
          <a:p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WHO provides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technical leadership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and operational support to governments and partners for Ebola control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efforts</a:t>
            </a:r>
          </a:p>
          <a:p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UNMEER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complements  the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work of governments and partners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serves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as an umbrella structure for </a:t>
            </a: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actors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streamlined response, effective ground-level leadership and operational direction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Responsibilities in the Ebola response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C:\Users\bhatiaseviap\Pictures\Eugene Kabambi DR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050" y="5690768"/>
            <a:ext cx="3485660" cy="172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26710" y="6260142"/>
            <a:ext cx="3132394" cy="274602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en-GB" sz="1100" b="0" dirty="0">
                <a:latin typeface="Calibri" panose="020F0502020204030204" pitchFamily="34" charset="0"/>
                <a:cs typeface="Calibri" panose="020F0502020204030204" pitchFamily="34" charset="0"/>
              </a:rPr>
              <a:t>Photo: WHO/Eugene </a:t>
            </a:r>
            <a:r>
              <a:rPr lang="en-GB" sz="1100" b="0" dirty="0" err="1">
                <a:latin typeface="Calibri" panose="020F0502020204030204" pitchFamily="34" charset="0"/>
                <a:cs typeface="Calibri" panose="020F0502020204030204" pitchFamily="34" charset="0"/>
              </a:rPr>
              <a:t>Kabambi</a:t>
            </a:r>
            <a:endParaRPr lang="en-GB" sz="11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4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Content Placeholder 1"/>
          <p:cNvSpPr>
            <a:spLocks noGrp="1"/>
          </p:cNvSpPr>
          <p:nvPr>
            <p:ph idx="1"/>
          </p:nvPr>
        </p:nvSpPr>
        <p:spPr>
          <a:xfrm>
            <a:off x="547666" y="1319476"/>
            <a:ext cx="9935805" cy="487656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2-3 July 2014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Emergency Ministerial meeting in Accra, Ghana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operations coordination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in Conakry, Guinea</a:t>
            </a:r>
          </a:p>
          <a:p>
            <a:pPr>
              <a:buClr>
                <a:srgbClr val="C00000"/>
              </a:buClr>
            </a:pP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31 July 2014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Launch of Ebola Outbreak Response Plan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Main pillars of activities; initial resource estimates</a:t>
            </a:r>
          </a:p>
          <a:p>
            <a:pPr>
              <a:buClr>
                <a:srgbClr val="C00000"/>
              </a:buClr>
            </a:pP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8 Aug 2014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DG/WHO declares Public Health Emergency of International Concern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Issues IHR Temporary Recommendations</a:t>
            </a:r>
          </a:p>
          <a:p>
            <a:pPr>
              <a:buClr>
                <a:srgbClr val="C00000"/>
              </a:buClr>
            </a:pP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19 Sept 2014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Establishment of UNMEER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Global coordination and strategic guidance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97584" lvl="1" indent="0">
              <a:buClr>
                <a:srgbClr val="C00000"/>
              </a:buClr>
              <a:buNone/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019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0693400" cy="1081681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70099" y="6299305"/>
            <a:ext cx="3172302" cy="274602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en-GB" sz="11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Photo: WHO/Christopher Black</a:t>
            </a:r>
            <a:endParaRPr lang="en-GB" sz="11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1906" name="Picture 2" descr="D:\DG 01-High-level Consultation on H1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099" y="4119225"/>
            <a:ext cx="2981221" cy="22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1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Content Placeholder 1"/>
          <p:cNvSpPr>
            <a:spLocks noGrp="1"/>
          </p:cNvSpPr>
          <p:nvPr>
            <p:ph idx="1"/>
          </p:nvPr>
        </p:nvSpPr>
        <p:spPr>
          <a:xfrm>
            <a:off x="229594" y="1367902"/>
            <a:ext cx="9529378" cy="4797551"/>
          </a:xfrm>
        </p:spPr>
        <p:txBody>
          <a:bodyPr/>
          <a:lstStyle/>
          <a:p>
            <a:pPr marL="0" indent="0">
              <a:buNone/>
            </a:pPr>
            <a:r>
              <a:rPr lang="en-GB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GOAL:</a:t>
            </a:r>
          </a:p>
          <a:p>
            <a:pPr marL="0" indent="0" algn="just">
              <a:buNone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Stop Ebola transmission globally within 6-9 months, while addressing the broader socioeconomic impact in intense transmission areas &amp; rapidly managing consequences of international spread 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06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0693400" cy="1081681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Ebola Response Roadmap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" t="4998" r="2930" b="-984"/>
          <a:stretch/>
        </p:blipFill>
        <p:spPr bwMode="auto">
          <a:xfrm>
            <a:off x="5417574" y="4583920"/>
            <a:ext cx="4953462" cy="289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12309" y="7095007"/>
            <a:ext cx="3578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 smtClean="0"/>
              <a:t>Photo: WHO website</a:t>
            </a:r>
            <a:endParaRPr lang="en-GB" sz="1100" b="0" dirty="0"/>
          </a:p>
        </p:txBody>
      </p:sp>
    </p:spTree>
    <p:extLst>
      <p:ext uri="{BB962C8B-B14F-4D97-AF65-F5344CB8AC3E}">
        <p14:creationId xmlns:p14="http://schemas.microsoft.com/office/powerpoint/2010/main" val="163699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8909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0693400" cy="1081681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Ebola Response Roadmap</a:t>
            </a:r>
          </a:p>
        </p:txBody>
      </p:sp>
      <p:pic>
        <p:nvPicPr>
          <p:cNvPr id="8909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1478997"/>
            <a:ext cx="10626566" cy="5095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0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336699"/>
          </a:solidFill>
        </p:spPr>
        <p:txBody>
          <a:bodyPr>
            <a:noAutofit/>
          </a:bodyPr>
          <a:lstStyle/>
          <a:p>
            <a:r>
              <a:rPr lang="en-GB" sz="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UNMEER </a:t>
            </a:r>
            <a:br>
              <a:rPr lang="en-GB" sz="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5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46767" y="1557652"/>
            <a:ext cx="9529378" cy="4797551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Mission for Ebola Emergency Response 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first-ever UN mission for a public health emergency</a:t>
            </a:r>
            <a:endParaRPr lang="en-US" sz="3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established to address the unprecedented EVD outbreak 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Head of Mission, SRSG, Ismail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Ould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Cheikh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Ahmed and Special Envoy Dr. David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Nabarro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72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693400" cy="116069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UN Global Ebola Plan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5" descr="Screen Shot 2014-10-08 at 8.36.23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17" b="-4417"/>
          <a:stretch>
            <a:fillRect/>
          </a:stretch>
        </p:blipFill>
        <p:spPr>
          <a:xfrm>
            <a:off x="0" y="-104382"/>
            <a:ext cx="4345485" cy="7665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Screen Shot 2014-10-08 at 8.36.5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504" y="1001906"/>
            <a:ext cx="3094460" cy="4177592"/>
          </a:xfrm>
          <a:prstGeom prst="rect">
            <a:avLst/>
          </a:prstGeom>
        </p:spPr>
      </p:pic>
      <p:pic>
        <p:nvPicPr>
          <p:cNvPr id="8" name="Content Placeholder 3" descr="Screen Shot 2014-10-08 at 8.44.5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7" r="4467"/>
          <a:stretch>
            <a:fillRect/>
          </a:stretch>
        </p:blipFill>
        <p:spPr>
          <a:xfrm>
            <a:off x="5649801" y="3943005"/>
            <a:ext cx="5034972" cy="261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3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 descr="C:\Users\p41078\Pictures\Four pilla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39" y="0"/>
            <a:ext cx="10186930" cy="806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8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</TotalTime>
  <Words>711</Words>
  <Application>Microsoft Office PowerPoint</Application>
  <PresentationFormat>Custom</PresentationFormat>
  <Paragraphs>140</Paragraphs>
  <Slides>17</Slides>
  <Notes>16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master</vt:lpstr>
      <vt:lpstr>think-cell Slide</vt:lpstr>
      <vt:lpstr>PowerPoint Presentation</vt:lpstr>
      <vt:lpstr>At the end of this session, participants will be able to: </vt:lpstr>
      <vt:lpstr>Responsibilities in the Ebola response</vt:lpstr>
      <vt:lpstr>Background</vt:lpstr>
      <vt:lpstr>Ebola Response Roadmap</vt:lpstr>
      <vt:lpstr>Ebola Response Roadmap</vt:lpstr>
      <vt:lpstr> UNMEER  </vt:lpstr>
      <vt:lpstr>                          UN Global Ebola Plan</vt:lpstr>
      <vt:lpstr>PowerPoint Presentation</vt:lpstr>
      <vt:lpstr>PowerPoint Presentation</vt:lpstr>
      <vt:lpstr>PowerPoint Presentation</vt:lpstr>
      <vt:lpstr> Key enablers </vt:lpstr>
      <vt:lpstr>Other responders (and many more!)</vt:lpstr>
      <vt:lpstr>WHO coverage of the response</vt:lpstr>
      <vt:lpstr>PowerPoint Presentation</vt:lpstr>
      <vt:lpstr>Thank you!</vt:lpstr>
      <vt:lpstr>What do you remember from this session?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Anne Guilloux</dc:creator>
  <cp:keywords>communication, photos, text</cp:keywords>
  <cp:lastModifiedBy>BHATIASEVI, Aphaluck</cp:lastModifiedBy>
  <cp:revision>50</cp:revision>
  <dcterms:created xsi:type="dcterms:W3CDTF">2005-03-01T08:26:43Z</dcterms:created>
  <dcterms:modified xsi:type="dcterms:W3CDTF">2015-03-18T09:22:56Z</dcterms:modified>
  <cp:category>Guidelines</cp:category>
</cp:coreProperties>
</file>