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57" r:id="rId3"/>
    <p:sldId id="355" r:id="rId4"/>
    <p:sldId id="324" r:id="rId5"/>
    <p:sldId id="325" r:id="rId6"/>
    <p:sldId id="326" r:id="rId7"/>
    <p:sldId id="327" r:id="rId8"/>
    <p:sldId id="328" r:id="rId9"/>
    <p:sldId id="333" r:id="rId10"/>
    <p:sldId id="354" r:id="rId11"/>
    <p:sldId id="329" r:id="rId12"/>
    <p:sldId id="330" r:id="rId13"/>
    <p:sldId id="334" r:id="rId14"/>
    <p:sldId id="331" r:id="rId15"/>
    <p:sldId id="332" r:id="rId16"/>
    <p:sldId id="335" r:id="rId17"/>
    <p:sldId id="338" r:id="rId18"/>
    <p:sldId id="339" r:id="rId19"/>
    <p:sldId id="336" r:id="rId20"/>
    <p:sldId id="346" r:id="rId21"/>
    <p:sldId id="347" r:id="rId22"/>
    <p:sldId id="337" r:id="rId23"/>
    <p:sldId id="343" r:id="rId24"/>
    <p:sldId id="340" r:id="rId25"/>
    <p:sldId id="341" r:id="rId26"/>
    <p:sldId id="342" r:id="rId27"/>
    <p:sldId id="353" r:id="rId28"/>
    <p:sldId id="345" r:id="rId29"/>
    <p:sldId id="352" r:id="rId30"/>
    <p:sldId id="349" r:id="rId31"/>
    <p:sldId id="350" r:id="rId32"/>
    <p:sldId id="351"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5"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1DC24-DEB7-EF9D-8C95-64FB1C21939B}" v="3" dt="2022-07-18T15:43:40.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33"/>
    <p:restoredTop sz="94615"/>
  </p:normalViewPr>
  <p:slideViewPr>
    <p:cSldViewPr snapToGrid="0" snapToObjects="1">
      <p:cViewPr varScale="1">
        <p:scale>
          <a:sx n="80" d="100"/>
          <a:sy n="80" d="100"/>
        </p:scale>
        <p:origin x="1205" y="5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NI FONSECA MILHANO, Natacha Alexandra" userId="S::kornin@who.int::cefdd911-4d38-402c-aa51-728e92201c3f" providerId="AD" clId="Web-{BFA1DC24-DEB7-EF9D-8C95-64FB1C21939B}"/>
    <pc:docChg chg="modSld">
      <pc:chgData name="KORNI FONSECA MILHANO, Natacha Alexandra" userId="S::kornin@who.int::cefdd911-4d38-402c-aa51-728e92201c3f" providerId="AD" clId="Web-{BFA1DC24-DEB7-EF9D-8C95-64FB1C21939B}" dt="2022-07-18T15:43:36.848" v="1" actId="20577"/>
      <pc:docMkLst>
        <pc:docMk/>
      </pc:docMkLst>
      <pc:sldChg chg="modSp">
        <pc:chgData name="KORNI FONSECA MILHANO, Natacha Alexandra" userId="S::kornin@who.int::cefdd911-4d38-402c-aa51-728e92201c3f" providerId="AD" clId="Web-{BFA1DC24-DEB7-EF9D-8C95-64FB1C21939B}" dt="2022-07-18T15:43:36.848" v="1" actId="20577"/>
        <pc:sldMkLst>
          <pc:docMk/>
          <pc:sldMk cId="3436390454" sldId="339"/>
        </pc:sldMkLst>
        <pc:spChg chg="mod">
          <ac:chgData name="KORNI FONSECA MILHANO, Natacha Alexandra" userId="S::kornin@who.int::cefdd911-4d38-402c-aa51-728e92201c3f" providerId="AD" clId="Web-{BFA1DC24-DEB7-EF9D-8C95-64FB1C21939B}" dt="2022-07-18T15:43:36.848" v="1" actId="20577"/>
          <ac:spMkLst>
            <pc:docMk/>
            <pc:sldMk cId="3436390454" sldId="339"/>
            <ac:spMk id="3" creationId="{9154FDA1-8167-5945-BD3B-C52398ED4E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6E85-D1AB-41D3-B551-75A2C12179CF}"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01D2B47E-EF75-4EAD-B942-72625A577A37}">
      <dgm:prSet phldrT="[Text]" custT="1"/>
      <dgm:spPr>
        <a:solidFill>
          <a:srgbClr val="009AC9"/>
        </a:solidFill>
      </dgm:spPr>
      <dgm:t>
        <a:bodyPr/>
        <a:lstStyle/>
        <a:p>
          <a:r>
            <a:rPr lang="en-US" sz="2000" dirty="0">
              <a:solidFill>
                <a:srgbClr val="FFFFFF"/>
              </a:solidFill>
            </a:rPr>
            <a:t>Knowing your audience helps you </a:t>
          </a:r>
          <a:r>
            <a:rPr lang="en-US" sz="2000" dirty="0">
              <a:solidFill>
                <a:schemeClr val="bg1"/>
              </a:solidFill>
            </a:rPr>
            <a:t>to… </a:t>
          </a:r>
        </a:p>
      </dgm:t>
    </dgm:pt>
    <dgm:pt modelId="{9620A8DB-E4FA-4541-BF85-C79C1B8CF4D1}" type="parTrans" cxnId="{FD7886E9-0E3B-496D-9105-004CAE62FECC}">
      <dgm:prSet/>
      <dgm:spPr/>
      <dgm:t>
        <a:bodyPr/>
        <a:lstStyle/>
        <a:p>
          <a:endParaRPr lang="en-US" sz="2000"/>
        </a:p>
      </dgm:t>
    </dgm:pt>
    <dgm:pt modelId="{F8B150F1-5297-4F61-8DB7-8FB0BBA76C57}" type="sibTrans" cxnId="{FD7886E9-0E3B-496D-9105-004CAE62FECC}">
      <dgm:prSet/>
      <dgm:spPr/>
      <dgm:t>
        <a:bodyPr/>
        <a:lstStyle/>
        <a:p>
          <a:endParaRPr lang="en-US" sz="2000"/>
        </a:p>
      </dgm:t>
    </dgm:pt>
    <dgm:pt modelId="{C66F4817-490D-4950-AE99-526369539764}">
      <dgm:prSet phldrT="[Text]" custT="1"/>
      <dgm:spPr/>
      <dgm:t>
        <a:bodyPr/>
        <a:lstStyle/>
        <a:p>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gm:t>
    </dgm:pt>
    <dgm:pt modelId="{5366ED27-D684-4481-A8A4-6F012D74BDF7}" type="parTrans" cxnId="{75608801-D2BB-46D7-A3E7-3172261DB193}">
      <dgm:prSet/>
      <dgm:spPr/>
      <dgm:t>
        <a:bodyPr/>
        <a:lstStyle/>
        <a:p>
          <a:endParaRPr lang="en-US" sz="2000"/>
        </a:p>
      </dgm:t>
    </dgm:pt>
    <dgm:pt modelId="{D9A43DA2-36B8-4890-B86A-6DEAE6DA1235}" type="sibTrans" cxnId="{75608801-D2BB-46D7-A3E7-3172261DB193}">
      <dgm:prSet/>
      <dgm:spPr/>
      <dgm:t>
        <a:bodyPr/>
        <a:lstStyle/>
        <a:p>
          <a:endParaRPr lang="en-US" sz="2000"/>
        </a:p>
      </dgm:t>
    </dgm:pt>
    <dgm:pt modelId="{39FD8F97-AB75-4CDB-8ACF-DD00FC185460}">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gm:t>
    </dgm:pt>
    <dgm:pt modelId="{632999A0-6776-43A8-A589-32D766131427}" type="parTrans" cxnId="{F9EBC656-88E5-4B8C-8555-8CED496EA96A}">
      <dgm:prSet/>
      <dgm:spPr/>
      <dgm:t>
        <a:bodyPr/>
        <a:lstStyle/>
        <a:p>
          <a:endParaRPr lang="en-US" sz="2000"/>
        </a:p>
      </dgm:t>
    </dgm:pt>
    <dgm:pt modelId="{D82B09B5-022D-4540-A4CA-A3D887E8F5C7}" type="sibTrans" cxnId="{F9EBC656-88E5-4B8C-8555-8CED496EA96A}">
      <dgm:prSet/>
      <dgm:spPr/>
      <dgm:t>
        <a:bodyPr/>
        <a:lstStyle/>
        <a:p>
          <a:endParaRPr lang="en-US" sz="2000"/>
        </a:p>
      </dgm:t>
    </dgm:pt>
    <dgm:pt modelId="{664323FD-A7D2-47CC-9DC5-59535DB7D2E3}">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gm:t>
    </dgm:pt>
    <dgm:pt modelId="{2FBE5AA6-443C-40BB-AE73-2213948A6EB1}" type="parTrans" cxnId="{61252B18-3892-48F2-AAE0-C1CC848ACE07}">
      <dgm:prSet/>
      <dgm:spPr/>
      <dgm:t>
        <a:bodyPr/>
        <a:lstStyle/>
        <a:p>
          <a:endParaRPr lang="en-US" sz="2000"/>
        </a:p>
      </dgm:t>
    </dgm:pt>
    <dgm:pt modelId="{6CB4D1DF-382D-4748-8D2F-9911B267272F}" type="sibTrans" cxnId="{61252B18-3892-48F2-AAE0-C1CC848ACE07}">
      <dgm:prSet/>
      <dgm:spPr/>
      <dgm:t>
        <a:bodyPr/>
        <a:lstStyle/>
        <a:p>
          <a:endParaRPr lang="en-US" sz="2000"/>
        </a:p>
      </dgm:t>
    </dgm:pt>
    <dgm:pt modelId="{479B4217-D46A-408D-A38E-EFCCBF890F50}" type="pres">
      <dgm:prSet presAssocID="{EB176E85-D1AB-41D3-B551-75A2C12179CF}" presName="composite" presStyleCnt="0">
        <dgm:presLayoutVars>
          <dgm:chMax val="1"/>
          <dgm:dir/>
          <dgm:resizeHandles val="exact"/>
        </dgm:presLayoutVars>
      </dgm:prSet>
      <dgm:spPr/>
    </dgm:pt>
    <dgm:pt modelId="{03BBE677-C1CE-4C0E-AD2C-C3492999947A}" type="pres">
      <dgm:prSet presAssocID="{01D2B47E-EF75-4EAD-B942-72625A577A37}" presName="roof" presStyleLbl="dkBgShp" presStyleIdx="0" presStyleCnt="2"/>
      <dgm:spPr/>
    </dgm:pt>
    <dgm:pt modelId="{001DBA61-CDEA-4E8E-B3F2-47082CF3F398}" type="pres">
      <dgm:prSet presAssocID="{01D2B47E-EF75-4EAD-B942-72625A577A37}" presName="pillars" presStyleCnt="0"/>
      <dgm:spPr/>
    </dgm:pt>
    <dgm:pt modelId="{D7BBD076-3A11-482D-B94D-2496BFEBA340}" type="pres">
      <dgm:prSet presAssocID="{01D2B47E-EF75-4EAD-B942-72625A577A37}" presName="pillar1" presStyleLbl="node1" presStyleIdx="0" presStyleCnt="3">
        <dgm:presLayoutVars>
          <dgm:bulletEnabled val="1"/>
        </dgm:presLayoutVars>
      </dgm:prSet>
      <dgm:spPr/>
    </dgm:pt>
    <dgm:pt modelId="{DA5C794C-65EB-4C3E-B7D4-F64268DC24FE}" type="pres">
      <dgm:prSet presAssocID="{39FD8F97-AB75-4CDB-8ACF-DD00FC185460}" presName="pillarX" presStyleLbl="node1" presStyleIdx="1" presStyleCnt="3">
        <dgm:presLayoutVars>
          <dgm:bulletEnabled val="1"/>
        </dgm:presLayoutVars>
      </dgm:prSet>
      <dgm:spPr/>
    </dgm:pt>
    <dgm:pt modelId="{A7CF7055-36FC-4703-8748-7CECE08157EE}" type="pres">
      <dgm:prSet presAssocID="{664323FD-A7D2-47CC-9DC5-59535DB7D2E3}" presName="pillarX" presStyleLbl="node1" presStyleIdx="2" presStyleCnt="3">
        <dgm:presLayoutVars>
          <dgm:bulletEnabled val="1"/>
        </dgm:presLayoutVars>
      </dgm:prSet>
      <dgm:spPr/>
    </dgm:pt>
    <dgm:pt modelId="{BF2BD952-B88F-4959-A907-2587D54F14D2}" type="pres">
      <dgm:prSet presAssocID="{01D2B47E-EF75-4EAD-B942-72625A577A37}" presName="base" presStyleLbl="dkBgShp" presStyleIdx="1" presStyleCnt="2"/>
      <dgm:spPr>
        <a:solidFill>
          <a:srgbClr val="009AC9"/>
        </a:solidFill>
      </dgm:spPr>
    </dgm:pt>
  </dgm:ptLst>
  <dgm:cxnLst>
    <dgm:cxn modelId="{75608801-D2BB-46D7-A3E7-3172261DB193}" srcId="{01D2B47E-EF75-4EAD-B942-72625A577A37}" destId="{C66F4817-490D-4950-AE99-526369539764}" srcOrd="0" destOrd="0" parTransId="{5366ED27-D684-4481-A8A4-6F012D74BDF7}" sibTransId="{D9A43DA2-36B8-4890-B86A-6DEAE6DA1235}"/>
    <dgm:cxn modelId="{61252B18-3892-48F2-AAE0-C1CC848ACE07}" srcId="{01D2B47E-EF75-4EAD-B942-72625A577A37}" destId="{664323FD-A7D2-47CC-9DC5-59535DB7D2E3}" srcOrd="2" destOrd="0" parTransId="{2FBE5AA6-443C-40BB-AE73-2213948A6EB1}" sibTransId="{6CB4D1DF-382D-4748-8D2F-9911B267272F}"/>
    <dgm:cxn modelId="{23F77632-9D46-4F10-879F-393212E365B0}" type="presOf" srcId="{39FD8F97-AB75-4CDB-8ACF-DD00FC185460}" destId="{DA5C794C-65EB-4C3E-B7D4-F64268DC24FE}" srcOrd="0" destOrd="0" presId="urn:microsoft.com/office/officeart/2005/8/layout/hList3"/>
    <dgm:cxn modelId="{F9EBC656-88E5-4B8C-8555-8CED496EA96A}" srcId="{01D2B47E-EF75-4EAD-B942-72625A577A37}" destId="{39FD8F97-AB75-4CDB-8ACF-DD00FC185460}" srcOrd="1" destOrd="0" parTransId="{632999A0-6776-43A8-A589-32D766131427}" sibTransId="{D82B09B5-022D-4540-A4CA-A3D887E8F5C7}"/>
    <dgm:cxn modelId="{E94E428C-0AE4-4C47-B21B-687718E589DC}" type="presOf" srcId="{01D2B47E-EF75-4EAD-B942-72625A577A37}" destId="{03BBE677-C1CE-4C0E-AD2C-C3492999947A}" srcOrd="0" destOrd="0" presId="urn:microsoft.com/office/officeart/2005/8/layout/hList3"/>
    <dgm:cxn modelId="{B5C0C79D-D9F9-4813-9907-C4FC393ADC0E}" type="presOf" srcId="{664323FD-A7D2-47CC-9DC5-59535DB7D2E3}" destId="{A7CF7055-36FC-4703-8748-7CECE08157EE}" srcOrd="0" destOrd="0" presId="urn:microsoft.com/office/officeart/2005/8/layout/hList3"/>
    <dgm:cxn modelId="{286751A9-92DE-4BFF-9CA0-B73BCBACEC09}" type="presOf" srcId="{EB176E85-D1AB-41D3-B551-75A2C12179CF}" destId="{479B4217-D46A-408D-A38E-EFCCBF890F50}" srcOrd="0" destOrd="0" presId="urn:microsoft.com/office/officeart/2005/8/layout/hList3"/>
    <dgm:cxn modelId="{498652B0-9285-4A82-A1A8-B7547792C7B4}" type="presOf" srcId="{C66F4817-490D-4950-AE99-526369539764}" destId="{D7BBD076-3A11-482D-B94D-2496BFEBA340}" srcOrd="0" destOrd="0" presId="urn:microsoft.com/office/officeart/2005/8/layout/hList3"/>
    <dgm:cxn modelId="{FD7886E9-0E3B-496D-9105-004CAE62FECC}" srcId="{EB176E85-D1AB-41D3-B551-75A2C12179CF}" destId="{01D2B47E-EF75-4EAD-B942-72625A577A37}" srcOrd="0" destOrd="0" parTransId="{9620A8DB-E4FA-4541-BF85-C79C1B8CF4D1}" sibTransId="{F8B150F1-5297-4F61-8DB7-8FB0BBA76C57}"/>
    <dgm:cxn modelId="{116B566B-6B1E-491D-B431-8013271E03AE}" type="presParOf" srcId="{479B4217-D46A-408D-A38E-EFCCBF890F50}" destId="{03BBE677-C1CE-4C0E-AD2C-C3492999947A}" srcOrd="0" destOrd="0" presId="urn:microsoft.com/office/officeart/2005/8/layout/hList3"/>
    <dgm:cxn modelId="{FB296A91-7FE5-4416-AAB7-94528985A7DF}" type="presParOf" srcId="{479B4217-D46A-408D-A38E-EFCCBF890F50}" destId="{001DBA61-CDEA-4E8E-B3F2-47082CF3F398}" srcOrd="1" destOrd="0" presId="urn:microsoft.com/office/officeart/2005/8/layout/hList3"/>
    <dgm:cxn modelId="{E60724CB-DF5B-4C9D-8801-77EBCFA70B8B}" type="presParOf" srcId="{001DBA61-CDEA-4E8E-B3F2-47082CF3F398}" destId="{D7BBD076-3A11-482D-B94D-2496BFEBA340}" srcOrd="0" destOrd="0" presId="urn:microsoft.com/office/officeart/2005/8/layout/hList3"/>
    <dgm:cxn modelId="{8B79C47B-B450-41C2-BEB5-D7FD8148167D}" type="presParOf" srcId="{001DBA61-CDEA-4E8E-B3F2-47082CF3F398}" destId="{DA5C794C-65EB-4C3E-B7D4-F64268DC24FE}" srcOrd="1" destOrd="0" presId="urn:microsoft.com/office/officeart/2005/8/layout/hList3"/>
    <dgm:cxn modelId="{F21354C0-4A15-4DC8-BD05-B5B481028F00}" type="presParOf" srcId="{001DBA61-CDEA-4E8E-B3F2-47082CF3F398}" destId="{A7CF7055-36FC-4703-8748-7CECE08157EE}" srcOrd="2" destOrd="0" presId="urn:microsoft.com/office/officeart/2005/8/layout/hList3"/>
    <dgm:cxn modelId="{D34F9D26-CB1B-4AEE-9A1B-A3433D594D68}" type="presParOf" srcId="{479B4217-D46A-408D-A38E-EFCCBF890F50}" destId="{BF2BD952-B88F-4959-A907-2587D54F14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E9556-6E70-4D50-BEEB-9717A9B596BD}"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n-US"/>
        </a:p>
      </dgm:t>
    </dgm:pt>
    <dgm:pt modelId="{2F86CD01-108C-4353-83CD-09D900A46AB9}">
      <dgm:prSet phldrT="[Text]" custT="1"/>
      <dgm:spPr>
        <a:solidFill>
          <a:srgbClr val="009AC9"/>
        </a:solidFill>
      </dgm:spPr>
      <dgm:t>
        <a:bodyPr/>
        <a:lstStyle/>
        <a:p>
          <a:r>
            <a:rPr lang="en-US" altLang="en-US" sz="2000" dirty="0">
              <a:solidFill>
                <a:srgbClr val="FFFFFF"/>
              </a:solidFill>
            </a:rPr>
            <a:t>Maintain a deliberate silence </a:t>
          </a:r>
          <a:endParaRPr lang="en-US" sz="2000" dirty="0">
            <a:solidFill>
              <a:srgbClr val="FFFFFF"/>
            </a:solidFill>
          </a:endParaRPr>
        </a:p>
      </dgm:t>
    </dgm:pt>
    <dgm:pt modelId="{0950A75F-E4F6-4572-8937-C3A97A7527F4}" type="parTrans" cxnId="{46453A43-59A0-48B8-86E6-A238ABF8FE92}">
      <dgm:prSet/>
      <dgm:spPr/>
      <dgm:t>
        <a:bodyPr/>
        <a:lstStyle/>
        <a:p>
          <a:endParaRPr lang="en-US" sz="2000"/>
        </a:p>
      </dgm:t>
    </dgm:pt>
    <dgm:pt modelId="{8EAC3DD9-7680-4D39-ABAA-BDD23C0D5C55}" type="sibTrans" cxnId="{46453A43-59A0-48B8-86E6-A238ABF8FE92}">
      <dgm:prSet/>
      <dgm:spPr/>
      <dgm:t>
        <a:bodyPr/>
        <a:lstStyle/>
        <a:p>
          <a:endParaRPr lang="en-US" sz="2000"/>
        </a:p>
      </dgm:t>
    </dgm:pt>
    <dgm:pt modelId="{85163D4B-39EB-4F65-9C1D-6ABEA4DBDA34}">
      <dgm:prSet phldrT="[Text]" custT="1"/>
      <dgm:spPr>
        <a:solidFill>
          <a:srgbClr val="009AC9"/>
        </a:solidFill>
      </dgm:spPr>
      <dgm:t>
        <a:bodyPr/>
        <a:lstStyle/>
        <a:p>
          <a:r>
            <a:rPr lang="en-US" altLang="en-US" sz="2000" dirty="0">
              <a:solidFill>
                <a:srgbClr val="FFFFFF"/>
              </a:solidFill>
            </a:rPr>
            <a:t>Repeat or rephrase the question</a:t>
          </a:r>
          <a:endParaRPr lang="en-US" sz="2000" dirty="0">
            <a:solidFill>
              <a:srgbClr val="FFFFFF"/>
            </a:solidFill>
          </a:endParaRPr>
        </a:p>
      </dgm:t>
    </dgm:pt>
    <dgm:pt modelId="{813A415E-906B-4751-BC85-2ECD38C6E8D0}" type="parTrans" cxnId="{067B7A4F-D666-4628-80D0-64D922F685EB}">
      <dgm:prSet/>
      <dgm:spPr/>
      <dgm:t>
        <a:bodyPr/>
        <a:lstStyle/>
        <a:p>
          <a:endParaRPr lang="en-US" sz="2000"/>
        </a:p>
      </dgm:t>
    </dgm:pt>
    <dgm:pt modelId="{13B81174-9FC4-4B14-8B4E-A67EA2B7A384}" type="sibTrans" cxnId="{067B7A4F-D666-4628-80D0-64D922F685EB}">
      <dgm:prSet/>
      <dgm:spPr/>
      <dgm:t>
        <a:bodyPr/>
        <a:lstStyle/>
        <a:p>
          <a:endParaRPr lang="en-US" sz="2000"/>
        </a:p>
      </dgm:t>
    </dgm:pt>
    <dgm:pt modelId="{9A74ED0F-F027-4C0F-8C68-7A2CE1BBA90E}">
      <dgm:prSet phldrT="[Text]" custT="1"/>
      <dgm:spPr>
        <a:solidFill>
          <a:srgbClr val="009AC9"/>
        </a:solidFill>
      </dgm:spPr>
      <dgm:t>
        <a:bodyPr/>
        <a:lstStyle/>
        <a:p>
          <a:r>
            <a:rPr lang="en-US" altLang="en-US" sz="2000" dirty="0">
              <a:solidFill>
                <a:srgbClr val="FFFFFF"/>
              </a:solidFill>
            </a:rPr>
            <a:t>Use body language/eye contact</a:t>
          </a:r>
          <a:endParaRPr lang="en-US" sz="2000" dirty="0">
            <a:solidFill>
              <a:srgbClr val="FFFFFF"/>
            </a:solidFill>
          </a:endParaRPr>
        </a:p>
      </dgm:t>
    </dgm:pt>
    <dgm:pt modelId="{28CD9764-9C3A-434C-9936-839816CE7CF6}" type="parTrans" cxnId="{40C14BA0-00F1-411F-AB73-EBDBAABA3B36}">
      <dgm:prSet/>
      <dgm:spPr/>
      <dgm:t>
        <a:bodyPr/>
        <a:lstStyle/>
        <a:p>
          <a:endParaRPr lang="en-US" sz="2000"/>
        </a:p>
      </dgm:t>
    </dgm:pt>
    <dgm:pt modelId="{C71AD055-6C5B-4E3F-9F5D-7F3B9673DD65}" type="sibTrans" cxnId="{40C14BA0-00F1-411F-AB73-EBDBAABA3B36}">
      <dgm:prSet/>
      <dgm:spPr/>
      <dgm:t>
        <a:bodyPr/>
        <a:lstStyle/>
        <a:p>
          <a:endParaRPr lang="en-US" sz="2000"/>
        </a:p>
      </dgm:t>
    </dgm:pt>
    <dgm:pt modelId="{A37A0AC4-6D6C-4819-98CE-49CF1F4844AD}">
      <dgm:prSet phldrT="[Text]" custT="1"/>
      <dgm:spPr>
        <a:solidFill>
          <a:srgbClr val="009AC9"/>
        </a:solidFill>
      </dgm:spPr>
      <dgm:t>
        <a:bodyPr/>
        <a:lstStyle/>
        <a:p>
          <a:r>
            <a:rPr lang="en-US" altLang="en-US" sz="2000" dirty="0">
              <a:solidFill>
                <a:srgbClr val="FFFFFF"/>
              </a:solidFill>
            </a:rPr>
            <a:t>Encourage answers   </a:t>
          </a:r>
          <a:endParaRPr lang="en-US" sz="2000" dirty="0">
            <a:solidFill>
              <a:srgbClr val="FFFFFF"/>
            </a:solidFill>
          </a:endParaRPr>
        </a:p>
      </dgm:t>
    </dgm:pt>
    <dgm:pt modelId="{F8E3C22A-2C1E-4950-971B-971E4F5F3D9A}" type="parTrans" cxnId="{8EADAD88-E774-4B88-8290-824D0E921852}">
      <dgm:prSet/>
      <dgm:spPr/>
      <dgm:t>
        <a:bodyPr/>
        <a:lstStyle/>
        <a:p>
          <a:endParaRPr lang="en-US" sz="2000"/>
        </a:p>
      </dgm:t>
    </dgm:pt>
    <dgm:pt modelId="{29B8D11C-FA1E-4078-9429-D33FFF316ED9}" type="sibTrans" cxnId="{8EADAD88-E774-4B88-8290-824D0E921852}">
      <dgm:prSet/>
      <dgm:spPr/>
      <dgm:t>
        <a:bodyPr/>
        <a:lstStyle/>
        <a:p>
          <a:endParaRPr lang="en-US" sz="2000"/>
        </a:p>
      </dgm:t>
    </dgm:pt>
    <dgm:pt modelId="{B5715EA8-A53F-4C9C-97ED-7BDA9B2741F7}">
      <dgm:prSet phldrT="[Text]" custT="1"/>
      <dgm:spPr>
        <a:solidFill>
          <a:srgbClr val="009AC9"/>
        </a:solidFill>
      </dgm:spPr>
      <dgm:t>
        <a:bodyPr/>
        <a:lstStyle/>
        <a:p>
          <a:r>
            <a:rPr lang="en-US" altLang="en-US" sz="2000" dirty="0">
              <a:solidFill>
                <a:srgbClr val="FFFFFF"/>
              </a:solidFill>
            </a:rPr>
            <a:t>Give an example</a:t>
          </a:r>
          <a:endParaRPr lang="en-US" sz="2000" dirty="0">
            <a:solidFill>
              <a:srgbClr val="FFFFFF"/>
            </a:solidFill>
          </a:endParaRPr>
        </a:p>
      </dgm:t>
    </dgm:pt>
    <dgm:pt modelId="{7112146A-DE31-41B4-9C84-331C61935074}" type="parTrans" cxnId="{07067943-A988-47BF-8714-CE449DCD222E}">
      <dgm:prSet/>
      <dgm:spPr/>
      <dgm:t>
        <a:bodyPr/>
        <a:lstStyle/>
        <a:p>
          <a:endParaRPr lang="en-US" sz="2000"/>
        </a:p>
      </dgm:t>
    </dgm:pt>
    <dgm:pt modelId="{2139DE87-88CC-4F2C-B4F1-8A1043E3C478}" type="sibTrans" cxnId="{07067943-A988-47BF-8714-CE449DCD222E}">
      <dgm:prSet/>
      <dgm:spPr/>
      <dgm:t>
        <a:bodyPr/>
        <a:lstStyle/>
        <a:p>
          <a:endParaRPr lang="en-US" sz="2000"/>
        </a:p>
      </dgm:t>
    </dgm:pt>
    <dgm:pt modelId="{71D55ED0-F759-4F13-ABC3-D73A135BCCF0}">
      <dgm:prSet phldrT="[Text]" custT="1"/>
      <dgm:spPr>
        <a:solidFill>
          <a:srgbClr val="009AC9"/>
        </a:solidFill>
      </dgm:spPr>
      <dgm:t>
        <a:bodyPr/>
        <a:lstStyle/>
        <a:p>
          <a:r>
            <a:rPr lang="en-US" altLang="en-US" sz="2000" dirty="0">
              <a:solidFill>
                <a:srgbClr val="FFFFFF"/>
              </a:solidFill>
            </a:rPr>
            <a:t>Answer the question yourself</a:t>
          </a:r>
          <a:endParaRPr lang="en-US" sz="2000" dirty="0">
            <a:solidFill>
              <a:srgbClr val="FFFFFF"/>
            </a:solidFill>
          </a:endParaRPr>
        </a:p>
      </dgm:t>
    </dgm:pt>
    <dgm:pt modelId="{3AD7938E-789C-48AE-9076-E88613FE72F6}" type="parTrans" cxnId="{574552BD-FB79-4290-99EC-D2834FC86CB0}">
      <dgm:prSet/>
      <dgm:spPr/>
      <dgm:t>
        <a:bodyPr/>
        <a:lstStyle/>
        <a:p>
          <a:endParaRPr lang="en-US" sz="2000"/>
        </a:p>
      </dgm:t>
    </dgm:pt>
    <dgm:pt modelId="{2C947446-F0D1-4C36-A373-875F2F93DAE9}" type="sibTrans" cxnId="{574552BD-FB79-4290-99EC-D2834FC86CB0}">
      <dgm:prSet/>
      <dgm:spPr/>
      <dgm:t>
        <a:bodyPr/>
        <a:lstStyle/>
        <a:p>
          <a:endParaRPr lang="en-US" sz="2000"/>
        </a:p>
      </dgm:t>
    </dgm:pt>
    <dgm:pt modelId="{4169E350-B564-45E9-8434-D467614F1D2E}" type="pres">
      <dgm:prSet presAssocID="{A6FE9556-6E70-4D50-BEEB-9717A9B596BD}" presName="Name0" presStyleCnt="0">
        <dgm:presLayoutVars>
          <dgm:chMax val="7"/>
          <dgm:chPref val="7"/>
          <dgm:dir/>
        </dgm:presLayoutVars>
      </dgm:prSet>
      <dgm:spPr/>
    </dgm:pt>
    <dgm:pt modelId="{34B9B219-01D9-4E8A-B89E-8D1643771049}" type="pres">
      <dgm:prSet presAssocID="{A6FE9556-6E70-4D50-BEEB-9717A9B596BD}" presName="Name1" presStyleCnt="0"/>
      <dgm:spPr/>
    </dgm:pt>
    <dgm:pt modelId="{3AB7BA05-7CCC-42EE-9BAD-A344BE4B0AC7}" type="pres">
      <dgm:prSet presAssocID="{A6FE9556-6E70-4D50-BEEB-9717A9B596BD}" presName="cycle" presStyleCnt="0"/>
      <dgm:spPr/>
    </dgm:pt>
    <dgm:pt modelId="{317594E0-0377-4F7F-9F34-6A2AF341A5B4}" type="pres">
      <dgm:prSet presAssocID="{A6FE9556-6E70-4D50-BEEB-9717A9B596BD}" presName="srcNode" presStyleLbl="node1" presStyleIdx="0" presStyleCnt="6"/>
      <dgm:spPr/>
    </dgm:pt>
    <dgm:pt modelId="{C81DD3E9-4AD0-4031-BBE5-4B7F41497DBA}" type="pres">
      <dgm:prSet presAssocID="{A6FE9556-6E70-4D50-BEEB-9717A9B596BD}" presName="conn" presStyleLbl="parChTrans1D2" presStyleIdx="0" presStyleCnt="1"/>
      <dgm:spPr/>
    </dgm:pt>
    <dgm:pt modelId="{BD1F6CBE-D19F-44EE-8511-C52E01779C6D}" type="pres">
      <dgm:prSet presAssocID="{A6FE9556-6E70-4D50-BEEB-9717A9B596BD}" presName="extraNode" presStyleLbl="node1" presStyleIdx="0" presStyleCnt="6"/>
      <dgm:spPr/>
    </dgm:pt>
    <dgm:pt modelId="{E61F7D52-AA05-447C-9245-09C3D20DA796}" type="pres">
      <dgm:prSet presAssocID="{A6FE9556-6E70-4D50-BEEB-9717A9B596BD}" presName="dstNode" presStyleLbl="node1" presStyleIdx="0" presStyleCnt="6"/>
      <dgm:spPr/>
    </dgm:pt>
    <dgm:pt modelId="{7EF7DD5E-9635-4D20-BF6E-9EC901F0AF40}" type="pres">
      <dgm:prSet presAssocID="{2F86CD01-108C-4353-83CD-09D900A46AB9}" presName="text_1" presStyleLbl="node1" presStyleIdx="0" presStyleCnt="6">
        <dgm:presLayoutVars>
          <dgm:bulletEnabled val="1"/>
        </dgm:presLayoutVars>
      </dgm:prSet>
      <dgm:spPr/>
    </dgm:pt>
    <dgm:pt modelId="{21E095B0-D5BE-4848-ADBB-F02668B80E3B}" type="pres">
      <dgm:prSet presAssocID="{2F86CD01-108C-4353-83CD-09D900A46AB9}" presName="accent_1" presStyleCnt="0"/>
      <dgm:spPr/>
    </dgm:pt>
    <dgm:pt modelId="{FDB4870F-0F8E-470D-8C49-E50251B1964C}" type="pres">
      <dgm:prSet presAssocID="{2F86CD01-108C-4353-83CD-09D900A46AB9}" presName="accentRepeatNode" presStyleLbl="solidFgAcc1" presStyleIdx="0" presStyleCnt="6"/>
      <dgm:spPr/>
    </dgm:pt>
    <dgm:pt modelId="{A21A984A-7316-45DF-8934-230974D76A55}" type="pres">
      <dgm:prSet presAssocID="{85163D4B-39EB-4F65-9C1D-6ABEA4DBDA34}" presName="text_2" presStyleLbl="node1" presStyleIdx="1" presStyleCnt="6">
        <dgm:presLayoutVars>
          <dgm:bulletEnabled val="1"/>
        </dgm:presLayoutVars>
      </dgm:prSet>
      <dgm:spPr/>
    </dgm:pt>
    <dgm:pt modelId="{7BD6BCBB-0CD1-4B47-A55D-CF62C96B8180}" type="pres">
      <dgm:prSet presAssocID="{85163D4B-39EB-4F65-9C1D-6ABEA4DBDA34}" presName="accent_2" presStyleCnt="0"/>
      <dgm:spPr/>
    </dgm:pt>
    <dgm:pt modelId="{B47007AE-9A72-4653-B836-094FC0F5C25D}" type="pres">
      <dgm:prSet presAssocID="{85163D4B-39EB-4F65-9C1D-6ABEA4DBDA34}" presName="accentRepeatNode" presStyleLbl="solidFgAcc1" presStyleIdx="1" presStyleCnt="6"/>
      <dgm:spPr/>
    </dgm:pt>
    <dgm:pt modelId="{BC7CB4AD-FA38-4445-8852-3C6E63626AC7}" type="pres">
      <dgm:prSet presAssocID="{9A74ED0F-F027-4C0F-8C68-7A2CE1BBA90E}" presName="text_3" presStyleLbl="node1" presStyleIdx="2" presStyleCnt="6">
        <dgm:presLayoutVars>
          <dgm:bulletEnabled val="1"/>
        </dgm:presLayoutVars>
      </dgm:prSet>
      <dgm:spPr/>
    </dgm:pt>
    <dgm:pt modelId="{F4D724A9-CF09-4FAE-B10C-F332135BF13F}" type="pres">
      <dgm:prSet presAssocID="{9A74ED0F-F027-4C0F-8C68-7A2CE1BBA90E}" presName="accent_3" presStyleCnt="0"/>
      <dgm:spPr/>
    </dgm:pt>
    <dgm:pt modelId="{8B6DEBC0-832C-4F28-B14E-45BFEC80D2BC}" type="pres">
      <dgm:prSet presAssocID="{9A74ED0F-F027-4C0F-8C68-7A2CE1BBA90E}" presName="accentRepeatNode" presStyleLbl="solidFgAcc1" presStyleIdx="2" presStyleCnt="6"/>
      <dgm:spPr/>
    </dgm:pt>
    <dgm:pt modelId="{DAF559F3-CDEA-4662-94A6-918CD2E58E6B}" type="pres">
      <dgm:prSet presAssocID="{A37A0AC4-6D6C-4819-98CE-49CF1F4844AD}" presName="text_4" presStyleLbl="node1" presStyleIdx="3" presStyleCnt="6">
        <dgm:presLayoutVars>
          <dgm:bulletEnabled val="1"/>
        </dgm:presLayoutVars>
      </dgm:prSet>
      <dgm:spPr/>
    </dgm:pt>
    <dgm:pt modelId="{7C32AEE2-F143-483A-8BD0-A83CDF033146}" type="pres">
      <dgm:prSet presAssocID="{A37A0AC4-6D6C-4819-98CE-49CF1F4844AD}" presName="accent_4" presStyleCnt="0"/>
      <dgm:spPr/>
    </dgm:pt>
    <dgm:pt modelId="{07CEB03F-5CCD-419E-A320-25AA927D5E2E}" type="pres">
      <dgm:prSet presAssocID="{A37A0AC4-6D6C-4819-98CE-49CF1F4844AD}" presName="accentRepeatNode" presStyleLbl="solidFgAcc1" presStyleIdx="3" presStyleCnt="6"/>
      <dgm:spPr/>
    </dgm:pt>
    <dgm:pt modelId="{71B1E669-BAA1-48C9-A0AE-6D4D05C213D9}" type="pres">
      <dgm:prSet presAssocID="{B5715EA8-A53F-4C9C-97ED-7BDA9B2741F7}" presName="text_5" presStyleLbl="node1" presStyleIdx="4" presStyleCnt="6">
        <dgm:presLayoutVars>
          <dgm:bulletEnabled val="1"/>
        </dgm:presLayoutVars>
      </dgm:prSet>
      <dgm:spPr/>
    </dgm:pt>
    <dgm:pt modelId="{9ED26776-FD79-4D80-AB84-9C0E9D11F241}" type="pres">
      <dgm:prSet presAssocID="{B5715EA8-A53F-4C9C-97ED-7BDA9B2741F7}" presName="accent_5" presStyleCnt="0"/>
      <dgm:spPr/>
    </dgm:pt>
    <dgm:pt modelId="{830A177C-F982-4563-AC3E-33470B579535}" type="pres">
      <dgm:prSet presAssocID="{B5715EA8-A53F-4C9C-97ED-7BDA9B2741F7}" presName="accentRepeatNode" presStyleLbl="solidFgAcc1" presStyleIdx="4" presStyleCnt="6"/>
      <dgm:spPr/>
    </dgm:pt>
    <dgm:pt modelId="{0870BADE-0929-4B98-8EF6-98750E0EB4F3}" type="pres">
      <dgm:prSet presAssocID="{71D55ED0-F759-4F13-ABC3-D73A135BCCF0}" presName="text_6" presStyleLbl="node1" presStyleIdx="5" presStyleCnt="6">
        <dgm:presLayoutVars>
          <dgm:bulletEnabled val="1"/>
        </dgm:presLayoutVars>
      </dgm:prSet>
      <dgm:spPr/>
    </dgm:pt>
    <dgm:pt modelId="{294A688A-C679-461C-9076-767AE909B8AA}" type="pres">
      <dgm:prSet presAssocID="{71D55ED0-F759-4F13-ABC3-D73A135BCCF0}" presName="accent_6" presStyleCnt="0"/>
      <dgm:spPr/>
    </dgm:pt>
    <dgm:pt modelId="{AE0484EE-E7D2-455C-93C8-20B3BCAB4553}" type="pres">
      <dgm:prSet presAssocID="{71D55ED0-F759-4F13-ABC3-D73A135BCCF0}" presName="accentRepeatNode" presStyleLbl="solidFgAcc1" presStyleIdx="5" presStyleCnt="6"/>
      <dgm:spPr/>
    </dgm:pt>
  </dgm:ptLst>
  <dgm:cxnLst>
    <dgm:cxn modelId="{46453A43-59A0-48B8-86E6-A238ABF8FE92}" srcId="{A6FE9556-6E70-4D50-BEEB-9717A9B596BD}" destId="{2F86CD01-108C-4353-83CD-09D900A46AB9}" srcOrd="0" destOrd="0" parTransId="{0950A75F-E4F6-4572-8937-C3A97A7527F4}" sibTransId="{8EAC3DD9-7680-4D39-ABAA-BDD23C0D5C55}"/>
    <dgm:cxn modelId="{07067943-A988-47BF-8714-CE449DCD222E}" srcId="{A6FE9556-6E70-4D50-BEEB-9717A9B596BD}" destId="{B5715EA8-A53F-4C9C-97ED-7BDA9B2741F7}" srcOrd="4" destOrd="0" parTransId="{7112146A-DE31-41B4-9C84-331C61935074}" sibTransId="{2139DE87-88CC-4F2C-B4F1-8A1043E3C478}"/>
    <dgm:cxn modelId="{18E8964B-D715-49A2-B612-64C6EB9555A6}" type="presOf" srcId="{A37A0AC4-6D6C-4819-98CE-49CF1F4844AD}" destId="{DAF559F3-CDEA-4662-94A6-918CD2E58E6B}" srcOrd="0" destOrd="0" presId="urn:microsoft.com/office/officeart/2008/layout/VerticalCurvedList"/>
    <dgm:cxn modelId="{067B7A4F-D666-4628-80D0-64D922F685EB}" srcId="{A6FE9556-6E70-4D50-BEEB-9717A9B596BD}" destId="{85163D4B-39EB-4F65-9C1D-6ABEA4DBDA34}" srcOrd="1" destOrd="0" parTransId="{813A415E-906B-4751-BC85-2ECD38C6E8D0}" sibTransId="{13B81174-9FC4-4B14-8B4E-A67EA2B7A384}"/>
    <dgm:cxn modelId="{B8F98482-0A06-4F28-BF1F-19B59F821B3A}" type="presOf" srcId="{85163D4B-39EB-4F65-9C1D-6ABEA4DBDA34}" destId="{A21A984A-7316-45DF-8934-230974D76A55}" srcOrd="0" destOrd="0" presId="urn:microsoft.com/office/officeart/2008/layout/VerticalCurvedList"/>
    <dgm:cxn modelId="{8EADAD88-E774-4B88-8290-824D0E921852}" srcId="{A6FE9556-6E70-4D50-BEEB-9717A9B596BD}" destId="{A37A0AC4-6D6C-4819-98CE-49CF1F4844AD}" srcOrd="3" destOrd="0" parTransId="{F8E3C22A-2C1E-4950-971B-971E4F5F3D9A}" sibTransId="{29B8D11C-FA1E-4078-9429-D33FFF316ED9}"/>
    <dgm:cxn modelId="{61B0B48E-4A4E-46A7-ACAC-A2D164EBF301}" type="presOf" srcId="{9A74ED0F-F027-4C0F-8C68-7A2CE1BBA90E}" destId="{BC7CB4AD-FA38-4445-8852-3C6E63626AC7}" srcOrd="0" destOrd="0" presId="urn:microsoft.com/office/officeart/2008/layout/VerticalCurvedList"/>
    <dgm:cxn modelId="{40C14BA0-00F1-411F-AB73-EBDBAABA3B36}" srcId="{A6FE9556-6E70-4D50-BEEB-9717A9B596BD}" destId="{9A74ED0F-F027-4C0F-8C68-7A2CE1BBA90E}" srcOrd="2" destOrd="0" parTransId="{28CD9764-9C3A-434C-9936-839816CE7CF6}" sibTransId="{C71AD055-6C5B-4E3F-9F5D-7F3B9673DD65}"/>
    <dgm:cxn modelId="{C3898BA8-F0C1-40B0-9A78-741624000D08}" type="presOf" srcId="{2F86CD01-108C-4353-83CD-09D900A46AB9}" destId="{7EF7DD5E-9635-4D20-BF6E-9EC901F0AF40}" srcOrd="0" destOrd="0" presId="urn:microsoft.com/office/officeart/2008/layout/VerticalCurvedList"/>
    <dgm:cxn modelId="{D380B4B6-8A51-41B0-83F5-A81A4BB812B7}" type="presOf" srcId="{71D55ED0-F759-4F13-ABC3-D73A135BCCF0}" destId="{0870BADE-0929-4B98-8EF6-98750E0EB4F3}" srcOrd="0" destOrd="0" presId="urn:microsoft.com/office/officeart/2008/layout/VerticalCurvedList"/>
    <dgm:cxn modelId="{574552BD-FB79-4290-99EC-D2834FC86CB0}" srcId="{A6FE9556-6E70-4D50-BEEB-9717A9B596BD}" destId="{71D55ED0-F759-4F13-ABC3-D73A135BCCF0}" srcOrd="5" destOrd="0" parTransId="{3AD7938E-789C-48AE-9076-E88613FE72F6}" sibTransId="{2C947446-F0D1-4C36-A373-875F2F93DAE9}"/>
    <dgm:cxn modelId="{CA7E07C0-F5BD-4111-BD67-FA9CBACE98D9}" type="presOf" srcId="{B5715EA8-A53F-4C9C-97ED-7BDA9B2741F7}" destId="{71B1E669-BAA1-48C9-A0AE-6D4D05C213D9}" srcOrd="0" destOrd="0" presId="urn:microsoft.com/office/officeart/2008/layout/VerticalCurvedList"/>
    <dgm:cxn modelId="{A628FAC6-6F06-4117-ADDC-9F02EA1FDC7B}" type="presOf" srcId="{A6FE9556-6E70-4D50-BEEB-9717A9B596BD}" destId="{4169E350-B564-45E9-8434-D467614F1D2E}" srcOrd="0" destOrd="0" presId="urn:microsoft.com/office/officeart/2008/layout/VerticalCurvedList"/>
    <dgm:cxn modelId="{147481F1-AC22-4095-914D-EDD6681FA738}" type="presOf" srcId="{8EAC3DD9-7680-4D39-ABAA-BDD23C0D5C55}" destId="{C81DD3E9-4AD0-4031-BBE5-4B7F41497DBA}" srcOrd="0" destOrd="0" presId="urn:microsoft.com/office/officeart/2008/layout/VerticalCurvedList"/>
    <dgm:cxn modelId="{2C855C64-4CA3-4FCE-A04A-311C9B85284C}" type="presParOf" srcId="{4169E350-B564-45E9-8434-D467614F1D2E}" destId="{34B9B219-01D9-4E8A-B89E-8D1643771049}" srcOrd="0" destOrd="0" presId="urn:microsoft.com/office/officeart/2008/layout/VerticalCurvedList"/>
    <dgm:cxn modelId="{872EE2A8-DC8F-45C5-B6EC-2DFB15BFAFC9}" type="presParOf" srcId="{34B9B219-01D9-4E8A-B89E-8D1643771049}" destId="{3AB7BA05-7CCC-42EE-9BAD-A344BE4B0AC7}" srcOrd="0" destOrd="0" presId="urn:microsoft.com/office/officeart/2008/layout/VerticalCurvedList"/>
    <dgm:cxn modelId="{B84500D7-14B1-4E22-9092-B72519A2F9DB}" type="presParOf" srcId="{3AB7BA05-7CCC-42EE-9BAD-A344BE4B0AC7}" destId="{317594E0-0377-4F7F-9F34-6A2AF341A5B4}" srcOrd="0" destOrd="0" presId="urn:microsoft.com/office/officeart/2008/layout/VerticalCurvedList"/>
    <dgm:cxn modelId="{456B3494-1803-4228-86D9-F16B4B71DC64}" type="presParOf" srcId="{3AB7BA05-7CCC-42EE-9BAD-A344BE4B0AC7}" destId="{C81DD3E9-4AD0-4031-BBE5-4B7F41497DBA}" srcOrd="1" destOrd="0" presId="urn:microsoft.com/office/officeart/2008/layout/VerticalCurvedList"/>
    <dgm:cxn modelId="{BB409BAC-03B7-4B83-8E71-E8B11A154119}" type="presParOf" srcId="{3AB7BA05-7CCC-42EE-9BAD-A344BE4B0AC7}" destId="{BD1F6CBE-D19F-44EE-8511-C52E01779C6D}" srcOrd="2" destOrd="0" presId="urn:microsoft.com/office/officeart/2008/layout/VerticalCurvedList"/>
    <dgm:cxn modelId="{6D2DD05A-D393-4347-B68C-26C8859A1B73}" type="presParOf" srcId="{3AB7BA05-7CCC-42EE-9BAD-A344BE4B0AC7}" destId="{E61F7D52-AA05-447C-9245-09C3D20DA796}" srcOrd="3" destOrd="0" presId="urn:microsoft.com/office/officeart/2008/layout/VerticalCurvedList"/>
    <dgm:cxn modelId="{526C4FC9-439D-40EE-8D33-DD51D2CFCF59}" type="presParOf" srcId="{34B9B219-01D9-4E8A-B89E-8D1643771049}" destId="{7EF7DD5E-9635-4D20-BF6E-9EC901F0AF40}" srcOrd="1" destOrd="0" presId="urn:microsoft.com/office/officeart/2008/layout/VerticalCurvedList"/>
    <dgm:cxn modelId="{80DEC803-F481-4545-AB76-0C74522D1F87}" type="presParOf" srcId="{34B9B219-01D9-4E8A-B89E-8D1643771049}" destId="{21E095B0-D5BE-4848-ADBB-F02668B80E3B}" srcOrd="2" destOrd="0" presId="urn:microsoft.com/office/officeart/2008/layout/VerticalCurvedList"/>
    <dgm:cxn modelId="{569DD8A4-A349-4053-9258-A284359CBE2F}" type="presParOf" srcId="{21E095B0-D5BE-4848-ADBB-F02668B80E3B}" destId="{FDB4870F-0F8E-470D-8C49-E50251B1964C}" srcOrd="0" destOrd="0" presId="urn:microsoft.com/office/officeart/2008/layout/VerticalCurvedList"/>
    <dgm:cxn modelId="{B75C1A96-6C71-4DF2-AACA-53992E9FC9D6}" type="presParOf" srcId="{34B9B219-01D9-4E8A-B89E-8D1643771049}" destId="{A21A984A-7316-45DF-8934-230974D76A55}" srcOrd="3" destOrd="0" presId="urn:microsoft.com/office/officeart/2008/layout/VerticalCurvedList"/>
    <dgm:cxn modelId="{1BE91409-BDB1-4BD2-B982-3392923B0FB3}" type="presParOf" srcId="{34B9B219-01D9-4E8A-B89E-8D1643771049}" destId="{7BD6BCBB-0CD1-4B47-A55D-CF62C96B8180}" srcOrd="4" destOrd="0" presId="urn:microsoft.com/office/officeart/2008/layout/VerticalCurvedList"/>
    <dgm:cxn modelId="{87E38CAE-7D98-48C6-9BB9-63CB8C635463}" type="presParOf" srcId="{7BD6BCBB-0CD1-4B47-A55D-CF62C96B8180}" destId="{B47007AE-9A72-4653-B836-094FC0F5C25D}" srcOrd="0" destOrd="0" presId="urn:microsoft.com/office/officeart/2008/layout/VerticalCurvedList"/>
    <dgm:cxn modelId="{EEF786D7-D0BD-45C6-BB25-AD309DB585B7}" type="presParOf" srcId="{34B9B219-01D9-4E8A-B89E-8D1643771049}" destId="{BC7CB4AD-FA38-4445-8852-3C6E63626AC7}" srcOrd="5" destOrd="0" presId="urn:microsoft.com/office/officeart/2008/layout/VerticalCurvedList"/>
    <dgm:cxn modelId="{78047C44-D003-49A2-AA84-9B2DB64ED14E}" type="presParOf" srcId="{34B9B219-01D9-4E8A-B89E-8D1643771049}" destId="{F4D724A9-CF09-4FAE-B10C-F332135BF13F}" srcOrd="6" destOrd="0" presId="urn:microsoft.com/office/officeart/2008/layout/VerticalCurvedList"/>
    <dgm:cxn modelId="{EFA5ACCE-2C71-4232-98B8-A69C63300B39}" type="presParOf" srcId="{F4D724A9-CF09-4FAE-B10C-F332135BF13F}" destId="{8B6DEBC0-832C-4F28-B14E-45BFEC80D2BC}" srcOrd="0" destOrd="0" presId="urn:microsoft.com/office/officeart/2008/layout/VerticalCurvedList"/>
    <dgm:cxn modelId="{5F801536-8DAD-43B9-9131-EA8DEA48F39B}" type="presParOf" srcId="{34B9B219-01D9-4E8A-B89E-8D1643771049}" destId="{DAF559F3-CDEA-4662-94A6-918CD2E58E6B}" srcOrd="7" destOrd="0" presId="urn:microsoft.com/office/officeart/2008/layout/VerticalCurvedList"/>
    <dgm:cxn modelId="{5F1BB330-6F68-445C-AAC4-0D5337EBF457}" type="presParOf" srcId="{34B9B219-01D9-4E8A-B89E-8D1643771049}" destId="{7C32AEE2-F143-483A-8BD0-A83CDF033146}" srcOrd="8" destOrd="0" presId="urn:microsoft.com/office/officeart/2008/layout/VerticalCurvedList"/>
    <dgm:cxn modelId="{57F2DB28-95D1-4AC5-8C80-3F931606CEFC}" type="presParOf" srcId="{7C32AEE2-F143-483A-8BD0-A83CDF033146}" destId="{07CEB03F-5CCD-419E-A320-25AA927D5E2E}" srcOrd="0" destOrd="0" presId="urn:microsoft.com/office/officeart/2008/layout/VerticalCurvedList"/>
    <dgm:cxn modelId="{5B29B1D0-2F24-4E66-8477-99E35B9C1F00}" type="presParOf" srcId="{34B9B219-01D9-4E8A-B89E-8D1643771049}" destId="{71B1E669-BAA1-48C9-A0AE-6D4D05C213D9}" srcOrd="9" destOrd="0" presId="urn:microsoft.com/office/officeart/2008/layout/VerticalCurvedList"/>
    <dgm:cxn modelId="{A1A6D5F9-AE93-45AF-A321-1E4385512C2D}" type="presParOf" srcId="{34B9B219-01D9-4E8A-B89E-8D1643771049}" destId="{9ED26776-FD79-4D80-AB84-9C0E9D11F241}" srcOrd="10" destOrd="0" presId="urn:microsoft.com/office/officeart/2008/layout/VerticalCurvedList"/>
    <dgm:cxn modelId="{EEB46C33-4CEE-4495-9A9F-02913330DC83}" type="presParOf" srcId="{9ED26776-FD79-4D80-AB84-9C0E9D11F241}" destId="{830A177C-F982-4563-AC3E-33470B579535}" srcOrd="0" destOrd="0" presId="urn:microsoft.com/office/officeart/2008/layout/VerticalCurvedList"/>
    <dgm:cxn modelId="{C6B3FAF4-A4BD-45DD-8080-CF8E6E6AC32A}" type="presParOf" srcId="{34B9B219-01D9-4E8A-B89E-8D1643771049}" destId="{0870BADE-0929-4B98-8EF6-98750E0EB4F3}" srcOrd="11" destOrd="0" presId="urn:microsoft.com/office/officeart/2008/layout/VerticalCurvedList"/>
    <dgm:cxn modelId="{0ACF9A00-18F3-4B34-ABD8-FAC351FB9AF2}" type="presParOf" srcId="{34B9B219-01D9-4E8A-B89E-8D1643771049}" destId="{294A688A-C679-461C-9076-767AE909B8AA}" srcOrd="12" destOrd="0" presId="urn:microsoft.com/office/officeart/2008/layout/VerticalCurvedList"/>
    <dgm:cxn modelId="{1E0C2D9B-B7D4-4901-962B-AFAD57749977}" type="presParOf" srcId="{294A688A-C679-461C-9076-767AE909B8AA}" destId="{AE0484EE-E7D2-455C-93C8-20B3BCAB45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E677-C1CE-4C0E-AD2C-C3492999947A}">
      <dsp:nvSpPr>
        <dsp:cNvPr id="0" name=""/>
        <dsp:cNvSpPr/>
      </dsp:nvSpPr>
      <dsp:spPr>
        <a:xfrm>
          <a:off x="0" y="0"/>
          <a:ext cx="10286998" cy="121920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Knowing your audience helps you </a:t>
          </a:r>
          <a:r>
            <a:rPr lang="en-US" sz="2000" kern="1200" dirty="0">
              <a:solidFill>
                <a:schemeClr val="bg1"/>
              </a:solidFill>
            </a:rPr>
            <a:t>to… </a:t>
          </a:r>
        </a:p>
      </dsp:txBody>
      <dsp:txXfrm>
        <a:off x="0" y="0"/>
        <a:ext cx="10286998" cy="1219200"/>
      </dsp:txXfrm>
    </dsp:sp>
    <dsp:sp modelId="{D7BBD076-3A11-482D-B94D-2496BFEBA340}">
      <dsp:nvSpPr>
        <dsp:cNvPr id="0" name=""/>
        <dsp:cNvSpPr/>
      </dsp:nvSpPr>
      <dsp:spPr>
        <a:xfrm>
          <a:off x="5022"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sp:txBody>
      <dsp:txXfrm>
        <a:off x="5022" y="1219200"/>
        <a:ext cx="3425651" cy="2560320"/>
      </dsp:txXfrm>
    </dsp:sp>
    <dsp:sp modelId="{DA5C794C-65EB-4C3E-B7D4-F64268DC24FE}">
      <dsp:nvSpPr>
        <dsp:cNvPr id="0" name=""/>
        <dsp:cNvSpPr/>
      </dsp:nvSpPr>
      <dsp:spPr>
        <a:xfrm>
          <a:off x="3430673"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sp:txBody>
      <dsp:txXfrm>
        <a:off x="3430673" y="1219200"/>
        <a:ext cx="3425651" cy="2560320"/>
      </dsp:txXfrm>
    </dsp:sp>
    <dsp:sp modelId="{A7CF7055-36FC-4703-8748-7CECE08157EE}">
      <dsp:nvSpPr>
        <dsp:cNvPr id="0" name=""/>
        <dsp:cNvSpPr/>
      </dsp:nvSpPr>
      <dsp:spPr>
        <a:xfrm>
          <a:off x="6856325"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sp:txBody>
      <dsp:txXfrm>
        <a:off x="6856325" y="1219200"/>
        <a:ext cx="3425651" cy="2560320"/>
      </dsp:txXfrm>
    </dsp:sp>
    <dsp:sp modelId="{BF2BD952-B88F-4959-A907-2587D54F14D2}">
      <dsp:nvSpPr>
        <dsp:cNvPr id="0" name=""/>
        <dsp:cNvSpPr/>
      </dsp:nvSpPr>
      <dsp:spPr>
        <a:xfrm>
          <a:off x="0" y="3779520"/>
          <a:ext cx="10286998" cy="28448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D3E9-4AD0-4031-BBE5-4B7F41497DBA}">
      <dsp:nvSpPr>
        <dsp:cNvPr id="0" name=""/>
        <dsp:cNvSpPr/>
      </dsp:nvSpPr>
      <dsp:spPr>
        <a:xfrm>
          <a:off x="-5111603" y="-783046"/>
          <a:ext cx="6087292" cy="6087292"/>
        </a:xfrm>
        <a:prstGeom prst="blockArc">
          <a:avLst>
            <a:gd name="adj1" fmla="val 18900000"/>
            <a:gd name="adj2" fmla="val 2700000"/>
            <a:gd name="adj3" fmla="val 35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7DD5E-9635-4D20-BF6E-9EC901F0AF40}">
      <dsp:nvSpPr>
        <dsp:cNvPr id="0" name=""/>
        <dsp:cNvSpPr/>
      </dsp:nvSpPr>
      <dsp:spPr>
        <a:xfrm>
          <a:off x="363941" y="238086"/>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Maintain a deliberate silence </a:t>
          </a:r>
          <a:endParaRPr lang="en-US" sz="2000" kern="1200" dirty="0">
            <a:solidFill>
              <a:srgbClr val="FFFFFF"/>
            </a:solidFill>
          </a:endParaRPr>
        </a:p>
      </dsp:txBody>
      <dsp:txXfrm>
        <a:off x="363941" y="238086"/>
        <a:ext cx="5974450" cy="475991"/>
      </dsp:txXfrm>
    </dsp:sp>
    <dsp:sp modelId="{FDB4870F-0F8E-470D-8C49-E50251B1964C}">
      <dsp:nvSpPr>
        <dsp:cNvPr id="0" name=""/>
        <dsp:cNvSpPr/>
      </dsp:nvSpPr>
      <dsp:spPr>
        <a:xfrm>
          <a:off x="66446" y="17858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984A-7316-45DF-8934-230974D76A55}">
      <dsp:nvSpPr>
        <dsp:cNvPr id="0" name=""/>
        <dsp:cNvSpPr/>
      </dsp:nvSpPr>
      <dsp:spPr>
        <a:xfrm>
          <a:off x="755477" y="951983"/>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Repeat or rephrase the question</a:t>
          </a:r>
          <a:endParaRPr lang="en-US" sz="2000" kern="1200" dirty="0">
            <a:solidFill>
              <a:srgbClr val="FFFFFF"/>
            </a:solidFill>
          </a:endParaRPr>
        </a:p>
      </dsp:txBody>
      <dsp:txXfrm>
        <a:off x="755477" y="951983"/>
        <a:ext cx="5582914" cy="475991"/>
      </dsp:txXfrm>
    </dsp:sp>
    <dsp:sp modelId="{B47007AE-9A72-4653-B836-094FC0F5C25D}">
      <dsp:nvSpPr>
        <dsp:cNvPr id="0" name=""/>
        <dsp:cNvSpPr/>
      </dsp:nvSpPr>
      <dsp:spPr>
        <a:xfrm>
          <a:off x="457982" y="892484"/>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CB4AD-FA38-4445-8852-3C6E63626AC7}">
      <dsp:nvSpPr>
        <dsp:cNvPr id="0" name=""/>
        <dsp:cNvSpPr/>
      </dsp:nvSpPr>
      <dsp:spPr>
        <a:xfrm>
          <a:off x="934517" y="1665881"/>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Use body language/eye contact</a:t>
          </a:r>
          <a:endParaRPr lang="en-US" sz="2000" kern="1200" dirty="0">
            <a:solidFill>
              <a:srgbClr val="FFFFFF"/>
            </a:solidFill>
          </a:endParaRPr>
        </a:p>
      </dsp:txBody>
      <dsp:txXfrm>
        <a:off x="934517" y="1665881"/>
        <a:ext cx="5403875" cy="475991"/>
      </dsp:txXfrm>
    </dsp:sp>
    <dsp:sp modelId="{8B6DEBC0-832C-4F28-B14E-45BFEC80D2BC}">
      <dsp:nvSpPr>
        <dsp:cNvPr id="0" name=""/>
        <dsp:cNvSpPr/>
      </dsp:nvSpPr>
      <dsp:spPr>
        <a:xfrm>
          <a:off x="637022" y="160638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559F3-CDEA-4662-94A6-918CD2E58E6B}">
      <dsp:nvSpPr>
        <dsp:cNvPr id="0" name=""/>
        <dsp:cNvSpPr/>
      </dsp:nvSpPr>
      <dsp:spPr>
        <a:xfrm>
          <a:off x="934517" y="2379326"/>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Encourage answers   </a:t>
          </a:r>
          <a:endParaRPr lang="en-US" sz="2000" kern="1200" dirty="0">
            <a:solidFill>
              <a:srgbClr val="FFFFFF"/>
            </a:solidFill>
          </a:endParaRPr>
        </a:p>
      </dsp:txBody>
      <dsp:txXfrm>
        <a:off x="934517" y="2379326"/>
        <a:ext cx="5403875" cy="475991"/>
      </dsp:txXfrm>
    </dsp:sp>
    <dsp:sp modelId="{07CEB03F-5CCD-419E-A320-25AA927D5E2E}">
      <dsp:nvSpPr>
        <dsp:cNvPr id="0" name=""/>
        <dsp:cNvSpPr/>
      </dsp:nvSpPr>
      <dsp:spPr>
        <a:xfrm>
          <a:off x="637022" y="231982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E669-BAA1-48C9-A0AE-6D4D05C213D9}">
      <dsp:nvSpPr>
        <dsp:cNvPr id="0" name=""/>
        <dsp:cNvSpPr/>
      </dsp:nvSpPr>
      <dsp:spPr>
        <a:xfrm>
          <a:off x="755477" y="3093224"/>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Give an example</a:t>
          </a:r>
          <a:endParaRPr lang="en-US" sz="2000" kern="1200" dirty="0">
            <a:solidFill>
              <a:srgbClr val="FFFFFF"/>
            </a:solidFill>
          </a:endParaRPr>
        </a:p>
      </dsp:txBody>
      <dsp:txXfrm>
        <a:off x="755477" y="3093224"/>
        <a:ext cx="5582914" cy="475991"/>
      </dsp:txXfrm>
    </dsp:sp>
    <dsp:sp modelId="{830A177C-F982-4563-AC3E-33470B579535}">
      <dsp:nvSpPr>
        <dsp:cNvPr id="0" name=""/>
        <dsp:cNvSpPr/>
      </dsp:nvSpPr>
      <dsp:spPr>
        <a:xfrm>
          <a:off x="457982" y="3033725"/>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0BADE-0929-4B98-8EF6-98750E0EB4F3}">
      <dsp:nvSpPr>
        <dsp:cNvPr id="0" name=""/>
        <dsp:cNvSpPr/>
      </dsp:nvSpPr>
      <dsp:spPr>
        <a:xfrm>
          <a:off x="363941" y="3807121"/>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Answer the question yourself</a:t>
          </a:r>
          <a:endParaRPr lang="en-US" sz="2000" kern="1200" dirty="0">
            <a:solidFill>
              <a:srgbClr val="FFFFFF"/>
            </a:solidFill>
          </a:endParaRPr>
        </a:p>
      </dsp:txBody>
      <dsp:txXfrm>
        <a:off x="363941" y="3807121"/>
        <a:ext cx="5974450" cy="475991"/>
      </dsp:txXfrm>
    </dsp:sp>
    <dsp:sp modelId="{AE0484EE-E7D2-455C-93C8-20B3BCAB4553}">
      <dsp:nvSpPr>
        <dsp:cNvPr id="0" name=""/>
        <dsp:cNvSpPr/>
      </dsp:nvSpPr>
      <dsp:spPr>
        <a:xfrm>
          <a:off x="66446" y="374762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18/07/2022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E89AAE4-92F7-6E4A-9788-585B2963BB3C}"/>
              </a:ext>
            </a:extLst>
          </p:cNvPr>
          <p:cNvPicPr>
            <a:picLocks noChangeAspect="1"/>
          </p:cNvPicPr>
          <p:nvPr userDrawn="1"/>
        </p:nvPicPr>
        <p:blipFill>
          <a:blip r:embed="rId2"/>
          <a:stretch>
            <a:fillRect/>
          </a:stretch>
        </p:blipFill>
        <p:spPr>
          <a:xfrm>
            <a:off x="6179714" y="567744"/>
            <a:ext cx="5921298" cy="5921298"/>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11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vert="horz" lIns="0" tIns="0" rIns="0" bIns="0" rtlCol="0" anchor="t">
            <a:normAutofit/>
          </a:bodyPr>
          <a:lstStyle/>
          <a:p>
            <a:r>
              <a:rPr lang="en-GB" sz="3600" dirty="0"/>
              <a:t>Training users</a:t>
            </a:r>
          </a:p>
        </p:txBody>
      </p:sp>
      <p:pic>
        <p:nvPicPr>
          <p:cNvPr id="4" name="Picture 2" descr="https://logos-download.com/wp-content/uploads/2016/12/World_Health_Organization_logo_logotype.png">
            <a:extLst>
              <a:ext uri="{FF2B5EF4-FFF2-40B4-BE49-F238E27FC236}">
                <a16:creationId xmlns:a16="http://schemas.microsoft.com/office/drawing/2014/main" id="{D6A7D721-AEAD-A24A-8E8F-9BD9F85AF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7" y="77124"/>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3C6269-B9F7-BE41-83CF-FE5F5A832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Adult learners versus children</a:t>
            </a:r>
            <a:r>
              <a:rPr lang="en-US" baseline="30000" dirty="0"/>
              <a:t>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GB" dirty="0"/>
              <a:t>Adults are autonomous and self-directed. They need to be free to direct themselves.</a:t>
            </a:r>
          </a:p>
          <a:p>
            <a:r>
              <a:rPr lang="en-GB" dirty="0"/>
              <a:t>Adults have accumulated extensive life experiences and knowledge. They need to connect learning to this knowledge/experience base.</a:t>
            </a:r>
          </a:p>
          <a:p>
            <a:r>
              <a:rPr lang="en-GB" dirty="0"/>
              <a:t>Adults are goal-oriented. They usually know what goal they want to attain and appreciate if the training programme helps them achieve that goal.</a:t>
            </a:r>
          </a:p>
          <a:p>
            <a:r>
              <a:rPr lang="en-GB" dirty="0"/>
              <a:t>Adults are relevancy-oriented. They must see that learning is applicable to their work or other responsibilities.</a:t>
            </a:r>
          </a:p>
          <a:p>
            <a:r>
              <a:rPr lang="en-GB" dirty="0"/>
              <a:t>Adults are practical. They focus on the aspects of the training that are most useful to them in their work and may not be interested in knowledge for its own sake.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6" name="TextBox 5">
            <a:extLst>
              <a:ext uri="{FF2B5EF4-FFF2-40B4-BE49-F238E27FC236}">
                <a16:creationId xmlns:a16="http://schemas.microsoft.com/office/drawing/2014/main" id="{C433C322-C507-974B-A69B-0BE88A992A9C}"/>
              </a:ext>
            </a:extLst>
          </p:cNvPr>
          <p:cNvSpPr txBox="1"/>
          <p:nvPr/>
        </p:nvSpPr>
        <p:spPr>
          <a:xfrm>
            <a:off x="838200" y="5884426"/>
            <a:ext cx="44810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ZA" sz="1200" dirty="0"/>
              <a:t>Modified from: Stephen Lieb, </a:t>
            </a:r>
            <a:r>
              <a:rPr lang="en-ZA" sz="1200" i="1" dirty="0"/>
              <a:t>Principles of adult learning, </a:t>
            </a:r>
            <a:r>
              <a:rPr lang="en-ZA" sz="1200" dirty="0"/>
              <a:t>1991.</a:t>
            </a:r>
            <a:endParaRPr lang="en-US" sz="1200" kern="1200" dirty="0"/>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9842062-E31E-4DAA-AEA0-904012CD031E}"/>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422073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Training tips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ZA" dirty="0"/>
              <a:t>Participants learn best when:</a:t>
            </a:r>
            <a:endParaRPr lang="en-US" dirty="0"/>
          </a:p>
          <a:p>
            <a:r>
              <a:rPr lang="en-US" dirty="0"/>
              <a:t>They are under low to moderate stress; if stress is too high, it becomes a barrier to learning.</a:t>
            </a:r>
          </a:p>
          <a:p>
            <a:pPr>
              <a:lnSpc>
                <a:spcPct val="150000"/>
              </a:lnSpc>
            </a:pPr>
            <a:r>
              <a:rPr lang="en-US" dirty="0"/>
              <a:t>They find the information provided and required tasks meaningful.</a:t>
            </a:r>
          </a:p>
          <a:p>
            <a:pPr>
              <a:lnSpc>
                <a:spcPct val="150000"/>
              </a:lnSpc>
            </a:pPr>
            <a:r>
              <a:rPr lang="en-US" dirty="0"/>
              <a:t>You listen to their needs and are flexible in your planning.</a:t>
            </a:r>
          </a:p>
          <a:p>
            <a:r>
              <a:rPr lang="en-US" dirty="0"/>
              <a:t>You change your approach if your methods are not working.</a:t>
            </a:r>
          </a:p>
          <a:p>
            <a:r>
              <a:rPr lang="en-US" dirty="0"/>
              <a:t>You recognize that adults bring a great deal of experience and knowledge to any learning situation; use it to improve their learning</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6" name="Footer Placeholder 3">
            <a:extLst>
              <a:ext uri="{FF2B5EF4-FFF2-40B4-BE49-F238E27FC236}">
                <a16:creationId xmlns:a16="http://schemas.microsoft.com/office/drawing/2014/main" id="{66EA284C-B79C-44AD-9DB8-280FBC5F19D6}"/>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3160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Be prepared!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Practice before you train.</a:t>
            </a:r>
          </a:p>
          <a:p>
            <a:r>
              <a:rPr lang="en-US" altLang="en-US" dirty="0"/>
              <a:t>Know the material and how it is structured.</a:t>
            </a:r>
          </a:p>
          <a:p>
            <a:r>
              <a:rPr lang="en-US" altLang="en-US" dirty="0"/>
              <a:t>Use organizational skills to keep the training on task in the allotted time.</a:t>
            </a:r>
          </a:p>
          <a:p>
            <a:r>
              <a:rPr lang="en-US" altLang="en-US" dirty="0"/>
              <a:t>Demonstrate effective communication skills. Teach by example! </a:t>
            </a:r>
          </a:p>
          <a:p>
            <a:r>
              <a:rPr lang="en-US" altLang="en-US" dirty="0"/>
              <a:t>Use the skills you are trying to teach.</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12</a:t>
            </a:fld>
            <a:endParaRPr lang="en-GB" sz="1000" dirty="0"/>
          </a:p>
        </p:txBody>
      </p:sp>
      <p:sp>
        <p:nvSpPr>
          <p:cNvPr id="6" name="Footer Placeholder 3">
            <a:extLst>
              <a:ext uri="{FF2B5EF4-FFF2-40B4-BE49-F238E27FC236}">
                <a16:creationId xmlns:a16="http://schemas.microsoft.com/office/drawing/2014/main" id="{A96E4CDA-6DDE-4DC1-A13E-B48ED45876D1}"/>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1522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Preparing to train</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13</a:t>
            </a:fld>
            <a:endParaRPr lang="en-US" dirty="0"/>
          </a:p>
        </p:txBody>
      </p:sp>
    </p:spTree>
    <p:extLst>
      <p:ext uri="{BB962C8B-B14F-4D97-AF65-F5344CB8AC3E}">
        <p14:creationId xmlns:p14="http://schemas.microsoft.com/office/powerpoint/2010/main" val="60536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Preparing the training rooms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Check the rooms before the training day (if possible).</a:t>
            </a:r>
            <a:endParaRPr lang="en-US" dirty="0"/>
          </a:p>
          <a:p>
            <a:r>
              <a:rPr lang="en-US" altLang="en-US" dirty="0"/>
              <a:t>Make sure the materials, supplies and equipment are available.</a:t>
            </a:r>
            <a:endParaRPr lang="en-US" dirty="0"/>
          </a:p>
          <a:p>
            <a:r>
              <a:rPr lang="en-US" altLang="en-US" dirty="0"/>
              <a:t>Arrange the training rooms to allow for the best learning situation.</a:t>
            </a:r>
          </a:p>
          <a:p>
            <a:r>
              <a:rPr lang="en-US" dirty="0"/>
              <a:t>Consider social distancing requirements when preparing the training venue, and consider organizing training in smaller groups.</a:t>
            </a:r>
          </a:p>
          <a:p>
            <a:r>
              <a:rPr lang="en-US" altLang="en-US" dirty="0"/>
              <a:t>Arrive early on the training day.</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14</a:t>
            </a:fld>
            <a:endParaRPr lang="en-GB" sz="1000" dirty="0"/>
          </a:p>
        </p:txBody>
      </p:sp>
      <p:sp>
        <p:nvSpPr>
          <p:cNvPr id="6" name="Footer Placeholder 3">
            <a:extLst>
              <a:ext uri="{FF2B5EF4-FFF2-40B4-BE49-F238E27FC236}">
                <a16:creationId xmlns:a16="http://schemas.microsoft.com/office/drawing/2014/main" id="{AA0247DE-E945-488D-AFF0-25CC2F08BE47}"/>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4930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structure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Welcome and introduction (Module 01)</a:t>
            </a:r>
          </a:p>
          <a:p>
            <a:r>
              <a:rPr lang="en-US" b="1" dirty="0"/>
              <a:t>Preparing for testing (Modules 02−07)</a:t>
            </a:r>
          </a:p>
          <a:p>
            <a:r>
              <a:rPr lang="en-US" b="1" dirty="0"/>
              <a:t>Testing (Module 08)</a:t>
            </a:r>
          </a:p>
          <a:p>
            <a:r>
              <a:rPr lang="en-US" dirty="0"/>
              <a:t>    Practical demonstration</a:t>
            </a:r>
          </a:p>
          <a:p>
            <a:r>
              <a:rPr lang="en-US" dirty="0"/>
              <a:t>    User practice</a:t>
            </a:r>
          </a:p>
          <a:p>
            <a:r>
              <a:rPr lang="en-US" b="1" dirty="0"/>
              <a:t>Monitoring performance (Modules 09−10)</a:t>
            </a:r>
          </a:p>
          <a:p>
            <a:r>
              <a:rPr lang="en-US" b="1" dirty="0"/>
              <a:t> Self-testing (Module S1, optional) </a:t>
            </a:r>
          </a:p>
          <a:p>
            <a:r>
              <a:rPr lang="en-US" dirty="0"/>
              <a:t>Competency assessments</a:t>
            </a:r>
          </a:p>
          <a:p>
            <a:r>
              <a:rPr lang="en-US" dirty="0"/>
              <a:t>Thank you and close</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15</a:t>
            </a:fld>
            <a:endParaRPr lang="en-GB" sz="1000" dirty="0"/>
          </a:p>
        </p:txBody>
      </p:sp>
      <p:graphicFrame>
        <p:nvGraphicFramePr>
          <p:cNvPr id="8" name="Table 6">
            <a:extLst>
              <a:ext uri="{FF2B5EF4-FFF2-40B4-BE49-F238E27FC236}">
                <a16:creationId xmlns:a16="http://schemas.microsoft.com/office/drawing/2014/main" id="{26C121A4-65C6-4C60-B5F1-55033C6C19F5}"/>
              </a:ext>
            </a:extLst>
          </p:cNvPr>
          <p:cNvGraphicFramePr>
            <a:graphicFrameLocks noGrp="1"/>
          </p:cNvGraphicFramePr>
          <p:nvPr>
            <p:extLst>
              <p:ext uri="{D42A27DB-BD31-4B8C-83A1-F6EECF244321}">
                <p14:modId xmlns:p14="http://schemas.microsoft.com/office/powerpoint/2010/main" val="836376122"/>
              </p:ext>
            </p:extLst>
          </p:nvPr>
        </p:nvGraphicFramePr>
        <p:xfrm>
          <a:off x="7301131" y="2003490"/>
          <a:ext cx="3785381" cy="2371562"/>
        </p:xfrm>
        <a:graphic>
          <a:graphicData uri="http://schemas.openxmlformats.org/drawingml/2006/table">
            <a:tbl>
              <a:tblPr firstRow="1" bandRow="1">
                <a:tableStyleId>{69012ECD-51FC-41F1-AA8D-1B2483CD663E}</a:tableStyleId>
              </a:tblPr>
              <a:tblGrid>
                <a:gridCol w="3785381">
                  <a:extLst>
                    <a:ext uri="{9D8B030D-6E8A-4147-A177-3AD203B41FA5}">
                      <a16:colId xmlns:a16="http://schemas.microsoft.com/office/drawing/2014/main" val="72829728"/>
                    </a:ext>
                  </a:extLst>
                </a:gridCol>
              </a:tblGrid>
              <a:tr h="381830">
                <a:tc>
                  <a:txBody>
                    <a:bodyPr/>
                    <a:lstStyle/>
                    <a:p>
                      <a:pPr algn="ctr"/>
                      <a:r>
                        <a:rPr lang="en-US" sz="2000" dirty="0">
                          <a:solidFill>
                            <a:srgbClr val="FFFFFF"/>
                          </a:solidFill>
                          <a:latin typeface="+mj-lt"/>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1975322">
                <a:tc>
                  <a:txBody>
                    <a:bodyPr/>
                    <a:lstStyle/>
                    <a:p>
                      <a:pPr algn="ctr"/>
                      <a:r>
                        <a:rPr lang="en-US" sz="1800" dirty="0"/>
                        <a:t>The SARS-CoV-2 Antigen Rapid Diagnostic Test User Training Workshop should </a:t>
                      </a:r>
                      <a:r>
                        <a:rPr lang="en-US" sz="1800" kern="1200" dirty="0"/>
                        <a:t>take approximately 5 hours (including practical) </a:t>
                      </a:r>
                      <a:r>
                        <a:rPr lang="en-US" sz="1800" kern="1200" dirty="0">
                          <a:solidFill>
                            <a:schemeClr val="tx1"/>
                          </a:solidFill>
                        </a:rPr>
                        <a:t>for a group of 5−10 participants per trainer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313BC612-F57A-4932-B930-B0A11ECE64F7}"/>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137107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b="1" dirty="0"/>
              <a:t>To conduct the user training, you will require the following:</a:t>
            </a:r>
            <a:r>
              <a:rPr lang="en-US" b="1" baseline="30000" dirty="0"/>
              <a:t>1</a:t>
            </a:r>
          </a:p>
          <a:p>
            <a:r>
              <a:rPr lang="en-US" dirty="0"/>
              <a:t>Attendance register</a:t>
            </a:r>
          </a:p>
          <a:p>
            <a:r>
              <a:rPr lang="en-US" dirty="0"/>
              <a:t>User training slide presentations</a:t>
            </a:r>
          </a:p>
          <a:p>
            <a:r>
              <a:rPr lang="en-US" dirty="0"/>
              <a:t>Stationary for participants (e.g., one set of pens, paper per participant)</a:t>
            </a:r>
          </a:p>
          <a:p>
            <a:r>
              <a:rPr lang="en-US" dirty="0"/>
              <a:t>Printouts: SARS-CoV-2 Antigen RDT Competency Assessment (one per participant)</a:t>
            </a:r>
          </a:p>
          <a:p>
            <a:r>
              <a:rPr lang="en-US" dirty="0"/>
              <a:t>Printouts: SARS-CoV-2 Antigen RDT Result Recording Sheet (one per participant)  </a:t>
            </a:r>
          </a:p>
          <a:p>
            <a:r>
              <a:rPr lang="en-US" dirty="0"/>
              <a:t>Printouts: SARS-CoV-2 Antigen RDT Reading Sheet (one per participant)  </a:t>
            </a:r>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16</a:t>
            </a:fld>
            <a:endParaRPr lang="en-GB" sz="1000" dirty="0"/>
          </a:p>
        </p:txBody>
      </p:sp>
      <p:sp>
        <p:nvSpPr>
          <p:cNvPr id="6" name="TextBox 5">
            <a:extLst>
              <a:ext uri="{FF2B5EF4-FFF2-40B4-BE49-F238E27FC236}">
                <a16:creationId xmlns:a16="http://schemas.microsoft.com/office/drawing/2014/main" id="{077C24A6-1D6F-F647-AFBC-ACA315E0DFB7}"/>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D5C291C-6FA8-4EF7-BBD4-068AE5CC649C}"/>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591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normAutofit/>
          </a:bodyPr>
          <a:lstStyle/>
          <a:p>
            <a:pPr marL="0" indent="0">
              <a:buNone/>
            </a:pPr>
            <a:r>
              <a:rPr lang="en-US" b="1" dirty="0"/>
              <a:t>To conduct the user training, you will require the following:</a:t>
            </a:r>
            <a:r>
              <a:rPr lang="en-US" b="1" baseline="30000" dirty="0"/>
              <a:t>1</a:t>
            </a:r>
          </a:p>
          <a:p>
            <a:r>
              <a:rPr lang="en-US" dirty="0"/>
              <a:t>Personal protective equipment (PPE), including gloves, gowns, eye protection or face-shields, and respirators (N95 or FFP2) (various sizes)</a:t>
            </a:r>
          </a:p>
          <a:p>
            <a:r>
              <a:rPr lang="en-US" dirty="0"/>
              <a:t>Pens for marking or labelling</a:t>
            </a:r>
          </a:p>
          <a:p>
            <a:r>
              <a:rPr lang="en-US" dirty="0"/>
              <a:t>Bleach, ethanol and paper towels to clean the workstation</a:t>
            </a:r>
          </a:p>
          <a:p>
            <a:r>
              <a:rPr lang="en-US" dirty="0"/>
              <a:t>Sufficient materials (test kits) for each participant to perform three practice tests</a:t>
            </a:r>
          </a:p>
          <a:p>
            <a:r>
              <a:rPr lang="en-US" dirty="0"/>
              <a:t>Sufficient materials (test kits) for each participant to perform two competency (proficiency) tests</a:t>
            </a:r>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17</a:t>
            </a:fld>
            <a:endParaRPr lang="en-GB" sz="1000" dirty="0"/>
          </a:p>
        </p:txBody>
      </p:sp>
      <p:sp>
        <p:nvSpPr>
          <p:cNvPr id="6" name="TextBox 5">
            <a:extLst>
              <a:ext uri="{FF2B5EF4-FFF2-40B4-BE49-F238E27FC236}">
                <a16:creationId xmlns:a16="http://schemas.microsoft.com/office/drawing/2014/main" id="{6E732DA2-40E8-E143-B5BB-4966423073DE}"/>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26593D96-D374-46D2-86D5-A9331B112B81}"/>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795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(3)</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18089"/>
            <a:ext cx="10515600" cy="4440760"/>
          </a:xfrm>
        </p:spPr>
        <p:txBody>
          <a:bodyPr vert="horz" lIns="91440" tIns="45720" rIns="91440" bIns="45720" rtlCol="0" anchor="t">
            <a:normAutofit/>
          </a:bodyPr>
          <a:lstStyle/>
          <a:p>
            <a:pPr marL="0" indent="0">
              <a:buNone/>
            </a:pPr>
            <a:r>
              <a:rPr lang="en-US" b="1" dirty="0"/>
              <a:t>To conduct the user training, you will require the following:</a:t>
            </a:r>
            <a:r>
              <a:rPr lang="en-US" b="1" baseline="30000" dirty="0"/>
              <a:t>1</a:t>
            </a:r>
          </a:p>
          <a:p>
            <a:pPr lvl="0"/>
            <a:r>
              <a:rPr lang="en-US" dirty="0"/>
              <a:t>Soap for hand-washing</a:t>
            </a:r>
            <a:endParaRPr lang="en-ZA" dirty="0"/>
          </a:p>
          <a:p>
            <a:pPr lvl="0"/>
            <a:r>
              <a:rPr lang="en-US" dirty="0"/>
              <a:t>Leak-proof biohazard bags for containing or moving biohazard waste</a:t>
            </a:r>
            <a:endParaRPr lang="en-ZA" dirty="0"/>
          </a:p>
          <a:p>
            <a:pPr lvl="0"/>
            <a:r>
              <a:rPr lang="en-US" dirty="0"/>
              <a:t>Waste bins for biohazard bags  </a:t>
            </a:r>
            <a:endParaRPr lang="en-ZA" dirty="0"/>
          </a:p>
          <a:p>
            <a:pPr lvl="0"/>
            <a:r>
              <a:rPr lang="en-US" dirty="0"/>
              <a:t>Two spray bottles (one for bleach, the other for ethanol)</a:t>
            </a:r>
            <a:endParaRPr lang="en-ZA" dirty="0"/>
          </a:p>
          <a:p>
            <a:pPr lvl="0"/>
            <a:r>
              <a:rPr lang="en-US" dirty="0"/>
              <a:t>Measuring devices for making bleach and alcohol solutions</a:t>
            </a:r>
            <a:endParaRPr lang="en-ZA" dirty="0"/>
          </a:p>
          <a:p>
            <a:pPr lvl="0"/>
            <a:r>
              <a:rPr lang="en-US" dirty="0"/>
              <a:t>Timers</a:t>
            </a:r>
            <a:endParaRPr lang="en-ZA" dirty="0"/>
          </a:p>
          <a:p>
            <a:pPr lvl="0"/>
            <a:r>
              <a:rPr lang="en-US" dirty="0"/>
              <a:t>Proficiency test materials (positive and negative controls) </a:t>
            </a:r>
            <a:endParaRPr lang="en-ZA" dirty="0"/>
          </a:p>
          <a:p>
            <a:pPr lvl="0"/>
            <a:r>
              <a:rPr lang="en-US" dirty="0"/>
              <a:t>SARS-CoV-2 Antigen RDT Logbooks </a:t>
            </a:r>
            <a:endParaRPr lang="en-ZA" dirty="0"/>
          </a:p>
          <a:p>
            <a:pPr lvl="0"/>
            <a:r>
              <a:rPr lang="en-US" dirty="0"/>
              <a:t>Thermometers  </a:t>
            </a:r>
            <a:endParaRPr lang="en-ZA" dirty="0"/>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18</a:t>
            </a:fld>
            <a:endParaRPr lang="en-GB" sz="1000" dirty="0"/>
          </a:p>
        </p:txBody>
      </p:sp>
      <p:sp>
        <p:nvSpPr>
          <p:cNvPr id="6" name="TextBox 5">
            <a:extLst>
              <a:ext uri="{FF2B5EF4-FFF2-40B4-BE49-F238E27FC236}">
                <a16:creationId xmlns:a16="http://schemas.microsoft.com/office/drawing/2014/main" id="{41B5C848-4FFD-2D43-99D9-E3F70614634A}"/>
              </a:ext>
            </a:extLst>
          </p:cNvPr>
          <p:cNvSpPr txBox="1"/>
          <p:nvPr/>
        </p:nvSpPr>
        <p:spPr>
          <a:xfrm>
            <a:off x="838199" y="5958849"/>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59CA91C5-0217-44D5-886E-BE87C9AFC77F}"/>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4363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content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Refer to the </a:t>
            </a:r>
            <a:r>
              <a:rPr lang="en-US" b="1" dirty="0">
                <a:solidFill>
                  <a:srgbClr val="009AC9"/>
                </a:solidFill>
              </a:rPr>
              <a:t>SARS-CoV-2 Antigen Rapid Diagnostic Test Training Workshop –Trainers Guide </a:t>
            </a:r>
            <a:r>
              <a:rPr lang="en-US" dirty="0"/>
              <a:t>on how to conduct the SARS-CoV-2 Antigen RDT Testing User Workshop.  </a:t>
            </a:r>
            <a:r>
              <a:rPr lang="en-ZA" dirty="0"/>
              <a:t> </a:t>
            </a:r>
            <a:endParaRPr lang="en-US" dirty="0"/>
          </a:p>
          <a:p>
            <a:r>
              <a:rPr lang="en-US" dirty="0"/>
              <a:t>Clearly articulate the goals and objectives of the training. </a:t>
            </a:r>
          </a:p>
          <a:p>
            <a:r>
              <a:rPr lang="en-US" dirty="0"/>
              <a:t>Before delivering the content, share the ground rules with the participants about how the training will be managed (e.g., mobile phones must be switched off, participants must give each other a chance to participate, etc.).</a:t>
            </a:r>
          </a:p>
          <a:p>
            <a:r>
              <a:rPr lang="en-US" dirty="0"/>
              <a:t>Clearly deliver the content, considering the participants’ existing knowledge of the subject. </a:t>
            </a:r>
          </a:p>
          <a:p>
            <a:r>
              <a:rPr lang="en-US" dirty="0"/>
              <a:t>For brevity, the presentations have been kept short. During the presentations, note additional topics in the “parking lot” and return to these at the end of the presentation.    </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19</a:t>
            </a:fld>
            <a:endParaRPr lang="en-GB" sz="1000" dirty="0"/>
          </a:p>
        </p:txBody>
      </p:sp>
      <p:sp>
        <p:nvSpPr>
          <p:cNvPr id="6" name="Footer Placeholder 3">
            <a:extLst>
              <a:ext uri="{FF2B5EF4-FFF2-40B4-BE49-F238E27FC236}">
                <a16:creationId xmlns:a16="http://schemas.microsoft.com/office/drawing/2014/main" id="{57B97E7D-017B-439B-9956-A5A1FEE48928}"/>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6152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Disclaimer</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589540"/>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2022. All rights reserved.</a:t>
            </a:r>
          </a:p>
          <a:p>
            <a:pPr marL="0" indent="0">
              <a:buNone/>
              <a:defRPr/>
            </a:pPr>
            <a:endParaRPr lang="en-US" dirty="0"/>
          </a:p>
          <a:p>
            <a:pPr marL="0" indent="0">
              <a:buNone/>
              <a:defRPr/>
            </a:pPr>
            <a:r>
              <a:rPr lang="en-US" dirty="0"/>
              <a:t>Your use of these materials is subject to the “</a:t>
            </a:r>
            <a:r>
              <a:rPr lang="en-US" u="sng" dirty="0">
                <a:hlinkClick r:id="rId2"/>
              </a:rPr>
              <a:t>WHO Health Security Learning Platform, Training Materials – Terms of Use</a:t>
            </a:r>
            <a:r>
              <a:rPr lang="en-US" dirty="0"/>
              <a:t>”, which you accepted when downloading them and which are available on the Health Security Learning Platform at: </a:t>
            </a:r>
            <a:r>
              <a:rPr lang="en-US" u="sng" dirty="0">
                <a:hlinkClick r:id="rId3"/>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4"/>
              </a:rPr>
              <a:t>ihrhrt@who.int</a:t>
            </a:r>
            <a:r>
              <a:rPr lang="en-US" dirty="0"/>
              <a:t>. </a:t>
            </a:r>
          </a:p>
          <a:p>
            <a:endParaRPr lang="en-GB" dirty="0"/>
          </a:p>
          <a:p>
            <a:endParaRPr lang="en-GB" dirty="0"/>
          </a:p>
        </p:txBody>
      </p:sp>
      <p:sp>
        <p:nvSpPr>
          <p:cNvPr id="4" name="Footer Placeholder 3">
            <a:extLst>
              <a:ext uri="{FF2B5EF4-FFF2-40B4-BE49-F238E27FC236}">
                <a16:creationId xmlns:a16="http://schemas.microsoft.com/office/drawing/2014/main" id="{CFD530E8-70FE-7F41-8B71-4E50DC00218E}"/>
              </a:ext>
            </a:extLst>
          </p:cNvPr>
          <p:cNvSpPr>
            <a:spLocks noGrp="1"/>
          </p:cNvSpPr>
          <p:nvPr>
            <p:ph type="ftr" sz="quarter" idx="11"/>
          </p:nvPr>
        </p:nvSpPr>
        <p:spPr/>
        <p:txBody>
          <a:bodyPr/>
          <a:lstStyle/>
          <a:p>
            <a:r>
              <a:rPr lang="en-US" dirty="0"/>
              <a:t>SARS-CoV-2 Antigen Rapid Diagnostic Test Training Workshop – v3.0 | Training users</a:t>
            </a:r>
            <a:endParaRPr lang="en-GB" dirty="0">
              <a:ea typeface="+mn-lt"/>
              <a:cs typeface="+mn-lt"/>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a:t>
            </a:fld>
            <a:endParaRPr lang="en-GB" sz="1000" dirty="0"/>
          </a:p>
        </p:txBody>
      </p:sp>
    </p:spTree>
    <p:extLst>
      <p:ext uri="{BB962C8B-B14F-4D97-AF65-F5344CB8AC3E}">
        <p14:creationId xmlns:p14="http://schemas.microsoft.com/office/powerpoint/2010/main" val="371447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GB" dirty="0"/>
              <a:t>The objective of the competency assessment (or proficiency test) is to determine whether participants have understood the content of the training, can perform the nasopharyngeal sample collection and SARS-CoV-2 Antigen RDT(s), and can interpret the test result:</a:t>
            </a:r>
            <a:endParaRPr lang="en-ZA" dirty="0"/>
          </a:p>
          <a:p>
            <a:pPr marL="457200" indent="-457200">
              <a:buSzPct val="100000"/>
              <a:buFont typeface="+mj-lt"/>
              <a:buAutoNum type="arabicPeriod"/>
            </a:pPr>
            <a:r>
              <a:rPr lang="en-US" dirty="0"/>
              <a:t>Observe the participant collecting a nasopharyngeal sample and conducting a SARS-CoV-2 Antigen RDT. Use the Competency Form to record whether the procedures are performed correctly.</a:t>
            </a:r>
          </a:p>
          <a:p>
            <a:pPr marL="457200" indent="-457200">
              <a:buSzPct val="100000"/>
              <a:buFont typeface="+mj-lt"/>
              <a:buAutoNum type="arabicPeriod"/>
            </a:pPr>
            <a:r>
              <a:rPr lang="en-US" dirty="0"/>
              <a:t>Ask the participant the theoretical questions and record whether they have answered correctly.</a:t>
            </a:r>
          </a:p>
          <a:p>
            <a:pPr marL="457200" indent="-457200">
              <a:buSzPct val="100000"/>
              <a:buFont typeface="+mj-lt"/>
              <a:buAutoNum type="arabicPeriod"/>
            </a:pPr>
            <a:r>
              <a:rPr lang="en-US" dirty="0"/>
              <a:t>Provide the participant with the SARS-CoV-2 Antigen RDT Reading Sheet and record their interpretation of the test results and understanding of how to manage patients in their setting.</a:t>
            </a:r>
          </a:p>
          <a:p>
            <a:pPr marL="457200" indent="-457200">
              <a:buSzPct val="100000"/>
              <a:buFont typeface="+mj-lt"/>
              <a:buAutoNum type="arabicPeriod"/>
            </a:pPr>
            <a:r>
              <a:rPr lang="en-US" dirty="0"/>
              <a:t>Score the competency assessment.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20</a:t>
            </a:fld>
            <a:endParaRPr lang="en-GB" sz="1000" dirty="0"/>
          </a:p>
        </p:txBody>
      </p:sp>
      <p:sp>
        <p:nvSpPr>
          <p:cNvPr id="6" name="Footer Placeholder 3">
            <a:extLst>
              <a:ext uri="{FF2B5EF4-FFF2-40B4-BE49-F238E27FC236}">
                <a16:creationId xmlns:a16="http://schemas.microsoft.com/office/drawing/2014/main" id="{223D93A8-03EF-4E88-9601-57909046022B}"/>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3881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If participants pass the competency assessment, they can conduct testing.</a:t>
            </a:r>
          </a:p>
          <a:p>
            <a:r>
              <a:rPr lang="en-US" dirty="0"/>
              <a:t>If participants do not pass the competency assessment, they must be re-trained and the competency assessment must be repeated.</a:t>
            </a:r>
          </a:p>
          <a:p>
            <a:r>
              <a:rPr lang="en-US" dirty="0"/>
              <a:t>Monitor the performance of testers in the field:</a:t>
            </a:r>
          </a:p>
          <a:p>
            <a:pPr lvl="1"/>
            <a:r>
              <a:rPr lang="en-US" dirty="0"/>
              <a:t>Once participants pass a competency assessment and start testing patient samples routinely, a system should be put in place to monitor their performance.</a:t>
            </a:r>
          </a:p>
          <a:p>
            <a:pPr lvl="1"/>
            <a:r>
              <a:rPr lang="en-US" dirty="0"/>
              <a:t>This is covered in Module 09: Using SARS-CoV-2 data and Module 10: </a:t>
            </a:r>
            <a:r>
              <a:rPr lang="en-CA" dirty="0"/>
              <a:t>Assuring quality results.</a:t>
            </a: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21</a:t>
            </a:fld>
            <a:endParaRPr lang="en-GB" sz="1000" dirty="0"/>
          </a:p>
        </p:txBody>
      </p:sp>
      <p:sp>
        <p:nvSpPr>
          <p:cNvPr id="6" name="Footer Placeholder 3">
            <a:extLst>
              <a:ext uri="{FF2B5EF4-FFF2-40B4-BE49-F238E27FC236}">
                <a16:creationId xmlns:a16="http://schemas.microsoft.com/office/drawing/2014/main" id="{EC2C22B6-C502-4D89-8127-6FF0C6813A7A}"/>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7211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Have a back-up plan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Be prepared for any (and all) problems by having a back-up plan.</a:t>
            </a:r>
          </a:p>
          <a:p>
            <a:pPr>
              <a:lnSpc>
                <a:spcPct val="150000"/>
              </a:lnSpc>
            </a:pPr>
            <a:r>
              <a:rPr lang="en-US" altLang="en-US" dirty="0"/>
              <a:t>Have extra supplies and materials.</a:t>
            </a:r>
          </a:p>
          <a:p>
            <a:pPr>
              <a:lnSpc>
                <a:spcPct val="150000"/>
              </a:lnSpc>
            </a:pPr>
            <a:r>
              <a:rPr lang="en-US" altLang="en-US" dirty="0"/>
              <a:t>Use multiple formats (handouts, slides). </a:t>
            </a:r>
          </a:p>
          <a:p>
            <a:pPr>
              <a:lnSpc>
                <a:spcPct val="150000"/>
              </a:lnSpc>
            </a:pPr>
            <a:r>
              <a:rPr lang="en-US" altLang="en-US" dirty="0"/>
              <a:t>Be flexible.</a:t>
            </a:r>
          </a:p>
          <a:p>
            <a:pPr>
              <a:lnSpc>
                <a:spcPct val="150000"/>
              </a:lnSpc>
            </a:pPr>
            <a:r>
              <a:rPr lang="en-US" altLang="en-US" dirty="0"/>
              <a:t>Make positive situations out of negative ones (e.g., if a participant doesn’t pass the competency assessment, turn it into a teaching experience).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22</a:t>
            </a:fld>
            <a:endParaRPr lang="en-GB" sz="1000" dirty="0"/>
          </a:p>
        </p:txBody>
      </p:sp>
      <p:sp>
        <p:nvSpPr>
          <p:cNvPr id="6" name="Footer Placeholder 3">
            <a:extLst>
              <a:ext uri="{FF2B5EF4-FFF2-40B4-BE49-F238E27FC236}">
                <a16:creationId xmlns:a16="http://schemas.microsoft.com/office/drawing/2014/main" id="{7A7ED8A3-F617-4954-8401-AEF0543716F1}"/>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54736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Managing the training</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23</a:t>
            </a:fld>
            <a:endParaRPr lang="en-US" dirty="0"/>
          </a:p>
        </p:txBody>
      </p:sp>
    </p:spTree>
    <p:extLst>
      <p:ext uri="{BB962C8B-B14F-4D97-AF65-F5344CB8AC3E}">
        <p14:creationId xmlns:p14="http://schemas.microsoft.com/office/powerpoint/2010/main" val="14523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Use your voice</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169017" cy="4440760"/>
          </a:xfrm>
        </p:spPr>
        <p:txBody>
          <a:bodyPr>
            <a:normAutofit/>
          </a:bodyPr>
          <a:lstStyle/>
          <a:p>
            <a:pPr>
              <a:defRPr/>
            </a:pPr>
            <a:r>
              <a:rPr lang="en-US" dirty="0"/>
              <a:t>Set the tone of the training.</a:t>
            </a:r>
          </a:p>
          <a:p>
            <a:pPr>
              <a:defRPr/>
            </a:pPr>
            <a:r>
              <a:rPr lang="en-US" dirty="0"/>
              <a:t>Convey the training content.</a:t>
            </a:r>
          </a:p>
          <a:p>
            <a:pPr>
              <a:defRPr/>
            </a:pPr>
            <a:r>
              <a:rPr lang="en-US" dirty="0"/>
              <a:t>Show enthusiasm.</a:t>
            </a:r>
          </a:p>
          <a:p>
            <a:pPr>
              <a:defRPr/>
            </a:pPr>
            <a:r>
              <a:rPr lang="en-US" dirty="0"/>
              <a:t>Encourage participation.</a:t>
            </a:r>
          </a:p>
          <a:p>
            <a:pPr>
              <a:defRPr/>
            </a:pPr>
            <a:r>
              <a:rPr lang="en-US" dirty="0"/>
              <a:t>Provide positive reinforcement.</a:t>
            </a:r>
          </a:p>
          <a:p>
            <a:r>
              <a:rPr lang="en-US" altLang="en-US" dirty="0"/>
              <a:t>Project your voice so everyone can hear you.</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24</a:t>
            </a:fld>
            <a:endParaRPr lang="en-GB" sz="1000" dirty="0"/>
          </a:p>
        </p:txBody>
      </p:sp>
      <p:sp>
        <p:nvSpPr>
          <p:cNvPr id="6" name="Content Placeholder 2">
            <a:extLst>
              <a:ext uri="{FF2B5EF4-FFF2-40B4-BE49-F238E27FC236}">
                <a16:creationId xmlns:a16="http://schemas.microsoft.com/office/drawing/2014/main" id="{E872FA27-F98C-A94A-99F8-F1D35923504A}"/>
              </a:ext>
            </a:extLst>
          </p:cNvPr>
          <p:cNvSpPr txBox="1">
            <a:spLocks/>
          </p:cNvSpPr>
          <p:nvPr/>
        </p:nvSpPr>
        <p:spPr>
          <a:xfrm>
            <a:off x="5923328" y="1736203"/>
            <a:ext cx="5430471"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Vary your pitch.</a:t>
            </a:r>
          </a:p>
          <a:p>
            <a:r>
              <a:rPr lang="en-US" altLang="en-US" dirty="0"/>
              <a:t>Use a comfortable and varied pace.</a:t>
            </a:r>
          </a:p>
          <a:p>
            <a:r>
              <a:rPr lang="en-US" altLang="en-US" dirty="0"/>
              <a:t>Speak at the audience’s technical level.</a:t>
            </a:r>
          </a:p>
          <a:p>
            <a:r>
              <a:rPr lang="en-US" altLang="en-US" dirty="0"/>
              <a:t>Use a friendly tone.</a:t>
            </a:r>
          </a:p>
          <a:p>
            <a:r>
              <a:rPr lang="en-US" altLang="en-US" dirty="0"/>
              <a:t>Use a microphone if necessary.</a:t>
            </a:r>
          </a:p>
          <a:p>
            <a:endParaRPr lang="en-GB" dirty="0"/>
          </a:p>
          <a:p>
            <a:endParaRPr lang="en-GB" dirty="0"/>
          </a:p>
        </p:txBody>
      </p:sp>
      <p:sp>
        <p:nvSpPr>
          <p:cNvPr id="7" name="Footer Placeholder 3">
            <a:extLst>
              <a:ext uri="{FF2B5EF4-FFF2-40B4-BE49-F238E27FC236}">
                <a16:creationId xmlns:a16="http://schemas.microsoft.com/office/drawing/2014/main" id="{D5EC0ED2-6B8E-4EE0-9784-6F420204E13E}"/>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40761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Observe and listen</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25</a:t>
            </a:fld>
            <a:endParaRPr lang="en-GB" sz="1000" dirty="0"/>
          </a:p>
        </p:txBody>
      </p:sp>
      <p:graphicFrame>
        <p:nvGraphicFramePr>
          <p:cNvPr id="8" name="Table 6">
            <a:extLst>
              <a:ext uri="{FF2B5EF4-FFF2-40B4-BE49-F238E27FC236}">
                <a16:creationId xmlns:a16="http://schemas.microsoft.com/office/drawing/2014/main" id="{3884484E-DDFC-A341-A708-8E4C9ECD1C54}"/>
              </a:ext>
            </a:extLst>
          </p:cNvPr>
          <p:cNvGraphicFramePr>
            <a:graphicFrameLocks noGrp="1"/>
          </p:cNvGraphicFramePr>
          <p:nvPr>
            <p:extLst>
              <p:ext uri="{D42A27DB-BD31-4B8C-83A1-F6EECF244321}">
                <p14:modId xmlns:p14="http://schemas.microsoft.com/office/powerpoint/2010/main" val="2152991703"/>
              </p:ext>
            </p:extLst>
          </p:nvPr>
        </p:nvGraphicFramePr>
        <p:xfrm>
          <a:off x="952500" y="1891725"/>
          <a:ext cx="10287000" cy="3591079"/>
        </p:xfrm>
        <a:graphic>
          <a:graphicData uri="http://schemas.openxmlformats.org/drawingml/2006/table">
            <a:tbl>
              <a:tblPr firstRow="1" bandRow="1">
                <a:tableStyleId>{69012ECD-51FC-41F1-AA8D-1B2483CD663E}</a:tableStyleId>
              </a:tblPr>
              <a:tblGrid>
                <a:gridCol w="5143500">
                  <a:extLst>
                    <a:ext uri="{9D8B030D-6E8A-4147-A177-3AD203B41FA5}">
                      <a16:colId xmlns:a16="http://schemas.microsoft.com/office/drawing/2014/main" val="72829728"/>
                    </a:ext>
                  </a:extLst>
                </a:gridCol>
                <a:gridCol w="5143500">
                  <a:extLst>
                    <a:ext uri="{9D8B030D-6E8A-4147-A177-3AD203B41FA5}">
                      <a16:colId xmlns:a16="http://schemas.microsoft.com/office/drawing/2014/main" val="3899262812"/>
                    </a:ext>
                  </a:extLst>
                </a:gridCol>
              </a:tblGrid>
              <a:tr h="592229">
                <a:tc>
                  <a:txBody>
                    <a:bodyPr/>
                    <a:lstStyle/>
                    <a:p>
                      <a:pPr algn="l"/>
                      <a:r>
                        <a:rPr lang="en-US" sz="2000" dirty="0">
                          <a:solidFill>
                            <a:srgbClr val="FFFFFF"/>
                          </a:solidFill>
                          <a:latin typeface="+mj-lt"/>
                        </a:rPr>
                        <a:t>Observe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Use listening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998850">
                <a:tc>
                  <a:txBody>
                    <a:bodyPr/>
                    <a:lstStyle/>
                    <a:p>
                      <a:pPr marL="285750" indent="-285750" algn="l">
                        <a:spcAft>
                          <a:spcPts val="1200"/>
                        </a:spcAft>
                        <a:buFont typeface="Arial" panose="020B0604020202020204" pitchFamily="34" charset="0"/>
                        <a:buChar char="•"/>
                      </a:pPr>
                      <a:r>
                        <a:rPr lang="en-US" sz="2000" dirty="0">
                          <a:latin typeface="+mj-lt"/>
                        </a:rPr>
                        <a:t>Are participants engaged?</a:t>
                      </a:r>
                    </a:p>
                    <a:p>
                      <a:pPr marL="285750" indent="-285750" algn="l">
                        <a:spcAft>
                          <a:spcPts val="1200"/>
                        </a:spcAft>
                        <a:buFont typeface="Arial" panose="020B0604020202020204" pitchFamily="34" charset="0"/>
                        <a:buChar char="•"/>
                      </a:pPr>
                      <a:r>
                        <a:rPr lang="en-US" sz="2000" dirty="0">
                          <a:latin typeface="+mj-lt"/>
                        </a:rPr>
                        <a:t>Do participants understand?</a:t>
                      </a:r>
                    </a:p>
                    <a:p>
                      <a:pPr marL="285750" indent="-285750" algn="l">
                        <a:spcAft>
                          <a:spcPts val="1200"/>
                        </a:spcAft>
                        <a:buFont typeface="Arial" panose="020B0604020202020204" pitchFamily="34" charset="0"/>
                        <a:buChar char="•"/>
                      </a:pPr>
                      <a:r>
                        <a:rPr lang="en-US" sz="2000" dirty="0">
                          <a:latin typeface="+mj-lt"/>
                        </a:rPr>
                        <a:t>What is the energy level?</a:t>
                      </a:r>
                    </a:p>
                    <a:p>
                      <a:pPr marL="285750" indent="-285750" algn="l">
                        <a:spcAft>
                          <a:spcPts val="1200"/>
                        </a:spcAft>
                        <a:buFont typeface="Arial" panose="020B0604020202020204" pitchFamily="34" charset="0"/>
                        <a:buChar char="•"/>
                      </a:pPr>
                      <a:r>
                        <a:rPr lang="en-US" sz="2000" dirty="0">
                          <a:latin typeface="+mj-lt"/>
                        </a:rPr>
                        <a:t>What are the group dynamics?</a:t>
                      </a:r>
                    </a:p>
                    <a:p>
                      <a:pPr marL="285750" indent="-285750" algn="l">
                        <a:spcAft>
                          <a:spcPts val="1200"/>
                        </a:spcAft>
                        <a:buFont typeface="Arial" panose="020B0604020202020204" pitchFamily="34" charset="0"/>
                        <a:buChar char="•"/>
                      </a:pPr>
                      <a:r>
                        <a:rPr lang="en-US" sz="2000" dirty="0">
                          <a:latin typeface="+mj-lt"/>
                        </a:rPr>
                        <a:t>Who is not participating?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Listen to what participants are saying.</a:t>
                      </a:r>
                    </a:p>
                    <a:p>
                      <a:pPr marL="285750" indent="-285750" algn="l">
                        <a:spcAft>
                          <a:spcPts val="1200"/>
                        </a:spcAft>
                        <a:buFont typeface="Arial" panose="020B0604020202020204" pitchFamily="34" charset="0"/>
                        <a:buChar char="•"/>
                      </a:pPr>
                      <a:r>
                        <a:rPr lang="en-US" sz="2000" dirty="0">
                          <a:latin typeface="+mj-lt"/>
                        </a:rPr>
                        <a:t>Do they understand?</a:t>
                      </a:r>
                    </a:p>
                    <a:p>
                      <a:pPr marL="285750" indent="-285750" algn="l">
                        <a:spcAft>
                          <a:spcPts val="1200"/>
                        </a:spcAft>
                        <a:buFont typeface="Arial" panose="020B0604020202020204" pitchFamily="34" charset="0"/>
                        <a:buChar char="•"/>
                      </a:pPr>
                      <a:r>
                        <a:rPr lang="en-US" sz="2000" dirty="0">
                          <a:latin typeface="+mj-lt"/>
                        </a:rPr>
                        <a:t>Are there concerns?</a:t>
                      </a:r>
                    </a:p>
                    <a:p>
                      <a:pPr marL="285750" indent="-285750" algn="l">
                        <a:spcAft>
                          <a:spcPts val="1200"/>
                        </a:spcAft>
                        <a:buFont typeface="Arial" panose="020B0604020202020204" pitchFamily="34" charset="0"/>
                        <a:buChar char="•"/>
                      </a:pPr>
                      <a:r>
                        <a:rPr lang="en-US" sz="2000" dirty="0">
                          <a:latin typeface="+mj-lt"/>
                        </a:rPr>
                        <a:t>What are the needs of the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6" name="Footer Placeholder 3">
            <a:extLst>
              <a:ext uri="{FF2B5EF4-FFF2-40B4-BE49-F238E27FC236}">
                <a16:creationId xmlns:a16="http://schemas.microsoft.com/office/drawing/2014/main" id="{D3AA5931-1D0E-475D-8792-29C179CFB1B5}"/>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146230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Engage the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Use examples that relate to participants’ jobs/situations.</a:t>
            </a:r>
          </a:p>
          <a:p>
            <a:pPr>
              <a:lnSpc>
                <a:spcPct val="150000"/>
              </a:lnSpc>
            </a:pPr>
            <a:r>
              <a:rPr lang="en-US" altLang="en-US" dirty="0"/>
              <a:t>Ask questions during your presentations. </a:t>
            </a:r>
          </a:p>
          <a:p>
            <a:pPr>
              <a:lnSpc>
                <a:spcPct val="150000"/>
              </a:lnSpc>
            </a:pPr>
            <a:r>
              <a:rPr lang="en-ZA" altLang="en-US" dirty="0"/>
              <a:t>Encourage participants to contribute and share their knowledge and experiences.</a:t>
            </a:r>
          </a:p>
          <a:p>
            <a:pPr>
              <a:lnSpc>
                <a:spcPct val="150000"/>
              </a:lnSpc>
            </a:pPr>
            <a:r>
              <a:rPr lang="en-ZA" altLang="en-US" dirty="0"/>
              <a:t>Allow for differences of opinion.</a:t>
            </a:r>
          </a:p>
          <a:p>
            <a:pPr>
              <a:lnSpc>
                <a:spcPct val="150000"/>
              </a:lnSpc>
            </a:pPr>
            <a:r>
              <a:rPr lang="en-ZA" altLang="en-US" dirty="0"/>
              <a:t>Keep participants alert and engaged.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26</a:t>
            </a:fld>
            <a:endParaRPr lang="en-GB" sz="1000" dirty="0"/>
          </a:p>
        </p:txBody>
      </p:sp>
      <p:sp>
        <p:nvSpPr>
          <p:cNvPr id="6" name="Footer Placeholder 3">
            <a:extLst>
              <a:ext uri="{FF2B5EF4-FFF2-40B4-BE49-F238E27FC236}">
                <a16:creationId xmlns:a16="http://schemas.microsoft.com/office/drawing/2014/main" id="{B84A240F-8C93-45CB-B6F3-6ACEDD33DFB3}"/>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12776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614002"/>
            <a:ext cx="10515600" cy="942814"/>
          </a:xfrm>
        </p:spPr>
        <p:txBody>
          <a:bodyPr/>
          <a:lstStyle/>
          <a:p>
            <a:r>
              <a:rPr lang="en-ZA" dirty="0"/>
              <a:t>Ask questions to determine participants’ knowledge and understanding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1" y="1915590"/>
            <a:ext cx="10515598" cy="4440760"/>
          </a:xfrm>
        </p:spPr>
        <p:txBody>
          <a:bodyPr/>
          <a:lstStyle/>
          <a:p>
            <a:pPr marL="0" indent="0">
              <a:buNone/>
            </a:pPr>
            <a:r>
              <a:rPr lang="en-US" altLang="en-US" dirty="0"/>
              <a:t>Ask participants to:</a:t>
            </a:r>
          </a:p>
          <a:p>
            <a:r>
              <a:rPr lang="en-US" altLang="en-US" dirty="0"/>
              <a:t>explain complex issues</a:t>
            </a:r>
          </a:p>
          <a:p>
            <a:r>
              <a:rPr lang="en-US" altLang="en-US" dirty="0"/>
              <a:t>describe how they would apply the information to their jobs</a:t>
            </a:r>
          </a:p>
          <a:p>
            <a:r>
              <a:rPr lang="en-US" altLang="en-US" dirty="0"/>
              <a:t>repeat key content during the reviews.</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27</a:t>
            </a:fld>
            <a:endParaRPr lang="en-GB" sz="1000" dirty="0"/>
          </a:p>
        </p:txBody>
      </p:sp>
      <p:sp>
        <p:nvSpPr>
          <p:cNvPr id="6" name="Footer Placeholder 3">
            <a:extLst>
              <a:ext uri="{FF2B5EF4-FFF2-40B4-BE49-F238E27FC236}">
                <a16:creationId xmlns:a16="http://schemas.microsoft.com/office/drawing/2014/main" id="{10961A47-3920-41EF-8B01-FDDA1D28F458}"/>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5349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Three types of questions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28</a:t>
            </a:fld>
            <a:endParaRPr lang="en-GB" sz="1000" dirty="0"/>
          </a:p>
        </p:txBody>
      </p:sp>
      <p:graphicFrame>
        <p:nvGraphicFramePr>
          <p:cNvPr id="6" name="Table 6">
            <a:extLst>
              <a:ext uri="{FF2B5EF4-FFF2-40B4-BE49-F238E27FC236}">
                <a16:creationId xmlns:a16="http://schemas.microsoft.com/office/drawing/2014/main" id="{D884BE1A-2A1F-B844-92EC-583E97A929E0}"/>
              </a:ext>
            </a:extLst>
          </p:cNvPr>
          <p:cNvGraphicFramePr>
            <a:graphicFrameLocks noGrp="1"/>
          </p:cNvGraphicFramePr>
          <p:nvPr>
            <p:extLst>
              <p:ext uri="{D42A27DB-BD31-4B8C-83A1-F6EECF244321}">
                <p14:modId xmlns:p14="http://schemas.microsoft.com/office/powerpoint/2010/main" val="4284611038"/>
              </p:ext>
            </p:extLst>
          </p:nvPr>
        </p:nvGraphicFramePr>
        <p:xfrm>
          <a:off x="952500" y="2025950"/>
          <a:ext cx="10287000" cy="304846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72829728"/>
                    </a:ext>
                  </a:extLst>
                </a:gridCol>
                <a:gridCol w="3429000">
                  <a:extLst>
                    <a:ext uri="{9D8B030D-6E8A-4147-A177-3AD203B41FA5}">
                      <a16:colId xmlns:a16="http://schemas.microsoft.com/office/drawing/2014/main" val="3899262812"/>
                    </a:ext>
                  </a:extLst>
                </a:gridCol>
                <a:gridCol w="3429000">
                  <a:extLst>
                    <a:ext uri="{9D8B030D-6E8A-4147-A177-3AD203B41FA5}">
                      <a16:colId xmlns:a16="http://schemas.microsoft.com/office/drawing/2014/main" val="567101638"/>
                    </a:ext>
                  </a:extLst>
                </a:gridCol>
              </a:tblGrid>
              <a:tr h="517664">
                <a:tc>
                  <a:txBody>
                    <a:bodyPr/>
                    <a:lstStyle/>
                    <a:p>
                      <a:pPr algn="l"/>
                      <a:r>
                        <a:rPr lang="en-US" sz="2000" dirty="0">
                          <a:solidFill>
                            <a:srgbClr val="FFFFFF"/>
                          </a:solidFill>
                          <a:latin typeface="+mj-lt"/>
                        </a:rPr>
                        <a:t>Closed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Open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Probing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530803">
                <a:tc>
                  <a:txBody>
                    <a:bodyPr/>
                    <a:lstStyle/>
                    <a:p>
                      <a:pPr marL="285750" indent="-285750" algn="l">
                        <a:spcAft>
                          <a:spcPts val="1200"/>
                        </a:spcAft>
                        <a:buFont typeface="Arial" panose="020B0604020202020204" pitchFamily="34" charset="0"/>
                        <a:buChar char="•"/>
                      </a:pPr>
                      <a:r>
                        <a:rPr lang="en-US" sz="2000" dirty="0">
                          <a:latin typeface="+mj-lt"/>
                        </a:rPr>
                        <a:t>Generate short answers (yes or no)</a:t>
                      </a:r>
                    </a:p>
                    <a:p>
                      <a:pPr marL="285750" indent="-285750" algn="l">
                        <a:spcAft>
                          <a:spcPts val="1200"/>
                        </a:spcAft>
                        <a:buFont typeface="Arial" panose="020B0604020202020204" pitchFamily="34" charset="0"/>
                        <a:buChar char="•"/>
                      </a:pPr>
                      <a:r>
                        <a:rPr lang="en-US" sz="2000" dirty="0">
                          <a:latin typeface="+mj-lt"/>
                        </a:rPr>
                        <a:t>Do not encourage discussion</a:t>
                      </a:r>
                    </a:p>
                    <a:p>
                      <a:pPr marL="285750" indent="-285750" algn="l">
                        <a:spcAft>
                          <a:spcPts val="1200"/>
                        </a:spcAft>
                        <a:buFont typeface="Arial" panose="020B0604020202020204" pitchFamily="34" charset="0"/>
                        <a:buChar char="•"/>
                      </a:pPr>
                      <a:r>
                        <a:rPr lang="en-US" sz="2000" dirty="0">
                          <a:latin typeface="+mj-lt"/>
                        </a:rPr>
                        <a:t>Limit what participants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solidFill>
                            <a:schemeClr val="tx1"/>
                          </a:solidFill>
                          <a:latin typeface="+mj-lt"/>
                        </a:rPr>
                        <a:t>Invite descriptive </a:t>
                      </a:r>
                      <a:r>
                        <a:rPr lang="en-US" sz="2000" dirty="0">
                          <a:latin typeface="+mj-lt"/>
                        </a:rPr>
                        <a:t>answers to encourage discussion</a:t>
                      </a:r>
                    </a:p>
                    <a:p>
                      <a:pPr marL="285750" indent="-285750" algn="l">
                        <a:spcAft>
                          <a:spcPts val="1200"/>
                        </a:spcAft>
                        <a:buFont typeface="Arial" panose="020B0604020202020204" pitchFamily="34" charset="0"/>
                        <a:buChar char="•"/>
                      </a:pPr>
                      <a:r>
                        <a:rPr lang="en-US" sz="2000" dirty="0">
                          <a:latin typeface="+mj-lt"/>
                        </a:rPr>
                        <a:t>Encourage participation and sharing of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Generate additional discussion</a:t>
                      </a:r>
                    </a:p>
                    <a:p>
                      <a:pPr marL="285750" indent="-285750" algn="l">
                        <a:spcAft>
                          <a:spcPts val="1200"/>
                        </a:spcAft>
                        <a:buFont typeface="Arial" panose="020B0604020202020204" pitchFamily="34" charset="0"/>
                        <a:buChar char="•"/>
                      </a:pPr>
                      <a:r>
                        <a:rPr lang="en-US" sz="2000" dirty="0">
                          <a:latin typeface="+mj-lt"/>
                        </a:rPr>
                        <a:t>Encourage participants to go into further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1D7F4B0D-C2F5-4B8A-B8AC-8E8D97B1E0E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60979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Dealing with training difficulties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29</a:t>
            </a:fld>
            <a:endParaRPr lang="en-US" dirty="0"/>
          </a:p>
        </p:txBody>
      </p:sp>
    </p:spTree>
    <p:extLst>
      <p:ext uri="{BB962C8B-B14F-4D97-AF65-F5344CB8AC3E}">
        <p14:creationId xmlns:p14="http://schemas.microsoft.com/office/powerpoint/2010/main" val="441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At the end of this workshop, you will be able to: </a:t>
            </a:r>
            <a:endParaRPr lang="en-ZA" dirty="0"/>
          </a:p>
          <a:p>
            <a:r>
              <a:rPr lang="en-US" altLang="en-US" dirty="0"/>
              <a:t>apply basic principles of adult learning to training </a:t>
            </a:r>
          </a:p>
          <a:p>
            <a:r>
              <a:rPr lang="en-US" altLang="en-US" dirty="0"/>
              <a:t>use the training methods discussed in this workshop to facilitate a SARS-CoV-2 Antigen RDT User Training workshop.</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CEEECAD9-2F95-4B65-BA94-9CCFB304A03F}"/>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33104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Ways to manage difficult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257800" cy="4440760"/>
          </a:xfrm>
        </p:spPr>
        <p:txBody>
          <a:bodyPr>
            <a:normAutofit/>
          </a:bodyPr>
          <a:lstStyle/>
          <a:p>
            <a:pPr>
              <a:lnSpc>
                <a:spcPct val="150000"/>
              </a:lnSpc>
            </a:pPr>
            <a:r>
              <a:rPr lang="en-US" altLang="en-US" dirty="0"/>
              <a:t>Maintain control.</a:t>
            </a:r>
          </a:p>
          <a:p>
            <a:pPr>
              <a:lnSpc>
                <a:spcPct val="150000"/>
              </a:lnSpc>
            </a:pPr>
            <a:r>
              <a:rPr lang="en-US" altLang="en-US" dirty="0"/>
              <a:t>Use verbal cues. </a:t>
            </a:r>
          </a:p>
          <a:p>
            <a:pPr>
              <a:lnSpc>
                <a:spcPct val="150000"/>
              </a:lnSpc>
            </a:pPr>
            <a:r>
              <a:rPr lang="en-US" altLang="en-US" dirty="0"/>
              <a:t>Use body language.</a:t>
            </a:r>
          </a:p>
          <a:p>
            <a:pPr>
              <a:lnSpc>
                <a:spcPct val="150000"/>
              </a:lnSpc>
            </a:pPr>
            <a:r>
              <a:rPr lang="en-US" altLang="en-US" dirty="0"/>
              <a:t>Refer to the previously established “ground rules” for the training.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30</a:t>
            </a:fld>
            <a:endParaRPr lang="en-GB" sz="1000" dirty="0"/>
          </a:p>
        </p:txBody>
      </p:sp>
      <p:sp>
        <p:nvSpPr>
          <p:cNvPr id="6" name="Content Placeholder 2">
            <a:extLst>
              <a:ext uri="{FF2B5EF4-FFF2-40B4-BE49-F238E27FC236}">
                <a16:creationId xmlns:a16="http://schemas.microsoft.com/office/drawing/2014/main" id="{1E843358-3A58-F941-84AE-7F53C68D167B}"/>
              </a:ext>
            </a:extLst>
          </p:cNvPr>
          <p:cNvSpPr txBox="1">
            <a:spLocks/>
          </p:cNvSpPr>
          <p:nvPr/>
        </p:nvSpPr>
        <p:spPr>
          <a:xfrm>
            <a:off x="6096000" y="1628225"/>
            <a:ext cx="5257799"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Use the “parking lot” to note questions to return to at the end of training. </a:t>
            </a:r>
          </a:p>
          <a:p>
            <a:pPr>
              <a:lnSpc>
                <a:spcPct val="150000"/>
              </a:lnSpc>
            </a:pPr>
            <a:r>
              <a:rPr lang="en-US" altLang="en-US" dirty="0"/>
              <a:t>Give the person a specific task.</a:t>
            </a:r>
          </a:p>
          <a:p>
            <a:pPr>
              <a:lnSpc>
                <a:spcPct val="150000"/>
              </a:lnSpc>
            </a:pPr>
            <a:r>
              <a:rPr lang="en-US" altLang="en-US" dirty="0"/>
              <a:t>Talk to the person outside the classroom.</a:t>
            </a:r>
          </a:p>
          <a:p>
            <a:pPr>
              <a:lnSpc>
                <a:spcPct val="150000"/>
              </a:lnSpc>
            </a:pPr>
            <a:r>
              <a:rPr lang="en-US" altLang="en-US" dirty="0"/>
              <a:t>Never lose your “cool” or be rude.</a:t>
            </a:r>
          </a:p>
          <a:p>
            <a:endParaRPr lang="en-GB" dirty="0"/>
          </a:p>
          <a:p>
            <a:endParaRPr lang="en-GB" dirty="0"/>
          </a:p>
        </p:txBody>
      </p:sp>
      <p:sp>
        <p:nvSpPr>
          <p:cNvPr id="7" name="Footer Placeholder 3">
            <a:extLst>
              <a:ext uri="{FF2B5EF4-FFF2-40B4-BE49-F238E27FC236}">
                <a16:creationId xmlns:a16="http://schemas.microsoft.com/office/drawing/2014/main" id="{470652BB-018B-4E42-842A-1BE10E6819B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4863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When participants do not respond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31</a:t>
            </a:fld>
            <a:endParaRPr lang="en-GB" sz="1000" dirty="0"/>
          </a:p>
        </p:txBody>
      </p:sp>
      <p:graphicFrame>
        <p:nvGraphicFramePr>
          <p:cNvPr id="6" name="Diagram 5">
            <a:extLst>
              <a:ext uri="{FF2B5EF4-FFF2-40B4-BE49-F238E27FC236}">
                <a16:creationId xmlns:a16="http://schemas.microsoft.com/office/drawing/2014/main" id="{083529E1-0EE3-7D41-86D8-03809921826B}"/>
              </a:ext>
            </a:extLst>
          </p:cNvPr>
          <p:cNvGraphicFramePr/>
          <p:nvPr>
            <p:extLst>
              <p:ext uri="{D42A27DB-BD31-4B8C-83A1-F6EECF244321}">
                <p14:modId xmlns:p14="http://schemas.microsoft.com/office/powerpoint/2010/main" val="1400418139"/>
              </p:ext>
            </p:extLst>
          </p:nvPr>
        </p:nvGraphicFramePr>
        <p:xfrm>
          <a:off x="2642533" y="1487327"/>
          <a:ext cx="6400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D16546FD-ABCE-4271-997B-914AE6D82AED}"/>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8967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Giving feedback</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 feedback sandwich consists of criticism “sandwiched” between two positive comments, as follows: </a:t>
            </a:r>
          </a:p>
          <a:p>
            <a:r>
              <a:rPr lang="en-US" dirty="0"/>
              <a:t>a specific positive comment</a:t>
            </a:r>
          </a:p>
          <a:p>
            <a:r>
              <a:rPr lang="en-US" dirty="0"/>
              <a:t>critique and/or suggestion for improvement</a:t>
            </a:r>
          </a:p>
          <a:p>
            <a:r>
              <a:rPr lang="en-US" dirty="0"/>
              <a:t>overall positive comment</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32</a:t>
            </a:fld>
            <a:endParaRPr lang="en-GB" sz="1000" dirty="0"/>
          </a:p>
        </p:txBody>
      </p:sp>
      <p:sp>
        <p:nvSpPr>
          <p:cNvPr id="6" name="Bent Arrow 5">
            <a:extLst>
              <a:ext uri="{FF2B5EF4-FFF2-40B4-BE49-F238E27FC236}">
                <a16:creationId xmlns:a16="http://schemas.microsoft.com/office/drawing/2014/main" id="{3430D55B-AE4F-CC46-9EF8-2A1E91D7592C}"/>
              </a:ext>
            </a:extLst>
          </p:cNvPr>
          <p:cNvSpPr/>
          <p:nvPr/>
        </p:nvSpPr>
        <p:spPr>
          <a:xfrm flipV="1">
            <a:off x="5242014" y="3429000"/>
            <a:ext cx="2491991" cy="1275634"/>
          </a:xfrm>
          <a:prstGeom prst="bentArrow">
            <a:avLst/>
          </a:prstGeom>
          <a:solidFill>
            <a:srgbClr val="009AC9"/>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Avenir Medium"/>
            </a:endParaRPr>
          </a:p>
        </p:txBody>
      </p:sp>
      <p:pic>
        <p:nvPicPr>
          <p:cNvPr id="8" name="Picture 7" descr="A picture containing graphical user interface, diagram&#10;&#10;Description automatically generated">
            <a:extLst>
              <a:ext uri="{FF2B5EF4-FFF2-40B4-BE49-F238E27FC236}">
                <a16:creationId xmlns:a16="http://schemas.microsoft.com/office/drawing/2014/main" id="{7B26AA0C-D515-CB44-AE72-A61F8D984AED}"/>
              </a:ext>
            </a:extLst>
          </p:cNvPr>
          <p:cNvPicPr>
            <a:picLocks noChangeAspect="1"/>
          </p:cNvPicPr>
          <p:nvPr/>
        </p:nvPicPr>
        <p:blipFill>
          <a:blip r:embed="rId2"/>
          <a:stretch>
            <a:fillRect/>
          </a:stretch>
        </p:blipFill>
        <p:spPr>
          <a:xfrm>
            <a:off x="8153400" y="2378359"/>
            <a:ext cx="3888297" cy="3888297"/>
          </a:xfrm>
          <a:prstGeom prst="rect">
            <a:avLst/>
          </a:prstGeom>
        </p:spPr>
      </p:pic>
      <p:sp>
        <p:nvSpPr>
          <p:cNvPr id="9" name="Footer Placeholder 3">
            <a:extLst>
              <a:ext uri="{FF2B5EF4-FFF2-40B4-BE49-F238E27FC236}">
                <a16:creationId xmlns:a16="http://schemas.microsoft.com/office/drawing/2014/main" id="{3CA71763-9C26-4C56-B2CE-00E3A825B1FA}"/>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231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33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Key points for facilitating a training</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6" name="TextBox 5">
            <a:extLst>
              <a:ext uri="{FF2B5EF4-FFF2-40B4-BE49-F238E27FC236}">
                <a16:creationId xmlns:a16="http://schemas.microsoft.com/office/drawing/2014/main" id="{AD5E41D3-5DC7-0A49-BAD2-DA640D1E0916}"/>
              </a:ext>
            </a:extLst>
          </p:cNvPr>
          <p:cNvSpPr txBox="1"/>
          <p:nvPr/>
        </p:nvSpPr>
        <p:spPr>
          <a:xfrm>
            <a:off x="0" y="1650355"/>
            <a:ext cx="12192000" cy="4319131"/>
          </a:xfrm>
          <a:prstGeom prst="rect">
            <a:avLst/>
          </a:prstGeom>
          <a:solidFill>
            <a:srgbClr val="009A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spcAft>
                <a:spcPts val="1200"/>
              </a:spcAft>
            </a:pPr>
            <a:r>
              <a:rPr lang="en-US" sz="3200" dirty="0">
                <a:solidFill>
                  <a:srgbClr val="FFFFFF"/>
                </a:solidFill>
              </a:rPr>
              <a:t>What I hear, I forget… </a:t>
            </a:r>
          </a:p>
          <a:p>
            <a:pPr algn="ctr">
              <a:spcAft>
                <a:spcPts val="1200"/>
              </a:spcAft>
            </a:pPr>
            <a:r>
              <a:rPr lang="en-US" sz="3200" dirty="0">
                <a:solidFill>
                  <a:srgbClr val="FFFFFF"/>
                </a:solidFill>
              </a:rPr>
              <a:t>What I hear and see, I remember a little…</a:t>
            </a:r>
          </a:p>
          <a:p>
            <a:pPr algn="ctr">
              <a:spcAft>
                <a:spcPts val="1200"/>
              </a:spcAft>
            </a:pPr>
            <a:r>
              <a:rPr lang="en-US" sz="3200" dirty="0">
                <a:solidFill>
                  <a:srgbClr val="FFFFFF"/>
                </a:solidFill>
              </a:rPr>
              <a:t>What I hear, see and discuss, I begin to understand…</a:t>
            </a:r>
          </a:p>
          <a:p>
            <a:pPr algn="ctr">
              <a:spcAft>
                <a:spcPts val="1200"/>
              </a:spcAft>
            </a:pPr>
            <a:r>
              <a:rPr lang="en-US" sz="3200" dirty="0">
                <a:solidFill>
                  <a:srgbClr val="FFFFFF"/>
                </a:solidFill>
              </a:rPr>
              <a:t>What I hear, see, discuss and do, I acquire knowledge and skill…</a:t>
            </a:r>
          </a:p>
          <a:p>
            <a:pPr algn="ctr">
              <a:spcAft>
                <a:spcPts val="1200"/>
              </a:spcAft>
            </a:pPr>
            <a:r>
              <a:rPr lang="en-US" sz="3200" dirty="0">
                <a:solidFill>
                  <a:srgbClr val="FFFFFF"/>
                </a:solidFill>
              </a:rPr>
              <a:t>What I teach to another, I master…</a:t>
            </a:r>
          </a:p>
          <a:p>
            <a:pPr marL="0" marR="0" indent="0" algn="ctr" defTabSz="825500" rtl="0" fontAlgn="auto" latinLnBrk="0" hangingPunct="0">
              <a:lnSpc>
                <a:spcPct val="100000"/>
              </a:lnSpc>
              <a:spcBef>
                <a:spcPts val="0"/>
              </a:spcBef>
              <a:spcAft>
                <a:spcPts val="1200"/>
              </a:spcAft>
              <a:buClrTx/>
              <a:buSzTx/>
              <a:buFontTx/>
              <a:buNone/>
              <a:tabLst/>
            </a:pPr>
            <a:endParaRPr kumimoji="0" lang="en-US" sz="4800" b="0" i="0" u="none" strike="noStrike" cap="none" spc="0" normalizeH="0" baseline="0" dirty="0">
              <a:ln>
                <a:noFill/>
              </a:ln>
              <a:solidFill>
                <a:srgbClr val="FFFFFF"/>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CE631349-16B4-4127-9BBF-04F0D9DC547B}"/>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8787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Key points to remember when training others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You already know a lot about training and health.</a:t>
            </a:r>
          </a:p>
          <a:p>
            <a:pPr>
              <a:lnSpc>
                <a:spcPct val="150000"/>
              </a:lnSpc>
            </a:pPr>
            <a:r>
              <a:rPr lang="en-US" altLang="en-US" dirty="0"/>
              <a:t>You have much to share with others.</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6" name="Footer Placeholder 3">
            <a:extLst>
              <a:ext uri="{FF2B5EF4-FFF2-40B4-BE49-F238E27FC236}">
                <a16:creationId xmlns:a16="http://schemas.microsoft.com/office/drawing/2014/main" id="{C58B2FB9-4883-4675-B79C-75707F66565B}"/>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3604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655320" y="0"/>
            <a:ext cx="5120114" cy="1692794"/>
          </a:xfrm>
        </p:spPr>
        <p:txBody>
          <a:bodyPr>
            <a:normAutofit/>
          </a:bodyPr>
          <a:lstStyle/>
          <a:p>
            <a:r>
              <a:rPr lang="en-US" altLang="en-US" dirty="0"/>
              <a:t>Training basics</a:t>
            </a:r>
            <a:endParaRPr lang="en-GB"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55321" y="2575034"/>
            <a:ext cx="5120113" cy="3462228"/>
          </a:xfrm>
        </p:spPr>
        <p:txBody>
          <a:bodyPr>
            <a:normAutofit/>
          </a:bodyPr>
          <a:lstStyle/>
          <a:p>
            <a:r>
              <a:rPr lang="en-US" altLang="en-US" sz="1800" dirty="0"/>
              <a:t>Know your audience.</a:t>
            </a:r>
          </a:p>
          <a:p>
            <a:r>
              <a:rPr lang="en-US" altLang="en-US" sz="1800" dirty="0"/>
              <a:t>Use adult learning principles.</a:t>
            </a:r>
          </a:p>
          <a:p>
            <a:r>
              <a:rPr lang="en-US" altLang="en-US" sz="1800" dirty="0"/>
              <a:t>Be prepared.</a:t>
            </a:r>
          </a:p>
          <a:p>
            <a:r>
              <a:rPr lang="en-US" altLang="en-US" sz="1800" dirty="0"/>
              <a:t>Manage the training.</a:t>
            </a:r>
          </a:p>
          <a:p>
            <a:r>
              <a:rPr lang="en-US" altLang="en-US" sz="1800" dirty="0"/>
              <a:t>Communicate effectively.</a:t>
            </a:r>
          </a:p>
          <a:p>
            <a:r>
              <a:rPr lang="en-US" altLang="en-US" sz="1800" dirty="0"/>
              <a:t>Engage the participants.</a:t>
            </a:r>
          </a:p>
          <a:p>
            <a:endParaRPr lang="en-GB" sz="1800" dirty="0"/>
          </a:p>
          <a:p>
            <a:endParaRPr lang="en-GB" sz="1800"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a:xfrm>
            <a:off x="6941820" y="6356350"/>
            <a:ext cx="1165860" cy="365125"/>
          </a:xfrm>
        </p:spPr>
        <p:txBody>
          <a:bodyPr>
            <a:normAutofit/>
          </a:bodyPr>
          <a:lstStyle/>
          <a:p>
            <a:pPr>
              <a:spcAft>
                <a:spcPts val="600"/>
              </a:spcAft>
            </a:pPr>
            <a:fld id="{42D34DE6-22C6-0E40-B20E-F2D718CBADB2}" type="slidenum">
              <a:rPr lang="en-GB" smtClean="0"/>
              <a:pPr>
                <a:spcAft>
                  <a:spcPts val="600"/>
                </a:spcAft>
              </a:pPr>
              <a:t>6</a:t>
            </a:fld>
            <a:endParaRPr lang="en-GB" dirty="0"/>
          </a:p>
        </p:txBody>
      </p:sp>
      <p:pic>
        <p:nvPicPr>
          <p:cNvPr id="7" name="Picture 6" descr="A close up of a logo&#10;&#10;Description automatically generated">
            <a:extLst>
              <a:ext uri="{FF2B5EF4-FFF2-40B4-BE49-F238E27FC236}">
                <a16:creationId xmlns:a16="http://schemas.microsoft.com/office/drawing/2014/main" id="{D40D82F7-31E3-6345-ABDD-20229EE3AB44}"/>
              </a:ext>
            </a:extLst>
          </p:cNvPr>
          <p:cNvPicPr>
            <a:picLocks noChangeAspect="1"/>
          </p:cNvPicPr>
          <p:nvPr/>
        </p:nvPicPr>
        <p:blipFill rotWithShape="1">
          <a:blip r:embed="rId2"/>
          <a:srcRect l="7945"/>
          <a:stretch/>
        </p:blipFill>
        <p:spPr>
          <a:xfrm>
            <a:off x="5878850" y="67122"/>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Footer Placeholder 3">
            <a:extLst>
              <a:ext uri="{FF2B5EF4-FFF2-40B4-BE49-F238E27FC236}">
                <a16:creationId xmlns:a16="http://schemas.microsoft.com/office/drawing/2014/main" id="{FA1B2FAB-CAC4-43FE-A2DF-30A935B26C9E}"/>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6508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Why know your audience?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graphicFrame>
        <p:nvGraphicFramePr>
          <p:cNvPr id="6" name="Diagram 5">
            <a:extLst>
              <a:ext uri="{FF2B5EF4-FFF2-40B4-BE49-F238E27FC236}">
                <a16:creationId xmlns:a16="http://schemas.microsoft.com/office/drawing/2014/main" id="{D04FB85B-D01D-D24F-B5B1-2D6EE9BEC6DF}"/>
              </a:ext>
            </a:extLst>
          </p:cNvPr>
          <p:cNvGraphicFramePr/>
          <p:nvPr>
            <p:extLst>
              <p:ext uri="{D42A27DB-BD31-4B8C-83A1-F6EECF244321}">
                <p14:modId xmlns:p14="http://schemas.microsoft.com/office/powerpoint/2010/main" val="1832804732"/>
              </p:ext>
            </p:extLst>
          </p:nvPr>
        </p:nvGraphicFramePr>
        <p:xfrm>
          <a:off x="952500" y="1736203"/>
          <a:ext cx="10286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031848F4-A068-4260-A198-CF13747FA6B4}"/>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1403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Getting to know course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Use a “get-to-know-you” exercise.</a:t>
            </a:r>
          </a:p>
          <a:p>
            <a:r>
              <a:rPr lang="en-US" dirty="0"/>
              <a:t>Ask participants to share their expectations of the course.</a:t>
            </a:r>
          </a:p>
          <a:p>
            <a:r>
              <a:rPr lang="en-US" dirty="0"/>
              <a:t>Talk with them before the training starts, during breaks, etc.</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sp>
        <p:nvSpPr>
          <p:cNvPr id="6" name="Footer Placeholder 3">
            <a:extLst>
              <a:ext uri="{FF2B5EF4-FFF2-40B4-BE49-F238E27FC236}">
                <a16:creationId xmlns:a16="http://schemas.microsoft.com/office/drawing/2014/main" id="{97D42C38-54E8-40C2-AAA9-898AD79B0E01}"/>
              </a:ext>
            </a:extLst>
          </p:cNvPr>
          <p:cNvSpPr>
            <a:spLocks noGrp="1"/>
          </p:cNvSpPr>
          <p:nvPr>
            <p:ph type="ftr" sz="quarter" idx="11"/>
          </p:nvPr>
        </p:nvSpPr>
        <p:spPr>
          <a:xfrm>
            <a:off x="838200" y="6356350"/>
            <a:ext cx="7315200" cy="501650"/>
          </a:xfrm>
        </p:spPr>
        <p:txBody>
          <a:bodyPr/>
          <a:lstStyle/>
          <a:p>
            <a:r>
              <a:rPr lang="en-US" dirty="0"/>
              <a:t>SARS-CoV-2 Antigen Rapid Diagnostic Test Training Workshop – v3.0 | Training users</a:t>
            </a:r>
            <a:endParaRPr lang="en-GB" dirty="0">
              <a:ea typeface="+mn-lt"/>
              <a:cs typeface="+mn-lt"/>
            </a:endParaRPr>
          </a:p>
        </p:txBody>
      </p:sp>
    </p:spTree>
    <p:extLst>
      <p:ext uri="{BB962C8B-B14F-4D97-AF65-F5344CB8AC3E}">
        <p14:creationId xmlns:p14="http://schemas.microsoft.com/office/powerpoint/2010/main" val="311534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Training adults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9</a:t>
            </a:fld>
            <a:endParaRPr lang="en-US" dirty="0"/>
          </a:p>
        </p:txBody>
      </p:sp>
    </p:spTree>
    <p:extLst>
      <p:ext uri="{BB962C8B-B14F-4D97-AF65-F5344CB8AC3E}">
        <p14:creationId xmlns:p14="http://schemas.microsoft.com/office/powerpoint/2010/main" val="2898135584"/>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2240</Words>
  <Application>Microsoft Office PowerPoint</Application>
  <PresentationFormat>Widescreen</PresentationFormat>
  <Paragraphs>268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11</vt:lpstr>
      <vt:lpstr>Disclaimer</vt:lpstr>
      <vt:lpstr>Learning objectives </vt:lpstr>
      <vt:lpstr>Key points for facilitating a training</vt:lpstr>
      <vt:lpstr>Key points to remember when training others</vt:lpstr>
      <vt:lpstr>Training basics</vt:lpstr>
      <vt:lpstr>Why know your audience?</vt:lpstr>
      <vt:lpstr>Getting to know course participants</vt:lpstr>
      <vt:lpstr>Training adults</vt:lpstr>
      <vt:lpstr>Adult learners versus children1</vt:lpstr>
      <vt:lpstr>Training tips</vt:lpstr>
      <vt:lpstr>Be prepared!</vt:lpstr>
      <vt:lpstr>Preparing to train</vt:lpstr>
      <vt:lpstr>Preparing the training rooms</vt:lpstr>
      <vt:lpstr>User training structure</vt:lpstr>
      <vt:lpstr>What you will need (1)</vt:lpstr>
      <vt:lpstr>What you will need (2)</vt:lpstr>
      <vt:lpstr>What you will need (3)</vt:lpstr>
      <vt:lpstr>User training content </vt:lpstr>
      <vt:lpstr>Conducting a competency assessment (1)</vt:lpstr>
      <vt:lpstr>Conducting a competency assessment (2)</vt:lpstr>
      <vt:lpstr>Have a back-up plan</vt:lpstr>
      <vt:lpstr>Managing the training</vt:lpstr>
      <vt:lpstr>Use your voice</vt:lpstr>
      <vt:lpstr>Observe and listen</vt:lpstr>
      <vt:lpstr>Engage the participants</vt:lpstr>
      <vt:lpstr>Ask questions to determine participants’ knowledge and understanding </vt:lpstr>
      <vt:lpstr>Three types of questions</vt:lpstr>
      <vt:lpstr>Dealing with training difficulties</vt:lpstr>
      <vt:lpstr>Ways to manage difficult participants</vt:lpstr>
      <vt:lpstr>When participants do not respond</vt:lpstr>
      <vt:lpstr>Giving feedback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Andre Trollip</dc:creator>
  <cp:lastModifiedBy>natacha milhano</cp:lastModifiedBy>
  <cp:revision>91</cp:revision>
  <dcterms:created xsi:type="dcterms:W3CDTF">2020-10-08T12:31:05Z</dcterms:created>
  <dcterms:modified xsi:type="dcterms:W3CDTF">2022-07-18T15:43:46Z</dcterms:modified>
</cp:coreProperties>
</file>