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7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11775C-0447-950B-8C5D-B91331F3285E}" v="24" dt="2023-01-24T12:56:33.840"/>
    <p1510:client id="{F68678B9-CFDF-4B5A-83EF-B782D8FE058B}" v="64" dt="2023-01-24T12:41:02.62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5" d="100"/>
          <a:sy n="75" d="100"/>
        </p:scale>
        <p:origin x="53" y="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F68678B9-CFDF-4B5A-83EF-B782D8FE058B}"/>
    <pc:docChg chg="modSld">
      <pc:chgData name="GOMEZ, Paula" userId="S::gomezp@who.int::c93cf399-3ed7-4230-9282-8831e3fe5ae7" providerId="AD" clId="Web-{F68678B9-CFDF-4B5A-83EF-B782D8FE058B}" dt="2023-01-24T12:41:02.626" v="56" actId="1076"/>
      <pc:docMkLst>
        <pc:docMk/>
      </pc:docMkLst>
      <pc:sldChg chg="modSp">
        <pc:chgData name="GOMEZ, Paula" userId="S::gomezp@who.int::c93cf399-3ed7-4230-9282-8831e3fe5ae7" providerId="AD" clId="Web-{F68678B9-CFDF-4B5A-83EF-B782D8FE058B}" dt="2023-01-24T12:34:41.765" v="0" actId="1076"/>
        <pc:sldMkLst>
          <pc:docMk/>
          <pc:sldMk cId="0" sldId="256"/>
        </pc:sldMkLst>
        <pc:spChg chg="mod">
          <ac:chgData name="GOMEZ, Paula" userId="S::gomezp@who.int::c93cf399-3ed7-4230-9282-8831e3fe5ae7" providerId="AD" clId="Web-{F68678B9-CFDF-4B5A-83EF-B782D8FE058B}" dt="2023-01-24T12:34:41.765" v="0" actId="1076"/>
          <ac:spMkLst>
            <pc:docMk/>
            <pc:sldMk cId="0" sldId="256"/>
            <ac:spMk id="262" creationId="{00000000-0000-0000-0000-000000000000}"/>
          </ac:spMkLst>
        </pc:spChg>
      </pc:sldChg>
      <pc:sldChg chg="modSp">
        <pc:chgData name="GOMEZ, Paula" userId="S::gomezp@who.int::c93cf399-3ed7-4230-9282-8831e3fe5ae7" providerId="AD" clId="Web-{F68678B9-CFDF-4B5A-83EF-B782D8FE058B}" dt="2023-01-24T12:35:02.109" v="7" actId="20577"/>
        <pc:sldMkLst>
          <pc:docMk/>
          <pc:sldMk cId="0" sldId="258"/>
        </pc:sldMkLst>
        <pc:spChg chg="mod">
          <ac:chgData name="GOMEZ, Paula" userId="S::gomezp@who.int::c93cf399-3ed7-4230-9282-8831e3fe5ae7" providerId="AD" clId="Web-{F68678B9-CFDF-4B5A-83EF-B782D8FE058B}" dt="2023-01-24T12:35:02.109" v="7" actId="20577"/>
          <ac:spMkLst>
            <pc:docMk/>
            <pc:sldMk cId="0" sldId="258"/>
            <ac:spMk id="271" creationId="{00000000-0000-0000-0000-000000000000}"/>
          </ac:spMkLst>
        </pc:spChg>
      </pc:sldChg>
      <pc:sldChg chg="modSp">
        <pc:chgData name="GOMEZ, Paula" userId="S::gomezp@who.int::c93cf399-3ed7-4230-9282-8831e3fe5ae7" providerId="AD" clId="Web-{F68678B9-CFDF-4B5A-83EF-B782D8FE058B}" dt="2023-01-24T12:35:21.751" v="24" actId="20577"/>
        <pc:sldMkLst>
          <pc:docMk/>
          <pc:sldMk cId="0" sldId="259"/>
        </pc:sldMkLst>
        <pc:spChg chg="mod">
          <ac:chgData name="GOMEZ, Paula" userId="S::gomezp@who.int::c93cf399-3ed7-4230-9282-8831e3fe5ae7" providerId="AD" clId="Web-{F68678B9-CFDF-4B5A-83EF-B782D8FE058B}" dt="2023-01-24T12:35:21.751" v="24" actId="20577"/>
          <ac:spMkLst>
            <pc:docMk/>
            <pc:sldMk cId="0" sldId="259"/>
            <ac:spMk id="277" creationId="{00000000-0000-0000-0000-000000000000}"/>
          </ac:spMkLst>
        </pc:spChg>
      </pc:sldChg>
      <pc:sldChg chg="modSp">
        <pc:chgData name="GOMEZ, Paula" userId="S::gomezp@who.int::c93cf399-3ed7-4230-9282-8831e3fe5ae7" providerId="AD" clId="Web-{F68678B9-CFDF-4B5A-83EF-B782D8FE058B}" dt="2023-01-24T12:35:33.861" v="25" actId="14100"/>
        <pc:sldMkLst>
          <pc:docMk/>
          <pc:sldMk cId="0" sldId="262"/>
        </pc:sldMkLst>
        <pc:spChg chg="mod">
          <ac:chgData name="GOMEZ, Paula" userId="S::gomezp@who.int::c93cf399-3ed7-4230-9282-8831e3fe5ae7" providerId="AD" clId="Web-{F68678B9-CFDF-4B5A-83EF-B782D8FE058B}" dt="2023-01-24T12:35:33.861" v="25" actId="14100"/>
          <ac:spMkLst>
            <pc:docMk/>
            <pc:sldMk cId="0" sldId="262"/>
            <ac:spMk id="292" creationId="{00000000-0000-0000-0000-000000000000}"/>
          </ac:spMkLst>
        </pc:spChg>
      </pc:sldChg>
      <pc:sldChg chg="modSp">
        <pc:chgData name="GOMEZ, Paula" userId="S::gomezp@who.int::c93cf399-3ed7-4230-9282-8831e3fe5ae7" providerId="AD" clId="Web-{F68678B9-CFDF-4B5A-83EF-B782D8FE058B}" dt="2023-01-24T12:35:41.064" v="26" actId="14100"/>
        <pc:sldMkLst>
          <pc:docMk/>
          <pc:sldMk cId="0" sldId="263"/>
        </pc:sldMkLst>
        <pc:spChg chg="mod">
          <ac:chgData name="GOMEZ, Paula" userId="S::gomezp@who.int::c93cf399-3ed7-4230-9282-8831e3fe5ae7" providerId="AD" clId="Web-{F68678B9-CFDF-4B5A-83EF-B782D8FE058B}" dt="2023-01-24T12:35:41.064" v="26" actId="14100"/>
          <ac:spMkLst>
            <pc:docMk/>
            <pc:sldMk cId="0" sldId="263"/>
            <ac:spMk id="4" creationId="{D693F73D-5DAB-A0A9-5818-8CE221EBF161}"/>
          </ac:spMkLst>
        </pc:spChg>
      </pc:sldChg>
      <pc:sldChg chg="modSp">
        <pc:chgData name="GOMEZ, Paula" userId="S::gomezp@who.int::c93cf399-3ed7-4230-9282-8831e3fe5ae7" providerId="AD" clId="Web-{F68678B9-CFDF-4B5A-83EF-B782D8FE058B}" dt="2023-01-24T12:36:12.050" v="28" actId="1076"/>
        <pc:sldMkLst>
          <pc:docMk/>
          <pc:sldMk cId="0" sldId="267"/>
        </pc:sldMkLst>
        <pc:spChg chg="mod">
          <ac:chgData name="GOMEZ, Paula" userId="S::gomezp@who.int::c93cf399-3ed7-4230-9282-8831e3fe5ae7" providerId="AD" clId="Web-{F68678B9-CFDF-4B5A-83EF-B782D8FE058B}" dt="2023-01-24T12:36:12.050" v="28" actId="1076"/>
          <ac:spMkLst>
            <pc:docMk/>
            <pc:sldMk cId="0" sldId="267"/>
            <ac:spMk id="4" creationId="{A5358059-D2FE-5ACA-17CC-8D88C9833F35}"/>
          </ac:spMkLst>
        </pc:spChg>
      </pc:sldChg>
      <pc:sldChg chg="modSp">
        <pc:chgData name="GOMEZ, Paula" userId="S::gomezp@who.int::c93cf399-3ed7-4230-9282-8831e3fe5ae7" providerId="AD" clId="Web-{F68678B9-CFDF-4B5A-83EF-B782D8FE058B}" dt="2023-01-24T12:36:06.612" v="27" actId="1076"/>
        <pc:sldMkLst>
          <pc:docMk/>
          <pc:sldMk cId="0" sldId="268"/>
        </pc:sldMkLst>
        <pc:spChg chg="mod">
          <ac:chgData name="GOMEZ, Paula" userId="S::gomezp@who.int::c93cf399-3ed7-4230-9282-8831e3fe5ae7" providerId="AD" clId="Web-{F68678B9-CFDF-4B5A-83EF-B782D8FE058B}" dt="2023-01-24T12:36:06.612" v="27" actId="1076"/>
          <ac:spMkLst>
            <pc:docMk/>
            <pc:sldMk cId="0" sldId="268"/>
            <ac:spMk id="429" creationId="{00000000-0000-0000-0000-000000000000}"/>
          </ac:spMkLst>
        </pc:spChg>
      </pc:sldChg>
      <pc:sldChg chg="modSp">
        <pc:chgData name="GOMEZ, Paula" userId="S::gomezp@who.int::c93cf399-3ed7-4230-9282-8831e3fe5ae7" providerId="AD" clId="Web-{F68678B9-CFDF-4B5A-83EF-B782D8FE058B}" dt="2023-01-24T12:36:38.458" v="29" actId="14100"/>
        <pc:sldMkLst>
          <pc:docMk/>
          <pc:sldMk cId="0" sldId="281"/>
        </pc:sldMkLst>
        <pc:spChg chg="mod">
          <ac:chgData name="GOMEZ, Paula" userId="S::gomezp@who.int::c93cf399-3ed7-4230-9282-8831e3fe5ae7" providerId="AD" clId="Web-{F68678B9-CFDF-4B5A-83EF-B782D8FE058B}" dt="2023-01-24T12:36:38.458" v="29" actId="14100"/>
          <ac:spMkLst>
            <pc:docMk/>
            <pc:sldMk cId="0" sldId="281"/>
            <ac:spMk id="2" creationId="{4F428F33-B31A-00CD-C295-2FC79040A971}"/>
          </ac:spMkLst>
        </pc:spChg>
      </pc:sldChg>
      <pc:sldChg chg="modSp">
        <pc:chgData name="GOMEZ, Paula" userId="S::gomezp@who.int::c93cf399-3ed7-4230-9282-8831e3fe5ae7" providerId="AD" clId="Web-{F68678B9-CFDF-4B5A-83EF-B782D8FE058B}" dt="2023-01-24T12:37:17.819" v="32" actId="1076"/>
        <pc:sldMkLst>
          <pc:docMk/>
          <pc:sldMk cId="0" sldId="284"/>
        </pc:sldMkLst>
        <pc:spChg chg="mod">
          <ac:chgData name="GOMEZ, Paula" userId="S::gomezp@who.int::c93cf399-3ed7-4230-9282-8831e3fe5ae7" providerId="AD" clId="Web-{F68678B9-CFDF-4B5A-83EF-B782D8FE058B}" dt="2023-01-24T12:37:17.819" v="32" actId="1076"/>
          <ac:spMkLst>
            <pc:docMk/>
            <pc:sldMk cId="0" sldId="284"/>
            <ac:spMk id="2" creationId="{D6E60E28-1244-D54B-A3EC-A678BAFD9E8A}"/>
          </ac:spMkLst>
        </pc:spChg>
      </pc:sldChg>
      <pc:sldChg chg="modSp">
        <pc:chgData name="GOMEZ, Paula" userId="S::gomezp@who.int::c93cf399-3ed7-4230-9282-8831e3fe5ae7" providerId="AD" clId="Web-{F68678B9-CFDF-4B5A-83EF-B782D8FE058B}" dt="2023-01-24T12:37:27.538" v="33" actId="20577"/>
        <pc:sldMkLst>
          <pc:docMk/>
          <pc:sldMk cId="0" sldId="285"/>
        </pc:sldMkLst>
        <pc:spChg chg="mod">
          <ac:chgData name="GOMEZ, Paula" userId="S::gomezp@who.int::c93cf399-3ed7-4230-9282-8831e3fe5ae7" providerId="AD" clId="Web-{F68678B9-CFDF-4B5A-83EF-B782D8FE058B}" dt="2023-01-24T12:37:27.538" v="33" actId="20577"/>
          <ac:spMkLst>
            <pc:docMk/>
            <pc:sldMk cId="0" sldId="285"/>
            <ac:spMk id="2" creationId="{690DBEEC-7096-987C-A237-64BD3FCB1BEA}"/>
          </ac:spMkLst>
        </pc:spChg>
      </pc:sldChg>
      <pc:sldChg chg="modSp">
        <pc:chgData name="GOMEZ, Paula" userId="S::gomezp@who.int::c93cf399-3ed7-4230-9282-8831e3fe5ae7" providerId="AD" clId="Web-{F68678B9-CFDF-4B5A-83EF-B782D8FE058B}" dt="2023-01-24T12:37:40.304" v="34" actId="14100"/>
        <pc:sldMkLst>
          <pc:docMk/>
          <pc:sldMk cId="0" sldId="286"/>
        </pc:sldMkLst>
        <pc:spChg chg="mod">
          <ac:chgData name="GOMEZ, Paula" userId="S::gomezp@who.int::c93cf399-3ed7-4230-9282-8831e3fe5ae7" providerId="AD" clId="Web-{F68678B9-CFDF-4B5A-83EF-B782D8FE058B}" dt="2023-01-24T12:37:40.304" v="34" actId="14100"/>
          <ac:spMkLst>
            <pc:docMk/>
            <pc:sldMk cId="0" sldId="286"/>
            <ac:spMk id="794" creationId="{00000000-0000-0000-0000-000000000000}"/>
          </ac:spMkLst>
        </pc:spChg>
      </pc:sldChg>
      <pc:sldChg chg="modSp">
        <pc:chgData name="GOMEZ, Paula" userId="S::gomezp@who.int::c93cf399-3ed7-4230-9282-8831e3fe5ae7" providerId="AD" clId="Web-{F68678B9-CFDF-4B5A-83EF-B782D8FE058B}" dt="2023-01-24T12:38:04.868" v="35" actId="1076"/>
        <pc:sldMkLst>
          <pc:docMk/>
          <pc:sldMk cId="0" sldId="288"/>
        </pc:sldMkLst>
        <pc:spChg chg="mod">
          <ac:chgData name="GOMEZ, Paula" userId="S::gomezp@who.int::c93cf399-3ed7-4230-9282-8831e3fe5ae7" providerId="AD" clId="Web-{F68678B9-CFDF-4B5A-83EF-B782D8FE058B}" dt="2023-01-24T12:38:04.868" v="35" actId="1076"/>
          <ac:spMkLst>
            <pc:docMk/>
            <pc:sldMk cId="0" sldId="288"/>
            <ac:spMk id="2" creationId="{9B55D734-95A3-1E43-0358-50BD5506447E}"/>
          </ac:spMkLst>
        </pc:spChg>
      </pc:sldChg>
      <pc:sldChg chg="modSp">
        <pc:chgData name="GOMEZ, Paula" userId="S::gomezp@who.int::c93cf399-3ed7-4230-9282-8831e3fe5ae7" providerId="AD" clId="Web-{F68678B9-CFDF-4B5A-83EF-B782D8FE058B}" dt="2023-01-24T12:38:21.244" v="38" actId="20577"/>
        <pc:sldMkLst>
          <pc:docMk/>
          <pc:sldMk cId="0" sldId="289"/>
        </pc:sldMkLst>
        <pc:spChg chg="mod">
          <ac:chgData name="GOMEZ, Paula" userId="S::gomezp@who.int::c93cf399-3ed7-4230-9282-8831e3fe5ae7" providerId="AD" clId="Web-{F68678B9-CFDF-4B5A-83EF-B782D8FE058B}" dt="2023-01-24T12:38:11.071" v="36" actId="14100"/>
          <ac:spMkLst>
            <pc:docMk/>
            <pc:sldMk cId="0" sldId="289"/>
            <ac:spMk id="2" creationId="{7434A2D6-A04C-92F8-338E-CC0EE8C253F0}"/>
          </ac:spMkLst>
        </pc:spChg>
        <pc:spChg chg="mod">
          <ac:chgData name="GOMEZ, Paula" userId="S::gomezp@who.int::c93cf399-3ed7-4230-9282-8831e3fe5ae7" providerId="AD" clId="Web-{F68678B9-CFDF-4B5A-83EF-B782D8FE058B}" dt="2023-01-24T12:38:21.244" v="38" actId="20577"/>
          <ac:spMkLst>
            <pc:docMk/>
            <pc:sldMk cId="0" sldId="289"/>
            <ac:spMk id="841" creationId="{00000000-0000-0000-0000-000000000000}"/>
          </ac:spMkLst>
        </pc:spChg>
      </pc:sldChg>
      <pc:sldChg chg="modSp">
        <pc:chgData name="GOMEZ, Paula" userId="S::gomezp@who.int::c93cf399-3ed7-4230-9282-8831e3fe5ae7" providerId="AD" clId="Web-{F68678B9-CFDF-4B5A-83EF-B782D8FE058B}" dt="2023-01-24T12:38:30.713" v="39" actId="14100"/>
        <pc:sldMkLst>
          <pc:docMk/>
          <pc:sldMk cId="0" sldId="290"/>
        </pc:sldMkLst>
        <pc:spChg chg="mod">
          <ac:chgData name="GOMEZ, Paula" userId="S::gomezp@who.int::c93cf399-3ed7-4230-9282-8831e3fe5ae7" providerId="AD" clId="Web-{F68678B9-CFDF-4B5A-83EF-B782D8FE058B}" dt="2023-01-24T12:38:30.713" v="39" actId="14100"/>
          <ac:spMkLst>
            <pc:docMk/>
            <pc:sldMk cId="0" sldId="290"/>
            <ac:spMk id="3" creationId="{3C9C90DA-FBB7-98BC-B987-0D5BFF48389C}"/>
          </ac:spMkLst>
        </pc:spChg>
      </pc:sldChg>
      <pc:sldChg chg="modSp">
        <pc:chgData name="GOMEZ, Paula" userId="S::gomezp@who.int::c93cf399-3ed7-4230-9282-8831e3fe5ae7" providerId="AD" clId="Web-{F68678B9-CFDF-4B5A-83EF-B782D8FE058B}" dt="2023-01-24T12:39:14.996" v="40" actId="14100"/>
        <pc:sldMkLst>
          <pc:docMk/>
          <pc:sldMk cId="0" sldId="313"/>
        </pc:sldMkLst>
        <pc:spChg chg="mod">
          <ac:chgData name="GOMEZ, Paula" userId="S::gomezp@who.int::c93cf399-3ed7-4230-9282-8831e3fe5ae7" providerId="AD" clId="Web-{F68678B9-CFDF-4B5A-83EF-B782D8FE058B}" dt="2023-01-24T12:39:14.996" v="40" actId="14100"/>
          <ac:spMkLst>
            <pc:docMk/>
            <pc:sldMk cId="0" sldId="313"/>
            <ac:spMk id="3" creationId="{3B5F510C-ED0B-6D7A-82B1-C158A7D719B4}"/>
          </ac:spMkLst>
        </pc:spChg>
      </pc:sldChg>
      <pc:sldChg chg="modSp">
        <pc:chgData name="GOMEZ, Paula" userId="S::gomezp@who.int::c93cf399-3ed7-4230-9282-8831e3fe5ae7" providerId="AD" clId="Web-{F68678B9-CFDF-4B5A-83EF-B782D8FE058B}" dt="2023-01-24T12:39:23.872" v="41" actId="14100"/>
        <pc:sldMkLst>
          <pc:docMk/>
          <pc:sldMk cId="0" sldId="314"/>
        </pc:sldMkLst>
        <pc:spChg chg="mod">
          <ac:chgData name="GOMEZ, Paula" userId="S::gomezp@who.int::c93cf399-3ed7-4230-9282-8831e3fe5ae7" providerId="AD" clId="Web-{F68678B9-CFDF-4B5A-83EF-B782D8FE058B}" dt="2023-01-24T12:39:23.872" v="41" actId="14100"/>
          <ac:spMkLst>
            <pc:docMk/>
            <pc:sldMk cId="0" sldId="314"/>
            <ac:spMk id="2" creationId="{B2066C80-C00F-79E4-575C-8741E5060A66}"/>
          </ac:spMkLst>
        </pc:spChg>
      </pc:sldChg>
      <pc:sldChg chg="modSp">
        <pc:chgData name="GOMEZ, Paula" userId="S::gomezp@who.int::c93cf399-3ed7-4230-9282-8831e3fe5ae7" providerId="AD" clId="Web-{F68678B9-CFDF-4B5A-83EF-B782D8FE058B}" dt="2023-01-24T12:39:38.888" v="43" actId="14100"/>
        <pc:sldMkLst>
          <pc:docMk/>
          <pc:sldMk cId="0" sldId="315"/>
        </pc:sldMkLst>
        <pc:spChg chg="mod">
          <ac:chgData name="GOMEZ, Paula" userId="S::gomezp@who.int::c93cf399-3ed7-4230-9282-8831e3fe5ae7" providerId="AD" clId="Web-{F68678B9-CFDF-4B5A-83EF-B782D8FE058B}" dt="2023-01-24T12:39:29.825" v="42" actId="14100"/>
          <ac:spMkLst>
            <pc:docMk/>
            <pc:sldMk cId="0" sldId="315"/>
            <ac:spMk id="3" creationId="{D8569526-0A3F-2BBE-48A9-868738C9707E}"/>
          </ac:spMkLst>
        </pc:spChg>
        <pc:spChg chg="mod">
          <ac:chgData name="GOMEZ, Paula" userId="S::gomezp@who.int::c93cf399-3ed7-4230-9282-8831e3fe5ae7" providerId="AD" clId="Web-{F68678B9-CFDF-4B5A-83EF-B782D8FE058B}" dt="2023-01-24T12:39:38.888" v="43" actId="14100"/>
          <ac:spMkLst>
            <pc:docMk/>
            <pc:sldMk cId="0" sldId="315"/>
            <ac:spMk id="1065" creationId="{00000000-0000-0000-0000-000000000000}"/>
          </ac:spMkLst>
        </pc:spChg>
      </pc:sldChg>
      <pc:sldChg chg="modSp">
        <pc:chgData name="GOMEZ, Paula" userId="S::gomezp@who.int::c93cf399-3ed7-4230-9282-8831e3fe5ae7" providerId="AD" clId="Web-{F68678B9-CFDF-4B5A-83EF-B782D8FE058B}" dt="2023-01-24T12:40:09.858" v="49" actId="20577"/>
        <pc:sldMkLst>
          <pc:docMk/>
          <pc:sldMk cId="0" sldId="317"/>
        </pc:sldMkLst>
        <pc:spChg chg="mod">
          <ac:chgData name="GOMEZ, Paula" userId="S::gomezp@who.int::c93cf399-3ed7-4230-9282-8831e3fe5ae7" providerId="AD" clId="Web-{F68678B9-CFDF-4B5A-83EF-B782D8FE058B}" dt="2023-01-24T12:39:52.904" v="44" actId="14100"/>
          <ac:spMkLst>
            <pc:docMk/>
            <pc:sldMk cId="0" sldId="317"/>
            <ac:spMk id="2" creationId="{A280CB6E-072D-E10B-1E93-E30A5D1800A7}"/>
          </ac:spMkLst>
        </pc:spChg>
        <pc:spChg chg="mod">
          <ac:chgData name="GOMEZ, Paula" userId="S::gomezp@who.int::c93cf399-3ed7-4230-9282-8831e3fe5ae7" providerId="AD" clId="Web-{F68678B9-CFDF-4B5A-83EF-B782D8FE058B}" dt="2023-01-24T12:40:09.858" v="49" actId="20577"/>
          <ac:spMkLst>
            <pc:docMk/>
            <pc:sldMk cId="0" sldId="317"/>
            <ac:spMk id="1074" creationId="{00000000-0000-0000-0000-000000000000}"/>
          </ac:spMkLst>
        </pc:spChg>
        <pc:spChg chg="mod">
          <ac:chgData name="GOMEZ, Paula" userId="S::gomezp@who.int::c93cf399-3ed7-4230-9282-8831e3fe5ae7" providerId="AD" clId="Web-{F68678B9-CFDF-4B5A-83EF-B782D8FE058B}" dt="2023-01-24T12:40:00.436" v="46" actId="20577"/>
          <ac:spMkLst>
            <pc:docMk/>
            <pc:sldMk cId="0" sldId="317"/>
            <ac:spMk id="1076" creationId="{00000000-0000-0000-0000-000000000000}"/>
          </ac:spMkLst>
        </pc:spChg>
      </pc:sldChg>
      <pc:sldChg chg="modSp">
        <pc:chgData name="GOMEZ, Paula" userId="S::gomezp@who.int::c93cf399-3ed7-4230-9282-8831e3fe5ae7" providerId="AD" clId="Web-{F68678B9-CFDF-4B5A-83EF-B782D8FE058B}" dt="2023-01-24T12:41:02.626" v="56" actId="1076"/>
        <pc:sldMkLst>
          <pc:docMk/>
          <pc:sldMk cId="0" sldId="318"/>
        </pc:sldMkLst>
        <pc:spChg chg="mod">
          <ac:chgData name="GOMEZ, Paula" userId="S::gomezp@who.int::c93cf399-3ed7-4230-9282-8831e3fe5ae7" providerId="AD" clId="Web-{F68678B9-CFDF-4B5A-83EF-B782D8FE058B}" dt="2023-01-24T12:40:20.077" v="50" actId="14100"/>
          <ac:spMkLst>
            <pc:docMk/>
            <pc:sldMk cId="0" sldId="318"/>
            <ac:spMk id="1084" creationId="{00000000-0000-0000-0000-000000000000}"/>
          </ac:spMkLst>
        </pc:spChg>
        <pc:graphicFrameChg chg="mod modGraphic">
          <ac:chgData name="GOMEZ, Paula" userId="S::gomezp@who.int::c93cf399-3ed7-4230-9282-8831e3fe5ae7" providerId="AD" clId="Web-{F68678B9-CFDF-4B5A-83EF-B782D8FE058B}" dt="2023-01-24T12:40:35.672" v="54"/>
          <ac:graphicFrameMkLst>
            <pc:docMk/>
            <pc:sldMk cId="0" sldId="318"/>
            <ac:graphicFrameMk id="1081" creationId="{00000000-0000-0000-0000-000000000000}"/>
          </ac:graphicFrameMkLst>
        </pc:graphicFrameChg>
        <pc:picChg chg="mod">
          <ac:chgData name="GOMEZ, Paula" userId="S::gomezp@who.int::c93cf399-3ed7-4230-9282-8831e3fe5ae7" providerId="AD" clId="Web-{F68678B9-CFDF-4B5A-83EF-B782D8FE058B}" dt="2023-01-24T12:41:02.626" v="56" actId="1076"/>
          <ac:picMkLst>
            <pc:docMk/>
            <pc:sldMk cId="0" sldId="318"/>
            <ac:picMk id="1082" creationId="{00000000-0000-0000-0000-000000000000}"/>
          </ac:picMkLst>
        </pc:picChg>
      </pc:sldChg>
    </pc:docChg>
  </pc:docChgLst>
  <pc:docChgLst>
    <pc:chgData name="GOMEZ, Paula" userId="S::gomezp@who.int::c93cf399-3ed7-4230-9282-8831e3fe5ae7" providerId="AD" clId="Web-{3111775C-0447-950B-8C5D-B91331F3285E}"/>
    <pc:docChg chg="modSld">
      <pc:chgData name="GOMEZ, Paula" userId="S::gomezp@who.int::c93cf399-3ed7-4230-9282-8831e3fe5ae7" providerId="AD" clId="Web-{3111775C-0447-950B-8C5D-B91331F3285E}" dt="2023-01-24T12:56:33.840" v="14" actId="1076"/>
      <pc:docMkLst>
        <pc:docMk/>
      </pc:docMkLst>
      <pc:sldChg chg="addSp modSp">
        <pc:chgData name="GOMEZ, Paula" userId="S::gomezp@who.int::c93cf399-3ed7-4230-9282-8831e3fe5ae7" providerId="AD" clId="Web-{3111775C-0447-950B-8C5D-B91331F3285E}" dt="2023-01-24T12:56:33.840" v="14" actId="1076"/>
        <pc:sldMkLst>
          <pc:docMk/>
          <pc:sldMk cId="0" sldId="256"/>
        </pc:sldMkLst>
        <pc:spChg chg="add mod">
          <ac:chgData name="GOMEZ, Paula" userId="S::gomezp@who.int::c93cf399-3ed7-4230-9282-8831e3fe5ae7" providerId="AD" clId="Web-{3111775C-0447-950B-8C5D-B91331F3285E}" dt="2023-01-24T12:56:33.840" v="14" actId="1076"/>
          <ac:spMkLst>
            <pc:docMk/>
            <pc:sldMk cId="0" sldId="256"/>
            <ac:spMk id="2" creationId="{39EAC34F-203E-4228-3953-0AB224C77C9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xfrm>
            <a:off x="1143000" y="685800"/>
            <a:ext cx="4572000" cy="3429000"/>
          </a:xfrm>
          <a:prstGeom prst="rect">
            <a:avLst/>
          </a:prstGeom>
        </p:spPr>
        <p:txBody>
          <a:bodyPr/>
          <a:lstStyle/>
          <a:p>
            <a:endParaRPr/>
          </a:p>
        </p:txBody>
      </p:sp>
      <p:sp>
        <p:nvSpPr>
          <p:cNvPr id="258" name="Shape 25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a:spLocks noGrp="1" noRot="1" noChangeAspect="1"/>
          </p:cNvSpPr>
          <p:nvPr>
            <p:ph type="sldImg"/>
          </p:nvPr>
        </p:nvSpPr>
        <p:spPr>
          <a:xfrm>
            <a:off x="381000" y="685800"/>
            <a:ext cx="6096000" cy="3429000"/>
          </a:xfrm>
          <a:prstGeom prst="rect">
            <a:avLst/>
          </a:prstGeom>
        </p:spPr>
        <p:txBody>
          <a:bodyPr/>
          <a:lstStyle/>
          <a:p>
            <a:endParaRPr/>
          </a:p>
        </p:txBody>
      </p:sp>
      <p:sp>
        <p:nvSpPr>
          <p:cNvPr id="268" name="Shape 268"/>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Shape 423"/>
          <p:cNvSpPr>
            <a:spLocks noGrp="1" noRot="1" noChangeAspect="1"/>
          </p:cNvSpPr>
          <p:nvPr>
            <p:ph type="sldImg"/>
          </p:nvPr>
        </p:nvSpPr>
        <p:spPr>
          <a:xfrm>
            <a:off x="381000" y="685800"/>
            <a:ext cx="6096000" cy="3429000"/>
          </a:xfrm>
          <a:prstGeom prst="rect">
            <a:avLst/>
          </a:prstGeom>
        </p:spPr>
        <p:txBody>
          <a:bodyPr/>
          <a:lstStyle/>
          <a:p>
            <a:endParaRPr/>
          </a:p>
        </p:txBody>
      </p:sp>
      <p:sp>
        <p:nvSpPr>
          <p:cNvPr id="424" name="Shape 424"/>
          <p:cNvSpPr>
            <a:spLocks noGrp="1"/>
          </p:cNvSpPr>
          <p:nvPr>
            <p:ph type="body" sz="quarter" idx="1"/>
          </p:nvPr>
        </p:nvSpPr>
        <p:spPr>
          <a:prstGeom prst="rect">
            <a:avLst/>
          </a:prstGeom>
        </p:spPr>
        <p:txBody>
          <a:bodyPr/>
          <a:lstStyle/>
          <a:p>
            <a:r>
              <a:t>TUTOR: This or a similar question can be asked for diversion of content. </a:t>
            </a:r>
          </a:p>
          <a:p>
            <a:r>
              <a:t>Correct response: C (60% as mentioned in the next slide)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Shape 432"/>
          <p:cNvSpPr>
            <a:spLocks noGrp="1" noRot="1" noChangeAspect="1"/>
          </p:cNvSpPr>
          <p:nvPr>
            <p:ph type="sldImg"/>
          </p:nvPr>
        </p:nvSpPr>
        <p:spPr>
          <a:xfrm>
            <a:off x="381000" y="685800"/>
            <a:ext cx="6096000" cy="3429000"/>
          </a:xfrm>
          <a:prstGeom prst="rect">
            <a:avLst/>
          </a:prstGeom>
        </p:spPr>
        <p:txBody>
          <a:bodyPr/>
          <a:lstStyle/>
          <a:p>
            <a:endParaRPr/>
          </a:p>
        </p:txBody>
      </p:sp>
      <p:sp>
        <p:nvSpPr>
          <p:cNvPr id="433" name="Shape 433"/>
          <p:cNvSpPr>
            <a:spLocks noGrp="1"/>
          </p:cNvSpPr>
          <p:nvPr>
            <p:ph type="body" sz="quarter" idx="1"/>
          </p:nvPr>
        </p:nvSpPr>
        <p:spPr>
          <a:prstGeom prst="rect">
            <a:avLst/>
          </a:prstGeom>
        </p:spPr>
        <p:txBody>
          <a:bodyPr/>
          <a:lstStyle/>
          <a:p>
            <a:r>
              <a:t>TUTOR: This or a similar question can be asked for diversion of content. </a:t>
            </a:r>
          </a:p>
          <a:p>
            <a:r>
              <a:t>Correct response: C (60% as mentioned in the next slide)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 name="Shape 440"/>
          <p:cNvSpPr>
            <a:spLocks noGrp="1" noRot="1" noChangeAspect="1"/>
          </p:cNvSpPr>
          <p:nvPr>
            <p:ph type="sldImg"/>
          </p:nvPr>
        </p:nvSpPr>
        <p:spPr>
          <a:xfrm>
            <a:off x="381000" y="685800"/>
            <a:ext cx="6096000" cy="3429000"/>
          </a:xfrm>
          <a:prstGeom prst="rect">
            <a:avLst/>
          </a:prstGeom>
        </p:spPr>
        <p:txBody>
          <a:bodyPr/>
          <a:lstStyle/>
          <a:p>
            <a:endParaRPr/>
          </a:p>
        </p:txBody>
      </p:sp>
      <p:sp>
        <p:nvSpPr>
          <p:cNvPr id="441" name="Shape 441"/>
          <p:cNvSpPr>
            <a:spLocks noGrp="1"/>
          </p:cNvSpPr>
          <p:nvPr>
            <p:ph type="body" sz="quarter" idx="1"/>
          </p:nvPr>
        </p:nvSpPr>
        <p:spPr>
          <a:prstGeom prst="rect">
            <a:avLst/>
          </a:prstGeom>
        </p:spPr>
        <p:txBody>
          <a:bodyPr/>
          <a:lstStyle/>
          <a:p>
            <a:r>
              <a:t>Tutor: Emphasize on numbers. There will be a Knowledge Check later in the presentation.</a:t>
            </a:r>
          </a:p>
          <a:p>
            <a:endParaRPr/>
          </a:p>
          <a:p>
            <a:r>
              <a:t>Sources: </a:t>
            </a:r>
          </a:p>
          <a:p>
            <a:r>
              <a:t>www.oie.int/onehealth</a:t>
            </a:r>
          </a:p>
          <a:p>
            <a:r>
              <a:t>US Centers for Disease Control and Prevention, National Center for Emerging and Zoonotic Infectious Diseases, One Health Office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Shape 463"/>
          <p:cNvSpPr>
            <a:spLocks noGrp="1" noRot="1" noChangeAspect="1"/>
          </p:cNvSpPr>
          <p:nvPr>
            <p:ph type="sldImg"/>
          </p:nvPr>
        </p:nvSpPr>
        <p:spPr>
          <a:xfrm>
            <a:off x="381000" y="685800"/>
            <a:ext cx="6096000" cy="3429000"/>
          </a:xfrm>
          <a:prstGeom prst="rect">
            <a:avLst/>
          </a:prstGeom>
        </p:spPr>
        <p:txBody>
          <a:bodyPr/>
          <a:lstStyle/>
          <a:p>
            <a:endParaRPr/>
          </a:p>
        </p:txBody>
      </p:sp>
      <p:sp>
        <p:nvSpPr>
          <p:cNvPr id="464" name="Shape 464"/>
          <p:cNvSpPr>
            <a:spLocks noGrp="1"/>
          </p:cNvSpPr>
          <p:nvPr>
            <p:ph type="body" sz="quarter" idx="1"/>
          </p:nvPr>
        </p:nvSpPr>
        <p:spPr>
          <a:prstGeom prst="rect">
            <a:avLst/>
          </a:prstGeom>
        </p:spPr>
        <p:txBody>
          <a:bodyPr/>
          <a:lstStyle/>
          <a:p>
            <a:r>
              <a:t>One Health diseases and threats of concern may emerge for different reasons from an original epidemiological situation, i.e, a pathogen, its host specie(s) and the ecosystem in which they are found. These reasons may involve:</a:t>
            </a:r>
          </a:p>
          <a:p>
            <a:r>
              <a:t>A spill-over effect or species-jump which creates new host species</a:t>
            </a:r>
          </a:p>
          <a:p>
            <a:r>
              <a:t>Acquired attributes, such as antimicrobial resistance or increased virulence</a:t>
            </a:r>
          </a:p>
          <a:p>
            <a:r>
              <a:t>A geographic extension to new ecosystems (adaptation) or to environments which come to offer the pathogen’s ideal conditions (e.g climate change).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Shape 483"/>
          <p:cNvSpPr>
            <a:spLocks noGrp="1" noRot="1" noChangeAspect="1"/>
          </p:cNvSpPr>
          <p:nvPr>
            <p:ph type="sldImg"/>
          </p:nvPr>
        </p:nvSpPr>
        <p:spPr>
          <a:xfrm>
            <a:off x="381000" y="685800"/>
            <a:ext cx="6096000" cy="3429000"/>
          </a:xfrm>
          <a:prstGeom prst="rect">
            <a:avLst/>
          </a:prstGeom>
        </p:spPr>
        <p:txBody>
          <a:bodyPr/>
          <a:lstStyle/>
          <a:p>
            <a:endParaRPr/>
          </a:p>
        </p:txBody>
      </p:sp>
      <p:sp>
        <p:nvSpPr>
          <p:cNvPr id="484" name="Shape 484"/>
          <p:cNvSpPr>
            <a:spLocks noGrp="1"/>
          </p:cNvSpPr>
          <p:nvPr>
            <p:ph type="body" sz="quarter" idx="1"/>
          </p:nvPr>
        </p:nvSpPr>
        <p:spPr>
          <a:prstGeom prst="rect">
            <a:avLst/>
          </a:prstGeom>
        </p:spPr>
        <p:txBody>
          <a:bodyPr/>
          <a:lstStyle/>
          <a:p>
            <a:pPr defTabSz="457200"/>
            <a:r>
              <a:t>Over the last years, why have zoonoses come to represent a growing proportion of the emerging diseases that appear at the rate of one per year on average since 1945? To better understand this, attempts at mapping out where they are most likely to crop up have been led, using data from zoonotic and emerging infectious diseases since the middle of the 20</a:t>
            </a:r>
            <a:r>
              <a:rPr baseline="30000"/>
              <a:t>th</a:t>
            </a:r>
            <a:r>
              <a:t> century. These have shown that certain areas, or “hotspots”, are more at risk of outbreaks than others (the Congo basin in Africa, the Gangetic plains in Asia and the Amazon basin in South America for example) due to socio-economic, environmental and ecological factors that coincide to create ideal conditions for zoonotic outbreaks. These factors are the result of the evolution of the relationship between humans, animals and the environment, which has led to new drivers of the emergence of diseases at the interface between the three: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noRot="1" noChangeAspect="1"/>
          </p:cNvSpPr>
          <p:nvPr>
            <p:ph type="sldImg"/>
          </p:nvPr>
        </p:nvSpPr>
        <p:spPr>
          <a:xfrm>
            <a:off x="381000" y="685800"/>
            <a:ext cx="6096000" cy="3429000"/>
          </a:xfrm>
          <a:prstGeom prst="rect">
            <a:avLst/>
          </a:prstGeom>
        </p:spPr>
        <p:txBody>
          <a:bodyPr/>
          <a:lstStyle/>
          <a:p>
            <a:endParaRPr/>
          </a:p>
        </p:txBody>
      </p:sp>
      <p:sp>
        <p:nvSpPr>
          <p:cNvPr id="494" name="Shape 494"/>
          <p:cNvSpPr>
            <a:spLocks noGrp="1"/>
          </p:cNvSpPr>
          <p:nvPr>
            <p:ph type="body" sz="quarter" idx="1"/>
          </p:nvPr>
        </p:nvSpPr>
        <p:spPr>
          <a:prstGeom prst="rect">
            <a:avLst/>
          </a:prstGeom>
        </p:spPr>
        <p:txBody>
          <a:bodyPr/>
          <a:lstStyle/>
          <a:p>
            <a:r>
              <a:t>Tutor: let the participants offer ideas before showing the list.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Shape 503"/>
          <p:cNvSpPr>
            <a:spLocks noGrp="1" noRot="1" noChangeAspect="1"/>
          </p:cNvSpPr>
          <p:nvPr>
            <p:ph type="sldImg"/>
          </p:nvPr>
        </p:nvSpPr>
        <p:spPr>
          <a:xfrm>
            <a:off x="381000" y="685800"/>
            <a:ext cx="6096000" cy="3429000"/>
          </a:xfrm>
          <a:prstGeom prst="rect">
            <a:avLst/>
          </a:prstGeom>
        </p:spPr>
        <p:txBody>
          <a:bodyPr/>
          <a:lstStyle/>
          <a:p>
            <a:endParaRPr/>
          </a:p>
        </p:txBody>
      </p:sp>
      <p:sp>
        <p:nvSpPr>
          <p:cNvPr id="504" name="Shape 504"/>
          <p:cNvSpPr>
            <a:spLocks noGrp="1"/>
          </p:cNvSpPr>
          <p:nvPr>
            <p:ph type="body" sz="quarter" idx="1"/>
          </p:nvPr>
        </p:nvSpPr>
        <p:spPr>
          <a:prstGeom prst="rect">
            <a:avLst/>
          </a:prstGeom>
        </p:spPr>
        <p:txBody>
          <a:bodyPr/>
          <a:lstStyle/>
          <a:p>
            <a:r>
              <a:t>Environmental Factors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 name="Shape 512"/>
          <p:cNvSpPr>
            <a:spLocks noGrp="1" noRot="1" noChangeAspect="1"/>
          </p:cNvSpPr>
          <p:nvPr>
            <p:ph type="sldImg"/>
          </p:nvPr>
        </p:nvSpPr>
        <p:spPr>
          <a:xfrm>
            <a:off x="381000" y="685800"/>
            <a:ext cx="6096000" cy="3429000"/>
          </a:xfrm>
          <a:prstGeom prst="rect">
            <a:avLst/>
          </a:prstGeom>
        </p:spPr>
        <p:txBody>
          <a:bodyPr/>
          <a:lstStyle/>
          <a:p>
            <a:endParaRPr/>
          </a:p>
        </p:txBody>
      </p:sp>
      <p:sp>
        <p:nvSpPr>
          <p:cNvPr id="513" name="Shape 513"/>
          <p:cNvSpPr>
            <a:spLocks noGrp="1"/>
          </p:cNvSpPr>
          <p:nvPr>
            <p:ph type="body" sz="quarter" idx="1"/>
          </p:nvPr>
        </p:nvSpPr>
        <p:spPr>
          <a:prstGeom prst="rect">
            <a:avLst/>
          </a:prstGeom>
        </p:spPr>
        <p:txBody>
          <a:bodyPr/>
          <a:lstStyle/>
          <a:p>
            <a:r>
              <a:t>All these factors show that one sector alone cannot take on complex challenges – because events from other sectors may impact global health, collaboration is indispensable to tackle the issue. The OH approach thus offers a more comprehensive frame for IHR(2005) implementation, helping to address PHEIC of all origins.</a:t>
            </a:r>
          </a:p>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Shape 554"/>
          <p:cNvSpPr>
            <a:spLocks noGrp="1" noRot="1" noChangeAspect="1"/>
          </p:cNvSpPr>
          <p:nvPr>
            <p:ph type="sldImg"/>
          </p:nvPr>
        </p:nvSpPr>
        <p:spPr>
          <a:xfrm>
            <a:off x="381000" y="685800"/>
            <a:ext cx="6096000" cy="3429000"/>
          </a:xfrm>
          <a:prstGeom prst="rect">
            <a:avLst/>
          </a:prstGeom>
        </p:spPr>
        <p:txBody>
          <a:bodyPr/>
          <a:lstStyle/>
          <a:p>
            <a:endParaRPr/>
          </a:p>
        </p:txBody>
      </p:sp>
      <p:sp>
        <p:nvSpPr>
          <p:cNvPr id="555" name="Shape 555"/>
          <p:cNvSpPr>
            <a:spLocks noGrp="1"/>
          </p:cNvSpPr>
          <p:nvPr>
            <p:ph type="body" sz="quarter" idx="1"/>
          </p:nvPr>
        </p:nvSpPr>
        <p:spPr>
          <a:prstGeom prst="rect">
            <a:avLst/>
          </a:prstGeom>
        </p:spPr>
        <p:txBody>
          <a:bodyPr/>
          <a:lstStyle/>
          <a:p>
            <a:pPr defTabSz="457200"/>
            <a:r>
              <a:t>Tutor: let the participants find examples for each stage </a:t>
            </a:r>
          </a:p>
          <a:p>
            <a:pPr defTabSz="457200"/>
            <a:endParaRPr/>
          </a:p>
          <a:p>
            <a:pPr defTabSz="457200"/>
            <a:r>
              <a:t>Stage 1 : Newcastle Disease in poultry</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xfrm>
            <a:off x="381000" y="685800"/>
            <a:ext cx="6096000" cy="3429000"/>
          </a:xfrm>
          <a:prstGeom prst="rect">
            <a:avLst/>
          </a:prstGeom>
        </p:spPr>
        <p:txBody>
          <a:bodyPr/>
          <a:lstStyle/>
          <a:p>
            <a:endParaRPr/>
          </a:p>
        </p:txBody>
      </p:sp>
      <p:sp>
        <p:nvSpPr>
          <p:cNvPr id="594" name="Shape 594"/>
          <p:cNvSpPr>
            <a:spLocks noGrp="1"/>
          </p:cNvSpPr>
          <p:nvPr>
            <p:ph type="body" sz="quarter" idx="1"/>
          </p:nvPr>
        </p:nvSpPr>
        <p:spPr>
          <a:prstGeom prst="rect">
            <a:avLst/>
          </a:prstGeom>
        </p:spPr>
        <p:txBody>
          <a:bodyPr/>
          <a:lstStyle>
            <a:lvl1pPr defTabSz="457200"/>
          </a:lstStyle>
          <a:p>
            <a:r>
              <a:t>Stage 2 : Rabies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 name="Shape 273"/>
          <p:cNvSpPr>
            <a:spLocks noGrp="1" noRot="1" noChangeAspect="1"/>
          </p:cNvSpPr>
          <p:nvPr>
            <p:ph type="sldImg"/>
          </p:nvPr>
        </p:nvSpPr>
        <p:spPr>
          <a:xfrm>
            <a:off x="381000" y="685800"/>
            <a:ext cx="6096000" cy="3429000"/>
          </a:xfrm>
          <a:prstGeom prst="rect">
            <a:avLst/>
          </a:prstGeom>
        </p:spPr>
        <p:txBody>
          <a:bodyPr/>
          <a:lstStyle/>
          <a:p>
            <a:endParaRPr/>
          </a:p>
        </p:txBody>
      </p:sp>
      <p:sp>
        <p:nvSpPr>
          <p:cNvPr id="274" name="Shape 274"/>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 name="Shape 632"/>
          <p:cNvSpPr>
            <a:spLocks noGrp="1" noRot="1" noChangeAspect="1"/>
          </p:cNvSpPr>
          <p:nvPr>
            <p:ph type="sldImg"/>
          </p:nvPr>
        </p:nvSpPr>
        <p:spPr>
          <a:xfrm>
            <a:off x="381000" y="685800"/>
            <a:ext cx="6096000" cy="3429000"/>
          </a:xfrm>
          <a:prstGeom prst="rect">
            <a:avLst/>
          </a:prstGeom>
        </p:spPr>
        <p:txBody>
          <a:bodyPr/>
          <a:lstStyle/>
          <a:p>
            <a:endParaRPr/>
          </a:p>
        </p:txBody>
      </p:sp>
      <p:sp>
        <p:nvSpPr>
          <p:cNvPr id="633" name="Shape 633"/>
          <p:cNvSpPr>
            <a:spLocks noGrp="1"/>
          </p:cNvSpPr>
          <p:nvPr>
            <p:ph type="body" sz="quarter" idx="1"/>
          </p:nvPr>
        </p:nvSpPr>
        <p:spPr>
          <a:prstGeom prst="rect">
            <a:avLst/>
          </a:prstGeom>
        </p:spPr>
        <p:txBody>
          <a:bodyPr/>
          <a:lstStyle>
            <a:lvl1pPr defTabSz="457200"/>
          </a:lstStyle>
          <a:p>
            <a:r>
              <a:t>Stage 3: Ebola</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 name="Shape 671"/>
          <p:cNvSpPr>
            <a:spLocks noGrp="1" noRot="1" noChangeAspect="1"/>
          </p:cNvSpPr>
          <p:nvPr>
            <p:ph type="sldImg"/>
          </p:nvPr>
        </p:nvSpPr>
        <p:spPr>
          <a:xfrm>
            <a:off x="381000" y="685800"/>
            <a:ext cx="6096000" cy="3429000"/>
          </a:xfrm>
          <a:prstGeom prst="rect">
            <a:avLst/>
          </a:prstGeom>
        </p:spPr>
        <p:txBody>
          <a:bodyPr/>
          <a:lstStyle/>
          <a:p>
            <a:endParaRPr/>
          </a:p>
        </p:txBody>
      </p:sp>
      <p:sp>
        <p:nvSpPr>
          <p:cNvPr id="672" name="Shape 672"/>
          <p:cNvSpPr>
            <a:spLocks noGrp="1"/>
          </p:cNvSpPr>
          <p:nvPr>
            <p:ph type="body" sz="quarter" idx="1"/>
          </p:nvPr>
        </p:nvSpPr>
        <p:spPr>
          <a:prstGeom prst="rect">
            <a:avLst/>
          </a:prstGeom>
        </p:spPr>
        <p:txBody>
          <a:bodyPr/>
          <a:lstStyle>
            <a:lvl1pPr defTabSz="457200"/>
          </a:lstStyle>
          <a:p>
            <a:r>
              <a:t>Stage 4: Dengue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Shape 709"/>
          <p:cNvSpPr>
            <a:spLocks noGrp="1" noRot="1" noChangeAspect="1"/>
          </p:cNvSpPr>
          <p:nvPr>
            <p:ph type="sldImg"/>
          </p:nvPr>
        </p:nvSpPr>
        <p:spPr>
          <a:xfrm>
            <a:off x="381000" y="685800"/>
            <a:ext cx="6096000" cy="3429000"/>
          </a:xfrm>
          <a:prstGeom prst="rect">
            <a:avLst/>
          </a:prstGeom>
        </p:spPr>
        <p:txBody>
          <a:bodyPr/>
          <a:lstStyle/>
          <a:p>
            <a:endParaRPr/>
          </a:p>
        </p:txBody>
      </p:sp>
      <p:sp>
        <p:nvSpPr>
          <p:cNvPr id="710" name="Shape 710"/>
          <p:cNvSpPr>
            <a:spLocks noGrp="1"/>
          </p:cNvSpPr>
          <p:nvPr>
            <p:ph type="body" sz="quarter" idx="1"/>
          </p:nvPr>
        </p:nvSpPr>
        <p:spPr>
          <a:prstGeom prst="rect">
            <a:avLst/>
          </a:prstGeom>
        </p:spPr>
        <p:txBody>
          <a:bodyPr/>
          <a:lstStyle>
            <a:lvl1pPr defTabSz="457200"/>
          </a:lstStyle>
          <a:p>
            <a:r>
              <a:t>Stage 5 : HIV</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Shape 717"/>
          <p:cNvSpPr>
            <a:spLocks noGrp="1" noRot="1" noChangeAspect="1"/>
          </p:cNvSpPr>
          <p:nvPr>
            <p:ph type="sldImg"/>
          </p:nvPr>
        </p:nvSpPr>
        <p:spPr>
          <a:xfrm>
            <a:off x="381000" y="685800"/>
            <a:ext cx="6096000" cy="3429000"/>
          </a:xfrm>
          <a:prstGeom prst="rect">
            <a:avLst/>
          </a:prstGeom>
        </p:spPr>
        <p:txBody>
          <a:bodyPr/>
          <a:lstStyle/>
          <a:p>
            <a:endParaRPr/>
          </a:p>
        </p:txBody>
      </p:sp>
      <p:sp>
        <p:nvSpPr>
          <p:cNvPr id="718" name="Shape 718"/>
          <p:cNvSpPr>
            <a:spLocks noGrp="1"/>
          </p:cNvSpPr>
          <p:nvPr>
            <p:ph type="body" sz="quarter" idx="1"/>
          </p:nvPr>
        </p:nvSpPr>
        <p:spPr>
          <a:prstGeom prst="rect">
            <a:avLst/>
          </a:prstGeom>
        </p:spPr>
        <p:txBody>
          <a:bodyPr/>
          <a:lstStyle/>
          <a:p>
            <a:r>
              <a:t>Evolution from stage 1 to stage 5 takes some time, as shown on this graph. By acting BEFORE the pathological agent has reached capacity to amplify in human populations, it is possible to anticipate disease, control them more easily and rapidly and prevent epidemics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 name="Shape 736"/>
          <p:cNvSpPr>
            <a:spLocks noGrp="1" noRot="1" noChangeAspect="1"/>
          </p:cNvSpPr>
          <p:nvPr>
            <p:ph type="sldImg"/>
          </p:nvPr>
        </p:nvSpPr>
        <p:spPr>
          <a:xfrm>
            <a:off x="381000" y="685800"/>
            <a:ext cx="6096000" cy="3429000"/>
          </a:xfrm>
          <a:prstGeom prst="rect">
            <a:avLst/>
          </a:prstGeom>
        </p:spPr>
        <p:txBody>
          <a:bodyPr/>
          <a:lstStyle/>
          <a:p>
            <a:endParaRPr/>
          </a:p>
        </p:txBody>
      </p:sp>
      <p:sp>
        <p:nvSpPr>
          <p:cNvPr id="737" name="Shape 737"/>
          <p:cNvSpPr>
            <a:spLocks noGrp="1"/>
          </p:cNvSpPr>
          <p:nvPr>
            <p:ph type="body" sz="quarter" idx="1"/>
          </p:nvPr>
        </p:nvSpPr>
        <p:spPr>
          <a:prstGeom prst="rect">
            <a:avLst/>
          </a:prstGeom>
        </p:spPr>
        <p:txBody>
          <a:bodyPr/>
          <a:lstStyle/>
          <a:p>
            <a:r>
              <a:t>These health challenges show how important it is to take a One Health approach since none of them can be solved by a single sector alone.</a:t>
            </a:r>
          </a:p>
          <a:p>
            <a:endParaRPr/>
          </a:p>
          <a:p>
            <a:r>
              <a:t>AMR: From a One Health perspective it includes specifically the transmission of antibiotic resistant microbes between animal and human populations and the environments in which they live</a:t>
            </a:r>
          </a:p>
          <a:p>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6" name="Shape 786"/>
          <p:cNvSpPr>
            <a:spLocks noGrp="1" noRot="1" noChangeAspect="1"/>
          </p:cNvSpPr>
          <p:nvPr>
            <p:ph type="sldImg"/>
          </p:nvPr>
        </p:nvSpPr>
        <p:spPr>
          <a:xfrm>
            <a:off x="381000" y="685800"/>
            <a:ext cx="6096000" cy="3429000"/>
          </a:xfrm>
          <a:prstGeom prst="rect">
            <a:avLst/>
          </a:prstGeom>
        </p:spPr>
        <p:txBody>
          <a:bodyPr/>
          <a:lstStyle/>
          <a:p>
            <a:endParaRPr/>
          </a:p>
        </p:txBody>
      </p:sp>
      <p:sp>
        <p:nvSpPr>
          <p:cNvPr id="787" name="Shape 787"/>
          <p:cNvSpPr>
            <a:spLocks noGrp="1"/>
          </p:cNvSpPr>
          <p:nvPr>
            <p:ph type="body" sz="quarter" idx="1"/>
          </p:nvPr>
        </p:nvSpPr>
        <p:spPr>
          <a:prstGeom prst="rect">
            <a:avLst/>
          </a:prstGeom>
        </p:spPr>
        <p:txBody>
          <a:bodyPr/>
          <a:lstStyle/>
          <a:p>
            <a:r>
              <a:t>TUTOR: Let group come up with examples (and cross check whether audience followed you on previous slide about these health challenges)</a:t>
            </a:r>
          </a:p>
          <a:p>
            <a:endParaRPr/>
          </a:p>
          <a:p>
            <a:r>
              <a:t>Other suggestions may include: food security, conservation (ethic), multisectoral workforce, interdisciplinary research, etc.</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5" name="Shape 795"/>
          <p:cNvSpPr>
            <a:spLocks noGrp="1" noRot="1" noChangeAspect="1"/>
          </p:cNvSpPr>
          <p:nvPr>
            <p:ph type="sldImg"/>
          </p:nvPr>
        </p:nvSpPr>
        <p:spPr>
          <a:xfrm>
            <a:off x="381000" y="685800"/>
            <a:ext cx="6096000" cy="3429000"/>
          </a:xfrm>
          <a:prstGeom prst="rect">
            <a:avLst/>
          </a:prstGeom>
        </p:spPr>
        <p:txBody>
          <a:bodyPr/>
          <a:lstStyle/>
          <a:p>
            <a:endParaRPr/>
          </a:p>
        </p:txBody>
      </p:sp>
      <p:sp>
        <p:nvSpPr>
          <p:cNvPr id="796" name="Shape 796"/>
          <p:cNvSpPr>
            <a:spLocks noGrp="1"/>
          </p:cNvSpPr>
          <p:nvPr>
            <p:ph type="body" sz="quarter" idx="1"/>
          </p:nvPr>
        </p:nvSpPr>
        <p:spPr>
          <a:prstGeom prst="rect">
            <a:avLst/>
          </a:prstGeom>
        </p:spPr>
        <p:txBody>
          <a:bodyPr/>
          <a:lstStyle/>
          <a:p>
            <a:r>
              <a:t>TUTOR: Let the group think and offer solutions. Depending on target audience and time available, another question may be: How are these sectors organized in your national health system. </a:t>
            </a:r>
          </a:p>
          <a:p>
            <a:endParaRPr/>
          </a:p>
          <a:p>
            <a:r>
              <a:t>Note: Sectors are usually separated depending on national priorities (Animal health being an economic Environmental Health systems are usually derived from the animal health sector and report to the Ministry or Department of Agriculture, Natural Resources, or other equivalent structure. They may handle issues concerning management of natural resources, wildlife preservation, environment protection, landscape organization….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 name="Shape 803"/>
          <p:cNvSpPr>
            <a:spLocks noGrp="1" noRot="1" noChangeAspect="1"/>
          </p:cNvSpPr>
          <p:nvPr>
            <p:ph type="sldImg"/>
          </p:nvPr>
        </p:nvSpPr>
        <p:spPr>
          <a:xfrm>
            <a:off x="381000" y="685800"/>
            <a:ext cx="6096000" cy="3429000"/>
          </a:xfrm>
          <a:prstGeom prst="rect">
            <a:avLst/>
          </a:prstGeom>
        </p:spPr>
        <p:txBody>
          <a:bodyPr/>
          <a:lstStyle/>
          <a:p>
            <a:endParaRPr/>
          </a:p>
        </p:txBody>
      </p:sp>
      <p:sp>
        <p:nvSpPr>
          <p:cNvPr id="804" name="Shape 804"/>
          <p:cNvSpPr>
            <a:spLocks noGrp="1"/>
          </p:cNvSpPr>
          <p:nvPr>
            <p:ph type="body" sz="quarter" idx="1"/>
          </p:nvPr>
        </p:nvSpPr>
        <p:spPr>
          <a:prstGeom prst="rect">
            <a:avLst/>
          </a:prstGeom>
        </p:spPr>
        <p:txBody>
          <a:bodyPr/>
          <a:lstStyle/>
          <a:p>
            <a:r>
              <a:t>The implementation of a One Health approach to respond to a national health event requires establishment of some mechanism for coordination, communication, and collaboration among all the relevant sectors and disciplines. </a:t>
            </a:r>
          </a:p>
          <a:p>
            <a:endParaRPr/>
          </a:p>
          <a:p>
            <a:r>
              <a:t>This mechanism may take different forms, depending on the national context, current governmental mechanisms and structures, objectives, and available resources. </a:t>
            </a:r>
          </a:p>
          <a:p>
            <a:endParaRPr/>
          </a:p>
          <a:p>
            <a:r>
              <a:t>A multisectoral, One Health coordination committee or taskforce can provide a strong institutional framework to support a formalized chain of command in collaboration, coordination, and communication including who is doing what, when, how and where during outbreaks</a:t>
            </a:r>
          </a:p>
          <a:p>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Shape 810"/>
          <p:cNvSpPr>
            <a:spLocks noGrp="1" noRot="1" noChangeAspect="1"/>
          </p:cNvSpPr>
          <p:nvPr>
            <p:ph type="sldImg"/>
          </p:nvPr>
        </p:nvSpPr>
        <p:spPr>
          <a:xfrm>
            <a:off x="381000" y="685800"/>
            <a:ext cx="6096000" cy="3429000"/>
          </a:xfrm>
          <a:prstGeom prst="rect">
            <a:avLst/>
          </a:prstGeom>
        </p:spPr>
        <p:txBody>
          <a:bodyPr/>
          <a:lstStyle/>
          <a:p>
            <a:endParaRPr/>
          </a:p>
        </p:txBody>
      </p:sp>
      <p:sp>
        <p:nvSpPr>
          <p:cNvPr id="811" name="Shape 811"/>
          <p:cNvSpPr>
            <a:spLocks noGrp="1"/>
          </p:cNvSpPr>
          <p:nvPr>
            <p:ph type="body" sz="quarter" idx="1"/>
          </p:nvPr>
        </p:nvSpPr>
        <p:spPr>
          <a:prstGeom prst="rect">
            <a:avLst/>
          </a:prstGeom>
        </p:spPr>
        <p:txBody>
          <a:bodyPr/>
          <a:lstStyle/>
          <a:p>
            <a:r>
              <a:t>The implementation of a One Health approach to respond to a national health event requires establishment of some mechanism for coordination, communication, and collaboration among all the relevant sectors and disciplines. </a:t>
            </a:r>
          </a:p>
          <a:p>
            <a:endParaRPr/>
          </a:p>
          <a:p>
            <a:r>
              <a:t>This mechanism may take different forms, depending on the national context, current governmental mechanisms and structures, objectives, and available resources. </a:t>
            </a:r>
          </a:p>
          <a:p>
            <a:endParaRPr/>
          </a:p>
          <a:p>
            <a:r>
              <a:t>A multisectoral, One Health coordination committee or taskforce can provide a strong institutional framework to support a formalized chain of command in collaboration, coordination, and communication including who is doing what, when, how and where during outbreaks</a:t>
            </a:r>
          </a:p>
          <a:p>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 name="Shape 849"/>
          <p:cNvSpPr>
            <a:spLocks noGrp="1" noRot="1" noChangeAspect="1"/>
          </p:cNvSpPr>
          <p:nvPr>
            <p:ph type="sldImg"/>
          </p:nvPr>
        </p:nvSpPr>
        <p:spPr>
          <a:xfrm>
            <a:off x="381000" y="685800"/>
            <a:ext cx="6096000" cy="3429000"/>
          </a:xfrm>
          <a:prstGeom prst="rect">
            <a:avLst/>
          </a:prstGeom>
        </p:spPr>
        <p:txBody>
          <a:bodyPr/>
          <a:lstStyle/>
          <a:p>
            <a:endParaRPr/>
          </a:p>
        </p:txBody>
      </p:sp>
      <p:sp>
        <p:nvSpPr>
          <p:cNvPr id="850" name="Shape 850"/>
          <p:cNvSpPr>
            <a:spLocks noGrp="1"/>
          </p:cNvSpPr>
          <p:nvPr>
            <p:ph type="body" sz="quarter" idx="1"/>
          </p:nvPr>
        </p:nvSpPr>
        <p:spPr>
          <a:prstGeom prst="rect">
            <a:avLst/>
          </a:prstGeom>
        </p:spPr>
        <p:txBody>
          <a:bodyPr/>
          <a:lstStyle/>
          <a:p>
            <a:r>
              <a:t>THIS IS ONLY AN EXAMPLE.</a:t>
            </a:r>
          </a:p>
          <a:p>
            <a:r>
              <a:t>The “silos” illustrate the non cooperating sectors. These inter-ministerial committees or task forces are usually under an authority at a very high level. Political leadership is very important and should be encouraged. However, very often, the respective sectors work within their own silos. Cross-sectoral activities are limited at the technical level.</a:t>
            </a:r>
          </a:p>
          <a:p>
            <a:pPr defTabSz="457200">
              <a:spcBef>
                <a:spcPts val="400"/>
              </a:spcBef>
            </a:pPr>
            <a:endParaRPr/>
          </a:p>
          <a:p>
            <a:pPr defTabSz="457200">
              <a:spcBef>
                <a:spcPts val="400"/>
              </a:spcBef>
            </a:pPr>
            <a:r>
              <a:t>but it is clear that during the course of an outbreak, there are a lot of converging areas between the human health and the animal health sectors. Such mechanism can equally include other ministries and actors – </a:t>
            </a:r>
          </a:p>
          <a:p>
            <a:pPr defTabSz="457200">
              <a:spcBef>
                <a:spcPts val="400"/>
              </a:spcBef>
            </a:pPr>
            <a:r>
              <a:t>With better preparedness, much more could be done at the human-animal-environment interface to break the silos.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Shape 278"/>
          <p:cNvSpPr>
            <a:spLocks noGrp="1" noRot="1" noChangeAspect="1"/>
          </p:cNvSpPr>
          <p:nvPr>
            <p:ph type="sldImg"/>
          </p:nvPr>
        </p:nvSpPr>
        <p:spPr>
          <a:xfrm>
            <a:off x="381000" y="685800"/>
            <a:ext cx="6096000" cy="3429000"/>
          </a:xfrm>
          <a:prstGeom prst="rect">
            <a:avLst/>
          </a:prstGeom>
        </p:spPr>
        <p:txBody>
          <a:bodyPr/>
          <a:lstStyle/>
          <a:p>
            <a:endParaRPr/>
          </a:p>
        </p:txBody>
      </p:sp>
      <p:sp>
        <p:nvSpPr>
          <p:cNvPr id="279" name="Shape 279"/>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381000" y="685800"/>
            <a:ext cx="6096000" cy="3429000"/>
          </a:xfrm>
          <a:prstGeom prst="rect">
            <a:avLst/>
          </a:prstGeom>
        </p:spPr>
        <p:txBody>
          <a:bodyPr/>
          <a:lstStyle/>
          <a:p>
            <a:endParaRPr/>
          </a:p>
        </p:txBody>
      </p:sp>
      <p:sp>
        <p:nvSpPr>
          <p:cNvPr id="860" name="Shape 860"/>
          <p:cNvSpPr>
            <a:spLocks noGrp="1"/>
          </p:cNvSpPr>
          <p:nvPr>
            <p:ph type="body" sz="quarter" idx="1"/>
          </p:nvPr>
        </p:nvSpPr>
        <p:spPr>
          <a:prstGeom prst="rect">
            <a:avLst/>
          </a:prstGeom>
        </p:spPr>
        <p:txBody>
          <a:bodyPr/>
          <a:lstStyle/>
          <a:p>
            <a:r>
              <a:t>TUTOR: Ask participants for examples or their experiences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8" name="Shape 868"/>
          <p:cNvSpPr>
            <a:spLocks noGrp="1" noRot="1" noChangeAspect="1"/>
          </p:cNvSpPr>
          <p:nvPr>
            <p:ph type="sldImg"/>
          </p:nvPr>
        </p:nvSpPr>
        <p:spPr>
          <a:xfrm>
            <a:off x="381000" y="685800"/>
            <a:ext cx="6096000" cy="3429000"/>
          </a:xfrm>
          <a:prstGeom prst="rect">
            <a:avLst/>
          </a:prstGeom>
        </p:spPr>
        <p:txBody>
          <a:bodyPr/>
          <a:lstStyle/>
          <a:p>
            <a:endParaRPr/>
          </a:p>
        </p:txBody>
      </p:sp>
      <p:sp>
        <p:nvSpPr>
          <p:cNvPr id="869" name="Shape 869"/>
          <p:cNvSpPr>
            <a:spLocks noGrp="1"/>
          </p:cNvSpPr>
          <p:nvPr>
            <p:ph type="body" sz="quarter" idx="1"/>
          </p:nvPr>
        </p:nvSpPr>
        <p:spPr>
          <a:prstGeom prst="rect">
            <a:avLst/>
          </a:prstGeom>
        </p:spPr>
        <p:txBody>
          <a:bodyPr/>
          <a:lstStyle/>
          <a:p>
            <a:r>
              <a:t>TUTOR: This or a similar question can be asked for diversion of content. </a:t>
            </a:r>
          </a:p>
          <a:p>
            <a:r>
              <a:t>Correct response: C (60% as mentioned earlier)</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 name="Shape 890"/>
          <p:cNvSpPr>
            <a:spLocks noGrp="1" noRot="1" noChangeAspect="1"/>
          </p:cNvSpPr>
          <p:nvPr>
            <p:ph type="sldImg"/>
          </p:nvPr>
        </p:nvSpPr>
        <p:spPr>
          <a:xfrm>
            <a:off x="381000" y="685800"/>
            <a:ext cx="6096000" cy="3429000"/>
          </a:xfrm>
          <a:prstGeom prst="rect">
            <a:avLst/>
          </a:prstGeom>
        </p:spPr>
        <p:txBody>
          <a:bodyPr/>
          <a:lstStyle/>
          <a:p>
            <a:endParaRPr/>
          </a:p>
        </p:txBody>
      </p:sp>
      <p:sp>
        <p:nvSpPr>
          <p:cNvPr id="891" name="Shape 891"/>
          <p:cNvSpPr>
            <a:spLocks noGrp="1"/>
          </p:cNvSpPr>
          <p:nvPr>
            <p:ph type="body" sz="quarter" idx="1"/>
          </p:nvPr>
        </p:nvSpPr>
        <p:spPr>
          <a:prstGeom prst="rect">
            <a:avLst/>
          </a:prstGeom>
        </p:spPr>
        <p:txBody>
          <a:bodyPr/>
          <a:lstStyle/>
          <a:p>
            <a:r>
              <a:t>Tutor: These are only a few examples. You can chose one or add you own or ask participants for experiences. </a:t>
            </a:r>
          </a:p>
          <a:p>
            <a:endParaRPr/>
          </a:p>
          <a:p>
            <a:r>
              <a:t>Tutor: After each of these three examples, ask participants for lessons learned. The responses for each example are included in the notes.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 name="Shape 901"/>
          <p:cNvSpPr>
            <a:spLocks noGrp="1" noRot="1" noChangeAspect="1"/>
          </p:cNvSpPr>
          <p:nvPr>
            <p:ph type="sldImg"/>
          </p:nvPr>
        </p:nvSpPr>
        <p:spPr>
          <a:xfrm>
            <a:off x="381000" y="685800"/>
            <a:ext cx="6096000" cy="3429000"/>
          </a:xfrm>
          <a:prstGeom prst="rect">
            <a:avLst/>
          </a:prstGeom>
        </p:spPr>
        <p:txBody>
          <a:bodyPr/>
          <a:lstStyle/>
          <a:p>
            <a:endParaRPr/>
          </a:p>
        </p:txBody>
      </p:sp>
      <p:sp>
        <p:nvSpPr>
          <p:cNvPr id="902" name="Shape 902"/>
          <p:cNvSpPr>
            <a:spLocks noGrp="1"/>
          </p:cNvSpPr>
          <p:nvPr>
            <p:ph type="body" sz="quarter" idx="1"/>
          </p:nvPr>
        </p:nvSpPr>
        <p:spPr>
          <a:prstGeom prst="rect">
            <a:avLst/>
          </a:prstGeom>
        </p:spPr>
        <p:txBody>
          <a:bodyPr/>
          <a:lstStyle/>
          <a:p>
            <a:r>
              <a:t>RVF virus is borne by mosquitoes and spreads in humans and livestock (cattle, sheep, goats and camels), humans being infected either by mosquitoes or through contact with the blood or organs of infected animals. Mortality is low in humans, whereas animals are more vulnerable: livestock owners reported up to 70% loss in sheep and goats and 30% in cattle and camels.</a:t>
            </a:r>
          </a:p>
          <a:p>
            <a:endParaRPr/>
          </a:p>
          <a:p>
            <a:r>
              <a:t>EPIZOOTIC: an outbreak of disease affecting many animals of one kind at the same time; </a:t>
            </a:r>
            <a:r>
              <a:rPr i="1"/>
              <a:t>also</a:t>
            </a:r>
            <a:r>
              <a:t> : the disease itself</a:t>
            </a:r>
          </a:p>
          <a:p>
            <a:endParaRPr/>
          </a:p>
          <a:p>
            <a:r>
              <a:t>ENZOOTIC: Endemic in animals. An enzootic disease is constantly present in an animal population, but usually only affects a small number of animals at any one time.</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 name="Shape 908"/>
          <p:cNvSpPr>
            <a:spLocks noGrp="1" noRot="1" noChangeAspect="1"/>
          </p:cNvSpPr>
          <p:nvPr>
            <p:ph type="sldImg"/>
          </p:nvPr>
        </p:nvSpPr>
        <p:spPr>
          <a:xfrm>
            <a:off x="381000" y="685800"/>
            <a:ext cx="6096000" cy="3429000"/>
          </a:xfrm>
          <a:prstGeom prst="rect">
            <a:avLst/>
          </a:prstGeom>
        </p:spPr>
        <p:txBody>
          <a:bodyPr/>
          <a:lstStyle/>
          <a:p>
            <a:endParaRPr/>
          </a:p>
        </p:txBody>
      </p:sp>
      <p:sp>
        <p:nvSpPr>
          <p:cNvPr id="909" name="Shape 909"/>
          <p:cNvSpPr>
            <a:spLocks noGrp="1"/>
          </p:cNvSpPr>
          <p:nvPr>
            <p:ph type="body" sz="quarter" idx="1"/>
          </p:nvPr>
        </p:nvSpPr>
        <p:spPr>
          <a:prstGeom prst="rect">
            <a:avLst/>
          </a:prstGeom>
        </p:spPr>
        <p:txBody>
          <a:bodyPr/>
          <a:lstStyle>
            <a:lvl1pPr>
              <a:defRPr sz="1000"/>
            </a:lvl1pPr>
          </a:lstStyle>
          <a:p>
            <a:r>
              <a:t>That year, East Africa had seen some of the worst flooding in the region, with heavy rainfalls that had started in October and extended until January 1998. The link between above-average rainfalls and an increase in RVF occurrence was pointed out subsequently by scientists, rain facilitating the hatching of infected mosquito eggs.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4" name="Shape 914"/>
          <p:cNvSpPr>
            <a:spLocks noGrp="1" noRot="1" noChangeAspect="1"/>
          </p:cNvSpPr>
          <p:nvPr>
            <p:ph type="sldImg"/>
          </p:nvPr>
        </p:nvSpPr>
        <p:spPr>
          <a:xfrm>
            <a:off x="381000" y="685800"/>
            <a:ext cx="6096000" cy="3429000"/>
          </a:xfrm>
          <a:prstGeom prst="rect">
            <a:avLst/>
          </a:prstGeom>
        </p:spPr>
        <p:txBody>
          <a:bodyPr/>
          <a:lstStyle/>
          <a:p>
            <a:endParaRPr/>
          </a:p>
        </p:txBody>
      </p:sp>
      <p:sp>
        <p:nvSpPr>
          <p:cNvPr id="915" name="Shape 915"/>
          <p:cNvSpPr>
            <a:spLocks noGrp="1"/>
          </p:cNvSpPr>
          <p:nvPr>
            <p:ph type="body" sz="quarter" idx="1"/>
          </p:nvPr>
        </p:nvSpPr>
        <p:spPr>
          <a:prstGeom prst="rect">
            <a:avLst/>
          </a:prstGeom>
        </p:spPr>
        <p:txBody>
          <a:bodyPr/>
          <a:lstStyle/>
          <a:p>
            <a:pPr defTabSz="457200"/>
            <a:r>
              <a:t>RVF cycle was extended to include environmental factors</a:t>
            </a:r>
          </a:p>
          <a:p>
            <a:pPr defTabSz="457200">
              <a:defRPr sz="1000"/>
            </a:pPr>
            <a:endParaRPr/>
          </a:p>
          <a:p>
            <a:pPr>
              <a:defRPr sz="1000"/>
            </a:pPr>
            <a:r>
              <a:t>Since then, early-warning systems based on the evolution of precipitations has allowed for a better prediction of and preparation of outbreaks.</a:t>
            </a:r>
          </a:p>
          <a:p>
            <a:pPr>
              <a:defRPr sz="1000"/>
            </a:pPr>
            <a:endParaRPr/>
          </a:p>
          <a:p>
            <a:pPr>
              <a:defRPr sz="1000"/>
            </a:pPr>
            <a:r>
              <a:t>El Niño Southern Oscillation is a periodic and irregular variation of the sea surface temperatures in the Pacific. The warm phase (El Niño) develops over a 4 or 5 year period and causes climate change and especially wetter-than-normal conditions in East Africa.</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 name="Shape 921"/>
          <p:cNvSpPr>
            <a:spLocks noGrp="1" noRot="1" noChangeAspect="1"/>
          </p:cNvSpPr>
          <p:nvPr>
            <p:ph type="sldImg"/>
          </p:nvPr>
        </p:nvSpPr>
        <p:spPr>
          <a:xfrm>
            <a:off x="381000" y="685800"/>
            <a:ext cx="6096000" cy="3429000"/>
          </a:xfrm>
          <a:prstGeom prst="rect">
            <a:avLst/>
          </a:prstGeom>
        </p:spPr>
        <p:txBody>
          <a:bodyPr/>
          <a:lstStyle/>
          <a:p>
            <a:endParaRPr/>
          </a:p>
        </p:txBody>
      </p:sp>
      <p:sp>
        <p:nvSpPr>
          <p:cNvPr id="922" name="Shape 922"/>
          <p:cNvSpPr>
            <a:spLocks noGrp="1"/>
          </p:cNvSpPr>
          <p:nvPr>
            <p:ph type="body" sz="quarter" idx="1"/>
          </p:nvPr>
        </p:nvSpPr>
        <p:spPr>
          <a:prstGeom prst="rect">
            <a:avLst/>
          </a:prstGeom>
        </p:spPr>
        <p:txBody>
          <a:bodyPr/>
          <a:lstStyle/>
          <a:p>
            <a:pPr defTabSz="457200"/>
            <a:r>
              <a:t>TUTOR: Let participants think</a:t>
            </a:r>
          </a:p>
          <a:p>
            <a:pPr defTabSz="457200"/>
            <a:endParaRPr/>
          </a:p>
          <a:p>
            <a:pPr defTabSz="457200"/>
            <a:r>
              <a:t>Cross-referencing environmental, animal health and human health data allows for a better risk assessment </a:t>
            </a:r>
          </a:p>
          <a:p>
            <a:pPr defTabSz="457200"/>
            <a:r>
              <a:t>Identification of early warning signs of an outbreak. </a:t>
            </a:r>
          </a:p>
          <a:p>
            <a:pPr defTabSz="457200"/>
            <a:r>
              <a:t>Collaborative research around these signs can thus lead to </a:t>
            </a:r>
          </a:p>
          <a:p>
            <a:pPr lvl="1" indent="457200" defTabSz="457200"/>
            <a:r>
              <a:t>better preparedness concerning diseases at the HAI, </a:t>
            </a:r>
          </a:p>
          <a:p>
            <a:pPr lvl="1" indent="457200" defTabSz="457200"/>
            <a:r>
              <a:t>better control of outbreaks </a:t>
            </a:r>
          </a:p>
          <a:p>
            <a:pPr lvl="1" indent="457200" defTabSz="457200"/>
            <a:r>
              <a:t>ultimately better protection of both human and animal populations.</a:t>
            </a:r>
          </a:p>
          <a:p>
            <a:pPr>
              <a:defRPr sz="1000"/>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9" name="Shape 929"/>
          <p:cNvSpPr>
            <a:spLocks noGrp="1" noRot="1" noChangeAspect="1"/>
          </p:cNvSpPr>
          <p:nvPr>
            <p:ph type="sldImg"/>
          </p:nvPr>
        </p:nvSpPr>
        <p:spPr>
          <a:xfrm>
            <a:off x="381000" y="685800"/>
            <a:ext cx="6096000" cy="3429000"/>
          </a:xfrm>
          <a:prstGeom prst="rect">
            <a:avLst/>
          </a:prstGeom>
        </p:spPr>
        <p:txBody>
          <a:bodyPr/>
          <a:lstStyle/>
          <a:p>
            <a:endParaRPr/>
          </a:p>
        </p:txBody>
      </p:sp>
      <p:sp>
        <p:nvSpPr>
          <p:cNvPr id="930" name="Shape 930"/>
          <p:cNvSpPr>
            <a:spLocks noGrp="1"/>
          </p:cNvSpPr>
          <p:nvPr>
            <p:ph type="body" sz="quarter" idx="1"/>
          </p:nvPr>
        </p:nvSpPr>
        <p:spPr>
          <a:prstGeom prst="rect">
            <a:avLst/>
          </a:prstGeom>
        </p:spPr>
        <p:txBody>
          <a:bodyPr/>
          <a:lstStyle>
            <a:lvl1pPr>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lvl1pPr>
          </a:lstStyle>
          <a:p>
            <a:r>
              <a:t>In 2003, Vietnam was hit by the HPAI H5N1. Though many other South East Asian countries also suffered from the impact of the disease, Vietnam was one of the hardest hit, with tens of millions of poultry killed by the virus or culled to prevent its spread, and 42 of the 93 infected people dying.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0" name="Shape 940"/>
          <p:cNvSpPr>
            <a:spLocks noGrp="1" noRot="1" noChangeAspect="1"/>
          </p:cNvSpPr>
          <p:nvPr>
            <p:ph type="sldImg"/>
          </p:nvPr>
        </p:nvSpPr>
        <p:spPr>
          <a:xfrm>
            <a:off x="381000" y="685800"/>
            <a:ext cx="6096000" cy="3429000"/>
          </a:xfrm>
          <a:prstGeom prst="rect">
            <a:avLst/>
          </a:prstGeom>
        </p:spPr>
        <p:txBody>
          <a:bodyPr/>
          <a:lstStyle/>
          <a:p>
            <a:endParaRPr/>
          </a:p>
        </p:txBody>
      </p:sp>
      <p:sp>
        <p:nvSpPr>
          <p:cNvPr id="941" name="Shape 941"/>
          <p:cNvSpPr>
            <a:spLocks noGrp="1"/>
          </p:cNvSpPr>
          <p:nvPr>
            <p:ph type="body" sz="quarter" idx="1"/>
          </p:nvPr>
        </p:nvSpPr>
        <p:spPr>
          <a:prstGeom prst="rect">
            <a:avLst/>
          </a:prstGeom>
        </p:spPr>
        <p:txBody>
          <a:bodyPr/>
          <a:lstStyle/>
          <a:p>
            <a:pPr>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pPr>
            <a:r>
              <a:t>In an attempt to control the infection, a multisectoral committee was set up, made up of members from the health, agriculture and environment ministries, working on early warning and rapid response in case of new outbreaks.</a:t>
            </a:r>
          </a:p>
          <a:p>
            <a:pPr>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pPr>
            <a:r>
              <a:t>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9" name="Shape 949"/>
          <p:cNvSpPr>
            <a:spLocks noGrp="1" noRot="1" noChangeAspect="1"/>
          </p:cNvSpPr>
          <p:nvPr>
            <p:ph type="sldImg"/>
          </p:nvPr>
        </p:nvSpPr>
        <p:spPr>
          <a:xfrm>
            <a:off x="381000" y="685800"/>
            <a:ext cx="6096000" cy="3429000"/>
          </a:xfrm>
          <a:prstGeom prst="rect">
            <a:avLst/>
          </a:prstGeom>
        </p:spPr>
        <p:txBody>
          <a:bodyPr/>
          <a:lstStyle/>
          <a:p>
            <a:endParaRPr/>
          </a:p>
        </p:txBody>
      </p:sp>
      <p:sp>
        <p:nvSpPr>
          <p:cNvPr id="950" name="Shape 950"/>
          <p:cNvSpPr>
            <a:spLocks noGrp="1"/>
          </p:cNvSpPr>
          <p:nvPr>
            <p:ph type="body" sz="quarter" idx="1"/>
          </p:nvPr>
        </p:nvSpPr>
        <p:spPr>
          <a:prstGeom prst="rect">
            <a:avLst/>
          </a:prstGeom>
        </p:spPr>
        <p:txBody>
          <a:bodyPr/>
          <a:lstStyle/>
          <a:p>
            <a:pPr>
              <a:defRPr sz="1000">
                <a:solidFill>
                  <a:schemeClr val="accent5"/>
                </a:solidFill>
                <a:effectLst>
                  <a:outerShdw blurRad="38100" dist="25400" dir="5400000" rotWithShape="0">
                    <a:srgbClr val="6E747A">
                      <a:alpha val="43000"/>
                    </a:srgbClr>
                  </a:outerShdw>
                </a:effectLst>
                <a:latin typeface="Calibri Light"/>
                <a:ea typeface="Calibri Light"/>
                <a:cs typeface="Calibri Light"/>
                <a:sym typeface="Calibri Light"/>
              </a:defRPr>
            </a:pPr>
            <a:r>
              <a:t>In 2014, a new outbreak occurred in poultry in three towns. Thanks to the One Health collaboration in place, a coordinated response took place immediately, resulting in control of the outbreak in little more than a month, with less than 30,000 birds killed, public engagement in early warning of sick birds and vaccination campaigns – and no human infected.</a:t>
            </a:r>
          </a:p>
          <a:p>
            <a:pPr>
              <a:defRPr sz="1000"/>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hape 285"/>
          <p:cNvSpPr>
            <a:spLocks noGrp="1" noRot="1" noChangeAspect="1"/>
          </p:cNvSpPr>
          <p:nvPr>
            <p:ph type="sldImg"/>
          </p:nvPr>
        </p:nvSpPr>
        <p:spPr>
          <a:xfrm>
            <a:off x="381000" y="685800"/>
            <a:ext cx="6096000" cy="3429000"/>
          </a:xfrm>
          <a:prstGeom prst="rect">
            <a:avLst/>
          </a:prstGeom>
        </p:spPr>
        <p:txBody>
          <a:bodyPr/>
          <a:lstStyle/>
          <a:p>
            <a:endParaRPr/>
          </a:p>
        </p:txBody>
      </p:sp>
      <p:sp>
        <p:nvSpPr>
          <p:cNvPr id="286" name="Shape 286"/>
          <p:cNvSpPr>
            <a:spLocks noGrp="1"/>
          </p:cNvSpPr>
          <p:nvPr>
            <p:ph type="body" sz="quarter" idx="1"/>
          </p:nvPr>
        </p:nvSpPr>
        <p:spPr>
          <a:prstGeom prst="rect">
            <a:avLst/>
          </a:prstGeom>
        </p:spPr>
        <p:txBody>
          <a:bodyPr/>
          <a:lstStyle/>
          <a:p>
            <a:r>
              <a:t>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7" name="Shape 957"/>
          <p:cNvSpPr>
            <a:spLocks noGrp="1" noRot="1" noChangeAspect="1"/>
          </p:cNvSpPr>
          <p:nvPr>
            <p:ph type="sldImg"/>
          </p:nvPr>
        </p:nvSpPr>
        <p:spPr>
          <a:xfrm>
            <a:off x="381000" y="685800"/>
            <a:ext cx="6096000" cy="3429000"/>
          </a:xfrm>
          <a:prstGeom prst="rect">
            <a:avLst/>
          </a:prstGeom>
        </p:spPr>
        <p:txBody>
          <a:bodyPr/>
          <a:lstStyle/>
          <a:p>
            <a:endParaRPr/>
          </a:p>
        </p:txBody>
      </p:sp>
      <p:sp>
        <p:nvSpPr>
          <p:cNvPr id="958" name="Shape 958"/>
          <p:cNvSpPr>
            <a:spLocks noGrp="1"/>
          </p:cNvSpPr>
          <p:nvPr>
            <p:ph type="body" sz="quarter" idx="1"/>
          </p:nvPr>
        </p:nvSpPr>
        <p:spPr>
          <a:prstGeom prst="rect">
            <a:avLst/>
          </a:prstGeom>
        </p:spPr>
        <p:txBody>
          <a:bodyPr/>
          <a:lstStyle/>
          <a:p>
            <a:pPr>
              <a:defRPr sz="1000"/>
            </a:pPr>
            <a:r>
              <a:t>TUTOR: Let participants think</a:t>
            </a:r>
          </a:p>
          <a:p>
            <a:pPr>
              <a:defRPr sz="1000"/>
            </a:pPr>
            <a:endParaRPr/>
          </a:p>
          <a:p>
            <a:pPr marL="285750" indent="-285750">
              <a:buSzPct val="100000"/>
              <a:buFont typeface="Arial"/>
              <a:buChar char="•"/>
              <a:defRPr sz="1000"/>
            </a:pPr>
            <a:r>
              <a:t>Improved efficiency of response</a:t>
            </a:r>
          </a:p>
          <a:p>
            <a:pPr marL="742950" lvl="1" indent="-285750">
              <a:buSzPct val="100000"/>
              <a:buFont typeface="Arial"/>
              <a:buChar char="•"/>
              <a:defRPr sz="1000"/>
            </a:pPr>
            <a:r>
              <a:t>Wider outlook and understanding of the situation</a:t>
            </a:r>
          </a:p>
          <a:p>
            <a:pPr marL="742950" lvl="1" indent="-285750">
              <a:buSzPct val="100000"/>
              <a:buFont typeface="Arial"/>
              <a:buChar char="•"/>
              <a:defRPr sz="1000"/>
            </a:pPr>
            <a:r>
              <a:t>Each sector brings a piece of the puzzle of the overall solution</a:t>
            </a:r>
          </a:p>
          <a:p>
            <a:pPr marL="742950" lvl="1" indent="-285750">
              <a:buSzPct val="100000"/>
              <a:buFont typeface="Arial"/>
              <a:buChar char="•"/>
              <a:defRPr sz="1000"/>
            </a:pPr>
            <a:r>
              <a:t>Tackle all the different aspects of the situation </a:t>
            </a:r>
          </a:p>
          <a:p>
            <a:pPr marL="742950" lvl="1" indent="-285750">
              <a:buSzPct val="100000"/>
              <a:buFont typeface="Arial"/>
              <a:buChar char="•"/>
              <a:defRPr sz="1000"/>
            </a:pPr>
            <a:r>
              <a:t>No duplication of work</a:t>
            </a:r>
          </a:p>
          <a:p>
            <a:pPr marL="285750" indent="-285750">
              <a:buSzPct val="100000"/>
              <a:buFont typeface="Arial"/>
              <a:buChar char="•"/>
              <a:defRPr sz="1000"/>
            </a:pPr>
            <a:endParaRPr/>
          </a:p>
          <a:p>
            <a:pPr marL="285750" indent="-285750">
              <a:buSzPct val="100000"/>
              <a:buFont typeface="Arial"/>
              <a:buChar char="•"/>
              <a:defRPr sz="1000"/>
            </a:pPr>
            <a:r>
              <a:t>More rapid response because different actors</a:t>
            </a:r>
          </a:p>
          <a:p>
            <a:pPr marL="742950" lvl="1" indent="-285750">
              <a:buSzPct val="100000"/>
              <a:buFont typeface="Arial"/>
              <a:buChar char="•"/>
              <a:defRPr sz="1000"/>
            </a:pPr>
            <a:r>
              <a:t>Know each other</a:t>
            </a:r>
          </a:p>
          <a:p>
            <a:pPr marL="742950" lvl="1" indent="-285750">
              <a:buSzPct val="100000"/>
              <a:buFont typeface="Arial"/>
              <a:buChar char="•"/>
              <a:defRPr sz="1000"/>
            </a:pPr>
            <a:r>
              <a:t>Share a common vision</a:t>
            </a:r>
          </a:p>
          <a:p>
            <a:pPr marL="742950" lvl="1" indent="-285750">
              <a:buSzPct val="100000"/>
              <a:buFont typeface="Arial"/>
              <a:buChar char="•"/>
              <a:defRPr sz="1000"/>
            </a:pPr>
            <a:r>
              <a:t>Have divided the work beforehand</a:t>
            </a:r>
          </a:p>
          <a:p>
            <a:pPr>
              <a:defRPr sz="1000"/>
            </a:pPr>
            <a:endParaRPr/>
          </a:p>
          <a:p>
            <a:pPr marL="285750" indent="-285750">
              <a:buSzPct val="100000"/>
              <a:buFont typeface="Arial"/>
              <a:buChar char="•"/>
              <a:defRPr sz="1000"/>
            </a:pPr>
            <a:r>
              <a:t>Coordinated approach gives credibility and builds public engagement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 name="Shape 965"/>
          <p:cNvSpPr>
            <a:spLocks noGrp="1" noRot="1" noChangeAspect="1"/>
          </p:cNvSpPr>
          <p:nvPr>
            <p:ph type="sldImg"/>
          </p:nvPr>
        </p:nvSpPr>
        <p:spPr>
          <a:xfrm>
            <a:off x="381000" y="685800"/>
            <a:ext cx="6096000" cy="3429000"/>
          </a:xfrm>
          <a:prstGeom prst="rect">
            <a:avLst/>
          </a:prstGeom>
        </p:spPr>
        <p:txBody>
          <a:bodyPr/>
          <a:lstStyle/>
          <a:p>
            <a:endParaRPr/>
          </a:p>
        </p:txBody>
      </p:sp>
      <p:sp>
        <p:nvSpPr>
          <p:cNvPr id="966" name="Shape 966"/>
          <p:cNvSpPr>
            <a:spLocks noGrp="1"/>
          </p:cNvSpPr>
          <p:nvPr>
            <p:ph type="body" sz="quarter" idx="1"/>
          </p:nvPr>
        </p:nvSpPr>
        <p:spPr>
          <a:prstGeom prst="rect">
            <a:avLst/>
          </a:prstGeom>
        </p:spPr>
        <p:txBody>
          <a:bodyPr/>
          <a:lstStyle/>
          <a:p>
            <a:pPr>
              <a:defRPr>
                <a:effectLst>
                  <a:outerShdw blurRad="38100" dist="25400" dir="5400000" rotWithShape="0">
                    <a:srgbClr val="6E747A">
                      <a:alpha val="43000"/>
                    </a:srgbClr>
                  </a:outerShdw>
                </a:effectLst>
              </a:defRPr>
            </a:pPr>
            <a:r>
              <a:t>Vaccination coverage in children has proven to be one of the most cost-effective public health activities</a:t>
            </a:r>
          </a:p>
          <a:p>
            <a:pPr>
              <a:defRPr>
                <a:effectLst>
                  <a:outerShdw blurRad="38100" dist="25400" dir="5400000" rotWithShape="0">
                    <a:srgbClr val="6E747A">
                      <a:alpha val="43000"/>
                    </a:srgbClr>
                  </a:outerShdw>
                </a:effectLst>
              </a:defRPr>
            </a:pPr>
            <a:r>
              <a:t>Its proves however difficult to be implemented in pastoralist and nomadic communities that are hard to reach by health services. </a:t>
            </a:r>
          </a:p>
          <a:p>
            <a:pPr>
              <a:defRPr>
                <a:effectLst>
                  <a:outerShdw blurRad="38100" dist="25400" dir="5400000" rotWithShape="0">
                    <a:srgbClr val="6E747A">
                      <a:alpha val="43000"/>
                    </a:srgbClr>
                  </a:outerShdw>
                </a:effectLst>
              </a:defRPr>
            </a:pPr>
            <a:endParaRPr/>
          </a:p>
          <a:p>
            <a:pPr>
              <a:defRPr>
                <a:effectLst>
                  <a:outerShdw blurRad="38100" dist="25400" dir="5400000" rotWithShape="0">
                    <a:srgbClr val="6E747A">
                      <a:alpha val="43000"/>
                    </a:srgbClr>
                  </a:outerShdw>
                </a:effectLst>
              </a:defRPr>
            </a:pPr>
            <a:r>
              <a:t>This was the case in Chad, where polio vaccination in 2000 covered only 50% of children and the need for a better strategy evident.</a:t>
            </a:r>
          </a:p>
          <a:p>
            <a:pPr>
              <a:defRPr sz="1000"/>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 name="Shape 972"/>
          <p:cNvSpPr>
            <a:spLocks noGrp="1" noRot="1" noChangeAspect="1"/>
          </p:cNvSpPr>
          <p:nvPr>
            <p:ph type="sldImg"/>
          </p:nvPr>
        </p:nvSpPr>
        <p:spPr>
          <a:xfrm>
            <a:off x="381000" y="685800"/>
            <a:ext cx="6096000" cy="3429000"/>
          </a:xfrm>
          <a:prstGeom prst="rect">
            <a:avLst/>
          </a:prstGeom>
        </p:spPr>
        <p:txBody>
          <a:bodyPr/>
          <a:lstStyle/>
          <a:p>
            <a:endParaRPr/>
          </a:p>
        </p:txBody>
      </p:sp>
      <p:sp>
        <p:nvSpPr>
          <p:cNvPr id="973" name="Shape 973"/>
          <p:cNvSpPr>
            <a:spLocks noGrp="1"/>
          </p:cNvSpPr>
          <p:nvPr>
            <p:ph type="body" sz="quarter" idx="1"/>
          </p:nvPr>
        </p:nvSpPr>
        <p:spPr>
          <a:prstGeom prst="rect">
            <a:avLst/>
          </a:prstGeom>
        </p:spPr>
        <p:txBody>
          <a:bodyPr/>
          <a:lstStyle/>
          <a:p>
            <a:pPr defTabSz="457200">
              <a:defRPr i="1"/>
            </a:pPr>
            <a:r>
              <a:t>Mapping emerging diseases hotpots and poverty shows incredible similarity. </a:t>
            </a:r>
          </a:p>
          <a:p>
            <a:pPr defTabSz="457200">
              <a:defRPr i="1"/>
            </a:pPr>
            <a:r>
              <a:t>Zoonoses appear most in rural areas of developing countries where poverty is high, animals and humans live in close contact – sometimes under the same roof – and access to health structures is low. </a:t>
            </a:r>
          </a:p>
          <a:p>
            <a:pPr defTabSz="457200">
              <a:defRPr i="1"/>
            </a:pPr>
            <a:r>
              <a:t>This geographical, social and economic background defines “hotspots” where conditions for zoonotic outbreaks are ideal. Because of their correlation with low access to both veterinary and health services, there is a great risk of delay in notification or misdiagnosis of an event that could trigger an outbreak. </a:t>
            </a:r>
          </a:p>
          <a:p>
            <a:pPr defTabSz="457200">
              <a:defRPr sz="1000" i="1">
                <a:effectLst>
                  <a:outerShdw blurRad="38100" dist="25400" dir="5400000" rotWithShape="0">
                    <a:srgbClr val="6E747A">
                      <a:alpha val="43000"/>
                    </a:srgbClr>
                  </a:outerShdw>
                </a:effectLst>
              </a:defRPr>
            </a:pPr>
            <a:endParaRPr/>
          </a:p>
          <a:p>
            <a:pPr defTabSz="457200">
              <a:defRPr sz="1000">
                <a:effectLst>
                  <a:outerShdw blurRad="38100" dist="25400" dir="5400000" rotWithShape="0">
                    <a:srgbClr val="6E747A">
                      <a:alpha val="43000"/>
                    </a:srgbClr>
                  </a:outerShdw>
                </a:effectLst>
              </a:defRPr>
            </a:pPr>
            <a:r>
              <a:t>Because 70% of the rural poor base their livelihood on livestock, the Chadian Ministries of Health and Livestock Production (including veterinary services) thought of using it as added-value and tested joint human and livestock vaccination campaigns to increase outreach to nomadic children.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 name="Shape 980"/>
          <p:cNvSpPr>
            <a:spLocks noGrp="1" noRot="1" noChangeAspect="1"/>
          </p:cNvSpPr>
          <p:nvPr>
            <p:ph type="sldImg"/>
          </p:nvPr>
        </p:nvSpPr>
        <p:spPr>
          <a:xfrm>
            <a:off x="381000" y="685800"/>
            <a:ext cx="6096000" cy="3429000"/>
          </a:xfrm>
          <a:prstGeom prst="rect">
            <a:avLst/>
          </a:prstGeom>
        </p:spPr>
        <p:txBody>
          <a:bodyPr/>
          <a:lstStyle/>
          <a:p>
            <a:endParaRPr/>
          </a:p>
        </p:txBody>
      </p:sp>
      <p:sp>
        <p:nvSpPr>
          <p:cNvPr id="981" name="Shape 981"/>
          <p:cNvSpPr>
            <a:spLocks noGrp="1"/>
          </p:cNvSpPr>
          <p:nvPr>
            <p:ph type="body" sz="quarter" idx="1"/>
          </p:nvPr>
        </p:nvSpPr>
        <p:spPr>
          <a:prstGeom prst="rect">
            <a:avLst/>
          </a:prstGeom>
        </p:spPr>
        <p:txBody>
          <a:bodyPr/>
          <a:lstStyle/>
          <a:p>
            <a:pPr>
              <a:defRPr sz="1000"/>
            </a:pPr>
            <a:endParaRPr/>
          </a:p>
          <a:p>
            <a:pPr>
              <a:defRPr sz="1000"/>
            </a:pPr>
            <a:endParaRPr/>
          </a:p>
          <a:p>
            <a:pPr defTabSz="457200">
              <a:defRPr sz="1000" i="1"/>
            </a:pPr>
            <a:r>
              <a:t>http://www.polioeradication.org/Mediaroom/Newsstories/Newsstories2013/tabid/488/iid/271/Default.aspx#sthash.ecXfLjGW.dpuf</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 name="Shape 988"/>
          <p:cNvSpPr>
            <a:spLocks noGrp="1" noRot="1" noChangeAspect="1"/>
          </p:cNvSpPr>
          <p:nvPr>
            <p:ph type="sldImg"/>
          </p:nvPr>
        </p:nvSpPr>
        <p:spPr>
          <a:xfrm>
            <a:off x="381000" y="685800"/>
            <a:ext cx="6096000" cy="3429000"/>
          </a:xfrm>
          <a:prstGeom prst="rect">
            <a:avLst/>
          </a:prstGeom>
        </p:spPr>
        <p:txBody>
          <a:bodyPr/>
          <a:lstStyle/>
          <a:p>
            <a:endParaRPr/>
          </a:p>
        </p:txBody>
      </p:sp>
      <p:sp>
        <p:nvSpPr>
          <p:cNvPr id="989" name="Shape 989"/>
          <p:cNvSpPr>
            <a:spLocks noGrp="1"/>
          </p:cNvSpPr>
          <p:nvPr>
            <p:ph type="body" sz="quarter" idx="1"/>
          </p:nvPr>
        </p:nvSpPr>
        <p:spPr>
          <a:prstGeom prst="rect">
            <a:avLst/>
          </a:prstGeom>
        </p:spPr>
        <p:txBody>
          <a:bodyPr/>
          <a:lstStyle/>
          <a:p>
            <a:pPr>
              <a:defRPr>
                <a:effectLst>
                  <a:outerShdw blurRad="38100" dist="25400" dir="5400000" rotWithShape="0">
                    <a:srgbClr val="6E747A">
                      <a:alpha val="43000"/>
                    </a:srgbClr>
                  </a:outerShdw>
                </a:effectLst>
              </a:defRPr>
            </a:pPr>
            <a:r>
              <a:t>As a result, participation in the campaign increased, as 130 children and women were vaccinated per day in comparison to 100 only when livestock vaccination was not present; and for the first time, about 10% of nomadic children were fully immunized annually.</a:t>
            </a:r>
          </a:p>
          <a:p>
            <a:pPr>
              <a:defRPr sz="1000"/>
            </a:pPr>
            <a:endParaRPr/>
          </a:p>
          <a:p>
            <a:pPr>
              <a:defRPr sz="1000"/>
            </a:pPr>
            <a:endParaRPr/>
          </a:p>
          <a:p>
            <a:pPr defTabSz="457200">
              <a:defRPr sz="1000" i="1"/>
            </a:pPr>
            <a:r>
              <a:t>http://www.polioeradication.org/Mediaroom/Newsstories/Newsstories2013/tabid/488/iid/271/Default.aspx#sthash.ecXfLjGW.dpuf</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6" name="Shape 996"/>
          <p:cNvSpPr>
            <a:spLocks noGrp="1" noRot="1" noChangeAspect="1"/>
          </p:cNvSpPr>
          <p:nvPr>
            <p:ph type="sldImg"/>
          </p:nvPr>
        </p:nvSpPr>
        <p:spPr>
          <a:xfrm>
            <a:off x="381000" y="685800"/>
            <a:ext cx="6096000" cy="3429000"/>
          </a:xfrm>
          <a:prstGeom prst="rect">
            <a:avLst/>
          </a:prstGeom>
        </p:spPr>
        <p:txBody>
          <a:bodyPr/>
          <a:lstStyle/>
          <a:p>
            <a:endParaRPr/>
          </a:p>
        </p:txBody>
      </p:sp>
      <p:sp>
        <p:nvSpPr>
          <p:cNvPr id="997" name="Shape 997"/>
          <p:cNvSpPr>
            <a:spLocks noGrp="1"/>
          </p:cNvSpPr>
          <p:nvPr>
            <p:ph type="body" sz="quarter" idx="1"/>
          </p:nvPr>
        </p:nvSpPr>
        <p:spPr>
          <a:prstGeom prst="rect">
            <a:avLst/>
          </a:prstGeom>
        </p:spPr>
        <p:txBody>
          <a:bodyPr/>
          <a:lstStyle/>
          <a:p>
            <a:pPr>
              <a:defRPr sz="1000"/>
            </a:pPr>
            <a:r>
              <a:t>Livestock and veterinary services can bridge gap between health services and isolated rural populations</a:t>
            </a:r>
          </a:p>
          <a:p>
            <a:pPr>
              <a:defRPr sz="1000"/>
            </a:pPr>
            <a:r>
              <a:t>	better outreach for health campaigns</a:t>
            </a:r>
          </a:p>
          <a:p>
            <a:pPr>
              <a:defRPr sz="1000"/>
            </a:pPr>
            <a:r>
              <a:t>	awareness raising of zoonoses</a:t>
            </a:r>
          </a:p>
          <a:p>
            <a:pPr>
              <a:defRPr sz="1000"/>
            </a:pPr>
            <a:r>
              <a:t>	quicker detection and response to epidemics</a:t>
            </a:r>
          </a:p>
          <a:p>
            <a:pPr>
              <a:defRPr sz="1000"/>
            </a:pPr>
            <a:endParaRPr/>
          </a:p>
          <a:p>
            <a:pPr>
              <a:defRPr sz="1000"/>
            </a:pPr>
            <a:r>
              <a:t>Needs co-planning for logistics but cost effective in the end</a:t>
            </a:r>
          </a:p>
          <a:p>
            <a:pPr>
              <a:defRPr sz="1000"/>
            </a:pPr>
            <a:endParaRPr/>
          </a:p>
          <a:p>
            <a:pPr>
              <a:defRPr sz="1000"/>
            </a:pPr>
            <a:r>
              <a:t>Better communication from the field to state levels.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 name="Shape 1017"/>
          <p:cNvSpPr>
            <a:spLocks noGrp="1" noRot="1" noChangeAspect="1"/>
          </p:cNvSpPr>
          <p:nvPr>
            <p:ph type="sldImg"/>
          </p:nvPr>
        </p:nvSpPr>
        <p:spPr>
          <a:xfrm>
            <a:off x="381000" y="685800"/>
            <a:ext cx="6096000" cy="3429000"/>
          </a:xfrm>
          <a:prstGeom prst="rect">
            <a:avLst/>
          </a:prstGeom>
        </p:spPr>
        <p:txBody>
          <a:bodyPr/>
          <a:lstStyle/>
          <a:p>
            <a:endParaRPr/>
          </a:p>
        </p:txBody>
      </p:sp>
      <p:sp>
        <p:nvSpPr>
          <p:cNvPr id="1018" name="Shape 1018"/>
          <p:cNvSpPr>
            <a:spLocks noGrp="1"/>
          </p:cNvSpPr>
          <p:nvPr>
            <p:ph type="body" sz="quarter" idx="1"/>
          </p:nvPr>
        </p:nvSpPr>
        <p:spPr>
          <a:prstGeom prst="rect">
            <a:avLst/>
          </a:prstGeom>
        </p:spPr>
        <p:txBody>
          <a:bodyPr/>
          <a:lstStyle/>
          <a:p>
            <a:r>
              <a:t>The previous examples have highlighted several aspects illustrated here schematically.</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Shape 1026"/>
          <p:cNvSpPr>
            <a:spLocks noGrp="1" noRot="1" noChangeAspect="1"/>
          </p:cNvSpPr>
          <p:nvPr>
            <p:ph type="sldImg"/>
          </p:nvPr>
        </p:nvSpPr>
        <p:spPr>
          <a:xfrm>
            <a:off x="381000" y="685800"/>
            <a:ext cx="6096000" cy="3429000"/>
          </a:xfrm>
          <a:prstGeom prst="rect">
            <a:avLst/>
          </a:prstGeom>
        </p:spPr>
        <p:txBody>
          <a:bodyPr/>
          <a:lstStyle/>
          <a:p>
            <a:endParaRPr/>
          </a:p>
        </p:txBody>
      </p:sp>
      <p:sp>
        <p:nvSpPr>
          <p:cNvPr id="1027" name="Shape 1027"/>
          <p:cNvSpPr>
            <a:spLocks noGrp="1"/>
          </p:cNvSpPr>
          <p:nvPr>
            <p:ph type="body" sz="quarter" idx="1"/>
          </p:nvPr>
        </p:nvSpPr>
        <p:spPr>
          <a:prstGeom prst="rect">
            <a:avLst/>
          </a:prstGeom>
        </p:spPr>
        <p:txBody>
          <a:bodyPr/>
          <a:lstStyle/>
          <a:p>
            <a:r>
              <a:t>TUTOR: This or a similar question can be asked for diversion of content. </a:t>
            </a:r>
          </a:p>
          <a:p>
            <a:r>
              <a:t>Correct response: A </a:t>
            </a:r>
          </a:p>
          <a:p>
            <a:br/>
            <a:r>
              <a:t>Note: There are countless examples of environmental effects on animals that later manifested in humans. The classic example is the "canary in the coal mine“: The idea of placing a canary in a mine to detect carbon monoxide.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5" name="Shape 1035"/>
          <p:cNvSpPr>
            <a:spLocks noGrp="1" noRot="1" noChangeAspect="1"/>
          </p:cNvSpPr>
          <p:nvPr>
            <p:ph type="sldImg"/>
          </p:nvPr>
        </p:nvSpPr>
        <p:spPr>
          <a:xfrm>
            <a:off x="381000" y="685800"/>
            <a:ext cx="6096000" cy="3429000"/>
          </a:xfrm>
          <a:prstGeom prst="rect">
            <a:avLst/>
          </a:prstGeom>
        </p:spPr>
        <p:txBody>
          <a:bodyPr/>
          <a:lstStyle/>
          <a:p>
            <a:endParaRPr/>
          </a:p>
        </p:txBody>
      </p:sp>
      <p:sp>
        <p:nvSpPr>
          <p:cNvPr id="1036" name="Shape 1036"/>
          <p:cNvSpPr>
            <a:spLocks noGrp="1"/>
          </p:cNvSpPr>
          <p:nvPr>
            <p:ph type="body" sz="quarter" idx="1"/>
          </p:nvPr>
        </p:nvSpPr>
        <p:spPr>
          <a:prstGeom prst="rect">
            <a:avLst/>
          </a:prstGeom>
        </p:spPr>
        <p:txBody>
          <a:bodyPr/>
          <a:lstStyle/>
          <a:p>
            <a:r>
              <a:t>TUTOR: This or a similar question can be asked for diversion of content. </a:t>
            </a:r>
          </a:p>
          <a:p>
            <a:r>
              <a:t>Correct response: A </a:t>
            </a:r>
          </a:p>
          <a:p>
            <a:br/>
            <a:r>
              <a:t>Note: There are countless examples of environmental effects on animals that later manifested in humans. The classic example is the "canary in the coal mine“: The idea of placing a canary in a mine to detect carbon monoxide.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 name="Shape 1041"/>
          <p:cNvSpPr>
            <a:spLocks noGrp="1" noRot="1" noChangeAspect="1"/>
          </p:cNvSpPr>
          <p:nvPr>
            <p:ph type="sldImg"/>
          </p:nvPr>
        </p:nvSpPr>
        <p:spPr>
          <a:xfrm>
            <a:off x="381000" y="685800"/>
            <a:ext cx="6096000" cy="3429000"/>
          </a:xfrm>
          <a:prstGeom prst="rect">
            <a:avLst/>
          </a:prstGeom>
        </p:spPr>
        <p:txBody>
          <a:bodyPr/>
          <a:lstStyle/>
          <a:p>
            <a:endParaRPr/>
          </a:p>
        </p:txBody>
      </p:sp>
      <p:sp>
        <p:nvSpPr>
          <p:cNvPr id="1042" name="Shape 1042"/>
          <p:cNvSpPr>
            <a:spLocks noGrp="1"/>
          </p:cNvSpPr>
          <p:nvPr>
            <p:ph type="body" sz="quarter" idx="1"/>
          </p:nvPr>
        </p:nvSpPr>
        <p:spPr>
          <a:prstGeom prst="rect">
            <a:avLst/>
          </a:prstGeom>
        </p:spPr>
        <p:txBody>
          <a:bodyPr/>
          <a:lstStyle/>
          <a:p>
            <a:r>
              <a:t>Tutor: let the participants offer ideas before showing the list.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noRot="1" noChangeAspect="1"/>
          </p:cNvSpPr>
          <p:nvPr>
            <p:ph type="sldImg"/>
          </p:nvPr>
        </p:nvSpPr>
        <p:spPr>
          <a:xfrm>
            <a:off x="381000" y="685800"/>
            <a:ext cx="6096000" cy="3429000"/>
          </a:xfrm>
          <a:prstGeom prst="rect">
            <a:avLst/>
          </a:prstGeom>
        </p:spPr>
        <p:txBody>
          <a:bodyPr/>
          <a:lstStyle/>
          <a:p>
            <a:endParaRPr/>
          </a:p>
        </p:txBody>
      </p:sp>
      <p:sp>
        <p:nvSpPr>
          <p:cNvPr id="298" name="Shape 298"/>
          <p:cNvSpPr>
            <a:spLocks noGrp="1"/>
          </p:cNvSpPr>
          <p:nvPr>
            <p:ph type="body" sz="quarter" idx="1"/>
          </p:nvPr>
        </p:nvSpPr>
        <p:spPr>
          <a:prstGeom prst="rect">
            <a:avLst/>
          </a:prstGeom>
        </p:spPr>
        <p:txBody>
          <a:bodyPr/>
          <a:lstStyle/>
          <a:p>
            <a:pPr defTabSz="914324"/>
            <a:r>
              <a:t>Tutor: Ask the group for ideas and discuss</a:t>
            </a:r>
          </a:p>
          <a:p>
            <a:pPr defTabSz="914324"/>
            <a:endParaRPr/>
          </a:p>
          <a:p>
            <a:pPr defTabSz="914324"/>
            <a:r>
              <a:t>Sources: </a:t>
            </a:r>
          </a:p>
          <a:p>
            <a:pPr marL="171450" indent="-171450">
              <a:buSzPct val="100000"/>
              <a:buFont typeface="Arial"/>
              <a:buChar char="•"/>
              <a:defRPr i="1"/>
            </a:pPr>
            <a:r>
              <a:t>World Health Organization. </a:t>
            </a:r>
            <a:r>
              <a:rPr i="0"/>
              <a:t>2008. Zoonotic diseases : a guide to establishing collaboration between animal and human health sectors at the country level. </a:t>
            </a:r>
          </a:p>
          <a:p>
            <a:pPr marL="171450" indent="-171450">
              <a:buSzPct val="100000"/>
              <a:buFont typeface="Arial"/>
              <a:buChar char="•"/>
            </a:pPr>
            <a:r>
              <a:t>The World Health Organization (WHO), World Organisation for Animal Health (OIE), Food and Agriculture Organization of the United Nations (FAO). Tripartite Zoonoses Guide Expert Workshop. 26-28 February 2018</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2" name="Shape 1052"/>
          <p:cNvSpPr>
            <a:spLocks noGrp="1" noRot="1" noChangeAspect="1"/>
          </p:cNvSpPr>
          <p:nvPr>
            <p:ph type="sldImg"/>
          </p:nvPr>
        </p:nvSpPr>
        <p:spPr>
          <a:xfrm>
            <a:off x="381000" y="685800"/>
            <a:ext cx="6096000" cy="3429000"/>
          </a:xfrm>
          <a:prstGeom prst="rect">
            <a:avLst/>
          </a:prstGeom>
        </p:spPr>
        <p:txBody>
          <a:bodyPr/>
          <a:lstStyle/>
          <a:p>
            <a:endParaRPr/>
          </a:p>
        </p:txBody>
      </p:sp>
      <p:sp>
        <p:nvSpPr>
          <p:cNvPr id="1053" name="Shape 1053"/>
          <p:cNvSpPr>
            <a:spLocks noGrp="1"/>
          </p:cNvSpPr>
          <p:nvPr>
            <p:ph type="body" sz="quarter" idx="1"/>
          </p:nvPr>
        </p:nvSpPr>
        <p:spPr>
          <a:prstGeom prst="rect">
            <a:avLst/>
          </a:prstGeom>
        </p:spPr>
        <p:txBody>
          <a:bodyPr/>
          <a:lstStyle/>
          <a:p>
            <a:r>
              <a:t>Tutor: Open attached movie if projector and sound is available.</a:t>
            </a:r>
          </a:p>
          <a:p>
            <a:endParaRPr/>
          </a:p>
          <a:p>
            <a:r>
              <a:t>Especially RRT team leaders must understand their responsibility to the team, the mission, and the emergency coordinating unit. Team leaders should have previous response experience, a firm working knowledge of the emergency response infrastructure, and leadership skills in team coordination so that the skillsets of the RRT members are utilized to their fullest. </a:t>
            </a:r>
          </a:p>
          <a:p>
            <a:endParaRPr/>
          </a:p>
          <a:p>
            <a:r>
              <a:t>If tutors have projector, the previous interview section can also be shown as video.</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2" name="Shape 1062"/>
          <p:cNvSpPr>
            <a:spLocks noGrp="1" noRot="1" noChangeAspect="1"/>
          </p:cNvSpPr>
          <p:nvPr>
            <p:ph type="sldImg"/>
          </p:nvPr>
        </p:nvSpPr>
        <p:spPr>
          <a:xfrm>
            <a:off x="381000" y="685800"/>
            <a:ext cx="6096000" cy="3429000"/>
          </a:xfrm>
          <a:prstGeom prst="rect">
            <a:avLst/>
          </a:prstGeom>
        </p:spPr>
        <p:txBody>
          <a:bodyPr/>
          <a:lstStyle/>
          <a:p>
            <a:endParaRPr/>
          </a:p>
        </p:txBody>
      </p:sp>
      <p:sp>
        <p:nvSpPr>
          <p:cNvPr id="1063" name="Shape 1063"/>
          <p:cNvSpPr>
            <a:spLocks noGrp="1"/>
          </p:cNvSpPr>
          <p:nvPr>
            <p:ph type="body" sz="quarter" idx="1"/>
          </p:nvPr>
        </p:nvSpPr>
        <p:spPr>
          <a:prstGeom prst="rect">
            <a:avLst/>
          </a:prstGeom>
        </p:spPr>
        <p:txBody>
          <a:bodyPr/>
          <a:lstStyle/>
          <a:p>
            <a:r>
              <a:t>Tutor: Open attached movie if projector and sound is available.</a:t>
            </a:r>
          </a:p>
          <a:p>
            <a:endParaRPr/>
          </a:p>
          <a:p>
            <a:r>
              <a:t>Especially RRT team leaders must understand their responsibility to the team, the mission, and the emergency coordinating unit. Team leaders should have previous response experience, a firm working knowledge of the emergency response infrastructure, and leadership skills in team coordination so that the skillsets of the RRT members are utilized to their fullest. </a:t>
            </a:r>
          </a:p>
          <a:p>
            <a:endParaRPr/>
          </a:p>
          <a:p>
            <a:r>
              <a:t>If tutors have projector, the previous interview section can also be shown as video.</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8" name="Shape 1078"/>
          <p:cNvSpPr>
            <a:spLocks noGrp="1" noRot="1" noChangeAspect="1"/>
          </p:cNvSpPr>
          <p:nvPr>
            <p:ph type="sldImg"/>
          </p:nvPr>
        </p:nvSpPr>
        <p:spPr>
          <a:xfrm>
            <a:off x="381000" y="685800"/>
            <a:ext cx="6096000" cy="3429000"/>
          </a:xfrm>
          <a:prstGeom prst="rect">
            <a:avLst/>
          </a:prstGeom>
        </p:spPr>
        <p:txBody>
          <a:bodyPr/>
          <a:lstStyle/>
          <a:p>
            <a:endParaRPr/>
          </a:p>
        </p:txBody>
      </p:sp>
      <p:sp>
        <p:nvSpPr>
          <p:cNvPr id="1079" name="Shape 1079"/>
          <p:cNvSpPr>
            <a:spLocks noGrp="1"/>
          </p:cNvSpPr>
          <p:nvPr>
            <p:ph type="body" sz="quarter" idx="1"/>
          </p:nvPr>
        </p:nvSpPr>
        <p:spPr>
          <a:prstGeom prst="rect">
            <a:avLst/>
          </a:prstGeom>
        </p:spPr>
        <p:txBody>
          <a:bodyPr/>
          <a:lstStyle/>
          <a:p>
            <a:r>
              <a:t>Note: Establishing collaboration across sectors often also requires details to be clarified beforehand. E.g. if experts coming from an others sectors or external organization, who will take care of administrative procedures related to reporting, insurances, per diems, etc.</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4" name="Shape 1104"/>
          <p:cNvSpPr>
            <a:spLocks noGrp="1" noRot="1" noChangeAspect="1"/>
          </p:cNvSpPr>
          <p:nvPr>
            <p:ph type="sldImg"/>
          </p:nvPr>
        </p:nvSpPr>
        <p:spPr>
          <a:xfrm>
            <a:off x="381000" y="685800"/>
            <a:ext cx="6096000" cy="3429000"/>
          </a:xfrm>
          <a:prstGeom prst="rect">
            <a:avLst/>
          </a:prstGeom>
        </p:spPr>
        <p:txBody>
          <a:bodyPr/>
          <a:lstStyle/>
          <a:p>
            <a:endParaRPr/>
          </a:p>
        </p:txBody>
      </p:sp>
      <p:sp>
        <p:nvSpPr>
          <p:cNvPr id="1105" name="Shape 1105"/>
          <p:cNvSpPr>
            <a:spLocks noGrp="1"/>
          </p:cNvSpPr>
          <p:nvPr>
            <p:ph type="body" sz="quarter" idx="1"/>
          </p:nvPr>
        </p:nvSpPr>
        <p:spPr>
          <a:prstGeom prst="rect">
            <a:avLst/>
          </a:prstGeom>
        </p:spPr>
        <p:txBody>
          <a:bodyPr/>
          <a:lstStyle/>
          <a:p>
            <a:pPr defTabSz="457200"/>
            <a:r>
              <a:t>Tutor: let the participants offer ideas before showing the list.</a:t>
            </a:r>
          </a:p>
          <a:p>
            <a:pPr defTabSz="457200"/>
            <a:endParaRPr/>
          </a:p>
          <a:p>
            <a:pPr defTabSz="457200"/>
            <a:r>
              <a:t>This presentation may be complemented with the brief simulation exercise if time allows.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Shape 304"/>
          <p:cNvSpPr>
            <a:spLocks noGrp="1" noRot="1" noChangeAspect="1"/>
          </p:cNvSpPr>
          <p:nvPr>
            <p:ph type="sldImg"/>
          </p:nvPr>
        </p:nvSpPr>
        <p:spPr>
          <a:xfrm>
            <a:off x="381000" y="685800"/>
            <a:ext cx="6096000" cy="3429000"/>
          </a:xfrm>
          <a:prstGeom prst="rect">
            <a:avLst/>
          </a:prstGeom>
        </p:spPr>
        <p:txBody>
          <a:bodyPr/>
          <a:lstStyle/>
          <a:p>
            <a:endParaRPr/>
          </a:p>
        </p:txBody>
      </p:sp>
      <p:sp>
        <p:nvSpPr>
          <p:cNvPr id="305" name="Shape 305"/>
          <p:cNvSpPr>
            <a:spLocks noGrp="1"/>
          </p:cNvSpPr>
          <p:nvPr>
            <p:ph type="body" sz="quarter" idx="1"/>
          </p:nvPr>
        </p:nvSpPr>
        <p:spPr>
          <a:prstGeom prst="rect">
            <a:avLst/>
          </a:prstGeom>
        </p:spPr>
        <p:txBody>
          <a:bodyPr/>
          <a:lstStyle>
            <a:lvl1pPr defTabSz="914324"/>
          </a:lstStyle>
          <a:p>
            <a:r>
              <a:t>Tutor: Ask the group for ideas and discuss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Shape 353"/>
          <p:cNvSpPr>
            <a:spLocks noGrp="1" noRot="1" noChangeAspect="1"/>
          </p:cNvSpPr>
          <p:nvPr>
            <p:ph type="sldImg"/>
          </p:nvPr>
        </p:nvSpPr>
        <p:spPr>
          <a:xfrm>
            <a:off x="381000" y="685800"/>
            <a:ext cx="6096000" cy="3429000"/>
          </a:xfrm>
          <a:prstGeom prst="rect">
            <a:avLst/>
          </a:prstGeom>
        </p:spPr>
        <p:txBody>
          <a:bodyPr/>
          <a:lstStyle/>
          <a:p>
            <a:endParaRPr/>
          </a:p>
        </p:txBody>
      </p:sp>
      <p:sp>
        <p:nvSpPr>
          <p:cNvPr id="354" name="Shape 354"/>
          <p:cNvSpPr>
            <a:spLocks noGrp="1"/>
          </p:cNvSpPr>
          <p:nvPr>
            <p:ph type="body" sz="quarter" idx="1"/>
          </p:nvPr>
        </p:nvSpPr>
        <p:spPr>
          <a:prstGeom prst="rect">
            <a:avLst/>
          </a:prstGeom>
        </p:spPr>
        <p:txBody>
          <a:bodyPr/>
          <a:lstStyle>
            <a:lvl1pPr defTabSz="914324"/>
          </a:lstStyle>
          <a:p>
            <a:r>
              <a:t>Tutor: Only highlight key events of importance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Shape 364"/>
          <p:cNvSpPr>
            <a:spLocks noGrp="1" noRot="1" noChangeAspect="1"/>
          </p:cNvSpPr>
          <p:nvPr>
            <p:ph type="sldImg"/>
          </p:nvPr>
        </p:nvSpPr>
        <p:spPr>
          <a:xfrm>
            <a:off x="381000" y="685800"/>
            <a:ext cx="6096000" cy="3429000"/>
          </a:xfrm>
          <a:prstGeom prst="rect">
            <a:avLst/>
          </a:prstGeom>
        </p:spPr>
        <p:txBody>
          <a:bodyPr/>
          <a:lstStyle/>
          <a:p>
            <a:endParaRPr/>
          </a:p>
        </p:txBody>
      </p:sp>
      <p:sp>
        <p:nvSpPr>
          <p:cNvPr id="365" name="Shape 365"/>
          <p:cNvSpPr>
            <a:spLocks noGrp="1"/>
          </p:cNvSpPr>
          <p:nvPr>
            <p:ph type="body" sz="quarter" idx="1"/>
          </p:nvPr>
        </p:nvSpPr>
        <p:spPr>
          <a:prstGeom prst="rect">
            <a:avLst/>
          </a:prstGeom>
        </p:spPr>
        <p:txBody>
          <a:bodyPr/>
          <a:lstStyle/>
          <a:p>
            <a:pPr defTabSz="914324"/>
            <a:r>
              <a:t>TUTOR: Slides of this background color are optional (nice to know) and not part of the essential content (need to know)</a:t>
            </a:r>
          </a:p>
          <a:p>
            <a:pPr defTabSz="914324"/>
            <a:endParaRPr/>
          </a:p>
          <a:p>
            <a:pPr defTabSz="914324">
              <a:defRPr i="1"/>
            </a:pPr>
            <a:r>
              <a:t>In fact, there were many antecedents to what is now called “One Health”, which did not go by this term. Already in the 19</a:t>
            </a:r>
            <a:r>
              <a:rPr baseline="30000"/>
              <a:t>th</a:t>
            </a:r>
            <a:r>
              <a:t> and early 20</a:t>
            </a:r>
            <a:r>
              <a:rPr baseline="30000"/>
              <a:t>th</a:t>
            </a:r>
            <a:r>
              <a:t> centuries, the work of researchers like Louis Pasteur and Robert Koch and physicians like William Osler and Rudolph Virchow included both animal and human health aspects to identify causes and develop vaccines for diseases such as rabies, anthrax, cholera, tuberculosis and smallpox.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Shape 414"/>
          <p:cNvSpPr>
            <a:spLocks noGrp="1" noRot="1" noChangeAspect="1"/>
          </p:cNvSpPr>
          <p:nvPr>
            <p:ph type="sldImg"/>
          </p:nvPr>
        </p:nvSpPr>
        <p:spPr>
          <a:xfrm>
            <a:off x="381000" y="685800"/>
            <a:ext cx="6096000" cy="3429000"/>
          </a:xfrm>
          <a:prstGeom prst="rect">
            <a:avLst/>
          </a:prstGeom>
        </p:spPr>
        <p:txBody>
          <a:bodyPr/>
          <a:lstStyle/>
          <a:p>
            <a:endParaRPr/>
          </a:p>
        </p:txBody>
      </p:sp>
      <p:sp>
        <p:nvSpPr>
          <p:cNvPr id="415" name="Shape 415"/>
          <p:cNvSpPr>
            <a:spLocks noGrp="1"/>
          </p:cNvSpPr>
          <p:nvPr>
            <p:ph type="body" sz="quarter" idx="1"/>
          </p:nvPr>
        </p:nvSpPr>
        <p:spPr>
          <a:prstGeom prst="rect">
            <a:avLst/>
          </a:prstGeom>
        </p:spPr>
        <p:txBody>
          <a:bodyPr/>
          <a:lstStyle/>
          <a:p>
            <a:r>
              <a:t>Tutor: let the participants bring up ideas before showing examples. </a:t>
            </a:r>
          </a:p>
          <a:p>
            <a:endParaRPr/>
          </a:p>
          <a:p>
            <a:r>
              <a:t>Ecosystem changes are naturally part of life but some can negatively affect health of humans, animals and their environment. One Health offers an approaches to reduce or reverse the negative health effects of ecosystem change.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mailto:ihrhrt@who.int"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hyperlink" Target="https://extranet.who.int/hslp" TargetMode="External"/><Relationship Id="rId5" Type="http://schemas.openxmlformats.org/officeDocument/2006/relationships/hyperlink" Target="https://extranet.who.int/hslp/?q=content/terms-use" TargetMode="Externa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pic>
        <p:nvPicPr>
          <p:cNvPr id="19"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0"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2"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23" name="Subtitle 5"/>
          <p:cNvSpPr txBox="1"/>
          <p:nvPr/>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
        <p:nvSpPr>
          <p:cNvPr id="24"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25" name="Rectangle 1"/>
          <p:cNvSpPr/>
          <p:nvPr/>
        </p:nvSpPr>
        <p:spPr>
          <a:xfrm>
            <a:off x="0" y="15"/>
            <a:ext cx="12192000" cy="4354825"/>
          </a:xfrm>
          <a:prstGeom prst="rect">
            <a:avLst/>
          </a:prstGeom>
          <a:solidFill>
            <a:srgbClr val="ECF2F8"/>
          </a:solidFill>
          <a:ln w="12700">
            <a:miter lim="400000"/>
          </a:ln>
        </p:spPr>
        <p:txBody>
          <a:bodyPr lIns="45719" rIns="45719" anchor="ctr"/>
          <a:lstStyle/>
          <a:p>
            <a:pPr algn="ctr">
              <a:defRPr sz="300">
                <a:solidFill>
                  <a:srgbClr val="FFFFFF"/>
                </a:solidFill>
                <a:latin typeface="Source Sans Pro Regular"/>
                <a:ea typeface="Source Sans Pro Regular"/>
                <a:cs typeface="Source Sans Pro Regular"/>
                <a:sym typeface="Source Sans Pro Regular"/>
              </a:defRPr>
            </a:pPr>
            <a:endParaRPr/>
          </a:p>
        </p:txBody>
      </p:sp>
      <p:pic>
        <p:nvPicPr>
          <p:cNvPr id="26" name="Picture 14" descr="Picture 14"/>
          <p:cNvPicPr>
            <a:picLocks noChangeAspect="1"/>
          </p:cNvPicPr>
          <p:nvPr/>
        </p:nvPicPr>
        <p:blipFill>
          <a:blip r:embed="rId4"/>
          <a:stretch>
            <a:fillRect/>
          </a:stretch>
        </p:blipFill>
        <p:spPr>
          <a:xfrm>
            <a:off x="2" y="0"/>
            <a:ext cx="6560821" cy="5372100"/>
          </a:xfrm>
          <a:prstGeom prst="rect">
            <a:avLst/>
          </a:prstGeom>
          <a:ln w="12700">
            <a:miter lim="400000"/>
          </a:ln>
        </p:spPr>
      </p:pic>
      <p:pic>
        <p:nvPicPr>
          <p:cNvPr id="27" name="Picture 18" descr="Picture 18"/>
          <p:cNvPicPr>
            <a:picLocks noChangeAspect="1"/>
          </p:cNvPicPr>
          <p:nvPr/>
        </p:nvPicPr>
        <p:blipFill>
          <a:blip r:embed="rId5"/>
          <a:stretch>
            <a:fillRect/>
          </a:stretch>
        </p:blipFill>
        <p:spPr>
          <a:xfrm>
            <a:off x="9002490" y="5116965"/>
            <a:ext cx="2823416" cy="908686"/>
          </a:xfrm>
          <a:prstGeom prst="rect">
            <a:avLst/>
          </a:prstGeom>
          <a:ln w="12700">
            <a:miter lim="400000"/>
          </a:ln>
        </p:spPr>
      </p:pic>
      <p:pic>
        <p:nvPicPr>
          <p:cNvPr id="28" name="Picture 19" descr="Picture 19"/>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9" name="Body Level One…"/>
          <p:cNvSpPr txBox="1">
            <a:spLocks noGrp="1"/>
          </p:cNvSpPr>
          <p:nvPr>
            <p:ph type="body" sz="quarter" idx="1"/>
          </p:nvPr>
        </p:nvSpPr>
        <p:spPr>
          <a:xfrm>
            <a:off x="5525730" y="3491867"/>
            <a:ext cx="5925538" cy="914401"/>
          </a:xfrm>
          <a:prstGeom prst="rect">
            <a:avLst/>
          </a:prstGeom>
        </p:spPr>
        <p:txBody>
          <a:bodyPr/>
          <a:lstStyle>
            <a:lvl1pPr>
              <a:defRPr>
                <a:latin typeface="Source Sans Pro Bold"/>
                <a:ea typeface="Source Sans Pro Bold"/>
                <a:cs typeface="Source Sans Pro Bold"/>
                <a:sym typeface="Source Sans Pro Bold"/>
              </a:defRPr>
            </a:lvl1pPr>
            <a:lvl2pPr marL="122058" indent="-40685">
              <a:defRPr>
                <a:latin typeface="Source Sans Pro Bold"/>
                <a:ea typeface="Source Sans Pro Bold"/>
                <a:cs typeface="Source Sans Pro Bold"/>
                <a:sym typeface="Source Sans Pro Bold"/>
              </a:defRPr>
            </a:lvl2pPr>
            <a:lvl3pPr marL="203430" indent="-40685">
              <a:defRPr>
                <a:latin typeface="Source Sans Pro Bold"/>
                <a:ea typeface="Source Sans Pro Bold"/>
                <a:cs typeface="Source Sans Pro Bold"/>
                <a:sym typeface="Source Sans Pro Bold"/>
              </a:defRPr>
            </a:lvl3pPr>
            <a:lvl4pPr marL="284801" indent="-40686">
              <a:defRPr>
                <a:latin typeface="Source Sans Pro Bold"/>
                <a:ea typeface="Source Sans Pro Bold"/>
                <a:cs typeface="Source Sans Pro Bold"/>
                <a:sym typeface="Source Sans Pro Bold"/>
              </a:defRPr>
            </a:lvl4pPr>
            <a:lvl5pPr marL="366172" indent="-40686">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0" name="Title Text"/>
          <p:cNvSpPr txBox="1">
            <a:spLocks noGrp="1"/>
          </p:cNvSpPr>
          <p:nvPr>
            <p:ph type="title"/>
          </p:nvPr>
        </p:nvSpPr>
        <p:spPr>
          <a:xfrm>
            <a:off x="517797" y="1587565"/>
            <a:ext cx="4490141" cy="2410277"/>
          </a:xfrm>
          <a:prstGeom prst="rect">
            <a:avLst/>
          </a:prstGeom>
        </p:spPr>
        <p:txBody>
          <a:bodyPr/>
          <a:lstStyle/>
          <a:p>
            <a:r>
              <a:t>Title Text</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56"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157"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1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59"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61"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62"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500">
                <a:solidFill>
                  <a:srgbClr val="FFFFFF"/>
                </a:solidFill>
                <a:latin typeface="Source Sans Pro Regular"/>
                <a:ea typeface="Source Sans Pro Regular"/>
                <a:cs typeface="Source Sans Pro Regular"/>
                <a:sym typeface="Source Sans Pro Regular"/>
              </a:defRPr>
            </a:pPr>
            <a:endParaRPr/>
          </a:p>
        </p:txBody>
      </p:sp>
      <p:pic>
        <p:nvPicPr>
          <p:cNvPr id="163" name="Picture 3" descr="Picture 3"/>
          <p:cNvPicPr>
            <a:picLocks noChangeAspect="1"/>
          </p:cNvPicPr>
          <p:nvPr/>
        </p:nvPicPr>
        <p:blipFill>
          <a:blip r:embed="rId4"/>
          <a:stretch>
            <a:fillRect/>
          </a:stretch>
        </p:blipFill>
        <p:spPr>
          <a:xfrm>
            <a:off x="-9145" y="-18870"/>
            <a:ext cx="5130801" cy="660401"/>
          </a:xfrm>
          <a:prstGeom prst="rect">
            <a:avLst/>
          </a:prstGeom>
          <a:ln w="12700">
            <a:miter lim="400000"/>
          </a:ln>
        </p:spPr>
      </p:pic>
      <p:sp>
        <p:nvSpPr>
          <p:cNvPr id="164" name="TextBox 4"/>
          <p:cNvSpPr txBox="1"/>
          <p:nvPr/>
        </p:nvSpPr>
        <p:spPr>
          <a:xfrm>
            <a:off x="275896" y="11106"/>
            <a:ext cx="2627841"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Disclaimer</a:t>
            </a:r>
          </a:p>
        </p:txBody>
      </p:sp>
      <p:pic>
        <p:nvPicPr>
          <p:cNvPr id="165" name="Picture 6" descr="Picture 6"/>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166" name="Content Placeholder 2"/>
          <p:cNvSpPr txBox="1"/>
          <p:nvPr/>
        </p:nvSpPr>
        <p:spPr>
          <a:xfrm>
            <a:off x="1026987" y="857656"/>
            <a:ext cx="10138027" cy="53320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WHO Health Security Learning Platform - Training Materials</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These WHO Training Materials are © World Health Organization (WHO) 2022. All rights reserved.</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Your use of these materials is subject to the “</a:t>
            </a:r>
            <a:r>
              <a:rPr u="sng">
                <a:solidFill>
                  <a:srgbClr val="0563C1"/>
                </a:solidFill>
                <a:uFill>
                  <a:solidFill>
                    <a:srgbClr val="0563C1"/>
                  </a:solidFill>
                </a:uFill>
                <a:hlinkClick r:id="rId5"/>
              </a:rPr>
              <a:t>WHO Health Security Learning Platform, Training Materials – Terms of Use</a:t>
            </a:r>
            <a:r>
              <a:t>”, which you accepted when downloading them and which are available on the Health Security Learning Platform at: </a:t>
            </a:r>
            <a:r>
              <a:rPr u="sng">
                <a:solidFill>
                  <a:srgbClr val="0563C1"/>
                </a:solidFill>
                <a:uFill>
                  <a:solidFill>
                    <a:srgbClr val="0563C1"/>
                  </a:solidFill>
                </a:uFill>
                <a:hlinkClick r:id="rId6"/>
              </a:rPr>
              <a:t>https://extranet.who.int/hslp</a:t>
            </a:r>
            <a:r>
              <a:t>  </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endParaRP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Should you adapt, modify, translate, or in any other way revise the contents of these materials, you shall not imply that WHO is any way affiliated with such modifications and shall not use the WHO name or emblem in such modified materials. </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endParaRP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86428">
              <a:lnSpc>
                <a:spcPct val="90000"/>
              </a:lnSpc>
              <a:spcBef>
                <a:spcPts val="200"/>
              </a:spcBef>
              <a:buClr>
                <a:schemeClr val="accent3"/>
              </a:buClr>
              <a:buFont typeface="Arial"/>
              <a:defRPr sz="1979">
                <a:latin typeface="Source Sans Pro Regular"/>
                <a:ea typeface="Source Sans Pro Regular"/>
                <a:cs typeface="Source Sans Pro Regular"/>
                <a:sym typeface="Source Sans Pro Regular"/>
              </a:defRPr>
            </a:pPr>
            <a:r>
              <a:t>Further, please inform WHO of any modifications of these materials that you use publicly, for record-keeping purposes and continued development, by emailing </a:t>
            </a:r>
            <a:r>
              <a:rPr u="sng">
                <a:solidFill>
                  <a:srgbClr val="0563C1"/>
                </a:solidFill>
                <a:uFill>
                  <a:solidFill>
                    <a:srgbClr val="0563C1"/>
                  </a:solidFill>
                </a:uFill>
                <a:hlinkClick r:id="rId7"/>
              </a:rPr>
              <a:t>ihrhrt@who.int</a:t>
            </a:r>
          </a:p>
        </p:txBody>
      </p:sp>
      <p:sp>
        <p:nvSpPr>
          <p:cNvPr id="3" name="Slide Number">
            <a:extLst>
              <a:ext uri="{FF2B5EF4-FFF2-40B4-BE49-F238E27FC236}">
                <a16:creationId xmlns:a16="http://schemas.microsoft.com/office/drawing/2014/main" id="{BF5C381F-2898-4B96-2636-7DF3862737D5}"/>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5C08A370-63CB-EC3E-1BF5-F620023F21BA}"/>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learning objectives">
    <p:spTree>
      <p:nvGrpSpPr>
        <p:cNvPr id="1" name=""/>
        <p:cNvGrpSpPr/>
        <p:nvPr/>
      </p:nvGrpSpPr>
      <p:grpSpPr>
        <a:xfrm>
          <a:off x="0" y="0"/>
          <a:ext cx="0" cy="0"/>
          <a:chOff x="0" y="0"/>
          <a:chExt cx="0" cy="0"/>
        </a:xfrm>
      </p:grpSpPr>
      <p:pic>
        <p:nvPicPr>
          <p:cNvPr id="173"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17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75"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77"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79"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80" name="Rectangle 2"/>
          <p:cNvSpPr txBox="1"/>
          <p:nvPr/>
        </p:nvSpPr>
        <p:spPr>
          <a:xfrm>
            <a:off x="172256" y="54434"/>
            <a:ext cx="8138161" cy="5355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162744">
              <a:lnSpc>
                <a:spcPct val="90000"/>
              </a:lnSpc>
              <a:defRPr sz="3200">
                <a:solidFill>
                  <a:srgbClr val="FFFFFF"/>
                </a:solidFill>
                <a:latin typeface="Source Sans Pro Bold"/>
                <a:ea typeface="Source Sans Pro Bold"/>
                <a:cs typeface="Source Sans Pro Bold"/>
                <a:sym typeface="Source Sans Pro Bold"/>
              </a:defRPr>
            </a:lvl1pPr>
          </a:lstStyle>
          <a:p>
            <a:r>
              <a:rPr b="1" dirty="0"/>
              <a:t>Learning objectives</a:t>
            </a:r>
          </a:p>
        </p:txBody>
      </p:sp>
      <p:sp>
        <p:nvSpPr>
          <p:cNvPr id="181" name="Body Level One…"/>
          <p:cNvSpPr txBox="1">
            <a:spLocks noGrp="1"/>
          </p:cNvSpPr>
          <p:nvPr>
            <p:ph type="body" idx="1"/>
          </p:nvPr>
        </p:nvSpPr>
        <p:spPr>
          <a:xfrm>
            <a:off x="850604" y="842965"/>
            <a:ext cx="10952461" cy="517506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 name="Slide Number">
            <a:extLst>
              <a:ext uri="{FF2B5EF4-FFF2-40B4-BE49-F238E27FC236}">
                <a16:creationId xmlns:a16="http://schemas.microsoft.com/office/drawing/2014/main" id="{701751DF-C595-0B0B-EE21-F5CDD48A1D49}"/>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CEB9AD57-20B1-ACDA-28F4-2F744EBC9461}"/>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samples text">
    <p:spTree>
      <p:nvGrpSpPr>
        <p:cNvPr id="1" name=""/>
        <p:cNvGrpSpPr/>
        <p:nvPr/>
      </p:nvGrpSpPr>
      <p:grpSpPr>
        <a:xfrm>
          <a:off x="0" y="0"/>
          <a:ext cx="0" cy="0"/>
          <a:chOff x="0" y="0"/>
          <a:chExt cx="0" cy="0"/>
        </a:xfrm>
      </p:grpSpPr>
      <p:pic>
        <p:nvPicPr>
          <p:cNvPr id="188" name="Image" descr="Image"/>
          <p:cNvPicPr>
            <a:picLocks noChangeAspect="1"/>
          </p:cNvPicPr>
          <p:nvPr/>
        </p:nvPicPr>
        <p:blipFill>
          <a:blip r:embed="rId2"/>
          <a:srcRect t="43728"/>
          <a:stretch>
            <a:fillRect/>
          </a:stretch>
        </p:blipFill>
        <p:spPr>
          <a:xfrm>
            <a:off x="-22078" y="0"/>
            <a:ext cx="10381636" cy="615150"/>
          </a:xfrm>
          <a:prstGeom prst="rect">
            <a:avLst/>
          </a:prstGeom>
          <a:ln w="12700">
            <a:miter lim="400000"/>
          </a:ln>
        </p:spPr>
      </p:pic>
      <p:pic>
        <p:nvPicPr>
          <p:cNvPr id="189"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90"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93"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94" name="Title Text"/>
          <p:cNvSpPr txBox="1">
            <a:spLocks noGrp="1"/>
          </p:cNvSpPr>
          <p:nvPr>
            <p:ph type="title"/>
          </p:nvPr>
        </p:nvSpPr>
        <p:spPr>
          <a:xfrm>
            <a:off x="288036" y="-30963"/>
            <a:ext cx="3571876" cy="646113"/>
          </a:xfrm>
          <a:prstGeom prst="rect">
            <a:avLst/>
          </a:prstGeom>
        </p:spPr>
        <p:txBody>
          <a:bodyPr/>
          <a:lstStyle/>
          <a:p>
            <a:r>
              <a:t>Title Text</a:t>
            </a:r>
          </a:p>
        </p:txBody>
      </p:sp>
      <p:sp>
        <p:nvSpPr>
          <p:cNvPr id="195" name="Body Level One…"/>
          <p:cNvSpPr txBox="1">
            <a:spLocks noGrp="1"/>
          </p:cNvSpPr>
          <p:nvPr>
            <p:ph type="body" idx="1"/>
          </p:nvPr>
        </p:nvSpPr>
        <p:spPr>
          <a:xfrm>
            <a:off x="1941659" y="1247001"/>
            <a:ext cx="8308681"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 name="Slide Number">
            <a:extLst>
              <a:ext uri="{FF2B5EF4-FFF2-40B4-BE49-F238E27FC236}">
                <a16:creationId xmlns:a16="http://schemas.microsoft.com/office/drawing/2014/main" id="{97687EBC-1F53-40C6-9D8B-25C357D43D02}"/>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5413D8B4-58CA-B387-9ED1-14B48C736E66}"/>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outline">
    <p:spTree>
      <p:nvGrpSpPr>
        <p:cNvPr id="1" name=""/>
        <p:cNvGrpSpPr/>
        <p:nvPr/>
      </p:nvGrpSpPr>
      <p:grpSpPr>
        <a:xfrm>
          <a:off x="0" y="0"/>
          <a:ext cx="0" cy="0"/>
          <a:chOff x="0" y="0"/>
          <a:chExt cx="0" cy="0"/>
        </a:xfrm>
      </p:grpSpPr>
      <p:pic>
        <p:nvPicPr>
          <p:cNvPr id="203"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04"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05"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pic>
        <p:nvPicPr>
          <p:cNvPr id="2" name="Image" descr="Image">
            <a:extLst>
              <a:ext uri="{FF2B5EF4-FFF2-40B4-BE49-F238E27FC236}">
                <a16:creationId xmlns:a16="http://schemas.microsoft.com/office/drawing/2014/main" id="{0B16848B-5DFF-116F-C354-1FE0E77637AE}"/>
              </a:ext>
            </a:extLst>
          </p:cNvPr>
          <p:cNvPicPr>
            <a:picLocks noChangeAspect="1"/>
          </p:cNvPicPr>
          <p:nvPr userDrawn="1"/>
        </p:nvPicPr>
        <p:blipFill>
          <a:blip r:embed="rId4"/>
          <a:stretch>
            <a:fillRect/>
          </a:stretch>
        </p:blipFill>
        <p:spPr>
          <a:xfrm>
            <a:off x="-18793" y="-35795"/>
            <a:ext cx="5131639" cy="655777"/>
          </a:xfrm>
          <a:prstGeom prst="rect">
            <a:avLst/>
          </a:prstGeom>
          <a:ln w="12700">
            <a:miter lim="400000"/>
          </a:ln>
        </p:spPr>
      </p:pic>
      <p:sp>
        <p:nvSpPr>
          <p:cNvPr id="207"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208" name="Outline"/>
          <p:cNvSpPr txBox="1">
            <a:spLocks noGrp="1"/>
          </p:cNvSpPr>
          <p:nvPr>
            <p:ph type="title" hasCustomPrompt="1"/>
          </p:nvPr>
        </p:nvSpPr>
        <p:spPr>
          <a:xfrm>
            <a:off x="288036" y="-20444"/>
            <a:ext cx="4358410" cy="646113"/>
          </a:xfrm>
          <a:prstGeom prst="rect">
            <a:avLst/>
          </a:prstGeom>
        </p:spPr>
        <p:txBody>
          <a:bodyPr/>
          <a:lstStyle/>
          <a:p>
            <a:r>
              <a:rPr dirty="0"/>
              <a:t>Outline</a:t>
            </a:r>
          </a:p>
        </p:txBody>
      </p:sp>
      <p:sp>
        <p:nvSpPr>
          <p:cNvPr id="209"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 name="Slide Number">
            <a:extLst>
              <a:ext uri="{FF2B5EF4-FFF2-40B4-BE49-F238E27FC236}">
                <a16:creationId xmlns:a16="http://schemas.microsoft.com/office/drawing/2014/main" id="{2F1AEAC2-C2D2-0FDD-E718-3B46239DE352}"/>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F6CBF865-84AD-F117-BDFF-1BCCA4A3E959}"/>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outline copy">
    <p:spTree>
      <p:nvGrpSpPr>
        <p:cNvPr id="1" name=""/>
        <p:cNvGrpSpPr/>
        <p:nvPr/>
      </p:nvGrpSpPr>
      <p:grpSpPr>
        <a:xfrm>
          <a:off x="0" y="0"/>
          <a:ext cx="0" cy="0"/>
          <a:chOff x="0" y="0"/>
          <a:chExt cx="0" cy="0"/>
        </a:xfrm>
      </p:grpSpPr>
      <p:pic>
        <p:nvPicPr>
          <p:cNvPr id="218"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19"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1"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pic>
        <p:nvPicPr>
          <p:cNvPr id="2" name="Image" descr="Image">
            <a:extLst>
              <a:ext uri="{FF2B5EF4-FFF2-40B4-BE49-F238E27FC236}">
                <a16:creationId xmlns:a16="http://schemas.microsoft.com/office/drawing/2014/main" id="{2F00046A-1321-74F2-3156-074EECABFD77}"/>
              </a:ext>
            </a:extLst>
          </p:cNvPr>
          <p:cNvPicPr>
            <a:picLocks noChangeAspect="1"/>
          </p:cNvPicPr>
          <p:nvPr userDrawn="1"/>
        </p:nvPicPr>
        <p:blipFill>
          <a:blip r:embed="rId4"/>
          <a:stretch>
            <a:fillRect/>
          </a:stretch>
        </p:blipFill>
        <p:spPr>
          <a:xfrm>
            <a:off x="-18793" y="-35795"/>
            <a:ext cx="5131639" cy="655777"/>
          </a:xfrm>
          <a:prstGeom prst="rect">
            <a:avLst/>
          </a:prstGeom>
          <a:ln w="12700">
            <a:miter lim="400000"/>
          </a:ln>
        </p:spPr>
      </p:pic>
      <p:sp>
        <p:nvSpPr>
          <p:cNvPr id="223"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225"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 name="Outline">
            <a:extLst>
              <a:ext uri="{FF2B5EF4-FFF2-40B4-BE49-F238E27FC236}">
                <a16:creationId xmlns:a16="http://schemas.microsoft.com/office/drawing/2014/main" id="{B18A3802-9D86-841A-1EA7-2ECD0ABCC804}"/>
              </a:ext>
            </a:extLst>
          </p:cNvPr>
          <p:cNvSpPr txBox="1">
            <a:spLocks noGrp="1"/>
          </p:cNvSpPr>
          <p:nvPr>
            <p:ph type="title" hasCustomPrompt="1"/>
          </p:nvPr>
        </p:nvSpPr>
        <p:spPr>
          <a:xfrm>
            <a:off x="288036" y="-20444"/>
            <a:ext cx="4358410" cy="646113"/>
          </a:xfrm>
          <a:prstGeom prst="rect">
            <a:avLst/>
          </a:prstGeom>
        </p:spPr>
        <p:txBody>
          <a:bodyPr/>
          <a:lstStyle/>
          <a:p>
            <a:r>
              <a:rPr dirty="0"/>
              <a:t>Outline</a:t>
            </a:r>
          </a:p>
        </p:txBody>
      </p:sp>
      <p:sp>
        <p:nvSpPr>
          <p:cNvPr id="5" name="Slide Number">
            <a:extLst>
              <a:ext uri="{FF2B5EF4-FFF2-40B4-BE49-F238E27FC236}">
                <a16:creationId xmlns:a16="http://schemas.microsoft.com/office/drawing/2014/main" id="{99417E89-F1FF-36A8-C8DB-718C3DEDB04A}"/>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6" name="Subtitle 5">
            <a:extLst>
              <a:ext uri="{FF2B5EF4-FFF2-40B4-BE49-F238E27FC236}">
                <a16:creationId xmlns:a16="http://schemas.microsoft.com/office/drawing/2014/main" id="{226B327C-EFAD-D1FF-B629-6222F53D0F04}"/>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232"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33"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3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35"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236" name="Subtitle 5"/>
          <p:cNvSpPr txBox="1"/>
          <p:nvPr/>
        </p:nvSpPr>
        <p:spPr>
          <a:xfrm>
            <a:off x="8078759" y="6489331"/>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t>Rapid Response Teams Advanced Training Package</a:t>
            </a:r>
          </a:p>
        </p:txBody>
      </p:sp>
      <p:sp>
        <p:nvSpPr>
          <p:cNvPr id="237"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rPr dirty="0"/>
              <a:t>A1.3 One Health</a:t>
            </a:r>
          </a:p>
        </p:txBody>
      </p:sp>
      <p:sp>
        <p:nvSpPr>
          <p:cNvPr id="238"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239" name="Body Level One…"/>
          <p:cNvSpPr txBox="1">
            <a:spLocks noGrp="1"/>
          </p:cNvSpPr>
          <p:nvPr>
            <p:ph type="body" sz="half" idx="1"/>
          </p:nvPr>
        </p:nvSpPr>
        <p:spPr>
          <a:xfrm>
            <a:off x="838200" y="1825625"/>
            <a:ext cx="51562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DB9973D1-DA8F-4F04-2AEC-CE4EC23A8806}"/>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46"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47" name="Picture 2" descr="Picture 2"/>
          <p:cNvPicPr>
            <a:picLocks noChangeAspect="1"/>
          </p:cNvPicPr>
          <p:nvPr/>
        </p:nvPicPr>
        <p:blipFill>
          <a:blip r:embed="rId3"/>
          <a:stretch>
            <a:fillRect/>
          </a:stretch>
        </p:blipFill>
        <p:spPr>
          <a:xfrm>
            <a:off x="74344" y="6310305"/>
            <a:ext cx="1548718" cy="474296"/>
          </a:xfrm>
          <a:prstGeom prst="rect">
            <a:avLst/>
          </a:prstGeom>
          <a:ln w="12700">
            <a:miter lim="400000"/>
          </a:ln>
        </p:spPr>
      </p:pic>
      <p:sp>
        <p:nvSpPr>
          <p:cNvPr id="2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49"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250" name="Subtitle 5"/>
          <p:cNvSpPr txBox="1"/>
          <p:nvPr/>
        </p:nvSpPr>
        <p:spPr>
          <a:xfrm>
            <a:off x="8078759" y="6489331"/>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t>Rapid Response Teams Advanced Training Package</a:t>
            </a:r>
          </a:p>
        </p:txBody>
      </p:sp>
      <p:sp>
        <p:nvSpPr>
          <p:cNvPr id="251"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3" name="Slide Number">
            <a:extLst>
              <a:ext uri="{FF2B5EF4-FFF2-40B4-BE49-F238E27FC236}">
                <a16:creationId xmlns:a16="http://schemas.microsoft.com/office/drawing/2014/main" id="{87EA6629-BD67-AD71-1D2F-34CE06213CBA}"/>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39"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1"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43"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44"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45" name="Title Text"/>
          <p:cNvSpPr txBox="1">
            <a:spLocks noGrp="1"/>
          </p:cNvSpPr>
          <p:nvPr>
            <p:ph type="title"/>
          </p:nvPr>
        </p:nvSpPr>
        <p:spPr>
          <a:xfrm>
            <a:off x="233916" y="843589"/>
            <a:ext cx="3264196" cy="786585"/>
          </a:xfrm>
          <a:prstGeom prst="rect">
            <a:avLst/>
          </a:prstGeom>
        </p:spPr>
        <p:txBody>
          <a:bodyPr/>
          <a:lstStyle/>
          <a:p>
            <a:r>
              <a:t>Title Text</a:t>
            </a:r>
          </a:p>
        </p:txBody>
      </p:sp>
      <p:sp>
        <p:nvSpPr>
          <p:cNvPr id="46"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Placeholder 5">
            <a:extLst>
              <a:ext uri="{FF2B5EF4-FFF2-40B4-BE49-F238E27FC236}">
                <a16:creationId xmlns:a16="http://schemas.microsoft.com/office/drawing/2014/main" id="{F9C342F7-8FA2-5BD2-5DCD-07B86741F7DA}"/>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a:fld id="{86CB4B4D-7CA3-9044-876B-883B54F8677D}" type="slidenum">
              <a:rPr lang="hu-HU" sz="1100" smtClean="0"/>
              <a:pPr algn="ctr"/>
              <a:t>‹#›</a:t>
            </a:fld>
            <a:endParaRPr lang="hu-HU" sz="1100" dirty="0"/>
          </a:p>
        </p:txBody>
      </p:sp>
      <p:sp>
        <p:nvSpPr>
          <p:cNvPr id="4" name="Slide Number">
            <a:extLst>
              <a:ext uri="{FF2B5EF4-FFF2-40B4-BE49-F238E27FC236}">
                <a16:creationId xmlns:a16="http://schemas.microsoft.com/office/drawing/2014/main" id="{09AD80D6-B5E5-3331-E7ED-1851C124EC21}"/>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61600638-9D98-C67B-37C9-664713B0D1EE}"/>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key message">
    <p:spTree>
      <p:nvGrpSpPr>
        <p:cNvPr id="1" name=""/>
        <p:cNvGrpSpPr/>
        <p:nvPr/>
      </p:nvGrpSpPr>
      <p:grpSpPr>
        <a:xfrm>
          <a:off x="0" y="0"/>
          <a:ext cx="0" cy="0"/>
          <a:chOff x="0" y="0"/>
          <a:chExt cx="0" cy="0"/>
        </a:xfrm>
      </p:grpSpPr>
      <p:pic>
        <p:nvPicPr>
          <p:cNvPr id="5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55"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5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7"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59"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60" name="TextBox 4"/>
          <p:cNvSpPr txBox="1"/>
          <p:nvPr/>
        </p:nvSpPr>
        <p:spPr>
          <a:xfrm>
            <a:off x="403463" y="669120"/>
            <a:ext cx="3355607"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Key messages</a:t>
            </a:r>
          </a:p>
        </p:txBody>
      </p:sp>
      <p:sp>
        <p:nvSpPr>
          <p:cNvPr id="61" name="Rounded Rectangle 5"/>
          <p:cNvSpPr/>
          <p:nvPr/>
        </p:nvSpPr>
        <p:spPr>
          <a:xfrm flipV="1">
            <a:off x="389002" y="1332436"/>
            <a:ext cx="2655040" cy="86916"/>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6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63"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Placeholder 5">
            <a:extLst>
              <a:ext uri="{FF2B5EF4-FFF2-40B4-BE49-F238E27FC236}">
                <a16:creationId xmlns:a16="http://schemas.microsoft.com/office/drawing/2014/main" id="{23E7BC48-5ED7-D31E-715B-A4F6487DC1D6}"/>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a:fld id="{86CB4B4D-7CA3-9044-876B-883B54F8677D}" type="slidenum">
              <a:rPr lang="hu-HU" sz="1100" smtClean="0"/>
              <a:pPr algn="ctr"/>
              <a:t>‹#›</a:t>
            </a:fld>
            <a:endParaRPr lang="hu-HU" sz="1100" dirty="0"/>
          </a:p>
        </p:txBody>
      </p:sp>
      <p:sp>
        <p:nvSpPr>
          <p:cNvPr id="4" name="Slide Number">
            <a:extLst>
              <a:ext uri="{FF2B5EF4-FFF2-40B4-BE49-F238E27FC236}">
                <a16:creationId xmlns:a16="http://schemas.microsoft.com/office/drawing/2014/main" id="{9B5EC03E-0E74-61E6-1282-2C2B83E1C09E}"/>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16E516D7-253E-164D-FD34-3A94ADF29DF3}"/>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references">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72"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4"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76"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77" name="Rounded Rectangle 4"/>
          <p:cNvSpPr/>
          <p:nvPr/>
        </p:nvSpPr>
        <p:spPr>
          <a:xfrm flipV="1">
            <a:off x="389002" y="1779937"/>
            <a:ext cx="2655040" cy="86916"/>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78" name="TextBox 5"/>
          <p:cNvSpPr txBox="1"/>
          <p:nvPr/>
        </p:nvSpPr>
        <p:spPr>
          <a:xfrm>
            <a:off x="403464" y="668223"/>
            <a:ext cx="2803026" cy="1107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References and guidelines</a:t>
            </a:r>
          </a:p>
        </p:txBody>
      </p:sp>
      <p:sp>
        <p:nvSpPr>
          <p:cNvPr id="79"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80"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Placeholder 5">
            <a:extLst>
              <a:ext uri="{FF2B5EF4-FFF2-40B4-BE49-F238E27FC236}">
                <a16:creationId xmlns:a16="http://schemas.microsoft.com/office/drawing/2014/main" id="{F2661DF7-A780-E0D8-ABE6-EA6A8FEB192A}"/>
              </a:ext>
            </a:extLst>
          </p:cNvPr>
          <p:cNvSpPr txBox="1">
            <a:spLocks/>
          </p:cNvSpPr>
          <p:nvPr userDrawn="1"/>
        </p:nvSpPr>
        <p:spPr>
          <a:xfrm>
            <a:off x="11890816" y="6523395"/>
            <a:ext cx="255696" cy="2616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700" b="0" i="0" u="none" strike="noStrike" cap="none" spc="0" normalizeH="0" baseline="0">
                <a:ln>
                  <a:noFill/>
                </a:ln>
                <a:solidFill>
                  <a:srgbClr val="FFFFFF"/>
                </a:solidFill>
                <a:effectLst/>
                <a:uFillTx/>
                <a:latin typeface="Source Sans Pro Regular"/>
                <a:ea typeface="Source Sans Pro Regular"/>
                <a:cs typeface="Source Sans Pro Regular"/>
                <a:sym typeface="Source Sans Pro Regular"/>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algn="ctr"/>
            <a:fld id="{86CB4B4D-7CA3-9044-876B-883B54F8677D}" type="slidenum">
              <a:rPr lang="hu-HU" sz="1100" smtClean="0"/>
              <a:pPr algn="ctr"/>
              <a:t>‹#›</a:t>
            </a:fld>
            <a:endParaRPr lang="hu-HU" sz="1100" dirty="0"/>
          </a:p>
        </p:txBody>
      </p:sp>
      <p:sp>
        <p:nvSpPr>
          <p:cNvPr id="4" name="Slide Number">
            <a:extLst>
              <a:ext uri="{FF2B5EF4-FFF2-40B4-BE49-F238E27FC236}">
                <a16:creationId xmlns:a16="http://schemas.microsoft.com/office/drawing/2014/main" id="{EC061278-6BB0-07BC-D7F2-3D5E9C722734}"/>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EC3468C7-C0B1-F270-C242-F091FF840B21}"/>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additional learning resources">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89"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9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91"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93"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94" name="Rounded Rectangle 4"/>
          <p:cNvSpPr/>
          <p:nvPr/>
        </p:nvSpPr>
        <p:spPr>
          <a:xfrm flipV="1">
            <a:off x="388996" y="2237883"/>
            <a:ext cx="2029084" cy="86226"/>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95" name="TextBox 6"/>
          <p:cNvSpPr txBox="1"/>
          <p:nvPr/>
        </p:nvSpPr>
        <p:spPr>
          <a:xfrm>
            <a:off x="403464" y="668225"/>
            <a:ext cx="2803026" cy="14219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defTabSz="162744">
              <a:lnSpc>
                <a:spcPct val="90000"/>
              </a:lnSpc>
              <a:defRPr sz="3200">
                <a:solidFill>
                  <a:srgbClr val="FFFFFF"/>
                </a:solidFill>
                <a:latin typeface="Source Sans Pro Bold"/>
                <a:ea typeface="Source Sans Pro Bold"/>
                <a:cs typeface="Source Sans Pro Bold"/>
                <a:sym typeface="Source Sans Pro Bold"/>
              </a:defRPr>
            </a:lvl1pPr>
          </a:lstStyle>
          <a:p>
            <a:r>
              <a:rPr b="1" dirty="0"/>
              <a:t>Additional learning resources</a:t>
            </a:r>
          </a:p>
        </p:txBody>
      </p:sp>
      <p:sp>
        <p:nvSpPr>
          <p:cNvPr id="9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97"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1B85BA5C-0F44-925C-A77A-A465B179205D}"/>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C4341D24-2A38-AEF0-B718-76F2476E6F57}"/>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pic>
        <p:nvPicPr>
          <p:cNvPr id="10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5"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06"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0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08"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10"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11" name="Rounded Rectangle 4"/>
          <p:cNvSpPr/>
          <p:nvPr/>
        </p:nvSpPr>
        <p:spPr>
          <a:xfrm flipV="1">
            <a:off x="388996" y="1332436"/>
            <a:ext cx="2079884" cy="100134"/>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112" name="TextBox 6"/>
          <p:cNvSpPr txBox="1"/>
          <p:nvPr/>
        </p:nvSpPr>
        <p:spPr>
          <a:xfrm>
            <a:off x="403463" y="668215"/>
            <a:ext cx="2294023"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Questions?</a:t>
            </a:r>
          </a:p>
        </p:txBody>
      </p:sp>
      <p:sp>
        <p:nvSpPr>
          <p:cNvPr id="113"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114" name="Body Level One…"/>
          <p:cNvSpPr txBox="1">
            <a:spLocks noGrp="1"/>
          </p:cNvSpPr>
          <p:nvPr>
            <p:ph type="body" idx="1"/>
          </p:nvPr>
        </p:nvSpPr>
        <p:spPr>
          <a:xfrm>
            <a:off x="4273553" y="842962"/>
            <a:ext cx="7529514"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FAD2DFF3-BAA3-8BAA-AA38-9822D29EF2B9}"/>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5" name="Subtitle 5">
            <a:extLst>
              <a:ext uri="{FF2B5EF4-FFF2-40B4-BE49-F238E27FC236}">
                <a16:creationId xmlns:a16="http://schemas.microsoft.com/office/drawing/2014/main" id="{354A9861-47B7-F12C-E4F1-9B941F56B35B}"/>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2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28"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29"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30"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32"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34"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135" name="Rounded Rectangle 4"/>
          <p:cNvSpPr/>
          <p:nvPr/>
        </p:nvSpPr>
        <p:spPr>
          <a:xfrm flipV="1">
            <a:off x="5003346" y="3246975"/>
            <a:ext cx="2515176" cy="111824"/>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136" name="Body Level One…"/>
          <p:cNvSpPr txBox="1">
            <a:spLocks noGrp="1"/>
          </p:cNvSpPr>
          <p:nvPr>
            <p:ph type="body" sz="half" idx="1" hasCustomPrompt="1"/>
          </p:nvPr>
        </p:nvSpPr>
        <p:spPr>
          <a:xfrm>
            <a:off x="587206" y="1897864"/>
            <a:ext cx="11347452" cy="1870076"/>
          </a:xfrm>
          <a:prstGeom prst="rect">
            <a:avLst/>
          </a:prstGeom>
        </p:spPr>
        <p:txBody>
          <a:bodyPr anchor="ctr"/>
          <a:lstStyle>
            <a:lvl1pPr marL="0" indent="0" algn="ctr">
              <a:buClrTx/>
              <a:buSzTx/>
              <a:buFontTx/>
              <a:buNone/>
              <a:defRPr sz="3200">
                <a:solidFill>
                  <a:srgbClr val="FFFFFF"/>
                </a:solidFill>
                <a:latin typeface="Source Sans Pro Bold"/>
                <a:ea typeface="Source Sans Pro Bold"/>
                <a:cs typeface="Source Sans Pro Bold"/>
                <a:sym typeface="Source Sans Pro Bold"/>
              </a:defRPr>
            </a:lvl1pPr>
            <a:lvl2pPr marL="168168" indent="-86796" algn="ctr">
              <a:buClrTx/>
              <a:buFontTx/>
              <a:defRPr sz="3200">
                <a:solidFill>
                  <a:srgbClr val="FFFFFF"/>
                </a:solidFill>
                <a:latin typeface="Source Sans Pro Bold"/>
                <a:ea typeface="Source Sans Pro Bold"/>
                <a:cs typeface="Source Sans Pro Bold"/>
                <a:sym typeface="Source Sans Pro Bold"/>
              </a:defRPr>
            </a:lvl2pPr>
            <a:lvl3pPr marL="262894" indent="-100150" algn="ctr">
              <a:buClrTx/>
              <a:buFontTx/>
              <a:defRPr sz="3200">
                <a:solidFill>
                  <a:srgbClr val="FFFFFF"/>
                </a:solidFill>
                <a:latin typeface="Source Sans Pro Bold"/>
                <a:ea typeface="Source Sans Pro Bold"/>
                <a:cs typeface="Source Sans Pro Bold"/>
                <a:sym typeface="Source Sans Pro Bold"/>
              </a:defRPr>
            </a:lvl3pPr>
            <a:lvl4pPr marL="344266" indent="-100150" algn="ctr">
              <a:buClrTx/>
              <a:buFontTx/>
              <a:defRPr sz="3200">
                <a:solidFill>
                  <a:srgbClr val="FFFFFF"/>
                </a:solidFill>
                <a:latin typeface="Source Sans Pro Bold"/>
                <a:ea typeface="Source Sans Pro Bold"/>
                <a:cs typeface="Source Sans Pro Bold"/>
                <a:sym typeface="Source Sans Pro Bold"/>
              </a:defRPr>
            </a:lvl4pPr>
            <a:lvl5pPr marL="425637" indent="-100150" algn="ctr">
              <a:buClrTx/>
              <a:buFontTx/>
              <a:defRPr sz="3200">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3" name="Slide Number">
            <a:extLst>
              <a:ext uri="{FF2B5EF4-FFF2-40B4-BE49-F238E27FC236}">
                <a16:creationId xmlns:a16="http://schemas.microsoft.com/office/drawing/2014/main" id="{DD94E619-D9DD-6178-E4D0-52B9BE6C37BD}"/>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854695DB-2F2B-C588-DB6D-AA93D23EAF70}"/>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43"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44"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45" name="Picture 2" descr="Picture 2"/>
          <p:cNvPicPr>
            <a:picLocks noChangeAspect="1"/>
          </p:cNvPicPr>
          <p:nvPr/>
        </p:nvPicPr>
        <p:blipFill>
          <a:blip r:embed="rId4"/>
          <a:stretch>
            <a:fillRect/>
          </a:stretch>
        </p:blipFill>
        <p:spPr>
          <a:xfrm>
            <a:off x="74344" y="6310305"/>
            <a:ext cx="1548718" cy="474296"/>
          </a:xfrm>
          <a:prstGeom prst="rect">
            <a:avLst/>
          </a:prstGeom>
          <a:ln w="12700">
            <a:miter lim="400000"/>
          </a:ln>
        </p:spPr>
      </p:pic>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47"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149"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3" name="Slide Number">
            <a:extLst>
              <a:ext uri="{FF2B5EF4-FFF2-40B4-BE49-F238E27FC236}">
                <a16:creationId xmlns:a16="http://schemas.microsoft.com/office/drawing/2014/main" id="{7370332E-97CF-6CC6-DCA0-D27B20E9B5DD}"/>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4" name="Subtitle 5">
            <a:extLst>
              <a:ext uri="{FF2B5EF4-FFF2-40B4-BE49-F238E27FC236}">
                <a16:creationId xmlns:a16="http://schemas.microsoft.com/office/drawing/2014/main" id="{FEF43385-FEA0-1E3D-6997-C2110BA0F50A}"/>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8"/>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19"/>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0"/>
          <a:stretch>
            <a:fillRect/>
          </a:stretch>
        </p:blipFill>
        <p:spPr>
          <a:xfrm>
            <a:off x="74344" y="6310305"/>
            <a:ext cx="1548718" cy="474296"/>
          </a:xfrm>
          <a:prstGeom prst="rect">
            <a:avLst/>
          </a:prstGeom>
          <a:ln w="12700">
            <a:miter lim="400000"/>
          </a:ln>
        </p:spPr>
      </p:pic>
      <p:sp>
        <p:nvSpPr>
          <p:cNvPr id="5" name="Slide Number"/>
          <p:cNvSpPr txBox="1">
            <a:spLocks noGrp="1"/>
          </p:cNvSpPr>
          <p:nvPr>
            <p:ph type="sldNum" sz="quarter" idx="2"/>
          </p:nvPr>
        </p:nvSpPr>
        <p:spPr>
          <a:xfrm>
            <a:off x="11480800" y="6330334"/>
            <a:ext cx="192507" cy="205741"/>
          </a:xfrm>
          <a:prstGeom prst="rect">
            <a:avLst/>
          </a:prstGeom>
          <a:ln w="12700">
            <a:miter lim="400000"/>
          </a:ln>
        </p:spPr>
        <p:txBody>
          <a:bodyPr wrap="none" lIns="45719" rIns="45719">
            <a:spAutoFit/>
          </a:bodyPr>
          <a:lstStyle>
            <a:lvl1pPr>
              <a:defRPr sz="700">
                <a:solidFill>
                  <a:srgbClr val="FFFFFF"/>
                </a:solidFill>
                <a:latin typeface="Source Sans Pro Regular"/>
                <a:ea typeface="Source Sans Pro Regular"/>
                <a:cs typeface="Source Sans Pro Regular"/>
                <a:sym typeface="Source Sans Pro Regular"/>
              </a:defRPr>
            </a:lvl1pPr>
          </a:lstStyle>
          <a:p>
            <a:fld id="{86CB4B4D-7CA3-9044-876B-883B54F8677D}" type="slidenum">
              <a:t>‹#›</a:t>
            </a:fld>
            <a:endParaRPr/>
          </a:p>
        </p:txBody>
      </p:sp>
      <p:sp>
        <p:nvSpPr>
          <p:cNvPr id="6" name="Slide Number Placeholder 5"/>
          <p:cNvSpPr txBox="1"/>
          <p:nvPr/>
        </p:nvSpPr>
        <p:spPr>
          <a:xfrm>
            <a:off x="11526519" y="6330332"/>
            <a:ext cx="721361" cy="256541"/>
          </a:xfrm>
          <a:prstGeom prst="rect">
            <a:avLst/>
          </a:prstGeom>
          <a:ln w="12700">
            <a:miter lim="400000"/>
          </a:ln>
        </p:spPr>
        <p:txBody>
          <a:bodyPr lIns="45719" rIns="45719">
            <a:spAutoFit/>
          </a:bodyPr>
          <a:lstStyle/>
          <a:p>
            <a:pPr>
              <a:defRPr sz="1000">
                <a:solidFill>
                  <a:srgbClr val="FFFFFF"/>
                </a:solidFill>
                <a:latin typeface="Source Sans Pro Regular"/>
                <a:ea typeface="Source Sans Pro Regular"/>
                <a:cs typeface="Source Sans Pro Regular"/>
                <a:sym typeface="Source Sans Pro Regular"/>
              </a:defRPr>
            </a:pPr>
            <a:endParaRPr/>
          </a:p>
        </p:txBody>
      </p:sp>
      <p:sp>
        <p:nvSpPr>
          <p:cNvPr id="8" name="Subtitle 5"/>
          <p:cNvSpPr txBox="1"/>
          <p:nvPr/>
        </p:nvSpPr>
        <p:spPr>
          <a:xfrm>
            <a:off x="8078759" y="6642805"/>
            <a:ext cx="3794759" cy="231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89321">
              <a:lnSpc>
                <a:spcPct val="90000"/>
              </a:lnSpc>
              <a:spcBef>
                <a:spcPts val="300"/>
              </a:spcBef>
              <a:defRPr sz="900">
                <a:solidFill>
                  <a:srgbClr val="002060"/>
                </a:solidFill>
                <a:latin typeface="Source Sans Pro Regular"/>
                <a:ea typeface="Source Sans Pro Regular"/>
                <a:cs typeface="Source Sans Pro Regular"/>
                <a:sym typeface="Source Sans Pro Regular"/>
              </a:defRPr>
            </a:lvl1pPr>
          </a:lstStyle>
          <a:p>
            <a:r>
              <a:t>A1.3 One Health</a:t>
            </a:r>
          </a:p>
        </p:txBody>
      </p:sp>
      <p:sp>
        <p:nvSpPr>
          <p:cNvPr id="9" name="Rounded Rectangle 4"/>
          <p:cNvSpPr/>
          <p:nvPr/>
        </p:nvSpPr>
        <p:spPr>
          <a:xfrm flipV="1">
            <a:off x="5003346" y="3246975"/>
            <a:ext cx="2515176" cy="111824"/>
          </a:xfrm>
          <a:prstGeom prst="roundRect">
            <a:avLst>
              <a:gd name="adj" fmla="val 50000"/>
            </a:avLst>
          </a:prstGeom>
          <a:solidFill>
            <a:schemeClr val="accent3"/>
          </a:solidFill>
          <a:ln w="12700">
            <a:miter lim="400000"/>
          </a:ln>
        </p:spPr>
        <p:txBody>
          <a:bodyPr lIns="45719" rIns="45719" anchor="ctr"/>
          <a:lstStyle/>
          <a:p>
            <a:pPr algn="ctr">
              <a:defRPr sz="400">
                <a:solidFill>
                  <a:srgbClr val="FFFFFF"/>
                </a:solidFill>
                <a:latin typeface="Source Sans Pro Regular"/>
                <a:ea typeface="Source Sans Pro Regular"/>
                <a:cs typeface="Source Sans Pro Regular"/>
                <a:sym typeface="Source Sans Pro Regular"/>
              </a:defRPr>
            </a:pPr>
            <a:endParaRPr/>
          </a:p>
        </p:txBody>
      </p:sp>
      <p:sp>
        <p:nvSpPr>
          <p:cNvPr id="10" name="TextBox 5"/>
          <p:cNvSpPr txBox="1"/>
          <p:nvPr/>
        </p:nvSpPr>
        <p:spPr>
          <a:xfrm>
            <a:off x="4400182" y="2325452"/>
            <a:ext cx="3721503" cy="7899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b="1" dirty="0"/>
              <a:t>Thank you</a:t>
            </a:r>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12" name="Body Level One…"/>
          <p:cNvSpPr txBox="1">
            <a:spLocks noGrp="1"/>
          </p:cNvSpPr>
          <p:nvPr>
            <p:ph type="body" idx="1"/>
          </p:nvPr>
        </p:nvSpPr>
        <p:spPr>
          <a:xfrm>
            <a:off x="508000" y="3671536"/>
            <a:ext cx="109728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13" name="Slide Number">
            <a:extLst>
              <a:ext uri="{FF2B5EF4-FFF2-40B4-BE49-F238E27FC236}">
                <a16:creationId xmlns:a16="http://schemas.microsoft.com/office/drawing/2014/main" id="{46EB657D-F677-5C01-4FA6-27AA843E158E}"/>
              </a:ext>
            </a:extLst>
          </p:cNvPr>
          <p:cNvSpPr txBox="1">
            <a:spLocks/>
          </p:cNvSpPr>
          <p:nvPr userDrawn="1"/>
        </p:nvSpPr>
        <p:spPr>
          <a:xfrm>
            <a:off x="11812479" y="6489331"/>
            <a:ext cx="481120" cy="475333"/>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200" smtClean="0">
                <a:latin typeface="+mn-lt"/>
              </a:rPr>
              <a:pPr/>
              <a:t>‹#›</a:t>
            </a:fld>
            <a:endParaRPr lang="hu-HU" sz="1200" dirty="0">
              <a:latin typeface="+mn-lt"/>
            </a:endParaRPr>
          </a:p>
        </p:txBody>
      </p:sp>
      <p:sp>
        <p:nvSpPr>
          <p:cNvPr id="14" name="Subtitle 5">
            <a:extLst>
              <a:ext uri="{FF2B5EF4-FFF2-40B4-BE49-F238E27FC236}">
                <a16:creationId xmlns:a16="http://schemas.microsoft.com/office/drawing/2014/main" id="{A383B307-E26D-B23F-6B23-4E3EA8B430C9}"/>
              </a:ext>
            </a:extLst>
          </p:cNvPr>
          <p:cNvSpPr txBox="1"/>
          <p:nvPr userDrawn="1"/>
        </p:nvSpPr>
        <p:spPr>
          <a:xfrm>
            <a:off x="8078759" y="6489331"/>
            <a:ext cx="3794759" cy="2169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defTabSz="216992">
              <a:lnSpc>
                <a:spcPct val="90000"/>
              </a:lnSpc>
              <a:spcBef>
                <a:spcPts val="200"/>
              </a:spcBef>
              <a:defRPr sz="900">
                <a:solidFill>
                  <a:srgbClr val="002060"/>
                </a:solidFill>
                <a:latin typeface="Source Sans Pro Regular"/>
                <a:ea typeface="Source Sans Pro Regular"/>
                <a:cs typeface="Source Sans Pro Regular"/>
                <a:sym typeface="Source Sans Pro Regular"/>
              </a:defRPr>
            </a:lvl1pPr>
          </a:lstStyle>
          <a:p>
            <a:r>
              <a:rPr lang="hu-HU" dirty="0"/>
              <a:t>RRT </a:t>
            </a:r>
            <a:r>
              <a:rPr dirty="0"/>
              <a:t>Advanced Training Package</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40686" marR="0" indent="-40686"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130195" marR="0" indent="-48823"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219078" marR="0" indent="-56334"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300450" marR="0" indent="-56334"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381821" marR="0" indent="-56334"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650974"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732346"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813718"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895090" marR="0" indent="-244115" algn="l" defTabSz="162744" rtl="0" latinLnBrk="0">
        <a:lnSpc>
          <a:spcPct val="90000"/>
        </a:lnSpc>
        <a:spcBef>
          <a:spcPts val="100"/>
        </a:spcBef>
        <a:spcAft>
          <a:spcPts val="0"/>
        </a:spcAft>
        <a:buClr>
          <a:schemeClr val="accent3"/>
        </a:buClr>
        <a:buSzPct val="100000"/>
        <a:buFont typeface="Arial"/>
        <a:buChar char="•"/>
        <a:tabLst/>
        <a:defRPr sz="18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7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hyperlink" Target="https://medhum.med.nyu.edu/magazine/?p=195" TargetMode="Externa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56.png"/><Relationship Id="rId4" Type="http://schemas.openxmlformats.org/officeDocument/2006/relationships/image" Target="../media/image55.jpeg"/></Relationships>
</file>

<file path=ppt/slides/_rels/slide4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hyperlink" Target="http://hdl.loc.gov/loc.gmd/g8020.ct000981"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1.xml"/><Relationship Id="rId1" Type="http://schemas.openxmlformats.org/officeDocument/2006/relationships/slideLayout" Target="../slideLayouts/slideLayout13.xml"/><Relationship Id="rId5" Type="http://schemas.openxmlformats.org/officeDocument/2006/relationships/hyperlink" Target="http://www.un.org/Depts/Cartographic/map/profile/chad.pdf" TargetMode="External"/><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4.xml"/><Relationship Id="rId1" Type="http://schemas.openxmlformats.org/officeDocument/2006/relationships/slideLayout" Target="../slideLayouts/slideLayout13.xml"/><Relationship Id="rId4" Type="http://schemas.openxmlformats.org/officeDocument/2006/relationships/image" Target="../media/image59.jpeg"/></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hyperlink" Target="http://www.un.org/Depts/Cartographic/map/profile/chad.pdf" TargetMode="External"/><Relationship Id="rId4" Type="http://schemas.openxmlformats.org/officeDocument/2006/relationships/image" Target="../media/image5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0.xml"/><Relationship Id="rId1" Type="http://schemas.openxmlformats.org/officeDocument/2006/relationships/slideLayout" Target="../slideLayouts/slideLayout12.xml"/><Relationship Id="rId4" Type="http://schemas.openxmlformats.org/officeDocument/2006/relationships/hyperlink" Target="https://youtu.be/o6AcQFjsoMc?t=6m10s" TargetMode="Externa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2.xml"/><Relationship Id="rId1" Type="http://schemas.openxmlformats.org/officeDocument/2006/relationships/video" Target="https://www.youtube.com/embed/o6AcQFjsoMc?feature=oembed" TargetMode="External"/><Relationship Id="rId6" Type="http://schemas.openxmlformats.org/officeDocument/2006/relationships/image" Target="../media/image61.png"/><Relationship Id="rId5" Type="http://schemas.openxmlformats.org/officeDocument/2006/relationships/hyperlink" Target="https://youtu.be/o6AcQFjsoMc?t=6m10s" TargetMode="External"/><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3" Type="http://schemas.openxmlformats.org/officeDocument/2006/relationships/hyperlink" Target="https://apps.who.int/iris/bitstream/handle/10665/207731/9789290613992_eng.pdf?sequence=1&amp;isAllowed=y" TargetMode="External"/><Relationship Id="rId2" Type="http://schemas.openxmlformats.org/officeDocument/2006/relationships/hyperlink" Target="https://www.oie.int/app/uploads/2021/03/en-tripartitezoonosesguide-webversion.pdf" TargetMode="External"/><Relationship Id="rId1" Type="http://schemas.openxmlformats.org/officeDocument/2006/relationships/slideLayout" Target="../slideLayouts/slideLayout4.xml"/><Relationship Id="rId5" Type="http://schemas.openxmlformats.org/officeDocument/2006/relationships/hyperlink" Target="https://cdn.who.int/media/docs/default-source/documents/publications/who-oie-framework-for-good-governance-human-animal-interface.pdf?sfvrsn=f9f92e6b_2&amp;download=true" TargetMode="External"/><Relationship Id="rId4" Type="http://schemas.openxmlformats.org/officeDocument/2006/relationships/hyperlink" Target="https://www.who.int/publications/i/item/handbook-for-the-assessment-of-capacities-at-the-human-animal-interface-2nd-ed"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https://www.oie.int/app/uploads/2021/03/en-tripartitezoonosesguide-webversion.pdf" TargetMode="External"/></Relationships>
</file>

<file path=ppt/slides/_rels/slide70.xml.rels><?xml version="1.0" encoding="UTF-8" standalone="yes"?>
<Relationships xmlns="http://schemas.openxmlformats.org/package/2006/relationships"><Relationship Id="rId2" Type="http://schemas.openxmlformats.org/officeDocument/2006/relationships/hyperlink" Target="https://extranet.who.int/hslp/training/course/view.php?id=128" TargetMode="Externa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lide Number Placeholder 5"/>
          <p:cNvSpPr txBox="1">
            <a:spLocks noGrp="1"/>
          </p:cNvSpPr>
          <p:nvPr>
            <p:ph type="sldNum" sz="quarter" idx="4294967295"/>
          </p:nvPr>
        </p:nvSpPr>
        <p:spPr>
          <a:xfrm>
            <a:off x="11538907" y="6273478"/>
            <a:ext cx="162863" cy="26161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a:fld id="{86CB4B4D-7CA3-9044-876B-883B54F8677D}" type="slidenum">
              <a:rPr sz="1100"/>
              <a:pPr algn="ctr"/>
              <a:t>1</a:t>
            </a:fld>
            <a:endParaRPr sz="1100"/>
          </a:p>
        </p:txBody>
      </p:sp>
      <p:sp>
        <p:nvSpPr>
          <p:cNvPr id="261" name="Title 2"/>
          <p:cNvSpPr txBox="1">
            <a:spLocks noGrp="1"/>
          </p:cNvSpPr>
          <p:nvPr>
            <p:ph type="title"/>
          </p:nvPr>
        </p:nvSpPr>
        <p:spPr>
          <a:xfrm>
            <a:off x="450890" y="1081592"/>
            <a:ext cx="3864633" cy="2410276"/>
          </a:xfrm>
          <a:prstGeom prst="rect">
            <a:avLst/>
          </a:prstGeom>
        </p:spPr>
        <p:txBody>
          <a:bodyPr/>
          <a:lstStyle/>
          <a:p>
            <a:pPr>
              <a:defRPr sz="4400"/>
            </a:pPr>
            <a:r>
              <a:rPr b="1" dirty="0"/>
              <a:t>A1.3a </a:t>
            </a:r>
            <a:br>
              <a:rPr b="1" dirty="0"/>
            </a:br>
            <a:r>
              <a:rPr sz="3200" b="1" dirty="0"/>
              <a:t>Introduction to One Health</a:t>
            </a:r>
          </a:p>
        </p:txBody>
      </p:sp>
      <p:sp>
        <p:nvSpPr>
          <p:cNvPr id="262" name="Subtitle 2"/>
          <p:cNvSpPr txBox="1"/>
          <p:nvPr/>
        </p:nvSpPr>
        <p:spPr>
          <a:xfrm>
            <a:off x="5671247" y="2909194"/>
            <a:ext cx="6866919" cy="143116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700"/>
              </a:spcBef>
              <a:defRPr sz="3200">
                <a:solidFill>
                  <a:schemeClr val="accent1"/>
                </a:solidFill>
                <a:latin typeface="Source Sans Pro Bold"/>
                <a:ea typeface="Source Sans Pro Bold"/>
                <a:cs typeface="Source Sans Pro Bold"/>
                <a:sym typeface="Source Sans Pro Bold"/>
              </a:defRPr>
            </a:lvl1pPr>
          </a:lstStyle>
          <a:p>
            <a:r>
              <a:rPr sz="2900" dirty="0"/>
              <a:t>Collaboration at the human – animal – environment interface in the context of Rapid Response Teams </a:t>
            </a:r>
          </a:p>
        </p:txBody>
      </p:sp>
      <p:sp>
        <p:nvSpPr>
          <p:cNvPr id="2" name="TextBox 1">
            <a:extLst>
              <a:ext uri="{FF2B5EF4-FFF2-40B4-BE49-F238E27FC236}">
                <a16:creationId xmlns:a16="http://schemas.microsoft.com/office/drawing/2014/main" id="{39EAC34F-203E-4228-3953-0AB224C77C93}"/>
              </a:ext>
            </a:extLst>
          </p:cNvPr>
          <p:cNvSpPr txBox="1"/>
          <p:nvPr/>
        </p:nvSpPr>
        <p:spPr>
          <a:xfrm>
            <a:off x="523875" y="4030806"/>
            <a:ext cx="2743199"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r>
              <a:rPr lang="en-GB" dirty="0">
                <a:solidFill>
                  <a:schemeClr val="bg1"/>
                </a:solidFill>
                <a:latin typeface="Source Sans Pro Regular"/>
              </a:rPr>
              <a:t>Speaker name</a:t>
            </a:r>
            <a:endParaRPr kumimoji="0" lang="en-GB" b="0" i="0" u="none" strike="noStrike" cap="none" spc="0" normalizeH="0" baseline="0" dirty="0">
              <a:ln>
                <a:noFill/>
              </a:ln>
              <a:solidFill>
                <a:schemeClr val="bg1"/>
              </a:solidFill>
              <a:effectLst/>
              <a:uFillTx/>
              <a:latin typeface="Source Sans Pro Regular"/>
              <a:ea typeface="+mj-ea"/>
              <a:cs typeface="+mj-cs"/>
              <a:sym typeface="Calibri"/>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ubtitle 2"/>
          <p:cNvSpPr txBox="1">
            <a:spLocks noGrp="1"/>
          </p:cNvSpPr>
          <p:nvPr>
            <p:ph type="body" idx="1"/>
          </p:nvPr>
        </p:nvSpPr>
        <p:spPr>
          <a:xfrm>
            <a:off x="1516334" y="1655591"/>
            <a:ext cx="3730556" cy="595241"/>
          </a:xfrm>
          <a:prstGeom prst="rect">
            <a:avLst/>
          </a:prstGeom>
        </p:spPr>
        <p:txBody>
          <a:bodyPr/>
          <a:lstStyle>
            <a:lvl1pPr marL="0" indent="0">
              <a:buSzTx/>
              <a:buNone/>
              <a:defRPr sz="2400">
                <a:solidFill>
                  <a:schemeClr val="accent3">
                    <a:lumOff val="-6274"/>
                  </a:schemeClr>
                </a:solidFill>
                <a:latin typeface="Source Sans Pro Bold"/>
                <a:ea typeface="Source Sans Pro Bold"/>
                <a:cs typeface="Source Sans Pro Bold"/>
                <a:sym typeface="Source Sans Pro Bold"/>
              </a:defRPr>
            </a:lvl1pPr>
          </a:lstStyle>
          <a:p>
            <a:r>
              <a:rPr b="1" dirty="0">
                <a:solidFill>
                  <a:schemeClr val="accent3"/>
                </a:solidFill>
              </a:rPr>
              <a:t>One Health is not new…</a:t>
            </a:r>
          </a:p>
        </p:txBody>
      </p:sp>
      <p:sp>
        <p:nvSpPr>
          <p:cNvPr id="358"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a:p>
        </p:txBody>
      </p:sp>
      <p:pic>
        <p:nvPicPr>
          <p:cNvPr id="359" name="Picture 3" descr="Picture 3"/>
          <p:cNvPicPr>
            <a:picLocks noChangeAspect="1"/>
          </p:cNvPicPr>
          <p:nvPr/>
        </p:nvPicPr>
        <p:blipFill>
          <a:blip r:embed="rId3"/>
          <a:stretch>
            <a:fillRect/>
          </a:stretch>
        </p:blipFill>
        <p:spPr>
          <a:xfrm>
            <a:off x="6332899" y="1163195"/>
            <a:ext cx="3508170" cy="4617982"/>
          </a:xfrm>
          <a:prstGeom prst="rect">
            <a:avLst/>
          </a:prstGeom>
          <a:ln w="12700">
            <a:miter lim="400000"/>
          </a:ln>
        </p:spPr>
      </p:pic>
      <p:sp>
        <p:nvSpPr>
          <p:cNvPr id="360" name="Rectangle 5"/>
          <p:cNvSpPr txBox="1"/>
          <p:nvPr/>
        </p:nvSpPr>
        <p:spPr>
          <a:xfrm>
            <a:off x="2263472" y="2250832"/>
            <a:ext cx="3143316" cy="3241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r">
              <a:defRPr sz="2400">
                <a:latin typeface="Source Sans Pro Regular"/>
                <a:ea typeface="Source Sans Pro Regular"/>
                <a:cs typeface="Source Sans Pro Regular"/>
                <a:sym typeface="Source Sans Pro Regular"/>
              </a:defRPr>
            </a:lvl1pPr>
          </a:lstStyle>
          <a:p>
            <a:r>
              <a:rPr dirty="0"/>
              <a:t>The photograph shows the second person ever vaccinated against rabies in 1885 (Pasteur is seen observing from behind while a physician administers the vaccine).</a:t>
            </a:r>
          </a:p>
        </p:txBody>
      </p:sp>
      <p:sp>
        <p:nvSpPr>
          <p:cNvPr id="361" name="Oval 10"/>
          <p:cNvSpPr/>
          <p:nvPr/>
        </p:nvSpPr>
        <p:spPr>
          <a:xfrm>
            <a:off x="5246890" y="38093"/>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pic>
        <p:nvPicPr>
          <p:cNvPr id="362" name="Picture 3" descr="Picture 3"/>
          <p:cNvPicPr>
            <a:picLocks noChangeAspect="1"/>
          </p:cNvPicPr>
          <p:nvPr/>
        </p:nvPicPr>
        <p:blipFill>
          <a:blip r:embed="rId4"/>
          <a:stretch>
            <a:fillRect/>
          </a:stretch>
        </p:blipFill>
        <p:spPr>
          <a:xfrm>
            <a:off x="5316377" y="81952"/>
            <a:ext cx="384805" cy="384805"/>
          </a:xfrm>
          <a:prstGeom prst="rect">
            <a:avLst/>
          </a:prstGeom>
          <a:ln w="12700">
            <a:miter lim="400000"/>
          </a:ln>
        </p:spPr>
      </p:pic>
      <p:sp>
        <p:nvSpPr>
          <p:cNvPr id="363" name="ZoneTexte 1"/>
          <p:cNvSpPr txBox="1"/>
          <p:nvPr/>
        </p:nvSpPr>
        <p:spPr>
          <a:xfrm>
            <a:off x="6377111" y="5780639"/>
            <a:ext cx="3421305" cy="294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u="sng">
                <a:solidFill>
                  <a:srgbClr val="0563C1"/>
                </a:solidFill>
                <a:uFill>
                  <a:solidFill>
                    <a:srgbClr val="0563C1"/>
                  </a:solidFill>
                </a:uFill>
                <a:latin typeface="Segoe UI"/>
                <a:ea typeface="Segoe UI"/>
                <a:cs typeface="Segoe UI"/>
                <a:sym typeface="Segoe UI"/>
                <a:hlinkClick r:id="rId5"/>
              </a:defRPr>
            </a:lvl1pPr>
          </a:lstStyle>
          <a:p>
            <a:pPr>
              <a:defRPr u="none">
                <a:solidFill>
                  <a:srgbClr val="0000EE"/>
                </a:solidFill>
                <a:uFillTx/>
              </a:defRPr>
            </a:pPr>
            <a:r>
              <a:rPr u="sng">
                <a:solidFill>
                  <a:srgbClr val="0563C1"/>
                </a:solidFill>
                <a:uFill>
                  <a:solidFill>
                    <a:srgbClr val="0563C1"/>
                  </a:solidFill>
                </a:uFill>
                <a:hlinkClick r:id="rId5"/>
              </a:rPr>
              <a:t>https://medhum.med.nyu.edu/magazine/?p=195</a:t>
            </a:r>
          </a:p>
        </p:txBody>
      </p:sp>
      <p:sp>
        <p:nvSpPr>
          <p:cNvPr id="5" name="Title 1">
            <a:extLst>
              <a:ext uri="{FF2B5EF4-FFF2-40B4-BE49-F238E27FC236}">
                <a16:creationId xmlns:a16="http://schemas.microsoft.com/office/drawing/2014/main" id="{C1CAE61A-D3C9-0A8F-9B43-C535FD4738BE}"/>
              </a:ext>
            </a:extLst>
          </p:cNvPr>
          <p:cNvSpPr txBox="1">
            <a:spLocks/>
          </p:cNvSpPr>
          <p:nvPr/>
        </p:nvSpPr>
        <p:spPr>
          <a:xfrm>
            <a:off x="236886" y="-11404"/>
            <a:ext cx="984606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a:t>Did you know?</a:t>
            </a:r>
            <a:endParaRPr lang="en-US" b="1"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ubtitle 6"/>
          <p:cNvSpPr txBox="1">
            <a:spLocks noGrp="1"/>
          </p:cNvSpPr>
          <p:nvPr>
            <p:ph type="body" idx="1"/>
          </p:nvPr>
        </p:nvSpPr>
        <p:spPr>
          <a:prstGeom prst="rect">
            <a:avLst/>
          </a:prstGeom>
        </p:spPr>
        <p:txBody>
          <a:bodyPr/>
          <a:lstStyle>
            <a:lvl1pPr marL="0" indent="0">
              <a:buSzTx/>
              <a:buNone/>
              <a:defRPr sz="3200">
                <a:solidFill>
                  <a:srgbClr val="FFFFFF"/>
                </a:solidFill>
                <a:latin typeface="Source Sans Pro Bold"/>
                <a:ea typeface="Source Sans Pro Bold"/>
                <a:cs typeface="Source Sans Pro Bold"/>
                <a:sym typeface="Source Sans Pro Bold"/>
              </a:defRPr>
            </a:lvl1pPr>
          </a:lstStyle>
          <a:p>
            <a:r>
              <a:t>Why did the One Health concept emerge?</a:t>
            </a:r>
          </a:p>
        </p:txBody>
      </p:sp>
      <p:grpSp>
        <p:nvGrpSpPr>
          <p:cNvPr id="387" name="Groupe 3"/>
          <p:cNvGrpSpPr/>
          <p:nvPr/>
        </p:nvGrpSpPr>
        <p:grpSpPr>
          <a:xfrm>
            <a:off x="6903055" y="1321358"/>
            <a:ext cx="2870103" cy="2770805"/>
            <a:chOff x="-1" y="-2"/>
            <a:chExt cx="2870102" cy="2770804"/>
          </a:xfrm>
        </p:grpSpPr>
        <p:grpSp>
          <p:nvGrpSpPr>
            <p:cNvPr id="371" name="Groupe 13"/>
            <p:cNvGrpSpPr/>
            <p:nvPr/>
          </p:nvGrpSpPr>
          <p:grpSpPr>
            <a:xfrm>
              <a:off x="415967" y="374503"/>
              <a:ext cx="1996534" cy="2009315"/>
              <a:chOff x="-1" y="-1"/>
              <a:chExt cx="1996532" cy="2009314"/>
            </a:xfrm>
          </p:grpSpPr>
          <p:sp>
            <p:nvSpPr>
              <p:cNvPr id="369" name="Ellipse 14"/>
              <p:cNvSpPr/>
              <p:nvPr/>
            </p:nvSpPr>
            <p:spPr>
              <a:xfrm>
                <a:off x="-1" y="-1"/>
                <a:ext cx="1996532" cy="2009314"/>
              </a:xfrm>
              <a:prstGeom prst="ellipse">
                <a:avLst/>
              </a:prstGeom>
              <a:gradFill flip="none" rotWithShape="1">
                <a:gsLst>
                  <a:gs pos="0">
                    <a:schemeClr val="accent6">
                      <a:hueOff val="286552"/>
                      <a:satOff val="-5983"/>
                      <a:lumOff val="26183"/>
                    </a:schemeClr>
                  </a:gs>
                  <a:gs pos="50000">
                    <a:srgbClr val="A9CD97"/>
                  </a:gs>
                  <a:gs pos="100000">
                    <a:schemeClr val="accent6">
                      <a:hueOff val="266558"/>
                      <a:satOff val="-2836"/>
                      <a:lumOff val="17637"/>
                    </a:schemeClr>
                  </a:gs>
                </a:gsLst>
                <a:lin ang="5400000" scaled="0"/>
              </a:gradFill>
              <a:ln w="6350" cap="flat">
                <a:solidFill>
                  <a:schemeClr val="accent6"/>
                </a:solidFill>
                <a:prstDash val="solid"/>
                <a:miter lim="800000"/>
              </a:ln>
              <a:effectLst/>
            </p:spPr>
            <p:txBody>
              <a:bodyPr wrap="square" lIns="45719" tIns="45719" rIns="45719" bIns="45719" numCol="1" anchor="t">
                <a:noAutofit/>
              </a:bodyPr>
              <a:lstStyle/>
              <a:p>
                <a:endParaRPr>
                  <a:latin typeface="Source Sans Pro Regular"/>
                </a:endParaRPr>
              </a:p>
            </p:txBody>
          </p:sp>
          <p:sp>
            <p:nvSpPr>
              <p:cNvPr id="370" name="Ellipse 4"/>
              <p:cNvSpPr txBox="1"/>
              <p:nvPr/>
            </p:nvSpPr>
            <p:spPr>
              <a:xfrm>
                <a:off x="48641" y="843367"/>
                <a:ext cx="1813978" cy="37702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9530" tIns="49530" rIns="49530" bIns="49530" numCol="1" anchor="ctr">
                <a:spAutoFit/>
              </a:bodyPr>
              <a:lstStyle>
                <a:lvl1pPr algn="ctr" defTabSz="577850">
                  <a:lnSpc>
                    <a:spcPct val="90000"/>
                  </a:lnSpc>
                  <a:spcBef>
                    <a:spcPts val="700"/>
                  </a:spcBef>
                  <a:defRPr b="1"/>
                </a:lvl1pPr>
              </a:lstStyle>
              <a:p>
                <a:r>
                  <a:rPr sz="2000" dirty="0">
                    <a:latin typeface="Source Sans Pro Regular"/>
                  </a:rPr>
                  <a:t>Globalization</a:t>
                </a:r>
                <a:endParaRPr dirty="0">
                  <a:latin typeface="Source Sans Pro Regular"/>
                </a:endParaRPr>
              </a:p>
            </p:txBody>
          </p:sp>
        </p:grpSp>
        <p:grpSp>
          <p:nvGrpSpPr>
            <p:cNvPr id="376" name="Groupe 7"/>
            <p:cNvGrpSpPr/>
            <p:nvPr/>
          </p:nvGrpSpPr>
          <p:grpSpPr>
            <a:xfrm>
              <a:off x="2120112" y="908120"/>
              <a:ext cx="749989" cy="750007"/>
              <a:chOff x="-1" y="-1"/>
              <a:chExt cx="749988" cy="750006"/>
            </a:xfrm>
          </p:grpSpPr>
          <p:sp>
            <p:nvSpPr>
              <p:cNvPr id="372" name="Ellipse 8"/>
              <p:cNvSpPr/>
              <p:nvPr/>
            </p:nvSpPr>
            <p:spPr>
              <a:xfrm>
                <a:off x="-1" y="-1"/>
                <a:ext cx="749988" cy="750006"/>
              </a:xfrm>
              <a:prstGeom prst="ellipse">
                <a:avLst/>
              </a:prstGeom>
              <a:solidFill>
                <a:schemeClr val="accent6"/>
              </a:solidFill>
              <a:ln w="12700" cap="flat">
                <a:noFill/>
                <a:miter lim="400000"/>
              </a:ln>
              <a:effectLst/>
            </p:spPr>
            <p:txBody>
              <a:bodyPr wrap="square" lIns="45719" tIns="45719" rIns="45719" bIns="45719" numCol="1" anchor="t">
                <a:noAutofit/>
              </a:bodyPr>
              <a:lstStyle/>
              <a:p>
                <a:endParaRPr>
                  <a:latin typeface="Source Sans Pro Regular"/>
                </a:endParaRPr>
              </a:p>
            </p:txBody>
          </p:sp>
          <p:grpSp>
            <p:nvGrpSpPr>
              <p:cNvPr id="375" name="Ellipse 4"/>
              <p:cNvGrpSpPr/>
              <p:nvPr/>
            </p:nvGrpSpPr>
            <p:grpSpPr>
              <a:xfrm>
                <a:off x="109831" y="109835"/>
                <a:ext cx="530324" cy="530335"/>
                <a:chOff x="-1" y="0"/>
                <a:chExt cx="530322" cy="530333"/>
              </a:xfrm>
            </p:grpSpPr>
            <p:sp>
              <p:nvSpPr>
                <p:cNvPr id="373" name="Square"/>
                <p:cNvSpPr/>
                <p:nvPr/>
              </p:nvSpPr>
              <p:spPr>
                <a:xfrm>
                  <a:off x="-1" y="0"/>
                  <a:ext cx="530322" cy="530333"/>
                </a:xfrm>
                <a:prstGeom prst="rect">
                  <a:avLst/>
                </a:prstGeom>
                <a:solidFill>
                  <a:schemeClr val="accent6"/>
                </a:solidFill>
                <a:ln w="12700" cap="flat">
                  <a:noFill/>
                  <a:miter lim="400000"/>
                </a:ln>
                <a:effectLst/>
              </p:spPr>
              <p:txBody>
                <a:bodyPr wrap="square" lIns="45719" tIns="45719" rIns="45719" bIns="45719" numCol="1" anchor="ctr">
                  <a:noAutofit/>
                </a:bodyPr>
                <a:lstStyle/>
                <a:p>
                  <a:pPr algn="ctr" defTabSz="577850">
                    <a:lnSpc>
                      <a:spcPct val="90000"/>
                    </a:lnSpc>
                    <a:spcBef>
                      <a:spcPts val="700"/>
                    </a:spcBef>
                    <a:defRPr>
                      <a:solidFill>
                        <a:srgbClr val="FFFFFF"/>
                      </a:solidFill>
                    </a:defRPr>
                  </a:pPr>
                  <a:endParaRPr>
                    <a:latin typeface="Source Sans Pro Regular"/>
                  </a:endParaRPr>
                </a:p>
              </p:txBody>
            </p:sp>
            <p:sp>
              <p:nvSpPr>
                <p:cNvPr id="374" name="Trade"/>
                <p:cNvSpPr txBox="1"/>
                <p:nvPr/>
              </p:nvSpPr>
              <p:spPr>
                <a:xfrm>
                  <a:off x="-1" y="125129"/>
                  <a:ext cx="530322" cy="28007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9530" tIns="49530" rIns="49530" bIns="49530" numCol="1" anchor="ctr">
                  <a:spAutoFit/>
                </a:bodyPr>
                <a:lstStyle>
                  <a:lvl1pPr algn="ctr" defTabSz="577850">
                    <a:lnSpc>
                      <a:spcPct val="90000"/>
                    </a:lnSpc>
                    <a:spcBef>
                      <a:spcPts val="500"/>
                    </a:spcBef>
                    <a:defRPr sz="1300">
                      <a:solidFill>
                        <a:srgbClr val="FFFFFF"/>
                      </a:solidFill>
                    </a:defRPr>
                  </a:lvl1pPr>
                </a:lstStyle>
                <a:p>
                  <a:r>
                    <a:rPr>
                      <a:latin typeface="Source Sans Pro Regular"/>
                    </a:rPr>
                    <a:t>Trade</a:t>
                  </a:r>
                </a:p>
              </p:txBody>
            </p:sp>
          </p:grpSp>
        </p:grpSp>
        <p:grpSp>
          <p:nvGrpSpPr>
            <p:cNvPr id="381" name="Groupe 10"/>
            <p:cNvGrpSpPr/>
            <p:nvPr/>
          </p:nvGrpSpPr>
          <p:grpSpPr>
            <a:xfrm>
              <a:off x="1174368" y="-2"/>
              <a:ext cx="749989" cy="750007"/>
              <a:chOff x="-1" y="-1"/>
              <a:chExt cx="749988" cy="750006"/>
            </a:xfrm>
          </p:grpSpPr>
          <p:sp>
            <p:nvSpPr>
              <p:cNvPr id="377" name="Ellipse 11"/>
              <p:cNvSpPr/>
              <p:nvPr/>
            </p:nvSpPr>
            <p:spPr>
              <a:xfrm>
                <a:off x="-1" y="-1"/>
                <a:ext cx="749988" cy="750006"/>
              </a:xfrm>
              <a:prstGeom prst="ellipse">
                <a:avLst/>
              </a:prstGeom>
              <a:solidFill>
                <a:schemeClr val="accent6"/>
              </a:solidFill>
              <a:ln w="12700" cap="flat">
                <a:noFill/>
                <a:miter lim="400000"/>
              </a:ln>
              <a:effectLst/>
            </p:spPr>
            <p:txBody>
              <a:bodyPr wrap="square" lIns="45719" tIns="45719" rIns="45719" bIns="45719" numCol="1" anchor="t">
                <a:noAutofit/>
              </a:bodyPr>
              <a:lstStyle/>
              <a:p>
                <a:endParaRPr>
                  <a:latin typeface="Source Sans Pro Regular"/>
                </a:endParaRPr>
              </a:p>
            </p:txBody>
          </p:sp>
          <p:grpSp>
            <p:nvGrpSpPr>
              <p:cNvPr id="380" name="Ellipse 4"/>
              <p:cNvGrpSpPr/>
              <p:nvPr/>
            </p:nvGrpSpPr>
            <p:grpSpPr>
              <a:xfrm>
                <a:off x="54915" y="109835"/>
                <a:ext cx="640155" cy="530335"/>
                <a:chOff x="-54917" y="0"/>
                <a:chExt cx="640153" cy="530333"/>
              </a:xfrm>
            </p:grpSpPr>
            <p:sp>
              <p:nvSpPr>
                <p:cNvPr id="378" name="Square"/>
                <p:cNvSpPr/>
                <p:nvPr/>
              </p:nvSpPr>
              <p:spPr>
                <a:xfrm>
                  <a:off x="-1" y="0"/>
                  <a:ext cx="530322" cy="530333"/>
                </a:xfrm>
                <a:prstGeom prst="rect">
                  <a:avLst/>
                </a:prstGeom>
                <a:solidFill>
                  <a:schemeClr val="accent6"/>
                </a:solidFill>
                <a:ln w="12700" cap="flat">
                  <a:noFill/>
                  <a:miter lim="400000"/>
                </a:ln>
                <a:effectLst/>
              </p:spPr>
              <p:txBody>
                <a:bodyPr wrap="square" lIns="45719" tIns="45719" rIns="45719" bIns="45719" numCol="1" anchor="ctr">
                  <a:noAutofit/>
                </a:bodyPr>
                <a:lstStyle/>
                <a:p>
                  <a:pPr algn="ctr" defTabSz="577850">
                    <a:lnSpc>
                      <a:spcPct val="90000"/>
                    </a:lnSpc>
                    <a:spcBef>
                      <a:spcPts val="700"/>
                    </a:spcBef>
                    <a:defRPr sz="1300">
                      <a:solidFill>
                        <a:srgbClr val="FFFFFF"/>
                      </a:solidFill>
                    </a:defRPr>
                  </a:pPr>
                  <a:endParaRPr>
                    <a:latin typeface="Source Sans Pro Regular"/>
                  </a:endParaRPr>
                </a:p>
              </p:txBody>
            </p:sp>
            <p:sp>
              <p:nvSpPr>
                <p:cNvPr id="379" name="Travel"/>
                <p:cNvSpPr txBox="1"/>
                <p:nvPr/>
              </p:nvSpPr>
              <p:spPr>
                <a:xfrm>
                  <a:off x="-54917" y="125127"/>
                  <a:ext cx="640153" cy="28007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9530" tIns="49530" rIns="49530" bIns="49530" numCol="1" anchor="ctr">
                  <a:spAutoFit/>
                </a:bodyPr>
                <a:lstStyle>
                  <a:lvl1pPr algn="ctr" defTabSz="577850">
                    <a:lnSpc>
                      <a:spcPct val="90000"/>
                    </a:lnSpc>
                    <a:spcBef>
                      <a:spcPts val="500"/>
                    </a:spcBef>
                    <a:defRPr sz="1300">
                      <a:solidFill>
                        <a:srgbClr val="FFFFFF"/>
                      </a:solidFill>
                    </a:defRPr>
                  </a:lvl1pPr>
                </a:lstStyle>
                <a:p>
                  <a:r>
                    <a:rPr dirty="0">
                      <a:latin typeface="Source Sans Pro Regular"/>
                    </a:rPr>
                    <a:t>Travel</a:t>
                  </a:r>
                </a:p>
              </p:txBody>
            </p:sp>
          </p:grpSp>
        </p:grpSp>
        <p:sp>
          <p:nvSpPr>
            <p:cNvPr id="382" name="Ellipse 32"/>
            <p:cNvSpPr/>
            <p:nvPr/>
          </p:nvSpPr>
          <p:spPr>
            <a:xfrm>
              <a:off x="177711" y="584031"/>
              <a:ext cx="245498" cy="244631"/>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sp>
          <p:nvSpPr>
            <p:cNvPr id="383" name="Ellipse 34"/>
            <p:cNvSpPr/>
            <p:nvPr/>
          </p:nvSpPr>
          <p:spPr>
            <a:xfrm>
              <a:off x="-1" y="1642980"/>
              <a:ext cx="390748" cy="407227"/>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sp>
          <p:nvSpPr>
            <p:cNvPr id="384" name="Ellipse 35"/>
            <p:cNvSpPr/>
            <p:nvPr/>
          </p:nvSpPr>
          <p:spPr>
            <a:xfrm>
              <a:off x="2317624" y="461716"/>
              <a:ext cx="245497" cy="244631"/>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sp>
          <p:nvSpPr>
            <p:cNvPr id="385" name="Ellipse 36"/>
            <p:cNvSpPr/>
            <p:nvPr/>
          </p:nvSpPr>
          <p:spPr>
            <a:xfrm>
              <a:off x="2284350" y="1890124"/>
              <a:ext cx="460569" cy="438467"/>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sp>
          <p:nvSpPr>
            <p:cNvPr id="386" name="Ellipse 37"/>
            <p:cNvSpPr/>
            <p:nvPr/>
          </p:nvSpPr>
          <p:spPr>
            <a:xfrm>
              <a:off x="1193568" y="2526171"/>
              <a:ext cx="245497" cy="244631"/>
            </a:xfrm>
            <a:prstGeom prst="ellipse">
              <a:avLst/>
            </a:prstGeom>
            <a:gradFill flip="none" rotWithShape="1">
              <a:gsLst>
                <a:gs pos="0">
                  <a:srgbClr val="4B7430"/>
                </a:gs>
                <a:gs pos="48000">
                  <a:srgbClr val="74B349"/>
                </a:gs>
                <a:gs pos="100000">
                  <a:srgbClr val="A9D18E"/>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grpSp>
      <p:grpSp>
        <p:nvGrpSpPr>
          <p:cNvPr id="411" name="Groupe 66"/>
          <p:cNvGrpSpPr/>
          <p:nvPr/>
        </p:nvGrpSpPr>
        <p:grpSpPr>
          <a:xfrm>
            <a:off x="2398757" y="1268480"/>
            <a:ext cx="2700428" cy="2838176"/>
            <a:chOff x="-2" y="-1"/>
            <a:chExt cx="2700426" cy="2838175"/>
          </a:xfrm>
        </p:grpSpPr>
        <p:grpSp>
          <p:nvGrpSpPr>
            <p:cNvPr id="390" name="Groupe 19"/>
            <p:cNvGrpSpPr/>
            <p:nvPr/>
          </p:nvGrpSpPr>
          <p:grpSpPr>
            <a:xfrm>
              <a:off x="431348" y="668702"/>
              <a:ext cx="2092502" cy="1979730"/>
              <a:chOff x="120730" y="61203"/>
              <a:chExt cx="2092500" cy="1979728"/>
            </a:xfrm>
          </p:grpSpPr>
          <p:sp>
            <p:nvSpPr>
              <p:cNvPr id="388" name="Ellipse 20"/>
              <p:cNvSpPr/>
              <p:nvPr/>
            </p:nvSpPr>
            <p:spPr>
              <a:xfrm>
                <a:off x="120730" y="61203"/>
                <a:ext cx="2092500" cy="1979728"/>
              </a:xfrm>
              <a:prstGeom prst="ellipse">
                <a:avLst/>
              </a:prstGeom>
              <a:gradFill flip="none" rotWithShape="1">
                <a:gsLst>
                  <a:gs pos="0">
                    <a:schemeClr val="accent2">
                      <a:hueOff val="213930"/>
                      <a:satOff val="-62319"/>
                      <a:lumOff val="39029"/>
                    </a:schemeClr>
                  </a:gs>
                  <a:gs pos="50000">
                    <a:srgbClr val="C68D8D"/>
                  </a:gs>
                  <a:gs pos="100000">
                    <a:schemeClr val="accent2">
                      <a:hueOff val="212727"/>
                      <a:satOff val="-63342"/>
                      <a:lumOff val="28909"/>
                    </a:schemeClr>
                  </a:gs>
                </a:gsLst>
                <a:lin ang="5400000" scaled="0"/>
              </a:gradFill>
              <a:ln w="6350" cap="flat">
                <a:solidFill>
                  <a:schemeClr val="accent2"/>
                </a:solidFill>
                <a:prstDash val="solid"/>
                <a:miter lim="800000"/>
              </a:ln>
              <a:effectLst/>
            </p:spPr>
            <p:txBody>
              <a:bodyPr wrap="square" lIns="45719" tIns="45719" rIns="45719" bIns="45719" numCol="1" anchor="t">
                <a:noAutofit/>
              </a:bodyPr>
              <a:lstStyle/>
              <a:p>
                <a:endParaRPr>
                  <a:latin typeface="Source Sans Pro Regular"/>
                </a:endParaRPr>
              </a:p>
            </p:txBody>
          </p:sp>
          <p:sp>
            <p:nvSpPr>
              <p:cNvPr id="389" name="Ellipse 4"/>
              <p:cNvSpPr txBox="1"/>
              <p:nvPr/>
            </p:nvSpPr>
            <p:spPr>
              <a:xfrm>
                <a:off x="396958" y="909564"/>
                <a:ext cx="1655963" cy="2769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622300">
                  <a:lnSpc>
                    <a:spcPct val="90000"/>
                  </a:lnSpc>
                  <a:spcBef>
                    <a:spcPts val="700"/>
                  </a:spcBef>
                  <a:defRPr b="1"/>
                </a:lvl1pPr>
              </a:lstStyle>
              <a:p>
                <a:r>
                  <a:rPr sz="2000" dirty="0">
                    <a:latin typeface="Source Sans Pro Regular"/>
                  </a:rPr>
                  <a:t>Health threats</a:t>
                </a:r>
              </a:p>
            </p:txBody>
          </p:sp>
        </p:grpSp>
        <p:sp>
          <p:nvSpPr>
            <p:cNvPr id="391" name="Ellipse 42"/>
            <p:cNvSpPr/>
            <p:nvPr/>
          </p:nvSpPr>
          <p:spPr>
            <a:xfrm>
              <a:off x="289417" y="2399707"/>
              <a:ext cx="460569" cy="438467"/>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grpSp>
          <p:nvGrpSpPr>
            <p:cNvPr id="396" name="Groupe 53"/>
            <p:cNvGrpSpPr/>
            <p:nvPr/>
          </p:nvGrpSpPr>
          <p:grpSpPr>
            <a:xfrm>
              <a:off x="415967" y="371197"/>
              <a:ext cx="749989" cy="750008"/>
              <a:chOff x="-1" y="-1"/>
              <a:chExt cx="749988" cy="750006"/>
            </a:xfrm>
          </p:grpSpPr>
          <p:sp>
            <p:nvSpPr>
              <p:cNvPr id="392" name="Ellipse 54"/>
              <p:cNvSpPr/>
              <p:nvPr/>
            </p:nvSpPr>
            <p:spPr>
              <a:xfrm>
                <a:off x="-1" y="-1"/>
                <a:ext cx="749988" cy="750006"/>
              </a:xfrm>
              <a:prstGeom prst="ellipse">
                <a:avLst/>
              </a:prstGeom>
              <a:solidFill>
                <a:schemeClr val="accent2"/>
              </a:solidFill>
              <a:ln w="12700" cap="flat">
                <a:noFill/>
                <a:miter lim="400000"/>
              </a:ln>
              <a:effectLst/>
            </p:spPr>
            <p:txBody>
              <a:bodyPr wrap="square" lIns="45719" tIns="45719" rIns="45719" bIns="45719" numCol="1" anchor="t">
                <a:noAutofit/>
              </a:bodyPr>
              <a:lstStyle/>
              <a:p>
                <a:endParaRPr>
                  <a:latin typeface="Source Sans Pro Regular"/>
                </a:endParaRPr>
              </a:p>
            </p:txBody>
          </p:sp>
          <p:grpSp>
            <p:nvGrpSpPr>
              <p:cNvPr id="395" name="Ellipse 4"/>
              <p:cNvGrpSpPr/>
              <p:nvPr/>
            </p:nvGrpSpPr>
            <p:grpSpPr>
              <a:xfrm>
                <a:off x="109831" y="109835"/>
                <a:ext cx="530324" cy="530335"/>
                <a:chOff x="-1" y="0"/>
                <a:chExt cx="530322" cy="530333"/>
              </a:xfrm>
            </p:grpSpPr>
            <p:sp>
              <p:nvSpPr>
                <p:cNvPr id="393" name="Square"/>
                <p:cNvSpPr/>
                <p:nvPr/>
              </p:nvSpPr>
              <p:spPr>
                <a:xfrm>
                  <a:off x="-1" y="0"/>
                  <a:ext cx="530322" cy="530333"/>
                </a:xfrm>
                <a:prstGeom prst="rect">
                  <a:avLst/>
                </a:prstGeom>
                <a:solidFill>
                  <a:schemeClr val="accent2"/>
                </a:solidFill>
                <a:ln w="12700" cap="flat">
                  <a:noFill/>
                  <a:miter lim="400000"/>
                </a:ln>
                <a:effectLst/>
              </p:spPr>
              <p:txBody>
                <a:bodyPr wrap="square" lIns="45719" tIns="45719" rIns="45719" bIns="45719" numCol="1" anchor="ctr">
                  <a:noAutofit/>
                </a:bodyPr>
                <a:lstStyle/>
                <a:p>
                  <a:pPr algn="ctr" defTabSz="577850">
                    <a:lnSpc>
                      <a:spcPct val="90000"/>
                    </a:lnSpc>
                    <a:spcBef>
                      <a:spcPts val="700"/>
                    </a:spcBef>
                    <a:defRPr>
                      <a:solidFill>
                        <a:srgbClr val="FFFFFF"/>
                      </a:solidFill>
                    </a:defRPr>
                  </a:pPr>
                  <a:endParaRPr>
                    <a:latin typeface="Source Sans Pro Regular"/>
                  </a:endParaRPr>
                </a:p>
              </p:txBody>
            </p:sp>
            <p:sp>
              <p:nvSpPr>
                <p:cNvPr id="394" name="HPAI"/>
                <p:cNvSpPr txBox="1"/>
                <p:nvPr/>
              </p:nvSpPr>
              <p:spPr>
                <a:xfrm>
                  <a:off x="-1" y="125129"/>
                  <a:ext cx="530322" cy="28007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9530" tIns="49530" rIns="49530" bIns="49530" numCol="1" anchor="ctr">
                  <a:spAutoFit/>
                </a:bodyPr>
                <a:lstStyle>
                  <a:lvl1pPr algn="ctr" defTabSz="577850">
                    <a:lnSpc>
                      <a:spcPct val="90000"/>
                    </a:lnSpc>
                    <a:spcBef>
                      <a:spcPts val="500"/>
                    </a:spcBef>
                    <a:defRPr sz="1300">
                      <a:solidFill>
                        <a:srgbClr val="FFFFFF"/>
                      </a:solidFill>
                    </a:defRPr>
                  </a:lvl1pPr>
                </a:lstStyle>
                <a:p>
                  <a:r>
                    <a:rPr>
                      <a:latin typeface="Source Sans Pro Regular"/>
                    </a:rPr>
                    <a:t>HPAI</a:t>
                  </a:r>
                </a:p>
              </p:txBody>
            </p:sp>
          </p:grpSp>
        </p:grpSp>
        <p:grpSp>
          <p:nvGrpSpPr>
            <p:cNvPr id="401" name="Groupe 56"/>
            <p:cNvGrpSpPr/>
            <p:nvPr/>
          </p:nvGrpSpPr>
          <p:grpSpPr>
            <a:xfrm>
              <a:off x="1565820" y="465948"/>
              <a:ext cx="749989" cy="750008"/>
              <a:chOff x="-1" y="-1"/>
              <a:chExt cx="749988" cy="750006"/>
            </a:xfrm>
          </p:grpSpPr>
          <p:sp>
            <p:nvSpPr>
              <p:cNvPr id="397" name="Ellipse 57"/>
              <p:cNvSpPr/>
              <p:nvPr/>
            </p:nvSpPr>
            <p:spPr>
              <a:xfrm>
                <a:off x="-1" y="-1"/>
                <a:ext cx="749988" cy="750006"/>
              </a:xfrm>
              <a:prstGeom prst="ellipse">
                <a:avLst/>
              </a:prstGeom>
              <a:solidFill>
                <a:schemeClr val="accent2"/>
              </a:solidFill>
              <a:ln w="12700" cap="flat">
                <a:noFill/>
                <a:miter lim="400000"/>
              </a:ln>
              <a:effectLst/>
            </p:spPr>
            <p:txBody>
              <a:bodyPr wrap="square" lIns="45719" tIns="45719" rIns="45719" bIns="45719" numCol="1" anchor="t">
                <a:noAutofit/>
              </a:bodyPr>
              <a:lstStyle/>
              <a:p>
                <a:endParaRPr>
                  <a:latin typeface="Source Sans Pro Regular"/>
                </a:endParaRPr>
              </a:p>
            </p:txBody>
          </p:sp>
          <p:grpSp>
            <p:nvGrpSpPr>
              <p:cNvPr id="400" name="Ellipse 4"/>
              <p:cNvGrpSpPr/>
              <p:nvPr/>
            </p:nvGrpSpPr>
            <p:grpSpPr>
              <a:xfrm>
                <a:off x="109831" y="109835"/>
                <a:ext cx="530324" cy="530335"/>
                <a:chOff x="-1" y="0"/>
                <a:chExt cx="530322" cy="530333"/>
              </a:xfrm>
            </p:grpSpPr>
            <p:sp>
              <p:nvSpPr>
                <p:cNvPr id="398" name="Square"/>
                <p:cNvSpPr/>
                <p:nvPr/>
              </p:nvSpPr>
              <p:spPr>
                <a:xfrm>
                  <a:off x="-1" y="0"/>
                  <a:ext cx="530322" cy="530333"/>
                </a:xfrm>
                <a:prstGeom prst="rect">
                  <a:avLst/>
                </a:prstGeom>
                <a:solidFill>
                  <a:schemeClr val="accent2"/>
                </a:solidFill>
                <a:ln w="12700" cap="flat">
                  <a:noFill/>
                  <a:miter lim="400000"/>
                </a:ln>
                <a:effectLst/>
              </p:spPr>
              <p:txBody>
                <a:bodyPr wrap="square" lIns="45719" tIns="45719" rIns="45719" bIns="45719" numCol="1" anchor="ctr">
                  <a:noAutofit/>
                </a:bodyPr>
                <a:lstStyle/>
                <a:p>
                  <a:pPr algn="ctr" defTabSz="577850">
                    <a:lnSpc>
                      <a:spcPct val="90000"/>
                    </a:lnSpc>
                    <a:spcBef>
                      <a:spcPts val="700"/>
                    </a:spcBef>
                    <a:defRPr>
                      <a:solidFill>
                        <a:srgbClr val="FFFFFF"/>
                      </a:solidFill>
                    </a:defRPr>
                  </a:pPr>
                  <a:endParaRPr>
                    <a:latin typeface="Source Sans Pro Regular"/>
                  </a:endParaRPr>
                </a:p>
              </p:txBody>
            </p:sp>
            <p:sp>
              <p:nvSpPr>
                <p:cNvPr id="399" name="SARS"/>
                <p:cNvSpPr txBox="1"/>
                <p:nvPr/>
              </p:nvSpPr>
              <p:spPr>
                <a:xfrm>
                  <a:off x="-1" y="125129"/>
                  <a:ext cx="530322" cy="28007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9530" tIns="49530" rIns="49530" bIns="49530" numCol="1" anchor="ctr">
                  <a:spAutoFit/>
                </a:bodyPr>
                <a:lstStyle>
                  <a:lvl1pPr algn="ctr" defTabSz="577850">
                    <a:lnSpc>
                      <a:spcPct val="90000"/>
                    </a:lnSpc>
                    <a:spcBef>
                      <a:spcPts val="500"/>
                    </a:spcBef>
                    <a:defRPr sz="1300">
                      <a:solidFill>
                        <a:srgbClr val="FFFFFF"/>
                      </a:solidFill>
                    </a:defRPr>
                  </a:lvl1pPr>
                </a:lstStyle>
                <a:p>
                  <a:r>
                    <a:rPr>
                      <a:latin typeface="Source Sans Pro Regular"/>
                    </a:rPr>
                    <a:t>SARS</a:t>
                  </a:r>
                </a:p>
              </p:txBody>
            </p:sp>
          </p:grpSp>
        </p:grpSp>
        <p:grpSp>
          <p:nvGrpSpPr>
            <p:cNvPr id="406" name="Groupe 59"/>
            <p:cNvGrpSpPr/>
            <p:nvPr/>
          </p:nvGrpSpPr>
          <p:grpSpPr>
            <a:xfrm>
              <a:off x="-2" y="1463938"/>
              <a:ext cx="749989" cy="750008"/>
              <a:chOff x="-1" y="-1"/>
              <a:chExt cx="749988" cy="750006"/>
            </a:xfrm>
          </p:grpSpPr>
          <p:sp>
            <p:nvSpPr>
              <p:cNvPr id="402" name="Ellipse 60"/>
              <p:cNvSpPr/>
              <p:nvPr/>
            </p:nvSpPr>
            <p:spPr>
              <a:xfrm>
                <a:off x="-1" y="-1"/>
                <a:ext cx="749988" cy="750006"/>
              </a:xfrm>
              <a:prstGeom prst="ellipse">
                <a:avLst/>
              </a:prstGeom>
              <a:solidFill>
                <a:schemeClr val="accent2"/>
              </a:solidFill>
              <a:ln w="12700" cap="flat">
                <a:noFill/>
                <a:miter lim="400000"/>
              </a:ln>
              <a:effectLst/>
            </p:spPr>
            <p:txBody>
              <a:bodyPr wrap="square" lIns="45719" tIns="45719" rIns="45719" bIns="45719" numCol="1" anchor="t">
                <a:noAutofit/>
              </a:bodyPr>
              <a:lstStyle/>
              <a:p>
                <a:endParaRPr>
                  <a:latin typeface="Source Sans Pro Regular"/>
                </a:endParaRPr>
              </a:p>
            </p:txBody>
          </p:sp>
          <p:grpSp>
            <p:nvGrpSpPr>
              <p:cNvPr id="405" name="Ellipse 4"/>
              <p:cNvGrpSpPr/>
              <p:nvPr/>
            </p:nvGrpSpPr>
            <p:grpSpPr>
              <a:xfrm>
                <a:off x="109831" y="109835"/>
                <a:ext cx="530324" cy="530335"/>
                <a:chOff x="-1" y="0"/>
                <a:chExt cx="530322" cy="530333"/>
              </a:xfrm>
            </p:grpSpPr>
            <p:sp>
              <p:nvSpPr>
                <p:cNvPr id="403" name="Square"/>
                <p:cNvSpPr/>
                <p:nvPr/>
              </p:nvSpPr>
              <p:spPr>
                <a:xfrm>
                  <a:off x="-1" y="0"/>
                  <a:ext cx="530322" cy="530333"/>
                </a:xfrm>
                <a:prstGeom prst="rect">
                  <a:avLst/>
                </a:prstGeom>
                <a:solidFill>
                  <a:schemeClr val="accent2"/>
                </a:solidFill>
                <a:ln w="12700" cap="flat">
                  <a:noFill/>
                  <a:miter lim="400000"/>
                </a:ln>
                <a:effectLst/>
              </p:spPr>
              <p:txBody>
                <a:bodyPr wrap="square" lIns="45719" tIns="45719" rIns="45719" bIns="45719" numCol="1" anchor="ctr">
                  <a:noAutofit/>
                </a:bodyPr>
                <a:lstStyle/>
                <a:p>
                  <a:pPr algn="ctr" defTabSz="577850">
                    <a:lnSpc>
                      <a:spcPct val="90000"/>
                    </a:lnSpc>
                    <a:spcBef>
                      <a:spcPts val="700"/>
                    </a:spcBef>
                    <a:defRPr>
                      <a:solidFill>
                        <a:srgbClr val="FFFFFF"/>
                      </a:solidFill>
                    </a:defRPr>
                  </a:pPr>
                  <a:endParaRPr>
                    <a:latin typeface="Source Sans Pro Regular"/>
                  </a:endParaRPr>
                </a:p>
              </p:txBody>
            </p:sp>
            <p:sp>
              <p:nvSpPr>
                <p:cNvPr id="404" name="Cholera"/>
                <p:cNvSpPr txBox="1"/>
                <p:nvPr/>
              </p:nvSpPr>
              <p:spPr>
                <a:xfrm>
                  <a:off x="-1" y="145904"/>
                  <a:ext cx="530322" cy="23852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9530" tIns="49530" rIns="49530" bIns="49530" numCol="1" anchor="ctr">
                  <a:spAutoFit/>
                </a:bodyPr>
                <a:lstStyle>
                  <a:lvl1pPr algn="ctr" defTabSz="577850">
                    <a:lnSpc>
                      <a:spcPct val="90000"/>
                    </a:lnSpc>
                    <a:spcBef>
                      <a:spcPts val="400"/>
                    </a:spcBef>
                    <a:defRPr sz="1000">
                      <a:solidFill>
                        <a:srgbClr val="FFFFFF"/>
                      </a:solidFill>
                    </a:defRPr>
                  </a:lvl1pPr>
                </a:lstStyle>
                <a:p>
                  <a:r>
                    <a:rPr>
                      <a:latin typeface="Source Sans Pro Regular"/>
                    </a:rPr>
                    <a:t>Cholera</a:t>
                  </a:r>
                </a:p>
              </p:txBody>
            </p:sp>
          </p:grpSp>
        </p:grpSp>
        <p:sp>
          <p:nvSpPr>
            <p:cNvPr id="407" name="Ellipse 62"/>
            <p:cNvSpPr/>
            <p:nvPr/>
          </p:nvSpPr>
          <p:spPr>
            <a:xfrm>
              <a:off x="1881115" y="2533972"/>
              <a:ext cx="245498" cy="244631"/>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sp>
          <p:nvSpPr>
            <p:cNvPr id="408" name="Ellipse 63"/>
            <p:cNvSpPr/>
            <p:nvPr/>
          </p:nvSpPr>
          <p:spPr>
            <a:xfrm>
              <a:off x="2454927" y="1494804"/>
              <a:ext cx="245497" cy="244631"/>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sp>
          <p:nvSpPr>
            <p:cNvPr id="409" name="Ellipse 64"/>
            <p:cNvSpPr/>
            <p:nvPr/>
          </p:nvSpPr>
          <p:spPr>
            <a:xfrm>
              <a:off x="58652" y="565748"/>
              <a:ext cx="245497" cy="244631"/>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sp>
          <p:nvSpPr>
            <p:cNvPr id="410" name="Ellipse 65"/>
            <p:cNvSpPr/>
            <p:nvPr/>
          </p:nvSpPr>
          <p:spPr>
            <a:xfrm>
              <a:off x="1381358" y="-1"/>
              <a:ext cx="460570" cy="438468"/>
            </a:xfrm>
            <a:prstGeom prst="ellipse">
              <a:avLst/>
            </a:prstGeom>
            <a:gradFill flip="none" rotWithShape="1">
              <a:gsLst>
                <a:gs pos="0">
                  <a:srgbClr val="6D0107"/>
                </a:gs>
                <a:gs pos="48000">
                  <a:srgbClr val="AC010C"/>
                </a:gs>
                <a:gs pos="100000">
                  <a:srgbClr val="FE303D"/>
                </a:gs>
              </a:gsLst>
              <a:lin ang="16200000" scaled="0"/>
            </a:gradFill>
            <a:ln w="12700" cap="flat">
              <a:noFill/>
              <a:miter lim="400000"/>
            </a:ln>
            <a:effectLst/>
          </p:spPr>
          <p:txBody>
            <a:bodyPr wrap="square" lIns="45719" tIns="45719" rIns="45719" bIns="45719" numCol="1" anchor="t">
              <a:noAutofit/>
            </a:bodyPr>
            <a:lstStyle/>
            <a:p>
              <a:endParaRPr>
                <a:latin typeface="Source Sans Pro Regular"/>
              </a:endParaRPr>
            </a:p>
          </p:txBody>
        </p:sp>
      </p:grpSp>
      <p:sp>
        <p:nvSpPr>
          <p:cNvPr id="412" name="Rectangle avec flèche vers la droite 1"/>
          <p:cNvSpPr/>
          <p:nvPr/>
        </p:nvSpPr>
        <p:spPr>
          <a:xfrm rot="5400000">
            <a:off x="5575732" y="3820803"/>
            <a:ext cx="914401" cy="178903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382" y="0"/>
                </a:lnTo>
                <a:lnTo>
                  <a:pt x="2382" y="10146"/>
                </a:lnTo>
                <a:lnTo>
                  <a:pt x="16200" y="10146"/>
                </a:lnTo>
                <a:lnTo>
                  <a:pt x="16200" y="8040"/>
                </a:lnTo>
                <a:lnTo>
                  <a:pt x="21600" y="10800"/>
                </a:lnTo>
                <a:lnTo>
                  <a:pt x="16200" y="13560"/>
                </a:lnTo>
                <a:lnTo>
                  <a:pt x="16200" y="11454"/>
                </a:lnTo>
                <a:lnTo>
                  <a:pt x="2382" y="11454"/>
                </a:lnTo>
                <a:lnTo>
                  <a:pt x="2382" y="21600"/>
                </a:lnTo>
                <a:lnTo>
                  <a:pt x="0" y="21600"/>
                </a:lnTo>
                <a:close/>
              </a:path>
            </a:pathLst>
          </a:custGeom>
          <a:gradFill>
            <a:gsLst>
              <a:gs pos="0">
                <a:srgbClr val="474C78"/>
              </a:gs>
              <a:gs pos="50000">
                <a:srgbClr val="001E66"/>
              </a:gs>
              <a:gs pos="100000">
                <a:srgbClr val="001B5A"/>
              </a:gs>
            </a:gsLst>
            <a:lin ang="5400000"/>
          </a:gradFill>
          <a:ln w="6350">
            <a:solidFill>
              <a:schemeClr val="accent1"/>
            </a:solidFill>
            <a:miter/>
          </a:ln>
        </p:spPr>
        <p:txBody>
          <a:bodyPr lIns="45719" rIns="45719" anchor="ctr"/>
          <a:lstStyle/>
          <a:p>
            <a:pPr algn="ctr">
              <a:defRPr>
                <a:solidFill>
                  <a:srgbClr val="FFFFFF"/>
                </a:solidFill>
              </a:defRPr>
            </a:pPr>
            <a:endParaRPr/>
          </a:p>
        </p:txBody>
      </p:sp>
      <p:sp>
        <p:nvSpPr>
          <p:cNvPr id="413" name="Rectangle 2"/>
          <p:cNvSpPr txBox="1"/>
          <p:nvPr/>
        </p:nvSpPr>
        <p:spPr>
          <a:xfrm>
            <a:off x="4010403" y="5247492"/>
            <a:ext cx="4284183"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ctr">
              <a:defRPr sz="5400">
                <a:effectLst>
                  <a:outerShdw blurRad="38100" dist="25400" dir="5400000" rotWithShape="0">
                    <a:srgbClr val="6E747A">
                      <a:alpha val="43000"/>
                    </a:srgbClr>
                  </a:outerShdw>
                </a:effectLst>
              </a:defRPr>
            </a:lvl1pPr>
          </a:lstStyle>
          <a:p>
            <a:r>
              <a:rPr sz="4000" dirty="0">
                <a:effectLst/>
                <a:latin typeface="Source Sans Pro Bold"/>
              </a:rPr>
              <a:t>Ecosystem changes</a:t>
            </a:r>
          </a:p>
        </p:txBody>
      </p:sp>
      <p:sp>
        <p:nvSpPr>
          <p:cNvPr id="2" name="Title 1">
            <a:extLst>
              <a:ext uri="{FF2B5EF4-FFF2-40B4-BE49-F238E27FC236}">
                <a16:creationId xmlns:a16="http://schemas.microsoft.com/office/drawing/2014/main" id="{0AAD3D9E-8B9D-2E16-D618-82ADF863D7F7}"/>
              </a:ext>
            </a:extLst>
          </p:cNvPr>
          <p:cNvSpPr txBox="1">
            <a:spLocks/>
          </p:cNvSpPr>
          <p:nvPr/>
        </p:nvSpPr>
        <p:spPr>
          <a:xfrm>
            <a:off x="236886" y="-11404"/>
            <a:ext cx="984606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Why did the One Health concept emerge?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12</a:t>
            </a:fld>
            <a:endParaRPr/>
          </a:p>
        </p:txBody>
      </p:sp>
      <p:sp>
        <p:nvSpPr>
          <p:cNvPr id="418" name="Oval 8"/>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420" name="Content Placeholder 3"/>
          <p:cNvSpPr txBox="1">
            <a:spLocks noGrp="1"/>
          </p:cNvSpPr>
          <p:nvPr>
            <p:ph type="body" idx="1"/>
          </p:nvPr>
        </p:nvSpPr>
        <p:spPr>
          <a:xfrm>
            <a:off x="4273553" y="1451364"/>
            <a:ext cx="7529514" cy="4938324"/>
          </a:xfrm>
          <a:prstGeom prst="rect">
            <a:avLst/>
          </a:prstGeom>
        </p:spPr>
        <p:txBody>
          <a:bodyPr/>
          <a:lstStyle/>
          <a:p>
            <a:pPr marL="0" indent="0" algn="just">
              <a:buSzTx/>
              <a:buNone/>
              <a:defRPr sz="2400"/>
            </a:pPr>
            <a:r>
              <a:rPr dirty="0">
                <a:solidFill>
                  <a:schemeClr val="tx1"/>
                </a:solidFill>
              </a:rPr>
              <a:t>How many of the infectious diseases affecting humans are thought to be zoonotic?</a:t>
            </a:r>
          </a:p>
          <a:p>
            <a:pPr marL="0" indent="0" algn="just">
              <a:buSzTx/>
              <a:buNone/>
              <a:defRPr sz="2400"/>
            </a:pPr>
            <a:endParaRPr dirty="0"/>
          </a:p>
          <a:p>
            <a:pPr marL="800100" lvl="1" indent="-342900" algn="just">
              <a:spcBef>
                <a:spcPts val="0"/>
              </a:spcBef>
              <a:buFontTx/>
              <a:buChar char="❑"/>
              <a:defRPr sz="2400"/>
            </a:pPr>
            <a:r>
              <a:rPr dirty="0"/>
              <a:t>None</a:t>
            </a:r>
            <a:endParaRPr sz="1500" dirty="0"/>
          </a:p>
          <a:p>
            <a:pPr marL="800100" lvl="1" indent="-342900" algn="just">
              <a:spcBef>
                <a:spcPts val="0"/>
              </a:spcBef>
              <a:buFontTx/>
              <a:buChar char="❑"/>
              <a:defRPr sz="2400"/>
            </a:pPr>
            <a:r>
              <a:rPr dirty="0"/>
              <a:t>Less than 10%</a:t>
            </a:r>
            <a:endParaRPr sz="1500" dirty="0"/>
          </a:p>
          <a:p>
            <a:pPr marL="800100" lvl="1" indent="-342900" algn="just">
              <a:spcBef>
                <a:spcPts val="0"/>
              </a:spcBef>
              <a:buFontTx/>
              <a:buChar char="❑"/>
              <a:defRPr sz="2400"/>
            </a:pPr>
            <a:r>
              <a:rPr dirty="0"/>
              <a:t>More than half</a:t>
            </a:r>
            <a:endParaRPr sz="1500" dirty="0"/>
          </a:p>
          <a:p>
            <a:pPr marL="800100" lvl="1" indent="-342900" algn="just">
              <a:spcBef>
                <a:spcPts val="0"/>
              </a:spcBef>
              <a:buFontTx/>
              <a:buChar char="❑"/>
              <a:defRPr sz="2400"/>
            </a:pPr>
            <a:r>
              <a:rPr dirty="0"/>
              <a:t>All</a:t>
            </a:r>
          </a:p>
        </p:txBody>
      </p:sp>
      <p:pic>
        <p:nvPicPr>
          <p:cNvPr id="421"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422" name="Rounded Rectangle 2"/>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4" name="Title 16">
            <a:extLst>
              <a:ext uri="{FF2B5EF4-FFF2-40B4-BE49-F238E27FC236}">
                <a16:creationId xmlns:a16="http://schemas.microsoft.com/office/drawing/2014/main" id="{A5358059-D2FE-5ACA-17CC-8D88C9833F35}"/>
              </a:ext>
            </a:extLst>
          </p:cNvPr>
          <p:cNvSpPr txBox="1">
            <a:spLocks noGrp="1"/>
          </p:cNvSpPr>
          <p:nvPr>
            <p:ph type="title"/>
          </p:nvPr>
        </p:nvSpPr>
        <p:spPr>
          <a:xfrm>
            <a:off x="282607" y="656112"/>
            <a:ext cx="4317201" cy="1373057"/>
          </a:xfrm>
          <a:prstGeom prst="rect">
            <a:avLst/>
          </a:prstGeom>
        </p:spPr>
        <p:txBody>
          <a:bodyPr anchor="t"/>
          <a:lstStyle/>
          <a:p>
            <a:r>
              <a:rPr b="1" dirty="0"/>
              <a:t>Knowledge Check</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13</a:t>
            </a:fld>
            <a:endParaRPr/>
          </a:p>
        </p:txBody>
      </p:sp>
      <p:sp>
        <p:nvSpPr>
          <p:cNvPr id="427" name="Content Placeholder 3"/>
          <p:cNvSpPr txBox="1">
            <a:spLocks noGrp="1"/>
          </p:cNvSpPr>
          <p:nvPr>
            <p:ph type="body" idx="1"/>
          </p:nvPr>
        </p:nvSpPr>
        <p:spPr>
          <a:xfrm>
            <a:off x="4273553" y="1451364"/>
            <a:ext cx="7529514" cy="4938324"/>
          </a:xfrm>
          <a:prstGeom prst="rect">
            <a:avLst/>
          </a:prstGeom>
        </p:spPr>
        <p:txBody>
          <a:bodyPr/>
          <a:lstStyle/>
          <a:p>
            <a:pPr marL="0" indent="0" algn="just">
              <a:buSzTx/>
              <a:buNone/>
              <a:defRPr sz="2400"/>
            </a:pPr>
            <a:r>
              <a:t>How many of the infectious diseases affecting humans are thought to be zoonotic?</a:t>
            </a:r>
          </a:p>
          <a:p>
            <a:pPr marL="0" indent="0" algn="just">
              <a:buSzTx/>
              <a:buNone/>
              <a:defRPr sz="2400"/>
            </a:pPr>
            <a:endParaRPr/>
          </a:p>
          <a:p>
            <a:pPr marL="800100" lvl="1" indent="-342900" algn="just">
              <a:spcBef>
                <a:spcPts val="0"/>
              </a:spcBef>
              <a:buFontTx/>
              <a:buChar char="❑"/>
              <a:defRPr sz="2400"/>
            </a:pPr>
            <a:r>
              <a:t>None</a:t>
            </a:r>
            <a:endParaRPr sz="1500"/>
          </a:p>
          <a:p>
            <a:pPr marL="800100" lvl="1" indent="-342900" algn="just">
              <a:spcBef>
                <a:spcPts val="0"/>
              </a:spcBef>
              <a:buFontTx/>
              <a:buChar char="❑"/>
              <a:defRPr sz="2400"/>
            </a:pPr>
            <a:r>
              <a:t>Less than 10%</a:t>
            </a:r>
            <a:endParaRPr sz="1500"/>
          </a:p>
          <a:p>
            <a:pPr marL="800100" lvl="1" indent="-342900" algn="just">
              <a:spcBef>
                <a:spcPts val="0"/>
              </a:spcBef>
              <a:buFontTx/>
              <a:buChar char="✓"/>
              <a:defRPr sz="2400"/>
            </a:pPr>
            <a:r>
              <a:t>More than half</a:t>
            </a:r>
            <a:endParaRPr sz="1500"/>
          </a:p>
          <a:p>
            <a:pPr marL="800100" lvl="1" indent="-342900" algn="just">
              <a:spcBef>
                <a:spcPts val="0"/>
              </a:spcBef>
              <a:buFontTx/>
              <a:buChar char="❑"/>
              <a:defRPr sz="2400"/>
            </a:pPr>
            <a:r>
              <a:t>All</a:t>
            </a:r>
          </a:p>
        </p:txBody>
      </p:sp>
      <p:sp>
        <p:nvSpPr>
          <p:cNvPr id="428" name="Oval 6"/>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429" name="Title 16"/>
          <p:cNvSpPr txBox="1">
            <a:spLocks noGrp="1"/>
          </p:cNvSpPr>
          <p:nvPr>
            <p:ph type="title"/>
          </p:nvPr>
        </p:nvSpPr>
        <p:spPr>
          <a:xfrm>
            <a:off x="282607" y="656112"/>
            <a:ext cx="4317201" cy="1373057"/>
          </a:xfrm>
          <a:prstGeom prst="rect">
            <a:avLst/>
          </a:prstGeom>
        </p:spPr>
        <p:txBody>
          <a:bodyPr anchor="t"/>
          <a:lstStyle/>
          <a:p>
            <a:r>
              <a:rPr b="1" dirty="0"/>
              <a:t>Knowledge Check</a:t>
            </a:r>
          </a:p>
        </p:txBody>
      </p:sp>
      <p:pic>
        <p:nvPicPr>
          <p:cNvPr id="430"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431" name="Rounded Rectangle 10"/>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6" name="Content Placeholder 4" descr="Content Placeholder 4"/>
          <p:cNvPicPr>
            <a:picLocks noChangeAspect="1"/>
          </p:cNvPicPr>
          <p:nvPr/>
        </p:nvPicPr>
        <p:blipFill>
          <a:blip r:embed="rId3"/>
          <a:stretch>
            <a:fillRect/>
          </a:stretch>
        </p:blipFill>
        <p:spPr>
          <a:xfrm>
            <a:off x="8235950" y="1619250"/>
            <a:ext cx="3956050" cy="3057525"/>
          </a:xfrm>
          <a:prstGeom prst="rect">
            <a:avLst/>
          </a:prstGeom>
          <a:ln w="12700">
            <a:miter lim="400000"/>
          </a:ln>
        </p:spPr>
      </p:pic>
      <p:sp>
        <p:nvSpPr>
          <p:cNvPr id="437" name="ZoneTexte 39"/>
          <p:cNvSpPr txBox="1"/>
          <p:nvPr/>
        </p:nvSpPr>
        <p:spPr>
          <a:xfrm>
            <a:off x="915547" y="1604009"/>
            <a:ext cx="7320403" cy="3416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254000" indent="-254000">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60% of existing human infectious diseases are zoonotic</a:t>
            </a:r>
          </a:p>
          <a:p>
            <a:pPr marL="254000" indent="-254000">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At least 70% of emerging infectious diseases of humans (including Ebola, HIV, and influenza) have an animal origin</a:t>
            </a:r>
          </a:p>
          <a:p>
            <a:pPr marL="254000" indent="-254000">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5 new human diseases appear every year. </a:t>
            </a:r>
          </a:p>
          <a:p>
            <a:pPr marL="723900" lvl="1" indent="-342900">
              <a:buClr>
                <a:schemeClr val="accent3"/>
              </a:buClr>
              <a:buSzPct val="75000"/>
              <a:buFont typeface="Courier New" panose="02070309020205020404" pitchFamily="49" charset="0"/>
              <a:buChar char="o"/>
              <a:defRPr sz="2400">
                <a:latin typeface="Source Sans Pro Regular"/>
                <a:ea typeface="Source Sans Pro Regular"/>
                <a:cs typeface="Source Sans Pro Regular"/>
                <a:sym typeface="Source Sans Pro Regular"/>
              </a:defRPr>
            </a:pPr>
            <a:r>
              <a:rPr dirty="0"/>
              <a:t>Three are of animal origin.</a:t>
            </a:r>
          </a:p>
          <a:p>
            <a:pPr marL="254000" indent="-254000">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80% of agents with potential bioterrorist use are zoonotic pathogens</a:t>
            </a:r>
          </a:p>
        </p:txBody>
      </p:sp>
      <p:sp>
        <p:nvSpPr>
          <p:cNvPr id="438" name="Rectangle 6"/>
          <p:cNvSpPr/>
          <p:nvPr/>
        </p:nvSpPr>
        <p:spPr>
          <a:xfrm>
            <a:off x="2553673" y="5432826"/>
            <a:ext cx="8960303" cy="461665"/>
          </a:xfrm>
          <a:prstGeom prst="rect">
            <a:avLst/>
          </a:prstGeom>
          <a:solidFill>
            <a:srgbClr val="FFFFFF"/>
          </a:solidFill>
          <a:ln w="12700">
            <a:solidFill>
              <a:schemeClr val="accent1"/>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000" b="1"/>
            </a:lvl1pPr>
          </a:lstStyle>
          <a:p>
            <a:r>
              <a:rPr sz="2400" dirty="0">
                <a:solidFill>
                  <a:srgbClr val="C00000"/>
                </a:solidFill>
              </a:rPr>
              <a:t>Public health needs a more comprehensive approach</a:t>
            </a:r>
            <a:r>
              <a:rPr lang="hu-HU" sz="2400" dirty="0">
                <a:solidFill>
                  <a:srgbClr val="C00000"/>
                </a:solidFill>
              </a:rPr>
              <a:t>: </a:t>
            </a:r>
            <a:r>
              <a:rPr sz="2400" dirty="0">
                <a:solidFill>
                  <a:srgbClr val="C00000"/>
                </a:solidFill>
              </a:rPr>
              <a:t>One Health </a:t>
            </a:r>
          </a:p>
        </p:txBody>
      </p:sp>
      <p:sp>
        <p:nvSpPr>
          <p:cNvPr id="439" name="Bent-Up Arrow 8"/>
          <p:cNvSpPr/>
          <p:nvPr/>
        </p:nvSpPr>
        <p:spPr>
          <a:xfrm rot="5400000">
            <a:off x="1744883" y="5156717"/>
            <a:ext cx="751361" cy="416888"/>
          </a:xfrm>
          <a:custGeom>
            <a:avLst/>
            <a:gdLst/>
            <a:ahLst/>
            <a:cxnLst>
              <a:cxn ang="0">
                <a:pos x="wd2" y="hd2"/>
              </a:cxn>
              <a:cxn ang="5400000">
                <a:pos x="wd2" y="hd2"/>
              </a:cxn>
              <a:cxn ang="10800000">
                <a:pos x="wd2" y="hd2"/>
              </a:cxn>
              <a:cxn ang="16200000">
                <a:pos x="wd2" y="hd2"/>
              </a:cxn>
            </a:cxnLst>
            <a:rect l="0" t="0" r="r" b="b"/>
            <a:pathLst>
              <a:path w="21600" h="21600" extrusionOk="0">
                <a:moveTo>
                  <a:pt x="0" y="16200"/>
                </a:moveTo>
                <a:lnTo>
                  <a:pt x="17106" y="16200"/>
                </a:lnTo>
                <a:lnTo>
                  <a:pt x="17106" y="5400"/>
                </a:lnTo>
                <a:lnTo>
                  <a:pt x="15608" y="5400"/>
                </a:lnTo>
                <a:lnTo>
                  <a:pt x="18604" y="0"/>
                </a:lnTo>
                <a:lnTo>
                  <a:pt x="21600" y="5400"/>
                </a:lnTo>
                <a:lnTo>
                  <a:pt x="20102" y="5400"/>
                </a:lnTo>
                <a:lnTo>
                  <a:pt x="20102" y="21600"/>
                </a:lnTo>
                <a:lnTo>
                  <a:pt x="0" y="21600"/>
                </a:lnTo>
                <a:close/>
              </a:path>
            </a:pathLst>
          </a:custGeom>
          <a:solidFill>
            <a:schemeClr val="accent1"/>
          </a:solidFill>
          <a:ln w="12700">
            <a:solidFill>
              <a:srgbClr val="011749"/>
            </a:solidFill>
            <a:miter/>
          </a:ln>
        </p:spPr>
        <p:txBody>
          <a:bodyPr lIns="45719" rIns="45719" anchor="ctr"/>
          <a:lstStyle/>
          <a:p>
            <a:pPr algn="ctr">
              <a:defRPr>
                <a:solidFill>
                  <a:srgbClr val="FFFFFF"/>
                </a:solidFill>
              </a:defRPr>
            </a:pPr>
            <a:endParaRPr/>
          </a:p>
        </p:txBody>
      </p:sp>
      <p:sp>
        <p:nvSpPr>
          <p:cNvPr id="4" name="Title 1">
            <a:extLst>
              <a:ext uri="{FF2B5EF4-FFF2-40B4-BE49-F238E27FC236}">
                <a16:creationId xmlns:a16="http://schemas.microsoft.com/office/drawing/2014/main" id="{77861F09-8E27-CC4F-6037-C798DFE13EAE}"/>
              </a:ext>
            </a:extLst>
          </p:cNvPr>
          <p:cNvSpPr txBox="1">
            <a:spLocks/>
          </p:cNvSpPr>
          <p:nvPr/>
        </p:nvSpPr>
        <p:spPr>
          <a:xfrm>
            <a:off x="236886" y="-11404"/>
            <a:ext cx="984606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Why did the One Health concept emerge?</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43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4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 grpId="1" animBg="1" advAuto="0"/>
      <p:bldP spid="439" grpId="2"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15</a:t>
            </a:fld>
            <a:endParaRPr/>
          </a:p>
        </p:txBody>
      </p:sp>
      <p:sp>
        <p:nvSpPr>
          <p:cNvPr id="444" name="Google Shape;300;p7"/>
          <p:cNvSpPr txBox="1">
            <a:spLocks noGrp="1"/>
          </p:cNvSpPr>
          <p:nvPr>
            <p:ph type="body" sz="half" idx="1"/>
          </p:nvPr>
        </p:nvSpPr>
        <p:spPr>
          <a:xfrm>
            <a:off x="620657" y="1828833"/>
            <a:ext cx="11347453" cy="1870076"/>
          </a:xfrm>
          <a:prstGeom prst="rect">
            <a:avLst/>
          </a:prstGeom>
        </p:spPr>
        <p:txBody>
          <a:bodyPr lIns="134999" tIns="134999" rIns="134999" bIns="134999"/>
          <a:lstStyle/>
          <a:p>
            <a:r>
              <a:rPr b="1" dirty="0"/>
              <a:t>2. Emerging</a:t>
            </a:r>
            <a:r>
              <a:rPr lang="hu-HU" b="1" dirty="0"/>
              <a:t> </a:t>
            </a:r>
            <a:r>
              <a:rPr b="1" dirty="0"/>
              <a:t>infectious</a:t>
            </a:r>
            <a:br>
              <a:rPr lang="hu-HU" b="1" dirty="0"/>
            </a:br>
            <a:r>
              <a:rPr b="1" dirty="0"/>
              <a:t> diseases</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Titre 4"/>
          <p:cNvSpPr txBox="1">
            <a:spLocks noGrp="1"/>
          </p:cNvSpPr>
          <p:nvPr>
            <p:ph type="title"/>
          </p:nvPr>
        </p:nvSpPr>
        <p:spPr>
          <a:xfrm>
            <a:off x="288036" y="26911"/>
            <a:ext cx="9296945" cy="646113"/>
          </a:xfrm>
          <a:prstGeom prst="rect">
            <a:avLst/>
          </a:prstGeom>
        </p:spPr>
        <p:txBody>
          <a:bodyPr/>
          <a:lstStyle>
            <a:lvl1pPr>
              <a:spcBef>
                <a:spcPts val="700"/>
              </a:spcBef>
            </a:lvl1pPr>
          </a:lstStyle>
          <a:p>
            <a:r>
              <a:rPr b="1" dirty="0"/>
              <a:t>One Health diseases and threats: reasons</a:t>
            </a:r>
          </a:p>
        </p:txBody>
      </p:sp>
      <p:pic>
        <p:nvPicPr>
          <p:cNvPr id="448" name="Image 8" descr="Image 8"/>
          <p:cNvPicPr>
            <a:picLocks noChangeAspect="1"/>
          </p:cNvPicPr>
          <p:nvPr/>
        </p:nvPicPr>
        <p:blipFill>
          <a:blip r:embed="rId3"/>
          <a:stretch>
            <a:fillRect/>
          </a:stretch>
        </p:blipFill>
        <p:spPr>
          <a:xfrm>
            <a:off x="3720513" y="4664224"/>
            <a:ext cx="1074822" cy="1074823"/>
          </a:xfrm>
          <a:prstGeom prst="rect">
            <a:avLst/>
          </a:prstGeom>
          <a:ln w="12700">
            <a:miter lim="400000"/>
          </a:ln>
        </p:spPr>
      </p:pic>
      <p:sp>
        <p:nvSpPr>
          <p:cNvPr id="449" name="Rectangle 9"/>
          <p:cNvSpPr txBox="1"/>
          <p:nvPr/>
        </p:nvSpPr>
        <p:spPr>
          <a:xfrm>
            <a:off x="5066155" y="5026263"/>
            <a:ext cx="6243714"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a:latin typeface="Source Sans Pro Regular"/>
                <a:ea typeface="Source Sans Pro Regular"/>
                <a:cs typeface="Source Sans Pro Regular"/>
                <a:sym typeface="Source Sans Pro Regular"/>
              </a:defRPr>
            </a:pPr>
            <a:r>
              <a:rPr sz="2400" dirty="0"/>
              <a:t>Increased virulence or antimicrobial resistance</a:t>
            </a:r>
          </a:p>
        </p:txBody>
      </p:sp>
      <p:sp>
        <p:nvSpPr>
          <p:cNvPr id="450" name="ZoneTexte 44"/>
          <p:cNvSpPr txBox="1"/>
          <p:nvPr/>
        </p:nvSpPr>
        <p:spPr>
          <a:xfrm>
            <a:off x="1894770" y="3340673"/>
            <a:ext cx="4399749"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ctr">
              <a:defRPr>
                <a:latin typeface="Source Sans Pro Regular"/>
                <a:ea typeface="Source Sans Pro Regular"/>
                <a:cs typeface="Source Sans Pro Regular"/>
                <a:sym typeface="Source Sans Pro Regular"/>
              </a:defRPr>
            </a:lvl1pPr>
          </a:lstStyle>
          <a:p>
            <a:pPr algn="l"/>
            <a:r>
              <a:rPr sz="2400" dirty="0"/>
              <a:t>Spill-over effect or species jump</a:t>
            </a:r>
          </a:p>
        </p:txBody>
      </p:sp>
      <p:pic>
        <p:nvPicPr>
          <p:cNvPr id="451" name="Image 45" descr="Image 45"/>
          <p:cNvPicPr>
            <a:picLocks noChangeAspect="1"/>
          </p:cNvPicPr>
          <p:nvPr/>
        </p:nvPicPr>
        <p:blipFill>
          <a:blip r:embed="rId4"/>
          <a:stretch>
            <a:fillRect/>
          </a:stretch>
        </p:blipFill>
        <p:spPr>
          <a:xfrm>
            <a:off x="6294519" y="2992833"/>
            <a:ext cx="990601" cy="990601"/>
          </a:xfrm>
          <a:prstGeom prst="rect">
            <a:avLst/>
          </a:prstGeom>
          <a:ln w="12700">
            <a:miter lim="400000"/>
          </a:ln>
        </p:spPr>
      </p:pic>
      <p:pic>
        <p:nvPicPr>
          <p:cNvPr id="452" name="Image 46" descr="Image 46"/>
          <p:cNvPicPr>
            <a:picLocks noChangeAspect="1"/>
          </p:cNvPicPr>
          <p:nvPr/>
        </p:nvPicPr>
        <p:blipFill>
          <a:blip r:embed="rId5"/>
          <a:stretch>
            <a:fillRect/>
          </a:stretch>
        </p:blipFill>
        <p:spPr>
          <a:xfrm>
            <a:off x="7087123" y="2927775"/>
            <a:ext cx="1388609" cy="1388609"/>
          </a:xfrm>
          <a:prstGeom prst="rect">
            <a:avLst/>
          </a:prstGeom>
          <a:ln w="12700">
            <a:miter lim="400000"/>
          </a:ln>
        </p:spPr>
      </p:pic>
      <p:grpSp>
        <p:nvGrpSpPr>
          <p:cNvPr id="456" name="Flèche courbée vers le haut 47"/>
          <p:cNvGrpSpPr/>
          <p:nvPr/>
        </p:nvGrpSpPr>
        <p:grpSpPr>
          <a:xfrm>
            <a:off x="6946133" y="3984776"/>
            <a:ext cx="613571" cy="462446"/>
            <a:chOff x="0" y="0"/>
            <a:chExt cx="613570" cy="462444"/>
          </a:xfrm>
        </p:grpSpPr>
        <p:sp>
          <p:nvSpPr>
            <p:cNvPr id="453" name="Shape"/>
            <p:cNvSpPr/>
            <p:nvPr/>
          </p:nvSpPr>
          <p:spPr>
            <a:xfrm rot="1434252">
              <a:off x="28682" y="101568"/>
              <a:ext cx="556207" cy="259309"/>
            </a:xfrm>
            <a:custGeom>
              <a:avLst/>
              <a:gdLst/>
              <a:ahLst/>
              <a:cxnLst>
                <a:cxn ang="0">
                  <a:pos x="wd2" y="hd2"/>
                </a:cxn>
                <a:cxn ang="5400000">
                  <a:pos x="wd2" y="hd2"/>
                </a:cxn>
                <a:cxn ang="10800000">
                  <a:pos x="wd2" y="hd2"/>
                </a:cxn>
                <a:cxn ang="16200000">
                  <a:pos x="wd2" y="hd2"/>
                </a:cxn>
              </a:cxnLst>
              <a:rect l="0" t="0" r="r" b="b"/>
              <a:pathLst>
                <a:path w="21600" h="20360" extrusionOk="0">
                  <a:moveTo>
                    <a:pt x="19370" y="0"/>
                  </a:moveTo>
                  <a:lnTo>
                    <a:pt x="21600" y="5090"/>
                  </a:lnTo>
                  <a:lnTo>
                    <a:pt x="20341" y="5090"/>
                  </a:lnTo>
                  <a:cubicBezTo>
                    <a:pt x="19190" y="15114"/>
                    <a:pt x="14875" y="21600"/>
                    <a:pt x="10314" y="20161"/>
                  </a:cubicBezTo>
                  <a:cubicBezTo>
                    <a:pt x="13944" y="19016"/>
                    <a:pt x="16908" y="13067"/>
                    <a:pt x="17824" y="5090"/>
                  </a:cubicBezTo>
                  <a:lnTo>
                    <a:pt x="16565" y="5090"/>
                  </a:lnTo>
                  <a:close/>
                  <a:moveTo>
                    <a:pt x="9056" y="20359"/>
                  </a:moveTo>
                  <a:cubicBezTo>
                    <a:pt x="4054" y="20359"/>
                    <a:pt x="0" y="11244"/>
                    <a:pt x="0" y="0"/>
                  </a:cubicBezTo>
                  <a:lnTo>
                    <a:pt x="2517" y="0"/>
                  </a:lnTo>
                  <a:cubicBezTo>
                    <a:pt x="2517" y="11244"/>
                    <a:pt x="6572" y="20359"/>
                    <a:pt x="11573" y="20359"/>
                  </a:cubicBezTo>
                  <a:close/>
                </a:path>
              </a:pathLst>
            </a:custGeom>
            <a:solidFill>
              <a:srgbClr val="663300"/>
            </a:solidFill>
            <a:ln w="12700" cap="flat">
              <a:noFill/>
              <a:miter lim="400000"/>
            </a:ln>
            <a:effectLst/>
          </p:spPr>
          <p:txBody>
            <a:bodyPr wrap="square" lIns="45719" tIns="45719" rIns="45719" bIns="45719" numCol="1" anchor="ctr">
              <a:noAutofit/>
            </a:bodyPr>
            <a:lstStyle/>
            <a:p>
              <a:pPr algn="ctr"/>
              <a:endParaRPr/>
            </a:p>
          </p:txBody>
        </p:sp>
        <p:sp>
          <p:nvSpPr>
            <p:cNvPr id="454" name="Shape"/>
            <p:cNvSpPr/>
            <p:nvPr/>
          </p:nvSpPr>
          <p:spPr>
            <a:xfrm rot="1434252">
              <a:off x="39760" y="49258"/>
              <a:ext cx="298012" cy="259286"/>
            </a:xfrm>
            <a:custGeom>
              <a:avLst/>
              <a:gdLst/>
              <a:ahLst/>
              <a:cxnLst>
                <a:cxn ang="0">
                  <a:pos x="wd2" y="hd2"/>
                </a:cxn>
                <a:cxn ang="5400000">
                  <a:pos x="wd2" y="hd2"/>
                </a:cxn>
                <a:cxn ang="10800000">
                  <a:pos x="wd2" y="hd2"/>
                </a:cxn>
                <a:cxn ang="16200000">
                  <a:pos x="wd2" y="hd2"/>
                </a:cxn>
              </a:cxnLst>
              <a:rect l="0" t="0" r="r" b="b"/>
              <a:pathLst>
                <a:path w="21600" h="21600" extrusionOk="0">
                  <a:moveTo>
                    <a:pt x="16902" y="21600"/>
                  </a:moveTo>
                  <a:cubicBezTo>
                    <a:pt x="7567" y="21600"/>
                    <a:pt x="0" y="11929"/>
                    <a:pt x="0" y="0"/>
                  </a:cubicBezTo>
                  <a:lnTo>
                    <a:pt x="4698" y="0"/>
                  </a:lnTo>
                  <a:cubicBezTo>
                    <a:pt x="4698" y="11929"/>
                    <a:pt x="12265" y="21600"/>
                    <a:pt x="21600" y="21600"/>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lgn="ctr"/>
              <a:endParaRPr/>
            </a:p>
          </p:txBody>
        </p:sp>
        <p:sp>
          <p:nvSpPr>
            <p:cNvPr id="455" name="Line"/>
            <p:cNvSpPr/>
            <p:nvPr/>
          </p:nvSpPr>
          <p:spPr>
            <a:xfrm rot="1434252">
              <a:off x="28686" y="101569"/>
              <a:ext cx="556207" cy="259286"/>
            </a:xfrm>
            <a:custGeom>
              <a:avLst/>
              <a:gdLst/>
              <a:ahLst/>
              <a:cxnLst>
                <a:cxn ang="0">
                  <a:pos x="wd2" y="hd2"/>
                </a:cxn>
                <a:cxn ang="5400000">
                  <a:pos x="wd2" y="hd2"/>
                </a:cxn>
                <a:cxn ang="10800000">
                  <a:pos x="wd2" y="hd2"/>
                </a:cxn>
                <a:cxn ang="16200000">
                  <a:pos x="wd2" y="hd2"/>
                </a:cxn>
              </a:cxnLst>
              <a:rect l="0" t="0" r="r" b="b"/>
              <a:pathLst>
                <a:path w="21600" h="21600" extrusionOk="0">
                  <a:moveTo>
                    <a:pt x="10314" y="21390"/>
                  </a:moveTo>
                  <a:cubicBezTo>
                    <a:pt x="13944" y="20175"/>
                    <a:pt x="16908" y="13863"/>
                    <a:pt x="17824" y="5400"/>
                  </a:cubicBezTo>
                  <a:lnTo>
                    <a:pt x="16565" y="5400"/>
                  </a:lnTo>
                  <a:lnTo>
                    <a:pt x="19370" y="0"/>
                  </a:lnTo>
                  <a:lnTo>
                    <a:pt x="21600" y="5400"/>
                  </a:lnTo>
                  <a:lnTo>
                    <a:pt x="20341" y="5400"/>
                  </a:lnTo>
                  <a:cubicBezTo>
                    <a:pt x="19309" y="14937"/>
                    <a:pt x="15703" y="21600"/>
                    <a:pt x="11573" y="21600"/>
                  </a:cubicBezTo>
                  <a:lnTo>
                    <a:pt x="9056" y="21600"/>
                  </a:lnTo>
                  <a:cubicBezTo>
                    <a:pt x="4054" y="21600"/>
                    <a:pt x="0" y="11929"/>
                    <a:pt x="0" y="0"/>
                  </a:cubicBezTo>
                  <a:lnTo>
                    <a:pt x="2517" y="0"/>
                  </a:lnTo>
                  <a:cubicBezTo>
                    <a:pt x="2517" y="11929"/>
                    <a:pt x="6572" y="21600"/>
                    <a:pt x="11573" y="21600"/>
                  </a:cubicBezTo>
                </a:path>
              </a:pathLst>
            </a:custGeom>
            <a:noFill/>
            <a:ln w="6350" cap="flat">
              <a:solidFill>
                <a:srgbClr val="663300"/>
              </a:solidFill>
              <a:prstDash val="solid"/>
              <a:miter lim="800000"/>
            </a:ln>
            <a:effectLst/>
          </p:spPr>
          <p:txBody>
            <a:bodyPr wrap="square" lIns="45719" tIns="45719" rIns="45719" bIns="45719" numCol="1" anchor="ctr">
              <a:noAutofit/>
            </a:bodyPr>
            <a:lstStyle/>
            <a:p>
              <a:pPr algn="ctr"/>
              <a:endParaRPr/>
            </a:p>
          </p:txBody>
        </p:sp>
      </p:grpSp>
      <p:pic>
        <p:nvPicPr>
          <p:cNvPr id="457" name="Image 48" descr="Image 48"/>
          <p:cNvPicPr>
            <a:picLocks noChangeAspect="1"/>
          </p:cNvPicPr>
          <p:nvPr/>
        </p:nvPicPr>
        <p:blipFill>
          <a:blip r:embed="rId6"/>
          <a:stretch>
            <a:fillRect/>
          </a:stretch>
        </p:blipFill>
        <p:spPr>
          <a:xfrm>
            <a:off x="2163024" y="1779816"/>
            <a:ext cx="1040338" cy="1040338"/>
          </a:xfrm>
          <a:prstGeom prst="rect">
            <a:avLst/>
          </a:prstGeom>
          <a:ln w="12700">
            <a:miter lim="400000"/>
          </a:ln>
        </p:spPr>
      </p:pic>
      <p:sp>
        <p:nvSpPr>
          <p:cNvPr id="458" name="Rectangle 49"/>
          <p:cNvSpPr txBox="1"/>
          <p:nvPr/>
        </p:nvSpPr>
        <p:spPr>
          <a:xfrm>
            <a:off x="3424973" y="1779816"/>
            <a:ext cx="7445190"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ctr">
              <a:defRPr>
                <a:latin typeface="Source Sans Pro Regular"/>
                <a:ea typeface="Source Sans Pro Regular"/>
                <a:cs typeface="Source Sans Pro Regular"/>
                <a:sym typeface="Source Sans Pro Regular"/>
              </a:defRPr>
            </a:lvl1pPr>
          </a:lstStyle>
          <a:p>
            <a:r>
              <a:rPr sz="2400" dirty="0"/>
              <a:t>Geographic extension (adaptation or climate change)</a:t>
            </a:r>
          </a:p>
        </p:txBody>
      </p:sp>
      <p:grpSp>
        <p:nvGrpSpPr>
          <p:cNvPr id="462" name="Flèche courbée vers le haut 15"/>
          <p:cNvGrpSpPr/>
          <p:nvPr/>
        </p:nvGrpSpPr>
        <p:grpSpPr>
          <a:xfrm>
            <a:off x="7085751" y="2591652"/>
            <a:ext cx="619483" cy="350293"/>
            <a:chOff x="0" y="0"/>
            <a:chExt cx="619481" cy="350291"/>
          </a:xfrm>
        </p:grpSpPr>
        <p:sp>
          <p:nvSpPr>
            <p:cNvPr id="459" name="Shape"/>
            <p:cNvSpPr/>
            <p:nvPr/>
          </p:nvSpPr>
          <p:spPr>
            <a:xfrm rot="11428582">
              <a:off x="17699" y="51032"/>
              <a:ext cx="584084" cy="248227"/>
            </a:xfrm>
            <a:custGeom>
              <a:avLst/>
              <a:gdLst/>
              <a:ahLst/>
              <a:cxnLst>
                <a:cxn ang="0">
                  <a:pos x="wd2" y="hd2"/>
                </a:cxn>
                <a:cxn ang="5400000">
                  <a:pos x="wd2" y="hd2"/>
                </a:cxn>
                <a:cxn ang="10800000">
                  <a:pos x="wd2" y="hd2"/>
                </a:cxn>
                <a:cxn ang="16200000">
                  <a:pos x="wd2" y="hd2"/>
                </a:cxn>
              </a:cxnLst>
              <a:rect l="0" t="0" r="r" b="b"/>
              <a:pathLst>
                <a:path w="21600" h="20480" extrusionOk="0">
                  <a:moveTo>
                    <a:pt x="19598" y="0"/>
                  </a:moveTo>
                  <a:lnTo>
                    <a:pt x="21600" y="5120"/>
                  </a:lnTo>
                  <a:lnTo>
                    <a:pt x="20453" y="5120"/>
                  </a:lnTo>
                  <a:cubicBezTo>
                    <a:pt x="19293" y="15092"/>
                    <a:pt x="14977" y="21600"/>
                    <a:pt x="10373" y="20319"/>
                  </a:cubicBezTo>
                  <a:cubicBezTo>
                    <a:pt x="14126" y="19275"/>
                    <a:pt x="17212" y="13250"/>
                    <a:pt x="18158" y="5120"/>
                  </a:cubicBezTo>
                  <a:lnTo>
                    <a:pt x="17011" y="5120"/>
                  </a:lnTo>
                  <a:close/>
                  <a:moveTo>
                    <a:pt x="9225" y="20478"/>
                  </a:moveTo>
                  <a:cubicBezTo>
                    <a:pt x="4130" y="20478"/>
                    <a:pt x="0" y="11310"/>
                    <a:pt x="0" y="0"/>
                  </a:cubicBezTo>
                  <a:lnTo>
                    <a:pt x="2295" y="0"/>
                  </a:lnTo>
                  <a:cubicBezTo>
                    <a:pt x="2295" y="11310"/>
                    <a:pt x="6425" y="20478"/>
                    <a:pt x="11520" y="20478"/>
                  </a:cubicBezTo>
                  <a:close/>
                </a:path>
              </a:pathLst>
            </a:custGeom>
            <a:solidFill>
              <a:srgbClr val="663300"/>
            </a:solidFill>
            <a:ln w="12700" cap="flat">
              <a:noFill/>
              <a:miter lim="400000"/>
            </a:ln>
            <a:effectLst/>
          </p:spPr>
          <p:txBody>
            <a:bodyPr wrap="square" lIns="45719" tIns="45719" rIns="45719" bIns="45719" numCol="1" anchor="ctr">
              <a:noAutofit/>
            </a:bodyPr>
            <a:lstStyle/>
            <a:p>
              <a:pPr algn="ctr"/>
              <a:endParaRPr/>
            </a:p>
          </p:txBody>
        </p:sp>
        <p:sp>
          <p:nvSpPr>
            <p:cNvPr id="460" name="Shape"/>
            <p:cNvSpPr/>
            <p:nvPr/>
          </p:nvSpPr>
          <p:spPr>
            <a:xfrm rot="11428582">
              <a:off x="287992" y="75830"/>
              <a:ext cx="311517" cy="248209"/>
            </a:xfrm>
            <a:custGeom>
              <a:avLst/>
              <a:gdLst/>
              <a:ahLst/>
              <a:cxnLst>
                <a:cxn ang="0">
                  <a:pos x="wd2" y="hd2"/>
                </a:cxn>
                <a:cxn ang="5400000">
                  <a:pos x="wd2" y="hd2"/>
                </a:cxn>
                <a:cxn ang="10800000">
                  <a:pos x="wd2" y="hd2"/>
                </a:cxn>
                <a:cxn ang="16200000">
                  <a:pos x="wd2" y="hd2"/>
                </a:cxn>
              </a:cxnLst>
              <a:rect l="0" t="0" r="r" b="b"/>
              <a:pathLst>
                <a:path w="21600" h="21600" extrusionOk="0">
                  <a:moveTo>
                    <a:pt x="17297" y="21600"/>
                  </a:moveTo>
                  <a:cubicBezTo>
                    <a:pt x="7744" y="21600"/>
                    <a:pt x="0" y="11929"/>
                    <a:pt x="0" y="0"/>
                  </a:cubicBezTo>
                  <a:lnTo>
                    <a:pt x="4303" y="0"/>
                  </a:lnTo>
                  <a:cubicBezTo>
                    <a:pt x="4303" y="11929"/>
                    <a:pt x="12047" y="21600"/>
                    <a:pt x="21600" y="21600"/>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lgn="ctr"/>
              <a:endParaRPr/>
            </a:p>
          </p:txBody>
        </p:sp>
        <p:sp>
          <p:nvSpPr>
            <p:cNvPr id="461" name="Line"/>
            <p:cNvSpPr/>
            <p:nvPr/>
          </p:nvSpPr>
          <p:spPr>
            <a:xfrm rot="11428582">
              <a:off x="17697" y="51050"/>
              <a:ext cx="584084" cy="248209"/>
            </a:xfrm>
            <a:custGeom>
              <a:avLst/>
              <a:gdLst/>
              <a:ahLst/>
              <a:cxnLst>
                <a:cxn ang="0">
                  <a:pos x="wd2" y="hd2"/>
                </a:cxn>
                <a:cxn ang="5400000">
                  <a:pos x="wd2" y="hd2"/>
                </a:cxn>
                <a:cxn ang="10800000">
                  <a:pos x="wd2" y="hd2"/>
                </a:cxn>
                <a:cxn ang="16200000">
                  <a:pos x="wd2" y="hd2"/>
                </a:cxn>
              </a:cxnLst>
              <a:rect l="0" t="0" r="r" b="b"/>
              <a:pathLst>
                <a:path w="21600" h="21600" extrusionOk="0">
                  <a:moveTo>
                    <a:pt x="10373" y="21432"/>
                  </a:moveTo>
                  <a:cubicBezTo>
                    <a:pt x="14126" y="20331"/>
                    <a:pt x="17212" y="13976"/>
                    <a:pt x="18158" y="5400"/>
                  </a:cubicBezTo>
                  <a:lnTo>
                    <a:pt x="17011" y="5400"/>
                  </a:lnTo>
                  <a:lnTo>
                    <a:pt x="19598" y="0"/>
                  </a:lnTo>
                  <a:lnTo>
                    <a:pt x="21600" y="5400"/>
                  </a:lnTo>
                  <a:lnTo>
                    <a:pt x="20453" y="5400"/>
                  </a:lnTo>
                  <a:cubicBezTo>
                    <a:pt x="19401" y="14937"/>
                    <a:pt x="15727" y="21600"/>
                    <a:pt x="11520" y="21600"/>
                  </a:cubicBezTo>
                  <a:lnTo>
                    <a:pt x="9225" y="21600"/>
                  </a:lnTo>
                  <a:cubicBezTo>
                    <a:pt x="4130" y="21600"/>
                    <a:pt x="0" y="11929"/>
                    <a:pt x="0" y="0"/>
                  </a:cubicBezTo>
                  <a:lnTo>
                    <a:pt x="2295" y="0"/>
                  </a:lnTo>
                  <a:cubicBezTo>
                    <a:pt x="2295" y="11929"/>
                    <a:pt x="6425" y="21600"/>
                    <a:pt x="11520" y="21600"/>
                  </a:cubicBezTo>
                </a:path>
              </a:pathLst>
            </a:custGeom>
            <a:noFill/>
            <a:ln w="6350" cap="flat">
              <a:solidFill>
                <a:srgbClr val="663300"/>
              </a:solidFill>
              <a:prstDash val="solid"/>
              <a:miter lim="800000"/>
            </a:ln>
            <a:effectLst/>
          </p:spPr>
          <p:txBody>
            <a:bodyPr wrap="square" lIns="45719" tIns="45719" rIns="45719" bIns="45719" numCol="1" anchor="ctr">
              <a:noAutofit/>
            </a:bodyPr>
            <a:lstStyle/>
            <a:p>
              <a:pPr algn="ctr"/>
              <a:endParaRPr/>
            </a:p>
          </p:txBody>
        </p:sp>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Title 16"/>
          <p:cNvSpPr txBox="1">
            <a:spLocks noGrp="1"/>
          </p:cNvSpPr>
          <p:nvPr>
            <p:ph type="title"/>
          </p:nvPr>
        </p:nvSpPr>
        <p:spPr>
          <a:xfrm>
            <a:off x="288036" y="14281"/>
            <a:ext cx="4358410" cy="646113"/>
          </a:xfrm>
          <a:prstGeom prst="rect">
            <a:avLst/>
          </a:prstGeom>
        </p:spPr>
        <p:txBody>
          <a:bodyPr/>
          <a:lstStyle/>
          <a:p>
            <a:r>
              <a:rPr b="1" dirty="0"/>
              <a:t>Key Drivers</a:t>
            </a:r>
          </a:p>
        </p:txBody>
      </p:sp>
      <p:sp>
        <p:nvSpPr>
          <p:cNvPr id="468"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17</a:t>
            </a:fld>
            <a:endParaRPr/>
          </a:p>
        </p:txBody>
      </p:sp>
      <p:grpSp>
        <p:nvGrpSpPr>
          <p:cNvPr id="478" name="Diagramme 16"/>
          <p:cNvGrpSpPr/>
          <p:nvPr/>
        </p:nvGrpSpPr>
        <p:grpSpPr>
          <a:xfrm>
            <a:off x="2097990" y="2009602"/>
            <a:ext cx="3384649" cy="3144388"/>
            <a:chOff x="-1" y="-1"/>
            <a:chExt cx="3384648" cy="3144387"/>
          </a:xfrm>
        </p:grpSpPr>
        <p:grpSp>
          <p:nvGrpSpPr>
            <p:cNvPr id="471" name="Group"/>
            <p:cNvGrpSpPr/>
            <p:nvPr/>
          </p:nvGrpSpPr>
          <p:grpSpPr>
            <a:xfrm>
              <a:off x="698212" y="-1"/>
              <a:ext cx="1935010" cy="1935009"/>
              <a:chOff x="-1" y="-1"/>
              <a:chExt cx="1935008" cy="1935008"/>
            </a:xfrm>
          </p:grpSpPr>
          <p:sp>
            <p:nvSpPr>
              <p:cNvPr id="469" name="Circle"/>
              <p:cNvSpPr/>
              <p:nvPr/>
            </p:nvSpPr>
            <p:spPr>
              <a:xfrm>
                <a:off x="-1" y="-1"/>
                <a:ext cx="1935008" cy="1935008"/>
              </a:xfrm>
              <a:prstGeom prst="ellipse">
                <a:avLst/>
              </a:prstGeom>
              <a:solidFill>
                <a:srgbClr val="5F8DFC"/>
              </a:solidFill>
              <a:ln w="12700" cap="flat">
                <a:solidFill>
                  <a:srgbClr val="FFFFFF"/>
                </a:solidFill>
                <a:prstDash val="solid"/>
                <a:miter lim="800000"/>
              </a:ln>
              <a:effectLst/>
            </p:spPr>
            <p:txBody>
              <a:bodyPr wrap="square" lIns="45719" tIns="45719" rIns="45719" bIns="45719" numCol="1" anchor="ctr">
                <a:noAutofit/>
              </a:bodyPr>
              <a:lstStyle/>
              <a:p>
                <a:pPr algn="ctr" defTabSz="755650">
                  <a:lnSpc>
                    <a:spcPct val="90000"/>
                  </a:lnSpc>
                  <a:spcBef>
                    <a:spcPts val="700"/>
                  </a:spcBef>
                  <a:defRPr sz="1700" b="1"/>
                </a:pPr>
                <a:endParaRPr>
                  <a:latin typeface="Source Sans Pro Regular"/>
                </a:endParaRPr>
              </a:p>
            </p:txBody>
          </p:sp>
          <p:sp>
            <p:nvSpPr>
              <p:cNvPr id="470" name="Human"/>
              <p:cNvSpPr txBox="1"/>
              <p:nvPr/>
            </p:nvSpPr>
            <p:spPr>
              <a:xfrm>
                <a:off x="258001" y="656278"/>
                <a:ext cx="1419004" cy="23544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755650">
                  <a:lnSpc>
                    <a:spcPct val="90000"/>
                  </a:lnSpc>
                  <a:spcBef>
                    <a:spcPts val="700"/>
                  </a:spcBef>
                  <a:defRPr sz="1700" b="1"/>
                </a:lvl1pPr>
              </a:lstStyle>
              <a:p>
                <a:r>
                  <a:rPr>
                    <a:latin typeface="Source Sans Pro Regular"/>
                  </a:rPr>
                  <a:t>Human</a:t>
                </a:r>
              </a:p>
            </p:txBody>
          </p:sp>
        </p:grpSp>
        <p:grpSp>
          <p:nvGrpSpPr>
            <p:cNvPr id="474" name="Group"/>
            <p:cNvGrpSpPr/>
            <p:nvPr/>
          </p:nvGrpSpPr>
          <p:grpSpPr>
            <a:xfrm>
              <a:off x="1396427" y="1209376"/>
              <a:ext cx="1988220" cy="1935010"/>
              <a:chOff x="-1" y="-1"/>
              <a:chExt cx="1988218" cy="1935008"/>
            </a:xfrm>
          </p:grpSpPr>
          <p:sp>
            <p:nvSpPr>
              <p:cNvPr id="472" name="Circle"/>
              <p:cNvSpPr/>
              <p:nvPr/>
            </p:nvSpPr>
            <p:spPr>
              <a:xfrm>
                <a:off x="-1" y="-1"/>
                <a:ext cx="1935008" cy="1935008"/>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anchor="ctr">
                <a:noAutofit/>
              </a:bodyPr>
              <a:lstStyle/>
              <a:p>
                <a:pPr algn="ctr" defTabSz="755650">
                  <a:lnSpc>
                    <a:spcPct val="90000"/>
                  </a:lnSpc>
                  <a:spcBef>
                    <a:spcPts val="700"/>
                  </a:spcBef>
                  <a:defRPr sz="1700"/>
                </a:pPr>
                <a:endParaRPr>
                  <a:latin typeface="Source Sans Pro Regular"/>
                </a:endParaRPr>
              </a:p>
            </p:txBody>
          </p:sp>
          <p:sp>
            <p:nvSpPr>
              <p:cNvPr id="473" name="Environment"/>
              <p:cNvSpPr txBox="1"/>
              <p:nvPr/>
            </p:nvSpPr>
            <p:spPr>
              <a:xfrm>
                <a:off x="591789" y="932940"/>
                <a:ext cx="1396428" cy="23544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755650">
                  <a:lnSpc>
                    <a:spcPct val="90000"/>
                  </a:lnSpc>
                  <a:spcBef>
                    <a:spcPts val="700"/>
                  </a:spcBef>
                  <a:defRPr sz="1700" b="1"/>
                </a:lvl1pPr>
              </a:lstStyle>
              <a:p>
                <a:r>
                  <a:rPr dirty="0">
                    <a:latin typeface="Source Sans Pro Regular"/>
                  </a:rPr>
                  <a:t>Environment</a:t>
                </a:r>
              </a:p>
            </p:txBody>
          </p:sp>
        </p:grpSp>
        <p:grpSp>
          <p:nvGrpSpPr>
            <p:cNvPr id="477" name="Group"/>
            <p:cNvGrpSpPr/>
            <p:nvPr/>
          </p:nvGrpSpPr>
          <p:grpSpPr>
            <a:xfrm>
              <a:off x="-1" y="1209376"/>
              <a:ext cx="1935009" cy="1935010"/>
              <a:chOff x="-1" y="-1"/>
              <a:chExt cx="1935008" cy="1935008"/>
            </a:xfrm>
          </p:grpSpPr>
          <p:sp>
            <p:nvSpPr>
              <p:cNvPr id="475" name="Circle"/>
              <p:cNvSpPr/>
              <p:nvPr/>
            </p:nvSpPr>
            <p:spPr>
              <a:xfrm>
                <a:off x="-1" y="-1"/>
                <a:ext cx="1935008" cy="1935008"/>
              </a:xfrm>
              <a:prstGeom prst="ellipse">
                <a:avLst/>
              </a:prstGeom>
              <a:solidFill>
                <a:srgbClr val="FE303D">
                  <a:alpha val="50000"/>
                </a:srgbClr>
              </a:solidFill>
              <a:ln w="12700" cap="flat">
                <a:solidFill>
                  <a:srgbClr val="FFFFFF"/>
                </a:solidFill>
                <a:prstDash val="solid"/>
                <a:miter lim="800000"/>
              </a:ln>
              <a:effectLst/>
            </p:spPr>
            <p:txBody>
              <a:bodyPr wrap="square" lIns="45719" tIns="45719" rIns="45719" bIns="45719" numCol="1" anchor="ctr">
                <a:noAutofit/>
              </a:bodyPr>
              <a:lstStyle/>
              <a:p>
                <a:pPr algn="ctr" defTabSz="755650">
                  <a:lnSpc>
                    <a:spcPct val="90000"/>
                  </a:lnSpc>
                  <a:spcBef>
                    <a:spcPts val="700"/>
                  </a:spcBef>
                </a:pPr>
                <a:endParaRPr>
                  <a:latin typeface="Source Sans Pro Regular"/>
                </a:endParaRPr>
              </a:p>
            </p:txBody>
          </p:sp>
          <p:sp>
            <p:nvSpPr>
              <p:cNvPr id="476" name="Animal"/>
              <p:cNvSpPr txBox="1"/>
              <p:nvPr/>
            </p:nvSpPr>
            <p:spPr>
              <a:xfrm>
                <a:off x="182213" y="914279"/>
                <a:ext cx="1161003" cy="23544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755650">
                  <a:lnSpc>
                    <a:spcPct val="90000"/>
                  </a:lnSpc>
                  <a:spcBef>
                    <a:spcPts val="700"/>
                  </a:spcBef>
                  <a:defRPr sz="1700" b="1"/>
                </a:lvl1pPr>
              </a:lstStyle>
              <a:p>
                <a:r>
                  <a:rPr>
                    <a:latin typeface="Source Sans Pro Regular"/>
                  </a:rPr>
                  <a:t>Animal</a:t>
                </a:r>
              </a:p>
            </p:txBody>
          </p:sp>
        </p:grpSp>
      </p:grpSp>
      <p:pic>
        <p:nvPicPr>
          <p:cNvPr id="479" name="Image 2" descr="Image 2"/>
          <p:cNvPicPr>
            <a:picLocks noChangeAspect="1"/>
          </p:cNvPicPr>
          <p:nvPr/>
        </p:nvPicPr>
        <p:blipFill>
          <a:blip r:embed="rId3"/>
          <a:srcRect l="4442"/>
          <a:stretch>
            <a:fillRect/>
          </a:stretch>
        </p:blipFill>
        <p:spPr>
          <a:xfrm>
            <a:off x="5825728" y="740121"/>
            <a:ext cx="4441658" cy="2343151"/>
          </a:xfrm>
          <a:prstGeom prst="rect">
            <a:avLst/>
          </a:prstGeom>
          <a:ln w="12700">
            <a:miter lim="400000"/>
          </a:ln>
        </p:spPr>
      </p:pic>
      <p:pic>
        <p:nvPicPr>
          <p:cNvPr id="480" name="Image 3" descr="Image 3"/>
          <p:cNvPicPr>
            <a:picLocks noChangeAspect="1"/>
          </p:cNvPicPr>
          <p:nvPr/>
        </p:nvPicPr>
        <p:blipFill>
          <a:blip r:embed="rId4"/>
          <a:srcRect l="3592"/>
          <a:stretch>
            <a:fillRect/>
          </a:stretch>
        </p:blipFill>
        <p:spPr>
          <a:xfrm>
            <a:off x="5831155" y="4032186"/>
            <a:ext cx="4453689" cy="2324101"/>
          </a:xfrm>
          <a:prstGeom prst="rect">
            <a:avLst/>
          </a:prstGeom>
          <a:ln w="12700">
            <a:miter lim="400000"/>
          </a:ln>
        </p:spPr>
      </p:pic>
      <p:sp>
        <p:nvSpPr>
          <p:cNvPr id="481" name="ZoneTexte 8"/>
          <p:cNvSpPr txBox="1"/>
          <p:nvPr/>
        </p:nvSpPr>
        <p:spPr>
          <a:xfrm>
            <a:off x="5939349" y="3078080"/>
            <a:ext cx="4468529" cy="966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400" i="1"/>
            </a:pPr>
            <a:r>
              <a:rPr dirty="0">
                <a:latin typeface="Source Sans Pro Regular"/>
              </a:rPr>
              <a:t>Global distribution of relative risk of an emerging infectious disease event caused by 	</a:t>
            </a:r>
          </a:p>
          <a:p>
            <a:pPr>
              <a:defRPr sz="1400" i="1"/>
            </a:pPr>
            <a:r>
              <a:rPr dirty="0">
                <a:latin typeface="Source Sans Pro Regular"/>
              </a:rPr>
              <a:t>	- zoonotic pathogens from wildlife (above) </a:t>
            </a:r>
          </a:p>
          <a:p>
            <a:pPr>
              <a:defRPr sz="1400" i="1"/>
            </a:pPr>
            <a:r>
              <a:rPr dirty="0">
                <a:latin typeface="Source Sans Pro Regular"/>
              </a:rPr>
              <a:t>	- vector-borne pathogens (below)</a:t>
            </a:r>
          </a:p>
        </p:txBody>
      </p:sp>
      <p:sp>
        <p:nvSpPr>
          <p:cNvPr id="482" name="ZoneTexte 9"/>
          <p:cNvSpPr txBox="1"/>
          <p:nvPr/>
        </p:nvSpPr>
        <p:spPr>
          <a:xfrm rot="16200000">
            <a:off x="7478031" y="2945596"/>
            <a:ext cx="5792003" cy="276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i="1"/>
            </a:lvl1pPr>
          </a:lstStyle>
          <a:p>
            <a:r>
              <a:rPr dirty="0">
                <a:latin typeface="Source Sans Pro Regular"/>
              </a:rPr>
              <a:t>Global trends in emerging infectious diseases, Jones et al, Nature, 451, 2008</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8" name="Groupe 8"/>
          <p:cNvGrpSpPr/>
          <p:nvPr/>
        </p:nvGrpSpPr>
        <p:grpSpPr>
          <a:xfrm>
            <a:off x="4646446" y="1524343"/>
            <a:ext cx="4474708" cy="4450648"/>
            <a:chOff x="0" y="-1"/>
            <a:chExt cx="4474706" cy="4450646"/>
          </a:xfrm>
        </p:grpSpPr>
        <p:sp>
          <p:nvSpPr>
            <p:cNvPr id="486" name="Ellipse 9"/>
            <p:cNvSpPr/>
            <p:nvPr/>
          </p:nvSpPr>
          <p:spPr>
            <a:xfrm>
              <a:off x="0" y="-1"/>
              <a:ext cx="4474706" cy="4450646"/>
            </a:xfrm>
            <a:prstGeom prst="ellipse">
              <a:avLst/>
            </a:prstGeom>
            <a:solidFill>
              <a:srgbClr val="5F8DFC"/>
            </a:solidFill>
            <a:ln w="12700" cap="flat">
              <a:solidFill>
                <a:srgbClr val="FFFFFF"/>
              </a:solidFill>
              <a:prstDash val="solid"/>
              <a:miter lim="800000"/>
            </a:ln>
            <a:effectLst/>
          </p:spPr>
          <p:txBody>
            <a:bodyPr wrap="square" lIns="45719" tIns="45719" rIns="45719" bIns="45719" numCol="1" anchor="t">
              <a:noAutofit/>
            </a:bodyPr>
            <a:lstStyle/>
            <a:p>
              <a:endParaRPr>
                <a:latin typeface="Source Sans Pro Regular"/>
              </a:endParaRPr>
            </a:p>
          </p:txBody>
        </p:sp>
        <p:sp>
          <p:nvSpPr>
            <p:cNvPr id="487" name="Ellipse 4"/>
            <p:cNvSpPr txBox="1"/>
            <p:nvPr/>
          </p:nvSpPr>
          <p:spPr>
            <a:xfrm>
              <a:off x="191463" y="586602"/>
              <a:ext cx="4114801" cy="335425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defTabSz="577850">
                <a:lnSpc>
                  <a:spcPct val="90000"/>
                </a:lnSpc>
                <a:spcBef>
                  <a:spcPts val="800"/>
                </a:spcBef>
                <a:defRPr sz="2000" b="1"/>
              </a:pPr>
              <a:r>
                <a:rPr sz="2000" dirty="0">
                  <a:latin typeface="Source Sans Pro Regular"/>
                </a:rPr>
                <a:t>Human Factors</a:t>
              </a:r>
            </a:p>
            <a:p>
              <a:pPr algn="ctr" defTabSz="577850">
                <a:lnSpc>
                  <a:spcPct val="90000"/>
                </a:lnSpc>
                <a:spcBef>
                  <a:spcPts val="700"/>
                </a:spcBef>
                <a:defRPr sz="1600"/>
              </a:pPr>
              <a:endParaRPr sz="1400" dirty="0">
                <a:latin typeface="Source Sans Pro Regular"/>
              </a:endParaRPr>
            </a:p>
            <a:p>
              <a:pPr algn="ctr" defTabSz="577850">
                <a:lnSpc>
                  <a:spcPct val="90000"/>
                </a:lnSpc>
                <a:spcBef>
                  <a:spcPts val="600"/>
                </a:spcBef>
                <a:defRPr sz="1600"/>
              </a:pPr>
              <a:r>
                <a:rPr sz="1600" dirty="0">
                  <a:latin typeface="Source Sans Pro Regular"/>
                </a:rPr>
                <a:t>Increased population density and growth</a:t>
              </a:r>
            </a:p>
            <a:p>
              <a:pPr algn="ctr" defTabSz="577850">
                <a:lnSpc>
                  <a:spcPct val="90000"/>
                </a:lnSpc>
                <a:spcBef>
                  <a:spcPts val="700"/>
                </a:spcBef>
                <a:defRPr sz="1600"/>
              </a:pPr>
              <a:endParaRPr sz="1600" dirty="0">
                <a:latin typeface="Source Sans Pro Regular"/>
              </a:endParaRPr>
            </a:p>
            <a:p>
              <a:pPr algn="ctr" defTabSz="577850">
                <a:lnSpc>
                  <a:spcPct val="90000"/>
                </a:lnSpc>
                <a:spcBef>
                  <a:spcPts val="600"/>
                </a:spcBef>
                <a:defRPr sz="1600"/>
              </a:pPr>
              <a:r>
                <a:rPr sz="1600" dirty="0">
                  <a:latin typeface="Source Sans Pro Regular"/>
                </a:rPr>
                <a:t>Uncontrolled urbanization</a:t>
              </a:r>
            </a:p>
            <a:p>
              <a:pPr algn="ctr" defTabSz="577850">
                <a:lnSpc>
                  <a:spcPct val="90000"/>
                </a:lnSpc>
                <a:spcBef>
                  <a:spcPts val="700"/>
                </a:spcBef>
                <a:defRPr sz="1600"/>
              </a:pPr>
              <a:endParaRPr sz="1600" dirty="0">
                <a:latin typeface="Source Sans Pro Regular"/>
              </a:endParaRPr>
            </a:p>
            <a:p>
              <a:pPr algn="ctr" defTabSz="577850">
                <a:lnSpc>
                  <a:spcPct val="90000"/>
                </a:lnSpc>
                <a:spcBef>
                  <a:spcPts val="600"/>
                </a:spcBef>
                <a:defRPr sz="1600"/>
              </a:pPr>
              <a:r>
                <a:rPr sz="1600" dirty="0">
                  <a:latin typeface="Source Sans Pro Regular"/>
                </a:rPr>
                <a:t>Higher mobility</a:t>
              </a:r>
            </a:p>
            <a:p>
              <a:pPr algn="ctr" defTabSz="577850">
                <a:lnSpc>
                  <a:spcPct val="90000"/>
                </a:lnSpc>
                <a:spcBef>
                  <a:spcPts val="700"/>
                </a:spcBef>
                <a:defRPr sz="1600"/>
              </a:pPr>
              <a:endParaRPr sz="1600" dirty="0">
                <a:latin typeface="Source Sans Pro Regular"/>
              </a:endParaRPr>
            </a:p>
            <a:p>
              <a:pPr algn="ctr" defTabSz="577850">
                <a:lnSpc>
                  <a:spcPct val="90000"/>
                </a:lnSpc>
                <a:spcBef>
                  <a:spcPts val="600"/>
                </a:spcBef>
                <a:defRPr sz="1600"/>
              </a:pPr>
              <a:r>
                <a:rPr sz="1600" dirty="0">
                  <a:latin typeface="Source Sans Pro Regular"/>
                </a:rPr>
                <a:t>Demand for animal-derived protein</a:t>
              </a:r>
            </a:p>
            <a:p>
              <a:pPr algn="ctr" defTabSz="577850">
                <a:lnSpc>
                  <a:spcPct val="90000"/>
                </a:lnSpc>
                <a:spcBef>
                  <a:spcPts val="700"/>
                </a:spcBef>
                <a:defRPr sz="1600"/>
              </a:pPr>
              <a:endParaRPr sz="1600" dirty="0">
                <a:latin typeface="Source Sans Pro Regular"/>
              </a:endParaRPr>
            </a:p>
            <a:p>
              <a:pPr algn="ctr" defTabSz="577850">
                <a:lnSpc>
                  <a:spcPct val="90000"/>
                </a:lnSpc>
                <a:spcBef>
                  <a:spcPts val="600"/>
                </a:spcBef>
                <a:defRPr sz="1600"/>
              </a:pPr>
              <a:r>
                <a:rPr sz="1600" dirty="0">
                  <a:latin typeface="Source Sans Pro Regular"/>
                </a:rPr>
                <a:t>Poverty and inequality</a:t>
              </a:r>
            </a:p>
          </p:txBody>
        </p:sp>
      </p:grpSp>
      <p:pic>
        <p:nvPicPr>
          <p:cNvPr id="489" name="Picture 2" descr="Picture 2"/>
          <p:cNvPicPr>
            <a:picLocks noChangeAspect="1"/>
          </p:cNvPicPr>
          <p:nvPr/>
        </p:nvPicPr>
        <p:blipFill>
          <a:blip r:embed="rId3"/>
          <a:stretch>
            <a:fillRect/>
          </a:stretch>
        </p:blipFill>
        <p:spPr>
          <a:xfrm>
            <a:off x="1905000" y="1524343"/>
            <a:ext cx="2002633" cy="1612901"/>
          </a:xfrm>
          <a:prstGeom prst="rect">
            <a:avLst/>
          </a:prstGeom>
          <a:ln w="12700">
            <a:miter lim="400000"/>
          </a:ln>
        </p:spPr>
      </p:pic>
      <p:sp>
        <p:nvSpPr>
          <p:cNvPr id="492"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18</a:t>
            </a:fld>
            <a:endParaRPr/>
          </a:p>
        </p:txBody>
      </p:sp>
      <p:sp>
        <p:nvSpPr>
          <p:cNvPr id="4" name="Title 16">
            <a:extLst>
              <a:ext uri="{FF2B5EF4-FFF2-40B4-BE49-F238E27FC236}">
                <a16:creationId xmlns:a16="http://schemas.microsoft.com/office/drawing/2014/main" id="{A0AE4C2F-68AA-235E-5537-5D0C0603A5C4}"/>
              </a:ext>
            </a:extLst>
          </p:cNvPr>
          <p:cNvSpPr txBox="1">
            <a:spLocks noGrp="1"/>
          </p:cNvSpPr>
          <p:nvPr>
            <p:ph type="title"/>
          </p:nvPr>
        </p:nvSpPr>
        <p:spPr>
          <a:xfrm>
            <a:off x="288036" y="14281"/>
            <a:ext cx="4358410" cy="646113"/>
          </a:xfrm>
          <a:prstGeom prst="rect">
            <a:avLst/>
          </a:prstGeom>
        </p:spPr>
        <p:txBody>
          <a:bodyPr/>
          <a:lstStyle/>
          <a:p>
            <a:r>
              <a:rPr b="1" dirty="0"/>
              <a:t>Key Drivers</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8" name="Groupe 2"/>
          <p:cNvGrpSpPr/>
          <p:nvPr/>
        </p:nvGrpSpPr>
        <p:grpSpPr>
          <a:xfrm>
            <a:off x="4701611" y="1566657"/>
            <a:ext cx="4485230" cy="4485230"/>
            <a:chOff x="0" y="0"/>
            <a:chExt cx="4485228" cy="4485228"/>
          </a:xfrm>
        </p:grpSpPr>
        <p:sp>
          <p:nvSpPr>
            <p:cNvPr id="496" name="Circle"/>
            <p:cNvSpPr/>
            <p:nvPr/>
          </p:nvSpPr>
          <p:spPr>
            <a:xfrm>
              <a:off x="0" y="0"/>
              <a:ext cx="4485229" cy="4485229"/>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anchor="ctr">
              <a:noAutofit/>
            </a:bodyPr>
            <a:lstStyle/>
            <a:p>
              <a:pPr algn="ctr" defTabSz="711200">
                <a:lnSpc>
                  <a:spcPct val="90000"/>
                </a:lnSpc>
                <a:spcBef>
                  <a:spcPts val="700"/>
                </a:spcBef>
                <a:defRPr sz="1600"/>
              </a:pPr>
              <a:endParaRPr>
                <a:latin typeface="Source Sans Pro Regular"/>
              </a:endParaRPr>
            </a:p>
          </p:txBody>
        </p:sp>
        <p:sp>
          <p:nvSpPr>
            <p:cNvPr id="497" name="Ellipse 4"/>
            <p:cNvSpPr txBox="1"/>
            <p:nvPr/>
          </p:nvSpPr>
          <p:spPr>
            <a:xfrm>
              <a:off x="215292" y="656309"/>
              <a:ext cx="4114803" cy="330795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p>
              <a:pPr algn="ctr">
                <a:defRPr sz="2000" b="1"/>
              </a:pPr>
              <a:r>
                <a:rPr dirty="0">
                  <a:latin typeface="Source Sans Pro Regular"/>
                </a:rPr>
                <a:t>Environmental Factors</a:t>
              </a:r>
            </a:p>
            <a:p>
              <a:pPr algn="ctr">
                <a:defRPr sz="1600"/>
              </a:pPr>
              <a:endParaRPr dirty="0">
                <a:latin typeface="Source Sans Pro Regular"/>
              </a:endParaRPr>
            </a:p>
            <a:p>
              <a:pPr algn="ctr">
                <a:defRPr sz="1600"/>
              </a:pPr>
              <a:r>
                <a:rPr dirty="0">
                  <a:latin typeface="Source Sans Pro Regular"/>
                </a:rPr>
                <a:t>Human and livestock encroachment</a:t>
              </a:r>
            </a:p>
            <a:p>
              <a:pPr algn="ctr">
                <a:defRPr sz="1600"/>
              </a:pPr>
              <a:endParaRPr dirty="0">
                <a:latin typeface="Source Sans Pro Regular"/>
              </a:endParaRPr>
            </a:p>
            <a:p>
              <a:pPr algn="ctr">
                <a:defRPr sz="1600"/>
              </a:pPr>
              <a:r>
                <a:rPr dirty="0">
                  <a:latin typeface="Source Sans Pro Regular"/>
                </a:rPr>
                <a:t>Deforestation</a:t>
              </a:r>
            </a:p>
            <a:p>
              <a:pPr algn="ctr">
                <a:defRPr sz="1600"/>
              </a:pPr>
              <a:endParaRPr dirty="0">
                <a:latin typeface="Source Sans Pro Regular"/>
              </a:endParaRPr>
            </a:p>
            <a:p>
              <a:pPr algn="ctr">
                <a:defRPr sz="1600"/>
              </a:pPr>
              <a:r>
                <a:rPr dirty="0">
                  <a:latin typeface="Source Sans Pro Regular"/>
                </a:rPr>
                <a:t>Hunting and poaching</a:t>
              </a:r>
            </a:p>
            <a:p>
              <a:pPr algn="ctr">
                <a:defRPr sz="1600"/>
              </a:pPr>
              <a:endParaRPr dirty="0">
                <a:latin typeface="Source Sans Pro Regular"/>
              </a:endParaRPr>
            </a:p>
            <a:p>
              <a:pPr algn="ctr">
                <a:defRPr sz="1600"/>
              </a:pPr>
              <a:r>
                <a:rPr dirty="0">
                  <a:latin typeface="Source Sans Pro Regular"/>
                </a:rPr>
                <a:t>Climate change</a:t>
              </a:r>
            </a:p>
            <a:p>
              <a:pPr algn="ctr">
                <a:defRPr sz="1600"/>
              </a:pPr>
              <a:endParaRPr dirty="0">
                <a:latin typeface="Source Sans Pro Regular"/>
              </a:endParaRPr>
            </a:p>
            <a:p>
              <a:pPr algn="ctr">
                <a:defRPr sz="1600"/>
              </a:pPr>
              <a:r>
                <a:rPr dirty="0">
                  <a:latin typeface="Source Sans Pro Regular"/>
                </a:rPr>
                <a:t>Habitat fragmentation </a:t>
              </a:r>
            </a:p>
            <a:p>
              <a:pPr algn="ctr">
                <a:defRPr sz="1600"/>
              </a:pPr>
              <a:endParaRPr dirty="0">
                <a:latin typeface="Source Sans Pro Regular"/>
              </a:endParaRPr>
            </a:p>
            <a:p>
              <a:pPr algn="ctr">
                <a:defRPr sz="1600"/>
              </a:pPr>
              <a:r>
                <a:rPr dirty="0">
                  <a:latin typeface="Source Sans Pro Regular"/>
                </a:rPr>
                <a:t>Biodiversity loss</a:t>
              </a:r>
            </a:p>
          </p:txBody>
        </p:sp>
      </p:grpSp>
      <p:pic>
        <p:nvPicPr>
          <p:cNvPr id="499" name="Picture 2" descr="Picture 2"/>
          <p:cNvPicPr>
            <a:picLocks noChangeAspect="1"/>
          </p:cNvPicPr>
          <p:nvPr/>
        </p:nvPicPr>
        <p:blipFill>
          <a:blip r:embed="rId3"/>
          <a:stretch>
            <a:fillRect/>
          </a:stretch>
        </p:blipFill>
        <p:spPr>
          <a:xfrm>
            <a:off x="1905000" y="1524343"/>
            <a:ext cx="2002633" cy="1612901"/>
          </a:xfrm>
          <a:prstGeom prst="rect">
            <a:avLst/>
          </a:prstGeom>
          <a:ln w="12700">
            <a:miter lim="400000"/>
          </a:ln>
        </p:spPr>
      </p:pic>
      <p:sp>
        <p:nvSpPr>
          <p:cNvPr id="502"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19</a:t>
            </a:fld>
            <a:endParaRPr/>
          </a:p>
        </p:txBody>
      </p:sp>
      <p:sp>
        <p:nvSpPr>
          <p:cNvPr id="4" name="Title 16">
            <a:extLst>
              <a:ext uri="{FF2B5EF4-FFF2-40B4-BE49-F238E27FC236}">
                <a16:creationId xmlns:a16="http://schemas.microsoft.com/office/drawing/2014/main" id="{3FFBA63E-5840-85C5-06C8-4AC661544089}"/>
              </a:ext>
            </a:extLst>
          </p:cNvPr>
          <p:cNvSpPr txBox="1">
            <a:spLocks noGrp="1"/>
          </p:cNvSpPr>
          <p:nvPr>
            <p:ph type="title"/>
          </p:nvPr>
        </p:nvSpPr>
        <p:spPr>
          <a:xfrm>
            <a:off x="288036" y="14281"/>
            <a:ext cx="4358410" cy="646113"/>
          </a:xfrm>
          <a:prstGeom prst="rect">
            <a:avLst/>
          </a:prstGeom>
        </p:spPr>
        <p:txBody>
          <a:bodyPr/>
          <a:lstStyle/>
          <a:p>
            <a:r>
              <a:rPr b="1" dirty="0"/>
              <a:t>Key Drivers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Title 1"/>
          <p:cNvSpPr txBox="1">
            <a:spLocks noGrp="1"/>
          </p:cNvSpPr>
          <p:nvPr>
            <p:ph type="title"/>
          </p:nvPr>
        </p:nvSpPr>
        <p:spPr>
          <a:xfrm>
            <a:off x="288036" y="-10396"/>
            <a:ext cx="4358410" cy="646113"/>
          </a:xfrm>
          <a:prstGeom prst="rect">
            <a:avLst/>
          </a:prstGeom>
        </p:spPr>
        <p:txBody>
          <a:bodyPr/>
          <a:lstStyle/>
          <a:p>
            <a:r>
              <a:rPr b="1" dirty="0"/>
              <a:t>Notes to facilitators</a:t>
            </a:r>
          </a:p>
        </p:txBody>
      </p:sp>
      <p:sp>
        <p:nvSpPr>
          <p:cNvPr id="265" name="Google Shape;308;p8"/>
          <p:cNvSpPr txBox="1">
            <a:spLocks noGrp="1"/>
          </p:cNvSpPr>
          <p:nvPr>
            <p:ph type="body" idx="1"/>
          </p:nvPr>
        </p:nvSpPr>
        <p:spPr>
          <a:xfrm>
            <a:off x="1693997" y="1247001"/>
            <a:ext cx="8804006" cy="4654071"/>
          </a:xfrm>
          <a:prstGeom prst="rect">
            <a:avLst/>
          </a:prstGeom>
        </p:spPr>
        <p:txBody>
          <a:bodyPr lIns="0" tIns="0" rIns="0" bIns="0"/>
          <a:lstStyle/>
          <a:p>
            <a:pPr marL="0" indent="0" algn="just">
              <a:buSzTx/>
              <a:buNone/>
              <a:defRPr sz="2400">
                <a:solidFill>
                  <a:srgbClr val="FF0000"/>
                </a:solidFill>
              </a:defRPr>
            </a:pPr>
            <a:endParaRPr dirty="0">
              <a:solidFill>
                <a:srgbClr val="C00000"/>
              </a:solidFill>
            </a:endParaRPr>
          </a:p>
          <a:p>
            <a:pPr marL="0" indent="0" algn="just">
              <a:buSzTx/>
              <a:buNone/>
              <a:defRPr sz="2400">
                <a:solidFill>
                  <a:srgbClr val="FF0000"/>
                </a:solidFill>
              </a:defRPr>
            </a:pPr>
            <a:r>
              <a:rPr dirty="0">
                <a:solidFill>
                  <a:srgbClr val="C00000"/>
                </a:solidFill>
              </a:rPr>
              <a:t>Make sure you review the entire content of the presentation and decide whether you need to use the entire content of this presentation or not, based on your context, your target learning needs in this specific content area, and the time available for this presentation. </a:t>
            </a:r>
          </a:p>
          <a:p>
            <a:pPr marL="0" indent="0" algn="just">
              <a:buSzTx/>
              <a:buNone/>
              <a:defRPr sz="2400">
                <a:solidFill>
                  <a:srgbClr val="FF0000"/>
                </a:solidFill>
              </a:defRPr>
            </a:pPr>
            <a:endParaRPr dirty="0">
              <a:solidFill>
                <a:srgbClr val="C00000"/>
              </a:solidFill>
            </a:endParaRPr>
          </a:p>
          <a:p>
            <a:pPr marL="0" indent="0" algn="just">
              <a:buSzTx/>
              <a:buNone/>
              <a:defRPr sz="2400">
                <a:solidFill>
                  <a:srgbClr val="FF0000"/>
                </a:solidFill>
              </a:defRPr>
            </a:pPr>
            <a:r>
              <a:rPr dirty="0">
                <a:solidFill>
                  <a:srgbClr val="C00000"/>
                </a:solidFill>
              </a:rPr>
              <a:t>Within this presentation you may find additional slides with note to facilitators: you may have to complete and/or customize the content using your country related information.</a:t>
            </a:r>
          </a:p>
        </p:txBody>
      </p:sp>
      <p:sp>
        <p:nvSpPr>
          <p:cNvPr id="266" name="Slide Number Placeholder 5"/>
          <p:cNvSpPr txBox="1">
            <a:spLocks noGrp="1"/>
          </p:cNvSpPr>
          <p:nvPr>
            <p:ph type="sldNum" sz="quarter" idx="2"/>
          </p:nvPr>
        </p:nvSpPr>
        <p:spPr>
          <a:xfrm>
            <a:off x="11480799" y="6169306"/>
            <a:ext cx="487423" cy="366769"/>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Circle"/>
          <p:cNvSpPr/>
          <p:nvPr/>
        </p:nvSpPr>
        <p:spPr>
          <a:xfrm>
            <a:off x="4731277" y="1552074"/>
            <a:ext cx="4422913" cy="4422912"/>
          </a:xfrm>
          <a:prstGeom prst="ellipse">
            <a:avLst/>
          </a:prstGeom>
          <a:solidFill>
            <a:srgbClr val="FE303D">
              <a:alpha val="50000"/>
            </a:srgbClr>
          </a:solidFill>
          <a:ln w="12700">
            <a:solidFill>
              <a:srgbClr val="FFFFFF"/>
            </a:solidFill>
            <a:miter/>
          </a:ln>
        </p:spPr>
        <p:txBody>
          <a:bodyPr lIns="45719" rIns="45719" anchor="ctr"/>
          <a:lstStyle/>
          <a:p>
            <a:pPr algn="ctr" defTabSz="577850">
              <a:lnSpc>
                <a:spcPct val="90000"/>
              </a:lnSpc>
              <a:spcBef>
                <a:spcPts val="700"/>
              </a:spcBef>
              <a:defRPr sz="1300"/>
            </a:pPr>
            <a:endParaRPr/>
          </a:p>
        </p:txBody>
      </p:sp>
      <p:sp>
        <p:nvSpPr>
          <p:cNvPr id="507" name="Ellipse 4"/>
          <p:cNvSpPr txBox="1"/>
          <p:nvPr/>
        </p:nvSpPr>
        <p:spPr>
          <a:xfrm>
            <a:off x="5162877" y="1972831"/>
            <a:ext cx="3559711" cy="37697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anchor="ctr">
            <a:spAutoFit/>
          </a:bodyPr>
          <a:lstStyle/>
          <a:p>
            <a:pPr algn="ctr" defTabSz="577850">
              <a:lnSpc>
                <a:spcPct val="90000"/>
              </a:lnSpc>
              <a:spcBef>
                <a:spcPts val="800"/>
              </a:spcBef>
              <a:defRPr sz="2000" b="1"/>
            </a:pPr>
            <a:r>
              <a:rPr dirty="0">
                <a:latin typeface="Source Sans Pro Regular"/>
              </a:rPr>
              <a:t>Animal Factors</a:t>
            </a:r>
          </a:p>
          <a:p>
            <a:pPr algn="ctr" defTabSz="577850">
              <a:lnSpc>
                <a:spcPct val="90000"/>
              </a:lnSpc>
              <a:spcBef>
                <a:spcPts val="700"/>
              </a:spcBef>
              <a:defRPr sz="1600" b="1"/>
            </a:pPr>
            <a:endParaRPr dirty="0">
              <a:latin typeface="Source Sans Pro Regular"/>
            </a:endParaRPr>
          </a:p>
          <a:p>
            <a:pPr algn="ctr" defTabSz="577850">
              <a:lnSpc>
                <a:spcPct val="90000"/>
              </a:lnSpc>
              <a:spcBef>
                <a:spcPts val="600"/>
              </a:spcBef>
              <a:defRPr sz="1600"/>
            </a:pPr>
            <a:r>
              <a:rPr dirty="0">
                <a:latin typeface="Source Sans Pro Regular"/>
              </a:rPr>
              <a:t>Intensive livestock production systems</a:t>
            </a:r>
          </a:p>
          <a:p>
            <a:pPr algn="ctr" defTabSz="577850">
              <a:lnSpc>
                <a:spcPct val="90000"/>
              </a:lnSpc>
              <a:spcBef>
                <a:spcPts val="700"/>
              </a:spcBef>
              <a:defRPr sz="1600"/>
            </a:pPr>
            <a:endParaRPr dirty="0">
              <a:latin typeface="Source Sans Pro Regular"/>
            </a:endParaRPr>
          </a:p>
          <a:p>
            <a:pPr algn="ctr" defTabSz="577850">
              <a:lnSpc>
                <a:spcPct val="90000"/>
              </a:lnSpc>
              <a:spcBef>
                <a:spcPts val="600"/>
              </a:spcBef>
              <a:defRPr sz="1600"/>
            </a:pPr>
            <a:r>
              <a:rPr dirty="0">
                <a:latin typeface="Source Sans Pro Regular"/>
              </a:rPr>
              <a:t>Combined small and large scale productions</a:t>
            </a:r>
          </a:p>
          <a:p>
            <a:pPr algn="ctr" defTabSz="577850">
              <a:lnSpc>
                <a:spcPct val="90000"/>
              </a:lnSpc>
              <a:spcBef>
                <a:spcPts val="700"/>
              </a:spcBef>
              <a:defRPr sz="1600"/>
            </a:pPr>
            <a:endParaRPr dirty="0">
              <a:latin typeface="Source Sans Pro Regular"/>
            </a:endParaRPr>
          </a:p>
          <a:p>
            <a:pPr algn="ctr" defTabSz="577850">
              <a:lnSpc>
                <a:spcPct val="90000"/>
              </a:lnSpc>
              <a:spcBef>
                <a:spcPts val="600"/>
              </a:spcBef>
              <a:defRPr sz="1600"/>
            </a:pPr>
            <a:r>
              <a:rPr dirty="0">
                <a:latin typeface="Source Sans Pro Regular"/>
              </a:rPr>
              <a:t>Increased trade of animals and animal products</a:t>
            </a:r>
          </a:p>
          <a:p>
            <a:pPr algn="ctr" defTabSz="577850">
              <a:lnSpc>
                <a:spcPct val="90000"/>
              </a:lnSpc>
              <a:spcBef>
                <a:spcPts val="700"/>
              </a:spcBef>
              <a:defRPr sz="1600"/>
            </a:pPr>
            <a:endParaRPr dirty="0">
              <a:latin typeface="Source Sans Pro Regular"/>
            </a:endParaRPr>
          </a:p>
          <a:p>
            <a:pPr algn="ctr" defTabSz="577850">
              <a:lnSpc>
                <a:spcPct val="90000"/>
              </a:lnSpc>
              <a:spcBef>
                <a:spcPts val="600"/>
              </a:spcBef>
              <a:defRPr sz="1600"/>
            </a:pPr>
            <a:r>
              <a:rPr lang="hu-HU" dirty="0">
                <a:latin typeface="Source Sans Pro Regular"/>
              </a:rPr>
              <a:t>Periurban </a:t>
            </a:r>
            <a:r>
              <a:rPr dirty="0">
                <a:latin typeface="Source Sans Pro Regular"/>
              </a:rPr>
              <a:t>livestock production</a:t>
            </a:r>
          </a:p>
          <a:p>
            <a:pPr algn="ctr" defTabSz="577850">
              <a:lnSpc>
                <a:spcPct val="90000"/>
              </a:lnSpc>
              <a:spcBef>
                <a:spcPts val="700"/>
              </a:spcBef>
              <a:defRPr sz="1600"/>
            </a:pPr>
            <a:endParaRPr dirty="0">
              <a:latin typeface="Source Sans Pro Regular"/>
            </a:endParaRPr>
          </a:p>
          <a:p>
            <a:pPr algn="ctr" defTabSz="577850">
              <a:lnSpc>
                <a:spcPct val="90000"/>
              </a:lnSpc>
              <a:spcBef>
                <a:spcPts val="600"/>
              </a:spcBef>
              <a:defRPr sz="1600"/>
            </a:pPr>
            <a:r>
              <a:rPr dirty="0">
                <a:latin typeface="Source Sans Pro Regular"/>
              </a:rPr>
              <a:t>Live markets</a:t>
            </a:r>
          </a:p>
        </p:txBody>
      </p:sp>
      <p:pic>
        <p:nvPicPr>
          <p:cNvPr id="508" name="Picture 2" descr="Picture 2"/>
          <p:cNvPicPr>
            <a:picLocks noChangeAspect="1"/>
          </p:cNvPicPr>
          <p:nvPr/>
        </p:nvPicPr>
        <p:blipFill>
          <a:blip r:embed="rId3"/>
          <a:stretch>
            <a:fillRect/>
          </a:stretch>
        </p:blipFill>
        <p:spPr>
          <a:xfrm>
            <a:off x="1905000" y="1524343"/>
            <a:ext cx="2002633" cy="1612901"/>
          </a:xfrm>
          <a:prstGeom prst="rect">
            <a:avLst/>
          </a:prstGeom>
          <a:ln w="12700">
            <a:miter lim="400000"/>
          </a:ln>
        </p:spPr>
      </p:pic>
      <p:sp>
        <p:nvSpPr>
          <p:cNvPr id="511"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20</a:t>
            </a:fld>
            <a:endParaRPr/>
          </a:p>
        </p:txBody>
      </p:sp>
      <p:sp>
        <p:nvSpPr>
          <p:cNvPr id="4" name="Title 16">
            <a:extLst>
              <a:ext uri="{FF2B5EF4-FFF2-40B4-BE49-F238E27FC236}">
                <a16:creationId xmlns:a16="http://schemas.microsoft.com/office/drawing/2014/main" id="{9A70B4C5-3844-FE65-0FB3-4018514C65E2}"/>
              </a:ext>
            </a:extLst>
          </p:cNvPr>
          <p:cNvSpPr txBox="1">
            <a:spLocks noGrp="1"/>
          </p:cNvSpPr>
          <p:nvPr>
            <p:ph type="title"/>
          </p:nvPr>
        </p:nvSpPr>
        <p:spPr>
          <a:xfrm>
            <a:off x="288036" y="14281"/>
            <a:ext cx="4358410" cy="646113"/>
          </a:xfrm>
          <a:prstGeom prst="rect">
            <a:avLst/>
          </a:prstGeom>
        </p:spPr>
        <p:txBody>
          <a:bodyPr/>
          <a:lstStyle/>
          <a:p>
            <a:r>
              <a:rPr b="1" dirty="0"/>
              <a:t>Key Drivers</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3" name="Groupe 3"/>
          <p:cNvGrpSpPr/>
          <p:nvPr/>
        </p:nvGrpSpPr>
        <p:grpSpPr>
          <a:xfrm>
            <a:off x="2150899" y="1649798"/>
            <a:ext cx="8229639" cy="4205722"/>
            <a:chOff x="0" y="-2"/>
            <a:chExt cx="8229638" cy="4205720"/>
          </a:xfrm>
        </p:grpSpPr>
        <p:grpSp>
          <p:nvGrpSpPr>
            <p:cNvPr id="551" name="Groupe 7"/>
            <p:cNvGrpSpPr/>
            <p:nvPr/>
          </p:nvGrpSpPr>
          <p:grpSpPr>
            <a:xfrm>
              <a:off x="0" y="-2"/>
              <a:ext cx="8229638" cy="4205720"/>
              <a:chOff x="0" y="-1"/>
              <a:chExt cx="8229637" cy="4205718"/>
            </a:xfrm>
          </p:grpSpPr>
          <p:grpSp>
            <p:nvGrpSpPr>
              <p:cNvPr id="518" name="Image 8"/>
              <p:cNvGrpSpPr/>
              <p:nvPr/>
            </p:nvGrpSpPr>
            <p:grpSpPr>
              <a:xfrm>
                <a:off x="3519453" y="1388184"/>
                <a:ext cx="508924" cy="1431948"/>
                <a:chOff x="0" y="0"/>
                <a:chExt cx="508923" cy="1431947"/>
              </a:xfrm>
            </p:grpSpPr>
            <p:sp>
              <p:nvSpPr>
                <p:cNvPr id="516" name="Rectangle"/>
                <p:cNvSpPr/>
                <p:nvPr/>
              </p:nvSpPr>
              <p:spPr>
                <a:xfrm>
                  <a:off x="0" y="0"/>
                  <a:ext cx="508924" cy="1431948"/>
                </a:xfrm>
                <a:prstGeom prst="rect">
                  <a:avLst/>
                </a:prstGeom>
                <a:solidFill>
                  <a:srgbClr val="FFFFFF"/>
                </a:solidFill>
                <a:ln w="12700" cap="flat">
                  <a:noFill/>
                  <a:miter lim="400000"/>
                </a:ln>
                <a:effectLst/>
              </p:spPr>
              <p:txBody>
                <a:bodyPr wrap="square" lIns="45719" tIns="45719" rIns="45719" bIns="45719" numCol="1" anchor="ctr">
                  <a:noAutofit/>
                </a:bodyPr>
                <a:lstStyle/>
                <a:p>
                  <a:endParaRPr sz="2800">
                    <a:latin typeface="Source Sans Pro Regular"/>
                  </a:endParaRPr>
                </a:p>
              </p:txBody>
            </p:sp>
            <p:pic>
              <p:nvPicPr>
                <p:cNvPr id="517" name="image27.png" descr="image27.png"/>
                <p:cNvPicPr>
                  <a:picLocks noChangeAspect="1"/>
                </p:cNvPicPr>
                <p:nvPr/>
              </p:nvPicPr>
              <p:blipFill>
                <a:blip r:embed="rId3"/>
                <a:stretch>
                  <a:fillRect/>
                </a:stretch>
              </p:blipFill>
              <p:spPr>
                <a:xfrm>
                  <a:off x="0" y="0"/>
                  <a:ext cx="508924" cy="1431948"/>
                </a:xfrm>
                <a:prstGeom prst="rect">
                  <a:avLst/>
                </a:prstGeom>
                <a:ln w="12700" cap="flat">
                  <a:noFill/>
                  <a:miter lim="400000"/>
                </a:ln>
                <a:effectLst/>
              </p:spPr>
            </p:pic>
          </p:grpSp>
          <p:grpSp>
            <p:nvGrpSpPr>
              <p:cNvPr id="529" name="Groupe 9"/>
              <p:cNvGrpSpPr/>
              <p:nvPr/>
            </p:nvGrpSpPr>
            <p:grpSpPr>
              <a:xfrm>
                <a:off x="0" y="799262"/>
                <a:ext cx="1696715" cy="1832961"/>
                <a:chOff x="0" y="0"/>
                <a:chExt cx="1696714" cy="1832959"/>
              </a:xfrm>
            </p:grpSpPr>
            <p:pic>
              <p:nvPicPr>
                <p:cNvPr id="519" name="Image 22" descr="Image 22"/>
                <p:cNvPicPr>
                  <a:picLocks noChangeAspect="1"/>
                </p:cNvPicPr>
                <p:nvPr/>
              </p:nvPicPr>
              <p:blipFill>
                <a:blip r:embed="rId4"/>
                <a:stretch>
                  <a:fillRect/>
                </a:stretch>
              </p:blipFill>
              <p:spPr>
                <a:xfrm>
                  <a:off x="845440" y="1325308"/>
                  <a:ext cx="573015" cy="507652"/>
                </a:xfrm>
                <a:prstGeom prst="rect">
                  <a:avLst/>
                </a:prstGeom>
                <a:ln w="12700" cap="flat">
                  <a:noFill/>
                  <a:miter lim="400000"/>
                </a:ln>
                <a:effectLst/>
              </p:spPr>
            </p:pic>
            <p:pic>
              <p:nvPicPr>
                <p:cNvPr id="520" name="Image 23" descr="Image 23"/>
                <p:cNvPicPr>
                  <a:picLocks noChangeAspect="1"/>
                </p:cNvPicPr>
                <p:nvPr/>
              </p:nvPicPr>
              <p:blipFill>
                <a:blip r:embed="rId5"/>
                <a:stretch>
                  <a:fillRect/>
                </a:stretch>
              </p:blipFill>
              <p:spPr>
                <a:xfrm>
                  <a:off x="107389" y="875710"/>
                  <a:ext cx="804625" cy="511848"/>
                </a:xfrm>
                <a:prstGeom prst="rect">
                  <a:avLst/>
                </a:prstGeom>
                <a:ln w="12700" cap="flat">
                  <a:noFill/>
                  <a:miter lim="400000"/>
                </a:ln>
                <a:effectLst/>
              </p:spPr>
            </p:pic>
            <p:pic>
              <p:nvPicPr>
                <p:cNvPr id="521" name="Image 24" descr="Image 24"/>
                <p:cNvPicPr>
                  <a:picLocks noChangeAspect="1"/>
                </p:cNvPicPr>
                <p:nvPr/>
              </p:nvPicPr>
              <p:blipFill>
                <a:blip r:embed="rId6"/>
                <a:stretch>
                  <a:fillRect/>
                </a:stretch>
              </p:blipFill>
              <p:spPr>
                <a:xfrm>
                  <a:off x="939374" y="622811"/>
                  <a:ext cx="757341" cy="758541"/>
                </a:xfrm>
                <a:prstGeom prst="rect">
                  <a:avLst/>
                </a:prstGeom>
                <a:ln w="12700" cap="flat">
                  <a:noFill/>
                  <a:miter lim="400000"/>
                </a:ln>
                <a:effectLst/>
              </p:spPr>
            </p:pic>
            <p:grpSp>
              <p:nvGrpSpPr>
                <p:cNvPr id="528" name="Groupe 25"/>
                <p:cNvGrpSpPr/>
                <p:nvPr/>
              </p:nvGrpSpPr>
              <p:grpSpPr>
                <a:xfrm>
                  <a:off x="-1" y="-1"/>
                  <a:ext cx="791803" cy="739819"/>
                  <a:chOff x="0" y="0"/>
                  <a:chExt cx="791801" cy="739817"/>
                </a:xfrm>
              </p:grpSpPr>
              <p:grpSp>
                <p:nvGrpSpPr>
                  <p:cNvPr id="524" name="Flèche courbée vers la gauche 26"/>
                  <p:cNvGrpSpPr/>
                  <p:nvPr/>
                </p:nvGrpSpPr>
                <p:grpSpPr>
                  <a:xfrm>
                    <a:off x="429448" y="18664"/>
                    <a:ext cx="362354" cy="721154"/>
                    <a:chOff x="0" y="0"/>
                    <a:chExt cx="362352" cy="721153"/>
                  </a:xfrm>
                </p:grpSpPr>
                <p:sp>
                  <p:nvSpPr>
                    <p:cNvPr id="522"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sp>
                  <p:nvSpPr>
                    <p:cNvPr id="523"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grpSp>
              <p:grpSp>
                <p:nvGrpSpPr>
                  <p:cNvPr id="527" name="Flèche courbée vers la gauche 27"/>
                  <p:cNvGrpSpPr/>
                  <p:nvPr/>
                </p:nvGrpSpPr>
                <p:grpSpPr>
                  <a:xfrm>
                    <a:off x="-1" y="-1"/>
                    <a:ext cx="362280" cy="720578"/>
                    <a:chOff x="0" y="0"/>
                    <a:chExt cx="362278" cy="720576"/>
                  </a:xfrm>
                </p:grpSpPr>
                <p:sp>
                  <p:nvSpPr>
                    <p:cNvPr id="525"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sp>
                  <p:nvSpPr>
                    <p:cNvPr id="526"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grpSp>
            </p:grpSp>
          </p:grpSp>
          <p:sp>
            <p:nvSpPr>
              <p:cNvPr id="530" name="Double flèche horizontale 11"/>
              <p:cNvSpPr/>
              <p:nvPr/>
            </p:nvSpPr>
            <p:spPr>
              <a:xfrm rot="19420913">
                <a:off x="4273612" y="1172775"/>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pic>
            <p:nvPicPr>
              <p:cNvPr id="531" name="Image 12" descr="Image 12"/>
              <p:cNvPicPr>
                <a:picLocks noChangeAspect="1"/>
              </p:cNvPicPr>
              <p:nvPr/>
            </p:nvPicPr>
            <p:blipFill>
              <a:blip r:embed="rId3"/>
              <a:stretch>
                <a:fillRect/>
              </a:stretch>
            </p:blipFill>
            <p:spPr>
              <a:xfrm>
                <a:off x="5701947" y="299176"/>
                <a:ext cx="508924" cy="1431949"/>
              </a:xfrm>
              <a:prstGeom prst="rect">
                <a:avLst/>
              </a:prstGeom>
              <a:ln w="12700" cap="flat">
                <a:noFill/>
                <a:miter lim="400000"/>
              </a:ln>
              <a:effectLst/>
            </p:spPr>
          </p:pic>
          <p:pic>
            <p:nvPicPr>
              <p:cNvPr id="532" name="Image 13" descr="Image 13"/>
              <p:cNvPicPr>
                <a:picLocks noChangeAspect="1"/>
              </p:cNvPicPr>
              <p:nvPr/>
            </p:nvPicPr>
            <p:blipFill>
              <a:blip r:embed="rId3"/>
              <a:stretch>
                <a:fillRect/>
              </a:stretch>
            </p:blipFill>
            <p:spPr>
              <a:xfrm>
                <a:off x="5667666" y="2357519"/>
                <a:ext cx="508925" cy="1431948"/>
              </a:xfrm>
              <a:prstGeom prst="rect">
                <a:avLst/>
              </a:prstGeom>
              <a:ln w="12700" cap="flat">
                <a:noFill/>
                <a:miter lim="400000"/>
              </a:ln>
              <a:effectLst/>
            </p:spPr>
          </p:pic>
          <p:sp>
            <p:nvSpPr>
              <p:cNvPr id="533" name="Double flèche horizontale 14"/>
              <p:cNvSpPr/>
              <p:nvPr/>
            </p:nvSpPr>
            <p:spPr>
              <a:xfrm rot="1822020">
                <a:off x="4273612" y="2583756"/>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grpSp>
            <p:nvGrpSpPr>
              <p:cNvPr id="537" name="Flèche courbée vers la gauche 15"/>
              <p:cNvGrpSpPr/>
              <p:nvPr/>
            </p:nvGrpSpPr>
            <p:grpSpPr>
              <a:xfrm>
                <a:off x="6776053" y="1567691"/>
                <a:ext cx="362296" cy="720806"/>
                <a:chOff x="0" y="0"/>
                <a:chExt cx="362294" cy="720805"/>
              </a:xfrm>
            </p:grpSpPr>
            <p:sp>
              <p:nvSpPr>
                <p:cNvPr id="534"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sp>
              <p:nvSpPr>
                <p:cNvPr id="535"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sp>
              <p:nvSpPr>
                <p:cNvPr id="536"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grpSp>
          <p:grpSp>
            <p:nvGrpSpPr>
              <p:cNvPr id="541" name="Flèche courbée vers la gauche 16"/>
              <p:cNvGrpSpPr/>
              <p:nvPr/>
            </p:nvGrpSpPr>
            <p:grpSpPr>
              <a:xfrm>
                <a:off x="6341803" y="1553191"/>
                <a:ext cx="362279" cy="720577"/>
                <a:chOff x="0" y="0"/>
                <a:chExt cx="362277" cy="720576"/>
              </a:xfrm>
            </p:grpSpPr>
            <p:sp>
              <p:nvSpPr>
                <p:cNvPr id="538"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sp>
              <p:nvSpPr>
                <p:cNvPr id="539"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sp>
              <p:nvSpPr>
                <p:cNvPr id="540"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grpSp>
          <p:grpSp>
            <p:nvGrpSpPr>
              <p:cNvPr id="544" name="Zone de texte 2"/>
              <p:cNvGrpSpPr/>
              <p:nvPr/>
            </p:nvGrpSpPr>
            <p:grpSpPr>
              <a:xfrm>
                <a:off x="45744" y="-1"/>
                <a:ext cx="2039702" cy="830994"/>
                <a:chOff x="0" y="0"/>
                <a:chExt cx="2039701" cy="830992"/>
              </a:xfrm>
            </p:grpSpPr>
            <p:sp>
              <p:nvSpPr>
                <p:cNvPr id="542"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543" name="Stage 1: animal pathogen exclusively…"/>
                <p:cNvSpPr txBox="1"/>
                <p:nvPr/>
              </p:nvSpPr>
              <p:spPr>
                <a:xfrm>
                  <a:off x="45719" y="0"/>
                  <a:ext cx="1948262" cy="8309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1: animal pathogen exclusively</a:t>
                  </a:r>
                </a:p>
                <a:p>
                  <a:pPr algn="ctr">
                    <a:defRPr sz="1400" i="1">
                      <a:latin typeface="Calibri Light"/>
                      <a:ea typeface="Calibri Light"/>
                      <a:cs typeface="Calibri Light"/>
                      <a:sym typeface="Calibri Light"/>
                    </a:defRPr>
                  </a:pPr>
                  <a:r>
                    <a:rPr sz="1600">
                      <a:latin typeface="Source Sans Pro Regular"/>
                    </a:rPr>
                    <a:t>No human cases</a:t>
                  </a:r>
                </a:p>
              </p:txBody>
            </p:sp>
          </p:grpSp>
          <p:grpSp>
            <p:nvGrpSpPr>
              <p:cNvPr id="547" name="Zone de texte 2"/>
              <p:cNvGrpSpPr/>
              <p:nvPr/>
            </p:nvGrpSpPr>
            <p:grpSpPr>
              <a:xfrm>
                <a:off x="1668331" y="2357519"/>
                <a:ext cx="1717518" cy="1077215"/>
                <a:chOff x="0" y="0"/>
                <a:chExt cx="1717517" cy="1077213"/>
              </a:xfrm>
            </p:grpSpPr>
            <p:sp>
              <p:nvSpPr>
                <p:cNvPr id="545"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546" name="Stage 2: primary infection…"/>
                <p:cNvSpPr txBox="1"/>
                <p:nvPr/>
              </p:nvSpPr>
              <p:spPr>
                <a:xfrm>
                  <a:off x="45719" y="0"/>
                  <a:ext cx="1626078" cy="1077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2: primary infection</a:t>
                  </a:r>
                </a:p>
                <a:p>
                  <a:pPr algn="ctr">
                    <a:defRPr sz="1400" i="1">
                      <a:latin typeface="Calibri Light"/>
                      <a:ea typeface="Calibri Light"/>
                      <a:cs typeface="Calibri Light"/>
                      <a:sym typeface="Calibri Light"/>
                    </a:defRPr>
                  </a:pPr>
                  <a:r>
                    <a:rPr sz="1600">
                      <a:latin typeface="Source Sans Pro Regular"/>
                    </a:rPr>
                    <a:t>A – H transmission only</a:t>
                  </a:r>
                </a:p>
              </p:txBody>
            </p:sp>
          </p:grpSp>
          <p:sp>
            <p:nvSpPr>
              <p:cNvPr id="548" name="Zone de texte 2"/>
              <p:cNvSpPr txBox="1"/>
              <p:nvPr/>
            </p:nvSpPr>
            <p:spPr>
              <a:xfrm>
                <a:off x="3210932" y="95735"/>
                <a:ext cx="2187169" cy="107721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dirty="0">
                    <a:latin typeface="Source Sans Pro Regular"/>
                  </a:rPr>
                  <a:t>Stage 3: limited outbreak</a:t>
                </a:r>
              </a:p>
              <a:p>
                <a:pPr algn="ctr">
                  <a:defRPr sz="1400" i="1">
                    <a:latin typeface="Calibri Light"/>
                    <a:ea typeface="Calibri Light"/>
                    <a:cs typeface="Calibri Light"/>
                    <a:sym typeface="Calibri Light"/>
                  </a:defRPr>
                </a:pPr>
                <a:r>
                  <a:rPr sz="1600" dirty="0">
                    <a:latin typeface="Source Sans Pro Regular"/>
                  </a:rPr>
                  <a:t>A – H and limited H-H transmission</a:t>
                </a:r>
              </a:p>
            </p:txBody>
          </p:sp>
          <p:sp>
            <p:nvSpPr>
              <p:cNvPr id="549" name="Zone de texte 2"/>
              <p:cNvSpPr txBox="1"/>
              <p:nvPr/>
            </p:nvSpPr>
            <p:spPr>
              <a:xfrm>
                <a:off x="3462318" y="3374723"/>
                <a:ext cx="2187169" cy="830994"/>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4: long outbreak</a:t>
                </a:r>
              </a:p>
              <a:p>
                <a:pPr algn="ctr">
                  <a:defRPr sz="1400" i="1">
                    <a:latin typeface="Calibri Light"/>
                    <a:ea typeface="Calibri Light"/>
                    <a:cs typeface="Calibri Light"/>
                    <a:sym typeface="Calibri Light"/>
                  </a:defRPr>
                </a:pPr>
                <a:r>
                  <a:rPr sz="1600">
                    <a:latin typeface="Source Sans Pro Regular"/>
                  </a:rPr>
                  <a:t>A – H and sustained H-H transmission</a:t>
                </a:r>
              </a:p>
            </p:txBody>
          </p:sp>
          <p:sp>
            <p:nvSpPr>
              <p:cNvPr id="550" name="Zone de texte 2"/>
              <p:cNvSpPr txBox="1"/>
              <p:nvPr/>
            </p:nvSpPr>
            <p:spPr>
              <a:xfrm>
                <a:off x="6673213" y="2381453"/>
                <a:ext cx="1556424" cy="1323436"/>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5: human pathogen exclusively</a:t>
                </a:r>
              </a:p>
              <a:p>
                <a:pPr algn="ctr">
                  <a:defRPr sz="1400" i="1">
                    <a:latin typeface="Calibri Light"/>
                    <a:ea typeface="Calibri Light"/>
                    <a:cs typeface="Calibri Light"/>
                    <a:sym typeface="Calibri Light"/>
                  </a:defRPr>
                </a:pPr>
                <a:r>
                  <a:rPr sz="1600">
                    <a:latin typeface="Source Sans Pro Regular"/>
                  </a:rPr>
                  <a:t>Sustained H-H transmission</a:t>
                </a:r>
              </a:p>
            </p:txBody>
          </p:sp>
        </p:grpSp>
        <p:sp>
          <p:nvSpPr>
            <p:cNvPr id="552" name="Double flèche horizontale 28"/>
            <p:cNvSpPr/>
            <p:nvPr/>
          </p:nvSpPr>
          <p:spPr>
            <a:xfrm>
              <a:off x="1927117" y="1738430"/>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4400">
                <a:latin typeface="Source Sans Pro Regular"/>
              </a:endParaRPr>
            </a:p>
          </p:txBody>
        </p:sp>
      </p:grpSp>
      <p:sp>
        <p:nvSpPr>
          <p:cNvPr id="2" name="Title 16">
            <a:extLst>
              <a:ext uri="{FF2B5EF4-FFF2-40B4-BE49-F238E27FC236}">
                <a16:creationId xmlns:a16="http://schemas.microsoft.com/office/drawing/2014/main" id="{9D76ABD7-6814-31BC-50F0-4FD9EA4E7444}"/>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Evolution stages of zoonotic diseases </a:t>
            </a:r>
            <a:endParaRPr lang="hu-HU" b="1" dirty="0"/>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0" name="Groupe 7"/>
          <p:cNvGrpSpPr/>
          <p:nvPr/>
        </p:nvGrpSpPr>
        <p:grpSpPr>
          <a:xfrm>
            <a:off x="2150899" y="1649799"/>
            <a:ext cx="8229638" cy="4205721"/>
            <a:chOff x="0" y="-1"/>
            <a:chExt cx="8229637" cy="4205719"/>
          </a:xfrm>
        </p:grpSpPr>
        <p:grpSp>
          <p:nvGrpSpPr>
            <p:cNvPr id="568" name="Groupe 9"/>
            <p:cNvGrpSpPr/>
            <p:nvPr/>
          </p:nvGrpSpPr>
          <p:grpSpPr>
            <a:xfrm>
              <a:off x="0" y="799262"/>
              <a:ext cx="1696715" cy="1832961"/>
              <a:chOff x="0" y="0"/>
              <a:chExt cx="1696714" cy="1832959"/>
            </a:xfrm>
          </p:grpSpPr>
          <p:pic>
            <p:nvPicPr>
              <p:cNvPr id="558" name="Image 22" descr="Image 22"/>
              <p:cNvPicPr>
                <a:picLocks noChangeAspect="1"/>
              </p:cNvPicPr>
              <p:nvPr/>
            </p:nvPicPr>
            <p:blipFill>
              <a:blip r:embed="rId3"/>
              <a:stretch>
                <a:fillRect/>
              </a:stretch>
            </p:blipFill>
            <p:spPr>
              <a:xfrm>
                <a:off x="845440" y="1325308"/>
                <a:ext cx="573015" cy="507652"/>
              </a:xfrm>
              <a:prstGeom prst="rect">
                <a:avLst/>
              </a:prstGeom>
              <a:ln w="12700" cap="flat">
                <a:noFill/>
                <a:miter lim="400000"/>
              </a:ln>
              <a:effectLst/>
            </p:spPr>
          </p:pic>
          <p:pic>
            <p:nvPicPr>
              <p:cNvPr id="559" name="Image 23" descr="Image 23"/>
              <p:cNvPicPr>
                <a:picLocks noChangeAspect="1"/>
              </p:cNvPicPr>
              <p:nvPr/>
            </p:nvPicPr>
            <p:blipFill>
              <a:blip r:embed="rId4"/>
              <a:stretch>
                <a:fillRect/>
              </a:stretch>
            </p:blipFill>
            <p:spPr>
              <a:xfrm>
                <a:off x="107389" y="875710"/>
                <a:ext cx="804625" cy="511848"/>
              </a:xfrm>
              <a:prstGeom prst="rect">
                <a:avLst/>
              </a:prstGeom>
              <a:ln w="12700" cap="flat">
                <a:noFill/>
                <a:miter lim="400000"/>
              </a:ln>
              <a:effectLst/>
            </p:spPr>
          </p:pic>
          <p:pic>
            <p:nvPicPr>
              <p:cNvPr id="560" name="Image 24" descr="Image 24"/>
              <p:cNvPicPr>
                <a:picLocks noChangeAspect="1"/>
              </p:cNvPicPr>
              <p:nvPr/>
            </p:nvPicPr>
            <p:blipFill>
              <a:blip r:embed="rId5"/>
              <a:stretch>
                <a:fillRect/>
              </a:stretch>
            </p:blipFill>
            <p:spPr>
              <a:xfrm>
                <a:off x="939374" y="622811"/>
                <a:ext cx="757341" cy="758541"/>
              </a:xfrm>
              <a:prstGeom prst="rect">
                <a:avLst/>
              </a:prstGeom>
              <a:ln w="12700" cap="flat">
                <a:noFill/>
                <a:miter lim="400000"/>
              </a:ln>
              <a:effectLst/>
            </p:spPr>
          </p:pic>
          <p:grpSp>
            <p:nvGrpSpPr>
              <p:cNvPr id="567" name="Groupe 25"/>
              <p:cNvGrpSpPr/>
              <p:nvPr/>
            </p:nvGrpSpPr>
            <p:grpSpPr>
              <a:xfrm>
                <a:off x="-1" y="-1"/>
                <a:ext cx="791803" cy="739819"/>
                <a:chOff x="0" y="0"/>
                <a:chExt cx="791801" cy="739817"/>
              </a:xfrm>
            </p:grpSpPr>
            <p:grpSp>
              <p:nvGrpSpPr>
                <p:cNvPr id="563" name="Flèche courbée vers la gauche 26"/>
                <p:cNvGrpSpPr/>
                <p:nvPr/>
              </p:nvGrpSpPr>
              <p:grpSpPr>
                <a:xfrm>
                  <a:off x="429448" y="18664"/>
                  <a:ext cx="362354" cy="721154"/>
                  <a:chOff x="0" y="0"/>
                  <a:chExt cx="362352" cy="721153"/>
                </a:xfrm>
              </p:grpSpPr>
              <p:sp>
                <p:nvSpPr>
                  <p:cNvPr id="561"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562"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566" name="Flèche courbée vers la gauche 27"/>
                <p:cNvGrpSpPr/>
                <p:nvPr/>
              </p:nvGrpSpPr>
              <p:grpSpPr>
                <a:xfrm>
                  <a:off x="-1" y="-1"/>
                  <a:ext cx="362280" cy="720578"/>
                  <a:chOff x="0" y="0"/>
                  <a:chExt cx="362278" cy="720576"/>
                </a:xfrm>
              </p:grpSpPr>
              <p:sp>
                <p:nvSpPr>
                  <p:cNvPr id="564"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565"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grpSp>
        <p:sp>
          <p:nvSpPr>
            <p:cNvPr id="569" name="Double flèche horizontale 11"/>
            <p:cNvSpPr/>
            <p:nvPr/>
          </p:nvSpPr>
          <p:spPr>
            <a:xfrm rot="19420913">
              <a:off x="4273612" y="1172775"/>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pic>
          <p:nvPicPr>
            <p:cNvPr id="570" name="Image 12" descr="Image 12"/>
            <p:cNvPicPr>
              <a:picLocks noChangeAspect="1"/>
            </p:cNvPicPr>
            <p:nvPr/>
          </p:nvPicPr>
          <p:blipFill>
            <a:blip r:embed="rId6"/>
            <a:stretch>
              <a:fillRect/>
            </a:stretch>
          </p:blipFill>
          <p:spPr>
            <a:xfrm>
              <a:off x="5701947" y="299176"/>
              <a:ext cx="508924" cy="1431949"/>
            </a:xfrm>
            <a:prstGeom prst="rect">
              <a:avLst/>
            </a:prstGeom>
            <a:ln w="12700" cap="flat">
              <a:noFill/>
              <a:miter lim="400000"/>
            </a:ln>
            <a:effectLst/>
          </p:spPr>
        </p:pic>
        <p:pic>
          <p:nvPicPr>
            <p:cNvPr id="571" name="Image 13" descr="Image 13"/>
            <p:cNvPicPr>
              <a:picLocks noChangeAspect="1"/>
            </p:cNvPicPr>
            <p:nvPr/>
          </p:nvPicPr>
          <p:blipFill>
            <a:blip r:embed="rId6"/>
            <a:stretch>
              <a:fillRect/>
            </a:stretch>
          </p:blipFill>
          <p:spPr>
            <a:xfrm>
              <a:off x="5667666" y="2357519"/>
              <a:ext cx="508925" cy="1431948"/>
            </a:xfrm>
            <a:prstGeom prst="rect">
              <a:avLst/>
            </a:prstGeom>
            <a:ln w="12700" cap="flat">
              <a:noFill/>
              <a:miter lim="400000"/>
            </a:ln>
            <a:effectLst/>
          </p:spPr>
        </p:pic>
        <p:sp>
          <p:nvSpPr>
            <p:cNvPr id="572" name="Double flèche horizontale 14"/>
            <p:cNvSpPr/>
            <p:nvPr/>
          </p:nvSpPr>
          <p:spPr>
            <a:xfrm rot="1822020">
              <a:off x="4273612" y="2583756"/>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nvGrpSpPr>
            <p:cNvPr id="576" name="Flèche courbée vers la gauche 15"/>
            <p:cNvGrpSpPr/>
            <p:nvPr/>
          </p:nvGrpSpPr>
          <p:grpSpPr>
            <a:xfrm>
              <a:off x="6776053" y="1567691"/>
              <a:ext cx="362296" cy="720806"/>
              <a:chOff x="0" y="0"/>
              <a:chExt cx="362294" cy="720805"/>
            </a:xfrm>
          </p:grpSpPr>
          <p:sp>
            <p:nvSpPr>
              <p:cNvPr id="573"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574"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575"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580" name="Flèche courbée vers la gauche 16"/>
            <p:cNvGrpSpPr/>
            <p:nvPr/>
          </p:nvGrpSpPr>
          <p:grpSpPr>
            <a:xfrm>
              <a:off x="6341803" y="1553191"/>
              <a:ext cx="362279" cy="720577"/>
              <a:chOff x="0" y="0"/>
              <a:chExt cx="362277" cy="720576"/>
            </a:xfrm>
          </p:grpSpPr>
          <p:sp>
            <p:nvSpPr>
              <p:cNvPr id="577"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578"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579"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583" name="Zone de texte 2"/>
            <p:cNvGrpSpPr/>
            <p:nvPr/>
          </p:nvGrpSpPr>
          <p:grpSpPr>
            <a:xfrm>
              <a:off x="45744" y="-1"/>
              <a:ext cx="2039702" cy="830995"/>
              <a:chOff x="0" y="0"/>
              <a:chExt cx="2039701" cy="830993"/>
            </a:xfrm>
          </p:grpSpPr>
          <p:sp>
            <p:nvSpPr>
              <p:cNvPr id="581"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582" name="Stage 1: animal pathogen exclusively…"/>
              <p:cNvSpPr txBox="1"/>
              <p:nvPr/>
            </p:nvSpPr>
            <p:spPr>
              <a:xfrm>
                <a:off x="45719" y="0"/>
                <a:ext cx="1948262" cy="8309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1: animal pathogen exclusively</a:t>
                </a:r>
              </a:p>
              <a:p>
                <a:pPr algn="ctr">
                  <a:defRPr sz="1400" i="1">
                    <a:latin typeface="Calibri Light"/>
                    <a:ea typeface="Calibri Light"/>
                    <a:cs typeface="Calibri Light"/>
                    <a:sym typeface="Calibri Light"/>
                  </a:defRPr>
                </a:pPr>
                <a:r>
                  <a:rPr sz="1600">
                    <a:latin typeface="Source Sans Pro Regular"/>
                  </a:rPr>
                  <a:t>No human cases</a:t>
                </a:r>
              </a:p>
            </p:txBody>
          </p:sp>
        </p:grpSp>
        <p:grpSp>
          <p:nvGrpSpPr>
            <p:cNvPr id="586" name="Zone de texte 2"/>
            <p:cNvGrpSpPr/>
            <p:nvPr/>
          </p:nvGrpSpPr>
          <p:grpSpPr>
            <a:xfrm>
              <a:off x="1668331" y="2357519"/>
              <a:ext cx="1717518" cy="1077216"/>
              <a:chOff x="0" y="0"/>
              <a:chExt cx="1717517" cy="1077214"/>
            </a:xfrm>
          </p:grpSpPr>
          <p:sp>
            <p:nvSpPr>
              <p:cNvPr id="584"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585" name="Stage 2: primary infection…"/>
              <p:cNvSpPr txBox="1"/>
              <p:nvPr/>
            </p:nvSpPr>
            <p:spPr>
              <a:xfrm>
                <a:off x="45719" y="0"/>
                <a:ext cx="1626078" cy="10772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2: primary infection</a:t>
                </a:r>
              </a:p>
              <a:p>
                <a:pPr algn="ctr">
                  <a:defRPr sz="1400" i="1">
                    <a:latin typeface="Calibri Light"/>
                    <a:ea typeface="Calibri Light"/>
                    <a:cs typeface="Calibri Light"/>
                    <a:sym typeface="Calibri Light"/>
                  </a:defRPr>
                </a:pPr>
                <a:r>
                  <a:rPr sz="1600">
                    <a:latin typeface="Source Sans Pro Regular"/>
                  </a:rPr>
                  <a:t>A – H transmission only</a:t>
                </a:r>
              </a:p>
            </p:txBody>
          </p:sp>
        </p:grpSp>
        <p:sp>
          <p:nvSpPr>
            <p:cNvPr id="587" name="Zone de texte 2"/>
            <p:cNvSpPr txBox="1"/>
            <p:nvPr/>
          </p:nvSpPr>
          <p:spPr>
            <a:xfrm>
              <a:off x="3210932" y="95735"/>
              <a:ext cx="2187169" cy="107721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3: limited outbreak</a:t>
              </a:r>
            </a:p>
            <a:p>
              <a:pPr algn="ctr">
                <a:defRPr sz="1400" i="1">
                  <a:latin typeface="Calibri Light"/>
                  <a:ea typeface="Calibri Light"/>
                  <a:cs typeface="Calibri Light"/>
                  <a:sym typeface="Calibri Light"/>
                </a:defRPr>
              </a:pPr>
              <a:r>
                <a:rPr sz="1600">
                  <a:latin typeface="Source Sans Pro Regular"/>
                </a:rPr>
                <a:t>A – H and limited H-H transmission</a:t>
              </a:r>
            </a:p>
          </p:txBody>
        </p:sp>
        <p:sp>
          <p:nvSpPr>
            <p:cNvPr id="588" name="Zone de texte 2"/>
            <p:cNvSpPr txBox="1"/>
            <p:nvPr/>
          </p:nvSpPr>
          <p:spPr>
            <a:xfrm>
              <a:off x="3462318" y="3374723"/>
              <a:ext cx="2187169" cy="83099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4: long outbreak</a:t>
              </a:r>
            </a:p>
            <a:p>
              <a:pPr algn="ctr">
                <a:defRPr sz="1400" i="1">
                  <a:latin typeface="Calibri Light"/>
                  <a:ea typeface="Calibri Light"/>
                  <a:cs typeface="Calibri Light"/>
                  <a:sym typeface="Calibri Light"/>
                </a:defRPr>
              </a:pPr>
              <a:r>
                <a:rPr sz="1600">
                  <a:latin typeface="Source Sans Pro Regular"/>
                </a:rPr>
                <a:t>A – H and sustained H-H transmission</a:t>
              </a:r>
            </a:p>
          </p:txBody>
        </p:sp>
        <p:sp>
          <p:nvSpPr>
            <p:cNvPr id="589" name="Zone de texte 2"/>
            <p:cNvSpPr txBox="1"/>
            <p:nvPr/>
          </p:nvSpPr>
          <p:spPr>
            <a:xfrm>
              <a:off x="6673213" y="2381453"/>
              <a:ext cx="1556424" cy="1323436"/>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5: human pathogen exclusively</a:t>
              </a:r>
            </a:p>
            <a:p>
              <a:pPr algn="ctr">
                <a:defRPr sz="1400" i="1">
                  <a:latin typeface="Calibri Light"/>
                  <a:ea typeface="Calibri Light"/>
                  <a:cs typeface="Calibri Light"/>
                  <a:sym typeface="Calibri Light"/>
                </a:defRPr>
              </a:pPr>
              <a:r>
                <a:rPr sz="1600">
                  <a:latin typeface="Source Sans Pro Regular"/>
                </a:rPr>
                <a:t>Sustained H-H transmission</a:t>
              </a:r>
            </a:p>
          </p:txBody>
        </p:sp>
      </p:grpSp>
      <p:pic>
        <p:nvPicPr>
          <p:cNvPr id="591" name="Image 30" descr="Image 30"/>
          <p:cNvPicPr>
            <a:picLocks noChangeAspect="1"/>
          </p:cNvPicPr>
          <p:nvPr/>
        </p:nvPicPr>
        <p:blipFill>
          <a:blip r:embed="rId7"/>
          <a:stretch>
            <a:fillRect/>
          </a:stretch>
        </p:blipFill>
        <p:spPr>
          <a:xfrm>
            <a:off x="5670353" y="3037986"/>
            <a:ext cx="508924" cy="1431948"/>
          </a:xfrm>
          <a:prstGeom prst="rect">
            <a:avLst/>
          </a:prstGeom>
          <a:ln w="12700">
            <a:miter lim="400000"/>
          </a:ln>
        </p:spPr>
      </p:pic>
      <p:sp>
        <p:nvSpPr>
          <p:cNvPr id="592" name="Double flèche horizontale 31"/>
          <p:cNvSpPr/>
          <p:nvPr/>
        </p:nvSpPr>
        <p:spPr>
          <a:xfrm>
            <a:off x="4078016" y="3388231"/>
            <a:ext cx="1242789" cy="353759"/>
          </a:xfrm>
          <a:prstGeom prst="leftRightArrow">
            <a:avLst>
              <a:gd name="adj1" fmla="val 23673"/>
              <a:gd name="adj2" fmla="val 39469"/>
            </a:avLst>
          </a:prstGeom>
          <a:solidFill>
            <a:srgbClr val="FE757E"/>
          </a:solidFill>
          <a:ln w="12700">
            <a:miter lim="400000"/>
          </a:ln>
        </p:spPr>
        <p:txBody>
          <a:bodyPr lIns="45719" rIns="45719" anchor="ctr"/>
          <a:lstStyle/>
          <a:p>
            <a:pPr>
              <a:defRPr sz="3200">
                <a:solidFill>
                  <a:srgbClr val="FFFFFF"/>
                </a:solidFill>
              </a:defRPr>
            </a:pPr>
            <a:endParaRPr sz="3600">
              <a:latin typeface="Source Sans Pro Regular"/>
            </a:endParaRPr>
          </a:p>
        </p:txBody>
      </p:sp>
      <p:sp>
        <p:nvSpPr>
          <p:cNvPr id="4" name="Title 16">
            <a:extLst>
              <a:ext uri="{FF2B5EF4-FFF2-40B4-BE49-F238E27FC236}">
                <a16:creationId xmlns:a16="http://schemas.microsoft.com/office/drawing/2014/main" id="{DCA9BEC6-2C59-0A9D-011C-A25009E17AD3}"/>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Evolution stages of zoonotic diseases </a:t>
            </a:r>
            <a:endParaRPr lang="hu-HU" b="1" dirty="0"/>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6" name="Groupe 7"/>
          <p:cNvGrpSpPr/>
          <p:nvPr/>
        </p:nvGrpSpPr>
        <p:grpSpPr>
          <a:xfrm>
            <a:off x="2150899" y="1649799"/>
            <a:ext cx="8229638" cy="4205721"/>
            <a:chOff x="0" y="-1"/>
            <a:chExt cx="8229637" cy="4205719"/>
          </a:xfrm>
        </p:grpSpPr>
        <p:grpSp>
          <p:nvGrpSpPr>
            <p:cNvPr id="606" name="Groupe 9"/>
            <p:cNvGrpSpPr/>
            <p:nvPr/>
          </p:nvGrpSpPr>
          <p:grpSpPr>
            <a:xfrm>
              <a:off x="0" y="799262"/>
              <a:ext cx="1696715" cy="1832961"/>
              <a:chOff x="0" y="0"/>
              <a:chExt cx="1696714" cy="1832959"/>
            </a:xfrm>
          </p:grpSpPr>
          <p:pic>
            <p:nvPicPr>
              <p:cNvPr id="596" name="Image 22" descr="Image 22"/>
              <p:cNvPicPr>
                <a:picLocks noChangeAspect="1"/>
              </p:cNvPicPr>
              <p:nvPr/>
            </p:nvPicPr>
            <p:blipFill>
              <a:blip r:embed="rId3"/>
              <a:stretch>
                <a:fillRect/>
              </a:stretch>
            </p:blipFill>
            <p:spPr>
              <a:xfrm>
                <a:off x="845440" y="1325308"/>
                <a:ext cx="573015" cy="507652"/>
              </a:xfrm>
              <a:prstGeom prst="rect">
                <a:avLst/>
              </a:prstGeom>
              <a:ln w="12700" cap="flat">
                <a:noFill/>
                <a:miter lim="400000"/>
              </a:ln>
              <a:effectLst/>
            </p:spPr>
          </p:pic>
          <p:pic>
            <p:nvPicPr>
              <p:cNvPr id="597" name="Image 23" descr="Image 23"/>
              <p:cNvPicPr>
                <a:picLocks noChangeAspect="1"/>
              </p:cNvPicPr>
              <p:nvPr/>
            </p:nvPicPr>
            <p:blipFill>
              <a:blip r:embed="rId4"/>
              <a:stretch>
                <a:fillRect/>
              </a:stretch>
            </p:blipFill>
            <p:spPr>
              <a:xfrm>
                <a:off x="107389" y="875710"/>
                <a:ext cx="804625" cy="511848"/>
              </a:xfrm>
              <a:prstGeom prst="rect">
                <a:avLst/>
              </a:prstGeom>
              <a:ln w="12700" cap="flat">
                <a:noFill/>
                <a:miter lim="400000"/>
              </a:ln>
              <a:effectLst/>
            </p:spPr>
          </p:pic>
          <p:pic>
            <p:nvPicPr>
              <p:cNvPr id="598" name="Image 24" descr="Image 24"/>
              <p:cNvPicPr>
                <a:picLocks noChangeAspect="1"/>
              </p:cNvPicPr>
              <p:nvPr/>
            </p:nvPicPr>
            <p:blipFill>
              <a:blip r:embed="rId5"/>
              <a:stretch>
                <a:fillRect/>
              </a:stretch>
            </p:blipFill>
            <p:spPr>
              <a:xfrm>
                <a:off x="939374" y="622811"/>
                <a:ext cx="757341" cy="758541"/>
              </a:xfrm>
              <a:prstGeom prst="rect">
                <a:avLst/>
              </a:prstGeom>
              <a:ln w="12700" cap="flat">
                <a:noFill/>
                <a:miter lim="400000"/>
              </a:ln>
              <a:effectLst/>
            </p:spPr>
          </p:pic>
          <p:grpSp>
            <p:nvGrpSpPr>
              <p:cNvPr id="605" name="Groupe 25"/>
              <p:cNvGrpSpPr/>
              <p:nvPr/>
            </p:nvGrpSpPr>
            <p:grpSpPr>
              <a:xfrm>
                <a:off x="-1" y="-1"/>
                <a:ext cx="791803" cy="739819"/>
                <a:chOff x="0" y="0"/>
                <a:chExt cx="791801" cy="739817"/>
              </a:xfrm>
            </p:grpSpPr>
            <p:grpSp>
              <p:nvGrpSpPr>
                <p:cNvPr id="601" name="Flèche courbée vers la gauche 26"/>
                <p:cNvGrpSpPr/>
                <p:nvPr/>
              </p:nvGrpSpPr>
              <p:grpSpPr>
                <a:xfrm>
                  <a:off x="429448" y="18664"/>
                  <a:ext cx="362354" cy="721154"/>
                  <a:chOff x="0" y="0"/>
                  <a:chExt cx="362352" cy="721153"/>
                </a:xfrm>
              </p:grpSpPr>
              <p:sp>
                <p:nvSpPr>
                  <p:cNvPr id="599"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00"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04" name="Flèche courbée vers la gauche 27"/>
                <p:cNvGrpSpPr/>
                <p:nvPr/>
              </p:nvGrpSpPr>
              <p:grpSpPr>
                <a:xfrm>
                  <a:off x="-1" y="-1"/>
                  <a:ext cx="362280" cy="720578"/>
                  <a:chOff x="0" y="0"/>
                  <a:chExt cx="362278" cy="720576"/>
                </a:xfrm>
              </p:grpSpPr>
              <p:sp>
                <p:nvSpPr>
                  <p:cNvPr id="602"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03"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grpSp>
        <p:pic>
          <p:nvPicPr>
            <p:cNvPr id="607" name="Image 13" descr="Image 13"/>
            <p:cNvPicPr>
              <a:picLocks noChangeAspect="1"/>
            </p:cNvPicPr>
            <p:nvPr/>
          </p:nvPicPr>
          <p:blipFill>
            <a:blip r:embed="rId6"/>
            <a:stretch>
              <a:fillRect/>
            </a:stretch>
          </p:blipFill>
          <p:spPr>
            <a:xfrm>
              <a:off x="5667666" y="2357519"/>
              <a:ext cx="508925" cy="1431948"/>
            </a:xfrm>
            <a:prstGeom prst="rect">
              <a:avLst/>
            </a:prstGeom>
            <a:ln w="12700" cap="flat">
              <a:noFill/>
              <a:miter lim="400000"/>
            </a:ln>
            <a:effectLst/>
          </p:spPr>
        </p:pic>
        <p:sp>
          <p:nvSpPr>
            <p:cNvPr id="608" name="Double flèche horizontale 14"/>
            <p:cNvSpPr/>
            <p:nvPr/>
          </p:nvSpPr>
          <p:spPr>
            <a:xfrm rot="1822020">
              <a:off x="4273612" y="2583756"/>
              <a:ext cx="1242789" cy="353759"/>
            </a:xfrm>
            <a:prstGeom prst="leftRightArrow">
              <a:avLst>
                <a:gd name="adj1" fmla="val 23673"/>
                <a:gd name="adj2" fmla="val 39469"/>
              </a:avLst>
            </a:prstGeom>
            <a:solidFill>
              <a:srgbClr val="D9D9D9"/>
            </a:solid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nvGrpSpPr>
            <p:cNvPr id="612" name="Flèche courbée vers la gauche 15"/>
            <p:cNvGrpSpPr/>
            <p:nvPr/>
          </p:nvGrpSpPr>
          <p:grpSpPr>
            <a:xfrm>
              <a:off x="6776053" y="1567691"/>
              <a:ext cx="362296" cy="720806"/>
              <a:chOff x="0" y="0"/>
              <a:chExt cx="362294" cy="720805"/>
            </a:xfrm>
          </p:grpSpPr>
          <p:sp>
            <p:nvSpPr>
              <p:cNvPr id="609"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10"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11"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16" name="Flèche courbée vers la gauche 16"/>
            <p:cNvGrpSpPr/>
            <p:nvPr/>
          </p:nvGrpSpPr>
          <p:grpSpPr>
            <a:xfrm>
              <a:off x="6341803" y="1553191"/>
              <a:ext cx="362279" cy="720577"/>
              <a:chOff x="0" y="0"/>
              <a:chExt cx="362277" cy="720576"/>
            </a:xfrm>
          </p:grpSpPr>
          <p:sp>
            <p:nvSpPr>
              <p:cNvPr id="613"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14"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15"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19" name="Zone de texte 2"/>
            <p:cNvGrpSpPr/>
            <p:nvPr/>
          </p:nvGrpSpPr>
          <p:grpSpPr>
            <a:xfrm>
              <a:off x="45744" y="-1"/>
              <a:ext cx="2039702" cy="830995"/>
              <a:chOff x="0" y="0"/>
              <a:chExt cx="2039701" cy="830993"/>
            </a:xfrm>
          </p:grpSpPr>
          <p:sp>
            <p:nvSpPr>
              <p:cNvPr id="617"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618" name="Stage 1: animal pathogen exclusively…"/>
              <p:cNvSpPr txBox="1"/>
              <p:nvPr/>
            </p:nvSpPr>
            <p:spPr>
              <a:xfrm>
                <a:off x="45719" y="0"/>
                <a:ext cx="1948262" cy="8309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1: animal pathogen exclusively</a:t>
                </a:r>
              </a:p>
              <a:p>
                <a:pPr algn="ctr">
                  <a:defRPr sz="1400" i="1">
                    <a:latin typeface="Calibri Light"/>
                    <a:ea typeface="Calibri Light"/>
                    <a:cs typeface="Calibri Light"/>
                    <a:sym typeface="Calibri Light"/>
                  </a:defRPr>
                </a:pPr>
                <a:r>
                  <a:rPr sz="1600">
                    <a:latin typeface="Source Sans Pro Regular"/>
                  </a:rPr>
                  <a:t>No human cases</a:t>
                </a:r>
              </a:p>
            </p:txBody>
          </p:sp>
        </p:grpSp>
        <p:grpSp>
          <p:nvGrpSpPr>
            <p:cNvPr id="622" name="Zone de texte 2"/>
            <p:cNvGrpSpPr/>
            <p:nvPr/>
          </p:nvGrpSpPr>
          <p:grpSpPr>
            <a:xfrm>
              <a:off x="1668331" y="2357519"/>
              <a:ext cx="1717518" cy="1077216"/>
              <a:chOff x="0" y="0"/>
              <a:chExt cx="1717517" cy="1077214"/>
            </a:xfrm>
          </p:grpSpPr>
          <p:sp>
            <p:nvSpPr>
              <p:cNvPr id="620"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621" name="Stage 2: primary infection…"/>
              <p:cNvSpPr txBox="1"/>
              <p:nvPr/>
            </p:nvSpPr>
            <p:spPr>
              <a:xfrm>
                <a:off x="45719" y="0"/>
                <a:ext cx="1626078" cy="10772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2: primary infection</a:t>
                </a:r>
              </a:p>
              <a:p>
                <a:pPr algn="ctr">
                  <a:defRPr sz="1400" i="1">
                    <a:latin typeface="Calibri Light"/>
                    <a:ea typeface="Calibri Light"/>
                    <a:cs typeface="Calibri Light"/>
                    <a:sym typeface="Calibri Light"/>
                  </a:defRPr>
                </a:pPr>
                <a:r>
                  <a:rPr sz="1600">
                    <a:latin typeface="Source Sans Pro Regular"/>
                  </a:rPr>
                  <a:t>A – H transmission only</a:t>
                </a:r>
              </a:p>
            </p:txBody>
          </p:sp>
        </p:grpSp>
        <p:sp>
          <p:nvSpPr>
            <p:cNvPr id="623" name="Zone de texte 2"/>
            <p:cNvSpPr txBox="1"/>
            <p:nvPr/>
          </p:nvSpPr>
          <p:spPr>
            <a:xfrm>
              <a:off x="3210932" y="95735"/>
              <a:ext cx="2187169" cy="107721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3: limited outbreak</a:t>
              </a:r>
            </a:p>
            <a:p>
              <a:pPr algn="ctr">
                <a:defRPr sz="1400" i="1">
                  <a:latin typeface="Calibri Light"/>
                  <a:ea typeface="Calibri Light"/>
                  <a:cs typeface="Calibri Light"/>
                  <a:sym typeface="Calibri Light"/>
                </a:defRPr>
              </a:pPr>
              <a:r>
                <a:rPr sz="1600">
                  <a:latin typeface="Source Sans Pro Regular"/>
                </a:rPr>
                <a:t>A – H and limited H-H transmission</a:t>
              </a:r>
            </a:p>
          </p:txBody>
        </p:sp>
        <p:sp>
          <p:nvSpPr>
            <p:cNvPr id="624" name="Zone de texte 2"/>
            <p:cNvSpPr txBox="1"/>
            <p:nvPr/>
          </p:nvSpPr>
          <p:spPr>
            <a:xfrm>
              <a:off x="3462318" y="3374723"/>
              <a:ext cx="2187169" cy="83099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4: long outbreak</a:t>
              </a:r>
            </a:p>
            <a:p>
              <a:pPr algn="ctr">
                <a:defRPr sz="1400" i="1">
                  <a:latin typeface="Calibri Light"/>
                  <a:ea typeface="Calibri Light"/>
                  <a:cs typeface="Calibri Light"/>
                  <a:sym typeface="Calibri Light"/>
                </a:defRPr>
              </a:pPr>
              <a:r>
                <a:rPr sz="1600">
                  <a:latin typeface="Source Sans Pro Regular"/>
                </a:rPr>
                <a:t>A – H and sustained H-H transmission</a:t>
              </a:r>
            </a:p>
          </p:txBody>
        </p:sp>
        <p:sp>
          <p:nvSpPr>
            <p:cNvPr id="625" name="Zone de texte 2"/>
            <p:cNvSpPr txBox="1"/>
            <p:nvPr/>
          </p:nvSpPr>
          <p:spPr>
            <a:xfrm>
              <a:off x="6673213" y="2381453"/>
              <a:ext cx="1556424" cy="1323436"/>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5: human pathogen exclusively</a:t>
              </a:r>
            </a:p>
            <a:p>
              <a:pPr algn="ctr">
                <a:defRPr sz="1400" i="1">
                  <a:latin typeface="Calibri Light"/>
                  <a:ea typeface="Calibri Light"/>
                  <a:cs typeface="Calibri Light"/>
                  <a:sym typeface="Calibri Light"/>
                </a:defRPr>
              </a:pPr>
              <a:r>
                <a:rPr sz="1600">
                  <a:latin typeface="Source Sans Pro Regular"/>
                </a:rPr>
                <a:t>Sustained H-H transmission</a:t>
              </a:r>
            </a:p>
          </p:txBody>
        </p:sp>
      </p:grpSp>
      <p:pic>
        <p:nvPicPr>
          <p:cNvPr id="627" name="Image 30" descr="Image 30"/>
          <p:cNvPicPr>
            <a:picLocks noChangeAspect="1"/>
          </p:cNvPicPr>
          <p:nvPr/>
        </p:nvPicPr>
        <p:blipFill>
          <a:blip r:embed="rId7"/>
          <a:stretch>
            <a:fillRect/>
          </a:stretch>
        </p:blipFill>
        <p:spPr>
          <a:xfrm>
            <a:off x="5670353" y="3037986"/>
            <a:ext cx="508924" cy="1431948"/>
          </a:xfrm>
          <a:prstGeom prst="rect">
            <a:avLst/>
          </a:prstGeom>
          <a:ln w="12700">
            <a:miter lim="400000"/>
          </a:ln>
        </p:spPr>
      </p:pic>
      <p:sp>
        <p:nvSpPr>
          <p:cNvPr id="628" name="Double flèche horizontale 31"/>
          <p:cNvSpPr/>
          <p:nvPr/>
        </p:nvSpPr>
        <p:spPr>
          <a:xfrm>
            <a:off x="4078016" y="3388231"/>
            <a:ext cx="1242789" cy="353759"/>
          </a:xfrm>
          <a:prstGeom prst="leftRightArrow">
            <a:avLst>
              <a:gd name="adj1" fmla="val 23673"/>
              <a:gd name="adj2" fmla="val 39469"/>
            </a:avLst>
          </a:prstGeom>
          <a:solidFill>
            <a:srgbClr val="FE757E"/>
          </a:solidFill>
          <a:ln w="12700">
            <a:miter lim="400000"/>
          </a:ln>
        </p:spPr>
        <p:txBody>
          <a:bodyPr lIns="45719" rIns="45719" anchor="ctr"/>
          <a:lstStyle/>
          <a:p>
            <a:pPr>
              <a:defRPr sz="3200">
                <a:solidFill>
                  <a:srgbClr val="FFFFFF"/>
                </a:solidFill>
              </a:defRPr>
            </a:pPr>
            <a:endParaRPr sz="3600">
              <a:latin typeface="Source Sans Pro Regular"/>
            </a:endParaRPr>
          </a:p>
        </p:txBody>
      </p:sp>
      <p:sp>
        <p:nvSpPr>
          <p:cNvPr id="629" name="Double flèche horizontale 28"/>
          <p:cNvSpPr/>
          <p:nvPr/>
        </p:nvSpPr>
        <p:spPr>
          <a:xfrm rot="19420913">
            <a:off x="6424512" y="2822576"/>
            <a:ext cx="1242789" cy="353759"/>
          </a:xfrm>
          <a:prstGeom prst="leftRightArrow">
            <a:avLst>
              <a:gd name="adj1" fmla="val 23673"/>
              <a:gd name="adj2" fmla="val 39469"/>
            </a:avLst>
          </a:prstGeom>
          <a:blipFill>
            <a:blip r:embed="rId8"/>
          </a:blipFill>
          <a:ln w="12700">
            <a:solidFill>
              <a:srgbClr val="FE303D"/>
            </a:solidFill>
            <a:miter/>
          </a:ln>
        </p:spPr>
        <p:txBody>
          <a:bodyPr lIns="45719" rIns="45719" anchor="ctr"/>
          <a:lstStyle/>
          <a:p>
            <a:pPr>
              <a:defRPr sz="3200">
                <a:solidFill>
                  <a:srgbClr val="FFFFFF"/>
                </a:solidFill>
              </a:defRPr>
            </a:pPr>
            <a:endParaRPr sz="3600">
              <a:latin typeface="Source Sans Pro Regular"/>
            </a:endParaRPr>
          </a:p>
        </p:txBody>
      </p:sp>
      <p:pic>
        <p:nvPicPr>
          <p:cNvPr id="630" name="Image 32" descr="Image 32"/>
          <p:cNvPicPr>
            <a:picLocks noChangeAspect="1"/>
          </p:cNvPicPr>
          <p:nvPr/>
        </p:nvPicPr>
        <p:blipFill>
          <a:blip r:embed="rId7"/>
          <a:stretch>
            <a:fillRect/>
          </a:stretch>
        </p:blipFill>
        <p:spPr>
          <a:xfrm>
            <a:off x="7852847" y="1948978"/>
            <a:ext cx="508924" cy="1431948"/>
          </a:xfrm>
          <a:prstGeom prst="rect">
            <a:avLst/>
          </a:prstGeom>
          <a:ln w="12700">
            <a:miter lim="400000"/>
          </a:ln>
        </p:spPr>
      </p:pic>
      <p:sp>
        <p:nvSpPr>
          <p:cNvPr id="2" name="Title 16">
            <a:extLst>
              <a:ext uri="{FF2B5EF4-FFF2-40B4-BE49-F238E27FC236}">
                <a16:creationId xmlns:a16="http://schemas.microsoft.com/office/drawing/2014/main" id="{895630E1-6893-47E2-B350-2B949345196D}"/>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Evolution stages of zoonotic diseases </a:t>
            </a:r>
            <a:endParaRPr lang="hu-HU" b="1" dirty="0"/>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4" name="Groupe 7"/>
          <p:cNvGrpSpPr/>
          <p:nvPr/>
        </p:nvGrpSpPr>
        <p:grpSpPr>
          <a:xfrm>
            <a:off x="2150899" y="1649799"/>
            <a:ext cx="8229638" cy="4205721"/>
            <a:chOff x="0" y="-1"/>
            <a:chExt cx="8229637" cy="4205719"/>
          </a:xfrm>
        </p:grpSpPr>
        <p:grpSp>
          <p:nvGrpSpPr>
            <p:cNvPr id="646" name="Groupe 9"/>
            <p:cNvGrpSpPr/>
            <p:nvPr/>
          </p:nvGrpSpPr>
          <p:grpSpPr>
            <a:xfrm>
              <a:off x="0" y="799262"/>
              <a:ext cx="1696715" cy="1832961"/>
              <a:chOff x="0" y="0"/>
              <a:chExt cx="1696714" cy="1832959"/>
            </a:xfrm>
          </p:grpSpPr>
          <p:pic>
            <p:nvPicPr>
              <p:cNvPr id="636" name="Image 22" descr="Image 22"/>
              <p:cNvPicPr>
                <a:picLocks noChangeAspect="1"/>
              </p:cNvPicPr>
              <p:nvPr/>
            </p:nvPicPr>
            <p:blipFill>
              <a:blip r:embed="rId3"/>
              <a:stretch>
                <a:fillRect/>
              </a:stretch>
            </p:blipFill>
            <p:spPr>
              <a:xfrm>
                <a:off x="845440" y="1325308"/>
                <a:ext cx="573015" cy="507652"/>
              </a:xfrm>
              <a:prstGeom prst="rect">
                <a:avLst/>
              </a:prstGeom>
              <a:ln w="12700" cap="flat">
                <a:noFill/>
                <a:miter lim="400000"/>
              </a:ln>
              <a:effectLst/>
            </p:spPr>
          </p:pic>
          <p:pic>
            <p:nvPicPr>
              <p:cNvPr id="637" name="Image 23" descr="Image 23"/>
              <p:cNvPicPr>
                <a:picLocks noChangeAspect="1"/>
              </p:cNvPicPr>
              <p:nvPr/>
            </p:nvPicPr>
            <p:blipFill>
              <a:blip r:embed="rId4"/>
              <a:stretch>
                <a:fillRect/>
              </a:stretch>
            </p:blipFill>
            <p:spPr>
              <a:xfrm>
                <a:off x="107389" y="875710"/>
                <a:ext cx="804625" cy="511848"/>
              </a:xfrm>
              <a:prstGeom prst="rect">
                <a:avLst/>
              </a:prstGeom>
              <a:ln w="12700" cap="flat">
                <a:noFill/>
                <a:miter lim="400000"/>
              </a:ln>
              <a:effectLst/>
            </p:spPr>
          </p:pic>
          <p:pic>
            <p:nvPicPr>
              <p:cNvPr id="638" name="Image 24" descr="Image 24"/>
              <p:cNvPicPr>
                <a:picLocks noChangeAspect="1"/>
              </p:cNvPicPr>
              <p:nvPr/>
            </p:nvPicPr>
            <p:blipFill>
              <a:blip r:embed="rId5"/>
              <a:stretch>
                <a:fillRect/>
              </a:stretch>
            </p:blipFill>
            <p:spPr>
              <a:xfrm>
                <a:off x="939374" y="622811"/>
                <a:ext cx="757341" cy="758541"/>
              </a:xfrm>
              <a:prstGeom prst="rect">
                <a:avLst/>
              </a:prstGeom>
              <a:ln w="12700" cap="flat">
                <a:noFill/>
                <a:miter lim="400000"/>
              </a:ln>
              <a:effectLst/>
            </p:spPr>
          </p:pic>
          <p:grpSp>
            <p:nvGrpSpPr>
              <p:cNvPr id="645" name="Groupe 25"/>
              <p:cNvGrpSpPr/>
              <p:nvPr/>
            </p:nvGrpSpPr>
            <p:grpSpPr>
              <a:xfrm>
                <a:off x="-1" y="-1"/>
                <a:ext cx="791803" cy="739819"/>
                <a:chOff x="0" y="0"/>
                <a:chExt cx="791801" cy="739817"/>
              </a:xfrm>
            </p:grpSpPr>
            <p:grpSp>
              <p:nvGrpSpPr>
                <p:cNvPr id="641" name="Flèche courbée vers la gauche 26"/>
                <p:cNvGrpSpPr/>
                <p:nvPr/>
              </p:nvGrpSpPr>
              <p:grpSpPr>
                <a:xfrm>
                  <a:off x="429448" y="18664"/>
                  <a:ext cx="362354" cy="721154"/>
                  <a:chOff x="0" y="0"/>
                  <a:chExt cx="362352" cy="721153"/>
                </a:xfrm>
              </p:grpSpPr>
              <p:sp>
                <p:nvSpPr>
                  <p:cNvPr id="639"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40"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44" name="Flèche courbée vers la gauche 27"/>
                <p:cNvGrpSpPr/>
                <p:nvPr/>
              </p:nvGrpSpPr>
              <p:grpSpPr>
                <a:xfrm>
                  <a:off x="-1" y="-1"/>
                  <a:ext cx="362280" cy="720578"/>
                  <a:chOff x="0" y="0"/>
                  <a:chExt cx="362278" cy="720576"/>
                </a:xfrm>
              </p:grpSpPr>
              <p:sp>
                <p:nvSpPr>
                  <p:cNvPr id="642"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43"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grpSp>
        <p:grpSp>
          <p:nvGrpSpPr>
            <p:cNvPr id="650" name="Flèche courbée vers la gauche 15"/>
            <p:cNvGrpSpPr/>
            <p:nvPr/>
          </p:nvGrpSpPr>
          <p:grpSpPr>
            <a:xfrm>
              <a:off x="6776053" y="1567691"/>
              <a:ext cx="362296" cy="720806"/>
              <a:chOff x="0" y="0"/>
              <a:chExt cx="362294" cy="720805"/>
            </a:xfrm>
          </p:grpSpPr>
          <p:sp>
            <p:nvSpPr>
              <p:cNvPr id="647"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48"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49" name="Line"/>
              <p:cNvSpPr/>
              <p:nvPr/>
            </p:nvSpPr>
            <p:spPr>
              <a:xfrm>
                <a:off x="0" y="0"/>
                <a:ext cx="362258" cy="720806"/>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1"/>
                      <a:pt x="11929" y="2714"/>
                      <a:pt x="0" y="2714"/>
                    </a:cubicBezTo>
                    <a:lnTo>
                      <a:pt x="0" y="0"/>
                    </a:lnTo>
                    <a:cubicBezTo>
                      <a:pt x="11929" y="0"/>
                      <a:pt x="21600" y="3987"/>
                      <a:pt x="21600" y="8906"/>
                    </a:cubicBezTo>
                    <a:lnTo>
                      <a:pt x="21600" y="11620"/>
                    </a:lnTo>
                    <a:cubicBezTo>
                      <a:pt x="21600" y="15681"/>
                      <a:pt x="14937" y="19228"/>
                      <a:pt x="5400" y="20243"/>
                    </a:cubicBezTo>
                    <a:lnTo>
                      <a:pt x="5400" y="21600"/>
                    </a:lnTo>
                    <a:lnTo>
                      <a:pt x="0" y="19169"/>
                    </a:lnTo>
                    <a:lnTo>
                      <a:pt x="5400" y="16172"/>
                    </a:lnTo>
                    <a:lnTo>
                      <a:pt x="5400" y="17529"/>
                    </a:lnTo>
                    <a:lnTo>
                      <a:pt x="5400" y="17529"/>
                    </a:lnTo>
                    <a:cubicBezTo>
                      <a:pt x="13761" y="16639"/>
                      <a:pt x="20032" y="13782"/>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54" name="Flèche courbée vers la gauche 16"/>
            <p:cNvGrpSpPr/>
            <p:nvPr/>
          </p:nvGrpSpPr>
          <p:grpSpPr>
            <a:xfrm>
              <a:off x="6341803" y="1553191"/>
              <a:ext cx="362279" cy="720577"/>
              <a:chOff x="0" y="0"/>
              <a:chExt cx="362277" cy="720576"/>
            </a:xfrm>
          </p:grpSpPr>
          <p:sp>
            <p:nvSpPr>
              <p:cNvPr id="651"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D9D9D9"/>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52"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53" name="Line"/>
              <p:cNvSpPr/>
              <p:nvPr/>
            </p:nvSpPr>
            <p:spPr>
              <a:xfrm rot="10800000">
                <a:off x="37" y="-1"/>
                <a:ext cx="362241" cy="720578"/>
              </a:xfrm>
              <a:custGeom>
                <a:avLst/>
                <a:gdLst/>
                <a:ahLst/>
                <a:cxnLst>
                  <a:cxn ang="0">
                    <a:pos x="wd2" y="hd2"/>
                  </a:cxn>
                  <a:cxn ang="5400000">
                    <a:pos x="wd2" y="hd2"/>
                  </a:cxn>
                  <a:cxn ang="10800000">
                    <a:pos x="wd2" y="hd2"/>
                  </a:cxn>
                  <a:cxn ang="16200000">
                    <a:pos x="wd2" y="hd2"/>
                  </a:cxn>
                </a:cxnLst>
                <a:rect l="0" t="0" r="r" b="b"/>
                <a:pathLst>
                  <a:path w="21600" h="21600" extrusionOk="0">
                    <a:moveTo>
                      <a:pt x="21600" y="11620"/>
                    </a:moveTo>
                    <a:cubicBezTo>
                      <a:pt x="21600" y="6702"/>
                      <a:pt x="11929" y="2715"/>
                      <a:pt x="0" y="2715"/>
                    </a:cubicBezTo>
                    <a:lnTo>
                      <a:pt x="0" y="0"/>
                    </a:lnTo>
                    <a:cubicBezTo>
                      <a:pt x="11929" y="0"/>
                      <a:pt x="21600" y="3987"/>
                      <a:pt x="21600" y="8905"/>
                    </a:cubicBezTo>
                    <a:lnTo>
                      <a:pt x="21600" y="11620"/>
                    </a:lnTo>
                    <a:cubicBezTo>
                      <a:pt x="21600" y="15681"/>
                      <a:pt x="14937" y="19227"/>
                      <a:pt x="5400" y="20243"/>
                    </a:cubicBezTo>
                    <a:lnTo>
                      <a:pt x="5400" y="21600"/>
                    </a:lnTo>
                    <a:lnTo>
                      <a:pt x="0" y="19168"/>
                    </a:lnTo>
                    <a:lnTo>
                      <a:pt x="5400" y="16171"/>
                    </a:lnTo>
                    <a:lnTo>
                      <a:pt x="5400" y="17528"/>
                    </a:lnTo>
                    <a:cubicBezTo>
                      <a:pt x="13760" y="16638"/>
                      <a:pt x="20032" y="13781"/>
                      <a:pt x="21348" y="10263"/>
                    </a:cubicBezTo>
                  </a:path>
                </a:pathLst>
              </a:custGeom>
              <a:noFill/>
              <a:ln w="12700" cap="flat">
                <a:solidFill>
                  <a:srgbClr val="D9D9D9"/>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57" name="Zone de texte 2"/>
            <p:cNvGrpSpPr/>
            <p:nvPr/>
          </p:nvGrpSpPr>
          <p:grpSpPr>
            <a:xfrm>
              <a:off x="45744" y="-1"/>
              <a:ext cx="2039702" cy="830995"/>
              <a:chOff x="0" y="0"/>
              <a:chExt cx="2039701" cy="830993"/>
            </a:xfrm>
          </p:grpSpPr>
          <p:sp>
            <p:nvSpPr>
              <p:cNvPr id="655"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656" name="Stage 1: animal pathogen exclusively…"/>
              <p:cNvSpPr txBox="1"/>
              <p:nvPr/>
            </p:nvSpPr>
            <p:spPr>
              <a:xfrm>
                <a:off x="45719" y="0"/>
                <a:ext cx="1948262" cy="83099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1: animal pathogen exclusively</a:t>
                </a:r>
              </a:p>
              <a:p>
                <a:pPr algn="ctr">
                  <a:defRPr sz="1400" i="1">
                    <a:latin typeface="Calibri Light"/>
                    <a:ea typeface="Calibri Light"/>
                    <a:cs typeface="Calibri Light"/>
                    <a:sym typeface="Calibri Light"/>
                  </a:defRPr>
                </a:pPr>
                <a:r>
                  <a:rPr sz="1600">
                    <a:latin typeface="Source Sans Pro Regular"/>
                  </a:rPr>
                  <a:t>No human cases</a:t>
                </a:r>
              </a:p>
            </p:txBody>
          </p:sp>
        </p:grpSp>
        <p:grpSp>
          <p:nvGrpSpPr>
            <p:cNvPr id="660" name="Zone de texte 2"/>
            <p:cNvGrpSpPr/>
            <p:nvPr/>
          </p:nvGrpSpPr>
          <p:grpSpPr>
            <a:xfrm>
              <a:off x="1668331" y="2357519"/>
              <a:ext cx="1717518" cy="1077216"/>
              <a:chOff x="0" y="0"/>
              <a:chExt cx="1717517" cy="1077214"/>
            </a:xfrm>
          </p:grpSpPr>
          <p:sp>
            <p:nvSpPr>
              <p:cNvPr id="658"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659" name="Stage 2: primary infection…"/>
              <p:cNvSpPr txBox="1"/>
              <p:nvPr/>
            </p:nvSpPr>
            <p:spPr>
              <a:xfrm>
                <a:off x="45719" y="0"/>
                <a:ext cx="1626078" cy="107721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2: primary infection</a:t>
                </a:r>
              </a:p>
              <a:p>
                <a:pPr algn="ctr">
                  <a:defRPr sz="1400" i="1">
                    <a:latin typeface="Calibri Light"/>
                    <a:ea typeface="Calibri Light"/>
                    <a:cs typeface="Calibri Light"/>
                    <a:sym typeface="Calibri Light"/>
                  </a:defRPr>
                </a:pPr>
                <a:r>
                  <a:rPr sz="1600">
                    <a:latin typeface="Source Sans Pro Regular"/>
                  </a:rPr>
                  <a:t>A – H transmission only</a:t>
                </a:r>
              </a:p>
            </p:txBody>
          </p:sp>
        </p:grpSp>
        <p:sp>
          <p:nvSpPr>
            <p:cNvPr id="661" name="Zone de texte 2"/>
            <p:cNvSpPr txBox="1"/>
            <p:nvPr/>
          </p:nvSpPr>
          <p:spPr>
            <a:xfrm>
              <a:off x="3210932" y="95735"/>
              <a:ext cx="2187169" cy="107721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3: limited outbreak</a:t>
              </a:r>
            </a:p>
            <a:p>
              <a:pPr algn="ctr">
                <a:defRPr sz="1400" i="1">
                  <a:latin typeface="Calibri Light"/>
                  <a:ea typeface="Calibri Light"/>
                  <a:cs typeface="Calibri Light"/>
                  <a:sym typeface="Calibri Light"/>
                </a:defRPr>
              </a:pPr>
              <a:r>
                <a:rPr sz="1600">
                  <a:latin typeface="Source Sans Pro Regular"/>
                </a:rPr>
                <a:t>A – H and limited H-H transmission</a:t>
              </a:r>
            </a:p>
          </p:txBody>
        </p:sp>
        <p:sp>
          <p:nvSpPr>
            <p:cNvPr id="662" name="Zone de texte 2"/>
            <p:cNvSpPr txBox="1"/>
            <p:nvPr/>
          </p:nvSpPr>
          <p:spPr>
            <a:xfrm>
              <a:off x="3462318" y="3374723"/>
              <a:ext cx="2187169" cy="83099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4: long outbreak</a:t>
              </a:r>
            </a:p>
            <a:p>
              <a:pPr algn="ctr">
                <a:defRPr sz="1400" i="1">
                  <a:latin typeface="Calibri Light"/>
                  <a:ea typeface="Calibri Light"/>
                  <a:cs typeface="Calibri Light"/>
                  <a:sym typeface="Calibri Light"/>
                </a:defRPr>
              </a:pPr>
              <a:r>
                <a:rPr sz="1600">
                  <a:latin typeface="Source Sans Pro Regular"/>
                </a:rPr>
                <a:t>A – H and sustained H-H transmission</a:t>
              </a:r>
            </a:p>
          </p:txBody>
        </p:sp>
        <p:sp>
          <p:nvSpPr>
            <p:cNvPr id="663" name="Zone de texte 2"/>
            <p:cNvSpPr txBox="1"/>
            <p:nvPr/>
          </p:nvSpPr>
          <p:spPr>
            <a:xfrm>
              <a:off x="6673213" y="2381453"/>
              <a:ext cx="1556424" cy="1323436"/>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5: human pathogen exclusively</a:t>
              </a:r>
            </a:p>
            <a:p>
              <a:pPr algn="ctr">
                <a:defRPr sz="1400" i="1">
                  <a:latin typeface="Calibri Light"/>
                  <a:ea typeface="Calibri Light"/>
                  <a:cs typeface="Calibri Light"/>
                  <a:sym typeface="Calibri Light"/>
                </a:defRPr>
              </a:pPr>
              <a:r>
                <a:rPr sz="1600">
                  <a:latin typeface="Source Sans Pro Regular"/>
                </a:rPr>
                <a:t>Sustained H-H transmission</a:t>
              </a:r>
            </a:p>
          </p:txBody>
        </p:sp>
      </p:grpSp>
      <p:pic>
        <p:nvPicPr>
          <p:cNvPr id="665" name="Image 30" descr="Image 30"/>
          <p:cNvPicPr>
            <a:picLocks noChangeAspect="1"/>
          </p:cNvPicPr>
          <p:nvPr/>
        </p:nvPicPr>
        <p:blipFill>
          <a:blip r:embed="rId6"/>
          <a:stretch>
            <a:fillRect/>
          </a:stretch>
        </p:blipFill>
        <p:spPr>
          <a:xfrm>
            <a:off x="5670353" y="3037986"/>
            <a:ext cx="508924" cy="1431948"/>
          </a:xfrm>
          <a:prstGeom prst="rect">
            <a:avLst/>
          </a:prstGeom>
          <a:ln w="12700">
            <a:miter lim="400000"/>
          </a:ln>
        </p:spPr>
      </p:pic>
      <p:sp>
        <p:nvSpPr>
          <p:cNvPr id="666" name="Double flèche horizontale 31"/>
          <p:cNvSpPr/>
          <p:nvPr/>
        </p:nvSpPr>
        <p:spPr>
          <a:xfrm>
            <a:off x="4078016" y="3388231"/>
            <a:ext cx="1242789" cy="353759"/>
          </a:xfrm>
          <a:prstGeom prst="leftRightArrow">
            <a:avLst>
              <a:gd name="adj1" fmla="val 23673"/>
              <a:gd name="adj2" fmla="val 39469"/>
            </a:avLst>
          </a:prstGeom>
          <a:solidFill>
            <a:srgbClr val="FE757E"/>
          </a:solidFill>
          <a:ln w="12700">
            <a:miter lim="400000"/>
          </a:ln>
        </p:spPr>
        <p:txBody>
          <a:bodyPr lIns="45719" rIns="45719" anchor="ctr"/>
          <a:lstStyle/>
          <a:p>
            <a:pPr>
              <a:defRPr sz="3200">
                <a:solidFill>
                  <a:srgbClr val="FFFFFF"/>
                </a:solidFill>
              </a:defRPr>
            </a:pPr>
            <a:endParaRPr sz="3600">
              <a:latin typeface="Source Sans Pro Regular"/>
            </a:endParaRPr>
          </a:p>
        </p:txBody>
      </p:sp>
      <p:sp>
        <p:nvSpPr>
          <p:cNvPr id="667" name="Double flèche horizontale 28"/>
          <p:cNvSpPr/>
          <p:nvPr/>
        </p:nvSpPr>
        <p:spPr>
          <a:xfrm rot="19420913">
            <a:off x="6424512" y="2822576"/>
            <a:ext cx="1242789" cy="353759"/>
          </a:xfrm>
          <a:prstGeom prst="leftRightArrow">
            <a:avLst>
              <a:gd name="adj1" fmla="val 23673"/>
              <a:gd name="adj2" fmla="val 39469"/>
            </a:avLst>
          </a:prstGeom>
          <a:blipFill>
            <a:blip r:embed="rId7"/>
          </a:blipFill>
          <a:ln w="12700">
            <a:solidFill>
              <a:srgbClr val="FE303D"/>
            </a:solidFill>
            <a:miter/>
          </a:ln>
        </p:spPr>
        <p:txBody>
          <a:bodyPr lIns="45719" rIns="45719" anchor="ctr"/>
          <a:lstStyle/>
          <a:p>
            <a:pPr>
              <a:defRPr sz="3200">
                <a:solidFill>
                  <a:srgbClr val="FFFFFF"/>
                </a:solidFill>
              </a:defRPr>
            </a:pPr>
            <a:endParaRPr sz="3600">
              <a:latin typeface="Source Sans Pro Regular"/>
            </a:endParaRPr>
          </a:p>
        </p:txBody>
      </p:sp>
      <p:pic>
        <p:nvPicPr>
          <p:cNvPr id="668" name="Image 32" descr="Image 32"/>
          <p:cNvPicPr>
            <a:picLocks noChangeAspect="1"/>
          </p:cNvPicPr>
          <p:nvPr/>
        </p:nvPicPr>
        <p:blipFill>
          <a:blip r:embed="rId6"/>
          <a:stretch>
            <a:fillRect/>
          </a:stretch>
        </p:blipFill>
        <p:spPr>
          <a:xfrm>
            <a:off x="7852847" y="1948978"/>
            <a:ext cx="508924" cy="1431948"/>
          </a:xfrm>
          <a:prstGeom prst="rect">
            <a:avLst/>
          </a:prstGeom>
          <a:ln w="12700">
            <a:miter lim="400000"/>
          </a:ln>
        </p:spPr>
      </p:pic>
      <p:pic>
        <p:nvPicPr>
          <p:cNvPr id="669" name="Image 33" descr="Image 33"/>
          <p:cNvPicPr>
            <a:picLocks noChangeAspect="1"/>
          </p:cNvPicPr>
          <p:nvPr/>
        </p:nvPicPr>
        <p:blipFill>
          <a:blip r:embed="rId6"/>
          <a:stretch>
            <a:fillRect/>
          </a:stretch>
        </p:blipFill>
        <p:spPr>
          <a:xfrm>
            <a:off x="7818566" y="4007320"/>
            <a:ext cx="508924" cy="1431948"/>
          </a:xfrm>
          <a:prstGeom prst="rect">
            <a:avLst/>
          </a:prstGeom>
          <a:ln w="12700">
            <a:miter lim="400000"/>
          </a:ln>
        </p:spPr>
      </p:pic>
      <p:sp>
        <p:nvSpPr>
          <p:cNvPr id="670" name="Double flèche horizontale 34"/>
          <p:cNvSpPr/>
          <p:nvPr/>
        </p:nvSpPr>
        <p:spPr>
          <a:xfrm rot="1822020">
            <a:off x="6424512" y="4233557"/>
            <a:ext cx="1242789" cy="353759"/>
          </a:xfrm>
          <a:prstGeom prst="leftRightArrow">
            <a:avLst>
              <a:gd name="adj1" fmla="val 23673"/>
              <a:gd name="adj2" fmla="val 39469"/>
            </a:avLst>
          </a:prstGeom>
          <a:solidFill>
            <a:srgbClr val="FE303D"/>
          </a:solidFill>
          <a:ln w="12700">
            <a:miter lim="400000"/>
          </a:ln>
        </p:spPr>
        <p:txBody>
          <a:bodyPr lIns="45719" rIns="45719" anchor="ctr"/>
          <a:lstStyle/>
          <a:p>
            <a:pPr>
              <a:defRPr sz="3200">
                <a:solidFill>
                  <a:srgbClr val="FFFFFF"/>
                </a:solidFill>
              </a:defRPr>
            </a:pPr>
            <a:endParaRPr sz="3600">
              <a:latin typeface="Source Sans Pro Regular"/>
            </a:endParaRPr>
          </a:p>
        </p:txBody>
      </p:sp>
      <p:sp>
        <p:nvSpPr>
          <p:cNvPr id="4" name="Title 16">
            <a:extLst>
              <a:ext uri="{FF2B5EF4-FFF2-40B4-BE49-F238E27FC236}">
                <a16:creationId xmlns:a16="http://schemas.microsoft.com/office/drawing/2014/main" id="{2632CD16-97B8-3C37-A1E5-D29DAA337C09}"/>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Evolution stages of zoonotic diseases </a:t>
            </a:r>
            <a:endParaRPr lang="hu-HU" b="1" dirty="0"/>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8" name="Groupe 1"/>
          <p:cNvGrpSpPr/>
          <p:nvPr/>
        </p:nvGrpSpPr>
        <p:grpSpPr>
          <a:xfrm>
            <a:off x="2150899" y="1649798"/>
            <a:ext cx="8229639" cy="4205722"/>
            <a:chOff x="0" y="-2"/>
            <a:chExt cx="8229638" cy="4205720"/>
          </a:xfrm>
        </p:grpSpPr>
        <p:grpSp>
          <p:nvGrpSpPr>
            <p:cNvPr id="706" name="Groupe 7"/>
            <p:cNvGrpSpPr/>
            <p:nvPr/>
          </p:nvGrpSpPr>
          <p:grpSpPr>
            <a:xfrm>
              <a:off x="0" y="-2"/>
              <a:ext cx="8229638" cy="4205720"/>
              <a:chOff x="0" y="-1"/>
              <a:chExt cx="8229637" cy="4205718"/>
            </a:xfrm>
          </p:grpSpPr>
          <p:pic>
            <p:nvPicPr>
              <p:cNvPr id="675" name="Image 8" descr="Image 8"/>
              <p:cNvPicPr>
                <a:picLocks noChangeAspect="1"/>
              </p:cNvPicPr>
              <p:nvPr/>
            </p:nvPicPr>
            <p:blipFill>
              <a:blip r:embed="rId3"/>
              <a:stretch>
                <a:fillRect/>
              </a:stretch>
            </p:blipFill>
            <p:spPr>
              <a:xfrm>
                <a:off x="3519453" y="1388184"/>
                <a:ext cx="508924" cy="1431948"/>
              </a:xfrm>
              <a:prstGeom prst="rect">
                <a:avLst/>
              </a:prstGeom>
              <a:ln w="12700" cap="flat">
                <a:noFill/>
                <a:miter lim="400000"/>
              </a:ln>
              <a:effectLst/>
            </p:spPr>
          </p:pic>
          <p:grpSp>
            <p:nvGrpSpPr>
              <p:cNvPr id="686" name="Groupe 9"/>
              <p:cNvGrpSpPr/>
              <p:nvPr/>
            </p:nvGrpSpPr>
            <p:grpSpPr>
              <a:xfrm>
                <a:off x="0" y="799262"/>
                <a:ext cx="1696715" cy="1832961"/>
                <a:chOff x="0" y="0"/>
                <a:chExt cx="1696714" cy="1832959"/>
              </a:xfrm>
            </p:grpSpPr>
            <p:pic>
              <p:nvPicPr>
                <p:cNvPr id="676" name="Image 22" descr="Image 22"/>
                <p:cNvPicPr>
                  <a:picLocks noChangeAspect="1"/>
                </p:cNvPicPr>
                <p:nvPr/>
              </p:nvPicPr>
              <p:blipFill>
                <a:blip r:embed="rId4"/>
                <a:stretch>
                  <a:fillRect/>
                </a:stretch>
              </p:blipFill>
              <p:spPr>
                <a:xfrm>
                  <a:off x="845440" y="1325308"/>
                  <a:ext cx="573015" cy="507652"/>
                </a:xfrm>
                <a:prstGeom prst="rect">
                  <a:avLst/>
                </a:prstGeom>
                <a:ln w="12700" cap="flat">
                  <a:noFill/>
                  <a:miter lim="400000"/>
                </a:ln>
                <a:effectLst/>
              </p:spPr>
            </p:pic>
            <p:pic>
              <p:nvPicPr>
                <p:cNvPr id="677" name="Image 23" descr="Image 23"/>
                <p:cNvPicPr>
                  <a:picLocks noChangeAspect="1"/>
                </p:cNvPicPr>
                <p:nvPr/>
              </p:nvPicPr>
              <p:blipFill>
                <a:blip r:embed="rId5"/>
                <a:stretch>
                  <a:fillRect/>
                </a:stretch>
              </p:blipFill>
              <p:spPr>
                <a:xfrm>
                  <a:off x="107389" y="875710"/>
                  <a:ext cx="804625" cy="511848"/>
                </a:xfrm>
                <a:prstGeom prst="rect">
                  <a:avLst/>
                </a:prstGeom>
                <a:ln w="12700" cap="flat">
                  <a:noFill/>
                  <a:miter lim="400000"/>
                </a:ln>
                <a:effectLst/>
              </p:spPr>
            </p:pic>
            <p:pic>
              <p:nvPicPr>
                <p:cNvPr id="678" name="Image 24" descr="Image 24"/>
                <p:cNvPicPr>
                  <a:picLocks noChangeAspect="1"/>
                </p:cNvPicPr>
                <p:nvPr/>
              </p:nvPicPr>
              <p:blipFill>
                <a:blip r:embed="rId6"/>
                <a:stretch>
                  <a:fillRect/>
                </a:stretch>
              </p:blipFill>
              <p:spPr>
                <a:xfrm>
                  <a:off x="939374" y="622811"/>
                  <a:ext cx="757341" cy="758541"/>
                </a:xfrm>
                <a:prstGeom prst="rect">
                  <a:avLst/>
                </a:prstGeom>
                <a:ln w="12700" cap="flat">
                  <a:noFill/>
                  <a:miter lim="400000"/>
                </a:ln>
                <a:effectLst/>
              </p:spPr>
            </p:pic>
            <p:grpSp>
              <p:nvGrpSpPr>
                <p:cNvPr id="685" name="Groupe 25"/>
                <p:cNvGrpSpPr/>
                <p:nvPr/>
              </p:nvGrpSpPr>
              <p:grpSpPr>
                <a:xfrm>
                  <a:off x="-1" y="-1"/>
                  <a:ext cx="791803" cy="739819"/>
                  <a:chOff x="0" y="0"/>
                  <a:chExt cx="791801" cy="739817"/>
                </a:xfrm>
              </p:grpSpPr>
              <p:grpSp>
                <p:nvGrpSpPr>
                  <p:cNvPr id="681" name="Flèche courbée vers la gauche 26"/>
                  <p:cNvGrpSpPr/>
                  <p:nvPr/>
                </p:nvGrpSpPr>
                <p:grpSpPr>
                  <a:xfrm>
                    <a:off x="429448" y="18664"/>
                    <a:ext cx="362354" cy="721154"/>
                    <a:chOff x="0" y="0"/>
                    <a:chExt cx="362352" cy="721153"/>
                  </a:xfrm>
                </p:grpSpPr>
                <p:sp>
                  <p:nvSpPr>
                    <p:cNvPr id="679" name="Shape"/>
                    <p:cNvSpPr/>
                    <p:nvPr/>
                  </p:nvSpPr>
                  <p:spPr>
                    <a:xfrm>
                      <a:off x="0" y="0"/>
                      <a:ext cx="362353" cy="721154"/>
                    </a:xfrm>
                    <a:custGeom>
                      <a:avLst/>
                      <a:gdLst/>
                      <a:ahLst/>
                      <a:cxnLst>
                        <a:cxn ang="0">
                          <a:pos x="wd2" y="hd2"/>
                        </a:cxn>
                        <a:cxn ang="5400000">
                          <a:pos x="wd2" y="hd2"/>
                        </a:cxn>
                        <a:cxn ang="10800000">
                          <a:pos x="wd2" y="hd2"/>
                        </a:cxn>
                        <a:cxn ang="16200000">
                          <a:pos x="wd2" y="hd2"/>
                        </a:cxn>
                      </a:cxnLst>
                      <a:rect l="0" t="0" r="r" b="b"/>
                      <a:pathLst>
                        <a:path w="20254" h="21600" extrusionOk="0">
                          <a:moveTo>
                            <a:pt x="0" y="19170"/>
                          </a:moveTo>
                          <a:lnTo>
                            <a:pt x="5063" y="16174"/>
                          </a:lnTo>
                          <a:lnTo>
                            <a:pt x="5063" y="17530"/>
                          </a:lnTo>
                          <a:lnTo>
                            <a:pt x="5063" y="17530"/>
                          </a:lnTo>
                          <a:cubicBezTo>
                            <a:pt x="12902" y="16640"/>
                            <a:pt x="18782" y="13782"/>
                            <a:pt x="20016" y="10263"/>
                          </a:cubicBezTo>
                          <a:cubicBezTo>
                            <a:pt x="21600" y="14785"/>
                            <a:pt x="15136" y="19100"/>
                            <a:pt x="5063" y="20243"/>
                          </a:cubicBezTo>
                          <a:lnTo>
                            <a:pt x="5063" y="21600"/>
                          </a:lnTo>
                          <a:close/>
                          <a:moveTo>
                            <a:pt x="20252" y="11620"/>
                          </a:moveTo>
                          <a:cubicBezTo>
                            <a:pt x="20252" y="6701"/>
                            <a:pt x="11185" y="2713"/>
                            <a:pt x="0" y="2713"/>
                          </a:cubicBezTo>
                          <a:lnTo>
                            <a:pt x="0" y="0"/>
                          </a:lnTo>
                          <a:cubicBezTo>
                            <a:pt x="11185" y="0"/>
                            <a:pt x="20252" y="3988"/>
                            <a:pt x="20252" y="8907"/>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80" name="Shape"/>
                    <p:cNvSpPr/>
                    <p:nvPr/>
                  </p:nvSpPr>
                  <p:spPr>
                    <a:xfrm>
                      <a:off x="0" y="0"/>
                      <a:ext cx="362316" cy="3879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6"/>
                            <a:pt x="11929" y="5043"/>
                            <a:pt x="0" y="5043"/>
                          </a:cubicBezTo>
                          <a:lnTo>
                            <a:pt x="0" y="0"/>
                          </a:lnTo>
                          <a:cubicBezTo>
                            <a:pt x="11929" y="0"/>
                            <a:pt x="21600" y="7413"/>
                            <a:pt x="21600" y="16557"/>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84" name="Flèche courbée vers la gauche 27"/>
                  <p:cNvGrpSpPr/>
                  <p:nvPr/>
                </p:nvGrpSpPr>
                <p:grpSpPr>
                  <a:xfrm>
                    <a:off x="-1" y="-1"/>
                    <a:ext cx="362280" cy="720578"/>
                    <a:chOff x="0" y="0"/>
                    <a:chExt cx="362278" cy="720576"/>
                  </a:xfrm>
                </p:grpSpPr>
                <p:sp>
                  <p:nvSpPr>
                    <p:cNvPr id="682" name="Shape"/>
                    <p:cNvSpPr/>
                    <p:nvPr/>
                  </p:nvSpPr>
                  <p:spPr>
                    <a:xfrm rot="10800000">
                      <a:off x="-1" y="-1"/>
                      <a:ext cx="362280"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FFBAB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83" name="Shape"/>
                    <p:cNvSpPr/>
                    <p:nvPr/>
                  </p:nvSpPr>
                  <p:spPr>
                    <a:xfrm rot="10800000">
                      <a:off x="37" y="332930"/>
                      <a:ext cx="362242"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grpSp>
          <p:pic>
            <p:nvPicPr>
              <p:cNvPr id="688" name="Image 12" descr="Image 12"/>
              <p:cNvPicPr>
                <a:picLocks noChangeAspect="1"/>
              </p:cNvPicPr>
              <p:nvPr/>
            </p:nvPicPr>
            <p:blipFill>
              <a:blip r:embed="rId3"/>
              <a:stretch>
                <a:fillRect/>
              </a:stretch>
            </p:blipFill>
            <p:spPr>
              <a:xfrm>
                <a:off x="5701947" y="299176"/>
                <a:ext cx="508924" cy="1431949"/>
              </a:xfrm>
              <a:prstGeom prst="rect">
                <a:avLst/>
              </a:prstGeom>
              <a:ln w="12700" cap="flat">
                <a:noFill/>
                <a:miter lim="400000"/>
              </a:ln>
              <a:effectLst/>
            </p:spPr>
          </p:pic>
          <p:pic>
            <p:nvPicPr>
              <p:cNvPr id="689" name="Image 13" descr="Image 13"/>
              <p:cNvPicPr>
                <a:picLocks noChangeAspect="1"/>
              </p:cNvPicPr>
              <p:nvPr/>
            </p:nvPicPr>
            <p:blipFill>
              <a:blip r:embed="rId3"/>
              <a:stretch>
                <a:fillRect/>
              </a:stretch>
            </p:blipFill>
            <p:spPr>
              <a:xfrm>
                <a:off x="5667666" y="2357519"/>
                <a:ext cx="508925" cy="1431948"/>
              </a:xfrm>
              <a:prstGeom prst="rect">
                <a:avLst/>
              </a:prstGeom>
              <a:ln w="12700" cap="flat">
                <a:noFill/>
                <a:miter lim="400000"/>
              </a:ln>
              <a:effectLst/>
            </p:spPr>
          </p:pic>
          <p:sp>
            <p:nvSpPr>
              <p:cNvPr id="690" name="Double flèche horizontale 14"/>
              <p:cNvSpPr/>
              <p:nvPr/>
            </p:nvSpPr>
            <p:spPr>
              <a:xfrm rot="1822020">
                <a:off x="4273612" y="2583756"/>
                <a:ext cx="1242789" cy="353759"/>
              </a:xfrm>
              <a:prstGeom prst="leftRightArrow">
                <a:avLst>
                  <a:gd name="adj1" fmla="val 23673"/>
                  <a:gd name="adj2" fmla="val 39469"/>
                </a:avLst>
              </a:prstGeom>
              <a:solidFill>
                <a:srgbClr val="FE303D"/>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nvGrpSpPr>
              <p:cNvPr id="693" name="Flèche courbée vers la gauche 15"/>
              <p:cNvGrpSpPr/>
              <p:nvPr/>
            </p:nvGrpSpPr>
            <p:grpSpPr>
              <a:xfrm>
                <a:off x="6776053" y="1567691"/>
                <a:ext cx="362296" cy="720806"/>
                <a:chOff x="0" y="0"/>
                <a:chExt cx="362294" cy="720805"/>
              </a:xfrm>
            </p:grpSpPr>
            <p:sp>
              <p:nvSpPr>
                <p:cNvPr id="691" name="Shape"/>
                <p:cNvSpPr/>
                <p:nvPr/>
              </p:nvSpPr>
              <p:spPr>
                <a:xfrm>
                  <a:off x="0" y="0"/>
                  <a:ext cx="362295" cy="720806"/>
                </a:xfrm>
                <a:custGeom>
                  <a:avLst/>
                  <a:gdLst/>
                  <a:ahLst/>
                  <a:cxnLst>
                    <a:cxn ang="0">
                      <a:pos x="wd2" y="hd2"/>
                    </a:cxn>
                    <a:cxn ang="5400000">
                      <a:pos x="wd2" y="hd2"/>
                    </a:cxn>
                    <a:cxn ang="10800000">
                      <a:pos x="wd2" y="hd2"/>
                    </a:cxn>
                    <a:cxn ang="16200000">
                      <a:pos x="wd2" y="hd2"/>
                    </a:cxn>
                  </a:cxnLst>
                  <a:rect l="0" t="0" r="r" b="b"/>
                  <a:pathLst>
                    <a:path w="20253" h="21600" extrusionOk="0">
                      <a:moveTo>
                        <a:pt x="0" y="19169"/>
                      </a:moveTo>
                      <a:lnTo>
                        <a:pt x="5063" y="16172"/>
                      </a:lnTo>
                      <a:lnTo>
                        <a:pt x="5063" y="17529"/>
                      </a:lnTo>
                      <a:lnTo>
                        <a:pt x="5063" y="17529"/>
                      </a:lnTo>
                      <a:cubicBezTo>
                        <a:pt x="12901" y="16639"/>
                        <a:pt x="18781" y="13782"/>
                        <a:pt x="20015" y="10263"/>
                      </a:cubicBezTo>
                      <a:cubicBezTo>
                        <a:pt x="21600" y="14785"/>
                        <a:pt x="15136" y="19099"/>
                        <a:pt x="5063" y="20243"/>
                      </a:cubicBezTo>
                      <a:lnTo>
                        <a:pt x="5063" y="21600"/>
                      </a:lnTo>
                      <a:close/>
                      <a:moveTo>
                        <a:pt x="20251" y="11620"/>
                      </a:moveTo>
                      <a:cubicBezTo>
                        <a:pt x="20251" y="6701"/>
                        <a:pt x="11184" y="2714"/>
                        <a:pt x="0" y="2714"/>
                      </a:cubicBezTo>
                      <a:lnTo>
                        <a:pt x="0" y="0"/>
                      </a:lnTo>
                      <a:cubicBezTo>
                        <a:pt x="11184" y="0"/>
                        <a:pt x="20251" y="3987"/>
                        <a:pt x="20251" y="8906"/>
                      </a:cubicBezTo>
                      <a:close/>
                    </a:path>
                  </a:pathLst>
                </a:custGeom>
                <a:solidFill>
                  <a:srgbClr val="7A0108"/>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92" name="Shape"/>
                <p:cNvSpPr/>
                <p:nvPr/>
              </p:nvSpPr>
              <p:spPr>
                <a:xfrm>
                  <a:off x="0" y="0"/>
                  <a:ext cx="362258" cy="38776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7"/>
                        <a:pt x="11929" y="5045"/>
                        <a:pt x="0" y="5045"/>
                      </a:cubicBezTo>
                      <a:lnTo>
                        <a:pt x="0" y="0"/>
                      </a:lnTo>
                      <a:cubicBezTo>
                        <a:pt x="11929" y="0"/>
                        <a:pt x="21600" y="7412"/>
                        <a:pt x="21600" y="16555"/>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96" name="Flèche courbée vers la gauche 16"/>
              <p:cNvGrpSpPr/>
              <p:nvPr/>
            </p:nvGrpSpPr>
            <p:grpSpPr>
              <a:xfrm>
                <a:off x="6341803" y="1553191"/>
                <a:ext cx="362279" cy="720577"/>
                <a:chOff x="0" y="0"/>
                <a:chExt cx="362277" cy="720576"/>
              </a:xfrm>
            </p:grpSpPr>
            <p:sp>
              <p:nvSpPr>
                <p:cNvPr id="694" name="Shape"/>
                <p:cNvSpPr/>
                <p:nvPr/>
              </p:nvSpPr>
              <p:spPr>
                <a:xfrm rot="10800000">
                  <a:off x="-1" y="-1"/>
                  <a:ext cx="362279" cy="720578"/>
                </a:xfrm>
                <a:custGeom>
                  <a:avLst/>
                  <a:gdLst/>
                  <a:ahLst/>
                  <a:cxnLst>
                    <a:cxn ang="0">
                      <a:pos x="wd2" y="hd2"/>
                    </a:cxn>
                    <a:cxn ang="5400000">
                      <a:pos x="wd2" y="hd2"/>
                    </a:cxn>
                    <a:cxn ang="10800000">
                      <a:pos x="wd2" y="hd2"/>
                    </a:cxn>
                    <a:cxn ang="16200000">
                      <a:pos x="wd2" y="hd2"/>
                    </a:cxn>
                  </a:cxnLst>
                  <a:rect l="0" t="0" r="r" b="b"/>
                  <a:pathLst>
                    <a:path w="20253" h="21600" extrusionOk="0">
                      <a:moveTo>
                        <a:pt x="0" y="19168"/>
                      </a:moveTo>
                      <a:lnTo>
                        <a:pt x="5063" y="16171"/>
                      </a:lnTo>
                      <a:lnTo>
                        <a:pt x="5063" y="17528"/>
                      </a:lnTo>
                      <a:cubicBezTo>
                        <a:pt x="12901" y="16638"/>
                        <a:pt x="18780" y="13781"/>
                        <a:pt x="20014" y="10263"/>
                      </a:cubicBezTo>
                      <a:cubicBezTo>
                        <a:pt x="21600" y="14784"/>
                        <a:pt x="15136" y="19099"/>
                        <a:pt x="5063" y="20243"/>
                      </a:cubicBezTo>
                      <a:lnTo>
                        <a:pt x="5063" y="21600"/>
                      </a:lnTo>
                      <a:close/>
                      <a:moveTo>
                        <a:pt x="20251" y="11620"/>
                      </a:moveTo>
                      <a:cubicBezTo>
                        <a:pt x="20251" y="6702"/>
                        <a:pt x="11184" y="2715"/>
                        <a:pt x="0" y="2715"/>
                      </a:cubicBezTo>
                      <a:lnTo>
                        <a:pt x="0" y="0"/>
                      </a:lnTo>
                      <a:cubicBezTo>
                        <a:pt x="11184" y="0"/>
                        <a:pt x="20251" y="3987"/>
                        <a:pt x="20251" y="8905"/>
                      </a:cubicBezTo>
                      <a:close/>
                    </a:path>
                  </a:pathLst>
                </a:custGeom>
                <a:solidFill>
                  <a:srgbClr val="7A0108"/>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sp>
              <p:nvSpPr>
                <p:cNvPr id="695" name="Shape"/>
                <p:cNvSpPr/>
                <p:nvPr/>
              </p:nvSpPr>
              <p:spPr>
                <a:xfrm rot="10800000">
                  <a:off x="37" y="332930"/>
                  <a:ext cx="362241" cy="3876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2458"/>
                        <a:pt x="11929" y="5046"/>
                        <a:pt x="0" y="5046"/>
                      </a:cubicBezTo>
                      <a:lnTo>
                        <a:pt x="0" y="0"/>
                      </a:lnTo>
                      <a:cubicBezTo>
                        <a:pt x="11929" y="0"/>
                        <a:pt x="21600" y="7411"/>
                        <a:pt x="21600" y="16554"/>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grpSp>
            <p:nvGrpSpPr>
              <p:cNvPr id="699" name="Zone de texte 2"/>
              <p:cNvGrpSpPr/>
              <p:nvPr/>
            </p:nvGrpSpPr>
            <p:grpSpPr>
              <a:xfrm>
                <a:off x="45744" y="-1"/>
                <a:ext cx="2039702" cy="830994"/>
                <a:chOff x="0" y="0"/>
                <a:chExt cx="2039701" cy="830992"/>
              </a:xfrm>
            </p:grpSpPr>
            <p:sp>
              <p:nvSpPr>
                <p:cNvPr id="697" name="Rectangle"/>
                <p:cNvSpPr/>
                <p:nvPr/>
              </p:nvSpPr>
              <p:spPr>
                <a:xfrm>
                  <a:off x="0" y="0"/>
                  <a:ext cx="2039701" cy="715135"/>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698" name="Stage 1: animal pathogen exclusively…"/>
                <p:cNvSpPr txBox="1"/>
                <p:nvPr/>
              </p:nvSpPr>
              <p:spPr>
                <a:xfrm>
                  <a:off x="45719" y="0"/>
                  <a:ext cx="1948262" cy="8309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1: animal pathogen exclusively</a:t>
                  </a:r>
                </a:p>
                <a:p>
                  <a:pPr algn="ctr">
                    <a:defRPr sz="1400" i="1">
                      <a:latin typeface="Calibri Light"/>
                      <a:ea typeface="Calibri Light"/>
                      <a:cs typeface="Calibri Light"/>
                      <a:sym typeface="Calibri Light"/>
                    </a:defRPr>
                  </a:pPr>
                  <a:r>
                    <a:rPr sz="1600">
                      <a:latin typeface="Source Sans Pro Regular"/>
                    </a:rPr>
                    <a:t>No human cases</a:t>
                  </a:r>
                </a:p>
              </p:txBody>
            </p:sp>
          </p:grpSp>
          <p:grpSp>
            <p:nvGrpSpPr>
              <p:cNvPr id="702" name="Zone de texte 2"/>
              <p:cNvGrpSpPr/>
              <p:nvPr/>
            </p:nvGrpSpPr>
            <p:grpSpPr>
              <a:xfrm>
                <a:off x="1668331" y="2357519"/>
                <a:ext cx="1717518" cy="1077215"/>
                <a:chOff x="0" y="0"/>
                <a:chExt cx="1717517" cy="1077213"/>
              </a:xfrm>
            </p:grpSpPr>
            <p:sp>
              <p:nvSpPr>
                <p:cNvPr id="700" name="Rectangle"/>
                <p:cNvSpPr/>
                <p:nvPr/>
              </p:nvSpPr>
              <p:spPr>
                <a:xfrm>
                  <a:off x="0" y="0"/>
                  <a:ext cx="1717517" cy="927493"/>
                </a:xfrm>
                <a:prstGeom prst="rect">
                  <a:avLst/>
                </a:prstGeom>
                <a:solidFill>
                  <a:srgbClr val="FFFFFF"/>
                </a:solidFill>
                <a:ln w="12700" cap="flat">
                  <a:noFill/>
                  <a:miter lim="400000"/>
                </a:ln>
                <a:effectLst/>
              </p:spPr>
              <p:txBody>
                <a:bodyPr wrap="square" lIns="45719" tIns="45719" rIns="45719" bIns="45719" numCol="1" anchor="t">
                  <a:noAutofit/>
                </a:bodyPr>
                <a:lstStyle/>
                <a:p>
                  <a:pPr algn="ctr">
                    <a:defRPr sz="1400">
                      <a:latin typeface="Calibri Light"/>
                      <a:ea typeface="Calibri Light"/>
                      <a:cs typeface="Calibri Light"/>
                      <a:sym typeface="Calibri Light"/>
                    </a:defRPr>
                  </a:pPr>
                  <a:endParaRPr sz="1600">
                    <a:latin typeface="Source Sans Pro Regular"/>
                  </a:endParaRPr>
                </a:p>
              </p:txBody>
            </p:sp>
            <p:sp>
              <p:nvSpPr>
                <p:cNvPr id="701" name="Stage 2: primary infection…"/>
                <p:cNvSpPr txBox="1"/>
                <p:nvPr/>
              </p:nvSpPr>
              <p:spPr>
                <a:xfrm>
                  <a:off x="45719" y="0"/>
                  <a:ext cx="1626078" cy="1077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2: primary infection</a:t>
                  </a:r>
                </a:p>
                <a:p>
                  <a:pPr algn="ctr">
                    <a:defRPr sz="1400" i="1">
                      <a:latin typeface="Calibri Light"/>
                      <a:ea typeface="Calibri Light"/>
                      <a:cs typeface="Calibri Light"/>
                      <a:sym typeface="Calibri Light"/>
                    </a:defRPr>
                  </a:pPr>
                  <a:r>
                    <a:rPr sz="1600">
                      <a:latin typeface="Source Sans Pro Regular"/>
                    </a:rPr>
                    <a:t>A – H transmission only</a:t>
                  </a:r>
                </a:p>
              </p:txBody>
            </p:sp>
          </p:grpSp>
          <p:sp>
            <p:nvSpPr>
              <p:cNvPr id="703" name="Zone de texte 2"/>
              <p:cNvSpPr txBox="1"/>
              <p:nvPr/>
            </p:nvSpPr>
            <p:spPr>
              <a:xfrm>
                <a:off x="3210932" y="95735"/>
                <a:ext cx="2187169" cy="1077215"/>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3: limited outbreak</a:t>
                </a:r>
              </a:p>
              <a:p>
                <a:pPr algn="ctr">
                  <a:defRPr sz="1400" i="1">
                    <a:latin typeface="Calibri Light"/>
                    <a:ea typeface="Calibri Light"/>
                    <a:cs typeface="Calibri Light"/>
                    <a:sym typeface="Calibri Light"/>
                  </a:defRPr>
                </a:pPr>
                <a:r>
                  <a:rPr sz="1600">
                    <a:latin typeface="Source Sans Pro Regular"/>
                  </a:rPr>
                  <a:t>A – H and limited H-H transmission</a:t>
                </a:r>
              </a:p>
            </p:txBody>
          </p:sp>
          <p:sp>
            <p:nvSpPr>
              <p:cNvPr id="704" name="Zone de texte 2"/>
              <p:cNvSpPr txBox="1"/>
              <p:nvPr/>
            </p:nvSpPr>
            <p:spPr>
              <a:xfrm>
                <a:off x="3462318" y="3374723"/>
                <a:ext cx="2187169" cy="830994"/>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4: long outbreak</a:t>
                </a:r>
              </a:p>
              <a:p>
                <a:pPr algn="ctr">
                  <a:defRPr sz="1400" i="1">
                    <a:latin typeface="Calibri Light"/>
                    <a:ea typeface="Calibri Light"/>
                    <a:cs typeface="Calibri Light"/>
                    <a:sym typeface="Calibri Light"/>
                  </a:defRPr>
                </a:pPr>
                <a:r>
                  <a:rPr sz="1600">
                    <a:latin typeface="Source Sans Pro Regular"/>
                  </a:rPr>
                  <a:t>A – H and sustained H-H transmission</a:t>
                </a:r>
              </a:p>
            </p:txBody>
          </p:sp>
          <p:sp>
            <p:nvSpPr>
              <p:cNvPr id="705" name="Zone de texte 2"/>
              <p:cNvSpPr txBox="1"/>
              <p:nvPr/>
            </p:nvSpPr>
            <p:spPr>
              <a:xfrm>
                <a:off x="6673213" y="2381453"/>
                <a:ext cx="1556424" cy="1323436"/>
              </a:xfrm>
              <a:prstGeom prst="rect">
                <a:avLst/>
              </a:prstGeom>
              <a:solidFill>
                <a:srgbClr val="FFFFFF"/>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p>
                <a:pPr algn="ctr">
                  <a:defRPr sz="1400">
                    <a:latin typeface="Calibri Light"/>
                    <a:ea typeface="Calibri Light"/>
                    <a:cs typeface="Calibri Light"/>
                    <a:sym typeface="Calibri Light"/>
                  </a:defRPr>
                </a:pPr>
                <a:r>
                  <a:rPr sz="1600">
                    <a:latin typeface="Source Sans Pro Regular"/>
                  </a:rPr>
                  <a:t>Stage 5: human pathogen exclusively</a:t>
                </a:r>
              </a:p>
              <a:p>
                <a:pPr algn="ctr">
                  <a:defRPr sz="1400" i="1">
                    <a:latin typeface="Calibri Light"/>
                    <a:ea typeface="Calibri Light"/>
                    <a:cs typeface="Calibri Light"/>
                    <a:sym typeface="Calibri Light"/>
                  </a:defRPr>
                </a:pPr>
                <a:r>
                  <a:rPr sz="1600">
                    <a:latin typeface="Source Sans Pro Regular"/>
                  </a:rPr>
                  <a:t>Sustained H-H transmission</a:t>
                </a:r>
              </a:p>
            </p:txBody>
          </p:sp>
          <p:sp>
            <p:nvSpPr>
              <p:cNvPr id="687" name="Double flèche horizontale 11"/>
              <p:cNvSpPr/>
              <p:nvPr/>
            </p:nvSpPr>
            <p:spPr>
              <a:xfrm rot="19420913">
                <a:off x="4273612" y="1172775"/>
                <a:ext cx="1242789" cy="353759"/>
              </a:xfrm>
              <a:prstGeom prst="leftRightArrow">
                <a:avLst>
                  <a:gd name="adj1" fmla="val 23673"/>
                  <a:gd name="adj2" fmla="val 39469"/>
                </a:avLst>
              </a:prstGeom>
              <a:blipFill rotWithShape="1">
                <a:blip r:embed="rId7"/>
                <a:srcRect/>
                <a:tile tx="0" ty="0" sx="100000" sy="100000" flip="none" algn="tl"/>
              </a:blipFill>
              <a:ln w="12700" cap="flat">
                <a:solidFill>
                  <a:srgbClr val="FE303D"/>
                </a:solidFill>
                <a:prstDash val="solid"/>
                <a:miter lim="8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sp>
          <p:nvSpPr>
            <p:cNvPr id="707" name="Double flèche horizontale 28"/>
            <p:cNvSpPr/>
            <p:nvPr/>
          </p:nvSpPr>
          <p:spPr>
            <a:xfrm>
              <a:off x="1927117" y="1738430"/>
              <a:ext cx="1242789" cy="353759"/>
            </a:xfrm>
            <a:prstGeom prst="leftRightArrow">
              <a:avLst>
                <a:gd name="adj1" fmla="val 23673"/>
                <a:gd name="adj2" fmla="val 39469"/>
              </a:avLst>
            </a:prstGeom>
            <a:solidFill>
              <a:srgbClr val="FE757E"/>
            </a:solidFill>
            <a:ln w="12700" cap="flat">
              <a:noFill/>
              <a:miter lim="400000"/>
            </a:ln>
            <a:effectLst/>
          </p:spPr>
          <p:txBody>
            <a:bodyPr wrap="square" lIns="45719" tIns="45719" rIns="45719" bIns="45719" numCol="1" anchor="ctr">
              <a:noAutofit/>
            </a:bodyPr>
            <a:lstStyle/>
            <a:p>
              <a:pPr>
                <a:defRPr sz="3200">
                  <a:solidFill>
                    <a:srgbClr val="FFFFFF"/>
                  </a:solidFill>
                </a:defRPr>
              </a:pPr>
              <a:endParaRPr sz="3600">
                <a:latin typeface="Source Sans Pro Regular"/>
              </a:endParaRPr>
            </a:p>
          </p:txBody>
        </p:sp>
      </p:grpSp>
      <p:sp>
        <p:nvSpPr>
          <p:cNvPr id="4" name="Title 16">
            <a:extLst>
              <a:ext uri="{FF2B5EF4-FFF2-40B4-BE49-F238E27FC236}">
                <a16:creationId xmlns:a16="http://schemas.microsoft.com/office/drawing/2014/main" id="{56B1A3C4-B822-828B-4901-9B8A54EC26D3}"/>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Evolution stages of zoonotic diseases </a:t>
            </a:r>
            <a:endParaRPr lang="hu-HU" b="1" dirty="0"/>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4" name="Group 9"/>
          <p:cNvGrpSpPr/>
          <p:nvPr/>
        </p:nvGrpSpPr>
        <p:grpSpPr>
          <a:xfrm>
            <a:off x="1752601" y="1219202"/>
            <a:ext cx="8639209" cy="4765290"/>
            <a:chOff x="0" y="0"/>
            <a:chExt cx="8639208" cy="4765288"/>
          </a:xfrm>
        </p:grpSpPr>
        <p:pic>
          <p:nvPicPr>
            <p:cNvPr id="712" name="Picture 6" descr="Picture 6"/>
            <p:cNvPicPr>
              <a:picLocks noChangeAspect="1"/>
            </p:cNvPicPr>
            <p:nvPr/>
          </p:nvPicPr>
          <p:blipFill>
            <a:blip r:embed="rId3"/>
            <a:stretch>
              <a:fillRect/>
            </a:stretch>
          </p:blipFill>
          <p:spPr>
            <a:xfrm>
              <a:off x="0" y="0"/>
              <a:ext cx="7848601" cy="4765289"/>
            </a:xfrm>
            <a:prstGeom prst="rect">
              <a:avLst/>
            </a:prstGeom>
            <a:ln w="12700" cap="flat">
              <a:noFill/>
              <a:miter lim="400000"/>
            </a:ln>
            <a:effectLst/>
          </p:spPr>
        </p:pic>
        <p:sp>
          <p:nvSpPr>
            <p:cNvPr id="713" name="TextBox 7"/>
            <p:cNvSpPr txBox="1"/>
            <p:nvPr/>
          </p:nvSpPr>
          <p:spPr>
            <a:xfrm>
              <a:off x="6827520" y="2590799"/>
              <a:ext cx="1811689" cy="8534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defRPr sz="1200">
                  <a:latin typeface="Source Sans Pro Regular"/>
                  <a:ea typeface="Source Sans Pro Regular"/>
                  <a:cs typeface="Source Sans Pro Regular"/>
                  <a:sym typeface="Source Sans Pro Regular"/>
                </a:defRPr>
              </a:lvl1pPr>
            </a:lstStyle>
            <a:p>
              <a:r>
                <a:rPr dirty="0"/>
                <a:t>From </a:t>
              </a:r>
              <a:r>
                <a:rPr dirty="0" err="1"/>
                <a:t>P.Formenty</a:t>
              </a:r>
              <a:r>
                <a:rPr dirty="0"/>
                <a:t>, in </a:t>
              </a:r>
              <a:r>
                <a:rPr dirty="0" err="1"/>
                <a:t>Karesk</a:t>
              </a:r>
              <a:r>
                <a:rPr dirty="0"/>
                <a:t> and </a:t>
              </a:r>
              <a:r>
                <a:rPr dirty="0" err="1"/>
                <a:t>coll</a:t>
              </a:r>
              <a:r>
                <a:rPr dirty="0"/>
                <a:t>, 2012, Ecology of Zoonosis, The Lancet</a:t>
              </a:r>
            </a:p>
          </p:txBody>
        </p:sp>
      </p:grpSp>
      <p:sp>
        <p:nvSpPr>
          <p:cNvPr id="715" name="TextBox 1"/>
          <p:cNvSpPr txBox="1"/>
          <p:nvPr/>
        </p:nvSpPr>
        <p:spPr>
          <a:xfrm>
            <a:off x="5722620" y="5838295"/>
            <a:ext cx="419507" cy="25820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300"/>
            </a:lvl1pPr>
          </a:lstStyle>
          <a:p>
            <a:r>
              <a:t>Days</a:t>
            </a:r>
          </a:p>
        </p:txBody>
      </p:sp>
      <p:sp>
        <p:nvSpPr>
          <p:cNvPr id="2" name="Title 16">
            <a:extLst>
              <a:ext uri="{FF2B5EF4-FFF2-40B4-BE49-F238E27FC236}">
                <a16:creationId xmlns:a16="http://schemas.microsoft.com/office/drawing/2014/main" id="{4F428F33-B31A-00CD-C295-2FC79040A971}"/>
              </a:ext>
            </a:extLst>
          </p:cNvPr>
          <p:cNvSpPr txBox="1">
            <a:spLocks/>
          </p:cNvSpPr>
          <p:nvPr/>
        </p:nvSpPr>
        <p:spPr>
          <a:xfrm>
            <a:off x="288036" y="5421"/>
            <a:ext cx="10994857"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a:t>Stages of human - animal - environment interface </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 name="Oval 23"/>
          <p:cNvSpPr/>
          <p:nvPr/>
        </p:nvSpPr>
        <p:spPr>
          <a:xfrm>
            <a:off x="5131141" y="38093"/>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722" name="Subtitle 3"/>
          <p:cNvSpPr txBox="1">
            <a:spLocks noGrp="1"/>
          </p:cNvSpPr>
          <p:nvPr>
            <p:ph type="body" idx="1"/>
          </p:nvPr>
        </p:nvSpPr>
        <p:spPr>
          <a:xfrm>
            <a:off x="1991864" y="813298"/>
            <a:ext cx="8605615" cy="4793614"/>
          </a:xfrm>
          <a:prstGeom prst="rect">
            <a:avLst/>
          </a:prstGeom>
        </p:spPr>
        <p:txBody>
          <a:bodyPr/>
          <a:lstStyle>
            <a:lvl1pPr marL="0" indent="0">
              <a:buSzTx/>
              <a:buNone/>
              <a:defRPr sz="2400">
                <a:solidFill>
                  <a:schemeClr val="accent3"/>
                </a:solidFill>
              </a:defRPr>
            </a:lvl1pPr>
          </a:lstStyle>
          <a:p>
            <a:r>
              <a:rPr b="1" dirty="0"/>
              <a:t>One Health is not only about…</a:t>
            </a:r>
          </a:p>
        </p:txBody>
      </p:sp>
      <p:sp>
        <p:nvSpPr>
          <p:cNvPr id="723" name="Slide Number Placeholder 5"/>
          <p:cNvSpPr txBox="1">
            <a:spLocks noGrp="1"/>
          </p:cNvSpPr>
          <p:nvPr>
            <p:ph type="sldNum" sz="quarter" idx="2"/>
          </p:nvPr>
        </p:nvSpPr>
        <p:spPr>
          <a:xfrm>
            <a:off x="11480800" y="6013086"/>
            <a:ext cx="192507" cy="2057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27</a:t>
            </a:fld>
            <a:endParaRPr/>
          </a:p>
        </p:txBody>
      </p:sp>
      <p:pic>
        <p:nvPicPr>
          <p:cNvPr id="724" name="Picture 12" descr="Picture 12"/>
          <p:cNvPicPr>
            <a:picLocks noChangeAspect="1"/>
          </p:cNvPicPr>
          <p:nvPr/>
        </p:nvPicPr>
        <p:blipFill>
          <a:blip r:embed="rId3"/>
          <a:stretch>
            <a:fillRect/>
          </a:stretch>
        </p:blipFill>
        <p:spPr>
          <a:xfrm>
            <a:off x="2251556" y="3583477"/>
            <a:ext cx="638003" cy="638005"/>
          </a:xfrm>
          <a:prstGeom prst="rect">
            <a:avLst/>
          </a:prstGeom>
          <a:ln w="12700">
            <a:miter lim="400000"/>
          </a:ln>
        </p:spPr>
      </p:pic>
      <p:pic>
        <p:nvPicPr>
          <p:cNvPr id="725" name="Picture 13" descr="Picture 13"/>
          <p:cNvPicPr>
            <a:picLocks noChangeAspect="1"/>
          </p:cNvPicPr>
          <p:nvPr/>
        </p:nvPicPr>
        <p:blipFill>
          <a:blip r:embed="rId4"/>
          <a:stretch>
            <a:fillRect/>
          </a:stretch>
        </p:blipFill>
        <p:spPr>
          <a:xfrm>
            <a:off x="2149720" y="4921396"/>
            <a:ext cx="941239" cy="941239"/>
          </a:xfrm>
          <a:prstGeom prst="rect">
            <a:avLst/>
          </a:prstGeom>
          <a:ln w="12700">
            <a:miter lim="400000"/>
          </a:ln>
        </p:spPr>
      </p:pic>
      <p:grpSp>
        <p:nvGrpSpPr>
          <p:cNvPr id="730" name="Group 19"/>
          <p:cNvGrpSpPr/>
          <p:nvPr/>
        </p:nvGrpSpPr>
        <p:grpSpPr>
          <a:xfrm>
            <a:off x="2035969" y="1546810"/>
            <a:ext cx="1221100" cy="743092"/>
            <a:chOff x="0" y="0"/>
            <a:chExt cx="1221099" cy="743091"/>
          </a:xfrm>
        </p:grpSpPr>
        <p:pic>
          <p:nvPicPr>
            <p:cNvPr id="726" name="Picture 18" descr="Picture 18"/>
            <p:cNvPicPr>
              <a:picLocks noChangeAspect="1"/>
            </p:cNvPicPr>
            <p:nvPr/>
          </p:nvPicPr>
          <p:blipFill>
            <a:blip r:embed="rId5"/>
            <a:stretch>
              <a:fillRect/>
            </a:stretch>
          </p:blipFill>
          <p:spPr>
            <a:xfrm>
              <a:off x="-1" y="158892"/>
              <a:ext cx="428009" cy="584199"/>
            </a:xfrm>
            <a:prstGeom prst="rect">
              <a:avLst/>
            </a:prstGeom>
            <a:ln w="12700" cap="flat">
              <a:noFill/>
              <a:miter lim="400000"/>
            </a:ln>
            <a:effectLst/>
          </p:spPr>
        </p:pic>
        <p:pic>
          <p:nvPicPr>
            <p:cNvPr id="727" name="Picture 16" descr="Picture 16"/>
            <p:cNvPicPr>
              <a:picLocks noChangeAspect="1"/>
            </p:cNvPicPr>
            <p:nvPr/>
          </p:nvPicPr>
          <p:blipFill>
            <a:blip r:embed="rId6"/>
            <a:stretch>
              <a:fillRect/>
            </a:stretch>
          </p:blipFill>
          <p:spPr>
            <a:xfrm>
              <a:off x="820995" y="297416"/>
              <a:ext cx="400105" cy="400104"/>
            </a:xfrm>
            <a:prstGeom prst="rect">
              <a:avLst/>
            </a:prstGeom>
            <a:ln w="12700" cap="flat">
              <a:noFill/>
              <a:miter lim="400000"/>
            </a:ln>
            <a:effectLst/>
          </p:spPr>
        </p:pic>
        <p:pic>
          <p:nvPicPr>
            <p:cNvPr id="728" name="Picture 17" descr="Picture 17"/>
            <p:cNvPicPr>
              <a:picLocks noChangeAspect="1"/>
            </p:cNvPicPr>
            <p:nvPr/>
          </p:nvPicPr>
          <p:blipFill>
            <a:blip r:embed="rId7"/>
            <a:stretch>
              <a:fillRect/>
            </a:stretch>
          </p:blipFill>
          <p:spPr>
            <a:xfrm>
              <a:off x="534589" y="-1"/>
              <a:ext cx="203205" cy="203205"/>
            </a:xfrm>
            <a:prstGeom prst="rect">
              <a:avLst/>
            </a:prstGeom>
            <a:ln w="12700" cap="flat">
              <a:noFill/>
              <a:miter lim="400000"/>
            </a:ln>
            <a:effectLst/>
          </p:spPr>
        </p:pic>
        <p:sp>
          <p:nvSpPr>
            <p:cNvPr id="729" name="Left-Right Arrow 13"/>
            <p:cNvSpPr/>
            <p:nvPr/>
          </p:nvSpPr>
          <p:spPr>
            <a:xfrm>
              <a:off x="419873" y="342330"/>
              <a:ext cx="357401" cy="108662"/>
            </a:xfrm>
            <a:prstGeom prst="leftRightArrow">
              <a:avLst>
                <a:gd name="adj1" fmla="val 50000"/>
                <a:gd name="adj2" fmla="val 50000"/>
              </a:avLst>
            </a:prstGeom>
            <a:solidFill>
              <a:srgbClr val="D0CECE"/>
            </a:solidFill>
            <a:ln w="12700" cap="flat">
              <a:solidFill>
                <a:srgbClr val="000000"/>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grpSp>
      <p:sp>
        <p:nvSpPr>
          <p:cNvPr id="731" name="TextBox 14"/>
          <p:cNvSpPr txBox="1"/>
          <p:nvPr/>
        </p:nvSpPr>
        <p:spPr>
          <a:xfrm>
            <a:off x="3707491" y="1151726"/>
            <a:ext cx="6813113" cy="17851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a:latin typeface="Source Sans Pro Regular"/>
                <a:ea typeface="Source Sans Pro Regular"/>
                <a:cs typeface="Source Sans Pro Regular"/>
                <a:sym typeface="Source Sans Pro Regular"/>
              </a:defRPr>
            </a:pPr>
            <a:r>
              <a:rPr sz="2200" dirty="0"/>
              <a:t>Zoonotic diseases</a:t>
            </a:r>
          </a:p>
          <a:p>
            <a:pPr>
              <a:defRPr>
                <a:latin typeface="Source Sans Pro Regular"/>
                <a:ea typeface="Source Sans Pro Regular"/>
                <a:cs typeface="Source Sans Pro Regular"/>
                <a:sym typeface="Source Sans Pro Regular"/>
              </a:defRPr>
            </a:pPr>
            <a:r>
              <a:rPr sz="2200" dirty="0"/>
              <a:t>Diseases that can travel both ways between humans and animals e.g. zoonotic influenza, Zika virus, West Nile virus, Q-fever, brucellosis, Lyme disease, rabies, anthrax, etc.</a:t>
            </a:r>
          </a:p>
        </p:txBody>
      </p:sp>
      <p:sp>
        <p:nvSpPr>
          <p:cNvPr id="732" name="Rectangle 15"/>
          <p:cNvSpPr txBox="1"/>
          <p:nvPr/>
        </p:nvSpPr>
        <p:spPr>
          <a:xfrm>
            <a:off x="1877432" y="2806386"/>
            <a:ext cx="8322704" cy="459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500"/>
              </a:spcBef>
              <a:defRPr sz="2300">
                <a:solidFill>
                  <a:schemeClr val="accent6"/>
                </a:solidFill>
                <a:latin typeface="Source Sans Pro Regular"/>
                <a:ea typeface="Source Sans Pro Regular"/>
                <a:cs typeface="Source Sans Pro Regular"/>
                <a:sym typeface="Source Sans Pro Regular"/>
              </a:defRPr>
            </a:lvl1pPr>
          </a:lstStyle>
          <a:p>
            <a:r>
              <a:rPr b="1" dirty="0">
                <a:solidFill>
                  <a:schemeClr val="accent3"/>
                </a:solidFill>
              </a:rPr>
              <a:t>…but also includes other health challenges such as:</a:t>
            </a:r>
          </a:p>
        </p:txBody>
      </p:sp>
      <p:sp>
        <p:nvSpPr>
          <p:cNvPr id="733" name="Rectangle 17"/>
          <p:cNvSpPr txBox="1"/>
          <p:nvPr/>
        </p:nvSpPr>
        <p:spPr>
          <a:xfrm>
            <a:off x="3707491" y="3223644"/>
            <a:ext cx="6461760" cy="11079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a:latin typeface="Source Sans Pro Regular"/>
                <a:ea typeface="Source Sans Pro Regular"/>
                <a:cs typeface="Source Sans Pro Regular"/>
                <a:sym typeface="Source Sans Pro Regular"/>
              </a:defRPr>
            </a:pPr>
            <a:r>
              <a:rPr sz="2200" dirty="0"/>
              <a:t>Antimicrobial resistance (AMR)</a:t>
            </a:r>
          </a:p>
          <a:p>
            <a:pPr>
              <a:defRPr>
                <a:latin typeface="Source Sans Pro Regular"/>
                <a:ea typeface="Source Sans Pro Regular"/>
                <a:cs typeface="Source Sans Pro Regular"/>
                <a:sym typeface="Source Sans Pro Regular"/>
              </a:defRPr>
            </a:pPr>
            <a:r>
              <a:rPr sz="2200" dirty="0"/>
              <a:t>The ability of a microorganism to stop an antimicrobial from working against it. </a:t>
            </a:r>
          </a:p>
        </p:txBody>
      </p:sp>
      <p:sp>
        <p:nvSpPr>
          <p:cNvPr id="734" name="Rectangle 18"/>
          <p:cNvSpPr txBox="1"/>
          <p:nvPr/>
        </p:nvSpPr>
        <p:spPr>
          <a:xfrm>
            <a:off x="3707491" y="4330852"/>
            <a:ext cx="6796959" cy="17851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a:latin typeface="Source Sans Pro Regular"/>
                <a:ea typeface="Source Sans Pro Regular"/>
                <a:cs typeface="Source Sans Pro Regular"/>
                <a:sym typeface="Source Sans Pro Regular"/>
              </a:defRPr>
            </a:pPr>
            <a:r>
              <a:rPr sz="2200" dirty="0"/>
              <a:t>Food Safety</a:t>
            </a:r>
          </a:p>
          <a:p>
            <a:pPr>
              <a:defRPr>
                <a:latin typeface="Source Sans Pro Regular"/>
                <a:ea typeface="Source Sans Pro Regular"/>
                <a:cs typeface="Source Sans Pro Regular"/>
                <a:sym typeface="Source Sans Pro Regular"/>
              </a:defRPr>
            </a:pPr>
            <a:r>
              <a:rPr sz="2200" dirty="0"/>
              <a:t>Including any disease resulting from contaminated food or water e.g. E. coli, Salmonella, Campylobacter, Shigella, Toxoplasma, Trichinella, Echinococcus, Taenia, hepatitis A virus, etc.</a:t>
            </a:r>
          </a:p>
        </p:txBody>
      </p:sp>
      <p:pic>
        <p:nvPicPr>
          <p:cNvPr id="735" name="Picture 3" descr="Picture 3"/>
          <p:cNvPicPr>
            <a:picLocks noChangeAspect="1"/>
          </p:cNvPicPr>
          <p:nvPr/>
        </p:nvPicPr>
        <p:blipFill>
          <a:blip r:embed="rId8"/>
          <a:stretch>
            <a:fillRect/>
          </a:stretch>
        </p:blipFill>
        <p:spPr>
          <a:xfrm>
            <a:off x="5200628" y="81952"/>
            <a:ext cx="384805" cy="384805"/>
          </a:xfrm>
          <a:prstGeom prst="rect">
            <a:avLst/>
          </a:prstGeom>
          <a:ln w="12700">
            <a:miter lim="400000"/>
          </a:ln>
        </p:spPr>
      </p:pic>
      <p:sp>
        <p:nvSpPr>
          <p:cNvPr id="3" name="Title 16">
            <a:extLst>
              <a:ext uri="{FF2B5EF4-FFF2-40B4-BE49-F238E27FC236}">
                <a16:creationId xmlns:a16="http://schemas.microsoft.com/office/drawing/2014/main" id="{1FD864A4-B6BC-DCDC-51DA-6703A779C3DF}"/>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a:t>	Did you know?</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3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73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3" nodeType="clickEffect">
                                  <p:stCondLst>
                                    <p:cond delay="0"/>
                                  </p:stCondLst>
                                  <p:iterate>
                                    <p:tmAbs val="0"/>
                                  </p:iterate>
                                  <p:childTnLst>
                                    <p:set>
                                      <p:cBhvr>
                                        <p:cTn id="13" fill="hold"/>
                                        <p:tgtEl>
                                          <p:spTgt spid="73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4" nodeType="clickEffect">
                                  <p:stCondLst>
                                    <p:cond delay="0"/>
                                  </p:stCondLst>
                                  <p:iterate>
                                    <p:tmAbs val="0"/>
                                  </p:iterate>
                                  <p:childTnLst>
                                    <p:set>
                                      <p:cBhvr>
                                        <p:cTn id="17" fill="hold"/>
                                        <p:tgtEl>
                                          <p:spTgt spid="733"/>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5" nodeType="afterEffect">
                                  <p:stCondLst>
                                    <p:cond delay="0"/>
                                  </p:stCondLst>
                                  <p:iterate>
                                    <p:tmAbs val="0"/>
                                  </p:iterate>
                                  <p:childTnLst>
                                    <p:set>
                                      <p:cBhvr>
                                        <p:cTn id="20" fill="hold"/>
                                        <p:tgtEl>
                                          <p:spTgt spid="7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6" nodeType="clickEffect">
                                  <p:stCondLst>
                                    <p:cond delay="0"/>
                                  </p:stCondLst>
                                  <p:iterate>
                                    <p:tmAbs val="0"/>
                                  </p:iterate>
                                  <p:childTnLst>
                                    <p:set>
                                      <p:cBhvr>
                                        <p:cTn id="24" fill="hold"/>
                                        <p:tgtEl>
                                          <p:spTgt spid="734"/>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7" nodeType="afterEffect">
                                  <p:stCondLst>
                                    <p:cond delay="0"/>
                                  </p:stCondLst>
                                  <p:iterate>
                                    <p:tmAbs val="0"/>
                                  </p:iterate>
                                  <p:childTnLst>
                                    <p:set>
                                      <p:cBhvr>
                                        <p:cTn id="27" fill="hold"/>
                                        <p:tgtEl>
                                          <p:spTgt spid="7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 grpId="5" animBg="1" advAuto="0"/>
      <p:bldP spid="725" grpId="7" animBg="1" advAuto="0"/>
      <p:bldP spid="730" grpId="2" animBg="1" advAuto="0"/>
      <p:bldP spid="731" grpId="1" animBg="1" advAuto="0"/>
      <p:bldP spid="732" grpId="3" animBg="1" advAuto="0"/>
      <p:bldP spid="733" grpId="4" animBg="1" advAuto="0"/>
      <p:bldP spid="734" grpId="6"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28</a:t>
            </a:fld>
            <a:endParaRPr/>
          </a:p>
        </p:txBody>
      </p:sp>
      <p:sp>
        <p:nvSpPr>
          <p:cNvPr id="740" name="Google Shape;300;p7"/>
          <p:cNvSpPr txBox="1">
            <a:spLocks noGrp="1"/>
          </p:cNvSpPr>
          <p:nvPr>
            <p:ph type="body" sz="quarter" idx="1"/>
          </p:nvPr>
        </p:nvSpPr>
        <p:spPr>
          <a:xfrm>
            <a:off x="3958383" y="1708915"/>
            <a:ext cx="4553028" cy="1870076"/>
          </a:xfrm>
          <a:prstGeom prst="rect">
            <a:avLst/>
          </a:prstGeom>
        </p:spPr>
        <p:txBody>
          <a:bodyPr lIns="134999" tIns="134999" rIns="134999" bIns="134999"/>
          <a:lstStyle/>
          <a:p>
            <a:r>
              <a:rPr b="1" dirty="0"/>
              <a:t>3. Human-animal-environment interface</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5" name="Group 50"/>
          <p:cNvGrpSpPr/>
          <p:nvPr/>
        </p:nvGrpSpPr>
        <p:grpSpPr>
          <a:xfrm>
            <a:off x="4556438" y="1524000"/>
            <a:ext cx="2429520" cy="2429519"/>
            <a:chOff x="0" y="0"/>
            <a:chExt cx="2429518" cy="2429518"/>
          </a:xfrm>
        </p:grpSpPr>
        <p:sp>
          <p:nvSpPr>
            <p:cNvPr id="743" name="Oval 51"/>
            <p:cNvSpPr/>
            <p:nvPr/>
          </p:nvSpPr>
          <p:spPr>
            <a:xfrm>
              <a:off x="0" y="0"/>
              <a:ext cx="2429518" cy="2429518"/>
            </a:xfrm>
            <a:prstGeom prst="ellipse">
              <a:avLst/>
            </a:prstGeom>
            <a:solidFill>
              <a:srgbClr val="5F8DFC"/>
            </a:solidFill>
            <a:ln w="12700" cap="flat">
              <a:solidFill>
                <a:srgbClr val="FFFFFF"/>
              </a:solidFill>
              <a:prstDash val="solid"/>
              <a:miter lim="800000"/>
            </a:ln>
            <a:effectLst/>
          </p:spPr>
          <p:txBody>
            <a:bodyPr wrap="square" lIns="45719" tIns="45719" rIns="45719" bIns="45719" numCol="1" anchor="t">
              <a:noAutofit/>
            </a:bodyPr>
            <a:lstStyle/>
            <a:p>
              <a:endParaRPr>
                <a:latin typeface="Source Sans Pro Regular"/>
              </a:endParaRPr>
            </a:p>
          </p:txBody>
        </p:sp>
        <p:sp>
          <p:nvSpPr>
            <p:cNvPr id="744" name="Oval 4"/>
            <p:cNvSpPr txBox="1"/>
            <p:nvPr/>
          </p:nvSpPr>
          <p:spPr>
            <a:xfrm>
              <a:off x="323936" y="833308"/>
              <a:ext cx="1781647" cy="2769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889000">
                <a:lnSpc>
                  <a:spcPct val="90000"/>
                </a:lnSpc>
                <a:spcBef>
                  <a:spcPts val="800"/>
                </a:spcBef>
                <a:defRPr sz="2000" b="1"/>
              </a:lvl1pPr>
            </a:lstStyle>
            <a:p>
              <a:r>
                <a:rPr dirty="0">
                  <a:latin typeface="Source Sans Pro Regular"/>
                </a:rPr>
                <a:t>Human</a:t>
              </a:r>
            </a:p>
          </p:txBody>
        </p:sp>
      </p:grpSp>
      <p:grpSp>
        <p:nvGrpSpPr>
          <p:cNvPr id="748" name="Group 53"/>
          <p:cNvGrpSpPr/>
          <p:nvPr/>
        </p:nvGrpSpPr>
        <p:grpSpPr>
          <a:xfrm>
            <a:off x="5418144" y="3017192"/>
            <a:ext cx="2429520" cy="2429520"/>
            <a:chOff x="0" y="0"/>
            <a:chExt cx="2429518" cy="2429518"/>
          </a:xfrm>
        </p:grpSpPr>
        <p:sp>
          <p:nvSpPr>
            <p:cNvPr id="746" name="Oval 54"/>
            <p:cNvSpPr/>
            <p:nvPr/>
          </p:nvSpPr>
          <p:spPr>
            <a:xfrm>
              <a:off x="0" y="0"/>
              <a:ext cx="2429518" cy="2429518"/>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anchor="t">
              <a:noAutofit/>
            </a:bodyPr>
            <a:lstStyle/>
            <a:p>
              <a:endParaRPr>
                <a:latin typeface="Source Sans Pro Regular"/>
              </a:endParaRPr>
            </a:p>
          </p:txBody>
        </p:sp>
        <p:sp>
          <p:nvSpPr>
            <p:cNvPr id="747" name="Oval 4"/>
            <p:cNvSpPr txBox="1"/>
            <p:nvPr/>
          </p:nvSpPr>
          <p:spPr>
            <a:xfrm>
              <a:off x="743027" y="1157243"/>
              <a:ext cx="1457712" cy="2769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889000">
                <a:lnSpc>
                  <a:spcPct val="90000"/>
                </a:lnSpc>
                <a:spcBef>
                  <a:spcPts val="800"/>
                </a:spcBef>
                <a:defRPr sz="2000" b="1"/>
              </a:lvl1pPr>
            </a:lstStyle>
            <a:p>
              <a:r>
                <a:rPr dirty="0">
                  <a:latin typeface="Source Sans Pro Regular"/>
                </a:rPr>
                <a:t>Environment</a:t>
              </a:r>
            </a:p>
          </p:txBody>
        </p:sp>
      </p:grpSp>
      <p:grpSp>
        <p:nvGrpSpPr>
          <p:cNvPr id="751" name="Group 56"/>
          <p:cNvGrpSpPr/>
          <p:nvPr/>
        </p:nvGrpSpPr>
        <p:grpSpPr>
          <a:xfrm>
            <a:off x="3716415" y="3044997"/>
            <a:ext cx="2429520" cy="2429520"/>
            <a:chOff x="0" y="0"/>
            <a:chExt cx="2429518" cy="2429518"/>
          </a:xfrm>
        </p:grpSpPr>
        <p:sp>
          <p:nvSpPr>
            <p:cNvPr id="749" name="Oval 57"/>
            <p:cNvSpPr/>
            <p:nvPr/>
          </p:nvSpPr>
          <p:spPr>
            <a:xfrm>
              <a:off x="0" y="0"/>
              <a:ext cx="2429518" cy="2429518"/>
            </a:xfrm>
            <a:prstGeom prst="ellipse">
              <a:avLst/>
            </a:prstGeom>
            <a:solidFill>
              <a:srgbClr val="FE303D">
                <a:alpha val="50000"/>
              </a:srgbClr>
            </a:solidFill>
            <a:ln w="12700" cap="flat">
              <a:solidFill>
                <a:srgbClr val="FFFFFF"/>
              </a:solidFill>
              <a:prstDash val="solid"/>
              <a:miter lim="800000"/>
            </a:ln>
            <a:effectLst/>
          </p:spPr>
          <p:txBody>
            <a:bodyPr wrap="square" lIns="45719" tIns="45719" rIns="45719" bIns="45719" numCol="1" anchor="t">
              <a:noAutofit/>
            </a:bodyPr>
            <a:lstStyle/>
            <a:p>
              <a:endParaRPr>
                <a:latin typeface="Source Sans Pro Regular"/>
              </a:endParaRPr>
            </a:p>
          </p:txBody>
        </p:sp>
        <p:sp>
          <p:nvSpPr>
            <p:cNvPr id="750" name="Oval 4"/>
            <p:cNvSpPr txBox="1"/>
            <p:nvPr/>
          </p:nvSpPr>
          <p:spPr>
            <a:xfrm>
              <a:off x="228778" y="1157243"/>
              <a:ext cx="1457712" cy="2769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889000">
                <a:lnSpc>
                  <a:spcPct val="90000"/>
                </a:lnSpc>
                <a:spcBef>
                  <a:spcPts val="800"/>
                </a:spcBef>
                <a:defRPr sz="2000" b="1"/>
              </a:lvl1pPr>
            </a:lstStyle>
            <a:p>
              <a:r>
                <a:rPr dirty="0">
                  <a:latin typeface="Source Sans Pro Regular"/>
                </a:rPr>
                <a:t>Animal</a:t>
              </a:r>
            </a:p>
          </p:txBody>
        </p:sp>
      </p:grpSp>
      <p:sp>
        <p:nvSpPr>
          <p:cNvPr id="752" name="Freeform 5"/>
          <p:cNvSpPr/>
          <p:nvPr/>
        </p:nvSpPr>
        <p:spPr>
          <a:xfrm>
            <a:off x="5486400" y="3408679"/>
            <a:ext cx="586741" cy="520701"/>
          </a:xfrm>
          <a:custGeom>
            <a:avLst/>
            <a:gdLst/>
            <a:ahLst/>
            <a:cxnLst>
              <a:cxn ang="0">
                <a:pos x="wd2" y="hd2"/>
              </a:cxn>
              <a:cxn ang="5400000">
                <a:pos x="wd2" y="hd2"/>
              </a:cxn>
              <a:cxn ang="10800000">
                <a:pos x="wd2" y="hd2"/>
              </a:cxn>
              <a:cxn ang="16200000">
                <a:pos x="wd2" y="hd2"/>
              </a:cxn>
            </a:cxnLst>
            <a:rect l="0" t="0" r="r" b="b"/>
            <a:pathLst>
              <a:path w="21600" h="21600" extrusionOk="0">
                <a:moveTo>
                  <a:pt x="0" y="20230"/>
                </a:moveTo>
                <a:lnTo>
                  <a:pt x="1403" y="15910"/>
                </a:lnTo>
                <a:lnTo>
                  <a:pt x="2525" y="13065"/>
                </a:lnTo>
                <a:lnTo>
                  <a:pt x="3740" y="10220"/>
                </a:lnTo>
                <a:lnTo>
                  <a:pt x="4582" y="8745"/>
                </a:lnTo>
                <a:lnTo>
                  <a:pt x="5984" y="6322"/>
                </a:lnTo>
                <a:lnTo>
                  <a:pt x="8135" y="3266"/>
                </a:lnTo>
                <a:lnTo>
                  <a:pt x="10566" y="0"/>
                </a:lnTo>
                <a:lnTo>
                  <a:pt x="12343" y="2423"/>
                </a:lnTo>
                <a:lnTo>
                  <a:pt x="15335" y="6849"/>
                </a:lnTo>
                <a:lnTo>
                  <a:pt x="17299" y="10326"/>
                </a:lnTo>
                <a:lnTo>
                  <a:pt x="19636" y="14962"/>
                </a:lnTo>
                <a:lnTo>
                  <a:pt x="20478" y="17491"/>
                </a:lnTo>
                <a:lnTo>
                  <a:pt x="21600" y="20546"/>
                </a:lnTo>
                <a:lnTo>
                  <a:pt x="17486" y="21284"/>
                </a:lnTo>
                <a:lnTo>
                  <a:pt x="13558" y="21600"/>
                </a:lnTo>
                <a:lnTo>
                  <a:pt x="8603" y="21495"/>
                </a:lnTo>
                <a:lnTo>
                  <a:pt x="3273" y="20968"/>
                </a:lnTo>
                <a:lnTo>
                  <a:pt x="0" y="20230"/>
                </a:lnTo>
                <a:close/>
              </a:path>
            </a:pathLst>
          </a:custGeom>
          <a:solidFill>
            <a:schemeClr val="accent1"/>
          </a:solidFill>
          <a:ln w="12700">
            <a:solidFill>
              <a:srgbClr val="011749"/>
            </a:solidFill>
            <a:miter/>
          </a:ln>
        </p:spPr>
        <p:txBody>
          <a:bodyPr lIns="45719" rIns="45719" anchor="ctr"/>
          <a:lstStyle/>
          <a:p>
            <a:pPr algn="ctr">
              <a:defRPr>
                <a:solidFill>
                  <a:srgbClr val="FFFFFF"/>
                </a:solidFill>
              </a:defRPr>
            </a:pPr>
            <a:endParaRPr>
              <a:latin typeface="Source Sans Pro Regular"/>
            </a:endParaRPr>
          </a:p>
        </p:txBody>
      </p:sp>
      <p:sp>
        <p:nvSpPr>
          <p:cNvPr id="2" name="Title 16">
            <a:extLst>
              <a:ext uri="{FF2B5EF4-FFF2-40B4-BE49-F238E27FC236}">
                <a16:creationId xmlns:a16="http://schemas.microsoft.com/office/drawing/2014/main" id="{D6E60E28-1244-D54B-A3EC-A678BAFD9E8A}"/>
              </a:ext>
            </a:extLst>
          </p:cNvPr>
          <p:cNvSpPr txBox="1">
            <a:spLocks/>
          </p:cNvSpPr>
          <p:nvPr/>
        </p:nvSpPr>
        <p:spPr>
          <a:xfrm>
            <a:off x="93106" y="5421"/>
            <a:ext cx="10516392"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What is the human-animal-environment interface?</a:t>
            </a:r>
            <a:endParaRPr lang="hu-HU"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7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7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7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5" grpId="1" animBg="1" advAuto="0"/>
      <p:bldP spid="748" grpId="3" animBg="1" advAuto="0"/>
      <p:bldP spid="751" grpId="2" animBg="1" advAuto="0"/>
      <p:bldP spid="752" grpId="4"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Google Shape;308;p8"/>
          <p:cNvSpPr txBox="1">
            <a:spLocks noGrp="1"/>
          </p:cNvSpPr>
          <p:nvPr>
            <p:ph type="body" idx="1"/>
          </p:nvPr>
        </p:nvSpPr>
        <p:spPr>
          <a:xfrm>
            <a:off x="1669874" y="1648444"/>
            <a:ext cx="8852252" cy="4654072"/>
          </a:xfrm>
          <a:prstGeom prst="rect">
            <a:avLst/>
          </a:prstGeom>
        </p:spPr>
        <p:txBody>
          <a:bodyPr lIns="0" tIns="0" rIns="0" bIns="0" anchor="t">
            <a:normAutofit/>
          </a:bodyPr>
          <a:lstStyle/>
          <a:p>
            <a:pPr marL="0" indent="0">
              <a:buSzTx/>
              <a:buNone/>
              <a:defRPr sz="2400"/>
            </a:pPr>
            <a:r>
              <a:rPr dirty="0"/>
              <a:t>This learning resource is part of the Rapid Response Team Advanced Training </a:t>
            </a:r>
            <a:r>
              <a:rPr dirty="0" err="1"/>
              <a:t>Programme</a:t>
            </a:r>
            <a:r>
              <a:rPr dirty="0"/>
              <a:t> (RRT ATP) especially geared to RRT members.</a:t>
            </a:r>
          </a:p>
          <a:p>
            <a:pPr marL="0" indent="0">
              <a:buSzTx/>
              <a:buNone/>
              <a:defRPr sz="2400"/>
            </a:pPr>
            <a:endParaRPr/>
          </a:p>
          <a:p>
            <a:pPr marL="0" indent="0">
              <a:buSzTx/>
              <a:buNone/>
              <a:defRPr sz="2400"/>
            </a:pPr>
            <a:r>
              <a:rPr dirty="0"/>
              <a:t>Based on an all-hazard approach, the </a:t>
            </a:r>
            <a:r>
              <a:rPr dirty="0" err="1"/>
              <a:t>programme</a:t>
            </a:r>
            <a:r>
              <a:rPr dirty="0"/>
              <a:t> aims to provide RRT members with the advanced knowledge, skills, attitudes (KSA) and tools needed to early detect and effectively respond to  a public health event. </a:t>
            </a:r>
          </a:p>
          <a:p>
            <a:pPr marL="0" indent="0">
              <a:buSzTx/>
              <a:buNone/>
              <a:defRPr sz="2400"/>
            </a:pPr>
            <a:endParaRPr/>
          </a:p>
          <a:p>
            <a:pPr marL="0" indent="0">
              <a:buSzTx/>
              <a:buNone/>
              <a:defRPr sz="2400"/>
            </a:pPr>
            <a:r>
              <a:rPr dirty="0"/>
              <a:t>The RRT ATP is a component of the Rapid Response Teams Training </a:t>
            </a:r>
            <a:r>
              <a:rPr lang="en-US" dirty="0" err="1"/>
              <a:t>Programme</a:t>
            </a:r>
            <a:r>
              <a:rPr lang="en-US" dirty="0"/>
              <a:t>.</a:t>
            </a:r>
            <a:endParaRPr dirty="0"/>
          </a:p>
        </p:txBody>
      </p:sp>
      <p:sp>
        <p:nvSpPr>
          <p:cNvPr id="272"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sp>
        <p:nvSpPr>
          <p:cNvPr id="2" name="Title 1">
            <a:extLst>
              <a:ext uri="{FF2B5EF4-FFF2-40B4-BE49-F238E27FC236}">
                <a16:creationId xmlns:a16="http://schemas.microsoft.com/office/drawing/2014/main" id="{1E22097E-90DD-A0C2-1022-36270E52CF94}"/>
              </a:ext>
            </a:extLst>
          </p:cNvPr>
          <p:cNvSpPr txBox="1">
            <a:spLocks/>
          </p:cNvSpPr>
          <p:nvPr/>
        </p:nvSpPr>
        <p:spPr>
          <a:xfrm>
            <a:off x="288036" y="-10396"/>
            <a:ext cx="4358410"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err="1"/>
              <a:t>Introduction</a:t>
            </a:r>
            <a:endParaRPr lang="hu-HU" b="1" dirty="0"/>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5" name="Subtitle 3"/>
          <p:cNvSpPr txBox="1">
            <a:spLocks noGrp="1"/>
          </p:cNvSpPr>
          <p:nvPr>
            <p:ph type="body" idx="1"/>
          </p:nvPr>
        </p:nvSpPr>
        <p:spPr>
          <a:prstGeom prst="rect">
            <a:avLst/>
          </a:prstGeom>
        </p:spPr>
        <p:txBody>
          <a:bodyPr/>
          <a:lstStyle>
            <a:lvl1pPr marL="0" indent="0">
              <a:buSzTx/>
              <a:buNone/>
              <a:defRPr sz="3200">
                <a:solidFill>
                  <a:srgbClr val="FFFFFF"/>
                </a:solidFill>
                <a:latin typeface="Source Sans Pro Bold"/>
                <a:ea typeface="Source Sans Pro Bold"/>
                <a:cs typeface="Source Sans Pro Bold"/>
                <a:sym typeface="Source Sans Pro Bold"/>
              </a:defRPr>
            </a:lvl1pPr>
          </a:lstStyle>
          <a:p>
            <a:r>
              <a:t>What are important health challenges at this interface?</a:t>
            </a:r>
          </a:p>
        </p:txBody>
      </p:sp>
      <p:grpSp>
        <p:nvGrpSpPr>
          <p:cNvPr id="765" name="Diagramme 13"/>
          <p:cNvGrpSpPr/>
          <p:nvPr/>
        </p:nvGrpSpPr>
        <p:grpSpPr>
          <a:xfrm>
            <a:off x="3680417" y="1461858"/>
            <a:ext cx="4182823" cy="3947970"/>
            <a:chOff x="0" y="0"/>
            <a:chExt cx="4182822" cy="3947970"/>
          </a:xfrm>
        </p:grpSpPr>
        <p:grpSp>
          <p:nvGrpSpPr>
            <p:cNvPr id="758" name="Group"/>
            <p:cNvGrpSpPr/>
            <p:nvPr/>
          </p:nvGrpSpPr>
          <p:grpSpPr>
            <a:xfrm>
              <a:off x="876650" y="0"/>
              <a:ext cx="2429520" cy="2429519"/>
              <a:chOff x="0" y="0"/>
              <a:chExt cx="2429518" cy="2429518"/>
            </a:xfrm>
          </p:grpSpPr>
          <p:sp>
            <p:nvSpPr>
              <p:cNvPr id="756" name="Circle"/>
              <p:cNvSpPr/>
              <p:nvPr/>
            </p:nvSpPr>
            <p:spPr>
              <a:xfrm>
                <a:off x="0" y="0"/>
                <a:ext cx="2429518" cy="2429518"/>
              </a:xfrm>
              <a:prstGeom prst="ellipse">
                <a:avLst/>
              </a:prstGeom>
              <a:solidFill>
                <a:srgbClr val="5F8DFC"/>
              </a:solidFill>
              <a:ln w="12700" cap="flat">
                <a:solidFill>
                  <a:srgbClr val="FFFFFF"/>
                </a:solidFill>
                <a:prstDash val="solid"/>
                <a:miter lim="800000"/>
              </a:ln>
              <a:effectLst/>
            </p:spPr>
            <p:txBody>
              <a:bodyPr wrap="square" lIns="45719" tIns="45719" rIns="45719" bIns="45719" numCol="1" anchor="ctr">
                <a:noAutofit/>
              </a:bodyPr>
              <a:lstStyle/>
              <a:p>
                <a:pPr algn="ctr" defTabSz="889000">
                  <a:lnSpc>
                    <a:spcPct val="90000"/>
                  </a:lnSpc>
                  <a:spcBef>
                    <a:spcPts val="700"/>
                  </a:spcBef>
                  <a:defRPr sz="2000" b="1"/>
                </a:pPr>
                <a:endParaRPr/>
              </a:p>
            </p:txBody>
          </p:sp>
          <p:sp>
            <p:nvSpPr>
              <p:cNvPr id="757" name="Human"/>
              <p:cNvSpPr txBox="1"/>
              <p:nvPr/>
            </p:nvSpPr>
            <p:spPr>
              <a:xfrm>
                <a:off x="323935" y="833308"/>
                <a:ext cx="1781649" cy="2769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889000">
                  <a:lnSpc>
                    <a:spcPct val="90000"/>
                  </a:lnSpc>
                  <a:spcBef>
                    <a:spcPts val="800"/>
                  </a:spcBef>
                  <a:defRPr sz="2000" b="1"/>
                </a:lvl1pPr>
              </a:lstStyle>
              <a:p>
                <a:r>
                  <a:rPr dirty="0">
                    <a:latin typeface="Source Sans Pro Regular"/>
                  </a:rPr>
                  <a:t>Human</a:t>
                </a:r>
              </a:p>
            </p:txBody>
          </p:sp>
        </p:grpSp>
        <p:grpSp>
          <p:nvGrpSpPr>
            <p:cNvPr id="761" name="Group"/>
            <p:cNvGrpSpPr/>
            <p:nvPr/>
          </p:nvGrpSpPr>
          <p:grpSpPr>
            <a:xfrm>
              <a:off x="1753302" y="1518450"/>
              <a:ext cx="2429520" cy="2429520"/>
              <a:chOff x="0" y="0"/>
              <a:chExt cx="2429518" cy="2429518"/>
            </a:xfrm>
          </p:grpSpPr>
          <p:sp>
            <p:nvSpPr>
              <p:cNvPr id="759" name="Circle"/>
              <p:cNvSpPr/>
              <p:nvPr/>
            </p:nvSpPr>
            <p:spPr>
              <a:xfrm>
                <a:off x="0" y="0"/>
                <a:ext cx="2429518" cy="2429518"/>
              </a:xfrm>
              <a:prstGeom prst="ellipse">
                <a:avLst/>
              </a:prstGeom>
              <a:solidFill>
                <a:srgbClr val="A9D18E">
                  <a:alpha val="50000"/>
                </a:srgbClr>
              </a:solidFill>
              <a:ln w="12700" cap="flat">
                <a:solidFill>
                  <a:srgbClr val="FFFFFF"/>
                </a:solidFill>
                <a:prstDash val="solid"/>
                <a:miter lim="800000"/>
              </a:ln>
              <a:effectLst/>
            </p:spPr>
            <p:txBody>
              <a:bodyPr wrap="square" lIns="45719" tIns="45719" rIns="45719" bIns="45719" numCol="1" anchor="ctr">
                <a:noAutofit/>
              </a:bodyPr>
              <a:lstStyle/>
              <a:p>
                <a:pPr algn="ctr" defTabSz="889000">
                  <a:lnSpc>
                    <a:spcPct val="90000"/>
                  </a:lnSpc>
                  <a:spcBef>
                    <a:spcPts val="700"/>
                  </a:spcBef>
                  <a:defRPr sz="2000"/>
                </a:pPr>
                <a:endParaRPr/>
              </a:p>
            </p:txBody>
          </p:sp>
          <p:sp>
            <p:nvSpPr>
              <p:cNvPr id="760" name="Environment"/>
              <p:cNvSpPr txBox="1"/>
              <p:nvPr/>
            </p:nvSpPr>
            <p:spPr>
              <a:xfrm>
                <a:off x="743027" y="1157243"/>
                <a:ext cx="1457712" cy="2769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889000">
                  <a:lnSpc>
                    <a:spcPct val="90000"/>
                  </a:lnSpc>
                  <a:spcBef>
                    <a:spcPts val="800"/>
                  </a:spcBef>
                  <a:defRPr sz="2000" b="1"/>
                </a:lvl1pPr>
              </a:lstStyle>
              <a:p>
                <a:r>
                  <a:rPr dirty="0">
                    <a:latin typeface="Source Sans Pro Regular"/>
                  </a:rPr>
                  <a:t>Environment</a:t>
                </a:r>
              </a:p>
            </p:txBody>
          </p:sp>
        </p:grpSp>
        <p:grpSp>
          <p:nvGrpSpPr>
            <p:cNvPr id="764" name="Group"/>
            <p:cNvGrpSpPr/>
            <p:nvPr/>
          </p:nvGrpSpPr>
          <p:grpSpPr>
            <a:xfrm>
              <a:off x="0" y="1518450"/>
              <a:ext cx="2429519" cy="2429520"/>
              <a:chOff x="0" y="0"/>
              <a:chExt cx="2429518" cy="2429518"/>
            </a:xfrm>
          </p:grpSpPr>
          <p:sp>
            <p:nvSpPr>
              <p:cNvPr id="762" name="Circle"/>
              <p:cNvSpPr/>
              <p:nvPr/>
            </p:nvSpPr>
            <p:spPr>
              <a:xfrm>
                <a:off x="0" y="0"/>
                <a:ext cx="2429518" cy="2429518"/>
              </a:xfrm>
              <a:prstGeom prst="ellipse">
                <a:avLst/>
              </a:prstGeom>
              <a:solidFill>
                <a:srgbClr val="FE303D">
                  <a:alpha val="50000"/>
                </a:srgbClr>
              </a:solidFill>
              <a:ln w="12700" cap="flat">
                <a:solidFill>
                  <a:srgbClr val="FFFFFF"/>
                </a:solidFill>
                <a:prstDash val="solid"/>
                <a:miter lim="800000"/>
              </a:ln>
              <a:effectLst/>
            </p:spPr>
            <p:txBody>
              <a:bodyPr wrap="square" lIns="45719" tIns="45719" rIns="45719" bIns="45719" numCol="1" anchor="ctr">
                <a:noAutofit/>
              </a:bodyPr>
              <a:lstStyle/>
              <a:p>
                <a:pPr algn="ctr" defTabSz="889000">
                  <a:lnSpc>
                    <a:spcPct val="90000"/>
                  </a:lnSpc>
                  <a:spcBef>
                    <a:spcPts val="700"/>
                  </a:spcBef>
                </a:pPr>
                <a:endParaRPr/>
              </a:p>
            </p:txBody>
          </p:sp>
          <p:sp>
            <p:nvSpPr>
              <p:cNvPr id="763" name="Animal"/>
              <p:cNvSpPr txBox="1"/>
              <p:nvPr/>
            </p:nvSpPr>
            <p:spPr>
              <a:xfrm>
                <a:off x="228779" y="1157243"/>
                <a:ext cx="1457712" cy="2769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ctr">
                <a:spAutoFit/>
              </a:bodyPr>
              <a:lstStyle>
                <a:lvl1pPr algn="ctr" defTabSz="889000">
                  <a:lnSpc>
                    <a:spcPct val="90000"/>
                  </a:lnSpc>
                  <a:spcBef>
                    <a:spcPts val="800"/>
                  </a:spcBef>
                  <a:defRPr sz="2000" b="1"/>
                </a:lvl1pPr>
              </a:lstStyle>
              <a:p>
                <a:r>
                  <a:rPr>
                    <a:latin typeface="Source Sans Pro Regular"/>
                  </a:rPr>
                  <a:t>Animal</a:t>
                </a:r>
              </a:p>
            </p:txBody>
          </p:sp>
        </p:grpSp>
      </p:grpSp>
      <p:sp>
        <p:nvSpPr>
          <p:cNvPr id="766" name="Rectangle 11"/>
          <p:cNvSpPr txBox="1"/>
          <p:nvPr/>
        </p:nvSpPr>
        <p:spPr>
          <a:xfrm>
            <a:off x="7576436" y="1867579"/>
            <a:ext cx="1637666" cy="574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ctr">
              <a:defRPr sz="3000">
                <a:solidFill>
                  <a:srgbClr val="C00000"/>
                </a:solidFill>
                <a:effectLst>
                  <a:outerShdw blurRad="38100" dist="25400" dir="5400000" rotWithShape="0">
                    <a:srgbClr val="6E747A">
                      <a:alpha val="43000"/>
                    </a:srgbClr>
                  </a:outerShdw>
                </a:effectLst>
                <a:latin typeface="Source Sans Pro Regular"/>
                <a:ea typeface="Source Sans Pro Regular"/>
                <a:cs typeface="Source Sans Pro Regular"/>
                <a:sym typeface="Source Sans Pro Regular"/>
              </a:defRPr>
            </a:lvl1pPr>
          </a:lstStyle>
          <a:p>
            <a:r>
              <a:rPr b="1" dirty="0">
                <a:effectLst/>
              </a:rPr>
              <a:t>Zoonoses</a:t>
            </a:r>
          </a:p>
        </p:txBody>
      </p:sp>
      <p:sp>
        <p:nvSpPr>
          <p:cNvPr id="767" name="Rectangle 12"/>
          <p:cNvSpPr txBox="1"/>
          <p:nvPr/>
        </p:nvSpPr>
        <p:spPr>
          <a:xfrm>
            <a:off x="7967641" y="3609633"/>
            <a:ext cx="1961433"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ctr">
              <a:defRPr sz="3000">
                <a:solidFill>
                  <a:srgbClr val="C00000"/>
                </a:solidFill>
                <a:effectLst>
                  <a:outerShdw blurRad="38100" dist="25400" dir="5400000" rotWithShape="0">
                    <a:srgbClr val="6E747A">
                      <a:alpha val="43000"/>
                    </a:srgbClr>
                  </a:outerShdw>
                </a:effectLst>
                <a:latin typeface="Source Sans Pro Regular"/>
                <a:ea typeface="Source Sans Pro Regular"/>
                <a:cs typeface="Source Sans Pro Regular"/>
                <a:sym typeface="Source Sans Pro Regular"/>
              </a:defRPr>
            </a:lvl1pPr>
          </a:lstStyle>
          <a:p>
            <a:r>
              <a:rPr b="1">
                <a:effectLst/>
              </a:rPr>
              <a:t>Food safety</a:t>
            </a:r>
          </a:p>
        </p:txBody>
      </p:sp>
      <p:sp>
        <p:nvSpPr>
          <p:cNvPr id="768" name="Rectangle 13"/>
          <p:cNvSpPr txBox="1"/>
          <p:nvPr/>
        </p:nvSpPr>
        <p:spPr>
          <a:xfrm>
            <a:off x="1355171" y="2377939"/>
            <a:ext cx="2913187" cy="10156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3000">
                <a:solidFill>
                  <a:srgbClr val="C00000"/>
                </a:solidFill>
                <a:effectLst>
                  <a:outerShdw blurRad="38100" dist="25400" dir="5400000" rotWithShape="0">
                    <a:srgbClr val="6E747A">
                      <a:alpha val="43000"/>
                    </a:srgbClr>
                  </a:outerShdw>
                </a:effectLst>
              </a:defRPr>
            </a:lvl1pPr>
          </a:lstStyle>
          <a:p>
            <a:r>
              <a:rPr b="1">
                <a:effectLst/>
                <a:latin typeface="Source Sans Pro Regular"/>
              </a:rPr>
              <a:t>Antimicrobial resistance</a:t>
            </a:r>
          </a:p>
        </p:txBody>
      </p:sp>
      <p:grpSp>
        <p:nvGrpSpPr>
          <p:cNvPr id="772" name="Flèche courbée vers le bas 2"/>
          <p:cNvGrpSpPr/>
          <p:nvPr/>
        </p:nvGrpSpPr>
        <p:grpSpPr>
          <a:xfrm>
            <a:off x="5590410" y="3817974"/>
            <a:ext cx="2714889" cy="1183376"/>
            <a:chOff x="0" y="0"/>
            <a:chExt cx="2714887" cy="1183375"/>
          </a:xfrm>
        </p:grpSpPr>
        <p:sp>
          <p:nvSpPr>
            <p:cNvPr id="769" name="Shape"/>
            <p:cNvSpPr/>
            <p:nvPr/>
          </p:nvSpPr>
          <p:spPr>
            <a:xfrm rot="11515499">
              <a:off x="38967" y="265396"/>
              <a:ext cx="2636953" cy="652584"/>
            </a:xfrm>
            <a:custGeom>
              <a:avLst/>
              <a:gdLst/>
              <a:ahLst/>
              <a:cxnLst>
                <a:cxn ang="0">
                  <a:pos x="wd2" y="hd2"/>
                </a:cxn>
                <a:cxn ang="5400000">
                  <a:pos x="wd2" y="hd2"/>
                </a:cxn>
                <a:cxn ang="10800000">
                  <a:pos x="wd2" y="hd2"/>
                </a:cxn>
                <a:cxn ang="16200000">
                  <a:pos x="wd2" y="hd2"/>
                </a:cxn>
              </a:cxnLst>
              <a:rect l="0" t="0" r="r" b="b"/>
              <a:pathLst>
                <a:path w="21600" h="21600" extrusionOk="0">
                  <a:moveTo>
                    <a:pt x="20580" y="21600"/>
                  </a:moveTo>
                  <a:lnTo>
                    <a:pt x="18927" y="16200"/>
                  </a:lnTo>
                  <a:lnTo>
                    <a:pt x="19595" y="16200"/>
                  </a:lnTo>
                  <a:lnTo>
                    <a:pt x="19595" y="16200"/>
                  </a:lnTo>
                  <a:cubicBezTo>
                    <a:pt x="18460" y="6663"/>
                    <a:pt x="14496" y="0"/>
                    <a:pt x="9956" y="0"/>
                  </a:cubicBezTo>
                  <a:lnTo>
                    <a:pt x="11292" y="0"/>
                  </a:lnTo>
                  <a:cubicBezTo>
                    <a:pt x="15832" y="0"/>
                    <a:pt x="19797" y="6663"/>
                    <a:pt x="20932" y="16200"/>
                  </a:cubicBezTo>
                  <a:lnTo>
                    <a:pt x="21600" y="16200"/>
                  </a:lnTo>
                  <a:close/>
                  <a:moveTo>
                    <a:pt x="10624" y="49"/>
                  </a:moveTo>
                  <a:lnTo>
                    <a:pt x="10624" y="49"/>
                  </a:lnTo>
                  <a:cubicBezTo>
                    <a:pt x="5397" y="812"/>
                    <a:pt x="1336" y="10233"/>
                    <a:pt x="1336" y="21600"/>
                  </a:cubicBezTo>
                  <a:lnTo>
                    <a:pt x="0" y="21600"/>
                  </a:lnTo>
                  <a:cubicBezTo>
                    <a:pt x="0" y="9671"/>
                    <a:pt x="4457" y="0"/>
                    <a:pt x="9956" y="0"/>
                  </a:cubicBezTo>
                  <a:cubicBezTo>
                    <a:pt x="10179" y="0"/>
                    <a:pt x="10402" y="16"/>
                    <a:pt x="10624" y="49"/>
                  </a:cubicBezTo>
                  <a:close/>
                </a:path>
              </a:pathLst>
            </a:custGeom>
            <a:solidFill>
              <a:schemeClr val="accent2"/>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70" name="Shape"/>
            <p:cNvSpPr/>
            <p:nvPr/>
          </p:nvSpPr>
          <p:spPr>
            <a:xfrm rot="11515499">
              <a:off x="1364473" y="403835"/>
              <a:ext cx="1296988" cy="652584"/>
            </a:xfrm>
            <a:custGeom>
              <a:avLst/>
              <a:gdLst/>
              <a:ahLst/>
              <a:cxnLst>
                <a:cxn ang="0">
                  <a:pos x="wd2" y="hd2"/>
                </a:cxn>
                <a:cxn ang="5400000">
                  <a:pos x="wd2" y="hd2"/>
                </a:cxn>
                <a:cxn ang="10800000">
                  <a:pos x="wd2" y="hd2"/>
                </a:cxn>
                <a:cxn ang="16200000">
                  <a:pos x="wd2" y="hd2"/>
                </a:cxn>
              </a:cxnLst>
              <a:rect l="0" t="0" r="r" b="b"/>
              <a:pathLst>
                <a:path w="21600" h="21600" extrusionOk="0">
                  <a:moveTo>
                    <a:pt x="21600" y="49"/>
                  </a:moveTo>
                  <a:lnTo>
                    <a:pt x="21600" y="49"/>
                  </a:lnTo>
                  <a:cubicBezTo>
                    <a:pt x="10972" y="812"/>
                    <a:pt x="2717" y="10233"/>
                    <a:pt x="2717" y="21600"/>
                  </a:cubicBezTo>
                  <a:lnTo>
                    <a:pt x="0" y="21600"/>
                  </a:lnTo>
                  <a:cubicBezTo>
                    <a:pt x="0" y="9671"/>
                    <a:pt x="9062" y="0"/>
                    <a:pt x="20241" y="0"/>
                  </a:cubicBezTo>
                  <a:cubicBezTo>
                    <a:pt x="20695" y="0"/>
                    <a:pt x="21148" y="16"/>
                    <a:pt x="21600" y="49"/>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71" name="Line"/>
            <p:cNvSpPr/>
            <p:nvPr/>
          </p:nvSpPr>
          <p:spPr>
            <a:xfrm rot="11515499">
              <a:off x="38967" y="265396"/>
              <a:ext cx="2636953" cy="652584"/>
            </a:xfrm>
            <a:custGeom>
              <a:avLst/>
              <a:gdLst/>
              <a:ahLst/>
              <a:cxnLst>
                <a:cxn ang="0">
                  <a:pos x="wd2" y="hd2"/>
                </a:cxn>
                <a:cxn ang="5400000">
                  <a:pos x="wd2" y="hd2"/>
                </a:cxn>
                <a:cxn ang="10800000">
                  <a:pos x="wd2" y="hd2"/>
                </a:cxn>
                <a:cxn ang="16200000">
                  <a:pos x="wd2" y="hd2"/>
                </a:cxn>
              </a:cxnLst>
              <a:rect l="0" t="0" r="r" b="b"/>
              <a:pathLst>
                <a:path w="21600" h="21600" extrusionOk="0">
                  <a:moveTo>
                    <a:pt x="10624" y="49"/>
                  </a:moveTo>
                  <a:lnTo>
                    <a:pt x="10624" y="49"/>
                  </a:lnTo>
                  <a:cubicBezTo>
                    <a:pt x="5397" y="812"/>
                    <a:pt x="1336" y="10233"/>
                    <a:pt x="1336" y="21600"/>
                  </a:cubicBezTo>
                  <a:lnTo>
                    <a:pt x="0" y="21600"/>
                  </a:lnTo>
                  <a:cubicBezTo>
                    <a:pt x="0" y="9671"/>
                    <a:pt x="4457" y="0"/>
                    <a:pt x="9956" y="0"/>
                  </a:cubicBezTo>
                  <a:lnTo>
                    <a:pt x="11292" y="0"/>
                  </a:lnTo>
                  <a:cubicBezTo>
                    <a:pt x="15832" y="0"/>
                    <a:pt x="19797" y="6663"/>
                    <a:pt x="20932" y="16200"/>
                  </a:cubicBezTo>
                  <a:lnTo>
                    <a:pt x="21600" y="16200"/>
                  </a:lnTo>
                  <a:lnTo>
                    <a:pt x="20580" y="21600"/>
                  </a:lnTo>
                  <a:lnTo>
                    <a:pt x="18927" y="16200"/>
                  </a:lnTo>
                  <a:lnTo>
                    <a:pt x="19595" y="16200"/>
                  </a:lnTo>
                  <a:lnTo>
                    <a:pt x="19595" y="16200"/>
                  </a:lnTo>
                  <a:cubicBezTo>
                    <a:pt x="18460" y="6663"/>
                    <a:pt x="14496" y="0"/>
                    <a:pt x="9956" y="0"/>
                  </a:cubicBezTo>
                </a:path>
              </a:pathLst>
            </a:custGeom>
            <a:noFill/>
            <a:ln w="6350" cap="flat">
              <a:solidFill>
                <a:srgbClr val="FF0000"/>
              </a:solidFill>
              <a:prstDash val="solid"/>
              <a:miter lim="8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grpSp>
      <p:grpSp>
        <p:nvGrpSpPr>
          <p:cNvPr id="776" name="Flèche courbée vers le bas 11"/>
          <p:cNvGrpSpPr/>
          <p:nvPr/>
        </p:nvGrpSpPr>
        <p:grpSpPr>
          <a:xfrm>
            <a:off x="4131942" y="2555744"/>
            <a:ext cx="1813188" cy="1127820"/>
            <a:chOff x="0" y="0"/>
            <a:chExt cx="1813187" cy="1127818"/>
          </a:xfrm>
        </p:grpSpPr>
        <p:sp>
          <p:nvSpPr>
            <p:cNvPr id="773" name="Shape"/>
            <p:cNvSpPr/>
            <p:nvPr/>
          </p:nvSpPr>
          <p:spPr>
            <a:xfrm rot="1318358">
              <a:off x="31949" y="308724"/>
              <a:ext cx="1749290" cy="510371"/>
            </a:xfrm>
            <a:custGeom>
              <a:avLst/>
              <a:gdLst/>
              <a:ahLst/>
              <a:cxnLst>
                <a:cxn ang="0">
                  <a:pos x="wd2" y="hd2"/>
                </a:cxn>
                <a:cxn ang="5400000">
                  <a:pos x="wd2" y="hd2"/>
                </a:cxn>
                <a:cxn ang="10800000">
                  <a:pos x="wd2" y="hd2"/>
                </a:cxn>
                <a:cxn ang="16200000">
                  <a:pos x="wd2" y="hd2"/>
                </a:cxn>
              </a:cxnLst>
              <a:rect l="0" t="0" r="r" b="b"/>
              <a:pathLst>
                <a:path w="21600" h="21600" extrusionOk="0">
                  <a:moveTo>
                    <a:pt x="20335" y="21600"/>
                  </a:moveTo>
                  <a:lnTo>
                    <a:pt x="18449" y="16200"/>
                  </a:lnTo>
                  <a:lnTo>
                    <a:pt x="19237" y="16200"/>
                  </a:lnTo>
                  <a:lnTo>
                    <a:pt x="19237" y="16200"/>
                  </a:lnTo>
                  <a:cubicBezTo>
                    <a:pt x="18123" y="6663"/>
                    <a:pt x="14230" y="0"/>
                    <a:pt x="9774" y="0"/>
                  </a:cubicBezTo>
                  <a:lnTo>
                    <a:pt x="11349" y="0"/>
                  </a:lnTo>
                  <a:cubicBezTo>
                    <a:pt x="15806" y="0"/>
                    <a:pt x="19698" y="6663"/>
                    <a:pt x="20812" y="16200"/>
                  </a:cubicBezTo>
                  <a:lnTo>
                    <a:pt x="21600" y="16200"/>
                  </a:lnTo>
                  <a:close/>
                  <a:moveTo>
                    <a:pt x="10561" y="70"/>
                  </a:moveTo>
                  <a:lnTo>
                    <a:pt x="10561" y="70"/>
                  </a:lnTo>
                  <a:cubicBezTo>
                    <a:pt x="5486" y="977"/>
                    <a:pt x="1575" y="10346"/>
                    <a:pt x="1575" y="21600"/>
                  </a:cubicBezTo>
                  <a:lnTo>
                    <a:pt x="0" y="21600"/>
                  </a:lnTo>
                  <a:cubicBezTo>
                    <a:pt x="0" y="9671"/>
                    <a:pt x="4376" y="0"/>
                    <a:pt x="9774" y="0"/>
                  </a:cubicBezTo>
                  <a:cubicBezTo>
                    <a:pt x="10036" y="0"/>
                    <a:pt x="10299" y="23"/>
                    <a:pt x="10561" y="70"/>
                  </a:cubicBezTo>
                  <a:close/>
                </a:path>
              </a:pathLst>
            </a:custGeom>
            <a:solidFill>
              <a:schemeClr val="accent2"/>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74" name="Shape"/>
            <p:cNvSpPr/>
            <p:nvPr/>
          </p:nvSpPr>
          <p:spPr>
            <a:xfrm rot="1318358">
              <a:off x="64417" y="141477"/>
              <a:ext cx="855314" cy="510371"/>
            </a:xfrm>
            <a:custGeom>
              <a:avLst/>
              <a:gdLst/>
              <a:ahLst/>
              <a:cxnLst>
                <a:cxn ang="0">
                  <a:pos x="wd2" y="hd2"/>
                </a:cxn>
                <a:cxn ang="5400000">
                  <a:pos x="wd2" y="hd2"/>
                </a:cxn>
                <a:cxn ang="10800000">
                  <a:pos x="wd2" y="hd2"/>
                </a:cxn>
                <a:cxn ang="16200000">
                  <a:pos x="wd2" y="hd2"/>
                </a:cxn>
              </a:cxnLst>
              <a:rect l="0" t="0" r="r" b="b"/>
              <a:pathLst>
                <a:path w="21600" h="21600" extrusionOk="0">
                  <a:moveTo>
                    <a:pt x="21600" y="70"/>
                  </a:moveTo>
                  <a:lnTo>
                    <a:pt x="21600" y="70"/>
                  </a:lnTo>
                  <a:cubicBezTo>
                    <a:pt x="11219" y="977"/>
                    <a:pt x="3222" y="10346"/>
                    <a:pt x="3222" y="21600"/>
                  </a:cubicBezTo>
                  <a:lnTo>
                    <a:pt x="0" y="21600"/>
                  </a:lnTo>
                  <a:cubicBezTo>
                    <a:pt x="0" y="9671"/>
                    <a:pt x="8949" y="0"/>
                    <a:pt x="19989" y="0"/>
                  </a:cubicBezTo>
                  <a:cubicBezTo>
                    <a:pt x="20527" y="0"/>
                    <a:pt x="21064" y="23"/>
                    <a:pt x="21600" y="70"/>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75" name="Line"/>
            <p:cNvSpPr/>
            <p:nvPr/>
          </p:nvSpPr>
          <p:spPr>
            <a:xfrm rot="1318358">
              <a:off x="31949" y="308724"/>
              <a:ext cx="1749290" cy="510371"/>
            </a:xfrm>
            <a:custGeom>
              <a:avLst/>
              <a:gdLst/>
              <a:ahLst/>
              <a:cxnLst>
                <a:cxn ang="0">
                  <a:pos x="wd2" y="hd2"/>
                </a:cxn>
                <a:cxn ang="5400000">
                  <a:pos x="wd2" y="hd2"/>
                </a:cxn>
                <a:cxn ang="10800000">
                  <a:pos x="wd2" y="hd2"/>
                </a:cxn>
                <a:cxn ang="16200000">
                  <a:pos x="wd2" y="hd2"/>
                </a:cxn>
              </a:cxnLst>
              <a:rect l="0" t="0" r="r" b="b"/>
              <a:pathLst>
                <a:path w="21600" h="21600" extrusionOk="0">
                  <a:moveTo>
                    <a:pt x="10561" y="70"/>
                  </a:moveTo>
                  <a:lnTo>
                    <a:pt x="10561" y="70"/>
                  </a:lnTo>
                  <a:cubicBezTo>
                    <a:pt x="5486" y="977"/>
                    <a:pt x="1575" y="10346"/>
                    <a:pt x="1575" y="21600"/>
                  </a:cubicBezTo>
                  <a:lnTo>
                    <a:pt x="0" y="21600"/>
                  </a:lnTo>
                  <a:cubicBezTo>
                    <a:pt x="0" y="9671"/>
                    <a:pt x="4376" y="0"/>
                    <a:pt x="9774" y="0"/>
                  </a:cubicBezTo>
                  <a:lnTo>
                    <a:pt x="11349" y="0"/>
                  </a:lnTo>
                  <a:cubicBezTo>
                    <a:pt x="15806" y="0"/>
                    <a:pt x="19698" y="6663"/>
                    <a:pt x="20812" y="16200"/>
                  </a:cubicBezTo>
                  <a:lnTo>
                    <a:pt x="21600" y="16200"/>
                  </a:lnTo>
                  <a:lnTo>
                    <a:pt x="20335" y="21600"/>
                  </a:lnTo>
                  <a:lnTo>
                    <a:pt x="18449" y="16200"/>
                  </a:lnTo>
                  <a:lnTo>
                    <a:pt x="19237" y="16200"/>
                  </a:lnTo>
                  <a:lnTo>
                    <a:pt x="19237" y="16200"/>
                  </a:lnTo>
                  <a:cubicBezTo>
                    <a:pt x="18123" y="6663"/>
                    <a:pt x="14230" y="0"/>
                    <a:pt x="9774" y="0"/>
                  </a:cubicBezTo>
                </a:path>
              </a:pathLst>
            </a:custGeom>
            <a:noFill/>
            <a:ln w="6350" cap="flat">
              <a:solidFill>
                <a:srgbClr val="FF0000"/>
              </a:solidFill>
              <a:prstDash val="solid"/>
              <a:miter lim="8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grpSp>
      <p:grpSp>
        <p:nvGrpSpPr>
          <p:cNvPr id="780" name="Flèche courbée vers le bas 12"/>
          <p:cNvGrpSpPr/>
          <p:nvPr/>
        </p:nvGrpSpPr>
        <p:grpSpPr>
          <a:xfrm>
            <a:off x="5738635" y="2579654"/>
            <a:ext cx="2411576" cy="1582180"/>
            <a:chOff x="0" y="0"/>
            <a:chExt cx="2411575" cy="1582179"/>
          </a:xfrm>
        </p:grpSpPr>
        <p:sp>
          <p:nvSpPr>
            <p:cNvPr id="777" name="Shape"/>
            <p:cNvSpPr/>
            <p:nvPr/>
          </p:nvSpPr>
          <p:spPr>
            <a:xfrm rot="9309131">
              <a:off x="28167" y="464625"/>
              <a:ext cx="2355241" cy="652930"/>
            </a:xfrm>
            <a:custGeom>
              <a:avLst/>
              <a:gdLst/>
              <a:ahLst/>
              <a:cxnLst>
                <a:cxn ang="0">
                  <a:pos x="wd2" y="hd2"/>
                </a:cxn>
                <a:cxn ang="5400000">
                  <a:pos x="wd2" y="hd2"/>
                </a:cxn>
                <a:cxn ang="10800000">
                  <a:pos x="wd2" y="hd2"/>
                </a:cxn>
                <a:cxn ang="16200000">
                  <a:pos x="wd2" y="hd2"/>
                </a:cxn>
              </a:cxnLst>
              <a:rect l="0" t="0" r="r" b="b"/>
              <a:pathLst>
                <a:path w="21600" h="21600" extrusionOk="0">
                  <a:moveTo>
                    <a:pt x="20415" y="21600"/>
                  </a:moveTo>
                  <a:lnTo>
                    <a:pt x="18606" y="16200"/>
                  </a:lnTo>
                  <a:lnTo>
                    <a:pt x="19354" y="16200"/>
                  </a:lnTo>
                  <a:lnTo>
                    <a:pt x="19354" y="16200"/>
                  </a:lnTo>
                  <a:cubicBezTo>
                    <a:pt x="18233" y="6663"/>
                    <a:pt x="14317" y="0"/>
                    <a:pt x="9833" y="0"/>
                  </a:cubicBezTo>
                  <a:lnTo>
                    <a:pt x="11330" y="0"/>
                  </a:lnTo>
                  <a:cubicBezTo>
                    <a:pt x="15814" y="0"/>
                    <a:pt x="19730" y="6663"/>
                    <a:pt x="20851" y="16200"/>
                  </a:cubicBezTo>
                  <a:lnTo>
                    <a:pt x="21600" y="16200"/>
                  </a:lnTo>
                  <a:close/>
                  <a:moveTo>
                    <a:pt x="10582" y="63"/>
                  </a:moveTo>
                  <a:lnTo>
                    <a:pt x="10582" y="63"/>
                  </a:lnTo>
                  <a:cubicBezTo>
                    <a:pt x="5456" y="922"/>
                    <a:pt x="1497" y="10308"/>
                    <a:pt x="1497" y="21600"/>
                  </a:cubicBezTo>
                  <a:lnTo>
                    <a:pt x="0" y="21600"/>
                  </a:lnTo>
                  <a:cubicBezTo>
                    <a:pt x="0" y="9671"/>
                    <a:pt x="4403" y="0"/>
                    <a:pt x="9833" y="0"/>
                  </a:cubicBezTo>
                  <a:cubicBezTo>
                    <a:pt x="10083" y="0"/>
                    <a:pt x="10333" y="21"/>
                    <a:pt x="10582" y="63"/>
                  </a:cubicBezTo>
                  <a:close/>
                </a:path>
              </a:pathLst>
            </a:custGeom>
            <a:solidFill>
              <a:schemeClr val="accent2"/>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78" name="Shape"/>
            <p:cNvSpPr/>
            <p:nvPr/>
          </p:nvSpPr>
          <p:spPr>
            <a:xfrm rot="9309131">
              <a:off x="1173963" y="212204"/>
              <a:ext cx="1153836" cy="652930"/>
            </a:xfrm>
            <a:custGeom>
              <a:avLst/>
              <a:gdLst/>
              <a:ahLst/>
              <a:cxnLst>
                <a:cxn ang="0">
                  <a:pos x="wd2" y="hd2"/>
                </a:cxn>
                <a:cxn ang="5400000">
                  <a:pos x="wd2" y="hd2"/>
                </a:cxn>
                <a:cxn ang="10800000">
                  <a:pos x="wd2" y="hd2"/>
                </a:cxn>
                <a:cxn ang="16200000">
                  <a:pos x="wd2" y="hd2"/>
                </a:cxn>
              </a:cxnLst>
              <a:rect l="0" t="0" r="r" b="b"/>
              <a:pathLst>
                <a:path w="21600" h="21600" extrusionOk="0">
                  <a:moveTo>
                    <a:pt x="21600" y="63"/>
                  </a:moveTo>
                  <a:lnTo>
                    <a:pt x="21600" y="63"/>
                  </a:lnTo>
                  <a:cubicBezTo>
                    <a:pt x="11138" y="922"/>
                    <a:pt x="3056" y="10308"/>
                    <a:pt x="3056" y="21600"/>
                  </a:cubicBezTo>
                  <a:lnTo>
                    <a:pt x="0" y="21600"/>
                  </a:lnTo>
                  <a:cubicBezTo>
                    <a:pt x="0" y="9671"/>
                    <a:pt x="8987" y="0"/>
                    <a:pt x="20072" y="0"/>
                  </a:cubicBezTo>
                  <a:cubicBezTo>
                    <a:pt x="20582" y="0"/>
                    <a:pt x="21092" y="21"/>
                    <a:pt x="21600" y="63"/>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79" name="Line"/>
            <p:cNvSpPr/>
            <p:nvPr/>
          </p:nvSpPr>
          <p:spPr>
            <a:xfrm rot="9309131">
              <a:off x="28167" y="464625"/>
              <a:ext cx="2355241" cy="652930"/>
            </a:xfrm>
            <a:custGeom>
              <a:avLst/>
              <a:gdLst/>
              <a:ahLst/>
              <a:cxnLst>
                <a:cxn ang="0">
                  <a:pos x="wd2" y="hd2"/>
                </a:cxn>
                <a:cxn ang="5400000">
                  <a:pos x="wd2" y="hd2"/>
                </a:cxn>
                <a:cxn ang="10800000">
                  <a:pos x="wd2" y="hd2"/>
                </a:cxn>
                <a:cxn ang="16200000">
                  <a:pos x="wd2" y="hd2"/>
                </a:cxn>
              </a:cxnLst>
              <a:rect l="0" t="0" r="r" b="b"/>
              <a:pathLst>
                <a:path w="21600" h="21600" extrusionOk="0">
                  <a:moveTo>
                    <a:pt x="10582" y="63"/>
                  </a:moveTo>
                  <a:lnTo>
                    <a:pt x="10582" y="63"/>
                  </a:lnTo>
                  <a:cubicBezTo>
                    <a:pt x="5456" y="922"/>
                    <a:pt x="1497" y="10308"/>
                    <a:pt x="1497" y="21600"/>
                  </a:cubicBezTo>
                  <a:lnTo>
                    <a:pt x="0" y="21600"/>
                  </a:lnTo>
                  <a:cubicBezTo>
                    <a:pt x="0" y="9671"/>
                    <a:pt x="4403" y="0"/>
                    <a:pt x="9833" y="0"/>
                  </a:cubicBezTo>
                  <a:lnTo>
                    <a:pt x="11330" y="0"/>
                  </a:lnTo>
                  <a:cubicBezTo>
                    <a:pt x="15814" y="0"/>
                    <a:pt x="19730" y="6663"/>
                    <a:pt x="20851" y="16200"/>
                  </a:cubicBezTo>
                  <a:lnTo>
                    <a:pt x="21600" y="16200"/>
                  </a:lnTo>
                  <a:lnTo>
                    <a:pt x="20415" y="21600"/>
                  </a:lnTo>
                  <a:lnTo>
                    <a:pt x="18606" y="16200"/>
                  </a:lnTo>
                  <a:lnTo>
                    <a:pt x="19354" y="16200"/>
                  </a:lnTo>
                  <a:lnTo>
                    <a:pt x="19354" y="16200"/>
                  </a:lnTo>
                  <a:cubicBezTo>
                    <a:pt x="18233" y="6663"/>
                    <a:pt x="14317" y="0"/>
                    <a:pt x="9833" y="0"/>
                  </a:cubicBezTo>
                </a:path>
              </a:pathLst>
            </a:custGeom>
            <a:noFill/>
            <a:ln w="6350" cap="flat">
              <a:solidFill>
                <a:srgbClr val="FF0000"/>
              </a:solidFill>
              <a:prstDash val="solid"/>
              <a:miter lim="8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grpSp>
      <p:grpSp>
        <p:nvGrpSpPr>
          <p:cNvPr id="784" name="Flèche courbée vers le bas 11"/>
          <p:cNvGrpSpPr/>
          <p:nvPr/>
        </p:nvGrpSpPr>
        <p:grpSpPr>
          <a:xfrm>
            <a:off x="3484807" y="3713158"/>
            <a:ext cx="2333388" cy="1161585"/>
            <a:chOff x="0" y="0"/>
            <a:chExt cx="2333386" cy="1161583"/>
          </a:xfrm>
        </p:grpSpPr>
        <p:sp>
          <p:nvSpPr>
            <p:cNvPr id="781" name="Shape"/>
            <p:cNvSpPr/>
            <p:nvPr/>
          </p:nvSpPr>
          <p:spPr>
            <a:xfrm rot="9763881" flipH="1">
              <a:off x="23524" y="327955"/>
              <a:ext cx="2286338" cy="505674"/>
            </a:xfrm>
            <a:custGeom>
              <a:avLst/>
              <a:gdLst/>
              <a:ahLst/>
              <a:cxnLst>
                <a:cxn ang="0">
                  <a:pos x="wd2" y="hd2"/>
                </a:cxn>
                <a:cxn ang="5400000">
                  <a:pos x="wd2" y="hd2"/>
                </a:cxn>
                <a:cxn ang="10800000">
                  <a:pos x="wd2" y="hd2"/>
                </a:cxn>
                <a:cxn ang="16200000">
                  <a:pos x="wd2" y="hd2"/>
                </a:cxn>
              </a:cxnLst>
              <a:rect l="0" t="0" r="r" b="b"/>
              <a:pathLst>
                <a:path w="21600" h="21600" extrusionOk="0">
                  <a:moveTo>
                    <a:pt x="21048" y="21600"/>
                  </a:moveTo>
                  <a:lnTo>
                    <a:pt x="19211" y="14064"/>
                  </a:lnTo>
                  <a:lnTo>
                    <a:pt x="19809" y="14064"/>
                  </a:lnTo>
                  <a:lnTo>
                    <a:pt x="19809" y="14064"/>
                  </a:lnTo>
                  <a:cubicBezTo>
                    <a:pt x="18318" y="5608"/>
                    <a:pt x="14497" y="0"/>
                    <a:pt x="10226" y="0"/>
                  </a:cubicBezTo>
                  <a:lnTo>
                    <a:pt x="11420" y="0"/>
                  </a:lnTo>
                  <a:cubicBezTo>
                    <a:pt x="15691" y="0"/>
                    <a:pt x="19513" y="5608"/>
                    <a:pt x="21003" y="14064"/>
                  </a:cubicBezTo>
                  <a:lnTo>
                    <a:pt x="21600" y="14064"/>
                  </a:lnTo>
                  <a:close/>
                  <a:moveTo>
                    <a:pt x="10823" y="37"/>
                  </a:moveTo>
                  <a:lnTo>
                    <a:pt x="10823" y="37"/>
                  </a:lnTo>
                  <a:cubicBezTo>
                    <a:pt x="5416" y="705"/>
                    <a:pt x="1194" y="10161"/>
                    <a:pt x="1194" y="21600"/>
                  </a:cubicBezTo>
                  <a:lnTo>
                    <a:pt x="0" y="21600"/>
                  </a:lnTo>
                  <a:cubicBezTo>
                    <a:pt x="0" y="9671"/>
                    <a:pt x="4578" y="0"/>
                    <a:pt x="10226" y="0"/>
                  </a:cubicBezTo>
                  <a:cubicBezTo>
                    <a:pt x="10425" y="0"/>
                    <a:pt x="10624" y="12"/>
                    <a:pt x="10823" y="37"/>
                  </a:cubicBezTo>
                  <a:close/>
                </a:path>
              </a:pathLst>
            </a:custGeom>
            <a:solidFill>
              <a:schemeClr val="accent2"/>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82" name="Shape"/>
            <p:cNvSpPr/>
            <p:nvPr/>
          </p:nvSpPr>
          <p:spPr>
            <a:xfrm rot="9763881" flipH="1">
              <a:off x="49235" y="497274"/>
              <a:ext cx="1145575" cy="505674"/>
            </a:xfrm>
            <a:custGeom>
              <a:avLst/>
              <a:gdLst/>
              <a:ahLst/>
              <a:cxnLst>
                <a:cxn ang="0">
                  <a:pos x="wd2" y="hd2"/>
                </a:cxn>
                <a:cxn ang="5400000">
                  <a:pos x="wd2" y="hd2"/>
                </a:cxn>
                <a:cxn ang="10800000">
                  <a:pos x="wd2" y="hd2"/>
                </a:cxn>
                <a:cxn ang="16200000">
                  <a:pos x="wd2" y="hd2"/>
                </a:cxn>
              </a:cxnLst>
              <a:rect l="0" t="0" r="r" b="b"/>
              <a:pathLst>
                <a:path w="21600" h="21600" extrusionOk="0">
                  <a:moveTo>
                    <a:pt x="21600" y="37"/>
                  </a:moveTo>
                  <a:lnTo>
                    <a:pt x="21600" y="37"/>
                  </a:lnTo>
                  <a:cubicBezTo>
                    <a:pt x="10810" y="705"/>
                    <a:pt x="2384" y="10161"/>
                    <a:pt x="2384" y="21600"/>
                  </a:cubicBezTo>
                  <a:lnTo>
                    <a:pt x="0" y="21600"/>
                  </a:lnTo>
                  <a:cubicBezTo>
                    <a:pt x="0" y="9671"/>
                    <a:pt x="9137" y="0"/>
                    <a:pt x="20408" y="0"/>
                  </a:cubicBezTo>
                  <a:cubicBezTo>
                    <a:pt x="20806" y="0"/>
                    <a:pt x="21203" y="12"/>
                    <a:pt x="21600" y="37"/>
                  </a:cubicBezTo>
                  <a:close/>
                </a:path>
              </a:pathLst>
            </a:custGeom>
            <a:solidFill>
              <a:srgbClr val="000000">
                <a:alpha val="20000"/>
              </a:srgbClr>
            </a:solidFill>
            <a:ln w="12700" cap="flat">
              <a:noFill/>
              <a:miter lim="4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sp>
          <p:nvSpPr>
            <p:cNvPr id="783" name="Line"/>
            <p:cNvSpPr/>
            <p:nvPr/>
          </p:nvSpPr>
          <p:spPr>
            <a:xfrm rot="9763881" flipH="1">
              <a:off x="23524" y="327955"/>
              <a:ext cx="2286338" cy="505674"/>
            </a:xfrm>
            <a:custGeom>
              <a:avLst/>
              <a:gdLst/>
              <a:ahLst/>
              <a:cxnLst>
                <a:cxn ang="0">
                  <a:pos x="wd2" y="hd2"/>
                </a:cxn>
                <a:cxn ang="5400000">
                  <a:pos x="wd2" y="hd2"/>
                </a:cxn>
                <a:cxn ang="10800000">
                  <a:pos x="wd2" y="hd2"/>
                </a:cxn>
                <a:cxn ang="16200000">
                  <a:pos x="wd2" y="hd2"/>
                </a:cxn>
              </a:cxnLst>
              <a:rect l="0" t="0" r="r" b="b"/>
              <a:pathLst>
                <a:path w="21600" h="21600" extrusionOk="0">
                  <a:moveTo>
                    <a:pt x="10823" y="37"/>
                  </a:moveTo>
                  <a:lnTo>
                    <a:pt x="10823" y="37"/>
                  </a:lnTo>
                  <a:cubicBezTo>
                    <a:pt x="5416" y="705"/>
                    <a:pt x="1194" y="10161"/>
                    <a:pt x="1194" y="21600"/>
                  </a:cubicBezTo>
                  <a:lnTo>
                    <a:pt x="0" y="21600"/>
                  </a:lnTo>
                  <a:cubicBezTo>
                    <a:pt x="0" y="9671"/>
                    <a:pt x="4578" y="0"/>
                    <a:pt x="10226" y="0"/>
                  </a:cubicBezTo>
                  <a:lnTo>
                    <a:pt x="11420" y="0"/>
                  </a:lnTo>
                  <a:cubicBezTo>
                    <a:pt x="15691" y="0"/>
                    <a:pt x="19513" y="5608"/>
                    <a:pt x="21003" y="14064"/>
                  </a:cubicBezTo>
                  <a:lnTo>
                    <a:pt x="21600" y="14064"/>
                  </a:lnTo>
                  <a:lnTo>
                    <a:pt x="21048" y="21600"/>
                  </a:lnTo>
                  <a:lnTo>
                    <a:pt x="19211" y="14064"/>
                  </a:lnTo>
                  <a:lnTo>
                    <a:pt x="19809" y="14064"/>
                  </a:lnTo>
                  <a:lnTo>
                    <a:pt x="19809" y="14064"/>
                  </a:lnTo>
                  <a:cubicBezTo>
                    <a:pt x="18318" y="5608"/>
                    <a:pt x="14497" y="0"/>
                    <a:pt x="10226" y="0"/>
                  </a:cubicBezTo>
                </a:path>
              </a:pathLst>
            </a:custGeom>
            <a:noFill/>
            <a:ln w="6350" cap="flat">
              <a:solidFill>
                <a:srgbClr val="FF0000"/>
              </a:solidFill>
              <a:prstDash val="solid"/>
              <a:miter lim="800000"/>
            </a:ln>
            <a:effectLst/>
          </p:spPr>
          <p:txBody>
            <a:bodyPr wrap="square" lIns="45719" tIns="45719" rIns="45719" bIns="45719" numCol="1" anchor="ctr">
              <a:noAutofit/>
            </a:bodyPr>
            <a:lstStyle/>
            <a:p>
              <a:pPr algn="ctr">
                <a:defRPr>
                  <a:latin typeface="Source Sans Pro Regular"/>
                  <a:ea typeface="Source Sans Pro Regular"/>
                  <a:cs typeface="Source Sans Pro Regular"/>
                  <a:sym typeface="Source Sans Pro Regular"/>
                </a:defRPr>
              </a:pPr>
              <a:endParaRPr/>
            </a:p>
          </p:txBody>
        </p:sp>
      </p:grpSp>
      <p:sp>
        <p:nvSpPr>
          <p:cNvPr id="785" name="Rectangle 21"/>
          <p:cNvSpPr txBox="1"/>
          <p:nvPr/>
        </p:nvSpPr>
        <p:spPr>
          <a:xfrm>
            <a:off x="1493519" y="4176140"/>
            <a:ext cx="2332166"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3000">
                <a:effectLst>
                  <a:outerShdw blurRad="38100" dist="25400" dir="5400000" rotWithShape="0">
                    <a:srgbClr val="6E747A">
                      <a:alpha val="43000"/>
                    </a:srgbClr>
                  </a:outerShdw>
                </a:effectLst>
              </a:defRPr>
            </a:lvl1pPr>
          </a:lstStyle>
          <a:p>
            <a:r>
              <a:rPr b="1">
                <a:effectLst/>
                <a:latin typeface="Source Sans Pro Regular"/>
              </a:rPr>
              <a:t>Other?</a:t>
            </a:r>
          </a:p>
        </p:txBody>
      </p:sp>
      <p:sp>
        <p:nvSpPr>
          <p:cNvPr id="2" name="Title 16">
            <a:extLst>
              <a:ext uri="{FF2B5EF4-FFF2-40B4-BE49-F238E27FC236}">
                <a16:creationId xmlns:a16="http://schemas.microsoft.com/office/drawing/2014/main" id="{690DBEEC-7096-987C-A237-64BD3FCB1BEA}"/>
              </a:ext>
            </a:extLst>
          </p:cNvPr>
          <p:cNvSpPr txBox="1">
            <a:spLocks/>
          </p:cNvSpPr>
          <p:nvPr/>
        </p:nvSpPr>
        <p:spPr>
          <a:xfrm>
            <a:off x="288036" y="5421"/>
            <a:ext cx="10587276"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2800" b="1" dirty="0"/>
              <a:t>What are important health challenges at this interface?</a:t>
            </a:r>
            <a:endParaRPr lang="hu-HU" sz="2800" b="1"/>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6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78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3" nodeType="clickEffect">
                                  <p:stCondLst>
                                    <p:cond delay="0"/>
                                  </p:stCondLst>
                                  <p:iterate>
                                    <p:tmAbs val="0"/>
                                  </p:iterate>
                                  <p:childTnLst>
                                    <p:set>
                                      <p:cBhvr>
                                        <p:cTn id="13" fill="hold"/>
                                        <p:tgtEl>
                                          <p:spTgt spid="767"/>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4" nodeType="afterEffect">
                                  <p:stCondLst>
                                    <p:cond delay="0"/>
                                  </p:stCondLst>
                                  <p:iterate>
                                    <p:tmAbs val="0"/>
                                  </p:iterate>
                                  <p:childTnLst>
                                    <p:set>
                                      <p:cBhvr>
                                        <p:cTn id="16" fill="hold"/>
                                        <p:tgtEl>
                                          <p:spTgt spid="77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5" nodeType="clickEffect">
                                  <p:stCondLst>
                                    <p:cond delay="0"/>
                                  </p:stCondLst>
                                  <p:iterate>
                                    <p:tmAbs val="0"/>
                                  </p:iterate>
                                  <p:childTnLst>
                                    <p:set>
                                      <p:cBhvr>
                                        <p:cTn id="20" fill="hold"/>
                                        <p:tgtEl>
                                          <p:spTgt spid="776"/>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grpId="6" nodeType="afterEffect">
                                  <p:stCondLst>
                                    <p:cond delay="0"/>
                                  </p:stCondLst>
                                  <p:iterate>
                                    <p:tmAbs val="0"/>
                                  </p:iterate>
                                  <p:childTnLst>
                                    <p:set>
                                      <p:cBhvr>
                                        <p:cTn id="23" fill="hold"/>
                                        <p:tgtEl>
                                          <p:spTgt spid="76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7" nodeType="clickEffect">
                                  <p:stCondLst>
                                    <p:cond delay="0"/>
                                  </p:stCondLst>
                                  <p:iterate>
                                    <p:tmAbs val="0"/>
                                  </p:iterate>
                                  <p:childTnLst>
                                    <p:set>
                                      <p:cBhvr>
                                        <p:cTn id="27" fill="hold"/>
                                        <p:tgtEl>
                                          <p:spTgt spid="784"/>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8" nodeType="afterEffect">
                                  <p:stCondLst>
                                    <p:cond delay="0"/>
                                  </p:stCondLst>
                                  <p:iterate>
                                    <p:tmAbs val="0"/>
                                  </p:iterate>
                                  <p:childTnLst>
                                    <p:set>
                                      <p:cBhvr>
                                        <p:cTn id="30" fill="hold"/>
                                        <p:tgtEl>
                                          <p:spTgt spid="7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6" grpId="1" animBg="1" advAuto="0"/>
      <p:bldP spid="767" grpId="3" animBg="1" advAuto="0"/>
      <p:bldP spid="768" grpId="6" animBg="1" advAuto="0"/>
      <p:bldP spid="772" grpId="4" animBg="1" advAuto="0"/>
      <p:bldP spid="776" grpId="5" animBg="1" advAuto="0"/>
      <p:bldP spid="780" grpId="2" animBg="1" advAuto="0"/>
      <p:bldP spid="784" grpId="7" animBg="1" advAuto="0"/>
      <p:bldP spid="785" grpId="8"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0" name="Picture 2" descr="Picture 2"/>
          <p:cNvPicPr>
            <a:picLocks noChangeAspect="1"/>
          </p:cNvPicPr>
          <p:nvPr/>
        </p:nvPicPr>
        <p:blipFill>
          <a:blip r:embed="rId3"/>
          <a:stretch>
            <a:fillRect/>
          </a:stretch>
        </p:blipFill>
        <p:spPr>
          <a:xfrm>
            <a:off x="4094777" y="1461732"/>
            <a:ext cx="3699775" cy="2924497"/>
          </a:xfrm>
          <a:prstGeom prst="rect">
            <a:avLst/>
          </a:prstGeom>
          <a:ln w="12700">
            <a:miter lim="400000"/>
          </a:ln>
        </p:spPr>
      </p:pic>
      <p:sp>
        <p:nvSpPr>
          <p:cNvPr id="791" name="Rectangle 22"/>
          <p:cNvSpPr txBox="1"/>
          <p:nvPr/>
        </p:nvSpPr>
        <p:spPr>
          <a:xfrm>
            <a:off x="7438553" y="3779876"/>
            <a:ext cx="3362458"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ctr">
              <a:defRPr sz="2800" b="1">
                <a:solidFill>
                  <a:srgbClr val="548235"/>
                </a:solidFill>
                <a:effectLst>
                  <a:outerShdw blurRad="38100" dist="25400" dir="5400000" rotWithShape="0">
                    <a:srgbClr val="6E747A">
                      <a:alpha val="43000"/>
                    </a:srgbClr>
                  </a:outerShdw>
                </a:effectLst>
              </a:defRPr>
            </a:lvl1pPr>
          </a:lstStyle>
          <a:p>
            <a:r>
              <a:rPr dirty="0">
                <a:effectLst/>
                <a:latin typeface="Source Sans Pro Regular"/>
              </a:rPr>
              <a:t>Environmental health</a:t>
            </a:r>
          </a:p>
        </p:txBody>
      </p:sp>
      <p:sp>
        <p:nvSpPr>
          <p:cNvPr id="792" name="Rectangle 23"/>
          <p:cNvSpPr txBox="1"/>
          <p:nvPr/>
        </p:nvSpPr>
        <p:spPr>
          <a:xfrm>
            <a:off x="820745" y="3779876"/>
            <a:ext cx="3739163"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ctr">
              <a:defRPr sz="2800" b="1">
                <a:solidFill>
                  <a:schemeClr val="accent2"/>
                </a:solidFill>
                <a:effectLst>
                  <a:outerShdw blurRad="38100" dist="25400" dir="5400000" rotWithShape="0">
                    <a:srgbClr val="6E747A">
                      <a:alpha val="43000"/>
                    </a:srgbClr>
                  </a:outerShdw>
                </a:effectLst>
              </a:defRPr>
            </a:lvl1pPr>
          </a:lstStyle>
          <a:p>
            <a:r>
              <a:rPr dirty="0">
                <a:effectLst/>
                <a:latin typeface="Source Sans Pro Regular"/>
              </a:rPr>
              <a:t>Veterinary Public Health</a:t>
            </a:r>
          </a:p>
        </p:txBody>
      </p:sp>
      <p:sp>
        <p:nvSpPr>
          <p:cNvPr id="793" name="Rectangle 21"/>
          <p:cNvSpPr txBox="1"/>
          <p:nvPr/>
        </p:nvSpPr>
        <p:spPr>
          <a:xfrm>
            <a:off x="6602009" y="1379565"/>
            <a:ext cx="2076849" cy="5232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ctr">
              <a:defRPr sz="2800" b="1">
                <a:solidFill>
                  <a:schemeClr val="accent1"/>
                </a:solidFill>
                <a:effectLst>
                  <a:outerShdw blurRad="38100" dist="25400" dir="5400000" rotWithShape="0">
                    <a:srgbClr val="6E747A">
                      <a:alpha val="43000"/>
                    </a:srgbClr>
                  </a:outerShdw>
                </a:effectLst>
              </a:defRPr>
            </a:lvl1pPr>
          </a:lstStyle>
          <a:p>
            <a:r>
              <a:rPr dirty="0">
                <a:effectLst/>
                <a:latin typeface="Source Sans Pro Regular"/>
              </a:rPr>
              <a:t>Public health</a:t>
            </a:r>
          </a:p>
        </p:txBody>
      </p:sp>
      <p:sp>
        <p:nvSpPr>
          <p:cNvPr id="794" name="Rectangle 1"/>
          <p:cNvSpPr/>
          <p:nvPr/>
        </p:nvSpPr>
        <p:spPr>
          <a:xfrm>
            <a:off x="1783080" y="5105400"/>
            <a:ext cx="8686801" cy="850588"/>
          </a:xfrm>
          <a:prstGeom prst="rect">
            <a:avLst/>
          </a:prstGeom>
          <a:solidFill>
            <a:srgbClr val="FFFFFF"/>
          </a:solidFill>
          <a:ln w="12700">
            <a:solidFill>
              <a:srgbClr val="222A35"/>
            </a:solidFill>
            <a:miter/>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Autofit/>
          </a:bodyPr>
          <a:lstStyle/>
          <a:p>
            <a:pPr algn="just">
              <a:defRPr sz="1600"/>
            </a:pPr>
            <a:r>
              <a:rPr dirty="0">
                <a:latin typeface="Source Sans Pro Regular"/>
              </a:rPr>
              <a:t>Other relevant sectors and disciplines may include: </a:t>
            </a:r>
            <a:r>
              <a:rPr b="1" dirty="0">
                <a:latin typeface="Source Sans Pro Regular"/>
              </a:rPr>
              <a:t>food safety, finance, trade / ports of entry, chemical safety, radiation safety, security,</a:t>
            </a:r>
            <a:r>
              <a:rPr lang="hu-HU" b="1" dirty="0">
                <a:latin typeface="Source Sans Pro Regular"/>
              </a:rPr>
              <a:t> defence</a:t>
            </a:r>
            <a:r>
              <a:rPr b="1" dirty="0">
                <a:latin typeface="Source Sans Pro Regular"/>
              </a:rPr>
              <a:t>, private sector, regulatory bodies, media</a:t>
            </a:r>
            <a:r>
              <a:rPr dirty="0">
                <a:latin typeface="Source Sans Pro Regular"/>
              </a:rPr>
              <a:t>, etc.</a:t>
            </a:r>
          </a:p>
        </p:txBody>
      </p:sp>
      <p:sp>
        <p:nvSpPr>
          <p:cNvPr id="3" name="Title 16">
            <a:extLst>
              <a:ext uri="{FF2B5EF4-FFF2-40B4-BE49-F238E27FC236}">
                <a16:creationId xmlns:a16="http://schemas.microsoft.com/office/drawing/2014/main" id="{CA88D3A0-D5DC-008C-2752-8C05255F64FE}"/>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Who is responsible for issues at this interface?</a:t>
            </a:r>
            <a:endParaRPr lang="hu-HU"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7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79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79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7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1" grpId="3" animBg="1" advAuto="0"/>
      <p:bldP spid="792" grpId="2" animBg="1" advAuto="0"/>
      <p:bldP spid="793" grpId="1" animBg="1" advAuto="0"/>
      <p:bldP spid="794" grpId="4"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32</a:t>
            </a:fld>
            <a:endParaRPr/>
          </a:p>
        </p:txBody>
      </p:sp>
      <p:sp>
        <p:nvSpPr>
          <p:cNvPr id="799" name="Rectangle 10"/>
          <p:cNvSpPr txBox="1"/>
          <p:nvPr/>
        </p:nvSpPr>
        <p:spPr>
          <a:xfrm>
            <a:off x="4321157" y="1905754"/>
            <a:ext cx="7248475" cy="3241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2400">
                <a:latin typeface="Source Sans Pro Regular"/>
                <a:ea typeface="Source Sans Pro Regular"/>
                <a:cs typeface="Source Sans Pro Regular"/>
                <a:sym typeface="Source Sans Pro Regular"/>
              </a:defRPr>
            </a:lvl1pPr>
          </a:lstStyle>
          <a:p>
            <a:r>
              <a:rPr dirty="0"/>
              <a:t>In the TZG, taking a multisectoral, One Health approach means that all relevant sectors and disciplines across the human – animal – environment interface are involved to address health in a way that is more effective, efficient, or sustainable than might be achieved if not all relevant sectors were engaged. Taking a multisectoral, One Health approach includes ensuring balance and equity among all the partners.</a:t>
            </a:r>
          </a:p>
        </p:txBody>
      </p:sp>
      <p:sp>
        <p:nvSpPr>
          <p:cNvPr id="800" name="ZoneTexte 11"/>
          <p:cNvSpPr txBox="1"/>
          <p:nvPr/>
        </p:nvSpPr>
        <p:spPr>
          <a:xfrm>
            <a:off x="4321156" y="5710659"/>
            <a:ext cx="8785484" cy="2819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a:latin typeface="Source Sans Pro Regular"/>
                <a:ea typeface="Source Sans Pro Regular"/>
                <a:cs typeface="Source Sans Pro Regular"/>
                <a:sym typeface="Source Sans Pro Regular"/>
              </a:defRPr>
            </a:lvl1pPr>
          </a:lstStyle>
          <a:p>
            <a:r>
              <a:t>Source: https://www.oie.int/app/uploads/2021/03/en-tripartitezoonosesguide-webversion.pdf</a:t>
            </a:r>
          </a:p>
        </p:txBody>
      </p:sp>
      <p:sp>
        <p:nvSpPr>
          <p:cNvPr id="801" name="Title 1"/>
          <p:cNvSpPr txBox="1">
            <a:spLocks noGrp="1"/>
          </p:cNvSpPr>
          <p:nvPr>
            <p:ph type="title"/>
          </p:nvPr>
        </p:nvSpPr>
        <p:spPr>
          <a:xfrm>
            <a:off x="209041" y="59982"/>
            <a:ext cx="3485469" cy="2262999"/>
          </a:xfrm>
          <a:prstGeom prst="rect">
            <a:avLst/>
          </a:prstGeom>
        </p:spPr>
        <p:txBody>
          <a:bodyPr/>
          <a:lstStyle/>
          <a:p>
            <a:pPr defTabSz="151351">
              <a:defRPr sz="2976"/>
            </a:pPr>
            <a:r>
              <a:rPr b="1" dirty="0"/>
              <a:t>Key principle of One Health within the Tripartite Zoonoses Guide  </a:t>
            </a:r>
            <a:br>
              <a:rPr b="1" dirty="0"/>
            </a:br>
            <a:endParaRPr b="1" dirty="0"/>
          </a:p>
        </p:txBody>
      </p:sp>
      <p:sp>
        <p:nvSpPr>
          <p:cNvPr id="802" name="Rounded Rectangle 4"/>
          <p:cNvSpPr/>
          <p:nvPr/>
        </p:nvSpPr>
        <p:spPr>
          <a:xfrm rot="10800000" flipH="1">
            <a:off x="281362" y="1940685"/>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 name="Subtitle 3"/>
          <p:cNvSpPr txBox="1">
            <a:spLocks noGrp="1"/>
          </p:cNvSpPr>
          <p:nvPr>
            <p:ph type="body" idx="1"/>
          </p:nvPr>
        </p:nvSpPr>
        <p:spPr>
          <a:prstGeom prst="rect">
            <a:avLst/>
          </a:prstGeom>
        </p:spPr>
        <p:txBody>
          <a:bodyPr/>
          <a:lstStyle>
            <a:lvl1pPr marL="0" indent="0">
              <a:buSzTx/>
              <a:buNone/>
              <a:defRPr sz="3200">
                <a:solidFill>
                  <a:srgbClr val="FFFFFF"/>
                </a:solidFill>
                <a:latin typeface="Source Sans Pro Bold"/>
                <a:ea typeface="Source Sans Pro Bold"/>
                <a:cs typeface="Source Sans Pro Bold"/>
                <a:sym typeface="Source Sans Pro Bold"/>
              </a:defRPr>
            </a:lvl1pPr>
          </a:lstStyle>
          <a:p>
            <a:r>
              <a:t>How to coordinate these different sectors and disciplines? </a:t>
            </a:r>
          </a:p>
        </p:txBody>
      </p:sp>
      <p:pic>
        <p:nvPicPr>
          <p:cNvPr id="808" name="Picture 2" descr="Picture 2"/>
          <p:cNvPicPr>
            <a:picLocks noChangeAspect="1"/>
          </p:cNvPicPr>
          <p:nvPr/>
        </p:nvPicPr>
        <p:blipFill>
          <a:blip r:embed="rId3"/>
          <a:stretch>
            <a:fillRect/>
          </a:stretch>
        </p:blipFill>
        <p:spPr>
          <a:xfrm>
            <a:off x="2133600" y="2636521"/>
            <a:ext cx="1452994" cy="1452994"/>
          </a:xfrm>
          <a:prstGeom prst="rect">
            <a:avLst/>
          </a:prstGeom>
          <a:ln w="12700">
            <a:miter lim="400000"/>
          </a:ln>
        </p:spPr>
      </p:pic>
      <p:sp>
        <p:nvSpPr>
          <p:cNvPr id="809" name="Rectangle 10"/>
          <p:cNvSpPr txBox="1"/>
          <p:nvPr/>
        </p:nvSpPr>
        <p:spPr>
          <a:xfrm>
            <a:off x="4012912" y="2064191"/>
            <a:ext cx="5813417" cy="30469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254000" indent="-254000">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Some mechanism for coordination, communication, and collaboration among all the relevant sectors and disciplines needs to be established.</a:t>
            </a:r>
          </a:p>
          <a:p>
            <a:pPr marL="254000" indent="-254000">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This mechanism may take different forms</a:t>
            </a:r>
          </a:p>
          <a:p>
            <a:pPr marL="254000" indent="-254000">
              <a:buClr>
                <a:schemeClr val="accent3"/>
              </a:buClr>
              <a:buSzPct val="100000"/>
              <a:buFont typeface="Arial"/>
              <a:buChar char="•"/>
              <a:defRPr sz="2400">
                <a:latin typeface="Source Sans Pro Regular"/>
                <a:ea typeface="Source Sans Pro Regular"/>
                <a:cs typeface="Source Sans Pro Regular"/>
                <a:sym typeface="Source Sans Pro Regular"/>
              </a:defRPr>
            </a:pPr>
            <a:r>
              <a:rPr dirty="0"/>
              <a:t>A multisectoral, </a:t>
            </a:r>
            <a:r>
              <a:rPr dirty="0">
                <a:solidFill>
                  <a:srgbClr val="FF0000"/>
                </a:solidFill>
              </a:rPr>
              <a:t>One Health coordination committee or taskforce </a:t>
            </a:r>
            <a:r>
              <a:rPr dirty="0"/>
              <a:t>can provide a strong institutional framework.</a:t>
            </a:r>
          </a:p>
        </p:txBody>
      </p:sp>
      <p:sp>
        <p:nvSpPr>
          <p:cNvPr id="2" name="Title 16">
            <a:extLst>
              <a:ext uri="{FF2B5EF4-FFF2-40B4-BE49-F238E27FC236}">
                <a16:creationId xmlns:a16="http://schemas.microsoft.com/office/drawing/2014/main" id="{9B55D734-95A3-1E43-0358-50BD5506447E}"/>
              </a:ext>
            </a:extLst>
          </p:cNvPr>
          <p:cNvSpPr txBox="1">
            <a:spLocks/>
          </p:cNvSpPr>
          <p:nvPr/>
        </p:nvSpPr>
        <p:spPr>
          <a:xfrm>
            <a:off x="48802" y="-3440"/>
            <a:ext cx="10638465"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sz="3000" b="1" dirty="0"/>
              <a:t>How to coordinate these different sectors and disciplines? </a:t>
            </a:r>
            <a:endParaRPr lang="hu-HU" sz="3000" b="1" dirty="0"/>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 name="Double-click to edit"/>
          <p:cNvSpPr txBox="1">
            <a:spLocks noGrp="1"/>
          </p:cNvSpPr>
          <p:nvPr>
            <p:ph type="body" idx="1"/>
          </p:nvPr>
        </p:nvSpPr>
        <p:spPr>
          <a:prstGeom prst="rect">
            <a:avLst/>
          </a:prstGeom>
        </p:spPr>
        <p:txBody>
          <a:bodyPr/>
          <a:lstStyle/>
          <a:p>
            <a:endParaRPr/>
          </a:p>
        </p:txBody>
      </p:sp>
      <p:pic>
        <p:nvPicPr>
          <p:cNvPr id="815" name="Picture 4" descr="Picture 4"/>
          <p:cNvPicPr>
            <a:picLocks noChangeAspect="1"/>
          </p:cNvPicPr>
          <p:nvPr/>
        </p:nvPicPr>
        <p:blipFill>
          <a:blip r:embed="rId3"/>
          <a:stretch>
            <a:fillRect/>
          </a:stretch>
        </p:blipFill>
        <p:spPr>
          <a:xfrm>
            <a:off x="1524000" y="1219200"/>
            <a:ext cx="9144000" cy="4876800"/>
          </a:xfrm>
          <a:prstGeom prst="rect">
            <a:avLst/>
          </a:prstGeom>
          <a:ln w="12700">
            <a:miter lim="400000"/>
          </a:ln>
        </p:spPr>
      </p:pic>
      <p:sp>
        <p:nvSpPr>
          <p:cNvPr id="816" name="Rectangle 5"/>
          <p:cNvSpPr/>
          <p:nvPr/>
        </p:nvSpPr>
        <p:spPr>
          <a:xfrm>
            <a:off x="1524000" y="1219200"/>
            <a:ext cx="9144000" cy="4876800"/>
          </a:xfrm>
          <a:prstGeom prst="rect">
            <a:avLst/>
          </a:prstGeom>
          <a:solidFill>
            <a:srgbClr val="FFFFFF">
              <a:alpha val="66000"/>
            </a:srgbClr>
          </a:solidFill>
          <a:ln w="12700">
            <a:miter lim="400000"/>
          </a:ln>
        </p:spPr>
        <p:txBody>
          <a:bodyPr lIns="45719" rIns="45719" anchor="ctr"/>
          <a:lstStyle/>
          <a:p>
            <a:endParaRPr/>
          </a:p>
        </p:txBody>
      </p:sp>
      <p:grpSp>
        <p:nvGrpSpPr>
          <p:cNvPr id="839" name="Group 4"/>
          <p:cNvGrpSpPr/>
          <p:nvPr/>
        </p:nvGrpSpPr>
        <p:grpSpPr>
          <a:xfrm>
            <a:off x="2133598" y="1525980"/>
            <a:ext cx="8229603" cy="4309570"/>
            <a:chOff x="-1" y="0"/>
            <a:chExt cx="8229601" cy="4309569"/>
          </a:xfrm>
        </p:grpSpPr>
        <p:sp>
          <p:nvSpPr>
            <p:cNvPr id="817" name="Text Box 6"/>
            <p:cNvSpPr txBox="1"/>
            <p:nvPr/>
          </p:nvSpPr>
          <p:spPr>
            <a:xfrm>
              <a:off x="748145" y="0"/>
              <a:ext cx="6234546" cy="411520"/>
            </a:xfrm>
            <a:prstGeom prst="rect">
              <a:avLst/>
            </a:prstGeom>
            <a:solidFill>
              <a:srgbClr val="8497B0">
                <a:alpha val="52000"/>
              </a:srgbClr>
            </a:solidFill>
            <a:ln w="19050" cap="flat">
              <a:solidFill>
                <a:srgbClr val="333F50"/>
              </a:solidFill>
              <a:prstDash val="solid"/>
              <a:miter lim="8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spcBef>
                  <a:spcPts val="1400"/>
                </a:spcBef>
                <a:defRPr sz="2400" b="1"/>
              </a:lvl1pPr>
            </a:lstStyle>
            <a:p>
              <a:r>
                <a:t>Multisectoral Committee or Taskforce </a:t>
              </a:r>
            </a:p>
          </p:txBody>
        </p:sp>
        <p:sp>
          <p:nvSpPr>
            <p:cNvPr id="818" name="Line 7"/>
            <p:cNvSpPr/>
            <p:nvPr/>
          </p:nvSpPr>
          <p:spPr>
            <a:xfrm>
              <a:off x="1579418" y="461664"/>
              <a:ext cx="1" cy="259328"/>
            </a:xfrm>
            <a:prstGeom prst="line">
              <a:avLst/>
            </a:prstGeom>
            <a:noFill/>
            <a:ln w="9525" cap="flat">
              <a:solidFill>
                <a:srgbClr val="000000"/>
              </a:solidFill>
              <a:prstDash val="solid"/>
              <a:round/>
            </a:ln>
            <a:effectLst/>
          </p:spPr>
          <p:txBody>
            <a:bodyPr wrap="square" lIns="45719" tIns="45719" rIns="45719" bIns="45719" numCol="1" anchor="t">
              <a:noAutofit/>
            </a:bodyPr>
            <a:lstStyle/>
            <a:p>
              <a:endParaRPr/>
            </a:p>
          </p:txBody>
        </p:sp>
        <p:sp>
          <p:nvSpPr>
            <p:cNvPr id="819" name="Line 12"/>
            <p:cNvSpPr/>
            <p:nvPr/>
          </p:nvSpPr>
          <p:spPr>
            <a:xfrm>
              <a:off x="6234545" y="461664"/>
              <a:ext cx="1" cy="259328"/>
            </a:xfrm>
            <a:prstGeom prst="line">
              <a:avLst/>
            </a:prstGeom>
            <a:noFill/>
            <a:ln w="9525" cap="flat">
              <a:solidFill>
                <a:srgbClr val="000000"/>
              </a:solidFill>
              <a:prstDash val="solid"/>
              <a:round/>
            </a:ln>
            <a:effectLst/>
          </p:spPr>
          <p:txBody>
            <a:bodyPr wrap="square" lIns="45719" tIns="45719" rIns="45719" bIns="45719" numCol="1" anchor="t">
              <a:noAutofit/>
            </a:bodyPr>
            <a:lstStyle/>
            <a:p>
              <a:endParaRPr/>
            </a:p>
          </p:txBody>
        </p:sp>
        <p:grpSp>
          <p:nvGrpSpPr>
            <p:cNvPr id="823" name="AutoShape 3"/>
            <p:cNvGrpSpPr/>
            <p:nvPr/>
          </p:nvGrpSpPr>
          <p:grpSpPr>
            <a:xfrm>
              <a:off x="1246909" y="1638619"/>
              <a:ext cx="1745673" cy="2621792"/>
              <a:chOff x="0" y="0"/>
              <a:chExt cx="1745671" cy="2621791"/>
            </a:xfrm>
          </p:grpSpPr>
          <p:sp>
            <p:nvSpPr>
              <p:cNvPr id="820" name="Shape"/>
              <p:cNvSpPr/>
              <p:nvPr/>
            </p:nvSpPr>
            <p:spPr>
              <a:xfrm>
                <a:off x="0" y="-1"/>
                <a:ext cx="1745672" cy="2621793"/>
              </a:xfrm>
              <a:custGeom>
                <a:avLst/>
                <a:gdLst/>
                <a:ahLst/>
                <a:cxnLst>
                  <a:cxn ang="0">
                    <a:pos x="wd2" y="hd2"/>
                  </a:cxn>
                  <a:cxn ang="5400000">
                    <a:pos x="wd2" y="hd2"/>
                  </a:cxn>
                  <a:cxn ang="10800000">
                    <a:pos x="wd2" y="hd2"/>
                  </a:cxn>
                  <a:cxn ang="16200000">
                    <a:pos x="wd2" y="hd2"/>
                  </a:cxn>
                </a:cxnLst>
                <a:rect l="0" t="0" r="r" b="b"/>
                <a:pathLst>
                  <a:path w="21600" h="21600" extrusionOk="0">
                    <a:moveTo>
                      <a:pt x="0" y="2668"/>
                    </a:moveTo>
                    <a:cubicBezTo>
                      <a:pt x="0" y="1195"/>
                      <a:pt x="4835" y="0"/>
                      <a:pt x="10800" y="0"/>
                    </a:cubicBezTo>
                    <a:cubicBezTo>
                      <a:pt x="16765" y="0"/>
                      <a:pt x="21600" y="1195"/>
                      <a:pt x="21600" y="2668"/>
                    </a:cubicBezTo>
                    <a:lnTo>
                      <a:pt x="21600" y="18932"/>
                    </a:lnTo>
                    <a:cubicBezTo>
                      <a:pt x="21600" y="20405"/>
                      <a:pt x="16765" y="21600"/>
                      <a:pt x="10800" y="21600"/>
                    </a:cubicBezTo>
                    <a:cubicBezTo>
                      <a:pt x="4835" y="21600"/>
                      <a:pt x="0" y="20405"/>
                      <a:pt x="0" y="18932"/>
                    </a:cubicBezTo>
                    <a:close/>
                  </a:path>
                </a:pathLst>
              </a:custGeom>
              <a:solidFill>
                <a:srgbClr val="960000"/>
              </a:solidFill>
              <a:ln w="12700" cap="flat">
                <a:noFill/>
                <a:miter lim="400000"/>
              </a:ln>
              <a:effectLst/>
            </p:spPr>
            <p:txBody>
              <a:bodyPr wrap="square" lIns="45719" tIns="45719" rIns="45719" bIns="45719" numCol="1" anchor="ctr">
                <a:noAutofit/>
              </a:bodyPr>
              <a:lstStyle/>
              <a:p>
                <a:pPr>
                  <a:defRPr>
                    <a:solidFill>
                      <a:srgbClr val="960000"/>
                    </a:solidFill>
                  </a:defRPr>
                </a:pPr>
                <a:endParaRPr/>
              </a:p>
            </p:txBody>
          </p:sp>
          <p:sp>
            <p:nvSpPr>
              <p:cNvPr id="821" name="Oval"/>
              <p:cNvSpPr/>
              <p:nvPr/>
            </p:nvSpPr>
            <p:spPr>
              <a:xfrm>
                <a:off x="0" y="-1"/>
                <a:ext cx="1745672" cy="647785"/>
              </a:xfrm>
              <a:prstGeom prst="ellipse">
                <a:avLst/>
              </a:prstGeom>
              <a:solidFill>
                <a:srgbClr val="FFFFFF">
                  <a:alpha val="40000"/>
                </a:srgbClr>
              </a:solidFill>
              <a:ln w="12700" cap="flat">
                <a:noFill/>
                <a:miter lim="400000"/>
              </a:ln>
              <a:effectLst/>
            </p:spPr>
            <p:txBody>
              <a:bodyPr wrap="square" lIns="45719" tIns="45719" rIns="45719" bIns="45719" numCol="1" anchor="ctr">
                <a:noAutofit/>
              </a:bodyPr>
              <a:lstStyle/>
              <a:p>
                <a:pPr>
                  <a:defRPr>
                    <a:solidFill>
                      <a:srgbClr val="960000"/>
                    </a:solidFill>
                  </a:defRPr>
                </a:pPr>
                <a:endParaRPr/>
              </a:p>
            </p:txBody>
          </p:sp>
          <p:sp>
            <p:nvSpPr>
              <p:cNvPr id="822" name="Line"/>
              <p:cNvSpPr/>
              <p:nvPr/>
            </p:nvSpPr>
            <p:spPr>
              <a:xfrm>
                <a:off x="0" y="-1"/>
                <a:ext cx="1745672" cy="2621793"/>
              </a:xfrm>
              <a:custGeom>
                <a:avLst/>
                <a:gdLst/>
                <a:ahLst/>
                <a:cxnLst>
                  <a:cxn ang="0">
                    <a:pos x="wd2" y="hd2"/>
                  </a:cxn>
                  <a:cxn ang="5400000">
                    <a:pos x="wd2" y="hd2"/>
                  </a:cxn>
                  <a:cxn ang="10800000">
                    <a:pos x="wd2" y="hd2"/>
                  </a:cxn>
                  <a:cxn ang="16200000">
                    <a:pos x="wd2" y="hd2"/>
                  </a:cxn>
                </a:cxnLst>
                <a:rect l="0" t="0" r="r" b="b"/>
                <a:pathLst>
                  <a:path w="21600" h="21600" extrusionOk="0">
                    <a:moveTo>
                      <a:pt x="21600" y="2668"/>
                    </a:moveTo>
                    <a:cubicBezTo>
                      <a:pt x="21600" y="4142"/>
                      <a:pt x="16765" y="5337"/>
                      <a:pt x="10800" y="5337"/>
                    </a:cubicBezTo>
                    <a:cubicBezTo>
                      <a:pt x="4835" y="5337"/>
                      <a:pt x="0" y="4142"/>
                      <a:pt x="0" y="2668"/>
                    </a:cubicBezTo>
                    <a:cubicBezTo>
                      <a:pt x="0" y="1195"/>
                      <a:pt x="4835" y="0"/>
                      <a:pt x="10800" y="0"/>
                    </a:cubicBezTo>
                    <a:cubicBezTo>
                      <a:pt x="16765" y="0"/>
                      <a:pt x="21600" y="1195"/>
                      <a:pt x="21600" y="2668"/>
                    </a:cubicBezTo>
                    <a:lnTo>
                      <a:pt x="21600" y="18932"/>
                    </a:lnTo>
                    <a:cubicBezTo>
                      <a:pt x="21600" y="20405"/>
                      <a:pt x="16765" y="21600"/>
                      <a:pt x="10800" y="21600"/>
                    </a:cubicBezTo>
                    <a:cubicBezTo>
                      <a:pt x="4835" y="21600"/>
                      <a:pt x="0" y="20405"/>
                      <a:pt x="0" y="18932"/>
                    </a:cubicBezTo>
                    <a:lnTo>
                      <a:pt x="0" y="2668"/>
                    </a:lnTo>
                  </a:path>
                </a:pathLst>
              </a:custGeom>
              <a:noFill/>
              <a:ln w="9525" cap="flat">
                <a:solidFill>
                  <a:srgbClr val="000000"/>
                </a:solidFill>
                <a:prstDash val="solid"/>
                <a:round/>
              </a:ln>
              <a:effectLst/>
            </p:spPr>
            <p:txBody>
              <a:bodyPr wrap="square" lIns="45719" tIns="45719" rIns="45719" bIns="45719" numCol="1" anchor="ctr">
                <a:noAutofit/>
              </a:bodyPr>
              <a:lstStyle/>
              <a:p>
                <a:pPr>
                  <a:defRPr>
                    <a:solidFill>
                      <a:srgbClr val="960000"/>
                    </a:solidFill>
                  </a:defRPr>
                </a:pPr>
                <a:endParaRPr/>
              </a:p>
            </p:txBody>
          </p:sp>
        </p:grpSp>
        <p:grpSp>
          <p:nvGrpSpPr>
            <p:cNvPr id="827" name="AutoShape 2"/>
            <p:cNvGrpSpPr/>
            <p:nvPr/>
          </p:nvGrpSpPr>
          <p:grpSpPr>
            <a:xfrm>
              <a:off x="4987636" y="1556688"/>
              <a:ext cx="1745673" cy="2752881"/>
              <a:chOff x="0" y="0"/>
              <a:chExt cx="1745671" cy="2752880"/>
            </a:xfrm>
          </p:grpSpPr>
          <p:sp>
            <p:nvSpPr>
              <p:cNvPr id="824" name="Shape"/>
              <p:cNvSpPr/>
              <p:nvPr/>
            </p:nvSpPr>
            <p:spPr>
              <a:xfrm>
                <a:off x="0" y="-1"/>
                <a:ext cx="1745672" cy="2752882"/>
              </a:xfrm>
              <a:custGeom>
                <a:avLst/>
                <a:gdLst/>
                <a:ahLst/>
                <a:cxnLst>
                  <a:cxn ang="0">
                    <a:pos x="wd2" y="hd2"/>
                  </a:cxn>
                  <a:cxn ang="5400000">
                    <a:pos x="wd2" y="hd2"/>
                  </a:cxn>
                  <a:cxn ang="10800000">
                    <a:pos x="wd2" y="hd2"/>
                  </a:cxn>
                  <a:cxn ang="16200000">
                    <a:pos x="wd2" y="hd2"/>
                  </a:cxn>
                </a:cxnLst>
                <a:rect l="0" t="0" r="r" b="b"/>
                <a:pathLst>
                  <a:path w="21600" h="21600" extrusionOk="0">
                    <a:moveTo>
                      <a:pt x="0" y="2541"/>
                    </a:moveTo>
                    <a:cubicBezTo>
                      <a:pt x="0" y="1138"/>
                      <a:pt x="4835" y="0"/>
                      <a:pt x="10800" y="0"/>
                    </a:cubicBezTo>
                    <a:cubicBezTo>
                      <a:pt x="16765" y="0"/>
                      <a:pt x="21600" y="1138"/>
                      <a:pt x="21600" y="2541"/>
                    </a:cubicBezTo>
                    <a:lnTo>
                      <a:pt x="21600" y="19059"/>
                    </a:lnTo>
                    <a:cubicBezTo>
                      <a:pt x="21600" y="20462"/>
                      <a:pt x="16765" y="21600"/>
                      <a:pt x="10800" y="21600"/>
                    </a:cubicBezTo>
                    <a:cubicBezTo>
                      <a:pt x="4835" y="21600"/>
                      <a:pt x="0" y="20462"/>
                      <a:pt x="0" y="19059"/>
                    </a:cubicBezTo>
                    <a:close/>
                  </a:path>
                </a:pathLst>
              </a:custGeom>
              <a:solidFill>
                <a:srgbClr val="002060"/>
              </a:solidFill>
              <a:ln w="12700" cap="flat">
                <a:noFill/>
                <a:miter lim="400000"/>
              </a:ln>
              <a:effectLst/>
            </p:spPr>
            <p:txBody>
              <a:bodyPr wrap="square" lIns="45719" tIns="45719" rIns="45719" bIns="45719" numCol="1" anchor="ctr">
                <a:noAutofit/>
              </a:bodyPr>
              <a:lstStyle/>
              <a:p>
                <a:endParaRPr/>
              </a:p>
            </p:txBody>
          </p:sp>
          <p:sp>
            <p:nvSpPr>
              <p:cNvPr id="825" name="Oval"/>
              <p:cNvSpPr/>
              <p:nvPr/>
            </p:nvSpPr>
            <p:spPr>
              <a:xfrm>
                <a:off x="0" y="-1"/>
                <a:ext cx="1745672" cy="647681"/>
              </a:xfrm>
              <a:prstGeom prst="ellipse">
                <a:avLst/>
              </a:prstGeom>
              <a:solidFill>
                <a:srgbClr val="FFFFFF">
                  <a:alpha val="40000"/>
                </a:srgbClr>
              </a:solidFill>
              <a:ln w="12700" cap="flat">
                <a:noFill/>
                <a:miter lim="400000"/>
              </a:ln>
              <a:effectLst/>
            </p:spPr>
            <p:txBody>
              <a:bodyPr wrap="square" lIns="45719" tIns="45719" rIns="45719" bIns="45719" numCol="1" anchor="ctr">
                <a:noAutofit/>
              </a:bodyPr>
              <a:lstStyle/>
              <a:p>
                <a:endParaRPr/>
              </a:p>
            </p:txBody>
          </p:sp>
          <p:sp>
            <p:nvSpPr>
              <p:cNvPr id="826" name="Line"/>
              <p:cNvSpPr/>
              <p:nvPr/>
            </p:nvSpPr>
            <p:spPr>
              <a:xfrm>
                <a:off x="0" y="-1"/>
                <a:ext cx="1745672" cy="2752882"/>
              </a:xfrm>
              <a:custGeom>
                <a:avLst/>
                <a:gdLst/>
                <a:ahLst/>
                <a:cxnLst>
                  <a:cxn ang="0">
                    <a:pos x="wd2" y="hd2"/>
                  </a:cxn>
                  <a:cxn ang="5400000">
                    <a:pos x="wd2" y="hd2"/>
                  </a:cxn>
                  <a:cxn ang="10800000">
                    <a:pos x="wd2" y="hd2"/>
                  </a:cxn>
                  <a:cxn ang="16200000">
                    <a:pos x="wd2" y="hd2"/>
                  </a:cxn>
                </a:cxnLst>
                <a:rect l="0" t="0" r="r" b="b"/>
                <a:pathLst>
                  <a:path w="21600" h="21600" extrusionOk="0">
                    <a:moveTo>
                      <a:pt x="21600" y="2541"/>
                    </a:moveTo>
                    <a:cubicBezTo>
                      <a:pt x="21600" y="3944"/>
                      <a:pt x="16765" y="5082"/>
                      <a:pt x="10800" y="5082"/>
                    </a:cubicBezTo>
                    <a:cubicBezTo>
                      <a:pt x="4835" y="5082"/>
                      <a:pt x="0" y="3944"/>
                      <a:pt x="0" y="2541"/>
                    </a:cubicBezTo>
                    <a:cubicBezTo>
                      <a:pt x="0" y="1138"/>
                      <a:pt x="4835" y="0"/>
                      <a:pt x="10800" y="0"/>
                    </a:cubicBezTo>
                    <a:cubicBezTo>
                      <a:pt x="16765" y="0"/>
                      <a:pt x="21600" y="1138"/>
                      <a:pt x="21600" y="2541"/>
                    </a:cubicBezTo>
                    <a:lnTo>
                      <a:pt x="21600" y="19059"/>
                    </a:lnTo>
                    <a:cubicBezTo>
                      <a:pt x="21600" y="20462"/>
                      <a:pt x="16765" y="21600"/>
                      <a:pt x="10800" y="21600"/>
                    </a:cubicBezTo>
                    <a:cubicBezTo>
                      <a:pt x="4835" y="21600"/>
                      <a:pt x="0" y="20462"/>
                      <a:pt x="0" y="19059"/>
                    </a:cubicBezTo>
                    <a:lnTo>
                      <a:pt x="0" y="2541"/>
                    </a:lnTo>
                  </a:path>
                </a:pathLst>
              </a:custGeom>
              <a:noFill/>
              <a:ln w="9525" cap="flat">
                <a:solidFill>
                  <a:srgbClr val="000000"/>
                </a:solidFill>
                <a:prstDash val="solid"/>
                <a:round/>
              </a:ln>
              <a:effectLst/>
            </p:spPr>
            <p:txBody>
              <a:bodyPr wrap="square" lIns="45719" tIns="45719" rIns="45719" bIns="45719" numCol="1" anchor="ctr">
                <a:noAutofit/>
              </a:bodyPr>
              <a:lstStyle/>
              <a:p>
                <a:endParaRPr/>
              </a:p>
            </p:txBody>
          </p:sp>
        </p:grpSp>
        <p:grpSp>
          <p:nvGrpSpPr>
            <p:cNvPr id="830" name="Group 35"/>
            <p:cNvGrpSpPr/>
            <p:nvPr/>
          </p:nvGrpSpPr>
          <p:grpSpPr>
            <a:xfrm>
              <a:off x="1246909" y="1573074"/>
              <a:ext cx="1745673" cy="655449"/>
              <a:chOff x="0" y="0"/>
              <a:chExt cx="1745671" cy="655448"/>
            </a:xfrm>
          </p:grpSpPr>
          <p:sp>
            <p:nvSpPr>
              <p:cNvPr id="828" name="Oval 15"/>
              <p:cNvSpPr/>
              <p:nvPr/>
            </p:nvSpPr>
            <p:spPr>
              <a:xfrm>
                <a:off x="0" y="0"/>
                <a:ext cx="1745672" cy="655449"/>
              </a:xfrm>
              <a:prstGeom prst="ellipse">
                <a:avLst/>
              </a:prstGeom>
              <a:solidFill>
                <a:srgbClr val="960000"/>
              </a:solidFill>
              <a:ln w="9525" cap="flat">
                <a:solidFill>
                  <a:srgbClr val="000000"/>
                </a:solidFill>
                <a:prstDash val="solid"/>
                <a:round/>
              </a:ln>
              <a:effectLst/>
            </p:spPr>
            <p:txBody>
              <a:bodyPr wrap="square" lIns="45719" tIns="45719" rIns="45719" bIns="45719" numCol="1" anchor="ctr">
                <a:noAutofit/>
              </a:bodyPr>
              <a:lstStyle/>
              <a:p>
                <a:endParaRPr/>
              </a:p>
            </p:txBody>
          </p:sp>
          <p:sp>
            <p:nvSpPr>
              <p:cNvPr id="829" name="Text Box 17"/>
              <p:cNvSpPr txBox="1"/>
              <p:nvPr/>
            </p:nvSpPr>
            <p:spPr>
              <a:xfrm>
                <a:off x="211974" y="126310"/>
                <a:ext cx="1321724" cy="3401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spcBef>
                    <a:spcPts val="1200"/>
                  </a:spcBef>
                  <a:defRPr sz="2000">
                    <a:solidFill>
                      <a:srgbClr val="FFFFFF"/>
                    </a:solidFill>
                  </a:defRPr>
                </a:lvl1pPr>
              </a:lstStyle>
              <a:p>
                <a:r>
                  <a:t>Taskforce</a:t>
                </a:r>
              </a:p>
            </p:txBody>
          </p:sp>
        </p:grpSp>
        <p:grpSp>
          <p:nvGrpSpPr>
            <p:cNvPr id="833" name="Group 36"/>
            <p:cNvGrpSpPr/>
            <p:nvPr/>
          </p:nvGrpSpPr>
          <p:grpSpPr>
            <a:xfrm>
              <a:off x="4987636" y="1507529"/>
              <a:ext cx="1745673" cy="651353"/>
              <a:chOff x="0" y="0"/>
              <a:chExt cx="1745671" cy="651352"/>
            </a:xfrm>
          </p:grpSpPr>
          <p:sp>
            <p:nvSpPr>
              <p:cNvPr id="831" name="Oval 16"/>
              <p:cNvSpPr/>
              <p:nvPr/>
            </p:nvSpPr>
            <p:spPr>
              <a:xfrm>
                <a:off x="0" y="-1"/>
                <a:ext cx="1745672" cy="651354"/>
              </a:xfrm>
              <a:prstGeom prst="ellipse">
                <a:avLst/>
              </a:prstGeom>
              <a:solidFill>
                <a:srgbClr val="002060"/>
              </a:solidFill>
              <a:ln w="9525" cap="flat">
                <a:solidFill>
                  <a:srgbClr val="000000"/>
                </a:solidFill>
                <a:prstDash val="solid"/>
                <a:round/>
              </a:ln>
              <a:effectLst/>
            </p:spPr>
            <p:txBody>
              <a:bodyPr wrap="square" lIns="45719" tIns="45719" rIns="45719" bIns="45719" numCol="1" anchor="ctr">
                <a:noAutofit/>
              </a:bodyPr>
              <a:lstStyle/>
              <a:p>
                <a:endParaRPr/>
              </a:p>
            </p:txBody>
          </p:sp>
          <p:sp>
            <p:nvSpPr>
              <p:cNvPr id="832" name="Text Box 18"/>
              <p:cNvSpPr txBox="1"/>
              <p:nvPr/>
            </p:nvSpPr>
            <p:spPr>
              <a:xfrm>
                <a:off x="211974" y="145875"/>
                <a:ext cx="1321724" cy="34018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spcBef>
                    <a:spcPts val="1200"/>
                  </a:spcBef>
                  <a:defRPr sz="2000">
                    <a:solidFill>
                      <a:srgbClr val="FFFFFF"/>
                    </a:solidFill>
                  </a:defRPr>
                </a:lvl1pPr>
              </a:lstStyle>
              <a:p>
                <a:r>
                  <a:t>Taskforce</a:t>
                </a:r>
              </a:p>
            </p:txBody>
          </p:sp>
        </p:grpSp>
        <p:sp>
          <p:nvSpPr>
            <p:cNvPr id="834" name="Text Box 11"/>
            <p:cNvSpPr txBox="1"/>
            <p:nvPr/>
          </p:nvSpPr>
          <p:spPr>
            <a:xfrm>
              <a:off x="-1" y="725316"/>
              <a:ext cx="3325092" cy="352883"/>
            </a:xfrm>
            <a:prstGeom prst="rect">
              <a:avLst/>
            </a:prstGeom>
            <a:solidFill>
              <a:srgbClr val="960000"/>
            </a:solidFill>
            <a:ln w="12700" cap="flat">
              <a:solidFill>
                <a:srgbClr val="000000"/>
              </a:solidFill>
              <a:prstDash val="solid"/>
              <a:miter lim="8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spcBef>
                  <a:spcPts val="1200"/>
                </a:spcBef>
                <a:defRPr sz="2000">
                  <a:solidFill>
                    <a:srgbClr val="FFFFFF"/>
                  </a:solidFill>
                </a:defRPr>
              </a:lvl1pPr>
            </a:lstStyle>
            <a:p>
              <a:r>
                <a:rPr dirty="0"/>
                <a:t>Min. Agriculture</a:t>
              </a:r>
            </a:p>
          </p:txBody>
        </p:sp>
        <p:sp>
          <p:nvSpPr>
            <p:cNvPr id="835" name="Rectangle 12"/>
            <p:cNvSpPr/>
            <p:nvPr/>
          </p:nvSpPr>
          <p:spPr>
            <a:xfrm>
              <a:off x="4904509" y="734647"/>
              <a:ext cx="3325091" cy="327724"/>
            </a:xfrm>
            <a:prstGeom prst="rect">
              <a:avLst/>
            </a:prstGeom>
            <a:solidFill>
              <a:srgbClr val="002060"/>
            </a:solidFill>
            <a:ln w="9525" cap="flat">
              <a:solidFill>
                <a:srgbClr val="000000"/>
              </a:solidFill>
              <a:prstDash val="solid"/>
              <a:miter lim="800000"/>
            </a:ln>
            <a:effectLst/>
          </p:spPr>
          <p:txBody>
            <a:bodyPr wrap="square" lIns="45719" tIns="45719" rIns="45719" bIns="45719" numCol="1" anchor="ctr">
              <a:noAutofit/>
            </a:bodyPr>
            <a:lstStyle/>
            <a:p>
              <a:endParaRPr/>
            </a:p>
          </p:txBody>
        </p:sp>
        <p:sp>
          <p:nvSpPr>
            <p:cNvPr id="836" name="Line 15"/>
            <p:cNvSpPr/>
            <p:nvPr/>
          </p:nvSpPr>
          <p:spPr>
            <a:xfrm>
              <a:off x="1579418" y="1048716"/>
              <a:ext cx="498764" cy="524359"/>
            </a:xfrm>
            <a:prstGeom prst="line">
              <a:avLst/>
            </a:prstGeom>
            <a:noFill/>
            <a:ln w="9525" cap="flat">
              <a:solidFill>
                <a:srgbClr val="000000"/>
              </a:solidFill>
              <a:prstDash val="solid"/>
              <a:round/>
            </a:ln>
            <a:effectLst/>
          </p:spPr>
          <p:txBody>
            <a:bodyPr wrap="square" lIns="45719" tIns="45719" rIns="45719" bIns="45719" numCol="1" anchor="t">
              <a:noAutofit/>
            </a:bodyPr>
            <a:lstStyle/>
            <a:p>
              <a:endParaRPr/>
            </a:p>
          </p:txBody>
        </p:sp>
        <p:sp>
          <p:nvSpPr>
            <p:cNvPr id="837" name="Line 16"/>
            <p:cNvSpPr/>
            <p:nvPr/>
          </p:nvSpPr>
          <p:spPr>
            <a:xfrm flipH="1">
              <a:off x="5818909" y="1048716"/>
              <a:ext cx="332510" cy="458814"/>
            </a:xfrm>
            <a:prstGeom prst="line">
              <a:avLst/>
            </a:prstGeom>
            <a:noFill/>
            <a:ln w="9525" cap="flat">
              <a:solidFill>
                <a:srgbClr val="000000"/>
              </a:solidFill>
              <a:prstDash val="solid"/>
              <a:round/>
            </a:ln>
            <a:effectLst/>
          </p:spPr>
          <p:txBody>
            <a:bodyPr wrap="square" lIns="45719" tIns="45719" rIns="45719" bIns="45719" numCol="1" anchor="t">
              <a:noAutofit/>
            </a:bodyPr>
            <a:lstStyle/>
            <a:p>
              <a:endParaRPr/>
            </a:p>
          </p:txBody>
        </p:sp>
        <p:sp>
          <p:nvSpPr>
            <p:cNvPr id="838" name="Text Box 11"/>
            <p:cNvSpPr txBox="1"/>
            <p:nvPr/>
          </p:nvSpPr>
          <p:spPr>
            <a:xfrm>
              <a:off x="5282738" y="711584"/>
              <a:ext cx="2651761" cy="3401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t">
              <a:spAutoFit/>
            </a:bodyPr>
            <a:lstStyle>
              <a:lvl1pPr algn="ctr">
                <a:spcBef>
                  <a:spcPts val="1200"/>
                </a:spcBef>
                <a:defRPr sz="2000">
                  <a:solidFill>
                    <a:srgbClr val="FFFFFF"/>
                  </a:solidFill>
                </a:defRPr>
              </a:lvl1pPr>
            </a:lstStyle>
            <a:p>
              <a:r>
                <a:rPr dirty="0"/>
                <a:t>Min. Public Health</a:t>
              </a:r>
            </a:p>
          </p:txBody>
        </p:sp>
      </p:grpSp>
      <p:grpSp>
        <p:nvGrpSpPr>
          <p:cNvPr id="842" name="Group 50"/>
          <p:cNvGrpSpPr/>
          <p:nvPr/>
        </p:nvGrpSpPr>
        <p:grpSpPr>
          <a:xfrm>
            <a:off x="4133936" y="4618938"/>
            <a:ext cx="4029077" cy="386432"/>
            <a:chOff x="0" y="11869"/>
            <a:chExt cx="4029076" cy="386430"/>
          </a:xfrm>
        </p:grpSpPr>
        <p:sp>
          <p:nvSpPr>
            <p:cNvPr id="840" name="Rounded Rectangle 49"/>
            <p:cNvSpPr/>
            <p:nvPr/>
          </p:nvSpPr>
          <p:spPr>
            <a:xfrm>
              <a:off x="1" y="29998"/>
              <a:ext cx="4029075" cy="368301"/>
            </a:xfrm>
            <a:prstGeom prst="roundRect">
              <a:avLst>
                <a:gd name="adj" fmla="val 16667"/>
              </a:avLst>
            </a:prstGeom>
            <a:solidFill>
              <a:srgbClr val="0078A7"/>
            </a:solidFill>
            <a:ln w="25400" cap="flat">
              <a:solidFill>
                <a:srgbClr val="0070C0"/>
              </a:solidFill>
              <a:prstDash val="solid"/>
              <a:miter lim="800000"/>
            </a:ln>
            <a:effectLst/>
          </p:spPr>
          <p:txBody>
            <a:bodyPr wrap="square" lIns="45719" tIns="45719" rIns="45719" bIns="45719" numCol="1" anchor="ctr">
              <a:noAutofit/>
            </a:bodyPr>
            <a:lstStyle/>
            <a:p>
              <a:pPr algn="ctr">
                <a:defRPr>
                  <a:solidFill>
                    <a:srgbClr val="222A35"/>
                  </a:solidFill>
                </a:defRPr>
              </a:pPr>
              <a:endParaRPr/>
            </a:p>
          </p:txBody>
        </p:sp>
        <p:sp>
          <p:nvSpPr>
            <p:cNvPr id="841" name="TextBox 50"/>
            <p:cNvSpPr txBox="1"/>
            <p:nvPr/>
          </p:nvSpPr>
          <p:spPr>
            <a:xfrm>
              <a:off x="0" y="11869"/>
              <a:ext cx="4029075" cy="369328"/>
            </a:xfrm>
            <a:prstGeom prst="rect">
              <a:avLst/>
            </a:prstGeom>
            <a:solidFill>
              <a:srgbClr val="0F55FA"/>
            </a:solidFill>
            <a:ln w="9525" cap="flat">
              <a:solidFill>
                <a:srgbClr val="0070C0"/>
              </a:solidFill>
              <a:prstDash val="solid"/>
              <a:round/>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defRPr>
                  <a:solidFill>
                    <a:srgbClr val="222A35"/>
                  </a:solidFill>
                  <a:latin typeface="Source Sans Pro Regular"/>
                  <a:ea typeface="Source Sans Pro Regular"/>
                  <a:cs typeface="Source Sans Pro Regular"/>
                  <a:sym typeface="Source Sans Pro Regular"/>
                </a:defRPr>
              </a:lvl1pPr>
            </a:lstStyle>
            <a:p>
              <a:r>
                <a:rPr dirty="0">
                  <a:solidFill>
                    <a:schemeClr val="bg1"/>
                  </a:solidFill>
                </a:rPr>
                <a:t>Sub-com. Logistic and Security</a:t>
              </a:r>
              <a:endParaRPr lang="en-US" dirty="0">
                <a:solidFill>
                  <a:schemeClr val="bg1"/>
                </a:solidFill>
              </a:endParaRPr>
            </a:p>
          </p:txBody>
        </p:sp>
      </p:grpSp>
      <p:grpSp>
        <p:nvGrpSpPr>
          <p:cNvPr id="845" name="Group 24"/>
          <p:cNvGrpSpPr/>
          <p:nvPr/>
        </p:nvGrpSpPr>
        <p:grpSpPr>
          <a:xfrm>
            <a:off x="4083151" y="5190562"/>
            <a:ext cx="4029074" cy="408261"/>
            <a:chOff x="0" y="0"/>
            <a:chExt cx="4029073" cy="408260"/>
          </a:xfrm>
        </p:grpSpPr>
        <p:sp>
          <p:nvSpPr>
            <p:cNvPr id="843" name="Rounded Rectangle 52"/>
            <p:cNvSpPr/>
            <p:nvPr/>
          </p:nvSpPr>
          <p:spPr>
            <a:xfrm>
              <a:off x="0" y="39960"/>
              <a:ext cx="4029074" cy="368301"/>
            </a:xfrm>
            <a:prstGeom prst="roundRect">
              <a:avLst>
                <a:gd name="adj" fmla="val 16667"/>
              </a:avLst>
            </a:prstGeom>
            <a:solidFill>
              <a:srgbClr val="FFC000"/>
            </a:solidFill>
            <a:ln w="25400" cap="flat">
              <a:solidFill>
                <a:srgbClr val="510006"/>
              </a:solidFill>
              <a:prstDash val="solid"/>
              <a:miter lim="800000"/>
            </a:ln>
            <a:effectLst/>
          </p:spPr>
          <p:txBody>
            <a:bodyPr wrap="square" lIns="45719" tIns="45719" rIns="45719" bIns="45719" numCol="1" anchor="ctr">
              <a:noAutofit/>
            </a:bodyPr>
            <a:lstStyle/>
            <a:p>
              <a:pPr algn="ctr">
                <a:defRPr>
                  <a:solidFill>
                    <a:srgbClr val="222A35"/>
                  </a:solidFill>
                </a:defRPr>
              </a:pPr>
              <a:endParaRPr/>
            </a:p>
          </p:txBody>
        </p:sp>
        <p:sp>
          <p:nvSpPr>
            <p:cNvPr id="844" name="TextBox 53"/>
            <p:cNvSpPr txBox="1"/>
            <p:nvPr/>
          </p:nvSpPr>
          <p:spPr>
            <a:xfrm>
              <a:off x="45718" y="0"/>
              <a:ext cx="3937636" cy="38354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defRPr>
                  <a:solidFill>
                    <a:srgbClr val="222A35"/>
                  </a:solidFill>
                  <a:latin typeface="Source Sans Pro Regular"/>
                  <a:ea typeface="Source Sans Pro Regular"/>
                  <a:cs typeface="Source Sans Pro Regular"/>
                  <a:sym typeface="Source Sans Pro Regular"/>
                </a:defRPr>
              </a:lvl1pPr>
            </a:lstStyle>
            <a:p>
              <a:r>
                <a:t>Sub-com. Media and Communication</a:t>
              </a:r>
            </a:p>
          </p:txBody>
        </p:sp>
      </p:grpSp>
      <p:grpSp>
        <p:nvGrpSpPr>
          <p:cNvPr id="848" name="Rounded Rectangle 2"/>
          <p:cNvGrpSpPr/>
          <p:nvPr/>
        </p:nvGrpSpPr>
        <p:grpSpPr>
          <a:xfrm>
            <a:off x="3380509" y="3889948"/>
            <a:ext cx="5486401" cy="646329"/>
            <a:chOff x="0" y="14655"/>
            <a:chExt cx="5486399" cy="646328"/>
          </a:xfrm>
        </p:grpSpPr>
        <p:sp>
          <p:nvSpPr>
            <p:cNvPr id="846" name="Rounded Rectangle"/>
            <p:cNvSpPr/>
            <p:nvPr/>
          </p:nvSpPr>
          <p:spPr>
            <a:xfrm>
              <a:off x="0" y="50261"/>
              <a:ext cx="5486399" cy="575118"/>
            </a:xfrm>
            <a:prstGeom prst="roundRect">
              <a:avLst>
                <a:gd name="adj" fmla="val 16667"/>
              </a:avLst>
            </a:prstGeom>
            <a:solidFill>
              <a:schemeClr val="accent1"/>
            </a:solidFill>
            <a:ln w="12700" cap="flat">
              <a:solidFill>
                <a:srgbClr val="011749"/>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847" name="Sub-committees on …Epidemiology &amp; Surveillance…"/>
            <p:cNvSpPr txBox="1"/>
            <p:nvPr/>
          </p:nvSpPr>
          <p:spPr>
            <a:xfrm>
              <a:off x="80144" y="14655"/>
              <a:ext cx="5326110" cy="64632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a:latin typeface="Source Sans Pro Regular"/>
                  <a:ea typeface="Source Sans Pro Regular"/>
                  <a:cs typeface="Source Sans Pro Regular"/>
                  <a:sym typeface="Source Sans Pro Regular"/>
                </a:defRPr>
              </a:pPr>
              <a:r>
                <a:rPr dirty="0">
                  <a:solidFill>
                    <a:schemeClr val="bg1">
                      <a:lumMod val="95000"/>
                    </a:schemeClr>
                  </a:solidFill>
                </a:rPr>
                <a:t>Sub-committees on …Epidemiology &amp; Surveillance</a:t>
              </a:r>
            </a:p>
            <a:p>
              <a:pPr algn="ctr">
                <a:defRPr>
                  <a:latin typeface="Source Sans Pro Regular"/>
                  <a:ea typeface="Source Sans Pro Regular"/>
                  <a:cs typeface="Source Sans Pro Regular"/>
                  <a:sym typeface="Source Sans Pro Regular"/>
                </a:defRPr>
              </a:pPr>
              <a:r>
                <a:rPr dirty="0">
                  <a:solidFill>
                    <a:schemeClr val="bg1">
                      <a:lumMod val="95000"/>
                    </a:schemeClr>
                  </a:solidFill>
                </a:rPr>
                <a:t>…Food &amp; Agriculture</a:t>
              </a:r>
            </a:p>
          </p:txBody>
        </p:sp>
      </p:grpSp>
      <p:sp>
        <p:nvSpPr>
          <p:cNvPr id="2" name="Title 16">
            <a:extLst>
              <a:ext uri="{FF2B5EF4-FFF2-40B4-BE49-F238E27FC236}">
                <a16:creationId xmlns:a16="http://schemas.microsoft.com/office/drawing/2014/main" id="{7434A2D6-A04C-92F8-338E-CC0EE8C253F0}"/>
              </a:ext>
            </a:extLst>
          </p:cNvPr>
          <p:cNvSpPr txBox="1">
            <a:spLocks/>
          </p:cNvSpPr>
          <p:nvPr/>
        </p:nvSpPr>
        <p:spPr>
          <a:xfrm>
            <a:off x="288036" y="5421"/>
            <a:ext cx="10587276"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Example of a multisectoral coordination mechanism</a:t>
            </a:r>
            <a:endParaRPr lang="hu-HU"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8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 grpId="1" animBg="1" advAuto="0"/>
      <p:bldP spid="842" grpId="2" animBg="1" advAuto="0"/>
      <p:bldP spid="845" grpId="3"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4" name="Picture 6" descr="Picture 6"/>
          <p:cNvPicPr>
            <a:picLocks noChangeAspect="1"/>
          </p:cNvPicPr>
          <p:nvPr/>
        </p:nvPicPr>
        <p:blipFill>
          <a:blip r:embed="rId3"/>
          <a:stretch>
            <a:fillRect/>
          </a:stretch>
        </p:blipFill>
        <p:spPr>
          <a:xfrm>
            <a:off x="7142223" y="2819400"/>
            <a:ext cx="2267730" cy="3606113"/>
          </a:xfrm>
          <a:prstGeom prst="rect">
            <a:avLst/>
          </a:prstGeom>
          <a:ln w="12700">
            <a:miter lim="400000"/>
          </a:ln>
        </p:spPr>
      </p:pic>
      <p:pic>
        <p:nvPicPr>
          <p:cNvPr id="855" name="Image 1" descr="Image 1"/>
          <p:cNvPicPr>
            <a:picLocks noChangeAspect="1"/>
          </p:cNvPicPr>
          <p:nvPr/>
        </p:nvPicPr>
        <p:blipFill>
          <a:blip r:embed="rId4"/>
          <a:stretch>
            <a:fillRect/>
          </a:stretch>
        </p:blipFill>
        <p:spPr>
          <a:xfrm>
            <a:off x="1905000" y="1295400"/>
            <a:ext cx="2225894" cy="3048000"/>
          </a:xfrm>
          <a:prstGeom prst="rect">
            <a:avLst/>
          </a:prstGeom>
          <a:ln w="12700">
            <a:miter lim="400000"/>
          </a:ln>
        </p:spPr>
      </p:pic>
      <p:pic>
        <p:nvPicPr>
          <p:cNvPr id="856" name="Content Placeholder 6" descr="Content Placeholder 6"/>
          <p:cNvPicPr>
            <a:picLocks noChangeAspect="1"/>
          </p:cNvPicPr>
          <p:nvPr/>
        </p:nvPicPr>
        <p:blipFill>
          <a:blip r:embed="rId5"/>
          <a:stretch>
            <a:fillRect/>
          </a:stretch>
        </p:blipFill>
        <p:spPr>
          <a:xfrm>
            <a:off x="2819400" y="3276600"/>
            <a:ext cx="2271002" cy="2743200"/>
          </a:xfrm>
          <a:prstGeom prst="rect">
            <a:avLst/>
          </a:prstGeom>
          <a:ln w="12700">
            <a:miter lim="400000"/>
          </a:ln>
        </p:spPr>
      </p:pic>
      <p:pic>
        <p:nvPicPr>
          <p:cNvPr id="857" name="Picture 10" descr="Picture 10"/>
          <p:cNvPicPr>
            <a:picLocks noChangeAspect="1"/>
          </p:cNvPicPr>
          <p:nvPr/>
        </p:nvPicPr>
        <p:blipFill>
          <a:blip r:embed="rId6"/>
          <a:stretch>
            <a:fillRect/>
          </a:stretch>
        </p:blipFill>
        <p:spPr>
          <a:xfrm>
            <a:off x="4876800" y="1554368"/>
            <a:ext cx="2167333" cy="3169700"/>
          </a:xfrm>
          <a:prstGeom prst="rect">
            <a:avLst/>
          </a:prstGeom>
          <a:ln w="12700">
            <a:miter lim="400000"/>
          </a:ln>
        </p:spPr>
      </p:pic>
      <p:pic>
        <p:nvPicPr>
          <p:cNvPr id="858" name="Content Placeholder 7" descr="Content Placeholder 7"/>
          <p:cNvPicPr>
            <a:picLocks noChangeAspect="1"/>
          </p:cNvPicPr>
          <p:nvPr/>
        </p:nvPicPr>
        <p:blipFill>
          <a:blip r:embed="rId7"/>
          <a:stretch>
            <a:fillRect/>
          </a:stretch>
        </p:blipFill>
        <p:spPr>
          <a:xfrm>
            <a:off x="7879464" y="1295400"/>
            <a:ext cx="2331336" cy="3062091"/>
          </a:xfrm>
          <a:prstGeom prst="rect">
            <a:avLst/>
          </a:prstGeom>
          <a:ln w="12700">
            <a:miter lim="400000"/>
          </a:ln>
        </p:spPr>
      </p:pic>
      <p:sp>
        <p:nvSpPr>
          <p:cNvPr id="3" name="Title 16">
            <a:extLst>
              <a:ext uri="{FF2B5EF4-FFF2-40B4-BE49-F238E27FC236}">
                <a16:creationId xmlns:a16="http://schemas.microsoft.com/office/drawing/2014/main" id="{3C9C90DA-FBB7-98BC-B987-0D5BFF48389C}"/>
              </a:ext>
            </a:extLst>
          </p:cNvPr>
          <p:cNvSpPr txBox="1">
            <a:spLocks/>
          </p:cNvSpPr>
          <p:nvPr/>
        </p:nvSpPr>
        <p:spPr>
          <a:xfrm>
            <a:off x="288036" y="5421"/>
            <a:ext cx="10303741"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dirty="0"/>
              <a:t>Many approaches exist depending on country context</a:t>
            </a:r>
            <a:endParaRPr lang="hu-HU"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8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8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8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4" nodeType="clickEffect">
                                  <p:stCondLst>
                                    <p:cond delay="0"/>
                                  </p:stCondLst>
                                  <p:iterate>
                                    <p:tmAbs val="0"/>
                                  </p:iterate>
                                  <p:childTnLst>
                                    <p:set>
                                      <p:cBhvr>
                                        <p:cTn id="18" fill="hold"/>
                                        <p:tgtEl>
                                          <p:spTgt spid="8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5" nodeType="clickEffect">
                                  <p:stCondLst>
                                    <p:cond delay="0"/>
                                  </p:stCondLst>
                                  <p:iterate>
                                    <p:tmAbs val="0"/>
                                  </p:iterate>
                                  <p:childTnLst>
                                    <p:set>
                                      <p:cBhvr>
                                        <p:cTn id="22" fill="hold"/>
                                        <p:tgtEl>
                                          <p:spTgt spid="8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4" grpId="4" animBg="1" advAuto="0"/>
      <p:bldP spid="855" grpId="2" animBg="1" advAuto="0"/>
      <p:bldP spid="856" grpId="1" animBg="1" advAuto="0"/>
      <p:bldP spid="857" grpId="3" animBg="1" advAuto="0"/>
      <p:bldP spid="858" grpId="5" animBg="1" advAuto="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2"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36</a:t>
            </a:fld>
            <a:endParaRPr/>
          </a:p>
        </p:txBody>
      </p:sp>
      <p:sp>
        <p:nvSpPr>
          <p:cNvPr id="863" name="Content Placeholder 3"/>
          <p:cNvSpPr txBox="1">
            <a:spLocks noGrp="1"/>
          </p:cNvSpPr>
          <p:nvPr>
            <p:ph type="body" idx="1"/>
          </p:nvPr>
        </p:nvSpPr>
        <p:spPr>
          <a:xfrm>
            <a:off x="4273553" y="1451364"/>
            <a:ext cx="7529514" cy="4938324"/>
          </a:xfrm>
          <a:prstGeom prst="rect">
            <a:avLst/>
          </a:prstGeom>
        </p:spPr>
        <p:txBody>
          <a:bodyPr/>
          <a:lstStyle/>
          <a:p>
            <a:pPr marL="0" indent="0" algn="just">
              <a:buSzTx/>
              <a:buNone/>
              <a:defRPr sz="2400"/>
            </a:pPr>
            <a:r>
              <a:rPr dirty="0"/>
              <a:t>How many of the infectious diseases affecting humans are thought to be zoonotic?</a:t>
            </a:r>
          </a:p>
          <a:p>
            <a:pPr marL="0" indent="0" algn="just">
              <a:buSzTx/>
              <a:buNone/>
              <a:defRPr sz="2400"/>
            </a:pPr>
            <a:endParaRPr dirty="0"/>
          </a:p>
          <a:p>
            <a:pPr marL="800100" lvl="1" indent="-342900" algn="just">
              <a:spcBef>
                <a:spcPts val="0"/>
              </a:spcBef>
              <a:buFontTx/>
              <a:buAutoNum type="alphaLcParenR"/>
              <a:defRPr sz="2400"/>
            </a:pPr>
            <a:r>
              <a:rPr dirty="0"/>
              <a:t>None</a:t>
            </a:r>
            <a:endParaRPr sz="1500" dirty="0"/>
          </a:p>
          <a:p>
            <a:pPr marL="800100" lvl="1" indent="-342900" algn="just">
              <a:spcBef>
                <a:spcPts val="0"/>
              </a:spcBef>
              <a:buFontTx/>
              <a:buAutoNum type="alphaLcParenR"/>
              <a:defRPr sz="2400"/>
            </a:pPr>
            <a:r>
              <a:rPr dirty="0"/>
              <a:t>Less than 10%</a:t>
            </a:r>
            <a:endParaRPr sz="1500" dirty="0"/>
          </a:p>
          <a:p>
            <a:pPr marL="800100" lvl="1" indent="-342900" algn="just">
              <a:spcBef>
                <a:spcPts val="0"/>
              </a:spcBef>
              <a:buFontTx/>
              <a:buAutoNum type="alphaLcParenR"/>
              <a:defRPr sz="2400"/>
            </a:pPr>
            <a:r>
              <a:rPr dirty="0"/>
              <a:t>More than half</a:t>
            </a:r>
            <a:endParaRPr sz="1500" dirty="0"/>
          </a:p>
          <a:p>
            <a:pPr marL="800100" lvl="1" indent="-342900" algn="just">
              <a:spcBef>
                <a:spcPts val="0"/>
              </a:spcBef>
              <a:buFontTx/>
              <a:buAutoNum type="alphaLcParenR"/>
              <a:defRPr sz="2400"/>
            </a:pPr>
            <a:r>
              <a:rPr dirty="0"/>
              <a:t>All</a:t>
            </a:r>
          </a:p>
        </p:txBody>
      </p:sp>
      <p:sp>
        <p:nvSpPr>
          <p:cNvPr id="864" name="Oval 7"/>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865" name="Title 16"/>
          <p:cNvSpPr txBox="1">
            <a:spLocks noGrp="1"/>
          </p:cNvSpPr>
          <p:nvPr>
            <p:ph type="title"/>
          </p:nvPr>
        </p:nvSpPr>
        <p:spPr>
          <a:xfrm>
            <a:off x="461246" y="335953"/>
            <a:ext cx="2801130" cy="1077313"/>
          </a:xfrm>
          <a:prstGeom prst="rect">
            <a:avLst/>
          </a:prstGeom>
        </p:spPr>
        <p:txBody>
          <a:bodyPr anchor="t"/>
          <a:lstStyle/>
          <a:p>
            <a:r>
              <a:rPr b="1" dirty="0"/>
              <a:t>Knowledge Check</a:t>
            </a:r>
          </a:p>
        </p:txBody>
      </p:sp>
      <p:pic>
        <p:nvPicPr>
          <p:cNvPr id="866"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867" name="Rounded Rectangle 11"/>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1"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37</a:t>
            </a:fld>
            <a:endParaRPr/>
          </a:p>
        </p:txBody>
      </p:sp>
      <p:sp>
        <p:nvSpPr>
          <p:cNvPr id="872" name="Google Shape;300;p7"/>
          <p:cNvSpPr txBox="1">
            <a:spLocks noGrp="1"/>
          </p:cNvSpPr>
          <p:nvPr>
            <p:ph type="body" sz="half" idx="1"/>
          </p:nvPr>
        </p:nvSpPr>
        <p:spPr>
          <a:xfrm>
            <a:off x="610356" y="1858578"/>
            <a:ext cx="11347453" cy="1870076"/>
          </a:xfrm>
          <a:prstGeom prst="rect">
            <a:avLst/>
          </a:prstGeom>
        </p:spPr>
        <p:txBody>
          <a:bodyPr lIns="134999" tIns="134999" rIns="134999" bIns="134999"/>
          <a:lstStyle/>
          <a:p>
            <a:r>
              <a:rPr b="1" dirty="0"/>
              <a:t>4. Country examples</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4" name="Rectangle 6"/>
          <p:cNvSpPr/>
          <p:nvPr/>
        </p:nvSpPr>
        <p:spPr>
          <a:xfrm>
            <a:off x="1748745" y="914400"/>
            <a:ext cx="2704209" cy="3276600"/>
          </a:xfrm>
          <a:prstGeom prst="rect">
            <a:avLst/>
          </a:prstGeom>
          <a:solidFill>
            <a:srgbClr val="FFFFFF"/>
          </a:solidFill>
          <a:ln w="12700">
            <a:solidFill>
              <a:schemeClr val="accent6"/>
            </a:solidFill>
            <a:miter/>
          </a:ln>
        </p:spPr>
        <p:txBody>
          <a:bodyPr lIns="45719" rIns="45719" anchor="ctr"/>
          <a:lstStyle/>
          <a:p>
            <a:pPr algn="ctr"/>
            <a:endParaRPr/>
          </a:p>
        </p:txBody>
      </p:sp>
      <p:pic>
        <p:nvPicPr>
          <p:cNvPr id="875" name="Picture 5" descr="Picture 5"/>
          <p:cNvPicPr>
            <a:picLocks noChangeAspect="1"/>
          </p:cNvPicPr>
          <p:nvPr/>
        </p:nvPicPr>
        <p:blipFill>
          <a:blip r:embed="rId3"/>
          <a:stretch>
            <a:fillRect/>
          </a:stretch>
        </p:blipFill>
        <p:spPr>
          <a:xfrm>
            <a:off x="1763215" y="1221128"/>
            <a:ext cx="2638618" cy="2895601"/>
          </a:xfrm>
          <a:prstGeom prst="rect">
            <a:avLst/>
          </a:prstGeom>
          <a:ln w="12700">
            <a:miter lim="400000"/>
          </a:ln>
        </p:spPr>
      </p:pic>
      <p:sp>
        <p:nvSpPr>
          <p:cNvPr id="876" name="Rectangle 14"/>
          <p:cNvSpPr/>
          <p:nvPr/>
        </p:nvSpPr>
        <p:spPr>
          <a:xfrm>
            <a:off x="4626574" y="914400"/>
            <a:ext cx="2704209" cy="3276600"/>
          </a:xfrm>
          <a:prstGeom prst="rect">
            <a:avLst/>
          </a:prstGeom>
          <a:solidFill>
            <a:srgbClr val="FFFFFF"/>
          </a:solidFill>
          <a:ln w="12700">
            <a:solidFill>
              <a:schemeClr val="accent6"/>
            </a:solidFill>
            <a:miter/>
          </a:ln>
        </p:spPr>
        <p:txBody>
          <a:bodyPr lIns="45719" rIns="45719" anchor="ctr"/>
          <a:lstStyle/>
          <a:p>
            <a:pPr algn="ctr"/>
            <a:endParaRPr/>
          </a:p>
        </p:txBody>
      </p:sp>
      <p:sp>
        <p:nvSpPr>
          <p:cNvPr id="877" name="Content Placeholder 2"/>
          <p:cNvSpPr txBox="1"/>
          <p:nvPr/>
        </p:nvSpPr>
        <p:spPr>
          <a:xfrm>
            <a:off x="4672294" y="914400"/>
            <a:ext cx="2884219"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spcBef>
                <a:spcPts val="300"/>
              </a:spcBef>
              <a:defRPr sz="1600"/>
            </a:lvl1pPr>
          </a:lstStyle>
          <a:p>
            <a:r>
              <a:rPr dirty="0">
                <a:latin typeface="Source Sans Pro Regular"/>
              </a:rPr>
              <a:t>HPAI in Vietnam, 2003</a:t>
            </a:r>
            <a:endParaRPr sz="3200" dirty="0">
              <a:latin typeface="Source Sans Pro Regular"/>
            </a:endParaRPr>
          </a:p>
        </p:txBody>
      </p:sp>
      <p:sp>
        <p:nvSpPr>
          <p:cNvPr id="878" name="Rectangle 17"/>
          <p:cNvSpPr/>
          <p:nvPr/>
        </p:nvSpPr>
        <p:spPr>
          <a:xfrm>
            <a:off x="7536640" y="912471"/>
            <a:ext cx="2704209" cy="3276601"/>
          </a:xfrm>
          <a:prstGeom prst="rect">
            <a:avLst/>
          </a:prstGeom>
          <a:solidFill>
            <a:srgbClr val="FFFFFF"/>
          </a:solidFill>
          <a:ln w="12700">
            <a:solidFill>
              <a:schemeClr val="accent6"/>
            </a:solidFill>
            <a:miter/>
          </a:ln>
        </p:spPr>
        <p:txBody>
          <a:bodyPr lIns="45719" rIns="45719" anchor="ctr"/>
          <a:lstStyle/>
          <a:p>
            <a:pPr algn="ctr"/>
            <a:endParaRPr/>
          </a:p>
        </p:txBody>
      </p:sp>
      <p:sp>
        <p:nvSpPr>
          <p:cNvPr id="879" name="Content Placeholder 2"/>
          <p:cNvSpPr txBox="1"/>
          <p:nvPr/>
        </p:nvSpPr>
        <p:spPr>
          <a:xfrm>
            <a:off x="7521401" y="922631"/>
            <a:ext cx="2884218" cy="9207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spcBef>
                <a:spcPts val="300"/>
              </a:spcBef>
              <a:defRPr sz="1600"/>
            </a:pPr>
            <a:r>
              <a:rPr dirty="0">
                <a:latin typeface="Source Sans Pro Regular"/>
              </a:rPr>
              <a:t>Joint vaccination in Chad, 2000</a:t>
            </a:r>
            <a:endParaRPr sz="3200" dirty="0">
              <a:latin typeface="Source Sans Pro Regular"/>
            </a:endParaRPr>
          </a:p>
          <a:p>
            <a:pPr>
              <a:spcBef>
                <a:spcPts val="700"/>
              </a:spcBef>
              <a:defRPr sz="1600"/>
            </a:pPr>
            <a:endParaRPr sz="3200" dirty="0">
              <a:latin typeface="Source Sans Pro Regular"/>
            </a:endParaRPr>
          </a:p>
        </p:txBody>
      </p:sp>
      <p:pic>
        <p:nvPicPr>
          <p:cNvPr id="880" name="Picture 2" descr="Picture 2"/>
          <p:cNvPicPr>
            <a:picLocks noChangeAspect="1"/>
          </p:cNvPicPr>
          <p:nvPr/>
        </p:nvPicPr>
        <p:blipFill>
          <a:blip r:embed="rId4"/>
          <a:stretch>
            <a:fillRect/>
          </a:stretch>
        </p:blipFill>
        <p:spPr>
          <a:xfrm>
            <a:off x="4673975" y="3823878"/>
            <a:ext cx="2703181" cy="300355"/>
          </a:xfrm>
          <a:prstGeom prst="rect">
            <a:avLst/>
          </a:prstGeom>
          <a:ln w="12700">
            <a:miter lim="400000"/>
          </a:ln>
        </p:spPr>
      </p:pic>
      <p:pic>
        <p:nvPicPr>
          <p:cNvPr id="881" name="Picture 2" descr="Picture 2"/>
          <p:cNvPicPr>
            <a:picLocks noChangeAspect="1"/>
          </p:cNvPicPr>
          <p:nvPr/>
        </p:nvPicPr>
        <p:blipFill>
          <a:blip r:embed="rId5"/>
          <a:stretch>
            <a:fillRect/>
          </a:stretch>
        </p:blipFill>
        <p:spPr>
          <a:xfrm>
            <a:off x="4759731" y="1240420"/>
            <a:ext cx="2531672" cy="2493380"/>
          </a:xfrm>
          <a:prstGeom prst="rect">
            <a:avLst/>
          </a:prstGeom>
          <a:ln w="12700">
            <a:miter lim="400000"/>
          </a:ln>
        </p:spPr>
      </p:pic>
      <p:sp>
        <p:nvSpPr>
          <p:cNvPr id="882" name="TextBox 21"/>
          <p:cNvSpPr/>
          <p:nvPr/>
        </p:nvSpPr>
        <p:spPr>
          <a:xfrm>
            <a:off x="2971800" y="4724400"/>
            <a:ext cx="7391400" cy="369333"/>
          </a:xfrm>
          <a:prstGeom prst="rect">
            <a:avLst/>
          </a:prstGeom>
          <a:solidFill>
            <a:srgbClr val="FFFFFF"/>
          </a:solidFill>
          <a:ln w="12700">
            <a:miter lim="400000"/>
          </a:ln>
        </p:spPr>
        <p:txBody>
          <a:bodyPr lIns="45719" rIns="45719"/>
          <a:lstStyle/>
          <a:p>
            <a:pPr algn="just">
              <a:defRPr i="1"/>
            </a:pPr>
            <a:endParaRPr/>
          </a:p>
        </p:txBody>
      </p:sp>
      <p:pic>
        <p:nvPicPr>
          <p:cNvPr id="883" name="Picture 5" descr="Picture 5"/>
          <p:cNvPicPr>
            <a:picLocks noChangeAspect="1"/>
          </p:cNvPicPr>
          <p:nvPr/>
        </p:nvPicPr>
        <p:blipFill>
          <a:blip r:embed="rId6"/>
          <a:stretch>
            <a:fillRect/>
          </a:stretch>
        </p:blipFill>
        <p:spPr>
          <a:xfrm>
            <a:off x="7631445" y="1240420"/>
            <a:ext cx="2514601" cy="2781301"/>
          </a:xfrm>
          <a:prstGeom prst="rect">
            <a:avLst/>
          </a:prstGeom>
          <a:ln w="12700">
            <a:miter lim="400000"/>
          </a:ln>
        </p:spPr>
      </p:pic>
      <p:sp>
        <p:nvSpPr>
          <p:cNvPr id="884" name="Content Placeholder 2"/>
          <p:cNvSpPr txBox="1"/>
          <p:nvPr/>
        </p:nvSpPr>
        <p:spPr>
          <a:xfrm>
            <a:off x="1774146" y="912471"/>
            <a:ext cx="2813224"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spcBef>
                <a:spcPts val="300"/>
              </a:spcBef>
              <a:defRPr sz="1600"/>
            </a:lvl1pPr>
          </a:lstStyle>
          <a:p>
            <a:r>
              <a:rPr dirty="0">
                <a:latin typeface="Source Sans Pro Regular"/>
              </a:rPr>
              <a:t>Rift Valley fever in Kenya, 1997</a:t>
            </a:r>
            <a:endParaRPr sz="3200" dirty="0">
              <a:latin typeface="Source Sans Pro Regular"/>
            </a:endParaRPr>
          </a:p>
        </p:txBody>
      </p:sp>
      <p:pic>
        <p:nvPicPr>
          <p:cNvPr id="885" name="Picture 2" descr="Picture 2"/>
          <p:cNvPicPr>
            <a:picLocks noChangeAspect="1"/>
          </p:cNvPicPr>
          <p:nvPr/>
        </p:nvPicPr>
        <p:blipFill>
          <a:blip r:embed="rId7"/>
          <a:stretch>
            <a:fillRect/>
          </a:stretch>
        </p:blipFill>
        <p:spPr>
          <a:xfrm>
            <a:off x="1806363" y="4755643"/>
            <a:ext cx="874432" cy="874432"/>
          </a:xfrm>
          <a:prstGeom prst="rect">
            <a:avLst/>
          </a:prstGeom>
          <a:ln w="12700">
            <a:miter lim="400000"/>
          </a:ln>
        </p:spPr>
      </p:pic>
      <p:sp>
        <p:nvSpPr>
          <p:cNvPr id="88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38</a:t>
            </a:fld>
            <a:endParaRPr/>
          </a:p>
        </p:txBody>
      </p:sp>
      <p:sp>
        <p:nvSpPr>
          <p:cNvPr id="888" name="Rectangle 16"/>
          <p:cNvSpPr/>
          <p:nvPr/>
        </p:nvSpPr>
        <p:spPr>
          <a:xfrm>
            <a:off x="3122273" y="4531138"/>
            <a:ext cx="7083299" cy="1323439"/>
          </a:xfrm>
          <a:prstGeom prst="rect">
            <a:avLst/>
          </a:prstGeom>
          <a:solidFill>
            <a:srgbClr val="FFFFFF"/>
          </a:solidFill>
          <a:ln w="12700">
            <a:miter lim="400000"/>
          </a:ln>
          <a:effectLst>
            <a:outerShdw blurRad="63500" dist="33020" dir="3180000" rotWithShape="0">
              <a:srgbClr val="000000">
                <a:alpha val="3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just">
              <a:defRPr sz="2000" i="1"/>
            </a:lvl1pPr>
          </a:lstStyle>
          <a:p>
            <a:r>
              <a:rPr dirty="0">
                <a:latin typeface="Source Sans Pro Regular"/>
              </a:rPr>
              <a:t>These and more country examples are available in detail in the module on “IHR implementation at the human-animal interface”. It is available online at the WHO Health Security Learning Platform as part of the IHR Training Toolkit. </a:t>
            </a:r>
          </a:p>
        </p:txBody>
      </p:sp>
      <p:sp>
        <p:nvSpPr>
          <p:cNvPr id="889" name="ZoneTexte 1"/>
          <p:cNvSpPr txBox="1"/>
          <p:nvPr/>
        </p:nvSpPr>
        <p:spPr>
          <a:xfrm>
            <a:off x="4770120" y="3200400"/>
            <a:ext cx="2651761" cy="6251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r>
              <a:t>Cliquez pour ajouter du texte</a:t>
            </a:r>
          </a:p>
        </p:txBody>
      </p:sp>
      <p:sp>
        <p:nvSpPr>
          <p:cNvPr id="2" name="Title 16">
            <a:extLst>
              <a:ext uri="{FF2B5EF4-FFF2-40B4-BE49-F238E27FC236}">
                <a16:creationId xmlns:a16="http://schemas.microsoft.com/office/drawing/2014/main" id="{CD6221C7-4044-4E5B-3681-5BEDD38EE663}"/>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a:t>Country </a:t>
            </a:r>
            <a:r>
              <a:rPr lang="hu-HU" b="1" dirty="0" err="1"/>
              <a:t>examples</a:t>
            </a:r>
            <a:endParaRPr lang="hu-HU" b="1" dirty="0"/>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4" name="Picture 4" descr="Picture 4"/>
          <p:cNvPicPr>
            <a:picLocks noChangeAspect="1"/>
          </p:cNvPicPr>
          <p:nvPr/>
        </p:nvPicPr>
        <p:blipFill>
          <a:blip r:embed="rId2"/>
          <a:srcRect l="1039" t="4002" r="18609" b="4727"/>
          <a:stretch>
            <a:fillRect/>
          </a:stretch>
        </p:blipFill>
        <p:spPr>
          <a:xfrm>
            <a:off x="1816100" y="1502108"/>
            <a:ext cx="4660901" cy="4381499"/>
          </a:xfrm>
          <a:prstGeom prst="rect">
            <a:avLst/>
          </a:prstGeom>
          <a:ln w="12700">
            <a:miter lim="400000"/>
          </a:ln>
        </p:spPr>
      </p:pic>
      <p:sp>
        <p:nvSpPr>
          <p:cNvPr id="895" name="Rectangle 3"/>
          <p:cNvSpPr txBox="1"/>
          <p:nvPr/>
        </p:nvSpPr>
        <p:spPr>
          <a:xfrm>
            <a:off x="6712589" y="1485227"/>
            <a:ext cx="4351651" cy="3785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latin typeface="Source Sans Pro Regular"/>
                <a:ea typeface="Source Sans Pro Regular"/>
                <a:cs typeface="Source Sans Pro Regular"/>
                <a:sym typeface="Source Sans Pro Regular"/>
              </a:defRPr>
            </a:pPr>
            <a:r>
              <a:rPr sz="2400" dirty="0">
                <a:solidFill>
                  <a:srgbClr val="C00000"/>
                </a:solidFill>
              </a:rPr>
              <a:t>December 1997, Kenya</a:t>
            </a:r>
          </a:p>
          <a:p>
            <a:pPr>
              <a:defRPr sz="2000">
                <a:latin typeface="Source Sans Pro Regular"/>
                <a:ea typeface="Source Sans Pro Regular"/>
                <a:cs typeface="Source Sans Pro Regular"/>
                <a:sym typeface="Source Sans Pro Regular"/>
              </a:defRPr>
            </a:pPr>
            <a:endParaRPr sz="2400" dirty="0"/>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sz="2400" dirty="0"/>
              <a:t>478 unexplained deaths were reported to WHO and the Kenyan Ministry of Health</a:t>
            </a:r>
            <a:br>
              <a:rPr lang="hu-HU" sz="2400" dirty="0"/>
            </a:br>
            <a:endParaRPr sz="2400" dirty="0"/>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sz="2400" dirty="0"/>
              <a:t>Diagnosed as Rift Valley Fever </a:t>
            </a:r>
            <a:br>
              <a:rPr lang="hu-HU" sz="2400" dirty="0"/>
            </a:br>
            <a:endParaRPr sz="2400" dirty="0"/>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sz="2400" dirty="0"/>
              <a:t>One of the worst outbreaks in the area</a:t>
            </a:r>
          </a:p>
        </p:txBody>
      </p:sp>
      <p:sp>
        <p:nvSpPr>
          <p:cNvPr id="896" name="ZoneTexte 2"/>
          <p:cNvSpPr txBox="1"/>
          <p:nvPr/>
        </p:nvSpPr>
        <p:spPr>
          <a:xfrm>
            <a:off x="1861819" y="5885389"/>
            <a:ext cx="2848278"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i="1"/>
            </a:lvl1pPr>
          </a:lstStyle>
          <a:p>
            <a:r>
              <a:t>Source: Encyclopoedia Britannica</a:t>
            </a:r>
          </a:p>
        </p:txBody>
      </p:sp>
      <p:sp>
        <p:nvSpPr>
          <p:cNvPr id="2" name="Title 16">
            <a:extLst>
              <a:ext uri="{FF2B5EF4-FFF2-40B4-BE49-F238E27FC236}">
                <a16:creationId xmlns:a16="http://schemas.microsoft.com/office/drawing/2014/main" id="{31970AD7-EF7A-4FB9-3303-5E259B51F7BF}"/>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err="1"/>
              <a:t>Rift</a:t>
            </a:r>
            <a:r>
              <a:rPr lang="hu-HU" b="1" dirty="0"/>
              <a:t> Valley </a:t>
            </a:r>
            <a:r>
              <a:rPr lang="hu-HU" b="1" dirty="0" err="1"/>
              <a:t>Fever</a:t>
            </a:r>
            <a:r>
              <a:rPr lang="hu-HU" b="1" dirty="0"/>
              <a:t>  in Kenya, 1997</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a:t>
            </a:fld>
            <a:endParaRPr/>
          </a:p>
        </p:txBody>
      </p:sp>
      <p:sp>
        <p:nvSpPr>
          <p:cNvPr id="277" name="Content Placeholder 2"/>
          <p:cNvSpPr txBox="1">
            <a:spLocks noGrp="1"/>
          </p:cNvSpPr>
          <p:nvPr>
            <p:ph type="body" idx="1"/>
          </p:nvPr>
        </p:nvSpPr>
        <p:spPr>
          <a:xfrm>
            <a:off x="1985183" y="842965"/>
            <a:ext cx="8550852" cy="5175067"/>
          </a:xfrm>
          <a:prstGeom prst="rect">
            <a:avLst/>
          </a:prstGeom>
        </p:spPr>
        <p:txBody>
          <a:bodyPr lIns="45719" tIns="45720" rIns="45719" bIns="45720" anchor="t">
            <a:normAutofit/>
          </a:bodyPr>
          <a:lstStyle/>
          <a:p>
            <a:pPr marL="0" indent="0">
              <a:buSzTx/>
              <a:buNone/>
              <a:defRPr sz="2400"/>
            </a:pPr>
            <a:endParaRPr dirty="0"/>
          </a:p>
          <a:p>
            <a:pPr marL="0" indent="0">
              <a:buSzTx/>
              <a:buNone/>
              <a:defRPr sz="2400">
                <a:solidFill>
                  <a:schemeClr val="accent6"/>
                </a:solidFill>
              </a:defRPr>
            </a:pPr>
            <a:r>
              <a:rPr b="1" dirty="0">
                <a:solidFill>
                  <a:schemeClr val="tx1"/>
                </a:solidFill>
              </a:rPr>
              <a:t>After this </a:t>
            </a:r>
            <a:r>
              <a:rPr lang="en-US" b="1" dirty="0">
                <a:solidFill>
                  <a:schemeClr val="tx1"/>
                </a:solidFill>
              </a:rPr>
              <a:t>session, </a:t>
            </a:r>
            <a:r>
              <a:rPr b="1" dirty="0">
                <a:solidFill>
                  <a:schemeClr val="tx1"/>
                </a:solidFill>
              </a:rPr>
              <a:t>you </a:t>
            </a:r>
            <a:r>
              <a:rPr lang="en-US" b="1" dirty="0">
                <a:solidFill>
                  <a:schemeClr val="tx1"/>
                </a:solidFill>
              </a:rPr>
              <a:t>should be</a:t>
            </a:r>
            <a:r>
              <a:rPr b="1" dirty="0">
                <a:solidFill>
                  <a:schemeClr val="tx1"/>
                </a:solidFill>
              </a:rPr>
              <a:t> able to:</a:t>
            </a:r>
          </a:p>
          <a:p>
            <a:pPr marL="0" indent="0">
              <a:buSzTx/>
              <a:buNone/>
              <a:defRPr sz="2400"/>
            </a:pPr>
            <a:endParaRPr dirty="0"/>
          </a:p>
          <a:p>
            <a:pPr marL="254000" indent="-254000">
              <a:buClr>
                <a:srgbClr val="C00000"/>
              </a:buClr>
              <a:defRPr sz="2400"/>
            </a:pPr>
            <a:r>
              <a:rPr dirty="0"/>
              <a:t>Describe actors and principles of One Health </a:t>
            </a:r>
          </a:p>
          <a:p>
            <a:pPr marL="254000" indent="-254000">
              <a:buClr>
                <a:srgbClr val="C00000"/>
              </a:buClr>
              <a:defRPr sz="2400"/>
            </a:pPr>
            <a:endParaRPr dirty="0"/>
          </a:p>
          <a:p>
            <a:pPr marL="254000" indent="-254000">
              <a:buClr>
                <a:srgbClr val="C00000"/>
              </a:buClr>
              <a:defRPr sz="2400"/>
            </a:pPr>
            <a:r>
              <a:rPr dirty="0"/>
              <a:t>Understand emerging and reemerging infectious diseases</a:t>
            </a:r>
          </a:p>
          <a:p>
            <a:pPr marL="254000" indent="-254000">
              <a:buClr>
                <a:srgbClr val="C00000"/>
              </a:buClr>
              <a:defRPr sz="2400"/>
            </a:pPr>
            <a:endParaRPr dirty="0"/>
          </a:p>
          <a:p>
            <a:pPr marL="254000" indent="-254000">
              <a:buClr>
                <a:srgbClr val="C00000"/>
              </a:buClr>
              <a:defRPr sz="2400"/>
            </a:pPr>
            <a:r>
              <a:rPr dirty="0"/>
              <a:t>List examples of health events with relevance for multisectoral, One Health collaboration</a:t>
            </a:r>
          </a:p>
          <a:p>
            <a:pPr marL="254000" indent="-254000">
              <a:buClr>
                <a:srgbClr val="C00000"/>
              </a:buClr>
              <a:defRPr sz="2400"/>
            </a:pPr>
            <a:endParaRPr dirty="0"/>
          </a:p>
          <a:p>
            <a:pPr marL="254000" indent="-254000">
              <a:buClr>
                <a:srgbClr val="C00000"/>
              </a:buClr>
              <a:defRPr sz="2400"/>
            </a:pPr>
            <a:r>
              <a:rPr dirty="0"/>
              <a:t>Describe how a One Health approach contributes to prevention, detection and response to health events</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8" name="ZoneTexte 8"/>
          <p:cNvSpPr txBox="1"/>
          <p:nvPr/>
        </p:nvSpPr>
        <p:spPr>
          <a:xfrm>
            <a:off x="7402362" y="1536174"/>
            <a:ext cx="2869667" cy="3785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000">
                <a:latin typeface="Source Sans Pro Regular"/>
                <a:ea typeface="Source Sans Pro Regular"/>
                <a:cs typeface="Source Sans Pro Regular"/>
                <a:sym typeface="Source Sans Pro Regular"/>
              </a:defRPr>
            </a:pPr>
            <a:r>
              <a:rPr sz="2400" b="1" dirty="0">
                <a:solidFill>
                  <a:srgbClr val="C00000"/>
                </a:solidFill>
              </a:rPr>
              <a:t>RVF cycle </a:t>
            </a:r>
          </a:p>
          <a:p>
            <a:pPr marL="285750" indent="-285750">
              <a:buSzPct val="100000"/>
              <a:buFont typeface="Arial"/>
              <a:buChar char="•"/>
              <a:defRPr sz="2000">
                <a:latin typeface="Source Sans Pro Regular"/>
                <a:ea typeface="Source Sans Pro Regular"/>
                <a:cs typeface="Source Sans Pro Regular"/>
                <a:sym typeface="Source Sans Pro Regular"/>
              </a:defRPr>
            </a:pPr>
            <a:endParaRPr sz="2400" dirty="0"/>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Mortality usually limited in humans</a:t>
            </a:r>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70% loss in sheep and goats</a:t>
            </a:r>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30% loss in cattle and camels</a:t>
            </a:r>
          </a:p>
        </p:txBody>
      </p:sp>
      <p:pic>
        <p:nvPicPr>
          <p:cNvPr id="899" name="Image 2" descr="Image 2"/>
          <p:cNvPicPr>
            <a:picLocks noChangeAspect="1"/>
          </p:cNvPicPr>
          <p:nvPr/>
        </p:nvPicPr>
        <p:blipFill>
          <a:blip r:embed="rId3"/>
          <a:srcRect t="23913"/>
          <a:stretch>
            <a:fillRect/>
          </a:stretch>
        </p:blipFill>
        <p:spPr>
          <a:xfrm>
            <a:off x="1562100" y="1355725"/>
            <a:ext cx="5676900" cy="4745818"/>
          </a:xfrm>
          <a:prstGeom prst="rect">
            <a:avLst/>
          </a:prstGeom>
          <a:ln w="12700">
            <a:miter lim="400000"/>
          </a:ln>
        </p:spPr>
      </p:pic>
      <p:sp>
        <p:nvSpPr>
          <p:cNvPr id="2" name="Title 16">
            <a:extLst>
              <a:ext uri="{FF2B5EF4-FFF2-40B4-BE49-F238E27FC236}">
                <a16:creationId xmlns:a16="http://schemas.microsoft.com/office/drawing/2014/main" id="{18FC7313-C3BE-FBB0-EF8A-AA1897464088}"/>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err="1"/>
              <a:t>Rift</a:t>
            </a:r>
            <a:r>
              <a:rPr lang="hu-HU" b="1" dirty="0"/>
              <a:t> Valley </a:t>
            </a:r>
            <a:r>
              <a:rPr lang="hu-HU" b="1" dirty="0" err="1"/>
              <a:t>Fever</a:t>
            </a:r>
            <a:r>
              <a:rPr lang="hu-HU" b="1" dirty="0"/>
              <a:t>  in Kenya, 1997</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4" name="Picture 2" descr="Picture 2"/>
          <p:cNvPicPr>
            <a:picLocks noChangeAspect="1"/>
          </p:cNvPicPr>
          <p:nvPr/>
        </p:nvPicPr>
        <p:blipFill>
          <a:blip r:embed="rId3"/>
          <a:stretch>
            <a:fillRect/>
          </a:stretch>
        </p:blipFill>
        <p:spPr>
          <a:xfrm>
            <a:off x="2332807" y="1151960"/>
            <a:ext cx="3991794" cy="4380568"/>
          </a:xfrm>
          <a:prstGeom prst="rect">
            <a:avLst/>
          </a:prstGeom>
          <a:ln w="12700">
            <a:miter lim="400000"/>
          </a:ln>
        </p:spPr>
      </p:pic>
      <p:sp>
        <p:nvSpPr>
          <p:cNvPr id="905" name="ZoneTexte 10"/>
          <p:cNvSpPr txBox="1"/>
          <p:nvPr/>
        </p:nvSpPr>
        <p:spPr>
          <a:xfrm>
            <a:off x="7270548" y="1746876"/>
            <a:ext cx="3468571" cy="3416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latin typeface="Source Sans Pro Regular"/>
                <a:ea typeface="Source Sans Pro Regular"/>
                <a:cs typeface="Source Sans Pro Regular"/>
                <a:sym typeface="Source Sans Pro Regular"/>
              </a:defRPr>
            </a:pPr>
            <a:r>
              <a:rPr sz="2400" b="1" dirty="0">
                <a:solidFill>
                  <a:srgbClr val="C00000"/>
                </a:solidFill>
              </a:rPr>
              <a:t>From October 1998 to January 1999</a:t>
            </a:r>
          </a:p>
          <a:p>
            <a:pPr>
              <a:defRPr sz="2000">
                <a:latin typeface="Source Sans Pro Regular"/>
                <a:ea typeface="Source Sans Pro Regular"/>
                <a:cs typeface="Source Sans Pro Regular"/>
                <a:sym typeface="Source Sans Pro Regular"/>
              </a:defRPr>
            </a:pPr>
            <a:endParaRPr sz="2400" dirty="0"/>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sz="2400" dirty="0"/>
              <a:t>Heavy rainfall</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sz="2400" dirty="0"/>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sz="2400" dirty="0"/>
              <a:t>Important flooding</a:t>
            </a:r>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endParaRPr sz="2400" dirty="0"/>
          </a:p>
          <a:p>
            <a:pPr marL="342900" indent="-342900">
              <a:buClr>
                <a:srgbClr val="C00000"/>
              </a:buClr>
              <a:buSzPct val="100000"/>
              <a:buFont typeface="Arial" panose="020B0604020202020204" pitchFamily="34" charset="0"/>
              <a:buChar char="•"/>
              <a:defRPr sz="2000">
                <a:latin typeface="Source Sans Pro Regular"/>
                <a:ea typeface="Source Sans Pro Regular"/>
                <a:cs typeface="Source Sans Pro Regular"/>
                <a:sym typeface="Source Sans Pro Regular"/>
              </a:defRPr>
            </a:pPr>
            <a:r>
              <a:rPr sz="2400" dirty="0"/>
              <a:t>Increased vector population</a:t>
            </a:r>
          </a:p>
        </p:txBody>
      </p:sp>
      <p:sp>
        <p:nvSpPr>
          <p:cNvPr id="906" name="ZoneTexte 7"/>
          <p:cNvSpPr txBox="1"/>
          <p:nvPr/>
        </p:nvSpPr>
        <p:spPr>
          <a:xfrm>
            <a:off x="2050983" y="5769933"/>
            <a:ext cx="2848278" cy="24830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i="1"/>
            </a:lvl1pPr>
          </a:lstStyle>
          <a:p>
            <a:r>
              <a:t>Source: Sang et al, 2010</a:t>
            </a:r>
          </a:p>
        </p:txBody>
      </p:sp>
      <p:sp>
        <p:nvSpPr>
          <p:cNvPr id="2" name="Title 16">
            <a:extLst>
              <a:ext uri="{FF2B5EF4-FFF2-40B4-BE49-F238E27FC236}">
                <a16:creationId xmlns:a16="http://schemas.microsoft.com/office/drawing/2014/main" id="{9550B029-CE86-160E-3A2D-B4AD6B8976ED}"/>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err="1"/>
              <a:t>Rift</a:t>
            </a:r>
            <a:r>
              <a:rPr lang="hu-HU" b="1" dirty="0"/>
              <a:t> Valley </a:t>
            </a:r>
            <a:r>
              <a:rPr lang="hu-HU" b="1" dirty="0" err="1"/>
              <a:t>Fever</a:t>
            </a:r>
            <a:r>
              <a:rPr lang="hu-HU" b="1" dirty="0"/>
              <a:t>  in Kenya, 1997</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 name="ZoneTexte 9"/>
          <p:cNvSpPr txBox="1"/>
          <p:nvPr/>
        </p:nvSpPr>
        <p:spPr>
          <a:xfrm>
            <a:off x="7020424" y="1714132"/>
            <a:ext cx="4125096" cy="4154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85750" indent="-285750">
              <a:buClr>
                <a:srgbClr val="C00000"/>
              </a:buClr>
              <a:buSzPct val="100000"/>
              <a:buFont typeface="Arial"/>
              <a:buChar char="•"/>
              <a:defRPr>
                <a:latin typeface="Source Sans Pro Regular"/>
                <a:ea typeface="Source Sans Pro Regular"/>
                <a:cs typeface="Source Sans Pro Regular"/>
                <a:sym typeface="Source Sans Pro Regular"/>
              </a:defRPr>
            </a:pPr>
            <a:r>
              <a:rPr sz="2400" dirty="0"/>
              <a:t>Rainfall patterns are now included  in the RVF cycle </a:t>
            </a:r>
          </a:p>
          <a:p>
            <a:pPr marL="285750" indent="-285750">
              <a:buClr>
                <a:srgbClr val="C00000"/>
              </a:buClr>
              <a:buSzPct val="100000"/>
              <a:buFont typeface="Arial"/>
              <a:buChar char="•"/>
              <a:defRPr>
                <a:latin typeface="Source Sans Pro Regular"/>
                <a:ea typeface="Source Sans Pro Regular"/>
                <a:cs typeface="Source Sans Pro Regular"/>
                <a:sym typeface="Source Sans Pro Regular"/>
              </a:defRPr>
            </a:pPr>
            <a:endParaRPr sz="2400" dirty="0"/>
          </a:p>
          <a:p>
            <a:pPr marL="285750" indent="-285750">
              <a:buClr>
                <a:srgbClr val="C00000"/>
              </a:buClr>
              <a:buSzPct val="100000"/>
              <a:buFont typeface="Arial"/>
              <a:buChar char="•"/>
              <a:defRPr>
                <a:latin typeface="Source Sans Pro Regular"/>
                <a:ea typeface="Source Sans Pro Regular"/>
                <a:cs typeface="Source Sans Pro Regular"/>
                <a:sym typeface="Source Sans Pro Regular"/>
              </a:defRPr>
            </a:pPr>
            <a:r>
              <a:rPr sz="2400" dirty="0"/>
              <a:t>Early warning systems are based today on precipitations and even when possible, raising factors of increased rainfall (ex: El Niño Southern Oscillation and East Africa)</a:t>
            </a:r>
          </a:p>
          <a:p>
            <a:pPr marL="285750" indent="-285750">
              <a:buSzPct val="100000"/>
              <a:buFont typeface="Arial"/>
              <a:buChar char="•"/>
              <a:defRPr sz="2400">
                <a:latin typeface="Source Sans Pro Regular"/>
                <a:ea typeface="Source Sans Pro Regular"/>
                <a:cs typeface="Source Sans Pro Regular"/>
                <a:sym typeface="Source Sans Pro Regular"/>
              </a:defRPr>
            </a:pPr>
            <a:endParaRPr dirty="0"/>
          </a:p>
        </p:txBody>
      </p:sp>
      <p:pic>
        <p:nvPicPr>
          <p:cNvPr id="912" name="Picture 2" descr="Picture 2"/>
          <p:cNvPicPr>
            <a:picLocks noChangeAspect="1"/>
          </p:cNvPicPr>
          <p:nvPr/>
        </p:nvPicPr>
        <p:blipFill>
          <a:blip r:embed="rId3"/>
          <a:stretch>
            <a:fillRect/>
          </a:stretch>
        </p:blipFill>
        <p:spPr>
          <a:xfrm>
            <a:off x="1385752" y="1835510"/>
            <a:ext cx="5379795" cy="3495536"/>
          </a:xfrm>
          <a:prstGeom prst="rect">
            <a:avLst/>
          </a:prstGeom>
          <a:ln w="12700">
            <a:miter lim="400000"/>
          </a:ln>
        </p:spPr>
      </p:pic>
      <p:sp>
        <p:nvSpPr>
          <p:cNvPr id="2" name="Title 16">
            <a:extLst>
              <a:ext uri="{FF2B5EF4-FFF2-40B4-BE49-F238E27FC236}">
                <a16:creationId xmlns:a16="http://schemas.microsoft.com/office/drawing/2014/main" id="{0AF02FBC-D8FF-3AE3-22E4-74A375D1511A}"/>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err="1"/>
              <a:t>Rift</a:t>
            </a:r>
            <a:r>
              <a:rPr lang="hu-HU" b="1" dirty="0"/>
              <a:t> Valley </a:t>
            </a:r>
            <a:r>
              <a:rPr lang="hu-HU" b="1" dirty="0" err="1"/>
              <a:t>Fever</a:t>
            </a:r>
            <a:r>
              <a:rPr lang="hu-HU" b="1" dirty="0"/>
              <a:t>  in Kenya, 1997</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11"/>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9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 grpId="1" animBg="1" advAuto="0"/>
      <p:bldP spid="912" grpId="2" animBg="1" advAuto="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7" name="Image 7" descr="Image 7"/>
          <p:cNvPicPr>
            <a:picLocks noChangeAspect="1"/>
          </p:cNvPicPr>
          <p:nvPr/>
        </p:nvPicPr>
        <p:blipFill>
          <a:blip r:embed="rId3"/>
          <a:stretch>
            <a:fillRect/>
          </a:stretch>
        </p:blipFill>
        <p:spPr>
          <a:xfrm>
            <a:off x="1562100" y="1172145"/>
            <a:ext cx="5157359" cy="4902204"/>
          </a:xfrm>
          <a:prstGeom prst="rect">
            <a:avLst/>
          </a:prstGeom>
          <a:ln w="12700">
            <a:miter lim="400000"/>
          </a:ln>
        </p:spPr>
      </p:pic>
      <p:sp>
        <p:nvSpPr>
          <p:cNvPr id="918" name="ZoneTexte 9"/>
          <p:cNvSpPr txBox="1"/>
          <p:nvPr/>
        </p:nvSpPr>
        <p:spPr>
          <a:xfrm>
            <a:off x="7696801" y="2895600"/>
            <a:ext cx="3077880" cy="1446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4400" b="1">
                <a:solidFill>
                  <a:schemeClr val="accent2"/>
                </a:solidFill>
              </a:defRPr>
            </a:pPr>
            <a:r>
              <a:rPr dirty="0">
                <a:latin typeface="Source Sans Pro Bold"/>
              </a:rPr>
              <a:t>Lessons</a:t>
            </a:r>
            <a:r>
              <a:rPr dirty="0">
                <a:latin typeface="Source Sans Pro Regular"/>
              </a:rPr>
              <a:t>?</a:t>
            </a:r>
          </a:p>
          <a:p>
            <a:pPr marL="285750" indent="-285750">
              <a:buSzPct val="100000"/>
              <a:buFont typeface="Arial"/>
              <a:buChar char="•"/>
              <a:defRPr sz="4400" b="1">
                <a:solidFill>
                  <a:schemeClr val="accent2"/>
                </a:solidFill>
              </a:defRPr>
            </a:pPr>
            <a:endParaRPr dirty="0"/>
          </a:p>
        </p:txBody>
      </p:sp>
      <p:sp>
        <p:nvSpPr>
          <p:cNvPr id="919" name="Rectangle 1"/>
          <p:cNvSpPr/>
          <p:nvPr/>
        </p:nvSpPr>
        <p:spPr>
          <a:xfrm>
            <a:off x="1752600" y="1219200"/>
            <a:ext cx="4966859" cy="1113857"/>
          </a:xfrm>
          <a:prstGeom prst="rect">
            <a:avLst/>
          </a:prstGeom>
          <a:ln w="38100">
            <a:solidFill>
              <a:srgbClr val="44546A"/>
            </a:solidFill>
            <a:prstDash val="dash"/>
            <a:miter/>
          </a:ln>
        </p:spPr>
        <p:txBody>
          <a:bodyPr lIns="45719" rIns="45719" anchor="ctr"/>
          <a:lstStyle/>
          <a:p>
            <a:pPr algn="ctr">
              <a:defRPr>
                <a:solidFill>
                  <a:srgbClr val="FFFFFF"/>
                </a:solidFill>
              </a:defRPr>
            </a:pPr>
            <a:endParaRPr/>
          </a:p>
        </p:txBody>
      </p:sp>
      <p:sp>
        <p:nvSpPr>
          <p:cNvPr id="2" name="Title 16">
            <a:extLst>
              <a:ext uri="{FF2B5EF4-FFF2-40B4-BE49-F238E27FC236}">
                <a16:creationId xmlns:a16="http://schemas.microsoft.com/office/drawing/2014/main" id="{E1DA1EDD-BD17-9A5A-3184-74EFE9B4DA1C}"/>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dirty="0" err="1"/>
              <a:t>Rift</a:t>
            </a:r>
            <a:r>
              <a:rPr lang="hu-HU" b="1" dirty="0"/>
              <a:t> Valley </a:t>
            </a:r>
            <a:r>
              <a:rPr lang="hu-HU" b="1" dirty="0" err="1"/>
              <a:t>Fever</a:t>
            </a:r>
            <a:r>
              <a:rPr lang="hu-HU" b="1" dirty="0"/>
              <a:t>  in Kenya, 1997</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8" grpId="1" animBg="1" advAuto="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44</a:t>
            </a:fld>
            <a:endParaRPr/>
          </a:p>
        </p:txBody>
      </p:sp>
      <p:sp>
        <p:nvSpPr>
          <p:cNvPr id="925" name="ZoneTexte 3"/>
          <p:cNvSpPr txBox="1"/>
          <p:nvPr/>
        </p:nvSpPr>
        <p:spPr>
          <a:xfrm>
            <a:off x="1916255" y="1720840"/>
            <a:ext cx="4444876" cy="3416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latin typeface="Source Sans Pro Regular"/>
                <a:ea typeface="Source Sans Pro Regular"/>
                <a:cs typeface="Source Sans Pro Regular"/>
                <a:sym typeface="Source Sans Pro Regular"/>
              </a:defRPr>
            </a:pPr>
            <a:r>
              <a:rPr sz="2400" b="1" dirty="0">
                <a:solidFill>
                  <a:srgbClr val="C00000"/>
                </a:solidFill>
              </a:rPr>
              <a:t>2003</a:t>
            </a:r>
            <a:r>
              <a:rPr lang="hu-HU" sz="2400" b="1" dirty="0">
                <a:solidFill>
                  <a:srgbClr val="C00000"/>
                </a:solidFill>
              </a:rPr>
              <a:t>: </a:t>
            </a:r>
            <a:r>
              <a:rPr sz="2400" b="1" dirty="0">
                <a:solidFill>
                  <a:srgbClr val="C00000"/>
                </a:solidFill>
              </a:rPr>
              <a:t>Highly Pathogenic Avian Influenza outbreak</a:t>
            </a:r>
          </a:p>
          <a:p>
            <a:pPr marL="285750" indent="-285750">
              <a:buSzPct val="100000"/>
              <a:buFont typeface="Arial"/>
              <a:buChar char="•"/>
              <a:defRPr sz="2000">
                <a:latin typeface="Source Sans Pro Regular"/>
                <a:ea typeface="Source Sans Pro Regular"/>
                <a:cs typeface="Source Sans Pro Regular"/>
                <a:sym typeface="Source Sans Pro Regular"/>
              </a:defRPr>
            </a:pPr>
            <a:endParaRPr sz="2400" dirty="0"/>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Tens of millions of poultry slaughtered or killed by the virus</a:t>
            </a:r>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93 people infected and 42 deaths</a:t>
            </a:r>
          </a:p>
        </p:txBody>
      </p:sp>
      <p:pic>
        <p:nvPicPr>
          <p:cNvPr id="926" name="Picture 2" descr="Picture 2"/>
          <p:cNvPicPr>
            <a:picLocks noChangeAspect="1"/>
          </p:cNvPicPr>
          <p:nvPr/>
        </p:nvPicPr>
        <p:blipFill>
          <a:blip r:embed="rId3"/>
          <a:stretch>
            <a:fillRect/>
          </a:stretch>
        </p:blipFill>
        <p:spPr>
          <a:xfrm>
            <a:off x="6934200" y="914400"/>
            <a:ext cx="3341545" cy="4872754"/>
          </a:xfrm>
          <a:prstGeom prst="rect">
            <a:avLst/>
          </a:prstGeom>
          <a:ln w="12700">
            <a:miter lim="400000"/>
          </a:ln>
        </p:spPr>
      </p:pic>
      <p:sp>
        <p:nvSpPr>
          <p:cNvPr id="927" name="Rectangle 2"/>
          <p:cNvSpPr txBox="1"/>
          <p:nvPr/>
        </p:nvSpPr>
        <p:spPr>
          <a:xfrm>
            <a:off x="7423531" y="5811118"/>
            <a:ext cx="2802395"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200" i="1" u="sng">
                <a:solidFill>
                  <a:srgbClr val="0563C1"/>
                </a:solidFill>
                <a:uFill>
                  <a:solidFill>
                    <a:srgbClr val="0563C1"/>
                  </a:solidFill>
                </a:uFill>
                <a:hlinkClick r:id="rId4"/>
              </a:defRPr>
            </a:lvl1pPr>
          </a:lstStyle>
          <a:p>
            <a:pPr>
              <a:defRPr>
                <a:solidFill>
                  <a:srgbClr val="000000"/>
                </a:solidFill>
                <a:uFillTx/>
              </a:defRPr>
            </a:pPr>
            <a:r>
              <a:rPr>
                <a:solidFill>
                  <a:srgbClr val="0563C1"/>
                </a:solidFill>
                <a:uFill>
                  <a:solidFill>
                    <a:srgbClr val="0563C1"/>
                  </a:solidFill>
                </a:uFill>
                <a:hlinkClick r:id="rId4"/>
              </a:rPr>
              <a:t>http://hdl.loc.gov/loc.gmd/g8020.ct000981</a:t>
            </a:r>
          </a:p>
        </p:txBody>
      </p:sp>
      <p:sp>
        <p:nvSpPr>
          <p:cNvPr id="2" name="Title 16">
            <a:extLst>
              <a:ext uri="{FF2B5EF4-FFF2-40B4-BE49-F238E27FC236}">
                <a16:creationId xmlns:a16="http://schemas.microsoft.com/office/drawing/2014/main" id="{A520E30F-DD4F-DE86-2307-E67EE5DAD6CD}"/>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a:t>HPAI in Vietnam, 2003</a:t>
            </a: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45</a:t>
            </a:fld>
            <a:endParaRPr/>
          </a:p>
        </p:txBody>
      </p:sp>
      <p:sp>
        <p:nvSpPr>
          <p:cNvPr id="933" name="ZoneTexte 3"/>
          <p:cNvSpPr txBox="1"/>
          <p:nvPr/>
        </p:nvSpPr>
        <p:spPr>
          <a:xfrm>
            <a:off x="4530007" y="797510"/>
            <a:ext cx="6026233" cy="52629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latin typeface="Source Sans Pro Regular"/>
                <a:ea typeface="Source Sans Pro Regular"/>
                <a:cs typeface="Source Sans Pro Regular"/>
                <a:sym typeface="Source Sans Pro Regular"/>
              </a:defRPr>
            </a:pPr>
            <a:endParaRPr sz="2400" dirty="0"/>
          </a:p>
          <a:p>
            <a:pPr marL="447675">
              <a:defRPr sz="2000">
                <a:latin typeface="Source Sans Pro Regular"/>
                <a:ea typeface="Source Sans Pro Regular"/>
                <a:cs typeface="Source Sans Pro Regular"/>
                <a:sym typeface="Source Sans Pro Regular"/>
              </a:defRPr>
            </a:pPr>
            <a:r>
              <a:rPr sz="2400" b="1" dirty="0">
                <a:solidFill>
                  <a:srgbClr val="C00000"/>
                </a:solidFill>
              </a:rPr>
              <a:t>Creation of a multisectoral, One Health committee</a:t>
            </a:r>
          </a:p>
          <a:p>
            <a:pPr marL="285750" indent="-285750">
              <a:buSzPct val="100000"/>
              <a:buFont typeface="Arial"/>
              <a:buChar char="•"/>
              <a:defRPr sz="2000">
                <a:latin typeface="Source Sans Pro Regular"/>
                <a:ea typeface="Source Sans Pro Regular"/>
                <a:cs typeface="Source Sans Pro Regular"/>
                <a:sym typeface="Source Sans Pro Regular"/>
              </a:defRPr>
            </a:pPr>
            <a:endParaRPr sz="2400" dirty="0"/>
          </a:p>
          <a:p>
            <a:pPr marL="7429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Ministry of Health (MOH), Agriculture and Rural Development (MARD)</a:t>
            </a:r>
          </a:p>
          <a:p>
            <a:pPr marL="7429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7429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Included other governmental partners (Ministry of Natural Resources and Environment) and non-governmental national actors</a:t>
            </a:r>
          </a:p>
          <a:p>
            <a:pPr marL="7429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7429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Early warning and rapid response capacity</a:t>
            </a:r>
          </a:p>
        </p:txBody>
      </p:sp>
      <p:pic>
        <p:nvPicPr>
          <p:cNvPr id="934" name="Picture 4" descr="Picture 4"/>
          <p:cNvPicPr>
            <a:picLocks noChangeAspect="1"/>
          </p:cNvPicPr>
          <p:nvPr/>
        </p:nvPicPr>
        <p:blipFill>
          <a:blip r:embed="rId3"/>
          <a:stretch>
            <a:fillRect/>
          </a:stretch>
        </p:blipFill>
        <p:spPr>
          <a:xfrm>
            <a:off x="1957339" y="1781992"/>
            <a:ext cx="2572669" cy="1929503"/>
          </a:xfrm>
          <a:prstGeom prst="rect">
            <a:avLst/>
          </a:prstGeom>
          <a:ln w="12700">
            <a:miter lim="400000"/>
          </a:ln>
        </p:spPr>
      </p:pic>
      <p:grpSp>
        <p:nvGrpSpPr>
          <p:cNvPr id="937" name="Picture 8"/>
          <p:cNvGrpSpPr/>
          <p:nvPr/>
        </p:nvGrpSpPr>
        <p:grpSpPr>
          <a:xfrm>
            <a:off x="1508524" y="3606274"/>
            <a:ext cx="2013445" cy="2013445"/>
            <a:chOff x="0" y="0"/>
            <a:chExt cx="2013443" cy="2013443"/>
          </a:xfrm>
        </p:grpSpPr>
        <p:sp>
          <p:nvSpPr>
            <p:cNvPr id="935" name="Square"/>
            <p:cNvSpPr/>
            <p:nvPr/>
          </p:nvSpPr>
          <p:spPr>
            <a:xfrm>
              <a:off x="0" y="0"/>
              <a:ext cx="2013444" cy="2013444"/>
            </a:xfrm>
            <a:prstGeom prst="rect">
              <a:avLst/>
            </a:prstGeom>
            <a:gradFill flip="none" rotWithShape="1">
              <a:gsLst>
                <a:gs pos="0">
                  <a:srgbClr val="9799B2"/>
                </a:gs>
                <a:gs pos="50000">
                  <a:srgbClr val="C0C2CF"/>
                </a:gs>
                <a:gs pos="100000">
                  <a:srgbClr val="E1E1E7"/>
                </a:gs>
              </a:gsLst>
              <a:lin ang="5400000" scaled="0"/>
            </a:gradFill>
            <a:ln w="12700" cap="flat">
              <a:noFill/>
              <a:miter lim="400000"/>
            </a:ln>
            <a:effectLst/>
          </p:spPr>
          <p:txBody>
            <a:bodyPr wrap="square" lIns="45719" tIns="45719" rIns="45719" bIns="45719" numCol="1" anchor="ctr">
              <a:noAutofit/>
            </a:bodyPr>
            <a:lstStyle/>
            <a:p>
              <a:endParaRPr/>
            </a:p>
          </p:txBody>
        </p:sp>
        <p:pic>
          <p:nvPicPr>
            <p:cNvPr id="936" name="image57.jpeg" descr="image57.jpeg"/>
            <p:cNvPicPr>
              <a:picLocks noChangeAspect="1"/>
            </p:cNvPicPr>
            <p:nvPr/>
          </p:nvPicPr>
          <p:blipFill>
            <a:blip r:embed="rId4"/>
            <a:stretch>
              <a:fillRect/>
            </a:stretch>
          </p:blipFill>
          <p:spPr>
            <a:xfrm>
              <a:off x="0" y="0"/>
              <a:ext cx="2013444" cy="2013444"/>
            </a:xfrm>
            <a:prstGeom prst="rect">
              <a:avLst/>
            </a:prstGeom>
            <a:ln w="12700" cap="flat">
              <a:noFill/>
              <a:miter lim="400000"/>
            </a:ln>
            <a:effectLst/>
          </p:spPr>
        </p:pic>
      </p:grpSp>
      <p:pic>
        <p:nvPicPr>
          <p:cNvPr id="938" name="Picture 6" descr="Picture 6"/>
          <p:cNvPicPr>
            <a:picLocks noChangeAspect="1"/>
          </p:cNvPicPr>
          <p:nvPr/>
        </p:nvPicPr>
        <p:blipFill>
          <a:blip r:embed="rId5"/>
          <a:stretch>
            <a:fillRect/>
          </a:stretch>
        </p:blipFill>
        <p:spPr>
          <a:xfrm>
            <a:off x="3130882" y="3270377"/>
            <a:ext cx="1698215" cy="1708896"/>
          </a:xfrm>
          <a:prstGeom prst="rect">
            <a:avLst/>
          </a:prstGeom>
          <a:ln w="12700">
            <a:miter lim="400000"/>
          </a:ln>
        </p:spPr>
      </p:pic>
      <p:sp>
        <p:nvSpPr>
          <p:cNvPr id="2" name="Title 16">
            <a:extLst>
              <a:ext uri="{FF2B5EF4-FFF2-40B4-BE49-F238E27FC236}">
                <a16:creationId xmlns:a16="http://schemas.microsoft.com/office/drawing/2014/main" id="{9DBE2D39-4EF3-4A14-0275-10DE3930B7A2}"/>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a:t>HPAI in Vietnam, 2003</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9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9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4" grpId="2" animBg="1" advAuto="0"/>
      <p:bldP spid="937" grpId="1" animBg="1" advAuto="0"/>
      <p:bldP spid="938" grpId="3" animBg="1" advAuto="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3"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46</a:t>
            </a:fld>
            <a:endParaRPr/>
          </a:p>
        </p:txBody>
      </p:sp>
      <p:sp>
        <p:nvSpPr>
          <p:cNvPr id="944" name="Rectangle 2"/>
          <p:cNvSpPr txBox="1"/>
          <p:nvPr/>
        </p:nvSpPr>
        <p:spPr>
          <a:xfrm>
            <a:off x="1916255" y="1170326"/>
            <a:ext cx="4480560" cy="4154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000">
                <a:latin typeface="Source Sans Pro Regular"/>
                <a:ea typeface="Source Sans Pro Regular"/>
                <a:cs typeface="Source Sans Pro Regular"/>
                <a:sym typeface="Source Sans Pro Regular"/>
              </a:defRPr>
            </a:pPr>
            <a:endParaRPr sz="2400" b="1" dirty="0">
              <a:solidFill>
                <a:srgbClr val="C00000"/>
              </a:solidFill>
            </a:endParaRPr>
          </a:p>
          <a:p>
            <a:pPr>
              <a:defRPr sz="2000">
                <a:latin typeface="Source Sans Pro Regular"/>
                <a:ea typeface="Source Sans Pro Regular"/>
                <a:cs typeface="Source Sans Pro Regular"/>
                <a:sym typeface="Source Sans Pro Regular"/>
              </a:defRPr>
            </a:pPr>
            <a:r>
              <a:rPr sz="2400" b="1" dirty="0">
                <a:solidFill>
                  <a:srgbClr val="C00000"/>
                </a:solidFill>
              </a:rPr>
              <a:t>2014 : new outbreak occurs north of Ho Chi Minh City</a:t>
            </a:r>
          </a:p>
          <a:p>
            <a:pPr marL="285750" indent="-285750">
              <a:buSzPct val="100000"/>
              <a:buFont typeface="Arial"/>
              <a:buChar char="•"/>
              <a:defRPr sz="2000">
                <a:latin typeface="Source Sans Pro Regular"/>
                <a:ea typeface="Source Sans Pro Regular"/>
                <a:cs typeface="Source Sans Pro Regular"/>
                <a:sym typeface="Source Sans Pro Regular"/>
              </a:defRPr>
            </a:pPr>
            <a:endParaRPr sz="2400" dirty="0"/>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&lt; 1 month outbreak</a:t>
            </a:r>
            <a:br>
              <a:rPr lang="hu-HU" sz="2400" dirty="0"/>
            </a:br>
            <a:endParaRPr sz="2400" dirty="0"/>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&lt; 30 000 birds culled</a:t>
            </a:r>
            <a:br>
              <a:rPr lang="hu-HU" sz="2400" dirty="0"/>
            </a:br>
            <a:endParaRPr sz="2400" dirty="0"/>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Public engagement</a:t>
            </a:r>
            <a:br>
              <a:rPr lang="hu-HU" sz="2400" dirty="0"/>
            </a:br>
            <a:endParaRPr sz="2400" dirty="0"/>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No human cases</a:t>
            </a:r>
          </a:p>
        </p:txBody>
      </p:sp>
      <p:pic>
        <p:nvPicPr>
          <p:cNvPr id="945" name="Picture 2" descr="Picture 2"/>
          <p:cNvPicPr>
            <a:picLocks noChangeAspect="1"/>
          </p:cNvPicPr>
          <p:nvPr/>
        </p:nvPicPr>
        <p:blipFill>
          <a:blip r:embed="rId3"/>
          <a:stretch>
            <a:fillRect/>
          </a:stretch>
        </p:blipFill>
        <p:spPr>
          <a:xfrm>
            <a:off x="6934200" y="914400"/>
            <a:ext cx="3341545" cy="4872754"/>
          </a:xfrm>
          <a:prstGeom prst="rect">
            <a:avLst/>
          </a:prstGeom>
          <a:ln w="12700">
            <a:miter lim="400000"/>
          </a:ln>
        </p:spPr>
      </p:pic>
      <p:sp>
        <p:nvSpPr>
          <p:cNvPr id="946" name="Rectangle 13"/>
          <p:cNvSpPr txBox="1"/>
          <p:nvPr/>
        </p:nvSpPr>
        <p:spPr>
          <a:xfrm>
            <a:off x="7423531" y="5811118"/>
            <a:ext cx="2802395"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200" i="1" u="sng">
                <a:solidFill>
                  <a:srgbClr val="0563C1"/>
                </a:solidFill>
                <a:uFill>
                  <a:solidFill>
                    <a:srgbClr val="0563C1"/>
                  </a:solidFill>
                </a:uFill>
                <a:hlinkClick r:id="rId4"/>
              </a:defRPr>
            </a:lvl1pPr>
          </a:lstStyle>
          <a:p>
            <a:pPr>
              <a:defRPr>
                <a:solidFill>
                  <a:srgbClr val="000000"/>
                </a:solidFill>
                <a:uFillTx/>
              </a:defRPr>
            </a:pPr>
            <a:r>
              <a:rPr>
                <a:solidFill>
                  <a:srgbClr val="0563C1"/>
                </a:solidFill>
                <a:uFill>
                  <a:solidFill>
                    <a:srgbClr val="0563C1"/>
                  </a:solidFill>
                </a:uFill>
                <a:hlinkClick r:id="rId4"/>
              </a:rPr>
              <a:t>http://hdl.loc.gov/loc.gmd/g8020.ct000981</a:t>
            </a:r>
          </a:p>
        </p:txBody>
      </p:sp>
      <p:sp>
        <p:nvSpPr>
          <p:cNvPr id="947" name="Oval 14"/>
          <p:cNvSpPr/>
          <p:nvPr/>
        </p:nvSpPr>
        <p:spPr>
          <a:xfrm>
            <a:off x="8832794" y="4648201"/>
            <a:ext cx="217051" cy="223837"/>
          </a:xfrm>
          <a:prstGeom prst="ellipse">
            <a:avLst/>
          </a:prstGeom>
          <a:solidFill>
            <a:srgbClr val="C00000"/>
          </a:solidFill>
          <a:ln w="57150">
            <a:solidFill>
              <a:schemeClr val="accent2"/>
            </a:solidFill>
            <a:miter/>
          </a:ln>
        </p:spPr>
        <p:txBody>
          <a:bodyPr lIns="45719" rIns="45719" anchor="ctr"/>
          <a:lstStyle/>
          <a:p>
            <a:pPr algn="ctr"/>
            <a:endParaRPr/>
          </a:p>
        </p:txBody>
      </p:sp>
      <p:sp>
        <p:nvSpPr>
          <p:cNvPr id="2" name="Title 16">
            <a:extLst>
              <a:ext uri="{FF2B5EF4-FFF2-40B4-BE49-F238E27FC236}">
                <a16:creationId xmlns:a16="http://schemas.microsoft.com/office/drawing/2014/main" id="{DC788820-546B-8700-E1E6-EA289E0A68FC}"/>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a:t>HPAI in Vietnam, 2003</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44">
                                            <p:txEl>
                                              <p:pRg st="3" end="3"/>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1" nodeType="afterEffect">
                                  <p:stCondLst>
                                    <p:cond delay="0"/>
                                  </p:stCondLst>
                                  <p:iterate>
                                    <p:tmAbs val="0"/>
                                  </p:iterate>
                                  <p:childTnLst>
                                    <p:set>
                                      <p:cBhvr>
                                        <p:cTn id="9" fill="hold"/>
                                        <p:tgtEl>
                                          <p:spTgt spid="944">
                                            <p:txEl>
                                              <p:pRg st="4" end="4"/>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1" nodeType="afterEffect">
                                  <p:stCondLst>
                                    <p:cond delay="0"/>
                                  </p:stCondLst>
                                  <p:iterate>
                                    <p:tmAbs val="0"/>
                                  </p:iterate>
                                  <p:childTnLst>
                                    <p:set>
                                      <p:cBhvr>
                                        <p:cTn id="12" fill="hold"/>
                                        <p:tgtEl>
                                          <p:spTgt spid="944">
                                            <p:txEl>
                                              <p:pRg st="5" end="5"/>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1" nodeType="afterEffect">
                                  <p:stCondLst>
                                    <p:cond delay="0"/>
                                  </p:stCondLst>
                                  <p:iterate>
                                    <p:tmAbs val="0"/>
                                  </p:iterate>
                                  <p:childTnLst>
                                    <p:set>
                                      <p:cBhvr>
                                        <p:cTn id="15" fill="hold"/>
                                        <p:tgtEl>
                                          <p:spTgt spid="944">
                                            <p:txEl>
                                              <p:pRg st="6" end="6"/>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2" nodeType="clickEffect">
                                  <p:stCondLst>
                                    <p:cond delay="0"/>
                                  </p:stCondLst>
                                  <p:iterate>
                                    <p:tmAbs val="0"/>
                                  </p:iterate>
                                  <p:childTnLst>
                                    <p:set>
                                      <p:cBhvr>
                                        <p:cTn id="19" fill="hold"/>
                                        <p:tgtEl>
                                          <p:spTgt spid="9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4" grpId="1" build="p" bldLvl="5" animBg="1" advAuto="0"/>
      <p:bldP spid="947" grpId="2" animBg="1" advAuto="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47</a:t>
            </a:fld>
            <a:endParaRPr/>
          </a:p>
        </p:txBody>
      </p:sp>
      <p:pic>
        <p:nvPicPr>
          <p:cNvPr id="953" name="Picture 2" descr="Picture 2"/>
          <p:cNvPicPr>
            <a:picLocks noChangeAspect="1"/>
          </p:cNvPicPr>
          <p:nvPr/>
        </p:nvPicPr>
        <p:blipFill>
          <a:blip r:embed="rId3"/>
          <a:stretch>
            <a:fillRect/>
          </a:stretch>
        </p:blipFill>
        <p:spPr>
          <a:xfrm>
            <a:off x="6934200" y="914400"/>
            <a:ext cx="3341545" cy="4872754"/>
          </a:xfrm>
          <a:prstGeom prst="rect">
            <a:avLst/>
          </a:prstGeom>
          <a:ln w="12700">
            <a:miter lim="400000"/>
          </a:ln>
        </p:spPr>
      </p:pic>
      <p:sp>
        <p:nvSpPr>
          <p:cNvPr id="954" name="Rectangle 10"/>
          <p:cNvSpPr txBox="1"/>
          <p:nvPr/>
        </p:nvSpPr>
        <p:spPr>
          <a:xfrm>
            <a:off x="7423531" y="5811118"/>
            <a:ext cx="2802395"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1200" i="1" u="sng">
                <a:solidFill>
                  <a:srgbClr val="0563C1"/>
                </a:solidFill>
                <a:uFill>
                  <a:solidFill>
                    <a:srgbClr val="0563C1"/>
                  </a:solidFill>
                </a:uFill>
                <a:hlinkClick r:id="rId4"/>
              </a:defRPr>
            </a:lvl1pPr>
          </a:lstStyle>
          <a:p>
            <a:pPr>
              <a:defRPr>
                <a:solidFill>
                  <a:srgbClr val="000000"/>
                </a:solidFill>
                <a:uFillTx/>
              </a:defRPr>
            </a:pPr>
            <a:r>
              <a:rPr>
                <a:solidFill>
                  <a:srgbClr val="0563C1"/>
                </a:solidFill>
                <a:uFill>
                  <a:solidFill>
                    <a:srgbClr val="0563C1"/>
                  </a:solidFill>
                </a:uFill>
                <a:hlinkClick r:id="rId4"/>
              </a:rPr>
              <a:t>http://hdl.loc.gov/loc.gmd/g8020.ct000981</a:t>
            </a:r>
          </a:p>
        </p:txBody>
      </p:sp>
      <p:sp>
        <p:nvSpPr>
          <p:cNvPr id="955" name="ZoneTexte 9"/>
          <p:cNvSpPr txBox="1"/>
          <p:nvPr/>
        </p:nvSpPr>
        <p:spPr>
          <a:xfrm>
            <a:off x="2788921" y="2743200"/>
            <a:ext cx="3077880" cy="1446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4400" b="1">
                <a:solidFill>
                  <a:schemeClr val="accent2"/>
                </a:solidFill>
              </a:defRPr>
            </a:pPr>
            <a:r>
              <a:rPr dirty="0">
                <a:latin typeface="Source Sans Pro Regular"/>
              </a:rPr>
              <a:t>Lessons?</a:t>
            </a:r>
          </a:p>
          <a:p>
            <a:pPr marL="285750" indent="-285750">
              <a:buSzPct val="100000"/>
              <a:buFont typeface="Arial"/>
              <a:buChar char="•"/>
              <a:defRPr sz="4400" b="1">
                <a:solidFill>
                  <a:schemeClr val="accent2"/>
                </a:solidFill>
              </a:defRPr>
            </a:pPr>
            <a:endParaRPr dirty="0"/>
          </a:p>
        </p:txBody>
      </p:sp>
      <p:sp>
        <p:nvSpPr>
          <p:cNvPr id="2" name="Title 16">
            <a:extLst>
              <a:ext uri="{FF2B5EF4-FFF2-40B4-BE49-F238E27FC236}">
                <a16:creationId xmlns:a16="http://schemas.microsoft.com/office/drawing/2014/main" id="{9B0C8348-A907-7491-94C1-06863819CAD8}"/>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a:t>HPAI in Vietnam, 2003</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5" grpId="1" animBg="1" advAuto="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id="{0AD4DCEA-E55B-9103-EC80-5CC9BD2B7F91}"/>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6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48</a:t>
            </a:fld>
            <a:endParaRPr/>
          </a:p>
        </p:txBody>
      </p:sp>
      <p:sp>
        <p:nvSpPr>
          <p:cNvPr id="961" name="ZoneTexte 3"/>
          <p:cNvSpPr txBox="1"/>
          <p:nvPr/>
        </p:nvSpPr>
        <p:spPr>
          <a:xfrm>
            <a:off x="1870108" y="1351508"/>
            <a:ext cx="4225892" cy="4154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Polio vaccination in nomadic communities proved difficult</a:t>
            </a:r>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575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Hard to reach by health services</a:t>
            </a:r>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Polio vaccination only covered 50% of children</a:t>
            </a:r>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Sustained transmission of the virus</a:t>
            </a:r>
          </a:p>
        </p:txBody>
      </p:sp>
      <p:pic>
        <p:nvPicPr>
          <p:cNvPr id="962" name="Picture 2" descr="Picture 2"/>
          <p:cNvPicPr>
            <a:picLocks noChangeAspect="1"/>
          </p:cNvPicPr>
          <p:nvPr/>
        </p:nvPicPr>
        <p:blipFill>
          <a:blip r:embed="rId4"/>
          <a:stretch>
            <a:fillRect/>
          </a:stretch>
        </p:blipFill>
        <p:spPr>
          <a:xfrm>
            <a:off x="6354648" y="841219"/>
            <a:ext cx="3917817" cy="4876801"/>
          </a:xfrm>
          <a:prstGeom prst="rect">
            <a:avLst/>
          </a:prstGeom>
          <a:ln w="12700">
            <a:miter lim="400000"/>
          </a:ln>
        </p:spPr>
      </p:pic>
      <p:sp>
        <p:nvSpPr>
          <p:cNvPr id="963" name="Rectangle 10"/>
          <p:cNvSpPr txBox="1"/>
          <p:nvPr/>
        </p:nvSpPr>
        <p:spPr>
          <a:xfrm>
            <a:off x="6400368" y="5715001"/>
            <a:ext cx="4480561"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i="1" u="sng">
                <a:solidFill>
                  <a:srgbClr val="0563C1"/>
                </a:solidFill>
                <a:uFill>
                  <a:solidFill>
                    <a:srgbClr val="0563C1"/>
                  </a:solidFill>
                </a:uFill>
                <a:hlinkClick r:id="rId5"/>
              </a:defRPr>
            </a:lvl1pPr>
          </a:lstStyle>
          <a:p>
            <a:pPr>
              <a:defRPr u="none">
                <a:solidFill>
                  <a:srgbClr val="000000"/>
                </a:solidFill>
                <a:uFillTx/>
              </a:defRPr>
            </a:pPr>
            <a:r>
              <a:rPr u="sng">
                <a:solidFill>
                  <a:srgbClr val="0563C1"/>
                </a:solidFill>
                <a:uFill>
                  <a:solidFill>
                    <a:srgbClr val="0563C1"/>
                  </a:solidFill>
                </a:uFill>
                <a:hlinkClick r:id="rId5"/>
              </a:rPr>
              <a:t>http://www.un.org/Depts/Cartographic/map/profile/chad.pdf</a:t>
            </a:r>
          </a:p>
        </p:txBody>
      </p:sp>
      <p:sp>
        <p:nvSpPr>
          <p:cNvPr id="4" name="Title 16">
            <a:extLst>
              <a:ext uri="{FF2B5EF4-FFF2-40B4-BE49-F238E27FC236}">
                <a16:creationId xmlns:a16="http://schemas.microsoft.com/office/drawing/2014/main" id="{3BC01D9B-1889-C9B6-F11F-57E7A7B6D54E}"/>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Joint vaccination in Chad, 2000</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descr="Image">
            <a:extLst>
              <a:ext uri="{FF2B5EF4-FFF2-40B4-BE49-F238E27FC236}">
                <a16:creationId xmlns:a16="http://schemas.microsoft.com/office/drawing/2014/main" id="{C3DB3382-1CC5-DE6A-9215-3322B7A1D366}"/>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68"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49</a:t>
            </a:fld>
            <a:endParaRPr/>
          </a:p>
        </p:txBody>
      </p:sp>
      <p:pic>
        <p:nvPicPr>
          <p:cNvPr id="969" name="Image 7" descr="Image 7"/>
          <p:cNvPicPr>
            <a:picLocks noChangeAspect="1"/>
          </p:cNvPicPr>
          <p:nvPr/>
        </p:nvPicPr>
        <p:blipFill>
          <a:blip r:embed="rId4"/>
          <a:stretch>
            <a:fillRect/>
          </a:stretch>
        </p:blipFill>
        <p:spPr>
          <a:xfrm>
            <a:off x="1872427" y="1197268"/>
            <a:ext cx="5085224" cy="4892466"/>
          </a:xfrm>
          <a:prstGeom prst="rect">
            <a:avLst/>
          </a:prstGeom>
          <a:ln w="12700">
            <a:miter lim="400000"/>
          </a:ln>
        </p:spPr>
      </p:pic>
      <p:sp>
        <p:nvSpPr>
          <p:cNvPr id="970" name="Rectangle 2"/>
          <p:cNvSpPr txBox="1"/>
          <p:nvPr/>
        </p:nvSpPr>
        <p:spPr>
          <a:xfrm>
            <a:off x="7171301" y="1389047"/>
            <a:ext cx="3750699" cy="45243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Zoonoses and poverty overlap</a:t>
            </a:r>
          </a:p>
          <a:p>
            <a:pPr marL="800100" lvl="1" indent="-342900">
              <a:buClr>
                <a:srgbClr val="C00000"/>
              </a:buClr>
              <a:buSzPct val="75000"/>
              <a:buFont typeface="Courier New" panose="02070309020205020404" pitchFamily="49" charset="0"/>
              <a:buChar char="o"/>
              <a:defRPr sz="2000">
                <a:latin typeface="Source Sans Pro Regular"/>
                <a:ea typeface="Source Sans Pro Regular"/>
                <a:cs typeface="Source Sans Pro Regular"/>
                <a:sym typeface="Source Sans Pro Regular"/>
              </a:defRPr>
            </a:pPr>
            <a:r>
              <a:rPr sz="2400" dirty="0"/>
              <a:t>Rural setting</a:t>
            </a:r>
          </a:p>
          <a:p>
            <a:pPr marL="800100" lvl="1" indent="-342900">
              <a:buClr>
                <a:srgbClr val="C00000"/>
              </a:buClr>
              <a:buSzPct val="75000"/>
              <a:buFont typeface="Courier New" panose="02070309020205020404" pitchFamily="49" charset="0"/>
              <a:buChar char="o"/>
              <a:defRPr sz="2000">
                <a:latin typeface="Source Sans Pro Regular"/>
                <a:ea typeface="Source Sans Pro Regular"/>
                <a:cs typeface="Source Sans Pro Regular"/>
                <a:sym typeface="Source Sans Pro Regular"/>
              </a:defRPr>
            </a:pPr>
            <a:r>
              <a:rPr sz="2400" dirty="0"/>
              <a:t>Close contact</a:t>
            </a:r>
          </a:p>
          <a:p>
            <a:pPr marL="800100" lvl="1" indent="-342900">
              <a:buClr>
                <a:srgbClr val="C00000"/>
              </a:buClr>
              <a:buSzPct val="75000"/>
              <a:buFont typeface="Courier New" panose="02070309020205020404" pitchFamily="49" charset="0"/>
              <a:buChar char="o"/>
              <a:defRPr sz="2000">
                <a:latin typeface="Source Sans Pro Regular"/>
                <a:ea typeface="Source Sans Pro Regular"/>
                <a:cs typeface="Source Sans Pro Regular"/>
                <a:sym typeface="Source Sans Pro Regular"/>
              </a:defRPr>
            </a:pPr>
            <a:r>
              <a:rPr sz="2400" dirty="0"/>
              <a:t>Low access to health structures</a:t>
            </a:r>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True of nomadic communities</a:t>
            </a:r>
          </a:p>
          <a:p>
            <a:pPr marL="285750"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Chadian Ministries of Health and Livestock Production tested joint vaccination campaigns</a:t>
            </a:r>
          </a:p>
        </p:txBody>
      </p:sp>
      <p:sp>
        <p:nvSpPr>
          <p:cNvPr id="3" name="Title 16">
            <a:extLst>
              <a:ext uri="{FF2B5EF4-FFF2-40B4-BE49-F238E27FC236}">
                <a16:creationId xmlns:a16="http://schemas.microsoft.com/office/drawing/2014/main" id="{ECB99299-0B5E-B54E-4212-9F3E34A05EB7}"/>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Joint vaccination in Chad, 2000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7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iterate>
                                    <p:tmAbs val="0"/>
                                  </p:iterate>
                                  <p:childTnLst>
                                    <p:set>
                                      <p:cBhvr>
                                        <p:cTn id="10" fill="hold"/>
                                        <p:tgtEl>
                                          <p:spTgt spid="97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iterate>
                                    <p:tmAbs val="0"/>
                                  </p:iterate>
                                  <p:childTnLst>
                                    <p:set>
                                      <p:cBhvr>
                                        <p:cTn id="14" fill="hold"/>
                                        <p:tgtEl>
                                          <p:spTgt spid="97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iterate>
                                    <p:tmAbs val="0"/>
                                  </p:iterate>
                                  <p:childTnLst>
                                    <p:set>
                                      <p:cBhvr>
                                        <p:cTn id="18" fill="hold"/>
                                        <p:tgtEl>
                                          <p:spTgt spid="97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iterate>
                                    <p:tmAbs val="0"/>
                                  </p:iterate>
                                  <p:childTnLst>
                                    <p:set>
                                      <p:cBhvr>
                                        <p:cTn id="22" fill="hold"/>
                                        <p:tgtEl>
                                          <p:spTgt spid="97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0" grpId="1" build="p" bldLvl="5"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a:t>
            </a:fld>
            <a:endParaRPr/>
          </a:p>
        </p:txBody>
      </p:sp>
      <p:sp>
        <p:nvSpPr>
          <p:cNvPr id="282" name="Google Shape;307;p8"/>
          <p:cNvSpPr txBox="1">
            <a:spLocks noGrp="1"/>
          </p:cNvSpPr>
          <p:nvPr>
            <p:ph type="title"/>
          </p:nvPr>
        </p:nvSpPr>
        <p:spPr>
          <a:xfrm>
            <a:off x="388934" y="827281"/>
            <a:ext cx="3264195" cy="786585"/>
          </a:xfrm>
          <a:prstGeom prst="rect">
            <a:avLst/>
          </a:prstGeom>
        </p:spPr>
        <p:txBody>
          <a:bodyPr lIns="0" tIns="0" rIns="0" bIns="0" anchor="t"/>
          <a:lstStyle/>
          <a:p>
            <a:r>
              <a:rPr b="1" dirty="0" err="1"/>
              <a:t>Oultine</a:t>
            </a:r>
            <a:endParaRPr b="1" dirty="0"/>
          </a:p>
        </p:txBody>
      </p:sp>
      <p:sp>
        <p:nvSpPr>
          <p:cNvPr id="283" name="Google Shape;308;p8"/>
          <p:cNvSpPr txBox="1">
            <a:spLocks noGrp="1"/>
          </p:cNvSpPr>
          <p:nvPr>
            <p:ph type="body" sz="half" idx="1"/>
          </p:nvPr>
        </p:nvSpPr>
        <p:spPr>
          <a:xfrm>
            <a:off x="4750420" y="1851101"/>
            <a:ext cx="7052646" cy="4538588"/>
          </a:xfrm>
          <a:prstGeom prst="rect">
            <a:avLst/>
          </a:prstGeom>
        </p:spPr>
        <p:txBody>
          <a:bodyPr lIns="0" tIns="0" rIns="0" bIns="0"/>
          <a:lstStyle/>
          <a:p>
            <a:pPr marL="385445" indent="-385445">
              <a:buFontTx/>
              <a:buAutoNum type="arabicPeriod"/>
              <a:defRPr sz="2400"/>
            </a:pPr>
            <a:r>
              <a:rPr dirty="0"/>
              <a:t>Definitions and history</a:t>
            </a:r>
          </a:p>
          <a:p>
            <a:pPr marL="385445" indent="-385445">
              <a:buFontTx/>
              <a:buAutoNum type="arabicPeriod"/>
              <a:defRPr sz="2400"/>
            </a:pPr>
            <a:r>
              <a:rPr dirty="0"/>
              <a:t>Emerging Infectious Diseases</a:t>
            </a:r>
          </a:p>
          <a:p>
            <a:pPr marL="385445" indent="-385445">
              <a:buFontTx/>
              <a:buAutoNum type="arabicPeriod"/>
              <a:defRPr sz="2400"/>
            </a:pPr>
            <a:r>
              <a:rPr dirty="0"/>
              <a:t>Human-animal-environment interface</a:t>
            </a:r>
          </a:p>
          <a:p>
            <a:pPr marL="385445" indent="-385445">
              <a:buFontTx/>
              <a:buAutoNum type="arabicPeriod"/>
              <a:defRPr sz="2400"/>
            </a:pPr>
            <a:r>
              <a:rPr dirty="0"/>
              <a:t>Country examples</a:t>
            </a:r>
          </a:p>
          <a:p>
            <a:pPr marL="385445" indent="-385445">
              <a:buFontTx/>
              <a:buAutoNum type="arabicPeriod"/>
              <a:defRPr sz="2400"/>
            </a:pPr>
            <a:r>
              <a:rPr dirty="0"/>
              <a:t>Multisectoral response and RRT</a:t>
            </a:r>
          </a:p>
          <a:p>
            <a:pPr marL="385445" indent="-385445">
              <a:buFontTx/>
              <a:buAutoNum type="arabicPeriod"/>
              <a:defRPr sz="2400"/>
            </a:pPr>
            <a:r>
              <a:rPr dirty="0"/>
              <a:t>References and guidelines</a:t>
            </a:r>
          </a:p>
          <a:p>
            <a:pPr marL="385445" indent="-385445">
              <a:buFontTx/>
              <a:buAutoNum type="arabicPeriod"/>
              <a:defRPr sz="2400"/>
            </a:pPr>
            <a:r>
              <a:rPr dirty="0"/>
              <a:t>Additional training resources</a:t>
            </a:r>
          </a:p>
        </p:txBody>
      </p:sp>
      <p:sp>
        <p:nvSpPr>
          <p:cNvPr id="284" name="Rounded Rectangle 2"/>
          <p:cNvSpPr/>
          <p:nvPr/>
        </p:nvSpPr>
        <p:spPr>
          <a:xfrm flipV="1">
            <a:off x="389002" y="1427736"/>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5"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50</a:t>
            </a:fld>
            <a:endParaRPr/>
          </a:p>
        </p:txBody>
      </p:sp>
      <p:sp>
        <p:nvSpPr>
          <p:cNvPr id="976" name="ZoneTexte 3"/>
          <p:cNvSpPr txBox="1"/>
          <p:nvPr/>
        </p:nvSpPr>
        <p:spPr>
          <a:xfrm>
            <a:off x="6605886" y="1502030"/>
            <a:ext cx="4480560" cy="4154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latin typeface="Source Sans Pro Regular"/>
                <a:ea typeface="Source Sans Pro Regular"/>
                <a:cs typeface="Source Sans Pro Regular"/>
                <a:sym typeface="Source Sans Pro Regular"/>
              </a:defRPr>
            </a:pPr>
            <a:r>
              <a:rPr sz="2400" b="1" dirty="0">
                <a:solidFill>
                  <a:srgbClr val="C00000"/>
                </a:solidFill>
              </a:rPr>
              <a:t>Joint vaccination</a:t>
            </a:r>
          </a:p>
          <a:p>
            <a:pPr marL="285750" indent="-285750">
              <a:buSzPct val="100000"/>
              <a:buFont typeface="Arial"/>
              <a:buChar char="•"/>
              <a:defRPr sz="2000">
                <a:latin typeface="Source Sans Pro Regular"/>
                <a:ea typeface="Source Sans Pro Regular"/>
                <a:cs typeface="Source Sans Pro Regular"/>
                <a:sym typeface="Source Sans Pro Regular"/>
              </a:defRPr>
            </a:pPr>
            <a:endParaRPr sz="2400" dirty="0"/>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latin typeface="Source Sans Pro Regular"/>
              </a:rPr>
              <a:t>Livestock</a:t>
            </a:r>
            <a:r>
              <a:rPr sz="2400" dirty="0"/>
              <a:t> : anthrax, </a:t>
            </a:r>
            <a:r>
              <a:rPr lang="hu-HU" sz="2400" dirty="0"/>
              <a:t>pasteurellosis</a:t>
            </a:r>
            <a:r>
              <a:rPr sz="2400" dirty="0"/>
              <a:t>, blackleg, and contagious bovine pleuropneumonia</a:t>
            </a:r>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Children:</a:t>
            </a:r>
            <a:r>
              <a:rPr lang="hu-HU" sz="2400" dirty="0"/>
              <a:t> diphteria</a:t>
            </a:r>
            <a:r>
              <a:rPr sz="2400" dirty="0"/>
              <a:t>, tetanus, polio and pertussis</a:t>
            </a:r>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Mothers: tetanus </a:t>
            </a:r>
          </a:p>
        </p:txBody>
      </p:sp>
      <p:pic>
        <p:nvPicPr>
          <p:cNvPr id="977" name="Picture 5" descr="Picture 5"/>
          <p:cNvPicPr>
            <a:picLocks noChangeAspect="1"/>
          </p:cNvPicPr>
          <p:nvPr/>
        </p:nvPicPr>
        <p:blipFill>
          <a:blip r:embed="rId3"/>
          <a:stretch>
            <a:fillRect/>
          </a:stretch>
        </p:blipFill>
        <p:spPr>
          <a:xfrm>
            <a:off x="1778667" y="1823766"/>
            <a:ext cx="4572001" cy="3048001"/>
          </a:xfrm>
          <a:prstGeom prst="rect">
            <a:avLst/>
          </a:prstGeom>
          <a:ln w="12700">
            <a:miter lim="400000"/>
          </a:ln>
        </p:spPr>
      </p:pic>
      <p:sp>
        <p:nvSpPr>
          <p:cNvPr id="978" name="Rectangle 7"/>
          <p:cNvSpPr txBox="1"/>
          <p:nvPr/>
        </p:nvSpPr>
        <p:spPr>
          <a:xfrm>
            <a:off x="2022909" y="4906057"/>
            <a:ext cx="4480560" cy="1005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latin typeface="Source Sans Pro Regular"/>
                <a:ea typeface="Source Sans Pro Regular"/>
                <a:cs typeface="Source Sans Pro Regular"/>
                <a:sym typeface="Source Sans Pro Regular"/>
              </a:defRPr>
            </a:lvl1pPr>
          </a:lstStyle>
          <a:p>
            <a:r>
              <a:t>Mass Immunization campaign in the nomadic camp of Hadjer Lamis in Chad in January 2013 UNICEF Chad/Andriamasinoro</a:t>
            </a:r>
          </a:p>
        </p:txBody>
      </p:sp>
      <p:pic>
        <p:nvPicPr>
          <p:cNvPr id="3" name="Image" descr="Image">
            <a:extLst>
              <a:ext uri="{FF2B5EF4-FFF2-40B4-BE49-F238E27FC236}">
                <a16:creationId xmlns:a16="http://schemas.microsoft.com/office/drawing/2014/main" id="{0F1CB79A-0EE6-04E0-BFB0-B454CDF0E534}"/>
              </a:ext>
            </a:extLst>
          </p:cNvPr>
          <p:cNvPicPr>
            <a:picLocks noChangeAspect="1"/>
          </p:cNvPicPr>
          <p:nvPr/>
        </p:nvPicPr>
        <p:blipFill>
          <a:blip r:embed="rId4"/>
          <a:srcRect t="43728"/>
          <a:stretch>
            <a:fillRect/>
          </a:stretch>
        </p:blipFill>
        <p:spPr>
          <a:xfrm>
            <a:off x="0" y="-26116"/>
            <a:ext cx="7490336" cy="655200"/>
          </a:xfrm>
          <a:prstGeom prst="rect">
            <a:avLst/>
          </a:prstGeom>
          <a:ln w="12700">
            <a:miter lim="400000"/>
          </a:ln>
        </p:spPr>
      </p:pic>
      <p:sp>
        <p:nvSpPr>
          <p:cNvPr id="5" name="Title 16">
            <a:extLst>
              <a:ext uri="{FF2B5EF4-FFF2-40B4-BE49-F238E27FC236}">
                <a16:creationId xmlns:a16="http://schemas.microsoft.com/office/drawing/2014/main" id="{F2E39F36-3479-16F3-B5DA-D473A15C8F27}"/>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Joint vaccination in Chad, 2000</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id="{E02C15CB-61FE-8426-C0DE-94E39835788A}"/>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83"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51</a:t>
            </a:fld>
            <a:endParaRPr/>
          </a:p>
        </p:txBody>
      </p:sp>
      <p:sp>
        <p:nvSpPr>
          <p:cNvPr id="984" name="ZoneTexte 3"/>
          <p:cNvSpPr txBox="1"/>
          <p:nvPr/>
        </p:nvSpPr>
        <p:spPr>
          <a:xfrm>
            <a:off x="6655309" y="1623325"/>
            <a:ext cx="4825491" cy="37856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latin typeface="Source Sans Pro Regular"/>
                <a:ea typeface="Source Sans Pro Regular"/>
                <a:cs typeface="Source Sans Pro Regular"/>
                <a:sym typeface="Source Sans Pro Regular"/>
              </a:defRPr>
            </a:pPr>
            <a:r>
              <a:rPr sz="2400" b="1" dirty="0">
                <a:solidFill>
                  <a:srgbClr val="C00000"/>
                </a:solidFill>
              </a:rPr>
              <a:t>Joint vaccination - results</a:t>
            </a:r>
          </a:p>
          <a:p>
            <a:pPr marL="285750" indent="-285750">
              <a:buSzPct val="100000"/>
              <a:buFont typeface="Arial"/>
              <a:buChar char="•"/>
              <a:defRPr sz="2000">
                <a:latin typeface="Source Sans Pro Regular"/>
                <a:ea typeface="Source Sans Pro Regular"/>
                <a:cs typeface="Source Sans Pro Regular"/>
                <a:sym typeface="Source Sans Pro Regular"/>
              </a:defRPr>
            </a:pPr>
            <a:endParaRPr sz="2400" dirty="0"/>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More participation </a:t>
            </a:r>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130 children and women vaccinated/day (instead of 100 without livestock campaign)</a:t>
            </a:r>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endParaRPr sz="2400" dirty="0"/>
          </a:p>
          <a:p>
            <a:pPr marL="288000" lvl="1" indent="-285750">
              <a:buClr>
                <a:srgbClr val="C00000"/>
              </a:buClr>
              <a:buSzPct val="100000"/>
              <a:buFont typeface="Arial"/>
              <a:buChar char="•"/>
              <a:defRPr sz="2000">
                <a:latin typeface="Source Sans Pro Regular"/>
                <a:ea typeface="Source Sans Pro Regular"/>
                <a:cs typeface="Source Sans Pro Regular"/>
                <a:sym typeface="Source Sans Pro Regular"/>
              </a:defRPr>
            </a:pPr>
            <a:r>
              <a:rPr sz="2400" dirty="0"/>
              <a:t>10% of nomadic children fully immunized annually against polio</a:t>
            </a:r>
          </a:p>
        </p:txBody>
      </p:sp>
      <p:pic>
        <p:nvPicPr>
          <p:cNvPr id="985" name="Picture 5" descr="Picture 5"/>
          <p:cNvPicPr>
            <a:picLocks noChangeAspect="1"/>
          </p:cNvPicPr>
          <p:nvPr/>
        </p:nvPicPr>
        <p:blipFill>
          <a:blip r:embed="rId4"/>
          <a:stretch>
            <a:fillRect/>
          </a:stretch>
        </p:blipFill>
        <p:spPr>
          <a:xfrm>
            <a:off x="1778667" y="1823766"/>
            <a:ext cx="4572001" cy="3048001"/>
          </a:xfrm>
          <a:prstGeom prst="rect">
            <a:avLst/>
          </a:prstGeom>
          <a:ln w="12700">
            <a:miter lim="400000"/>
          </a:ln>
        </p:spPr>
      </p:pic>
      <p:sp>
        <p:nvSpPr>
          <p:cNvPr id="986" name="Rectangle 10"/>
          <p:cNvSpPr txBox="1"/>
          <p:nvPr/>
        </p:nvSpPr>
        <p:spPr>
          <a:xfrm>
            <a:off x="2022909" y="4906057"/>
            <a:ext cx="4480560" cy="1005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400">
                <a:latin typeface="Source Sans Pro Regular"/>
                <a:ea typeface="Source Sans Pro Regular"/>
                <a:cs typeface="Source Sans Pro Regular"/>
                <a:sym typeface="Source Sans Pro Regular"/>
              </a:defRPr>
            </a:lvl1pPr>
          </a:lstStyle>
          <a:p>
            <a:r>
              <a:t>Mass Immunization campaign in the nomadic camp of Hadjer Lamis in Chad in January 2013 UNICEF Chad/Andriamasinoro</a:t>
            </a:r>
          </a:p>
        </p:txBody>
      </p:sp>
      <p:sp>
        <p:nvSpPr>
          <p:cNvPr id="4" name="Title 16">
            <a:extLst>
              <a:ext uri="{FF2B5EF4-FFF2-40B4-BE49-F238E27FC236}">
                <a16:creationId xmlns:a16="http://schemas.microsoft.com/office/drawing/2014/main" id="{73CFC54C-8C7D-973C-1B73-EE396DBC79FB}"/>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Joint vaccination in Chad, 2000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84">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1" nodeType="afterEffect">
                                  <p:stCondLst>
                                    <p:cond delay="0"/>
                                  </p:stCondLst>
                                  <p:iterate>
                                    <p:tmAbs val="0"/>
                                  </p:iterate>
                                  <p:childTnLst>
                                    <p:set>
                                      <p:cBhvr>
                                        <p:cTn id="9" fill="hold"/>
                                        <p:tgtEl>
                                          <p:spTgt spid="984">
                                            <p:txEl>
                                              <p:pRg st="3" end="3"/>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1" nodeType="clickEffect">
                                  <p:stCondLst>
                                    <p:cond delay="0"/>
                                  </p:stCondLst>
                                  <p:iterate>
                                    <p:tmAbs val="0"/>
                                  </p:iterate>
                                  <p:childTnLst>
                                    <p:set>
                                      <p:cBhvr>
                                        <p:cTn id="13" fill="hold"/>
                                        <p:tgtEl>
                                          <p:spTgt spid="984">
                                            <p:txEl>
                                              <p:pRg st="4" end="4"/>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1" nodeType="afterEffect">
                                  <p:stCondLst>
                                    <p:cond delay="0"/>
                                  </p:stCondLst>
                                  <p:iterate>
                                    <p:tmAbs val="0"/>
                                  </p:iterate>
                                  <p:childTnLst>
                                    <p:set>
                                      <p:cBhvr>
                                        <p:cTn id="16" fill="hold"/>
                                        <p:tgtEl>
                                          <p:spTgt spid="984">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iterate>
                                    <p:tmAbs val="0"/>
                                  </p:iterate>
                                  <p:childTnLst>
                                    <p:set>
                                      <p:cBhvr>
                                        <p:cTn id="20" fill="hold"/>
                                        <p:tgtEl>
                                          <p:spTgt spid="98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4" grpId="1" build="p" bldLvl="5" animBg="1" advAuto="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descr="Image">
            <a:extLst>
              <a:ext uri="{FF2B5EF4-FFF2-40B4-BE49-F238E27FC236}">
                <a16:creationId xmlns:a16="http://schemas.microsoft.com/office/drawing/2014/main" id="{6AE23EC3-8D9C-07BA-C79C-0B263890D6E7}"/>
              </a:ext>
            </a:extLst>
          </p:cNvPr>
          <p:cNvPicPr>
            <a:picLocks noChangeAspect="1"/>
          </p:cNvPicPr>
          <p:nvPr/>
        </p:nvPicPr>
        <p:blipFill>
          <a:blip r:embed="rId3"/>
          <a:srcRect t="43728"/>
          <a:stretch>
            <a:fillRect/>
          </a:stretch>
        </p:blipFill>
        <p:spPr>
          <a:xfrm>
            <a:off x="0" y="-26116"/>
            <a:ext cx="7490336" cy="655200"/>
          </a:xfrm>
          <a:prstGeom prst="rect">
            <a:avLst/>
          </a:prstGeom>
          <a:ln w="12700">
            <a:miter lim="400000"/>
          </a:ln>
        </p:spPr>
      </p:pic>
      <p:sp>
        <p:nvSpPr>
          <p:cNvPr id="991"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52</a:t>
            </a:fld>
            <a:endParaRPr/>
          </a:p>
        </p:txBody>
      </p:sp>
      <p:pic>
        <p:nvPicPr>
          <p:cNvPr id="992" name="Picture 2" descr="Picture 2"/>
          <p:cNvPicPr>
            <a:picLocks noChangeAspect="1"/>
          </p:cNvPicPr>
          <p:nvPr/>
        </p:nvPicPr>
        <p:blipFill>
          <a:blip r:embed="rId4"/>
          <a:stretch>
            <a:fillRect/>
          </a:stretch>
        </p:blipFill>
        <p:spPr>
          <a:xfrm>
            <a:off x="6354648" y="762001"/>
            <a:ext cx="3917817" cy="4876801"/>
          </a:xfrm>
          <a:prstGeom prst="rect">
            <a:avLst/>
          </a:prstGeom>
          <a:ln w="12700">
            <a:miter lim="400000"/>
          </a:ln>
        </p:spPr>
      </p:pic>
      <p:sp>
        <p:nvSpPr>
          <p:cNvPr id="993" name="Rectangle 8"/>
          <p:cNvSpPr txBox="1"/>
          <p:nvPr/>
        </p:nvSpPr>
        <p:spPr>
          <a:xfrm>
            <a:off x="6400368" y="5715001"/>
            <a:ext cx="4480561" cy="24830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200" i="1" u="sng">
                <a:solidFill>
                  <a:srgbClr val="0563C1"/>
                </a:solidFill>
                <a:uFill>
                  <a:solidFill>
                    <a:srgbClr val="0563C1"/>
                  </a:solidFill>
                </a:uFill>
                <a:hlinkClick r:id="rId5"/>
              </a:defRPr>
            </a:lvl1pPr>
          </a:lstStyle>
          <a:p>
            <a:pPr>
              <a:defRPr u="none">
                <a:solidFill>
                  <a:srgbClr val="000000"/>
                </a:solidFill>
                <a:uFillTx/>
              </a:defRPr>
            </a:pPr>
            <a:r>
              <a:rPr u="sng">
                <a:solidFill>
                  <a:srgbClr val="0563C1"/>
                </a:solidFill>
                <a:uFill>
                  <a:solidFill>
                    <a:srgbClr val="0563C1"/>
                  </a:solidFill>
                </a:uFill>
                <a:hlinkClick r:id="rId5"/>
              </a:rPr>
              <a:t>http://www.un.org/Depts/Cartographic/map/profile/chad.pdf</a:t>
            </a:r>
          </a:p>
        </p:txBody>
      </p:sp>
      <p:sp>
        <p:nvSpPr>
          <p:cNvPr id="994" name="ZoneTexte 9"/>
          <p:cNvSpPr txBox="1"/>
          <p:nvPr/>
        </p:nvSpPr>
        <p:spPr>
          <a:xfrm>
            <a:off x="2255521" y="2438400"/>
            <a:ext cx="3077880" cy="1446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4400" b="1">
                <a:solidFill>
                  <a:schemeClr val="accent2"/>
                </a:solidFill>
              </a:defRPr>
            </a:pPr>
            <a:r>
              <a:rPr dirty="0">
                <a:latin typeface="Source Sans Pro Regular"/>
              </a:rPr>
              <a:t>Lessons?</a:t>
            </a:r>
          </a:p>
          <a:p>
            <a:pPr marL="285750" indent="-285750">
              <a:buSzPct val="100000"/>
              <a:buFont typeface="Arial"/>
              <a:buChar char="•"/>
              <a:defRPr sz="4400" b="1">
                <a:solidFill>
                  <a:schemeClr val="accent2"/>
                </a:solidFill>
              </a:defRPr>
            </a:pPr>
            <a:endParaRPr dirty="0">
              <a:latin typeface="Source Sans Pro Regular"/>
            </a:endParaRPr>
          </a:p>
        </p:txBody>
      </p:sp>
      <p:sp>
        <p:nvSpPr>
          <p:cNvPr id="4" name="Title 16">
            <a:extLst>
              <a:ext uri="{FF2B5EF4-FFF2-40B4-BE49-F238E27FC236}">
                <a16:creationId xmlns:a16="http://schemas.microsoft.com/office/drawing/2014/main" id="{145669E0-D771-AAF7-4694-4715565AE99B}"/>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Joint vaccination in Chad, 2000</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9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4" grpId="1" animBg="1" advAuto="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 name="Freeform 21"/>
          <p:cNvSpPr/>
          <p:nvPr/>
        </p:nvSpPr>
        <p:spPr>
          <a:xfrm>
            <a:off x="2133600" y="3048000"/>
            <a:ext cx="7525512" cy="2534874"/>
          </a:xfrm>
          <a:custGeom>
            <a:avLst/>
            <a:gdLst/>
            <a:ahLst/>
            <a:cxnLst>
              <a:cxn ang="0">
                <a:pos x="wd2" y="hd2"/>
              </a:cxn>
              <a:cxn ang="5400000">
                <a:pos x="wd2" y="hd2"/>
              </a:cxn>
              <a:cxn ang="10800000">
                <a:pos x="wd2" y="hd2"/>
              </a:cxn>
              <a:cxn ang="16200000">
                <a:pos x="wd2" y="hd2"/>
              </a:cxn>
            </a:cxnLst>
            <a:rect l="0" t="0" r="r" b="b"/>
            <a:pathLst>
              <a:path w="21600" h="21551" extrusionOk="0">
                <a:moveTo>
                  <a:pt x="0" y="21551"/>
                </a:moveTo>
                <a:cubicBezTo>
                  <a:pt x="2517" y="20568"/>
                  <a:pt x="5033" y="19584"/>
                  <a:pt x="6854" y="15993"/>
                </a:cubicBezTo>
                <a:cubicBezTo>
                  <a:pt x="8675" y="12401"/>
                  <a:pt x="9602" y="49"/>
                  <a:pt x="10925" y="0"/>
                </a:cubicBezTo>
                <a:cubicBezTo>
                  <a:pt x="12247" y="-49"/>
                  <a:pt x="13008" y="12141"/>
                  <a:pt x="14788" y="15700"/>
                </a:cubicBezTo>
                <a:cubicBezTo>
                  <a:pt x="16567" y="19259"/>
                  <a:pt x="20077" y="21080"/>
                  <a:pt x="21600" y="21356"/>
                </a:cubicBezTo>
              </a:path>
            </a:pathLst>
          </a:custGeom>
          <a:ln w="12700">
            <a:solidFill>
              <a:srgbClr val="011749"/>
            </a:solidFill>
            <a:miter/>
          </a:ln>
        </p:spPr>
        <p:txBody>
          <a:bodyPr lIns="45719" rIns="45719" anchor="ctr"/>
          <a:lstStyle/>
          <a:p>
            <a:pPr algn="ctr">
              <a:defRPr>
                <a:solidFill>
                  <a:srgbClr val="FFFFFF"/>
                </a:solidFill>
              </a:defRPr>
            </a:pPr>
            <a:endParaRPr/>
          </a:p>
        </p:txBody>
      </p:sp>
      <p:sp>
        <p:nvSpPr>
          <p:cNvPr id="1000" name="Subtitle 3"/>
          <p:cNvSpPr txBox="1">
            <a:spLocks noGrp="1"/>
          </p:cNvSpPr>
          <p:nvPr>
            <p:ph type="body" idx="1"/>
          </p:nvPr>
        </p:nvSpPr>
        <p:spPr>
          <a:xfrm>
            <a:off x="1854168" y="805103"/>
            <a:ext cx="8308681" cy="4654071"/>
          </a:xfrm>
          <a:prstGeom prst="rect">
            <a:avLst/>
          </a:prstGeom>
        </p:spPr>
        <p:txBody>
          <a:bodyPr/>
          <a:lstStyle>
            <a:lvl1pPr marL="40686" indent="-40686">
              <a:defRPr sz="2400"/>
            </a:lvl1pPr>
          </a:lstStyle>
          <a:p>
            <a:pPr marL="0" indent="0">
              <a:buNone/>
            </a:pPr>
            <a:r>
              <a:rPr b="1" dirty="0">
                <a:solidFill>
                  <a:srgbClr val="C00000"/>
                </a:solidFill>
              </a:rPr>
              <a:t>Advantages of a One Health approach during outbreaks may be illustrated as follows:</a:t>
            </a:r>
          </a:p>
        </p:txBody>
      </p:sp>
      <p:sp>
        <p:nvSpPr>
          <p:cNvPr id="1001" name="Straight Arrow Connector 5"/>
          <p:cNvSpPr/>
          <p:nvPr/>
        </p:nvSpPr>
        <p:spPr>
          <a:xfrm>
            <a:off x="2133600" y="5582873"/>
            <a:ext cx="8153400" cy="1"/>
          </a:xfrm>
          <a:prstGeom prst="line">
            <a:avLst/>
          </a:prstGeom>
          <a:ln w="38100">
            <a:solidFill>
              <a:schemeClr val="accent1"/>
            </a:solidFill>
            <a:miter/>
            <a:tailEnd type="triangle"/>
          </a:ln>
        </p:spPr>
        <p:txBody>
          <a:bodyPr lIns="45719" rIns="45719"/>
          <a:lstStyle/>
          <a:p>
            <a:endParaRPr/>
          </a:p>
        </p:txBody>
      </p:sp>
      <p:sp>
        <p:nvSpPr>
          <p:cNvPr id="1002" name="Straight Arrow Connector 6"/>
          <p:cNvSpPr/>
          <p:nvPr/>
        </p:nvSpPr>
        <p:spPr>
          <a:xfrm flipV="1">
            <a:off x="2133600" y="2306272"/>
            <a:ext cx="1" cy="3276601"/>
          </a:xfrm>
          <a:prstGeom prst="line">
            <a:avLst/>
          </a:prstGeom>
          <a:ln w="38100">
            <a:solidFill>
              <a:schemeClr val="accent1"/>
            </a:solidFill>
            <a:miter/>
            <a:tailEnd type="triangle"/>
          </a:ln>
        </p:spPr>
        <p:txBody>
          <a:bodyPr lIns="45719" rIns="45719"/>
          <a:lstStyle/>
          <a:p>
            <a:endParaRPr/>
          </a:p>
        </p:txBody>
      </p:sp>
      <p:sp>
        <p:nvSpPr>
          <p:cNvPr id="1003" name="Freeform 37"/>
          <p:cNvSpPr/>
          <p:nvPr/>
        </p:nvSpPr>
        <p:spPr>
          <a:xfrm>
            <a:off x="2211746" y="4800600"/>
            <a:ext cx="6248402" cy="782274"/>
          </a:xfrm>
          <a:custGeom>
            <a:avLst/>
            <a:gdLst/>
            <a:ahLst/>
            <a:cxnLst>
              <a:cxn ang="0">
                <a:pos x="wd2" y="hd2"/>
              </a:cxn>
              <a:cxn ang="5400000">
                <a:pos x="wd2" y="hd2"/>
              </a:cxn>
              <a:cxn ang="10800000">
                <a:pos x="wd2" y="hd2"/>
              </a:cxn>
              <a:cxn ang="16200000">
                <a:pos x="wd2" y="hd2"/>
              </a:cxn>
            </a:cxnLst>
            <a:rect l="0" t="0" r="r" b="b"/>
            <a:pathLst>
              <a:path w="21600" h="21551" extrusionOk="0">
                <a:moveTo>
                  <a:pt x="0" y="21551"/>
                </a:moveTo>
                <a:cubicBezTo>
                  <a:pt x="2517" y="20568"/>
                  <a:pt x="5033" y="19584"/>
                  <a:pt x="6854" y="15993"/>
                </a:cubicBezTo>
                <a:cubicBezTo>
                  <a:pt x="8675" y="12401"/>
                  <a:pt x="9602" y="49"/>
                  <a:pt x="10925" y="0"/>
                </a:cubicBezTo>
                <a:cubicBezTo>
                  <a:pt x="12247" y="-49"/>
                  <a:pt x="13008" y="12141"/>
                  <a:pt x="14788" y="15700"/>
                </a:cubicBezTo>
                <a:cubicBezTo>
                  <a:pt x="16567" y="19259"/>
                  <a:pt x="20077" y="21080"/>
                  <a:pt x="21600" y="21356"/>
                </a:cubicBezTo>
              </a:path>
            </a:pathLst>
          </a:custGeom>
          <a:solidFill>
            <a:srgbClr val="D6DCE5"/>
          </a:solidFill>
          <a:ln w="12700">
            <a:solidFill>
              <a:srgbClr val="011749"/>
            </a:solidFill>
            <a:miter/>
          </a:ln>
        </p:spPr>
        <p:txBody>
          <a:bodyPr lIns="45719" rIns="45719" anchor="ctr"/>
          <a:lstStyle/>
          <a:p>
            <a:pPr algn="ctr">
              <a:defRPr>
                <a:solidFill>
                  <a:srgbClr val="FFFFFF"/>
                </a:solidFill>
              </a:defRPr>
            </a:pPr>
            <a:endParaRPr/>
          </a:p>
        </p:txBody>
      </p:sp>
      <p:sp>
        <p:nvSpPr>
          <p:cNvPr id="1004" name="Straight Arrow Connector 38"/>
          <p:cNvSpPr/>
          <p:nvPr/>
        </p:nvSpPr>
        <p:spPr>
          <a:xfrm>
            <a:off x="2514600" y="4572000"/>
            <a:ext cx="0" cy="866164"/>
          </a:xfrm>
          <a:prstGeom prst="line">
            <a:avLst/>
          </a:prstGeom>
          <a:ln w="38100">
            <a:solidFill>
              <a:schemeClr val="accent1"/>
            </a:solidFill>
            <a:miter/>
            <a:tailEnd type="triangle"/>
          </a:ln>
        </p:spPr>
        <p:txBody>
          <a:bodyPr lIns="45719" rIns="45719"/>
          <a:lstStyle/>
          <a:p>
            <a:endParaRPr/>
          </a:p>
        </p:txBody>
      </p:sp>
      <p:sp>
        <p:nvSpPr>
          <p:cNvPr id="1005" name="Straight Arrow Connector 41"/>
          <p:cNvSpPr/>
          <p:nvPr/>
        </p:nvSpPr>
        <p:spPr>
          <a:xfrm>
            <a:off x="3598046" y="3664936"/>
            <a:ext cx="1" cy="1416426"/>
          </a:xfrm>
          <a:prstGeom prst="line">
            <a:avLst/>
          </a:prstGeom>
          <a:ln w="38100">
            <a:solidFill>
              <a:schemeClr val="accent1"/>
            </a:solidFill>
            <a:miter/>
            <a:tailEnd type="triangle"/>
          </a:ln>
        </p:spPr>
        <p:txBody>
          <a:bodyPr lIns="45719" rIns="45719"/>
          <a:lstStyle/>
          <a:p>
            <a:endParaRPr/>
          </a:p>
        </p:txBody>
      </p:sp>
      <p:sp>
        <p:nvSpPr>
          <p:cNvPr id="1006" name="Straight Arrow Connector 44"/>
          <p:cNvSpPr/>
          <p:nvPr/>
        </p:nvSpPr>
        <p:spPr>
          <a:xfrm>
            <a:off x="6516440" y="1892744"/>
            <a:ext cx="1" cy="1416426"/>
          </a:xfrm>
          <a:prstGeom prst="line">
            <a:avLst/>
          </a:prstGeom>
          <a:ln w="38100">
            <a:solidFill>
              <a:schemeClr val="accent1"/>
            </a:solidFill>
            <a:miter/>
            <a:tailEnd type="triangle"/>
          </a:ln>
        </p:spPr>
        <p:txBody>
          <a:bodyPr lIns="45719" rIns="45719"/>
          <a:lstStyle/>
          <a:p>
            <a:endParaRPr/>
          </a:p>
        </p:txBody>
      </p:sp>
      <p:sp>
        <p:nvSpPr>
          <p:cNvPr id="1007" name="Straight Arrow Connector 45"/>
          <p:cNvSpPr/>
          <p:nvPr/>
        </p:nvSpPr>
        <p:spPr>
          <a:xfrm>
            <a:off x="4952999" y="2633559"/>
            <a:ext cx="1" cy="1416426"/>
          </a:xfrm>
          <a:prstGeom prst="line">
            <a:avLst/>
          </a:prstGeom>
          <a:ln w="38100">
            <a:solidFill>
              <a:schemeClr val="accent1"/>
            </a:solidFill>
            <a:miter/>
            <a:tailEnd type="triangle"/>
          </a:ln>
        </p:spPr>
        <p:txBody>
          <a:bodyPr lIns="45719" rIns="45719"/>
          <a:lstStyle/>
          <a:p>
            <a:endParaRPr/>
          </a:p>
        </p:txBody>
      </p:sp>
      <p:sp>
        <p:nvSpPr>
          <p:cNvPr id="1008" name="TextBox 46"/>
          <p:cNvSpPr txBox="1"/>
          <p:nvPr/>
        </p:nvSpPr>
        <p:spPr>
          <a:xfrm>
            <a:off x="2179321" y="4080840"/>
            <a:ext cx="959939"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First case</a:t>
            </a:r>
          </a:p>
        </p:txBody>
      </p:sp>
      <p:sp>
        <p:nvSpPr>
          <p:cNvPr id="1009" name="TextBox 47"/>
          <p:cNvSpPr txBox="1"/>
          <p:nvPr/>
        </p:nvSpPr>
        <p:spPr>
          <a:xfrm>
            <a:off x="3017520" y="3157103"/>
            <a:ext cx="1393700"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Early Warning</a:t>
            </a:r>
          </a:p>
        </p:txBody>
      </p:sp>
      <p:sp>
        <p:nvSpPr>
          <p:cNvPr id="1010" name="TextBox 48"/>
          <p:cNvSpPr txBox="1"/>
          <p:nvPr/>
        </p:nvSpPr>
        <p:spPr>
          <a:xfrm>
            <a:off x="4178855" y="1969406"/>
            <a:ext cx="1548290" cy="6251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lstStyle>
          <a:p>
            <a:r>
              <a:t>Laboratory diagnosis</a:t>
            </a:r>
          </a:p>
        </p:txBody>
      </p:sp>
      <p:sp>
        <p:nvSpPr>
          <p:cNvPr id="1011" name="TextBox 49"/>
          <p:cNvSpPr txBox="1"/>
          <p:nvPr/>
        </p:nvSpPr>
        <p:spPr>
          <a:xfrm>
            <a:off x="5799402" y="1524000"/>
            <a:ext cx="1440023"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Joint response</a:t>
            </a:r>
          </a:p>
        </p:txBody>
      </p:sp>
      <p:sp>
        <p:nvSpPr>
          <p:cNvPr id="1012" name="TextBox 53"/>
          <p:cNvSpPr txBox="1"/>
          <p:nvPr/>
        </p:nvSpPr>
        <p:spPr>
          <a:xfrm>
            <a:off x="7380799" y="4162681"/>
            <a:ext cx="2602376" cy="6251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i="1"/>
            </a:lvl1pPr>
          </a:lstStyle>
          <a:p>
            <a:r>
              <a:t>Reduced cases and costs for health interventions</a:t>
            </a:r>
          </a:p>
        </p:txBody>
      </p:sp>
      <p:sp>
        <p:nvSpPr>
          <p:cNvPr id="1013" name="TextBox 54"/>
          <p:cNvSpPr txBox="1"/>
          <p:nvPr/>
        </p:nvSpPr>
        <p:spPr>
          <a:xfrm>
            <a:off x="5444154" y="5584483"/>
            <a:ext cx="564355"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a:solidFill>
                  <a:srgbClr val="44546A"/>
                </a:solidFill>
              </a:defRPr>
            </a:lvl1pPr>
          </a:lstStyle>
          <a:p>
            <a:r>
              <a:t>Time</a:t>
            </a:r>
          </a:p>
        </p:txBody>
      </p:sp>
      <p:sp>
        <p:nvSpPr>
          <p:cNvPr id="1014" name="TextBox 55"/>
          <p:cNvSpPr txBox="1"/>
          <p:nvPr/>
        </p:nvSpPr>
        <p:spPr>
          <a:xfrm rot="16200000">
            <a:off x="1528901" y="3831522"/>
            <a:ext cx="628090" cy="3330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a:solidFill>
                  <a:srgbClr val="44546A"/>
                </a:solidFill>
              </a:defRPr>
            </a:lvl1pPr>
          </a:lstStyle>
          <a:p>
            <a:r>
              <a:t>Cases</a:t>
            </a:r>
          </a:p>
        </p:txBody>
      </p:sp>
      <p:sp>
        <p:nvSpPr>
          <p:cNvPr id="1015" name="Curved Connector 24"/>
          <p:cNvSpPr/>
          <p:nvPr/>
        </p:nvSpPr>
        <p:spPr>
          <a:xfrm flipV="1">
            <a:off x="6172200" y="4831079"/>
            <a:ext cx="2212342" cy="5613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21600" y="5400"/>
                  <a:pt x="21600" y="10800"/>
                </a:cubicBezTo>
                <a:cubicBezTo>
                  <a:pt x="21600" y="16200"/>
                  <a:pt x="21588" y="21600"/>
                  <a:pt x="21575" y="21600"/>
                </a:cubicBezTo>
              </a:path>
            </a:pathLst>
          </a:custGeom>
          <a:ln w="19050">
            <a:solidFill>
              <a:schemeClr val="accent1"/>
            </a:solidFill>
            <a:prstDash val="sysDot"/>
            <a:miter/>
            <a:tailEnd type="triangle"/>
          </a:ln>
        </p:spPr>
        <p:txBody>
          <a:bodyPr lIns="45719" rIns="45719" anchor="ctr"/>
          <a:lstStyle/>
          <a:p>
            <a:endParaRPr/>
          </a:p>
        </p:txBody>
      </p:sp>
      <p:sp>
        <p:nvSpPr>
          <p:cNvPr id="2" name="Title 16">
            <a:extLst>
              <a:ext uri="{FF2B5EF4-FFF2-40B4-BE49-F238E27FC236}">
                <a16:creationId xmlns:a16="http://schemas.microsoft.com/office/drawing/2014/main" id="{609E8B2F-E5EA-D420-35D1-6A0BA4910E6E}"/>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Advantages of One Health Approach</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path" presetSubtype="0" accel="50000" decel="50000" fill="hold" nodeType="clickEffect">
                                  <p:stCondLst>
                                    <p:cond delay="0"/>
                                  </p:stCondLst>
                                  <p:childTnLst>
                                    <p:animMotion origin="layout" path="M 0.000000 0.000000 L -0.043414 0.028941" pathEditMode="relative">
                                      <p:cBhvr>
                                        <p:cTn id="6" dur="2000" fill="hold"/>
                                        <p:tgtEl>
                                          <p:spTgt spid="1005"/>
                                        </p:tgtEl>
                                        <p:attrNameLst>
                                          <p:attrName>ppt_x</p:attrName>
                                          <p:attrName>ppt_y</p:attrName>
                                        </p:attrNameLst>
                                      </p:cBhvr>
                                    </p:animMotion>
                                  </p:childTnLst>
                                </p:cTn>
                              </p:par>
                            </p:childTnLst>
                          </p:cTn>
                        </p:par>
                        <p:par>
                          <p:cTn id="7" fill="hold">
                            <p:stCondLst>
                              <p:cond delay="0"/>
                            </p:stCondLst>
                            <p:childTnLst>
                              <p:par>
                                <p:cTn id="8" presetID="-1" presetClass="path" presetSubtype="0" accel="50000" decel="50000" fill="hold" nodeType="withEffect">
                                  <p:stCondLst>
                                    <p:cond delay="0"/>
                                  </p:stCondLst>
                                  <p:childTnLst>
                                    <p:animMotion origin="layout" path="M 0.000000 0.000000 L -0.050000 0.030330" pathEditMode="relative">
                                      <p:cBhvr>
                                        <p:cTn id="9" dur="2000" fill="hold"/>
                                        <p:tgtEl>
                                          <p:spTgt spid="1009"/>
                                        </p:tgtEl>
                                        <p:attrNameLst>
                                          <p:attrName>ppt_x</p:attrName>
                                          <p:attrName>ppt_y</p:attrName>
                                        </p:attrNameLst>
                                      </p:cBhvr>
                                    </p:animMotion>
                                  </p:childTnLst>
                                </p:cTn>
                              </p:par>
                            </p:childTnLst>
                          </p:cTn>
                        </p:par>
                      </p:childTnLst>
                    </p:cTn>
                  </p:par>
                  <p:par>
                    <p:cTn id="10" fill="hold">
                      <p:stCondLst>
                        <p:cond delay="indefinite"/>
                      </p:stCondLst>
                      <p:childTnLst>
                        <p:par>
                          <p:cTn id="11" fill="hold">
                            <p:stCondLst>
                              <p:cond delay="0"/>
                            </p:stCondLst>
                            <p:childTnLst>
                              <p:par>
                                <p:cTn id="12" presetID="-1" presetClass="path" presetSubtype="0" accel="50000" decel="50000" fill="hold" nodeType="clickEffect">
                                  <p:stCondLst>
                                    <p:cond delay="0"/>
                                  </p:stCondLst>
                                  <p:childTnLst>
                                    <p:animMotion origin="layout" path="M 0.000000 0.000000 L -0.091670 0.090509" pathEditMode="relative">
                                      <p:cBhvr>
                                        <p:cTn id="13" dur="2000" fill="hold"/>
                                        <p:tgtEl>
                                          <p:spTgt spid="1007"/>
                                        </p:tgtEl>
                                        <p:attrNameLst>
                                          <p:attrName>ppt_x</p:attrName>
                                          <p:attrName>ppt_y</p:attrName>
                                        </p:attrNameLst>
                                      </p:cBhvr>
                                    </p:animMotion>
                                  </p:childTnLst>
                                </p:cTn>
                              </p:par>
                            </p:childTnLst>
                          </p:cTn>
                        </p:par>
                        <p:par>
                          <p:cTn id="14" fill="hold">
                            <p:stCondLst>
                              <p:cond delay="0"/>
                            </p:stCondLst>
                            <p:childTnLst>
                              <p:par>
                                <p:cTn id="15" presetID="-1" presetClass="path" presetSubtype="0" accel="50000" decel="50000" fill="hold" nodeType="withEffect">
                                  <p:stCondLst>
                                    <p:cond delay="0"/>
                                  </p:stCondLst>
                                  <p:childTnLst>
                                    <p:animMotion origin="layout" path="M 0.000000 0.000000 L -0.091670 0.065739" pathEditMode="relative">
                                      <p:cBhvr>
                                        <p:cTn id="16" dur="2000" fill="hold"/>
                                        <p:tgtEl>
                                          <p:spTgt spid="1010"/>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1" presetClass="path" presetSubtype="0" accel="50000" decel="50000" fill="hold" nodeType="clickEffect">
                                  <p:stCondLst>
                                    <p:cond delay="0"/>
                                  </p:stCondLst>
                                  <p:childTnLst>
                                    <p:animMotion origin="layout" path="M 0.000000 0.000000 L -0.158327 0.109488" pathEditMode="relative">
                                      <p:cBhvr>
                                        <p:cTn id="20" dur="2000" fill="hold"/>
                                        <p:tgtEl>
                                          <p:spTgt spid="1006"/>
                                        </p:tgtEl>
                                        <p:attrNameLst>
                                          <p:attrName>ppt_x</p:attrName>
                                          <p:attrName>ppt_y</p:attrName>
                                        </p:attrNameLst>
                                      </p:cBhvr>
                                    </p:animMotion>
                                  </p:childTnLst>
                                </p:cTn>
                              </p:par>
                            </p:childTnLst>
                          </p:cTn>
                        </p:par>
                        <p:par>
                          <p:cTn id="21" fill="hold">
                            <p:stCondLst>
                              <p:cond delay="0"/>
                            </p:stCondLst>
                            <p:childTnLst>
                              <p:par>
                                <p:cTn id="22" presetID="-1" presetClass="path" presetSubtype="0" accel="50000" decel="50000" fill="hold" nodeType="withEffect">
                                  <p:stCondLst>
                                    <p:cond delay="0"/>
                                  </p:stCondLst>
                                  <p:childTnLst>
                                    <p:animMotion origin="layout" path="M 0.000000 0.000000 L -0.150000 0.078696" pathEditMode="relative">
                                      <p:cBhvr>
                                        <p:cTn id="23" dur="2000" fill="hold"/>
                                        <p:tgtEl>
                                          <p:spTgt spid="1011"/>
                                        </p:tgtEl>
                                        <p:attrNameLst>
                                          <p:attrName>ppt_x</p:attrName>
                                          <p:attrName>ppt_y</p:attrName>
                                        </p:attrNameLst>
                                      </p:cBhvr>
                                    </p:animMotion>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7" nodeType="clickEffect">
                                  <p:stCondLst>
                                    <p:cond delay="0"/>
                                  </p:stCondLst>
                                  <p:iterate>
                                    <p:tmAbs val="0"/>
                                  </p:iterate>
                                  <p:childTnLst>
                                    <p:set>
                                      <p:cBhvr>
                                        <p:cTn id="27" fill="hold"/>
                                        <p:tgtEl>
                                          <p:spTgt spid="100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8" nodeType="clickEffect">
                                  <p:stCondLst>
                                    <p:cond delay="0"/>
                                  </p:stCondLst>
                                  <p:iterate>
                                    <p:tmAbs val="0"/>
                                  </p:iterate>
                                  <p:childTnLst>
                                    <p:set>
                                      <p:cBhvr>
                                        <p:cTn id="31" fill="hold"/>
                                        <p:tgtEl>
                                          <p:spTgt spid="1012"/>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9" nodeType="afterEffect">
                                  <p:stCondLst>
                                    <p:cond delay="0"/>
                                  </p:stCondLst>
                                  <p:iterate>
                                    <p:tmAbs val="0"/>
                                  </p:iterate>
                                  <p:childTnLst>
                                    <p:set>
                                      <p:cBhvr>
                                        <p:cTn id="34" fill="hold"/>
                                        <p:tgtEl>
                                          <p:spTgt spid="10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 grpId="7" animBg="1" advAuto="0"/>
      <p:bldP spid="1012" grpId="8" animBg="1" advAuto="0"/>
      <p:bldP spid="1015" grpId="9" animBg="1" advAuto="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54</a:t>
            </a:fld>
            <a:endParaRPr/>
          </a:p>
        </p:txBody>
      </p:sp>
      <p:sp>
        <p:nvSpPr>
          <p:cNvPr id="1021" name="Content Placeholder 3"/>
          <p:cNvSpPr txBox="1">
            <a:spLocks noGrp="1"/>
          </p:cNvSpPr>
          <p:nvPr>
            <p:ph type="body" idx="1"/>
          </p:nvPr>
        </p:nvSpPr>
        <p:spPr>
          <a:xfrm>
            <a:off x="4680000" y="2160000"/>
            <a:ext cx="6480000" cy="4938324"/>
          </a:xfrm>
          <a:prstGeom prst="rect">
            <a:avLst/>
          </a:prstGeom>
        </p:spPr>
        <p:txBody>
          <a:bodyPr/>
          <a:lstStyle/>
          <a:p>
            <a:pPr marL="0" indent="0" algn="just">
              <a:buSzTx/>
              <a:buNone/>
              <a:defRPr sz="2400"/>
            </a:pPr>
            <a:r>
              <a:rPr dirty="0"/>
              <a:t>Animals can be used as sentinels to detect human health threats from a changing environment.</a:t>
            </a:r>
          </a:p>
          <a:p>
            <a:pPr marL="0" indent="0" algn="just">
              <a:buSzTx/>
              <a:buNone/>
              <a:defRPr sz="2400"/>
            </a:pPr>
            <a:endParaRPr dirty="0"/>
          </a:p>
          <a:p>
            <a:pPr marL="800100" lvl="1" indent="-342900" algn="just">
              <a:spcBef>
                <a:spcPts val="0"/>
              </a:spcBef>
              <a:buFontTx/>
              <a:buChar char="❑"/>
              <a:defRPr sz="2400"/>
            </a:pPr>
            <a:r>
              <a:rPr dirty="0"/>
              <a:t>True</a:t>
            </a:r>
            <a:endParaRPr sz="1500" dirty="0"/>
          </a:p>
          <a:p>
            <a:pPr marL="800100" lvl="1" indent="-342900" algn="just">
              <a:spcBef>
                <a:spcPts val="0"/>
              </a:spcBef>
              <a:buFontTx/>
              <a:buChar char="❑"/>
              <a:defRPr sz="2400"/>
            </a:pPr>
            <a:r>
              <a:rPr dirty="0"/>
              <a:t>False</a:t>
            </a:r>
          </a:p>
        </p:txBody>
      </p:sp>
      <p:sp>
        <p:nvSpPr>
          <p:cNvPr id="1022" name="Oval 5"/>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pic>
        <p:nvPicPr>
          <p:cNvPr id="1024"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1025" name="Rounded Rectangle 9"/>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
        <p:nvSpPr>
          <p:cNvPr id="4" name="Title 16">
            <a:extLst>
              <a:ext uri="{FF2B5EF4-FFF2-40B4-BE49-F238E27FC236}">
                <a16:creationId xmlns:a16="http://schemas.microsoft.com/office/drawing/2014/main" id="{03871F71-7C8E-3369-8BA0-C0FC03CC9217}"/>
              </a:ext>
            </a:extLst>
          </p:cNvPr>
          <p:cNvSpPr txBox="1">
            <a:spLocks/>
          </p:cNvSpPr>
          <p:nvPr/>
        </p:nvSpPr>
        <p:spPr>
          <a:xfrm>
            <a:off x="451569" y="294914"/>
            <a:ext cx="2858693" cy="114361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t">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b="1"/>
              <a:t>Knowledge Check</a:t>
            </a:r>
            <a:endParaRPr lang="hu-HU" b="1" dirty="0"/>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55</a:t>
            </a:fld>
            <a:endParaRPr/>
          </a:p>
        </p:txBody>
      </p:sp>
      <p:sp>
        <p:nvSpPr>
          <p:cNvPr id="1030" name="Content Placeholder 3"/>
          <p:cNvSpPr txBox="1">
            <a:spLocks noGrp="1"/>
          </p:cNvSpPr>
          <p:nvPr>
            <p:ph type="body" idx="1"/>
          </p:nvPr>
        </p:nvSpPr>
        <p:spPr>
          <a:xfrm>
            <a:off x="4680000" y="2160000"/>
            <a:ext cx="6480000" cy="4938324"/>
          </a:xfrm>
          <a:prstGeom prst="rect">
            <a:avLst/>
          </a:prstGeom>
        </p:spPr>
        <p:txBody>
          <a:bodyPr/>
          <a:lstStyle/>
          <a:p>
            <a:pPr marL="0" indent="0" algn="just">
              <a:buSzTx/>
              <a:buNone/>
              <a:defRPr sz="2400"/>
            </a:pPr>
            <a:r>
              <a:rPr dirty="0"/>
              <a:t>Animals can be used as sentinels to detect human health threats from a changing environment.</a:t>
            </a:r>
          </a:p>
          <a:p>
            <a:pPr marL="0" indent="0" algn="just">
              <a:buSzTx/>
              <a:buNone/>
              <a:defRPr sz="2400"/>
            </a:pPr>
            <a:endParaRPr dirty="0"/>
          </a:p>
          <a:p>
            <a:pPr marL="800100" lvl="1" indent="-342900" algn="just">
              <a:spcBef>
                <a:spcPts val="0"/>
              </a:spcBef>
              <a:buFontTx/>
              <a:buChar char="✓"/>
              <a:defRPr sz="2400"/>
            </a:pPr>
            <a:r>
              <a:rPr dirty="0"/>
              <a:t>True</a:t>
            </a:r>
            <a:endParaRPr sz="1500" dirty="0"/>
          </a:p>
          <a:p>
            <a:pPr marL="800100" lvl="1" indent="-342900" algn="just">
              <a:spcBef>
                <a:spcPts val="0"/>
              </a:spcBef>
              <a:buFontTx/>
              <a:buChar char="❑"/>
              <a:defRPr sz="2400"/>
            </a:pPr>
            <a:r>
              <a:rPr dirty="0"/>
              <a:t>False</a:t>
            </a:r>
          </a:p>
        </p:txBody>
      </p:sp>
      <p:sp>
        <p:nvSpPr>
          <p:cNvPr id="1031" name="Oval 5"/>
          <p:cNvSpPr/>
          <p:nvPr/>
        </p:nvSpPr>
        <p:spPr>
          <a:xfrm>
            <a:off x="1224479" y="162489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sp>
        <p:nvSpPr>
          <p:cNvPr id="1032" name="Title 16"/>
          <p:cNvSpPr txBox="1">
            <a:spLocks noGrp="1"/>
          </p:cNvSpPr>
          <p:nvPr>
            <p:ph type="title"/>
          </p:nvPr>
        </p:nvSpPr>
        <p:spPr>
          <a:xfrm>
            <a:off x="451569" y="294914"/>
            <a:ext cx="2858693" cy="1143616"/>
          </a:xfrm>
          <a:prstGeom prst="rect">
            <a:avLst/>
          </a:prstGeom>
        </p:spPr>
        <p:txBody>
          <a:bodyPr anchor="t"/>
          <a:lstStyle/>
          <a:p>
            <a:r>
              <a:rPr b="1" dirty="0"/>
              <a:t>Knowledge Check</a:t>
            </a:r>
          </a:p>
        </p:txBody>
      </p:sp>
      <p:pic>
        <p:nvPicPr>
          <p:cNvPr id="1033" name="Picture 2" descr="Picture 2"/>
          <p:cNvPicPr>
            <a:picLocks noChangeAspect="1"/>
          </p:cNvPicPr>
          <p:nvPr/>
        </p:nvPicPr>
        <p:blipFill>
          <a:blip r:embed="rId3"/>
          <a:stretch>
            <a:fillRect/>
          </a:stretch>
        </p:blipFill>
        <p:spPr>
          <a:xfrm>
            <a:off x="1328605" y="1714507"/>
            <a:ext cx="325149" cy="325149"/>
          </a:xfrm>
          <a:prstGeom prst="rect">
            <a:avLst/>
          </a:prstGeom>
          <a:ln w="12700">
            <a:miter lim="400000"/>
          </a:ln>
        </p:spPr>
      </p:pic>
      <p:sp>
        <p:nvSpPr>
          <p:cNvPr id="1034" name="Rounded Rectangle 8"/>
          <p:cNvSpPr/>
          <p:nvPr/>
        </p:nvSpPr>
        <p:spPr>
          <a:xfrm flipV="1">
            <a:off x="461246" y="1340242"/>
            <a:ext cx="1976512" cy="1111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 name="ZoneTexte 3"/>
          <p:cNvSpPr txBox="1"/>
          <p:nvPr/>
        </p:nvSpPr>
        <p:spPr>
          <a:xfrm>
            <a:off x="1838412" y="796242"/>
            <a:ext cx="8691266" cy="31393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buClr>
                <a:schemeClr val="accent3"/>
              </a:buClr>
              <a:buSzPct val="100000"/>
              <a:defRPr sz="2200">
                <a:latin typeface="Source Sans Pro Regular"/>
                <a:ea typeface="Source Sans Pro Regular"/>
                <a:cs typeface="Source Sans Pro Regular"/>
                <a:sym typeface="Source Sans Pro Regular"/>
              </a:defRPr>
            </a:pPr>
            <a:r>
              <a:rPr sz="2200" b="1" dirty="0">
                <a:solidFill>
                  <a:schemeClr val="accent3"/>
                </a:solidFill>
                <a:latin typeface="Source Sans Pro Regular"/>
              </a:rPr>
              <a:t>Early detection</a:t>
            </a:r>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Early warning of potential epidemics before the first human case e.g. by using environmental or animal health events as sentinels</a:t>
            </a:r>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Better diagnosis due to cooperation of human and animal health laboratories e.g. by sharing laboratory results, equipment , specimens, or personnel</a:t>
            </a:r>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Conducting joint risk assessments with input from relevant sectors and disciplines in order to have a more complete picture of the disease situation</a:t>
            </a:r>
          </a:p>
        </p:txBody>
      </p:sp>
      <p:sp>
        <p:nvSpPr>
          <p:cNvPr id="1039" name="Rectangle 2"/>
          <p:cNvSpPr txBox="1"/>
          <p:nvPr/>
        </p:nvSpPr>
        <p:spPr>
          <a:xfrm>
            <a:off x="1838412" y="3935563"/>
            <a:ext cx="8687324" cy="21236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buClr>
                <a:schemeClr val="accent3"/>
              </a:buClr>
              <a:buSzPct val="100000"/>
              <a:defRPr sz="2200">
                <a:latin typeface="Source Sans Pro Regular"/>
                <a:ea typeface="Source Sans Pro Regular"/>
                <a:cs typeface="Source Sans Pro Regular"/>
                <a:sym typeface="Source Sans Pro Regular"/>
              </a:defRPr>
            </a:pPr>
            <a:r>
              <a:rPr lang="hu-HU" b="1" dirty="0">
                <a:solidFill>
                  <a:schemeClr val="accent3"/>
                </a:solidFill>
              </a:rPr>
              <a:t>Rapid response</a:t>
            </a:r>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More effective joint responses to disease outbreaks e.g. by sharing epidemiological information,  safety equipment or treatment resources</a:t>
            </a:r>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Ultimately improved cost-effectiveness due to a more aligned strategy, response and better control of economic side-effects</a:t>
            </a:r>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Overall more proactive instead of reactive response</a:t>
            </a:r>
          </a:p>
        </p:txBody>
      </p:sp>
      <p:sp>
        <p:nvSpPr>
          <p:cNvPr id="2" name="Title 16">
            <a:extLst>
              <a:ext uri="{FF2B5EF4-FFF2-40B4-BE49-F238E27FC236}">
                <a16:creationId xmlns:a16="http://schemas.microsoft.com/office/drawing/2014/main" id="{4BD758AC-7493-E6EE-D4EF-2AB8BCC36766}"/>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Advantages of One Health Approach</a:t>
            </a: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57</a:t>
            </a:fld>
            <a:endParaRPr/>
          </a:p>
        </p:txBody>
      </p:sp>
      <p:sp>
        <p:nvSpPr>
          <p:cNvPr id="1045" name="Google Shape;300;p7"/>
          <p:cNvSpPr txBox="1">
            <a:spLocks noGrp="1"/>
          </p:cNvSpPr>
          <p:nvPr>
            <p:ph type="body" sz="half" idx="1"/>
          </p:nvPr>
        </p:nvSpPr>
        <p:spPr>
          <a:xfrm>
            <a:off x="587206" y="1742832"/>
            <a:ext cx="11347453" cy="1870076"/>
          </a:xfrm>
          <a:prstGeom prst="rect">
            <a:avLst/>
          </a:prstGeom>
        </p:spPr>
        <p:txBody>
          <a:bodyPr lIns="134999" tIns="134999" rIns="134999" bIns="134999"/>
          <a:lstStyle/>
          <a:p>
            <a:r>
              <a:rPr b="1" dirty="0"/>
              <a:t>5. Multisectoral </a:t>
            </a:r>
            <a:br>
              <a:rPr lang="hu-HU" b="1" dirty="0"/>
            </a:br>
            <a:r>
              <a:rPr b="1" dirty="0"/>
              <a:t>response and RRT</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 name="Content Placeholder 2"/>
          <p:cNvSpPr txBox="1">
            <a:spLocks noGrp="1"/>
          </p:cNvSpPr>
          <p:nvPr>
            <p:ph type="body" sz="half" idx="1"/>
          </p:nvPr>
        </p:nvSpPr>
        <p:spPr>
          <a:xfrm>
            <a:off x="3693643" y="1247001"/>
            <a:ext cx="6556697" cy="4654071"/>
          </a:xfrm>
          <a:prstGeom prst="rect">
            <a:avLst/>
          </a:prstGeom>
        </p:spPr>
        <p:txBody>
          <a:bodyPr/>
          <a:lstStyle>
            <a:lvl1pPr marL="0" indent="0" algn="just">
              <a:buSzTx/>
              <a:buNone/>
              <a:defRPr sz="2200" i="1"/>
            </a:lvl1pPr>
          </a:lstStyle>
          <a:p>
            <a:r>
              <a:t>“First of all is to realize that human health is part of a much larger environment where we are part of one world, which means humans and animals, animals being insects, mammals and many others. So the second thing is when you have understood that and you are dealing with an outbreak where the animal kingdom is involved, the number one is to make sure that you have the Ministry of Agriculture part of the investigation. Maybe it is not up to the RRT to set up that opportunity, but it has to make sure that somebody at the government is going to bring in the Ministry of Agriculture, for instance.“</a:t>
            </a:r>
          </a:p>
        </p:txBody>
      </p:sp>
      <p:pic>
        <p:nvPicPr>
          <p:cNvPr id="1049" name="Picture 4" descr="Picture 4"/>
          <p:cNvPicPr>
            <a:picLocks noChangeAspect="1"/>
          </p:cNvPicPr>
          <p:nvPr/>
        </p:nvPicPr>
        <p:blipFill>
          <a:blip r:embed="rId3"/>
          <a:stretch>
            <a:fillRect/>
          </a:stretch>
        </p:blipFill>
        <p:spPr>
          <a:xfrm>
            <a:off x="967837" y="1531853"/>
            <a:ext cx="2549149" cy="3157537"/>
          </a:xfrm>
          <a:prstGeom prst="rect">
            <a:avLst/>
          </a:prstGeom>
          <a:ln w="12700">
            <a:miter lim="400000"/>
          </a:ln>
        </p:spPr>
      </p:pic>
      <p:sp>
        <p:nvSpPr>
          <p:cNvPr id="1050" name="Rectangle 5"/>
          <p:cNvSpPr txBox="1"/>
          <p:nvPr/>
        </p:nvSpPr>
        <p:spPr>
          <a:xfrm>
            <a:off x="3488981" y="5070388"/>
            <a:ext cx="5993131" cy="777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r">
              <a:defRPr sz="1400">
                <a:latin typeface="Source Sans Pro Regular"/>
                <a:ea typeface="Source Sans Pro Regular"/>
                <a:cs typeface="Source Sans Pro Regular"/>
                <a:sym typeface="Source Sans Pro Regular"/>
              </a:defRPr>
            </a:pPr>
            <a:r>
              <a:t>Section from an interview with Dr Guenael Rodier, Director</a:t>
            </a:r>
          </a:p>
          <a:p>
            <a:pPr algn="r">
              <a:defRPr sz="1400">
                <a:latin typeface="Source Sans Pro Regular"/>
                <a:ea typeface="Source Sans Pro Regular"/>
                <a:cs typeface="Source Sans Pro Regular"/>
                <a:sym typeface="Source Sans Pro Regular"/>
              </a:defRPr>
            </a:pPr>
            <a:r>
              <a:t>Country Health Emergency Preparedness &amp; IHR (CPI), WHO</a:t>
            </a:r>
          </a:p>
          <a:p>
            <a:pPr algn="r">
              <a:defRPr sz="1400">
                <a:latin typeface="Source Sans Pro Regular"/>
                <a:ea typeface="Source Sans Pro Regular"/>
                <a:cs typeface="Source Sans Pro Regular"/>
                <a:sym typeface="Source Sans Pro Regular"/>
              </a:defRPr>
            </a:pPr>
            <a:r>
              <a:t>Full interview available at </a:t>
            </a:r>
            <a:r>
              <a:rPr u="sng">
                <a:solidFill>
                  <a:srgbClr val="0563C1"/>
                </a:solidFill>
                <a:uFill>
                  <a:solidFill>
                    <a:srgbClr val="0563C1"/>
                  </a:solidFill>
                </a:uFill>
                <a:hlinkClick r:id="rId4"/>
              </a:rPr>
              <a:t>https://youtu.be/o6AcQFjsoMc?t=6m10s</a:t>
            </a:r>
            <a:r>
              <a:t> </a:t>
            </a:r>
          </a:p>
        </p:txBody>
      </p:sp>
      <p:sp>
        <p:nvSpPr>
          <p:cNvPr id="1051" name="Rectangle 7"/>
          <p:cNvSpPr txBox="1"/>
          <p:nvPr/>
        </p:nvSpPr>
        <p:spPr>
          <a:xfrm>
            <a:off x="1060611" y="4793319"/>
            <a:ext cx="2403857" cy="383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a:latin typeface="Source Sans Pro Regular"/>
                <a:ea typeface="Source Sans Pro Regular"/>
                <a:cs typeface="Source Sans Pro Regular"/>
                <a:sym typeface="Source Sans Pro Regular"/>
              </a:defRPr>
            </a:lvl1pPr>
          </a:lstStyle>
          <a:p>
            <a:r>
              <a:t>Dr Guenael Rodier, WHO</a:t>
            </a:r>
          </a:p>
        </p:txBody>
      </p:sp>
      <p:sp>
        <p:nvSpPr>
          <p:cNvPr id="3" name="Title 16">
            <a:extLst>
              <a:ext uri="{FF2B5EF4-FFF2-40B4-BE49-F238E27FC236}">
                <a16:creationId xmlns:a16="http://schemas.microsoft.com/office/drawing/2014/main" id="{3B5F510C-ED0B-6D7A-82B1-C158A7D719B4}"/>
              </a:ext>
            </a:extLst>
          </p:cNvPr>
          <p:cNvSpPr txBox="1">
            <a:spLocks/>
          </p:cNvSpPr>
          <p:nvPr/>
        </p:nvSpPr>
        <p:spPr>
          <a:xfrm>
            <a:off x="288036" y="5421"/>
            <a:ext cx="10321462"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What does One Health mean in practice for the RRT?</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 name="Content Placeholder 2"/>
          <p:cNvSpPr txBox="1">
            <a:spLocks noGrp="1"/>
          </p:cNvSpPr>
          <p:nvPr>
            <p:ph type="body" idx="1"/>
          </p:nvPr>
        </p:nvSpPr>
        <p:spPr>
          <a:prstGeom prst="rect">
            <a:avLst/>
          </a:prstGeom>
        </p:spPr>
        <p:txBody>
          <a:bodyPr/>
          <a:lstStyle>
            <a:lvl1pPr marL="0" indent="0" algn="just">
              <a:buSzTx/>
              <a:buNone/>
              <a:defRPr sz="1900" i="1"/>
            </a:lvl1pPr>
          </a:lstStyle>
          <a:p>
            <a:r>
              <a:t>“First of all is to realize that human health is part of a much larger environment where we are part of one world, which means humans and animals, animals being insects, mammals and many others. So the second thing is when you have understood that and you are dealing with an outbreak where the animal kingdom is involved, the number one is to make sure that you have the Ministry of Agriculture part of the investigation. Maybe it is not up to the RRT to set up that opportunity, but it has to make sure that somebody at the government is going to bring in the Ministry of Agriculture, for instance.“</a:t>
            </a:r>
          </a:p>
        </p:txBody>
      </p:sp>
      <p:pic>
        <p:nvPicPr>
          <p:cNvPr id="1056" name="Picture 4" descr="Picture 4"/>
          <p:cNvPicPr>
            <a:picLocks noChangeAspect="1"/>
          </p:cNvPicPr>
          <p:nvPr/>
        </p:nvPicPr>
        <p:blipFill>
          <a:blip r:embed="rId4"/>
          <a:stretch>
            <a:fillRect/>
          </a:stretch>
        </p:blipFill>
        <p:spPr>
          <a:xfrm>
            <a:off x="1746312" y="1643064"/>
            <a:ext cx="2549150" cy="3157537"/>
          </a:xfrm>
          <a:prstGeom prst="rect">
            <a:avLst/>
          </a:prstGeom>
          <a:ln w="12700">
            <a:miter lim="400000"/>
          </a:ln>
        </p:spPr>
      </p:pic>
      <p:sp>
        <p:nvSpPr>
          <p:cNvPr id="1057" name="Rectangle 5"/>
          <p:cNvSpPr txBox="1"/>
          <p:nvPr/>
        </p:nvSpPr>
        <p:spPr>
          <a:xfrm>
            <a:off x="4267458" y="5181600"/>
            <a:ext cx="5993131" cy="7379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r">
              <a:defRPr sz="1400" i="1"/>
            </a:pPr>
            <a:r>
              <a:t>Section from an interview with Dr Guenael Rodier, Director</a:t>
            </a:r>
          </a:p>
          <a:p>
            <a:pPr algn="r">
              <a:defRPr sz="1400" i="1"/>
            </a:pPr>
            <a:r>
              <a:t>Country Health Emergency Preparedness &amp; IHR (CPI), WHO</a:t>
            </a:r>
          </a:p>
          <a:p>
            <a:pPr algn="r">
              <a:defRPr sz="1400" i="1"/>
            </a:pPr>
            <a:r>
              <a:t>Full interview available at </a:t>
            </a:r>
            <a:r>
              <a:rPr u="sng">
                <a:solidFill>
                  <a:srgbClr val="0563C1"/>
                </a:solidFill>
                <a:uFill>
                  <a:solidFill>
                    <a:srgbClr val="0563C1"/>
                  </a:solidFill>
                </a:uFill>
                <a:hlinkClick r:id="rId5"/>
              </a:rPr>
              <a:t>https://youtu.be/o6AcQFjsoMc?t=6m10s</a:t>
            </a:r>
            <a:r>
              <a:t> </a:t>
            </a:r>
          </a:p>
        </p:txBody>
      </p:sp>
      <p:sp>
        <p:nvSpPr>
          <p:cNvPr id="1058" name="Rectangle 7"/>
          <p:cNvSpPr txBox="1"/>
          <p:nvPr/>
        </p:nvSpPr>
        <p:spPr>
          <a:xfrm>
            <a:off x="1839087" y="4904530"/>
            <a:ext cx="2393936" cy="333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p>
            <a:r>
              <a:t>Dr Guenael Rodier, WHO</a:t>
            </a:r>
          </a:p>
        </p:txBody>
      </p:sp>
      <p:pic>
        <p:nvPicPr>
          <p:cNvPr id="1059" name="o6AcQFjsoMc" descr="o6AcQFjsoMc"/>
          <p:cNvPicPr>
            <a:picLocks/>
          </p:cNvPicPr>
          <p:nvPr>
            <a:videoFile r:link="rId1"/>
          </p:nvPr>
        </p:nvPicPr>
        <p:blipFill>
          <a:blip r:embed="rId6"/>
          <a:stretch>
            <a:fillRect/>
          </a:stretch>
        </p:blipFill>
        <p:spPr>
          <a:xfrm>
            <a:off x="1392767" y="914400"/>
            <a:ext cx="9305715" cy="5234464"/>
          </a:xfrm>
          <a:prstGeom prst="rect">
            <a:avLst/>
          </a:prstGeom>
        </p:spPr>
      </p:pic>
      <p:sp>
        <p:nvSpPr>
          <p:cNvPr id="1060" name="Rectangle 10"/>
          <p:cNvSpPr txBox="1"/>
          <p:nvPr/>
        </p:nvSpPr>
        <p:spPr>
          <a:xfrm>
            <a:off x="4268423" y="6158074"/>
            <a:ext cx="5623561" cy="6251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r">
              <a:defRPr i="1">
                <a:solidFill>
                  <a:srgbClr val="FFFFFF"/>
                </a:solidFill>
              </a:defRPr>
            </a:pPr>
            <a:r>
              <a:t>Dr Guenael Rodier, Director</a:t>
            </a:r>
          </a:p>
          <a:p>
            <a:pPr algn="r">
              <a:defRPr i="1">
                <a:solidFill>
                  <a:srgbClr val="FFFFFF"/>
                </a:solidFill>
              </a:defRPr>
            </a:pPr>
            <a:r>
              <a:t>Country Health Emergency Preparedness &amp; IHR (CPI), WHO</a:t>
            </a:r>
          </a:p>
        </p:txBody>
      </p:sp>
      <p:sp>
        <p:nvSpPr>
          <p:cNvPr id="2" name="Title 16">
            <a:extLst>
              <a:ext uri="{FF2B5EF4-FFF2-40B4-BE49-F238E27FC236}">
                <a16:creationId xmlns:a16="http://schemas.microsoft.com/office/drawing/2014/main" id="{B2066C80-C00F-79E4-575C-8741E5060A66}"/>
              </a:ext>
            </a:extLst>
          </p:cNvPr>
          <p:cNvSpPr txBox="1">
            <a:spLocks/>
          </p:cNvSpPr>
          <p:nvPr/>
        </p:nvSpPr>
        <p:spPr>
          <a:xfrm>
            <a:off x="288036" y="5421"/>
            <a:ext cx="10516392"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What does One Health mean in practice for the RRT?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5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59"/>
                </p:tgtEl>
              </p:cMediaNode>
            </p:video>
            <p:seq concurrent="1" prevAc="none" nextAc="seek">
              <p:cTn id="8" restart="whenNotActive" fill="hold" evtFilter="cancelBubble" nodeType="interactiveSeq">
                <p:stCondLst>
                  <p:cond evt="onClick" delay="0">
                    <p:tgtEl>
                      <p:spTgt spid="105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59"/>
                                        </p:tgtEl>
                                      </p:cBhvr>
                                    </p:cmd>
                                  </p:childTnLst>
                                </p:cTn>
                              </p:par>
                            </p:childTnLst>
                          </p:cTn>
                        </p:par>
                      </p:childTnLst>
                    </p:cTn>
                  </p:par>
                </p:childTnLst>
              </p:cTn>
              <p:nextCondLst>
                <p:cond evt="onClick" delay="0">
                  <p:tgtEl>
                    <p:spTgt spid="1059"/>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a:t>
            </a:fld>
            <a:endParaRPr/>
          </a:p>
        </p:txBody>
      </p:sp>
      <p:sp>
        <p:nvSpPr>
          <p:cNvPr id="289" name="Google Shape;300;p7"/>
          <p:cNvSpPr txBox="1">
            <a:spLocks noGrp="1"/>
          </p:cNvSpPr>
          <p:nvPr>
            <p:ph type="body" sz="half" idx="1"/>
          </p:nvPr>
        </p:nvSpPr>
        <p:spPr>
          <a:xfrm>
            <a:off x="609505" y="1798693"/>
            <a:ext cx="11347453" cy="1870076"/>
          </a:xfrm>
          <a:prstGeom prst="rect">
            <a:avLst/>
          </a:prstGeom>
        </p:spPr>
        <p:txBody>
          <a:bodyPr lIns="134999" tIns="134999" rIns="134999" bIns="134999"/>
          <a:lstStyle/>
          <a:p>
            <a:r>
              <a:rPr b="1" dirty="0"/>
              <a:t>1. Definitions </a:t>
            </a:r>
            <a:br>
              <a:rPr lang="hu-HU" b="1" dirty="0"/>
            </a:br>
            <a:r>
              <a:rPr b="1" dirty="0"/>
              <a:t>and history</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 name="Subtitle 3"/>
          <p:cNvSpPr txBox="1">
            <a:spLocks noGrp="1"/>
          </p:cNvSpPr>
          <p:nvPr>
            <p:ph type="body" idx="1"/>
          </p:nvPr>
        </p:nvSpPr>
        <p:spPr>
          <a:xfrm>
            <a:off x="1099915" y="1259701"/>
            <a:ext cx="9564975" cy="4654071"/>
          </a:xfrm>
          <a:prstGeom prst="rect">
            <a:avLst/>
          </a:prstGeom>
        </p:spPr>
        <p:txBody>
          <a:bodyPr/>
          <a:lstStyle>
            <a:lvl1pPr marL="0" indent="0">
              <a:buSzTx/>
              <a:buNone/>
              <a:defRPr sz="2400"/>
            </a:lvl1pPr>
          </a:lstStyle>
          <a:p>
            <a:r>
              <a:rPr b="1" dirty="0">
                <a:solidFill>
                  <a:srgbClr val="C00000"/>
                </a:solidFill>
              </a:rPr>
              <a:t>Multisectoral response capacity is needed during response phase: </a:t>
            </a:r>
          </a:p>
        </p:txBody>
      </p:sp>
      <p:pic>
        <p:nvPicPr>
          <p:cNvPr id="1066" name="Picture 2" descr="Picture 2"/>
          <p:cNvPicPr>
            <a:picLocks noChangeAspect="1"/>
          </p:cNvPicPr>
          <p:nvPr/>
        </p:nvPicPr>
        <p:blipFill>
          <a:blip r:embed="rId2"/>
          <a:stretch>
            <a:fillRect/>
          </a:stretch>
        </p:blipFill>
        <p:spPr>
          <a:xfrm>
            <a:off x="4243158" y="1823492"/>
            <a:ext cx="4579438" cy="4211937"/>
          </a:xfrm>
          <a:prstGeom prst="rect">
            <a:avLst/>
          </a:prstGeom>
          <a:ln w="12700">
            <a:miter lim="400000"/>
          </a:ln>
        </p:spPr>
      </p:pic>
      <p:sp>
        <p:nvSpPr>
          <p:cNvPr id="3" name="Title 16">
            <a:extLst>
              <a:ext uri="{FF2B5EF4-FFF2-40B4-BE49-F238E27FC236}">
                <a16:creationId xmlns:a16="http://schemas.microsoft.com/office/drawing/2014/main" id="{D8569526-0A3F-2BBE-48A9-868738C9707E}"/>
              </a:ext>
            </a:extLst>
          </p:cNvPr>
          <p:cNvSpPr txBox="1">
            <a:spLocks/>
          </p:cNvSpPr>
          <p:nvPr/>
        </p:nvSpPr>
        <p:spPr>
          <a:xfrm>
            <a:off x="288036" y="5421"/>
            <a:ext cx="10383485"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When is multisectoral response capacity needed?</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9" name="Subtitle 3"/>
          <p:cNvSpPr txBox="1">
            <a:spLocks noGrp="1"/>
          </p:cNvSpPr>
          <p:nvPr>
            <p:ph type="body" idx="1"/>
          </p:nvPr>
        </p:nvSpPr>
        <p:spPr>
          <a:prstGeom prst="rect">
            <a:avLst/>
          </a:prstGeom>
        </p:spPr>
        <p:txBody>
          <a:bodyPr/>
          <a:lstStyle>
            <a:lvl1pPr marL="0" indent="0">
              <a:buSzTx/>
              <a:buNone/>
              <a:defRPr sz="2400"/>
            </a:lvl1pPr>
          </a:lstStyle>
          <a:p>
            <a:r>
              <a:rPr b="1" dirty="0">
                <a:solidFill>
                  <a:srgbClr val="C00000"/>
                </a:solidFill>
              </a:rPr>
              <a:t>… as well as during preparedness phase:</a:t>
            </a:r>
          </a:p>
        </p:txBody>
      </p:sp>
      <p:pic>
        <p:nvPicPr>
          <p:cNvPr id="1070" name="Picture 2" descr="Picture 2"/>
          <p:cNvPicPr>
            <a:picLocks noChangeAspect="1"/>
          </p:cNvPicPr>
          <p:nvPr/>
        </p:nvPicPr>
        <p:blipFill>
          <a:blip r:embed="rId2"/>
          <a:stretch>
            <a:fillRect/>
          </a:stretch>
        </p:blipFill>
        <p:spPr>
          <a:xfrm>
            <a:off x="2071689" y="1713889"/>
            <a:ext cx="8048626" cy="4410076"/>
          </a:xfrm>
          <a:prstGeom prst="rect">
            <a:avLst/>
          </a:prstGeom>
          <a:ln w="12700">
            <a:miter lim="400000"/>
          </a:ln>
        </p:spPr>
      </p:pic>
      <p:sp>
        <p:nvSpPr>
          <p:cNvPr id="2" name="Title 16">
            <a:extLst>
              <a:ext uri="{FF2B5EF4-FFF2-40B4-BE49-F238E27FC236}">
                <a16:creationId xmlns:a16="http://schemas.microsoft.com/office/drawing/2014/main" id="{92F08EF3-7510-B6F8-2F26-225B14999455}"/>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When is multisectoral response capacity needed?</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3" name="Subtitle 3"/>
          <p:cNvSpPr txBox="1">
            <a:spLocks noGrp="1"/>
          </p:cNvSpPr>
          <p:nvPr>
            <p:ph type="body" idx="1"/>
          </p:nvPr>
        </p:nvSpPr>
        <p:spPr>
          <a:xfrm>
            <a:off x="1992460" y="978486"/>
            <a:ext cx="7793916" cy="4654071"/>
          </a:xfrm>
          <a:prstGeom prst="rect">
            <a:avLst/>
          </a:prstGeom>
        </p:spPr>
        <p:txBody>
          <a:bodyPr/>
          <a:lstStyle>
            <a:lvl1pPr marL="0" indent="0" algn="just">
              <a:buSzTx/>
              <a:buNone/>
              <a:defRPr sz="2800">
                <a:solidFill>
                  <a:schemeClr val="accent3"/>
                </a:solidFill>
              </a:defRPr>
            </a:lvl1pPr>
          </a:lstStyle>
          <a:p>
            <a:r>
              <a:rPr b="1" dirty="0">
                <a:solidFill>
                  <a:srgbClr val="C00000"/>
                </a:solidFill>
              </a:rPr>
              <a:t>Collaboration is difficult to establish in the urgency of a crisis</a:t>
            </a:r>
          </a:p>
        </p:txBody>
      </p:sp>
      <p:sp>
        <p:nvSpPr>
          <p:cNvPr id="1074" name="Rectangle 4"/>
          <p:cNvSpPr txBox="1"/>
          <p:nvPr/>
        </p:nvSpPr>
        <p:spPr>
          <a:xfrm>
            <a:off x="1954899" y="3092091"/>
            <a:ext cx="5902453" cy="34778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p>
            <a:pPr marL="285750" indent="-285750" algn="just">
              <a:buClr>
                <a:srgbClr val="C00000"/>
              </a:buClr>
              <a:buSzPct val="100000"/>
              <a:buFont typeface="Arial"/>
              <a:buChar char="•"/>
              <a:defRPr sz="2200">
                <a:latin typeface="Source Sans Pro Regular"/>
                <a:ea typeface="Source Sans Pro Regular"/>
                <a:cs typeface="Source Sans Pro Regular"/>
                <a:sym typeface="Source Sans Pro Regular"/>
              </a:defRPr>
            </a:pPr>
            <a:endParaRPr dirty="0"/>
          </a:p>
          <a:p>
            <a:pPr marL="285750" indent="-285750" algn="just">
              <a:buClr>
                <a:srgbClr val="C00000"/>
              </a:buClr>
              <a:buSzPct val="100000"/>
              <a:buFont typeface="Arial"/>
              <a:buChar char="•"/>
              <a:defRPr sz="2200">
                <a:latin typeface="Source Sans Pro Regular"/>
                <a:ea typeface="Source Sans Pro Regular"/>
                <a:cs typeface="Source Sans Pro Regular"/>
                <a:sym typeface="Source Sans Pro Regular"/>
              </a:defRPr>
            </a:pPr>
            <a:r>
              <a:rPr dirty="0"/>
              <a:t>Even having e.g</a:t>
            </a:r>
            <a:r>
              <a:rPr lang="en-US" dirty="0"/>
              <a:t>.,</a:t>
            </a:r>
            <a:r>
              <a:rPr dirty="0"/>
              <a:t> a selected list or platform (e.g</a:t>
            </a:r>
            <a:r>
              <a:rPr lang="en-US" dirty="0"/>
              <a:t>.,</a:t>
            </a:r>
            <a:r>
              <a:rPr dirty="0"/>
              <a:t> roster) of potential RRT members before an outbreak is critical for timely deployment and response</a:t>
            </a:r>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p>
          <a:p>
            <a: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pPr>
            <a:endParaRPr dirty="0"/>
          </a:p>
        </p:txBody>
      </p:sp>
      <p:pic>
        <p:nvPicPr>
          <p:cNvPr id="1075" name="Picture 2" descr="Picture 2"/>
          <p:cNvPicPr>
            <a:picLocks noChangeAspect="1"/>
          </p:cNvPicPr>
          <p:nvPr/>
        </p:nvPicPr>
        <p:blipFill>
          <a:blip r:embed="rId3"/>
          <a:stretch>
            <a:fillRect/>
          </a:stretch>
        </p:blipFill>
        <p:spPr>
          <a:xfrm>
            <a:off x="8566877" y="3532254"/>
            <a:ext cx="1402081" cy="1603458"/>
          </a:xfrm>
          <a:prstGeom prst="rect">
            <a:avLst/>
          </a:prstGeom>
          <a:ln w="12700">
            <a:miter lim="400000"/>
          </a:ln>
        </p:spPr>
      </p:pic>
      <p:sp>
        <p:nvSpPr>
          <p:cNvPr id="1076" name="Rectangle 5"/>
          <p:cNvSpPr txBox="1"/>
          <p:nvPr/>
        </p:nvSpPr>
        <p:spPr>
          <a:xfrm>
            <a:off x="1968637" y="1966281"/>
            <a:ext cx="7914133" cy="14465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tIns="45720" rIns="45719" bIns="45720" anchor="t">
            <a:spAutoFit/>
          </a:bodyPr>
          <a:lstStyle>
            <a:lvl1pPr marL="285750" indent="-285750" algn="just">
              <a:buClr>
                <a:schemeClr val="accent3"/>
              </a:buClr>
              <a:buSzPct val="100000"/>
              <a:buFont typeface="Arial"/>
              <a:buChar char="•"/>
              <a:defRPr sz="2200">
                <a:latin typeface="Source Sans Pro Regular"/>
                <a:ea typeface="Source Sans Pro Regular"/>
                <a:cs typeface="Source Sans Pro Regular"/>
                <a:sym typeface="Source Sans Pro Regular"/>
              </a:defRPr>
            </a:lvl1pPr>
          </a:lstStyle>
          <a:p>
            <a:pPr>
              <a:buClr>
                <a:srgbClr val="C00000"/>
              </a:buClr>
            </a:pPr>
            <a:r>
              <a:rPr dirty="0"/>
              <a:t>While collaboration across sectors sometimes occurs ad hoc during outbreaks, a functional mechanism (e.g</a:t>
            </a:r>
            <a:r>
              <a:rPr lang="en-US" dirty="0"/>
              <a:t>.,</a:t>
            </a:r>
            <a:r>
              <a:rPr dirty="0"/>
              <a:t> multisectoral committee or task force) established prior to an emergency is vital for a timely and effective response</a:t>
            </a:r>
          </a:p>
        </p:txBody>
      </p:sp>
      <p:sp>
        <p:nvSpPr>
          <p:cNvPr id="2" name="Title 16">
            <a:extLst>
              <a:ext uri="{FF2B5EF4-FFF2-40B4-BE49-F238E27FC236}">
                <a16:creationId xmlns:a16="http://schemas.microsoft.com/office/drawing/2014/main" id="{A280CB6E-072D-E10B-1E93-E30A5D1800A7}"/>
              </a:ext>
            </a:extLst>
          </p:cNvPr>
          <p:cNvSpPr txBox="1">
            <a:spLocks/>
          </p:cNvSpPr>
          <p:nvPr/>
        </p:nvSpPr>
        <p:spPr>
          <a:xfrm>
            <a:off x="288036" y="5421"/>
            <a:ext cx="10480950" cy="65497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en-US" b="1" dirty="0"/>
              <a:t>When is multisectoral response capacity needed?</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1" name="Table 5"/>
          <p:cNvGraphicFramePr/>
          <p:nvPr>
            <p:extLst>
              <p:ext uri="{D42A27DB-BD31-4B8C-83A1-F6EECF244321}">
                <p14:modId xmlns:p14="http://schemas.microsoft.com/office/powerpoint/2010/main" val="648565317"/>
              </p:ext>
            </p:extLst>
          </p:nvPr>
        </p:nvGraphicFramePr>
        <p:xfrm>
          <a:off x="1071718" y="4213085"/>
          <a:ext cx="9601199" cy="2066318"/>
        </p:xfrm>
        <a:graphic>
          <a:graphicData uri="http://schemas.openxmlformats.org/drawingml/2006/table">
            <a:tbl>
              <a:tblPr>
                <a:tableStyleId>{4C3C2611-4C71-4FC5-86AE-919BDF0F9419}</a:tableStyleId>
              </a:tblPr>
              <a:tblGrid>
                <a:gridCol w="4635062">
                  <a:extLst>
                    <a:ext uri="{9D8B030D-6E8A-4147-A177-3AD203B41FA5}">
                      <a16:colId xmlns:a16="http://schemas.microsoft.com/office/drawing/2014/main" val="20000"/>
                    </a:ext>
                  </a:extLst>
                </a:gridCol>
                <a:gridCol w="394138">
                  <a:extLst>
                    <a:ext uri="{9D8B030D-6E8A-4147-A177-3AD203B41FA5}">
                      <a16:colId xmlns:a16="http://schemas.microsoft.com/office/drawing/2014/main" val="20001"/>
                    </a:ext>
                  </a:extLst>
                </a:gridCol>
                <a:gridCol w="4571999">
                  <a:extLst>
                    <a:ext uri="{9D8B030D-6E8A-4147-A177-3AD203B41FA5}">
                      <a16:colId xmlns:a16="http://schemas.microsoft.com/office/drawing/2014/main" val="20002"/>
                    </a:ext>
                  </a:extLst>
                </a:gridCol>
              </a:tblGrid>
              <a:tr h="2066318">
                <a:tc>
                  <a:txBody>
                    <a:bodyPr/>
                    <a:lstStyle/>
                    <a:p>
                      <a:pPr lvl="1" indent="81280" algn="ctr" defTabSz="162744">
                        <a:defRPr sz="1600">
                          <a:latin typeface="Source Sans Pro Regular"/>
                          <a:ea typeface="Source Sans Pro Regular"/>
                          <a:cs typeface="Source Sans Pro Regular"/>
                        </a:defRPr>
                      </a:pPr>
                      <a:r>
                        <a:rPr sz="1400" dirty="0"/>
                        <a:t>Clinicians</a:t>
                      </a:r>
                    </a:p>
                    <a:p>
                      <a:pPr lvl="1" indent="81280" algn="ctr" defTabSz="162744">
                        <a:defRPr sz="1600">
                          <a:latin typeface="Source Sans Pro Regular"/>
                          <a:ea typeface="Source Sans Pro Regular"/>
                          <a:cs typeface="Source Sans Pro Regular"/>
                        </a:defRPr>
                      </a:pPr>
                      <a:r>
                        <a:rPr sz="1400" dirty="0"/>
                        <a:t>Veterinarians</a:t>
                      </a:r>
                    </a:p>
                    <a:p>
                      <a:pPr lvl="1" indent="81280" algn="ctr" defTabSz="162744">
                        <a:defRPr sz="1600">
                          <a:latin typeface="Source Sans Pro Regular"/>
                          <a:ea typeface="Source Sans Pro Regular"/>
                          <a:cs typeface="Source Sans Pro Regular"/>
                        </a:defRPr>
                      </a:pPr>
                      <a:r>
                        <a:rPr sz="1400" dirty="0"/>
                        <a:t>Disinfection specialists</a:t>
                      </a:r>
                    </a:p>
                    <a:p>
                      <a:pPr lvl="1" indent="81280" algn="ctr" defTabSz="162744">
                        <a:defRPr sz="1600">
                          <a:latin typeface="Source Sans Pro Regular"/>
                          <a:ea typeface="Source Sans Pro Regular"/>
                          <a:cs typeface="Source Sans Pro Regular"/>
                        </a:defRPr>
                      </a:pPr>
                      <a:r>
                        <a:rPr sz="1400" dirty="0"/>
                        <a:t>Environmental health specialists</a:t>
                      </a:r>
                    </a:p>
                    <a:p>
                      <a:pPr lvl="1" indent="81280" algn="ctr" defTabSz="162744">
                        <a:defRPr sz="1600">
                          <a:latin typeface="Source Sans Pro Regular"/>
                          <a:ea typeface="Source Sans Pro Regular"/>
                          <a:cs typeface="Source Sans Pro Regular"/>
                        </a:defRPr>
                      </a:pPr>
                      <a:r>
                        <a:rPr sz="1400" dirty="0"/>
                        <a:t>Infection prevention and control experts</a:t>
                      </a:r>
                    </a:p>
                    <a:p>
                      <a:pPr lvl="1" indent="81280" algn="ctr" defTabSz="162744">
                        <a:defRPr sz="1600">
                          <a:latin typeface="Source Sans Pro Regular"/>
                          <a:ea typeface="Source Sans Pro Regular"/>
                          <a:cs typeface="Source Sans Pro Regular"/>
                        </a:defRPr>
                      </a:pPr>
                      <a:r>
                        <a:rPr sz="1400" dirty="0"/>
                        <a:t>Logisticians (headquarters or field-based)</a:t>
                      </a:r>
                    </a:p>
                    <a:p>
                      <a:pPr lvl="1" algn="ctr">
                        <a:defRPr sz="1600">
                          <a:latin typeface="Source Sans Pro Regular"/>
                          <a:ea typeface="Source Sans Pro Regular"/>
                          <a:cs typeface="Source Sans Pro Regular"/>
                        </a:defRPr>
                      </a:pPr>
                      <a:r>
                        <a:rPr sz="1400" dirty="0"/>
                        <a:t>And many more…</a:t>
                      </a:r>
                    </a:p>
                    <a:p>
                      <a:pPr lvl="1" indent="81372" algn="ctr" defTabSz="162744">
                        <a:defRPr sz="1400">
                          <a:latin typeface="Source Sans Pro Regular"/>
                          <a:ea typeface="Source Sans Pro Regular"/>
                          <a:cs typeface="Source Sans Pro Regular"/>
                        </a:defRPr>
                      </a:pPr>
                      <a:endParaRPr dirty="0"/>
                    </a:p>
                  </a:txBody>
                  <a:tcPr marL="45720" marR="45720" horzOverflow="overflow"/>
                </a:tc>
                <a:tc>
                  <a:txBody>
                    <a:bodyPr/>
                    <a:lstStyle/>
                    <a:p>
                      <a:pPr algn="ctr" defTabSz="162744">
                        <a:defRPr sz="300">
                          <a:latin typeface="Source Sans Pro Regular"/>
                          <a:ea typeface="Source Sans Pro Regular"/>
                          <a:cs typeface="Source Sans Pro Regular"/>
                        </a:defRPr>
                      </a:pPr>
                      <a:endParaRPr/>
                    </a:p>
                  </a:txBody>
                  <a:tcPr marL="45720" marR="45720" horzOverflow="overflow"/>
                </a:tc>
                <a:tc>
                  <a:txBody>
                    <a:bodyPr/>
                    <a:lstStyle/>
                    <a:p>
                      <a:pPr lvl="1" indent="81280" algn="ctr" defTabSz="162744">
                        <a:defRPr sz="1600">
                          <a:latin typeface="Source Sans Pro Regular"/>
                          <a:ea typeface="Source Sans Pro Regular"/>
                          <a:cs typeface="Source Sans Pro Regular"/>
                        </a:defRPr>
                      </a:pPr>
                      <a:r>
                        <a:rPr sz="1400" dirty="0"/>
                        <a:t>Epidemiologists</a:t>
                      </a:r>
                    </a:p>
                    <a:p>
                      <a:pPr lvl="1" indent="81280" algn="ctr" defTabSz="162744">
                        <a:defRPr sz="1600">
                          <a:latin typeface="Source Sans Pro Regular"/>
                          <a:ea typeface="Source Sans Pro Regular"/>
                          <a:cs typeface="Source Sans Pro Regular"/>
                        </a:defRPr>
                      </a:pPr>
                      <a:r>
                        <a:rPr sz="1400" dirty="0"/>
                        <a:t>Nutrition specialists</a:t>
                      </a:r>
                    </a:p>
                    <a:p>
                      <a:pPr lvl="1" algn="ctr">
                        <a:defRPr sz="1600">
                          <a:latin typeface="Source Sans Pro Regular"/>
                          <a:ea typeface="Source Sans Pro Regular"/>
                          <a:cs typeface="Source Sans Pro Regular"/>
                        </a:defRPr>
                      </a:pPr>
                      <a:r>
                        <a:rPr sz="1400" dirty="0"/>
                        <a:t>Vector control experts</a:t>
                      </a:r>
                    </a:p>
                    <a:p>
                      <a:pPr lvl="1" indent="81280" algn="ctr" defTabSz="162744">
                        <a:defRPr sz="1600">
                          <a:latin typeface="Source Sans Pro Regular"/>
                          <a:ea typeface="Source Sans Pro Regular"/>
                          <a:cs typeface="Source Sans Pro Regular"/>
                        </a:defRPr>
                      </a:pPr>
                      <a:r>
                        <a:rPr sz="1400" dirty="0"/>
                        <a:t>Psychosocial support experts</a:t>
                      </a:r>
                    </a:p>
                    <a:p>
                      <a:pPr lvl="1" indent="81280" algn="ctr" defTabSz="162744">
                        <a:defRPr sz="1600">
                          <a:latin typeface="Source Sans Pro Regular"/>
                          <a:ea typeface="Source Sans Pro Regular"/>
                          <a:cs typeface="Source Sans Pro Regular"/>
                        </a:defRPr>
                      </a:pPr>
                      <a:r>
                        <a:rPr sz="1400" dirty="0"/>
                        <a:t>Water, sanitation and hygiene (WASH) experts </a:t>
                      </a:r>
                    </a:p>
                    <a:p>
                      <a:pPr lvl="1" indent="81280" algn="ctr" defTabSz="162744">
                        <a:defRPr sz="1600">
                          <a:latin typeface="Source Sans Pro Regular"/>
                          <a:ea typeface="Source Sans Pro Regular"/>
                          <a:cs typeface="Source Sans Pro Regular"/>
                        </a:defRPr>
                      </a:pPr>
                      <a:r>
                        <a:rPr sz="1400" dirty="0"/>
                        <a:t>Communication specialists</a:t>
                      </a:r>
                    </a:p>
                    <a:p>
                      <a:pPr lvl="1" indent="81280" algn="ctr" defTabSz="162744">
                        <a:defRPr sz="1600">
                          <a:latin typeface="Source Sans Pro Regular"/>
                          <a:ea typeface="Source Sans Pro Regular"/>
                          <a:cs typeface="Source Sans Pro Regular"/>
                        </a:defRPr>
                      </a:pPr>
                      <a:r>
                        <a:rPr sz="1400" dirty="0"/>
                        <a:t>And many more…</a:t>
                      </a:r>
                    </a:p>
                  </a:txBody>
                  <a:tcPr marL="45720" marR="45720" horzOverflow="overflow"/>
                </a:tc>
                <a:extLst>
                  <a:ext uri="{0D108BD9-81ED-4DB2-BD59-A6C34878D82A}">
                    <a16:rowId xmlns:a16="http://schemas.microsoft.com/office/drawing/2014/main" val="10000"/>
                  </a:ext>
                </a:extLst>
              </a:tr>
            </a:tbl>
          </a:graphicData>
        </a:graphic>
      </p:graphicFrame>
      <p:pic>
        <p:nvPicPr>
          <p:cNvPr id="1082" name="Picture 2" descr="Picture 2"/>
          <p:cNvPicPr>
            <a:picLocks noChangeAspect="1"/>
          </p:cNvPicPr>
          <p:nvPr/>
        </p:nvPicPr>
        <p:blipFill>
          <a:blip r:embed="rId2"/>
          <a:stretch>
            <a:fillRect/>
          </a:stretch>
        </p:blipFill>
        <p:spPr>
          <a:xfrm>
            <a:off x="5142213" y="3927131"/>
            <a:ext cx="1565291" cy="1787134"/>
          </a:xfrm>
          <a:prstGeom prst="rect">
            <a:avLst/>
          </a:prstGeom>
          <a:ln w="12700">
            <a:miter lim="400000"/>
          </a:ln>
        </p:spPr>
      </p:pic>
      <p:pic>
        <p:nvPicPr>
          <p:cNvPr id="1083" name="Picture 2" descr="Picture 2"/>
          <p:cNvPicPr>
            <a:picLocks noChangeAspect="1"/>
          </p:cNvPicPr>
          <p:nvPr/>
        </p:nvPicPr>
        <p:blipFill>
          <a:blip r:embed="rId3"/>
          <a:stretch>
            <a:fillRect/>
          </a:stretch>
        </p:blipFill>
        <p:spPr>
          <a:xfrm>
            <a:off x="9146180" y="1512613"/>
            <a:ext cx="1083660" cy="1083659"/>
          </a:xfrm>
          <a:prstGeom prst="rect">
            <a:avLst/>
          </a:prstGeom>
          <a:ln w="12700">
            <a:miter lim="400000"/>
          </a:ln>
        </p:spPr>
      </p:pic>
      <p:sp>
        <p:nvSpPr>
          <p:cNvPr id="1084" name="Rectangle 1"/>
          <p:cNvSpPr txBox="1"/>
          <p:nvPr/>
        </p:nvSpPr>
        <p:spPr>
          <a:xfrm>
            <a:off x="710964" y="3352800"/>
            <a:ext cx="9634898"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2200">
                <a:latin typeface="Source Sans Pro Regular"/>
                <a:ea typeface="Source Sans Pro Regular"/>
                <a:cs typeface="Source Sans Pro Regular"/>
                <a:sym typeface="Source Sans Pro Regular"/>
              </a:defRPr>
            </a:lvl1pPr>
          </a:lstStyle>
          <a:p>
            <a:r>
              <a:rPr sz="2400" b="1" dirty="0">
                <a:solidFill>
                  <a:srgbClr val="C00000"/>
                </a:solidFill>
              </a:rPr>
              <a:t>For the RRT, relevant professions may include, but are not limited to:</a:t>
            </a:r>
          </a:p>
        </p:txBody>
      </p:sp>
      <p:sp>
        <p:nvSpPr>
          <p:cNvPr id="1085" name="Rectangle 10"/>
          <p:cNvSpPr/>
          <p:nvPr/>
        </p:nvSpPr>
        <p:spPr>
          <a:xfrm>
            <a:off x="1696721" y="939889"/>
            <a:ext cx="7248210" cy="2308324"/>
          </a:xfrm>
          <a:prstGeom prst="rect">
            <a:avLst/>
          </a:prstGeom>
          <a:solidFill>
            <a:srgbClr val="FFFFFF"/>
          </a:solidFill>
          <a:ln w="12700">
            <a:miter lim="400000"/>
          </a:ln>
          <a:effectLst>
            <a:outerShdw blurRad="63500" dist="33020" dir="3180000" rotWithShape="0">
              <a:srgbClr val="000000">
                <a:alpha val="3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lgn="just">
              <a:defRPr sz="2000">
                <a:latin typeface="Source Sans Pro Regular"/>
                <a:ea typeface="Source Sans Pro Regular"/>
                <a:cs typeface="Source Sans Pro Regular"/>
                <a:sym typeface="Source Sans Pro Regular"/>
              </a:defRPr>
            </a:lvl1pPr>
          </a:lstStyle>
          <a:p>
            <a:r>
              <a:rPr sz="2400" dirty="0"/>
              <a:t>Taking a One Health approach does not mean to always deploy RRT members from all sectors. This would often be unnecessary and costly. Instead, the context of the outbreak and the needs of the response should be carefully considered when identifying  appropriate team members.</a:t>
            </a:r>
          </a:p>
        </p:txBody>
      </p:sp>
      <p:sp>
        <p:nvSpPr>
          <p:cNvPr id="108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63</a:t>
            </a:fld>
            <a:endParaRPr/>
          </a:p>
        </p:txBody>
      </p:sp>
      <p:sp>
        <p:nvSpPr>
          <p:cNvPr id="2" name="Title 16">
            <a:extLst>
              <a:ext uri="{FF2B5EF4-FFF2-40B4-BE49-F238E27FC236}">
                <a16:creationId xmlns:a16="http://schemas.microsoft.com/office/drawing/2014/main" id="{D9A683DB-CAF1-BDE2-E0DB-738AC870081C}"/>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err="1"/>
              <a:t>Who</a:t>
            </a:r>
            <a:r>
              <a:rPr lang="hu-HU" b="1" dirty="0"/>
              <a:t> </a:t>
            </a:r>
            <a:r>
              <a:rPr lang="hu-HU" b="1" dirty="0" err="1"/>
              <a:t>to</a:t>
            </a:r>
            <a:r>
              <a:rPr lang="hu-HU" b="1" dirty="0"/>
              <a:t> </a:t>
            </a:r>
            <a:r>
              <a:rPr lang="hu-HU" b="1" dirty="0" err="1"/>
              <a:t>include</a:t>
            </a:r>
            <a:r>
              <a:rPr lang="hu-HU" b="1" dirty="0"/>
              <a: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08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108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3" nodeType="afterEffect">
                                  <p:stCondLst>
                                    <p:cond delay="0"/>
                                  </p:stCondLst>
                                  <p:iterate>
                                    <p:tmAbs val="0"/>
                                  </p:iterate>
                                  <p:childTnLst>
                                    <p:set>
                                      <p:cBhvr>
                                        <p:cTn id="12" fill="hold"/>
                                        <p:tgtEl>
                                          <p:spTgt spid="10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1" grpId="2" animBg="1" advAuto="0"/>
      <p:bldP spid="1082" grpId="3" animBg="1" advAuto="0"/>
      <p:bldP spid="1084" grpId="1" animBg="1" advAuto="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9" name="Content Placeholder 2"/>
          <p:cNvSpPr txBox="1">
            <a:spLocks noGrp="1"/>
          </p:cNvSpPr>
          <p:nvPr>
            <p:ph type="body" sz="half" idx="1"/>
          </p:nvPr>
        </p:nvSpPr>
        <p:spPr>
          <a:xfrm>
            <a:off x="871007" y="2089260"/>
            <a:ext cx="6901393" cy="4654071"/>
          </a:xfrm>
          <a:prstGeom prst="rect">
            <a:avLst/>
          </a:prstGeom>
        </p:spPr>
        <p:txBody>
          <a:bodyPr/>
          <a:lstStyle/>
          <a:p>
            <a:pPr marL="0" indent="0" algn="just">
              <a:buSzTx/>
              <a:buNone/>
              <a:defRPr sz="2400" i="1">
                <a:latin typeface="Source Sans Pro Bold"/>
                <a:ea typeface="Source Sans Pro Bold"/>
                <a:cs typeface="Source Sans Pro Bold"/>
                <a:sym typeface="Source Sans Pro Bold"/>
              </a:defRPr>
            </a:pPr>
            <a:r>
              <a:rPr dirty="0"/>
              <a:t>Cross-training</a:t>
            </a:r>
            <a:r>
              <a:rPr dirty="0">
                <a:latin typeface="Source Sans Pro Regular"/>
                <a:ea typeface="Source Sans Pro Regular"/>
                <a:cs typeface="Source Sans Pro Regular"/>
                <a:sym typeface="Source Sans Pro Regular"/>
              </a:rPr>
              <a:t> RRT members in multiple roles allows for a more cohesive response as RRT members can </a:t>
            </a:r>
            <a:r>
              <a:rPr dirty="0"/>
              <a:t>better communicate and understand</a:t>
            </a:r>
            <a:r>
              <a:rPr dirty="0">
                <a:latin typeface="Source Sans Pro Regular"/>
                <a:ea typeface="Source Sans Pro Regular"/>
                <a:cs typeface="Source Sans Pro Regular"/>
                <a:sym typeface="Source Sans Pro Regular"/>
              </a:rPr>
              <a:t> the activities, challenges, and needs of their colleagues from </a:t>
            </a:r>
            <a:r>
              <a:rPr dirty="0"/>
              <a:t>other sectors</a:t>
            </a:r>
            <a:r>
              <a:rPr dirty="0">
                <a:latin typeface="Source Sans Pro Regular"/>
                <a:ea typeface="Source Sans Pro Regular"/>
                <a:cs typeface="Source Sans Pro Regular"/>
                <a:sym typeface="Source Sans Pro Regular"/>
              </a:rPr>
              <a:t>. </a:t>
            </a:r>
          </a:p>
          <a:p>
            <a:pPr marL="0" indent="0" algn="just">
              <a:buSzTx/>
              <a:buNone/>
              <a:defRPr sz="2400" i="1"/>
            </a:pPr>
            <a:endParaRPr dirty="0">
              <a:latin typeface="Source Sans Pro Regular"/>
              <a:ea typeface="Source Sans Pro Regular"/>
              <a:cs typeface="Source Sans Pro Regular"/>
              <a:sym typeface="Source Sans Pro Regular"/>
            </a:endParaRPr>
          </a:p>
          <a:p>
            <a:pPr marL="0" indent="0" algn="just">
              <a:buSzTx/>
              <a:buNone/>
              <a:defRPr sz="2400" i="1"/>
            </a:pPr>
            <a:r>
              <a:rPr dirty="0"/>
              <a:t>Besides, joint training allows for building the </a:t>
            </a:r>
            <a:r>
              <a:rPr dirty="0">
                <a:latin typeface="Source Sans Pro Bold"/>
                <a:ea typeface="Source Sans Pro Bold"/>
                <a:cs typeface="Source Sans Pro Bold"/>
                <a:sym typeface="Source Sans Pro Bold"/>
              </a:rPr>
              <a:t>trust</a:t>
            </a:r>
            <a:r>
              <a:rPr dirty="0"/>
              <a:t> that is crucial for </a:t>
            </a:r>
            <a:r>
              <a:rPr dirty="0">
                <a:latin typeface="Source Sans Pro Bold"/>
                <a:ea typeface="Source Sans Pro Bold"/>
                <a:cs typeface="Source Sans Pro Bold"/>
                <a:sym typeface="Source Sans Pro Bold"/>
              </a:rPr>
              <a:t>multisectoral collaboration</a:t>
            </a:r>
            <a:r>
              <a:rPr dirty="0"/>
              <a:t>.</a:t>
            </a:r>
          </a:p>
        </p:txBody>
      </p:sp>
      <p:sp>
        <p:nvSpPr>
          <p:cNvPr id="109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64</a:t>
            </a:fld>
            <a:endParaRPr/>
          </a:p>
        </p:txBody>
      </p:sp>
      <p:sp>
        <p:nvSpPr>
          <p:cNvPr id="1091" name="Subtitle 3"/>
          <p:cNvSpPr txBox="1"/>
          <p:nvPr/>
        </p:nvSpPr>
        <p:spPr>
          <a:xfrm>
            <a:off x="849091" y="1305465"/>
            <a:ext cx="9281161" cy="4572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marL="251459" indent="-251459" defTabSz="161116">
              <a:lnSpc>
                <a:spcPct val="90000"/>
              </a:lnSpc>
              <a:buClr>
                <a:schemeClr val="accent3"/>
              </a:buClr>
              <a:buSzPct val="100000"/>
              <a:buFont typeface="Arial"/>
              <a:buChar char="•"/>
              <a:defRPr sz="2376">
                <a:latin typeface="Source Sans Pro Regular"/>
                <a:ea typeface="Source Sans Pro Regular"/>
                <a:cs typeface="Source Sans Pro Regular"/>
                <a:sym typeface="Source Sans Pro Regular"/>
              </a:defRPr>
            </a:lvl1pPr>
          </a:lstStyle>
          <a:p>
            <a:pPr marL="0" indent="0">
              <a:buNone/>
            </a:pPr>
            <a:r>
              <a:rPr sz="2400" b="1" dirty="0">
                <a:solidFill>
                  <a:srgbClr val="C00000"/>
                </a:solidFill>
              </a:rPr>
              <a:t>Cross-Training and its importance for One Health</a:t>
            </a:r>
          </a:p>
        </p:txBody>
      </p:sp>
      <p:sp>
        <p:nvSpPr>
          <p:cNvPr id="1092" name="Oval 5"/>
          <p:cNvSpPr/>
          <p:nvPr/>
        </p:nvSpPr>
        <p:spPr>
          <a:xfrm>
            <a:off x="5177251" y="38093"/>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pic>
        <p:nvPicPr>
          <p:cNvPr id="1094" name="Picture 3" descr="Picture 3"/>
          <p:cNvPicPr>
            <a:picLocks noChangeAspect="1"/>
          </p:cNvPicPr>
          <p:nvPr/>
        </p:nvPicPr>
        <p:blipFill>
          <a:blip r:embed="rId2"/>
          <a:stretch>
            <a:fillRect/>
          </a:stretch>
        </p:blipFill>
        <p:spPr>
          <a:xfrm>
            <a:off x="5251549" y="99691"/>
            <a:ext cx="384806" cy="384805"/>
          </a:xfrm>
          <a:prstGeom prst="rect">
            <a:avLst/>
          </a:prstGeom>
          <a:ln w="12700">
            <a:miter lim="400000"/>
          </a:ln>
        </p:spPr>
      </p:pic>
      <p:pic>
        <p:nvPicPr>
          <p:cNvPr id="1095" name="Picture 2" descr="Picture 2"/>
          <p:cNvPicPr>
            <a:picLocks noChangeAspect="1"/>
          </p:cNvPicPr>
          <p:nvPr/>
        </p:nvPicPr>
        <p:blipFill>
          <a:blip r:embed="rId3"/>
          <a:stretch>
            <a:fillRect/>
          </a:stretch>
        </p:blipFill>
        <p:spPr>
          <a:xfrm>
            <a:off x="8372458" y="2040925"/>
            <a:ext cx="1757794" cy="1757794"/>
          </a:xfrm>
          <a:prstGeom prst="rect">
            <a:avLst/>
          </a:prstGeom>
          <a:ln w="12700">
            <a:miter lim="400000"/>
          </a:ln>
        </p:spPr>
      </p:pic>
      <p:sp>
        <p:nvSpPr>
          <p:cNvPr id="2" name="Title 16">
            <a:extLst>
              <a:ext uri="{FF2B5EF4-FFF2-40B4-BE49-F238E27FC236}">
                <a16:creationId xmlns:a16="http://schemas.microsoft.com/office/drawing/2014/main" id="{645D1A0D-A4B3-DDD4-5826-BCDFC585CBA8}"/>
              </a:ext>
            </a:extLst>
          </p:cNvPr>
          <p:cNvSpPr txBox="1">
            <a:spLocks/>
          </p:cNvSpPr>
          <p:nvPr/>
        </p:nvSpPr>
        <p:spPr>
          <a:xfrm>
            <a:off x="288036" y="14281"/>
            <a:ext cx="9399974"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r>
              <a:rPr lang="hu-HU" b="1" dirty="0"/>
              <a:t>	Did you know?</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65</a:t>
            </a:fld>
            <a:endParaRPr/>
          </a:p>
        </p:txBody>
      </p:sp>
      <p:sp>
        <p:nvSpPr>
          <p:cNvPr id="1098" name="Title 16"/>
          <p:cNvSpPr txBox="1">
            <a:spLocks noGrp="1"/>
          </p:cNvSpPr>
          <p:nvPr>
            <p:ph type="title"/>
          </p:nvPr>
        </p:nvSpPr>
        <p:spPr>
          <a:xfrm>
            <a:off x="553231" y="233220"/>
            <a:ext cx="2395276" cy="1325996"/>
          </a:xfrm>
          <a:prstGeom prst="rect">
            <a:avLst/>
          </a:prstGeom>
        </p:spPr>
        <p:txBody>
          <a:bodyPr/>
          <a:lstStyle/>
          <a:p>
            <a:r>
              <a:rPr b="1" dirty="0"/>
              <a:t>Knowledge Check</a:t>
            </a:r>
          </a:p>
        </p:txBody>
      </p:sp>
      <p:sp>
        <p:nvSpPr>
          <p:cNvPr id="1099" name="Subtitle 6"/>
          <p:cNvSpPr txBox="1">
            <a:spLocks noGrp="1"/>
          </p:cNvSpPr>
          <p:nvPr>
            <p:ph type="body" idx="1"/>
          </p:nvPr>
        </p:nvSpPr>
        <p:spPr>
          <a:xfrm>
            <a:off x="4273553" y="1384138"/>
            <a:ext cx="7529514" cy="5546726"/>
          </a:xfrm>
          <a:prstGeom prst="rect">
            <a:avLst/>
          </a:prstGeom>
        </p:spPr>
        <p:txBody>
          <a:bodyPr/>
          <a:lstStyle>
            <a:lvl1pPr marL="0" indent="0">
              <a:spcBef>
                <a:spcPts val="0"/>
              </a:spcBef>
              <a:buSzTx/>
              <a:buNone/>
              <a:defRPr sz="2400"/>
            </a:lvl1pPr>
          </a:lstStyle>
          <a:p>
            <a:r>
              <a:rPr b="1" dirty="0">
                <a:solidFill>
                  <a:srgbClr val="C00000"/>
                </a:solidFill>
              </a:rPr>
              <a:t>What could be elements to improve multisectoral collaboration?</a:t>
            </a:r>
          </a:p>
        </p:txBody>
      </p:sp>
      <p:sp>
        <p:nvSpPr>
          <p:cNvPr id="1100" name="Rectangle 3"/>
          <p:cNvSpPr txBox="1"/>
          <p:nvPr/>
        </p:nvSpPr>
        <p:spPr>
          <a:xfrm>
            <a:off x="3951286" y="2242084"/>
            <a:ext cx="7529514" cy="32753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800100" lvl="1" indent="-342900" defTabSz="457200">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a:t>Definition of a chain of command and joint response plan</a:t>
            </a:r>
          </a:p>
          <a:p>
            <a:pPr marL="800100" lvl="1" indent="-342900" defTabSz="457200">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a:t>Joint laboratory surveillance</a:t>
            </a:r>
          </a:p>
          <a:p>
            <a:pPr marL="800100" lvl="1" indent="-342900">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a:t>Formal coordination mechanism involving multiple sectors</a:t>
            </a:r>
          </a:p>
          <a:p>
            <a:pPr marL="800100" lvl="1" indent="-342900">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a:t>Regular communication and information sharing</a:t>
            </a:r>
          </a:p>
          <a:p>
            <a:pPr marL="800100" lvl="1" indent="-342900">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a:t>Joint communication with the public</a:t>
            </a:r>
          </a:p>
          <a:p>
            <a:pPr marL="800100" lvl="1" indent="-342900">
              <a:lnSpc>
                <a:spcPct val="150000"/>
              </a:lnSpc>
              <a:buClr>
                <a:srgbClr val="C00000"/>
              </a:buClr>
              <a:buSzPct val="100000"/>
              <a:buChar char="✓"/>
              <a:defRPr sz="2000">
                <a:latin typeface="Source Sans Pro Regular"/>
                <a:ea typeface="Source Sans Pro Regular"/>
                <a:cs typeface="Source Sans Pro Regular"/>
                <a:sym typeface="Source Sans Pro Regular"/>
              </a:defRPr>
            </a:pPr>
            <a:r>
              <a:rPr dirty="0"/>
              <a:t>Cross-training across multiple sectors involved in outbreak response</a:t>
            </a:r>
          </a:p>
        </p:txBody>
      </p:sp>
      <p:sp>
        <p:nvSpPr>
          <p:cNvPr id="1101" name="Oval 7"/>
          <p:cNvSpPr/>
          <p:nvPr/>
        </p:nvSpPr>
        <p:spPr>
          <a:xfrm>
            <a:off x="1484168" y="1735627"/>
            <a:ext cx="533401" cy="508001"/>
          </a:xfrm>
          <a:prstGeom prst="ellipse">
            <a:avLst/>
          </a:prstGeom>
          <a:solidFill>
            <a:srgbClr val="7DF52B"/>
          </a:solidFill>
          <a:ln w="12700">
            <a:solidFill>
              <a:srgbClr val="0070C0"/>
            </a:solidFill>
            <a:miter/>
          </a:ln>
        </p:spPr>
        <p:txBody>
          <a:bodyPr lIns="45719" rIns="45719" anchor="ctr"/>
          <a:lstStyle/>
          <a:p>
            <a:pPr algn="ctr">
              <a:defRPr>
                <a:solidFill>
                  <a:srgbClr val="FFFFFF"/>
                </a:solidFill>
              </a:defRPr>
            </a:pPr>
            <a:endParaRPr/>
          </a:p>
        </p:txBody>
      </p:sp>
      <p:pic>
        <p:nvPicPr>
          <p:cNvPr id="1102" name="Picture 2" descr="Picture 2"/>
          <p:cNvPicPr>
            <a:picLocks noChangeAspect="1"/>
          </p:cNvPicPr>
          <p:nvPr/>
        </p:nvPicPr>
        <p:blipFill>
          <a:blip r:embed="rId3"/>
          <a:stretch>
            <a:fillRect/>
          </a:stretch>
        </p:blipFill>
        <p:spPr>
          <a:xfrm>
            <a:off x="1588294" y="1825238"/>
            <a:ext cx="325149" cy="325149"/>
          </a:xfrm>
          <a:prstGeom prst="rect">
            <a:avLst/>
          </a:prstGeom>
          <a:ln w="12700">
            <a:miter lim="400000"/>
          </a:ln>
        </p:spPr>
      </p:pic>
      <p:sp>
        <p:nvSpPr>
          <p:cNvPr id="1103" name="Rounded Rectangle 4"/>
          <p:cNvSpPr/>
          <p:nvPr/>
        </p:nvSpPr>
        <p:spPr>
          <a:xfrm rot="10800000" flipH="1">
            <a:off x="571647" y="1447392"/>
            <a:ext cx="2515176" cy="11182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0" grpId="1" animBg="1" advAuto="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66</a:t>
            </a:fld>
            <a:endParaRPr/>
          </a:p>
        </p:txBody>
      </p:sp>
      <p:sp>
        <p:nvSpPr>
          <p:cNvPr id="1108" name="Rectangle 7"/>
          <p:cNvSpPr txBox="1"/>
          <p:nvPr/>
        </p:nvSpPr>
        <p:spPr>
          <a:xfrm>
            <a:off x="4219134" y="1374451"/>
            <a:ext cx="7438074" cy="5069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285750" indent="-285750">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The rationale for taking a One Health approach for preparedness and response is to ensure that all the relevant sectors and disciplines are included.</a:t>
            </a:r>
          </a:p>
          <a:p>
            <a:pPr marL="285750" indent="-285750">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Understanding other sectors’ mandates and issues at the human-animal-environment interface is key in providing effective joint services, filling gaps and avoiding overlaps during outbreak response.</a:t>
            </a:r>
          </a:p>
          <a:p>
            <a:pPr marL="285750" indent="-285750">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Any element of collaboration that is put in place ahead of an outbreak – communication channels, logistics planning, etc. – is extremely valuable to streamline efforts in the urgency of a crisis. </a:t>
            </a:r>
          </a:p>
          <a:p>
            <a:pPr marL="285750" indent="-285750">
              <a:buClr>
                <a:schemeClr val="accent3"/>
              </a:buClr>
              <a:buSzPct val="100000"/>
              <a:buFont typeface="Arial"/>
              <a:buChar char="•"/>
              <a:defRPr sz="2200">
                <a:latin typeface="Source Sans Pro Regular"/>
                <a:ea typeface="Source Sans Pro Regular"/>
                <a:cs typeface="Source Sans Pro Regular"/>
                <a:sym typeface="Source Sans Pro Regular"/>
              </a:defRPr>
            </a:pPr>
            <a:r>
              <a:rPr dirty="0"/>
              <a:t>Each country needs to find the structure that best fits its needs and national context.</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67</a:t>
            </a:fld>
            <a:endParaRPr/>
          </a:p>
        </p:txBody>
      </p:sp>
      <p:sp>
        <p:nvSpPr>
          <p:cNvPr id="1111" name="Google Shape;300;p7"/>
          <p:cNvSpPr txBox="1">
            <a:spLocks noGrp="1"/>
          </p:cNvSpPr>
          <p:nvPr>
            <p:ph type="body" sz="half" idx="1"/>
          </p:nvPr>
        </p:nvSpPr>
        <p:spPr>
          <a:xfrm>
            <a:off x="540907" y="1800704"/>
            <a:ext cx="11347453" cy="1870076"/>
          </a:xfrm>
          <a:prstGeom prst="rect">
            <a:avLst/>
          </a:prstGeom>
        </p:spPr>
        <p:txBody>
          <a:bodyPr lIns="134999" tIns="134999" rIns="134999" bIns="134999"/>
          <a:lstStyle/>
          <a:p>
            <a:r>
              <a:rPr b="1" dirty="0"/>
              <a:t>6. References </a:t>
            </a:r>
            <a:br>
              <a:rPr lang="hu-HU" b="1" dirty="0"/>
            </a:br>
            <a:r>
              <a:rPr b="1" dirty="0"/>
              <a:t>and guidelines</a:t>
            </a: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3"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68</a:t>
            </a:fld>
            <a:endParaRPr/>
          </a:p>
        </p:txBody>
      </p:sp>
      <p:sp>
        <p:nvSpPr>
          <p:cNvPr id="1114" name="Rectangle 7"/>
          <p:cNvSpPr txBox="1"/>
          <p:nvPr/>
        </p:nvSpPr>
        <p:spPr>
          <a:xfrm>
            <a:off x="4371536" y="1310338"/>
            <a:ext cx="7165145" cy="504753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600">
                <a:latin typeface="Source Sans Pro Regular"/>
                <a:ea typeface="Source Sans Pro Regular"/>
                <a:cs typeface="Source Sans Pro Regular"/>
                <a:sym typeface="Source Sans Pro Regular"/>
              </a:defRPr>
            </a:pPr>
            <a:r>
              <a:rPr dirty="0"/>
              <a:t>A Tripartite Guide to Addressing Zoonotic Diseases in Countries, 2019</a:t>
            </a:r>
          </a:p>
          <a:p>
            <a:pPr>
              <a:defRPr sz="1600">
                <a:latin typeface="Source Sans Pro Regular"/>
                <a:ea typeface="Source Sans Pro Regular"/>
                <a:cs typeface="Source Sans Pro Regular"/>
                <a:sym typeface="Source Sans Pro Regular"/>
              </a:defRPr>
            </a:pPr>
            <a:r>
              <a:rPr u="sng" dirty="0">
                <a:solidFill>
                  <a:srgbClr val="0563C1"/>
                </a:solidFill>
                <a:uFill>
                  <a:solidFill>
                    <a:srgbClr val="0563C1"/>
                  </a:solidFill>
                </a:uFill>
                <a:hlinkClick r:id="rId2"/>
              </a:rPr>
              <a:t>https://www.oie.int/app/uploads/2021/03/en-tripartitezoonosesguide-webversion.pdf</a:t>
            </a:r>
          </a:p>
          <a:p>
            <a:pPr>
              <a:defRPr sz="1600">
                <a:latin typeface="Source Sans Pro Regular"/>
                <a:ea typeface="Source Sans Pro Regular"/>
                <a:cs typeface="Source Sans Pro Regular"/>
                <a:sym typeface="Source Sans Pro Regular"/>
              </a:defRPr>
            </a:pPr>
            <a:endParaRPr u="sng" dirty="0">
              <a:solidFill>
                <a:srgbClr val="0563C1"/>
              </a:solidFill>
              <a:uFill>
                <a:solidFill>
                  <a:srgbClr val="0563C1"/>
                </a:solidFill>
              </a:uFill>
              <a:hlinkClick r:id="rId2"/>
            </a:endParaRPr>
          </a:p>
          <a:p>
            <a:pPr>
              <a:defRPr sz="1600">
                <a:latin typeface="Source Sans Pro Regular"/>
                <a:ea typeface="Source Sans Pro Regular"/>
                <a:cs typeface="Source Sans Pro Regular"/>
                <a:sym typeface="Source Sans Pro Regular"/>
              </a:defRPr>
            </a:pPr>
            <a:r>
              <a:rPr dirty="0"/>
              <a:t>Zoonotic Diseases – A Guide to Establishing Collaboration Between Animal and Human Health Sectors at Country Level, 2008</a:t>
            </a:r>
          </a:p>
          <a:p>
            <a:pPr>
              <a:defRPr sz="1600">
                <a:latin typeface="Source Sans Pro Regular"/>
                <a:ea typeface="Source Sans Pro Regular"/>
                <a:cs typeface="Source Sans Pro Regular"/>
                <a:sym typeface="Source Sans Pro Regular"/>
              </a:defRPr>
            </a:pPr>
            <a:r>
              <a:rPr u="sng" dirty="0">
                <a:solidFill>
                  <a:srgbClr val="0563C1"/>
                </a:solidFill>
                <a:uFill>
                  <a:solidFill>
                    <a:srgbClr val="0563C1"/>
                  </a:solidFill>
                </a:uFill>
                <a:hlinkClick r:id="rId3"/>
              </a:rPr>
              <a:t>https://apps.who.int/iris/bitstream/handle/10665/207731/9789290613992_eng.pdf?sequence=1&amp;isAllowed=y</a:t>
            </a:r>
          </a:p>
          <a:p>
            <a:pPr>
              <a:defRPr sz="1600">
                <a:latin typeface="Source Sans Pro Regular"/>
                <a:ea typeface="Source Sans Pro Regular"/>
                <a:cs typeface="Source Sans Pro Regular"/>
                <a:sym typeface="Source Sans Pro Regular"/>
              </a:defRPr>
            </a:pPr>
            <a:endParaRPr u="sng" dirty="0">
              <a:solidFill>
                <a:srgbClr val="0563C1"/>
              </a:solidFill>
              <a:uFill>
                <a:solidFill>
                  <a:srgbClr val="0563C1"/>
                </a:solidFill>
              </a:uFill>
              <a:hlinkClick r:id="rId3"/>
            </a:endParaRPr>
          </a:p>
          <a:p>
            <a:pPr>
              <a:defRPr sz="1600">
                <a:latin typeface="Source Sans Pro Regular"/>
                <a:ea typeface="Source Sans Pro Regular"/>
                <a:cs typeface="Source Sans Pro Regular"/>
                <a:sym typeface="Source Sans Pro Regular"/>
              </a:defRPr>
            </a:pPr>
            <a:r>
              <a:rPr dirty="0"/>
              <a:t>Handbook for the assessment of capacities at the human-animal interface</a:t>
            </a:r>
          </a:p>
          <a:p>
            <a:pPr>
              <a:defRPr sz="1600">
                <a:latin typeface="Source Sans Pro Regular"/>
                <a:ea typeface="Source Sans Pro Regular"/>
                <a:cs typeface="Source Sans Pro Regular"/>
                <a:sym typeface="Source Sans Pro Regular"/>
              </a:defRPr>
            </a:pPr>
            <a:r>
              <a:rPr u="sng" dirty="0">
                <a:solidFill>
                  <a:srgbClr val="0563C1"/>
                </a:solidFill>
                <a:uFill>
                  <a:solidFill>
                    <a:srgbClr val="0563C1"/>
                  </a:solidFill>
                </a:uFill>
                <a:hlinkClick r:id="rId4"/>
              </a:rPr>
              <a:t>https://www.who.int/publications/i/item/handbook-for-the-assessment-of-capacities-at-the-human-animal-interface-2nd-ed</a:t>
            </a:r>
          </a:p>
          <a:p>
            <a:pPr>
              <a:defRPr sz="1600">
                <a:latin typeface="Source Sans Pro Regular"/>
                <a:ea typeface="Source Sans Pro Regular"/>
                <a:cs typeface="Source Sans Pro Regular"/>
                <a:sym typeface="Source Sans Pro Regular"/>
              </a:defRPr>
            </a:pPr>
            <a:endParaRPr u="sng" dirty="0">
              <a:solidFill>
                <a:srgbClr val="0563C1"/>
              </a:solidFill>
              <a:uFill>
                <a:solidFill>
                  <a:srgbClr val="0563C1"/>
                </a:solidFill>
              </a:uFill>
              <a:hlinkClick r:id="rId4"/>
            </a:endParaRPr>
          </a:p>
          <a:p>
            <a:pPr>
              <a:defRPr sz="1600">
                <a:latin typeface="Source Sans Pro Regular"/>
                <a:ea typeface="Source Sans Pro Regular"/>
                <a:cs typeface="Source Sans Pro Regular"/>
                <a:sym typeface="Source Sans Pro Regular"/>
              </a:defRPr>
            </a:pPr>
            <a:r>
              <a:rPr dirty="0"/>
              <a:t>WHO-OIE Operational Framework for Good governance at the human-animal interface: Bridging WHO and OIE tools for the assessment of national capacities, 2014</a:t>
            </a:r>
          </a:p>
          <a:p>
            <a:pPr>
              <a:defRPr sz="1600">
                <a:latin typeface="Source Sans Pro Regular"/>
                <a:ea typeface="Source Sans Pro Regular"/>
                <a:cs typeface="Source Sans Pro Regular"/>
                <a:sym typeface="Source Sans Pro Regular"/>
              </a:defRPr>
            </a:pPr>
            <a:r>
              <a:rPr u="sng" dirty="0">
                <a:solidFill>
                  <a:srgbClr val="0563C1"/>
                </a:solidFill>
                <a:uFill>
                  <a:solidFill>
                    <a:srgbClr val="0563C1"/>
                  </a:solidFill>
                </a:uFill>
                <a:hlinkClick r:id="rId5"/>
              </a:rPr>
              <a:t>https://cdn.who.int/media/docs/default-source/documents/publications/who-oie-framework-for-good-governance-human-animal-interface.pdf?sfvrsn=f9f92e6b_2&amp;download=true</a:t>
            </a:r>
          </a:p>
          <a:p>
            <a:endParaRPr u="sng" dirty="0">
              <a:solidFill>
                <a:srgbClr val="0563C1"/>
              </a:solidFill>
              <a:uFill>
                <a:solidFill>
                  <a:srgbClr val="0563C1"/>
                </a:solidFill>
              </a:uFill>
              <a:hlinkClick r:id="rId5"/>
            </a:endParaRP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0"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69</a:t>
            </a:fld>
            <a:endParaRPr/>
          </a:p>
        </p:txBody>
      </p:sp>
      <p:sp>
        <p:nvSpPr>
          <p:cNvPr id="1121" name="Google Shape;300;p7"/>
          <p:cNvSpPr txBox="1">
            <a:spLocks noGrp="1"/>
          </p:cNvSpPr>
          <p:nvPr>
            <p:ph type="body" sz="half" idx="1"/>
          </p:nvPr>
        </p:nvSpPr>
        <p:spPr>
          <a:xfrm>
            <a:off x="552483" y="1812279"/>
            <a:ext cx="11347453" cy="1870076"/>
          </a:xfrm>
          <a:prstGeom prst="rect">
            <a:avLst/>
          </a:prstGeom>
        </p:spPr>
        <p:txBody>
          <a:bodyPr lIns="134999" tIns="134999" rIns="134999" bIns="134999"/>
          <a:lstStyle>
            <a:lvl1pPr>
              <a:defRPr sz="3000"/>
            </a:lvl1pPr>
          </a:lstStyle>
          <a:p>
            <a:r>
              <a:rPr b="1" dirty="0"/>
              <a:t>7. Additional </a:t>
            </a:r>
            <a:br>
              <a:rPr lang="hu-HU" b="1" dirty="0"/>
            </a:br>
            <a:r>
              <a:rPr b="1" dirty="0"/>
              <a:t>learning resources</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 name="Picture 2" descr="Picture 2"/>
          <p:cNvPicPr>
            <a:picLocks noChangeAspect="1"/>
          </p:cNvPicPr>
          <p:nvPr/>
        </p:nvPicPr>
        <p:blipFill>
          <a:blip r:embed="rId3"/>
          <a:stretch>
            <a:fillRect/>
          </a:stretch>
        </p:blipFill>
        <p:spPr>
          <a:xfrm>
            <a:off x="8346234" y="358760"/>
            <a:ext cx="1752601" cy="1752601"/>
          </a:xfrm>
          <a:prstGeom prst="rect">
            <a:avLst/>
          </a:prstGeom>
          <a:ln w="12700">
            <a:miter lim="400000"/>
          </a:ln>
        </p:spPr>
      </p:pic>
      <p:sp>
        <p:nvSpPr>
          <p:cNvPr id="292" name="Title 1"/>
          <p:cNvSpPr txBox="1">
            <a:spLocks noGrp="1"/>
          </p:cNvSpPr>
          <p:nvPr>
            <p:ph type="title"/>
          </p:nvPr>
        </p:nvSpPr>
        <p:spPr>
          <a:xfrm>
            <a:off x="116305" y="-2544"/>
            <a:ext cx="5737432" cy="637253"/>
          </a:xfrm>
          <a:prstGeom prst="rect">
            <a:avLst/>
          </a:prstGeom>
        </p:spPr>
        <p:txBody>
          <a:bodyPr/>
          <a:lstStyle/>
          <a:p>
            <a:r>
              <a:rPr b="1" dirty="0"/>
              <a:t>How to define One Health? </a:t>
            </a:r>
          </a:p>
        </p:txBody>
      </p:sp>
      <p:sp>
        <p:nvSpPr>
          <p:cNvPr id="293"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a:t>
            </a:fld>
            <a:endParaRPr/>
          </a:p>
        </p:txBody>
      </p:sp>
      <p:sp>
        <p:nvSpPr>
          <p:cNvPr id="294" name="Rectangle 2047"/>
          <p:cNvSpPr txBox="1"/>
          <p:nvPr/>
        </p:nvSpPr>
        <p:spPr>
          <a:xfrm>
            <a:off x="1752353" y="1517387"/>
            <a:ext cx="2083817" cy="485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lgn="just">
              <a:defRPr sz="2400">
                <a:latin typeface="Source Sans Pro Regular"/>
                <a:ea typeface="Source Sans Pro Regular"/>
                <a:cs typeface="Source Sans Pro Regular"/>
                <a:sym typeface="Source Sans Pro Regular"/>
              </a:defRPr>
            </a:lvl1pPr>
          </a:lstStyle>
          <a:p>
            <a:r>
              <a:t>One Health is…</a:t>
            </a:r>
          </a:p>
        </p:txBody>
      </p:sp>
      <p:sp>
        <p:nvSpPr>
          <p:cNvPr id="295" name="Rectangle 5"/>
          <p:cNvSpPr txBox="1"/>
          <p:nvPr/>
        </p:nvSpPr>
        <p:spPr>
          <a:xfrm>
            <a:off x="2078405" y="2113229"/>
            <a:ext cx="7363907" cy="26776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just">
              <a:defRPr sz="2400">
                <a:latin typeface="Source Sans Pro Regular"/>
                <a:ea typeface="Source Sans Pro Regular"/>
                <a:cs typeface="Source Sans Pro Regular"/>
                <a:sym typeface="Source Sans Pro Regular"/>
              </a:defRPr>
            </a:pPr>
            <a:r>
              <a:rPr dirty="0"/>
              <a:t>An approach to address a </a:t>
            </a:r>
            <a:r>
              <a:rPr dirty="0">
                <a:solidFill>
                  <a:schemeClr val="accent3"/>
                </a:solidFill>
              </a:rPr>
              <a:t>shared health threat </a:t>
            </a:r>
            <a:r>
              <a:rPr dirty="0"/>
              <a:t>at the human-animal-environment interface based on </a:t>
            </a:r>
            <a:r>
              <a:rPr dirty="0">
                <a:solidFill>
                  <a:schemeClr val="accent3"/>
                </a:solidFill>
              </a:rPr>
              <a:t>collaboration, communication, and coordination </a:t>
            </a:r>
            <a:r>
              <a:rPr dirty="0"/>
              <a:t>across all relevant sectors and disciplines, with the ultimate goal of achieving optimal health outcomes for both people and animals; a One Health approach is </a:t>
            </a:r>
            <a:r>
              <a:rPr dirty="0">
                <a:solidFill>
                  <a:schemeClr val="accent3"/>
                </a:solidFill>
              </a:rPr>
              <a:t>applicable at the local, regional, national, and global level. </a:t>
            </a:r>
          </a:p>
        </p:txBody>
      </p:sp>
      <p:sp>
        <p:nvSpPr>
          <p:cNvPr id="296" name="ZoneTexte 3"/>
          <p:cNvSpPr txBox="1"/>
          <p:nvPr/>
        </p:nvSpPr>
        <p:spPr>
          <a:xfrm>
            <a:off x="1454105" y="5340613"/>
            <a:ext cx="9023134"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200"/>
            </a:pPr>
            <a:r>
              <a:rPr dirty="0"/>
              <a:t>A Tripartite Guide to Addressing Zoonotic Diseases in Countries, 2019​: </a:t>
            </a:r>
            <a:r>
              <a:rPr u="sng" dirty="0">
                <a:solidFill>
                  <a:srgbClr val="0563C1"/>
                </a:solidFill>
                <a:uFill>
                  <a:solidFill>
                    <a:srgbClr val="0563C1"/>
                  </a:solidFill>
                </a:uFill>
                <a:hlinkClick r:id="rId4"/>
              </a:rPr>
              <a:t>https://www.oie.int/app/uploads/2021/03/en-tripartitezoonosesguide-webversion.pdf</a:t>
            </a: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3"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70</a:t>
            </a:fld>
            <a:endParaRPr/>
          </a:p>
        </p:txBody>
      </p:sp>
      <p:sp>
        <p:nvSpPr>
          <p:cNvPr id="1124" name="Rectangle 7"/>
          <p:cNvSpPr txBox="1"/>
          <p:nvPr/>
        </p:nvSpPr>
        <p:spPr>
          <a:xfrm>
            <a:off x="4992859" y="2509477"/>
            <a:ext cx="5617285" cy="193899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400">
                <a:latin typeface="Source Sans Pro Regular"/>
                <a:ea typeface="Source Sans Pro Regular"/>
                <a:cs typeface="Source Sans Pro Regular"/>
                <a:sym typeface="Source Sans Pro Regular"/>
              </a:defRPr>
            </a:pPr>
            <a:r>
              <a:rPr dirty="0"/>
              <a:t>One Health - </a:t>
            </a:r>
            <a:br>
              <a:rPr lang="hu-HU" dirty="0"/>
            </a:br>
            <a:r>
              <a:rPr u="sng" dirty="0">
                <a:solidFill>
                  <a:srgbClr val="0563C1"/>
                </a:solidFill>
                <a:uFill>
                  <a:solidFill>
                    <a:srgbClr val="0563C1"/>
                  </a:solidFill>
                </a:uFill>
                <a:hlinkClick r:id="rId2"/>
              </a:rPr>
              <a:t>Basics of multisectoral collaboration at the Human - Animal - Environment interface</a:t>
            </a:r>
          </a:p>
          <a:p>
            <a:pPr>
              <a:defRPr sz="2400">
                <a:latin typeface="Source Sans Pro Regular"/>
                <a:ea typeface="Source Sans Pro Regular"/>
                <a:cs typeface="Source Sans Pro Regular"/>
                <a:sym typeface="Source Sans Pro Regular"/>
              </a:defRPr>
            </a:pPr>
            <a:br>
              <a:rPr dirty="0"/>
            </a:br>
            <a:endParaRPr dirty="0"/>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71</a:t>
            </a:fld>
            <a:endParaRP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72</a:t>
            </a:fld>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Rectangle 5"/>
          <p:cNvSpPr/>
          <p:nvPr/>
        </p:nvSpPr>
        <p:spPr>
          <a:xfrm>
            <a:off x="3810000" y="1998309"/>
            <a:ext cx="6172200" cy="2677656"/>
          </a:xfrm>
          <a:prstGeom prst="rect">
            <a:avLst/>
          </a:prstGeom>
          <a:solidFill>
            <a:srgbClr val="FFFFFF"/>
          </a:solidFill>
          <a:ln w="12700">
            <a:miter lim="400000"/>
          </a:ln>
          <a:effectLst>
            <a:outerShdw blurRad="63500" dist="33020" dir="3180000" rotWithShape="0">
              <a:srgbClr val="000000">
                <a:alpha val="30000"/>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spcBef>
                <a:spcPts val="600"/>
              </a:spcBef>
              <a:defRPr sz="2600">
                <a:latin typeface="Source Sans Pro Regular"/>
                <a:ea typeface="Source Sans Pro Regular"/>
                <a:cs typeface="Source Sans Pro Regular"/>
                <a:sym typeface="Source Sans Pro Regular"/>
              </a:defRPr>
            </a:pPr>
            <a:r>
              <a:rPr sz="2400" dirty="0"/>
              <a:t>In the context of the RRT, a One Health approach means </a:t>
            </a:r>
            <a:r>
              <a:rPr sz="2400" dirty="0">
                <a:solidFill>
                  <a:schemeClr val="accent3"/>
                </a:solidFill>
              </a:rPr>
              <a:t>including human, animal, and environmental health sectors and all relevant partners, </a:t>
            </a:r>
            <a:r>
              <a:rPr sz="2400" dirty="0"/>
              <a:t>their national information, expertise, perspectives, and experience necessary </a:t>
            </a:r>
            <a:r>
              <a:rPr sz="2400" dirty="0">
                <a:solidFill>
                  <a:schemeClr val="accent3"/>
                </a:solidFill>
              </a:rPr>
              <a:t>to prevent, detect, and respond </a:t>
            </a:r>
            <a:r>
              <a:rPr sz="2400" dirty="0"/>
              <a:t>to a common public health threat.</a:t>
            </a:r>
          </a:p>
        </p:txBody>
      </p:sp>
      <p:pic>
        <p:nvPicPr>
          <p:cNvPr id="301" name="Picture 2" descr="Picture 2"/>
          <p:cNvPicPr>
            <a:picLocks noChangeAspect="1"/>
          </p:cNvPicPr>
          <p:nvPr/>
        </p:nvPicPr>
        <p:blipFill>
          <a:blip r:embed="rId3"/>
          <a:stretch>
            <a:fillRect/>
          </a:stretch>
        </p:blipFill>
        <p:spPr>
          <a:xfrm>
            <a:off x="2067148" y="2514600"/>
            <a:ext cx="1540859" cy="1540860"/>
          </a:xfrm>
          <a:prstGeom prst="rect">
            <a:avLst/>
          </a:prstGeom>
          <a:ln w="12700">
            <a:miter lim="400000"/>
          </a:ln>
        </p:spPr>
      </p:pic>
      <p:sp>
        <p:nvSpPr>
          <p:cNvPr id="303" name="Slide Number Placeholder 5"/>
          <p:cNvSpPr txBox="1">
            <a:spLocks noGrp="1"/>
          </p:cNvSpPr>
          <p:nvPr>
            <p:ph type="sldNum" sz="quarter" idx="2"/>
          </p:nvPr>
        </p:nvSpPr>
        <p:spPr>
          <a:xfrm>
            <a:off x="11480800" y="6330334"/>
            <a:ext cx="148324" cy="2057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8</a:t>
            </a:fld>
            <a:endParaRPr/>
          </a:p>
        </p:txBody>
      </p:sp>
      <p:sp>
        <p:nvSpPr>
          <p:cNvPr id="4" name="Title 1">
            <a:extLst>
              <a:ext uri="{FF2B5EF4-FFF2-40B4-BE49-F238E27FC236}">
                <a16:creationId xmlns:a16="http://schemas.microsoft.com/office/drawing/2014/main" id="{D693F73D-5DAB-A0A9-5818-8CE221EBF161}"/>
              </a:ext>
            </a:extLst>
          </p:cNvPr>
          <p:cNvSpPr txBox="1">
            <a:spLocks noGrp="1"/>
          </p:cNvSpPr>
          <p:nvPr>
            <p:ph type="title"/>
          </p:nvPr>
        </p:nvSpPr>
        <p:spPr>
          <a:xfrm>
            <a:off x="116305" y="-2544"/>
            <a:ext cx="6029827" cy="637253"/>
          </a:xfrm>
          <a:prstGeom prst="rect">
            <a:avLst/>
          </a:prstGeom>
        </p:spPr>
        <p:txBody>
          <a:bodyPr/>
          <a:lstStyle/>
          <a:p>
            <a:r>
              <a:rPr b="1" dirty="0"/>
              <a:t>How to define One Health?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0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3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 grpId="1" animBg="1" advAuto="0"/>
      <p:bldP spid="301" grpId="2"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Subtitle 2"/>
          <p:cNvSpPr txBox="1">
            <a:spLocks noGrp="1"/>
          </p:cNvSpPr>
          <p:nvPr>
            <p:ph type="body" idx="1"/>
          </p:nvPr>
        </p:nvSpPr>
        <p:spPr>
          <a:prstGeom prst="rect">
            <a:avLst/>
          </a:prstGeom>
        </p:spPr>
        <p:txBody>
          <a:bodyPr/>
          <a:lstStyle/>
          <a:p>
            <a:pPr marL="0" indent="0">
              <a:buSzTx/>
              <a:buNone/>
              <a:defRPr sz="3200">
                <a:solidFill>
                  <a:srgbClr val="FFFFFF"/>
                </a:solidFill>
                <a:latin typeface="Source Sans Pro Bold"/>
                <a:ea typeface="Source Sans Pro Bold"/>
                <a:cs typeface="Source Sans Pro Bold"/>
                <a:sym typeface="Source Sans Pro Bold"/>
              </a:defRPr>
            </a:pPr>
            <a:r>
              <a:t>History of One Health in the 21</a:t>
            </a:r>
            <a:r>
              <a:rPr baseline="30000"/>
              <a:t>st</a:t>
            </a:r>
            <a:r>
              <a:t> century</a:t>
            </a:r>
          </a:p>
        </p:txBody>
      </p:sp>
      <p:grpSp>
        <p:nvGrpSpPr>
          <p:cNvPr id="341" name="Content Placeholder 4"/>
          <p:cNvGrpSpPr/>
          <p:nvPr/>
        </p:nvGrpSpPr>
        <p:grpSpPr>
          <a:xfrm>
            <a:off x="905649" y="1613664"/>
            <a:ext cx="8302471" cy="2759729"/>
            <a:chOff x="0" y="0"/>
            <a:chExt cx="8302469" cy="2759727"/>
          </a:xfrm>
        </p:grpSpPr>
        <p:grpSp>
          <p:nvGrpSpPr>
            <p:cNvPr id="311" name="Group"/>
            <p:cNvGrpSpPr/>
            <p:nvPr/>
          </p:nvGrpSpPr>
          <p:grpSpPr>
            <a:xfrm>
              <a:off x="0" y="0"/>
              <a:ext cx="1226808" cy="490724"/>
              <a:chOff x="0" y="0"/>
              <a:chExt cx="1226807" cy="490723"/>
            </a:xfrm>
          </p:grpSpPr>
          <p:sp>
            <p:nvSpPr>
              <p:cNvPr id="309" name="Chevron"/>
              <p:cNvSpPr/>
              <p:nvPr/>
            </p:nvSpPr>
            <p:spPr>
              <a:xfrm>
                <a:off x="0" y="0"/>
                <a:ext cx="1226808" cy="490724"/>
              </a:xfrm>
              <a:prstGeom prst="chevron">
                <a:avLst>
                  <a:gd name="adj" fmla="val 50000"/>
                </a:avLst>
              </a:prstGeom>
              <a:solidFill>
                <a:schemeClr val="accent3"/>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10" name="2004"/>
              <p:cNvSpPr txBox="1"/>
              <p:nvPr/>
            </p:nvSpPr>
            <p:spPr>
              <a:xfrm>
                <a:off x="269365"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2004</a:t>
                </a:r>
              </a:p>
            </p:txBody>
          </p:sp>
        </p:grpSp>
        <p:sp>
          <p:nvSpPr>
            <p:cNvPr id="312" name="FAO/OIE/WHO Technical Consultation on the control of Avian Influenza, Rome, Italy…"/>
            <p:cNvSpPr txBox="1"/>
            <p:nvPr/>
          </p:nvSpPr>
          <p:spPr>
            <a:xfrm>
              <a:off x="0" y="552063"/>
              <a:ext cx="981447" cy="167408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FAO/OIE/WHO Technical Consultation on the control of Avian Influenza, Rome, Italy</a:t>
              </a:r>
              <a:endParaRPr sz="1500"/>
            </a:p>
            <a:p>
              <a:pPr marL="57150" lvl="1" indent="-57150" defTabSz="400050">
                <a:lnSpc>
                  <a:spcPct val="90000"/>
                </a:lnSpc>
                <a:spcBef>
                  <a:spcPts val="100"/>
                </a:spcBef>
                <a:buClr>
                  <a:schemeClr val="accent3"/>
                </a:buClr>
                <a:buSzPct val="100000"/>
                <a:buFont typeface="Arial"/>
                <a:buChar char="•"/>
                <a:defRPr sz="900"/>
              </a:pPr>
              <a:r>
                <a:t>“</a:t>
              </a:r>
              <a:r>
                <a:rPr b="1"/>
                <a:t>One World, One Health” Symposium Wildlife Conservation Society – New York USA</a:t>
              </a:r>
            </a:p>
          </p:txBody>
        </p:sp>
        <p:grpSp>
          <p:nvGrpSpPr>
            <p:cNvPr id="315" name="Group"/>
            <p:cNvGrpSpPr/>
            <p:nvPr/>
          </p:nvGrpSpPr>
          <p:grpSpPr>
            <a:xfrm>
              <a:off x="1010808" y="0"/>
              <a:ext cx="1226809" cy="490724"/>
              <a:chOff x="0" y="0"/>
              <a:chExt cx="1226807" cy="490723"/>
            </a:xfrm>
          </p:grpSpPr>
          <p:sp>
            <p:nvSpPr>
              <p:cNvPr id="313" name="Chevron"/>
              <p:cNvSpPr/>
              <p:nvPr/>
            </p:nvSpPr>
            <p:spPr>
              <a:xfrm>
                <a:off x="0" y="0"/>
                <a:ext cx="1226808" cy="490724"/>
              </a:xfrm>
              <a:prstGeom prst="chevron">
                <a:avLst>
                  <a:gd name="adj" fmla="val 50000"/>
                </a:avLst>
              </a:prstGeom>
              <a:solidFill>
                <a:srgbClr val="3CA900"/>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14" name="2005"/>
              <p:cNvSpPr txBox="1"/>
              <p:nvPr/>
            </p:nvSpPr>
            <p:spPr>
              <a:xfrm>
                <a:off x="269365"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2005</a:t>
                </a:r>
              </a:p>
            </p:txBody>
          </p:sp>
        </p:grpSp>
        <p:sp>
          <p:nvSpPr>
            <p:cNvPr id="316" name="Meeting on Avian Influenza and Human Pandemic Influenza, Geneva, Switzerland"/>
            <p:cNvSpPr txBox="1"/>
            <p:nvPr/>
          </p:nvSpPr>
          <p:spPr>
            <a:xfrm>
              <a:off x="1010808" y="552063"/>
              <a:ext cx="981448" cy="627486"/>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Meeting on Avian Influenza and Human Pandemic Influenza, Geneva, Switzerland</a:t>
              </a:r>
            </a:p>
          </p:txBody>
        </p:sp>
        <p:grpSp>
          <p:nvGrpSpPr>
            <p:cNvPr id="319" name="Group"/>
            <p:cNvGrpSpPr/>
            <p:nvPr/>
          </p:nvGrpSpPr>
          <p:grpSpPr>
            <a:xfrm>
              <a:off x="2021617" y="0"/>
              <a:ext cx="1226809" cy="490724"/>
              <a:chOff x="0" y="0"/>
              <a:chExt cx="1226807" cy="490723"/>
            </a:xfrm>
          </p:grpSpPr>
          <p:sp>
            <p:nvSpPr>
              <p:cNvPr id="317" name="Chevron"/>
              <p:cNvSpPr/>
              <p:nvPr/>
            </p:nvSpPr>
            <p:spPr>
              <a:xfrm>
                <a:off x="0" y="0"/>
                <a:ext cx="1226808" cy="490724"/>
              </a:xfrm>
              <a:prstGeom prst="chevron">
                <a:avLst>
                  <a:gd name="adj" fmla="val 50000"/>
                </a:avLst>
              </a:prstGeom>
              <a:solidFill>
                <a:srgbClr val="0FB200"/>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18" name="2006"/>
              <p:cNvSpPr txBox="1"/>
              <p:nvPr/>
            </p:nvSpPr>
            <p:spPr>
              <a:xfrm>
                <a:off x="269365"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2006</a:t>
                </a:r>
              </a:p>
            </p:txBody>
          </p:sp>
        </p:grpSp>
        <p:sp>
          <p:nvSpPr>
            <p:cNvPr id="320" name="IMCAPI, Beijing, China"/>
            <p:cNvSpPr txBox="1"/>
            <p:nvPr/>
          </p:nvSpPr>
          <p:spPr>
            <a:xfrm>
              <a:off x="2021617" y="552063"/>
              <a:ext cx="981448" cy="24272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IMCAPI, Beijing, China</a:t>
              </a:r>
            </a:p>
          </p:txBody>
        </p:sp>
        <p:grpSp>
          <p:nvGrpSpPr>
            <p:cNvPr id="323" name="Group"/>
            <p:cNvGrpSpPr/>
            <p:nvPr/>
          </p:nvGrpSpPr>
          <p:grpSpPr>
            <a:xfrm>
              <a:off x="3032426" y="0"/>
              <a:ext cx="1226809" cy="490724"/>
              <a:chOff x="0" y="0"/>
              <a:chExt cx="1226807" cy="490723"/>
            </a:xfrm>
          </p:grpSpPr>
          <p:sp>
            <p:nvSpPr>
              <p:cNvPr id="321" name="Chevron"/>
              <p:cNvSpPr/>
              <p:nvPr/>
            </p:nvSpPr>
            <p:spPr>
              <a:xfrm>
                <a:off x="0" y="0"/>
                <a:ext cx="1226808" cy="490724"/>
              </a:xfrm>
              <a:prstGeom prst="chevron">
                <a:avLst>
                  <a:gd name="adj" fmla="val 50000"/>
                </a:avLst>
              </a:prstGeom>
              <a:solidFill>
                <a:srgbClr val="00BB23"/>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22" name="2007"/>
              <p:cNvSpPr txBox="1"/>
              <p:nvPr/>
            </p:nvSpPr>
            <p:spPr>
              <a:xfrm>
                <a:off x="269364"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2007</a:t>
                </a:r>
              </a:p>
            </p:txBody>
          </p:sp>
        </p:grpSp>
        <p:sp>
          <p:nvSpPr>
            <p:cNvPr id="324" name="IMCAPI, New Delhi, India"/>
            <p:cNvSpPr txBox="1"/>
            <p:nvPr/>
          </p:nvSpPr>
          <p:spPr>
            <a:xfrm>
              <a:off x="3032426" y="552063"/>
              <a:ext cx="981448" cy="24272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IMCAPI, New Delhi, India </a:t>
              </a:r>
            </a:p>
          </p:txBody>
        </p:sp>
        <p:grpSp>
          <p:nvGrpSpPr>
            <p:cNvPr id="327" name="Group"/>
            <p:cNvGrpSpPr/>
            <p:nvPr/>
          </p:nvGrpSpPr>
          <p:grpSpPr>
            <a:xfrm>
              <a:off x="4043236" y="0"/>
              <a:ext cx="1226809" cy="490724"/>
              <a:chOff x="0" y="0"/>
              <a:chExt cx="1226807" cy="490723"/>
            </a:xfrm>
          </p:grpSpPr>
          <p:sp>
            <p:nvSpPr>
              <p:cNvPr id="325" name="Chevron"/>
              <p:cNvSpPr/>
              <p:nvPr/>
            </p:nvSpPr>
            <p:spPr>
              <a:xfrm>
                <a:off x="0" y="0"/>
                <a:ext cx="1226808" cy="490724"/>
              </a:xfrm>
              <a:prstGeom prst="chevron">
                <a:avLst>
                  <a:gd name="adj" fmla="val 50000"/>
                </a:avLst>
              </a:prstGeom>
              <a:solidFill>
                <a:srgbClr val="00C45B"/>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26" name="2008"/>
              <p:cNvSpPr txBox="1"/>
              <p:nvPr/>
            </p:nvSpPr>
            <p:spPr>
              <a:xfrm>
                <a:off x="269365"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2008</a:t>
                </a:r>
              </a:p>
            </p:txBody>
          </p:sp>
        </p:grpSp>
        <p:sp>
          <p:nvSpPr>
            <p:cNvPr id="328" name="FAO-OIE-WHO Joint Technical Consultation on Avian Influenza at the Human Animal Interface, Verona, Italy…"/>
            <p:cNvSpPr txBox="1"/>
            <p:nvPr/>
          </p:nvSpPr>
          <p:spPr>
            <a:xfrm>
              <a:off x="4043236" y="552063"/>
              <a:ext cx="981448" cy="116107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FAO-OIE-WHO Joint Technical Consultation on Avian Influenza at the Human Animal Interface, Verona, Italy</a:t>
              </a:r>
              <a:endParaRPr sz="1500"/>
            </a:p>
            <a:p>
              <a:pPr marL="57150" lvl="1" indent="-57150" defTabSz="400050">
                <a:lnSpc>
                  <a:spcPct val="90000"/>
                </a:lnSpc>
                <a:spcBef>
                  <a:spcPts val="100"/>
                </a:spcBef>
                <a:buClr>
                  <a:schemeClr val="accent3"/>
                </a:buClr>
                <a:buSzPct val="100000"/>
                <a:buFont typeface="Arial"/>
                <a:buChar char="•"/>
                <a:defRPr sz="900" b="1"/>
              </a:pPr>
              <a:r>
                <a:t>IMCAPI, Sharm-el- Sheikh, Egypt</a:t>
              </a:r>
            </a:p>
          </p:txBody>
        </p:sp>
        <p:grpSp>
          <p:nvGrpSpPr>
            <p:cNvPr id="331" name="Group"/>
            <p:cNvGrpSpPr/>
            <p:nvPr/>
          </p:nvGrpSpPr>
          <p:grpSpPr>
            <a:xfrm>
              <a:off x="5054044" y="0"/>
              <a:ext cx="1226809" cy="490724"/>
              <a:chOff x="0" y="0"/>
              <a:chExt cx="1226807" cy="490723"/>
            </a:xfrm>
          </p:grpSpPr>
          <p:sp>
            <p:nvSpPr>
              <p:cNvPr id="329" name="Chevron"/>
              <p:cNvSpPr/>
              <p:nvPr/>
            </p:nvSpPr>
            <p:spPr>
              <a:xfrm>
                <a:off x="0" y="0"/>
                <a:ext cx="1226808" cy="490724"/>
              </a:xfrm>
              <a:prstGeom prst="chevron">
                <a:avLst>
                  <a:gd name="adj" fmla="val 50000"/>
                </a:avLst>
              </a:prstGeom>
              <a:solidFill>
                <a:srgbClr val="00CD97"/>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30" name="2009"/>
              <p:cNvSpPr txBox="1"/>
              <p:nvPr/>
            </p:nvSpPr>
            <p:spPr>
              <a:xfrm>
                <a:off x="269364"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2009</a:t>
                </a:r>
              </a:p>
            </p:txBody>
          </p:sp>
        </p:grpSp>
        <p:sp>
          <p:nvSpPr>
            <p:cNvPr id="332" name="One World, One Health: from Ideas to action, Winnipeg, Canada"/>
            <p:cNvSpPr txBox="1"/>
            <p:nvPr/>
          </p:nvSpPr>
          <p:spPr>
            <a:xfrm>
              <a:off x="5054044" y="552063"/>
              <a:ext cx="981448" cy="49923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One World, One Health: from Ideas to action, Winnipeg, Canada</a:t>
              </a:r>
            </a:p>
          </p:txBody>
        </p:sp>
        <p:grpSp>
          <p:nvGrpSpPr>
            <p:cNvPr id="335" name="Group"/>
            <p:cNvGrpSpPr/>
            <p:nvPr/>
          </p:nvGrpSpPr>
          <p:grpSpPr>
            <a:xfrm>
              <a:off x="6064853" y="0"/>
              <a:ext cx="1226809" cy="490724"/>
              <a:chOff x="0" y="0"/>
              <a:chExt cx="1226807" cy="490723"/>
            </a:xfrm>
          </p:grpSpPr>
          <p:sp>
            <p:nvSpPr>
              <p:cNvPr id="333" name="Chevron"/>
              <p:cNvSpPr/>
              <p:nvPr/>
            </p:nvSpPr>
            <p:spPr>
              <a:xfrm>
                <a:off x="0" y="0"/>
                <a:ext cx="1226808" cy="490724"/>
              </a:xfrm>
              <a:prstGeom prst="chevron">
                <a:avLst>
                  <a:gd name="adj" fmla="val 50000"/>
                </a:avLst>
              </a:prstGeom>
              <a:solidFill>
                <a:srgbClr val="00D4D6"/>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34" name="2010"/>
              <p:cNvSpPr txBox="1"/>
              <p:nvPr/>
            </p:nvSpPr>
            <p:spPr>
              <a:xfrm>
                <a:off x="269365"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2010</a:t>
                </a:r>
              </a:p>
            </p:txBody>
          </p:sp>
        </p:grpSp>
        <p:sp>
          <p:nvSpPr>
            <p:cNvPr id="336" name="Operationalizing ‘One Health’: Taking Stock &amp; Shaping an Implementation Roadmap, Stone Mountain, USA…"/>
            <p:cNvSpPr txBox="1"/>
            <p:nvPr/>
          </p:nvSpPr>
          <p:spPr>
            <a:xfrm>
              <a:off x="6064853" y="552063"/>
              <a:ext cx="981448" cy="220766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Operationalizing ‘One Health’: Taking Stock &amp; Shaping an Implementation Roadmap, Stone Mountain, USA</a:t>
              </a:r>
              <a:endParaRPr sz="1500"/>
            </a:p>
            <a:p>
              <a:pPr marL="57150" lvl="1" indent="-57150" defTabSz="400050">
                <a:lnSpc>
                  <a:spcPct val="90000"/>
                </a:lnSpc>
                <a:spcBef>
                  <a:spcPts val="100"/>
                </a:spcBef>
                <a:buClr>
                  <a:schemeClr val="accent3"/>
                </a:buClr>
                <a:buSzPct val="100000"/>
                <a:buFont typeface="Arial"/>
                <a:buChar char="•"/>
                <a:defRPr sz="900" b="1"/>
              </a:pPr>
              <a:r>
                <a:t>Second FAO-OIE-WHO Joint Technical Consultation on Avian Influenza at the Human Animal Interface, Verona, Italy</a:t>
              </a:r>
              <a:endParaRPr sz="1500"/>
            </a:p>
            <a:p>
              <a:pPr marL="57150" lvl="1" indent="-57150" defTabSz="400050">
                <a:lnSpc>
                  <a:spcPct val="90000"/>
                </a:lnSpc>
                <a:spcBef>
                  <a:spcPts val="100"/>
                </a:spcBef>
                <a:buClr>
                  <a:schemeClr val="accent3"/>
                </a:buClr>
                <a:buSzPct val="100000"/>
                <a:buFont typeface="Arial"/>
                <a:buChar char="•"/>
                <a:defRPr sz="900" b="1"/>
              </a:pPr>
              <a:r>
                <a:t>Last IMCAPI, Hanoi, Vietnam</a:t>
              </a:r>
            </a:p>
          </p:txBody>
        </p:sp>
        <p:grpSp>
          <p:nvGrpSpPr>
            <p:cNvPr id="339" name="Group"/>
            <p:cNvGrpSpPr/>
            <p:nvPr/>
          </p:nvGrpSpPr>
          <p:grpSpPr>
            <a:xfrm>
              <a:off x="7075661" y="0"/>
              <a:ext cx="1226809" cy="490724"/>
              <a:chOff x="0" y="0"/>
              <a:chExt cx="1226807" cy="490723"/>
            </a:xfrm>
          </p:grpSpPr>
          <p:sp>
            <p:nvSpPr>
              <p:cNvPr id="337" name="Chevron"/>
              <p:cNvSpPr/>
              <p:nvPr/>
            </p:nvSpPr>
            <p:spPr>
              <a:xfrm>
                <a:off x="0" y="0"/>
                <a:ext cx="1226808" cy="490724"/>
              </a:xfrm>
              <a:prstGeom prst="chevron">
                <a:avLst>
                  <a:gd name="adj" fmla="val 50000"/>
                </a:avLst>
              </a:prstGeom>
              <a:solidFill>
                <a:schemeClr val="accent4"/>
              </a:solidFill>
              <a:ln w="12700" cap="flat">
                <a:solidFill>
                  <a:srgbClr val="FFFFFF"/>
                </a:solidFill>
                <a:prstDash val="solid"/>
                <a:miter lim="800000"/>
              </a:ln>
              <a:effectLst/>
            </p:spPr>
            <p:txBody>
              <a:bodyPr wrap="square" lIns="45719" tIns="45719" rIns="45719" bIns="45719" numCol="1" anchor="ctr">
                <a:noAutofit/>
              </a:bodyPr>
              <a:lstStyle/>
              <a:p>
                <a:pPr algn="ctr" defTabSz="400050">
                  <a:lnSpc>
                    <a:spcPct val="90000"/>
                  </a:lnSpc>
                  <a:spcBef>
                    <a:spcPts val="700"/>
                  </a:spcBef>
                  <a:defRPr>
                    <a:solidFill>
                      <a:srgbClr val="FFFFFF"/>
                    </a:solidFill>
                  </a:defRPr>
                </a:pPr>
                <a:endParaRPr/>
              </a:p>
            </p:txBody>
          </p:sp>
          <p:sp>
            <p:nvSpPr>
              <p:cNvPr id="338" name="2011"/>
              <p:cNvSpPr txBox="1"/>
              <p:nvPr/>
            </p:nvSpPr>
            <p:spPr>
              <a:xfrm>
                <a:off x="269364" y="176122"/>
                <a:ext cx="712083" cy="13847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2002" tIns="12002" rIns="12002" bIns="12002" numCol="1" anchor="ctr">
                <a:spAutoFit/>
              </a:bodyPr>
              <a:lstStyle>
                <a:lvl1pPr algn="ctr" defTabSz="400050">
                  <a:lnSpc>
                    <a:spcPct val="90000"/>
                  </a:lnSpc>
                  <a:spcBef>
                    <a:spcPts val="300"/>
                  </a:spcBef>
                  <a:defRPr sz="900" b="1">
                    <a:solidFill>
                      <a:srgbClr val="FFFFFF"/>
                    </a:solidFill>
                  </a:defRPr>
                </a:lvl1pPr>
              </a:lstStyle>
              <a:p>
                <a:r>
                  <a:t>2011</a:t>
                </a:r>
              </a:p>
            </p:txBody>
          </p:sp>
        </p:grpSp>
        <p:sp>
          <p:nvSpPr>
            <p:cNvPr id="340" name="High Level Technical Meeting to Address Health Risks at the Human-Animal-Ecosystems Interfaces, Mexico"/>
            <p:cNvSpPr txBox="1"/>
            <p:nvPr/>
          </p:nvSpPr>
          <p:spPr>
            <a:xfrm>
              <a:off x="7075661" y="552063"/>
              <a:ext cx="981448" cy="8839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0" tIns="0" rIns="0" bIns="0" numCol="1" anchor="t">
              <a:spAutoFit/>
            </a:bodyPr>
            <a:lstStyle/>
            <a:p>
              <a:pPr marL="57150" lvl="1" indent="-57150" defTabSz="400050">
                <a:lnSpc>
                  <a:spcPct val="90000"/>
                </a:lnSpc>
                <a:spcBef>
                  <a:spcPts val="100"/>
                </a:spcBef>
                <a:buClr>
                  <a:schemeClr val="accent3"/>
                </a:buClr>
                <a:buSzPct val="100000"/>
                <a:buFont typeface="Arial"/>
                <a:buChar char="•"/>
                <a:defRPr sz="900" b="1"/>
              </a:pPr>
              <a:r>
                <a:t>High Level Technical Meeting to Address Health Risks at the Human-Animal-Ecosystems Interfaces, Mexico</a:t>
              </a:r>
            </a:p>
          </p:txBody>
        </p:sp>
      </p:grpSp>
      <p:sp>
        <p:nvSpPr>
          <p:cNvPr id="342" name="Rectangle 1"/>
          <p:cNvSpPr txBox="1"/>
          <p:nvPr/>
        </p:nvSpPr>
        <p:spPr>
          <a:xfrm>
            <a:off x="1117281" y="944961"/>
            <a:ext cx="10080284" cy="4616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sz="2400" b="1" dirty="0">
                <a:solidFill>
                  <a:srgbClr val="C00000"/>
                </a:solidFill>
                <a:latin typeface="Source Sans Pro Regular"/>
              </a:rPr>
              <a:t>The timeline below shows  the recent evolution of the One Health concept:</a:t>
            </a:r>
          </a:p>
        </p:txBody>
      </p:sp>
      <p:grpSp>
        <p:nvGrpSpPr>
          <p:cNvPr id="345" name="Speech Bubble: Rectangle with Corners Rounded 7"/>
          <p:cNvGrpSpPr/>
          <p:nvPr/>
        </p:nvGrpSpPr>
        <p:grpSpPr>
          <a:xfrm>
            <a:off x="2562185" y="3861470"/>
            <a:ext cx="2864118" cy="2028460"/>
            <a:chOff x="0" y="0"/>
            <a:chExt cx="2864117" cy="2028458"/>
          </a:xfrm>
        </p:grpSpPr>
        <p:sp>
          <p:nvSpPr>
            <p:cNvPr id="343" name="Shape"/>
            <p:cNvSpPr/>
            <p:nvPr/>
          </p:nvSpPr>
          <p:spPr>
            <a:xfrm>
              <a:off x="0" y="0"/>
              <a:ext cx="2864118" cy="2021092"/>
            </a:xfrm>
            <a:custGeom>
              <a:avLst/>
              <a:gdLst/>
              <a:ahLst/>
              <a:cxnLst>
                <a:cxn ang="0">
                  <a:pos x="wd2" y="hd2"/>
                </a:cxn>
                <a:cxn ang="5400000">
                  <a:pos x="wd2" y="hd2"/>
                </a:cxn>
                <a:cxn ang="10800000">
                  <a:pos x="wd2" y="hd2"/>
                </a:cxn>
                <a:cxn ang="16200000">
                  <a:pos x="wd2" y="hd2"/>
                </a:cxn>
              </a:cxnLst>
              <a:rect l="0" t="0" r="r" b="b"/>
              <a:pathLst>
                <a:path w="21600" h="21600" extrusionOk="0">
                  <a:moveTo>
                    <a:pt x="0" y="7015"/>
                  </a:moveTo>
                  <a:cubicBezTo>
                    <a:pt x="0" y="5404"/>
                    <a:pt x="922" y="4098"/>
                    <a:pt x="2058" y="4098"/>
                  </a:cubicBezTo>
                  <a:lnTo>
                    <a:pt x="3600" y="4098"/>
                  </a:lnTo>
                  <a:lnTo>
                    <a:pt x="4961" y="0"/>
                  </a:lnTo>
                  <a:lnTo>
                    <a:pt x="9000" y="4098"/>
                  </a:lnTo>
                  <a:lnTo>
                    <a:pt x="19542" y="4098"/>
                  </a:lnTo>
                  <a:cubicBezTo>
                    <a:pt x="20678" y="4098"/>
                    <a:pt x="21600" y="5404"/>
                    <a:pt x="21600" y="7015"/>
                  </a:cubicBezTo>
                  <a:lnTo>
                    <a:pt x="21600" y="7015"/>
                  </a:lnTo>
                  <a:lnTo>
                    <a:pt x="21600" y="18683"/>
                  </a:lnTo>
                  <a:cubicBezTo>
                    <a:pt x="21600" y="20294"/>
                    <a:pt x="20678" y="21600"/>
                    <a:pt x="19542" y="21600"/>
                  </a:cubicBezTo>
                  <a:lnTo>
                    <a:pt x="2058" y="21600"/>
                  </a:lnTo>
                  <a:cubicBezTo>
                    <a:pt x="922" y="21600"/>
                    <a:pt x="0" y="20294"/>
                    <a:pt x="0" y="18683"/>
                  </a:cubicBezTo>
                  <a:lnTo>
                    <a:pt x="0" y="7015"/>
                  </a:lnTo>
                  <a:close/>
                </a:path>
              </a:pathLst>
            </a:custGeom>
            <a:solidFill>
              <a:srgbClr val="FFFFFF"/>
            </a:solidFill>
            <a:ln w="12700" cap="flat">
              <a:solidFill>
                <a:srgbClr val="011749"/>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344" name="Declaration of Manhattan Principles: “We are in an era of ‘One World, One Health’ and we must devise adaptive, forward-looking and multidisciplinary solutions to the challenges that undoubtedly lie ahead.”"/>
            <p:cNvSpPr txBox="1"/>
            <p:nvPr/>
          </p:nvSpPr>
          <p:spPr>
            <a:xfrm>
              <a:off x="132013" y="376059"/>
              <a:ext cx="2600091" cy="165240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sz="1400"/>
              </a:pPr>
              <a:r>
                <a:rPr dirty="0">
                  <a:latin typeface="Source Sans Pro Regular"/>
                </a:rPr>
                <a:t>Declaration of </a:t>
              </a:r>
              <a:r>
                <a:rPr b="1" dirty="0">
                  <a:latin typeface="Source Sans Pro Regular"/>
                </a:rPr>
                <a:t>Manhattan Principles</a:t>
              </a:r>
              <a:r>
                <a:rPr dirty="0">
                  <a:latin typeface="Source Sans Pro Regular"/>
                </a:rPr>
                <a:t>: “We are in an era of ‘One World, One Health’ and we must devise adaptive, forward-looking and multidisciplinary solutions to the challenges that undoubtedly lie ahead.” </a:t>
              </a:r>
              <a:r>
                <a:rPr b="1" dirty="0">
                  <a:latin typeface="Source Sans Pro Regular"/>
                </a:rPr>
                <a:t> </a:t>
              </a:r>
            </a:p>
          </p:txBody>
        </p:sp>
      </p:grpSp>
      <p:grpSp>
        <p:nvGrpSpPr>
          <p:cNvPr id="348" name="Speech Bubble: Rectangle with Corners Rounded 11"/>
          <p:cNvGrpSpPr/>
          <p:nvPr/>
        </p:nvGrpSpPr>
        <p:grpSpPr>
          <a:xfrm>
            <a:off x="5640411" y="4330533"/>
            <a:ext cx="2514601" cy="1905117"/>
            <a:chOff x="0" y="0"/>
            <a:chExt cx="2514600" cy="1905115"/>
          </a:xfrm>
        </p:grpSpPr>
        <p:sp>
          <p:nvSpPr>
            <p:cNvPr id="346" name="Shape"/>
            <p:cNvSpPr/>
            <p:nvPr/>
          </p:nvSpPr>
          <p:spPr>
            <a:xfrm>
              <a:off x="0" y="0"/>
              <a:ext cx="2514600" cy="1905116"/>
            </a:xfrm>
            <a:custGeom>
              <a:avLst/>
              <a:gdLst/>
              <a:ahLst/>
              <a:cxnLst>
                <a:cxn ang="0">
                  <a:pos x="wd2" y="hd2"/>
                </a:cxn>
                <a:cxn ang="5400000">
                  <a:pos x="wd2" y="hd2"/>
                </a:cxn>
                <a:cxn ang="10800000">
                  <a:pos x="wd2" y="hd2"/>
                </a:cxn>
                <a:cxn ang="16200000">
                  <a:pos x="wd2" y="hd2"/>
                </a:cxn>
              </a:cxnLst>
              <a:rect l="0" t="0" r="r" b="b"/>
              <a:pathLst>
                <a:path w="21600" h="21600" extrusionOk="0">
                  <a:moveTo>
                    <a:pt x="0" y="9866"/>
                  </a:moveTo>
                  <a:cubicBezTo>
                    <a:pt x="0" y="8570"/>
                    <a:pt x="796" y="7520"/>
                    <a:pt x="1778" y="7520"/>
                  </a:cubicBezTo>
                  <a:lnTo>
                    <a:pt x="12600" y="7520"/>
                  </a:lnTo>
                  <a:lnTo>
                    <a:pt x="12547" y="0"/>
                  </a:lnTo>
                  <a:lnTo>
                    <a:pt x="18000" y="7520"/>
                  </a:lnTo>
                  <a:lnTo>
                    <a:pt x="19822" y="7520"/>
                  </a:lnTo>
                  <a:cubicBezTo>
                    <a:pt x="20804" y="7520"/>
                    <a:pt x="21600" y="8570"/>
                    <a:pt x="21600" y="9866"/>
                  </a:cubicBezTo>
                  <a:lnTo>
                    <a:pt x="21600" y="9866"/>
                  </a:lnTo>
                  <a:lnTo>
                    <a:pt x="21600" y="19253"/>
                  </a:lnTo>
                  <a:cubicBezTo>
                    <a:pt x="21600" y="20549"/>
                    <a:pt x="20804" y="21600"/>
                    <a:pt x="19822" y="21600"/>
                  </a:cubicBezTo>
                  <a:lnTo>
                    <a:pt x="1778" y="21600"/>
                  </a:lnTo>
                  <a:cubicBezTo>
                    <a:pt x="796" y="21600"/>
                    <a:pt x="0" y="20549"/>
                    <a:pt x="0" y="19253"/>
                  </a:cubicBezTo>
                  <a:lnTo>
                    <a:pt x="0" y="9866"/>
                  </a:lnTo>
                  <a:close/>
                </a:path>
              </a:pathLst>
            </a:custGeom>
            <a:solidFill>
              <a:srgbClr val="FFFFFF"/>
            </a:solidFill>
            <a:ln w="12700" cap="flat">
              <a:solidFill>
                <a:srgbClr val="011749"/>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sp>
          <p:nvSpPr>
            <p:cNvPr id="347" name="One Health becomes recommended strategic approach…"/>
            <p:cNvSpPr txBox="1"/>
            <p:nvPr/>
          </p:nvSpPr>
          <p:spPr>
            <a:xfrm>
              <a:off x="112694" y="686568"/>
              <a:ext cx="2289213" cy="119520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marL="171450" indent="-171450">
                <a:buSzPct val="100000"/>
                <a:buFont typeface="Arial"/>
                <a:buChar char="•"/>
                <a:defRPr sz="1400"/>
              </a:pPr>
              <a:r>
                <a:rPr dirty="0">
                  <a:latin typeface="Source Sans Pro Regular"/>
                </a:rPr>
                <a:t>One Health becomes recommended strategic approach</a:t>
              </a:r>
              <a:endParaRPr dirty="0">
                <a:solidFill>
                  <a:srgbClr val="FFFFFF"/>
                </a:solidFill>
                <a:latin typeface="Source Sans Pro Regular"/>
              </a:endParaRPr>
            </a:p>
            <a:p>
              <a:pPr marL="171450" indent="-171450">
                <a:buSzPct val="100000"/>
                <a:buFont typeface="Arial"/>
                <a:buChar char="•"/>
                <a:defRPr sz="1400" b="1"/>
              </a:pPr>
              <a:r>
                <a:rPr dirty="0">
                  <a:latin typeface="Source Sans Pro Regular"/>
                </a:rPr>
                <a:t>FAO/OIE/WHO Strategic Framework presentation</a:t>
              </a:r>
            </a:p>
          </p:txBody>
        </p:sp>
      </p:grpSp>
      <p:grpSp>
        <p:nvGrpSpPr>
          <p:cNvPr id="351" name="Speech Bubble: Rectangle with Corners Rounded 24"/>
          <p:cNvGrpSpPr/>
          <p:nvPr/>
        </p:nvGrpSpPr>
        <p:grpSpPr>
          <a:xfrm>
            <a:off x="8447785" y="4535921"/>
            <a:ext cx="2719303" cy="1346644"/>
            <a:chOff x="0" y="0"/>
            <a:chExt cx="2719302" cy="1346643"/>
          </a:xfrm>
        </p:grpSpPr>
        <p:sp>
          <p:nvSpPr>
            <p:cNvPr id="349" name="Shape"/>
            <p:cNvSpPr/>
            <p:nvPr/>
          </p:nvSpPr>
          <p:spPr>
            <a:xfrm>
              <a:off x="0" y="0"/>
              <a:ext cx="2719302" cy="1346643"/>
            </a:xfrm>
            <a:custGeom>
              <a:avLst/>
              <a:gdLst/>
              <a:ahLst/>
              <a:cxnLst>
                <a:cxn ang="0">
                  <a:pos x="wd2" y="hd2"/>
                </a:cxn>
                <a:cxn ang="5400000">
                  <a:pos x="wd2" y="hd2"/>
                </a:cxn>
                <a:cxn ang="10800000">
                  <a:pos x="wd2" y="hd2"/>
                </a:cxn>
                <a:cxn ang="16200000">
                  <a:pos x="wd2" y="hd2"/>
                </a:cxn>
              </a:cxnLst>
              <a:rect l="0" t="0" r="r" b="b"/>
              <a:pathLst>
                <a:path w="21600" h="21600" extrusionOk="0">
                  <a:moveTo>
                    <a:pt x="0" y="10565"/>
                  </a:moveTo>
                  <a:cubicBezTo>
                    <a:pt x="0" y="9347"/>
                    <a:pt x="489" y="8358"/>
                    <a:pt x="1093" y="8358"/>
                  </a:cubicBezTo>
                  <a:lnTo>
                    <a:pt x="3600" y="8358"/>
                  </a:lnTo>
                  <a:lnTo>
                    <a:pt x="4674" y="0"/>
                  </a:lnTo>
                  <a:lnTo>
                    <a:pt x="9000" y="8358"/>
                  </a:lnTo>
                  <a:lnTo>
                    <a:pt x="20507" y="8358"/>
                  </a:lnTo>
                  <a:cubicBezTo>
                    <a:pt x="21111" y="8358"/>
                    <a:pt x="21600" y="9347"/>
                    <a:pt x="21600" y="10565"/>
                  </a:cubicBezTo>
                  <a:lnTo>
                    <a:pt x="21600" y="10565"/>
                  </a:lnTo>
                  <a:lnTo>
                    <a:pt x="21600" y="19393"/>
                  </a:lnTo>
                  <a:cubicBezTo>
                    <a:pt x="21600" y="20612"/>
                    <a:pt x="21111" y="21600"/>
                    <a:pt x="20507" y="21600"/>
                  </a:cubicBezTo>
                  <a:lnTo>
                    <a:pt x="1093" y="21600"/>
                  </a:lnTo>
                  <a:cubicBezTo>
                    <a:pt x="489" y="21600"/>
                    <a:pt x="0" y="20612"/>
                    <a:pt x="0" y="19393"/>
                  </a:cubicBezTo>
                  <a:lnTo>
                    <a:pt x="0" y="10565"/>
                  </a:lnTo>
                  <a:close/>
                </a:path>
              </a:pathLst>
            </a:custGeom>
            <a:solidFill>
              <a:srgbClr val="FFFFFF"/>
            </a:solidFill>
            <a:ln w="12700" cap="flat">
              <a:solidFill>
                <a:srgbClr val="011749"/>
              </a:solidFill>
              <a:prstDash val="solid"/>
              <a:miter lim="800000"/>
            </a:ln>
            <a:effectLst/>
          </p:spPr>
          <p:txBody>
            <a:bodyPr wrap="square" lIns="45719" tIns="45719" rIns="45719" bIns="45719" numCol="1" anchor="ctr">
              <a:noAutofit/>
            </a:bodyPr>
            <a:lstStyle/>
            <a:p>
              <a:pPr>
                <a:defRPr>
                  <a:solidFill>
                    <a:srgbClr val="FFFFFF"/>
                  </a:solidFill>
                </a:defRPr>
              </a:pPr>
              <a:endParaRPr/>
            </a:p>
          </p:txBody>
        </p:sp>
        <p:sp>
          <p:nvSpPr>
            <p:cNvPr id="350" name="Presentation of FAO/OIE/WHO Tripartite Concept Note"/>
            <p:cNvSpPr txBox="1"/>
            <p:nvPr/>
          </p:nvSpPr>
          <p:spPr>
            <a:xfrm>
              <a:off x="92368" y="672265"/>
              <a:ext cx="2534565" cy="5232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marL="171450" indent="-171450">
                <a:buSzPct val="100000"/>
                <a:buFont typeface="Arial"/>
                <a:buChar char="•"/>
                <a:defRPr sz="1400"/>
              </a:pPr>
              <a:r>
                <a:rPr dirty="0">
                  <a:latin typeface="Source Sans Pro Regular"/>
                </a:rPr>
                <a:t>Presentation of </a:t>
              </a:r>
              <a:r>
                <a:rPr b="1" dirty="0">
                  <a:latin typeface="Source Sans Pro Regular"/>
                </a:rPr>
                <a:t>FAO/OIE/WHO Tripartite Concept Note</a:t>
              </a:r>
              <a:r>
                <a:rPr dirty="0">
                  <a:latin typeface="Source Sans Pro Regular"/>
                </a:rPr>
                <a:t>  </a:t>
              </a:r>
            </a:p>
          </p:txBody>
        </p:sp>
      </p:grpSp>
      <p:pic>
        <p:nvPicPr>
          <p:cNvPr id="352" name="Picture 2" descr="Picture 2"/>
          <p:cNvPicPr>
            <a:picLocks noChangeAspect="1"/>
          </p:cNvPicPr>
          <p:nvPr/>
        </p:nvPicPr>
        <p:blipFill>
          <a:blip r:embed="rId3"/>
          <a:stretch>
            <a:fillRect/>
          </a:stretch>
        </p:blipFill>
        <p:spPr>
          <a:xfrm>
            <a:off x="9962374" y="3407598"/>
            <a:ext cx="1423901" cy="1476809"/>
          </a:xfrm>
          <a:prstGeom prst="rect">
            <a:avLst/>
          </a:prstGeom>
          <a:ln w="12700">
            <a:miter lim="400000"/>
          </a:ln>
        </p:spPr>
      </p:pic>
      <p:sp>
        <p:nvSpPr>
          <p:cNvPr id="2" name="Title 1">
            <a:extLst>
              <a:ext uri="{FF2B5EF4-FFF2-40B4-BE49-F238E27FC236}">
                <a16:creationId xmlns:a16="http://schemas.microsoft.com/office/drawing/2014/main" id="{D92F6CE8-FF13-05BB-D7B0-8CF0D32C7155}"/>
              </a:ext>
            </a:extLst>
          </p:cNvPr>
          <p:cNvSpPr txBox="1">
            <a:spLocks/>
          </p:cNvSpPr>
          <p:nvPr/>
        </p:nvSpPr>
        <p:spPr>
          <a:xfrm>
            <a:off x="236886" y="-11404"/>
            <a:ext cx="9846069" cy="64611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162744" rtl="0"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en-US" b="1"/>
              <a:t>History of One Health in the 21st century</a:t>
            </a:r>
            <a:endParaRPr lang="en-US" b="1" dirty="0"/>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3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351"/>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4" nodeType="afterEffect">
                                  <p:stCondLst>
                                    <p:cond delay="0"/>
                                  </p:stCondLst>
                                  <p:iterate>
                                    <p:tmAbs val="0"/>
                                  </p:iterate>
                                  <p:childTnLst>
                                    <p:set>
                                      <p:cBhvr>
                                        <p:cTn id="17" fill="hold"/>
                                        <p:tgtEl>
                                          <p:spTgt spid="3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 grpId="1" animBg="1" advAuto="0"/>
      <p:bldP spid="348" grpId="2" animBg="1" advAuto="0"/>
      <p:bldP spid="351" grpId="3" animBg="1" advAuto="0"/>
      <p:bldP spid="352" grpId="4" animBg="1" advAuto="0"/>
    </p:bldLst>
  </p:timing>
</p:sld>
</file>

<file path=ppt/theme/theme1.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Calibri"/>
        <a:ea typeface="Calibri"/>
        <a:cs typeface="Calibri"/>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Calibri"/>
        <a:ea typeface="Calibri"/>
        <a:cs typeface="Calibri"/>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Props1.xml><?xml version="1.0" encoding="utf-8"?>
<ds:datastoreItem xmlns:ds="http://schemas.openxmlformats.org/officeDocument/2006/customXml" ds:itemID="{EE1C64AA-B56F-4738-A028-CA1B5D323CAA}"/>
</file>

<file path=customXml/itemProps2.xml><?xml version="1.0" encoding="utf-8"?>
<ds:datastoreItem xmlns:ds="http://schemas.openxmlformats.org/officeDocument/2006/customXml" ds:itemID="{4CA5C4F0-8350-4EF2-99B6-5E958E299A05}">
  <ds:schemaRefs>
    <ds:schemaRef ds:uri="http://schemas.microsoft.com/sharepoint/v3/contenttype/forms"/>
  </ds:schemaRefs>
</ds:datastoreItem>
</file>

<file path=customXml/itemProps3.xml><?xml version="1.0" encoding="utf-8"?>
<ds:datastoreItem xmlns:ds="http://schemas.openxmlformats.org/officeDocument/2006/customXml" ds:itemID="{458167F4-5513-4B1E-8CA1-0FDC6E6360BF}">
  <ds:schemaRefs>
    <ds:schemaRef ds:uri="http://schemas.microsoft.com/office/2006/metadata/properties"/>
    <ds:schemaRef ds:uri="http://schemas.microsoft.com/office/infopath/2007/PartnerControls"/>
    <ds:schemaRef ds:uri="9ca0fa8f-1020-4790-a298-914e539c43a5"/>
    <ds:schemaRef ds:uri="1545eeb8-3090-4573-a4ea-6910cac27a03"/>
  </ds:schemaRefs>
</ds:datastoreItem>
</file>

<file path=docProps/app.xml><?xml version="1.0" encoding="utf-8"?>
<Properties xmlns="http://schemas.openxmlformats.org/officeDocument/2006/extended-properties" xmlns:vt="http://schemas.openxmlformats.org/officeDocument/2006/docPropsVTypes">
  <TotalTime>70</TotalTime>
  <Words>6302</Words>
  <Application>Microsoft Office PowerPoint</Application>
  <PresentationFormat>Widescreen</PresentationFormat>
  <Paragraphs>668</Paragraphs>
  <Slides>72</Slides>
  <Notes>53</Notes>
  <HiddenSlides>0</HiddenSlides>
  <MMClips>1</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1_RRT_Theme1</vt:lpstr>
      <vt:lpstr>A1.3a  Introduction to One Health</vt:lpstr>
      <vt:lpstr>Notes to facilitators</vt:lpstr>
      <vt:lpstr>PowerPoint Presentation</vt:lpstr>
      <vt:lpstr>PowerPoint Presentation</vt:lpstr>
      <vt:lpstr>Oultine</vt:lpstr>
      <vt:lpstr>PowerPoint Presentation</vt:lpstr>
      <vt:lpstr>How to define One Health? </vt:lpstr>
      <vt:lpstr>How to define One Health? </vt:lpstr>
      <vt:lpstr>PowerPoint Presentation</vt:lpstr>
      <vt:lpstr>PowerPoint Presentation</vt:lpstr>
      <vt:lpstr>PowerPoint Presentation</vt:lpstr>
      <vt:lpstr>Knowledge Check</vt:lpstr>
      <vt:lpstr>Knowledge Check</vt:lpstr>
      <vt:lpstr>PowerPoint Presentation</vt:lpstr>
      <vt:lpstr>PowerPoint Presentation</vt:lpstr>
      <vt:lpstr>One Health diseases and threats: reasons</vt:lpstr>
      <vt:lpstr>Key Drivers</vt:lpstr>
      <vt:lpstr>Key Drivers</vt:lpstr>
      <vt:lpstr>Key Drivers</vt:lpstr>
      <vt:lpstr>Key Drivers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 principle of One Health within the Tripartite Zoonoses Guide   </vt:lpstr>
      <vt:lpstr>PowerPoint Presentation</vt:lpstr>
      <vt:lpstr>PowerPoint Presentation</vt:lpstr>
      <vt:lpstr>PowerPoint Presentation</vt:lpstr>
      <vt:lpstr>Knowledge Check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Knowledge Check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Knowledge Check</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A1.3a  Introduction to One Health</dc:title>
  <dc:creator>Szilvia Horváth</dc:creator>
  <cp:lastModifiedBy>Szilvia Horváth</cp:lastModifiedBy>
  <cp:revision>43</cp:revision>
  <dcterms:modified xsi:type="dcterms:W3CDTF">2023-01-24T12:56:36Z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139400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