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8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4194F2-DD33-F00A-D914-5F481B6181EB}" v="83" dt="2023-03-29T10:11:35.036"/>
    <p1510:client id="{6EA78FC8-89FD-2EE1-D0A9-3FE0179B136F}" v="6" dt="2023-03-16T16:08:39.326"/>
    <p1510:client id="{B08CD06E-882C-0A3D-09CC-9EF9CB043D9C}" v="1" dt="2023-03-17T15:11:26.932"/>
    <p1510:client id="{EFCEA19B-AFF9-D428-D91A-DFB1F3C94C46}" v="1" dt="2023-03-14T08:21:06.63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39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8/10/relationships/authors" Target="authors.xml"/><Relationship Id="rId61" Type="http://schemas.openxmlformats.org/officeDocument/2006/relationships/slide" Target="slides/slide57.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7FCF7043-3E3B-4A3D-885F-BF28175FB7E1}"/>
    <pc:docChg chg="undo custSel modSld">
      <pc:chgData name="GOMEZ, Paula" userId="c93cf399-3ed7-4230-9282-8831e3fe5ae7" providerId="ADAL" clId="{7FCF7043-3E3B-4A3D-885F-BF28175FB7E1}" dt="2023-02-02T09:44:05.383" v="90" actId="11"/>
      <pc:docMkLst>
        <pc:docMk/>
      </pc:docMkLst>
      <pc:sldChg chg="modSp mod">
        <pc:chgData name="GOMEZ, Paula" userId="c93cf399-3ed7-4230-9282-8831e3fe5ae7" providerId="ADAL" clId="{7FCF7043-3E3B-4A3D-885F-BF28175FB7E1}" dt="2023-02-02T09:31:21.633" v="2" actId="1076"/>
        <pc:sldMkLst>
          <pc:docMk/>
          <pc:sldMk cId="0" sldId="256"/>
        </pc:sldMkLst>
        <pc:spChg chg="mod">
          <ac:chgData name="GOMEZ, Paula" userId="c93cf399-3ed7-4230-9282-8831e3fe5ae7" providerId="ADAL" clId="{7FCF7043-3E3B-4A3D-885F-BF28175FB7E1}" dt="2023-02-02T09:31:21.633" v="2" actId="1076"/>
          <ac:spMkLst>
            <pc:docMk/>
            <pc:sldMk cId="0" sldId="256"/>
            <ac:spMk id="2" creationId="{6F8C0244-BCB3-EFEC-28AF-08DCA746B6CE}"/>
          </ac:spMkLst>
        </pc:spChg>
      </pc:sldChg>
      <pc:sldChg chg="modSp mod">
        <pc:chgData name="GOMEZ, Paula" userId="c93cf399-3ed7-4230-9282-8831e3fe5ae7" providerId="ADAL" clId="{7FCF7043-3E3B-4A3D-885F-BF28175FB7E1}" dt="2023-02-02T09:31:52.807" v="3" actId="207"/>
        <pc:sldMkLst>
          <pc:docMk/>
          <pc:sldMk cId="0" sldId="259"/>
        </pc:sldMkLst>
        <pc:graphicFrameChg chg="modGraphic">
          <ac:chgData name="GOMEZ, Paula" userId="c93cf399-3ed7-4230-9282-8831e3fe5ae7" providerId="ADAL" clId="{7FCF7043-3E3B-4A3D-885F-BF28175FB7E1}" dt="2023-02-02T09:31:52.807" v="3" actId="207"/>
          <ac:graphicFrameMkLst>
            <pc:docMk/>
            <pc:sldMk cId="0" sldId="259"/>
            <ac:graphicFrameMk id="294" creationId="{00000000-0000-0000-0000-000000000000}"/>
          </ac:graphicFrameMkLst>
        </pc:graphicFrameChg>
      </pc:sldChg>
      <pc:sldChg chg="modSp mod">
        <pc:chgData name="GOMEZ, Paula" userId="c93cf399-3ed7-4230-9282-8831e3fe5ae7" providerId="ADAL" clId="{7FCF7043-3E3B-4A3D-885F-BF28175FB7E1}" dt="2023-02-02T09:32:50.624" v="11" actId="207"/>
        <pc:sldMkLst>
          <pc:docMk/>
          <pc:sldMk cId="0" sldId="260"/>
        </pc:sldMkLst>
        <pc:spChg chg="mod">
          <ac:chgData name="GOMEZ, Paula" userId="c93cf399-3ed7-4230-9282-8831e3fe5ae7" providerId="ADAL" clId="{7FCF7043-3E3B-4A3D-885F-BF28175FB7E1}" dt="2023-02-02T09:32:50.624" v="11" actId="207"/>
          <ac:spMkLst>
            <pc:docMk/>
            <pc:sldMk cId="0" sldId="260"/>
            <ac:spMk id="296" creationId="{00000000-0000-0000-0000-000000000000}"/>
          </ac:spMkLst>
        </pc:spChg>
      </pc:sldChg>
      <pc:sldChg chg="addSp delSp modSp mod">
        <pc:chgData name="GOMEZ, Paula" userId="c93cf399-3ed7-4230-9282-8831e3fe5ae7" providerId="ADAL" clId="{7FCF7043-3E3B-4A3D-885F-BF28175FB7E1}" dt="2023-02-02T09:38:14.373" v="42" actId="207"/>
        <pc:sldMkLst>
          <pc:docMk/>
          <pc:sldMk cId="0" sldId="262"/>
        </pc:sldMkLst>
        <pc:spChg chg="mod topLvl">
          <ac:chgData name="GOMEZ, Paula" userId="c93cf399-3ed7-4230-9282-8831e3fe5ae7" providerId="ADAL" clId="{7FCF7043-3E3B-4A3D-885F-BF28175FB7E1}" dt="2023-02-02T09:38:14.373" v="42" actId="207"/>
          <ac:spMkLst>
            <pc:docMk/>
            <pc:sldMk cId="0" sldId="262"/>
            <ac:spMk id="307" creationId="{00000000-0000-0000-0000-000000000000}"/>
          </ac:spMkLst>
        </pc:spChg>
        <pc:spChg chg="del mod topLvl">
          <ac:chgData name="GOMEZ, Paula" userId="c93cf399-3ed7-4230-9282-8831e3fe5ae7" providerId="ADAL" clId="{7FCF7043-3E3B-4A3D-885F-BF28175FB7E1}" dt="2023-02-02T09:34:13.126" v="23" actId="478"/>
          <ac:spMkLst>
            <pc:docMk/>
            <pc:sldMk cId="0" sldId="262"/>
            <ac:spMk id="308" creationId="{00000000-0000-0000-0000-000000000000}"/>
          </ac:spMkLst>
        </pc:spChg>
        <pc:grpChg chg="add del mod">
          <ac:chgData name="GOMEZ, Paula" userId="c93cf399-3ed7-4230-9282-8831e3fe5ae7" providerId="ADAL" clId="{7FCF7043-3E3B-4A3D-885F-BF28175FB7E1}" dt="2023-02-02T09:34:13.126" v="23" actId="478"/>
          <ac:grpSpMkLst>
            <pc:docMk/>
            <pc:sldMk cId="0" sldId="262"/>
            <ac:grpSpMk id="309" creationId="{00000000-0000-0000-0000-000000000000}"/>
          </ac:grpSpMkLst>
        </pc:grpChg>
      </pc:sldChg>
      <pc:sldChg chg="modSp mod">
        <pc:chgData name="GOMEZ, Paula" userId="c93cf399-3ed7-4230-9282-8831e3fe5ae7" providerId="ADAL" clId="{7FCF7043-3E3B-4A3D-885F-BF28175FB7E1}" dt="2023-02-02T09:34:50.790" v="25" actId="12"/>
        <pc:sldMkLst>
          <pc:docMk/>
          <pc:sldMk cId="0" sldId="265"/>
        </pc:sldMkLst>
        <pc:spChg chg="mod">
          <ac:chgData name="GOMEZ, Paula" userId="c93cf399-3ed7-4230-9282-8831e3fe5ae7" providerId="ADAL" clId="{7FCF7043-3E3B-4A3D-885F-BF28175FB7E1}" dt="2023-02-02T09:34:50.790" v="25" actId="12"/>
          <ac:spMkLst>
            <pc:docMk/>
            <pc:sldMk cId="0" sldId="265"/>
            <ac:spMk id="319" creationId="{00000000-0000-0000-0000-000000000000}"/>
          </ac:spMkLst>
        </pc:spChg>
      </pc:sldChg>
      <pc:sldChg chg="modSp mod">
        <pc:chgData name="GOMEZ, Paula" userId="c93cf399-3ed7-4230-9282-8831e3fe5ae7" providerId="ADAL" clId="{7FCF7043-3E3B-4A3D-885F-BF28175FB7E1}" dt="2023-02-02T09:35:03.794" v="26" actId="14100"/>
        <pc:sldMkLst>
          <pc:docMk/>
          <pc:sldMk cId="0" sldId="267"/>
        </pc:sldMkLst>
        <pc:spChg chg="mod">
          <ac:chgData name="GOMEZ, Paula" userId="c93cf399-3ed7-4230-9282-8831e3fe5ae7" providerId="ADAL" clId="{7FCF7043-3E3B-4A3D-885F-BF28175FB7E1}" dt="2023-02-02T09:35:03.794" v="26" actId="14100"/>
          <ac:spMkLst>
            <pc:docMk/>
            <pc:sldMk cId="0" sldId="267"/>
            <ac:spMk id="327" creationId="{00000000-0000-0000-0000-000000000000}"/>
          </ac:spMkLst>
        </pc:spChg>
      </pc:sldChg>
      <pc:sldChg chg="modSp mod">
        <pc:chgData name="GOMEZ, Paula" userId="c93cf399-3ed7-4230-9282-8831e3fe5ae7" providerId="ADAL" clId="{7FCF7043-3E3B-4A3D-885F-BF28175FB7E1}" dt="2023-02-02T09:35:15.242" v="27" actId="14100"/>
        <pc:sldMkLst>
          <pc:docMk/>
          <pc:sldMk cId="0" sldId="269"/>
        </pc:sldMkLst>
        <pc:spChg chg="mod">
          <ac:chgData name="GOMEZ, Paula" userId="c93cf399-3ed7-4230-9282-8831e3fe5ae7" providerId="ADAL" clId="{7FCF7043-3E3B-4A3D-885F-BF28175FB7E1}" dt="2023-02-02T09:35:15.242" v="27" actId="14100"/>
          <ac:spMkLst>
            <pc:docMk/>
            <pc:sldMk cId="0" sldId="269"/>
            <ac:spMk id="336" creationId="{00000000-0000-0000-0000-000000000000}"/>
          </ac:spMkLst>
        </pc:spChg>
      </pc:sldChg>
      <pc:sldChg chg="modSp mod">
        <pc:chgData name="GOMEZ, Paula" userId="c93cf399-3ed7-4230-9282-8831e3fe5ae7" providerId="ADAL" clId="{7FCF7043-3E3B-4A3D-885F-BF28175FB7E1}" dt="2023-02-02T09:35:20.193" v="28" actId="14100"/>
        <pc:sldMkLst>
          <pc:docMk/>
          <pc:sldMk cId="0" sldId="270"/>
        </pc:sldMkLst>
        <pc:spChg chg="mod">
          <ac:chgData name="GOMEZ, Paula" userId="c93cf399-3ed7-4230-9282-8831e3fe5ae7" providerId="ADAL" clId="{7FCF7043-3E3B-4A3D-885F-BF28175FB7E1}" dt="2023-02-02T09:35:20.193" v="28" actId="14100"/>
          <ac:spMkLst>
            <pc:docMk/>
            <pc:sldMk cId="0" sldId="270"/>
            <ac:spMk id="342" creationId="{00000000-0000-0000-0000-000000000000}"/>
          </ac:spMkLst>
        </pc:spChg>
      </pc:sldChg>
      <pc:sldChg chg="modSp mod">
        <pc:chgData name="GOMEZ, Paula" userId="c93cf399-3ed7-4230-9282-8831e3fe5ae7" providerId="ADAL" clId="{7FCF7043-3E3B-4A3D-885F-BF28175FB7E1}" dt="2023-02-02T09:38:02.591" v="40" actId="1582"/>
        <pc:sldMkLst>
          <pc:docMk/>
          <pc:sldMk cId="0" sldId="272"/>
        </pc:sldMkLst>
        <pc:spChg chg="mod">
          <ac:chgData name="GOMEZ, Paula" userId="c93cf399-3ed7-4230-9282-8831e3fe5ae7" providerId="ADAL" clId="{7FCF7043-3E3B-4A3D-885F-BF28175FB7E1}" dt="2023-02-02T09:38:02.591" v="40" actId="1582"/>
          <ac:spMkLst>
            <pc:docMk/>
            <pc:sldMk cId="0" sldId="272"/>
            <ac:spMk id="350" creationId="{00000000-0000-0000-0000-000000000000}"/>
          </ac:spMkLst>
        </pc:spChg>
      </pc:sldChg>
      <pc:sldChg chg="modSp mod">
        <pc:chgData name="GOMEZ, Paula" userId="c93cf399-3ed7-4230-9282-8831e3fe5ae7" providerId="ADAL" clId="{7FCF7043-3E3B-4A3D-885F-BF28175FB7E1}" dt="2023-02-02T09:37:29.320" v="37" actId="207"/>
        <pc:sldMkLst>
          <pc:docMk/>
          <pc:sldMk cId="0" sldId="274"/>
        </pc:sldMkLst>
        <pc:spChg chg="mod">
          <ac:chgData name="GOMEZ, Paula" userId="c93cf399-3ed7-4230-9282-8831e3fe5ae7" providerId="ADAL" clId="{7FCF7043-3E3B-4A3D-885F-BF28175FB7E1}" dt="2023-02-02T09:37:29.320" v="37" actId="207"/>
          <ac:spMkLst>
            <pc:docMk/>
            <pc:sldMk cId="0" sldId="274"/>
            <ac:spMk id="359" creationId="{00000000-0000-0000-0000-000000000000}"/>
          </ac:spMkLst>
        </pc:spChg>
        <pc:spChg chg="mod">
          <ac:chgData name="GOMEZ, Paula" userId="c93cf399-3ed7-4230-9282-8831e3fe5ae7" providerId="ADAL" clId="{7FCF7043-3E3B-4A3D-885F-BF28175FB7E1}" dt="2023-02-02T09:37:29.320" v="37" actId="207"/>
          <ac:spMkLst>
            <pc:docMk/>
            <pc:sldMk cId="0" sldId="274"/>
            <ac:spMk id="360" creationId="{00000000-0000-0000-0000-000000000000}"/>
          </ac:spMkLst>
        </pc:spChg>
        <pc:grpChg chg="mod">
          <ac:chgData name="GOMEZ, Paula" userId="c93cf399-3ed7-4230-9282-8831e3fe5ae7" providerId="ADAL" clId="{7FCF7043-3E3B-4A3D-885F-BF28175FB7E1}" dt="2023-02-02T09:37:24.323" v="36" actId="207"/>
          <ac:grpSpMkLst>
            <pc:docMk/>
            <pc:sldMk cId="0" sldId="274"/>
            <ac:grpSpMk id="361" creationId="{00000000-0000-0000-0000-000000000000}"/>
          </ac:grpSpMkLst>
        </pc:grpChg>
      </pc:sldChg>
      <pc:sldChg chg="modSp mod">
        <pc:chgData name="GOMEZ, Paula" userId="c93cf399-3ed7-4230-9282-8831e3fe5ae7" providerId="ADAL" clId="{7FCF7043-3E3B-4A3D-885F-BF28175FB7E1}" dt="2023-02-02T09:38:32.100" v="43" actId="14100"/>
        <pc:sldMkLst>
          <pc:docMk/>
          <pc:sldMk cId="0" sldId="282"/>
        </pc:sldMkLst>
        <pc:spChg chg="mod">
          <ac:chgData name="GOMEZ, Paula" userId="c93cf399-3ed7-4230-9282-8831e3fe5ae7" providerId="ADAL" clId="{7FCF7043-3E3B-4A3D-885F-BF28175FB7E1}" dt="2023-02-02T09:37:08.889" v="34" actId="207"/>
          <ac:spMkLst>
            <pc:docMk/>
            <pc:sldMk cId="0" sldId="282"/>
            <ac:spMk id="396" creationId="{00000000-0000-0000-0000-000000000000}"/>
          </ac:spMkLst>
        </pc:spChg>
        <pc:spChg chg="mod">
          <ac:chgData name="GOMEZ, Paula" userId="c93cf399-3ed7-4230-9282-8831e3fe5ae7" providerId="ADAL" clId="{7FCF7043-3E3B-4A3D-885F-BF28175FB7E1}" dt="2023-02-02T09:38:32.100" v="43" actId="14100"/>
          <ac:spMkLst>
            <pc:docMk/>
            <pc:sldMk cId="0" sldId="282"/>
            <ac:spMk id="397" creationId="{00000000-0000-0000-0000-000000000000}"/>
          </ac:spMkLst>
        </pc:spChg>
        <pc:grpChg chg="mod">
          <ac:chgData name="GOMEZ, Paula" userId="c93cf399-3ed7-4230-9282-8831e3fe5ae7" providerId="ADAL" clId="{7FCF7043-3E3B-4A3D-885F-BF28175FB7E1}" dt="2023-02-02T09:36:18.315" v="33" actId="207"/>
          <ac:grpSpMkLst>
            <pc:docMk/>
            <pc:sldMk cId="0" sldId="282"/>
            <ac:grpSpMk id="398" creationId="{00000000-0000-0000-0000-000000000000}"/>
          </ac:grpSpMkLst>
        </pc:grpChg>
      </pc:sldChg>
      <pc:sldChg chg="modSp mod">
        <pc:chgData name="GOMEZ, Paula" userId="c93cf399-3ed7-4230-9282-8831e3fe5ae7" providerId="ADAL" clId="{7FCF7043-3E3B-4A3D-885F-BF28175FB7E1}" dt="2023-02-02T09:38:47.679" v="44" actId="11"/>
        <pc:sldMkLst>
          <pc:docMk/>
          <pc:sldMk cId="0" sldId="285"/>
        </pc:sldMkLst>
        <pc:spChg chg="mod">
          <ac:chgData name="GOMEZ, Paula" userId="c93cf399-3ed7-4230-9282-8831e3fe5ae7" providerId="ADAL" clId="{7FCF7043-3E3B-4A3D-885F-BF28175FB7E1}" dt="2023-02-02T09:38:47.679" v="44" actId="11"/>
          <ac:spMkLst>
            <pc:docMk/>
            <pc:sldMk cId="0" sldId="285"/>
            <ac:spMk id="409" creationId="{00000000-0000-0000-0000-000000000000}"/>
          </ac:spMkLst>
        </pc:spChg>
      </pc:sldChg>
      <pc:sldChg chg="modSp mod">
        <pc:chgData name="GOMEZ, Paula" userId="c93cf399-3ed7-4230-9282-8831e3fe5ae7" providerId="ADAL" clId="{7FCF7043-3E3B-4A3D-885F-BF28175FB7E1}" dt="2023-02-02T09:39:22.545" v="46" actId="207"/>
        <pc:sldMkLst>
          <pc:docMk/>
          <pc:sldMk cId="0" sldId="293"/>
        </pc:sldMkLst>
        <pc:spChg chg="mod">
          <ac:chgData name="GOMEZ, Paula" userId="c93cf399-3ed7-4230-9282-8831e3fe5ae7" providerId="ADAL" clId="{7FCF7043-3E3B-4A3D-885F-BF28175FB7E1}" dt="2023-02-02T09:39:22.545" v="46" actId="207"/>
          <ac:spMkLst>
            <pc:docMk/>
            <pc:sldMk cId="0" sldId="293"/>
            <ac:spMk id="457" creationId="{00000000-0000-0000-0000-000000000000}"/>
          </ac:spMkLst>
        </pc:spChg>
      </pc:sldChg>
      <pc:sldChg chg="addSp delSp modSp mod">
        <pc:chgData name="GOMEZ, Paula" userId="c93cf399-3ed7-4230-9282-8831e3fe5ae7" providerId="ADAL" clId="{7FCF7043-3E3B-4A3D-885F-BF28175FB7E1}" dt="2023-02-02T09:42:39.762" v="62" actId="14100"/>
        <pc:sldMkLst>
          <pc:docMk/>
          <pc:sldMk cId="0" sldId="294"/>
        </pc:sldMkLst>
        <pc:picChg chg="add del mod modCrop">
          <ac:chgData name="GOMEZ, Paula" userId="c93cf399-3ed7-4230-9282-8831e3fe5ae7" providerId="ADAL" clId="{7FCF7043-3E3B-4A3D-885F-BF28175FB7E1}" dt="2023-02-02T09:42:00.948" v="52" actId="478"/>
          <ac:picMkLst>
            <pc:docMk/>
            <pc:sldMk cId="0" sldId="294"/>
            <ac:picMk id="3" creationId="{2915F8DA-9062-48F2-B733-6323EAE6EEE1}"/>
          </ac:picMkLst>
        </pc:picChg>
        <pc:picChg chg="add mod modCrop">
          <ac:chgData name="GOMEZ, Paula" userId="c93cf399-3ed7-4230-9282-8831e3fe5ae7" providerId="ADAL" clId="{7FCF7043-3E3B-4A3D-885F-BF28175FB7E1}" dt="2023-02-02T09:42:39.762" v="62" actId="14100"/>
          <ac:picMkLst>
            <pc:docMk/>
            <pc:sldMk cId="0" sldId="294"/>
            <ac:picMk id="6" creationId="{17799758-B058-4286-8E1B-BD0AB2654231}"/>
          </ac:picMkLst>
        </pc:picChg>
        <pc:picChg chg="del">
          <ac:chgData name="GOMEZ, Paula" userId="c93cf399-3ed7-4230-9282-8831e3fe5ae7" providerId="ADAL" clId="{7FCF7043-3E3B-4A3D-885F-BF28175FB7E1}" dt="2023-02-02T09:41:18.316" v="47" actId="478"/>
          <ac:picMkLst>
            <pc:docMk/>
            <pc:sldMk cId="0" sldId="294"/>
            <ac:picMk id="461" creationId="{00000000-0000-0000-0000-000000000000}"/>
          </ac:picMkLst>
        </pc:picChg>
      </pc:sldChg>
      <pc:sldChg chg="modSp mod">
        <pc:chgData name="GOMEZ, Paula" userId="c93cf399-3ed7-4230-9282-8831e3fe5ae7" providerId="ADAL" clId="{7FCF7043-3E3B-4A3D-885F-BF28175FB7E1}" dt="2023-02-02T09:43:05.974" v="63" actId="11"/>
        <pc:sldMkLst>
          <pc:docMk/>
          <pc:sldMk cId="0" sldId="299"/>
        </pc:sldMkLst>
        <pc:spChg chg="mod">
          <ac:chgData name="GOMEZ, Paula" userId="c93cf399-3ed7-4230-9282-8831e3fe5ae7" providerId="ADAL" clId="{7FCF7043-3E3B-4A3D-885F-BF28175FB7E1}" dt="2023-02-02T09:43:05.974" v="63" actId="11"/>
          <ac:spMkLst>
            <pc:docMk/>
            <pc:sldMk cId="0" sldId="299"/>
            <ac:spMk id="482" creationId="{00000000-0000-0000-0000-000000000000}"/>
          </ac:spMkLst>
        </pc:spChg>
      </pc:sldChg>
      <pc:sldChg chg="modSp mod">
        <pc:chgData name="GOMEZ, Paula" userId="c93cf399-3ed7-4230-9282-8831e3fe5ae7" providerId="ADAL" clId="{7FCF7043-3E3B-4A3D-885F-BF28175FB7E1}" dt="2023-02-02T09:43:42.303" v="89" actId="20577"/>
        <pc:sldMkLst>
          <pc:docMk/>
          <pc:sldMk cId="0" sldId="300"/>
        </pc:sldMkLst>
        <pc:spChg chg="mod">
          <ac:chgData name="GOMEZ, Paula" userId="c93cf399-3ed7-4230-9282-8831e3fe5ae7" providerId="ADAL" clId="{7FCF7043-3E3B-4A3D-885F-BF28175FB7E1}" dt="2023-02-02T09:43:42.303" v="89" actId="20577"/>
          <ac:spMkLst>
            <pc:docMk/>
            <pc:sldMk cId="0" sldId="300"/>
            <ac:spMk id="486" creationId="{00000000-0000-0000-0000-000000000000}"/>
          </ac:spMkLst>
        </pc:spChg>
      </pc:sldChg>
      <pc:sldChg chg="modSp mod">
        <pc:chgData name="GOMEZ, Paula" userId="c93cf399-3ed7-4230-9282-8831e3fe5ae7" providerId="ADAL" clId="{7FCF7043-3E3B-4A3D-885F-BF28175FB7E1}" dt="2023-02-02T09:44:05.383" v="90" actId="11"/>
        <pc:sldMkLst>
          <pc:docMk/>
          <pc:sldMk cId="0" sldId="310"/>
        </pc:sldMkLst>
        <pc:spChg chg="mod">
          <ac:chgData name="GOMEZ, Paula" userId="c93cf399-3ed7-4230-9282-8831e3fe5ae7" providerId="ADAL" clId="{7FCF7043-3E3B-4A3D-885F-BF28175FB7E1}" dt="2023-02-02T09:44:05.383" v="90" actId="11"/>
          <ac:spMkLst>
            <pc:docMk/>
            <pc:sldMk cId="0" sldId="310"/>
            <ac:spMk id="528" creationId="{00000000-0000-0000-0000-000000000000}"/>
          </ac:spMkLst>
        </pc:spChg>
      </pc:sldChg>
    </pc:docChg>
  </pc:docChgLst>
  <pc:docChgLst>
    <pc:chgData name="EZZINE, Hind" userId="S::ezzineh@who.int::edcab00f-6318-46e5-a4a9-188b01ee222f" providerId="AD" clId="Web-{B08CD06E-882C-0A3D-09CC-9EF9CB043D9C}"/>
    <pc:docChg chg="modSld">
      <pc:chgData name="EZZINE, Hind" userId="S::ezzineh@who.int::edcab00f-6318-46e5-a4a9-188b01ee222f" providerId="AD" clId="Web-{B08CD06E-882C-0A3D-09CC-9EF9CB043D9C}" dt="2023-03-17T15:11:26.932" v="0" actId="1076"/>
      <pc:docMkLst>
        <pc:docMk/>
      </pc:docMkLst>
      <pc:sldChg chg="modSp">
        <pc:chgData name="EZZINE, Hind" userId="S::ezzineh@who.int::edcab00f-6318-46e5-a4a9-188b01ee222f" providerId="AD" clId="Web-{B08CD06E-882C-0A3D-09CC-9EF9CB043D9C}" dt="2023-03-17T15:11:26.932" v="0" actId="1076"/>
        <pc:sldMkLst>
          <pc:docMk/>
          <pc:sldMk cId="0" sldId="272"/>
        </pc:sldMkLst>
        <pc:spChg chg="mod">
          <ac:chgData name="EZZINE, Hind" userId="S::ezzineh@who.int::edcab00f-6318-46e5-a4a9-188b01ee222f" providerId="AD" clId="Web-{B08CD06E-882C-0A3D-09CC-9EF9CB043D9C}" dt="2023-03-17T15:11:26.932" v="0" actId="1076"/>
          <ac:spMkLst>
            <pc:docMk/>
            <pc:sldMk cId="0" sldId="272"/>
            <ac:spMk id="350" creationId="{00000000-0000-0000-0000-000000000000}"/>
          </ac:spMkLst>
        </pc:spChg>
      </pc:sldChg>
    </pc:docChg>
  </pc:docChgLst>
  <pc:docChgLst>
    <pc:chgData name="EZZINE, Hind" userId="S::ezzineh@who.int::edcab00f-6318-46e5-a4a9-188b01ee222f" providerId="AD" clId="Web-{EFCEA19B-AFF9-D428-D91A-DFB1F3C94C46}"/>
    <pc:docChg chg="modSld">
      <pc:chgData name="EZZINE, Hind" userId="S::ezzineh@who.int::edcab00f-6318-46e5-a4a9-188b01ee222f" providerId="AD" clId="Web-{EFCEA19B-AFF9-D428-D91A-DFB1F3C94C46}" dt="2023-03-14T08:21:06.636" v="0" actId="14100"/>
      <pc:docMkLst>
        <pc:docMk/>
      </pc:docMkLst>
      <pc:sldChg chg="modSp">
        <pc:chgData name="EZZINE, Hind" userId="S::ezzineh@who.int::edcab00f-6318-46e5-a4a9-188b01ee222f" providerId="AD" clId="Web-{EFCEA19B-AFF9-D428-D91A-DFB1F3C94C46}" dt="2023-03-14T08:21:06.636" v="0" actId="14100"/>
        <pc:sldMkLst>
          <pc:docMk/>
          <pc:sldMk cId="0" sldId="262"/>
        </pc:sldMkLst>
        <pc:spChg chg="mod">
          <ac:chgData name="EZZINE, Hind" userId="S::ezzineh@who.int::edcab00f-6318-46e5-a4a9-188b01ee222f" providerId="AD" clId="Web-{EFCEA19B-AFF9-D428-D91A-DFB1F3C94C46}" dt="2023-03-14T08:21:06.636" v="0" actId="14100"/>
          <ac:spMkLst>
            <pc:docMk/>
            <pc:sldMk cId="0" sldId="262"/>
            <ac:spMk id="306" creationId="{00000000-0000-0000-0000-000000000000}"/>
          </ac:spMkLst>
        </pc:spChg>
      </pc:sldChg>
    </pc:docChg>
  </pc:docChgLst>
  <pc:docChgLst>
    <pc:chgData name="EZZINE, Hind" userId="S::ezzineh@who.int::edcab00f-6318-46e5-a4a9-188b01ee222f" providerId="AD" clId="Web-{6EA78FC8-89FD-2EE1-D0A9-3FE0179B136F}"/>
    <pc:docChg chg="addSld delSld addMainMaster delMainMaster">
      <pc:chgData name="EZZINE, Hind" userId="S::ezzineh@who.int::edcab00f-6318-46e5-a4a9-188b01ee222f" providerId="AD" clId="Web-{6EA78FC8-89FD-2EE1-D0A9-3FE0179B136F}" dt="2023-03-16T16:08:39.326" v="5"/>
      <pc:docMkLst>
        <pc:docMk/>
      </pc:docMkLst>
      <pc:sldChg chg="add del">
        <pc:chgData name="EZZINE, Hind" userId="S::ezzineh@who.int::edcab00f-6318-46e5-a4a9-188b01ee222f" providerId="AD" clId="Web-{6EA78FC8-89FD-2EE1-D0A9-3FE0179B136F}" dt="2023-03-16T16:08:39.326" v="5"/>
        <pc:sldMkLst>
          <pc:docMk/>
          <pc:sldMk cId="3851036566" sldId="331"/>
        </pc:sldMkLst>
      </pc:sldChg>
      <pc:sldChg chg="add del">
        <pc:chgData name="EZZINE, Hind" userId="S::ezzineh@who.int::edcab00f-6318-46e5-a4a9-188b01ee222f" providerId="AD" clId="Web-{6EA78FC8-89FD-2EE1-D0A9-3FE0179B136F}" dt="2023-03-16T16:08:39.295" v="4"/>
        <pc:sldMkLst>
          <pc:docMk/>
          <pc:sldMk cId="890377056" sldId="332"/>
        </pc:sldMkLst>
      </pc:sldChg>
      <pc:sldChg chg="add del">
        <pc:chgData name="EZZINE, Hind" userId="S::ezzineh@who.int::edcab00f-6318-46e5-a4a9-188b01ee222f" providerId="AD" clId="Web-{6EA78FC8-89FD-2EE1-D0A9-3FE0179B136F}" dt="2023-03-16T16:08:39.280" v="3"/>
        <pc:sldMkLst>
          <pc:docMk/>
          <pc:sldMk cId="3839022933" sldId="333"/>
        </pc:sldMkLst>
      </pc:sldChg>
      <pc:sldMasterChg chg="add del addSldLayout delSldLayout">
        <pc:chgData name="EZZINE, Hind" userId="S::ezzineh@who.int::edcab00f-6318-46e5-a4a9-188b01ee222f" providerId="AD" clId="Web-{6EA78FC8-89FD-2EE1-D0A9-3FE0179B136F}" dt="2023-03-16T16:08:39.326" v="5"/>
        <pc:sldMasterMkLst>
          <pc:docMk/>
          <pc:sldMasterMk cId="0" sldId="2147483684"/>
        </pc:sldMasterMkLst>
        <pc:sldLayoutChg chg="add del">
          <pc:chgData name="EZZINE, Hind" userId="S::ezzineh@who.int::edcab00f-6318-46e5-a4a9-188b01ee222f" providerId="AD" clId="Web-{6EA78FC8-89FD-2EE1-D0A9-3FE0179B136F}" dt="2023-03-16T16:08:39.326" v="5"/>
          <pc:sldLayoutMkLst>
            <pc:docMk/>
            <pc:sldMasterMk cId="0" sldId="2147483684"/>
            <pc:sldLayoutMk cId="0" sldId="2147483675"/>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76"/>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77"/>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79"/>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80"/>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81"/>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165989925" sldId="2147483682"/>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2033615612" sldId="2147483683"/>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85"/>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86"/>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87"/>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88"/>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89"/>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0"/>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1"/>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2"/>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3"/>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4"/>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5"/>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6"/>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7"/>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8"/>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699"/>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0"/>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1"/>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2"/>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3"/>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4"/>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5"/>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6"/>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7"/>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8"/>
          </pc:sldLayoutMkLst>
        </pc:sldLayoutChg>
        <pc:sldLayoutChg chg="add del">
          <pc:chgData name="EZZINE, Hind" userId="S::ezzineh@who.int::edcab00f-6318-46e5-a4a9-188b01ee222f" providerId="AD" clId="Web-{6EA78FC8-89FD-2EE1-D0A9-3FE0179B136F}" dt="2023-03-16T16:08:39.326" v="5"/>
          <pc:sldLayoutMkLst>
            <pc:docMk/>
            <pc:sldMasterMk cId="0" sldId="2147483684"/>
            <pc:sldLayoutMk cId="0" sldId="2147483709"/>
          </pc:sldLayoutMkLst>
        </pc:sldLayoutChg>
      </pc:sldMasterChg>
    </pc:docChg>
  </pc:docChgLst>
  <pc:docChgLst>
    <pc:chgData name="EZZINE, Hind" userId="S::ezzineh@who.int::edcab00f-6318-46e5-a4a9-188b01ee222f" providerId="AD" clId="Web-{524194F2-DD33-F00A-D914-5F481B6181EB}"/>
    <pc:docChg chg="modSld">
      <pc:chgData name="EZZINE, Hind" userId="S::ezzineh@who.int::edcab00f-6318-46e5-a4a9-188b01ee222f" providerId="AD" clId="Web-{524194F2-DD33-F00A-D914-5F481B6181EB}" dt="2023-03-29T10:11:35.036" v="43" actId="20577"/>
      <pc:docMkLst>
        <pc:docMk/>
      </pc:docMkLst>
      <pc:sldChg chg="addSp modSp">
        <pc:chgData name="EZZINE, Hind" userId="S::ezzineh@who.int::edcab00f-6318-46e5-a4a9-188b01ee222f" providerId="AD" clId="Web-{524194F2-DD33-F00A-D914-5F481B6181EB}" dt="2023-03-29T10:11:35.036" v="43" actId="20577"/>
        <pc:sldMkLst>
          <pc:docMk/>
          <pc:sldMk cId="0" sldId="314"/>
        </pc:sldMkLst>
        <pc:spChg chg="add mod">
          <ac:chgData name="EZZINE, Hind" userId="S::ezzineh@who.int::edcab00f-6318-46e5-a4a9-188b01ee222f" providerId="AD" clId="Web-{524194F2-DD33-F00A-D914-5F481B6181EB}" dt="2023-03-29T10:11:35.036" v="43" actId="20577"/>
          <ac:spMkLst>
            <pc:docMk/>
            <pc:sldMk cId="0" sldId="314"/>
            <ac:spMk id="2" creationId="{9E22E0DA-DA5A-45A8-5430-0D6F4A384767}"/>
          </ac:spMkLst>
        </pc:spChg>
        <pc:spChg chg="mod">
          <ac:chgData name="EZZINE, Hind" userId="S::ezzineh@who.int::edcab00f-6318-46e5-a4a9-188b01ee222f" providerId="AD" clId="Web-{524194F2-DD33-F00A-D914-5F481B6181EB}" dt="2023-03-29T10:08:49.594" v="0" actId="14100"/>
          <ac:spMkLst>
            <pc:docMk/>
            <pc:sldMk cId="0" sldId="314"/>
            <ac:spMk id="54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8" name="Shape 278"/>
          <p:cNvSpPr>
            <a:spLocks noGrp="1" noRot="1" noChangeAspect="1"/>
          </p:cNvSpPr>
          <p:nvPr>
            <p:ph type="sldImg"/>
          </p:nvPr>
        </p:nvSpPr>
        <p:spPr>
          <a:xfrm>
            <a:off x="1143000" y="685800"/>
            <a:ext cx="4572000" cy="3429000"/>
          </a:xfrm>
          <a:prstGeom prst="rect">
            <a:avLst/>
          </a:prstGeom>
        </p:spPr>
        <p:txBody>
          <a:bodyPr/>
          <a:lstStyle/>
          <a:p>
            <a:endParaRPr/>
          </a:p>
        </p:txBody>
      </p:sp>
      <p:sp>
        <p:nvSpPr>
          <p:cNvPr id="279" name="Shape 27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Source Sans Pro Regular"/>
      </a:defRPr>
    </a:lvl1pPr>
    <a:lvl2pPr indent="228600" latinLnBrk="0">
      <a:spcBef>
        <a:spcPts val="400"/>
      </a:spcBef>
      <a:defRPr sz="1200">
        <a:latin typeface="+mn-lt"/>
        <a:ea typeface="+mn-ea"/>
        <a:cs typeface="+mn-cs"/>
        <a:sym typeface="Source Sans Pro Regular"/>
      </a:defRPr>
    </a:lvl2pPr>
    <a:lvl3pPr indent="457200" latinLnBrk="0">
      <a:spcBef>
        <a:spcPts val="400"/>
      </a:spcBef>
      <a:defRPr sz="1200">
        <a:latin typeface="+mn-lt"/>
        <a:ea typeface="+mn-ea"/>
        <a:cs typeface="+mn-cs"/>
        <a:sym typeface="Source Sans Pro Regular"/>
      </a:defRPr>
    </a:lvl3pPr>
    <a:lvl4pPr indent="685800" latinLnBrk="0">
      <a:spcBef>
        <a:spcPts val="400"/>
      </a:spcBef>
      <a:defRPr sz="1200">
        <a:latin typeface="+mn-lt"/>
        <a:ea typeface="+mn-ea"/>
        <a:cs typeface="+mn-cs"/>
        <a:sym typeface="Source Sans Pro Regular"/>
      </a:defRPr>
    </a:lvl4pPr>
    <a:lvl5pPr indent="914400" latinLnBrk="0">
      <a:spcBef>
        <a:spcPts val="400"/>
      </a:spcBef>
      <a:defRPr sz="1200">
        <a:latin typeface="+mn-lt"/>
        <a:ea typeface="+mn-ea"/>
        <a:cs typeface="+mn-cs"/>
        <a:sym typeface="Source Sans Pro Regular"/>
      </a:defRPr>
    </a:lvl5pPr>
    <a:lvl6pPr indent="1143000" latinLnBrk="0">
      <a:spcBef>
        <a:spcPts val="400"/>
      </a:spcBef>
      <a:defRPr sz="1200">
        <a:latin typeface="+mn-lt"/>
        <a:ea typeface="+mn-ea"/>
        <a:cs typeface="+mn-cs"/>
        <a:sym typeface="Source Sans Pro Regular"/>
      </a:defRPr>
    </a:lvl6pPr>
    <a:lvl7pPr indent="1371600" latinLnBrk="0">
      <a:spcBef>
        <a:spcPts val="400"/>
      </a:spcBef>
      <a:defRPr sz="1200">
        <a:latin typeface="+mn-lt"/>
        <a:ea typeface="+mn-ea"/>
        <a:cs typeface="+mn-cs"/>
        <a:sym typeface="Source Sans Pro Regular"/>
      </a:defRPr>
    </a:lvl7pPr>
    <a:lvl8pPr indent="1600200" latinLnBrk="0">
      <a:spcBef>
        <a:spcPts val="400"/>
      </a:spcBef>
      <a:defRPr sz="1200">
        <a:latin typeface="+mn-lt"/>
        <a:ea typeface="+mn-ea"/>
        <a:cs typeface="+mn-cs"/>
        <a:sym typeface="Source Sans Pro Regular"/>
      </a:defRPr>
    </a:lvl8pPr>
    <a:lvl9pPr indent="1828800" latinLnBrk="0">
      <a:spcBef>
        <a:spcPts val="400"/>
      </a:spcBef>
      <a:defRPr sz="12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Shape 298"/>
          <p:cNvSpPr>
            <a:spLocks noGrp="1" noRot="1" noChangeAspect="1"/>
          </p:cNvSpPr>
          <p:nvPr>
            <p:ph type="sldImg"/>
          </p:nvPr>
        </p:nvSpPr>
        <p:spPr>
          <a:xfrm>
            <a:off x="381000" y="685800"/>
            <a:ext cx="6096000" cy="3429000"/>
          </a:xfrm>
          <a:prstGeom prst="rect">
            <a:avLst/>
          </a:prstGeom>
        </p:spPr>
        <p:txBody>
          <a:bodyPr/>
          <a:lstStyle/>
          <a:p>
            <a:endParaRPr/>
          </a:p>
        </p:txBody>
      </p:sp>
      <p:sp>
        <p:nvSpPr>
          <p:cNvPr id="299" name="Shape 299"/>
          <p:cNvSpPr>
            <a:spLocks noGrp="1"/>
          </p:cNvSpPr>
          <p:nvPr>
            <p:ph type="body" sz="quarter" idx="1"/>
          </p:nvPr>
        </p:nvSpPr>
        <p:spPr>
          <a:prstGeom prst="rect">
            <a:avLst/>
          </a:prstGeom>
        </p:spPr>
        <p:txBody>
          <a:bodyPr/>
          <a:lstStyle/>
          <a:p>
            <a:r>
              <a:t>This will be discussed more in-depth later in the training as we get into the skills drill. Skills drill is very similar to a simulation exercise </a:t>
            </a:r>
          </a:p>
          <a:p>
            <a:r>
              <a:t>You need these 3 roles per skills drill. One team coach (experience in emergency response, important to understand facilitators guide and the story behind the skills drill) and one team evaluator (use a form to assess the output during each drill). Important that everyone reads the entire scenario because everyone will have a role with a specific script and will be a role player at some point throughout the skills drill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a:spLocks noGrp="1" noRot="1" noChangeAspect="1"/>
          </p:cNvSpPr>
          <p:nvPr>
            <p:ph type="sldImg"/>
          </p:nvPr>
        </p:nvSpPr>
        <p:spPr>
          <a:xfrm>
            <a:off x="381000" y="685800"/>
            <a:ext cx="6096000" cy="3429000"/>
          </a:xfrm>
          <a:prstGeom prst="rect">
            <a:avLst/>
          </a:prstGeom>
        </p:spPr>
        <p:txBody>
          <a:bodyPr/>
          <a:lstStyle/>
          <a:p>
            <a:endParaRPr/>
          </a:p>
        </p:txBody>
      </p:sp>
      <p:sp>
        <p:nvSpPr>
          <p:cNvPr id="303" name="Shape 303"/>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Shape 354"/>
          <p:cNvSpPr>
            <a:spLocks noGrp="1" noRot="1" noChangeAspect="1"/>
          </p:cNvSpPr>
          <p:nvPr>
            <p:ph type="sldImg"/>
          </p:nvPr>
        </p:nvSpPr>
        <p:spPr>
          <a:xfrm>
            <a:off x="381000" y="685800"/>
            <a:ext cx="6096000" cy="3429000"/>
          </a:xfrm>
          <a:prstGeom prst="rect">
            <a:avLst/>
          </a:prstGeom>
        </p:spPr>
        <p:txBody>
          <a:bodyPr/>
          <a:lstStyle/>
          <a:p>
            <a:endParaRPr/>
          </a:p>
        </p:txBody>
      </p:sp>
      <p:sp>
        <p:nvSpPr>
          <p:cNvPr id="355" name="Shape 355"/>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a:spLocks noGrp="1" noRot="1" noChangeAspect="1"/>
          </p:cNvSpPr>
          <p:nvPr>
            <p:ph type="sldImg"/>
          </p:nvPr>
        </p:nvSpPr>
        <p:spPr>
          <a:xfrm>
            <a:off x="381000" y="685800"/>
            <a:ext cx="6096000" cy="3429000"/>
          </a:xfrm>
          <a:prstGeom prst="rect">
            <a:avLst/>
          </a:prstGeom>
        </p:spPr>
        <p:txBody>
          <a:bodyPr/>
          <a:lstStyle/>
          <a:p>
            <a:endParaRPr/>
          </a:p>
        </p:txBody>
      </p:sp>
      <p:sp>
        <p:nvSpPr>
          <p:cNvPr id="385" name="Shape 385"/>
          <p:cNvSpPr>
            <a:spLocks noGrp="1"/>
          </p:cNvSpPr>
          <p:nvPr>
            <p:ph type="body" sz="quarter" idx="1"/>
          </p:nvPr>
        </p:nvSpPr>
        <p:spPr>
          <a:prstGeom prst="rect">
            <a:avLst/>
          </a:prstGeom>
        </p:spPr>
        <p:txBody>
          <a:bodyPr/>
          <a:lstStyle/>
          <a:p>
            <a:r>
              <a:t>It should include data collected from investigation forms, clinical records and laboratory test results for different categories of cases, contacts and people under investigation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a:spLocks noGrp="1" noRot="1" noChangeAspect="1"/>
          </p:cNvSpPr>
          <p:nvPr>
            <p:ph type="sldImg"/>
          </p:nvPr>
        </p:nvSpPr>
        <p:spPr>
          <a:xfrm>
            <a:off x="381000" y="685800"/>
            <a:ext cx="6096000" cy="3429000"/>
          </a:xfrm>
          <a:prstGeom prst="rect">
            <a:avLst/>
          </a:prstGeom>
        </p:spPr>
        <p:txBody>
          <a:bodyPr/>
          <a:lstStyle/>
          <a:p>
            <a:endParaRPr/>
          </a:p>
        </p:txBody>
      </p:sp>
      <p:sp>
        <p:nvSpPr>
          <p:cNvPr id="393" name="Shape 393"/>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Shape 465"/>
          <p:cNvSpPr>
            <a:spLocks noGrp="1" noRot="1" noChangeAspect="1"/>
          </p:cNvSpPr>
          <p:nvPr>
            <p:ph type="sldImg"/>
          </p:nvPr>
        </p:nvSpPr>
        <p:spPr>
          <a:xfrm>
            <a:off x="381000" y="685800"/>
            <a:ext cx="6096000" cy="3429000"/>
          </a:xfrm>
          <a:prstGeom prst="rect">
            <a:avLst/>
          </a:prstGeom>
        </p:spPr>
        <p:txBody>
          <a:bodyPr/>
          <a:lstStyle/>
          <a:p>
            <a:endParaRPr/>
          </a:p>
        </p:txBody>
      </p:sp>
      <p:sp>
        <p:nvSpPr>
          <p:cNvPr id="466" name="Shape 466"/>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hape 507"/>
          <p:cNvSpPr>
            <a:spLocks noGrp="1" noRot="1" noChangeAspect="1"/>
          </p:cNvSpPr>
          <p:nvPr>
            <p:ph type="sldImg"/>
          </p:nvPr>
        </p:nvSpPr>
        <p:spPr>
          <a:xfrm>
            <a:off x="381000" y="685800"/>
            <a:ext cx="6096000" cy="3429000"/>
          </a:xfrm>
          <a:prstGeom prst="rect">
            <a:avLst/>
          </a:prstGeom>
        </p:spPr>
        <p:txBody>
          <a:bodyPr/>
          <a:lstStyle/>
          <a:p>
            <a:endParaRPr/>
          </a:p>
        </p:txBody>
      </p:sp>
      <p:sp>
        <p:nvSpPr>
          <p:cNvPr id="508" name="Shape 508"/>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Shape 565"/>
          <p:cNvSpPr>
            <a:spLocks noGrp="1" noRot="1" noChangeAspect="1"/>
          </p:cNvSpPr>
          <p:nvPr>
            <p:ph type="sldImg"/>
          </p:nvPr>
        </p:nvSpPr>
        <p:spPr>
          <a:xfrm>
            <a:off x="381000" y="685800"/>
            <a:ext cx="6096000" cy="3429000"/>
          </a:xfrm>
          <a:prstGeom prst="rect">
            <a:avLst/>
          </a:prstGeom>
        </p:spPr>
        <p:txBody>
          <a:bodyPr/>
          <a:lstStyle/>
          <a:p>
            <a:endParaRPr/>
          </a:p>
        </p:txBody>
      </p:sp>
      <p:sp>
        <p:nvSpPr>
          <p:cNvPr id="566" name="Shape 566"/>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5"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6"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pic>
        <p:nvPicPr>
          <p:cNvPr id="27" name="Picture 18" descr="Picture 18"/>
          <p:cNvPicPr>
            <a:picLocks noChangeAspect="1"/>
          </p:cNvPicPr>
          <p:nvPr/>
        </p:nvPicPr>
        <p:blipFill>
          <a:blip r:embed="rId5"/>
          <a:stretch>
            <a:fillRect/>
          </a:stretch>
        </p:blipFill>
        <p:spPr>
          <a:xfrm>
            <a:off x="9002490" y="5116962"/>
            <a:ext cx="2823416"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9" name="Body Level One…"/>
          <p:cNvSpPr txBox="1">
            <a:spLocks noGrp="1"/>
          </p:cNvSpPr>
          <p:nvPr>
            <p:ph type="body" sz="quarter" idx="1"/>
          </p:nvPr>
        </p:nvSpPr>
        <p:spPr>
          <a:xfrm>
            <a:off x="5525728" y="3491867"/>
            <a:ext cx="5925539" cy="914401"/>
          </a:xfrm>
          <a:prstGeom prst="rect">
            <a:avLst/>
          </a:prstGeom>
        </p:spPr>
        <p:txBody>
          <a:bodyPr/>
          <a:lstStyle>
            <a:lvl1pPr defTabSz="289320">
              <a:spcBef>
                <a:spcPts val="300"/>
              </a:spcBef>
              <a:defRPr sz="3200">
                <a:latin typeface="Source Sans Pro Bold"/>
                <a:ea typeface="Source Sans Pro Bold"/>
                <a:cs typeface="Source Sans Pro Bold"/>
                <a:sym typeface="Source Sans Pro Bold"/>
              </a:defRPr>
            </a:lvl1pPr>
            <a:lvl2pPr marL="216990" indent="-72330" defTabSz="289320">
              <a:spcBef>
                <a:spcPts val="300"/>
              </a:spcBef>
              <a:defRPr sz="3200">
                <a:latin typeface="Source Sans Pro Bold"/>
                <a:ea typeface="Source Sans Pro Bold"/>
                <a:cs typeface="Source Sans Pro Bold"/>
                <a:sym typeface="Source Sans Pro Bold"/>
              </a:defRPr>
            </a:lvl2pPr>
            <a:lvl3pPr marL="361649" indent="-72330" defTabSz="289320">
              <a:spcBef>
                <a:spcPts val="300"/>
              </a:spcBef>
              <a:defRPr sz="3200">
                <a:latin typeface="Source Sans Pro Bold"/>
                <a:ea typeface="Source Sans Pro Bold"/>
                <a:cs typeface="Source Sans Pro Bold"/>
                <a:sym typeface="Source Sans Pro Bold"/>
              </a:defRPr>
            </a:lvl3pPr>
            <a:lvl4pPr marL="506309" indent="-72329" defTabSz="289320">
              <a:spcBef>
                <a:spcPts val="300"/>
              </a:spcBef>
              <a:defRPr sz="3200">
                <a:latin typeface="Source Sans Pro Bold"/>
                <a:ea typeface="Source Sans Pro Bold"/>
                <a:cs typeface="Source Sans Pro Bold"/>
                <a:sym typeface="Source Sans Pro Bold"/>
              </a:defRPr>
            </a:lvl4pPr>
            <a:lvl5pPr marL="650968" indent="-72329" defTabSz="289320">
              <a:spcBef>
                <a:spcPts val="300"/>
              </a:spcBef>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6" y="1587568"/>
            <a:ext cx="4490141" cy="2410276"/>
          </a:xfrm>
          <a:prstGeom prst="rect">
            <a:avLst/>
          </a:prstGeom>
        </p:spPr>
        <p:txBody>
          <a:bodyPr/>
          <a:lstStyle>
            <a:lvl1pPr defTabSz="289320">
              <a:defRPr sz="3200"/>
            </a:lvl1p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6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70"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71"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72"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73"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4ADDB92B-ED15-07B6-826C-17331065F337}"/>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8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8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84"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85"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86"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mn-lt"/>
                <a:ea typeface="+mn-ea"/>
                <a:cs typeface="+mn-cs"/>
                <a:sym typeface="Source Sans Pro Regular"/>
              </a:defRPr>
            </a:pPr>
            <a:endParaRPr/>
          </a:p>
        </p:txBody>
      </p:sp>
      <p:pic>
        <p:nvPicPr>
          <p:cNvPr id="187" name="Picture 3" descr="Picture 3"/>
          <p:cNvPicPr>
            <a:picLocks noChangeAspect="1"/>
          </p:cNvPicPr>
          <p:nvPr/>
        </p:nvPicPr>
        <p:blipFill>
          <a:blip r:embed="rId4"/>
          <a:stretch>
            <a:fillRect/>
          </a:stretch>
        </p:blipFill>
        <p:spPr>
          <a:xfrm>
            <a:off x="-9143" y="-18868"/>
            <a:ext cx="5130801" cy="660401"/>
          </a:xfrm>
          <a:prstGeom prst="rect">
            <a:avLst/>
          </a:prstGeom>
          <a:ln w="12700">
            <a:miter lim="400000"/>
          </a:ln>
        </p:spPr>
      </p:pic>
      <p:sp>
        <p:nvSpPr>
          <p:cNvPr id="188" name="TextBox 4"/>
          <p:cNvSpPr txBox="1"/>
          <p:nvPr/>
        </p:nvSpPr>
        <p:spPr>
          <a:xfrm>
            <a:off x="275896" y="11103"/>
            <a:ext cx="26278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Disclaimer</a:t>
            </a:r>
          </a:p>
        </p:txBody>
      </p:sp>
      <p:pic>
        <p:nvPicPr>
          <p:cNvPr id="18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190" name="Body Level One…"/>
          <p:cNvSpPr txBox="1">
            <a:spLocks noGrp="1"/>
          </p:cNvSpPr>
          <p:nvPr>
            <p:ph type="body" idx="1"/>
          </p:nvPr>
        </p:nvSpPr>
        <p:spPr>
          <a:xfrm>
            <a:off x="797442" y="842963"/>
            <a:ext cx="10450423" cy="5206965"/>
          </a:xfrm>
          <a:prstGeom prst="rect">
            <a:avLst/>
          </a:prstGeom>
        </p:spPr>
        <p:txBody>
          <a:bodyPr/>
          <a:lstStyle>
            <a:lvl1pPr defTabSz="289320">
              <a:spcBef>
                <a:spcPts val="300"/>
              </a:spcBef>
              <a:defRPr sz="2000"/>
            </a:lvl1pPr>
            <a:lvl2pPr marL="216990" indent="-72330" defTabSz="289320">
              <a:spcBef>
                <a:spcPts val="300"/>
              </a:spcBef>
              <a:defRPr sz="2000"/>
            </a:lvl2pPr>
            <a:lvl3pPr marL="361649" indent="-72330" defTabSz="289320">
              <a:spcBef>
                <a:spcPts val="300"/>
              </a:spcBef>
              <a:defRPr sz="2000"/>
            </a:lvl3pPr>
            <a:lvl4pPr marL="506309" indent="-72329" defTabSz="289320">
              <a:spcBef>
                <a:spcPts val="300"/>
              </a:spcBef>
              <a:defRPr sz="2000"/>
            </a:lvl4pPr>
            <a:lvl5pPr marL="650968" indent="-72329" defTabSz="289320">
              <a:spcBef>
                <a:spcPts val="300"/>
              </a:spcBef>
              <a:defRPr sz="2000"/>
            </a:lvl5pPr>
          </a:lstStyle>
          <a:p>
            <a:r>
              <a:t>Body Level One</a:t>
            </a:r>
          </a:p>
          <a:p>
            <a:pPr lvl="1"/>
            <a:r>
              <a:t>Body Level Two</a:t>
            </a:r>
          </a:p>
          <a:p>
            <a:pPr lvl="2"/>
            <a:r>
              <a:t>Body Level Three</a:t>
            </a:r>
          </a:p>
          <a:p>
            <a:pPr lvl="3"/>
            <a:r>
              <a:t>Body Level Four</a:t>
            </a:r>
          </a:p>
          <a:p>
            <a:pPr lvl="4"/>
            <a:r>
              <a:t>Body Level Five</a:t>
            </a:r>
          </a:p>
        </p:txBody>
      </p:sp>
      <p:sp>
        <p:nvSpPr>
          <p:cNvPr id="191"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867AEFB4-735B-CDE5-1B09-6BAEAB031DFA}"/>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00"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03"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04"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05" name="TextBox 4"/>
          <p:cNvSpPr txBox="1"/>
          <p:nvPr/>
        </p:nvSpPr>
        <p:spPr>
          <a:xfrm>
            <a:off x="275896" y="11103"/>
            <a:ext cx="4406232"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06"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07" name="Body Level One…"/>
          <p:cNvSpPr txBox="1">
            <a:spLocks noGrp="1"/>
          </p:cNvSpPr>
          <p:nvPr>
            <p:ph type="body" sz="half" idx="1"/>
          </p:nvPr>
        </p:nvSpPr>
        <p:spPr>
          <a:xfrm>
            <a:off x="2279575" y="1700808"/>
            <a:ext cx="7416826" cy="4349120"/>
          </a:xfrm>
          <a:prstGeom prst="rect">
            <a:avLst/>
          </a:prstGeom>
        </p:spPr>
        <p:txBody>
          <a:bodyPr/>
          <a:lstStyle>
            <a:lvl1pPr defTabSz="289320">
              <a:spcBef>
                <a:spcPts val="300"/>
              </a:spcBef>
              <a:defRPr sz="2000"/>
            </a:lvl1pPr>
            <a:lvl2pPr marL="216990" indent="-72330" defTabSz="289320">
              <a:spcBef>
                <a:spcPts val="300"/>
              </a:spcBef>
              <a:defRPr sz="2000"/>
            </a:lvl2pPr>
            <a:lvl3pPr marL="361649" indent="-72330" defTabSz="289320">
              <a:spcBef>
                <a:spcPts val="300"/>
              </a:spcBef>
              <a:defRPr sz="2000"/>
            </a:lvl3pPr>
            <a:lvl4pPr marL="506309" indent="-72329" defTabSz="289320">
              <a:spcBef>
                <a:spcPts val="300"/>
              </a:spcBef>
              <a:defRPr sz="2000"/>
            </a:lvl4pPr>
            <a:lvl5pPr marL="650968" indent="-72329" defTabSz="289320">
              <a:spcBef>
                <a:spcPts val="300"/>
              </a:spcBef>
              <a:defRPr sz="2000"/>
            </a:lvl5pPr>
          </a:lstStyle>
          <a:p>
            <a:r>
              <a:t>Body Level One</a:t>
            </a:r>
          </a:p>
          <a:p>
            <a:pPr lvl="1"/>
            <a:r>
              <a:t>Body Level Two</a:t>
            </a:r>
          </a:p>
          <a:p>
            <a:pPr lvl="2"/>
            <a:r>
              <a:t>Body Level Three</a:t>
            </a:r>
          </a:p>
          <a:p>
            <a:pPr lvl="3"/>
            <a:r>
              <a:t>Body Level Four</a:t>
            </a:r>
          </a:p>
          <a:p>
            <a:pPr lvl="4"/>
            <a:r>
              <a:t>Body Level Five</a:t>
            </a:r>
          </a:p>
        </p:txBody>
      </p:sp>
      <p:sp>
        <p:nvSpPr>
          <p:cNvPr id="208"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C8CAB424-59E0-07C8-A918-C7F7A23CF9CE}"/>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17"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19"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20"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21"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22" name="Title Text"/>
          <p:cNvSpPr txBox="1">
            <a:spLocks noGrp="1"/>
          </p:cNvSpPr>
          <p:nvPr>
            <p:ph type="title"/>
          </p:nvPr>
        </p:nvSpPr>
        <p:spPr>
          <a:xfrm>
            <a:off x="297713" y="70581"/>
            <a:ext cx="3571875" cy="646114"/>
          </a:xfrm>
          <a:prstGeom prst="rect">
            <a:avLst/>
          </a:prstGeom>
        </p:spPr>
        <p:txBody>
          <a:bodyPr/>
          <a:lstStyle>
            <a:lvl1pPr defTabSz="289320">
              <a:defRPr sz="3200"/>
            </a:lvl1pPr>
          </a:lstStyle>
          <a:p>
            <a:r>
              <a:t>Title Text</a:t>
            </a:r>
          </a:p>
        </p:txBody>
      </p:sp>
      <p:sp>
        <p:nvSpPr>
          <p:cNvPr id="223" name="Body Level One…"/>
          <p:cNvSpPr txBox="1">
            <a:spLocks noGrp="1"/>
          </p:cNvSpPr>
          <p:nvPr>
            <p:ph type="body" idx="1"/>
          </p:nvPr>
        </p:nvSpPr>
        <p:spPr>
          <a:xfrm>
            <a:off x="2438402" y="1247001"/>
            <a:ext cx="8058616"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93732C37-07CF-319F-52C3-39B43F129EC7}"/>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8793" y="-97996"/>
            <a:ext cx="6105132" cy="780180"/>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36"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37"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38" name="Click to add text"/>
          <p:cNvSpPr txBox="1">
            <a:spLocks noGrp="1"/>
          </p:cNvSpPr>
          <p:nvPr>
            <p:ph type="title" hasCustomPrompt="1"/>
          </p:nvPr>
        </p:nvSpPr>
        <p:spPr>
          <a:xfrm>
            <a:off x="297713" y="70581"/>
            <a:ext cx="3571875" cy="646114"/>
          </a:xfrm>
          <a:prstGeom prst="rect">
            <a:avLst/>
          </a:prstGeom>
        </p:spPr>
        <p:txBody>
          <a:bodyPr/>
          <a:lstStyle>
            <a:lvl1pPr defTabSz="289320">
              <a:defRPr sz="3200">
                <a:latin typeface="+mn-lt"/>
                <a:ea typeface="+mn-ea"/>
                <a:cs typeface="+mn-cs"/>
                <a:sym typeface="Source Sans Pro Regular"/>
              </a:defRPr>
            </a:lvl1pPr>
          </a:lstStyle>
          <a:p>
            <a:r>
              <a:t>Click to add text</a:t>
            </a:r>
          </a:p>
        </p:txBody>
      </p:sp>
      <p:sp>
        <p:nvSpPr>
          <p:cNvPr id="239" name="Body Level One…"/>
          <p:cNvSpPr txBox="1">
            <a:spLocks noGrp="1"/>
          </p:cNvSpPr>
          <p:nvPr>
            <p:ph type="body" idx="1"/>
          </p:nvPr>
        </p:nvSpPr>
        <p:spPr>
          <a:xfrm>
            <a:off x="2378927" y="1247001"/>
            <a:ext cx="8222168"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40"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666506EB-451B-988D-0881-235B0334559D}"/>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52"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53"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54" name="Body Level One…"/>
          <p:cNvSpPr txBox="1">
            <a:spLocks noGrp="1"/>
          </p:cNvSpPr>
          <p:nvPr>
            <p:ph type="body" idx="1"/>
          </p:nvPr>
        </p:nvSpPr>
        <p:spPr>
          <a:xfrm>
            <a:off x="2378927" y="1247001"/>
            <a:ext cx="8222168"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55" name="Click to add text"/>
          <p:cNvSpPr txBox="1">
            <a:spLocks noGrp="1"/>
          </p:cNvSpPr>
          <p:nvPr>
            <p:ph type="title" hasCustomPrompt="1"/>
          </p:nvPr>
        </p:nvSpPr>
        <p:spPr>
          <a:xfrm>
            <a:off x="297713" y="70581"/>
            <a:ext cx="3571875" cy="646114"/>
          </a:xfrm>
          <a:prstGeom prst="rect">
            <a:avLst/>
          </a:prstGeom>
        </p:spPr>
        <p:txBody>
          <a:bodyPr/>
          <a:lstStyle>
            <a:lvl1pPr defTabSz="289320">
              <a:defRPr sz="3200">
                <a:latin typeface="+mn-lt"/>
                <a:ea typeface="+mn-ea"/>
                <a:cs typeface="+mn-cs"/>
                <a:sym typeface="Source Sans Pro Regular"/>
              </a:defRPr>
            </a:lvl1pPr>
          </a:lstStyle>
          <a:p>
            <a:r>
              <a:t>Click to add text</a:t>
            </a:r>
          </a:p>
        </p:txBody>
      </p:sp>
      <p:sp>
        <p:nvSpPr>
          <p:cNvPr id="256"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8D625210-ADCC-FFE6-3305-5B47E1EDA1F6}"/>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124189" y="-11679"/>
            <a:ext cx="7316786" cy="935018"/>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6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68"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69"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70" name="Body Level One…"/>
          <p:cNvSpPr txBox="1">
            <a:spLocks noGrp="1"/>
          </p:cNvSpPr>
          <p:nvPr>
            <p:ph type="body" idx="1"/>
          </p:nvPr>
        </p:nvSpPr>
        <p:spPr>
          <a:xfrm>
            <a:off x="2378927" y="1247001"/>
            <a:ext cx="8222168"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71" name="Click to add text"/>
          <p:cNvSpPr txBox="1">
            <a:spLocks noGrp="1"/>
          </p:cNvSpPr>
          <p:nvPr>
            <p:ph type="title" hasCustomPrompt="1"/>
          </p:nvPr>
        </p:nvSpPr>
        <p:spPr>
          <a:xfrm>
            <a:off x="297713" y="70581"/>
            <a:ext cx="3571875" cy="646114"/>
          </a:xfrm>
          <a:prstGeom prst="rect">
            <a:avLst/>
          </a:prstGeom>
        </p:spPr>
        <p:txBody>
          <a:bodyPr/>
          <a:lstStyle>
            <a:lvl1pPr defTabSz="289320">
              <a:defRPr sz="3200">
                <a:latin typeface="+mn-lt"/>
                <a:ea typeface="+mn-ea"/>
                <a:cs typeface="+mn-cs"/>
                <a:sym typeface="Source Sans Pro Regular"/>
              </a:defRPr>
            </a:lvl1pPr>
          </a:lstStyle>
          <a:p>
            <a:r>
              <a:t>Click to add text</a:t>
            </a:r>
          </a:p>
        </p:txBody>
      </p:sp>
      <p:sp>
        <p:nvSpPr>
          <p:cNvPr id="272"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1F6C5B27-944A-7AB1-4B10-9F8B9F443456}"/>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40"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4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43"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44"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4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46" name="Title Text"/>
          <p:cNvSpPr txBox="1">
            <a:spLocks noGrp="1"/>
          </p:cNvSpPr>
          <p:nvPr>
            <p:ph type="title"/>
          </p:nvPr>
        </p:nvSpPr>
        <p:spPr>
          <a:xfrm>
            <a:off x="233916" y="843592"/>
            <a:ext cx="3264196" cy="1932377"/>
          </a:xfrm>
          <a:prstGeom prst="rect">
            <a:avLst/>
          </a:prstGeom>
        </p:spPr>
        <p:txBody>
          <a:bodyPr/>
          <a:lstStyle>
            <a:lvl1pPr defTabSz="289320">
              <a:defRPr sz="3200"/>
            </a:lvl1pPr>
          </a:lstStyle>
          <a:p>
            <a:r>
              <a:t>Title Text</a:t>
            </a:r>
          </a:p>
        </p:txBody>
      </p:sp>
      <p:sp>
        <p:nvSpPr>
          <p:cNvPr id="47"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48"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65EF7AEB-B4AD-5E89-53D4-C5E75EAC497C}"/>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57"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59"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60"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61"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62"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63" name="Title Text"/>
          <p:cNvSpPr txBox="1">
            <a:spLocks noGrp="1"/>
          </p:cNvSpPr>
          <p:nvPr>
            <p:ph type="title"/>
          </p:nvPr>
        </p:nvSpPr>
        <p:spPr>
          <a:xfrm>
            <a:off x="314598" y="586782"/>
            <a:ext cx="3264196" cy="1146575"/>
          </a:xfrm>
          <a:prstGeom prst="rect">
            <a:avLst/>
          </a:prstGeom>
        </p:spPr>
        <p:txBody>
          <a:bodyPr/>
          <a:lstStyle>
            <a:lvl1pPr defTabSz="289320">
              <a:defRPr sz="3200"/>
            </a:lvl1pPr>
          </a:lstStyle>
          <a:p>
            <a:r>
              <a:t>Title Text</a:t>
            </a:r>
          </a:p>
        </p:txBody>
      </p:sp>
      <p:sp>
        <p:nvSpPr>
          <p:cNvPr id="64"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65" name="Rounded Rectangle 7"/>
          <p:cNvSpPr/>
          <p:nvPr/>
        </p:nvSpPr>
        <p:spPr>
          <a:xfrm flipV="1">
            <a:off x="389002" y="1628227"/>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F60F942A-D935-6E3F-E796-5ABCA7511D09}"/>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7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78"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79"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80"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81" name="TextBox 5"/>
          <p:cNvSpPr txBox="1"/>
          <p:nvPr/>
        </p:nvSpPr>
        <p:spPr>
          <a:xfrm>
            <a:off x="403462" y="668220"/>
            <a:ext cx="2803026"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Key messages</a:t>
            </a:r>
          </a:p>
        </p:txBody>
      </p:sp>
      <p:sp>
        <p:nvSpPr>
          <p:cNvPr id="8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83"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84"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FE5DE857-75BC-69E8-FD67-AC5C4FC03BEB}"/>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9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9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96"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97"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98"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99" name="TextBox 5"/>
          <p:cNvSpPr txBox="1"/>
          <p:nvPr/>
        </p:nvSpPr>
        <p:spPr>
          <a:xfrm>
            <a:off x="403462" y="668220"/>
            <a:ext cx="2803026"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References and guidelines</a:t>
            </a:r>
          </a:p>
        </p:txBody>
      </p:sp>
      <p:sp>
        <p:nvSpPr>
          <p:cNvPr id="100"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01"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102"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424D48E7-0661-E76D-7D70-D3B2188B6746}"/>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1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14"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15"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16"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17" name="TextBox 6"/>
          <p:cNvSpPr txBox="1"/>
          <p:nvPr/>
        </p:nvSpPr>
        <p:spPr>
          <a:xfrm>
            <a:off x="403462" y="668220"/>
            <a:ext cx="2803026" cy="1615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Additional learning resources</a:t>
            </a:r>
          </a:p>
        </p:txBody>
      </p:sp>
      <p:sp>
        <p:nvSpPr>
          <p:cNvPr id="118"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19"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120"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D2CD453F-6C24-17B4-2135-BC3EA906A752}"/>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3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32"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33"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34"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35" name="TextBox 6"/>
          <p:cNvSpPr txBox="1"/>
          <p:nvPr/>
        </p:nvSpPr>
        <p:spPr>
          <a:xfrm>
            <a:off x="403462" y="668217"/>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3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37"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138"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9F2791D6-CADF-9466-5850-2B4149D73321}"/>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45"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7F74D799-106B-2507-E447-FF7D4D486735}"/>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54"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5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56"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57"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58"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59"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defTabSz="289320">
              <a:spcBef>
                <a:spcPts val="300"/>
              </a:spcBef>
              <a:defRPr sz="2400">
                <a:solidFill>
                  <a:srgbClr val="FFFFFF"/>
                </a:solidFill>
                <a:latin typeface="Source Sans Pro Bold"/>
                <a:ea typeface="Source Sans Pro Bold"/>
                <a:cs typeface="Source Sans Pro Bold"/>
                <a:sym typeface="Source Sans Pro Bold"/>
              </a:defRPr>
            </a:lvl1pPr>
            <a:lvl2pPr marL="216990" indent="-72330" algn="ctr" defTabSz="289320">
              <a:spcBef>
                <a:spcPts val="300"/>
              </a:spcBef>
              <a:defRPr sz="2400">
                <a:solidFill>
                  <a:srgbClr val="FFFFFF"/>
                </a:solidFill>
                <a:latin typeface="Source Sans Pro Bold"/>
                <a:ea typeface="Source Sans Pro Bold"/>
                <a:cs typeface="Source Sans Pro Bold"/>
                <a:sym typeface="Source Sans Pro Bold"/>
              </a:defRPr>
            </a:lvl2pPr>
            <a:lvl3pPr marL="361649" indent="-72330" algn="ctr" defTabSz="289320">
              <a:spcBef>
                <a:spcPts val="300"/>
              </a:spcBef>
              <a:defRPr sz="2400">
                <a:solidFill>
                  <a:srgbClr val="FFFFFF"/>
                </a:solidFill>
                <a:latin typeface="Source Sans Pro Bold"/>
                <a:ea typeface="Source Sans Pro Bold"/>
                <a:cs typeface="Source Sans Pro Bold"/>
                <a:sym typeface="Source Sans Pro Bold"/>
              </a:defRPr>
            </a:lvl3pPr>
            <a:lvl4pPr marL="506309" indent="-72329" algn="ctr" defTabSz="289320">
              <a:spcBef>
                <a:spcPts val="300"/>
              </a:spcBef>
              <a:defRPr sz="2400">
                <a:solidFill>
                  <a:srgbClr val="FFFFFF"/>
                </a:solidFill>
                <a:latin typeface="Source Sans Pro Bold"/>
                <a:ea typeface="Source Sans Pro Bold"/>
                <a:cs typeface="Source Sans Pro Bold"/>
                <a:sym typeface="Source Sans Pro Bold"/>
              </a:defRPr>
            </a:lvl4pPr>
            <a:lvl5pPr marL="650968" indent="-72329" algn="ctr" defTabSz="289320">
              <a:spcBef>
                <a:spcPts val="300"/>
              </a:spcBef>
              <a:defRPr sz="24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2" name="Slide Number">
            <a:extLst>
              <a:ext uri="{FF2B5EF4-FFF2-40B4-BE49-F238E27FC236}">
                <a16:creationId xmlns:a16="http://schemas.microsoft.com/office/drawing/2014/main" id="{8F2C1765-CF74-AC5D-43D4-C5894CA417A7}"/>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8"/>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19"/>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0"/>
          <a:stretch>
            <a:fillRect/>
          </a:stretch>
        </p:blipFill>
        <p:spPr>
          <a:xfrm>
            <a:off x="74342" y="6310302"/>
            <a:ext cx="1548719" cy="474296"/>
          </a:xfrm>
          <a:prstGeom prst="rect">
            <a:avLst/>
          </a:prstGeom>
          <a:ln w="12700">
            <a:miter lim="400000"/>
          </a:ln>
        </p:spPr>
      </p:pic>
      <p:pic>
        <p:nvPicPr>
          <p:cNvPr id="5" name="Picture 2" descr="Picture 2"/>
          <p:cNvPicPr>
            <a:picLocks noChangeAspect="1"/>
          </p:cNvPicPr>
          <p:nvPr/>
        </p:nvPicPr>
        <p:blipFill>
          <a:blip r:embed="rId20"/>
          <a:stretch>
            <a:fillRect/>
          </a:stretch>
        </p:blipFill>
        <p:spPr>
          <a:xfrm>
            <a:off x="74342" y="6310295"/>
            <a:ext cx="1548719" cy="474296"/>
          </a:xfrm>
          <a:prstGeom prst="rect">
            <a:avLst/>
          </a:prstGeom>
          <a:ln w="12700">
            <a:miter lim="400000"/>
          </a:ln>
        </p:spPr>
      </p:pic>
      <p:sp>
        <p:nvSpPr>
          <p:cNvPr id="6" name="Subtitle 5"/>
          <p:cNvSpPr txBox="1"/>
          <p:nvPr/>
        </p:nvSpPr>
        <p:spPr>
          <a:xfrm>
            <a:off x="8161022" y="6532732"/>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7" name="Subtitle 5"/>
          <p:cNvSpPr txBox="1"/>
          <p:nvPr/>
        </p:nvSpPr>
        <p:spPr>
          <a:xfrm>
            <a:off x="8161022" y="6684371"/>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b="1" dirty="0"/>
              <a:t>Thank you</a:t>
            </a:r>
          </a:p>
        </p:txBody>
      </p:sp>
      <p:sp>
        <p:nvSpPr>
          <p:cNvPr id="10"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2" name="Slide Number"/>
          <p:cNvSpPr txBox="1">
            <a:spLocks noGrp="1"/>
          </p:cNvSpPr>
          <p:nvPr>
            <p:ph type="sldNum" sz="quarter" idx="2"/>
          </p:nvPr>
        </p:nvSpPr>
        <p:spPr>
          <a:xfrm>
            <a:off x="11480800" y="6330332"/>
            <a:ext cx="280874" cy="320041"/>
          </a:xfrm>
          <a:prstGeom prst="rect">
            <a:avLst/>
          </a:prstGeom>
          <a:ln w="12700">
            <a:miter lim="400000"/>
          </a:ln>
        </p:spPr>
        <p:txBody>
          <a:bodyPr wrap="none" lIns="45719" rIns="45719">
            <a:spAutoFit/>
          </a:bodyPr>
          <a:lstStyle>
            <a:lvl1pPr>
              <a:defRPr sz="1400">
                <a:solidFill>
                  <a:srgbClr val="FFFFFF"/>
                </a:solidFill>
                <a:latin typeface="+mn-lt"/>
                <a:ea typeface="+mn-ea"/>
                <a:cs typeface="+mn-cs"/>
                <a:sym typeface="Source Sans Pro Regular"/>
              </a:defRPr>
            </a:lvl1pPr>
          </a:lstStyle>
          <a:p>
            <a:fld id="{86CB4B4D-7CA3-9044-876B-883B54F8677D}" type="slidenum">
              <a:t>‹N°›</a:t>
            </a:fld>
            <a:endParaRPr/>
          </a:p>
        </p:txBody>
      </p:sp>
      <p:sp>
        <p:nvSpPr>
          <p:cNvPr id="13" name="Slide Number">
            <a:extLst>
              <a:ext uri="{FF2B5EF4-FFF2-40B4-BE49-F238E27FC236}">
                <a16:creationId xmlns:a16="http://schemas.microsoft.com/office/drawing/2014/main" id="{D796BA25-24FC-FAEA-3340-B22E13F6E377}"/>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‹N°›</a:t>
            </a:fld>
            <a:endParaRPr lang="hu-HU" sz="1100" dirty="0">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16990" rtl="0" latinLnBrk="0">
        <a:lnSpc>
          <a:spcPct val="90000"/>
        </a:lnSpc>
        <a:spcBef>
          <a:spcPts val="200"/>
        </a:spcBef>
        <a:spcAft>
          <a:spcPts val="0"/>
        </a:spcAft>
        <a:buClrTx/>
        <a:buSzTx/>
        <a:buFontTx/>
        <a:buNone/>
        <a:tabLst/>
        <a:defRPr sz="1800" b="0" i="0" u="none" strike="noStrike" cap="none" spc="0" baseline="0">
          <a:solidFill>
            <a:srgbClr val="000000"/>
          </a:solidFill>
          <a:uFillTx/>
          <a:latin typeface="+mn-lt"/>
          <a:ea typeface="+mn-ea"/>
          <a:cs typeface="+mn-cs"/>
          <a:sym typeface="Source Sans Pro Regular"/>
        </a:defRPr>
      </a:lvl1pPr>
      <a:lvl2pPr marL="162742"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2pPr>
      <a:lvl3pPr marL="271237"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3pPr>
      <a:lvl4pPr marL="379732"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4pPr>
      <a:lvl5pPr marL="488226"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5pPr>
      <a:lvl6pPr marL="786588" marR="0" indent="-244116"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6pPr>
      <a:lvl7pPr marL="895084" marR="0" indent="-244116"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7pPr>
      <a:lvl8pPr marL="1003578" marR="0" indent="-244115"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8pPr>
      <a:lvl9pPr marL="1112073" marR="0" indent="-244116"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12.tif"/><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12.ti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2"/>
          <p:cNvSpPr txBox="1">
            <a:spLocks noGrp="1"/>
          </p:cNvSpPr>
          <p:nvPr>
            <p:ph type="title"/>
          </p:nvPr>
        </p:nvSpPr>
        <p:spPr>
          <a:xfrm>
            <a:off x="567709" y="1644745"/>
            <a:ext cx="4490140" cy="1066109"/>
          </a:xfrm>
          <a:prstGeom prst="rect">
            <a:avLst/>
          </a:prstGeom>
        </p:spPr>
        <p:txBody>
          <a:bodyPr/>
          <a:lstStyle>
            <a:lvl1pPr>
              <a:spcBef>
                <a:spcPts val="700"/>
              </a:spcBef>
            </a:lvl1pPr>
          </a:lstStyle>
          <a:p>
            <a:r>
              <a:rPr dirty="0"/>
              <a:t>Debriefing</a:t>
            </a:r>
          </a:p>
        </p:txBody>
      </p:sp>
      <p:sp>
        <p:nvSpPr>
          <p:cNvPr id="283" name="TextBox 3"/>
          <p:cNvSpPr txBox="1"/>
          <p:nvPr/>
        </p:nvSpPr>
        <p:spPr>
          <a:xfrm>
            <a:off x="567709" y="1222413"/>
            <a:ext cx="3387729" cy="1488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4400">
                <a:solidFill>
                  <a:srgbClr val="FFFFFF"/>
                </a:solidFill>
                <a:latin typeface="Source Sans Pro Bold"/>
                <a:ea typeface="Source Sans Pro Bold"/>
                <a:cs typeface="Source Sans Pro Bold"/>
                <a:sym typeface="Source Sans Pro Bold"/>
              </a:defRPr>
            </a:pPr>
            <a:r>
              <a:rPr sz="3600" dirty="0"/>
              <a:t>C1.4</a:t>
            </a:r>
            <a:r>
              <a:rPr dirty="0"/>
              <a:t> </a:t>
            </a:r>
            <a:br>
              <a:rPr dirty="0"/>
            </a:br>
            <a:endParaRPr dirty="0"/>
          </a:p>
        </p:txBody>
      </p:sp>
      <p:sp>
        <p:nvSpPr>
          <p:cNvPr id="284" name="TextBox 8"/>
          <p:cNvSpPr txBox="1"/>
          <p:nvPr/>
        </p:nvSpPr>
        <p:spPr>
          <a:xfrm>
            <a:off x="567709" y="4147146"/>
            <a:ext cx="2333563" cy="320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FFFFFF"/>
                </a:solidFill>
                <a:latin typeface="+mn-lt"/>
                <a:ea typeface="+mn-ea"/>
                <a:cs typeface="+mn-cs"/>
                <a:sym typeface="Source Sans Pro Regular"/>
              </a:defRPr>
            </a:lvl1pPr>
          </a:lstStyle>
          <a:p>
            <a:r>
              <a:t>Speaker name</a:t>
            </a:r>
          </a:p>
        </p:txBody>
      </p:sp>
      <p:sp>
        <p:nvSpPr>
          <p:cNvPr id="2" name="Title 2">
            <a:extLst>
              <a:ext uri="{FF2B5EF4-FFF2-40B4-BE49-F238E27FC236}">
                <a16:creationId xmlns:a16="http://schemas.microsoft.com/office/drawing/2014/main" id="{6F8C0244-BCB3-EFEC-28AF-08DCA746B6CE}"/>
              </a:ext>
            </a:extLst>
          </p:cNvPr>
          <p:cNvSpPr txBox="1">
            <a:spLocks/>
          </p:cNvSpPr>
          <p:nvPr/>
        </p:nvSpPr>
        <p:spPr>
          <a:xfrm>
            <a:off x="6013654" y="3562945"/>
            <a:ext cx="6178346" cy="1488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7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algn="ctr" defTabSz="162019">
              <a:spcBef>
                <a:spcPts val="400"/>
              </a:spcBef>
              <a:defRPr sz="1792">
                <a:solidFill>
                  <a:srgbClr val="002060"/>
                </a:solidFill>
              </a:defRPr>
            </a:pPr>
            <a:r>
              <a:rPr lang="en-US" sz="2800" dirty="0"/>
              <a:t>Scenario-based Skills Drill</a:t>
            </a:r>
          </a:p>
          <a:p>
            <a:pPr algn="ctr" defTabSz="162019">
              <a:spcBef>
                <a:spcPts val="400"/>
              </a:spcBef>
              <a:defRPr sz="1792">
                <a:solidFill>
                  <a:srgbClr val="002060"/>
                </a:solidFill>
              </a:defRPr>
            </a:pPr>
            <a:r>
              <a:rPr lang="en-US" sz="2800" dirty="0"/>
              <a:t>“Unexplained death of children in Karan Province, Salam”</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Content Placeholder 2"/>
          <p:cNvSpPr txBox="1">
            <a:spLocks noGrp="1"/>
          </p:cNvSpPr>
          <p:nvPr>
            <p:ph type="body" idx="1"/>
          </p:nvPr>
        </p:nvSpPr>
        <p:spPr>
          <a:xfrm>
            <a:off x="2333769" y="1374885"/>
            <a:ext cx="8502550" cy="4654072"/>
          </a:xfrm>
          <a:prstGeom prst="rect">
            <a:avLst/>
          </a:prstGeom>
        </p:spPr>
        <p:txBody>
          <a:bodyPr/>
          <a:lstStyle/>
          <a:p>
            <a:pPr marL="251459" lvl="1" indent="-251459" defTabSz="286426">
              <a:spcBef>
                <a:spcPts val="0"/>
              </a:spcBef>
              <a:buClr>
                <a:srgbClr val="65A000"/>
              </a:buClr>
              <a:buFont typeface="Arial"/>
              <a:defRPr sz="2376"/>
            </a:pPr>
            <a:r>
              <a:rPr dirty="0"/>
              <a:t>Team leader (in principle, one of the below profiles)</a:t>
            </a:r>
          </a:p>
          <a:p>
            <a:pPr marL="251459" lvl="1" indent="-251459" defTabSz="286426">
              <a:spcBef>
                <a:spcPts val="0"/>
              </a:spcBef>
              <a:buClr>
                <a:srgbClr val="65A000"/>
              </a:buClr>
              <a:buFont typeface="Arial"/>
              <a:defRPr sz="2376"/>
            </a:pPr>
            <a:r>
              <a:rPr dirty="0"/>
              <a:t>Clinician (doctor and/or nurse)</a:t>
            </a:r>
          </a:p>
          <a:p>
            <a:pPr marL="251459" lvl="1" indent="-251459" defTabSz="286426">
              <a:spcBef>
                <a:spcPts val="0"/>
              </a:spcBef>
              <a:buClr>
                <a:srgbClr val="65A000"/>
              </a:buClr>
              <a:buFont typeface="Arial"/>
              <a:defRPr sz="2376"/>
            </a:pPr>
            <a:r>
              <a:rPr dirty="0"/>
              <a:t>Epidemiologist</a:t>
            </a:r>
          </a:p>
          <a:p>
            <a:pPr marL="251459" lvl="1" indent="-251459" defTabSz="286426">
              <a:spcBef>
                <a:spcPts val="0"/>
              </a:spcBef>
              <a:buClr>
                <a:srgbClr val="65A000"/>
              </a:buClr>
              <a:buFont typeface="Arial"/>
              <a:defRPr sz="2376"/>
            </a:pPr>
            <a:r>
              <a:rPr dirty="0"/>
              <a:t>Laboratory expert/technician</a:t>
            </a:r>
          </a:p>
          <a:p>
            <a:pPr marL="251459" lvl="1" indent="-251459" defTabSz="286426">
              <a:spcBef>
                <a:spcPts val="0"/>
              </a:spcBef>
              <a:buClr>
                <a:srgbClr val="65A000"/>
              </a:buClr>
              <a:buFont typeface="Arial"/>
              <a:defRPr sz="2376"/>
            </a:pPr>
            <a:r>
              <a:rPr dirty="0"/>
              <a:t>Community engagement specialist</a:t>
            </a:r>
          </a:p>
          <a:p>
            <a:pPr marL="251459" lvl="1" indent="-251459" defTabSz="286426">
              <a:spcBef>
                <a:spcPts val="0"/>
              </a:spcBef>
              <a:buClr>
                <a:srgbClr val="65A000"/>
              </a:buClr>
              <a:buFont typeface="Arial"/>
              <a:defRPr sz="2376"/>
            </a:pPr>
            <a:r>
              <a:rPr dirty="0"/>
              <a:t>Logistician</a:t>
            </a:r>
          </a:p>
          <a:p>
            <a:pPr marL="251459" lvl="1" indent="-251459" defTabSz="286426">
              <a:spcBef>
                <a:spcPts val="0"/>
              </a:spcBef>
              <a:buClr>
                <a:srgbClr val="65A000"/>
              </a:buClr>
              <a:buFont typeface="Arial"/>
              <a:defRPr sz="2376"/>
            </a:pPr>
            <a:r>
              <a:rPr dirty="0"/>
              <a:t>Data manager</a:t>
            </a:r>
          </a:p>
          <a:p>
            <a:pPr marL="251459" lvl="1" indent="-251459" defTabSz="286426">
              <a:spcBef>
                <a:spcPts val="0"/>
              </a:spcBef>
              <a:buClr>
                <a:srgbClr val="65A000"/>
              </a:buClr>
              <a:buFont typeface="Arial"/>
              <a:defRPr sz="2376"/>
            </a:pPr>
            <a:r>
              <a:rPr dirty="0"/>
              <a:t>Infection Prevention and Control expert</a:t>
            </a:r>
          </a:p>
          <a:p>
            <a:pPr marL="251459" lvl="1" indent="-251459" defTabSz="286426">
              <a:spcBef>
                <a:spcPts val="0"/>
              </a:spcBef>
              <a:buClr>
                <a:srgbClr val="65A000"/>
              </a:buClr>
              <a:buFont typeface="Arial"/>
              <a:defRPr sz="2376"/>
            </a:pPr>
            <a:r>
              <a:rPr dirty="0"/>
              <a:t>Water, sanitation and hygiene specialist</a:t>
            </a:r>
          </a:p>
          <a:p>
            <a:pPr marL="251459" lvl="1" indent="-251459" defTabSz="286426">
              <a:spcBef>
                <a:spcPts val="0"/>
              </a:spcBef>
              <a:buClr>
                <a:srgbClr val="65A000"/>
              </a:buClr>
              <a:buFont typeface="Arial"/>
              <a:defRPr sz="2376"/>
            </a:pPr>
            <a:r>
              <a:rPr dirty="0"/>
              <a:t>Driver</a:t>
            </a:r>
          </a:p>
          <a:p>
            <a:pPr marL="0" lvl="1" indent="424338" defTabSz="286426">
              <a:spcBef>
                <a:spcPts val="0"/>
              </a:spcBef>
              <a:buSzTx/>
              <a:buNone/>
              <a:defRPr sz="2376"/>
            </a:pPr>
            <a:endParaRPr dirty="0"/>
          </a:p>
          <a:p>
            <a:pPr marL="0" lvl="1" indent="0" defTabSz="286426">
              <a:spcBef>
                <a:spcPts val="0"/>
              </a:spcBef>
              <a:buSzTx/>
              <a:buNone/>
              <a:defRPr sz="2376">
                <a:solidFill>
                  <a:schemeClr val="accent2"/>
                </a:solidFill>
                <a:latin typeface="Source Sans Pro Bold"/>
                <a:ea typeface="Source Sans Pro Bold"/>
                <a:cs typeface="Source Sans Pro Bold"/>
                <a:sym typeface="Source Sans Pro Bold"/>
              </a:defRPr>
            </a:pPr>
            <a:r>
              <a:rPr dirty="0"/>
              <a:t>Remember: some team members may play more than one role.</a:t>
            </a:r>
          </a:p>
        </p:txBody>
      </p:sp>
      <p:sp>
        <p:nvSpPr>
          <p:cNvPr id="320" name="TextBox 4"/>
          <p:cNvSpPr txBox="1"/>
          <p:nvPr/>
        </p:nvSpPr>
        <p:spPr>
          <a:xfrm>
            <a:off x="305333" y="723113"/>
            <a:ext cx="6054837"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800">
                <a:solidFill>
                  <a:srgbClr val="C00000"/>
                </a:solidFill>
                <a:latin typeface="Source Sans Pro Bold"/>
                <a:ea typeface="Source Sans Pro Bold"/>
                <a:cs typeface="Source Sans Pro Bold"/>
                <a:sym typeface="Source Sans Pro Bold"/>
              </a:defRPr>
            </a:lvl1pPr>
          </a:lstStyle>
          <a:p>
            <a:r>
              <a:rPr b="1" dirty="0"/>
              <a:t>1. Composition of the RRT</a:t>
            </a:r>
          </a:p>
        </p:txBody>
      </p:sp>
      <p:sp>
        <p:nvSpPr>
          <p:cNvPr id="321" name="TextBox 5"/>
          <p:cNvSpPr txBox="1"/>
          <p:nvPr/>
        </p:nvSpPr>
        <p:spPr>
          <a:xfrm>
            <a:off x="305333" y="-33027"/>
            <a:ext cx="6054836"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C1 Debriefing (1)</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Title 1"/>
          <p:cNvSpPr txBox="1">
            <a:spLocks noGrp="1"/>
          </p:cNvSpPr>
          <p:nvPr>
            <p:ph type="title"/>
          </p:nvPr>
        </p:nvSpPr>
        <p:spPr>
          <a:xfrm>
            <a:off x="355843" y="671906"/>
            <a:ext cx="7906400" cy="646113"/>
          </a:xfrm>
          <a:prstGeom prst="rect">
            <a:avLst/>
          </a:prstGeom>
        </p:spPr>
        <p:txBody>
          <a:bodyPr/>
          <a:lstStyle>
            <a:lvl1pPr>
              <a:defRPr sz="2800">
                <a:solidFill>
                  <a:srgbClr val="C00000"/>
                </a:solidFill>
              </a:defRPr>
            </a:lvl1pPr>
          </a:lstStyle>
          <a:p>
            <a:r>
              <a:rPr b="1" dirty="0"/>
              <a:t>2. Pre-deployment briefing (1)</a:t>
            </a:r>
          </a:p>
        </p:txBody>
      </p:sp>
      <p:sp>
        <p:nvSpPr>
          <p:cNvPr id="324" name="Content Placeholder 2"/>
          <p:cNvSpPr txBox="1">
            <a:spLocks noGrp="1"/>
          </p:cNvSpPr>
          <p:nvPr>
            <p:ph type="body" idx="1"/>
          </p:nvPr>
        </p:nvSpPr>
        <p:spPr>
          <a:xfrm>
            <a:off x="1910921" y="1247001"/>
            <a:ext cx="9135875" cy="5262888"/>
          </a:xfrm>
          <a:prstGeom prst="rect">
            <a:avLst/>
          </a:prstGeom>
        </p:spPr>
        <p:txBody>
          <a:bodyPr/>
          <a:lstStyle/>
          <a:p>
            <a:pPr>
              <a:defRPr sz="2200">
                <a:solidFill>
                  <a:schemeClr val="accent6"/>
                </a:solidFill>
                <a:latin typeface="Source Sans Pro Bold"/>
                <a:ea typeface="Source Sans Pro Bold"/>
                <a:cs typeface="Source Sans Pro Bold"/>
                <a:sym typeface="Source Sans Pro Bold"/>
              </a:defRPr>
            </a:pPr>
            <a:r>
              <a:rPr b="1" dirty="0">
                <a:solidFill>
                  <a:schemeClr val="accent3"/>
                </a:solidFill>
              </a:rPr>
              <a:t>Context of the outbreak, which includes:</a:t>
            </a:r>
          </a:p>
          <a:p>
            <a:pPr marL="398659" lvl="1" indent="-254000">
              <a:spcBef>
                <a:spcPts val="100"/>
              </a:spcBef>
              <a:buClr>
                <a:schemeClr val="accent3"/>
              </a:buClr>
              <a:buFont typeface="Arial"/>
              <a:defRPr sz="2200"/>
            </a:pPr>
            <a:r>
              <a:rPr dirty="0"/>
              <a:t>Description of the current situation and available data	</a:t>
            </a:r>
          </a:p>
          <a:p>
            <a:pPr marL="398659" lvl="1" indent="-254000">
              <a:spcBef>
                <a:spcPts val="100"/>
              </a:spcBef>
              <a:buClr>
                <a:schemeClr val="accent3"/>
              </a:buClr>
              <a:buFont typeface="Arial"/>
              <a:defRPr sz="2200"/>
            </a:pPr>
            <a:r>
              <a:rPr dirty="0"/>
              <a:t>Review of prior response to the same situation or interventions</a:t>
            </a:r>
          </a:p>
          <a:p>
            <a:pPr marL="398659" lvl="1" indent="-254000">
              <a:spcBef>
                <a:spcPts val="100"/>
              </a:spcBef>
              <a:buClr>
                <a:schemeClr val="accent3"/>
              </a:buClr>
              <a:buFont typeface="Arial"/>
              <a:defRPr sz="2200"/>
            </a:pPr>
            <a:r>
              <a:rPr dirty="0"/>
              <a:t>Identification of key stakeholders and affected populations</a:t>
            </a:r>
          </a:p>
          <a:p>
            <a:pPr marL="398659" lvl="1" indent="-254000">
              <a:spcBef>
                <a:spcPts val="100"/>
              </a:spcBef>
              <a:buClr>
                <a:schemeClr val="accent3"/>
              </a:buClr>
              <a:buFont typeface="Arial"/>
              <a:defRPr sz="2200"/>
            </a:pPr>
            <a:r>
              <a:rPr dirty="0"/>
              <a:t>Identification of challenges</a:t>
            </a:r>
          </a:p>
          <a:p>
            <a:pPr indent="51435">
              <a:defRPr sz="2200">
                <a:solidFill>
                  <a:schemeClr val="accent6"/>
                </a:solidFill>
                <a:latin typeface="Source Sans Pro Bold"/>
                <a:ea typeface="Source Sans Pro Bold"/>
                <a:cs typeface="Source Sans Pro Bold"/>
                <a:sym typeface="Source Sans Pro Bold"/>
              </a:defRPr>
            </a:pPr>
            <a:r>
              <a:rPr sz="2200" b="1" dirty="0">
                <a:solidFill>
                  <a:schemeClr val="accent3"/>
                </a:solidFill>
                <a:latin typeface="Source Sans Pro Bold"/>
              </a:rPr>
              <a:t>Language, religions, beliefs of the community/</a:t>
            </a:r>
            <a:r>
              <a:rPr lang="hu-HU" sz="2200" b="1" dirty="0">
                <a:solidFill>
                  <a:schemeClr val="accent3"/>
                </a:solidFill>
                <a:latin typeface="Source Sans Pro Bold"/>
              </a:rPr>
              <a:t> ies</a:t>
            </a:r>
            <a:r>
              <a:rPr sz="2200" b="1" dirty="0">
                <a:solidFill>
                  <a:schemeClr val="accent3"/>
                </a:solidFill>
                <a:latin typeface="Source Sans Pro Bold"/>
              </a:rPr>
              <a:t> </a:t>
            </a:r>
            <a:r>
              <a:rPr dirty="0">
                <a:solidFill>
                  <a:srgbClr val="000000"/>
                </a:solidFill>
                <a:latin typeface="+mn-lt"/>
                <a:ea typeface="+mn-ea"/>
                <a:cs typeface="+mn-cs"/>
                <a:sym typeface="Source Sans Pro Regular"/>
              </a:rPr>
              <a:t>at the area of deployment</a:t>
            </a:r>
          </a:p>
          <a:p>
            <a:pPr>
              <a:defRPr sz="2200">
                <a:solidFill>
                  <a:schemeClr val="accent6"/>
                </a:solidFill>
                <a:latin typeface="Source Sans Pro Bold"/>
                <a:ea typeface="Source Sans Pro Bold"/>
                <a:cs typeface="Source Sans Pro Bold"/>
                <a:sym typeface="Source Sans Pro Bold"/>
              </a:defRPr>
            </a:pPr>
            <a:r>
              <a:rPr sz="2200" b="1" dirty="0">
                <a:solidFill>
                  <a:schemeClr val="accent3"/>
                </a:solidFill>
                <a:latin typeface="Source Sans Pro Bold"/>
              </a:rPr>
              <a:t>Objective of the deployment and specific role </a:t>
            </a:r>
            <a:r>
              <a:rPr dirty="0">
                <a:solidFill>
                  <a:srgbClr val="000000"/>
                </a:solidFill>
                <a:latin typeface="+mn-lt"/>
                <a:ea typeface="+mn-ea"/>
                <a:cs typeface="+mn-cs"/>
                <a:sym typeface="Source Sans Pro Regular"/>
              </a:rPr>
              <a:t>of each team member.</a:t>
            </a:r>
          </a:p>
          <a:p>
            <a:pPr>
              <a:defRPr sz="2200">
                <a:solidFill>
                  <a:schemeClr val="accent6"/>
                </a:solidFill>
                <a:latin typeface="Source Sans Pro Bold"/>
                <a:ea typeface="Source Sans Pro Bold"/>
                <a:cs typeface="Source Sans Pro Bold"/>
                <a:sym typeface="Source Sans Pro Bold"/>
              </a:defRPr>
            </a:pPr>
            <a:r>
              <a:rPr sz="2200" b="1" dirty="0">
                <a:solidFill>
                  <a:schemeClr val="accent3"/>
                </a:solidFill>
                <a:latin typeface="Source Sans Pro Bold"/>
              </a:rPr>
              <a:t>The role-specific actions </a:t>
            </a:r>
            <a:r>
              <a:rPr dirty="0">
                <a:solidFill>
                  <a:srgbClr val="000000"/>
                </a:solidFill>
                <a:latin typeface="+mn-lt"/>
                <a:ea typeface="+mn-ea"/>
                <a:cs typeface="+mn-cs"/>
                <a:sym typeface="Source Sans Pro Regular"/>
              </a:rPr>
              <a:t>needed to be taken to meet the objectives of their role. It includes:</a:t>
            </a:r>
          </a:p>
          <a:p>
            <a:pPr marL="398659" lvl="1" indent="-254000">
              <a:spcBef>
                <a:spcPts val="100"/>
              </a:spcBef>
              <a:buClr>
                <a:schemeClr val="accent3"/>
              </a:buClr>
              <a:buFont typeface="Arial"/>
              <a:defRPr sz="2200"/>
            </a:pPr>
            <a:r>
              <a:rPr dirty="0"/>
              <a:t>Preparation before deployment</a:t>
            </a:r>
          </a:p>
          <a:p>
            <a:pPr marL="398659" lvl="1" indent="-254000">
              <a:spcBef>
                <a:spcPts val="100"/>
              </a:spcBef>
              <a:buClr>
                <a:schemeClr val="accent3"/>
              </a:buClr>
              <a:buFont typeface="Arial"/>
              <a:defRPr sz="2200"/>
            </a:pPr>
            <a:r>
              <a:rPr dirty="0"/>
              <a:t>Actions in the field</a:t>
            </a:r>
          </a:p>
          <a:p>
            <a:pPr marL="398659" lvl="1" indent="-254000">
              <a:spcBef>
                <a:spcPts val="100"/>
              </a:spcBef>
              <a:buClr>
                <a:schemeClr val="accent3"/>
              </a:buClr>
              <a:buFont typeface="Arial"/>
              <a:defRPr sz="2200"/>
            </a:pPr>
            <a:r>
              <a:rPr dirty="0"/>
              <a:t>Use of standardized tools or equipment needed to complete the actions</a:t>
            </a:r>
          </a:p>
          <a:p>
            <a:pPr marL="398659" lvl="1" indent="-254000">
              <a:spcBef>
                <a:spcPts val="100"/>
              </a:spcBef>
              <a:buClr>
                <a:schemeClr val="accent3"/>
              </a:buClr>
              <a:buFont typeface="Arial"/>
              <a:defRPr sz="2200"/>
            </a:pPr>
            <a:r>
              <a:rPr dirty="0"/>
              <a:t>Coordination between team members and relevant partners </a:t>
            </a:r>
          </a:p>
          <a:p>
            <a:pPr marL="398659" lvl="1" indent="-254000">
              <a:spcBef>
                <a:spcPts val="100"/>
              </a:spcBef>
              <a:buClr>
                <a:schemeClr val="accent3"/>
              </a:buClr>
              <a:buFont typeface="Arial"/>
              <a:defRPr sz="2200"/>
            </a:pPr>
            <a:r>
              <a:rPr dirty="0"/>
              <a:t>Communication plan.</a:t>
            </a:r>
          </a:p>
        </p:txBody>
      </p:sp>
      <p:sp>
        <p:nvSpPr>
          <p:cNvPr id="325" name="TextBox 5"/>
          <p:cNvSpPr txBox="1"/>
          <p:nvPr/>
        </p:nvSpPr>
        <p:spPr>
          <a:xfrm>
            <a:off x="305333" y="-33027"/>
            <a:ext cx="6054836"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C1 Debriefing (2)</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Content Placeholder 2"/>
          <p:cNvSpPr txBox="1">
            <a:spLocks noGrp="1"/>
          </p:cNvSpPr>
          <p:nvPr>
            <p:ph type="body" idx="1"/>
          </p:nvPr>
        </p:nvSpPr>
        <p:spPr>
          <a:xfrm>
            <a:off x="1684421" y="1247001"/>
            <a:ext cx="8812597" cy="4654071"/>
          </a:xfrm>
          <a:prstGeom prst="rect">
            <a:avLst/>
          </a:prstGeom>
        </p:spPr>
        <p:txBody>
          <a:bodyPr/>
          <a:lstStyle/>
          <a:p>
            <a:pPr defTabSz="274854">
              <a:spcBef>
                <a:spcPts val="200"/>
              </a:spcBef>
              <a:defRPr sz="2280">
                <a:solidFill>
                  <a:schemeClr val="accent6"/>
                </a:solidFill>
                <a:latin typeface="Source Sans Pro Bold"/>
                <a:ea typeface="Source Sans Pro Bold"/>
                <a:cs typeface="Source Sans Pro Bold"/>
                <a:sym typeface="Source Sans Pro Bold"/>
              </a:defRPr>
            </a:pPr>
            <a:r>
              <a:rPr b="1" dirty="0">
                <a:solidFill>
                  <a:schemeClr val="accent3"/>
                </a:solidFill>
              </a:rPr>
              <a:t>Anticipated challenges </a:t>
            </a:r>
            <a:r>
              <a:rPr dirty="0">
                <a:solidFill>
                  <a:srgbClr val="000000"/>
                </a:solidFill>
                <a:latin typeface="+mn-lt"/>
                <a:ea typeface="+mn-ea"/>
                <a:cs typeface="+mn-cs"/>
                <a:sym typeface="Source Sans Pro Regular"/>
              </a:rPr>
              <a:t>and possible actions to address them.</a:t>
            </a:r>
          </a:p>
          <a:p>
            <a:pPr defTabSz="274854">
              <a:spcBef>
                <a:spcPts val="200"/>
              </a:spcBef>
              <a:defRPr sz="2280">
                <a:solidFill>
                  <a:srgbClr val="548235"/>
                </a:solidFill>
              </a:defRPr>
            </a:pPr>
            <a:endParaRPr dirty="0">
              <a:solidFill>
                <a:srgbClr val="000000"/>
              </a:solidFill>
              <a:latin typeface="+mn-lt"/>
              <a:ea typeface="+mn-ea"/>
              <a:cs typeface="+mn-cs"/>
              <a:sym typeface="Source Sans Pro Regular"/>
            </a:endParaRPr>
          </a:p>
          <a:p>
            <a:pPr defTabSz="274854">
              <a:spcBef>
                <a:spcPts val="200"/>
              </a:spcBef>
              <a:defRPr sz="2280">
                <a:solidFill>
                  <a:schemeClr val="accent6"/>
                </a:solidFill>
                <a:latin typeface="Source Sans Pro Bold"/>
                <a:ea typeface="Source Sans Pro Bold"/>
                <a:cs typeface="Source Sans Pro Bold"/>
                <a:sym typeface="Source Sans Pro Bold"/>
              </a:defRPr>
            </a:pPr>
            <a:r>
              <a:rPr sz="2280" b="1" dirty="0">
                <a:solidFill>
                  <a:schemeClr val="accent3"/>
                </a:solidFill>
                <a:latin typeface="Source Sans Pro Bold"/>
              </a:rPr>
              <a:t>Supplies</a:t>
            </a:r>
            <a:r>
              <a:rPr dirty="0">
                <a:solidFill>
                  <a:srgbClr val="0070C0"/>
                </a:solidFill>
              </a:rPr>
              <a:t> </a:t>
            </a:r>
            <a:r>
              <a:rPr dirty="0">
                <a:solidFill>
                  <a:srgbClr val="000000"/>
                </a:solidFill>
                <a:latin typeface="+mn-lt"/>
                <a:ea typeface="+mn-ea"/>
                <a:cs typeface="+mn-cs"/>
                <a:sym typeface="Source Sans Pro Regular"/>
              </a:rPr>
              <a:t>that should be carried to the field and how make use of and adapt the local supplies. Instruction on using the supplies correctly should be clear.</a:t>
            </a:r>
          </a:p>
          <a:p>
            <a:pPr defTabSz="274854">
              <a:spcBef>
                <a:spcPts val="200"/>
              </a:spcBef>
              <a:defRPr sz="2280">
                <a:solidFill>
                  <a:srgbClr val="0070C0"/>
                </a:solidFill>
                <a:latin typeface="Source Sans Pro Bold"/>
                <a:ea typeface="Source Sans Pro Bold"/>
                <a:cs typeface="Source Sans Pro Bold"/>
                <a:sym typeface="Source Sans Pro Bold"/>
              </a:defRPr>
            </a:pPr>
            <a:endParaRPr dirty="0">
              <a:solidFill>
                <a:srgbClr val="000000"/>
              </a:solidFill>
              <a:latin typeface="+mn-lt"/>
              <a:ea typeface="+mn-ea"/>
              <a:cs typeface="+mn-cs"/>
              <a:sym typeface="Source Sans Pro Regular"/>
            </a:endParaRPr>
          </a:p>
          <a:p>
            <a:pPr defTabSz="274854">
              <a:spcBef>
                <a:spcPts val="200"/>
              </a:spcBef>
              <a:defRPr sz="2280">
                <a:solidFill>
                  <a:schemeClr val="accent6"/>
                </a:solidFill>
                <a:latin typeface="Source Sans Pro Bold"/>
                <a:ea typeface="Source Sans Pro Bold"/>
                <a:cs typeface="Source Sans Pro Bold"/>
                <a:sym typeface="Source Sans Pro Bold"/>
              </a:defRPr>
            </a:pPr>
            <a:r>
              <a:rPr sz="2280" b="1" dirty="0">
                <a:solidFill>
                  <a:schemeClr val="accent3"/>
                </a:solidFill>
                <a:latin typeface="Source Sans Pro Bold"/>
              </a:rPr>
              <a:t>Indicators that will be used to evaluate the response </a:t>
            </a:r>
            <a:r>
              <a:rPr dirty="0">
                <a:solidFill>
                  <a:srgbClr val="000000"/>
                </a:solidFill>
                <a:latin typeface="+mn-lt"/>
                <a:ea typeface="+mn-ea"/>
                <a:cs typeface="+mn-cs"/>
                <a:sym typeface="Source Sans Pro Regular"/>
              </a:rPr>
              <a:t>should be discussed. The indicators should be quantitative and focus on percentages and proportions rather than raw numbers.</a:t>
            </a:r>
          </a:p>
          <a:p>
            <a:pPr defTabSz="274854">
              <a:spcBef>
                <a:spcPts val="200"/>
              </a:spcBef>
              <a:defRPr sz="2280"/>
            </a:pPr>
            <a:endParaRPr dirty="0">
              <a:solidFill>
                <a:srgbClr val="000000"/>
              </a:solidFill>
              <a:latin typeface="+mn-lt"/>
              <a:ea typeface="+mn-ea"/>
              <a:cs typeface="+mn-cs"/>
              <a:sym typeface="Source Sans Pro Regular"/>
            </a:endParaRPr>
          </a:p>
          <a:p>
            <a:pPr defTabSz="274854">
              <a:spcBef>
                <a:spcPts val="200"/>
              </a:spcBef>
              <a:defRPr sz="2280"/>
            </a:pPr>
            <a:r>
              <a:rPr dirty="0"/>
              <a:t>Team members should know the </a:t>
            </a:r>
            <a:r>
              <a:rPr sz="2280" b="1" dirty="0">
                <a:solidFill>
                  <a:schemeClr val="accent3"/>
                </a:solidFill>
                <a:latin typeface="Source Sans Pro Bold"/>
                <a:sym typeface="Source Sans Pro Bold"/>
              </a:rPr>
              <a:t>reporting mechanisms </a:t>
            </a:r>
            <a:r>
              <a:rPr dirty="0"/>
              <a:t>through which the team will transmit the indicators and other information back to national central authorities.</a:t>
            </a:r>
          </a:p>
        </p:txBody>
      </p:sp>
      <p:sp>
        <p:nvSpPr>
          <p:cNvPr id="328" name="2. Pre-deployment briefing (2)"/>
          <p:cNvSpPr txBox="1">
            <a:spLocks noGrp="1"/>
          </p:cNvSpPr>
          <p:nvPr>
            <p:ph type="title"/>
          </p:nvPr>
        </p:nvSpPr>
        <p:spPr>
          <a:xfrm>
            <a:off x="355843" y="671906"/>
            <a:ext cx="7906400" cy="646113"/>
          </a:xfrm>
          <a:prstGeom prst="rect">
            <a:avLst/>
          </a:prstGeom>
        </p:spPr>
        <p:txBody>
          <a:bodyPr/>
          <a:lstStyle>
            <a:lvl1pPr>
              <a:defRPr sz="2800">
                <a:solidFill>
                  <a:srgbClr val="C00000"/>
                </a:solidFill>
              </a:defRPr>
            </a:lvl1pPr>
          </a:lstStyle>
          <a:p>
            <a:r>
              <a:rPr b="1" dirty="0"/>
              <a:t>2. Pre-deployment briefing (2)</a:t>
            </a:r>
          </a:p>
        </p:txBody>
      </p:sp>
      <p:sp>
        <p:nvSpPr>
          <p:cNvPr id="329" name="TextBox 5"/>
          <p:cNvSpPr txBox="1"/>
          <p:nvPr/>
        </p:nvSpPr>
        <p:spPr>
          <a:xfrm>
            <a:off x="305333" y="-33027"/>
            <a:ext cx="6054836"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C1 Debriefing (3)</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2" name="Content Placeholder 3"/>
          <p:cNvGraphicFramePr/>
          <p:nvPr/>
        </p:nvGraphicFramePr>
        <p:xfrm>
          <a:off x="1737313" y="1414020"/>
          <a:ext cx="8568952" cy="4353894"/>
        </p:xfrm>
        <a:graphic>
          <a:graphicData uri="http://schemas.openxmlformats.org/drawingml/2006/table">
            <a:tbl>
              <a:tblPr firstRow="1" bandRow="1">
                <a:tableStyleId>{4C3C2611-4C71-4FC5-86AE-919BDF0F9419}</a:tableStyleId>
              </a:tblPr>
              <a:tblGrid>
                <a:gridCol w="1071119">
                  <a:extLst>
                    <a:ext uri="{9D8B030D-6E8A-4147-A177-3AD203B41FA5}">
                      <a16:colId xmlns:a16="http://schemas.microsoft.com/office/drawing/2014/main" val="20000"/>
                    </a:ext>
                  </a:extLst>
                </a:gridCol>
                <a:gridCol w="1071119">
                  <a:extLst>
                    <a:ext uri="{9D8B030D-6E8A-4147-A177-3AD203B41FA5}">
                      <a16:colId xmlns:a16="http://schemas.microsoft.com/office/drawing/2014/main" val="20001"/>
                    </a:ext>
                  </a:extLst>
                </a:gridCol>
                <a:gridCol w="1071119">
                  <a:extLst>
                    <a:ext uri="{9D8B030D-6E8A-4147-A177-3AD203B41FA5}">
                      <a16:colId xmlns:a16="http://schemas.microsoft.com/office/drawing/2014/main" val="20002"/>
                    </a:ext>
                  </a:extLst>
                </a:gridCol>
                <a:gridCol w="1323032">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gridCol w="810205">
                  <a:extLst>
                    <a:ext uri="{9D8B030D-6E8A-4147-A177-3AD203B41FA5}">
                      <a16:colId xmlns:a16="http://schemas.microsoft.com/office/drawing/2014/main" val="20005"/>
                    </a:ext>
                  </a:extLst>
                </a:gridCol>
                <a:gridCol w="1071119">
                  <a:extLst>
                    <a:ext uri="{9D8B030D-6E8A-4147-A177-3AD203B41FA5}">
                      <a16:colId xmlns:a16="http://schemas.microsoft.com/office/drawing/2014/main" val="20006"/>
                    </a:ext>
                  </a:extLst>
                </a:gridCol>
                <a:gridCol w="1071119">
                  <a:extLst>
                    <a:ext uri="{9D8B030D-6E8A-4147-A177-3AD203B41FA5}">
                      <a16:colId xmlns:a16="http://schemas.microsoft.com/office/drawing/2014/main" val="20007"/>
                    </a:ext>
                  </a:extLst>
                </a:gridCol>
              </a:tblGrid>
              <a:tr h="628452">
                <a:tc gridSpan="2">
                  <a:txBody>
                    <a:bodyPr/>
                    <a:lstStyle/>
                    <a:p>
                      <a:pPr defTabSz="289320">
                        <a:defRPr sz="1800" b="0">
                          <a:solidFill>
                            <a:srgbClr val="000000"/>
                          </a:solidFill>
                        </a:defRPr>
                      </a:pPr>
                      <a:r>
                        <a:rPr sz="1600">
                          <a:solidFill>
                            <a:srgbClr val="FFFFFF"/>
                          </a:solidFill>
                          <a:latin typeface="+mn-lt"/>
                          <a:ea typeface="+mn-ea"/>
                          <a:cs typeface="+mn-cs"/>
                        </a:rPr>
                        <a:t>What?</a:t>
                      </a:r>
                    </a:p>
                  </a:txBody>
                  <a:tcPr marL="45720" marR="45720" horzOverflow="overflow"/>
                </a:tc>
                <a:tc hMerge="1">
                  <a:txBody>
                    <a:bodyPr/>
                    <a:lstStyle/>
                    <a:p>
                      <a:endParaRPr lang="hu-HU"/>
                    </a:p>
                  </a:txBody>
                  <a:tcPr/>
                </a:tc>
                <a:tc>
                  <a:txBody>
                    <a:bodyPr/>
                    <a:lstStyle/>
                    <a:p>
                      <a:pPr defTabSz="289320">
                        <a:defRPr sz="1800" b="0">
                          <a:solidFill>
                            <a:srgbClr val="000000"/>
                          </a:solidFill>
                        </a:defRPr>
                      </a:pPr>
                      <a:r>
                        <a:rPr sz="1600">
                          <a:solidFill>
                            <a:srgbClr val="FFFFFF"/>
                          </a:solidFill>
                          <a:latin typeface="+mn-lt"/>
                          <a:ea typeface="+mn-ea"/>
                          <a:cs typeface="+mn-cs"/>
                        </a:rPr>
                        <a:t>Who?</a:t>
                      </a:r>
                    </a:p>
                  </a:txBody>
                  <a:tcPr marL="45720" marR="45720" horzOverflow="overflow"/>
                </a:tc>
                <a:tc>
                  <a:txBody>
                    <a:bodyPr/>
                    <a:lstStyle/>
                    <a:p>
                      <a:pPr defTabSz="289320">
                        <a:defRPr sz="1800" b="0">
                          <a:solidFill>
                            <a:srgbClr val="000000"/>
                          </a:solidFill>
                        </a:defRPr>
                      </a:pPr>
                      <a:r>
                        <a:rPr sz="1600">
                          <a:solidFill>
                            <a:srgbClr val="FFFFFF"/>
                          </a:solidFill>
                          <a:latin typeface="+mn-lt"/>
                          <a:ea typeface="+mn-ea"/>
                          <a:cs typeface="+mn-cs"/>
                        </a:rPr>
                        <a:t>How?</a:t>
                      </a:r>
                    </a:p>
                  </a:txBody>
                  <a:tcPr marL="45720" marR="45720" horzOverflow="overflow"/>
                </a:tc>
                <a:tc gridSpan="2">
                  <a:txBody>
                    <a:bodyPr/>
                    <a:lstStyle/>
                    <a:p>
                      <a:pPr defTabSz="289320">
                        <a:defRPr sz="1800" b="0">
                          <a:solidFill>
                            <a:srgbClr val="000000"/>
                          </a:solidFill>
                        </a:defRPr>
                      </a:pPr>
                      <a:r>
                        <a:rPr sz="1600">
                          <a:solidFill>
                            <a:srgbClr val="FFFFFF"/>
                          </a:solidFill>
                          <a:latin typeface="+mn-lt"/>
                          <a:ea typeface="+mn-ea"/>
                          <a:cs typeface="+mn-cs"/>
                        </a:rPr>
                        <a:t>When?</a:t>
                      </a:r>
                    </a:p>
                  </a:txBody>
                  <a:tcPr marL="45720" marR="45720" horzOverflow="overflow"/>
                </a:tc>
                <a:tc hMerge="1">
                  <a:txBody>
                    <a:bodyPr/>
                    <a:lstStyle/>
                    <a:p>
                      <a:endParaRPr lang="hu-HU"/>
                    </a:p>
                  </a:txBody>
                  <a:tcPr/>
                </a:tc>
                <a:tc>
                  <a:txBody>
                    <a:bodyPr/>
                    <a:lstStyle/>
                    <a:p>
                      <a:pPr defTabSz="289320">
                        <a:defRPr sz="1800" b="0">
                          <a:solidFill>
                            <a:srgbClr val="000000"/>
                          </a:solidFill>
                        </a:defRPr>
                      </a:pPr>
                      <a:r>
                        <a:rPr sz="1600">
                          <a:solidFill>
                            <a:srgbClr val="FFFFFF"/>
                          </a:solidFill>
                          <a:latin typeface="+mn-lt"/>
                          <a:ea typeface="+mn-ea"/>
                          <a:cs typeface="+mn-cs"/>
                        </a:rPr>
                        <a:t>Where?</a:t>
                      </a:r>
                    </a:p>
                  </a:txBody>
                  <a:tcPr marL="45720" marR="45720" horzOverflow="overflow"/>
                </a:tc>
                <a:tc>
                  <a:txBody>
                    <a:bodyPr/>
                    <a:lstStyle/>
                    <a:p>
                      <a:pPr defTabSz="289320">
                        <a:defRPr sz="1800" b="0">
                          <a:solidFill>
                            <a:srgbClr val="000000"/>
                          </a:solidFill>
                        </a:defRPr>
                      </a:pPr>
                      <a:r>
                        <a:rPr sz="1600">
                          <a:solidFill>
                            <a:srgbClr val="FFFFFF"/>
                          </a:solidFill>
                          <a:latin typeface="+mn-lt"/>
                          <a:ea typeface="+mn-ea"/>
                          <a:cs typeface="+mn-cs"/>
                        </a:rPr>
                        <a:t>How many?</a:t>
                      </a:r>
                    </a:p>
                  </a:txBody>
                  <a:tcPr marL="45720" marR="45720" horzOverflow="overflow"/>
                </a:tc>
                <a:extLst>
                  <a:ext uri="{0D108BD9-81ED-4DB2-BD59-A6C34878D82A}">
                    <a16:rowId xmlns:a16="http://schemas.microsoft.com/office/drawing/2014/main" val="10000"/>
                  </a:ext>
                </a:extLst>
              </a:tr>
              <a:tr h="501000">
                <a:tc>
                  <a:txBody>
                    <a:bodyPr/>
                    <a:lstStyle/>
                    <a:p>
                      <a:pPr defTabSz="289320">
                        <a:defRPr sz="1800"/>
                      </a:pPr>
                      <a:r>
                        <a:rPr sz="1400">
                          <a:latin typeface="+mn-lt"/>
                          <a:ea typeface="+mn-ea"/>
                          <a:cs typeface="+mn-cs"/>
                        </a:rPr>
                        <a:t>Action title</a:t>
                      </a:r>
                    </a:p>
                  </a:txBody>
                  <a:tcPr marL="45720" marR="45720" horzOverflow="overflow"/>
                </a:tc>
                <a:tc>
                  <a:txBody>
                    <a:bodyPr/>
                    <a:lstStyle/>
                    <a:p>
                      <a:pPr defTabSz="289320">
                        <a:defRPr sz="1800"/>
                      </a:pPr>
                      <a:r>
                        <a:rPr sz="1400">
                          <a:latin typeface="+mn-lt"/>
                          <a:ea typeface="+mn-ea"/>
                          <a:cs typeface="+mn-cs"/>
                        </a:rPr>
                        <a:t>Description</a:t>
                      </a:r>
                    </a:p>
                  </a:txBody>
                  <a:tcPr marL="45720" marR="45720" horzOverflow="overflow"/>
                </a:tc>
                <a:tc>
                  <a:txBody>
                    <a:bodyPr/>
                    <a:lstStyle/>
                    <a:p>
                      <a:pPr defTabSz="289320">
                        <a:defRPr sz="1800"/>
                      </a:pPr>
                      <a:r>
                        <a:rPr sz="1400">
                          <a:latin typeface="+mn-lt"/>
                          <a:ea typeface="+mn-ea"/>
                          <a:cs typeface="+mn-cs"/>
                        </a:rPr>
                        <a:t>Actors</a:t>
                      </a:r>
                    </a:p>
                  </a:txBody>
                  <a:tcPr marL="45720" marR="45720" horzOverflow="overflow"/>
                </a:tc>
                <a:tc>
                  <a:txBody>
                    <a:bodyPr/>
                    <a:lstStyle/>
                    <a:p>
                      <a:pPr defTabSz="289320">
                        <a:defRPr sz="1800"/>
                      </a:pPr>
                      <a:r>
                        <a:rPr sz="1400">
                          <a:latin typeface="+mn-lt"/>
                          <a:ea typeface="+mn-ea"/>
                          <a:cs typeface="+mn-cs"/>
                        </a:rPr>
                        <a:t>Budget and other resources</a:t>
                      </a:r>
                    </a:p>
                  </a:txBody>
                  <a:tcPr marL="45720" marR="45720" horzOverflow="overflow"/>
                </a:tc>
                <a:tc>
                  <a:txBody>
                    <a:bodyPr/>
                    <a:lstStyle/>
                    <a:p>
                      <a:pPr defTabSz="289320">
                        <a:defRPr sz="1800"/>
                      </a:pPr>
                      <a:r>
                        <a:rPr sz="1400">
                          <a:latin typeface="+mn-lt"/>
                          <a:ea typeface="+mn-ea"/>
                          <a:cs typeface="+mn-cs"/>
                        </a:rPr>
                        <a:t>Date beginning</a:t>
                      </a:r>
                    </a:p>
                  </a:txBody>
                  <a:tcPr marL="45720" marR="45720" horzOverflow="overflow"/>
                </a:tc>
                <a:tc>
                  <a:txBody>
                    <a:bodyPr/>
                    <a:lstStyle/>
                    <a:p>
                      <a:pPr defTabSz="289320">
                        <a:defRPr sz="1800"/>
                      </a:pPr>
                      <a:r>
                        <a:rPr sz="1400">
                          <a:latin typeface="+mn-lt"/>
                          <a:ea typeface="+mn-ea"/>
                          <a:cs typeface="+mn-cs"/>
                        </a:rPr>
                        <a:t>Date end</a:t>
                      </a:r>
                    </a:p>
                  </a:txBody>
                  <a:tcPr marL="45720" marR="45720" horzOverflow="overflow"/>
                </a:tc>
                <a:tc>
                  <a:txBody>
                    <a:bodyPr/>
                    <a:lstStyle/>
                    <a:p>
                      <a:pPr defTabSz="289320">
                        <a:defRPr sz="1800"/>
                      </a:pPr>
                      <a:r>
                        <a:rPr sz="1400">
                          <a:latin typeface="+mn-lt"/>
                          <a:ea typeface="+mn-ea"/>
                          <a:cs typeface="+mn-cs"/>
                        </a:rPr>
                        <a:t>Areas</a:t>
                      </a:r>
                    </a:p>
                  </a:txBody>
                  <a:tcPr marL="45720" marR="45720" horzOverflow="overflow"/>
                </a:tc>
                <a:tc>
                  <a:txBody>
                    <a:bodyPr/>
                    <a:lstStyle/>
                    <a:p>
                      <a:pPr defTabSz="289320">
                        <a:defRPr sz="1800"/>
                      </a:pPr>
                      <a:r>
                        <a:rPr sz="1400">
                          <a:latin typeface="+mn-lt"/>
                          <a:ea typeface="+mn-ea"/>
                          <a:cs typeface="+mn-cs"/>
                        </a:rPr>
                        <a:t>Indicators of success</a:t>
                      </a:r>
                    </a:p>
                  </a:txBody>
                  <a:tcPr marL="45720" marR="45720" horzOverflow="overflow"/>
                </a:tc>
                <a:extLst>
                  <a:ext uri="{0D108BD9-81ED-4DB2-BD59-A6C34878D82A}">
                    <a16:rowId xmlns:a16="http://schemas.microsoft.com/office/drawing/2014/main" val="10001"/>
                  </a:ext>
                </a:extLst>
              </a:tr>
              <a:tr h="520454">
                <a:tc>
                  <a:txBody>
                    <a:bodyPr/>
                    <a:lstStyle/>
                    <a:p>
                      <a:pPr defTabSz="822960">
                        <a:defRPr sz="1800"/>
                      </a:pPr>
                      <a:r>
                        <a:rPr sz="1200">
                          <a:solidFill>
                            <a:srgbClr val="002060"/>
                          </a:solidFill>
                          <a:latin typeface="+mn-lt"/>
                          <a:ea typeface="+mn-ea"/>
                          <a:cs typeface="+mn-cs"/>
                        </a:rPr>
                        <a:t>Prepare for field work</a:t>
                      </a: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extLst>
                  <a:ext uri="{0D108BD9-81ED-4DB2-BD59-A6C34878D82A}">
                    <a16:rowId xmlns:a16="http://schemas.microsoft.com/office/drawing/2014/main" val="10002"/>
                  </a:ext>
                </a:extLst>
              </a:tr>
              <a:tr h="520454">
                <a:tc>
                  <a:txBody>
                    <a:bodyPr/>
                    <a:lstStyle/>
                    <a:p>
                      <a:pPr defTabSz="822960">
                        <a:defRPr sz="1800"/>
                      </a:pPr>
                      <a:r>
                        <a:rPr sz="1200">
                          <a:solidFill>
                            <a:srgbClr val="002060"/>
                          </a:solidFill>
                          <a:latin typeface="+mn-lt"/>
                          <a:ea typeface="+mn-ea"/>
                          <a:cs typeface="+mn-cs"/>
                        </a:rPr>
                        <a:t>Conduct field investigation</a:t>
                      </a: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extLst>
                  <a:ext uri="{0D108BD9-81ED-4DB2-BD59-A6C34878D82A}">
                    <a16:rowId xmlns:a16="http://schemas.microsoft.com/office/drawing/2014/main" val="10003"/>
                  </a:ext>
                </a:extLst>
              </a:tr>
              <a:tr h="520454">
                <a:tc>
                  <a:txBody>
                    <a:bodyPr/>
                    <a:lstStyle/>
                    <a:p>
                      <a:pPr defTabSz="822960">
                        <a:defRPr sz="1800"/>
                      </a:pPr>
                      <a:r>
                        <a:rPr sz="1200">
                          <a:solidFill>
                            <a:srgbClr val="002060"/>
                          </a:solidFill>
                          <a:latin typeface="+mn-lt"/>
                          <a:ea typeface="+mn-ea"/>
                          <a:cs typeface="+mn-cs"/>
                        </a:rPr>
                        <a:t>Implement initial prevention and control measures</a:t>
                      </a: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extLst>
                  <a:ext uri="{0D108BD9-81ED-4DB2-BD59-A6C34878D82A}">
                    <a16:rowId xmlns:a16="http://schemas.microsoft.com/office/drawing/2014/main" val="10004"/>
                  </a:ext>
                </a:extLst>
              </a:tr>
              <a:tr h="520454">
                <a:tc>
                  <a:txBody>
                    <a:bodyPr/>
                    <a:lstStyle/>
                    <a:p>
                      <a:pPr defTabSz="822960">
                        <a:defRPr sz="1800"/>
                      </a:pPr>
                      <a:r>
                        <a:rPr sz="1200">
                          <a:solidFill>
                            <a:srgbClr val="002060"/>
                          </a:solidFill>
                          <a:latin typeface="+mn-lt"/>
                          <a:ea typeface="+mn-ea"/>
                          <a:cs typeface="+mn-cs"/>
                        </a:rPr>
                        <a:t>Assess local resources</a:t>
                      </a: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extLst>
                  <a:ext uri="{0D108BD9-81ED-4DB2-BD59-A6C34878D82A}">
                    <a16:rowId xmlns:a16="http://schemas.microsoft.com/office/drawing/2014/main" val="10005"/>
                  </a:ext>
                </a:extLst>
              </a:tr>
              <a:tr h="520454">
                <a:tc>
                  <a:txBody>
                    <a:bodyPr/>
                    <a:lstStyle/>
                    <a:p>
                      <a:pPr defTabSz="822960">
                        <a:defRPr sz="1200">
                          <a:solidFill>
                            <a:srgbClr val="002060"/>
                          </a:solidFill>
                          <a:latin typeface="+mn-lt"/>
                          <a:ea typeface="+mn-ea"/>
                          <a:cs typeface="+mn-cs"/>
                        </a:defRPr>
                      </a:pPr>
                      <a:r>
                        <a:t>Respond to public worries and concerns.</a:t>
                      </a: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a:p>
                  </a:txBody>
                  <a:tcPr marL="45720" marR="45720" horzOverflow="overflow"/>
                </a:tc>
                <a:tc>
                  <a:txBody>
                    <a:bodyPr/>
                    <a:lstStyle/>
                    <a:p>
                      <a:pPr defTabSz="289320">
                        <a:defRPr sz="500">
                          <a:latin typeface="+mn-lt"/>
                          <a:ea typeface="+mn-ea"/>
                          <a:cs typeface="+mn-cs"/>
                        </a:defRPr>
                      </a:pPr>
                      <a:endParaRPr dirty="0"/>
                    </a:p>
                  </a:txBody>
                  <a:tcPr marL="45720" marR="45720" horzOverflow="overflow"/>
                </a:tc>
                <a:tc>
                  <a:txBody>
                    <a:bodyPr/>
                    <a:lstStyle/>
                    <a:p>
                      <a:pPr defTabSz="289320">
                        <a:defRPr sz="500">
                          <a:latin typeface="+mn-lt"/>
                          <a:ea typeface="+mn-ea"/>
                          <a:cs typeface="+mn-cs"/>
                        </a:defRPr>
                      </a:pPr>
                      <a:endParaRPr dirty="0"/>
                    </a:p>
                  </a:txBody>
                  <a:tcPr marL="45720" marR="45720" horzOverflow="overflow"/>
                </a:tc>
                <a:extLst>
                  <a:ext uri="{0D108BD9-81ED-4DB2-BD59-A6C34878D82A}">
                    <a16:rowId xmlns:a16="http://schemas.microsoft.com/office/drawing/2014/main" val="10006"/>
                  </a:ext>
                </a:extLst>
              </a:tr>
            </a:tbl>
          </a:graphicData>
        </a:graphic>
      </p:graphicFrame>
      <p:sp>
        <p:nvSpPr>
          <p:cNvPr id="333" name="Title 1"/>
          <p:cNvSpPr txBox="1"/>
          <p:nvPr/>
        </p:nvSpPr>
        <p:spPr>
          <a:xfrm>
            <a:off x="324579" y="766314"/>
            <a:ext cx="7114583"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en-US" b="1" dirty="0"/>
              <a:t>3. Structure for an action plan for the RRT</a:t>
            </a:r>
          </a:p>
        </p:txBody>
      </p:sp>
      <p:sp>
        <p:nvSpPr>
          <p:cNvPr id="334" name="TextBox 5"/>
          <p:cNvSpPr txBox="1"/>
          <p:nvPr/>
        </p:nvSpPr>
        <p:spPr>
          <a:xfrm>
            <a:off x="305333" y="-33027"/>
            <a:ext cx="6054836"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C1 Debriefing (4)</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Content Placeholder 2"/>
          <p:cNvSpPr txBox="1">
            <a:spLocks noGrp="1"/>
          </p:cNvSpPr>
          <p:nvPr>
            <p:ph type="body" idx="1"/>
          </p:nvPr>
        </p:nvSpPr>
        <p:spPr>
          <a:xfrm>
            <a:off x="1347537" y="1177245"/>
            <a:ext cx="8878279" cy="5481213"/>
          </a:xfrm>
          <a:prstGeom prst="rect">
            <a:avLst/>
          </a:prstGeom>
        </p:spPr>
        <p:txBody>
          <a:bodyPr/>
          <a:lstStyle/>
          <a:p>
            <a:pPr>
              <a:lnSpc>
                <a:spcPct val="80000"/>
              </a:lnSpc>
              <a:spcBef>
                <a:spcPts val="0"/>
              </a:spcBef>
              <a:defRPr sz="2000">
                <a:solidFill>
                  <a:schemeClr val="accent6"/>
                </a:solidFill>
                <a:latin typeface="Source Sans Pro Bold"/>
                <a:ea typeface="Source Sans Pro Bold"/>
                <a:cs typeface="Source Sans Pro Bold"/>
                <a:sym typeface="Source Sans Pro Bold"/>
              </a:defRPr>
            </a:pPr>
            <a:r>
              <a:rPr b="1" dirty="0">
                <a:solidFill>
                  <a:schemeClr val="accent3"/>
                </a:solidFill>
              </a:rPr>
              <a:t>Personal and team health</a:t>
            </a:r>
          </a:p>
          <a:p>
            <a:pPr marL="398659" lvl="1" indent="-254000">
              <a:lnSpc>
                <a:spcPct val="80000"/>
              </a:lnSpc>
              <a:spcBef>
                <a:spcPts val="0"/>
              </a:spcBef>
              <a:buClr>
                <a:schemeClr val="accent3"/>
              </a:buClr>
              <a:buFont typeface="Arial"/>
              <a:defRPr sz="2000"/>
            </a:pPr>
            <a:r>
              <a:rPr dirty="0"/>
              <a:t>Appropriate vaccinations done</a:t>
            </a:r>
          </a:p>
          <a:p>
            <a:pPr marL="398659" lvl="1" indent="-254000">
              <a:lnSpc>
                <a:spcPct val="80000"/>
              </a:lnSpc>
              <a:spcBef>
                <a:spcPts val="0"/>
              </a:spcBef>
              <a:buClr>
                <a:schemeClr val="accent3"/>
              </a:buClr>
              <a:buFont typeface="Arial"/>
              <a:defRPr sz="2000"/>
            </a:pPr>
            <a:r>
              <a:rPr dirty="0"/>
              <a:t>Personal health kit and routine prescriptions, anti-malarial prophylaxis, alcohol based hand rub, first aid kit, IR thermometer, medevac plan</a:t>
            </a:r>
          </a:p>
          <a:p>
            <a:pPr>
              <a:lnSpc>
                <a:spcPct val="80000"/>
              </a:lnSpc>
              <a:spcBef>
                <a:spcPts val="0"/>
              </a:spcBef>
              <a:defRPr sz="2000">
                <a:solidFill>
                  <a:schemeClr val="accent6"/>
                </a:solidFill>
                <a:latin typeface="Source Sans Pro Bold"/>
                <a:ea typeface="Source Sans Pro Bold"/>
                <a:cs typeface="Source Sans Pro Bold"/>
                <a:sym typeface="Source Sans Pro Bold"/>
              </a:defRPr>
            </a:pPr>
            <a:r>
              <a:rPr sz="2000" b="1" dirty="0">
                <a:solidFill>
                  <a:schemeClr val="accent3"/>
                </a:solidFill>
                <a:latin typeface="Source Sans Pro Bold"/>
              </a:rPr>
              <a:t>Printed materials</a:t>
            </a:r>
          </a:p>
          <a:p>
            <a:pPr marL="398659" lvl="1" indent="-254000">
              <a:lnSpc>
                <a:spcPct val="80000"/>
              </a:lnSpc>
              <a:spcBef>
                <a:spcPts val="0"/>
              </a:spcBef>
              <a:buClr>
                <a:schemeClr val="accent3"/>
              </a:buClr>
              <a:buFont typeface="Arial"/>
              <a:defRPr sz="2000"/>
            </a:pPr>
            <a:r>
              <a:rPr dirty="0"/>
              <a:t>Terms of reference for investigation and all available information on the event.</a:t>
            </a:r>
          </a:p>
          <a:p>
            <a:pPr marL="398659" lvl="1" indent="-254000">
              <a:lnSpc>
                <a:spcPct val="80000"/>
              </a:lnSpc>
              <a:spcBef>
                <a:spcPts val="0"/>
              </a:spcBef>
              <a:buClr>
                <a:schemeClr val="accent3"/>
              </a:buClr>
              <a:buFont typeface="Arial"/>
              <a:defRPr sz="2000"/>
            </a:pPr>
            <a:r>
              <a:rPr dirty="0"/>
              <a:t>National contingency plans.</a:t>
            </a:r>
          </a:p>
          <a:p>
            <a:pPr marL="398659" lvl="1" indent="-254000">
              <a:lnSpc>
                <a:spcPct val="80000"/>
              </a:lnSpc>
              <a:spcBef>
                <a:spcPts val="0"/>
              </a:spcBef>
              <a:buClr>
                <a:schemeClr val="accent3"/>
              </a:buClr>
              <a:buFont typeface="Arial"/>
              <a:defRPr sz="2000"/>
            </a:pPr>
            <a:r>
              <a:rPr dirty="0"/>
              <a:t>Standard operating procedures.</a:t>
            </a:r>
          </a:p>
          <a:p>
            <a:pPr marL="398659" lvl="1" indent="-254000">
              <a:lnSpc>
                <a:spcPct val="80000"/>
              </a:lnSpc>
              <a:spcBef>
                <a:spcPts val="0"/>
              </a:spcBef>
              <a:buClr>
                <a:schemeClr val="accent3"/>
              </a:buClr>
              <a:buFont typeface="Arial"/>
              <a:defRPr sz="2000"/>
            </a:pPr>
            <a:r>
              <a:rPr dirty="0"/>
              <a:t>Contact list for central, intermediate and district officials, overall event coordinator and stakeholders.</a:t>
            </a:r>
          </a:p>
          <a:p>
            <a:pPr marL="398659" lvl="1" indent="-254000">
              <a:lnSpc>
                <a:spcPct val="80000"/>
              </a:lnSpc>
              <a:spcBef>
                <a:spcPts val="0"/>
              </a:spcBef>
              <a:buClr>
                <a:schemeClr val="accent3"/>
              </a:buClr>
              <a:buFont typeface="Arial"/>
              <a:defRPr sz="2000"/>
            </a:pPr>
            <a:r>
              <a:rPr dirty="0"/>
              <a:t>Printed forms as required</a:t>
            </a:r>
          </a:p>
          <a:p>
            <a:pPr marL="398659" lvl="1" indent="-254000">
              <a:lnSpc>
                <a:spcPct val="80000"/>
              </a:lnSpc>
              <a:spcBef>
                <a:spcPts val="0"/>
              </a:spcBef>
              <a:buClr>
                <a:schemeClr val="accent3"/>
              </a:buClr>
              <a:buFont typeface="Arial"/>
              <a:defRPr sz="2000"/>
            </a:pPr>
            <a:r>
              <a:rPr dirty="0"/>
              <a:t>Training materials for rapid training.</a:t>
            </a:r>
          </a:p>
          <a:p>
            <a:pPr marL="398659" lvl="1" indent="-254000">
              <a:lnSpc>
                <a:spcPct val="80000"/>
              </a:lnSpc>
              <a:spcBef>
                <a:spcPts val="0"/>
              </a:spcBef>
              <a:buClr>
                <a:schemeClr val="accent3"/>
              </a:buClr>
              <a:buFont typeface="Arial"/>
              <a:defRPr sz="2000"/>
            </a:pPr>
            <a:r>
              <a:rPr dirty="0"/>
              <a:t>Printed technical guidance, posters, risk communication material. </a:t>
            </a:r>
          </a:p>
          <a:p>
            <a:pPr>
              <a:lnSpc>
                <a:spcPct val="80000"/>
              </a:lnSpc>
              <a:spcBef>
                <a:spcPts val="0"/>
              </a:spcBef>
              <a:defRPr sz="2000">
                <a:solidFill>
                  <a:schemeClr val="accent6"/>
                </a:solidFill>
                <a:latin typeface="Source Sans Pro Bold"/>
                <a:ea typeface="Source Sans Pro Bold"/>
                <a:cs typeface="Source Sans Pro Bold"/>
                <a:sym typeface="Source Sans Pro Bold"/>
              </a:defRPr>
            </a:pPr>
            <a:r>
              <a:rPr sz="2000" b="1" dirty="0">
                <a:solidFill>
                  <a:schemeClr val="accent3"/>
                </a:solidFill>
                <a:latin typeface="Source Sans Pro Bold"/>
              </a:rPr>
              <a:t>Information and Communication Technology</a:t>
            </a:r>
          </a:p>
          <a:p>
            <a:pPr marL="398659" lvl="1" indent="-254000">
              <a:lnSpc>
                <a:spcPct val="80000"/>
              </a:lnSpc>
              <a:spcBef>
                <a:spcPts val="0"/>
              </a:spcBef>
              <a:buClr>
                <a:schemeClr val="accent3"/>
              </a:buClr>
              <a:buFont typeface="Arial"/>
              <a:defRPr sz="2000"/>
            </a:pPr>
            <a:r>
              <a:rPr dirty="0"/>
              <a:t>Laptops and Printer</a:t>
            </a:r>
          </a:p>
          <a:p>
            <a:pPr marL="398659" lvl="1" indent="-254000">
              <a:lnSpc>
                <a:spcPct val="80000"/>
              </a:lnSpc>
              <a:spcBef>
                <a:spcPts val="0"/>
              </a:spcBef>
              <a:buClr>
                <a:schemeClr val="accent3"/>
              </a:buClr>
              <a:buFont typeface="Arial"/>
              <a:defRPr sz="2000"/>
            </a:pPr>
            <a:r>
              <a:rPr dirty="0"/>
              <a:t>Internet tokens.</a:t>
            </a:r>
          </a:p>
          <a:p>
            <a:pPr marL="398659" lvl="1" indent="-254000">
              <a:lnSpc>
                <a:spcPct val="80000"/>
              </a:lnSpc>
              <a:spcBef>
                <a:spcPts val="0"/>
              </a:spcBef>
              <a:buClr>
                <a:schemeClr val="accent3"/>
              </a:buClr>
              <a:buFont typeface="Arial"/>
              <a:defRPr sz="2000"/>
            </a:pPr>
            <a:r>
              <a:rPr dirty="0"/>
              <a:t>Phones and extra phone credit, radios as required etc.</a:t>
            </a:r>
          </a:p>
        </p:txBody>
      </p:sp>
      <p:sp>
        <p:nvSpPr>
          <p:cNvPr id="337" name="Title 1"/>
          <p:cNvSpPr txBox="1"/>
          <p:nvPr/>
        </p:nvSpPr>
        <p:spPr>
          <a:xfrm>
            <a:off x="315152" y="748965"/>
            <a:ext cx="425826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4. Logistics checklist (1)</a:t>
            </a:r>
          </a:p>
        </p:txBody>
      </p:sp>
      <p:sp>
        <p:nvSpPr>
          <p:cNvPr id="338" name="TextBox 5"/>
          <p:cNvSpPr txBox="1"/>
          <p:nvPr/>
        </p:nvSpPr>
        <p:spPr>
          <a:xfrm>
            <a:off x="305333" y="-33027"/>
            <a:ext cx="6054836"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C1 Debriefing (5)</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Title 1"/>
          <p:cNvSpPr txBox="1"/>
          <p:nvPr/>
        </p:nvSpPr>
        <p:spPr>
          <a:xfrm>
            <a:off x="315152" y="748965"/>
            <a:ext cx="425826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4. Logistics checklist (2)</a:t>
            </a:r>
          </a:p>
        </p:txBody>
      </p:sp>
      <p:sp>
        <p:nvSpPr>
          <p:cNvPr id="341" name="TextBox 5"/>
          <p:cNvSpPr txBox="1"/>
          <p:nvPr/>
        </p:nvSpPr>
        <p:spPr>
          <a:xfrm>
            <a:off x="305333" y="-33027"/>
            <a:ext cx="6054836"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C1 Debriefing (6)</a:t>
            </a:r>
          </a:p>
        </p:txBody>
      </p:sp>
      <p:sp>
        <p:nvSpPr>
          <p:cNvPr id="342" name="Content Placeholder 2"/>
          <p:cNvSpPr txBox="1"/>
          <p:nvPr/>
        </p:nvSpPr>
        <p:spPr>
          <a:xfrm>
            <a:off x="1520793" y="1177245"/>
            <a:ext cx="8705024" cy="54812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283533">
              <a:lnSpc>
                <a:spcPct val="90000"/>
              </a:lnSpc>
              <a:spcBef>
                <a:spcPts val="200"/>
              </a:spcBef>
              <a:defRPr sz="1764">
                <a:solidFill>
                  <a:schemeClr val="accent6"/>
                </a:solidFill>
                <a:latin typeface="Source Sans Pro Bold"/>
                <a:ea typeface="Source Sans Pro Bold"/>
                <a:cs typeface="Source Sans Pro Bold"/>
                <a:sym typeface="Source Sans Pro Bold"/>
              </a:defRPr>
            </a:pPr>
            <a:r>
              <a:rPr b="1" dirty="0">
                <a:solidFill>
                  <a:schemeClr val="accent3"/>
                </a:solidFill>
              </a:rPr>
              <a:t>Medical</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Rehydration infusion set</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ORS</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Treatment courses</a:t>
            </a:r>
          </a:p>
          <a:p>
            <a:pPr defTabSz="283533">
              <a:lnSpc>
                <a:spcPct val="90000"/>
              </a:lnSpc>
              <a:spcBef>
                <a:spcPts val="200"/>
              </a:spcBef>
              <a:defRPr sz="1764">
                <a:solidFill>
                  <a:schemeClr val="accent6"/>
                </a:solidFill>
                <a:latin typeface="Source Sans Pro Bold"/>
                <a:ea typeface="Source Sans Pro Bold"/>
                <a:cs typeface="Source Sans Pro Bold"/>
                <a:sym typeface="Source Sans Pro Bold"/>
              </a:defRPr>
            </a:pPr>
            <a:r>
              <a:rPr sz="1764" b="1" dirty="0">
                <a:solidFill>
                  <a:schemeClr val="accent3"/>
                </a:solidFill>
                <a:latin typeface="Source Sans Pro Bold"/>
              </a:rPr>
              <a:t>Field equipment and PPE</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Alcohol based hand rub, soap, HTH/bleach</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PPE including non-sterile scrubs, disposable nitrile gloves, heavy duty gloves, N95 particulate respirator, coverall and/or gown, rubber boots, heavy duty apron,  face shield and/or goggles, surgical masks.</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Cadaver bags</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Backpack sprayers</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Disposable bags for bio-hazardous waste</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Sampling kit (UN 2814, blood specimen kit, oral specimen swabs, stool specimen and rectal swab kit, gloves, alcohol swabs)</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Triple packaging  + Safety box/sharps container</a:t>
            </a:r>
          </a:p>
          <a:p>
            <a:pPr defTabSz="283533">
              <a:lnSpc>
                <a:spcPct val="90000"/>
              </a:lnSpc>
              <a:spcBef>
                <a:spcPts val="200"/>
              </a:spcBef>
              <a:defRPr sz="1764">
                <a:solidFill>
                  <a:schemeClr val="accent6"/>
                </a:solidFill>
                <a:latin typeface="Source Sans Pro Bold"/>
                <a:ea typeface="Source Sans Pro Bold"/>
                <a:cs typeface="Source Sans Pro Bold"/>
                <a:sym typeface="Source Sans Pro Bold"/>
              </a:defRPr>
            </a:pPr>
            <a:r>
              <a:rPr sz="1764" b="1" dirty="0">
                <a:solidFill>
                  <a:schemeClr val="accent3"/>
                </a:solidFill>
                <a:latin typeface="Source Sans Pro Bold"/>
              </a:rPr>
              <a:t>Transport</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Access to cars or scooters and Fuel</a:t>
            </a:r>
          </a:p>
          <a:p>
            <a:pPr defTabSz="283533">
              <a:lnSpc>
                <a:spcPct val="90000"/>
              </a:lnSpc>
              <a:spcBef>
                <a:spcPts val="200"/>
              </a:spcBef>
              <a:defRPr sz="1764">
                <a:solidFill>
                  <a:schemeClr val="accent6"/>
                </a:solidFill>
                <a:latin typeface="Source Sans Pro Bold"/>
                <a:ea typeface="Source Sans Pro Bold"/>
                <a:cs typeface="Source Sans Pro Bold"/>
                <a:sym typeface="Source Sans Pro Bold"/>
              </a:defRPr>
            </a:pPr>
            <a:r>
              <a:rPr sz="1764" b="1" dirty="0">
                <a:solidFill>
                  <a:schemeClr val="accent3"/>
                </a:solidFill>
                <a:latin typeface="Source Sans Pro Bold"/>
              </a:rPr>
              <a:t>Finances</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Per diem, Petit cash</a:t>
            </a:r>
          </a:p>
          <a:p>
            <a:pPr marL="390686" lvl="1" indent="-248920" defTabSz="283533">
              <a:lnSpc>
                <a:spcPct val="90000"/>
              </a:lnSpc>
              <a:buClr>
                <a:schemeClr val="accent3"/>
              </a:buClr>
              <a:buSzPct val="100000"/>
              <a:buFont typeface="Arial"/>
              <a:buChar char="•"/>
              <a:defRPr sz="1764">
                <a:latin typeface="+mn-lt"/>
                <a:ea typeface="+mn-ea"/>
                <a:cs typeface="+mn-cs"/>
                <a:sym typeface="Source Sans Pro Regular"/>
              </a:defRPr>
            </a:pPr>
            <a:r>
              <a:rPr dirty="0"/>
              <a:t>Access and mechanism to release emergency funds budgets</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ext Placeholder 3"/>
          <p:cNvSpPr txBox="1">
            <a:spLocks noGrp="1"/>
          </p:cNvSpPr>
          <p:nvPr>
            <p:ph type="body" idx="1"/>
          </p:nvPr>
        </p:nvSpPr>
        <p:spPr>
          <a:prstGeom prst="rect">
            <a:avLst/>
          </a:prstGeom>
        </p:spPr>
        <p:txBody>
          <a:bodyPr/>
          <a:lstStyle/>
          <a:p>
            <a:endParaRPr/>
          </a:p>
        </p:txBody>
      </p:sp>
      <p:graphicFrame>
        <p:nvGraphicFramePr>
          <p:cNvPr id="345" name="Table 3"/>
          <p:cNvGraphicFramePr/>
          <p:nvPr/>
        </p:nvGraphicFramePr>
        <p:xfrm>
          <a:off x="2104028" y="933101"/>
          <a:ext cx="8981894" cy="4998720"/>
        </p:xfrm>
        <a:graphic>
          <a:graphicData uri="http://schemas.openxmlformats.org/drawingml/2006/table">
            <a:tbl>
              <a:tblPr firstRow="1" bandRow="1">
                <a:tableStyleId>{4C3C2611-4C71-4FC5-86AE-919BDF0F9419}</a:tableStyleId>
              </a:tblPr>
              <a:tblGrid>
                <a:gridCol w="1674552">
                  <a:extLst>
                    <a:ext uri="{9D8B030D-6E8A-4147-A177-3AD203B41FA5}">
                      <a16:colId xmlns:a16="http://schemas.microsoft.com/office/drawing/2014/main" val="20000"/>
                    </a:ext>
                  </a:extLst>
                </a:gridCol>
                <a:gridCol w="7307342">
                  <a:extLst>
                    <a:ext uri="{9D8B030D-6E8A-4147-A177-3AD203B41FA5}">
                      <a16:colId xmlns:a16="http://schemas.microsoft.com/office/drawing/2014/main" val="20001"/>
                    </a:ext>
                  </a:extLst>
                </a:gridCol>
              </a:tblGrid>
              <a:tr h="216534">
                <a:tc>
                  <a:txBody>
                    <a:bodyPr/>
                    <a:lstStyle/>
                    <a:p>
                      <a:pPr defTabSz="289320">
                        <a:defRPr sz="1800" b="0">
                          <a:solidFill>
                            <a:srgbClr val="000000"/>
                          </a:solidFill>
                        </a:defRPr>
                      </a:pPr>
                      <a:r>
                        <a:rPr sz="1400">
                          <a:solidFill>
                            <a:srgbClr val="FFFFFF"/>
                          </a:solidFill>
                          <a:latin typeface="+mn-lt"/>
                          <a:ea typeface="+mn-ea"/>
                          <a:cs typeface="+mn-cs"/>
                        </a:rPr>
                        <a:t>Date/time</a:t>
                      </a:r>
                    </a:p>
                  </a:txBody>
                  <a:tcPr marL="45720" marR="45720" horzOverflow="overflow"/>
                </a:tc>
                <a:tc>
                  <a:txBody>
                    <a:bodyPr/>
                    <a:lstStyle/>
                    <a:p>
                      <a:pPr defTabSz="289320">
                        <a:defRPr sz="1800" b="0">
                          <a:solidFill>
                            <a:srgbClr val="000000"/>
                          </a:solidFill>
                        </a:defRPr>
                      </a:pPr>
                      <a:r>
                        <a:rPr sz="500">
                          <a:solidFill>
                            <a:srgbClr val="FFFFFF"/>
                          </a:solidFill>
                          <a:latin typeface="+mn-lt"/>
                          <a:ea typeface="+mn-ea"/>
                          <a:cs typeface="+mn-cs"/>
                        </a:rPr>
                        <a:t>23 July 2021</a:t>
                      </a:r>
                    </a:p>
                  </a:txBody>
                  <a:tcPr marL="45720" marR="45720" horzOverflow="overflow"/>
                </a:tc>
                <a:extLst>
                  <a:ext uri="{0D108BD9-81ED-4DB2-BD59-A6C34878D82A}">
                    <a16:rowId xmlns:a16="http://schemas.microsoft.com/office/drawing/2014/main" val="10000"/>
                  </a:ext>
                </a:extLst>
              </a:tr>
              <a:tr h="358253">
                <a:tc>
                  <a:txBody>
                    <a:bodyPr/>
                    <a:lstStyle/>
                    <a:p>
                      <a:pPr defTabSz="289320">
                        <a:defRPr sz="1800"/>
                      </a:pPr>
                      <a:r>
                        <a:rPr sz="1400">
                          <a:latin typeface="+mn-lt"/>
                          <a:ea typeface="+mn-ea"/>
                          <a:cs typeface="+mn-cs"/>
                        </a:rPr>
                        <a:t>Location/areas affected</a:t>
                      </a:r>
                    </a:p>
                  </a:txBody>
                  <a:tcPr marL="45720" marR="45720" horzOverflow="overflow"/>
                </a:tc>
                <a:tc>
                  <a:txBody>
                    <a:bodyPr/>
                    <a:lstStyle/>
                    <a:p>
                      <a:pPr defTabSz="289320">
                        <a:defRPr sz="1800"/>
                      </a:pPr>
                      <a:r>
                        <a:rPr sz="1400">
                          <a:latin typeface="+mn-lt"/>
                          <a:ea typeface="+mn-ea"/>
                          <a:cs typeface="+mn-cs"/>
                        </a:rPr>
                        <a:t>Syan village at Karan province, in Northern Salam.</a:t>
                      </a:r>
                    </a:p>
                  </a:txBody>
                  <a:tcPr marL="45720" marR="45720" horzOverflow="overflow"/>
                </a:tc>
                <a:extLst>
                  <a:ext uri="{0D108BD9-81ED-4DB2-BD59-A6C34878D82A}">
                    <a16:rowId xmlns:a16="http://schemas.microsoft.com/office/drawing/2014/main" val="10001"/>
                  </a:ext>
                </a:extLst>
              </a:tr>
              <a:tr h="515438">
                <a:tc>
                  <a:txBody>
                    <a:bodyPr/>
                    <a:lstStyle/>
                    <a:p>
                      <a:pPr defTabSz="289320">
                        <a:defRPr sz="1800"/>
                      </a:pPr>
                      <a:r>
                        <a:rPr sz="1400">
                          <a:latin typeface="+mn-lt"/>
                          <a:ea typeface="+mn-ea"/>
                          <a:cs typeface="+mn-cs"/>
                        </a:rPr>
                        <a:t>Summary</a:t>
                      </a:r>
                    </a:p>
                  </a:txBody>
                  <a:tcPr marL="45720" marR="45720" horzOverflow="overflow"/>
                </a:tc>
                <a:tc>
                  <a:txBody>
                    <a:bodyPr/>
                    <a:lstStyle/>
                    <a:p>
                      <a:pPr algn="just" defTabSz="289320">
                        <a:defRPr>
                          <a:latin typeface="+mn-lt"/>
                          <a:ea typeface="+mn-ea"/>
                          <a:cs typeface="+mn-cs"/>
                        </a:defRPr>
                      </a:pPr>
                      <a:r>
                        <a:t>Contradictory Information:</a:t>
                      </a:r>
                    </a:p>
                    <a:p>
                      <a:pPr algn="just" defTabSz="289320">
                        <a:defRPr>
                          <a:latin typeface="+mn-lt"/>
                          <a:ea typeface="+mn-ea"/>
                          <a:cs typeface="+mn-cs"/>
                        </a:defRPr>
                      </a:pPr>
                      <a:r>
                        <a:t>-Newspaper: Deaths of more than 100 people, mostly children and women, in Karan province in Northern Salam. Severe acute diarrhoea and vomiting are the main symptoms. </a:t>
                      </a:r>
                    </a:p>
                    <a:p>
                      <a:pPr algn="just" defTabSz="289320">
                        <a:defRPr>
                          <a:latin typeface="+mn-lt"/>
                          <a:ea typeface="+mn-ea"/>
                          <a:cs typeface="+mn-cs"/>
                        </a:defRPr>
                      </a:pPr>
                      <a:r>
                        <a:t>- HM: Admission of a family of four, referred by Syan Primary Health Unit, suffering from food poisoning earlier this week, complaining of acute diarrhoea and vomiting.</a:t>
                      </a:r>
                    </a:p>
                  </a:txBody>
                  <a:tcPr marL="45720" marR="45720" horzOverflow="overflow"/>
                </a:tc>
                <a:extLst>
                  <a:ext uri="{0D108BD9-81ED-4DB2-BD59-A6C34878D82A}">
                    <a16:rowId xmlns:a16="http://schemas.microsoft.com/office/drawing/2014/main" val="10002"/>
                  </a:ext>
                </a:extLst>
              </a:tr>
              <a:tr h="635473">
                <a:tc>
                  <a:txBody>
                    <a:bodyPr/>
                    <a:lstStyle/>
                    <a:p>
                      <a:pPr defTabSz="289320">
                        <a:defRPr sz="1800"/>
                      </a:pPr>
                      <a:r>
                        <a:rPr sz="1400">
                          <a:latin typeface="+mn-lt"/>
                          <a:ea typeface="+mn-ea"/>
                          <a:cs typeface="+mn-cs"/>
                        </a:rPr>
                        <a:t>Epidemiological situation</a:t>
                      </a:r>
                    </a:p>
                  </a:txBody>
                  <a:tcPr marL="45720" marR="45720" horzOverflow="overflow"/>
                </a:tc>
                <a:tc>
                  <a:txBody>
                    <a:bodyPr/>
                    <a:lstStyle/>
                    <a:p>
                      <a:pPr algn="just" defTabSz="289320">
                        <a:defRPr>
                          <a:latin typeface="+mn-lt"/>
                          <a:ea typeface="+mn-ea"/>
                          <a:cs typeface="+mn-cs"/>
                        </a:defRPr>
                      </a:pPr>
                      <a:r>
                        <a:t>-Several cases of acute watery diarrhoea were seen at the Primary Health Unit (PHU), mostly of moderate intensity. </a:t>
                      </a:r>
                    </a:p>
                    <a:p>
                      <a:pPr algn="just" defTabSz="289320">
                        <a:defRPr>
                          <a:latin typeface="+mn-lt"/>
                          <a:ea typeface="+mn-ea"/>
                          <a:cs typeface="+mn-cs"/>
                        </a:defRPr>
                      </a:pPr>
                      <a:r>
                        <a:t>- Only two cases were referred to Karan General Hospital early this week</a:t>
                      </a:r>
                    </a:p>
                    <a:p>
                      <a:pPr algn="just" defTabSz="289320">
                        <a:defRPr>
                          <a:latin typeface="+mn-lt"/>
                          <a:ea typeface="+mn-ea"/>
                          <a:cs typeface="+mn-cs"/>
                        </a:defRPr>
                      </a:pPr>
                      <a:r>
                        <a:t>- Number of diarrheal cases is within the normal expected range at this time of the year. </a:t>
                      </a:r>
                    </a:p>
                  </a:txBody>
                  <a:tcPr marL="45720" marR="45720" horzOverflow="overflow"/>
                </a:tc>
                <a:extLst>
                  <a:ext uri="{0D108BD9-81ED-4DB2-BD59-A6C34878D82A}">
                    <a16:rowId xmlns:a16="http://schemas.microsoft.com/office/drawing/2014/main" val="10003"/>
                  </a:ext>
                </a:extLst>
              </a:tr>
              <a:tr h="515438">
                <a:tc>
                  <a:txBody>
                    <a:bodyPr/>
                    <a:lstStyle/>
                    <a:p>
                      <a:pPr defTabSz="289320">
                        <a:defRPr sz="1800"/>
                      </a:pPr>
                      <a:r>
                        <a:rPr sz="1400">
                          <a:latin typeface="+mn-lt"/>
                          <a:ea typeface="+mn-ea"/>
                          <a:cs typeface="+mn-cs"/>
                        </a:rPr>
                        <a:t>Actions initiated</a:t>
                      </a:r>
                    </a:p>
                  </a:txBody>
                  <a:tcPr marL="45720" marR="45720" horzOverflow="overflow"/>
                </a:tc>
                <a:tc>
                  <a:txBody>
                    <a:bodyPr/>
                    <a:lstStyle/>
                    <a:p>
                      <a:pPr defTabSz="289320">
                        <a:defRPr>
                          <a:latin typeface="+mn-lt"/>
                          <a:ea typeface="+mn-ea"/>
                          <a:cs typeface="+mn-cs"/>
                        </a:defRPr>
                      </a:pPr>
                      <a:r>
                        <a:t>- Case management</a:t>
                      </a:r>
                    </a:p>
                    <a:p>
                      <a:pPr defTabSz="289320">
                        <a:defRPr>
                          <a:latin typeface="+mn-lt"/>
                          <a:ea typeface="+mn-ea"/>
                          <a:cs typeface="+mn-cs"/>
                        </a:defRPr>
                      </a:pPr>
                      <a:r>
                        <a:t>- Investigation initiated, </a:t>
                      </a:r>
                      <a:r>
                        <a:rPr>
                          <a:latin typeface="Calibri"/>
                          <a:ea typeface="Calibri"/>
                          <a:cs typeface="Calibri"/>
                          <a:sym typeface="Calibri"/>
                        </a:rPr>
                        <a:t>liaising</a:t>
                      </a:r>
                      <a:r>
                        <a:t> with stakeholders</a:t>
                      </a:r>
                    </a:p>
                  </a:txBody>
                  <a:tcPr marL="45720" marR="45720" horzOverflow="overflow"/>
                </a:tc>
                <a:extLst>
                  <a:ext uri="{0D108BD9-81ED-4DB2-BD59-A6C34878D82A}">
                    <a16:rowId xmlns:a16="http://schemas.microsoft.com/office/drawing/2014/main" val="10004"/>
                  </a:ext>
                </a:extLst>
              </a:tr>
              <a:tr h="515438">
                <a:tc>
                  <a:txBody>
                    <a:bodyPr/>
                    <a:lstStyle/>
                    <a:p>
                      <a:pPr defTabSz="822960">
                        <a:defRPr sz="1800"/>
                      </a:pPr>
                      <a:r>
                        <a:rPr sz="1400">
                          <a:latin typeface="+mn-lt"/>
                          <a:ea typeface="+mn-ea"/>
                          <a:cs typeface="+mn-cs"/>
                        </a:rPr>
                        <a:t>Stakeholders and coordination</a:t>
                      </a:r>
                    </a:p>
                  </a:txBody>
                  <a:tcPr marL="45720" marR="45720" horzOverflow="overflow"/>
                </a:tc>
                <a:tc>
                  <a:txBody>
                    <a:bodyPr/>
                    <a:lstStyle/>
                    <a:p>
                      <a:pPr defTabSz="289320">
                        <a:defRPr sz="1800"/>
                      </a:pPr>
                      <a:r>
                        <a:rPr sz="1400">
                          <a:latin typeface="+mn-lt"/>
                          <a:ea typeface="+mn-ea"/>
                          <a:cs typeface="+mn-cs"/>
                        </a:rPr>
                        <a:t>- The hospital manager
- The health officer at the Syan primary health unit</a:t>
                      </a:r>
                    </a:p>
                  </a:txBody>
                  <a:tcPr marL="45720" marR="45720" horzOverflow="overflow"/>
                </a:tc>
                <a:extLst>
                  <a:ext uri="{0D108BD9-81ED-4DB2-BD59-A6C34878D82A}">
                    <a16:rowId xmlns:a16="http://schemas.microsoft.com/office/drawing/2014/main" val="10005"/>
                  </a:ext>
                </a:extLst>
              </a:tr>
              <a:tr h="515438">
                <a:tc>
                  <a:txBody>
                    <a:bodyPr/>
                    <a:lstStyle/>
                    <a:p>
                      <a:pPr defTabSz="289320">
                        <a:defRPr sz="1800"/>
                      </a:pPr>
                      <a:r>
                        <a:rPr sz="1400">
                          <a:latin typeface="+mn-lt"/>
                          <a:ea typeface="+mn-ea"/>
                          <a:cs typeface="+mn-cs"/>
                        </a:rPr>
                        <a:t>Challenges</a:t>
                      </a:r>
                    </a:p>
                  </a:txBody>
                  <a:tcPr marL="45720" marR="45720" horzOverflow="overflow"/>
                </a:tc>
                <a:tc>
                  <a:txBody>
                    <a:bodyPr/>
                    <a:lstStyle/>
                    <a:p>
                      <a:pPr defTabSz="289320">
                        <a:defRPr>
                          <a:latin typeface="+mn-lt"/>
                          <a:ea typeface="+mn-ea"/>
                          <a:cs typeface="+mn-cs"/>
                        </a:defRPr>
                      </a:pPr>
                      <a:r>
                        <a:t>- Some parts of Karan province lie under the control of Thulib rebels</a:t>
                      </a:r>
                    </a:p>
                    <a:p>
                      <a:pPr defTabSz="289320">
                        <a:defRPr>
                          <a:latin typeface="+mn-lt"/>
                          <a:ea typeface="+mn-ea"/>
                          <a:cs typeface="+mn-cs"/>
                        </a:defRPr>
                      </a:pPr>
                      <a:r>
                        <a:t>- Shortage of resources, including human resources</a:t>
                      </a:r>
                    </a:p>
                  </a:txBody>
                  <a:tcPr marL="45720" marR="45720" horzOverflow="overflow"/>
                </a:tc>
                <a:extLst>
                  <a:ext uri="{0D108BD9-81ED-4DB2-BD59-A6C34878D82A}">
                    <a16:rowId xmlns:a16="http://schemas.microsoft.com/office/drawing/2014/main" val="10006"/>
                  </a:ext>
                </a:extLst>
              </a:tr>
              <a:tr h="515438">
                <a:tc>
                  <a:txBody>
                    <a:bodyPr/>
                    <a:lstStyle/>
                    <a:p>
                      <a:pPr defTabSz="822960">
                        <a:defRPr sz="1800"/>
                      </a:pPr>
                      <a:r>
                        <a:rPr sz="1400">
                          <a:latin typeface="+mn-lt"/>
                          <a:ea typeface="+mn-ea"/>
                          <a:cs typeface="+mn-cs"/>
                        </a:rPr>
                        <a:t>Resources needed (including staffing)</a:t>
                      </a:r>
                    </a:p>
                  </a:txBody>
                  <a:tcPr marL="45720" marR="45720" horzOverflow="overflow"/>
                </a:tc>
                <a:tc>
                  <a:txBody>
                    <a:bodyPr/>
                    <a:lstStyle/>
                    <a:p>
                      <a:pPr defTabSz="822960">
                        <a:defRPr>
                          <a:latin typeface="+mn-lt"/>
                          <a:ea typeface="+mn-ea"/>
                          <a:cs typeface="+mn-cs"/>
                        </a:defRPr>
                      </a:pPr>
                      <a:r>
                        <a:t>Staff at Syan health facility, medical supplies, and diagnostic tools in PHU</a:t>
                      </a:r>
                    </a:p>
                  </a:txBody>
                  <a:tcPr marL="45720" marR="45720" horzOverflow="overflow"/>
                </a:tc>
                <a:extLst>
                  <a:ext uri="{0D108BD9-81ED-4DB2-BD59-A6C34878D82A}">
                    <a16:rowId xmlns:a16="http://schemas.microsoft.com/office/drawing/2014/main" val="10007"/>
                  </a:ext>
                </a:extLst>
              </a:tr>
            </a:tbl>
          </a:graphicData>
        </a:graphic>
      </p:graphicFrame>
      <p:sp>
        <p:nvSpPr>
          <p:cNvPr id="346" name="Title 1"/>
          <p:cNvSpPr txBox="1"/>
          <p:nvPr/>
        </p:nvSpPr>
        <p:spPr>
          <a:xfrm>
            <a:off x="355058" y="705781"/>
            <a:ext cx="3480436"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700">
                <a:solidFill>
                  <a:srgbClr val="C00000"/>
                </a:solidFill>
                <a:latin typeface="Source Sans Pro Bold"/>
                <a:ea typeface="Source Sans Pro Bold"/>
                <a:cs typeface="Source Sans Pro Bold"/>
                <a:sym typeface="Source Sans Pro Bold"/>
              </a:defRPr>
            </a:lvl1pPr>
          </a:lstStyle>
          <a:p>
            <a:r>
              <a:rPr b="1" dirty="0"/>
              <a:t>5. SITREP </a:t>
            </a:r>
          </a:p>
        </p:txBody>
      </p:sp>
      <p:sp>
        <p:nvSpPr>
          <p:cNvPr id="347" name="TextBox 5"/>
          <p:cNvSpPr txBox="1"/>
          <p:nvPr/>
        </p:nvSpPr>
        <p:spPr>
          <a:xfrm>
            <a:off x="305333" y="-33027"/>
            <a:ext cx="6054836"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C1 Debriefing (7)</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Title 1"/>
          <p:cNvSpPr txBox="1">
            <a:spLocks noGrp="1"/>
          </p:cNvSpPr>
          <p:nvPr>
            <p:ph type="title"/>
          </p:nvPr>
        </p:nvSpPr>
        <p:spPr>
          <a:xfrm>
            <a:off x="146576" y="-44367"/>
            <a:ext cx="7122047" cy="1046916"/>
          </a:xfrm>
          <a:prstGeom prst="rect">
            <a:avLst/>
          </a:prstGeom>
        </p:spPr>
        <p:txBody>
          <a:bodyPr/>
          <a:lstStyle>
            <a:lvl1pPr>
              <a:lnSpc>
                <a:spcPct val="80000"/>
              </a:lnSpc>
              <a:defRPr>
                <a:latin typeface="Source Sans Pro Bold"/>
                <a:ea typeface="Source Sans Pro Bold"/>
                <a:cs typeface="Source Sans Pro Bold"/>
                <a:sym typeface="Source Sans Pro Bold"/>
              </a:defRPr>
            </a:lvl1pPr>
          </a:lstStyle>
          <a:p>
            <a:r>
              <a:rPr lang="hu-HU" dirty="0"/>
              <a:t>Rumour</a:t>
            </a:r>
            <a:r>
              <a:rPr dirty="0"/>
              <a:t>: deliberate use of biological agent in poisoning drinking water </a:t>
            </a:r>
          </a:p>
        </p:txBody>
      </p:sp>
      <p:sp>
        <p:nvSpPr>
          <p:cNvPr id="350" name="TextBox 8"/>
          <p:cNvSpPr txBox="1"/>
          <p:nvPr/>
        </p:nvSpPr>
        <p:spPr>
          <a:xfrm>
            <a:off x="2152712" y="2879908"/>
            <a:ext cx="8013576" cy="3046988"/>
          </a:xfrm>
          <a:prstGeom prst="rect">
            <a:avLst/>
          </a:prstGeom>
          <a:solidFill>
            <a:schemeClr val="accent5">
              <a:lumMod val="20000"/>
              <a:lumOff val="80000"/>
            </a:schemeClr>
          </a:solidFill>
          <a:ln w="9525">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a:latin typeface="+mn-lt"/>
                <a:ea typeface="+mn-ea"/>
                <a:cs typeface="+mn-cs"/>
                <a:sym typeface="Source Sans Pro Regular"/>
              </a:defRPr>
            </a:lvl1pPr>
          </a:lstStyle>
          <a:p>
            <a:r>
              <a:rPr dirty="0">
                <a:solidFill>
                  <a:schemeClr val="tx1"/>
                </a:solidFill>
              </a:rPr>
              <a:t>“There is a </a:t>
            </a:r>
            <a:r>
              <a:rPr dirty="0" err="1">
                <a:solidFill>
                  <a:schemeClr val="tx1"/>
                </a:solidFill>
              </a:rPr>
              <a:t>rumour</a:t>
            </a:r>
            <a:r>
              <a:rPr dirty="0">
                <a:solidFill>
                  <a:schemeClr val="tx1"/>
                </a:solidFill>
              </a:rPr>
              <a:t> spreading in the community that Thulibs are poisoning the water to recapture the village and occupy Karan province. This </a:t>
            </a:r>
            <a:r>
              <a:rPr dirty="0" err="1">
                <a:solidFill>
                  <a:schemeClr val="tx1"/>
                </a:solidFill>
              </a:rPr>
              <a:t>rumour</a:t>
            </a:r>
            <a:r>
              <a:rPr dirty="0">
                <a:solidFill>
                  <a:schemeClr val="tx1"/>
                </a:solidFill>
              </a:rPr>
              <a:t> started to circulate 2 months ago when Thulibs threatened to poison the water, which I doubt as they do not have the technical capability to do so.  Unfortunately, this </a:t>
            </a:r>
            <a:r>
              <a:rPr dirty="0" err="1">
                <a:solidFill>
                  <a:schemeClr val="tx1"/>
                </a:solidFill>
              </a:rPr>
              <a:t>rumour</a:t>
            </a:r>
            <a:r>
              <a:rPr dirty="0">
                <a:solidFill>
                  <a:schemeClr val="tx1"/>
                </a:solidFill>
              </a:rPr>
              <a:t> has persisted, with many people believing in it, especially after seeing many cases in the community. “</a:t>
            </a:r>
          </a:p>
        </p:txBody>
      </p:sp>
      <p:sp>
        <p:nvSpPr>
          <p:cNvPr id="351" name="TextBox 4"/>
          <p:cNvSpPr txBox="1"/>
          <p:nvPr/>
        </p:nvSpPr>
        <p:spPr>
          <a:xfrm>
            <a:off x="2026919" y="1375602"/>
            <a:ext cx="8138162" cy="9378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lnSpc>
                <a:spcPct val="115000"/>
              </a:lnSpc>
              <a:spcBef>
                <a:spcPts val="1000"/>
              </a:spcBef>
              <a:defRPr sz="2400">
                <a:solidFill>
                  <a:srgbClr val="548235"/>
                </a:solidFill>
                <a:latin typeface="+mn-lt"/>
                <a:ea typeface="+mn-ea"/>
                <a:cs typeface="+mn-cs"/>
                <a:sym typeface="Source Sans Pro Regular"/>
              </a:defRPr>
            </a:lvl1pPr>
          </a:lstStyle>
          <a:p>
            <a:r>
              <a:rPr b="1" dirty="0">
                <a:solidFill>
                  <a:srgbClr val="C00000"/>
                </a:solidFill>
              </a:rPr>
              <a:t>The RRT receives an email from the Head of Communicable Disease Department (HCDD) at Karan province:</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Google Shape;308;p8"/>
          <p:cNvSpPr txBox="1">
            <a:spLocks noGrp="1"/>
          </p:cNvSpPr>
          <p:nvPr>
            <p:ph type="body" sz="quarter" idx="1"/>
          </p:nvPr>
        </p:nvSpPr>
        <p:spPr>
          <a:xfrm>
            <a:off x="3592161" y="1288833"/>
            <a:ext cx="5007678" cy="1870076"/>
          </a:xfrm>
          <a:prstGeom prst="rect">
            <a:avLst/>
          </a:prstGeom>
        </p:spPr>
        <p:txBody>
          <a:bodyPr lIns="0" tIns="0" rIns="0" bIns="0"/>
          <a:lstStyle/>
          <a:p>
            <a:pPr>
              <a:spcBef>
                <a:spcPts val="0"/>
              </a:spcBef>
              <a:defRPr sz="3200"/>
            </a:pPr>
            <a:r>
              <a:rPr b="1" dirty="0"/>
              <a:t>Session C2: </a:t>
            </a:r>
          </a:p>
          <a:p>
            <a:pPr>
              <a:spcBef>
                <a:spcPts val="0"/>
              </a:spcBef>
              <a:defRPr sz="3200"/>
            </a:pPr>
            <a:r>
              <a:rPr b="1" dirty="0"/>
              <a:t>At Karan hospital: interview with the medical staff</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Content Placeholder 2"/>
          <p:cNvSpPr txBox="1">
            <a:spLocks noGrp="1"/>
          </p:cNvSpPr>
          <p:nvPr>
            <p:ph type="body" sz="quarter" idx="1"/>
          </p:nvPr>
        </p:nvSpPr>
        <p:spPr>
          <a:xfrm>
            <a:off x="332656" y="1018039"/>
            <a:ext cx="3126328" cy="595051"/>
          </a:xfrm>
          <a:prstGeom prst="rect">
            <a:avLst/>
          </a:prstGeom>
        </p:spPr>
        <p:txBody>
          <a:bodyPr/>
          <a:lstStyle>
            <a:lvl1pPr>
              <a:defRPr sz="2800">
                <a:solidFill>
                  <a:srgbClr val="C00000"/>
                </a:solidFill>
                <a:latin typeface="Source Sans Pro Bold"/>
                <a:ea typeface="Source Sans Pro Bold"/>
                <a:cs typeface="Source Sans Pro Bold"/>
                <a:sym typeface="Source Sans Pro Bold"/>
              </a:defRPr>
            </a:lvl1pPr>
          </a:lstStyle>
          <a:p>
            <a:r>
              <a:rPr b="1" dirty="0"/>
              <a:t>Key information </a:t>
            </a:r>
          </a:p>
        </p:txBody>
      </p:sp>
      <p:sp>
        <p:nvSpPr>
          <p:cNvPr id="358" name="Title 1"/>
          <p:cNvSpPr txBox="1">
            <a:spLocks noGrp="1"/>
          </p:cNvSpPr>
          <p:nvPr>
            <p:ph type="title"/>
          </p:nvPr>
        </p:nvSpPr>
        <p:spPr>
          <a:xfrm>
            <a:off x="332656" y="0"/>
            <a:ext cx="6084235" cy="950554"/>
          </a:xfrm>
          <a:prstGeom prst="rect">
            <a:avLst/>
          </a:prstGeom>
        </p:spPr>
        <p:txBody>
          <a:bodyPr/>
          <a:lstStyle/>
          <a:p>
            <a:pPr defTabSz="260388">
              <a:defRPr sz="2880">
                <a:latin typeface="Source Sans Pro Bold"/>
                <a:ea typeface="Source Sans Pro Bold"/>
                <a:cs typeface="Source Sans Pro Bold"/>
                <a:sym typeface="Source Sans Pro Bold"/>
              </a:defRPr>
            </a:pPr>
            <a:r>
              <a:rPr b="1" dirty="0"/>
              <a:t>C2 At Karan hospital: </a:t>
            </a:r>
            <a:br>
              <a:rPr b="1" dirty="0"/>
            </a:br>
            <a:r>
              <a:rPr b="1" dirty="0"/>
              <a:t>interview with the medical staff</a:t>
            </a:r>
          </a:p>
        </p:txBody>
      </p:sp>
      <p:grpSp>
        <p:nvGrpSpPr>
          <p:cNvPr id="361" name="Rectangle 3"/>
          <p:cNvGrpSpPr/>
          <p:nvPr/>
        </p:nvGrpSpPr>
        <p:grpSpPr>
          <a:xfrm>
            <a:off x="1984311" y="1789592"/>
            <a:ext cx="8543581" cy="3068052"/>
            <a:chOff x="0" y="0"/>
            <a:chExt cx="8543580" cy="3068051"/>
          </a:xfrm>
          <a:solidFill>
            <a:schemeClr val="accent5">
              <a:lumMod val="20000"/>
              <a:lumOff val="80000"/>
            </a:schemeClr>
          </a:solidFill>
        </p:grpSpPr>
        <p:sp>
          <p:nvSpPr>
            <p:cNvPr id="359" name="Rectangle"/>
            <p:cNvSpPr/>
            <p:nvPr/>
          </p:nvSpPr>
          <p:spPr>
            <a:xfrm>
              <a:off x="0" y="-1"/>
              <a:ext cx="8543581" cy="3068053"/>
            </a:xfrm>
            <a:prstGeom prst="rect">
              <a:avLst/>
            </a:prstGeom>
            <a:grpFill/>
            <a:ln w="12700" cap="flat">
              <a:solidFill>
                <a:srgbClr val="011749"/>
              </a:solidFill>
              <a:prstDash val="solid"/>
              <a:miter lim="800000"/>
            </a:ln>
            <a:effectLst/>
          </p:spPr>
          <p:txBody>
            <a:bodyPr wrap="square" lIns="45719" tIns="45719" rIns="45719" bIns="45719" numCol="1" anchor="ctr">
              <a:noAutofit/>
            </a:bodyPr>
            <a:lstStyle/>
            <a:p>
              <a:pPr algn="just">
                <a:lnSpc>
                  <a:spcPct val="115000"/>
                </a:lnSpc>
                <a:spcBef>
                  <a:spcPts val="1000"/>
                </a:spcBef>
                <a:defRPr sz="2000">
                  <a:latin typeface="+mn-lt"/>
                  <a:ea typeface="+mn-ea"/>
                  <a:cs typeface="+mn-cs"/>
                  <a:sym typeface="Source Sans Pro Regular"/>
                </a:defRPr>
              </a:pPr>
              <a:endParaRPr>
                <a:solidFill>
                  <a:schemeClr val="tx1"/>
                </a:solidFill>
              </a:endParaRPr>
            </a:p>
          </p:txBody>
        </p:sp>
        <p:sp>
          <p:nvSpPr>
            <p:cNvPr id="360" name="The RRT goes to the field to investigate the event. The team decides to start by visiting Karan General Hospital. At Karan General Hospital, the team should meet with the Hospital Manager to introduce themselves and explain the objectives of their missio"/>
            <p:cNvSpPr txBox="1"/>
            <p:nvPr/>
          </p:nvSpPr>
          <p:spPr>
            <a:xfrm>
              <a:off x="52070" y="416743"/>
              <a:ext cx="8439441" cy="2234566"/>
            </a:xfrm>
            <a:prstGeom prst="rect">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just">
                <a:lnSpc>
                  <a:spcPct val="115000"/>
                </a:lnSpc>
                <a:spcBef>
                  <a:spcPts val="1000"/>
                </a:spcBef>
                <a:defRPr sz="2000">
                  <a:latin typeface="+mn-lt"/>
                  <a:ea typeface="+mn-ea"/>
                  <a:cs typeface="+mn-cs"/>
                  <a:sym typeface="Source Sans Pro Regular"/>
                </a:defRPr>
              </a:lvl1pPr>
            </a:lstStyle>
            <a:p>
              <a:r>
                <a:rPr>
                  <a:solidFill>
                    <a:schemeClr val="tx1"/>
                  </a:solidFill>
                </a:rPr>
                <a:t>The RRT goes to the field to investigate the event. The team decides to start by visiting Karan General Hospital. At Karan General Hospital, the team should meet with the Hospital Manager to introduce themselves and explain the objectives of their mission, to ensure his cooperation. They will also meet with the Medical Doctor who was present at the Emergency Room when the cases were admitted.</a:t>
              </a:r>
            </a:p>
          </p:txBody>
        </p:sp>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Title 1"/>
          <p:cNvSpPr txBox="1">
            <a:spLocks noGrp="1"/>
          </p:cNvSpPr>
          <p:nvPr>
            <p:ph type="title"/>
          </p:nvPr>
        </p:nvSpPr>
        <p:spPr>
          <a:xfrm>
            <a:off x="314598" y="586782"/>
            <a:ext cx="3264196" cy="1146575"/>
          </a:xfrm>
          <a:prstGeom prst="rect">
            <a:avLst/>
          </a:prstGeom>
        </p:spPr>
        <p:txBody>
          <a:bodyPr/>
          <a:lstStyle/>
          <a:p>
            <a:r>
              <a:rPr b="1" dirty="0"/>
              <a:t>Note to facilitators</a:t>
            </a:r>
          </a:p>
        </p:txBody>
      </p:sp>
      <p:sp>
        <p:nvSpPr>
          <p:cNvPr id="287" name="Content Placeholder 2"/>
          <p:cNvSpPr txBox="1">
            <a:spLocks noGrp="1"/>
          </p:cNvSpPr>
          <p:nvPr>
            <p:ph type="body" idx="1"/>
          </p:nvPr>
        </p:nvSpPr>
        <p:spPr>
          <a:xfrm>
            <a:off x="4273551" y="842965"/>
            <a:ext cx="7529515" cy="5546726"/>
          </a:xfrm>
          <a:prstGeom prst="rect">
            <a:avLst/>
          </a:prstGeom>
        </p:spPr>
        <p:txBody>
          <a:bodyPr/>
          <a:lstStyle/>
          <a:p>
            <a:pPr algn="just">
              <a:lnSpc>
                <a:spcPct val="100000"/>
              </a:lnSpc>
              <a:spcBef>
                <a:spcPts val="1000"/>
              </a:spcBef>
              <a:defRPr>
                <a:solidFill>
                  <a:srgbClr val="FF0000"/>
                </a:solidFill>
              </a:defRPr>
            </a:pPr>
            <a:r>
              <a:rPr dirty="0">
                <a:solidFill>
                  <a:srgbClr val="C00000"/>
                </a:solidFill>
              </a:rPr>
              <a:t>This slide deck is meant to introduce to participants the RRT skills drill sessions, C1 to C6 and to conduct the debriefing of each session.</a:t>
            </a:r>
          </a:p>
          <a:p>
            <a:pPr algn="just">
              <a:lnSpc>
                <a:spcPct val="100000"/>
              </a:lnSpc>
              <a:spcBef>
                <a:spcPts val="1000"/>
              </a:spcBef>
              <a:defRPr>
                <a:solidFill>
                  <a:srgbClr val="FF0000"/>
                </a:solidFill>
              </a:defRPr>
            </a:pPr>
            <a:r>
              <a:rPr dirty="0">
                <a:solidFill>
                  <a:srgbClr val="C00000"/>
                </a:solidFill>
              </a:rPr>
              <a:t>If sufficient human resources are available, the ‘Evaluator’ role can be kept and performed. If human resources are stretched the ‘Evaluator’ role may be removed, it will not affect the exercise.</a:t>
            </a:r>
          </a:p>
          <a:p>
            <a:pPr algn="just">
              <a:lnSpc>
                <a:spcPct val="100000"/>
              </a:lnSpc>
              <a:spcBef>
                <a:spcPts val="1000"/>
              </a:spcBef>
              <a:defRPr>
                <a:solidFill>
                  <a:srgbClr val="FF0000"/>
                </a:solidFill>
              </a:defRPr>
            </a:pPr>
            <a:r>
              <a:rPr dirty="0">
                <a:solidFill>
                  <a:srgbClr val="C00000"/>
                </a:solidFill>
              </a:rPr>
              <a:t>References to ‘Evaluator’ role are highlighted in yellow for easy identification and removal , if necessary.</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Content Placeholder 2"/>
          <p:cNvSpPr txBox="1"/>
          <p:nvPr/>
        </p:nvSpPr>
        <p:spPr>
          <a:xfrm>
            <a:off x="447202" y="1032275"/>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Instructions</a:t>
            </a:r>
          </a:p>
        </p:txBody>
      </p:sp>
      <p:sp>
        <p:nvSpPr>
          <p:cNvPr id="364" name="Content Placeholder 2"/>
          <p:cNvSpPr txBox="1">
            <a:spLocks noGrp="1"/>
          </p:cNvSpPr>
          <p:nvPr>
            <p:ph type="body" idx="1"/>
          </p:nvPr>
        </p:nvSpPr>
        <p:spPr>
          <a:xfrm>
            <a:off x="2378927" y="1830382"/>
            <a:ext cx="8222169" cy="4654072"/>
          </a:xfrm>
          <a:prstGeom prst="rect">
            <a:avLst/>
          </a:prstGeom>
        </p:spPr>
        <p:txBody>
          <a:bodyPr/>
          <a:lstStyle/>
          <a:p>
            <a:pPr algn="just">
              <a:lnSpc>
                <a:spcPct val="115000"/>
              </a:lnSpc>
              <a:spcBef>
                <a:spcPts val="1000"/>
              </a:spcBef>
            </a:pPr>
            <a:r>
              <a:rPr b="1" dirty="0">
                <a:solidFill>
                  <a:schemeClr val="accent3"/>
                </a:solidFill>
              </a:rPr>
              <a:t>At Karan General Hospital, teams will interview:</a:t>
            </a:r>
          </a:p>
          <a:p>
            <a:pPr marL="342900" indent="-342900" algn="just">
              <a:lnSpc>
                <a:spcPct val="115000"/>
              </a:lnSpc>
              <a:spcBef>
                <a:spcPts val="1000"/>
              </a:spcBef>
              <a:buClr>
                <a:schemeClr val="accent3"/>
              </a:buClr>
              <a:buSzPct val="100000"/>
              <a:buFont typeface="Symbol"/>
              <a:buChar char="·"/>
            </a:pPr>
            <a:r>
              <a:rPr dirty="0"/>
              <a:t>The Hospital Manager, to introduce the team and explain the objectives of the mission, to ensure his cooperation.</a:t>
            </a:r>
          </a:p>
          <a:p>
            <a:pPr marL="342900" indent="-342900" algn="just">
              <a:lnSpc>
                <a:spcPct val="115000"/>
              </a:lnSpc>
              <a:spcBef>
                <a:spcPts val="1000"/>
              </a:spcBef>
              <a:buClr>
                <a:schemeClr val="accent3"/>
              </a:buClr>
              <a:buSzPct val="100000"/>
              <a:buFont typeface="Symbol"/>
              <a:buChar char="·"/>
              <a:tabLst>
                <a:tab pos="584200" algn="l"/>
              </a:tabLst>
            </a:pPr>
            <a:r>
              <a:rPr dirty="0"/>
              <a:t>The Medical Doctor, to obtain data about the admitted cases.</a:t>
            </a:r>
          </a:p>
        </p:txBody>
      </p:sp>
      <p:sp>
        <p:nvSpPr>
          <p:cNvPr id="4" name="Title 1">
            <a:extLst>
              <a:ext uri="{FF2B5EF4-FFF2-40B4-BE49-F238E27FC236}">
                <a16:creationId xmlns:a16="http://schemas.microsoft.com/office/drawing/2014/main" id="{36BD0E77-1B35-7026-EAEC-55D4E079494E}"/>
              </a:ext>
            </a:extLst>
          </p:cNvPr>
          <p:cNvSpPr txBox="1">
            <a:spLocks noGrp="1"/>
          </p:cNvSpPr>
          <p:nvPr>
            <p:ph type="title"/>
          </p:nvPr>
        </p:nvSpPr>
        <p:spPr>
          <a:xfrm>
            <a:off x="332656" y="0"/>
            <a:ext cx="6084235" cy="950554"/>
          </a:xfrm>
          <a:prstGeom prst="rect">
            <a:avLst/>
          </a:prstGeom>
        </p:spPr>
        <p:txBody>
          <a:bodyPr/>
          <a:lstStyle/>
          <a:p>
            <a:pPr defTabSz="260388">
              <a:defRPr sz="2880">
                <a:latin typeface="Source Sans Pro Bold"/>
                <a:ea typeface="Source Sans Pro Bold"/>
                <a:cs typeface="Source Sans Pro Bold"/>
                <a:sym typeface="Source Sans Pro Bold"/>
              </a:defRPr>
            </a:pPr>
            <a:r>
              <a:rPr b="1" dirty="0"/>
              <a:t>C2 At Karan hospital: </a:t>
            </a:r>
            <a:br>
              <a:rPr b="1" dirty="0"/>
            </a:br>
            <a:r>
              <a:rPr b="1" dirty="0"/>
              <a:t>interview with the medical staff</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Content Placeholder 2"/>
          <p:cNvSpPr txBox="1">
            <a:spLocks noGrp="1"/>
          </p:cNvSpPr>
          <p:nvPr>
            <p:ph type="body" idx="1"/>
          </p:nvPr>
        </p:nvSpPr>
        <p:spPr>
          <a:xfrm>
            <a:off x="2378927" y="1247000"/>
            <a:ext cx="8222168" cy="4654072"/>
          </a:xfrm>
          <a:prstGeom prst="rect">
            <a:avLst/>
          </a:prstGeom>
        </p:spPr>
        <p:txBody>
          <a:bodyPr/>
          <a:lstStyle/>
          <a:p>
            <a:pPr>
              <a:defRPr sz="2000">
                <a:solidFill>
                  <a:srgbClr val="548235"/>
                </a:solidFill>
                <a:latin typeface="Source Sans Pro Bold"/>
                <a:ea typeface="Source Sans Pro Bold"/>
                <a:cs typeface="Source Sans Pro Bold"/>
                <a:sym typeface="Source Sans Pro Bold"/>
              </a:defRPr>
            </a:pPr>
            <a:endParaRPr/>
          </a:p>
          <a:p>
            <a:pPr>
              <a:defRPr sz="2000">
                <a:solidFill>
                  <a:srgbClr val="548235"/>
                </a:solidFill>
                <a:latin typeface="Source Sans Pro Bold"/>
                <a:ea typeface="Source Sans Pro Bold"/>
                <a:cs typeface="Source Sans Pro Bold"/>
                <a:sym typeface="Source Sans Pro Bold"/>
              </a:defRPr>
            </a:pPr>
            <a:endParaRPr/>
          </a:p>
          <a:p>
            <a:pPr>
              <a:defRPr>
                <a:solidFill>
                  <a:srgbClr val="548235"/>
                </a:solidFill>
                <a:latin typeface="Source Sans Pro Bold"/>
                <a:ea typeface="Source Sans Pro Bold"/>
                <a:cs typeface="Source Sans Pro Bold"/>
                <a:sym typeface="Source Sans Pro Bold"/>
              </a:defRPr>
            </a:pPr>
            <a:r>
              <a:t> </a:t>
            </a:r>
          </a:p>
        </p:txBody>
      </p:sp>
      <p:pic>
        <p:nvPicPr>
          <p:cNvPr id="368" name="Picture 3" descr="Picture 3"/>
          <p:cNvPicPr>
            <a:picLocks noChangeAspect="1"/>
          </p:cNvPicPr>
          <p:nvPr/>
        </p:nvPicPr>
        <p:blipFill>
          <a:blip r:embed="rId2"/>
          <a:srcRect l="5326" t="41033" r="10326" b="14618"/>
          <a:stretch>
            <a:fillRect/>
          </a:stretch>
        </p:blipFill>
        <p:spPr>
          <a:xfrm>
            <a:off x="1771747" y="2192338"/>
            <a:ext cx="8648507" cy="3031435"/>
          </a:xfrm>
          <a:prstGeom prst="rect">
            <a:avLst/>
          </a:prstGeom>
          <a:ln w="12700">
            <a:miter lim="400000"/>
          </a:ln>
        </p:spPr>
      </p:pic>
      <p:sp>
        <p:nvSpPr>
          <p:cNvPr id="369" name="Content Placeholder 2"/>
          <p:cNvSpPr txBox="1"/>
          <p:nvPr/>
        </p:nvSpPr>
        <p:spPr>
          <a:xfrm>
            <a:off x="378376" y="1051079"/>
            <a:ext cx="3034888"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Detailed timeline</a:t>
            </a:r>
          </a:p>
        </p:txBody>
      </p:sp>
      <p:sp>
        <p:nvSpPr>
          <p:cNvPr id="4" name="Title 1">
            <a:extLst>
              <a:ext uri="{FF2B5EF4-FFF2-40B4-BE49-F238E27FC236}">
                <a16:creationId xmlns:a16="http://schemas.microsoft.com/office/drawing/2014/main" id="{239B3FC8-EDC7-183A-2CA0-F156C0EE917A}"/>
              </a:ext>
            </a:extLst>
          </p:cNvPr>
          <p:cNvSpPr txBox="1">
            <a:spLocks noGrp="1"/>
          </p:cNvSpPr>
          <p:nvPr>
            <p:ph type="title"/>
          </p:nvPr>
        </p:nvSpPr>
        <p:spPr>
          <a:xfrm>
            <a:off x="332656" y="0"/>
            <a:ext cx="6084235" cy="950554"/>
          </a:xfrm>
          <a:prstGeom prst="rect">
            <a:avLst/>
          </a:prstGeom>
        </p:spPr>
        <p:txBody>
          <a:bodyPr/>
          <a:lstStyle/>
          <a:p>
            <a:pPr defTabSz="260388">
              <a:defRPr sz="2880">
                <a:latin typeface="Source Sans Pro Bold"/>
                <a:ea typeface="Source Sans Pro Bold"/>
                <a:cs typeface="Source Sans Pro Bold"/>
                <a:sym typeface="Source Sans Pro Bold"/>
              </a:defRPr>
            </a:pPr>
            <a:r>
              <a:rPr b="1" dirty="0"/>
              <a:t>C2 At Karan hospital: </a:t>
            </a:r>
            <a:br>
              <a:rPr b="1" dirty="0"/>
            </a:br>
            <a:r>
              <a:rPr b="1" dirty="0"/>
              <a:t>interview with the medical staff</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Content Placeholder 2"/>
          <p:cNvSpPr txBox="1">
            <a:spLocks noGrp="1"/>
          </p:cNvSpPr>
          <p:nvPr>
            <p:ph type="body" idx="1"/>
          </p:nvPr>
        </p:nvSpPr>
        <p:spPr>
          <a:xfrm>
            <a:off x="2378927" y="1972864"/>
            <a:ext cx="8222169" cy="4654072"/>
          </a:xfrm>
          <a:prstGeom prst="rect">
            <a:avLst/>
          </a:prstGeom>
        </p:spPr>
        <p:txBody>
          <a:bodyPr/>
          <a:lstStyle/>
          <a:p>
            <a:pPr marL="457200" indent="-457200">
              <a:buClr>
                <a:schemeClr val="accent3"/>
              </a:buClr>
              <a:buSzPct val="100000"/>
              <a:buAutoNum type="arabicPeriod"/>
            </a:pPr>
            <a:r>
              <a:t>Develop a case definition</a:t>
            </a:r>
          </a:p>
          <a:p>
            <a:pPr marL="457200" indent="-457200">
              <a:buClr>
                <a:schemeClr val="accent3"/>
              </a:buClr>
              <a:buSzPct val="100000"/>
              <a:buAutoNum type="arabicPeriod"/>
            </a:pPr>
            <a:endParaRPr/>
          </a:p>
          <a:p>
            <a:pPr marL="457200" indent="-457200">
              <a:buClr>
                <a:schemeClr val="accent3"/>
              </a:buClr>
              <a:buSzPct val="100000"/>
              <a:buAutoNum type="arabicPeriod" startAt="2"/>
            </a:pPr>
            <a:r>
              <a:t>Develop a line listing tool</a:t>
            </a:r>
          </a:p>
          <a:p>
            <a:pPr marL="457200" indent="-457200">
              <a:buClr>
                <a:schemeClr val="accent3"/>
              </a:buClr>
              <a:buSzPct val="100000"/>
              <a:buAutoNum type="arabicPeriod" startAt="2"/>
            </a:pPr>
            <a:endParaRPr/>
          </a:p>
          <a:p>
            <a:pPr marL="457200" indent="-457200">
              <a:buClr>
                <a:schemeClr val="accent3"/>
              </a:buClr>
              <a:buSzPct val="100000"/>
              <a:buAutoNum type="arabicPeriod" startAt="3"/>
            </a:pPr>
            <a:r>
              <a:t>Recommend initial prevention and control measures to the hospital manager</a:t>
            </a:r>
          </a:p>
        </p:txBody>
      </p:sp>
      <p:sp>
        <p:nvSpPr>
          <p:cNvPr id="373" name="Content Placeholder 2"/>
          <p:cNvSpPr txBox="1"/>
          <p:nvPr/>
        </p:nvSpPr>
        <p:spPr>
          <a:xfrm>
            <a:off x="378376" y="1011750"/>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Outputs</a:t>
            </a:r>
            <a:r>
              <a:rPr dirty="0"/>
              <a:t>:</a:t>
            </a:r>
          </a:p>
        </p:txBody>
      </p:sp>
      <p:sp>
        <p:nvSpPr>
          <p:cNvPr id="4" name="Title 1">
            <a:extLst>
              <a:ext uri="{FF2B5EF4-FFF2-40B4-BE49-F238E27FC236}">
                <a16:creationId xmlns:a16="http://schemas.microsoft.com/office/drawing/2014/main" id="{D5827326-6479-E461-84DA-B6BFDAEE0CD9}"/>
              </a:ext>
            </a:extLst>
          </p:cNvPr>
          <p:cNvSpPr txBox="1">
            <a:spLocks noGrp="1"/>
          </p:cNvSpPr>
          <p:nvPr>
            <p:ph type="title"/>
          </p:nvPr>
        </p:nvSpPr>
        <p:spPr>
          <a:xfrm>
            <a:off x="332656" y="0"/>
            <a:ext cx="6084235" cy="950554"/>
          </a:xfrm>
          <a:prstGeom prst="rect">
            <a:avLst/>
          </a:prstGeom>
        </p:spPr>
        <p:txBody>
          <a:bodyPr/>
          <a:lstStyle/>
          <a:p>
            <a:pPr defTabSz="260388">
              <a:defRPr sz="2880">
                <a:latin typeface="Source Sans Pro Bold"/>
                <a:ea typeface="Source Sans Pro Bold"/>
                <a:cs typeface="Source Sans Pro Bold"/>
                <a:sym typeface="Source Sans Pro Bold"/>
              </a:defRPr>
            </a:pPr>
            <a:r>
              <a:rPr b="1" dirty="0"/>
              <a:t>C2 At Karan hospital: </a:t>
            </a:r>
            <a:br>
              <a:rPr b="1" dirty="0"/>
            </a:br>
            <a:r>
              <a:rPr b="1" dirty="0"/>
              <a:t>interview with the medical staff</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Content Placeholder 3"/>
          <p:cNvSpPr txBox="1">
            <a:spLocks noGrp="1"/>
          </p:cNvSpPr>
          <p:nvPr>
            <p:ph type="body" idx="1"/>
          </p:nvPr>
        </p:nvSpPr>
        <p:spPr>
          <a:xfrm>
            <a:off x="2374556" y="1878596"/>
            <a:ext cx="8222169" cy="4654072"/>
          </a:xfrm>
          <a:prstGeom prst="rect">
            <a:avLst/>
          </a:prstGeom>
        </p:spPr>
        <p:txBody>
          <a:bodyPr/>
          <a:lstStyle/>
          <a:p>
            <a:r>
              <a:t>The team should review medical record and hospital registry in order summarize the clinical features and try to construct functioning case definition.</a:t>
            </a:r>
          </a:p>
          <a:p>
            <a:endParaRPr/>
          </a:p>
          <a:p>
            <a:r>
              <a:t>A case definition includes criteria for person, place, time, and clinical features. </a:t>
            </a:r>
          </a:p>
          <a:p>
            <a:r>
              <a:t>Should be established early in the outbreak and revised or updated during the course of the investigation.</a:t>
            </a:r>
          </a:p>
          <a:p>
            <a:r>
              <a:t>E.g., any person complaining of acute diarrhea since July 2021 in Karan province. </a:t>
            </a:r>
          </a:p>
        </p:txBody>
      </p:sp>
      <p:sp>
        <p:nvSpPr>
          <p:cNvPr id="377" name="Title 1"/>
          <p:cNvSpPr txBox="1"/>
          <p:nvPr/>
        </p:nvSpPr>
        <p:spPr>
          <a:xfrm>
            <a:off x="331807"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C2  Debriefing (1)</a:t>
            </a:r>
          </a:p>
        </p:txBody>
      </p:sp>
      <p:sp>
        <p:nvSpPr>
          <p:cNvPr id="378" name="Content Placeholder 2"/>
          <p:cNvSpPr txBox="1"/>
          <p:nvPr/>
        </p:nvSpPr>
        <p:spPr>
          <a:xfrm>
            <a:off x="365676" y="792694"/>
            <a:ext cx="5341164"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1. Develop a case definition</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Content Placeholder 4"/>
          <p:cNvSpPr txBox="1">
            <a:spLocks noGrp="1"/>
          </p:cNvSpPr>
          <p:nvPr>
            <p:ph type="body" idx="1"/>
          </p:nvPr>
        </p:nvSpPr>
        <p:spPr>
          <a:xfrm>
            <a:off x="2285920" y="1460818"/>
            <a:ext cx="8222168" cy="4654071"/>
          </a:xfrm>
          <a:prstGeom prst="rect">
            <a:avLst/>
          </a:prstGeom>
        </p:spPr>
        <p:txBody>
          <a:bodyPr/>
          <a:lstStyle/>
          <a:p>
            <a:r>
              <a:rPr b="1" dirty="0">
                <a:solidFill>
                  <a:schemeClr val="accent3"/>
                </a:solidFill>
              </a:rPr>
              <a:t>The line listing tool should include the following information sections :</a:t>
            </a:r>
          </a:p>
          <a:p>
            <a:endParaRPr dirty="0"/>
          </a:p>
          <a:p>
            <a:pPr marL="342900" indent="-342900">
              <a:buClr>
                <a:schemeClr val="accent3"/>
              </a:buClr>
              <a:buSzPct val="100000"/>
              <a:buFont typeface="Arial"/>
              <a:buChar char="•"/>
            </a:pPr>
            <a:r>
              <a:rPr dirty="0"/>
              <a:t>ID</a:t>
            </a:r>
          </a:p>
          <a:p>
            <a:pPr marL="342900" indent="-342900">
              <a:buClr>
                <a:schemeClr val="accent3"/>
              </a:buClr>
              <a:buSzPct val="100000"/>
              <a:buFont typeface="Arial"/>
              <a:buChar char="•"/>
            </a:pPr>
            <a:r>
              <a:rPr dirty="0"/>
              <a:t>Demographic: Name, address, age, sex</a:t>
            </a:r>
          </a:p>
          <a:p>
            <a:pPr marL="342900" indent="-342900">
              <a:buClr>
                <a:schemeClr val="accent3"/>
              </a:buClr>
              <a:buSzPct val="100000"/>
              <a:buFont typeface="Arial"/>
              <a:buChar char="•"/>
            </a:pPr>
            <a:r>
              <a:rPr dirty="0"/>
              <a:t>Symptoms and signs, with the date of onset</a:t>
            </a:r>
          </a:p>
          <a:p>
            <a:pPr marL="342900" indent="-342900">
              <a:buClr>
                <a:schemeClr val="accent3"/>
              </a:buClr>
              <a:buSzPct val="100000"/>
              <a:buFont typeface="Arial"/>
              <a:buChar char="•"/>
            </a:pPr>
            <a:r>
              <a:rPr dirty="0"/>
              <a:t>Exposure/risk factors</a:t>
            </a:r>
          </a:p>
          <a:p>
            <a:pPr marL="342900" indent="-342900">
              <a:buClr>
                <a:schemeClr val="accent3"/>
              </a:buClr>
              <a:buSzPct val="100000"/>
              <a:buFont typeface="Arial"/>
              <a:buChar char="•"/>
            </a:pPr>
            <a:r>
              <a:rPr dirty="0"/>
              <a:t>Laboratory result</a:t>
            </a:r>
          </a:p>
          <a:p>
            <a:pPr marL="342900" indent="-342900">
              <a:buClr>
                <a:schemeClr val="accent3"/>
              </a:buClr>
              <a:buSzPct val="100000"/>
              <a:buFont typeface="Arial"/>
              <a:buChar char="•"/>
            </a:pPr>
            <a:r>
              <a:rPr dirty="0"/>
              <a:t>Outcome</a:t>
            </a:r>
          </a:p>
        </p:txBody>
      </p:sp>
      <p:sp>
        <p:nvSpPr>
          <p:cNvPr id="381" name="ZoneTexte 3"/>
          <p:cNvSpPr txBox="1"/>
          <p:nvPr/>
        </p:nvSpPr>
        <p:spPr>
          <a:xfrm>
            <a:off x="2121529" y="5271380"/>
            <a:ext cx="7960261" cy="675641"/>
          </a:xfrm>
          <a:prstGeom prst="rect">
            <a:avLst/>
          </a:prstGeom>
          <a:solidFill>
            <a:srgbClr val="C00000"/>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a:solidFill>
                  <a:srgbClr val="FFFFFF"/>
                </a:solidFill>
                <a:latin typeface="+mn-lt"/>
                <a:ea typeface="+mn-ea"/>
                <a:cs typeface="+mn-cs"/>
                <a:sym typeface="Source Sans Pro Regular"/>
              </a:defRPr>
            </a:lvl1pPr>
          </a:lstStyle>
          <a:p>
            <a:r>
              <a:t>Multiple variables can be collected under each information section above listed, depending on the type of the public health event.</a:t>
            </a:r>
          </a:p>
        </p:txBody>
      </p:sp>
      <p:sp>
        <p:nvSpPr>
          <p:cNvPr id="382" name="TextBox 5"/>
          <p:cNvSpPr txBox="1"/>
          <p:nvPr/>
        </p:nvSpPr>
        <p:spPr>
          <a:xfrm>
            <a:off x="343433" y="797180"/>
            <a:ext cx="6054837"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800">
                <a:solidFill>
                  <a:srgbClr val="C00000"/>
                </a:solidFill>
                <a:latin typeface="Source Sans Pro Bold"/>
                <a:ea typeface="Source Sans Pro Bold"/>
                <a:cs typeface="Source Sans Pro Bold"/>
                <a:sym typeface="Source Sans Pro Bold"/>
              </a:defRPr>
            </a:lvl1pPr>
          </a:lstStyle>
          <a:p>
            <a:r>
              <a:rPr b="1" dirty="0"/>
              <a:t>2. Develop a line listing tool</a:t>
            </a:r>
          </a:p>
        </p:txBody>
      </p:sp>
      <p:sp>
        <p:nvSpPr>
          <p:cNvPr id="383" name="Title 1"/>
          <p:cNvSpPr txBox="1"/>
          <p:nvPr/>
        </p:nvSpPr>
        <p:spPr>
          <a:xfrm>
            <a:off x="331807"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C2  Debriefing (2)</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TextBox 5"/>
          <p:cNvSpPr txBox="1"/>
          <p:nvPr/>
        </p:nvSpPr>
        <p:spPr>
          <a:xfrm>
            <a:off x="2194375" y="1971722"/>
            <a:ext cx="8023862" cy="1938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42900" indent="-342900">
              <a:buClr>
                <a:srgbClr val="C00000"/>
              </a:buClr>
              <a:buSzPct val="100000"/>
              <a:buFont typeface="Arial"/>
              <a:buChar char="•"/>
              <a:defRPr sz="2400">
                <a:latin typeface="+mn-lt"/>
                <a:ea typeface="+mn-ea"/>
                <a:cs typeface="+mn-cs"/>
                <a:sym typeface="Source Sans Pro Regular"/>
              </a:defRPr>
            </a:pPr>
            <a:r>
              <a:rPr dirty="0"/>
              <a:t>Enhance surveillance system</a:t>
            </a:r>
            <a:endParaRPr dirty="0">
              <a:latin typeface="Arial"/>
              <a:ea typeface="Arial"/>
              <a:cs typeface="Arial"/>
              <a:sym typeface="Arial"/>
            </a:endParaRPr>
          </a:p>
          <a:p>
            <a:pPr marL="342900" indent="-342900">
              <a:buClr>
                <a:srgbClr val="C00000"/>
              </a:buClr>
              <a:buSzPct val="100000"/>
              <a:buFont typeface="Arial"/>
              <a:buChar char="•"/>
              <a:defRPr sz="2400">
                <a:latin typeface="+mn-lt"/>
                <a:ea typeface="+mn-ea"/>
                <a:cs typeface="+mn-cs"/>
                <a:sym typeface="Source Sans Pro Regular"/>
              </a:defRPr>
            </a:pPr>
            <a:r>
              <a:rPr dirty="0"/>
              <a:t>Proper case management</a:t>
            </a:r>
            <a:endParaRPr dirty="0">
              <a:latin typeface="Arial"/>
              <a:ea typeface="Arial"/>
              <a:cs typeface="Arial"/>
              <a:sym typeface="Arial"/>
            </a:endParaRPr>
          </a:p>
          <a:p>
            <a:pPr marL="342900" indent="-342900">
              <a:buClr>
                <a:srgbClr val="C00000"/>
              </a:buClr>
              <a:buSzPct val="100000"/>
              <a:buFont typeface="Arial"/>
              <a:buChar char="•"/>
              <a:defRPr sz="2400">
                <a:latin typeface="+mn-lt"/>
                <a:ea typeface="+mn-ea"/>
                <a:cs typeface="+mn-cs"/>
                <a:sym typeface="Source Sans Pro Regular"/>
              </a:defRPr>
            </a:pPr>
            <a:r>
              <a:rPr dirty="0"/>
              <a:t>Ensure implementation of IPC measures in health care facilities: hand hygiene, environmental cleaning, patient isolation</a:t>
            </a:r>
            <a:r>
              <a:rPr lang="hu-HU" dirty="0"/>
              <a:t>/ cohorting</a:t>
            </a:r>
            <a:r>
              <a:rPr dirty="0"/>
              <a:t>.</a:t>
            </a:r>
          </a:p>
        </p:txBody>
      </p:sp>
      <p:sp>
        <p:nvSpPr>
          <p:cNvPr id="388" name="Title 1"/>
          <p:cNvSpPr txBox="1"/>
          <p:nvPr/>
        </p:nvSpPr>
        <p:spPr>
          <a:xfrm>
            <a:off x="366684" y="859471"/>
            <a:ext cx="9691716"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3. Recommend  initial prevention and control measures to the hospital manager</a:t>
            </a:r>
          </a:p>
        </p:txBody>
      </p:sp>
      <p:sp>
        <p:nvSpPr>
          <p:cNvPr id="389" name="Title 1"/>
          <p:cNvSpPr txBox="1"/>
          <p:nvPr/>
        </p:nvSpPr>
        <p:spPr>
          <a:xfrm>
            <a:off x="331807"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C2  Debriefing (3)</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Google Shape;308;p8"/>
          <p:cNvSpPr txBox="1">
            <a:spLocks noGrp="1"/>
          </p:cNvSpPr>
          <p:nvPr>
            <p:ph type="body" sz="quarter" idx="1"/>
          </p:nvPr>
        </p:nvSpPr>
        <p:spPr>
          <a:xfrm>
            <a:off x="3816084" y="1188597"/>
            <a:ext cx="4559831" cy="1870076"/>
          </a:xfrm>
          <a:prstGeom prst="rect">
            <a:avLst/>
          </a:prstGeom>
        </p:spPr>
        <p:txBody>
          <a:bodyPr lIns="0" tIns="0" rIns="0" bIns="0"/>
          <a:lstStyle/>
          <a:p>
            <a:pPr defTabSz="280640">
              <a:spcBef>
                <a:spcPts val="0"/>
              </a:spcBef>
              <a:defRPr sz="3104"/>
            </a:pPr>
            <a:r>
              <a:rPr b="1" dirty="0"/>
              <a:t>Session C3: </a:t>
            </a:r>
          </a:p>
          <a:p>
            <a:pPr defTabSz="280640">
              <a:spcBef>
                <a:spcPts val="0"/>
              </a:spcBef>
              <a:defRPr sz="3104"/>
            </a:pPr>
            <a:r>
              <a:rPr b="1" dirty="0"/>
              <a:t>At Karan hospital: interview with patient </a:t>
            </a:r>
          </a:p>
          <a:p>
            <a:pPr defTabSz="280640">
              <a:spcBef>
                <a:spcPts val="0"/>
              </a:spcBef>
              <a:defRPr sz="3104"/>
            </a:pPr>
            <a:r>
              <a:rPr b="1" dirty="0"/>
              <a:t>and sample collection</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Title 1"/>
          <p:cNvSpPr txBox="1">
            <a:spLocks noGrp="1"/>
          </p:cNvSpPr>
          <p:nvPr>
            <p:ph type="title"/>
          </p:nvPr>
        </p:nvSpPr>
        <p:spPr>
          <a:xfrm>
            <a:off x="201876" y="-128991"/>
            <a:ext cx="6663096" cy="1182578"/>
          </a:xfrm>
          <a:prstGeom prst="rect">
            <a:avLst/>
          </a:prstGeom>
        </p:spPr>
        <p:txBody>
          <a:bodyPr/>
          <a:lstStyle>
            <a:lvl1pPr>
              <a:defRPr>
                <a:latin typeface="Source Sans Pro Bold"/>
                <a:ea typeface="Source Sans Pro Bold"/>
                <a:cs typeface="Source Sans Pro Bold"/>
                <a:sym typeface="Source Sans Pro Bold"/>
              </a:defRPr>
            </a:lvl1pPr>
          </a:lstStyle>
          <a:p>
            <a:r>
              <a:rPr b="1" dirty="0"/>
              <a:t>C3 At Karan hospital: interview with patient and sample collection</a:t>
            </a:r>
          </a:p>
        </p:txBody>
      </p:sp>
      <p:grpSp>
        <p:nvGrpSpPr>
          <p:cNvPr id="398" name="Rectangle 3"/>
          <p:cNvGrpSpPr/>
          <p:nvPr/>
        </p:nvGrpSpPr>
        <p:grpSpPr>
          <a:xfrm>
            <a:off x="1676726" y="2137092"/>
            <a:ext cx="8543582" cy="1937087"/>
            <a:chOff x="0" y="-1"/>
            <a:chExt cx="8543581" cy="1937086"/>
          </a:xfrm>
          <a:solidFill>
            <a:srgbClr val="65A000"/>
          </a:solidFill>
        </p:grpSpPr>
        <p:sp>
          <p:nvSpPr>
            <p:cNvPr id="396" name="Rectangle"/>
            <p:cNvSpPr/>
            <p:nvPr/>
          </p:nvSpPr>
          <p:spPr>
            <a:xfrm>
              <a:off x="0" y="-1"/>
              <a:ext cx="8543581" cy="1937086"/>
            </a:xfrm>
            <a:prstGeom prst="rect">
              <a:avLst/>
            </a:prstGeom>
            <a:solidFill>
              <a:schemeClr val="accent5">
                <a:lumMod val="20000"/>
                <a:lumOff val="80000"/>
              </a:schemeClr>
            </a:solidFill>
            <a:ln w="12700" cap="flat">
              <a:solidFill>
                <a:srgbClr val="011749"/>
              </a:solidFill>
              <a:prstDash val="solid"/>
              <a:miter lim="800000"/>
            </a:ln>
            <a:effectLst/>
          </p:spPr>
          <p:txBody>
            <a:bodyPr wrap="square" lIns="45719" tIns="45719" rIns="45719" bIns="45719" numCol="1" anchor="ctr">
              <a:noAutofit/>
            </a:bodyPr>
            <a:lstStyle/>
            <a:p>
              <a:pPr algn="just">
                <a:lnSpc>
                  <a:spcPct val="115000"/>
                </a:lnSpc>
                <a:spcBef>
                  <a:spcPts val="1000"/>
                </a:spcBef>
                <a:defRPr sz="2000">
                  <a:latin typeface="+mn-lt"/>
                  <a:ea typeface="+mn-ea"/>
                  <a:cs typeface="+mn-cs"/>
                  <a:sym typeface="Source Sans Pro Regular"/>
                </a:defRPr>
              </a:pPr>
              <a:endParaRPr/>
            </a:p>
          </p:txBody>
        </p:sp>
        <p:sp>
          <p:nvSpPr>
            <p:cNvPr id="397" name="Now the RRT is going to interview the patient (Mrs. Laila Samy) to collect more information and obtain the appropriate laboratory sample."/>
            <p:cNvSpPr txBox="1"/>
            <p:nvPr/>
          </p:nvSpPr>
          <p:spPr>
            <a:xfrm>
              <a:off x="161698" y="298263"/>
              <a:ext cx="8329812" cy="1340557"/>
            </a:xfrm>
            <a:prstGeom prst="rect">
              <a:avLst/>
            </a:prstGeom>
            <a:solidFill>
              <a:schemeClr val="accent5">
                <a:lumMod val="20000"/>
                <a:lumOff val="80000"/>
              </a:schemeClr>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just">
                <a:lnSpc>
                  <a:spcPct val="115000"/>
                </a:lnSpc>
                <a:spcBef>
                  <a:spcPts val="1000"/>
                </a:spcBef>
                <a:defRPr sz="2000">
                  <a:latin typeface="+mn-lt"/>
                  <a:ea typeface="+mn-ea"/>
                  <a:cs typeface="+mn-cs"/>
                  <a:sym typeface="Source Sans Pro Regular"/>
                </a:defRPr>
              </a:lvl1pPr>
            </a:lstStyle>
            <a:p>
              <a:r>
                <a:rPr sz="2400" dirty="0"/>
                <a:t>Now the RRT is going to interview the patient (Mrs. Laila </a:t>
              </a:r>
              <a:r>
                <a:rPr sz="2400" dirty="0" err="1"/>
                <a:t>Samy</a:t>
              </a:r>
              <a:r>
                <a:rPr sz="2400" dirty="0"/>
                <a:t>) to collect more information and obtain the appropriate laboratory sample.</a:t>
              </a:r>
            </a:p>
          </p:txBody>
        </p:sp>
      </p:grpSp>
      <p:sp>
        <p:nvSpPr>
          <p:cNvPr id="399" name="Content Placeholder 2"/>
          <p:cNvSpPr txBox="1"/>
          <p:nvPr/>
        </p:nvSpPr>
        <p:spPr>
          <a:xfrm>
            <a:off x="378376" y="1096172"/>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Key information </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Content Placeholder 2"/>
          <p:cNvSpPr txBox="1">
            <a:spLocks noGrp="1"/>
          </p:cNvSpPr>
          <p:nvPr>
            <p:ph type="body" idx="1"/>
          </p:nvPr>
        </p:nvSpPr>
        <p:spPr>
          <a:xfrm>
            <a:off x="2378927" y="1247000"/>
            <a:ext cx="8222168" cy="4654072"/>
          </a:xfrm>
          <a:prstGeom prst="rect">
            <a:avLst/>
          </a:prstGeom>
        </p:spPr>
        <p:txBody>
          <a:bodyPr/>
          <a:lstStyle/>
          <a:p>
            <a:pPr>
              <a:defRPr>
                <a:solidFill>
                  <a:srgbClr val="548235"/>
                </a:solidFill>
                <a:latin typeface="Source Sans Pro Bold"/>
                <a:ea typeface="Source Sans Pro Bold"/>
                <a:cs typeface="Source Sans Pro Bold"/>
                <a:sym typeface="Source Sans Pro Bold"/>
              </a:defRPr>
            </a:pPr>
            <a:r>
              <a:t> </a:t>
            </a:r>
          </a:p>
          <a:p>
            <a:r>
              <a:t>Before entering the patient’s room, you should prepare all the required forms and materials that you will need. When you enter the patient’s room, ensure that you apply the appropriate IPC measures, and most importantly, that you are aware of the patient’s anxiety, and the need for respectful and dignified treatment. </a:t>
            </a:r>
          </a:p>
          <a:p>
            <a:endParaRPr/>
          </a:p>
          <a:p>
            <a:r>
              <a:t>You will then interview the patient to obtain more data and to collect the appropriate sample. </a:t>
            </a:r>
          </a:p>
        </p:txBody>
      </p:sp>
      <p:sp>
        <p:nvSpPr>
          <p:cNvPr id="402" name="Content Placeholder 2"/>
          <p:cNvSpPr txBox="1"/>
          <p:nvPr/>
        </p:nvSpPr>
        <p:spPr>
          <a:xfrm>
            <a:off x="343432" y="1057366"/>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a:t>Instructions</a:t>
            </a:r>
          </a:p>
        </p:txBody>
      </p:sp>
      <p:sp>
        <p:nvSpPr>
          <p:cNvPr id="4" name="Title 1">
            <a:extLst>
              <a:ext uri="{FF2B5EF4-FFF2-40B4-BE49-F238E27FC236}">
                <a16:creationId xmlns:a16="http://schemas.microsoft.com/office/drawing/2014/main" id="{3A65B0A3-6E64-E23B-A7E0-6F62C055D75B}"/>
              </a:ext>
            </a:extLst>
          </p:cNvPr>
          <p:cNvSpPr txBox="1">
            <a:spLocks noGrp="1"/>
          </p:cNvSpPr>
          <p:nvPr>
            <p:ph type="title"/>
          </p:nvPr>
        </p:nvSpPr>
        <p:spPr>
          <a:xfrm>
            <a:off x="201876" y="-128991"/>
            <a:ext cx="6663096" cy="1182578"/>
          </a:xfrm>
          <a:prstGeom prst="rect">
            <a:avLst/>
          </a:prstGeom>
        </p:spPr>
        <p:txBody>
          <a:bodyPr/>
          <a:lstStyle>
            <a:lvl1pPr>
              <a:defRPr>
                <a:latin typeface="Source Sans Pro Bold"/>
                <a:ea typeface="Source Sans Pro Bold"/>
                <a:cs typeface="Source Sans Pro Bold"/>
                <a:sym typeface="Source Sans Pro Bold"/>
              </a:defRPr>
            </a:lvl1pPr>
          </a:lstStyle>
          <a:p>
            <a:r>
              <a:rPr b="1" dirty="0"/>
              <a:t>C3 At Karan hospital: interview with patient and sample collection</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 name="Picture 4" descr="Picture 4"/>
          <p:cNvPicPr>
            <a:picLocks noChangeAspect="1"/>
          </p:cNvPicPr>
          <p:nvPr/>
        </p:nvPicPr>
        <p:blipFill>
          <a:blip r:embed="rId2"/>
          <a:srcRect l="4062" t="29583" r="4271" b="26848"/>
          <a:stretch>
            <a:fillRect/>
          </a:stretch>
        </p:blipFill>
        <p:spPr>
          <a:xfrm>
            <a:off x="1143759" y="1859853"/>
            <a:ext cx="9904482" cy="3138294"/>
          </a:xfrm>
          <a:prstGeom prst="rect">
            <a:avLst/>
          </a:prstGeom>
          <a:ln w="12700">
            <a:miter lim="400000"/>
          </a:ln>
        </p:spPr>
      </p:pic>
      <p:sp>
        <p:nvSpPr>
          <p:cNvPr id="406" name="Content Placeholder 2"/>
          <p:cNvSpPr txBox="1"/>
          <p:nvPr/>
        </p:nvSpPr>
        <p:spPr>
          <a:xfrm>
            <a:off x="378376" y="1096172"/>
            <a:ext cx="3034888"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Detailed timeline</a:t>
            </a:r>
          </a:p>
        </p:txBody>
      </p:sp>
      <p:sp>
        <p:nvSpPr>
          <p:cNvPr id="4" name="Title 1">
            <a:extLst>
              <a:ext uri="{FF2B5EF4-FFF2-40B4-BE49-F238E27FC236}">
                <a16:creationId xmlns:a16="http://schemas.microsoft.com/office/drawing/2014/main" id="{D3EA46E1-D5F4-2AE5-CC90-1C926C262797}"/>
              </a:ext>
            </a:extLst>
          </p:cNvPr>
          <p:cNvSpPr txBox="1">
            <a:spLocks noGrp="1"/>
          </p:cNvSpPr>
          <p:nvPr>
            <p:ph type="title"/>
          </p:nvPr>
        </p:nvSpPr>
        <p:spPr>
          <a:xfrm>
            <a:off x="201876" y="-128991"/>
            <a:ext cx="6663096" cy="1182578"/>
          </a:xfrm>
          <a:prstGeom prst="rect">
            <a:avLst/>
          </a:prstGeom>
        </p:spPr>
        <p:txBody>
          <a:bodyPr/>
          <a:lstStyle>
            <a:lvl1pPr>
              <a:defRPr>
                <a:latin typeface="Source Sans Pro Bold"/>
                <a:ea typeface="Source Sans Pro Bold"/>
                <a:cs typeface="Source Sans Pro Bold"/>
                <a:sym typeface="Source Sans Pro Bold"/>
              </a:defRPr>
            </a:lvl1pPr>
          </a:lstStyle>
          <a:p>
            <a:r>
              <a:rPr b="1" dirty="0"/>
              <a:t>C3 At Karan hospital: interview with patient and sample collection</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p:cNvSpPr txBox="1">
            <a:spLocks noGrp="1"/>
          </p:cNvSpPr>
          <p:nvPr>
            <p:ph type="title"/>
          </p:nvPr>
        </p:nvSpPr>
        <p:spPr>
          <a:xfrm>
            <a:off x="314598" y="586782"/>
            <a:ext cx="3264196" cy="1146575"/>
          </a:xfrm>
          <a:prstGeom prst="rect">
            <a:avLst/>
          </a:prstGeom>
        </p:spPr>
        <p:txBody>
          <a:bodyPr/>
          <a:lstStyle/>
          <a:p>
            <a:r>
              <a:rPr b="1" dirty="0"/>
              <a:t>Learning objectives</a:t>
            </a:r>
          </a:p>
        </p:txBody>
      </p:sp>
      <p:sp>
        <p:nvSpPr>
          <p:cNvPr id="290" name="Content Placeholder 2"/>
          <p:cNvSpPr txBox="1">
            <a:spLocks noGrp="1"/>
          </p:cNvSpPr>
          <p:nvPr>
            <p:ph type="body" idx="1"/>
          </p:nvPr>
        </p:nvSpPr>
        <p:spPr>
          <a:xfrm>
            <a:off x="4273551" y="842965"/>
            <a:ext cx="7529515" cy="5546726"/>
          </a:xfrm>
          <a:prstGeom prst="rect">
            <a:avLst/>
          </a:prstGeom>
        </p:spPr>
        <p:txBody>
          <a:bodyPr/>
          <a:lstStyle/>
          <a:p>
            <a:pPr algn="just" defTabSz="286426">
              <a:lnSpc>
                <a:spcPct val="100000"/>
              </a:lnSpc>
              <a:spcBef>
                <a:spcPts val="900"/>
              </a:spcBef>
              <a:defRPr sz="2376"/>
            </a:pPr>
            <a:r>
              <a:rPr dirty="0"/>
              <a:t>This scenario-based skills drill uses a progressive scenario, together with a series of injects, to enable multidisciplinary Rapid Response Teams (RRTs) and their individual members to practice and demonstrate the knowledge and skills needed to early detect and effectively respond to any public health event. </a:t>
            </a:r>
          </a:p>
          <a:p>
            <a:pPr algn="just" defTabSz="286426">
              <a:lnSpc>
                <a:spcPct val="100000"/>
              </a:lnSpc>
              <a:spcBef>
                <a:spcPts val="900"/>
              </a:spcBef>
              <a:defRPr sz="2376"/>
            </a:pPr>
            <a:r>
              <a:rPr dirty="0"/>
              <a:t>The scenario illustrates the detection of different potential hazards in an imaginary country (Salam). All information used is fictitious and was specially created for learning purposes.</a:t>
            </a:r>
          </a:p>
          <a:p>
            <a:pPr algn="just" defTabSz="286426">
              <a:lnSpc>
                <a:spcPct val="100000"/>
              </a:lnSpc>
              <a:spcBef>
                <a:spcPts val="900"/>
              </a:spcBef>
              <a:defRPr sz="2376"/>
            </a:pPr>
            <a:r>
              <a:rPr dirty="0"/>
              <a:t>Each group is an RRT in Salam and will be assigned a team coach and a team evaluator.</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Content Placeholder 2"/>
          <p:cNvSpPr txBox="1">
            <a:spLocks noGrp="1"/>
          </p:cNvSpPr>
          <p:nvPr>
            <p:ph type="body" idx="1"/>
          </p:nvPr>
        </p:nvSpPr>
        <p:spPr>
          <a:xfrm>
            <a:off x="2096123" y="1605218"/>
            <a:ext cx="8222169" cy="4654072"/>
          </a:xfrm>
          <a:prstGeom prst="rect">
            <a:avLst/>
          </a:prstGeom>
        </p:spPr>
        <p:txBody>
          <a:bodyPr/>
          <a:lstStyle/>
          <a:p>
            <a:pPr marL="339470" indent="-339470" algn="just" defTabSz="286426">
              <a:lnSpc>
                <a:spcPct val="115000"/>
              </a:lnSpc>
              <a:spcBef>
                <a:spcPts val="200"/>
              </a:spcBef>
              <a:buClr>
                <a:srgbClr val="65A000"/>
              </a:buClr>
              <a:buSzPct val="100000"/>
              <a:buAutoNum type="arabicPeriod"/>
              <a:defRPr sz="2376">
                <a:uFill>
                  <a:solidFill>
                    <a:srgbClr val="000000"/>
                  </a:solidFill>
                </a:uFill>
              </a:defRPr>
            </a:pPr>
            <a:r>
              <a:rPr dirty="0"/>
              <a:t>Relationship with the patient: respectful of the patient’s culture, situation, and fears.</a:t>
            </a:r>
          </a:p>
          <a:p>
            <a:pPr marL="339470" indent="-339470" algn="just" defTabSz="286426">
              <a:lnSpc>
                <a:spcPct val="115000"/>
              </a:lnSpc>
              <a:spcBef>
                <a:spcPts val="200"/>
              </a:spcBef>
              <a:buClr>
                <a:srgbClr val="65A000"/>
              </a:buClr>
              <a:buSzPct val="100000"/>
              <a:buAutoNum type="arabicPeriod"/>
              <a:defRPr sz="2376">
                <a:uFill>
                  <a:solidFill>
                    <a:srgbClr val="000000"/>
                  </a:solidFill>
                </a:uFill>
              </a:defRPr>
            </a:pPr>
            <a:r>
              <a:rPr dirty="0"/>
              <a:t>Initial case investigation form completed, including patient’s personal information, history, clinical picture, exposure and possible contacts recorded.</a:t>
            </a:r>
          </a:p>
          <a:p>
            <a:pPr marL="339470" indent="-339470" algn="just" defTabSz="286426">
              <a:lnSpc>
                <a:spcPct val="115000"/>
              </a:lnSpc>
              <a:spcBef>
                <a:spcPts val="200"/>
              </a:spcBef>
              <a:buClr>
                <a:srgbClr val="65A000"/>
              </a:buClr>
              <a:buSzPct val="100000"/>
              <a:buAutoNum type="arabicPeriod"/>
              <a:defRPr sz="2376">
                <a:uFill>
                  <a:solidFill>
                    <a:srgbClr val="000000"/>
                  </a:solidFill>
                </a:uFill>
              </a:defRPr>
            </a:pPr>
            <a:r>
              <a:rPr dirty="0"/>
              <a:t>Appropriate material for sample collection selected and properly disposed after use; laboratory test request form properly completed.</a:t>
            </a:r>
          </a:p>
          <a:p>
            <a:pPr marL="339470" indent="-339470" algn="just" defTabSz="286426">
              <a:lnSpc>
                <a:spcPct val="115000"/>
              </a:lnSpc>
              <a:spcBef>
                <a:spcPts val="900"/>
              </a:spcBef>
              <a:buClr>
                <a:srgbClr val="65A000"/>
              </a:buClr>
              <a:buSzPct val="100000"/>
              <a:buAutoNum type="arabicPeriod"/>
              <a:defRPr sz="2376">
                <a:uFill>
                  <a:solidFill>
                    <a:srgbClr val="000000"/>
                  </a:solidFill>
                </a:uFill>
              </a:defRPr>
            </a:pPr>
            <a:r>
              <a:rPr dirty="0"/>
              <a:t>Correct selection, practice of donning and doffing PPE observed, proper management after use.</a:t>
            </a:r>
          </a:p>
        </p:txBody>
      </p:sp>
      <p:sp>
        <p:nvSpPr>
          <p:cNvPr id="410" name="Content Placeholder 2"/>
          <p:cNvSpPr txBox="1"/>
          <p:nvPr/>
        </p:nvSpPr>
        <p:spPr>
          <a:xfrm>
            <a:off x="470339" y="939565"/>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Outputs:</a:t>
            </a:r>
          </a:p>
        </p:txBody>
      </p:sp>
      <p:sp>
        <p:nvSpPr>
          <p:cNvPr id="411" name="Title 1"/>
          <p:cNvSpPr txBox="1"/>
          <p:nvPr/>
        </p:nvSpPr>
        <p:spPr>
          <a:xfrm>
            <a:off x="134968" y="41811"/>
            <a:ext cx="9169629"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3200">
                <a:solidFill>
                  <a:srgbClr val="FFFFFF"/>
                </a:solidFill>
                <a:latin typeface="Source Sans Pro Bold"/>
                <a:ea typeface="Source Sans Pro Bold"/>
                <a:cs typeface="Source Sans Pro Bold"/>
                <a:sym typeface="Source Sans Pro Bold"/>
              </a:defRPr>
            </a:lvl1pPr>
          </a:lstStyle>
          <a:p>
            <a:r>
              <a:rPr b="1" dirty="0"/>
              <a:t>C3 At Karan hospital: interview with the patient</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Content Placeholder 2"/>
          <p:cNvSpPr txBox="1">
            <a:spLocks noGrp="1"/>
          </p:cNvSpPr>
          <p:nvPr>
            <p:ph type="body" idx="1"/>
          </p:nvPr>
        </p:nvSpPr>
        <p:spPr>
          <a:xfrm>
            <a:off x="2378927" y="1972864"/>
            <a:ext cx="8222169" cy="4654072"/>
          </a:xfrm>
          <a:prstGeom prst="rect">
            <a:avLst/>
          </a:prstGeom>
        </p:spPr>
        <p:txBody>
          <a:bodyPr/>
          <a:lstStyle/>
          <a:p>
            <a:pPr>
              <a:defRPr>
                <a:solidFill>
                  <a:schemeClr val="accent3"/>
                </a:solidFill>
                <a:latin typeface="Source Sans Pro Bold"/>
                <a:ea typeface="Source Sans Pro Bold"/>
                <a:cs typeface="Source Sans Pro Bold"/>
                <a:sym typeface="Source Sans Pro Bold"/>
              </a:defRPr>
            </a:pPr>
            <a:r>
              <a:rPr b="1" dirty="0"/>
              <a:t>Objectives of the interview</a:t>
            </a:r>
          </a:p>
          <a:p>
            <a:pPr marL="398659" lvl="1" indent="-254000">
              <a:spcBef>
                <a:spcPts val="100"/>
              </a:spcBef>
              <a:buClr>
                <a:schemeClr val="accent3"/>
              </a:buClr>
              <a:buFont typeface="Arial"/>
            </a:pPr>
            <a:r>
              <a:rPr dirty="0"/>
              <a:t>Collect additional information</a:t>
            </a:r>
          </a:p>
          <a:p>
            <a:pPr marL="398659" lvl="1" indent="-254000">
              <a:spcBef>
                <a:spcPts val="100"/>
              </a:spcBef>
              <a:buClr>
                <a:schemeClr val="accent3"/>
              </a:buClr>
              <a:buFont typeface="Arial"/>
            </a:pPr>
            <a:r>
              <a:rPr dirty="0"/>
              <a:t>Appropriate sample collection</a:t>
            </a:r>
          </a:p>
          <a:p>
            <a:pPr indent="51435">
              <a:defRPr>
                <a:latin typeface="Source Sans Pro Bold"/>
                <a:ea typeface="Source Sans Pro Bold"/>
                <a:cs typeface="Source Sans Pro Bold"/>
                <a:sym typeface="Source Sans Pro Bold"/>
              </a:defRPr>
            </a:pPr>
            <a:endParaRPr dirty="0"/>
          </a:p>
          <a:p>
            <a:pPr indent="51435">
              <a:defRPr>
                <a:solidFill>
                  <a:schemeClr val="accent3"/>
                </a:solidFill>
                <a:latin typeface="Source Sans Pro Bold"/>
                <a:ea typeface="Source Sans Pro Bold"/>
                <a:cs typeface="Source Sans Pro Bold"/>
                <a:sym typeface="Source Sans Pro Bold"/>
              </a:defRPr>
            </a:pPr>
            <a:r>
              <a:rPr b="1" dirty="0"/>
              <a:t>How well did you do?</a:t>
            </a:r>
          </a:p>
          <a:p>
            <a:pPr marL="398659" lvl="1" indent="-254000">
              <a:spcBef>
                <a:spcPts val="100"/>
              </a:spcBef>
              <a:buClr>
                <a:schemeClr val="accent3"/>
              </a:buClr>
              <a:buFont typeface="Arial"/>
            </a:pPr>
            <a:r>
              <a:rPr dirty="0"/>
              <a:t>Patient just lost her 10-year son, she is sick and scared of dying</a:t>
            </a:r>
          </a:p>
          <a:p>
            <a:pPr marL="398659" lvl="1" indent="-254000">
              <a:spcBef>
                <a:spcPts val="100"/>
              </a:spcBef>
              <a:buClr>
                <a:schemeClr val="accent3"/>
              </a:buClr>
              <a:buFont typeface="Arial"/>
            </a:pPr>
            <a:r>
              <a:rPr dirty="0"/>
              <a:t>Be aware of the patient’s anxiety, and the need for respectful and dignified treatment</a:t>
            </a:r>
          </a:p>
          <a:p>
            <a:pPr marL="398659" lvl="1" indent="-254000">
              <a:spcBef>
                <a:spcPts val="100"/>
              </a:spcBef>
              <a:buClr>
                <a:schemeClr val="accent3"/>
              </a:buClr>
              <a:buFont typeface="Arial"/>
            </a:pPr>
            <a:r>
              <a:rPr dirty="0"/>
              <a:t>Ask patient consent for sample collection</a:t>
            </a:r>
          </a:p>
        </p:txBody>
      </p:sp>
      <p:sp>
        <p:nvSpPr>
          <p:cNvPr id="414" name="Content Placeholder 2"/>
          <p:cNvSpPr txBox="1"/>
          <p:nvPr/>
        </p:nvSpPr>
        <p:spPr>
          <a:xfrm>
            <a:off x="378376" y="767294"/>
            <a:ext cx="9389208"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defTabSz="216990">
              <a:lnSpc>
                <a:spcPct val="90000"/>
              </a:lnSpc>
              <a:spcBef>
                <a:spcPts val="200"/>
              </a:spcBef>
              <a:defRPr sz="2800">
                <a:solidFill>
                  <a:srgbClr val="C00000"/>
                </a:solidFill>
                <a:uFill>
                  <a:solidFill>
                    <a:srgbClr val="000000"/>
                  </a:solidFill>
                </a:uFill>
                <a:latin typeface="Source Sans Pro Bold"/>
                <a:ea typeface="Source Sans Pro Bold"/>
                <a:cs typeface="Source Sans Pro Bold"/>
                <a:sym typeface="Source Sans Pro Bold"/>
              </a:defRPr>
            </a:pPr>
            <a:r>
              <a:rPr b="1" dirty="0"/>
              <a:t>1. Relationship with the patient: respectful of the patient’s culture, situation, and fears</a:t>
            </a:r>
          </a:p>
        </p:txBody>
      </p:sp>
      <p:sp>
        <p:nvSpPr>
          <p:cNvPr id="415" name="Title 1"/>
          <p:cNvSpPr txBox="1"/>
          <p:nvPr/>
        </p:nvSpPr>
        <p:spPr>
          <a:xfrm>
            <a:off x="343432" y="-30963"/>
            <a:ext cx="6096490"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C3  Debriefing (1)</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1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iterate>
                                    <p:tmAbs val="0"/>
                                  </p:iterate>
                                  <p:childTnLst>
                                    <p:set>
                                      <p:cBhvr>
                                        <p:cTn id="13" fill="hold"/>
                                        <p:tgtEl>
                                          <p:spTgt spid="413">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iterate>
                                    <p:tmAbs val="0"/>
                                  </p:iterate>
                                  <p:childTnLst>
                                    <p:set>
                                      <p:cBhvr>
                                        <p:cTn id="17" fill="hold"/>
                                        <p:tgtEl>
                                          <p:spTgt spid="413">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iterate>
                                    <p:tmAbs val="0"/>
                                  </p:iterate>
                                  <p:childTnLst>
                                    <p:set>
                                      <p:cBhvr>
                                        <p:cTn id="21" fill="hold"/>
                                        <p:tgtEl>
                                          <p:spTgt spid="413">
                                            <p:txEl>
                                              <p:pRg st="5" end="5"/>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p:tmAbs val="0"/>
                                  </p:iterate>
                                  <p:childTnLst>
                                    <p:set>
                                      <p:cBhvr>
                                        <p:cTn id="25" fill="hold"/>
                                        <p:tgtEl>
                                          <p:spTgt spid="413">
                                            <p:txEl>
                                              <p:pRg st="6" end="6"/>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iterate>
                                    <p:tmAbs val="0"/>
                                  </p:iterate>
                                  <p:childTnLst>
                                    <p:set>
                                      <p:cBhvr>
                                        <p:cTn id="29" fill="hold"/>
                                        <p:tgtEl>
                                          <p:spTgt spid="4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 grpId="0" build="p" bldLvl="5"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TextBox 2"/>
          <p:cNvSpPr txBox="1"/>
          <p:nvPr/>
        </p:nvSpPr>
        <p:spPr>
          <a:xfrm>
            <a:off x="378377" y="1929800"/>
            <a:ext cx="10734041" cy="8307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2400">
                <a:latin typeface="+mn-lt"/>
                <a:ea typeface="+mn-ea"/>
                <a:cs typeface="+mn-cs"/>
                <a:sym typeface="Source Sans Pro Regular"/>
              </a:defRPr>
            </a:lvl1pPr>
          </a:lstStyle>
          <a:p>
            <a:r>
              <a:t>PPE to be used for interview with patient in this situation, based on risk assessment:</a:t>
            </a:r>
            <a:endParaRPr>
              <a:latin typeface="Arial"/>
              <a:ea typeface="Arial"/>
              <a:cs typeface="Arial"/>
              <a:sym typeface="Arial"/>
            </a:endParaRPr>
          </a:p>
        </p:txBody>
      </p:sp>
      <p:sp>
        <p:nvSpPr>
          <p:cNvPr id="418" name="Shape 402"/>
          <p:cNvSpPr txBox="1"/>
          <p:nvPr/>
        </p:nvSpPr>
        <p:spPr>
          <a:xfrm>
            <a:off x="6370780" y="4504335"/>
            <a:ext cx="1477458"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2400">
                <a:latin typeface="+mn-lt"/>
                <a:ea typeface="+mn-ea"/>
                <a:cs typeface="+mn-cs"/>
                <a:sym typeface="Source Sans Pro Regular"/>
              </a:defRPr>
            </a:lvl1pPr>
          </a:lstStyle>
          <a:p>
            <a:r>
              <a:t>Face shield</a:t>
            </a:r>
          </a:p>
        </p:txBody>
      </p:sp>
      <p:sp>
        <p:nvSpPr>
          <p:cNvPr id="419" name="Shape 403"/>
          <p:cNvSpPr txBox="1"/>
          <p:nvPr/>
        </p:nvSpPr>
        <p:spPr>
          <a:xfrm>
            <a:off x="4003326" y="4504335"/>
            <a:ext cx="1784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2400">
                <a:latin typeface="+mn-lt"/>
                <a:ea typeface="+mn-ea"/>
                <a:cs typeface="+mn-cs"/>
                <a:sym typeface="Source Sans Pro Regular"/>
              </a:defRPr>
            </a:lvl1pPr>
          </a:lstStyle>
          <a:p>
            <a:r>
              <a:t>Mask</a:t>
            </a:r>
          </a:p>
        </p:txBody>
      </p:sp>
      <p:sp>
        <p:nvSpPr>
          <p:cNvPr id="420" name="Shape 403"/>
          <p:cNvSpPr txBox="1"/>
          <p:nvPr/>
        </p:nvSpPr>
        <p:spPr>
          <a:xfrm>
            <a:off x="1914110" y="4504335"/>
            <a:ext cx="1386474"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2400">
                <a:latin typeface="+mn-lt"/>
                <a:ea typeface="+mn-ea"/>
                <a:cs typeface="+mn-cs"/>
                <a:sym typeface="Source Sans Pro Regular"/>
              </a:defRPr>
            </a:lvl1pPr>
          </a:lstStyle>
          <a:p>
            <a:r>
              <a:t>Gloves</a:t>
            </a:r>
          </a:p>
        </p:txBody>
      </p:sp>
      <p:sp>
        <p:nvSpPr>
          <p:cNvPr id="421" name="Shape 395"/>
          <p:cNvSpPr txBox="1"/>
          <p:nvPr/>
        </p:nvSpPr>
        <p:spPr>
          <a:xfrm>
            <a:off x="8922549" y="4504335"/>
            <a:ext cx="884169"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2400">
                <a:latin typeface="+mn-lt"/>
                <a:ea typeface="+mn-ea"/>
                <a:cs typeface="+mn-cs"/>
                <a:sym typeface="Source Sans Pro Regular"/>
              </a:defRPr>
            </a:lvl1pPr>
          </a:lstStyle>
          <a:p>
            <a:r>
              <a:t>Gown</a:t>
            </a:r>
          </a:p>
        </p:txBody>
      </p:sp>
      <p:sp>
        <p:nvSpPr>
          <p:cNvPr id="422" name="TextBox 15"/>
          <p:cNvSpPr txBox="1"/>
          <p:nvPr/>
        </p:nvSpPr>
        <p:spPr>
          <a:xfrm>
            <a:off x="1951833" y="5433116"/>
            <a:ext cx="8288333" cy="599441"/>
          </a:xfrm>
          <a:prstGeom prst="rect">
            <a:avLst/>
          </a:prstGeom>
          <a:solidFill>
            <a:srgbClr val="C00000"/>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600">
                <a:solidFill>
                  <a:srgbClr val="FFFFFF"/>
                </a:solidFill>
                <a:latin typeface="+mn-lt"/>
                <a:ea typeface="+mn-ea"/>
                <a:cs typeface="+mn-cs"/>
                <a:sym typeface="Source Sans Pro Regular"/>
              </a:defRPr>
            </a:lvl1pPr>
          </a:lstStyle>
          <a:p>
            <a:r>
              <a:t>By respecting physical distancing, to be protected from potential projections of biological liquids (vomits), the gown and the face shields may not be used</a:t>
            </a:r>
          </a:p>
        </p:txBody>
      </p:sp>
      <p:sp>
        <p:nvSpPr>
          <p:cNvPr id="423" name="Content Placeholder 2"/>
          <p:cNvSpPr txBox="1"/>
          <p:nvPr/>
        </p:nvSpPr>
        <p:spPr>
          <a:xfrm>
            <a:off x="378376" y="767294"/>
            <a:ext cx="9389208" cy="867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pPr>
            <a:r>
              <a:rPr b="1" dirty="0"/>
              <a:t>2. Correct selection, practice of donning and doffing PPE observed, proper management after use</a:t>
            </a:r>
          </a:p>
        </p:txBody>
      </p:sp>
      <p:sp>
        <p:nvSpPr>
          <p:cNvPr id="424" name="Title 1"/>
          <p:cNvSpPr txBox="1"/>
          <p:nvPr/>
        </p:nvSpPr>
        <p:spPr>
          <a:xfrm>
            <a:off x="343432" y="-30963"/>
            <a:ext cx="6096489"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C3  Debriefing (2)</a:t>
            </a:r>
          </a:p>
        </p:txBody>
      </p:sp>
      <p:pic>
        <p:nvPicPr>
          <p:cNvPr id="425" name="Image" descr="Image"/>
          <p:cNvPicPr>
            <a:picLocks noChangeAspect="1"/>
          </p:cNvPicPr>
          <p:nvPr/>
        </p:nvPicPr>
        <p:blipFill>
          <a:blip r:embed="rId2"/>
          <a:stretch>
            <a:fillRect/>
          </a:stretch>
        </p:blipFill>
        <p:spPr>
          <a:xfrm>
            <a:off x="1581121" y="2396305"/>
            <a:ext cx="8793673" cy="2199876"/>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Content Placeholder 2"/>
          <p:cNvSpPr txBox="1">
            <a:spLocks noGrp="1"/>
          </p:cNvSpPr>
          <p:nvPr>
            <p:ph type="body" sz="half" idx="1"/>
          </p:nvPr>
        </p:nvSpPr>
        <p:spPr>
          <a:xfrm>
            <a:off x="2378928" y="1546756"/>
            <a:ext cx="4842006" cy="4654072"/>
          </a:xfrm>
          <a:prstGeom prst="rect">
            <a:avLst/>
          </a:prstGeom>
        </p:spPr>
        <p:txBody>
          <a:bodyPr>
            <a:normAutofit/>
          </a:bodyPr>
          <a:lstStyle/>
          <a:p>
            <a:r>
              <a:rPr sz="2000" dirty="0"/>
              <a:t>How well did you do?</a:t>
            </a:r>
          </a:p>
          <a:p>
            <a:pPr marL="342900" indent="-342900">
              <a:defRPr sz="2000"/>
            </a:pPr>
            <a:r>
              <a:rPr sz="2000" b="1" dirty="0">
                <a:solidFill>
                  <a:schemeClr val="accent3"/>
                </a:solidFill>
              </a:rPr>
              <a:t>Ask questions that enable you to collect data related to:</a:t>
            </a:r>
          </a:p>
          <a:p>
            <a:pPr marL="702944" lvl="1" indent="-342900">
              <a:spcBef>
                <a:spcPts val="100"/>
              </a:spcBef>
              <a:buClr>
                <a:schemeClr val="accent3"/>
              </a:buClr>
              <a:buFont typeface="Courier New"/>
              <a:buChar char="o"/>
            </a:pPr>
            <a:r>
              <a:rPr sz="2000" dirty="0"/>
              <a:t>Patient’s personal information</a:t>
            </a:r>
          </a:p>
          <a:p>
            <a:pPr marL="702944" lvl="1" indent="-342900">
              <a:spcBef>
                <a:spcPts val="100"/>
              </a:spcBef>
              <a:buClr>
                <a:schemeClr val="accent3"/>
              </a:buClr>
              <a:buFont typeface="Courier New"/>
              <a:buChar char="o"/>
            </a:pPr>
            <a:r>
              <a:rPr sz="2000" dirty="0"/>
              <a:t>History of sickness</a:t>
            </a:r>
          </a:p>
          <a:p>
            <a:pPr marL="702944" lvl="1" indent="-342900">
              <a:spcBef>
                <a:spcPts val="100"/>
              </a:spcBef>
              <a:buClr>
                <a:schemeClr val="accent3"/>
              </a:buClr>
              <a:buFont typeface="Courier New"/>
              <a:buChar char="o"/>
            </a:pPr>
            <a:r>
              <a:rPr sz="2000" dirty="0"/>
              <a:t>Clinical picture</a:t>
            </a:r>
          </a:p>
          <a:p>
            <a:pPr marL="702944" lvl="1" indent="-342900">
              <a:spcBef>
                <a:spcPts val="100"/>
              </a:spcBef>
              <a:buClr>
                <a:schemeClr val="accent3"/>
              </a:buClr>
              <a:buFont typeface="Courier New"/>
              <a:buChar char="o"/>
            </a:pPr>
            <a:r>
              <a:rPr sz="2000" dirty="0"/>
              <a:t>Exposure</a:t>
            </a:r>
          </a:p>
          <a:p>
            <a:pPr marL="702944" lvl="1" indent="-342900">
              <a:spcBef>
                <a:spcPts val="100"/>
              </a:spcBef>
              <a:buClr>
                <a:schemeClr val="accent3"/>
              </a:buClr>
              <a:buFont typeface="Courier New"/>
              <a:buChar char="o"/>
            </a:pPr>
            <a:r>
              <a:rPr sz="2000" dirty="0"/>
              <a:t>Possible contacts recorded</a:t>
            </a:r>
          </a:p>
          <a:p>
            <a:endParaRPr sz="2000" dirty="0"/>
          </a:p>
          <a:p>
            <a:pPr marL="342900" indent="-342900">
              <a:defRPr sz="2000"/>
            </a:pPr>
            <a:r>
              <a:rPr sz="2000" dirty="0"/>
              <a:t>Data should be complete, accurate</a:t>
            </a:r>
            <a:r>
              <a:rPr dirty="0"/>
              <a:t>, specific.</a:t>
            </a:r>
          </a:p>
        </p:txBody>
      </p:sp>
      <p:pic>
        <p:nvPicPr>
          <p:cNvPr id="428" name="Picture 3" descr="Picture 3"/>
          <p:cNvPicPr>
            <a:picLocks noChangeAspect="1"/>
          </p:cNvPicPr>
          <p:nvPr/>
        </p:nvPicPr>
        <p:blipFill>
          <a:blip r:embed="rId2"/>
          <a:srcRect l="28695" t="13961" r="30422" b="6098"/>
          <a:stretch>
            <a:fillRect/>
          </a:stretch>
        </p:blipFill>
        <p:spPr>
          <a:xfrm>
            <a:off x="7337425" y="2014377"/>
            <a:ext cx="3073401" cy="4048444"/>
          </a:xfrm>
          <a:prstGeom prst="rect">
            <a:avLst/>
          </a:prstGeom>
          <a:ln w="12700">
            <a:miter lim="400000"/>
          </a:ln>
        </p:spPr>
      </p:pic>
      <p:sp>
        <p:nvSpPr>
          <p:cNvPr id="429" name="Rectangle 4"/>
          <p:cNvSpPr/>
          <p:nvPr/>
        </p:nvSpPr>
        <p:spPr>
          <a:xfrm>
            <a:off x="2262437" y="3291110"/>
            <a:ext cx="4271380" cy="737538"/>
          </a:xfrm>
          <a:prstGeom prst="rect">
            <a:avLst/>
          </a:prstGeom>
          <a:ln w="12700">
            <a:solidFill>
              <a:srgbClr val="C00000"/>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30" name="Title 1"/>
          <p:cNvSpPr txBox="1"/>
          <p:nvPr/>
        </p:nvSpPr>
        <p:spPr>
          <a:xfrm>
            <a:off x="343432" y="790628"/>
            <a:ext cx="7331401" cy="867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p>
            <a:pPr defTabSz="216990">
              <a:lnSpc>
                <a:spcPct val="90000"/>
              </a:lnSpc>
              <a:defRPr sz="2800">
                <a:solidFill>
                  <a:srgbClr val="C00000"/>
                </a:solidFill>
                <a:uFill>
                  <a:solidFill>
                    <a:srgbClr val="000000"/>
                  </a:solidFill>
                </a:uFill>
                <a:latin typeface="Source Sans Pro Bold"/>
                <a:ea typeface="Source Sans Pro Bold"/>
                <a:cs typeface="Source Sans Pro Bold"/>
                <a:sym typeface="Source Sans Pro Bold"/>
              </a:defRPr>
            </a:pPr>
            <a:r>
              <a:rPr lang="hu-HU" b="1" dirty="0"/>
              <a:t>2</a:t>
            </a:r>
            <a:r>
              <a:rPr b="1" dirty="0"/>
              <a:t>. Initial case investigation form completed</a:t>
            </a:r>
            <a:br>
              <a:rPr b="1" dirty="0"/>
            </a:br>
            <a:endParaRPr b="1" dirty="0"/>
          </a:p>
        </p:txBody>
      </p:sp>
      <p:sp>
        <p:nvSpPr>
          <p:cNvPr id="431" name="Title 1"/>
          <p:cNvSpPr txBox="1"/>
          <p:nvPr/>
        </p:nvSpPr>
        <p:spPr>
          <a:xfrm>
            <a:off x="343432" y="-30963"/>
            <a:ext cx="6096489"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C3  Debriefing (3)</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TextBox 4"/>
          <p:cNvSpPr txBox="1"/>
          <p:nvPr/>
        </p:nvSpPr>
        <p:spPr>
          <a:xfrm>
            <a:off x="1363439" y="1747410"/>
            <a:ext cx="4215386" cy="4093428"/>
          </a:xfrm>
          <a:prstGeom prst="rect">
            <a:avLst/>
          </a:prstGeom>
          <a:solidFill>
            <a:srgbClr val="E2F0D9"/>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Autofit/>
          </a:bodyPr>
          <a:lstStyle/>
          <a:p>
            <a:pPr>
              <a:defRPr sz="2000">
                <a:latin typeface="+mn-lt"/>
                <a:ea typeface="+mn-ea"/>
                <a:cs typeface="+mn-cs"/>
                <a:sym typeface="Source Sans Pro Regular"/>
              </a:defRPr>
            </a:pPr>
            <a:r>
              <a:rPr b="1" dirty="0"/>
              <a:t>Material for stool sample collection:</a:t>
            </a:r>
            <a:endParaRPr b="1"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A clean leak-proof container with added transport medium such as Cary Blair and applicator sticks</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Durable marker</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Leak-proof and puncture resistant sharps container</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Plastic leak-proof packaging container</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Disposable paper towel</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Cooler or cold box.</a:t>
            </a:r>
          </a:p>
        </p:txBody>
      </p:sp>
      <p:sp>
        <p:nvSpPr>
          <p:cNvPr id="434" name="TextBox 6"/>
          <p:cNvSpPr txBox="1"/>
          <p:nvPr/>
        </p:nvSpPr>
        <p:spPr>
          <a:xfrm>
            <a:off x="5710670" y="1747410"/>
            <a:ext cx="4906298" cy="4093428"/>
          </a:xfrm>
          <a:prstGeom prst="rect">
            <a:avLst/>
          </a:prstGeom>
          <a:solidFill>
            <a:srgbClr val="DEEBF7"/>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latin typeface="+mn-lt"/>
                <a:ea typeface="+mn-ea"/>
                <a:cs typeface="+mn-cs"/>
                <a:sym typeface="Source Sans Pro Regular"/>
              </a:defRPr>
            </a:pPr>
            <a:r>
              <a:rPr b="1" dirty="0"/>
              <a:t>Material for blood sample collection:</a:t>
            </a:r>
            <a:endParaRPr b="1"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Sample tube/s (plain tube for serum and tubes containing different anticoagulants e.g., EDTA or heparin depending on the tests requested)</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Blood sampling system (e.g., vacutainer) or syringe and needle</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Tourniquet</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Skin antiseptic solution e.g., 70% isopropyl alcohol</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Gauze pads, adhesive bandage</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Tay for assembling blood collection tools</a:t>
            </a:r>
            <a:endParaRPr dirty="0">
              <a:latin typeface="Arial"/>
              <a:ea typeface="Arial"/>
              <a:cs typeface="Arial"/>
              <a:sym typeface="Arial"/>
            </a:endParaRPr>
          </a:p>
          <a:p>
            <a:pPr marL="285750" indent="-285750">
              <a:buSzPct val="100000"/>
              <a:buFont typeface="Arial"/>
              <a:buChar char="•"/>
              <a:defRPr sz="2000">
                <a:latin typeface="+mn-lt"/>
                <a:ea typeface="+mn-ea"/>
                <a:cs typeface="+mn-cs"/>
                <a:sym typeface="Source Sans Pro Regular"/>
              </a:defRPr>
            </a:pPr>
            <a:r>
              <a:rPr dirty="0"/>
              <a:t>Rack for holding blood tubes.</a:t>
            </a:r>
          </a:p>
        </p:txBody>
      </p:sp>
      <p:sp>
        <p:nvSpPr>
          <p:cNvPr id="435"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C3  Debriefing (4)</a:t>
            </a:r>
          </a:p>
        </p:txBody>
      </p:sp>
      <p:sp>
        <p:nvSpPr>
          <p:cNvPr id="436" name="Title 1"/>
          <p:cNvSpPr txBox="1"/>
          <p:nvPr/>
        </p:nvSpPr>
        <p:spPr>
          <a:xfrm>
            <a:off x="277445" y="815580"/>
            <a:ext cx="10866451" cy="12557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defTabSz="216990">
              <a:lnSpc>
                <a:spcPct val="90000"/>
              </a:lnSpc>
              <a:defRPr sz="2800">
                <a:solidFill>
                  <a:srgbClr val="C00000"/>
                </a:solidFill>
                <a:latin typeface="Source Sans Pro Bold"/>
                <a:ea typeface="Source Sans Pro Bold"/>
                <a:cs typeface="Source Sans Pro Bold"/>
                <a:sym typeface="Source Sans Pro Bold"/>
              </a:defRPr>
            </a:pPr>
            <a:r>
              <a:rPr lang="hu-HU" b="1" dirty="0"/>
              <a:t>3</a:t>
            </a:r>
            <a:r>
              <a:rPr b="1" dirty="0"/>
              <a:t>. Appropriate material for sample collection selected and properly disposed after use; laboratory test request form properly completed</a:t>
            </a:r>
            <a:br>
              <a:rPr b="1" dirty="0"/>
            </a:br>
            <a:endParaRPr b="1" dirty="0"/>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Content Placeholder 2"/>
          <p:cNvSpPr txBox="1"/>
          <p:nvPr/>
        </p:nvSpPr>
        <p:spPr>
          <a:xfrm>
            <a:off x="1962912" y="2286000"/>
            <a:ext cx="3947161" cy="44210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spcBef>
                <a:spcPts val="500"/>
              </a:spcBef>
              <a:defRPr sz="2400">
                <a:latin typeface="+mn-lt"/>
                <a:ea typeface="+mn-ea"/>
                <a:cs typeface="+mn-cs"/>
                <a:sym typeface="Source Sans Pro Regular"/>
              </a:defRPr>
            </a:pPr>
            <a:r>
              <a:rPr b="1" dirty="0">
                <a:solidFill>
                  <a:schemeClr val="accent3"/>
                </a:solidFill>
              </a:rPr>
              <a:t>How well did you do?</a:t>
            </a:r>
            <a:endParaRPr b="1" dirty="0">
              <a:solidFill>
                <a:schemeClr val="accent3"/>
              </a:solidFill>
              <a:latin typeface="Arial"/>
              <a:ea typeface="Arial"/>
              <a:cs typeface="Arial"/>
              <a:sym typeface="Arial"/>
            </a:endParaRPr>
          </a:p>
          <a:p>
            <a:pPr>
              <a:spcBef>
                <a:spcPts val="400"/>
              </a:spcBef>
              <a:defRPr sz="2400">
                <a:latin typeface="+mn-lt"/>
                <a:ea typeface="+mn-ea"/>
                <a:cs typeface="+mn-cs"/>
                <a:sym typeface="Source Sans Pro Regular"/>
              </a:defRPr>
            </a:pPr>
            <a:endParaRPr dirty="0">
              <a:latin typeface="Arial"/>
              <a:ea typeface="Arial"/>
              <a:cs typeface="Arial"/>
              <a:sym typeface="Arial"/>
            </a:endParaRPr>
          </a:p>
          <a:p>
            <a:pPr marL="254000" indent="-254000">
              <a:spcBef>
                <a:spcPts val="500"/>
              </a:spcBef>
              <a:buClr>
                <a:schemeClr val="accent3"/>
              </a:buClr>
              <a:buSzPct val="100000"/>
              <a:buFont typeface="Arial"/>
              <a:buChar char="•"/>
              <a:defRPr sz="2400">
                <a:latin typeface="+mn-lt"/>
                <a:ea typeface="+mn-ea"/>
                <a:cs typeface="+mn-cs"/>
                <a:sym typeface="Source Sans Pro Regular"/>
              </a:defRPr>
            </a:pPr>
            <a:r>
              <a:rPr dirty="0"/>
              <a:t>Data should be complete, accurate, specific.</a:t>
            </a:r>
          </a:p>
          <a:p>
            <a:pPr>
              <a:spcBef>
                <a:spcPts val="400"/>
              </a:spcBef>
              <a:defRPr sz="2400">
                <a:latin typeface="+mn-lt"/>
                <a:ea typeface="+mn-ea"/>
                <a:cs typeface="+mn-cs"/>
                <a:sym typeface="Source Sans Pro Regular"/>
              </a:defRPr>
            </a:pPr>
            <a:endParaRPr dirty="0"/>
          </a:p>
        </p:txBody>
      </p:sp>
      <p:pic>
        <p:nvPicPr>
          <p:cNvPr id="439" name="Picture 3" descr="Picture 3"/>
          <p:cNvPicPr>
            <a:picLocks noChangeAspect="1"/>
          </p:cNvPicPr>
          <p:nvPr/>
        </p:nvPicPr>
        <p:blipFill>
          <a:blip r:embed="rId2"/>
          <a:srcRect l="27158" t="23600" r="43200" b="9350"/>
          <a:stretch>
            <a:fillRect/>
          </a:stretch>
        </p:blipFill>
        <p:spPr>
          <a:xfrm>
            <a:off x="6330697" y="1837943"/>
            <a:ext cx="2671660" cy="3578883"/>
          </a:xfrm>
          <a:prstGeom prst="rect">
            <a:avLst/>
          </a:prstGeom>
          <a:ln w="12700">
            <a:miter lim="400000"/>
          </a:ln>
          <a:effectLst>
            <a:outerShdw blurRad="50800" dist="38100" dir="5400000" algn="t" rotWithShape="0">
              <a:prstClr val="black">
                <a:alpha val="40000"/>
              </a:prstClr>
            </a:outerShdw>
          </a:effectLst>
        </p:spPr>
      </p:pic>
      <p:sp>
        <p:nvSpPr>
          <p:cNvPr id="440" name="Title 1"/>
          <p:cNvSpPr txBox="1"/>
          <p:nvPr/>
        </p:nvSpPr>
        <p:spPr>
          <a:xfrm>
            <a:off x="277445" y="815581"/>
            <a:ext cx="10866451" cy="12557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p>
            <a:pPr defTabSz="216990">
              <a:lnSpc>
                <a:spcPct val="90000"/>
              </a:lnSpc>
              <a:defRPr sz="2800">
                <a:solidFill>
                  <a:srgbClr val="C00000"/>
                </a:solidFill>
                <a:latin typeface="Source Sans Pro Bold"/>
                <a:ea typeface="Source Sans Pro Bold"/>
                <a:cs typeface="Source Sans Pro Bold"/>
                <a:sym typeface="Source Sans Pro Bold"/>
              </a:defRPr>
            </a:pPr>
            <a:r>
              <a:rPr b="1" dirty="0"/>
              <a:t>3. Appropriate material for sample collection selected and properly disposed after use; laboratory test request form properly completed</a:t>
            </a:r>
            <a:br>
              <a:rPr b="1" dirty="0"/>
            </a:br>
            <a:endParaRPr b="1" dirty="0"/>
          </a:p>
        </p:txBody>
      </p:sp>
      <p:sp>
        <p:nvSpPr>
          <p:cNvPr id="441" name="Title 1"/>
          <p:cNvSpPr txBox="1"/>
          <p:nvPr/>
        </p:nvSpPr>
        <p:spPr>
          <a:xfrm>
            <a:off x="343432" y="-30963"/>
            <a:ext cx="6096489"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C3  Debriefing (4)</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3" name="Content Placeholder 3"/>
          <p:cNvGraphicFramePr/>
          <p:nvPr/>
        </p:nvGraphicFramePr>
        <p:xfrm>
          <a:off x="1451660" y="1706252"/>
          <a:ext cx="9036496" cy="4634291"/>
        </p:xfrm>
        <a:graphic>
          <a:graphicData uri="http://schemas.openxmlformats.org/drawingml/2006/table">
            <a:tbl>
              <a:tblPr firstRow="1" bandRow="1">
                <a:tableStyleId>{4C3C2611-4C71-4FC5-86AE-919BDF0F9419}</a:tableStyleId>
              </a:tblPr>
              <a:tblGrid>
                <a:gridCol w="702910">
                  <a:extLst>
                    <a:ext uri="{9D8B030D-6E8A-4147-A177-3AD203B41FA5}">
                      <a16:colId xmlns:a16="http://schemas.microsoft.com/office/drawing/2014/main" val="20000"/>
                    </a:ext>
                  </a:extLst>
                </a:gridCol>
                <a:gridCol w="881266">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1584176">
                  <a:extLst>
                    <a:ext uri="{9D8B030D-6E8A-4147-A177-3AD203B41FA5}">
                      <a16:colId xmlns:a16="http://schemas.microsoft.com/office/drawing/2014/main" val="20003"/>
                    </a:ext>
                  </a:extLst>
                </a:gridCol>
                <a:gridCol w="2137465">
                  <a:extLst>
                    <a:ext uri="{9D8B030D-6E8A-4147-A177-3AD203B41FA5}">
                      <a16:colId xmlns:a16="http://schemas.microsoft.com/office/drawing/2014/main" val="20004"/>
                    </a:ext>
                  </a:extLst>
                </a:gridCol>
                <a:gridCol w="2038999">
                  <a:extLst>
                    <a:ext uri="{9D8B030D-6E8A-4147-A177-3AD203B41FA5}">
                      <a16:colId xmlns:a16="http://schemas.microsoft.com/office/drawing/2014/main" val="20005"/>
                    </a:ext>
                  </a:extLst>
                </a:gridCol>
                <a:gridCol w="683568">
                  <a:extLst>
                    <a:ext uri="{9D8B030D-6E8A-4147-A177-3AD203B41FA5}">
                      <a16:colId xmlns:a16="http://schemas.microsoft.com/office/drawing/2014/main" val="20006"/>
                    </a:ext>
                  </a:extLst>
                </a:gridCol>
              </a:tblGrid>
              <a:tr h="281993">
                <a:tc>
                  <a:txBody>
                    <a:bodyPr/>
                    <a:lstStyle/>
                    <a:p>
                      <a:pPr defTabSz="289320">
                        <a:lnSpc>
                          <a:spcPct val="107000"/>
                        </a:lnSpc>
                        <a:defRPr sz="1800" b="0">
                          <a:solidFill>
                            <a:srgbClr val="000000"/>
                          </a:solidFill>
                        </a:defRPr>
                      </a:pPr>
                      <a:r>
                        <a:rPr sz="1000">
                          <a:solidFill>
                            <a:srgbClr val="FFFFFF"/>
                          </a:solidFill>
                          <a:latin typeface="+mn-lt"/>
                          <a:ea typeface="+mn-ea"/>
                          <a:cs typeface="+mn-cs"/>
                        </a:rPr>
                        <a:t>What</a:t>
                      </a:r>
                    </a:p>
                  </a:txBody>
                  <a:tcPr marL="42324" marR="42324" marT="42324" marB="42324" horzOverflow="overflow"/>
                </a:tc>
                <a:tc>
                  <a:txBody>
                    <a:bodyPr/>
                    <a:lstStyle/>
                    <a:p>
                      <a:pPr defTabSz="289320">
                        <a:lnSpc>
                          <a:spcPct val="107000"/>
                        </a:lnSpc>
                        <a:defRPr sz="1800" b="0">
                          <a:solidFill>
                            <a:srgbClr val="000000"/>
                          </a:solidFill>
                        </a:defRPr>
                      </a:pPr>
                      <a:r>
                        <a:rPr sz="1000">
                          <a:solidFill>
                            <a:srgbClr val="FFFFFF"/>
                          </a:solidFill>
                          <a:latin typeface="+mn-lt"/>
                          <a:ea typeface="+mn-ea"/>
                          <a:cs typeface="+mn-cs"/>
                        </a:rPr>
                        <a:t>Why</a:t>
                      </a:r>
                    </a:p>
                  </a:txBody>
                  <a:tcPr marL="42324" marR="42324" marT="42324" marB="42324" horzOverflow="overflow"/>
                </a:tc>
                <a:tc>
                  <a:txBody>
                    <a:bodyPr/>
                    <a:lstStyle/>
                    <a:p>
                      <a:pPr defTabSz="289320">
                        <a:lnSpc>
                          <a:spcPct val="107000"/>
                        </a:lnSpc>
                        <a:defRPr sz="1800" b="0">
                          <a:solidFill>
                            <a:srgbClr val="000000"/>
                          </a:solidFill>
                        </a:defRPr>
                      </a:pPr>
                      <a:r>
                        <a:rPr sz="1000">
                          <a:solidFill>
                            <a:srgbClr val="FFFFFF"/>
                          </a:solidFill>
                          <a:latin typeface="+mn-lt"/>
                          <a:ea typeface="+mn-ea"/>
                          <a:cs typeface="+mn-cs"/>
                        </a:rPr>
                        <a:t>When</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mn-lt"/>
                          <a:ea typeface="+mn-ea"/>
                          <a:cs typeface="+mn-cs"/>
                        </a:rPr>
                        <a:t>How</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mn-lt"/>
                          <a:ea typeface="+mn-ea"/>
                          <a:cs typeface="+mn-cs"/>
                        </a:rPr>
                        <a:t>Transport media</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mn-lt"/>
                          <a:ea typeface="+mn-ea"/>
                          <a:cs typeface="+mn-cs"/>
                        </a:rPr>
                        <a:t>Storage</a:t>
                      </a:r>
                    </a:p>
                  </a:txBody>
                  <a:tcPr marL="42324" marR="42324" marT="42324" marB="42324" horzOverflow="overflow"/>
                </a:tc>
                <a:tc>
                  <a:txBody>
                    <a:bodyPr/>
                    <a:lstStyle/>
                    <a:p>
                      <a:pPr defTabSz="289320">
                        <a:lnSpc>
                          <a:spcPct val="107000"/>
                        </a:lnSpc>
                        <a:spcBef>
                          <a:spcPts val="800"/>
                        </a:spcBef>
                        <a:defRPr sz="1800" b="0">
                          <a:solidFill>
                            <a:srgbClr val="000000"/>
                          </a:solidFill>
                        </a:defRPr>
                      </a:pPr>
                      <a:r>
                        <a:rPr sz="1000">
                          <a:solidFill>
                            <a:srgbClr val="FFFFFF"/>
                          </a:solidFill>
                          <a:latin typeface="+mn-lt"/>
                          <a:ea typeface="+mn-ea"/>
                          <a:cs typeface="+mn-cs"/>
                        </a:rPr>
                        <a:t>transport</a:t>
                      </a:r>
                    </a:p>
                  </a:txBody>
                  <a:tcPr marL="42324" marR="42324" marT="42324" marB="42324" horzOverflow="overflow"/>
                </a:tc>
                <a:extLst>
                  <a:ext uri="{0D108BD9-81ED-4DB2-BD59-A6C34878D82A}">
                    <a16:rowId xmlns:a16="http://schemas.microsoft.com/office/drawing/2014/main" val="10000"/>
                  </a:ext>
                </a:extLst>
              </a:tr>
              <a:tr h="2027421">
                <a:tc>
                  <a:txBody>
                    <a:bodyPr/>
                    <a:lstStyle/>
                    <a:p>
                      <a:pPr defTabSz="289320">
                        <a:lnSpc>
                          <a:spcPct val="107000"/>
                        </a:lnSpc>
                        <a:spcBef>
                          <a:spcPts val="800"/>
                        </a:spcBef>
                        <a:defRPr sz="1800"/>
                      </a:pPr>
                      <a:r>
                        <a:rPr sz="1200">
                          <a:latin typeface="+mn-lt"/>
                          <a:ea typeface="+mn-ea"/>
                          <a:cs typeface="+mn-cs"/>
                        </a:rPr>
                        <a:t>Stool sample</a:t>
                      </a:r>
                    </a:p>
                  </a:txBody>
                  <a:tcPr marL="42324" marR="42324" marT="42324" marB="42324" horzOverflow="overflow"/>
                </a:tc>
                <a:tc>
                  <a:txBody>
                    <a:bodyPr/>
                    <a:lstStyle/>
                    <a:p>
                      <a:pPr defTabSz="289320">
                        <a:lnSpc>
                          <a:spcPct val="107000"/>
                        </a:lnSpc>
                        <a:spcBef>
                          <a:spcPts val="800"/>
                        </a:spcBef>
                        <a:defRPr sz="1800"/>
                      </a:pPr>
                      <a:r>
                        <a:rPr sz="1200">
                          <a:latin typeface="+mn-lt"/>
                          <a:ea typeface="+mn-ea"/>
                          <a:cs typeface="+mn-cs"/>
                        </a:rPr>
                        <a:t>To diagnose enteric pathogens (bacteria, viruses or parasites)</a:t>
                      </a:r>
                    </a:p>
                  </a:txBody>
                  <a:tcPr marL="42324" marR="42324" marT="42324" marB="42324" horzOverflow="overflow"/>
                </a:tc>
                <a:tc>
                  <a:txBody>
                    <a:bodyPr/>
                    <a:lstStyle/>
                    <a:p>
                      <a:pPr defTabSz="289320">
                        <a:lnSpc>
                          <a:spcPct val="107000"/>
                        </a:lnSpc>
                        <a:spcBef>
                          <a:spcPts val="800"/>
                        </a:spcBef>
                        <a:defRPr sz="1800"/>
                      </a:pPr>
                      <a:r>
                        <a:rPr sz="1200">
                          <a:latin typeface="+mn-lt"/>
                          <a:ea typeface="+mn-ea"/>
                          <a:cs typeface="+mn-cs"/>
                        </a:rPr>
                        <a:t>As soon as possible and preferably before antimicrobial treatment</a:t>
                      </a:r>
                    </a:p>
                  </a:txBody>
                  <a:tcPr marL="42324" marR="42324" marT="42324" marB="42324" horzOverflow="overflow"/>
                </a:tc>
                <a:tc>
                  <a:txBody>
                    <a:bodyPr/>
                    <a:lstStyle/>
                    <a:p>
                      <a:pPr defTabSz="289320">
                        <a:lnSpc>
                          <a:spcPct val="107000"/>
                        </a:lnSpc>
                        <a:spcBef>
                          <a:spcPts val="800"/>
                        </a:spcBef>
                        <a:defRPr sz="1200">
                          <a:latin typeface="+mn-lt"/>
                          <a:ea typeface="+mn-ea"/>
                          <a:cs typeface="+mn-cs"/>
                        </a:defRPr>
                      </a:pPr>
                      <a:r>
                        <a:t>Collect a stool nut (≈5g) in a dry, clean, leak-proof screw cap container or swab the stool. Rectal swab can be useful from newborn and children.</a:t>
                      </a:r>
                    </a:p>
                    <a:p>
                      <a:pPr defTabSz="289320">
                        <a:lnSpc>
                          <a:spcPct val="107000"/>
                        </a:lnSpc>
                        <a:spcBef>
                          <a:spcPts val="800"/>
                        </a:spcBef>
                        <a:defRPr sz="1200">
                          <a:sym typeface="Calibri"/>
                        </a:defRPr>
                      </a:pPr>
                      <a:r>
                        <a:t>100g are needed for parasitology.</a:t>
                      </a:r>
                    </a:p>
                  </a:txBody>
                  <a:tcPr marL="42324" marR="42324" marT="42324" marB="42324" horzOverflow="overflow"/>
                </a:tc>
                <a:tc gridSpan="2">
                  <a:txBody>
                    <a:bodyPr/>
                    <a:lstStyle/>
                    <a:p>
                      <a:pPr defTabSz="289320">
                        <a:lnSpc>
                          <a:spcPct val="107000"/>
                        </a:lnSpc>
                        <a:spcBef>
                          <a:spcPts val="800"/>
                        </a:spcBef>
                        <a:defRPr sz="1200" u="sng">
                          <a:latin typeface="+mn-lt"/>
                          <a:ea typeface="+mn-ea"/>
                          <a:cs typeface="+mn-cs"/>
                        </a:defRPr>
                      </a:pPr>
                      <a:r>
                        <a:t>Bacteriology</a:t>
                      </a:r>
                      <a:r>
                        <a:rPr u="none"/>
                        <a:t> : 2-8°C conservation allows 12h before analysis. Carry-Blair medium allows 48-72h before analysis</a:t>
                      </a:r>
                    </a:p>
                    <a:p>
                      <a:pPr defTabSz="289320">
                        <a:lnSpc>
                          <a:spcPct val="107000"/>
                        </a:lnSpc>
                        <a:spcBef>
                          <a:spcPts val="800"/>
                        </a:spcBef>
                        <a:defRPr sz="1200" u="sng">
                          <a:sym typeface="Calibri"/>
                        </a:defRPr>
                      </a:pPr>
                      <a:r>
                        <a:t>Virology</a:t>
                      </a:r>
                      <a:r>
                        <a:rPr u="none"/>
                        <a:t>: 2-8°C conservation allows 24-48h storage</a:t>
                      </a:r>
                    </a:p>
                    <a:p>
                      <a:pPr defTabSz="289320">
                        <a:lnSpc>
                          <a:spcPct val="107000"/>
                        </a:lnSpc>
                        <a:spcBef>
                          <a:spcPts val="800"/>
                        </a:spcBef>
                        <a:defRPr sz="1200" u="sng">
                          <a:sym typeface="Calibri"/>
                        </a:defRPr>
                      </a:pPr>
                      <a:r>
                        <a:t>Parasitology</a:t>
                      </a:r>
                      <a:r>
                        <a:rPr u="none"/>
                        <a:t>: stools must be mixed with preservative if not analysed within 4 hours.</a:t>
                      </a:r>
                    </a:p>
                    <a:p>
                      <a:pPr defTabSz="289320">
                        <a:lnSpc>
                          <a:spcPct val="107000"/>
                        </a:lnSpc>
                        <a:spcBef>
                          <a:spcPts val="800"/>
                        </a:spcBef>
                        <a:defRPr sz="1200">
                          <a:sym typeface="Calibri"/>
                        </a:defRPr>
                      </a:pPr>
                      <a:r>
                        <a:t>Collection process, container, transport medium, temperature during storage and transport,  delay before analysis, etc. may vary according to the suspected pathogen and tests performed. The lab is able to provide you with those information</a:t>
                      </a:r>
                    </a:p>
                  </a:txBody>
                  <a:tcPr marL="42324" marR="42324" marT="42324" marB="42324" horzOverflow="overflow"/>
                </a:tc>
                <a:tc hMerge="1">
                  <a:txBody>
                    <a:bodyPr/>
                    <a:lstStyle/>
                    <a:p>
                      <a:endParaRPr lang="hu-HU"/>
                    </a:p>
                  </a:txBody>
                  <a:tcPr/>
                </a:tc>
                <a:tc rowSpan="3">
                  <a:txBody>
                    <a:bodyPr/>
                    <a:lstStyle/>
                    <a:p>
                      <a:pPr defTabSz="289320">
                        <a:lnSpc>
                          <a:spcPct val="107000"/>
                        </a:lnSpc>
                        <a:spcBef>
                          <a:spcPts val="800"/>
                        </a:spcBef>
                        <a:defRPr sz="1800"/>
                      </a:pPr>
                      <a:r>
                        <a:rPr sz="1200">
                          <a:latin typeface="+mn-lt"/>
                          <a:ea typeface="+mn-ea"/>
                          <a:cs typeface="+mn-cs"/>
                        </a:rPr>
                        <a:t>Triple package with biohazard label</a:t>
                      </a:r>
                    </a:p>
                  </a:txBody>
                  <a:tcPr marL="42324" marR="42324" marT="42324" marB="42324" anchor="ctr" horzOverflow="overflow"/>
                </a:tc>
                <a:extLst>
                  <a:ext uri="{0D108BD9-81ED-4DB2-BD59-A6C34878D82A}">
                    <a16:rowId xmlns:a16="http://schemas.microsoft.com/office/drawing/2014/main" val="10001"/>
                  </a:ext>
                </a:extLst>
              </a:tr>
              <a:tr h="1009008">
                <a:tc>
                  <a:txBody>
                    <a:bodyPr/>
                    <a:lstStyle/>
                    <a:p>
                      <a:pPr defTabSz="289320">
                        <a:lnSpc>
                          <a:spcPct val="107000"/>
                        </a:lnSpc>
                        <a:spcBef>
                          <a:spcPts val="800"/>
                        </a:spcBef>
                        <a:defRPr sz="1800"/>
                      </a:pPr>
                      <a:r>
                        <a:rPr sz="1200">
                          <a:latin typeface="+mn-lt"/>
                          <a:ea typeface="+mn-ea"/>
                          <a:cs typeface="+mn-cs"/>
                        </a:rPr>
                        <a:t>Blood </a:t>
                      </a:r>
                    </a:p>
                  </a:txBody>
                  <a:tcPr marL="42324" marR="42324" marT="42324" marB="42324" horzOverflow="overflow"/>
                </a:tc>
                <a:tc>
                  <a:txBody>
                    <a:bodyPr/>
                    <a:lstStyle/>
                    <a:p>
                      <a:pPr defTabSz="289320">
                        <a:lnSpc>
                          <a:spcPct val="107000"/>
                        </a:lnSpc>
                        <a:spcBef>
                          <a:spcPts val="800"/>
                        </a:spcBef>
                        <a:defRPr sz="1800"/>
                      </a:pPr>
                      <a:r>
                        <a:rPr sz="1200">
                          <a:latin typeface="+mn-lt"/>
                          <a:ea typeface="+mn-ea"/>
                          <a:cs typeface="+mn-cs"/>
                        </a:rPr>
                        <a:t>To diagnose chemical poisoning </a:t>
                      </a:r>
                    </a:p>
                  </a:txBody>
                  <a:tcPr marL="42324" marR="42324" marT="42324" marB="42324" horzOverflow="overflow"/>
                </a:tc>
                <a:tc>
                  <a:txBody>
                    <a:bodyPr/>
                    <a:lstStyle/>
                    <a:p>
                      <a:pPr defTabSz="289320">
                        <a:lnSpc>
                          <a:spcPct val="107000"/>
                        </a:lnSpc>
                        <a:spcBef>
                          <a:spcPts val="800"/>
                        </a:spcBef>
                        <a:defRPr sz="1800"/>
                      </a:pPr>
                      <a:r>
                        <a:rPr sz="1200">
                          <a:latin typeface="+mn-lt"/>
                          <a:ea typeface="+mn-ea"/>
                          <a:cs typeface="+mn-cs"/>
                        </a:rPr>
                        <a:t>As soon as possible </a:t>
                      </a:r>
                    </a:p>
                  </a:txBody>
                  <a:tcPr marL="42324" marR="42324" marT="42324" marB="42324" horzOverflow="overflow"/>
                </a:tc>
                <a:tc>
                  <a:txBody>
                    <a:bodyPr/>
                    <a:lstStyle/>
                    <a:p>
                      <a:pPr defTabSz="289320">
                        <a:lnSpc>
                          <a:spcPct val="107000"/>
                        </a:lnSpc>
                        <a:spcBef>
                          <a:spcPts val="800"/>
                        </a:spcBef>
                        <a:defRPr sz="1800"/>
                      </a:pPr>
                      <a:r>
                        <a:rPr sz="1200">
                          <a:latin typeface="+mn-lt"/>
                          <a:ea typeface="+mn-ea"/>
                          <a:cs typeface="+mn-cs"/>
                        </a:rPr>
                        <a:t>Venipuncture </a:t>
                      </a:r>
                    </a:p>
                  </a:txBody>
                  <a:tcPr marL="42324" marR="42324" marT="42324" marB="42324" horzOverflow="overflow"/>
                </a:tc>
                <a:tc gridSpan="2">
                  <a:txBody>
                    <a:bodyPr/>
                    <a:lstStyle/>
                    <a:p>
                      <a:pPr defTabSz="289320">
                        <a:lnSpc>
                          <a:spcPct val="107000"/>
                        </a:lnSpc>
                        <a:spcBef>
                          <a:spcPts val="800"/>
                        </a:spcBef>
                        <a:defRPr sz="1200">
                          <a:latin typeface="+mn-lt"/>
                          <a:ea typeface="+mn-ea"/>
                          <a:cs typeface="+mn-cs"/>
                        </a:defRPr>
                      </a:pPr>
                      <a:r>
                        <a:t>For cadmium: EDTA or heparinized blood stored at 2-8°C, no delay before analysis.</a:t>
                      </a:r>
                    </a:p>
                    <a:p>
                      <a:pPr defTabSz="289320">
                        <a:lnSpc>
                          <a:spcPct val="107000"/>
                        </a:lnSpc>
                        <a:spcBef>
                          <a:spcPts val="800"/>
                        </a:spcBef>
                        <a:defRPr sz="1200">
                          <a:sym typeface="Calibri"/>
                        </a:defRPr>
                      </a:pPr>
                      <a:r>
                        <a:t>Tube, conditions during transport and delay before analysis depends on the suspected poison. The lab is able to provide you with that information.</a:t>
                      </a:r>
                    </a:p>
                  </a:txBody>
                  <a:tcPr marL="42324" marR="42324" marT="42324" marB="42324" horzOverflow="overflow"/>
                </a:tc>
                <a:tc hMerge="1">
                  <a:txBody>
                    <a:bodyPr/>
                    <a:lstStyle/>
                    <a:p>
                      <a:endParaRPr lang="hu-HU"/>
                    </a:p>
                  </a:txBody>
                  <a:tcPr/>
                </a:tc>
                <a:tc vMerge="1">
                  <a:txBody>
                    <a:bodyPr/>
                    <a:lstStyle/>
                    <a:p>
                      <a:endParaRPr lang="hu-HU"/>
                    </a:p>
                  </a:txBody>
                  <a:tcPr/>
                </a:tc>
                <a:extLst>
                  <a:ext uri="{0D108BD9-81ED-4DB2-BD59-A6C34878D82A}">
                    <a16:rowId xmlns:a16="http://schemas.microsoft.com/office/drawing/2014/main" val="10002"/>
                  </a:ext>
                </a:extLst>
              </a:tr>
              <a:tr h="914956">
                <a:tc>
                  <a:txBody>
                    <a:bodyPr/>
                    <a:lstStyle/>
                    <a:p>
                      <a:pPr defTabSz="289320">
                        <a:lnSpc>
                          <a:spcPct val="107000"/>
                        </a:lnSpc>
                        <a:spcBef>
                          <a:spcPts val="800"/>
                        </a:spcBef>
                        <a:defRPr sz="1800"/>
                      </a:pPr>
                      <a:r>
                        <a:rPr sz="1200">
                          <a:latin typeface="+mn-lt"/>
                          <a:ea typeface="+mn-ea"/>
                          <a:cs typeface="+mn-cs"/>
                        </a:rPr>
                        <a:t>Blood</a:t>
                      </a:r>
                    </a:p>
                  </a:txBody>
                  <a:tcPr marL="42324" marR="42324" marT="42324" marB="42324" horzOverflow="overflow"/>
                </a:tc>
                <a:tc>
                  <a:txBody>
                    <a:bodyPr/>
                    <a:lstStyle/>
                    <a:p>
                      <a:pPr defTabSz="289320">
                        <a:lnSpc>
                          <a:spcPct val="107000"/>
                        </a:lnSpc>
                        <a:spcBef>
                          <a:spcPts val="800"/>
                        </a:spcBef>
                        <a:defRPr sz="1200">
                          <a:latin typeface="+mn-lt"/>
                          <a:ea typeface="+mn-ea"/>
                          <a:cs typeface="+mn-cs"/>
                        </a:defRPr>
                      </a:pPr>
                      <a:r>
                        <a:t>For biochemical analysis</a:t>
                      </a:r>
                    </a:p>
                    <a:p>
                      <a:pPr defTabSz="289320">
                        <a:lnSpc>
                          <a:spcPct val="107000"/>
                        </a:lnSpc>
                        <a:spcBef>
                          <a:spcPts val="800"/>
                        </a:spcBef>
                        <a:defRPr sz="1200">
                          <a:sym typeface="Calibri"/>
                        </a:defRPr>
                      </a:pPr>
                      <a:r>
                        <a:t>( Na, K,…) </a:t>
                      </a:r>
                    </a:p>
                  </a:txBody>
                  <a:tcPr marL="42324" marR="42324" marT="42324" marB="42324" horzOverflow="overflow"/>
                </a:tc>
                <a:tc>
                  <a:txBody>
                    <a:bodyPr/>
                    <a:lstStyle/>
                    <a:p>
                      <a:pPr defTabSz="289320">
                        <a:lnSpc>
                          <a:spcPct val="107000"/>
                        </a:lnSpc>
                        <a:spcBef>
                          <a:spcPts val="800"/>
                        </a:spcBef>
                        <a:defRPr sz="1800"/>
                      </a:pPr>
                      <a:r>
                        <a:rPr sz="1200">
                          <a:latin typeface="+mn-lt"/>
                          <a:ea typeface="+mn-ea"/>
                          <a:cs typeface="+mn-cs"/>
                        </a:rPr>
                        <a:t>Upon physician request</a:t>
                      </a:r>
                    </a:p>
                  </a:txBody>
                  <a:tcPr marL="42324" marR="42324" marT="42324" marB="42324" horzOverflow="overflow"/>
                </a:tc>
                <a:tc>
                  <a:txBody>
                    <a:bodyPr/>
                    <a:lstStyle/>
                    <a:p>
                      <a:pPr defTabSz="289320">
                        <a:lnSpc>
                          <a:spcPct val="107000"/>
                        </a:lnSpc>
                        <a:spcBef>
                          <a:spcPts val="800"/>
                        </a:spcBef>
                        <a:defRPr sz="1800"/>
                      </a:pPr>
                      <a:r>
                        <a:rPr sz="1200">
                          <a:latin typeface="+mn-lt"/>
                          <a:ea typeface="+mn-ea"/>
                          <a:cs typeface="+mn-cs"/>
                        </a:rPr>
                        <a:t>Venipuncture </a:t>
                      </a:r>
                    </a:p>
                  </a:txBody>
                  <a:tcPr marL="42324" marR="42324" marT="42324" marB="42324" horzOverflow="overflow"/>
                </a:tc>
                <a:tc>
                  <a:txBody>
                    <a:bodyPr/>
                    <a:lstStyle/>
                    <a:p>
                      <a:pPr defTabSz="289320">
                        <a:lnSpc>
                          <a:spcPct val="107000"/>
                        </a:lnSpc>
                        <a:spcBef>
                          <a:spcPts val="800"/>
                        </a:spcBef>
                        <a:defRPr sz="1800"/>
                      </a:pPr>
                      <a:r>
                        <a:rPr sz="1200" dirty="0">
                          <a:latin typeface="+mn-lt"/>
                          <a:ea typeface="+mn-ea"/>
                          <a:cs typeface="+mn-cs"/>
                        </a:rPr>
                        <a:t>Dry or clot activator blood tube or heparinized blood tube</a:t>
                      </a:r>
                    </a:p>
                  </a:txBody>
                  <a:tcPr marL="42324" marR="42324" marT="42324" marB="42324" horzOverflow="overflow"/>
                </a:tc>
                <a:tc>
                  <a:txBody>
                    <a:bodyPr/>
                    <a:lstStyle/>
                    <a:p>
                      <a:pPr defTabSz="289320">
                        <a:lnSpc>
                          <a:spcPct val="107000"/>
                        </a:lnSpc>
                        <a:spcBef>
                          <a:spcPts val="800"/>
                        </a:spcBef>
                        <a:defRPr sz="1800"/>
                      </a:pPr>
                      <a:r>
                        <a:rPr sz="1200" dirty="0">
                          <a:latin typeface="+mn-lt"/>
                          <a:ea typeface="+mn-ea"/>
                          <a:cs typeface="+mn-cs"/>
                        </a:rPr>
                        <a:t>Delays before analysis depends on the test (e.g. for potassium, blood must be centrifuged and decanted within 4 hours)</a:t>
                      </a:r>
                    </a:p>
                  </a:txBody>
                  <a:tcPr marL="42324" marR="42324" marT="42324" marB="42324" horzOverflow="overflow"/>
                </a:tc>
                <a:tc vMerge="1">
                  <a:txBody>
                    <a:bodyPr/>
                    <a:lstStyle/>
                    <a:p>
                      <a:endParaRPr lang="hu-HU"/>
                    </a:p>
                  </a:txBody>
                  <a:tcPr/>
                </a:tc>
                <a:extLst>
                  <a:ext uri="{0D108BD9-81ED-4DB2-BD59-A6C34878D82A}">
                    <a16:rowId xmlns:a16="http://schemas.microsoft.com/office/drawing/2014/main" val="10003"/>
                  </a:ext>
                </a:extLst>
              </a:tr>
            </a:tbl>
          </a:graphicData>
        </a:graphic>
      </p:graphicFrame>
      <p:sp>
        <p:nvSpPr>
          <p:cNvPr id="444" name="Title 1"/>
          <p:cNvSpPr txBox="1"/>
          <p:nvPr/>
        </p:nvSpPr>
        <p:spPr>
          <a:xfrm>
            <a:off x="277445" y="815580"/>
            <a:ext cx="10866451" cy="12557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defTabSz="216990">
              <a:lnSpc>
                <a:spcPct val="90000"/>
              </a:lnSpc>
              <a:defRPr sz="2800">
                <a:solidFill>
                  <a:srgbClr val="C00000"/>
                </a:solidFill>
                <a:latin typeface="Source Sans Pro Bold"/>
                <a:ea typeface="Source Sans Pro Bold"/>
                <a:cs typeface="Source Sans Pro Bold"/>
                <a:sym typeface="Source Sans Pro Bold"/>
              </a:defRPr>
            </a:pPr>
            <a:r>
              <a:rPr b="1" dirty="0"/>
              <a:t>3. Appropriate material for sample collection selected and properly disposed after use; laboratory test request form properly completed</a:t>
            </a:r>
            <a:br>
              <a:rPr b="1" dirty="0"/>
            </a:br>
            <a:endParaRPr b="1" dirty="0"/>
          </a:p>
        </p:txBody>
      </p:sp>
      <p:sp>
        <p:nvSpPr>
          <p:cNvPr id="445"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C3  Debriefing (4)</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TextBox 2"/>
          <p:cNvSpPr txBox="1"/>
          <p:nvPr/>
        </p:nvSpPr>
        <p:spPr>
          <a:xfrm>
            <a:off x="613627" y="1974795"/>
            <a:ext cx="10185705" cy="8307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2400">
                <a:latin typeface="+mn-lt"/>
                <a:ea typeface="+mn-ea"/>
                <a:cs typeface="+mn-cs"/>
                <a:sym typeface="Source Sans Pro Regular"/>
              </a:defRPr>
            </a:lvl1pPr>
          </a:lstStyle>
          <a:p>
            <a:r>
              <a:t>PPE to be used for sample collection in this situation, based on risk assessment:</a:t>
            </a:r>
            <a:endParaRPr>
              <a:latin typeface="Arial"/>
              <a:ea typeface="Arial"/>
              <a:cs typeface="Arial"/>
              <a:sym typeface="Arial"/>
            </a:endParaRPr>
          </a:p>
        </p:txBody>
      </p:sp>
      <p:sp>
        <p:nvSpPr>
          <p:cNvPr id="448" name="Title 1"/>
          <p:cNvSpPr txBox="1"/>
          <p:nvPr/>
        </p:nvSpPr>
        <p:spPr>
          <a:xfrm>
            <a:off x="339241" y="824111"/>
            <a:ext cx="10734477" cy="867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p>
            <a:pPr defTabSz="216990">
              <a:lnSpc>
                <a:spcPct val="90000"/>
              </a:lnSpc>
              <a:defRPr sz="2800">
                <a:solidFill>
                  <a:srgbClr val="C00000"/>
                </a:solidFill>
                <a:latin typeface="Source Sans Pro Bold"/>
                <a:ea typeface="Source Sans Pro Bold"/>
                <a:cs typeface="Source Sans Pro Bold"/>
                <a:sym typeface="Source Sans Pro Bold"/>
              </a:defRPr>
            </a:pPr>
            <a:r>
              <a:rPr b="1" dirty="0"/>
              <a:t>4. Correct selection, practice of donning and doffing PPE observed, proper management after use</a:t>
            </a:r>
          </a:p>
        </p:txBody>
      </p:sp>
      <p:sp>
        <p:nvSpPr>
          <p:cNvPr id="449" name="Title 1"/>
          <p:cNvSpPr txBox="1"/>
          <p:nvPr/>
        </p:nvSpPr>
        <p:spPr>
          <a:xfrm>
            <a:off x="343432" y="-30963"/>
            <a:ext cx="6096489"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a:t>C3  Debriefing (5)</a:t>
            </a:r>
          </a:p>
        </p:txBody>
      </p:sp>
      <p:sp>
        <p:nvSpPr>
          <p:cNvPr id="450" name="Shape 402"/>
          <p:cNvSpPr txBox="1"/>
          <p:nvPr/>
        </p:nvSpPr>
        <p:spPr>
          <a:xfrm>
            <a:off x="6370780" y="4504335"/>
            <a:ext cx="1477458"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2400">
                <a:latin typeface="+mn-lt"/>
                <a:ea typeface="+mn-ea"/>
                <a:cs typeface="+mn-cs"/>
                <a:sym typeface="Source Sans Pro Regular"/>
              </a:defRPr>
            </a:lvl1pPr>
          </a:lstStyle>
          <a:p>
            <a:r>
              <a:t>Face shield</a:t>
            </a:r>
          </a:p>
        </p:txBody>
      </p:sp>
      <p:sp>
        <p:nvSpPr>
          <p:cNvPr id="451" name="Shape 403"/>
          <p:cNvSpPr txBox="1"/>
          <p:nvPr/>
        </p:nvSpPr>
        <p:spPr>
          <a:xfrm>
            <a:off x="4003326" y="4504335"/>
            <a:ext cx="1784533"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2400">
                <a:latin typeface="+mn-lt"/>
                <a:ea typeface="+mn-ea"/>
                <a:cs typeface="+mn-cs"/>
                <a:sym typeface="Source Sans Pro Regular"/>
              </a:defRPr>
            </a:lvl1pPr>
          </a:lstStyle>
          <a:p>
            <a:r>
              <a:t>Mask</a:t>
            </a:r>
          </a:p>
        </p:txBody>
      </p:sp>
      <p:sp>
        <p:nvSpPr>
          <p:cNvPr id="452" name="Shape 403"/>
          <p:cNvSpPr txBox="1"/>
          <p:nvPr/>
        </p:nvSpPr>
        <p:spPr>
          <a:xfrm>
            <a:off x="1914110" y="4504335"/>
            <a:ext cx="1386474"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2400">
                <a:latin typeface="+mn-lt"/>
                <a:ea typeface="+mn-ea"/>
                <a:cs typeface="+mn-cs"/>
                <a:sym typeface="Source Sans Pro Regular"/>
              </a:defRPr>
            </a:lvl1pPr>
          </a:lstStyle>
          <a:p>
            <a:r>
              <a:t>Gloves</a:t>
            </a:r>
          </a:p>
        </p:txBody>
      </p:sp>
      <p:sp>
        <p:nvSpPr>
          <p:cNvPr id="453" name="Shape 395"/>
          <p:cNvSpPr txBox="1"/>
          <p:nvPr/>
        </p:nvSpPr>
        <p:spPr>
          <a:xfrm>
            <a:off x="8922549" y="4504335"/>
            <a:ext cx="884169" cy="393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defRPr sz="2400">
                <a:latin typeface="+mn-lt"/>
                <a:ea typeface="+mn-ea"/>
                <a:cs typeface="+mn-cs"/>
                <a:sym typeface="Source Sans Pro Regular"/>
              </a:defRPr>
            </a:lvl1pPr>
          </a:lstStyle>
          <a:p>
            <a:r>
              <a:t>Gown</a:t>
            </a:r>
          </a:p>
        </p:txBody>
      </p:sp>
      <p:pic>
        <p:nvPicPr>
          <p:cNvPr id="454" name="Image" descr="Image"/>
          <p:cNvPicPr>
            <a:picLocks noChangeAspect="1"/>
          </p:cNvPicPr>
          <p:nvPr/>
        </p:nvPicPr>
        <p:blipFill>
          <a:blip r:embed="rId2"/>
          <a:stretch>
            <a:fillRect/>
          </a:stretch>
        </p:blipFill>
        <p:spPr>
          <a:xfrm>
            <a:off x="1581121" y="2396305"/>
            <a:ext cx="8793673" cy="2199876"/>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Title 1"/>
          <p:cNvSpPr txBox="1">
            <a:spLocks noGrp="1"/>
          </p:cNvSpPr>
          <p:nvPr>
            <p:ph type="title"/>
          </p:nvPr>
        </p:nvSpPr>
        <p:spPr>
          <a:xfrm>
            <a:off x="156311" y="-80365"/>
            <a:ext cx="6734682" cy="1081224"/>
          </a:xfrm>
          <a:prstGeom prst="rect">
            <a:avLst/>
          </a:prstGeom>
        </p:spPr>
        <p:txBody>
          <a:bodyPr/>
          <a:lstStyle/>
          <a:p>
            <a:pPr>
              <a:defRPr>
                <a:latin typeface="Source Sans Pro Bold"/>
                <a:ea typeface="Source Sans Pro Bold"/>
                <a:cs typeface="Source Sans Pro Bold"/>
                <a:sym typeface="Source Sans Pro Bold"/>
              </a:defRPr>
            </a:pPr>
            <a:r>
              <a:rPr b="1" dirty="0"/>
              <a:t>Potential risks of chemical contaminants in drinking-water (1) </a:t>
            </a:r>
          </a:p>
        </p:txBody>
      </p:sp>
      <p:sp>
        <p:nvSpPr>
          <p:cNvPr id="457" name="TextBox 4"/>
          <p:cNvSpPr txBox="1"/>
          <p:nvPr/>
        </p:nvSpPr>
        <p:spPr>
          <a:xfrm>
            <a:off x="1671031" y="2620830"/>
            <a:ext cx="8352929" cy="2677656"/>
          </a:xfrm>
          <a:prstGeom prst="rect">
            <a:avLst/>
          </a:prstGeom>
          <a:solidFill>
            <a:schemeClr val="accent5">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indent="190500">
              <a:defRPr sz="2400">
                <a:solidFill>
                  <a:srgbClr val="FFFFFF"/>
                </a:solidFill>
                <a:latin typeface="+mn-lt"/>
                <a:ea typeface="+mn-ea"/>
                <a:cs typeface="+mn-cs"/>
                <a:sym typeface="Source Sans Pro Regular"/>
              </a:defRPr>
            </a:lvl1pPr>
          </a:lstStyle>
          <a:p>
            <a:r>
              <a:rPr dirty="0">
                <a:solidFill>
                  <a:schemeClr val="tx1"/>
                </a:solidFill>
              </a:rPr>
              <a:t>“I want to inform you of similar cases seen in </a:t>
            </a:r>
            <a:r>
              <a:rPr dirty="0" err="1">
                <a:solidFill>
                  <a:schemeClr val="tx1"/>
                </a:solidFill>
              </a:rPr>
              <a:t>Guntana</a:t>
            </a:r>
            <a:r>
              <a:rPr dirty="0">
                <a:solidFill>
                  <a:schemeClr val="tx1"/>
                </a:solidFill>
              </a:rPr>
              <a:t> village, which is 40 km away from the main village. The people in this village are employed in a national metal factory. They have complained about the factory’s unhygienic dumping of wastes in </a:t>
            </a:r>
            <a:r>
              <a:rPr dirty="0" err="1">
                <a:solidFill>
                  <a:schemeClr val="tx1"/>
                </a:solidFill>
              </a:rPr>
              <a:t>Bughaw</a:t>
            </a:r>
            <a:r>
              <a:rPr dirty="0">
                <a:solidFill>
                  <a:schemeClr val="tx1"/>
                </a:solidFill>
              </a:rPr>
              <a:t> river, where they get their drinking water from. The Ministry of the Environment and Water Resources are investigating this issue. I will send you their report by email.”</a:t>
            </a:r>
          </a:p>
        </p:txBody>
      </p:sp>
      <p:sp>
        <p:nvSpPr>
          <p:cNvPr id="458" name="TextBox 5"/>
          <p:cNvSpPr txBox="1"/>
          <p:nvPr/>
        </p:nvSpPr>
        <p:spPr>
          <a:xfrm>
            <a:off x="202030" y="1102401"/>
            <a:ext cx="10413966" cy="954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1000"/>
              </a:spcBef>
              <a:defRPr sz="2800">
                <a:solidFill>
                  <a:srgbClr val="C00000"/>
                </a:solidFill>
                <a:latin typeface="Source Sans Pro Bold"/>
                <a:ea typeface="Source Sans Pro Bold"/>
                <a:cs typeface="Source Sans Pro Bold"/>
                <a:sym typeface="Source Sans Pro Bold"/>
              </a:defRPr>
            </a:lvl1pPr>
          </a:lstStyle>
          <a:p>
            <a:r>
              <a:rPr b="1" dirty="0"/>
              <a:t>The RRT receives a WhatsApp message from the Head of Communicable Diseases Department (HCDD) at Karan province:</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TextBox 4"/>
          <p:cNvSpPr txBox="1"/>
          <p:nvPr/>
        </p:nvSpPr>
        <p:spPr>
          <a:xfrm>
            <a:off x="343432" y="956928"/>
            <a:ext cx="10489382" cy="13849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1000"/>
              </a:spcBef>
              <a:defRPr sz="2800">
                <a:solidFill>
                  <a:srgbClr val="C00000"/>
                </a:solidFill>
                <a:latin typeface="Source Sans Pro Bold"/>
                <a:ea typeface="Source Sans Pro Bold"/>
                <a:cs typeface="Source Sans Pro Bold"/>
                <a:sym typeface="Source Sans Pro Bold"/>
              </a:defRPr>
            </a:lvl1pPr>
          </a:lstStyle>
          <a:p>
            <a:r>
              <a:rPr b="1" dirty="0"/>
              <a:t>Then the RRT receives from the Head of Communicable Diseases Department (HCDD) at Karan province the report sent to him by the Ministry of the Environment and Water Resources:</a:t>
            </a:r>
          </a:p>
        </p:txBody>
      </p:sp>
      <p:sp>
        <p:nvSpPr>
          <p:cNvPr id="4" name="Title 1">
            <a:extLst>
              <a:ext uri="{FF2B5EF4-FFF2-40B4-BE49-F238E27FC236}">
                <a16:creationId xmlns:a16="http://schemas.microsoft.com/office/drawing/2014/main" id="{F0F7F0A9-49F2-0041-B9BD-E861C39EE115}"/>
              </a:ext>
            </a:extLst>
          </p:cNvPr>
          <p:cNvSpPr txBox="1">
            <a:spLocks noGrp="1"/>
          </p:cNvSpPr>
          <p:nvPr>
            <p:ph type="title"/>
          </p:nvPr>
        </p:nvSpPr>
        <p:spPr>
          <a:xfrm>
            <a:off x="156311" y="-80365"/>
            <a:ext cx="6734682" cy="1081224"/>
          </a:xfrm>
          <a:prstGeom prst="rect">
            <a:avLst/>
          </a:prstGeom>
        </p:spPr>
        <p:txBody>
          <a:bodyPr/>
          <a:lstStyle/>
          <a:p>
            <a:pPr>
              <a:defRPr>
                <a:latin typeface="Source Sans Pro Bold"/>
                <a:ea typeface="Source Sans Pro Bold"/>
                <a:cs typeface="Source Sans Pro Bold"/>
                <a:sym typeface="Source Sans Pro Bold"/>
              </a:defRPr>
            </a:pPr>
            <a:r>
              <a:rPr b="1" dirty="0"/>
              <a:t>Potential risks of chemical contaminants in drinking-water (</a:t>
            </a:r>
            <a:r>
              <a:rPr lang="hu-HU" b="1" dirty="0"/>
              <a:t>2</a:t>
            </a:r>
            <a:r>
              <a:rPr b="1" dirty="0"/>
              <a:t>) </a:t>
            </a:r>
          </a:p>
        </p:txBody>
      </p:sp>
      <p:pic>
        <p:nvPicPr>
          <p:cNvPr id="6" name="Picture 5">
            <a:extLst>
              <a:ext uri="{FF2B5EF4-FFF2-40B4-BE49-F238E27FC236}">
                <a16:creationId xmlns:a16="http://schemas.microsoft.com/office/drawing/2014/main" id="{17799758-B058-4286-8E1B-BD0AB2654231}"/>
              </a:ext>
            </a:extLst>
          </p:cNvPr>
          <p:cNvPicPr>
            <a:picLocks noChangeAspect="1"/>
          </p:cNvPicPr>
          <p:nvPr/>
        </p:nvPicPr>
        <p:blipFill rotWithShape="1">
          <a:blip r:embed="rId2"/>
          <a:srcRect l="29707" t="44910" r="34065" b="20982"/>
          <a:stretch/>
        </p:blipFill>
        <p:spPr>
          <a:xfrm>
            <a:off x="2035108" y="2341923"/>
            <a:ext cx="7166643" cy="4217031"/>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Title 1"/>
          <p:cNvSpPr txBox="1">
            <a:spLocks noGrp="1"/>
          </p:cNvSpPr>
          <p:nvPr>
            <p:ph type="title"/>
          </p:nvPr>
        </p:nvSpPr>
        <p:spPr>
          <a:xfrm>
            <a:off x="297713" y="-30963"/>
            <a:ext cx="7135080" cy="646113"/>
          </a:xfrm>
          <a:prstGeom prst="rect">
            <a:avLst/>
          </a:prstGeom>
        </p:spPr>
        <p:txBody>
          <a:bodyPr/>
          <a:lstStyle>
            <a:lvl1pPr>
              <a:defRPr>
                <a:latin typeface="Source Sans Pro Bold"/>
                <a:ea typeface="Source Sans Pro Bold"/>
                <a:cs typeface="Source Sans Pro Bold"/>
                <a:sym typeface="Source Sans Pro Bold"/>
              </a:defRPr>
            </a:lvl1pPr>
          </a:lstStyle>
          <a:p>
            <a:r>
              <a:rPr b="1" dirty="0"/>
              <a:t>RRTs </a:t>
            </a:r>
            <a:r>
              <a:rPr b="1" dirty="0" err="1"/>
              <a:t>compostion</a:t>
            </a:r>
            <a:r>
              <a:rPr b="1" dirty="0"/>
              <a:t> and coaches</a:t>
            </a:r>
          </a:p>
        </p:txBody>
      </p:sp>
      <p:graphicFrame>
        <p:nvGraphicFramePr>
          <p:cNvPr id="294" name="Table 4"/>
          <p:cNvGraphicFramePr/>
          <p:nvPr>
            <p:extLst>
              <p:ext uri="{D42A27DB-BD31-4B8C-83A1-F6EECF244321}">
                <p14:modId xmlns:p14="http://schemas.microsoft.com/office/powerpoint/2010/main" val="1680173513"/>
              </p:ext>
            </p:extLst>
          </p:nvPr>
        </p:nvGraphicFramePr>
        <p:xfrm>
          <a:off x="1838226" y="2099166"/>
          <a:ext cx="8229600" cy="1981200"/>
        </p:xfrm>
        <a:graphic>
          <a:graphicData uri="http://schemas.openxmlformats.org/drawingml/2006/table">
            <a:tbl>
              <a:tblPr firstRow="1" bandRow="1">
                <a:tableStyleId>{4C3C2611-4C71-4FC5-86AE-919BDF0F9419}</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defTabSz="289320">
                        <a:defRPr sz="1800" b="0">
                          <a:solidFill>
                            <a:srgbClr val="000000"/>
                          </a:solidFill>
                        </a:defRPr>
                      </a:pPr>
                      <a:r>
                        <a:rPr sz="2000" b="1">
                          <a:solidFill>
                            <a:srgbClr val="FFFFFF"/>
                          </a:solidFill>
                          <a:latin typeface="+mn-lt"/>
                          <a:ea typeface="+mn-ea"/>
                          <a:cs typeface="+mn-cs"/>
                        </a:rPr>
                        <a:t>Team</a:t>
                      </a:r>
                    </a:p>
                  </a:txBody>
                  <a:tcPr marL="45720" marR="45720" horzOverflow="overflow"/>
                </a:tc>
                <a:tc>
                  <a:txBody>
                    <a:bodyPr/>
                    <a:lstStyle/>
                    <a:p>
                      <a:pPr algn="ctr" defTabSz="289320">
                        <a:defRPr sz="1800" b="0">
                          <a:solidFill>
                            <a:srgbClr val="000000"/>
                          </a:solidFill>
                        </a:defRPr>
                      </a:pPr>
                      <a:r>
                        <a:rPr sz="2000" b="1">
                          <a:solidFill>
                            <a:srgbClr val="FFFFFF"/>
                          </a:solidFill>
                          <a:latin typeface="+mn-lt"/>
                          <a:ea typeface="+mn-ea"/>
                          <a:cs typeface="+mn-cs"/>
                        </a:rPr>
                        <a:t>Coach</a:t>
                      </a:r>
                    </a:p>
                  </a:txBody>
                  <a:tcPr marL="45720" marR="45720" horzOverflow="overflow"/>
                </a:tc>
                <a:tc>
                  <a:txBody>
                    <a:bodyPr/>
                    <a:lstStyle/>
                    <a:p>
                      <a:pPr algn="ctr" defTabSz="289320">
                        <a:defRPr sz="1800" b="0">
                          <a:solidFill>
                            <a:srgbClr val="000000"/>
                          </a:solidFill>
                        </a:defRPr>
                      </a:pPr>
                      <a:r>
                        <a:rPr sz="2000" b="1">
                          <a:solidFill>
                            <a:srgbClr val="FFFFFF"/>
                          </a:solidFill>
                          <a:latin typeface="+mn-lt"/>
                          <a:ea typeface="+mn-ea"/>
                          <a:cs typeface="+mn-cs"/>
                        </a:rPr>
                        <a:t>Evaluator</a:t>
                      </a:r>
                    </a:p>
                  </a:txBody>
                  <a:tcPr marL="45720" marR="45720" horzOverflow="overflow"/>
                </a:tc>
                <a:extLst>
                  <a:ext uri="{0D108BD9-81ED-4DB2-BD59-A6C34878D82A}">
                    <a16:rowId xmlns:a16="http://schemas.microsoft.com/office/drawing/2014/main" val="10000"/>
                  </a:ext>
                </a:extLst>
              </a:tr>
              <a:tr h="369878">
                <a:tc>
                  <a:txBody>
                    <a:bodyPr/>
                    <a:lstStyle/>
                    <a:p>
                      <a:pPr defTabSz="289320">
                        <a:defRPr sz="1800"/>
                      </a:pPr>
                      <a:r>
                        <a:rPr b="1">
                          <a:solidFill>
                            <a:srgbClr val="65A000"/>
                          </a:solidFill>
                          <a:latin typeface="+mn-lt"/>
                          <a:ea typeface="+mn-ea"/>
                          <a:cs typeface="+mn-cs"/>
                        </a:rPr>
                        <a:t>RRT 1 name</a:t>
                      </a:r>
                    </a:p>
                  </a:txBody>
                  <a:tcPr marL="45720" marR="45720" horzOverflow="overflow"/>
                </a:tc>
                <a:tc>
                  <a:txBody>
                    <a:bodyPr/>
                    <a:lstStyle/>
                    <a:p>
                      <a:pPr defTabSz="289320">
                        <a:defRPr sz="2000">
                          <a:latin typeface="+mn-lt"/>
                          <a:ea typeface="+mn-ea"/>
                          <a:cs typeface="+mn-cs"/>
                        </a:defRPr>
                      </a:pPr>
                      <a:endParaRPr b="1"/>
                    </a:p>
                  </a:txBody>
                  <a:tcPr marL="45720" marR="45720" horzOverflow="overflow"/>
                </a:tc>
                <a:tc>
                  <a:txBody>
                    <a:bodyPr/>
                    <a:lstStyle/>
                    <a:p>
                      <a:pPr defTabSz="289320">
                        <a:defRPr sz="2000">
                          <a:latin typeface="+mn-lt"/>
                          <a:ea typeface="+mn-ea"/>
                          <a:cs typeface="+mn-cs"/>
                        </a:defRPr>
                      </a:pPr>
                      <a:endParaRPr b="1"/>
                    </a:p>
                  </a:txBody>
                  <a:tcPr marL="45720" marR="45720" horzOverflow="overflow"/>
                </a:tc>
                <a:extLst>
                  <a:ext uri="{0D108BD9-81ED-4DB2-BD59-A6C34878D82A}">
                    <a16:rowId xmlns:a16="http://schemas.microsoft.com/office/drawing/2014/main" val="10001"/>
                  </a:ext>
                </a:extLst>
              </a:tr>
              <a:tr h="370840">
                <a:tc>
                  <a:txBody>
                    <a:bodyPr/>
                    <a:lstStyle/>
                    <a:p>
                      <a:pPr defTabSz="289320">
                        <a:defRPr sz="1800"/>
                      </a:pPr>
                      <a:r>
                        <a:rPr b="1">
                          <a:solidFill>
                            <a:srgbClr val="65A000"/>
                          </a:solidFill>
                          <a:latin typeface="+mn-lt"/>
                          <a:ea typeface="+mn-ea"/>
                          <a:cs typeface="+mn-cs"/>
                        </a:rPr>
                        <a:t>RRT 2 name</a:t>
                      </a:r>
                    </a:p>
                  </a:txBody>
                  <a:tcPr marL="45720" marR="45720" horzOverflow="overflow"/>
                </a:tc>
                <a:tc>
                  <a:txBody>
                    <a:bodyPr/>
                    <a:lstStyle/>
                    <a:p>
                      <a:pPr defTabSz="289320">
                        <a:defRPr sz="2000">
                          <a:latin typeface="+mn-lt"/>
                          <a:ea typeface="+mn-ea"/>
                          <a:cs typeface="+mn-cs"/>
                        </a:defRPr>
                      </a:pPr>
                      <a:endParaRPr b="1"/>
                    </a:p>
                  </a:txBody>
                  <a:tcPr marL="45720" marR="45720" horzOverflow="overflow"/>
                </a:tc>
                <a:tc>
                  <a:txBody>
                    <a:bodyPr/>
                    <a:lstStyle/>
                    <a:p>
                      <a:pPr defTabSz="289320">
                        <a:defRPr sz="2000">
                          <a:latin typeface="+mn-lt"/>
                          <a:ea typeface="+mn-ea"/>
                          <a:cs typeface="+mn-cs"/>
                        </a:defRPr>
                      </a:pPr>
                      <a:endParaRPr b="1"/>
                    </a:p>
                  </a:txBody>
                  <a:tcPr marL="45720" marR="45720" horzOverflow="overflow"/>
                </a:tc>
                <a:extLst>
                  <a:ext uri="{0D108BD9-81ED-4DB2-BD59-A6C34878D82A}">
                    <a16:rowId xmlns:a16="http://schemas.microsoft.com/office/drawing/2014/main" val="10002"/>
                  </a:ext>
                </a:extLst>
              </a:tr>
              <a:tr h="367030">
                <a:tc>
                  <a:txBody>
                    <a:bodyPr/>
                    <a:lstStyle/>
                    <a:p>
                      <a:pPr defTabSz="289320">
                        <a:defRPr sz="1800"/>
                      </a:pPr>
                      <a:r>
                        <a:rPr b="1">
                          <a:solidFill>
                            <a:srgbClr val="65A000"/>
                          </a:solidFill>
                          <a:latin typeface="+mn-lt"/>
                          <a:ea typeface="+mn-ea"/>
                          <a:cs typeface="+mn-cs"/>
                        </a:rPr>
                        <a:t>RRT 3 name</a:t>
                      </a:r>
                    </a:p>
                  </a:txBody>
                  <a:tcPr marL="45720" marR="45720" horzOverflow="overflow"/>
                </a:tc>
                <a:tc>
                  <a:txBody>
                    <a:bodyPr/>
                    <a:lstStyle/>
                    <a:p>
                      <a:pPr defTabSz="289320">
                        <a:defRPr sz="2000">
                          <a:latin typeface="+mn-lt"/>
                          <a:ea typeface="+mn-ea"/>
                          <a:cs typeface="+mn-cs"/>
                        </a:defRPr>
                      </a:pPr>
                      <a:endParaRPr b="1"/>
                    </a:p>
                  </a:txBody>
                  <a:tcPr marL="45720" marR="45720" horzOverflow="overflow"/>
                </a:tc>
                <a:tc>
                  <a:txBody>
                    <a:bodyPr/>
                    <a:lstStyle/>
                    <a:p>
                      <a:pPr defTabSz="289320">
                        <a:defRPr sz="2000">
                          <a:latin typeface="+mn-lt"/>
                          <a:ea typeface="+mn-ea"/>
                          <a:cs typeface="+mn-cs"/>
                        </a:defRPr>
                      </a:pPr>
                      <a:endParaRPr b="1"/>
                    </a:p>
                  </a:txBody>
                  <a:tcPr marL="45720" marR="45720" horzOverflow="overflow"/>
                </a:tc>
                <a:extLst>
                  <a:ext uri="{0D108BD9-81ED-4DB2-BD59-A6C34878D82A}">
                    <a16:rowId xmlns:a16="http://schemas.microsoft.com/office/drawing/2014/main" val="10003"/>
                  </a:ext>
                </a:extLst>
              </a:tr>
              <a:tr h="370840">
                <a:tc>
                  <a:txBody>
                    <a:bodyPr/>
                    <a:lstStyle/>
                    <a:p>
                      <a:pPr defTabSz="289320">
                        <a:defRPr sz="1800"/>
                      </a:pPr>
                      <a:r>
                        <a:rPr b="1" dirty="0">
                          <a:solidFill>
                            <a:srgbClr val="65A000"/>
                          </a:solidFill>
                          <a:latin typeface="+mn-lt"/>
                          <a:ea typeface="+mn-ea"/>
                          <a:cs typeface="+mn-cs"/>
                        </a:rPr>
                        <a:t>RRT 4 name</a:t>
                      </a:r>
                    </a:p>
                  </a:txBody>
                  <a:tcPr marL="45720" marR="45720" horzOverflow="overflow"/>
                </a:tc>
                <a:tc>
                  <a:txBody>
                    <a:bodyPr/>
                    <a:lstStyle/>
                    <a:p>
                      <a:pPr defTabSz="289320">
                        <a:defRPr sz="2000">
                          <a:latin typeface="+mn-lt"/>
                          <a:ea typeface="+mn-ea"/>
                          <a:cs typeface="+mn-cs"/>
                        </a:defRPr>
                      </a:pPr>
                      <a:endParaRPr b="1"/>
                    </a:p>
                  </a:txBody>
                  <a:tcPr marL="45720" marR="45720" horzOverflow="overflow"/>
                </a:tc>
                <a:tc>
                  <a:txBody>
                    <a:bodyPr/>
                    <a:lstStyle/>
                    <a:p>
                      <a:pPr defTabSz="289320">
                        <a:defRPr sz="2000">
                          <a:latin typeface="+mn-lt"/>
                          <a:ea typeface="+mn-ea"/>
                          <a:cs typeface="+mn-cs"/>
                        </a:defRPr>
                      </a:pPr>
                      <a:endParaRPr b="1" dirty="0"/>
                    </a:p>
                  </a:txBody>
                  <a:tcPr marL="45720" marR="45720" horzOverflow="overflow"/>
                </a:tc>
                <a:extLst>
                  <a:ext uri="{0D108BD9-81ED-4DB2-BD59-A6C34878D82A}">
                    <a16:rowId xmlns:a16="http://schemas.microsoft.com/office/drawing/2014/main" val="10004"/>
                  </a:ext>
                </a:extLst>
              </a:tr>
            </a:tbl>
          </a:graphicData>
        </a:graphic>
      </p:graphicFrame>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Google Shape;308;p8"/>
          <p:cNvSpPr txBox="1">
            <a:spLocks noGrp="1"/>
          </p:cNvSpPr>
          <p:nvPr>
            <p:ph type="body" sz="quarter" idx="1"/>
          </p:nvPr>
        </p:nvSpPr>
        <p:spPr>
          <a:xfrm>
            <a:off x="3424871" y="1558925"/>
            <a:ext cx="5342256" cy="1870075"/>
          </a:xfrm>
          <a:prstGeom prst="rect">
            <a:avLst/>
          </a:prstGeom>
        </p:spPr>
        <p:txBody>
          <a:bodyPr lIns="0" tIns="0" rIns="0" bIns="0"/>
          <a:lstStyle/>
          <a:p>
            <a:pPr>
              <a:spcBef>
                <a:spcPts val="0"/>
              </a:spcBef>
              <a:defRPr sz="3200"/>
            </a:pPr>
            <a:r>
              <a:rPr b="1" dirty="0"/>
              <a:t>Session C4: </a:t>
            </a:r>
          </a:p>
          <a:p>
            <a:pPr>
              <a:spcBef>
                <a:spcPts val="0"/>
              </a:spcBef>
              <a:defRPr sz="3200"/>
            </a:pPr>
            <a:r>
              <a:rPr b="1" dirty="0"/>
              <a:t>Communication and community engagement</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Title 1"/>
          <p:cNvSpPr txBox="1">
            <a:spLocks noGrp="1"/>
          </p:cNvSpPr>
          <p:nvPr>
            <p:ph type="title"/>
          </p:nvPr>
        </p:nvSpPr>
        <p:spPr>
          <a:xfrm>
            <a:off x="297712" y="-92449"/>
            <a:ext cx="7051418" cy="1086012"/>
          </a:xfrm>
          <a:prstGeom prst="rect">
            <a:avLst/>
          </a:prstGeom>
        </p:spPr>
        <p:txBody>
          <a:bodyPr/>
          <a:lstStyle>
            <a:lvl1pPr>
              <a:defRPr>
                <a:latin typeface="Source Sans Pro Bold"/>
                <a:ea typeface="Source Sans Pro Bold"/>
                <a:cs typeface="Source Sans Pro Bold"/>
                <a:sym typeface="Source Sans Pro Bold"/>
              </a:defRPr>
            </a:lvl1pPr>
          </a:lstStyle>
          <a:p>
            <a:r>
              <a:rPr dirty="0"/>
              <a:t>C4 Communication and community engagement</a:t>
            </a:r>
          </a:p>
        </p:txBody>
      </p:sp>
      <p:grpSp>
        <p:nvGrpSpPr>
          <p:cNvPr id="471" name="Rectangle 3"/>
          <p:cNvGrpSpPr/>
          <p:nvPr/>
        </p:nvGrpSpPr>
        <p:grpSpPr>
          <a:xfrm>
            <a:off x="1498861" y="1687398"/>
            <a:ext cx="9345894" cy="4336706"/>
            <a:chOff x="0" y="0"/>
            <a:chExt cx="9345892" cy="4336705"/>
          </a:xfrm>
        </p:grpSpPr>
        <p:sp>
          <p:nvSpPr>
            <p:cNvPr id="469" name="Rectangle"/>
            <p:cNvSpPr/>
            <p:nvPr/>
          </p:nvSpPr>
          <p:spPr>
            <a:xfrm>
              <a:off x="0" y="0"/>
              <a:ext cx="9345893" cy="4336706"/>
            </a:xfrm>
            <a:prstGeom prst="rect">
              <a:avLst/>
            </a:prstGeom>
            <a:solidFill>
              <a:srgbClr val="D6DCE5"/>
            </a:solidFill>
            <a:ln w="12700" cap="flat">
              <a:solidFill>
                <a:srgbClr val="011749"/>
              </a:solidFill>
              <a:prstDash val="solid"/>
              <a:miter lim="800000"/>
            </a:ln>
            <a:effectLst/>
          </p:spPr>
          <p:txBody>
            <a:bodyPr wrap="square" lIns="45719" tIns="45719" rIns="45719" bIns="45719" numCol="1" anchor="ctr">
              <a:noAutofit/>
            </a:bodyPr>
            <a:lstStyle/>
            <a:p>
              <a:pPr>
                <a:defRPr sz="2400">
                  <a:latin typeface="+mn-lt"/>
                  <a:ea typeface="+mn-ea"/>
                  <a:cs typeface="+mn-cs"/>
                  <a:sym typeface="Source Sans Pro Regular"/>
                </a:defRPr>
              </a:pPr>
              <a:endParaRPr/>
            </a:p>
          </p:txBody>
        </p:sp>
        <p:sp>
          <p:nvSpPr>
            <p:cNvPr id="470" name="There has been very little information sharing with the communities affected, as neither the community leaders nor the officials have sufficient information to share. Rumours have started to spread, and the RRT must address rumours and concerns to gain t"/>
            <p:cNvSpPr/>
            <p:nvPr/>
          </p:nvSpPr>
          <p:spPr>
            <a:xfrm>
              <a:off x="52069" y="2168352"/>
              <a:ext cx="924175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just">
                <a:tabLst>
                  <a:tab pos="1041400" algn="l"/>
                </a:tabLst>
                <a:defRPr sz="2400">
                  <a:latin typeface="+mn-lt"/>
                  <a:ea typeface="+mn-ea"/>
                  <a:cs typeface="+mn-cs"/>
                  <a:sym typeface="Source Sans Pro Regular"/>
                </a:defRPr>
              </a:pPr>
              <a:r>
                <a:rPr dirty="0"/>
                <a:t>There has been very little information sharing with the communities affected, as neither the community leaders nor the officials have sufficient information to share. Rumours have started to spread, and the RRT must address </a:t>
              </a:r>
              <a:r>
                <a:rPr dirty="0" err="1"/>
                <a:t>rumours</a:t>
              </a:r>
              <a:r>
                <a:rPr dirty="0"/>
                <a:t> and concerns to gain the community’s trust.</a:t>
              </a:r>
            </a:p>
            <a:p>
              <a:pPr algn="just">
                <a:tabLst>
                  <a:tab pos="1041400" algn="l"/>
                </a:tabLst>
                <a:defRPr sz="2400">
                  <a:latin typeface="+mn-lt"/>
                  <a:ea typeface="+mn-ea"/>
                  <a:cs typeface="+mn-cs"/>
                  <a:sym typeface="Source Sans Pro Regular"/>
                </a:defRPr>
              </a:pPr>
              <a:r>
                <a:rPr dirty="0"/>
                <a:t>As a first step, the RRT will meet with the community leader and elders. The team will identify </a:t>
              </a:r>
              <a:r>
                <a:rPr dirty="0" err="1"/>
                <a:t>rumours</a:t>
              </a:r>
              <a:r>
                <a:rPr dirty="0"/>
                <a:t> that are spreading, key informants and/or influencers, listen to community issues and concerns, understand community traditional practices.</a:t>
              </a:r>
            </a:p>
            <a:p>
              <a:pPr>
                <a:defRPr sz="2400">
                  <a:latin typeface="+mn-lt"/>
                  <a:ea typeface="+mn-ea"/>
                  <a:cs typeface="+mn-cs"/>
                  <a:sym typeface="Source Sans Pro Regular"/>
                </a:defRPr>
              </a:pPr>
              <a:r>
                <a:rPr dirty="0"/>
                <a:t>Trust should be built early so the community becomes part of the solution. </a:t>
              </a:r>
            </a:p>
          </p:txBody>
        </p:sp>
      </p:grpSp>
      <p:sp>
        <p:nvSpPr>
          <p:cNvPr id="472" name="Content Placeholder 2"/>
          <p:cNvSpPr txBox="1"/>
          <p:nvPr/>
        </p:nvSpPr>
        <p:spPr>
          <a:xfrm>
            <a:off x="378376" y="1096172"/>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Key information </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Content Placeholder 2"/>
          <p:cNvSpPr txBox="1">
            <a:spLocks noGrp="1"/>
          </p:cNvSpPr>
          <p:nvPr>
            <p:ph type="body" idx="1"/>
          </p:nvPr>
        </p:nvSpPr>
        <p:spPr>
          <a:xfrm>
            <a:off x="2378927" y="1247000"/>
            <a:ext cx="8222168" cy="4654072"/>
          </a:xfrm>
          <a:prstGeom prst="rect">
            <a:avLst/>
          </a:prstGeom>
        </p:spPr>
        <p:txBody>
          <a:bodyPr/>
          <a:lstStyle/>
          <a:p>
            <a:pPr>
              <a:defRPr>
                <a:solidFill>
                  <a:srgbClr val="548235"/>
                </a:solidFill>
                <a:latin typeface="Source Sans Pro Bold"/>
                <a:ea typeface="Source Sans Pro Bold"/>
                <a:cs typeface="Source Sans Pro Bold"/>
                <a:sym typeface="Source Sans Pro Bold"/>
              </a:defRPr>
            </a:pPr>
            <a:r>
              <a:rPr dirty="0"/>
              <a:t> </a:t>
            </a:r>
          </a:p>
          <a:p>
            <a:r>
              <a:rPr dirty="0"/>
              <a:t>Before visiting the community, the RRT should review relevant pieces of Salam’s country context, including key elements of the social dimension, cultural practices, kinship, mode of communication, and taboos of Salami, to better understand community dynamics. </a:t>
            </a:r>
          </a:p>
          <a:p>
            <a:r>
              <a:rPr dirty="0"/>
              <a:t>Upon arrival at the community, the RRT will meet the community leader as a courtesy call, and then request to visit different areas in the community to talk to people. </a:t>
            </a:r>
          </a:p>
        </p:txBody>
      </p:sp>
      <p:sp>
        <p:nvSpPr>
          <p:cNvPr id="475" name="Content Placeholder 2"/>
          <p:cNvSpPr txBox="1"/>
          <p:nvPr/>
        </p:nvSpPr>
        <p:spPr>
          <a:xfrm>
            <a:off x="343432" y="1057366"/>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Instructions</a:t>
            </a:r>
          </a:p>
        </p:txBody>
      </p:sp>
      <p:sp>
        <p:nvSpPr>
          <p:cNvPr id="476" name="C4 Communication and community engagement"/>
          <p:cNvSpPr txBox="1">
            <a:spLocks noGrp="1"/>
          </p:cNvSpPr>
          <p:nvPr>
            <p:ph type="title"/>
          </p:nvPr>
        </p:nvSpPr>
        <p:spPr>
          <a:xfrm>
            <a:off x="297712" y="-92449"/>
            <a:ext cx="7051418" cy="1086012"/>
          </a:xfrm>
          <a:prstGeom prst="rect">
            <a:avLst/>
          </a:prstGeom>
        </p:spPr>
        <p:txBody>
          <a:bodyPr/>
          <a:lstStyle>
            <a:lvl1pPr>
              <a:defRPr>
                <a:latin typeface="Source Sans Pro Bold"/>
                <a:ea typeface="Source Sans Pro Bold"/>
                <a:cs typeface="Source Sans Pro Bold"/>
                <a:sym typeface="Source Sans Pro Bold"/>
              </a:defRPr>
            </a:lvl1pPr>
          </a:lstStyle>
          <a:p>
            <a:r>
              <a:rPr dirty="0"/>
              <a:t>C4 Communication and community engagement</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 name="Picture 5" descr="Picture 5"/>
          <p:cNvPicPr>
            <a:picLocks noChangeAspect="1"/>
          </p:cNvPicPr>
          <p:nvPr/>
        </p:nvPicPr>
        <p:blipFill>
          <a:blip r:embed="rId2"/>
          <a:srcRect l="4271" t="54375" r="35312" b="30938"/>
          <a:stretch>
            <a:fillRect/>
          </a:stretch>
        </p:blipFill>
        <p:spPr>
          <a:xfrm>
            <a:off x="987423" y="2423544"/>
            <a:ext cx="10585565" cy="1715592"/>
          </a:xfrm>
          <a:prstGeom prst="rect">
            <a:avLst/>
          </a:prstGeom>
          <a:ln w="12700">
            <a:miter lim="400000"/>
          </a:ln>
        </p:spPr>
      </p:pic>
      <p:sp>
        <p:nvSpPr>
          <p:cNvPr id="479" name="Content Placeholder 2"/>
          <p:cNvSpPr txBox="1"/>
          <p:nvPr/>
        </p:nvSpPr>
        <p:spPr>
          <a:xfrm>
            <a:off x="378376" y="1096172"/>
            <a:ext cx="3034888"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Detailed timeline</a:t>
            </a:r>
          </a:p>
        </p:txBody>
      </p:sp>
      <p:sp>
        <p:nvSpPr>
          <p:cNvPr id="480" name="C4 Communication and community engagement"/>
          <p:cNvSpPr txBox="1">
            <a:spLocks noGrp="1"/>
          </p:cNvSpPr>
          <p:nvPr>
            <p:ph type="title"/>
          </p:nvPr>
        </p:nvSpPr>
        <p:spPr>
          <a:xfrm>
            <a:off x="297712" y="-92449"/>
            <a:ext cx="7051418" cy="1086012"/>
          </a:xfrm>
          <a:prstGeom prst="rect">
            <a:avLst/>
          </a:prstGeom>
        </p:spPr>
        <p:txBody>
          <a:bodyPr/>
          <a:lstStyle>
            <a:lvl1pPr>
              <a:defRPr>
                <a:latin typeface="Source Sans Pro Bold"/>
                <a:ea typeface="Source Sans Pro Bold"/>
                <a:cs typeface="Source Sans Pro Bold"/>
                <a:sym typeface="Source Sans Pro Bold"/>
              </a:defRPr>
            </a:lvl1pPr>
          </a:lstStyle>
          <a:p>
            <a:r>
              <a:rPr dirty="0"/>
              <a:t>C4 Communication and community engagement</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Content Placeholder 2"/>
          <p:cNvSpPr txBox="1">
            <a:spLocks noGrp="1"/>
          </p:cNvSpPr>
          <p:nvPr>
            <p:ph type="body" idx="1"/>
          </p:nvPr>
        </p:nvSpPr>
        <p:spPr>
          <a:xfrm>
            <a:off x="2378927" y="1473243"/>
            <a:ext cx="8222169" cy="4654072"/>
          </a:xfrm>
          <a:prstGeom prst="rect">
            <a:avLst/>
          </a:prstGeom>
        </p:spPr>
        <p:txBody>
          <a:bodyPr/>
          <a:lstStyle/>
          <a:p>
            <a:pPr marL="342900" indent="-342900" algn="just">
              <a:lnSpc>
                <a:spcPct val="115000"/>
              </a:lnSpc>
              <a:buClr>
                <a:srgbClr val="65A000"/>
              </a:buClr>
              <a:buSzPct val="100000"/>
              <a:buAutoNum type="arabicPeriod"/>
              <a:defRPr>
                <a:uFill>
                  <a:solidFill>
                    <a:srgbClr val="000000"/>
                  </a:solidFill>
                </a:uFill>
              </a:defRPr>
            </a:pPr>
            <a:r>
              <a:rPr dirty="0"/>
              <a:t>Appropriate IPC measures to be applied when visiting the community.</a:t>
            </a:r>
          </a:p>
          <a:p>
            <a:pPr marL="342900" indent="-342900" algn="just">
              <a:lnSpc>
                <a:spcPct val="115000"/>
              </a:lnSpc>
              <a:buClr>
                <a:srgbClr val="65A000"/>
              </a:buClr>
              <a:buSzPct val="100000"/>
              <a:buAutoNum type="arabicPeriod"/>
              <a:defRPr>
                <a:uFill>
                  <a:solidFill>
                    <a:srgbClr val="000000"/>
                  </a:solidFill>
                </a:uFill>
              </a:defRPr>
            </a:pPr>
            <a:r>
              <a:rPr dirty="0"/>
              <a:t>Rumors and issues related to outbreak captured.</a:t>
            </a:r>
          </a:p>
          <a:p>
            <a:pPr marL="342900" indent="-342900" algn="just">
              <a:lnSpc>
                <a:spcPct val="115000"/>
              </a:lnSpc>
              <a:buClr>
                <a:srgbClr val="65A000"/>
              </a:buClr>
              <a:buSzPct val="100000"/>
              <a:buAutoNum type="arabicPeriod"/>
              <a:defRPr>
                <a:uFill>
                  <a:solidFill>
                    <a:srgbClr val="000000"/>
                  </a:solidFill>
                </a:uFill>
              </a:defRPr>
            </a:pPr>
            <a:r>
              <a:rPr dirty="0"/>
              <a:t>Community practices that can help controlling the spread of the outbreak.</a:t>
            </a:r>
          </a:p>
          <a:p>
            <a:pPr marL="342900" indent="-342900" algn="just">
              <a:lnSpc>
                <a:spcPct val="115000"/>
              </a:lnSpc>
              <a:buClr>
                <a:srgbClr val="65A000"/>
              </a:buClr>
              <a:buSzPct val="100000"/>
              <a:buAutoNum type="arabicPeriod"/>
              <a:defRPr>
                <a:uFill>
                  <a:solidFill>
                    <a:srgbClr val="000000"/>
                  </a:solidFill>
                </a:uFill>
              </a:defRPr>
            </a:pPr>
            <a:r>
              <a:rPr dirty="0"/>
              <a:t>Community practices that may contribute to spreading the outbreak.</a:t>
            </a:r>
          </a:p>
          <a:p>
            <a:pPr marL="342900" indent="-342900" algn="just">
              <a:lnSpc>
                <a:spcPct val="115000"/>
              </a:lnSpc>
              <a:buClr>
                <a:srgbClr val="65A000"/>
              </a:buClr>
              <a:buSzPct val="100000"/>
              <a:buAutoNum type="arabicPeriod"/>
              <a:defRPr>
                <a:uFill>
                  <a:solidFill>
                    <a:srgbClr val="000000"/>
                  </a:solidFill>
                </a:uFill>
              </a:defRPr>
            </a:pPr>
            <a:r>
              <a:rPr dirty="0"/>
              <a:t>Appropriate tools to encourage community participation determined.</a:t>
            </a:r>
          </a:p>
        </p:txBody>
      </p:sp>
      <p:sp>
        <p:nvSpPr>
          <p:cNvPr id="483" name="Content Placeholder 2"/>
          <p:cNvSpPr txBox="1"/>
          <p:nvPr/>
        </p:nvSpPr>
        <p:spPr>
          <a:xfrm>
            <a:off x="343432" y="1011334"/>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Outputs</a:t>
            </a:r>
            <a:r>
              <a:rPr dirty="0"/>
              <a:t>:</a:t>
            </a:r>
          </a:p>
        </p:txBody>
      </p:sp>
      <p:sp>
        <p:nvSpPr>
          <p:cNvPr id="484" name="Title 1"/>
          <p:cNvSpPr txBox="1">
            <a:spLocks noGrp="1"/>
          </p:cNvSpPr>
          <p:nvPr>
            <p:ph type="title"/>
          </p:nvPr>
        </p:nvSpPr>
        <p:spPr>
          <a:xfrm>
            <a:off x="297712" y="-92449"/>
            <a:ext cx="7051418" cy="1086012"/>
          </a:xfrm>
          <a:prstGeom prst="rect">
            <a:avLst/>
          </a:prstGeom>
        </p:spPr>
        <p:txBody>
          <a:bodyPr/>
          <a:lstStyle>
            <a:lvl1pPr>
              <a:defRPr>
                <a:latin typeface="Source Sans Pro Bold"/>
                <a:ea typeface="Source Sans Pro Bold"/>
                <a:cs typeface="Source Sans Pro Bold"/>
                <a:sym typeface="Source Sans Pro Bold"/>
              </a:defRPr>
            </a:lvl1pPr>
          </a:lstStyle>
          <a:p>
            <a:r>
              <a:rPr dirty="0"/>
              <a:t>C4 Communication and community engagement</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Content Placeholder 2"/>
          <p:cNvSpPr txBox="1"/>
          <p:nvPr/>
        </p:nvSpPr>
        <p:spPr>
          <a:xfrm>
            <a:off x="2541249" y="1473535"/>
            <a:ext cx="8404861" cy="42986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08609" indent="-308609">
              <a:spcBef>
                <a:spcPts val="400"/>
              </a:spcBef>
              <a:buSzPct val="100000"/>
              <a:buFont typeface="Arial"/>
              <a:buChar char="•"/>
              <a:defRPr sz="2400">
                <a:latin typeface="+mn-lt"/>
                <a:ea typeface="+mn-ea"/>
                <a:cs typeface="+mn-cs"/>
                <a:sym typeface="Source Sans Pro Regular"/>
              </a:defRPr>
            </a:pPr>
            <a:endParaRPr dirty="0"/>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Practice hand hygiene</a:t>
            </a:r>
            <a:endParaRPr dirty="0">
              <a:solidFill>
                <a:srgbClr val="10253F"/>
              </a:solidFill>
              <a:latin typeface="Arial"/>
              <a:ea typeface="Arial"/>
              <a:cs typeface="Arial"/>
              <a:sym typeface="Arial"/>
            </a:endParaRPr>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Maintain physical distancing</a:t>
            </a:r>
            <a:endParaRPr dirty="0">
              <a:solidFill>
                <a:srgbClr val="10253F"/>
              </a:solidFill>
              <a:latin typeface="Arial"/>
              <a:ea typeface="Arial"/>
              <a:cs typeface="Arial"/>
              <a:sym typeface="Arial"/>
            </a:endParaRPr>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Avoid physical contact</a:t>
            </a:r>
            <a:endParaRPr dirty="0">
              <a:solidFill>
                <a:srgbClr val="10253F"/>
              </a:solidFill>
              <a:latin typeface="Arial"/>
              <a:ea typeface="Arial"/>
              <a:cs typeface="Arial"/>
              <a:sym typeface="Arial"/>
            </a:endParaRPr>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Do not touch anything</a:t>
            </a:r>
            <a:endParaRPr dirty="0">
              <a:solidFill>
                <a:srgbClr val="10253F"/>
              </a:solidFill>
              <a:latin typeface="Arial"/>
              <a:ea typeface="Arial"/>
              <a:cs typeface="Arial"/>
              <a:sym typeface="Arial"/>
            </a:endParaRPr>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Avoid seating</a:t>
            </a:r>
            <a:endParaRPr dirty="0">
              <a:solidFill>
                <a:srgbClr val="10253F"/>
              </a:solidFill>
              <a:latin typeface="Arial"/>
              <a:ea typeface="Arial"/>
              <a:cs typeface="Arial"/>
              <a:sym typeface="Arial"/>
            </a:endParaRPr>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Do not eat nor drink</a:t>
            </a:r>
            <a:endParaRPr dirty="0">
              <a:solidFill>
                <a:srgbClr val="10253F"/>
              </a:solidFill>
              <a:latin typeface="Arial"/>
              <a:ea typeface="Arial"/>
              <a:cs typeface="Arial"/>
              <a:sym typeface="Arial"/>
            </a:endParaRPr>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Depending on the Covid-19 situation, you may wear medical mask</a:t>
            </a:r>
            <a:endParaRPr dirty="0">
              <a:solidFill>
                <a:srgbClr val="10253F"/>
              </a:solidFill>
              <a:latin typeface="Arial"/>
              <a:ea typeface="Arial"/>
              <a:cs typeface="Arial"/>
              <a:sym typeface="Arial"/>
            </a:endParaRPr>
          </a:p>
          <a:p>
            <a:pPr marL="457200" indent="-457200">
              <a:spcBef>
                <a:spcPts val="500"/>
              </a:spcBef>
              <a:buClr>
                <a:srgbClr val="65A000"/>
              </a:buClr>
              <a:buFont typeface="+mj-lt"/>
              <a:buAutoNum type="arabicPeriod"/>
              <a:defRPr sz="2400">
                <a:latin typeface="+mn-lt"/>
                <a:ea typeface="+mn-ea"/>
                <a:cs typeface="+mn-cs"/>
                <a:sym typeface="Source Sans Pro Regular"/>
              </a:defRPr>
            </a:pPr>
            <a:r>
              <a:rPr dirty="0"/>
              <a:t>Do not enter houses</a:t>
            </a:r>
            <a:endParaRPr dirty="0">
              <a:solidFill>
                <a:srgbClr val="10253F"/>
              </a:solidFill>
              <a:latin typeface="Arial"/>
              <a:ea typeface="Arial"/>
              <a:cs typeface="Arial"/>
              <a:sym typeface="Arial"/>
            </a:endParaRPr>
          </a:p>
        </p:txBody>
      </p:sp>
      <p:sp>
        <p:nvSpPr>
          <p:cNvPr id="487" name="Title 1"/>
          <p:cNvSpPr txBox="1"/>
          <p:nvPr/>
        </p:nvSpPr>
        <p:spPr>
          <a:xfrm>
            <a:off x="343432" y="1039919"/>
            <a:ext cx="1101728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1. Appropriate IPC measures to be applied when visiting a community</a:t>
            </a:r>
          </a:p>
        </p:txBody>
      </p:sp>
      <p:sp>
        <p:nvSpPr>
          <p:cNvPr id="488" name="Title 1"/>
          <p:cNvSpPr txBox="1"/>
          <p:nvPr/>
        </p:nvSpPr>
        <p:spPr>
          <a:xfrm>
            <a:off x="355058"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C4  Debriefing (1)</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0" name="Content Placeholder 4"/>
          <p:cNvGraphicFramePr/>
          <p:nvPr/>
        </p:nvGraphicFramePr>
        <p:xfrm>
          <a:off x="1765438" y="1728959"/>
          <a:ext cx="8424936" cy="4085795"/>
        </p:xfrm>
        <a:graphic>
          <a:graphicData uri="http://schemas.openxmlformats.org/drawingml/2006/table">
            <a:tbl>
              <a:tblPr firstRow="1" firstCol="1" bandRow="1">
                <a:tableStyleId>{4C3C2611-4C71-4FC5-86AE-919BDF0F9419}</a:tableStyleId>
              </a:tblPr>
              <a:tblGrid>
                <a:gridCol w="3963132">
                  <a:extLst>
                    <a:ext uri="{9D8B030D-6E8A-4147-A177-3AD203B41FA5}">
                      <a16:colId xmlns:a16="http://schemas.microsoft.com/office/drawing/2014/main" val="20000"/>
                    </a:ext>
                  </a:extLst>
                </a:gridCol>
                <a:gridCol w="4461804">
                  <a:extLst>
                    <a:ext uri="{9D8B030D-6E8A-4147-A177-3AD203B41FA5}">
                      <a16:colId xmlns:a16="http://schemas.microsoft.com/office/drawing/2014/main" val="20001"/>
                    </a:ext>
                  </a:extLst>
                </a:gridCol>
              </a:tblGrid>
              <a:tr h="645059">
                <a:tc>
                  <a:txBody>
                    <a:bodyPr/>
                    <a:lstStyle/>
                    <a:p>
                      <a:pPr algn="ctr" defTabSz="289320">
                        <a:lnSpc>
                          <a:spcPct val="115000"/>
                        </a:lnSpc>
                        <a:defRPr sz="1800" b="0">
                          <a:latin typeface="+mn-lt"/>
                          <a:ea typeface="+mn-ea"/>
                          <a:cs typeface="+mn-cs"/>
                        </a:defRPr>
                      </a:pPr>
                      <a:r>
                        <a:t>Rumors</a:t>
                      </a:r>
                    </a:p>
                  </a:txBody>
                  <a:tcPr marL="0" marR="0" marT="0" marB="0" horzOverflow="overflow"/>
                </a:tc>
                <a:tc>
                  <a:txBody>
                    <a:bodyPr/>
                    <a:lstStyle/>
                    <a:p>
                      <a:pPr algn="ctr" defTabSz="289320">
                        <a:lnSpc>
                          <a:spcPct val="115000"/>
                        </a:lnSpc>
                        <a:defRPr sz="1800" b="0">
                          <a:solidFill>
                            <a:srgbClr val="000000"/>
                          </a:solidFill>
                        </a:defRPr>
                      </a:pPr>
                      <a:r>
                        <a:rPr>
                          <a:solidFill>
                            <a:srgbClr val="FFFFFF"/>
                          </a:solidFill>
                          <a:latin typeface="+mn-lt"/>
                          <a:ea typeface="+mn-ea"/>
                          <a:cs typeface="+mn-cs"/>
                        </a:rPr>
                        <a:t>Community problems related to the outbreak</a:t>
                      </a:r>
                    </a:p>
                  </a:txBody>
                  <a:tcPr marL="0" marR="0" marT="0" marB="0" horzOverflow="overflow"/>
                </a:tc>
                <a:extLst>
                  <a:ext uri="{0D108BD9-81ED-4DB2-BD59-A6C34878D82A}">
                    <a16:rowId xmlns:a16="http://schemas.microsoft.com/office/drawing/2014/main" val="10000"/>
                  </a:ext>
                </a:extLst>
              </a:tr>
              <a:tr h="541515">
                <a:tc>
                  <a:txBody>
                    <a:bodyPr/>
                    <a:lstStyle/>
                    <a:p>
                      <a:pPr marL="342900" indent="-342900" defTabSz="289320">
                        <a:lnSpc>
                          <a:spcPct val="115000"/>
                        </a:lnSpc>
                        <a:buSzPct val="100000"/>
                        <a:buFont typeface="Symbol"/>
                        <a:buChar char="·"/>
                        <a:defRPr b="0">
                          <a:latin typeface="+mn-lt"/>
                          <a:ea typeface="+mn-ea"/>
                          <a:cs typeface="+mn-cs"/>
                        </a:defRPr>
                      </a:pPr>
                      <a:r>
                        <a:t>A newspaper reports that Governmental officials have declared the deaths of more than 100 people in Karan province in Northern Salam. The recorded deaths were caused by a mysterious virus, spreading to other regions.</a:t>
                      </a:r>
                    </a:p>
                  </a:txBody>
                  <a:tcPr marL="0" marR="0" marT="0" marB="0" anchor="ctr" horzOverflow="overflow"/>
                </a:tc>
                <a:tc>
                  <a:txBody>
                    <a:bodyPr/>
                    <a:lstStyle/>
                    <a:p>
                      <a:pPr marL="342900" indent="-342900" defTabSz="289320">
                        <a:lnSpc>
                          <a:spcPct val="115000"/>
                        </a:lnSpc>
                        <a:buSzPct val="100000"/>
                        <a:buFont typeface="Symbol"/>
                        <a:buChar char="·"/>
                        <a:defRPr>
                          <a:latin typeface="+mn-lt"/>
                          <a:ea typeface="+mn-ea"/>
                          <a:cs typeface="+mn-cs"/>
                        </a:defRPr>
                      </a:pPr>
                      <a:r>
                        <a:t> The community does not trust the government</a:t>
                      </a:r>
                    </a:p>
                  </a:txBody>
                  <a:tcPr marL="0" marR="0" marT="0" marB="0" anchor="ctr" horzOverflow="overflow"/>
                </a:tc>
                <a:extLst>
                  <a:ext uri="{0D108BD9-81ED-4DB2-BD59-A6C34878D82A}">
                    <a16:rowId xmlns:a16="http://schemas.microsoft.com/office/drawing/2014/main" val="10001"/>
                  </a:ext>
                </a:extLst>
              </a:tr>
              <a:tr h="541515">
                <a:tc>
                  <a:txBody>
                    <a:bodyPr/>
                    <a:lstStyle/>
                    <a:p>
                      <a:pPr marL="342900" indent="-342900" defTabSz="289320">
                        <a:lnSpc>
                          <a:spcPct val="115000"/>
                        </a:lnSpc>
                        <a:buSzPct val="100000"/>
                        <a:buFont typeface="Symbol"/>
                        <a:buChar char="·"/>
                        <a:defRPr b="0">
                          <a:latin typeface="+mn-lt"/>
                          <a:ea typeface="+mn-ea"/>
                          <a:cs typeface="+mn-cs"/>
                        </a:defRPr>
                      </a:pPr>
                      <a:r>
                        <a:t>Thulibs are poisoning drinking water to recapture the village and occupy Karan province. </a:t>
                      </a:r>
                    </a:p>
                  </a:txBody>
                  <a:tcPr marL="0" marR="0" marT="0" marB="0" anchor="ctr" horzOverflow="overflow"/>
                </a:tc>
                <a:tc>
                  <a:txBody>
                    <a:bodyPr/>
                    <a:lstStyle/>
                    <a:p>
                      <a:pPr marL="342900" indent="-342900" defTabSz="289320">
                        <a:lnSpc>
                          <a:spcPct val="115000"/>
                        </a:lnSpc>
                        <a:buSzPct val="100000"/>
                        <a:buFont typeface="Symbol"/>
                        <a:buChar char="·"/>
                        <a:defRPr>
                          <a:latin typeface="+mn-lt"/>
                          <a:ea typeface="+mn-ea"/>
                          <a:cs typeface="+mn-cs"/>
                        </a:defRPr>
                      </a:pPr>
                      <a:r>
                        <a:t>Insecurity: community members are afraid of being arrested by the government, or captured by the Thulib</a:t>
                      </a:r>
                    </a:p>
                  </a:txBody>
                  <a:tcPr marL="0" marR="0" marT="0" marB="0" anchor="ctr" horzOverflow="overflow"/>
                </a:tc>
                <a:extLst>
                  <a:ext uri="{0D108BD9-81ED-4DB2-BD59-A6C34878D82A}">
                    <a16:rowId xmlns:a16="http://schemas.microsoft.com/office/drawing/2014/main" val="10002"/>
                  </a:ext>
                </a:extLst>
              </a:tr>
              <a:tr h="541515">
                <a:tc>
                  <a:txBody>
                    <a:bodyPr/>
                    <a:lstStyle/>
                    <a:p>
                      <a:pPr marL="342900" indent="-342900" defTabSz="289320">
                        <a:lnSpc>
                          <a:spcPct val="115000"/>
                        </a:lnSpc>
                        <a:buSzPct val="100000"/>
                        <a:buFont typeface="Symbol"/>
                        <a:buChar char="·"/>
                        <a:defRPr b="0">
                          <a:latin typeface="+mn-lt"/>
                          <a:ea typeface="+mn-ea"/>
                          <a:cs typeface="+mn-cs"/>
                        </a:defRPr>
                      </a:pPr>
                      <a:r>
                        <a:t>Similar cases in Guntana village, 40 km away from Syan. A metal factory is dumping wastes in Bughaw river, where the villagers get their drinking water from </a:t>
                      </a:r>
                    </a:p>
                  </a:txBody>
                  <a:tcPr marL="0" marR="0" marT="0" marB="0" anchor="ctr" horzOverflow="overflow"/>
                </a:tc>
                <a:tc>
                  <a:txBody>
                    <a:bodyPr/>
                    <a:lstStyle/>
                    <a:p>
                      <a:pPr marL="342900" indent="-342900" defTabSz="289320">
                        <a:lnSpc>
                          <a:spcPct val="115000"/>
                        </a:lnSpc>
                        <a:buSzPct val="100000"/>
                        <a:buFont typeface="Symbol"/>
                        <a:buChar char="·"/>
                        <a:defRPr>
                          <a:latin typeface="+mn-lt"/>
                          <a:ea typeface="+mn-ea"/>
                          <a:cs typeface="+mn-cs"/>
                        </a:defRPr>
                      </a:pPr>
                      <a:r>
                        <a:t> No health workers in the community</a:t>
                      </a:r>
                    </a:p>
                  </a:txBody>
                  <a:tcPr marL="0" marR="0" marT="0" marB="0" anchor="ctr" horzOverflow="overflow"/>
                </a:tc>
                <a:extLst>
                  <a:ext uri="{0D108BD9-81ED-4DB2-BD59-A6C34878D82A}">
                    <a16:rowId xmlns:a16="http://schemas.microsoft.com/office/drawing/2014/main" val="10003"/>
                  </a:ext>
                </a:extLst>
              </a:tr>
              <a:tr h="541515">
                <a:tc>
                  <a:txBody>
                    <a:bodyPr/>
                    <a:lstStyle/>
                    <a:p>
                      <a:pPr marL="285750" indent="-285750" defTabSz="289320">
                        <a:lnSpc>
                          <a:spcPct val="115000"/>
                        </a:lnSpc>
                        <a:buSzPct val="100000"/>
                        <a:buFont typeface="Arial"/>
                        <a:buChar char="•"/>
                        <a:defRPr b="0">
                          <a:latin typeface="+mn-lt"/>
                          <a:ea typeface="+mn-ea"/>
                          <a:cs typeface="+mn-cs"/>
                        </a:defRPr>
                      </a:pPr>
                      <a:r>
                        <a:t>Allegations that villagers hid sick family members and buried their bodies at night</a:t>
                      </a:r>
                    </a:p>
                  </a:txBody>
                  <a:tcPr marL="0" marR="0" marT="0" marB="0" anchor="ctr" horzOverflow="overflow"/>
                </a:tc>
                <a:tc>
                  <a:txBody>
                    <a:bodyPr/>
                    <a:lstStyle/>
                    <a:p>
                      <a:pPr marL="342900" indent="-342900" defTabSz="289320">
                        <a:lnSpc>
                          <a:spcPct val="115000"/>
                        </a:lnSpc>
                        <a:buSzPct val="100000"/>
                        <a:buFont typeface="Symbol"/>
                        <a:buChar char="·"/>
                        <a:defRPr>
                          <a:latin typeface="+mn-lt"/>
                          <a:ea typeface="+mn-ea"/>
                          <a:cs typeface="+mn-cs"/>
                        </a:defRPr>
                      </a:pPr>
                      <a:r>
                        <a:t>Families have to walk more than 5 km to have access to clean water</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491" name="Title 1"/>
          <p:cNvSpPr txBox="1"/>
          <p:nvPr/>
        </p:nvSpPr>
        <p:spPr>
          <a:xfrm>
            <a:off x="343432" y="781226"/>
            <a:ext cx="9801224"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2. Issues (</a:t>
            </a:r>
            <a:r>
              <a:rPr lang="hu-HU" b="1" dirty="0"/>
              <a:t>rumours</a:t>
            </a:r>
            <a:r>
              <a:rPr b="1" dirty="0"/>
              <a:t>, community problems) gathered from interviewing the community leader/members</a:t>
            </a:r>
          </a:p>
        </p:txBody>
      </p:sp>
      <p:sp>
        <p:nvSpPr>
          <p:cNvPr id="492" name="Title 1"/>
          <p:cNvSpPr txBox="1"/>
          <p:nvPr/>
        </p:nvSpPr>
        <p:spPr>
          <a:xfrm>
            <a:off x="355058"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C4  Debriefing (2)</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4" name="Content Placeholder 6"/>
          <p:cNvGraphicFramePr/>
          <p:nvPr/>
        </p:nvGraphicFramePr>
        <p:xfrm>
          <a:off x="1516660" y="1957141"/>
          <a:ext cx="8208911" cy="3462150"/>
        </p:xfrm>
        <a:graphic>
          <a:graphicData uri="http://schemas.openxmlformats.org/drawingml/2006/table">
            <a:tbl>
              <a:tblPr firstRow="1" firstCol="1" bandRow="1">
                <a:tableStyleId>{4C3C2611-4C71-4FC5-86AE-919BDF0F9419}</a:tableStyleId>
              </a:tblPr>
              <a:tblGrid>
                <a:gridCol w="3930074">
                  <a:extLst>
                    <a:ext uri="{9D8B030D-6E8A-4147-A177-3AD203B41FA5}">
                      <a16:colId xmlns:a16="http://schemas.microsoft.com/office/drawing/2014/main" val="20000"/>
                    </a:ext>
                  </a:extLst>
                </a:gridCol>
                <a:gridCol w="4278837">
                  <a:extLst>
                    <a:ext uri="{9D8B030D-6E8A-4147-A177-3AD203B41FA5}">
                      <a16:colId xmlns:a16="http://schemas.microsoft.com/office/drawing/2014/main" val="20001"/>
                    </a:ext>
                  </a:extLst>
                </a:gridCol>
              </a:tblGrid>
              <a:tr h="840544">
                <a:tc>
                  <a:txBody>
                    <a:bodyPr/>
                    <a:lstStyle/>
                    <a:p>
                      <a:pPr algn="ctr" defTabSz="289320">
                        <a:lnSpc>
                          <a:spcPct val="115000"/>
                        </a:lnSpc>
                        <a:defRPr sz="1800" b="0">
                          <a:latin typeface="+mn-lt"/>
                          <a:ea typeface="+mn-ea"/>
                          <a:cs typeface="+mn-cs"/>
                        </a:defRPr>
                      </a:pPr>
                      <a:r>
                        <a:t>Community practices that </a:t>
                      </a:r>
                      <a:r>
                        <a:rPr u="sng"/>
                        <a:t>can help control the spread of the outbreak</a:t>
                      </a:r>
                    </a:p>
                  </a:txBody>
                  <a:tcPr marL="0" marR="0" marT="0" marB="0" horzOverflow="overflow"/>
                </a:tc>
                <a:tc>
                  <a:txBody>
                    <a:bodyPr/>
                    <a:lstStyle/>
                    <a:p>
                      <a:pPr algn="ctr" defTabSz="289320">
                        <a:lnSpc>
                          <a:spcPct val="115000"/>
                        </a:lnSpc>
                        <a:defRPr sz="1800" b="0">
                          <a:latin typeface="+mn-lt"/>
                          <a:ea typeface="+mn-ea"/>
                          <a:cs typeface="+mn-cs"/>
                        </a:defRPr>
                      </a:pPr>
                      <a:r>
                        <a:t>Community practices that </a:t>
                      </a:r>
                      <a:r>
                        <a:rPr u="sng"/>
                        <a:t>may contribute to the spread of the outbreak</a:t>
                      </a:r>
                    </a:p>
                  </a:txBody>
                  <a:tcPr marL="0" marR="0" marT="0" marB="0" horzOverflow="overflow"/>
                </a:tc>
                <a:extLst>
                  <a:ext uri="{0D108BD9-81ED-4DB2-BD59-A6C34878D82A}">
                    <a16:rowId xmlns:a16="http://schemas.microsoft.com/office/drawing/2014/main" val="10000"/>
                  </a:ext>
                </a:extLst>
              </a:tr>
              <a:tr h="587601">
                <a:tc>
                  <a:txBody>
                    <a:bodyPr/>
                    <a:lstStyle/>
                    <a:p>
                      <a:pPr marL="342900" indent="-342900" defTabSz="289320">
                        <a:lnSpc>
                          <a:spcPct val="115000"/>
                        </a:lnSpc>
                        <a:buSzPct val="100000"/>
                        <a:buFont typeface="Symbol"/>
                        <a:buChar char="·"/>
                        <a:defRPr sz="1200" b="0">
                          <a:latin typeface="+mn-lt"/>
                          <a:ea typeface="+mn-ea"/>
                          <a:cs typeface="+mn-cs"/>
                        </a:defRPr>
                      </a:pPr>
                      <a:r>
                        <a:t> The community is peaceful, not engaged in the current conflict</a:t>
                      </a:r>
                    </a:p>
                  </a:txBody>
                  <a:tcPr marL="0" marR="0" marT="0" marB="0" anchor="ctr" horzOverflow="overflow"/>
                </a:tc>
                <a:tc>
                  <a:txBody>
                    <a:bodyPr/>
                    <a:lstStyle/>
                    <a:p>
                      <a:pPr marL="342900" indent="-342900" defTabSz="289320">
                        <a:lnSpc>
                          <a:spcPct val="115000"/>
                        </a:lnSpc>
                        <a:buSzPct val="100000"/>
                        <a:buFont typeface="Symbol"/>
                        <a:buChar char="·"/>
                        <a:defRPr sz="1200">
                          <a:latin typeface="+mn-lt"/>
                          <a:ea typeface="+mn-ea"/>
                          <a:cs typeface="+mn-cs"/>
                        </a:defRPr>
                      </a:pPr>
                      <a:r>
                        <a:t>Even if a person is sick, we still share food with them, as we normally eat in one big bowl as a household</a:t>
                      </a:r>
                    </a:p>
                  </a:txBody>
                  <a:tcPr marL="0" marR="0" marT="0" marB="0" anchor="ctr" horzOverflow="overflow"/>
                </a:tc>
                <a:extLst>
                  <a:ext uri="{0D108BD9-81ED-4DB2-BD59-A6C34878D82A}">
                    <a16:rowId xmlns:a16="http://schemas.microsoft.com/office/drawing/2014/main" val="10001"/>
                  </a:ext>
                </a:extLst>
              </a:tr>
              <a:tr h="587601">
                <a:tc>
                  <a:txBody>
                    <a:bodyPr/>
                    <a:lstStyle/>
                    <a:p>
                      <a:pPr marL="342900" indent="-342900" defTabSz="289320">
                        <a:lnSpc>
                          <a:spcPct val="115000"/>
                        </a:lnSpc>
                        <a:buSzPct val="100000"/>
                        <a:buFont typeface="Symbol"/>
                        <a:buChar char="·"/>
                        <a:defRPr sz="1200" b="0">
                          <a:latin typeface="+mn-lt"/>
                          <a:ea typeface="+mn-ea"/>
                          <a:cs typeface="+mn-cs"/>
                        </a:defRPr>
                      </a:pPr>
                      <a:r>
                        <a:t>Strong community structure and family ties</a:t>
                      </a:r>
                    </a:p>
                  </a:txBody>
                  <a:tcPr marL="0" marR="0" marT="0" marB="0" anchor="ctr" horzOverflow="overflow"/>
                </a:tc>
                <a:tc>
                  <a:txBody>
                    <a:bodyPr/>
                    <a:lstStyle/>
                    <a:p>
                      <a:pPr marL="342900" indent="-342900" defTabSz="289320">
                        <a:lnSpc>
                          <a:spcPct val="115000"/>
                        </a:lnSpc>
                        <a:buSzPct val="100000"/>
                        <a:buFont typeface="Symbol"/>
                        <a:buChar char="·"/>
                        <a:defRPr sz="1200">
                          <a:latin typeface="+mn-lt"/>
                          <a:ea typeface="+mn-ea"/>
                          <a:cs typeface="+mn-cs"/>
                        </a:defRPr>
                      </a:pPr>
                      <a:r>
                        <a:t>When somebody dies, the whole community takes part in burying the dead person. Close relatives wash the body of the dead person. The body is then placed in an exposed area for people to pay their respects</a:t>
                      </a:r>
                    </a:p>
                  </a:txBody>
                  <a:tcPr marL="0" marR="0" marT="0" marB="0" anchor="ctr" horzOverflow="overflow"/>
                </a:tc>
                <a:extLst>
                  <a:ext uri="{0D108BD9-81ED-4DB2-BD59-A6C34878D82A}">
                    <a16:rowId xmlns:a16="http://schemas.microsoft.com/office/drawing/2014/main" val="10002"/>
                  </a:ext>
                </a:extLst>
              </a:tr>
              <a:tr h="587601">
                <a:tc>
                  <a:txBody>
                    <a:bodyPr/>
                    <a:lstStyle/>
                    <a:p>
                      <a:pPr marL="342900" indent="-342900" defTabSz="822960">
                        <a:lnSpc>
                          <a:spcPct val="115000"/>
                        </a:lnSpc>
                        <a:buSzPct val="100000"/>
                        <a:buFont typeface="Symbol"/>
                        <a:buChar char="·"/>
                        <a:defRPr sz="1200" b="0">
                          <a:latin typeface="+mn-lt"/>
                          <a:ea typeface="+mn-ea"/>
                          <a:cs typeface="+mn-cs"/>
                        </a:defRPr>
                      </a:pPr>
                      <a:r>
                        <a:t> Community leader, elders and traditional healers are present and take care of important health issues</a:t>
                      </a:r>
                    </a:p>
                    <a:p>
                      <a:pPr defTabSz="289320">
                        <a:lnSpc>
                          <a:spcPct val="115000"/>
                        </a:lnSpc>
                        <a:defRPr sz="1200" b="0">
                          <a:latin typeface="+mn-lt"/>
                          <a:ea typeface="+mn-ea"/>
                          <a:cs typeface="+mn-cs"/>
                        </a:defRPr>
                      </a:pPr>
                      <a:r>
                        <a:t> </a:t>
                      </a:r>
                    </a:p>
                  </a:txBody>
                  <a:tcPr marL="0" marR="0" marT="0" marB="0" anchor="ctr" horzOverflow="overflow"/>
                </a:tc>
                <a:tc>
                  <a:txBody>
                    <a:bodyPr/>
                    <a:lstStyle/>
                    <a:p>
                      <a:pPr marL="342900" indent="-342900" defTabSz="289320">
                        <a:lnSpc>
                          <a:spcPct val="115000"/>
                        </a:lnSpc>
                        <a:buSzPct val="100000"/>
                        <a:buFont typeface="Symbol"/>
                        <a:buChar char="·"/>
                        <a:defRPr sz="1200">
                          <a:latin typeface="+mn-lt"/>
                          <a:ea typeface="+mn-ea"/>
                          <a:cs typeface="+mn-cs"/>
                        </a:defRPr>
                      </a:pPr>
                      <a:r>
                        <a:t>Residents generally don’t trust the government.  People refuse to be transported to the hospitals</a:t>
                      </a:r>
                    </a:p>
                  </a:txBody>
                  <a:tcPr marL="0" marR="0" marT="0" marB="0" anchor="ctr" horzOverflow="overflow"/>
                </a:tc>
                <a:extLst>
                  <a:ext uri="{0D108BD9-81ED-4DB2-BD59-A6C34878D82A}">
                    <a16:rowId xmlns:a16="http://schemas.microsoft.com/office/drawing/2014/main" val="10003"/>
                  </a:ext>
                </a:extLst>
              </a:tr>
              <a:tr h="587601">
                <a:tc>
                  <a:txBody>
                    <a:bodyPr/>
                    <a:lstStyle/>
                    <a:p>
                      <a:pPr marL="342900" indent="-342900" defTabSz="289320">
                        <a:lnSpc>
                          <a:spcPct val="115000"/>
                        </a:lnSpc>
                        <a:buSzPct val="100000"/>
                        <a:buFont typeface="Symbol"/>
                        <a:buChar char="·"/>
                        <a:defRPr sz="1100" b="0">
                          <a:latin typeface="+mn-lt"/>
                          <a:ea typeface="+mn-ea"/>
                          <a:cs typeface="+mn-cs"/>
                        </a:defRPr>
                      </a:pPr>
                      <a:r>
                        <a:t>Those who care for the sick wash themselves before caring to bring good spirits, “tabi”, to the sick, and immediately wash themselves after to wash away bad spirits, “usog” </a:t>
                      </a:r>
                    </a:p>
                  </a:txBody>
                  <a:tcPr marL="0" marR="0" marT="0" marB="0" anchor="ctr" horzOverflow="overflow"/>
                </a:tc>
                <a:tc>
                  <a:txBody>
                    <a:bodyPr/>
                    <a:lstStyle/>
                    <a:p>
                      <a:pPr marL="342900" indent="-342900" defTabSz="289320">
                        <a:lnSpc>
                          <a:spcPct val="115000"/>
                        </a:lnSpc>
                        <a:buSzPct val="100000"/>
                        <a:buFont typeface="Symbol"/>
                        <a:buChar char="·"/>
                        <a:defRPr sz="1200">
                          <a:latin typeface="+mn-lt"/>
                          <a:ea typeface="+mn-ea"/>
                          <a:cs typeface="+mn-cs"/>
                        </a:defRPr>
                      </a:pPr>
                      <a:r>
                        <a:t>Most people go to traditional healers for the treatment of both communicable and non-communicable diseases</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495" name="Title 1"/>
          <p:cNvSpPr txBox="1"/>
          <p:nvPr/>
        </p:nvSpPr>
        <p:spPr>
          <a:xfrm>
            <a:off x="343432" y="743121"/>
            <a:ext cx="10555369"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3. Community practices that can help (or not) controlling the spread of the outbreak</a:t>
            </a:r>
          </a:p>
        </p:txBody>
      </p:sp>
      <p:sp>
        <p:nvSpPr>
          <p:cNvPr id="496" name="Title 1"/>
          <p:cNvSpPr txBox="1"/>
          <p:nvPr/>
        </p:nvSpPr>
        <p:spPr>
          <a:xfrm>
            <a:off x="355058"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C4  Debriefing (3)</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8" name="Content Placeholder 3"/>
          <p:cNvGraphicFramePr/>
          <p:nvPr/>
        </p:nvGraphicFramePr>
        <p:xfrm>
          <a:off x="1910974" y="1632538"/>
          <a:ext cx="8640960" cy="4002241"/>
        </p:xfrm>
        <a:graphic>
          <a:graphicData uri="http://schemas.openxmlformats.org/drawingml/2006/table">
            <a:tbl>
              <a:tblPr firstRow="1" bandRow="1">
                <a:tableStyleId>{4C3C2611-4C71-4FC5-86AE-919BDF0F9419}</a:tableStyleId>
              </a:tblPr>
              <a:tblGrid>
                <a:gridCol w="1985693">
                  <a:extLst>
                    <a:ext uri="{9D8B030D-6E8A-4147-A177-3AD203B41FA5}">
                      <a16:colId xmlns:a16="http://schemas.microsoft.com/office/drawing/2014/main" val="20000"/>
                    </a:ext>
                  </a:extLst>
                </a:gridCol>
                <a:gridCol w="3057171">
                  <a:extLst>
                    <a:ext uri="{9D8B030D-6E8A-4147-A177-3AD203B41FA5}">
                      <a16:colId xmlns:a16="http://schemas.microsoft.com/office/drawing/2014/main" val="20001"/>
                    </a:ext>
                  </a:extLst>
                </a:gridCol>
                <a:gridCol w="3598096">
                  <a:extLst>
                    <a:ext uri="{9D8B030D-6E8A-4147-A177-3AD203B41FA5}">
                      <a16:colId xmlns:a16="http://schemas.microsoft.com/office/drawing/2014/main" val="20002"/>
                    </a:ext>
                  </a:extLst>
                </a:gridCol>
              </a:tblGrid>
              <a:tr h="465607">
                <a:tc>
                  <a:txBody>
                    <a:bodyPr/>
                    <a:lstStyle/>
                    <a:p>
                      <a:pPr algn="ctr" defTabSz="289320">
                        <a:lnSpc>
                          <a:spcPct val="115000"/>
                        </a:lnSpc>
                        <a:defRPr sz="1800" b="0">
                          <a:solidFill>
                            <a:srgbClr val="000000"/>
                          </a:solidFill>
                        </a:defRPr>
                      </a:pPr>
                      <a:r>
                        <a:rPr sz="1200">
                          <a:solidFill>
                            <a:srgbClr val="FFFFFF"/>
                          </a:solidFill>
                          <a:latin typeface="+mn-lt"/>
                          <a:ea typeface="+mn-ea"/>
                          <a:cs typeface="+mn-cs"/>
                        </a:rPr>
                        <a:t>Issues</a:t>
                      </a:r>
                    </a:p>
                  </a:txBody>
                  <a:tcPr marL="0" marR="0" marT="0" marB="0" anchor="ctr" horzOverflow="overflow"/>
                </a:tc>
                <a:tc>
                  <a:txBody>
                    <a:bodyPr/>
                    <a:lstStyle/>
                    <a:p>
                      <a:pPr algn="ctr" defTabSz="289320">
                        <a:lnSpc>
                          <a:spcPct val="115000"/>
                        </a:lnSpc>
                        <a:defRPr sz="1800" b="0">
                          <a:solidFill>
                            <a:srgbClr val="000000"/>
                          </a:solidFill>
                        </a:defRPr>
                      </a:pPr>
                      <a:r>
                        <a:rPr sz="1200">
                          <a:solidFill>
                            <a:srgbClr val="FFFFFF"/>
                          </a:solidFill>
                          <a:latin typeface="+mn-lt"/>
                          <a:ea typeface="+mn-ea"/>
                          <a:cs typeface="+mn-cs"/>
                        </a:rPr>
                        <a:t>Activities to address the issues identified</a:t>
                      </a:r>
                    </a:p>
                  </a:txBody>
                  <a:tcPr marL="0" marR="0" marT="0" marB="0" anchor="ctr" horzOverflow="overflow"/>
                </a:tc>
                <a:tc>
                  <a:txBody>
                    <a:bodyPr/>
                    <a:lstStyle/>
                    <a:p>
                      <a:pPr algn="ctr" defTabSz="289320">
                        <a:lnSpc>
                          <a:spcPct val="115000"/>
                        </a:lnSpc>
                        <a:defRPr sz="1800" b="0">
                          <a:solidFill>
                            <a:srgbClr val="000000"/>
                          </a:solidFill>
                        </a:defRPr>
                      </a:pPr>
                      <a:r>
                        <a:rPr sz="1200">
                          <a:solidFill>
                            <a:srgbClr val="FFFFFF"/>
                          </a:solidFill>
                          <a:latin typeface="+mn-lt"/>
                          <a:ea typeface="+mn-ea"/>
                          <a:cs typeface="+mn-cs"/>
                        </a:rPr>
                        <a:t>Tools for Creating Community Discussion (see above)</a:t>
                      </a:r>
                    </a:p>
                  </a:txBody>
                  <a:tcPr marL="0" marR="0" marT="0" marB="0" anchor="ctr" horzOverflow="overflow"/>
                </a:tc>
                <a:extLst>
                  <a:ext uri="{0D108BD9-81ED-4DB2-BD59-A6C34878D82A}">
                    <a16:rowId xmlns:a16="http://schemas.microsoft.com/office/drawing/2014/main" val="10000"/>
                  </a:ext>
                </a:extLst>
              </a:tr>
              <a:tr h="725565">
                <a:tc>
                  <a:txBody>
                    <a:bodyPr/>
                    <a:lstStyle/>
                    <a:p>
                      <a:pPr defTabSz="289320">
                        <a:lnSpc>
                          <a:spcPct val="115000"/>
                        </a:lnSpc>
                        <a:defRPr sz="1800"/>
                      </a:pPr>
                      <a:r>
                        <a:rPr sz="1200">
                          <a:latin typeface="+mn-lt"/>
                          <a:ea typeface="+mn-ea"/>
                          <a:cs typeface="+mn-cs"/>
                        </a:rPr>
                        <a:t>1 The community does not trust the government</a:t>
                      </a:r>
                    </a:p>
                  </a:txBody>
                  <a:tcPr marL="0" marR="0" marT="0" marB="0" horzOverflow="overflow"/>
                </a:tc>
                <a:tc>
                  <a:txBody>
                    <a:bodyPr/>
                    <a:lstStyle/>
                    <a:p>
                      <a:pPr defTabSz="289320">
                        <a:lnSpc>
                          <a:spcPct val="115000"/>
                        </a:lnSpc>
                        <a:defRPr sz="1200">
                          <a:latin typeface="+mn-lt"/>
                          <a:ea typeface="+mn-ea"/>
                          <a:cs typeface="+mn-cs"/>
                        </a:defRPr>
                      </a:pPr>
                      <a:r>
                        <a:t>1. Following up on this outbreak, creating a dialog, informing the community on how to protect themselves, only committing to things that you are sure you can achieve</a:t>
                      </a:r>
                    </a:p>
                  </a:txBody>
                  <a:tcPr marL="0" marR="0" marT="0" marB="0" horzOverflow="overflow"/>
                </a:tc>
                <a:tc>
                  <a:txBody>
                    <a:bodyPr/>
                    <a:lstStyle/>
                    <a:p>
                      <a:pPr defTabSz="289320">
                        <a:lnSpc>
                          <a:spcPct val="115000"/>
                        </a:lnSpc>
                        <a:defRPr sz="1800"/>
                      </a:pPr>
                      <a:r>
                        <a:rPr sz="1200">
                          <a:latin typeface="+mn-lt"/>
                          <a:ea typeface="+mn-ea"/>
                          <a:cs typeface="+mn-cs"/>
                        </a:rPr>
                        <a:t>1. Discussion group: A facilitated discussion among a group of similar people from the community (such as a group of men, women, teachers, business owners, caregivers, or healthcare providers) to better understand their knowledge, attitudes, and perceptions in relation to hygiene, disease, health-seeking behaviours, disaster preparedness, and feedback on specific emergency preparedness actions.</a:t>
                      </a:r>
                    </a:p>
                  </a:txBody>
                  <a:tcPr marL="0" marR="0" marT="0" marB="0" horzOverflow="overflow"/>
                </a:tc>
                <a:extLst>
                  <a:ext uri="{0D108BD9-81ED-4DB2-BD59-A6C34878D82A}">
                    <a16:rowId xmlns:a16="http://schemas.microsoft.com/office/drawing/2014/main" val="10001"/>
                  </a:ext>
                </a:extLst>
              </a:tr>
              <a:tr h="810286">
                <a:tc>
                  <a:txBody>
                    <a:bodyPr/>
                    <a:lstStyle/>
                    <a:p>
                      <a:pPr defTabSz="822960">
                        <a:lnSpc>
                          <a:spcPct val="115000"/>
                        </a:lnSpc>
                        <a:defRPr sz="1200">
                          <a:latin typeface="+mn-lt"/>
                          <a:ea typeface="+mn-ea"/>
                          <a:cs typeface="+mn-cs"/>
                        </a:defRPr>
                      </a:pPr>
                      <a:r>
                        <a:t>2 No/insufficient drinking water</a:t>
                      </a:r>
                    </a:p>
                  </a:txBody>
                  <a:tcPr marL="0" marR="0" marT="0" marB="0" horzOverflow="overflow"/>
                </a:tc>
                <a:tc>
                  <a:txBody>
                    <a:bodyPr/>
                    <a:lstStyle/>
                    <a:p>
                      <a:pPr marL="228600" indent="-228600" defTabSz="289320">
                        <a:lnSpc>
                          <a:spcPct val="115000"/>
                        </a:lnSpc>
                        <a:buSzPct val="100000"/>
                        <a:buAutoNum type="arabicPeriod"/>
                        <a:defRPr sz="1200">
                          <a:latin typeface="+mn-lt"/>
                          <a:ea typeface="+mn-ea"/>
                          <a:cs typeface="+mn-cs"/>
                        </a:defRPr>
                      </a:pPr>
                      <a:r>
                        <a:t>Analyzing the quality of Bugaw river water</a:t>
                      </a:r>
                    </a:p>
                    <a:p>
                      <a:pPr marL="228600" indent="-228600" defTabSz="289320">
                        <a:lnSpc>
                          <a:spcPct val="115000"/>
                        </a:lnSpc>
                        <a:buSzPct val="100000"/>
                        <a:buAutoNum type="arabicPeriod"/>
                        <a:defRPr sz="1200">
                          <a:latin typeface="+mn-lt"/>
                          <a:ea typeface="+mn-ea"/>
                          <a:cs typeface="+mn-cs"/>
                        </a:defRPr>
                      </a:pPr>
                      <a:r>
                        <a:t>Identifying additional sources of clean, potable water</a:t>
                      </a:r>
                    </a:p>
                  </a:txBody>
                  <a:tcPr marL="0" marR="0" marT="0" marB="0" horzOverflow="overflow"/>
                </a:tc>
                <a:tc>
                  <a:txBody>
                    <a:bodyPr/>
                    <a:lstStyle/>
                    <a:p>
                      <a:pPr defTabSz="289320">
                        <a:lnSpc>
                          <a:spcPct val="115000"/>
                        </a:lnSpc>
                        <a:defRPr sz="1200">
                          <a:latin typeface="+mn-lt"/>
                          <a:ea typeface="+mn-ea"/>
                          <a:cs typeface="+mn-cs"/>
                        </a:defRPr>
                      </a:pPr>
                      <a:endParaRPr/>
                    </a:p>
                    <a:p>
                      <a:pPr defTabSz="289320">
                        <a:lnSpc>
                          <a:spcPct val="115000"/>
                        </a:lnSpc>
                        <a:defRPr sz="1200">
                          <a:latin typeface="+mn-lt"/>
                          <a:ea typeface="+mn-ea"/>
                          <a:cs typeface="+mn-cs"/>
                        </a:defRPr>
                      </a:pPr>
                      <a:r>
                        <a:t>2. Community walk and observations: Walk through the community and observe daily practices and community resources.</a:t>
                      </a:r>
                    </a:p>
                  </a:txBody>
                  <a:tcPr marL="0" marR="0" marT="0" marB="0" horzOverflow="overflow"/>
                </a:tc>
                <a:extLst>
                  <a:ext uri="{0D108BD9-81ED-4DB2-BD59-A6C34878D82A}">
                    <a16:rowId xmlns:a16="http://schemas.microsoft.com/office/drawing/2014/main" val="10002"/>
                  </a:ext>
                </a:extLst>
              </a:tr>
              <a:tr h="595223">
                <a:tc>
                  <a:txBody>
                    <a:bodyPr/>
                    <a:lstStyle/>
                    <a:p>
                      <a:pPr defTabSz="822960">
                        <a:lnSpc>
                          <a:spcPct val="115000"/>
                        </a:lnSpc>
                        <a:defRPr sz="1200">
                          <a:latin typeface="+mn-lt"/>
                          <a:ea typeface="+mn-ea"/>
                          <a:cs typeface="+mn-cs"/>
                        </a:defRPr>
                      </a:pPr>
                      <a:r>
                        <a:t>3 Some community practices help spread communicable diseases</a:t>
                      </a:r>
                    </a:p>
                  </a:txBody>
                  <a:tcPr marL="0" marR="0" marT="0" marB="0" horzOverflow="overflow"/>
                </a:tc>
                <a:tc>
                  <a:txBody>
                    <a:bodyPr/>
                    <a:lstStyle/>
                    <a:p>
                      <a:pPr defTabSz="289320">
                        <a:lnSpc>
                          <a:spcPct val="115000"/>
                        </a:lnSpc>
                        <a:defRPr sz="1800"/>
                      </a:pPr>
                      <a:r>
                        <a:rPr sz="1200">
                          <a:latin typeface="+mn-lt"/>
                          <a:ea typeface="+mn-ea"/>
                          <a:cs typeface="+mn-cs"/>
                        </a:rPr>
                        <a:t>1. Analyzing community/traditional practices with the community</a:t>
                      </a:r>
                    </a:p>
                  </a:txBody>
                  <a:tcPr marL="0" marR="0" marT="0" marB="0" horzOverflow="overflow"/>
                </a:tc>
                <a:tc>
                  <a:txBody>
                    <a:bodyPr/>
                    <a:lstStyle/>
                    <a:p>
                      <a:pPr defTabSz="289320">
                        <a:lnSpc>
                          <a:spcPct val="115000"/>
                        </a:lnSpc>
                        <a:defRPr sz="1800"/>
                      </a:pPr>
                      <a:r>
                        <a:rPr sz="1200">
                          <a:latin typeface="+mn-lt"/>
                          <a:ea typeface="+mn-ea"/>
                          <a:cs typeface="+mn-cs"/>
                        </a:rPr>
                        <a:t>1. Causes and effects: Community members describe how they see the causes and effects of disease in order to explore their perceptions of the causes, consequences, and actions that prevent disease or mitigate the impact of an outbreak.</a:t>
                      </a:r>
                    </a:p>
                  </a:txBody>
                  <a:tcPr marL="0" marR="0" marT="0" marB="0" horzOverflow="overflow"/>
                </a:tc>
                <a:extLst>
                  <a:ext uri="{0D108BD9-81ED-4DB2-BD59-A6C34878D82A}">
                    <a16:rowId xmlns:a16="http://schemas.microsoft.com/office/drawing/2014/main" val="10003"/>
                  </a:ext>
                </a:extLst>
              </a:tr>
            </a:tbl>
          </a:graphicData>
        </a:graphic>
      </p:graphicFrame>
      <p:sp>
        <p:nvSpPr>
          <p:cNvPr id="499" name="Title 1"/>
          <p:cNvSpPr txBox="1"/>
          <p:nvPr/>
        </p:nvSpPr>
        <p:spPr>
          <a:xfrm>
            <a:off x="343433" y="758738"/>
            <a:ext cx="6426425" cy="6461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4. Tools for community discussion</a:t>
            </a:r>
          </a:p>
        </p:txBody>
      </p:sp>
      <p:sp>
        <p:nvSpPr>
          <p:cNvPr id="500" name="Title 1"/>
          <p:cNvSpPr txBox="1"/>
          <p:nvPr/>
        </p:nvSpPr>
        <p:spPr>
          <a:xfrm>
            <a:off x="355058"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C4  Debriefing (4)</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Content Placeholder 2"/>
          <p:cNvSpPr txBox="1">
            <a:spLocks noGrp="1"/>
          </p:cNvSpPr>
          <p:nvPr>
            <p:ph type="body" idx="1"/>
          </p:nvPr>
        </p:nvSpPr>
        <p:spPr>
          <a:xfrm>
            <a:off x="1329179" y="1579086"/>
            <a:ext cx="9533642" cy="4888480"/>
          </a:xfrm>
          <a:prstGeom prst="rect">
            <a:avLst/>
          </a:prstGeom>
        </p:spPr>
        <p:txBody>
          <a:bodyPr/>
          <a:lstStyle/>
          <a:p>
            <a:pPr algn="just" defTabSz="286426">
              <a:spcBef>
                <a:spcPts val="200"/>
              </a:spcBef>
              <a:defRPr sz="1979"/>
            </a:pPr>
            <a:r>
              <a:t>Involve local people the community trust e.g., religious leaders, elders, etc. </a:t>
            </a:r>
          </a:p>
          <a:p>
            <a:pPr algn="just" defTabSz="286426">
              <a:spcBef>
                <a:spcPts val="200"/>
              </a:spcBef>
              <a:defRPr sz="1979"/>
            </a:pPr>
            <a:r>
              <a:t>Know and understand local customs relating to activities that might spread the disease</a:t>
            </a:r>
          </a:p>
          <a:p>
            <a:pPr algn="just" defTabSz="286426">
              <a:spcBef>
                <a:spcPts val="200"/>
              </a:spcBef>
              <a:defRPr sz="1979"/>
            </a:pPr>
            <a:r>
              <a:t>Be knowledgeable of the community dynamics, structures. Pre-existing tensions and conflict should be taken into account</a:t>
            </a:r>
          </a:p>
          <a:p>
            <a:pPr algn="just" defTabSz="286426">
              <a:spcBef>
                <a:spcPts val="200"/>
              </a:spcBef>
              <a:defRPr sz="1979"/>
            </a:pPr>
            <a:r>
              <a:t>Consider the target audience when communicating.  Adapt the message to the context to help win the trust of the community. </a:t>
            </a:r>
          </a:p>
          <a:p>
            <a:pPr algn="just" defTabSz="286426">
              <a:spcBef>
                <a:spcPts val="200"/>
              </a:spcBef>
              <a:defRPr sz="1979"/>
            </a:pPr>
            <a:r>
              <a:t>Engage the community to explain the risks, and how they can be prevented, increases acceptance. </a:t>
            </a:r>
          </a:p>
          <a:p>
            <a:pPr algn="just" defTabSz="286426">
              <a:spcBef>
                <a:spcPts val="200"/>
              </a:spcBef>
              <a:defRPr sz="1979"/>
            </a:pPr>
            <a:r>
              <a:t>Address rumours as they are recognized</a:t>
            </a:r>
          </a:p>
          <a:p>
            <a:pPr algn="just" defTabSz="286426">
              <a:spcBef>
                <a:spcPts val="200"/>
              </a:spcBef>
              <a:defRPr sz="1979"/>
            </a:pPr>
            <a:r>
              <a:t>Distrust of certain actors or authorities can impact community acceptance. </a:t>
            </a:r>
          </a:p>
          <a:p>
            <a:pPr algn="just" defTabSz="286426">
              <a:spcBef>
                <a:spcPts val="200"/>
              </a:spcBef>
              <a:defRPr sz="1979"/>
            </a:pPr>
            <a:r>
              <a:t>Adapt response to allow people to carry out their traditional practices, but in a way that decreases the risk of disease transmission. </a:t>
            </a:r>
          </a:p>
          <a:p>
            <a:pPr algn="just" defTabSz="286426">
              <a:spcBef>
                <a:spcPts val="200"/>
              </a:spcBef>
              <a:defRPr sz="1979"/>
            </a:pPr>
            <a:r>
              <a:t>Community can provide positive contribution to the response. Be conscious, seize and harness the opportunity</a:t>
            </a:r>
          </a:p>
          <a:p>
            <a:pPr algn="just" defTabSz="286426">
              <a:spcBef>
                <a:spcPts val="200"/>
              </a:spcBef>
              <a:defRPr sz="1979"/>
            </a:pPr>
            <a:r>
              <a:t>Our own cultural biases and prejudices can impact the way we work. Constant awareness of these limitations are important. </a:t>
            </a:r>
          </a:p>
        </p:txBody>
      </p:sp>
      <p:sp>
        <p:nvSpPr>
          <p:cNvPr id="503" name="Title 1"/>
          <p:cNvSpPr txBox="1"/>
          <p:nvPr/>
        </p:nvSpPr>
        <p:spPr>
          <a:xfrm>
            <a:off x="343433" y="718639"/>
            <a:ext cx="7887580"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Key elements to be considered to ensure continued community engagement</a:t>
            </a:r>
          </a:p>
        </p:txBody>
      </p:sp>
      <p:sp>
        <p:nvSpPr>
          <p:cNvPr id="504" name="Title 1"/>
          <p:cNvSpPr txBox="1"/>
          <p:nvPr/>
        </p:nvSpPr>
        <p:spPr>
          <a:xfrm>
            <a:off x="355058"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C4  Debriefing (5)</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Content Placeholder 1"/>
          <p:cNvSpPr txBox="1">
            <a:spLocks noGrp="1"/>
          </p:cNvSpPr>
          <p:nvPr>
            <p:ph type="body" idx="1"/>
          </p:nvPr>
        </p:nvSpPr>
        <p:spPr>
          <a:xfrm>
            <a:off x="904775" y="913924"/>
            <a:ext cx="9752298" cy="5793578"/>
          </a:xfrm>
          <a:prstGeom prst="rect">
            <a:avLst/>
          </a:prstGeom>
        </p:spPr>
        <p:txBody>
          <a:bodyPr/>
          <a:lstStyle/>
          <a:p>
            <a:pPr algn="just">
              <a:defRPr>
                <a:solidFill>
                  <a:schemeClr val="accent3"/>
                </a:solidFill>
                <a:latin typeface="Source Sans Pro Bold"/>
                <a:ea typeface="Source Sans Pro Bold"/>
                <a:cs typeface="Source Sans Pro Bold"/>
                <a:sym typeface="Source Sans Pro Bold"/>
              </a:defRPr>
            </a:pPr>
            <a:r>
              <a:rPr b="1" dirty="0">
                <a:solidFill>
                  <a:srgbClr val="65A000"/>
                </a:solidFill>
              </a:rPr>
              <a:t>Team coach:</a:t>
            </a:r>
            <a:r>
              <a:rPr b="1" dirty="0">
                <a:solidFill>
                  <a:srgbClr val="65A000"/>
                </a:solidFill>
                <a:latin typeface="+mn-lt"/>
                <a:ea typeface="+mn-ea"/>
                <a:cs typeface="+mn-cs"/>
                <a:sym typeface="Source Sans Pro Regular"/>
              </a:rPr>
              <a:t> </a:t>
            </a:r>
            <a:r>
              <a:rPr dirty="0">
                <a:solidFill>
                  <a:schemeClr val="tx1"/>
                </a:solidFill>
                <a:latin typeface="+mn-lt"/>
                <a:ea typeface="+mn-ea"/>
                <a:cs typeface="+mn-cs"/>
                <a:sym typeface="Source Sans Pro Regular"/>
              </a:rPr>
              <a:t>a team coach will be assigned to each RRT and will follow the RRT throughout the course. The main tasks of the team coach will be: </a:t>
            </a:r>
          </a:p>
          <a:p>
            <a:pPr marL="254000" indent="-254000" algn="just">
              <a:buClr>
                <a:srgbClr val="65A000"/>
              </a:buClr>
              <a:buSzPct val="100000"/>
              <a:buFont typeface="Arial"/>
              <a:buChar char="•"/>
              <a:defRPr>
                <a:solidFill>
                  <a:schemeClr val="accent3"/>
                </a:solidFill>
              </a:defRPr>
            </a:pPr>
            <a:r>
              <a:rPr dirty="0">
                <a:solidFill>
                  <a:schemeClr val="tx1"/>
                </a:solidFill>
              </a:rPr>
              <a:t>Ensure that the team she/he has been assigned to understands well the various topics. This person will </a:t>
            </a:r>
            <a:r>
              <a:rPr u="sng" dirty="0">
                <a:solidFill>
                  <a:schemeClr val="tx1"/>
                </a:solidFill>
              </a:rPr>
              <a:t>provide to her/his team guidance </a:t>
            </a:r>
            <a:r>
              <a:rPr dirty="0">
                <a:solidFill>
                  <a:schemeClr val="tx1"/>
                </a:solidFill>
              </a:rPr>
              <a:t>and clarifications as needed during the technical sessions/group work/exercises.  </a:t>
            </a:r>
          </a:p>
          <a:p>
            <a:pPr algn="just">
              <a:defRPr>
                <a:solidFill>
                  <a:srgbClr val="002060"/>
                </a:solidFill>
                <a:latin typeface="Source Sans Pro Bold"/>
                <a:ea typeface="Source Sans Pro Bold"/>
                <a:cs typeface="Source Sans Pro Bold"/>
                <a:sym typeface="Source Sans Pro Bold"/>
              </a:defRPr>
            </a:pPr>
            <a:endParaRPr dirty="0"/>
          </a:p>
          <a:p>
            <a:pPr algn="just">
              <a:defRPr>
                <a:solidFill>
                  <a:srgbClr val="002060"/>
                </a:solidFill>
                <a:latin typeface="Source Sans Pro Bold"/>
                <a:ea typeface="Source Sans Pro Bold"/>
                <a:cs typeface="Source Sans Pro Bold"/>
                <a:sym typeface="Source Sans Pro Bold"/>
              </a:defRPr>
            </a:pPr>
            <a:r>
              <a:rPr dirty="0">
                <a:solidFill>
                  <a:srgbClr val="65A000"/>
                </a:solidFill>
              </a:rPr>
              <a:t>Team evaluator:</a:t>
            </a:r>
            <a:r>
              <a:rPr dirty="0">
                <a:solidFill>
                  <a:srgbClr val="65A000"/>
                </a:solidFill>
                <a:latin typeface="+mn-lt"/>
                <a:ea typeface="+mn-ea"/>
                <a:cs typeface="+mn-cs"/>
                <a:sym typeface="Source Sans Pro Regular"/>
              </a:rPr>
              <a:t> </a:t>
            </a:r>
            <a:r>
              <a:rPr dirty="0">
                <a:solidFill>
                  <a:schemeClr val="tx1"/>
                </a:solidFill>
                <a:latin typeface="+mn-lt"/>
                <a:ea typeface="+mn-ea"/>
                <a:cs typeface="+mn-cs"/>
                <a:sym typeface="Source Sans Pro Regular"/>
              </a:rPr>
              <a:t>a team evaluator will be assigned to each RRT, and they will </a:t>
            </a:r>
            <a:r>
              <a:rPr u="sng" dirty="0">
                <a:solidFill>
                  <a:schemeClr val="tx1"/>
                </a:solidFill>
                <a:latin typeface="+mn-lt"/>
                <a:ea typeface="+mn-ea"/>
                <a:cs typeface="+mn-cs"/>
                <a:sym typeface="Source Sans Pro Regular"/>
              </a:rPr>
              <a:t>assess to what extent these outputs have been achieved and knowledge, skills and behaviors </a:t>
            </a:r>
            <a:r>
              <a:rPr dirty="0">
                <a:solidFill>
                  <a:schemeClr val="tx1"/>
                </a:solidFill>
                <a:latin typeface="+mn-lt"/>
                <a:ea typeface="+mn-ea"/>
                <a:cs typeface="+mn-cs"/>
                <a:sym typeface="Source Sans Pro Regular"/>
              </a:rPr>
              <a:t>demonstrated. </a:t>
            </a:r>
            <a:r>
              <a:rPr dirty="0">
                <a:solidFill>
                  <a:srgbClr val="C00000"/>
                </a:solidFill>
                <a:latin typeface="+mn-lt"/>
                <a:ea typeface="+mn-ea"/>
                <a:cs typeface="+mn-cs"/>
                <a:sym typeface="Source Sans Pro Regular"/>
              </a:rPr>
              <a:t>  </a:t>
            </a:r>
          </a:p>
          <a:p>
            <a:pPr marL="254000" indent="-254000" algn="just">
              <a:buClr>
                <a:srgbClr val="65A000"/>
              </a:buClr>
              <a:buSzPct val="100000"/>
              <a:buFont typeface="Arial"/>
              <a:buChar char="•"/>
              <a:defRPr>
                <a:solidFill>
                  <a:schemeClr val="accent3"/>
                </a:solidFill>
              </a:defRPr>
            </a:pPr>
            <a:r>
              <a:rPr dirty="0">
                <a:solidFill>
                  <a:schemeClr val="tx1"/>
                </a:solidFill>
              </a:rPr>
              <a:t>At each session, RRTs will be asked to come up with several outputs and demonstrate specific knowledge, skills and behaviors. </a:t>
            </a:r>
            <a:r>
              <a:rPr u="sng" dirty="0">
                <a:solidFill>
                  <a:schemeClr val="tx1"/>
                </a:solidFill>
              </a:rPr>
              <a:t>Assessment grids</a:t>
            </a:r>
            <a:r>
              <a:rPr u="sng" dirty="0">
                <a:solidFill>
                  <a:schemeClr val="tx1"/>
                </a:solidFill>
                <a:sym typeface="Source Sans Pro Bold"/>
              </a:rPr>
              <a:t> </a:t>
            </a:r>
            <a:r>
              <a:rPr dirty="0">
                <a:solidFill>
                  <a:schemeClr val="tx1"/>
                </a:solidFill>
              </a:rPr>
              <a:t>will be provided to team assessors for each session of the simulation exercise</a:t>
            </a:r>
          </a:p>
        </p:txBody>
      </p:sp>
      <p:sp>
        <p:nvSpPr>
          <p:cNvPr id="297" name="Rectangle 2"/>
          <p:cNvSpPr txBox="1">
            <a:spLocks noGrp="1"/>
          </p:cNvSpPr>
          <p:nvPr>
            <p:ph type="title"/>
          </p:nvPr>
        </p:nvSpPr>
        <p:spPr>
          <a:xfrm>
            <a:off x="297712" y="-20444"/>
            <a:ext cx="8327815" cy="646113"/>
          </a:xfrm>
          <a:prstGeom prst="rect">
            <a:avLst/>
          </a:prstGeom>
        </p:spPr>
        <p:txBody>
          <a:bodyPr/>
          <a:lstStyle>
            <a:lvl1pPr>
              <a:defRPr>
                <a:latin typeface="Source Sans Pro Bold"/>
                <a:ea typeface="Source Sans Pro Bold"/>
                <a:cs typeface="Source Sans Pro Bold"/>
                <a:sym typeface="Source Sans Pro Bold"/>
              </a:defRPr>
            </a:lvl1pPr>
          </a:lstStyle>
          <a:p>
            <a:r>
              <a:rPr b="1" dirty="0"/>
              <a:t>Roles of team coaches and evaluators</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Google Shape;308;p8"/>
          <p:cNvSpPr txBox="1">
            <a:spLocks noGrp="1"/>
          </p:cNvSpPr>
          <p:nvPr>
            <p:ph type="body" sz="half" idx="1"/>
          </p:nvPr>
        </p:nvSpPr>
        <p:spPr>
          <a:xfrm>
            <a:off x="422273" y="1558925"/>
            <a:ext cx="11347453" cy="1870075"/>
          </a:xfrm>
          <a:prstGeom prst="rect">
            <a:avLst/>
          </a:prstGeom>
        </p:spPr>
        <p:txBody>
          <a:bodyPr lIns="0" tIns="0" rIns="0" bIns="0"/>
          <a:lstStyle/>
          <a:p>
            <a:pPr>
              <a:spcBef>
                <a:spcPts val="0"/>
              </a:spcBef>
              <a:defRPr sz="3200"/>
            </a:pPr>
            <a:r>
              <a:rPr b="1" dirty="0"/>
              <a:t>Session C5: </a:t>
            </a:r>
          </a:p>
          <a:p>
            <a:pPr>
              <a:spcBef>
                <a:spcPts val="0"/>
              </a:spcBef>
              <a:defRPr sz="3200"/>
            </a:pPr>
            <a:r>
              <a:rPr b="1" dirty="0"/>
              <a:t>Active case finding </a:t>
            </a:r>
            <a:br>
              <a:rPr lang="hu-HU" b="1" dirty="0"/>
            </a:br>
            <a:r>
              <a:rPr b="1" dirty="0"/>
              <a:t>and contact tracing</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Title 1"/>
          <p:cNvSpPr txBox="1">
            <a:spLocks noGrp="1"/>
          </p:cNvSpPr>
          <p:nvPr>
            <p:ph type="title"/>
          </p:nvPr>
        </p:nvSpPr>
        <p:spPr>
          <a:xfrm>
            <a:off x="297712" y="-20444"/>
            <a:ext cx="7677365" cy="646113"/>
          </a:xfrm>
          <a:prstGeom prst="rect">
            <a:avLst/>
          </a:prstGeom>
        </p:spPr>
        <p:txBody>
          <a:bodyPr/>
          <a:lstStyle/>
          <a:p>
            <a:pPr>
              <a:defRPr>
                <a:latin typeface="Source Sans Pro Bold"/>
                <a:ea typeface="Source Sans Pro Bold"/>
                <a:cs typeface="Source Sans Pro Bold"/>
                <a:sym typeface="Source Sans Pro Bold"/>
              </a:defRPr>
            </a:pPr>
            <a:r>
              <a:rPr b="1" dirty="0"/>
              <a:t>C5 Active case finding and contact tracing</a:t>
            </a:r>
          </a:p>
        </p:txBody>
      </p:sp>
      <p:grpSp>
        <p:nvGrpSpPr>
          <p:cNvPr id="513" name="Rectangle 3"/>
          <p:cNvGrpSpPr/>
          <p:nvPr/>
        </p:nvGrpSpPr>
        <p:grpSpPr>
          <a:xfrm>
            <a:off x="1824210" y="1873769"/>
            <a:ext cx="8543581" cy="4127556"/>
            <a:chOff x="0" y="0"/>
            <a:chExt cx="8543580" cy="4127555"/>
          </a:xfrm>
        </p:grpSpPr>
        <p:sp>
          <p:nvSpPr>
            <p:cNvPr id="511" name="Rectangle"/>
            <p:cNvSpPr/>
            <p:nvPr/>
          </p:nvSpPr>
          <p:spPr>
            <a:xfrm>
              <a:off x="0" y="-1"/>
              <a:ext cx="8543581" cy="4127557"/>
            </a:xfrm>
            <a:prstGeom prst="rect">
              <a:avLst/>
            </a:prstGeom>
            <a:solidFill>
              <a:srgbClr val="D6DCE5"/>
            </a:solidFill>
            <a:ln w="12700" cap="flat">
              <a:solidFill>
                <a:srgbClr val="011749"/>
              </a:solidFill>
              <a:prstDash val="solid"/>
              <a:miter lim="800000"/>
            </a:ln>
            <a:effectLst/>
          </p:spPr>
          <p:txBody>
            <a:bodyPr wrap="square" lIns="45719" tIns="45719" rIns="45719" bIns="45719" numCol="1" anchor="ctr">
              <a:noAutofit/>
            </a:bodyPr>
            <a:lstStyle/>
            <a:p>
              <a:pPr>
                <a:defRPr sz="2000">
                  <a:latin typeface="+mn-lt"/>
                  <a:ea typeface="+mn-ea"/>
                  <a:cs typeface="+mn-cs"/>
                  <a:sym typeface="Source Sans Pro Regular"/>
                </a:defRPr>
              </a:pPr>
              <a:endParaRPr/>
            </a:p>
          </p:txBody>
        </p:sp>
        <p:sp>
          <p:nvSpPr>
            <p:cNvPr id="512" name="The RRT received a fax from an official at the Ministry of Environment reporting that the water sample from the Bughaw river showed an amount of cadmium below the poisoning level, and that the gastrointestinal manifestations of villagers in Guntana was n"/>
            <p:cNvSpPr txBox="1"/>
            <p:nvPr/>
          </p:nvSpPr>
          <p:spPr>
            <a:xfrm>
              <a:off x="52070" y="430557"/>
              <a:ext cx="8439441" cy="3266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just">
                <a:lnSpc>
                  <a:spcPct val="115000"/>
                </a:lnSpc>
                <a:spcBef>
                  <a:spcPts val="1000"/>
                </a:spcBef>
                <a:defRPr sz="2000">
                  <a:latin typeface="+mn-lt"/>
                  <a:ea typeface="+mn-ea"/>
                  <a:cs typeface="+mn-cs"/>
                  <a:sym typeface="Source Sans Pro Regular"/>
                </a:defRPr>
              </a:pPr>
              <a:r>
                <a:t>The RRT received a fax from an official at the Ministry of Environment reporting that the water sample from the Bughaw river showed an amount of cadmium below the poisoning level, and that the gastrointestinal manifestations of villagers in Guntana was not related to cadmium. </a:t>
              </a:r>
            </a:p>
            <a:p>
              <a:pPr>
                <a:defRPr sz="2000">
                  <a:latin typeface="+mn-lt"/>
                  <a:ea typeface="+mn-ea"/>
                  <a:cs typeface="+mn-cs"/>
                  <a:sym typeface="Source Sans Pro Regular"/>
                </a:defRPr>
              </a:pPr>
              <a:r>
                <a:t>After identifying and listing some potential cases in the community during the interview with the hospitalized case, the RRT will start actively finding cases and conducting contact tracing and monitoring activities in the community. In addition, the team needs to involve the community to limit the spread of the disease.</a:t>
              </a:r>
            </a:p>
          </p:txBody>
        </p:sp>
      </p:grpSp>
      <p:sp>
        <p:nvSpPr>
          <p:cNvPr id="514" name="Content Placeholder 2"/>
          <p:cNvSpPr txBox="1"/>
          <p:nvPr/>
        </p:nvSpPr>
        <p:spPr>
          <a:xfrm>
            <a:off x="378376" y="856673"/>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Key information </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Content Placeholder 2"/>
          <p:cNvSpPr txBox="1">
            <a:spLocks noGrp="1"/>
          </p:cNvSpPr>
          <p:nvPr>
            <p:ph type="body" idx="1"/>
          </p:nvPr>
        </p:nvSpPr>
        <p:spPr>
          <a:xfrm>
            <a:off x="1158383" y="1424439"/>
            <a:ext cx="9875233" cy="4654072"/>
          </a:xfrm>
          <a:prstGeom prst="rect">
            <a:avLst/>
          </a:prstGeom>
        </p:spPr>
        <p:txBody>
          <a:bodyPr/>
          <a:lstStyle/>
          <a:p>
            <a:pPr defTabSz="286426">
              <a:lnSpc>
                <a:spcPct val="115000"/>
              </a:lnSpc>
              <a:spcBef>
                <a:spcPts val="900"/>
              </a:spcBef>
              <a:defRPr sz="2376">
                <a:solidFill>
                  <a:schemeClr val="accent6"/>
                </a:solidFill>
                <a:latin typeface="Source Sans Pro Bold"/>
                <a:ea typeface="Source Sans Pro Bold"/>
                <a:cs typeface="Source Sans Pro Bold"/>
                <a:sym typeface="Source Sans Pro Bold"/>
              </a:defRPr>
            </a:pPr>
            <a:r>
              <a:rPr b="1" dirty="0">
                <a:solidFill>
                  <a:schemeClr val="accent3"/>
                </a:solidFill>
              </a:rPr>
              <a:t>Interview with Mrs. Fatma (Laila’s mother-in-law) and Nelly, Mrs. Fatma’s daughter</a:t>
            </a:r>
          </a:p>
          <a:p>
            <a:pPr defTabSz="286426">
              <a:lnSpc>
                <a:spcPct val="115000"/>
              </a:lnSpc>
              <a:spcBef>
                <a:spcPts val="900"/>
              </a:spcBef>
              <a:defRPr sz="2376"/>
            </a:pPr>
            <a:r>
              <a:rPr dirty="0"/>
              <a:t>Explain Mrs. Fatma the purpose of your visit, ask her about her condition, and about the measures she is taking. Advise her about measures that may or may not prevent the spread of infection.  </a:t>
            </a:r>
          </a:p>
          <a:p>
            <a:pPr defTabSz="286426">
              <a:lnSpc>
                <a:spcPct val="115000"/>
              </a:lnSpc>
              <a:spcBef>
                <a:spcPts val="900"/>
              </a:spcBef>
              <a:defRPr sz="2376"/>
            </a:pPr>
            <a:r>
              <a:rPr dirty="0"/>
              <a:t>Nelly is a young, good looking, gentle woman. When the team is leaving the house, one of the male RRT members gets back into the house and speaks privately with Nelly: he proposes to Nelly to meet him in the evening at the park near the house. He says that if she accepts, he could easily get some medicines for her mother. You have heard this conversation. </a:t>
            </a:r>
          </a:p>
        </p:txBody>
      </p:sp>
      <p:sp>
        <p:nvSpPr>
          <p:cNvPr id="517" name="Content Placeholder 2"/>
          <p:cNvSpPr txBox="1"/>
          <p:nvPr/>
        </p:nvSpPr>
        <p:spPr>
          <a:xfrm>
            <a:off x="343432" y="879848"/>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Instructions (1)</a:t>
            </a:r>
          </a:p>
        </p:txBody>
      </p:sp>
      <p:sp>
        <p:nvSpPr>
          <p:cNvPr id="518" name="Title 1"/>
          <p:cNvSpPr txBox="1">
            <a:spLocks noGrp="1"/>
          </p:cNvSpPr>
          <p:nvPr>
            <p:ph type="title"/>
          </p:nvPr>
        </p:nvSpPr>
        <p:spPr>
          <a:xfrm>
            <a:off x="297712" y="0"/>
            <a:ext cx="7677365" cy="646113"/>
          </a:xfrm>
          <a:prstGeom prst="rect">
            <a:avLst/>
          </a:prstGeom>
        </p:spPr>
        <p:txBody>
          <a:bodyPr/>
          <a:lstStyle/>
          <a:p>
            <a:pPr>
              <a:defRPr>
                <a:latin typeface="Source Sans Pro Bold"/>
                <a:ea typeface="Source Sans Pro Bold"/>
                <a:cs typeface="Source Sans Pro Bold"/>
                <a:sym typeface="Source Sans Pro Bold"/>
              </a:defRPr>
            </a:pPr>
            <a:r>
              <a:rPr b="1" dirty="0"/>
              <a:t>C5 Active case finding and contact tracing</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Content Placeholder 2"/>
          <p:cNvSpPr txBox="1">
            <a:spLocks noGrp="1"/>
          </p:cNvSpPr>
          <p:nvPr>
            <p:ph type="body" idx="1"/>
          </p:nvPr>
        </p:nvSpPr>
        <p:spPr>
          <a:xfrm>
            <a:off x="2067842" y="1558084"/>
            <a:ext cx="8222169" cy="4654072"/>
          </a:xfrm>
          <a:prstGeom prst="rect">
            <a:avLst/>
          </a:prstGeom>
        </p:spPr>
        <p:txBody>
          <a:bodyPr/>
          <a:lstStyle/>
          <a:p>
            <a:pPr>
              <a:lnSpc>
                <a:spcPct val="103500"/>
              </a:lnSpc>
              <a:spcBef>
                <a:spcPts val="1000"/>
              </a:spcBef>
              <a:defRPr>
                <a:solidFill>
                  <a:schemeClr val="accent6"/>
                </a:solidFill>
                <a:latin typeface="Source Sans Pro Bold"/>
                <a:ea typeface="Source Sans Pro Bold"/>
                <a:cs typeface="Source Sans Pro Bold"/>
                <a:sym typeface="Source Sans Pro Bold"/>
              </a:defRPr>
            </a:pPr>
            <a:r>
              <a:rPr b="1" dirty="0">
                <a:solidFill>
                  <a:schemeClr val="accent3"/>
                </a:solidFill>
              </a:rPr>
              <a:t>Interview with</a:t>
            </a:r>
            <a:r>
              <a:rPr lang="hu-HU" b="1" dirty="0">
                <a:solidFill>
                  <a:schemeClr val="accent3"/>
                </a:solidFill>
              </a:rPr>
              <a:t> neighbour</a:t>
            </a:r>
            <a:endParaRPr b="1" dirty="0">
              <a:solidFill>
                <a:schemeClr val="accent3"/>
              </a:solidFill>
            </a:endParaRPr>
          </a:p>
          <a:p>
            <a:pPr>
              <a:lnSpc>
                <a:spcPct val="103500"/>
              </a:lnSpc>
              <a:spcBef>
                <a:spcPts val="1000"/>
              </a:spcBef>
            </a:pPr>
            <a:r>
              <a:rPr dirty="0"/>
              <a:t>After arranging to visit the </a:t>
            </a:r>
            <a:r>
              <a:rPr lang="hu-HU" dirty="0"/>
              <a:t>neighbours </a:t>
            </a:r>
            <a:r>
              <a:rPr dirty="0"/>
              <a:t>as part of your active case finding activities, you find out that they speak a dialect language you are not familiar with. What should you do?</a:t>
            </a:r>
          </a:p>
          <a:p>
            <a:pPr>
              <a:lnSpc>
                <a:spcPct val="103500"/>
              </a:lnSpc>
              <a:spcBef>
                <a:spcPts val="1000"/>
              </a:spcBef>
              <a:defRPr>
                <a:solidFill>
                  <a:schemeClr val="accent6"/>
                </a:solidFill>
                <a:latin typeface="Source Sans Pro Bold"/>
                <a:ea typeface="Source Sans Pro Bold"/>
                <a:cs typeface="Source Sans Pro Bold"/>
                <a:sym typeface="Source Sans Pro Bold"/>
              </a:defRPr>
            </a:pPr>
            <a:r>
              <a:rPr b="1" dirty="0">
                <a:solidFill>
                  <a:schemeClr val="accent3"/>
                </a:solidFill>
              </a:rPr>
              <a:t>Interview with community members</a:t>
            </a:r>
          </a:p>
          <a:p>
            <a:pPr algn="just">
              <a:lnSpc>
                <a:spcPct val="103500"/>
              </a:lnSpc>
              <a:spcBef>
                <a:spcPts val="1000"/>
              </a:spcBef>
            </a:pPr>
            <a:r>
              <a:rPr dirty="0"/>
              <a:t>The community leader has asked you to conduct health education sessions to advise people about: </a:t>
            </a:r>
          </a:p>
          <a:p>
            <a:pPr marL="342900" indent="-342900">
              <a:lnSpc>
                <a:spcPct val="103500"/>
              </a:lnSpc>
              <a:buClr>
                <a:schemeClr val="accent3"/>
              </a:buClr>
              <a:buSzPct val="100000"/>
              <a:buFont typeface="Symbol"/>
              <a:buChar char="·"/>
            </a:pPr>
            <a:r>
              <a:rPr dirty="0"/>
              <a:t>How to protect themselves when caring for a sick member</a:t>
            </a:r>
          </a:p>
          <a:p>
            <a:pPr marL="342900" indent="-342900">
              <a:lnSpc>
                <a:spcPct val="103500"/>
              </a:lnSpc>
              <a:spcBef>
                <a:spcPts val="1000"/>
              </a:spcBef>
              <a:buClr>
                <a:schemeClr val="accent3"/>
              </a:buClr>
              <a:buSzPct val="100000"/>
              <a:buFont typeface="Symbol"/>
              <a:buChar char="·"/>
            </a:pPr>
            <a:r>
              <a:rPr dirty="0"/>
              <a:t>What to do when they have symptoms.</a:t>
            </a:r>
          </a:p>
        </p:txBody>
      </p:sp>
      <p:sp>
        <p:nvSpPr>
          <p:cNvPr id="521" name="Content Placeholder 2"/>
          <p:cNvSpPr txBox="1"/>
          <p:nvPr/>
        </p:nvSpPr>
        <p:spPr>
          <a:xfrm>
            <a:off x="343432" y="851846"/>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Instructions (2)</a:t>
            </a:r>
          </a:p>
        </p:txBody>
      </p:sp>
      <p:sp>
        <p:nvSpPr>
          <p:cNvPr id="522" name="Title 1"/>
          <p:cNvSpPr txBox="1">
            <a:spLocks noGrp="1"/>
          </p:cNvSpPr>
          <p:nvPr>
            <p:ph type="title"/>
          </p:nvPr>
        </p:nvSpPr>
        <p:spPr>
          <a:xfrm>
            <a:off x="297712" y="-10505"/>
            <a:ext cx="7677365" cy="646113"/>
          </a:xfrm>
          <a:prstGeom prst="rect">
            <a:avLst/>
          </a:prstGeom>
        </p:spPr>
        <p:txBody>
          <a:bodyPr/>
          <a:lstStyle/>
          <a:p>
            <a:pPr>
              <a:defRPr>
                <a:latin typeface="Source Sans Pro Bold"/>
                <a:ea typeface="Source Sans Pro Bold"/>
                <a:cs typeface="Source Sans Pro Bold"/>
                <a:sym typeface="Source Sans Pro Bold"/>
              </a:defRPr>
            </a:pPr>
            <a:r>
              <a:rPr b="1" dirty="0"/>
              <a:t>C5 Active case finding and contact tracing</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 name="Picture 4" descr="Picture 4"/>
          <p:cNvPicPr>
            <a:picLocks noChangeAspect="1"/>
          </p:cNvPicPr>
          <p:nvPr/>
        </p:nvPicPr>
        <p:blipFill>
          <a:blip r:embed="rId2"/>
          <a:srcRect l="4062" t="33438" r="35417" b="25311"/>
          <a:stretch>
            <a:fillRect/>
          </a:stretch>
        </p:blipFill>
        <p:spPr>
          <a:xfrm>
            <a:off x="1895819" y="1691550"/>
            <a:ext cx="8677276" cy="3942860"/>
          </a:xfrm>
          <a:prstGeom prst="rect">
            <a:avLst/>
          </a:prstGeom>
          <a:ln w="12700">
            <a:miter lim="400000"/>
          </a:ln>
        </p:spPr>
      </p:pic>
      <p:sp>
        <p:nvSpPr>
          <p:cNvPr id="525" name="Content Placeholder 2"/>
          <p:cNvSpPr txBox="1"/>
          <p:nvPr/>
        </p:nvSpPr>
        <p:spPr>
          <a:xfrm>
            <a:off x="378376" y="842609"/>
            <a:ext cx="3034888"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Detailed timeline</a:t>
            </a:r>
          </a:p>
        </p:txBody>
      </p:sp>
      <p:sp>
        <p:nvSpPr>
          <p:cNvPr id="526" name="Title 1"/>
          <p:cNvSpPr txBox="1">
            <a:spLocks noGrp="1"/>
          </p:cNvSpPr>
          <p:nvPr>
            <p:ph type="title"/>
          </p:nvPr>
        </p:nvSpPr>
        <p:spPr>
          <a:xfrm>
            <a:off x="297712" y="-20444"/>
            <a:ext cx="7677365" cy="646113"/>
          </a:xfrm>
          <a:prstGeom prst="rect">
            <a:avLst/>
          </a:prstGeom>
        </p:spPr>
        <p:txBody>
          <a:bodyPr/>
          <a:lstStyle/>
          <a:p>
            <a:pPr>
              <a:defRPr>
                <a:latin typeface="Source Sans Pro Bold"/>
                <a:ea typeface="Source Sans Pro Bold"/>
                <a:cs typeface="Source Sans Pro Bold"/>
                <a:sym typeface="Source Sans Pro Bold"/>
              </a:defRPr>
            </a:pPr>
            <a:r>
              <a:rPr b="1" dirty="0"/>
              <a:t>C5 Active case finding and contact tracing</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Content Placeholder 2"/>
          <p:cNvSpPr txBox="1">
            <a:spLocks noGrp="1"/>
          </p:cNvSpPr>
          <p:nvPr>
            <p:ph type="body" idx="1"/>
          </p:nvPr>
        </p:nvSpPr>
        <p:spPr>
          <a:xfrm>
            <a:off x="2378927" y="1685242"/>
            <a:ext cx="8222169" cy="4654071"/>
          </a:xfrm>
          <a:prstGeom prst="rect">
            <a:avLst/>
          </a:prstGeom>
        </p:spPr>
        <p:txBody>
          <a:bodyPr/>
          <a:lstStyle/>
          <a:p>
            <a:pPr marL="342900" indent="-342900" algn="just">
              <a:lnSpc>
                <a:spcPct val="115000"/>
              </a:lnSpc>
              <a:buClr>
                <a:srgbClr val="65A000"/>
              </a:buClr>
              <a:buSzPct val="100000"/>
              <a:buAutoNum type="arabicPeriod"/>
            </a:pPr>
            <a:r>
              <a:rPr dirty="0"/>
              <a:t>Data collection form for initial case investigation completed</a:t>
            </a:r>
          </a:p>
          <a:p>
            <a:pPr marL="342900" indent="-342900" algn="just">
              <a:lnSpc>
                <a:spcPct val="115000"/>
              </a:lnSpc>
              <a:buClr>
                <a:srgbClr val="65A000"/>
              </a:buClr>
              <a:buSzPct val="100000"/>
              <a:buAutoNum type="arabicPeriod"/>
            </a:pPr>
            <a:r>
              <a:rPr dirty="0"/>
              <a:t>Contacts listed and contact monitoring initiated</a:t>
            </a:r>
          </a:p>
          <a:p>
            <a:pPr marL="342900" indent="-342900" algn="just">
              <a:lnSpc>
                <a:spcPct val="115000"/>
              </a:lnSpc>
              <a:buClr>
                <a:srgbClr val="65A000"/>
              </a:buClr>
              <a:buSzPct val="100000"/>
              <a:buAutoNum type="arabicPeriod"/>
            </a:pPr>
            <a:r>
              <a:rPr dirty="0"/>
              <a:t>Responses to inappropriate behaviour by RRT team members listed down. </a:t>
            </a:r>
          </a:p>
          <a:p>
            <a:pPr marL="342900" indent="-342900" algn="just">
              <a:lnSpc>
                <a:spcPct val="115000"/>
              </a:lnSpc>
              <a:spcBef>
                <a:spcPts val="1000"/>
              </a:spcBef>
              <a:buClr>
                <a:srgbClr val="65A000"/>
              </a:buClr>
              <a:buSzPct val="100000"/>
              <a:buAutoNum type="arabicPeriod"/>
            </a:pPr>
            <a:r>
              <a:rPr dirty="0"/>
              <a:t>Key messages of a health education campaign (e.g., promote health hygienic practices as part of daily life routine rather than extraordinary outbreak/disease-linked measures) listed-down.</a:t>
            </a:r>
          </a:p>
        </p:txBody>
      </p:sp>
      <p:sp>
        <p:nvSpPr>
          <p:cNvPr id="529" name="Content Placeholder 2"/>
          <p:cNvSpPr txBox="1"/>
          <p:nvPr/>
        </p:nvSpPr>
        <p:spPr>
          <a:xfrm>
            <a:off x="343432" y="821700"/>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a:t>Outputs:</a:t>
            </a:r>
          </a:p>
        </p:txBody>
      </p:sp>
      <p:sp>
        <p:nvSpPr>
          <p:cNvPr id="530" name="Title 1"/>
          <p:cNvSpPr txBox="1">
            <a:spLocks noGrp="1"/>
          </p:cNvSpPr>
          <p:nvPr>
            <p:ph type="title"/>
          </p:nvPr>
        </p:nvSpPr>
        <p:spPr>
          <a:xfrm>
            <a:off x="297712" y="-20444"/>
            <a:ext cx="7677365" cy="646113"/>
          </a:xfrm>
          <a:prstGeom prst="rect">
            <a:avLst/>
          </a:prstGeom>
        </p:spPr>
        <p:txBody>
          <a:bodyPr/>
          <a:lstStyle/>
          <a:p>
            <a:pPr>
              <a:defRPr>
                <a:latin typeface="Source Sans Pro Bold"/>
                <a:ea typeface="Source Sans Pro Bold"/>
                <a:cs typeface="Source Sans Pro Bold"/>
                <a:sym typeface="Source Sans Pro Bold"/>
              </a:defRPr>
            </a:pPr>
            <a:r>
              <a:rPr b="1" dirty="0"/>
              <a:t>C5 Active case finding and contact tracing</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Content Placeholder 2"/>
          <p:cNvSpPr txBox="1">
            <a:spLocks noGrp="1"/>
          </p:cNvSpPr>
          <p:nvPr>
            <p:ph type="body" idx="1"/>
          </p:nvPr>
        </p:nvSpPr>
        <p:spPr>
          <a:xfrm>
            <a:off x="2146494" y="1414277"/>
            <a:ext cx="8583760" cy="5246759"/>
          </a:xfrm>
          <a:prstGeom prst="rect">
            <a:avLst/>
          </a:prstGeom>
        </p:spPr>
        <p:txBody>
          <a:bodyPr/>
          <a:lstStyle/>
          <a:p>
            <a:pPr>
              <a:defRPr sz="2200">
                <a:solidFill>
                  <a:schemeClr val="accent6"/>
                </a:solidFill>
                <a:latin typeface="Source Sans Pro Bold"/>
                <a:ea typeface="Source Sans Pro Bold"/>
                <a:cs typeface="Source Sans Pro Bold"/>
                <a:sym typeface="Source Sans Pro Bold"/>
              </a:defRPr>
            </a:pPr>
            <a:r>
              <a:rPr b="1" dirty="0">
                <a:solidFill>
                  <a:schemeClr val="accent3"/>
                </a:solidFill>
              </a:rPr>
              <a:t>Interview with mother-in law</a:t>
            </a:r>
          </a:p>
          <a:p>
            <a:pPr marL="254000" lvl="1" indent="-254000">
              <a:spcBef>
                <a:spcPts val="100"/>
              </a:spcBef>
              <a:buClr>
                <a:schemeClr val="accent3"/>
              </a:buClr>
              <a:buFont typeface="Arial"/>
              <a:defRPr sz="2200"/>
            </a:pPr>
            <a:r>
              <a:rPr dirty="0"/>
              <a:t>Decide if she is a case or not</a:t>
            </a:r>
          </a:p>
          <a:p>
            <a:pPr marL="254000" lvl="1" indent="-254000">
              <a:spcBef>
                <a:spcPts val="100"/>
              </a:spcBef>
              <a:buClr>
                <a:schemeClr val="accent3"/>
              </a:buClr>
              <a:buFont typeface="Arial"/>
              <a:defRPr sz="2200"/>
            </a:pPr>
            <a:r>
              <a:rPr dirty="0"/>
              <a:t>Identify additional contacts</a:t>
            </a:r>
          </a:p>
          <a:p>
            <a:pPr marL="254000" lvl="1" indent="-254000">
              <a:spcBef>
                <a:spcPts val="100"/>
              </a:spcBef>
              <a:buClr>
                <a:schemeClr val="accent3"/>
              </a:buClr>
              <a:buFont typeface="Arial"/>
              <a:defRPr sz="2200"/>
            </a:pPr>
            <a:r>
              <a:rPr dirty="0"/>
              <a:t>Precaution measures for contacts</a:t>
            </a:r>
          </a:p>
          <a:p>
            <a:pPr lvl="1">
              <a:spcBef>
                <a:spcPts val="100"/>
              </a:spcBef>
              <a:buClr>
                <a:schemeClr val="accent3"/>
              </a:buClr>
              <a:buFont typeface="Arial"/>
              <a:defRPr sz="2200"/>
            </a:pPr>
            <a:endParaRPr dirty="0"/>
          </a:p>
          <a:p>
            <a:pPr>
              <a:defRPr sz="2200">
                <a:solidFill>
                  <a:schemeClr val="accent6"/>
                </a:solidFill>
                <a:latin typeface="Source Sans Pro Bold"/>
                <a:ea typeface="Source Sans Pro Bold"/>
                <a:cs typeface="Source Sans Pro Bold"/>
                <a:sym typeface="Source Sans Pro Bold"/>
              </a:defRPr>
            </a:pPr>
            <a:r>
              <a:rPr b="1" dirty="0">
                <a:solidFill>
                  <a:schemeClr val="accent3"/>
                </a:solidFill>
              </a:rPr>
              <a:t>Interview with Nelly</a:t>
            </a:r>
          </a:p>
          <a:p>
            <a:pPr marL="254000" lvl="1" indent="-254000">
              <a:spcBef>
                <a:spcPts val="100"/>
              </a:spcBef>
              <a:buClr>
                <a:schemeClr val="accent3"/>
              </a:buClr>
              <a:buFont typeface="Arial"/>
              <a:defRPr sz="2200"/>
            </a:pPr>
            <a:r>
              <a:rPr dirty="0"/>
              <a:t>Precaution measures for contacts</a:t>
            </a:r>
          </a:p>
          <a:p>
            <a:pPr marL="0" lvl="1" indent="0">
              <a:spcBef>
                <a:spcPts val="100"/>
              </a:spcBef>
              <a:buSzTx/>
              <a:buNone/>
              <a:defRPr sz="2200">
                <a:latin typeface="Source Sans Pro Bold"/>
                <a:ea typeface="Source Sans Pro Bold"/>
                <a:cs typeface="Source Sans Pro Bold"/>
                <a:sym typeface="Source Sans Pro Bold"/>
              </a:defRPr>
            </a:pPr>
            <a:endParaRPr dirty="0"/>
          </a:p>
          <a:p>
            <a:pPr marL="0" lvl="1" indent="0">
              <a:spcBef>
                <a:spcPts val="100"/>
              </a:spcBef>
              <a:buSzTx/>
              <a:buNone/>
              <a:defRPr sz="2200">
                <a:solidFill>
                  <a:schemeClr val="accent6"/>
                </a:solidFill>
                <a:latin typeface="Source Sans Pro Bold"/>
                <a:ea typeface="Source Sans Pro Bold"/>
                <a:cs typeface="Source Sans Pro Bold"/>
                <a:sym typeface="Source Sans Pro Bold"/>
              </a:defRPr>
            </a:pPr>
            <a:r>
              <a:rPr b="1" dirty="0">
                <a:solidFill>
                  <a:schemeClr val="accent3"/>
                </a:solidFill>
              </a:rPr>
              <a:t>Interview with</a:t>
            </a:r>
            <a:r>
              <a:rPr lang="hu-HU" b="1" dirty="0">
                <a:solidFill>
                  <a:schemeClr val="accent3"/>
                </a:solidFill>
              </a:rPr>
              <a:t> neighbour</a:t>
            </a:r>
            <a:endParaRPr b="1" dirty="0">
              <a:solidFill>
                <a:schemeClr val="accent3"/>
              </a:solidFill>
            </a:endParaRPr>
          </a:p>
          <a:p>
            <a:pPr marL="254000" lvl="1" indent="-254000">
              <a:spcBef>
                <a:spcPts val="100"/>
              </a:spcBef>
              <a:buClr>
                <a:schemeClr val="accent3"/>
              </a:buClr>
              <a:buFont typeface="Arial"/>
              <a:defRPr sz="2200"/>
            </a:pPr>
            <a:r>
              <a:rPr dirty="0"/>
              <a:t>How to over come language barrier?</a:t>
            </a:r>
          </a:p>
          <a:p>
            <a:pPr marL="0" lvl="1" indent="0">
              <a:spcBef>
                <a:spcPts val="100"/>
              </a:spcBef>
              <a:buSzTx/>
              <a:buNone/>
              <a:defRPr sz="2200">
                <a:latin typeface="Source Sans Pro Bold"/>
                <a:ea typeface="Source Sans Pro Bold"/>
                <a:cs typeface="Source Sans Pro Bold"/>
                <a:sym typeface="Source Sans Pro Bold"/>
              </a:defRPr>
            </a:pPr>
            <a:endParaRPr dirty="0"/>
          </a:p>
          <a:p>
            <a:pPr marL="0" lvl="1" indent="0">
              <a:spcBef>
                <a:spcPts val="100"/>
              </a:spcBef>
              <a:buSzTx/>
              <a:buNone/>
              <a:defRPr sz="2200">
                <a:solidFill>
                  <a:schemeClr val="accent6"/>
                </a:solidFill>
                <a:latin typeface="Source Sans Pro Bold"/>
                <a:ea typeface="Source Sans Pro Bold"/>
                <a:cs typeface="Source Sans Pro Bold"/>
                <a:sym typeface="Source Sans Pro Bold"/>
              </a:defRPr>
            </a:pPr>
            <a:r>
              <a:rPr b="1" dirty="0">
                <a:solidFill>
                  <a:schemeClr val="accent3"/>
                </a:solidFill>
              </a:rPr>
              <a:t>Meeting with the community</a:t>
            </a:r>
          </a:p>
          <a:p>
            <a:pPr marL="254000" lvl="1" indent="-254000">
              <a:spcBef>
                <a:spcPts val="100"/>
              </a:spcBef>
              <a:buClr>
                <a:schemeClr val="accent3"/>
              </a:buClr>
              <a:buFont typeface="Arial"/>
              <a:defRPr sz="2200"/>
            </a:pPr>
            <a:r>
              <a:rPr dirty="0"/>
              <a:t>Listen and respond to their questions and concerns.</a:t>
            </a:r>
          </a:p>
          <a:p>
            <a:pPr marL="254000" lvl="1" indent="-254000">
              <a:spcBef>
                <a:spcPts val="100"/>
              </a:spcBef>
              <a:buClr>
                <a:schemeClr val="accent3"/>
              </a:buClr>
              <a:buFont typeface="Arial"/>
              <a:defRPr sz="2200"/>
            </a:pPr>
            <a:r>
              <a:rPr dirty="0"/>
              <a:t>Provide them with information on how to protect themselves from the disease.</a:t>
            </a:r>
          </a:p>
        </p:txBody>
      </p:sp>
      <p:sp>
        <p:nvSpPr>
          <p:cNvPr id="533" name="Title 1"/>
          <p:cNvSpPr txBox="1"/>
          <p:nvPr/>
        </p:nvSpPr>
        <p:spPr>
          <a:xfrm>
            <a:off x="343432" y="851156"/>
            <a:ext cx="10347979"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Active case finding activity performed in the community</a:t>
            </a:r>
          </a:p>
        </p:txBody>
      </p:sp>
      <p:sp>
        <p:nvSpPr>
          <p:cNvPr id="534" name="Title 1"/>
          <p:cNvSpPr txBox="1"/>
          <p:nvPr/>
        </p:nvSpPr>
        <p:spPr>
          <a:xfrm>
            <a:off x="343432" y="-30963"/>
            <a:ext cx="6096490"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(1)</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32">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532">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532">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532">
                                            <p:txEl>
                                              <p:pRg st="5" end="5"/>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532">
                                            <p:txEl>
                                              <p:pRg st="6" end="6"/>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532">
                                            <p:txEl>
                                              <p:pRg st="8" end="8"/>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532">
                                            <p:txEl>
                                              <p:pRg st="9" end="9"/>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532">
                                            <p:txEl>
                                              <p:pRg st="11" end="11"/>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532">
                                            <p:txEl>
                                              <p:pRg st="12" end="12"/>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53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build="p" bldLvl="5" animBg="1" advAuto="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Content Placeholder 2"/>
          <p:cNvSpPr txBox="1">
            <a:spLocks noGrp="1"/>
          </p:cNvSpPr>
          <p:nvPr>
            <p:ph type="body" idx="1"/>
          </p:nvPr>
        </p:nvSpPr>
        <p:spPr>
          <a:xfrm>
            <a:off x="2378927" y="2029425"/>
            <a:ext cx="8222169" cy="4654072"/>
          </a:xfrm>
          <a:prstGeom prst="rect">
            <a:avLst/>
          </a:prstGeom>
        </p:spPr>
        <p:txBody>
          <a:bodyPr/>
          <a:lstStyle/>
          <a:p>
            <a:pPr>
              <a:defRPr>
                <a:solidFill>
                  <a:schemeClr val="accent6"/>
                </a:solidFill>
                <a:latin typeface="Source Sans Pro Bold"/>
                <a:ea typeface="Source Sans Pro Bold"/>
                <a:cs typeface="Source Sans Pro Bold"/>
                <a:sym typeface="Source Sans Pro Bold"/>
              </a:defRPr>
            </a:pPr>
            <a:r>
              <a:rPr b="1" dirty="0">
                <a:solidFill>
                  <a:schemeClr val="accent3"/>
                </a:solidFill>
              </a:rPr>
              <a:t>How would you call/qualify the behaviour of the male RRT who approached Nelly? </a:t>
            </a:r>
          </a:p>
          <a:p>
            <a:pPr>
              <a:defRPr>
                <a:solidFill>
                  <a:srgbClr val="002060"/>
                </a:solidFill>
                <a:latin typeface="Source Sans Pro Bold"/>
                <a:ea typeface="Source Sans Pro Bold"/>
                <a:cs typeface="Source Sans Pro Bold"/>
                <a:sym typeface="Source Sans Pro Bold"/>
              </a:defRPr>
            </a:pPr>
            <a:endParaRPr b="1" dirty="0">
              <a:solidFill>
                <a:schemeClr val="accent3"/>
              </a:solidFill>
            </a:endParaRPr>
          </a:p>
          <a:p>
            <a:pPr>
              <a:defRPr>
                <a:latin typeface="Source Sans Pro Bold"/>
                <a:ea typeface="Source Sans Pro Bold"/>
                <a:cs typeface="Source Sans Pro Bold"/>
                <a:sym typeface="Source Sans Pro Bold"/>
              </a:defRPr>
            </a:pPr>
            <a:r>
              <a:rPr b="1" dirty="0">
                <a:solidFill>
                  <a:schemeClr val="accent3"/>
                </a:solidFill>
              </a:rPr>
              <a:t>Sexual exploitation (SA)</a:t>
            </a:r>
            <a:r>
              <a:rPr b="1" dirty="0">
                <a:solidFill>
                  <a:schemeClr val="accent3"/>
                </a:solidFill>
                <a:latin typeface="+mn-lt"/>
                <a:ea typeface="+mn-ea"/>
                <a:cs typeface="+mn-cs"/>
                <a:sym typeface="Source Sans Pro Regular"/>
              </a:rPr>
              <a:t>: </a:t>
            </a:r>
            <a:r>
              <a:rPr dirty="0">
                <a:latin typeface="+mn-lt"/>
                <a:ea typeface="+mn-ea"/>
                <a:cs typeface="+mn-cs"/>
                <a:sym typeface="Source Sans Pro Regular"/>
              </a:rPr>
              <a:t>any actual or attempted abuse of a position of vulnerability, differential power, or trust, for sexual purposes, including, but not limited to, profiting monetarily, socially or politically from the sexual exploitation of another. </a:t>
            </a:r>
          </a:p>
        </p:txBody>
      </p:sp>
      <p:sp>
        <p:nvSpPr>
          <p:cNvPr id="537" name="Title 1"/>
          <p:cNvSpPr txBox="1"/>
          <p:nvPr/>
        </p:nvSpPr>
        <p:spPr>
          <a:xfrm>
            <a:off x="343432" y="817512"/>
            <a:ext cx="6926049"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defTabSz="216990">
              <a:lnSpc>
                <a:spcPct val="90000"/>
              </a:lnSpc>
              <a:defRPr sz="2800">
                <a:solidFill>
                  <a:srgbClr val="C00000"/>
                </a:solidFill>
                <a:latin typeface="Source Sans Pro Bold"/>
                <a:ea typeface="Source Sans Pro Bold"/>
                <a:cs typeface="Source Sans Pro Bold"/>
                <a:sym typeface="Source Sans Pro Bold"/>
              </a:defRPr>
            </a:pPr>
            <a:r>
              <a:rPr b="1" dirty="0"/>
              <a:t>3. Responses to inappropriate behaviour by RRT team member listed down (1)</a:t>
            </a:r>
          </a:p>
        </p:txBody>
      </p:sp>
      <p:sp>
        <p:nvSpPr>
          <p:cNvPr id="538"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(2)</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Content Placeholder 2"/>
          <p:cNvSpPr txBox="1">
            <a:spLocks noGrp="1"/>
          </p:cNvSpPr>
          <p:nvPr>
            <p:ph type="body" idx="1"/>
          </p:nvPr>
        </p:nvSpPr>
        <p:spPr>
          <a:xfrm>
            <a:off x="2378927" y="1935157"/>
            <a:ext cx="8222169" cy="4654072"/>
          </a:xfrm>
          <a:prstGeom prst="rect">
            <a:avLst/>
          </a:prstGeom>
        </p:spPr>
        <p:txBody>
          <a:bodyPr/>
          <a:lstStyle/>
          <a:p>
            <a:pPr>
              <a:spcBef>
                <a:spcPts val="1000"/>
              </a:spcBef>
              <a:defRPr>
                <a:solidFill>
                  <a:schemeClr val="accent6"/>
                </a:solidFill>
                <a:latin typeface="Source Sans Pro Bold"/>
                <a:ea typeface="Source Sans Pro Bold"/>
                <a:cs typeface="Source Sans Pro Bold"/>
                <a:sym typeface="Source Sans Pro Bold"/>
              </a:defRPr>
            </a:pPr>
            <a:r>
              <a:rPr b="1" dirty="0">
                <a:solidFill>
                  <a:schemeClr val="accent3"/>
                </a:solidFill>
              </a:rPr>
              <a:t>What should be done to prevent such situations? </a:t>
            </a:r>
          </a:p>
          <a:p>
            <a:r>
              <a:rPr dirty="0"/>
              <a:t>Develop a code of conduct that addresses sexual abuse and exploitation, to be followed by RRT members​</a:t>
            </a:r>
          </a:p>
          <a:p>
            <a:r>
              <a:rPr dirty="0"/>
              <a:t>Train RRTs on the content of this code​</a:t>
            </a:r>
          </a:p>
          <a:p>
            <a:r>
              <a:rPr dirty="0"/>
              <a:t>Raise awareness of the risks faced by both the victim and RRT members: </a:t>
            </a:r>
            <a:r>
              <a:rPr lang="hu-HU" dirty="0"/>
              <a:t>di​sciplinary </a:t>
            </a:r>
            <a:r>
              <a:rPr dirty="0"/>
              <a:t>measures, sexually transmitted infections, unwanted pregnancy…</a:t>
            </a:r>
          </a:p>
        </p:txBody>
      </p:sp>
      <p:sp>
        <p:nvSpPr>
          <p:cNvPr id="541" name="Title 1"/>
          <p:cNvSpPr txBox="1"/>
          <p:nvPr/>
        </p:nvSpPr>
        <p:spPr>
          <a:xfrm>
            <a:off x="343433" y="782520"/>
            <a:ext cx="8245800"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defTabSz="216990">
              <a:lnSpc>
                <a:spcPct val="90000"/>
              </a:lnSpc>
              <a:defRPr sz="2800">
                <a:solidFill>
                  <a:srgbClr val="C00000"/>
                </a:solidFill>
                <a:latin typeface="Source Sans Pro Bold"/>
                <a:ea typeface="Source Sans Pro Bold"/>
                <a:cs typeface="Source Sans Pro Bold"/>
                <a:sym typeface="Source Sans Pro Bold"/>
              </a:defRPr>
            </a:pPr>
            <a:r>
              <a:rPr b="1"/>
              <a:t>3. Responses to inappropriate behaviour by RRT team member listed down (2)</a:t>
            </a:r>
          </a:p>
        </p:txBody>
      </p:sp>
      <p:sp>
        <p:nvSpPr>
          <p:cNvPr id="542"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(3)</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Content Placeholder 2"/>
          <p:cNvSpPr txBox="1">
            <a:spLocks noGrp="1"/>
          </p:cNvSpPr>
          <p:nvPr>
            <p:ph type="body" idx="1"/>
          </p:nvPr>
        </p:nvSpPr>
        <p:spPr>
          <a:xfrm>
            <a:off x="1441187" y="1718103"/>
            <a:ext cx="9309625" cy="4225448"/>
          </a:xfrm>
          <a:prstGeom prst="rect">
            <a:avLst/>
          </a:prstGeom>
        </p:spPr>
        <p:txBody>
          <a:bodyPr>
            <a:normAutofit lnSpcReduction="10000"/>
          </a:bodyPr>
          <a:lstStyle/>
          <a:p>
            <a:pPr defTabSz="286426">
              <a:spcBef>
                <a:spcPts val="200"/>
              </a:spcBef>
              <a:defRPr sz="2376">
                <a:solidFill>
                  <a:schemeClr val="accent6"/>
                </a:solidFill>
                <a:latin typeface="Source Sans Pro Bold"/>
                <a:ea typeface="Source Sans Pro Bold"/>
                <a:cs typeface="Source Sans Pro Bold"/>
                <a:sym typeface="Source Sans Pro Bold"/>
              </a:defRPr>
            </a:pPr>
            <a:r>
              <a:rPr b="1" dirty="0">
                <a:solidFill>
                  <a:schemeClr val="accent3"/>
                </a:solidFill>
              </a:rPr>
              <a:t>What should be done to respond to such situations?</a:t>
            </a:r>
          </a:p>
          <a:p>
            <a:pPr defTabSz="286426">
              <a:spcBef>
                <a:spcPts val="900"/>
              </a:spcBef>
              <a:defRPr sz="2376"/>
            </a:pPr>
            <a:r>
              <a:rPr dirty="0"/>
              <a:t>Responses to SA, or attempt of SA, will depend on the code of conduct of the organization the RRT member is working with.</a:t>
            </a:r>
            <a:endParaRPr dirty="0">
              <a:latin typeface="Source Sans Pro Bold"/>
              <a:ea typeface="Source Sans Pro Bold"/>
              <a:cs typeface="Source Sans Pro Bold"/>
              <a:sym typeface="Source Sans Pro Bold"/>
            </a:endParaRPr>
          </a:p>
          <a:p>
            <a:pPr defTabSz="286426">
              <a:spcBef>
                <a:spcPts val="200"/>
              </a:spcBef>
              <a:defRPr sz="2376"/>
            </a:pPr>
            <a:r>
              <a:rPr dirty="0"/>
              <a:t>Depending on the code of conduct, in this context, examples of responses may be:</a:t>
            </a:r>
          </a:p>
          <a:p>
            <a:pPr defTabSz="286426">
              <a:spcBef>
                <a:spcPts val="200"/>
              </a:spcBef>
              <a:defRPr sz="2376"/>
            </a:pPr>
            <a:r>
              <a:rPr dirty="0"/>
              <a:t>Talk to the RRT member who had an inappropriate behaviour (attempt of SA) to raise his awareness on this matter.</a:t>
            </a:r>
          </a:p>
          <a:p>
            <a:pPr defTabSz="286426">
              <a:spcBef>
                <a:spcPts val="200"/>
              </a:spcBef>
              <a:defRPr sz="2376"/>
            </a:pPr>
            <a:r>
              <a:rPr dirty="0"/>
              <a:t>The RRT member should apologize to Nelly about his inappropriate behaviour.</a:t>
            </a:r>
          </a:p>
          <a:p>
            <a:pPr defTabSz="286426">
              <a:spcBef>
                <a:spcPts val="200"/>
              </a:spcBef>
              <a:defRPr sz="2376"/>
            </a:pPr>
            <a:r>
              <a:rPr dirty="0"/>
              <a:t>Report the situation to the RRT team lead.</a:t>
            </a:r>
          </a:p>
          <a:p>
            <a:pPr defTabSz="286426">
              <a:spcBef>
                <a:spcPts val="200"/>
              </a:spcBef>
              <a:defRPr sz="2376"/>
            </a:pPr>
            <a:r>
              <a:rPr dirty="0"/>
              <a:t>A disciplinary measure may be applied by the RRT team lead based on the code of conduct.</a:t>
            </a:r>
          </a:p>
        </p:txBody>
      </p:sp>
      <p:sp>
        <p:nvSpPr>
          <p:cNvPr id="545" name="Title 1"/>
          <p:cNvSpPr txBox="1"/>
          <p:nvPr/>
        </p:nvSpPr>
        <p:spPr>
          <a:xfrm>
            <a:off x="343434" y="783434"/>
            <a:ext cx="8255225" cy="8679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defTabSz="216990">
              <a:lnSpc>
                <a:spcPct val="90000"/>
              </a:lnSpc>
              <a:defRPr sz="2800">
                <a:solidFill>
                  <a:srgbClr val="C00000"/>
                </a:solidFill>
                <a:latin typeface="Source Sans Pro Bold"/>
                <a:ea typeface="Source Sans Pro Bold"/>
                <a:cs typeface="Source Sans Pro Bold"/>
                <a:sym typeface="Source Sans Pro Bold"/>
              </a:defRPr>
            </a:pPr>
            <a:r>
              <a:rPr b="1"/>
              <a:t>3. Responses to inappropriate behaviour by RRT team member listed down (3)</a:t>
            </a:r>
          </a:p>
        </p:txBody>
      </p:sp>
      <p:sp>
        <p:nvSpPr>
          <p:cNvPr id="546"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(4)</a:t>
            </a:r>
          </a:p>
        </p:txBody>
      </p:sp>
      <p:sp>
        <p:nvSpPr>
          <p:cNvPr id="2" name="ZoneTexte 1">
            <a:extLst>
              <a:ext uri="{FF2B5EF4-FFF2-40B4-BE49-F238E27FC236}">
                <a16:creationId xmlns:a16="http://schemas.microsoft.com/office/drawing/2014/main" id="{9E22E0DA-DA5A-45A8-5430-0D6F4A384767}"/>
              </a:ext>
            </a:extLst>
          </p:cNvPr>
          <p:cNvSpPr txBox="1"/>
          <p:nvPr/>
        </p:nvSpPr>
        <p:spPr>
          <a:xfrm>
            <a:off x="1283494" y="5629275"/>
            <a:ext cx="10458449"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b="1" dirty="0">
                <a:solidFill>
                  <a:srgbClr val="FF0000"/>
                </a:solidFill>
                <a:highlight>
                  <a:srgbClr val="FFFF00"/>
                </a:highlight>
                <a:latin typeface="Source Sans Pro Regular"/>
              </a:rPr>
              <a:t>Note to facilitator: The content of this slide is to be adapted to the country code of conduct and how the  sexual exploitation, abuse and harassment issues are addressed in your country</a:t>
            </a:r>
            <a:r>
              <a:rPr lang="fr-FR" b="1" dirty="0">
                <a:highlight>
                  <a:srgbClr val="FFFF00"/>
                </a:highlight>
                <a:latin typeface="Source Sans Pro Regular"/>
                <a:ea typeface="Source Sans Pro Regular"/>
              </a:rPr>
              <a:t>​</a:t>
            </a:r>
            <a:endParaRPr lang="fr-FR" b="1">
              <a:highlight>
                <a:srgbClr val="FFFF00"/>
              </a:highlight>
              <a:latin typeface="Source Sans Pro Regula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Google Shape;308;p8"/>
          <p:cNvSpPr txBox="1">
            <a:spLocks noGrp="1"/>
          </p:cNvSpPr>
          <p:nvPr>
            <p:ph type="body" sz="half" idx="1"/>
          </p:nvPr>
        </p:nvSpPr>
        <p:spPr>
          <a:xfrm>
            <a:off x="422273" y="1688219"/>
            <a:ext cx="11347453" cy="1870076"/>
          </a:xfrm>
          <a:prstGeom prst="rect">
            <a:avLst/>
          </a:prstGeom>
        </p:spPr>
        <p:txBody>
          <a:bodyPr lIns="0" tIns="0" rIns="0" bIns="0"/>
          <a:lstStyle/>
          <a:p>
            <a:pPr>
              <a:spcBef>
                <a:spcPts val="0"/>
              </a:spcBef>
              <a:defRPr sz="3200"/>
            </a:pPr>
            <a:r>
              <a:rPr b="1" dirty="0"/>
              <a:t>Session C1: </a:t>
            </a:r>
          </a:p>
          <a:p>
            <a:pPr>
              <a:spcBef>
                <a:spcPts val="0"/>
              </a:spcBef>
              <a:defRPr sz="3200"/>
            </a:pPr>
            <a:r>
              <a:rPr b="1" dirty="0"/>
              <a:t>RRT activated</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Content Placeholder 2"/>
          <p:cNvSpPr txBox="1">
            <a:spLocks noGrp="1"/>
          </p:cNvSpPr>
          <p:nvPr>
            <p:ph type="body" idx="1"/>
          </p:nvPr>
        </p:nvSpPr>
        <p:spPr>
          <a:xfrm>
            <a:off x="2378927" y="1633499"/>
            <a:ext cx="8222169" cy="4654071"/>
          </a:xfrm>
          <a:prstGeom prst="rect">
            <a:avLst/>
          </a:prstGeom>
        </p:spPr>
        <p:txBody>
          <a:bodyPr/>
          <a:lstStyle/>
          <a:p>
            <a:r>
              <a:rPr b="1" dirty="0">
                <a:solidFill>
                  <a:schemeClr val="accent3"/>
                </a:solidFill>
              </a:rPr>
              <a:t>Key messages should include recommendations on the following areas:</a:t>
            </a:r>
          </a:p>
          <a:p>
            <a:pPr marL="457200" indent="-457200">
              <a:buClr>
                <a:schemeClr val="accent3"/>
              </a:buClr>
              <a:buSzPct val="100000"/>
              <a:buAutoNum type="arabicPeriod"/>
            </a:pPr>
            <a:r>
              <a:rPr dirty="0"/>
              <a:t>Personal hygiene</a:t>
            </a:r>
          </a:p>
          <a:p>
            <a:pPr marL="457200" indent="-457200">
              <a:buClr>
                <a:schemeClr val="accent3"/>
              </a:buClr>
              <a:buSzPct val="100000"/>
              <a:buAutoNum type="arabicPeriod"/>
            </a:pPr>
            <a:r>
              <a:rPr dirty="0"/>
              <a:t>Food</a:t>
            </a:r>
          </a:p>
          <a:p>
            <a:pPr marL="457200" indent="-457200">
              <a:buClr>
                <a:schemeClr val="accent3"/>
              </a:buClr>
              <a:buSzPct val="100000"/>
              <a:buAutoNum type="arabicPeriod"/>
            </a:pPr>
            <a:r>
              <a:rPr dirty="0"/>
              <a:t>Safe drinking water</a:t>
            </a:r>
          </a:p>
          <a:p>
            <a:pPr marL="457200" indent="-457200">
              <a:buClr>
                <a:schemeClr val="accent3"/>
              </a:buClr>
              <a:buSzPct val="100000"/>
              <a:buAutoNum type="arabicPeriod"/>
            </a:pPr>
            <a:r>
              <a:rPr dirty="0"/>
              <a:t>Wells</a:t>
            </a:r>
          </a:p>
          <a:p>
            <a:pPr marL="457200" indent="-457200">
              <a:buClr>
                <a:schemeClr val="accent3"/>
              </a:buClr>
              <a:buSzPct val="100000"/>
              <a:buAutoNum type="arabicPeriod"/>
            </a:pPr>
            <a:r>
              <a:rPr dirty="0"/>
              <a:t>Recommendations for people with diarrhea</a:t>
            </a:r>
          </a:p>
          <a:p>
            <a:pPr marL="457200" indent="-457200">
              <a:buClr>
                <a:schemeClr val="accent3"/>
              </a:buClr>
              <a:buSzPct val="100000"/>
              <a:buAutoNum type="arabicPeriod"/>
            </a:pPr>
            <a:r>
              <a:rPr dirty="0"/>
              <a:t>Taking care of patients</a:t>
            </a:r>
          </a:p>
          <a:p>
            <a:pPr marL="457200" indent="-457200">
              <a:buClr>
                <a:schemeClr val="accent3"/>
              </a:buClr>
              <a:buSzPct val="100000"/>
              <a:buAutoNum type="arabicPeriod"/>
            </a:pPr>
            <a:endParaRPr dirty="0"/>
          </a:p>
          <a:p>
            <a:r>
              <a:rPr dirty="0"/>
              <a:t>These should include culturally relevant key messages e.g., consider traditional practices that will help prevent the spread. </a:t>
            </a:r>
          </a:p>
        </p:txBody>
      </p:sp>
      <p:sp>
        <p:nvSpPr>
          <p:cNvPr id="549" name="Title 1"/>
          <p:cNvSpPr txBox="1"/>
          <p:nvPr/>
        </p:nvSpPr>
        <p:spPr>
          <a:xfrm>
            <a:off x="343432" y="730716"/>
            <a:ext cx="9574981"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4. Key messages of a health education campaign (1) </a:t>
            </a:r>
          </a:p>
        </p:txBody>
      </p:sp>
      <p:sp>
        <p:nvSpPr>
          <p:cNvPr id="550"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(5)</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Content Placeholder 2"/>
          <p:cNvSpPr txBox="1">
            <a:spLocks noGrp="1"/>
          </p:cNvSpPr>
          <p:nvPr>
            <p:ph type="body" idx="1"/>
          </p:nvPr>
        </p:nvSpPr>
        <p:spPr>
          <a:xfrm>
            <a:off x="1318638" y="1274475"/>
            <a:ext cx="9105556" cy="5443675"/>
          </a:xfrm>
          <a:prstGeom prst="rect">
            <a:avLst/>
          </a:prstGeom>
        </p:spPr>
        <p:txBody>
          <a:bodyPr/>
          <a:lstStyle/>
          <a:p>
            <a:pPr marL="0" lvl="1" indent="361188" defTabSz="228562">
              <a:lnSpc>
                <a:spcPct val="100000"/>
              </a:lnSpc>
              <a:spcBef>
                <a:spcPts val="0"/>
              </a:spcBef>
              <a:buSzTx/>
              <a:buNone/>
              <a:defRPr sz="1896"/>
            </a:pPr>
            <a:r>
              <a:rPr b="1" dirty="0">
                <a:solidFill>
                  <a:schemeClr val="accent3"/>
                </a:solidFill>
              </a:rPr>
              <a:t>1. Personal Hygiene</a:t>
            </a:r>
          </a:p>
          <a:p>
            <a:pPr marL="839762" lvl="2" indent="-270890" defTabSz="228562">
              <a:lnSpc>
                <a:spcPct val="100000"/>
              </a:lnSpc>
              <a:spcBef>
                <a:spcPts val="0"/>
              </a:spcBef>
              <a:buClr>
                <a:schemeClr val="accent3"/>
              </a:buClr>
              <a:buFont typeface="Symbol"/>
              <a:buChar char="·"/>
              <a:defRPr sz="1896"/>
            </a:pPr>
            <a:r>
              <a:rPr dirty="0"/>
              <a:t>Wash your hands with soap, ashes, or lime before cooking, eating and feeding your children, and after using the latrine or cleaning your children after they have used the latrine.</a:t>
            </a:r>
          </a:p>
          <a:p>
            <a:pPr marL="839762" lvl="2" indent="-270890" defTabSz="228562">
              <a:lnSpc>
                <a:spcPct val="100000"/>
              </a:lnSpc>
              <a:spcBef>
                <a:spcPts val="0"/>
              </a:spcBef>
              <a:buClr>
                <a:schemeClr val="accent3"/>
              </a:buClr>
              <a:buFont typeface="Symbol"/>
              <a:buChar char="·"/>
              <a:defRPr sz="1896"/>
            </a:pPr>
            <a:r>
              <a:rPr dirty="0"/>
              <a:t>Wash all parts of your hands – front, back, between the fingers, and under nails.</a:t>
            </a:r>
          </a:p>
          <a:p>
            <a:pPr marL="839762" lvl="2" indent="-270890" defTabSz="228562">
              <a:lnSpc>
                <a:spcPct val="100000"/>
              </a:lnSpc>
              <a:spcBef>
                <a:spcPts val="0"/>
              </a:spcBef>
              <a:buClr>
                <a:schemeClr val="accent3"/>
              </a:buClr>
              <a:buFont typeface="Symbol"/>
              <a:buChar char="·"/>
              <a:defRPr sz="1896"/>
            </a:pPr>
            <a:r>
              <a:rPr dirty="0"/>
              <a:t>Use the latrine to defecate and keep the latrine clean.</a:t>
            </a:r>
          </a:p>
          <a:p>
            <a:pPr indent="117386" defTabSz="228562">
              <a:lnSpc>
                <a:spcPct val="100000"/>
              </a:lnSpc>
              <a:spcBef>
                <a:spcPts val="0"/>
              </a:spcBef>
              <a:defRPr sz="1896"/>
            </a:pPr>
            <a:endParaRPr dirty="0"/>
          </a:p>
          <a:p>
            <a:pPr marL="0" lvl="1" indent="361188" defTabSz="228562">
              <a:lnSpc>
                <a:spcPct val="100000"/>
              </a:lnSpc>
              <a:spcBef>
                <a:spcPts val="0"/>
              </a:spcBef>
              <a:buSzTx/>
              <a:buNone/>
              <a:defRPr sz="1896"/>
            </a:pPr>
            <a:r>
              <a:rPr b="1" dirty="0">
                <a:solidFill>
                  <a:schemeClr val="accent3"/>
                </a:solidFill>
              </a:rPr>
              <a:t>2. Food</a:t>
            </a:r>
          </a:p>
          <a:p>
            <a:pPr marL="839762" lvl="2" indent="-270890" defTabSz="228562">
              <a:lnSpc>
                <a:spcPct val="100000"/>
              </a:lnSpc>
              <a:spcBef>
                <a:spcPts val="0"/>
              </a:spcBef>
              <a:buClr>
                <a:schemeClr val="accent3"/>
              </a:buClr>
              <a:buFont typeface="Symbol"/>
              <a:buChar char="·"/>
              <a:defRPr sz="1896"/>
            </a:pPr>
            <a:r>
              <a:rPr dirty="0"/>
              <a:t>Cook raw food thoroughly and eat cooked foods immediately.</a:t>
            </a:r>
          </a:p>
          <a:p>
            <a:pPr marL="839762" lvl="2" indent="-270890" defTabSz="228562">
              <a:lnSpc>
                <a:spcPct val="100000"/>
              </a:lnSpc>
              <a:spcBef>
                <a:spcPts val="0"/>
              </a:spcBef>
              <a:buClr>
                <a:schemeClr val="accent3"/>
              </a:buClr>
              <a:buFont typeface="Symbol"/>
              <a:buChar char="·"/>
              <a:defRPr sz="1896"/>
            </a:pPr>
            <a:r>
              <a:rPr dirty="0"/>
              <a:t>Store cooked food carefully in the refrigerator.</a:t>
            </a:r>
          </a:p>
          <a:p>
            <a:pPr marL="839762" lvl="2" indent="-270890" defTabSz="228562">
              <a:lnSpc>
                <a:spcPct val="100000"/>
              </a:lnSpc>
              <a:spcBef>
                <a:spcPts val="0"/>
              </a:spcBef>
              <a:buClr>
                <a:schemeClr val="accent3"/>
              </a:buClr>
              <a:buFont typeface="Symbol"/>
              <a:buChar char="·"/>
              <a:defRPr sz="1896"/>
            </a:pPr>
            <a:r>
              <a:rPr dirty="0"/>
              <a:t>Reheat cooked food thoroughly.</a:t>
            </a:r>
          </a:p>
          <a:p>
            <a:pPr marL="839762" lvl="2" indent="-270890" defTabSz="228562">
              <a:lnSpc>
                <a:spcPct val="100000"/>
              </a:lnSpc>
              <a:spcBef>
                <a:spcPts val="0"/>
              </a:spcBef>
              <a:buClr>
                <a:schemeClr val="accent3"/>
              </a:buClr>
              <a:buFont typeface="Symbol"/>
              <a:buChar char="·"/>
              <a:defRPr sz="1896"/>
            </a:pPr>
            <a:r>
              <a:rPr dirty="0"/>
              <a:t>Avoid contact between raw and cooked food. </a:t>
            </a:r>
          </a:p>
          <a:p>
            <a:pPr marL="839762" lvl="2" indent="-270890" defTabSz="228562">
              <a:lnSpc>
                <a:spcPct val="100000"/>
              </a:lnSpc>
              <a:spcBef>
                <a:spcPts val="0"/>
              </a:spcBef>
              <a:buClr>
                <a:schemeClr val="accent3"/>
              </a:buClr>
              <a:buFont typeface="Symbol"/>
              <a:buChar char="·"/>
              <a:defRPr sz="1896"/>
            </a:pPr>
            <a:r>
              <a:rPr dirty="0"/>
              <a:t>Eat only fruits and vegetables you have peeled yourself.</a:t>
            </a:r>
          </a:p>
          <a:p>
            <a:pPr marL="839762" lvl="2" indent="-270890" defTabSz="228562">
              <a:lnSpc>
                <a:spcPct val="100000"/>
              </a:lnSpc>
              <a:spcBef>
                <a:spcPts val="0"/>
              </a:spcBef>
              <a:buClr>
                <a:schemeClr val="accent3"/>
              </a:buClr>
              <a:buFont typeface="Symbol"/>
              <a:buChar char="·"/>
              <a:defRPr sz="1896"/>
            </a:pPr>
            <a:r>
              <a:rPr dirty="0"/>
              <a:t>Keep all kitchen surfaces clean.</a:t>
            </a:r>
          </a:p>
          <a:p>
            <a:pPr marL="839762" lvl="2" indent="-270890" defTabSz="228562">
              <a:lnSpc>
                <a:spcPct val="100000"/>
              </a:lnSpc>
              <a:spcBef>
                <a:spcPts val="0"/>
              </a:spcBef>
              <a:buClr>
                <a:schemeClr val="accent3"/>
              </a:buClr>
              <a:buFont typeface="Symbol"/>
              <a:buChar char="·"/>
              <a:defRPr sz="1896"/>
            </a:pPr>
            <a:r>
              <a:rPr dirty="0"/>
              <a:t>Wash your cutting board especially well with soap and water.</a:t>
            </a:r>
          </a:p>
          <a:p>
            <a:pPr marL="839762" lvl="2" indent="-270890" defTabSz="228562">
              <a:lnSpc>
                <a:spcPct val="100000"/>
              </a:lnSpc>
              <a:spcBef>
                <a:spcPts val="0"/>
              </a:spcBef>
              <a:buClr>
                <a:schemeClr val="accent3"/>
              </a:buClr>
              <a:buFont typeface="Symbol"/>
              <a:buChar char="·"/>
              <a:defRPr sz="1896"/>
            </a:pPr>
            <a:r>
              <a:rPr dirty="0"/>
              <a:t>Wash your utensils and dishes with soap and water.</a:t>
            </a:r>
          </a:p>
          <a:p>
            <a:pPr marL="839762" lvl="2" indent="-270890" defTabSz="228562">
              <a:lnSpc>
                <a:spcPct val="100000"/>
              </a:lnSpc>
              <a:spcBef>
                <a:spcPts val="0"/>
              </a:spcBef>
              <a:buClr>
                <a:schemeClr val="accent3"/>
              </a:buClr>
              <a:buFont typeface="Symbol"/>
              <a:buChar char="·"/>
              <a:defRPr sz="1896"/>
            </a:pPr>
            <a:r>
              <a:rPr dirty="0"/>
              <a:t>COOK IT – PEEL IT – OR LEAVE IT</a:t>
            </a:r>
          </a:p>
        </p:txBody>
      </p:sp>
      <p:sp>
        <p:nvSpPr>
          <p:cNvPr id="553" name="Title 1"/>
          <p:cNvSpPr txBox="1"/>
          <p:nvPr/>
        </p:nvSpPr>
        <p:spPr>
          <a:xfrm>
            <a:off x="343432" y="730716"/>
            <a:ext cx="9574981"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a:t>4. Key messages of a health education campaign (2) </a:t>
            </a:r>
          </a:p>
        </p:txBody>
      </p:sp>
      <p:sp>
        <p:nvSpPr>
          <p:cNvPr id="554"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(6)</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Content Placeholder 2"/>
          <p:cNvSpPr txBox="1">
            <a:spLocks noGrp="1"/>
          </p:cNvSpPr>
          <p:nvPr>
            <p:ph type="body" idx="1"/>
          </p:nvPr>
        </p:nvSpPr>
        <p:spPr>
          <a:xfrm>
            <a:off x="1275296" y="1289867"/>
            <a:ext cx="9692208" cy="5428184"/>
          </a:xfrm>
          <a:prstGeom prst="rect">
            <a:avLst/>
          </a:prstGeom>
        </p:spPr>
        <p:txBody>
          <a:bodyPr/>
          <a:lstStyle/>
          <a:p>
            <a:pPr marL="0" lvl="1" indent="429768" defTabSz="271960">
              <a:lnSpc>
                <a:spcPct val="100000"/>
              </a:lnSpc>
              <a:spcBef>
                <a:spcPts val="0"/>
              </a:spcBef>
              <a:buSzTx/>
              <a:buNone/>
              <a:defRPr sz="1974"/>
            </a:pPr>
            <a:r>
              <a:rPr b="1" dirty="0">
                <a:solidFill>
                  <a:schemeClr val="accent3"/>
                </a:solidFill>
              </a:rPr>
              <a:t>3. Safe Drinking Water</a:t>
            </a:r>
          </a:p>
          <a:p>
            <a:pPr marL="999210" lvl="2" indent="-322325" defTabSz="271960">
              <a:lnSpc>
                <a:spcPct val="100000"/>
              </a:lnSpc>
              <a:spcBef>
                <a:spcPts val="0"/>
              </a:spcBef>
              <a:buClr>
                <a:schemeClr val="accent3"/>
              </a:buClr>
              <a:buFont typeface="Symbol"/>
              <a:buChar char="·"/>
              <a:defRPr sz="1974"/>
            </a:pPr>
            <a:r>
              <a:rPr dirty="0"/>
              <a:t>Even if it looks clear, water may not be safe (to drink or use).</a:t>
            </a:r>
          </a:p>
          <a:p>
            <a:pPr marL="999210" lvl="2" indent="-322325" defTabSz="271960">
              <a:lnSpc>
                <a:spcPct val="100000"/>
              </a:lnSpc>
              <a:spcBef>
                <a:spcPts val="0"/>
              </a:spcBef>
              <a:buClr>
                <a:schemeClr val="accent3"/>
              </a:buClr>
              <a:buFont typeface="Symbol"/>
              <a:buChar char="·"/>
              <a:defRPr sz="1974"/>
            </a:pPr>
            <a:r>
              <a:rPr dirty="0"/>
              <a:t>Boil or add drops of chlorine to water before drinking.</a:t>
            </a:r>
          </a:p>
          <a:p>
            <a:pPr marL="999210" lvl="2" indent="-322325" defTabSz="271960">
              <a:lnSpc>
                <a:spcPct val="100000"/>
              </a:lnSpc>
              <a:spcBef>
                <a:spcPts val="0"/>
              </a:spcBef>
              <a:buClr>
                <a:schemeClr val="accent3"/>
              </a:buClr>
              <a:buFont typeface="Symbol"/>
              <a:buChar char="·"/>
              <a:defRPr sz="1974"/>
            </a:pPr>
            <a:r>
              <a:rPr dirty="0"/>
              <a:t>Keep drinking water in a clean, covered pot or bucket, or any other container with a small opening and a cover. It should be used within 24 hours of collection.</a:t>
            </a:r>
          </a:p>
          <a:p>
            <a:pPr marL="999210" lvl="2" indent="-322325" defTabSz="271960">
              <a:lnSpc>
                <a:spcPct val="100000"/>
              </a:lnSpc>
              <a:spcBef>
                <a:spcPts val="0"/>
              </a:spcBef>
              <a:buClr>
                <a:schemeClr val="accent3"/>
              </a:buClr>
              <a:buFont typeface="Symbol"/>
              <a:buChar char="·"/>
              <a:defRPr sz="1974"/>
            </a:pPr>
            <a:r>
              <a:rPr dirty="0"/>
              <a:t>Pour the water from the container – do not dip a cup into the container.</a:t>
            </a:r>
          </a:p>
          <a:p>
            <a:pPr marL="999210" lvl="2" indent="-322325" defTabSz="271960">
              <a:lnSpc>
                <a:spcPct val="100000"/>
              </a:lnSpc>
              <a:spcBef>
                <a:spcPts val="0"/>
              </a:spcBef>
              <a:buClr>
                <a:schemeClr val="accent3"/>
              </a:buClr>
              <a:buFont typeface="Symbol"/>
              <a:buChar char="·"/>
              <a:defRPr sz="1974"/>
            </a:pPr>
            <a:r>
              <a:rPr dirty="0"/>
              <a:t>If dipping into the water container cannot be avoided, use a cup or other utensil with a handle.</a:t>
            </a:r>
          </a:p>
          <a:p>
            <a:pPr marL="0" lvl="1" indent="429768" defTabSz="271960">
              <a:lnSpc>
                <a:spcPct val="100000"/>
              </a:lnSpc>
              <a:spcBef>
                <a:spcPts val="0"/>
              </a:spcBef>
              <a:buSzTx/>
              <a:buNone/>
              <a:defRPr sz="1974"/>
            </a:pPr>
            <a:r>
              <a:rPr b="1" dirty="0">
                <a:solidFill>
                  <a:schemeClr val="accent3"/>
                </a:solidFill>
              </a:rPr>
              <a:t>4. Wells</a:t>
            </a:r>
          </a:p>
          <a:p>
            <a:pPr marL="999210" lvl="2" indent="-322325" defTabSz="271960">
              <a:lnSpc>
                <a:spcPct val="100000"/>
              </a:lnSpc>
              <a:spcBef>
                <a:spcPts val="0"/>
              </a:spcBef>
              <a:buClr>
                <a:schemeClr val="accent3"/>
              </a:buClr>
              <a:buFont typeface="Symbol"/>
              <a:buChar char="·"/>
              <a:defRPr sz="1974"/>
            </a:pPr>
            <a:r>
              <a:rPr dirty="0"/>
              <a:t>Do not defecate or urinate in, or near, a source of drinking water.</a:t>
            </a:r>
          </a:p>
          <a:p>
            <a:pPr marL="999210" lvl="2" indent="-322325" defTabSz="271960">
              <a:lnSpc>
                <a:spcPct val="100000"/>
              </a:lnSpc>
              <a:spcBef>
                <a:spcPts val="0"/>
              </a:spcBef>
              <a:buClr>
                <a:schemeClr val="accent3"/>
              </a:buClr>
              <a:buFont typeface="Symbol"/>
              <a:buChar char="·"/>
              <a:defRPr sz="1974"/>
            </a:pPr>
            <a:r>
              <a:rPr dirty="0"/>
              <a:t>Do not wash yourself, your clothes, or your pots and utensils in the source of drinking water (stream, river, or water hole).</a:t>
            </a:r>
          </a:p>
          <a:p>
            <a:pPr marL="999210" lvl="2" indent="-322325" defTabSz="271960">
              <a:lnSpc>
                <a:spcPct val="100000"/>
              </a:lnSpc>
              <a:spcBef>
                <a:spcPts val="0"/>
              </a:spcBef>
              <a:buClr>
                <a:schemeClr val="accent3"/>
              </a:buClr>
              <a:buFont typeface="Symbol"/>
              <a:buChar char="·"/>
              <a:defRPr sz="1974"/>
            </a:pPr>
            <a:r>
              <a:rPr dirty="0"/>
              <a:t>Open wells must be covered when not in use to avoid contamination.</a:t>
            </a:r>
          </a:p>
          <a:p>
            <a:pPr marL="999210" lvl="2" indent="-322325" defTabSz="271960">
              <a:lnSpc>
                <a:spcPct val="100000"/>
              </a:lnSpc>
              <a:spcBef>
                <a:spcPts val="0"/>
              </a:spcBef>
              <a:buClr>
                <a:schemeClr val="accent3"/>
              </a:buClr>
              <a:buFont typeface="Symbol"/>
              <a:buChar char="·"/>
              <a:defRPr sz="1974"/>
            </a:pPr>
            <a:r>
              <a:rPr dirty="0"/>
              <a:t>The buckets used to collect water should be hung up when not in use – they must not be left on a dirty surface.</a:t>
            </a:r>
          </a:p>
          <a:p>
            <a:pPr marL="999210" lvl="2" indent="-322325" defTabSz="271960">
              <a:lnSpc>
                <a:spcPct val="100000"/>
              </a:lnSpc>
              <a:spcBef>
                <a:spcPts val="0"/>
              </a:spcBef>
              <a:buClr>
                <a:schemeClr val="accent3"/>
              </a:buClr>
              <a:buFont typeface="Symbol"/>
              <a:buChar char="·"/>
              <a:defRPr sz="1974"/>
            </a:pPr>
            <a:r>
              <a:rPr dirty="0"/>
              <a:t>The area surrounding a well or a hand pump must be kept as clean as possible.</a:t>
            </a:r>
          </a:p>
          <a:p>
            <a:pPr marL="999210" lvl="2" indent="-322325" defTabSz="271960">
              <a:lnSpc>
                <a:spcPct val="100000"/>
              </a:lnSpc>
              <a:spcBef>
                <a:spcPts val="0"/>
              </a:spcBef>
              <a:buClr>
                <a:schemeClr val="accent3"/>
              </a:buClr>
              <a:buFont typeface="Symbol"/>
              <a:buChar char="·"/>
              <a:defRPr sz="1974"/>
            </a:pPr>
            <a:r>
              <a:rPr dirty="0"/>
              <a:t>Get rid of refuse and stagnant water around a water source.</a:t>
            </a:r>
          </a:p>
        </p:txBody>
      </p:sp>
      <p:sp>
        <p:nvSpPr>
          <p:cNvPr id="557" name="Title 1"/>
          <p:cNvSpPr txBox="1"/>
          <p:nvPr/>
        </p:nvSpPr>
        <p:spPr>
          <a:xfrm>
            <a:off x="343432" y="730716"/>
            <a:ext cx="9574980"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a:t>4. Key messages of a health education campaign (3) </a:t>
            </a:r>
          </a:p>
        </p:txBody>
      </p:sp>
      <p:sp>
        <p:nvSpPr>
          <p:cNvPr id="558"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(7)</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Content Placeholder 2"/>
          <p:cNvSpPr txBox="1">
            <a:spLocks noGrp="1"/>
          </p:cNvSpPr>
          <p:nvPr>
            <p:ph type="body" idx="1"/>
          </p:nvPr>
        </p:nvSpPr>
        <p:spPr>
          <a:xfrm>
            <a:off x="1291472" y="1256426"/>
            <a:ext cx="9177650" cy="4654072"/>
          </a:xfrm>
          <a:prstGeom prst="rect">
            <a:avLst/>
          </a:prstGeom>
        </p:spPr>
        <p:txBody>
          <a:bodyPr/>
          <a:lstStyle/>
          <a:p>
            <a:pPr marL="0" lvl="1" indent="384047" defTabSz="243028">
              <a:lnSpc>
                <a:spcPct val="100000"/>
              </a:lnSpc>
              <a:spcBef>
                <a:spcPts val="0"/>
              </a:spcBef>
              <a:buSzTx/>
              <a:buNone/>
              <a:defRPr sz="2016"/>
            </a:pPr>
            <a:r>
              <a:rPr b="1" dirty="0">
                <a:solidFill>
                  <a:schemeClr val="accent3"/>
                </a:solidFill>
              </a:rPr>
              <a:t>5. For People with</a:t>
            </a:r>
            <a:r>
              <a:rPr lang="hu-HU" b="1" dirty="0">
                <a:solidFill>
                  <a:schemeClr val="accent3"/>
                </a:solidFill>
              </a:rPr>
              <a:t> Diarrhoea</a:t>
            </a:r>
            <a:endParaRPr b="1" dirty="0">
              <a:solidFill>
                <a:schemeClr val="accent3"/>
              </a:solidFill>
            </a:endParaRPr>
          </a:p>
          <a:p>
            <a:pPr marL="892911" lvl="2" indent="-288035" defTabSz="243028">
              <a:lnSpc>
                <a:spcPct val="100000"/>
              </a:lnSpc>
              <a:spcBef>
                <a:spcPts val="0"/>
              </a:spcBef>
              <a:buClr>
                <a:schemeClr val="accent3"/>
              </a:buClr>
              <a:buFont typeface="Symbol"/>
              <a:buChar char="·"/>
              <a:defRPr sz="2016"/>
            </a:pPr>
            <a:r>
              <a:rPr dirty="0"/>
              <a:t>Do not panic but act quickly.</a:t>
            </a:r>
          </a:p>
          <a:p>
            <a:pPr marL="892911" lvl="2" indent="-288035" defTabSz="243028">
              <a:lnSpc>
                <a:spcPct val="100000"/>
              </a:lnSpc>
              <a:spcBef>
                <a:spcPts val="0"/>
              </a:spcBef>
              <a:buClr>
                <a:schemeClr val="accent3"/>
              </a:buClr>
              <a:buFont typeface="Symbol"/>
              <a:buChar char="·"/>
              <a:defRPr sz="2016"/>
            </a:pPr>
            <a:r>
              <a:rPr dirty="0"/>
              <a:t>Drink a solution of oral rehydration salts made with safe (boiled or chlorinated) water.</a:t>
            </a:r>
          </a:p>
          <a:p>
            <a:pPr marL="892911" lvl="2" indent="-288035" defTabSz="243028">
              <a:lnSpc>
                <a:spcPct val="100000"/>
              </a:lnSpc>
              <a:spcBef>
                <a:spcPts val="0"/>
              </a:spcBef>
              <a:buClr>
                <a:schemeClr val="accent3"/>
              </a:buClr>
              <a:buFont typeface="Symbol"/>
              <a:buChar char="·"/>
              <a:defRPr sz="2016"/>
            </a:pPr>
            <a:r>
              <a:rPr dirty="0"/>
              <a:t>Go immediately to the health</a:t>
            </a:r>
            <a:r>
              <a:rPr lang="hu-HU" dirty="0"/>
              <a:t> centre</a:t>
            </a:r>
            <a:r>
              <a:rPr dirty="0"/>
              <a:t>. Continue drinking as you go.</a:t>
            </a:r>
          </a:p>
          <a:p>
            <a:pPr marL="0" lvl="1" indent="384047" defTabSz="243028">
              <a:lnSpc>
                <a:spcPct val="100000"/>
              </a:lnSpc>
              <a:spcBef>
                <a:spcPts val="0"/>
              </a:spcBef>
              <a:buSzTx/>
              <a:buNone/>
              <a:defRPr sz="2016"/>
            </a:pPr>
            <a:r>
              <a:rPr b="1" dirty="0">
                <a:solidFill>
                  <a:schemeClr val="accent3"/>
                </a:solidFill>
              </a:rPr>
              <a:t>6. Taking Care of Patients</a:t>
            </a:r>
          </a:p>
          <a:p>
            <a:pPr marL="892911" lvl="2" indent="-288035" defTabSz="243028">
              <a:lnSpc>
                <a:spcPct val="100000"/>
              </a:lnSpc>
              <a:spcBef>
                <a:spcPts val="0"/>
              </a:spcBef>
              <a:buClr>
                <a:schemeClr val="accent3"/>
              </a:buClr>
              <a:buFont typeface="Symbol"/>
              <a:buChar char="·"/>
              <a:defRPr sz="2016"/>
            </a:pPr>
            <a:r>
              <a:rPr dirty="0"/>
              <a:t>Wash your hands after taking care of patients, touching them, their stools, vomit, or clothes.</a:t>
            </a:r>
          </a:p>
          <a:p>
            <a:pPr marL="892911" lvl="2" indent="-288035" defTabSz="243028">
              <a:lnSpc>
                <a:spcPct val="100000"/>
              </a:lnSpc>
              <a:spcBef>
                <a:spcPts val="0"/>
              </a:spcBef>
              <a:buClr>
                <a:schemeClr val="accent3"/>
              </a:buClr>
              <a:buFont typeface="Symbol"/>
              <a:buChar char="·"/>
              <a:defRPr sz="2016"/>
            </a:pPr>
            <a:r>
              <a:rPr dirty="0"/>
              <a:t>Avoid contaminating a water source by washing a patient’s clothes in it.</a:t>
            </a:r>
          </a:p>
          <a:p>
            <a:pPr marL="892911" lvl="2" indent="-288035" defTabSz="243028">
              <a:lnSpc>
                <a:spcPct val="100000"/>
              </a:lnSpc>
              <a:spcBef>
                <a:spcPts val="0"/>
              </a:spcBef>
              <a:buClr>
                <a:schemeClr val="accent3"/>
              </a:buClr>
              <a:buFont typeface="Symbol"/>
              <a:buChar char="·"/>
              <a:defRPr sz="2016"/>
            </a:pPr>
            <a:r>
              <a:rPr dirty="0"/>
              <a:t>Stools and vomit from a patient can be mixed with disinfectant (e.g., cresol).</a:t>
            </a:r>
          </a:p>
          <a:p>
            <a:pPr marL="892911" lvl="2" indent="-288035" defTabSz="243028">
              <a:lnSpc>
                <a:spcPct val="100000"/>
              </a:lnSpc>
              <a:spcBef>
                <a:spcPts val="0"/>
              </a:spcBef>
              <a:buClr>
                <a:schemeClr val="accent3"/>
              </a:buClr>
              <a:buFont typeface="Symbol"/>
              <a:buChar char="·"/>
              <a:defRPr sz="2016"/>
            </a:pPr>
            <a:r>
              <a:rPr dirty="0"/>
              <a:t>Disinfect the patient’s clothing and bedding with a solution of chlorine (0.05%), by stirring them in boiling water, or by drying them thoroughly in the sun before and after normal washing.</a:t>
            </a:r>
          </a:p>
        </p:txBody>
      </p:sp>
      <p:sp>
        <p:nvSpPr>
          <p:cNvPr id="561" name="Title 1"/>
          <p:cNvSpPr txBox="1"/>
          <p:nvPr/>
        </p:nvSpPr>
        <p:spPr>
          <a:xfrm>
            <a:off x="343432" y="730716"/>
            <a:ext cx="9574980"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a:t>4. Key messages of a health education campaign (4) </a:t>
            </a:r>
          </a:p>
        </p:txBody>
      </p:sp>
      <p:sp>
        <p:nvSpPr>
          <p:cNvPr id="562" name="Title 1"/>
          <p:cNvSpPr txBox="1"/>
          <p:nvPr/>
        </p:nvSpPr>
        <p:spPr>
          <a:xfrm>
            <a:off x="343432" y="-30963"/>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200">
                <a:solidFill>
                  <a:srgbClr val="FFFFFF"/>
                </a:solidFill>
                <a:latin typeface="Source Sans Pro Bold"/>
                <a:ea typeface="Source Sans Pro Bold"/>
                <a:cs typeface="Source Sans Pro Bold"/>
                <a:sym typeface="Source Sans Pro Bold"/>
              </a:defRPr>
            </a:pPr>
            <a:r>
              <a:rPr b="1" dirty="0"/>
              <a:t>C5  Debriefing (8)</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Google Shape;308;p8"/>
          <p:cNvSpPr txBox="1">
            <a:spLocks noGrp="1"/>
          </p:cNvSpPr>
          <p:nvPr>
            <p:ph type="body" sz="half" idx="1"/>
          </p:nvPr>
        </p:nvSpPr>
        <p:spPr>
          <a:xfrm>
            <a:off x="422273" y="1678791"/>
            <a:ext cx="11347453" cy="1870076"/>
          </a:xfrm>
          <a:prstGeom prst="rect">
            <a:avLst/>
          </a:prstGeom>
        </p:spPr>
        <p:txBody>
          <a:bodyPr lIns="0" tIns="0" rIns="0" bIns="0"/>
          <a:lstStyle/>
          <a:p>
            <a:pPr>
              <a:spcBef>
                <a:spcPts val="0"/>
              </a:spcBef>
              <a:defRPr sz="3200"/>
            </a:pPr>
            <a:r>
              <a:rPr b="1" dirty="0"/>
              <a:t>Session C6: </a:t>
            </a:r>
          </a:p>
          <a:p>
            <a:pPr>
              <a:spcBef>
                <a:spcPts val="0"/>
              </a:spcBef>
              <a:defRPr sz="3200"/>
            </a:pPr>
            <a:r>
              <a:rPr b="1" dirty="0"/>
              <a:t>Investigation report</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Title 1"/>
          <p:cNvSpPr txBox="1">
            <a:spLocks noGrp="1"/>
          </p:cNvSpPr>
          <p:nvPr>
            <p:ph type="title"/>
          </p:nvPr>
        </p:nvSpPr>
        <p:spPr>
          <a:xfrm>
            <a:off x="286087" y="-30963"/>
            <a:ext cx="5198115" cy="646113"/>
          </a:xfrm>
          <a:prstGeom prst="rect">
            <a:avLst/>
          </a:prstGeom>
        </p:spPr>
        <p:txBody>
          <a:bodyPr/>
          <a:lstStyle>
            <a:lvl1pPr>
              <a:defRPr>
                <a:latin typeface="Source Sans Pro Bold"/>
                <a:ea typeface="Source Sans Pro Bold"/>
                <a:cs typeface="Source Sans Pro Bold"/>
                <a:sym typeface="Source Sans Pro Bold"/>
              </a:defRPr>
            </a:lvl1pPr>
          </a:lstStyle>
          <a:p>
            <a:r>
              <a:rPr b="1" dirty="0"/>
              <a:t>C6 Investigation report</a:t>
            </a:r>
          </a:p>
        </p:txBody>
      </p:sp>
      <p:grpSp>
        <p:nvGrpSpPr>
          <p:cNvPr id="571" name="Rectangle 3"/>
          <p:cNvGrpSpPr/>
          <p:nvPr/>
        </p:nvGrpSpPr>
        <p:grpSpPr>
          <a:xfrm>
            <a:off x="1824210" y="1873769"/>
            <a:ext cx="8543581" cy="4127556"/>
            <a:chOff x="0" y="0"/>
            <a:chExt cx="8543580" cy="4127555"/>
          </a:xfrm>
        </p:grpSpPr>
        <p:sp>
          <p:nvSpPr>
            <p:cNvPr id="569" name="Rectangle"/>
            <p:cNvSpPr/>
            <p:nvPr/>
          </p:nvSpPr>
          <p:spPr>
            <a:xfrm>
              <a:off x="0" y="-1"/>
              <a:ext cx="8543581" cy="4127557"/>
            </a:xfrm>
            <a:prstGeom prst="rect">
              <a:avLst/>
            </a:prstGeom>
            <a:solidFill>
              <a:srgbClr val="D6DCE5"/>
            </a:solidFill>
            <a:ln w="12700" cap="flat">
              <a:solidFill>
                <a:srgbClr val="011749"/>
              </a:solidFill>
              <a:prstDash val="solid"/>
              <a:miter lim="800000"/>
            </a:ln>
            <a:effectLst/>
          </p:spPr>
          <p:txBody>
            <a:bodyPr wrap="square" lIns="45719" tIns="45719" rIns="45719" bIns="45719" numCol="1" anchor="ctr">
              <a:noAutofit/>
            </a:bodyPr>
            <a:lstStyle/>
            <a:p>
              <a:pPr>
                <a:defRPr sz="2000">
                  <a:latin typeface="+mn-lt"/>
                  <a:ea typeface="+mn-ea"/>
                  <a:cs typeface="+mn-cs"/>
                  <a:sym typeface="Source Sans Pro Regular"/>
                </a:defRPr>
              </a:pPr>
              <a:endParaRPr/>
            </a:p>
          </p:txBody>
        </p:sp>
        <p:sp>
          <p:nvSpPr>
            <p:cNvPr id="570" name="The RRT is notified by the hospital staff that the laboratory result of the samples collected from Mrs. Laila Samy tested positive for Cholera. New Cholera cases were identified through surveillance and active case finding activities. To determine the tr"/>
            <p:cNvSpPr txBox="1"/>
            <p:nvPr/>
          </p:nvSpPr>
          <p:spPr>
            <a:xfrm>
              <a:off x="52070" y="113057"/>
              <a:ext cx="8439441" cy="3901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just">
                <a:lnSpc>
                  <a:spcPct val="115000"/>
                </a:lnSpc>
                <a:spcBef>
                  <a:spcPts val="1000"/>
                </a:spcBef>
                <a:defRPr sz="2000">
                  <a:latin typeface="+mn-lt"/>
                  <a:ea typeface="+mn-ea"/>
                  <a:cs typeface="+mn-cs"/>
                  <a:sym typeface="Source Sans Pro Regular"/>
                </a:defRPr>
              </a:pPr>
              <a:r>
                <a:t>The RRT is notified by the hospital staff that the laboratory result of the samples collected from Mrs. Laila Samy tested positive for Cholera. New Cholera cases were identified through surveillance and active case finding activities. To determine the true geographic extent of the problem and the populations affected, you should conduct a descriptive epidemiological analysis based on the collected data. </a:t>
              </a:r>
            </a:p>
            <a:p>
              <a:pPr algn="just">
                <a:lnSpc>
                  <a:spcPct val="115000"/>
                </a:lnSpc>
                <a:spcBef>
                  <a:spcPts val="1000"/>
                </a:spcBef>
                <a:defRPr sz="2000">
                  <a:latin typeface="+mn-lt"/>
                  <a:ea typeface="+mn-ea"/>
                  <a:cs typeface="+mn-cs"/>
                  <a:sym typeface="Source Sans Pro Regular"/>
                </a:defRPr>
              </a:pPr>
              <a:r>
                <a:t>Based on the information available, you will write an investigation report and implement the required control measures to stop this outbreak. </a:t>
              </a:r>
            </a:p>
            <a:p>
              <a:pPr>
                <a:defRPr sz="2000">
                  <a:latin typeface="+mn-lt"/>
                  <a:ea typeface="+mn-ea"/>
                  <a:cs typeface="+mn-cs"/>
                  <a:sym typeface="Source Sans Pro Regular"/>
                </a:defRPr>
              </a:pPr>
              <a:r>
                <a:t>The team will be requested to present their investigation report to Dr Zaher, the RRT Manager at the EOC, during a meeting in 8-10 minutes.</a:t>
              </a:r>
            </a:p>
          </p:txBody>
        </p:sp>
      </p:grpSp>
      <p:sp>
        <p:nvSpPr>
          <p:cNvPr id="572" name="Content Placeholder 2"/>
          <p:cNvSpPr txBox="1"/>
          <p:nvPr/>
        </p:nvSpPr>
        <p:spPr>
          <a:xfrm>
            <a:off x="378376" y="856673"/>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Key information </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Content Placeholder 2"/>
          <p:cNvSpPr txBox="1">
            <a:spLocks noGrp="1"/>
          </p:cNvSpPr>
          <p:nvPr>
            <p:ph type="body" idx="1"/>
          </p:nvPr>
        </p:nvSpPr>
        <p:spPr>
          <a:xfrm>
            <a:off x="2249719" y="1339535"/>
            <a:ext cx="8222169" cy="4654072"/>
          </a:xfrm>
          <a:prstGeom prst="rect">
            <a:avLst/>
          </a:prstGeom>
        </p:spPr>
        <p:txBody>
          <a:bodyPr/>
          <a:lstStyle/>
          <a:p>
            <a:pPr>
              <a:lnSpc>
                <a:spcPct val="115000"/>
              </a:lnSpc>
              <a:spcBef>
                <a:spcPts val="1000"/>
              </a:spcBef>
            </a:pPr>
            <a:endParaRPr dirty="0"/>
          </a:p>
          <a:p>
            <a:pPr algn="just">
              <a:lnSpc>
                <a:spcPct val="115000"/>
              </a:lnSpc>
              <a:spcBef>
                <a:spcPts val="1000"/>
              </a:spcBef>
            </a:pPr>
            <a:r>
              <a:rPr dirty="0"/>
              <a:t>Each RRT must write an investigation report that includes all findings, conclusions, data tables, and charts (PPT format, 8 slides maximum) and present the summary report in plenary (8 to 10 minutes presentation).</a:t>
            </a:r>
          </a:p>
        </p:txBody>
      </p:sp>
      <p:sp>
        <p:nvSpPr>
          <p:cNvPr id="575" name="Content Placeholder 2"/>
          <p:cNvSpPr txBox="1"/>
          <p:nvPr/>
        </p:nvSpPr>
        <p:spPr>
          <a:xfrm>
            <a:off x="343432" y="859404"/>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a:t>Instructions</a:t>
            </a:r>
          </a:p>
        </p:txBody>
      </p:sp>
      <p:sp>
        <p:nvSpPr>
          <p:cNvPr id="576" name="Title 1"/>
          <p:cNvSpPr txBox="1">
            <a:spLocks noGrp="1"/>
          </p:cNvSpPr>
          <p:nvPr>
            <p:ph type="title"/>
          </p:nvPr>
        </p:nvSpPr>
        <p:spPr>
          <a:xfrm>
            <a:off x="286087" y="-30963"/>
            <a:ext cx="5198115" cy="646113"/>
          </a:xfrm>
          <a:prstGeom prst="rect">
            <a:avLst/>
          </a:prstGeom>
        </p:spPr>
        <p:txBody>
          <a:bodyPr/>
          <a:lstStyle>
            <a:lvl1pPr>
              <a:defRPr>
                <a:latin typeface="Source Sans Pro Bold"/>
                <a:ea typeface="Source Sans Pro Bold"/>
                <a:cs typeface="Source Sans Pro Bold"/>
                <a:sym typeface="Source Sans Pro Bold"/>
              </a:defRPr>
            </a:lvl1pPr>
          </a:lstStyle>
          <a:p>
            <a:r>
              <a:rPr b="1" dirty="0"/>
              <a:t>C6 Investigation report</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8" name="Picture 5" descr="Picture 5"/>
          <p:cNvPicPr>
            <a:picLocks noChangeAspect="1"/>
          </p:cNvPicPr>
          <p:nvPr/>
        </p:nvPicPr>
        <p:blipFill>
          <a:blip r:embed="rId2"/>
          <a:srcRect l="5345" t="29113" r="33285" b="53380"/>
          <a:stretch>
            <a:fillRect/>
          </a:stretch>
        </p:blipFill>
        <p:spPr>
          <a:xfrm>
            <a:off x="745235" y="2396972"/>
            <a:ext cx="10853829" cy="2064056"/>
          </a:xfrm>
          <a:prstGeom prst="rect">
            <a:avLst/>
          </a:prstGeom>
          <a:ln w="12700">
            <a:miter lim="400000"/>
          </a:ln>
        </p:spPr>
      </p:pic>
      <p:sp>
        <p:nvSpPr>
          <p:cNvPr id="579" name="Content Placeholder 2"/>
          <p:cNvSpPr txBox="1"/>
          <p:nvPr/>
        </p:nvSpPr>
        <p:spPr>
          <a:xfrm>
            <a:off x="378376" y="842609"/>
            <a:ext cx="3034888" cy="4801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a:t>Detailed timeline</a:t>
            </a:r>
          </a:p>
        </p:txBody>
      </p:sp>
      <p:sp>
        <p:nvSpPr>
          <p:cNvPr id="580" name="Title 1"/>
          <p:cNvSpPr txBox="1">
            <a:spLocks noGrp="1"/>
          </p:cNvSpPr>
          <p:nvPr>
            <p:ph type="title"/>
          </p:nvPr>
        </p:nvSpPr>
        <p:spPr>
          <a:xfrm>
            <a:off x="286087" y="-30963"/>
            <a:ext cx="5198115" cy="646113"/>
          </a:xfrm>
          <a:prstGeom prst="rect">
            <a:avLst/>
          </a:prstGeom>
        </p:spPr>
        <p:txBody>
          <a:bodyPr/>
          <a:lstStyle>
            <a:lvl1pPr>
              <a:defRPr>
                <a:latin typeface="Source Sans Pro Bold"/>
                <a:ea typeface="Source Sans Pro Bold"/>
                <a:cs typeface="Source Sans Pro Bold"/>
                <a:sym typeface="Source Sans Pro Bold"/>
              </a:defRPr>
            </a:lvl1pPr>
          </a:lstStyle>
          <a:p>
            <a:r>
              <a:rPr b="1" dirty="0"/>
              <a:t>C6 Investigation report</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Content Placeholder 2"/>
          <p:cNvSpPr txBox="1">
            <a:spLocks noGrp="1"/>
          </p:cNvSpPr>
          <p:nvPr>
            <p:ph type="body" idx="1"/>
          </p:nvPr>
        </p:nvSpPr>
        <p:spPr>
          <a:xfrm>
            <a:off x="1441187" y="1329432"/>
            <a:ext cx="9309625" cy="4654072"/>
          </a:xfrm>
          <a:prstGeom prst="rect">
            <a:avLst/>
          </a:prstGeom>
        </p:spPr>
        <p:txBody>
          <a:bodyPr/>
          <a:lstStyle/>
          <a:p>
            <a:pPr defTabSz="266174">
              <a:spcBef>
                <a:spcPts val="200"/>
              </a:spcBef>
              <a:defRPr sz="2208">
                <a:latin typeface="Source Sans Pro Bold"/>
                <a:ea typeface="Source Sans Pro Bold"/>
                <a:cs typeface="Source Sans Pro Bold"/>
                <a:sym typeface="Source Sans Pro Bold"/>
              </a:defRPr>
            </a:pPr>
            <a:endParaRPr dirty="0"/>
          </a:p>
          <a:p>
            <a:pPr marL="420623" indent="-420623" defTabSz="266174">
              <a:spcBef>
                <a:spcPts val="200"/>
              </a:spcBef>
              <a:buClr>
                <a:schemeClr val="accent3"/>
              </a:buClr>
              <a:buSzPct val="100000"/>
              <a:buAutoNum type="arabicPeriod"/>
              <a:defRPr sz="2208"/>
            </a:pPr>
            <a:r>
              <a:rPr b="1" dirty="0">
                <a:solidFill>
                  <a:schemeClr val="accent3"/>
                </a:solidFill>
              </a:rPr>
              <a:t>A comprehensive investigation report, integrating in a systematic way the results and conclusions of the various phases, addressing the following points:</a:t>
            </a:r>
          </a:p>
          <a:p>
            <a:pPr marL="654304" lvl="1" indent="-233679" defTabSz="266174">
              <a:spcBef>
                <a:spcPts val="0"/>
              </a:spcBef>
              <a:buClr>
                <a:schemeClr val="accent3"/>
              </a:buClr>
              <a:buFont typeface="Arial"/>
              <a:defRPr sz="2208"/>
            </a:pPr>
            <a:r>
              <a:rPr dirty="0"/>
              <a:t>Cholera prevention  and control measures, including technical and community-oriented interventions </a:t>
            </a:r>
          </a:p>
          <a:p>
            <a:pPr marL="654304" lvl="1" indent="-233679" defTabSz="266174">
              <a:spcBef>
                <a:spcPts val="0"/>
              </a:spcBef>
              <a:buClr>
                <a:schemeClr val="accent3"/>
              </a:buClr>
              <a:buFont typeface="Arial"/>
              <a:defRPr sz="2208"/>
            </a:pPr>
            <a:r>
              <a:rPr dirty="0"/>
              <a:t>The need to establish a cholera treatment center, its structure and calculation of required medical supplies as well as oral rehydration posts</a:t>
            </a:r>
          </a:p>
          <a:p>
            <a:pPr marL="654304" lvl="1" indent="-233679" defTabSz="266174">
              <a:spcBef>
                <a:spcPts val="0"/>
              </a:spcBef>
              <a:buClr>
                <a:schemeClr val="accent3"/>
              </a:buClr>
              <a:buFont typeface="Arial"/>
              <a:defRPr sz="2208"/>
            </a:pPr>
            <a:r>
              <a:rPr dirty="0"/>
              <a:t>Consider in the report how community members can provide support </a:t>
            </a:r>
          </a:p>
          <a:p>
            <a:pPr marL="654304" lvl="1" indent="-233679" defTabSz="266174">
              <a:spcBef>
                <a:spcPts val="0"/>
              </a:spcBef>
              <a:buClr>
                <a:schemeClr val="accent3"/>
              </a:buClr>
              <a:buFont typeface="Arial"/>
              <a:defRPr sz="2208"/>
            </a:pPr>
            <a:r>
              <a:rPr dirty="0"/>
              <a:t>Data should be presented in tables and graphics as appropriate.</a:t>
            </a:r>
          </a:p>
          <a:p>
            <a:pPr marL="654304" lvl="1" indent="-233679" defTabSz="266174">
              <a:spcBef>
                <a:spcPts val="0"/>
              </a:spcBef>
              <a:buClr>
                <a:schemeClr val="accent3"/>
              </a:buClr>
              <a:buFont typeface="Arial"/>
              <a:defRPr sz="2208"/>
            </a:pPr>
            <a:r>
              <a:rPr dirty="0"/>
              <a:t>Highlight the IHR measures regarding restriction on international trade and population movements due to cholera outbreak. </a:t>
            </a:r>
          </a:p>
          <a:p>
            <a:pPr marL="654304" lvl="1" indent="-233679" defTabSz="266174">
              <a:spcBef>
                <a:spcPts val="0"/>
              </a:spcBef>
              <a:buClr>
                <a:schemeClr val="accent3"/>
              </a:buClr>
              <a:buFont typeface="Arial"/>
              <a:defRPr sz="2208"/>
            </a:pPr>
            <a:r>
              <a:rPr dirty="0"/>
              <a:t>Plan for hypothesis testing.</a:t>
            </a:r>
          </a:p>
        </p:txBody>
      </p:sp>
      <p:sp>
        <p:nvSpPr>
          <p:cNvPr id="583" name="Content Placeholder 2"/>
          <p:cNvSpPr txBox="1"/>
          <p:nvPr/>
        </p:nvSpPr>
        <p:spPr>
          <a:xfrm>
            <a:off x="343432" y="821700"/>
            <a:ext cx="303488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dirty="0"/>
              <a:t>Outputs</a:t>
            </a:r>
          </a:p>
        </p:txBody>
      </p:sp>
      <p:sp>
        <p:nvSpPr>
          <p:cNvPr id="584" name="Title 1"/>
          <p:cNvSpPr txBox="1">
            <a:spLocks noGrp="1"/>
          </p:cNvSpPr>
          <p:nvPr>
            <p:ph type="title"/>
          </p:nvPr>
        </p:nvSpPr>
        <p:spPr>
          <a:xfrm>
            <a:off x="286087" y="-30963"/>
            <a:ext cx="5198115" cy="646113"/>
          </a:xfrm>
          <a:prstGeom prst="rect">
            <a:avLst/>
          </a:prstGeom>
        </p:spPr>
        <p:txBody>
          <a:bodyPr/>
          <a:lstStyle>
            <a:lvl1pPr>
              <a:defRPr>
                <a:latin typeface="Source Sans Pro Bold"/>
                <a:ea typeface="Source Sans Pro Bold"/>
                <a:cs typeface="Source Sans Pro Bold"/>
                <a:sym typeface="Source Sans Pro Bold"/>
              </a:defRPr>
            </a:lvl1pPr>
          </a:lstStyle>
          <a:p>
            <a:r>
              <a:rPr b="1" dirty="0"/>
              <a:t>C6 Investigation report</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Content Placeholder 2"/>
          <p:cNvSpPr txBox="1">
            <a:spLocks noGrp="1"/>
          </p:cNvSpPr>
          <p:nvPr>
            <p:ph type="body" idx="1"/>
          </p:nvPr>
        </p:nvSpPr>
        <p:spPr>
          <a:xfrm>
            <a:off x="2378927" y="1473471"/>
            <a:ext cx="8222169" cy="4654072"/>
          </a:xfrm>
          <a:prstGeom prst="rect">
            <a:avLst/>
          </a:prstGeom>
        </p:spPr>
        <p:txBody>
          <a:bodyPr/>
          <a:lstStyle/>
          <a:p>
            <a:pPr defTabSz="266174">
              <a:spcBef>
                <a:spcPts val="0"/>
              </a:spcBef>
              <a:defRPr sz="2208"/>
            </a:pPr>
            <a:r>
              <a:rPr b="1" dirty="0">
                <a:solidFill>
                  <a:schemeClr val="accent3"/>
                </a:solidFill>
              </a:rPr>
              <a:t>Extract from IDSR (district level report template).</a:t>
            </a:r>
          </a:p>
          <a:p>
            <a:pPr defTabSz="266174">
              <a:spcBef>
                <a:spcPts val="0"/>
              </a:spcBef>
              <a:defRPr sz="2208"/>
            </a:pPr>
            <a:endParaRPr dirty="0"/>
          </a:p>
          <a:p>
            <a:pPr defTabSz="266174">
              <a:spcBef>
                <a:spcPts val="0"/>
              </a:spcBef>
              <a:defRPr sz="2208"/>
            </a:pPr>
            <a:r>
              <a:rPr dirty="0"/>
              <a:t>Title/Description (disease/event being investigated)</a:t>
            </a:r>
          </a:p>
          <a:p>
            <a:pPr defTabSz="266174">
              <a:spcBef>
                <a:spcPts val="0"/>
              </a:spcBef>
              <a:defRPr sz="2208"/>
            </a:pPr>
            <a:r>
              <a:rPr dirty="0"/>
              <a:t>Period/Place (Villages, </a:t>
            </a:r>
            <a:r>
              <a:rPr dirty="0" err="1"/>
              <a:t>Neighbourhoods</a:t>
            </a:r>
            <a:r>
              <a:rPr dirty="0"/>
              <a:t>, Districts, Province)</a:t>
            </a:r>
          </a:p>
          <a:p>
            <a:pPr defTabSz="266174">
              <a:spcBef>
                <a:spcPts val="0"/>
              </a:spcBef>
              <a:defRPr sz="2208"/>
            </a:pPr>
            <a:r>
              <a:rPr dirty="0"/>
              <a:t>Executive summary</a:t>
            </a:r>
          </a:p>
          <a:p>
            <a:pPr defTabSz="266174">
              <a:spcBef>
                <a:spcPts val="0"/>
              </a:spcBef>
              <a:defRPr sz="2208"/>
            </a:pPr>
            <a:endParaRPr dirty="0"/>
          </a:p>
          <a:p>
            <a:pPr marL="368046" indent="-368046" defTabSz="266174">
              <a:spcBef>
                <a:spcPts val="0"/>
              </a:spcBef>
              <a:buClr>
                <a:schemeClr val="accent3"/>
              </a:buClr>
              <a:buSzPct val="100000"/>
              <a:buAutoNum type="romanUcPeriod"/>
              <a:defRPr sz="2208"/>
            </a:pPr>
            <a:r>
              <a:rPr dirty="0"/>
              <a:t>Introduction</a:t>
            </a:r>
          </a:p>
          <a:p>
            <a:pPr marL="368046" indent="-368046" defTabSz="266174">
              <a:spcBef>
                <a:spcPts val="0"/>
              </a:spcBef>
              <a:buClr>
                <a:schemeClr val="accent3"/>
              </a:buClr>
              <a:buSzPct val="100000"/>
              <a:buAutoNum type="romanUcPeriod"/>
              <a:defRPr sz="2208"/>
            </a:pPr>
            <a:r>
              <a:rPr dirty="0"/>
              <a:t>Methods</a:t>
            </a:r>
          </a:p>
          <a:p>
            <a:pPr marL="368046" indent="-368046" defTabSz="266174">
              <a:spcBef>
                <a:spcPts val="0"/>
              </a:spcBef>
              <a:buClr>
                <a:schemeClr val="accent3"/>
              </a:buClr>
              <a:buSzPct val="100000"/>
              <a:buAutoNum type="romanUcPeriod"/>
              <a:defRPr sz="2208"/>
            </a:pPr>
            <a:r>
              <a:rPr dirty="0"/>
              <a:t>Results</a:t>
            </a:r>
          </a:p>
          <a:p>
            <a:pPr marL="368046" indent="-368046" defTabSz="266174">
              <a:spcBef>
                <a:spcPts val="0"/>
              </a:spcBef>
              <a:buClr>
                <a:schemeClr val="accent3"/>
              </a:buClr>
              <a:buSzPct val="100000"/>
              <a:buAutoNum type="romanUcPeriod"/>
              <a:defRPr sz="2208"/>
            </a:pPr>
            <a:r>
              <a:rPr dirty="0"/>
              <a:t>Self-assessment of the timeliness and quality of the preparedness, the detection, the investigation and the response to the outbreak</a:t>
            </a:r>
          </a:p>
          <a:p>
            <a:pPr marL="368046" indent="-368046" defTabSz="266174">
              <a:spcBef>
                <a:spcPts val="0"/>
              </a:spcBef>
              <a:buClr>
                <a:schemeClr val="accent3"/>
              </a:buClr>
              <a:buSzPct val="100000"/>
              <a:buAutoNum type="romanUcPeriod"/>
              <a:defRPr sz="2208"/>
            </a:pPr>
            <a:r>
              <a:rPr dirty="0"/>
              <a:t>Assessment of other aspects of the response</a:t>
            </a:r>
          </a:p>
          <a:p>
            <a:pPr marL="368046" indent="-368046" defTabSz="266174">
              <a:spcBef>
                <a:spcPts val="0"/>
              </a:spcBef>
              <a:buClr>
                <a:schemeClr val="accent3"/>
              </a:buClr>
              <a:buSzPct val="100000"/>
              <a:buAutoNum type="romanUcPeriod"/>
              <a:defRPr sz="2208"/>
            </a:pPr>
            <a:r>
              <a:rPr dirty="0"/>
              <a:t>Interpretations, discussion and conclusions</a:t>
            </a:r>
          </a:p>
          <a:p>
            <a:pPr marL="368046" indent="-368046" defTabSz="266174">
              <a:spcBef>
                <a:spcPts val="0"/>
              </a:spcBef>
              <a:buClr>
                <a:schemeClr val="accent3"/>
              </a:buClr>
              <a:buSzPct val="100000"/>
              <a:buAutoNum type="romanUcPeriod"/>
              <a:defRPr sz="2208"/>
            </a:pPr>
            <a:r>
              <a:rPr dirty="0"/>
              <a:t>Public health actions recommended</a:t>
            </a:r>
          </a:p>
        </p:txBody>
      </p:sp>
      <p:sp>
        <p:nvSpPr>
          <p:cNvPr id="587" name="Rectangle 3"/>
          <p:cNvSpPr/>
          <p:nvPr/>
        </p:nvSpPr>
        <p:spPr>
          <a:xfrm>
            <a:off x="2328564" y="3339002"/>
            <a:ext cx="3067051" cy="914401"/>
          </a:xfrm>
          <a:prstGeom prst="rect">
            <a:avLst/>
          </a:prstGeom>
          <a:ln w="12700">
            <a:solidFill>
              <a:srgbClr val="C00000"/>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88" name="Rectangle 4"/>
          <p:cNvSpPr/>
          <p:nvPr/>
        </p:nvSpPr>
        <p:spPr>
          <a:xfrm>
            <a:off x="2328564" y="5480753"/>
            <a:ext cx="4870949" cy="419102"/>
          </a:xfrm>
          <a:prstGeom prst="rect">
            <a:avLst/>
          </a:prstGeom>
          <a:ln w="12700">
            <a:solidFill>
              <a:srgbClr val="C00000"/>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89" name="Rectangle 5"/>
          <p:cNvSpPr/>
          <p:nvPr/>
        </p:nvSpPr>
        <p:spPr>
          <a:xfrm>
            <a:off x="2378927" y="2068099"/>
            <a:ext cx="7112943" cy="676275"/>
          </a:xfrm>
          <a:prstGeom prst="rect">
            <a:avLst/>
          </a:prstGeom>
          <a:ln w="12700">
            <a:solidFill>
              <a:srgbClr val="C00000"/>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90" name="Title 1"/>
          <p:cNvSpPr txBox="1"/>
          <p:nvPr/>
        </p:nvSpPr>
        <p:spPr>
          <a:xfrm>
            <a:off x="343433" y="730457"/>
            <a:ext cx="8245800"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Structure of the investigation report</a:t>
            </a:r>
          </a:p>
        </p:txBody>
      </p:sp>
      <p:sp>
        <p:nvSpPr>
          <p:cNvPr id="591" name="Title 1"/>
          <p:cNvSpPr txBox="1"/>
          <p:nvPr/>
        </p:nvSpPr>
        <p:spPr>
          <a:xfrm>
            <a:off x="343432" y="-12556"/>
            <a:ext cx="6096490"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C6  Debriefing (1)</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C1 RRT activated"/>
          <p:cNvSpPr txBox="1">
            <a:spLocks noGrp="1"/>
          </p:cNvSpPr>
          <p:nvPr>
            <p:ph type="title"/>
          </p:nvPr>
        </p:nvSpPr>
        <p:spPr>
          <a:xfrm>
            <a:off x="297713" y="-56419"/>
            <a:ext cx="3571875" cy="646114"/>
          </a:xfrm>
          <a:prstGeom prst="rect">
            <a:avLst/>
          </a:prstGeom>
        </p:spPr>
        <p:txBody>
          <a:bodyPr/>
          <a:lstStyle>
            <a:lvl1pPr defTabSz="914400">
              <a:lnSpc>
                <a:spcPct val="100000"/>
              </a:lnSpc>
            </a:lvl1pPr>
          </a:lstStyle>
          <a:p>
            <a:r>
              <a:rPr b="1" dirty="0"/>
              <a:t>C1 RRT activated</a:t>
            </a:r>
          </a:p>
        </p:txBody>
      </p:sp>
      <p:sp>
        <p:nvSpPr>
          <p:cNvPr id="306" name="Content Placeholder 2"/>
          <p:cNvSpPr txBox="1">
            <a:spLocks noGrp="1"/>
          </p:cNvSpPr>
          <p:nvPr>
            <p:ph type="body" idx="1"/>
          </p:nvPr>
        </p:nvSpPr>
        <p:spPr>
          <a:xfrm>
            <a:off x="468812" y="809613"/>
            <a:ext cx="5464548" cy="421023"/>
          </a:xfrm>
          <a:prstGeom prst="rect">
            <a:avLst/>
          </a:prstGeom>
        </p:spPr>
        <p:txBody>
          <a:bodyPr>
            <a:normAutofit fontScale="92500" lnSpcReduction="10000"/>
          </a:bodyPr>
          <a:lstStyle>
            <a:lvl1pPr>
              <a:defRPr sz="2800">
                <a:solidFill>
                  <a:srgbClr val="C00000"/>
                </a:solidFill>
                <a:latin typeface="Source Sans Pro Bold"/>
                <a:ea typeface="Source Sans Pro Bold"/>
                <a:cs typeface="Source Sans Pro Bold"/>
                <a:sym typeface="Source Sans Pro Bold"/>
              </a:defRPr>
            </a:lvl1pPr>
          </a:lstStyle>
          <a:p>
            <a:r>
              <a:rPr b="1" dirty="0"/>
              <a:t>Key information </a:t>
            </a:r>
          </a:p>
        </p:txBody>
      </p:sp>
      <p:sp>
        <p:nvSpPr>
          <p:cNvPr id="307" name="Rectangle"/>
          <p:cNvSpPr/>
          <p:nvPr/>
        </p:nvSpPr>
        <p:spPr>
          <a:xfrm>
            <a:off x="1761753" y="1343537"/>
            <a:ext cx="8543582" cy="4603383"/>
          </a:xfrm>
          <a:prstGeom prst="rect">
            <a:avLst/>
          </a:prstGeom>
          <a:solidFill>
            <a:schemeClr val="accent5">
              <a:lumMod val="20000"/>
              <a:lumOff val="80000"/>
            </a:schemeClr>
          </a:solidFill>
          <a:ln w="12700" cap="flat">
            <a:solidFill>
              <a:srgbClr val="011749"/>
            </a:solidFill>
            <a:prstDash val="solid"/>
            <a:miter lim="800000"/>
          </a:ln>
          <a:effectLst/>
        </p:spPr>
        <p:txBody>
          <a:bodyPr wrap="square" lIns="45719" tIns="45719" rIns="45719" bIns="45719" numCol="1" anchor="ctr">
            <a:noAutofit/>
          </a:bodyPr>
          <a:lstStyle/>
          <a:p>
            <a:pPr algn="just">
              <a:lnSpc>
                <a:spcPct val="115000"/>
              </a:lnSpc>
              <a:defRPr sz="2000">
                <a:latin typeface="+mn-lt"/>
                <a:ea typeface="+mn-ea"/>
                <a:cs typeface="+mn-cs"/>
                <a:sym typeface="Source Sans Pro Regular"/>
              </a:defRPr>
            </a:pPr>
            <a:r>
              <a:rPr lang="en-US" b="1" dirty="0">
                <a:solidFill>
                  <a:schemeClr val="tx1"/>
                </a:solidFill>
              </a:rPr>
              <a:t>Title: Mysterious Virus Harvesting Children </a:t>
            </a:r>
          </a:p>
          <a:p>
            <a:pPr algn="just">
              <a:lnSpc>
                <a:spcPct val="115000"/>
              </a:lnSpc>
              <a:defRPr sz="2000">
                <a:latin typeface="+mn-lt"/>
                <a:ea typeface="+mn-ea"/>
                <a:cs typeface="+mn-cs"/>
                <a:sym typeface="Source Sans Pro Regular"/>
              </a:defRPr>
            </a:pPr>
            <a:r>
              <a:rPr lang="en-US" dirty="0">
                <a:solidFill>
                  <a:schemeClr val="tx1"/>
                </a:solidFill>
              </a:rPr>
              <a:t>Salam Times, Thursday 22 July 2021, Late edition</a:t>
            </a:r>
          </a:p>
          <a:p>
            <a:pPr>
              <a:lnSpc>
                <a:spcPct val="115000"/>
              </a:lnSpc>
              <a:defRPr sz="2000">
                <a:latin typeface="+mn-lt"/>
                <a:ea typeface="+mn-ea"/>
                <a:cs typeface="+mn-cs"/>
                <a:sym typeface="Source Sans Pro Regular"/>
              </a:defRPr>
            </a:pPr>
            <a:r>
              <a:rPr lang="en-US" dirty="0">
                <a:solidFill>
                  <a:schemeClr val="tx1"/>
                </a:solidFill>
              </a:rPr>
              <a:t>Governmental officials have declared the deaths of more than 100 people in Karan province in Northern Salam. The recorded deaths were caused by a mysterious virus. Severe acute </a:t>
            </a:r>
            <a:r>
              <a:rPr lang="en-US" dirty="0" err="1">
                <a:solidFill>
                  <a:schemeClr val="tx1"/>
                </a:solidFill>
              </a:rPr>
              <a:t>diarrhoea</a:t>
            </a:r>
            <a:r>
              <a:rPr lang="en-US" dirty="0">
                <a:solidFill>
                  <a:schemeClr val="tx1"/>
                </a:solidFill>
              </a:rPr>
              <a:t> and vomiting are the main symptoms of this strange epidemic. Salam officials stated that there have been about 65 deaths, mostly children and women, reported from one village called Syan. The remaining deaths were recorded in the </a:t>
            </a:r>
            <a:r>
              <a:rPr lang="en-US" dirty="0" err="1">
                <a:solidFill>
                  <a:schemeClr val="tx1"/>
                </a:solidFill>
              </a:rPr>
              <a:t>neighbouring</a:t>
            </a:r>
            <a:r>
              <a:rPr lang="en-US" dirty="0">
                <a:solidFill>
                  <a:schemeClr val="tx1"/>
                </a:solidFill>
              </a:rPr>
              <a:t> villages.</a:t>
            </a:r>
          </a:p>
          <a:p>
            <a:pPr>
              <a:lnSpc>
                <a:spcPct val="115000"/>
              </a:lnSpc>
              <a:defRPr sz="2000">
                <a:latin typeface="+mn-lt"/>
                <a:ea typeface="+mn-ea"/>
                <a:cs typeface="+mn-cs"/>
                <a:sym typeface="Source Sans Pro Regular"/>
              </a:defRPr>
            </a:pPr>
            <a:r>
              <a:rPr lang="en-US" dirty="0">
                <a:solidFill>
                  <a:schemeClr val="tx1"/>
                </a:solidFill>
              </a:rPr>
              <a:t>An independent medical source (who requested anonymity) confirmed that the virus started to spread to other regions, threatening the life of mainly young children. She added, “I expect to witness similar cases infected by this strange virus in Mando city, the capital of Salam, soon”.</a:t>
            </a: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Title 1"/>
          <p:cNvSpPr txBox="1"/>
          <p:nvPr/>
        </p:nvSpPr>
        <p:spPr>
          <a:xfrm>
            <a:off x="343433" y="716693"/>
            <a:ext cx="3480436" cy="646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a:t>Epidemic curve</a:t>
            </a:r>
          </a:p>
        </p:txBody>
      </p:sp>
      <p:sp>
        <p:nvSpPr>
          <p:cNvPr id="594" name="Title 1"/>
          <p:cNvSpPr txBox="1"/>
          <p:nvPr/>
        </p:nvSpPr>
        <p:spPr>
          <a:xfrm>
            <a:off x="343432" y="-12556"/>
            <a:ext cx="6096489"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C6  Debriefing (2)</a:t>
            </a:r>
          </a:p>
        </p:txBody>
      </p:sp>
      <p:pic>
        <p:nvPicPr>
          <p:cNvPr id="595" name="Image" descr="Image"/>
          <p:cNvPicPr>
            <a:picLocks noChangeAspect="1"/>
          </p:cNvPicPr>
          <p:nvPr/>
        </p:nvPicPr>
        <p:blipFill>
          <a:blip r:embed="rId2"/>
          <a:stretch>
            <a:fillRect/>
          </a:stretch>
        </p:blipFill>
        <p:spPr>
          <a:xfrm>
            <a:off x="2199954" y="1293234"/>
            <a:ext cx="7100750" cy="4862692"/>
          </a:xfrm>
          <a:prstGeom prst="rect">
            <a:avLst/>
          </a:prstGeom>
          <a:ln w="12700">
            <a:miter lim="400000"/>
          </a:ln>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TextBox 4"/>
          <p:cNvSpPr txBox="1"/>
          <p:nvPr/>
        </p:nvSpPr>
        <p:spPr>
          <a:xfrm>
            <a:off x="2144396" y="1340768"/>
            <a:ext cx="8010340" cy="5171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000">
                <a:latin typeface="+mn-lt"/>
                <a:ea typeface="+mn-ea"/>
                <a:cs typeface="+mn-cs"/>
                <a:sym typeface="Source Sans Pro Regular"/>
              </a:defRPr>
            </a:pPr>
            <a:r>
              <a:rPr b="1" dirty="0">
                <a:solidFill>
                  <a:schemeClr val="accent3"/>
                </a:solidFill>
              </a:rPr>
              <a:t>Prevention:</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Provision of safe water, proper sanitation, and food safety are critical for preventing the occurrence of cholera.</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Health education aims at communities adopting preventive </a:t>
            </a:r>
            <a:r>
              <a:rPr lang="hu-HU" dirty="0"/>
              <a:t>behaviours </a:t>
            </a:r>
            <a:r>
              <a:rPr dirty="0"/>
              <a:t>for averting contamination.</a:t>
            </a:r>
          </a:p>
          <a:p>
            <a:pPr indent="450215">
              <a:defRPr sz="2000">
                <a:latin typeface="+mn-lt"/>
                <a:ea typeface="+mn-ea"/>
                <a:cs typeface="+mn-cs"/>
                <a:sym typeface="Source Sans Pro Regular"/>
              </a:defRPr>
            </a:pPr>
            <a:r>
              <a:rPr dirty="0"/>
              <a:t> </a:t>
            </a:r>
          </a:p>
          <a:p>
            <a:pPr>
              <a:defRPr sz="2000">
                <a:latin typeface="+mn-lt"/>
                <a:ea typeface="+mn-ea"/>
                <a:cs typeface="+mn-cs"/>
                <a:sym typeface="Source Sans Pro Regular"/>
              </a:defRPr>
            </a:pPr>
            <a:r>
              <a:rPr b="1" dirty="0">
                <a:solidFill>
                  <a:schemeClr val="accent3"/>
                </a:solidFill>
              </a:rPr>
              <a:t>Control:</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Proper and timely case management in cholera treatment</a:t>
            </a:r>
            <a:r>
              <a:rPr lang="hu-HU" dirty="0"/>
              <a:t> centres</a:t>
            </a:r>
            <a:r>
              <a:rPr dirty="0"/>
              <a:t>;</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Specific training for proper case management, including avoidance of nosocomial infections;</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Sufficient pre-positioned medical supplies for case management (e.g. </a:t>
            </a:r>
            <a:r>
              <a:rPr lang="hu-HU" dirty="0"/>
              <a:t>diarrhoeal </a:t>
            </a:r>
            <a:r>
              <a:rPr dirty="0"/>
              <a:t>disease kits);</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Improved access to water, effective sanitation, proper waste management and vector control;</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Enhanced hygiene and food safety practices;</a:t>
            </a:r>
          </a:p>
          <a:p>
            <a:pPr marL="342900" indent="-342900">
              <a:buClr>
                <a:schemeClr val="accent3"/>
              </a:buClr>
              <a:buSzPts val="2000"/>
              <a:buFont typeface="Symbol"/>
              <a:buChar char="·"/>
              <a:tabLst>
                <a:tab pos="1828800" algn="l"/>
              </a:tabLst>
              <a:defRPr sz="2000">
                <a:latin typeface="+mn-lt"/>
                <a:ea typeface="+mn-ea"/>
                <a:cs typeface="+mn-cs"/>
                <a:sym typeface="Source Sans Pro Regular"/>
              </a:defRPr>
            </a:pPr>
            <a:r>
              <a:rPr dirty="0"/>
              <a:t>Improved communication and public information.</a:t>
            </a:r>
          </a:p>
        </p:txBody>
      </p:sp>
      <p:sp>
        <p:nvSpPr>
          <p:cNvPr id="598" name="Title 1"/>
          <p:cNvSpPr txBox="1"/>
          <p:nvPr/>
        </p:nvSpPr>
        <p:spPr>
          <a:xfrm>
            <a:off x="343432" y="683323"/>
            <a:ext cx="6266173"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a:t>Prevention and control measures</a:t>
            </a:r>
          </a:p>
        </p:txBody>
      </p:sp>
      <p:sp>
        <p:nvSpPr>
          <p:cNvPr id="599" name="Title 1"/>
          <p:cNvSpPr txBox="1"/>
          <p:nvPr/>
        </p:nvSpPr>
        <p:spPr>
          <a:xfrm>
            <a:off x="343432" y="-12556"/>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dirty="0"/>
              <a:t>C6  Debriefing (3)</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TextBox 4"/>
          <p:cNvSpPr txBox="1"/>
          <p:nvPr/>
        </p:nvSpPr>
        <p:spPr>
          <a:xfrm>
            <a:off x="1478413" y="1484601"/>
            <a:ext cx="9235173" cy="48202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000">
                <a:latin typeface="+mn-lt"/>
                <a:ea typeface="+mn-ea"/>
                <a:cs typeface="+mn-cs"/>
                <a:sym typeface="Source Sans Pro Regular"/>
              </a:defRPr>
            </a:pPr>
            <a:r>
              <a:rPr b="1" dirty="0">
                <a:solidFill>
                  <a:schemeClr val="accent3"/>
                </a:solidFill>
              </a:rPr>
              <a:t>Travel and trade:</a:t>
            </a:r>
            <a:endParaRPr b="1" dirty="0">
              <a:solidFill>
                <a:schemeClr val="accent3"/>
              </a:solidFill>
              <a:latin typeface="Arial"/>
              <a:ea typeface="Arial"/>
              <a:cs typeface="Arial"/>
              <a:sym typeface="Arial"/>
            </a:endParaRPr>
          </a:p>
          <a:p>
            <a:pPr marL="285750" indent="-285750">
              <a:buClr>
                <a:schemeClr val="accent3"/>
              </a:buClr>
              <a:buSzPct val="100000"/>
              <a:buFont typeface="Arial"/>
              <a:buChar char="•"/>
              <a:defRPr sz="2000">
                <a:latin typeface="+mn-lt"/>
                <a:ea typeface="+mn-ea"/>
                <a:cs typeface="+mn-cs"/>
                <a:sym typeface="Source Sans Pro Regular"/>
              </a:defRPr>
            </a:pPr>
            <a:r>
              <a:rPr dirty="0"/>
              <a:t>Imposing travel and trade restrictions have proven inefficient and risk diverting useful resources.</a:t>
            </a:r>
            <a:endParaRPr dirty="0">
              <a:latin typeface="Arial"/>
              <a:ea typeface="Arial"/>
              <a:cs typeface="Arial"/>
              <a:sym typeface="Arial"/>
            </a:endParaRPr>
          </a:p>
          <a:p>
            <a:pPr marL="285750" indent="-285750">
              <a:buClr>
                <a:schemeClr val="accent3"/>
              </a:buClr>
              <a:buSzPct val="100000"/>
              <a:buFont typeface="Arial"/>
              <a:buChar char="•"/>
              <a:defRPr sz="2000">
                <a:latin typeface="+mn-lt"/>
                <a:ea typeface="+mn-ea"/>
                <a:cs typeface="+mn-cs"/>
                <a:sym typeface="Source Sans Pro Regular"/>
              </a:defRPr>
            </a:pPr>
            <a:r>
              <a:rPr dirty="0"/>
              <a:t>WHO has no information on commercially-imported food from affected countries ever being implicated in outbreaks of cholera in importing countries.</a:t>
            </a:r>
            <a:endParaRPr dirty="0">
              <a:latin typeface="Arial"/>
              <a:ea typeface="Arial"/>
              <a:cs typeface="Arial"/>
              <a:sym typeface="Arial"/>
            </a:endParaRPr>
          </a:p>
          <a:p>
            <a:pPr marL="285750" indent="-285750">
              <a:buClr>
                <a:schemeClr val="accent3"/>
              </a:buClr>
              <a:buSzPct val="100000"/>
              <a:buFont typeface="Arial"/>
              <a:buChar char="•"/>
              <a:defRPr sz="2000">
                <a:latin typeface="+mn-lt"/>
                <a:ea typeface="+mn-ea"/>
                <a:cs typeface="+mn-cs"/>
                <a:sym typeface="Source Sans Pro Regular"/>
              </a:defRPr>
            </a:pPr>
            <a:r>
              <a:rPr dirty="0"/>
              <a:t>Countries have the right to confiscate any perishable and unprocessed food carried by travelers crossing borders.</a:t>
            </a:r>
            <a:endParaRPr dirty="0">
              <a:latin typeface="Arial"/>
              <a:ea typeface="Arial"/>
              <a:cs typeface="Arial"/>
              <a:sym typeface="Arial"/>
            </a:endParaRPr>
          </a:p>
          <a:p>
            <a:pPr>
              <a:defRPr sz="2000">
                <a:latin typeface="+mn-lt"/>
                <a:ea typeface="+mn-ea"/>
                <a:cs typeface="+mn-cs"/>
                <a:sym typeface="Source Sans Pro Regular"/>
              </a:defRPr>
            </a:pPr>
            <a:endParaRPr dirty="0">
              <a:latin typeface="Arial"/>
              <a:ea typeface="Arial"/>
              <a:cs typeface="Arial"/>
              <a:sym typeface="Arial"/>
            </a:endParaRPr>
          </a:p>
          <a:p>
            <a:pPr>
              <a:defRPr sz="2000">
                <a:latin typeface="+mn-lt"/>
                <a:ea typeface="+mn-ea"/>
                <a:cs typeface="+mn-cs"/>
                <a:sym typeface="Source Sans Pro Regular"/>
              </a:defRPr>
            </a:pPr>
            <a:r>
              <a:rPr b="1" dirty="0">
                <a:solidFill>
                  <a:schemeClr val="accent3"/>
                </a:solidFill>
              </a:rPr>
              <a:t>WHO recommendations to unaffected neighbouring countries:</a:t>
            </a:r>
            <a:endParaRPr b="1" dirty="0">
              <a:solidFill>
                <a:schemeClr val="accent3"/>
              </a:solidFill>
              <a:latin typeface="Arial"/>
              <a:ea typeface="Arial"/>
              <a:cs typeface="Arial"/>
              <a:sym typeface="Arial"/>
            </a:endParaRPr>
          </a:p>
          <a:p>
            <a:pPr marL="285750" indent="-285750">
              <a:buClr>
                <a:schemeClr val="accent3"/>
              </a:buClr>
              <a:buSzPct val="100000"/>
              <a:buFont typeface="Arial"/>
              <a:buChar char="•"/>
              <a:defRPr sz="2000">
                <a:latin typeface="+mn-lt"/>
                <a:ea typeface="+mn-ea"/>
                <a:cs typeface="+mn-cs"/>
                <a:sym typeface="Source Sans Pro Regular"/>
              </a:defRPr>
            </a:pPr>
            <a:r>
              <a:rPr dirty="0"/>
              <a:t>Countries neighbouring an area affected by cholera should implement the following measures: Improve preparedness to be able to rapidly respond to an outbreak should cholera spread across borders, and be able to limit its consequences; </a:t>
            </a:r>
            <a:endParaRPr dirty="0">
              <a:latin typeface="Arial"/>
              <a:ea typeface="Arial"/>
              <a:cs typeface="Arial"/>
              <a:sym typeface="Arial"/>
            </a:endParaRPr>
          </a:p>
          <a:p>
            <a:pPr marL="285750" indent="-285750">
              <a:buClr>
                <a:schemeClr val="accent3"/>
              </a:buClr>
              <a:buSzPct val="100000"/>
              <a:buFont typeface="Arial"/>
              <a:buChar char="•"/>
              <a:defRPr sz="2000">
                <a:latin typeface="+mn-lt"/>
                <a:ea typeface="+mn-ea"/>
                <a:cs typeface="+mn-cs"/>
                <a:sym typeface="Source Sans Pro Regular"/>
              </a:defRPr>
            </a:pPr>
            <a:r>
              <a:rPr dirty="0"/>
              <a:t>Improve surveillance to be able to obtain better data for risk assessment and early detection of outbreaks, including establishing an active surveillance system.</a:t>
            </a:r>
            <a:endParaRPr dirty="0">
              <a:latin typeface="Arial"/>
              <a:ea typeface="Arial"/>
              <a:cs typeface="Arial"/>
              <a:sym typeface="Arial"/>
            </a:endParaRPr>
          </a:p>
        </p:txBody>
      </p:sp>
      <p:sp>
        <p:nvSpPr>
          <p:cNvPr id="602" name="Title 1"/>
          <p:cNvSpPr txBox="1"/>
          <p:nvPr/>
        </p:nvSpPr>
        <p:spPr>
          <a:xfrm>
            <a:off x="343432" y="777592"/>
            <a:ext cx="10121736"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b="1" dirty="0"/>
              <a:t>Travel and trade, neighbouring countries related measures</a:t>
            </a:r>
          </a:p>
        </p:txBody>
      </p:sp>
      <p:sp>
        <p:nvSpPr>
          <p:cNvPr id="603" name="Title 1"/>
          <p:cNvSpPr txBox="1"/>
          <p:nvPr/>
        </p:nvSpPr>
        <p:spPr>
          <a:xfrm>
            <a:off x="343432" y="-12556"/>
            <a:ext cx="609648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pPr defTabSz="216990">
              <a:lnSpc>
                <a:spcPct val="90000"/>
              </a:lnSpc>
              <a:defRPr sz="3100">
                <a:solidFill>
                  <a:srgbClr val="FFFFFF"/>
                </a:solidFill>
                <a:latin typeface="Source Sans Pro Bold"/>
                <a:ea typeface="Source Sans Pro Bold"/>
                <a:cs typeface="Source Sans Pro Bold"/>
                <a:sym typeface="Source Sans Pro Bold"/>
              </a:defRPr>
            </a:pPr>
            <a:r>
              <a:rPr b="1"/>
              <a:t>C6  Debriefing (4)</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Title 1"/>
          <p:cNvSpPr txBox="1">
            <a:spLocks noGrp="1"/>
          </p:cNvSpPr>
          <p:nvPr>
            <p:ph type="title"/>
          </p:nvPr>
        </p:nvSpPr>
        <p:spPr>
          <a:xfrm>
            <a:off x="417339" y="-20444"/>
            <a:ext cx="8855714" cy="646113"/>
          </a:xfrm>
          <a:prstGeom prst="rect">
            <a:avLst/>
          </a:prstGeom>
        </p:spPr>
        <p:txBody>
          <a:bodyPr/>
          <a:lstStyle>
            <a:lvl1pPr>
              <a:defRPr>
                <a:latin typeface="Source Sans Pro Bold"/>
                <a:ea typeface="Source Sans Pro Bold"/>
                <a:cs typeface="Source Sans Pro Bold"/>
                <a:sym typeface="Source Sans Pro Bold"/>
              </a:defRPr>
            </a:lvl1pPr>
          </a:lstStyle>
          <a:p>
            <a:r>
              <a:rPr b="1" dirty="0"/>
              <a:t>Summary: How to avoid an outbreak? </a:t>
            </a:r>
          </a:p>
        </p:txBody>
      </p:sp>
      <p:sp>
        <p:nvSpPr>
          <p:cNvPr id="2" name="TextBox 1">
            <a:extLst>
              <a:ext uri="{FF2B5EF4-FFF2-40B4-BE49-F238E27FC236}">
                <a16:creationId xmlns:a16="http://schemas.microsoft.com/office/drawing/2014/main" id="{0FBCE936-34B0-3D8F-44B4-887B1531BCA7}"/>
              </a:ext>
            </a:extLst>
          </p:cNvPr>
          <p:cNvSpPr txBox="1"/>
          <p:nvPr/>
        </p:nvSpPr>
        <p:spPr>
          <a:xfrm>
            <a:off x="1797326" y="1222513"/>
            <a:ext cx="8597348" cy="34676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0736" indent="-280736">
              <a:buClr>
                <a:schemeClr val="accent3"/>
              </a:buClr>
              <a:buSzPct val="100000"/>
              <a:buChar char="•"/>
              <a:defRPr sz="2800"/>
            </a:pPr>
            <a:r>
              <a:rPr lang="en-US" sz="2400" dirty="0">
                <a:latin typeface="+mn-lt"/>
              </a:rPr>
              <a:t>Identify suspect cases as early as possible</a:t>
            </a:r>
          </a:p>
          <a:p>
            <a:pPr marL="723900" lvl="1" indent="-342900">
              <a:spcBef>
                <a:spcPts val="100"/>
              </a:spcBef>
              <a:buClr>
                <a:schemeClr val="accent3"/>
              </a:buClr>
              <a:buSzPct val="75000"/>
              <a:buFont typeface="Courier New" panose="02070309020205020404" pitchFamily="49" charset="0"/>
              <a:buChar char="o"/>
            </a:pPr>
            <a:r>
              <a:rPr lang="en-US" sz="2400" dirty="0">
                <a:latin typeface="+mn-lt"/>
              </a:rPr>
              <a:t>Strengthen surveillance</a:t>
            </a:r>
          </a:p>
          <a:p>
            <a:pPr marL="723900" lvl="1" indent="-342900">
              <a:spcBef>
                <a:spcPts val="100"/>
              </a:spcBef>
              <a:buClr>
                <a:schemeClr val="accent3"/>
              </a:buClr>
              <a:buSzPct val="75000"/>
              <a:buFont typeface="Courier New" panose="02070309020205020404" pitchFamily="49" charset="0"/>
              <a:buChar char="o"/>
            </a:pPr>
            <a:r>
              <a:rPr lang="en-US" sz="2400" dirty="0">
                <a:latin typeface="+mn-lt"/>
              </a:rPr>
              <a:t>RRT</a:t>
            </a:r>
          </a:p>
          <a:p>
            <a:pPr marL="280736" indent="-280736">
              <a:buClr>
                <a:schemeClr val="accent3"/>
              </a:buClr>
              <a:buSzPct val="100000"/>
              <a:buChar char="•"/>
              <a:defRPr sz="2800"/>
            </a:pPr>
            <a:r>
              <a:rPr lang="en-US" sz="2400" dirty="0">
                <a:latin typeface="+mn-lt"/>
              </a:rPr>
              <a:t>Implement proper case management</a:t>
            </a:r>
          </a:p>
          <a:p>
            <a:pPr marL="280736" indent="-280736">
              <a:buClr>
                <a:schemeClr val="accent3"/>
              </a:buClr>
              <a:buSzPct val="100000"/>
              <a:buChar char="•"/>
              <a:defRPr sz="2800"/>
            </a:pPr>
            <a:r>
              <a:rPr lang="en-US" sz="2400" dirty="0">
                <a:latin typeface="+mn-lt"/>
              </a:rPr>
              <a:t>Implement control measures early</a:t>
            </a:r>
          </a:p>
          <a:p>
            <a:pPr marL="280736" indent="-280736">
              <a:buClr>
                <a:schemeClr val="accent3"/>
              </a:buClr>
              <a:buSzPct val="100000"/>
              <a:buChar char="•"/>
              <a:defRPr sz="2800"/>
            </a:pPr>
            <a:r>
              <a:rPr lang="en-US" sz="2400" dirty="0">
                <a:latin typeface="+mn-lt"/>
              </a:rPr>
              <a:t>Engage with and protect the community</a:t>
            </a:r>
          </a:p>
          <a:p>
            <a:pPr marL="723900" lvl="1" indent="-342900">
              <a:spcBef>
                <a:spcPts val="100"/>
              </a:spcBef>
              <a:buClr>
                <a:schemeClr val="accent3"/>
              </a:buClr>
              <a:buSzPct val="75000"/>
              <a:buFont typeface="Courier New" panose="02070309020205020404" pitchFamily="49" charset="0"/>
              <a:buChar char="o"/>
            </a:pPr>
            <a:r>
              <a:rPr lang="en-US" sz="2400" dirty="0">
                <a:latin typeface="+mn-lt"/>
              </a:rPr>
              <a:t>Carry out safe and dignified burials</a:t>
            </a:r>
          </a:p>
          <a:p>
            <a:pPr marL="723900" lvl="1" indent="-342900">
              <a:spcBef>
                <a:spcPts val="100"/>
              </a:spcBef>
              <a:buClr>
                <a:schemeClr val="accent3"/>
              </a:buClr>
              <a:buSzPct val="75000"/>
              <a:buFont typeface="Courier New" panose="02070309020205020404" pitchFamily="49" charset="0"/>
              <a:buChar char="o"/>
            </a:pPr>
            <a:r>
              <a:rPr lang="en-US" sz="2400" dirty="0">
                <a:latin typeface="+mn-lt"/>
              </a:rPr>
              <a:t>Improve access to water, effective sanitation, proper waste management and vector control.</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Content Placeholder 2"/>
          <p:cNvSpPr txBox="1">
            <a:spLocks noGrp="1"/>
          </p:cNvSpPr>
          <p:nvPr>
            <p:ph type="body" idx="1"/>
          </p:nvPr>
        </p:nvSpPr>
        <p:spPr>
          <a:xfrm>
            <a:off x="989481" y="842962"/>
            <a:ext cx="10045166" cy="5206965"/>
          </a:xfrm>
          <a:prstGeom prst="rect">
            <a:avLst/>
          </a:prstGeom>
        </p:spPr>
        <p:txBody>
          <a:bodyPr lIns="0" tIns="0" rIns="0" bIns="0"/>
          <a:lstStyle/>
          <a:p>
            <a:pPr algn="just" defTabSz="271962">
              <a:spcBef>
                <a:spcPts val="200"/>
              </a:spcBef>
              <a:buClr>
                <a:schemeClr val="accent3"/>
              </a:buClr>
              <a:buFont typeface="Arial"/>
              <a:defRPr sz="1879"/>
            </a:pPr>
            <a:r>
              <a:t>WHO Health Security Learning Platform - Training Materials</a:t>
            </a:r>
          </a:p>
          <a:p>
            <a:pPr algn="just" defTabSz="271962">
              <a:spcBef>
                <a:spcPts val="200"/>
              </a:spcBef>
              <a:buClr>
                <a:schemeClr val="accent3"/>
              </a:buClr>
              <a:buFont typeface="Arial"/>
              <a:defRPr sz="1879"/>
            </a:pPr>
            <a:r>
              <a:t>These WHO Training Materials are © World Health Organization (WHO) 2022. All rights reserved.</a:t>
            </a:r>
          </a:p>
          <a:p>
            <a:pPr algn="just" defTabSz="271962">
              <a:spcBef>
                <a:spcPts val="200"/>
              </a:spcBef>
              <a:buClr>
                <a:schemeClr val="accent3"/>
              </a:buClr>
              <a:buFont typeface="Arial"/>
              <a:defRPr sz="1879"/>
            </a:pPr>
            <a:r>
              <a:t>Your use of these materials is subject to the “</a:t>
            </a:r>
            <a:r>
              <a:rPr u="sng">
                <a:solidFill>
                  <a:srgbClr val="0563C1"/>
                </a:solidFill>
                <a:uFill>
                  <a:solidFill>
                    <a:srgbClr val="0563C1"/>
                  </a:solidFill>
                </a:uFill>
                <a:hlinkClick r:id="rId2"/>
              </a:rPr>
              <a:t>WHO Health Security Learning Platform, Training Materials – Terms of Use</a:t>
            </a:r>
            <a:r>
              <a:t>”, which you accepted when downloading them and which are available on the Health Security Learning Platform at: </a:t>
            </a:r>
            <a:r>
              <a:rPr u="sng">
                <a:solidFill>
                  <a:srgbClr val="0563C1"/>
                </a:solidFill>
                <a:uFill>
                  <a:solidFill>
                    <a:srgbClr val="0563C1"/>
                  </a:solidFill>
                </a:uFill>
                <a:hlinkClick r:id="rId3"/>
              </a:rPr>
              <a:t>https://extranet.who.int/hslp</a:t>
            </a:r>
            <a:r>
              <a:t>  </a:t>
            </a:r>
          </a:p>
          <a:p>
            <a:pPr algn="just" defTabSz="271962">
              <a:spcBef>
                <a:spcPts val="200"/>
              </a:spcBef>
              <a:buClr>
                <a:schemeClr val="accent3"/>
              </a:buClr>
              <a:buFont typeface="Arial"/>
              <a:defRPr sz="1879"/>
            </a:pPr>
            <a:endParaRPr/>
          </a:p>
          <a:p>
            <a:pPr algn="just" defTabSz="271962">
              <a:spcBef>
                <a:spcPts val="200"/>
              </a:spcBef>
              <a:buClr>
                <a:schemeClr val="accent3"/>
              </a:buClr>
              <a:buFont typeface="Arial"/>
              <a:defRPr sz="1879"/>
            </a:pPr>
            <a:r>
              <a:t>Should you adapt, modify, translate, or in any other way revise the contents of these materials, you shall not imply that WHO is any way affiliated with such modifications and shall not use the WHO name or emblem in such modified materials. </a:t>
            </a:r>
          </a:p>
          <a:p>
            <a:pPr algn="just" defTabSz="271962">
              <a:spcBef>
                <a:spcPts val="200"/>
              </a:spcBef>
              <a:buClr>
                <a:schemeClr val="accent3"/>
              </a:buClr>
              <a:buFont typeface="Arial"/>
              <a:defRPr sz="1879"/>
            </a:pPr>
            <a:endParaRPr/>
          </a:p>
          <a:p>
            <a:pPr algn="just" defTabSz="271962">
              <a:spcBef>
                <a:spcPts val="200"/>
              </a:spcBef>
              <a:buClr>
                <a:schemeClr val="accent3"/>
              </a:buClr>
              <a:buFont typeface="Arial"/>
              <a:defRPr sz="1879"/>
            </a:pPr>
            <a: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71962">
              <a:spcBef>
                <a:spcPts val="200"/>
              </a:spcBef>
              <a:buClr>
                <a:schemeClr val="accent3"/>
              </a:buClr>
              <a:buFont typeface="Arial"/>
              <a:defRPr sz="1879"/>
            </a:pPr>
            <a:r>
              <a:t>Further, please inform WHO of any modifications of these materials that you use publicly, for record-keeping purposes and continued development, by emailing </a:t>
            </a:r>
            <a:r>
              <a:rPr u="sng">
                <a:solidFill>
                  <a:srgbClr val="0563C1"/>
                </a:solidFill>
                <a:uFill>
                  <a:solidFill>
                    <a:srgbClr val="0563C1"/>
                  </a:solidFill>
                </a:uFill>
                <a:hlinkClick r:id="rId4"/>
              </a:rPr>
              <a:t>ihrhrt@who.int</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Content Placeholder 2"/>
          <p:cNvSpPr txBox="1">
            <a:spLocks noGrp="1"/>
          </p:cNvSpPr>
          <p:nvPr>
            <p:ph type="body" idx="1"/>
          </p:nvPr>
        </p:nvSpPr>
        <p:spPr>
          <a:prstGeom prst="rect">
            <a:avLst/>
          </a:prstGeom>
        </p:spPr>
        <p:txBody>
          <a:bodyPr>
            <a:normAutofit lnSpcReduction="10000"/>
          </a:bodyPr>
          <a:lstStyle/>
          <a:p>
            <a:pPr algn="just" defTabSz="271960">
              <a:lnSpc>
                <a:spcPct val="115000"/>
              </a:lnSpc>
              <a:spcBef>
                <a:spcPts val="600"/>
              </a:spcBef>
              <a:defRPr sz="1879"/>
            </a:pPr>
            <a:r>
              <a:rPr sz="2000" dirty="0"/>
              <a:t>Your group is the national RRT in Salam. Alerted by </a:t>
            </a:r>
            <a:r>
              <a:rPr lang="hu-HU" sz="2000" dirty="0"/>
              <a:t>rumours </a:t>
            </a:r>
            <a:r>
              <a:rPr sz="2000" dirty="0"/>
              <a:t>spread by the media, Dr Zaher, the RRT Manager at the Emergency Operations Center (EOC) activates the RRT and asked the team to deploy to investigate, confirm, or discard the</a:t>
            </a:r>
            <a:r>
              <a:rPr lang="hu-HU" sz="2000" dirty="0"/>
              <a:t> rumours</a:t>
            </a:r>
            <a:r>
              <a:rPr sz="2000" dirty="0"/>
              <a:t>, and take initial control and prevention measures as required. </a:t>
            </a:r>
          </a:p>
          <a:p>
            <a:pPr algn="just" defTabSz="271960">
              <a:lnSpc>
                <a:spcPct val="115000"/>
              </a:lnSpc>
              <a:spcBef>
                <a:spcPts val="600"/>
              </a:spcBef>
              <a:defRPr sz="1879"/>
            </a:pPr>
            <a:r>
              <a:rPr sz="2000" dirty="0"/>
              <a:t>Dr Zaher calls the RRT for a meeting this afternoon, 23 July 2021, for a pre-deployment briefing. The RRT should gather all possible data and information about the situation before deployment. The team must prepare an action plan and discuss it at the pre-deployment meeting. The action plan should be updated as the scenario moves forward, based on new information received. </a:t>
            </a:r>
          </a:p>
          <a:p>
            <a:pPr defTabSz="271960">
              <a:spcBef>
                <a:spcPts val="600"/>
              </a:spcBef>
              <a:defRPr sz="1879"/>
            </a:pPr>
            <a:r>
              <a:rPr sz="2000" dirty="0"/>
              <a:t>The team - through the RRT team leader - should update Dr Zaher, RRT Manager at the EOC, with a situation report (SITREP).</a:t>
            </a:r>
            <a:endParaRPr sz="2000" dirty="0">
              <a:solidFill>
                <a:srgbClr val="548235"/>
              </a:solidFill>
              <a:latin typeface="Source Sans Pro Bold"/>
              <a:ea typeface="Source Sans Pro Bold"/>
              <a:cs typeface="Source Sans Pro Bold"/>
              <a:sym typeface="Source Sans Pro Bold"/>
            </a:endParaRPr>
          </a:p>
          <a:p>
            <a:pPr defTabSz="271960">
              <a:spcBef>
                <a:spcPts val="600"/>
              </a:spcBef>
              <a:defRPr sz="1879">
                <a:solidFill>
                  <a:srgbClr val="548235"/>
                </a:solidFill>
                <a:latin typeface="Source Sans Pro Bold"/>
                <a:ea typeface="Source Sans Pro Bold"/>
                <a:cs typeface="Source Sans Pro Bold"/>
                <a:sym typeface="Source Sans Pro Bold"/>
              </a:defRPr>
            </a:pPr>
            <a:r>
              <a:rPr sz="2000" dirty="0"/>
              <a:t> </a:t>
            </a:r>
          </a:p>
        </p:txBody>
      </p:sp>
      <p:sp>
        <p:nvSpPr>
          <p:cNvPr id="312" name="TextBox 4"/>
          <p:cNvSpPr txBox="1"/>
          <p:nvPr/>
        </p:nvSpPr>
        <p:spPr>
          <a:xfrm>
            <a:off x="343433" y="762837"/>
            <a:ext cx="6054837"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800">
                <a:solidFill>
                  <a:srgbClr val="C00000"/>
                </a:solidFill>
                <a:latin typeface="Source Sans Pro Bold"/>
                <a:ea typeface="Source Sans Pro Bold"/>
                <a:cs typeface="Source Sans Pro Bold"/>
                <a:sym typeface="Source Sans Pro Bold"/>
              </a:defRPr>
            </a:lvl1pPr>
          </a:lstStyle>
          <a:p>
            <a:r>
              <a:rPr b="1" dirty="0"/>
              <a:t>Instructions</a:t>
            </a:r>
          </a:p>
        </p:txBody>
      </p:sp>
      <p:sp>
        <p:nvSpPr>
          <p:cNvPr id="313" name="C1 RRT activated"/>
          <p:cNvSpPr txBox="1">
            <a:spLocks noGrp="1"/>
          </p:cNvSpPr>
          <p:nvPr>
            <p:ph type="title"/>
          </p:nvPr>
        </p:nvSpPr>
        <p:spPr>
          <a:xfrm>
            <a:off x="297713" y="-56419"/>
            <a:ext cx="3571875" cy="646114"/>
          </a:xfrm>
          <a:prstGeom prst="rect">
            <a:avLst/>
          </a:prstGeom>
        </p:spPr>
        <p:txBody>
          <a:bodyPr/>
          <a:lstStyle>
            <a:lvl1pPr defTabSz="914400">
              <a:lnSpc>
                <a:spcPct val="100000"/>
              </a:lnSpc>
            </a:lvl1pPr>
          </a:lstStyle>
          <a:p>
            <a:r>
              <a:rPr b="1" dirty="0"/>
              <a:t>C1 RRT activated</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Content Placeholder 2"/>
          <p:cNvSpPr txBox="1">
            <a:spLocks noGrp="1"/>
          </p:cNvSpPr>
          <p:nvPr>
            <p:ph type="body" idx="1"/>
          </p:nvPr>
        </p:nvSpPr>
        <p:spPr>
          <a:xfrm>
            <a:off x="2438402" y="1063512"/>
            <a:ext cx="8058616" cy="5046826"/>
          </a:xfrm>
          <a:prstGeom prst="rect">
            <a:avLst/>
          </a:prstGeom>
        </p:spPr>
        <p:txBody>
          <a:bodyPr/>
          <a:lstStyle/>
          <a:p>
            <a:pPr defTabSz="274854">
              <a:lnSpc>
                <a:spcPct val="81000"/>
              </a:lnSpc>
              <a:spcBef>
                <a:spcPts val="200"/>
              </a:spcBef>
              <a:defRPr sz="2280">
                <a:solidFill>
                  <a:schemeClr val="accent3"/>
                </a:solidFill>
              </a:defRPr>
            </a:pPr>
            <a:r>
              <a:rPr dirty="0"/>
              <a:t>Team 1:</a:t>
            </a:r>
          </a:p>
          <a:p>
            <a:pPr marL="762000" lvl="1" indent="-457200" defTabSz="274854">
              <a:lnSpc>
                <a:spcPct val="81000"/>
              </a:lnSpc>
              <a:spcBef>
                <a:spcPts val="0"/>
              </a:spcBef>
              <a:buFont typeface="+mj-lt"/>
              <a:buAutoNum type="arabicPeriod"/>
              <a:defRPr sz="2280"/>
            </a:pPr>
            <a:r>
              <a:rPr sz="2280" dirty="0"/>
              <a:t>RRT composition and TORs of various members defined</a:t>
            </a:r>
          </a:p>
          <a:p>
            <a:pPr marL="762000" lvl="1" indent="-457200" defTabSz="274854">
              <a:lnSpc>
                <a:spcPct val="81000"/>
              </a:lnSpc>
              <a:spcBef>
                <a:spcPts val="0"/>
              </a:spcBef>
              <a:buFont typeface="+mj-lt"/>
              <a:buAutoNum type="arabicPeriod"/>
              <a:defRPr sz="2280"/>
            </a:pPr>
            <a:r>
              <a:rPr sz="2280" dirty="0"/>
              <a:t>Topics to be discussed/information to be gathered at pre-deployment briefing.</a:t>
            </a:r>
          </a:p>
          <a:p>
            <a:pPr defTabSz="274854">
              <a:lnSpc>
                <a:spcPct val="81000"/>
              </a:lnSpc>
              <a:spcBef>
                <a:spcPts val="200"/>
              </a:spcBef>
              <a:defRPr sz="2280"/>
            </a:pPr>
            <a:endParaRPr dirty="0"/>
          </a:p>
          <a:p>
            <a:pPr defTabSz="274854">
              <a:lnSpc>
                <a:spcPct val="81000"/>
              </a:lnSpc>
              <a:spcBef>
                <a:spcPts val="200"/>
              </a:spcBef>
              <a:defRPr sz="2280">
                <a:solidFill>
                  <a:schemeClr val="accent3"/>
                </a:solidFill>
              </a:defRPr>
            </a:pPr>
            <a:r>
              <a:rPr dirty="0"/>
              <a:t>Team 2:</a:t>
            </a:r>
          </a:p>
          <a:p>
            <a:pPr marL="762000" lvl="1" indent="-457200" defTabSz="274854">
              <a:lnSpc>
                <a:spcPct val="81000"/>
              </a:lnSpc>
              <a:spcBef>
                <a:spcPts val="0"/>
              </a:spcBef>
              <a:buFont typeface="+mj-lt"/>
              <a:buAutoNum type="arabicPeriod"/>
              <a:defRPr sz="2280"/>
            </a:pPr>
            <a:r>
              <a:rPr sz="2280" dirty="0"/>
              <a:t>RRT composition and TORs of various members defined</a:t>
            </a:r>
          </a:p>
          <a:p>
            <a:pPr marL="762000" lvl="1" indent="-457200" defTabSz="274854">
              <a:lnSpc>
                <a:spcPct val="81000"/>
              </a:lnSpc>
              <a:spcBef>
                <a:spcPts val="0"/>
              </a:spcBef>
              <a:buFont typeface="+mj-lt"/>
              <a:buAutoNum type="arabicPeriod"/>
              <a:defRPr sz="2280"/>
            </a:pPr>
            <a:r>
              <a:rPr sz="2280" dirty="0"/>
              <a:t>Basic plan of action developed</a:t>
            </a:r>
            <a:endParaRPr lang="hu-HU" sz="2280" dirty="0"/>
          </a:p>
          <a:p>
            <a:pPr marL="762000" lvl="1" indent="-457200" defTabSz="274854">
              <a:lnSpc>
                <a:spcPct val="81000"/>
              </a:lnSpc>
              <a:spcBef>
                <a:spcPts val="0"/>
              </a:spcBef>
              <a:buFont typeface="+mj-lt"/>
              <a:buAutoNum type="arabicPeriod"/>
              <a:defRPr sz="2280"/>
            </a:pPr>
            <a:endParaRPr sz="2280" dirty="0"/>
          </a:p>
          <a:p>
            <a:pPr defTabSz="274854">
              <a:lnSpc>
                <a:spcPct val="81000"/>
              </a:lnSpc>
              <a:spcBef>
                <a:spcPts val="200"/>
              </a:spcBef>
              <a:defRPr sz="2280">
                <a:solidFill>
                  <a:schemeClr val="accent3"/>
                </a:solidFill>
              </a:defRPr>
            </a:pPr>
            <a:r>
              <a:rPr dirty="0"/>
              <a:t>Team 3:</a:t>
            </a:r>
          </a:p>
          <a:p>
            <a:pPr marL="762000" lvl="1" indent="-457200" defTabSz="274854">
              <a:lnSpc>
                <a:spcPct val="81000"/>
              </a:lnSpc>
              <a:spcBef>
                <a:spcPts val="0"/>
              </a:spcBef>
              <a:buFont typeface="+mj-lt"/>
              <a:buAutoNum type="arabicPeriod"/>
              <a:defRPr sz="2280"/>
            </a:pPr>
            <a:r>
              <a:rPr sz="2280" dirty="0"/>
              <a:t>RRT composition and TORs of various members defined</a:t>
            </a:r>
          </a:p>
          <a:p>
            <a:pPr marL="762000" lvl="1" indent="-457200" defTabSz="274854">
              <a:lnSpc>
                <a:spcPct val="81000"/>
              </a:lnSpc>
              <a:spcBef>
                <a:spcPts val="0"/>
              </a:spcBef>
              <a:buFont typeface="+mj-lt"/>
              <a:buAutoNum type="arabicPeriod"/>
              <a:defRPr sz="2280"/>
            </a:pPr>
            <a:r>
              <a:rPr sz="2280" dirty="0"/>
              <a:t>Logistic checklist for deployment developed</a:t>
            </a:r>
          </a:p>
          <a:p>
            <a:pPr defTabSz="274854">
              <a:lnSpc>
                <a:spcPct val="81000"/>
              </a:lnSpc>
              <a:spcBef>
                <a:spcPts val="200"/>
              </a:spcBef>
              <a:defRPr sz="2280"/>
            </a:pPr>
            <a:endParaRPr dirty="0"/>
          </a:p>
          <a:p>
            <a:pPr defTabSz="274854">
              <a:lnSpc>
                <a:spcPct val="81000"/>
              </a:lnSpc>
              <a:spcBef>
                <a:spcPts val="200"/>
              </a:spcBef>
              <a:defRPr sz="2280">
                <a:solidFill>
                  <a:schemeClr val="accent3"/>
                </a:solidFill>
              </a:defRPr>
            </a:pPr>
            <a:r>
              <a:rPr dirty="0"/>
              <a:t>Team 4:</a:t>
            </a:r>
          </a:p>
          <a:p>
            <a:pPr marL="762000" lvl="1" indent="-457200" defTabSz="274854">
              <a:lnSpc>
                <a:spcPct val="81000"/>
              </a:lnSpc>
              <a:spcBef>
                <a:spcPts val="0"/>
              </a:spcBef>
              <a:buFont typeface="+mj-lt"/>
              <a:buAutoNum type="arabicPeriod"/>
              <a:defRPr sz="2280"/>
            </a:pPr>
            <a:r>
              <a:rPr sz="2280" dirty="0"/>
              <a:t>RRT composition and TORs of various members defined</a:t>
            </a:r>
          </a:p>
          <a:p>
            <a:pPr marL="762000" lvl="1" indent="-457200" defTabSz="274854">
              <a:lnSpc>
                <a:spcPct val="81000"/>
              </a:lnSpc>
              <a:spcBef>
                <a:spcPts val="0"/>
              </a:spcBef>
              <a:buFont typeface="+mj-lt"/>
              <a:buAutoNum type="arabicPeriod"/>
              <a:defRPr sz="2280"/>
            </a:pPr>
            <a:r>
              <a:rPr sz="2280" dirty="0"/>
              <a:t>SITREP for the RRT Manager at the Emergency Operations Centre (EOC) for next steps developed</a:t>
            </a:r>
          </a:p>
        </p:txBody>
      </p:sp>
      <p:sp>
        <p:nvSpPr>
          <p:cNvPr id="316" name="TextBox 4"/>
          <p:cNvSpPr txBox="1"/>
          <p:nvPr/>
        </p:nvSpPr>
        <p:spPr>
          <a:xfrm>
            <a:off x="343433" y="797180"/>
            <a:ext cx="6054837"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800" b="1">
                <a:solidFill>
                  <a:srgbClr val="C00000"/>
                </a:solidFill>
                <a:latin typeface="Arial"/>
                <a:ea typeface="Arial"/>
                <a:cs typeface="Arial"/>
                <a:sym typeface="Arial"/>
              </a:defRPr>
            </a:lvl1pPr>
          </a:lstStyle>
          <a:p>
            <a:r>
              <a:rPr dirty="0">
                <a:latin typeface="Source Sans Pro Bold"/>
              </a:rPr>
              <a:t>Outputs</a:t>
            </a:r>
            <a:endParaRPr dirty="0"/>
          </a:p>
        </p:txBody>
      </p:sp>
      <p:sp>
        <p:nvSpPr>
          <p:cNvPr id="317" name="C1 RRT activated"/>
          <p:cNvSpPr txBox="1">
            <a:spLocks noGrp="1"/>
          </p:cNvSpPr>
          <p:nvPr>
            <p:ph type="title"/>
          </p:nvPr>
        </p:nvSpPr>
        <p:spPr>
          <a:xfrm>
            <a:off x="297713" y="-56419"/>
            <a:ext cx="3571875" cy="646114"/>
          </a:xfrm>
          <a:prstGeom prst="rect">
            <a:avLst/>
          </a:prstGeom>
        </p:spPr>
        <p:txBody>
          <a:bodyPr/>
          <a:lstStyle>
            <a:lvl1pPr defTabSz="914400">
              <a:lnSpc>
                <a:spcPct val="100000"/>
              </a:lnSpc>
            </a:lvl1pPr>
          </a:lstStyle>
          <a:p>
            <a:r>
              <a:rPr b="1" dirty="0"/>
              <a:t>C1 RRT activated</a:t>
            </a:r>
          </a:p>
        </p:txBody>
      </p:sp>
    </p:spTree>
  </p:cSld>
  <p:clrMapOvr>
    <a:masterClrMapping/>
  </p:clrMapOvr>
  <p:transition spd="med"/>
</p:sld>
</file>

<file path=ppt/theme/theme1.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3758F8-3ECF-4AED-ABCC-72B318E512BA}">
  <ds:schemaRefs>
    <ds:schemaRef ds:uri="http://schemas.microsoft.com/sharepoint/v3/contenttype/forms"/>
  </ds:schemaRefs>
</ds:datastoreItem>
</file>

<file path=customXml/itemProps2.xml><?xml version="1.0" encoding="utf-8"?>
<ds:datastoreItem xmlns:ds="http://schemas.openxmlformats.org/officeDocument/2006/customXml" ds:itemID="{2B9D097A-B735-4750-9AC9-24F47415FF50}">
  <ds:schemaRefs>
    <ds:schemaRef ds:uri="http://schemas.microsoft.com/office/2006/metadata/properties"/>
    <ds:schemaRef ds:uri="http://schemas.microsoft.com/office/2006/documentManagement/types"/>
    <ds:schemaRef ds:uri="9ca0fa8f-1020-4790-a298-914e539c43a5"/>
    <ds:schemaRef ds:uri="http://purl.org/dc/elements/1.1/"/>
    <ds:schemaRef ds:uri="http://schemas.openxmlformats.org/package/2006/metadata/core-properties"/>
    <ds:schemaRef ds:uri="http://schemas.microsoft.com/office/infopath/2007/PartnerControls"/>
    <ds:schemaRef ds:uri="http://purl.org/dc/terms/"/>
    <ds:schemaRef ds:uri="1545eeb8-3090-4573-a4ea-6910cac27a03"/>
    <ds:schemaRef ds:uri="http://www.w3.org/XML/1998/namespace"/>
    <ds:schemaRef ds:uri="http://purl.org/dc/dcmitype/"/>
    <ds:schemaRef ds:uri="450f158c-397a-4a9d-b005-a44c92e0fccb"/>
    <ds:schemaRef ds:uri="e2a64997-203d-4655-a595-383c2eb1e865"/>
  </ds:schemaRefs>
</ds:datastoreItem>
</file>

<file path=customXml/itemProps3.xml><?xml version="1.0" encoding="utf-8"?>
<ds:datastoreItem xmlns:ds="http://schemas.openxmlformats.org/officeDocument/2006/customXml" ds:itemID="{E2677A86-6E2B-4201-A295-4C5FDA11FF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TotalTime>
  <Words>6826</Words>
  <Application>Microsoft Office PowerPoint</Application>
  <PresentationFormat>Grand écran</PresentationFormat>
  <Paragraphs>631</Paragraphs>
  <Slides>75</Slides>
  <Notes>8</Notes>
  <HiddenSlides>0</HiddenSlides>
  <MMClips>0</MMClips>
  <ScaleCrop>false</ScaleCrop>
  <HeadingPairs>
    <vt:vector size="4" baseType="variant">
      <vt:variant>
        <vt:lpstr>Thème</vt:lpstr>
      </vt:variant>
      <vt:variant>
        <vt:i4>1</vt:i4>
      </vt:variant>
      <vt:variant>
        <vt:lpstr>Titres des diapositives</vt:lpstr>
      </vt:variant>
      <vt:variant>
        <vt:i4>75</vt:i4>
      </vt:variant>
    </vt:vector>
  </HeadingPairs>
  <TitlesOfParts>
    <vt:vector size="76" baseType="lpstr">
      <vt:lpstr>RRT_Theme_v3</vt:lpstr>
      <vt:lpstr>Debriefing</vt:lpstr>
      <vt:lpstr>Note to facilitators</vt:lpstr>
      <vt:lpstr>Learning objectives</vt:lpstr>
      <vt:lpstr>RRTs compostion and coaches</vt:lpstr>
      <vt:lpstr>Roles of team coaches and evaluators</vt:lpstr>
      <vt:lpstr>Présentation PowerPoint</vt:lpstr>
      <vt:lpstr>C1 RRT activated</vt:lpstr>
      <vt:lpstr>C1 RRT activated</vt:lpstr>
      <vt:lpstr>C1 RRT activated</vt:lpstr>
      <vt:lpstr>Présentation PowerPoint</vt:lpstr>
      <vt:lpstr>2. Pre-deployment briefing (1)</vt:lpstr>
      <vt:lpstr>2. Pre-deployment briefing (2)</vt:lpstr>
      <vt:lpstr>Présentation PowerPoint</vt:lpstr>
      <vt:lpstr>Présentation PowerPoint</vt:lpstr>
      <vt:lpstr>Présentation PowerPoint</vt:lpstr>
      <vt:lpstr>Présentation PowerPoint</vt:lpstr>
      <vt:lpstr>Rumour: deliberate use of biological agent in poisoning drinking water </vt:lpstr>
      <vt:lpstr>Présentation PowerPoint</vt:lpstr>
      <vt:lpstr>C2 At Karan hospital:  interview with the medical staff</vt:lpstr>
      <vt:lpstr>C2 At Karan hospital:  interview with the medical staff</vt:lpstr>
      <vt:lpstr>C2 At Karan hospital:  interview with the medical staff</vt:lpstr>
      <vt:lpstr>C2 At Karan hospital:  interview with the medical staff</vt:lpstr>
      <vt:lpstr>Présentation PowerPoint</vt:lpstr>
      <vt:lpstr>Présentation PowerPoint</vt:lpstr>
      <vt:lpstr>Présentation PowerPoint</vt:lpstr>
      <vt:lpstr>Présentation PowerPoint</vt:lpstr>
      <vt:lpstr>C3 At Karan hospital: interview with patient and sample collection</vt:lpstr>
      <vt:lpstr>C3 At Karan hospital: interview with patient and sample collection</vt:lpstr>
      <vt:lpstr>C3 At Karan hospital: interview with patient and sample collection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Potential risks of chemical contaminants in drinking-water (1) </vt:lpstr>
      <vt:lpstr>Potential risks of chemical contaminants in drinking-water (2) </vt:lpstr>
      <vt:lpstr>Présentation PowerPoint</vt:lpstr>
      <vt:lpstr>C4 Communication and community engagement</vt:lpstr>
      <vt:lpstr>C4 Communication and community engagement</vt:lpstr>
      <vt:lpstr>C4 Communication and community engagement</vt:lpstr>
      <vt:lpstr>C4 Communication and community engagement</vt:lpstr>
      <vt:lpstr>Présentation PowerPoint</vt:lpstr>
      <vt:lpstr>Présentation PowerPoint</vt:lpstr>
      <vt:lpstr>Présentation PowerPoint</vt:lpstr>
      <vt:lpstr>Présentation PowerPoint</vt:lpstr>
      <vt:lpstr>Présentation PowerPoint</vt:lpstr>
      <vt:lpstr>Présentation PowerPoint</vt:lpstr>
      <vt:lpstr>C5 Active case finding and contact tracing</vt:lpstr>
      <vt:lpstr>C5 Active case finding and contact tracing</vt:lpstr>
      <vt:lpstr>C5 Active case finding and contact tracing</vt:lpstr>
      <vt:lpstr>C5 Active case finding and contact tracing</vt:lpstr>
      <vt:lpstr>C5 Active case finding and contact tracing</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C6 Investigation report</vt:lpstr>
      <vt:lpstr>C6 Investigation report</vt:lpstr>
      <vt:lpstr>C6 Investigation report</vt:lpstr>
      <vt:lpstr>C6 Investigation report</vt:lpstr>
      <vt:lpstr>Présentation PowerPoint</vt:lpstr>
      <vt:lpstr>Présentation PowerPoint</vt:lpstr>
      <vt:lpstr>Présentation PowerPoint</vt:lpstr>
      <vt:lpstr>Présentation PowerPoint</vt:lpstr>
      <vt:lpstr>Summary: How to avoid an outbreak? </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Debriefing</dc:title>
  <dc:creator>Szilvia Horváth</dc:creator>
  <cp:lastModifiedBy>GOMEZ, Paula</cp:lastModifiedBy>
  <cp:revision>21</cp:revision>
  <dcterms:modified xsi:type="dcterms:W3CDTF">2023-03-29T10:11:38Z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141200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