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4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310"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A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3205FE-178B-456E-A7B0-DBBD7C68C3C3}" v="69" dt="2023-02-02T09:19:27.315"/>
    <p1510:client id="{017C0981-CFE6-113E-E35A-7F0FB8EDA52C}" v="10" dt="2023-04-07T11:47:17.599"/>
    <p1510:client id="{0E4D3A49-52F9-4F2E-87EA-9BCD9F7F9737}" v="21" dt="2023-02-02T09:50:41.022"/>
    <p1510:client id="{FB8BB06B-2356-D77D-3AA1-89DDC1026902}" v="49" dt="2023-02-02T09:11:03.362"/>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wholeTbl>
    <a:band2H>
      <a:tcTxStyle/>
      <a:tcStyle>
        <a:tcBdr/>
        <a:fill>
          <a:solidFill>
            <a:srgbClr val="FFFFFF"/>
          </a:solidFill>
        </a:fill>
      </a:tcStyle>
    </a:band2H>
    <a:firstCol>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Col>
    <a:lastRow>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EEE7283C-3CF3-47DC-8721-378D4A62B22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S::gomezp@who.int::c93cf399-3ed7-4230-9282-8831e3fe5ae7" providerId="AD" clId="Web-{017C0981-CFE6-113E-E35A-7F0FB8EDA52C}"/>
    <pc:docChg chg="modSld">
      <pc:chgData name="GOMEZ, Paula" userId="S::gomezp@who.int::c93cf399-3ed7-4230-9282-8831e3fe5ae7" providerId="AD" clId="Web-{017C0981-CFE6-113E-E35A-7F0FB8EDA52C}" dt="2023-04-07T11:47:17.161" v="8" actId="20577"/>
      <pc:docMkLst>
        <pc:docMk/>
      </pc:docMkLst>
      <pc:sldChg chg="modSp">
        <pc:chgData name="GOMEZ, Paula" userId="S::gomezp@who.int::c93cf399-3ed7-4230-9282-8831e3fe5ae7" providerId="AD" clId="Web-{017C0981-CFE6-113E-E35A-7F0FB8EDA52C}" dt="2023-04-07T11:47:17.161" v="8" actId="20577"/>
        <pc:sldMkLst>
          <pc:docMk/>
          <pc:sldMk cId="0" sldId="257"/>
        </pc:sldMkLst>
        <pc:spChg chg="mod">
          <ac:chgData name="GOMEZ, Paula" userId="S::gomezp@who.int::c93cf399-3ed7-4230-9282-8831e3fe5ae7" providerId="AD" clId="Web-{017C0981-CFE6-113E-E35A-7F0FB8EDA52C}" dt="2023-04-07T11:47:17.161" v="8" actId="20577"/>
          <ac:spMkLst>
            <pc:docMk/>
            <pc:sldMk cId="0" sldId="257"/>
            <ac:spMk id="299" creationId="{00000000-0000-0000-0000-000000000000}"/>
          </ac:spMkLst>
        </pc:spChg>
      </pc:sldChg>
    </pc:docChg>
  </pc:docChgLst>
  <pc:docChgLst>
    <pc:chgData name="GOMEZ, Paula" userId="S::gomezp@who.int::c93cf399-3ed7-4230-9282-8831e3fe5ae7" providerId="AD" clId="Web-{FB8BB06B-2356-D77D-3AA1-89DDC1026902}"/>
    <pc:docChg chg="modSld">
      <pc:chgData name="GOMEZ, Paula" userId="S::gomezp@who.int::c93cf399-3ed7-4230-9282-8831e3fe5ae7" providerId="AD" clId="Web-{FB8BB06B-2356-D77D-3AA1-89DDC1026902}" dt="2023-02-02T09:11:03.362" v="38" actId="20577"/>
      <pc:docMkLst>
        <pc:docMk/>
      </pc:docMkLst>
      <pc:sldChg chg="addSp modSp">
        <pc:chgData name="GOMEZ, Paula" userId="S::gomezp@who.int::c93cf399-3ed7-4230-9282-8831e3fe5ae7" providerId="AD" clId="Web-{FB8BB06B-2356-D77D-3AA1-89DDC1026902}" dt="2023-02-02T09:10:32.299" v="27" actId="14100"/>
        <pc:sldMkLst>
          <pc:docMk/>
          <pc:sldMk cId="0" sldId="256"/>
        </pc:sldMkLst>
        <pc:spChg chg="mod">
          <ac:chgData name="GOMEZ, Paula" userId="S::gomezp@who.int::c93cf399-3ed7-4230-9282-8831e3fe5ae7" providerId="AD" clId="Web-{FB8BB06B-2356-D77D-3AA1-89DDC1026902}" dt="2023-02-02T09:10:32.299" v="27" actId="14100"/>
          <ac:spMkLst>
            <pc:docMk/>
            <pc:sldMk cId="0" sldId="256"/>
            <ac:spMk id="2" creationId="{50CD5F26-B337-815C-BE99-9E752316490D}"/>
          </ac:spMkLst>
        </pc:spChg>
        <pc:spChg chg="add mod">
          <ac:chgData name="GOMEZ, Paula" userId="S::gomezp@who.int::c93cf399-3ed7-4230-9282-8831e3fe5ae7" providerId="AD" clId="Web-{FB8BB06B-2356-D77D-3AA1-89DDC1026902}" dt="2023-02-02T09:09:18.780" v="13" actId="1076"/>
          <ac:spMkLst>
            <pc:docMk/>
            <pc:sldMk cId="0" sldId="256"/>
            <ac:spMk id="3" creationId="{045C4944-2EB3-F519-3702-9643D236BBAD}"/>
          </ac:spMkLst>
        </pc:spChg>
      </pc:sldChg>
      <pc:sldChg chg="modSp">
        <pc:chgData name="GOMEZ, Paula" userId="S::gomezp@who.int::c93cf399-3ed7-4230-9282-8831e3fe5ae7" providerId="AD" clId="Web-{FB8BB06B-2356-D77D-3AA1-89DDC1026902}" dt="2023-02-02T09:10:46.112" v="35" actId="20577"/>
        <pc:sldMkLst>
          <pc:docMk/>
          <pc:sldMk cId="0" sldId="257"/>
        </pc:sldMkLst>
        <pc:spChg chg="mod">
          <ac:chgData name="GOMEZ, Paula" userId="S::gomezp@who.int::c93cf399-3ed7-4230-9282-8831e3fe5ae7" providerId="AD" clId="Web-{FB8BB06B-2356-D77D-3AA1-89DDC1026902}" dt="2023-02-02T09:10:46.112" v="35" actId="20577"/>
          <ac:spMkLst>
            <pc:docMk/>
            <pc:sldMk cId="0" sldId="257"/>
            <ac:spMk id="299" creationId="{00000000-0000-0000-0000-000000000000}"/>
          </ac:spMkLst>
        </pc:spChg>
      </pc:sldChg>
      <pc:sldChg chg="modSp">
        <pc:chgData name="GOMEZ, Paula" userId="S::gomezp@who.int::c93cf399-3ed7-4230-9282-8831e3fe5ae7" providerId="AD" clId="Web-{FB8BB06B-2356-D77D-3AA1-89DDC1026902}" dt="2023-02-02T09:11:03.362" v="38" actId="20577"/>
        <pc:sldMkLst>
          <pc:docMk/>
          <pc:sldMk cId="0" sldId="258"/>
        </pc:sldMkLst>
        <pc:spChg chg="mod">
          <ac:chgData name="GOMEZ, Paula" userId="S::gomezp@who.int::c93cf399-3ed7-4230-9282-8831e3fe5ae7" providerId="AD" clId="Web-{FB8BB06B-2356-D77D-3AA1-89DDC1026902}" dt="2023-02-02T09:11:03.362" v="38" actId="20577"/>
          <ac:spMkLst>
            <pc:docMk/>
            <pc:sldMk cId="0" sldId="258"/>
            <ac:spMk id="304" creationId="{00000000-0000-0000-0000-000000000000}"/>
          </ac:spMkLst>
        </pc:spChg>
      </pc:sldChg>
    </pc:docChg>
  </pc:docChgLst>
  <pc:docChgLst>
    <pc:chgData name="GOMEZ, Paula" userId="c93cf399-3ed7-4230-9282-8831e3fe5ae7" providerId="ADAL" clId="{003205FE-178B-456E-A7B0-DBBD7C68C3C3}"/>
    <pc:docChg chg="undo custSel addSld delSld modSld">
      <pc:chgData name="GOMEZ, Paula" userId="c93cf399-3ed7-4230-9282-8831e3fe5ae7" providerId="ADAL" clId="{003205FE-178B-456E-A7B0-DBBD7C68C3C3}" dt="2023-02-02T09:19:27.315" v="66" actId="478"/>
      <pc:docMkLst>
        <pc:docMk/>
      </pc:docMkLst>
      <pc:sldChg chg="modSp mod">
        <pc:chgData name="GOMEZ, Paula" userId="c93cf399-3ed7-4230-9282-8831e3fe5ae7" providerId="ADAL" clId="{003205FE-178B-456E-A7B0-DBBD7C68C3C3}" dt="2023-02-02T09:12:16.125" v="0" actId="12"/>
        <pc:sldMkLst>
          <pc:docMk/>
          <pc:sldMk cId="0" sldId="258"/>
        </pc:sldMkLst>
        <pc:spChg chg="mod">
          <ac:chgData name="GOMEZ, Paula" userId="c93cf399-3ed7-4230-9282-8831e3fe5ae7" providerId="ADAL" clId="{003205FE-178B-456E-A7B0-DBBD7C68C3C3}" dt="2023-02-02T09:12:16.125" v="0" actId="12"/>
          <ac:spMkLst>
            <pc:docMk/>
            <pc:sldMk cId="0" sldId="258"/>
            <ac:spMk id="304" creationId="{00000000-0000-0000-0000-000000000000}"/>
          </ac:spMkLst>
        </pc:spChg>
      </pc:sldChg>
      <pc:sldChg chg="modSp mod">
        <pc:chgData name="GOMEZ, Paula" userId="c93cf399-3ed7-4230-9282-8831e3fe5ae7" providerId="ADAL" clId="{003205FE-178B-456E-A7B0-DBBD7C68C3C3}" dt="2023-02-02T09:12:27.512" v="1" actId="207"/>
        <pc:sldMkLst>
          <pc:docMk/>
          <pc:sldMk cId="0" sldId="260"/>
        </pc:sldMkLst>
        <pc:spChg chg="mod">
          <ac:chgData name="GOMEZ, Paula" userId="c93cf399-3ed7-4230-9282-8831e3fe5ae7" providerId="ADAL" clId="{003205FE-178B-456E-A7B0-DBBD7C68C3C3}" dt="2023-02-02T09:12:27.512" v="1" actId="207"/>
          <ac:spMkLst>
            <pc:docMk/>
            <pc:sldMk cId="0" sldId="260"/>
            <ac:spMk id="310" creationId="{00000000-0000-0000-0000-000000000000}"/>
          </ac:spMkLst>
        </pc:spChg>
      </pc:sldChg>
      <pc:sldChg chg="modSp mod">
        <pc:chgData name="GOMEZ, Paula" userId="c93cf399-3ed7-4230-9282-8831e3fe5ae7" providerId="ADAL" clId="{003205FE-178B-456E-A7B0-DBBD7C68C3C3}" dt="2023-02-02T09:12:50.058" v="3" actId="12"/>
        <pc:sldMkLst>
          <pc:docMk/>
          <pc:sldMk cId="0" sldId="262"/>
        </pc:sldMkLst>
        <pc:spChg chg="mod">
          <ac:chgData name="GOMEZ, Paula" userId="c93cf399-3ed7-4230-9282-8831e3fe5ae7" providerId="ADAL" clId="{003205FE-178B-456E-A7B0-DBBD7C68C3C3}" dt="2023-02-02T09:12:50.058" v="3" actId="12"/>
          <ac:spMkLst>
            <pc:docMk/>
            <pc:sldMk cId="0" sldId="262"/>
            <ac:spMk id="321" creationId="{00000000-0000-0000-0000-000000000000}"/>
          </ac:spMkLst>
        </pc:spChg>
      </pc:sldChg>
      <pc:sldChg chg="addSp delSp modSp mod modClrScheme chgLayout">
        <pc:chgData name="GOMEZ, Paula" userId="c93cf399-3ed7-4230-9282-8831e3fe5ae7" providerId="ADAL" clId="{003205FE-178B-456E-A7B0-DBBD7C68C3C3}" dt="2023-02-02T09:19:27.315" v="66" actId="478"/>
        <pc:sldMkLst>
          <pc:docMk/>
          <pc:sldMk cId="0" sldId="271"/>
        </pc:sldMkLst>
        <pc:spChg chg="add mod ord">
          <ac:chgData name="GOMEZ, Paula" userId="c93cf399-3ed7-4230-9282-8831e3fe5ae7" providerId="ADAL" clId="{003205FE-178B-456E-A7B0-DBBD7C68C3C3}" dt="2023-02-02T09:19:14" v="63" actId="27636"/>
          <ac:spMkLst>
            <pc:docMk/>
            <pc:sldMk cId="0" sldId="271"/>
            <ac:spMk id="2" creationId="{E35E713F-64CB-46E1-928F-336D8DBEB7AF}"/>
          </ac:spMkLst>
        </pc:spChg>
        <pc:spChg chg="add del mod ord">
          <ac:chgData name="GOMEZ, Paula" userId="c93cf399-3ed7-4230-9282-8831e3fe5ae7" providerId="ADAL" clId="{003205FE-178B-456E-A7B0-DBBD7C68C3C3}" dt="2023-02-02T09:19:27.315" v="66" actId="478"/>
          <ac:spMkLst>
            <pc:docMk/>
            <pc:sldMk cId="0" sldId="271"/>
            <ac:spMk id="3" creationId="{301988DF-EEED-4F77-B187-6D971D6D4E25}"/>
          </ac:spMkLst>
        </pc:spChg>
        <pc:graphicFrameChg chg="add del mod modGraphic">
          <ac:chgData name="GOMEZ, Paula" userId="c93cf399-3ed7-4230-9282-8831e3fe5ae7" providerId="ADAL" clId="{003205FE-178B-456E-A7B0-DBBD7C68C3C3}" dt="2023-02-02T09:19:23.765" v="65" actId="478"/>
          <ac:graphicFrameMkLst>
            <pc:docMk/>
            <pc:sldMk cId="0" sldId="271"/>
            <ac:graphicFrameMk id="385" creationId="{00000000-0000-0000-0000-000000000000}"/>
          </ac:graphicFrameMkLst>
        </pc:graphicFrameChg>
      </pc:sldChg>
      <pc:sldChg chg="del">
        <pc:chgData name="GOMEZ, Paula" userId="c93cf399-3ed7-4230-9282-8831e3fe5ae7" providerId="ADAL" clId="{003205FE-178B-456E-A7B0-DBBD7C68C3C3}" dt="2023-02-02T09:15:22.672" v="7" actId="2696"/>
        <pc:sldMkLst>
          <pc:docMk/>
          <pc:sldMk cId="0" sldId="272"/>
        </pc:sldMkLst>
      </pc:sldChg>
      <pc:sldChg chg="modSp mod modAnim">
        <pc:chgData name="GOMEZ, Paula" userId="c93cf399-3ed7-4230-9282-8831e3fe5ae7" providerId="ADAL" clId="{003205FE-178B-456E-A7B0-DBBD7C68C3C3}" dt="2023-02-02T09:17:29.991" v="23"/>
        <pc:sldMkLst>
          <pc:docMk/>
          <pc:sldMk cId="0" sldId="281"/>
        </pc:sldMkLst>
        <pc:spChg chg="mod">
          <ac:chgData name="GOMEZ, Paula" userId="c93cf399-3ed7-4230-9282-8831e3fe5ae7" providerId="ADAL" clId="{003205FE-178B-456E-A7B0-DBBD7C68C3C3}" dt="2023-02-02T09:17:16.242" v="21" actId="207"/>
          <ac:spMkLst>
            <pc:docMk/>
            <pc:sldMk cId="0" sldId="281"/>
            <ac:spMk id="656" creationId="{00000000-0000-0000-0000-000000000000}"/>
          </ac:spMkLst>
        </pc:spChg>
        <pc:spChg chg="mod">
          <ac:chgData name="GOMEZ, Paula" userId="c93cf399-3ed7-4230-9282-8831e3fe5ae7" providerId="ADAL" clId="{003205FE-178B-456E-A7B0-DBBD7C68C3C3}" dt="2023-02-02T09:17:19.666" v="22" actId="207"/>
          <ac:spMkLst>
            <pc:docMk/>
            <pc:sldMk cId="0" sldId="281"/>
            <ac:spMk id="658" creationId="{00000000-0000-0000-0000-000000000000}"/>
          </ac:spMkLst>
        </pc:spChg>
      </pc:sldChg>
      <pc:sldChg chg="modSp mod">
        <pc:chgData name="GOMEZ, Paula" userId="c93cf399-3ed7-4230-9282-8831e3fe5ae7" providerId="ADAL" clId="{003205FE-178B-456E-A7B0-DBBD7C68C3C3}" dt="2023-02-02T09:15:56.276" v="12" actId="11"/>
        <pc:sldMkLst>
          <pc:docMk/>
          <pc:sldMk cId="0" sldId="288"/>
        </pc:sldMkLst>
        <pc:spChg chg="mod">
          <ac:chgData name="GOMEZ, Paula" userId="c93cf399-3ed7-4230-9282-8831e3fe5ae7" providerId="ADAL" clId="{003205FE-178B-456E-A7B0-DBBD7C68C3C3}" dt="2023-02-02T09:15:56.276" v="12" actId="11"/>
          <ac:spMkLst>
            <pc:docMk/>
            <pc:sldMk cId="0" sldId="288"/>
            <ac:spMk id="714" creationId="{00000000-0000-0000-0000-000000000000}"/>
          </ac:spMkLst>
        </pc:spChg>
      </pc:sldChg>
      <pc:sldChg chg="modSp add mod">
        <pc:chgData name="GOMEZ, Paula" userId="c93cf399-3ed7-4230-9282-8831e3fe5ae7" providerId="ADAL" clId="{003205FE-178B-456E-A7B0-DBBD7C68C3C3}" dt="2023-02-02T09:15:19.680" v="6" actId="20577"/>
        <pc:sldMkLst>
          <pc:docMk/>
          <pc:sldMk cId="0" sldId="310"/>
        </pc:sldMkLst>
        <pc:spChg chg="mod">
          <ac:chgData name="GOMEZ, Paula" userId="c93cf399-3ed7-4230-9282-8831e3fe5ae7" providerId="ADAL" clId="{003205FE-178B-456E-A7B0-DBBD7C68C3C3}" dt="2023-02-02T09:15:19.680" v="6" actId="20577"/>
          <ac:spMkLst>
            <pc:docMk/>
            <pc:sldMk cId="0" sldId="310"/>
            <ac:spMk id="4" creationId="{52F9398F-8AD0-FDFA-536D-388ECA728D4F}"/>
          </ac:spMkLst>
        </pc:spChg>
      </pc:sldChg>
    </pc:docChg>
  </pc:docChgLst>
  <pc:docChgLst>
    <pc:chgData name="GOMEZ, Paula" userId="S::gomezp@who.int::c93cf399-3ed7-4230-9282-8831e3fe5ae7" providerId="AD" clId="Web-{0E4D3A49-52F9-4F2E-87EA-9BCD9F7F9737}"/>
    <pc:docChg chg="modSld">
      <pc:chgData name="GOMEZ, Paula" userId="S::gomezp@who.int::c93cf399-3ed7-4230-9282-8831e3fe5ae7" providerId="AD" clId="Web-{0E4D3A49-52F9-4F2E-87EA-9BCD9F7F9737}" dt="2023-02-02T09:50:38.006" v="3"/>
      <pc:docMkLst>
        <pc:docMk/>
      </pc:docMkLst>
      <pc:sldChg chg="modSp">
        <pc:chgData name="GOMEZ, Paula" userId="S::gomezp@who.int::c93cf399-3ed7-4230-9282-8831e3fe5ae7" providerId="AD" clId="Web-{0E4D3A49-52F9-4F2E-87EA-9BCD9F7F9737}" dt="2023-02-02T09:50:38.006" v="3"/>
        <pc:sldMkLst>
          <pc:docMk/>
          <pc:sldMk cId="0" sldId="263"/>
        </pc:sldMkLst>
        <pc:graphicFrameChg chg="mod modGraphic">
          <ac:chgData name="GOMEZ, Paula" userId="S::gomezp@who.int::c93cf399-3ed7-4230-9282-8831e3fe5ae7" providerId="AD" clId="Web-{0E4D3A49-52F9-4F2E-87EA-9BCD9F7F9737}" dt="2023-02-02T09:50:38.006" v="3"/>
          <ac:graphicFrameMkLst>
            <pc:docMk/>
            <pc:sldMk cId="0" sldId="263"/>
            <ac:graphicFrameMk id="326" creationId="{00000000-0000-0000-0000-000000000000}"/>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91" name="Shape 291"/>
          <p:cNvSpPr>
            <a:spLocks noGrp="1" noRot="1" noChangeAspect="1"/>
          </p:cNvSpPr>
          <p:nvPr>
            <p:ph type="sldImg"/>
          </p:nvPr>
        </p:nvSpPr>
        <p:spPr>
          <a:xfrm>
            <a:off x="1143000" y="685800"/>
            <a:ext cx="4572000" cy="3429000"/>
          </a:xfrm>
          <a:prstGeom prst="rect">
            <a:avLst/>
          </a:prstGeom>
        </p:spPr>
        <p:txBody>
          <a:bodyPr/>
          <a:lstStyle/>
          <a:p>
            <a:endParaRPr/>
          </a:p>
        </p:txBody>
      </p:sp>
      <p:sp>
        <p:nvSpPr>
          <p:cNvPr id="292" name="Shape 29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spcBef>
        <a:spcPts val="400"/>
      </a:spcBef>
      <a:defRPr sz="1200">
        <a:latin typeface="+mn-lt"/>
        <a:ea typeface="+mn-ea"/>
        <a:cs typeface="+mn-cs"/>
        <a:sym typeface="Source Sans Pro Regular"/>
      </a:defRPr>
    </a:lvl1pPr>
    <a:lvl2pPr indent="228600" latinLnBrk="0">
      <a:spcBef>
        <a:spcPts val="400"/>
      </a:spcBef>
      <a:defRPr sz="1200">
        <a:latin typeface="+mn-lt"/>
        <a:ea typeface="+mn-ea"/>
        <a:cs typeface="+mn-cs"/>
        <a:sym typeface="Source Sans Pro Regular"/>
      </a:defRPr>
    </a:lvl2pPr>
    <a:lvl3pPr indent="457200" latinLnBrk="0">
      <a:spcBef>
        <a:spcPts val="400"/>
      </a:spcBef>
      <a:defRPr sz="1200">
        <a:latin typeface="+mn-lt"/>
        <a:ea typeface="+mn-ea"/>
        <a:cs typeface="+mn-cs"/>
        <a:sym typeface="Source Sans Pro Regular"/>
      </a:defRPr>
    </a:lvl3pPr>
    <a:lvl4pPr indent="685800" latinLnBrk="0">
      <a:spcBef>
        <a:spcPts val="400"/>
      </a:spcBef>
      <a:defRPr sz="1200">
        <a:latin typeface="+mn-lt"/>
        <a:ea typeface="+mn-ea"/>
        <a:cs typeface="+mn-cs"/>
        <a:sym typeface="Source Sans Pro Regular"/>
      </a:defRPr>
    </a:lvl4pPr>
    <a:lvl5pPr indent="914400" latinLnBrk="0">
      <a:spcBef>
        <a:spcPts val="400"/>
      </a:spcBef>
      <a:defRPr sz="1200">
        <a:latin typeface="+mn-lt"/>
        <a:ea typeface="+mn-ea"/>
        <a:cs typeface="+mn-cs"/>
        <a:sym typeface="Source Sans Pro Regular"/>
      </a:defRPr>
    </a:lvl5pPr>
    <a:lvl6pPr indent="1143000" latinLnBrk="0">
      <a:spcBef>
        <a:spcPts val="400"/>
      </a:spcBef>
      <a:defRPr sz="1200">
        <a:latin typeface="+mn-lt"/>
        <a:ea typeface="+mn-ea"/>
        <a:cs typeface="+mn-cs"/>
        <a:sym typeface="Source Sans Pro Regular"/>
      </a:defRPr>
    </a:lvl6pPr>
    <a:lvl7pPr indent="1371600" latinLnBrk="0">
      <a:spcBef>
        <a:spcPts val="400"/>
      </a:spcBef>
      <a:defRPr sz="1200">
        <a:latin typeface="+mn-lt"/>
        <a:ea typeface="+mn-ea"/>
        <a:cs typeface="+mn-cs"/>
        <a:sym typeface="Source Sans Pro Regular"/>
      </a:defRPr>
    </a:lvl7pPr>
    <a:lvl8pPr indent="1600200" latinLnBrk="0">
      <a:spcBef>
        <a:spcPts val="400"/>
      </a:spcBef>
      <a:defRPr sz="1200">
        <a:latin typeface="+mn-lt"/>
        <a:ea typeface="+mn-ea"/>
        <a:cs typeface="+mn-cs"/>
        <a:sym typeface="Source Sans Pro Regular"/>
      </a:defRPr>
    </a:lvl8pPr>
    <a:lvl9pPr indent="1828800" latinLnBrk="0">
      <a:spcBef>
        <a:spcPts val="400"/>
      </a:spcBef>
      <a:defRPr sz="1200">
        <a:latin typeface="+mn-lt"/>
        <a:ea typeface="+mn-ea"/>
        <a:cs typeface="+mn-cs"/>
        <a:sym typeface="Source Sans Pro Regular"/>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hape 300"/>
          <p:cNvSpPr>
            <a:spLocks noGrp="1" noRot="1" noChangeAspect="1"/>
          </p:cNvSpPr>
          <p:nvPr>
            <p:ph type="sldImg"/>
          </p:nvPr>
        </p:nvSpPr>
        <p:spPr>
          <a:xfrm>
            <a:off x="381000" y="685800"/>
            <a:ext cx="6096000" cy="3429000"/>
          </a:xfrm>
          <a:prstGeom prst="rect">
            <a:avLst/>
          </a:prstGeom>
        </p:spPr>
        <p:txBody>
          <a:bodyPr/>
          <a:lstStyle/>
          <a:p>
            <a:endParaRPr/>
          </a:p>
        </p:txBody>
      </p:sp>
      <p:sp>
        <p:nvSpPr>
          <p:cNvPr id="301" name="Shape 301"/>
          <p:cNvSpPr>
            <a:spLocks noGrp="1"/>
          </p:cNvSpPr>
          <p:nvPr>
            <p:ph type="body" sz="quarter" idx="1"/>
          </p:nvPr>
        </p:nvSpPr>
        <p:spPr>
          <a:prstGeom prst="rect">
            <a:avLst/>
          </a:prstGeom>
        </p:spPr>
        <p:txBody>
          <a:bodyPr/>
          <a:lstStyle>
            <a:lvl1pPr>
              <a:spcBef>
                <a:spcPts val="0"/>
              </a:spcBef>
            </a:lvl1pPr>
          </a:lstStyle>
          <a:p>
            <a:r>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 name="Shape 577"/>
          <p:cNvSpPr>
            <a:spLocks noGrp="1" noRot="1" noChangeAspect="1"/>
          </p:cNvSpPr>
          <p:nvPr>
            <p:ph type="sldImg"/>
          </p:nvPr>
        </p:nvSpPr>
        <p:spPr>
          <a:xfrm>
            <a:off x="381000" y="685800"/>
            <a:ext cx="6096000" cy="3429000"/>
          </a:xfrm>
          <a:prstGeom prst="rect">
            <a:avLst/>
          </a:prstGeom>
        </p:spPr>
        <p:txBody>
          <a:bodyPr/>
          <a:lstStyle/>
          <a:p>
            <a:endParaRPr/>
          </a:p>
        </p:txBody>
      </p:sp>
      <p:sp>
        <p:nvSpPr>
          <p:cNvPr id="578" name="Shape 578"/>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 name="Shape 617"/>
          <p:cNvSpPr>
            <a:spLocks noGrp="1" noRot="1" noChangeAspect="1"/>
          </p:cNvSpPr>
          <p:nvPr>
            <p:ph type="sldImg"/>
          </p:nvPr>
        </p:nvSpPr>
        <p:spPr>
          <a:xfrm>
            <a:off x="381000" y="685800"/>
            <a:ext cx="6096000" cy="3429000"/>
          </a:xfrm>
          <a:prstGeom prst="rect">
            <a:avLst/>
          </a:prstGeom>
        </p:spPr>
        <p:txBody>
          <a:bodyPr/>
          <a:lstStyle/>
          <a:p>
            <a:endParaRPr/>
          </a:p>
        </p:txBody>
      </p:sp>
      <p:sp>
        <p:nvSpPr>
          <p:cNvPr id="618" name="Shape 618"/>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 name="Shape 653"/>
          <p:cNvSpPr>
            <a:spLocks noGrp="1" noRot="1" noChangeAspect="1"/>
          </p:cNvSpPr>
          <p:nvPr>
            <p:ph type="sldImg"/>
          </p:nvPr>
        </p:nvSpPr>
        <p:spPr>
          <a:xfrm>
            <a:off x="381000" y="685800"/>
            <a:ext cx="6096000" cy="3429000"/>
          </a:xfrm>
          <a:prstGeom prst="rect">
            <a:avLst/>
          </a:prstGeom>
        </p:spPr>
        <p:txBody>
          <a:bodyPr/>
          <a:lstStyle/>
          <a:p>
            <a:endParaRPr/>
          </a:p>
        </p:txBody>
      </p:sp>
      <p:sp>
        <p:nvSpPr>
          <p:cNvPr id="654" name="Shape 654"/>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 name="Shape 666"/>
          <p:cNvSpPr>
            <a:spLocks noGrp="1" noRot="1" noChangeAspect="1"/>
          </p:cNvSpPr>
          <p:nvPr>
            <p:ph type="sldImg"/>
          </p:nvPr>
        </p:nvSpPr>
        <p:spPr>
          <a:xfrm>
            <a:off x="381000" y="685800"/>
            <a:ext cx="6096000" cy="3429000"/>
          </a:xfrm>
          <a:prstGeom prst="rect">
            <a:avLst/>
          </a:prstGeom>
        </p:spPr>
        <p:txBody>
          <a:bodyPr/>
          <a:lstStyle/>
          <a:p>
            <a:endParaRPr/>
          </a:p>
        </p:txBody>
      </p:sp>
      <p:sp>
        <p:nvSpPr>
          <p:cNvPr id="667" name="Shape 667"/>
          <p:cNvSpPr>
            <a:spLocks noGrp="1"/>
          </p:cNvSpPr>
          <p:nvPr>
            <p:ph type="body" sz="quarter" idx="1"/>
          </p:nvPr>
        </p:nvSpPr>
        <p:spPr>
          <a:prstGeom prst="rect">
            <a:avLst/>
          </a:prstGeom>
        </p:spPr>
        <p:txBody>
          <a:bodyPr/>
          <a:lstStyle/>
          <a:p>
            <a:r>
              <a:t> C1.0 Introduction for facilitators: a PPT presentation to be used during the preparatory phase to introduce the skills drill to the facilitation team </a:t>
            </a:r>
          </a:p>
          <a:p>
            <a:r>
              <a:t>C1.1 Facilitator guide (this document): detailed step-by-step guide to facilitate the skills drill.</a:t>
            </a:r>
          </a:p>
          <a:p>
            <a:r>
              <a:t>C1.2 Detailed timeline: an Excel file breaking-down the timing for facilitating each session, including simultaneous specific tasks or role plays and how to organize the rotation of teams.</a:t>
            </a:r>
          </a:p>
          <a:p>
            <a:r>
              <a:t>C1.3: Evaluation checklist: an Excel file including 8 worksheets (1 per session) with list of outputs and demonstrated the knowledge, skills and behaviours expected at each session and instructions on how to score teams.</a:t>
            </a:r>
          </a:p>
          <a:p>
            <a:r>
              <a:t>C1.4 Debriefing: a PPT presentation to be used for debriefing in plenary upon completion of each session, providing appropriate responses and presenting expected outcomes.</a:t>
            </a:r>
          </a:p>
          <a:p>
            <a:r>
              <a:t>C1.5 Country context: an animated PPT presentation to be used to “launch” the skills drill in plenary, summarizing key aspects of the context of the imaginary country “Salam”.</a:t>
            </a:r>
          </a:p>
          <a:p>
            <a:endParaRPr/>
          </a:p>
          <a:p>
            <a:r>
              <a:t>C2.1 Participant guide: includes the information and instructions to be given to participants, as well as reference documents and expected outputs for each session. </a:t>
            </a:r>
          </a:p>
          <a:p>
            <a:r>
              <a:t>C2.2 Participant guide – Annexes: includes all the forms, checklists, faxes, etc. to be printed out (one sided) and handed over to participants session per session.</a:t>
            </a:r>
          </a:p>
          <a:p>
            <a:r>
              <a:t>C2.3 Line listing: an Excel file to be provided to participants before they start last session (C8) on investigation report.</a:t>
            </a:r>
          </a:p>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 name="Shape 680"/>
          <p:cNvSpPr>
            <a:spLocks noGrp="1" noRot="1" noChangeAspect="1"/>
          </p:cNvSpPr>
          <p:nvPr>
            <p:ph type="sldImg"/>
          </p:nvPr>
        </p:nvSpPr>
        <p:spPr>
          <a:xfrm>
            <a:off x="381000" y="685800"/>
            <a:ext cx="6096000" cy="3429000"/>
          </a:xfrm>
          <a:prstGeom prst="rect">
            <a:avLst/>
          </a:prstGeom>
        </p:spPr>
        <p:txBody>
          <a:bodyPr/>
          <a:lstStyle/>
          <a:p>
            <a:endParaRPr/>
          </a:p>
        </p:txBody>
      </p:sp>
      <p:sp>
        <p:nvSpPr>
          <p:cNvPr id="681" name="Shape 681"/>
          <p:cNvSpPr>
            <a:spLocks noGrp="1"/>
          </p:cNvSpPr>
          <p:nvPr>
            <p:ph type="body" sz="quarter" idx="1"/>
          </p:nvPr>
        </p:nvSpPr>
        <p:spPr>
          <a:prstGeom prst="rect">
            <a:avLst/>
          </a:prstGeom>
        </p:spPr>
        <p:txBody>
          <a:bodyPr/>
          <a:lstStyle/>
          <a:p>
            <a:r>
              <a:t>When you conduct the RRT drill, there are three room set-ups that need to be planned: the plenary which is the big room session, the hospital set-up and the community set- up. The next slides will show some images of how the different set-ups were arranged.</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 name="Shape 689"/>
          <p:cNvSpPr>
            <a:spLocks noGrp="1" noRot="1" noChangeAspect="1"/>
          </p:cNvSpPr>
          <p:nvPr>
            <p:ph type="sldImg"/>
          </p:nvPr>
        </p:nvSpPr>
        <p:spPr>
          <a:xfrm>
            <a:off x="381000" y="685800"/>
            <a:ext cx="6096000" cy="3429000"/>
          </a:xfrm>
          <a:prstGeom prst="rect">
            <a:avLst/>
          </a:prstGeom>
        </p:spPr>
        <p:txBody>
          <a:bodyPr/>
          <a:lstStyle/>
          <a:p>
            <a:endParaRPr/>
          </a:p>
        </p:txBody>
      </p:sp>
      <p:sp>
        <p:nvSpPr>
          <p:cNvPr id="690" name="Shape 690"/>
          <p:cNvSpPr>
            <a:spLocks noGrp="1"/>
          </p:cNvSpPr>
          <p:nvPr>
            <p:ph type="body" sz="quarter" idx="1"/>
          </p:nvPr>
        </p:nvSpPr>
        <p:spPr>
          <a:prstGeom prst="rect">
            <a:avLst/>
          </a:prstGeom>
        </p:spPr>
        <p:txBody>
          <a:bodyPr/>
          <a:lstStyle/>
          <a:p>
            <a:r>
              <a:t>Here you can find set-up for IPC practice, sample collection, patient bed and health staff wearing PPE with the ink planted to see whether he will stain himself when doffing.</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 name="Shape 698"/>
          <p:cNvSpPr>
            <a:spLocks noGrp="1" noRot="1" noChangeAspect="1"/>
          </p:cNvSpPr>
          <p:nvPr>
            <p:ph type="sldImg"/>
          </p:nvPr>
        </p:nvSpPr>
        <p:spPr>
          <a:xfrm>
            <a:off x="381000" y="685800"/>
            <a:ext cx="6096000" cy="3429000"/>
          </a:xfrm>
          <a:prstGeom prst="rect">
            <a:avLst/>
          </a:prstGeom>
        </p:spPr>
        <p:txBody>
          <a:bodyPr/>
          <a:lstStyle/>
          <a:p>
            <a:endParaRPr/>
          </a:p>
        </p:txBody>
      </p:sp>
      <p:sp>
        <p:nvSpPr>
          <p:cNvPr id="699" name="Shape 699"/>
          <p:cNvSpPr>
            <a:spLocks noGrp="1"/>
          </p:cNvSpPr>
          <p:nvPr>
            <p:ph type="body" sz="quarter" idx="1"/>
          </p:nvPr>
        </p:nvSpPr>
        <p:spPr>
          <a:prstGeom prst="rect">
            <a:avLst/>
          </a:prstGeom>
        </p:spPr>
        <p:txBody>
          <a:bodyPr/>
          <a:lstStyle/>
          <a:p>
            <a:r>
              <a:t>This is the set up to meet the surveillance officer and the medical doctor and administrator of the hospital.</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 name="Shape 706"/>
          <p:cNvSpPr>
            <a:spLocks noGrp="1" noRot="1" noChangeAspect="1"/>
          </p:cNvSpPr>
          <p:nvPr>
            <p:ph type="sldImg"/>
          </p:nvPr>
        </p:nvSpPr>
        <p:spPr>
          <a:xfrm>
            <a:off x="381000" y="685800"/>
            <a:ext cx="6096000" cy="3429000"/>
          </a:xfrm>
          <a:prstGeom prst="rect">
            <a:avLst/>
          </a:prstGeom>
        </p:spPr>
        <p:txBody>
          <a:bodyPr/>
          <a:lstStyle/>
          <a:p>
            <a:endParaRPr/>
          </a:p>
        </p:txBody>
      </p:sp>
      <p:sp>
        <p:nvSpPr>
          <p:cNvPr id="707" name="Shape 707"/>
          <p:cNvSpPr>
            <a:spLocks noGrp="1"/>
          </p:cNvSpPr>
          <p:nvPr>
            <p:ph type="body" sz="quarter" idx="1"/>
          </p:nvPr>
        </p:nvSpPr>
        <p:spPr>
          <a:prstGeom prst="rect">
            <a:avLst/>
          </a:prstGeom>
        </p:spPr>
        <p:txBody>
          <a:bodyPr/>
          <a:lstStyle/>
          <a:p>
            <a:r>
              <a:t>There are pictures of community set-up in the hotel. One is at the driver’s house and Mohammad’s mother’s house – a scenario on the EVD RRT training.</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 name="Shape 317"/>
          <p:cNvSpPr>
            <a:spLocks noGrp="1" noRot="1" noChangeAspect="1"/>
          </p:cNvSpPr>
          <p:nvPr>
            <p:ph type="sldImg"/>
          </p:nvPr>
        </p:nvSpPr>
        <p:spPr>
          <a:xfrm>
            <a:off x="381000" y="685800"/>
            <a:ext cx="6096000" cy="3429000"/>
          </a:xfrm>
          <a:prstGeom prst="rect">
            <a:avLst/>
          </a:prstGeom>
        </p:spPr>
        <p:txBody>
          <a:bodyPr/>
          <a:lstStyle/>
          <a:p>
            <a:endParaRPr/>
          </a:p>
        </p:txBody>
      </p:sp>
      <p:sp>
        <p:nvSpPr>
          <p:cNvPr id="318" name="Shape 318"/>
          <p:cNvSpPr>
            <a:spLocks noGrp="1"/>
          </p:cNvSpPr>
          <p:nvPr>
            <p:ph type="body" sz="quarter" idx="1"/>
          </p:nvPr>
        </p:nvSpPr>
        <p:spPr>
          <a:prstGeom prst="rect">
            <a:avLst/>
          </a:prstGeom>
        </p:spPr>
        <p:txBody>
          <a:bodyPr/>
          <a:lstStyle/>
          <a:p>
            <a:r>
              <a:t>So the RRT drill as conducted has: </a:t>
            </a:r>
          </a:p>
          <a:p>
            <a:pPr>
              <a:defRPr>
                <a:solidFill>
                  <a:srgbClr val="002060"/>
                </a:solidFill>
              </a:defRPr>
            </a:pPr>
            <a:r>
              <a:t>Duration: </a:t>
            </a:r>
            <a:r>
              <a:rPr>
                <a:solidFill>
                  <a:srgbClr val="0070C0"/>
                </a:solidFill>
              </a:rPr>
              <a:t>2 to 3 days</a:t>
            </a:r>
          </a:p>
          <a:p>
            <a:pPr>
              <a:defRPr>
                <a:solidFill>
                  <a:srgbClr val="002060"/>
                </a:solidFill>
              </a:defRPr>
            </a:pPr>
            <a:r>
              <a:t>Divided into </a:t>
            </a:r>
            <a:r>
              <a:rPr>
                <a:solidFill>
                  <a:srgbClr val="0070C0"/>
                </a:solidFill>
              </a:rPr>
              <a:t>8 sessions </a:t>
            </a:r>
            <a:r>
              <a:t>(C1 to C9)</a:t>
            </a:r>
          </a:p>
          <a:p>
            <a:pPr>
              <a:defRPr>
                <a:solidFill>
                  <a:srgbClr val="002060"/>
                </a:solidFill>
              </a:defRPr>
            </a:pPr>
            <a:r>
              <a:t>Participants work in groups as </a:t>
            </a:r>
            <a:r>
              <a:rPr>
                <a:solidFill>
                  <a:srgbClr val="0070C0"/>
                </a:solidFill>
              </a:rPr>
              <a:t>RRT</a:t>
            </a:r>
          </a:p>
          <a:p>
            <a:pPr>
              <a:defRPr>
                <a:solidFill>
                  <a:srgbClr val="002060"/>
                </a:solidFill>
              </a:defRPr>
            </a:pPr>
            <a:r>
              <a:t>Requires preparation on:</a:t>
            </a:r>
          </a:p>
          <a:p>
            <a:pPr>
              <a:defRPr>
                <a:solidFill>
                  <a:srgbClr val="0070C0"/>
                </a:solidFill>
              </a:defRPr>
            </a:pPr>
            <a:r>
              <a:t>Equipment </a:t>
            </a:r>
            <a:r>
              <a:rPr>
                <a:solidFill>
                  <a:srgbClr val="002060"/>
                </a:solidFill>
              </a:rPr>
              <a:t>and </a:t>
            </a:r>
            <a:r>
              <a:t>materials</a:t>
            </a:r>
          </a:p>
          <a:p>
            <a:pPr>
              <a:defRPr>
                <a:solidFill>
                  <a:srgbClr val="0070C0"/>
                </a:solidFill>
              </a:defRPr>
            </a:pPr>
            <a:r>
              <a:t>Venue set-up</a:t>
            </a:r>
          </a:p>
          <a:p>
            <a:pPr>
              <a:defRPr>
                <a:solidFill>
                  <a:srgbClr val="0070C0"/>
                </a:solidFill>
              </a:defRPr>
            </a:pPr>
            <a:r>
              <a:t>Exercise facilitation team</a:t>
            </a:r>
          </a:p>
          <a:p>
            <a:pPr>
              <a:defRPr>
                <a:solidFill>
                  <a:srgbClr val="0070C0"/>
                </a:solidFill>
              </a:defRPr>
            </a:pPr>
            <a:endParaRPr/>
          </a:p>
          <a:p>
            <a:pPr>
              <a:defRPr>
                <a:solidFill>
                  <a:srgbClr val="002060"/>
                </a:solidFill>
              </a:defRPr>
            </a:pPr>
            <a:r>
              <a:t>In the next slides we will focus on the Exercise facilitation team roles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Shape 328"/>
          <p:cNvSpPr>
            <a:spLocks noGrp="1" noRot="1" noChangeAspect="1"/>
          </p:cNvSpPr>
          <p:nvPr>
            <p:ph type="sldImg"/>
          </p:nvPr>
        </p:nvSpPr>
        <p:spPr>
          <a:xfrm>
            <a:off x="381000" y="685800"/>
            <a:ext cx="6096000" cy="3429000"/>
          </a:xfrm>
          <a:prstGeom prst="rect">
            <a:avLst/>
          </a:prstGeom>
        </p:spPr>
        <p:txBody>
          <a:bodyPr/>
          <a:lstStyle/>
          <a:p>
            <a:endParaRPr/>
          </a:p>
        </p:txBody>
      </p:sp>
      <p:sp>
        <p:nvSpPr>
          <p:cNvPr id="329" name="Shape 329"/>
          <p:cNvSpPr>
            <a:spLocks noGrp="1"/>
          </p:cNvSpPr>
          <p:nvPr>
            <p:ph type="body" sz="quarter" idx="1"/>
          </p:nvPr>
        </p:nvSpPr>
        <p:spPr>
          <a:prstGeom prst="rect">
            <a:avLst/>
          </a:prstGeom>
        </p:spPr>
        <p:txBody>
          <a:bodyPr/>
          <a:lstStyle/>
          <a:p>
            <a:r>
              <a:t>Salam has a long coastline. It shares boundaries with Monogo to the east, Barry to the west, Bamboka to the north and the Bay Ocean to the south. The country lies between latitude: 6 degrees, 30 minutes north and longitude: 0 degrees, 20 minutes east. The coastline is 539 km long and has a total area of 238,540 km2 and a land area of 230,020 km2. Salam is endowed with various water bodies including rivers. The two main rivers are the Puti and Bughaw rivers.</a:t>
            </a:r>
          </a:p>
          <a:p>
            <a:r>
              <a:t>The capital city of Salam is Mando, which also has the largest population density in the country.  The national airport is located in the suburb of the city.  The second largest city is Tomogo which is located along the coast.  </a:t>
            </a:r>
          </a:p>
          <a:p>
            <a:r>
              <a:t>Salam gained its independence from the British in 1948.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Shape 386"/>
          <p:cNvSpPr>
            <a:spLocks noGrp="1" noRot="1" noChangeAspect="1"/>
          </p:cNvSpPr>
          <p:nvPr>
            <p:ph type="sldImg"/>
          </p:nvPr>
        </p:nvSpPr>
        <p:spPr>
          <a:xfrm>
            <a:off x="381000" y="685800"/>
            <a:ext cx="6096000" cy="3429000"/>
          </a:xfrm>
          <a:prstGeom prst="rect">
            <a:avLst/>
          </a:prstGeom>
        </p:spPr>
        <p:txBody>
          <a:bodyPr/>
          <a:lstStyle/>
          <a:p>
            <a:endParaRPr/>
          </a:p>
        </p:txBody>
      </p:sp>
      <p:sp>
        <p:nvSpPr>
          <p:cNvPr id="387" name="Shape 387"/>
          <p:cNvSpPr>
            <a:spLocks noGrp="1"/>
          </p:cNvSpPr>
          <p:nvPr>
            <p:ph type="body" sz="quarter" idx="1"/>
          </p:nvPr>
        </p:nvSpPr>
        <p:spPr>
          <a:prstGeom prst="rect">
            <a:avLst/>
          </a:prstGeom>
        </p:spPr>
        <p:txBody>
          <a:bodyPr/>
          <a:lstStyle/>
          <a:p>
            <a:r>
              <a:t>The table provides brief description of the different sections in the exercise.</a:t>
            </a:r>
          </a:p>
          <a:p>
            <a:r>
              <a:t>Take note that there are four sections that run simultaneously and will rotate. </a:t>
            </a:r>
          </a:p>
          <a:p>
            <a:r>
              <a:t>For example, while one group is in C4, other groups are in C5, C7 and C8 at the same time. Then the group in C4 will move to C5, the one in C5 to C4 (hospital setting). The group in C7 moves to C8 and C8 moves to C7 (community setting). </a:t>
            </a:r>
          </a:p>
          <a:p>
            <a:r>
              <a:t>After finishing C4 and C5 (hospital setting), the groups will do the C7 and C8 (community setting) and vice versa.</a:t>
            </a:r>
          </a:p>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2" name="Shape 1232"/>
          <p:cNvSpPr>
            <a:spLocks noGrp="1" noRot="1" noChangeAspect="1"/>
          </p:cNvSpPr>
          <p:nvPr>
            <p:ph type="sldImg"/>
          </p:nvPr>
        </p:nvSpPr>
        <p:spPr>
          <a:xfrm>
            <a:off x="381000" y="685800"/>
            <a:ext cx="6096000" cy="3429000"/>
          </a:xfrm>
          <a:prstGeom prst="rect">
            <a:avLst/>
          </a:prstGeom>
        </p:spPr>
        <p:txBody>
          <a:bodyPr/>
          <a:lstStyle/>
          <a:p>
            <a:endParaRPr/>
          </a:p>
        </p:txBody>
      </p:sp>
      <p:sp>
        <p:nvSpPr>
          <p:cNvPr id="1233" name="Shape 1233"/>
          <p:cNvSpPr>
            <a:spLocks noGrp="1"/>
          </p:cNvSpPr>
          <p:nvPr>
            <p:ph type="body" sz="quarter" idx="1"/>
          </p:nvPr>
        </p:nvSpPr>
        <p:spPr>
          <a:prstGeom prst="rect">
            <a:avLst/>
          </a:prstGeom>
        </p:spPr>
        <p:txBody>
          <a:bodyPr/>
          <a:lstStyle/>
          <a:p>
            <a:r>
              <a:t>Just to put us in context, RRT training as a whole, is an 8-day training that has four blocks:</a:t>
            </a:r>
          </a:p>
          <a:p>
            <a:pPr marL="171450" indent="-171450">
              <a:buSzPct val="100000"/>
              <a:buFont typeface="Arial"/>
              <a:buChar char="•"/>
            </a:pPr>
            <a:r>
              <a:t>Block A – RRT in Context - Prepare RRTs for field deployment, having a good understanding of national emergency coordination mechanisms, of the role of a RRT &amp; responsibilities of each member, &amp; identifying RRT stakeholders on the field, including role within the Global Health Emergency Workforce.</a:t>
            </a:r>
          </a:p>
          <a:p>
            <a:pPr marL="171450" indent="-171450">
              <a:buSzPct val="100000"/>
              <a:buFont typeface="Arial"/>
              <a:buChar char="•"/>
            </a:pPr>
            <a:r>
              <a:t>Block B – Technical modules - Strengthen participant’s knowledge and skills  on key technical areas: Epidemiology &amp; surveillance; Data management; Outbreak investigation; Rapid risk assessment; Infection Prevention and Control; Laboratory sample packaging &amp; transportation; Social mobilization &amp; community engagement; Risk communication; Psychosocial First Aid; Contact tracing; Safe &amp; dignified burial.</a:t>
            </a:r>
          </a:p>
          <a:p>
            <a:pPr marL="171450" indent="-171450">
              <a:buSzPct val="100000"/>
              <a:buFont typeface="Arial"/>
              <a:buChar char="•"/>
            </a:pPr>
            <a:r>
              <a:t>Block C – Scenario-based skills drill - Apply &amp; practice knowledge &amp; skills on the various technical areas. Assess participant learning through observation.</a:t>
            </a:r>
          </a:p>
          <a:p>
            <a:pPr marL="171450" indent="-171450">
              <a:buSzPct val="100000"/>
              <a:buFont typeface="Arial"/>
              <a:buChar char="•"/>
            </a:pPr>
            <a:r>
              <a:t>Block D – Evaluation and way forward - Capture key learning points &amp; plan how to apply them when back to the job. Ensure continuous learning &amp; networking after the RRT training.</a:t>
            </a:r>
          </a:p>
          <a:p>
            <a:pPr marL="171450" indent="-171450">
              <a:buSzPct val="100000"/>
              <a:buFont typeface="Arial"/>
              <a:buChar char="•"/>
            </a:pPr>
            <a:endParaRPr/>
          </a:p>
          <a:p>
            <a:r>
              <a:t>Block C will be detailed here. I has 9 sessions C1 – C9, the next slide will provide brief summary of each session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 name="Shape 428"/>
          <p:cNvSpPr>
            <a:spLocks noGrp="1" noRot="1" noChangeAspect="1"/>
          </p:cNvSpPr>
          <p:nvPr>
            <p:ph type="sldImg"/>
          </p:nvPr>
        </p:nvSpPr>
        <p:spPr>
          <a:xfrm>
            <a:off x="381000" y="685800"/>
            <a:ext cx="6096000" cy="3429000"/>
          </a:xfrm>
          <a:prstGeom prst="rect">
            <a:avLst/>
          </a:prstGeom>
        </p:spPr>
        <p:txBody>
          <a:bodyPr/>
          <a:lstStyle/>
          <a:p>
            <a:endParaRPr/>
          </a:p>
        </p:txBody>
      </p:sp>
      <p:sp>
        <p:nvSpPr>
          <p:cNvPr id="429" name="Shape 429"/>
          <p:cNvSpPr>
            <a:spLocks noGrp="1"/>
          </p:cNvSpPr>
          <p:nvPr>
            <p:ph type="body" sz="quarter" idx="1"/>
          </p:nvPr>
        </p:nvSpPr>
        <p:spPr>
          <a:prstGeom prst="rect">
            <a:avLst/>
          </a:prstGeom>
        </p:spPr>
        <p:txBody>
          <a:bodyPr/>
          <a:lstStyle/>
          <a:p>
            <a:r>
              <a:t>There are two groups of people to conduct a drill (or exercise for that matter): facilitation team and participants. The third group observer, as the term implies can observe but is not part of the exercise itself.</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Shape 458"/>
          <p:cNvSpPr>
            <a:spLocks noGrp="1" noRot="1" noChangeAspect="1"/>
          </p:cNvSpPr>
          <p:nvPr>
            <p:ph type="sldImg"/>
          </p:nvPr>
        </p:nvSpPr>
        <p:spPr>
          <a:xfrm>
            <a:off x="381000" y="685800"/>
            <a:ext cx="6096000" cy="3429000"/>
          </a:xfrm>
          <a:prstGeom prst="rect">
            <a:avLst/>
          </a:prstGeom>
        </p:spPr>
        <p:txBody>
          <a:bodyPr/>
          <a:lstStyle/>
          <a:p>
            <a:endParaRPr/>
          </a:p>
        </p:txBody>
      </p:sp>
      <p:sp>
        <p:nvSpPr>
          <p:cNvPr id="459" name="Shape 459"/>
          <p:cNvSpPr>
            <a:spLocks noGrp="1"/>
          </p:cNvSpPr>
          <p:nvPr>
            <p:ph type="body" sz="quarter" idx="1"/>
          </p:nvPr>
        </p:nvSpPr>
        <p:spPr>
          <a:prstGeom prst="rect">
            <a:avLst/>
          </a:prstGeom>
        </p:spPr>
        <p:txBody>
          <a:bodyPr/>
          <a:lstStyle/>
          <a:p>
            <a:r>
              <a:t>This is a simple structure to visualize the roles and relationships of the different people involved in the RRT drill. This is better explained in the animation in the next slides.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Shape 493"/>
          <p:cNvSpPr>
            <a:spLocks noGrp="1" noRot="1" noChangeAspect="1"/>
          </p:cNvSpPr>
          <p:nvPr>
            <p:ph type="sldImg"/>
          </p:nvPr>
        </p:nvSpPr>
        <p:spPr>
          <a:xfrm>
            <a:off x="381000" y="685800"/>
            <a:ext cx="6096000" cy="3429000"/>
          </a:xfrm>
          <a:prstGeom prst="rect">
            <a:avLst/>
          </a:prstGeom>
        </p:spPr>
        <p:txBody>
          <a:bodyPr/>
          <a:lstStyle/>
          <a:p>
            <a:endParaRPr/>
          </a:p>
        </p:txBody>
      </p:sp>
      <p:sp>
        <p:nvSpPr>
          <p:cNvPr id="494" name="Shape 494"/>
          <p:cNvSpPr>
            <a:spLocks noGrp="1"/>
          </p:cNvSpPr>
          <p:nvPr>
            <p:ph type="body" sz="quarter" idx="1"/>
          </p:nvPr>
        </p:nvSpPr>
        <p:spPr>
          <a:prstGeom prst="rect">
            <a:avLst/>
          </a:prstGeom>
        </p:spPr>
        <p:txBody>
          <a:bodyPr/>
          <a:lstStyle/>
          <a:p>
            <a:r>
              <a:t>[Click 1, 2] First, you have to group the participants as RRT teams (district, etc).</a:t>
            </a:r>
          </a:p>
          <a:p>
            <a:r>
              <a:t>Each team will be assigned a facilitator [Click 3] and an evaluator/assessor [Click 4] </a:t>
            </a:r>
          </a:p>
          <a:p>
            <a:r>
              <a:t>[Click 5] They will interact with each other, the facilitator will provide instructions, injects and guide the flow while the RRT interacts with the [Click 6] role players. </a:t>
            </a:r>
          </a:p>
          <a:p>
            <a:r>
              <a:t>The whole exercise is guided and managed by the Exercise controller [Click 7]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Shape 529"/>
          <p:cNvSpPr>
            <a:spLocks noGrp="1" noRot="1" noChangeAspect="1"/>
          </p:cNvSpPr>
          <p:nvPr>
            <p:ph type="sldImg"/>
          </p:nvPr>
        </p:nvSpPr>
        <p:spPr>
          <a:xfrm>
            <a:off x="381000" y="685800"/>
            <a:ext cx="6096000" cy="3429000"/>
          </a:xfrm>
          <a:prstGeom prst="rect">
            <a:avLst/>
          </a:prstGeom>
        </p:spPr>
        <p:txBody>
          <a:bodyPr/>
          <a:lstStyle/>
          <a:p>
            <a:endParaRPr/>
          </a:p>
        </p:txBody>
      </p:sp>
      <p:sp>
        <p:nvSpPr>
          <p:cNvPr id="530" name="Shape 530"/>
          <p:cNvSpPr>
            <a:spLocks noGrp="1"/>
          </p:cNvSpPr>
          <p:nvPr>
            <p:ph type="body" sz="quarter" idx="1"/>
          </p:nvPr>
        </p:nvSpPr>
        <p:spPr>
          <a:prstGeom prst="rect">
            <a:avLst/>
          </a:prstGeom>
        </p:spPr>
        <p:txBody>
          <a:bodyPr/>
          <a:lstStyle/>
          <a:p>
            <a:r>
              <a:t> </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9" name="Rectangle 1"/>
          <p:cNvSpPr/>
          <p:nvPr/>
        </p:nvSpPr>
        <p:spPr>
          <a:xfrm>
            <a:off x="0" y="11"/>
            <a:ext cx="12192000" cy="4354825"/>
          </a:xfrm>
          <a:prstGeom prst="rect">
            <a:avLst/>
          </a:prstGeom>
          <a:solidFill>
            <a:srgbClr val="ECF2F8"/>
          </a:solidFill>
          <a:ln w="12700">
            <a:miter lim="400000"/>
          </a:ln>
        </p:spPr>
        <p:txBody>
          <a:bodyPr lIns="45719" rIns="45719" anchor="ctr"/>
          <a:lstStyle/>
          <a:p>
            <a:pPr algn="ctr">
              <a:defRPr sz="500">
                <a:solidFill>
                  <a:srgbClr val="FFFFFF"/>
                </a:solidFill>
                <a:latin typeface="+mn-lt"/>
                <a:ea typeface="+mn-ea"/>
                <a:cs typeface="+mn-cs"/>
                <a:sym typeface="Source Sans Pro Regular"/>
              </a:defRPr>
            </a:pPr>
            <a:endParaRPr/>
          </a:p>
        </p:txBody>
      </p:sp>
      <p:pic>
        <p:nvPicPr>
          <p:cNvPr id="20"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2"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4"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5"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26"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pic>
        <p:nvPicPr>
          <p:cNvPr id="27" name="Picture 18" descr="Picture 18"/>
          <p:cNvPicPr>
            <a:picLocks noChangeAspect="1"/>
          </p:cNvPicPr>
          <p:nvPr/>
        </p:nvPicPr>
        <p:blipFill>
          <a:blip r:embed="rId5"/>
          <a:stretch>
            <a:fillRect/>
          </a:stretch>
        </p:blipFill>
        <p:spPr>
          <a:xfrm>
            <a:off x="9002490" y="5116962"/>
            <a:ext cx="2823416" cy="908687"/>
          </a:xfrm>
          <a:prstGeom prst="rect">
            <a:avLst/>
          </a:prstGeom>
          <a:ln w="12700">
            <a:miter lim="400000"/>
          </a:ln>
        </p:spPr>
      </p:pic>
      <p:pic>
        <p:nvPicPr>
          <p:cNvPr id="28" name="Picture 19" descr="Picture 19"/>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29" name="Body Level One…"/>
          <p:cNvSpPr txBox="1">
            <a:spLocks noGrp="1"/>
          </p:cNvSpPr>
          <p:nvPr>
            <p:ph type="body" sz="quarter" idx="1"/>
          </p:nvPr>
        </p:nvSpPr>
        <p:spPr>
          <a:xfrm>
            <a:off x="5525728" y="3491867"/>
            <a:ext cx="5925539" cy="914401"/>
          </a:xfrm>
          <a:prstGeom prst="rect">
            <a:avLst/>
          </a:prstGeom>
        </p:spPr>
        <p:txBody>
          <a:bodyPr/>
          <a:lstStyle>
            <a:lvl1pPr defTabSz="289320">
              <a:spcBef>
                <a:spcPts val="300"/>
              </a:spcBef>
              <a:defRPr sz="3200">
                <a:latin typeface="Source Sans Pro Bold"/>
                <a:ea typeface="Source Sans Pro Bold"/>
                <a:cs typeface="Source Sans Pro Bold"/>
                <a:sym typeface="Source Sans Pro Bold"/>
              </a:defRPr>
            </a:lvl1pPr>
            <a:lvl2pPr marL="216990" indent="-72330" defTabSz="289320">
              <a:spcBef>
                <a:spcPts val="300"/>
              </a:spcBef>
              <a:defRPr sz="3200">
                <a:latin typeface="Source Sans Pro Bold"/>
                <a:ea typeface="Source Sans Pro Bold"/>
                <a:cs typeface="Source Sans Pro Bold"/>
                <a:sym typeface="Source Sans Pro Bold"/>
              </a:defRPr>
            </a:lvl2pPr>
            <a:lvl3pPr marL="361649" indent="-72330" defTabSz="289320">
              <a:spcBef>
                <a:spcPts val="300"/>
              </a:spcBef>
              <a:defRPr sz="3200">
                <a:latin typeface="Source Sans Pro Bold"/>
                <a:ea typeface="Source Sans Pro Bold"/>
                <a:cs typeface="Source Sans Pro Bold"/>
                <a:sym typeface="Source Sans Pro Bold"/>
              </a:defRPr>
            </a:lvl3pPr>
            <a:lvl4pPr marL="506309" indent="-72329" defTabSz="289320">
              <a:spcBef>
                <a:spcPts val="300"/>
              </a:spcBef>
              <a:defRPr sz="3200">
                <a:latin typeface="Source Sans Pro Bold"/>
                <a:ea typeface="Source Sans Pro Bold"/>
                <a:cs typeface="Source Sans Pro Bold"/>
                <a:sym typeface="Source Sans Pro Bold"/>
              </a:defRPr>
            </a:lvl4pPr>
            <a:lvl5pPr marL="650968" indent="-72329" defTabSz="289320">
              <a:spcBef>
                <a:spcPts val="300"/>
              </a:spcBef>
              <a:defRPr sz="32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0" name="Title Text"/>
          <p:cNvSpPr txBox="1">
            <a:spLocks noGrp="1"/>
          </p:cNvSpPr>
          <p:nvPr>
            <p:ph type="title"/>
          </p:nvPr>
        </p:nvSpPr>
        <p:spPr>
          <a:xfrm>
            <a:off x="517796" y="1587568"/>
            <a:ext cx="4490141" cy="2410276"/>
          </a:xfrm>
          <a:prstGeom prst="rect">
            <a:avLst/>
          </a:prstGeom>
        </p:spPr>
        <p:txBody>
          <a:bodyPr/>
          <a:lstStyle>
            <a:lvl1pPr defTabSz="289320">
              <a:defRPr sz="3200"/>
            </a:lvl1pPr>
          </a:lstStyle>
          <a:p>
            <a:r>
              <a:t>Title Text</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67"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68"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pic>
        <p:nvPicPr>
          <p:cNvPr id="169"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70"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71"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172"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2" name="Slide Number">
            <a:extLst>
              <a:ext uri="{FF2B5EF4-FFF2-40B4-BE49-F238E27FC236}">
                <a16:creationId xmlns:a16="http://schemas.microsoft.com/office/drawing/2014/main" id="{D9BDF3F4-C3E8-E7AF-A71C-639605A283DC}"/>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a:solidFill>
                <a:schemeClr val="bg2">
                  <a:lumMod val="75000"/>
                </a:schemeClr>
              </a:solidFill>
              <a:latin typeface="+mj-lt"/>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180"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81"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8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8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84"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185"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186" name="Rectangle 5"/>
          <p:cNvSpPr/>
          <p:nvPr/>
        </p:nvSpPr>
        <p:spPr>
          <a:xfrm>
            <a:off x="0" y="-9332"/>
            <a:ext cx="12192000" cy="6199821"/>
          </a:xfrm>
          <a:prstGeom prst="rect">
            <a:avLst/>
          </a:prstGeom>
          <a:solidFill>
            <a:srgbClr val="ECF2F8"/>
          </a:solidFill>
          <a:ln w="12700">
            <a:miter lim="400000"/>
          </a:ln>
        </p:spPr>
        <p:txBody>
          <a:bodyPr lIns="45719" rIns="45719" anchor="ctr"/>
          <a:lstStyle/>
          <a:p>
            <a:pPr algn="ctr">
              <a:defRPr sz="2000">
                <a:solidFill>
                  <a:srgbClr val="FFFFFF"/>
                </a:solidFill>
                <a:latin typeface="+mn-lt"/>
                <a:ea typeface="+mn-ea"/>
                <a:cs typeface="+mn-cs"/>
                <a:sym typeface="Source Sans Pro Regular"/>
              </a:defRPr>
            </a:pPr>
            <a:endParaRPr/>
          </a:p>
        </p:txBody>
      </p:sp>
      <p:pic>
        <p:nvPicPr>
          <p:cNvPr id="187" name="Picture 3" descr="Picture 3"/>
          <p:cNvPicPr>
            <a:picLocks noChangeAspect="1"/>
          </p:cNvPicPr>
          <p:nvPr/>
        </p:nvPicPr>
        <p:blipFill>
          <a:blip r:embed="rId4"/>
          <a:stretch>
            <a:fillRect/>
          </a:stretch>
        </p:blipFill>
        <p:spPr>
          <a:xfrm>
            <a:off x="-9143" y="-18868"/>
            <a:ext cx="5130801" cy="660401"/>
          </a:xfrm>
          <a:prstGeom prst="rect">
            <a:avLst/>
          </a:prstGeom>
          <a:ln w="12700">
            <a:miter lim="400000"/>
          </a:ln>
        </p:spPr>
      </p:pic>
      <p:sp>
        <p:nvSpPr>
          <p:cNvPr id="188" name="TextBox 4"/>
          <p:cNvSpPr txBox="1"/>
          <p:nvPr/>
        </p:nvSpPr>
        <p:spPr>
          <a:xfrm>
            <a:off x="275896" y="11103"/>
            <a:ext cx="2627840"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a:t>Disclaimer</a:t>
            </a:r>
          </a:p>
        </p:txBody>
      </p:sp>
      <p:pic>
        <p:nvPicPr>
          <p:cNvPr id="189"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190" name="Body Level One…"/>
          <p:cNvSpPr txBox="1">
            <a:spLocks noGrp="1"/>
          </p:cNvSpPr>
          <p:nvPr>
            <p:ph type="body" idx="1"/>
          </p:nvPr>
        </p:nvSpPr>
        <p:spPr>
          <a:xfrm>
            <a:off x="797442" y="842963"/>
            <a:ext cx="10450423" cy="5206965"/>
          </a:xfrm>
          <a:prstGeom prst="rect">
            <a:avLst/>
          </a:prstGeom>
        </p:spPr>
        <p:txBody>
          <a:bodyPr/>
          <a:lstStyle>
            <a:lvl1pPr defTabSz="289320">
              <a:spcBef>
                <a:spcPts val="300"/>
              </a:spcBef>
              <a:defRPr sz="2000"/>
            </a:lvl1pPr>
            <a:lvl2pPr marL="216990" indent="-72330" defTabSz="289320">
              <a:spcBef>
                <a:spcPts val="300"/>
              </a:spcBef>
              <a:defRPr sz="2000"/>
            </a:lvl2pPr>
            <a:lvl3pPr marL="361649" indent="-72330" defTabSz="289320">
              <a:spcBef>
                <a:spcPts val="300"/>
              </a:spcBef>
              <a:defRPr sz="2000"/>
            </a:lvl3pPr>
            <a:lvl4pPr marL="506309" indent="-72329" defTabSz="289320">
              <a:spcBef>
                <a:spcPts val="300"/>
              </a:spcBef>
              <a:defRPr sz="2000"/>
            </a:lvl4pPr>
            <a:lvl5pPr marL="650968" indent="-72329" defTabSz="289320">
              <a:spcBef>
                <a:spcPts val="300"/>
              </a:spcBef>
              <a:defRPr sz="20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A0A2E8FA-A5AB-369B-A5D9-283429C6EFEB}"/>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a:solidFill>
                <a:schemeClr val="bg2">
                  <a:lumMod val="75000"/>
                </a:schemeClr>
              </a:solidFill>
              <a:latin typeface="+mj-lt"/>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198"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199"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00"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01"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02"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03"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204"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205" name="TextBox 4"/>
          <p:cNvSpPr txBox="1"/>
          <p:nvPr/>
        </p:nvSpPr>
        <p:spPr>
          <a:xfrm>
            <a:off x="275896" y="11103"/>
            <a:ext cx="4406232"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Learning objectives</a:t>
            </a:r>
          </a:p>
        </p:txBody>
      </p:sp>
      <p:pic>
        <p:nvPicPr>
          <p:cNvPr id="206" name="Picture 6" descr="Picture 6"/>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207" name="Body Level One…"/>
          <p:cNvSpPr txBox="1">
            <a:spLocks noGrp="1"/>
          </p:cNvSpPr>
          <p:nvPr>
            <p:ph type="body" sz="half" idx="1"/>
          </p:nvPr>
        </p:nvSpPr>
        <p:spPr>
          <a:xfrm>
            <a:off x="2279575" y="1700808"/>
            <a:ext cx="7416826" cy="4349120"/>
          </a:xfrm>
          <a:prstGeom prst="rect">
            <a:avLst/>
          </a:prstGeom>
        </p:spPr>
        <p:txBody>
          <a:bodyPr/>
          <a:lstStyle>
            <a:lvl1pPr defTabSz="289320">
              <a:spcBef>
                <a:spcPts val="300"/>
              </a:spcBef>
              <a:defRPr sz="2000"/>
            </a:lvl1pPr>
            <a:lvl2pPr marL="216990" indent="-72330" defTabSz="289320">
              <a:spcBef>
                <a:spcPts val="300"/>
              </a:spcBef>
              <a:defRPr sz="2000"/>
            </a:lvl2pPr>
            <a:lvl3pPr marL="361649" indent="-72330" defTabSz="289320">
              <a:spcBef>
                <a:spcPts val="300"/>
              </a:spcBef>
              <a:defRPr sz="2000"/>
            </a:lvl3pPr>
            <a:lvl4pPr marL="506309" indent="-72329" defTabSz="289320">
              <a:spcBef>
                <a:spcPts val="300"/>
              </a:spcBef>
              <a:defRPr sz="2000"/>
            </a:lvl4pPr>
            <a:lvl5pPr marL="650968" indent="-72329" defTabSz="289320">
              <a:spcBef>
                <a:spcPts val="300"/>
              </a:spcBef>
              <a:defRPr sz="20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6B849D18-437C-81D9-FC53-80F44C77CBF7}"/>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a:solidFill>
                <a:schemeClr val="bg2">
                  <a:lumMod val="75000"/>
                </a:schemeClr>
              </a:solidFill>
              <a:latin typeface="+mj-lt"/>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15"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216"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17"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18"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19"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20"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221"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222" name="Title Text"/>
          <p:cNvSpPr txBox="1">
            <a:spLocks noGrp="1"/>
          </p:cNvSpPr>
          <p:nvPr>
            <p:ph type="title"/>
          </p:nvPr>
        </p:nvSpPr>
        <p:spPr>
          <a:xfrm>
            <a:off x="251749" y="-30963"/>
            <a:ext cx="3571875" cy="646113"/>
          </a:xfrm>
          <a:prstGeom prst="rect">
            <a:avLst/>
          </a:prstGeom>
        </p:spPr>
        <p:txBody>
          <a:bodyPr/>
          <a:lstStyle>
            <a:lvl1pPr defTabSz="289320">
              <a:defRPr sz="3200"/>
            </a:lvl1pPr>
          </a:lstStyle>
          <a:p>
            <a:r>
              <a:t>Title Text</a:t>
            </a:r>
          </a:p>
        </p:txBody>
      </p:sp>
      <p:sp>
        <p:nvSpPr>
          <p:cNvPr id="223" name="Body Level One…"/>
          <p:cNvSpPr txBox="1">
            <a:spLocks noGrp="1"/>
          </p:cNvSpPr>
          <p:nvPr>
            <p:ph type="body" idx="1"/>
          </p:nvPr>
        </p:nvSpPr>
        <p:spPr>
          <a:xfrm>
            <a:off x="2438402" y="1247001"/>
            <a:ext cx="8058616" cy="4654071"/>
          </a:xfrm>
          <a:prstGeom prst="rect">
            <a:avLst/>
          </a:prstGeom>
        </p:spPr>
        <p:txBody>
          <a:bodyP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97D00CC5-37DF-A1E4-E7FD-4E17E95681CF}"/>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a:solidFill>
                <a:schemeClr val="bg2">
                  <a:lumMod val="75000"/>
                </a:schemeClr>
              </a:solidFill>
              <a:latin typeface="+mj-lt"/>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31" name="Image" descr="Image"/>
          <p:cNvPicPr>
            <a:picLocks noChangeAspect="1"/>
          </p:cNvPicPr>
          <p:nvPr/>
        </p:nvPicPr>
        <p:blipFill>
          <a:blip r:embed="rId2"/>
          <a:stretch>
            <a:fillRect/>
          </a:stretch>
        </p:blipFill>
        <p:spPr>
          <a:xfrm>
            <a:off x="-18793" y="-107941"/>
            <a:ext cx="6260767" cy="800069"/>
          </a:xfrm>
          <a:prstGeom prst="rect">
            <a:avLst/>
          </a:prstGeom>
          <a:ln w="12700">
            <a:miter lim="400000"/>
          </a:ln>
        </p:spPr>
      </p:pic>
      <p:pic>
        <p:nvPicPr>
          <p:cNvPr id="23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33"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3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35"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36"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237"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238" name="Click to add text"/>
          <p:cNvSpPr txBox="1">
            <a:spLocks noGrp="1"/>
          </p:cNvSpPr>
          <p:nvPr>
            <p:ph type="title" hasCustomPrompt="1"/>
          </p:nvPr>
        </p:nvSpPr>
        <p:spPr>
          <a:xfrm>
            <a:off x="286222" y="-7979"/>
            <a:ext cx="3571875" cy="646113"/>
          </a:xfrm>
          <a:prstGeom prst="rect">
            <a:avLst/>
          </a:prstGeom>
        </p:spPr>
        <p:txBody>
          <a:bodyPr/>
          <a:lstStyle>
            <a:lvl1pPr defTabSz="289320">
              <a:defRPr sz="3200">
                <a:latin typeface="+mn-lt"/>
                <a:ea typeface="+mn-ea"/>
                <a:cs typeface="+mn-cs"/>
                <a:sym typeface="Source Sans Pro Regular"/>
              </a:defRPr>
            </a:lvl1pPr>
          </a:lstStyle>
          <a:p>
            <a:r>
              <a:t>Click to add text</a:t>
            </a:r>
          </a:p>
        </p:txBody>
      </p:sp>
      <p:sp>
        <p:nvSpPr>
          <p:cNvPr id="239" name="Body Level One…"/>
          <p:cNvSpPr txBox="1">
            <a:spLocks noGrp="1"/>
          </p:cNvSpPr>
          <p:nvPr>
            <p:ph type="body" idx="1"/>
          </p:nvPr>
        </p:nvSpPr>
        <p:spPr>
          <a:xfrm>
            <a:off x="2378927" y="1247001"/>
            <a:ext cx="8222168" cy="4654071"/>
          </a:xfrm>
          <a:prstGeom prst="rect">
            <a:avLst/>
          </a:prstGeom>
        </p:spPr>
        <p:txBody>
          <a:bodyP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E4F803C0-FEFC-5875-E24F-C1BC60225619}"/>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a:solidFill>
                <a:schemeClr val="bg2">
                  <a:lumMod val="75000"/>
                </a:schemeClr>
              </a:solidFill>
              <a:latin typeface="+mj-lt"/>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47" name="Image" descr="Image"/>
          <p:cNvPicPr>
            <a:picLocks noChangeAspect="1"/>
          </p:cNvPicPr>
          <p:nvPr/>
        </p:nvPicPr>
        <p:blipFill>
          <a:blip r:embed="rId2"/>
          <a:srcRect t="43728"/>
          <a:stretch>
            <a:fillRect/>
          </a:stretch>
        </p:blipFill>
        <p:spPr>
          <a:xfrm>
            <a:off x="-70810" y="-58389"/>
            <a:ext cx="10038132" cy="721843"/>
          </a:xfrm>
          <a:prstGeom prst="rect">
            <a:avLst/>
          </a:prstGeom>
          <a:ln w="12700">
            <a:miter lim="400000"/>
          </a:ln>
        </p:spPr>
      </p:pic>
      <p:pic>
        <p:nvPicPr>
          <p:cNvPr id="24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49"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50"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51"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52"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253"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254" name="Body Level One…"/>
          <p:cNvSpPr txBox="1">
            <a:spLocks noGrp="1"/>
          </p:cNvSpPr>
          <p:nvPr>
            <p:ph type="body" idx="1"/>
          </p:nvPr>
        </p:nvSpPr>
        <p:spPr>
          <a:xfrm>
            <a:off x="2378927" y="1247001"/>
            <a:ext cx="8222168" cy="4654071"/>
          </a:xfrm>
          <a:prstGeom prst="rect">
            <a:avLst/>
          </a:prstGeom>
        </p:spPr>
        <p:txBody>
          <a:bodyP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255" name="Click to add text"/>
          <p:cNvSpPr txBox="1">
            <a:spLocks noGrp="1"/>
          </p:cNvSpPr>
          <p:nvPr>
            <p:ph type="title" hasCustomPrompt="1"/>
          </p:nvPr>
        </p:nvSpPr>
        <p:spPr>
          <a:xfrm>
            <a:off x="286222" y="-4960"/>
            <a:ext cx="3571875" cy="646113"/>
          </a:xfrm>
          <a:prstGeom prst="rect">
            <a:avLst/>
          </a:prstGeom>
        </p:spPr>
        <p:txBody>
          <a:bodyPr/>
          <a:lstStyle>
            <a:lvl1pPr defTabSz="289320">
              <a:defRPr sz="3200">
                <a:latin typeface="+mn-lt"/>
                <a:ea typeface="+mn-ea"/>
                <a:cs typeface="+mn-cs"/>
                <a:sym typeface="Source Sans Pro Regular"/>
              </a:defRPr>
            </a:lvl1pPr>
          </a:lstStyle>
          <a:p>
            <a:r>
              <a:t>Click to add text</a:t>
            </a:r>
          </a:p>
        </p:txBody>
      </p:sp>
      <p:sp>
        <p:nvSpPr>
          <p:cNvPr id="2" name="Slide Number">
            <a:extLst>
              <a:ext uri="{FF2B5EF4-FFF2-40B4-BE49-F238E27FC236}">
                <a16:creationId xmlns:a16="http://schemas.microsoft.com/office/drawing/2014/main" id="{CAE4ADEC-C0CC-B585-41C1-6525715BD98C}"/>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a:solidFill>
                <a:schemeClr val="bg2">
                  <a:lumMod val="75000"/>
                </a:schemeClr>
              </a:solidFill>
              <a:latin typeface="+mj-lt"/>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63" name="Image" descr="Image"/>
          <p:cNvPicPr>
            <a:picLocks noChangeAspect="1"/>
          </p:cNvPicPr>
          <p:nvPr/>
        </p:nvPicPr>
        <p:blipFill>
          <a:blip r:embed="rId2"/>
          <a:stretch>
            <a:fillRect/>
          </a:stretch>
        </p:blipFill>
        <p:spPr>
          <a:xfrm>
            <a:off x="-27005" y="-11679"/>
            <a:ext cx="6892228" cy="880764"/>
          </a:xfrm>
          <a:prstGeom prst="rect">
            <a:avLst/>
          </a:prstGeom>
          <a:ln w="12700">
            <a:miter lim="400000"/>
          </a:ln>
        </p:spPr>
      </p:pic>
      <p:pic>
        <p:nvPicPr>
          <p:cNvPr id="26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65"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6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67"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68"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269"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270" name="Body Level One…"/>
          <p:cNvSpPr txBox="1">
            <a:spLocks noGrp="1"/>
          </p:cNvSpPr>
          <p:nvPr>
            <p:ph type="body" idx="1"/>
          </p:nvPr>
        </p:nvSpPr>
        <p:spPr>
          <a:xfrm>
            <a:off x="2378927" y="1247001"/>
            <a:ext cx="8222168" cy="4654071"/>
          </a:xfrm>
          <a:prstGeom prst="rect">
            <a:avLst/>
          </a:prstGeom>
        </p:spPr>
        <p:txBody>
          <a:bodyP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271" name="Click to add text"/>
          <p:cNvSpPr txBox="1">
            <a:spLocks noGrp="1"/>
          </p:cNvSpPr>
          <p:nvPr>
            <p:ph type="title" hasCustomPrompt="1"/>
          </p:nvPr>
        </p:nvSpPr>
        <p:spPr>
          <a:xfrm>
            <a:off x="297713" y="70581"/>
            <a:ext cx="3571875" cy="646114"/>
          </a:xfrm>
          <a:prstGeom prst="rect">
            <a:avLst/>
          </a:prstGeom>
        </p:spPr>
        <p:txBody>
          <a:bodyPr/>
          <a:lstStyle>
            <a:lvl1pPr defTabSz="289320">
              <a:defRPr sz="3200">
                <a:latin typeface="+mn-lt"/>
                <a:ea typeface="+mn-ea"/>
                <a:cs typeface="+mn-cs"/>
                <a:sym typeface="Source Sans Pro Regular"/>
              </a:defRPr>
            </a:lvl1pPr>
          </a:lstStyle>
          <a:p>
            <a:r>
              <a:t>Click to add text</a:t>
            </a:r>
          </a:p>
        </p:txBody>
      </p:sp>
      <p:sp>
        <p:nvSpPr>
          <p:cNvPr id="2" name="Slide Number">
            <a:extLst>
              <a:ext uri="{FF2B5EF4-FFF2-40B4-BE49-F238E27FC236}">
                <a16:creationId xmlns:a16="http://schemas.microsoft.com/office/drawing/2014/main" id="{06B6D1D9-C980-0DA4-67A8-2CE777FDFDF5}"/>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a:solidFill>
                <a:schemeClr val="bg2">
                  <a:lumMod val="75000"/>
                </a:schemeClr>
              </a:solidFill>
              <a:latin typeface="+mj-lt"/>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27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80"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8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82"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83"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284"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2" name="Slide Number">
            <a:extLst>
              <a:ext uri="{FF2B5EF4-FFF2-40B4-BE49-F238E27FC236}">
                <a16:creationId xmlns:a16="http://schemas.microsoft.com/office/drawing/2014/main" id="{48CB1177-9254-28CD-65D7-0754C36AE932}"/>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a:solidFill>
                <a:schemeClr val="bg2">
                  <a:lumMod val="75000"/>
                </a:schemeClr>
              </a:solidFill>
              <a:latin typeface="+mj-lt"/>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5_Section Header">
    <p:spTree>
      <p:nvGrpSpPr>
        <p:cNvPr id="1" name=""/>
        <p:cNvGrpSpPr/>
        <p:nvPr/>
      </p:nvGrpSpPr>
      <p:grpSpPr>
        <a:xfrm>
          <a:off x="0" y="0"/>
          <a:ext cx="0" cy="0"/>
          <a:chOff x="0" y="0"/>
          <a:chExt cx="0" cy="0"/>
        </a:xfrm>
      </p:grpSpPr>
      <p:pic>
        <p:nvPicPr>
          <p:cNvPr id="284" name="Image" descr="Image"/>
          <p:cNvPicPr>
            <a:picLocks noChangeAspect="1"/>
          </p:cNvPicPr>
          <p:nvPr/>
        </p:nvPicPr>
        <p:blipFill>
          <a:blip r:embed="rId2"/>
          <a:stretch>
            <a:fillRect/>
          </a:stretch>
        </p:blipFill>
        <p:spPr>
          <a:xfrm>
            <a:off x="-17854" y="-80173"/>
            <a:ext cx="5721836" cy="731198"/>
          </a:xfrm>
          <a:prstGeom prst="rect">
            <a:avLst/>
          </a:prstGeom>
          <a:ln w="12700">
            <a:miter lim="400000"/>
          </a:ln>
        </p:spPr>
      </p:pic>
      <p:pic>
        <p:nvPicPr>
          <p:cNvPr id="285"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86"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87"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88"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89"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90" name="Text Placeholder 5"/>
          <p:cNvSpPr>
            <a:spLocks noGrp="1"/>
          </p:cNvSpPr>
          <p:nvPr>
            <p:ph type="body" sz="quarter" idx="21"/>
          </p:nvPr>
        </p:nvSpPr>
        <p:spPr>
          <a:xfrm>
            <a:off x="138683" y="-25725"/>
            <a:ext cx="9212263" cy="622301"/>
          </a:xfrm>
          <a:prstGeom prst="rect">
            <a:avLst/>
          </a:prstGeom>
        </p:spPr>
        <p:txBody>
          <a:bodyPr/>
          <a:lstStyle/>
          <a:p>
            <a:pPr>
              <a:spcBef>
                <a:spcPts val="0"/>
              </a:spcBef>
              <a:defRPr sz="3200">
                <a:solidFill>
                  <a:srgbClr val="FFFFFF"/>
                </a:solidFill>
                <a:latin typeface="Source Sans Pro Bold"/>
                <a:ea typeface="Source Sans Pro Bold"/>
                <a:cs typeface="Source Sans Pro Bold"/>
                <a:sym typeface="Source Sans Pro Bold"/>
              </a:defRPr>
            </a:pPr>
            <a:endParaRPr/>
          </a:p>
        </p:txBody>
      </p:sp>
      <p:sp>
        <p:nvSpPr>
          <p:cNvPr id="2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TextBox 7">
            <a:extLst>
              <a:ext uri="{FF2B5EF4-FFF2-40B4-BE49-F238E27FC236}">
                <a16:creationId xmlns:a16="http://schemas.microsoft.com/office/drawing/2014/main" id="{8450427C-35AF-AF83-CA12-610576541D1A}"/>
              </a:ext>
            </a:extLst>
          </p:cNvPr>
          <p:cNvSpPr txBox="1"/>
          <p:nvPr userDrawn="1"/>
        </p:nvSpPr>
        <p:spPr>
          <a:xfrm>
            <a:off x="8472299" y="6457027"/>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a:t>RRT </a:t>
            </a:r>
            <a:r>
              <a:t>Training </a:t>
            </a:r>
            <a:r>
              <a:rPr lang="hu-HU"/>
              <a:t>of </a:t>
            </a:r>
            <a:r>
              <a:rPr lang="hu-HU" err="1"/>
              <a:t>Trainers</a:t>
            </a:r>
            <a:r>
              <a:rPr lang="hu-HU"/>
              <a:t> </a:t>
            </a:r>
            <a:r>
              <a:t>Package</a:t>
            </a:r>
          </a:p>
        </p:txBody>
      </p:sp>
      <p:sp>
        <p:nvSpPr>
          <p:cNvPr id="3" name="Text Placeholder 6">
            <a:extLst>
              <a:ext uri="{FF2B5EF4-FFF2-40B4-BE49-F238E27FC236}">
                <a16:creationId xmlns:a16="http://schemas.microsoft.com/office/drawing/2014/main" id="{E70405AC-7F26-DFAC-939D-E47397D3BF68}"/>
              </a:ext>
            </a:extLst>
          </p:cNvPr>
          <p:cNvSpPr txBox="1"/>
          <p:nvPr userDrawn="1"/>
        </p:nvSpPr>
        <p:spPr>
          <a:xfrm>
            <a:off x="8157918" y="661180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hu-HU"/>
              <a:t>2 RRT TOT </a:t>
            </a:r>
            <a:r>
              <a:rPr lang="hu-HU" err="1"/>
              <a:t>content</a:t>
            </a:r>
            <a:endParaRPr/>
          </a:p>
        </p:txBody>
      </p:sp>
      <p:sp>
        <p:nvSpPr>
          <p:cNvPr id="4" name="Slide Number">
            <a:extLst>
              <a:ext uri="{FF2B5EF4-FFF2-40B4-BE49-F238E27FC236}">
                <a16:creationId xmlns:a16="http://schemas.microsoft.com/office/drawing/2014/main" id="{AF4C8781-5DD9-55BF-8BF4-9640AF09E6AE}"/>
              </a:ext>
            </a:extLst>
          </p:cNvPr>
          <p:cNvSpPr txBox="1">
            <a:spLocks/>
          </p:cNvSpPr>
          <p:nvPr userDrawn="1"/>
        </p:nvSpPr>
        <p:spPr>
          <a:xfrm>
            <a:off x="11888340" y="6560491"/>
            <a:ext cx="239807" cy="261610"/>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mtClean="0">
                <a:solidFill>
                  <a:schemeClr val="tx2">
                    <a:lumMod val="75000"/>
                  </a:schemeClr>
                </a:solidFill>
              </a:rPr>
              <a:pPr/>
              <a:t>‹#›</a:t>
            </a:fld>
            <a:endParaRPr lang="hu-HU">
              <a:solidFill>
                <a:schemeClr val="tx2">
                  <a:lumMod val="75000"/>
                </a:schemeClr>
              </a:solidFill>
            </a:endParaRPr>
          </a:p>
        </p:txBody>
      </p:sp>
    </p:spTree>
    <p:extLst>
      <p:ext uri="{BB962C8B-B14F-4D97-AF65-F5344CB8AC3E}">
        <p14:creationId xmlns:p14="http://schemas.microsoft.com/office/powerpoint/2010/main" val="314780245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39"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40"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41"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42"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43"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44"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45"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46" name="Title Text"/>
          <p:cNvSpPr txBox="1">
            <a:spLocks noGrp="1"/>
          </p:cNvSpPr>
          <p:nvPr>
            <p:ph type="title"/>
          </p:nvPr>
        </p:nvSpPr>
        <p:spPr>
          <a:xfrm>
            <a:off x="233916" y="843592"/>
            <a:ext cx="3264196" cy="1932377"/>
          </a:xfrm>
          <a:prstGeom prst="rect">
            <a:avLst/>
          </a:prstGeom>
        </p:spPr>
        <p:txBody>
          <a:bodyPr/>
          <a:lstStyle>
            <a:lvl1pPr defTabSz="289320">
              <a:defRPr sz="3200"/>
            </a:lvl1pPr>
          </a:lstStyle>
          <a:p>
            <a:r>
              <a:t>Title Text</a:t>
            </a:r>
          </a:p>
        </p:txBody>
      </p:sp>
      <p:sp>
        <p:nvSpPr>
          <p:cNvPr id="47" name="Body Level One…"/>
          <p:cNvSpPr txBox="1">
            <a:spLocks noGrp="1"/>
          </p:cNvSpPr>
          <p:nvPr>
            <p:ph type="body" idx="1"/>
          </p:nvPr>
        </p:nvSpPr>
        <p:spPr>
          <a:xfrm>
            <a:off x="4273551" y="842965"/>
            <a:ext cx="7529515" cy="5546726"/>
          </a:xfrm>
          <a:prstGeom prst="rect">
            <a:avLst/>
          </a:prstGeom>
        </p:spPr>
        <p:txBody>
          <a:bodyPr anchor="ct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E3D2C5E0-9A63-5A97-7A0F-D9414D8F99E4}"/>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a:solidFill>
                <a:schemeClr val="bg2">
                  <a:lumMod val="75000"/>
                </a:schemeClr>
              </a:solidFill>
              <a:latin typeface="+mj-lt"/>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55"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56"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57"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58"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59"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60"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61"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62"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63" name="Title Text"/>
          <p:cNvSpPr txBox="1">
            <a:spLocks noGrp="1"/>
          </p:cNvSpPr>
          <p:nvPr>
            <p:ph type="title"/>
          </p:nvPr>
        </p:nvSpPr>
        <p:spPr>
          <a:xfrm>
            <a:off x="388935" y="762578"/>
            <a:ext cx="3264195" cy="1047202"/>
          </a:xfrm>
          <a:prstGeom prst="rect">
            <a:avLst/>
          </a:prstGeom>
        </p:spPr>
        <p:txBody>
          <a:bodyPr/>
          <a:lstStyle>
            <a:lvl1pPr defTabSz="289320">
              <a:defRPr sz="3200"/>
            </a:lvl1pPr>
          </a:lstStyle>
          <a:p>
            <a:r>
              <a:t>Title Text</a:t>
            </a:r>
          </a:p>
        </p:txBody>
      </p:sp>
      <p:sp>
        <p:nvSpPr>
          <p:cNvPr id="64" name="Body Level One…"/>
          <p:cNvSpPr txBox="1">
            <a:spLocks noGrp="1"/>
          </p:cNvSpPr>
          <p:nvPr>
            <p:ph type="body" idx="1"/>
          </p:nvPr>
        </p:nvSpPr>
        <p:spPr>
          <a:xfrm>
            <a:off x="4273551" y="842965"/>
            <a:ext cx="7529515" cy="5546726"/>
          </a:xfrm>
          <a:prstGeom prst="rect">
            <a:avLst/>
          </a:prstGeom>
        </p:spPr>
        <p:txBody>
          <a:bodyPr anchor="ct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65" name="Rounded Rectangle 7"/>
          <p:cNvSpPr/>
          <p:nvPr/>
        </p:nvSpPr>
        <p:spPr>
          <a:xfrm flipV="1">
            <a:off x="389002" y="1722864"/>
            <a:ext cx="2655038" cy="8691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2" name="Slide Number">
            <a:extLst>
              <a:ext uri="{FF2B5EF4-FFF2-40B4-BE49-F238E27FC236}">
                <a16:creationId xmlns:a16="http://schemas.microsoft.com/office/drawing/2014/main" id="{26BF92CE-3F6F-2E05-2E7D-6306A86AC5CA}"/>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a:solidFill>
                <a:schemeClr val="bg2">
                  <a:lumMod val="75000"/>
                </a:schemeClr>
              </a:solidFill>
              <a:latin typeface="+mj-lt"/>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73"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7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75"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7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77"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78"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79"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80" name="Rounded Rectangle 4"/>
          <p:cNvSpPr/>
          <p:nvPr/>
        </p:nvSpPr>
        <p:spPr>
          <a:xfrm flipV="1">
            <a:off x="389002" y="1340767"/>
            <a:ext cx="2655038" cy="8691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81" name="TextBox 5"/>
          <p:cNvSpPr txBox="1"/>
          <p:nvPr/>
        </p:nvSpPr>
        <p:spPr>
          <a:xfrm>
            <a:off x="403462" y="668220"/>
            <a:ext cx="2803026"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Key messages</a:t>
            </a:r>
          </a:p>
        </p:txBody>
      </p:sp>
      <p:sp>
        <p:nvSpPr>
          <p:cNvPr id="8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83" name="Body Level One…"/>
          <p:cNvSpPr txBox="1">
            <a:spLocks noGrp="1"/>
          </p:cNvSpPr>
          <p:nvPr>
            <p:ph type="body" idx="1"/>
          </p:nvPr>
        </p:nvSpPr>
        <p:spPr>
          <a:xfrm>
            <a:off x="4273551" y="842965"/>
            <a:ext cx="7529515" cy="5546726"/>
          </a:xfrm>
          <a:prstGeom prst="rect">
            <a:avLst/>
          </a:prstGeom>
        </p:spPr>
        <p:txBody>
          <a:bodyPr anchor="ct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5C981DB6-1578-58A9-93D5-D0531D90030E}"/>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a:solidFill>
                <a:schemeClr val="bg2">
                  <a:lumMod val="75000"/>
                </a:schemeClr>
              </a:solidFill>
              <a:latin typeface="+mj-lt"/>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91"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9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93"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9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95"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96"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97"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98" name="Rounded Rectangle 4"/>
          <p:cNvSpPr/>
          <p:nvPr/>
        </p:nvSpPr>
        <p:spPr>
          <a:xfrm flipV="1">
            <a:off x="389002" y="1779939"/>
            <a:ext cx="2655038" cy="8691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99" name="TextBox 5"/>
          <p:cNvSpPr txBox="1"/>
          <p:nvPr/>
        </p:nvSpPr>
        <p:spPr>
          <a:xfrm>
            <a:off x="403462" y="668220"/>
            <a:ext cx="2803026" cy="1107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References and guidelines</a:t>
            </a:r>
          </a:p>
        </p:txBody>
      </p:sp>
      <p:sp>
        <p:nvSpPr>
          <p:cNvPr id="100"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101" name="Body Level One…"/>
          <p:cNvSpPr txBox="1">
            <a:spLocks noGrp="1"/>
          </p:cNvSpPr>
          <p:nvPr>
            <p:ph type="body" idx="1"/>
          </p:nvPr>
        </p:nvSpPr>
        <p:spPr>
          <a:xfrm>
            <a:off x="4273551" y="842965"/>
            <a:ext cx="7529515" cy="5546726"/>
          </a:xfrm>
          <a:prstGeom prst="rect">
            <a:avLst/>
          </a:prstGeom>
        </p:spPr>
        <p:txBody>
          <a:bodyPr anchor="ct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AD9D8254-EB80-092F-BD03-9177DED0642B}"/>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a:solidFill>
                <a:schemeClr val="bg2">
                  <a:lumMod val="75000"/>
                </a:schemeClr>
              </a:solidFill>
              <a:latin typeface="+mj-lt"/>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09"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10"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11"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12"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113"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14"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115"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116" name="Rounded Rectangle 4"/>
          <p:cNvSpPr/>
          <p:nvPr/>
        </p:nvSpPr>
        <p:spPr>
          <a:xfrm flipV="1">
            <a:off x="388998" y="2237881"/>
            <a:ext cx="2029082" cy="8622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117" name="TextBox 6"/>
          <p:cNvSpPr txBox="1"/>
          <p:nvPr/>
        </p:nvSpPr>
        <p:spPr>
          <a:xfrm>
            <a:off x="403462" y="668220"/>
            <a:ext cx="2803026" cy="1615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Additional learning resources</a:t>
            </a:r>
          </a:p>
        </p:txBody>
      </p:sp>
      <p:sp>
        <p:nvSpPr>
          <p:cNvPr id="118"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119" name="Body Level One…"/>
          <p:cNvSpPr txBox="1">
            <a:spLocks noGrp="1"/>
          </p:cNvSpPr>
          <p:nvPr>
            <p:ph type="body" idx="1"/>
          </p:nvPr>
        </p:nvSpPr>
        <p:spPr>
          <a:xfrm>
            <a:off x="4273551" y="842965"/>
            <a:ext cx="7529515" cy="5546726"/>
          </a:xfrm>
          <a:prstGeom prst="rect">
            <a:avLst/>
          </a:prstGeom>
        </p:spPr>
        <p:txBody>
          <a:bodyPr anchor="ct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0926010B-00A3-AD5D-C732-B9E4114AD016}"/>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a:solidFill>
                <a:schemeClr val="bg2">
                  <a:lumMod val="75000"/>
                </a:schemeClr>
              </a:solidFill>
              <a:latin typeface="+mj-lt"/>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2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2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29"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30"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131"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32"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133"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134" name="Rounded Rectangle 4"/>
          <p:cNvSpPr/>
          <p:nvPr/>
        </p:nvSpPr>
        <p:spPr>
          <a:xfrm flipV="1">
            <a:off x="388996" y="1332433"/>
            <a:ext cx="2079884" cy="10013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135" name="TextBox 6"/>
          <p:cNvSpPr txBox="1"/>
          <p:nvPr/>
        </p:nvSpPr>
        <p:spPr>
          <a:xfrm>
            <a:off x="403462" y="668217"/>
            <a:ext cx="2294023"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Questions?</a:t>
            </a:r>
          </a:p>
        </p:txBody>
      </p:sp>
      <p:sp>
        <p:nvSpPr>
          <p:cNvPr id="136"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137" name="Body Level One…"/>
          <p:cNvSpPr txBox="1">
            <a:spLocks noGrp="1"/>
          </p:cNvSpPr>
          <p:nvPr>
            <p:ph type="body" idx="1"/>
          </p:nvPr>
        </p:nvSpPr>
        <p:spPr>
          <a:xfrm>
            <a:off x="4273551" y="842965"/>
            <a:ext cx="7529515" cy="5546726"/>
          </a:xfrm>
          <a:prstGeom prst="rect">
            <a:avLst/>
          </a:prstGeom>
        </p:spPr>
        <p:txBody>
          <a:bodyPr anchor="ctr"/>
          <a:lstStyle>
            <a:lvl1pPr defTabSz="289320">
              <a:spcBef>
                <a:spcPts val="300"/>
              </a:spcBef>
              <a:defRPr sz="2400"/>
            </a:lvl1pPr>
            <a:lvl2pPr marL="216990" indent="-72330" defTabSz="289320">
              <a:spcBef>
                <a:spcPts val="300"/>
              </a:spcBef>
              <a:defRPr sz="2400"/>
            </a:lvl2pPr>
            <a:lvl3pPr marL="361649" indent="-72330" defTabSz="289320">
              <a:spcBef>
                <a:spcPts val="300"/>
              </a:spcBef>
              <a:defRPr sz="2400"/>
            </a:lvl3pPr>
            <a:lvl4pPr marL="506309" indent="-72329" defTabSz="289320">
              <a:spcBef>
                <a:spcPts val="300"/>
              </a:spcBef>
              <a:defRPr sz="2400"/>
            </a:lvl4pPr>
            <a:lvl5pPr marL="650968" indent="-72329" defTabSz="289320">
              <a:spcBef>
                <a:spcPts val="300"/>
              </a:spcBef>
              <a:defRPr sz="24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9D2B541E-A9A1-AB80-EBC7-A12FB205E818}"/>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a:solidFill>
                <a:schemeClr val="bg2">
                  <a:lumMod val="75000"/>
                </a:schemeClr>
              </a:solidFill>
              <a:latin typeface="+mj-lt"/>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52"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53"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pic>
        <p:nvPicPr>
          <p:cNvPr id="154"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55"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56"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157"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158"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159" name="Body Level One…"/>
          <p:cNvSpPr txBox="1">
            <a:spLocks noGrp="1"/>
          </p:cNvSpPr>
          <p:nvPr>
            <p:ph type="body" sz="half" idx="1" hasCustomPrompt="1"/>
          </p:nvPr>
        </p:nvSpPr>
        <p:spPr>
          <a:xfrm>
            <a:off x="587205" y="1971020"/>
            <a:ext cx="11347451" cy="1870076"/>
          </a:xfrm>
          <a:prstGeom prst="rect">
            <a:avLst/>
          </a:prstGeom>
        </p:spPr>
        <p:txBody>
          <a:bodyPr anchor="ctr"/>
          <a:lstStyle>
            <a:lvl1pPr algn="ctr" defTabSz="289320">
              <a:spcBef>
                <a:spcPts val="300"/>
              </a:spcBef>
              <a:defRPr sz="2400">
                <a:solidFill>
                  <a:srgbClr val="FFFFFF"/>
                </a:solidFill>
                <a:latin typeface="Source Sans Pro Bold"/>
                <a:ea typeface="Source Sans Pro Bold"/>
                <a:cs typeface="Source Sans Pro Bold"/>
                <a:sym typeface="Source Sans Pro Bold"/>
              </a:defRPr>
            </a:lvl1pPr>
            <a:lvl2pPr marL="216990" indent="-72330" algn="ctr" defTabSz="289320">
              <a:spcBef>
                <a:spcPts val="300"/>
              </a:spcBef>
              <a:defRPr sz="2400">
                <a:solidFill>
                  <a:srgbClr val="FFFFFF"/>
                </a:solidFill>
                <a:latin typeface="Source Sans Pro Bold"/>
                <a:ea typeface="Source Sans Pro Bold"/>
                <a:cs typeface="Source Sans Pro Bold"/>
                <a:sym typeface="Source Sans Pro Bold"/>
              </a:defRPr>
            </a:lvl2pPr>
            <a:lvl3pPr marL="361649" indent="-72330" algn="ctr" defTabSz="289320">
              <a:spcBef>
                <a:spcPts val="300"/>
              </a:spcBef>
              <a:defRPr sz="2400">
                <a:solidFill>
                  <a:srgbClr val="FFFFFF"/>
                </a:solidFill>
                <a:latin typeface="Source Sans Pro Bold"/>
                <a:ea typeface="Source Sans Pro Bold"/>
                <a:cs typeface="Source Sans Pro Bold"/>
                <a:sym typeface="Source Sans Pro Bold"/>
              </a:defRPr>
            </a:lvl3pPr>
            <a:lvl4pPr marL="506309" indent="-72329" algn="ctr" defTabSz="289320">
              <a:spcBef>
                <a:spcPts val="300"/>
              </a:spcBef>
              <a:defRPr sz="2400">
                <a:solidFill>
                  <a:srgbClr val="FFFFFF"/>
                </a:solidFill>
                <a:latin typeface="Source Sans Pro Bold"/>
                <a:ea typeface="Source Sans Pro Bold"/>
                <a:cs typeface="Source Sans Pro Bold"/>
                <a:sym typeface="Source Sans Pro Bold"/>
              </a:defRPr>
            </a:lvl4pPr>
            <a:lvl5pPr marL="650968" indent="-72329" algn="ctr" defTabSz="289320">
              <a:spcBef>
                <a:spcPts val="300"/>
              </a:spcBef>
              <a:defRPr sz="2400">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 name="Slide Number">
            <a:extLst>
              <a:ext uri="{FF2B5EF4-FFF2-40B4-BE49-F238E27FC236}">
                <a16:creationId xmlns:a16="http://schemas.microsoft.com/office/drawing/2014/main" id="{8B114D95-0CE1-29FE-E526-4AA2C1441949}"/>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a:solidFill>
                <a:schemeClr val="bg2">
                  <a:lumMod val="75000"/>
                </a:schemeClr>
              </a:solidFill>
              <a:latin typeface="+mj-lt"/>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0"/>
          <a:srcRect b="1317"/>
          <a:stretch>
            <a:fillRect/>
          </a:stretch>
        </p:blipFill>
        <p:spPr>
          <a:xfrm>
            <a:off x="-15228" y="-14824"/>
            <a:ext cx="12505419" cy="6126364"/>
          </a:xfrm>
          <a:prstGeom prst="rect">
            <a:avLst/>
          </a:prstGeom>
          <a:ln w="12700">
            <a:miter lim="400000"/>
          </a:ln>
        </p:spPr>
      </p:pic>
      <p:pic>
        <p:nvPicPr>
          <p:cNvPr id="3" name="Picture 6" descr="Picture 6"/>
          <p:cNvPicPr>
            <a:picLocks noChangeAspect="1"/>
          </p:cNvPicPr>
          <p:nvPr/>
        </p:nvPicPr>
        <p:blipFill>
          <a:blip r:embed="rId21"/>
          <a:stretch>
            <a:fillRect/>
          </a:stretch>
        </p:blipFill>
        <p:spPr>
          <a:xfrm>
            <a:off x="11358371" y="138176"/>
            <a:ext cx="685801" cy="711201"/>
          </a:xfrm>
          <a:prstGeom prst="rect">
            <a:avLst/>
          </a:prstGeom>
          <a:ln w="12700">
            <a:miter lim="400000"/>
          </a:ln>
        </p:spPr>
      </p:pic>
      <p:pic>
        <p:nvPicPr>
          <p:cNvPr id="4" name="Picture 2" descr="Picture 2"/>
          <p:cNvPicPr>
            <a:picLocks noChangeAspect="1"/>
          </p:cNvPicPr>
          <p:nvPr/>
        </p:nvPicPr>
        <p:blipFill>
          <a:blip r:embed="rId22"/>
          <a:stretch>
            <a:fillRect/>
          </a:stretch>
        </p:blipFill>
        <p:spPr>
          <a:xfrm>
            <a:off x="74342" y="6310302"/>
            <a:ext cx="1548719" cy="474296"/>
          </a:xfrm>
          <a:prstGeom prst="rect">
            <a:avLst/>
          </a:prstGeom>
          <a:ln w="12700">
            <a:miter lim="400000"/>
          </a:ln>
        </p:spPr>
      </p:pic>
      <p:pic>
        <p:nvPicPr>
          <p:cNvPr id="5" name="Picture 2" descr="Picture 2"/>
          <p:cNvPicPr>
            <a:picLocks noChangeAspect="1"/>
          </p:cNvPicPr>
          <p:nvPr/>
        </p:nvPicPr>
        <p:blipFill>
          <a:blip r:embed="rId22"/>
          <a:stretch>
            <a:fillRect/>
          </a:stretch>
        </p:blipFill>
        <p:spPr>
          <a:xfrm>
            <a:off x="74342" y="6310295"/>
            <a:ext cx="1548719" cy="474296"/>
          </a:xfrm>
          <a:prstGeom prst="rect">
            <a:avLst/>
          </a:prstGeom>
          <a:ln w="12700">
            <a:miter lim="400000"/>
          </a:ln>
        </p:spPr>
      </p:pic>
      <p:sp>
        <p:nvSpPr>
          <p:cNvPr id="6" name="Subtitle 5"/>
          <p:cNvSpPr txBox="1"/>
          <p:nvPr/>
        </p:nvSpPr>
        <p:spPr>
          <a:xfrm>
            <a:off x="8087566" y="6509938"/>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t>Rapid Response Teams Advanced Training Package</a:t>
            </a:r>
          </a:p>
        </p:txBody>
      </p:sp>
      <p:sp>
        <p:nvSpPr>
          <p:cNvPr id="7" name="Subtitle 5"/>
          <p:cNvSpPr txBox="1"/>
          <p:nvPr/>
        </p:nvSpPr>
        <p:spPr>
          <a:xfrm>
            <a:off x="8087566" y="6661123"/>
            <a:ext cx="3794759"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t>C1 Facilitators</a:t>
            </a:r>
          </a:p>
        </p:txBody>
      </p:sp>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9" name="TextBox 5"/>
          <p:cNvSpPr txBox="1"/>
          <p:nvPr/>
        </p:nvSpPr>
        <p:spPr>
          <a:xfrm>
            <a:off x="4400182" y="2325453"/>
            <a:ext cx="3721503" cy="789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400">
                <a:solidFill>
                  <a:srgbClr val="FFFFFF"/>
                </a:solidFill>
                <a:latin typeface="Source Sans Pro Bold"/>
                <a:ea typeface="Source Sans Pro Bold"/>
                <a:cs typeface="Source Sans Pro Bold"/>
                <a:sym typeface="Source Sans Pro Bold"/>
              </a:defRPr>
            </a:lvl1pPr>
          </a:lstStyle>
          <a:p>
            <a:r>
              <a:rPr b="1"/>
              <a:t>Thank you</a:t>
            </a:r>
          </a:p>
        </p:txBody>
      </p:sp>
      <p:sp>
        <p:nvSpPr>
          <p:cNvPr id="10" name="Title Text"/>
          <p:cNvSpPr txBox="1">
            <a:spLocks noGrp="1"/>
          </p:cNvSpPr>
          <p:nvPr>
            <p:ph type="title"/>
          </p:nvPr>
        </p:nvSpPr>
        <p:spPr>
          <a:xfrm>
            <a:off x="609600" y="92074"/>
            <a:ext cx="10972800" cy="15081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Title Text</a:t>
            </a:r>
          </a:p>
        </p:txBody>
      </p:sp>
      <p:sp>
        <p:nvSpPr>
          <p:cNvPr id="11"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14" name="Slide Number">
            <a:extLst>
              <a:ext uri="{FF2B5EF4-FFF2-40B4-BE49-F238E27FC236}">
                <a16:creationId xmlns:a16="http://schemas.microsoft.com/office/drawing/2014/main" id="{353D84FC-E4DD-B49C-FAF3-8E8C97DADBD7}"/>
              </a:ext>
            </a:extLst>
          </p:cNvPr>
          <p:cNvSpPr txBox="1">
            <a:spLocks/>
          </p:cNvSpPr>
          <p:nvPr userDrawn="1"/>
        </p:nvSpPr>
        <p:spPr>
          <a:xfrm>
            <a:off x="11836400" y="6561216"/>
            <a:ext cx="370827"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a:solidFill>
                <a:schemeClr val="bg2">
                  <a:lumMod val="75000"/>
                </a:schemeClr>
              </a:solidFill>
              <a:latin typeface="+mj-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spd="med"/>
  <p:txStyles>
    <p:titleStyle>
      <a:lvl1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216990" rtl="0" latinLnBrk="0">
        <a:lnSpc>
          <a:spcPct val="90000"/>
        </a:lnSpc>
        <a:spcBef>
          <a:spcPts val="200"/>
        </a:spcBef>
        <a:spcAft>
          <a:spcPts val="0"/>
        </a:spcAft>
        <a:buClrTx/>
        <a:buSzTx/>
        <a:buFontTx/>
        <a:buNone/>
        <a:tabLst/>
        <a:defRPr sz="1800" b="0" i="0" u="none" strike="noStrike" cap="none" spc="0" baseline="0">
          <a:solidFill>
            <a:srgbClr val="000000"/>
          </a:solidFill>
          <a:uFillTx/>
          <a:latin typeface="+mn-lt"/>
          <a:ea typeface="+mn-ea"/>
          <a:cs typeface="+mn-cs"/>
          <a:sym typeface="Source Sans Pro Regular"/>
        </a:defRPr>
      </a:lvl1pPr>
      <a:lvl2pPr marL="162742" marR="0" indent="-54247" algn="l" defTabSz="216990" rtl="0"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2pPr>
      <a:lvl3pPr marL="271237" marR="0" indent="-54247" algn="l" defTabSz="216990" rtl="0"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3pPr>
      <a:lvl4pPr marL="379732" marR="0" indent="-54247" algn="l" defTabSz="216990" rtl="0"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4pPr>
      <a:lvl5pPr marL="488226" marR="0" indent="-54247" algn="l" defTabSz="216990" rtl="0"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5pPr>
      <a:lvl6pPr marL="786588" marR="0" indent="-244116" algn="l" defTabSz="216990" rtl="0"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6pPr>
      <a:lvl7pPr marL="895084" marR="0" indent="-244116" algn="l" defTabSz="216990" rtl="0"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7pPr>
      <a:lvl8pPr marL="1003578" marR="0" indent="-244115" algn="l" defTabSz="216990" rtl="0"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8pPr>
      <a:lvl9pPr marL="1112073" marR="0" indent="-244116" algn="l" defTabSz="216990" rtl="0"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14.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9.gif"/><Relationship Id="rId1" Type="http://schemas.openxmlformats.org/officeDocument/2006/relationships/slideLayout" Target="../slideLayouts/slideLayout14.xml"/><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9.gif"/><Relationship Id="rId1" Type="http://schemas.openxmlformats.org/officeDocument/2006/relationships/slideLayout" Target="../slideLayouts/slideLayout15.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6.jpe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18.png"/></Relationships>
</file>

<file path=ppt/slides/_rels/slide2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6.jpe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18.png"/></Relationships>
</file>

<file path=ppt/slides/_rels/slide2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6.jpe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9.png"/><Relationship Id="rId4" Type="http://schemas.openxmlformats.org/officeDocument/2006/relationships/image" Target="../media/image27.png"/><Relationship Id="rId9" Type="http://schemas.openxmlformats.org/officeDocument/2006/relationships/image" Target="../media/image18.png"/></Relationships>
</file>

<file path=ppt/slides/_rels/slide2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6.jpeg"/><Relationship Id="rId7"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9.png"/><Relationship Id="rId4" Type="http://schemas.openxmlformats.org/officeDocument/2006/relationships/image" Target="../media/image27.png"/><Relationship Id="rId9" Type="http://schemas.openxmlformats.org/officeDocument/2006/relationships/image" Target="../media/image18.png"/></Relationships>
</file>

<file path=ppt/slides/_rels/slide2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6.jpeg"/><Relationship Id="rId7"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9.png"/><Relationship Id="rId4" Type="http://schemas.openxmlformats.org/officeDocument/2006/relationships/image" Target="../media/image27.png"/><Relationship Id="rId9" Type="http://schemas.openxmlformats.org/officeDocument/2006/relationships/image" Target="../media/image18.png"/></Relationships>
</file>

<file path=ppt/slides/_rels/slide2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6.jpeg"/><Relationship Id="rId7"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18.png"/><Relationship Id="rId4" Type="http://schemas.openxmlformats.org/officeDocument/2006/relationships/image" Target="../media/image27.png"/><Relationship Id="rId9"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19.gif"/><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42.png"/><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11.xml"/><Relationship Id="rId4" Type="http://schemas.openxmlformats.org/officeDocument/2006/relationships/hyperlink" Target="mailto:ihrhrt@who.in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TextBox 5"/>
          <p:cNvSpPr txBox="1"/>
          <p:nvPr/>
        </p:nvSpPr>
        <p:spPr>
          <a:xfrm>
            <a:off x="517798" y="852476"/>
            <a:ext cx="6056268" cy="6463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4400">
                <a:solidFill>
                  <a:srgbClr val="FFFFFF"/>
                </a:solidFill>
                <a:latin typeface="Source Sans Pro Bold"/>
                <a:ea typeface="Source Sans Pro Bold"/>
                <a:cs typeface="Source Sans Pro Bold"/>
                <a:sym typeface="Source Sans Pro Bold"/>
              </a:defRPr>
            </a:lvl1pPr>
          </a:lstStyle>
          <a:p>
            <a:r>
              <a:rPr sz="3600"/>
              <a:t>C1.0 </a:t>
            </a:r>
          </a:p>
        </p:txBody>
      </p:sp>
      <p:sp>
        <p:nvSpPr>
          <p:cNvPr id="296" name="TextBox 10"/>
          <p:cNvSpPr txBox="1"/>
          <p:nvPr/>
        </p:nvSpPr>
        <p:spPr>
          <a:xfrm>
            <a:off x="567709" y="4147146"/>
            <a:ext cx="2333563" cy="320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400">
                <a:solidFill>
                  <a:srgbClr val="FFFFFF"/>
                </a:solidFill>
                <a:latin typeface="+mn-lt"/>
                <a:ea typeface="+mn-ea"/>
                <a:cs typeface="+mn-cs"/>
                <a:sym typeface="Source Sans Pro Regular"/>
              </a:defRPr>
            </a:lvl1pPr>
          </a:lstStyle>
          <a:p>
            <a:r>
              <a:t>Speaker name</a:t>
            </a:r>
          </a:p>
        </p:txBody>
      </p:sp>
      <p:sp>
        <p:nvSpPr>
          <p:cNvPr id="2" name="TextBox 1">
            <a:extLst>
              <a:ext uri="{FF2B5EF4-FFF2-40B4-BE49-F238E27FC236}">
                <a16:creationId xmlns:a16="http://schemas.microsoft.com/office/drawing/2014/main" id="{50CD5F26-B337-815C-BE99-9E752316490D}"/>
              </a:ext>
            </a:extLst>
          </p:cNvPr>
          <p:cNvSpPr txBox="1"/>
          <p:nvPr/>
        </p:nvSpPr>
        <p:spPr>
          <a:xfrm>
            <a:off x="517798" y="1444631"/>
            <a:ext cx="5095672" cy="1529686"/>
          </a:xfrm>
          <a:prstGeom prst="rect">
            <a:avLst/>
          </a:prstGeom>
          <a:ln w="12700">
            <a:miter lim="400000"/>
          </a:ln>
        </p:spPr>
        <p:txBody>
          <a:bodyPr lIns="45719" tIns="45720" rIns="45719" bIns="45720" anchor="ctr">
            <a:noAutofit/>
          </a:bodyPr>
          <a:lstStyle>
            <a:lvl1pPr defTabSz="196737">
              <a:lnSpc>
                <a:spcPct val="90000"/>
              </a:lnSpc>
              <a:spcBef>
                <a:spcPts val="500"/>
              </a:spcBef>
              <a:defRPr sz="2176">
                <a:solidFill>
                  <a:srgbClr val="FFFFFF"/>
                </a:solidFill>
                <a:latin typeface="Source Sans Pro Bold"/>
                <a:ea typeface="Source Sans Pro Bold"/>
                <a:cs typeface="Source Sans Pro Bold"/>
                <a:sym typeface="Source Sans Pro Bold"/>
              </a:defRPr>
            </a:lvl1pPr>
            <a:lvl2pPr indent="0" defTabSz="216990">
              <a:lnSpc>
                <a:spcPct val="90000"/>
              </a:lnSpc>
              <a:defRPr sz="2400">
                <a:solidFill>
                  <a:srgbClr val="FFFFFF"/>
                </a:solidFill>
                <a:latin typeface="Source Sans Pro Bold"/>
                <a:ea typeface="Source Sans Pro Bold"/>
                <a:cs typeface="Source Sans Pro Bold"/>
                <a:sym typeface="Source Sans Pro Bold"/>
              </a:defRPr>
            </a:lvl2pPr>
            <a:lvl3pPr indent="0" defTabSz="216990">
              <a:lnSpc>
                <a:spcPct val="90000"/>
              </a:lnSpc>
              <a:defRPr sz="2400">
                <a:solidFill>
                  <a:srgbClr val="FFFFFF"/>
                </a:solidFill>
                <a:latin typeface="Source Sans Pro Bold"/>
                <a:ea typeface="Source Sans Pro Bold"/>
                <a:cs typeface="Source Sans Pro Bold"/>
                <a:sym typeface="Source Sans Pro Bold"/>
              </a:defRPr>
            </a:lvl3pPr>
            <a:lvl4pPr indent="0" defTabSz="216990">
              <a:lnSpc>
                <a:spcPct val="90000"/>
              </a:lnSpc>
              <a:defRPr sz="2400">
                <a:solidFill>
                  <a:srgbClr val="FFFFFF"/>
                </a:solidFill>
                <a:latin typeface="Source Sans Pro Bold"/>
                <a:ea typeface="Source Sans Pro Bold"/>
                <a:cs typeface="Source Sans Pro Bold"/>
                <a:sym typeface="Source Sans Pro Bold"/>
              </a:defRPr>
            </a:lvl4pPr>
            <a:lvl5pPr indent="0" defTabSz="216990">
              <a:lnSpc>
                <a:spcPct val="90000"/>
              </a:lnSpc>
              <a:defRPr sz="2400">
                <a:solidFill>
                  <a:srgbClr val="FFFFFF"/>
                </a:solidFill>
                <a:latin typeface="Source Sans Pro Bold"/>
                <a:ea typeface="Source Sans Pro Bold"/>
                <a:cs typeface="Source Sans Pro Bold"/>
                <a:sym typeface="Source Sans Pro Bold"/>
              </a:defRPr>
            </a:lvl5pPr>
            <a:lvl6pPr indent="0" defTabSz="216990">
              <a:lnSpc>
                <a:spcPct val="90000"/>
              </a:lnSpc>
              <a:defRPr sz="2400">
                <a:solidFill>
                  <a:srgbClr val="FFFFFF"/>
                </a:solidFill>
                <a:latin typeface="Source Sans Pro Bold"/>
                <a:ea typeface="Source Sans Pro Bold"/>
                <a:cs typeface="Source Sans Pro Bold"/>
                <a:sym typeface="Source Sans Pro Bold"/>
              </a:defRPr>
            </a:lvl6pPr>
            <a:lvl7pPr indent="0" defTabSz="216990">
              <a:lnSpc>
                <a:spcPct val="90000"/>
              </a:lnSpc>
              <a:defRPr sz="2400">
                <a:solidFill>
                  <a:srgbClr val="FFFFFF"/>
                </a:solidFill>
                <a:latin typeface="Source Sans Pro Bold"/>
                <a:ea typeface="Source Sans Pro Bold"/>
                <a:cs typeface="Source Sans Pro Bold"/>
                <a:sym typeface="Source Sans Pro Bold"/>
              </a:defRPr>
            </a:lvl7pPr>
            <a:lvl8pPr indent="0" defTabSz="216990">
              <a:lnSpc>
                <a:spcPct val="90000"/>
              </a:lnSpc>
              <a:defRPr sz="2400">
                <a:solidFill>
                  <a:srgbClr val="FFFFFF"/>
                </a:solidFill>
                <a:latin typeface="Source Sans Pro Bold"/>
                <a:ea typeface="Source Sans Pro Bold"/>
                <a:cs typeface="Source Sans Pro Bold"/>
                <a:sym typeface="Source Sans Pro Bold"/>
              </a:defRPr>
            </a:lvl8pPr>
            <a:lvl9pPr indent="0" defTabSz="216990">
              <a:lnSpc>
                <a:spcPct val="90000"/>
              </a:lnSpc>
              <a:defRPr sz="2400">
                <a:solidFill>
                  <a:srgbClr val="FFFFFF"/>
                </a:solidFill>
                <a:latin typeface="Source Sans Pro Bold"/>
                <a:ea typeface="Source Sans Pro Bold"/>
                <a:cs typeface="Source Sans Pro Bold"/>
                <a:sym typeface="Source Sans Pro Bold"/>
              </a:defRPr>
            </a:lvl9pPr>
          </a:lstStyle>
          <a:p>
            <a:r>
              <a:rPr lang="en-US" sz="3200"/>
              <a:t>Introduction to the scenario-based skills drill</a:t>
            </a:r>
          </a:p>
          <a:p>
            <a:r>
              <a:rPr lang="en-US" sz="3200" i="1">
                <a:solidFill>
                  <a:srgbClr val="65A000"/>
                </a:solidFill>
              </a:rPr>
              <a:t>For the facilitation team</a:t>
            </a:r>
          </a:p>
        </p:txBody>
      </p:sp>
      <p:sp>
        <p:nvSpPr>
          <p:cNvPr id="3" name="TextBox 2">
            <a:extLst>
              <a:ext uri="{FF2B5EF4-FFF2-40B4-BE49-F238E27FC236}">
                <a16:creationId xmlns:a16="http://schemas.microsoft.com/office/drawing/2014/main" id="{045C4944-2EB3-F519-3702-9643D236BBAD}"/>
              </a:ext>
            </a:extLst>
          </p:cNvPr>
          <p:cNvSpPr txBox="1"/>
          <p:nvPr/>
        </p:nvSpPr>
        <p:spPr>
          <a:xfrm>
            <a:off x="6334699" y="3828361"/>
            <a:ext cx="5405608"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US" sz="2800" b="1">
                <a:solidFill>
                  <a:srgbClr val="002060"/>
                </a:solidFill>
                <a:latin typeface="Source Sans Pro Regular"/>
              </a:rPr>
              <a:t>“Unexplained death of children in Karan Province, Salam”</a:t>
            </a:r>
            <a:endParaRPr lang="en-US" sz="280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Title 1"/>
          <p:cNvSpPr txBox="1">
            <a:spLocks noGrp="1"/>
          </p:cNvSpPr>
          <p:nvPr>
            <p:ph type="title"/>
          </p:nvPr>
        </p:nvSpPr>
        <p:spPr>
          <a:xfrm>
            <a:off x="208150" y="-30963"/>
            <a:ext cx="5629773" cy="646113"/>
          </a:xfrm>
          <a:prstGeom prst="rect">
            <a:avLst/>
          </a:prstGeom>
        </p:spPr>
        <p:txBody>
          <a:bodyPr/>
          <a:lstStyle>
            <a:lvl1pPr>
              <a:defRPr>
                <a:latin typeface="Source Sans Pro Bold"/>
                <a:ea typeface="Source Sans Pro Bold"/>
                <a:cs typeface="Source Sans Pro Bold"/>
                <a:sym typeface="Source Sans Pro Bold"/>
              </a:defRPr>
            </a:lvl1pPr>
          </a:lstStyle>
          <a:p>
            <a:r>
              <a:rPr b="1"/>
              <a:t>3. Key events in the story (1)</a:t>
            </a:r>
          </a:p>
        </p:txBody>
      </p:sp>
      <p:sp>
        <p:nvSpPr>
          <p:cNvPr id="336" name="Content Placeholder 2"/>
          <p:cNvSpPr txBox="1">
            <a:spLocks noGrp="1"/>
          </p:cNvSpPr>
          <p:nvPr>
            <p:ph type="body" sz="half" idx="1"/>
          </p:nvPr>
        </p:nvSpPr>
        <p:spPr>
          <a:xfrm>
            <a:off x="7290706" y="1247000"/>
            <a:ext cx="3706587" cy="4042630"/>
          </a:xfrm>
          <a:prstGeom prst="rect">
            <a:avLst/>
          </a:prstGeom>
          <a:solidFill>
            <a:srgbClr val="AFC6FD"/>
          </a:solidFill>
        </p:spPr>
        <p:txBody>
          <a:bodyPr/>
          <a:lstStyle/>
          <a:p>
            <a:r>
              <a:t>From the media, information about deaths of more than 100 persons, including women and children, from acute </a:t>
            </a:r>
            <a:r>
              <a:rPr err="1"/>
              <a:t>diarrhoea</a:t>
            </a:r>
            <a:r>
              <a:t>, mainly in Syan village (Karan province). The national RRT is activated to start investigation and take initial control measures.</a:t>
            </a:r>
          </a:p>
        </p:txBody>
      </p:sp>
      <p:pic>
        <p:nvPicPr>
          <p:cNvPr id="337" name="Image 6" descr="Image 6"/>
          <p:cNvPicPr>
            <a:picLocks noChangeAspect="1"/>
          </p:cNvPicPr>
          <p:nvPr/>
        </p:nvPicPr>
        <p:blipFill>
          <a:blip r:embed="rId2"/>
          <a:stretch>
            <a:fillRect/>
          </a:stretch>
        </p:blipFill>
        <p:spPr>
          <a:xfrm rot="21300000">
            <a:off x="1210174" y="1484660"/>
            <a:ext cx="5632450" cy="4093803"/>
          </a:xfrm>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 name="Image" descr="Image"/>
          <p:cNvPicPr>
            <a:picLocks noChangeAspect="1"/>
          </p:cNvPicPr>
          <p:nvPr/>
        </p:nvPicPr>
        <p:blipFill>
          <a:blip r:embed="rId2"/>
          <a:stretch>
            <a:fillRect/>
          </a:stretch>
        </p:blipFill>
        <p:spPr>
          <a:xfrm>
            <a:off x="1723344" y="1896732"/>
            <a:ext cx="5326635" cy="3555937"/>
          </a:xfrm>
          <a:prstGeom prst="rect">
            <a:avLst/>
          </a:prstGeom>
          <a:ln w="12700">
            <a:miter lim="400000"/>
          </a:ln>
        </p:spPr>
      </p:pic>
      <p:pic>
        <p:nvPicPr>
          <p:cNvPr id="340" name="Picture 3" descr="Picture 3"/>
          <p:cNvPicPr>
            <a:picLocks noChangeAspect="1"/>
          </p:cNvPicPr>
          <p:nvPr/>
        </p:nvPicPr>
        <p:blipFill>
          <a:blip r:embed="rId3"/>
          <a:stretch>
            <a:fillRect/>
          </a:stretch>
        </p:blipFill>
        <p:spPr>
          <a:xfrm rot="4156898">
            <a:off x="2454548" y="1215344"/>
            <a:ext cx="774633" cy="471451"/>
          </a:xfrm>
          <a:prstGeom prst="rect">
            <a:avLst/>
          </a:prstGeom>
          <a:ln w="12700">
            <a:miter lim="400000"/>
          </a:ln>
        </p:spPr>
      </p:pic>
      <p:pic>
        <p:nvPicPr>
          <p:cNvPr id="341" name="Picture 3" descr="Picture 3"/>
          <p:cNvPicPr>
            <a:picLocks noChangeAspect="1"/>
          </p:cNvPicPr>
          <p:nvPr/>
        </p:nvPicPr>
        <p:blipFill>
          <a:blip r:embed="rId4"/>
          <a:stretch>
            <a:fillRect/>
          </a:stretch>
        </p:blipFill>
        <p:spPr>
          <a:xfrm rot="4156898">
            <a:off x="2886598" y="1215344"/>
            <a:ext cx="774633" cy="471451"/>
          </a:xfrm>
          <a:prstGeom prst="rect">
            <a:avLst/>
          </a:prstGeom>
          <a:ln w="12700">
            <a:miter lim="400000"/>
          </a:ln>
        </p:spPr>
      </p:pic>
      <p:grpSp>
        <p:nvGrpSpPr>
          <p:cNvPr id="344" name="Rectangle 4"/>
          <p:cNvGrpSpPr/>
          <p:nvPr/>
        </p:nvGrpSpPr>
        <p:grpSpPr>
          <a:xfrm>
            <a:off x="7135586" y="1990846"/>
            <a:ext cx="3412596" cy="3364926"/>
            <a:chOff x="0" y="0"/>
            <a:chExt cx="3412595" cy="3222171"/>
          </a:xfrm>
        </p:grpSpPr>
        <p:sp>
          <p:nvSpPr>
            <p:cNvPr id="342" name="Rectangle"/>
            <p:cNvSpPr/>
            <p:nvPr/>
          </p:nvSpPr>
          <p:spPr>
            <a:xfrm>
              <a:off x="0" y="0"/>
              <a:ext cx="3412595" cy="3222171"/>
            </a:xfrm>
            <a:prstGeom prst="rect">
              <a:avLst/>
            </a:prstGeom>
            <a:solidFill>
              <a:srgbClr val="AFC6FD"/>
            </a:solidFill>
            <a:ln w="12700" cap="flat">
              <a:noFill/>
              <a:miter lim="400000"/>
            </a:ln>
            <a:effectLst/>
          </p:spPr>
          <p:txBody>
            <a:bodyPr wrap="square" lIns="45719" tIns="45719" rIns="45719" bIns="45719" numCol="1" anchor="t">
              <a:noAutofit/>
            </a:bodyPr>
            <a:lstStyle/>
            <a:p>
              <a:pPr>
                <a:spcBef>
                  <a:spcPts val="400"/>
                </a:spcBef>
                <a:defRPr sz="2400">
                  <a:solidFill>
                    <a:srgbClr val="002060"/>
                  </a:solidFill>
                  <a:latin typeface="+mn-lt"/>
                  <a:ea typeface="+mn-ea"/>
                  <a:cs typeface="+mn-cs"/>
                  <a:sym typeface="Source Sans Pro Regular"/>
                </a:defRPr>
              </a:pPr>
              <a:endParaRPr/>
            </a:p>
          </p:txBody>
        </p:sp>
        <p:sp>
          <p:nvSpPr>
            <p:cNvPr id="343" name="Part of this area lies under the control of Thulib. There is a rumour spreading in the community that Thulib are poisoning the water to recapture the village."/>
            <p:cNvSpPr txBox="1"/>
            <p:nvPr/>
          </p:nvSpPr>
          <p:spPr>
            <a:xfrm>
              <a:off x="45719" y="66499"/>
              <a:ext cx="3321156" cy="291771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marL="342900" indent="-342900">
                <a:spcBef>
                  <a:spcPts val="500"/>
                </a:spcBef>
                <a:buClr>
                  <a:schemeClr val="accent3"/>
                </a:buClr>
                <a:buSzPct val="100000"/>
                <a:buFont typeface="Arial"/>
                <a:buChar char="•"/>
                <a:defRPr sz="2400">
                  <a:latin typeface="+mn-lt"/>
                  <a:ea typeface="+mn-ea"/>
                  <a:cs typeface="+mn-cs"/>
                  <a:sym typeface="Source Sans Pro Regular"/>
                </a:defRPr>
              </a:lvl1pPr>
            </a:lstStyle>
            <a:p>
              <a:pPr marL="0" indent="0">
                <a:buNone/>
              </a:pPr>
              <a:r>
                <a:t>Part of this area lies under the control of</a:t>
              </a:r>
              <a:r>
                <a:rPr lang="hu-HU"/>
                <a:t> Thulib</a:t>
              </a:r>
              <a:r>
                <a:t>. </a:t>
              </a:r>
              <a:br>
                <a:rPr lang="hu-HU"/>
              </a:br>
              <a:r>
                <a:t>There is a </a:t>
              </a:r>
              <a:r>
                <a:rPr lang="hu-HU"/>
                <a:t>rumour </a:t>
              </a:r>
              <a:r>
                <a:t>spreading in the community that </a:t>
              </a:r>
              <a:r>
                <a:rPr lang="hu-HU"/>
                <a:t>Thulib </a:t>
              </a:r>
              <a:r>
                <a:t>are poisoning the water to recapture the village.</a:t>
              </a:r>
            </a:p>
          </p:txBody>
        </p:sp>
      </p:grpSp>
      <p:sp>
        <p:nvSpPr>
          <p:cNvPr id="345" name="Straight Arrow Connector 5"/>
          <p:cNvSpPr/>
          <p:nvPr/>
        </p:nvSpPr>
        <p:spPr>
          <a:xfrm>
            <a:off x="3199368" y="1808510"/>
            <a:ext cx="1" cy="610085"/>
          </a:xfrm>
          <a:prstGeom prst="line">
            <a:avLst/>
          </a:prstGeom>
          <a:ln w="19050">
            <a:solidFill>
              <a:schemeClr val="accent2"/>
            </a:solidFill>
            <a:miter/>
            <a:tailEnd type="triangle"/>
          </a:ln>
        </p:spPr>
        <p:txBody>
          <a:bodyPr lIns="45719" rIns="45719"/>
          <a:lstStyle/>
          <a:p>
            <a:endParaRPr/>
          </a:p>
        </p:txBody>
      </p:sp>
      <p:sp>
        <p:nvSpPr>
          <p:cNvPr id="346" name="Title 1"/>
          <p:cNvSpPr txBox="1">
            <a:spLocks noGrp="1"/>
          </p:cNvSpPr>
          <p:nvPr>
            <p:ph type="title"/>
          </p:nvPr>
        </p:nvSpPr>
        <p:spPr>
          <a:xfrm>
            <a:off x="208150" y="-30963"/>
            <a:ext cx="5629773" cy="646113"/>
          </a:xfrm>
          <a:prstGeom prst="rect">
            <a:avLst/>
          </a:prstGeom>
        </p:spPr>
        <p:txBody>
          <a:bodyPr/>
          <a:lstStyle>
            <a:lvl1pPr>
              <a:defRPr>
                <a:latin typeface="Source Sans Pro Bold"/>
                <a:ea typeface="Source Sans Pro Bold"/>
                <a:cs typeface="Source Sans Pro Bold"/>
                <a:sym typeface="Source Sans Pro Bold"/>
              </a:defRPr>
            </a:lvl1pPr>
          </a:lstStyle>
          <a:p>
            <a:r>
              <a:rPr b="1"/>
              <a:t>3. Key events in the story (2)</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 name="Content Placeholder 5" descr="Content Placeholder 5"/>
          <p:cNvPicPr>
            <a:picLocks noChangeAspect="1"/>
          </p:cNvPicPr>
          <p:nvPr/>
        </p:nvPicPr>
        <p:blipFill>
          <a:blip r:embed="rId2"/>
          <a:stretch>
            <a:fillRect/>
          </a:stretch>
        </p:blipFill>
        <p:spPr>
          <a:xfrm>
            <a:off x="5759637" y="2074315"/>
            <a:ext cx="1731964" cy="1039813"/>
          </a:xfrm>
          <a:prstGeom prst="rect">
            <a:avLst/>
          </a:prstGeom>
          <a:ln w="12700">
            <a:miter lim="400000"/>
          </a:ln>
        </p:spPr>
      </p:pic>
      <p:pic>
        <p:nvPicPr>
          <p:cNvPr id="349" name="Picture 2" descr="Picture 2"/>
          <p:cNvPicPr>
            <a:picLocks noChangeAspect="1"/>
          </p:cNvPicPr>
          <p:nvPr/>
        </p:nvPicPr>
        <p:blipFill>
          <a:blip r:embed="rId3"/>
          <a:stretch>
            <a:fillRect/>
          </a:stretch>
        </p:blipFill>
        <p:spPr>
          <a:xfrm>
            <a:off x="2686050" y="1238992"/>
            <a:ext cx="2243392" cy="2172494"/>
          </a:xfrm>
          <a:prstGeom prst="rect">
            <a:avLst/>
          </a:prstGeom>
          <a:ln w="12700">
            <a:miter lim="400000"/>
          </a:ln>
        </p:spPr>
      </p:pic>
      <p:pic>
        <p:nvPicPr>
          <p:cNvPr id="350" name="Picture 2" descr="Picture 2"/>
          <p:cNvPicPr>
            <a:picLocks noChangeAspect="1"/>
          </p:cNvPicPr>
          <p:nvPr/>
        </p:nvPicPr>
        <p:blipFill>
          <a:blip r:embed="rId4"/>
          <a:stretch>
            <a:fillRect/>
          </a:stretch>
        </p:blipFill>
        <p:spPr>
          <a:xfrm>
            <a:off x="2937411" y="4074695"/>
            <a:ext cx="1108107" cy="1108107"/>
          </a:xfrm>
          <a:prstGeom prst="rect">
            <a:avLst/>
          </a:prstGeom>
          <a:ln w="12700">
            <a:miter lim="400000"/>
          </a:ln>
        </p:spPr>
      </p:pic>
      <p:pic>
        <p:nvPicPr>
          <p:cNvPr id="351" name="Picture 20" descr="Picture 20"/>
          <p:cNvPicPr>
            <a:picLocks noChangeAspect="1"/>
          </p:cNvPicPr>
          <p:nvPr/>
        </p:nvPicPr>
        <p:blipFill>
          <a:blip r:embed="rId5"/>
          <a:stretch>
            <a:fillRect/>
          </a:stretch>
        </p:blipFill>
        <p:spPr>
          <a:xfrm>
            <a:off x="6332139" y="4074695"/>
            <a:ext cx="785021" cy="1291445"/>
          </a:xfrm>
          <a:prstGeom prst="rect">
            <a:avLst/>
          </a:prstGeom>
          <a:ln w="12700">
            <a:miter lim="400000"/>
          </a:ln>
        </p:spPr>
      </p:pic>
      <p:sp>
        <p:nvSpPr>
          <p:cNvPr id="352" name="Right Arrow 7"/>
          <p:cNvSpPr/>
          <p:nvPr/>
        </p:nvSpPr>
        <p:spPr>
          <a:xfrm rot="19668838">
            <a:off x="4243215" y="3451131"/>
            <a:ext cx="1600201" cy="300086"/>
          </a:xfrm>
          <a:prstGeom prst="rightArrow">
            <a:avLst>
              <a:gd name="adj1" fmla="val 50000"/>
              <a:gd name="adj2" fmla="val 50000"/>
            </a:avLst>
          </a:prstGeom>
          <a:solidFill>
            <a:schemeClr val="accent1"/>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353" name="Right Arrow 8"/>
          <p:cNvSpPr/>
          <p:nvPr/>
        </p:nvSpPr>
        <p:spPr>
          <a:xfrm rot="174845">
            <a:off x="4372852" y="4478706"/>
            <a:ext cx="1600201" cy="300086"/>
          </a:xfrm>
          <a:prstGeom prst="rightArrow">
            <a:avLst>
              <a:gd name="adj1" fmla="val 50000"/>
              <a:gd name="adj2" fmla="val 50000"/>
            </a:avLst>
          </a:prstGeom>
          <a:solidFill>
            <a:schemeClr val="accent1"/>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grpSp>
        <p:nvGrpSpPr>
          <p:cNvPr id="356" name="Rectangle 9"/>
          <p:cNvGrpSpPr/>
          <p:nvPr/>
        </p:nvGrpSpPr>
        <p:grpSpPr>
          <a:xfrm>
            <a:off x="7715250" y="1238990"/>
            <a:ext cx="3429000" cy="4258985"/>
            <a:chOff x="0" y="-1"/>
            <a:chExt cx="3429000" cy="4780810"/>
          </a:xfrm>
        </p:grpSpPr>
        <p:sp>
          <p:nvSpPr>
            <p:cNvPr id="354" name="Rectangle"/>
            <p:cNvSpPr/>
            <p:nvPr/>
          </p:nvSpPr>
          <p:spPr>
            <a:xfrm>
              <a:off x="0" y="-1"/>
              <a:ext cx="3429000" cy="4780810"/>
            </a:xfrm>
            <a:prstGeom prst="rect">
              <a:avLst/>
            </a:prstGeom>
            <a:solidFill>
              <a:srgbClr val="AFC6FD"/>
            </a:solidFill>
            <a:ln w="12700" cap="flat">
              <a:noFill/>
              <a:miter lim="400000"/>
            </a:ln>
            <a:effectLst/>
          </p:spPr>
          <p:txBody>
            <a:bodyPr wrap="square" lIns="45719" tIns="45719" rIns="45719" bIns="45719" numCol="1" anchor="t">
              <a:noAutofit/>
            </a:bodyPr>
            <a:lstStyle/>
            <a:p>
              <a:endParaRPr/>
            </a:p>
          </p:txBody>
        </p:sp>
        <p:sp>
          <p:nvSpPr>
            <p:cNvPr id="355" name="The RRT prepares for deployment and deploys to Syan. The team visits the hospital where they meet with the Hospital Manager and relevant medical staff. They also interview a patient, identify potential exposure and ask about the contacts and collect appr"/>
            <p:cNvSpPr txBox="1"/>
            <p:nvPr/>
          </p:nvSpPr>
          <p:spPr>
            <a:xfrm>
              <a:off x="45719" y="-1"/>
              <a:ext cx="3337562" cy="415498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marL="342900" indent="-342900">
                <a:buClr>
                  <a:schemeClr val="accent3"/>
                </a:buClr>
                <a:buSzPct val="100000"/>
                <a:buFont typeface="Arial"/>
                <a:buChar char="•"/>
                <a:defRPr sz="2200">
                  <a:latin typeface="+mn-lt"/>
                  <a:ea typeface="+mn-ea"/>
                  <a:cs typeface="+mn-cs"/>
                  <a:sym typeface="Source Sans Pro Regular"/>
                </a:defRPr>
              </a:lvl1pPr>
            </a:lstStyle>
            <a:p>
              <a:pPr marL="0" indent="0">
                <a:buNone/>
              </a:pPr>
              <a:r>
                <a:t>The RRT prepares for deployment and deploys to Syan. The team visits the hospital where they meet with the Hospital Manager and relevant medical staff. They also interview a patient, identify potential exposure and ask about the contacts and collect appropriate sample from her to be</a:t>
              </a:r>
              <a:r>
                <a:rPr lang="hu-HU"/>
                <a:t> analysed</a:t>
              </a:r>
              <a:r>
                <a:t>.</a:t>
              </a:r>
            </a:p>
          </p:txBody>
        </p:sp>
      </p:grpSp>
      <p:sp>
        <p:nvSpPr>
          <p:cNvPr id="357" name="Title 1"/>
          <p:cNvSpPr txBox="1">
            <a:spLocks noGrp="1"/>
          </p:cNvSpPr>
          <p:nvPr>
            <p:ph type="title"/>
          </p:nvPr>
        </p:nvSpPr>
        <p:spPr>
          <a:xfrm>
            <a:off x="208150" y="-30963"/>
            <a:ext cx="5629773" cy="646113"/>
          </a:xfrm>
          <a:prstGeom prst="rect">
            <a:avLst/>
          </a:prstGeom>
        </p:spPr>
        <p:txBody>
          <a:bodyPr/>
          <a:lstStyle>
            <a:lvl1pPr>
              <a:defRPr>
                <a:latin typeface="Source Sans Pro Bold"/>
                <a:ea typeface="Source Sans Pro Bold"/>
                <a:cs typeface="Source Sans Pro Bold"/>
                <a:sym typeface="Source Sans Pro Bold"/>
              </a:defRPr>
            </a:lvl1pPr>
          </a:lstStyle>
          <a:p>
            <a:r>
              <a:rPr b="1"/>
              <a:t>3. Key events in the story (3)</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9" name="Image" descr="Image"/>
          <p:cNvPicPr>
            <a:picLocks noChangeAspect="1"/>
          </p:cNvPicPr>
          <p:nvPr/>
        </p:nvPicPr>
        <p:blipFill>
          <a:blip r:embed="rId2"/>
          <a:stretch>
            <a:fillRect/>
          </a:stretch>
        </p:blipFill>
        <p:spPr>
          <a:xfrm>
            <a:off x="1465312" y="1546546"/>
            <a:ext cx="5326635" cy="3555937"/>
          </a:xfrm>
          <a:prstGeom prst="rect">
            <a:avLst/>
          </a:prstGeom>
          <a:ln w="12700">
            <a:miter lim="400000"/>
          </a:ln>
        </p:spPr>
      </p:pic>
      <p:sp>
        <p:nvSpPr>
          <p:cNvPr id="360" name="Straight Arrow Connector 5"/>
          <p:cNvSpPr/>
          <p:nvPr/>
        </p:nvSpPr>
        <p:spPr>
          <a:xfrm flipH="1">
            <a:off x="3163933" y="1546547"/>
            <a:ext cx="440180" cy="416250"/>
          </a:xfrm>
          <a:prstGeom prst="line">
            <a:avLst/>
          </a:prstGeom>
          <a:ln w="19050">
            <a:solidFill>
              <a:schemeClr val="accent2"/>
            </a:solidFill>
            <a:miter/>
            <a:tailEnd type="triangle"/>
          </a:ln>
        </p:spPr>
        <p:txBody>
          <a:bodyPr lIns="45719" rIns="45719"/>
          <a:lstStyle/>
          <a:p>
            <a:endParaRPr/>
          </a:p>
        </p:txBody>
      </p:sp>
      <p:sp>
        <p:nvSpPr>
          <p:cNvPr id="361" name="TextBox 6"/>
          <p:cNvSpPr txBox="1"/>
          <p:nvPr/>
        </p:nvSpPr>
        <p:spPr>
          <a:xfrm>
            <a:off x="3604113" y="1023325"/>
            <a:ext cx="1396150" cy="646331"/>
          </a:xfrm>
          <a:prstGeom prst="rect">
            <a:avLst/>
          </a:prstGeom>
          <a:solidFill>
            <a:srgbClr val="AFC6FD"/>
          </a:solidFill>
          <a:ln>
            <a:solidFill>
              <a:schemeClr val="accent1"/>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defRPr sz="1400">
                <a:latin typeface="+mn-lt"/>
                <a:ea typeface="+mn-ea"/>
                <a:cs typeface="+mn-cs"/>
                <a:sym typeface="Source Sans Pro Regular"/>
              </a:defRPr>
            </a:lvl1pPr>
          </a:lstStyle>
          <a:p>
            <a:r>
              <a:rPr lang="hu-HU" sz="1800"/>
              <a:t>Guntana </a:t>
            </a:r>
            <a:r>
              <a:rPr sz="1800"/>
              <a:t>Village</a:t>
            </a:r>
          </a:p>
        </p:txBody>
      </p:sp>
      <p:grpSp>
        <p:nvGrpSpPr>
          <p:cNvPr id="364" name="Rectangle 7"/>
          <p:cNvGrpSpPr/>
          <p:nvPr/>
        </p:nvGrpSpPr>
        <p:grpSpPr>
          <a:xfrm>
            <a:off x="6859262" y="1611922"/>
            <a:ext cx="3429001" cy="3490561"/>
            <a:chOff x="0" y="-1"/>
            <a:chExt cx="3429000" cy="2896086"/>
          </a:xfrm>
        </p:grpSpPr>
        <p:sp>
          <p:nvSpPr>
            <p:cNvPr id="362" name="Rectangle"/>
            <p:cNvSpPr/>
            <p:nvPr/>
          </p:nvSpPr>
          <p:spPr>
            <a:xfrm>
              <a:off x="0" y="-1"/>
              <a:ext cx="3429000" cy="2896086"/>
            </a:xfrm>
            <a:prstGeom prst="rect">
              <a:avLst/>
            </a:prstGeom>
            <a:solidFill>
              <a:srgbClr val="AFC6FD"/>
            </a:solidFill>
            <a:ln w="12700" cap="flat">
              <a:noFill/>
              <a:miter lim="400000"/>
            </a:ln>
            <a:effectLst/>
          </p:spPr>
          <p:txBody>
            <a:bodyPr wrap="square" lIns="45719" tIns="45719" rIns="45719" bIns="45719" numCol="1" anchor="t">
              <a:noAutofit/>
            </a:bodyPr>
            <a:lstStyle/>
            <a:p>
              <a:pPr>
                <a:defRPr sz="2400">
                  <a:latin typeface="+mn-lt"/>
                  <a:ea typeface="+mn-ea"/>
                  <a:cs typeface="+mn-cs"/>
                  <a:sym typeface="Source Sans Pro Regular"/>
                </a:defRPr>
              </a:pPr>
              <a:endParaRPr/>
            </a:p>
          </p:txBody>
        </p:sp>
        <p:sp>
          <p:nvSpPr>
            <p:cNvPr id="363" name="Similar cases were seen in Guntana village 40 km away from the main village, where people complain of dumping of wastes by national metal factory in Bughaw river."/>
            <p:cNvSpPr txBox="1"/>
            <p:nvPr/>
          </p:nvSpPr>
          <p:spPr>
            <a:xfrm>
              <a:off x="45719" y="-1"/>
              <a:ext cx="3337562" cy="22216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defRPr sz="2400">
                  <a:latin typeface="+mn-lt"/>
                  <a:ea typeface="+mn-ea"/>
                  <a:cs typeface="+mn-cs"/>
                  <a:sym typeface="Source Sans Pro Regular"/>
                </a:defRPr>
              </a:lvl1pPr>
            </a:lstStyle>
            <a:p>
              <a:r>
                <a:t>Similar cases were seen in </a:t>
              </a:r>
              <a:r>
                <a:rPr lang="hu-HU"/>
                <a:t>Guntana </a:t>
              </a:r>
              <a:r>
                <a:t>village 40 km away from the main village, where people complain of dumping of wastes by national metal factory in </a:t>
              </a:r>
              <a:r>
                <a:rPr lang="hu-HU"/>
                <a:t>Bughaw </a:t>
              </a:r>
              <a:r>
                <a:t>river.</a:t>
              </a:r>
            </a:p>
          </p:txBody>
        </p:sp>
      </p:grpSp>
      <p:sp>
        <p:nvSpPr>
          <p:cNvPr id="365" name="Title 1"/>
          <p:cNvSpPr txBox="1">
            <a:spLocks noGrp="1"/>
          </p:cNvSpPr>
          <p:nvPr>
            <p:ph type="title"/>
          </p:nvPr>
        </p:nvSpPr>
        <p:spPr>
          <a:xfrm>
            <a:off x="208150" y="-30963"/>
            <a:ext cx="5629773" cy="646113"/>
          </a:xfrm>
          <a:prstGeom prst="rect">
            <a:avLst/>
          </a:prstGeom>
        </p:spPr>
        <p:txBody>
          <a:bodyPr/>
          <a:lstStyle>
            <a:lvl1pPr>
              <a:defRPr>
                <a:latin typeface="Source Sans Pro Bold"/>
                <a:ea typeface="Source Sans Pro Bold"/>
                <a:cs typeface="Source Sans Pro Bold"/>
                <a:sym typeface="Source Sans Pro Bold"/>
              </a:defRPr>
            </a:lvl1pPr>
          </a:lstStyle>
          <a:p>
            <a:r>
              <a:rPr b="1"/>
              <a:t>3. Key events in the story (4)</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7" name="Picture 5" descr="Picture 5"/>
          <p:cNvPicPr>
            <a:picLocks noChangeAspect="1"/>
          </p:cNvPicPr>
          <p:nvPr/>
        </p:nvPicPr>
        <p:blipFill>
          <a:blip r:embed="rId2"/>
          <a:stretch>
            <a:fillRect/>
          </a:stretch>
        </p:blipFill>
        <p:spPr>
          <a:xfrm>
            <a:off x="1398497" y="1244528"/>
            <a:ext cx="3336926" cy="2209801"/>
          </a:xfrm>
          <a:prstGeom prst="rect">
            <a:avLst/>
          </a:prstGeom>
          <a:ln w="12700">
            <a:miter lim="400000"/>
          </a:ln>
        </p:spPr>
      </p:pic>
      <p:pic>
        <p:nvPicPr>
          <p:cNvPr id="368" name="Picture 2" descr="Picture 2"/>
          <p:cNvPicPr>
            <a:picLocks noChangeAspect="1"/>
          </p:cNvPicPr>
          <p:nvPr/>
        </p:nvPicPr>
        <p:blipFill>
          <a:blip r:embed="rId3"/>
          <a:stretch>
            <a:fillRect/>
          </a:stretch>
        </p:blipFill>
        <p:spPr>
          <a:xfrm>
            <a:off x="1988717" y="4170378"/>
            <a:ext cx="1108107" cy="1108107"/>
          </a:xfrm>
          <a:prstGeom prst="rect">
            <a:avLst/>
          </a:prstGeom>
          <a:ln w="12700">
            <a:miter lim="400000"/>
          </a:ln>
        </p:spPr>
      </p:pic>
      <p:grpSp>
        <p:nvGrpSpPr>
          <p:cNvPr id="371" name="Rectangle 5"/>
          <p:cNvGrpSpPr/>
          <p:nvPr/>
        </p:nvGrpSpPr>
        <p:grpSpPr>
          <a:xfrm>
            <a:off x="7632703" y="1472996"/>
            <a:ext cx="3678683" cy="4037898"/>
            <a:chOff x="0" y="0"/>
            <a:chExt cx="3678682" cy="4037896"/>
          </a:xfrm>
        </p:grpSpPr>
        <p:sp>
          <p:nvSpPr>
            <p:cNvPr id="369" name="Rectangle"/>
            <p:cNvSpPr/>
            <p:nvPr/>
          </p:nvSpPr>
          <p:spPr>
            <a:xfrm>
              <a:off x="-1" y="-1"/>
              <a:ext cx="3678684" cy="4037898"/>
            </a:xfrm>
            <a:prstGeom prst="rect">
              <a:avLst/>
            </a:prstGeom>
            <a:solidFill>
              <a:srgbClr val="AFC6FD"/>
            </a:solidFill>
            <a:ln w="12700" cap="flat">
              <a:noFill/>
              <a:miter lim="400000"/>
            </a:ln>
            <a:effectLst/>
          </p:spPr>
          <p:txBody>
            <a:bodyPr wrap="square" lIns="45719" tIns="45719" rIns="45719" bIns="45719" numCol="1" anchor="t">
              <a:noAutofit/>
            </a:bodyPr>
            <a:lstStyle/>
            <a:p>
              <a:pPr>
                <a:defRPr sz="2400">
                  <a:latin typeface="+mn-lt"/>
                  <a:ea typeface="+mn-ea"/>
                  <a:cs typeface="+mn-cs"/>
                  <a:sym typeface="Source Sans Pro Regular"/>
                </a:defRPr>
              </a:pPr>
              <a:endParaRPr/>
            </a:p>
          </p:txBody>
        </p:sp>
        <p:sp>
          <p:nvSpPr>
            <p:cNvPr id="370" name="The RRT goes to the community affected to talk to the community members and leaders and to initiate active case finding and contact monitoring; they will face a number of challenging situations during this process."/>
            <p:cNvSpPr txBox="1"/>
            <p:nvPr/>
          </p:nvSpPr>
          <p:spPr>
            <a:xfrm>
              <a:off x="45719" y="-1"/>
              <a:ext cx="3587244" cy="40284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defRPr sz="2400">
                  <a:latin typeface="+mn-lt"/>
                  <a:ea typeface="+mn-ea"/>
                  <a:cs typeface="+mn-cs"/>
                  <a:sym typeface="Source Sans Pro Regular"/>
                </a:defRPr>
              </a:lvl1pPr>
            </a:lstStyle>
            <a:p>
              <a:r>
                <a:t>The RRT goes to the community affected to talk to the community members and leaders and to initiate active case finding and contact monitoring; they will face a number of challenging situations during this process. </a:t>
              </a:r>
            </a:p>
          </p:txBody>
        </p:sp>
      </p:grpSp>
      <p:pic>
        <p:nvPicPr>
          <p:cNvPr id="372" name="Picture 18" descr="Picture 18"/>
          <p:cNvPicPr>
            <a:picLocks noChangeAspect="1"/>
          </p:cNvPicPr>
          <p:nvPr/>
        </p:nvPicPr>
        <p:blipFill>
          <a:blip r:embed="rId4"/>
          <a:stretch>
            <a:fillRect/>
          </a:stretch>
        </p:blipFill>
        <p:spPr>
          <a:xfrm>
            <a:off x="5269193" y="4724432"/>
            <a:ext cx="1989343" cy="924008"/>
          </a:xfrm>
          <a:prstGeom prst="rect">
            <a:avLst/>
          </a:prstGeom>
          <a:ln w="12700">
            <a:miter lim="400000"/>
          </a:ln>
        </p:spPr>
      </p:pic>
      <p:pic>
        <p:nvPicPr>
          <p:cNvPr id="373" name="Picture 19" descr="Picture 19"/>
          <p:cNvPicPr>
            <a:picLocks noChangeAspect="1"/>
          </p:cNvPicPr>
          <p:nvPr/>
        </p:nvPicPr>
        <p:blipFill>
          <a:blip r:embed="rId5"/>
          <a:stretch>
            <a:fillRect/>
          </a:stretch>
        </p:blipFill>
        <p:spPr>
          <a:xfrm>
            <a:off x="5771422" y="2819400"/>
            <a:ext cx="984888" cy="1218735"/>
          </a:xfrm>
          <a:prstGeom prst="rect">
            <a:avLst/>
          </a:prstGeom>
          <a:ln w="12700">
            <a:miter lim="400000"/>
          </a:ln>
        </p:spPr>
      </p:pic>
      <p:sp>
        <p:nvSpPr>
          <p:cNvPr id="374" name="Right Arrow 8"/>
          <p:cNvSpPr/>
          <p:nvPr/>
        </p:nvSpPr>
        <p:spPr>
          <a:xfrm rot="20205707">
            <a:off x="3589238" y="3815217"/>
            <a:ext cx="1903716" cy="299541"/>
          </a:xfrm>
          <a:prstGeom prst="rightArrow">
            <a:avLst>
              <a:gd name="adj1" fmla="val 50000"/>
              <a:gd name="adj2" fmla="val 50000"/>
            </a:avLst>
          </a:prstGeom>
          <a:solidFill>
            <a:schemeClr val="accent1"/>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375" name="Right Arrow 9"/>
          <p:cNvSpPr/>
          <p:nvPr/>
        </p:nvSpPr>
        <p:spPr>
          <a:xfrm rot="174845">
            <a:off x="3641034" y="4761359"/>
            <a:ext cx="1461141" cy="329298"/>
          </a:xfrm>
          <a:prstGeom prst="rightArrow">
            <a:avLst>
              <a:gd name="adj1" fmla="val 50000"/>
              <a:gd name="adj2" fmla="val 50000"/>
            </a:avLst>
          </a:prstGeom>
          <a:solidFill>
            <a:schemeClr val="accent1"/>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376" name="Title 1"/>
          <p:cNvSpPr txBox="1">
            <a:spLocks noGrp="1"/>
          </p:cNvSpPr>
          <p:nvPr>
            <p:ph type="title"/>
          </p:nvPr>
        </p:nvSpPr>
        <p:spPr>
          <a:xfrm>
            <a:off x="208150" y="-30963"/>
            <a:ext cx="5629773" cy="646113"/>
          </a:xfrm>
          <a:prstGeom prst="rect">
            <a:avLst/>
          </a:prstGeom>
        </p:spPr>
        <p:txBody>
          <a:bodyPr/>
          <a:lstStyle>
            <a:lvl1pPr>
              <a:defRPr>
                <a:latin typeface="Source Sans Pro Bold"/>
                <a:ea typeface="Source Sans Pro Bold"/>
                <a:cs typeface="Source Sans Pro Bold"/>
                <a:sym typeface="Source Sans Pro Bold"/>
              </a:defRPr>
            </a:lvl1pPr>
          </a:lstStyle>
          <a:p>
            <a:r>
              <a:rPr b="1"/>
              <a:t>3. Key events in the story (5)</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 name="Content Placeholder 2"/>
          <p:cNvSpPr txBox="1">
            <a:spLocks noGrp="1"/>
          </p:cNvSpPr>
          <p:nvPr>
            <p:ph type="body" sz="quarter" idx="1"/>
          </p:nvPr>
        </p:nvSpPr>
        <p:spPr>
          <a:xfrm>
            <a:off x="7050119" y="2257539"/>
            <a:ext cx="3898217" cy="1902262"/>
          </a:xfrm>
          <a:prstGeom prst="rect">
            <a:avLst/>
          </a:prstGeom>
          <a:solidFill>
            <a:srgbClr val="AFC6FD"/>
          </a:solidFill>
        </p:spPr>
        <p:txBody>
          <a:bodyPr/>
          <a:lstStyle>
            <a:lvl1pPr>
              <a:spcBef>
                <a:spcPts val="0"/>
              </a:spcBef>
            </a:lvl1pPr>
          </a:lstStyle>
          <a:p>
            <a:r>
              <a:t>The RRT is requested to submit a comprehensive report with their findings, conclusions and recommendations.</a:t>
            </a:r>
          </a:p>
        </p:txBody>
      </p:sp>
      <p:pic>
        <p:nvPicPr>
          <p:cNvPr id="379" name="Picture 3" descr="Picture 3"/>
          <p:cNvPicPr>
            <a:picLocks noChangeAspect="1"/>
          </p:cNvPicPr>
          <p:nvPr/>
        </p:nvPicPr>
        <p:blipFill>
          <a:blip r:embed="rId2"/>
          <a:stretch>
            <a:fillRect/>
          </a:stretch>
        </p:blipFill>
        <p:spPr>
          <a:xfrm>
            <a:off x="2081396" y="1079009"/>
            <a:ext cx="2857501" cy="2857501"/>
          </a:xfrm>
          <a:prstGeom prst="rect">
            <a:avLst/>
          </a:prstGeom>
          <a:ln w="12700">
            <a:miter lim="400000"/>
          </a:ln>
        </p:spPr>
      </p:pic>
      <p:pic>
        <p:nvPicPr>
          <p:cNvPr id="380" name="Picture 2" descr="Picture 2"/>
          <p:cNvPicPr>
            <a:picLocks noChangeAspect="1"/>
          </p:cNvPicPr>
          <p:nvPr/>
        </p:nvPicPr>
        <p:blipFill>
          <a:blip r:embed="rId3"/>
          <a:stretch>
            <a:fillRect/>
          </a:stretch>
        </p:blipFill>
        <p:spPr>
          <a:xfrm>
            <a:off x="3091046" y="3441210"/>
            <a:ext cx="3695701" cy="2181226"/>
          </a:xfrm>
          <a:prstGeom prst="rect">
            <a:avLst/>
          </a:prstGeom>
          <a:ln w="12700">
            <a:miter lim="400000"/>
          </a:ln>
        </p:spPr>
      </p:pic>
      <p:sp>
        <p:nvSpPr>
          <p:cNvPr id="381" name="TextBox 1"/>
          <p:cNvSpPr txBox="1"/>
          <p:nvPr/>
        </p:nvSpPr>
        <p:spPr>
          <a:xfrm rot="21162827">
            <a:off x="3069456" y="1501666"/>
            <a:ext cx="608247" cy="485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400">
                <a:solidFill>
                  <a:srgbClr val="92D050"/>
                </a:solidFill>
                <a:latin typeface="+mn-lt"/>
                <a:ea typeface="+mn-ea"/>
                <a:cs typeface="+mn-cs"/>
                <a:sym typeface="Source Sans Pro Regular"/>
              </a:defRPr>
            </a:lvl1pPr>
          </a:lstStyle>
          <a:p>
            <a:r>
              <a:t>RRT</a:t>
            </a:r>
          </a:p>
        </p:txBody>
      </p:sp>
      <p:sp>
        <p:nvSpPr>
          <p:cNvPr id="382" name="TextBox 7"/>
          <p:cNvSpPr txBox="1"/>
          <p:nvPr/>
        </p:nvSpPr>
        <p:spPr>
          <a:xfrm rot="21162827">
            <a:off x="2937818" y="2390193"/>
            <a:ext cx="1358644" cy="675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a:solidFill>
                  <a:srgbClr val="92D050"/>
                </a:solidFill>
                <a:latin typeface="+mn-lt"/>
                <a:ea typeface="+mn-ea"/>
                <a:cs typeface="+mn-cs"/>
                <a:sym typeface="Source Sans Pro Regular"/>
              </a:defRPr>
            </a:pPr>
            <a:r>
              <a:t>Outbreak </a:t>
            </a:r>
          </a:p>
          <a:p>
            <a:pPr algn="ctr">
              <a:defRPr>
                <a:solidFill>
                  <a:srgbClr val="92D050"/>
                </a:solidFill>
                <a:latin typeface="+mn-lt"/>
                <a:ea typeface="+mn-ea"/>
                <a:cs typeface="+mn-cs"/>
                <a:sym typeface="Source Sans Pro Regular"/>
              </a:defRPr>
            </a:pPr>
            <a:r>
              <a:t>in Syan</a:t>
            </a:r>
          </a:p>
        </p:txBody>
      </p:sp>
      <p:sp>
        <p:nvSpPr>
          <p:cNvPr id="383" name="Title 1"/>
          <p:cNvSpPr txBox="1">
            <a:spLocks noGrp="1"/>
          </p:cNvSpPr>
          <p:nvPr>
            <p:ph type="title"/>
          </p:nvPr>
        </p:nvSpPr>
        <p:spPr>
          <a:xfrm>
            <a:off x="208150" y="-30963"/>
            <a:ext cx="5629773" cy="646113"/>
          </a:xfrm>
          <a:prstGeom prst="rect">
            <a:avLst/>
          </a:prstGeom>
        </p:spPr>
        <p:txBody>
          <a:bodyPr/>
          <a:lstStyle>
            <a:lvl1pPr>
              <a:defRPr>
                <a:latin typeface="Source Sans Pro Bold"/>
                <a:ea typeface="Source Sans Pro Bold"/>
                <a:cs typeface="Source Sans Pro Bold"/>
                <a:sym typeface="Source Sans Pro Bold"/>
              </a:defRPr>
            </a:lvl1pPr>
          </a:lstStyle>
          <a:p>
            <a:r>
              <a:rPr b="1"/>
              <a:t>3. Key events in the story (6)</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5" name="Content Placeholder 3"/>
          <p:cNvGraphicFramePr/>
          <p:nvPr>
            <p:extLst>
              <p:ext uri="{D42A27DB-BD31-4B8C-83A1-F6EECF244321}">
                <p14:modId xmlns:p14="http://schemas.microsoft.com/office/powerpoint/2010/main" val="1406589467"/>
              </p:ext>
            </p:extLst>
          </p:nvPr>
        </p:nvGraphicFramePr>
        <p:xfrm>
          <a:off x="1202507" y="1023431"/>
          <a:ext cx="9406361" cy="5041508"/>
        </p:xfrm>
        <a:graphic>
          <a:graphicData uri="http://schemas.openxmlformats.org/drawingml/2006/table">
            <a:tbl>
              <a:tblPr firstRow="1" firstCol="1" bandRow="1">
                <a:tableStyleId>{4C3C2611-4C71-4FC5-86AE-919BDF0F9419}</a:tableStyleId>
              </a:tblPr>
              <a:tblGrid>
                <a:gridCol w="419928">
                  <a:extLst>
                    <a:ext uri="{9D8B030D-6E8A-4147-A177-3AD203B41FA5}">
                      <a16:colId xmlns:a16="http://schemas.microsoft.com/office/drawing/2014/main" val="20000"/>
                    </a:ext>
                  </a:extLst>
                </a:gridCol>
                <a:gridCol w="2519561">
                  <a:extLst>
                    <a:ext uri="{9D8B030D-6E8A-4147-A177-3AD203B41FA5}">
                      <a16:colId xmlns:a16="http://schemas.microsoft.com/office/drawing/2014/main" val="20001"/>
                    </a:ext>
                  </a:extLst>
                </a:gridCol>
                <a:gridCol w="6466872">
                  <a:extLst>
                    <a:ext uri="{9D8B030D-6E8A-4147-A177-3AD203B41FA5}">
                      <a16:colId xmlns:a16="http://schemas.microsoft.com/office/drawing/2014/main" val="20002"/>
                    </a:ext>
                  </a:extLst>
                </a:gridCol>
              </a:tblGrid>
              <a:tr h="435779">
                <a:tc>
                  <a:txBody>
                    <a:bodyPr/>
                    <a:lstStyle/>
                    <a:p>
                      <a:pPr algn="ctr" defTabSz="289320">
                        <a:lnSpc>
                          <a:spcPct val="115000"/>
                        </a:lnSpc>
                        <a:spcBef>
                          <a:spcPts val="1000"/>
                        </a:spcBef>
                        <a:defRPr sz="1800" b="0">
                          <a:solidFill>
                            <a:srgbClr val="000000"/>
                          </a:solidFill>
                        </a:defRPr>
                      </a:pPr>
                      <a:r>
                        <a:rPr sz="2000" b="1">
                          <a:solidFill>
                            <a:srgbClr val="FFFFFF"/>
                          </a:solidFill>
                          <a:latin typeface="+mn-lt"/>
                          <a:ea typeface="+mn-ea"/>
                          <a:cs typeface="+mn-cs"/>
                          <a:sym typeface="Source Sans Pro Regular"/>
                        </a:rPr>
                        <a:t>No</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defTabSz="289320">
                        <a:lnSpc>
                          <a:spcPct val="115000"/>
                        </a:lnSpc>
                        <a:spcBef>
                          <a:spcPts val="1000"/>
                        </a:spcBef>
                        <a:defRPr sz="1800" b="0">
                          <a:solidFill>
                            <a:srgbClr val="000000"/>
                          </a:solidFill>
                        </a:defRPr>
                      </a:pPr>
                      <a:r>
                        <a:rPr sz="2000" b="1">
                          <a:solidFill>
                            <a:srgbClr val="FFFFFF"/>
                          </a:solidFill>
                          <a:latin typeface="+mn-lt"/>
                          <a:ea typeface="+mn-ea"/>
                          <a:cs typeface="+mn-cs"/>
                          <a:sym typeface="Source Sans Pro Regular"/>
                        </a:rPr>
                        <a:t>Title</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defTabSz="289320">
                        <a:lnSpc>
                          <a:spcPct val="115000"/>
                        </a:lnSpc>
                        <a:spcBef>
                          <a:spcPts val="1000"/>
                        </a:spcBef>
                        <a:defRPr sz="1800" b="0">
                          <a:solidFill>
                            <a:srgbClr val="000000"/>
                          </a:solidFill>
                        </a:defRPr>
                      </a:pPr>
                      <a:r>
                        <a:rPr sz="2000" b="1">
                          <a:solidFill>
                            <a:srgbClr val="FFFFFF"/>
                          </a:solidFill>
                          <a:latin typeface="+mn-lt"/>
                          <a:ea typeface="+mn-ea"/>
                          <a:cs typeface="+mn-cs"/>
                          <a:sym typeface="Source Sans Pro Regular"/>
                        </a:rPr>
                        <a:t>Summary</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17979">
                <a:tc>
                  <a:txBody>
                    <a:bodyPr/>
                    <a:lstStyle/>
                    <a:p>
                      <a:pPr algn="ctr" defTabSz="289320">
                        <a:lnSpc>
                          <a:spcPct val="115000"/>
                        </a:lnSpc>
                        <a:spcBef>
                          <a:spcPts val="1000"/>
                        </a:spcBef>
                        <a:defRPr sz="1800" b="0">
                          <a:solidFill>
                            <a:srgbClr val="000000"/>
                          </a:solidFill>
                        </a:defRPr>
                      </a:pPr>
                      <a:r>
                        <a:rPr sz="1600" b="1">
                          <a:solidFill>
                            <a:srgbClr val="FFFFFF"/>
                          </a:solidFill>
                          <a:latin typeface="+mn-lt"/>
                          <a:ea typeface="+mn-ea"/>
                          <a:cs typeface="+mn-cs"/>
                          <a:sym typeface="Source Sans Pro Regular"/>
                        </a:rPr>
                        <a:t>C1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l" defTabSz="289320">
                        <a:lnSpc>
                          <a:spcPct val="115000"/>
                        </a:lnSpc>
                        <a:spcBef>
                          <a:spcPts val="1000"/>
                        </a:spcBef>
                        <a:defRPr sz="1800"/>
                      </a:pPr>
                      <a:r>
                        <a:rPr sz="1600">
                          <a:latin typeface="+mn-lt"/>
                          <a:ea typeface="+mn-ea"/>
                          <a:cs typeface="+mn-cs"/>
                          <a:sym typeface="Source Sans Pro Regular"/>
                        </a:rPr>
                        <a:t>RRT activated</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3038" indent="0" algn="l" defTabSz="289320">
                        <a:lnSpc>
                          <a:spcPct val="115000"/>
                        </a:lnSpc>
                        <a:spcBef>
                          <a:spcPts val="1000"/>
                        </a:spcBef>
                        <a:defRPr sz="1600">
                          <a:latin typeface="+mn-lt"/>
                          <a:ea typeface="+mn-ea"/>
                          <a:cs typeface="+mn-cs"/>
                          <a:sym typeface="Source Sans Pro Regular"/>
                        </a:defRPr>
                      </a:pPr>
                      <a:r>
                        <a:t>Information about </a:t>
                      </a:r>
                      <a:r>
                        <a:rPr sz="1600" b="0" i="0" u="none" strike="noStrike" cap="none" spc="0" baseline="0">
                          <a:solidFill>
                            <a:srgbClr val="000000"/>
                          </a:solidFill>
                          <a:uFillTx/>
                          <a:latin typeface="+mn-lt"/>
                          <a:ea typeface="+mn-ea"/>
                          <a:cs typeface="+mn-cs"/>
                          <a:sym typeface="Calibri"/>
                        </a:rPr>
                        <a:t>the death of more than 100 persons, including women and children, from acute</a:t>
                      </a:r>
                      <a:r>
                        <a:rPr lang="hu-HU" sz="1600" b="0" i="0" u="none" strike="noStrike" cap="none" spc="0" baseline="0">
                          <a:solidFill>
                            <a:srgbClr val="000000"/>
                          </a:solidFill>
                          <a:uFillTx/>
                          <a:latin typeface="+mn-lt"/>
                          <a:ea typeface="+mn-ea"/>
                          <a:cs typeface="+mn-cs"/>
                          <a:sym typeface="Calibri"/>
                        </a:rPr>
                        <a:t> </a:t>
                      </a:r>
                      <a:r>
                        <a:rPr lang="hu-HU" sz="1600" b="0" i="0" u="none" strike="noStrike" cap="none" spc="0" baseline="0">
                          <a:solidFill>
                            <a:srgbClr val="000000"/>
                          </a:solidFill>
                          <a:uFillTx/>
                          <a:latin typeface="+mn-lt"/>
                          <a:ea typeface="+mn-ea"/>
                          <a:cs typeface="+mn-cs"/>
                          <a:sym typeface="Source Sans Pro Regular"/>
                        </a:rPr>
                        <a:t>diarrhoea</a:t>
                      </a:r>
                      <a:r>
                        <a:rPr sz="1600" b="0" i="0" u="none" strike="noStrike" cap="none" spc="0" baseline="0">
                          <a:solidFill>
                            <a:srgbClr val="000000"/>
                          </a:solidFill>
                          <a:uFillTx/>
                          <a:latin typeface="+mn-lt"/>
                          <a:ea typeface="+mn-ea"/>
                          <a:cs typeface="+mn-cs"/>
                          <a:sym typeface="Calibri"/>
                        </a:rPr>
                        <a:t>. Dr Zaher, </a:t>
                      </a:r>
                      <a:r>
                        <a:rPr lang="fr-FR" sz="1600" b="0" i="0" u="none" strike="noStrike" cap="none" spc="0" baseline="0">
                          <a:solidFill>
                            <a:srgbClr val="000000"/>
                          </a:solidFill>
                          <a:uFillTx/>
                          <a:latin typeface="+mn-lt"/>
                          <a:ea typeface="+mn-ea"/>
                          <a:cs typeface="+mn-cs"/>
                          <a:sym typeface="Calibri"/>
                        </a:rPr>
                        <a:t>RRT manager</a:t>
                      </a:r>
                      <a:r>
                        <a:rPr sz="1600" b="0" i="0" u="none" strike="noStrike" cap="none" spc="0" baseline="0">
                          <a:solidFill>
                            <a:srgbClr val="000000"/>
                          </a:solidFill>
                          <a:uFillTx/>
                          <a:latin typeface="+mn-lt"/>
                          <a:ea typeface="+mn-ea"/>
                          <a:cs typeface="+mn-cs"/>
                          <a:sym typeface="Calibri"/>
                        </a:rPr>
                        <a:t> at </a:t>
                      </a:r>
                      <a:r>
                        <a:rPr lang="fr-FR" sz="1600" b="0" i="0" u="none" strike="noStrike" cap="none" spc="0" baseline="0">
                          <a:solidFill>
                            <a:srgbClr val="000000"/>
                          </a:solidFill>
                          <a:uFillTx/>
                          <a:latin typeface="+mn-lt"/>
                          <a:ea typeface="+mn-ea"/>
                          <a:cs typeface="+mn-cs"/>
                          <a:sym typeface="Calibri"/>
                        </a:rPr>
                        <a:t>the </a:t>
                      </a:r>
                      <a:r>
                        <a:rPr sz="1600" b="0" i="0" u="none" strike="noStrike" cap="none" spc="0" baseline="0">
                          <a:solidFill>
                            <a:srgbClr val="000000"/>
                          </a:solidFill>
                          <a:uFillTx/>
                          <a:latin typeface="+mn-lt"/>
                          <a:ea typeface="+mn-ea"/>
                          <a:cs typeface="+mn-cs"/>
                          <a:sym typeface="Calibri"/>
                        </a:rPr>
                        <a:t>EOC, activates the national RRT to investigate.</a:t>
                      </a:r>
                    </a:p>
                    <a:p>
                      <a:pPr marL="173038" indent="0" algn="l" defTabSz="822960">
                        <a:lnSpc>
                          <a:spcPct val="115000"/>
                        </a:lnSpc>
                        <a:spcBef>
                          <a:spcPts val="1000"/>
                        </a:spcBef>
                        <a:defRPr sz="1600">
                          <a:latin typeface="+mn-lt"/>
                          <a:ea typeface="+mn-ea"/>
                          <a:cs typeface="+mn-cs"/>
                          <a:sym typeface="Source Sans Pro Regular"/>
                        </a:defRPr>
                      </a:pPr>
                      <a:r>
                        <a:rPr lang="en-US" sz="1600" b="0" i="0" u="none" strike="noStrike" cap="none" spc="0" baseline="0" err="1">
                          <a:solidFill>
                            <a:srgbClr val="000000"/>
                          </a:solidFill>
                          <a:uFillTx/>
                          <a:latin typeface="+mn-lt"/>
                          <a:ea typeface="+mn-ea"/>
                          <a:cs typeface="+mn-cs"/>
                          <a:sym typeface="Source Sans Pro Regular"/>
                        </a:rPr>
                        <a:t>Rumours</a:t>
                      </a:r>
                      <a:r>
                        <a:rPr lang="en-US" sz="1600" b="0" i="0" u="none" strike="noStrike" cap="none" spc="0" baseline="0">
                          <a:solidFill>
                            <a:srgbClr val="000000"/>
                          </a:solidFill>
                          <a:uFillTx/>
                          <a:latin typeface="+mn-lt"/>
                          <a:ea typeface="+mn-ea"/>
                          <a:cs typeface="+mn-cs"/>
                          <a:sym typeface="Source Sans Pro Regular"/>
                        </a:rPr>
                        <a:t> are spreading about possible deliberate poisoning by </a:t>
                      </a:r>
                      <a:r>
                        <a:rPr lang="en-US" sz="1600" b="0" i="0" u="none" strike="noStrike" cap="none" spc="0" baseline="0">
                          <a:solidFill>
                            <a:srgbClr val="000000"/>
                          </a:solidFill>
                          <a:uFillTx/>
                          <a:latin typeface="+mn-lt"/>
                          <a:ea typeface="+mn-ea"/>
                          <a:cs typeface="+mn-cs"/>
                          <a:sym typeface="Calibri"/>
                        </a:rPr>
                        <a:t>Thulib rebels. </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38630">
                <a:tc>
                  <a:txBody>
                    <a:bodyPr/>
                    <a:lstStyle/>
                    <a:p>
                      <a:pPr algn="ctr" defTabSz="289320">
                        <a:lnSpc>
                          <a:spcPct val="115000"/>
                        </a:lnSpc>
                        <a:spcBef>
                          <a:spcPts val="1000"/>
                        </a:spcBef>
                        <a:defRPr sz="1800" b="0">
                          <a:solidFill>
                            <a:srgbClr val="000000"/>
                          </a:solidFill>
                        </a:defRPr>
                      </a:pPr>
                      <a:r>
                        <a:rPr sz="1600" b="1">
                          <a:solidFill>
                            <a:srgbClr val="FFFFFF"/>
                          </a:solidFill>
                          <a:latin typeface="+mn-lt"/>
                          <a:ea typeface="+mn-ea"/>
                          <a:cs typeface="+mn-cs"/>
                          <a:sym typeface="Source Sans Pro Regular"/>
                        </a:rPr>
                        <a:t>C2</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l" defTabSz="289320">
                        <a:lnSpc>
                          <a:spcPct val="115000"/>
                        </a:lnSpc>
                        <a:spcBef>
                          <a:spcPts val="1000"/>
                        </a:spcBef>
                        <a:defRPr sz="1800"/>
                      </a:pPr>
                      <a:r>
                        <a:rPr sz="1600">
                          <a:latin typeface="+mn-lt"/>
                          <a:ea typeface="+mn-ea"/>
                          <a:cs typeface="+mn-cs"/>
                          <a:sym typeface="Source Sans Pro Regular"/>
                        </a:rPr>
                        <a:t>At hospital: interview with medical staff</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3038" indent="0" algn="l" defTabSz="289320">
                        <a:lnSpc>
                          <a:spcPct val="115000"/>
                        </a:lnSpc>
                        <a:defRPr sz="1800"/>
                      </a:pPr>
                      <a:r>
                        <a:rPr sz="1600">
                          <a:latin typeface="+mn-lt"/>
                          <a:ea typeface="+mn-ea"/>
                          <a:cs typeface="+mn-cs"/>
                          <a:sym typeface="Source Sans Pro Regular"/>
                        </a:rPr>
                        <a:t>The RRT is deployed to the hospital to inquire about the cases and hospital’s capacity to accommodate increase in cases.</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85259">
                <a:tc>
                  <a:txBody>
                    <a:bodyPr/>
                    <a:lstStyle/>
                    <a:p>
                      <a:pPr algn="ctr" defTabSz="289320">
                        <a:lnSpc>
                          <a:spcPct val="115000"/>
                        </a:lnSpc>
                        <a:spcBef>
                          <a:spcPts val="1000"/>
                        </a:spcBef>
                        <a:defRPr sz="1800" b="0">
                          <a:solidFill>
                            <a:srgbClr val="000000"/>
                          </a:solidFill>
                        </a:defRPr>
                      </a:pPr>
                      <a:r>
                        <a:rPr sz="1600" b="1">
                          <a:solidFill>
                            <a:srgbClr val="FFFFFF"/>
                          </a:solidFill>
                          <a:latin typeface="+mn-lt"/>
                          <a:ea typeface="+mn-ea"/>
                          <a:cs typeface="+mn-cs"/>
                          <a:sym typeface="Source Sans Pro Regular"/>
                        </a:rPr>
                        <a:t>C3</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l" defTabSz="289320">
                        <a:lnSpc>
                          <a:spcPct val="115000"/>
                        </a:lnSpc>
                        <a:spcBef>
                          <a:spcPts val="1000"/>
                        </a:spcBef>
                        <a:defRPr sz="1800"/>
                      </a:pPr>
                      <a:r>
                        <a:rPr sz="1600">
                          <a:latin typeface="+mn-lt"/>
                          <a:ea typeface="+mn-ea"/>
                          <a:cs typeface="+mn-cs"/>
                          <a:sym typeface="Source Sans Pro Regular"/>
                        </a:rPr>
                        <a:t>At hospital: patient interview and sample collection</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l" defTabSz="289320">
                        <a:lnSpc>
                          <a:spcPct val="115000"/>
                        </a:lnSpc>
                        <a:spcBef>
                          <a:spcPts val="1000"/>
                        </a:spcBef>
                        <a:tabLst>
                          <a:tab pos="1041400" algn="l"/>
                        </a:tabLst>
                        <a:defRPr sz="1800"/>
                      </a:pPr>
                      <a:r>
                        <a:rPr sz="1600">
                          <a:latin typeface="+mn-lt"/>
                          <a:ea typeface="+mn-ea"/>
                          <a:cs typeface="+mn-cs"/>
                          <a:sym typeface="Source Sans Pro Regular"/>
                        </a:rPr>
                        <a:t>The RRT conducts patient interview and laboratory sample collection.</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85259">
                <a:tc>
                  <a:txBody>
                    <a:bodyPr/>
                    <a:lstStyle/>
                    <a:p>
                      <a:pPr algn="ctr" defTabSz="289320">
                        <a:lnSpc>
                          <a:spcPct val="115000"/>
                        </a:lnSpc>
                        <a:spcBef>
                          <a:spcPts val="1000"/>
                        </a:spcBef>
                        <a:defRPr sz="1800" b="0">
                          <a:solidFill>
                            <a:srgbClr val="000000"/>
                          </a:solidFill>
                        </a:defRPr>
                      </a:pPr>
                      <a:r>
                        <a:rPr sz="1600" b="1">
                          <a:solidFill>
                            <a:srgbClr val="FFFFFF"/>
                          </a:solidFill>
                          <a:latin typeface="+mn-lt"/>
                          <a:ea typeface="+mn-ea"/>
                          <a:cs typeface="+mn-cs"/>
                          <a:sym typeface="Source Sans Pro Regular"/>
                        </a:rPr>
                        <a:t>C4</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l" defTabSz="289320">
                        <a:lnSpc>
                          <a:spcPct val="115000"/>
                        </a:lnSpc>
                        <a:spcBef>
                          <a:spcPts val="1000"/>
                        </a:spcBef>
                        <a:defRPr sz="1800"/>
                      </a:pPr>
                      <a:r>
                        <a:rPr sz="1600">
                          <a:latin typeface="+mn-lt"/>
                          <a:ea typeface="+mn-ea"/>
                          <a:cs typeface="+mn-cs"/>
                          <a:sym typeface="Source Sans Pro Regular"/>
                        </a:rPr>
                        <a:t>Communication and community engagement</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l" defTabSz="289320">
                        <a:lnSpc>
                          <a:spcPct val="115000"/>
                        </a:lnSpc>
                        <a:spcBef>
                          <a:spcPts val="1000"/>
                        </a:spcBef>
                        <a:tabLst>
                          <a:tab pos="1041400" algn="l"/>
                        </a:tabLst>
                        <a:defRPr sz="1800"/>
                      </a:pPr>
                      <a:r>
                        <a:rPr sz="1600">
                          <a:latin typeface="+mn-lt"/>
                          <a:ea typeface="+mn-ea"/>
                          <a:cs typeface="+mn-cs"/>
                          <a:sym typeface="Source Sans Pro Regular"/>
                        </a:rPr>
                        <a:t>The RRT visits the community to get more information from the community leaders, understand community practices and dynamics.</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85259">
                <a:tc>
                  <a:txBody>
                    <a:bodyPr/>
                    <a:lstStyle/>
                    <a:p>
                      <a:pPr algn="ctr" defTabSz="289320">
                        <a:lnSpc>
                          <a:spcPct val="115000"/>
                        </a:lnSpc>
                        <a:spcBef>
                          <a:spcPts val="1000"/>
                        </a:spcBef>
                        <a:defRPr sz="1800" b="0">
                          <a:solidFill>
                            <a:srgbClr val="000000"/>
                          </a:solidFill>
                        </a:defRPr>
                      </a:pPr>
                      <a:r>
                        <a:rPr sz="1600" b="1">
                          <a:solidFill>
                            <a:srgbClr val="FFFFFF"/>
                          </a:solidFill>
                          <a:latin typeface="+mn-lt"/>
                          <a:ea typeface="+mn-ea"/>
                          <a:cs typeface="+mn-cs"/>
                          <a:sym typeface="Source Sans Pro Regular"/>
                        </a:rPr>
                        <a:t>C5</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l" defTabSz="289320">
                        <a:lnSpc>
                          <a:spcPct val="115000"/>
                        </a:lnSpc>
                        <a:spcBef>
                          <a:spcPts val="1000"/>
                        </a:spcBef>
                        <a:defRPr sz="1800"/>
                      </a:pPr>
                      <a:r>
                        <a:rPr sz="1600">
                          <a:latin typeface="+mn-lt"/>
                          <a:ea typeface="+mn-ea"/>
                          <a:cs typeface="+mn-cs"/>
                          <a:sym typeface="Source Sans Pro Regular"/>
                        </a:rPr>
                        <a:t>Active case finding and contact tracing</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3038" indent="0" algn="l" defTabSz="289320">
                        <a:lnSpc>
                          <a:spcPct val="115000"/>
                        </a:lnSpc>
                        <a:spcBef>
                          <a:spcPts val="1000"/>
                        </a:spcBef>
                        <a:tabLst>
                          <a:tab pos="1041400" algn="l"/>
                        </a:tabLst>
                        <a:defRPr sz="1800"/>
                      </a:pPr>
                      <a:r>
                        <a:rPr sz="1600">
                          <a:latin typeface="+mn-lt"/>
                          <a:ea typeface="+mn-ea"/>
                          <a:cs typeface="+mn-cs"/>
                          <a:sym typeface="Source Sans Pro Regular"/>
                        </a:rPr>
                        <a:t>The RRT initiates active case finding and contact monitoring; they will face challenging situations.</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85259">
                <a:tc>
                  <a:txBody>
                    <a:bodyPr/>
                    <a:lstStyle/>
                    <a:p>
                      <a:pPr algn="ctr" defTabSz="289320">
                        <a:lnSpc>
                          <a:spcPct val="115000"/>
                        </a:lnSpc>
                        <a:spcBef>
                          <a:spcPts val="1000"/>
                        </a:spcBef>
                        <a:defRPr sz="1800" b="0">
                          <a:solidFill>
                            <a:srgbClr val="000000"/>
                          </a:solidFill>
                        </a:defRPr>
                      </a:pPr>
                      <a:r>
                        <a:rPr sz="1600" b="1">
                          <a:solidFill>
                            <a:srgbClr val="FFFFFF"/>
                          </a:solidFill>
                          <a:latin typeface="+mn-lt"/>
                          <a:ea typeface="+mn-ea"/>
                          <a:cs typeface="+mn-cs"/>
                          <a:sym typeface="Source Sans Pro Regular"/>
                        </a:rPr>
                        <a:t>C6</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l" defTabSz="289320">
                        <a:lnSpc>
                          <a:spcPct val="115000"/>
                        </a:lnSpc>
                        <a:spcBef>
                          <a:spcPts val="1000"/>
                        </a:spcBef>
                        <a:defRPr sz="1800"/>
                      </a:pPr>
                      <a:r>
                        <a:rPr sz="1600">
                          <a:latin typeface="+mn-lt"/>
                          <a:ea typeface="+mn-ea"/>
                          <a:cs typeface="+mn-cs"/>
                          <a:sym typeface="Source Sans Pro Regular"/>
                        </a:rPr>
                        <a:t>Investigation report</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l" defTabSz="289320">
                        <a:lnSpc>
                          <a:spcPct val="115000"/>
                        </a:lnSpc>
                        <a:spcBef>
                          <a:spcPts val="1000"/>
                        </a:spcBef>
                        <a:defRPr sz="1800"/>
                      </a:pPr>
                      <a:r>
                        <a:rPr sz="1600">
                          <a:latin typeface="+mn-lt"/>
                          <a:ea typeface="+mn-ea"/>
                          <a:cs typeface="+mn-cs"/>
                          <a:sym typeface="Source Sans Pro Regular"/>
                        </a:rPr>
                        <a:t>Dr Zaher requests the RRT to submit a comprehensive investigation report with their findings, conclusions and recommendations.</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2" name="Title 1">
            <a:extLst>
              <a:ext uri="{FF2B5EF4-FFF2-40B4-BE49-F238E27FC236}">
                <a16:creationId xmlns:a16="http://schemas.microsoft.com/office/drawing/2014/main" id="{E35E713F-64CB-46E1-928F-336D8DBEB7AF}"/>
              </a:ext>
            </a:extLst>
          </p:cNvPr>
          <p:cNvSpPr>
            <a:spLocks noGrp="1"/>
          </p:cNvSpPr>
          <p:nvPr>
            <p:ph type="title"/>
          </p:nvPr>
        </p:nvSpPr>
        <p:spPr/>
        <p:txBody>
          <a:bodyPr>
            <a:normAutofit fontScale="90000"/>
          </a:bodyPr>
          <a:lstStyle/>
          <a:p>
            <a:r>
              <a:rPr lang="fr-FR"/>
              <a:t>3. Session </a:t>
            </a:r>
            <a:r>
              <a:rPr lang="fr-FR" err="1"/>
              <a:t>summary</a:t>
            </a:r>
            <a:endParaRPr lang="en-US"/>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3" name="Table 2"/>
          <p:cNvGraphicFramePr/>
          <p:nvPr/>
        </p:nvGraphicFramePr>
        <p:xfrm>
          <a:off x="1918049" y="1319817"/>
          <a:ext cx="8229600" cy="4572002"/>
        </p:xfrm>
        <a:graphic>
          <a:graphicData uri="http://schemas.openxmlformats.org/drawingml/2006/table">
            <a:tbl>
              <a:tblPr>
                <a:tableStyleId>{4C3C2611-4C71-4FC5-86AE-919BDF0F9419}</a:tableStyleId>
              </a:tblPr>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371600">
                  <a:extLst>
                    <a:ext uri="{9D8B030D-6E8A-4147-A177-3AD203B41FA5}">
                      <a16:colId xmlns:a16="http://schemas.microsoft.com/office/drawing/2014/main" val="20005"/>
                    </a:ext>
                  </a:extLst>
                </a:gridCol>
              </a:tblGrid>
              <a:tr h="551807">
                <a:tc>
                  <a:txBody>
                    <a:bodyPr/>
                    <a:lstStyle/>
                    <a:p>
                      <a:pPr algn="ct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ctr" defTabSz="289320">
                        <a:defRPr sz="1800"/>
                      </a:pPr>
                      <a:r>
                        <a:rPr>
                          <a:sym typeface="Calibri"/>
                        </a:rPr>
                        <a:t>Day 1</a:t>
                      </a:r>
                    </a:p>
                  </a:txBody>
                  <a:tcPr marL="45720" marR="4572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ctr" defTabSz="289320">
                        <a:defRPr sz="1800"/>
                      </a:pPr>
                      <a:r>
                        <a:rPr>
                          <a:sym typeface="Calibri"/>
                        </a:rPr>
                        <a:t>Day 2</a:t>
                      </a:r>
                    </a:p>
                  </a:txBody>
                  <a:tcPr marL="45720" marR="4572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ctr" defTabSz="289320">
                        <a:defRPr sz="1800"/>
                      </a:pPr>
                      <a:r>
                        <a:rPr>
                          <a:sym typeface="Calibri"/>
                        </a:rPr>
                        <a:t>Day 3</a:t>
                      </a:r>
                    </a:p>
                  </a:txBody>
                  <a:tcPr marL="45720" marR="4572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ctr" defTabSz="289320">
                        <a:defRPr sz="1800"/>
                      </a:pPr>
                      <a:r>
                        <a:rPr>
                          <a:sym typeface="Calibri"/>
                        </a:rPr>
                        <a:t>Day 4</a:t>
                      </a:r>
                    </a:p>
                  </a:txBody>
                  <a:tcPr marL="45720" marR="4572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ctr" defTabSz="289320">
                        <a:defRPr sz="1800"/>
                      </a:pPr>
                      <a:r>
                        <a:rPr>
                          <a:sym typeface="Calibri"/>
                        </a:rPr>
                        <a:t>Day 5</a:t>
                      </a:r>
                    </a:p>
                  </a:txBody>
                  <a:tcPr marL="45720" marR="4572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00"/>
                  </a:ext>
                </a:extLst>
              </a:tr>
              <a:tr h="804039">
                <a:tc rowSpan="2">
                  <a:txBody>
                    <a:bodyPr/>
                    <a:lstStyle/>
                    <a:p>
                      <a:pPr defTabSz="289320">
                        <a:defRPr sz="1800">
                          <a:sym typeface="Calibri"/>
                        </a:defRPr>
                      </a:pPr>
                      <a:endParaRPr/>
                    </a:p>
                    <a:p>
                      <a:pPr defTabSz="289320">
                        <a:defRPr sz="1800">
                          <a:sym typeface="Calibri"/>
                        </a:defRPr>
                      </a:pPr>
                      <a:r>
                        <a:t>Morning</a:t>
                      </a: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accent1"/>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48235"/>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48235"/>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92D050"/>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92D050"/>
                    </a:solidFill>
                  </a:tcPr>
                </a:tc>
                <a:extLst>
                  <a:ext uri="{0D108BD9-81ED-4DB2-BD59-A6C34878D82A}">
                    <a16:rowId xmlns:a16="http://schemas.microsoft.com/office/drawing/2014/main" val="10001"/>
                  </a:ext>
                </a:extLst>
              </a:tr>
              <a:tr h="804039">
                <a:tc vMerge="1">
                  <a:txBody>
                    <a:bodyPr/>
                    <a:lstStyle/>
                    <a:p>
                      <a:endParaRPr lang="en-US"/>
                    </a:p>
                  </a:txBody>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accent1"/>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C00000"/>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extLst>
                  <a:ext uri="{0D108BD9-81ED-4DB2-BD59-A6C34878D82A}">
                    <a16:rowId xmlns:a16="http://schemas.microsoft.com/office/drawing/2014/main" val="10002"/>
                  </a:ext>
                </a:extLst>
              </a:tr>
              <a:tr h="804039">
                <a:tc rowSpan="3">
                  <a:txBody>
                    <a:bodyPr/>
                    <a:lstStyle/>
                    <a:p>
                      <a:pPr defTabSz="289320">
                        <a:defRPr sz="1800">
                          <a:sym typeface="Calibri"/>
                        </a:defRPr>
                      </a:pPr>
                      <a:endParaRPr/>
                    </a:p>
                    <a:p>
                      <a:pPr defTabSz="289320">
                        <a:defRPr sz="1800">
                          <a:sym typeface="Calibri"/>
                        </a:defRPr>
                      </a:pPr>
                      <a:r>
                        <a:t>Afternoon</a:t>
                      </a: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accent1"/>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C00000"/>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extLst>
                  <a:ext uri="{0D108BD9-81ED-4DB2-BD59-A6C34878D82A}">
                    <a16:rowId xmlns:a16="http://schemas.microsoft.com/office/drawing/2014/main" val="10003"/>
                  </a:ext>
                </a:extLst>
              </a:tr>
              <a:tr h="804039">
                <a:tc vMerge="1">
                  <a:txBody>
                    <a:bodyPr/>
                    <a:lstStyle/>
                    <a:p>
                      <a:endParaRPr lang="en-US"/>
                    </a:p>
                  </a:txBody>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accent1"/>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C00000"/>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extLst>
                  <a:ext uri="{0D108BD9-81ED-4DB2-BD59-A6C34878D82A}">
                    <a16:rowId xmlns:a16="http://schemas.microsoft.com/office/drawing/2014/main" val="10004"/>
                  </a:ext>
                </a:extLst>
              </a:tr>
              <a:tr h="804039">
                <a:tc vMerge="1">
                  <a:txBody>
                    <a:bodyPr/>
                    <a:lstStyle/>
                    <a:p>
                      <a:endParaRPr lang="en-US"/>
                    </a:p>
                  </a:txBody>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accent1"/>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C00000"/>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sz="1800" b="0" i="0" u="none" strike="noStrike" cap="none" spc="0" baseline="0">
                        <a:solidFill>
                          <a:srgbClr val="000000"/>
                        </a:solidFill>
                        <a:uFillTx/>
                        <a:latin typeface="+mj-lt"/>
                        <a:ea typeface="+mj-ea"/>
                        <a:cs typeface="+mj-cs"/>
                        <a:sym typeface="Source Sans Pro Regular"/>
                      </a:endParaRPr>
                    </a:p>
                  </a:txBody>
                  <a:tcPr marL="45720" marR="4572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bg1">
                        <a:lumMod val="75000"/>
                      </a:schemeClr>
                    </a:solidFill>
                  </a:tcPr>
                </a:tc>
                <a:extLst>
                  <a:ext uri="{0D108BD9-81ED-4DB2-BD59-A6C34878D82A}">
                    <a16:rowId xmlns:a16="http://schemas.microsoft.com/office/drawing/2014/main" val="10005"/>
                  </a:ext>
                </a:extLst>
              </a:tr>
            </a:tbl>
          </a:graphicData>
        </a:graphic>
      </p:graphicFrame>
      <p:sp>
        <p:nvSpPr>
          <p:cNvPr id="1224" name="TextBox 9"/>
          <p:cNvSpPr txBox="1"/>
          <p:nvPr/>
        </p:nvSpPr>
        <p:spPr>
          <a:xfrm>
            <a:off x="3295756" y="1878566"/>
            <a:ext cx="1365575" cy="1598400"/>
          </a:xfrm>
          <a:prstGeom prst="rect">
            <a:avLst/>
          </a:prstGeom>
          <a:solidFill>
            <a:schemeClr val="accent1"/>
          </a:solidFill>
          <a:ln>
            <a:solidFill>
              <a:srgbClr val="000000"/>
            </a:solidFill>
            <a:miter/>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a:solidFill>
                  <a:srgbClr val="FFFFFF"/>
                </a:solidFill>
                <a:latin typeface="Source Sans Pro Bold"/>
                <a:ea typeface="Source Sans Pro Bold"/>
                <a:cs typeface="Source Sans Pro Bold"/>
                <a:sym typeface="Source Sans Pro Bold"/>
              </a:defRPr>
            </a:lvl1pPr>
          </a:lstStyle>
          <a:p>
            <a:endParaRPr lang="hu-HU" sz="2000"/>
          </a:p>
          <a:p>
            <a:r>
              <a:t>Unit A: </a:t>
            </a:r>
            <a:br>
              <a:rPr lang="hu-HU"/>
            </a:br>
            <a:r>
              <a:t>RRT in context</a:t>
            </a:r>
          </a:p>
        </p:txBody>
      </p:sp>
      <p:sp>
        <p:nvSpPr>
          <p:cNvPr id="1225" name="TextBox 10"/>
          <p:cNvSpPr txBox="1"/>
          <p:nvPr/>
        </p:nvSpPr>
        <p:spPr>
          <a:xfrm>
            <a:off x="4663473" y="1870246"/>
            <a:ext cx="2739600" cy="802800"/>
          </a:xfrm>
          <a:prstGeom prst="rect">
            <a:avLst/>
          </a:prstGeom>
          <a:solidFill>
            <a:srgbClr val="C00000"/>
          </a:solidFill>
          <a:ln>
            <a:solidFill>
              <a:srgbClr val="000000"/>
            </a:solidFill>
            <a:miter/>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108000" rIns="45719">
            <a:spAutoFit/>
          </a:bodyPr>
          <a:lstStyle>
            <a:lvl1pPr algn="ctr">
              <a:defRPr>
                <a:solidFill>
                  <a:srgbClr val="FFFFFF"/>
                </a:solidFill>
                <a:latin typeface="Source Sans Pro Bold"/>
                <a:ea typeface="Source Sans Pro Bold"/>
                <a:cs typeface="Source Sans Pro Bold"/>
                <a:sym typeface="Source Sans Pro Bold"/>
              </a:defRPr>
            </a:lvl1pPr>
          </a:lstStyle>
          <a:p>
            <a:r>
              <a:t>Unit B: </a:t>
            </a:r>
            <a:br>
              <a:rPr lang="hu-HU"/>
            </a:br>
            <a:r>
              <a:t>Technical modules</a:t>
            </a:r>
          </a:p>
        </p:txBody>
      </p:sp>
      <p:sp>
        <p:nvSpPr>
          <p:cNvPr id="1226" name="TextBox 12"/>
          <p:cNvSpPr txBox="1"/>
          <p:nvPr/>
        </p:nvSpPr>
        <p:spPr>
          <a:xfrm>
            <a:off x="8783933" y="5134517"/>
            <a:ext cx="1332000" cy="738664"/>
          </a:xfrm>
          <a:prstGeom prst="rect">
            <a:avLst/>
          </a:prstGeom>
          <a:solidFill>
            <a:schemeClr val="bg1">
              <a:lumMod val="7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1500">
                <a:latin typeface="Source Sans Pro Bold"/>
                <a:ea typeface="Source Sans Pro Bold"/>
                <a:cs typeface="Source Sans Pro Bold"/>
                <a:sym typeface="Source Sans Pro Bold"/>
              </a:defRPr>
            </a:lvl1pPr>
          </a:lstStyle>
          <a:p>
            <a:r>
              <a:rPr sz="1400"/>
              <a:t>Unit D: Evaluation and way Forward</a:t>
            </a:r>
          </a:p>
        </p:txBody>
      </p:sp>
      <p:sp>
        <p:nvSpPr>
          <p:cNvPr id="1227" name="TextBox 8"/>
          <p:cNvSpPr txBox="1"/>
          <p:nvPr/>
        </p:nvSpPr>
        <p:spPr>
          <a:xfrm>
            <a:off x="7406212" y="1873021"/>
            <a:ext cx="2739600" cy="923330"/>
          </a:xfrm>
          <a:prstGeom prst="rect">
            <a:avLst/>
          </a:prstGeom>
          <a:solidFill>
            <a:srgbClr val="5A8A39"/>
          </a:solidFill>
          <a:ln>
            <a:solidFill>
              <a:srgbClr val="000000"/>
            </a:solidFill>
            <a:miter/>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lgn="ctr">
              <a:defRPr>
                <a:latin typeface="Source Sans Pro Bold"/>
                <a:ea typeface="Source Sans Pro Bold"/>
                <a:cs typeface="Source Sans Pro Bold"/>
                <a:sym typeface="Source Sans Pro Bold"/>
              </a:defRPr>
            </a:lvl1pPr>
          </a:lstStyle>
          <a:p>
            <a:endParaRPr lang="hu-HU"/>
          </a:p>
          <a:p>
            <a:r>
              <a:rPr>
                <a:solidFill>
                  <a:schemeClr val="bg1"/>
                </a:solidFill>
              </a:rPr>
              <a:t>Unit C: </a:t>
            </a:r>
            <a:br>
              <a:rPr lang="hu-HU">
                <a:solidFill>
                  <a:schemeClr val="bg1"/>
                </a:solidFill>
              </a:rPr>
            </a:br>
            <a:r>
              <a:rPr>
                <a:solidFill>
                  <a:schemeClr val="bg1"/>
                </a:solidFill>
              </a:rPr>
              <a:t>Scenario-based skills drill</a:t>
            </a:r>
          </a:p>
        </p:txBody>
      </p:sp>
      <p:sp>
        <p:nvSpPr>
          <p:cNvPr id="1228" name="TextBox 15"/>
          <p:cNvSpPr txBox="1"/>
          <p:nvPr/>
        </p:nvSpPr>
        <p:spPr>
          <a:xfrm>
            <a:off x="3299492" y="5550535"/>
            <a:ext cx="1350000" cy="332741"/>
          </a:xfrm>
          <a:prstGeom prst="rect">
            <a:avLst/>
          </a:prstGeom>
          <a:solidFill>
            <a:schemeClr val="bg1">
              <a:lumMod val="7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1500">
                <a:latin typeface="Source Sans Pro Bold"/>
                <a:ea typeface="Source Sans Pro Bold"/>
                <a:cs typeface="Source Sans Pro Bold"/>
                <a:sym typeface="Source Sans Pro Bold"/>
              </a:defRPr>
            </a:lvl1pPr>
          </a:lstStyle>
          <a:p>
            <a:r>
              <a:t>Unit D</a:t>
            </a:r>
          </a:p>
        </p:txBody>
      </p:sp>
      <p:sp>
        <p:nvSpPr>
          <p:cNvPr id="1229" name="TextBox 16"/>
          <p:cNvSpPr txBox="1"/>
          <p:nvPr/>
        </p:nvSpPr>
        <p:spPr>
          <a:xfrm>
            <a:off x="4671093" y="5550535"/>
            <a:ext cx="1350000" cy="332741"/>
          </a:xfrm>
          <a:prstGeom prst="rect">
            <a:avLst/>
          </a:prstGeom>
          <a:solidFill>
            <a:schemeClr val="bg1">
              <a:lumMod val="7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1500">
                <a:latin typeface="Source Sans Pro Bold"/>
                <a:ea typeface="Source Sans Pro Bold"/>
                <a:cs typeface="Source Sans Pro Bold"/>
                <a:sym typeface="Source Sans Pro Bold"/>
              </a:defRPr>
            </a:lvl1pPr>
          </a:lstStyle>
          <a:p>
            <a:r>
              <a:t>Unit D</a:t>
            </a:r>
          </a:p>
        </p:txBody>
      </p:sp>
      <p:sp>
        <p:nvSpPr>
          <p:cNvPr id="1230" name="TextBox 17"/>
          <p:cNvSpPr txBox="1"/>
          <p:nvPr/>
        </p:nvSpPr>
        <p:spPr>
          <a:xfrm>
            <a:off x="6043733" y="5550535"/>
            <a:ext cx="1350000" cy="332741"/>
          </a:xfrm>
          <a:prstGeom prst="rect">
            <a:avLst/>
          </a:prstGeom>
          <a:solidFill>
            <a:schemeClr val="bg1">
              <a:lumMod val="7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1500">
                <a:latin typeface="Source Sans Pro Bold"/>
                <a:ea typeface="Source Sans Pro Bold"/>
                <a:cs typeface="Source Sans Pro Bold"/>
                <a:sym typeface="Source Sans Pro Bold"/>
              </a:defRPr>
            </a:lvl1pPr>
          </a:lstStyle>
          <a:p>
            <a:r>
              <a:t>Unit D</a:t>
            </a:r>
          </a:p>
        </p:txBody>
      </p:sp>
      <p:sp>
        <p:nvSpPr>
          <p:cNvPr id="1231" name="TextBox 18"/>
          <p:cNvSpPr txBox="1"/>
          <p:nvPr/>
        </p:nvSpPr>
        <p:spPr>
          <a:xfrm>
            <a:off x="7413833" y="5550535"/>
            <a:ext cx="1350000" cy="332741"/>
          </a:xfrm>
          <a:prstGeom prst="rect">
            <a:avLst/>
          </a:prstGeom>
          <a:solidFill>
            <a:schemeClr val="bg1">
              <a:lumMod val="7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1500">
                <a:latin typeface="Source Sans Pro Bold"/>
                <a:ea typeface="Source Sans Pro Bold"/>
                <a:cs typeface="Source Sans Pro Bold"/>
                <a:sym typeface="Source Sans Pro Bold"/>
              </a:defRPr>
            </a:lvl1pPr>
          </a:lstStyle>
          <a:p>
            <a:r>
              <a:t>Unit D</a:t>
            </a:r>
          </a:p>
        </p:txBody>
      </p:sp>
      <p:sp>
        <p:nvSpPr>
          <p:cNvPr id="4" name="Title 1">
            <a:extLst>
              <a:ext uri="{FF2B5EF4-FFF2-40B4-BE49-F238E27FC236}">
                <a16:creationId xmlns:a16="http://schemas.microsoft.com/office/drawing/2014/main" id="{52F9398F-8AD0-FDFA-536D-388ECA728D4F}"/>
              </a:ext>
            </a:extLst>
          </p:cNvPr>
          <p:cNvSpPr txBox="1">
            <a:spLocks/>
          </p:cNvSpPr>
          <p:nvPr/>
        </p:nvSpPr>
        <p:spPr>
          <a:xfrm>
            <a:off x="199748" y="97138"/>
            <a:ext cx="8229601" cy="52297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b="1"/>
              <a:t>4</a:t>
            </a:r>
            <a:r>
              <a:rPr lang="hu-HU" b="1"/>
              <a:t>. RRT ATP: agenda</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2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12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12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1228"/>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1229"/>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iterate>
                                    <p:tmAbs val="0"/>
                                  </p:iterate>
                                  <p:childTnLst>
                                    <p:set>
                                      <p:cBhvr>
                                        <p:cTn id="24" fill="hold"/>
                                        <p:tgtEl>
                                          <p:spTgt spid="1230"/>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iterate>
                                    <p:tmAbs val="0"/>
                                  </p:iterate>
                                  <p:childTnLst>
                                    <p:set>
                                      <p:cBhvr>
                                        <p:cTn id="27" fill="hold"/>
                                        <p:tgtEl>
                                          <p:spTgt spid="1231"/>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0"/>
                                  </p:stCondLst>
                                  <p:iterate>
                                    <p:tmAbs val="0"/>
                                  </p:iterate>
                                  <p:childTnLst>
                                    <p:set>
                                      <p:cBhvr>
                                        <p:cTn id="30" fill="hold"/>
                                        <p:tgtEl>
                                          <p:spTgt spid="12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4" grpId="0" animBg="1" advAuto="0"/>
      <p:bldP spid="1225" grpId="0" animBg="1" advAuto="0"/>
      <p:bldP spid="1226" grpId="0" animBg="1" advAuto="0"/>
      <p:bldP spid="1227" grpId="0" animBg="1" advAuto="0"/>
      <p:bldP spid="1228" grpId="0" animBg="1" advAuto="0"/>
      <p:bldP spid="1229" grpId="0" animBg="1" advAuto="0"/>
      <p:bldP spid="1230" grpId="0" animBg="1" advAuto="0"/>
      <p:bldP spid="1231" grpId="0"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0" name="Picture 5" descr="Picture 5"/>
          <p:cNvPicPr>
            <a:picLocks noChangeAspect="1"/>
          </p:cNvPicPr>
          <p:nvPr/>
        </p:nvPicPr>
        <p:blipFill>
          <a:blip r:embed="rId2"/>
          <a:stretch>
            <a:fillRect/>
          </a:stretch>
        </p:blipFill>
        <p:spPr>
          <a:xfrm>
            <a:off x="7099737" y="1553594"/>
            <a:ext cx="2716926" cy="1799208"/>
          </a:xfrm>
          <a:prstGeom prst="rect">
            <a:avLst/>
          </a:prstGeom>
          <a:ln w="12700">
            <a:miter lim="400000"/>
          </a:ln>
        </p:spPr>
      </p:pic>
      <p:pic>
        <p:nvPicPr>
          <p:cNvPr id="401" name="Picture 2" descr="Picture 2"/>
          <p:cNvPicPr>
            <a:picLocks noChangeAspect="1"/>
          </p:cNvPicPr>
          <p:nvPr/>
        </p:nvPicPr>
        <p:blipFill>
          <a:blip r:embed="rId3"/>
          <a:stretch>
            <a:fillRect/>
          </a:stretch>
        </p:blipFill>
        <p:spPr>
          <a:xfrm>
            <a:off x="2725737" y="1401762"/>
            <a:ext cx="2016126" cy="1951038"/>
          </a:xfrm>
          <a:prstGeom prst="rect">
            <a:avLst/>
          </a:prstGeom>
          <a:ln w="12700">
            <a:miter lim="400000"/>
          </a:ln>
        </p:spPr>
      </p:pic>
      <p:pic>
        <p:nvPicPr>
          <p:cNvPr id="402" name="Picture 2" descr="Picture 2"/>
          <p:cNvPicPr>
            <a:picLocks noChangeAspect="1"/>
          </p:cNvPicPr>
          <p:nvPr/>
        </p:nvPicPr>
        <p:blipFill>
          <a:blip r:embed="rId4"/>
          <a:stretch>
            <a:fillRect/>
          </a:stretch>
        </p:blipFill>
        <p:spPr>
          <a:xfrm>
            <a:off x="3935360" y="3550046"/>
            <a:ext cx="891382" cy="891382"/>
          </a:xfrm>
          <a:prstGeom prst="rect">
            <a:avLst/>
          </a:prstGeom>
          <a:ln w="12700">
            <a:miter lim="400000"/>
          </a:ln>
        </p:spPr>
      </p:pic>
      <p:pic>
        <p:nvPicPr>
          <p:cNvPr id="403" name="Picture 2" descr="Picture 2"/>
          <p:cNvPicPr>
            <a:picLocks noChangeAspect="1"/>
          </p:cNvPicPr>
          <p:nvPr/>
        </p:nvPicPr>
        <p:blipFill>
          <a:blip r:embed="rId4"/>
          <a:stretch>
            <a:fillRect/>
          </a:stretch>
        </p:blipFill>
        <p:spPr>
          <a:xfrm>
            <a:off x="3935360" y="4856233"/>
            <a:ext cx="891382" cy="891382"/>
          </a:xfrm>
          <a:prstGeom prst="rect">
            <a:avLst/>
          </a:prstGeom>
          <a:ln w="12700">
            <a:miter lim="400000"/>
          </a:ln>
        </p:spPr>
      </p:pic>
      <p:pic>
        <p:nvPicPr>
          <p:cNvPr id="404" name="Picture 2" descr="Picture 2"/>
          <p:cNvPicPr>
            <a:picLocks noChangeAspect="1"/>
          </p:cNvPicPr>
          <p:nvPr/>
        </p:nvPicPr>
        <p:blipFill>
          <a:blip r:embed="rId4"/>
          <a:stretch>
            <a:fillRect/>
          </a:stretch>
        </p:blipFill>
        <p:spPr>
          <a:xfrm>
            <a:off x="8634892" y="3657600"/>
            <a:ext cx="642459" cy="642459"/>
          </a:xfrm>
          <a:prstGeom prst="rect">
            <a:avLst/>
          </a:prstGeom>
          <a:ln w="12700">
            <a:miter lim="400000"/>
          </a:ln>
        </p:spPr>
      </p:pic>
      <p:sp>
        <p:nvSpPr>
          <p:cNvPr id="405" name="TextBox 4"/>
          <p:cNvSpPr txBox="1"/>
          <p:nvPr/>
        </p:nvSpPr>
        <p:spPr>
          <a:xfrm>
            <a:off x="1923679" y="3542434"/>
            <a:ext cx="1508761" cy="1132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2800">
                <a:latin typeface="+mn-lt"/>
                <a:ea typeface="+mn-ea"/>
                <a:cs typeface="+mn-cs"/>
                <a:sym typeface="Source Sans Pro Regular"/>
              </a:defRPr>
            </a:pPr>
            <a:r>
              <a:t>C2</a:t>
            </a:r>
          </a:p>
          <a:p>
            <a:pPr algn="ctr">
              <a:defRPr>
                <a:latin typeface="+mn-lt"/>
                <a:ea typeface="+mn-ea"/>
                <a:cs typeface="+mn-cs"/>
                <a:sym typeface="Source Sans Pro Regular"/>
              </a:defRPr>
            </a:pPr>
            <a:r>
              <a:t>Interview with medical staff</a:t>
            </a:r>
          </a:p>
        </p:txBody>
      </p:sp>
      <p:sp>
        <p:nvSpPr>
          <p:cNvPr id="406" name="TextBox 16"/>
          <p:cNvSpPr txBox="1"/>
          <p:nvPr/>
        </p:nvSpPr>
        <p:spPr>
          <a:xfrm>
            <a:off x="1889521" y="4763313"/>
            <a:ext cx="1508761" cy="1132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2800">
                <a:latin typeface="+mn-lt"/>
                <a:ea typeface="+mn-ea"/>
                <a:cs typeface="+mn-cs"/>
                <a:sym typeface="Source Sans Pro Regular"/>
              </a:defRPr>
            </a:pPr>
            <a:r>
              <a:t>C3</a:t>
            </a:r>
          </a:p>
          <a:p>
            <a:pPr algn="ctr">
              <a:defRPr>
                <a:latin typeface="+mn-lt"/>
                <a:ea typeface="+mn-ea"/>
                <a:cs typeface="+mn-cs"/>
                <a:sym typeface="Source Sans Pro Regular"/>
              </a:defRPr>
            </a:pPr>
            <a:r>
              <a:t>Interview with patient</a:t>
            </a:r>
          </a:p>
        </p:txBody>
      </p:sp>
      <p:sp>
        <p:nvSpPr>
          <p:cNvPr id="407" name="TextBox 17"/>
          <p:cNvSpPr txBox="1"/>
          <p:nvPr/>
        </p:nvSpPr>
        <p:spPr>
          <a:xfrm>
            <a:off x="5836920" y="3476792"/>
            <a:ext cx="1916035" cy="1424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2800">
                <a:latin typeface="+mn-lt"/>
                <a:ea typeface="+mn-ea"/>
                <a:cs typeface="+mn-cs"/>
                <a:sym typeface="Source Sans Pro Regular"/>
              </a:defRPr>
            </a:pPr>
            <a:r>
              <a:t>C5</a:t>
            </a:r>
          </a:p>
          <a:p>
            <a:pPr algn="ctr">
              <a:defRPr>
                <a:latin typeface="+mn-lt"/>
                <a:ea typeface="+mn-ea"/>
                <a:cs typeface="+mn-cs"/>
                <a:sym typeface="Source Sans Pro Regular"/>
              </a:defRPr>
            </a:pPr>
            <a:r>
              <a:t>Contact tracing and case finding</a:t>
            </a:r>
          </a:p>
        </p:txBody>
      </p:sp>
      <p:sp>
        <p:nvSpPr>
          <p:cNvPr id="408" name="TextBox 18"/>
          <p:cNvSpPr txBox="1"/>
          <p:nvPr/>
        </p:nvSpPr>
        <p:spPr>
          <a:xfrm>
            <a:off x="5913120" y="4989493"/>
            <a:ext cx="1687435" cy="1005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a:latin typeface="+mn-lt"/>
                <a:ea typeface="+mn-ea"/>
                <a:cs typeface="+mn-cs"/>
                <a:sym typeface="Source Sans Pro Regular"/>
              </a:defRPr>
            </a:lvl1pPr>
          </a:lstStyle>
          <a:p>
            <a:r>
              <a:t>RRTs rotate </a:t>
            </a:r>
          </a:p>
        </p:txBody>
      </p:sp>
      <p:sp>
        <p:nvSpPr>
          <p:cNvPr id="409" name="TextBox 19"/>
          <p:cNvSpPr txBox="1"/>
          <p:nvPr/>
        </p:nvSpPr>
        <p:spPr>
          <a:xfrm>
            <a:off x="2618013" y="952247"/>
            <a:ext cx="2385061" cy="485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2400">
                <a:latin typeface="+mn-lt"/>
                <a:ea typeface="+mn-ea"/>
                <a:cs typeface="+mn-cs"/>
                <a:sym typeface="Source Sans Pro Regular"/>
              </a:defRPr>
            </a:lvl1pPr>
          </a:lstStyle>
          <a:p>
            <a:r>
              <a:t>Hospital Setting</a:t>
            </a:r>
          </a:p>
        </p:txBody>
      </p:sp>
      <p:sp>
        <p:nvSpPr>
          <p:cNvPr id="410" name="TextBox 20"/>
          <p:cNvSpPr txBox="1"/>
          <p:nvPr/>
        </p:nvSpPr>
        <p:spPr>
          <a:xfrm>
            <a:off x="6813851" y="952247"/>
            <a:ext cx="3148150" cy="485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2400">
                <a:latin typeface="+mn-lt"/>
                <a:ea typeface="+mn-ea"/>
                <a:cs typeface="+mn-cs"/>
                <a:sym typeface="Source Sans Pro Regular"/>
              </a:defRPr>
            </a:lvl1pPr>
          </a:lstStyle>
          <a:p>
            <a:r>
              <a:t>Community Setting</a:t>
            </a:r>
          </a:p>
        </p:txBody>
      </p:sp>
      <p:sp>
        <p:nvSpPr>
          <p:cNvPr id="411" name="TextBox 21"/>
          <p:cNvSpPr txBox="1"/>
          <p:nvPr/>
        </p:nvSpPr>
        <p:spPr>
          <a:xfrm>
            <a:off x="3828680" y="4380826"/>
            <a:ext cx="1011477" cy="408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2000">
                <a:latin typeface="+mn-lt"/>
                <a:ea typeface="+mn-ea"/>
                <a:cs typeface="+mn-cs"/>
                <a:sym typeface="Source Sans Pro Regular"/>
              </a:defRPr>
            </a:lvl1pPr>
          </a:lstStyle>
          <a:p>
            <a:r>
              <a:t>RRT 1/2</a:t>
            </a:r>
          </a:p>
        </p:txBody>
      </p:sp>
      <p:sp>
        <p:nvSpPr>
          <p:cNvPr id="412" name="TextBox 22"/>
          <p:cNvSpPr txBox="1"/>
          <p:nvPr/>
        </p:nvSpPr>
        <p:spPr>
          <a:xfrm>
            <a:off x="3769545" y="5619136"/>
            <a:ext cx="1011477" cy="408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2000">
                <a:latin typeface="+mn-lt"/>
                <a:ea typeface="+mn-ea"/>
                <a:cs typeface="+mn-cs"/>
                <a:sym typeface="Source Sans Pro Regular"/>
              </a:defRPr>
            </a:lvl1pPr>
          </a:lstStyle>
          <a:p>
            <a:r>
              <a:t>RRT 3/4</a:t>
            </a:r>
          </a:p>
        </p:txBody>
      </p:sp>
      <p:sp>
        <p:nvSpPr>
          <p:cNvPr id="413" name="TextBox 23"/>
          <p:cNvSpPr txBox="1"/>
          <p:nvPr/>
        </p:nvSpPr>
        <p:spPr>
          <a:xfrm>
            <a:off x="7858312" y="3429001"/>
            <a:ext cx="2154370" cy="320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400">
                <a:latin typeface="+mn-lt"/>
                <a:ea typeface="+mn-ea"/>
                <a:cs typeface="+mn-cs"/>
                <a:sym typeface="Source Sans Pro Regular"/>
              </a:defRPr>
            </a:lvl1pPr>
          </a:lstStyle>
          <a:p>
            <a:r>
              <a:t>RRT 1: roleplay 1, 2, 3, 4</a:t>
            </a:r>
          </a:p>
        </p:txBody>
      </p:sp>
      <p:sp>
        <p:nvSpPr>
          <p:cNvPr id="414" name="Up Arrow 6"/>
          <p:cNvSpPr/>
          <p:nvPr/>
        </p:nvSpPr>
        <p:spPr>
          <a:xfrm>
            <a:off x="4771576" y="4340040"/>
            <a:ext cx="228601" cy="559227"/>
          </a:xfrm>
          <a:custGeom>
            <a:avLst/>
            <a:gdLst/>
            <a:ahLst/>
            <a:cxnLst>
              <a:cxn ang="0">
                <a:pos x="wd2" y="hd2"/>
              </a:cxn>
              <a:cxn ang="5400000">
                <a:pos x="wd2" y="hd2"/>
              </a:cxn>
              <a:cxn ang="10800000">
                <a:pos x="wd2" y="hd2"/>
              </a:cxn>
              <a:cxn ang="16200000">
                <a:pos x="wd2" y="hd2"/>
              </a:cxn>
            </a:cxnLst>
            <a:rect l="0" t="0" r="r" b="b"/>
            <a:pathLst>
              <a:path w="21600" h="21600" extrusionOk="0">
                <a:moveTo>
                  <a:pt x="0" y="4415"/>
                </a:moveTo>
                <a:lnTo>
                  <a:pt x="10800" y="0"/>
                </a:lnTo>
                <a:lnTo>
                  <a:pt x="21600" y="4415"/>
                </a:lnTo>
                <a:lnTo>
                  <a:pt x="16200" y="4415"/>
                </a:lnTo>
                <a:lnTo>
                  <a:pt x="16200" y="21600"/>
                </a:lnTo>
                <a:lnTo>
                  <a:pt x="5400" y="21600"/>
                </a:lnTo>
                <a:lnTo>
                  <a:pt x="5400" y="4415"/>
                </a:lnTo>
                <a:close/>
              </a:path>
            </a:pathLst>
          </a:custGeom>
          <a:solidFill>
            <a:schemeClr val="accent1"/>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415" name="Up Arrow 27"/>
          <p:cNvSpPr/>
          <p:nvPr/>
        </p:nvSpPr>
        <p:spPr>
          <a:xfrm flipV="1">
            <a:off x="3685726" y="4375615"/>
            <a:ext cx="249635" cy="567471"/>
          </a:xfrm>
          <a:custGeom>
            <a:avLst/>
            <a:gdLst/>
            <a:ahLst/>
            <a:cxnLst>
              <a:cxn ang="0">
                <a:pos x="wd2" y="hd2"/>
              </a:cxn>
              <a:cxn ang="5400000">
                <a:pos x="wd2" y="hd2"/>
              </a:cxn>
              <a:cxn ang="10800000">
                <a:pos x="wd2" y="hd2"/>
              </a:cxn>
              <a:cxn ang="16200000">
                <a:pos x="wd2" y="hd2"/>
              </a:cxn>
            </a:cxnLst>
            <a:rect l="0" t="0" r="r" b="b"/>
            <a:pathLst>
              <a:path w="21600" h="21600" extrusionOk="0">
                <a:moveTo>
                  <a:pt x="0" y="4751"/>
                </a:moveTo>
                <a:lnTo>
                  <a:pt x="10800" y="0"/>
                </a:lnTo>
                <a:lnTo>
                  <a:pt x="21600" y="4751"/>
                </a:lnTo>
                <a:lnTo>
                  <a:pt x="16200" y="4751"/>
                </a:lnTo>
                <a:lnTo>
                  <a:pt x="16200" y="21600"/>
                </a:lnTo>
                <a:lnTo>
                  <a:pt x="5400" y="21600"/>
                </a:lnTo>
                <a:lnTo>
                  <a:pt x="5400" y="4751"/>
                </a:lnTo>
                <a:close/>
              </a:path>
            </a:pathLst>
          </a:custGeom>
          <a:solidFill>
            <a:schemeClr val="accent1"/>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416" name="Rectangle 7"/>
          <p:cNvSpPr/>
          <p:nvPr/>
        </p:nvSpPr>
        <p:spPr>
          <a:xfrm>
            <a:off x="1843801" y="3457126"/>
            <a:ext cx="3657601" cy="2560322"/>
          </a:xfrm>
          <a:prstGeom prst="rect">
            <a:avLst/>
          </a:prstGeom>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417" name="Rectangle 31"/>
          <p:cNvSpPr/>
          <p:nvPr/>
        </p:nvSpPr>
        <p:spPr>
          <a:xfrm>
            <a:off x="5777285" y="3441362"/>
            <a:ext cx="4939767" cy="2560321"/>
          </a:xfrm>
          <a:prstGeom prst="rect">
            <a:avLst/>
          </a:prstGeom>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pic>
        <p:nvPicPr>
          <p:cNvPr id="418" name="Picture 2" descr="Picture 2"/>
          <p:cNvPicPr>
            <a:picLocks noChangeAspect="1"/>
          </p:cNvPicPr>
          <p:nvPr/>
        </p:nvPicPr>
        <p:blipFill>
          <a:blip r:embed="rId4"/>
          <a:stretch>
            <a:fillRect/>
          </a:stretch>
        </p:blipFill>
        <p:spPr>
          <a:xfrm>
            <a:off x="9415942" y="4539141"/>
            <a:ext cx="642459" cy="642459"/>
          </a:xfrm>
          <a:prstGeom prst="rect">
            <a:avLst/>
          </a:prstGeom>
          <a:ln w="12700">
            <a:miter lim="400000"/>
          </a:ln>
        </p:spPr>
      </p:pic>
      <p:pic>
        <p:nvPicPr>
          <p:cNvPr id="419" name="Picture 2" descr="Picture 2"/>
          <p:cNvPicPr>
            <a:picLocks noChangeAspect="1"/>
          </p:cNvPicPr>
          <p:nvPr/>
        </p:nvPicPr>
        <p:blipFill>
          <a:blip r:embed="rId4"/>
          <a:stretch>
            <a:fillRect/>
          </a:stretch>
        </p:blipFill>
        <p:spPr>
          <a:xfrm>
            <a:off x="8610600" y="5148741"/>
            <a:ext cx="642459" cy="642459"/>
          </a:xfrm>
          <a:prstGeom prst="rect">
            <a:avLst/>
          </a:prstGeom>
          <a:ln w="12700">
            <a:miter lim="400000"/>
          </a:ln>
        </p:spPr>
      </p:pic>
      <p:pic>
        <p:nvPicPr>
          <p:cNvPr id="420" name="Picture 2" descr="Picture 2"/>
          <p:cNvPicPr>
            <a:picLocks noChangeAspect="1"/>
          </p:cNvPicPr>
          <p:nvPr/>
        </p:nvPicPr>
        <p:blipFill>
          <a:blip r:embed="rId4"/>
          <a:stretch>
            <a:fillRect/>
          </a:stretch>
        </p:blipFill>
        <p:spPr>
          <a:xfrm>
            <a:off x="7772400" y="4343400"/>
            <a:ext cx="642459" cy="642459"/>
          </a:xfrm>
          <a:prstGeom prst="rect">
            <a:avLst/>
          </a:prstGeom>
          <a:ln w="12700">
            <a:miter lim="400000"/>
          </a:ln>
        </p:spPr>
      </p:pic>
      <p:sp>
        <p:nvSpPr>
          <p:cNvPr id="421" name="TextBox 32"/>
          <p:cNvSpPr txBox="1"/>
          <p:nvPr/>
        </p:nvSpPr>
        <p:spPr>
          <a:xfrm>
            <a:off x="8681474" y="4270028"/>
            <a:ext cx="2035579" cy="320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400">
                <a:latin typeface="+mn-lt"/>
                <a:ea typeface="+mn-ea"/>
                <a:cs typeface="+mn-cs"/>
                <a:sym typeface="Source Sans Pro Regular"/>
              </a:defRPr>
            </a:lvl1pPr>
          </a:lstStyle>
          <a:p>
            <a:r>
              <a:t>RRT 2: roleplay 2, 3, 4, 1</a:t>
            </a:r>
          </a:p>
        </p:txBody>
      </p:sp>
      <p:sp>
        <p:nvSpPr>
          <p:cNvPr id="422" name="TextBox 33"/>
          <p:cNvSpPr txBox="1"/>
          <p:nvPr/>
        </p:nvSpPr>
        <p:spPr>
          <a:xfrm>
            <a:off x="7844395" y="5693907"/>
            <a:ext cx="2114179" cy="320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400">
                <a:latin typeface="+mn-lt"/>
                <a:ea typeface="+mn-ea"/>
                <a:cs typeface="+mn-cs"/>
                <a:sym typeface="Source Sans Pro Regular"/>
              </a:defRPr>
            </a:lvl1pPr>
          </a:lstStyle>
          <a:p>
            <a:r>
              <a:t>RRT 3: roleplay 4, 1, 2, 3</a:t>
            </a:r>
          </a:p>
        </p:txBody>
      </p:sp>
      <p:sp>
        <p:nvSpPr>
          <p:cNvPr id="423" name="TextBox 34"/>
          <p:cNvSpPr txBox="1"/>
          <p:nvPr/>
        </p:nvSpPr>
        <p:spPr>
          <a:xfrm>
            <a:off x="7054544" y="4876801"/>
            <a:ext cx="2078170" cy="320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400">
                <a:latin typeface="+mn-lt"/>
                <a:ea typeface="+mn-ea"/>
                <a:cs typeface="+mn-cs"/>
                <a:sym typeface="Source Sans Pro Regular"/>
              </a:defRPr>
            </a:lvl1pPr>
          </a:lstStyle>
          <a:p>
            <a:r>
              <a:t>RRT 4: roleplay 3, 4, 1, 2</a:t>
            </a:r>
          </a:p>
        </p:txBody>
      </p:sp>
      <p:sp>
        <p:nvSpPr>
          <p:cNvPr id="424" name="Title 3"/>
          <p:cNvSpPr txBox="1">
            <a:spLocks noGrp="1"/>
          </p:cNvSpPr>
          <p:nvPr>
            <p:ph type="title"/>
          </p:nvPr>
        </p:nvSpPr>
        <p:spPr>
          <a:xfrm>
            <a:off x="92699" y="-7979"/>
            <a:ext cx="11148751" cy="646113"/>
          </a:xfrm>
          <a:prstGeom prst="rect">
            <a:avLst/>
          </a:prstGeom>
        </p:spPr>
        <p:txBody>
          <a:bodyPr/>
          <a:lstStyle>
            <a:lvl1pPr>
              <a:lnSpc>
                <a:spcPct val="80000"/>
              </a:lnSpc>
              <a:defRPr>
                <a:latin typeface="Source Sans Pro Bold"/>
                <a:ea typeface="Source Sans Pro Bold"/>
                <a:cs typeface="Source Sans Pro Bold"/>
                <a:sym typeface="Source Sans Pro Bold"/>
              </a:defRPr>
            </a:lvl1pPr>
          </a:lstStyle>
          <a:p>
            <a:r>
              <a:rPr b="1"/>
              <a:t>RRTs are doing different things at the same time!  </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0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406"/>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40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411"/>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iterate>
                                    <p:tmAbs val="0"/>
                                  </p:iterate>
                                  <p:childTnLst>
                                    <p:set>
                                      <p:cBhvr>
                                        <p:cTn id="18" fill="hold"/>
                                        <p:tgtEl>
                                          <p:spTgt spid="412"/>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40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iterate>
                                    <p:tmAbs val="0"/>
                                  </p:iterate>
                                  <p:childTnLst>
                                    <p:set>
                                      <p:cBhvr>
                                        <p:cTn id="25" fill="hold"/>
                                        <p:tgtEl>
                                          <p:spTgt spid="41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fill="hold" grpId="0" nodeType="clickEffect">
                                  <p:stCondLst>
                                    <p:cond delay="0"/>
                                  </p:stCondLst>
                                  <p:iterate>
                                    <p:tmAbs val="0"/>
                                  </p:iterate>
                                  <p:childTnLst>
                                    <p:set>
                                      <p:cBhvr>
                                        <p:cTn id="29" fill="hold"/>
                                        <p:tgtEl>
                                          <p:spTgt spid="414"/>
                                        </p:tgtEl>
                                        <p:attrNameLst>
                                          <p:attrName>style.visibility</p:attrName>
                                        </p:attrNameLst>
                                      </p:cBhvr>
                                      <p:to>
                                        <p:strVal val="visible"/>
                                      </p:to>
                                    </p:set>
                                    <p:animEffect transition="in" filter="fade">
                                      <p:cBhvr>
                                        <p:cTn id="30" dur="500"/>
                                        <p:tgtEl>
                                          <p:spTgt spid="414"/>
                                        </p:tgtEl>
                                      </p:cBhvr>
                                    </p:animEffect>
                                  </p:childTnLst>
                                </p:cTn>
                              </p:par>
                            </p:childTnLst>
                          </p:cTn>
                        </p:par>
                        <p:par>
                          <p:cTn id="31" fill="hold">
                            <p:stCondLst>
                              <p:cond delay="500"/>
                            </p:stCondLst>
                            <p:childTnLst>
                              <p:par>
                                <p:cTn id="32" presetID="10" presetClass="entr" fill="hold" grpId="0" nodeType="afterEffect">
                                  <p:stCondLst>
                                    <p:cond delay="0"/>
                                  </p:stCondLst>
                                  <p:iterate>
                                    <p:tmAbs val="0"/>
                                  </p:iterate>
                                  <p:childTnLst>
                                    <p:set>
                                      <p:cBhvr>
                                        <p:cTn id="33" fill="hold"/>
                                        <p:tgtEl>
                                          <p:spTgt spid="415"/>
                                        </p:tgtEl>
                                        <p:attrNameLst>
                                          <p:attrName>style.visibility</p:attrName>
                                        </p:attrNameLst>
                                      </p:cBhvr>
                                      <p:to>
                                        <p:strVal val="visible"/>
                                      </p:to>
                                    </p:set>
                                    <p:animEffect transition="in" filter="fade">
                                      <p:cBhvr>
                                        <p:cTn id="34" dur="500"/>
                                        <p:tgtEl>
                                          <p:spTgt spid="41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fill="hold" grpId="0" nodeType="clickEffect">
                                  <p:stCondLst>
                                    <p:cond delay="0"/>
                                  </p:stCondLst>
                                  <p:iterate>
                                    <p:tmAbs val="0"/>
                                  </p:iterate>
                                  <p:childTnLst>
                                    <p:set>
                                      <p:cBhvr>
                                        <p:cTn id="38" fill="hold"/>
                                        <p:tgtEl>
                                          <p:spTgt spid="407"/>
                                        </p:tgtEl>
                                        <p:attrNameLst>
                                          <p:attrName>style.visibility</p:attrName>
                                        </p:attrNameLst>
                                      </p:cBhvr>
                                      <p:to>
                                        <p:strVal val="visible"/>
                                      </p:to>
                                    </p:set>
                                    <p:animEffect transition="in" filter="fade">
                                      <p:cBhvr>
                                        <p:cTn id="39" dur="500"/>
                                        <p:tgtEl>
                                          <p:spTgt spid="407"/>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iterate>
                                    <p:tmAbs val="0"/>
                                  </p:iterate>
                                  <p:childTnLst>
                                    <p:set>
                                      <p:cBhvr>
                                        <p:cTn id="43" fill="hold"/>
                                        <p:tgtEl>
                                          <p:spTgt spid="417"/>
                                        </p:tgtEl>
                                        <p:attrNameLst>
                                          <p:attrName>style.visibility</p:attrName>
                                        </p:attrNameLst>
                                      </p:cBhvr>
                                      <p:to>
                                        <p:strVal val="visible"/>
                                      </p:to>
                                    </p:set>
                                  </p:childTnLst>
                                </p:cTn>
                              </p:par>
                            </p:childTnLst>
                          </p:cTn>
                        </p:par>
                        <p:par>
                          <p:cTn id="44" fill="hold">
                            <p:stCondLst>
                              <p:cond delay="0"/>
                            </p:stCondLst>
                            <p:childTnLst>
                              <p:par>
                                <p:cTn id="45" presetID="10" presetClass="entr" fill="hold" grpId="0" nodeType="afterEffect">
                                  <p:stCondLst>
                                    <p:cond delay="0"/>
                                  </p:stCondLst>
                                  <p:iterate>
                                    <p:tmAbs val="0"/>
                                  </p:iterate>
                                  <p:childTnLst>
                                    <p:set>
                                      <p:cBhvr>
                                        <p:cTn id="46" fill="hold"/>
                                        <p:tgtEl>
                                          <p:spTgt spid="408"/>
                                        </p:tgtEl>
                                        <p:attrNameLst>
                                          <p:attrName>style.visibility</p:attrName>
                                        </p:attrNameLst>
                                      </p:cBhvr>
                                      <p:to>
                                        <p:strVal val="visible"/>
                                      </p:to>
                                    </p:set>
                                    <p:animEffect transition="in" filter="fade">
                                      <p:cBhvr>
                                        <p:cTn id="47" dur="500"/>
                                        <p:tgtEl>
                                          <p:spTgt spid="40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fill="hold" grpId="0" nodeType="clickEffect">
                                  <p:stCondLst>
                                    <p:cond delay="0"/>
                                  </p:stCondLst>
                                  <p:iterate>
                                    <p:tmAbs val="0"/>
                                  </p:iterate>
                                  <p:childTnLst>
                                    <p:set>
                                      <p:cBhvr>
                                        <p:cTn id="51" fill="hold"/>
                                        <p:tgtEl>
                                          <p:spTgt spid="404"/>
                                        </p:tgtEl>
                                        <p:attrNameLst>
                                          <p:attrName>style.visibility</p:attrName>
                                        </p:attrNameLst>
                                      </p:cBhvr>
                                      <p:to>
                                        <p:strVal val="visible"/>
                                      </p:to>
                                    </p:set>
                                    <p:animEffect transition="in" filter="fade">
                                      <p:cBhvr>
                                        <p:cTn id="52" dur="500"/>
                                        <p:tgtEl>
                                          <p:spTgt spid="404"/>
                                        </p:tgtEl>
                                      </p:cBhvr>
                                    </p:animEffect>
                                  </p:childTnLst>
                                </p:cTn>
                              </p:par>
                            </p:childTnLst>
                          </p:cTn>
                        </p:par>
                        <p:par>
                          <p:cTn id="53" fill="hold">
                            <p:stCondLst>
                              <p:cond delay="500"/>
                            </p:stCondLst>
                            <p:childTnLst>
                              <p:par>
                                <p:cTn id="54" presetID="10" presetClass="entr" fill="hold" grpId="0" nodeType="afterEffect">
                                  <p:stCondLst>
                                    <p:cond delay="0"/>
                                  </p:stCondLst>
                                  <p:iterate>
                                    <p:tmAbs val="0"/>
                                  </p:iterate>
                                  <p:childTnLst>
                                    <p:set>
                                      <p:cBhvr>
                                        <p:cTn id="55" fill="hold"/>
                                        <p:tgtEl>
                                          <p:spTgt spid="413"/>
                                        </p:tgtEl>
                                        <p:attrNameLst>
                                          <p:attrName>style.visibility</p:attrName>
                                        </p:attrNameLst>
                                      </p:cBhvr>
                                      <p:to>
                                        <p:strVal val="visible"/>
                                      </p:to>
                                    </p:set>
                                    <p:animEffect transition="in" filter="fade">
                                      <p:cBhvr>
                                        <p:cTn id="56" dur="500"/>
                                        <p:tgtEl>
                                          <p:spTgt spid="413"/>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fill="hold" grpId="0" nodeType="clickEffect">
                                  <p:stCondLst>
                                    <p:cond delay="0"/>
                                  </p:stCondLst>
                                  <p:iterate>
                                    <p:tmAbs val="0"/>
                                  </p:iterate>
                                  <p:childTnLst>
                                    <p:set>
                                      <p:cBhvr>
                                        <p:cTn id="60" fill="hold"/>
                                        <p:tgtEl>
                                          <p:spTgt spid="418"/>
                                        </p:tgtEl>
                                        <p:attrNameLst>
                                          <p:attrName>style.visibility</p:attrName>
                                        </p:attrNameLst>
                                      </p:cBhvr>
                                      <p:to>
                                        <p:strVal val="visible"/>
                                      </p:to>
                                    </p:set>
                                    <p:animEffect transition="in" filter="fade">
                                      <p:cBhvr>
                                        <p:cTn id="61" dur="500"/>
                                        <p:tgtEl>
                                          <p:spTgt spid="418"/>
                                        </p:tgtEl>
                                      </p:cBhvr>
                                    </p:animEffect>
                                  </p:childTnLst>
                                </p:cTn>
                              </p:par>
                            </p:childTnLst>
                          </p:cTn>
                        </p:par>
                        <p:par>
                          <p:cTn id="62" fill="hold">
                            <p:stCondLst>
                              <p:cond delay="500"/>
                            </p:stCondLst>
                            <p:childTnLst>
                              <p:par>
                                <p:cTn id="63" presetID="10" presetClass="entr" fill="hold" grpId="0" nodeType="afterEffect">
                                  <p:stCondLst>
                                    <p:cond delay="0"/>
                                  </p:stCondLst>
                                  <p:iterate>
                                    <p:tmAbs val="0"/>
                                  </p:iterate>
                                  <p:childTnLst>
                                    <p:set>
                                      <p:cBhvr>
                                        <p:cTn id="64" fill="hold"/>
                                        <p:tgtEl>
                                          <p:spTgt spid="421"/>
                                        </p:tgtEl>
                                        <p:attrNameLst>
                                          <p:attrName>style.visibility</p:attrName>
                                        </p:attrNameLst>
                                      </p:cBhvr>
                                      <p:to>
                                        <p:strVal val="visible"/>
                                      </p:to>
                                    </p:set>
                                    <p:animEffect transition="in" filter="fade">
                                      <p:cBhvr>
                                        <p:cTn id="65" dur="500"/>
                                        <p:tgtEl>
                                          <p:spTgt spid="421"/>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fill="hold" grpId="0" nodeType="clickEffect">
                                  <p:stCondLst>
                                    <p:cond delay="0"/>
                                  </p:stCondLst>
                                  <p:iterate>
                                    <p:tmAbs val="0"/>
                                  </p:iterate>
                                  <p:childTnLst>
                                    <p:set>
                                      <p:cBhvr>
                                        <p:cTn id="69" fill="hold"/>
                                        <p:tgtEl>
                                          <p:spTgt spid="419"/>
                                        </p:tgtEl>
                                        <p:attrNameLst>
                                          <p:attrName>style.visibility</p:attrName>
                                        </p:attrNameLst>
                                      </p:cBhvr>
                                      <p:to>
                                        <p:strVal val="visible"/>
                                      </p:to>
                                    </p:set>
                                    <p:animEffect transition="in" filter="fade">
                                      <p:cBhvr>
                                        <p:cTn id="70" dur="500"/>
                                        <p:tgtEl>
                                          <p:spTgt spid="419"/>
                                        </p:tgtEl>
                                      </p:cBhvr>
                                    </p:animEffect>
                                  </p:childTnLst>
                                </p:cTn>
                              </p:par>
                            </p:childTnLst>
                          </p:cTn>
                        </p:par>
                        <p:par>
                          <p:cTn id="71" fill="hold">
                            <p:stCondLst>
                              <p:cond delay="500"/>
                            </p:stCondLst>
                            <p:childTnLst>
                              <p:par>
                                <p:cTn id="72" presetID="10" presetClass="entr" fill="hold" grpId="0" nodeType="afterEffect">
                                  <p:stCondLst>
                                    <p:cond delay="0"/>
                                  </p:stCondLst>
                                  <p:iterate>
                                    <p:tmAbs val="0"/>
                                  </p:iterate>
                                  <p:childTnLst>
                                    <p:set>
                                      <p:cBhvr>
                                        <p:cTn id="73" fill="hold"/>
                                        <p:tgtEl>
                                          <p:spTgt spid="422"/>
                                        </p:tgtEl>
                                        <p:attrNameLst>
                                          <p:attrName>style.visibility</p:attrName>
                                        </p:attrNameLst>
                                      </p:cBhvr>
                                      <p:to>
                                        <p:strVal val="visible"/>
                                      </p:to>
                                    </p:set>
                                    <p:animEffect transition="in" filter="fade">
                                      <p:cBhvr>
                                        <p:cTn id="74" dur="500"/>
                                        <p:tgtEl>
                                          <p:spTgt spid="42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fill="hold" grpId="0" nodeType="clickEffect">
                                  <p:stCondLst>
                                    <p:cond delay="0"/>
                                  </p:stCondLst>
                                  <p:iterate>
                                    <p:tmAbs val="0"/>
                                  </p:iterate>
                                  <p:childTnLst>
                                    <p:set>
                                      <p:cBhvr>
                                        <p:cTn id="78" fill="hold"/>
                                        <p:tgtEl>
                                          <p:spTgt spid="420"/>
                                        </p:tgtEl>
                                        <p:attrNameLst>
                                          <p:attrName>style.visibility</p:attrName>
                                        </p:attrNameLst>
                                      </p:cBhvr>
                                      <p:to>
                                        <p:strVal val="visible"/>
                                      </p:to>
                                    </p:set>
                                    <p:animEffect transition="in" filter="fade">
                                      <p:cBhvr>
                                        <p:cTn id="79" dur="500"/>
                                        <p:tgtEl>
                                          <p:spTgt spid="420"/>
                                        </p:tgtEl>
                                      </p:cBhvr>
                                    </p:animEffect>
                                  </p:childTnLst>
                                </p:cTn>
                              </p:par>
                            </p:childTnLst>
                          </p:cTn>
                        </p:par>
                        <p:par>
                          <p:cTn id="80" fill="hold">
                            <p:stCondLst>
                              <p:cond delay="500"/>
                            </p:stCondLst>
                            <p:childTnLst>
                              <p:par>
                                <p:cTn id="81" presetID="10" presetClass="entr" fill="hold" grpId="0" nodeType="afterEffect">
                                  <p:stCondLst>
                                    <p:cond delay="0"/>
                                  </p:stCondLst>
                                  <p:iterate>
                                    <p:tmAbs val="0"/>
                                  </p:iterate>
                                  <p:childTnLst>
                                    <p:set>
                                      <p:cBhvr>
                                        <p:cTn id="82" fill="hold"/>
                                        <p:tgtEl>
                                          <p:spTgt spid="423"/>
                                        </p:tgtEl>
                                        <p:attrNameLst>
                                          <p:attrName>style.visibility</p:attrName>
                                        </p:attrNameLst>
                                      </p:cBhvr>
                                      <p:to>
                                        <p:strVal val="visible"/>
                                      </p:to>
                                    </p:set>
                                    <p:animEffect transition="in" filter="fade">
                                      <p:cBhvr>
                                        <p:cTn id="83" dur="500"/>
                                        <p:tgtEl>
                                          <p:spTgt spid="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 grpId="0" animBg="1" advAuto="0"/>
      <p:bldP spid="403" grpId="0" animBg="1" advAuto="0"/>
      <p:bldP spid="404" grpId="0" animBg="1" advAuto="0"/>
      <p:bldP spid="405" grpId="0" animBg="1" advAuto="0"/>
      <p:bldP spid="406" grpId="0" animBg="1" advAuto="0"/>
      <p:bldP spid="407" grpId="0" animBg="1" advAuto="0"/>
      <p:bldP spid="408" grpId="0" animBg="1" advAuto="0"/>
      <p:bldP spid="411" grpId="0" animBg="1" advAuto="0"/>
      <p:bldP spid="412" grpId="0" animBg="1" advAuto="0"/>
      <p:bldP spid="413" grpId="0" animBg="1" advAuto="0"/>
      <p:bldP spid="414" grpId="0" animBg="1" advAuto="0"/>
      <p:bldP spid="415" grpId="0" animBg="1" advAuto="0"/>
      <p:bldP spid="416" grpId="0" animBg="1" advAuto="0"/>
      <p:bldP spid="417" grpId="0" animBg="1" advAuto="0"/>
      <p:bldP spid="418" grpId="0" animBg="1" advAuto="0"/>
      <p:bldP spid="419" grpId="0" animBg="1" advAuto="0"/>
      <p:bldP spid="420" grpId="0" animBg="1" advAuto="0"/>
      <p:bldP spid="421" grpId="0" animBg="1" advAuto="0"/>
      <p:bldP spid="422" grpId="0" animBg="1" advAuto="0"/>
      <p:bldP spid="423" grpId="0"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Title 1"/>
          <p:cNvSpPr txBox="1">
            <a:spLocks noGrp="1"/>
          </p:cNvSpPr>
          <p:nvPr>
            <p:ph type="title"/>
          </p:nvPr>
        </p:nvSpPr>
        <p:spPr>
          <a:xfrm>
            <a:off x="157207" y="-7979"/>
            <a:ext cx="6535973" cy="646113"/>
          </a:xfrm>
          <a:prstGeom prst="rect">
            <a:avLst/>
          </a:prstGeom>
        </p:spPr>
        <p:txBody>
          <a:bodyPr/>
          <a:lstStyle>
            <a:lvl1pPr>
              <a:defRPr>
                <a:latin typeface="Source Sans Pro Bold"/>
                <a:ea typeface="Source Sans Pro Bold"/>
                <a:cs typeface="Source Sans Pro Bold"/>
                <a:sym typeface="Source Sans Pro Bold"/>
              </a:defRPr>
            </a:lvl1pPr>
          </a:lstStyle>
          <a:p>
            <a:r>
              <a:rPr b="1"/>
              <a:t>5. Roles in facilitating RRT drill</a:t>
            </a:r>
          </a:p>
        </p:txBody>
      </p:sp>
      <p:sp>
        <p:nvSpPr>
          <p:cNvPr id="2" name="TextBox 1">
            <a:extLst>
              <a:ext uri="{FF2B5EF4-FFF2-40B4-BE49-F238E27FC236}">
                <a16:creationId xmlns:a16="http://schemas.microsoft.com/office/drawing/2014/main" id="{FB679B6E-C67C-F5A0-3F88-F65E7FB68F5F}"/>
              </a:ext>
            </a:extLst>
          </p:cNvPr>
          <p:cNvSpPr txBox="1"/>
          <p:nvPr/>
        </p:nvSpPr>
        <p:spPr>
          <a:xfrm>
            <a:off x="812156" y="1157469"/>
            <a:ext cx="10287966" cy="49449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defRPr sz="2000">
                <a:solidFill>
                  <a:schemeClr val="accent6"/>
                </a:solidFill>
              </a:defRPr>
            </a:pPr>
            <a:r>
              <a:rPr lang="en-US" sz="2400" b="1">
                <a:solidFill>
                  <a:srgbClr val="C00000"/>
                </a:solidFill>
                <a:latin typeface="Source Sans Pro Bold"/>
                <a:ea typeface="Source Sans Pro Bold"/>
                <a:cs typeface="Source Sans Pro Bold"/>
                <a:sym typeface="Source Sans Pro Bold"/>
              </a:rPr>
              <a:t>Facilitation Team:</a:t>
            </a:r>
            <a:r>
              <a:rPr lang="en-US" sz="2400" b="1">
                <a:solidFill>
                  <a:srgbClr val="C00000"/>
                </a:solidFill>
                <a:latin typeface="Source Sans Pro Bold"/>
              </a:rPr>
              <a:t> </a:t>
            </a:r>
            <a:r>
              <a:rPr lang="en-US" sz="2400">
                <a:solidFill>
                  <a:srgbClr val="000000"/>
                </a:solidFill>
              </a:rPr>
              <a:t>The team responsible for planning, conducting and evaluating the RRT drill. The facilitation team comprises of:</a:t>
            </a:r>
          </a:p>
          <a:p>
            <a:pPr marL="596900" lvl="1" indent="-342900">
              <a:spcBef>
                <a:spcPts val="100"/>
              </a:spcBef>
              <a:buClr>
                <a:srgbClr val="C00000"/>
              </a:buClr>
              <a:buFont typeface="Arial" panose="020B0604020202020204" pitchFamily="34" charset="0"/>
              <a:buChar char="•"/>
              <a:defRPr sz="2000"/>
            </a:pPr>
            <a:r>
              <a:rPr lang="en-US" sz="2400"/>
              <a:t>Exercise controller </a:t>
            </a:r>
          </a:p>
          <a:p>
            <a:pPr marL="596900" lvl="1" indent="-342900">
              <a:spcBef>
                <a:spcPts val="100"/>
              </a:spcBef>
              <a:buClr>
                <a:srgbClr val="C00000"/>
              </a:buClr>
              <a:buFont typeface="Arial" panose="020B0604020202020204" pitchFamily="34" charset="0"/>
              <a:buChar char="•"/>
              <a:defRPr sz="2000"/>
            </a:pPr>
            <a:r>
              <a:rPr lang="en-US" sz="2400"/>
              <a:t>Team coach </a:t>
            </a:r>
          </a:p>
          <a:p>
            <a:pPr marL="596900" lvl="1" indent="-342900">
              <a:spcBef>
                <a:spcPts val="100"/>
              </a:spcBef>
              <a:buClr>
                <a:srgbClr val="C00000"/>
              </a:buClr>
              <a:buFont typeface="Arial" panose="020B0604020202020204" pitchFamily="34" charset="0"/>
              <a:buChar char="•"/>
              <a:defRPr sz="2000"/>
            </a:pPr>
            <a:r>
              <a:rPr lang="en-US" sz="2400"/>
              <a:t>Team evaluator (if human resources are stretched the evaluator role can be removed)</a:t>
            </a:r>
          </a:p>
          <a:p>
            <a:pPr marL="596900" lvl="1" indent="-342900">
              <a:spcBef>
                <a:spcPts val="100"/>
              </a:spcBef>
              <a:buClr>
                <a:srgbClr val="C00000"/>
              </a:buClr>
              <a:buFont typeface="Arial" panose="020B0604020202020204" pitchFamily="34" charset="0"/>
              <a:buChar char="•"/>
              <a:defRPr sz="2000"/>
            </a:pPr>
            <a:r>
              <a:rPr lang="en-US" sz="2400"/>
              <a:t>Role Player (actors)</a:t>
            </a:r>
          </a:p>
          <a:p>
            <a:pPr>
              <a:defRPr sz="2000">
                <a:solidFill>
                  <a:srgbClr val="0070C0"/>
                </a:solidFill>
              </a:defRPr>
            </a:pPr>
            <a:endParaRPr lang="en-US" sz="2400" b="1">
              <a:solidFill>
                <a:schemeClr val="accent3"/>
              </a:solidFill>
              <a:latin typeface="Source Sans Pro Bold"/>
            </a:endParaRPr>
          </a:p>
          <a:p>
            <a:pPr>
              <a:defRPr sz="2000">
                <a:solidFill>
                  <a:schemeClr val="accent6"/>
                </a:solidFill>
              </a:defRPr>
            </a:pPr>
            <a:r>
              <a:rPr lang="en-US" sz="2400" b="1">
                <a:solidFill>
                  <a:srgbClr val="C00000"/>
                </a:solidFill>
                <a:latin typeface="Source Sans Pro Bold"/>
                <a:sym typeface="Source Sans Pro Bold"/>
              </a:rPr>
              <a:t>Participant: </a:t>
            </a:r>
            <a:r>
              <a:rPr lang="en-US" sz="2400">
                <a:solidFill>
                  <a:srgbClr val="000000"/>
                </a:solidFill>
              </a:rPr>
              <a:t>A person with a role in the RRT who is playing a part in the exercise.</a:t>
            </a:r>
          </a:p>
          <a:p>
            <a:pPr>
              <a:defRPr sz="2000"/>
            </a:pPr>
            <a:endParaRPr lang="en-US" sz="2400">
              <a:solidFill>
                <a:srgbClr val="000000"/>
              </a:solidFill>
            </a:endParaRPr>
          </a:p>
          <a:p>
            <a:pPr>
              <a:defRPr sz="2000">
                <a:solidFill>
                  <a:schemeClr val="accent6"/>
                </a:solidFill>
              </a:defRPr>
            </a:pPr>
            <a:r>
              <a:rPr lang="en-US" sz="2400" b="1">
                <a:solidFill>
                  <a:srgbClr val="C00000"/>
                </a:solidFill>
                <a:latin typeface="Source Sans Pro Bold"/>
                <a:sym typeface="Source Sans Pro Bold"/>
              </a:rPr>
              <a:t>Observer: </a:t>
            </a:r>
            <a:r>
              <a:rPr lang="en-US" sz="2400">
                <a:solidFill>
                  <a:srgbClr val="000000"/>
                </a:solidFill>
              </a:rPr>
              <a:t>Person who observes the exercise. Observers may submit their observations as part of the evaluation process, although they have no official role in the conduct of the exercise.</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Google Shape;307;p8"/>
          <p:cNvSpPr txBox="1">
            <a:spLocks noGrp="1"/>
          </p:cNvSpPr>
          <p:nvPr>
            <p:ph type="title"/>
          </p:nvPr>
        </p:nvSpPr>
        <p:spPr>
          <a:xfrm>
            <a:off x="443178" y="842965"/>
            <a:ext cx="3264196" cy="1047202"/>
          </a:xfrm>
          <a:prstGeom prst="rect">
            <a:avLst/>
          </a:prstGeom>
        </p:spPr>
        <p:txBody>
          <a:bodyPr lIns="0" tIns="0" rIns="0" bIns="0"/>
          <a:lstStyle/>
          <a:p>
            <a:r>
              <a:rPr b="1"/>
              <a:t>Introduction</a:t>
            </a:r>
          </a:p>
        </p:txBody>
      </p:sp>
      <p:sp>
        <p:nvSpPr>
          <p:cNvPr id="299" name="Google Shape;308;p8"/>
          <p:cNvSpPr txBox="1">
            <a:spLocks noGrp="1"/>
          </p:cNvSpPr>
          <p:nvPr>
            <p:ph type="body" idx="1"/>
          </p:nvPr>
        </p:nvSpPr>
        <p:spPr>
          <a:xfrm>
            <a:off x="4273551" y="1557579"/>
            <a:ext cx="7529515" cy="4832113"/>
          </a:xfrm>
          <a:prstGeom prst="rect">
            <a:avLst/>
          </a:prstGeom>
        </p:spPr>
        <p:txBody>
          <a:bodyPr lIns="0" tIns="0" rIns="0" bIns="0" anchor="t"/>
          <a:lstStyle/>
          <a:p>
            <a:r>
              <a:rPr dirty="0"/>
              <a:t>This learning resource is part of the Rapid Response Team Advanced Training </a:t>
            </a:r>
            <a:r>
              <a:rPr lang="en-GB" dirty="0"/>
              <a:t>Package</a:t>
            </a:r>
            <a:r>
              <a:rPr dirty="0"/>
              <a:t> (RRT ATP) especially geared to RRT members.</a:t>
            </a:r>
          </a:p>
          <a:p>
            <a:endParaRPr/>
          </a:p>
          <a:p>
            <a:r>
              <a:rPr dirty="0"/>
              <a:t>Based on an all-hazard approach, the </a:t>
            </a:r>
            <a:r>
              <a:rPr dirty="0" err="1"/>
              <a:t>programme</a:t>
            </a:r>
            <a:r>
              <a:rPr dirty="0"/>
              <a:t> aims to provide RRT members with the advanced knowledge, skills, attitudes (KSA) and tools needed to early detect and effectively respond to  a public health event. </a:t>
            </a:r>
          </a:p>
          <a:p>
            <a:endParaRPr/>
          </a:p>
          <a:p>
            <a:r>
              <a:rPr dirty="0"/>
              <a:t>The RRT ATP is a component of the Rapid Response Teams Training </a:t>
            </a:r>
            <a:r>
              <a:rPr lang="en-GB" dirty="0"/>
              <a:t>Programme.</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 name="Title 1"/>
          <p:cNvSpPr txBox="1">
            <a:spLocks noGrp="1"/>
          </p:cNvSpPr>
          <p:nvPr>
            <p:ph type="title"/>
          </p:nvPr>
        </p:nvSpPr>
        <p:spPr>
          <a:prstGeom prst="rect">
            <a:avLst/>
          </a:prstGeom>
        </p:spPr>
        <p:txBody>
          <a:bodyPr/>
          <a:lstStyle/>
          <a:p>
            <a:r>
              <a:rPr b="1"/>
              <a:t>Roles in RRT drill</a:t>
            </a:r>
          </a:p>
        </p:txBody>
      </p:sp>
      <p:pic>
        <p:nvPicPr>
          <p:cNvPr id="432" name="Picture 2" descr="Picture 2"/>
          <p:cNvPicPr>
            <a:picLocks noChangeAspect="1"/>
          </p:cNvPicPr>
          <p:nvPr/>
        </p:nvPicPr>
        <p:blipFill>
          <a:blip r:embed="rId3"/>
          <a:stretch>
            <a:fillRect/>
          </a:stretch>
        </p:blipFill>
        <p:spPr>
          <a:xfrm>
            <a:off x="1905794" y="3216947"/>
            <a:ext cx="1347789" cy="1347788"/>
          </a:xfrm>
          <a:prstGeom prst="rect">
            <a:avLst/>
          </a:prstGeom>
          <a:ln w="12700">
            <a:miter lim="400000"/>
          </a:ln>
        </p:spPr>
      </p:pic>
      <p:pic>
        <p:nvPicPr>
          <p:cNvPr id="433" name="Picture 2" descr="Picture 2"/>
          <p:cNvPicPr>
            <a:picLocks noChangeAspect="1"/>
          </p:cNvPicPr>
          <p:nvPr/>
        </p:nvPicPr>
        <p:blipFill>
          <a:blip r:embed="rId3"/>
          <a:stretch>
            <a:fillRect/>
          </a:stretch>
        </p:blipFill>
        <p:spPr>
          <a:xfrm>
            <a:off x="4114801" y="3215538"/>
            <a:ext cx="1348582" cy="1348581"/>
          </a:xfrm>
          <a:prstGeom prst="rect">
            <a:avLst/>
          </a:prstGeom>
          <a:ln w="12700">
            <a:miter lim="400000"/>
          </a:ln>
        </p:spPr>
      </p:pic>
      <p:pic>
        <p:nvPicPr>
          <p:cNvPr id="434" name="Picture 2" descr="Picture 2"/>
          <p:cNvPicPr>
            <a:picLocks noChangeAspect="1"/>
          </p:cNvPicPr>
          <p:nvPr/>
        </p:nvPicPr>
        <p:blipFill>
          <a:blip r:embed="rId3"/>
          <a:stretch>
            <a:fillRect/>
          </a:stretch>
        </p:blipFill>
        <p:spPr>
          <a:xfrm>
            <a:off x="6324601" y="3215537"/>
            <a:ext cx="1348582" cy="1348582"/>
          </a:xfrm>
          <a:prstGeom prst="rect">
            <a:avLst/>
          </a:prstGeom>
          <a:ln w="12700">
            <a:miter lim="400000"/>
          </a:ln>
        </p:spPr>
      </p:pic>
      <p:pic>
        <p:nvPicPr>
          <p:cNvPr id="435" name="Picture 2" descr="Picture 2"/>
          <p:cNvPicPr>
            <a:picLocks noChangeAspect="1"/>
          </p:cNvPicPr>
          <p:nvPr/>
        </p:nvPicPr>
        <p:blipFill>
          <a:blip r:embed="rId3"/>
          <a:stretch>
            <a:fillRect/>
          </a:stretch>
        </p:blipFill>
        <p:spPr>
          <a:xfrm>
            <a:off x="8458200" y="3215536"/>
            <a:ext cx="1348582" cy="1348582"/>
          </a:xfrm>
          <a:prstGeom prst="rect">
            <a:avLst/>
          </a:prstGeom>
          <a:ln w="12700">
            <a:miter lim="400000"/>
          </a:ln>
        </p:spPr>
      </p:pic>
      <p:pic>
        <p:nvPicPr>
          <p:cNvPr id="436" name="Picture 15" descr="Picture 15"/>
          <p:cNvPicPr>
            <a:picLocks noChangeAspect="1"/>
          </p:cNvPicPr>
          <p:nvPr/>
        </p:nvPicPr>
        <p:blipFill>
          <a:blip r:embed="rId4"/>
          <a:stretch>
            <a:fillRect/>
          </a:stretch>
        </p:blipFill>
        <p:spPr>
          <a:xfrm>
            <a:off x="1934749" y="1870908"/>
            <a:ext cx="622711" cy="730340"/>
          </a:xfrm>
          <a:prstGeom prst="rect">
            <a:avLst/>
          </a:prstGeom>
          <a:ln w="12700">
            <a:miter lim="400000"/>
          </a:ln>
        </p:spPr>
      </p:pic>
      <p:pic>
        <p:nvPicPr>
          <p:cNvPr id="437" name="Picture 16" descr="Picture 16"/>
          <p:cNvPicPr>
            <a:picLocks noChangeAspect="1"/>
          </p:cNvPicPr>
          <p:nvPr/>
        </p:nvPicPr>
        <p:blipFill>
          <a:blip r:embed="rId5"/>
          <a:stretch>
            <a:fillRect/>
          </a:stretch>
        </p:blipFill>
        <p:spPr>
          <a:xfrm>
            <a:off x="5551487" y="252322"/>
            <a:ext cx="773113" cy="906464"/>
          </a:xfrm>
          <a:prstGeom prst="rect">
            <a:avLst/>
          </a:prstGeom>
          <a:ln w="12700">
            <a:miter lim="400000"/>
          </a:ln>
        </p:spPr>
      </p:pic>
      <p:pic>
        <p:nvPicPr>
          <p:cNvPr id="438" name="Picture 17" descr="Picture 17"/>
          <p:cNvPicPr>
            <a:picLocks noChangeAspect="1"/>
          </p:cNvPicPr>
          <p:nvPr/>
        </p:nvPicPr>
        <p:blipFill>
          <a:blip r:embed="rId6"/>
          <a:stretch>
            <a:fillRect/>
          </a:stretch>
        </p:blipFill>
        <p:spPr>
          <a:xfrm>
            <a:off x="2696749" y="1834503"/>
            <a:ext cx="656051" cy="766743"/>
          </a:xfrm>
          <a:prstGeom prst="rect">
            <a:avLst/>
          </a:prstGeom>
          <a:ln w="12700">
            <a:miter lim="400000"/>
          </a:ln>
        </p:spPr>
      </p:pic>
      <p:pic>
        <p:nvPicPr>
          <p:cNvPr id="439" name="Picture 15" descr="Picture 15"/>
          <p:cNvPicPr>
            <a:picLocks noChangeAspect="1"/>
          </p:cNvPicPr>
          <p:nvPr/>
        </p:nvPicPr>
        <p:blipFill>
          <a:blip r:embed="rId4"/>
          <a:stretch>
            <a:fillRect/>
          </a:stretch>
        </p:blipFill>
        <p:spPr>
          <a:xfrm>
            <a:off x="4023516" y="1925960"/>
            <a:ext cx="622711" cy="730340"/>
          </a:xfrm>
          <a:prstGeom prst="rect">
            <a:avLst/>
          </a:prstGeom>
          <a:ln w="12700">
            <a:miter lim="400000"/>
          </a:ln>
        </p:spPr>
      </p:pic>
      <p:pic>
        <p:nvPicPr>
          <p:cNvPr id="440" name="Picture 17" descr="Picture 17"/>
          <p:cNvPicPr>
            <a:picLocks noChangeAspect="1"/>
          </p:cNvPicPr>
          <p:nvPr/>
        </p:nvPicPr>
        <p:blipFill>
          <a:blip r:embed="rId6"/>
          <a:stretch>
            <a:fillRect/>
          </a:stretch>
        </p:blipFill>
        <p:spPr>
          <a:xfrm>
            <a:off x="4785516" y="1889556"/>
            <a:ext cx="656051" cy="766743"/>
          </a:xfrm>
          <a:prstGeom prst="rect">
            <a:avLst/>
          </a:prstGeom>
          <a:ln w="12700">
            <a:miter lim="400000"/>
          </a:ln>
        </p:spPr>
      </p:pic>
      <p:pic>
        <p:nvPicPr>
          <p:cNvPr id="441" name="Picture 15" descr="Picture 15"/>
          <p:cNvPicPr>
            <a:picLocks noChangeAspect="1"/>
          </p:cNvPicPr>
          <p:nvPr/>
        </p:nvPicPr>
        <p:blipFill>
          <a:blip r:embed="rId4"/>
          <a:stretch>
            <a:fillRect/>
          </a:stretch>
        </p:blipFill>
        <p:spPr>
          <a:xfrm>
            <a:off x="6236889" y="1959992"/>
            <a:ext cx="622711" cy="730340"/>
          </a:xfrm>
          <a:prstGeom prst="rect">
            <a:avLst/>
          </a:prstGeom>
          <a:ln w="12700">
            <a:miter lim="400000"/>
          </a:ln>
        </p:spPr>
      </p:pic>
      <p:pic>
        <p:nvPicPr>
          <p:cNvPr id="442" name="Picture 17" descr="Picture 17"/>
          <p:cNvPicPr>
            <a:picLocks noChangeAspect="1"/>
          </p:cNvPicPr>
          <p:nvPr/>
        </p:nvPicPr>
        <p:blipFill>
          <a:blip r:embed="rId6"/>
          <a:stretch>
            <a:fillRect/>
          </a:stretch>
        </p:blipFill>
        <p:spPr>
          <a:xfrm>
            <a:off x="6998889" y="1923588"/>
            <a:ext cx="656051" cy="766743"/>
          </a:xfrm>
          <a:prstGeom prst="rect">
            <a:avLst/>
          </a:prstGeom>
          <a:ln w="12700">
            <a:miter lim="400000"/>
          </a:ln>
        </p:spPr>
      </p:pic>
      <p:pic>
        <p:nvPicPr>
          <p:cNvPr id="443" name="Picture 15" descr="Picture 15"/>
          <p:cNvPicPr>
            <a:picLocks noChangeAspect="1"/>
          </p:cNvPicPr>
          <p:nvPr/>
        </p:nvPicPr>
        <p:blipFill>
          <a:blip r:embed="rId4"/>
          <a:stretch>
            <a:fillRect/>
          </a:stretch>
        </p:blipFill>
        <p:spPr>
          <a:xfrm>
            <a:off x="8473965" y="2012862"/>
            <a:ext cx="622711" cy="730340"/>
          </a:xfrm>
          <a:prstGeom prst="rect">
            <a:avLst/>
          </a:prstGeom>
          <a:ln w="12700">
            <a:miter lim="400000"/>
          </a:ln>
        </p:spPr>
      </p:pic>
      <p:pic>
        <p:nvPicPr>
          <p:cNvPr id="444" name="Picture 17" descr="Picture 17"/>
          <p:cNvPicPr>
            <a:picLocks noChangeAspect="1"/>
          </p:cNvPicPr>
          <p:nvPr/>
        </p:nvPicPr>
        <p:blipFill>
          <a:blip r:embed="rId6"/>
          <a:stretch>
            <a:fillRect/>
          </a:stretch>
        </p:blipFill>
        <p:spPr>
          <a:xfrm>
            <a:off x="9235965" y="1976458"/>
            <a:ext cx="656051" cy="766743"/>
          </a:xfrm>
          <a:prstGeom prst="rect">
            <a:avLst/>
          </a:prstGeom>
          <a:ln w="12700">
            <a:miter lim="400000"/>
          </a:ln>
        </p:spPr>
      </p:pic>
      <p:pic>
        <p:nvPicPr>
          <p:cNvPr id="445" name="Picture 18" descr="Picture 18"/>
          <p:cNvPicPr>
            <a:picLocks noChangeAspect="1"/>
          </p:cNvPicPr>
          <p:nvPr/>
        </p:nvPicPr>
        <p:blipFill>
          <a:blip r:embed="rId7"/>
          <a:stretch>
            <a:fillRect/>
          </a:stretch>
        </p:blipFill>
        <p:spPr>
          <a:xfrm>
            <a:off x="2796175" y="5138553"/>
            <a:ext cx="1989343" cy="924007"/>
          </a:xfrm>
          <a:prstGeom prst="rect">
            <a:avLst/>
          </a:prstGeom>
          <a:ln w="12700">
            <a:miter lim="400000"/>
          </a:ln>
        </p:spPr>
      </p:pic>
      <p:pic>
        <p:nvPicPr>
          <p:cNvPr id="446" name="Picture 19" descr="Picture 19"/>
          <p:cNvPicPr>
            <a:picLocks noChangeAspect="1"/>
          </p:cNvPicPr>
          <p:nvPr/>
        </p:nvPicPr>
        <p:blipFill>
          <a:blip r:embed="rId8"/>
          <a:stretch>
            <a:fillRect/>
          </a:stretch>
        </p:blipFill>
        <p:spPr>
          <a:xfrm>
            <a:off x="5563358" y="4958739"/>
            <a:ext cx="984888" cy="1218735"/>
          </a:xfrm>
          <a:prstGeom prst="rect">
            <a:avLst/>
          </a:prstGeom>
          <a:ln w="12700">
            <a:miter lim="400000"/>
          </a:ln>
        </p:spPr>
      </p:pic>
      <p:pic>
        <p:nvPicPr>
          <p:cNvPr id="447" name="Picture 20" descr="Picture 20"/>
          <p:cNvPicPr>
            <a:picLocks/>
          </p:cNvPicPr>
          <p:nvPr/>
        </p:nvPicPr>
        <p:blipFill>
          <a:blip r:embed="rId9"/>
          <a:stretch>
            <a:fillRect/>
          </a:stretch>
        </p:blipFill>
        <p:spPr>
          <a:xfrm>
            <a:off x="7960617" y="5138551"/>
            <a:ext cx="525641" cy="1291445"/>
          </a:xfrm>
          <a:prstGeom prst="rect">
            <a:avLst/>
          </a:prstGeom>
          <a:ln w="12700">
            <a:miter lim="400000"/>
          </a:ln>
        </p:spPr>
      </p:pic>
      <p:sp>
        <p:nvSpPr>
          <p:cNvPr id="448" name="Right Brace 7"/>
          <p:cNvSpPr/>
          <p:nvPr/>
        </p:nvSpPr>
        <p:spPr>
          <a:xfrm rot="16200000">
            <a:off x="5810023"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anchor="ctr"/>
          <a:lstStyle/>
          <a:p>
            <a:pPr algn="ctr">
              <a:defRPr>
                <a:latin typeface="+mn-lt"/>
                <a:ea typeface="+mn-ea"/>
                <a:cs typeface="+mn-cs"/>
                <a:sym typeface="Source Sans Pro Regular"/>
              </a:defRPr>
            </a:pPr>
            <a:endParaRPr/>
          </a:p>
        </p:txBody>
      </p:sp>
      <p:sp>
        <p:nvSpPr>
          <p:cNvPr id="449" name="Up-Down Arrow 8"/>
          <p:cNvSpPr/>
          <p:nvPr/>
        </p:nvSpPr>
        <p:spPr>
          <a:xfrm>
            <a:off x="2438399" y="2667000"/>
            <a:ext cx="258352"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450" name="Up-Down Arrow 35"/>
          <p:cNvSpPr/>
          <p:nvPr/>
        </p:nvSpPr>
        <p:spPr>
          <a:xfrm>
            <a:off x="4530740"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451" name="Up-Down Arrow 36"/>
          <p:cNvSpPr/>
          <p:nvPr/>
        </p:nvSpPr>
        <p:spPr>
          <a:xfrm>
            <a:off x="6740539"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452" name="Up-Down Arrow 37"/>
          <p:cNvSpPr/>
          <p:nvPr/>
        </p:nvSpPr>
        <p:spPr>
          <a:xfrm>
            <a:off x="9003314"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453" name="Right Bracket 10"/>
          <p:cNvSpPr/>
          <p:nvPr/>
        </p:nvSpPr>
        <p:spPr>
          <a:xfrm rot="16200000">
            <a:off x="5300009"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anchor="ctr"/>
          <a:lstStyle/>
          <a:p>
            <a:pPr algn="ctr">
              <a:defRPr>
                <a:latin typeface="+mn-lt"/>
                <a:ea typeface="+mn-ea"/>
                <a:cs typeface="+mn-cs"/>
                <a:sym typeface="Source Sans Pro Regular"/>
              </a:defRPr>
            </a:pPr>
            <a:endParaRPr/>
          </a:p>
        </p:txBody>
      </p:sp>
      <p:sp>
        <p:nvSpPr>
          <p:cNvPr id="454" name="Straight Arrow Connector 12"/>
          <p:cNvSpPr/>
          <p:nvPr/>
        </p:nvSpPr>
        <p:spPr>
          <a:xfrm>
            <a:off x="3276599" y="4564115"/>
            <a:ext cx="1058273" cy="236484"/>
          </a:xfrm>
          <a:prstGeom prst="line">
            <a:avLst/>
          </a:prstGeom>
          <a:ln w="38100">
            <a:solidFill>
              <a:srgbClr val="000000"/>
            </a:solidFill>
            <a:miter/>
            <a:tailEnd type="triangle"/>
          </a:ln>
        </p:spPr>
        <p:txBody>
          <a:bodyPr lIns="45719" rIns="45719"/>
          <a:lstStyle/>
          <a:p>
            <a:endParaRPr/>
          </a:p>
        </p:txBody>
      </p:sp>
      <p:sp>
        <p:nvSpPr>
          <p:cNvPr id="455" name="Straight Arrow Connector 42"/>
          <p:cNvSpPr/>
          <p:nvPr/>
        </p:nvSpPr>
        <p:spPr>
          <a:xfrm flipH="1">
            <a:off x="6548243" y="4490542"/>
            <a:ext cx="192297" cy="310059"/>
          </a:xfrm>
          <a:prstGeom prst="line">
            <a:avLst/>
          </a:prstGeom>
          <a:ln w="38100">
            <a:solidFill>
              <a:srgbClr val="000000"/>
            </a:solidFill>
            <a:miter/>
            <a:tailEnd type="triangle"/>
          </a:ln>
        </p:spPr>
        <p:txBody>
          <a:bodyPr lIns="45719" rIns="45719"/>
          <a:lstStyle/>
          <a:p>
            <a:endParaRPr/>
          </a:p>
        </p:txBody>
      </p:sp>
      <p:sp>
        <p:nvSpPr>
          <p:cNvPr id="456" name="Straight Arrow Connector 43"/>
          <p:cNvSpPr/>
          <p:nvPr/>
        </p:nvSpPr>
        <p:spPr>
          <a:xfrm>
            <a:off x="5034222" y="4564117"/>
            <a:ext cx="223579" cy="270641"/>
          </a:xfrm>
          <a:prstGeom prst="line">
            <a:avLst/>
          </a:prstGeom>
          <a:ln w="38100">
            <a:solidFill>
              <a:srgbClr val="000000"/>
            </a:solidFill>
            <a:miter/>
            <a:tailEnd type="triangle"/>
          </a:ln>
        </p:spPr>
        <p:txBody>
          <a:bodyPr lIns="45719" rIns="45719"/>
          <a:lstStyle/>
          <a:p>
            <a:endParaRPr/>
          </a:p>
        </p:txBody>
      </p:sp>
      <p:sp>
        <p:nvSpPr>
          <p:cNvPr id="457" name="Straight Arrow Connector 44"/>
          <p:cNvSpPr/>
          <p:nvPr/>
        </p:nvSpPr>
        <p:spPr>
          <a:xfrm flipH="1">
            <a:off x="8093747" y="4564115"/>
            <a:ext cx="739997" cy="236484"/>
          </a:xfrm>
          <a:prstGeom prst="line">
            <a:avLst/>
          </a:prstGeom>
          <a:ln w="38100">
            <a:solidFill>
              <a:srgbClr val="000000"/>
            </a:solidFill>
            <a:miter/>
            <a:tailEnd type="triangle"/>
          </a:ln>
        </p:spPr>
        <p:txBody>
          <a:bodyPr lIns="45719" rIns="45719"/>
          <a:lstStyle/>
          <a:p>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Right Brace 7"/>
          <p:cNvSpPr/>
          <p:nvPr/>
        </p:nvSpPr>
        <p:spPr>
          <a:xfrm rot="16200000">
            <a:off x="5810023"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anchor="ctr"/>
          <a:lstStyle/>
          <a:p>
            <a:pPr algn="ctr">
              <a:defRPr>
                <a:latin typeface="+mn-lt"/>
                <a:ea typeface="+mn-ea"/>
                <a:cs typeface="+mn-cs"/>
                <a:sym typeface="Source Sans Pro Regular"/>
              </a:defRPr>
            </a:pPr>
            <a:endParaRPr/>
          </a:p>
        </p:txBody>
      </p:sp>
      <p:pic>
        <p:nvPicPr>
          <p:cNvPr id="462" name="Picture 2" descr="Picture 2"/>
          <p:cNvPicPr>
            <a:picLocks noChangeAspect="1"/>
          </p:cNvPicPr>
          <p:nvPr/>
        </p:nvPicPr>
        <p:blipFill>
          <a:blip r:embed="rId3"/>
          <a:stretch>
            <a:fillRect/>
          </a:stretch>
        </p:blipFill>
        <p:spPr>
          <a:xfrm>
            <a:off x="1905794" y="3216947"/>
            <a:ext cx="1347789" cy="1347788"/>
          </a:xfrm>
          <a:prstGeom prst="rect">
            <a:avLst/>
          </a:prstGeom>
          <a:ln w="12700">
            <a:miter lim="400000"/>
          </a:ln>
        </p:spPr>
      </p:pic>
      <p:pic>
        <p:nvPicPr>
          <p:cNvPr id="463" name="Picture 2" descr="Picture 2"/>
          <p:cNvPicPr>
            <a:picLocks noChangeAspect="1"/>
          </p:cNvPicPr>
          <p:nvPr/>
        </p:nvPicPr>
        <p:blipFill>
          <a:blip r:embed="rId3"/>
          <a:stretch>
            <a:fillRect/>
          </a:stretch>
        </p:blipFill>
        <p:spPr>
          <a:xfrm>
            <a:off x="4114801" y="3215538"/>
            <a:ext cx="1348582" cy="1348581"/>
          </a:xfrm>
          <a:prstGeom prst="rect">
            <a:avLst/>
          </a:prstGeom>
          <a:ln w="12700">
            <a:miter lim="400000"/>
          </a:ln>
        </p:spPr>
      </p:pic>
      <p:pic>
        <p:nvPicPr>
          <p:cNvPr id="464" name="Picture 2" descr="Picture 2"/>
          <p:cNvPicPr>
            <a:picLocks noChangeAspect="1"/>
          </p:cNvPicPr>
          <p:nvPr/>
        </p:nvPicPr>
        <p:blipFill>
          <a:blip r:embed="rId3"/>
          <a:stretch>
            <a:fillRect/>
          </a:stretch>
        </p:blipFill>
        <p:spPr>
          <a:xfrm>
            <a:off x="6324601" y="3215537"/>
            <a:ext cx="1348582" cy="1348582"/>
          </a:xfrm>
          <a:prstGeom prst="rect">
            <a:avLst/>
          </a:prstGeom>
          <a:ln w="12700">
            <a:miter lim="400000"/>
          </a:ln>
        </p:spPr>
      </p:pic>
      <p:pic>
        <p:nvPicPr>
          <p:cNvPr id="465" name="Picture 2" descr="Picture 2"/>
          <p:cNvPicPr>
            <a:picLocks noChangeAspect="1"/>
          </p:cNvPicPr>
          <p:nvPr/>
        </p:nvPicPr>
        <p:blipFill>
          <a:blip r:embed="rId3"/>
          <a:stretch>
            <a:fillRect/>
          </a:stretch>
        </p:blipFill>
        <p:spPr>
          <a:xfrm>
            <a:off x="8458200" y="3215536"/>
            <a:ext cx="1348582" cy="1348582"/>
          </a:xfrm>
          <a:prstGeom prst="rect">
            <a:avLst/>
          </a:prstGeom>
          <a:ln w="12700">
            <a:miter lim="400000"/>
          </a:ln>
        </p:spPr>
      </p:pic>
      <p:pic>
        <p:nvPicPr>
          <p:cNvPr id="466" name="Picture 15" descr="Picture 15"/>
          <p:cNvPicPr>
            <a:picLocks noChangeAspect="1"/>
          </p:cNvPicPr>
          <p:nvPr/>
        </p:nvPicPr>
        <p:blipFill>
          <a:blip r:embed="rId4"/>
          <a:stretch>
            <a:fillRect/>
          </a:stretch>
        </p:blipFill>
        <p:spPr>
          <a:xfrm>
            <a:off x="1934749" y="1870908"/>
            <a:ext cx="622711" cy="730340"/>
          </a:xfrm>
          <a:prstGeom prst="rect">
            <a:avLst/>
          </a:prstGeom>
          <a:ln w="12700">
            <a:miter lim="400000"/>
          </a:ln>
        </p:spPr>
      </p:pic>
      <p:pic>
        <p:nvPicPr>
          <p:cNvPr id="467" name="Picture 16" descr="Picture 16"/>
          <p:cNvPicPr>
            <a:picLocks noChangeAspect="1"/>
          </p:cNvPicPr>
          <p:nvPr/>
        </p:nvPicPr>
        <p:blipFill>
          <a:blip r:embed="rId5"/>
          <a:stretch>
            <a:fillRect/>
          </a:stretch>
        </p:blipFill>
        <p:spPr>
          <a:xfrm>
            <a:off x="5551487" y="252322"/>
            <a:ext cx="773113" cy="906464"/>
          </a:xfrm>
          <a:prstGeom prst="rect">
            <a:avLst/>
          </a:prstGeom>
          <a:ln w="12700">
            <a:miter lim="400000"/>
          </a:ln>
        </p:spPr>
      </p:pic>
      <p:pic>
        <p:nvPicPr>
          <p:cNvPr id="468" name="Picture 17" descr="Picture 17"/>
          <p:cNvPicPr>
            <a:picLocks noChangeAspect="1"/>
          </p:cNvPicPr>
          <p:nvPr/>
        </p:nvPicPr>
        <p:blipFill>
          <a:blip r:embed="rId6"/>
          <a:stretch>
            <a:fillRect/>
          </a:stretch>
        </p:blipFill>
        <p:spPr>
          <a:xfrm>
            <a:off x="2696749" y="1834503"/>
            <a:ext cx="656051" cy="766743"/>
          </a:xfrm>
          <a:prstGeom prst="rect">
            <a:avLst/>
          </a:prstGeom>
          <a:ln w="12700">
            <a:miter lim="400000"/>
          </a:ln>
        </p:spPr>
      </p:pic>
      <p:pic>
        <p:nvPicPr>
          <p:cNvPr id="469" name="Picture 15" descr="Picture 15"/>
          <p:cNvPicPr>
            <a:picLocks noChangeAspect="1"/>
          </p:cNvPicPr>
          <p:nvPr/>
        </p:nvPicPr>
        <p:blipFill>
          <a:blip r:embed="rId4"/>
          <a:stretch>
            <a:fillRect/>
          </a:stretch>
        </p:blipFill>
        <p:spPr>
          <a:xfrm>
            <a:off x="4023516" y="1925960"/>
            <a:ext cx="622711" cy="730340"/>
          </a:xfrm>
          <a:prstGeom prst="rect">
            <a:avLst/>
          </a:prstGeom>
          <a:ln w="12700">
            <a:miter lim="400000"/>
          </a:ln>
        </p:spPr>
      </p:pic>
      <p:pic>
        <p:nvPicPr>
          <p:cNvPr id="470" name="Picture 17" descr="Picture 17"/>
          <p:cNvPicPr>
            <a:picLocks noChangeAspect="1"/>
          </p:cNvPicPr>
          <p:nvPr/>
        </p:nvPicPr>
        <p:blipFill>
          <a:blip r:embed="rId6"/>
          <a:stretch>
            <a:fillRect/>
          </a:stretch>
        </p:blipFill>
        <p:spPr>
          <a:xfrm>
            <a:off x="4785516" y="1889556"/>
            <a:ext cx="656051" cy="766743"/>
          </a:xfrm>
          <a:prstGeom prst="rect">
            <a:avLst/>
          </a:prstGeom>
          <a:ln w="12700">
            <a:miter lim="400000"/>
          </a:ln>
        </p:spPr>
      </p:pic>
      <p:pic>
        <p:nvPicPr>
          <p:cNvPr id="471" name="Picture 15" descr="Picture 15"/>
          <p:cNvPicPr>
            <a:picLocks noChangeAspect="1"/>
          </p:cNvPicPr>
          <p:nvPr/>
        </p:nvPicPr>
        <p:blipFill>
          <a:blip r:embed="rId4"/>
          <a:stretch>
            <a:fillRect/>
          </a:stretch>
        </p:blipFill>
        <p:spPr>
          <a:xfrm>
            <a:off x="6236889" y="1959992"/>
            <a:ext cx="622711" cy="730340"/>
          </a:xfrm>
          <a:prstGeom prst="rect">
            <a:avLst/>
          </a:prstGeom>
          <a:ln w="12700">
            <a:miter lim="400000"/>
          </a:ln>
        </p:spPr>
      </p:pic>
      <p:pic>
        <p:nvPicPr>
          <p:cNvPr id="472" name="Picture 17" descr="Picture 17"/>
          <p:cNvPicPr>
            <a:picLocks noChangeAspect="1"/>
          </p:cNvPicPr>
          <p:nvPr/>
        </p:nvPicPr>
        <p:blipFill>
          <a:blip r:embed="rId6"/>
          <a:stretch>
            <a:fillRect/>
          </a:stretch>
        </p:blipFill>
        <p:spPr>
          <a:xfrm>
            <a:off x="6998889" y="1923588"/>
            <a:ext cx="656051" cy="766743"/>
          </a:xfrm>
          <a:prstGeom prst="rect">
            <a:avLst/>
          </a:prstGeom>
          <a:ln w="12700">
            <a:miter lim="400000"/>
          </a:ln>
        </p:spPr>
      </p:pic>
      <p:pic>
        <p:nvPicPr>
          <p:cNvPr id="473" name="Picture 15" descr="Picture 15"/>
          <p:cNvPicPr>
            <a:picLocks noChangeAspect="1"/>
          </p:cNvPicPr>
          <p:nvPr/>
        </p:nvPicPr>
        <p:blipFill>
          <a:blip r:embed="rId4"/>
          <a:stretch>
            <a:fillRect/>
          </a:stretch>
        </p:blipFill>
        <p:spPr>
          <a:xfrm>
            <a:off x="8473965" y="2012862"/>
            <a:ext cx="622711" cy="730340"/>
          </a:xfrm>
          <a:prstGeom prst="rect">
            <a:avLst/>
          </a:prstGeom>
          <a:ln w="12700">
            <a:miter lim="400000"/>
          </a:ln>
        </p:spPr>
      </p:pic>
      <p:pic>
        <p:nvPicPr>
          <p:cNvPr id="474" name="Picture 17" descr="Picture 17"/>
          <p:cNvPicPr>
            <a:picLocks noChangeAspect="1"/>
          </p:cNvPicPr>
          <p:nvPr/>
        </p:nvPicPr>
        <p:blipFill>
          <a:blip r:embed="rId6"/>
          <a:stretch>
            <a:fillRect/>
          </a:stretch>
        </p:blipFill>
        <p:spPr>
          <a:xfrm>
            <a:off x="9235965" y="1976458"/>
            <a:ext cx="656051" cy="766743"/>
          </a:xfrm>
          <a:prstGeom prst="rect">
            <a:avLst/>
          </a:prstGeom>
          <a:ln w="12700">
            <a:miter lim="400000"/>
          </a:ln>
        </p:spPr>
      </p:pic>
      <p:pic>
        <p:nvPicPr>
          <p:cNvPr id="475" name="Picture 18" descr="Picture 18"/>
          <p:cNvPicPr>
            <a:picLocks noChangeAspect="1"/>
          </p:cNvPicPr>
          <p:nvPr/>
        </p:nvPicPr>
        <p:blipFill>
          <a:blip r:embed="rId7"/>
          <a:stretch>
            <a:fillRect/>
          </a:stretch>
        </p:blipFill>
        <p:spPr>
          <a:xfrm>
            <a:off x="2796175" y="5138553"/>
            <a:ext cx="1989343" cy="924007"/>
          </a:xfrm>
          <a:prstGeom prst="rect">
            <a:avLst/>
          </a:prstGeom>
          <a:ln w="12700">
            <a:miter lim="400000"/>
          </a:ln>
        </p:spPr>
      </p:pic>
      <p:pic>
        <p:nvPicPr>
          <p:cNvPr id="476" name="Picture 19" descr="Picture 19"/>
          <p:cNvPicPr>
            <a:picLocks noChangeAspect="1"/>
          </p:cNvPicPr>
          <p:nvPr/>
        </p:nvPicPr>
        <p:blipFill>
          <a:blip r:embed="rId8"/>
          <a:stretch>
            <a:fillRect/>
          </a:stretch>
        </p:blipFill>
        <p:spPr>
          <a:xfrm>
            <a:off x="5563358" y="4958739"/>
            <a:ext cx="984888" cy="1218735"/>
          </a:xfrm>
          <a:prstGeom prst="rect">
            <a:avLst/>
          </a:prstGeom>
          <a:ln w="12700">
            <a:miter lim="400000"/>
          </a:ln>
        </p:spPr>
      </p:pic>
      <p:pic>
        <p:nvPicPr>
          <p:cNvPr id="477" name="Picture 20" descr="Picture 20"/>
          <p:cNvPicPr>
            <a:picLocks/>
          </p:cNvPicPr>
          <p:nvPr/>
        </p:nvPicPr>
        <p:blipFill>
          <a:blip r:embed="rId9"/>
          <a:stretch>
            <a:fillRect/>
          </a:stretch>
        </p:blipFill>
        <p:spPr>
          <a:xfrm>
            <a:off x="7960617" y="5138551"/>
            <a:ext cx="525641" cy="1291445"/>
          </a:xfrm>
          <a:prstGeom prst="rect">
            <a:avLst/>
          </a:prstGeom>
          <a:ln w="12700">
            <a:miter lim="400000"/>
          </a:ln>
        </p:spPr>
      </p:pic>
      <p:sp>
        <p:nvSpPr>
          <p:cNvPr id="478" name="Up-Down Arrow 8"/>
          <p:cNvSpPr/>
          <p:nvPr/>
        </p:nvSpPr>
        <p:spPr>
          <a:xfrm>
            <a:off x="2438400" y="2667000"/>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479" name="Up-Down Arrow 35"/>
          <p:cNvSpPr/>
          <p:nvPr/>
        </p:nvSpPr>
        <p:spPr>
          <a:xfrm>
            <a:off x="4530740"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480" name="Up-Down Arrow 36"/>
          <p:cNvSpPr/>
          <p:nvPr/>
        </p:nvSpPr>
        <p:spPr>
          <a:xfrm>
            <a:off x="6740539"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481" name="Up-Down Arrow 37"/>
          <p:cNvSpPr/>
          <p:nvPr/>
        </p:nvSpPr>
        <p:spPr>
          <a:xfrm>
            <a:off x="9003314"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482" name="Right Bracket 10"/>
          <p:cNvSpPr/>
          <p:nvPr/>
        </p:nvSpPr>
        <p:spPr>
          <a:xfrm rot="16200000">
            <a:off x="5300009"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anchor="ctr"/>
          <a:lstStyle/>
          <a:p>
            <a:pPr algn="ctr">
              <a:defRPr>
                <a:latin typeface="+mn-lt"/>
                <a:ea typeface="+mn-ea"/>
                <a:cs typeface="+mn-cs"/>
                <a:sym typeface="Source Sans Pro Regular"/>
              </a:defRPr>
            </a:pPr>
            <a:endParaRPr/>
          </a:p>
        </p:txBody>
      </p:sp>
      <p:sp>
        <p:nvSpPr>
          <p:cNvPr id="483" name="Straight Arrow Connector 12"/>
          <p:cNvSpPr/>
          <p:nvPr/>
        </p:nvSpPr>
        <p:spPr>
          <a:xfrm>
            <a:off x="3276599" y="4564115"/>
            <a:ext cx="1058273" cy="236485"/>
          </a:xfrm>
          <a:prstGeom prst="line">
            <a:avLst/>
          </a:prstGeom>
          <a:ln w="38100">
            <a:solidFill>
              <a:srgbClr val="000000"/>
            </a:solidFill>
            <a:miter/>
            <a:tailEnd type="triangle"/>
          </a:ln>
        </p:spPr>
        <p:txBody>
          <a:bodyPr lIns="45719" rIns="45719"/>
          <a:lstStyle/>
          <a:p>
            <a:endParaRPr/>
          </a:p>
        </p:txBody>
      </p:sp>
      <p:sp>
        <p:nvSpPr>
          <p:cNvPr id="484" name="Straight Arrow Connector 42"/>
          <p:cNvSpPr/>
          <p:nvPr/>
        </p:nvSpPr>
        <p:spPr>
          <a:xfrm flipH="1">
            <a:off x="6548243" y="4490542"/>
            <a:ext cx="192297" cy="310059"/>
          </a:xfrm>
          <a:prstGeom prst="line">
            <a:avLst/>
          </a:prstGeom>
          <a:ln w="38100">
            <a:solidFill>
              <a:srgbClr val="000000"/>
            </a:solidFill>
            <a:miter/>
            <a:tailEnd type="triangle"/>
          </a:ln>
        </p:spPr>
        <p:txBody>
          <a:bodyPr lIns="45719" rIns="45719"/>
          <a:lstStyle/>
          <a:p>
            <a:endParaRPr/>
          </a:p>
        </p:txBody>
      </p:sp>
      <p:sp>
        <p:nvSpPr>
          <p:cNvPr id="485" name="Straight Arrow Connector 43"/>
          <p:cNvSpPr/>
          <p:nvPr/>
        </p:nvSpPr>
        <p:spPr>
          <a:xfrm>
            <a:off x="5034222" y="4564117"/>
            <a:ext cx="223579" cy="270641"/>
          </a:xfrm>
          <a:prstGeom prst="line">
            <a:avLst/>
          </a:prstGeom>
          <a:ln w="38100">
            <a:solidFill>
              <a:srgbClr val="000000"/>
            </a:solidFill>
            <a:miter/>
            <a:tailEnd type="triangle"/>
          </a:ln>
        </p:spPr>
        <p:txBody>
          <a:bodyPr lIns="45719" rIns="45719"/>
          <a:lstStyle/>
          <a:p>
            <a:endParaRPr/>
          </a:p>
        </p:txBody>
      </p:sp>
      <p:sp>
        <p:nvSpPr>
          <p:cNvPr id="486" name="Straight Arrow Connector 44"/>
          <p:cNvSpPr/>
          <p:nvPr/>
        </p:nvSpPr>
        <p:spPr>
          <a:xfrm flipH="1">
            <a:off x="8093747" y="4564116"/>
            <a:ext cx="739997" cy="236484"/>
          </a:xfrm>
          <a:prstGeom prst="line">
            <a:avLst/>
          </a:prstGeom>
          <a:ln w="38100">
            <a:solidFill>
              <a:srgbClr val="000000"/>
            </a:solidFill>
            <a:miter/>
            <a:tailEnd type="triangle"/>
          </a:ln>
        </p:spPr>
        <p:txBody>
          <a:bodyPr lIns="45719" rIns="45719"/>
          <a:lstStyle/>
          <a:p>
            <a:endParaRPr/>
          </a:p>
        </p:txBody>
      </p:sp>
      <p:sp>
        <p:nvSpPr>
          <p:cNvPr id="487" name="TextBox 31"/>
          <p:cNvSpPr txBox="1"/>
          <p:nvPr/>
        </p:nvSpPr>
        <p:spPr>
          <a:xfrm>
            <a:off x="7291195" y="457199"/>
            <a:ext cx="2237077"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latin typeface="+mn-lt"/>
                <a:ea typeface="+mn-ea"/>
                <a:cs typeface="+mn-cs"/>
                <a:sym typeface="Source Sans Pro Regular"/>
              </a:defRPr>
            </a:lvl1pPr>
          </a:lstStyle>
          <a:p>
            <a:pPr algn="ctr"/>
            <a:r>
              <a:rPr b="1"/>
              <a:t>Exercise Controller</a:t>
            </a:r>
          </a:p>
        </p:txBody>
      </p:sp>
      <p:sp>
        <p:nvSpPr>
          <p:cNvPr id="488" name="TextBox 32"/>
          <p:cNvSpPr txBox="1"/>
          <p:nvPr/>
        </p:nvSpPr>
        <p:spPr>
          <a:xfrm>
            <a:off x="1795482" y="1070223"/>
            <a:ext cx="124443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latin typeface="+mn-lt"/>
                <a:ea typeface="+mn-ea"/>
                <a:cs typeface="+mn-cs"/>
                <a:sym typeface="Source Sans Pro Regular"/>
              </a:defRPr>
            </a:lvl1pPr>
          </a:lstStyle>
          <a:p>
            <a:pPr algn="ctr"/>
            <a:r>
              <a:rPr b="1"/>
              <a:t>Coaches</a:t>
            </a:r>
          </a:p>
        </p:txBody>
      </p:sp>
      <p:sp>
        <p:nvSpPr>
          <p:cNvPr id="489" name="TextBox 33"/>
          <p:cNvSpPr txBox="1"/>
          <p:nvPr/>
        </p:nvSpPr>
        <p:spPr>
          <a:xfrm>
            <a:off x="3143395" y="1079540"/>
            <a:ext cx="147102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latin typeface="+mn-lt"/>
                <a:ea typeface="+mn-ea"/>
                <a:cs typeface="+mn-cs"/>
                <a:sym typeface="Source Sans Pro Regular"/>
              </a:defRPr>
            </a:lvl1pPr>
          </a:lstStyle>
          <a:p>
            <a:pPr algn="ctr"/>
            <a:r>
              <a:rPr b="1"/>
              <a:t>Evaluators</a:t>
            </a:r>
          </a:p>
        </p:txBody>
      </p:sp>
      <p:sp>
        <p:nvSpPr>
          <p:cNvPr id="490" name="TextBox 38"/>
          <p:cNvSpPr txBox="1"/>
          <p:nvPr/>
        </p:nvSpPr>
        <p:spPr>
          <a:xfrm>
            <a:off x="4957110" y="3731299"/>
            <a:ext cx="2834641"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a:latin typeface="+mn-lt"/>
                <a:ea typeface="+mn-ea"/>
                <a:cs typeface="+mn-cs"/>
                <a:sym typeface="Source Sans Pro Regular"/>
              </a:defRPr>
            </a:lvl1pPr>
          </a:lstStyle>
          <a:p>
            <a:r>
              <a:rPr b="1"/>
              <a:t>Participants (RRT members)</a:t>
            </a:r>
          </a:p>
        </p:txBody>
      </p:sp>
      <p:sp>
        <p:nvSpPr>
          <p:cNvPr id="491" name="TextBox 40"/>
          <p:cNvSpPr txBox="1"/>
          <p:nvPr/>
        </p:nvSpPr>
        <p:spPr>
          <a:xfrm>
            <a:off x="9174910" y="5288631"/>
            <a:ext cx="147102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latin typeface="+mn-lt"/>
                <a:ea typeface="+mn-ea"/>
                <a:cs typeface="+mn-cs"/>
                <a:sym typeface="Source Sans Pro Regular"/>
              </a:defRPr>
            </a:lvl1pPr>
          </a:lstStyle>
          <a:p>
            <a:pPr algn="ctr"/>
            <a:r>
              <a:rPr b="1"/>
              <a:t>Role Players</a:t>
            </a:r>
          </a:p>
        </p:txBody>
      </p:sp>
      <p:sp>
        <p:nvSpPr>
          <p:cNvPr id="492" name="Roles in RRT drill"/>
          <p:cNvSpPr txBox="1">
            <a:spLocks noGrp="1"/>
          </p:cNvSpPr>
          <p:nvPr>
            <p:ph type="title"/>
          </p:nvPr>
        </p:nvSpPr>
        <p:spPr>
          <a:prstGeom prst="rect">
            <a:avLst/>
          </a:prstGeom>
        </p:spPr>
        <p:txBody>
          <a:bodyPr/>
          <a:lstStyle/>
          <a:p>
            <a:r>
              <a:rPr b="1"/>
              <a:t>Roles in RRT drill</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490"/>
                                        </p:tgtEl>
                                        <p:attrNameLst>
                                          <p:attrName>style.visibility</p:attrName>
                                        </p:attrNameLst>
                                      </p:cBhvr>
                                      <p:to>
                                        <p:strVal val="visible"/>
                                      </p:to>
                                    </p:set>
                                    <p:animEffect transition="in" filter="fade">
                                      <p:cBhvr>
                                        <p:cTn id="7" dur="500"/>
                                        <p:tgtEl>
                                          <p:spTgt spid="490"/>
                                        </p:tgtEl>
                                      </p:cBhvr>
                                    </p:animEffect>
                                  </p:childTnLst>
                                </p:cTn>
                              </p:par>
                            </p:childTnLst>
                          </p:cTn>
                        </p:par>
                        <p:par>
                          <p:cTn id="8" fill="hold">
                            <p:stCondLst>
                              <p:cond delay="500"/>
                            </p:stCondLst>
                            <p:childTnLst>
                              <p:par>
                                <p:cTn id="9" presetID="10" presetClass="entr" fill="hold" grpId="0" nodeType="afterEffect">
                                  <p:stCondLst>
                                    <p:cond delay="0"/>
                                  </p:stCondLst>
                                  <p:iterate>
                                    <p:tmAbs val="0"/>
                                  </p:iterate>
                                  <p:childTnLst>
                                    <p:set>
                                      <p:cBhvr>
                                        <p:cTn id="10" fill="hold"/>
                                        <p:tgtEl>
                                          <p:spTgt spid="488"/>
                                        </p:tgtEl>
                                        <p:attrNameLst>
                                          <p:attrName>style.visibility</p:attrName>
                                        </p:attrNameLst>
                                      </p:cBhvr>
                                      <p:to>
                                        <p:strVal val="visible"/>
                                      </p:to>
                                    </p:set>
                                    <p:animEffect transition="in" filter="fade">
                                      <p:cBhvr>
                                        <p:cTn id="11" dur="500"/>
                                        <p:tgtEl>
                                          <p:spTgt spid="488"/>
                                        </p:tgtEl>
                                      </p:cBhvr>
                                    </p:animEffect>
                                  </p:childTnLst>
                                </p:cTn>
                              </p:par>
                            </p:childTnLst>
                          </p:cTn>
                        </p:par>
                        <p:par>
                          <p:cTn id="12" fill="hold">
                            <p:stCondLst>
                              <p:cond delay="1000"/>
                            </p:stCondLst>
                            <p:childTnLst>
                              <p:par>
                                <p:cTn id="13" presetID="10" presetClass="entr" fill="hold" grpId="0" nodeType="afterEffect">
                                  <p:stCondLst>
                                    <p:cond delay="0"/>
                                  </p:stCondLst>
                                  <p:iterate>
                                    <p:tmAbs val="0"/>
                                  </p:iterate>
                                  <p:childTnLst>
                                    <p:set>
                                      <p:cBhvr>
                                        <p:cTn id="14" fill="hold"/>
                                        <p:tgtEl>
                                          <p:spTgt spid="489"/>
                                        </p:tgtEl>
                                        <p:attrNameLst>
                                          <p:attrName>style.visibility</p:attrName>
                                        </p:attrNameLst>
                                      </p:cBhvr>
                                      <p:to>
                                        <p:strVal val="visible"/>
                                      </p:to>
                                    </p:set>
                                    <p:animEffect transition="in" filter="fade">
                                      <p:cBhvr>
                                        <p:cTn id="15" dur="500"/>
                                        <p:tgtEl>
                                          <p:spTgt spid="489"/>
                                        </p:tgtEl>
                                      </p:cBhvr>
                                    </p:animEffect>
                                  </p:childTnLst>
                                </p:cTn>
                              </p:par>
                            </p:childTnLst>
                          </p:cTn>
                        </p:par>
                        <p:par>
                          <p:cTn id="16" fill="hold">
                            <p:stCondLst>
                              <p:cond delay="1500"/>
                            </p:stCondLst>
                            <p:childTnLst>
                              <p:par>
                                <p:cTn id="17" presetID="10" presetClass="entr" fill="hold" grpId="0" nodeType="afterEffect">
                                  <p:stCondLst>
                                    <p:cond delay="0"/>
                                  </p:stCondLst>
                                  <p:iterate>
                                    <p:tmAbs val="0"/>
                                  </p:iterate>
                                  <p:childTnLst>
                                    <p:set>
                                      <p:cBhvr>
                                        <p:cTn id="18" fill="hold"/>
                                        <p:tgtEl>
                                          <p:spTgt spid="491"/>
                                        </p:tgtEl>
                                        <p:attrNameLst>
                                          <p:attrName>style.visibility</p:attrName>
                                        </p:attrNameLst>
                                      </p:cBhvr>
                                      <p:to>
                                        <p:strVal val="visible"/>
                                      </p:to>
                                    </p:set>
                                    <p:animEffect transition="in" filter="fade">
                                      <p:cBhvr>
                                        <p:cTn id="19" dur="500"/>
                                        <p:tgtEl>
                                          <p:spTgt spid="491"/>
                                        </p:tgtEl>
                                      </p:cBhvr>
                                    </p:animEffect>
                                  </p:childTnLst>
                                </p:cTn>
                              </p:par>
                            </p:childTnLst>
                          </p:cTn>
                        </p:par>
                        <p:par>
                          <p:cTn id="20" fill="hold">
                            <p:stCondLst>
                              <p:cond delay="2000"/>
                            </p:stCondLst>
                            <p:childTnLst>
                              <p:par>
                                <p:cTn id="21" presetID="22" presetClass="entr" presetSubtype="4" fill="hold" grpId="0" nodeType="afterEffect">
                                  <p:stCondLst>
                                    <p:cond delay="0"/>
                                  </p:stCondLst>
                                  <p:iterate>
                                    <p:tmAbs val="0"/>
                                  </p:iterate>
                                  <p:childTnLst>
                                    <p:set>
                                      <p:cBhvr>
                                        <p:cTn id="22" fill="hold"/>
                                        <p:tgtEl>
                                          <p:spTgt spid="487"/>
                                        </p:tgtEl>
                                        <p:attrNameLst>
                                          <p:attrName>style.visibility</p:attrName>
                                        </p:attrNameLst>
                                      </p:cBhvr>
                                      <p:to>
                                        <p:strVal val="visible"/>
                                      </p:to>
                                    </p:set>
                                    <p:animEffect transition="in" filter="wipe(down)">
                                      <p:cBhvr>
                                        <p:cTn id="23" dur="500"/>
                                        <p:tgtEl>
                                          <p:spTgt spid="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7" grpId="0" animBg="1" advAuto="0"/>
      <p:bldP spid="488" grpId="0" animBg="1" advAuto="0"/>
      <p:bldP spid="489" grpId="0" animBg="1" advAuto="0"/>
      <p:bldP spid="490" grpId="0" animBg="1" advAuto="0"/>
      <p:bldP spid="491" grpId="0"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6" name="Picture 2" descr="Picture 2"/>
          <p:cNvPicPr>
            <a:picLocks noChangeAspect="1"/>
          </p:cNvPicPr>
          <p:nvPr/>
        </p:nvPicPr>
        <p:blipFill>
          <a:blip r:embed="rId3"/>
          <a:stretch>
            <a:fillRect/>
          </a:stretch>
        </p:blipFill>
        <p:spPr>
          <a:xfrm>
            <a:off x="4114801" y="3215538"/>
            <a:ext cx="1348582" cy="1348581"/>
          </a:xfrm>
          <a:prstGeom prst="rect">
            <a:avLst/>
          </a:prstGeom>
          <a:ln w="12700">
            <a:miter lim="400000"/>
          </a:ln>
        </p:spPr>
      </p:pic>
      <p:pic>
        <p:nvPicPr>
          <p:cNvPr id="497" name="Picture 2" descr="Picture 2"/>
          <p:cNvPicPr>
            <a:picLocks noChangeAspect="1"/>
          </p:cNvPicPr>
          <p:nvPr/>
        </p:nvPicPr>
        <p:blipFill>
          <a:blip r:embed="rId3"/>
          <a:stretch>
            <a:fillRect/>
          </a:stretch>
        </p:blipFill>
        <p:spPr>
          <a:xfrm>
            <a:off x="1905794" y="3344014"/>
            <a:ext cx="1347789" cy="1347788"/>
          </a:xfrm>
          <a:prstGeom prst="rect">
            <a:avLst/>
          </a:prstGeom>
          <a:ln w="12700">
            <a:miter lim="400000"/>
          </a:ln>
        </p:spPr>
      </p:pic>
      <p:pic>
        <p:nvPicPr>
          <p:cNvPr id="498" name="Picture 2" descr="Picture 2"/>
          <p:cNvPicPr>
            <a:picLocks noChangeAspect="1"/>
          </p:cNvPicPr>
          <p:nvPr/>
        </p:nvPicPr>
        <p:blipFill>
          <a:blip r:embed="rId3"/>
          <a:stretch>
            <a:fillRect/>
          </a:stretch>
        </p:blipFill>
        <p:spPr>
          <a:xfrm>
            <a:off x="6324601" y="3215537"/>
            <a:ext cx="1348582" cy="1348582"/>
          </a:xfrm>
          <a:prstGeom prst="rect">
            <a:avLst/>
          </a:prstGeom>
          <a:ln w="12700">
            <a:miter lim="400000"/>
          </a:ln>
        </p:spPr>
      </p:pic>
      <p:pic>
        <p:nvPicPr>
          <p:cNvPr id="499" name="Picture 2" descr="Picture 2"/>
          <p:cNvPicPr>
            <a:picLocks noChangeAspect="1"/>
          </p:cNvPicPr>
          <p:nvPr/>
        </p:nvPicPr>
        <p:blipFill>
          <a:blip r:embed="rId3"/>
          <a:stretch>
            <a:fillRect/>
          </a:stretch>
        </p:blipFill>
        <p:spPr>
          <a:xfrm>
            <a:off x="8458200" y="3215536"/>
            <a:ext cx="1348582" cy="1348582"/>
          </a:xfrm>
          <a:prstGeom prst="rect">
            <a:avLst/>
          </a:prstGeom>
          <a:ln w="12700">
            <a:miter lim="400000"/>
          </a:ln>
        </p:spPr>
      </p:pic>
      <p:pic>
        <p:nvPicPr>
          <p:cNvPr id="500" name="Picture 15" descr="Picture 15"/>
          <p:cNvPicPr>
            <a:picLocks noChangeAspect="1"/>
          </p:cNvPicPr>
          <p:nvPr/>
        </p:nvPicPr>
        <p:blipFill>
          <a:blip r:embed="rId4"/>
          <a:stretch>
            <a:fillRect/>
          </a:stretch>
        </p:blipFill>
        <p:spPr>
          <a:xfrm>
            <a:off x="1934749" y="1870908"/>
            <a:ext cx="622711" cy="730340"/>
          </a:xfrm>
          <a:prstGeom prst="rect">
            <a:avLst/>
          </a:prstGeom>
          <a:ln w="12700">
            <a:miter lim="400000"/>
          </a:ln>
        </p:spPr>
      </p:pic>
      <p:pic>
        <p:nvPicPr>
          <p:cNvPr id="501" name="Picture 16" descr="Picture 16"/>
          <p:cNvPicPr>
            <a:picLocks noChangeAspect="1"/>
          </p:cNvPicPr>
          <p:nvPr/>
        </p:nvPicPr>
        <p:blipFill>
          <a:blip r:embed="rId5"/>
          <a:stretch>
            <a:fillRect/>
          </a:stretch>
        </p:blipFill>
        <p:spPr>
          <a:xfrm>
            <a:off x="5551487" y="252322"/>
            <a:ext cx="773113" cy="906464"/>
          </a:xfrm>
          <a:prstGeom prst="rect">
            <a:avLst/>
          </a:prstGeom>
          <a:ln w="12700">
            <a:miter lim="400000"/>
          </a:ln>
        </p:spPr>
      </p:pic>
      <p:pic>
        <p:nvPicPr>
          <p:cNvPr id="502" name="Picture 17" descr="Picture 17"/>
          <p:cNvPicPr>
            <a:picLocks noChangeAspect="1"/>
          </p:cNvPicPr>
          <p:nvPr/>
        </p:nvPicPr>
        <p:blipFill>
          <a:blip r:embed="rId6"/>
          <a:stretch>
            <a:fillRect/>
          </a:stretch>
        </p:blipFill>
        <p:spPr>
          <a:xfrm>
            <a:off x="2696749" y="1834503"/>
            <a:ext cx="656051" cy="766743"/>
          </a:xfrm>
          <a:prstGeom prst="rect">
            <a:avLst/>
          </a:prstGeom>
          <a:ln w="12700">
            <a:miter lim="400000"/>
          </a:ln>
        </p:spPr>
      </p:pic>
      <p:pic>
        <p:nvPicPr>
          <p:cNvPr id="503" name="Picture 15" descr="Picture 15"/>
          <p:cNvPicPr>
            <a:picLocks noChangeAspect="1"/>
          </p:cNvPicPr>
          <p:nvPr/>
        </p:nvPicPr>
        <p:blipFill>
          <a:blip r:embed="rId4"/>
          <a:stretch>
            <a:fillRect/>
          </a:stretch>
        </p:blipFill>
        <p:spPr>
          <a:xfrm>
            <a:off x="4023516" y="1925960"/>
            <a:ext cx="622711" cy="730340"/>
          </a:xfrm>
          <a:prstGeom prst="rect">
            <a:avLst/>
          </a:prstGeom>
          <a:ln w="12700">
            <a:miter lim="400000"/>
          </a:ln>
        </p:spPr>
      </p:pic>
      <p:pic>
        <p:nvPicPr>
          <p:cNvPr id="504" name="Picture 17" descr="Picture 17"/>
          <p:cNvPicPr>
            <a:picLocks noChangeAspect="1"/>
          </p:cNvPicPr>
          <p:nvPr/>
        </p:nvPicPr>
        <p:blipFill>
          <a:blip r:embed="rId6"/>
          <a:stretch>
            <a:fillRect/>
          </a:stretch>
        </p:blipFill>
        <p:spPr>
          <a:xfrm>
            <a:off x="4785516" y="1889556"/>
            <a:ext cx="656051" cy="766743"/>
          </a:xfrm>
          <a:prstGeom prst="rect">
            <a:avLst/>
          </a:prstGeom>
          <a:ln w="12700">
            <a:miter lim="400000"/>
          </a:ln>
        </p:spPr>
      </p:pic>
      <p:pic>
        <p:nvPicPr>
          <p:cNvPr id="505" name="Picture 15" descr="Picture 15"/>
          <p:cNvPicPr>
            <a:picLocks noChangeAspect="1"/>
          </p:cNvPicPr>
          <p:nvPr/>
        </p:nvPicPr>
        <p:blipFill>
          <a:blip r:embed="rId4"/>
          <a:stretch>
            <a:fillRect/>
          </a:stretch>
        </p:blipFill>
        <p:spPr>
          <a:xfrm>
            <a:off x="6236889" y="1959992"/>
            <a:ext cx="622711" cy="730340"/>
          </a:xfrm>
          <a:prstGeom prst="rect">
            <a:avLst/>
          </a:prstGeom>
          <a:ln w="12700">
            <a:miter lim="400000"/>
          </a:ln>
        </p:spPr>
      </p:pic>
      <p:pic>
        <p:nvPicPr>
          <p:cNvPr id="506" name="Picture 17" descr="Picture 17"/>
          <p:cNvPicPr>
            <a:picLocks noChangeAspect="1"/>
          </p:cNvPicPr>
          <p:nvPr/>
        </p:nvPicPr>
        <p:blipFill>
          <a:blip r:embed="rId6"/>
          <a:stretch>
            <a:fillRect/>
          </a:stretch>
        </p:blipFill>
        <p:spPr>
          <a:xfrm>
            <a:off x="6998889" y="1923588"/>
            <a:ext cx="656051" cy="766743"/>
          </a:xfrm>
          <a:prstGeom prst="rect">
            <a:avLst/>
          </a:prstGeom>
          <a:ln w="12700">
            <a:miter lim="400000"/>
          </a:ln>
        </p:spPr>
      </p:pic>
      <p:pic>
        <p:nvPicPr>
          <p:cNvPr id="507" name="Picture 15" descr="Picture 15"/>
          <p:cNvPicPr>
            <a:picLocks noChangeAspect="1"/>
          </p:cNvPicPr>
          <p:nvPr/>
        </p:nvPicPr>
        <p:blipFill>
          <a:blip r:embed="rId4"/>
          <a:stretch>
            <a:fillRect/>
          </a:stretch>
        </p:blipFill>
        <p:spPr>
          <a:xfrm>
            <a:off x="8473965" y="2012862"/>
            <a:ext cx="622711" cy="730340"/>
          </a:xfrm>
          <a:prstGeom prst="rect">
            <a:avLst/>
          </a:prstGeom>
          <a:ln w="12700">
            <a:miter lim="400000"/>
          </a:ln>
        </p:spPr>
      </p:pic>
      <p:pic>
        <p:nvPicPr>
          <p:cNvPr id="508" name="Picture 17" descr="Picture 17"/>
          <p:cNvPicPr>
            <a:picLocks noChangeAspect="1"/>
          </p:cNvPicPr>
          <p:nvPr/>
        </p:nvPicPr>
        <p:blipFill>
          <a:blip r:embed="rId6"/>
          <a:stretch>
            <a:fillRect/>
          </a:stretch>
        </p:blipFill>
        <p:spPr>
          <a:xfrm>
            <a:off x="9235965" y="1976458"/>
            <a:ext cx="656051" cy="766743"/>
          </a:xfrm>
          <a:prstGeom prst="rect">
            <a:avLst/>
          </a:prstGeom>
          <a:ln w="12700">
            <a:miter lim="400000"/>
          </a:ln>
        </p:spPr>
      </p:pic>
      <p:pic>
        <p:nvPicPr>
          <p:cNvPr id="509" name="Picture 18" descr="Picture 18"/>
          <p:cNvPicPr>
            <a:picLocks noChangeAspect="1"/>
          </p:cNvPicPr>
          <p:nvPr/>
        </p:nvPicPr>
        <p:blipFill>
          <a:blip r:embed="rId7"/>
          <a:stretch>
            <a:fillRect/>
          </a:stretch>
        </p:blipFill>
        <p:spPr>
          <a:xfrm>
            <a:off x="2796175" y="5138553"/>
            <a:ext cx="1989343" cy="924007"/>
          </a:xfrm>
          <a:prstGeom prst="rect">
            <a:avLst/>
          </a:prstGeom>
          <a:ln w="12700">
            <a:miter lim="400000"/>
          </a:ln>
        </p:spPr>
      </p:pic>
      <p:pic>
        <p:nvPicPr>
          <p:cNvPr id="510" name="Picture 19" descr="Picture 19"/>
          <p:cNvPicPr>
            <a:picLocks noChangeAspect="1"/>
          </p:cNvPicPr>
          <p:nvPr/>
        </p:nvPicPr>
        <p:blipFill>
          <a:blip r:embed="rId8"/>
          <a:stretch>
            <a:fillRect/>
          </a:stretch>
        </p:blipFill>
        <p:spPr>
          <a:xfrm>
            <a:off x="5563358" y="4958739"/>
            <a:ext cx="984888" cy="1218735"/>
          </a:xfrm>
          <a:prstGeom prst="rect">
            <a:avLst/>
          </a:prstGeom>
          <a:ln w="12700">
            <a:miter lim="400000"/>
          </a:ln>
        </p:spPr>
      </p:pic>
      <p:pic>
        <p:nvPicPr>
          <p:cNvPr id="511" name="Picture 20" descr="Picture 20"/>
          <p:cNvPicPr>
            <a:picLocks noChangeAspect="1"/>
          </p:cNvPicPr>
          <p:nvPr/>
        </p:nvPicPr>
        <p:blipFill>
          <a:blip r:embed="rId9"/>
          <a:stretch>
            <a:fillRect/>
          </a:stretch>
        </p:blipFill>
        <p:spPr>
          <a:xfrm>
            <a:off x="7701237" y="5138551"/>
            <a:ext cx="785021" cy="1291445"/>
          </a:xfrm>
          <a:prstGeom prst="rect">
            <a:avLst/>
          </a:prstGeom>
          <a:ln w="12700">
            <a:miter lim="400000"/>
          </a:ln>
        </p:spPr>
      </p:pic>
      <p:sp>
        <p:nvSpPr>
          <p:cNvPr id="512" name="Right Brace 7"/>
          <p:cNvSpPr/>
          <p:nvPr/>
        </p:nvSpPr>
        <p:spPr>
          <a:xfrm rot="16200000">
            <a:off x="5810023"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anchor="ctr"/>
          <a:lstStyle/>
          <a:p>
            <a:pPr algn="ctr">
              <a:defRPr>
                <a:latin typeface="+mn-lt"/>
                <a:ea typeface="+mn-ea"/>
                <a:cs typeface="+mn-cs"/>
                <a:sym typeface="Source Sans Pro Regular"/>
              </a:defRPr>
            </a:pPr>
            <a:endParaRPr/>
          </a:p>
        </p:txBody>
      </p:sp>
      <p:sp>
        <p:nvSpPr>
          <p:cNvPr id="513" name="Up-Down Arrow 8"/>
          <p:cNvSpPr/>
          <p:nvPr/>
        </p:nvSpPr>
        <p:spPr>
          <a:xfrm>
            <a:off x="2438399" y="2667000"/>
            <a:ext cx="258352"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514" name="Up-Down Arrow 35"/>
          <p:cNvSpPr/>
          <p:nvPr/>
        </p:nvSpPr>
        <p:spPr>
          <a:xfrm>
            <a:off x="4530740"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515" name="Up-Down Arrow 36"/>
          <p:cNvSpPr/>
          <p:nvPr/>
        </p:nvSpPr>
        <p:spPr>
          <a:xfrm>
            <a:off x="6740539"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516" name="Up-Down Arrow 37"/>
          <p:cNvSpPr/>
          <p:nvPr/>
        </p:nvSpPr>
        <p:spPr>
          <a:xfrm>
            <a:off x="9003314"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517" name="Right Bracket 10"/>
          <p:cNvSpPr/>
          <p:nvPr/>
        </p:nvSpPr>
        <p:spPr>
          <a:xfrm rot="16200000">
            <a:off x="5300009"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anchor="ctr"/>
          <a:lstStyle/>
          <a:p>
            <a:pPr algn="ctr">
              <a:defRPr>
                <a:latin typeface="+mn-lt"/>
                <a:ea typeface="+mn-ea"/>
                <a:cs typeface="+mn-cs"/>
                <a:sym typeface="Source Sans Pro Regular"/>
              </a:defRPr>
            </a:pPr>
            <a:endParaRPr/>
          </a:p>
        </p:txBody>
      </p:sp>
      <p:sp>
        <p:nvSpPr>
          <p:cNvPr id="518" name="Straight Arrow Connector 12"/>
          <p:cNvSpPr/>
          <p:nvPr/>
        </p:nvSpPr>
        <p:spPr>
          <a:xfrm>
            <a:off x="3276599" y="4564115"/>
            <a:ext cx="1058273" cy="236484"/>
          </a:xfrm>
          <a:prstGeom prst="line">
            <a:avLst/>
          </a:prstGeom>
          <a:ln w="38100">
            <a:solidFill>
              <a:srgbClr val="000000"/>
            </a:solidFill>
            <a:miter/>
            <a:tailEnd type="triangle"/>
          </a:ln>
        </p:spPr>
        <p:txBody>
          <a:bodyPr lIns="45719" rIns="45719"/>
          <a:lstStyle/>
          <a:p>
            <a:endParaRPr/>
          </a:p>
        </p:txBody>
      </p:sp>
      <p:sp>
        <p:nvSpPr>
          <p:cNvPr id="519" name="Straight Arrow Connector 42"/>
          <p:cNvSpPr/>
          <p:nvPr/>
        </p:nvSpPr>
        <p:spPr>
          <a:xfrm flipH="1">
            <a:off x="6548243" y="4490542"/>
            <a:ext cx="192297" cy="310059"/>
          </a:xfrm>
          <a:prstGeom prst="line">
            <a:avLst/>
          </a:prstGeom>
          <a:ln w="38100">
            <a:solidFill>
              <a:srgbClr val="000000"/>
            </a:solidFill>
            <a:miter/>
            <a:tailEnd type="triangle"/>
          </a:ln>
        </p:spPr>
        <p:txBody>
          <a:bodyPr lIns="45719" rIns="45719"/>
          <a:lstStyle/>
          <a:p>
            <a:endParaRPr/>
          </a:p>
        </p:txBody>
      </p:sp>
      <p:sp>
        <p:nvSpPr>
          <p:cNvPr id="520" name="Straight Arrow Connector 43"/>
          <p:cNvSpPr/>
          <p:nvPr/>
        </p:nvSpPr>
        <p:spPr>
          <a:xfrm>
            <a:off x="5034222" y="4564117"/>
            <a:ext cx="223579" cy="270641"/>
          </a:xfrm>
          <a:prstGeom prst="line">
            <a:avLst/>
          </a:prstGeom>
          <a:ln w="38100">
            <a:solidFill>
              <a:srgbClr val="000000"/>
            </a:solidFill>
            <a:miter/>
            <a:tailEnd type="triangle"/>
          </a:ln>
        </p:spPr>
        <p:txBody>
          <a:bodyPr lIns="45719" rIns="45719"/>
          <a:lstStyle/>
          <a:p>
            <a:endParaRPr/>
          </a:p>
        </p:txBody>
      </p:sp>
      <p:sp>
        <p:nvSpPr>
          <p:cNvPr id="521" name="Straight Arrow Connector 44"/>
          <p:cNvSpPr/>
          <p:nvPr/>
        </p:nvSpPr>
        <p:spPr>
          <a:xfrm flipH="1">
            <a:off x="8093747" y="4564115"/>
            <a:ext cx="739997" cy="236484"/>
          </a:xfrm>
          <a:prstGeom prst="line">
            <a:avLst/>
          </a:prstGeom>
          <a:ln w="38100">
            <a:solidFill>
              <a:srgbClr val="000000"/>
            </a:solidFill>
            <a:miter/>
            <a:tailEnd type="triangle"/>
          </a:ln>
        </p:spPr>
        <p:txBody>
          <a:bodyPr lIns="45719" rIns="45719"/>
          <a:lstStyle/>
          <a:p>
            <a:endParaRPr/>
          </a:p>
        </p:txBody>
      </p:sp>
      <p:sp>
        <p:nvSpPr>
          <p:cNvPr id="522" name="TextBox 29"/>
          <p:cNvSpPr txBox="1"/>
          <p:nvPr/>
        </p:nvSpPr>
        <p:spPr>
          <a:xfrm>
            <a:off x="6548245" y="457199"/>
            <a:ext cx="2237077" cy="389891"/>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latin typeface="+mn-lt"/>
                <a:ea typeface="+mn-ea"/>
                <a:cs typeface="+mn-cs"/>
                <a:sym typeface="Source Sans Pro Regular"/>
              </a:defRPr>
            </a:lvl1pPr>
          </a:lstStyle>
          <a:p>
            <a:r>
              <a:t>Exercise Controller</a:t>
            </a:r>
          </a:p>
        </p:txBody>
      </p:sp>
      <p:grpSp>
        <p:nvGrpSpPr>
          <p:cNvPr id="525" name="Group 9"/>
          <p:cNvGrpSpPr/>
          <p:nvPr/>
        </p:nvGrpSpPr>
        <p:grpSpPr>
          <a:xfrm>
            <a:off x="1752600" y="155120"/>
            <a:ext cx="8610600" cy="6702880"/>
            <a:chOff x="0" y="0"/>
            <a:chExt cx="8610600" cy="6702878"/>
          </a:xfrm>
        </p:grpSpPr>
        <p:sp>
          <p:nvSpPr>
            <p:cNvPr id="523" name="Rectangle 2"/>
            <p:cNvSpPr/>
            <p:nvPr/>
          </p:nvSpPr>
          <p:spPr>
            <a:xfrm>
              <a:off x="0" y="0"/>
              <a:ext cx="8610600" cy="6110018"/>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Source Sans Pro Regular"/>
                </a:defRPr>
              </a:pPr>
              <a:endParaRPr/>
            </a:p>
          </p:txBody>
        </p:sp>
        <p:sp>
          <p:nvSpPr>
            <p:cNvPr id="524" name="Rectangle 31"/>
            <p:cNvSpPr/>
            <p:nvPr/>
          </p:nvSpPr>
          <p:spPr>
            <a:xfrm>
              <a:off x="6172199" y="6141909"/>
              <a:ext cx="561460" cy="560970"/>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Source Sans Pro Regular"/>
                </a:defRPr>
              </a:pPr>
              <a:endParaRPr/>
            </a:p>
          </p:txBody>
        </p:sp>
      </p:grpSp>
      <p:sp>
        <p:nvSpPr>
          <p:cNvPr id="526" name="Rectangle 3"/>
          <p:cNvSpPr txBox="1"/>
          <p:nvPr/>
        </p:nvSpPr>
        <p:spPr>
          <a:xfrm>
            <a:off x="2068810" y="1314060"/>
            <a:ext cx="8511580" cy="37856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400">
                <a:latin typeface="+mn-lt"/>
                <a:ea typeface="+mn-ea"/>
                <a:cs typeface="+mn-cs"/>
                <a:sym typeface="Source Sans Pro Regular"/>
              </a:defRPr>
            </a:pPr>
            <a:r>
              <a:t>Person (singular) who supervises overall conduct of the exercise ensuring it achieves the objectives. </a:t>
            </a:r>
          </a:p>
          <a:p>
            <a:pPr>
              <a:defRPr sz="2400">
                <a:latin typeface="+mn-lt"/>
                <a:ea typeface="+mn-ea"/>
                <a:cs typeface="+mn-cs"/>
                <a:sym typeface="Source Sans Pro Regular"/>
              </a:defRPr>
            </a:pPr>
            <a:endParaRPr/>
          </a:p>
          <a:p>
            <a:pPr>
              <a:defRPr sz="2400">
                <a:latin typeface="+mn-lt"/>
                <a:ea typeface="+mn-ea"/>
                <a:cs typeface="+mn-cs"/>
                <a:sym typeface="Source Sans Pro Regular"/>
              </a:defRPr>
            </a:pPr>
            <a:r>
              <a:rPr b="1">
                <a:solidFill>
                  <a:srgbClr val="C00000"/>
                </a:solidFill>
              </a:rPr>
              <a:t>Key tasks:</a:t>
            </a:r>
          </a:p>
          <a:p>
            <a:pPr marL="285750" indent="-285750">
              <a:buClr>
                <a:srgbClr val="C00000"/>
              </a:buClr>
              <a:buSzPct val="100000"/>
              <a:buFont typeface="Arial"/>
              <a:buChar char="•"/>
              <a:defRPr sz="2400">
                <a:latin typeface="+mn-lt"/>
                <a:ea typeface="+mn-ea"/>
                <a:cs typeface="+mn-cs"/>
                <a:sym typeface="Source Sans Pro Regular"/>
              </a:defRPr>
            </a:pPr>
            <a:r>
              <a:t>Introduce the objectives and timeline of the drill.</a:t>
            </a:r>
          </a:p>
          <a:p>
            <a:pPr marL="285750" indent="-285750">
              <a:buClr>
                <a:srgbClr val="C00000"/>
              </a:buClr>
              <a:buSzPct val="100000"/>
              <a:buFont typeface="Arial"/>
              <a:buChar char="•"/>
              <a:defRPr sz="2400">
                <a:latin typeface="+mn-lt"/>
                <a:ea typeface="+mn-ea"/>
                <a:cs typeface="+mn-cs"/>
                <a:sym typeface="Source Sans Pro Regular"/>
              </a:defRPr>
            </a:pPr>
            <a:r>
              <a:t>Ensure admin &amp; logistic arrangements in place</a:t>
            </a:r>
          </a:p>
          <a:p>
            <a:pPr marL="285750" indent="-285750">
              <a:buClr>
                <a:srgbClr val="C00000"/>
              </a:buClr>
              <a:buSzPct val="100000"/>
              <a:buFont typeface="Arial"/>
              <a:buChar char="•"/>
              <a:defRPr sz="2400">
                <a:latin typeface="+mn-lt"/>
                <a:ea typeface="+mn-ea"/>
                <a:cs typeface="+mn-cs"/>
                <a:sym typeface="Source Sans Pro Regular"/>
              </a:defRPr>
            </a:pPr>
            <a:r>
              <a:t>Ensure roles are assigned</a:t>
            </a:r>
          </a:p>
          <a:p>
            <a:pPr marL="285750" indent="-285750">
              <a:buClr>
                <a:srgbClr val="C00000"/>
              </a:buClr>
              <a:buSzPct val="100000"/>
              <a:buFont typeface="Arial"/>
              <a:buChar char="•"/>
              <a:defRPr sz="2400">
                <a:latin typeface="+mn-lt"/>
                <a:ea typeface="+mn-ea"/>
                <a:cs typeface="+mn-cs"/>
                <a:sym typeface="Source Sans Pro Regular"/>
              </a:defRPr>
            </a:pPr>
            <a:r>
              <a:t>Provide clear instructions to participants before each session  </a:t>
            </a:r>
          </a:p>
          <a:p>
            <a:pPr marL="285750" indent="-285750">
              <a:buClr>
                <a:srgbClr val="C00000"/>
              </a:buClr>
              <a:buSzPct val="100000"/>
              <a:buFont typeface="Arial"/>
              <a:buChar char="•"/>
              <a:defRPr sz="2400">
                <a:latin typeface="+mn-lt"/>
                <a:ea typeface="+mn-ea"/>
                <a:cs typeface="+mn-cs"/>
                <a:sym typeface="Source Sans Pro Regular"/>
              </a:defRPr>
            </a:pPr>
            <a:r>
              <a:t>Respond to queries related to the scenario/ procedure</a:t>
            </a:r>
          </a:p>
          <a:p>
            <a:pPr marL="285750" indent="-285750">
              <a:buClr>
                <a:srgbClr val="C00000"/>
              </a:buClr>
              <a:buSzPct val="100000"/>
              <a:buFont typeface="Arial"/>
              <a:buChar char="•"/>
              <a:defRPr sz="2400">
                <a:latin typeface="+mn-lt"/>
                <a:ea typeface="+mn-ea"/>
                <a:cs typeface="+mn-cs"/>
                <a:sym typeface="Source Sans Pro Regular"/>
              </a:defRPr>
            </a:pPr>
            <a:r>
              <a:t>Facilitate/coordinate debriefing sessions  </a:t>
            </a:r>
          </a:p>
        </p:txBody>
      </p:sp>
      <p:pic>
        <p:nvPicPr>
          <p:cNvPr id="527" name="Image" descr="Image"/>
          <p:cNvPicPr>
            <a:picLocks noChangeAspect="1"/>
          </p:cNvPicPr>
          <p:nvPr/>
        </p:nvPicPr>
        <p:blipFill>
          <a:blip r:embed="rId10"/>
          <a:stretch>
            <a:fillRect/>
          </a:stretch>
        </p:blipFill>
        <p:spPr>
          <a:xfrm>
            <a:off x="-18793" y="-35795"/>
            <a:ext cx="5131639" cy="655777"/>
          </a:xfrm>
          <a:prstGeom prst="rect">
            <a:avLst/>
          </a:prstGeom>
          <a:ln w="12700">
            <a:miter lim="400000"/>
          </a:ln>
        </p:spPr>
      </p:pic>
      <p:sp>
        <p:nvSpPr>
          <p:cNvPr id="528" name="Title 11"/>
          <p:cNvSpPr txBox="1">
            <a:spLocks noGrp="1"/>
          </p:cNvSpPr>
          <p:nvPr>
            <p:ph type="title"/>
          </p:nvPr>
        </p:nvSpPr>
        <p:spPr>
          <a:prstGeom prst="rect">
            <a:avLst/>
          </a:prstGeom>
        </p:spPr>
        <p:txBody>
          <a:bodyPr/>
          <a:lstStyle/>
          <a:p>
            <a:r>
              <a:rPr b="1"/>
              <a:t>Roles in RRT drill</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526"/>
                                        </p:tgtEl>
                                        <p:attrNameLst>
                                          <p:attrName>style.visibility</p:attrName>
                                        </p:attrNameLst>
                                      </p:cBhvr>
                                      <p:to>
                                        <p:strVal val="visible"/>
                                      </p:to>
                                    </p:set>
                                    <p:animEffect transition="in" filter="fade">
                                      <p:cBhvr>
                                        <p:cTn id="7" dur="500"/>
                                        <p:tgtEl>
                                          <p:spTgt spid="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 grpId="0" animBg="1"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 name="Right Brace 7"/>
          <p:cNvSpPr/>
          <p:nvPr/>
        </p:nvSpPr>
        <p:spPr>
          <a:xfrm rot="16200000">
            <a:off x="5810023"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anchor="ctr"/>
          <a:lstStyle/>
          <a:p>
            <a:pPr algn="ctr">
              <a:defRPr>
                <a:latin typeface="+mn-lt"/>
                <a:ea typeface="+mn-ea"/>
                <a:cs typeface="+mn-cs"/>
                <a:sym typeface="Source Sans Pro Regular"/>
              </a:defRPr>
            </a:pPr>
            <a:endParaRPr/>
          </a:p>
        </p:txBody>
      </p:sp>
      <p:pic>
        <p:nvPicPr>
          <p:cNvPr id="533" name="Picture 2" descr="Picture 2"/>
          <p:cNvPicPr>
            <a:picLocks noChangeAspect="1"/>
          </p:cNvPicPr>
          <p:nvPr/>
        </p:nvPicPr>
        <p:blipFill>
          <a:blip r:embed="rId3"/>
          <a:stretch>
            <a:fillRect/>
          </a:stretch>
        </p:blipFill>
        <p:spPr>
          <a:xfrm>
            <a:off x="4114801" y="3215538"/>
            <a:ext cx="1348582" cy="1348581"/>
          </a:xfrm>
          <a:prstGeom prst="rect">
            <a:avLst/>
          </a:prstGeom>
          <a:ln w="12700">
            <a:miter lim="400000"/>
          </a:ln>
        </p:spPr>
      </p:pic>
      <p:pic>
        <p:nvPicPr>
          <p:cNvPr id="534" name="Picture 2" descr="Picture 2"/>
          <p:cNvPicPr>
            <a:picLocks noChangeAspect="1"/>
          </p:cNvPicPr>
          <p:nvPr/>
        </p:nvPicPr>
        <p:blipFill>
          <a:blip r:embed="rId3"/>
          <a:stretch>
            <a:fillRect/>
          </a:stretch>
        </p:blipFill>
        <p:spPr>
          <a:xfrm>
            <a:off x="1787791" y="3216947"/>
            <a:ext cx="1347789" cy="1347788"/>
          </a:xfrm>
          <a:prstGeom prst="rect">
            <a:avLst/>
          </a:prstGeom>
          <a:ln w="12700">
            <a:miter lim="400000"/>
          </a:ln>
        </p:spPr>
      </p:pic>
      <p:pic>
        <p:nvPicPr>
          <p:cNvPr id="535" name="Picture 2" descr="Picture 2"/>
          <p:cNvPicPr>
            <a:picLocks noChangeAspect="1"/>
          </p:cNvPicPr>
          <p:nvPr/>
        </p:nvPicPr>
        <p:blipFill>
          <a:blip r:embed="rId3"/>
          <a:stretch>
            <a:fillRect/>
          </a:stretch>
        </p:blipFill>
        <p:spPr>
          <a:xfrm>
            <a:off x="6324601" y="3215537"/>
            <a:ext cx="1348582" cy="1348582"/>
          </a:xfrm>
          <a:prstGeom prst="rect">
            <a:avLst/>
          </a:prstGeom>
          <a:ln w="12700">
            <a:miter lim="400000"/>
          </a:ln>
        </p:spPr>
      </p:pic>
      <p:pic>
        <p:nvPicPr>
          <p:cNvPr id="536" name="Picture 2" descr="Picture 2"/>
          <p:cNvPicPr>
            <a:picLocks noChangeAspect="1"/>
          </p:cNvPicPr>
          <p:nvPr/>
        </p:nvPicPr>
        <p:blipFill>
          <a:blip r:embed="rId3"/>
          <a:stretch>
            <a:fillRect/>
          </a:stretch>
        </p:blipFill>
        <p:spPr>
          <a:xfrm>
            <a:off x="8458200" y="3215536"/>
            <a:ext cx="1348582" cy="1348582"/>
          </a:xfrm>
          <a:prstGeom prst="rect">
            <a:avLst/>
          </a:prstGeom>
          <a:ln w="12700">
            <a:miter lim="400000"/>
          </a:ln>
        </p:spPr>
      </p:pic>
      <p:pic>
        <p:nvPicPr>
          <p:cNvPr id="537" name="Picture 15" descr="Picture 15"/>
          <p:cNvPicPr>
            <a:picLocks noChangeAspect="1"/>
          </p:cNvPicPr>
          <p:nvPr/>
        </p:nvPicPr>
        <p:blipFill>
          <a:blip r:embed="rId4"/>
          <a:stretch>
            <a:fillRect/>
          </a:stretch>
        </p:blipFill>
        <p:spPr>
          <a:xfrm>
            <a:off x="1934749" y="1870908"/>
            <a:ext cx="622711" cy="730340"/>
          </a:xfrm>
          <a:prstGeom prst="rect">
            <a:avLst/>
          </a:prstGeom>
          <a:ln w="12700">
            <a:miter lim="400000"/>
          </a:ln>
        </p:spPr>
      </p:pic>
      <p:pic>
        <p:nvPicPr>
          <p:cNvPr id="538" name="Picture 16" descr="Picture 16"/>
          <p:cNvPicPr>
            <a:picLocks noChangeAspect="1"/>
          </p:cNvPicPr>
          <p:nvPr/>
        </p:nvPicPr>
        <p:blipFill>
          <a:blip r:embed="rId5"/>
          <a:stretch>
            <a:fillRect/>
          </a:stretch>
        </p:blipFill>
        <p:spPr>
          <a:xfrm>
            <a:off x="5551487" y="252322"/>
            <a:ext cx="773113" cy="906464"/>
          </a:xfrm>
          <a:prstGeom prst="rect">
            <a:avLst/>
          </a:prstGeom>
          <a:ln w="12700">
            <a:miter lim="400000"/>
          </a:ln>
        </p:spPr>
      </p:pic>
      <p:pic>
        <p:nvPicPr>
          <p:cNvPr id="539" name="Picture 17" descr="Picture 17"/>
          <p:cNvPicPr>
            <a:picLocks noChangeAspect="1"/>
          </p:cNvPicPr>
          <p:nvPr/>
        </p:nvPicPr>
        <p:blipFill>
          <a:blip r:embed="rId6"/>
          <a:stretch>
            <a:fillRect/>
          </a:stretch>
        </p:blipFill>
        <p:spPr>
          <a:xfrm>
            <a:off x="2696749" y="1834503"/>
            <a:ext cx="656051" cy="766743"/>
          </a:xfrm>
          <a:prstGeom prst="rect">
            <a:avLst/>
          </a:prstGeom>
          <a:ln w="12700">
            <a:miter lim="400000"/>
          </a:ln>
        </p:spPr>
      </p:pic>
      <p:pic>
        <p:nvPicPr>
          <p:cNvPr id="540" name="Picture 15" descr="Picture 15"/>
          <p:cNvPicPr>
            <a:picLocks noChangeAspect="1"/>
          </p:cNvPicPr>
          <p:nvPr/>
        </p:nvPicPr>
        <p:blipFill>
          <a:blip r:embed="rId4"/>
          <a:stretch>
            <a:fillRect/>
          </a:stretch>
        </p:blipFill>
        <p:spPr>
          <a:xfrm>
            <a:off x="4023516" y="1925960"/>
            <a:ext cx="622711" cy="730340"/>
          </a:xfrm>
          <a:prstGeom prst="rect">
            <a:avLst/>
          </a:prstGeom>
          <a:ln w="12700">
            <a:miter lim="400000"/>
          </a:ln>
        </p:spPr>
      </p:pic>
      <p:pic>
        <p:nvPicPr>
          <p:cNvPr id="541" name="Picture 17" descr="Picture 17"/>
          <p:cNvPicPr>
            <a:picLocks noChangeAspect="1"/>
          </p:cNvPicPr>
          <p:nvPr/>
        </p:nvPicPr>
        <p:blipFill>
          <a:blip r:embed="rId6"/>
          <a:stretch>
            <a:fillRect/>
          </a:stretch>
        </p:blipFill>
        <p:spPr>
          <a:xfrm>
            <a:off x="4785516" y="1889556"/>
            <a:ext cx="656051" cy="766743"/>
          </a:xfrm>
          <a:prstGeom prst="rect">
            <a:avLst/>
          </a:prstGeom>
          <a:ln w="12700">
            <a:miter lim="400000"/>
          </a:ln>
        </p:spPr>
      </p:pic>
      <p:pic>
        <p:nvPicPr>
          <p:cNvPr id="542" name="Picture 15" descr="Picture 15"/>
          <p:cNvPicPr>
            <a:picLocks noChangeAspect="1"/>
          </p:cNvPicPr>
          <p:nvPr/>
        </p:nvPicPr>
        <p:blipFill>
          <a:blip r:embed="rId4"/>
          <a:stretch>
            <a:fillRect/>
          </a:stretch>
        </p:blipFill>
        <p:spPr>
          <a:xfrm>
            <a:off x="6236889" y="1959992"/>
            <a:ext cx="622711" cy="730340"/>
          </a:xfrm>
          <a:prstGeom prst="rect">
            <a:avLst/>
          </a:prstGeom>
          <a:ln w="12700">
            <a:miter lim="400000"/>
          </a:ln>
        </p:spPr>
      </p:pic>
      <p:pic>
        <p:nvPicPr>
          <p:cNvPr id="543" name="Picture 17" descr="Picture 17"/>
          <p:cNvPicPr>
            <a:picLocks noChangeAspect="1"/>
          </p:cNvPicPr>
          <p:nvPr/>
        </p:nvPicPr>
        <p:blipFill>
          <a:blip r:embed="rId6"/>
          <a:stretch>
            <a:fillRect/>
          </a:stretch>
        </p:blipFill>
        <p:spPr>
          <a:xfrm>
            <a:off x="6998889" y="1923588"/>
            <a:ext cx="656051" cy="766743"/>
          </a:xfrm>
          <a:prstGeom prst="rect">
            <a:avLst/>
          </a:prstGeom>
          <a:ln w="12700">
            <a:miter lim="400000"/>
          </a:ln>
        </p:spPr>
      </p:pic>
      <p:pic>
        <p:nvPicPr>
          <p:cNvPr id="544" name="Picture 15" descr="Picture 15"/>
          <p:cNvPicPr>
            <a:picLocks noChangeAspect="1"/>
          </p:cNvPicPr>
          <p:nvPr/>
        </p:nvPicPr>
        <p:blipFill>
          <a:blip r:embed="rId4"/>
          <a:stretch>
            <a:fillRect/>
          </a:stretch>
        </p:blipFill>
        <p:spPr>
          <a:xfrm>
            <a:off x="8473965" y="2012862"/>
            <a:ext cx="622711" cy="730340"/>
          </a:xfrm>
          <a:prstGeom prst="rect">
            <a:avLst/>
          </a:prstGeom>
          <a:ln w="12700">
            <a:miter lim="400000"/>
          </a:ln>
        </p:spPr>
      </p:pic>
      <p:pic>
        <p:nvPicPr>
          <p:cNvPr id="545" name="Picture 17" descr="Picture 17"/>
          <p:cNvPicPr>
            <a:picLocks noChangeAspect="1"/>
          </p:cNvPicPr>
          <p:nvPr/>
        </p:nvPicPr>
        <p:blipFill>
          <a:blip r:embed="rId6"/>
          <a:stretch>
            <a:fillRect/>
          </a:stretch>
        </p:blipFill>
        <p:spPr>
          <a:xfrm>
            <a:off x="9235965" y="1976458"/>
            <a:ext cx="656051" cy="766743"/>
          </a:xfrm>
          <a:prstGeom prst="rect">
            <a:avLst/>
          </a:prstGeom>
          <a:ln w="12700">
            <a:miter lim="400000"/>
          </a:ln>
        </p:spPr>
      </p:pic>
      <p:pic>
        <p:nvPicPr>
          <p:cNvPr id="546" name="Picture 18" descr="Picture 18"/>
          <p:cNvPicPr>
            <a:picLocks noChangeAspect="1"/>
          </p:cNvPicPr>
          <p:nvPr/>
        </p:nvPicPr>
        <p:blipFill>
          <a:blip r:embed="rId7"/>
          <a:stretch>
            <a:fillRect/>
          </a:stretch>
        </p:blipFill>
        <p:spPr>
          <a:xfrm>
            <a:off x="2796175" y="5138553"/>
            <a:ext cx="1989343" cy="924007"/>
          </a:xfrm>
          <a:prstGeom prst="rect">
            <a:avLst/>
          </a:prstGeom>
          <a:ln w="12700">
            <a:miter lim="400000"/>
          </a:ln>
        </p:spPr>
      </p:pic>
      <p:pic>
        <p:nvPicPr>
          <p:cNvPr id="547" name="Picture 19" descr="Picture 19"/>
          <p:cNvPicPr>
            <a:picLocks noChangeAspect="1"/>
          </p:cNvPicPr>
          <p:nvPr/>
        </p:nvPicPr>
        <p:blipFill>
          <a:blip r:embed="rId8"/>
          <a:stretch>
            <a:fillRect/>
          </a:stretch>
        </p:blipFill>
        <p:spPr>
          <a:xfrm>
            <a:off x="5563358" y="4958739"/>
            <a:ext cx="984888" cy="1218735"/>
          </a:xfrm>
          <a:prstGeom prst="rect">
            <a:avLst/>
          </a:prstGeom>
          <a:ln w="12700">
            <a:miter lim="400000"/>
          </a:ln>
        </p:spPr>
      </p:pic>
      <p:pic>
        <p:nvPicPr>
          <p:cNvPr id="548" name="Picture 20" descr="Picture 20"/>
          <p:cNvPicPr>
            <a:picLocks noChangeAspect="1"/>
          </p:cNvPicPr>
          <p:nvPr/>
        </p:nvPicPr>
        <p:blipFill>
          <a:blip r:embed="rId9"/>
          <a:stretch>
            <a:fillRect/>
          </a:stretch>
        </p:blipFill>
        <p:spPr>
          <a:xfrm>
            <a:off x="7701237" y="5138551"/>
            <a:ext cx="785021" cy="1291445"/>
          </a:xfrm>
          <a:prstGeom prst="rect">
            <a:avLst/>
          </a:prstGeom>
          <a:ln w="12700">
            <a:miter lim="400000"/>
          </a:ln>
        </p:spPr>
      </p:pic>
      <p:sp>
        <p:nvSpPr>
          <p:cNvPr id="549" name="Up-Down Arrow 8"/>
          <p:cNvSpPr/>
          <p:nvPr/>
        </p:nvSpPr>
        <p:spPr>
          <a:xfrm>
            <a:off x="2438399" y="2667000"/>
            <a:ext cx="258352"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550" name="Up-Down Arrow 35"/>
          <p:cNvSpPr/>
          <p:nvPr/>
        </p:nvSpPr>
        <p:spPr>
          <a:xfrm>
            <a:off x="4530740"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551" name="Up-Down Arrow 36"/>
          <p:cNvSpPr/>
          <p:nvPr/>
        </p:nvSpPr>
        <p:spPr>
          <a:xfrm>
            <a:off x="6740539"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552" name="Up-Down Arrow 37"/>
          <p:cNvSpPr/>
          <p:nvPr/>
        </p:nvSpPr>
        <p:spPr>
          <a:xfrm>
            <a:off x="9003314"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553" name="Right Bracket 10"/>
          <p:cNvSpPr/>
          <p:nvPr/>
        </p:nvSpPr>
        <p:spPr>
          <a:xfrm rot="16200000">
            <a:off x="5300009"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anchor="ctr"/>
          <a:lstStyle/>
          <a:p>
            <a:pPr algn="ctr">
              <a:defRPr>
                <a:latin typeface="+mn-lt"/>
                <a:ea typeface="+mn-ea"/>
                <a:cs typeface="+mn-cs"/>
                <a:sym typeface="Source Sans Pro Regular"/>
              </a:defRPr>
            </a:pPr>
            <a:endParaRPr/>
          </a:p>
        </p:txBody>
      </p:sp>
      <p:sp>
        <p:nvSpPr>
          <p:cNvPr id="554" name="Straight Arrow Connector 12"/>
          <p:cNvSpPr/>
          <p:nvPr/>
        </p:nvSpPr>
        <p:spPr>
          <a:xfrm>
            <a:off x="3276599" y="4564115"/>
            <a:ext cx="1058273" cy="236484"/>
          </a:xfrm>
          <a:prstGeom prst="line">
            <a:avLst/>
          </a:prstGeom>
          <a:ln w="38100">
            <a:solidFill>
              <a:srgbClr val="000000"/>
            </a:solidFill>
            <a:miter/>
            <a:tailEnd type="triangle"/>
          </a:ln>
        </p:spPr>
        <p:txBody>
          <a:bodyPr lIns="45719" rIns="45719"/>
          <a:lstStyle/>
          <a:p>
            <a:endParaRPr/>
          </a:p>
        </p:txBody>
      </p:sp>
      <p:sp>
        <p:nvSpPr>
          <p:cNvPr id="555" name="Straight Arrow Connector 42"/>
          <p:cNvSpPr/>
          <p:nvPr/>
        </p:nvSpPr>
        <p:spPr>
          <a:xfrm flipH="1">
            <a:off x="6548243" y="4490542"/>
            <a:ext cx="192297" cy="310059"/>
          </a:xfrm>
          <a:prstGeom prst="line">
            <a:avLst/>
          </a:prstGeom>
          <a:ln w="38100">
            <a:solidFill>
              <a:srgbClr val="000000"/>
            </a:solidFill>
            <a:miter/>
            <a:tailEnd type="triangle"/>
          </a:ln>
        </p:spPr>
        <p:txBody>
          <a:bodyPr lIns="45719" rIns="45719"/>
          <a:lstStyle/>
          <a:p>
            <a:endParaRPr/>
          </a:p>
        </p:txBody>
      </p:sp>
      <p:sp>
        <p:nvSpPr>
          <p:cNvPr id="556" name="Straight Arrow Connector 43"/>
          <p:cNvSpPr/>
          <p:nvPr/>
        </p:nvSpPr>
        <p:spPr>
          <a:xfrm>
            <a:off x="5034222" y="4564117"/>
            <a:ext cx="223579" cy="270641"/>
          </a:xfrm>
          <a:prstGeom prst="line">
            <a:avLst/>
          </a:prstGeom>
          <a:ln w="38100">
            <a:solidFill>
              <a:srgbClr val="000000"/>
            </a:solidFill>
            <a:miter/>
            <a:tailEnd type="triangle"/>
          </a:ln>
        </p:spPr>
        <p:txBody>
          <a:bodyPr lIns="45719" rIns="45719"/>
          <a:lstStyle/>
          <a:p>
            <a:endParaRPr/>
          </a:p>
        </p:txBody>
      </p:sp>
      <p:sp>
        <p:nvSpPr>
          <p:cNvPr id="557" name="Straight Arrow Connector 44"/>
          <p:cNvSpPr/>
          <p:nvPr/>
        </p:nvSpPr>
        <p:spPr>
          <a:xfrm flipH="1">
            <a:off x="8093747" y="4564115"/>
            <a:ext cx="739997" cy="236484"/>
          </a:xfrm>
          <a:prstGeom prst="line">
            <a:avLst/>
          </a:prstGeom>
          <a:ln w="38100">
            <a:solidFill>
              <a:srgbClr val="000000"/>
            </a:solidFill>
            <a:miter/>
            <a:tailEnd type="triangle"/>
          </a:ln>
        </p:spPr>
        <p:txBody>
          <a:bodyPr lIns="45719" rIns="45719"/>
          <a:lstStyle/>
          <a:p>
            <a:endParaRPr/>
          </a:p>
        </p:txBody>
      </p:sp>
      <p:grpSp>
        <p:nvGrpSpPr>
          <p:cNvPr id="562" name="Group 3"/>
          <p:cNvGrpSpPr/>
          <p:nvPr/>
        </p:nvGrpSpPr>
        <p:grpSpPr>
          <a:xfrm>
            <a:off x="2696750" y="158749"/>
            <a:ext cx="7666451" cy="6346280"/>
            <a:chOff x="0" y="0"/>
            <a:chExt cx="7666450" cy="6346278"/>
          </a:xfrm>
        </p:grpSpPr>
        <p:grpSp>
          <p:nvGrpSpPr>
            <p:cNvPr id="560" name="Group 2"/>
            <p:cNvGrpSpPr/>
            <p:nvPr/>
          </p:nvGrpSpPr>
          <p:grpSpPr>
            <a:xfrm>
              <a:off x="0" y="-1"/>
              <a:ext cx="7666451" cy="5984240"/>
              <a:chOff x="0" y="0"/>
              <a:chExt cx="7666450" cy="5984238"/>
            </a:xfrm>
          </p:grpSpPr>
          <p:sp>
            <p:nvSpPr>
              <p:cNvPr id="558" name="Rectangle 30"/>
              <p:cNvSpPr/>
              <p:nvPr/>
            </p:nvSpPr>
            <p:spPr>
              <a:xfrm>
                <a:off x="0" y="-1"/>
                <a:ext cx="7666451" cy="5984240"/>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Source Sans Pro Regular"/>
                  </a:defRPr>
                </a:pPr>
                <a:endParaRPr/>
              </a:p>
            </p:txBody>
          </p:sp>
          <p:sp>
            <p:nvSpPr>
              <p:cNvPr id="559" name="Rectangle 31"/>
              <p:cNvSpPr/>
              <p:nvPr/>
            </p:nvSpPr>
            <p:spPr>
              <a:xfrm>
                <a:off x="112689" y="3247896"/>
                <a:ext cx="939088" cy="2736342"/>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Source Sans Pro Regular"/>
                  </a:defRPr>
                </a:pPr>
                <a:endParaRPr/>
              </a:p>
            </p:txBody>
          </p:sp>
        </p:grpSp>
        <p:sp>
          <p:nvSpPr>
            <p:cNvPr id="561" name="Rectangle 32"/>
            <p:cNvSpPr/>
            <p:nvPr/>
          </p:nvSpPr>
          <p:spPr>
            <a:xfrm>
              <a:off x="5562578" y="6003714"/>
              <a:ext cx="484432" cy="342565"/>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Source Sans Pro Regular"/>
                </a:defRPr>
              </a:pPr>
              <a:endParaRPr/>
            </a:p>
          </p:txBody>
        </p:sp>
      </p:grpSp>
      <p:sp>
        <p:nvSpPr>
          <p:cNvPr id="563" name="TextBox 34"/>
          <p:cNvSpPr txBox="1"/>
          <p:nvPr/>
        </p:nvSpPr>
        <p:spPr>
          <a:xfrm>
            <a:off x="1623887" y="1012815"/>
            <a:ext cx="124443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latin typeface="+mn-lt"/>
                <a:ea typeface="+mn-ea"/>
                <a:cs typeface="+mn-cs"/>
                <a:sym typeface="Source Sans Pro Regular"/>
              </a:defRPr>
            </a:lvl1pPr>
          </a:lstStyle>
          <a:p>
            <a:pPr algn="ctr"/>
            <a:r>
              <a:rPr b="1"/>
              <a:t>Coach</a:t>
            </a:r>
          </a:p>
        </p:txBody>
      </p:sp>
      <p:sp>
        <p:nvSpPr>
          <p:cNvPr id="564" name="Rectangle 9"/>
          <p:cNvSpPr txBox="1"/>
          <p:nvPr/>
        </p:nvSpPr>
        <p:spPr>
          <a:xfrm>
            <a:off x="3093719" y="1917679"/>
            <a:ext cx="7125850" cy="3416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400">
                <a:latin typeface="+mn-lt"/>
                <a:ea typeface="+mn-ea"/>
                <a:cs typeface="+mn-cs"/>
                <a:sym typeface="Source Sans Pro Regular"/>
              </a:defRPr>
            </a:pPr>
            <a:r>
              <a:rPr b="1">
                <a:solidFill>
                  <a:srgbClr val="C00000"/>
                </a:solidFill>
              </a:rPr>
              <a:t>Person who:</a:t>
            </a:r>
          </a:p>
          <a:p>
            <a:pPr marL="285750" indent="-285750">
              <a:buClr>
                <a:srgbClr val="C00000"/>
              </a:buClr>
              <a:buSzPct val="100000"/>
              <a:buFont typeface="Arial"/>
              <a:buChar char="•"/>
              <a:defRPr sz="2400">
                <a:latin typeface="+mn-lt"/>
                <a:ea typeface="+mn-ea"/>
                <a:cs typeface="+mn-cs"/>
                <a:sym typeface="Source Sans Pro Regular"/>
              </a:defRPr>
            </a:pPr>
            <a:r>
              <a:t>Delivers information to participants (injects) and </a:t>
            </a:r>
          </a:p>
          <a:p>
            <a:pPr marL="285750" indent="-285750">
              <a:buClr>
                <a:srgbClr val="C00000"/>
              </a:buClr>
              <a:buSzPct val="100000"/>
              <a:buFont typeface="Arial"/>
              <a:buChar char="•"/>
              <a:defRPr sz="2400">
                <a:latin typeface="+mn-lt"/>
                <a:ea typeface="+mn-ea"/>
                <a:cs typeface="+mn-cs"/>
                <a:sym typeface="Source Sans Pro Regular"/>
              </a:defRPr>
            </a:pPr>
            <a:r>
              <a:t>Is the first point of contact for any questions, clarifications or requests</a:t>
            </a:r>
          </a:p>
          <a:p>
            <a:pPr marL="285750" indent="-285750">
              <a:buClr>
                <a:schemeClr val="accent3"/>
              </a:buClr>
              <a:buSzPct val="100000"/>
              <a:buFont typeface="Arial"/>
              <a:buChar char="•"/>
              <a:defRPr sz="2400">
                <a:latin typeface="+mn-lt"/>
                <a:ea typeface="+mn-ea"/>
                <a:cs typeface="+mn-cs"/>
                <a:sym typeface="Source Sans Pro Regular"/>
              </a:defRPr>
            </a:pPr>
            <a:r>
              <a:t>Monitors progress during the exercise</a:t>
            </a:r>
          </a:p>
          <a:p>
            <a:pPr marL="800100" lvl="1" indent="-342900">
              <a:buClr>
                <a:srgbClr val="C00000"/>
              </a:buClr>
              <a:buSzPct val="100000"/>
              <a:buFont typeface="Arial"/>
              <a:buChar char="˗"/>
              <a:defRPr sz="2400">
                <a:latin typeface="+mn-lt"/>
                <a:ea typeface="+mn-ea"/>
                <a:cs typeface="+mn-cs"/>
                <a:sym typeface="Source Sans Pro Regular"/>
              </a:defRPr>
            </a:pPr>
            <a:r>
              <a:t>Ensure discussion is on tract without interfering with participants’ discussion</a:t>
            </a:r>
          </a:p>
          <a:p>
            <a:pPr marL="800100" lvl="1" indent="-342900">
              <a:buClr>
                <a:srgbClr val="C00000"/>
              </a:buClr>
              <a:buSzPct val="100000"/>
              <a:buFont typeface="Arial"/>
              <a:buChar char="˗"/>
              <a:defRPr sz="2400">
                <a:latin typeface="+mn-lt"/>
                <a:ea typeface="+mn-ea"/>
                <a:cs typeface="+mn-cs"/>
                <a:sym typeface="Source Sans Pro Regular"/>
              </a:defRPr>
            </a:pPr>
            <a:r>
              <a:t>Ensure participants deliver expected output, provides feedback. </a:t>
            </a:r>
          </a:p>
        </p:txBody>
      </p:sp>
      <p:pic>
        <p:nvPicPr>
          <p:cNvPr id="565" name="Image" descr="Image"/>
          <p:cNvPicPr>
            <a:picLocks noChangeAspect="1"/>
          </p:cNvPicPr>
          <p:nvPr/>
        </p:nvPicPr>
        <p:blipFill>
          <a:blip r:embed="rId10"/>
          <a:stretch>
            <a:fillRect/>
          </a:stretch>
        </p:blipFill>
        <p:spPr>
          <a:xfrm>
            <a:off x="1755" y="-23960"/>
            <a:ext cx="5131640" cy="655777"/>
          </a:xfrm>
          <a:prstGeom prst="rect">
            <a:avLst/>
          </a:prstGeom>
          <a:ln w="12700">
            <a:miter lim="400000"/>
          </a:ln>
        </p:spPr>
      </p:pic>
      <p:sp>
        <p:nvSpPr>
          <p:cNvPr id="566" name="Title 11"/>
          <p:cNvSpPr txBox="1">
            <a:spLocks noGrp="1"/>
          </p:cNvSpPr>
          <p:nvPr>
            <p:ph type="title"/>
          </p:nvPr>
        </p:nvSpPr>
        <p:spPr>
          <a:prstGeom prst="rect">
            <a:avLst/>
          </a:prstGeom>
        </p:spPr>
        <p:txBody>
          <a:bodyPr/>
          <a:lstStyle/>
          <a:p>
            <a:r>
              <a:rPr b="1"/>
              <a:t>Roles in RRT drill</a:t>
            </a:r>
          </a:p>
        </p:txBody>
      </p:sp>
      <p:grpSp>
        <p:nvGrpSpPr>
          <p:cNvPr id="571" name="Group 3"/>
          <p:cNvGrpSpPr/>
          <p:nvPr/>
        </p:nvGrpSpPr>
        <p:grpSpPr>
          <a:xfrm>
            <a:off x="2355618" y="6098298"/>
            <a:ext cx="7666451" cy="490295"/>
            <a:chOff x="0" y="0"/>
            <a:chExt cx="7666450" cy="490294"/>
          </a:xfrm>
        </p:grpSpPr>
        <p:grpSp>
          <p:nvGrpSpPr>
            <p:cNvPr id="569" name="Group 2"/>
            <p:cNvGrpSpPr/>
            <p:nvPr/>
          </p:nvGrpSpPr>
          <p:grpSpPr>
            <a:xfrm>
              <a:off x="0" y="-1"/>
              <a:ext cx="7666451" cy="462326"/>
              <a:chOff x="0" y="0"/>
              <a:chExt cx="7666450" cy="462324"/>
            </a:xfrm>
          </p:grpSpPr>
          <p:sp>
            <p:nvSpPr>
              <p:cNvPr id="567" name="Rectangle 30"/>
              <p:cNvSpPr/>
              <p:nvPr/>
            </p:nvSpPr>
            <p:spPr>
              <a:xfrm>
                <a:off x="0" y="-1"/>
                <a:ext cx="7666451" cy="462326"/>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Source Sans Pro Regular"/>
                  </a:defRPr>
                </a:pPr>
                <a:endParaRPr/>
              </a:p>
            </p:txBody>
          </p:sp>
          <p:sp>
            <p:nvSpPr>
              <p:cNvPr id="568" name="Rectangle 31"/>
              <p:cNvSpPr/>
              <p:nvPr/>
            </p:nvSpPr>
            <p:spPr>
              <a:xfrm>
                <a:off x="112689" y="250922"/>
                <a:ext cx="939088" cy="211403"/>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Source Sans Pro Regular"/>
                  </a:defRPr>
                </a:pPr>
                <a:endParaRPr/>
              </a:p>
            </p:txBody>
          </p:sp>
        </p:grpSp>
        <p:sp>
          <p:nvSpPr>
            <p:cNvPr id="570" name="Rectangle 32"/>
            <p:cNvSpPr/>
            <p:nvPr/>
          </p:nvSpPr>
          <p:spPr>
            <a:xfrm>
              <a:off x="5562578" y="463829"/>
              <a:ext cx="484432" cy="26466"/>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Source Sans Pro Regular"/>
                </a:defRPr>
              </a:pPr>
              <a:endParaRPr/>
            </a:p>
          </p:txBody>
        </p:sp>
      </p:grpSp>
      <p:grpSp>
        <p:nvGrpSpPr>
          <p:cNvPr id="576" name="Group 3"/>
          <p:cNvGrpSpPr/>
          <p:nvPr/>
        </p:nvGrpSpPr>
        <p:grpSpPr>
          <a:xfrm>
            <a:off x="826689" y="2658020"/>
            <a:ext cx="2214423" cy="3228490"/>
            <a:chOff x="0" y="2"/>
            <a:chExt cx="2214422" cy="3228488"/>
          </a:xfrm>
        </p:grpSpPr>
        <p:grpSp>
          <p:nvGrpSpPr>
            <p:cNvPr id="574" name="Group 2"/>
            <p:cNvGrpSpPr/>
            <p:nvPr/>
          </p:nvGrpSpPr>
          <p:grpSpPr>
            <a:xfrm>
              <a:off x="-1" y="2"/>
              <a:ext cx="2214424" cy="3044314"/>
              <a:chOff x="0" y="2"/>
              <a:chExt cx="2214422" cy="3044313"/>
            </a:xfrm>
          </p:grpSpPr>
          <p:sp>
            <p:nvSpPr>
              <p:cNvPr id="572" name="Rectangle 30"/>
              <p:cNvSpPr/>
              <p:nvPr/>
            </p:nvSpPr>
            <p:spPr>
              <a:xfrm>
                <a:off x="-1" y="2"/>
                <a:ext cx="2214424" cy="3044314"/>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Source Sans Pro Regular"/>
                  </a:defRPr>
                </a:pPr>
                <a:endParaRPr/>
              </a:p>
            </p:txBody>
          </p:sp>
          <p:sp>
            <p:nvSpPr>
              <p:cNvPr id="573" name="Rectangle 31"/>
              <p:cNvSpPr/>
              <p:nvPr/>
            </p:nvSpPr>
            <p:spPr>
              <a:xfrm>
                <a:off x="32549" y="1652276"/>
                <a:ext cx="271253" cy="1392038"/>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Source Sans Pro Regular"/>
                  </a:defRPr>
                </a:pPr>
                <a:endParaRPr/>
              </a:p>
            </p:txBody>
          </p:sp>
        </p:grpSp>
        <p:sp>
          <p:nvSpPr>
            <p:cNvPr id="575" name="Rectangle 32"/>
            <p:cNvSpPr/>
            <p:nvPr/>
          </p:nvSpPr>
          <p:spPr>
            <a:xfrm>
              <a:off x="1606727" y="3054221"/>
              <a:ext cx="139927" cy="174271"/>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Source Sans Pro Regular"/>
                </a:defRPr>
              </a:pPr>
              <a:endParaRP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564"/>
                                        </p:tgtEl>
                                        <p:attrNameLst>
                                          <p:attrName>style.visibility</p:attrName>
                                        </p:attrNameLst>
                                      </p:cBhvr>
                                      <p:to>
                                        <p:strVal val="visible"/>
                                      </p:to>
                                    </p:set>
                                    <p:animEffect transition="in" filter="fade">
                                      <p:cBhvr>
                                        <p:cTn id="7" dur="500"/>
                                        <p:tgtEl>
                                          <p:spTgt spid="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 grpId="0"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Right Brace 7"/>
          <p:cNvSpPr/>
          <p:nvPr/>
        </p:nvSpPr>
        <p:spPr>
          <a:xfrm rot="16200000">
            <a:off x="5810023"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anchor="ctr"/>
          <a:lstStyle/>
          <a:p>
            <a:pPr algn="ctr">
              <a:defRPr>
                <a:latin typeface="+mn-lt"/>
                <a:ea typeface="+mn-ea"/>
                <a:cs typeface="+mn-cs"/>
                <a:sym typeface="Source Sans Pro Regular"/>
              </a:defRPr>
            </a:pPr>
            <a:endParaRPr/>
          </a:p>
        </p:txBody>
      </p:sp>
      <p:pic>
        <p:nvPicPr>
          <p:cNvPr id="581" name="Picture 2" descr="Picture 2"/>
          <p:cNvPicPr>
            <a:picLocks noChangeAspect="1"/>
          </p:cNvPicPr>
          <p:nvPr/>
        </p:nvPicPr>
        <p:blipFill>
          <a:blip r:embed="rId3"/>
          <a:stretch>
            <a:fillRect/>
          </a:stretch>
        </p:blipFill>
        <p:spPr>
          <a:xfrm>
            <a:off x="4114801" y="3215538"/>
            <a:ext cx="1348582" cy="1348581"/>
          </a:xfrm>
          <a:prstGeom prst="rect">
            <a:avLst/>
          </a:prstGeom>
          <a:ln w="12700">
            <a:miter lim="400000"/>
          </a:ln>
        </p:spPr>
      </p:pic>
      <p:pic>
        <p:nvPicPr>
          <p:cNvPr id="582" name="Picture 2" descr="Picture 2"/>
          <p:cNvPicPr>
            <a:picLocks noChangeAspect="1"/>
          </p:cNvPicPr>
          <p:nvPr/>
        </p:nvPicPr>
        <p:blipFill>
          <a:blip r:embed="rId3"/>
          <a:stretch>
            <a:fillRect/>
          </a:stretch>
        </p:blipFill>
        <p:spPr>
          <a:xfrm>
            <a:off x="2119546" y="3172398"/>
            <a:ext cx="1347789" cy="1347788"/>
          </a:xfrm>
          <a:prstGeom prst="rect">
            <a:avLst/>
          </a:prstGeom>
          <a:ln w="12700">
            <a:miter lim="400000"/>
          </a:ln>
        </p:spPr>
      </p:pic>
      <p:pic>
        <p:nvPicPr>
          <p:cNvPr id="583" name="Picture 2" descr="Picture 2"/>
          <p:cNvPicPr>
            <a:picLocks noChangeAspect="1"/>
          </p:cNvPicPr>
          <p:nvPr/>
        </p:nvPicPr>
        <p:blipFill>
          <a:blip r:embed="rId3"/>
          <a:stretch>
            <a:fillRect/>
          </a:stretch>
        </p:blipFill>
        <p:spPr>
          <a:xfrm>
            <a:off x="6324601" y="3215537"/>
            <a:ext cx="1348582" cy="1348582"/>
          </a:xfrm>
          <a:prstGeom prst="rect">
            <a:avLst/>
          </a:prstGeom>
          <a:ln w="12700">
            <a:miter lim="400000"/>
          </a:ln>
        </p:spPr>
      </p:pic>
      <p:pic>
        <p:nvPicPr>
          <p:cNvPr id="584" name="Picture 2" descr="Picture 2"/>
          <p:cNvPicPr>
            <a:picLocks noChangeAspect="1"/>
          </p:cNvPicPr>
          <p:nvPr/>
        </p:nvPicPr>
        <p:blipFill>
          <a:blip r:embed="rId3"/>
          <a:stretch>
            <a:fillRect/>
          </a:stretch>
        </p:blipFill>
        <p:spPr>
          <a:xfrm>
            <a:off x="8458200" y="3215536"/>
            <a:ext cx="1348582" cy="1348582"/>
          </a:xfrm>
          <a:prstGeom prst="rect">
            <a:avLst/>
          </a:prstGeom>
          <a:ln w="12700">
            <a:miter lim="400000"/>
          </a:ln>
        </p:spPr>
      </p:pic>
      <p:pic>
        <p:nvPicPr>
          <p:cNvPr id="585" name="Picture 15" descr="Picture 15"/>
          <p:cNvPicPr>
            <a:picLocks noChangeAspect="1"/>
          </p:cNvPicPr>
          <p:nvPr/>
        </p:nvPicPr>
        <p:blipFill>
          <a:blip r:embed="rId4"/>
          <a:stretch>
            <a:fillRect/>
          </a:stretch>
        </p:blipFill>
        <p:spPr>
          <a:xfrm>
            <a:off x="1934749" y="1870908"/>
            <a:ext cx="622711" cy="730340"/>
          </a:xfrm>
          <a:prstGeom prst="rect">
            <a:avLst/>
          </a:prstGeom>
          <a:ln w="12700">
            <a:miter lim="400000"/>
          </a:ln>
        </p:spPr>
      </p:pic>
      <p:pic>
        <p:nvPicPr>
          <p:cNvPr id="586" name="Picture 16" descr="Picture 16"/>
          <p:cNvPicPr>
            <a:picLocks noChangeAspect="1"/>
          </p:cNvPicPr>
          <p:nvPr/>
        </p:nvPicPr>
        <p:blipFill>
          <a:blip r:embed="rId5"/>
          <a:stretch>
            <a:fillRect/>
          </a:stretch>
        </p:blipFill>
        <p:spPr>
          <a:xfrm>
            <a:off x="5551487" y="252322"/>
            <a:ext cx="773113" cy="906464"/>
          </a:xfrm>
          <a:prstGeom prst="rect">
            <a:avLst/>
          </a:prstGeom>
          <a:ln w="12700">
            <a:miter lim="400000"/>
          </a:ln>
        </p:spPr>
      </p:pic>
      <p:pic>
        <p:nvPicPr>
          <p:cNvPr id="587" name="Picture 17" descr="Picture 17"/>
          <p:cNvPicPr>
            <a:picLocks noChangeAspect="1"/>
          </p:cNvPicPr>
          <p:nvPr/>
        </p:nvPicPr>
        <p:blipFill>
          <a:blip r:embed="rId6"/>
          <a:stretch>
            <a:fillRect/>
          </a:stretch>
        </p:blipFill>
        <p:spPr>
          <a:xfrm>
            <a:off x="2696749" y="1834503"/>
            <a:ext cx="656051" cy="766743"/>
          </a:xfrm>
          <a:prstGeom prst="rect">
            <a:avLst/>
          </a:prstGeom>
          <a:ln w="12700">
            <a:miter lim="400000"/>
          </a:ln>
        </p:spPr>
      </p:pic>
      <p:pic>
        <p:nvPicPr>
          <p:cNvPr id="588" name="Picture 15" descr="Picture 15"/>
          <p:cNvPicPr>
            <a:picLocks noChangeAspect="1"/>
          </p:cNvPicPr>
          <p:nvPr/>
        </p:nvPicPr>
        <p:blipFill>
          <a:blip r:embed="rId4"/>
          <a:stretch>
            <a:fillRect/>
          </a:stretch>
        </p:blipFill>
        <p:spPr>
          <a:xfrm>
            <a:off x="4023516" y="1925960"/>
            <a:ext cx="622711" cy="730340"/>
          </a:xfrm>
          <a:prstGeom prst="rect">
            <a:avLst/>
          </a:prstGeom>
          <a:ln w="12700">
            <a:miter lim="400000"/>
          </a:ln>
        </p:spPr>
      </p:pic>
      <p:pic>
        <p:nvPicPr>
          <p:cNvPr id="589" name="Picture 17" descr="Picture 17"/>
          <p:cNvPicPr>
            <a:picLocks noChangeAspect="1"/>
          </p:cNvPicPr>
          <p:nvPr/>
        </p:nvPicPr>
        <p:blipFill>
          <a:blip r:embed="rId6"/>
          <a:stretch>
            <a:fillRect/>
          </a:stretch>
        </p:blipFill>
        <p:spPr>
          <a:xfrm>
            <a:off x="4785516" y="1889556"/>
            <a:ext cx="656051" cy="766743"/>
          </a:xfrm>
          <a:prstGeom prst="rect">
            <a:avLst/>
          </a:prstGeom>
          <a:ln w="12700">
            <a:miter lim="400000"/>
          </a:ln>
        </p:spPr>
      </p:pic>
      <p:pic>
        <p:nvPicPr>
          <p:cNvPr id="590" name="Picture 15" descr="Picture 15"/>
          <p:cNvPicPr>
            <a:picLocks noChangeAspect="1"/>
          </p:cNvPicPr>
          <p:nvPr/>
        </p:nvPicPr>
        <p:blipFill>
          <a:blip r:embed="rId4"/>
          <a:stretch>
            <a:fillRect/>
          </a:stretch>
        </p:blipFill>
        <p:spPr>
          <a:xfrm>
            <a:off x="6236889" y="1959992"/>
            <a:ext cx="622711" cy="730340"/>
          </a:xfrm>
          <a:prstGeom prst="rect">
            <a:avLst/>
          </a:prstGeom>
          <a:ln w="12700">
            <a:miter lim="400000"/>
          </a:ln>
        </p:spPr>
      </p:pic>
      <p:pic>
        <p:nvPicPr>
          <p:cNvPr id="591" name="Picture 17" descr="Picture 17"/>
          <p:cNvPicPr>
            <a:picLocks noChangeAspect="1"/>
          </p:cNvPicPr>
          <p:nvPr/>
        </p:nvPicPr>
        <p:blipFill>
          <a:blip r:embed="rId6"/>
          <a:stretch>
            <a:fillRect/>
          </a:stretch>
        </p:blipFill>
        <p:spPr>
          <a:xfrm>
            <a:off x="6998889" y="1923588"/>
            <a:ext cx="656051" cy="766743"/>
          </a:xfrm>
          <a:prstGeom prst="rect">
            <a:avLst/>
          </a:prstGeom>
          <a:ln w="12700">
            <a:miter lim="400000"/>
          </a:ln>
        </p:spPr>
      </p:pic>
      <p:pic>
        <p:nvPicPr>
          <p:cNvPr id="592" name="Picture 15" descr="Picture 15"/>
          <p:cNvPicPr>
            <a:picLocks noChangeAspect="1"/>
          </p:cNvPicPr>
          <p:nvPr/>
        </p:nvPicPr>
        <p:blipFill>
          <a:blip r:embed="rId4"/>
          <a:stretch>
            <a:fillRect/>
          </a:stretch>
        </p:blipFill>
        <p:spPr>
          <a:xfrm>
            <a:off x="8473965" y="2012862"/>
            <a:ext cx="622711" cy="730340"/>
          </a:xfrm>
          <a:prstGeom prst="rect">
            <a:avLst/>
          </a:prstGeom>
          <a:ln w="12700">
            <a:miter lim="400000"/>
          </a:ln>
        </p:spPr>
      </p:pic>
      <p:pic>
        <p:nvPicPr>
          <p:cNvPr id="593" name="Picture 17" descr="Picture 17"/>
          <p:cNvPicPr>
            <a:picLocks noChangeAspect="1"/>
          </p:cNvPicPr>
          <p:nvPr/>
        </p:nvPicPr>
        <p:blipFill>
          <a:blip r:embed="rId6"/>
          <a:stretch>
            <a:fillRect/>
          </a:stretch>
        </p:blipFill>
        <p:spPr>
          <a:xfrm>
            <a:off x="9235965" y="1976458"/>
            <a:ext cx="656051" cy="766743"/>
          </a:xfrm>
          <a:prstGeom prst="rect">
            <a:avLst/>
          </a:prstGeom>
          <a:ln w="12700">
            <a:miter lim="400000"/>
          </a:ln>
        </p:spPr>
      </p:pic>
      <p:pic>
        <p:nvPicPr>
          <p:cNvPr id="594" name="Picture 18" descr="Picture 18"/>
          <p:cNvPicPr>
            <a:picLocks noChangeAspect="1"/>
          </p:cNvPicPr>
          <p:nvPr/>
        </p:nvPicPr>
        <p:blipFill>
          <a:blip r:embed="rId7"/>
          <a:stretch>
            <a:fillRect/>
          </a:stretch>
        </p:blipFill>
        <p:spPr>
          <a:xfrm>
            <a:off x="2796175" y="5138553"/>
            <a:ext cx="1989343" cy="924007"/>
          </a:xfrm>
          <a:prstGeom prst="rect">
            <a:avLst/>
          </a:prstGeom>
          <a:ln w="12700">
            <a:miter lim="400000"/>
          </a:ln>
        </p:spPr>
      </p:pic>
      <p:pic>
        <p:nvPicPr>
          <p:cNvPr id="595" name="Picture 19" descr="Picture 19"/>
          <p:cNvPicPr>
            <a:picLocks noChangeAspect="1"/>
          </p:cNvPicPr>
          <p:nvPr/>
        </p:nvPicPr>
        <p:blipFill>
          <a:blip r:embed="rId8"/>
          <a:stretch>
            <a:fillRect/>
          </a:stretch>
        </p:blipFill>
        <p:spPr>
          <a:xfrm>
            <a:off x="5563358" y="4958739"/>
            <a:ext cx="984888" cy="1218735"/>
          </a:xfrm>
          <a:prstGeom prst="rect">
            <a:avLst/>
          </a:prstGeom>
          <a:ln w="12700">
            <a:miter lim="400000"/>
          </a:ln>
        </p:spPr>
      </p:pic>
      <p:pic>
        <p:nvPicPr>
          <p:cNvPr id="596" name="Picture 20" descr="Picture 20"/>
          <p:cNvPicPr>
            <a:picLocks noChangeAspect="1"/>
          </p:cNvPicPr>
          <p:nvPr/>
        </p:nvPicPr>
        <p:blipFill>
          <a:blip r:embed="rId9"/>
          <a:stretch>
            <a:fillRect/>
          </a:stretch>
        </p:blipFill>
        <p:spPr>
          <a:xfrm>
            <a:off x="7701237" y="5138551"/>
            <a:ext cx="785021" cy="1291445"/>
          </a:xfrm>
          <a:prstGeom prst="rect">
            <a:avLst/>
          </a:prstGeom>
          <a:ln w="12700">
            <a:miter lim="400000"/>
          </a:ln>
        </p:spPr>
      </p:pic>
      <p:sp>
        <p:nvSpPr>
          <p:cNvPr id="597" name="Up-Down Arrow 8"/>
          <p:cNvSpPr/>
          <p:nvPr/>
        </p:nvSpPr>
        <p:spPr>
          <a:xfrm>
            <a:off x="2438399" y="2667000"/>
            <a:ext cx="258352"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598" name="Up-Down Arrow 35"/>
          <p:cNvSpPr/>
          <p:nvPr/>
        </p:nvSpPr>
        <p:spPr>
          <a:xfrm>
            <a:off x="4530740"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599" name="Up-Down Arrow 36"/>
          <p:cNvSpPr/>
          <p:nvPr/>
        </p:nvSpPr>
        <p:spPr>
          <a:xfrm>
            <a:off x="6740539"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600" name="Up-Down Arrow 37"/>
          <p:cNvSpPr/>
          <p:nvPr/>
        </p:nvSpPr>
        <p:spPr>
          <a:xfrm>
            <a:off x="9003314"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601" name="Right Bracket 10"/>
          <p:cNvSpPr/>
          <p:nvPr/>
        </p:nvSpPr>
        <p:spPr>
          <a:xfrm rot="16200000">
            <a:off x="5300009"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anchor="ctr"/>
          <a:lstStyle/>
          <a:p>
            <a:pPr algn="ctr">
              <a:defRPr>
                <a:latin typeface="+mn-lt"/>
                <a:ea typeface="+mn-ea"/>
                <a:cs typeface="+mn-cs"/>
                <a:sym typeface="Source Sans Pro Regular"/>
              </a:defRPr>
            </a:pPr>
            <a:endParaRPr/>
          </a:p>
        </p:txBody>
      </p:sp>
      <p:sp>
        <p:nvSpPr>
          <p:cNvPr id="602" name="Straight Arrow Connector 12"/>
          <p:cNvSpPr/>
          <p:nvPr/>
        </p:nvSpPr>
        <p:spPr>
          <a:xfrm>
            <a:off x="3276599" y="4564115"/>
            <a:ext cx="1058273" cy="236484"/>
          </a:xfrm>
          <a:prstGeom prst="line">
            <a:avLst/>
          </a:prstGeom>
          <a:ln w="38100">
            <a:solidFill>
              <a:srgbClr val="000000"/>
            </a:solidFill>
            <a:miter/>
            <a:tailEnd type="triangle"/>
          </a:ln>
        </p:spPr>
        <p:txBody>
          <a:bodyPr lIns="45719" rIns="45719"/>
          <a:lstStyle/>
          <a:p>
            <a:endParaRPr/>
          </a:p>
        </p:txBody>
      </p:sp>
      <p:sp>
        <p:nvSpPr>
          <p:cNvPr id="603" name="Straight Arrow Connector 42"/>
          <p:cNvSpPr/>
          <p:nvPr/>
        </p:nvSpPr>
        <p:spPr>
          <a:xfrm flipH="1">
            <a:off x="6548243" y="4490542"/>
            <a:ext cx="192297" cy="310059"/>
          </a:xfrm>
          <a:prstGeom prst="line">
            <a:avLst/>
          </a:prstGeom>
          <a:ln w="38100">
            <a:solidFill>
              <a:srgbClr val="000000"/>
            </a:solidFill>
            <a:miter/>
            <a:tailEnd type="triangle"/>
          </a:ln>
        </p:spPr>
        <p:txBody>
          <a:bodyPr lIns="45719" rIns="45719"/>
          <a:lstStyle/>
          <a:p>
            <a:endParaRPr/>
          </a:p>
        </p:txBody>
      </p:sp>
      <p:sp>
        <p:nvSpPr>
          <p:cNvPr id="604" name="Straight Arrow Connector 43"/>
          <p:cNvSpPr/>
          <p:nvPr/>
        </p:nvSpPr>
        <p:spPr>
          <a:xfrm>
            <a:off x="5034222" y="4564117"/>
            <a:ext cx="223579" cy="270641"/>
          </a:xfrm>
          <a:prstGeom prst="line">
            <a:avLst/>
          </a:prstGeom>
          <a:ln w="38100">
            <a:solidFill>
              <a:srgbClr val="000000"/>
            </a:solidFill>
            <a:miter/>
            <a:tailEnd type="triangle"/>
          </a:ln>
        </p:spPr>
        <p:txBody>
          <a:bodyPr lIns="45719" rIns="45719"/>
          <a:lstStyle/>
          <a:p>
            <a:endParaRPr/>
          </a:p>
        </p:txBody>
      </p:sp>
      <p:sp>
        <p:nvSpPr>
          <p:cNvPr id="605" name="Straight Arrow Connector 44"/>
          <p:cNvSpPr/>
          <p:nvPr/>
        </p:nvSpPr>
        <p:spPr>
          <a:xfrm flipH="1">
            <a:off x="8093747" y="4564115"/>
            <a:ext cx="739997" cy="236484"/>
          </a:xfrm>
          <a:prstGeom prst="line">
            <a:avLst/>
          </a:prstGeom>
          <a:ln w="38100">
            <a:solidFill>
              <a:srgbClr val="000000"/>
            </a:solidFill>
            <a:miter/>
            <a:tailEnd type="triangle"/>
          </a:ln>
        </p:spPr>
        <p:txBody>
          <a:bodyPr lIns="45719" rIns="45719"/>
          <a:lstStyle/>
          <a:p>
            <a:endParaRPr/>
          </a:p>
        </p:txBody>
      </p:sp>
      <p:grpSp>
        <p:nvGrpSpPr>
          <p:cNvPr id="610" name="Group 29"/>
          <p:cNvGrpSpPr/>
          <p:nvPr/>
        </p:nvGrpSpPr>
        <p:grpSpPr>
          <a:xfrm>
            <a:off x="1608341" y="0"/>
            <a:ext cx="8754859" cy="6517727"/>
            <a:chOff x="0" y="0"/>
            <a:chExt cx="8754857" cy="6517727"/>
          </a:xfrm>
        </p:grpSpPr>
        <p:grpSp>
          <p:nvGrpSpPr>
            <p:cNvPr id="608" name="Group 30"/>
            <p:cNvGrpSpPr/>
            <p:nvPr/>
          </p:nvGrpSpPr>
          <p:grpSpPr>
            <a:xfrm>
              <a:off x="-1" y="-1"/>
              <a:ext cx="8754859" cy="6359980"/>
              <a:chOff x="0" y="0"/>
              <a:chExt cx="8754858" cy="6359978"/>
            </a:xfrm>
          </p:grpSpPr>
          <p:sp>
            <p:nvSpPr>
              <p:cNvPr id="606" name="Rectangle 32"/>
              <p:cNvSpPr/>
              <p:nvPr/>
            </p:nvSpPr>
            <p:spPr>
              <a:xfrm>
                <a:off x="1973057" y="-1"/>
                <a:ext cx="6781801" cy="6359980"/>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Source Sans Pro Regular"/>
                  </a:defRPr>
                </a:pPr>
                <a:endParaRPr/>
              </a:p>
            </p:txBody>
          </p:sp>
          <p:sp>
            <p:nvSpPr>
              <p:cNvPr id="607" name="Rectangle 33"/>
              <p:cNvSpPr/>
              <p:nvPr/>
            </p:nvSpPr>
            <p:spPr>
              <a:xfrm>
                <a:off x="-1" y="2576250"/>
                <a:ext cx="1973058" cy="3480924"/>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Source Sans Pro Regular"/>
                  </a:defRPr>
                </a:pPr>
                <a:endParaRPr/>
              </a:p>
            </p:txBody>
          </p:sp>
        </p:grpSp>
        <p:sp>
          <p:nvSpPr>
            <p:cNvPr id="609" name="Rectangle 31"/>
            <p:cNvSpPr/>
            <p:nvPr/>
          </p:nvSpPr>
          <p:spPr>
            <a:xfrm>
              <a:off x="6316456" y="6081949"/>
              <a:ext cx="561460" cy="435779"/>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Source Sans Pro Regular"/>
                </a:defRPr>
              </a:pPr>
              <a:endParaRPr/>
            </a:p>
          </p:txBody>
        </p:sp>
      </p:grpSp>
      <p:sp>
        <p:nvSpPr>
          <p:cNvPr id="611" name="Rectangle 34"/>
          <p:cNvSpPr/>
          <p:nvPr/>
        </p:nvSpPr>
        <p:spPr>
          <a:xfrm>
            <a:off x="1523999" y="1234983"/>
            <a:ext cx="1070872" cy="1392603"/>
          </a:xfrm>
          <a:prstGeom prst="rect">
            <a:avLst/>
          </a:prstGeom>
          <a:solidFill>
            <a:srgbClr val="FFFFFF">
              <a:alpha val="85098"/>
            </a:srgbClr>
          </a:solidFill>
          <a:ln w="12700">
            <a:solidFill>
              <a:srgbClr val="FFFFFF"/>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612" name="TextBox 38"/>
          <p:cNvSpPr txBox="1"/>
          <p:nvPr/>
        </p:nvSpPr>
        <p:spPr>
          <a:xfrm>
            <a:off x="2362200" y="1307067"/>
            <a:ext cx="147102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latin typeface="+mn-lt"/>
                <a:ea typeface="+mn-ea"/>
                <a:cs typeface="+mn-cs"/>
                <a:sym typeface="Source Sans Pro Regular"/>
              </a:defRPr>
            </a:lvl1pPr>
          </a:lstStyle>
          <a:p>
            <a:pPr algn="ctr"/>
            <a:r>
              <a:rPr b="1"/>
              <a:t>Evaluator</a:t>
            </a:r>
          </a:p>
        </p:txBody>
      </p:sp>
      <p:sp>
        <p:nvSpPr>
          <p:cNvPr id="613" name="Rectangle 3"/>
          <p:cNvSpPr txBox="1"/>
          <p:nvPr/>
        </p:nvSpPr>
        <p:spPr>
          <a:xfrm>
            <a:off x="3504515" y="1834503"/>
            <a:ext cx="6508170" cy="23083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400">
                <a:latin typeface="+mn-lt"/>
                <a:ea typeface="+mn-ea"/>
                <a:cs typeface="+mn-cs"/>
                <a:sym typeface="Source Sans Pro Regular"/>
              </a:defRPr>
            </a:pPr>
            <a:r>
              <a:rPr b="1">
                <a:solidFill>
                  <a:srgbClr val="C00000"/>
                </a:solidFill>
              </a:rPr>
              <a:t>Person who gathers data from the exercise and evaluates if the objectives are met:</a:t>
            </a:r>
          </a:p>
          <a:p>
            <a:pPr>
              <a:defRPr sz="2400">
                <a:latin typeface="+mn-lt"/>
                <a:ea typeface="+mn-ea"/>
                <a:cs typeface="+mn-cs"/>
                <a:sym typeface="Source Sans Pro Regular"/>
              </a:defRPr>
            </a:pPr>
            <a:endParaRPr/>
          </a:p>
          <a:p>
            <a:pPr marL="285750" indent="-285750">
              <a:buClr>
                <a:srgbClr val="C00000"/>
              </a:buClr>
              <a:buSzPct val="100000"/>
              <a:buFont typeface="Arial"/>
              <a:buChar char="•"/>
              <a:defRPr sz="2400">
                <a:latin typeface="+mn-lt"/>
                <a:ea typeface="+mn-ea"/>
                <a:cs typeface="+mn-cs"/>
                <a:sym typeface="Source Sans Pro Regular"/>
              </a:defRPr>
            </a:pPr>
            <a:r>
              <a:t>Evaluates each session for both technical and soft (e.g., team work) skills </a:t>
            </a:r>
          </a:p>
          <a:p>
            <a:pPr marL="285750" indent="-285750">
              <a:buClr>
                <a:srgbClr val="C00000"/>
              </a:buClr>
              <a:buSzPct val="100000"/>
              <a:buFont typeface="Arial"/>
              <a:buChar char="•"/>
              <a:defRPr sz="2400">
                <a:latin typeface="+mn-lt"/>
                <a:ea typeface="+mn-ea"/>
                <a:cs typeface="+mn-cs"/>
                <a:sym typeface="Source Sans Pro Regular"/>
              </a:defRPr>
            </a:pPr>
            <a:r>
              <a:t>Debrief happens at the end of each session</a:t>
            </a:r>
          </a:p>
        </p:txBody>
      </p:sp>
      <p:sp>
        <p:nvSpPr>
          <p:cNvPr id="614" name="Title 11"/>
          <p:cNvSpPr txBox="1">
            <a:spLocks noGrp="1"/>
          </p:cNvSpPr>
          <p:nvPr>
            <p:ph type="title"/>
          </p:nvPr>
        </p:nvSpPr>
        <p:spPr>
          <a:xfrm>
            <a:off x="251749" y="-30963"/>
            <a:ext cx="3571875" cy="646113"/>
          </a:xfrm>
          <a:prstGeom prst="rect">
            <a:avLst/>
          </a:prstGeom>
        </p:spPr>
        <p:txBody>
          <a:bodyPr/>
          <a:lstStyle/>
          <a:p>
            <a:r>
              <a:t>Roles in RRT drill</a:t>
            </a:r>
          </a:p>
        </p:txBody>
      </p:sp>
      <p:pic>
        <p:nvPicPr>
          <p:cNvPr id="615" name="Image" descr="Image"/>
          <p:cNvPicPr>
            <a:picLocks noChangeAspect="1"/>
          </p:cNvPicPr>
          <p:nvPr/>
        </p:nvPicPr>
        <p:blipFill>
          <a:blip r:embed="rId10"/>
          <a:stretch>
            <a:fillRect/>
          </a:stretch>
        </p:blipFill>
        <p:spPr>
          <a:xfrm>
            <a:off x="1755" y="-23960"/>
            <a:ext cx="5131640" cy="655777"/>
          </a:xfrm>
          <a:prstGeom prst="rect">
            <a:avLst/>
          </a:prstGeom>
          <a:ln w="12700">
            <a:miter lim="400000"/>
          </a:ln>
        </p:spPr>
      </p:pic>
      <p:sp>
        <p:nvSpPr>
          <p:cNvPr id="616" name="Title 11"/>
          <p:cNvSpPr txBox="1"/>
          <p:nvPr/>
        </p:nvSpPr>
        <p:spPr>
          <a:xfrm>
            <a:off x="251749" y="-30963"/>
            <a:ext cx="3571875"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defTabSz="289320">
              <a:lnSpc>
                <a:spcPct val="90000"/>
              </a:lnSpc>
              <a:defRPr sz="3200">
                <a:solidFill>
                  <a:srgbClr val="FFFFFF"/>
                </a:solidFill>
                <a:latin typeface="Source Sans Pro Bold"/>
                <a:ea typeface="Source Sans Pro Bold"/>
                <a:cs typeface="Source Sans Pro Bold"/>
                <a:sym typeface="Source Sans Pro Bold"/>
              </a:defRPr>
            </a:lvl1pPr>
          </a:lstStyle>
          <a:p>
            <a:r>
              <a:rPr b="1"/>
              <a:t>Roles in RRT drill</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Text Placeholder 1"/>
          <p:cNvSpPr txBox="1">
            <a:spLocks noGrp="1"/>
          </p:cNvSpPr>
          <p:nvPr>
            <p:ph type="body" idx="1"/>
          </p:nvPr>
        </p:nvSpPr>
        <p:spPr>
          <a:prstGeom prst="rect">
            <a:avLst/>
          </a:prstGeom>
        </p:spPr>
        <p:txBody>
          <a:bodyPr/>
          <a:lstStyle/>
          <a:p>
            <a:endParaRPr/>
          </a:p>
        </p:txBody>
      </p:sp>
      <p:pic>
        <p:nvPicPr>
          <p:cNvPr id="621" name="Picture 2" descr="Picture 2"/>
          <p:cNvPicPr>
            <a:picLocks noChangeAspect="1"/>
          </p:cNvPicPr>
          <p:nvPr/>
        </p:nvPicPr>
        <p:blipFill>
          <a:blip r:embed="rId3"/>
          <a:stretch>
            <a:fillRect/>
          </a:stretch>
        </p:blipFill>
        <p:spPr>
          <a:xfrm>
            <a:off x="4114801" y="3215538"/>
            <a:ext cx="1348582" cy="1348581"/>
          </a:xfrm>
          <a:prstGeom prst="rect">
            <a:avLst/>
          </a:prstGeom>
          <a:ln w="12700">
            <a:miter lim="400000"/>
          </a:ln>
        </p:spPr>
      </p:pic>
      <p:pic>
        <p:nvPicPr>
          <p:cNvPr id="622" name="Picture 2" descr="Picture 2"/>
          <p:cNvPicPr>
            <a:picLocks noChangeAspect="1"/>
          </p:cNvPicPr>
          <p:nvPr/>
        </p:nvPicPr>
        <p:blipFill>
          <a:blip r:embed="rId3"/>
          <a:stretch>
            <a:fillRect/>
          </a:stretch>
        </p:blipFill>
        <p:spPr>
          <a:xfrm>
            <a:off x="1893681" y="3224213"/>
            <a:ext cx="1347788" cy="1347788"/>
          </a:xfrm>
          <a:prstGeom prst="rect">
            <a:avLst/>
          </a:prstGeom>
          <a:ln w="12700">
            <a:miter lim="400000"/>
          </a:ln>
        </p:spPr>
      </p:pic>
      <p:pic>
        <p:nvPicPr>
          <p:cNvPr id="623" name="Picture 2" descr="Picture 2"/>
          <p:cNvPicPr>
            <a:picLocks noChangeAspect="1"/>
          </p:cNvPicPr>
          <p:nvPr/>
        </p:nvPicPr>
        <p:blipFill>
          <a:blip r:embed="rId3"/>
          <a:stretch>
            <a:fillRect/>
          </a:stretch>
        </p:blipFill>
        <p:spPr>
          <a:xfrm>
            <a:off x="6324601" y="3215537"/>
            <a:ext cx="1348582" cy="1348582"/>
          </a:xfrm>
          <a:prstGeom prst="rect">
            <a:avLst/>
          </a:prstGeom>
          <a:ln w="12700">
            <a:miter lim="400000"/>
          </a:ln>
        </p:spPr>
      </p:pic>
      <p:pic>
        <p:nvPicPr>
          <p:cNvPr id="624" name="Picture 2" descr="Picture 2"/>
          <p:cNvPicPr>
            <a:picLocks noChangeAspect="1"/>
          </p:cNvPicPr>
          <p:nvPr/>
        </p:nvPicPr>
        <p:blipFill>
          <a:blip r:embed="rId3"/>
          <a:stretch>
            <a:fillRect/>
          </a:stretch>
        </p:blipFill>
        <p:spPr>
          <a:xfrm>
            <a:off x="8458200" y="3215536"/>
            <a:ext cx="1348582" cy="1348582"/>
          </a:xfrm>
          <a:prstGeom prst="rect">
            <a:avLst/>
          </a:prstGeom>
          <a:ln w="12700">
            <a:miter lim="400000"/>
          </a:ln>
        </p:spPr>
      </p:pic>
      <p:pic>
        <p:nvPicPr>
          <p:cNvPr id="625" name="Picture 15" descr="Picture 15"/>
          <p:cNvPicPr>
            <a:picLocks noChangeAspect="1"/>
          </p:cNvPicPr>
          <p:nvPr/>
        </p:nvPicPr>
        <p:blipFill>
          <a:blip r:embed="rId4"/>
          <a:stretch>
            <a:fillRect/>
          </a:stretch>
        </p:blipFill>
        <p:spPr>
          <a:xfrm>
            <a:off x="1934749" y="1870908"/>
            <a:ext cx="622711" cy="730340"/>
          </a:xfrm>
          <a:prstGeom prst="rect">
            <a:avLst/>
          </a:prstGeom>
          <a:ln w="12700">
            <a:miter lim="400000"/>
          </a:ln>
        </p:spPr>
      </p:pic>
      <p:pic>
        <p:nvPicPr>
          <p:cNvPr id="626" name="Picture 16" descr="Picture 16"/>
          <p:cNvPicPr>
            <a:picLocks noChangeAspect="1"/>
          </p:cNvPicPr>
          <p:nvPr/>
        </p:nvPicPr>
        <p:blipFill>
          <a:blip r:embed="rId5"/>
          <a:stretch>
            <a:fillRect/>
          </a:stretch>
        </p:blipFill>
        <p:spPr>
          <a:xfrm>
            <a:off x="5551487" y="252322"/>
            <a:ext cx="773113" cy="906464"/>
          </a:xfrm>
          <a:prstGeom prst="rect">
            <a:avLst/>
          </a:prstGeom>
          <a:ln w="12700">
            <a:miter lim="400000"/>
          </a:ln>
        </p:spPr>
      </p:pic>
      <p:pic>
        <p:nvPicPr>
          <p:cNvPr id="627" name="Picture 17" descr="Picture 17"/>
          <p:cNvPicPr>
            <a:picLocks noChangeAspect="1"/>
          </p:cNvPicPr>
          <p:nvPr/>
        </p:nvPicPr>
        <p:blipFill>
          <a:blip r:embed="rId6"/>
          <a:stretch>
            <a:fillRect/>
          </a:stretch>
        </p:blipFill>
        <p:spPr>
          <a:xfrm>
            <a:off x="2696749" y="1834503"/>
            <a:ext cx="656051" cy="766743"/>
          </a:xfrm>
          <a:prstGeom prst="rect">
            <a:avLst/>
          </a:prstGeom>
          <a:ln w="12700">
            <a:miter lim="400000"/>
          </a:ln>
        </p:spPr>
      </p:pic>
      <p:pic>
        <p:nvPicPr>
          <p:cNvPr id="628" name="Picture 15" descr="Picture 15"/>
          <p:cNvPicPr>
            <a:picLocks noChangeAspect="1"/>
          </p:cNvPicPr>
          <p:nvPr/>
        </p:nvPicPr>
        <p:blipFill>
          <a:blip r:embed="rId4"/>
          <a:stretch>
            <a:fillRect/>
          </a:stretch>
        </p:blipFill>
        <p:spPr>
          <a:xfrm>
            <a:off x="4023516" y="1925960"/>
            <a:ext cx="622711" cy="730340"/>
          </a:xfrm>
          <a:prstGeom prst="rect">
            <a:avLst/>
          </a:prstGeom>
          <a:ln w="12700">
            <a:miter lim="400000"/>
          </a:ln>
        </p:spPr>
      </p:pic>
      <p:pic>
        <p:nvPicPr>
          <p:cNvPr id="629" name="Picture 17" descr="Picture 17"/>
          <p:cNvPicPr>
            <a:picLocks noChangeAspect="1"/>
          </p:cNvPicPr>
          <p:nvPr/>
        </p:nvPicPr>
        <p:blipFill>
          <a:blip r:embed="rId6"/>
          <a:stretch>
            <a:fillRect/>
          </a:stretch>
        </p:blipFill>
        <p:spPr>
          <a:xfrm>
            <a:off x="4785516" y="1889556"/>
            <a:ext cx="656051" cy="766743"/>
          </a:xfrm>
          <a:prstGeom prst="rect">
            <a:avLst/>
          </a:prstGeom>
          <a:ln w="12700">
            <a:miter lim="400000"/>
          </a:ln>
        </p:spPr>
      </p:pic>
      <p:pic>
        <p:nvPicPr>
          <p:cNvPr id="630" name="Picture 15" descr="Picture 15"/>
          <p:cNvPicPr>
            <a:picLocks noChangeAspect="1"/>
          </p:cNvPicPr>
          <p:nvPr/>
        </p:nvPicPr>
        <p:blipFill>
          <a:blip r:embed="rId4"/>
          <a:stretch>
            <a:fillRect/>
          </a:stretch>
        </p:blipFill>
        <p:spPr>
          <a:xfrm>
            <a:off x="6236889" y="1959992"/>
            <a:ext cx="622711" cy="730340"/>
          </a:xfrm>
          <a:prstGeom prst="rect">
            <a:avLst/>
          </a:prstGeom>
          <a:ln w="12700">
            <a:miter lim="400000"/>
          </a:ln>
        </p:spPr>
      </p:pic>
      <p:pic>
        <p:nvPicPr>
          <p:cNvPr id="631" name="Picture 17" descr="Picture 17"/>
          <p:cNvPicPr>
            <a:picLocks noChangeAspect="1"/>
          </p:cNvPicPr>
          <p:nvPr/>
        </p:nvPicPr>
        <p:blipFill>
          <a:blip r:embed="rId6"/>
          <a:stretch>
            <a:fillRect/>
          </a:stretch>
        </p:blipFill>
        <p:spPr>
          <a:xfrm>
            <a:off x="6998889" y="1923588"/>
            <a:ext cx="656051" cy="766743"/>
          </a:xfrm>
          <a:prstGeom prst="rect">
            <a:avLst/>
          </a:prstGeom>
          <a:ln w="12700">
            <a:miter lim="400000"/>
          </a:ln>
        </p:spPr>
      </p:pic>
      <p:pic>
        <p:nvPicPr>
          <p:cNvPr id="632" name="Picture 15" descr="Picture 15"/>
          <p:cNvPicPr>
            <a:picLocks noChangeAspect="1"/>
          </p:cNvPicPr>
          <p:nvPr/>
        </p:nvPicPr>
        <p:blipFill>
          <a:blip r:embed="rId4"/>
          <a:stretch>
            <a:fillRect/>
          </a:stretch>
        </p:blipFill>
        <p:spPr>
          <a:xfrm>
            <a:off x="8473965" y="2012862"/>
            <a:ext cx="622711" cy="730340"/>
          </a:xfrm>
          <a:prstGeom prst="rect">
            <a:avLst/>
          </a:prstGeom>
          <a:ln w="12700">
            <a:miter lim="400000"/>
          </a:ln>
        </p:spPr>
      </p:pic>
      <p:pic>
        <p:nvPicPr>
          <p:cNvPr id="633" name="Picture 17" descr="Picture 17"/>
          <p:cNvPicPr>
            <a:picLocks noChangeAspect="1"/>
          </p:cNvPicPr>
          <p:nvPr/>
        </p:nvPicPr>
        <p:blipFill>
          <a:blip r:embed="rId6"/>
          <a:stretch>
            <a:fillRect/>
          </a:stretch>
        </p:blipFill>
        <p:spPr>
          <a:xfrm>
            <a:off x="9235965" y="1976458"/>
            <a:ext cx="656051" cy="766743"/>
          </a:xfrm>
          <a:prstGeom prst="rect">
            <a:avLst/>
          </a:prstGeom>
          <a:ln w="12700">
            <a:miter lim="400000"/>
          </a:ln>
        </p:spPr>
      </p:pic>
      <p:pic>
        <p:nvPicPr>
          <p:cNvPr id="634" name="Picture 18" descr="Picture 18"/>
          <p:cNvPicPr>
            <a:picLocks noChangeAspect="1"/>
          </p:cNvPicPr>
          <p:nvPr/>
        </p:nvPicPr>
        <p:blipFill>
          <a:blip r:embed="rId7"/>
          <a:stretch>
            <a:fillRect/>
          </a:stretch>
        </p:blipFill>
        <p:spPr>
          <a:xfrm>
            <a:off x="2796175" y="5138553"/>
            <a:ext cx="1989343" cy="924007"/>
          </a:xfrm>
          <a:prstGeom prst="rect">
            <a:avLst/>
          </a:prstGeom>
          <a:ln w="12700">
            <a:miter lim="400000"/>
          </a:ln>
        </p:spPr>
      </p:pic>
      <p:pic>
        <p:nvPicPr>
          <p:cNvPr id="635" name="Picture 19" descr="Picture 19"/>
          <p:cNvPicPr>
            <a:picLocks noChangeAspect="1"/>
          </p:cNvPicPr>
          <p:nvPr/>
        </p:nvPicPr>
        <p:blipFill>
          <a:blip r:embed="rId8"/>
          <a:stretch>
            <a:fillRect/>
          </a:stretch>
        </p:blipFill>
        <p:spPr>
          <a:xfrm>
            <a:off x="5563358" y="4958739"/>
            <a:ext cx="984888" cy="1218735"/>
          </a:xfrm>
          <a:prstGeom prst="rect">
            <a:avLst/>
          </a:prstGeom>
          <a:ln w="12700">
            <a:miter lim="400000"/>
          </a:ln>
        </p:spPr>
      </p:pic>
      <p:sp>
        <p:nvSpPr>
          <p:cNvPr id="637" name="Right Brace 7"/>
          <p:cNvSpPr/>
          <p:nvPr/>
        </p:nvSpPr>
        <p:spPr>
          <a:xfrm rot="16200000">
            <a:off x="5810023"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anchor="ctr"/>
          <a:lstStyle/>
          <a:p>
            <a:pPr algn="ctr">
              <a:defRPr>
                <a:latin typeface="+mn-lt"/>
                <a:ea typeface="+mn-ea"/>
                <a:cs typeface="+mn-cs"/>
                <a:sym typeface="Source Sans Pro Regular"/>
              </a:defRPr>
            </a:pPr>
            <a:endParaRPr/>
          </a:p>
        </p:txBody>
      </p:sp>
      <p:sp>
        <p:nvSpPr>
          <p:cNvPr id="638" name="Up-Down Arrow 8"/>
          <p:cNvSpPr/>
          <p:nvPr/>
        </p:nvSpPr>
        <p:spPr>
          <a:xfrm>
            <a:off x="2438399" y="2667000"/>
            <a:ext cx="258352"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639" name="Up-Down Arrow 35"/>
          <p:cNvSpPr/>
          <p:nvPr/>
        </p:nvSpPr>
        <p:spPr>
          <a:xfrm>
            <a:off x="4530740"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640" name="Up-Down Arrow 36"/>
          <p:cNvSpPr/>
          <p:nvPr/>
        </p:nvSpPr>
        <p:spPr>
          <a:xfrm>
            <a:off x="6740539"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641" name="Up-Down Arrow 37"/>
          <p:cNvSpPr/>
          <p:nvPr/>
        </p:nvSpPr>
        <p:spPr>
          <a:xfrm>
            <a:off x="9003314"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642" name="Right Bracket 10"/>
          <p:cNvSpPr/>
          <p:nvPr/>
        </p:nvSpPr>
        <p:spPr>
          <a:xfrm rot="16200000">
            <a:off x="5300009"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anchor="ctr"/>
          <a:lstStyle/>
          <a:p>
            <a:pPr algn="ctr">
              <a:defRPr>
                <a:latin typeface="+mn-lt"/>
                <a:ea typeface="+mn-ea"/>
                <a:cs typeface="+mn-cs"/>
                <a:sym typeface="Source Sans Pro Regular"/>
              </a:defRPr>
            </a:pPr>
            <a:endParaRPr/>
          </a:p>
        </p:txBody>
      </p:sp>
      <p:sp>
        <p:nvSpPr>
          <p:cNvPr id="643" name="Straight Arrow Connector 12"/>
          <p:cNvSpPr/>
          <p:nvPr/>
        </p:nvSpPr>
        <p:spPr>
          <a:xfrm>
            <a:off x="3276599" y="4564115"/>
            <a:ext cx="1058273" cy="236484"/>
          </a:xfrm>
          <a:prstGeom prst="line">
            <a:avLst/>
          </a:prstGeom>
          <a:ln w="38100">
            <a:solidFill>
              <a:srgbClr val="000000"/>
            </a:solidFill>
            <a:miter/>
            <a:tailEnd type="triangle"/>
          </a:ln>
        </p:spPr>
        <p:txBody>
          <a:bodyPr lIns="45719" rIns="45719"/>
          <a:lstStyle/>
          <a:p>
            <a:endParaRPr/>
          </a:p>
        </p:txBody>
      </p:sp>
      <p:sp>
        <p:nvSpPr>
          <p:cNvPr id="644" name="Straight Arrow Connector 42"/>
          <p:cNvSpPr/>
          <p:nvPr/>
        </p:nvSpPr>
        <p:spPr>
          <a:xfrm flipH="1">
            <a:off x="6548243" y="4490542"/>
            <a:ext cx="192297" cy="310059"/>
          </a:xfrm>
          <a:prstGeom prst="line">
            <a:avLst/>
          </a:prstGeom>
          <a:ln w="38100">
            <a:solidFill>
              <a:srgbClr val="000000"/>
            </a:solidFill>
            <a:miter/>
            <a:tailEnd type="triangle"/>
          </a:ln>
        </p:spPr>
        <p:txBody>
          <a:bodyPr lIns="45719" rIns="45719"/>
          <a:lstStyle/>
          <a:p>
            <a:endParaRPr/>
          </a:p>
        </p:txBody>
      </p:sp>
      <p:sp>
        <p:nvSpPr>
          <p:cNvPr id="645" name="Straight Arrow Connector 43"/>
          <p:cNvSpPr/>
          <p:nvPr/>
        </p:nvSpPr>
        <p:spPr>
          <a:xfrm>
            <a:off x="5034222" y="4564117"/>
            <a:ext cx="223579" cy="270641"/>
          </a:xfrm>
          <a:prstGeom prst="line">
            <a:avLst/>
          </a:prstGeom>
          <a:ln w="38100">
            <a:solidFill>
              <a:srgbClr val="000000"/>
            </a:solidFill>
            <a:miter/>
            <a:tailEnd type="triangle"/>
          </a:ln>
        </p:spPr>
        <p:txBody>
          <a:bodyPr lIns="45719" rIns="45719"/>
          <a:lstStyle/>
          <a:p>
            <a:endParaRPr/>
          </a:p>
        </p:txBody>
      </p:sp>
      <p:sp>
        <p:nvSpPr>
          <p:cNvPr id="646" name="Straight Arrow Connector 44"/>
          <p:cNvSpPr/>
          <p:nvPr/>
        </p:nvSpPr>
        <p:spPr>
          <a:xfrm flipH="1">
            <a:off x="8093747" y="4564115"/>
            <a:ext cx="739997" cy="236484"/>
          </a:xfrm>
          <a:prstGeom prst="line">
            <a:avLst/>
          </a:prstGeom>
          <a:ln w="38100">
            <a:solidFill>
              <a:srgbClr val="000000"/>
            </a:solidFill>
            <a:miter/>
            <a:tailEnd type="triangle"/>
          </a:ln>
        </p:spPr>
        <p:txBody>
          <a:bodyPr lIns="45719" rIns="45719"/>
          <a:lstStyle/>
          <a:p>
            <a:endParaRPr/>
          </a:p>
        </p:txBody>
      </p:sp>
      <p:sp>
        <p:nvSpPr>
          <p:cNvPr id="649" name="Rectangle 2"/>
          <p:cNvSpPr/>
          <p:nvPr/>
        </p:nvSpPr>
        <p:spPr>
          <a:xfrm>
            <a:off x="7521455" y="1368893"/>
            <a:ext cx="3569514" cy="4620394"/>
          </a:xfrm>
          <a:prstGeom prst="rect">
            <a:avLst/>
          </a:prstGeom>
          <a:solidFill>
            <a:srgbClr val="FFFFFF">
              <a:alpha val="89804"/>
            </a:srgbClr>
          </a:solidFill>
          <a:ln w="12700">
            <a:solidFill>
              <a:srgbClr val="FFFFFF"/>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647" name="Rectangle 2"/>
          <p:cNvSpPr/>
          <p:nvPr/>
        </p:nvSpPr>
        <p:spPr>
          <a:xfrm>
            <a:off x="1528919" y="252323"/>
            <a:ext cx="5994443" cy="6033369"/>
          </a:xfrm>
          <a:prstGeom prst="rect">
            <a:avLst/>
          </a:prstGeom>
          <a:solidFill>
            <a:srgbClr val="FFFFFF">
              <a:alpha val="89804"/>
            </a:srgbClr>
          </a:solidFill>
          <a:ln w="12700">
            <a:solidFill>
              <a:srgbClr val="FFFFFF"/>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648" name="TextBox 34"/>
          <p:cNvSpPr txBox="1"/>
          <p:nvPr/>
        </p:nvSpPr>
        <p:spPr>
          <a:xfrm>
            <a:off x="9003316" y="5231222"/>
            <a:ext cx="147102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latin typeface="+mn-lt"/>
                <a:ea typeface="+mn-ea"/>
                <a:cs typeface="+mn-cs"/>
                <a:sym typeface="Source Sans Pro Regular"/>
              </a:defRPr>
            </a:lvl1pPr>
          </a:lstStyle>
          <a:p>
            <a:pPr algn="ctr"/>
            <a:r>
              <a:rPr b="1"/>
              <a:t>Role</a:t>
            </a:r>
            <a:r>
              <a:t> </a:t>
            </a:r>
            <a:r>
              <a:rPr b="1"/>
              <a:t>Players</a:t>
            </a:r>
          </a:p>
        </p:txBody>
      </p:sp>
      <p:sp>
        <p:nvSpPr>
          <p:cNvPr id="650" name="Rectangle 11"/>
          <p:cNvSpPr txBox="1"/>
          <p:nvPr/>
        </p:nvSpPr>
        <p:spPr>
          <a:xfrm>
            <a:off x="2546504" y="1420625"/>
            <a:ext cx="7018592" cy="37856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400">
                <a:latin typeface="+mn-lt"/>
                <a:ea typeface="+mn-ea"/>
                <a:cs typeface="+mn-cs"/>
                <a:sym typeface="Source Sans Pro Regular"/>
              </a:defRPr>
            </a:pPr>
            <a:r>
              <a:rPr b="1">
                <a:solidFill>
                  <a:srgbClr val="C00000"/>
                </a:solidFill>
              </a:rPr>
              <a:t>Person who simulates (plays) a specific role in the exercise</a:t>
            </a:r>
          </a:p>
          <a:p>
            <a:pPr marL="285750" indent="-285750">
              <a:buClr>
                <a:srgbClr val="C00000"/>
              </a:buClr>
              <a:buSzPct val="100000"/>
              <a:buFont typeface="Arial"/>
              <a:buChar char="•"/>
              <a:defRPr sz="2400">
                <a:latin typeface="+mn-lt"/>
                <a:ea typeface="+mn-ea"/>
                <a:cs typeface="+mn-cs"/>
                <a:sym typeface="Source Sans Pro Regular"/>
              </a:defRPr>
            </a:pPr>
            <a:r>
              <a:t>They use the information provided in the scripts to respond to RRT  questions and </a:t>
            </a:r>
            <a:r>
              <a:rPr u="sng"/>
              <a:t>not invent new information </a:t>
            </a:r>
          </a:p>
          <a:p>
            <a:pPr marL="285750" indent="-285750">
              <a:buClr>
                <a:srgbClr val="C00000"/>
              </a:buClr>
              <a:buSzPct val="100000"/>
              <a:buFont typeface="Arial"/>
              <a:buChar char="•"/>
              <a:defRPr sz="2400">
                <a:latin typeface="+mn-lt"/>
                <a:ea typeface="+mn-ea"/>
                <a:cs typeface="+mn-cs"/>
                <a:sym typeface="Source Sans Pro Regular"/>
              </a:defRPr>
            </a:pPr>
            <a:r>
              <a:t>They provide observations during the debriefing sessions (in plenary)</a:t>
            </a:r>
          </a:p>
          <a:p>
            <a:pPr marL="285750" indent="-285750">
              <a:buClr>
                <a:srgbClr val="C00000"/>
              </a:buClr>
              <a:buSzPct val="100000"/>
              <a:buFont typeface="Arial"/>
              <a:buChar char="•"/>
              <a:defRPr sz="2400">
                <a:latin typeface="+mn-lt"/>
                <a:ea typeface="+mn-ea"/>
                <a:cs typeface="+mn-cs"/>
                <a:sym typeface="Source Sans Pro Regular"/>
              </a:defRPr>
            </a:pPr>
            <a:r>
              <a:t>Other training facilitators may be asked to play different “roles” during the RRT drill, based on scripts (e.g., sick patient)</a:t>
            </a:r>
          </a:p>
        </p:txBody>
      </p:sp>
      <p:pic>
        <p:nvPicPr>
          <p:cNvPr id="651" name="Image" descr="Image"/>
          <p:cNvPicPr>
            <a:picLocks noChangeAspect="1"/>
          </p:cNvPicPr>
          <p:nvPr/>
        </p:nvPicPr>
        <p:blipFill>
          <a:blip r:embed="rId9"/>
          <a:stretch>
            <a:fillRect/>
          </a:stretch>
        </p:blipFill>
        <p:spPr>
          <a:xfrm>
            <a:off x="1755" y="-23960"/>
            <a:ext cx="5131640" cy="655777"/>
          </a:xfrm>
          <a:prstGeom prst="rect">
            <a:avLst/>
          </a:prstGeom>
          <a:ln w="12700">
            <a:miter lim="400000"/>
          </a:ln>
        </p:spPr>
      </p:pic>
      <p:sp>
        <p:nvSpPr>
          <p:cNvPr id="652" name="Title 11"/>
          <p:cNvSpPr txBox="1"/>
          <p:nvPr/>
        </p:nvSpPr>
        <p:spPr>
          <a:xfrm>
            <a:off x="251749" y="-30963"/>
            <a:ext cx="3571875"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defTabSz="289320">
              <a:lnSpc>
                <a:spcPct val="90000"/>
              </a:lnSpc>
              <a:defRPr sz="3200">
                <a:solidFill>
                  <a:srgbClr val="FFFFFF"/>
                </a:solidFill>
                <a:latin typeface="Source Sans Pro Bold"/>
                <a:ea typeface="Source Sans Pro Bold"/>
                <a:cs typeface="Source Sans Pro Bold"/>
                <a:sym typeface="Source Sans Pro Bold"/>
              </a:defRPr>
            </a:lvl1pPr>
          </a:lstStyle>
          <a:p>
            <a:r>
              <a:rPr b="1"/>
              <a:t>Roles in RRT drill</a:t>
            </a:r>
          </a:p>
        </p:txBody>
      </p:sp>
      <p:pic>
        <p:nvPicPr>
          <p:cNvPr id="636" name="Picture 20" descr="Picture 20"/>
          <p:cNvPicPr>
            <a:picLocks/>
          </p:cNvPicPr>
          <p:nvPr/>
        </p:nvPicPr>
        <p:blipFill>
          <a:blip r:embed="rId10"/>
          <a:stretch>
            <a:fillRect/>
          </a:stretch>
        </p:blipFill>
        <p:spPr>
          <a:xfrm>
            <a:off x="7701237" y="5138551"/>
            <a:ext cx="535147" cy="1291445"/>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650"/>
                                        </p:tgtEl>
                                        <p:attrNameLst>
                                          <p:attrName>style.visibility</p:attrName>
                                        </p:attrNameLst>
                                      </p:cBhvr>
                                      <p:to>
                                        <p:strVal val="visible"/>
                                      </p:to>
                                    </p:set>
                                    <p:animEffect transition="in" filter="fade">
                                      <p:cBhvr>
                                        <p:cTn id="7" dur="500"/>
                                        <p:tgtEl>
                                          <p:spTgt spid="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0" grpId="0"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 name="Content Placeholder 2"/>
          <p:cNvSpPr txBox="1">
            <a:spLocks noGrp="1"/>
          </p:cNvSpPr>
          <p:nvPr>
            <p:ph type="body" idx="1"/>
          </p:nvPr>
        </p:nvSpPr>
        <p:spPr>
          <a:xfrm>
            <a:off x="1511958" y="916875"/>
            <a:ext cx="9389200" cy="5378047"/>
          </a:xfrm>
          <a:prstGeom prst="rect">
            <a:avLst/>
          </a:prstGeom>
        </p:spPr>
        <p:txBody>
          <a:bodyPr/>
          <a:lstStyle/>
          <a:p>
            <a:pPr>
              <a:defRPr>
                <a:solidFill>
                  <a:schemeClr val="accent6"/>
                </a:solidFill>
                <a:latin typeface="Source Sans Pro Bold"/>
                <a:ea typeface="Source Sans Pro Bold"/>
                <a:cs typeface="Source Sans Pro Bold"/>
                <a:sym typeface="Source Sans Pro Bold"/>
              </a:defRPr>
            </a:pPr>
            <a:r>
              <a:rPr b="1">
                <a:solidFill>
                  <a:srgbClr val="65A000"/>
                </a:solidFill>
              </a:rPr>
              <a:t>Key items include:</a:t>
            </a:r>
          </a:p>
          <a:p>
            <a:pPr marL="342900" indent="-342900">
              <a:buClr>
                <a:srgbClr val="65A000"/>
              </a:buClr>
              <a:buFont typeface="Arial" panose="020B0604020202020204" pitchFamily="34" charset="0"/>
              <a:buChar char="•"/>
            </a:pPr>
            <a:r>
              <a:t>Copies of C2.1 Participant guide and C2.2 Annexes</a:t>
            </a:r>
          </a:p>
          <a:p>
            <a:pPr marL="342900" indent="-342900">
              <a:buClr>
                <a:srgbClr val="65A000"/>
              </a:buClr>
              <a:buFont typeface="Arial" panose="020B0604020202020204" pitchFamily="34" charset="0"/>
              <a:buChar char="•"/>
            </a:pPr>
            <a:r>
              <a:t>Rooms and spaces for the different settings (hospital setting, community setting, classroom setting)</a:t>
            </a:r>
          </a:p>
          <a:p>
            <a:pPr marL="342900" indent="-342900">
              <a:buClr>
                <a:srgbClr val="65A000"/>
              </a:buClr>
              <a:buFont typeface="Arial" panose="020B0604020202020204" pitchFamily="34" charset="0"/>
              <a:buChar char="•"/>
            </a:pPr>
            <a:r>
              <a:t>Other equipment such as hand sanitizer, set to prepare chlorine solution, sets of enhanced PPE, leak-proof infectious waste bags for destruction and for disinfection, sprayers for disinfection (chlorine solution), bed, pillow and blanket (hospital bed), package for blood sample collection, non-contact thermometers…</a:t>
            </a:r>
          </a:p>
          <a:p>
            <a:endParaRPr/>
          </a:p>
          <a:p>
            <a:r>
              <a:rPr>
                <a:solidFill>
                  <a:srgbClr val="C00000"/>
                </a:solidFill>
              </a:rPr>
              <a:t>A detailed list of material and equipment available in this package (Excel file 04.RRT_</a:t>
            </a:r>
            <a:r>
              <a:rPr lang="fr-FR">
                <a:solidFill>
                  <a:srgbClr val="C00000"/>
                </a:solidFill>
              </a:rPr>
              <a:t>ATP_</a:t>
            </a:r>
            <a:r>
              <a:rPr err="1">
                <a:solidFill>
                  <a:srgbClr val="C00000"/>
                </a:solidFill>
              </a:rPr>
              <a:t>material_equipment_checklist</a:t>
            </a:r>
            <a:endParaRPr>
              <a:solidFill>
                <a:srgbClr val="C00000"/>
              </a:solidFill>
            </a:endParaRPr>
          </a:p>
        </p:txBody>
      </p:sp>
      <p:sp>
        <p:nvSpPr>
          <p:cNvPr id="657" name="Title 1"/>
          <p:cNvSpPr txBox="1">
            <a:spLocks noGrp="1"/>
          </p:cNvSpPr>
          <p:nvPr>
            <p:ph type="title"/>
          </p:nvPr>
        </p:nvSpPr>
        <p:spPr>
          <a:xfrm>
            <a:off x="297711" y="-20487"/>
            <a:ext cx="8552375" cy="646113"/>
          </a:xfrm>
          <a:prstGeom prst="rect">
            <a:avLst/>
          </a:prstGeom>
        </p:spPr>
        <p:txBody>
          <a:bodyPr/>
          <a:lstStyle>
            <a:lvl1pPr>
              <a:defRPr>
                <a:latin typeface="Source Sans Pro Bold"/>
                <a:ea typeface="Source Sans Pro Bold"/>
                <a:cs typeface="Source Sans Pro Bold"/>
                <a:sym typeface="Source Sans Pro Bold"/>
              </a:defRPr>
            </a:lvl1pPr>
          </a:lstStyle>
          <a:p>
            <a:r>
              <a:rPr b="1"/>
              <a:t>6. Material and equipment for RRT drill</a:t>
            </a:r>
          </a:p>
        </p:txBody>
      </p:sp>
      <p:sp>
        <p:nvSpPr>
          <p:cNvPr id="658" name="Rectangle 3"/>
          <p:cNvSpPr txBox="1"/>
          <p:nvPr/>
        </p:nvSpPr>
        <p:spPr>
          <a:xfrm>
            <a:off x="1511958" y="5319340"/>
            <a:ext cx="9288903" cy="726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p>
            <a:pPr>
              <a:defRPr sz="2000">
                <a:solidFill>
                  <a:srgbClr val="C00000"/>
                </a:solidFill>
                <a:latin typeface="+mn-lt"/>
                <a:ea typeface="+mn-ea"/>
                <a:cs typeface="+mn-cs"/>
                <a:sym typeface="Source Sans Pro Regular"/>
              </a:defRPr>
            </a:pPr>
            <a:r>
              <a:rPr>
                <a:solidFill>
                  <a:srgbClr val="C00000"/>
                </a:solidFill>
              </a:rPr>
              <a:t>Doublecheck you have all necessary material, equipment and spaces set-up ready </a:t>
            </a:r>
            <a:r>
              <a:rPr u="sng">
                <a:solidFill>
                  <a:srgbClr val="C00000"/>
                </a:solidFill>
              </a:rPr>
              <a:t>before</a:t>
            </a:r>
            <a:r>
              <a:rPr>
                <a:solidFill>
                  <a:srgbClr val="C00000"/>
                </a:solidFill>
              </a:rPr>
              <a:t> launching the RRT drill!</a:t>
            </a:r>
          </a:p>
        </p:txBody>
      </p: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 name="Title 1"/>
          <p:cNvSpPr txBox="1">
            <a:spLocks noGrp="1"/>
          </p:cNvSpPr>
          <p:nvPr>
            <p:ph type="title"/>
          </p:nvPr>
        </p:nvSpPr>
        <p:spPr>
          <a:xfrm>
            <a:off x="288497" y="-20487"/>
            <a:ext cx="9034067" cy="646113"/>
          </a:xfrm>
          <a:prstGeom prst="rect">
            <a:avLst/>
          </a:prstGeom>
        </p:spPr>
        <p:txBody>
          <a:bodyPr/>
          <a:lstStyle>
            <a:lvl1pPr>
              <a:defRPr>
                <a:latin typeface="Source Sans Pro Bold"/>
                <a:ea typeface="Source Sans Pro Bold"/>
                <a:cs typeface="Source Sans Pro Bold"/>
                <a:sym typeface="Source Sans Pro Bold"/>
              </a:defRPr>
            </a:lvl1pPr>
          </a:lstStyle>
          <a:p>
            <a:r>
              <a:rPr b="1"/>
              <a:t>Resources needed to facilitate the RRT drill</a:t>
            </a:r>
          </a:p>
        </p:txBody>
      </p:sp>
      <p:sp>
        <p:nvSpPr>
          <p:cNvPr id="661" name="TextBox 9"/>
          <p:cNvSpPr txBox="1"/>
          <p:nvPr/>
        </p:nvSpPr>
        <p:spPr>
          <a:xfrm>
            <a:off x="2220310" y="3105835"/>
            <a:ext cx="1676401" cy="675641"/>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solidFill>
                  <a:srgbClr val="FFFFFF"/>
                </a:solidFill>
                <a:latin typeface="+mn-lt"/>
                <a:ea typeface="+mn-ea"/>
                <a:cs typeface="+mn-cs"/>
                <a:sym typeface="Source Sans Pro Regular"/>
              </a:defRPr>
            </a:lvl1pPr>
          </a:lstStyle>
          <a:p>
            <a:r>
              <a:t>Block A: RRT in Context</a:t>
            </a:r>
          </a:p>
        </p:txBody>
      </p:sp>
      <p:sp>
        <p:nvSpPr>
          <p:cNvPr id="662" name="TextBox 10"/>
          <p:cNvSpPr txBox="1"/>
          <p:nvPr/>
        </p:nvSpPr>
        <p:spPr>
          <a:xfrm>
            <a:off x="4267200" y="3105835"/>
            <a:ext cx="2590800" cy="675641"/>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a:solidFill>
                  <a:srgbClr val="FFFFFF"/>
                </a:solidFill>
                <a:latin typeface="+mn-lt"/>
                <a:ea typeface="+mn-ea"/>
                <a:cs typeface="+mn-cs"/>
                <a:sym typeface="Source Sans Pro Regular"/>
              </a:defRPr>
            </a:lvl1pPr>
          </a:lstStyle>
          <a:p>
            <a:r>
              <a:t>Block B: Technical Modules</a:t>
            </a:r>
          </a:p>
        </p:txBody>
      </p:sp>
      <p:sp>
        <p:nvSpPr>
          <p:cNvPr id="663" name="TextBox 12"/>
          <p:cNvSpPr txBox="1"/>
          <p:nvPr/>
        </p:nvSpPr>
        <p:spPr>
          <a:xfrm>
            <a:off x="9067800" y="4989493"/>
            <a:ext cx="990600" cy="1005841"/>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400">
                <a:solidFill>
                  <a:srgbClr val="FFFFFF"/>
                </a:solidFill>
                <a:latin typeface="+mn-lt"/>
                <a:ea typeface="+mn-ea"/>
                <a:cs typeface="+mn-cs"/>
                <a:sym typeface="Source Sans Pro Regular"/>
              </a:defRPr>
            </a:lvl1pPr>
          </a:lstStyle>
          <a:p>
            <a:r>
              <a:t>Block D: Evaluation and Way Forward</a:t>
            </a:r>
          </a:p>
        </p:txBody>
      </p:sp>
      <p:sp>
        <p:nvSpPr>
          <p:cNvPr id="664" name="TextBox 2"/>
          <p:cNvSpPr txBox="1"/>
          <p:nvPr/>
        </p:nvSpPr>
        <p:spPr>
          <a:xfrm>
            <a:off x="2218634" y="2133600"/>
            <a:ext cx="3657601" cy="2948941"/>
          </a:xfrm>
          <a:prstGeom prst="rect">
            <a:avLst/>
          </a:prstGeom>
          <a:solidFill>
            <a:srgbClr val="DEEBF7"/>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2000">
                <a:latin typeface="+mn-lt"/>
                <a:ea typeface="+mn-ea"/>
                <a:cs typeface="+mn-cs"/>
                <a:sym typeface="Source Sans Pro Regular"/>
              </a:defRPr>
            </a:pPr>
            <a:r>
              <a:rPr b="1"/>
              <a:t>For facilitators</a:t>
            </a:r>
          </a:p>
          <a:p>
            <a:pPr>
              <a:defRPr sz="2000">
                <a:latin typeface="+mn-lt"/>
                <a:ea typeface="+mn-ea"/>
                <a:cs typeface="+mn-cs"/>
                <a:sym typeface="Source Sans Pro Regular"/>
              </a:defRPr>
            </a:pPr>
            <a:endParaRPr/>
          </a:p>
          <a:p>
            <a:pPr>
              <a:defRPr sz="2000">
                <a:latin typeface="+mn-lt"/>
                <a:ea typeface="+mn-ea"/>
                <a:cs typeface="+mn-cs"/>
                <a:sym typeface="Source Sans Pro Regular"/>
              </a:defRPr>
            </a:pPr>
            <a:r>
              <a:t>C1.0 Introduction for facilitators</a:t>
            </a:r>
          </a:p>
          <a:p>
            <a:pPr>
              <a:defRPr sz="2000">
                <a:latin typeface="+mn-lt"/>
                <a:ea typeface="+mn-ea"/>
                <a:cs typeface="+mn-cs"/>
                <a:sym typeface="Source Sans Pro Regular"/>
              </a:defRPr>
            </a:pPr>
            <a:r>
              <a:t>C1.1 Facilitator guide</a:t>
            </a:r>
          </a:p>
          <a:p>
            <a:pPr>
              <a:defRPr sz="2000">
                <a:latin typeface="+mn-lt"/>
                <a:ea typeface="+mn-ea"/>
                <a:cs typeface="+mn-cs"/>
                <a:sym typeface="Source Sans Pro Regular"/>
              </a:defRPr>
            </a:pPr>
            <a:r>
              <a:t>C1.2 Detailed timeline</a:t>
            </a:r>
          </a:p>
          <a:p>
            <a:pPr>
              <a:defRPr sz="2000">
                <a:latin typeface="+mn-lt"/>
                <a:ea typeface="+mn-ea"/>
                <a:cs typeface="+mn-cs"/>
                <a:sym typeface="Source Sans Pro Regular"/>
              </a:defRPr>
            </a:pPr>
            <a:r>
              <a:t>C1.3 Evaluation checklist</a:t>
            </a:r>
          </a:p>
          <a:p>
            <a:pPr>
              <a:defRPr sz="2000">
                <a:latin typeface="+mn-lt"/>
                <a:ea typeface="+mn-ea"/>
                <a:cs typeface="+mn-cs"/>
                <a:sym typeface="Source Sans Pro Regular"/>
              </a:defRPr>
            </a:pPr>
            <a:r>
              <a:t>C1.4 Debriefing</a:t>
            </a:r>
          </a:p>
          <a:p>
            <a:pPr>
              <a:defRPr sz="2000">
                <a:latin typeface="+mn-lt"/>
                <a:ea typeface="+mn-ea"/>
                <a:cs typeface="+mn-cs"/>
                <a:sym typeface="Source Sans Pro Regular"/>
              </a:defRPr>
            </a:pPr>
            <a:r>
              <a:t>C1.5 Country context</a:t>
            </a:r>
          </a:p>
          <a:p>
            <a:pPr>
              <a:defRPr sz="2000">
                <a:latin typeface="+mn-lt"/>
                <a:ea typeface="+mn-ea"/>
                <a:cs typeface="+mn-cs"/>
                <a:sym typeface="Source Sans Pro Regular"/>
              </a:defRPr>
            </a:pPr>
            <a:r>
              <a:t>C1.6 Sign boards</a:t>
            </a:r>
          </a:p>
        </p:txBody>
      </p:sp>
      <p:sp>
        <p:nvSpPr>
          <p:cNvPr id="665" name="TextBox 4"/>
          <p:cNvSpPr txBox="1"/>
          <p:nvPr/>
        </p:nvSpPr>
        <p:spPr>
          <a:xfrm>
            <a:off x="6615152" y="2133599"/>
            <a:ext cx="3583671" cy="2948941"/>
          </a:xfrm>
          <a:prstGeom prst="rect">
            <a:avLst/>
          </a:prstGeom>
          <a:solidFill>
            <a:srgbClr val="E2F0D9"/>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noAutofit/>
          </a:bodyPr>
          <a:lstStyle/>
          <a:p>
            <a:pPr algn="ctr">
              <a:defRPr sz="2000">
                <a:latin typeface="+mn-lt"/>
                <a:ea typeface="+mn-ea"/>
                <a:cs typeface="+mn-cs"/>
                <a:sym typeface="Source Sans Pro Regular"/>
              </a:defRPr>
            </a:pPr>
            <a:r>
              <a:rPr b="1"/>
              <a:t>For participants</a:t>
            </a:r>
          </a:p>
          <a:p>
            <a:pPr>
              <a:defRPr sz="2000">
                <a:latin typeface="+mn-lt"/>
                <a:ea typeface="+mn-ea"/>
                <a:cs typeface="+mn-cs"/>
                <a:sym typeface="Source Sans Pro Regular"/>
              </a:defRPr>
            </a:pPr>
            <a:endParaRPr/>
          </a:p>
          <a:p>
            <a:pPr>
              <a:defRPr sz="2000">
                <a:latin typeface="+mn-lt"/>
                <a:ea typeface="+mn-ea"/>
                <a:cs typeface="+mn-cs"/>
                <a:sym typeface="Source Sans Pro Regular"/>
              </a:defRPr>
            </a:pPr>
            <a:r>
              <a:t>C2.1 Participant guide</a:t>
            </a:r>
          </a:p>
          <a:p>
            <a:pPr>
              <a:defRPr sz="2000">
                <a:latin typeface="+mn-lt"/>
                <a:ea typeface="+mn-ea"/>
                <a:cs typeface="+mn-cs"/>
                <a:sym typeface="Source Sans Pro Regular"/>
              </a:defRPr>
            </a:pPr>
            <a:r>
              <a:t>C2.2 Participant guide – Annexes</a:t>
            </a:r>
          </a:p>
          <a:p>
            <a:pPr>
              <a:defRPr sz="2000">
                <a:latin typeface="+mn-lt"/>
                <a:ea typeface="+mn-ea"/>
                <a:cs typeface="+mn-cs"/>
                <a:sym typeface="Source Sans Pro Regular"/>
              </a:defRPr>
            </a:pPr>
            <a:r>
              <a:t>C2.3 Line listing</a:t>
            </a:r>
          </a:p>
          <a:p>
            <a:pPr>
              <a:defRPr sz="2000">
                <a:latin typeface="+mn-lt"/>
                <a:ea typeface="+mn-ea"/>
                <a:cs typeface="+mn-cs"/>
                <a:sym typeface="Source Sans Pro Regular"/>
              </a:defRPr>
            </a:pPr>
            <a:r>
              <a:t>C2.4 Outline investigation report</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9" name="Picture 15" descr="Picture 15"/>
          <p:cNvPicPr>
            <a:picLocks noChangeAspect="1"/>
          </p:cNvPicPr>
          <p:nvPr/>
        </p:nvPicPr>
        <p:blipFill>
          <a:blip r:embed="rId3"/>
          <a:stretch>
            <a:fillRect/>
          </a:stretch>
        </p:blipFill>
        <p:spPr>
          <a:xfrm>
            <a:off x="4847613" y="1638193"/>
            <a:ext cx="1202910" cy="1806287"/>
          </a:xfrm>
          <a:prstGeom prst="rect">
            <a:avLst/>
          </a:prstGeom>
          <a:ln w="12700">
            <a:miter lim="400000"/>
          </a:ln>
        </p:spPr>
      </p:pic>
      <p:sp>
        <p:nvSpPr>
          <p:cNvPr id="670" name="Title 1"/>
          <p:cNvSpPr txBox="1">
            <a:spLocks noGrp="1"/>
          </p:cNvSpPr>
          <p:nvPr>
            <p:ph type="title"/>
          </p:nvPr>
        </p:nvSpPr>
        <p:spPr>
          <a:prstGeom prst="rect">
            <a:avLst/>
          </a:prstGeom>
        </p:spPr>
        <p:txBody>
          <a:bodyPr/>
          <a:lstStyle/>
          <a:p>
            <a:r>
              <a:rPr b="1"/>
              <a:t>RRT drill set up</a:t>
            </a:r>
          </a:p>
        </p:txBody>
      </p:sp>
      <p:pic>
        <p:nvPicPr>
          <p:cNvPr id="671" name="Picture 2" descr="Picture 2"/>
          <p:cNvPicPr>
            <a:picLocks noChangeAspect="1"/>
          </p:cNvPicPr>
          <p:nvPr/>
        </p:nvPicPr>
        <p:blipFill>
          <a:blip r:embed="rId4"/>
          <a:stretch>
            <a:fillRect/>
          </a:stretch>
        </p:blipFill>
        <p:spPr>
          <a:xfrm>
            <a:off x="4754882" y="3932836"/>
            <a:ext cx="2086019" cy="2020095"/>
          </a:xfrm>
          <a:prstGeom prst="rect">
            <a:avLst/>
          </a:prstGeom>
          <a:ln w="12700">
            <a:miter lim="400000"/>
          </a:ln>
        </p:spPr>
      </p:pic>
      <p:pic>
        <p:nvPicPr>
          <p:cNvPr id="672" name="Picture 5" descr="Picture 5"/>
          <p:cNvPicPr>
            <a:picLocks noChangeAspect="1"/>
          </p:cNvPicPr>
          <p:nvPr/>
        </p:nvPicPr>
        <p:blipFill>
          <a:blip r:embed="rId5"/>
          <a:stretch>
            <a:fillRect/>
          </a:stretch>
        </p:blipFill>
        <p:spPr>
          <a:xfrm>
            <a:off x="7672574" y="3581400"/>
            <a:ext cx="3037347" cy="2011398"/>
          </a:xfrm>
          <a:prstGeom prst="rect">
            <a:avLst/>
          </a:prstGeom>
          <a:ln w="12700">
            <a:miter lim="400000"/>
          </a:ln>
        </p:spPr>
      </p:pic>
      <p:pic>
        <p:nvPicPr>
          <p:cNvPr id="673" name="Picture 5" descr="Picture 5"/>
          <p:cNvPicPr>
            <a:picLocks noChangeAspect="1"/>
          </p:cNvPicPr>
          <p:nvPr/>
        </p:nvPicPr>
        <p:blipFill>
          <a:blip r:embed="rId6"/>
          <a:stretch>
            <a:fillRect/>
          </a:stretch>
        </p:blipFill>
        <p:spPr>
          <a:xfrm>
            <a:off x="1736730" y="1066587"/>
            <a:ext cx="1550484" cy="1143214"/>
          </a:xfrm>
          <a:prstGeom prst="rect">
            <a:avLst/>
          </a:prstGeom>
          <a:ln w="12700">
            <a:miter lim="400000"/>
          </a:ln>
        </p:spPr>
      </p:pic>
      <p:pic>
        <p:nvPicPr>
          <p:cNvPr id="674" name="Picture 6" descr="Picture 6"/>
          <p:cNvPicPr>
            <a:picLocks noChangeAspect="1"/>
          </p:cNvPicPr>
          <p:nvPr/>
        </p:nvPicPr>
        <p:blipFill>
          <a:blip r:embed="rId6"/>
          <a:stretch>
            <a:fillRect/>
          </a:stretch>
        </p:blipFill>
        <p:spPr>
          <a:xfrm>
            <a:off x="3429001" y="779964"/>
            <a:ext cx="1550484" cy="1143213"/>
          </a:xfrm>
          <a:prstGeom prst="rect">
            <a:avLst/>
          </a:prstGeom>
          <a:ln w="12700">
            <a:miter lim="400000"/>
          </a:ln>
        </p:spPr>
      </p:pic>
      <p:pic>
        <p:nvPicPr>
          <p:cNvPr id="675" name="Picture 7" descr="Picture 7"/>
          <p:cNvPicPr>
            <a:picLocks noChangeAspect="1"/>
          </p:cNvPicPr>
          <p:nvPr/>
        </p:nvPicPr>
        <p:blipFill>
          <a:blip r:embed="rId6"/>
          <a:stretch>
            <a:fillRect/>
          </a:stretch>
        </p:blipFill>
        <p:spPr>
          <a:xfrm>
            <a:off x="1723592" y="2277545"/>
            <a:ext cx="1550484" cy="1143214"/>
          </a:xfrm>
          <a:prstGeom prst="rect">
            <a:avLst/>
          </a:prstGeom>
          <a:ln w="12700">
            <a:miter lim="400000"/>
          </a:ln>
        </p:spPr>
      </p:pic>
      <p:pic>
        <p:nvPicPr>
          <p:cNvPr id="676" name="Picture 8" descr="Picture 8"/>
          <p:cNvPicPr>
            <a:picLocks noChangeAspect="1"/>
          </p:cNvPicPr>
          <p:nvPr/>
        </p:nvPicPr>
        <p:blipFill>
          <a:blip r:embed="rId6"/>
          <a:stretch>
            <a:fillRect/>
          </a:stretch>
        </p:blipFill>
        <p:spPr>
          <a:xfrm>
            <a:off x="3305012" y="2971587"/>
            <a:ext cx="1550484" cy="1143214"/>
          </a:xfrm>
          <a:prstGeom prst="rect">
            <a:avLst/>
          </a:prstGeom>
          <a:ln w="12700">
            <a:miter lim="400000"/>
          </a:ln>
        </p:spPr>
      </p:pic>
      <p:sp>
        <p:nvSpPr>
          <p:cNvPr id="677" name="TextBox 16"/>
          <p:cNvSpPr txBox="1"/>
          <p:nvPr/>
        </p:nvSpPr>
        <p:spPr>
          <a:xfrm>
            <a:off x="3627121" y="2176540"/>
            <a:ext cx="1182656"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a:latin typeface="+mn-lt"/>
                <a:ea typeface="+mn-ea"/>
                <a:cs typeface="+mn-cs"/>
                <a:sym typeface="Source Sans Pro Regular"/>
              </a:defRPr>
            </a:pPr>
            <a:r>
              <a:rPr sz="2000" b="1"/>
              <a:t>Plenary </a:t>
            </a:r>
          </a:p>
          <a:p>
            <a:pPr algn="ctr">
              <a:defRPr>
                <a:latin typeface="+mn-lt"/>
                <a:ea typeface="+mn-ea"/>
                <a:cs typeface="+mn-cs"/>
                <a:sym typeface="Source Sans Pro Regular"/>
              </a:defRPr>
            </a:pPr>
            <a:r>
              <a:rPr sz="2000" b="1"/>
              <a:t>Set-up</a:t>
            </a:r>
          </a:p>
        </p:txBody>
      </p:sp>
      <p:sp>
        <p:nvSpPr>
          <p:cNvPr id="678" name="TextBox 17"/>
          <p:cNvSpPr txBox="1"/>
          <p:nvPr/>
        </p:nvSpPr>
        <p:spPr>
          <a:xfrm>
            <a:off x="3572226" y="4382870"/>
            <a:ext cx="1182656"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a:latin typeface="+mn-lt"/>
                <a:ea typeface="+mn-ea"/>
                <a:cs typeface="+mn-cs"/>
                <a:sym typeface="Source Sans Pro Regular"/>
              </a:defRPr>
            </a:pPr>
            <a:r>
              <a:rPr sz="2000" b="1"/>
              <a:t>Hospital </a:t>
            </a:r>
          </a:p>
          <a:p>
            <a:pPr algn="ctr">
              <a:defRPr>
                <a:latin typeface="+mn-lt"/>
                <a:ea typeface="+mn-ea"/>
                <a:cs typeface="+mn-cs"/>
                <a:sym typeface="Source Sans Pro Regular"/>
              </a:defRPr>
            </a:pPr>
            <a:r>
              <a:rPr sz="2000" b="1"/>
              <a:t>Set-up</a:t>
            </a:r>
          </a:p>
        </p:txBody>
      </p:sp>
      <p:sp>
        <p:nvSpPr>
          <p:cNvPr id="679" name="TextBox 18"/>
          <p:cNvSpPr txBox="1"/>
          <p:nvPr/>
        </p:nvSpPr>
        <p:spPr>
          <a:xfrm>
            <a:off x="8427719" y="2782670"/>
            <a:ext cx="1584962"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a:latin typeface="+mn-lt"/>
                <a:ea typeface="+mn-ea"/>
                <a:cs typeface="+mn-cs"/>
                <a:sym typeface="Source Sans Pro Regular"/>
              </a:defRPr>
            </a:pPr>
            <a:r>
              <a:rPr sz="2000" b="1"/>
              <a:t>Community</a:t>
            </a:r>
          </a:p>
          <a:p>
            <a:pPr algn="ctr">
              <a:defRPr>
                <a:latin typeface="+mn-lt"/>
                <a:ea typeface="+mn-ea"/>
                <a:cs typeface="+mn-cs"/>
                <a:sym typeface="Source Sans Pro Regular"/>
              </a:defRPr>
            </a:pPr>
            <a:r>
              <a:rPr sz="2000" b="1"/>
              <a:t>Set-up</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5" name="Picture 5" descr="Picture 5"/>
          <p:cNvPicPr>
            <a:picLocks noChangeAspect="1"/>
          </p:cNvPicPr>
          <p:nvPr/>
        </p:nvPicPr>
        <p:blipFill>
          <a:blip r:embed="rId3"/>
          <a:stretch>
            <a:fillRect/>
          </a:stretch>
        </p:blipFill>
        <p:spPr>
          <a:xfrm>
            <a:off x="2226768" y="3288269"/>
            <a:ext cx="3800299" cy="2666663"/>
          </a:xfrm>
          <a:prstGeom prst="rect">
            <a:avLst/>
          </a:prstGeom>
          <a:ln w="12700">
            <a:miter lim="400000"/>
          </a:ln>
        </p:spPr>
      </p:pic>
      <p:pic>
        <p:nvPicPr>
          <p:cNvPr id="686" name="Picture 3" descr="Picture 3"/>
          <p:cNvPicPr>
            <a:picLocks noChangeAspect="1"/>
          </p:cNvPicPr>
          <p:nvPr/>
        </p:nvPicPr>
        <p:blipFill>
          <a:blip r:embed="rId4"/>
          <a:stretch>
            <a:fillRect/>
          </a:stretch>
        </p:blipFill>
        <p:spPr>
          <a:xfrm>
            <a:off x="2226770" y="1096530"/>
            <a:ext cx="3800297" cy="2453768"/>
          </a:xfrm>
          <a:prstGeom prst="rect">
            <a:avLst/>
          </a:prstGeom>
          <a:ln w="12700">
            <a:miter lim="400000"/>
          </a:ln>
        </p:spPr>
      </p:pic>
      <p:pic>
        <p:nvPicPr>
          <p:cNvPr id="687" name="Picture 6" descr="Picture 6"/>
          <p:cNvPicPr>
            <a:picLocks noChangeAspect="1"/>
          </p:cNvPicPr>
          <p:nvPr/>
        </p:nvPicPr>
        <p:blipFill>
          <a:blip r:embed="rId5"/>
          <a:stretch>
            <a:fillRect/>
          </a:stretch>
        </p:blipFill>
        <p:spPr>
          <a:xfrm>
            <a:off x="6003918" y="1102452"/>
            <a:ext cx="3221104" cy="4180304"/>
          </a:xfrm>
          <a:prstGeom prst="rect">
            <a:avLst/>
          </a:prstGeom>
          <a:ln w="12700">
            <a:miter lim="400000"/>
          </a:ln>
        </p:spPr>
      </p:pic>
      <p:sp>
        <p:nvSpPr>
          <p:cNvPr id="688" name="TextBox 9"/>
          <p:cNvSpPr txBox="1"/>
          <p:nvPr/>
        </p:nvSpPr>
        <p:spPr>
          <a:xfrm>
            <a:off x="210351" y="-7627"/>
            <a:ext cx="6007143"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a:t>Hospital set-up</a:t>
            </a:r>
          </a:p>
        </p:txBody>
      </p:sp>
      <p:pic>
        <p:nvPicPr>
          <p:cNvPr id="684" name="Picture 4" descr="Picture 4"/>
          <p:cNvPicPr>
            <a:picLocks noChangeAspect="1"/>
          </p:cNvPicPr>
          <p:nvPr/>
        </p:nvPicPr>
        <p:blipFill>
          <a:blip r:embed="rId6"/>
          <a:stretch>
            <a:fillRect/>
          </a:stretch>
        </p:blipFill>
        <p:spPr>
          <a:xfrm>
            <a:off x="6003919" y="3551523"/>
            <a:ext cx="3221104" cy="2403410"/>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Rectangle 2"/>
          <p:cNvSpPr txBox="1">
            <a:spLocks noGrp="1"/>
          </p:cNvSpPr>
          <p:nvPr>
            <p:ph type="title"/>
          </p:nvPr>
        </p:nvSpPr>
        <p:spPr>
          <a:xfrm>
            <a:off x="388934" y="713417"/>
            <a:ext cx="3264196" cy="1047202"/>
          </a:xfrm>
          <a:prstGeom prst="rect">
            <a:avLst/>
          </a:prstGeom>
        </p:spPr>
        <p:txBody>
          <a:bodyPr/>
          <a:lstStyle>
            <a:lvl1pPr defTabSz="280640">
              <a:defRPr sz="3104"/>
            </a:lvl1pPr>
          </a:lstStyle>
          <a:p>
            <a:r>
              <a:rPr b="1"/>
              <a:t>Learning objectives</a:t>
            </a:r>
          </a:p>
        </p:txBody>
      </p:sp>
      <p:sp>
        <p:nvSpPr>
          <p:cNvPr id="304" name="Content Placeholder 1"/>
          <p:cNvSpPr txBox="1">
            <a:spLocks noGrp="1"/>
          </p:cNvSpPr>
          <p:nvPr>
            <p:ph type="body" idx="1"/>
          </p:nvPr>
        </p:nvSpPr>
        <p:spPr>
          <a:xfrm>
            <a:off x="4273551" y="842965"/>
            <a:ext cx="7529515" cy="5546726"/>
          </a:xfrm>
          <a:prstGeom prst="rect">
            <a:avLst/>
          </a:prstGeom>
        </p:spPr>
        <p:txBody>
          <a:bodyPr lIns="45719" tIns="45720" rIns="45719" bIns="45720" anchor="ctr">
            <a:normAutofit/>
          </a:bodyPr>
          <a:lstStyle/>
          <a:p>
            <a:pPr>
              <a:spcBef>
                <a:spcPts val="1200"/>
              </a:spcBef>
            </a:pPr>
            <a:r>
              <a:rPr b="1">
                <a:solidFill>
                  <a:schemeClr val="tx1"/>
                </a:solidFill>
              </a:rPr>
              <a:t>At the end of this session</a:t>
            </a:r>
            <a:r>
              <a:rPr lang="en-GB" b="1">
                <a:solidFill>
                  <a:schemeClr val="tx1"/>
                </a:solidFill>
              </a:rPr>
              <a:t>,</a:t>
            </a:r>
            <a:r>
              <a:rPr b="1">
                <a:solidFill>
                  <a:schemeClr val="tx1"/>
                </a:solidFill>
              </a:rPr>
              <a:t> you should be able to:</a:t>
            </a:r>
          </a:p>
          <a:p>
            <a:pPr marL="363220" lvl="1" indent="-274320">
              <a:spcBef>
                <a:spcPts val="1200"/>
              </a:spcBef>
              <a:buClr>
                <a:srgbClr val="65A000"/>
              </a:buClr>
              <a:buFont typeface="Arial"/>
            </a:pPr>
            <a:r>
              <a:t>Explain the purpose and features of the RRT drill</a:t>
            </a:r>
          </a:p>
          <a:p>
            <a:pPr marL="363220" lvl="1" indent="-274320">
              <a:spcBef>
                <a:spcPts val="1200"/>
              </a:spcBef>
              <a:buClr>
                <a:srgbClr val="65A000"/>
              </a:buClr>
              <a:buFont typeface="Arial"/>
            </a:pPr>
            <a:r>
              <a:t>Identify key events in the story of Salam/the scenario</a:t>
            </a:r>
          </a:p>
          <a:p>
            <a:pPr marL="363220" lvl="1" indent="-274320">
              <a:spcBef>
                <a:spcPts val="1200"/>
              </a:spcBef>
              <a:buClr>
                <a:srgbClr val="65A000"/>
              </a:buClr>
              <a:buFont typeface="Arial"/>
            </a:pPr>
            <a:r>
              <a:t>Ex</a:t>
            </a:r>
            <a:r>
              <a:rPr lang="hu-HU"/>
              <a:t>p</a:t>
            </a:r>
            <a:r>
              <a:t>lain the different roles of the facilitation team in RRT drill</a:t>
            </a:r>
          </a:p>
          <a:p>
            <a:pPr marL="363220" lvl="1" indent="-274320">
              <a:spcBef>
                <a:spcPts val="1200"/>
              </a:spcBef>
              <a:buClr>
                <a:srgbClr val="65A000"/>
              </a:buClr>
              <a:buFont typeface="Arial"/>
            </a:pPr>
            <a:r>
              <a:t>Review the RRT drill agenda within the RRT training</a:t>
            </a:r>
          </a:p>
          <a:p>
            <a:pPr marL="363220" lvl="1" indent="-274320">
              <a:spcBef>
                <a:spcPts val="1200"/>
              </a:spcBef>
              <a:buClr>
                <a:srgbClr val="65A000"/>
              </a:buClr>
              <a:buFont typeface="Arial"/>
            </a:pPr>
            <a:r>
              <a:t>Identify logistic requirements for RRT drill</a:t>
            </a:r>
          </a:p>
          <a:p>
            <a:pPr marL="363220" lvl="1" indent="-274320">
              <a:spcBef>
                <a:spcPts val="1200"/>
              </a:spcBef>
              <a:buClr>
                <a:srgbClr val="65A000"/>
              </a:buClr>
              <a:buFont typeface="Arial"/>
            </a:pPr>
            <a:r>
              <a:t>Explain the sequence for facilitating the RRT drill</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3" name="Picture 6" descr="Picture 6"/>
          <p:cNvPicPr>
            <a:picLocks noChangeAspect="1"/>
          </p:cNvPicPr>
          <p:nvPr/>
        </p:nvPicPr>
        <p:blipFill>
          <a:blip r:embed="rId3"/>
          <a:stretch>
            <a:fillRect/>
          </a:stretch>
        </p:blipFill>
        <p:spPr>
          <a:xfrm>
            <a:off x="2487216" y="868895"/>
            <a:ext cx="3600000" cy="2540053"/>
          </a:xfrm>
          <a:prstGeom prst="rect">
            <a:avLst/>
          </a:prstGeom>
          <a:ln w="12700">
            <a:miter lim="400000"/>
          </a:ln>
        </p:spPr>
      </p:pic>
      <p:pic>
        <p:nvPicPr>
          <p:cNvPr id="694" name="Picture 7" descr="Picture 7"/>
          <p:cNvPicPr>
            <a:picLocks noChangeAspect="1"/>
          </p:cNvPicPr>
          <p:nvPr/>
        </p:nvPicPr>
        <p:blipFill>
          <a:blip r:embed="rId4"/>
          <a:stretch>
            <a:fillRect/>
          </a:stretch>
        </p:blipFill>
        <p:spPr>
          <a:xfrm>
            <a:off x="6146800" y="888947"/>
            <a:ext cx="3627051" cy="2540053"/>
          </a:xfrm>
          <a:prstGeom prst="rect">
            <a:avLst/>
          </a:prstGeom>
          <a:ln w="12700">
            <a:miter lim="400000"/>
          </a:ln>
        </p:spPr>
      </p:pic>
      <p:pic>
        <p:nvPicPr>
          <p:cNvPr id="695" name="Picture 8" descr="Picture 8"/>
          <p:cNvPicPr>
            <a:picLocks noChangeAspect="1"/>
          </p:cNvPicPr>
          <p:nvPr/>
        </p:nvPicPr>
        <p:blipFill>
          <a:blip r:embed="rId5"/>
          <a:stretch>
            <a:fillRect/>
          </a:stretch>
        </p:blipFill>
        <p:spPr>
          <a:xfrm>
            <a:off x="2477498" y="3511277"/>
            <a:ext cx="3627051" cy="2520000"/>
          </a:xfrm>
          <a:prstGeom prst="rect">
            <a:avLst/>
          </a:prstGeom>
          <a:ln w="12700">
            <a:miter lim="400000"/>
          </a:ln>
        </p:spPr>
      </p:pic>
      <p:pic>
        <p:nvPicPr>
          <p:cNvPr id="696" name="Picture 9" descr="Picture 9"/>
          <p:cNvPicPr>
            <a:picLocks noChangeAspect="1"/>
          </p:cNvPicPr>
          <p:nvPr/>
        </p:nvPicPr>
        <p:blipFill>
          <a:blip r:embed="rId6"/>
          <a:stretch>
            <a:fillRect/>
          </a:stretch>
        </p:blipFill>
        <p:spPr>
          <a:xfrm>
            <a:off x="6156960" y="3511277"/>
            <a:ext cx="3627051" cy="2520000"/>
          </a:xfrm>
          <a:prstGeom prst="rect">
            <a:avLst/>
          </a:prstGeom>
          <a:ln w="12700">
            <a:miter lim="400000"/>
          </a:ln>
        </p:spPr>
      </p:pic>
      <p:sp>
        <p:nvSpPr>
          <p:cNvPr id="697" name="TextBox 9"/>
          <p:cNvSpPr txBox="1"/>
          <p:nvPr/>
        </p:nvSpPr>
        <p:spPr>
          <a:xfrm>
            <a:off x="210351" y="-7627"/>
            <a:ext cx="6007143"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a:t>Hospital set-up</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2" name="Content Placeholder 3" descr="Content Placeholder 3"/>
          <p:cNvPicPr>
            <a:picLocks noChangeAspect="1"/>
          </p:cNvPicPr>
          <p:nvPr/>
        </p:nvPicPr>
        <p:blipFill>
          <a:blip r:embed="rId3"/>
          <a:stretch>
            <a:fillRect/>
          </a:stretch>
        </p:blipFill>
        <p:spPr>
          <a:xfrm>
            <a:off x="3482339" y="1842841"/>
            <a:ext cx="4805061" cy="4243686"/>
          </a:xfrm>
          <a:prstGeom prst="rect">
            <a:avLst/>
          </a:prstGeom>
          <a:ln w="12700">
            <a:miter lim="400000"/>
          </a:ln>
        </p:spPr>
      </p:pic>
      <p:pic>
        <p:nvPicPr>
          <p:cNvPr id="703" name="Picture 5" descr="Picture 5"/>
          <p:cNvPicPr>
            <a:picLocks noChangeAspect="1"/>
          </p:cNvPicPr>
          <p:nvPr/>
        </p:nvPicPr>
        <p:blipFill>
          <a:blip r:embed="rId4"/>
          <a:stretch>
            <a:fillRect/>
          </a:stretch>
        </p:blipFill>
        <p:spPr>
          <a:xfrm>
            <a:off x="1374623" y="883921"/>
            <a:ext cx="3886202" cy="3949910"/>
          </a:xfrm>
          <a:prstGeom prst="rect">
            <a:avLst/>
          </a:prstGeom>
          <a:ln w="12700">
            <a:miter lim="400000"/>
          </a:ln>
        </p:spPr>
      </p:pic>
      <p:pic>
        <p:nvPicPr>
          <p:cNvPr id="704" name="Picture 4" descr="Picture 4"/>
          <p:cNvPicPr>
            <a:picLocks noChangeAspect="1"/>
          </p:cNvPicPr>
          <p:nvPr/>
        </p:nvPicPr>
        <p:blipFill>
          <a:blip r:embed="rId5"/>
          <a:stretch>
            <a:fillRect/>
          </a:stretch>
        </p:blipFill>
        <p:spPr>
          <a:xfrm>
            <a:off x="5260825" y="883921"/>
            <a:ext cx="4805061" cy="2928336"/>
          </a:xfrm>
          <a:prstGeom prst="rect">
            <a:avLst/>
          </a:prstGeom>
          <a:ln w="12700">
            <a:miter lim="400000"/>
          </a:ln>
        </p:spPr>
      </p:pic>
      <p:sp>
        <p:nvSpPr>
          <p:cNvPr id="705" name="TextBox 8"/>
          <p:cNvSpPr txBox="1"/>
          <p:nvPr/>
        </p:nvSpPr>
        <p:spPr>
          <a:xfrm>
            <a:off x="189174" y="-1"/>
            <a:ext cx="3571875"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a:t>Community set-up</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0" name="Content Placeholder 3" descr="Content Placeholder 3"/>
          <p:cNvPicPr>
            <a:picLocks noChangeAspect="1"/>
          </p:cNvPicPr>
          <p:nvPr/>
        </p:nvPicPr>
        <p:blipFill>
          <a:blip r:embed="rId2"/>
          <a:stretch>
            <a:fillRect/>
          </a:stretch>
        </p:blipFill>
        <p:spPr>
          <a:xfrm>
            <a:off x="6275790" y="1524000"/>
            <a:ext cx="4587001" cy="3600000"/>
          </a:xfrm>
          <a:prstGeom prst="rect">
            <a:avLst/>
          </a:prstGeom>
          <a:ln w="12700">
            <a:miter lim="400000"/>
          </a:ln>
        </p:spPr>
      </p:pic>
      <p:pic>
        <p:nvPicPr>
          <p:cNvPr id="711" name="Picture 4" descr="Picture 4"/>
          <p:cNvPicPr>
            <a:picLocks noChangeAspect="1"/>
          </p:cNvPicPr>
          <p:nvPr/>
        </p:nvPicPr>
        <p:blipFill>
          <a:blip r:embed="rId3"/>
          <a:stretch>
            <a:fillRect/>
          </a:stretch>
        </p:blipFill>
        <p:spPr>
          <a:xfrm>
            <a:off x="1669720" y="1524000"/>
            <a:ext cx="4393874" cy="3600000"/>
          </a:xfrm>
          <a:prstGeom prst="rect">
            <a:avLst/>
          </a:prstGeom>
          <a:ln w="12700">
            <a:miter lim="400000"/>
          </a:ln>
        </p:spPr>
      </p:pic>
      <p:sp>
        <p:nvSpPr>
          <p:cNvPr id="712" name="TextBox 7"/>
          <p:cNvSpPr txBox="1"/>
          <p:nvPr/>
        </p:nvSpPr>
        <p:spPr>
          <a:xfrm>
            <a:off x="168641" y="15837"/>
            <a:ext cx="6007143"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a:t>Examples of results</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4" name="Content Placeholder 2"/>
          <p:cNvSpPr txBox="1">
            <a:spLocks noGrp="1"/>
          </p:cNvSpPr>
          <p:nvPr>
            <p:ph type="body" idx="1"/>
          </p:nvPr>
        </p:nvSpPr>
        <p:spPr>
          <a:xfrm>
            <a:off x="1232034" y="1247000"/>
            <a:ext cx="9369061" cy="4654072"/>
          </a:xfrm>
          <a:prstGeom prst="rect">
            <a:avLst/>
          </a:prstGeom>
        </p:spPr>
        <p:txBody>
          <a:bodyPr>
            <a:normAutofit/>
          </a:bodyPr>
          <a:lstStyle/>
          <a:p>
            <a:pPr defTabSz="286426">
              <a:lnSpc>
                <a:spcPct val="81000"/>
              </a:lnSpc>
              <a:spcBef>
                <a:spcPts val="200"/>
              </a:spcBef>
              <a:defRPr sz="2376">
                <a:solidFill>
                  <a:schemeClr val="accent6"/>
                </a:solidFill>
                <a:latin typeface="Source Sans Pro Bold"/>
                <a:ea typeface="Source Sans Pro Bold"/>
                <a:cs typeface="Source Sans Pro Bold"/>
                <a:sym typeface="Source Sans Pro Bold"/>
              </a:defRPr>
            </a:pPr>
            <a:r>
              <a:rPr sz="2376" b="1">
                <a:solidFill>
                  <a:srgbClr val="65A000"/>
                </a:solidFill>
                <a:latin typeface="Source Sans Pro Bold"/>
              </a:rPr>
              <a:t>Prepare and launch:</a:t>
            </a:r>
          </a:p>
          <a:p>
            <a:pPr defTabSz="286426">
              <a:lnSpc>
                <a:spcPct val="81000"/>
              </a:lnSpc>
              <a:spcBef>
                <a:spcPts val="200"/>
              </a:spcBef>
              <a:defRPr sz="2376"/>
            </a:pPr>
            <a:r>
              <a:t>The day before launching the drill provide participants with copies of country context to be read.</a:t>
            </a:r>
          </a:p>
          <a:p>
            <a:pPr defTabSz="286426">
              <a:lnSpc>
                <a:spcPct val="81000"/>
              </a:lnSpc>
              <a:spcBef>
                <a:spcPts val="200"/>
              </a:spcBef>
              <a:defRPr sz="2376"/>
            </a:pPr>
            <a:r>
              <a:t>At the beginning of the skills drill introduce the country context.</a:t>
            </a:r>
          </a:p>
          <a:p>
            <a:pPr defTabSz="286426">
              <a:lnSpc>
                <a:spcPct val="81000"/>
              </a:lnSpc>
              <a:spcBef>
                <a:spcPts val="200"/>
              </a:spcBef>
              <a:defRPr sz="2376"/>
            </a:pPr>
            <a:endParaRPr/>
          </a:p>
          <a:p>
            <a:pPr defTabSz="286426">
              <a:lnSpc>
                <a:spcPct val="81000"/>
              </a:lnSpc>
              <a:spcBef>
                <a:spcPts val="200"/>
              </a:spcBef>
              <a:defRPr sz="2376">
                <a:solidFill>
                  <a:schemeClr val="accent6"/>
                </a:solidFill>
                <a:latin typeface="Source Sans Pro Bold"/>
                <a:ea typeface="Source Sans Pro Bold"/>
                <a:cs typeface="Source Sans Pro Bold"/>
                <a:sym typeface="Source Sans Pro Bold"/>
              </a:defRPr>
            </a:pPr>
            <a:r>
              <a:rPr b="1">
                <a:solidFill>
                  <a:srgbClr val="65A000"/>
                </a:solidFill>
              </a:rPr>
              <a:t>Facilitate each session:</a:t>
            </a:r>
          </a:p>
          <a:p>
            <a:pPr marL="457200" indent="-457200" defTabSz="286426">
              <a:lnSpc>
                <a:spcPct val="81000"/>
              </a:lnSpc>
              <a:spcBef>
                <a:spcPts val="200"/>
              </a:spcBef>
              <a:buClr>
                <a:srgbClr val="65A000"/>
              </a:buClr>
              <a:buFont typeface="+mj-lt"/>
              <a:buAutoNum type="arabicPeriod"/>
              <a:defRPr sz="2376"/>
            </a:pPr>
            <a:r>
              <a:t>Introduce session instructions</a:t>
            </a:r>
          </a:p>
          <a:p>
            <a:pPr marL="457200" indent="-457200" defTabSz="286426">
              <a:lnSpc>
                <a:spcPct val="81000"/>
              </a:lnSpc>
              <a:spcBef>
                <a:spcPts val="200"/>
              </a:spcBef>
              <a:buClr>
                <a:srgbClr val="65A000"/>
              </a:buClr>
              <a:buFont typeface="+mj-lt"/>
              <a:buAutoNum type="arabicPeriod"/>
              <a:defRPr sz="2376"/>
            </a:pPr>
            <a:r>
              <a:t>Distribute copies of instructions and session annexes to participants</a:t>
            </a:r>
          </a:p>
          <a:p>
            <a:pPr marL="457200" indent="-457200" defTabSz="286426">
              <a:lnSpc>
                <a:spcPct val="81000"/>
              </a:lnSpc>
              <a:spcBef>
                <a:spcPts val="200"/>
              </a:spcBef>
              <a:buClr>
                <a:srgbClr val="65A000"/>
              </a:buClr>
              <a:buFont typeface="+mj-lt"/>
              <a:buAutoNum type="arabicPeriod"/>
              <a:defRPr sz="2376"/>
            </a:pPr>
            <a:r>
              <a:t>Facilitate the session</a:t>
            </a:r>
          </a:p>
          <a:p>
            <a:pPr marL="457200" indent="-457200" defTabSz="286426">
              <a:lnSpc>
                <a:spcPct val="81000"/>
              </a:lnSpc>
              <a:spcBef>
                <a:spcPts val="200"/>
              </a:spcBef>
              <a:buClr>
                <a:srgbClr val="65A000"/>
              </a:buClr>
              <a:buFont typeface="+mj-lt"/>
              <a:buAutoNum type="arabicPeriod"/>
              <a:defRPr sz="2376"/>
            </a:pPr>
            <a:r>
              <a:t>Evaluate RRTs performances</a:t>
            </a:r>
          </a:p>
          <a:p>
            <a:pPr marL="457200" indent="-457200" defTabSz="286426">
              <a:lnSpc>
                <a:spcPct val="81000"/>
              </a:lnSpc>
              <a:spcBef>
                <a:spcPts val="200"/>
              </a:spcBef>
              <a:buClr>
                <a:srgbClr val="65A000"/>
              </a:buClr>
              <a:buFont typeface="+mj-lt"/>
              <a:buAutoNum type="arabicPeriod"/>
              <a:defRPr sz="2376"/>
            </a:pPr>
            <a:r>
              <a:t>Provide feedback to each team</a:t>
            </a:r>
          </a:p>
          <a:p>
            <a:pPr marL="457200" indent="-457200" defTabSz="286426">
              <a:lnSpc>
                <a:spcPct val="81000"/>
              </a:lnSpc>
              <a:spcBef>
                <a:spcPts val="200"/>
              </a:spcBef>
              <a:buClr>
                <a:srgbClr val="65A000"/>
              </a:buClr>
              <a:buFont typeface="+mj-lt"/>
              <a:buAutoNum type="arabicPeriod"/>
              <a:defRPr sz="2376"/>
            </a:pPr>
            <a:r>
              <a:t>Debrief the session in plenary.</a:t>
            </a:r>
          </a:p>
        </p:txBody>
      </p:sp>
      <p:sp>
        <p:nvSpPr>
          <p:cNvPr id="715" name="Title 1"/>
          <p:cNvSpPr txBox="1">
            <a:spLocks noGrp="1"/>
          </p:cNvSpPr>
          <p:nvPr>
            <p:ph type="title"/>
          </p:nvPr>
        </p:nvSpPr>
        <p:spPr>
          <a:xfrm>
            <a:off x="297712" y="-7979"/>
            <a:ext cx="8446239" cy="646113"/>
          </a:xfrm>
          <a:prstGeom prst="rect">
            <a:avLst/>
          </a:prstGeom>
        </p:spPr>
        <p:txBody>
          <a:bodyPr/>
          <a:lstStyle>
            <a:lvl1pPr>
              <a:defRPr>
                <a:latin typeface="Source Sans Pro Bold"/>
                <a:ea typeface="Source Sans Pro Bold"/>
                <a:cs typeface="Source Sans Pro Bold"/>
                <a:sym typeface="Source Sans Pro Bold"/>
              </a:defRPr>
            </a:lvl1pPr>
          </a:lstStyle>
          <a:p>
            <a:r>
              <a:rPr b="1"/>
              <a:t>7. Milestones for facilitating the RRT drill</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 name="Content Placeholder 2"/>
          <p:cNvSpPr txBox="1">
            <a:spLocks noGrp="1"/>
          </p:cNvSpPr>
          <p:nvPr>
            <p:ph type="body" idx="1"/>
          </p:nvPr>
        </p:nvSpPr>
        <p:spPr>
          <a:xfrm>
            <a:off x="989481" y="842962"/>
            <a:ext cx="10045166" cy="5206965"/>
          </a:xfrm>
          <a:prstGeom prst="rect">
            <a:avLst/>
          </a:prstGeom>
        </p:spPr>
        <p:txBody>
          <a:bodyPr lIns="0" tIns="0" rIns="0" bIns="0"/>
          <a:lstStyle/>
          <a:p>
            <a:pPr algn="just" defTabSz="271962">
              <a:spcBef>
                <a:spcPts val="200"/>
              </a:spcBef>
              <a:buClr>
                <a:schemeClr val="accent3"/>
              </a:buClr>
              <a:buFont typeface="Arial"/>
              <a:defRPr sz="1879"/>
            </a:pPr>
            <a:r>
              <a:t>WHO Health Security Learning Platform - Training Materials</a:t>
            </a:r>
          </a:p>
          <a:p>
            <a:pPr algn="just" defTabSz="271962">
              <a:spcBef>
                <a:spcPts val="200"/>
              </a:spcBef>
              <a:buClr>
                <a:schemeClr val="accent3"/>
              </a:buClr>
              <a:buFont typeface="Arial"/>
              <a:defRPr sz="1879"/>
            </a:pPr>
            <a:r>
              <a:t>These WHO Training Materials are © World Health Organization (WHO) 2022. All rights reserved.</a:t>
            </a:r>
          </a:p>
          <a:p>
            <a:pPr algn="just" defTabSz="271962">
              <a:spcBef>
                <a:spcPts val="200"/>
              </a:spcBef>
              <a:buClr>
                <a:schemeClr val="accent3"/>
              </a:buClr>
              <a:buFont typeface="Arial"/>
              <a:defRPr sz="1879"/>
            </a:pPr>
            <a:r>
              <a:t>Your use of these materials is subject to the “</a:t>
            </a:r>
            <a:r>
              <a:rPr u="sng">
                <a:solidFill>
                  <a:srgbClr val="0563C1"/>
                </a:solidFill>
                <a:uFill>
                  <a:solidFill>
                    <a:srgbClr val="0563C1"/>
                  </a:solidFill>
                </a:uFill>
                <a:hlinkClick r:id="rId2"/>
              </a:rPr>
              <a:t>WHO Health Security Learning Platform, Training Materials – Terms of Use</a:t>
            </a:r>
            <a:r>
              <a:t>”, which you accepted when downloading them and which are available on the Health Security Learning Platform at: </a:t>
            </a:r>
            <a:r>
              <a:rPr u="sng">
                <a:solidFill>
                  <a:srgbClr val="0563C1"/>
                </a:solidFill>
                <a:uFill>
                  <a:solidFill>
                    <a:srgbClr val="0563C1"/>
                  </a:solidFill>
                </a:uFill>
                <a:hlinkClick r:id="rId3"/>
              </a:rPr>
              <a:t>https://extranet.who.int/hslp</a:t>
            </a:r>
            <a:r>
              <a:t>  </a:t>
            </a:r>
          </a:p>
          <a:p>
            <a:pPr algn="just" defTabSz="271962">
              <a:spcBef>
                <a:spcPts val="200"/>
              </a:spcBef>
              <a:buClr>
                <a:schemeClr val="accent3"/>
              </a:buClr>
              <a:buFont typeface="Arial"/>
              <a:defRPr sz="1879"/>
            </a:pPr>
            <a:endParaRPr/>
          </a:p>
          <a:p>
            <a:pPr algn="just" defTabSz="271962">
              <a:spcBef>
                <a:spcPts val="200"/>
              </a:spcBef>
              <a:buClr>
                <a:schemeClr val="accent3"/>
              </a:buClr>
              <a:buFont typeface="Arial"/>
              <a:defRPr sz="1879"/>
            </a:pPr>
            <a:r>
              <a:t>Should you adapt, modify, translate, or in any other way revise the contents of these materials, you shall not imply that WHO is any way affiliated with such modifications and shall not use the WHO name or emblem in such modified materials. </a:t>
            </a:r>
          </a:p>
          <a:p>
            <a:pPr algn="just" defTabSz="271962">
              <a:spcBef>
                <a:spcPts val="200"/>
              </a:spcBef>
              <a:buClr>
                <a:schemeClr val="accent3"/>
              </a:buClr>
              <a:buFont typeface="Arial"/>
              <a:defRPr sz="1879"/>
            </a:pPr>
            <a:endParaRPr/>
          </a:p>
          <a:p>
            <a:pPr algn="just" defTabSz="271962">
              <a:spcBef>
                <a:spcPts val="200"/>
              </a:spcBef>
              <a:buClr>
                <a:schemeClr val="accent3"/>
              </a:buClr>
              <a:buFont typeface="Arial"/>
              <a:defRPr sz="1879"/>
            </a:pPr>
            <a:r>
              <a:t>Should you adapt, modify, translate, or in any other way revise the contents of these materials, you shall acknowledge the source of the material providing the following attribution: “These training materials are a modified version of the Rapid Response Teams Advanced Training Package (available at: https://extranet.who.int/hslp/), which is © the World Health Organization (WHO), 2022, and used with permission from WHO. WHO disclaims any responsibility for any modifications to, or revisions of, the WHO copyrighted materials.”  </a:t>
            </a:r>
          </a:p>
          <a:p>
            <a:pPr algn="just" defTabSz="271962">
              <a:spcBef>
                <a:spcPts val="200"/>
              </a:spcBef>
              <a:buClr>
                <a:schemeClr val="accent3"/>
              </a:buClr>
              <a:buFont typeface="Arial"/>
              <a:defRPr sz="1879"/>
            </a:pPr>
            <a:r>
              <a:t>Further, please inform WHO of any modifications of these materials that you use publicly, for record-keeping purposes and continued development, by emailing </a:t>
            </a:r>
            <a:r>
              <a:rPr u="sng">
                <a:solidFill>
                  <a:srgbClr val="0563C1"/>
                </a:solidFill>
                <a:uFill>
                  <a:solidFill>
                    <a:srgbClr val="0563C1"/>
                  </a:solidFill>
                </a:uFill>
                <a:hlinkClick r:id="rId4"/>
              </a:rPr>
              <a:t>ihrhrt@who.int</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 name="Rectangle 2"/>
          <p:cNvSpPr txBox="1">
            <a:spLocks noGrp="1"/>
          </p:cNvSpPr>
          <p:nvPr>
            <p:ph type="title"/>
          </p:nvPr>
        </p:nvSpPr>
        <p:spPr>
          <a:xfrm>
            <a:off x="388934" y="811738"/>
            <a:ext cx="3264196" cy="1047202"/>
          </a:xfrm>
          <a:prstGeom prst="rect">
            <a:avLst/>
          </a:prstGeom>
        </p:spPr>
        <p:txBody>
          <a:bodyPr/>
          <a:lstStyle/>
          <a:p>
            <a:r>
              <a:rPr b="1"/>
              <a:t>Outline</a:t>
            </a:r>
          </a:p>
        </p:txBody>
      </p:sp>
      <p:sp>
        <p:nvSpPr>
          <p:cNvPr id="307" name="Content Placeholder 1"/>
          <p:cNvSpPr txBox="1">
            <a:spLocks noGrp="1"/>
          </p:cNvSpPr>
          <p:nvPr>
            <p:ph type="body" idx="1"/>
          </p:nvPr>
        </p:nvSpPr>
        <p:spPr>
          <a:xfrm>
            <a:off x="4273551" y="842965"/>
            <a:ext cx="7529515" cy="5546726"/>
          </a:xfrm>
          <a:prstGeom prst="rect">
            <a:avLst/>
          </a:prstGeom>
        </p:spPr>
        <p:txBody>
          <a:bodyPr/>
          <a:lstStyle/>
          <a:p>
            <a:pPr marL="857250" lvl="1" indent="-457200">
              <a:spcBef>
                <a:spcPts val="1200"/>
              </a:spcBef>
              <a:buClr>
                <a:schemeClr val="accent3"/>
              </a:buClr>
              <a:buAutoNum type="arabicPeriod"/>
            </a:pPr>
            <a:r>
              <a:t>Purpose and features of the RRT drill</a:t>
            </a:r>
          </a:p>
          <a:p>
            <a:pPr marL="857250" lvl="1" indent="-457200">
              <a:spcBef>
                <a:spcPts val="1200"/>
              </a:spcBef>
              <a:buClr>
                <a:schemeClr val="accent3"/>
              </a:buClr>
              <a:buAutoNum type="arabicPeriod"/>
            </a:pPr>
            <a:r>
              <a:t>Country context</a:t>
            </a:r>
          </a:p>
          <a:p>
            <a:pPr marL="857250" lvl="1" indent="-457200">
              <a:spcBef>
                <a:spcPts val="1200"/>
              </a:spcBef>
              <a:buClr>
                <a:schemeClr val="accent3"/>
              </a:buClr>
              <a:buAutoNum type="arabicPeriod"/>
            </a:pPr>
            <a:r>
              <a:t>Key events in the story</a:t>
            </a:r>
          </a:p>
          <a:p>
            <a:pPr marL="857250" lvl="1" indent="-457200">
              <a:spcBef>
                <a:spcPts val="1200"/>
              </a:spcBef>
              <a:buClr>
                <a:schemeClr val="accent3"/>
              </a:buClr>
              <a:buAutoNum type="arabicPeriod"/>
            </a:pPr>
            <a:r>
              <a:t>Roles of the </a:t>
            </a:r>
            <a:r>
              <a:rPr lang="hu-HU"/>
              <a:t>facilitation</a:t>
            </a:r>
            <a:r>
              <a:t> team in RRT drill</a:t>
            </a:r>
          </a:p>
          <a:p>
            <a:pPr marL="857250" lvl="1" indent="-457200">
              <a:spcBef>
                <a:spcPts val="1200"/>
              </a:spcBef>
              <a:buClr>
                <a:schemeClr val="accent3"/>
              </a:buClr>
              <a:buAutoNum type="arabicPeriod"/>
            </a:pPr>
            <a:r>
              <a:t>RRT drill agenda and RRT training agenda</a:t>
            </a:r>
          </a:p>
          <a:p>
            <a:pPr marL="857250" lvl="1" indent="-457200">
              <a:spcBef>
                <a:spcPts val="1200"/>
              </a:spcBef>
              <a:buClr>
                <a:schemeClr val="accent3"/>
              </a:buClr>
              <a:buAutoNum type="arabicPeriod"/>
            </a:pPr>
            <a:r>
              <a:t>Material and equipment for RRT drill</a:t>
            </a:r>
          </a:p>
          <a:p>
            <a:pPr marL="857250" lvl="1" indent="-457200">
              <a:spcBef>
                <a:spcPts val="1200"/>
              </a:spcBef>
              <a:buClr>
                <a:schemeClr val="accent3"/>
              </a:buClr>
              <a:buAutoNum type="arabicPeriod"/>
            </a:pPr>
            <a:r>
              <a:t>Milestones for facilitating the RRT drill</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Title 1"/>
          <p:cNvSpPr txBox="1">
            <a:spLocks noGrp="1"/>
          </p:cNvSpPr>
          <p:nvPr>
            <p:ph type="title"/>
          </p:nvPr>
        </p:nvSpPr>
        <p:spPr>
          <a:xfrm>
            <a:off x="388934" y="674088"/>
            <a:ext cx="3264196" cy="1047202"/>
          </a:xfrm>
          <a:prstGeom prst="rect">
            <a:avLst/>
          </a:prstGeom>
        </p:spPr>
        <p:txBody>
          <a:bodyPr/>
          <a:lstStyle>
            <a:lvl1pPr defTabSz="280640">
              <a:defRPr sz="3104"/>
            </a:lvl1pPr>
          </a:lstStyle>
          <a:p>
            <a:r>
              <a:rPr b="1"/>
              <a:t>1. Purpose of the RRT drill</a:t>
            </a:r>
          </a:p>
        </p:txBody>
      </p:sp>
      <p:sp>
        <p:nvSpPr>
          <p:cNvPr id="310" name="Content Placeholder 2"/>
          <p:cNvSpPr txBox="1">
            <a:spLocks noGrp="1"/>
          </p:cNvSpPr>
          <p:nvPr>
            <p:ph type="body" idx="1"/>
          </p:nvPr>
        </p:nvSpPr>
        <p:spPr>
          <a:xfrm>
            <a:off x="4716003" y="872462"/>
            <a:ext cx="6945055" cy="5546726"/>
          </a:xfrm>
          <a:prstGeom prst="rect">
            <a:avLst/>
          </a:prstGeom>
        </p:spPr>
        <p:txBody>
          <a:bodyPr/>
          <a:lstStyle/>
          <a:p>
            <a:r>
              <a:t>This purpose of this scenario-based skills-drill is to enable multidisciplinary Rapid Response Teams (RRTs) and their individual members to </a:t>
            </a:r>
            <a:r>
              <a:rPr>
                <a:solidFill>
                  <a:srgbClr val="65A000"/>
                </a:solidFill>
              </a:rPr>
              <a:t>practice and demonstrate the knowledge and skills </a:t>
            </a:r>
            <a:r>
              <a:t>needed to early detect and effectively respond to any public health event. </a:t>
            </a:r>
          </a:p>
          <a:p>
            <a:pPr>
              <a:defRPr>
                <a:solidFill>
                  <a:srgbClr val="002060"/>
                </a:solidFill>
              </a:defRPr>
            </a:pPr>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Rectangle 2"/>
          <p:cNvSpPr txBox="1">
            <a:spLocks noGrp="1"/>
          </p:cNvSpPr>
          <p:nvPr>
            <p:ph type="title"/>
          </p:nvPr>
        </p:nvSpPr>
        <p:spPr>
          <a:xfrm>
            <a:off x="388934" y="762578"/>
            <a:ext cx="3264196" cy="1047202"/>
          </a:xfrm>
          <a:prstGeom prst="rect">
            <a:avLst/>
          </a:prstGeom>
        </p:spPr>
        <p:txBody>
          <a:bodyPr/>
          <a:lstStyle/>
          <a:p>
            <a:r>
              <a:rPr b="1"/>
              <a:t>Key features</a:t>
            </a:r>
          </a:p>
        </p:txBody>
      </p:sp>
      <p:sp>
        <p:nvSpPr>
          <p:cNvPr id="313" name="Text Placeholder 1"/>
          <p:cNvSpPr txBox="1">
            <a:spLocks noGrp="1"/>
          </p:cNvSpPr>
          <p:nvPr>
            <p:ph type="body" idx="1"/>
          </p:nvPr>
        </p:nvSpPr>
        <p:spPr>
          <a:xfrm>
            <a:off x="4672739" y="655637"/>
            <a:ext cx="7130327" cy="5546726"/>
          </a:xfrm>
          <a:prstGeom prst="rect">
            <a:avLst/>
          </a:prstGeom>
        </p:spPr>
        <p:txBody>
          <a:bodyPr/>
          <a:lstStyle/>
          <a:p>
            <a:pPr marL="240631" indent="-240631">
              <a:buClr>
                <a:schemeClr val="accent3"/>
              </a:buClr>
              <a:buSzPct val="100000"/>
              <a:buChar char="•"/>
              <a:defRPr>
                <a:solidFill>
                  <a:srgbClr val="002060"/>
                </a:solidFill>
              </a:defRPr>
            </a:pPr>
            <a:r>
              <a:rPr>
                <a:solidFill>
                  <a:srgbClr val="000000"/>
                </a:solidFill>
              </a:rPr>
              <a:t>Duration:</a:t>
            </a:r>
            <a:r>
              <a:t> </a:t>
            </a:r>
            <a:r>
              <a:rPr>
                <a:solidFill>
                  <a:schemeClr val="accent3"/>
                </a:solidFill>
              </a:rPr>
              <a:t>2 to 3 days</a:t>
            </a:r>
          </a:p>
          <a:p>
            <a:pPr marL="240631" indent="-240631">
              <a:buClr>
                <a:schemeClr val="accent3"/>
              </a:buClr>
              <a:buSzPct val="100000"/>
              <a:buChar char="•"/>
              <a:defRPr>
                <a:solidFill>
                  <a:srgbClr val="002060"/>
                </a:solidFill>
              </a:defRPr>
            </a:pPr>
            <a:r>
              <a:rPr>
                <a:solidFill>
                  <a:srgbClr val="000000"/>
                </a:solidFill>
              </a:rPr>
              <a:t>Divided into </a:t>
            </a:r>
            <a:r>
              <a:rPr>
                <a:solidFill>
                  <a:schemeClr val="accent3"/>
                </a:solidFill>
              </a:rPr>
              <a:t>6 sessions </a:t>
            </a:r>
            <a:r>
              <a:rPr>
                <a:solidFill>
                  <a:srgbClr val="000000"/>
                </a:solidFill>
              </a:rPr>
              <a:t>(C1 to C6)</a:t>
            </a:r>
          </a:p>
          <a:p>
            <a:pPr marL="240631" indent="-240631">
              <a:buClr>
                <a:schemeClr val="accent3"/>
              </a:buClr>
              <a:buSzPct val="100000"/>
              <a:buChar char="•"/>
              <a:defRPr>
                <a:solidFill>
                  <a:srgbClr val="002060"/>
                </a:solidFill>
              </a:defRPr>
            </a:pPr>
            <a:r>
              <a:rPr>
                <a:solidFill>
                  <a:srgbClr val="000000"/>
                </a:solidFill>
              </a:rPr>
              <a:t>Participants work in groups as </a:t>
            </a:r>
            <a:r>
              <a:rPr>
                <a:solidFill>
                  <a:schemeClr val="accent3"/>
                </a:solidFill>
              </a:rPr>
              <a:t>RRT</a:t>
            </a:r>
          </a:p>
          <a:p>
            <a:pPr marL="240631" indent="-240631">
              <a:buClr>
                <a:schemeClr val="accent3"/>
              </a:buClr>
              <a:buSzPct val="100000"/>
              <a:buChar char="•"/>
            </a:pPr>
            <a:r>
              <a:t>Requires preparation on:</a:t>
            </a:r>
          </a:p>
          <a:p>
            <a:pPr marL="596900" lvl="1" indent="-342900">
              <a:spcBef>
                <a:spcPts val="100"/>
              </a:spcBef>
              <a:buClr>
                <a:schemeClr val="accent3"/>
              </a:buClr>
              <a:buSzPct val="75000"/>
              <a:buFont typeface="Courier New" panose="02070309020205020404" pitchFamily="49" charset="0"/>
              <a:buChar char="o"/>
              <a:defRPr>
                <a:solidFill>
                  <a:schemeClr val="accent6"/>
                </a:solidFill>
              </a:defRPr>
            </a:pPr>
            <a:r>
              <a:rPr>
                <a:solidFill>
                  <a:schemeClr val="accent3"/>
                </a:solidFill>
              </a:rPr>
              <a:t>Equipment and materials</a:t>
            </a:r>
          </a:p>
          <a:p>
            <a:pPr marL="596900" lvl="1" indent="-342900">
              <a:spcBef>
                <a:spcPts val="100"/>
              </a:spcBef>
              <a:buClr>
                <a:schemeClr val="accent3"/>
              </a:buClr>
              <a:buSzPct val="75000"/>
              <a:buFont typeface="Courier New" panose="02070309020205020404" pitchFamily="49" charset="0"/>
              <a:buChar char="o"/>
              <a:defRPr>
                <a:solidFill>
                  <a:schemeClr val="accent6"/>
                </a:solidFill>
              </a:defRPr>
            </a:pPr>
            <a:r>
              <a:rPr>
                <a:solidFill>
                  <a:schemeClr val="accent3"/>
                </a:solidFill>
              </a:rPr>
              <a:t>Venue set-up</a:t>
            </a:r>
          </a:p>
          <a:p>
            <a:pPr marL="596900" lvl="1" indent="-342900">
              <a:spcBef>
                <a:spcPts val="100"/>
              </a:spcBef>
              <a:buClr>
                <a:schemeClr val="accent3"/>
              </a:buClr>
              <a:buSzPct val="75000"/>
              <a:buFont typeface="Courier New" panose="02070309020205020404" pitchFamily="49" charset="0"/>
              <a:buChar char="o"/>
              <a:defRPr>
                <a:solidFill>
                  <a:schemeClr val="accent6"/>
                </a:solidFill>
              </a:defRPr>
            </a:pPr>
            <a:r>
              <a:rPr>
                <a:solidFill>
                  <a:schemeClr val="accent3"/>
                </a:solidFill>
              </a:rPr>
              <a:t>Exercise facilitation team</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 name="Title 1"/>
          <p:cNvSpPr txBox="1">
            <a:spLocks noGrp="1"/>
          </p:cNvSpPr>
          <p:nvPr>
            <p:ph type="title"/>
          </p:nvPr>
        </p:nvSpPr>
        <p:spPr>
          <a:xfrm>
            <a:off x="388934" y="811738"/>
            <a:ext cx="3264196" cy="1047202"/>
          </a:xfrm>
          <a:prstGeom prst="rect">
            <a:avLst/>
          </a:prstGeom>
        </p:spPr>
        <p:txBody>
          <a:bodyPr/>
          <a:lstStyle/>
          <a:p>
            <a:r>
              <a:rPr b="1"/>
              <a:t>The RRT drill</a:t>
            </a:r>
          </a:p>
        </p:txBody>
      </p:sp>
      <p:sp>
        <p:nvSpPr>
          <p:cNvPr id="321" name="Content Placeholder 2"/>
          <p:cNvSpPr txBox="1">
            <a:spLocks noGrp="1"/>
          </p:cNvSpPr>
          <p:nvPr>
            <p:ph type="body" idx="1"/>
          </p:nvPr>
        </p:nvSpPr>
        <p:spPr>
          <a:xfrm>
            <a:off x="4273551" y="842965"/>
            <a:ext cx="7529515" cy="5546726"/>
          </a:xfrm>
          <a:prstGeom prst="rect">
            <a:avLst/>
          </a:prstGeom>
        </p:spPr>
        <p:txBody>
          <a:bodyPr/>
          <a:lstStyle/>
          <a:p>
            <a:r>
              <a:rPr>
                <a:solidFill>
                  <a:schemeClr val="tx1"/>
                </a:solidFill>
              </a:rPr>
              <a:t>The RRT drill makes use of a simulated scenario, in an imaginary country (Salam), through different potential hazards including:</a:t>
            </a:r>
          </a:p>
          <a:p>
            <a:pPr marL="354013" indent="-239713">
              <a:buClr>
                <a:srgbClr val="65A000"/>
              </a:buClr>
              <a:buSzPct val="100000"/>
              <a:buChar char="•"/>
            </a:pPr>
            <a:r>
              <a:t>Chemical</a:t>
            </a:r>
          </a:p>
          <a:p>
            <a:pPr marL="354013" indent="-239713">
              <a:buClr>
                <a:srgbClr val="65A000"/>
              </a:buClr>
              <a:buSzPct val="100000"/>
              <a:buChar char="•"/>
            </a:pPr>
            <a:r>
              <a:t>Environmental </a:t>
            </a:r>
          </a:p>
          <a:p>
            <a:pPr marL="354013" indent="-239713">
              <a:buClr>
                <a:srgbClr val="65A000"/>
              </a:buClr>
              <a:buSzPct val="100000"/>
              <a:buChar char="•"/>
            </a:pPr>
            <a:r>
              <a:t>Infectious</a:t>
            </a:r>
          </a:p>
          <a:p>
            <a:pPr>
              <a:buClr>
                <a:schemeClr val="accent3"/>
              </a:buClr>
              <a:buSzPct val="100000"/>
              <a:buFont typeface="Courier New"/>
              <a:buChar char="o"/>
            </a:pPr>
            <a:endParaRPr/>
          </a:p>
          <a:p>
            <a:r>
              <a:t>All information is fictitious and was specially created for learning purposes.</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 name="Image" descr="Image"/>
          <p:cNvPicPr>
            <a:picLocks noChangeAspect="1"/>
          </p:cNvPicPr>
          <p:nvPr/>
        </p:nvPicPr>
        <p:blipFill>
          <a:blip r:embed="rId3"/>
          <a:stretch>
            <a:fillRect/>
          </a:stretch>
        </p:blipFill>
        <p:spPr>
          <a:xfrm>
            <a:off x="1718643" y="1517840"/>
            <a:ext cx="5326635" cy="3555938"/>
          </a:xfrm>
          <a:prstGeom prst="rect">
            <a:avLst/>
          </a:prstGeom>
          <a:ln w="12700">
            <a:miter lim="400000"/>
          </a:ln>
        </p:spPr>
      </p:pic>
      <p:sp>
        <p:nvSpPr>
          <p:cNvPr id="325" name="Title 1"/>
          <p:cNvSpPr txBox="1">
            <a:spLocks noGrp="1"/>
          </p:cNvSpPr>
          <p:nvPr>
            <p:ph type="title"/>
          </p:nvPr>
        </p:nvSpPr>
        <p:spPr>
          <a:xfrm>
            <a:off x="270066" y="-30963"/>
            <a:ext cx="4339602" cy="646113"/>
          </a:xfrm>
          <a:prstGeom prst="rect">
            <a:avLst/>
          </a:prstGeom>
        </p:spPr>
        <p:txBody>
          <a:bodyPr/>
          <a:lstStyle>
            <a:lvl1pPr>
              <a:defRPr>
                <a:latin typeface="Source Sans Pro Bold"/>
                <a:ea typeface="Source Sans Pro Bold"/>
                <a:cs typeface="Source Sans Pro Bold"/>
                <a:sym typeface="Source Sans Pro Bold"/>
              </a:defRPr>
            </a:lvl1pPr>
          </a:lstStyle>
          <a:p>
            <a:r>
              <a:rPr b="1"/>
              <a:t>2. Country context (1)</a:t>
            </a:r>
          </a:p>
        </p:txBody>
      </p:sp>
      <p:graphicFrame>
        <p:nvGraphicFramePr>
          <p:cNvPr id="326" name="Table 4"/>
          <p:cNvGraphicFramePr/>
          <p:nvPr>
            <p:extLst>
              <p:ext uri="{D42A27DB-BD31-4B8C-83A1-F6EECF244321}">
                <p14:modId xmlns:p14="http://schemas.microsoft.com/office/powerpoint/2010/main" val="3372272534"/>
              </p:ext>
            </p:extLst>
          </p:nvPr>
        </p:nvGraphicFramePr>
        <p:xfrm>
          <a:off x="7255891" y="2184649"/>
          <a:ext cx="3275867" cy="2880873"/>
        </p:xfrm>
        <a:graphic>
          <a:graphicData uri="http://schemas.openxmlformats.org/drawingml/2006/table">
            <a:tbl>
              <a:tblPr firstCol="1" bandRow="1">
                <a:tableStyleId>{4C3C2611-4C71-4FC5-86AE-919BDF0F9419}</a:tableStyleId>
              </a:tblPr>
              <a:tblGrid>
                <a:gridCol w="872692">
                  <a:extLst>
                    <a:ext uri="{9D8B030D-6E8A-4147-A177-3AD203B41FA5}">
                      <a16:colId xmlns:a16="http://schemas.microsoft.com/office/drawing/2014/main" val="20000"/>
                    </a:ext>
                  </a:extLst>
                </a:gridCol>
                <a:gridCol w="2403175">
                  <a:extLst>
                    <a:ext uri="{9D8B030D-6E8A-4147-A177-3AD203B41FA5}">
                      <a16:colId xmlns:a16="http://schemas.microsoft.com/office/drawing/2014/main" val="20001"/>
                    </a:ext>
                  </a:extLst>
                </a:gridCol>
              </a:tblGrid>
              <a:tr h="261371">
                <a:tc>
                  <a:txBody>
                    <a:bodyPr/>
                    <a:lstStyle/>
                    <a:p>
                      <a:pPr marL="86995" indent="0" algn="just" defTabSz="289320">
                        <a:lnSpc>
                          <a:spcPct val="115000"/>
                        </a:lnSpc>
                        <a:spcBef>
                          <a:spcPts val="1000"/>
                        </a:spcBef>
                        <a:defRPr sz="1800" b="0">
                          <a:solidFill>
                            <a:srgbClr val="000000"/>
                          </a:solidFill>
                        </a:defRPr>
                      </a:pPr>
                      <a:r>
                        <a:rPr sz="1200" dirty="0">
                          <a:solidFill>
                            <a:srgbClr val="FFFFFF"/>
                          </a:solidFill>
                          <a:latin typeface="+mn-lt"/>
                          <a:ea typeface="+mn-ea"/>
                          <a:cs typeface="+mn-cs"/>
                          <a:sym typeface="Source Sans Pro Regular"/>
                        </a:rPr>
                        <a:t>Area</a:t>
                      </a:r>
                    </a:p>
                  </a:txBody>
                  <a:tcPr marL="0" marR="0" marT="0" marB="0" horzOverflow="overflow"/>
                </a:tc>
                <a:tc>
                  <a:txBody>
                    <a:bodyPr/>
                    <a:lstStyle/>
                    <a:p>
                      <a:pPr marL="92075" indent="0" algn="just" defTabSz="289320">
                        <a:lnSpc>
                          <a:spcPct val="115000"/>
                        </a:lnSpc>
                        <a:spcBef>
                          <a:spcPts val="1000"/>
                        </a:spcBef>
                        <a:defRPr sz="1800"/>
                      </a:pPr>
                      <a:r>
                        <a:rPr sz="1200" dirty="0">
                          <a:latin typeface="+mn-lt"/>
                          <a:ea typeface="+mn-ea"/>
                          <a:cs typeface="+mn-cs"/>
                          <a:sym typeface="Source Sans Pro Regular"/>
                        </a:rPr>
                        <a:t>630,278 sq. Km</a:t>
                      </a:r>
                    </a:p>
                  </a:txBody>
                  <a:tcPr marL="0" marR="0" marT="0" marB="0" horzOverflow="overflow"/>
                </a:tc>
                <a:extLst>
                  <a:ext uri="{0D108BD9-81ED-4DB2-BD59-A6C34878D82A}">
                    <a16:rowId xmlns:a16="http://schemas.microsoft.com/office/drawing/2014/main" val="10000"/>
                  </a:ext>
                </a:extLst>
              </a:tr>
              <a:tr h="218292">
                <a:tc>
                  <a:txBody>
                    <a:bodyPr/>
                    <a:lstStyle/>
                    <a:p>
                      <a:pPr marL="86995" indent="0" algn="just" defTabSz="289320">
                        <a:lnSpc>
                          <a:spcPct val="115000"/>
                        </a:lnSpc>
                        <a:spcBef>
                          <a:spcPts val="1000"/>
                        </a:spcBef>
                        <a:defRPr sz="1800" b="0">
                          <a:solidFill>
                            <a:srgbClr val="000000"/>
                          </a:solidFill>
                        </a:defRPr>
                      </a:pPr>
                      <a:r>
                        <a:rPr sz="1200" b="0" i="0" u="none" strike="noStrike" cap="none" spc="0" baseline="0" dirty="0">
                          <a:solidFill>
                            <a:srgbClr val="FFFFFF"/>
                          </a:solidFill>
                          <a:uFillTx/>
                          <a:latin typeface="+mn-lt"/>
                          <a:ea typeface="+mn-ea"/>
                          <a:cs typeface="+mn-cs"/>
                          <a:sym typeface="Source Sans Pro Regular"/>
                        </a:rPr>
                        <a:t>Population</a:t>
                      </a:r>
                    </a:p>
                  </a:txBody>
                  <a:tcPr marL="0" marR="0" marT="0" marB="0" horzOverflow="overflow"/>
                </a:tc>
                <a:tc>
                  <a:txBody>
                    <a:bodyPr/>
                    <a:lstStyle/>
                    <a:p>
                      <a:pPr marL="92075" indent="0" algn="just" defTabSz="289320">
                        <a:lnSpc>
                          <a:spcPct val="115000"/>
                        </a:lnSpc>
                        <a:spcBef>
                          <a:spcPts val="1000"/>
                        </a:spcBef>
                        <a:defRPr sz="1800"/>
                      </a:pPr>
                      <a:r>
                        <a:rPr sz="1200" dirty="0">
                          <a:latin typeface="+mn-lt"/>
                          <a:ea typeface="+mn-ea"/>
                          <a:cs typeface="+mn-cs"/>
                          <a:sym typeface="Source Sans Pro Regular"/>
                        </a:rPr>
                        <a:t>30,5 million</a:t>
                      </a:r>
                    </a:p>
                  </a:txBody>
                  <a:tcPr marL="0" marR="0" marT="0" marB="0" horzOverflow="overflow"/>
                </a:tc>
                <a:extLst>
                  <a:ext uri="{0D108BD9-81ED-4DB2-BD59-A6C34878D82A}">
                    <a16:rowId xmlns:a16="http://schemas.microsoft.com/office/drawing/2014/main" val="10001"/>
                  </a:ext>
                </a:extLst>
              </a:tr>
              <a:tr h="218292">
                <a:tc>
                  <a:txBody>
                    <a:bodyPr/>
                    <a:lstStyle/>
                    <a:p>
                      <a:pPr marL="86995" indent="0" algn="just" defTabSz="289320">
                        <a:lnSpc>
                          <a:spcPct val="115000"/>
                        </a:lnSpc>
                        <a:spcBef>
                          <a:spcPts val="1000"/>
                        </a:spcBef>
                        <a:defRPr sz="1800" b="0">
                          <a:solidFill>
                            <a:srgbClr val="000000"/>
                          </a:solidFill>
                        </a:defRPr>
                      </a:pPr>
                      <a:r>
                        <a:rPr sz="1200" dirty="0">
                          <a:solidFill>
                            <a:srgbClr val="FFFFFF"/>
                          </a:solidFill>
                          <a:latin typeface="+mn-lt"/>
                          <a:ea typeface="+mn-ea"/>
                          <a:cs typeface="+mn-cs"/>
                          <a:sym typeface="Source Sans Pro Regular"/>
                        </a:rPr>
                        <a:t>Capital</a:t>
                      </a:r>
                    </a:p>
                  </a:txBody>
                  <a:tcPr marL="0" marR="0" marT="0" marB="0" horzOverflow="overflow"/>
                </a:tc>
                <a:tc>
                  <a:txBody>
                    <a:bodyPr/>
                    <a:lstStyle/>
                    <a:p>
                      <a:pPr marL="92075" indent="0" algn="just" defTabSz="289320">
                        <a:lnSpc>
                          <a:spcPct val="115000"/>
                        </a:lnSpc>
                        <a:spcBef>
                          <a:spcPts val="1000"/>
                        </a:spcBef>
                        <a:defRPr sz="1800"/>
                      </a:pPr>
                      <a:r>
                        <a:rPr sz="1200" dirty="0">
                          <a:latin typeface="+mn-lt"/>
                          <a:ea typeface="+mn-ea"/>
                          <a:cs typeface="+mn-cs"/>
                          <a:sym typeface="Source Sans Pro Regular"/>
                        </a:rPr>
                        <a:t>Mando City</a:t>
                      </a:r>
                    </a:p>
                  </a:txBody>
                  <a:tcPr marL="0" marR="0" marT="0" marB="0" horzOverflow="overflow"/>
                </a:tc>
                <a:extLst>
                  <a:ext uri="{0D108BD9-81ED-4DB2-BD59-A6C34878D82A}">
                    <a16:rowId xmlns:a16="http://schemas.microsoft.com/office/drawing/2014/main" val="10002"/>
                  </a:ext>
                </a:extLst>
              </a:tr>
              <a:tr h="654874">
                <a:tc>
                  <a:txBody>
                    <a:bodyPr/>
                    <a:lstStyle/>
                    <a:p>
                      <a:pPr marL="86995" indent="0" algn="just" defTabSz="289320">
                        <a:lnSpc>
                          <a:spcPct val="115000"/>
                        </a:lnSpc>
                        <a:spcBef>
                          <a:spcPts val="1000"/>
                        </a:spcBef>
                        <a:defRPr sz="1800" b="0">
                          <a:solidFill>
                            <a:srgbClr val="000000"/>
                          </a:solidFill>
                        </a:defRPr>
                      </a:pPr>
                      <a:r>
                        <a:rPr sz="1200" dirty="0">
                          <a:solidFill>
                            <a:srgbClr val="FFFFFF"/>
                          </a:solidFill>
                          <a:latin typeface="+mn-lt"/>
                          <a:ea typeface="+mn-ea"/>
                          <a:cs typeface="+mn-cs"/>
                          <a:sym typeface="Source Sans Pro Regular"/>
                        </a:rPr>
                        <a:t>People</a:t>
                      </a:r>
                    </a:p>
                  </a:txBody>
                  <a:tcPr marL="0" marR="0" marT="0" marB="0" horzOverflow="overflow"/>
                </a:tc>
                <a:tc>
                  <a:txBody>
                    <a:bodyPr/>
                    <a:lstStyle/>
                    <a:p>
                      <a:pPr marL="92075" indent="0" algn="just" defTabSz="289320">
                        <a:lnSpc>
                          <a:spcPct val="115000"/>
                        </a:lnSpc>
                        <a:spcBef>
                          <a:spcPts val="1000"/>
                        </a:spcBef>
                        <a:defRPr>
                          <a:latin typeface="+mn-lt"/>
                          <a:ea typeface="+mn-ea"/>
                          <a:cs typeface="+mn-cs"/>
                          <a:sym typeface="Source Sans Pro Regular"/>
                        </a:defRPr>
                      </a:pPr>
                      <a:r>
                        <a:rPr dirty="0" err="1"/>
                        <a:t>Agawid</a:t>
                      </a:r>
                      <a:r>
                        <a:rPr dirty="0"/>
                        <a:t> (72%),</a:t>
                      </a:r>
                      <a:r>
                        <a:rPr dirty="0" err="1">
                          <a:latin typeface="Calibri"/>
                          <a:ea typeface="Calibri"/>
                          <a:cs typeface="Calibri"/>
                          <a:sym typeface="Calibri"/>
                        </a:rPr>
                        <a:t>Thowar</a:t>
                      </a:r>
                      <a:r>
                        <a:rPr dirty="0">
                          <a:latin typeface="Calibri"/>
                          <a:ea typeface="Calibri"/>
                          <a:cs typeface="Calibri"/>
                          <a:sym typeface="Calibri"/>
                        </a:rPr>
                        <a:t> (22%), British decent, tribal groups and others (6%)</a:t>
                      </a:r>
                    </a:p>
                  </a:txBody>
                  <a:tcPr marL="0" marR="0" marT="0" marB="0" horzOverflow="overflow"/>
                </a:tc>
                <a:extLst>
                  <a:ext uri="{0D108BD9-81ED-4DB2-BD59-A6C34878D82A}">
                    <a16:rowId xmlns:a16="http://schemas.microsoft.com/office/drawing/2014/main" val="10003"/>
                  </a:ext>
                </a:extLst>
              </a:tr>
              <a:tr h="436584">
                <a:tc>
                  <a:txBody>
                    <a:bodyPr/>
                    <a:lstStyle/>
                    <a:p>
                      <a:pPr marL="86995" indent="0" algn="just" defTabSz="289320">
                        <a:lnSpc>
                          <a:spcPct val="115000"/>
                        </a:lnSpc>
                        <a:spcBef>
                          <a:spcPts val="1000"/>
                        </a:spcBef>
                        <a:defRPr sz="1800" b="0">
                          <a:solidFill>
                            <a:srgbClr val="000000"/>
                          </a:solidFill>
                        </a:defRPr>
                      </a:pPr>
                      <a:r>
                        <a:rPr sz="1200" dirty="0">
                          <a:solidFill>
                            <a:srgbClr val="FFFFFF"/>
                          </a:solidFill>
                          <a:latin typeface="+mn-lt"/>
                          <a:ea typeface="+mn-ea"/>
                          <a:cs typeface="+mn-cs"/>
                          <a:sym typeface="Source Sans Pro Regular"/>
                        </a:rPr>
                        <a:t>Language </a:t>
                      </a:r>
                    </a:p>
                  </a:txBody>
                  <a:tcPr marL="0" marR="0" marT="0" marB="0" horzOverflow="overflow"/>
                </a:tc>
                <a:tc>
                  <a:txBody>
                    <a:bodyPr/>
                    <a:lstStyle/>
                    <a:p>
                      <a:pPr marL="92075" indent="0" algn="just" defTabSz="289320">
                        <a:lnSpc>
                          <a:spcPct val="115000"/>
                        </a:lnSpc>
                        <a:spcBef>
                          <a:spcPts val="1000"/>
                        </a:spcBef>
                        <a:defRPr>
                          <a:latin typeface="+mn-lt"/>
                          <a:ea typeface="+mn-ea"/>
                          <a:cs typeface="+mn-cs"/>
                          <a:sym typeface="Source Sans Pro Regular"/>
                        </a:defRPr>
                      </a:pPr>
                      <a:r>
                        <a:rPr dirty="0"/>
                        <a:t>Arabic, English, </a:t>
                      </a:r>
                      <a:r>
                        <a:rPr dirty="0" err="1"/>
                        <a:t>Thowari</a:t>
                      </a:r>
                      <a:r>
                        <a:rPr dirty="0">
                          <a:latin typeface="Calibri"/>
                          <a:ea typeface="Calibri"/>
                          <a:cs typeface="Calibri"/>
                          <a:sym typeface="Calibri"/>
                        </a:rPr>
                        <a:t> and 102 local languages for each tribe</a:t>
                      </a:r>
                    </a:p>
                  </a:txBody>
                  <a:tcPr marL="0" marR="0" marT="0" marB="0" horzOverflow="overflow"/>
                </a:tc>
                <a:extLst>
                  <a:ext uri="{0D108BD9-81ED-4DB2-BD59-A6C34878D82A}">
                    <a16:rowId xmlns:a16="http://schemas.microsoft.com/office/drawing/2014/main" val="10004"/>
                  </a:ext>
                </a:extLst>
              </a:tr>
              <a:tr h="436584">
                <a:tc>
                  <a:txBody>
                    <a:bodyPr/>
                    <a:lstStyle/>
                    <a:p>
                      <a:pPr marL="86995" indent="0" algn="just" defTabSz="289320">
                        <a:lnSpc>
                          <a:spcPct val="115000"/>
                        </a:lnSpc>
                        <a:spcBef>
                          <a:spcPts val="1000"/>
                        </a:spcBef>
                        <a:defRPr sz="1800" b="0">
                          <a:solidFill>
                            <a:srgbClr val="000000"/>
                          </a:solidFill>
                        </a:defRPr>
                      </a:pPr>
                      <a:r>
                        <a:rPr sz="1200" dirty="0">
                          <a:solidFill>
                            <a:srgbClr val="FFFFFF"/>
                          </a:solidFill>
                          <a:latin typeface="+mn-lt"/>
                          <a:ea typeface="+mn-ea"/>
                          <a:cs typeface="+mn-cs"/>
                          <a:sym typeface="Source Sans Pro Regular"/>
                        </a:rPr>
                        <a:t>Religion</a:t>
                      </a:r>
                    </a:p>
                  </a:txBody>
                  <a:tcPr marL="0" marR="0" marT="0" marB="0" horzOverflow="overflow"/>
                </a:tc>
                <a:tc>
                  <a:txBody>
                    <a:bodyPr/>
                    <a:lstStyle/>
                    <a:p>
                      <a:pPr marL="92075" indent="0" algn="just" defTabSz="289320">
                        <a:lnSpc>
                          <a:spcPct val="115000"/>
                        </a:lnSpc>
                        <a:spcBef>
                          <a:spcPts val="1000"/>
                        </a:spcBef>
                        <a:defRPr sz="1800"/>
                      </a:pPr>
                      <a:r>
                        <a:rPr sz="1200" dirty="0">
                          <a:latin typeface="+mn-lt"/>
                          <a:ea typeface="+mn-ea"/>
                          <a:cs typeface="+mn-cs"/>
                          <a:sym typeface="Source Sans Pro Regular"/>
                        </a:rPr>
                        <a:t>Islam</a:t>
                      </a:r>
                      <a:r>
                        <a:rPr lang="hu-HU" sz="1200" dirty="0">
                          <a:latin typeface="+mn-lt"/>
                          <a:ea typeface="+mn-ea"/>
                          <a:cs typeface="+mn-cs"/>
                          <a:sym typeface="Source Sans Pro Regular"/>
                        </a:rPr>
                        <a:t> </a:t>
                      </a:r>
                      <a:r>
                        <a:rPr sz="1200" dirty="0">
                          <a:latin typeface="+mn-lt"/>
                          <a:ea typeface="+mn-ea"/>
                          <a:cs typeface="+mn-cs"/>
                          <a:sym typeface="Source Sans Pro Regular"/>
                        </a:rPr>
                        <a:t>(65%), Christian (20%), others(15%)</a:t>
                      </a:r>
                    </a:p>
                  </a:txBody>
                  <a:tcPr marL="0" marR="0" marT="0" marB="0" horzOverflow="overflow"/>
                </a:tc>
                <a:extLst>
                  <a:ext uri="{0D108BD9-81ED-4DB2-BD59-A6C34878D82A}">
                    <a16:rowId xmlns:a16="http://schemas.microsoft.com/office/drawing/2014/main" val="10005"/>
                  </a:ext>
                </a:extLst>
              </a:tr>
              <a:tr h="218292">
                <a:tc>
                  <a:txBody>
                    <a:bodyPr/>
                    <a:lstStyle/>
                    <a:p>
                      <a:pPr marL="86995" indent="0" algn="just" defTabSz="289320">
                        <a:lnSpc>
                          <a:spcPct val="115000"/>
                        </a:lnSpc>
                        <a:spcBef>
                          <a:spcPts val="1000"/>
                        </a:spcBef>
                        <a:defRPr sz="1800" b="0">
                          <a:solidFill>
                            <a:srgbClr val="000000"/>
                          </a:solidFill>
                        </a:defRPr>
                      </a:pPr>
                      <a:r>
                        <a:rPr sz="1200" dirty="0">
                          <a:solidFill>
                            <a:srgbClr val="FFFFFF"/>
                          </a:solidFill>
                          <a:latin typeface="+mn-lt"/>
                          <a:ea typeface="+mn-ea"/>
                          <a:cs typeface="+mn-cs"/>
                          <a:sym typeface="Source Sans Pro Regular"/>
                        </a:rPr>
                        <a:t>Currency</a:t>
                      </a:r>
                    </a:p>
                  </a:txBody>
                  <a:tcPr marL="0" marR="0" marT="0" marB="0" horzOverflow="overflow"/>
                </a:tc>
                <a:tc>
                  <a:txBody>
                    <a:bodyPr/>
                    <a:lstStyle/>
                    <a:p>
                      <a:pPr marL="92075" indent="0" algn="just" defTabSz="289320">
                        <a:lnSpc>
                          <a:spcPct val="115000"/>
                        </a:lnSpc>
                        <a:spcBef>
                          <a:spcPts val="1000"/>
                        </a:spcBef>
                        <a:defRPr sz="1800"/>
                      </a:pPr>
                      <a:r>
                        <a:rPr sz="1200" dirty="0">
                          <a:latin typeface="+mn-lt"/>
                          <a:ea typeface="+mn-ea"/>
                          <a:cs typeface="+mn-cs"/>
                          <a:sym typeface="Source Sans Pro Regular"/>
                        </a:rPr>
                        <a:t>1 USD= 500 Salam pounds</a:t>
                      </a:r>
                    </a:p>
                  </a:txBody>
                  <a:tcPr marL="0" marR="0" marT="0" marB="0" horzOverflow="overflow"/>
                </a:tc>
                <a:extLst>
                  <a:ext uri="{0D108BD9-81ED-4DB2-BD59-A6C34878D82A}">
                    <a16:rowId xmlns:a16="http://schemas.microsoft.com/office/drawing/2014/main" val="10006"/>
                  </a:ext>
                </a:extLst>
              </a:tr>
              <a:tr h="436584">
                <a:tc>
                  <a:txBody>
                    <a:bodyPr/>
                    <a:lstStyle/>
                    <a:p>
                      <a:pPr marL="86995" indent="0" algn="l" defTabSz="289320">
                        <a:lnSpc>
                          <a:spcPct val="115000"/>
                        </a:lnSpc>
                        <a:spcBef>
                          <a:spcPts val="1000"/>
                        </a:spcBef>
                        <a:tabLst/>
                        <a:defRPr sz="1800" b="0">
                          <a:solidFill>
                            <a:srgbClr val="000000"/>
                          </a:solidFill>
                        </a:defRPr>
                      </a:pPr>
                      <a:r>
                        <a:rPr sz="1200" dirty="0">
                          <a:solidFill>
                            <a:srgbClr val="FFFFFF"/>
                          </a:solidFill>
                          <a:latin typeface="+mn-lt"/>
                          <a:ea typeface="+mn-ea"/>
                          <a:cs typeface="+mn-cs"/>
                          <a:sym typeface="Source Sans Pro Regular"/>
                        </a:rPr>
                        <a:t>Weather</a:t>
                      </a:r>
                    </a:p>
                  </a:txBody>
                  <a:tcPr marL="0" marR="0" marT="0" marB="0" horzOverflow="overflow"/>
                </a:tc>
                <a:tc>
                  <a:txBody>
                    <a:bodyPr/>
                    <a:lstStyle/>
                    <a:p>
                      <a:pPr marL="92075" indent="0" algn="just" defTabSz="289320">
                        <a:lnSpc>
                          <a:spcPct val="115000"/>
                        </a:lnSpc>
                        <a:spcBef>
                          <a:spcPts val="1000"/>
                        </a:spcBef>
                        <a:defRPr sz="1800"/>
                      </a:pPr>
                      <a:r>
                        <a:rPr sz="1200" dirty="0">
                          <a:latin typeface="+mn-lt"/>
                          <a:ea typeface="+mn-ea"/>
                          <a:cs typeface="+mn-cs"/>
                          <a:sym typeface="Source Sans Pro Regular"/>
                        </a:rPr>
                        <a:t>Tropical with 2 rainy seasons( May -June, August –September)</a:t>
                      </a:r>
                    </a:p>
                  </a:txBody>
                  <a:tcPr marL="0" marR="0" marT="0" marB="0" horzOverflow="overflow"/>
                </a:tc>
                <a:extLst>
                  <a:ext uri="{0D108BD9-81ED-4DB2-BD59-A6C34878D82A}">
                    <a16:rowId xmlns:a16="http://schemas.microsoft.com/office/drawing/2014/main" val="10007"/>
                  </a:ext>
                </a:extLst>
              </a:tr>
            </a:tbl>
          </a:graphicData>
        </a:graphic>
      </p:graphicFrame>
      <p:sp>
        <p:nvSpPr>
          <p:cNvPr id="327" name="Rectangle 2"/>
          <p:cNvSpPr txBox="1"/>
          <p:nvPr/>
        </p:nvSpPr>
        <p:spPr>
          <a:xfrm>
            <a:off x="3169920" y="5410199"/>
            <a:ext cx="1897965" cy="3835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a:solidFill>
                  <a:srgbClr val="002060"/>
                </a:solidFill>
                <a:latin typeface="+mn-lt"/>
                <a:ea typeface="+mn-ea"/>
                <a:cs typeface="+mn-cs"/>
                <a:sym typeface="Source Sans Pro Regular"/>
              </a:defRPr>
            </a:lvl1pPr>
          </a:lstStyle>
          <a:p>
            <a:r>
              <a:t>The country Salam</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Title 1"/>
          <p:cNvSpPr txBox="1">
            <a:spLocks noGrp="1"/>
          </p:cNvSpPr>
          <p:nvPr>
            <p:ph type="title"/>
          </p:nvPr>
        </p:nvSpPr>
        <p:spPr>
          <a:xfrm>
            <a:off x="270066" y="-30963"/>
            <a:ext cx="4576367" cy="646113"/>
          </a:xfrm>
          <a:prstGeom prst="rect">
            <a:avLst/>
          </a:prstGeom>
        </p:spPr>
        <p:txBody>
          <a:bodyPr/>
          <a:lstStyle>
            <a:lvl1pPr>
              <a:defRPr>
                <a:latin typeface="Source Sans Pro Bold"/>
                <a:ea typeface="Source Sans Pro Bold"/>
                <a:cs typeface="Source Sans Pro Bold"/>
                <a:sym typeface="Source Sans Pro Bold"/>
              </a:defRPr>
            </a:lvl1pPr>
          </a:lstStyle>
          <a:p>
            <a:r>
              <a:rPr b="1"/>
              <a:t>2. Country context (2)</a:t>
            </a:r>
          </a:p>
        </p:txBody>
      </p:sp>
      <p:sp>
        <p:nvSpPr>
          <p:cNvPr id="332" name="Content Placeholder 2"/>
          <p:cNvSpPr txBox="1">
            <a:spLocks noGrp="1"/>
          </p:cNvSpPr>
          <p:nvPr>
            <p:ph type="body" sz="quarter" idx="1"/>
          </p:nvPr>
        </p:nvSpPr>
        <p:spPr>
          <a:xfrm>
            <a:off x="7242235" y="1597306"/>
            <a:ext cx="3138939" cy="3379809"/>
          </a:xfrm>
          <a:prstGeom prst="rect">
            <a:avLst/>
          </a:prstGeom>
          <a:solidFill>
            <a:srgbClr val="AFC6FD"/>
          </a:solidFill>
        </p:spPr>
        <p:txBody>
          <a:bodyPr/>
          <a:lstStyle/>
          <a:p>
            <a:r>
              <a:t>Salam is a country in Midocean Continent that is facing a lot of challenges, some of them potentially affecting its people’s health and well-being.</a:t>
            </a:r>
          </a:p>
        </p:txBody>
      </p:sp>
      <p:pic>
        <p:nvPicPr>
          <p:cNvPr id="333" name="Image" descr="Image"/>
          <p:cNvPicPr>
            <a:picLocks noChangeAspect="1"/>
          </p:cNvPicPr>
          <p:nvPr/>
        </p:nvPicPr>
        <p:blipFill>
          <a:blip r:embed="rId2"/>
          <a:stretch>
            <a:fillRect/>
          </a:stretch>
        </p:blipFill>
        <p:spPr>
          <a:xfrm>
            <a:off x="1718643" y="1517840"/>
            <a:ext cx="5326635" cy="3555938"/>
          </a:xfrm>
          <a:prstGeom prst="rect">
            <a:avLst/>
          </a:prstGeom>
          <a:ln w="12700">
            <a:miter lim="400000"/>
          </a:ln>
        </p:spPr>
      </p:pic>
    </p:spTree>
  </p:cSld>
  <p:clrMapOvr>
    <a:masterClrMapping/>
  </p:clrMapOvr>
  <p:transition spd="med"/>
</p:sld>
</file>

<file path=ppt/theme/theme1.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Helvetica"/>
        <a:ea typeface="Helvetica"/>
        <a:cs typeface="Helvetica"/>
      </a:majorFont>
      <a:minorFont>
        <a:latin typeface="Source Sans Pro Regular"/>
        <a:ea typeface="Source Sans Pro Regular"/>
        <a:cs typeface="Source Sans Pro Regular"/>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Helvetica"/>
        <a:ea typeface="Helvetica"/>
        <a:cs typeface="Helvetica"/>
      </a:majorFont>
      <a:minorFont>
        <a:latin typeface="Source Sans Pro Regular"/>
        <a:ea typeface="Source Sans Pro Regular"/>
        <a:cs typeface="Source Sans Pro Regular"/>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
        <AccountId xsi:nil="true"/>
        <AccountType/>
      </UserInfo>
    </SharedWithUsers>
    <MediaLengthInSeconds xmlns="e2a64997-203d-4655-a595-383c2eb1e86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6" ma:contentTypeDescription="Create a new document." ma:contentTypeScope="" ma:versionID="9ac26170f589b5d8b8b5a62825d76a84">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c48eb46232bbfdf9c03e80ab561c633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83F454C-FC18-4BBE-AC9F-06BBFEC3B183}">
  <ds:schemaRefs>
    <ds:schemaRef ds:uri="1545eeb8-3090-4573-a4ea-6910cac27a03"/>
    <ds:schemaRef ds:uri="9ca0fa8f-1020-4790-a298-914e539c43a5"/>
    <ds:schemaRef ds:uri="http://schemas.microsoft.com/office/2006/metadata/properties"/>
    <ds:schemaRef ds:uri="http://schemas.microsoft.com/office/infopath/2007/PartnerControls"/>
    <ds:schemaRef ds:uri="450f158c-397a-4a9d-b005-a44c92e0fccb"/>
    <ds:schemaRef ds:uri="e2a64997-203d-4655-a595-383c2eb1e865"/>
  </ds:schemaRefs>
</ds:datastoreItem>
</file>

<file path=customXml/itemProps2.xml><?xml version="1.0" encoding="utf-8"?>
<ds:datastoreItem xmlns:ds="http://schemas.openxmlformats.org/officeDocument/2006/customXml" ds:itemID="{D9A27453-EA9A-495B-AC84-968DAFB4A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2CDBFD1-DE8B-4EBC-85C6-EBC437B3E7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35</Slides>
  <Notes>17</Notes>
  <HiddenSlides>0</HiddenSlide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RRT_Theme_v3</vt:lpstr>
      <vt:lpstr>PowerPoint Presentation</vt:lpstr>
      <vt:lpstr>Introduction</vt:lpstr>
      <vt:lpstr>Learning objectives</vt:lpstr>
      <vt:lpstr>Outline</vt:lpstr>
      <vt:lpstr>1. Purpose of the RRT drill</vt:lpstr>
      <vt:lpstr>Key features</vt:lpstr>
      <vt:lpstr>The RRT drill</vt:lpstr>
      <vt:lpstr>2. Country context (1)</vt:lpstr>
      <vt:lpstr>2. Country context (2)</vt:lpstr>
      <vt:lpstr>3. Key events in the story (1)</vt:lpstr>
      <vt:lpstr>3. Key events in the story (2)</vt:lpstr>
      <vt:lpstr>3. Key events in the story (3)</vt:lpstr>
      <vt:lpstr>3. Key events in the story (4)</vt:lpstr>
      <vt:lpstr>3. Key events in the story (5)</vt:lpstr>
      <vt:lpstr>3. Key events in the story (6)</vt:lpstr>
      <vt:lpstr>3. Session summary</vt:lpstr>
      <vt:lpstr>PowerPoint Presentation</vt:lpstr>
      <vt:lpstr>RRTs are doing different things at the same time!  </vt:lpstr>
      <vt:lpstr>5. Roles in facilitating RRT drill</vt:lpstr>
      <vt:lpstr>Roles in RRT drill</vt:lpstr>
      <vt:lpstr>Roles in RRT drill</vt:lpstr>
      <vt:lpstr>Roles in RRT drill</vt:lpstr>
      <vt:lpstr>Roles in RRT drill</vt:lpstr>
      <vt:lpstr>Roles in RRT drill</vt:lpstr>
      <vt:lpstr>PowerPoint Presentation</vt:lpstr>
      <vt:lpstr>6. Material and equipment for RRT drill</vt:lpstr>
      <vt:lpstr>Resources needed to facilitate the RRT drill</vt:lpstr>
      <vt:lpstr>RRT drill set up</vt:lpstr>
      <vt:lpstr>PowerPoint Presentation</vt:lpstr>
      <vt:lpstr>PowerPoint Presentation</vt:lpstr>
      <vt:lpstr>PowerPoint Presentation</vt:lpstr>
      <vt:lpstr>PowerPoint Presentation</vt:lpstr>
      <vt:lpstr>7. Milestones for facilitating the RRT drill</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Szilvia Horváth</dc:creator>
  <cp:revision>7</cp:revision>
  <dcterms:modified xsi:type="dcterms:W3CDTF">2023-04-07T11:47:22Z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140900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