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6"/>
  </p:notesMasterIdLst>
  <p:handoutMasterIdLst>
    <p:handoutMasterId r:id="rId27"/>
  </p:handoutMasterIdLst>
  <p:sldIdLst>
    <p:sldId id="340" r:id="rId2"/>
    <p:sldId id="341" r:id="rId3"/>
    <p:sldId id="358" r:id="rId4"/>
    <p:sldId id="342" r:id="rId5"/>
    <p:sldId id="343" r:id="rId6"/>
    <p:sldId id="347" r:id="rId7"/>
    <p:sldId id="359" r:id="rId8"/>
    <p:sldId id="344" r:id="rId9"/>
    <p:sldId id="360" r:id="rId10"/>
    <p:sldId id="353" r:id="rId11"/>
    <p:sldId id="351" r:id="rId12"/>
    <p:sldId id="346" r:id="rId13"/>
    <p:sldId id="361" r:id="rId14"/>
    <p:sldId id="350" r:id="rId15"/>
    <p:sldId id="349" r:id="rId16"/>
    <p:sldId id="348" r:id="rId17"/>
    <p:sldId id="345" r:id="rId18"/>
    <p:sldId id="362" r:id="rId19"/>
    <p:sldId id="352" r:id="rId20"/>
    <p:sldId id="354" r:id="rId21"/>
    <p:sldId id="355" r:id="rId22"/>
    <p:sldId id="356" r:id="rId23"/>
    <p:sldId id="357" r:id="rId24"/>
    <p:sldId id="363" r:id="rId25"/>
  </p:sldIdLst>
  <p:sldSz cx="10693400" cy="7561263"/>
  <p:notesSz cx="6662738" cy="9832975"/>
  <p:defaultTextStyle>
    <a:defPPr>
      <a:defRPr lang="en-GB"/>
    </a:defPPr>
    <a:lvl1pPr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charset="0"/>
        <a:ea typeface="+mn-ea"/>
        <a:cs typeface="Arial" charset="0"/>
      </a:defRPr>
    </a:lvl1pPr>
    <a:lvl2pPr marL="4572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charset="0"/>
        <a:ea typeface="+mn-ea"/>
        <a:cs typeface="Arial" charset="0"/>
      </a:defRPr>
    </a:lvl2pPr>
    <a:lvl3pPr marL="9144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charset="0"/>
        <a:ea typeface="+mn-ea"/>
        <a:cs typeface="Arial" charset="0"/>
      </a:defRPr>
    </a:lvl3pPr>
    <a:lvl4pPr marL="13716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charset="0"/>
        <a:ea typeface="+mn-ea"/>
        <a:cs typeface="Arial" charset="0"/>
      </a:defRPr>
    </a:lvl4pPr>
    <a:lvl5pPr marL="18288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3900" b="1" kern="1200">
        <a:solidFill>
          <a:srgbClr val="000066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3900" b="1" kern="1200">
        <a:solidFill>
          <a:srgbClr val="000066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3900" b="1" kern="1200">
        <a:solidFill>
          <a:srgbClr val="000066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3900" b="1" kern="1200">
        <a:solidFill>
          <a:srgbClr val="000066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96CCEE"/>
    <a:srgbClr val="72BBE8"/>
    <a:srgbClr val="1E7FB8"/>
    <a:srgbClr val="C4DAF4"/>
    <a:srgbClr val="4189DD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35" autoAdjust="0"/>
    <p:restoredTop sz="94659" autoAdjust="0"/>
  </p:normalViewPr>
  <p:slideViewPr>
    <p:cSldViewPr snapToGrid="0">
      <p:cViewPr varScale="1">
        <p:scale>
          <a:sx n="97" d="100"/>
          <a:sy n="97" d="100"/>
        </p:scale>
        <p:origin x="-1140" y="-96"/>
      </p:cViewPr>
      <p:guideLst>
        <p:guide orient="horz" pos="2381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7663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en-GB"/>
              <a:t>World Health Organization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3488" y="0"/>
            <a:ext cx="2887662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775E65A9-1019-4B87-AB85-CFF3823F1526}" type="datetime3">
              <a:rPr lang="en-GB"/>
              <a:pPr/>
              <a:t>10 April, 2015</a:t>
            </a:fld>
            <a:endParaRPr lang="en-GB"/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39263"/>
            <a:ext cx="2887663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3488" y="9339263"/>
            <a:ext cx="2887662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D683B8DD-F5AD-44B2-97C7-567002945467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27362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7663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en-GB"/>
              <a:t>World Health Organization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3488" y="0"/>
            <a:ext cx="2887662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B8EC6630-9766-4F41-8444-376401610E46}" type="datetime3">
              <a:rPr lang="en-GB"/>
              <a:pPr/>
              <a:t>10 April, 2015</a:t>
            </a:fld>
            <a:endParaRPr lang="en-GB"/>
          </a:p>
        </p:txBody>
      </p:sp>
      <p:sp>
        <p:nvSpPr>
          <p:cNvPr id="31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25488" y="738188"/>
            <a:ext cx="5211762" cy="36861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17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670425"/>
            <a:ext cx="5329238" cy="442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39263"/>
            <a:ext cx="2887663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3488" y="9339263"/>
            <a:ext cx="2887662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CB872C08-2830-4375-8173-AB71E761E41C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6918124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GB"/>
              <a:t>World Health Organization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AF9A5388-5B0B-4D6F-B3D6-7D3A76D4670C}" type="datetime3">
              <a:rPr lang="en-GB"/>
              <a:pPr/>
              <a:t>10 April, 2015</a:t>
            </a:fld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5AB1C53-94ED-49A9-9084-71BE672E4426}" type="slidenum">
              <a:rPr lang="en-GB"/>
              <a:pPr/>
              <a:t>1</a:t>
            </a:fld>
            <a:endParaRPr lang="en-GB"/>
          </a:p>
        </p:txBody>
      </p:sp>
      <p:sp>
        <p:nvSpPr>
          <p:cNvPr id="248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8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GB" smtClean="0"/>
              <a:t>World Health Organization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8EC6630-9766-4F41-8444-376401610E46}" type="datetime3">
              <a:rPr lang="en-GB" smtClean="0"/>
              <a:pPr/>
              <a:t>10 April, 2015</a:t>
            </a:fld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72C08-2830-4375-8173-AB71E761E41C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74495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Currently</a:t>
            </a:r>
            <a:r>
              <a:rPr lang="en-GB" baseline="0" dirty="0" smtClean="0"/>
              <a:t> no address of 'man-woman' business. The issue about casual sex exists in communities and this could become an issue especially with the large number of cases and the fact that men can transmit the virus 3 months </a:t>
            </a:r>
            <a:r>
              <a:rPr lang="en-GB" baseline="0" smtClean="0"/>
              <a:t>after recovery.</a:t>
            </a:r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GB" smtClean="0"/>
              <a:t>World Health Organization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8EC6630-9766-4F41-8444-376401610E46}" type="datetime3">
              <a:rPr lang="en-GB" smtClean="0"/>
              <a:pPr/>
              <a:t>10 April, 2015</a:t>
            </a:fld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72C08-2830-4375-8173-AB71E761E41C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4734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1E7F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2215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20050" y="0"/>
            <a:ext cx="2673350" cy="66071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7867650" cy="66071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5606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899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550" y="4859338"/>
            <a:ext cx="9090025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4550" y="3205163"/>
            <a:ext cx="9090025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51112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7525" y="1522413"/>
            <a:ext cx="4772025" cy="50847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1950" y="1522413"/>
            <a:ext cx="4772025" cy="50847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5191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1692275"/>
            <a:ext cx="4724400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4988" y="2397125"/>
            <a:ext cx="4724400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32425" y="1692275"/>
            <a:ext cx="472598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32425" y="2397125"/>
            <a:ext cx="4725988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0073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27529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8996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301625"/>
            <a:ext cx="3517900" cy="128111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1475" y="301625"/>
            <a:ext cx="5976938" cy="64531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4988" y="1582738"/>
            <a:ext cx="3517900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3642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5500" y="5292725"/>
            <a:ext cx="64166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95500" y="676275"/>
            <a:ext cx="6416675" cy="45354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95500" y="5918200"/>
            <a:ext cx="6416675" cy="8874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65627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0693400" cy="13652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7525" y="1522413"/>
            <a:ext cx="9696450" cy="5084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</p:txBody>
      </p:sp>
      <p:sp>
        <p:nvSpPr>
          <p:cNvPr id="7174" name="Line 6"/>
          <p:cNvSpPr>
            <a:spLocks noChangeShapeType="1"/>
          </p:cNvSpPr>
          <p:nvPr/>
        </p:nvSpPr>
        <p:spPr bwMode="auto">
          <a:xfrm>
            <a:off x="0" y="1374775"/>
            <a:ext cx="10693400" cy="0"/>
          </a:xfrm>
          <a:prstGeom prst="line">
            <a:avLst/>
          </a:prstGeom>
          <a:noFill/>
          <a:ln w="38100">
            <a:solidFill>
              <a:srgbClr val="1E7FB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28398" dir="1593903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7180" name="Rectangle 12"/>
          <p:cNvSpPr>
            <a:spLocks noChangeArrowheads="1"/>
          </p:cNvSpPr>
          <p:nvPr/>
        </p:nvSpPr>
        <p:spPr bwMode="auto">
          <a:xfrm>
            <a:off x="1588" y="6632575"/>
            <a:ext cx="10693400" cy="928688"/>
          </a:xfrm>
          <a:prstGeom prst="rect">
            <a:avLst/>
          </a:prstGeom>
          <a:solidFill>
            <a:srgbClr val="1E7FB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181" name="Rectangle 13"/>
          <p:cNvSpPr>
            <a:spLocks noChangeArrowheads="1"/>
          </p:cNvSpPr>
          <p:nvPr/>
        </p:nvSpPr>
        <p:spPr bwMode="auto">
          <a:xfrm>
            <a:off x="1084263" y="7085013"/>
            <a:ext cx="4967287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1042988" rtl="0"/>
            <a:r>
              <a:rPr lang="en-GB" sz="1400">
                <a:solidFill>
                  <a:srgbClr val="96CCEE"/>
                </a:solidFill>
                <a:latin typeface="Arial Narrow" pitchFamily="34" charset="0"/>
              </a:rPr>
              <a:t>TITLE from VIEW and SLIDE MASTER</a:t>
            </a:r>
            <a:r>
              <a:rPr lang="en-GB" sz="1400">
                <a:solidFill>
                  <a:srgbClr val="72BBE8"/>
                </a:solidFill>
                <a:latin typeface="Arial Narrow" pitchFamily="34" charset="0"/>
              </a:rPr>
              <a:t> </a:t>
            </a:r>
            <a:r>
              <a:rPr lang="en-GB" sz="140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000" baseline="12000">
                <a:solidFill>
                  <a:schemeClr val="bg1"/>
                </a:solidFill>
                <a:latin typeface="Arial Narrow" pitchFamily="34" charset="0"/>
              </a:rPr>
              <a:t>|</a:t>
            </a:r>
            <a:r>
              <a:rPr lang="en-GB" sz="1400">
                <a:solidFill>
                  <a:srgbClr val="96CCEE"/>
                </a:solidFill>
                <a:latin typeface="Arial Narrow" pitchFamily="34" charset="0"/>
              </a:rPr>
              <a:t>  </a:t>
            </a:r>
            <a:fld id="{0CE89B85-0C89-4315-AA64-B95113EE4C43}" type="datetime4">
              <a:rPr lang="en-GB" sz="1400" b="0">
                <a:solidFill>
                  <a:srgbClr val="96CCEE"/>
                </a:solidFill>
                <a:latin typeface="Arial Narrow" pitchFamily="34" charset="0"/>
              </a:rPr>
              <a:pPr defTabSz="1042988" rtl="0"/>
              <a:t>10 April 2015</a:t>
            </a:fld>
            <a:endParaRPr lang="en-GB" sz="1400">
              <a:solidFill>
                <a:srgbClr val="96CCEE"/>
              </a:solidFill>
              <a:latin typeface="Arial Narrow" pitchFamily="34" charset="0"/>
            </a:endParaRPr>
          </a:p>
        </p:txBody>
      </p:sp>
      <p:sp>
        <p:nvSpPr>
          <p:cNvPr id="7182" name="Rectangle 14"/>
          <p:cNvSpPr>
            <a:spLocks noChangeArrowheads="1"/>
          </p:cNvSpPr>
          <p:nvPr/>
        </p:nvSpPr>
        <p:spPr bwMode="auto">
          <a:xfrm>
            <a:off x="420688" y="7054850"/>
            <a:ext cx="4159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 defTabSz="1042988" rtl="0"/>
            <a:fld id="{CA745635-8409-4F6F-A5F6-12EBC0140293}" type="slidenum">
              <a:rPr lang="ar-SA" sz="1700">
                <a:solidFill>
                  <a:srgbClr val="72BBE8"/>
                </a:solidFill>
                <a:latin typeface="Arial Narrow" pitchFamily="34" charset="0"/>
              </a:rPr>
              <a:pPr algn="r" defTabSz="1042988" rtl="0"/>
              <a:t>‹#›</a:t>
            </a:fld>
            <a:r>
              <a:rPr lang="en-GB" sz="1700">
                <a:solidFill>
                  <a:srgbClr val="72BBE8"/>
                </a:solidFill>
                <a:latin typeface="Arial Narrow" pitchFamily="34" charset="0"/>
              </a:rPr>
              <a:t> </a:t>
            </a:r>
            <a:r>
              <a:rPr lang="en-US" sz="2400" baseline="14000">
                <a:solidFill>
                  <a:schemeClr val="bg1"/>
                </a:solidFill>
                <a:latin typeface="Arial Narrow" pitchFamily="34" charset="0"/>
              </a:rPr>
              <a:t>|</a:t>
            </a:r>
          </a:p>
        </p:txBody>
      </p:sp>
      <p:pic>
        <p:nvPicPr>
          <p:cNvPr id="7185" name="Picture 17" descr="WHO-EN-white-H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1575" y="6659563"/>
            <a:ext cx="2581275" cy="79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+mj-lt"/>
          <a:ea typeface="+mj-ea"/>
          <a:cs typeface="+mj-cs"/>
        </a:defRPr>
      </a:lvl1pPr>
      <a:lvl2pPr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2pPr>
      <a:lvl3pPr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3pPr>
      <a:lvl4pPr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4pPr>
      <a:lvl5pPr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5pPr>
      <a:lvl6pPr marL="457200"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6pPr>
      <a:lvl7pPr marL="914400"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7pPr>
      <a:lvl8pPr marL="1371600"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8pPr>
      <a:lvl9pPr marL="1828800"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9pPr>
    </p:titleStyle>
    <p:bodyStyle>
      <a:lvl1pPr marL="390525" indent="-390525" algn="l" defTabSz="1042988" rtl="0" fontAlgn="base">
        <a:spcBef>
          <a:spcPct val="80000"/>
        </a:spcBef>
        <a:spcAft>
          <a:spcPct val="0"/>
        </a:spcAft>
        <a:buClr>
          <a:srgbClr val="1E7FB8"/>
        </a:buClr>
        <a:buFont typeface="Wingdings" pitchFamily="2" charset="2"/>
        <a:buChar char="l"/>
        <a:defRPr sz="2800">
          <a:solidFill>
            <a:srgbClr val="000066"/>
          </a:solidFill>
          <a:latin typeface="+mn-lt"/>
          <a:ea typeface="+mn-ea"/>
          <a:cs typeface="+mn-cs"/>
        </a:defRPr>
      </a:lvl1pPr>
      <a:lvl2pPr marL="919163" indent="-322263" algn="l" defTabSz="1042988" rtl="0" fontAlgn="base">
        <a:spcBef>
          <a:spcPct val="20000"/>
        </a:spcBef>
        <a:spcAft>
          <a:spcPct val="0"/>
        </a:spcAft>
        <a:buClr>
          <a:srgbClr val="1E7FB8"/>
        </a:buClr>
        <a:buFont typeface="Arial" charset="0"/>
        <a:buChar char="–"/>
        <a:defRPr sz="2400">
          <a:solidFill>
            <a:srgbClr val="000066"/>
          </a:solidFill>
          <a:latin typeface="+mn-lt"/>
          <a:cs typeface="+mn-cs"/>
        </a:defRPr>
      </a:lvl2pPr>
      <a:lvl3pPr marL="1433513" indent="-307975" algn="l" defTabSz="1042988" rtl="0" fontAlgn="base">
        <a:spcBef>
          <a:spcPct val="20000"/>
        </a:spcBef>
        <a:spcAft>
          <a:spcPct val="0"/>
        </a:spcAft>
        <a:buClr>
          <a:srgbClr val="1E7FB8"/>
        </a:buClr>
        <a:buChar char="•"/>
        <a:defRPr sz="2400">
          <a:solidFill>
            <a:srgbClr val="000066"/>
          </a:solidFill>
          <a:latin typeface="Arial Narrow" pitchFamily="34" charset="0"/>
          <a:cs typeface="+mn-cs"/>
        </a:defRPr>
      </a:lvl3pPr>
      <a:lvl4pPr marL="1898650" indent="-258763" algn="l" defTabSz="1042988" rtl="0" fontAlgn="base">
        <a:spcBef>
          <a:spcPct val="20000"/>
        </a:spcBef>
        <a:spcAft>
          <a:spcPct val="0"/>
        </a:spcAft>
        <a:buClr>
          <a:srgbClr val="1E7FB8"/>
        </a:buClr>
        <a:buChar char="–"/>
        <a:defRPr sz="2400">
          <a:solidFill>
            <a:srgbClr val="000066"/>
          </a:solidFill>
          <a:latin typeface="Arial Narrow" pitchFamily="34" charset="0"/>
          <a:cs typeface="+mn-cs"/>
        </a:defRPr>
      </a:lvl4pPr>
      <a:lvl5pPr marL="2268538" indent="-165100" algn="r" defTabSz="1042988" rtl="1" fontAlgn="base">
        <a:spcBef>
          <a:spcPct val="20000"/>
        </a:spcBef>
        <a:spcAft>
          <a:spcPct val="0"/>
        </a:spcAft>
        <a:buChar char="»"/>
        <a:defRPr sz="2300">
          <a:solidFill>
            <a:srgbClr val="000066"/>
          </a:solidFill>
          <a:latin typeface="+mn-lt"/>
          <a:cs typeface="+mn-cs"/>
        </a:defRPr>
      </a:lvl5pPr>
      <a:lvl6pPr marL="2725738" indent="-165100" algn="r" defTabSz="1042988" rtl="1" fontAlgn="base">
        <a:spcBef>
          <a:spcPct val="20000"/>
        </a:spcBef>
        <a:spcAft>
          <a:spcPct val="0"/>
        </a:spcAft>
        <a:buChar char="»"/>
        <a:defRPr sz="2300">
          <a:solidFill>
            <a:srgbClr val="000066"/>
          </a:solidFill>
          <a:latin typeface="+mn-lt"/>
          <a:cs typeface="+mn-cs"/>
        </a:defRPr>
      </a:lvl6pPr>
      <a:lvl7pPr marL="3182938" indent="-165100" algn="r" defTabSz="1042988" rtl="1" fontAlgn="base">
        <a:spcBef>
          <a:spcPct val="20000"/>
        </a:spcBef>
        <a:spcAft>
          <a:spcPct val="0"/>
        </a:spcAft>
        <a:buChar char="»"/>
        <a:defRPr sz="2300">
          <a:solidFill>
            <a:srgbClr val="000066"/>
          </a:solidFill>
          <a:latin typeface="+mn-lt"/>
          <a:cs typeface="+mn-cs"/>
        </a:defRPr>
      </a:lvl7pPr>
      <a:lvl8pPr marL="3640138" indent="-165100" algn="r" defTabSz="1042988" rtl="1" fontAlgn="base">
        <a:spcBef>
          <a:spcPct val="20000"/>
        </a:spcBef>
        <a:spcAft>
          <a:spcPct val="0"/>
        </a:spcAft>
        <a:buChar char="»"/>
        <a:defRPr sz="2300">
          <a:solidFill>
            <a:srgbClr val="000066"/>
          </a:solidFill>
          <a:latin typeface="+mn-lt"/>
          <a:cs typeface="+mn-cs"/>
        </a:defRPr>
      </a:lvl8pPr>
      <a:lvl9pPr marL="4097338" indent="-165100" algn="r" defTabSz="1042988" rtl="1" fontAlgn="base">
        <a:spcBef>
          <a:spcPct val="20000"/>
        </a:spcBef>
        <a:spcAft>
          <a:spcPct val="0"/>
        </a:spcAft>
        <a:buChar char="»"/>
        <a:defRPr sz="2300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7F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91" name="Rectangle 7"/>
          <p:cNvSpPr>
            <a:spLocks noChangeArrowheads="1"/>
          </p:cNvSpPr>
          <p:nvPr/>
        </p:nvSpPr>
        <p:spPr bwMode="auto">
          <a:xfrm>
            <a:off x="0" y="5310188"/>
            <a:ext cx="10693400" cy="2251075"/>
          </a:xfrm>
          <a:prstGeom prst="rect">
            <a:avLst/>
          </a:prstGeom>
          <a:solidFill>
            <a:srgbClr val="1E7FB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246789" name="Picture 5" descr="WHO-EN-white-H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550" y="5578475"/>
            <a:ext cx="443071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6792" name="Rectangle 8"/>
          <p:cNvSpPr>
            <a:spLocks noChangeArrowheads="1"/>
          </p:cNvSpPr>
          <p:nvPr/>
        </p:nvSpPr>
        <p:spPr bwMode="auto">
          <a:xfrm>
            <a:off x="779463" y="1249363"/>
            <a:ext cx="9134475" cy="1154112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66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1042988" rtl="0"/>
            <a:r>
              <a:rPr lang="en-GB" sz="5000" dirty="0" smtClean="0">
                <a:solidFill>
                  <a:schemeClr val="bg1"/>
                </a:solidFill>
              </a:rPr>
              <a:t>Ebola – social mobilisation in Liberia</a:t>
            </a:r>
          </a:p>
          <a:p>
            <a:pPr algn="ctr" defTabSz="1042988" rtl="0"/>
            <a:r>
              <a:rPr lang="en-GB" sz="5000" dirty="0" smtClean="0">
                <a:solidFill>
                  <a:schemeClr val="bg1"/>
                </a:solidFill>
              </a:rPr>
              <a:t>Mission debrief</a:t>
            </a:r>
          </a:p>
          <a:p>
            <a:pPr algn="ctr" defTabSz="1042988" rtl="0"/>
            <a:endParaRPr lang="en-GB" sz="5000" dirty="0">
              <a:solidFill>
                <a:schemeClr val="bg1"/>
              </a:solidFill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1417196" y="3190735"/>
            <a:ext cx="7485380" cy="1932323"/>
          </a:xfrm>
          <a:prstGeom prst="rect">
            <a:avLst/>
          </a:prstGeom>
        </p:spPr>
        <p:txBody>
          <a:bodyPr/>
          <a:lstStyle>
            <a:lvl1pPr marL="390525" indent="-390525" algn="l" defTabSz="1042988" rtl="0" fontAlgn="base">
              <a:spcBef>
                <a:spcPct val="80000"/>
              </a:spcBef>
              <a:spcAft>
                <a:spcPct val="0"/>
              </a:spcAft>
              <a:buClr>
                <a:srgbClr val="1E7FB8"/>
              </a:buClr>
              <a:buFont typeface="Wingdings" pitchFamily="2" charset="2"/>
              <a:buChar char="l"/>
              <a:defRPr sz="2800">
                <a:solidFill>
                  <a:srgbClr val="000066"/>
                </a:solidFill>
                <a:latin typeface="+mn-lt"/>
                <a:ea typeface="+mn-ea"/>
                <a:cs typeface="+mn-cs"/>
              </a:defRPr>
            </a:lvl1pPr>
            <a:lvl2pPr marL="919163" indent="-322263" algn="l" defTabSz="1042988" rtl="0" fontAlgn="base">
              <a:spcBef>
                <a:spcPct val="20000"/>
              </a:spcBef>
              <a:spcAft>
                <a:spcPct val="0"/>
              </a:spcAft>
              <a:buClr>
                <a:srgbClr val="1E7FB8"/>
              </a:buClr>
              <a:buFont typeface="Arial" charset="0"/>
              <a:buChar char="–"/>
              <a:defRPr sz="2400">
                <a:solidFill>
                  <a:srgbClr val="000066"/>
                </a:solidFill>
                <a:latin typeface="+mn-lt"/>
                <a:cs typeface="+mn-cs"/>
              </a:defRPr>
            </a:lvl2pPr>
            <a:lvl3pPr marL="1433513" indent="-307975" algn="l" defTabSz="1042988" rtl="0" fontAlgn="base">
              <a:spcBef>
                <a:spcPct val="20000"/>
              </a:spcBef>
              <a:spcAft>
                <a:spcPct val="0"/>
              </a:spcAft>
              <a:buClr>
                <a:srgbClr val="1E7FB8"/>
              </a:buClr>
              <a:buChar char="•"/>
              <a:defRPr sz="2400">
                <a:solidFill>
                  <a:srgbClr val="000066"/>
                </a:solidFill>
                <a:latin typeface="Arial Narrow" pitchFamily="34" charset="0"/>
                <a:cs typeface="+mn-cs"/>
              </a:defRPr>
            </a:lvl3pPr>
            <a:lvl4pPr marL="1898650" indent="-258763" algn="l" defTabSz="1042988" rtl="0" fontAlgn="base">
              <a:spcBef>
                <a:spcPct val="20000"/>
              </a:spcBef>
              <a:spcAft>
                <a:spcPct val="0"/>
              </a:spcAft>
              <a:buClr>
                <a:srgbClr val="1E7FB8"/>
              </a:buClr>
              <a:buChar char="–"/>
              <a:defRPr sz="2400">
                <a:solidFill>
                  <a:srgbClr val="000066"/>
                </a:solidFill>
                <a:latin typeface="Arial Narrow" pitchFamily="34" charset="0"/>
                <a:cs typeface="+mn-cs"/>
              </a:defRPr>
            </a:lvl4pPr>
            <a:lvl5pPr marL="2268538" indent="-165100" algn="r" defTabSz="1042988" rtl="1" fontAlgn="base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0066"/>
                </a:solidFill>
                <a:latin typeface="+mn-lt"/>
                <a:cs typeface="+mn-cs"/>
              </a:defRPr>
            </a:lvl5pPr>
            <a:lvl6pPr marL="2725738" indent="-165100" algn="r" defTabSz="1042988" rtl="1" fontAlgn="base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0066"/>
                </a:solidFill>
                <a:latin typeface="+mn-lt"/>
                <a:cs typeface="+mn-cs"/>
              </a:defRPr>
            </a:lvl6pPr>
            <a:lvl7pPr marL="3182938" indent="-165100" algn="r" defTabSz="1042988" rtl="1" fontAlgn="base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0066"/>
                </a:solidFill>
                <a:latin typeface="+mn-lt"/>
                <a:cs typeface="+mn-cs"/>
              </a:defRPr>
            </a:lvl7pPr>
            <a:lvl8pPr marL="3640138" indent="-165100" algn="r" defTabSz="1042988" rtl="1" fontAlgn="base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0066"/>
                </a:solidFill>
                <a:latin typeface="+mn-lt"/>
                <a:cs typeface="+mn-cs"/>
              </a:defRPr>
            </a:lvl8pPr>
            <a:lvl9pPr marL="4097338" indent="-165100" algn="r" defTabSz="1042988" rtl="1" fontAlgn="base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0066"/>
                </a:solidFill>
                <a:latin typeface="+mn-lt"/>
                <a:cs typeface="+mn-cs"/>
              </a:defRPr>
            </a:lvl9pPr>
          </a:lstStyle>
          <a:p>
            <a:r>
              <a:rPr lang="en-GB" dirty="0" smtClean="0"/>
              <a:t> </a:t>
            </a:r>
          </a:p>
          <a:p>
            <a:pPr algn="ctr"/>
            <a:r>
              <a:rPr lang="en-GB" dirty="0" smtClean="0"/>
              <a:t>Aphaluck Bhatiasevi</a:t>
            </a:r>
          </a:p>
          <a:p>
            <a:pPr algn="ctr"/>
            <a:r>
              <a:rPr lang="en-GB" i="1" dirty="0" smtClean="0"/>
              <a:t>18 September 2014, Geneva</a:t>
            </a:r>
          </a:p>
          <a:p>
            <a:endParaRPr lang="en-GB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MSF- </a:t>
            </a:r>
            <a:r>
              <a:rPr lang="en-GB" dirty="0" err="1" smtClean="0"/>
              <a:t>Montserrado</a:t>
            </a:r>
            <a:r>
              <a:rPr lang="en-GB" dirty="0" smtClean="0"/>
              <a:t> county </a:t>
            </a:r>
            <a:br>
              <a:rPr lang="en-GB" dirty="0" smtClean="0"/>
            </a:br>
            <a:r>
              <a:rPr lang="en-GB" dirty="0" smtClean="0"/>
              <a:t>GCHV orientation, Congo Town</a:t>
            </a:r>
            <a:endParaRPr lang="en-GB" dirty="0"/>
          </a:p>
        </p:txBody>
      </p:sp>
      <p:pic>
        <p:nvPicPr>
          <p:cNvPr id="13314" name="Picture 2" descr="D:\Photos_Liberia_040814_020914\MSF GCHV training Carldwell 190814\DSC_559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186" y="1764295"/>
            <a:ext cx="7969028" cy="4990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20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Field test - Chicken soup factory</a:t>
            </a:r>
            <a:endParaRPr lang="en-GB" dirty="0"/>
          </a:p>
        </p:txBody>
      </p:sp>
      <p:pic>
        <p:nvPicPr>
          <p:cNvPr id="9218" name="Picture 2" descr="D:\Photos_Liberia_040814_020914\field test_Monteserrado 090814\0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186" y="1764295"/>
            <a:ext cx="7969028" cy="4990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8016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Field test - Caldwell</a:t>
            </a:r>
            <a:endParaRPr lang="en-GB" dirty="0"/>
          </a:p>
        </p:txBody>
      </p:sp>
      <p:pic>
        <p:nvPicPr>
          <p:cNvPr id="5" name="Picture 2" descr="D:\Photos_Liberia_040814_020914\sony\2014-08-12\DSC0673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408" y="1573161"/>
            <a:ext cx="8721503" cy="4906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3359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Challenges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775" y="1406014"/>
            <a:ext cx="9673200" cy="5201162"/>
          </a:xfrm>
        </p:spPr>
        <p:txBody>
          <a:bodyPr/>
          <a:lstStyle/>
          <a:p>
            <a:r>
              <a:rPr lang="en-GB" sz="2600" smtClean="0"/>
              <a:t>Huge </a:t>
            </a:r>
            <a:r>
              <a:rPr lang="en-GB" sz="2600" dirty="0" smtClean="0"/>
              <a:t>implications on trust</a:t>
            </a:r>
          </a:p>
          <a:p>
            <a:r>
              <a:rPr lang="en-GB" sz="2600" dirty="0" smtClean="0"/>
              <a:t>Criticisms against government and international community</a:t>
            </a:r>
          </a:p>
          <a:p>
            <a:r>
              <a:rPr lang="en-GB" sz="2600" dirty="0" smtClean="0"/>
              <a:t>Response overwhelmed at all levels </a:t>
            </a:r>
          </a:p>
          <a:p>
            <a:pPr lvl="1"/>
            <a:r>
              <a:rPr lang="en-GB" sz="2600" dirty="0" smtClean="0"/>
              <a:t>Hotline (minimum if functional, little information)</a:t>
            </a:r>
          </a:p>
          <a:p>
            <a:pPr lvl="1"/>
            <a:r>
              <a:rPr lang="en-GB" sz="2600" dirty="0" smtClean="0"/>
              <a:t>Ebola Treatment Centres – 3 in </a:t>
            </a:r>
            <a:r>
              <a:rPr lang="en-GB" sz="2600" dirty="0" err="1" smtClean="0"/>
              <a:t>Montserrado</a:t>
            </a:r>
            <a:r>
              <a:rPr lang="en-GB" sz="2600" dirty="0" smtClean="0"/>
              <a:t>, total capacity of 200 beds</a:t>
            </a:r>
          </a:p>
          <a:p>
            <a:pPr lvl="1"/>
            <a:r>
              <a:rPr lang="en-GB" sz="2600" dirty="0" smtClean="0"/>
              <a:t>Dead body management –  3 teams, insufficient</a:t>
            </a:r>
          </a:p>
          <a:p>
            <a:r>
              <a:rPr lang="en-GB" sz="2600" dirty="0" smtClean="0"/>
              <a:t>Cultural and traditional beliefs need to be addressed</a:t>
            </a:r>
          </a:p>
          <a:p>
            <a:r>
              <a:rPr lang="en-GB" sz="2600" dirty="0" smtClean="0"/>
              <a:t>Aggression in communities, frustration among partners</a:t>
            </a:r>
          </a:p>
          <a:p>
            <a:endParaRPr lang="en-GB" sz="2600" dirty="0" smtClean="0"/>
          </a:p>
        </p:txBody>
      </p:sp>
    </p:spTree>
    <p:extLst>
      <p:ext uri="{BB962C8B-B14F-4D97-AF65-F5344CB8AC3E}">
        <p14:creationId xmlns:p14="http://schemas.microsoft.com/office/powerpoint/2010/main" val="424151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West Point community</a:t>
            </a:r>
            <a:br>
              <a:rPr lang="en-GB" dirty="0" smtClean="0"/>
            </a:br>
            <a:r>
              <a:rPr lang="en-GB" dirty="0" smtClean="0"/>
              <a:t>14 Aug 2014</a:t>
            </a:r>
            <a:endParaRPr lang="en-GB" dirty="0"/>
          </a:p>
        </p:txBody>
      </p:sp>
      <p:pic>
        <p:nvPicPr>
          <p:cNvPr id="4" name="Content Placeholder 3" descr="D:\Photos_Liberia_040814_020914\sony\2014-08-15\DSC0674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138" y="1478259"/>
            <a:ext cx="9504651" cy="5040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3417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Inquirer newspaper</a:t>
            </a:r>
            <a:br>
              <a:rPr lang="en-GB" dirty="0" smtClean="0"/>
            </a:br>
            <a:r>
              <a:rPr lang="en-GB" dirty="0" smtClean="0"/>
              <a:t>15 Aug 2014</a:t>
            </a:r>
            <a:endParaRPr lang="en-GB" dirty="0"/>
          </a:p>
        </p:txBody>
      </p:sp>
      <p:pic>
        <p:nvPicPr>
          <p:cNvPr id="4" name="Picture 2" descr="D:\Photos_Liberia_040814_020914\sony\2014-08-16\DSC0675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647" y="1722923"/>
            <a:ext cx="8716811" cy="4623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8436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/>
              <a:t>Unhappy about dysfunctional management of dead bodies in the community</a:t>
            </a:r>
            <a:endParaRPr lang="en-GB" sz="3200" dirty="0"/>
          </a:p>
        </p:txBody>
      </p:sp>
      <p:pic>
        <p:nvPicPr>
          <p:cNvPr id="4100" name="Picture 4" descr="D:\Photos_Liberia_040814_020914\field test_Monteserrado 090814\07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186" y="1764295"/>
            <a:ext cx="7969028" cy="4990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555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West Africa Info Post newspaper</a:t>
            </a:r>
            <a:br>
              <a:rPr lang="en-GB" dirty="0" smtClean="0"/>
            </a:br>
            <a:r>
              <a:rPr lang="en-GB" dirty="0" smtClean="0"/>
              <a:t>12 Aug 2014</a:t>
            </a:r>
            <a:endParaRPr lang="en-GB" dirty="0"/>
          </a:p>
        </p:txBody>
      </p:sp>
      <p:pic>
        <p:nvPicPr>
          <p:cNvPr id="12290" name="Picture 2" descr="D:\Photos_Liberia_040814_020914\Liberia_General_Aug14\IMG_218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9240" y="1356851"/>
            <a:ext cx="4849614" cy="6096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5934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Next steps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2284" y="1337187"/>
            <a:ext cx="9761691" cy="5112671"/>
          </a:xfrm>
        </p:spPr>
        <p:txBody>
          <a:bodyPr/>
          <a:lstStyle/>
          <a:p>
            <a:r>
              <a:rPr lang="en-GB" dirty="0" smtClean="0"/>
              <a:t>Engage community networks beyond health. Work with recovered Ebola patients to advocate for early treatment</a:t>
            </a:r>
          </a:p>
          <a:p>
            <a:r>
              <a:rPr lang="en-GB" dirty="0" smtClean="0"/>
              <a:t>Empower communities with interventions in taking care of their family members while waiting for the response to arrive</a:t>
            </a:r>
          </a:p>
          <a:p>
            <a:r>
              <a:rPr lang="en-GB" dirty="0" smtClean="0"/>
              <a:t>Focus on direct community outreach and interpersonal communication</a:t>
            </a:r>
          </a:p>
          <a:p>
            <a:r>
              <a:rPr lang="en-GB" dirty="0" smtClean="0"/>
              <a:t>Regularly review and revise interventions, approaches and messages – address the population's concerns. Monitor and evaluate impact of activities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48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Testimonies from Ebola survivors</a:t>
            </a:r>
            <a:endParaRPr lang="en-GB" dirty="0"/>
          </a:p>
        </p:txBody>
      </p:sp>
      <p:pic>
        <p:nvPicPr>
          <p:cNvPr id="8194" name="Picture 2" descr="D:\Photos_Liberia_040814_020914\field test_Monteserrado 090814\Field test_Caldwell_Clara Town_110814\DSC_53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349" y="1465007"/>
            <a:ext cx="8242859" cy="5161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7197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6" name="Picture 2" descr="D:\Ebola\Liberia\political-map-of-Liberia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672"/>
            <a:ext cx="10693399" cy="7551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8124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Focus group discussion – Chicken Soup Factory </a:t>
            </a:r>
            <a:endParaRPr lang="en-GB" dirty="0"/>
          </a:p>
        </p:txBody>
      </p:sp>
      <p:pic>
        <p:nvPicPr>
          <p:cNvPr id="16386" name="Picture 2" descr="D:\Photos_Liberia_040814_020914\Photos sent\Field test Chicken Soup Factory n Barnesville 09 Aug 14\1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186" y="1764295"/>
            <a:ext cx="7969028" cy="4990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667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UN-County -Community leaders meeting, Paynesville </a:t>
            </a:r>
            <a:endParaRPr lang="en-GB" dirty="0"/>
          </a:p>
        </p:txBody>
      </p:sp>
      <p:pic>
        <p:nvPicPr>
          <p:cNvPr id="15362" name="Picture 2" descr="D:\Photos_Liberia_040814_020914\Paynesville_Monrovia 230814\DSC_60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489" y="1292915"/>
            <a:ext cx="8925455" cy="5588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894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Focus group discussion in a community near a busy market in Monrovia</a:t>
            </a:r>
            <a:endParaRPr lang="en-GB" dirty="0"/>
          </a:p>
        </p:txBody>
      </p:sp>
      <p:pic>
        <p:nvPicPr>
          <p:cNvPr id="6146" name="Picture 2" descr="D:\Photos_Liberia_040814_020914\anthropology activity Monrovia 100814\DSC_50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3528" y="1488992"/>
            <a:ext cx="7969028" cy="4990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2735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557" y="0"/>
            <a:ext cx="9624060" cy="1260211"/>
          </a:xfrm>
        </p:spPr>
        <p:txBody>
          <a:bodyPr/>
          <a:lstStyle/>
          <a:p>
            <a:r>
              <a:rPr lang="en-GB" dirty="0" smtClean="0"/>
              <a:t>Address the unstated issues </a:t>
            </a:r>
            <a:endParaRPr lang="en-GB" dirty="0"/>
          </a:p>
        </p:txBody>
      </p:sp>
      <p:pic>
        <p:nvPicPr>
          <p:cNvPr id="14338" name="Picture 2" descr="D:\Photos_Liberia_040814_020914\MSF_ELWA3_170814\DSC_554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139" y="1081299"/>
            <a:ext cx="10105123" cy="6327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5626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Thank you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6844" y="2271251"/>
            <a:ext cx="9596941" cy="3569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069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Rapid transition </a:t>
            </a:r>
          </a:p>
          <a:p>
            <a:pPr lvl="1"/>
            <a:r>
              <a:rPr lang="en-GB" dirty="0" smtClean="0"/>
              <a:t>From unknown to a major outbreak</a:t>
            </a:r>
          </a:p>
          <a:p>
            <a:pPr lvl="1"/>
            <a:r>
              <a:rPr lang="en-GB" dirty="0" smtClean="0"/>
              <a:t>Magnitude of the outbreak far exceeded the capacity to respond</a:t>
            </a:r>
          </a:p>
          <a:p>
            <a:pPr lvl="1"/>
            <a:r>
              <a:rPr lang="en-GB" dirty="0" smtClean="0"/>
              <a:t>Transition and transfer of power and responsibilities at national level in the Incident Management Committee – MOHSW, MOI, MOIA, Military, etc.)</a:t>
            </a:r>
          </a:p>
          <a:p>
            <a:pPr lvl="1"/>
            <a:r>
              <a:rPr lang="en-GB" dirty="0" smtClean="0"/>
              <a:t>Scale up of international support – UN OCHA, WHO, US CDC, MSF, UNICEF, WFP, etc.</a:t>
            </a:r>
          </a:p>
          <a:p>
            <a:pPr lvl="1"/>
            <a:r>
              <a:rPr lang="en-GB" dirty="0" smtClean="0"/>
              <a:t>From a relatively relaxed – business as usual working environment to requirement of active full speed intervention</a:t>
            </a: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339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Posters distributed in Jul-Aug 2014</a:t>
            </a:r>
            <a:endParaRPr lang="en-GB" dirty="0"/>
          </a:p>
        </p:txBody>
      </p:sp>
      <p:pic>
        <p:nvPicPr>
          <p:cNvPr id="10242" name="Picture 2" descr="D:\Photos_Liberia_040814_020914\Liberia_General_Aug14\IMG_209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57" y="1557651"/>
            <a:ext cx="4468487" cy="5617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D:\Photos_Liberia_040814_020914\Liberia_General_Aug14\IMG_209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5119" y="1557651"/>
            <a:ext cx="4468487" cy="5617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042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Posters distributed in Jul-Aug 2014</a:t>
            </a:r>
            <a:endParaRPr lang="en-GB" dirty="0"/>
          </a:p>
        </p:txBody>
      </p:sp>
      <p:pic>
        <p:nvPicPr>
          <p:cNvPr id="11267" name="Picture 3" descr="D:\Photos_Liberia_040814_020914\Liberia_General_Aug14\IMG_213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16" y="1465874"/>
            <a:ext cx="3969646" cy="4990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D:\Ebola\campaign materials\ebola-inf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4606" y="2097402"/>
            <a:ext cx="5912179" cy="3866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451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Ebola awareness campaign in Monrovia</a:t>
            </a:r>
            <a:br>
              <a:rPr lang="en-GB" dirty="0" smtClean="0"/>
            </a:br>
            <a:r>
              <a:rPr lang="en-GB" dirty="0" smtClean="0"/>
              <a:t>Aug 2014</a:t>
            </a:r>
            <a:endParaRPr lang="en-GB" dirty="0"/>
          </a:p>
        </p:txBody>
      </p:sp>
      <p:pic>
        <p:nvPicPr>
          <p:cNvPr id="7170" name="Picture 2" descr="D:\Photos_Liberia_040814_020914\Ebola awareness 180814\DSC_556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031" y="1508657"/>
            <a:ext cx="7969028" cy="4990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3547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Interventions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692" y="1433923"/>
            <a:ext cx="9696450" cy="5084762"/>
          </a:xfrm>
        </p:spPr>
        <p:txBody>
          <a:bodyPr/>
          <a:lstStyle/>
          <a:p>
            <a:r>
              <a:rPr lang="en-GB" sz="2200" dirty="0" smtClean="0"/>
              <a:t>Field test and review of distributed materials, messages and interventions (radio jingle, TV spot and posters)</a:t>
            </a:r>
          </a:p>
          <a:p>
            <a:r>
              <a:rPr lang="en-GB" sz="2200" dirty="0" smtClean="0"/>
              <a:t>Synchronise materials for training General </a:t>
            </a:r>
            <a:r>
              <a:rPr lang="en-GB" sz="2200" dirty="0"/>
              <a:t>C</a:t>
            </a:r>
            <a:r>
              <a:rPr lang="en-GB" sz="2200" dirty="0" smtClean="0"/>
              <a:t>ommunity Health Volunteers – MOHSW,MSF, UNICEF</a:t>
            </a:r>
          </a:p>
          <a:p>
            <a:r>
              <a:rPr lang="en-GB" sz="2200" dirty="0" smtClean="0"/>
              <a:t>Linking anthropological findings into social mobilisation activities.</a:t>
            </a:r>
          </a:p>
          <a:p>
            <a:r>
              <a:rPr lang="en-GB" sz="2200" dirty="0" smtClean="0"/>
              <a:t>Review of social mobilization plan, approaches, interventions and messages</a:t>
            </a:r>
          </a:p>
          <a:p>
            <a:pPr lvl="1"/>
            <a:r>
              <a:rPr lang="en-GB" sz="2200" dirty="0" smtClean="0"/>
              <a:t>Options for community based interventions, particularly where response does not exist or is slow</a:t>
            </a:r>
          </a:p>
          <a:p>
            <a:pPr lvl="1"/>
            <a:r>
              <a:rPr lang="en-GB" sz="2200" dirty="0" smtClean="0"/>
              <a:t>Options for engaging stakeholders beyond health (community leaders – traditional and political, traditional healers, women's and youth groups, etc.</a:t>
            </a: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3647161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767" y="0"/>
            <a:ext cx="9624060" cy="1260211"/>
          </a:xfrm>
        </p:spPr>
        <p:txBody>
          <a:bodyPr/>
          <a:lstStyle/>
          <a:p>
            <a:r>
              <a:rPr lang="en-GB" dirty="0" smtClean="0"/>
              <a:t>Social mobilisation working group meeting – Aug 2014</a:t>
            </a:r>
            <a:endParaRPr lang="en-GB" dirty="0"/>
          </a:p>
        </p:txBody>
      </p:sp>
      <p:pic>
        <p:nvPicPr>
          <p:cNvPr id="2052" name="Picture 4" descr="D:\Photos_Liberia_040814_020914\sony\2014-08-18\DSC0676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138" y="1367903"/>
            <a:ext cx="9916691" cy="525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811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 smtClean="0"/>
              <a:t>UNICEF-MOHSW GCHVs orientation</a:t>
            </a:r>
            <a:br>
              <a:rPr lang="en-GB" sz="3600" dirty="0" smtClean="0"/>
            </a:br>
            <a:r>
              <a:rPr lang="en-GB" sz="3600" dirty="0" err="1" smtClean="0"/>
              <a:t>Montserrado</a:t>
            </a:r>
            <a:r>
              <a:rPr lang="en-GB" sz="3600" dirty="0"/>
              <a:t> </a:t>
            </a:r>
          </a:p>
        </p:txBody>
      </p:sp>
      <p:pic>
        <p:nvPicPr>
          <p:cNvPr id="4" name="Content Placeholder 3" descr="D:\Photos_Liberia_040814_020914\sony\2014-08-08\DSC0666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387" y="1425677"/>
            <a:ext cx="9024766" cy="5076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0923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ster">
  <a:themeElements>
    <a:clrScheme name="master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master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1160</TotalTime>
  <Words>471</Words>
  <Application>Microsoft Office PowerPoint</Application>
  <PresentationFormat>Custom</PresentationFormat>
  <Paragraphs>61</Paragraphs>
  <Slides>24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master</vt:lpstr>
      <vt:lpstr>PowerPoint Presentation</vt:lpstr>
      <vt:lpstr>PowerPoint Presentation</vt:lpstr>
      <vt:lpstr>Overview</vt:lpstr>
      <vt:lpstr>Posters distributed in Jul-Aug 2014</vt:lpstr>
      <vt:lpstr>Posters distributed in Jul-Aug 2014</vt:lpstr>
      <vt:lpstr>Ebola awareness campaign in Monrovia Aug 2014</vt:lpstr>
      <vt:lpstr>Interventions</vt:lpstr>
      <vt:lpstr>Social mobilisation working group meeting – Aug 2014</vt:lpstr>
      <vt:lpstr>UNICEF-MOHSW GCHVs orientation Montserrado </vt:lpstr>
      <vt:lpstr>MSF- Montserrado county  GCHV orientation, Congo Town</vt:lpstr>
      <vt:lpstr>Field test - Chicken soup factory</vt:lpstr>
      <vt:lpstr>Field test - Caldwell</vt:lpstr>
      <vt:lpstr>Challenges</vt:lpstr>
      <vt:lpstr>West Point community 14 Aug 2014</vt:lpstr>
      <vt:lpstr>The Inquirer newspaper 15 Aug 2014</vt:lpstr>
      <vt:lpstr>Unhappy about dysfunctional management of dead bodies in the community</vt:lpstr>
      <vt:lpstr>West Africa Info Post newspaper 12 Aug 2014</vt:lpstr>
      <vt:lpstr>Next steps</vt:lpstr>
      <vt:lpstr>Testimonies from Ebola survivors</vt:lpstr>
      <vt:lpstr>Focus group discussion – Chicken Soup Factory </vt:lpstr>
      <vt:lpstr>UN-County -Community leaders meeting, Paynesville </vt:lpstr>
      <vt:lpstr>Focus group discussion in a community near a busy market in Monrovia</vt:lpstr>
      <vt:lpstr>Address the unstated issues </vt:lpstr>
      <vt:lpstr>Thank you</vt:lpstr>
    </vt:vector>
  </TitlesOfParts>
  <Company>World Health Organization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Guidelines</dc:title>
  <dc:subject>WHO template and recommendations</dc:subject>
  <dc:creator>Anne Guilloux</dc:creator>
  <cp:keywords>communication, photos, text</cp:keywords>
  <cp:lastModifiedBy>BHATIASEVI, Aphaluck</cp:lastModifiedBy>
  <cp:revision>75</cp:revision>
  <dcterms:created xsi:type="dcterms:W3CDTF">2005-03-01T08:26:43Z</dcterms:created>
  <dcterms:modified xsi:type="dcterms:W3CDTF">2015-04-10T09:32:16Z</dcterms:modified>
  <cp:category>Guidelines</cp:category>
</cp:coreProperties>
</file>