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9"/>
  </p:notesMasterIdLst>
  <p:handoutMasterIdLst>
    <p:handoutMasterId r:id="rId20"/>
  </p:handoutMasterIdLst>
  <p:sldIdLst>
    <p:sldId id="340" r:id="rId2"/>
    <p:sldId id="342" r:id="rId3"/>
    <p:sldId id="343" r:id="rId4"/>
    <p:sldId id="344" r:id="rId5"/>
    <p:sldId id="345" r:id="rId6"/>
    <p:sldId id="346" r:id="rId7"/>
    <p:sldId id="355" r:id="rId8"/>
    <p:sldId id="347" r:id="rId9"/>
    <p:sldId id="356" r:id="rId10"/>
    <p:sldId id="348" r:id="rId11"/>
    <p:sldId id="349" r:id="rId12"/>
    <p:sldId id="350" r:id="rId13"/>
    <p:sldId id="351" r:id="rId14"/>
    <p:sldId id="352" r:id="rId15"/>
    <p:sldId id="353" r:id="rId16"/>
    <p:sldId id="354" r:id="rId17"/>
    <p:sldId id="338" r:id="rId18"/>
  </p:sldIdLst>
  <p:sldSz cx="10693400" cy="7561263"/>
  <p:notesSz cx="6662738" cy="9832975"/>
  <p:defaultTextStyle>
    <a:defPPr>
      <a:defRPr lang="en-GB"/>
    </a:defPPr>
    <a:lvl1pPr algn="l" rtl="1" fontAlgn="base">
      <a:spcBef>
        <a:spcPct val="0"/>
      </a:spcBef>
      <a:spcAft>
        <a:spcPct val="0"/>
      </a:spcAft>
      <a:defRPr sz="3900" b="1" kern="1200">
        <a:solidFill>
          <a:srgbClr val="000066"/>
        </a:solidFill>
        <a:latin typeface="Arial" pitchFamily="34" charset="0"/>
        <a:ea typeface="+mn-ea"/>
        <a:cs typeface="Arial" pitchFamily="34" charset="0"/>
      </a:defRPr>
    </a:lvl1pPr>
    <a:lvl2pPr marL="457200" algn="l" rtl="1" fontAlgn="base">
      <a:spcBef>
        <a:spcPct val="0"/>
      </a:spcBef>
      <a:spcAft>
        <a:spcPct val="0"/>
      </a:spcAft>
      <a:defRPr sz="3900" b="1" kern="1200">
        <a:solidFill>
          <a:srgbClr val="000066"/>
        </a:solidFill>
        <a:latin typeface="Arial" pitchFamily="34" charset="0"/>
        <a:ea typeface="+mn-ea"/>
        <a:cs typeface="Arial" pitchFamily="34" charset="0"/>
      </a:defRPr>
    </a:lvl2pPr>
    <a:lvl3pPr marL="914400" algn="l" rtl="1" fontAlgn="base">
      <a:spcBef>
        <a:spcPct val="0"/>
      </a:spcBef>
      <a:spcAft>
        <a:spcPct val="0"/>
      </a:spcAft>
      <a:defRPr sz="3900" b="1" kern="1200">
        <a:solidFill>
          <a:srgbClr val="000066"/>
        </a:solidFill>
        <a:latin typeface="Arial" pitchFamily="34" charset="0"/>
        <a:ea typeface="+mn-ea"/>
        <a:cs typeface="Arial" pitchFamily="34" charset="0"/>
      </a:defRPr>
    </a:lvl3pPr>
    <a:lvl4pPr marL="1371600" algn="l" rtl="1" fontAlgn="base">
      <a:spcBef>
        <a:spcPct val="0"/>
      </a:spcBef>
      <a:spcAft>
        <a:spcPct val="0"/>
      </a:spcAft>
      <a:defRPr sz="3900" b="1" kern="1200">
        <a:solidFill>
          <a:srgbClr val="000066"/>
        </a:solidFill>
        <a:latin typeface="Arial" pitchFamily="34" charset="0"/>
        <a:ea typeface="+mn-ea"/>
        <a:cs typeface="Arial" pitchFamily="34" charset="0"/>
      </a:defRPr>
    </a:lvl4pPr>
    <a:lvl5pPr marL="1828800" algn="l" rtl="1" fontAlgn="base">
      <a:spcBef>
        <a:spcPct val="0"/>
      </a:spcBef>
      <a:spcAft>
        <a:spcPct val="0"/>
      </a:spcAft>
      <a:defRPr sz="3900" b="1" kern="1200">
        <a:solidFill>
          <a:srgbClr val="000066"/>
        </a:solidFill>
        <a:latin typeface="Arial" pitchFamily="34" charset="0"/>
        <a:ea typeface="+mn-ea"/>
        <a:cs typeface="Arial" pitchFamily="34" charset="0"/>
      </a:defRPr>
    </a:lvl5pPr>
    <a:lvl6pPr marL="2286000" algn="l" defTabSz="914400" rtl="0" eaLnBrk="1" latinLnBrk="0" hangingPunct="1">
      <a:defRPr sz="3900" b="1" kern="1200">
        <a:solidFill>
          <a:srgbClr val="000066"/>
        </a:solidFill>
        <a:latin typeface="Arial" pitchFamily="34" charset="0"/>
        <a:ea typeface="+mn-ea"/>
        <a:cs typeface="Arial" pitchFamily="34" charset="0"/>
      </a:defRPr>
    </a:lvl6pPr>
    <a:lvl7pPr marL="2743200" algn="l" defTabSz="914400" rtl="0" eaLnBrk="1" latinLnBrk="0" hangingPunct="1">
      <a:defRPr sz="3900" b="1" kern="1200">
        <a:solidFill>
          <a:srgbClr val="000066"/>
        </a:solidFill>
        <a:latin typeface="Arial" pitchFamily="34" charset="0"/>
        <a:ea typeface="+mn-ea"/>
        <a:cs typeface="Arial" pitchFamily="34" charset="0"/>
      </a:defRPr>
    </a:lvl7pPr>
    <a:lvl8pPr marL="3200400" algn="l" defTabSz="914400" rtl="0" eaLnBrk="1" latinLnBrk="0" hangingPunct="1">
      <a:defRPr sz="3900" b="1" kern="1200">
        <a:solidFill>
          <a:srgbClr val="000066"/>
        </a:solidFill>
        <a:latin typeface="Arial" pitchFamily="34" charset="0"/>
        <a:ea typeface="+mn-ea"/>
        <a:cs typeface="Arial" pitchFamily="34" charset="0"/>
      </a:defRPr>
    </a:lvl8pPr>
    <a:lvl9pPr marL="3657600" algn="l" defTabSz="914400" rtl="0" eaLnBrk="1" latinLnBrk="0" hangingPunct="1">
      <a:defRPr sz="3900" b="1" kern="1200">
        <a:solidFill>
          <a:srgbClr val="000066"/>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96CCEE"/>
    <a:srgbClr val="72BBE8"/>
    <a:srgbClr val="1E7FB8"/>
    <a:srgbClr val="C4DAF4"/>
    <a:srgbClr val="4189DD"/>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35" autoAdjust="0"/>
    <p:restoredTop sz="63550" autoAdjust="0"/>
  </p:normalViewPr>
  <p:slideViewPr>
    <p:cSldViewPr snapToGrid="0">
      <p:cViewPr varScale="1">
        <p:scale>
          <a:sx n="61" d="100"/>
          <a:sy n="61" d="100"/>
        </p:scale>
        <p:origin x="-276" y="-72"/>
      </p:cViewPr>
      <p:guideLst>
        <p:guide orient="horz" pos="2381"/>
        <p:guide pos="3368"/>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29699" name="Rectangle 3"/>
          <p:cNvSpPr>
            <a:spLocks noGrp="1" noChangeArrowheads="1"/>
          </p:cNvSpPr>
          <p:nvPr>
            <p:ph type="dt" sz="quarter"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400F3F20-33AD-4CD5-AC2E-51AF0BBE876B}" type="datetime3">
              <a:rPr lang="en-GB"/>
              <a:pPr/>
              <a:t>18 March, 2015</a:t>
            </a:fld>
            <a:endParaRPr lang="en-GB"/>
          </a:p>
        </p:txBody>
      </p:sp>
      <p:sp>
        <p:nvSpPr>
          <p:cNvPr id="29700" name="Rectangle 4"/>
          <p:cNvSpPr>
            <a:spLocks noGrp="1" noChangeArrowheads="1"/>
          </p:cNvSpPr>
          <p:nvPr>
            <p:ph type="ftr" sz="quarter" idx="2"/>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F27E5E9F-2A36-430A-9EB4-2DCB934596B7}" type="slidenum">
              <a:rPr lang="en-GB"/>
              <a:pPr/>
              <a:t>‹#›</a:t>
            </a:fld>
            <a:endParaRPr lang="en-GB"/>
          </a:p>
        </p:txBody>
      </p:sp>
    </p:spTree>
    <p:extLst>
      <p:ext uri="{BB962C8B-B14F-4D97-AF65-F5344CB8AC3E}">
        <p14:creationId xmlns:p14="http://schemas.microsoft.com/office/powerpoint/2010/main" val="31568857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31747" name="Rectangle 3"/>
          <p:cNvSpPr>
            <a:spLocks noGrp="1" noChangeArrowheads="1"/>
          </p:cNvSpPr>
          <p:nvPr>
            <p:ph type="dt"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05818A44-1B1E-4BF2-AEF4-B89CA72B3BD0}" type="datetime3">
              <a:rPr lang="en-GB"/>
              <a:pPr/>
              <a:t>18 March, 2015</a:t>
            </a:fld>
            <a:endParaRPr lang="en-GB"/>
          </a:p>
        </p:txBody>
      </p:sp>
      <p:sp>
        <p:nvSpPr>
          <p:cNvPr id="31748" name="Rectangle 4"/>
          <p:cNvSpPr>
            <a:spLocks noGrp="1" noRot="1" noChangeAspect="1" noChangeArrowheads="1" noTextEdit="1"/>
          </p:cNvSpPr>
          <p:nvPr>
            <p:ph type="sldImg" idx="2"/>
          </p:nvPr>
        </p:nvSpPr>
        <p:spPr bwMode="auto">
          <a:xfrm>
            <a:off x="725488" y="738188"/>
            <a:ext cx="5211762" cy="36861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666750" y="4670425"/>
            <a:ext cx="5329238" cy="442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1750" name="Rectangle 6"/>
          <p:cNvSpPr>
            <a:spLocks noGrp="1" noChangeArrowheads="1"/>
          </p:cNvSpPr>
          <p:nvPr>
            <p:ph type="ftr" sz="quarter" idx="4"/>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31751" name="Rectangle 7"/>
          <p:cNvSpPr>
            <a:spLocks noGrp="1" noChangeArrowheads="1"/>
          </p:cNvSpPr>
          <p:nvPr>
            <p:ph type="sldNum" sz="quarter" idx="5"/>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458867A3-93BA-4FAB-A5AA-C17AA5EA9690}" type="slidenum">
              <a:rPr lang="en-GB"/>
              <a:pPr/>
              <a:t>‹#›</a:t>
            </a:fld>
            <a:endParaRPr lang="en-GB"/>
          </a:p>
        </p:txBody>
      </p:sp>
    </p:spTree>
    <p:extLst>
      <p:ext uri="{BB962C8B-B14F-4D97-AF65-F5344CB8AC3E}">
        <p14:creationId xmlns:p14="http://schemas.microsoft.com/office/powerpoint/2010/main" val="2536786767"/>
      </p:ext>
    </p:extLst>
  </p:cSld>
  <p:clrMap bg1="lt1" tx1="dk1" bg2="lt2" tx2="dk2" accent1="accent1" accent2="accent2" accent3="accent3" accent4="accent4" accent5="accent5" accent6="accent6" hlink="hlink" folHlink="folHlink"/>
  <p:hf ftr="0"/>
  <p:notesStyle>
    <a:lvl1pPr algn="r" rtl="1"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r" rtl="1"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r" rtl="1"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r" rtl="1"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r" rtl="1"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World Health Organization</a:t>
            </a:r>
          </a:p>
        </p:txBody>
      </p:sp>
      <p:sp>
        <p:nvSpPr>
          <p:cNvPr id="5" name="Rectangle 3"/>
          <p:cNvSpPr>
            <a:spLocks noGrp="1" noChangeArrowheads="1"/>
          </p:cNvSpPr>
          <p:nvPr>
            <p:ph type="dt" idx="1"/>
          </p:nvPr>
        </p:nvSpPr>
        <p:spPr>
          <a:ln/>
        </p:spPr>
        <p:txBody>
          <a:bodyPr/>
          <a:lstStyle/>
          <a:p>
            <a:fld id="{EB25C2B4-C8F8-425B-8B31-552643298330}" type="datetime3">
              <a:rPr lang="en-GB"/>
              <a:pPr/>
              <a:t>18 March, 2015</a:t>
            </a:fld>
            <a:endParaRPr lang="en-GB"/>
          </a:p>
        </p:txBody>
      </p:sp>
      <p:sp>
        <p:nvSpPr>
          <p:cNvPr id="7" name="Rectangle 7"/>
          <p:cNvSpPr>
            <a:spLocks noGrp="1" noChangeArrowheads="1"/>
          </p:cNvSpPr>
          <p:nvPr>
            <p:ph type="sldNum" sz="quarter" idx="5"/>
          </p:nvPr>
        </p:nvSpPr>
        <p:spPr>
          <a:ln/>
        </p:spPr>
        <p:txBody>
          <a:bodyPr/>
          <a:lstStyle/>
          <a:p>
            <a:fld id="{F0408F0B-ACEA-405B-9DCA-FD4FBB4BCC09}" type="slidenum">
              <a:rPr lang="en-GB"/>
              <a:pPr/>
              <a:t>1</a:t>
            </a:fld>
            <a:endParaRPr lang="en-GB"/>
          </a:p>
        </p:txBody>
      </p:sp>
      <p:sp>
        <p:nvSpPr>
          <p:cNvPr id="248834" name="Rectangle 2"/>
          <p:cNvSpPr>
            <a:spLocks noGrp="1" noRot="1" noChangeAspect="1" noChangeArrowheads="1" noTextEdit="1"/>
          </p:cNvSpPr>
          <p:nvPr>
            <p:ph type="sldImg"/>
          </p:nvPr>
        </p:nvSpPr>
        <p:spPr>
          <a:ln/>
        </p:spPr>
      </p:sp>
      <p:sp>
        <p:nvSpPr>
          <p:cNvPr id="248835" name="Rectangle 3"/>
          <p:cNvSpPr>
            <a:spLocks noGrp="1" noChangeArrowheads="1"/>
          </p:cNvSpPr>
          <p:nvPr>
            <p:ph type="body" idx="1"/>
          </p:nvPr>
        </p:nvSpPr>
        <p:spPr/>
        <p:txBody>
          <a:bodyPr/>
          <a:lstStyle/>
          <a:p>
            <a:pPr algn="l" rtl="0"/>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p:txBody>
          <a:bodyPr/>
          <a:lstStyle/>
          <a:p>
            <a:pPr algn="l">
              <a:defRPr/>
            </a:pPr>
            <a:r>
              <a:rPr lang="en-GB" sz="1100" dirty="0">
                <a:latin typeface="+mn-lt"/>
              </a:rPr>
              <a:t>This map, as of 2 August 2014, shows how the outbreak rapidly spread across the borders of the 3 countries.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lgn="l">
              <a:spcBef>
                <a:spcPts val="594"/>
              </a:spcBef>
              <a:buClr>
                <a:srgbClr val="002060"/>
              </a:buClr>
              <a:defRPr/>
            </a:pPr>
            <a:r>
              <a:rPr lang="en-US" sz="1100" dirty="0">
                <a:solidFill>
                  <a:srgbClr val="002060"/>
                </a:solidFill>
                <a:latin typeface="+mn-lt"/>
                <a:cs typeface="Calibri" panose="020F0502020204030204" pitchFamily="34" charset="0"/>
              </a:rPr>
              <a:t>Why is this outbreak different from other Ebola outbreaks we have seen?</a:t>
            </a:r>
          </a:p>
          <a:p>
            <a:pPr algn="l">
              <a:spcBef>
                <a:spcPts val="594"/>
              </a:spcBef>
              <a:buClr>
                <a:srgbClr val="002060"/>
              </a:buClr>
              <a:defRPr/>
            </a:pPr>
            <a:endParaRPr lang="en-US" sz="1100" dirty="0">
              <a:solidFill>
                <a:srgbClr val="002060"/>
              </a:solidFill>
              <a:latin typeface="+mn-lt"/>
              <a:cs typeface="Calibri" panose="020F0502020204030204" pitchFamily="34" charset="0"/>
            </a:endParaRPr>
          </a:p>
          <a:p>
            <a:pPr algn="l">
              <a:spcBef>
                <a:spcPts val="594"/>
              </a:spcBef>
              <a:buClr>
                <a:srgbClr val="002060"/>
              </a:buClr>
              <a:defRPr/>
            </a:pPr>
            <a:r>
              <a:rPr lang="en-US" sz="1100" dirty="0">
                <a:solidFill>
                  <a:srgbClr val="002060"/>
                </a:solidFill>
                <a:latin typeface="+mn-lt"/>
                <a:cs typeface="Calibri" panose="020F0502020204030204" pitchFamily="34" charset="0"/>
              </a:rPr>
              <a:t>It is different due to a number of factors.</a:t>
            </a:r>
          </a:p>
          <a:p>
            <a:pPr marL="339243" indent="-339243" algn="l">
              <a:spcBef>
                <a:spcPts val="594"/>
              </a:spcBef>
              <a:buClr>
                <a:srgbClr val="002060"/>
              </a:buClr>
              <a:buFont typeface="Calibri" panose="020F0502020204030204" pitchFamily="34" charset="0"/>
              <a:buChar char="●"/>
              <a:defRPr/>
            </a:pPr>
            <a:r>
              <a:rPr lang="en-US" sz="1100" dirty="0">
                <a:solidFill>
                  <a:srgbClr val="002060"/>
                </a:solidFill>
                <a:latin typeface="+mn-lt"/>
                <a:cs typeface="Calibri" panose="020F0502020204030204" pitchFamily="34" charset="0"/>
              </a:rPr>
              <a:t>This is the first document outbreak in West Africa and is the largest Ebola outbreak in history. </a:t>
            </a:r>
          </a:p>
          <a:p>
            <a:pPr marL="339243" indent="-339243" algn="l">
              <a:spcBef>
                <a:spcPts val="594"/>
              </a:spcBef>
              <a:buClr>
                <a:srgbClr val="002060"/>
              </a:buClr>
              <a:buFont typeface="Calibri" panose="020F0502020204030204" pitchFamily="34" charset="0"/>
              <a:buChar char="●"/>
              <a:defRPr/>
            </a:pPr>
            <a:r>
              <a:rPr lang="en-US" sz="1100" dirty="0">
                <a:solidFill>
                  <a:srgbClr val="002060"/>
                </a:solidFill>
                <a:latin typeface="+mn-lt"/>
                <a:cs typeface="Calibri" panose="020F0502020204030204" pitchFamily="34" charset="0"/>
              </a:rPr>
              <a:t>This outbreak has caused serious affects on national &amp; global health security.</a:t>
            </a:r>
          </a:p>
          <a:p>
            <a:pPr marL="339243" indent="-339243" algn="l">
              <a:spcBef>
                <a:spcPts val="594"/>
              </a:spcBef>
              <a:buClr>
                <a:srgbClr val="002060"/>
              </a:buClr>
              <a:buFont typeface="Calibri" panose="020F0502020204030204" pitchFamily="34" charset="0"/>
              <a:buChar char="●"/>
              <a:defRPr/>
            </a:pPr>
            <a:r>
              <a:rPr lang="en-US" sz="1100" dirty="0">
                <a:solidFill>
                  <a:srgbClr val="002060"/>
                </a:solidFill>
                <a:latin typeface="+mn-lt"/>
                <a:cs typeface="Calibri" panose="020F0502020204030204" pitchFamily="34" charset="0"/>
              </a:rPr>
              <a:t>The underlying weaknesses of this outbreak is the weak health systems</a:t>
            </a:r>
          </a:p>
          <a:p>
            <a:pPr marL="904649" lvl="1" indent="-452324" algn="l">
              <a:spcBef>
                <a:spcPts val="594"/>
              </a:spcBef>
              <a:buClr>
                <a:srgbClr val="002060"/>
              </a:buClr>
              <a:buFont typeface="Calibri" panose="020F0502020204030204" pitchFamily="34" charset="0"/>
              <a:buChar char="─"/>
              <a:defRPr/>
            </a:pPr>
            <a:r>
              <a:rPr lang="en-US" sz="1100" dirty="0">
                <a:solidFill>
                  <a:srgbClr val="002060"/>
                </a:solidFill>
                <a:latin typeface="+mn-lt"/>
                <a:cs typeface="Calibri" panose="020F0502020204030204" pitchFamily="34" charset="0"/>
              </a:rPr>
              <a:t>Countries and the world were not prepared for such a </a:t>
            </a:r>
            <a:r>
              <a:rPr lang="en-US" sz="1100" dirty="0" err="1">
                <a:solidFill>
                  <a:srgbClr val="002060"/>
                </a:solidFill>
                <a:latin typeface="+mn-lt"/>
                <a:cs typeface="Calibri" panose="020F0502020204030204" pitchFamily="34" charset="0"/>
              </a:rPr>
              <a:t>largescale</a:t>
            </a:r>
            <a:r>
              <a:rPr lang="en-US" sz="1100" dirty="0">
                <a:solidFill>
                  <a:srgbClr val="002060"/>
                </a:solidFill>
                <a:latin typeface="+mn-lt"/>
                <a:cs typeface="Calibri" panose="020F0502020204030204" pitchFamily="34" charset="0"/>
              </a:rPr>
              <a:t> outbreak </a:t>
            </a:r>
          </a:p>
          <a:p>
            <a:pPr marL="904649" lvl="1" indent="-452324" algn="l">
              <a:spcBef>
                <a:spcPts val="594"/>
              </a:spcBef>
              <a:buClr>
                <a:srgbClr val="002060"/>
              </a:buClr>
              <a:buFont typeface="Calibri" panose="020F0502020204030204" pitchFamily="34" charset="0"/>
              <a:buChar char="─"/>
              <a:defRPr/>
            </a:pPr>
            <a:r>
              <a:rPr lang="en-US" sz="1100" dirty="0">
                <a:solidFill>
                  <a:srgbClr val="002060"/>
                </a:solidFill>
                <a:latin typeface="+mn-lt"/>
                <a:cs typeface="Calibri" panose="020F0502020204030204" pitchFamily="34" charset="0"/>
              </a:rPr>
              <a:t>The health service infrastructure, health care system, disease surveillance, communications, were all put to challenge. </a:t>
            </a:r>
          </a:p>
          <a:p>
            <a:pPr marL="904649" lvl="1" indent="-452324" algn="l">
              <a:spcBef>
                <a:spcPts val="594"/>
              </a:spcBef>
              <a:buClr>
                <a:srgbClr val="002060"/>
              </a:buClr>
              <a:buFont typeface="Calibri" panose="020F0502020204030204" pitchFamily="34" charset="0"/>
              <a:buChar char="─"/>
              <a:defRPr/>
            </a:pPr>
            <a:r>
              <a:rPr lang="en-US" sz="1100" dirty="0">
                <a:solidFill>
                  <a:srgbClr val="002060"/>
                </a:solidFill>
                <a:latin typeface="+mn-lt"/>
                <a:cs typeface="Calibri" panose="020F0502020204030204" pitchFamily="34" charset="0"/>
              </a:rPr>
              <a:t>A large number of health workers were infected, many of whom died. </a:t>
            </a:r>
          </a:p>
          <a:p>
            <a:pPr marL="904649" lvl="1" indent="-452324" algn="l">
              <a:spcBef>
                <a:spcPts val="594"/>
              </a:spcBef>
              <a:buClr>
                <a:srgbClr val="002060"/>
              </a:buClr>
              <a:buFont typeface="Calibri" panose="020F0502020204030204" pitchFamily="34" charset="0"/>
              <a:buChar char="─"/>
              <a:defRPr/>
            </a:pPr>
            <a:r>
              <a:rPr lang="en-US" sz="1100" dirty="0">
                <a:solidFill>
                  <a:srgbClr val="002060"/>
                </a:solidFill>
                <a:latin typeface="+mn-lt"/>
                <a:cs typeface="Calibri" panose="020F0502020204030204" pitchFamily="34" charset="0"/>
              </a:rPr>
              <a:t>The health care settings did not have adequate infection control &amp; prevention to stop the spread of the disease in health care settings.</a:t>
            </a:r>
          </a:p>
          <a:p>
            <a:pPr marL="339243" indent="-339243" algn="l">
              <a:spcBef>
                <a:spcPts val="594"/>
              </a:spcBef>
              <a:buClr>
                <a:srgbClr val="002060"/>
              </a:buClr>
              <a:buFont typeface="Calibri" panose="020F0502020204030204" pitchFamily="34" charset="0"/>
              <a:buChar char="●"/>
              <a:defRPr/>
            </a:pPr>
            <a:r>
              <a:rPr lang="en-US" sz="1100" dirty="0">
                <a:solidFill>
                  <a:srgbClr val="002060"/>
                </a:solidFill>
                <a:latin typeface="+mn-lt"/>
                <a:cs typeface="Calibri" panose="020F0502020204030204" pitchFamily="34" charset="0"/>
              </a:rPr>
              <a:t>Cross border spread of the disease posed a big challenge to the affected countries.</a:t>
            </a:r>
          </a:p>
          <a:p>
            <a:pPr marL="339243" indent="-339243" algn="l">
              <a:spcBef>
                <a:spcPts val="594"/>
              </a:spcBef>
              <a:buClr>
                <a:srgbClr val="002060"/>
              </a:buClr>
              <a:buFont typeface="Calibri" panose="020F0502020204030204" pitchFamily="34" charset="0"/>
              <a:buChar char="●"/>
              <a:defRPr/>
            </a:pPr>
            <a:r>
              <a:rPr lang="en-US" sz="1100" dirty="0">
                <a:solidFill>
                  <a:srgbClr val="002060"/>
                </a:solidFill>
                <a:latin typeface="+mn-lt"/>
                <a:cs typeface="Calibri" panose="020F0502020204030204" pitchFamily="34" charset="0"/>
              </a:rPr>
              <a:t>The effect of fear was very strong.</a:t>
            </a:r>
          </a:p>
          <a:p>
            <a:pPr marL="904649" lvl="1" indent="-452324" algn="l">
              <a:spcBef>
                <a:spcPts val="594"/>
              </a:spcBef>
              <a:buClr>
                <a:srgbClr val="002060"/>
              </a:buClr>
              <a:buFont typeface="Calibri" panose="020F0502020204030204" pitchFamily="34" charset="0"/>
              <a:buChar char="─"/>
              <a:defRPr/>
            </a:pPr>
            <a:r>
              <a:rPr lang="en-US" sz="1100" dirty="0">
                <a:solidFill>
                  <a:srgbClr val="002060"/>
                </a:solidFill>
                <a:latin typeface="+mn-lt"/>
                <a:cs typeface="Calibri" panose="020F0502020204030204" pitchFamily="34" charset="0"/>
              </a:rPr>
              <a:t>Strong community resistance was reported in several places</a:t>
            </a:r>
          </a:p>
          <a:p>
            <a:pPr marL="904649" lvl="1" indent="-452324" algn="l">
              <a:spcBef>
                <a:spcPts val="594"/>
              </a:spcBef>
              <a:buClr>
                <a:srgbClr val="002060"/>
              </a:buClr>
              <a:buFont typeface="Calibri" panose="020F0502020204030204" pitchFamily="34" charset="0"/>
              <a:buChar char="─"/>
              <a:defRPr/>
            </a:pPr>
            <a:r>
              <a:rPr lang="en-US" sz="1100" dirty="0">
                <a:solidFill>
                  <a:srgbClr val="002060"/>
                </a:solidFill>
                <a:latin typeface="+mn-lt"/>
                <a:cs typeface="Calibri" panose="020F0502020204030204" pitchFamily="34" charset="0"/>
              </a:rPr>
              <a:t>There was lack of engagement and involvement of communities which further escalated misunderstandings and distrust.</a:t>
            </a:r>
          </a:p>
          <a:p>
            <a:pPr lvl="1" algn="l">
              <a:spcBef>
                <a:spcPts val="594"/>
              </a:spcBef>
              <a:buClr>
                <a:srgbClr val="002060"/>
              </a:buClr>
              <a:defRPr/>
            </a:pPr>
            <a:endParaRPr lang="en-US" sz="1100" dirty="0">
              <a:solidFill>
                <a:srgbClr val="002060"/>
              </a:solidFill>
              <a:latin typeface="+mn-lt"/>
              <a:cs typeface="Calibri" panose="020F0502020204030204" pitchFamily="34" charset="0"/>
            </a:endParaRPr>
          </a:p>
          <a:p>
            <a:pPr algn="l">
              <a:defRPr/>
            </a:pPr>
            <a:endParaRPr lang="en-GB" sz="1100" dirty="0">
              <a:latin typeface="+mn-l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p:txBody>
          <a:bodyPr/>
          <a:lstStyle/>
          <a:p>
            <a:pPr algn="l">
              <a:defRPr/>
            </a:pPr>
            <a:r>
              <a:rPr lang="en-US" altLang="en-US" sz="1100" dirty="0">
                <a:latin typeface="+mn-lt"/>
              </a:rPr>
              <a:t>Despite the challenges, there was a number of positive signs seen in the countries most affected by Ebola.  </a:t>
            </a:r>
          </a:p>
          <a:p>
            <a:pPr algn="l">
              <a:defRPr/>
            </a:pPr>
            <a:r>
              <a:rPr lang="en-US" altLang="en-US" sz="1100" dirty="0">
                <a:latin typeface="+mn-lt"/>
              </a:rPr>
              <a:t>In Guinea, Liberia and Sierra Leone, a common site observed during the outbreak are buckets of water as shown in the picture, in front of every building or house. </a:t>
            </a:r>
          </a:p>
          <a:p>
            <a:pPr algn="l">
              <a:defRPr/>
            </a:pPr>
            <a:endParaRPr lang="en-US" altLang="en-US" sz="1100" dirty="0">
              <a:latin typeface="+mn-lt"/>
            </a:endParaRPr>
          </a:p>
          <a:p>
            <a:pPr algn="l">
              <a:defRPr/>
            </a:pPr>
            <a:r>
              <a:rPr lang="en-US" altLang="en-US" sz="1100" dirty="0">
                <a:latin typeface="+mn-lt"/>
              </a:rPr>
              <a:t>Washing hands with soap and water is the most common intervention adopted during the Ebola outbreak.  </a:t>
            </a:r>
            <a:r>
              <a:rPr lang="en-US" sz="1100" dirty="0">
                <a:latin typeface="+mn-lt"/>
              </a:rPr>
              <a:t>Soap and water kill the virus.</a:t>
            </a:r>
            <a:endParaRPr lang="en-GB" sz="1100" dirty="0">
              <a:latin typeface="+mn-lt"/>
            </a:endParaRPr>
          </a:p>
          <a:p>
            <a:pPr algn="l">
              <a:defRPr/>
            </a:pPr>
            <a:endParaRPr lang="en-US" altLang="en-US" sz="1100" dirty="0">
              <a:latin typeface="+mn-lt"/>
            </a:endParaRPr>
          </a:p>
          <a:p>
            <a:pPr algn="l">
              <a:defRPr/>
            </a:pPr>
            <a:r>
              <a:rPr lang="en-US" altLang="en-US" sz="1100" dirty="0">
                <a:latin typeface="+mn-lt"/>
              </a:rPr>
              <a:t>The Ebola virus is an enveloped virus and so is susceptible to alcohol-based products, sodium hypochlorite (household bleach) and calcium hypochlorite (bleach powder), and a wide range of other disinfectants commonly used in health care to disinfect non-porous surfaces.  It is also easily killed by heat and light!</a:t>
            </a:r>
          </a:p>
          <a:p>
            <a:pPr algn="l">
              <a:defRPr/>
            </a:pPr>
            <a:endParaRPr lang="en-GB" altLang="en-US" sz="1100" dirty="0">
              <a:latin typeface="+mn-lt"/>
            </a:endParaRPr>
          </a:p>
        </p:txBody>
      </p:sp>
      <p:sp>
        <p:nvSpPr>
          <p:cNvPr id="44036" name="Slide Number Placeholder 3"/>
          <p:cNvSpPr>
            <a:spLocks noGrp="1"/>
          </p:cNvSpPr>
          <p:nvPr>
            <p:ph type="sldNum" sz="quarter" idx="4294967295"/>
          </p:nvPr>
        </p:nvSpPr>
        <p:spPr bwMode="auto">
          <a:xfrm>
            <a:off x="3775086" y="9341404"/>
            <a:ext cx="2887653" cy="49157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65" tIns="45233" rIns="90465" bIns="45233"/>
          <a:lstStyle>
            <a:lvl1pPr defTabSz="916414">
              <a:defRPr sz="2400">
                <a:solidFill>
                  <a:schemeClr val="tx1"/>
                </a:solidFill>
                <a:latin typeface="Times New Roman" pitchFamily="18" charset="0"/>
                <a:cs typeface="Arial" pitchFamily="34" charset="0"/>
              </a:defRPr>
            </a:lvl1pPr>
            <a:lvl2pPr marL="731880" indent="-281492" defTabSz="916414">
              <a:defRPr sz="2400">
                <a:solidFill>
                  <a:schemeClr val="tx1"/>
                </a:solidFill>
                <a:latin typeface="Times New Roman" pitchFamily="18" charset="0"/>
                <a:cs typeface="Arial" pitchFamily="34" charset="0"/>
              </a:defRPr>
            </a:lvl2pPr>
            <a:lvl3pPr marL="1125969" indent="-225194" defTabSz="916414">
              <a:defRPr sz="2400">
                <a:solidFill>
                  <a:schemeClr val="tx1"/>
                </a:solidFill>
                <a:latin typeface="Times New Roman" pitchFamily="18" charset="0"/>
                <a:cs typeface="Arial" pitchFamily="34" charset="0"/>
              </a:defRPr>
            </a:lvl3pPr>
            <a:lvl4pPr marL="1576357" indent="-225194" defTabSz="916414">
              <a:defRPr sz="2400">
                <a:solidFill>
                  <a:schemeClr val="tx1"/>
                </a:solidFill>
                <a:latin typeface="Times New Roman" pitchFamily="18" charset="0"/>
                <a:cs typeface="Arial" pitchFamily="34" charset="0"/>
              </a:defRPr>
            </a:lvl4pPr>
            <a:lvl5pPr marL="2026745" indent="-225194" defTabSz="916414">
              <a:defRPr sz="2400">
                <a:solidFill>
                  <a:schemeClr val="tx1"/>
                </a:solidFill>
                <a:latin typeface="Times New Roman" pitchFamily="18" charset="0"/>
                <a:cs typeface="Arial" pitchFamily="34" charset="0"/>
              </a:defRPr>
            </a:lvl5pPr>
            <a:lvl6pPr marL="2477132"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6pPr>
            <a:lvl7pPr marL="2927520"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7pPr>
            <a:lvl8pPr marL="3377908"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8pPr>
            <a:lvl9pPr marL="3828296"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9pPr>
          </a:lstStyle>
          <a:p>
            <a:fld id="{6E122C68-E780-481D-8BC3-9E79DDDE6AB4}" type="slidenum">
              <a:rPr lang="en-GB" sz="1200"/>
              <a:pPr/>
              <a:t>14</a:t>
            </a:fld>
            <a:endParaRPr lang="en-GB"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p:txBody>
          <a:bodyPr/>
          <a:lstStyle/>
          <a:p>
            <a:pPr algn="l">
              <a:defRPr/>
            </a:pPr>
            <a:r>
              <a:rPr lang="en-US" altLang="en-US" sz="1100" dirty="0">
                <a:latin typeface="+mn-lt"/>
              </a:rPr>
              <a:t>Very limited evidence obtained in laboratory studies show that in artificially </a:t>
            </a:r>
            <a:r>
              <a:rPr lang="en-US" altLang="en-US" sz="1100" dirty="0" err="1">
                <a:latin typeface="+mn-lt"/>
              </a:rPr>
              <a:t>favourable</a:t>
            </a:r>
            <a:r>
              <a:rPr lang="en-US" altLang="en-US" sz="1100" dirty="0">
                <a:latin typeface="+mn-lt"/>
              </a:rPr>
              <a:t> conditions (especially in the dark and at low temperatures) the Ebola virus may remain viable on non-porous contaminated surfaces for several days and even weeks. These experimental data may inform laboratory safety measures, but are hardly relevant for natural conditions. In the only study conducted in an outbreak setting to assess contamination of the patient care environment, the Ebola virus was not found on any surfaces in the patient care environment other than in samples grossly contaminated with blood.</a:t>
            </a:r>
          </a:p>
          <a:p>
            <a:pPr algn="l">
              <a:defRPr/>
            </a:pPr>
            <a:endParaRPr lang="en-US" altLang="en-US" sz="1100" dirty="0">
              <a:latin typeface="+mn-lt"/>
            </a:endParaRPr>
          </a:p>
          <a:p>
            <a:pPr algn="l">
              <a:defRPr/>
            </a:pPr>
            <a:r>
              <a:rPr lang="en-US" altLang="en-US" sz="1100" dirty="0">
                <a:latin typeface="+mn-lt"/>
              </a:rPr>
              <a:t>The potential risk of transmission associated with the environmental surfaces is considered low when cleaning followed by disinfection and other recommended infection prevention and control measures are rigorously implemented. </a:t>
            </a:r>
          </a:p>
          <a:p>
            <a:pPr algn="l">
              <a:defRPr/>
            </a:pPr>
            <a:endParaRPr lang="en-GB" sz="1100" dirty="0">
              <a:latin typeface="+mn-lt"/>
            </a:endParaRPr>
          </a:p>
          <a:p>
            <a:pPr algn="l">
              <a:defRPr/>
            </a:pPr>
            <a:r>
              <a:rPr lang="en-GB" sz="1100" dirty="0">
                <a:latin typeface="+mn-lt"/>
              </a:rPr>
              <a:t>It is important to stress this point. Many who are about to be deployed, want to wear full PPE as they get off the plane. </a:t>
            </a:r>
          </a:p>
          <a:p>
            <a:pPr algn="l">
              <a:defRPr/>
            </a:pPr>
            <a:r>
              <a:rPr lang="en-GB" sz="1100" dirty="0">
                <a:latin typeface="+mn-lt"/>
              </a:rPr>
              <a:t>Take time to answer any issue about getting Ebola through eating food, using  cups in the hotel, bed linen in hotel.</a:t>
            </a:r>
          </a:p>
          <a:p>
            <a:pPr algn="l">
              <a:defRPr/>
            </a:pPr>
            <a:endParaRPr lang="en-GB" sz="1100" dirty="0">
              <a:latin typeface="+mn-lt"/>
            </a:endParaRPr>
          </a:p>
          <a:p>
            <a:pPr algn="l">
              <a:defRPr/>
            </a:pPr>
            <a:r>
              <a:rPr lang="en-GB" sz="1100" dirty="0">
                <a:latin typeface="+mn-lt"/>
              </a:rPr>
              <a:t>Cups and plates washed in hot soapy water cannot transmit Ebola.</a:t>
            </a:r>
          </a:p>
          <a:p>
            <a:pPr algn="l">
              <a:defRPr/>
            </a:pPr>
            <a:r>
              <a:rPr lang="en-GB" sz="1100" dirty="0">
                <a:latin typeface="+mn-lt"/>
              </a:rPr>
              <a:t>Clean sheets are clean.</a:t>
            </a:r>
          </a:p>
          <a:p>
            <a:pPr algn="l">
              <a:defRPr/>
            </a:pPr>
            <a:endParaRPr lang="en-GB" sz="1100" dirty="0">
              <a:latin typeface="+mn-lt"/>
            </a:endParaRPr>
          </a:p>
          <a:p>
            <a:pPr algn="l">
              <a:defRPr/>
            </a:pPr>
            <a:r>
              <a:rPr lang="en-GB" sz="1100" dirty="0">
                <a:latin typeface="+mn-lt"/>
              </a:rPr>
              <a:t>It is another story all together if one is in an Ebola treatment centre with symptomatic patients: then one uses disposable cups, bed linen is soaked in chlorine solution </a:t>
            </a:r>
          </a:p>
        </p:txBody>
      </p:sp>
      <p:sp>
        <p:nvSpPr>
          <p:cNvPr id="45060" name="Slide Number Placeholder 3"/>
          <p:cNvSpPr>
            <a:spLocks noGrp="1"/>
          </p:cNvSpPr>
          <p:nvPr>
            <p:ph type="sldNum" sz="quarter" idx="4294967295"/>
          </p:nvPr>
        </p:nvSpPr>
        <p:spPr bwMode="auto">
          <a:xfrm>
            <a:off x="3775086" y="9341404"/>
            <a:ext cx="2887653" cy="49157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65" tIns="45233" rIns="90465" bIns="45233"/>
          <a:lstStyle>
            <a:lvl1pPr defTabSz="916414">
              <a:defRPr sz="2400">
                <a:solidFill>
                  <a:schemeClr val="tx1"/>
                </a:solidFill>
                <a:latin typeface="Times New Roman" pitchFamily="18" charset="0"/>
                <a:cs typeface="Arial" pitchFamily="34" charset="0"/>
              </a:defRPr>
            </a:lvl1pPr>
            <a:lvl2pPr marL="731880" indent="-281492" defTabSz="916414">
              <a:defRPr sz="2400">
                <a:solidFill>
                  <a:schemeClr val="tx1"/>
                </a:solidFill>
                <a:latin typeface="Times New Roman" pitchFamily="18" charset="0"/>
                <a:cs typeface="Arial" pitchFamily="34" charset="0"/>
              </a:defRPr>
            </a:lvl2pPr>
            <a:lvl3pPr marL="1125969" indent="-225194" defTabSz="916414">
              <a:defRPr sz="2400">
                <a:solidFill>
                  <a:schemeClr val="tx1"/>
                </a:solidFill>
                <a:latin typeface="Times New Roman" pitchFamily="18" charset="0"/>
                <a:cs typeface="Arial" pitchFamily="34" charset="0"/>
              </a:defRPr>
            </a:lvl3pPr>
            <a:lvl4pPr marL="1576357" indent="-225194" defTabSz="916414">
              <a:defRPr sz="2400">
                <a:solidFill>
                  <a:schemeClr val="tx1"/>
                </a:solidFill>
                <a:latin typeface="Times New Roman" pitchFamily="18" charset="0"/>
                <a:cs typeface="Arial" pitchFamily="34" charset="0"/>
              </a:defRPr>
            </a:lvl4pPr>
            <a:lvl5pPr marL="2026745" indent="-225194" defTabSz="916414">
              <a:defRPr sz="2400">
                <a:solidFill>
                  <a:schemeClr val="tx1"/>
                </a:solidFill>
                <a:latin typeface="Times New Roman" pitchFamily="18" charset="0"/>
                <a:cs typeface="Arial" pitchFamily="34" charset="0"/>
              </a:defRPr>
            </a:lvl5pPr>
            <a:lvl6pPr marL="2477132"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6pPr>
            <a:lvl7pPr marL="2927520"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7pPr>
            <a:lvl8pPr marL="3377908"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8pPr>
            <a:lvl9pPr marL="3828296"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9pPr>
          </a:lstStyle>
          <a:p>
            <a:fld id="{DDF3BAE8-E41B-469F-9576-3B568061C5EA}" type="slidenum">
              <a:rPr lang="en-GB" sz="1200"/>
              <a:pPr/>
              <a:t>15</a:t>
            </a:fld>
            <a:endParaRPr lang="en-GB"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p:txBody>
          <a:bodyPr/>
          <a:lstStyle/>
          <a:p>
            <a:pPr algn="l">
              <a:defRPr/>
            </a:pPr>
            <a:r>
              <a:rPr lang="en-US" altLang="en-US" sz="1100" dirty="0">
                <a:latin typeface="+mn-lt"/>
              </a:rPr>
              <a:t>Ebola  spread through:</a:t>
            </a:r>
          </a:p>
          <a:p>
            <a:pPr lvl="1" algn="l">
              <a:defRPr/>
            </a:pPr>
            <a:r>
              <a:rPr lang="en-US" altLang="en-US" sz="1100" b="1" dirty="0">
                <a:solidFill>
                  <a:srgbClr val="E67029"/>
                </a:solidFill>
                <a:latin typeface="+mn-lt"/>
              </a:rPr>
              <a:t>direct</a:t>
            </a:r>
            <a:r>
              <a:rPr lang="en-US" altLang="en-US" sz="1100" dirty="0">
                <a:latin typeface="+mn-lt"/>
              </a:rPr>
              <a:t> contact with body fluids (stool, vomit, blood, urine, saliva, semen, breast milk) of a </a:t>
            </a:r>
            <a:r>
              <a:rPr lang="en-US" altLang="en-US" sz="1100" b="1" dirty="0">
                <a:solidFill>
                  <a:srgbClr val="E67029"/>
                </a:solidFill>
                <a:latin typeface="+mn-lt"/>
              </a:rPr>
              <a:t>sick</a:t>
            </a:r>
            <a:r>
              <a:rPr lang="en-US" altLang="en-US" sz="1100" dirty="0">
                <a:latin typeface="+mn-lt"/>
              </a:rPr>
              <a:t> person with EVD</a:t>
            </a:r>
          </a:p>
          <a:p>
            <a:pPr lvl="1" algn="l">
              <a:defRPr/>
            </a:pPr>
            <a:r>
              <a:rPr lang="en-US" altLang="en-US" sz="1100" dirty="0">
                <a:latin typeface="+mn-lt"/>
              </a:rPr>
              <a:t>direct contact with a deceased person’s body or discharge (funeral, burial preparation or ceremonies) plays a role in the transmission of Ebola</a:t>
            </a:r>
          </a:p>
          <a:p>
            <a:pPr lvl="1" algn="l">
              <a:defRPr/>
            </a:pPr>
            <a:r>
              <a:rPr lang="en-US" altLang="en-US" sz="1100" dirty="0">
                <a:latin typeface="+mn-lt"/>
              </a:rPr>
              <a:t>by contact with surfaces or equipment contaminated by the body fluids of a </a:t>
            </a:r>
            <a:r>
              <a:rPr lang="en-US" altLang="en-US" sz="1100" b="1" dirty="0">
                <a:solidFill>
                  <a:srgbClr val="E67029"/>
                </a:solidFill>
                <a:latin typeface="+mn-lt"/>
              </a:rPr>
              <a:t>sick</a:t>
            </a:r>
            <a:r>
              <a:rPr lang="en-US" altLang="en-US" sz="1100" dirty="0">
                <a:latin typeface="+mn-lt"/>
              </a:rPr>
              <a:t> person with EVD</a:t>
            </a:r>
          </a:p>
          <a:p>
            <a:pPr lvl="1" algn="l">
              <a:defRPr/>
            </a:pPr>
            <a:endParaRPr lang="en-US" altLang="en-US" sz="1100" dirty="0">
              <a:latin typeface="+mn-lt"/>
            </a:endParaRPr>
          </a:p>
          <a:p>
            <a:pPr lvl="1" algn="l">
              <a:defRPr/>
            </a:pPr>
            <a:r>
              <a:rPr lang="en-US" altLang="en-US" sz="1100" dirty="0">
                <a:latin typeface="+mn-lt"/>
              </a:rPr>
              <a:t>EVD </a:t>
            </a:r>
            <a:r>
              <a:rPr lang="en-US" altLang="en-US" sz="1100" b="1" dirty="0">
                <a:solidFill>
                  <a:srgbClr val="E67029"/>
                </a:solidFill>
                <a:latin typeface="+mn-lt"/>
              </a:rPr>
              <a:t>is not airborne</a:t>
            </a:r>
          </a:p>
          <a:p>
            <a:pPr algn="l">
              <a:defRPr/>
            </a:pPr>
            <a:endParaRPr lang="en-US" altLang="en-US" sz="1100" dirty="0">
              <a:latin typeface="+mn-lt"/>
            </a:endParaRPr>
          </a:p>
          <a:p>
            <a:pPr algn="l">
              <a:defRPr/>
            </a:pPr>
            <a:endParaRPr lang="en-GB" sz="1100" dirty="0">
              <a:latin typeface="+mn-lt"/>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GB"/>
              <a:t>World Health Organization</a:t>
            </a:r>
          </a:p>
        </p:txBody>
      </p:sp>
      <p:sp>
        <p:nvSpPr>
          <p:cNvPr id="5" name="Rectangle 3"/>
          <p:cNvSpPr>
            <a:spLocks noGrp="1" noChangeArrowheads="1"/>
          </p:cNvSpPr>
          <p:nvPr>
            <p:ph type="dt" idx="1"/>
          </p:nvPr>
        </p:nvSpPr>
        <p:spPr>
          <a:ln/>
        </p:spPr>
        <p:txBody>
          <a:bodyPr/>
          <a:lstStyle/>
          <a:p>
            <a:fld id="{4F9404DB-578E-4333-B365-BFF038607C3E}" type="datetime3">
              <a:rPr lang="en-GB"/>
              <a:pPr/>
              <a:t>18 March, 2015</a:t>
            </a:fld>
            <a:endParaRPr lang="en-GB"/>
          </a:p>
        </p:txBody>
      </p:sp>
      <p:sp>
        <p:nvSpPr>
          <p:cNvPr id="7" name="Rectangle 7"/>
          <p:cNvSpPr>
            <a:spLocks noGrp="1" noChangeArrowheads="1"/>
          </p:cNvSpPr>
          <p:nvPr>
            <p:ph type="sldNum" sz="quarter" idx="5"/>
          </p:nvPr>
        </p:nvSpPr>
        <p:spPr>
          <a:ln/>
        </p:spPr>
        <p:txBody>
          <a:bodyPr/>
          <a:lstStyle/>
          <a:p>
            <a:fld id="{62C48F1E-488B-49E9-B0E0-ACD449124073}" type="slidenum">
              <a:rPr lang="en-GB"/>
              <a:pPr/>
              <a:t>17</a:t>
            </a:fld>
            <a:endParaRPr lang="en-GB"/>
          </a:p>
        </p:txBody>
      </p:sp>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a:ln/>
        </p:spPr>
        <p:txBody>
          <a:bodyPr lIns="0" tIns="0" rIns="0" bIns="0"/>
          <a:lstStyle/>
          <a:p>
            <a:pPr algn="l" rtl="0"/>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4294967295"/>
          </p:nvPr>
        </p:nvSpPr>
        <p:spPr bwMode="auto">
          <a:xfrm>
            <a:off x="3775086" y="9341404"/>
            <a:ext cx="2887653" cy="49157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65" tIns="45233" rIns="90465" bIns="45233"/>
          <a:lstStyle>
            <a:lvl1pPr defTabSz="916414">
              <a:defRPr sz="2400">
                <a:solidFill>
                  <a:schemeClr val="tx1"/>
                </a:solidFill>
                <a:latin typeface="Times New Roman" pitchFamily="18" charset="0"/>
                <a:cs typeface="Arial" pitchFamily="34" charset="0"/>
              </a:defRPr>
            </a:lvl1pPr>
            <a:lvl2pPr marL="731880" indent="-281492" defTabSz="916414">
              <a:defRPr sz="2400">
                <a:solidFill>
                  <a:schemeClr val="tx1"/>
                </a:solidFill>
                <a:latin typeface="Times New Roman" pitchFamily="18" charset="0"/>
                <a:cs typeface="Arial" pitchFamily="34" charset="0"/>
              </a:defRPr>
            </a:lvl2pPr>
            <a:lvl3pPr marL="1125969" indent="-225194" defTabSz="916414">
              <a:defRPr sz="2400">
                <a:solidFill>
                  <a:schemeClr val="tx1"/>
                </a:solidFill>
                <a:latin typeface="Times New Roman" pitchFamily="18" charset="0"/>
                <a:cs typeface="Arial" pitchFamily="34" charset="0"/>
              </a:defRPr>
            </a:lvl3pPr>
            <a:lvl4pPr marL="1576357" indent="-225194" defTabSz="916414">
              <a:defRPr sz="2400">
                <a:solidFill>
                  <a:schemeClr val="tx1"/>
                </a:solidFill>
                <a:latin typeface="Times New Roman" pitchFamily="18" charset="0"/>
                <a:cs typeface="Arial" pitchFamily="34" charset="0"/>
              </a:defRPr>
            </a:lvl4pPr>
            <a:lvl5pPr marL="2026745" indent="-225194" defTabSz="916414">
              <a:defRPr sz="2400">
                <a:solidFill>
                  <a:schemeClr val="tx1"/>
                </a:solidFill>
                <a:latin typeface="Times New Roman" pitchFamily="18" charset="0"/>
                <a:cs typeface="Arial" pitchFamily="34" charset="0"/>
              </a:defRPr>
            </a:lvl5pPr>
            <a:lvl6pPr marL="2477132"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6pPr>
            <a:lvl7pPr marL="2927520"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7pPr>
            <a:lvl8pPr marL="3377908"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8pPr>
            <a:lvl9pPr marL="3828296"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9pPr>
          </a:lstStyle>
          <a:p>
            <a:fld id="{DF5A4BFC-2871-4988-9C6A-0D48E2C06DB5}" type="slidenum">
              <a:rPr lang="en-US" sz="1200">
                <a:latin typeface="Arial" pitchFamily="34" charset="0"/>
              </a:rPr>
              <a:pPr/>
              <a:t>2</a:t>
            </a:fld>
            <a:endParaRPr lang="en-US" sz="1200">
              <a:latin typeface="Arial" pitchFamily="34"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p:txBody>
          <a:bodyPr/>
          <a:lstStyle/>
          <a:p>
            <a:pPr algn="l" eaLnBrk="1" hangingPunct="1">
              <a:lnSpc>
                <a:spcPct val="90000"/>
              </a:lnSpc>
              <a:defRPr/>
            </a:pPr>
            <a:r>
              <a:rPr lang="en-US" sz="1100" dirty="0">
                <a:solidFill>
                  <a:srgbClr val="002060"/>
                </a:solidFill>
                <a:latin typeface="+mn-lt"/>
              </a:rPr>
              <a:t>The objective of this session is to provide participants with basic facts about Ebola virus disease.</a:t>
            </a:r>
          </a:p>
          <a:p>
            <a:pPr algn="l" eaLnBrk="1" hangingPunct="1">
              <a:lnSpc>
                <a:spcPct val="90000"/>
              </a:lnSpc>
              <a:defRPr/>
            </a:pPr>
            <a:endParaRPr lang="en-US" sz="1100" dirty="0">
              <a:solidFill>
                <a:srgbClr val="002060"/>
              </a:solidFill>
              <a:latin typeface="+mn-lt"/>
            </a:endParaRPr>
          </a:p>
          <a:p>
            <a:pPr algn="l" eaLnBrk="1" hangingPunct="1">
              <a:lnSpc>
                <a:spcPct val="90000"/>
              </a:lnSpc>
              <a:defRPr/>
            </a:pPr>
            <a:r>
              <a:rPr lang="en-US" sz="1100" dirty="0">
                <a:solidFill>
                  <a:srgbClr val="002060"/>
                </a:solidFill>
                <a:latin typeface="+mn-lt"/>
              </a:rPr>
              <a:t>At the end of this session, participants will be able to:</a:t>
            </a:r>
          </a:p>
          <a:p>
            <a:pPr algn="l" eaLnBrk="1" hangingPunct="1">
              <a:lnSpc>
                <a:spcPct val="90000"/>
              </a:lnSpc>
              <a:defRPr/>
            </a:pPr>
            <a:r>
              <a:rPr lang="en-US" sz="1100" dirty="0">
                <a:solidFill>
                  <a:srgbClr val="002060"/>
                </a:solidFill>
                <a:latin typeface="+mn-lt"/>
              </a:rPr>
              <a:t>Recall basic facts on Ebola virus disease (EVD)</a:t>
            </a:r>
          </a:p>
          <a:p>
            <a:pPr algn="l" eaLnBrk="1" hangingPunct="1">
              <a:lnSpc>
                <a:spcPct val="90000"/>
              </a:lnSpc>
              <a:defRPr/>
            </a:pPr>
            <a:r>
              <a:rPr lang="en-US" sz="1100" dirty="0">
                <a:solidFill>
                  <a:srgbClr val="002060"/>
                </a:solidFill>
                <a:latin typeface="+mn-lt"/>
              </a:rPr>
              <a:t>Indicate how this EVD outbreak in West Africa is different from other outbreaks in the past.</a:t>
            </a:r>
          </a:p>
          <a:p>
            <a:pPr algn="l" eaLnBrk="1" hangingPunct="1">
              <a:lnSpc>
                <a:spcPct val="90000"/>
              </a:lnSpc>
              <a:defRPr/>
            </a:pPr>
            <a:endParaRPr lang="en-US" sz="1100" dirty="0">
              <a:solidFill>
                <a:srgbClr val="002060"/>
              </a:solidFill>
              <a:latin typeface="+mn-lt"/>
            </a:endParaRPr>
          </a:p>
          <a:p>
            <a:pPr algn="l" eaLnBrk="1" hangingPunct="1">
              <a:lnSpc>
                <a:spcPct val="90000"/>
              </a:lnSpc>
              <a:defRPr/>
            </a:pPr>
            <a:endParaRPr lang="en-US" sz="1100" dirty="0">
              <a:solidFill>
                <a:srgbClr val="002060"/>
              </a:solidFill>
              <a:latin typeface="+mn-lt"/>
            </a:endParaRPr>
          </a:p>
          <a:p>
            <a:pPr algn="l" eaLnBrk="1" hangingPunct="1">
              <a:lnSpc>
                <a:spcPct val="90000"/>
              </a:lnSpc>
              <a:defRPr/>
            </a:pPr>
            <a:endParaRPr lang="en-US" sz="1100" dirty="0">
              <a:solidFill>
                <a:srgbClr val="002060"/>
              </a:solidFill>
              <a:latin typeface="+mn-lt"/>
            </a:endParaRPr>
          </a:p>
          <a:p>
            <a:pPr algn="l" eaLnBrk="1" hangingPunct="1">
              <a:lnSpc>
                <a:spcPct val="90000"/>
              </a:lnSpc>
              <a:defRPr/>
            </a:pPr>
            <a:endParaRPr lang="en-US" sz="1100" dirty="0">
              <a:solidFill>
                <a:srgbClr val="002060"/>
              </a:solidFill>
              <a:latin typeface="+mn-lt"/>
            </a:endParaRPr>
          </a:p>
          <a:p>
            <a:pPr algn="l" eaLnBrk="1" hangingPunct="1">
              <a:defRPr/>
            </a:pPr>
            <a:endParaRPr lang="en-US" sz="1100" dirty="0">
              <a:solidFill>
                <a:srgbClr val="002060"/>
              </a:solidFill>
              <a:latin typeface="+mn-l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p:txBody>
          <a:bodyPr/>
          <a:lstStyle/>
          <a:p>
            <a:pPr algn="l">
              <a:defRPr/>
            </a:pPr>
            <a:r>
              <a:rPr lang="en-GB" sz="1100" dirty="0">
                <a:latin typeface="+mn-lt"/>
              </a:rPr>
              <a:t>Depending on size of group you can either hand out sticky notes ( if more than 10 people)</a:t>
            </a:r>
          </a:p>
          <a:p>
            <a:pPr algn="l">
              <a:defRPr/>
            </a:pPr>
            <a:r>
              <a:rPr lang="en-GB" sz="1100" dirty="0">
                <a:latin typeface="+mn-lt"/>
              </a:rPr>
              <a:t>Or just ask people to say their response in turn as you go around the table( if less than 10 people) and facilitators write on flip chart</a:t>
            </a:r>
          </a:p>
          <a:p>
            <a:pPr algn="l">
              <a:defRPr/>
            </a:pPr>
            <a:r>
              <a:rPr lang="en-GB" sz="1100" dirty="0" smtClean="0">
                <a:latin typeface="+mn-lt"/>
              </a:rPr>
              <a:t>Ask </a:t>
            </a:r>
            <a:r>
              <a:rPr lang="en-GB" sz="1100" dirty="0">
                <a:latin typeface="+mn-lt"/>
              </a:rPr>
              <a:t>the participants to discuss:</a:t>
            </a:r>
          </a:p>
          <a:p>
            <a:pPr marL="226162" indent="-226162" algn="l">
              <a:buFontTx/>
              <a:buAutoNum type="arabicPeriod"/>
              <a:defRPr/>
            </a:pPr>
            <a:r>
              <a:rPr lang="en-GB" sz="1100" dirty="0">
                <a:latin typeface="+mn-lt"/>
              </a:rPr>
              <a:t>What they know about Ebola?</a:t>
            </a:r>
          </a:p>
          <a:p>
            <a:pPr marL="226162" indent="-226162" algn="l">
              <a:buFontTx/>
              <a:buAutoNum type="arabicPeriod"/>
              <a:defRPr/>
            </a:pPr>
            <a:r>
              <a:rPr lang="en-GB" sz="1100" dirty="0">
                <a:latin typeface="+mn-lt"/>
              </a:rPr>
              <a:t>What would they like to know about Ebola?</a:t>
            </a:r>
          </a:p>
          <a:p>
            <a:pPr algn="l">
              <a:defRPr/>
            </a:pPr>
            <a:r>
              <a:rPr lang="en-GB" sz="1100" dirty="0" smtClean="0">
                <a:latin typeface="+mn-lt"/>
              </a:rPr>
              <a:t>Explain </a:t>
            </a:r>
            <a:r>
              <a:rPr lang="en-GB" sz="1100" dirty="0">
                <a:latin typeface="+mn-lt"/>
              </a:rPr>
              <a:t>that every one  can share a fact they know or a question they want addressed, a fear  or concern</a:t>
            </a:r>
          </a:p>
          <a:p>
            <a:pPr algn="l">
              <a:defRPr/>
            </a:pPr>
            <a:r>
              <a:rPr lang="en-GB" sz="1100" dirty="0" smtClean="0">
                <a:latin typeface="+mn-lt"/>
              </a:rPr>
              <a:t>Once </a:t>
            </a:r>
            <a:r>
              <a:rPr lang="en-GB" sz="1100" dirty="0">
                <a:latin typeface="+mn-lt"/>
              </a:rPr>
              <a:t>the facts are up on the wall the facilitator ask a participant to read out loud.  The facilitator should comment on them if they will be addressed or not in this session. </a:t>
            </a:r>
          </a:p>
          <a:p>
            <a:pPr algn="l">
              <a:defRPr/>
            </a:pPr>
            <a:r>
              <a:rPr lang="en-GB" sz="1100" dirty="0" smtClean="0">
                <a:latin typeface="+mn-lt"/>
              </a:rPr>
              <a:t>The </a:t>
            </a:r>
            <a:r>
              <a:rPr lang="en-GB" sz="1100" dirty="0">
                <a:latin typeface="+mn-lt"/>
              </a:rPr>
              <a:t>facilitator should stay positive.</a:t>
            </a:r>
          </a:p>
          <a:p>
            <a:pPr algn="l">
              <a:defRPr/>
            </a:pPr>
            <a:r>
              <a:rPr lang="en-GB" sz="1100" dirty="0">
                <a:latin typeface="+mn-lt"/>
              </a:rPr>
              <a:t>There is no right or wrong expectation. </a:t>
            </a:r>
          </a:p>
          <a:p>
            <a:pPr algn="l">
              <a:defRPr/>
            </a:pPr>
            <a:r>
              <a:rPr lang="en-GB" sz="1100" dirty="0">
                <a:latin typeface="+mn-lt"/>
              </a:rPr>
              <a:t>The point of this exercise is for the group to see each other and where they are coming from. Some have a lot of knowledge and some ask basic questions. </a:t>
            </a:r>
          </a:p>
          <a:p>
            <a:pPr algn="l">
              <a:defRPr/>
            </a:pPr>
            <a:r>
              <a:rPr lang="en-GB" sz="1100" dirty="0">
                <a:latin typeface="+mn-lt"/>
              </a:rPr>
              <a:t>Help the group if they get too “scientific” and the facilitator can ask them some question about the 'feelings' they want to share about Ebola.</a:t>
            </a:r>
          </a:p>
          <a:p>
            <a:pPr algn="l">
              <a:defRPr/>
            </a:pPr>
            <a:r>
              <a:rPr lang="en-GB" sz="1100" dirty="0">
                <a:latin typeface="+mn-lt"/>
              </a:rPr>
              <a:t>Some of the concerns of the participants can be addressed by referring to other modules (for </a:t>
            </a:r>
            <a:r>
              <a:rPr lang="en-GB" sz="1100" dirty="0" err="1">
                <a:latin typeface="+mn-lt"/>
              </a:rPr>
              <a:t>eg</a:t>
            </a:r>
            <a:r>
              <a:rPr lang="en-GB" sz="1100" dirty="0">
                <a:latin typeface="+mn-lt"/>
              </a:rPr>
              <a:t>. Staff health and safety).</a:t>
            </a:r>
          </a:p>
        </p:txBody>
      </p:sp>
      <p:sp>
        <p:nvSpPr>
          <p:cNvPr id="34820" name="Slide Number Placeholder 3"/>
          <p:cNvSpPr>
            <a:spLocks noGrp="1"/>
          </p:cNvSpPr>
          <p:nvPr>
            <p:ph type="sldNum" sz="quarter" idx="4294967295"/>
          </p:nvPr>
        </p:nvSpPr>
        <p:spPr bwMode="auto">
          <a:xfrm>
            <a:off x="3775086" y="9341404"/>
            <a:ext cx="2887653" cy="49157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65" tIns="45233" rIns="90465" bIns="45233"/>
          <a:lstStyle>
            <a:lvl1pPr defTabSz="916414">
              <a:defRPr sz="2400">
                <a:solidFill>
                  <a:schemeClr val="tx1"/>
                </a:solidFill>
                <a:latin typeface="Times New Roman" pitchFamily="18" charset="0"/>
                <a:cs typeface="Arial" pitchFamily="34" charset="0"/>
              </a:defRPr>
            </a:lvl1pPr>
            <a:lvl2pPr marL="731880" indent="-281492" defTabSz="916414">
              <a:defRPr sz="2400">
                <a:solidFill>
                  <a:schemeClr val="tx1"/>
                </a:solidFill>
                <a:latin typeface="Times New Roman" pitchFamily="18" charset="0"/>
                <a:cs typeface="Arial" pitchFamily="34" charset="0"/>
              </a:defRPr>
            </a:lvl2pPr>
            <a:lvl3pPr marL="1125969" indent="-225194" defTabSz="916414">
              <a:defRPr sz="2400">
                <a:solidFill>
                  <a:schemeClr val="tx1"/>
                </a:solidFill>
                <a:latin typeface="Times New Roman" pitchFamily="18" charset="0"/>
                <a:cs typeface="Arial" pitchFamily="34" charset="0"/>
              </a:defRPr>
            </a:lvl3pPr>
            <a:lvl4pPr marL="1576357" indent="-225194" defTabSz="916414">
              <a:defRPr sz="2400">
                <a:solidFill>
                  <a:schemeClr val="tx1"/>
                </a:solidFill>
                <a:latin typeface="Times New Roman" pitchFamily="18" charset="0"/>
                <a:cs typeface="Arial" pitchFamily="34" charset="0"/>
              </a:defRPr>
            </a:lvl4pPr>
            <a:lvl5pPr marL="2026745" indent="-225194" defTabSz="916414">
              <a:defRPr sz="2400">
                <a:solidFill>
                  <a:schemeClr val="tx1"/>
                </a:solidFill>
                <a:latin typeface="Times New Roman" pitchFamily="18" charset="0"/>
                <a:cs typeface="Arial" pitchFamily="34" charset="0"/>
              </a:defRPr>
            </a:lvl5pPr>
            <a:lvl6pPr marL="2477132"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6pPr>
            <a:lvl7pPr marL="2927520"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7pPr>
            <a:lvl8pPr marL="3377908"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8pPr>
            <a:lvl9pPr marL="3828296"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9pPr>
          </a:lstStyle>
          <a:p>
            <a:fld id="{15AEE846-FCD7-4988-A941-2CA81B3FA1E9}" type="slidenum">
              <a:rPr lang="en-GB" sz="1200"/>
              <a:pPr/>
              <a:t>3</a:t>
            </a:fld>
            <a:endParaRPr lang="en-GB"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p:txBody>
          <a:bodyPr/>
          <a:lstStyle/>
          <a:p>
            <a:pPr algn="l" defTabSz="903903">
              <a:defRPr/>
            </a:pPr>
            <a:r>
              <a:rPr lang="en-US" sz="1100" dirty="0">
                <a:latin typeface="+mn-lt"/>
              </a:rPr>
              <a:t>The origin of the virus is unknown. This slide shows how Ebola outbreaks generally start. </a:t>
            </a:r>
          </a:p>
          <a:p>
            <a:pPr algn="l" defTabSz="903903">
              <a:defRPr/>
            </a:pPr>
            <a:endParaRPr lang="en-US" sz="1100" dirty="0">
              <a:latin typeface="+mn-lt"/>
            </a:endParaRPr>
          </a:p>
          <a:p>
            <a:pPr algn="l" defTabSz="903903">
              <a:defRPr/>
            </a:pPr>
            <a:r>
              <a:rPr lang="en-US" sz="1100" dirty="0">
                <a:latin typeface="+mn-lt"/>
              </a:rPr>
              <a:t>Fruit bats are considered the likely natural reservoir.   The virus is transmitted to people from dead or alive wild animals and can spread in the human population through human-to-human transmission.  </a:t>
            </a:r>
          </a:p>
          <a:p>
            <a:pPr algn="l" defTabSz="903903">
              <a:defRPr/>
            </a:pPr>
            <a:endParaRPr lang="en-US" sz="1100" dirty="0">
              <a:latin typeface="+mn-lt"/>
            </a:endParaRPr>
          </a:p>
          <a:p>
            <a:pPr algn="l" defTabSz="903903">
              <a:defRPr/>
            </a:pPr>
            <a:r>
              <a:rPr lang="en-US" sz="1100" dirty="0">
                <a:latin typeface="+mn-lt"/>
              </a:rPr>
              <a:t>People become infected through direct contact (through broken skin or mucous membranes such as lips, nostrils, mouth, eyes or genitals) with the blood, secretions, or other body fluids of a sick person, a person who has died from the disease or infected animals. </a:t>
            </a:r>
          </a:p>
          <a:p>
            <a:pPr algn="l" defTabSz="903903">
              <a:defRPr/>
            </a:pPr>
            <a:endParaRPr lang="en-US" sz="1100" dirty="0">
              <a:latin typeface="+mn-lt"/>
            </a:endParaRPr>
          </a:p>
          <a:p>
            <a:pPr algn="l" defTabSz="903903">
              <a:defRPr/>
            </a:pPr>
            <a:r>
              <a:rPr lang="en-US" sz="1100" dirty="0">
                <a:latin typeface="+mn-lt"/>
              </a:rPr>
              <a:t>People can also become infected from indirect contact by having broken skin or mucous membranes come in contact with materials or utensils contaminated with blood, secretions, or other body fluids from sick people and bodies (for example used gloves, masks, goggles, other medical waste, soiled clothes, bed linen, used needles and medical instruments).</a:t>
            </a:r>
          </a:p>
          <a:p>
            <a:pPr algn="l" defTabSz="903903">
              <a:defRPr/>
            </a:pPr>
            <a:endParaRPr lang="en-US" sz="1100" dirty="0">
              <a:latin typeface="+mn-lt"/>
            </a:endParaRPr>
          </a:p>
          <a:p>
            <a:pPr algn="l" defTabSz="903903">
              <a:spcBef>
                <a:spcPct val="0"/>
              </a:spcBef>
              <a:defRPr/>
            </a:pPr>
            <a:endParaRPr lang="en-US" sz="1100" dirty="0">
              <a:latin typeface="+mn-lt"/>
            </a:endParaRPr>
          </a:p>
          <a:p>
            <a:pPr algn="l" defTabSz="903903">
              <a:spcBef>
                <a:spcPct val="0"/>
              </a:spcBef>
              <a:defRPr/>
            </a:pPr>
            <a:endParaRPr lang="en-US" sz="1100" dirty="0">
              <a:latin typeface="+mn-lt"/>
            </a:endParaRPr>
          </a:p>
          <a:p>
            <a:pPr algn="l" defTabSz="903903">
              <a:spcBef>
                <a:spcPct val="0"/>
              </a:spcBef>
              <a:defRPr/>
            </a:pPr>
            <a:endParaRPr lang="en-US" sz="1100" dirty="0">
              <a:latin typeface="+mn-lt"/>
            </a:endParaRPr>
          </a:p>
          <a:p>
            <a:pPr algn="l" defTabSz="903903">
              <a:spcBef>
                <a:spcPct val="0"/>
              </a:spcBef>
              <a:defRPr/>
            </a:pPr>
            <a:endParaRPr lang="en-US" sz="1100" dirty="0">
              <a:latin typeface="+mn-lt"/>
            </a:endParaRPr>
          </a:p>
          <a:p>
            <a:pPr algn="l" defTabSz="903903">
              <a:spcBef>
                <a:spcPct val="0"/>
              </a:spcBef>
              <a:defRPr/>
            </a:pPr>
            <a:endParaRPr lang="en-US" sz="1100" dirty="0">
              <a:latin typeface="+mn-lt"/>
            </a:endParaRPr>
          </a:p>
          <a:p>
            <a:pPr algn="l" defTabSz="903903">
              <a:spcBef>
                <a:spcPct val="0"/>
              </a:spcBef>
              <a:defRPr/>
            </a:pPr>
            <a:endParaRPr lang="en-US" sz="1100" dirty="0">
              <a:latin typeface="+mn-lt"/>
            </a:endParaRPr>
          </a:p>
          <a:p>
            <a:pPr algn="l" defTabSz="903903">
              <a:defRPr/>
            </a:pPr>
            <a:endParaRPr lang="en-GB" sz="1100" dirty="0">
              <a:latin typeface="+mn-lt"/>
            </a:endParaRPr>
          </a:p>
        </p:txBody>
      </p:sp>
      <p:sp>
        <p:nvSpPr>
          <p:cNvPr id="35844" name="Slide Number Placeholder 3"/>
          <p:cNvSpPr>
            <a:spLocks noGrp="1"/>
          </p:cNvSpPr>
          <p:nvPr>
            <p:ph type="sldNum" sz="quarter" idx="4294967295"/>
          </p:nvPr>
        </p:nvSpPr>
        <p:spPr bwMode="auto">
          <a:xfrm>
            <a:off x="3773531" y="9339835"/>
            <a:ext cx="2887653" cy="49157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cs typeface="Arial" pitchFamily="34" charset="0"/>
              </a:defRPr>
            </a:lvl1pPr>
            <a:lvl2pPr marL="731880" indent="-281492">
              <a:defRPr sz="2400">
                <a:solidFill>
                  <a:schemeClr val="tx1"/>
                </a:solidFill>
                <a:latin typeface="Times New Roman" pitchFamily="18" charset="0"/>
                <a:cs typeface="Arial" pitchFamily="34" charset="0"/>
              </a:defRPr>
            </a:lvl2pPr>
            <a:lvl3pPr marL="1125969" indent="-225194">
              <a:defRPr sz="2400">
                <a:solidFill>
                  <a:schemeClr val="tx1"/>
                </a:solidFill>
                <a:latin typeface="Times New Roman" pitchFamily="18" charset="0"/>
                <a:cs typeface="Arial" pitchFamily="34" charset="0"/>
              </a:defRPr>
            </a:lvl3pPr>
            <a:lvl4pPr marL="1576357" indent="-225194">
              <a:defRPr sz="2400">
                <a:solidFill>
                  <a:schemeClr val="tx1"/>
                </a:solidFill>
                <a:latin typeface="Times New Roman" pitchFamily="18" charset="0"/>
                <a:cs typeface="Arial" pitchFamily="34" charset="0"/>
              </a:defRPr>
            </a:lvl4pPr>
            <a:lvl5pPr marL="2026745" indent="-225194">
              <a:defRPr sz="2400">
                <a:solidFill>
                  <a:schemeClr val="tx1"/>
                </a:solidFill>
                <a:latin typeface="Times New Roman" pitchFamily="18" charset="0"/>
                <a:cs typeface="Arial" pitchFamily="34" charset="0"/>
              </a:defRPr>
            </a:lvl5pPr>
            <a:lvl6pPr marL="2477132" indent="-225194"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27520" indent="-225194"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377908" indent="-225194"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28296" indent="-225194"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fld id="{E969D243-306A-436E-852A-C9195C8F12E4}" type="slidenum">
              <a:rPr lang="en-GB"/>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4294967295"/>
          </p:nvPr>
        </p:nvSpPr>
        <p:spPr bwMode="auto">
          <a:xfrm>
            <a:off x="3773531" y="9339835"/>
            <a:ext cx="2887653" cy="49157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6414">
              <a:defRPr sz="2400">
                <a:solidFill>
                  <a:schemeClr val="tx1"/>
                </a:solidFill>
                <a:latin typeface="Times New Roman" pitchFamily="18" charset="0"/>
                <a:cs typeface="Arial" pitchFamily="34" charset="0"/>
              </a:defRPr>
            </a:lvl1pPr>
            <a:lvl2pPr marL="731880" indent="-281492" defTabSz="916414">
              <a:defRPr sz="2400">
                <a:solidFill>
                  <a:schemeClr val="tx1"/>
                </a:solidFill>
                <a:latin typeface="Times New Roman" pitchFamily="18" charset="0"/>
                <a:cs typeface="Arial" pitchFamily="34" charset="0"/>
              </a:defRPr>
            </a:lvl2pPr>
            <a:lvl3pPr marL="1125969" indent="-225194" defTabSz="916414">
              <a:defRPr sz="2400">
                <a:solidFill>
                  <a:schemeClr val="tx1"/>
                </a:solidFill>
                <a:latin typeface="Times New Roman" pitchFamily="18" charset="0"/>
                <a:cs typeface="Arial" pitchFamily="34" charset="0"/>
              </a:defRPr>
            </a:lvl3pPr>
            <a:lvl4pPr marL="1576357" indent="-225194" defTabSz="916414">
              <a:defRPr sz="2400">
                <a:solidFill>
                  <a:schemeClr val="tx1"/>
                </a:solidFill>
                <a:latin typeface="Times New Roman" pitchFamily="18" charset="0"/>
                <a:cs typeface="Arial" pitchFamily="34" charset="0"/>
              </a:defRPr>
            </a:lvl4pPr>
            <a:lvl5pPr marL="2026745" indent="-225194" defTabSz="916414">
              <a:defRPr sz="2400">
                <a:solidFill>
                  <a:schemeClr val="tx1"/>
                </a:solidFill>
                <a:latin typeface="Times New Roman" pitchFamily="18" charset="0"/>
                <a:cs typeface="Arial" pitchFamily="34" charset="0"/>
              </a:defRPr>
            </a:lvl5pPr>
            <a:lvl6pPr marL="2477132"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6pPr>
            <a:lvl7pPr marL="2927520"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7pPr>
            <a:lvl8pPr marL="3377908"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8pPr>
            <a:lvl9pPr marL="3828296"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9pPr>
          </a:lstStyle>
          <a:p>
            <a:fld id="{DBD29597-571A-48EC-81B5-375530ADE171}" type="slidenum">
              <a:rPr lang="en-GB" altLang="en-US" sz="1200"/>
              <a:pPr/>
              <a:t>5</a:t>
            </a:fld>
            <a:endParaRPr lang="en-GB" altLang="en-US" sz="1200"/>
          </a:p>
        </p:txBody>
      </p:sp>
      <p:sp>
        <p:nvSpPr>
          <p:cNvPr id="36867" name="Rectangle 2"/>
          <p:cNvSpPr>
            <a:spLocks noGrp="1" noChangeArrowheads="1"/>
          </p:cNvSpPr>
          <p:nvPr>
            <p:ph type="body" idx="1"/>
          </p:nvPr>
        </p:nvSpPr>
        <p:spPr>
          <a:xfrm>
            <a:off x="888987" y="4717817"/>
            <a:ext cx="4892535" cy="4474389"/>
          </a:xfrm>
          <a:extLst>
            <a:ext uri="{91240B29-F687-4F45-9708-019B960494DF}">
              <a14:hiddenLine xmlns:a14="http://schemas.microsoft.com/office/drawing/2010/main" w="12700">
                <a:solidFill>
                  <a:schemeClr val="tx1"/>
                </a:solidFill>
                <a:miter lim="800000"/>
                <a:headEnd/>
                <a:tailEnd/>
              </a14:hiddenLine>
            </a:ext>
          </a:extLst>
        </p:spPr>
        <p:txBody>
          <a:bodyPr lIns="93046" tIns="45706" rIns="93046" bIns="45706"/>
          <a:lstStyle/>
          <a:p>
            <a:pPr algn="l">
              <a:defRPr/>
            </a:pPr>
            <a:r>
              <a:rPr lang="en-US" altLang="en-US" sz="1100" dirty="0">
                <a:latin typeface="+mn-lt"/>
              </a:rPr>
              <a:t>Very limited evidence obtained in laboratory studies show that in artificially </a:t>
            </a:r>
            <a:r>
              <a:rPr lang="en-US" altLang="en-US" sz="1100" dirty="0" err="1">
                <a:latin typeface="+mn-lt"/>
              </a:rPr>
              <a:t>favourable</a:t>
            </a:r>
            <a:r>
              <a:rPr lang="en-US" altLang="en-US" sz="1100" dirty="0">
                <a:latin typeface="+mn-lt"/>
              </a:rPr>
              <a:t> conditions (especially in the dark and at low temperatures) the Ebola virus may remain viable on non-porous contaminated surfaces for several days and even weeks. These experimental data may inform laboratory safety measures, but are hardly relevant for natural conditions. In the only study conducted in an outbreak setting to assess contamination of the patient care environment, the Ebola virus was not found on any surfaces in the patient care environment other than in samples grossly contaminated with blood.</a:t>
            </a:r>
          </a:p>
          <a:p>
            <a:pPr algn="l">
              <a:defRPr/>
            </a:pPr>
            <a:r>
              <a:rPr lang="en-US" altLang="en-US" sz="1100" dirty="0">
                <a:latin typeface="+mn-lt"/>
              </a:rPr>
              <a:t>The potential risk of transmission associated with the environmental surfaces is considered low when cleaning followed by disinfection and other recommended infection prevention and control measures are rigorously implemented. </a:t>
            </a:r>
          </a:p>
        </p:txBody>
      </p:sp>
      <p:sp>
        <p:nvSpPr>
          <p:cNvPr id="36868" name="Rectangle 3"/>
          <p:cNvSpPr>
            <a:spLocks noGrp="1" noRot="1" noChangeAspect="1" noChangeArrowheads="1" noTextEdit="1"/>
          </p:cNvSpPr>
          <p:nvPr>
            <p:ph type="sldImg"/>
          </p:nvPr>
        </p:nvSpPr>
        <p:spPr>
          <a:xfrm>
            <a:off x="885825" y="862013"/>
            <a:ext cx="4902200" cy="3467100"/>
          </a:xfrm>
          <a:ln w="12700" cap="flat">
            <a:solidFill>
              <a:schemeClr val="tx1"/>
            </a:solidFill>
          </a:ln>
        </p:spPr>
      </p:sp>
      <p:sp>
        <p:nvSpPr>
          <p:cNvPr id="36869" name="Date Placeholder 1"/>
          <p:cNvSpPr>
            <a:spLocks noGrp="1"/>
          </p:cNvSpPr>
          <p:nvPr>
            <p:ph type="dt" sz="quarter" idx="1"/>
          </p:nvPr>
        </p:nvSpPr>
        <p:spPr>
          <a:noFill/>
        </p:spPr>
        <p:txBody>
          <a:bodyPr/>
          <a:lstStyle>
            <a:lvl1pPr defTabSz="916414">
              <a:defRPr sz="2400">
                <a:solidFill>
                  <a:schemeClr val="tx1"/>
                </a:solidFill>
                <a:latin typeface="Times New Roman" pitchFamily="18" charset="0"/>
                <a:cs typeface="Arial" pitchFamily="34" charset="0"/>
              </a:defRPr>
            </a:lvl1pPr>
            <a:lvl2pPr marL="731880" indent="-281492" defTabSz="916414">
              <a:defRPr sz="2400">
                <a:solidFill>
                  <a:schemeClr val="tx1"/>
                </a:solidFill>
                <a:latin typeface="Times New Roman" pitchFamily="18" charset="0"/>
                <a:cs typeface="Arial" pitchFamily="34" charset="0"/>
              </a:defRPr>
            </a:lvl2pPr>
            <a:lvl3pPr marL="1125969" indent="-225194" defTabSz="916414">
              <a:defRPr sz="2400">
                <a:solidFill>
                  <a:schemeClr val="tx1"/>
                </a:solidFill>
                <a:latin typeface="Times New Roman" pitchFamily="18" charset="0"/>
                <a:cs typeface="Arial" pitchFamily="34" charset="0"/>
              </a:defRPr>
            </a:lvl3pPr>
            <a:lvl4pPr marL="1576357" indent="-225194" defTabSz="916414">
              <a:defRPr sz="2400">
                <a:solidFill>
                  <a:schemeClr val="tx1"/>
                </a:solidFill>
                <a:latin typeface="Times New Roman" pitchFamily="18" charset="0"/>
                <a:cs typeface="Arial" pitchFamily="34" charset="0"/>
              </a:defRPr>
            </a:lvl4pPr>
            <a:lvl5pPr marL="2026745" indent="-225194" defTabSz="916414">
              <a:defRPr sz="2400">
                <a:solidFill>
                  <a:schemeClr val="tx1"/>
                </a:solidFill>
                <a:latin typeface="Times New Roman" pitchFamily="18" charset="0"/>
                <a:cs typeface="Arial" pitchFamily="34" charset="0"/>
              </a:defRPr>
            </a:lvl5pPr>
            <a:lvl6pPr marL="2477132"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6pPr>
            <a:lvl7pPr marL="2927520"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7pPr>
            <a:lvl8pPr marL="3377908"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8pPr>
            <a:lvl9pPr marL="3828296"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9pPr>
          </a:lstStyle>
          <a:p>
            <a:fld id="{225F9415-7931-48A0-90D2-E83EA4CF8BF0}" type="datetime1">
              <a:rPr lang="en-US" altLang="en-US" sz="1200"/>
              <a:pPr/>
              <a:t>3/18/2015</a:t>
            </a:fld>
            <a:endParaRPr lang="en-GB"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lgn="l" defTabSz="904649">
              <a:defRPr/>
            </a:pPr>
            <a:r>
              <a:rPr lang="en-GB" sz="1100" dirty="0">
                <a:solidFill>
                  <a:srgbClr val="002060"/>
                </a:solidFill>
                <a:latin typeface="+mn-lt"/>
              </a:rPr>
              <a:t>Before this outbreak, it was believed that the case fatality rate was as high as 90%. This is because most past outbreaks mainly occurred in remote settings with limited access to health care. </a:t>
            </a:r>
          </a:p>
          <a:p>
            <a:pPr algn="l" defTabSz="904649">
              <a:defRPr/>
            </a:pPr>
            <a:endParaRPr lang="en-GB" sz="1100" dirty="0">
              <a:solidFill>
                <a:srgbClr val="002060"/>
              </a:solidFill>
              <a:latin typeface="+mn-lt"/>
            </a:endParaRPr>
          </a:p>
          <a:p>
            <a:pPr algn="l" defTabSz="904649">
              <a:defRPr/>
            </a:pPr>
            <a:r>
              <a:rPr lang="en-GB" sz="1100" dirty="0">
                <a:solidFill>
                  <a:srgbClr val="002060"/>
                </a:solidFill>
                <a:latin typeface="+mn-lt"/>
              </a:rPr>
              <a:t>Men who recovered from EVD can spread the virus to their partner through their semen for up to 7 weeks after recovery.</a:t>
            </a:r>
          </a:p>
          <a:p>
            <a:pPr algn="l">
              <a:defRPr/>
            </a:pPr>
            <a:endParaRPr lang="en-GB" sz="1100" dirty="0">
              <a:latin typeface="+mn-l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p:txBody>
          <a:bodyPr/>
          <a:lstStyle/>
          <a:p>
            <a:pPr algn="l">
              <a:defRPr/>
            </a:pPr>
            <a:r>
              <a:rPr lang="en-US" sz="1100" dirty="0">
                <a:latin typeface="+mn-lt"/>
              </a:rPr>
              <a:t>Sudden onset of fever. Weakness, muscle pain, headache, sore throat.</a:t>
            </a:r>
          </a:p>
          <a:p>
            <a:pPr algn="l">
              <a:defRPr/>
            </a:pPr>
            <a:r>
              <a:rPr lang="en-US" sz="1100" dirty="0">
                <a:latin typeface="+mn-lt"/>
              </a:rPr>
              <a:t>Followed by vomiting, </a:t>
            </a:r>
            <a:r>
              <a:rPr lang="en-US" sz="1100" dirty="0" err="1">
                <a:latin typeface="+mn-lt"/>
              </a:rPr>
              <a:t>diarrhoea</a:t>
            </a:r>
            <a:r>
              <a:rPr lang="en-US" sz="1100" dirty="0">
                <a:latin typeface="+mn-lt"/>
              </a:rPr>
              <a:t>, rash, impaired kidney &amp; liver function. Some cases have internal and external bleeding.</a:t>
            </a:r>
          </a:p>
          <a:p>
            <a:pPr algn="l">
              <a:defRPr/>
            </a:pPr>
            <a:r>
              <a:rPr lang="en-US" sz="1100" dirty="0">
                <a:latin typeface="+mn-lt"/>
              </a:rPr>
              <a:t>Patients become contagious once they show symptoms. EVD infections can only be confirmed through laboratory testing. </a:t>
            </a:r>
          </a:p>
          <a:p>
            <a:pPr algn="l">
              <a:defRPr/>
            </a:pPr>
            <a:r>
              <a:rPr lang="en-US" sz="1100" dirty="0">
                <a:latin typeface="+mn-lt"/>
              </a:rPr>
              <a:t>Other diseases can have similar symptoms: e.g. malaria, typhoid fever, shigellosis, cholera, leptospirosis, plague, rickettsiosis, relapsing fever, meningitis, hepatitis and other viral haemorrhagic fevers.</a:t>
            </a:r>
          </a:p>
          <a:p>
            <a:pPr algn="l">
              <a:defRPr/>
            </a:pPr>
            <a:endParaRPr lang="en-GB" sz="1100" dirty="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4294967295"/>
          </p:nvPr>
        </p:nvSpPr>
        <p:spPr bwMode="auto">
          <a:xfrm>
            <a:off x="3773531" y="9339835"/>
            <a:ext cx="2887653" cy="49157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65" tIns="45233" rIns="90465" bIns="45233"/>
          <a:lstStyle>
            <a:lvl1pPr>
              <a:defRPr sz="2400">
                <a:solidFill>
                  <a:schemeClr val="tx1"/>
                </a:solidFill>
                <a:latin typeface="Times New Roman" pitchFamily="18" charset="0"/>
                <a:cs typeface="Arial" pitchFamily="34" charset="0"/>
              </a:defRPr>
            </a:lvl1pPr>
            <a:lvl2pPr marL="731880" indent="-281492">
              <a:defRPr sz="2400">
                <a:solidFill>
                  <a:schemeClr val="tx1"/>
                </a:solidFill>
                <a:latin typeface="Times New Roman" pitchFamily="18" charset="0"/>
                <a:cs typeface="Arial" pitchFamily="34" charset="0"/>
              </a:defRPr>
            </a:lvl2pPr>
            <a:lvl3pPr marL="1125969" indent="-225194">
              <a:defRPr sz="2400">
                <a:solidFill>
                  <a:schemeClr val="tx1"/>
                </a:solidFill>
                <a:latin typeface="Times New Roman" pitchFamily="18" charset="0"/>
                <a:cs typeface="Arial" pitchFamily="34" charset="0"/>
              </a:defRPr>
            </a:lvl3pPr>
            <a:lvl4pPr marL="1576357" indent="-225194">
              <a:defRPr sz="2400">
                <a:solidFill>
                  <a:schemeClr val="tx1"/>
                </a:solidFill>
                <a:latin typeface="Times New Roman" pitchFamily="18" charset="0"/>
                <a:cs typeface="Arial" pitchFamily="34" charset="0"/>
              </a:defRPr>
            </a:lvl4pPr>
            <a:lvl5pPr marL="2026745" indent="-225194">
              <a:defRPr sz="2400">
                <a:solidFill>
                  <a:schemeClr val="tx1"/>
                </a:solidFill>
                <a:latin typeface="Times New Roman" pitchFamily="18" charset="0"/>
                <a:cs typeface="Arial" pitchFamily="34" charset="0"/>
              </a:defRPr>
            </a:lvl5pPr>
            <a:lvl6pPr marL="2477132" indent="-225194"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27520" indent="-225194"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377908" indent="-225194"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28296" indent="-225194"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fld id="{D08BD5E4-B28A-401A-AD10-6E5A5B9CA648}" type="slidenum">
              <a:rPr lang="en-GB"/>
              <a:pPr/>
              <a:t>10</a:t>
            </a:fld>
            <a:endParaRPr lang="en-GB"/>
          </a:p>
        </p:txBody>
      </p:sp>
      <p:sp>
        <p:nvSpPr>
          <p:cNvPr id="39939" name="Rectangle 2"/>
          <p:cNvSpPr>
            <a:spLocks noGrp="1" noChangeArrowheads="1"/>
          </p:cNvSpPr>
          <p:nvPr>
            <p:ph type="body" idx="1"/>
          </p:nvPr>
        </p:nvSpPr>
        <p:spPr>
          <a:xfrm>
            <a:off x="888987" y="4686408"/>
            <a:ext cx="4884765" cy="4444548"/>
          </a:xfrm>
          <a:extLst>
            <a:ext uri="{91240B29-F687-4F45-9708-019B960494DF}">
              <a14:hiddenLine xmlns:a14="http://schemas.microsoft.com/office/drawing/2010/main" w="12700">
                <a:solidFill>
                  <a:schemeClr val="tx1"/>
                </a:solidFill>
                <a:miter lim="800000"/>
                <a:headEnd/>
                <a:tailEnd/>
              </a14:hiddenLine>
            </a:ext>
          </a:extLst>
        </p:spPr>
        <p:txBody>
          <a:bodyPr lIns="93480" tIns="45920" rIns="93480" bIns="45920"/>
          <a:lstStyle/>
          <a:p>
            <a:pPr algn="l">
              <a:lnSpc>
                <a:spcPct val="90000"/>
              </a:lnSpc>
              <a:defRPr/>
            </a:pPr>
            <a:r>
              <a:rPr lang="en-GB" sz="1100" dirty="0">
                <a:solidFill>
                  <a:srgbClr val="002060"/>
                </a:solidFill>
                <a:latin typeface="+mn-lt"/>
              </a:rPr>
              <a:t>T</a:t>
            </a:r>
            <a:r>
              <a:rPr lang="en-GB" sz="1100" noProof="1">
                <a:solidFill>
                  <a:srgbClr val="002060"/>
                </a:solidFill>
                <a:latin typeface="+mn-lt"/>
              </a:rPr>
              <a:t>reatment is supportive: </a:t>
            </a:r>
            <a:r>
              <a:rPr lang="en-GB" sz="1100" dirty="0">
                <a:solidFill>
                  <a:srgbClr val="002060"/>
                </a:solidFill>
                <a:latin typeface="+mn-lt"/>
              </a:rPr>
              <a:t>rehydration, intensive care</a:t>
            </a:r>
          </a:p>
          <a:p>
            <a:pPr algn="l">
              <a:lnSpc>
                <a:spcPct val="90000"/>
              </a:lnSpc>
              <a:defRPr/>
            </a:pPr>
            <a:endParaRPr lang="en-GB" sz="1100" dirty="0">
              <a:solidFill>
                <a:srgbClr val="002060"/>
              </a:solidFill>
              <a:latin typeface="+mn-lt"/>
            </a:endParaRPr>
          </a:p>
          <a:p>
            <a:pPr algn="l">
              <a:lnSpc>
                <a:spcPct val="90000"/>
              </a:lnSpc>
              <a:defRPr/>
            </a:pPr>
            <a:r>
              <a:rPr lang="en-GB" sz="1100" dirty="0">
                <a:solidFill>
                  <a:srgbClr val="002060"/>
                </a:solidFill>
                <a:latin typeface="+mn-lt"/>
              </a:rPr>
              <a:t>This outbreak has led to development of some potential specific treatment for Ebola. These include: Monoclonal antibodies, which is still very limited in availability, with limited information on safety and efficacy.  Candidate drugs for Ebola are also being developed and tested, although we are still at a very early stage. </a:t>
            </a:r>
          </a:p>
          <a:p>
            <a:pPr algn="l">
              <a:lnSpc>
                <a:spcPct val="90000"/>
              </a:lnSpc>
              <a:defRPr/>
            </a:pPr>
            <a:endParaRPr lang="en-GB" sz="1100" dirty="0">
              <a:solidFill>
                <a:srgbClr val="002060"/>
              </a:solidFill>
              <a:latin typeface="+mn-lt"/>
            </a:endParaRPr>
          </a:p>
          <a:p>
            <a:pPr algn="l">
              <a:lnSpc>
                <a:spcPct val="90000"/>
              </a:lnSpc>
              <a:defRPr/>
            </a:pPr>
            <a:r>
              <a:rPr lang="en-GB" sz="1100" dirty="0">
                <a:solidFill>
                  <a:srgbClr val="002060"/>
                </a:solidFill>
                <a:latin typeface="+mn-lt"/>
              </a:rPr>
              <a:t>The development of vaccines are also underway.   </a:t>
            </a:r>
          </a:p>
          <a:p>
            <a:pPr algn="l">
              <a:defRPr/>
            </a:pPr>
            <a:endParaRPr lang="en-GB" sz="1100" dirty="0">
              <a:latin typeface="+mn-lt"/>
            </a:endParaRPr>
          </a:p>
        </p:txBody>
      </p:sp>
      <p:sp>
        <p:nvSpPr>
          <p:cNvPr id="39940" name="Rectangle 3"/>
          <p:cNvSpPr>
            <a:spLocks noGrp="1" noRot="1" noChangeAspect="1" noChangeArrowheads="1" noTextEdit="1"/>
          </p:cNvSpPr>
          <p:nvPr>
            <p:ph type="sldImg"/>
          </p:nvPr>
        </p:nvSpPr>
        <p:spPr>
          <a:xfrm>
            <a:off x="898525" y="855663"/>
            <a:ext cx="4870450" cy="3444875"/>
          </a:xfrm>
          <a:ln w="12700" cap="flat">
            <a:solidFill>
              <a:schemeClr val="tx1"/>
            </a:solidFill>
          </a:ln>
        </p:spPr>
      </p:sp>
      <p:sp>
        <p:nvSpPr>
          <p:cNvPr id="39941" name="Date Placeholder 1"/>
          <p:cNvSpPr>
            <a:spLocks noGrp="1"/>
          </p:cNvSpPr>
          <p:nvPr>
            <p:ph type="dt" sz="quarter" idx="1"/>
          </p:nvPr>
        </p:nvSpPr>
        <p:spPr>
          <a:noFill/>
        </p:spPr>
        <p:txBody>
          <a:bodyPr/>
          <a:lstStyle>
            <a:lvl1pPr defTabSz="916414">
              <a:defRPr sz="2400">
                <a:solidFill>
                  <a:schemeClr val="tx1"/>
                </a:solidFill>
                <a:latin typeface="Times New Roman" pitchFamily="18" charset="0"/>
                <a:cs typeface="Arial" pitchFamily="34" charset="0"/>
              </a:defRPr>
            </a:lvl1pPr>
            <a:lvl2pPr marL="731880" indent="-281492" defTabSz="916414">
              <a:defRPr sz="2400">
                <a:solidFill>
                  <a:schemeClr val="tx1"/>
                </a:solidFill>
                <a:latin typeface="Times New Roman" pitchFamily="18" charset="0"/>
                <a:cs typeface="Arial" pitchFamily="34" charset="0"/>
              </a:defRPr>
            </a:lvl2pPr>
            <a:lvl3pPr marL="1125969" indent="-225194" defTabSz="916414">
              <a:defRPr sz="2400">
                <a:solidFill>
                  <a:schemeClr val="tx1"/>
                </a:solidFill>
                <a:latin typeface="Times New Roman" pitchFamily="18" charset="0"/>
                <a:cs typeface="Arial" pitchFamily="34" charset="0"/>
              </a:defRPr>
            </a:lvl3pPr>
            <a:lvl4pPr marL="1576357" indent="-225194" defTabSz="916414">
              <a:defRPr sz="2400">
                <a:solidFill>
                  <a:schemeClr val="tx1"/>
                </a:solidFill>
                <a:latin typeface="Times New Roman" pitchFamily="18" charset="0"/>
                <a:cs typeface="Arial" pitchFamily="34" charset="0"/>
              </a:defRPr>
            </a:lvl4pPr>
            <a:lvl5pPr marL="2026745" indent="-225194" defTabSz="916414">
              <a:defRPr sz="2400">
                <a:solidFill>
                  <a:schemeClr val="tx1"/>
                </a:solidFill>
                <a:latin typeface="Times New Roman" pitchFamily="18" charset="0"/>
                <a:cs typeface="Arial" pitchFamily="34" charset="0"/>
              </a:defRPr>
            </a:lvl5pPr>
            <a:lvl6pPr marL="2477132"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6pPr>
            <a:lvl7pPr marL="2927520"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7pPr>
            <a:lvl8pPr marL="3377908"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8pPr>
            <a:lvl9pPr marL="3828296"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9pPr>
          </a:lstStyle>
          <a:p>
            <a:fld id="{246895F3-1971-459E-BF2C-7FCB22492688}" type="datetime1">
              <a:rPr lang="en-US" sz="1200"/>
              <a:pPr/>
              <a:t>3/18/2015</a:t>
            </a:fld>
            <a:endParaRPr lang="en-GB"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4294967295"/>
          </p:nvPr>
        </p:nvSpPr>
        <p:spPr bwMode="auto">
          <a:xfrm>
            <a:off x="3773531" y="9339835"/>
            <a:ext cx="2887653" cy="49157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65" tIns="45233" rIns="90465" bIns="45233"/>
          <a:lstStyle>
            <a:lvl1pPr defTabSz="914851">
              <a:defRPr sz="2400">
                <a:solidFill>
                  <a:schemeClr val="tx1"/>
                </a:solidFill>
                <a:latin typeface="Times New Roman" pitchFamily="18" charset="0"/>
                <a:cs typeface="Arial" pitchFamily="34" charset="0"/>
              </a:defRPr>
            </a:lvl1pPr>
            <a:lvl2pPr marL="731880" indent="-281492" defTabSz="914851">
              <a:defRPr sz="2400">
                <a:solidFill>
                  <a:schemeClr val="tx1"/>
                </a:solidFill>
                <a:latin typeface="Times New Roman" pitchFamily="18" charset="0"/>
                <a:cs typeface="Arial" pitchFamily="34" charset="0"/>
              </a:defRPr>
            </a:lvl2pPr>
            <a:lvl3pPr marL="1125969" indent="-225194" defTabSz="914851">
              <a:defRPr sz="2400">
                <a:solidFill>
                  <a:schemeClr val="tx1"/>
                </a:solidFill>
                <a:latin typeface="Times New Roman" pitchFamily="18" charset="0"/>
                <a:cs typeface="Arial" pitchFamily="34" charset="0"/>
              </a:defRPr>
            </a:lvl3pPr>
            <a:lvl4pPr marL="1576357" indent="-225194" defTabSz="914851">
              <a:defRPr sz="2400">
                <a:solidFill>
                  <a:schemeClr val="tx1"/>
                </a:solidFill>
                <a:latin typeface="Times New Roman" pitchFamily="18" charset="0"/>
                <a:cs typeface="Arial" pitchFamily="34" charset="0"/>
              </a:defRPr>
            </a:lvl4pPr>
            <a:lvl5pPr marL="2026745" indent="-225194" defTabSz="914851">
              <a:defRPr sz="2400">
                <a:solidFill>
                  <a:schemeClr val="tx1"/>
                </a:solidFill>
                <a:latin typeface="Times New Roman" pitchFamily="18" charset="0"/>
                <a:cs typeface="Arial" pitchFamily="34" charset="0"/>
              </a:defRPr>
            </a:lvl5pPr>
            <a:lvl6pPr marL="2477132" indent="-225194" algn="ctr" defTabSz="914851" eaLnBrk="0" fontAlgn="base" hangingPunct="0">
              <a:spcBef>
                <a:spcPct val="0"/>
              </a:spcBef>
              <a:spcAft>
                <a:spcPct val="0"/>
              </a:spcAft>
              <a:defRPr sz="2400">
                <a:solidFill>
                  <a:schemeClr val="tx1"/>
                </a:solidFill>
                <a:latin typeface="Times New Roman" pitchFamily="18" charset="0"/>
                <a:cs typeface="Arial" pitchFamily="34" charset="0"/>
              </a:defRPr>
            </a:lvl6pPr>
            <a:lvl7pPr marL="2927520" indent="-225194" algn="ctr" defTabSz="914851" eaLnBrk="0" fontAlgn="base" hangingPunct="0">
              <a:spcBef>
                <a:spcPct val="0"/>
              </a:spcBef>
              <a:spcAft>
                <a:spcPct val="0"/>
              </a:spcAft>
              <a:defRPr sz="2400">
                <a:solidFill>
                  <a:schemeClr val="tx1"/>
                </a:solidFill>
                <a:latin typeface="Times New Roman" pitchFamily="18" charset="0"/>
                <a:cs typeface="Arial" pitchFamily="34" charset="0"/>
              </a:defRPr>
            </a:lvl7pPr>
            <a:lvl8pPr marL="3377908" indent="-225194" algn="ctr" defTabSz="914851" eaLnBrk="0" fontAlgn="base" hangingPunct="0">
              <a:spcBef>
                <a:spcPct val="0"/>
              </a:spcBef>
              <a:spcAft>
                <a:spcPct val="0"/>
              </a:spcAft>
              <a:defRPr sz="2400">
                <a:solidFill>
                  <a:schemeClr val="tx1"/>
                </a:solidFill>
                <a:latin typeface="Times New Roman" pitchFamily="18" charset="0"/>
                <a:cs typeface="Arial" pitchFamily="34" charset="0"/>
              </a:defRPr>
            </a:lvl8pPr>
            <a:lvl9pPr marL="3828296" indent="-225194" algn="ctr" defTabSz="914851" eaLnBrk="0" fontAlgn="base" hangingPunct="0">
              <a:spcBef>
                <a:spcPct val="0"/>
              </a:spcBef>
              <a:spcAft>
                <a:spcPct val="0"/>
              </a:spcAft>
              <a:defRPr sz="2400">
                <a:solidFill>
                  <a:schemeClr val="tx1"/>
                </a:solidFill>
                <a:latin typeface="Times New Roman" pitchFamily="18" charset="0"/>
                <a:cs typeface="Arial" pitchFamily="34" charset="0"/>
              </a:defRPr>
            </a:lvl9pPr>
          </a:lstStyle>
          <a:p>
            <a:fld id="{104BC996-1312-4D72-ACAE-7F80FDEE117C}" type="slidenum">
              <a:rPr lang="en-GB" sz="1200"/>
              <a:pPr/>
              <a:t>11</a:t>
            </a:fld>
            <a:endParaRPr lang="en-GB" sz="1200"/>
          </a:p>
        </p:txBody>
      </p:sp>
      <p:sp>
        <p:nvSpPr>
          <p:cNvPr id="40963" name="Rectangle 2"/>
          <p:cNvSpPr>
            <a:spLocks noGrp="1" noRot="1" noChangeAspect="1" noChangeArrowheads="1" noTextEdit="1"/>
          </p:cNvSpPr>
          <p:nvPr>
            <p:ph type="sldImg"/>
          </p:nvPr>
        </p:nvSpPr>
        <p:spPr>
          <a:xfrm>
            <a:off x="719138" y="754063"/>
            <a:ext cx="5219700" cy="3690937"/>
          </a:xfrm>
          <a:ln/>
        </p:spPr>
      </p:sp>
      <p:sp>
        <p:nvSpPr>
          <p:cNvPr id="38916" name="Rectangle 3"/>
          <p:cNvSpPr>
            <a:spLocks noGrp="1" noChangeArrowheads="1"/>
          </p:cNvSpPr>
          <p:nvPr>
            <p:ph type="body" idx="1"/>
          </p:nvPr>
        </p:nvSpPr>
        <p:spPr>
          <a:xfrm>
            <a:off x="887433" y="4708395"/>
            <a:ext cx="4887872" cy="4425702"/>
          </a:xfrm>
        </p:spPr>
        <p:txBody>
          <a:bodyPr/>
          <a:lstStyle/>
          <a:p>
            <a:pPr algn="l">
              <a:defRPr/>
            </a:pPr>
            <a:r>
              <a:rPr lang="en-US" sz="1100" dirty="0">
                <a:latin typeface="+mn-lt"/>
              </a:rPr>
              <a:t>On 23 March 2014, the WHO published formal notification of an outbreak of Ebola virus disease in Guinea on the website. On 8 August, WHO declared the epidemic to be a "public health emergency of international concern.  It is believed that the outbreak started before 26 January, the date when an alert was reported on 5 deaths caused </a:t>
            </a:r>
            <a:r>
              <a:rPr lang="fr-FR" sz="1100" dirty="0">
                <a:latin typeface="+mn-lt"/>
                <a:ea typeface="SimSun" pitchFamily="2" charset="-122"/>
              </a:rPr>
              <a:t>due to </a:t>
            </a:r>
            <a:r>
              <a:rPr lang="fr-FR" sz="1100" dirty="0" err="1">
                <a:latin typeface="+mn-lt"/>
                <a:ea typeface="SimSun" pitchFamily="2" charset="-122"/>
              </a:rPr>
              <a:t>diarrhoea</a:t>
            </a:r>
            <a:r>
              <a:rPr lang="fr-FR" sz="1100" dirty="0">
                <a:latin typeface="+mn-lt"/>
                <a:ea typeface="SimSun" pitchFamily="2" charset="-122"/>
              </a:rPr>
              <a:t> </a:t>
            </a:r>
            <a:r>
              <a:rPr lang="fr-FR" sz="1100" dirty="0" err="1">
                <a:latin typeface="+mn-lt"/>
                <a:ea typeface="SimSun" pitchFamily="2" charset="-122"/>
              </a:rPr>
              <a:t>from</a:t>
            </a:r>
            <a:r>
              <a:rPr lang="fr-FR" sz="1100" dirty="0">
                <a:latin typeface="+mn-lt"/>
                <a:ea typeface="SimSun" pitchFamily="2" charset="-122"/>
              </a:rPr>
              <a:t> </a:t>
            </a:r>
            <a:r>
              <a:rPr lang="fr-FR" sz="1100" dirty="0" err="1">
                <a:latin typeface="+mn-lt"/>
                <a:ea typeface="SimSun" pitchFamily="2" charset="-122"/>
              </a:rPr>
              <a:t>Meliandou</a:t>
            </a:r>
            <a:r>
              <a:rPr lang="fr-FR" sz="1100" dirty="0">
                <a:latin typeface="+mn-lt"/>
                <a:ea typeface="SimSun" pitchFamily="2" charset="-122"/>
              </a:rPr>
              <a:t> in </a:t>
            </a:r>
            <a:r>
              <a:rPr lang="fr-FR" sz="1100" dirty="0" err="1">
                <a:latin typeface="+mn-lt"/>
                <a:ea typeface="SimSun" pitchFamily="2" charset="-122"/>
              </a:rPr>
              <a:t>Guinea</a:t>
            </a:r>
            <a:r>
              <a:rPr lang="fr-FR" sz="1100" dirty="0">
                <a:latin typeface="+mn-lt"/>
                <a:ea typeface="SimSun" pitchFamily="2" charset="-122"/>
              </a:rPr>
              <a:t>.  The outbreak </a:t>
            </a:r>
            <a:r>
              <a:rPr lang="fr-FR" sz="1100" dirty="0" err="1">
                <a:latin typeface="+mn-lt"/>
                <a:ea typeface="SimSun" pitchFamily="2" charset="-122"/>
              </a:rPr>
              <a:t>rapidly</a:t>
            </a:r>
            <a:r>
              <a:rPr lang="fr-FR" sz="1100" dirty="0">
                <a:latin typeface="+mn-lt"/>
                <a:ea typeface="SimSun" pitchFamily="2" charset="-122"/>
              </a:rPr>
              <a:t> </a:t>
            </a:r>
            <a:r>
              <a:rPr lang="fr-FR" sz="1100" dirty="0" err="1">
                <a:latin typeface="+mn-lt"/>
                <a:ea typeface="SimSun" pitchFamily="2" charset="-122"/>
              </a:rPr>
              <a:t>spread</a:t>
            </a:r>
            <a:r>
              <a:rPr lang="fr-FR" sz="1100" dirty="0">
                <a:latin typeface="+mn-lt"/>
                <a:ea typeface="SimSun" pitchFamily="2" charset="-122"/>
              </a:rPr>
              <a:t> </a:t>
            </a:r>
            <a:r>
              <a:rPr lang="fr-FR" sz="1100" dirty="0" err="1">
                <a:latin typeface="+mn-lt"/>
                <a:ea typeface="SimSun" pitchFamily="2" charset="-122"/>
              </a:rPr>
              <a:t>across</a:t>
            </a:r>
            <a:r>
              <a:rPr lang="fr-FR" sz="1100" dirty="0">
                <a:latin typeface="+mn-lt"/>
                <a:ea typeface="SimSun" pitchFamily="2" charset="-122"/>
              </a:rPr>
              <a:t> the </a:t>
            </a:r>
            <a:r>
              <a:rPr lang="fr-FR" sz="1100" dirty="0" err="1">
                <a:latin typeface="+mn-lt"/>
                <a:ea typeface="SimSun" pitchFamily="2" charset="-122"/>
              </a:rPr>
              <a:t>borders</a:t>
            </a:r>
            <a:r>
              <a:rPr lang="fr-FR" sz="1100" dirty="0">
                <a:latin typeface="+mn-lt"/>
                <a:ea typeface="SimSun" pitchFamily="2" charset="-122"/>
              </a:rPr>
              <a:t> of </a:t>
            </a:r>
            <a:r>
              <a:rPr lang="fr-FR" sz="1100" dirty="0" err="1">
                <a:latin typeface="+mn-lt"/>
                <a:ea typeface="SimSun" pitchFamily="2" charset="-122"/>
              </a:rPr>
              <a:t>Guinea</a:t>
            </a:r>
            <a:r>
              <a:rPr lang="fr-FR" sz="1100" dirty="0">
                <a:latin typeface="+mn-lt"/>
                <a:ea typeface="SimSun" pitchFamily="2" charset="-122"/>
              </a:rPr>
              <a:t> to Liberia and Sierra Leone.</a:t>
            </a:r>
          </a:p>
          <a:p>
            <a:pPr algn="l">
              <a:defRPr/>
            </a:pPr>
            <a:endParaRPr lang="fr-FR" sz="1100" dirty="0">
              <a:latin typeface="+mn-lt"/>
              <a:ea typeface="SimSun" pitchFamily="2" charset="-122"/>
            </a:endParaRPr>
          </a:p>
        </p:txBody>
      </p:sp>
      <p:sp>
        <p:nvSpPr>
          <p:cNvPr id="40965" name="Header Placeholder 1"/>
          <p:cNvSpPr>
            <a:spLocks noGrp="1"/>
          </p:cNvSpPr>
          <p:nvPr>
            <p:ph type="hdr" sz="quarter"/>
          </p:nvPr>
        </p:nvSpPr>
        <p:spPr>
          <a:noFill/>
        </p:spPr>
        <p:txBody>
          <a:bodyPr/>
          <a:lstStyle>
            <a:lvl1pPr defTabSz="916414">
              <a:defRPr sz="2400">
                <a:solidFill>
                  <a:schemeClr val="tx1"/>
                </a:solidFill>
                <a:latin typeface="Times New Roman" pitchFamily="18" charset="0"/>
                <a:cs typeface="Arial" pitchFamily="34" charset="0"/>
              </a:defRPr>
            </a:lvl1pPr>
            <a:lvl2pPr marL="731880" indent="-281492" defTabSz="916414">
              <a:defRPr sz="2400">
                <a:solidFill>
                  <a:schemeClr val="tx1"/>
                </a:solidFill>
                <a:latin typeface="Times New Roman" pitchFamily="18" charset="0"/>
                <a:cs typeface="Arial" pitchFamily="34" charset="0"/>
              </a:defRPr>
            </a:lvl2pPr>
            <a:lvl3pPr marL="1125969" indent="-225194" defTabSz="916414">
              <a:defRPr sz="2400">
                <a:solidFill>
                  <a:schemeClr val="tx1"/>
                </a:solidFill>
                <a:latin typeface="Times New Roman" pitchFamily="18" charset="0"/>
                <a:cs typeface="Arial" pitchFamily="34" charset="0"/>
              </a:defRPr>
            </a:lvl3pPr>
            <a:lvl4pPr marL="1576357" indent="-225194" defTabSz="916414">
              <a:defRPr sz="2400">
                <a:solidFill>
                  <a:schemeClr val="tx1"/>
                </a:solidFill>
                <a:latin typeface="Times New Roman" pitchFamily="18" charset="0"/>
                <a:cs typeface="Arial" pitchFamily="34" charset="0"/>
              </a:defRPr>
            </a:lvl4pPr>
            <a:lvl5pPr marL="2026745" indent="-225194" defTabSz="916414">
              <a:defRPr sz="2400">
                <a:solidFill>
                  <a:schemeClr val="tx1"/>
                </a:solidFill>
                <a:latin typeface="Times New Roman" pitchFamily="18" charset="0"/>
                <a:cs typeface="Arial" pitchFamily="34" charset="0"/>
              </a:defRPr>
            </a:lvl5pPr>
            <a:lvl6pPr marL="2477132"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6pPr>
            <a:lvl7pPr marL="2927520"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7pPr>
            <a:lvl8pPr marL="3377908"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8pPr>
            <a:lvl9pPr marL="3828296" indent="-225194" algn="ctr" defTabSz="916414"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US" sz="1200"/>
              <a:t>2014 GOARN meeting - Ebola in West Africa</a:t>
            </a:r>
            <a:endParaRPr lang="en-GB"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E7FB8"/>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05042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0050" y="0"/>
            <a:ext cx="2673350" cy="6607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0"/>
            <a:ext cx="7867650" cy="6607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0330858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34670" y="302802"/>
            <a:ext cx="9624060" cy="645157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37728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300" b="1">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Date Placeholder 3"/>
          <p:cNvSpPr>
            <a:spLocks noGrp="1"/>
          </p:cNvSpPr>
          <p:nvPr>
            <p:ph type="dt" sz="half" idx="10"/>
          </p:nvPr>
        </p:nvSpPr>
        <p:spPr>
          <a:xfrm>
            <a:off x="534670" y="7008171"/>
            <a:ext cx="2495127" cy="402567"/>
          </a:xfrm>
          <a:prstGeom prst="rect">
            <a:avLst/>
          </a:prstGeom>
        </p:spPr>
        <p:txBody>
          <a:bodyPr lIns="104306" tIns="52153" rIns="104306" bIns="52153"/>
          <a:lstStyle>
            <a:lvl1pPr>
              <a:defRPr>
                <a:solidFill>
                  <a:prstClr val="black">
                    <a:tint val="75000"/>
                  </a:prstClr>
                </a:solidFill>
                <a:cs typeface="Arial" pitchFamily="34" charset="0"/>
              </a:defRPr>
            </a:lvl1pPr>
          </a:lstStyle>
          <a:p>
            <a:pPr>
              <a:defRPr/>
            </a:pPr>
            <a:fld id="{FEF7757B-F04F-4364-A497-F73ADB92FC9F}" type="datetime1">
              <a:rPr lang="en-US"/>
              <a:pPr>
                <a:defRPr/>
              </a:pPr>
              <a:t>3/18/2015</a:t>
            </a:fld>
            <a:endParaRPr lang="en-US" dirty="0"/>
          </a:p>
        </p:txBody>
      </p:sp>
      <p:sp>
        <p:nvSpPr>
          <p:cNvPr id="4" name="Footer Placeholder 4"/>
          <p:cNvSpPr>
            <a:spLocks noGrp="1"/>
          </p:cNvSpPr>
          <p:nvPr>
            <p:ph type="ftr" sz="quarter" idx="11"/>
          </p:nvPr>
        </p:nvSpPr>
        <p:spPr>
          <a:xfrm>
            <a:off x="3653579" y="7008171"/>
            <a:ext cx="3386243" cy="402567"/>
          </a:xfrm>
          <a:prstGeom prst="rect">
            <a:avLst/>
          </a:prstGeom>
        </p:spPr>
        <p:txBody>
          <a:bodyPr lIns="104306" tIns="52153" rIns="104306" bIns="52153"/>
          <a:lstStyle>
            <a:lvl1pPr>
              <a:defRPr>
                <a:solidFill>
                  <a:prstClr val="black">
                    <a:tint val="75000"/>
                  </a:prstClr>
                </a:solidFill>
                <a:cs typeface="Arial" pitchFamily="34" charset="0"/>
              </a:defRPr>
            </a:lvl1pPr>
          </a:lstStyle>
          <a:p>
            <a:pPr>
              <a:defRPr/>
            </a:pPr>
            <a:endParaRPr lang="en-US"/>
          </a:p>
        </p:txBody>
      </p:sp>
      <p:sp>
        <p:nvSpPr>
          <p:cNvPr id="5" name="Slide Number Placeholder 5"/>
          <p:cNvSpPr>
            <a:spLocks noGrp="1"/>
          </p:cNvSpPr>
          <p:nvPr>
            <p:ph type="sldNum" sz="quarter" idx="12"/>
          </p:nvPr>
        </p:nvSpPr>
        <p:spPr>
          <a:xfrm>
            <a:off x="-1871345" y="6973165"/>
            <a:ext cx="2495127" cy="402567"/>
          </a:xfrm>
          <a:prstGeom prst="rect">
            <a:avLst/>
          </a:prstGeom>
        </p:spPr>
        <p:txBody>
          <a:bodyPr lIns="104306" tIns="52153" rIns="104306" bIns="52153"/>
          <a:lstStyle>
            <a:lvl1pPr>
              <a:defRPr sz="1600">
                <a:solidFill>
                  <a:prstClr val="white"/>
                </a:solidFill>
                <a:cs typeface="Arial" pitchFamily="34" charset="0"/>
              </a:defRPr>
            </a:lvl1pPr>
          </a:lstStyle>
          <a:p>
            <a:pPr>
              <a:defRPr/>
            </a:pPr>
            <a:fld id="{AE915CA9-7E36-4093-B170-ED92793A3306}" type="slidenum">
              <a:rPr lang="en-US"/>
              <a:pPr>
                <a:defRPr/>
              </a:pPr>
              <a:t>‹#›</a:t>
            </a:fld>
            <a:endParaRPr lang="en-US" dirty="0"/>
          </a:p>
        </p:txBody>
      </p:sp>
    </p:spTree>
    <p:extLst>
      <p:ext uri="{BB962C8B-B14F-4D97-AF65-F5344CB8AC3E}">
        <p14:creationId xmlns:p14="http://schemas.microsoft.com/office/powerpoint/2010/main" val="3026405319"/>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752958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34763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7525"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41950" y="1522413"/>
            <a:ext cx="4772025" cy="5084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81697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3425" cy="1260475"/>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61531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195119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0471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95356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05351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3"/>
          <p:cNvSpPr>
            <a:spLocks noGrp="1" noChangeArrowheads="1"/>
          </p:cNvSpPr>
          <p:nvPr>
            <p:ph type="title"/>
          </p:nvPr>
        </p:nvSpPr>
        <p:spPr bwMode="auto">
          <a:xfrm>
            <a:off x="0" y="0"/>
            <a:ext cx="10693400" cy="1365250"/>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ctr" anchorCtr="0" compatLnSpc="1">
            <a:prstTxWarp prst="textNoShape">
              <a:avLst/>
            </a:prstTxWarp>
          </a:bodyPr>
          <a:lstStyle/>
          <a:p>
            <a:pPr lvl="0"/>
            <a:r>
              <a:rPr lang="en-GB" smtClean="0"/>
              <a:t>Click to edit Master title style</a:t>
            </a:r>
          </a:p>
        </p:txBody>
      </p:sp>
      <p:sp>
        <p:nvSpPr>
          <p:cNvPr id="7172" name="Rectangle 4"/>
          <p:cNvSpPr>
            <a:spLocks noGrp="1" noChangeArrowheads="1"/>
          </p:cNvSpPr>
          <p:nvPr>
            <p:ph type="body" idx="1"/>
          </p:nvPr>
        </p:nvSpPr>
        <p:spPr bwMode="auto">
          <a:xfrm>
            <a:off x="517525" y="1522413"/>
            <a:ext cx="9696450" cy="508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7174" name="Line 6"/>
          <p:cNvSpPr>
            <a:spLocks noChangeShapeType="1"/>
          </p:cNvSpPr>
          <p:nvPr/>
        </p:nvSpPr>
        <p:spPr bwMode="auto">
          <a:xfrm>
            <a:off x="0" y="1374775"/>
            <a:ext cx="10693400" cy="0"/>
          </a:xfrm>
          <a:prstGeom prst="line">
            <a:avLst/>
          </a:prstGeom>
          <a:noFill/>
          <a:ln w="38100">
            <a:solidFill>
              <a:srgbClr val="1E7F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1593903" algn="ctr" rotWithShape="0">
                    <a:schemeClr val="bg2"/>
                  </a:outerShdw>
                </a:effectLst>
              </a14:hiddenEffects>
            </a:ext>
          </a:extLst>
        </p:spPr>
        <p:txBody>
          <a:bodyPr/>
          <a:lstStyle/>
          <a:p>
            <a:endParaRPr lang="en-GB"/>
          </a:p>
        </p:txBody>
      </p:sp>
      <p:sp>
        <p:nvSpPr>
          <p:cNvPr id="7180" name="Rectangle 12"/>
          <p:cNvSpPr>
            <a:spLocks noChangeArrowheads="1"/>
          </p:cNvSpPr>
          <p:nvPr/>
        </p:nvSpPr>
        <p:spPr bwMode="auto">
          <a:xfrm>
            <a:off x="1588" y="6632575"/>
            <a:ext cx="10693400" cy="928688"/>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81" name="Rectangle 13"/>
          <p:cNvSpPr>
            <a:spLocks noChangeArrowheads="1"/>
          </p:cNvSpPr>
          <p:nvPr/>
        </p:nvSpPr>
        <p:spPr bwMode="auto">
          <a:xfrm>
            <a:off x="1084263" y="7085013"/>
            <a:ext cx="496728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42988" rtl="0"/>
            <a:r>
              <a:rPr lang="en-GB" sz="1400" dirty="0" smtClean="0">
                <a:solidFill>
                  <a:srgbClr val="96CCEE"/>
                </a:solidFill>
                <a:latin typeface="Arial Narrow" pitchFamily="34" charset="0"/>
              </a:rPr>
              <a:t>GO Pre-deployment Training</a:t>
            </a:r>
          </a:p>
          <a:p>
            <a:pPr defTabSz="1042988" rtl="0"/>
            <a:endParaRPr lang="en-GB" sz="1400" dirty="0">
              <a:solidFill>
                <a:srgbClr val="96CCEE"/>
              </a:solidFill>
              <a:latin typeface="Arial Narrow" pitchFamily="34" charset="0"/>
            </a:endParaRPr>
          </a:p>
        </p:txBody>
      </p:sp>
      <p:sp>
        <p:nvSpPr>
          <p:cNvPr id="7182" name="Rectangle 14"/>
          <p:cNvSpPr>
            <a:spLocks noChangeArrowheads="1"/>
          </p:cNvSpPr>
          <p:nvPr/>
        </p:nvSpPr>
        <p:spPr bwMode="auto">
          <a:xfrm>
            <a:off x="420688" y="7054850"/>
            <a:ext cx="415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defTabSz="1042988" rtl="0"/>
            <a:fld id="{2C7FAE91-F635-4930-88A1-5365241C561B}" type="slidenum">
              <a:rPr lang="ar-SA" sz="1700">
                <a:solidFill>
                  <a:srgbClr val="72BBE8"/>
                </a:solidFill>
                <a:latin typeface="Arial Narrow" pitchFamily="34" charset="0"/>
              </a:rPr>
              <a:pPr algn="r" defTabSz="1042988" rtl="0"/>
              <a:t>‹#›</a:t>
            </a:fld>
            <a:r>
              <a:rPr lang="en-GB" sz="1700">
                <a:solidFill>
                  <a:srgbClr val="72BBE8"/>
                </a:solidFill>
                <a:latin typeface="Arial Narrow" pitchFamily="34" charset="0"/>
              </a:rPr>
              <a:t> </a:t>
            </a:r>
            <a:r>
              <a:rPr lang="en-US" sz="2400" baseline="14000">
                <a:solidFill>
                  <a:schemeClr val="bg1"/>
                </a:solidFill>
                <a:latin typeface="Arial Narrow" pitchFamily="34" charset="0"/>
              </a:rPr>
              <a:t>|</a:t>
            </a:r>
          </a:p>
        </p:txBody>
      </p:sp>
      <p:pic>
        <p:nvPicPr>
          <p:cNvPr id="7185" name="Picture 17" descr="WHO-EN-white-H"/>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521575" y="6659563"/>
            <a:ext cx="2581275" cy="7905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 id="2147483663" r:id="rId13"/>
  </p:sldLayoutIdLst>
  <p:txStyles>
    <p:titleStyle>
      <a:lvl1pPr algn="ctr" defTabSz="1042988" rtl="0" fontAlgn="base">
        <a:spcBef>
          <a:spcPct val="0"/>
        </a:spcBef>
        <a:spcAft>
          <a:spcPct val="0"/>
        </a:spcAft>
        <a:defRPr sz="4000" b="1">
          <a:solidFill>
            <a:srgbClr val="000066"/>
          </a:solidFill>
          <a:latin typeface="+mj-lt"/>
          <a:ea typeface="+mj-ea"/>
          <a:cs typeface="+mj-cs"/>
        </a:defRPr>
      </a:lvl1pPr>
      <a:lvl2pPr algn="ctr" defTabSz="1042988" rtl="0" fontAlgn="base">
        <a:spcBef>
          <a:spcPct val="0"/>
        </a:spcBef>
        <a:spcAft>
          <a:spcPct val="0"/>
        </a:spcAft>
        <a:defRPr sz="4000" b="1">
          <a:solidFill>
            <a:srgbClr val="000066"/>
          </a:solidFill>
          <a:latin typeface="Arial" pitchFamily="34" charset="0"/>
          <a:cs typeface="Arial" pitchFamily="34" charset="0"/>
        </a:defRPr>
      </a:lvl2pPr>
      <a:lvl3pPr algn="ctr" defTabSz="1042988" rtl="0" fontAlgn="base">
        <a:spcBef>
          <a:spcPct val="0"/>
        </a:spcBef>
        <a:spcAft>
          <a:spcPct val="0"/>
        </a:spcAft>
        <a:defRPr sz="4000" b="1">
          <a:solidFill>
            <a:srgbClr val="000066"/>
          </a:solidFill>
          <a:latin typeface="Arial" pitchFamily="34" charset="0"/>
          <a:cs typeface="Arial" pitchFamily="34" charset="0"/>
        </a:defRPr>
      </a:lvl3pPr>
      <a:lvl4pPr algn="ctr" defTabSz="1042988" rtl="0" fontAlgn="base">
        <a:spcBef>
          <a:spcPct val="0"/>
        </a:spcBef>
        <a:spcAft>
          <a:spcPct val="0"/>
        </a:spcAft>
        <a:defRPr sz="4000" b="1">
          <a:solidFill>
            <a:srgbClr val="000066"/>
          </a:solidFill>
          <a:latin typeface="Arial" pitchFamily="34" charset="0"/>
          <a:cs typeface="Arial" pitchFamily="34" charset="0"/>
        </a:defRPr>
      </a:lvl4pPr>
      <a:lvl5pPr algn="ctr" defTabSz="1042988" rtl="0" fontAlgn="base">
        <a:spcBef>
          <a:spcPct val="0"/>
        </a:spcBef>
        <a:spcAft>
          <a:spcPct val="0"/>
        </a:spcAft>
        <a:defRPr sz="4000" b="1">
          <a:solidFill>
            <a:srgbClr val="000066"/>
          </a:solidFill>
          <a:latin typeface="Arial" pitchFamily="34" charset="0"/>
          <a:cs typeface="Arial" pitchFamily="34" charset="0"/>
        </a:defRPr>
      </a:lvl5pPr>
      <a:lvl6pPr marL="457200" algn="ctr" defTabSz="1042988" rtl="0" fontAlgn="base">
        <a:spcBef>
          <a:spcPct val="0"/>
        </a:spcBef>
        <a:spcAft>
          <a:spcPct val="0"/>
        </a:spcAft>
        <a:defRPr sz="4000" b="1">
          <a:solidFill>
            <a:srgbClr val="000066"/>
          </a:solidFill>
          <a:latin typeface="Arial" pitchFamily="34" charset="0"/>
          <a:cs typeface="Arial" pitchFamily="34" charset="0"/>
        </a:defRPr>
      </a:lvl6pPr>
      <a:lvl7pPr marL="914400" algn="ctr" defTabSz="1042988" rtl="0" fontAlgn="base">
        <a:spcBef>
          <a:spcPct val="0"/>
        </a:spcBef>
        <a:spcAft>
          <a:spcPct val="0"/>
        </a:spcAft>
        <a:defRPr sz="4000" b="1">
          <a:solidFill>
            <a:srgbClr val="000066"/>
          </a:solidFill>
          <a:latin typeface="Arial" pitchFamily="34" charset="0"/>
          <a:cs typeface="Arial" pitchFamily="34" charset="0"/>
        </a:defRPr>
      </a:lvl7pPr>
      <a:lvl8pPr marL="1371600" algn="ctr" defTabSz="1042988" rtl="0" fontAlgn="base">
        <a:spcBef>
          <a:spcPct val="0"/>
        </a:spcBef>
        <a:spcAft>
          <a:spcPct val="0"/>
        </a:spcAft>
        <a:defRPr sz="4000" b="1">
          <a:solidFill>
            <a:srgbClr val="000066"/>
          </a:solidFill>
          <a:latin typeface="Arial" pitchFamily="34" charset="0"/>
          <a:cs typeface="Arial" pitchFamily="34" charset="0"/>
        </a:defRPr>
      </a:lvl8pPr>
      <a:lvl9pPr marL="1828800" algn="ctr" defTabSz="1042988" rtl="0" fontAlgn="base">
        <a:spcBef>
          <a:spcPct val="0"/>
        </a:spcBef>
        <a:spcAft>
          <a:spcPct val="0"/>
        </a:spcAft>
        <a:defRPr sz="4000" b="1">
          <a:solidFill>
            <a:srgbClr val="000066"/>
          </a:solidFill>
          <a:latin typeface="Arial" pitchFamily="34" charset="0"/>
          <a:cs typeface="Arial" pitchFamily="34" charset="0"/>
        </a:defRPr>
      </a:lvl9pPr>
    </p:titleStyle>
    <p:bodyStyle>
      <a:lvl1pPr marL="390525" indent="-390525" algn="l" defTabSz="1042988" rtl="0" fontAlgn="base">
        <a:spcBef>
          <a:spcPct val="80000"/>
        </a:spcBef>
        <a:spcAft>
          <a:spcPct val="0"/>
        </a:spcAft>
        <a:buClr>
          <a:srgbClr val="1E7FB8"/>
        </a:buClr>
        <a:buFont typeface="Wingdings" pitchFamily="2" charset="2"/>
        <a:buChar char="l"/>
        <a:defRPr sz="2800">
          <a:solidFill>
            <a:srgbClr val="000066"/>
          </a:solidFill>
          <a:latin typeface="+mn-lt"/>
          <a:ea typeface="+mn-ea"/>
          <a:cs typeface="+mn-cs"/>
        </a:defRPr>
      </a:lvl1pPr>
      <a:lvl2pPr marL="919163" indent="-322263" algn="l" defTabSz="1042988" rtl="0" fontAlgn="base">
        <a:spcBef>
          <a:spcPct val="20000"/>
        </a:spcBef>
        <a:spcAft>
          <a:spcPct val="0"/>
        </a:spcAft>
        <a:buClr>
          <a:srgbClr val="1E7FB8"/>
        </a:buClr>
        <a:buFont typeface="Arial" pitchFamily="34" charset="0"/>
        <a:buChar char="–"/>
        <a:defRPr sz="2400">
          <a:solidFill>
            <a:srgbClr val="000066"/>
          </a:solidFill>
          <a:latin typeface="+mn-lt"/>
          <a:cs typeface="+mn-cs"/>
        </a:defRPr>
      </a:lvl2pPr>
      <a:lvl3pPr marL="1433513" indent="-307975"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3pPr>
      <a:lvl4pPr marL="1898650" indent="-258763" algn="l" defTabSz="1042988" rtl="0" fontAlgn="base">
        <a:spcBef>
          <a:spcPct val="20000"/>
        </a:spcBef>
        <a:spcAft>
          <a:spcPct val="0"/>
        </a:spcAft>
        <a:buClr>
          <a:srgbClr val="1E7FB8"/>
        </a:buClr>
        <a:buChar char="–"/>
        <a:defRPr sz="2400">
          <a:solidFill>
            <a:srgbClr val="000066"/>
          </a:solidFill>
          <a:latin typeface="Arial Narrow" pitchFamily="34" charset="0"/>
          <a:cs typeface="+mn-cs"/>
        </a:defRPr>
      </a:lvl4pPr>
      <a:lvl5pPr marL="2268538" indent="-165100" algn="r" defTabSz="1042988" rtl="1" fontAlgn="base">
        <a:spcBef>
          <a:spcPct val="20000"/>
        </a:spcBef>
        <a:spcAft>
          <a:spcPct val="0"/>
        </a:spcAft>
        <a:buChar char="»"/>
        <a:defRPr sz="2300">
          <a:solidFill>
            <a:srgbClr val="000066"/>
          </a:solidFill>
          <a:latin typeface="+mn-lt"/>
          <a:cs typeface="+mn-cs"/>
        </a:defRPr>
      </a:lvl5pPr>
      <a:lvl6pPr marL="2725738" indent="-165100" algn="r" defTabSz="1042988" rtl="1" fontAlgn="base">
        <a:spcBef>
          <a:spcPct val="20000"/>
        </a:spcBef>
        <a:spcAft>
          <a:spcPct val="0"/>
        </a:spcAft>
        <a:buChar char="»"/>
        <a:defRPr sz="2300">
          <a:solidFill>
            <a:srgbClr val="000066"/>
          </a:solidFill>
          <a:latin typeface="+mn-lt"/>
          <a:cs typeface="+mn-cs"/>
        </a:defRPr>
      </a:lvl6pPr>
      <a:lvl7pPr marL="3182938" indent="-165100" algn="r" defTabSz="1042988" rtl="1" fontAlgn="base">
        <a:spcBef>
          <a:spcPct val="20000"/>
        </a:spcBef>
        <a:spcAft>
          <a:spcPct val="0"/>
        </a:spcAft>
        <a:buChar char="»"/>
        <a:defRPr sz="2300">
          <a:solidFill>
            <a:srgbClr val="000066"/>
          </a:solidFill>
          <a:latin typeface="+mn-lt"/>
          <a:cs typeface="+mn-cs"/>
        </a:defRPr>
      </a:lvl7pPr>
      <a:lvl8pPr marL="3640138" indent="-165100" algn="r" defTabSz="1042988" rtl="1" fontAlgn="base">
        <a:spcBef>
          <a:spcPct val="20000"/>
        </a:spcBef>
        <a:spcAft>
          <a:spcPct val="0"/>
        </a:spcAft>
        <a:buChar char="»"/>
        <a:defRPr sz="2300">
          <a:solidFill>
            <a:srgbClr val="000066"/>
          </a:solidFill>
          <a:latin typeface="+mn-lt"/>
          <a:cs typeface="+mn-cs"/>
        </a:defRPr>
      </a:lvl8pPr>
      <a:lvl9pPr marL="4097338" indent="-165100" algn="r" defTabSz="1042988" rtl="1" fontAlgn="base">
        <a:spcBef>
          <a:spcPct val="20000"/>
        </a:spcBef>
        <a:spcAft>
          <a:spcPct val="0"/>
        </a:spcAft>
        <a:buChar char="»"/>
        <a:defRPr sz="2300">
          <a:solidFill>
            <a:srgbClr val="00006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7FB8"/>
        </a:solidFill>
        <a:effectLst/>
      </p:bgPr>
    </p:bg>
    <p:spTree>
      <p:nvGrpSpPr>
        <p:cNvPr id="1" name=""/>
        <p:cNvGrpSpPr/>
        <p:nvPr/>
      </p:nvGrpSpPr>
      <p:grpSpPr>
        <a:xfrm>
          <a:off x="0" y="0"/>
          <a:ext cx="0" cy="0"/>
          <a:chOff x="0" y="0"/>
          <a:chExt cx="0" cy="0"/>
        </a:xfrm>
      </p:grpSpPr>
      <p:sp>
        <p:nvSpPr>
          <p:cNvPr id="246791" name="Rectangle 7"/>
          <p:cNvSpPr>
            <a:spLocks noChangeArrowheads="1"/>
          </p:cNvSpPr>
          <p:nvPr/>
        </p:nvSpPr>
        <p:spPr bwMode="auto">
          <a:xfrm>
            <a:off x="0" y="5310188"/>
            <a:ext cx="10693400" cy="2251075"/>
          </a:xfrm>
          <a:prstGeom prst="rect">
            <a:avLst/>
          </a:prstGeom>
          <a:solidFill>
            <a:srgbClr val="1E7F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246789" name="Picture 5" descr="WHO-EN-white-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0550" y="5578475"/>
            <a:ext cx="4430713" cy="1362075"/>
          </a:xfrm>
          <a:prstGeom prst="rect">
            <a:avLst/>
          </a:prstGeom>
          <a:noFill/>
          <a:extLst>
            <a:ext uri="{909E8E84-426E-40DD-AFC4-6F175D3DCCD1}">
              <a14:hiddenFill xmlns:a14="http://schemas.microsoft.com/office/drawing/2010/main">
                <a:solidFill>
                  <a:srgbClr val="FFFFFF"/>
                </a:solidFill>
              </a14:hiddenFill>
            </a:ext>
          </a:extLst>
        </p:spPr>
      </p:pic>
      <p:sp>
        <p:nvSpPr>
          <p:cNvPr id="246792" name="Rectangle 8"/>
          <p:cNvSpPr>
            <a:spLocks noChangeArrowheads="1"/>
          </p:cNvSpPr>
          <p:nvPr/>
        </p:nvSpPr>
        <p:spPr bwMode="auto">
          <a:xfrm>
            <a:off x="966276" y="3717260"/>
            <a:ext cx="9134475" cy="1154112"/>
          </a:xfrm>
          <a:prstGeom prst="rect">
            <a:avLst/>
          </a:prstGeom>
          <a:noFill/>
          <a:ln>
            <a:noFill/>
          </a:ln>
          <a:effectLst>
            <a:outerShdw dist="28398" dir="3806097" algn="ctr" rotWithShape="0">
              <a:srgbClr val="000066"/>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lstStyle/>
          <a:p>
            <a:pPr algn="ctr" defTabSz="1042988" rtl="0"/>
            <a:r>
              <a:rPr lang="en-GB" sz="5000" dirty="0" smtClean="0">
                <a:solidFill>
                  <a:schemeClr val="bg1"/>
                </a:solidFill>
              </a:rPr>
              <a:t>Introduction to Ebola Virus Disease in West Africa </a:t>
            </a:r>
            <a:endParaRPr lang="en-GB" sz="5000" dirty="0">
              <a:solidFill>
                <a:schemeClr val="bg1"/>
              </a:solidFill>
            </a:endParaRPr>
          </a:p>
        </p:txBody>
      </p:sp>
      <p:sp>
        <p:nvSpPr>
          <p:cNvPr id="2" name="Rectangle 1"/>
          <p:cNvSpPr/>
          <p:nvPr/>
        </p:nvSpPr>
        <p:spPr>
          <a:xfrm>
            <a:off x="1730477" y="1234180"/>
            <a:ext cx="7433188" cy="2131353"/>
          </a:xfrm>
          <a:prstGeom prst="rect">
            <a:avLst/>
          </a:prstGeom>
        </p:spPr>
        <p:txBody>
          <a:bodyPr wrap="square">
            <a:spAutoFit/>
          </a:bodyPr>
          <a:lstStyle/>
          <a:p>
            <a:pPr algn="ctr">
              <a:spcBef>
                <a:spcPts val="2738"/>
              </a:spcBef>
            </a:pPr>
            <a:r>
              <a:rPr lang="en-GB" sz="6600" dirty="0" smtClean="0">
                <a:solidFill>
                  <a:schemeClr val="bg1"/>
                </a:solidFill>
                <a:latin typeface="Calibri" pitchFamily="34" charset="0"/>
                <a:cs typeface="Calibri" pitchFamily="34" charset="0"/>
              </a:rPr>
              <a:t>GO Training</a:t>
            </a:r>
          </a:p>
          <a:p>
            <a:pPr algn="ctr">
              <a:spcBef>
                <a:spcPts val="2738"/>
              </a:spcBef>
            </a:pPr>
            <a:r>
              <a:rPr lang="en-GB" sz="4400" dirty="0" smtClean="0">
                <a:solidFill>
                  <a:schemeClr val="bg1"/>
                </a:solidFill>
                <a:latin typeface="Calibri" pitchFamily="34" charset="0"/>
                <a:cs typeface="Calibri" pitchFamily="34" charset="0"/>
              </a:rPr>
              <a:t>Module 2.1</a:t>
            </a:r>
            <a:endParaRPr lang="en-GB" sz="4400" dirty="0">
              <a:solidFill>
                <a:schemeClr val="bg1"/>
              </a:solidFill>
              <a:latin typeface="Calibri" pitchFamily="34" charset="0"/>
              <a:cs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1"/>
          </p:nvPr>
        </p:nvSpPr>
        <p:spPr>
          <a:xfrm>
            <a:off x="547667" y="1621327"/>
            <a:ext cx="8816485" cy="548716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lstStyle/>
          <a:p>
            <a:pPr>
              <a:lnSpc>
                <a:spcPct val="90000"/>
              </a:lnSpc>
            </a:pPr>
            <a:r>
              <a:rPr lang="en-GB" sz="3000" dirty="0">
                <a:solidFill>
                  <a:srgbClr val="002060"/>
                </a:solidFill>
                <a:latin typeface="Calibri" pitchFamily="34" charset="0"/>
                <a:cs typeface="Calibri" pitchFamily="34" charset="0"/>
              </a:rPr>
              <a:t>T</a:t>
            </a:r>
            <a:r>
              <a:rPr lang="en-GB" sz="3000" noProof="1">
                <a:solidFill>
                  <a:srgbClr val="002060"/>
                </a:solidFill>
                <a:latin typeface="Calibri" pitchFamily="34" charset="0"/>
                <a:cs typeface="Calibri" pitchFamily="34" charset="0"/>
              </a:rPr>
              <a:t>reatment is supportive</a:t>
            </a:r>
          </a:p>
          <a:p>
            <a:pPr lvl="1">
              <a:lnSpc>
                <a:spcPct val="90000"/>
              </a:lnSpc>
            </a:pPr>
            <a:r>
              <a:rPr lang="en-GB" sz="3000" dirty="0">
                <a:solidFill>
                  <a:srgbClr val="002060"/>
                </a:solidFill>
                <a:latin typeface="Calibri" pitchFamily="34" charset="0"/>
                <a:cs typeface="Calibri" pitchFamily="34" charset="0"/>
              </a:rPr>
              <a:t>rehydration, intensive care</a:t>
            </a:r>
          </a:p>
          <a:p>
            <a:pPr>
              <a:lnSpc>
                <a:spcPct val="90000"/>
              </a:lnSpc>
            </a:pPr>
            <a:r>
              <a:rPr lang="en-GB" sz="3000" dirty="0">
                <a:solidFill>
                  <a:srgbClr val="002060"/>
                </a:solidFill>
                <a:latin typeface="Calibri" pitchFamily="34" charset="0"/>
                <a:cs typeface="Calibri" pitchFamily="34" charset="0"/>
              </a:rPr>
              <a:t>Some </a:t>
            </a:r>
            <a:r>
              <a:rPr lang="en-GB" sz="3000" u="sng" dirty="0">
                <a:solidFill>
                  <a:srgbClr val="002060"/>
                </a:solidFill>
                <a:latin typeface="Calibri" pitchFamily="34" charset="0"/>
                <a:cs typeface="Calibri" pitchFamily="34" charset="0"/>
              </a:rPr>
              <a:t>potential</a:t>
            </a:r>
            <a:r>
              <a:rPr lang="en-GB" sz="3000" dirty="0">
                <a:solidFill>
                  <a:srgbClr val="002060"/>
                </a:solidFill>
                <a:latin typeface="Calibri" pitchFamily="34" charset="0"/>
                <a:cs typeface="Calibri" pitchFamily="34" charset="0"/>
              </a:rPr>
              <a:t> specific treatment</a:t>
            </a:r>
          </a:p>
          <a:p>
            <a:pPr lvl="1">
              <a:lnSpc>
                <a:spcPct val="90000"/>
              </a:lnSpc>
            </a:pPr>
            <a:r>
              <a:rPr lang="en-GB" sz="3000" dirty="0">
                <a:solidFill>
                  <a:srgbClr val="002060"/>
                </a:solidFill>
                <a:latin typeface="Calibri" pitchFamily="34" charset="0"/>
                <a:cs typeface="Calibri" pitchFamily="34" charset="0"/>
              </a:rPr>
              <a:t>Monoclonal antibodies</a:t>
            </a:r>
          </a:p>
          <a:p>
            <a:pPr lvl="1">
              <a:lnSpc>
                <a:spcPct val="90000"/>
              </a:lnSpc>
            </a:pPr>
            <a:r>
              <a:rPr lang="en-GB" sz="3000" dirty="0">
                <a:solidFill>
                  <a:srgbClr val="002060"/>
                </a:solidFill>
                <a:latin typeface="Calibri" pitchFamily="34" charset="0"/>
                <a:cs typeface="Calibri" pitchFamily="34" charset="0"/>
              </a:rPr>
              <a:t>Very limited availability</a:t>
            </a:r>
          </a:p>
          <a:p>
            <a:pPr lvl="1">
              <a:lnSpc>
                <a:spcPct val="90000"/>
              </a:lnSpc>
            </a:pPr>
            <a:r>
              <a:rPr lang="en-GB" sz="3000" dirty="0">
                <a:solidFill>
                  <a:srgbClr val="002060"/>
                </a:solidFill>
                <a:latin typeface="Calibri" pitchFamily="34" charset="0"/>
                <a:cs typeface="Calibri" pitchFamily="34" charset="0"/>
              </a:rPr>
              <a:t>Limited information on safety &amp; efficacy</a:t>
            </a:r>
          </a:p>
          <a:p>
            <a:pPr lvl="1">
              <a:lnSpc>
                <a:spcPct val="90000"/>
              </a:lnSpc>
            </a:pPr>
            <a:r>
              <a:rPr lang="en-GB" sz="3000" dirty="0">
                <a:solidFill>
                  <a:srgbClr val="002060"/>
                </a:solidFill>
                <a:latin typeface="Calibri" pitchFamily="34" charset="0"/>
                <a:cs typeface="Calibri" pitchFamily="34" charset="0"/>
              </a:rPr>
              <a:t>Candidate drugs also in early stages of testing</a:t>
            </a:r>
          </a:p>
          <a:p>
            <a:pPr>
              <a:lnSpc>
                <a:spcPct val="90000"/>
              </a:lnSpc>
            </a:pPr>
            <a:r>
              <a:rPr lang="en-GB" sz="3000" dirty="0">
                <a:solidFill>
                  <a:srgbClr val="002060"/>
                </a:solidFill>
                <a:latin typeface="Calibri" pitchFamily="34" charset="0"/>
                <a:cs typeface="Calibri" pitchFamily="34" charset="0"/>
              </a:rPr>
              <a:t>Vaccines in development </a:t>
            </a:r>
          </a:p>
          <a:p>
            <a:pPr>
              <a:lnSpc>
                <a:spcPct val="90000"/>
              </a:lnSpc>
            </a:pPr>
            <a:endParaRPr lang="en-GB" sz="3000" dirty="0">
              <a:solidFill>
                <a:srgbClr val="002060"/>
              </a:solidFill>
              <a:latin typeface="Calibri" pitchFamily="34" charset="0"/>
              <a:cs typeface="Calibri" pitchFamily="34" charset="0"/>
            </a:endParaRPr>
          </a:p>
        </p:txBody>
      </p:sp>
      <p:sp>
        <p:nvSpPr>
          <p:cNvPr id="24579" name="Rectangle 4"/>
          <p:cNvSpPr>
            <a:spLocks noGrp="1" noChangeArrowheads="1"/>
          </p:cNvSpPr>
          <p:nvPr>
            <p:ph type="title"/>
          </p:nvPr>
        </p:nvSpPr>
        <p:spPr bwMode="auto">
          <a:xfrm>
            <a:off x="-29704" y="33256"/>
            <a:ext cx="10693400" cy="103617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103220" tIns="50704" rIns="103220" bIns="50704" anchor="t"/>
          <a:lstStyle/>
          <a:p>
            <a:r>
              <a:rPr lang="en-GB" smtClean="0">
                <a:latin typeface="Calibri" pitchFamily="34" charset="0"/>
                <a:cs typeface="Calibri" pitchFamily="34" charset="0"/>
              </a:rPr>
              <a:t>Ebola treatment and care</a:t>
            </a:r>
            <a:endParaRPr lang="en-GB" smtClean="0">
              <a:solidFill>
                <a:srgbClr val="1E7FB8"/>
              </a:solidFill>
              <a:latin typeface="Calibri" pitchFamily="34" charset="0"/>
              <a:cs typeface="Calibri" pitchFamily="34" charset="0"/>
            </a:endParaRPr>
          </a:p>
        </p:txBody>
      </p:sp>
    </p:spTree>
    <p:extLst>
      <p:ext uri="{BB962C8B-B14F-4D97-AF65-F5344CB8AC3E}">
        <p14:creationId xmlns:p14="http://schemas.microsoft.com/office/powerpoint/2010/main" val="1486115761"/>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10" y="1218204"/>
            <a:ext cx="10650700" cy="628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03" name="Line 12"/>
          <p:cNvSpPr>
            <a:spLocks noChangeShapeType="1"/>
          </p:cNvSpPr>
          <p:nvPr/>
        </p:nvSpPr>
        <p:spPr bwMode="auto">
          <a:xfrm flipH="1">
            <a:off x="4589251" y="3873398"/>
            <a:ext cx="0" cy="125671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25604" name="Text Box 14"/>
          <p:cNvSpPr txBox="1">
            <a:spLocks noChangeArrowheads="1"/>
          </p:cNvSpPr>
          <p:nvPr/>
        </p:nvSpPr>
        <p:spPr bwMode="auto">
          <a:xfrm>
            <a:off x="2599090" y="4144693"/>
            <a:ext cx="1809357" cy="536212"/>
          </a:xfrm>
          <a:prstGeom prst="rect">
            <a:avLst/>
          </a:prstGeom>
          <a:solidFill>
            <a:schemeClr val="bg1"/>
          </a:solidFill>
          <a:ln w="9525">
            <a:solidFill>
              <a:srgbClr val="FFC000"/>
            </a:solidFill>
            <a:miter lim="800000"/>
            <a:headEnd/>
            <a:tailEnd/>
          </a:ln>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400">
                <a:latin typeface="Calibri" pitchFamily="34" charset="0"/>
                <a:cs typeface="Calibri" pitchFamily="34" charset="0"/>
              </a:rPr>
              <a:t>Alert 13 March </a:t>
            </a:r>
          </a:p>
          <a:p>
            <a:r>
              <a:rPr lang="en-GB" sz="1400">
                <a:latin typeface="Calibri" pitchFamily="34" charset="0"/>
                <a:cs typeface="Calibri" pitchFamily="34" charset="0"/>
              </a:rPr>
              <a:t>15 cases inc. 9 deaths</a:t>
            </a:r>
          </a:p>
        </p:txBody>
      </p:sp>
      <p:sp>
        <p:nvSpPr>
          <p:cNvPr id="25605" name="Rectangle 3"/>
          <p:cNvSpPr>
            <a:spLocks noChangeArrowheads="1"/>
          </p:cNvSpPr>
          <p:nvPr/>
        </p:nvSpPr>
        <p:spPr bwMode="auto">
          <a:xfrm>
            <a:off x="1314397" y="1361728"/>
            <a:ext cx="2071846" cy="859394"/>
          </a:xfrm>
          <a:prstGeom prst="rect">
            <a:avLst/>
          </a:prstGeom>
          <a:solidFill>
            <a:schemeClr val="bg1"/>
          </a:solidFill>
          <a:ln w="952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19" name="Rectangle 18"/>
          <p:cNvSpPr/>
          <p:nvPr/>
        </p:nvSpPr>
        <p:spPr>
          <a:xfrm>
            <a:off x="1394228" y="1675030"/>
            <a:ext cx="217209" cy="154026"/>
          </a:xfrm>
          <a:prstGeom prst="rect">
            <a:avLst/>
          </a:prstGeom>
          <a:solidFill>
            <a:srgbClr val="FF9933"/>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anchor="ctr"/>
          <a:lstStyle/>
          <a:p>
            <a:pPr>
              <a:defRPr/>
            </a:pPr>
            <a:endParaRPr lang="en-GB"/>
          </a:p>
        </p:txBody>
      </p:sp>
      <p:sp>
        <p:nvSpPr>
          <p:cNvPr id="25607" name="TextBox 2"/>
          <p:cNvSpPr txBox="1">
            <a:spLocks noChangeArrowheads="1"/>
          </p:cNvSpPr>
          <p:nvPr/>
        </p:nvSpPr>
        <p:spPr bwMode="auto">
          <a:xfrm>
            <a:off x="1572451" y="1361727"/>
            <a:ext cx="1866744"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Sierra Leone (533 cases)</a:t>
            </a:r>
          </a:p>
        </p:txBody>
      </p:sp>
      <p:sp>
        <p:nvSpPr>
          <p:cNvPr id="21" name="Rectangle 20"/>
          <p:cNvSpPr/>
          <p:nvPr/>
        </p:nvSpPr>
        <p:spPr>
          <a:xfrm>
            <a:off x="1394228" y="1955077"/>
            <a:ext cx="217209" cy="154026"/>
          </a:xfrm>
          <a:prstGeom prst="rect">
            <a:avLst/>
          </a:prstGeom>
          <a:solidFill>
            <a:srgbClr val="00B0F0"/>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anchor="ctr"/>
          <a:lstStyle/>
          <a:p>
            <a:pPr>
              <a:defRPr/>
            </a:pPr>
            <a:endParaRPr lang="en-GB"/>
          </a:p>
        </p:txBody>
      </p:sp>
      <p:sp>
        <p:nvSpPr>
          <p:cNvPr id="25609" name="TextBox 21"/>
          <p:cNvSpPr txBox="1">
            <a:spLocks noChangeArrowheads="1"/>
          </p:cNvSpPr>
          <p:nvPr/>
        </p:nvSpPr>
        <p:spPr bwMode="auto">
          <a:xfrm>
            <a:off x="1685696" y="1865812"/>
            <a:ext cx="1479266"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Liberia (274 cases)</a:t>
            </a:r>
          </a:p>
        </p:txBody>
      </p:sp>
      <p:sp>
        <p:nvSpPr>
          <p:cNvPr id="23" name="Rectangle 22"/>
          <p:cNvSpPr/>
          <p:nvPr/>
        </p:nvSpPr>
        <p:spPr>
          <a:xfrm>
            <a:off x="1392370" y="1421237"/>
            <a:ext cx="215353" cy="154026"/>
          </a:xfrm>
          <a:prstGeom prst="rect">
            <a:avLst/>
          </a:prstGeom>
          <a:solidFill>
            <a:srgbClr val="00B050"/>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anchor="ctr"/>
          <a:lstStyle/>
          <a:p>
            <a:pPr>
              <a:defRPr/>
            </a:pPr>
            <a:endParaRPr lang="en-GB"/>
          </a:p>
        </p:txBody>
      </p:sp>
      <p:sp>
        <p:nvSpPr>
          <p:cNvPr id="25611" name="TextBox 23"/>
          <p:cNvSpPr txBox="1">
            <a:spLocks noChangeArrowheads="1"/>
          </p:cNvSpPr>
          <p:nvPr/>
        </p:nvSpPr>
        <p:spPr bwMode="auto">
          <a:xfrm>
            <a:off x="1585445" y="1629523"/>
            <a:ext cx="1503311"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Guinea (450 cases)</a:t>
            </a:r>
          </a:p>
        </p:txBody>
      </p:sp>
      <p:sp>
        <p:nvSpPr>
          <p:cNvPr id="25612" name="Line 12"/>
          <p:cNvSpPr>
            <a:spLocks noChangeShapeType="1"/>
          </p:cNvSpPr>
          <p:nvPr/>
        </p:nvSpPr>
        <p:spPr bwMode="auto">
          <a:xfrm>
            <a:off x="2652929" y="5210621"/>
            <a:ext cx="0" cy="871646"/>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25613" name="Text Box 13"/>
          <p:cNvSpPr txBox="1">
            <a:spLocks noChangeArrowheads="1"/>
          </p:cNvSpPr>
          <p:nvPr/>
        </p:nvSpPr>
        <p:spPr bwMode="auto">
          <a:xfrm>
            <a:off x="1316255" y="4972581"/>
            <a:ext cx="1992016" cy="751655"/>
          </a:xfrm>
          <a:prstGeom prst="rect">
            <a:avLst/>
          </a:prstGeom>
          <a:solidFill>
            <a:schemeClr val="bg1"/>
          </a:solidFill>
          <a:ln w="9525">
            <a:solidFill>
              <a:srgbClr val="1E7FB8"/>
            </a:solidFill>
            <a:miter lim="800000"/>
            <a:headEnd/>
            <a:tailEnd/>
          </a:ln>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400">
                <a:latin typeface="Calibri" pitchFamily="34" charset="0"/>
                <a:cs typeface="Calibri" pitchFamily="34" charset="0"/>
              </a:rPr>
              <a:t>Alert from Méliandou</a:t>
            </a:r>
          </a:p>
          <a:p>
            <a:r>
              <a:rPr lang="en-GB" sz="1400">
                <a:latin typeface="Calibri" pitchFamily="34" charset="0"/>
                <a:cs typeface="Calibri" pitchFamily="34" charset="0"/>
              </a:rPr>
              <a:t>26 January</a:t>
            </a:r>
          </a:p>
          <a:p>
            <a:r>
              <a:rPr lang="en-GB" sz="1400">
                <a:latin typeface="Calibri" pitchFamily="34" charset="0"/>
                <a:cs typeface="Calibri" pitchFamily="34" charset="0"/>
              </a:rPr>
              <a:t>5 death w diarrhoea</a:t>
            </a:r>
          </a:p>
        </p:txBody>
      </p:sp>
      <p:grpSp>
        <p:nvGrpSpPr>
          <p:cNvPr id="25614" name="Group 26"/>
          <p:cNvGrpSpPr>
            <a:grpSpLocks noChangeAspect="1"/>
          </p:cNvGrpSpPr>
          <p:nvPr/>
        </p:nvGrpSpPr>
        <p:grpSpPr bwMode="auto">
          <a:xfrm rot="-8023499">
            <a:off x="3209256" y="3869515"/>
            <a:ext cx="469078" cy="319317"/>
            <a:chOff x="4564" y="3070"/>
            <a:chExt cx="633" cy="405"/>
          </a:xfrm>
        </p:grpSpPr>
        <p:sp>
          <p:nvSpPr>
            <p:cNvPr id="25640" name="Freeform 27"/>
            <p:cNvSpPr>
              <a:spLocks noChangeAspect="1"/>
            </p:cNvSpPr>
            <p:nvPr/>
          </p:nvSpPr>
          <p:spPr bwMode="auto">
            <a:xfrm>
              <a:off x="4652" y="3070"/>
              <a:ext cx="423" cy="403"/>
            </a:xfrm>
            <a:custGeom>
              <a:avLst/>
              <a:gdLst>
                <a:gd name="T0" fmla="*/ 3 w 847"/>
                <a:gd name="T1" fmla="*/ 0 h 806"/>
                <a:gd name="T2" fmla="*/ 4 w 847"/>
                <a:gd name="T3" fmla="*/ 1 h 806"/>
                <a:gd name="T4" fmla="*/ 4 w 847"/>
                <a:gd name="T5" fmla="*/ 1 h 806"/>
                <a:gd name="T6" fmla="*/ 4 w 847"/>
                <a:gd name="T7" fmla="*/ 1 h 806"/>
                <a:gd name="T8" fmla="*/ 4 w 847"/>
                <a:gd name="T9" fmla="*/ 2 h 806"/>
                <a:gd name="T10" fmla="*/ 4 w 847"/>
                <a:gd name="T11" fmla="*/ 2 h 806"/>
                <a:gd name="T12" fmla="*/ 4 w 847"/>
                <a:gd name="T13" fmla="*/ 2 h 806"/>
                <a:gd name="T14" fmla="*/ 5 w 847"/>
                <a:gd name="T15" fmla="*/ 3 h 806"/>
                <a:gd name="T16" fmla="*/ 5 w 847"/>
                <a:gd name="T17" fmla="*/ 3 h 806"/>
                <a:gd name="T18" fmla="*/ 6 w 847"/>
                <a:gd name="T19" fmla="*/ 4 h 806"/>
                <a:gd name="T20" fmla="*/ 6 w 847"/>
                <a:gd name="T21" fmla="*/ 4 h 806"/>
                <a:gd name="T22" fmla="*/ 6 w 847"/>
                <a:gd name="T23" fmla="*/ 4 h 806"/>
                <a:gd name="T24" fmla="*/ 6 w 847"/>
                <a:gd name="T25" fmla="*/ 5 h 806"/>
                <a:gd name="T26" fmla="*/ 6 w 847"/>
                <a:gd name="T27" fmla="*/ 5 h 806"/>
                <a:gd name="T28" fmla="*/ 6 w 847"/>
                <a:gd name="T29" fmla="*/ 5 h 806"/>
                <a:gd name="T30" fmla="*/ 6 w 847"/>
                <a:gd name="T31" fmla="*/ 6 h 806"/>
                <a:gd name="T32" fmla="*/ 6 w 847"/>
                <a:gd name="T33" fmla="*/ 6 h 806"/>
                <a:gd name="T34" fmla="*/ 6 w 847"/>
                <a:gd name="T35" fmla="*/ 6 h 806"/>
                <a:gd name="T36" fmla="*/ 6 w 847"/>
                <a:gd name="T37" fmla="*/ 6 h 806"/>
                <a:gd name="T38" fmla="*/ 5 w 847"/>
                <a:gd name="T39" fmla="*/ 7 h 806"/>
                <a:gd name="T40" fmla="*/ 5 w 847"/>
                <a:gd name="T41" fmla="*/ 7 h 806"/>
                <a:gd name="T42" fmla="*/ 4 w 847"/>
                <a:gd name="T43" fmla="*/ 7 h 806"/>
                <a:gd name="T44" fmla="*/ 4 w 847"/>
                <a:gd name="T45" fmla="*/ 7 h 806"/>
                <a:gd name="T46" fmla="*/ 4 w 847"/>
                <a:gd name="T47" fmla="*/ 7 h 806"/>
                <a:gd name="T48" fmla="*/ 4 w 847"/>
                <a:gd name="T49" fmla="*/ 7 h 806"/>
                <a:gd name="T50" fmla="*/ 3 w 847"/>
                <a:gd name="T51" fmla="*/ 7 h 806"/>
                <a:gd name="T52" fmla="*/ 3 w 847"/>
                <a:gd name="T53" fmla="*/ 6 h 806"/>
                <a:gd name="T54" fmla="*/ 3 w 847"/>
                <a:gd name="T55" fmla="*/ 6 h 806"/>
                <a:gd name="T56" fmla="*/ 1 w 847"/>
                <a:gd name="T57" fmla="*/ 5 h 806"/>
                <a:gd name="T58" fmla="*/ 1 w 847"/>
                <a:gd name="T59" fmla="*/ 4 h 806"/>
                <a:gd name="T60" fmla="*/ 1 w 847"/>
                <a:gd name="T61" fmla="*/ 4 h 806"/>
                <a:gd name="T62" fmla="*/ 0 w 847"/>
                <a:gd name="T63" fmla="*/ 4 h 806"/>
                <a:gd name="T64" fmla="*/ 0 w 847"/>
                <a:gd name="T65" fmla="*/ 4 h 806"/>
                <a:gd name="T66" fmla="*/ 0 w 847"/>
                <a:gd name="T67" fmla="*/ 4 h 806"/>
                <a:gd name="T68" fmla="*/ 1 w 847"/>
                <a:gd name="T69" fmla="*/ 3 h 806"/>
                <a:gd name="T70" fmla="*/ 1 w 847"/>
                <a:gd name="T71" fmla="*/ 3 h 806"/>
                <a:gd name="T72" fmla="*/ 2 w 847"/>
                <a:gd name="T73" fmla="*/ 3 h 806"/>
                <a:gd name="T74" fmla="*/ 2 w 847"/>
                <a:gd name="T75" fmla="*/ 2 h 806"/>
                <a:gd name="T76" fmla="*/ 3 w 847"/>
                <a:gd name="T77" fmla="*/ 2 h 806"/>
                <a:gd name="T78" fmla="*/ 3 w 847"/>
                <a:gd name="T79" fmla="*/ 1 h 806"/>
                <a:gd name="T80" fmla="*/ 3 w 847"/>
                <a:gd name="T81" fmla="*/ 1 h 806"/>
                <a:gd name="T82" fmla="*/ 3 w 847"/>
                <a:gd name="T83" fmla="*/ 0 h 80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847" h="806">
                  <a:moveTo>
                    <a:pt x="502" y="0"/>
                  </a:moveTo>
                  <a:lnTo>
                    <a:pt x="513" y="46"/>
                  </a:lnTo>
                  <a:lnTo>
                    <a:pt x="527" y="87"/>
                  </a:lnTo>
                  <a:lnTo>
                    <a:pt x="536" y="114"/>
                  </a:lnTo>
                  <a:lnTo>
                    <a:pt x="550" y="145"/>
                  </a:lnTo>
                  <a:lnTo>
                    <a:pt x="578" y="191"/>
                  </a:lnTo>
                  <a:lnTo>
                    <a:pt x="621" y="240"/>
                  </a:lnTo>
                  <a:lnTo>
                    <a:pt x="663" y="288"/>
                  </a:lnTo>
                  <a:lnTo>
                    <a:pt x="719" y="343"/>
                  </a:lnTo>
                  <a:lnTo>
                    <a:pt x="775" y="403"/>
                  </a:lnTo>
                  <a:lnTo>
                    <a:pt x="809" y="449"/>
                  </a:lnTo>
                  <a:lnTo>
                    <a:pt x="833" y="500"/>
                  </a:lnTo>
                  <a:lnTo>
                    <a:pt x="844" y="535"/>
                  </a:lnTo>
                  <a:lnTo>
                    <a:pt x="847" y="568"/>
                  </a:lnTo>
                  <a:lnTo>
                    <a:pt x="842" y="607"/>
                  </a:lnTo>
                  <a:lnTo>
                    <a:pt x="831" y="653"/>
                  </a:lnTo>
                  <a:lnTo>
                    <a:pt x="818" y="682"/>
                  </a:lnTo>
                  <a:lnTo>
                    <a:pt x="808" y="707"/>
                  </a:lnTo>
                  <a:lnTo>
                    <a:pt x="784" y="736"/>
                  </a:lnTo>
                  <a:lnTo>
                    <a:pt x="732" y="773"/>
                  </a:lnTo>
                  <a:lnTo>
                    <a:pt x="682" y="794"/>
                  </a:lnTo>
                  <a:lnTo>
                    <a:pt x="634" y="804"/>
                  </a:lnTo>
                  <a:lnTo>
                    <a:pt x="598" y="806"/>
                  </a:lnTo>
                  <a:lnTo>
                    <a:pt x="560" y="800"/>
                  </a:lnTo>
                  <a:lnTo>
                    <a:pt x="518" y="788"/>
                  </a:lnTo>
                  <a:lnTo>
                    <a:pt x="479" y="769"/>
                  </a:lnTo>
                  <a:lnTo>
                    <a:pt x="429" y="727"/>
                  </a:lnTo>
                  <a:lnTo>
                    <a:pt x="385" y="681"/>
                  </a:lnTo>
                  <a:lnTo>
                    <a:pt x="239" y="534"/>
                  </a:lnTo>
                  <a:lnTo>
                    <a:pt x="199" y="503"/>
                  </a:lnTo>
                  <a:lnTo>
                    <a:pt x="145" y="467"/>
                  </a:lnTo>
                  <a:lnTo>
                    <a:pt x="88" y="442"/>
                  </a:lnTo>
                  <a:lnTo>
                    <a:pt x="0" y="416"/>
                  </a:lnTo>
                  <a:lnTo>
                    <a:pt x="74" y="400"/>
                  </a:lnTo>
                  <a:lnTo>
                    <a:pt x="144" y="368"/>
                  </a:lnTo>
                  <a:lnTo>
                    <a:pt x="204" y="330"/>
                  </a:lnTo>
                  <a:lnTo>
                    <a:pt x="267" y="291"/>
                  </a:lnTo>
                  <a:lnTo>
                    <a:pt x="331" y="238"/>
                  </a:lnTo>
                  <a:lnTo>
                    <a:pt x="392" y="175"/>
                  </a:lnTo>
                  <a:lnTo>
                    <a:pt x="439" y="121"/>
                  </a:lnTo>
                  <a:lnTo>
                    <a:pt x="475" y="66"/>
                  </a:lnTo>
                  <a:lnTo>
                    <a:pt x="502" y="0"/>
                  </a:lnTo>
                  <a:close/>
                </a:path>
              </a:pathLst>
            </a:custGeom>
            <a:solidFill>
              <a:srgbClr val="FF8000"/>
            </a:solidFill>
            <a:ln w="6350">
              <a:solidFill>
                <a:srgbClr val="FF8000"/>
              </a:solidFill>
              <a:prstDash val="solid"/>
              <a:round/>
              <a:headEnd/>
              <a:tailEnd/>
            </a:ln>
          </p:spPr>
          <p:txBody>
            <a:bodyPr/>
            <a:lstStyle/>
            <a:p>
              <a:endParaRPr lang="en-GB"/>
            </a:p>
          </p:txBody>
        </p:sp>
        <p:sp>
          <p:nvSpPr>
            <p:cNvPr id="25641" name="Freeform 28"/>
            <p:cNvSpPr>
              <a:spLocks noChangeAspect="1"/>
            </p:cNvSpPr>
            <p:nvPr/>
          </p:nvSpPr>
          <p:spPr bwMode="auto">
            <a:xfrm>
              <a:off x="4642" y="3072"/>
              <a:ext cx="257" cy="214"/>
            </a:xfrm>
            <a:custGeom>
              <a:avLst/>
              <a:gdLst>
                <a:gd name="T0" fmla="*/ 1 w 514"/>
                <a:gd name="T1" fmla="*/ 3 h 429"/>
                <a:gd name="T2" fmla="*/ 0 w 514"/>
                <a:gd name="T3" fmla="*/ 3 h 429"/>
                <a:gd name="T4" fmla="*/ 1 w 514"/>
                <a:gd name="T5" fmla="*/ 3 h 429"/>
                <a:gd name="T6" fmla="*/ 1 w 514"/>
                <a:gd name="T7" fmla="*/ 2 h 429"/>
                <a:gd name="T8" fmla="*/ 1 w 514"/>
                <a:gd name="T9" fmla="*/ 2 h 429"/>
                <a:gd name="T10" fmla="*/ 1 w 514"/>
                <a:gd name="T11" fmla="*/ 2 h 429"/>
                <a:gd name="T12" fmla="*/ 1 w 514"/>
                <a:gd name="T13" fmla="*/ 2 h 429"/>
                <a:gd name="T14" fmla="*/ 1 w 514"/>
                <a:gd name="T15" fmla="*/ 2 h 429"/>
                <a:gd name="T16" fmla="*/ 2 w 514"/>
                <a:gd name="T17" fmla="*/ 1 h 429"/>
                <a:gd name="T18" fmla="*/ 2 w 514"/>
                <a:gd name="T19" fmla="*/ 1 h 429"/>
                <a:gd name="T20" fmla="*/ 2 w 514"/>
                <a:gd name="T21" fmla="*/ 1 h 429"/>
                <a:gd name="T22" fmla="*/ 2 w 514"/>
                <a:gd name="T23" fmla="*/ 1 h 429"/>
                <a:gd name="T24" fmla="*/ 3 w 514"/>
                <a:gd name="T25" fmla="*/ 0 h 429"/>
                <a:gd name="T26" fmla="*/ 3 w 514"/>
                <a:gd name="T27" fmla="*/ 0 h 429"/>
                <a:gd name="T28" fmla="*/ 3 w 514"/>
                <a:gd name="T29" fmla="*/ 0 h 429"/>
                <a:gd name="T30" fmla="*/ 4 w 514"/>
                <a:gd name="T31" fmla="*/ 0 h 429"/>
                <a:gd name="T32" fmla="*/ 4 w 514"/>
                <a:gd name="T33" fmla="*/ 0 h 429"/>
                <a:gd name="T34" fmla="*/ 4 w 514"/>
                <a:gd name="T35" fmla="*/ 0 h 429"/>
                <a:gd name="T36" fmla="*/ 4 w 514"/>
                <a:gd name="T37" fmla="*/ 0 h 429"/>
                <a:gd name="T38" fmla="*/ 4 w 514"/>
                <a:gd name="T39" fmla="*/ 0 h 429"/>
                <a:gd name="T40" fmla="*/ 4 w 514"/>
                <a:gd name="T41" fmla="*/ 0 h 429"/>
                <a:gd name="T42" fmla="*/ 5 w 514"/>
                <a:gd name="T43" fmla="*/ 0 h 429"/>
                <a:gd name="T44" fmla="*/ 5 w 514"/>
                <a:gd name="T45" fmla="*/ 0 h 429"/>
                <a:gd name="T46" fmla="*/ 4 w 514"/>
                <a:gd name="T47" fmla="*/ 0 h 429"/>
                <a:gd name="T48" fmla="*/ 4 w 514"/>
                <a:gd name="T49" fmla="*/ 0 h 429"/>
                <a:gd name="T50" fmla="*/ 4 w 514"/>
                <a:gd name="T51" fmla="*/ 0 h 429"/>
                <a:gd name="T52" fmla="*/ 4 w 514"/>
                <a:gd name="T53" fmla="*/ 0 h 429"/>
                <a:gd name="T54" fmla="*/ 4 w 514"/>
                <a:gd name="T55" fmla="*/ 1 h 429"/>
                <a:gd name="T56" fmla="*/ 4 w 514"/>
                <a:gd name="T57" fmla="*/ 1 h 429"/>
                <a:gd name="T58" fmla="*/ 3 w 514"/>
                <a:gd name="T59" fmla="*/ 1 h 429"/>
                <a:gd name="T60" fmla="*/ 3 w 514"/>
                <a:gd name="T61" fmla="*/ 1 h 429"/>
                <a:gd name="T62" fmla="*/ 3 w 514"/>
                <a:gd name="T63" fmla="*/ 2 h 429"/>
                <a:gd name="T64" fmla="*/ 2 w 514"/>
                <a:gd name="T65" fmla="*/ 2 h 429"/>
                <a:gd name="T66" fmla="*/ 2 w 514"/>
                <a:gd name="T67" fmla="*/ 2 h 429"/>
                <a:gd name="T68" fmla="*/ 2 w 514"/>
                <a:gd name="T69" fmla="*/ 2 h 429"/>
                <a:gd name="T70" fmla="*/ 1 w 514"/>
                <a:gd name="T71" fmla="*/ 3 h 429"/>
                <a:gd name="T72" fmla="*/ 1 w 514"/>
                <a:gd name="T73" fmla="*/ 3 h 429"/>
                <a:gd name="T74" fmla="*/ 1 w 514"/>
                <a:gd name="T75" fmla="*/ 3 h 429"/>
                <a:gd name="T76" fmla="*/ 1 w 514"/>
                <a:gd name="T77" fmla="*/ 3 h 429"/>
                <a:gd name="T78" fmla="*/ 1 w 514"/>
                <a:gd name="T79" fmla="*/ 3 h 429"/>
                <a:gd name="T80" fmla="*/ 1 w 514"/>
                <a:gd name="T81" fmla="*/ 3 h 42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14" h="429">
                  <a:moveTo>
                    <a:pt x="3" y="425"/>
                  </a:moveTo>
                  <a:lnTo>
                    <a:pt x="0" y="411"/>
                  </a:lnTo>
                  <a:lnTo>
                    <a:pt x="5" y="388"/>
                  </a:lnTo>
                  <a:lnTo>
                    <a:pt x="13" y="370"/>
                  </a:lnTo>
                  <a:lnTo>
                    <a:pt x="25" y="351"/>
                  </a:lnTo>
                  <a:lnTo>
                    <a:pt x="41" y="330"/>
                  </a:lnTo>
                  <a:lnTo>
                    <a:pt x="59" y="307"/>
                  </a:lnTo>
                  <a:lnTo>
                    <a:pt x="98" y="266"/>
                  </a:lnTo>
                  <a:lnTo>
                    <a:pt x="134" y="230"/>
                  </a:lnTo>
                  <a:lnTo>
                    <a:pt x="167" y="200"/>
                  </a:lnTo>
                  <a:lnTo>
                    <a:pt x="200" y="173"/>
                  </a:lnTo>
                  <a:lnTo>
                    <a:pt x="233" y="146"/>
                  </a:lnTo>
                  <a:lnTo>
                    <a:pt x="269" y="117"/>
                  </a:lnTo>
                  <a:lnTo>
                    <a:pt x="313" y="86"/>
                  </a:lnTo>
                  <a:lnTo>
                    <a:pt x="357" y="58"/>
                  </a:lnTo>
                  <a:lnTo>
                    <a:pt x="402" y="32"/>
                  </a:lnTo>
                  <a:lnTo>
                    <a:pt x="443" y="15"/>
                  </a:lnTo>
                  <a:lnTo>
                    <a:pt x="471" y="6"/>
                  </a:lnTo>
                  <a:lnTo>
                    <a:pt x="490" y="2"/>
                  </a:lnTo>
                  <a:lnTo>
                    <a:pt x="504" y="0"/>
                  </a:lnTo>
                  <a:lnTo>
                    <a:pt x="511" y="3"/>
                  </a:lnTo>
                  <a:lnTo>
                    <a:pt x="514" y="7"/>
                  </a:lnTo>
                  <a:lnTo>
                    <a:pt x="513" y="18"/>
                  </a:lnTo>
                  <a:lnTo>
                    <a:pt x="506" y="33"/>
                  </a:lnTo>
                  <a:lnTo>
                    <a:pt x="490" y="59"/>
                  </a:lnTo>
                  <a:lnTo>
                    <a:pt x="473" y="87"/>
                  </a:lnTo>
                  <a:lnTo>
                    <a:pt x="458" y="109"/>
                  </a:lnTo>
                  <a:lnTo>
                    <a:pt x="433" y="141"/>
                  </a:lnTo>
                  <a:lnTo>
                    <a:pt x="399" y="178"/>
                  </a:lnTo>
                  <a:lnTo>
                    <a:pt x="368" y="212"/>
                  </a:lnTo>
                  <a:lnTo>
                    <a:pt x="336" y="246"/>
                  </a:lnTo>
                  <a:lnTo>
                    <a:pt x="287" y="287"/>
                  </a:lnTo>
                  <a:lnTo>
                    <a:pt x="232" y="325"/>
                  </a:lnTo>
                  <a:lnTo>
                    <a:pt x="185" y="353"/>
                  </a:lnTo>
                  <a:lnTo>
                    <a:pt x="140" y="380"/>
                  </a:lnTo>
                  <a:lnTo>
                    <a:pt x="104" y="400"/>
                  </a:lnTo>
                  <a:lnTo>
                    <a:pt x="62" y="418"/>
                  </a:lnTo>
                  <a:lnTo>
                    <a:pt x="41" y="426"/>
                  </a:lnTo>
                  <a:lnTo>
                    <a:pt x="26" y="429"/>
                  </a:lnTo>
                  <a:lnTo>
                    <a:pt x="11" y="429"/>
                  </a:lnTo>
                  <a:lnTo>
                    <a:pt x="3" y="425"/>
                  </a:lnTo>
                  <a:close/>
                </a:path>
              </a:pathLst>
            </a:custGeom>
            <a:solidFill>
              <a:srgbClr val="804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642" name="Freeform 29"/>
            <p:cNvSpPr>
              <a:spLocks noChangeAspect="1"/>
            </p:cNvSpPr>
            <p:nvPr/>
          </p:nvSpPr>
          <p:spPr bwMode="auto">
            <a:xfrm>
              <a:off x="4889" y="3133"/>
              <a:ext cx="153" cy="238"/>
            </a:xfrm>
            <a:custGeom>
              <a:avLst/>
              <a:gdLst>
                <a:gd name="T0" fmla="*/ 0 w 304"/>
                <a:gd name="T1" fmla="*/ 0 h 477"/>
                <a:gd name="T2" fmla="*/ 0 w 304"/>
                <a:gd name="T3" fmla="*/ 0 h 477"/>
                <a:gd name="T4" fmla="*/ 1 w 304"/>
                <a:gd name="T5" fmla="*/ 0 h 477"/>
                <a:gd name="T6" fmla="*/ 1 w 304"/>
                <a:gd name="T7" fmla="*/ 0 h 477"/>
                <a:gd name="T8" fmla="*/ 1 w 304"/>
                <a:gd name="T9" fmla="*/ 1 h 477"/>
                <a:gd name="T10" fmla="*/ 1 w 304"/>
                <a:gd name="T11" fmla="*/ 1 h 477"/>
                <a:gd name="T12" fmla="*/ 1 w 304"/>
                <a:gd name="T13" fmla="*/ 1 h 477"/>
                <a:gd name="T14" fmla="*/ 2 w 304"/>
                <a:gd name="T15" fmla="*/ 1 h 477"/>
                <a:gd name="T16" fmla="*/ 2 w 304"/>
                <a:gd name="T17" fmla="*/ 2 h 477"/>
                <a:gd name="T18" fmla="*/ 2 w 304"/>
                <a:gd name="T19" fmla="*/ 2 h 477"/>
                <a:gd name="T20" fmla="*/ 2 w 304"/>
                <a:gd name="T21" fmla="*/ 2 h 477"/>
                <a:gd name="T22" fmla="*/ 3 w 304"/>
                <a:gd name="T23" fmla="*/ 2 h 477"/>
                <a:gd name="T24" fmla="*/ 3 w 304"/>
                <a:gd name="T25" fmla="*/ 3 h 477"/>
                <a:gd name="T26" fmla="*/ 3 w 304"/>
                <a:gd name="T27" fmla="*/ 3 h 477"/>
                <a:gd name="T28" fmla="*/ 3 w 304"/>
                <a:gd name="T29" fmla="*/ 3 h 477"/>
                <a:gd name="T30" fmla="*/ 3 w 304"/>
                <a:gd name="T31" fmla="*/ 3 h 477"/>
                <a:gd name="T32" fmla="*/ 3 w 304"/>
                <a:gd name="T33" fmla="*/ 2 h 477"/>
                <a:gd name="T34" fmla="*/ 3 w 304"/>
                <a:gd name="T35" fmla="*/ 2 h 477"/>
                <a:gd name="T36" fmla="*/ 2 w 304"/>
                <a:gd name="T37" fmla="*/ 2 h 477"/>
                <a:gd name="T38" fmla="*/ 2 w 304"/>
                <a:gd name="T39" fmla="*/ 2 h 477"/>
                <a:gd name="T40" fmla="*/ 2 w 304"/>
                <a:gd name="T41" fmla="*/ 1 h 477"/>
                <a:gd name="T42" fmla="*/ 2 w 304"/>
                <a:gd name="T43" fmla="*/ 1 h 477"/>
                <a:gd name="T44" fmla="*/ 1 w 304"/>
                <a:gd name="T45" fmla="*/ 1 h 477"/>
                <a:gd name="T46" fmla="*/ 1 w 304"/>
                <a:gd name="T47" fmla="*/ 1 h 477"/>
                <a:gd name="T48" fmla="*/ 1 w 304"/>
                <a:gd name="T49" fmla="*/ 0 h 477"/>
                <a:gd name="T50" fmla="*/ 1 w 304"/>
                <a:gd name="T51" fmla="*/ 0 h 477"/>
                <a:gd name="T52" fmla="*/ 0 w 304"/>
                <a:gd name="T53" fmla="*/ 0 h 4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04" h="477">
                  <a:moveTo>
                    <a:pt x="0" y="0"/>
                  </a:moveTo>
                  <a:lnTo>
                    <a:pt x="0" y="35"/>
                  </a:lnTo>
                  <a:lnTo>
                    <a:pt x="3" y="68"/>
                  </a:lnTo>
                  <a:lnTo>
                    <a:pt x="11" y="103"/>
                  </a:lnTo>
                  <a:lnTo>
                    <a:pt x="28" y="139"/>
                  </a:lnTo>
                  <a:lnTo>
                    <a:pt x="49" y="179"/>
                  </a:lnTo>
                  <a:lnTo>
                    <a:pt x="85" y="222"/>
                  </a:lnTo>
                  <a:lnTo>
                    <a:pt x="130" y="255"/>
                  </a:lnTo>
                  <a:lnTo>
                    <a:pt x="183" y="294"/>
                  </a:lnTo>
                  <a:lnTo>
                    <a:pt x="221" y="327"/>
                  </a:lnTo>
                  <a:lnTo>
                    <a:pt x="246" y="350"/>
                  </a:lnTo>
                  <a:lnTo>
                    <a:pt x="265" y="382"/>
                  </a:lnTo>
                  <a:lnTo>
                    <a:pt x="280" y="424"/>
                  </a:lnTo>
                  <a:lnTo>
                    <a:pt x="288" y="477"/>
                  </a:lnTo>
                  <a:lnTo>
                    <a:pt x="301" y="444"/>
                  </a:lnTo>
                  <a:lnTo>
                    <a:pt x="304" y="408"/>
                  </a:lnTo>
                  <a:lnTo>
                    <a:pt x="294" y="371"/>
                  </a:lnTo>
                  <a:lnTo>
                    <a:pt x="269" y="327"/>
                  </a:lnTo>
                  <a:lnTo>
                    <a:pt x="244" y="294"/>
                  </a:lnTo>
                  <a:lnTo>
                    <a:pt x="219" y="265"/>
                  </a:lnTo>
                  <a:lnTo>
                    <a:pt x="187" y="238"/>
                  </a:lnTo>
                  <a:lnTo>
                    <a:pt x="150" y="212"/>
                  </a:lnTo>
                  <a:lnTo>
                    <a:pt x="116" y="186"/>
                  </a:lnTo>
                  <a:lnTo>
                    <a:pt x="76" y="138"/>
                  </a:lnTo>
                  <a:lnTo>
                    <a:pt x="50" y="102"/>
                  </a:lnTo>
                  <a:lnTo>
                    <a:pt x="28" y="62"/>
                  </a:lnTo>
                  <a:lnTo>
                    <a:pt x="0" y="0"/>
                  </a:lnTo>
                  <a:close/>
                </a:path>
              </a:pathLst>
            </a:custGeom>
            <a:solidFill>
              <a:srgbClr val="FFA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643" name="Freeform 30"/>
            <p:cNvSpPr>
              <a:spLocks noChangeAspect="1"/>
            </p:cNvSpPr>
            <p:nvPr/>
          </p:nvSpPr>
          <p:spPr bwMode="auto">
            <a:xfrm>
              <a:off x="4988" y="3416"/>
              <a:ext cx="69" cy="59"/>
            </a:xfrm>
            <a:custGeom>
              <a:avLst/>
              <a:gdLst>
                <a:gd name="T0" fmla="*/ 0 w 138"/>
                <a:gd name="T1" fmla="*/ 1 h 117"/>
                <a:gd name="T2" fmla="*/ 1 w 138"/>
                <a:gd name="T3" fmla="*/ 1 h 117"/>
                <a:gd name="T4" fmla="*/ 1 w 138"/>
                <a:gd name="T5" fmla="*/ 1 h 117"/>
                <a:gd name="T6" fmla="*/ 1 w 138"/>
                <a:gd name="T7" fmla="*/ 1 h 117"/>
                <a:gd name="T8" fmla="*/ 1 w 138"/>
                <a:gd name="T9" fmla="*/ 1 h 117"/>
                <a:gd name="T10" fmla="*/ 1 w 138"/>
                <a:gd name="T11" fmla="*/ 1 h 117"/>
                <a:gd name="T12" fmla="*/ 1 w 138"/>
                <a:gd name="T13" fmla="*/ 1 h 117"/>
                <a:gd name="T14" fmla="*/ 2 w 138"/>
                <a:gd name="T15" fmla="*/ 1 h 117"/>
                <a:gd name="T16" fmla="*/ 2 w 138"/>
                <a:gd name="T17" fmla="*/ 0 h 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8" h="117">
                  <a:moveTo>
                    <a:pt x="0" y="117"/>
                  </a:moveTo>
                  <a:lnTo>
                    <a:pt x="24" y="110"/>
                  </a:lnTo>
                  <a:lnTo>
                    <a:pt x="48" y="99"/>
                  </a:lnTo>
                  <a:lnTo>
                    <a:pt x="71" y="85"/>
                  </a:lnTo>
                  <a:lnTo>
                    <a:pt x="89" y="73"/>
                  </a:lnTo>
                  <a:lnTo>
                    <a:pt x="106" y="57"/>
                  </a:lnTo>
                  <a:lnTo>
                    <a:pt x="120" y="37"/>
                  </a:lnTo>
                  <a:lnTo>
                    <a:pt x="129" y="20"/>
                  </a:lnTo>
                  <a:lnTo>
                    <a:pt x="138" y="0"/>
                  </a:lnTo>
                </a:path>
              </a:pathLst>
            </a:custGeom>
            <a:noFill/>
            <a:ln w="6350">
              <a:solidFill>
                <a:srgbClr val="603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5644" name="Group 31"/>
            <p:cNvGrpSpPr>
              <a:grpSpLocks noChangeAspect="1"/>
            </p:cNvGrpSpPr>
            <p:nvPr/>
          </p:nvGrpSpPr>
          <p:grpSpPr bwMode="auto">
            <a:xfrm>
              <a:off x="4564" y="3303"/>
              <a:ext cx="147" cy="132"/>
              <a:chOff x="4564" y="3303"/>
              <a:chExt cx="147" cy="132"/>
            </a:xfrm>
          </p:grpSpPr>
          <p:sp>
            <p:nvSpPr>
              <p:cNvPr id="25655" name="Arc 32"/>
              <p:cNvSpPr>
                <a:spLocks noChangeAspect="1"/>
              </p:cNvSpPr>
              <p:nvPr/>
            </p:nvSpPr>
            <p:spPr bwMode="auto">
              <a:xfrm>
                <a:off x="4604" y="3303"/>
                <a:ext cx="107" cy="9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656" name="Arc 33"/>
              <p:cNvSpPr>
                <a:spLocks noChangeAspect="1"/>
              </p:cNvSpPr>
              <p:nvPr/>
            </p:nvSpPr>
            <p:spPr bwMode="auto">
              <a:xfrm>
                <a:off x="4564" y="3336"/>
                <a:ext cx="107" cy="9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657" name="Arc 34"/>
              <p:cNvSpPr>
                <a:spLocks noChangeAspect="1"/>
              </p:cNvSpPr>
              <p:nvPr/>
            </p:nvSpPr>
            <p:spPr bwMode="auto">
              <a:xfrm>
                <a:off x="4584" y="3319"/>
                <a:ext cx="107" cy="9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5645" name="Group 35"/>
            <p:cNvGrpSpPr>
              <a:grpSpLocks noChangeAspect="1"/>
            </p:cNvGrpSpPr>
            <p:nvPr/>
          </p:nvGrpSpPr>
          <p:grpSpPr bwMode="auto">
            <a:xfrm>
              <a:off x="5004" y="3106"/>
              <a:ext cx="193" cy="231"/>
              <a:chOff x="5004" y="3106"/>
              <a:chExt cx="193" cy="231"/>
            </a:xfrm>
          </p:grpSpPr>
          <p:sp>
            <p:nvSpPr>
              <p:cNvPr id="25652" name="Arc 36"/>
              <p:cNvSpPr>
                <a:spLocks noChangeAspect="1"/>
              </p:cNvSpPr>
              <p:nvPr/>
            </p:nvSpPr>
            <p:spPr bwMode="auto">
              <a:xfrm>
                <a:off x="5057" y="3106"/>
                <a:ext cx="140" cy="1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880" y="0"/>
                      <a:pt x="21530" y="9594"/>
                      <a:pt x="21599" y="21474"/>
                    </a:cubicBezTo>
                  </a:path>
                  <a:path w="21600" h="21600" stroke="0" extrusionOk="0">
                    <a:moveTo>
                      <a:pt x="-1" y="0"/>
                    </a:moveTo>
                    <a:cubicBezTo>
                      <a:pt x="11880" y="0"/>
                      <a:pt x="21530" y="9594"/>
                      <a:pt x="21599" y="21474"/>
                    </a:cubicBezTo>
                    <a:lnTo>
                      <a:pt x="0" y="21600"/>
                    </a:lnTo>
                    <a:lnTo>
                      <a:pt x="-1" y="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653" name="Arc 37"/>
              <p:cNvSpPr>
                <a:spLocks noChangeAspect="1"/>
              </p:cNvSpPr>
              <p:nvPr/>
            </p:nvSpPr>
            <p:spPr bwMode="auto">
              <a:xfrm>
                <a:off x="5004" y="3165"/>
                <a:ext cx="140" cy="172"/>
              </a:xfrm>
              <a:custGeom>
                <a:avLst/>
                <a:gdLst>
                  <a:gd name="T0" fmla="*/ 0 w 21754"/>
                  <a:gd name="T1" fmla="*/ 0 h 21600"/>
                  <a:gd name="T2" fmla="*/ 0 w 21754"/>
                  <a:gd name="T3" fmla="*/ 0 h 21600"/>
                  <a:gd name="T4" fmla="*/ 0 w 21754"/>
                  <a:gd name="T5" fmla="*/ 0 h 21600"/>
                  <a:gd name="T6" fmla="*/ 0 60000 65536"/>
                  <a:gd name="T7" fmla="*/ 0 60000 65536"/>
                  <a:gd name="T8" fmla="*/ 0 60000 65536"/>
                </a:gdLst>
                <a:ahLst/>
                <a:cxnLst>
                  <a:cxn ang="T6">
                    <a:pos x="T0" y="T1"/>
                  </a:cxn>
                  <a:cxn ang="T7">
                    <a:pos x="T2" y="T3"/>
                  </a:cxn>
                  <a:cxn ang="T8">
                    <a:pos x="T4" y="T5"/>
                  </a:cxn>
                </a:cxnLst>
                <a:rect l="0" t="0" r="r" b="b"/>
                <a:pathLst>
                  <a:path w="21754" h="21600" fill="none" extrusionOk="0">
                    <a:moveTo>
                      <a:pt x="-1" y="0"/>
                    </a:moveTo>
                    <a:cubicBezTo>
                      <a:pt x="51" y="0"/>
                      <a:pt x="102" y="-1"/>
                      <a:pt x="154" y="0"/>
                    </a:cubicBezTo>
                    <a:cubicBezTo>
                      <a:pt x="12034" y="0"/>
                      <a:pt x="21684" y="9594"/>
                      <a:pt x="21753" y="21474"/>
                    </a:cubicBezTo>
                  </a:path>
                  <a:path w="21754" h="21600" stroke="0" extrusionOk="0">
                    <a:moveTo>
                      <a:pt x="-1" y="0"/>
                    </a:moveTo>
                    <a:cubicBezTo>
                      <a:pt x="51" y="0"/>
                      <a:pt x="102" y="-1"/>
                      <a:pt x="154" y="0"/>
                    </a:cubicBezTo>
                    <a:cubicBezTo>
                      <a:pt x="12034" y="0"/>
                      <a:pt x="21684" y="9594"/>
                      <a:pt x="21753" y="21474"/>
                    </a:cubicBezTo>
                    <a:lnTo>
                      <a:pt x="154" y="21600"/>
                    </a:lnTo>
                    <a:lnTo>
                      <a:pt x="-1" y="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654" name="Arc 38"/>
              <p:cNvSpPr>
                <a:spLocks noChangeAspect="1"/>
              </p:cNvSpPr>
              <p:nvPr/>
            </p:nvSpPr>
            <p:spPr bwMode="auto">
              <a:xfrm>
                <a:off x="5030" y="3134"/>
                <a:ext cx="140" cy="172"/>
              </a:xfrm>
              <a:custGeom>
                <a:avLst/>
                <a:gdLst>
                  <a:gd name="T0" fmla="*/ 0 w 21753"/>
                  <a:gd name="T1" fmla="*/ 0 h 21600"/>
                  <a:gd name="T2" fmla="*/ 0 w 21753"/>
                  <a:gd name="T3" fmla="*/ 0 h 21600"/>
                  <a:gd name="T4" fmla="*/ 0 w 21753"/>
                  <a:gd name="T5" fmla="*/ 0 h 21600"/>
                  <a:gd name="T6" fmla="*/ 0 60000 65536"/>
                  <a:gd name="T7" fmla="*/ 0 60000 65536"/>
                  <a:gd name="T8" fmla="*/ 0 60000 65536"/>
                </a:gdLst>
                <a:ahLst/>
                <a:cxnLst>
                  <a:cxn ang="T6">
                    <a:pos x="T0" y="T1"/>
                  </a:cxn>
                  <a:cxn ang="T7">
                    <a:pos x="T2" y="T3"/>
                  </a:cxn>
                  <a:cxn ang="T8">
                    <a:pos x="T4" y="T5"/>
                  </a:cxn>
                </a:cxnLst>
                <a:rect l="0" t="0" r="r" b="b"/>
                <a:pathLst>
                  <a:path w="21753" h="21600" fill="none" extrusionOk="0">
                    <a:moveTo>
                      <a:pt x="-1" y="0"/>
                    </a:moveTo>
                    <a:cubicBezTo>
                      <a:pt x="50" y="0"/>
                      <a:pt x="101" y="-1"/>
                      <a:pt x="153" y="0"/>
                    </a:cubicBezTo>
                    <a:cubicBezTo>
                      <a:pt x="12033" y="0"/>
                      <a:pt x="21683" y="9594"/>
                      <a:pt x="21752" y="21474"/>
                    </a:cubicBezTo>
                  </a:path>
                  <a:path w="21753" h="21600" stroke="0" extrusionOk="0">
                    <a:moveTo>
                      <a:pt x="-1" y="0"/>
                    </a:moveTo>
                    <a:cubicBezTo>
                      <a:pt x="50" y="0"/>
                      <a:pt x="101" y="-1"/>
                      <a:pt x="153" y="0"/>
                    </a:cubicBezTo>
                    <a:cubicBezTo>
                      <a:pt x="12033" y="0"/>
                      <a:pt x="21683" y="9594"/>
                      <a:pt x="21752" y="21474"/>
                    </a:cubicBezTo>
                    <a:lnTo>
                      <a:pt x="153" y="21600"/>
                    </a:lnTo>
                    <a:lnTo>
                      <a:pt x="-1" y="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5646" name="Freeform 39"/>
            <p:cNvSpPr>
              <a:spLocks noChangeAspect="1"/>
            </p:cNvSpPr>
            <p:nvPr/>
          </p:nvSpPr>
          <p:spPr bwMode="auto">
            <a:xfrm>
              <a:off x="4671" y="3231"/>
              <a:ext cx="53" cy="45"/>
            </a:xfrm>
            <a:custGeom>
              <a:avLst/>
              <a:gdLst>
                <a:gd name="T0" fmla="*/ 1 w 106"/>
                <a:gd name="T1" fmla="*/ 1 h 90"/>
                <a:gd name="T2" fmla="*/ 1 w 106"/>
                <a:gd name="T3" fmla="*/ 1 h 90"/>
                <a:gd name="T4" fmla="*/ 1 w 106"/>
                <a:gd name="T5" fmla="*/ 1 h 90"/>
                <a:gd name="T6" fmla="*/ 1 w 106"/>
                <a:gd name="T7" fmla="*/ 1 h 90"/>
                <a:gd name="T8" fmla="*/ 1 w 106"/>
                <a:gd name="T9" fmla="*/ 1 h 90"/>
                <a:gd name="T10" fmla="*/ 1 w 106"/>
                <a:gd name="T11" fmla="*/ 1 h 90"/>
                <a:gd name="T12" fmla="*/ 0 w 106"/>
                <a:gd name="T13" fmla="*/ 1 h 90"/>
                <a:gd name="T14" fmla="*/ 0 w 106"/>
                <a:gd name="T15" fmla="*/ 1 h 90"/>
                <a:gd name="T16" fmla="*/ 1 w 106"/>
                <a:gd name="T17" fmla="*/ 1 h 90"/>
                <a:gd name="T18" fmla="*/ 1 w 106"/>
                <a:gd name="T19" fmla="*/ 1 h 90"/>
                <a:gd name="T20" fmla="*/ 1 w 106"/>
                <a:gd name="T21" fmla="*/ 1 h 90"/>
                <a:gd name="T22" fmla="*/ 1 w 106"/>
                <a:gd name="T23" fmla="*/ 1 h 90"/>
                <a:gd name="T24" fmla="*/ 1 w 106"/>
                <a:gd name="T25" fmla="*/ 1 h 90"/>
                <a:gd name="T26" fmla="*/ 1 w 106"/>
                <a:gd name="T27" fmla="*/ 1 h 90"/>
                <a:gd name="T28" fmla="*/ 1 w 106"/>
                <a:gd name="T29" fmla="*/ 0 h 90"/>
                <a:gd name="T30" fmla="*/ 1 w 106"/>
                <a:gd name="T31" fmla="*/ 1 h 90"/>
                <a:gd name="T32" fmla="*/ 1 w 106"/>
                <a:gd name="T33" fmla="*/ 1 h 90"/>
                <a:gd name="T34" fmla="*/ 1 w 106"/>
                <a:gd name="T35" fmla="*/ 1 h 90"/>
                <a:gd name="T36" fmla="*/ 1 w 106"/>
                <a:gd name="T37" fmla="*/ 1 h 90"/>
                <a:gd name="T38" fmla="*/ 1 w 106"/>
                <a:gd name="T39" fmla="*/ 1 h 90"/>
                <a:gd name="T40" fmla="*/ 1 w 106"/>
                <a:gd name="T41" fmla="*/ 1 h 90"/>
                <a:gd name="T42" fmla="*/ 1 w 106"/>
                <a:gd name="T43" fmla="*/ 1 h 90"/>
                <a:gd name="T44" fmla="*/ 1 w 106"/>
                <a:gd name="T45" fmla="*/ 1 h 90"/>
                <a:gd name="T46" fmla="*/ 1 w 106"/>
                <a:gd name="T47" fmla="*/ 1 h 9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6" h="90">
                  <a:moveTo>
                    <a:pt x="62" y="72"/>
                  </a:moveTo>
                  <a:lnTo>
                    <a:pt x="46" y="81"/>
                  </a:lnTo>
                  <a:lnTo>
                    <a:pt x="24" y="90"/>
                  </a:lnTo>
                  <a:lnTo>
                    <a:pt x="14" y="85"/>
                  </a:lnTo>
                  <a:lnTo>
                    <a:pt x="7" y="77"/>
                  </a:lnTo>
                  <a:lnTo>
                    <a:pt x="2" y="67"/>
                  </a:lnTo>
                  <a:lnTo>
                    <a:pt x="0" y="56"/>
                  </a:lnTo>
                  <a:lnTo>
                    <a:pt x="0" y="46"/>
                  </a:lnTo>
                  <a:lnTo>
                    <a:pt x="3" y="36"/>
                  </a:lnTo>
                  <a:lnTo>
                    <a:pt x="8" y="25"/>
                  </a:lnTo>
                  <a:lnTo>
                    <a:pt x="14" y="18"/>
                  </a:lnTo>
                  <a:lnTo>
                    <a:pt x="22" y="11"/>
                  </a:lnTo>
                  <a:lnTo>
                    <a:pt x="33" y="6"/>
                  </a:lnTo>
                  <a:lnTo>
                    <a:pt x="42" y="3"/>
                  </a:lnTo>
                  <a:lnTo>
                    <a:pt x="59" y="0"/>
                  </a:lnTo>
                  <a:lnTo>
                    <a:pt x="70" y="2"/>
                  </a:lnTo>
                  <a:lnTo>
                    <a:pt x="83" y="7"/>
                  </a:lnTo>
                  <a:lnTo>
                    <a:pt x="91" y="13"/>
                  </a:lnTo>
                  <a:lnTo>
                    <a:pt x="98" y="20"/>
                  </a:lnTo>
                  <a:lnTo>
                    <a:pt x="104" y="30"/>
                  </a:lnTo>
                  <a:lnTo>
                    <a:pt x="106" y="39"/>
                  </a:lnTo>
                  <a:lnTo>
                    <a:pt x="106" y="47"/>
                  </a:lnTo>
                  <a:lnTo>
                    <a:pt x="87" y="59"/>
                  </a:lnTo>
                  <a:lnTo>
                    <a:pt x="62" y="72"/>
                  </a:lnTo>
                  <a:close/>
                </a:path>
              </a:pathLst>
            </a:custGeom>
            <a:solidFill>
              <a:srgbClr val="808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5647" name="Group 40"/>
            <p:cNvGrpSpPr>
              <a:grpSpLocks noChangeAspect="1"/>
            </p:cNvGrpSpPr>
            <p:nvPr/>
          </p:nvGrpSpPr>
          <p:grpSpPr bwMode="auto">
            <a:xfrm>
              <a:off x="4597" y="3197"/>
              <a:ext cx="76" cy="59"/>
              <a:chOff x="4597" y="3197"/>
              <a:chExt cx="76" cy="59"/>
            </a:xfrm>
          </p:grpSpPr>
          <p:sp>
            <p:nvSpPr>
              <p:cNvPr id="25648" name="Arc 41"/>
              <p:cNvSpPr>
                <a:spLocks noChangeAspect="1"/>
              </p:cNvSpPr>
              <p:nvPr/>
            </p:nvSpPr>
            <p:spPr bwMode="auto">
              <a:xfrm>
                <a:off x="4634" y="3213"/>
                <a:ext cx="39" cy="4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lnTo>
                      <a:pt x="0" y="2160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5649" name="Group 42"/>
              <p:cNvGrpSpPr>
                <a:grpSpLocks noChangeAspect="1"/>
              </p:cNvGrpSpPr>
              <p:nvPr/>
            </p:nvGrpSpPr>
            <p:grpSpPr bwMode="auto">
              <a:xfrm>
                <a:off x="4597" y="3197"/>
                <a:ext cx="45" cy="41"/>
                <a:chOff x="4597" y="3197"/>
                <a:chExt cx="45" cy="41"/>
              </a:xfrm>
            </p:grpSpPr>
            <p:sp>
              <p:nvSpPr>
                <p:cNvPr id="25650" name="Arc 43"/>
                <p:cNvSpPr>
                  <a:spLocks noChangeAspect="1"/>
                </p:cNvSpPr>
                <p:nvPr/>
              </p:nvSpPr>
              <p:spPr bwMode="auto">
                <a:xfrm>
                  <a:off x="4616" y="3204"/>
                  <a:ext cx="26" cy="3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lnTo>
                        <a:pt x="0" y="2160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651" name="Arc 44"/>
                <p:cNvSpPr>
                  <a:spLocks noChangeAspect="1"/>
                </p:cNvSpPr>
                <p:nvPr/>
              </p:nvSpPr>
              <p:spPr bwMode="auto">
                <a:xfrm>
                  <a:off x="4597" y="3197"/>
                  <a:ext cx="18" cy="2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lnTo>
                        <a:pt x="0" y="2160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grpSp>
      <p:grpSp>
        <p:nvGrpSpPr>
          <p:cNvPr id="25615" name="Group 26"/>
          <p:cNvGrpSpPr>
            <a:grpSpLocks noChangeAspect="1"/>
          </p:cNvGrpSpPr>
          <p:nvPr/>
        </p:nvGrpSpPr>
        <p:grpSpPr bwMode="auto">
          <a:xfrm rot="-8023499">
            <a:off x="2111087" y="4652771"/>
            <a:ext cx="467329" cy="319317"/>
            <a:chOff x="4564" y="3072"/>
            <a:chExt cx="633" cy="407"/>
          </a:xfrm>
        </p:grpSpPr>
        <p:sp>
          <p:nvSpPr>
            <p:cNvPr id="25622" name="Freeform 27"/>
            <p:cNvSpPr>
              <a:spLocks noChangeAspect="1"/>
            </p:cNvSpPr>
            <p:nvPr/>
          </p:nvSpPr>
          <p:spPr bwMode="auto">
            <a:xfrm>
              <a:off x="4646" y="3076"/>
              <a:ext cx="423" cy="403"/>
            </a:xfrm>
            <a:custGeom>
              <a:avLst/>
              <a:gdLst>
                <a:gd name="T0" fmla="*/ 3 w 847"/>
                <a:gd name="T1" fmla="*/ 0 h 806"/>
                <a:gd name="T2" fmla="*/ 4 w 847"/>
                <a:gd name="T3" fmla="*/ 1 h 806"/>
                <a:gd name="T4" fmla="*/ 4 w 847"/>
                <a:gd name="T5" fmla="*/ 1 h 806"/>
                <a:gd name="T6" fmla="*/ 4 w 847"/>
                <a:gd name="T7" fmla="*/ 1 h 806"/>
                <a:gd name="T8" fmla="*/ 4 w 847"/>
                <a:gd name="T9" fmla="*/ 2 h 806"/>
                <a:gd name="T10" fmla="*/ 4 w 847"/>
                <a:gd name="T11" fmla="*/ 2 h 806"/>
                <a:gd name="T12" fmla="*/ 4 w 847"/>
                <a:gd name="T13" fmla="*/ 2 h 806"/>
                <a:gd name="T14" fmla="*/ 5 w 847"/>
                <a:gd name="T15" fmla="*/ 3 h 806"/>
                <a:gd name="T16" fmla="*/ 5 w 847"/>
                <a:gd name="T17" fmla="*/ 3 h 806"/>
                <a:gd name="T18" fmla="*/ 6 w 847"/>
                <a:gd name="T19" fmla="*/ 4 h 806"/>
                <a:gd name="T20" fmla="*/ 6 w 847"/>
                <a:gd name="T21" fmla="*/ 4 h 806"/>
                <a:gd name="T22" fmla="*/ 6 w 847"/>
                <a:gd name="T23" fmla="*/ 4 h 806"/>
                <a:gd name="T24" fmla="*/ 6 w 847"/>
                <a:gd name="T25" fmla="*/ 5 h 806"/>
                <a:gd name="T26" fmla="*/ 6 w 847"/>
                <a:gd name="T27" fmla="*/ 5 h 806"/>
                <a:gd name="T28" fmla="*/ 6 w 847"/>
                <a:gd name="T29" fmla="*/ 5 h 806"/>
                <a:gd name="T30" fmla="*/ 6 w 847"/>
                <a:gd name="T31" fmla="*/ 6 h 806"/>
                <a:gd name="T32" fmla="*/ 6 w 847"/>
                <a:gd name="T33" fmla="*/ 6 h 806"/>
                <a:gd name="T34" fmla="*/ 6 w 847"/>
                <a:gd name="T35" fmla="*/ 6 h 806"/>
                <a:gd name="T36" fmla="*/ 6 w 847"/>
                <a:gd name="T37" fmla="*/ 6 h 806"/>
                <a:gd name="T38" fmla="*/ 5 w 847"/>
                <a:gd name="T39" fmla="*/ 7 h 806"/>
                <a:gd name="T40" fmla="*/ 5 w 847"/>
                <a:gd name="T41" fmla="*/ 7 h 806"/>
                <a:gd name="T42" fmla="*/ 4 w 847"/>
                <a:gd name="T43" fmla="*/ 7 h 806"/>
                <a:gd name="T44" fmla="*/ 4 w 847"/>
                <a:gd name="T45" fmla="*/ 7 h 806"/>
                <a:gd name="T46" fmla="*/ 4 w 847"/>
                <a:gd name="T47" fmla="*/ 7 h 806"/>
                <a:gd name="T48" fmla="*/ 4 w 847"/>
                <a:gd name="T49" fmla="*/ 7 h 806"/>
                <a:gd name="T50" fmla="*/ 3 w 847"/>
                <a:gd name="T51" fmla="*/ 7 h 806"/>
                <a:gd name="T52" fmla="*/ 3 w 847"/>
                <a:gd name="T53" fmla="*/ 6 h 806"/>
                <a:gd name="T54" fmla="*/ 3 w 847"/>
                <a:gd name="T55" fmla="*/ 6 h 806"/>
                <a:gd name="T56" fmla="*/ 1 w 847"/>
                <a:gd name="T57" fmla="*/ 5 h 806"/>
                <a:gd name="T58" fmla="*/ 1 w 847"/>
                <a:gd name="T59" fmla="*/ 4 h 806"/>
                <a:gd name="T60" fmla="*/ 1 w 847"/>
                <a:gd name="T61" fmla="*/ 4 h 806"/>
                <a:gd name="T62" fmla="*/ 0 w 847"/>
                <a:gd name="T63" fmla="*/ 4 h 806"/>
                <a:gd name="T64" fmla="*/ 0 w 847"/>
                <a:gd name="T65" fmla="*/ 4 h 806"/>
                <a:gd name="T66" fmla="*/ 0 w 847"/>
                <a:gd name="T67" fmla="*/ 4 h 806"/>
                <a:gd name="T68" fmla="*/ 1 w 847"/>
                <a:gd name="T69" fmla="*/ 3 h 806"/>
                <a:gd name="T70" fmla="*/ 1 w 847"/>
                <a:gd name="T71" fmla="*/ 3 h 806"/>
                <a:gd name="T72" fmla="*/ 2 w 847"/>
                <a:gd name="T73" fmla="*/ 3 h 806"/>
                <a:gd name="T74" fmla="*/ 2 w 847"/>
                <a:gd name="T75" fmla="*/ 2 h 806"/>
                <a:gd name="T76" fmla="*/ 3 w 847"/>
                <a:gd name="T77" fmla="*/ 2 h 806"/>
                <a:gd name="T78" fmla="*/ 3 w 847"/>
                <a:gd name="T79" fmla="*/ 1 h 806"/>
                <a:gd name="T80" fmla="*/ 3 w 847"/>
                <a:gd name="T81" fmla="*/ 1 h 806"/>
                <a:gd name="T82" fmla="*/ 3 w 847"/>
                <a:gd name="T83" fmla="*/ 0 h 80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847" h="806">
                  <a:moveTo>
                    <a:pt x="502" y="0"/>
                  </a:moveTo>
                  <a:lnTo>
                    <a:pt x="513" y="46"/>
                  </a:lnTo>
                  <a:lnTo>
                    <a:pt x="527" y="87"/>
                  </a:lnTo>
                  <a:lnTo>
                    <a:pt x="536" y="114"/>
                  </a:lnTo>
                  <a:lnTo>
                    <a:pt x="550" y="145"/>
                  </a:lnTo>
                  <a:lnTo>
                    <a:pt x="578" y="191"/>
                  </a:lnTo>
                  <a:lnTo>
                    <a:pt x="621" y="240"/>
                  </a:lnTo>
                  <a:lnTo>
                    <a:pt x="663" y="288"/>
                  </a:lnTo>
                  <a:lnTo>
                    <a:pt x="719" y="343"/>
                  </a:lnTo>
                  <a:lnTo>
                    <a:pt x="775" y="403"/>
                  </a:lnTo>
                  <a:lnTo>
                    <a:pt x="809" y="449"/>
                  </a:lnTo>
                  <a:lnTo>
                    <a:pt x="833" y="500"/>
                  </a:lnTo>
                  <a:lnTo>
                    <a:pt x="844" y="535"/>
                  </a:lnTo>
                  <a:lnTo>
                    <a:pt x="847" y="568"/>
                  </a:lnTo>
                  <a:lnTo>
                    <a:pt x="842" y="607"/>
                  </a:lnTo>
                  <a:lnTo>
                    <a:pt x="831" y="653"/>
                  </a:lnTo>
                  <a:lnTo>
                    <a:pt x="818" y="682"/>
                  </a:lnTo>
                  <a:lnTo>
                    <a:pt x="808" y="707"/>
                  </a:lnTo>
                  <a:lnTo>
                    <a:pt x="784" y="736"/>
                  </a:lnTo>
                  <a:lnTo>
                    <a:pt x="732" y="773"/>
                  </a:lnTo>
                  <a:lnTo>
                    <a:pt x="682" y="794"/>
                  </a:lnTo>
                  <a:lnTo>
                    <a:pt x="634" y="804"/>
                  </a:lnTo>
                  <a:lnTo>
                    <a:pt x="598" y="806"/>
                  </a:lnTo>
                  <a:lnTo>
                    <a:pt x="560" y="800"/>
                  </a:lnTo>
                  <a:lnTo>
                    <a:pt x="518" y="788"/>
                  </a:lnTo>
                  <a:lnTo>
                    <a:pt x="479" y="769"/>
                  </a:lnTo>
                  <a:lnTo>
                    <a:pt x="429" y="727"/>
                  </a:lnTo>
                  <a:lnTo>
                    <a:pt x="385" y="681"/>
                  </a:lnTo>
                  <a:lnTo>
                    <a:pt x="239" y="534"/>
                  </a:lnTo>
                  <a:lnTo>
                    <a:pt x="199" y="503"/>
                  </a:lnTo>
                  <a:lnTo>
                    <a:pt x="145" y="467"/>
                  </a:lnTo>
                  <a:lnTo>
                    <a:pt x="88" y="442"/>
                  </a:lnTo>
                  <a:lnTo>
                    <a:pt x="0" y="416"/>
                  </a:lnTo>
                  <a:lnTo>
                    <a:pt x="74" y="400"/>
                  </a:lnTo>
                  <a:lnTo>
                    <a:pt x="144" y="368"/>
                  </a:lnTo>
                  <a:lnTo>
                    <a:pt x="204" y="330"/>
                  </a:lnTo>
                  <a:lnTo>
                    <a:pt x="267" y="291"/>
                  </a:lnTo>
                  <a:lnTo>
                    <a:pt x="331" y="238"/>
                  </a:lnTo>
                  <a:lnTo>
                    <a:pt x="392" y="175"/>
                  </a:lnTo>
                  <a:lnTo>
                    <a:pt x="439" y="121"/>
                  </a:lnTo>
                  <a:lnTo>
                    <a:pt x="475" y="66"/>
                  </a:lnTo>
                  <a:lnTo>
                    <a:pt x="502" y="0"/>
                  </a:lnTo>
                  <a:close/>
                </a:path>
              </a:pathLst>
            </a:custGeom>
            <a:solidFill>
              <a:srgbClr val="FF8000"/>
            </a:solidFill>
            <a:ln w="6350">
              <a:solidFill>
                <a:srgbClr val="FF8000"/>
              </a:solidFill>
              <a:prstDash val="solid"/>
              <a:round/>
              <a:headEnd/>
              <a:tailEnd/>
            </a:ln>
          </p:spPr>
          <p:txBody>
            <a:bodyPr/>
            <a:lstStyle/>
            <a:p>
              <a:endParaRPr lang="en-GB"/>
            </a:p>
          </p:txBody>
        </p:sp>
        <p:sp>
          <p:nvSpPr>
            <p:cNvPr id="25623" name="Freeform 28"/>
            <p:cNvSpPr>
              <a:spLocks noChangeAspect="1"/>
            </p:cNvSpPr>
            <p:nvPr/>
          </p:nvSpPr>
          <p:spPr bwMode="auto">
            <a:xfrm>
              <a:off x="4642" y="3072"/>
              <a:ext cx="257" cy="214"/>
            </a:xfrm>
            <a:custGeom>
              <a:avLst/>
              <a:gdLst>
                <a:gd name="T0" fmla="*/ 1 w 514"/>
                <a:gd name="T1" fmla="*/ 3 h 429"/>
                <a:gd name="T2" fmla="*/ 0 w 514"/>
                <a:gd name="T3" fmla="*/ 3 h 429"/>
                <a:gd name="T4" fmla="*/ 1 w 514"/>
                <a:gd name="T5" fmla="*/ 3 h 429"/>
                <a:gd name="T6" fmla="*/ 1 w 514"/>
                <a:gd name="T7" fmla="*/ 2 h 429"/>
                <a:gd name="T8" fmla="*/ 1 w 514"/>
                <a:gd name="T9" fmla="*/ 2 h 429"/>
                <a:gd name="T10" fmla="*/ 1 w 514"/>
                <a:gd name="T11" fmla="*/ 2 h 429"/>
                <a:gd name="T12" fmla="*/ 1 w 514"/>
                <a:gd name="T13" fmla="*/ 2 h 429"/>
                <a:gd name="T14" fmla="*/ 1 w 514"/>
                <a:gd name="T15" fmla="*/ 2 h 429"/>
                <a:gd name="T16" fmla="*/ 2 w 514"/>
                <a:gd name="T17" fmla="*/ 1 h 429"/>
                <a:gd name="T18" fmla="*/ 2 w 514"/>
                <a:gd name="T19" fmla="*/ 1 h 429"/>
                <a:gd name="T20" fmla="*/ 2 w 514"/>
                <a:gd name="T21" fmla="*/ 1 h 429"/>
                <a:gd name="T22" fmla="*/ 2 w 514"/>
                <a:gd name="T23" fmla="*/ 1 h 429"/>
                <a:gd name="T24" fmla="*/ 3 w 514"/>
                <a:gd name="T25" fmla="*/ 0 h 429"/>
                <a:gd name="T26" fmla="*/ 3 w 514"/>
                <a:gd name="T27" fmla="*/ 0 h 429"/>
                <a:gd name="T28" fmla="*/ 3 w 514"/>
                <a:gd name="T29" fmla="*/ 0 h 429"/>
                <a:gd name="T30" fmla="*/ 4 w 514"/>
                <a:gd name="T31" fmla="*/ 0 h 429"/>
                <a:gd name="T32" fmla="*/ 4 w 514"/>
                <a:gd name="T33" fmla="*/ 0 h 429"/>
                <a:gd name="T34" fmla="*/ 4 w 514"/>
                <a:gd name="T35" fmla="*/ 0 h 429"/>
                <a:gd name="T36" fmla="*/ 4 w 514"/>
                <a:gd name="T37" fmla="*/ 0 h 429"/>
                <a:gd name="T38" fmla="*/ 4 w 514"/>
                <a:gd name="T39" fmla="*/ 0 h 429"/>
                <a:gd name="T40" fmla="*/ 4 w 514"/>
                <a:gd name="T41" fmla="*/ 0 h 429"/>
                <a:gd name="T42" fmla="*/ 5 w 514"/>
                <a:gd name="T43" fmla="*/ 0 h 429"/>
                <a:gd name="T44" fmla="*/ 5 w 514"/>
                <a:gd name="T45" fmla="*/ 0 h 429"/>
                <a:gd name="T46" fmla="*/ 4 w 514"/>
                <a:gd name="T47" fmla="*/ 0 h 429"/>
                <a:gd name="T48" fmla="*/ 4 w 514"/>
                <a:gd name="T49" fmla="*/ 0 h 429"/>
                <a:gd name="T50" fmla="*/ 4 w 514"/>
                <a:gd name="T51" fmla="*/ 0 h 429"/>
                <a:gd name="T52" fmla="*/ 4 w 514"/>
                <a:gd name="T53" fmla="*/ 0 h 429"/>
                <a:gd name="T54" fmla="*/ 4 w 514"/>
                <a:gd name="T55" fmla="*/ 1 h 429"/>
                <a:gd name="T56" fmla="*/ 4 w 514"/>
                <a:gd name="T57" fmla="*/ 1 h 429"/>
                <a:gd name="T58" fmla="*/ 3 w 514"/>
                <a:gd name="T59" fmla="*/ 1 h 429"/>
                <a:gd name="T60" fmla="*/ 3 w 514"/>
                <a:gd name="T61" fmla="*/ 1 h 429"/>
                <a:gd name="T62" fmla="*/ 3 w 514"/>
                <a:gd name="T63" fmla="*/ 2 h 429"/>
                <a:gd name="T64" fmla="*/ 2 w 514"/>
                <a:gd name="T65" fmla="*/ 2 h 429"/>
                <a:gd name="T66" fmla="*/ 2 w 514"/>
                <a:gd name="T67" fmla="*/ 2 h 429"/>
                <a:gd name="T68" fmla="*/ 2 w 514"/>
                <a:gd name="T69" fmla="*/ 2 h 429"/>
                <a:gd name="T70" fmla="*/ 1 w 514"/>
                <a:gd name="T71" fmla="*/ 3 h 429"/>
                <a:gd name="T72" fmla="*/ 1 w 514"/>
                <a:gd name="T73" fmla="*/ 3 h 429"/>
                <a:gd name="T74" fmla="*/ 1 w 514"/>
                <a:gd name="T75" fmla="*/ 3 h 429"/>
                <a:gd name="T76" fmla="*/ 1 w 514"/>
                <a:gd name="T77" fmla="*/ 3 h 429"/>
                <a:gd name="T78" fmla="*/ 1 w 514"/>
                <a:gd name="T79" fmla="*/ 3 h 429"/>
                <a:gd name="T80" fmla="*/ 1 w 514"/>
                <a:gd name="T81" fmla="*/ 3 h 42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14" h="429">
                  <a:moveTo>
                    <a:pt x="3" y="425"/>
                  </a:moveTo>
                  <a:lnTo>
                    <a:pt x="0" y="411"/>
                  </a:lnTo>
                  <a:lnTo>
                    <a:pt x="5" y="388"/>
                  </a:lnTo>
                  <a:lnTo>
                    <a:pt x="13" y="370"/>
                  </a:lnTo>
                  <a:lnTo>
                    <a:pt x="25" y="351"/>
                  </a:lnTo>
                  <a:lnTo>
                    <a:pt x="41" y="330"/>
                  </a:lnTo>
                  <a:lnTo>
                    <a:pt x="59" y="307"/>
                  </a:lnTo>
                  <a:lnTo>
                    <a:pt x="98" y="266"/>
                  </a:lnTo>
                  <a:lnTo>
                    <a:pt x="134" y="230"/>
                  </a:lnTo>
                  <a:lnTo>
                    <a:pt x="167" y="200"/>
                  </a:lnTo>
                  <a:lnTo>
                    <a:pt x="200" y="173"/>
                  </a:lnTo>
                  <a:lnTo>
                    <a:pt x="233" y="146"/>
                  </a:lnTo>
                  <a:lnTo>
                    <a:pt x="269" y="117"/>
                  </a:lnTo>
                  <a:lnTo>
                    <a:pt x="313" y="86"/>
                  </a:lnTo>
                  <a:lnTo>
                    <a:pt x="357" y="58"/>
                  </a:lnTo>
                  <a:lnTo>
                    <a:pt x="402" y="32"/>
                  </a:lnTo>
                  <a:lnTo>
                    <a:pt x="443" y="15"/>
                  </a:lnTo>
                  <a:lnTo>
                    <a:pt x="471" y="6"/>
                  </a:lnTo>
                  <a:lnTo>
                    <a:pt x="490" y="2"/>
                  </a:lnTo>
                  <a:lnTo>
                    <a:pt x="504" y="0"/>
                  </a:lnTo>
                  <a:lnTo>
                    <a:pt x="511" y="3"/>
                  </a:lnTo>
                  <a:lnTo>
                    <a:pt x="514" y="7"/>
                  </a:lnTo>
                  <a:lnTo>
                    <a:pt x="513" y="18"/>
                  </a:lnTo>
                  <a:lnTo>
                    <a:pt x="506" y="33"/>
                  </a:lnTo>
                  <a:lnTo>
                    <a:pt x="490" y="59"/>
                  </a:lnTo>
                  <a:lnTo>
                    <a:pt x="473" y="87"/>
                  </a:lnTo>
                  <a:lnTo>
                    <a:pt x="458" y="109"/>
                  </a:lnTo>
                  <a:lnTo>
                    <a:pt x="433" y="141"/>
                  </a:lnTo>
                  <a:lnTo>
                    <a:pt x="399" y="178"/>
                  </a:lnTo>
                  <a:lnTo>
                    <a:pt x="368" y="212"/>
                  </a:lnTo>
                  <a:lnTo>
                    <a:pt x="336" y="246"/>
                  </a:lnTo>
                  <a:lnTo>
                    <a:pt x="287" y="287"/>
                  </a:lnTo>
                  <a:lnTo>
                    <a:pt x="232" y="325"/>
                  </a:lnTo>
                  <a:lnTo>
                    <a:pt x="185" y="353"/>
                  </a:lnTo>
                  <a:lnTo>
                    <a:pt x="140" y="380"/>
                  </a:lnTo>
                  <a:lnTo>
                    <a:pt x="104" y="400"/>
                  </a:lnTo>
                  <a:lnTo>
                    <a:pt x="62" y="418"/>
                  </a:lnTo>
                  <a:lnTo>
                    <a:pt x="41" y="426"/>
                  </a:lnTo>
                  <a:lnTo>
                    <a:pt x="26" y="429"/>
                  </a:lnTo>
                  <a:lnTo>
                    <a:pt x="11" y="429"/>
                  </a:lnTo>
                  <a:lnTo>
                    <a:pt x="3" y="425"/>
                  </a:lnTo>
                  <a:close/>
                </a:path>
              </a:pathLst>
            </a:custGeom>
            <a:solidFill>
              <a:srgbClr val="804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624" name="Freeform 29"/>
            <p:cNvSpPr>
              <a:spLocks noChangeAspect="1"/>
            </p:cNvSpPr>
            <p:nvPr/>
          </p:nvSpPr>
          <p:spPr bwMode="auto">
            <a:xfrm>
              <a:off x="4889" y="3133"/>
              <a:ext cx="153" cy="238"/>
            </a:xfrm>
            <a:custGeom>
              <a:avLst/>
              <a:gdLst>
                <a:gd name="T0" fmla="*/ 0 w 304"/>
                <a:gd name="T1" fmla="*/ 0 h 477"/>
                <a:gd name="T2" fmla="*/ 0 w 304"/>
                <a:gd name="T3" fmla="*/ 0 h 477"/>
                <a:gd name="T4" fmla="*/ 1 w 304"/>
                <a:gd name="T5" fmla="*/ 0 h 477"/>
                <a:gd name="T6" fmla="*/ 1 w 304"/>
                <a:gd name="T7" fmla="*/ 0 h 477"/>
                <a:gd name="T8" fmla="*/ 1 w 304"/>
                <a:gd name="T9" fmla="*/ 1 h 477"/>
                <a:gd name="T10" fmla="*/ 1 w 304"/>
                <a:gd name="T11" fmla="*/ 1 h 477"/>
                <a:gd name="T12" fmla="*/ 1 w 304"/>
                <a:gd name="T13" fmla="*/ 1 h 477"/>
                <a:gd name="T14" fmla="*/ 2 w 304"/>
                <a:gd name="T15" fmla="*/ 1 h 477"/>
                <a:gd name="T16" fmla="*/ 2 w 304"/>
                <a:gd name="T17" fmla="*/ 2 h 477"/>
                <a:gd name="T18" fmla="*/ 2 w 304"/>
                <a:gd name="T19" fmla="*/ 2 h 477"/>
                <a:gd name="T20" fmla="*/ 2 w 304"/>
                <a:gd name="T21" fmla="*/ 2 h 477"/>
                <a:gd name="T22" fmla="*/ 3 w 304"/>
                <a:gd name="T23" fmla="*/ 2 h 477"/>
                <a:gd name="T24" fmla="*/ 3 w 304"/>
                <a:gd name="T25" fmla="*/ 3 h 477"/>
                <a:gd name="T26" fmla="*/ 3 w 304"/>
                <a:gd name="T27" fmla="*/ 3 h 477"/>
                <a:gd name="T28" fmla="*/ 3 w 304"/>
                <a:gd name="T29" fmla="*/ 3 h 477"/>
                <a:gd name="T30" fmla="*/ 3 w 304"/>
                <a:gd name="T31" fmla="*/ 3 h 477"/>
                <a:gd name="T32" fmla="*/ 3 w 304"/>
                <a:gd name="T33" fmla="*/ 2 h 477"/>
                <a:gd name="T34" fmla="*/ 3 w 304"/>
                <a:gd name="T35" fmla="*/ 2 h 477"/>
                <a:gd name="T36" fmla="*/ 2 w 304"/>
                <a:gd name="T37" fmla="*/ 2 h 477"/>
                <a:gd name="T38" fmla="*/ 2 w 304"/>
                <a:gd name="T39" fmla="*/ 2 h 477"/>
                <a:gd name="T40" fmla="*/ 2 w 304"/>
                <a:gd name="T41" fmla="*/ 1 h 477"/>
                <a:gd name="T42" fmla="*/ 2 w 304"/>
                <a:gd name="T43" fmla="*/ 1 h 477"/>
                <a:gd name="T44" fmla="*/ 1 w 304"/>
                <a:gd name="T45" fmla="*/ 1 h 477"/>
                <a:gd name="T46" fmla="*/ 1 w 304"/>
                <a:gd name="T47" fmla="*/ 1 h 477"/>
                <a:gd name="T48" fmla="*/ 1 w 304"/>
                <a:gd name="T49" fmla="*/ 0 h 477"/>
                <a:gd name="T50" fmla="*/ 1 w 304"/>
                <a:gd name="T51" fmla="*/ 0 h 477"/>
                <a:gd name="T52" fmla="*/ 0 w 304"/>
                <a:gd name="T53" fmla="*/ 0 h 4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04" h="477">
                  <a:moveTo>
                    <a:pt x="0" y="0"/>
                  </a:moveTo>
                  <a:lnTo>
                    <a:pt x="0" y="35"/>
                  </a:lnTo>
                  <a:lnTo>
                    <a:pt x="3" y="68"/>
                  </a:lnTo>
                  <a:lnTo>
                    <a:pt x="11" y="103"/>
                  </a:lnTo>
                  <a:lnTo>
                    <a:pt x="28" y="139"/>
                  </a:lnTo>
                  <a:lnTo>
                    <a:pt x="49" y="179"/>
                  </a:lnTo>
                  <a:lnTo>
                    <a:pt x="85" y="222"/>
                  </a:lnTo>
                  <a:lnTo>
                    <a:pt x="130" y="255"/>
                  </a:lnTo>
                  <a:lnTo>
                    <a:pt x="183" y="294"/>
                  </a:lnTo>
                  <a:lnTo>
                    <a:pt x="221" y="327"/>
                  </a:lnTo>
                  <a:lnTo>
                    <a:pt x="246" y="350"/>
                  </a:lnTo>
                  <a:lnTo>
                    <a:pt x="265" y="382"/>
                  </a:lnTo>
                  <a:lnTo>
                    <a:pt x="280" y="424"/>
                  </a:lnTo>
                  <a:lnTo>
                    <a:pt x="288" y="477"/>
                  </a:lnTo>
                  <a:lnTo>
                    <a:pt x="301" y="444"/>
                  </a:lnTo>
                  <a:lnTo>
                    <a:pt x="304" y="408"/>
                  </a:lnTo>
                  <a:lnTo>
                    <a:pt x="294" y="371"/>
                  </a:lnTo>
                  <a:lnTo>
                    <a:pt x="269" y="327"/>
                  </a:lnTo>
                  <a:lnTo>
                    <a:pt x="244" y="294"/>
                  </a:lnTo>
                  <a:lnTo>
                    <a:pt x="219" y="265"/>
                  </a:lnTo>
                  <a:lnTo>
                    <a:pt x="187" y="238"/>
                  </a:lnTo>
                  <a:lnTo>
                    <a:pt x="150" y="212"/>
                  </a:lnTo>
                  <a:lnTo>
                    <a:pt x="116" y="186"/>
                  </a:lnTo>
                  <a:lnTo>
                    <a:pt x="76" y="138"/>
                  </a:lnTo>
                  <a:lnTo>
                    <a:pt x="50" y="102"/>
                  </a:lnTo>
                  <a:lnTo>
                    <a:pt x="28" y="62"/>
                  </a:lnTo>
                  <a:lnTo>
                    <a:pt x="0" y="0"/>
                  </a:lnTo>
                  <a:close/>
                </a:path>
              </a:pathLst>
            </a:custGeom>
            <a:solidFill>
              <a:srgbClr val="FFA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625" name="Freeform 30"/>
            <p:cNvSpPr>
              <a:spLocks noChangeAspect="1"/>
            </p:cNvSpPr>
            <p:nvPr/>
          </p:nvSpPr>
          <p:spPr bwMode="auto">
            <a:xfrm>
              <a:off x="4988" y="3416"/>
              <a:ext cx="69" cy="59"/>
            </a:xfrm>
            <a:custGeom>
              <a:avLst/>
              <a:gdLst>
                <a:gd name="T0" fmla="*/ 0 w 138"/>
                <a:gd name="T1" fmla="*/ 1 h 117"/>
                <a:gd name="T2" fmla="*/ 1 w 138"/>
                <a:gd name="T3" fmla="*/ 1 h 117"/>
                <a:gd name="T4" fmla="*/ 1 w 138"/>
                <a:gd name="T5" fmla="*/ 1 h 117"/>
                <a:gd name="T6" fmla="*/ 1 w 138"/>
                <a:gd name="T7" fmla="*/ 1 h 117"/>
                <a:gd name="T8" fmla="*/ 1 w 138"/>
                <a:gd name="T9" fmla="*/ 1 h 117"/>
                <a:gd name="T10" fmla="*/ 1 w 138"/>
                <a:gd name="T11" fmla="*/ 1 h 117"/>
                <a:gd name="T12" fmla="*/ 1 w 138"/>
                <a:gd name="T13" fmla="*/ 1 h 117"/>
                <a:gd name="T14" fmla="*/ 2 w 138"/>
                <a:gd name="T15" fmla="*/ 1 h 117"/>
                <a:gd name="T16" fmla="*/ 2 w 138"/>
                <a:gd name="T17" fmla="*/ 0 h 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8" h="117">
                  <a:moveTo>
                    <a:pt x="0" y="117"/>
                  </a:moveTo>
                  <a:lnTo>
                    <a:pt x="24" y="110"/>
                  </a:lnTo>
                  <a:lnTo>
                    <a:pt x="48" y="99"/>
                  </a:lnTo>
                  <a:lnTo>
                    <a:pt x="71" y="85"/>
                  </a:lnTo>
                  <a:lnTo>
                    <a:pt x="89" y="73"/>
                  </a:lnTo>
                  <a:lnTo>
                    <a:pt x="106" y="57"/>
                  </a:lnTo>
                  <a:lnTo>
                    <a:pt x="120" y="37"/>
                  </a:lnTo>
                  <a:lnTo>
                    <a:pt x="129" y="20"/>
                  </a:lnTo>
                  <a:lnTo>
                    <a:pt x="138" y="0"/>
                  </a:lnTo>
                </a:path>
              </a:pathLst>
            </a:custGeom>
            <a:noFill/>
            <a:ln w="6350">
              <a:solidFill>
                <a:srgbClr val="603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5626" name="Group 31"/>
            <p:cNvGrpSpPr>
              <a:grpSpLocks noChangeAspect="1"/>
            </p:cNvGrpSpPr>
            <p:nvPr/>
          </p:nvGrpSpPr>
          <p:grpSpPr bwMode="auto">
            <a:xfrm>
              <a:off x="4564" y="3303"/>
              <a:ext cx="147" cy="132"/>
              <a:chOff x="4564" y="3303"/>
              <a:chExt cx="147" cy="132"/>
            </a:xfrm>
          </p:grpSpPr>
          <p:sp>
            <p:nvSpPr>
              <p:cNvPr id="25637" name="Arc 32"/>
              <p:cNvSpPr>
                <a:spLocks noChangeAspect="1"/>
              </p:cNvSpPr>
              <p:nvPr/>
            </p:nvSpPr>
            <p:spPr bwMode="auto">
              <a:xfrm>
                <a:off x="4604" y="3303"/>
                <a:ext cx="107" cy="9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638" name="Arc 33"/>
              <p:cNvSpPr>
                <a:spLocks noChangeAspect="1"/>
              </p:cNvSpPr>
              <p:nvPr/>
            </p:nvSpPr>
            <p:spPr bwMode="auto">
              <a:xfrm>
                <a:off x="4564" y="3336"/>
                <a:ext cx="107" cy="9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639" name="Arc 34"/>
              <p:cNvSpPr>
                <a:spLocks noChangeAspect="1"/>
              </p:cNvSpPr>
              <p:nvPr/>
            </p:nvSpPr>
            <p:spPr bwMode="auto">
              <a:xfrm>
                <a:off x="4584" y="3319"/>
                <a:ext cx="107" cy="9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5627" name="Group 35"/>
            <p:cNvGrpSpPr>
              <a:grpSpLocks noChangeAspect="1"/>
            </p:cNvGrpSpPr>
            <p:nvPr/>
          </p:nvGrpSpPr>
          <p:grpSpPr bwMode="auto">
            <a:xfrm>
              <a:off x="5004" y="3106"/>
              <a:ext cx="193" cy="231"/>
              <a:chOff x="5004" y="3106"/>
              <a:chExt cx="193" cy="231"/>
            </a:xfrm>
          </p:grpSpPr>
          <p:sp>
            <p:nvSpPr>
              <p:cNvPr id="25634" name="Arc 36"/>
              <p:cNvSpPr>
                <a:spLocks noChangeAspect="1"/>
              </p:cNvSpPr>
              <p:nvPr/>
            </p:nvSpPr>
            <p:spPr bwMode="auto">
              <a:xfrm>
                <a:off x="5057" y="3106"/>
                <a:ext cx="140" cy="1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880" y="0"/>
                      <a:pt x="21530" y="9594"/>
                      <a:pt x="21599" y="21474"/>
                    </a:cubicBezTo>
                  </a:path>
                  <a:path w="21600" h="21600" stroke="0" extrusionOk="0">
                    <a:moveTo>
                      <a:pt x="-1" y="0"/>
                    </a:moveTo>
                    <a:cubicBezTo>
                      <a:pt x="11880" y="0"/>
                      <a:pt x="21530" y="9594"/>
                      <a:pt x="21599" y="21474"/>
                    </a:cubicBezTo>
                    <a:lnTo>
                      <a:pt x="0" y="21600"/>
                    </a:lnTo>
                    <a:lnTo>
                      <a:pt x="-1" y="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635" name="Arc 37"/>
              <p:cNvSpPr>
                <a:spLocks noChangeAspect="1"/>
              </p:cNvSpPr>
              <p:nvPr/>
            </p:nvSpPr>
            <p:spPr bwMode="auto">
              <a:xfrm>
                <a:off x="5004" y="3165"/>
                <a:ext cx="140" cy="172"/>
              </a:xfrm>
              <a:custGeom>
                <a:avLst/>
                <a:gdLst>
                  <a:gd name="T0" fmla="*/ 0 w 21754"/>
                  <a:gd name="T1" fmla="*/ 0 h 21600"/>
                  <a:gd name="T2" fmla="*/ 0 w 21754"/>
                  <a:gd name="T3" fmla="*/ 0 h 21600"/>
                  <a:gd name="T4" fmla="*/ 0 w 21754"/>
                  <a:gd name="T5" fmla="*/ 0 h 21600"/>
                  <a:gd name="T6" fmla="*/ 0 60000 65536"/>
                  <a:gd name="T7" fmla="*/ 0 60000 65536"/>
                  <a:gd name="T8" fmla="*/ 0 60000 65536"/>
                </a:gdLst>
                <a:ahLst/>
                <a:cxnLst>
                  <a:cxn ang="T6">
                    <a:pos x="T0" y="T1"/>
                  </a:cxn>
                  <a:cxn ang="T7">
                    <a:pos x="T2" y="T3"/>
                  </a:cxn>
                  <a:cxn ang="T8">
                    <a:pos x="T4" y="T5"/>
                  </a:cxn>
                </a:cxnLst>
                <a:rect l="0" t="0" r="r" b="b"/>
                <a:pathLst>
                  <a:path w="21754" h="21600" fill="none" extrusionOk="0">
                    <a:moveTo>
                      <a:pt x="-1" y="0"/>
                    </a:moveTo>
                    <a:cubicBezTo>
                      <a:pt x="51" y="0"/>
                      <a:pt x="102" y="-1"/>
                      <a:pt x="154" y="0"/>
                    </a:cubicBezTo>
                    <a:cubicBezTo>
                      <a:pt x="12034" y="0"/>
                      <a:pt x="21684" y="9594"/>
                      <a:pt x="21753" y="21474"/>
                    </a:cubicBezTo>
                  </a:path>
                  <a:path w="21754" h="21600" stroke="0" extrusionOk="0">
                    <a:moveTo>
                      <a:pt x="-1" y="0"/>
                    </a:moveTo>
                    <a:cubicBezTo>
                      <a:pt x="51" y="0"/>
                      <a:pt x="102" y="-1"/>
                      <a:pt x="154" y="0"/>
                    </a:cubicBezTo>
                    <a:cubicBezTo>
                      <a:pt x="12034" y="0"/>
                      <a:pt x="21684" y="9594"/>
                      <a:pt x="21753" y="21474"/>
                    </a:cubicBezTo>
                    <a:lnTo>
                      <a:pt x="154" y="21600"/>
                    </a:lnTo>
                    <a:lnTo>
                      <a:pt x="-1" y="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636" name="Arc 38"/>
              <p:cNvSpPr>
                <a:spLocks noChangeAspect="1"/>
              </p:cNvSpPr>
              <p:nvPr/>
            </p:nvSpPr>
            <p:spPr bwMode="auto">
              <a:xfrm>
                <a:off x="5030" y="3134"/>
                <a:ext cx="140" cy="172"/>
              </a:xfrm>
              <a:custGeom>
                <a:avLst/>
                <a:gdLst>
                  <a:gd name="T0" fmla="*/ 0 w 21753"/>
                  <a:gd name="T1" fmla="*/ 0 h 21600"/>
                  <a:gd name="T2" fmla="*/ 0 w 21753"/>
                  <a:gd name="T3" fmla="*/ 0 h 21600"/>
                  <a:gd name="T4" fmla="*/ 0 w 21753"/>
                  <a:gd name="T5" fmla="*/ 0 h 21600"/>
                  <a:gd name="T6" fmla="*/ 0 60000 65536"/>
                  <a:gd name="T7" fmla="*/ 0 60000 65536"/>
                  <a:gd name="T8" fmla="*/ 0 60000 65536"/>
                </a:gdLst>
                <a:ahLst/>
                <a:cxnLst>
                  <a:cxn ang="T6">
                    <a:pos x="T0" y="T1"/>
                  </a:cxn>
                  <a:cxn ang="T7">
                    <a:pos x="T2" y="T3"/>
                  </a:cxn>
                  <a:cxn ang="T8">
                    <a:pos x="T4" y="T5"/>
                  </a:cxn>
                </a:cxnLst>
                <a:rect l="0" t="0" r="r" b="b"/>
                <a:pathLst>
                  <a:path w="21753" h="21600" fill="none" extrusionOk="0">
                    <a:moveTo>
                      <a:pt x="-1" y="0"/>
                    </a:moveTo>
                    <a:cubicBezTo>
                      <a:pt x="50" y="0"/>
                      <a:pt x="101" y="-1"/>
                      <a:pt x="153" y="0"/>
                    </a:cubicBezTo>
                    <a:cubicBezTo>
                      <a:pt x="12033" y="0"/>
                      <a:pt x="21683" y="9594"/>
                      <a:pt x="21752" y="21474"/>
                    </a:cubicBezTo>
                  </a:path>
                  <a:path w="21753" h="21600" stroke="0" extrusionOk="0">
                    <a:moveTo>
                      <a:pt x="-1" y="0"/>
                    </a:moveTo>
                    <a:cubicBezTo>
                      <a:pt x="50" y="0"/>
                      <a:pt x="101" y="-1"/>
                      <a:pt x="153" y="0"/>
                    </a:cubicBezTo>
                    <a:cubicBezTo>
                      <a:pt x="12033" y="0"/>
                      <a:pt x="21683" y="9594"/>
                      <a:pt x="21752" y="21474"/>
                    </a:cubicBezTo>
                    <a:lnTo>
                      <a:pt x="153" y="21600"/>
                    </a:lnTo>
                    <a:lnTo>
                      <a:pt x="-1" y="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25628" name="Freeform 39"/>
            <p:cNvSpPr>
              <a:spLocks noChangeAspect="1"/>
            </p:cNvSpPr>
            <p:nvPr/>
          </p:nvSpPr>
          <p:spPr bwMode="auto">
            <a:xfrm>
              <a:off x="4671" y="3231"/>
              <a:ext cx="53" cy="45"/>
            </a:xfrm>
            <a:custGeom>
              <a:avLst/>
              <a:gdLst>
                <a:gd name="T0" fmla="*/ 1 w 106"/>
                <a:gd name="T1" fmla="*/ 1 h 90"/>
                <a:gd name="T2" fmla="*/ 1 w 106"/>
                <a:gd name="T3" fmla="*/ 1 h 90"/>
                <a:gd name="T4" fmla="*/ 1 w 106"/>
                <a:gd name="T5" fmla="*/ 1 h 90"/>
                <a:gd name="T6" fmla="*/ 1 w 106"/>
                <a:gd name="T7" fmla="*/ 1 h 90"/>
                <a:gd name="T8" fmla="*/ 1 w 106"/>
                <a:gd name="T9" fmla="*/ 1 h 90"/>
                <a:gd name="T10" fmla="*/ 1 w 106"/>
                <a:gd name="T11" fmla="*/ 1 h 90"/>
                <a:gd name="T12" fmla="*/ 0 w 106"/>
                <a:gd name="T13" fmla="*/ 1 h 90"/>
                <a:gd name="T14" fmla="*/ 0 w 106"/>
                <a:gd name="T15" fmla="*/ 1 h 90"/>
                <a:gd name="T16" fmla="*/ 1 w 106"/>
                <a:gd name="T17" fmla="*/ 1 h 90"/>
                <a:gd name="T18" fmla="*/ 1 w 106"/>
                <a:gd name="T19" fmla="*/ 1 h 90"/>
                <a:gd name="T20" fmla="*/ 1 w 106"/>
                <a:gd name="T21" fmla="*/ 1 h 90"/>
                <a:gd name="T22" fmla="*/ 1 w 106"/>
                <a:gd name="T23" fmla="*/ 1 h 90"/>
                <a:gd name="T24" fmla="*/ 1 w 106"/>
                <a:gd name="T25" fmla="*/ 1 h 90"/>
                <a:gd name="T26" fmla="*/ 1 w 106"/>
                <a:gd name="T27" fmla="*/ 1 h 90"/>
                <a:gd name="T28" fmla="*/ 1 w 106"/>
                <a:gd name="T29" fmla="*/ 0 h 90"/>
                <a:gd name="T30" fmla="*/ 1 w 106"/>
                <a:gd name="T31" fmla="*/ 1 h 90"/>
                <a:gd name="T32" fmla="*/ 1 w 106"/>
                <a:gd name="T33" fmla="*/ 1 h 90"/>
                <a:gd name="T34" fmla="*/ 1 w 106"/>
                <a:gd name="T35" fmla="*/ 1 h 90"/>
                <a:gd name="T36" fmla="*/ 1 w 106"/>
                <a:gd name="T37" fmla="*/ 1 h 90"/>
                <a:gd name="T38" fmla="*/ 1 w 106"/>
                <a:gd name="T39" fmla="*/ 1 h 90"/>
                <a:gd name="T40" fmla="*/ 1 w 106"/>
                <a:gd name="T41" fmla="*/ 1 h 90"/>
                <a:gd name="T42" fmla="*/ 1 w 106"/>
                <a:gd name="T43" fmla="*/ 1 h 90"/>
                <a:gd name="T44" fmla="*/ 1 w 106"/>
                <a:gd name="T45" fmla="*/ 1 h 90"/>
                <a:gd name="T46" fmla="*/ 1 w 106"/>
                <a:gd name="T47" fmla="*/ 1 h 9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6" h="90">
                  <a:moveTo>
                    <a:pt x="62" y="72"/>
                  </a:moveTo>
                  <a:lnTo>
                    <a:pt x="46" y="81"/>
                  </a:lnTo>
                  <a:lnTo>
                    <a:pt x="24" y="90"/>
                  </a:lnTo>
                  <a:lnTo>
                    <a:pt x="14" y="85"/>
                  </a:lnTo>
                  <a:lnTo>
                    <a:pt x="7" y="77"/>
                  </a:lnTo>
                  <a:lnTo>
                    <a:pt x="2" y="67"/>
                  </a:lnTo>
                  <a:lnTo>
                    <a:pt x="0" y="56"/>
                  </a:lnTo>
                  <a:lnTo>
                    <a:pt x="0" y="46"/>
                  </a:lnTo>
                  <a:lnTo>
                    <a:pt x="3" y="36"/>
                  </a:lnTo>
                  <a:lnTo>
                    <a:pt x="8" y="25"/>
                  </a:lnTo>
                  <a:lnTo>
                    <a:pt x="14" y="18"/>
                  </a:lnTo>
                  <a:lnTo>
                    <a:pt x="22" y="11"/>
                  </a:lnTo>
                  <a:lnTo>
                    <a:pt x="33" y="6"/>
                  </a:lnTo>
                  <a:lnTo>
                    <a:pt x="42" y="3"/>
                  </a:lnTo>
                  <a:lnTo>
                    <a:pt x="59" y="0"/>
                  </a:lnTo>
                  <a:lnTo>
                    <a:pt x="70" y="2"/>
                  </a:lnTo>
                  <a:lnTo>
                    <a:pt x="83" y="7"/>
                  </a:lnTo>
                  <a:lnTo>
                    <a:pt x="91" y="13"/>
                  </a:lnTo>
                  <a:lnTo>
                    <a:pt x="98" y="20"/>
                  </a:lnTo>
                  <a:lnTo>
                    <a:pt x="104" y="30"/>
                  </a:lnTo>
                  <a:lnTo>
                    <a:pt x="106" y="39"/>
                  </a:lnTo>
                  <a:lnTo>
                    <a:pt x="106" y="47"/>
                  </a:lnTo>
                  <a:lnTo>
                    <a:pt x="87" y="59"/>
                  </a:lnTo>
                  <a:lnTo>
                    <a:pt x="62" y="72"/>
                  </a:lnTo>
                  <a:close/>
                </a:path>
              </a:pathLst>
            </a:custGeom>
            <a:solidFill>
              <a:srgbClr val="808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nvGrpSpPr>
            <p:cNvPr id="25629" name="Group 40"/>
            <p:cNvGrpSpPr>
              <a:grpSpLocks noChangeAspect="1"/>
            </p:cNvGrpSpPr>
            <p:nvPr/>
          </p:nvGrpSpPr>
          <p:grpSpPr bwMode="auto">
            <a:xfrm>
              <a:off x="4597" y="3197"/>
              <a:ext cx="76" cy="59"/>
              <a:chOff x="4597" y="3197"/>
              <a:chExt cx="76" cy="59"/>
            </a:xfrm>
          </p:grpSpPr>
          <p:sp>
            <p:nvSpPr>
              <p:cNvPr id="25630" name="Arc 41"/>
              <p:cNvSpPr>
                <a:spLocks noChangeAspect="1"/>
              </p:cNvSpPr>
              <p:nvPr/>
            </p:nvSpPr>
            <p:spPr bwMode="auto">
              <a:xfrm>
                <a:off x="4634" y="3213"/>
                <a:ext cx="39" cy="4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lnTo>
                      <a:pt x="0" y="2160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25631" name="Group 42"/>
              <p:cNvGrpSpPr>
                <a:grpSpLocks noChangeAspect="1"/>
              </p:cNvGrpSpPr>
              <p:nvPr/>
            </p:nvGrpSpPr>
            <p:grpSpPr bwMode="auto">
              <a:xfrm>
                <a:off x="4597" y="3197"/>
                <a:ext cx="45" cy="41"/>
                <a:chOff x="4597" y="3197"/>
                <a:chExt cx="45" cy="41"/>
              </a:xfrm>
            </p:grpSpPr>
            <p:sp>
              <p:nvSpPr>
                <p:cNvPr id="25632" name="Arc 43"/>
                <p:cNvSpPr>
                  <a:spLocks noChangeAspect="1"/>
                </p:cNvSpPr>
                <p:nvPr/>
              </p:nvSpPr>
              <p:spPr bwMode="auto">
                <a:xfrm>
                  <a:off x="4616" y="3204"/>
                  <a:ext cx="26" cy="3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lnTo>
                        <a:pt x="0" y="2160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633" name="Arc 44"/>
                <p:cNvSpPr>
                  <a:spLocks noChangeAspect="1"/>
                </p:cNvSpPr>
                <p:nvPr/>
              </p:nvSpPr>
              <p:spPr bwMode="auto">
                <a:xfrm>
                  <a:off x="4597" y="3197"/>
                  <a:ext cx="18" cy="2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21600"/>
                      </a:moveTo>
                      <a:cubicBezTo>
                        <a:pt x="0" y="9670"/>
                        <a:pt x="9670" y="0"/>
                        <a:pt x="21599" y="0"/>
                      </a:cubicBezTo>
                    </a:path>
                    <a:path w="21600" h="21600" stroke="0" extrusionOk="0">
                      <a:moveTo>
                        <a:pt x="0" y="21600"/>
                      </a:moveTo>
                      <a:cubicBezTo>
                        <a:pt x="0" y="9670"/>
                        <a:pt x="9670" y="0"/>
                        <a:pt x="21599" y="0"/>
                      </a:cubicBezTo>
                      <a:lnTo>
                        <a:pt x="21600" y="21600"/>
                      </a:lnTo>
                      <a:lnTo>
                        <a:pt x="0" y="21600"/>
                      </a:lnTo>
                      <a:close/>
                    </a:path>
                  </a:pathLst>
                </a:custGeom>
                <a:noFill/>
                <a:ln w="6350">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grpSp>
      <p:sp>
        <p:nvSpPr>
          <p:cNvPr id="25616" name="Line 12"/>
          <p:cNvSpPr>
            <a:spLocks noChangeShapeType="1"/>
          </p:cNvSpPr>
          <p:nvPr/>
        </p:nvSpPr>
        <p:spPr bwMode="auto">
          <a:xfrm flipH="1">
            <a:off x="4336768" y="4638275"/>
            <a:ext cx="0" cy="43757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25617" name="Text Box 13"/>
          <p:cNvSpPr txBox="1">
            <a:spLocks noChangeArrowheads="1"/>
          </p:cNvSpPr>
          <p:nvPr/>
        </p:nvSpPr>
        <p:spPr bwMode="auto">
          <a:xfrm>
            <a:off x="3486495" y="3147026"/>
            <a:ext cx="1267985" cy="751655"/>
          </a:xfrm>
          <a:prstGeom prst="rect">
            <a:avLst/>
          </a:prstGeom>
          <a:solidFill>
            <a:schemeClr val="bg1"/>
          </a:solidFill>
          <a:ln w="28575">
            <a:solidFill>
              <a:srgbClr val="FF0000"/>
            </a:solidFill>
            <a:miter lim="800000"/>
            <a:headEnd/>
            <a:tailEnd/>
          </a:ln>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fr-FR" sz="1400">
                <a:latin typeface="Calibri" pitchFamily="34" charset="0"/>
                <a:cs typeface="Calibri" pitchFamily="34" charset="0"/>
              </a:rPr>
              <a:t>Laboratory </a:t>
            </a:r>
          </a:p>
          <a:p>
            <a:r>
              <a:rPr lang="fr-FR" sz="1400">
                <a:latin typeface="Calibri" pitchFamily="34" charset="0"/>
                <a:cs typeface="Calibri" pitchFamily="34" charset="0"/>
              </a:rPr>
              <a:t>Confirmation</a:t>
            </a:r>
          </a:p>
          <a:p>
            <a:r>
              <a:rPr lang="fr-FR" sz="1400">
                <a:latin typeface="Calibri" pitchFamily="34" charset="0"/>
                <a:cs typeface="Calibri" pitchFamily="34" charset="0"/>
              </a:rPr>
              <a:t>21 March</a:t>
            </a:r>
          </a:p>
        </p:txBody>
      </p:sp>
      <p:cxnSp>
        <p:nvCxnSpPr>
          <p:cNvPr id="25618" name="Straight Connector 6"/>
          <p:cNvCxnSpPr>
            <a:cxnSpLocks noChangeShapeType="1"/>
          </p:cNvCxnSpPr>
          <p:nvPr/>
        </p:nvCxnSpPr>
        <p:spPr bwMode="auto">
          <a:xfrm flipV="1">
            <a:off x="4773044" y="962661"/>
            <a:ext cx="0" cy="5357645"/>
          </a:xfrm>
          <a:prstGeom prst="line">
            <a:avLst/>
          </a:prstGeom>
          <a:noFill/>
          <a:ln w="38100" algn="ctr">
            <a:solidFill>
              <a:srgbClr val="9900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619" name="TextBox 1"/>
          <p:cNvSpPr txBox="1">
            <a:spLocks noChangeArrowheads="1"/>
          </p:cNvSpPr>
          <p:nvPr/>
        </p:nvSpPr>
        <p:spPr bwMode="auto">
          <a:xfrm rot="10800000">
            <a:off x="4451785" y="1223238"/>
            <a:ext cx="456870" cy="333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600">
                <a:solidFill>
                  <a:srgbClr val="990033"/>
                </a:solidFill>
                <a:latin typeface="Calibri" pitchFamily="34" charset="0"/>
                <a:cs typeface="Calibri" pitchFamily="34" charset="0"/>
              </a:rPr>
              <a:t>Outbreak response operations started</a:t>
            </a:r>
          </a:p>
        </p:txBody>
      </p:sp>
      <p:sp>
        <p:nvSpPr>
          <p:cNvPr id="25620" name="TextBox 8"/>
          <p:cNvSpPr txBox="1">
            <a:spLocks noChangeArrowheads="1"/>
          </p:cNvSpPr>
          <p:nvPr/>
        </p:nvSpPr>
        <p:spPr bwMode="auto">
          <a:xfrm>
            <a:off x="4851017" y="1218204"/>
            <a:ext cx="2769888" cy="19212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800">
                <a:solidFill>
                  <a:srgbClr val="990033"/>
                </a:solidFill>
                <a:latin typeface="Calibri" pitchFamily="34" charset="0"/>
                <a:cs typeface="Calibri" pitchFamily="34" charset="0"/>
              </a:rPr>
              <a:t>Since 24 March, </a:t>
            </a:r>
          </a:p>
          <a:p>
            <a:r>
              <a:rPr lang="en-GB" sz="1800">
                <a:solidFill>
                  <a:srgbClr val="990033"/>
                </a:solidFill>
                <a:latin typeface="Calibri" pitchFamily="34" charset="0"/>
                <a:cs typeface="Calibri" pitchFamily="34" charset="0"/>
              </a:rPr>
              <a:t>1148 cases in 3 countries</a:t>
            </a:r>
          </a:p>
          <a:p>
            <a:r>
              <a:rPr lang="en-GB" sz="1800">
                <a:solidFill>
                  <a:srgbClr val="990033"/>
                </a:solidFill>
                <a:latin typeface="Calibri" pitchFamily="34" charset="0"/>
                <a:cs typeface="Calibri" pitchFamily="34" charset="0"/>
              </a:rPr>
              <a:t>+ Nigeria</a:t>
            </a:r>
          </a:p>
          <a:p>
            <a:r>
              <a:rPr lang="en-GB" sz="1600" i="1">
                <a:solidFill>
                  <a:srgbClr val="990033"/>
                </a:solidFill>
                <a:latin typeface="Calibri" pitchFamily="34" charset="0"/>
                <a:cs typeface="Calibri" pitchFamily="34" charset="0"/>
              </a:rPr>
              <a:t>Alerts: Canada, Ghana, Côte-d'Ivoire, Mali, Morocco, Senegal, Spain, USA. </a:t>
            </a:r>
            <a:r>
              <a:rPr lang="en-GB" sz="1600" i="1">
                <a:solidFill>
                  <a:srgbClr val="FF0000"/>
                </a:solidFill>
                <a:latin typeface="Calibri" pitchFamily="34" charset="0"/>
                <a:cs typeface="Calibri" pitchFamily="34" charset="0"/>
              </a:rPr>
              <a:t>(as of 28 July 2014)</a:t>
            </a:r>
          </a:p>
        </p:txBody>
      </p:sp>
      <p:sp>
        <p:nvSpPr>
          <p:cNvPr id="25621" name="Rectangle 4"/>
          <p:cNvSpPr txBox="1">
            <a:spLocks noChangeArrowheads="1"/>
          </p:cNvSpPr>
          <p:nvPr/>
        </p:nvSpPr>
        <p:spPr bwMode="auto">
          <a:xfrm>
            <a:off x="9283" y="1"/>
            <a:ext cx="10693400" cy="843641"/>
          </a:xfrm>
          <a:prstGeom prst="rect">
            <a:avLst/>
          </a:prstGeom>
          <a:noFill/>
          <a:ln>
            <a:noFill/>
          </a:ln>
          <a:effectLst>
            <a:outerShdw dist="17961" dir="2700000" algn="ctr" rotWithShape="0">
              <a:srgbClr val="96CCEE"/>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103220" tIns="50704" rIns="103220" bIns="50704"/>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3700">
                <a:solidFill>
                  <a:srgbClr val="000066"/>
                </a:solidFill>
                <a:latin typeface="Calibri" pitchFamily="34" charset="0"/>
                <a:cs typeface="Calibri" pitchFamily="34" charset="0"/>
              </a:rPr>
              <a:t>Start of the EVD outbreak in Guinea, Liberia and Sierra Leone</a:t>
            </a:r>
            <a:endParaRPr lang="en-GB" sz="3700">
              <a:solidFill>
                <a:srgbClr val="1E7FB8"/>
              </a:solidFill>
              <a:latin typeface="Calibri" pitchFamily="34" charset="0"/>
              <a:cs typeface="Calibri" pitchFamily="34" charset="0"/>
            </a:endParaRPr>
          </a:p>
        </p:txBody>
      </p:sp>
    </p:spTree>
    <p:extLst>
      <p:ext uri="{BB962C8B-B14F-4D97-AF65-F5344CB8AC3E}">
        <p14:creationId xmlns:p14="http://schemas.microsoft.com/office/powerpoint/2010/main" val="1105106324"/>
      </p:ext>
    </p:extLst>
  </p:cSld>
  <p:clrMapOvr>
    <a:masterClrMapping/>
  </p:clrMapOvr>
  <p:transition advTm="5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0" y="843641"/>
            <a:ext cx="10710109" cy="6057762"/>
          </a:xfrm>
          <a:prstGeom prst="rect">
            <a:avLst/>
          </a:prstGeom>
          <a:solidFill>
            <a:schemeClr val="accent1">
              <a:lumMod val="20000"/>
              <a:lumOff val="80000"/>
            </a:schemeClr>
          </a:solidFill>
          <a:ln w="9525" cap="flat" cmpd="sng" algn="ctr">
            <a:noFill/>
            <a:prstDash val="solid"/>
            <a:round/>
            <a:headEnd type="none" w="med" len="med"/>
            <a:tailEnd type="none" w="med" len="med"/>
          </a:ln>
          <a:effectLst/>
          <a:extLst/>
        </p:spPr>
        <p:txBody>
          <a:bodyPr lIns="104306" tIns="52153" rIns="104306" bIns="52153"/>
          <a:lstStyle/>
          <a:p>
            <a:pPr algn="l">
              <a:defRPr/>
            </a:pPr>
            <a:endParaRPr lang="en-GB" b="1" dirty="0">
              <a:latin typeface="Arial Black" pitchFamily="34" charset="0"/>
            </a:endParaRPr>
          </a:p>
        </p:txBody>
      </p:sp>
      <p:sp>
        <p:nvSpPr>
          <p:cNvPr id="7" name="Rectangle 6"/>
          <p:cNvSpPr/>
          <p:nvPr/>
        </p:nvSpPr>
        <p:spPr bwMode="auto">
          <a:xfrm>
            <a:off x="4219809" y="309803"/>
            <a:ext cx="6490300" cy="3679115"/>
          </a:xfrm>
          <a:prstGeom prst="rect">
            <a:avLst/>
          </a:prstGeom>
          <a:solidFill>
            <a:schemeClr val="bg1">
              <a:lumMod val="95000"/>
            </a:schemeClr>
          </a:solidFill>
          <a:ln w="9525" cap="flat" cmpd="sng" algn="ctr">
            <a:noFill/>
            <a:prstDash val="solid"/>
            <a:round/>
            <a:headEnd type="none" w="med" len="med"/>
            <a:tailEnd type="none" w="med" len="med"/>
          </a:ln>
          <a:effectLst/>
          <a:extLst/>
        </p:spPr>
        <p:txBody>
          <a:bodyPr lIns="104306" tIns="52153" rIns="104306" bIns="52153"/>
          <a:lstStyle/>
          <a:p>
            <a:pPr algn="l">
              <a:defRPr/>
            </a:pPr>
            <a:endParaRPr lang="en-GB" b="1">
              <a:latin typeface="Arial Black" pitchFamily="34" charset="0"/>
            </a:endParaRPr>
          </a:p>
        </p:txBody>
      </p:sp>
      <p:sp>
        <p:nvSpPr>
          <p:cNvPr id="9234" name="Freeform 18"/>
          <p:cNvSpPr>
            <a:spLocks noChangeAspect="1"/>
          </p:cNvSpPr>
          <p:nvPr/>
        </p:nvSpPr>
        <p:spPr bwMode="auto">
          <a:xfrm>
            <a:off x="8705097" y="1169196"/>
            <a:ext cx="4472291" cy="3050760"/>
          </a:xfrm>
          <a:custGeom>
            <a:avLst/>
            <a:gdLst>
              <a:gd name="T0" fmla="*/ 3 w 412"/>
              <a:gd name="T1" fmla="*/ 209 h 298"/>
              <a:gd name="T2" fmla="*/ 13 w 412"/>
              <a:gd name="T3" fmla="*/ 194 h 298"/>
              <a:gd name="T4" fmla="*/ 13 w 412"/>
              <a:gd name="T5" fmla="*/ 178 h 298"/>
              <a:gd name="T6" fmla="*/ 16 w 412"/>
              <a:gd name="T7" fmla="*/ 168 h 298"/>
              <a:gd name="T8" fmla="*/ 38 w 412"/>
              <a:gd name="T9" fmla="*/ 161 h 298"/>
              <a:gd name="T10" fmla="*/ 54 w 412"/>
              <a:gd name="T11" fmla="*/ 148 h 298"/>
              <a:gd name="T12" fmla="*/ 59 w 412"/>
              <a:gd name="T13" fmla="*/ 135 h 298"/>
              <a:gd name="T14" fmla="*/ 61 w 412"/>
              <a:gd name="T15" fmla="*/ 123 h 298"/>
              <a:gd name="T16" fmla="*/ 67 w 412"/>
              <a:gd name="T17" fmla="*/ 110 h 298"/>
              <a:gd name="T18" fmla="*/ 66 w 412"/>
              <a:gd name="T19" fmla="*/ 99 h 298"/>
              <a:gd name="T20" fmla="*/ 80 w 412"/>
              <a:gd name="T21" fmla="*/ 86 h 298"/>
              <a:gd name="T22" fmla="*/ 92 w 412"/>
              <a:gd name="T23" fmla="*/ 92 h 298"/>
              <a:gd name="T24" fmla="*/ 108 w 412"/>
              <a:gd name="T25" fmla="*/ 97 h 298"/>
              <a:gd name="T26" fmla="*/ 118 w 412"/>
              <a:gd name="T27" fmla="*/ 79 h 298"/>
              <a:gd name="T28" fmla="*/ 131 w 412"/>
              <a:gd name="T29" fmla="*/ 76 h 298"/>
              <a:gd name="T30" fmla="*/ 140 w 412"/>
              <a:gd name="T31" fmla="*/ 59 h 298"/>
              <a:gd name="T32" fmla="*/ 158 w 412"/>
              <a:gd name="T33" fmla="*/ 43 h 298"/>
              <a:gd name="T34" fmla="*/ 179 w 412"/>
              <a:gd name="T35" fmla="*/ 49 h 298"/>
              <a:gd name="T36" fmla="*/ 218 w 412"/>
              <a:gd name="T37" fmla="*/ 20 h 298"/>
              <a:gd name="T38" fmla="*/ 269 w 412"/>
              <a:gd name="T39" fmla="*/ 3 h 298"/>
              <a:gd name="T40" fmla="*/ 299 w 412"/>
              <a:gd name="T41" fmla="*/ 22 h 298"/>
              <a:gd name="T42" fmla="*/ 307 w 412"/>
              <a:gd name="T43" fmla="*/ 43 h 298"/>
              <a:gd name="T44" fmla="*/ 310 w 412"/>
              <a:gd name="T45" fmla="*/ 58 h 298"/>
              <a:gd name="T46" fmla="*/ 319 w 412"/>
              <a:gd name="T47" fmla="*/ 72 h 298"/>
              <a:gd name="T48" fmla="*/ 340 w 412"/>
              <a:gd name="T49" fmla="*/ 82 h 298"/>
              <a:gd name="T50" fmla="*/ 351 w 412"/>
              <a:gd name="T51" fmla="*/ 91 h 298"/>
              <a:gd name="T52" fmla="*/ 338 w 412"/>
              <a:gd name="T53" fmla="*/ 99 h 298"/>
              <a:gd name="T54" fmla="*/ 353 w 412"/>
              <a:gd name="T55" fmla="*/ 115 h 298"/>
              <a:gd name="T56" fmla="*/ 376 w 412"/>
              <a:gd name="T57" fmla="*/ 128 h 298"/>
              <a:gd name="T58" fmla="*/ 397 w 412"/>
              <a:gd name="T59" fmla="*/ 125 h 298"/>
              <a:gd name="T60" fmla="*/ 399 w 412"/>
              <a:gd name="T61" fmla="*/ 141 h 298"/>
              <a:gd name="T62" fmla="*/ 404 w 412"/>
              <a:gd name="T63" fmla="*/ 156 h 298"/>
              <a:gd name="T64" fmla="*/ 407 w 412"/>
              <a:gd name="T65" fmla="*/ 176 h 298"/>
              <a:gd name="T66" fmla="*/ 394 w 412"/>
              <a:gd name="T67" fmla="*/ 191 h 298"/>
              <a:gd name="T68" fmla="*/ 371 w 412"/>
              <a:gd name="T69" fmla="*/ 194 h 298"/>
              <a:gd name="T70" fmla="*/ 356 w 412"/>
              <a:gd name="T71" fmla="*/ 197 h 298"/>
              <a:gd name="T72" fmla="*/ 347 w 412"/>
              <a:gd name="T73" fmla="*/ 202 h 298"/>
              <a:gd name="T74" fmla="*/ 342 w 412"/>
              <a:gd name="T75" fmla="*/ 210 h 298"/>
              <a:gd name="T76" fmla="*/ 322 w 412"/>
              <a:gd name="T77" fmla="*/ 214 h 298"/>
              <a:gd name="T78" fmla="*/ 299 w 412"/>
              <a:gd name="T79" fmla="*/ 210 h 298"/>
              <a:gd name="T80" fmla="*/ 273 w 412"/>
              <a:gd name="T81" fmla="*/ 206 h 298"/>
              <a:gd name="T82" fmla="*/ 258 w 412"/>
              <a:gd name="T83" fmla="*/ 214 h 298"/>
              <a:gd name="T84" fmla="*/ 241 w 412"/>
              <a:gd name="T85" fmla="*/ 215 h 298"/>
              <a:gd name="T86" fmla="*/ 220 w 412"/>
              <a:gd name="T87" fmla="*/ 214 h 298"/>
              <a:gd name="T88" fmla="*/ 195 w 412"/>
              <a:gd name="T89" fmla="*/ 214 h 298"/>
              <a:gd name="T90" fmla="*/ 169 w 412"/>
              <a:gd name="T91" fmla="*/ 214 h 298"/>
              <a:gd name="T92" fmla="*/ 143 w 412"/>
              <a:gd name="T93" fmla="*/ 214 h 298"/>
              <a:gd name="T94" fmla="*/ 135 w 412"/>
              <a:gd name="T95" fmla="*/ 229 h 298"/>
              <a:gd name="T96" fmla="*/ 141 w 412"/>
              <a:gd name="T97" fmla="*/ 243 h 298"/>
              <a:gd name="T98" fmla="*/ 141 w 412"/>
              <a:gd name="T99" fmla="*/ 258 h 298"/>
              <a:gd name="T100" fmla="*/ 141 w 412"/>
              <a:gd name="T101" fmla="*/ 279 h 298"/>
              <a:gd name="T102" fmla="*/ 144 w 412"/>
              <a:gd name="T103" fmla="*/ 296 h 298"/>
              <a:gd name="T104" fmla="*/ 133 w 412"/>
              <a:gd name="T105" fmla="*/ 283 h 298"/>
              <a:gd name="T106" fmla="*/ 121 w 412"/>
              <a:gd name="T107" fmla="*/ 270 h 298"/>
              <a:gd name="T108" fmla="*/ 100 w 412"/>
              <a:gd name="T109" fmla="*/ 270 h 298"/>
              <a:gd name="T110" fmla="*/ 82 w 412"/>
              <a:gd name="T111" fmla="*/ 273 h 298"/>
              <a:gd name="T112" fmla="*/ 64 w 412"/>
              <a:gd name="T113" fmla="*/ 281 h 298"/>
              <a:gd name="T114" fmla="*/ 52 w 412"/>
              <a:gd name="T115" fmla="*/ 281 h 298"/>
              <a:gd name="T116" fmla="*/ 38 w 412"/>
              <a:gd name="T117" fmla="*/ 279 h 298"/>
              <a:gd name="T118" fmla="*/ 28 w 412"/>
              <a:gd name="T119" fmla="*/ 270 h 298"/>
              <a:gd name="T120" fmla="*/ 23 w 412"/>
              <a:gd name="T121" fmla="*/ 258 h 298"/>
              <a:gd name="T122" fmla="*/ 13 w 412"/>
              <a:gd name="T123" fmla="*/ 250 h 298"/>
              <a:gd name="T124" fmla="*/ 2 w 412"/>
              <a:gd name="T125" fmla="*/ 24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2" h="298">
                <a:moveTo>
                  <a:pt x="3" y="227"/>
                </a:moveTo>
                <a:lnTo>
                  <a:pt x="3" y="225"/>
                </a:lnTo>
                <a:lnTo>
                  <a:pt x="5" y="225"/>
                </a:lnTo>
                <a:lnTo>
                  <a:pt x="5" y="224"/>
                </a:lnTo>
                <a:lnTo>
                  <a:pt x="5" y="222"/>
                </a:lnTo>
                <a:lnTo>
                  <a:pt x="5" y="220"/>
                </a:lnTo>
                <a:lnTo>
                  <a:pt x="3" y="219"/>
                </a:lnTo>
                <a:lnTo>
                  <a:pt x="3" y="217"/>
                </a:lnTo>
                <a:lnTo>
                  <a:pt x="3" y="215"/>
                </a:lnTo>
                <a:lnTo>
                  <a:pt x="2" y="214"/>
                </a:lnTo>
                <a:lnTo>
                  <a:pt x="2" y="215"/>
                </a:lnTo>
                <a:lnTo>
                  <a:pt x="2" y="214"/>
                </a:lnTo>
                <a:lnTo>
                  <a:pt x="2" y="212"/>
                </a:lnTo>
                <a:lnTo>
                  <a:pt x="2" y="210"/>
                </a:lnTo>
                <a:lnTo>
                  <a:pt x="2" y="209"/>
                </a:lnTo>
                <a:lnTo>
                  <a:pt x="3" y="209"/>
                </a:lnTo>
                <a:lnTo>
                  <a:pt x="5" y="209"/>
                </a:lnTo>
                <a:lnTo>
                  <a:pt x="6" y="209"/>
                </a:lnTo>
                <a:lnTo>
                  <a:pt x="8" y="209"/>
                </a:lnTo>
                <a:lnTo>
                  <a:pt x="10" y="207"/>
                </a:lnTo>
                <a:lnTo>
                  <a:pt x="11" y="207"/>
                </a:lnTo>
                <a:lnTo>
                  <a:pt x="11" y="206"/>
                </a:lnTo>
                <a:lnTo>
                  <a:pt x="11" y="204"/>
                </a:lnTo>
                <a:lnTo>
                  <a:pt x="11" y="202"/>
                </a:lnTo>
                <a:lnTo>
                  <a:pt x="13" y="202"/>
                </a:lnTo>
                <a:lnTo>
                  <a:pt x="13" y="201"/>
                </a:lnTo>
                <a:lnTo>
                  <a:pt x="15" y="201"/>
                </a:lnTo>
                <a:lnTo>
                  <a:pt x="13" y="201"/>
                </a:lnTo>
                <a:lnTo>
                  <a:pt x="13" y="199"/>
                </a:lnTo>
                <a:lnTo>
                  <a:pt x="13" y="197"/>
                </a:lnTo>
                <a:lnTo>
                  <a:pt x="13" y="196"/>
                </a:lnTo>
                <a:lnTo>
                  <a:pt x="13" y="194"/>
                </a:lnTo>
                <a:lnTo>
                  <a:pt x="13" y="192"/>
                </a:lnTo>
                <a:lnTo>
                  <a:pt x="15" y="192"/>
                </a:lnTo>
                <a:lnTo>
                  <a:pt x="16" y="192"/>
                </a:lnTo>
                <a:lnTo>
                  <a:pt x="16" y="191"/>
                </a:lnTo>
                <a:lnTo>
                  <a:pt x="16" y="189"/>
                </a:lnTo>
                <a:lnTo>
                  <a:pt x="16" y="187"/>
                </a:lnTo>
                <a:lnTo>
                  <a:pt x="16" y="186"/>
                </a:lnTo>
                <a:lnTo>
                  <a:pt x="16" y="184"/>
                </a:lnTo>
                <a:lnTo>
                  <a:pt x="15" y="184"/>
                </a:lnTo>
                <a:lnTo>
                  <a:pt x="15" y="183"/>
                </a:lnTo>
                <a:lnTo>
                  <a:pt x="13" y="183"/>
                </a:lnTo>
                <a:lnTo>
                  <a:pt x="11" y="183"/>
                </a:lnTo>
                <a:lnTo>
                  <a:pt x="11" y="181"/>
                </a:lnTo>
                <a:lnTo>
                  <a:pt x="11" y="179"/>
                </a:lnTo>
                <a:lnTo>
                  <a:pt x="13" y="179"/>
                </a:lnTo>
                <a:lnTo>
                  <a:pt x="13" y="178"/>
                </a:lnTo>
                <a:lnTo>
                  <a:pt x="13" y="176"/>
                </a:lnTo>
                <a:lnTo>
                  <a:pt x="13" y="174"/>
                </a:lnTo>
                <a:lnTo>
                  <a:pt x="11" y="174"/>
                </a:lnTo>
                <a:lnTo>
                  <a:pt x="11" y="173"/>
                </a:lnTo>
                <a:lnTo>
                  <a:pt x="10" y="173"/>
                </a:lnTo>
                <a:lnTo>
                  <a:pt x="8" y="173"/>
                </a:lnTo>
                <a:lnTo>
                  <a:pt x="8" y="171"/>
                </a:lnTo>
                <a:lnTo>
                  <a:pt x="6" y="171"/>
                </a:lnTo>
                <a:lnTo>
                  <a:pt x="6" y="169"/>
                </a:lnTo>
                <a:lnTo>
                  <a:pt x="8" y="171"/>
                </a:lnTo>
                <a:lnTo>
                  <a:pt x="10" y="171"/>
                </a:lnTo>
                <a:lnTo>
                  <a:pt x="10" y="169"/>
                </a:lnTo>
                <a:lnTo>
                  <a:pt x="11" y="169"/>
                </a:lnTo>
                <a:lnTo>
                  <a:pt x="13" y="169"/>
                </a:lnTo>
                <a:lnTo>
                  <a:pt x="15" y="168"/>
                </a:lnTo>
                <a:lnTo>
                  <a:pt x="16" y="168"/>
                </a:lnTo>
                <a:lnTo>
                  <a:pt x="16" y="166"/>
                </a:lnTo>
                <a:lnTo>
                  <a:pt x="18" y="166"/>
                </a:lnTo>
                <a:lnTo>
                  <a:pt x="18" y="164"/>
                </a:lnTo>
                <a:lnTo>
                  <a:pt x="20" y="164"/>
                </a:lnTo>
                <a:lnTo>
                  <a:pt x="21" y="163"/>
                </a:lnTo>
                <a:lnTo>
                  <a:pt x="23" y="163"/>
                </a:lnTo>
                <a:lnTo>
                  <a:pt x="25" y="163"/>
                </a:lnTo>
                <a:lnTo>
                  <a:pt x="26" y="163"/>
                </a:lnTo>
                <a:lnTo>
                  <a:pt x="28" y="163"/>
                </a:lnTo>
                <a:lnTo>
                  <a:pt x="29" y="161"/>
                </a:lnTo>
                <a:lnTo>
                  <a:pt x="31" y="161"/>
                </a:lnTo>
                <a:lnTo>
                  <a:pt x="33" y="161"/>
                </a:lnTo>
                <a:lnTo>
                  <a:pt x="34" y="161"/>
                </a:lnTo>
                <a:lnTo>
                  <a:pt x="34" y="160"/>
                </a:lnTo>
                <a:lnTo>
                  <a:pt x="36" y="161"/>
                </a:lnTo>
                <a:lnTo>
                  <a:pt x="38" y="161"/>
                </a:lnTo>
                <a:lnTo>
                  <a:pt x="39" y="161"/>
                </a:lnTo>
                <a:lnTo>
                  <a:pt x="41" y="161"/>
                </a:lnTo>
                <a:lnTo>
                  <a:pt x="41" y="160"/>
                </a:lnTo>
                <a:lnTo>
                  <a:pt x="43" y="158"/>
                </a:lnTo>
                <a:lnTo>
                  <a:pt x="44" y="158"/>
                </a:lnTo>
                <a:lnTo>
                  <a:pt x="46" y="158"/>
                </a:lnTo>
                <a:lnTo>
                  <a:pt x="46" y="156"/>
                </a:lnTo>
                <a:lnTo>
                  <a:pt x="46" y="155"/>
                </a:lnTo>
                <a:lnTo>
                  <a:pt x="48" y="155"/>
                </a:lnTo>
                <a:lnTo>
                  <a:pt x="49" y="155"/>
                </a:lnTo>
                <a:lnTo>
                  <a:pt x="51" y="155"/>
                </a:lnTo>
                <a:lnTo>
                  <a:pt x="51" y="153"/>
                </a:lnTo>
                <a:lnTo>
                  <a:pt x="49" y="151"/>
                </a:lnTo>
                <a:lnTo>
                  <a:pt x="51" y="150"/>
                </a:lnTo>
                <a:lnTo>
                  <a:pt x="52" y="148"/>
                </a:lnTo>
                <a:lnTo>
                  <a:pt x="54" y="148"/>
                </a:lnTo>
                <a:lnTo>
                  <a:pt x="54" y="146"/>
                </a:lnTo>
                <a:lnTo>
                  <a:pt x="54" y="145"/>
                </a:lnTo>
                <a:lnTo>
                  <a:pt x="56" y="145"/>
                </a:lnTo>
                <a:lnTo>
                  <a:pt x="57" y="145"/>
                </a:lnTo>
                <a:lnTo>
                  <a:pt x="57" y="146"/>
                </a:lnTo>
                <a:lnTo>
                  <a:pt x="59" y="145"/>
                </a:lnTo>
                <a:lnTo>
                  <a:pt x="59" y="143"/>
                </a:lnTo>
                <a:lnTo>
                  <a:pt x="57" y="143"/>
                </a:lnTo>
                <a:lnTo>
                  <a:pt x="57" y="141"/>
                </a:lnTo>
                <a:lnTo>
                  <a:pt x="57" y="140"/>
                </a:lnTo>
                <a:lnTo>
                  <a:pt x="56" y="140"/>
                </a:lnTo>
                <a:lnTo>
                  <a:pt x="56" y="138"/>
                </a:lnTo>
                <a:lnTo>
                  <a:pt x="57" y="138"/>
                </a:lnTo>
                <a:lnTo>
                  <a:pt x="57" y="137"/>
                </a:lnTo>
                <a:lnTo>
                  <a:pt x="57" y="135"/>
                </a:lnTo>
                <a:lnTo>
                  <a:pt x="59" y="135"/>
                </a:lnTo>
                <a:lnTo>
                  <a:pt x="59" y="133"/>
                </a:lnTo>
                <a:lnTo>
                  <a:pt x="59" y="132"/>
                </a:lnTo>
                <a:lnTo>
                  <a:pt x="57" y="132"/>
                </a:lnTo>
                <a:lnTo>
                  <a:pt x="57" y="130"/>
                </a:lnTo>
                <a:lnTo>
                  <a:pt x="57" y="128"/>
                </a:lnTo>
                <a:lnTo>
                  <a:pt x="56" y="128"/>
                </a:lnTo>
                <a:lnTo>
                  <a:pt x="54" y="128"/>
                </a:lnTo>
                <a:lnTo>
                  <a:pt x="54" y="127"/>
                </a:lnTo>
                <a:lnTo>
                  <a:pt x="54" y="125"/>
                </a:lnTo>
                <a:lnTo>
                  <a:pt x="54" y="123"/>
                </a:lnTo>
                <a:lnTo>
                  <a:pt x="56" y="123"/>
                </a:lnTo>
                <a:lnTo>
                  <a:pt x="57" y="123"/>
                </a:lnTo>
                <a:lnTo>
                  <a:pt x="59" y="123"/>
                </a:lnTo>
                <a:lnTo>
                  <a:pt x="61" y="123"/>
                </a:lnTo>
                <a:lnTo>
                  <a:pt x="61" y="122"/>
                </a:lnTo>
                <a:lnTo>
                  <a:pt x="61" y="123"/>
                </a:lnTo>
                <a:lnTo>
                  <a:pt x="62" y="123"/>
                </a:lnTo>
                <a:lnTo>
                  <a:pt x="64" y="125"/>
                </a:lnTo>
                <a:lnTo>
                  <a:pt x="66" y="123"/>
                </a:lnTo>
                <a:lnTo>
                  <a:pt x="67" y="123"/>
                </a:lnTo>
                <a:lnTo>
                  <a:pt x="67" y="122"/>
                </a:lnTo>
                <a:lnTo>
                  <a:pt x="69" y="122"/>
                </a:lnTo>
                <a:lnTo>
                  <a:pt x="69" y="120"/>
                </a:lnTo>
                <a:lnTo>
                  <a:pt x="69" y="118"/>
                </a:lnTo>
                <a:lnTo>
                  <a:pt x="69" y="117"/>
                </a:lnTo>
                <a:lnTo>
                  <a:pt x="67" y="117"/>
                </a:lnTo>
                <a:lnTo>
                  <a:pt x="67" y="115"/>
                </a:lnTo>
                <a:lnTo>
                  <a:pt x="69" y="115"/>
                </a:lnTo>
                <a:lnTo>
                  <a:pt x="69" y="114"/>
                </a:lnTo>
                <a:lnTo>
                  <a:pt x="69" y="112"/>
                </a:lnTo>
                <a:lnTo>
                  <a:pt x="67" y="112"/>
                </a:lnTo>
                <a:lnTo>
                  <a:pt x="67" y="110"/>
                </a:lnTo>
                <a:lnTo>
                  <a:pt x="66" y="110"/>
                </a:lnTo>
                <a:lnTo>
                  <a:pt x="66" y="109"/>
                </a:lnTo>
                <a:lnTo>
                  <a:pt x="64" y="109"/>
                </a:lnTo>
                <a:lnTo>
                  <a:pt x="64" y="107"/>
                </a:lnTo>
                <a:lnTo>
                  <a:pt x="64" y="105"/>
                </a:lnTo>
                <a:lnTo>
                  <a:pt x="62" y="105"/>
                </a:lnTo>
                <a:lnTo>
                  <a:pt x="62" y="104"/>
                </a:lnTo>
                <a:lnTo>
                  <a:pt x="61" y="104"/>
                </a:lnTo>
                <a:lnTo>
                  <a:pt x="61" y="102"/>
                </a:lnTo>
                <a:lnTo>
                  <a:pt x="62" y="102"/>
                </a:lnTo>
                <a:lnTo>
                  <a:pt x="62" y="100"/>
                </a:lnTo>
                <a:lnTo>
                  <a:pt x="64" y="100"/>
                </a:lnTo>
                <a:lnTo>
                  <a:pt x="66" y="100"/>
                </a:lnTo>
                <a:lnTo>
                  <a:pt x="67" y="100"/>
                </a:lnTo>
                <a:lnTo>
                  <a:pt x="67" y="99"/>
                </a:lnTo>
                <a:lnTo>
                  <a:pt x="66" y="99"/>
                </a:lnTo>
                <a:lnTo>
                  <a:pt x="66" y="97"/>
                </a:lnTo>
                <a:lnTo>
                  <a:pt x="67" y="97"/>
                </a:lnTo>
                <a:lnTo>
                  <a:pt x="67" y="95"/>
                </a:lnTo>
                <a:lnTo>
                  <a:pt x="69" y="95"/>
                </a:lnTo>
                <a:lnTo>
                  <a:pt x="71" y="95"/>
                </a:lnTo>
                <a:lnTo>
                  <a:pt x="71" y="94"/>
                </a:lnTo>
                <a:lnTo>
                  <a:pt x="72" y="94"/>
                </a:lnTo>
                <a:lnTo>
                  <a:pt x="72" y="92"/>
                </a:lnTo>
                <a:lnTo>
                  <a:pt x="74" y="92"/>
                </a:lnTo>
                <a:lnTo>
                  <a:pt x="74" y="91"/>
                </a:lnTo>
                <a:lnTo>
                  <a:pt x="74" y="89"/>
                </a:lnTo>
                <a:lnTo>
                  <a:pt x="75" y="89"/>
                </a:lnTo>
                <a:lnTo>
                  <a:pt x="75" y="87"/>
                </a:lnTo>
                <a:lnTo>
                  <a:pt x="77" y="87"/>
                </a:lnTo>
                <a:lnTo>
                  <a:pt x="79" y="87"/>
                </a:lnTo>
                <a:lnTo>
                  <a:pt x="80" y="86"/>
                </a:lnTo>
                <a:lnTo>
                  <a:pt x="80" y="84"/>
                </a:lnTo>
                <a:lnTo>
                  <a:pt x="80" y="82"/>
                </a:lnTo>
                <a:lnTo>
                  <a:pt x="82" y="84"/>
                </a:lnTo>
                <a:lnTo>
                  <a:pt x="82" y="86"/>
                </a:lnTo>
                <a:lnTo>
                  <a:pt x="84" y="86"/>
                </a:lnTo>
                <a:lnTo>
                  <a:pt x="84" y="87"/>
                </a:lnTo>
                <a:lnTo>
                  <a:pt x="82" y="87"/>
                </a:lnTo>
                <a:lnTo>
                  <a:pt x="80" y="87"/>
                </a:lnTo>
                <a:lnTo>
                  <a:pt x="80" y="89"/>
                </a:lnTo>
                <a:lnTo>
                  <a:pt x="82" y="89"/>
                </a:lnTo>
                <a:lnTo>
                  <a:pt x="84" y="89"/>
                </a:lnTo>
                <a:lnTo>
                  <a:pt x="85" y="89"/>
                </a:lnTo>
                <a:lnTo>
                  <a:pt x="87" y="91"/>
                </a:lnTo>
                <a:lnTo>
                  <a:pt x="89" y="91"/>
                </a:lnTo>
                <a:lnTo>
                  <a:pt x="90" y="91"/>
                </a:lnTo>
                <a:lnTo>
                  <a:pt x="92" y="92"/>
                </a:lnTo>
                <a:lnTo>
                  <a:pt x="92" y="94"/>
                </a:lnTo>
                <a:lnTo>
                  <a:pt x="94" y="94"/>
                </a:lnTo>
                <a:lnTo>
                  <a:pt x="95" y="94"/>
                </a:lnTo>
                <a:lnTo>
                  <a:pt x="95" y="95"/>
                </a:lnTo>
                <a:lnTo>
                  <a:pt x="97" y="95"/>
                </a:lnTo>
                <a:lnTo>
                  <a:pt x="97" y="97"/>
                </a:lnTo>
                <a:lnTo>
                  <a:pt x="98" y="97"/>
                </a:lnTo>
                <a:lnTo>
                  <a:pt x="100" y="99"/>
                </a:lnTo>
                <a:lnTo>
                  <a:pt x="102" y="99"/>
                </a:lnTo>
                <a:lnTo>
                  <a:pt x="102" y="100"/>
                </a:lnTo>
                <a:lnTo>
                  <a:pt x="103" y="100"/>
                </a:lnTo>
                <a:lnTo>
                  <a:pt x="105" y="100"/>
                </a:lnTo>
                <a:lnTo>
                  <a:pt x="107" y="100"/>
                </a:lnTo>
                <a:lnTo>
                  <a:pt x="108" y="100"/>
                </a:lnTo>
                <a:lnTo>
                  <a:pt x="108" y="99"/>
                </a:lnTo>
                <a:lnTo>
                  <a:pt x="108" y="97"/>
                </a:lnTo>
                <a:lnTo>
                  <a:pt x="108" y="95"/>
                </a:lnTo>
                <a:lnTo>
                  <a:pt x="110" y="95"/>
                </a:lnTo>
                <a:lnTo>
                  <a:pt x="112" y="95"/>
                </a:lnTo>
                <a:lnTo>
                  <a:pt x="113" y="94"/>
                </a:lnTo>
                <a:lnTo>
                  <a:pt x="115" y="94"/>
                </a:lnTo>
                <a:lnTo>
                  <a:pt x="117" y="94"/>
                </a:lnTo>
                <a:lnTo>
                  <a:pt x="118" y="94"/>
                </a:lnTo>
                <a:lnTo>
                  <a:pt x="118" y="92"/>
                </a:lnTo>
                <a:lnTo>
                  <a:pt x="118" y="91"/>
                </a:lnTo>
                <a:lnTo>
                  <a:pt x="118" y="89"/>
                </a:lnTo>
                <a:lnTo>
                  <a:pt x="118" y="87"/>
                </a:lnTo>
                <a:lnTo>
                  <a:pt x="118" y="86"/>
                </a:lnTo>
                <a:lnTo>
                  <a:pt x="118" y="84"/>
                </a:lnTo>
                <a:lnTo>
                  <a:pt x="117" y="82"/>
                </a:lnTo>
                <a:lnTo>
                  <a:pt x="117" y="81"/>
                </a:lnTo>
                <a:lnTo>
                  <a:pt x="118" y="79"/>
                </a:lnTo>
                <a:lnTo>
                  <a:pt x="118" y="77"/>
                </a:lnTo>
                <a:lnTo>
                  <a:pt x="118" y="76"/>
                </a:lnTo>
                <a:lnTo>
                  <a:pt x="118" y="74"/>
                </a:lnTo>
                <a:lnTo>
                  <a:pt x="118" y="72"/>
                </a:lnTo>
                <a:lnTo>
                  <a:pt x="117" y="72"/>
                </a:lnTo>
                <a:lnTo>
                  <a:pt x="118" y="72"/>
                </a:lnTo>
                <a:lnTo>
                  <a:pt x="120" y="72"/>
                </a:lnTo>
                <a:lnTo>
                  <a:pt x="121" y="74"/>
                </a:lnTo>
                <a:lnTo>
                  <a:pt x="123" y="74"/>
                </a:lnTo>
                <a:lnTo>
                  <a:pt x="125" y="74"/>
                </a:lnTo>
                <a:lnTo>
                  <a:pt x="126" y="74"/>
                </a:lnTo>
                <a:lnTo>
                  <a:pt x="128" y="76"/>
                </a:lnTo>
                <a:lnTo>
                  <a:pt x="128" y="77"/>
                </a:lnTo>
                <a:lnTo>
                  <a:pt x="130" y="77"/>
                </a:lnTo>
                <a:lnTo>
                  <a:pt x="130" y="76"/>
                </a:lnTo>
                <a:lnTo>
                  <a:pt x="131" y="76"/>
                </a:lnTo>
                <a:lnTo>
                  <a:pt x="133" y="76"/>
                </a:lnTo>
                <a:lnTo>
                  <a:pt x="135" y="76"/>
                </a:lnTo>
                <a:lnTo>
                  <a:pt x="136" y="76"/>
                </a:lnTo>
                <a:lnTo>
                  <a:pt x="138" y="76"/>
                </a:lnTo>
                <a:lnTo>
                  <a:pt x="138" y="74"/>
                </a:lnTo>
                <a:lnTo>
                  <a:pt x="136" y="74"/>
                </a:lnTo>
                <a:lnTo>
                  <a:pt x="136" y="72"/>
                </a:lnTo>
                <a:lnTo>
                  <a:pt x="136" y="71"/>
                </a:lnTo>
                <a:lnTo>
                  <a:pt x="136" y="69"/>
                </a:lnTo>
                <a:lnTo>
                  <a:pt x="136" y="68"/>
                </a:lnTo>
                <a:lnTo>
                  <a:pt x="136" y="66"/>
                </a:lnTo>
                <a:lnTo>
                  <a:pt x="136" y="64"/>
                </a:lnTo>
                <a:lnTo>
                  <a:pt x="138" y="63"/>
                </a:lnTo>
                <a:lnTo>
                  <a:pt x="138" y="61"/>
                </a:lnTo>
                <a:lnTo>
                  <a:pt x="138" y="59"/>
                </a:lnTo>
                <a:lnTo>
                  <a:pt x="140" y="59"/>
                </a:lnTo>
                <a:lnTo>
                  <a:pt x="140" y="58"/>
                </a:lnTo>
                <a:lnTo>
                  <a:pt x="140" y="56"/>
                </a:lnTo>
                <a:lnTo>
                  <a:pt x="141" y="54"/>
                </a:lnTo>
                <a:lnTo>
                  <a:pt x="143" y="54"/>
                </a:lnTo>
                <a:lnTo>
                  <a:pt x="143" y="53"/>
                </a:lnTo>
                <a:lnTo>
                  <a:pt x="144" y="53"/>
                </a:lnTo>
                <a:lnTo>
                  <a:pt x="146" y="53"/>
                </a:lnTo>
                <a:lnTo>
                  <a:pt x="146" y="51"/>
                </a:lnTo>
                <a:lnTo>
                  <a:pt x="148" y="51"/>
                </a:lnTo>
                <a:lnTo>
                  <a:pt x="149" y="49"/>
                </a:lnTo>
                <a:lnTo>
                  <a:pt x="151" y="48"/>
                </a:lnTo>
                <a:lnTo>
                  <a:pt x="153" y="46"/>
                </a:lnTo>
                <a:lnTo>
                  <a:pt x="154" y="45"/>
                </a:lnTo>
                <a:lnTo>
                  <a:pt x="156" y="45"/>
                </a:lnTo>
                <a:lnTo>
                  <a:pt x="156" y="43"/>
                </a:lnTo>
                <a:lnTo>
                  <a:pt x="158" y="43"/>
                </a:lnTo>
                <a:lnTo>
                  <a:pt x="159" y="43"/>
                </a:lnTo>
                <a:lnTo>
                  <a:pt x="161" y="43"/>
                </a:lnTo>
                <a:lnTo>
                  <a:pt x="163" y="43"/>
                </a:lnTo>
                <a:lnTo>
                  <a:pt x="164" y="43"/>
                </a:lnTo>
                <a:lnTo>
                  <a:pt x="164" y="45"/>
                </a:lnTo>
                <a:lnTo>
                  <a:pt x="166" y="45"/>
                </a:lnTo>
                <a:lnTo>
                  <a:pt x="167" y="45"/>
                </a:lnTo>
                <a:lnTo>
                  <a:pt x="169" y="45"/>
                </a:lnTo>
                <a:lnTo>
                  <a:pt x="169" y="46"/>
                </a:lnTo>
                <a:lnTo>
                  <a:pt x="171" y="46"/>
                </a:lnTo>
                <a:lnTo>
                  <a:pt x="172" y="46"/>
                </a:lnTo>
                <a:lnTo>
                  <a:pt x="172" y="48"/>
                </a:lnTo>
                <a:lnTo>
                  <a:pt x="174" y="48"/>
                </a:lnTo>
                <a:lnTo>
                  <a:pt x="176" y="48"/>
                </a:lnTo>
                <a:lnTo>
                  <a:pt x="177" y="49"/>
                </a:lnTo>
                <a:lnTo>
                  <a:pt x="179" y="49"/>
                </a:lnTo>
                <a:lnTo>
                  <a:pt x="181" y="48"/>
                </a:lnTo>
                <a:lnTo>
                  <a:pt x="182" y="48"/>
                </a:lnTo>
                <a:lnTo>
                  <a:pt x="182" y="46"/>
                </a:lnTo>
                <a:lnTo>
                  <a:pt x="182" y="45"/>
                </a:lnTo>
                <a:lnTo>
                  <a:pt x="184" y="45"/>
                </a:lnTo>
                <a:lnTo>
                  <a:pt x="184" y="43"/>
                </a:lnTo>
                <a:lnTo>
                  <a:pt x="184" y="41"/>
                </a:lnTo>
                <a:lnTo>
                  <a:pt x="184" y="40"/>
                </a:lnTo>
                <a:lnTo>
                  <a:pt x="184" y="38"/>
                </a:lnTo>
                <a:lnTo>
                  <a:pt x="184" y="36"/>
                </a:lnTo>
                <a:lnTo>
                  <a:pt x="184" y="33"/>
                </a:lnTo>
                <a:lnTo>
                  <a:pt x="189" y="31"/>
                </a:lnTo>
                <a:lnTo>
                  <a:pt x="195" y="31"/>
                </a:lnTo>
                <a:lnTo>
                  <a:pt x="200" y="31"/>
                </a:lnTo>
                <a:lnTo>
                  <a:pt x="205" y="28"/>
                </a:lnTo>
                <a:lnTo>
                  <a:pt x="218" y="20"/>
                </a:lnTo>
                <a:lnTo>
                  <a:pt x="222" y="18"/>
                </a:lnTo>
                <a:lnTo>
                  <a:pt x="227" y="17"/>
                </a:lnTo>
                <a:lnTo>
                  <a:pt x="230" y="17"/>
                </a:lnTo>
                <a:lnTo>
                  <a:pt x="232" y="17"/>
                </a:lnTo>
                <a:lnTo>
                  <a:pt x="233" y="15"/>
                </a:lnTo>
                <a:lnTo>
                  <a:pt x="240" y="10"/>
                </a:lnTo>
                <a:lnTo>
                  <a:pt x="250" y="2"/>
                </a:lnTo>
                <a:lnTo>
                  <a:pt x="250" y="0"/>
                </a:lnTo>
                <a:lnTo>
                  <a:pt x="251" y="0"/>
                </a:lnTo>
                <a:lnTo>
                  <a:pt x="253" y="0"/>
                </a:lnTo>
                <a:lnTo>
                  <a:pt x="256" y="0"/>
                </a:lnTo>
                <a:lnTo>
                  <a:pt x="264" y="0"/>
                </a:lnTo>
                <a:lnTo>
                  <a:pt x="266" y="3"/>
                </a:lnTo>
                <a:lnTo>
                  <a:pt x="266" y="5"/>
                </a:lnTo>
                <a:lnTo>
                  <a:pt x="268" y="5"/>
                </a:lnTo>
                <a:lnTo>
                  <a:pt x="269" y="3"/>
                </a:lnTo>
                <a:lnTo>
                  <a:pt x="271" y="2"/>
                </a:lnTo>
                <a:lnTo>
                  <a:pt x="273" y="2"/>
                </a:lnTo>
                <a:lnTo>
                  <a:pt x="274" y="2"/>
                </a:lnTo>
                <a:lnTo>
                  <a:pt x="276" y="2"/>
                </a:lnTo>
                <a:lnTo>
                  <a:pt x="291" y="7"/>
                </a:lnTo>
                <a:lnTo>
                  <a:pt x="299" y="10"/>
                </a:lnTo>
                <a:lnTo>
                  <a:pt x="301" y="10"/>
                </a:lnTo>
                <a:lnTo>
                  <a:pt x="301" y="12"/>
                </a:lnTo>
                <a:lnTo>
                  <a:pt x="299" y="12"/>
                </a:lnTo>
                <a:lnTo>
                  <a:pt x="297" y="13"/>
                </a:lnTo>
                <a:lnTo>
                  <a:pt x="297" y="15"/>
                </a:lnTo>
                <a:lnTo>
                  <a:pt x="299" y="15"/>
                </a:lnTo>
                <a:lnTo>
                  <a:pt x="299" y="17"/>
                </a:lnTo>
                <a:lnTo>
                  <a:pt x="301" y="18"/>
                </a:lnTo>
                <a:lnTo>
                  <a:pt x="299" y="20"/>
                </a:lnTo>
                <a:lnTo>
                  <a:pt x="299" y="22"/>
                </a:lnTo>
                <a:lnTo>
                  <a:pt x="299" y="23"/>
                </a:lnTo>
                <a:lnTo>
                  <a:pt x="297" y="25"/>
                </a:lnTo>
                <a:lnTo>
                  <a:pt x="297" y="26"/>
                </a:lnTo>
                <a:lnTo>
                  <a:pt x="297" y="28"/>
                </a:lnTo>
                <a:lnTo>
                  <a:pt x="296" y="30"/>
                </a:lnTo>
                <a:lnTo>
                  <a:pt x="297" y="31"/>
                </a:lnTo>
                <a:lnTo>
                  <a:pt x="297" y="33"/>
                </a:lnTo>
                <a:lnTo>
                  <a:pt x="299" y="35"/>
                </a:lnTo>
                <a:lnTo>
                  <a:pt x="301" y="36"/>
                </a:lnTo>
                <a:lnTo>
                  <a:pt x="302" y="38"/>
                </a:lnTo>
                <a:lnTo>
                  <a:pt x="304" y="38"/>
                </a:lnTo>
                <a:lnTo>
                  <a:pt x="304" y="40"/>
                </a:lnTo>
                <a:lnTo>
                  <a:pt x="305" y="40"/>
                </a:lnTo>
                <a:lnTo>
                  <a:pt x="305" y="41"/>
                </a:lnTo>
                <a:lnTo>
                  <a:pt x="307" y="41"/>
                </a:lnTo>
                <a:lnTo>
                  <a:pt x="307" y="43"/>
                </a:lnTo>
                <a:lnTo>
                  <a:pt x="309" y="43"/>
                </a:lnTo>
                <a:lnTo>
                  <a:pt x="307" y="43"/>
                </a:lnTo>
                <a:lnTo>
                  <a:pt x="309" y="43"/>
                </a:lnTo>
                <a:lnTo>
                  <a:pt x="309" y="45"/>
                </a:lnTo>
                <a:lnTo>
                  <a:pt x="309" y="46"/>
                </a:lnTo>
                <a:lnTo>
                  <a:pt x="309" y="48"/>
                </a:lnTo>
                <a:lnTo>
                  <a:pt x="307" y="48"/>
                </a:lnTo>
                <a:lnTo>
                  <a:pt x="307" y="49"/>
                </a:lnTo>
                <a:lnTo>
                  <a:pt x="305" y="49"/>
                </a:lnTo>
                <a:lnTo>
                  <a:pt x="305" y="51"/>
                </a:lnTo>
                <a:lnTo>
                  <a:pt x="307" y="53"/>
                </a:lnTo>
                <a:lnTo>
                  <a:pt x="309" y="53"/>
                </a:lnTo>
                <a:lnTo>
                  <a:pt x="307" y="54"/>
                </a:lnTo>
                <a:lnTo>
                  <a:pt x="309" y="56"/>
                </a:lnTo>
                <a:lnTo>
                  <a:pt x="309" y="58"/>
                </a:lnTo>
                <a:lnTo>
                  <a:pt x="310" y="58"/>
                </a:lnTo>
                <a:lnTo>
                  <a:pt x="310" y="59"/>
                </a:lnTo>
                <a:lnTo>
                  <a:pt x="312" y="59"/>
                </a:lnTo>
                <a:lnTo>
                  <a:pt x="312" y="61"/>
                </a:lnTo>
                <a:lnTo>
                  <a:pt x="312" y="63"/>
                </a:lnTo>
                <a:lnTo>
                  <a:pt x="314" y="63"/>
                </a:lnTo>
                <a:lnTo>
                  <a:pt x="314" y="64"/>
                </a:lnTo>
                <a:lnTo>
                  <a:pt x="314" y="66"/>
                </a:lnTo>
                <a:lnTo>
                  <a:pt x="315" y="66"/>
                </a:lnTo>
                <a:lnTo>
                  <a:pt x="317" y="66"/>
                </a:lnTo>
                <a:lnTo>
                  <a:pt x="317" y="68"/>
                </a:lnTo>
                <a:lnTo>
                  <a:pt x="319" y="68"/>
                </a:lnTo>
                <a:lnTo>
                  <a:pt x="319" y="69"/>
                </a:lnTo>
                <a:lnTo>
                  <a:pt x="320" y="69"/>
                </a:lnTo>
                <a:lnTo>
                  <a:pt x="319" y="69"/>
                </a:lnTo>
                <a:lnTo>
                  <a:pt x="319" y="71"/>
                </a:lnTo>
                <a:lnTo>
                  <a:pt x="319" y="72"/>
                </a:lnTo>
                <a:lnTo>
                  <a:pt x="320" y="74"/>
                </a:lnTo>
                <a:lnTo>
                  <a:pt x="322" y="74"/>
                </a:lnTo>
                <a:lnTo>
                  <a:pt x="324" y="74"/>
                </a:lnTo>
                <a:lnTo>
                  <a:pt x="325" y="74"/>
                </a:lnTo>
                <a:lnTo>
                  <a:pt x="327" y="74"/>
                </a:lnTo>
                <a:lnTo>
                  <a:pt x="328" y="74"/>
                </a:lnTo>
                <a:lnTo>
                  <a:pt x="328" y="76"/>
                </a:lnTo>
                <a:lnTo>
                  <a:pt x="330" y="76"/>
                </a:lnTo>
                <a:lnTo>
                  <a:pt x="330" y="77"/>
                </a:lnTo>
                <a:lnTo>
                  <a:pt x="333" y="76"/>
                </a:lnTo>
                <a:lnTo>
                  <a:pt x="333" y="77"/>
                </a:lnTo>
                <a:lnTo>
                  <a:pt x="335" y="77"/>
                </a:lnTo>
                <a:lnTo>
                  <a:pt x="337" y="79"/>
                </a:lnTo>
                <a:lnTo>
                  <a:pt x="338" y="79"/>
                </a:lnTo>
                <a:lnTo>
                  <a:pt x="340" y="81"/>
                </a:lnTo>
                <a:lnTo>
                  <a:pt x="340" y="82"/>
                </a:lnTo>
                <a:lnTo>
                  <a:pt x="340" y="84"/>
                </a:lnTo>
                <a:lnTo>
                  <a:pt x="342" y="84"/>
                </a:lnTo>
                <a:lnTo>
                  <a:pt x="342" y="86"/>
                </a:lnTo>
                <a:lnTo>
                  <a:pt x="343" y="86"/>
                </a:lnTo>
                <a:lnTo>
                  <a:pt x="345" y="87"/>
                </a:lnTo>
                <a:lnTo>
                  <a:pt x="347" y="87"/>
                </a:lnTo>
                <a:lnTo>
                  <a:pt x="348" y="89"/>
                </a:lnTo>
                <a:lnTo>
                  <a:pt x="350" y="89"/>
                </a:lnTo>
                <a:lnTo>
                  <a:pt x="351" y="89"/>
                </a:lnTo>
                <a:lnTo>
                  <a:pt x="353" y="89"/>
                </a:lnTo>
                <a:lnTo>
                  <a:pt x="353" y="91"/>
                </a:lnTo>
                <a:lnTo>
                  <a:pt x="355" y="91"/>
                </a:lnTo>
                <a:lnTo>
                  <a:pt x="355" y="92"/>
                </a:lnTo>
                <a:lnTo>
                  <a:pt x="353" y="92"/>
                </a:lnTo>
                <a:lnTo>
                  <a:pt x="351" y="92"/>
                </a:lnTo>
                <a:lnTo>
                  <a:pt x="351" y="91"/>
                </a:lnTo>
                <a:lnTo>
                  <a:pt x="350" y="91"/>
                </a:lnTo>
                <a:lnTo>
                  <a:pt x="350" y="92"/>
                </a:lnTo>
                <a:lnTo>
                  <a:pt x="348" y="94"/>
                </a:lnTo>
                <a:lnTo>
                  <a:pt x="348" y="92"/>
                </a:lnTo>
                <a:lnTo>
                  <a:pt x="347" y="92"/>
                </a:lnTo>
                <a:lnTo>
                  <a:pt x="345" y="92"/>
                </a:lnTo>
                <a:lnTo>
                  <a:pt x="343" y="92"/>
                </a:lnTo>
                <a:lnTo>
                  <a:pt x="343" y="91"/>
                </a:lnTo>
                <a:lnTo>
                  <a:pt x="342" y="91"/>
                </a:lnTo>
                <a:lnTo>
                  <a:pt x="340" y="91"/>
                </a:lnTo>
                <a:lnTo>
                  <a:pt x="338" y="91"/>
                </a:lnTo>
                <a:lnTo>
                  <a:pt x="338" y="92"/>
                </a:lnTo>
                <a:lnTo>
                  <a:pt x="338" y="94"/>
                </a:lnTo>
                <a:lnTo>
                  <a:pt x="338" y="95"/>
                </a:lnTo>
                <a:lnTo>
                  <a:pt x="338" y="97"/>
                </a:lnTo>
                <a:lnTo>
                  <a:pt x="338" y="99"/>
                </a:lnTo>
                <a:lnTo>
                  <a:pt x="338" y="100"/>
                </a:lnTo>
                <a:lnTo>
                  <a:pt x="338" y="102"/>
                </a:lnTo>
                <a:lnTo>
                  <a:pt x="338" y="104"/>
                </a:lnTo>
                <a:lnTo>
                  <a:pt x="338" y="105"/>
                </a:lnTo>
                <a:lnTo>
                  <a:pt x="338" y="107"/>
                </a:lnTo>
                <a:lnTo>
                  <a:pt x="340" y="107"/>
                </a:lnTo>
                <a:lnTo>
                  <a:pt x="340" y="109"/>
                </a:lnTo>
                <a:lnTo>
                  <a:pt x="342" y="109"/>
                </a:lnTo>
                <a:lnTo>
                  <a:pt x="343" y="109"/>
                </a:lnTo>
                <a:lnTo>
                  <a:pt x="345" y="109"/>
                </a:lnTo>
                <a:lnTo>
                  <a:pt x="347" y="110"/>
                </a:lnTo>
                <a:lnTo>
                  <a:pt x="348" y="110"/>
                </a:lnTo>
                <a:lnTo>
                  <a:pt x="348" y="112"/>
                </a:lnTo>
                <a:lnTo>
                  <a:pt x="350" y="112"/>
                </a:lnTo>
                <a:lnTo>
                  <a:pt x="351" y="114"/>
                </a:lnTo>
                <a:lnTo>
                  <a:pt x="353" y="115"/>
                </a:lnTo>
                <a:lnTo>
                  <a:pt x="355" y="117"/>
                </a:lnTo>
                <a:lnTo>
                  <a:pt x="356" y="117"/>
                </a:lnTo>
                <a:lnTo>
                  <a:pt x="356" y="118"/>
                </a:lnTo>
                <a:lnTo>
                  <a:pt x="358" y="118"/>
                </a:lnTo>
                <a:lnTo>
                  <a:pt x="360" y="120"/>
                </a:lnTo>
                <a:lnTo>
                  <a:pt x="361" y="122"/>
                </a:lnTo>
                <a:lnTo>
                  <a:pt x="363" y="123"/>
                </a:lnTo>
                <a:lnTo>
                  <a:pt x="365" y="125"/>
                </a:lnTo>
                <a:lnTo>
                  <a:pt x="366" y="125"/>
                </a:lnTo>
                <a:lnTo>
                  <a:pt x="366" y="127"/>
                </a:lnTo>
                <a:lnTo>
                  <a:pt x="368" y="127"/>
                </a:lnTo>
                <a:lnTo>
                  <a:pt x="370" y="128"/>
                </a:lnTo>
                <a:lnTo>
                  <a:pt x="371" y="128"/>
                </a:lnTo>
                <a:lnTo>
                  <a:pt x="373" y="128"/>
                </a:lnTo>
                <a:lnTo>
                  <a:pt x="374" y="128"/>
                </a:lnTo>
                <a:lnTo>
                  <a:pt x="376" y="128"/>
                </a:lnTo>
                <a:lnTo>
                  <a:pt x="378" y="130"/>
                </a:lnTo>
                <a:lnTo>
                  <a:pt x="379" y="130"/>
                </a:lnTo>
                <a:lnTo>
                  <a:pt x="381" y="130"/>
                </a:lnTo>
                <a:lnTo>
                  <a:pt x="383" y="130"/>
                </a:lnTo>
                <a:lnTo>
                  <a:pt x="384" y="130"/>
                </a:lnTo>
                <a:lnTo>
                  <a:pt x="386" y="128"/>
                </a:lnTo>
                <a:lnTo>
                  <a:pt x="386" y="127"/>
                </a:lnTo>
                <a:lnTo>
                  <a:pt x="388" y="127"/>
                </a:lnTo>
                <a:lnTo>
                  <a:pt x="388" y="125"/>
                </a:lnTo>
                <a:lnTo>
                  <a:pt x="389" y="125"/>
                </a:lnTo>
                <a:lnTo>
                  <a:pt x="391" y="123"/>
                </a:lnTo>
                <a:lnTo>
                  <a:pt x="393" y="123"/>
                </a:lnTo>
                <a:lnTo>
                  <a:pt x="394" y="123"/>
                </a:lnTo>
                <a:lnTo>
                  <a:pt x="396" y="123"/>
                </a:lnTo>
                <a:lnTo>
                  <a:pt x="397" y="123"/>
                </a:lnTo>
                <a:lnTo>
                  <a:pt x="397" y="125"/>
                </a:lnTo>
                <a:lnTo>
                  <a:pt x="399" y="125"/>
                </a:lnTo>
                <a:lnTo>
                  <a:pt x="399" y="127"/>
                </a:lnTo>
                <a:lnTo>
                  <a:pt x="401" y="128"/>
                </a:lnTo>
                <a:lnTo>
                  <a:pt x="402" y="128"/>
                </a:lnTo>
                <a:lnTo>
                  <a:pt x="402" y="130"/>
                </a:lnTo>
                <a:lnTo>
                  <a:pt x="404" y="132"/>
                </a:lnTo>
                <a:lnTo>
                  <a:pt x="404" y="133"/>
                </a:lnTo>
                <a:lnTo>
                  <a:pt x="404" y="135"/>
                </a:lnTo>
                <a:lnTo>
                  <a:pt x="406" y="137"/>
                </a:lnTo>
                <a:lnTo>
                  <a:pt x="406" y="138"/>
                </a:lnTo>
                <a:lnTo>
                  <a:pt x="406" y="140"/>
                </a:lnTo>
                <a:lnTo>
                  <a:pt x="404" y="140"/>
                </a:lnTo>
                <a:lnTo>
                  <a:pt x="402" y="140"/>
                </a:lnTo>
                <a:lnTo>
                  <a:pt x="401" y="140"/>
                </a:lnTo>
                <a:lnTo>
                  <a:pt x="399" y="140"/>
                </a:lnTo>
                <a:lnTo>
                  <a:pt x="399" y="141"/>
                </a:lnTo>
                <a:lnTo>
                  <a:pt x="397" y="141"/>
                </a:lnTo>
                <a:lnTo>
                  <a:pt x="396" y="141"/>
                </a:lnTo>
                <a:lnTo>
                  <a:pt x="396" y="143"/>
                </a:lnTo>
                <a:lnTo>
                  <a:pt x="394" y="143"/>
                </a:lnTo>
                <a:lnTo>
                  <a:pt x="396" y="143"/>
                </a:lnTo>
                <a:lnTo>
                  <a:pt x="396" y="145"/>
                </a:lnTo>
                <a:lnTo>
                  <a:pt x="397" y="146"/>
                </a:lnTo>
                <a:lnTo>
                  <a:pt x="397" y="148"/>
                </a:lnTo>
                <a:lnTo>
                  <a:pt x="399" y="148"/>
                </a:lnTo>
                <a:lnTo>
                  <a:pt x="399" y="150"/>
                </a:lnTo>
                <a:lnTo>
                  <a:pt x="401" y="150"/>
                </a:lnTo>
                <a:lnTo>
                  <a:pt x="401" y="151"/>
                </a:lnTo>
                <a:lnTo>
                  <a:pt x="402" y="153"/>
                </a:lnTo>
                <a:lnTo>
                  <a:pt x="402" y="155"/>
                </a:lnTo>
                <a:lnTo>
                  <a:pt x="404" y="155"/>
                </a:lnTo>
                <a:lnTo>
                  <a:pt x="404" y="156"/>
                </a:lnTo>
                <a:lnTo>
                  <a:pt x="406" y="158"/>
                </a:lnTo>
                <a:lnTo>
                  <a:pt x="407" y="160"/>
                </a:lnTo>
                <a:lnTo>
                  <a:pt x="407" y="161"/>
                </a:lnTo>
                <a:lnTo>
                  <a:pt x="409" y="161"/>
                </a:lnTo>
                <a:lnTo>
                  <a:pt x="409" y="163"/>
                </a:lnTo>
                <a:lnTo>
                  <a:pt x="411" y="164"/>
                </a:lnTo>
                <a:lnTo>
                  <a:pt x="412" y="166"/>
                </a:lnTo>
                <a:lnTo>
                  <a:pt x="412" y="168"/>
                </a:lnTo>
                <a:lnTo>
                  <a:pt x="412" y="169"/>
                </a:lnTo>
                <a:lnTo>
                  <a:pt x="411" y="169"/>
                </a:lnTo>
                <a:lnTo>
                  <a:pt x="411" y="171"/>
                </a:lnTo>
                <a:lnTo>
                  <a:pt x="411" y="173"/>
                </a:lnTo>
                <a:lnTo>
                  <a:pt x="409" y="173"/>
                </a:lnTo>
                <a:lnTo>
                  <a:pt x="409" y="174"/>
                </a:lnTo>
                <a:lnTo>
                  <a:pt x="409" y="176"/>
                </a:lnTo>
                <a:lnTo>
                  <a:pt x="407" y="176"/>
                </a:lnTo>
                <a:lnTo>
                  <a:pt x="407" y="178"/>
                </a:lnTo>
                <a:lnTo>
                  <a:pt x="407" y="179"/>
                </a:lnTo>
                <a:lnTo>
                  <a:pt x="406" y="179"/>
                </a:lnTo>
                <a:lnTo>
                  <a:pt x="406" y="181"/>
                </a:lnTo>
                <a:lnTo>
                  <a:pt x="404" y="181"/>
                </a:lnTo>
                <a:lnTo>
                  <a:pt x="402" y="183"/>
                </a:lnTo>
                <a:lnTo>
                  <a:pt x="401" y="183"/>
                </a:lnTo>
                <a:lnTo>
                  <a:pt x="401" y="184"/>
                </a:lnTo>
                <a:lnTo>
                  <a:pt x="399" y="184"/>
                </a:lnTo>
                <a:lnTo>
                  <a:pt x="399" y="186"/>
                </a:lnTo>
                <a:lnTo>
                  <a:pt x="397" y="186"/>
                </a:lnTo>
                <a:lnTo>
                  <a:pt x="397" y="187"/>
                </a:lnTo>
                <a:lnTo>
                  <a:pt x="396" y="187"/>
                </a:lnTo>
                <a:lnTo>
                  <a:pt x="396" y="189"/>
                </a:lnTo>
                <a:lnTo>
                  <a:pt x="394" y="189"/>
                </a:lnTo>
                <a:lnTo>
                  <a:pt x="394" y="191"/>
                </a:lnTo>
                <a:lnTo>
                  <a:pt x="393" y="191"/>
                </a:lnTo>
                <a:lnTo>
                  <a:pt x="393" y="192"/>
                </a:lnTo>
                <a:lnTo>
                  <a:pt x="391" y="192"/>
                </a:lnTo>
                <a:lnTo>
                  <a:pt x="389" y="191"/>
                </a:lnTo>
                <a:lnTo>
                  <a:pt x="388" y="191"/>
                </a:lnTo>
                <a:lnTo>
                  <a:pt x="386" y="191"/>
                </a:lnTo>
                <a:lnTo>
                  <a:pt x="384" y="191"/>
                </a:lnTo>
                <a:lnTo>
                  <a:pt x="383" y="191"/>
                </a:lnTo>
                <a:lnTo>
                  <a:pt x="381" y="191"/>
                </a:lnTo>
                <a:lnTo>
                  <a:pt x="379" y="191"/>
                </a:lnTo>
                <a:lnTo>
                  <a:pt x="379" y="192"/>
                </a:lnTo>
                <a:lnTo>
                  <a:pt x="378" y="192"/>
                </a:lnTo>
                <a:lnTo>
                  <a:pt x="376" y="192"/>
                </a:lnTo>
                <a:lnTo>
                  <a:pt x="374" y="192"/>
                </a:lnTo>
                <a:lnTo>
                  <a:pt x="373" y="192"/>
                </a:lnTo>
                <a:lnTo>
                  <a:pt x="371" y="194"/>
                </a:lnTo>
                <a:lnTo>
                  <a:pt x="370" y="192"/>
                </a:lnTo>
                <a:lnTo>
                  <a:pt x="370" y="191"/>
                </a:lnTo>
                <a:lnTo>
                  <a:pt x="368" y="191"/>
                </a:lnTo>
                <a:lnTo>
                  <a:pt x="368" y="189"/>
                </a:lnTo>
                <a:lnTo>
                  <a:pt x="366" y="191"/>
                </a:lnTo>
                <a:lnTo>
                  <a:pt x="366" y="189"/>
                </a:lnTo>
                <a:lnTo>
                  <a:pt x="365" y="189"/>
                </a:lnTo>
                <a:lnTo>
                  <a:pt x="363" y="189"/>
                </a:lnTo>
                <a:lnTo>
                  <a:pt x="361" y="189"/>
                </a:lnTo>
                <a:lnTo>
                  <a:pt x="361" y="191"/>
                </a:lnTo>
                <a:lnTo>
                  <a:pt x="360" y="191"/>
                </a:lnTo>
                <a:lnTo>
                  <a:pt x="360" y="192"/>
                </a:lnTo>
                <a:lnTo>
                  <a:pt x="360" y="194"/>
                </a:lnTo>
                <a:lnTo>
                  <a:pt x="358" y="194"/>
                </a:lnTo>
                <a:lnTo>
                  <a:pt x="356" y="196"/>
                </a:lnTo>
                <a:lnTo>
                  <a:pt x="356" y="197"/>
                </a:lnTo>
                <a:lnTo>
                  <a:pt x="358" y="197"/>
                </a:lnTo>
                <a:lnTo>
                  <a:pt x="356" y="199"/>
                </a:lnTo>
                <a:lnTo>
                  <a:pt x="355" y="199"/>
                </a:lnTo>
                <a:lnTo>
                  <a:pt x="355" y="197"/>
                </a:lnTo>
                <a:lnTo>
                  <a:pt x="353" y="197"/>
                </a:lnTo>
                <a:lnTo>
                  <a:pt x="353" y="199"/>
                </a:lnTo>
                <a:lnTo>
                  <a:pt x="355" y="199"/>
                </a:lnTo>
                <a:lnTo>
                  <a:pt x="355" y="201"/>
                </a:lnTo>
                <a:lnTo>
                  <a:pt x="353" y="201"/>
                </a:lnTo>
                <a:lnTo>
                  <a:pt x="351" y="201"/>
                </a:lnTo>
                <a:lnTo>
                  <a:pt x="350" y="201"/>
                </a:lnTo>
                <a:lnTo>
                  <a:pt x="348" y="201"/>
                </a:lnTo>
                <a:lnTo>
                  <a:pt x="348" y="199"/>
                </a:lnTo>
                <a:lnTo>
                  <a:pt x="347" y="199"/>
                </a:lnTo>
                <a:lnTo>
                  <a:pt x="347" y="201"/>
                </a:lnTo>
                <a:lnTo>
                  <a:pt x="347" y="202"/>
                </a:lnTo>
                <a:lnTo>
                  <a:pt x="348" y="202"/>
                </a:lnTo>
                <a:lnTo>
                  <a:pt x="347" y="204"/>
                </a:lnTo>
                <a:lnTo>
                  <a:pt x="348" y="204"/>
                </a:lnTo>
                <a:lnTo>
                  <a:pt x="348" y="206"/>
                </a:lnTo>
                <a:lnTo>
                  <a:pt x="347" y="206"/>
                </a:lnTo>
                <a:lnTo>
                  <a:pt x="347" y="204"/>
                </a:lnTo>
                <a:lnTo>
                  <a:pt x="345" y="206"/>
                </a:lnTo>
                <a:lnTo>
                  <a:pt x="343" y="206"/>
                </a:lnTo>
                <a:lnTo>
                  <a:pt x="343" y="207"/>
                </a:lnTo>
                <a:lnTo>
                  <a:pt x="345" y="209"/>
                </a:lnTo>
                <a:lnTo>
                  <a:pt x="345" y="210"/>
                </a:lnTo>
                <a:lnTo>
                  <a:pt x="347" y="212"/>
                </a:lnTo>
                <a:lnTo>
                  <a:pt x="345" y="212"/>
                </a:lnTo>
                <a:lnTo>
                  <a:pt x="345" y="210"/>
                </a:lnTo>
                <a:lnTo>
                  <a:pt x="343" y="210"/>
                </a:lnTo>
                <a:lnTo>
                  <a:pt x="342" y="210"/>
                </a:lnTo>
                <a:lnTo>
                  <a:pt x="340" y="210"/>
                </a:lnTo>
                <a:lnTo>
                  <a:pt x="338" y="209"/>
                </a:lnTo>
                <a:lnTo>
                  <a:pt x="338" y="210"/>
                </a:lnTo>
                <a:lnTo>
                  <a:pt x="337" y="212"/>
                </a:lnTo>
                <a:lnTo>
                  <a:pt x="337" y="214"/>
                </a:lnTo>
                <a:lnTo>
                  <a:pt x="338" y="214"/>
                </a:lnTo>
                <a:lnTo>
                  <a:pt x="337" y="214"/>
                </a:lnTo>
                <a:lnTo>
                  <a:pt x="335" y="214"/>
                </a:lnTo>
                <a:lnTo>
                  <a:pt x="333" y="214"/>
                </a:lnTo>
                <a:lnTo>
                  <a:pt x="332" y="214"/>
                </a:lnTo>
                <a:lnTo>
                  <a:pt x="330" y="214"/>
                </a:lnTo>
                <a:lnTo>
                  <a:pt x="328" y="214"/>
                </a:lnTo>
                <a:lnTo>
                  <a:pt x="327" y="214"/>
                </a:lnTo>
                <a:lnTo>
                  <a:pt x="325" y="214"/>
                </a:lnTo>
                <a:lnTo>
                  <a:pt x="324" y="214"/>
                </a:lnTo>
                <a:lnTo>
                  <a:pt x="322" y="214"/>
                </a:lnTo>
                <a:lnTo>
                  <a:pt x="320" y="214"/>
                </a:lnTo>
                <a:lnTo>
                  <a:pt x="319" y="215"/>
                </a:lnTo>
                <a:lnTo>
                  <a:pt x="317" y="215"/>
                </a:lnTo>
                <a:lnTo>
                  <a:pt x="315" y="217"/>
                </a:lnTo>
                <a:lnTo>
                  <a:pt x="314" y="217"/>
                </a:lnTo>
                <a:lnTo>
                  <a:pt x="314" y="215"/>
                </a:lnTo>
                <a:lnTo>
                  <a:pt x="314" y="214"/>
                </a:lnTo>
                <a:lnTo>
                  <a:pt x="312" y="214"/>
                </a:lnTo>
                <a:lnTo>
                  <a:pt x="310" y="212"/>
                </a:lnTo>
                <a:lnTo>
                  <a:pt x="309" y="212"/>
                </a:lnTo>
                <a:lnTo>
                  <a:pt x="307" y="212"/>
                </a:lnTo>
                <a:lnTo>
                  <a:pt x="305" y="212"/>
                </a:lnTo>
                <a:lnTo>
                  <a:pt x="304" y="212"/>
                </a:lnTo>
                <a:lnTo>
                  <a:pt x="302" y="210"/>
                </a:lnTo>
                <a:lnTo>
                  <a:pt x="301" y="210"/>
                </a:lnTo>
                <a:lnTo>
                  <a:pt x="299" y="210"/>
                </a:lnTo>
                <a:lnTo>
                  <a:pt x="297" y="210"/>
                </a:lnTo>
                <a:lnTo>
                  <a:pt x="296" y="210"/>
                </a:lnTo>
                <a:lnTo>
                  <a:pt x="294" y="209"/>
                </a:lnTo>
                <a:lnTo>
                  <a:pt x="292" y="209"/>
                </a:lnTo>
                <a:lnTo>
                  <a:pt x="291" y="209"/>
                </a:lnTo>
                <a:lnTo>
                  <a:pt x="289" y="209"/>
                </a:lnTo>
                <a:lnTo>
                  <a:pt x="287" y="207"/>
                </a:lnTo>
                <a:lnTo>
                  <a:pt x="286" y="207"/>
                </a:lnTo>
                <a:lnTo>
                  <a:pt x="284" y="207"/>
                </a:lnTo>
                <a:lnTo>
                  <a:pt x="282" y="207"/>
                </a:lnTo>
                <a:lnTo>
                  <a:pt x="281" y="207"/>
                </a:lnTo>
                <a:lnTo>
                  <a:pt x="279" y="207"/>
                </a:lnTo>
                <a:lnTo>
                  <a:pt x="278" y="206"/>
                </a:lnTo>
                <a:lnTo>
                  <a:pt x="276" y="206"/>
                </a:lnTo>
                <a:lnTo>
                  <a:pt x="274" y="206"/>
                </a:lnTo>
                <a:lnTo>
                  <a:pt x="273" y="206"/>
                </a:lnTo>
                <a:lnTo>
                  <a:pt x="273" y="207"/>
                </a:lnTo>
                <a:lnTo>
                  <a:pt x="271" y="209"/>
                </a:lnTo>
                <a:lnTo>
                  <a:pt x="269" y="209"/>
                </a:lnTo>
                <a:lnTo>
                  <a:pt x="269" y="210"/>
                </a:lnTo>
                <a:lnTo>
                  <a:pt x="268" y="209"/>
                </a:lnTo>
                <a:lnTo>
                  <a:pt x="268" y="207"/>
                </a:lnTo>
                <a:lnTo>
                  <a:pt x="268" y="209"/>
                </a:lnTo>
                <a:lnTo>
                  <a:pt x="266" y="209"/>
                </a:lnTo>
                <a:lnTo>
                  <a:pt x="264" y="209"/>
                </a:lnTo>
                <a:lnTo>
                  <a:pt x="264" y="210"/>
                </a:lnTo>
                <a:lnTo>
                  <a:pt x="264" y="212"/>
                </a:lnTo>
                <a:lnTo>
                  <a:pt x="263" y="212"/>
                </a:lnTo>
                <a:lnTo>
                  <a:pt x="263" y="214"/>
                </a:lnTo>
                <a:lnTo>
                  <a:pt x="261" y="214"/>
                </a:lnTo>
                <a:lnTo>
                  <a:pt x="259" y="214"/>
                </a:lnTo>
                <a:lnTo>
                  <a:pt x="258" y="214"/>
                </a:lnTo>
                <a:lnTo>
                  <a:pt x="258" y="215"/>
                </a:lnTo>
                <a:lnTo>
                  <a:pt x="256" y="217"/>
                </a:lnTo>
                <a:lnTo>
                  <a:pt x="256" y="219"/>
                </a:lnTo>
                <a:lnTo>
                  <a:pt x="255" y="219"/>
                </a:lnTo>
                <a:lnTo>
                  <a:pt x="255" y="217"/>
                </a:lnTo>
                <a:lnTo>
                  <a:pt x="253" y="217"/>
                </a:lnTo>
                <a:lnTo>
                  <a:pt x="253" y="215"/>
                </a:lnTo>
                <a:lnTo>
                  <a:pt x="253" y="214"/>
                </a:lnTo>
                <a:lnTo>
                  <a:pt x="251" y="214"/>
                </a:lnTo>
                <a:lnTo>
                  <a:pt x="250" y="214"/>
                </a:lnTo>
                <a:lnTo>
                  <a:pt x="248" y="214"/>
                </a:lnTo>
                <a:lnTo>
                  <a:pt x="246" y="214"/>
                </a:lnTo>
                <a:lnTo>
                  <a:pt x="245" y="214"/>
                </a:lnTo>
                <a:lnTo>
                  <a:pt x="243" y="214"/>
                </a:lnTo>
                <a:lnTo>
                  <a:pt x="243" y="215"/>
                </a:lnTo>
                <a:lnTo>
                  <a:pt x="241" y="215"/>
                </a:lnTo>
                <a:lnTo>
                  <a:pt x="241" y="214"/>
                </a:lnTo>
                <a:lnTo>
                  <a:pt x="240" y="214"/>
                </a:lnTo>
                <a:lnTo>
                  <a:pt x="238" y="214"/>
                </a:lnTo>
                <a:lnTo>
                  <a:pt x="236" y="214"/>
                </a:lnTo>
                <a:lnTo>
                  <a:pt x="235" y="212"/>
                </a:lnTo>
                <a:lnTo>
                  <a:pt x="233" y="214"/>
                </a:lnTo>
                <a:lnTo>
                  <a:pt x="232" y="212"/>
                </a:lnTo>
                <a:lnTo>
                  <a:pt x="232" y="214"/>
                </a:lnTo>
                <a:lnTo>
                  <a:pt x="230" y="212"/>
                </a:lnTo>
                <a:lnTo>
                  <a:pt x="230" y="214"/>
                </a:lnTo>
                <a:lnTo>
                  <a:pt x="228" y="214"/>
                </a:lnTo>
                <a:lnTo>
                  <a:pt x="227" y="214"/>
                </a:lnTo>
                <a:lnTo>
                  <a:pt x="225" y="214"/>
                </a:lnTo>
                <a:lnTo>
                  <a:pt x="223" y="214"/>
                </a:lnTo>
                <a:lnTo>
                  <a:pt x="222" y="214"/>
                </a:lnTo>
                <a:lnTo>
                  <a:pt x="220" y="214"/>
                </a:lnTo>
                <a:lnTo>
                  <a:pt x="218" y="214"/>
                </a:lnTo>
                <a:lnTo>
                  <a:pt x="217" y="214"/>
                </a:lnTo>
                <a:lnTo>
                  <a:pt x="215" y="214"/>
                </a:lnTo>
                <a:lnTo>
                  <a:pt x="213" y="212"/>
                </a:lnTo>
                <a:lnTo>
                  <a:pt x="212" y="212"/>
                </a:lnTo>
                <a:lnTo>
                  <a:pt x="210" y="212"/>
                </a:lnTo>
                <a:lnTo>
                  <a:pt x="209" y="212"/>
                </a:lnTo>
                <a:lnTo>
                  <a:pt x="207" y="212"/>
                </a:lnTo>
                <a:lnTo>
                  <a:pt x="205" y="212"/>
                </a:lnTo>
                <a:lnTo>
                  <a:pt x="205" y="214"/>
                </a:lnTo>
                <a:lnTo>
                  <a:pt x="204" y="214"/>
                </a:lnTo>
                <a:lnTo>
                  <a:pt x="202" y="214"/>
                </a:lnTo>
                <a:lnTo>
                  <a:pt x="200" y="214"/>
                </a:lnTo>
                <a:lnTo>
                  <a:pt x="199" y="214"/>
                </a:lnTo>
                <a:lnTo>
                  <a:pt x="197" y="214"/>
                </a:lnTo>
                <a:lnTo>
                  <a:pt x="195" y="214"/>
                </a:lnTo>
                <a:lnTo>
                  <a:pt x="194" y="214"/>
                </a:lnTo>
                <a:lnTo>
                  <a:pt x="192" y="214"/>
                </a:lnTo>
                <a:lnTo>
                  <a:pt x="190" y="214"/>
                </a:lnTo>
                <a:lnTo>
                  <a:pt x="189" y="214"/>
                </a:lnTo>
                <a:lnTo>
                  <a:pt x="187" y="214"/>
                </a:lnTo>
                <a:lnTo>
                  <a:pt x="186" y="214"/>
                </a:lnTo>
                <a:lnTo>
                  <a:pt x="184" y="214"/>
                </a:lnTo>
                <a:lnTo>
                  <a:pt x="182" y="214"/>
                </a:lnTo>
                <a:lnTo>
                  <a:pt x="181" y="214"/>
                </a:lnTo>
                <a:lnTo>
                  <a:pt x="179" y="214"/>
                </a:lnTo>
                <a:lnTo>
                  <a:pt x="177" y="214"/>
                </a:lnTo>
                <a:lnTo>
                  <a:pt x="176" y="214"/>
                </a:lnTo>
                <a:lnTo>
                  <a:pt x="174" y="214"/>
                </a:lnTo>
                <a:lnTo>
                  <a:pt x="172" y="214"/>
                </a:lnTo>
                <a:lnTo>
                  <a:pt x="171" y="214"/>
                </a:lnTo>
                <a:lnTo>
                  <a:pt x="169" y="214"/>
                </a:lnTo>
                <a:lnTo>
                  <a:pt x="167" y="214"/>
                </a:lnTo>
                <a:lnTo>
                  <a:pt x="166" y="214"/>
                </a:lnTo>
                <a:lnTo>
                  <a:pt x="164" y="214"/>
                </a:lnTo>
                <a:lnTo>
                  <a:pt x="163" y="214"/>
                </a:lnTo>
                <a:lnTo>
                  <a:pt x="161" y="214"/>
                </a:lnTo>
                <a:lnTo>
                  <a:pt x="159" y="214"/>
                </a:lnTo>
                <a:lnTo>
                  <a:pt x="158" y="214"/>
                </a:lnTo>
                <a:lnTo>
                  <a:pt x="156" y="214"/>
                </a:lnTo>
                <a:lnTo>
                  <a:pt x="154" y="214"/>
                </a:lnTo>
                <a:lnTo>
                  <a:pt x="153" y="214"/>
                </a:lnTo>
                <a:lnTo>
                  <a:pt x="151" y="214"/>
                </a:lnTo>
                <a:lnTo>
                  <a:pt x="149" y="214"/>
                </a:lnTo>
                <a:lnTo>
                  <a:pt x="148" y="214"/>
                </a:lnTo>
                <a:lnTo>
                  <a:pt x="146" y="214"/>
                </a:lnTo>
                <a:lnTo>
                  <a:pt x="144" y="214"/>
                </a:lnTo>
                <a:lnTo>
                  <a:pt x="143" y="214"/>
                </a:lnTo>
                <a:lnTo>
                  <a:pt x="141" y="214"/>
                </a:lnTo>
                <a:lnTo>
                  <a:pt x="140" y="214"/>
                </a:lnTo>
                <a:lnTo>
                  <a:pt x="140" y="215"/>
                </a:lnTo>
                <a:lnTo>
                  <a:pt x="140" y="217"/>
                </a:lnTo>
                <a:lnTo>
                  <a:pt x="141" y="217"/>
                </a:lnTo>
                <a:lnTo>
                  <a:pt x="141" y="219"/>
                </a:lnTo>
                <a:lnTo>
                  <a:pt x="140" y="219"/>
                </a:lnTo>
                <a:lnTo>
                  <a:pt x="140" y="220"/>
                </a:lnTo>
                <a:lnTo>
                  <a:pt x="138" y="220"/>
                </a:lnTo>
                <a:lnTo>
                  <a:pt x="138" y="222"/>
                </a:lnTo>
                <a:lnTo>
                  <a:pt x="138" y="224"/>
                </a:lnTo>
                <a:lnTo>
                  <a:pt x="136" y="225"/>
                </a:lnTo>
                <a:lnTo>
                  <a:pt x="136" y="227"/>
                </a:lnTo>
                <a:lnTo>
                  <a:pt x="135" y="229"/>
                </a:lnTo>
                <a:lnTo>
                  <a:pt x="136" y="229"/>
                </a:lnTo>
                <a:lnTo>
                  <a:pt x="135" y="229"/>
                </a:lnTo>
                <a:lnTo>
                  <a:pt x="133" y="230"/>
                </a:lnTo>
                <a:lnTo>
                  <a:pt x="131" y="229"/>
                </a:lnTo>
                <a:lnTo>
                  <a:pt x="133" y="230"/>
                </a:lnTo>
                <a:lnTo>
                  <a:pt x="135" y="229"/>
                </a:lnTo>
                <a:lnTo>
                  <a:pt x="136" y="230"/>
                </a:lnTo>
                <a:lnTo>
                  <a:pt x="135" y="232"/>
                </a:lnTo>
                <a:lnTo>
                  <a:pt x="135" y="233"/>
                </a:lnTo>
                <a:lnTo>
                  <a:pt x="135" y="235"/>
                </a:lnTo>
                <a:lnTo>
                  <a:pt x="136" y="235"/>
                </a:lnTo>
                <a:lnTo>
                  <a:pt x="136" y="237"/>
                </a:lnTo>
                <a:lnTo>
                  <a:pt x="136" y="238"/>
                </a:lnTo>
                <a:lnTo>
                  <a:pt x="138" y="240"/>
                </a:lnTo>
                <a:lnTo>
                  <a:pt x="138" y="242"/>
                </a:lnTo>
                <a:lnTo>
                  <a:pt x="140" y="242"/>
                </a:lnTo>
                <a:lnTo>
                  <a:pt x="140" y="243"/>
                </a:lnTo>
                <a:lnTo>
                  <a:pt x="141" y="243"/>
                </a:lnTo>
                <a:lnTo>
                  <a:pt x="143" y="243"/>
                </a:lnTo>
                <a:lnTo>
                  <a:pt x="143" y="245"/>
                </a:lnTo>
                <a:lnTo>
                  <a:pt x="141" y="245"/>
                </a:lnTo>
                <a:lnTo>
                  <a:pt x="140" y="247"/>
                </a:lnTo>
                <a:lnTo>
                  <a:pt x="140" y="248"/>
                </a:lnTo>
                <a:lnTo>
                  <a:pt x="140" y="250"/>
                </a:lnTo>
                <a:lnTo>
                  <a:pt x="141" y="250"/>
                </a:lnTo>
                <a:lnTo>
                  <a:pt x="141" y="252"/>
                </a:lnTo>
                <a:lnTo>
                  <a:pt x="143" y="252"/>
                </a:lnTo>
                <a:lnTo>
                  <a:pt x="144" y="252"/>
                </a:lnTo>
                <a:lnTo>
                  <a:pt x="144" y="253"/>
                </a:lnTo>
                <a:lnTo>
                  <a:pt x="143" y="253"/>
                </a:lnTo>
                <a:lnTo>
                  <a:pt x="143" y="255"/>
                </a:lnTo>
                <a:lnTo>
                  <a:pt x="141" y="255"/>
                </a:lnTo>
                <a:lnTo>
                  <a:pt x="141" y="256"/>
                </a:lnTo>
                <a:lnTo>
                  <a:pt x="141" y="258"/>
                </a:lnTo>
                <a:lnTo>
                  <a:pt x="141" y="260"/>
                </a:lnTo>
                <a:lnTo>
                  <a:pt x="141" y="261"/>
                </a:lnTo>
                <a:lnTo>
                  <a:pt x="141" y="263"/>
                </a:lnTo>
                <a:lnTo>
                  <a:pt x="143" y="265"/>
                </a:lnTo>
                <a:lnTo>
                  <a:pt x="143" y="266"/>
                </a:lnTo>
                <a:lnTo>
                  <a:pt x="144" y="268"/>
                </a:lnTo>
                <a:lnTo>
                  <a:pt x="143" y="270"/>
                </a:lnTo>
                <a:lnTo>
                  <a:pt x="143" y="271"/>
                </a:lnTo>
                <a:lnTo>
                  <a:pt x="143" y="273"/>
                </a:lnTo>
                <a:lnTo>
                  <a:pt x="144" y="273"/>
                </a:lnTo>
                <a:lnTo>
                  <a:pt x="144" y="275"/>
                </a:lnTo>
                <a:lnTo>
                  <a:pt x="144" y="276"/>
                </a:lnTo>
                <a:lnTo>
                  <a:pt x="143" y="276"/>
                </a:lnTo>
                <a:lnTo>
                  <a:pt x="143" y="278"/>
                </a:lnTo>
                <a:lnTo>
                  <a:pt x="143" y="279"/>
                </a:lnTo>
                <a:lnTo>
                  <a:pt x="141" y="279"/>
                </a:lnTo>
                <a:lnTo>
                  <a:pt x="141" y="281"/>
                </a:lnTo>
                <a:lnTo>
                  <a:pt x="143" y="281"/>
                </a:lnTo>
                <a:lnTo>
                  <a:pt x="143" y="283"/>
                </a:lnTo>
                <a:lnTo>
                  <a:pt x="144" y="283"/>
                </a:lnTo>
                <a:lnTo>
                  <a:pt x="144" y="284"/>
                </a:lnTo>
                <a:lnTo>
                  <a:pt x="143" y="284"/>
                </a:lnTo>
                <a:lnTo>
                  <a:pt x="143" y="286"/>
                </a:lnTo>
                <a:lnTo>
                  <a:pt x="143" y="288"/>
                </a:lnTo>
                <a:lnTo>
                  <a:pt x="143" y="289"/>
                </a:lnTo>
                <a:lnTo>
                  <a:pt x="144" y="289"/>
                </a:lnTo>
                <a:lnTo>
                  <a:pt x="144" y="291"/>
                </a:lnTo>
                <a:lnTo>
                  <a:pt x="146" y="291"/>
                </a:lnTo>
                <a:lnTo>
                  <a:pt x="148" y="293"/>
                </a:lnTo>
                <a:lnTo>
                  <a:pt x="146" y="294"/>
                </a:lnTo>
                <a:lnTo>
                  <a:pt x="146" y="296"/>
                </a:lnTo>
                <a:lnTo>
                  <a:pt x="144" y="296"/>
                </a:lnTo>
                <a:lnTo>
                  <a:pt x="144" y="298"/>
                </a:lnTo>
                <a:lnTo>
                  <a:pt x="143" y="298"/>
                </a:lnTo>
                <a:lnTo>
                  <a:pt x="143" y="296"/>
                </a:lnTo>
                <a:lnTo>
                  <a:pt x="141" y="296"/>
                </a:lnTo>
                <a:lnTo>
                  <a:pt x="141" y="294"/>
                </a:lnTo>
                <a:lnTo>
                  <a:pt x="140" y="294"/>
                </a:lnTo>
                <a:lnTo>
                  <a:pt x="140" y="293"/>
                </a:lnTo>
                <a:lnTo>
                  <a:pt x="138" y="293"/>
                </a:lnTo>
                <a:lnTo>
                  <a:pt x="138" y="291"/>
                </a:lnTo>
                <a:lnTo>
                  <a:pt x="136" y="291"/>
                </a:lnTo>
                <a:lnTo>
                  <a:pt x="136" y="289"/>
                </a:lnTo>
                <a:lnTo>
                  <a:pt x="135" y="288"/>
                </a:lnTo>
                <a:lnTo>
                  <a:pt x="135" y="286"/>
                </a:lnTo>
                <a:lnTo>
                  <a:pt x="135" y="284"/>
                </a:lnTo>
                <a:lnTo>
                  <a:pt x="133" y="284"/>
                </a:lnTo>
                <a:lnTo>
                  <a:pt x="133" y="283"/>
                </a:lnTo>
                <a:lnTo>
                  <a:pt x="133" y="281"/>
                </a:lnTo>
                <a:lnTo>
                  <a:pt x="131" y="281"/>
                </a:lnTo>
                <a:lnTo>
                  <a:pt x="131" y="279"/>
                </a:lnTo>
                <a:lnTo>
                  <a:pt x="130" y="279"/>
                </a:lnTo>
                <a:lnTo>
                  <a:pt x="128" y="279"/>
                </a:lnTo>
                <a:lnTo>
                  <a:pt x="128" y="281"/>
                </a:lnTo>
                <a:lnTo>
                  <a:pt x="128" y="279"/>
                </a:lnTo>
                <a:lnTo>
                  <a:pt x="126" y="279"/>
                </a:lnTo>
                <a:lnTo>
                  <a:pt x="126" y="278"/>
                </a:lnTo>
                <a:lnTo>
                  <a:pt x="126" y="276"/>
                </a:lnTo>
                <a:lnTo>
                  <a:pt x="125" y="275"/>
                </a:lnTo>
                <a:lnTo>
                  <a:pt x="123" y="275"/>
                </a:lnTo>
                <a:lnTo>
                  <a:pt x="121" y="275"/>
                </a:lnTo>
                <a:lnTo>
                  <a:pt x="121" y="273"/>
                </a:lnTo>
                <a:lnTo>
                  <a:pt x="121" y="271"/>
                </a:lnTo>
                <a:lnTo>
                  <a:pt x="121" y="270"/>
                </a:lnTo>
                <a:lnTo>
                  <a:pt x="120" y="270"/>
                </a:lnTo>
                <a:lnTo>
                  <a:pt x="120" y="271"/>
                </a:lnTo>
                <a:lnTo>
                  <a:pt x="118" y="273"/>
                </a:lnTo>
                <a:lnTo>
                  <a:pt x="118" y="275"/>
                </a:lnTo>
                <a:lnTo>
                  <a:pt x="117" y="273"/>
                </a:lnTo>
                <a:lnTo>
                  <a:pt x="115" y="273"/>
                </a:lnTo>
                <a:lnTo>
                  <a:pt x="115" y="271"/>
                </a:lnTo>
                <a:lnTo>
                  <a:pt x="113" y="271"/>
                </a:lnTo>
                <a:lnTo>
                  <a:pt x="112" y="270"/>
                </a:lnTo>
                <a:lnTo>
                  <a:pt x="110" y="270"/>
                </a:lnTo>
                <a:lnTo>
                  <a:pt x="108" y="270"/>
                </a:lnTo>
                <a:lnTo>
                  <a:pt x="107" y="270"/>
                </a:lnTo>
                <a:lnTo>
                  <a:pt x="105" y="270"/>
                </a:lnTo>
                <a:lnTo>
                  <a:pt x="103" y="270"/>
                </a:lnTo>
                <a:lnTo>
                  <a:pt x="102" y="270"/>
                </a:lnTo>
                <a:lnTo>
                  <a:pt x="100" y="270"/>
                </a:lnTo>
                <a:lnTo>
                  <a:pt x="98" y="270"/>
                </a:lnTo>
                <a:lnTo>
                  <a:pt x="98" y="268"/>
                </a:lnTo>
                <a:lnTo>
                  <a:pt x="97" y="268"/>
                </a:lnTo>
                <a:lnTo>
                  <a:pt x="97" y="270"/>
                </a:lnTo>
                <a:lnTo>
                  <a:pt x="95" y="270"/>
                </a:lnTo>
                <a:lnTo>
                  <a:pt x="95" y="268"/>
                </a:lnTo>
                <a:lnTo>
                  <a:pt x="94" y="270"/>
                </a:lnTo>
                <a:lnTo>
                  <a:pt x="92" y="270"/>
                </a:lnTo>
                <a:lnTo>
                  <a:pt x="90" y="270"/>
                </a:lnTo>
                <a:lnTo>
                  <a:pt x="90" y="271"/>
                </a:lnTo>
                <a:lnTo>
                  <a:pt x="89" y="271"/>
                </a:lnTo>
                <a:lnTo>
                  <a:pt x="87" y="271"/>
                </a:lnTo>
                <a:lnTo>
                  <a:pt x="85" y="271"/>
                </a:lnTo>
                <a:lnTo>
                  <a:pt x="84" y="271"/>
                </a:lnTo>
                <a:lnTo>
                  <a:pt x="84" y="273"/>
                </a:lnTo>
                <a:lnTo>
                  <a:pt x="82" y="273"/>
                </a:lnTo>
                <a:lnTo>
                  <a:pt x="80" y="273"/>
                </a:lnTo>
                <a:lnTo>
                  <a:pt x="80" y="275"/>
                </a:lnTo>
                <a:lnTo>
                  <a:pt x="79" y="275"/>
                </a:lnTo>
                <a:lnTo>
                  <a:pt x="77" y="275"/>
                </a:lnTo>
                <a:lnTo>
                  <a:pt x="77" y="276"/>
                </a:lnTo>
                <a:lnTo>
                  <a:pt x="75" y="276"/>
                </a:lnTo>
                <a:lnTo>
                  <a:pt x="74" y="276"/>
                </a:lnTo>
                <a:lnTo>
                  <a:pt x="74" y="275"/>
                </a:lnTo>
                <a:lnTo>
                  <a:pt x="72" y="275"/>
                </a:lnTo>
                <a:lnTo>
                  <a:pt x="71" y="276"/>
                </a:lnTo>
                <a:lnTo>
                  <a:pt x="71" y="278"/>
                </a:lnTo>
                <a:lnTo>
                  <a:pt x="69" y="278"/>
                </a:lnTo>
                <a:lnTo>
                  <a:pt x="67" y="278"/>
                </a:lnTo>
                <a:lnTo>
                  <a:pt x="66" y="279"/>
                </a:lnTo>
                <a:lnTo>
                  <a:pt x="66" y="281"/>
                </a:lnTo>
                <a:lnTo>
                  <a:pt x="64" y="281"/>
                </a:lnTo>
                <a:lnTo>
                  <a:pt x="64" y="283"/>
                </a:lnTo>
                <a:lnTo>
                  <a:pt x="64" y="284"/>
                </a:lnTo>
                <a:lnTo>
                  <a:pt x="64" y="286"/>
                </a:lnTo>
                <a:lnTo>
                  <a:pt x="62" y="286"/>
                </a:lnTo>
                <a:lnTo>
                  <a:pt x="61" y="286"/>
                </a:lnTo>
                <a:lnTo>
                  <a:pt x="59" y="286"/>
                </a:lnTo>
                <a:lnTo>
                  <a:pt x="61" y="288"/>
                </a:lnTo>
                <a:lnTo>
                  <a:pt x="59" y="288"/>
                </a:lnTo>
                <a:lnTo>
                  <a:pt x="59" y="286"/>
                </a:lnTo>
                <a:lnTo>
                  <a:pt x="57" y="286"/>
                </a:lnTo>
                <a:lnTo>
                  <a:pt x="57" y="284"/>
                </a:lnTo>
                <a:lnTo>
                  <a:pt x="56" y="284"/>
                </a:lnTo>
                <a:lnTo>
                  <a:pt x="54" y="284"/>
                </a:lnTo>
                <a:lnTo>
                  <a:pt x="52" y="284"/>
                </a:lnTo>
                <a:lnTo>
                  <a:pt x="52" y="283"/>
                </a:lnTo>
                <a:lnTo>
                  <a:pt x="52" y="281"/>
                </a:lnTo>
                <a:lnTo>
                  <a:pt x="52" y="279"/>
                </a:lnTo>
                <a:lnTo>
                  <a:pt x="51" y="279"/>
                </a:lnTo>
                <a:lnTo>
                  <a:pt x="51" y="281"/>
                </a:lnTo>
                <a:lnTo>
                  <a:pt x="49" y="283"/>
                </a:lnTo>
                <a:lnTo>
                  <a:pt x="49" y="281"/>
                </a:lnTo>
                <a:lnTo>
                  <a:pt x="48" y="281"/>
                </a:lnTo>
                <a:lnTo>
                  <a:pt x="46" y="281"/>
                </a:lnTo>
                <a:lnTo>
                  <a:pt x="44" y="281"/>
                </a:lnTo>
                <a:lnTo>
                  <a:pt x="44" y="283"/>
                </a:lnTo>
                <a:lnTo>
                  <a:pt x="43" y="283"/>
                </a:lnTo>
                <a:lnTo>
                  <a:pt x="43" y="281"/>
                </a:lnTo>
                <a:lnTo>
                  <a:pt x="41" y="279"/>
                </a:lnTo>
                <a:lnTo>
                  <a:pt x="39" y="279"/>
                </a:lnTo>
                <a:lnTo>
                  <a:pt x="38" y="279"/>
                </a:lnTo>
                <a:lnTo>
                  <a:pt x="38" y="278"/>
                </a:lnTo>
                <a:lnTo>
                  <a:pt x="38" y="279"/>
                </a:lnTo>
                <a:lnTo>
                  <a:pt x="38" y="278"/>
                </a:lnTo>
                <a:lnTo>
                  <a:pt x="36" y="278"/>
                </a:lnTo>
                <a:lnTo>
                  <a:pt x="38" y="278"/>
                </a:lnTo>
                <a:lnTo>
                  <a:pt x="38" y="276"/>
                </a:lnTo>
                <a:lnTo>
                  <a:pt x="38" y="275"/>
                </a:lnTo>
                <a:lnTo>
                  <a:pt x="36" y="275"/>
                </a:lnTo>
                <a:lnTo>
                  <a:pt x="36" y="273"/>
                </a:lnTo>
                <a:lnTo>
                  <a:pt x="34" y="273"/>
                </a:lnTo>
                <a:lnTo>
                  <a:pt x="33" y="273"/>
                </a:lnTo>
                <a:lnTo>
                  <a:pt x="33" y="271"/>
                </a:lnTo>
                <a:lnTo>
                  <a:pt x="31" y="271"/>
                </a:lnTo>
                <a:lnTo>
                  <a:pt x="31" y="273"/>
                </a:lnTo>
                <a:lnTo>
                  <a:pt x="29" y="273"/>
                </a:lnTo>
                <a:lnTo>
                  <a:pt x="29" y="271"/>
                </a:lnTo>
                <a:lnTo>
                  <a:pt x="28" y="271"/>
                </a:lnTo>
                <a:lnTo>
                  <a:pt x="28" y="270"/>
                </a:lnTo>
                <a:lnTo>
                  <a:pt x="29" y="270"/>
                </a:lnTo>
                <a:lnTo>
                  <a:pt x="29" y="268"/>
                </a:lnTo>
                <a:lnTo>
                  <a:pt x="28" y="266"/>
                </a:lnTo>
                <a:lnTo>
                  <a:pt x="28" y="265"/>
                </a:lnTo>
                <a:lnTo>
                  <a:pt x="28" y="266"/>
                </a:lnTo>
                <a:lnTo>
                  <a:pt x="29" y="265"/>
                </a:lnTo>
                <a:lnTo>
                  <a:pt x="28" y="265"/>
                </a:lnTo>
                <a:lnTo>
                  <a:pt x="28" y="263"/>
                </a:lnTo>
                <a:lnTo>
                  <a:pt x="26" y="263"/>
                </a:lnTo>
                <a:lnTo>
                  <a:pt x="26" y="261"/>
                </a:lnTo>
                <a:lnTo>
                  <a:pt x="25" y="261"/>
                </a:lnTo>
                <a:lnTo>
                  <a:pt x="25" y="260"/>
                </a:lnTo>
                <a:lnTo>
                  <a:pt x="23" y="260"/>
                </a:lnTo>
                <a:lnTo>
                  <a:pt x="25" y="260"/>
                </a:lnTo>
                <a:lnTo>
                  <a:pt x="25" y="258"/>
                </a:lnTo>
                <a:lnTo>
                  <a:pt x="23" y="258"/>
                </a:lnTo>
                <a:lnTo>
                  <a:pt x="23" y="256"/>
                </a:lnTo>
                <a:lnTo>
                  <a:pt x="21" y="256"/>
                </a:lnTo>
                <a:lnTo>
                  <a:pt x="23" y="255"/>
                </a:lnTo>
                <a:lnTo>
                  <a:pt x="21" y="255"/>
                </a:lnTo>
                <a:lnTo>
                  <a:pt x="21" y="253"/>
                </a:lnTo>
                <a:lnTo>
                  <a:pt x="21" y="252"/>
                </a:lnTo>
                <a:lnTo>
                  <a:pt x="21" y="250"/>
                </a:lnTo>
                <a:lnTo>
                  <a:pt x="20" y="250"/>
                </a:lnTo>
                <a:lnTo>
                  <a:pt x="18" y="250"/>
                </a:lnTo>
                <a:lnTo>
                  <a:pt x="18" y="252"/>
                </a:lnTo>
                <a:lnTo>
                  <a:pt x="18" y="250"/>
                </a:lnTo>
                <a:lnTo>
                  <a:pt x="16" y="252"/>
                </a:lnTo>
                <a:lnTo>
                  <a:pt x="16" y="250"/>
                </a:lnTo>
                <a:lnTo>
                  <a:pt x="16" y="248"/>
                </a:lnTo>
                <a:lnTo>
                  <a:pt x="15" y="250"/>
                </a:lnTo>
                <a:lnTo>
                  <a:pt x="13" y="250"/>
                </a:lnTo>
                <a:lnTo>
                  <a:pt x="11" y="248"/>
                </a:lnTo>
                <a:lnTo>
                  <a:pt x="11" y="250"/>
                </a:lnTo>
                <a:lnTo>
                  <a:pt x="10" y="250"/>
                </a:lnTo>
                <a:lnTo>
                  <a:pt x="8" y="250"/>
                </a:lnTo>
                <a:lnTo>
                  <a:pt x="6" y="250"/>
                </a:lnTo>
                <a:lnTo>
                  <a:pt x="5" y="250"/>
                </a:lnTo>
                <a:lnTo>
                  <a:pt x="5" y="248"/>
                </a:lnTo>
                <a:lnTo>
                  <a:pt x="3" y="248"/>
                </a:lnTo>
                <a:lnTo>
                  <a:pt x="2" y="248"/>
                </a:lnTo>
                <a:lnTo>
                  <a:pt x="2" y="247"/>
                </a:lnTo>
                <a:lnTo>
                  <a:pt x="2" y="245"/>
                </a:lnTo>
                <a:lnTo>
                  <a:pt x="0" y="245"/>
                </a:lnTo>
                <a:lnTo>
                  <a:pt x="0" y="243"/>
                </a:lnTo>
                <a:lnTo>
                  <a:pt x="0" y="242"/>
                </a:lnTo>
                <a:lnTo>
                  <a:pt x="0" y="240"/>
                </a:lnTo>
                <a:lnTo>
                  <a:pt x="2" y="240"/>
                </a:lnTo>
                <a:lnTo>
                  <a:pt x="2" y="238"/>
                </a:lnTo>
                <a:lnTo>
                  <a:pt x="2" y="237"/>
                </a:lnTo>
                <a:lnTo>
                  <a:pt x="2" y="235"/>
                </a:lnTo>
                <a:lnTo>
                  <a:pt x="2" y="233"/>
                </a:lnTo>
                <a:lnTo>
                  <a:pt x="2" y="232"/>
                </a:lnTo>
                <a:lnTo>
                  <a:pt x="3" y="232"/>
                </a:lnTo>
                <a:lnTo>
                  <a:pt x="3" y="230"/>
                </a:lnTo>
                <a:lnTo>
                  <a:pt x="3" y="229"/>
                </a:lnTo>
                <a:lnTo>
                  <a:pt x="3" y="227"/>
                </a:lnTo>
                <a:close/>
              </a:path>
            </a:pathLst>
          </a:custGeom>
          <a:solidFill>
            <a:schemeClr val="bg1">
              <a:lumMod val="95000"/>
            </a:schemeClr>
          </a:solidFill>
          <a:ln w="11113">
            <a:solidFill>
              <a:srgbClr val="4E4E4E"/>
            </a:solidFill>
            <a:prstDash val="solid"/>
            <a:round/>
            <a:headEnd/>
            <a:tailEnd/>
          </a:ln>
          <a:extLst/>
        </p:spPr>
        <p:txBody>
          <a:bodyPr lIns="104306" tIns="52153" rIns="104306" bIns="52153"/>
          <a:lstStyle/>
          <a:p>
            <a:pPr>
              <a:defRPr/>
            </a:pPr>
            <a:endParaRPr lang="en-GB"/>
          </a:p>
        </p:txBody>
      </p:sp>
      <p:sp>
        <p:nvSpPr>
          <p:cNvPr id="9258" name="Freeform 42"/>
          <p:cNvSpPr>
            <a:spLocks noChangeAspect="1" noEditPoints="1"/>
          </p:cNvSpPr>
          <p:nvPr/>
        </p:nvSpPr>
        <p:spPr bwMode="auto">
          <a:xfrm>
            <a:off x="6958136" y="3493584"/>
            <a:ext cx="3462360" cy="3407820"/>
          </a:xfrm>
          <a:custGeom>
            <a:avLst/>
            <a:gdLst>
              <a:gd name="T0" fmla="*/ 305 w 319"/>
              <a:gd name="T1" fmla="*/ 146 h 333"/>
              <a:gd name="T2" fmla="*/ 294 w 319"/>
              <a:gd name="T3" fmla="*/ 174 h 333"/>
              <a:gd name="T4" fmla="*/ 281 w 319"/>
              <a:gd name="T5" fmla="*/ 210 h 333"/>
              <a:gd name="T6" fmla="*/ 286 w 319"/>
              <a:gd name="T7" fmla="*/ 238 h 333"/>
              <a:gd name="T8" fmla="*/ 297 w 319"/>
              <a:gd name="T9" fmla="*/ 268 h 333"/>
              <a:gd name="T10" fmla="*/ 305 w 319"/>
              <a:gd name="T11" fmla="*/ 286 h 333"/>
              <a:gd name="T12" fmla="*/ 296 w 319"/>
              <a:gd name="T13" fmla="*/ 296 h 333"/>
              <a:gd name="T14" fmla="*/ 266 w 319"/>
              <a:gd name="T15" fmla="*/ 291 h 333"/>
              <a:gd name="T16" fmla="*/ 238 w 319"/>
              <a:gd name="T17" fmla="*/ 287 h 333"/>
              <a:gd name="T18" fmla="*/ 187 w 319"/>
              <a:gd name="T19" fmla="*/ 292 h 333"/>
              <a:gd name="T20" fmla="*/ 143 w 319"/>
              <a:gd name="T21" fmla="*/ 297 h 333"/>
              <a:gd name="T22" fmla="*/ 125 w 319"/>
              <a:gd name="T23" fmla="*/ 305 h 333"/>
              <a:gd name="T24" fmla="*/ 95 w 319"/>
              <a:gd name="T25" fmla="*/ 315 h 333"/>
              <a:gd name="T26" fmla="*/ 69 w 319"/>
              <a:gd name="T27" fmla="*/ 328 h 333"/>
              <a:gd name="T28" fmla="*/ 54 w 319"/>
              <a:gd name="T29" fmla="*/ 324 h 333"/>
              <a:gd name="T30" fmla="*/ 56 w 319"/>
              <a:gd name="T31" fmla="*/ 301 h 333"/>
              <a:gd name="T32" fmla="*/ 59 w 319"/>
              <a:gd name="T33" fmla="*/ 286 h 333"/>
              <a:gd name="T34" fmla="*/ 62 w 319"/>
              <a:gd name="T35" fmla="*/ 281 h 333"/>
              <a:gd name="T36" fmla="*/ 64 w 319"/>
              <a:gd name="T37" fmla="*/ 268 h 333"/>
              <a:gd name="T38" fmla="*/ 56 w 319"/>
              <a:gd name="T39" fmla="*/ 256 h 333"/>
              <a:gd name="T40" fmla="*/ 41 w 319"/>
              <a:gd name="T41" fmla="*/ 243 h 333"/>
              <a:gd name="T42" fmla="*/ 28 w 319"/>
              <a:gd name="T43" fmla="*/ 232 h 333"/>
              <a:gd name="T44" fmla="*/ 11 w 319"/>
              <a:gd name="T45" fmla="*/ 228 h 333"/>
              <a:gd name="T46" fmla="*/ 2 w 319"/>
              <a:gd name="T47" fmla="*/ 218 h 333"/>
              <a:gd name="T48" fmla="*/ 15 w 319"/>
              <a:gd name="T49" fmla="*/ 205 h 333"/>
              <a:gd name="T50" fmla="*/ 15 w 319"/>
              <a:gd name="T51" fmla="*/ 186 h 333"/>
              <a:gd name="T52" fmla="*/ 11 w 319"/>
              <a:gd name="T53" fmla="*/ 163 h 333"/>
              <a:gd name="T54" fmla="*/ 26 w 319"/>
              <a:gd name="T55" fmla="*/ 158 h 333"/>
              <a:gd name="T56" fmla="*/ 33 w 319"/>
              <a:gd name="T57" fmla="*/ 143 h 333"/>
              <a:gd name="T58" fmla="*/ 18 w 319"/>
              <a:gd name="T59" fmla="*/ 131 h 333"/>
              <a:gd name="T60" fmla="*/ 25 w 319"/>
              <a:gd name="T61" fmla="*/ 117 h 333"/>
              <a:gd name="T62" fmla="*/ 38 w 319"/>
              <a:gd name="T63" fmla="*/ 121 h 333"/>
              <a:gd name="T64" fmla="*/ 49 w 319"/>
              <a:gd name="T65" fmla="*/ 117 h 333"/>
              <a:gd name="T66" fmla="*/ 33 w 319"/>
              <a:gd name="T67" fmla="*/ 100 h 333"/>
              <a:gd name="T68" fmla="*/ 41 w 319"/>
              <a:gd name="T69" fmla="*/ 84 h 333"/>
              <a:gd name="T70" fmla="*/ 34 w 319"/>
              <a:gd name="T71" fmla="*/ 71 h 333"/>
              <a:gd name="T72" fmla="*/ 25 w 319"/>
              <a:gd name="T73" fmla="*/ 59 h 333"/>
              <a:gd name="T74" fmla="*/ 23 w 319"/>
              <a:gd name="T75" fmla="*/ 44 h 333"/>
              <a:gd name="T76" fmla="*/ 36 w 319"/>
              <a:gd name="T77" fmla="*/ 28 h 333"/>
              <a:gd name="T78" fmla="*/ 48 w 319"/>
              <a:gd name="T79" fmla="*/ 16 h 333"/>
              <a:gd name="T80" fmla="*/ 64 w 319"/>
              <a:gd name="T81" fmla="*/ 23 h 333"/>
              <a:gd name="T82" fmla="*/ 85 w 319"/>
              <a:gd name="T83" fmla="*/ 26 h 333"/>
              <a:gd name="T84" fmla="*/ 102 w 319"/>
              <a:gd name="T85" fmla="*/ 15 h 333"/>
              <a:gd name="T86" fmla="*/ 112 w 319"/>
              <a:gd name="T87" fmla="*/ 10 h 333"/>
              <a:gd name="T88" fmla="*/ 123 w 319"/>
              <a:gd name="T89" fmla="*/ 3 h 333"/>
              <a:gd name="T90" fmla="*/ 126 w 319"/>
              <a:gd name="T91" fmla="*/ 21 h 333"/>
              <a:gd name="T92" fmla="*/ 136 w 319"/>
              <a:gd name="T93" fmla="*/ 25 h 333"/>
              <a:gd name="T94" fmla="*/ 158 w 319"/>
              <a:gd name="T95" fmla="*/ 15 h 333"/>
              <a:gd name="T96" fmla="*/ 172 w 319"/>
              <a:gd name="T97" fmla="*/ 23 h 333"/>
              <a:gd name="T98" fmla="*/ 184 w 319"/>
              <a:gd name="T99" fmla="*/ 29 h 333"/>
              <a:gd name="T100" fmla="*/ 189 w 319"/>
              <a:gd name="T101" fmla="*/ 41 h 333"/>
              <a:gd name="T102" fmla="*/ 197 w 319"/>
              <a:gd name="T103" fmla="*/ 49 h 333"/>
              <a:gd name="T104" fmla="*/ 213 w 319"/>
              <a:gd name="T105" fmla="*/ 52 h 333"/>
              <a:gd name="T106" fmla="*/ 225 w 319"/>
              <a:gd name="T107" fmla="*/ 54 h 333"/>
              <a:gd name="T108" fmla="*/ 240 w 319"/>
              <a:gd name="T109" fmla="*/ 48 h 333"/>
              <a:gd name="T110" fmla="*/ 264 w 319"/>
              <a:gd name="T111" fmla="*/ 43 h 333"/>
              <a:gd name="T112" fmla="*/ 282 w 319"/>
              <a:gd name="T113" fmla="*/ 48 h 333"/>
              <a:gd name="T114" fmla="*/ 297 w 319"/>
              <a:gd name="T115" fmla="*/ 62 h 333"/>
              <a:gd name="T116" fmla="*/ 307 w 319"/>
              <a:gd name="T117" fmla="*/ 75 h 333"/>
              <a:gd name="T118" fmla="*/ 310 w 319"/>
              <a:gd name="T119" fmla="*/ 94 h 333"/>
              <a:gd name="T120" fmla="*/ 317 w 319"/>
              <a:gd name="T121" fmla="*/ 118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9" h="333">
                <a:moveTo>
                  <a:pt x="319" y="133"/>
                </a:moveTo>
                <a:lnTo>
                  <a:pt x="317" y="133"/>
                </a:lnTo>
                <a:lnTo>
                  <a:pt x="315" y="135"/>
                </a:lnTo>
                <a:lnTo>
                  <a:pt x="314" y="135"/>
                </a:lnTo>
                <a:lnTo>
                  <a:pt x="312" y="135"/>
                </a:lnTo>
                <a:lnTo>
                  <a:pt x="312" y="136"/>
                </a:lnTo>
                <a:lnTo>
                  <a:pt x="312" y="138"/>
                </a:lnTo>
                <a:lnTo>
                  <a:pt x="314" y="138"/>
                </a:lnTo>
                <a:lnTo>
                  <a:pt x="314" y="140"/>
                </a:lnTo>
                <a:lnTo>
                  <a:pt x="314" y="141"/>
                </a:lnTo>
                <a:lnTo>
                  <a:pt x="312" y="141"/>
                </a:lnTo>
                <a:lnTo>
                  <a:pt x="310" y="141"/>
                </a:lnTo>
                <a:lnTo>
                  <a:pt x="309" y="141"/>
                </a:lnTo>
                <a:lnTo>
                  <a:pt x="309" y="143"/>
                </a:lnTo>
                <a:lnTo>
                  <a:pt x="307" y="143"/>
                </a:lnTo>
                <a:lnTo>
                  <a:pt x="305" y="146"/>
                </a:lnTo>
                <a:lnTo>
                  <a:pt x="305" y="148"/>
                </a:lnTo>
                <a:lnTo>
                  <a:pt x="305" y="146"/>
                </a:lnTo>
                <a:lnTo>
                  <a:pt x="304" y="146"/>
                </a:lnTo>
                <a:lnTo>
                  <a:pt x="304" y="148"/>
                </a:lnTo>
                <a:lnTo>
                  <a:pt x="302" y="149"/>
                </a:lnTo>
                <a:lnTo>
                  <a:pt x="302" y="151"/>
                </a:lnTo>
                <a:lnTo>
                  <a:pt x="301" y="153"/>
                </a:lnTo>
                <a:lnTo>
                  <a:pt x="301" y="154"/>
                </a:lnTo>
                <a:lnTo>
                  <a:pt x="301" y="156"/>
                </a:lnTo>
                <a:lnTo>
                  <a:pt x="299" y="156"/>
                </a:lnTo>
                <a:lnTo>
                  <a:pt x="299" y="158"/>
                </a:lnTo>
                <a:lnTo>
                  <a:pt x="299" y="159"/>
                </a:lnTo>
                <a:lnTo>
                  <a:pt x="297" y="159"/>
                </a:lnTo>
                <a:lnTo>
                  <a:pt x="297" y="161"/>
                </a:lnTo>
                <a:lnTo>
                  <a:pt x="296" y="164"/>
                </a:lnTo>
                <a:lnTo>
                  <a:pt x="296" y="167"/>
                </a:lnTo>
                <a:lnTo>
                  <a:pt x="296" y="169"/>
                </a:lnTo>
                <a:lnTo>
                  <a:pt x="296" y="171"/>
                </a:lnTo>
                <a:lnTo>
                  <a:pt x="294" y="172"/>
                </a:lnTo>
                <a:lnTo>
                  <a:pt x="294" y="174"/>
                </a:lnTo>
                <a:lnTo>
                  <a:pt x="294" y="177"/>
                </a:lnTo>
                <a:lnTo>
                  <a:pt x="294" y="181"/>
                </a:lnTo>
                <a:lnTo>
                  <a:pt x="294" y="182"/>
                </a:lnTo>
                <a:lnTo>
                  <a:pt x="294" y="184"/>
                </a:lnTo>
                <a:lnTo>
                  <a:pt x="292" y="187"/>
                </a:lnTo>
                <a:lnTo>
                  <a:pt x="291" y="189"/>
                </a:lnTo>
                <a:lnTo>
                  <a:pt x="291" y="192"/>
                </a:lnTo>
                <a:lnTo>
                  <a:pt x="289" y="192"/>
                </a:lnTo>
                <a:lnTo>
                  <a:pt x="287" y="192"/>
                </a:lnTo>
                <a:lnTo>
                  <a:pt x="286" y="197"/>
                </a:lnTo>
                <a:lnTo>
                  <a:pt x="284" y="197"/>
                </a:lnTo>
                <a:lnTo>
                  <a:pt x="284" y="199"/>
                </a:lnTo>
                <a:lnTo>
                  <a:pt x="282" y="202"/>
                </a:lnTo>
                <a:lnTo>
                  <a:pt x="281" y="205"/>
                </a:lnTo>
                <a:lnTo>
                  <a:pt x="279" y="207"/>
                </a:lnTo>
                <a:lnTo>
                  <a:pt x="281" y="207"/>
                </a:lnTo>
                <a:lnTo>
                  <a:pt x="281" y="209"/>
                </a:lnTo>
                <a:lnTo>
                  <a:pt x="281" y="210"/>
                </a:lnTo>
                <a:lnTo>
                  <a:pt x="282" y="210"/>
                </a:lnTo>
                <a:lnTo>
                  <a:pt x="281" y="210"/>
                </a:lnTo>
                <a:lnTo>
                  <a:pt x="281" y="212"/>
                </a:lnTo>
                <a:lnTo>
                  <a:pt x="281" y="213"/>
                </a:lnTo>
                <a:lnTo>
                  <a:pt x="279" y="213"/>
                </a:lnTo>
                <a:lnTo>
                  <a:pt x="279" y="215"/>
                </a:lnTo>
                <a:lnTo>
                  <a:pt x="279" y="217"/>
                </a:lnTo>
                <a:lnTo>
                  <a:pt x="279" y="218"/>
                </a:lnTo>
                <a:lnTo>
                  <a:pt x="279" y="220"/>
                </a:lnTo>
                <a:lnTo>
                  <a:pt x="281" y="225"/>
                </a:lnTo>
                <a:lnTo>
                  <a:pt x="282" y="228"/>
                </a:lnTo>
                <a:lnTo>
                  <a:pt x="282" y="230"/>
                </a:lnTo>
                <a:lnTo>
                  <a:pt x="282" y="232"/>
                </a:lnTo>
                <a:lnTo>
                  <a:pt x="282" y="235"/>
                </a:lnTo>
                <a:lnTo>
                  <a:pt x="284" y="235"/>
                </a:lnTo>
                <a:lnTo>
                  <a:pt x="284" y="236"/>
                </a:lnTo>
                <a:lnTo>
                  <a:pt x="286" y="236"/>
                </a:lnTo>
                <a:lnTo>
                  <a:pt x="286" y="238"/>
                </a:lnTo>
                <a:lnTo>
                  <a:pt x="287" y="240"/>
                </a:lnTo>
                <a:lnTo>
                  <a:pt x="287" y="243"/>
                </a:lnTo>
                <a:lnTo>
                  <a:pt x="287" y="245"/>
                </a:lnTo>
                <a:lnTo>
                  <a:pt x="287" y="248"/>
                </a:lnTo>
                <a:lnTo>
                  <a:pt x="289" y="250"/>
                </a:lnTo>
                <a:lnTo>
                  <a:pt x="289" y="251"/>
                </a:lnTo>
                <a:lnTo>
                  <a:pt x="291" y="255"/>
                </a:lnTo>
                <a:lnTo>
                  <a:pt x="291" y="256"/>
                </a:lnTo>
                <a:lnTo>
                  <a:pt x="291" y="258"/>
                </a:lnTo>
                <a:lnTo>
                  <a:pt x="291" y="259"/>
                </a:lnTo>
                <a:lnTo>
                  <a:pt x="291" y="261"/>
                </a:lnTo>
                <a:lnTo>
                  <a:pt x="291" y="263"/>
                </a:lnTo>
                <a:lnTo>
                  <a:pt x="292" y="263"/>
                </a:lnTo>
                <a:lnTo>
                  <a:pt x="294" y="263"/>
                </a:lnTo>
                <a:lnTo>
                  <a:pt x="294" y="264"/>
                </a:lnTo>
                <a:lnTo>
                  <a:pt x="294" y="266"/>
                </a:lnTo>
                <a:lnTo>
                  <a:pt x="296" y="268"/>
                </a:lnTo>
                <a:lnTo>
                  <a:pt x="297" y="268"/>
                </a:lnTo>
                <a:lnTo>
                  <a:pt x="297" y="266"/>
                </a:lnTo>
                <a:lnTo>
                  <a:pt x="299" y="266"/>
                </a:lnTo>
                <a:lnTo>
                  <a:pt x="301" y="266"/>
                </a:lnTo>
                <a:lnTo>
                  <a:pt x="302" y="266"/>
                </a:lnTo>
                <a:lnTo>
                  <a:pt x="302" y="268"/>
                </a:lnTo>
                <a:lnTo>
                  <a:pt x="304" y="268"/>
                </a:lnTo>
                <a:lnTo>
                  <a:pt x="304" y="269"/>
                </a:lnTo>
                <a:lnTo>
                  <a:pt x="304" y="271"/>
                </a:lnTo>
                <a:lnTo>
                  <a:pt x="304" y="274"/>
                </a:lnTo>
                <a:lnTo>
                  <a:pt x="305" y="278"/>
                </a:lnTo>
                <a:lnTo>
                  <a:pt x="305" y="279"/>
                </a:lnTo>
                <a:lnTo>
                  <a:pt x="305" y="281"/>
                </a:lnTo>
                <a:lnTo>
                  <a:pt x="305" y="282"/>
                </a:lnTo>
                <a:lnTo>
                  <a:pt x="304" y="281"/>
                </a:lnTo>
                <a:lnTo>
                  <a:pt x="304" y="282"/>
                </a:lnTo>
                <a:lnTo>
                  <a:pt x="304" y="284"/>
                </a:lnTo>
                <a:lnTo>
                  <a:pt x="304" y="286"/>
                </a:lnTo>
                <a:lnTo>
                  <a:pt x="305" y="286"/>
                </a:lnTo>
                <a:lnTo>
                  <a:pt x="305" y="287"/>
                </a:lnTo>
                <a:lnTo>
                  <a:pt x="304" y="287"/>
                </a:lnTo>
                <a:lnTo>
                  <a:pt x="305" y="287"/>
                </a:lnTo>
                <a:lnTo>
                  <a:pt x="304" y="287"/>
                </a:lnTo>
                <a:lnTo>
                  <a:pt x="305" y="287"/>
                </a:lnTo>
                <a:lnTo>
                  <a:pt x="304" y="287"/>
                </a:lnTo>
                <a:lnTo>
                  <a:pt x="304" y="289"/>
                </a:lnTo>
                <a:lnTo>
                  <a:pt x="305" y="289"/>
                </a:lnTo>
                <a:lnTo>
                  <a:pt x="305" y="291"/>
                </a:lnTo>
                <a:lnTo>
                  <a:pt x="305" y="292"/>
                </a:lnTo>
                <a:lnTo>
                  <a:pt x="305" y="294"/>
                </a:lnTo>
                <a:lnTo>
                  <a:pt x="304" y="294"/>
                </a:lnTo>
                <a:lnTo>
                  <a:pt x="302" y="294"/>
                </a:lnTo>
                <a:lnTo>
                  <a:pt x="301" y="294"/>
                </a:lnTo>
                <a:lnTo>
                  <a:pt x="299" y="294"/>
                </a:lnTo>
                <a:lnTo>
                  <a:pt x="297" y="294"/>
                </a:lnTo>
                <a:lnTo>
                  <a:pt x="296" y="294"/>
                </a:lnTo>
                <a:lnTo>
                  <a:pt x="296" y="296"/>
                </a:lnTo>
                <a:lnTo>
                  <a:pt x="296" y="294"/>
                </a:lnTo>
                <a:lnTo>
                  <a:pt x="294" y="296"/>
                </a:lnTo>
                <a:lnTo>
                  <a:pt x="292" y="296"/>
                </a:lnTo>
                <a:lnTo>
                  <a:pt x="292" y="294"/>
                </a:lnTo>
                <a:lnTo>
                  <a:pt x="291" y="294"/>
                </a:lnTo>
                <a:lnTo>
                  <a:pt x="289" y="294"/>
                </a:lnTo>
                <a:lnTo>
                  <a:pt x="287" y="294"/>
                </a:lnTo>
                <a:lnTo>
                  <a:pt x="286" y="294"/>
                </a:lnTo>
                <a:lnTo>
                  <a:pt x="284" y="294"/>
                </a:lnTo>
                <a:lnTo>
                  <a:pt x="282" y="294"/>
                </a:lnTo>
                <a:lnTo>
                  <a:pt x="281" y="294"/>
                </a:lnTo>
                <a:lnTo>
                  <a:pt x="279" y="294"/>
                </a:lnTo>
                <a:lnTo>
                  <a:pt x="278" y="294"/>
                </a:lnTo>
                <a:lnTo>
                  <a:pt x="274" y="292"/>
                </a:lnTo>
                <a:lnTo>
                  <a:pt x="273" y="292"/>
                </a:lnTo>
                <a:lnTo>
                  <a:pt x="271" y="292"/>
                </a:lnTo>
                <a:lnTo>
                  <a:pt x="266" y="292"/>
                </a:lnTo>
                <a:lnTo>
                  <a:pt x="266" y="291"/>
                </a:lnTo>
                <a:lnTo>
                  <a:pt x="264" y="291"/>
                </a:lnTo>
                <a:lnTo>
                  <a:pt x="263" y="291"/>
                </a:lnTo>
                <a:lnTo>
                  <a:pt x="259" y="291"/>
                </a:lnTo>
                <a:lnTo>
                  <a:pt x="258" y="291"/>
                </a:lnTo>
                <a:lnTo>
                  <a:pt x="256" y="291"/>
                </a:lnTo>
                <a:lnTo>
                  <a:pt x="255" y="291"/>
                </a:lnTo>
                <a:lnTo>
                  <a:pt x="255" y="289"/>
                </a:lnTo>
                <a:lnTo>
                  <a:pt x="255" y="291"/>
                </a:lnTo>
                <a:lnTo>
                  <a:pt x="253" y="289"/>
                </a:lnTo>
                <a:lnTo>
                  <a:pt x="251" y="289"/>
                </a:lnTo>
                <a:lnTo>
                  <a:pt x="250" y="289"/>
                </a:lnTo>
                <a:lnTo>
                  <a:pt x="248" y="289"/>
                </a:lnTo>
                <a:lnTo>
                  <a:pt x="246" y="287"/>
                </a:lnTo>
                <a:lnTo>
                  <a:pt x="245" y="287"/>
                </a:lnTo>
                <a:lnTo>
                  <a:pt x="243" y="287"/>
                </a:lnTo>
                <a:lnTo>
                  <a:pt x="241" y="287"/>
                </a:lnTo>
                <a:lnTo>
                  <a:pt x="240" y="287"/>
                </a:lnTo>
                <a:lnTo>
                  <a:pt x="238" y="287"/>
                </a:lnTo>
                <a:lnTo>
                  <a:pt x="233" y="287"/>
                </a:lnTo>
                <a:lnTo>
                  <a:pt x="232" y="287"/>
                </a:lnTo>
                <a:lnTo>
                  <a:pt x="230" y="287"/>
                </a:lnTo>
                <a:lnTo>
                  <a:pt x="230" y="289"/>
                </a:lnTo>
                <a:lnTo>
                  <a:pt x="227" y="289"/>
                </a:lnTo>
                <a:lnTo>
                  <a:pt x="220" y="289"/>
                </a:lnTo>
                <a:lnTo>
                  <a:pt x="218" y="289"/>
                </a:lnTo>
                <a:lnTo>
                  <a:pt x="215" y="289"/>
                </a:lnTo>
                <a:lnTo>
                  <a:pt x="213" y="289"/>
                </a:lnTo>
                <a:lnTo>
                  <a:pt x="209" y="291"/>
                </a:lnTo>
                <a:lnTo>
                  <a:pt x="207" y="291"/>
                </a:lnTo>
                <a:lnTo>
                  <a:pt x="202" y="292"/>
                </a:lnTo>
                <a:lnTo>
                  <a:pt x="200" y="292"/>
                </a:lnTo>
                <a:lnTo>
                  <a:pt x="199" y="292"/>
                </a:lnTo>
                <a:lnTo>
                  <a:pt x="195" y="292"/>
                </a:lnTo>
                <a:lnTo>
                  <a:pt x="190" y="292"/>
                </a:lnTo>
                <a:lnTo>
                  <a:pt x="189" y="292"/>
                </a:lnTo>
                <a:lnTo>
                  <a:pt x="187" y="292"/>
                </a:lnTo>
                <a:lnTo>
                  <a:pt x="186" y="292"/>
                </a:lnTo>
                <a:lnTo>
                  <a:pt x="184" y="292"/>
                </a:lnTo>
                <a:lnTo>
                  <a:pt x="179" y="294"/>
                </a:lnTo>
                <a:lnTo>
                  <a:pt x="174" y="294"/>
                </a:lnTo>
                <a:lnTo>
                  <a:pt x="172" y="294"/>
                </a:lnTo>
                <a:lnTo>
                  <a:pt x="171" y="294"/>
                </a:lnTo>
                <a:lnTo>
                  <a:pt x="167" y="294"/>
                </a:lnTo>
                <a:lnTo>
                  <a:pt x="166" y="294"/>
                </a:lnTo>
                <a:lnTo>
                  <a:pt x="161" y="296"/>
                </a:lnTo>
                <a:lnTo>
                  <a:pt x="159" y="296"/>
                </a:lnTo>
                <a:lnTo>
                  <a:pt x="158" y="296"/>
                </a:lnTo>
                <a:lnTo>
                  <a:pt x="156" y="296"/>
                </a:lnTo>
                <a:lnTo>
                  <a:pt x="154" y="296"/>
                </a:lnTo>
                <a:lnTo>
                  <a:pt x="153" y="296"/>
                </a:lnTo>
                <a:lnTo>
                  <a:pt x="153" y="297"/>
                </a:lnTo>
                <a:lnTo>
                  <a:pt x="149" y="297"/>
                </a:lnTo>
                <a:lnTo>
                  <a:pt x="148" y="297"/>
                </a:lnTo>
                <a:lnTo>
                  <a:pt x="143" y="297"/>
                </a:lnTo>
                <a:lnTo>
                  <a:pt x="141" y="299"/>
                </a:lnTo>
                <a:lnTo>
                  <a:pt x="140" y="299"/>
                </a:lnTo>
                <a:lnTo>
                  <a:pt x="138" y="299"/>
                </a:lnTo>
                <a:lnTo>
                  <a:pt x="136" y="301"/>
                </a:lnTo>
                <a:lnTo>
                  <a:pt x="135" y="301"/>
                </a:lnTo>
                <a:lnTo>
                  <a:pt x="133" y="301"/>
                </a:lnTo>
                <a:lnTo>
                  <a:pt x="131" y="302"/>
                </a:lnTo>
                <a:lnTo>
                  <a:pt x="131" y="301"/>
                </a:lnTo>
                <a:lnTo>
                  <a:pt x="131" y="299"/>
                </a:lnTo>
                <a:lnTo>
                  <a:pt x="130" y="301"/>
                </a:lnTo>
                <a:lnTo>
                  <a:pt x="130" y="299"/>
                </a:lnTo>
                <a:lnTo>
                  <a:pt x="130" y="301"/>
                </a:lnTo>
                <a:lnTo>
                  <a:pt x="131" y="302"/>
                </a:lnTo>
                <a:lnTo>
                  <a:pt x="130" y="304"/>
                </a:lnTo>
                <a:lnTo>
                  <a:pt x="128" y="304"/>
                </a:lnTo>
                <a:lnTo>
                  <a:pt x="126" y="304"/>
                </a:lnTo>
                <a:lnTo>
                  <a:pt x="126" y="305"/>
                </a:lnTo>
                <a:lnTo>
                  <a:pt x="125" y="305"/>
                </a:lnTo>
                <a:lnTo>
                  <a:pt x="123" y="305"/>
                </a:lnTo>
                <a:lnTo>
                  <a:pt x="123" y="307"/>
                </a:lnTo>
                <a:lnTo>
                  <a:pt x="121" y="307"/>
                </a:lnTo>
                <a:lnTo>
                  <a:pt x="120" y="307"/>
                </a:lnTo>
                <a:lnTo>
                  <a:pt x="118" y="307"/>
                </a:lnTo>
                <a:lnTo>
                  <a:pt x="118" y="309"/>
                </a:lnTo>
                <a:lnTo>
                  <a:pt x="117" y="309"/>
                </a:lnTo>
                <a:lnTo>
                  <a:pt x="115" y="309"/>
                </a:lnTo>
                <a:lnTo>
                  <a:pt x="113" y="309"/>
                </a:lnTo>
                <a:lnTo>
                  <a:pt x="113" y="310"/>
                </a:lnTo>
                <a:lnTo>
                  <a:pt x="112" y="310"/>
                </a:lnTo>
                <a:lnTo>
                  <a:pt x="110" y="310"/>
                </a:lnTo>
                <a:lnTo>
                  <a:pt x="107" y="312"/>
                </a:lnTo>
                <a:lnTo>
                  <a:pt x="105" y="312"/>
                </a:lnTo>
                <a:lnTo>
                  <a:pt x="103" y="314"/>
                </a:lnTo>
                <a:lnTo>
                  <a:pt x="102" y="314"/>
                </a:lnTo>
                <a:lnTo>
                  <a:pt x="98" y="315"/>
                </a:lnTo>
                <a:lnTo>
                  <a:pt x="95" y="315"/>
                </a:lnTo>
                <a:lnTo>
                  <a:pt x="94" y="315"/>
                </a:lnTo>
                <a:lnTo>
                  <a:pt x="90" y="317"/>
                </a:lnTo>
                <a:lnTo>
                  <a:pt x="89" y="317"/>
                </a:lnTo>
                <a:lnTo>
                  <a:pt x="89" y="319"/>
                </a:lnTo>
                <a:lnTo>
                  <a:pt x="87" y="319"/>
                </a:lnTo>
                <a:lnTo>
                  <a:pt x="85" y="319"/>
                </a:lnTo>
                <a:lnTo>
                  <a:pt x="85" y="320"/>
                </a:lnTo>
                <a:lnTo>
                  <a:pt x="84" y="322"/>
                </a:lnTo>
                <a:lnTo>
                  <a:pt x="82" y="322"/>
                </a:lnTo>
                <a:lnTo>
                  <a:pt x="82" y="324"/>
                </a:lnTo>
                <a:lnTo>
                  <a:pt x="80" y="324"/>
                </a:lnTo>
                <a:lnTo>
                  <a:pt x="79" y="324"/>
                </a:lnTo>
                <a:lnTo>
                  <a:pt x="77" y="324"/>
                </a:lnTo>
                <a:lnTo>
                  <a:pt x="75" y="325"/>
                </a:lnTo>
                <a:lnTo>
                  <a:pt x="74" y="325"/>
                </a:lnTo>
                <a:lnTo>
                  <a:pt x="72" y="327"/>
                </a:lnTo>
                <a:lnTo>
                  <a:pt x="71" y="327"/>
                </a:lnTo>
                <a:lnTo>
                  <a:pt x="69" y="328"/>
                </a:lnTo>
                <a:lnTo>
                  <a:pt x="67" y="328"/>
                </a:lnTo>
                <a:lnTo>
                  <a:pt x="67" y="330"/>
                </a:lnTo>
                <a:lnTo>
                  <a:pt x="66" y="330"/>
                </a:lnTo>
                <a:lnTo>
                  <a:pt x="64" y="330"/>
                </a:lnTo>
                <a:lnTo>
                  <a:pt x="62" y="332"/>
                </a:lnTo>
                <a:lnTo>
                  <a:pt x="61" y="332"/>
                </a:lnTo>
                <a:lnTo>
                  <a:pt x="59" y="333"/>
                </a:lnTo>
                <a:lnTo>
                  <a:pt x="57" y="333"/>
                </a:lnTo>
                <a:lnTo>
                  <a:pt x="56" y="333"/>
                </a:lnTo>
                <a:lnTo>
                  <a:pt x="56" y="332"/>
                </a:lnTo>
                <a:lnTo>
                  <a:pt x="54" y="332"/>
                </a:lnTo>
                <a:lnTo>
                  <a:pt x="54" y="330"/>
                </a:lnTo>
                <a:lnTo>
                  <a:pt x="56" y="330"/>
                </a:lnTo>
                <a:lnTo>
                  <a:pt x="56" y="328"/>
                </a:lnTo>
                <a:lnTo>
                  <a:pt x="54" y="328"/>
                </a:lnTo>
                <a:lnTo>
                  <a:pt x="54" y="327"/>
                </a:lnTo>
                <a:lnTo>
                  <a:pt x="54" y="325"/>
                </a:lnTo>
                <a:lnTo>
                  <a:pt x="54" y="324"/>
                </a:lnTo>
                <a:lnTo>
                  <a:pt x="54" y="322"/>
                </a:lnTo>
                <a:lnTo>
                  <a:pt x="54" y="320"/>
                </a:lnTo>
                <a:lnTo>
                  <a:pt x="56" y="320"/>
                </a:lnTo>
                <a:lnTo>
                  <a:pt x="54" y="319"/>
                </a:lnTo>
                <a:lnTo>
                  <a:pt x="54" y="317"/>
                </a:lnTo>
                <a:lnTo>
                  <a:pt x="54" y="315"/>
                </a:lnTo>
                <a:lnTo>
                  <a:pt x="54" y="314"/>
                </a:lnTo>
                <a:lnTo>
                  <a:pt x="54" y="312"/>
                </a:lnTo>
                <a:lnTo>
                  <a:pt x="54" y="310"/>
                </a:lnTo>
                <a:lnTo>
                  <a:pt x="52" y="310"/>
                </a:lnTo>
                <a:lnTo>
                  <a:pt x="52" y="309"/>
                </a:lnTo>
                <a:lnTo>
                  <a:pt x="52" y="307"/>
                </a:lnTo>
                <a:lnTo>
                  <a:pt x="52" y="305"/>
                </a:lnTo>
                <a:lnTo>
                  <a:pt x="52" y="304"/>
                </a:lnTo>
                <a:lnTo>
                  <a:pt x="54" y="304"/>
                </a:lnTo>
                <a:lnTo>
                  <a:pt x="56" y="304"/>
                </a:lnTo>
                <a:lnTo>
                  <a:pt x="56" y="302"/>
                </a:lnTo>
                <a:lnTo>
                  <a:pt x="56" y="301"/>
                </a:lnTo>
                <a:lnTo>
                  <a:pt x="54" y="301"/>
                </a:lnTo>
                <a:lnTo>
                  <a:pt x="56" y="301"/>
                </a:lnTo>
                <a:lnTo>
                  <a:pt x="56" y="299"/>
                </a:lnTo>
                <a:lnTo>
                  <a:pt x="54" y="299"/>
                </a:lnTo>
                <a:lnTo>
                  <a:pt x="54" y="297"/>
                </a:lnTo>
                <a:lnTo>
                  <a:pt x="56" y="297"/>
                </a:lnTo>
                <a:lnTo>
                  <a:pt x="54" y="297"/>
                </a:lnTo>
                <a:lnTo>
                  <a:pt x="56" y="297"/>
                </a:lnTo>
                <a:lnTo>
                  <a:pt x="54" y="297"/>
                </a:lnTo>
                <a:lnTo>
                  <a:pt x="54" y="296"/>
                </a:lnTo>
                <a:lnTo>
                  <a:pt x="56" y="296"/>
                </a:lnTo>
                <a:lnTo>
                  <a:pt x="56" y="294"/>
                </a:lnTo>
                <a:lnTo>
                  <a:pt x="57" y="294"/>
                </a:lnTo>
                <a:lnTo>
                  <a:pt x="59" y="292"/>
                </a:lnTo>
                <a:lnTo>
                  <a:pt x="59" y="291"/>
                </a:lnTo>
                <a:lnTo>
                  <a:pt x="59" y="289"/>
                </a:lnTo>
                <a:lnTo>
                  <a:pt x="59" y="287"/>
                </a:lnTo>
                <a:lnTo>
                  <a:pt x="59" y="286"/>
                </a:lnTo>
                <a:lnTo>
                  <a:pt x="59" y="284"/>
                </a:lnTo>
                <a:lnTo>
                  <a:pt x="59" y="286"/>
                </a:lnTo>
                <a:lnTo>
                  <a:pt x="61" y="284"/>
                </a:lnTo>
                <a:lnTo>
                  <a:pt x="62" y="284"/>
                </a:lnTo>
                <a:lnTo>
                  <a:pt x="61" y="284"/>
                </a:lnTo>
                <a:lnTo>
                  <a:pt x="61" y="286"/>
                </a:lnTo>
                <a:lnTo>
                  <a:pt x="62" y="286"/>
                </a:lnTo>
                <a:lnTo>
                  <a:pt x="61" y="286"/>
                </a:lnTo>
                <a:lnTo>
                  <a:pt x="62" y="286"/>
                </a:lnTo>
                <a:lnTo>
                  <a:pt x="62" y="284"/>
                </a:lnTo>
                <a:lnTo>
                  <a:pt x="64" y="284"/>
                </a:lnTo>
                <a:lnTo>
                  <a:pt x="62" y="284"/>
                </a:lnTo>
                <a:lnTo>
                  <a:pt x="64" y="284"/>
                </a:lnTo>
                <a:lnTo>
                  <a:pt x="64" y="282"/>
                </a:lnTo>
                <a:lnTo>
                  <a:pt x="64" y="281"/>
                </a:lnTo>
                <a:lnTo>
                  <a:pt x="64" y="279"/>
                </a:lnTo>
                <a:lnTo>
                  <a:pt x="64" y="281"/>
                </a:lnTo>
                <a:lnTo>
                  <a:pt x="62" y="281"/>
                </a:lnTo>
                <a:lnTo>
                  <a:pt x="62" y="279"/>
                </a:lnTo>
                <a:lnTo>
                  <a:pt x="61" y="279"/>
                </a:lnTo>
                <a:lnTo>
                  <a:pt x="61" y="278"/>
                </a:lnTo>
                <a:lnTo>
                  <a:pt x="61" y="276"/>
                </a:lnTo>
                <a:lnTo>
                  <a:pt x="61" y="278"/>
                </a:lnTo>
                <a:lnTo>
                  <a:pt x="62" y="278"/>
                </a:lnTo>
                <a:lnTo>
                  <a:pt x="62" y="276"/>
                </a:lnTo>
                <a:lnTo>
                  <a:pt x="61" y="276"/>
                </a:lnTo>
                <a:lnTo>
                  <a:pt x="61" y="274"/>
                </a:lnTo>
                <a:lnTo>
                  <a:pt x="62" y="274"/>
                </a:lnTo>
                <a:lnTo>
                  <a:pt x="62" y="273"/>
                </a:lnTo>
                <a:lnTo>
                  <a:pt x="64" y="273"/>
                </a:lnTo>
                <a:lnTo>
                  <a:pt x="62" y="273"/>
                </a:lnTo>
                <a:lnTo>
                  <a:pt x="64" y="273"/>
                </a:lnTo>
                <a:lnTo>
                  <a:pt x="62" y="271"/>
                </a:lnTo>
                <a:lnTo>
                  <a:pt x="62" y="269"/>
                </a:lnTo>
                <a:lnTo>
                  <a:pt x="64" y="269"/>
                </a:lnTo>
                <a:lnTo>
                  <a:pt x="64" y="268"/>
                </a:lnTo>
                <a:lnTo>
                  <a:pt x="62" y="266"/>
                </a:lnTo>
                <a:lnTo>
                  <a:pt x="62" y="264"/>
                </a:lnTo>
                <a:lnTo>
                  <a:pt x="62" y="263"/>
                </a:lnTo>
                <a:lnTo>
                  <a:pt x="61" y="263"/>
                </a:lnTo>
                <a:lnTo>
                  <a:pt x="61" y="261"/>
                </a:lnTo>
                <a:lnTo>
                  <a:pt x="61" y="259"/>
                </a:lnTo>
                <a:lnTo>
                  <a:pt x="61" y="258"/>
                </a:lnTo>
                <a:lnTo>
                  <a:pt x="61" y="256"/>
                </a:lnTo>
                <a:lnTo>
                  <a:pt x="61" y="255"/>
                </a:lnTo>
                <a:lnTo>
                  <a:pt x="59" y="255"/>
                </a:lnTo>
                <a:lnTo>
                  <a:pt x="59" y="256"/>
                </a:lnTo>
                <a:lnTo>
                  <a:pt x="59" y="258"/>
                </a:lnTo>
                <a:lnTo>
                  <a:pt x="57" y="256"/>
                </a:lnTo>
                <a:lnTo>
                  <a:pt x="56" y="256"/>
                </a:lnTo>
                <a:lnTo>
                  <a:pt x="57" y="256"/>
                </a:lnTo>
                <a:lnTo>
                  <a:pt x="57" y="255"/>
                </a:lnTo>
                <a:lnTo>
                  <a:pt x="56" y="255"/>
                </a:lnTo>
                <a:lnTo>
                  <a:pt x="56" y="256"/>
                </a:lnTo>
                <a:lnTo>
                  <a:pt x="54" y="256"/>
                </a:lnTo>
                <a:lnTo>
                  <a:pt x="54" y="255"/>
                </a:lnTo>
                <a:lnTo>
                  <a:pt x="54" y="253"/>
                </a:lnTo>
                <a:lnTo>
                  <a:pt x="52" y="253"/>
                </a:lnTo>
                <a:lnTo>
                  <a:pt x="51" y="253"/>
                </a:lnTo>
                <a:lnTo>
                  <a:pt x="49" y="251"/>
                </a:lnTo>
                <a:lnTo>
                  <a:pt x="49" y="250"/>
                </a:lnTo>
                <a:lnTo>
                  <a:pt x="48" y="251"/>
                </a:lnTo>
                <a:lnTo>
                  <a:pt x="48" y="253"/>
                </a:lnTo>
                <a:lnTo>
                  <a:pt x="46" y="251"/>
                </a:lnTo>
                <a:lnTo>
                  <a:pt x="44" y="251"/>
                </a:lnTo>
                <a:lnTo>
                  <a:pt x="44" y="250"/>
                </a:lnTo>
                <a:lnTo>
                  <a:pt x="44" y="248"/>
                </a:lnTo>
                <a:lnTo>
                  <a:pt x="43" y="248"/>
                </a:lnTo>
                <a:lnTo>
                  <a:pt x="43" y="246"/>
                </a:lnTo>
                <a:lnTo>
                  <a:pt x="43" y="245"/>
                </a:lnTo>
                <a:lnTo>
                  <a:pt x="43" y="243"/>
                </a:lnTo>
                <a:lnTo>
                  <a:pt x="41" y="243"/>
                </a:lnTo>
                <a:lnTo>
                  <a:pt x="39" y="243"/>
                </a:lnTo>
                <a:lnTo>
                  <a:pt x="39" y="241"/>
                </a:lnTo>
                <a:lnTo>
                  <a:pt x="39" y="240"/>
                </a:lnTo>
                <a:lnTo>
                  <a:pt x="39" y="238"/>
                </a:lnTo>
                <a:lnTo>
                  <a:pt x="41" y="238"/>
                </a:lnTo>
                <a:lnTo>
                  <a:pt x="41" y="236"/>
                </a:lnTo>
                <a:lnTo>
                  <a:pt x="39" y="235"/>
                </a:lnTo>
                <a:lnTo>
                  <a:pt x="38" y="235"/>
                </a:lnTo>
                <a:lnTo>
                  <a:pt x="36" y="233"/>
                </a:lnTo>
                <a:lnTo>
                  <a:pt x="36" y="232"/>
                </a:lnTo>
                <a:lnTo>
                  <a:pt x="34" y="233"/>
                </a:lnTo>
                <a:lnTo>
                  <a:pt x="34" y="232"/>
                </a:lnTo>
                <a:lnTo>
                  <a:pt x="34" y="233"/>
                </a:lnTo>
                <a:lnTo>
                  <a:pt x="33" y="233"/>
                </a:lnTo>
                <a:lnTo>
                  <a:pt x="33" y="232"/>
                </a:lnTo>
                <a:lnTo>
                  <a:pt x="31" y="232"/>
                </a:lnTo>
                <a:lnTo>
                  <a:pt x="29" y="232"/>
                </a:lnTo>
                <a:lnTo>
                  <a:pt x="28" y="232"/>
                </a:lnTo>
                <a:lnTo>
                  <a:pt x="26" y="232"/>
                </a:lnTo>
                <a:lnTo>
                  <a:pt x="25" y="233"/>
                </a:lnTo>
                <a:lnTo>
                  <a:pt x="23" y="233"/>
                </a:lnTo>
                <a:lnTo>
                  <a:pt x="21" y="232"/>
                </a:lnTo>
                <a:lnTo>
                  <a:pt x="20" y="232"/>
                </a:lnTo>
                <a:lnTo>
                  <a:pt x="18" y="232"/>
                </a:lnTo>
                <a:lnTo>
                  <a:pt x="18" y="230"/>
                </a:lnTo>
                <a:lnTo>
                  <a:pt x="18" y="232"/>
                </a:lnTo>
                <a:lnTo>
                  <a:pt x="16" y="230"/>
                </a:lnTo>
                <a:lnTo>
                  <a:pt x="18" y="230"/>
                </a:lnTo>
                <a:lnTo>
                  <a:pt x="16" y="230"/>
                </a:lnTo>
                <a:lnTo>
                  <a:pt x="15" y="228"/>
                </a:lnTo>
                <a:lnTo>
                  <a:pt x="13" y="228"/>
                </a:lnTo>
                <a:lnTo>
                  <a:pt x="11" y="228"/>
                </a:lnTo>
                <a:lnTo>
                  <a:pt x="11" y="230"/>
                </a:lnTo>
                <a:lnTo>
                  <a:pt x="11" y="228"/>
                </a:lnTo>
                <a:lnTo>
                  <a:pt x="10" y="228"/>
                </a:lnTo>
                <a:lnTo>
                  <a:pt x="11" y="228"/>
                </a:lnTo>
                <a:lnTo>
                  <a:pt x="11" y="227"/>
                </a:lnTo>
                <a:lnTo>
                  <a:pt x="10" y="225"/>
                </a:lnTo>
                <a:lnTo>
                  <a:pt x="11" y="225"/>
                </a:lnTo>
                <a:lnTo>
                  <a:pt x="11" y="223"/>
                </a:lnTo>
                <a:lnTo>
                  <a:pt x="10" y="223"/>
                </a:lnTo>
                <a:lnTo>
                  <a:pt x="8" y="222"/>
                </a:lnTo>
                <a:lnTo>
                  <a:pt x="8" y="223"/>
                </a:lnTo>
                <a:lnTo>
                  <a:pt x="6" y="223"/>
                </a:lnTo>
                <a:lnTo>
                  <a:pt x="6" y="225"/>
                </a:lnTo>
                <a:lnTo>
                  <a:pt x="5" y="225"/>
                </a:lnTo>
                <a:lnTo>
                  <a:pt x="5" y="223"/>
                </a:lnTo>
                <a:lnTo>
                  <a:pt x="3" y="222"/>
                </a:lnTo>
                <a:lnTo>
                  <a:pt x="2" y="222"/>
                </a:lnTo>
                <a:lnTo>
                  <a:pt x="0" y="222"/>
                </a:lnTo>
                <a:lnTo>
                  <a:pt x="0" y="220"/>
                </a:lnTo>
                <a:lnTo>
                  <a:pt x="2" y="220"/>
                </a:lnTo>
                <a:lnTo>
                  <a:pt x="3" y="218"/>
                </a:lnTo>
                <a:lnTo>
                  <a:pt x="2" y="218"/>
                </a:lnTo>
                <a:lnTo>
                  <a:pt x="3" y="218"/>
                </a:lnTo>
                <a:lnTo>
                  <a:pt x="3" y="217"/>
                </a:lnTo>
                <a:lnTo>
                  <a:pt x="3" y="215"/>
                </a:lnTo>
                <a:lnTo>
                  <a:pt x="5" y="217"/>
                </a:lnTo>
                <a:lnTo>
                  <a:pt x="5" y="215"/>
                </a:lnTo>
                <a:lnTo>
                  <a:pt x="6" y="215"/>
                </a:lnTo>
                <a:lnTo>
                  <a:pt x="8" y="213"/>
                </a:lnTo>
                <a:lnTo>
                  <a:pt x="8" y="215"/>
                </a:lnTo>
                <a:lnTo>
                  <a:pt x="8" y="213"/>
                </a:lnTo>
                <a:lnTo>
                  <a:pt x="10" y="212"/>
                </a:lnTo>
                <a:lnTo>
                  <a:pt x="10" y="210"/>
                </a:lnTo>
                <a:lnTo>
                  <a:pt x="11" y="210"/>
                </a:lnTo>
                <a:lnTo>
                  <a:pt x="11" y="209"/>
                </a:lnTo>
                <a:lnTo>
                  <a:pt x="13" y="209"/>
                </a:lnTo>
                <a:lnTo>
                  <a:pt x="13" y="207"/>
                </a:lnTo>
                <a:lnTo>
                  <a:pt x="13" y="209"/>
                </a:lnTo>
                <a:lnTo>
                  <a:pt x="13" y="207"/>
                </a:lnTo>
                <a:lnTo>
                  <a:pt x="15" y="205"/>
                </a:lnTo>
                <a:lnTo>
                  <a:pt x="15" y="204"/>
                </a:lnTo>
                <a:lnTo>
                  <a:pt x="15" y="202"/>
                </a:lnTo>
                <a:lnTo>
                  <a:pt x="15" y="204"/>
                </a:lnTo>
                <a:lnTo>
                  <a:pt x="15" y="202"/>
                </a:lnTo>
                <a:lnTo>
                  <a:pt x="15" y="200"/>
                </a:lnTo>
                <a:lnTo>
                  <a:pt x="15" y="199"/>
                </a:lnTo>
                <a:lnTo>
                  <a:pt x="15" y="197"/>
                </a:lnTo>
                <a:lnTo>
                  <a:pt x="16" y="197"/>
                </a:lnTo>
                <a:lnTo>
                  <a:pt x="16" y="195"/>
                </a:lnTo>
                <a:lnTo>
                  <a:pt x="16" y="194"/>
                </a:lnTo>
                <a:lnTo>
                  <a:pt x="16" y="192"/>
                </a:lnTo>
                <a:lnTo>
                  <a:pt x="16" y="190"/>
                </a:lnTo>
                <a:lnTo>
                  <a:pt x="16" y="189"/>
                </a:lnTo>
                <a:lnTo>
                  <a:pt x="16" y="187"/>
                </a:lnTo>
                <a:lnTo>
                  <a:pt x="16" y="186"/>
                </a:lnTo>
                <a:lnTo>
                  <a:pt x="15" y="186"/>
                </a:lnTo>
                <a:lnTo>
                  <a:pt x="15" y="184"/>
                </a:lnTo>
                <a:lnTo>
                  <a:pt x="15" y="186"/>
                </a:lnTo>
                <a:lnTo>
                  <a:pt x="15" y="184"/>
                </a:lnTo>
                <a:lnTo>
                  <a:pt x="13" y="184"/>
                </a:lnTo>
                <a:lnTo>
                  <a:pt x="13" y="182"/>
                </a:lnTo>
                <a:lnTo>
                  <a:pt x="13" y="181"/>
                </a:lnTo>
                <a:lnTo>
                  <a:pt x="11" y="179"/>
                </a:lnTo>
                <a:lnTo>
                  <a:pt x="11" y="177"/>
                </a:lnTo>
                <a:lnTo>
                  <a:pt x="11" y="176"/>
                </a:lnTo>
                <a:lnTo>
                  <a:pt x="11" y="174"/>
                </a:lnTo>
                <a:lnTo>
                  <a:pt x="10" y="174"/>
                </a:lnTo>
                <a:lnTo>
                  <a:pt x="10" y="172"/>
                </a:lnTo>
                <a:lnTo>
                  <a:pt x="10" y="171"/>
                </a:lnTo>
                <a:lnTo>
                  <a:pt x="10" y="169"/>
                </a:lnTo>
                <a:lnTo>
                  <a:pt x="8" y="167"/>
                </a:lnTo>
                <a:lnTo>
                  <a:pt x="6" y="167"/>
                </a:lnTo>
                <a:lnTo>
                  <a:pt x="6" y="166"/>
                </a:lnTo>
                <a:lnTo>
                  <a:pt x="8" y="164"/>
                </a:lnTo>
                <a:lnTo>
                  <a:pt x="10" y="164"/>
                </a:lnTo>
                <a:lnTo>
                  <a:pt x="11" y="163"/>
                </a:lnTo>
                <a:lnTo>
                  <a:pt x="11" y="164"/>
                </a:lnTo>
                <a:lnTo>
                  <a:pt x="11" y="166"/>
                </a:lnTo>
                <a:lnTo>
                  <a:pt x="13" y="166"/>
                </a:lnTo>
                <a:lnTo>
                  <a:pt x="15" y="164"/>
                </a:lnTo>
                <a:lnTo>
                  <a:pt x="16" y="164"/>
                </a:lnTo>
                <a:lnTo>
                  <a:pt x="16" y="166"/>
                </a:lnTo>
                <a:lnTo>
                  <a:pt x="18" y="166"/>
                </a:lnTo>
                <a:lnTo>
                  <a:pt x="20" y="166"/>
                </a:lnTo>
                <a:lnTo>
                  <a:pt x="20" y="167"/>
                </a:lnTo>
                <a:lnTo>
                  <a:pt x="21" y="167"/>
                </a:lnTo>
                <a:lnTo>
                  <a:pt x="21" y="166"/>
                </a:lnTo>
                <a:lnTo>
                  <a:pt x="23" y="164"/>
                </a:lnTo>
                <a:lnTo>
                  <a:pt x="23" y="163"/>
                </a:lnTo>
                <a:lnTo>
                  <a:pt x="23" y="161"/>
                </a:lnTo>
                <a:lnTo>
                  <a:pt x="25" y="161"/>
                </a:lnTo>
                <a:lnTo>
                  <a:pt x="25" y="159"/>
                </a:lnTo>
                <a:lnTo>
                  <a:pt x="25" y="158"/>
                </a:lnTo>
                <a:lnTo>
                  <a:pt x="26" y="158"/>
                </a:lnTo>
                <a:lnTo>
                  <a:pt x="26" y="156"/>
                </a:lnTo>
                <a:lnTo>
                  <a:pt x="28" y="154"/>
                </a:lnTo>
                <a:lnTo>
                  <a:pt x="28" y="153"/>
                </a:lnTo>
                <a:lnTo>
                  <a:pt x="26" y="151"/>
                </a:lnTo>
                <a:lnTo>
                  <a:pt x="25" y="151"/>
                </a:lnTo>
                <a:lnTo>
                  <a:pt x="25" y="149"/>
                </a:lnTo>
                <a:lnTo>
                  <a:pt x="26" y="149"/>
                </a:lnTo>
                <a:lnTo>
                  <a:pt x="26" y="148"/>
                </a:lnTo>
                <a:lnTo>
                  <a:pt x="28" y="148"/>
                </a:lnTo>
                <a:lnTo>
                  <a:pt x="28" y="146"/>
                </a:lnTo>
                <a:lnTo>
                  <a:pt x="28" y="144"/>
                </a:lnTo>
                <a:lnTo>
                  <a:pt x="28" y="143"/>
                </a:lnTo>
                <a:lnTo>
                  <a:pt x="28" y="141"/>
                </a:lnTo>
                <a:lnTo>
                  <a:pt x="29" y="141"/>
                </a:lnTo>
                <a:lnTo>
                  <a:pt x="31" y="141"/>
                </a:lnTo>
                <a:lnTo>
                  <a:pt x="33" y="141"/>
                </a:lnTo>
                <a:lnTo>
                  <a:pt x="31" y="143"/>
                </a:lnTo>
                <a:lnTo>
                  <a:pt x="33" y="143"/>
                </a:lnTo>
                <a:lnTo>
                  <a:pt x="34" y="143"/>
                </a:lnTo>
                <a:lnTo>
                  <a:pt x="34" y="141"/>
                </a:lnTo>
                <a:lnTo>
                  <a:pt x="33" y="141"/>
                </a:lnTo>
                <a:lnTo>
                  <a:pt x="33" y="140"/>
                </a:lnTo>
                <a:lnTo>
                  <a:pt x="31" y="138"/>
                </a:lnTo>
                <a:lnTo>
                  <a:pt x="31" y="136"/>
                </a:lnTo>
                <a:lnTo>
                  <a:pt x="31" y="135"/>
                </a:lnTo>
                <a:lnTo>
                  <a:pt x="31" y="133"/>
                </a:lnTo>
                <a:lnTo>
                  <a:pt x="29" y="133"/>
                </a:lnTo>
                <a:lnTo>
                  <a:pt x="28" y="135"/>
                </a:lnTo>
                <a:lnTo>
                  <a:pt x="26" y="135"/>
                </a:lnTo>
                <a:lnTo>
                  <a:pt x="26" y="133"/>
                </a:lnTo>
                <a:lnTo>
                  <a:pt x="25" y="133"/>
                </a:lnTo>
                <a:lnTo>
                  <a:pt x="23" y="133"/>
                </a:lnTo>
                <a:lnTo>
                  <a:pt x="21" y="133"/>
                </a:lnTo>
                <a:lnTo>
                  <a:pt x="21" y="131"/>
                </a:lnTo>
                <a:lnTo>
                  <a:pt x="20" y="131"/>
                </a:lnTo>
                <a:lnTo>
                  <a:pt x="18" y="131"/>
                </a:lnTo>
                <a:lnTo>
                  <a:pt x="18" y="130"/>
                </a:lnTo>
                <a:lnTo>
                  <a:pt x="20" y="128"/>
                </a:lnTo>
                <a:lnTo>
                  <a:pt x="20" y="126"/>
                </a:lnTo>
                <a:lnTo>
                  <a:pt x="20" y="125"/>
                </a:lnTo>
                <a:lnTo>
                  <a:pt x="20" y="123"/>
                </a:lnTo>
                <a:lnTo>
                  <a:pt x="20" y="121"/>
                </a:lnTo>
                <a:lnTo>
                  <a:pt x="18" y="120"/>
                </a:lnTo>
                <a:lnTo>
                  <a:pt x="20" y="120"/>
                </a:lnTo>
                <a:lnTo>
                  <a:pt x="20" y="118"/>
                </a:lnTo>
                <a:lnTo>
                  <a:pt x="20" y="120"/>
                </a:lnTo>
                <a:lnTo>
                  <a:pt x="20" y="118"/>
                </a:lnTo>
                <a:lnTo>
                  <a:pt x="21" y="118"/>
                </a:lnTo>
                <a:lnTo>
                  <a:pt x="21" y="117"/>
                </a:lnTo>
                <a:lnTo>
                  <a:pt x="23" y="117"/>
                </a:lnTo>
                <a:lnTo>
                  <a:pt x="23" y="118"/>
                </a:lnTo>
                <a:lnTo>
                  <a:pt x="23" y="117"/>
                </a:lnTo>
                <a:lnTo>
                  <a:pt x="23" y="118"/>
                </a:lnTo>
                <a:lnTo>
                  <a:pt x="25" y="117"/>
                </a:lnTo>
                <a:lnTo>
                  <a:pt x="25" y="118"/>
                </a:lnTo>
                <a:lnTo>
                  <a:pt x="26" y="118"/>
                </a:lnTo>
                <a:lnTo>
                  <a:pt x="26" y="117"/>
                </a:lnTo>
                <a:lnTo>
                  <a:pt x="28" y="117"/>
                </a:lnTo>
                <a:lnTo>
                  <a:pt x="29" y="117"/>
                </a:lnTo>
                <a:lnTo>
                  <a:pt x="31" y="118"/>
                </a:lnTo>
                <a:lnTo>
                  <a:pt x="33" y="118"/>
                </a:lnTo>
                <a:lnTo>
                  <a:pt x="33" y="117"/>
                </a:lnTo>
                <a:lnTo>
                  <a:pt x="33" y="118"/>
                </a:lnTo>
                <a:lnTo>
                  <a:pt x="33" y="117"/>
                </a:lnTo>
                <a:lnTo>
                  <a:pt x="34" y="117"/>
                </a:lnTo>
                <a:lnTo>
                  <a:pt x="34" y="118"/>
                </a:lnTo>
                <a:lnTo>
                  <a:pt x="36" y="118"/>
                </a:lnTo>
                <a:lnTo>
                  <a:pt x="36" y="120"/>
                </a:lnTo>
                <a:lnTo>
                  <a:pt x="36" y="118"/>
                </a:lnTo>
                <a:lnTo>
                  <a:pt x="36" y="120"/>
                </a:lnTo>
                <a:lnTo>
                  <a:pt x="38" y="120"/>
                </a:lnTo>
                <a:lnTo>
                  <a:pt x="38" y="121"/>
                </a:lnTo>
                <a:lnTo>
                  <a:pt x="39" y="121"/>
                </a:lnTo>
                <a:lnTo>
                  <a:pt x="39" y="120"/>
                </a:lnTo>
                <a:lnTo>
                  <a:pt x="41" y="120"/>
                </a:lnTo>
                <a:lnTo>
                  <a:pt x="39" y="118"/>
                </a:lnTo>
                <a:lnTo>
                  <a:pt x="41" y="118"/>
                </a:lnTo>
                <a:lnTo>
                  <a:pt x="43" y="118"/>
                </a:lnTo>
                <a:lnTo>
                  <a:pt x="43" y="120"/>
                </a:lnTo>
                <a:lnTo>
                  <a:pt x="44" y="121"/>
                </a:lnTo>
                <a:lnTo>
                  <a:pt x="44" y="123"/>
                </a:lnTo>
                <a:lnTo>
                  <a:pt x="46" y="123"/>
                </a:lnTo>
                <a:lnTo>
                  <a:pt x="48" y="123"/>
                </a:lnTo>
                <a:lnTo>
                  <a:pt x="49" y="123"/>
                </a:lnTo>
                <a:lnTo>
                  <a:pt x="51" y="123"/>
                </a:lnTo>
                <a:lnTo>
                  <a:pt x="49" y="123"/>
                </a:lnTo>
                <a:lnTo>
                  <a:pt x="49" y="121"/>
                </a:lnTo>
                <a:lnTo>
                  <a:pt x="48" y="120"/>
                </a:lnTo>
                <a:lnTo>
                  <a:pt x="49" y="118"/>
                </a:lnTo>
                <a:lnTo>
                  <a:pt x="49" y="117"/>
                </a:lnTo>
                <a:lnTo>
                  <a:pt x="48" y="115"/>
                </a:lnTo>
                <a:lnTo>
                  <a:pt x="48" y="113"/>
                </a:lnTo>
                <a:lnTo>
                  <a:pt x="48" y="112"/>
                </a:lnTo>
                <a:lnTo>
                  <a:pt x="46" y="112"/>
                </a:lnTo>
                <a:lnTo>
                  <a:pt x="46" y="110"/>
                </a:lnTo>
                <a:lnTo>
                  <a:pt x="46" y="108"/>
                </a:lnTo>
                <a:lnTo>
                  <a:pt x="44" y="107"/>
                </a:lnTo>
                <a:lnTo>
                  <a:pt x="44" y="105"/>
                </a:lnTo>
                <a:lnTo>
                  <a:pt x="44" y="103"/>
                </a:lnTo>
                <a:lnTo>
                  <a:pt x="43" y="103"/>
                </a:lnTo>
                <a:lnTo>
                  <a:pt x="41" y="103"/>
                </a:lnTo>
                <a:lnTo>
                  <a:pt x="39" y="103"/>
                </a:lnTo>
                <a:lnTo>
                  <a:pt x="39" y="102"/>
                </a:lnTo>
                <a:lnTo>
                  <a:pt x="38" y="103"/>
                </a:lnTo>
                <a:lnTo>
                  <a:pt x="36" y="103"/>
                </a:lnTo>
                <a:lnTo>
                  <a:pt x="34" y="103"/>
                </a:lnTo>
                <a:lnTo>
                  <a:pt x="34" y="102"/>
                </a:lnTo>
                <a:lnTo>
                  <a:pt x="33" y="100"/>
                </a:lnTo>
                <a:lnTo>
                  <a:pt x="33" y="98"/>
                </a:lnTo>
                <a:lnTo>
                  <a:pt x="34" y="98"/>
                </a:lnTo>
                <a:lnTo>
                  <a:pt x="34" y="97"/>
                </a:lnTo>
                <a:lnTo>
                  <a:pt x="34" y="94"/>
                </a:lnTo>
                <a:lnTo>
                  <a:pt x="36" y="92"/>
                </a:lnTo>
                <a:lnTo>
                  <a:pt x="36" y="90"/>
                </a:lnTo>
                <a:lnTo>
                  <a:pt x="38" y="89"/>
                </a:lnTo>
                <a:lnTo>
                  <a:pt x="39" y="89"/>
                </a:lnTo>
                <a:lnTo>
                  <a:pt x="39" y="87"/>
                </a:lnTo>
                <a:lnTo>
                  <a:pt x="41" y="87"/>
                </a:lnTo>
                <a:lnTo>
                  <a:pt x="43" y="87"/>
                </a:lnTo>
                <a:lnTo>
                  <a:pt x="44" y="87"/>
                </a:lnTo>
                <a:lnTo>
                  <a:pt x="46" y="87"/>
                </a:lnTo>
                <a:lnTo>
                  <a:pt x="44" y="87"/>
                </a:lnTo>
                <a:lnTo>
                  <a:pt x="44" y="85"/>
                </a:lnTo>
                <a:lnTo>
                  <a:pt x="43" y="85"/>
                </a:lnTo>
                <a:lnTo>
                  <a:pt x="41" y="85"/>
                </a:lnTo>
                <a:lnTo>
                  <a:pt x="41" y="84"/>
                </a:lnTo>
                <a:lnTo>
                  <a:pt x="39" y="84"/>
                </a:lnTo>
                <a:lnTo>
                  <a:pt x="39" y="82"/>
                </a:lnTo>
                <a:lnTo>
                  <a:pt x="38" y="82"/>
                </a:lnTo>
                <a:lnTo>
                  <a:pt x="36" y="82"/>
                </a:lnTo>
                <a:lnTo>
                  <a:pt x="36" y="80"/>
                </a:lnTo>
                <a:lnTo>
                  <a:pt x="34" y="80"/>
                </a:lnTo>
                <a:lnTo>
                  <a:pt x="36" y="79"/>
                </a:lnTo>
                <a:lnTo>
                  <a:pt x="36" y="77"/>
                </a:lnTo>
                <a:lnTo>
                  <a:pt x="38" y="77"/>
                </a:lnTo>
                <a:lnTo>
                  <a:pt x="38" y="75"/>
                </a:lnTo>
                <a:lnTo>
                  <a:pt x="38" y="74"/>
                </a:lnTo>
                <a:lnTo>
                  <a:pt x="38" y="72"/>
                </a:lnTo>
                <a:lnTo>
                  <a:pt x="39" y="71"/>
                </a:lnTo>
                <a:lnTo>
                  <a:pt x="39" y="69"/>
                </a:lnTo>
                <a:lnTo>
                  <a:pt x="38" y="69"/>
                </a:lnTo>
                <a:lnTo>
                  <a:pt x="36" y="69"/>
                </a:lnTo>
                <a:lnTo>
                  <a:pt x="34" y="69"/>
                </a:lnTo>
                <a:lnTo>
                  <a:pt x="34" y="71"/>
                </a:lnTo>
                <a:lnTo>
                  <a:pt x="33" y="71"/>
                </a:lnTo>
                <a:lnTo>
                  <a:pt x="31" y="71"/>
                </a:lnTo>
                <a:lnTo>
                  <a:pt x="29" y="71"/>
                </a:lnTo>
                <a:lnTo>
                  <a:pt x="28" y="71"/>
                </a:lnTo>
                <a:lnTo>
                  <a:pt x="28" y="69"/>
                </a:lnTo>
                <a:lnTo>
                  <a:pt x="26" y="69"/>
                </a:lnTo>
                <a:lnTo>
                  <a:pt x="26" y="67"/>
                </a:lnTo>
                <a:lnTo>
                  <a:pt x="25" y="66"/>
                </a:lnTo>
                <a:lnTo>
                  <a:pt x="25" y="64"/>
                </a:lnTo>
                <a:lnTo>
                  <a:pt x="23" y="64"/>
                </a:lnTo>
                <a:lnTo>
                  <a:pt x="23" y="62"/>
                </a:lnTo>
                <a:lnTo>
                  <a:pt x="23" y="61"/>
                </a:lnTo>
                <a:lnTo>
                  <a:pt x="25" y="61"/>
                </a:lnTo>
                <a:lnTo>
                  <a:pt x="23" y="61"/>
                </a:lnTo>
                <a:lnTo>
                  <a:pt x="23" y="59"/>
                </a:lnTo>
                <a:lnTo>
                  <a:pt x="25" y="59"/>
                </a:lnTo>
                <a:lnTo>
                  <a:pt x="23" y="59"/>
                </a:lnTo>
                <a:lnTo>
                  <a:pt x="25" y="59"/>
                </a:lnTo>
                <a:lnTo>
                  <a:pt x="25" y="57"/>
                </a:lnTo>
                <a:lnTo>
                  <a:pt x="25" y="56"/>
                </a:lnTo>
                <a:lnTo>
                  <a:pt x="25" y="54"/>
                </a:lnTo>
                <a:lnTo>
                  <a:pt x="25" y="52"/>
                </a:lnTo>
                <a:lnTo>
                  <a:pt x="25" y="51"/>
                </a:lnTo>
                <a:lnTo>
                  <a:pt x="26" y="51"/>
                </a:lnTo>
                <a:lnTo>
                  <a:pt x="25" y="51"/>
                </a:lnTo>
                <a:lnTo>
                  <a:pt x="25" y="49"/>
                </a:lnTo>
                <a:lnTo>
                  <a:pt x="26" y="49"/>
                </a:lnTo>
                <a:lnTo>
                  <a:pt x="25" y="49"/>
                </a:lnTo>
                <a:lnTo>
                  <a:pt x="26" y="49"/>
                </a:lnTo>
                <a:lnTo>
                  <a:pt x="26" y="48"/>
                </a:lnTo>
                <a:lnTo>
                  <a:pt x="26" y="46"/>
                </a:lnTo>
                <a:lnTo>
                  <a:pt x="25" y="46"/>
                </a:lnTo>
                <a:lnTo>
                  <a:pt x="25" y="44"/>
                </a:lnTo>
                <a:lnTo>
                  <a:pt x="25" y="43"/>
                </a:lnTo>
                <a:lnTo>
                  <a:pt x="23" y="43"/>
                </a:lnTo>
                <a:lnTo>
                  <a:pt x="23" y="44"/>
                </a:lnTo>
                <a:lnTo>
                  <a:pt x="23" y="43"/>
                </a:lnTo>
                <a:lnTo>
                  <a:pt x="23" y="41"/>
                </a:lnTo>
                <a:lnTo>
                  <a:pt x="25" y="41"/>
                </a:lnTo>
                <a:lnTo>
                  <a:pt x="25" y="39"/>
                </a:lnTo>
                <a:lnTo>
                  <a:pt x="25" y="41"/>
                </a:lnTo>
                <a:lnTo>
                  <a:pt x="23" y="39"/>
                </a:lnTo>
                <a:lnTo>
                  <a:pt x="25" y="39"/>
                </a:lnTo>
                <a:lnTo>
                  <a:pt x="25" y="38"/>
                </a:lnTo>
                <a:lnTo>
                  <a:pt x="26" y="36"/>
                </a:lnTo>
                <a:lnTo>
                  <a:pt x="28" y="36"/>
                </a:lnTo>
                <a:lnTo>
                  <a:pt x="29" y="34"/>
                </a:lnTo>
                <a:lnTo>
                  <a:pt x="31" y="34"/>
                </a:lnTo>
                <a:lnTo>
                  <a:pt x="31" y="33"/>
                </a:lnTo>
                <a:lnTo>
                  <a:pt x="33" y="31"/>
                </a:lnTo>
                <a:lnTo>
                  <a:pt x="33" y="29"/>
                </a:lnTo>
                <a:lnTo>
                  <a:pt x="34" y="29"/>
                </a:lnTo>
                <a:lnTo>
                  <a:pt x="36" y="29"/>
                </a:lnTo>
                <a:lnTo>
                  <a:pt x="36" y="28"/>
                </a:lnTo>
                <a:lnTo>
                  <a:pt x="38" y="28"/>
                </a:lnTo>
                <a:lnTo>
                  <a:pt x="39" y="28"/>
                </a:lnTo>
                <a:lnTo>
                  <a:pt x="41" y="26"/>
                </a:lnTo>
                <a:lnTo>
                  <a:pt x="41" y="25"/>
                </a:lnTo>
                <a:lnTo>
                  <a:pt x="43" y="25"/>
                </a:lnTo>
                <a:lnTo>
                  <a:pt x="44" y="23"/>
                </a:lnTo>
                <a:lnTo>
                  <a:pt x="43" y="23"/>
                </a:lnTo>
                <a:lnTo>
                  <a:pt x="43" y="21"/>
                </a:lnTo>
                <a:lnTo>
                  <a:pt x="44" y="23"/>
                </a:lnTo>
                <a:lnTo>
                  <a:pt x="44" y="21"/>
                </a:lnTo>
                <a:lnTo>
                  <a:pt x="46" y="21"/>
                </a:lnTo>
                <a:lnTo>
                  <a:pt x="46" y="20"/>
                </a:lnTo>
                <a:lnTo>
                  <a:pt x="44" y="20"/>
                </a:lnTo>
                <a:lnTo>
                  <a:pt x="46" y="20"/>
                </a:lnTo>
                <a:lnTo>
                  <a:pt x="46" y="18"/>
                </a:lnTo>
                <a:lnTo>
                  <a:pt x="44" y="18"/>
                </a:lnTo>
                <a:lnTo>
                  <a:pt x="46" y="16"/>
                </a:lnTo>
                <a:lnTo>
                  <a:pt x="48" y="16"/>
                </a:lnTo>
                <a:lnTo>
                  <a:pt x="49" y="15"/>
                </a:lnTo>
                <a:lnTo>
                  <a:pt x="49" y="13"/>
                </a:lnTo>
                <a:lnTo>
                  <a:pt x="51" y="13"/>
                </a:lnTo>
                <a:lnTo>
                  <a:pt x="51" y="15"/>
                </a:lnTo>
                <a:lnTo>
                  <a:pt x="52" y="15"/>
                </a:lnTo>
                <a:lnTo>
                  <a:pt x="54" y="16"/>
                </a:lnTo>
                <a:lnTo>
                  <a:pt x="56" y="15"/>
                </a:lnTo>
                <a:lnTo>
                  <a:pt x="57" y="15"/>
                </a:lnTo>
                <a:lnTo>
                  <a:pt x="57" y="13"/>
                </a:lnTo>
                <a:lnTo>
                  <a:pt x="57" y="15"/>
                </a:lnTo>
                <a:lnTo>
                  <a:pt x="59" y="15"/>
                </a:lnTo>
                <a:lnTo>
                  <a:pt x="61" y="15"/>
                </a:lnTo>
                <a:lnTo>
                  <a:pt x="61" y="18"/>
                </a:lnTo>
                <a:lnTo>
                  <a:pt x="62" y="18"/>
                </a:lnTo>
                <a:lnTo>
                  <a:pt x="62" y="20"/>
                </a:lnTo>
                <a:lnTo>
                  <a:pt x="64" y="20"/>
                </a:lnTo>
                <a:lnTo>
                  <a:pt x="64" y="21"/>
                </a:lnTo>
                <a:lnTo>
                  <a:pt x="64" y="23"/>
                </a:lnTo>
                <a:lnTo>
                  <a:pt x="64" y="25"/>
                </a:lnTo>
                <a:lnTo>
                  <a:pt x="66" y="25"/>
                </a:lnTo>
                <a:lnTo>
                  <a:pt x="67" y="25"/>
                </a:lnTo>
                <a:lnTo>
                  <a:pt x="69" y="25"/>
                </a:lnTo>
                <a:lnTo>
                  <a:pt x="71" y="25"/>
                </a:lnTo>
                <a:lnTo>
                  <a:pt x="72" y="25"/>
                </a:lnTo>
                <a:lnTo>
                  <a:pt x="72" y="26"/>
                </a:lnTo>
                <a:lnTo>
                  <a:pt x="74" y="26"/>
                </a:lnTo>
                <a:lnTo>
                  <a:pt x="75" y="26"/>
                </a:lnTo>
                <a:lnTo>
                  <a:pt x="77" y="26"/>
                </a:lnTo>
                <a:lnTo>
                  <a:pt x="79" y="28"/>
                </a:lnTo>
                <a:lnTo>
                  <a:pt x="80" y="29"/>
                </a:lnTo>
                <a:lnTo>
                  <a:pt x="80" y="31"/>
                </a:lnTo>
                <a:lnTo>
                  <a:pt x="82" y="31"/>
                </a:lnTo>
                <a:lnTo>
                  <a:pt x="82" y="29"/>
                </a:lnTo>
                <a:lnTo>
                  <a:pt x="85" y="29"/>
                </a:lnTo>
                <a:lnTo>
                  <a:pt x="85" y="28"/>
                </a:lnTo>
                <a:lnTo>
                  <a:pt x="85" y="26"/>
                </a:lnTo>
                <a:lnTo>
                  <a:pt x="85" y="25"/>
                </a:lnTo>
                <a:lnTo>
                  <a:pt x="84" y="25"/>
                </a:lnTo>
                <a:lnTo>
                  <a:pt x="84" y="23"/>
                </a:lnTo>
                <a:lnTo>
                  <a:pt x="85" y="21"/>
                </a:lnTo>
                <a:lnTo>
                  <a:pt x="85" y="20"/>
                </a:lnTo>
                <a:lnTo>
                  <a:pt x="87" y="20"/>
                </a:lnTo>
                <a:lnTo>
                  <a:pt x="89" y="20"/>
                </a:lnTo>
                <a:lnTo>
                  <a:pt x="90" y="20"/>
                </a:lnTo>
                <a:lnTo>
                  <a:pt x="92" y="20"/>
                </a:lnTo>
                <a:lnTo>
                  <a:pt x="94" y="20"/>
                </a:lnTo>
                <a:lnTo>
                  <a:pt x="95" y="18"/>
                </a:lnTo>
                <a:lnTo>
                  <a:pt x="98" y="20"/>
                </a:lnTo>
                <a:lnTo>
                  <a:pt x="100" y="20"/>
                </a:lnTo>
                <a:lnTo>
                  <a:pt x="102" y="20"/>
                </a:lnTo>
                <a:lnTo>
                  <a:pt x="102" y="18"/>
                </a:lnTo>
                <a:lnTo>
                  <a:pt x="103" y="16"/>
                </a:lnTo>
                <a:lnTo>
                  <a:pt x="102" y="16"/>
                </a:lnTo>
                <a:lnTo>
                  <a:pt x="102" y="15"/>
                </a:lnTo>
                <a:lnTo>
                  <a:pt x="100" y="15"/>
                </a:lnTo>
                <a:lnTo>
                  <a:pt x="100" y="13"/>
                </a:lnTo>
                <a:lnTo>
                  <a:pt x="100" y="11"/>
                </a:lnTo>
                <a:lnTo>
                  <a:pt x="102" y="11"/>
                </a:lnTo>
                <a:lnTo>
                  <a:pt x="100" y="10"/>
                </a:lnTo>
                <a:lnTo>
                  <a:pt x="100" y="8"/>
                </a:lnTo>
                <a:lnTo>
                  <a:pt x="100" y="6"/>
                </a:lnTo>
                <a:lnTo>
                  <a:pt x="102" y="6"/>
                </a:lnTo>
                <a:lnTo>
                  <a:pt x="102" y="5"/>
                </a:lnTo>
                <a:lnTo>
                  <a:pt x="102" y="3"/>
                </a:lnTo>
                <a:lnTo>
                  <a:pt x="103" y="3"/>
                </a:lnTo>
                <a:lnTo>
                  <a:pt x="103" y="5"/>
                </a:lnTo>
                <a:lnTo>
                  <a:pt x="105" y="6"/>
                </a:lnTo>
                <a:lnTo>
                  <a:pt x="107" y="6"/>
                </a:lnTo>
                <a:lnTo>
                  <a:pt x="107" y="8"/>
                </a:lnTo>
                <a:lnTo>
                  <a:pt x="108" y="8"/>
                </a:lnTo>
                <a:lnTo>
                  <a:pt x="110" y="8"/>
                </a:lnTo>
                <a:lnTo>
                  <a:pt x="112" y="10"/>
                </a:lnTo>
                <a:lnTo>
                  <a:pt x="113" y="10"/>
                </a:lnTo>
                <a:lnTo>
                  <a:pt x="113" y="8"/>
                </a:lnTo>
                <a:lnTo>
                  <a:pt x="115" y="8"/>
                </a:lnTo>
                <a:lnTo>
                  <a:pt x="115" y="6"/>
                </a:lnTo>
                <a:lnTo>
                  <a:pt x="113" y="6"/>
                </a:lnTo>
                <a:lnTo>
                  <a:pt x="113" y="3"/>
                </a:lnTo>
                <a:lnTo>
                  <a:pt x="113" y="2"/>
                </a:lnTo>
                <a:lnTo>
                  <a:pt x="115" y="2"/>
                </a:lnTo>
                <a:lnTo>
                  <a:pt x="117" y="2"/>
                </a:lnTo>
                <a:lnTo>
                  <a:pt x="117" y="3"/>
                </a:lnTo>
                <a:lnTo>
                  <a:pt x="118" y="2"/>
                </a:lnTo>
                <a:lnTo>
                  <a:pt x="120" y="2"/>
                </a:lnTo>
                <a:lnTo>
                  <a:pt x="121" y="2"/>
                </a:lnTo>
                <a:lnTo>
                  <a:pt x="121" y="0"/>
                </a:lnTo>
                <a:lnTo>
                  <a:pt x="123" y="0"/>
                </a:lnTo>
                <a:lnTo>
                  <a:pt x="125" y="2"/>
                </a:lnTo>
                <a:lnTo>
                  <a:pt x="123" y="2"/>
                </a:lnTo>
                <a:lnTo>
                  <a:pt x="123" y="3"/>
                </a:lnTo>
                <a:lnTo>
                  <a:pt x="123" y="5"/>
                </a:lnTo>
                <a:lnTo>
                  <a:pt x="125" y="5"/>
                </a:lnTo>
                <a:lnTo>
                  <a:pt x="126" y="5"/>
                </a:lnTo>
                <a:lnTo>
                  <a:pt x="126" y="6"/>
                </a:lnTo>
                <a:lnTo>
                  <a:pt x="125" y="6"/>
                </a:lnTo>
                <a:lnTo>
                  <a:pt x="123" y="6"/>
                </a:lnTo>
                <a:lnTo>
                  <a:pt x="125" y="8"/>
                </a:lnTo>
                <a:lnTo>
                  <a:pt x="125" y="10"/>
                </a:lnTo>
                <a:lnTo>
                  <a:pt x="123" y="10"/>
                </a:lnTo>
                <a:lnTo>
                  <a:pt x="123" y="11"/>
                </a:lnTo>
                <a:lnTo>
                  <a:pt x="125" y="11"/>
                </a:lnTo>
                <a:lnTo>
                  <a:pt x="125" y="13"/>
                </a:lnTo>
                <a:lnTo>
                  <a:pt x="126" y="13"/>
                </a:lnTo>
                <a:lnTo>
                  <a:pt x="126" y="15"/>
                </a:lnTo>
                <a:lnTo>
                  <a:pt x="126" y="16"/>
                </a:lnTo>
                <a:lnTo>
                  <a:pt x="126" y="18"/>
                </a:lnTo>
                <a:lnTo>
                  <a:pt x="126" y="20"/>
                </a:lnTo>
                <a:lnTo>
                  <a:pt x="126" y="21"/>
                </a:lnTo>
                <a:lnTo>
                  <a:pt x="125" y="21"/>
                </a:lnTo>
                <a:lnTo>
                  <a:pt x="126" y="21"/>
                </a:lnTo>
                <a:lnTo>
                  <a:pt x="126" y="23"/>
                </a:lnTo>
                <a:lnTo>
                  <a:pt x="125" y="23"/>
                </a:lnTo>
                <a:lnTo>
                  <a:pt x="123" y="23"/>
                </a:lnTo>
                <a:lnTo>
                  <a:pt x="123" y="25"/>
                </a:lnTo>
                <a:lnTo>
                  <a:pt x="125" y="25"/>
                </a:lnTo>
                <a:lnTo>
                  <a:pt x="125" y="26"/>
                </a:lnTo>
                <a:lnTo>
                  <a:pt x="126" y="26"/>
                </a:lnTo>
                <a:lnTo>
                  <a:pt x="126" y="28"/>
                </a:lnTo>
                <a:lnTo>
                  <a:pt x="128" y="28"/>
                </a:lnTo>
                <a:lnTo>
                  <a:pt x="130" y="28"/>
                </a:lnTo>
                <a:lnTo>
                  <a:pt x="131" y="28"/>
                </a:lnTo>
                <a:lnTo>
                  <a:pt x="133" y="28"/>
                </a:lnTo>
                <a:lnTo>
                  <a:pt x="135" y="28"/>
                </a:lnTo>
                <a:lnTo>
                  <a:pt x="136" y="28"/>
                </a:lnTo>
                <a:lnTo>
                  <a:pt x="136" y="26"/>
                </a:lnTo>
                <a:lnTo>
                  <a:pt x="136" y="25"/>
                </a:lnTo>
                <a:lnTo>
                  <a:pt x="138" y="25"/>
                </a:lnTo>
                <a:lnTo>
                  <a:pt x="140" y="25"/>
                </a:lnTo>
                <a:lnTo>
                  <a:pt x="141" y="25"/>
                </a:lnTo>
                <a:lnTo>
                  <a:pt x="140" y="23"/>
                </a:lnTo>
                <a:lnTo>
                  <a:pt x="141" y="23"/>
                </a:lnTo>
                <a:lnTo>
                  <a:pt x="141" y="21"/>
                </a:lnTo>
                <a:lnTo>
                  <a:pt x="141" y="20"/>
                </a:lnTo>
                <a:lnTo>
                  <a:pt x="143" y="20"/>
                </a:lnTo>
                <a:lnTo>
                  <a:pt x="144" y="18"/>
                </a:lnTo>
                <a:lnTo>
                  <a:pt x="144" y="16"/>
                </a:lnTo>
                <a:lnTo>
                  <a:pt x="146" y="16"/>
                </a:lnTo>
                <a:lnTo>
                  <a:pt x="148" y="16"/>
                </a:lnTo>
                <a:lnTo>
                  <a:pt x="149" y="16"/>
                </a:lnTo>
                <a:lnTo>
                  <a:pt x="151" y="16"/>
                </a:lnTo>
                <a:lnTo>
                  <a:pt x="153" y="15"/>
                </a:lnTo>
                <a:lnTo>
                  <a:pt x="154" y="15"/>
                </a:lnTo>
                <a:lnTo>
                  <a:pt x="156" y="15"/>
                </a:lnTo>
                <a:lnTo>
                  <a:pt x="158" y="15"/>
                </a:lnTo>
                <a:lnTo>
                  <a:pt x="159" y="15"/>
                </a:lnTo>
                <a:lnTo>
                  <a:pt x="159" y="16"/>
                </a:lnTo>
                <a:lnTo>
                  <a:pt x="161" y="16"/>
                </a:lnTo>
                <a:lnTo>
                  <a:pt x="161" y="18"/>
                </a:lnTo>
                <a:lnTo>
                  <a:pt x="163" y="18"/>
                </a:lnTo>
                <a:lnTo>
                  <a:pt x="163" y="20"/>
                </a:lnTo>
                <a:lnTo>
                  <a:pt x="164" y="20"/>
                </a:lnTo>
                <a:lnTo>
                  <a:pt x="163" y="21"/>
                </a:lnTo>
                <a:lnTo>
                  <a:pt x="164" y="21"/>
                </a:lnTo>
                <a:lnTo>
                  <a:pt x="164" y="23"/>
                </a:lnTo>
                <a:lnTo>
                  <a:pt x="166" y="21"/>
                </a:lnTo>
                <a:lnTo>
                  <a:pt x="166" y="23"/>
                </a:lnTo>
                <a:lnTo>
                  <a:pt x="167" y="23"/>
                </a:lnTo>
                <a:lnTo>
                  <a:pt x="167" y="25"/>
                </a:lnTo>
                <a:lnTo>
                  <a:pt x="169" y="25"/>
                </a:lnTo>
                <a:lnTo>
                  <a:pt x="169" y="23"/>
                </a:lnTo>
                <a:lnTo>
                  <a:pt x="171" y="23"/>
                </a:lnTo>
                <a:lnTo>
                  <a:pt x="172" y="23"/>
                </a:lnTo>
                <a:lnTo>
                  <a:pt x="174" y="23"/>
                </a:lnTo>
                <a:lnTo>
                  <a:pt x="176" y="23"/>
                </a:lnTo>
                <a:lnTo>
                  <a:pt x="177" y="21"/>
                </a:lnTo>
                <a:lnTo>
                  <a:pt x="177" y="23"/>
                </a:lnTo>
                <a:lnTo>
                  <a:pt x="179" y="23"/>
                </a:lnTo>
                <a:lnTo>
                  <a:pt x="179" y="21"/>
                </a:lnTo>
                <a:lnTo>
                  <a:pt x="181" y="23"/>
                </a:lnTo>
                <a:lnTo>
                  <a:pt x="181" y="25"/>
                </a:lnTo>
                <a:lnTo>
                  <a:pt x="179" y="25"/>
                </a:lnTo>
                <a:lnTo>
                  <a:pt x="179" y="26"/>
                </a:lnTo>
                <a:lnTo>
                  <a:pt x="179" y="28"/>
                </a:lnTo>
                <a:lnTo>
                  <a:pt x="181" y="28"/>
                </a:lnTo>
                <a:lnTo>
                  <a:pt x="182" y="28"/>
                </a:lnTo>
                <a:lnTo>
                  <a:pt x="182" y="26"/>
                </a:lnTo>
                <a:lnTo>
                  <a:pt x="184" y="28"/>
                </a:lnTo>
                <a:lnTo>
                  <a:pt x="182" y="28"/>
                </a:lnTo>
                <a:lnTo>
                  <a:pt x="182" y="29"/>
                </a:lnTo>
                <a:lnTo>
                  <a:pt x="184" y="29"/>
                </a:lnTo>
                <a:lnTo>
                  <a:pt x="184" y="31"/>
                </a:lnTo>
                <a:lnTo>
                  <a:pt x="186" y="33"/>
                </a:lnTo>
                <a:lnTo>
                  <a:pt x="184" y="33"/>
                </a:lnTo>
                <a:lnTo>
                  <a:pt x="186" y="33"/>
                </a:lnTo>
                <a:lnTo>
                  <a:pt x="184" y="34"/>
                </a:lnTo>
                <a:lnTo>
                  <a:pt x="186" y="34"/>
                </a:lnTo>
                <a:lnTo>
                  <a:pt x="187" y="34"/>
                </a:lnTo>
                <a:lnTo>
                  <a:pt x="187" y="33"/>
                </a:lnTo>
                <a:lnTo>
                  <a:pt x="187" y="34"/>
                </a:lnTo>
                <a:lnTo>
                  <a:pt x="187" y="36"/>
                </a:lnTo>
                <a:lnTo>
                  <a:pt x="189" y="36"/>
                </a:lnTo>
                <a:lnTo>
                  <a:pt x="189" y="38"/>
                </a:lnTo>
                <a:lnTo>
                  <a:pt x="190" y="38"/>
                </a:lnTo>
                <a:lnTo>
                  <a:pt x="189" y="38"/>
                </a:lnTo>
                <a:lnTo>
                  <a:pt x="189" y="39"/>
                </a:lnTo>
                <a:lnTo>
                  <a:pt x="189" y="38"/>
                </a:lnTo>
                <a:lnTo>
                  <a:pt x="189" y="39"/>
                </a:lnTo>
                <a:lnTo>
                  <a:pt x="189" y="41"/>
                </a:lnTo>
                <a:lnTo>
                  <a:pt x="190" y="41"/>
                </a:lnTo>
                <a:lnTo>
                  <a:pt x="189" y="43"/>
                </a:lnTo>
                <a:lnTo>
                  <a:pt x="190" y="43"/>
                </a:lnTo>
                <a:lnTo>
                  <a:pt x="189" y="43"/>
                </a:lnTo>
                <a:lnTo>
                  <a:pt x="189" y="44"/>
                </a:lnTo>
                <a:lnTo>
                  <a:pt x="190" y="44"/>
                </a:lnTo>
                <a:lnTo>
                  <a:pt x="190" y="46"/>
                </a:lnTo>
                <a:lnTo>
                  <a:pt x="192" y="46"/>
                </a:lnTo>
                <a:lnTo>
                  <a:pt x="192" y="44"/>
                </a:lnTo>
                <a:lnTo>
                  <a:pt x="194" y="46"/>
                </a:lnTo>
                <a:lnTo>
                  <a:pt x="195" y="46"/>
                </a:lnTo>
                <a:lnTo>
                  <a:pt x="197" y="46"/>
                </a:lnTo>
                <a:lnTo>
                  <a:pt x="197" y="48"/>
                </a:lnTo>
                <a:lnTo>
                  <a:pt x="199" y="48"/>
                </a:lnTo>
                <a:lnTo>
                  <a:pt x="199" y="49"/>
                </a:lnTo>
                <a:lnTo>
                  <a:pt x="199" y="51"/>
                </a:lnTo>
                <a:lnTo>
                  <a:pt x="197" y="51"/>
                </a:lnTo>
                <a:lnTo>
                  <a:pt x="197" y="49"/>
                </a:lnTo>
                <a:lnTo>
                  <a:pt x="197" y="51"/>
                </a:lnTo>
                <a:lnTo>
                  <a:pt x="199" y="51"/>
                </a:lnTo>
                <a:lnTo>
                  <a:pt x="199" y="52"/>
                </a:lnTo>
                <a:lnTo>
                  <a:pt x="200" y="52"/>
                </a:lnTo>
                <a:lnTo>
                  <a:pt x="202" y="52"/>
                </a:lnTo>
                <a:lnTo>
                  <a:pt x="202" y="54"/>
                </a:lnTo>
                <a:lnTo>
                  <a:pt x="204" y="56"/>
                </a:lnTo>
                <a:lnTo>
                  <a:pt x="205" y="56"/>
                </a:lnTo>
                <a:lnTo>
                  <a:pt x="205" y="54"/>
                </a:lnTo>
                <a:lnTo>
                  <a:pt x="207" y="54"/>
                </a:lnTo>
                <a:lnTo>
                  <a:pt x="209" y="54"/>
                </a:lnTo>
                <a:lnTo>
                  <a:pt x="210" y="56"/>
                </a:lnTo>
                <a:lnTo>
                  <a:pt x="210" y="54"/>
                </a:lnTo>
                <a:lnTo>
                  <a:pt x="212" y="54"/>
                </a:lnTo>
                <a:lnTo>
                  <a:pt x="212" y="52"/>
                </a:lnTo>
                <a:lnTo>
                  <a:pt x="210" y="52"/>
                </a:lnTo>
                <a:lnTo>
                  <a:pt x="212" y="52"/>
                </a:lnTo>
                <a:lnTo>
                  <a:pt x="213" y="52"/>
                </a:lnTo>
                <a:lnTo>
                  <a:pt x="213" y="54"/>
                </a:lnTo>
                <a:lnTo>
                  <a:pt x="212" y="56"/>
                </a:lnTo>
                <a:lnTo>
                  <a:pt x="213" y="56"/>
                </a:lnTo>
                <a:lnTo>
                  <a:pt x="213" y="57"/>
                </a:lnTo>
                <a:lnTo>
                  <a:pt x="215" y="57"/>
                </a:lnTo>
                <a:lnTo>
                  <a:pt x="217" y="57"/>
                </a:lnTo>
                <a:lnTo>
                  <a:pt x="217" y="56"/>
                </a:lnTo>
                <a:lnTo>
                  <a:pt x="218" y="57"/>
                </a:lnTo>
                <a:lnTo>
                  <a:pt x="218" y="59"/>
                </a:lnTo>
                <a:lnTo>
                  <a:pt x="220" y="59"/>
                </a:lnTo>
                <a:lnTo>
                  <a:pt x="220" y="61"/>
                </a:lnTo>
                <a:lnTo>
                  <a:pt x="220" y="59"/>
                </a:lnTo>
                <a:lnTo>
                  <a:pt x="222" y="59"/>
                </a:lnTo>
                <a:lnTo>
                  <a:pt x="223" y="59"/>
                </a:lnTo>
                <a:lnTo>
                  <a:pt x="225" y="59"/>
                </a:lnTo>
                <a:lnTo>
                  <a:pt x="225" y="57"/>
                </a:lnTo>
                <a:lnTo>
                  <a:pt x="225" y="56"/>
                </a:lnTo>
                <a:lnTo>
                  <a:pt x="225" y="54"/>
                </a:lnTo>
                <a:lnTo>
                  <a:pt x="227" y="54"/>
                </a:lnTo>
                <a:lnTo>
                  <a:pt x="225" y="52"/>
                </a:lnTo>
                <a:lnTo>
                  <a:pt x="227" y="52"/>
                </a:lnTo>
                <a:lnTo>
                  <a:pt x="225" y="52"/>
                </a:lnTo>
                <a:lnTo>
                  <a:pt x="225" y="51"/>
                </a:lnTo>
                <a:lnTo>
                  <a:pt x="227" y="51"/>
                </a:lnTo>
                <a:lnTo>
                  <a:pt x="227" y="52"/>
                </a:lnTo>
                <a:lnTo>
                  <a:pt x="228" y="51"/>
                </a:lnTo>
                <a:lnTo>
                  <a:pt x="230" y="51"/>
                </a:lnTo>
                <a:lnTo>
                  <a:pt x="232" y="51"/>
                </a:lnTo>
                <a:lnTo>
                  <a:pt x="232" y="49"/>
                </a:lnTo>
                <a:lnTo>
                  <a:pt x="233" y="48"/>
                </a:lnTo>
                <a:lnTo>
                  <a:pt x="235" y="48"/>
                </a:lnTo>
                <a:lnTo>
                  <a:pt x="235" y="49"/>
                </a:lnTo>
                <a:lnTo>
                  <a:pt x="236" y="49"/>
                </a:lnTo>
                <a:lnTo>
                  <a:pt x="238" y="49"/>
                </a:lnTo>
                <a:lnTo>
                  <a:pt x="238" y="48"/>
                </a:lnTo>
                <a:lnTo>
                  <a:pt x="240" y="48"/>
                </a:lnTo>
                <a:lnTo>
                  <a:pt x="241" y="48"/>
                </a:lnTo>
                <a:lnTo>
                  <a:pt x="241" y="46"/>
                </a:lnTo>
                <a:lnTo>
                  <a:pt x="243" y="46"/>
                </a:lnTo>
                <a:lnTo>
                  <a:pt x="245" y="46"/>
                </a:lnTo>
                <a:lnTo>
                  <a:pt x="245" y="44"/>
                </a:lnTo>
                <a:lnTo>
                  <a:pt x="246" y="44"/>
                </a:lnTo>
                <a:lnTo>
                  <a:pt x="248" y="44"/>
                </a:lnTo>
                <a:lnTo>
                  <a:pt x="250" y="44"/>
                </a:lnTo>
                <a:lnTo>
                  <a:pt x="251" y="43"/>
                </a:lnTo>
                <a:lnTo>
                  <a:pt x="253" y="43"/>
                </a:lnTo>
                <a:lnTo>
                  <a:pt x="255" y="43"/>
                </a:lnTo>
                <a:lnTo>
                  <a:pt x="256" y="43"/>
                </a:lnTo>
                <a:lnTo>
                  <a:pt x="258" y="41"/>
                </a:lnTo>
                <a:lnTo>
                  <a:pt x="259" y="41"/>
                </a:lnTo>
                <a:lnTo>
                  <a:pt x="259" y="43"/>
                </a:lnTo>
                <a:lnTo>
                  <a:pt x="261" y="43"/>
                </a:lnTo>
                <a:lnTo>
                  <a:pt x="263" y="43"/>
                </a:lnTo>
                <a:lnTo>
                  <a:pt x="264" y="43"/>
                </a:lnTo>
                <a:lnTo>
                  <a:pt x="266" y="43"/>
                </a:lnTo>
                <a:lnTo>
                  <a:pt x="268" y="43"/>
                </a:lnTo>
                <a:lnTo>
                  <a:pt x="269" y="43"/>
                </a:lnTo>
                <a:lnTo>
                  <a:pt x="269" y="44"/>
                </a:lnTo>
                <a:lnTo>
                  <a:pt x="271" y="43"/>
                </a:lnTo>
                <a:lnTo>
                  <a:pt x="273" y="44"/>
                </a:lnTo>
                <a:lnTo>
                  <a:pt x="274" y="44"/>
                </a:lnTo>
                <a:lnTo>
                  <a:pt x="276" y="44"/>
                </a:lnTo>
                <a:lnTo>
                  <a:pt x="276" y="46"/>
                </a:lnTo>
                <a:lnTo>
                  <a:pt x="278" y="46"/>
                </a:lnTo>
                <a:lnTo>
                  <a:pt x="279" y="46"/>
                </a:lnTo>
                <a:lnTo>
                  <a:pt x="279" y="44"/>
                </a:lnTo>
                <a:lnTo>
                  <a:pt x="281" y="44"/>
                </a:lnTo>
                <a:lnTo>
                  <a:pt x="281" y="43"/>
                </a:lnTo>
                <a:lnTo>
                  <a:pt x="282" y="43"/>
                </a:lnTo>
                <a:lnTo>
                  <a:pt x="282" y="44"/>
                </a:lnTo>
                <a:lnTo>
                  <a:pt x="282" y="46"/>
                </a:lnTo>
                <a:lnTo>
                  <a:pt x="282" y="48"/>
                </a:lnTo>
                <a:lnTo>
                  <a:pt x="284" y="48"/>
                </a:lnTo>
                <a:lnTo>
                  <a:pt x="286" y="48"/>
                </a:lnTo>
                <a:lnTo>
                  <a:pt x="286" y="49"/>
                </a:lnTo>
                <a:lnTo>
                  <a:pt x="287" y="49"/>
                </a:lnTo>
                <a:lnTo>
                  <a:pt x="287" y="51"/>
                </a:lnTo>
                <a:lnTo>
                  <a:pt x="287" y="52"/>
                </a:lnTo>
                <a:lnTo>
                  <a:pt x="289" y="52"/>
                </a:lnTo>
                <a:lnTo>
                  <a:pt x="289" y="54"/>
                </a:lnTo>
                <a:lnTo>
                  <a:pt x="289" y="52"/>
                </a:lnTo>
                <a:lnTo>
                  <a:pt x="291" y="52"/>
                </a:lnTo>
                <a:lnTo>
                  <a:pt x="292" y="52"/>
                </a:lnTo>
                <a:lnTo>
                  <a:pt x="292" y="54"/>
                </a:lnTo>
                <a:lnTo>
                  <a:pt x="294" y="56"/>
                </a:lnTo>
                <a:lnTo>
                  <a:pt x="294" y="57"/>
                </a:lnTo>
                <a:lnTo>
                  <a:pt x="294" y="59"/>
                </a:lnTo>
                <a:lnTo>
                  <a:pt x="296" y="59"/>
                </a:lnTo>
                <a:lnTo>
                  <a:pt x="296" y="61"/>
                </a:lnTo>
                <a:lnTo>
                  <a:pt x="297" y="62"/>
                </a:lnTo>
                <a:lnTo>
                  <a:pt x="297" y="64"/>
                </a:lnTo>
                <a:lnTo>
                  <a:pt x="299" y="66"/>
                </a:lnTo>
                <a:lnTo>
                  <a:pt x="301" y="66"/>
                </a:lnTo>
                <a:lnTo>
                  <a:pt x="301" y="67"/>
                </a:lnTo>
                <a:lnTo>
                  <a:pt x="302" y="69"/>
                </a:lnTo>
                <a:lnTo>
                  <a:pt x="304" y="69"/>
                </a:lnTo>
                <a:lnTo>
                  <a:pt x="304" y="71"/>
                </a:lnTo>
                <a:lnTo>
                  <a:pt x="305" y="69"/>
                </a:lnTo>
                <a:lnTo>
                  <a:pt x="305" y="67"/>
                </a:lnTo>
                <a:lnTo>
                  <a:pt x="307" y="67"/>
                </a:lnTo>
                <a:lnTo>
                  <a:pt x="307" y="66"/>
                </a:lnTo>
                <a:lnTo>
                  <a:pt x="309" y="66"/>
                </a:lnTo>
                <a:lnTo>
                  <a:pt x="309" y="67"/>
                </a:lnTo>
                <a:lnTo>
                  <a:pt x="309" y="69"/>
                </a:lnTo>
                <a:lnTo>
                  <a:pt x="309" y="71"/>
                </a:lnTo>
                <a:lnTo>
                  <a:pt x="309" y="72"/>
                </a:lnTo>
                <a:lnTo>
                  <a:pt x="307" y="74"/>
                </a:lnTo>
                <a:lnTo>
                  <a:pt x="307" y="75"/>
                </a:lnTo>
                <a:lnTo>
                  <a:pt x="309" y="77"/>
                </a:lnTo>
                <a:lnTo>
                  <a:pt x="309" y="79"/>
                </a:lnTo>
                <a:lnTo>
                  <a:pt x="307" y="80"/>
                </a:lnTo>
                <a:lnTo>
                  <a:pt x="305" y="82"/>
                </a:lnTo>
                <a:lnTo>
                  <a:pt x="305" y="84"/>
                </a:lnTo>
                <a:lnTo>
                  <a:pt x="304" y="84"/>
                </a:lnTo>
                <a:lnTo>
                  <a:pt x="304" y="85"/>
                </a:lnTo>
                <a:lnTo>
                  <a:pt x="304" y="87"/>
                </a:lnTo>
                <a:lnTo>
                  <a:pt x="304" y="89"/>
                </a:lnTo>
                <a:lnTo>
                  <a:pt x="304" y="90"/>
                </a:lnTo>
                <a:lnTo>
                  <a:pt x="305" y="90"/>
                </a:lnTo>
                <a:lnTo>
                  <a:pt x="307" y="90"/>
                </a:lnTo>
                <a:lnTo>
                  <a:pt x="309" y="90"/>
                </a:lnTo>
                <a:lnTo>
                  <a:pt x="310" y="90"/>
                </a:lnTo>
                <a:lnTo>
                  <a:pt x="310" y="92"/>
                </a:lnTo>
                <a:lnTo>
                  <a:pt x="309" y="92"/>
                </a:lnTo>
                <a:lnTo>
                  <a:pt x="309" y="94"/>
                </a:lnTo>
                <a:lnTo>
                  <a:pt x="310" y="94"/>
                </a:lnTo>
                <a:lnTo>
                  <a:pt x="310" y="95"/>
                </a:lnTo>
                <a:lnTo>
                  <a:pt x="312" y="95"/>
                </a:lnTo>
                <a:lnTo>
                  <a:pt x="312" y="97"/>
                </a:lnTo>
                <a:lnTo>
                  <a:pt x="312" y="98"/>
                </a:lnTo>
                <a:lnTo>
                  <a:pt x="312" y="100"/>
                </a:lnTo>
                <a:lnTo>
                  <a:pt x="314" y="100"/>
                </a:lnTo>
                <a:lnTo>
                  <a:pt x="312" y="100"/>
                </a:lnTo>
                <a:lnTo>
                  <a:pt x="312" y="102"/>
                </a:lnTo>
                <a:lnTo>
                  <a:pt x="312" y="103"/>
                </a:lnTo>
                <a:lnTo>
                  <a:pt x="312" y="102"/>
                </a:lnTo>
                <a:lnTo>
                  <a:pt x="314" y="102"/>
                </a:lnTo>
                <a:lnTo>
                  <a:pt x="314" y="107"/>
                </a:lnTo>
                <a:lnTo>
                  <a:pt x="315" y="108"/>
                </a:lnTo>
                <a:lnTo>
                  <a:pt x="315" y="110"/>
                </a:lnTo>
                <a:lnTo>
                  <a:pt x="315" y="112"/>
                </a:lnTo>
                <a:lnTo>
                  <a:pt x="315" y="115"/>
                </a:lnTo>
                <a:lnTo>
                  <a:pt x="315" y="117"/>
                </a:lnTo>
                <a:lnTo>
                  <a:pt x="317" y="118"/>
                </a:lnTo>
                <a:lnTo>
                  <a:pt x="317" y="120"/>
                </a:lnTo>
                <a:lnTo>
                  <a:pt x="317" y="121"/>
                </a:lnTo>
                <a:lnTo>
                  <a:pt x="317" y="123"/>
                </a:lnTo>
                <a:lnTo>
                  <a:pt x="319" y="126"/>
                </a:lnTo>
                <a:lnTo>
                  <a:pt x="319" y="130"/>
                </a:lnTo>
                <a:lnTo>
                  <a:pt x="319" y="131"/>
                </a:lnTo>
                <a:lnTo>
                  <a:pt x="319" y="133"/>
                </a:lnTo>
                <a:close/>
                <a:moveTo>
                  <a:pt x="131" y="301"/>
                </a:moveTo>
                <a:lnTo>
                  <a:pt x="130" y="301"/>
                </a:lnTo>
                <a:lnTo>
                  <a:pt x="131" y="301"/>
                </a:lnTo>
                <a:close/>
              </a:path>
            </a:pathLst>
          </a:custGeom>
          <a:solidFill>
            <a:schemeClr val="bg1">
              <a:lumMod val="95000"/>
            </a:schemeClr>
          </a:solidFill>
          <a:ln>
            <a:noFill/>
          </a:ln>
        </p:spPr>
        <p:txBody>
          <a:bodyPr lIns="104306" tIns="52153" rIns="104306" bIns="52153"/>
          <a:lstStyle/>
          <a:p>
            <a:pPr>
              <a:defRPr/>
            </a:pPr>
            <a:endParaRPr lang="en-GB"/>
          </a:p>
        </p:txBody>
      </p:sp>
      <p:sp>
        <p:nvSpPr>
          <p:cNvPr id="26630" name="Freeform 43"/>
          <p:cNvSpPr>
            <a:spLocks noChangeAspect="1"/>
          </p:cNvSpPr>
          <p:nvPr/>
        </p:nvSpPr>
        <p:spPr bwMode="auto">
          <a:xfrm>
            <a:off x="6958136" y="3493584"/>
            <a:ext cx="3462360" cy="3407820"/>
          </a:xfrm>
          <a:custGeom>
            <a:avLst/>
            <a:gdLst>
              <a:gd name="T0" fmla="*/ 2147483647 w 319"/>
              <a:gd name="T1" fmla="*/ 2147483647 h 333"/>
              <a:gd name="T2" fmla="*/ 2147483647 w 319"/>
              <a:gd name="T3" fmla="*/ 2147483647 h 333"/>
              <a:gd name="T4" fmla="*/ 2147483647 w 319"/>
              <a:gd name="T5" fmla="*/ 2147483647 h 333"/>
              <a:gd name="T6" fmla="*/ 2147483647 w 319"/>
              <a:gd name="T7" fmla="*/ 2147483647 h 333"/>
              <a:gd name="T8" fmla="*/ 2147483647 w 319"/>
              <a:gd name="T9" fmla="*/ 2147483647 h 333"/>
              <a:gd name="T10" fmla="*/ 2147483647 w 319"/>
              <a:gd name="T11" fmla="*/ 2147483647 h 333"/>
              <a:gd name="T12" fmla="*/ 2147483647 w 319"/>
              <a:gd name="T13" fmla="*/ 2147483647 h 333"/>
              <a:gd name="T14" fmla="*/ 2147483647 w 319"/>
              <a:gd name="T15" fmla="*/ 2147483647 h 333"/>
              <a:gd name="T16" fmla="*/ 2147483647 w 319"/>
              <a:gd name="T17" fmla="*/ 2147483647 h 333"/>
              <a:gd name="T18" fmla="*/ 2147483647 w 319"/>
              <a:gd name="T19" fmla="*/ 2147483647 h 333"/>
              <a:gd name="T20" fmla="*/ 2147483647 w 319"/>
              <a:gd name="T21" fmla="*/ 2147483647 h 333"/>
              <a:gd name="T22" fmla="*/ 2147483647 w 319"/>
              <a:gd name="T23" fmla="*/ 2147483647 h 333"/>
              <a:gd name="T24" fmla="*/ 2147483647 w 319"/>
              <a:gd name="T25" fmla="*/ 2147483647 h 333"/>
              <a:gd name="T26" fmla="*/ 2147483647 w 319"/>
              <a:gd name="T27" fmla="*/ 2147483647 h 333"/>
              <a:gd name="T28" fmla="*/ 2147483647 w 319"/>
              <a:gd name="T29" fmla="*/ 2147483647 h 333"/>
              <a:gd name="T30" fmla="*/ 2147483647 w 319"/>
              <a:gd name="T31" fmla="*/ 2147483647 h 333"/>
              <a:gd name="T32" fmla="*/ 2147483647 w 319"/>
              <a:gd name="T33" fmla="*/ 2147483647 h 333"/>
              <a:gd name="T34" fmla="*/ 2147483647 w 319"/>
              <a:gd name="T35" fmla="*/ 2147483647 h 333"/>
              <a:gd name="T36" fmla="*/ 2147483647 w 319"/>
              <a:gd name="T37" fmla="*/ 2147483647 h 333"/>
              <a:gd name="T38" fmla="*/ 2147483647 w 319"/>
              <a:gd name="T39" fmla="*/ 2147483647 h 333"/>
              <a:gd name="T40" fmla="*/ 2147483647 w 319"/>
              <a:gd name="T41" fmla="*/ 2147483647 h 333"/>
              <a:gd name="T42" fmla="*/ 2147483647 w 319"/>
              <a:gd name="T43" fmla="*/ 2147483647 h 333"/>
              <a:gd name="T44" fmla="*/ 2147483647 w 319"/>
              <a:gd name="T45" fmla="*/ 2147483647 h 333"/>
              <a:gd name="T46" fmla="*/ 2147483647 w 319"/>
              <a:gd name="T47" fmla="*/ 2147483647 h 333"/>
              <a:gd name="T48" fmla="*/ 2147483647 w 319"/>
              <a:gd name="T49" fmla="*/ 2147483647 h 333"/>
              <a:gd name="T50" fmla="*/ 2147483647 w 319"/>
              <a:gd name="T51" fmla="*/ 2147483647 h 333"/>
              <a:gd name="T52" fmla="*/ 2147483647 w 319"/>
              <a:gd name="T53" fmla="*/ 2147483647 h 333"/>
              <a:gd name="T54" fmla="*/ 2147483647 w 319"/>
              <a:gd name="T55" fmla="*/ 2147483647 h 333"/>
              <a:gd name="T56" fmla="*/ 2147483647 w 319"/>
              <a:gd name="T57" fmla="*/ 2147483647 h 333"/>
              <a:gd name="T58" fmla="*/ 2147483647 w 319"/>
              <a:gd name="T59" fmla="*/ 2147483647 h 333"/>
              <a:gd name="T60" fmla="*/ 2147483647 w 319"/>
              <a:gd name="T61" fmla="*/ 2147483647 h 333"/>
              <a:gd name="T62" fmla="*/ 2147483647 w 319"/>
              <a:gd name="T63" fmla="*/ 2147483647 h 333"/>
              <a:gd name="T64" fmla="*/ 2147483647 w 319"/>
              <a:gd name="T65" fmla="*/ 2147483647 h 333"/>
              <a:gd name="T66" fmla="*/ 2147483647 w 319"/>
              <a:gd name="T67" fmla="*/ 2147483647 h 333"/>
              <a:gd name="T68" fmla="*/ 2147483647 w 319"/>
              <a:gd name="T69" fmla="*/ 2147483647 h 333"/>
              <a:gd name="T70" fmla="*/ 2147483647 w 319"/>
              <a:gd name="T71" fmla="*/ 2147483647 h 333"/>
              <a:gd name="T72" fmla="*/ 2147483647 w 319"/>
              <a:gd name="T73" fmla="*/ 2147483647 h 333"/>
              <a:gd name="T74" fmla="*/ 2147483647 w 319"/>
              <a:gd name="T75" fmla="*/ 2147483647 h 333"/>
              <a:gd name="T76" fmla="*/ 2147483647 w 319"/>
              <a:gd name="T77" fmla="*/ 2147483647 h 333"/>
              <a:gd name="T78" fmla="*/ 2147483647 w 319"/>
              <a:gd name="T79" fmla="*/ 2147483647 h 333"/>
              <a:gd name="T80" fmla="*/ 2147483647 w 319"/>
              <a:gd name="T81" fmla="*/ 2147483647 h 333"/>
              <a:gd name="T82" fmla="*/ 2147483647 w 319"/>
              <a:gd name="T83" fmla="*/ 2147483647 h 333"/>
              <a:gd name="T84" fmla="*/ 2147483647 w 319"/>
              <a:gd name="T85" fmla="*/ 2147483647 h 333"/>
              <a:gd name="T86" fmla="*/ 2147483647 w 319"/>
              <a:gd name="T87" fmla="*/ 2147483647 h 333"/>
              <a:gd name="T88" fmla="*/ 2147483647 w 319"/>
              <a:gd name="T89" fmla="*/ 2147483647 h 333"/>
              <a:gd name="T90" fmla="*/ 2147483647 w 319"/>
              <a:gd name="T91" fmla="*/ 2147483647 h 333"/>
              <a:gd name="T92" fmla="*/ 2147483647 w 319"/>
              <a:gd name="T93" fmla="*/ 2147483647 h 333"/>
              <a:gd name="T94" fmla="*/ 2147483647 w 319"/>
              <a:gd name="T95" fmla="*/ 2147483647 h 333"/>
              <a:gd name="T96" fmla="*/ 2147483647 w 319"/>
              <a:gd name="T97" fmla="*/ 2147483647 h 333"/>
              <a:gd name="T98" fmla="*/ 2147483647 w 319"/>
              <a:gd name="T99" fmla="*/ 2147483647 h 333"/>
              <a:gd name="T100" fmla="*/ 2147483647 w 319"/>
              <a:gd name="T101" fmla="*/ 2147483647 h 333"/>
              <a:gd name="T102" fmla="*/ 2147483647 w 319"/>
              <a:gd name="T103" fmla="*/ 2147483647 h 333"/>
              <a:gd name="T104" fmla="*/ 2147483647 w 319"/>
              <a:gd name="T105" fmla="*/ 2147483647 h 333"/>
              <a:gd name="T106" fmla="*/ 2147483647 w 319"/>
              <a:gd name="T107" fmla="*/ 2147483647 h 333"/>
              <a:gd name="T108" fmla="*/ 2147483647 w 319"/>
              <a:gd name="T109" fmla="*/ 2147483647 h 333"/>
              <a:gd name="T110" fmla="*/ 2147483647 w 319"/>
              <a:gd name="T111" fmla="*/ 2147483647 h 333"/>
              <a:gd name="T112" fmla="*/ 2147483647 w 319"/>
              <a:gd name="T113" fmla="*/ 2147483647 h 333"/>
              <a:gd name="T114" fmla="*/ 2147483647 w 319"/>
              <a:gd name="T115" fmla="*/ 2147483647 h 333"/>
              <a:gd name="T116" fmla="*/ 2147483647 w 319"/>
              <a:gd name="T117" fmla="*/ 2147483647 h 333"/>
              <a:gd name="T118" fmla="*/ 2147483647 w 319"/>
              <a:gd name="T119" fmla="*/ 2147483647 h 33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19" h="333">
                <a:moveTo>
                  <a:pt x="319" y="133"/>
                </a:moveTo>
                <a:lnTo>
                  <a:pt x="317" y="133"/>
                </a:lnTo>
                <a:lnTo>
                  <a:pt x="315" y="135"/>
                </a:lnTo>
                <a:lnTo>
                  <a:pt x="314" y="135"/>
                </a:lnTo>
                <a:lnTo>
                  <a:pt x="312" y="135"/>
                </a:lnTo>
                <a:lnTo>
                  <a:pt x="312" y="136"/>
                </a:lnTo>
                <a:lnTo>
                  <a:pt x="312" y="138"/>
                </a:lnTo>
                <a:lnTo>
                  <a:pt x="314" y="138"/>
                </a:lnTo>
                <a:lnTo>
                  <a:pt x="314" y="140"/>
                </a:lnTo>
                <a:lnTo>
                  <a:pt x="314" y="141"/>
                </a:lnTo>
                <a:lnTo>
                  <a:pt x="312" y="141"/>
                </a:lnTo>
                <a:lnTo>
                  <a:pt x="310" y="141"/>
                </a:lnTo>
                <a:lnTo>
                  <a:pt x="309" y="141"/>
                </a:lnTo>
                <a:lnTo>
                  <a:pt x="309" y="143"/>
                </a:lnTo>
                <a:lnTo>
                  <a:pt x="307" y="143"/>
                </a:lnTo>
                <a:lnTo>
                  <a:pt x="305" y="146"/>
                </a:lnTo>
                <a:lnTo>
                  <a:pt x="305" y="148"/>
                </a:lnTo>
                <a:lnTo>
                  <a:pt x="305" y="146"/>
                </a:lnTo>
                <a:lnTo>
                  <a:pt x="304" y="146"/>
                </a:lnTo>
                <a:lnTo>
                  <a:pt x="304" y="148"/>
                </a:lnTo>
                <a:lnTo>
                  <a:pt x="302" y="149"/>
                </a:lnTo>
                <a:lnTo>
                  <a:pt x="302" y="151"/>
                </a:lnTo>
                <a:lnTo>
                  <a:pt x="301" y="153"/>
                </a:lnTo>
                <a:lnTo>
                  <a:pt x="301" y="154"/>
                </a:lnTo>
                <a:lnTo>
                  <a:pt x="301" y="156"/>
                </a:lnTo>
                <a:lnTo>
                  <a:pt x="299" y="156"/>
                </a:lnTo>
                <a:lnTo>
                  <a:pt x="299" y="158"/>
                </a:lnTo>
                <a:lnTo>
                  <a:pt x="299" y="159"/>
                </a:lnTo>
                <a:lnTo>
                  <a:pt x="297" y="159"/>
                </a:lnTo>
                <a:lnTo>
                  <a:pt x="297" y="161"/>
                </a:lnTo>
                <a:lnTo>
                  <a:pt x="296" y="164"/>
                </a:lnTo>
                <a:lnTo>
                  <a:pt x="296" y="167"/>
                </a:lnTo>
                <a:lnTo>
                  <a:pt x="296" y="169"/>
                </a:lnTo>
                <a:lnTo>
                  <a:pt x="296" y="171"/>
                </a:lnTo>
                <a:lnTo>
                  <a:pt x="294" y="172"/>
                </a:lnTo>
                <a:lnTo>
                  <a:pt x="294" y="174"/>
                </a:lnTo>
                <a:lnTo>
                  <a:pt x="294" y="177"/>
                </a:lnTo>
                <a:lnTo>
                  <a:pt x="294" y="181"/>
                </a:lnTo>
                <a:lnTo>
                  <a:pt x="294" y="182"/>
                </a:lnTo>
                <a:lnTo>
                  <a:pt x="294" y="184"/>
                </a:lnTo>
                <a:lnTo>
                  <a:pt x="292" y="187"/>
                </a:lnTo>
                <a:lnTo>
                  <a:pt x="291" y="189"/>
                </a:lnTo>
                <a:lnTo>
                  <a:pt x="291" y="192"/>
                </a:lnTo>
                <a:lnTo>
                  <a:pt x="289" y="192"/>
                </a:lnTo>
                <a:lnTo>
                  <a:pt x="287" y="192"/>
                </a:lnTo>
                <a:lnTo>
                  <a:pt x="286" y="197"/>
                </a:lnTo>
                <a:lnTo>
                  <a:pt x="284" y="197"/>
                </a:lnTo>
                <a:lnTo>
                  <a:pt x="284" y="199"/>
                </a:lnTo>
                <a:lnTo>
                  <a:pt x="282" y="202"/>
                </a:lnTo>
                <a:lnTo>
                  <a:pt x="281" y="205"/>
                </a:lnTo>
                <a:lnTo>
                  <a:pt x="279" y="207"/>
                </a:lnTo>
                <a:lnTo>
                  <a:pt x="281" y="207"/>
                </a:lnTo>
                <a:lnTo>
                  <a:pt x="281" y="209"/>
                </a:lnTo>
                <a:lnTo>
                  <a:pt x="281" y="210"/>
                </a:lnTo>
                <a:lnTo>
                  <a:pt x="282" y="210"/>
                </a:lnTo>
                <a:lnTo>
                  <a:pt x="281" y="210"/>
                </a:lnTo>
                <a:lnTo>
                  <a:pt x="281" y="212"/>
                </a:lnTo>
                <a:lnTo>
                  <a:pt x="281" y="213"/>
                </a:lnTo>
                <a:lnTo>
                  <a:pt x="279" y="213"/>
                </a:lnTo>
                <a:lnTo>
                  <a:pt x="279" y="215"/>
                </a:lnTo>
                <a:lnTo>
                  <a:pt x="279" y="217"/>
                </a:lnTo>
                <a:lnTo>
                  <a:pt x="279" y="218"/>
                </a:lnTo>
                <a:lnTo>
                  <a:pt x="279" y="220"/>
                </a:lnTo>
                <a:lnTo>
                  <a:pt x="281" y="225"/>
                </a:lnTo>
                <a:lnTo>
                  <a:pt x="282" y="228"/>
                </a:lnTo>
                <a:lnTo>
                  <a:pt x="282" y="230"/>
                </a:lnTo>
                <a:lnTo>
                  <a:pt x="282" y="232"/>
                </a:lnTo>
                <a:lnTo>
                  <a:pt x="282" y="235"/>
                </a:lnTo>
                <a:lnTo>
                  <a:pt x="284" y="235"/>
                </a:lnTo>
                <a:lnTo>
                  <a:pt x="284" y="236"/>
                </a:lnTo>
                <a:lnTo>
                  <a:pt x="286" y="236"/>
                </a:lnTo>
                <a:lnTo>
                  <a:pt x="286" y="238"/>
                </a:lnTo>
                <a:lnTo>
                  <a:pt x="287" y="240"/>
                </a:lnTo>
                <a:lnTo>
                  <a:pt x="287" y="243"/>
                </a:lnTo>
                <a:lnTo>
                  <a:pt x="287" y="245"/>
                </a:lnTo>
                <a:lnTo>
                  <a:pt x="287" y="248"/>
                </a:lnTo>
                <a:lnTo>
                  <a:pt x="289" y="250"/>
                </a:lnTo>
                <a:lnTo>
                  <a:pt x="289" y="251"/>
                </a:lnTo>
                <a:lnTo>
                  <a:pt x="291" y="255"/>
                </a:lnTo>
                <a:lnTo>
                  <a:pt x="291" y="256"/>
                </a:lnTo>
                <a:lnTo>
                  <a:pt x="291" y="258"/>
                </a:lnTo>
                <a:lnTo>
                  <a:pt x="291" y="259"/>
                </a:lnTo>
                <a:lnTo>
                  <a:pt x="291" y="261"/>
                </a:lnTo>
                <a:lnTo>
                  <a:pt x="291" y="263"/>
                </a:lnTo>
                <a:lnTo>
                  <a:pt x="292" y="263"/>
                </a:lnTo>
                <a:lnTo>
                  <a:pt x="294" y="263"/>
                </a:lnTo>
                <a:lnTo>
                  <a:pt x="294" y="264"/>
                </a:lnTo>
                <a:lnTo>
                  <a:pt x="294" y="266"/>
                </a:lnTo>
                <a:lnTo>
                  <a:pt x="296" y="268"/>
                </a:lnTo>
                <a:lnTo>
                  <a:pt x="297" y="268"/>
                </a:lnTo>
                <a:lnTo>
                  <a:pt x="297" y="266"/>
                </a:lnTo>
                <a:lnTo>
                  <a:pt x="299" y="266"/>
                </a:lnTo>
                <a:lnTo>
                  <a:pt x="301" y="266"/>
                </a:lnTo>
                <a:lnTo>
                  <a:pt x="302" y="266"/>
                </a:lnTo>
                <a:lnTo>
                  <a:pt x="302" y="268"/>
                </a:lnTo>
                <a:lnTo>
                  <a:pt x="304" y="268"/>
                </a:lnTo>
                <a:lnTo>
                  <a:pt x="304" y="269"/>
                </a:lnTo>
                <a:lnTo>
                  <a:pt x="304" y="271"/>
                </a:lnTo>
                <a:lnTo>
                  <a:pt x="304" y="274"/>
                </a:lnTo>
                <a:lnTo>
                  <a:pt x="305" y="278"/>
                </a:lnTo>
                <a:lnTo>
                  <a:pt x="305" y="279"/>
                </a:lnTo>
                <a:lnTo>
                  <a:pt x="305" y="281"/>
                </a:lnTo>
                <a:lnTo>
                  <a:pt x="305" y="282"/>
                </a:lnTo>
                <a:lnTo>
                  <a:pt x="304" y="281"/>
                </a:lnTo>
                <a:lnTo>
                  <a:pt x="304" y="282"/>
                </a:lnTo>
                <a:lnTo>
                  <a:pt x="304" y="284"/>
                </a:lnTo>
                <a:lnTo>
                  <a:pt x="304" y="286"/>
                </a:lnTo>
                <a:lnTo>
                  <a:pt x="305" y="286"/>
                </a:lnTo>
                <a:lnTo>
                  <a:pt x="305" y="287"/>
                </a:lnTo>
                <a:lnTo>
                  <a:pt x="304" y="287"/>
                </a:lnTo>
                <a:lnTo>
                  <a:pt x="305" y="287"/>
                </a:lnTo>
                <a:lnTo>
                  <a:pt x="304" y="287"/>
                </a:lnTo>
                <a:lnTo>
                  <a:pt x="305" y="287"/>
                </a:lnTo>
                <a:lnTo>
                  <a:pt x="304" y="287"/>
                </a:lnTo>
                <a:lnTo>
                  <a:pt x="304" y="289"/>
                </a:lnTo>
                <a:lnTo>
                  <a:pt x="305" y="289"/>
                </a:lnTo>
                <a:lnTo>
                  <a:pt x="305" y="291"/>
                </a:lnTo>
                <a:lnTo>
                  <a:pt x="305" y="292"/>
                </a:lnTo>
                <a:lnTo>
                  <a:pt x="305" y="294"/>
                </a:lnTo>
                <a:lnTo>
                  <a:pt x="304" y="294"/>
                </a:lnTo>
                <a:lnTo>
                  <a:pt x="302" y="294"/>
                </a:lnTo>
                <a:lnTo>
                  <a:pt x="301" y="294"/>
                </a:lnTo>
                <a:lnTo>
                  <a:pt x="299" y="294"/>
                </a:lnTo>
                <a:lnTo>
                  <a:pt x="297" y="294"/>
                </a:lnTo>
                <a:lnTo>
                  <a:pt x="296" y="294"/>
                </a:lnTo>
                <a:lnTo>
                  <a:pt x="296" y="296"/>
                </a:lnTo>
                <a:lnTo>
                  <a:pt x="296" y="294"/>
                </a:lnTo>
                <a:lnTo>
                  <a:pt x="294" y="296"/>
                </a:lnTo>
                <a:lnTo>
                  <a:pt x="292" y="296"/>
                </a:lnTo>
                <a:lnTo>
                  <a:pt x="292" y="294"/>
                </a:lnTo>
                <a:lnTo>
                  <a:pt x="291" y="294"/>
                </a:lnTo>
                <a:lnTo>
                  <a:pt x="289" y="294"/>
                </a:lnTo>
                <a:lnTo>
                  <a:pt x="287" y="294"/>
                </a:lnTo>
                <a:lnTo>
                  <a:pt x="286" y="294"/>
                </a:lnTo>
                <a:lnTo>
                  <a:pt x="284" y="294"/>
                </a:lnTo>
                <a:lnTo>
                  <a:pt x="282" y="294"/>
                </a:lnTo>
                <a:lnTo>
                  <a:pt x="281" y="294"/>
                </a:lnTo>
                <a:lnTo>
                  <a:pt x="279" y="294"/>
                </a:lnTo>
                <a:lnTo>
                  <a:pt x="278" y="294"/>
                </a:lnTo>
                <a:lnTo>
                  <a:pt x="274" y="292"/>
                </a:lnTo>
                <a:lnTo>
                  <a:pt x="273" y="292"/>
                </a:lnTo>
                <a:lnTo>
                  <a:pt x="271" y="292"/>
                </a:lnTo>
                <a:lnTo>
                  <a:pt x="266" y="292"/>
                </a:lnTo>
                <a:lnTo>
                  <a:pt x="266" y="291"/>
                </a:lnTo>
                <a:lnTo>
                  <a:pt x="264" y="291"/>
                </a:lnTo>
                <a:lnTo>
                  <a:pt x="263" y="291"/>
                </a:lnTo>
                <a:lnTo>
                  <a:pt x="259" y="291"/>
                </a:lnTo>
                <a:lnTo>
                  <a:pt x="258" y="291"/>
                </a:lnTo>
                <a:lnTo>
                  <a:pt x="256" y="291"/>
                </a:lnTo>
                <a:lnTo>
                  <a:pt x="255" y="291"/>
                </a:lnTo>
                <a:lnTo>
                  <a:pt x="255" y="289"/>
                </a:lnTo>
                <a:lnTo>
                  <a:pt x="255" y="291"/>
                </a:lnTo>
                <a:lnTo>
                  <a:pt x="253" y="289"/>
                </a:lnTo>
                <a:lnTo>
                  <a:pt x="251" y="289"/>
                </a:lnTo>
                <a:lnTo>
                  <a:pt x="250" y="289"/>
                </a:lnTo>
                <a:lnTo>
                  <a:pt x="248" y="289"/>
                </a:lnTo>
                <a:lnTo>
                  <a:pt x="246" y="287"/>
                </a:lnTo>
                <a:lnTo>
                  <a:pt x="245" y="287"/>
                </a:lnTo>
                <a:lnTo>
                  <a:pt x="243" y="287"/>
                </a:lnTo>
                <a:lnTo>
                  <a:pt x="241" y="287"/>
                </a:lnTo>
                <a:lnTo>
                  <a:pt x="240" y="287"/>
                </a:lnTo>
                <a:lnTo>
                  <a:pt x="238" y="287"/>
                </a:lnTo>
                <a:lnTo>
                  <a:pt x="233" y="287"/>
                </a:lnTo>
                <a:lnTo>
                  <a:pt x="232" y="287"/>
                </a:lnTo>
                <a:lnTo>
                  <a:pt x="230" y="287"/>
                </a:lnTo>
                <a:lnTo>
                  <a:pt x="230" y="289"/>
                </a:lnTo>
                <a:lnTo>
                  <a:pt x="227" y="289"/>
                </a:lnTo>
                <a:lnTo>
                  <a:pt x="220" y="289"/>
                </a:lnTo>
                <a:lnTo>
                  <a:pt x="218" y="289"/>
                </a:lnTo>
                <a:lnTo>
                  <a:pt x="215" y="289"/>
                </a:lnTo>
                <a:lnTo>
                  <a:pt x="213" y="289"/>
                </a:lnTo>
                <a:lnTo>
                  <a:pt x="209" y="291"/>
                </a:lnTo>
                <a:lnTo>
                  <a:pt x="207" y="291"/>
                </a:lnTo>
                <a:lnTo>
                  <a:pt x="202" y="292"/>
                </a:lnTo>
                <a:lnTo>
                  <a:pt x="200" y="292"/>
                </a:lnTo>
                <a:lnTo>
                  <a:pt x="199" y="292"/>
                </a:lnTo>
                <a:lnTo>
                  <a:pt x="195" y="292"/>
                </a:lnTo>
                <a:lnTo>
                  <a:pt x="190" y="292"/>
                </a:lnTo>
                <a:lnTo>
                  <a:pt x="189" y="292"/>
                </a:lnTo>
                <a:lnTo>
                  <a:pt x="187" y="292"/>
                </a:lnTo>
                <a:lnTo>
                  <a:pt x="186" y="292"/>
                </a:lnTo>
                <a:lnTo>
                  <a:pt x="184" y="292"/>
                </a:lnTo>
                <a:lnTo>
                  <a:pt x="179" y="294"/>
                </a:lnTo>
                <a:lnTo>
                  <a:pt x="174" y="294"/>
                </a:lnTo>
                <a:lnTo>
                  <a:pt x="172" y="294"/>
                </a:lnTo>
                <a:lnTo>
                  <a:pt x="171" y="294"/>
                </a:lnTo>
                <a:lnTo>
                  <a:pt x="167" y="294"/>
                </a:lnTo>
                <a:lnTo>
                  <a:pt x="166" y="294"/>
                </a:lnTo>
                <a:lnTo>
                  <a:pt x="161" y="296"/>
                </a:lnTo>
                <a:lnTo>
                  <a:pt x="159" y="296"/>
                </a:lnTo>
                <a:lnTo>
                  <a:pt x="158" y="296"/>
                </a:lnTo>
                <a:lnTo>
                  <a:pt x="156" y="296"/>
                </a:lnTo>
                <a:lnTo>
                  <a:pt x="154" y="296"/>
                </a:lnTo>
                <a:lnTo>
                  <a:pt x="153" y="296"/>
                </a:lnTo>
                <a:lnTo>
                  <a:pt x="153" y="297"/>
                </a:lnTo>
                <a:lnTo>
                  <a:pt x="149" y="297"/>
                </a:lnTo>
                <a:lnTo>
                  <a:pt x="148" y="297"/>
                </a:lnTo>
                <a:lnTo>
                  <a:pt x="143" y="297"/>
                </a:lnTo>
                <a:lnTo>
                  <a:pt x="141" y="299"/>
                </a:lnTo>
                <a:lnTo>
                  <a:pt x="140" y="299"/>
                </a:lnTo>
                <a:lnTo>
                  <a:pt x="138" y="299"/>
                </a:lnTo>
                <a:lnTo>
                  <a:pt x="136" y="301"/>
                </a:lnTo>
                <a:lnTo>
                  <a:pt x="135" y="301"/>
                </a:lnTo>
                <a:lnTo>
                  <a:pt x="133" y="301"/>
                </a:lnTo>
                <a:lnTo>
                  <a:pt x="131" y="302"/>
                </a:lnTo>
                <a:lnTo>
                  <a:pt x="131" y="301"/>
                </a:lnTo>
                <a:lnTo>
                  <a:pt x="131" y="299"/>
                </a:lnTo>
                <a:lnTo>
                  <a:pt x="130" y="301"/>
                </a:lnTo>
                <a:lnTo>
                  <a:pt x="130" y="299"/>
                </a:lnTo>
                <a:lnTo>
                  <a:pt x="130" y="301"/>
                </a:lnTo>
                <a:lnTo>
                  <a:pt x="131" y="302"/>
                </a:lnTo>
                <a:lnTo>
                  <a:pt x="130" y="304"/>
                </a:lnTo>
                <a:lnTo>
                  <a:pt x="128" y="304"/>
                </a:lnTo>
                <a:lnTo>
                  <a:pt x="126" y="304"/>
                </a:lnTo>
                <a:lnTo>
                  <a:pt x="126" y="305"/>
                </a:lnTo>
                <a:lnTo>
                  <a:pt x="125" y="305"/>
                </a:lnTo>
                <a:lnTo>
                  <a:pt x="123" y="305"/>
                </a:lnTo>
                <a:lnTo>
                  <a:pt x="123" y="307"/>
                </a:lnTo>
                <a:lnTo>
                  <a:pt x="121" y="307"/>
                </a:lnTo>
                <a:lnTo>
                  <a:pt x="120" y="307"/>
                </a:lnTo>
                <a:lnTo>
                  <a:pt x="118" y="307"/>
                </a:lnTo>
                <a:lnTo>
                  <a:pt x="118" y="309"/>
                </a:lnTo>
                <a:lnTo>
                  <a:pt x="117" y="309"/>
                </a:lnTo>
                <a:lnTo>
                  <a:pt x="115" y="309"/>
                </a:lnTo>
                <a:lnTo>
                  <a:pt x="113" y="309"/>
                </a:lnTo>
                <a:lnTo>
                  <a:pt x="113" y="310"/>
                </a:lnTo>
                <a:lnTo>
                  <a:pt x="112" y="310"/>
                </a:lnTo>
                <a:lnTo>
                  <a:pt x="110" y="310"/>
                </a:lnTo>
                <a:lnTo>
                  <a:pt x="107" y="312"/>
                </a:lnTo>
                <a:lnTo>
                  <a:pt x="105" y="312"/>
                </a:lnTo>
                <a:lnTo>
                  <a:pt x="103" y="314"/>
                </a:lnTo>
                <a:lnTo>
                  <a:pt x="102" y="314"/>
                </a:lnTo>
                <a:lnTo>
                  <a:pt x="98" y="315"/>
                </a:lnTo>
                <a:lnTo>
                  <a:pt x="95" y="315"/>
                </a:lnTo>
                <a:lnTo>
                  <a:pt x="94" y="315"/>
                </a:lnTo>
                <a:lnTo>
                  <a:pt x="90" y="317"/>
                </a:lnTo>
                <a:lnTo>
                  <a:pt x="89" y="317"/>
                </a:lnTo>
                <a:lnTo>
                  <a:pt x="89" y="319"/>
                </a:lnTo>
                <a:lnTo>
                  <a:pt x="87" y="319"/>
                </a:lnTo>
                <a:lnTo>
                  <a:pt x="85" y="319"/>
                </a:lnTo>
                <a:lnTo>
                  <a:pt x="85" y="320"/>
                </a:lnTo>
                <a:lnTo>
                  <a:pt x="84" y="322"/>
                </a:lnTo>
                <a:lnTo>
                  <a:pt x="82" y="322"/>
                </a:lnTo>
                <a:lnTo>
                  <a:pt x="82" y="324"/>
                </a:lnTo>
                <a:lnTo>
                  <a:pt x="80" y="324"/>
                </a:lnTo>
                <a:lnTo>
                  <a:pt x="79" y="324"/>
                </a:lnTo>
                <a:lnTo>
                  <a:pt x="77" y="324"/>
                </a:lnTo>
                <a:lnTo>
                  <a:pt x="75" y="325"/>
                </a:lnTo>
                <a:lnTo>
                  <a:pt x="74" y="325"/>
                </a:lnTo>
                <a:lnTo>
                  <a:pt x="72" y="327"/>
                </a:lnTo>
                <a:lnTo>
                  <a:pt x="71" y="327"/>
                </a:lnTo>
                <a:lnTo>
                  <a:pt x="69" y="328"/>
                </a:lnTo>
                <a:lnTo>
                  <a:pt x="67" y="328"/>
                </a:lnTo>
                <a:lnTo>
                  <a:pt x="67" y="330"/>
                </a:lnTo>
                <a:lnTo>
                  <a:pt x="66" y="330"/>
                </a:lnTo>
                <a:lnTo>
                  <a:pt x="64" y="330"/>
                </a:lnTo>
                <a:lnTo>
                  <a:pt x="62" y="332"/>
                </a:lnTo>
                <a:lnTo>
                  <a:pt x="61" y="332"/>
                </a:lnTo>
                <a:lnTo>
                  <a:pt x="59" y="333"/>
                </a:lnTo>
                <a:lnTo>
                  <a:pt x="57" y="333"/>
                </a:lnTo>
                <a:lnTo>
                  <a:pt x="56" y="333"/>
                </a:lnTo>
                <a:lnTo>
                  <a:pt x="56" y="332"/>
                </a:lnTo>
                <a:lnTo>
                  <a:pt x="54" y="332"/>
                </a:lnTo>
                <a:lnTo>
                  <a:pt x="54" y="330"/>
                </a:lnTo>
                <a:lnTo>
                  <a:pt x="56" y="330"/>
                </a:lnTo>
                <a:lnTo>
                  <a:pt x="56" y="328"/>
                </a:lnTo>
                <a:lnTo>
                  <a:pt x="54" y="328"/>
                </a:lnTo>
                <a:lnTo>
                  <a:pt x="54" y="327"/>
                </a:lnTo>
                <a:lnTo>
                  <a:pt x="54" y="325"/>
                </a:lnTo>
                <a:lnTo>
                  <a:pt x="54" y="324"/>
                </a:lnTo>
                <a:lnTo>
                  <a:pt x="54" y="322"/>
                </a:lnTo>
                <a:lnTo>
                  <a:pt x="54" y="320"/>
                </a:lnTo>
                <a:lnTo>
                  <a:pt x="56" y="320"/>
                </a:lnTo>
                <a:lnTo>
                  <a:pt x="54" y="319"/>
                </a:lnTo>
                <a:lnTo>
                  <a:pt x="54" y="317"/>
                </a:lnTo>
                <a:lnTo>
                  <a:pt x="54" y="315"/>
                </a:lnTo>
                <a:lnTo>
                  <a:pt x="54" y="314"/>
                </a:lnTo>
                <a:lnTo>
                  <a:pt x="54" y="312"/>
                </a:lnTo>
                <a:lnTo>
                  <a:pt x="54" y="310"/>
                </a:lnTo>
                <a:lnTo>
                  <a:pt x="52" y="310"/>
                </a:lnTo>
                <a:lnTo>
                  <a:pt x="52" y="309"/>
                </a:lnTo>
                <a:lnTo>
                  <a:pt x="52" y="307"/>
                </a:lnTo>
                <a:lnTo>
                  <a:pt x="52" y="305"/>
                </a:lnTo>
                <a:lnTo>
                  <a:pt x="52" y="304"/>
                </a:lnTo>
                <a:lnTo>
                  <a:pt x="54" y="304"/>
                </a:lnTo>
                <a:lnTo>
                  <a:pt x="56" y="304"/>
                </a:lnTo>
                <a:lnTo>
                  <a:pt x="56" y="302"/>
                </a:lnTo>
                <a:lnTo>
                  <a:pt x="56" y="301"/>
                </a:lnTo>
                <a:lnTo>
                  <a:pt x="54" y="301"/>
                </a:lnTo>
                <a:lnTo>
                  <a:pt x="56" y="301"/>
                </a:lnTo>
                <a:lnTo>
                  <a:pt x="56" y="299"/>
                </a:lnTo>
                <a:lnTo>
                  <a:pt x="54" y="299"/>
                </a:lnTo>
                <a:lnTo>
                  <a:pt x="54" y="297"/>
                </a:lnTo>
                <a:lnTo>
                  <a:pt x="56" y="297"/>
                </a:lnTo>
                <a:lnTo>
                  <a:pt x="54" y="297"/>
                </a:lnTo>
                <a:lnTo>
                  <a:pt x="56" y="297"/>
                </a:lnTo>
                <a:lnTo>
                  <a:pt x="54" y="297"/>
                </a:lnTo>
                <a:lnTo>
                  <a:pt x="54" y="296"/>
                </a:lnTo>
                <a:lnTo>
                  <a:pt x="56" y="296"/>
                </a:lnTo>
                <a:lnTo>
                  <a:pt x="56" y="294"/>
                </a:lnTo>
                <a:lnTo>
                  <a:pt x="57" y="294"/>
                </a:lnTo>
                <a:lnTo>
                  <a:pt x="59" y="292"/>
                </a:lnTo>
                <a:lnTo>
                  <a:pt x="59" y="291"/>
                </a:lnTo>
                <a:lnTo>
                  <a:pt x="59" y="289"/>
                </a:lnTo>
                <a:lnTo>
                  <a:pt x="59" y="287"/>
                </a:lnTo>
                <a:lnTo>
                  <a:pt x="59" y="286"/>
                </a:lnTo>
                <a:lnTo>
                  <a:pt x="59" y="284"/>
                </a:lnTo>
                <a:lnTo>
                  <a:pt x="59" y="286"/>
                </a:lnTo>
                <a:lnTo>
                  <a:pt x="61" y="284"/>
                </a:lnTo>
                <a:lnTo>
                  <a:pt x="62" y="284"/>
                </a:lnTo>
                <a:lnTo>
                  <a:pt x="61" y="284"/>
                </a:lnTo>
                <a:lnTo>
                  <a:pt x="61" y="286"/>
                </a:lnTo>
                <a:lnTo>
                  <a:pt x="62" y="286"/>
                </a:lnTo>
                <a:lnTo>
                  <a:pt x="61" y="286"/>
                </a:lnTo>
                <a:lnTo>
                  <a:pt x="62" y="286"/>
                </a:lnTo>
                <a:lnTo>
                  <a:pt x="62" y="284"/>
                </a:lnTo>
                <a:lnTo>
                  <a:pt x="64" y="284"/>
                </a:lnTo>
                <a:lnTo>
                  <a:pt x="62" y="284"/>
                </a:lnTo>
                <a:lnTo>
                  <a:pt x="64" y="284"/>
                </a:lnTo>
                <a:lnTo>
                  <a:pt x="64" y="282"/>
                </a:lnTo>
                <a:lnTo>
                  <a:pt x="64" y="281"/>
                </a:lnTo>
                <a:lnTo>
                  <a:pt x="64" y="279"/>
                </a:lnTo>
                <a:lnTo>
                  <a:pt x="64" y="281"/>
                </a:lnTo>
                <a:lnTo>
                  <a:pt x="62" y="281"/>
                </a:lnTo>
                <a:lnTo>
                  <a:pt x="62" y="279"/>
                </a:lnTo>
                <a:lnTo>
                  <a:pt x="61" y="279"/>
                </a:lnTo>
                <a:lnTo>
                  <a:pt x="61" y="278"/>
                </a:lnTo>
                <a:lnTo>
                  <a:pt x="61" y="276"/>
                </a:lnTo>
                <a:lnTo>
                  <a:pt x="61" y="278"/>
                </a:lnTo>
                <a:lnTo>
                  <a:pt x="62" y="278"/>
                </a:lnTo>
                <a:lnTo>
                  <a:pt x="62" y="276"/>
                </a:lnTo>
                <a:lnTo>
                  <a:pt x="61" y="276"/>
                </a:lnTo>
                <a:lnTo>
                  <a:pt x="61" y="274"/>
                </a:lnTo>
                <a:lnTo>
                  <a:pt x="62" y="274"/>
                </a:lnTo>
                <a:lnTo>
                  <a:pt x="62" y="273"/>
                </a:lnTo>
                <a:lnTo>
                  <a:pt x="64" y="273"/>
                </a:lnTo>
                <a:lnTo>
                  <a:pt x="62" y="273"/>
                </a:lnTo>
                <a:lnTo>
                  <a:pt x="64" y="273"/>
                </a:lnTo>
                <a:lnTo>
                  <a:pt x="62" y="271"/>
                </a:lnTo>
                <a:lnTo>
                  <a:pt x="62" y="269"/>
                </a:lnTo>
                <a:lnTo>
                  <a:pt x="64" y="269"/>
                </a:lnTo>
                <a:lnTo>
                  <a:pt x="64" y="268"/>
                </a:lnTo>
                <a:lnTo>
                  <a:pt x="62" y="266"/>
                </a:lnTo>
                <a:lnTo>
                  <a:pt x="62" y="264"/>
                </a:lnTo>
                <a:lnTo>
                  <a:pt x="62" y="263"/>
                </a:lnTo>
                <a:lnTo>
                  <a:pt x="61" y="263"/>
                </a:lnTo>
                <a:lnTo>
                  <a:pt x="61" y="261"/>
                </a:lnTo>
                <a:lnTo>
                  <a:pt x="61" y="259"/>
                </a:lnTo>
                <a:lnTo>
                  <a:pt x="61" y="258"/>
                </a:lnTo>
                <a:lnTo>
                  <a:pt x="61" y="256"/>
                </a:lnTo>
                <a:lnTo>
                  <a:pt x="61" y="255"/>
                </a:lnTo>
                <a:lnTo>
                  <a:pt x="59" y="255"/>
                </a:lnTo>
                <a:lnTo>
                  <a:pt x="59" y="256"/>
                </a:lnTo>
                <a:lnTo>
                  <a:pt x="59" y="258"/>
                </a:lnTo>
                <a:lnTo>
                  <a:pt x="57" y="256"/>
                </a:lnTo>
                <a:lnTo>
                  <a:pt x="56" y="256"/>
                </a:lnTo>
                <a:lnTo>
                  <a:pt x="57" y="256"/>
                </a:lnTo>
                <a:lnTo>
                  <a:pt x="57" y="255"/>
                </a:lnTo>
                <a:lnTo>
                  <a:pt x="56" y="255"/>
                </a:lnTo>
                <a:lnTo>
                  <a:pt x="56" y="256"/>
                </a:lnTo>
                <a:lnTo>
                  <a:pt x="54" y="256"/>
                </a:lnTo>
                <a:lnTo>
                  <a:pt x="54" y="255"/>
                </a:lnTo>
                <a:lnTo>
                  <a:pt x="54" y="253"/>
                </a:lnTo>
                <a:lnTo>
                  <a:pt x="52" y="253"/>
                </a:lnTo>
                <a:lnTo>
                  <a:pt x="51" y="253"/>
                </a:lnTo>
                <a:lnTo>
                  <a:pt x="49" y="251"/>
                </a:lnTo>
                <a:lnTo>
                  <a:pt x="49" y="250"/>
                </a:lnTo>
                <a:lnTo>
                  <a:pt x="48" y="251"/>
                </a:lnTo>
                <a:lnTo>
                  <a:pt x="48" y="253"/>
                </a:lnTo>
                <a:lnTo>
                  <a:pt x="46" y="251"/>
                </a:lnTo>
                <a:lnTo>
                  <a:pt x="44" y="251"/>
                </a:lnTo>
                <a:lnTo>
                  <a:pt x="44" y="250"/>
                </a:lnTo>
                <a:lnTo>
                  <a:pt x="44" y="248"/>
                </a:lnTo>
                <a:lnTo>
                  <a:pt x="43" y="248"/>
                </a:lnTo>
                <a:lnTo>
                  <a:pt x="43" y="246"/>
                </a:lnTo>
                <a:lnTo>
                  <a:pt x="43" y="245"/>
                </a:lnTo>
                <a:lnTo>
                  <a:pt x="43" y="243"/>
                </a:lnTo>
                <a:lnTo>
                  <a:pt x="41" y="243"/>
                </a:lnTo>
                <a:lnTo>
                  <a:pt x="39" y="243"/>
                </a:lnTo>
                <a:lnTo>
                  <a:pt x="39" y="241"/>
                </a:lnTo>
                <a:lnTo>
                  <a:pt x="39" y="240"/>
                </a:lnTo>
                <a:lnTo>
                  <a:pt x="39" y="238"/>
                </a:lnTo>
                <a:lnTo>
                  <a:pt x="41" y="238"/>
                </a:lnTo>
                <a:lnTo>
                  <a:pt x="41" y="236"/>
                </a:lnTo>
                <a:lnTo>
                  <a:pt x="39" y="235"/>
                </a:lnTo>
                <a:lnTo>
                  <a:pt x="38" y="235"/>
                </a:lnTo>
                <a:lnTo>
                  <a:pt x="36" y="233"/>
                </a:lnTo>
                <a:lnTo>
                  <a:pt x="36" y="232"/>
                </a:lnTo>
                <a:lnTo>
                  <a:pt x="34" y="233"/>
                </a:lnTo>
                <a:lnTo>
                  <a:pt x="34" y="232"/>
                </a:lnTo>
                <a:lnTo>
                  <a:pt x="34" y="233"/>
                </a:lnTo>
                <a:lnTo>
                  <a:pt x="33" y="233"/>
                </a:lnTo>
                <a:lnTo>
                  <a:pt x="33" y="232"/>
                </a:lnTo>
                <a:lnTo>
                  <a:pt x="31" y="232"/>
                </a:lnTo>
                <a:lnTo>
                  <a:pt x="29" y="232"/>
                </a:lnTo>
                <a:lnTo>
                  <a:pt x="28" y="232"/>
                </a:lnTo>
                <a:lnTo>
                  <a:pt x="26" y="232"/>
                </a:lnTo>
                <a:lnTo>
                  <a:pt x="25" y="233"/>
                </a:lnTo>
                <a:lnTo>
                  <a:pt x="23" y="233"/>
                </a:lnTo>
                <a:lnTo>
                  <a:pt x="21" y="232"/>
                </a:lnTo>
                <a:lnTo>
                  <a:pt x="20" y="232"/>
                </a:lnTo>
                <a:lnTo>
                  <a:pt x="18" y="232"/>
                </a:lnTo>
                <a:lnTo>
                  <a:pt x="18" y="230"/>
                </a:lnTo>
                <a:lnTo>
                  <a:pt x="18" y="232"/>
                </a:lnTo>
                <a:lnTo>
                  <a:pt x="16" y="230"/>
                </a:lnTo>
                <a:lnTo>
                  <a:pt x="18" y="230"/>
                </a:lnTo>
                <a:lnTo>
                  <a:pt x="16" y="230"/>
                </a:lnTo>
                <a:lnTo>
                  <a:pt x="15" y="228"/>
                </a:lnTo>
                <a:lnTo>
                  <a:pt x="13" y="228"/>
                </a:lnTo>
                <a:lnTo>
                  <a:pt x="11" y="228"/>
                </a:lnTo>
                <a:lnTo>
                  <a:pt x="11" y="230"/>
                </a:lnTo>
                <a:lnTo>
                  <a:pt x="11" y="228"/>
                </a:lnTo>
                <a:lnTo>
                  <a:pt x="10" y="228"/>
                </a:lnTo>
                <a:lnTo>
                  <a:pt x="11" y="228"/>
                </a:lnTo>
                <a:lnTo>
                  <a:pt x="11" y="227"/>
                </a:lnTo>
                <a:lnTo>
                  <a:pt x="10" y="225"/>
                </a:lnTo>
                <a:lnTo>
                  <a:pt x="11" y="225"/>
                </a:lnTo>
                <a:lnTo>
                  <a:pt x="11" y="223"/>
                </a:lnTo>
                <a:lnTo>
                  <a:pt x="10" y="223"/>
                </a:lnTo>
                <a:lnTo>
                  <a:pt x="8" y="222"/>
                </a:lnTo>
                <a:lnTo>
                  <a:pt x="8" y="223"/>
                </a:lnTo>
                <a:lnTo>
                  <a:pt x="6" y="223"/>
                </a:lnTo>
                <a:lnTo>
                  <a:pt x="6" y="225"/>
                </a:lnTo>
                <a:lnTo>
                  <a:pt x="5" y="225"/>
                </a:lnTo>
                <a:lnTo>
                  <a:pt x="5" y="223"/>
                </a:lnTo>
                <a:lnTo>
                  <a:pt x="3" y="222"/>
                </a:lnTo>
                <a:lnTo>
                  <a:pt x="2" y="222"/>
                </a:lnTo>
                <a:lnTo>
                  <a:pt x="0" y="222"/>
                </a:lnTo>
                <a:lnTo>
                  <a:pt x="0" y="220"/>
                </a:lnTo>
                <a:lnTo>
                  <a:pt x="2" y="220"/>
                </a:lnTo>
                <a:lnTo>
                  <a:pt x="3" y="218"/>
                </a:lnTo>
                <a:lnTo>
                  <a:pt x="2" y="218"/>
                </a:lnTo>
                <a:lnTo>
                  <a:pt x="3" y="218"/>
                </a:lnTo>
                <a:lnTo>
                  <a:pt x="3" y="217"/>
                </a:lnTo>
                <a:lnTo>
                  <a:pt x="3" y="215"/>
                </a:lnTo>
                <a:lnTo>
                  <a:pt x="5" y="217"/>
                </a:lnTo>
                <a:lnTo>
                  <a:pt x="5" y="215"/>
                </a:lnTo>
                <a:lnTo>
                  <a:pt x="6" y="215"/>
                </a:lnTo>
                <a:lnTo>
                  <a:pt x="8" y="213"/>
                </a:lnTo>
                <a:lnTo>
                  <a:pt x="8" y="215"/>
                </a:lnTo>
                <a:lnTo>
                  <a:pt x="8" y="213"/>
                </a:lnTo>
                <a:lnTo>
                  <a:pt x="10" y="212"/>
                </a:lnTo>
                <a:lnTo>
                  <a:pt x="10" y="210"/>
                </a:lnTo>
                <a:lnTo>
                  <a:pt x="11" y="210"/>
                </a:lnTo>
                <a:lnTo>
                  <a:pt x="11" y="209"/>
                </a:lnTo>
                <a:lnTo>
                  <a:pt x="13" y="209"/>
                </a:lnTo>
                <a:lnTo>
                  <a:pt x="13" y="207"/>
                </a:lnTo>
                <a:lnTo>
                  <a:pt x="13" y="209"/>
                </a:lnTo>
                <a:lnTo>
                  <a:pt x="13" y="207"/>
                </a:lnTo>
                <a:lnTo>
                  <a:pt x="15" y="205"/>
                </a:lnTo>
                <a:lnTo>
                  <a:pt x="15" y="204"/>
                </a:lnTo>
                <a:lnTo>
                  <a:pt x="15" y="202"/>
                </a:lnTo>
                <a:lnTo>
                  <a:pt x="15" y="204"/>
                </a:lnTo>
                <a:lnTo>
                  <a:pt x="15" y="202"/>
                </a:lnTo>
                <a:lnTo>
                  <a:pt x="15" y="200"/>
                </a:lnTo>
                <a:lnTo>
                  <a:pt x="15" y="199"/>
                </a:lnTo>
                <a:lnTo>
                  <a:pt x="15" y="197"/>
                </a:lnTo>
                <a:lnTo>
                  <a:pt x="16" y="197"/>
                </a:lnTo>
                <a:lnTo>
                  <a:pt x="16" y="195"/>
                </a:lnTo>
                <a:lnTo>
                  <a:pt x="16" y="194"/>
                </a:lnTo>
                <a:lnTo>
                  <a:pt x="16" y="192"/>
                </a:lnTo>
                <a:lnTo>
                  <a:pt x="16" y="190"/>
                </a:lnTo>
                <a:lnTo>
                  <a:pt x="16" y="189"/>
                </a:lnTo>
                <a:lnTo>
                  <a:pt x="16" y="187"/>
                </a:lnTo>
                <a:lnTo>
                  <a:pt x="16" y="186"/>
                </a:lnTo>
                <a:lnTo>
                  <a:pt x="15" y="186"/>
                </a:lnTo>
                <a:lnTo>
                  <a:pt x="15" y="184"/>
                </a:lnTo>
                <a:lnTo>
                  <a:pt x="15" y="186"/>
                </a:lnTo>
                <a:lnTo>
                  <a:pt x="15" y="184"/>
                </a:lnTo>
                <a:lnTo>
                  <a:pt x="13" y="184"/>
                </a:lnTo>
                <a:lnTo>
                  <a:pt x="13" y="182"/>
                </a:lnTo>
                <a:lnTo>
                  <a:pt x="13" y="181"/>
                </a:lnTo>
                <a:lnTo>
                  <a:pt x="11" y="179"/>
                </a:lnTo>
                <a:lnTo>
                  <a:pt x="11" y="177"/>
                </a:lnTo>
                <a:lnTo>
                  <a:pt x="11" y="176"/>
                </a:lnTo>
                <a:lnTo>
                  <a:pt x="11" y="174"/>
                </a:lnTo>
                <a:lnTo>
                  <a:pt x="10" y="174"/>
                </a:lnTo>
                <a:lnTo>
                  <a:pt x="10" y="172"/>
                </a:lnTo>
                <a:lnTo>
                  <a:pt x="10" y="171"/>
                </a:lnTo>
                <a:lnTo>
                  <a:pt x="10" y="169"/>
                </a:lnTo>
                <a:lnTo>
                  <a:pt x="8" y="167"/>
                </a:lnTo>
                <a:lnTo>
                  <a:pt x="6" y="167"/>
                </a:lnTo>
                <a:lnTo>
                  <a:pt x="6" y="166"/>
                </a:lnTo>
                <a:lnTo>
                  <a:pt x="8" y="164"/>
                </a:lnTo>
                <a:lnTo>
                  <a:pt x="10" y="164"/>
                </a:lnTo>
                <a:lnTo>
                  <a:pt x="11" y="163"/>
                </a:lnTo>
                <a:lnTo>
                  <a:pt x="11" y="164"/>
                </a:lnTo>
                <a:lnTo>
                  <a:pt x="11" y="166"/>
                </a:lnTo>
                <a:lnTo>
                  <a:pt x="13" y="166"/>
                </a:lnTo>
                <a:lnTo>
                  <a:pt x="15" y="164"/>
                </a:lnTo>
                <a:lnTo>
                  <a:pt x="16" y="164"/>
                </a:lnTo>
                <a:lnTo>
                  <a:pt x="16" y="166"/>
                </a:lnTo>
                <a:lnTo>
                  <a:pt x="18" y="166"/>
                </a:lnTo>
                <a:lnTo>
                  <a:pt x="20" y="166"/>
                </a:lnTo>
                <a:lnTo>
                  <a:pt x="20" y="167"/>
                </a:lnTo>
                <a:lnTo>
                  <a:pt x="21" y="167"/>
                </a:lnTo>
                <a:lnTo>
                  <a:pt x="21" y="166"/>
                </a:lnTo>
                <a:lnTo>
                  <a:pt x="23" y="164"/>
                </a:lnTo>
                <a:lnTo>
                  <a:pt x="23" y="163"/>
                </a:lnTo>
                <a:lnTo>
                  <a:pt x="23" y="161"/>
                </a:lnTo>
                <a:lnTo>
                  <a:pt x="25" y="161"/>
                </a:lnTo>
                <a:lnTo>
                  <a:pt x="25" y="159"/>
                </a:lnTo>
                <a:lnTo>
                  <a:pt x="25" y="158"/>
                </a:lnTo>
                <a:lnTo>
                  <a:pt x="26" y="158"/>
                </a:lnTo>
                <a:lnTo>
                  <a:pt x="26" y="156"/>
                </a:lnTo>
                <a:lnTo>
                  <a:pt x="28" y="154"/>
                </a:lnTo>
                <a:lnTo>
                  <a:pt x="28" y="153"/>
                </a:lnTo>
                <a:lnTo>
                  <a:pt x="26" y="151"/>
                </a:lnTo>
                <a:lnTo>
                  <a:pt x="25" y="151"/>
                </a:lnTo>
                <a:lnTo>
                  <a:pt x="25" y="149"/>
                </a:lnTo>
                <a:lnTo>
                  <a:pt x="26" y="149"/>
                </a:lnTo>
                <a:lnTo>
                  <a:pt x="26" y="148"/>
                </a:lnTo>
                <a:lnTo>
                  <a:pt x="28" y="148"/>
                </a:lnTo>
                <a:lnTo>
                  <a:pt x="28" y="146"/>
                </a:lnTo>
                <a:lnTo>
                  <a:pt x="28" y="144"/>
                </a:lnTo>
                <a:lnTo>
                  <a:pt x="28" y="143"/>
                </a:lnTo>
                <a:lnTo>
                  <a:pt x="28" y="141"/>
                </a:lnTo>
                <a:lnTo>
                  <a:pt x="29" y="141"/>
                </a:lnTo>
                <a:lnTo>
                  <a:pt x="31" y="141"/>
                </a:lnTo>
                <a:lnTo>
                  <a:pt x="33" y="141"/>
                </a:lnTo>
                <a:lnTo>
                  <a:pt x="31" y="143"/>
                </a:lnTo>
                <a:lnTo>
                  <a:pt x="33" y="143"/>
                </a:lnTo>
                <a:lnTo>
                  <a:pt x="34" y="143"/>
                </a:lnTo>
                <a:lnTo>
                  <a:pt x="34" y="141"/>
                </a:lnTo>
                <a:lnTo>
                  <a:pt x="33" y="141"/>
                </a:lnTo>
                <a:lnTo>
                  <a:pt x="33" y="140"/>
                </a:lnTo>
                <a:lnTo>
                  <a:pt x="31" y="138"/>
                </a:lnTo>
                <a:lnTo>
                  <a:pt x="31" y="136"/>
                </a:lnTo>
                <a:lnTo>
                  <a:pt x="31" y="135"/>
                </a:lnTo>
                <a:lnTo>
                  <a:pt x="31" y="133"/>
                </a:lnTo>
                <a:lnTo>
                  <a:pt x="29" y="133"/>
                </a:lnTo>
                <a:lnTo>
                  <a:pt x="28" y="135"/>
                </a:lnTo>
                <a:lnTo>
                  <a:pt x="26" y="135"/>
                </a:lnTo>
                <a:lnTo>
                  <a:pt x="26" y="133"/>
                </a:lnTo>
                <a:lnTo>
                  <a:pt x="25" y="133"/>
                </a:lnTo>
                <a:lnTo>
                  <a:pt x="23" y="133"/>
                </a:lnTo>
                <a:lnTo>
                  <a:pt x="21" y="133"/>
                </a:lnTo>
                <a:lnTo>
                  <a:pt x="21" y="131"/>
                </a:lnTo>
                <a:lnTo>
                  <a:pt x="20" y="131"/>
                </a:lnTo>
                <a:lnTo>
                  <a:pt x="18" y="131"/>
                </a:lnTo>
                <a:lnTo>
                  <a:pt x="18" y="130"/>
                </a:lnTo>
                <a:lnTo>
                  <a:pt x="20" y="128"/>
                </a:lnTo>
                <a:lnTo>
                  <a:pt x="20" y="126"/>
                </a:lnTo>
                <a:lnTo>
                  <a:pt x="20" y="125"/>
                </a:lnTo>
                <a:lnTo>
                  <a:pt x="20" y="123"/>
                </a:lnTo>
                <a:lnTo>
                  <a:pt x="20" y="121"/>
                </a:lnTo>
                <a:lnTo>
                  <a:pt x="18" y="120"/>
                </a:lnTo>
                <a:lnTo>
                  <a:pt x="20" y="120"/>
                </a:lnTo>
                <a:lnTo>
                  <a:pt x="20" y="118"/>
                </a:lnTo>
                <a:lnTo>
                  <a:pt x="20" y="120"/>
                </a:lnTo>
                <a:lnTo>
                  <a:pt x="20" y="118"/>
                </a:lnTo>
                <a:lnTo>
                  <a:pt x="21" y="118"/>
                </a:lnTo>
                <a:lnTo>
                  <a:pt x="21" y="117"/>
                </a:lnTo>
                <a:lnTo>
                  <a:pt x="23" y="117"/>
                </a:lnTo>
                <a:lnTo>
                  <a:pt x="23" y="118"/>
                </a:lnTo>
                <a:lnTo>
                  <a:pt x="23" y="117"/>
                </a:lnTo>
                <a:lnTo>
                  <a:pt x="23" y="118"/>
                </a:lnTo>
                <a:lnTo>
                  <a:pt x="25" y="117"/>
                </a:lnTo>
                <a:lnTo>
                  <a:pt x="25" y="118"/>
                </a:lnTo>
                <a:lnTo>
                  <a:pt x="26" y="118"/>
                </a:lnTo>
                <a:lnTo>
                  <a:pt x="26" y="117"/>
                </a:lnTo>
                <a:lnTo>
                  <a:pt x="28" y="117"/>
                </a:lnTo>
                <a:lnTo>
                  <a:pt x="29" y="117"/>
                </a:lnTo>
                <a:lnTo>
                  <a:pt x="31" y="118"/>
                </a:lnTo>
                <a:lnTo>
                  <a:pt x="33" y="118"/>
                </a:lnTo>
                <a:lnTo>
                  <a:pt x="33" y="117"/>
                </a:lnTo>
                <a:lnTo>
                  <a:pt x="33" y="118"/>
                </a:lnTo>
                <a:lnTo>
                  <a:pt x="33" y="117"/>
                </a:lnTo>
                <a:lnTo>
                  <a:pt x="34" y="117"/>
                </a:lnTo>
                <a:lnTo>
                  <a:pt x="34" y="118"/>
                </a:lnTo>
                <a:lnTo>
                  <a:pt x="36" y="118"/>
                </a:lnTo>
                <a:lnTo>
                  <a:pt x="36" y="120"/>
                </a:lnTo>
                <a:lnTo>
                  <a:pt x="36" y="118"/>
                </a:lnTo>
                <a:lnTo>
                  <a:pt x="36" y="120"/>
                </a:lnTo>
                <a:lnTo>
                  <a:pt x="38" y="120"/>
                </a:lnTo>
                <a:lnTo>
                  <a:pt x="38" y="121"/>
                </a:lnTo>
                <a:lnTo>
                  <a:pt x="39" y="121"/>
                </a:lnTo>
                <a:lnTo>
                  <a:pt x="39" y="120"/>
                </a:lnTo>
                <a:lnTo>
                  <a:pt x="41" y="120"/>
                </a:lnTo>
                <a:lnTo>
                  <a:pt x="39" y="118"/>
                </a:lnTo>
                <a:lnTo>
                  <a:pt x="41" y="118"/>
                </a:lnTo>
                <a:lnTo>
                  <a:pt x="43" y="118"/>
                </a:lnTo>
                <a:lnTo>
                  <a:pt x="43" y="120"/>
                </a:lnTo>
                <a:lnTo>
                  <a:pt x="44" y="121"/>
                </a:lnTo>
                <a:lnTo>
                  <a:pt x="44" y="123"/>
                </a:lnTo>
                <a:lnTo>
                  <a:pt x="46" y="123"/>
                </a:lnTo>
                <a:lnTo>
                  <a:pt x="48" y="123"/>
                </a:lnTo>
                <a:lnTo>
                  <a:pt x="49" y="123"/>
                </a:lnTo>
                <a:lnTo>
                  <a:pt x="51" y="123"/>
                </a:lnTo>
                <a:lnTo>
                  <a:pt x="49" y="123"/>
                </a:lnTo>
                <a:lnTo>
                  <a:pt x="49" y="121"/>
                </a:lnTo>
                <a:lnTo>
                  <a:pt x="48" y="120"/>
                </a:lnTo>
                <a:lnTo>
                  <a:pt x="49" y="118"/>
                </a:lnTo>
                <a:lnTo>
                  <a:pt x="49" y="117"/>
                </a:lnTo>
                <a:lnTo>
                  <a:pt x="48" y="115"/>
                </a:lnTo>
                <a:lnTo>
                  <a:pt x="48" y="113"/>
                </a:lnTo>
                <a:lnTo>
                  <a:pt x="48" y="112"/>
                </a:lnTo>
                <a:lnTo>
                  <a:pt x="46" y="112"/>
                </a:lnTo>
                <a:lnTo>
                  <a:pt x="46" y="110"/>
                </a:lnTo>
                <a:lnTo>
                  <a:pt x="46" y="108"/>
                </a:lnTo>
                <a:lnTo>
                  <a:pt x="44" y="107"/>
                </a:lnTo>
                <a:lnTo>
                  <a:pt x="44" y="105"/>
                </a:lnTo>
                <a:lnTo>
                  <a:pt x="44" y="103"/>
                </a:lnTo>
                <a:lnTo>
                  <a:pt x="43" y="103"/>
                </a:lnTo>
                <a:lnTo>
                  <a:pt x="41" y="103"/>
                </a:lnTo>
                <a:lnTo>
                  <a:pt x="39" y="103"/>
                </a:lnTo>
                <a:lnTo>
                  <a:pt x="39" y="102"/>
                </a:lnTo>
                <a:lnTo>
                  <a:pt x="38" y="103"/>
                </a:lnTo>
                <a:lnTo>
                  <a:pt x="36" y="103"/>
                </a:lnTo>
                <a:lnTo>
                  <a:pt x="34" y="103"/>
                </a:lnTo>
                <a:lnTo>
                  <a:pt x="34" y="102"/>
                </a:lnTo>
                <a:lnTo>
                  <a:pt x="33" y="100"/>
                </a:lnTo>
                <a:lnTo>
                  <a:pt x="33" y="98"/>
                </a:lnTo>
                <a:lnTo>
                  <a:pt x="34" y="98"/>
                </a:lnTo>
                <a:lnTo>
                  <a:pt x="34" y="97"/>
                </a:lnTo>
                <a:lnTo>
                  <a:pt x="34" y="94"/>
                </a:lnTo>
                <a:lnTo>
                  <a:pt x="36" y="92"/>
                </a:lnTo>
                <a:lnTo>
                  <a:pt x="36" y="90"/>
                </a:lnTo>
                <a:lnTo>
                  <a:pt x="38" y="89"/>
                </a:lnTo>
                <a:lnTo>
                  <a:pt x="39" y="89"/>
                </a:lnTo>
                <a:lnTo>
                  <a:pt x="39" y="87"/>
                </a:lnTo>
                <a:lnTo>
                  <a:pt x="41" y="87"/>
                </a:lnTo>
                <a:lnTo>
                  <a:pt x="43" y="87"/>
                </a:lnTo>
                <a:lnTo>
                  <a:pt x="44" y="87"/>
                </a:lnTo>
                <a:lnTo>
                  <a:pt x="46" y="87"/>
                </a:lnTo>
                <a:lnTo>
                  <a:pt x="44" y="87"/>
                </a:lnTo>
                <a:lnTo>
                  <a:pt x="44" y="85"/>
                </a:lnTo>
                <a:lnTo>
                  <a:pt x="43" y="85"/>
                </a:lnTo>
                <a:lnTo>
                  <a:pt x="41" y="85"/>
                </a:lnTo>
                <a:lnTo>
                  <a:pt x="41" y="84"/>
                </a:lnTo>
                <a:lnTo>
                  <a:pt x="39" y="84"/>
                </a:lnTo>
                <a:lnTo>
                  <a:pt x="39" y="82"/>
                </a:lnTo>
                <a:lnTo>
                  <a:pt x="38" y="82"/>
                </a:lnTo>
                <a:lnTo>
                  <a:pt x="36" y="82"/>
                </a:lnTo>
                <a:lnTo>
                  <a:pt x="36" y="80"/>
                </a:lnTo>
                <a:lnTo>
                  <a:pt x="34" y="80"/>
                </a:lnTo>
                <a:lnTo>
                  <a:pt x="36" y="79"/>
                </a:lnTo>
                <a:lnTo>
                  <a:pt x="36" y="77"/>
                </a:lnTo>
                <a:lnTo>
                  <a:pt x="38" y="77"/>
                </a:lnTo>
                <a:lnTo>
                  <a:pt x="38" y="75"/>
                </a:lnTo>
                <a:lnTo>
                  <a:pt x="38" y="74"/>
                </a:lnTo>
                <a:lnTo>
                  <a:pt x="38" y="72"/>
                </a:lnTo>
                <a:lnTo>
                  <a:pt x="39" y="71"/>
                </a:lnTo>
                <a:lnTo>
                  <a:pt x="39" y="69"/>
                </a:lnTo>
                <a:lnTo>
                  <a:pt x="38" y="69"/>
                </a:lnTo>
                <a:lnTo>
                  <a:pt x="36" y="69"/>
                </a:lnTo>
                <a:lnTo>
                  <a:pt x="34" y="69"/>
                </a:lnTo>
                <a:lnTo>
                  <a:pt x="34" y="71"/>
                </a:lnTo>
                <a:lnTo>
                  <a:pt x="33" y="71"/>
                </a:lnTo>
                <a:lnTo>
                  <a:pt x="31" y="71"/>
                </a:lnTo>
                <a:lnTo>
                  <a:pt x="29" y="71"/>
                </a:lnTo>
                <a:lnTo>
                  <a:pt x="28" y="71"/>
                </a:lnTo>
                <a:lnTo>
                  <a:pt x="28" y="69"/>
                </a:lnTo>
                <a:lnTo>
                  <a:pt x="26" y="69"/>
                </a:lnTo>
                <a:lnTo>
                  <a:pt x="26" y="67"/>
                </a:lnTo>
                <a:lnTo>
                  <a:pt x="25" y="66"/>
                </a:lnTo>
                <a:lnTo>
                  <a:pt x="25" y="64"/>
                </a:lnTo>
                <a:lnTo>
                  <a:pt x="23" y="64"/>
                </a:lnTo>
                <a:lnTo>
                  <a:pt x="23" y="62"/>
                </a:lnTo>
                <a:lnTo>
                  <a:pt x="23" y="61"/>
                </a:lnTo>
                <a:lnTo>
                  <a:pt x="25" y="61"/>
                </a:lnTo>
                <a:lnTo>
                  <a:pt x="23" y="61"/>
                </a:lnTo>
                <a:lnTo>
                  <a:pt x="23" y="59"/>
                </a:lnTo>
                <a:lnTo>
                  <a:pt x="25" y="59"/>
                </a:lnTo>
                <a:lnTo>
                  <a:pt x="23" y="59"/>
                </a:lnTo>
                <a:lnTo>
                  <a:pt x="25" y="59"/>
                </a:lnTo>
                <a:lnTo>
                  <a:pt x="25" y="57"/>
                </a:lnTo>
                <a:lnTo>
                  <a:pt x="25" y="56"/>
                </a:lnTo>
                <a:lnTo>
                  <a:pt x="25" y="54"/>
                </a:lnTo>
                <a:lnTo>
                  <a:pt x="25" y="52"/>
                </a:lnTo>
                <a:lnTo>
                  <a:pt x="25" y="51"/>
                </a:lnTo>
                <a:lnTo>
                  <a:pt x="26" y="51"/>
                </a:lnTo>
                <a:lnTo>
                  <a:pt x="25" y="51"/>
                </a:lnTo>
                <a:lnTo>
                  <a:pt x="25" y="49"/>
                </a:lnTo>
                <a:lnTo>
                  <a:pt x="26" y="49"/>
                </a:lnTo>
                <a:lnTo>
                  <a:pt x="25" y="49"/>
                </a:lnTo>
                <a:lnTo>
                  <a:pt x="26" y="49"/>
                </a:lnTo>
                <a:lnTo>
                  <a:pt x="26" y="48"/>
                </a:lnTo>
                <a:lnTo>
                  <a:pt x="26" y="46"/>
                </a:lnTo>
                <a:lnTo>
                  <a:pt x="25" y="46"/>
                </a:lnTo>
                <a:lnTo>
                  <a:pt x="25" y="44"/>
                </a:lnTo>
                <a:lnTo>
                  <a:pt x="25" y="43"/>
                </a:lnTo>
                <a:lnTo>
                  <a:pt x="23" y="43"/>
                </a:lnTo>
                <a:lnTo>
                  <a:pt x="23" y="44"/>
                </a:lnTo>
                <a:lnTo>
                  <a:pt x="23" y="43"/>
                </a:lnTo>
                <a:lnTo>
                  <a:pt x="23" y="41"/>
                </a:lnTo>
                <a:lnTo>
                  <a:pt x="25" y="41"/>
                </a:lnTo>
                <a:lnTo>
                  <a:pt x="25" y="39"/>
                </a:lnTo>
                <a:lnTo>
                  <a:pt x="25" y="41"/>
                </a:lnTo>
                <a:lnTo>
                  <a:pt x="23" y="39"/>
                </a:lnTo>
                <a:lnTo>
                  <a:pt x="25" y="39"/>
                </a:lnTo>
                <a:lnTo>
                  <a:pt x="25" y="38"/>
                </a:lnTo>
                <a:lnTo>
                  <a:pt x="26" y="36"/>
                </a:lnTo>
                <a:lnTo>
                  <a:pt x="28" y="36"/>
                </a:lnTo>
                <a:lnTo>
                  <a:pt x="29" y="34"/>
                </a:lnTo>
                <a:lnTo>
                  <a:pt x="31" y="34"/>
                </a:lnTo>
                <a:lnTo>
                  <a:pt x="31" y="33"/>
                </a:lnTo>
                <a:lnTo>
                  <a:pt x="33" y="31"/>
                </a:lnTo>
                <a:lnTo>
                  <a:pt x="33" y="29"/>
                </a:lnTo>
                <a:lnTo>
                  <a:pt x="34" y="29"/>
                </a:lnTo>
                <a:lnTo>
                  <a:pt x="36" y="29"/>
                </a:lnTo>
                <a:lnTo>
                  <a:pt x="36" y="28"/>
                </a:lnTo>
                <a:lnTo>
                  <a:pt x="38" y="28"/>
                </a:lnTo>
                <a:lnTo>
                  <a:pt x="39" y="28"/>
                </a:lnTo>
                <a:lnTo>
                  <a:pt x="41" y="26"/>
                </a:lnTo>
                <a:lnTo>
                  <a:pt x="41" y="25"/>
                </a:lnTo>
                <a:lnTo>
                  <a:pt x="43" y="25"/>
                </a:lnTo>
                <a:lnTo>
                  <a:pt x="44" y="23"/>
                </a:lnTo>
                <a:lnTo>
                  <a:pt x="43" y="23"/>
                </a:lnTo>
                <a:lnTo>
                  <a:pt x="43" y="21"/>
                </a:lnTo>
                <a:lnTo>
                  <a:pt x="44" y="23"/>
                </a:lnTo>
                <a:lnTo>
                  <a:pt x="44" y="21"/>
                </a:lnTo>
                <a:lnTo>
                  <a:pt x="46" y="21"/>
                </a:lnTo>
                <a:lnTo>
                  <a:pt x="46" y="20"/>
                </a:lnTo>
                <a:lnTo>
                  <a:pt x="44" y="20"/>
                </a:lnTo>
                <a:lnTo>
                  <a:pt x="46" y="20"/>
                </a:lnTo>
                <a:lnTo>
                  <a:pt x="46" y="18"/>
                </a:lnTo>
                <a:lnTo>
                  <a:pt x="44" y="18"/>
                </a:lnTo>
                <a:lnTo>
                  <a:pt x="46" y="16"/>
                </a:lnTo>
                <a:lnTo>
                  <a:pt x="48" y="16"/>
                </a:lnTo>
                <a:lnTo>
                  <a:pt x="49" y="15"/>
                </a:lnTo>
                <a:lnTo>
                  <a:pt x="49" y="13"/>
                </a:lnTo>
                <a:lnTo>
                  <a:pt x="51" y="13"/>
                </a:lnTo>
                <a:lnTo>
                  <a:pt x="51" y="15"/>
                </a:lnTo>
                <a:lnTo>
                  <a:pt x="52" y="15"/>
                </a:lnTo>
                <a:lnTo>
                  <a:pt x="54" y="16"/>
                </a:lnTo>
                <a:lnTo>
                  <a:pt x="56" y="15"/>
                </a:lnTo>
                <a:lnTo>
                  <a:pt x="57" y="15"/>
                </a:lnTo>
                <a:lnTo>
                  <a:pt x="57" y="13"/>
                </a:lnTo>
                <a:lnTo>
                  <a:pt x="57" y="15"/>
                </a:lnTo>
                <a:lnTo>
                  <a:pt x="59" y="15"/>
                </a:lnTo>
                <a:lnTo>
                  <a:pt x="61" y="15"/>
                </a:lnTo>
                <a:lnTo>
                  <a:pt x="61" y="18"/>
                </a:lnTo>
                <a:lnTo>
                  <a:pt x="62" y="18"/>
                </a:lnTo>
                <a:lnTo>
                  <a:pt x="62" y="20"/>
                </a:lnTo>
                <a:lnTo>
                  <a:pt x="64" y="20"/>
                </a:lnTo>
                <a:lnTo>
                  <a:pt x="64" y="21"/>
                </a:lnTo>
                <a:lnTo>
                  <a:pt x="64" y="23"/>
                </a:lnTo>
                <a:lnTo>
                  <a:pt x="64" y="25"/>
                </a:lnTo>
                <a:lnTo>
                  <a:pt x="66" y="25"/>
                </a:lnTo>
                <a:lnTo>
                  <a:pt x="67" y="25"/>
                </a:lnTo>
                <a:lnTo>
                  <a:pt x="69" y="25"/>
                </a:lnTo>
                <a:lnTo>
                  <a:pt x="71" y="25"/>
                </a:lnTo>
                <a:lnTo>
                  <a:pt x="72" y="25"/>
                </a:lnTo>
                <a:lnTo>
                  <a:pt x="72" y="26"/>
                </a:lnTo>
                <a:lnTo>
                  <a:pt x="74" y="26"/>
                </a:lnTo>
                <a:lnTo>
                  <a:pt x="75" y="26"/>
                </a:lnTo>
                <a:lnTo>
                  <a:pt x="77" y="26"/>
                </a:lnTo>
                <a:lnTo>
                  <a:pt x="79" y="28"/>
                </a:lnTo>
                <a:lnTo>
                  <a:pt x="80" y="29"/>
                </a:lnTo>
                <a:lnTo>
                  <a:pt x="80" y="31"/>
                </a:lnTo>
                <a:lnTo>
                  <a:pt x="82" y="31"/>
                </a:lnTo>
                <a:lnTo>
                  <a:pt x="82" y="29"/>
                </a:lnTo>
                <a:lnTo>
                  <a:pt x="85" y="29"/>
                </a:lnTo>
                <a:lnTo>
                  <a:pt x="85" y="28"/>
                </a:lnTo>
                <a:lnTo>
                  <a:pt x="85" y="26"/>
                </a:lnTo>
                <a:lnTo>
                  <a:pt x="85" y="25"/>
                </a:lnTo>
                <a:lnTo>
                  <a:pt x="84" y="25"/>
                </a:lnTo>
                <a:lnTo>
                  <a:pt x="84" y="23"/>
                </a:lnTo>
                <a:lnTo>
                  <a:pt x="85" y="21"/>
                </a:lnTo>
                <a:lnTo>
                  <a:pt x="85" y="20"/>
                </a:lnTo>
                <a:lnTo>
                  <a:pt x="87" y="20"/>
                </a:lnTo>
                <a:lnTo>
                  <a:pt x="89" y="20"/>
                </a:lnTo>
                <a:lnTo>
                  <a:pt x="90" y="20"/>
                </a:lnTo>
                <a:lnTo>
                  <a:pt x="92" y="20"/>
                </a:lnTo>
                <a:lnTo>
                  <a:pt x="94" y="20"/>
                </a:lnTo>
                <a:lnTo>
                  <a:pt x="95" y="18"/>
                </a:lnTo>
                <a:lnTo>
                  <a:pt x="98" y="20"/>
                </a:lnTo>
                <a:lnTo>
                  <a:pt x="100" y="20"/>
                </a:lnTo>
                <a:lnTo>
                  <a:pt x="102" y="20"/>
                </a:lnTo>
                <a:lnTo>
                  <a:pt x="102" y="18"/>
                </a:lnTo>
                <a:lnTo>
                  <a:pt x="103" y="16"/>
                </a:lnTo>
                <a:lnTo>
                  <a:pt x="102" y="16"/>
                </a:lnTo>
                <a:lnTo>
                  <a:pt x="102" y="15"/>
                </a:lnTo>
                <a:lnTo>
                  <a:pt x="100" y="15"/>
                </a:lnTo>
                <a:lnTo>
                  <a:pt x="100" y="13"/>
                </a:lnTo>
                <a:lnTo>
                  <a:pt x="100" y="11"/>
                </a:lnTo>
                <a:lnTo>
                  <a:pt x="102" y="11"/>
                </a:lnTo>
                <a:lnTo>
                  <a:pt x="100" y="10"/>
                </a:lnTo>
                <a:lnTo>
                  <a:pt x="100" y="8"/>
                </a:lnTo>
                <a:lnTo>
                  <a:pt x="100" y="6"/>
                </a:lnTo>
                <a:lnTo>
                  <a:pt x="102" y="6"/>
                </a:lnTo>
                <a:lnTo>
                  <a:pt x="102" y="5"/>
                </a:lnTo>
                <a:lnTo>
                  <a:pt x="102" y="3"/>
                </a:lnTo>
                <a:lnTo>
                  <a:pt x="103" y="3"/>
                </a:lnTo>
                <a:lnTo>
                  <a:pt x="103" y="5"/>
                </a:lnTo>
                <a:lnTo>
                  <a:pt x="105" y="6"/>
                </a:lnTo>
                <a:lnTo>
                  <a:pt x="107" y="6"/>
                </a:lnTo>
                <a:lnTo>
                  <a:pt x="107" y="8"/>
                </a:lnTo>
                <a:lnTo>
                  <a:pt x="108" y="8"/>
                </a:lnTo>
                <a:lnTo>
                  <a:pt x="110" y="8"/>
                </a:lnTo>
                <a:lnTo>
                  <a:pt x="112" y="10"/>
                </a:lnTo>
                <a:lnTo>
                  <a:pt x="113" y="10"/>
                </a:lnTo>
                <a:lnTo>
                  <a:pt x="113" y="8"/>
                </a:lnTo>
                <a:lnTo>
                  <a:pt x="115" y="8"/>
                </a:lnTo>
                <a:lnTo>
                  <a:pt x="115" y="6"/>
                </a:lnTo>
                <a:lnTo>
                  <a:pt x="113" y="6"/>
                </a:lnTo>
                <a:lnTo>
                  <a:pt x="113" y="3"/>
                </a:lnTo>
                <a:lnTo>
                  <a:pt x="113" y="2"/>
                </a:lnTo>
                <a:lnTo>
                  <a:pt x="115" y="2"/>
                </a:lnTo>
                <a:lnTo>
                  <a:pt x="117" y="2"/>
                </a:lnTo>
                <a:lnTo>
                  <a:pt x="117" y="3"/>
                </a:lnTo>
                <a:lnTo>
                  <a:pt x="118" y="2"/>
                </a:lnTo>
                <a:lnTo>
                  <a:pt x="120" y="2"/>
                </a:lnTo>
                <a:lnTo>
                  <a:pt x="121" y="2"/>
                </a:lnTo>
                <a:lnTo>
                  <a:pt x="121" y="0"/>
                </a:lnTo>
                <a:lnTo>
                  <a:pt x="123" y="0"/>
                </a:lnTo>
                <a:lnTo>
                  <a:pt x="125" y="2"/>
                </a:lnTo>
                <a:lnTo>
                  <a:pt x="123" y="2"/>
                </a:lnTo>
                <a:lnTo>
                  <a:pt x="123" y="3"/>
                </a:lnTo>
                <a:lnTo>
                  <a:pt x="123" y="5"/>
                </a:lnTo>
                <a:lnTo>
                  <a:pt x="125" y="5"/>
                </a:lnTo>
                <a:lnTo>
                  <a:pt x="126" y="5"/>
                </a:lnTo>
                <a:lnTo>
                  <a:pt x="126" y="6"/>
                </a:lnTo>
                <a:lnTo>
                  <a:pt x="125" y="6"/>
                </a:lnTo>
                <a:lnTo>
                  <a:pt x="123" y="6"/>
                </a:lnTo>
                <a:lnTo>
                  <a:pt x="125" y="8"/>
                </a:lnTo>
                <a:lnTo>
                  <a:pt x="125" y="10"/>
                </a:lnTo>
                <a:lnTo>
                  <a:pt x="123" y="10"/>
                </a:lnTo>
                <a:lnTo>
                  <a:pt x="123" y="11"/>
                </a:lnTo>
                <a:lnTo>
                  <a:pt x="125" y="11"/>
                </a:lnTo>
                <a:lnTo>
                  <a:pt x="125" y="13"/>
                </a:lnTo>
                <a:lnTo>
                  <a:pt x="126" y="13"/>
                </a:lnTo>
                <a:lnTo>
                  <a:pt x="126" y="15"/>
                </a:lnTo>
                <a:lnTo>
                  <a:pt x="126" y="16"/>
                </a:lnTo>
                <a:lnTo>
                  <a:pt x="126" y="18"/>
                </a:lnTo>
                <a:lnTo>
                  <a:pt x="126" y="20"/>
                </a:lnTo>
                <a:lnTo>
                  <a:pt x="126" y="21"/>
                </a:lnTo>
                <a:lnTo>
                  <a:pt x="125" y="21"/>
                </a:lnTo>
                <a:lnTo>
                  <a:pt x="126" y="21"/>
                </a:lnTo>
                <a:lnTo>
                  <a:pt x="126" y="23"/>
                </a:lnTo>
                <a:lnTo>
                  <a:pt x="125" y="23"/>
                </a:lnTo>
                <a:lnTo>
                  <a:pt x="123" y="23"/>
                </a:lnTo>
                <a:lnTo>
                  <a:pt x="123" y="25"/>
                </a:lnTo>
                <a:lnTo>
                  <a:pt x="125" y="25"/>
                </a:lnTo>
                <a:lnTo>
                  <a:pt x="125" y="26"/>
                </a:lnTo>
                <a:lnTo>
                  <a:pt x="126" y="26"/>
                </a:lnTo>
                <a:lnTo>
                  <a:pt x="126" y="28"/>
                </a:lnTo>
                <a:lnTo>
                  <a:pt x="128" y="28"/>
                </a:lnTo>
                <a:lnTo>
                  <a:pt x="130" y="28"/>
                </a:lnTo>
                <a:lnTo>
                  <a:pt x="131" y="28"/>
                </a:lnTo>
                <a:lnTo>
                  <a:pt x="133" y="28"/>
                </a:lnTo>
                <a:lnTo>
                  <a:pt x="135" y="28"/>
                </a:lnTo>
                <a:lnTo>
                  <a:pt x="136" y="28"/>
                </a:lnTo>
                <a:lnTo>
                  <a:pt x="136" y="26"/>
                </a:lnTo>
                <a:lnTo>
                  <a:pt x="136" y="25"/>
                </a:lnTo>
                <a:lnTo>
                  <a:pt x="138" y="25"/>
                </a:lnTo>
                <a:lnTo>
                  <a:pt x="140" y="25"/>
                </a:lnTo>
                <a:lnTo>
                  <a:pt x="141" y="25"/>
                </a:lnTo>
                <a:lnTo>
                  <a:pt x="140" y="23"/>
                </a:lnTo>
                <a:lnTo>
                  <a:pt x="141" y="23"/>
                </a:lnTo>
                <a:lnTo>
                  <a:pt x="141" y="21"/>
                </a:lnTo>
                <a:lnTo>
                  <a:pt x="141" y="20"/>
                </a:lnTo>
                <a:lnTo>
                  <a:pt x="143" y="20"/>
                </a:lnTo>
                <a:lnTo>
                  <a:pt x="144" y="18"/>
                </a:lnTo>
                <a:lnTo>
                  <a:pt x="144" y="16"/>
                </a:lnTo>
                <a:lnTo>
                  <a:pt x="146" y="16"/>
                </a:lnTo>
                <a:lnTo>
                  <a:pt x="148" y="16"/>
                </a:lnTo>
                <a:lnTo>
                  <a:pt x="149" y="16"/>
                </a:lnTo>
                <a:lnTo>
                  <a:pt x="151" y="16"/>
                </a:lnTo>
                <a:lnTo>
                  <a:pt x="153" y="15"/>
                </a:lnTo>
                <a:lnTo>
                  <a:pt x="154" y="15"/>
                </a:lnTo>
                <a:lnTo>
                  <a:pt x="156" y="15"/>
                </a:lnTo>
                <a:lnTo>
                  <a:pt x="158" y="15"/>
                </a:lnTo>
                <a:lnTo>
                  <a:pt x="159" y="15"/>
                </a:lnTo>
                <a:lnTo>
                  <a:pt x="159" y="16"/>
                </a:lnTo>
                <a:lnTo>
                  <a:pt x="161" y="16"/>
                </a:lnTo>
                <a:lnTo>
                  <a:pt x="161" y="18"/>
                </a:lnTo>
                <a:lnTo>
                  <a:pt x="163" y="18"/>
                </a:lnTo>
                <a:lnTo>
                  <a:pt x="163" y="20"/>
                </a:lnTo>
                <a:lnTo>
                  <a:pt x="164" y="20"/>
                </a:lnTo>
                <a:lnTo>
                  <a:pt x="163" y="21"/>
                </a:lnTo>
                <a:lnTo>
                  <a:pt x="164" y="21"/>
                </a:lnTo>
                <a:lnTo>
                  <a:pt x="164" y="23"/>
                </a:lnTo>
                <a:lnTo>
                  <a:pt x="166" y="21"/>
                </a:lnTo>
                <a:lnTo>
                  <a:pt x="166" y="23"/>
                </a:lnTo>
                <a:lnTo>
                  <a:pt x="167" y="23"/>
                </a:lnTo>
                <a:lnTo>
                  <a:pt x="167" y="25"/>
                </a:lnTo>
                <a:lnTo>
                  <a:pt x="169" y="25"/>
                </a:lnTo>
                <a:lnTo>
                  <a:pt x="169" y="23"/>
                </a:lnTo>
                <a:lnTo>
                  <a:pt x="171" y="23"/>
                </a:lnTo>
                <a:lnTo>
                  <a:pt x="172" y="23"/>
                </a:lnTo>
                <a:lnTo>
                  <a:pt x="174" y="23"/>
                </a:lnTo>
                <a:lnTo>
                  <a:pt x="176" y="23"/>
                </a:lnTo>
                <a:lnTo>
                  <a:pt x="177" y="21"/>
                </a:lnTo>
                <a:lnTo>
                  <a:pt x="177" y="23"/>
                </a:lnTo>
                <a:lnTo>
                  <a:pt x="179" y="23"/>
                </a:lnTo>
                <a:lnTo>
                  <a:pt x="179" y="21"/>
                </a:lnTo>
                <a:lnTo>
                  <a:pt x="181" y="23"/>
                </a:lnTo>
                <a:lnTo>
                  <a:pt x="181" y="25"/>
                </a:lnTo>
                <a:lnTo>
                  <a:pt x="179" y="25"/>
                </a:lnTo>
                <a:lnTo>
                  <a:pt x="179" y="26"/>
                </a:lnTo>
                <a:lnTo>
                  <a:pt x="179" y="28"/>
                </a:lnTo>
                <a:lnTo>
                  <a:pt x="181" y="28"/>
                </a:lnTo>
                <a:lnTo>
                  <a:pt x="182" y="28"/>
                </a:lnTo>
                <a:lnTo>
                  <a:pt x="182" y="26"/>
                </a:lnTo>
                <a:lnTo>
                  <a:pt x="184" y="28"/>
                </a:lnTo>
                <a:lnTo>
                  <a:pt x="182" y="28"/>
                </a:lnTo>
                <a:lnTo>
                  <a:pt x="182" y="29"/>
                </a:lnTo>
                <a:lnTo>
                  <a:pt x="184" y="29"/>
                </a:lnTo>
                <a:lnTo>
                  <a:pt x="184" y="31"/>
                </a:lnTo>
                <a:lnTo>
                  <a:pt x="186" y="33"/>
                </a:lnTo>
                <a:lnTo>
                  <a:pt x="184" y="33"/>
                </a:lnTo>
                <a:lnTo>
                  <a:pt x="186" y="33"/>
                </a:lnTo>
                <a:lnTo>
                  <a:pt x="184" y="34"/>
                </a:lnTo>
                <a:lnTo>
                  <a:pt x="186" y="34"/>
                </a:lnTo>
                <a:lnTo>
                  <a:pt x="187" y="34"/>
                </a:lnTo>
                <a:lnTo>
                  <a:pt x="187" y="33"/>
                </a:lnTo>
                <a:lnTo>
                  <a:pt x="187" y="34"/>
                </a:lnTo>
                <a:lnTo>
                  <a:pt x="187" y="36"/>
                </a:lnTo>
                <a:lnTo>
                  <a:pt x="189" y="36"/>
                </a:lnTo>
                <a:lnTo>
                  <a:pt x="189" y="38"/>
                </a:lnTo>
                <a:lnTo>
                  <a:pt x="190" y="38"/>
                </a:lnTo>
                <a:lnTo>
                  <a:pt x="189" y="38"/>
                </a:lnTo>
                <a:lnTo>
                  <a:pt x="189" y="39"/>
                </a:lnTo>
                <a:lnTo>
                  <a:pt x="189" y="38"/>
                </a:lnTo>
                <a:lnTo>
                  <a:pt x="189" y="39"/>
                </a:lnTo>
                <a:lnTo>
                  <a:pt x="189" y="41"/>
                </a:lnTo>
                <a:lnTo>
                  <a:pt x="190" y="41"/>
                </a:lnTo>
                <a:lnTo>
                  <a:pt x="189" y="43"/>
                </a:lnTo>
                <a:lnTo>
                  <a:pt x="190" y="43"/>
                </a:lnTo>
                <a:lnTo>
                  <a:pt x="189" y="43"/>
                </a:lnTo>
                <a:lnTo>
                  <a:pt x="189" y="44"/>
                </a:lnTo>
                <a:lnTo>
                  <a:pt x="190" y="44"/>
                </a:lnTo>
                <a:lnTo>
                  <a:pt x="190" y="46"/>
                </a:lnTo>
                <a:lnTo>
                  <a:pt x="192" y="46"/>
                </a:lnTo>
                <a:lnTo>
                  <a:pt x="192" y="44"/>
                </a:lnTo>
                <a:lnTo>
                  <a:pt x="194" y="46"/>
                </a:lnTo>
                <a:lnTo>
                  <a:pt x="195" y="46"/>
                </a:lnTo>
                <a:lnTo>
                  <a:pt x="197" y="46"/>
                </a:lnTo>
                <a:lnTo>
                  <a:pt x="197" y="48"/>
                </a:lnTo>
                <a:lnTo>
                  <a:pt x="199" y="48"/>
                </a:lnTo>
                <a:lnTo>
                  <a:pt x="199" y="49"/>
                </a:lnTo>
                <a:lnTo>
                  <a:pt x="199" y="51"/>
                </a:lnTo>
                <a:lnTo>
                  <a:pt x="197" y="51"/>
                </a:lnTo>
                <a:lnTo>
                  <a:pt x="197" y="49"/>
                </a:lnTo>
                <a:lnTo>
                  <a:pt x="197" y="51"/>
                </a:lnTo>
                <a:lnTo>
                  <a:pt x="199" y="51"/>
                </a:lnTo>
                <a:lnTo>
                  <a:pt x="199" y="52"/>
                </a:lnTo>
                <a:lnTo>
                  <a:pt x="200" y="52"/>
                </a:lnTo>
                <a:lnTo>
                  <a:pt x="202" y="52"/>
                </a:lnTo>
                <a:lnTo>
                  <a:pt x="202" y="54"/>
                </a:lnTo>
                <a:lnTo>
                  <a:pt x="204" y="56"/>
                </a:lnTo>
                <a:lnTo>
                  <a:pt x="205" y="56"/>
                </a:lnTo>
                <a:lnTo>
                  <a:pt x="205" y="54"/>
                </a:lnTo>
                <a:lnTo>
                  <a:pt x="207" y="54"/>
                </a:lnTo>
                <a:lnTo>
                  <a:pt x="209" y="54"/>
                </a:lnTo>
                <a:lnTo>
                  <a:pt x="210" y="56"/>
                </a:lnTo>
                <a:lnTo>
                  <a:pt x="210" y="54"/>
                </a:lnTo>
                <a:lnTo>
                  <a:pt x="212" y="54"/>
                </a:lnTo>
                <a:lnTo>
                  <a:pt x="212" y="52"/>
                </a:lnTo>
                <a:lnTo>
                  <a:pt x="210" y="52"/>
                </a:lnTo>
                <a:lnTo>
                  <a:pt x="212" y="52"/>
                </a:lnTo>
                <a:lnTo>
                  <a:pt x="213" y="52"/>
                </a:lnTo>
                <a:lnTo>
                  <a:pt x="213" y="54"/>
                </a:lnTo>
                <a:lnTo>
                  <a:pt x="212" y="56"/>
                </a:lnTo>
                <a:lnTo>
                  <a:pt x="213" y="56"/>
                </a:lnTo>
                <a:lnTo>
                  <a:pt x="213" y="57"/>
                </a:lnTo>
                <a:lnTo>
                  <a:pt x="215" y="57"/>
                </a:lnTo>
                <a:lnTo>
                  <a:pt x="217" y="57"/>
                </a:lnTo>
                <a:lnTo>
                  <a:pt x="217" y="56"/>
                </a:lnTo>
                <a:lnTo>
                  <a:pt x="218" y="57"/>
                </a:lnTo>
                <a:lnTo>
                  <a:pt x="218" y="59"/>
                </a:lnTo>
                <a:lnTo>
                  <a:pt x="220" y="59"/>
                </a:lnTo>
                <a:lnTo>
                  <a:pt x="220" y="61"/>
                </a:lnTo>
                <a:lnTo>
                  <a:pt x="220" y="59"/>
                </a:lnTo>
                <a:lnTo>
                  <a:pt x="222" y="59"/>
                </a:lnTo>
                <a:lnTo>
                  <a:pt x="223" y="59"/>
                </a:lnTo>
                <a:lnTo>
                  <a:pt x="225" y="59"/>
                </a:lnTo>
                <a:lnTo>
                  <a:pt x="225" y="57"/>
                </a:lnTo>
                <a:lnTo>
                  <a:pt x="225" y="56"/>
                </a:lnTo>
                <a:lnTo>
                  <a:pt x="225" y="54"/>
                </a:lnTo>
                <a:lnTo>
                  <a:pt x="227" y="54"/>
                </a:lnTo>
                <a:lnTo>
                  <a:pt x="225" y="52"/>
                </a:lnTo>
                <a:lnTo>
                  <a:pt x="227" y="52"/>
                </a:lnTo>
                <a:lnTo>
                  <a:pt x="225" y="52"/>
                </a:lnTo>
                <a:lnTo>
                  <a:pt x="225" y="51"/>
                </a:lnTo>
                <a:lnTo>
                  <a:pt x="227" y="51"/>
                </a:lnTo>
                <a:lnTo>
                  <a:pt x="227" y="52"/>
                </a:lnTo>
                <a:lnTo>
                  <a:pt x="228" y="51"/>
                </a:lnTo>
                <a:lnTo>
                  <a:pt x="230" y="51"/>
                </a:lnTo>
                <a:lnTo>
                  <a:pt x="232" y="51"/>
                </a:lnTo>
                <a:lnTo>
                  <a:pt x="232" y="49"/>
                </a:lnTo>
                <a:lnTo>
                  <a:pt x="233" y="48"/>
                </a:lnTo>
                <a:lnTo>
                  <a:pt x="235" y="48"/>
                </a:lnTo>
                <a:lnTo>
                  <a:pt x="235" y="49"/>
                </a:lnTo>
                <a:lnTo>
                  <a:pt x="236" y="49"/>
                </a:lnTo>
                <a:lnTo>
                  <a:pt x="238" y="49"/>
                </a:lnTo>
                <a:lnTo>
                  <a:pt x="238" y="48"/>
                </a:lnTo>
                <a:lnTo>
                  <a:pt x="240" y="48"/>
                </a:lnTo>
                <a:lnTo>
                  <a:pt x="241" y="48"/>
                </a:lnTo>
                <a:lnTo>
                  <a:pt x="241" y="46"/>
                </a:lnTo>
                <a:lnTo>
                  <a:pt x="243" y="46"/>
                </a:lnTo>
                <a:lnTo>
                  <a:pt x="245" y="46"/>
                </a:lnTo>
                <a:lnTo>
                  <a:pt x="245" y="44"/>
                </a:lnTo>
                <a:lnTo>
                  <a:pt x="246" y="44"/>
                </a:lnTo>
                <a:lnTo>
                  <a:pt x="248" y="44"/>
                </a:lnTo>
                <a:lnTo>
                  <a:pt x="250" y="44"/>
                </a:lnTo>
                <a:lnTo>
                  <a:pt x="251" y="43"/>
                </a:lnTo>
                <a:lnTo>
                  <a:pt x="253" y="43"/>
                </a:lnTo>
                <a:lnTo>
                  <a:pt x="255" y="43"/>
                </a:lnTo>
                <a:lnTo>
                  <a:pt x="256" y="43"/>
                </a:lnTo>
                <a:lnTo>
                  <a:pt x="258" y="41"/>
                </a:lnTo>
                <a:lnTo>
                  <a:pt x="259" y="41"/>
                </a:lnTo>
                <a:lnTo>
                  <a:pt x="259" y="43"/>
                </a:lnTo>
                <a:lnTo>
                  <a:pt x="261" y="43"/>
                </a:lnTo>
                <a:lnTo>
                  <a:pt x="263" y="43"/>
                </a:lnTo>
                <a:lnTo>
                  <a:pt x="264" y="43"/>
                </a:lnTo>
                <a:lnTo>
                  <a:pt x="266" y="43"/>
                </a:lnTo>
                <a:lnTo>
                  <a:pt x="268" y="43"/>
                </a:lnTo>
                <a:lnTo>
                  <a:pt x="269" y="43"/>
                </a:lnTo>
                <a:lnTo>
                  <a:pt x="269" y="44"/>
                </a:lnTo>
                <a:lnTo>
                  <a:pt x="271" y="43"/>
                </a:lnTo>
                <a:lnTo>
                  <a:pt x="273" y="44"/>
                </a:lnTo>
                <a:lnTo>
                  <a:pt x="274" y="44"/>
                </a:lnTo>
                <a:lnTo>
                  <a:pt x="276" y="44"/>
                </a:lnTo>
                <a:lnTo>
                  <a:pt x="276" y="46"/>
                </a:lnTo>
                <a:lnTo>
                  <a:pt x="278" y="46"/>
                </a:lnTo>
                <a:lnTo>
                  <a:pt x="279" y="46"/>
                </a:lnTo>
                <a:lnTo>
                  <a:pt x="279" y="44"/>
                </a:lnTo>
                <a:lnTo>
                  <a:pt x="281" y="44"/>
                </a:lnTo>
                <a:lnTo>
                  <a:pt x="281" y="43"/>
                </a:lnTo>
                <a:lnTo>
                  <a:pt x="282" y="43"/>
                </a:lnTo>
                <a:lnTo>
                  <a:pt x="282" y="44"/>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00"/>
                </a:solidFill>
              </a14:hiddenFill>
            </a:ext>
          </a:extLst>
        </p:spPr>
        <p:txBody>
          <a:bodyPr lIns="104306" tIns="52153" rIns="104306" bIns="52153"/>
          <a:lstStyle/>
          <a:p>
            <a:endParaRPr lang="en-GB"/>
          </a:p>
        </p:txBody>
      </p:sp>
      <p:sp>
        <p:nvSpPr>
          <p:cNvPr id="26631" name="Freeform 44"/>
          <p:cNvSpPr>
            <a:spLocks noChangeAspect="1"/>
          </p:cNvSpPr>
          <p:nvPr/>
        </p:nvSpPr>
        <p:spPr bwMode="auto">
          <a:xfrm>
            <a:off x="10019493" y="3943409"/>
            <a:ext cx="401003" cy="910152"/>
          </a:xfrm>
          <a:custGeom>
            <a:avLst/>
            <a:gdLst>
              <a:gd name="T0" fmla="*/ 0 w 37"/>
              <a:gd name="T1" fmla="*/ 2147483647 h 89"/>
              <a:gd name="T2" fmla="*/ 2147483647 w 37"/>
              <a:gd name="T3" fmla="*/ 2147483647 h 89"/>
              <a:gd name="T4" fmla="*/ 2147483647 w 37"/>
              <a:gd name="T5" fmla="*/ 2147483647 h 89"/>
              <a:gd name="T6" fmla="*/ 2147483647 w 37"/>
              <a:gd name="T7" fmla="*/ 2147483647 h 89"/>
              <a:gd name="T8" fmla="*/ 2147483647 w 37"/>
              <a:gd name="T9" fmla="*/ 2147483647 h 89"/>
              <a:gd name="T10" fmla="*/ 2147483647 w 37"/>
              <a:gd name="T11" fmla="*/ 2147483647 h 89"/>
              <a:gd name="T12" fmla="*/ 2147483647 w 37"/>
              <a:gd name="T13" fmla="*/ 2147483647 h 89"/>
              <a:gd name="T14" fmla="*/ 2147483647 w 37"/>
              <a:gd name="T15" fmla="*/ 2147483647 h 89"/>
              <a:gd name="T16" fmla="*/ 2147483647 w 37"/>
              <a:gd name="T17" fmla="*/ 2147483647 h 89"/>
              <a:gd name="T18" fmla="*/ 2147483647 w 37"/>
              <a:gd name="T19" fmla="*/ 2147483647 h 89"/>
              <a:gd name="T20" fmla="*/ 2147483647 w 37"/>
              <a:gd name="T21" fmla="*/ 2147483647 h 89"/>
              <a:gd name="T22" fmla="*/ 2147483647 w 37"/>
              <a:gd name="T23" fmla="*/ 2147483647 h 89"/>
              <a:gd name="T24" fmla="*/ 2147483647 w 37"/>
              <a:gd name="T25" fmla="*/ 2147483647 h 89"/>
              <a:gd name="T26" fmla="*/ 2147483647 w 37"/>
              <a:gd name="T27" fmla="*/ 2147483647 h 89"/>
              <a:gd name="T28" fmla="*/ 2147483647 w 37"/>
              <a:gd name="T29" fmla="*/ 2147483647 h 89"/>
              <a:gd name="T30" fmla="*/ 2147483647 w 37"/>
              <a:gd name="T31" fmla="*/ 2147483647 h 89"/>
              <a:gd name="T32" fmla="*/ 2147483647 w 37"/>
              <a:gd name="T33" fmla="*/ 2147483647 h 89"/>
              <a:gd name="T34" fmla="*/ 2147483647 w 37"/>
              <a:gd name="T35" fmla="*/ 2147483647 h 89"/>
              <a:gd name="T36" fmla="*/ 2147483647 w 37"/>
              <a:gd name="T37" fmla="*/ 2147483647 h 89"/>
              <a:gd name="T38" fmla="*/ 2147483647 w 37"/>
              <a:gd name="T39" fmla="*/ 2147483647 h 89"/>
              <a:gd name="T40" fmla="*/ 2147483647 w 37"/>
              <a:gd name="T41" fmla="*/ 2147483647 h 89"/>
              <a:gd name="T42" fmla="*/ 2147483647 w 37"/>
              <a:gd name="T43" fmla="*/ 2147483647 h 89"/>
              <a:gd name="T44" fmla="*/ 2147483647 w 37"/>
              <a:gd name="T45" fmla="*/ 2147483647 h 89"/>
              <a:gd name="T46" fmla="*/ 2147483647 w 37"/>
              <a:gd name="T47" fmla="*/ 2147483647 h 89"/>
              <a:gd name="T48" fmla="*/ 2147483647 w 37"/>
              <a:gd name="T49" fmla="*/ 2147483647 h 89"/>
              <a:gd name="T50" fmla="*/ 2147483647 w 37"/>
              <a:gd name="T51" fmla="*/ 2147483647 h 89"/>
              <a:gd name="T52" fmla="*/ 2147483647 w 37"/>
              <a:gd name="T53" fmla="*/ 2147483647 h 89"/>
              <a:gd name="T54" fmla="*/ 2147483647 w 37"/>
              <a:gd name="T55" fmla="*/ 2147483647 h 89"/>
              <a:gd name="T56" fmla="*/ 2147483647 w 37"/>
              <a:gd name="T57" fmla="*/ 2147483647 h 89"/>
              <a:gd name="T58" fmla="*/ 2147483647 w 37"/>
              <a:gd name="T59" fmla="*/ 2147483647 h 89"/>
              <a:gd name="T60" fmla="*/ 2147483647 w 37"/>
              <a:gd name="T61" fmla="*/ 2147483647 h 89"/>
              <a:gd name="T62" fmla="*/ 2147483647 w 37"/>
              <a:gd name="T63" fmla="*/ 2147483647 h 89"/>
              <a:gd name="T64" fmla="*/ 2147483647 w 37"/>
              <a:gd name="T65" fmla="*/ 2147483647 h 89"/>
              <a:gd name="T66" fmla="*/ 2147483647 w 37"/>
              <a:gd name="T67" fmla="*/ 2147483647 h 89"/>
              <a:gd name="T68" fmla="*/ 2147483647 w 37"/>
              <a:gd name="T69" fmla="*/ 2147483647 h 89"/>
              <a:gd name="T70" fmla="*/ 2147483647 w 37"/>
              <a:gd name="T71" fmla="*/ 2147483647 h 89"/>
              <a:gd name="T72" fmla="*/ 2147483647 w 37"/>
              <a:gd name="T73" fmla="*/ 2147483647 h 89"/>
              <a:gd name="T74" fmla="*/ 2147483647 w 37"/>
              <a:gd name="T75" fmla="*/ 2147483647 h 89"/>
              <a:gd name="T76" fmla="*/ 2147483647 w 37"/>
              <a:gd name="T77" fmla="*/ 2147483647 h 89"/>
              <a:gd name="T78" fmla="*/ 2147483647 w 37"/>
              <a:gd name="T79" fmla="*/ 2147483647 h 89"/>
              <a:gd name="T80" fmla="*/ 2147483647 w 37"/>
              <a:gd name="T81" fmla="*/ 2147483647 h 8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7" h="89">
                <a:moveTo>
                  <a:pt x="0" y="0"/>
                </a:moveTo>
                <a:lnTo>
                  <a:pt x="0" y="2"/>
                </a:lnTo>
                <a:lnTo>
                  <a:pt x="0" y="4"/>
                </a:lnTo>
                <a:lnTo>
                  <a:pt x="2" y="4"/>
                </a:lnTo>
                <a:lnTo>
                  <a:pt x="4" y="4"/>
                </a:lnTo>
                <a:lnTo>
                  <a:pt x="4" y="5"/>
                </a:lnTo>
                <a:lnTo>
                  <a:pt x="5" y="5"/>
                </a:lnTo>
                <a:lnTo>
                  <a:pt x="5" y="7"/>
                </a:lnTo>
                <a:lnTo>
                  <a:pt x="5" y="8"/>
                </a:lnTo>
                <a:lnTo>
                  <a:pt x="7" y="8"/>
                </a:lnTo>
                <a:lnTo>
                  <a:pt x="7" y="10"/>
                </a:lnTo>
                <a:lnTo>
                  <a:pt x="7" y="8"/>
                </a:lnTo>
                <a:lnTo>
                  <a:pt x="9" y="8"/>
                </a:lnTo>
                <a:lnTo>
                  <a:pt x="10" y="8"/>
                </a:lnTo>
                <a:lnTo>
                  <a:pt x="10" y="10"/>
                </a:lnTo>
                <a:lnTo>
                  <a:pt x="12" y="12"/>
                </a:lnTo>
                <a:lnTo>
                  <a:pt x="12" y="13"/>
                </a:lnTo>
                <a:lnTo>
                  <a:pt x="12" y="15"/>
                </a:lnTo>
                <a:lnTo>
                  <a:pt x="14" y="15"/>
                </a:lnTo>
                <a:lnTo>
                  <a:pt x="14" y="17"/>
                </a:lnTo>
                <a:lnTo>
                  <a:pt x="15" y="18"/>
                </a:lnTo>
                <a:lnTo>
                  <a:pt x="15" y="20"/>
                </a:lnTo>
                <a:lnTo>
                  <a:pt x="17" y="22"/>
                </a:lnTo>
                <a:lnTo>
                  <a:pt x="19" y="22"/>
                </a:lnTo>
                <a:lnTo>
                  <a:pt x="19" y="23"/>
                </a:lnTo>
                <a:lnTo>
                  <a:pt x="20" y="25"/>
                </a:lnTo>
                <a:lnTo>
                  <a:pt x="22" y="25"/>
                </a:lnTo>
                <a:lnTo>
                  <a:pt x="22" y="27"/>
                </a:lnTo>
                <a:lnTo>
                  <a:pt x="23" y="25"/>
                </a:lnTo>
                <a:lnTo>
                  <a:pt x="23" y="23"/>
                </a:lnTo>
                <a:lnTo>
                  <a:pt x="25" y="23"/>
                </a:lnTo>
                <a:lnTo>
                  <a:pt x="25" y="22"/>
                </a:lnTo>
                <a:lnTo>
                  <a:pt x="27" y="22"/>
                </a:lnTo>
                <a:lnTo>
                  <a:pt x="27" y="23"/>
                </a:lnTo>
                <a:lnTo>
                  <a:pt x="27" y="25"/>
                </a:lnTo>
                <a:lnTo>
                  <a:pt x="27" y="27"/>
                </a:lnTo>
                <a:lnTo>
                  <a:pt x="27" y="28"/>
                </a:lnTo>
                <a:lnTo>
                  <a:pt x="25" y="30"/>
                </a:lnTo>
                <a:lnTo>
                  <a:pt x="25" y="31"/>
                </a:lnTo>
                <a:lnTo>
                  <a:pt x="27" y="33"/>
                </a:lnTo>
                <a:lnTo>
                  <a:pt x="27" y="35"/>
                </a:lnTo>
                <a:lnTo>
                  <a:pt x="25" y="36"/>
                </a:lnTo>
                <a:lnTo>
                  <a:pt x="23" y="38"/>
                </a:lnTo>
                <a:lnTo>
                  <a:pt x="23" y="40"/>
                </a:lnTo>
                <a:lnTo>
                  <a:pt x="22" y="40"/>
                </a:lnTo>
                <a:lnTo>
                  <a:pt x="22" y="41"/>
                </a:lnTo>
                <a:lnTo>
                  <a:pt x="22" y="43"/>
                </a:lnTo>
                <a:lnTo>
                  <a:pt x="22" y="45"/>
                </a:lnTo>
                <a:lnTo>
                  <a:pt x="22" y="46"/>
                </a:lnTo>
                <a:lnTo>
                  <a:pt x="23" y="46"/>
                </a:lnTo>
                <a:lnTo>
                  <a:pt x="25" y="46"/>
                </a:lnTo>
                <a:lnTo>
                  <a:pt x="27" y="46"/>
                </a:lnTo>
                <a:lnTo>
                  <a:pt x="28" y="46"/>
                </a:lnTo>
                <a:lnTo>
                  <a:pt x="28" y="48"/>
                </a:lnTo>
                <a:lnTo>
                  <a:pt x="27" y="48"/>
                </a:lnTo>
                <a:lnTo>
                  <a:pt x="27" y="50"/>
                </a:lnTo>
                <a:lnTo>
                  <a:pt x="28" y="50"/>
                </a:lnTo>
                <a:lnTo>
                  <a:pt x="28" y="51"/>
                </a:lnTo>
                <a:lnTo>
                  <a:pt x="30" y="51"/>
                </a:lnTo>
                <a:lnTo>
                  <a:pt x="30" y="53"/>
                </a:lnTo>
                <a:lnTo>
                  <a:pt x="30" y="54"/>
                </a:lnTo>
                <a:lnTo>
                  <a:pt x="30" y="56"/>
                </a:lnTo>
                <a:lnTo>
                  <a:pt x="32" y="56"/>
                </a:lnTo>
                <a:lnTo>
                  <a:pt x="30" y="56"/>
                </a:lnTo>
                <a:lnTo>
                  <a:pt x="30" y="58"/>
                </a:lnTo>
                <a:lnTo>
                  <a:pt x="30" y="59"/>
                </a:lnTo>
                <a:lnTo>
                  <a:pt x="30" y="58"/>
                </a:lnTo>
                <a:lnTo>
                  <a:pt x="32" y="58"/>
                </a:lnTo>
                <a:lnTo>
                  <a:pt x="32" y="63"/>
                </a:lnTo>
                <a:lnTo>
                  <a:pt x="33" y="64"/>
                </a:lnTo>
                <a:lnTo>
                  <a:pt x="33" y="66"/>
                </a:lnTo>
                <a:lnTo>
                  <a:pt x="33" y="68"/>
                </a:lnTo>
                <a:lnTo>
                  <a:pt x="33" y="71"/>
                </a:lnTo>
                <a:lnTo>
                  <a:pt x="33" y="73"/>
                </a:lnTo>
                <a:lnTo>
                  <a:pt x="35" y="74"/>
                </a:lnTo>
                <a:lnTo>
                  <a:pt x="35" y="76"/>
                </a:lnTo>
                <a:lnTo>
                  <a:pt x="35" y="77"/>
                </a:lnTo>
                <a:lnTo>
                  <a:pt x="35" y="79"/>
                </a:lnTo>
                <a:lnTo>
                  <a:pt x="37" y="82"/>
                </a:lnTo>
                <a:lnTo>
                  <a:pt x="37" y="86"/>
                </a:lnTo>
                <a:lnTo>
                  <a:pt x="37" y="87"/>
                </a:lnTo>
                <a:lnTo>
                  <a:pt x="37" y="89"/>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32" name="Freeform 45"/>
          <p:cNvSpPr>
            <a:spLocks noChangeAspect="1"/>
          </p:cNvSpPr>
          <p:nvPr/>
        </p:nvSpPr>
        <p:spPr bwMode="auto">
          <a:xfrm>
            <a:off x="8369071" y="6574099"/>
            <a:ext cx="11139" cy="10502"/>
          </a:xfrm>
          <a:custGeom>
            <a:avLst/>
            <a:gdLst>
              <a:gd name="T0" fmla="*/ 2147483647 w 1"/>
              <a:gd name="T1" fmla="*/ 0 h 9283"/>
              <a:gd name="T2" fmla="*/ 0 w 1"/>
              <a:gd name="T3" fmla="*/ 0 h 9283"/>
              <a:gd name="T4" fmla="*/ 2147483647 w 1"/>
              <a:gd name="T5" fmla="*/ 0 h 9283"/>
              <a:gd name="T6" fmla="*/ 0 60000 65536"/>
              <a:gd name="T7" fmla="*/ 0 60000 65536"/>
              <a:gd name="T8" fmla="*/ 0 60000 65536"/>
            </a:gdLst>
            <a:ahLst/>
            <a:cxnLst>
              <a:cxn ang="T6">
                <a:pos x="T0" y="T1"/>
              </a:cxn>
              <a:cxn ang="T7">
                <a:pos x="T2" y="T3"/>
              </a:cxn>
              <a:cxn ang="T8">
                <a:pos x="T4" y="T5"/>
              </a:cxn>
            </a:cxnLst>
            <a:rect l="0" t="0" r="r" b="b"/>
            <a:pathLst>
              <a:path w="1" h="9283">
                <a:moveTo>
                  <a:pt x="1" y="0"/>
                </a:moveTo>
                <a:lnTo>
                  <a:pt x="0" y="0"/>
                </a:lnTo>
                <a:lnTo>
                  <a:pt x="1" y="0"/>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9445" name="Freeform 229"/>
          <p:cNvSpPr>
            <a:spLocks noChangeAspect="1"/>
          </p:cNvSpPr>
          <p:nvPr/>
        </p:nvSpPr>
        <p:spPr bwMode="auto">
          <a:xfrm>
            <a:off x="9986078" y="3257294"/>
            <a:ext cx="2519260" cy="3449826"/>
          </a:xfrm>
          <a:custGeom>
            <a:avLst/>
            <a:gdLst>
              <a:gd name="T0" fmla="*/ 164 w 232"/>
              <a:gd name="T1" fmla="*/ 5 h 337"/>
              <a:gd name="T2" fmla="*/ 168 w 232"/>
              <a:gd name="T3" fmla="*/ 18 h 337"/>
              <a:gd name="T4" fmla="*/ 171 w 232"/>
              <a:gd name="T5" fmla="*/ 31 h 337"/>
              <a:gd name="T6" fmla="*/ 181 w 232"/>
              <a:gd name="T7" fmla="*/ 41 h 337"/>
              <a:gd name="T8" fmla="*/ 189 w 232"/>
              <a:gd name="T9" fmla="*/ 48 h 337"/>
              <a:gd name="T10" fmla="*/ 187 w 232"/>
              <a:gd name="T11" fmla="*/ 61 h 337"/>
              <a:gd name="T12" fmla="*/ 186 w 232"/>
              <a:gd name="T13" fmla="*/ 74 h 337"/>
              <a:gd name="T14" fmla="*/ 184 w 232"/>
              <a:gd name="T15" fmla="*/ 84 h 337"/>
              <a:gd name="T16" fmla="*/ 181 w 232"/>
              <a:gd name="T17" fmla="*/ 90 h 337"/>
              <a:gd name="T18" fmla="*/ 197 w 232"/>
              <a:gd name="T19" fmla="*/ 90 h 337"/>
              <a:gd name="T20" fmla="*/ 194 w 232"/>
              <a:gd name="T21" fmla="*/ 107 h 337"/>
              <a:gd name="T22" fmla="*/ 196 w 232"/>
              <a:gd name="T23" fmla="*/ 121 h 337"/>
              <a:gd name="T24" fmla="*/ 191 w 232"/>
              <a:gd name="T25" fmla="*/ 131 h 337"/>
              <a:gd name="T26" fmla="*/ 206 w 232"/>
              <a:gd name="T27" fmla="*/ 144 h 337"/>
              <a:gd name="T28" fmla="*/ 201 w 232"/>
              <a:gd name="T29" fmla="*/ 159 h 337"/>
              <a:gd name="T30" fmla="*/ 202 w 232"/>
              <a:gd name="T31" fmla="*/ 177 h 337"/>
              <a:gd name="T32" fmla="*/ 196 w 232"/>
              <a:gd name="T33" fmla="*/ 189 h 337"/>
              <a:gd name="T34" fmla="*/ 204 w 232"/>
              <a:gd name="T35" fmla="*/ 200 h 337"/>
              <a:gd name="T36" fmla="*/ 197 w 232"/>
              <a:gd name="T37" fmla="*/ 218 h 337"/>
              <a:gd name="T38" fmla="*/ 199 w 232"/>
              <a:gd name="T39" fmla="*/ 230 h 337"/>
              <a:gd name="T40" fmla="*/ 209 w 232"/>
              <a:gd name="T41" fmla="*/ 241 h 337"/>
              <a:gd name="T42" fmla="*/ 219 w 232"/>
              <a:gd name="T43" fmla="*/ 253 h 337"/>
              <a:gd name="T44" fmla="*/ 230 w 232"/>
              <a:gd name="T45" fmla="*/ 266 h 337"/>
              <a:gd name="T46" fmla="*/ 219 w 232"/>
              <a:gd name="T47" fmla="*/ 281 h 337"/>
              <a:gd name="T48" fmla="*/ 194 w 232"/>
              <a:gd name="T49" fmla="*/ 282 h 337"/>
              <a:gd name="T50" fmla="*/ 173 w 232"/>
              <a:gd name="T51" fmla="*/ 287 h 337"/>
              <a:gd name="T52" fmla="*/ 158 w 232"/>
              <a:gd name="T53" fmla="*/ 294 h 337"/>
              <a:gd name="T54" fmla="*/ 141 w 232"/>
              <a:gd name="T55" fmla="*/ 304 h 337"/>
              <a:gd name="T56" fmla="*/ 120 w 232"/>
              <a:gd name="T57" fmla="*/ 312 h 337"/>
              <a:gd name="T58" fmla="*/ 102 w 232"/>
              <a:gd name="T59" fmla="*/ 317 h 337"/>
              <a:gd name="T60" fmla="*/ 84 w 232"/>
              <a:gd name="T61" fmla="*/ 324 h 337"/>
              <a:gd name="T62" fmla="*/ 69 w 232"/>
              <a:gd name="T63" fmla="*/ 333 h 337"/>
              <a:gd name="T64" fmla="*/ 58 w 232"/>
              <a:gd name="T65" fmla="*/ 333 h 337"/>
              <a:gd name="T66" fmla="*/ 41 w 232"/>
              <a:gd name="T67" fmla="*/ 325 h 337"/>
              <a:gd name="T68" fmla="*/ 15 w 232"/>
              <a:gd name="T69" fmla="*/ 319 h 337"/>
              <a:gd name="T70" fmla="*/ 17 w 232"/>
              <a:gd name="T71" fmla="*/ 317 h 337"/>
              <a:gd name="T72" fmla="*/ 25 w 232"/>
              <a:gd name="T73" fmla="*/ 310 h 337"/>
              <a:gd name="T74" fmla="*/ 25 w 232"/>
              <a:gd name="T75" fmla="*/ 297 h 337"/>
              <a:gd name="T76" fmla="*/ 15 w 232"/>
              <a:gd name="T77" fmla="*/ 286 h 337"/>
              <a:gd name="T78" fmla="*/ 8 w 232"/>
              <a:gd name="T79" fmla="*/ 263 h 337"/>
              <a:gd name="T80" fmla="*/ 0 w 232"/>
              <a:gd name="T81" fmla="*/ 238 h 337"/>
              <a:gd name="T82" fmla="*/ 5 w 232"/>
              <a:gd name="T83" fmla="*/ 220 h 337"/>
              <a:gd name="T84" fmla="*/ 17 w 232"/>
              <a:gd name="T85" fmla="*/ 194 h 337"/>
              <a:gd name="T86" fmla="*/ 23 w 232"/>
              <a:gd name="T87" fmla="*/ 172 h 337"/>
              <a:gd name="T88" fmla="*/ 35 w 232"/>
              <a:gd name="T89" fmla="*/ 161 h 337"/>
              <a:gd name="T90" fmla="*/ 38 w 232"/>
              <a:gd name="T91" fmla="*/ 143 h 337"/>
              <a:gd name="T92" fmla="*/ 35 w 232"/>
              <a:gd name="T93" fmla="*/ 123 h 337"/>
              <a:gd name="T94" fmla="*/ 26 w 232"/>
              <a:gd name="T95" fmla="*/ 113 h 337"/>
              <a:gd name="T96" fmla="*/ 30 w 232"/>
              <a:gd name="T97" fmla="*/ 95 h 337"/>
              <a:gd name="T98" fmla="*/ 25 w 232"/>
              <a:gd name="T99" fmla="*/ 79 h 337"/>
              <a:gd name="T100" fmla="*/ 25 w 232"/>
              <a:gd name="T101" fmla="*/ 62 h 337"/>
              <a:gd name="T102" fmla="*/ 20 w 232"/>
              <a:gd name="T103" fmla="*/ 44 h 337"/>
              <a:gd name="T104" fmla="*/ 18 w 232"/>
              <a:gd name="T105" fmla="*/ 34 h 337"/>
              <a:gd name="T106" fmla="*/ 20 w 232"/>
              <a:gd name="T107" fmla="*/ 20 h 337"/>
              <a:gd name="T108" fmla="*/ 33 w 232"/>
              <a:gd name="T109" fmla="*/ 10 h 337"/>
              <a:gd name="T110" fmla="*/ 54 w 232"/>
              <a:gd name="T111" fmla="*/ 10 h 337"/>
              <a:gd name="T112" fmla="*/ 79 w 232"/>
              <a:gd name="T113" fmla="*/ 11 h 337"/>
              <a:gd name="T114" fmla="*/ 97 w 232"/>
              <a:gd name="T115" fmla="*/ 10 h 337"/>
              <a:gd name="T116" fmla="*/ 120 w 232"/>
              <a:gd name="T117" fmla="*/ 10 h 337"/>
              <a:gd name="T118" fmla="*/ 135 w 232"/>
              <a:gd name="T119" fmla="*/ 11 h 337"/>
              <a:gd name="T120" fmla="*/ 146 w 232"/>
              <a:gd name="T121" fmla="*/ 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2" h="337">
                <a:moveTo>
                  <a:pt x="153" y="3"/>
                </a:moveTo>
                <a:lnTo>
                  <a:pt x="155" y="3"/>
                </a:lnTo>
                <a:lnTo>
                  <a:pt x="155" y="2"/>
                </a:lnTo>
                <a:lnTo>
                  <a:pt x="155" y="0"/>
                </a:lnTo>
                <a:lnTo>
                  <a:pt x="156" y="2"/>
                </a:lnTo>
                <a:lnTo>
                  <a:pt x="158" y="2"/>
                </a:lnTo>
                <a:lnTo>
                  <a:pt x="160" y="2"/>
                </a:lnTo>
                <a:lnTo>
                  <a:pt x="161" y="2"/>
                </a:lnTo>
                <a:lnTo>
                  <a:pt x="163" y="3"/>
                </a:lnTo>
                <a:lnTo>
                  <a:pt x="161" y="3"/>
                </a:lnTo>
                <a:lnTo>
                  <a:pt x="161" y="5"/>
                </a:lnTo>
                <a:lnTo>
                  <a:pt x="163" y="5"/>
                </a:lnTo>
                <a:lnTo>
                  <a:pt x="164" y="5"/>
                </a:lnTo>
                <a:lnTo>
                  <a:pt x="166" y="5"/>
                </a:lnTo>
                <a:lnTo>
                  <a:pt x="168" y="5"/>
                </a:lnTo>
                <a:lnTo>
                  <a:pt x="169" y="5"/>
                </a:lnTo>
                <a:lnTo>
                  <a:pt x="171" y="5"/>
                </a:lnTo>
                <a:lnTo>
                  <a:pt x="171" y="6"/>
                </a:lnTo>
                <a:lnTo>
                  <a:pt x="171" y="10"/>
                </a:lnTo>
                <a:lnTo>
                  <a:pt x="171" y="11"/>
                </a:lnTo>
                <a:lnTo>
                  <a:pt x="169" y="11"/>
                </a:lnTo>
                <a:lnTo>
                  <a:pt x="169" y="13"/>
                </a:lnTo>
                <a:lnTo>
                  <a:pt x="169" y="15"/>
                </a:lnTo>
                <a:lnTo>
                  <a:pt x="168" y="15"/>
                </a:lnTo>
                <a:lnTo>
                  <a:pt x="168" y="16"/>
                </a:lnTo>
                <a:lnTo>
                  <a:pt x="168" y="18"/>
                </a:lnTo>
                <a:lnTo>
                  <a:pt x="168" y="20"/>
                </a:lnTo>
                <a:lnTo>
                  <a:pt x="166" y="21"/>
                </a:lnTo>
                <a:lnTo>
                  <a:pt x="166" y="23"/>
                </a:lnTo>
                <a:lnTo>
                  <a:pt x="166" y="25"/>
                </a:lnTo>
                <a:lnTo>
                  <a:pt x="164" y="25"/>
                </a:lnTo>
                <a:lnTo>
                  <a:pt x="164" y="26"/>
                </a:lnTo>
                <a:lnTo>
                  <a:pt x="166" y="26"/>
                </a:lnTo>
                <a:lnTo>
                  <a:pt x="166" y="28"/>
                </a:lnTo>
                <a:lnTo>
                  <a:pt x="166" y="29"/>
                </a:lnTo>
                <a:lnTo>
                  <a:pt x="168" y="29"/>
                </a:lnTo>
                <a:lnTo>
                  <a:pt x="169" y="29"/>
                </a:lnTo>
                <a:lnTo>
                  <a:pt x="169" y="31"/>
                </a:lnTo>
                <a:lnTo>
                  <a:pt x="171" y="31"/>
                </a:lnTo>
                <a:lnTo>
                  <a:pt x="173" y="31"/>
                </a:lnTo>
                <a:lnTo>
                  <a:pt x="173" y="33"/>
                </a:lnTo>
                <a:lnTo>
                  <a:pt x="174" y="33"/>
                </a:lnTo>
                <a:lnTo>
                  <a:pt x="176" y="34"/>
                </a:lnTo>
                <a:lnTo>
                  <a:pt x="178" y="36"/>
                </a:lnTo>
                <a:lnTo>
                  <a:pt x="178" y="38"/>
                </a:lnTo>
                <a:lnTo>
                  <a:pt x="178" y="39"/>
                </a:lnTo>
                <a:lnTo>
                  <a:pt x="179" y="41"/>
                </a:lnTo>
                <a:lnTo>
                  <a:pt x="181" y="41"/>
                </a:lnTo>
                <a:lnTo>
                  <a:pt x="179" y="41"/>
                </a:lnTo>
                <a:lnTo>
                  <a:pt x="181" y="41"/>
                </a:lnTo>
                <a:lnTo>
                  <a:pt x="181" y="39"/>
                </a:lnTo>
                <a:lnTo>
                  <a:pt x="181" y="41"/>
                </a:lnTo>
                <a:lnTo>
                  <a:pt x="183" y="41"/>
                </a:lnTo>
                <a:lnTo>
                  <a:pt x="184" y="41"/>
                </a:lnTo>
                <a:lnTo>
                  <a:pt x="184" y="39"/>
                </a:lnTo>
                <a:lnTo>
                  <a:pt x="184" y="41"/>
                </a:lnTo>
                <a:lnTo>
                  <a:pt x="184" y="43"/>
                </a:lnTo>
                <a:lnTo>
                  <a:pt x="186" y="43"/>
                </a:lnTo>
                <a:lnTo>
                  <a:pt x="186" y="44"/>
                </a:lnTo>
                <a:lnTo>
                  <a:pt x="187" y="44"/>
                </a:lnTo>
                <a:lnTo>
                  <a:pt x="187" y="46"/>
                </a:lnTo>
                <a:lnTo>
                  <a:pt x="186" y="46"/>
                </a:lnTo>
                <a:lnTo>
                  <a:pt x="187" y="46"/>
                </a:lnTo>
                <a:lnTo>
                  <a:pt x="189" y="46"/>
                </a:lnTo>
                <a:lnTo>
                  <a:pt x="189" y="48"/>
                </a:lnTo>
                <a:lnTo>
                  <a:pt x="189" y="49"/>
                </a:lnTo>
                <a:lnTo>
                  <a:pt x="187" y="49"/>
                </a:lnTo>
                <a:lnTo>
                  <a:pt x="187" y="51"/>
                </a:lnTo>
                <a:lnTo>
                  <a:pt x="187" y="52"/>
                </a:lnTo>
                <a:lnTo>
                  <a:pt x="187" y="54"/>
                </a:lnTo>
                <a:lnTo>
                  <a:pt x="187" y="56"/>
                </a:lnTo>
                <a:lnTo>
                  <a:pt x="187" y="57"/>
                </a:lnTo>
                <a:lnTo>
                  <a:pt x="189" y="57"/>
                </a:lnTo>
                <a:lnTo>
                  <a:pt x="191" y="57"/>
                </a:lnTo>
                <a:lnTo>
                  <a:pt x="191" y="59"/>
                </a:lnTo>
                <a:lnTo>
                  <a:pt x="191" y="61"/>
                </a:lnTo>
                <a:lnTo>
                  <a:pt x="189" y="61"/>
                </a:lnTo>
                <a:lnTo>
                  <a:pt x="187" y="61"/>
                </a:lnTo>
                <a:lnTo>
                  <a:pt x="187" y="62"/>
                </a:lnTo>
                <a:lnTo>
                  <a:pt x="187" y="64"/>
                </a:lnTo>
                <a:lnTo>
                  <a:pt x="189" y="64"/>
                </a:lnTo>
                <a:lnTo>
                  <a:pt x="189" y="66"/>
                </a:lnTo>
                <a:lnTo>
                  <a:pt x="187" y="66"/>
                </a:lnTo>
                <a:lnTo>
                  <a:pt x="187" y="67"/>
                </a:lnTo>
                <a:lnTo>
                  <a:pt x="187" y="69"/>
                </a:lnTo>
                <a:lnTo>
                  <a:pt x="187" y="71"/>
                </a:lnTo>
                <a:lnTo>
                  <a:pt x="187" y="72"/>
                </a:lnTo>
                <a:lnTo>
                  <a:pt x="186" y="72"/>
                </a:lnTo>
                <a:lnTo>
                  <a:pt x="186" y="74"/>
                </a:lnTo>
                <a:lnTo>
                  <a:pt x="187" y="74"/>
                </a:lnTo>
                <a:lnTo>
                  <a:pt x="186" y="74"/>
                </a:lnTo>
                <a:lnTo>
                  <a:pt x="186" y="75"/>
                </a:lnTo>
                <a:lnTo>
                  <a:pt x="186" y="77"/>
                </a:lnTo>
                <a:lnTo>
                  <a:pt x="187" y="77"/>
                </a:lnTo>
                <a:lnTo>
                  <a:pt x="187" y="79"/>
                </a:lnTo>
                <a:lnTo>
                  <a:pt x="189" y="79"/>
                </a:lnTo>
                <a:lnTo>
                  <a:pt x="189" y="80"/>
                </a:lnTo>
                <a:lnTo>
                  <a:pt x="187" y="80"/>
                </a:lnTo>
                <a:lnTo>
                  <a:pt x="187" y="82"/>
                </a:lnTo>
                <a:lnTo>
                  <a:pt x="189" y="82"/>
                </a:lnTo>
                <a:lnTo>
                  <a:pt x="189" y="84"/>
                </a:lnTo>
                <a:lnTo>
                  <a:pt x="187" y="84"/>
                </a:lnTo>
                <a:lnTo>
                  <a:pt x="186" y="84"/>
                </a:lnTo>
                <a:lnTo>
                  <a:pt x="184" y="84"/>
                </a:lnTo>
                <a:lnTo>
                  <a:pt x="183" y="85"/>
                </a:lnTo>
                <a:lnTo>
                  <a:pt x="183" y="84"/>
                </a:lnTo>
                <a:lnTo>
                  <a:pt x="181" y="84"/>
                </a:lnTo>
                <a:lnTo>
                  <a:pt x="181" y="85"/>
                </a:lnTo>
                <a:lnTo>
                  <a:pt x="181" y="87"/>
                </a:lnTo>
                <a:lnTo>
                  <a:pt x="183" y="87"/>
                </a:lnTo>
                <a:lnTo>
                  <a:pt x="184" y="87"/>
                </a:lnTo>
                <a:lnTo>
                  <a:pt x="186" y="87"/>
                </a:lnTo>
                <a:lnTo>
                  <a:pt x="186" y="89"/>
                </a:lnTo>
                <a:lnTo>
                  <a:pt x="184" y="89"/>
                </a:lnTo>
                <a:lnTo>
                  <a:pt x="183" y="89"/>
                </a:lnTo>
                <a:lnTo>
                  <a:pt x="181" y="89"/>
                </a:lnTo>
                <a:lnTo>
                  <a:pt x="181" y="90"/>
                </a:lnTo>
                <a:lnTo>
                  <a:pt x="183" y="90"/>
                </a:lnTo>
                <a:lnTo>
                  <a:pt x="183" y="92"/>
                </a:lnTo>
                <a:lnTo>
                  <a:pt x="184" y="92"/>
                </a:lnTo>
                <a:lnTo>
                  <a:pt x="186" y="90"/>
                </a:lnTo>
                <a:lnTo>
                  <a:pt x="187" y="90"/>
                </a:lnTo>
                <a:lnTo>
                  <a:pt x="187" y="89"/>
                </a:lnTo>
                <a:lnTo>
                  <a:pt x="189" y="89"/>
                </a:lnTo>
                <a:lnTo>
                  <a:pt x="191" y="89"/>
                </a:lnTo>
                <a:lnTo>
                  <a:pt x="192" y="89"/>
                </a:lnTo>
                <a:lnTo>
                  <a:pt x="194" y="89"/>
                </a:lnTo>
                <a:lnTo>
                  <a:pt x="196" y="89"/>
                </a:lnTo>
                <a:lnTo>
                  <a:pt x="196" y="90"/>
                </a:lnTo>
                <a:lnTo>
                  <a:pt x="197" y="90"/>
                </a:lnTo>
                <a:lnTo>
                  <a:pt x="197" y="92"/>
                </a:lnTo>
                <a:lnTo>
                  <a:pt x="199" y="92"/>
                </a:lnTo>
                <a:lnTo>
                  <a:pt x="199" y="94"/>
                </a:lnTo>
                <a:lnTo>
                  <a:pt x="199" y="95"/>
                </a:lnTo>
                <a:lnTo>
                  <a:pt x="197" y="97"/>
                </a:lnTo>
                <a:lnTo>
                  <a:pt x="197" y="98"/>
                </a:lnTo>
                <a:lnTo>
                  <a:pt x="196" y="100"/>
                </a:lnTo>
                <a:lnTo>
                  <a:pt x="196" y="102"/>
                </a:lnTo>
                <a:lnTo>
                  <a:pt x="197" y="103"/>
                </a:lnTo>
                <a:lnTo>
                  <a:pt x="196" y="103"/>
                </a:lnTo>
                <a:lnTo>
                  <a:pt x="196" y="105"/>
                </a:lnTo>
                <a:lnTo>
                  <a:pt x="196" y="107"/>
                </a:lnTo>
                <a:lnTo>
                  <a:pt x="194" y="107"/>
                </a:lnTo>
                <a:lnTo>
                  <a:pt x="194" y="108"/>
                </a:lnTo>
                <a:lnTo>
                  <a:pt x="194" y="110"/>
                </a:lnTo>
                <a:lnTo>
                  <a:pt x="192" y="110"/>
                </a:lnTo>
                <a:lnTo>
                  <a:pt x="192" y="112"/>
                </a:lnTo>
                <a:lnTo>
                  <a:pt x="192" y="113"/>
                </a:lnTo>
                <a:lnTo>
                  <a:pt x="194" y="113"/>
                </a:lnTo>
                <a:lnTo>
                  <a:pt x="194" y="115"/>
                </a:lnTo>
                <a:lnTo>
                  <a:pt x="196" y="117"/>
                </a:lnTo>
                <a:lnTo>
                  <a:pt x="196" y="118"/>
                </a:lnTo>
                <a:lnTo>
                  <a:pt x="196" y="120"/>
                </a:lnTo>
                <a:lnTo>
                  <a:pt x="197" y="120"/>
                </a:lnTo>
                <a:lnTo>
                  <a:pt x="197" y="121"/>
                </a:lnTo>
                <a:lnTo>
                  <a:pt x="196" y="121"/>
                </a:lnTo>
                <a:lnTo>
                  <a:pt x="196" y="123"/>
                </a:lnTo>
                <a:lnTo>
                  <a:pt x="194" y="125"/>
                </a:lnTo>
                <a:lnTo>
                  <a:pt x="192" y="125"/>
                </a:lnTo>
                <a:lnTo>
                  <a:pt x="192" y="123"/>
                </a:lnTo>
                <a:lnTo>
                  <a:pt x="192" y="125"/>
                </a:lnTo>
                <a:lnTo>
                  <a:pt x="191" y="125"/>
                </a:lnTo>
                <a:lnTo>
                  <a:pt x="189" y="125"/>
                </a:lnTo>
                <a:lnTo>
                  <a:pt x="189" y="126"/>
                </a:lnTo>
                <a:lnTo>
                  <a:pt x="191" y="126"/>
                </a:lnTo>
                <a:lnTo>
                  <a:pt x="189" y="126"/>
                </a:lnTo>
                <a:lnTo>
                  <a:pt x="189" y="128"/>
                </a:lnTo>
                <a:lnTo>
                  <a:pt x="191" y="130"/>
                </a:lnTo>
                <a:lnTo>
                  <a:pt x="191" y="131"/>
                </a:lnTo>
                <a:lnTo>
                  <a:pt x="192" y="131"/>
                </a:lnTo>
                <a:lnTo>
                  <a:pt x="194" y="135"/>
                </a:lnTo>
                <a:lnTo>
                  <a:pt x="196" y="135"/>
                </a:lnTo>
                <a:lnTo>
                  <a:pt x="196" y="136"/>
                </a:lnTo>
                <a:lnTo>
                  <a:pt x="197" y="136"/>
                </a:lnTo>
                <a:lnTo>
                  <a:pt x="197" y="138"/>
                </a:lnTo>
                <a:lnTo>
                  <a:pt x="199" y="138"/>
                </a:lnTo>
                <a:lnTo>
                  <a:pt x="201" y="140"/>
                </a:lnTo>
                <a:lnTo>
                  <a:pt x="202" y="140"/>
                </a:lnTo>
                <a:lnTo>
                  <a:pt x="202" y="141"/>
                </a:lnTo>
                <a:lnTo>
                  <a:pt x="204" y="141"/>
                </a:lnTo>
                <a:lnTo>
                  <a:pt x="204" y="144"/>
                </a:lnTo>
                <a:lnTo>
                  <a:pt x="206" y="144"/>
                </a:lnTo>
                <a:lnTo>
                  <a:pt x="206" y="146"/>
                </a:lnTo>
                <a:lnTo>
                  <a:pt x="207" y="146"/>
                </a:lnTo>
                <a:lnTo>
                  <a:pt x="207" y="148"/>
                </a:lnTo>
                <a:lnTo>
                  <a:pt x="207" y="149"/>
                </a:lnTo>
                <a:lnTo>
                  <a:pt x="207" y="151"/>
                </a:lnTo>
                <a:lnTo>
                  <a:pt x="206" y="151"/>
                </a:lnTo>
                <a:lnTo>
                  <a:pt x="204" y="153"/>
                </a:lnTo>
                <a:lnTo>
                  <a:pt x="202" y="153"/>
                </a:lnTo>
                <a:lnTo>
                  <a:pt x="202" y="154"/>
                </a:lnTo>
                <a:lnTo>
                  <a:pt x="201" y="154"/>
                </a:lnTo>
                <a:lnTo>
                  <a:pt x="201" y="156"/>
                </a:lnTo>
                <a:lnTo>
                  <a:pt x="201" y="158"/>
                </a:lnTo>
                <a:lnTo>
                  <a:pt x="201" y="159"/>
                </a:lnTo>
                <a:lnTo>
                  <a:pt x="201" y="161"/>
                </a:lnTo>
                <a:lnTo>
                  <a:pt x="201" y="163"/>
                </a:lnTo>
                <a:lnTo>
                  <a:pt x="201" y="164"/>
                </a:lnTo>
                <a:lnTo>
                  <a:pt x="201" y="166"/>
                </a:lnTo>
                <a:lnTo>
                  <a:pt x="201" y="167"/>
                </a:lnTo>
                <a:lnTo>
                  <a:pt x="201" y="169"/>
                </a:lnTo>
                <a:lnTo>
                  <a:pt x="201" y="171"/>
                </a:lnTo>
                <a:lnTo>
                  <a:pt x="202" y="172"/>
                </a:lnTo>
                <a:lnTo>
                  <a:pt x="202" y="174"/>
                </a:lnTo>
                <a:lnTo>
                  <a:pt x="202" y="176"/>
                </a:lnTo>
                <a:lnTo>
                  <a:pt x="201" y="176"/>
                </a:lnTo>
                <a:lnTo>
                  <a:pt x="201" y="177"/>
                </a:lnTo>
                <a:lnTo>
                  <a:pt x="202" y="177"/>
                </a:lnTo>
                <a:lnTo>
                  <a:pt x="202" y="179"/>
                </a:lnTo>
                <a:lnTo>
                  <a:pt x="201" y="179"/>
                </a:lnTo>
                <a:lnTo>
                  <a:pt x="201" y="181"/>
                </a:lnTo>
                <a:lnTo>
                  <a:pt x="202" y="181"/>
                </a:lnTo>
                <a:lnTo>
                  <a:pt x="202" y="182"/>
                </a:lnTo>
                <a:lnTo>
                  <a:pt x="201" y="181"/>
                </a:lnTo>
                <a:lnTo>
                  <a:pt x="199" y="182"/>
                </a:lnTo>
                <a:lnTo>
                  <a:pt x="199" y="184"/>
                </a:lnTo>
                <a:lnTo>
                  <a:pt x="199" y="186"/>
                </a:lnTo>
                <a:lnTo>
                  <a:pt x="199" y="187"/>
                </a:lnTo>
                <a:lnTo>
                  <a:pt x="197" y="187"/>
                </a:lnTo>
                <a:lnTo>
                  <a:pt x="196" y="187"/>
                </a:lnTo>
                <a:lnTo>
                  <a:pt x="196" y="189"/>
                </a:lnTo>
                <a:lnTo>
                  <a:pt x="196" y="190"/>
                </a:lnTo>
                <a:lnTo>
                  <a:pt x="196" y="192"/>
                </a:lnTo>
                <a:lnTo>
                  <a:pt x="196" y="194"/>
                </a:lnTo>
                <a:lnTo>
                  <a:pt x="196" y="195"/>
                </a:lnTo>
                <a:lnTo>
                  <a:pt x="197" y="195"/>
                </a:lnTo>
                <a:lnTo>
                  <a:pt x="197" y="197"/>
                </a:lnTo>
                <a:lnTo>
                  <a:pt x="199" y="197"/>
                </a:lnTo>
                <a:lnTo>
                  <a:pt x="199" y="199"/>
                </a:lnTo>
                <a:lnTo>
                  <a:pt x="201" y="199"/>
                </a:lnTo>
                <a:lnTo>
                  <a:pt x="201" y="197"/>
                </a:lnTo>
                <a:lnTo>
                  <a:pt x="202" y="197"/>
                </a:lnTo>
                <a:lnTo>
                  <a:pt x="204" y="199"/>
                </a:lnTo>
                <a:lnTo>
                  <a:pt x="204" y="200"/>
                </a:lnTo>
                <a:lnTo>
                  <a:pt x="204" y="202"/>
                </a:lnTo>
                <a:lnTo>
                  <a:pt x="202" y="204"/>
                </a:lnTo>
                <a:lnTo>
                  <a:pt x="202" y="209"/>
                </a:lnTo>
                <a:lnTo>
                  <a:pt x="201" y="210"/>
                </a:lnTo>
                <a:lnTo>
                  <a:pt x="201" y="212"/>
                </a:lnTo>
                <a:lnTo>
                  <a:pt x="201" y="213"/>
                </a:lnTo>
                <a:lnTo>
                  <a:pt x="202" y="213"/>
                </a:lnTo>
                <a:lnTo>
                  <a:pt x="201" y="213"/>
                </a:lnTo>
                <a:lnTo>
                  <a:pt x="201" y="215"/>
                </a:lnTo>
                <a:lnTo>
                  <a:pt x="201" y="217"/>
                </a:lnTo>
                <a:lnTo>
                  <a:pt x="201" y="218"/>
                </a:lnTo>
                <a:lnTo>
                  <a:pt x="199" y="218"/>
                </a:lnTo>
                <a:lnTo>
                  <a:pt x="197" y="218"/>
                </a:lnTo>
                <a:lnTo>
                  <a:pt x="197" y="220"/>
                </a:lnTo>
                <a:lnTo>
                  <a:pt x="196" y="220"/>
                </a:lnTo>
                <a:lnTo>
                  <a:pt x="196" y="222"/>
                </a:lnTo>
                <a:lnTo>
                  <a:pt x="197" y="222"/>
                </a:lnTo>
                <a:lnTo>
                  <a:pt x="199" y="222"/>
                </a:lnTo>
                <a:lnTo>
                  <a:pt x="199" y="223"/>
                </a:lnTo>
                <a:lnTo>
                  <a:pt x="197" y="225"/>
                </a:lnTo>
                <a:lnTo>
                  <a:pt x="197" y="227"/>
                </a:lnTo>
                <a:lnTo>
                  <a:pt x="199" y="227"/>
                </a:lnTo>
                <a:lnTo>
                  <a:pt x="199" y="228"/>
                </a:lnTo>
                <a:lnTo>
                  <a:pt x="201" y="228"/>
                </a:lnTo>
                <a:lnTo>
                  <a:pt x="199" y="228"/>
                </a:lnTo>
                <a:lnTo>
                  <a:pt x="199" y="230"/>
                </a:lnTo>
                <a:lnTo>
                  <a:pt x="201" y="230"/>
                </a:lnTo>
                <a:lnTo>
                  <a:pt x="201" y="232"/>
                </a:lnTo>
                <a:lnTo>
                  <a:pt x="202" y="232"/>
                </a:lnTo>
                <a:lnTo>
                  <a:pt x="204" y="232"/>
                </a:lnTo>
                <a:lnTo>
                  <a:pt x="202" y="233"/>
                </a:lnTo>
                <a:lnTo>
                  <a:pt x="202" y="235"/>
                </a:lnTo>
                <a:lnTo>
                  <a:pt x="202" y="236"/>
                </a:lnTo>
                <a:lnTo>
                  <a:pt x="202" y="238"/>
                </a:lnTo>
                <a:lnTo>
                  <a:pt x="204" y="238"/>
                </a:lnTo>
                <a:lnTo>
                  <a:pt x="206" y="238"/>
                </a:lnTo>
                <a:lnTo>
                  <a:pt x="206" y="240"/>
                </a:lnTo>
                <a:lnTo>
                  <a:pt x="207" y="240"/>
                </a:lnTo>
                <a:lnTo>
                  <a:pt x="209" y="241"/>
                </a:lnTo>
                <a:lnTo>
                  <a:pt x="207" y="241"/>
                </a:lnTo>
                <a:lnTo>
                  <a:pt x="207" y="243"/>
                </a:lnTo>
                <a:lnTo>
                  <a:pt x="207" y="245"/>
                </a:lnTo>
                <a:lnTo>
                  <a:pt x="209" y="246"/>
                </a:lnTo>
                <a:lnTo>
                  <a:pt x="209" y="248"/>
                </a:lnTo>
                <a:lnTo>
                  <a:pt x="210" y="248"/>
                </a:lnTo>
                <a:lnTo>
                  <a:pt x="210" y="250"/>
                </a:lnTo>
                <a:lnTo>
                  <a:pt x="212" y="250"/>
                </a:lnTo>
                <a:lnTo>
                  <a:pt x="214" y="250"/>
                </a:lnTo>
                <a:lnTo>
                  <a:pt x="214" y="251"/>
                </a:lnTo>
                <a:lnTo>
                  <a:pt x="215" y="253"/>
                </a:lnTo>
                <a:lnTo>
                  <a:pt x="217" y="253"/>
                </a:lnTo>
                <a:lnTo>
                  <a:pt x="219" y="253"/>
                </a:lnTo>
                <a:lnTo>
                  <a:pt x="222" y="253"/>
                </a:lnTo>
                <a:lnTo>
                  <a:pt x="222" y="255"/>
                </a:lnTo>
                <a:lnTo>
                  <a:pt x="222" y="256"/>
                </a:lnTo>
                <a:lnTo>
                  <a:pt x="222" y="258"/>
                </a:lnTo>
                <a:lnTo>
                  <a:pt x="224" y="258"/>
                </a:lnTo>
                <a:lnTo>
                  <a:pt x="225" y="259"/>
                </a:lnTo>
                <a:lnTo>
                  <a:pt x="225" y="261"/>
                </a:lnTo>
                <a:lnTo>
                  <a:pt x="227" y="263"/>
                </a:lnTo>
                <a:lnTo>
                  <a:pt x="229" y="263"/>
                </a:lnTo>
                <a:lnTo>
                  <a:pt x="230" y="263"/>
                </a:lnTo>
                <a:lnTo>
                  <a:pt x="232" y="263"/>
                </a:lnTo>
                <a:lnTo>
                  <a:pt x="232" y="264"/>
                </a:lnTo>
                <a:lnTo>
                  <a:pt x="230" y="266"/>
                </a:lnTo>
                <a:lnTo>
                  <a:pt x="229" y="266"/>
                </a:lnTo>
                <a:lnTo>
                  <a:pt x="227" y="268"/>
                </a:lnTo>
                <a:lnTo>
                  <a:pt x="225" y="268"/>
                </a:lnTo>
                <a:lnTo>
                  <a:pt x="225" y="269"/>
                </a:lnTo>
                <a:lnTo>
                  <a:pt x="224" y="271"/>
                </a:lnTo>
                <a:lnTo>
                  <a:pt x="224" y="273"/>
                </a:lnTo>
                <a:lnTo>
                  <a:pt x="222" y="274"/>
                </a:lnTo>
                <a:lnTo>
                  <a:pt x="222" y="276"/>
                </a:lnTo>
                <a:lnTo>
                  <a:pt x="220" y="276"/>
                </a:lnTo>
                <a:lnTo>
                  <a:pt x="222" y="278"/>
                </a:lnTo>
                <a:lnTo>
                  <a:pt x="220" y="278"/>
                </a:lnTo>
                <a:lnTo>
                  <a:pt x="220" y="279"/>
                </a:lnTo>
                <a:lnTo>
                  <a:pt x="219" y="281"/>
                </a:lnTo>
                <a:lnTo>
                  <a:pt x="217" y="281"/>
                </a:lnTo>
                <a:lnTo>
                  <a:pt x="217" y="282"/>
                </a:lnTo>
                <a:lnTo>
                  <a:pt x="214" y="282"/>
                </a:lnTo>
                <a:lnTo>
                  <a:pt x="212" y="282"/>
                </a:lnTo>
                <a:lnTo>
                  <a:pt x="210" y="282"/>
                </a:lnTo>
                <a:lnTo>
                  <a:pt x="209" y="282"/>
                </a:lnTo>
                <a:lnTo>
                  <a:pt x="207" y="282"/>
                </a:lnTo>
                <a:lnTo>
                  <a:pt x="206" y="282"/>
                </a:lnTo>
                <a:lnTo>
                  <a:pt x="204" y="282"/>
                </a:lnTo>
                <a:lnTo>
                  <a:pt x="202" y="282"/>
                </a:lnTo>
                <a:lnTo>
                  <a:pt x="201" y="282"/>
                </a:lnTo>
                <a:lnTo>
                  <a:pt x="199" y="282"/>
                </a:lnTo>
                <a:lnTo>
                  <a:pt x="194" y="282"/>
                </a:lnTo>
                <a:lnTo>
                  <a:pt x="192" y="282"/>
                </a:lnTo>
                <a:lnTo>
                  <a:pt x="189" y="281"/>
                </a:lnTo>
                <a:lnTo>
                  <a:pt x="187" y="281"/>
                </a:lnTo>
                <a:lnTo>
                  <a:pt x="187" y="282"/>
                </a:lnTo>
                <a:lnTo>
                  <a:pt x="186" y="282"/>
                </a:lnTo>
                <a:lnTo>
                  <a:pt x="184" y="282"/>
                </a:lnTo>
                <a:lnTo>
                  <a:pt x="183" y="282"/>
                </a:lnTo>
                <a:lnTo>
                  <a:pt x="181" y="284"/>
                </a:lnTo>
                <a:lnTo>
                  <a:pt x="179" y="284"/>
                </a:lnTo>
                <a:lnTo>
                  <a:pt x="176" y="286"/>
                </a:lnTo>
                <a:lnTo>
                  <a:pt x="174" y="286"/>
                </a:lnTo>
                <a:lnTo>
                  <a:pt x="173" y="286"/>
                </a:lnTo>
                <a:lnTo>
                  <a:pt x="173" y="287"/>
                </a:lnTo>
                <a:lnTo>
                  <a:pt x="171" y="287"/>
                </a:lnTo>
                <a:lnTo>
                  <a:pt x="171" y="289"/>
                </a:lnTo>
                <a:lnTo>
                  <a:pt x="169" y="289"/>
                </a:lnTo>
                <a:lnTo>
                  <a:pt x="169" y="291"/>
                </a:lnTo>
                <a:lnTo>
                  <a:pt x="168" y="291"/>
                </a:lnTo>
                <a:lnTo>
                  <a:pt x="166" y="291"/>
                </a:lnTo>
                <a:lnTo>
                  <a:pt x="166" y="292"/>
                </a:lnTo>
                <a:lnTo>
                  <a:pt x="164" y="292"/>
                </a:lnTo>
                <a:lnTo>
                  <a:pt x="163" y="292"/>
                </a:lnTo>
                <a:lnTo>
                  <a:pt x="163" y="294"/>
                </a:lnTo>
                <a:lnTo>
                  <a:pt x="161" y="294"/>
                </a:lnTo>
                <a:lnTo>
                  <a:pt x="160" y="294"/>
                </a:lnTo>
                <a:lnTo>
                  <a:pt x="158" y="294"/>
                </a:lnTo>
                <a:lnTo>
                  <a:pt x="158" y="296"/>
                </a:lnTo>
                <a:lnTo>
                  <a:pt x="156" y="296"/>
                </a:lnTo>
                <a:lnTo>
                  <a:pt x="155" y="296"/>
                </a:lnTo>
                <a:lnTo>
                  <a:pt x="153" y="296"/>
                </a:lnTo>
                <a:lnTo>
                  <a:pt x="151" y="296"/>
                </a:lnTo>
                <a:lnTo>
                  <a:pt x="150" y="297"/>
                </a:lnTo>
                <a:lnTo>
                  <a:pt x="148" y="297"/>
                </a:lnTo>
                <a:lnTo>
                  <a:pt x="148" y="299"/>
                </a:lnTo>
                <a:lnTo>
                  <a:pt x="146" y="299"/>
                </a:lnTo>
                <a:lnTo>
                  <a:pt x="145" y="301"/>
                </a:lnTo>
                <a:lnTo>
                  <a:pt x="145" y="302"/>
                </a:lnTo>
                <a:lnTo>
                  <a:pt x="143" y="302"/>
                </a:lnTo>
                <a:lnTo>
                  <a:pt x="141" y="304"/>
                </a:lnTo>
                <a:lnTo>
                  <a:pt x="140" y="304"/>
                </a:lnTo>
                <a:lnTo>
                  <a:pt x="138" y="304"/>
                </a:lnTo>
                <a:lnTo>
                  <a:pt x="137" y="305"/>
                </a:lnTo>
                <a:lnTo>
                  <a:pt x="135" y="305"/>
                </a:lnTo>
                <a:lnTo>
                  <a:pt x="133" y="307"/>
                </a:lnTo>
                <a:lnTo>
                  <a:pt x="132" y="307"/>
                </a:lnTo>
                <a:lnTo>
                  <a:pt x="132" y="309"/>
                </a:lnTo>
                <a:lnTo>
                  <a:pt x="130" y="309"/>
                </a:lnTo>
                <a:lnTo>
                  <a:pt x="128" y="310"/>
                </a:lnTo>
                <a:lnTo>
                  <a:pt x="127" y="312"/>
                </a:lnTo>
                <a:lnTo>
                  <a:pt x="123" y="312"/>
                </a:lnTo>
                <a:lnTo>
                  <a:pt x="122" y="312"/>
                </a:lnTo>
                <a:lnTo>
                  <a:pt x="120" y="312"/>
                </a:lnTo>
                <a:lnTo>
                  <a:pt x="118" y="312"/>
                </a:lnTo>
                <a:lnTo>
                  <a:pt x="117" y="312"/>
                </a:lnTo>
                <a:lnTo>
                  <a:pt x="115" y="312"/>
                </a:lnTo>
                <a:lnTo>
                  <a:pt x="114" y="312"/>
                </a:lnTo>
                <a:lnTo>
                  <a:pt x="112" y="312"/>
                </a:lnTo>
                <a:lnTo>
                  <a:pt x="112" y="314"/>
                </a:lnTo>
                <a:lnTo>
                  <a:pt x="110" y="314"/>
                </a:lnTo>
                <a:lnTo>
                  <a:pt x="109" y="314"/>
                </a:lnTo>
                <a:lnTo>
                  <a:pt x="109" y="315"/>
                </a:lnTo>
                <a:lnTo>
                  <a:pt x="107" y="315"/>
                </a:lnTo>
                <a:lnTo>
                  <a:pt x="105" y="317"/>
                </a:lnTo>
                <a:lnTo>
                  <a:pt x="104" y="317"/>
                </a:lnTo>
                <a:lnTo>
                  <a:pt x="102" y="317"/>
                </a:lnTo>
                <a:lnTo>
                  <a:pt x="100" y="317"/>
                </a:lnTo>
                <a:lnTo>
                  <a:pt x="99" y="319"/>
                </a:lnTo>
                <a:lnTo>
                  <a:pt x="97" y="319"/>
                </a:lnTo>
                <a:lnTo>
                  <a:pt x="95" y="319"/>
                </a:lnTo>
                <a:lnTo>
                  <a:pt x="94" y="319"/>
                </a:lnTo>
                <a:lnTo>
                  <a:pt x="94" y="320"/>
                </a:lnTo>
                <a:lnTo>
                  <a:pt x="92" y="320"/>
                </a:lnTo>
                <a:lnTo>
                  <a:pt x="91" y="320"/>
                </a:lnTo>
                <a:lnTo>
                  <a:pt x="89" y="320"/>
                </a:lnTo>
                <a:lnTo>
                  <a:pt x="87" y="320"/>
                </a:lnTo>
                <a:lnTo>
                  <a:pt x="86" y="320"/>
                </a:lnTo>
                <a:lnTo>
                  <a:pt x="84" y="322"/>
                </a:lnTo>
                <a:lnTo>
                  <a:pt x="84" y="324"/>
                </a:lnTo>
                <a:lnTo>
                  <a:pt x="82" y="324"/>
                </a:lnTo>
                <a:lnTo>
                  <a:pt x="81" y="325"/>
                </a:lnTo>
                <a:lnTo>
                  <a:pt x="81" y="327"/>
                </a:lnTo>
                <a:lnTo>
                  <a:pt x="79" y="327"/>
                </a:lnTo>
                <a:lnTo>
                  <a:pt x="79" y="328"/>
                </a:lnTo>
                <a:lnTo>
                  <a:pt x="77" y="328"/>
                </a:lnTo>
                <a:lnTo>
                  <a:pt x="76" y="328"/>
                </a:lnTo>
                <a:lnTo>
                  <a:pt x="76" y="330"/>
                </a:lnTo>
                <a:lnTo>
                  <a:pt x="74" y="330"/>
                </a:lnTo>
                <a:lnTo>
                  <a:pt x="72" y="330"/>
                </a:lnTo>
                <a:lnTo>
                  <a:pt x="71" y="332"/>
                </a:lnTo>
                <a:lnTo>
                  <a:pt x="69" y="332"/>
                </a:lnTo>
                <a:lnTo>
                  <a:pt x="69" y="333"/>
                </a:lnTo>
                <a:lnTo>
                  <a:pt x="68" y="333"/>
                </a:lnTo>
                <a:lnTo>
                  <a:pt x="68" y="335"/>
                </a:lnTo>
                <a:lnTo>
                  <a:pt x="66" y="335"/>
                </a:lnTo>
                <a:lnTo>
                  <a:pt x="64" y="335"/>
                </a:lnTo>
                <a:lnTo>
                  <a:pt x="63" y="335"/>
                </a:lnTo>
                <a:lnTo>
                  <a:pt x="63" y="337"/>
                </a:lnTo>
                <a:lnTo>
                  <a:pt x="61" y="337"/>
                </a:lnTo>
                <a:lnTo>
                  <a:pt x="61" y="335"/>
                </a:lnTo>
                <a:lnTo>
                  <a:pt x="61" y="337"/>
                </a:lnTo>
                <a:lnTo>
                  <a:pt x="61" y="335"/>
                </a:lnTo>
                <a:lnTo>
                  <a:pt x="59" y="335"/>
                </a:lnTo>
                <a:lnTo>
                  <a:pt x="59" y="333"/>
                </a:lnTo>
                <a:lnTo>
                  <a:pt x="58" y="333"/>
                </a:lnTo>
                <a:lnTo>
                  <a:pt x="56" y="333"/>
                </a:lnTo>
                <a:lnTo>
                  <a:pt x="56" y="332"/>
                </a:lnTo>
                <a:lnTo>
                  <a:pt x="54" y="332"/>
                </a:lnTo>
                <a:lnTo>
                  <a:pt x="54" y="330"/>
                </a:lnTo>
                <a:lnTo>
                  <a:pt x="53" y="330"/>
                </a:lnTo>
                <a:lnTo>
                  <a:pt x="53" y="328"/>
                </a:lnTo>
                <a:lnTo>
                  <a:pt x="51" y="328"/>
                </a:lnTo>
                <a:lnTo>
                  <a:pt x="48" y="327"/>
                </a:lnTo>
                <a:lnTo>
                  <a:pt x="46" y="327"/>
                </a:lnTo>
                <a:lnTo>
                  <a:pt x="46" y="325"/>
                </a:lnTo>
                <a:lnTo>
                  <a:pt x="45" y="325"/>
                </a:lnTo>
                <a:lnTo>
                  <a:pt x="43" y="325"/>
                </a:lnTo>
                <a:lnTo>
                  <a:pt x="41" y="325"/>
                </a:lnTo>
                <a:lnTo>
                  <a:pt x="40" y="324"/>
                </a:lnTo>
                <a:lnTo>
                  <a:pt x="35" y="324"/>
                </a:lnTo>
                <a:lnTo>
                  <a:pt x="33" y="324"/>
                </a:lnTo>
                <a:lnTo>
                  <a:pt x="31" y="324"/>
                </a:lnTo>
                <a:lnTo>
                  <a:pt x="30" y="322"/>
                </a:lnTo>
                <a:lnTo>
                  <a:pt x="28" y="322"/>
                </a:lnTo>
                <a:lnTo>
                  <a:pt x="26" y="322"/>
                </a:lnTo>
                <a:lnTo>
                  <a:pt x="25" y="322"/>
                </a:lnTo>
                <a:lnTo>
                  <a:pt x="23" y="322"/>
                </a:lnTo>
                <a:lnTo>
                  <a:pt x="22" y="320"/>
                </a:lnTo>
                <a:lnTo>
                  <a:pt x="18" y="320"/>
                </a:lnTo>
                <a:lnTo>
                  <a:pt x="17" y="320"/>
                </a:lnTo>
                <a:lnTo>
                  <a:pt x="15" y="319"/>
                </a:lnTo>
                <a:lnTo>
                  <a:pt x="12" y="319"/>
                </a:lnTo>
                <a:lnTo>
                  <a:pt x="10" y="319"/>
                </a:lnTo>
                <a:lnTo>
                  <a:pt x="8" y="319"/>
                </a:lnTo>
                <a:lnTo>
                  <a:pt x="7" y="317"/>
                </a:lnTo>
                <a:lnTo>
                  <a:pt x="8" y="317"/>
                </a:lnTo>
                <a:lnTo>
                  <a:pt x="10" y="317"/>
                </a:lnTo>
                <a:lnTo>
                  <a:pt x="12" y="317"/>
                </a:lnTo>
                <a:lnTo>
                  <a:pt x="13" y="317"/>
                </a:lnTo>
                <a:lnTo>
                  <a:pt x="13" y="319"/>
                </a:lnTo>
                <a:lnTo>
                  <a:pt x="15" y="319"/>
                </a:lnTo>
                <a:lnTo>
                  <a:pt x="17" y="317"/>
                </a:lnTo>
                <a:lnTo>
                  <a:pt x="17" y="319"/>
                </a:lnTo>
                <a:lnTo>
                  <a:pt x="17" y="317"/>
                </a:lnTo>
                <a:lnTo>
                  <a:pt x="18" y="317"/>
                </a:lnTo>
                <a:lnTo>
                  <a:pt x="20" y="317"/>
                </a:lnTo>
                <a:lnTo>
                  <a:pt x="22" y="317"/>
                </a:lnTo>
                <a:lnTo>
                  <a:pt x="23" y="317"/>
                </a:lnTo>
                <a:lnTo>
                  <a:pt x="25" y="317"/>
                </a:lnTo>
                <a:lnTo>
                  <a:pt x="26" y="317"/>
                </a:lnTo>
                <a:lnTo>
                  <a:pt x="26" y="315"/>
                </a:lnTo>
                <a:lnTo>
                  <a:pt x="26" y="314"/>
                </a:lnTo>
                <a:lnTo>
                  <a:pt x="26" y="312"/>
                </a:lnTo>
                <a:lnTo>
                  <a:pt x="25" y="312"/>
                </a:lnTo>
                <a:lnTo>
                  <a:pt x="25" y="310"/>
                </a:lnTo>
                <a:lnTo>
                  <a:pt x="26" y="310"/>
                </a:lnTo>
                <a:lnTo>
                  <a:pt x="25" y="310"/>
                </a:lnTo>
                <a:lnTo>
                  <a:pt x="26" y="310"/>
                </a:lnTo>
                <a:lnTo>
                  <a:pt x="25" y="310"/>
                </a:lnTo>
                <a:lnTo>
                  <a:pt x="26" y="310"/>
                </a:lnTo>
                <a:lnTo>
                  <a:pt x="26" y="309"/>
                </a:lnTo>
                <a:lnTo>
                  <a:pt x="25" y="309"/>
                </a:lnTo>
                <a:lnTo>
                  <a:pt x="25" y="307"/>
                </a:lnTo>
                <a:lnTo>
                  <a:pt x="25" y="305"/>
                </a:lnTo>
                <a:lnTo>
                  <a:pt x="25" y="304"/>
                </a:lnTo>
                <a:lnTo>
                  <a:pt x="26" y="305"/>
                </a:lnTo>
                <a:lnTo>
                  <a:pt x="26" y="304"/>
                </a:lnTo>
                <a:lnTo>
                  <a:pt x="26" y="302"/>
                </a:lnTo>
                <a:lnTo>
                  <a:pt x="26" y="301"/>
                </a:lnTo>
                <a:lnTo>
                  <a:pt x="25" y="297"/>
                </a:lnTo>
                <a:lnTo>
                  <a:pt x="25" y="294"/>
                </a:lnTo>
                <a:lnTo>
                  <a:pt x="25" y="292"/>
                </a:lnTo>
                <a:lnTo>
                  <a:pt x="25" y="291"/>
                </a:lnTo>
                <a:lnTo>
                  <a:pt x="23" y="291"/>
                </a:lnTo>
                <a:lnTo>
                  <a:pt x="23" y="289"/>
                </a:lnTo>
                <a:lnTo>
                  <a:pt x="22" y="289"/>
                </a:lnTo>
                <a:lnTo>
                  <a:pt x="20" y="289"/>
                </a:lnTo>
                <a:lnTo>
                  <a:pt x="18" y="289"/>
                </a:lnTo>
                <a:lnTo>
                  <a:pt x="18" y="291"/>
                </a:lnTo>
                <a:lnTo>
                  <a:pt x="17" y="291"/>
                </a:lnTo>
                <a:lnTo>
                  <a:pt x="15" y="289"/>
                </a:lnTo>
                <a:lnTo>
                  <a:pt x="15" y="287"/>
                </a:lnTo>
                <a:lnTo>
                  <a:pt x="15" y="286"/>
                </a:lnTo>
                <a:lnTo>
                  <a:pt x="13" y="286"/>
                </a:lnTo>
                <a:lnTo>
                  <a:pt x="12" y="286"/>
                </a:lnTo>
                <a:lnTo>
                  <a:pt x="12" y="284"/>
                </a:lnTo>
                <a:lnTo>
                  <a:pt x="12" y="282"/>
                </a:lnTo>
                <a:lnTo>
                  <a:pt x="12" y="281"/>
                </a:lnTo>
                <a:lnTo>
                  <a:pt x="12" y="279"/>
                </a:lnTo>
                <a:lnTo>
                  <a:pt x="12" y="278"/>
                </a:lnTo>
                <a:lnTo>
                  <a:pt x="10" y="274"/>
                </a:lnTo>
                <a:lnTo>
                  <a:pt x="10" y="273"/>
                </a:lnTo>
                <a:lnTo>
                  <a:pt x="8" y="271"/>
                </a:lnTo>
                <a:lnTo>
                  <a:pt x="8" y="268"/>
                </a:lnTo>
                <a:lnTo>
                  <a:pt x="8" y="266"/>
                </a:lnTo>
                <a:lnTo>
                  <a:pt x="8" y="263"/>
                </a:lnTo>
                <a:lnTo>
                  <a:pt x="7" y="261"/>
                </a:lnTo>
                <a:lnTo>
                  <a:pt x="7" y="259"/>
                </a:lnTo>
                <a:lnTo>
                  <a:pt x="5" y="259"/>
                </a:lnTo>
                <a:lnTo>
                  <a:pt x="5" y="258"/>
                </a:lnTo>
                <a:lnTo>
                  <a:pt x="3" y="258"/>
                </a:lnTo>
                <a:lnTo>
                  <a:pt x="3" y="255"/>
                </a:lnTo>
                <a:lnTo>
                  <a:pt x="3" y="253"/>
                </a:lnTo>
                <a:lnTo>
                  <a:pt x="3" y="251"/>
                </a:lnTo>
                <a:lnTo>
                  <a:pt x="2" y="248"/>
                </a:lnTo>
                <a:lnTo>
                  <a:pt x="0" y="243"/>
                </a:lnTo>
                <a:lnTo>
                  <a:pt x="0" y="241"/>
                </a:lnTo>
                <a:lnTo>
                  <a:pt x="0" y="240"/>
                </a:lnTo>
                <a:lnTo>
                  <a:pt x="0" y="238"/>
                </a:lnTo>
                <a:lnTo>
                  <a:pt x="0" y="236"/>
                </a:lnTo>
                <a:lnTo>
                  <a:pt x="2" y="236"/>
                </a:lnTo>
                <a:lnTo>
                  <a:pt x="2" y="235"/>
                </a:lnTo>
                <a:lnTo>
                  <a:pt x="2" y="233"/>
                </a:lnTo>
                <a:lnTo>
                  <a:pt x="3" y="233"/>
                </a:lnTo>
                <a:lnTo>
                  <a:pt x="2" y="233"/>
                </a:lnTo>
                <a:lnTo>
                  <a:pt x="2" y="232"/>
                </a:lnTo>
                <a:lnTo>
                  <a:pt x="2" y="230"/>
                </a:lnTo>
                <a:lnTo>
                  <a:pt x="0" y="230"/>
                </a:lnTo>
                <a:lnTo>
                  <a:pt x="2" y="228"/>
                </a:lnTo>
                <a:lnTo>
                  <a:pt x="3" y="225"/>
                </a:lnTo>
                <a:lnTo>
                  <a:pt x="5" y="222"/>
                </a:lnTo>
                <a:lnTo>
                  <a:pt x="5" y="220"/>
                </a:lnTo>
                <a:lnTo>
                  <a:pt x="7" y="220"/>
                </a:lnTo>
                <a:lnTo>
                  <a:pt x="8" y="215"/>
                </a:lnTo>
                <a:lnTo>
                  <a:pt x="10" y="215"/>
                </a:lnTo>
                <a:lnTo>
                  <a:pt x="12" y="215"/>
                </a:lnTo>
                <a:lnTo>
                  <a:pt x="12" y="212"/>
                </a:lnTo>
                <a:lnTo>
                  <a:pt x="13" y="210"/>
                </a:lnTo>
                <a:lnTo>
                  <a:pt x="15" y="207"/>
                </a:lnTo>
                <a:lnTo>
                  <a:pt x="15" y="205"/>
                </a:lnTo>
                <a:lnTo>
                  <a:pt x="15" y="204"/>
                </a:lnTo>
                <a:lnTo>
                  <a:pt x="15" y="200"/>
                </a:lnTo>
                <a:lnTo>
                  <a:pt x="15" y="197"/>
                </a:lnTo>
                <a:lnTo>
                  <a:pt x="15" y="195"/>
                </a:lnTo>
                <a:lnTo>
                  <a:pt x="17" y="194"/>
                </a:lnTo>
                <a:lnTo>
                  <a:pt x="17" y="192"/>
                </a:lnTo>
                <a:lnTo>
                  <a:pt x="17" y="190"/>
                </a:lnTo>
                <a:lnTo>
                  <a:pt x="17" y="187"/>
                </a:lnTo>
                <a:lnTo>
                  <a:pt x="18" y="184"/>
                </a:lnTo>
                <a:lnTo>
                  <a:pt x="18" y="182"/>
                </a:lnTo>
                <a:lnTo>
                  <a:pt x="20" y="182"/>
                </a:lnTo>
                <a:lnTo>
                  <a:pt x="20" y="181"/>
                </a:lnTo>
                <a:lnTo>
                  <a:pt x="20" y="179"/>
                </a:lnTo>
                <a:lnTo>
                  <a:pt x="22" y="179"/>
                </a:lnTo>
                <a:lnTo>
                  <a:pt x="22" y="177"/>
                </a:lnTo>
                <a:lnTo>
                  <a:pt x="22" y="176"/>
                </a:lnTo>
                <a:lnTo>
                  <a:pt x="23" y="174"/>
                </a:lnTo>
                <a:lnTo>
                  <a:pt x="23" y="172"/>
                </a:lnTo>
                <a:lnTo>
                  <a:pt x="25" y="171"/>
                </a:lnTo>
                <a:lnTo>
                  <a:pt x="25" y="169"/>
                </a:lnTo>
                <a:lnTo>
                  <a:pt x="26" y="169"/>
                </a:lnTo>
                <a:lnTo>
                  <a:pt x="26" y="171"/>
                </a:lnTo>
                <a:lnTo>
                  <a:pt x="26" y="169"/>
                </a:lnTo>
                <a:lnTo>
                  <a:pt x="28" y="166"/>
                </a:lnTo>
                <a:lnTo>
                  <a:pt x="30" y="166"/>
                </a:lnTo>
                <a:lnTo>
                  <a:pt x="30" y="164"/>
                </a:lnTo>
                <a:lnTo>
                  <a:pt x="31" y="164"/>
                </a:lnTo>
                <a:lnTo>
                  <a:pt x="33" y="164"/>
                </a:lnTo>
                <a:lnTo>
                  <a:pt x="35" y="164"/>
                </a:lnTo>
                <a:lnTo>
                  <a:pt x="35" y="163"/>
                </a:lnTo>
                <a:lnTo>
                  <a:pt x="35" y="161"/>
                </a:lnTo>
                <a:lnTo>
                  <a:pt x="33" y="161"/>
                </a:lnTo>
                <a:lnTo>
                  <a:pt x="33" y="159"/>
                </a:lnTo>
                <a:lnTo>
                  <a:pt x="33" y="158"/>
                </a:lnTo>
                <a:lnTo>
                  <a:pt x="35" y="158"/>
                </a:lnTo>
                <a:lnTo>
                  <a:pt x="36" y="158"/>
                </a:lnTo>
                <a:lnTo>
                  <a:pt x="38" y="156"/>
                </a:lnTo>
                <a:lnTo>
                  <a:pt x="40" y="156"/>
                </a:lnTo>
                <a:lnTo>
                  <a:pt x="40" y="154"/>
                </a:lnTo>
                <a:lnTo>
                  <a:pt x="40" y="153"/>
                </a:lnTo>
                <a:lnTo>
                  <a:pt x="40" y="149"/>
                </a:lnTo>
                <a:lnTo>
                  <a:pt x="38" y="146"/>
                </a:lnTo>
                <a:lnTo>
                  <a:pt x="38" y="144"/>
                </a:lnTo>
                <a:lnTo>
                  <a:pt x="38" y="143"/>
                </a:lnTo>
                <a:lnTo>
                  <a:pt x="38" y="141"/>
                </a:lnTo>
                <a:lnTo>
                  <a:pt x="36" y="140"/>
                </a:lnTo>
                <a:lnTo>
                  <a:pt x="36" y="138"/>
                </a:lnTo>
                <a:lnTo>
                  <a:pt x="36" y="135"/>
                </a:lnTo>
                <a:lnTo>
                  <a:pt x="36" y="133"/>
                </a:lnTo>
                <a:lnTo>
                  <a:pt x="36" y="131"/>
                </a:lnTo>
                <a:lnTo>
                  <a:pt x="35" y="130"/>
                </a:lnTo>
                <a:lnTo>
                  <a:pt x="35" y="125"/>
                </a:lnTo>
                <a:lnTo>
                  <a:pt x="33" y="125"/>
                </a:lnTo>
                <a:lnTo>
                  <a:pt x="33" y="126"/>
                </a:lnTo>
                <a:lnTo>
                  <a:pt x="33" y="125"/>
                </a:lnTo>
                <a:lnTo>
                  <a:pt x="33" y="123"/>
                </a:lnTo>
                <a:lnTo>
                  <a:pt x="35" y="123"/>
                </a:lnTo>
                <a:lnTo>
                  <a:pt x="33" y="123"/>
                </a:lnTo>
                <a:lnTo>
                  <a:pt x="33" y="121"/>
                </a:lnTo>
                <a:lnTo>
                  <a:pt x="33" y="120"/>
                </a:lnTo>
                <a:lnTo>
                  <a:pt x="33" y="118"/>
                </a:lnTo>
                <a:lnTo>
                  <a:pt x="31" y="118"/>
                </a:lnTo>
                <a:lnTo>
                  <a:pt x="31" y="117"/>
                </a:lnTo>
                <a:lnTo>
                  <a:pt x="30" y="117"/>
                </a:lnTo>
                <a:lnTo>
                  <a:pt x="30" y="115"/>
                </a:lnTo>
                <a:lnTo>
                  <a:pt x="31" y="115"/>
                </a:lnTo>
                <a:lnTo>
                  <a:pt x="31" y="113"/>
                </a:lnTo>
                <a:lnTo>
                  <a:pt x="30" y="113"/>
                </a:lnTo>
                <a:lnTo>
                  <a:pt x="28" y="113"/>
                </a:lnTo>
                <a:lnTo>
                  <a:pt x="26" y="113"/>
                </a:lnTo>
                <a:lnTo>
                  <a:pt x="25" y="113"/>
                </a:lnTo>
                <a:lnTo>
                  <a:pt x="25" y="112"/>
                </a:lnTo>
                <a:lnTo>
                  <a:pt x="25" y="110"/>
                </a:lnTo>
                <a:lnTo>
                  <a:pt x="25" y="108"/>
                </a:lnTo>
                <a:lnTo>
                  <a:pt x="25" y="107"/>
                </a:lnTo>
                <a:lnTo>
                  <a:pt x="26" y="107"/>
                </a:lnTo>
                <a:lnTo>
                  <a:pt x="26" y="105"/>
                </a:lnTo>
                <a:lnTo>
                  <a:pt x="28" y="103"/>
                </a:lnTo>
                <a:lnTo>
                  <a:pt x="30" y="102"/>
                </a:lnTo>
                <a:lnTo>
                  <a:pt x="30" y="100"/>
                </a:lnTo>
                <a:lnTo>
                  <a:pt x="28" y="98"/>
                </a:lnTo>
                <a:lnTo>
                  <a:pt x="28" y="97"/>
                </a:lnTo>
                <a:lnTo>
                  <a:pt x="30" y="95"/>
                </a:lnTo>
                <a:lnTo>
                  <a:pt x="30" y="94"/>
                </a:lnTo>
                <a:lnTo>
                  <a:pt x="30" y="92"/>
                </a:lnTo>
                <a:lnTo>
                  <a:pt x="30" y="90"/>
                </a:lnTo>
                <a:lnTo>
                  <a:pt x="30" y="89"/>
                </a:lnTo>
                <a:lnTo>
                  <a:pt x="28" y="87"/>
                </a:lnTo>
                <a:lnTo>
                  <a:pt x="26" y="87"/>
                </a:lnTo>
                <a:lnTo>
                  <a:pt x="26" y="85"/>
                </a:lnTo>
                <a:lnTo>
                  <a:pt x="25" y="85"/>
                </a:lnTo>
                <a:lnTo>
                  <a:pt x="25" y="84"/>
                </a:lnTo>
                <a:lnTo>
                  <a:pt x="25" y="82"/>
                </a:lnTo>
                <a:lnTo>
                  <a:pt x="26" y="80"/>
                </a:lnTo>
                <a:lnTo>
                  <a:pt x="25" y="80"/>
                </a:lnTo>
                <a:lnTo>
                  <a:pt x="25" y="79"/>
                </a:lnTo>
                <a:lnTo>
                  <a:pt x="25" y="77"/>
                </a:lnTo>
                <a:lnTo>
                  <a:pt x="23" y="77"/>
                </a:lnTo>
                <a:lnTo>
                  <a:pt x="23" y="75"/>
                </a:lnTo>
                <a:lnTo>
                  <a:pt x="25" y="74"/>
                </a:lnTo>
                <a:lnTo>
                  <a:pt x="25" y="72"/>
                </a:lnTo>
                <a:lnTo>
                  <a:pt x="26" y="72"/>
                </a:lnTo>
                <a:lnTo>
                  <a:pt x="26" y="71"/>
                </a:lnTo>
                <a:lnTo>
                  <a:pt x="26" y="69"/>
                </a:lnTo>
                <a:lnTo>
                  <a:pt x="25" y="69"/>
                </a:lnTo>
                <a:lnTo>
                  <a:pt x="25" y="67"/>
                </a:lnTo>
                <a:lnTo>
                  <a:pt x="25" y="66"/>
                </a:lnTo>
                <a:lnTo>
                  <a:pt x="26" y="64"/>
                </a:lnTo>
                <a:lnTo>
                  <a:pt x="25" y="62"/>
                </a:lnTo>
                <a:lnTo>
                  <a:pt x="25" y="61"/>
                </a:lnTo>
                <a:lnTo>
                  <a:pt x="23" y="59"/>
                </a:lnTo>
                <a:lnTo>
                  <a:pt x="23" y="57"/>
                </a:lnTo>
                <a:lnTo>
                  <a:pt x="23" y="56"/>
                </a:lnTo>
                <a:lnTo>
                  <a:pt x="23" y="54"/>
                </a:lnTo>
                <a:lnTo>
                  <a:pt x="23" y="52"/>
                </a:lnTo>
                <a:lnTo>
                  <a:pt x="25" y="51"/>
                </a:lnTo>
                <a:lnTo>
                  <a:pt x="25" y="49"/>
                </a:lnTo>
                <a:lnTo>
                  <a:pt x="25" y="48"/>
                </a:lnTo>
                <a:lnTo>
                  <a:pt x="23" y="48"/>
                </a:lnTo>
                <a:lnTo>
                  <a:pt x="22" y="46"/>
                </a:lnTo>
                <a:lnTo>
                  <a:pt x="20" y="46"/>
                </a:lnTo>
                <a:lnTo>
                  <a:pt x="20" y="44"/>
                </a:lnTo>
                <a:lnTo>
                  <a:pt x="22" y="44"/>
                </a:lnTo>
                <a:lnTo>
                  <a:pt x="22" y="43"/>
                </a:lnTo>
                <a:lnTo>
                  <a:pt x="22" y="41"/>
                </a:lnTo>
                <a:lnTo>
                  <a:pt x="23" y="41"/>
                </a:lnTo>
                <a:lnTo>
                  <a:pt x="25" y="41"/>
                </a:lnTo>
                <a:lnTo>
                  <a:pt x="25" y="39"/>
                </a:lnTo>
                <a:lnTo>
                  <a:pt x="23" y="39"/>
                </a:lnTo>
                <a:lnTo>
                  <a:pt x="22" y="39"/>
                </a:lnTo>
                <a:lnTo>
                  <a:pt x="20" y="39"/>
                </a:lnTo>
                <a:lnTo>
                  <a:pt x="20" y="38"/>
                </a:lnTo>
                <a:lnTo>
                  <a:pt x="20" y="36"/>
                </a:lnTo>
                <a:lnTo>
                  <a:pt x="18" y="36"/>
                </a:lnTo>
                <a:lnTo>
                  <a:pt x="18" y="34"/>
                </a:lnTo>
                <a:lnTo>
                  <a:pt x="18" y="33"/>
                </a:lnTo>
                <a:lnTo>
                  <a:pt x="17" y="31"/>
                </a:lnTo>
                <a:lnTo>
                  <a:pt x="17" y="29"/>
                </a:lnTo>
                <a:lnTo>
                  <a:pt x="17" y="28"/>
                </a:lnTo>
                <a:lnTo>
                  <a:pt x="17" y="26"/>
                </a:lnTo>
                <a:lnTo>
                  <a:pt x="18" y="26"/>
                </a:lnTo>
                <a:lnTo>
                  <a:pt x="17" y="26"/>
                </a:lnTo>
                <a:lnTo>
                  <a:pt x="17" y="25"/>
                </a:lnTo>
                <a:lnTo>
                  <a:pt x="17" y="23"/>
                </a:lnTo>
                <a:lnTo>
                  <a:pt x="18" y="23"/>
                </a:lnTo>
                <a:lnTo>
                  <a:pt x="18" y="21"/>
                </a:lnTo>
                <a:lnTo>
                  <a:pt x="18" y="20"/>
                </a:lnTo>
                <a:lnTo>
                  <a:pt x="20" y="20"/>
                </a:lnTo>
                <a:lnTo>
                  <a:pt x="20" y="18"/>
                </a:lnTo>
                <a:lnTo>
                  <a:pt x="20" y="16"/>
                </a:lnTo>
                <a:lnTo>
                  <a:pt x="22" y="16"/>
                </a:lnTo>
                <a:lnTo>
                  <a:pt x="22" y="15"/>
                </a:lnTo>
                <a:lnTo>
                  <a:pt x="22" y="13"/>
                </a:lnTo>
                <a:lnTo>
                  <a:pt x="22" y="11"/>
                </a:lnTo>
                <a:lnTo>
                  <a:pt x="22" y="10"/>
                </a:lnTo>
                <a:lnTo>
                  <a:pt x="23" y="10"/>
                </a:lnTo>
                <a:lnTo>
                  <a:pt x="25" y="10"/>
                </a:lnTo>
                <a:lnTo>
                  <a:pt x="26" y="10"/>
                </a:lnTo>
                <a:lnTo>
                  <a:pt x="28" y="10"/>
                </a:lnTo>
                <a:lnTo>
                  <a:pt x="30" y="10"/>
                </a:lnTo>
                <a:lnTo>
                  <a:pt x="33" y="10"/>
                </a:lnTo>
                <a:lnTo>
                  <a:pt x="35" y="10"/>
                </a:lnTo>
                <a:lnTo>
                  <a:pt x="36" y="10"/>
                </a:lnTo>
                <a:lnTo>
                  <a:pt x="38" y="10"/>
                </a:lnTo>
                <a:lnTo>
                  <a:pt x="40" y="10"/>
                </a:lnTo>
                <a:lnTo>
                  <a:pt x="41" y="10"/>
                </a:lnTo>
                <a:lnTo>
                  <a:pt x="43" y="10"/>
                </a:lnTo>
                <a:lnTo>
                  <a:pt x="45" y="10"/>
                </a:lnTo>
                <a:lnTo>
                  <a:pt x="46" y="10"/>
                </a:lnTo>
                <a:lnTo>
                  <a:pt x="48" y="10"/>
                </a:lnTo>
                <a:lnTo>
                  <a:pt x="49" y="10"/>
                </a:lnTo>
                <a:lnTo>
                  <a:pt x="51" y="10"/>
                </a:lnTo>
                <a:lnTo>
                  <a:pt x="53" y="10"/>
                </a:lnTo>
                <a:lnTo>
                  <a:pt x="54" y="10"/>
                </a:lnTo>
                <a:lnTo>
                  <a:pt x="54" y="11"/>
                </a:lnTo>
                <a:lnTo>
                  <a:pt x="54" y="10"/>
                </a:lnTo>
                <a:lnTo>
                  <a:pt x="58" y="11"/>
                </a:lnTo>
                <a:lnTo>
                  <a:pt x="59" y="11"/>
                </a:lnTo>
                <a:lnTo>
                  <a:pt x="63" y="11"/>
                </a:lnTo>
                <a:lnTo>
                  <a:pt x="66" y="11"/>
                </a:lnTo>
                <a:lnTo>
                  <a:pt x="68" y="11"/>
                </a:lnTo>
                <a:lnTo>
                  <a:pt x="69" y="11"/>
                </a:lnTo>
                <a:lnTo>
                  <a:pt x="71" y="11"/>
                </a:lnTo>
                <a:lnTo>
                  <a:pt x="74" y="11"/>
                </a:lnTo>
                <a:lnTo>
                  <a:pt x="76" y="11"/>
                </a:lnTo>
                <a:lnTo>
                  <a:pt x="77" y="11"/>
                </a:lnTo>
                <a:lnTo>
                  <a:pt x="79" y="11"/>
                </a:lnTo>
                <a:lnTo>
                  <a:pt x="81" y="11"/>
                </a:lnTo>
                <a:lnTo>
                  <a:pt x="81" y="10"/>
                </a:lnTo>
                <a:lnTo>
                  <a:pt x="82" y="10"/>
                </a:lnTo>
                <a:lnTo>
                  <a:pt x="84" y="10"/>
                </a:lnTo>
                <a:lnTo>
                  <a:pt x="86" y="10"/>
                </a:lnTo>
                <a:lnTo>
                  <a:pt x="87" y="10"/>
                </a:lnTo>
                <a:lnTo>
                  <a:pt x="87" y="8"/>
                </a:lnTo>
                <a:lnTo>
                  <a:pt x="89" y="8"/>
                </a:lnTo>
                <a:lnTo>
                  <a:pt x="91" y="8"/>
                </a:lnTo>
                <a:lnTo>
                  <a:pt x="92" y="8"/>
                </a:lnTo>
                <a:lnTo>
                  <a:pt x="94" y="8"/>
                </a:lnTo>
                <a:lnTo>
                  <a:pt x="95" y="8"/>
                </a:lnTo>
                <a:lnTo>
                  <a:pt x="97" y="10"/>
                </a:lnTo>
                <a:lnTo>
                  <a:pt x="99" y="10"/>
                </a:lnTo>
                <a:lnTo>
                  <a:pt x="100" y="10"/>
                </a:lnTo>
                <a:lnTo>
                  <a:pt x="102" y="10"/>
                </a:lnTo>
                <a:lnTo>
                  <a:pt x="105" y="10"/>
                </a:lnTo>
                <a:lnTo>
                  <a:pt x="107" y="10"/>
                </a:lnTo>
                <a:lnTo>
                  <a:pt x="109" y="10"/>
                </a:lnTo>
                <a:lnTo>
                  <a:pt x="110" y="11"/>
                </a:lnTo>
                <a:lnTo>
                  <a:pt x="110" y="10"/>
                </a:lnTo>
                <a:lnTo>
                  <a:pt x="114" y="10"/>
                </a:lnTo>
                <a:lnTo>
                  <a:pt x="115" y="10"/>
                </a:lnTo>
                <a:lnTo>
                  <a:pt x="117" y="10"/>
                </a:lnTo>
                <a:lnTo>
                  <a:pt x="118" y="10"/>
                </a:lnTo>
                <a:lnTo>
                  <a:pt x="120" y="10"/>
                </a:lnTo>
                <a:lnTo>
                  <a:pt x="122" y="10"/>
                </a:lnTo>
                <a:lnTo>
                  <a:pt x="122" y="11"/>
                </a:lnTo>
                <a:lnTo>
                  <a:pt x="123" y="11"/>
                </a:lnTo>
                <a:lnTo>
                  <a:pt x="125" y="10"/>
                </a:lnTo>
                <a:lnTo>
                  <a:pt x="127" y="10"/>
                </a:lnTo>
                <a:lnTo>
                  <a:pt x="128" y="10"/>
                </a:lnTo>
                <a:lnTo>
                  <a:pt x="130" y="10"/>
                </a:lnTo>
                <a:lnTo>
                  <a:pt x="132" y="10"/>
                </a:lnTo>
                <a:lnTo>
                  <a:pt x="133" y="10"/>
                </a:lnTo>
                <a:lnTo>
                  <a:pt x="133" y="11"/>
                </a:lnTo>
                <a:lnTo>
                  <a:pt x="135" y="11"/>
                </a:lnTo>
                <a:lnTo>
                  <a:pt x="135" y="13"/>
                </a:lnTo>
                <a:lnTo>
                  <a:pt x="135" y="11"/>
                </a:lnTo>
                <a:lnTo>
                  <a:pt x="135" y="13"/>
                </a:lnTo>
                <a:lnTo>
                  <a:pt x="137" y="13"/>
                </a:lnTo>
                <a:lnTo>
                  <a:pt x="137" y="15"/>
                </a:lnTo>
                <a:lnTo>
                  <a:pt x="138" y="15"/>
                </a:lnTo>
                <a:lnTo>
                  <a:pt x="138" y="13"/>
                </a:lnTo>
                <a:lnTo>
                  <a:pt x="138" y="11"/>
                </a:lnTo>
                <a:lnTo>
                  <a:pt x="140" y="11"/>
                </a:lnTo>
                <a:lnTo>
                  <a:pt x="141" y="11"/>
                </a:lnTo>
                <a:lnTo>
                  <a:pt x="141" y="10"/>
                </a:lnTo>
                <a:lnTo>
                  <a:pt x="143" y="10"/>
                </a:lnTo>
                <a:lnTo>
                  <a:pt x="143" y="8"/>
                </a:lnTo>
                <a:lnTo>
                  <a:pt x="145" y="8"/>
                </a:lnTo>
                <a:lnTo>
                  <a:pt x="146" y="8"/>
                </a:lnTo>
                <a:lnTo>
                  <a:pt x="146" y="6"/>
                </a:lnTo>
                <a:lnTo>
                  <a:pt x="146" y="5"/>
                </a:lnTo>
                <a:lnTo>
                  <a:pt x="148" y="3"/>
                </a:lnTo>
                <a:lnTo>
                  <a:pt x="150" y="3"/>
                </a:lnTo>
                <a:lnTo>
                  <a:pt x="150" y="5"/>
                </a:lnTo>
                <a:lnTo>
                  <a:pt x="151" y="6"/>
                </a:lnTo>
                <a:lnTo>
                  <a:pt x="151" y="5"/>
                </a:lnTo>
                <a:lnTo>
                  <a:pt x="153" y="5"/>
                </a:lnTo>
                <a:lnTo>
                  <a:pt x="153" y="3"/>
                </a:lnTo>
                <a:close/>
              </a:path>
            </a:pathLst>
          </a:custGeom>
          <a:solidFill>
            <a:schemeClr val="bg1">
              <a:lumMod val="95000"/>
            </a:schemeClr>
          </a:solidFill>
          <a:ln w="11113">
            <a:solidFill>
              <a:srgbClr val="4E4E4E"/>
            </a:solidFill>
            <a:prstDash val="solid"/>
            <a:round/>
            <a:headEnd/>
            <a:tailEnd/>
          </a:ln>
          <a:extLst/>
        </p:spPr>
        <p:txBody>
          <a:bodyPr lIns="104306" tIns="52153" rIns="104306" bIns="52153"/>
          <a:lstStyle/>
          <a:p>
            <a:pPr>
              <a:defRPr/>
            </a:pPr>
            <a:endParaRPr lang="en-GB"/>
          </a:p>
        </p:txBody>
      </p:sp>
      <p:sp>
        <p:nvSpPr>
          <p:cNvPr id="9446" name="Freeform 230"/>
          <p:cNvSpPr>
            <a:spLocks noChangeAspect="1"/>
          </p:cNvSpPr>
          <p:nvPr/>
        </p:nvSpPr>
        <p:spPr bwMode="auto">
          <a:xfrm>
            <a:off x="2300195" y="1844808"/>
            <a:ext cx="1715400" cy="399067"/>
          </a:xfrm>
          <a:custGeom>
            <a:avLst/>
            <a:gdLst>
              <a:gd name="T0" fmla="*/ 5 w 158"/>
              <a:gd name="T1" fmla="*/ 39 h 39"/>
              <a:gd name="T2" fmla="*/ 3 w 158"/>
              <a:gd name="T3" fmla="*/ 36 h 39"/>
              <a:gd name="T4" fmla="*/ 2 w 158"/>
              <a:gd name="T5" fmla="*/ 29 h 39"/>
              <a:gd name="T6" fmla="*/ 2 w 158"/>
              <a:gd name="T7" fmla="*/ 25 h 39"/>
              <a:gd name="T8" fmla="*/ 5 w 158"/>
              <a:gd name="T9" fmla="*/ 20 h 39"/>
              <a:gd name="T10" fmla="*/ 10 w 158"/>
              <a:gd name="T11" fmla="*/ 20 h 39"/>
              <a:gd name="T12" fmla="*/ 12 w 158"/>
              <a:gd name="T13" fmla="*/ 23 h 39"/>
              <a:gd name="T14" fmla="*/ 17 w 158"/>
              <a:gd name="T15" fmla="*/ 28 h 39"/>
              <a:gd name="T16" fmla="*/ 23 w 158"/>
              <a:gd name="T17" fmla="*/ 29 h 39"/>
              <a:gd name="T18" fmla="*/ 30 w 158"/>
              <a:gd name="T19" fmla="*/ 26 h 39"/>
              <a:gd name="T20" fmla="*/ 35 w 158"/>
              <a:gd name="T21" fmla="*/ 21 h 39"/>
              <a:gd name="T22" fmla="*/ 43 w 158"/>
              <a:gd name="T23" fmla="*/ 21 h 39"/>
              <a:gd name="T24" fmla="*/ 51 w 158"/>
              <a:gd name="T25" fmla="*/ 20 h 39"/>
              <a:gd name="T26" fmla="*/ 58 w 158"/>
              <a:gd name="T27" fmla="*/ 20 h 39"/>
              <a:gd name="T28" fmla="*/ 64 w 158"/>
              <a:gd name="T29" fmla="*/ 20 h 39"/>
              <a:gd name="T30" fmla="*/ 56 w 158"/>
              <a:gd name="T31" fmla="*/ 20 h 39"/>
              <a:gd name="T32" fmla="*/ 46 w 158"/>
              <a:gd name="T33" fmla="*/ 20 h 39"/>
              <a:gd name="T34" fmla="*/ 38 w 158"/>
              <a:gd name="T35" fmla="*/ 21 h 39"/>
              <a:gd name="T36" fmla="*/ 33 w 158"/>
              <a:gd name="T37" fmla="*/ 21 h 39"/>
              <a:gd name="T38" fmla="*/ 26 w 158"/>
              <a:gd name="T39" fmla="*/ 26 h 39"/>
              <a:gd name="T40" fmla="*/ 18 w 158"/>
              <a:gd name="T41" fmla="*/ 25 h 39"/>
              <a:gd name="T42" fmla="*/ 17 w 158"/>
              <a:gd name="T43" fmla="*/ 21 h 39"/>
              <a:gd name="T44" fmla="*/ 15 w 158"/>
              <a:gd name="T45" fmla="*/ 13 h 39"/>
              <a:gd name="T46" fmla="*/ 26 w 158"/>
              <a:gd name="T47" fmla="*/ 13 h 39"/>
              <a:gd name="T48" fmla="*/ 41 w 158"/>
              <a:gd name="T49" fmla="*/ 13 h 39"/>
              <a:gd name="T50" fmla="*/ 51 w 158"/>
              <a:gd name="T51" fmla="*/ 13 h 39"/>
              <a:gd name="T52" fmla="*/ 67 w 158"/>
              <a:gd name="T53" fmla="*/ 13 h 39"/>
              <a:gd name="T54" fmla="*/ 71 w 158"/>
              <a:gd name="T55" fmla="*/ 8 h 39"/>
              <a:gd name="T56" fmla="*/ 79 w 158"/>
              <a:gd name="T57" fmla="*/ 3 h 39"/>
              <a:gd name="T58" fmla="*/ 87 w 158"/>
              <a:gd name="T59" fmla="*/ 3 h 39"/>
              <a:gd name="T60" fmla="*/ 94 w 158"/>
              <a:gd name="T61" fmla="*/ 2 h 39"/>
              <a:gd name="T62" fmla="*/ 102 w 158"/>
              <a:gd name="T63" fmla="*/ 3 h 39"/>
              <a:gd name="T64" fmla="*/ 107 w 158"/>
              <a:gd name="T65" fmla="*/ 8 h 39"/>
              <a:gd name="T66" fmla="*/ 112 w 158"/>
              <a:gd name="T67" fmla="*/ 11 h 39"/>
              <a:gd name="T68" fmla="*/ 118 w 158"/>
              <a:gd name="T69" fmla="*/ 10 h 39"/>
              <a:gd name="T70" fmla="*/ 123 w 158"/>
              <a:gd name="T71" fmla="*/ 15 h 39"/>
              <a:gd name="T72" fmla="*/ 128 w 158"/>
              <a:gd name="T73" fmla="*/ 18 h 39"/>
              <a:gd name="T74" fmla="*/ 136 w 158"/>
              <a:gd name="T75" fmla="*/ 18 h 39"/>
              <a:gd name="T76" fmla="*/ 141 w 158"/>
              <a:gd name="T77" fmla="*/ 15 h 39"/>
              <a:gd name="T78" fmla="*/ 148 w 158"/>
              <a:gd name="T79" fmla="*/ 13 h 39"/>
              <a:gd name="T80" fmla="*/ 156 w 158"/>
              <a:gd name="T81" fmla="*/ 18 h 39"/>
              <a:gd name="T82" fmla="*/ 158 w 158"/>
              <a:gd name="T83" fmla="*/ 25 h 39"/>
              <a:gd name="T84" fmla="*/ 153 w 158"/>
              <a:gd name="T85" fmla="*/ 28 h 39"/>
              <a:gd name="T86" fmla="*/ 146 w 158"/>
              <a:gd name="T87" fmla="*/ 28 h 39"/>
              <a:gd name="T88" fmla="*/ 141 w 158"/>
              <a:gd name="T89" fmla="*/ 29 h 39"/>
              <a:gd name="T90" fmla="*/ 138 w 158"/>
              <a:gd name="T91" fmla="*/ 33 h 39"/>
              <a:gd name="T92" fmla="*/ 130 w 158"/>
              <a:gd name="T93" fmla="*/ 31 h 39"/>
              <a:gd name="T94" fmla="*/ 122 w 158"/>
              <a:gd name="T95" fmla="*/ 28 h 39"/>
              <a:gd name="T96" fmla="*/ 115 w 158"/>
              <a:gd name="T97" fmla="*/ 26 h 39"/>
              <a:gd name="T98" fmla="*/ 107 w 158"/>
              <a:gd name="T99" fmla="*/ 21 h 39"/>
              <a:gd name="T100" fmla="*/ 99 w 158"/>
              <a:gd name="T101" fmla="*/ 20 h 39"/>
              <a:gd name="T102" fmla="*/ 92 w 158"/>
              <a:gd name="T103" fmla="*/ 15 h 39"/>
              <a:gd name="T104" fmla="*/ 86 w 158"/>
              <a:gd name="T105" fmla="*/ 15 h 39"/>
              <a:gd name="T106" fmla="*/ 84 w 158"/>
              <a:gd name="T107" fmla="*/ 21 h 39"/>
              <a:gd name="T108" fmla="*/ 77 w 158"/>
              <a:gd name="T109" fmla="*/ 26 h 39"/>
              <a:gd name="T110" fmla="*/ 71 w 158"/>
              <a:gd name="T111" fmla="*/ 25 h 39"/>
              <a:gd name="T112" fmla="*/ 66 w 158"/>
              <a:gd name="T113" fmla="*/ 26 h 39"/>
              <a:gd name="T114" fmla="*/ 58 w 158"/>
              <a:gd name="T115" fmla="*/ 26 h 39"/>
              <a:gd name="T116" fmla="*/ 53 w 158"/>
              <a:gd name="T117" fmla="*/ 31 h 39"/>
              <a:gd name="T118" fmla="*/ 44 w 158"/>
              <a:gd name="T119" fmla="*/ 34 h 39"/>
              <a:gd name="T120" fmla="*/ 35 w 158"/>
              <a:gd name="T121" fmla="*/ 34 h 39"/>
              <a:gd name="T122" fmla="*/ 21 w 158"/>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8" h="39">
                <a:moveTo>
                  <a:pt x="8" y="34"/>
                </a:moveTo>
                <a:lnTo>
                  <a:pt x="7" y="34"/>
                </a:lnTo>
                <a:lnTo>
                  <a:pt x="7" y="36"/>
                </a:lnTo>
                <a:lnTo>
                  <a:pt x="5" y="38"/>
                </a:lnTo>
                <a:lnTo>
                  <a:pt x="5" y="39"/>
                </a:lnTo>
                <a:lnTo>
                  <a:pt x="3" y="39"/>
                </a:lnTo>
                <a:lnTo>
                  <a:pt x="2" y="39"/>
                </a:lnTo>
                <a:lnTo>
                  <a:pt x="2" y="38"/>
                </a:lnTo>
                <a:lnTo>
                  <a:pt x="3" y="38"/>
                </a:lnTo>
                <a:lnTo>
                  <a:pt x="3" y="36"/>
                </a:lnTo>
                <a:lnTo>
                  <a:pt x="2" y="36"/>
                </a:lnTo>
                <a:lnTo>
                  <a:pt x="2" y="34"/>
                </a:lnTo>
                <a:lnTo>
                  <a:pt x="2" y="33"/>
                </a:lnTo>
                <a:lnTo>
                  <a:pt x="2" y="31"/>
                </a:lnTo>
                <a:lnTo>
                  <a:pt x="2" y="29"/>
                </a:lnTo>
                <a:lnTo>
                  <a:pt x="0" y="29"/>
                </a:lnTo>
                <a:lnTo>
                  <a:pt x="0" y="28"/>
                </a:lnTo>
                <a:lnTo>
                  <a:pt x="0" y="26"/>
                </a:lnTo>
                <a:lnTo>
                  <a:pt x="2" y="26"/>
                </a:lnTo>
                <a:lnTo>
                  <a:pt x="2" y="25"/>
                </a:lnTo>
                <a:lnTo>
                  <a:pt x="0" y="25"/>
                </a:lnTo>
                <a:lnTo>
                  <a:pt x="2" y="25"/>
                </a:lnTo>
                <a:lnTo>
                  <a:pt x="3" y="23"/>
                </a:lnTo>
                <a:lnTo>
                  <a:pt x="5" y="21"/>
                </a:lnTo>
                <a:lnTo>
                  <a:pt x="5" y="20"/>
                </a:lnTo>
                <a:lnTo>
                  <a:pt x="7" y="20"/>
                </a:lnTo>
                <a:lnTo>
                  <a:pt x="7" y="18"/>
                </a:lnTo>
                <a:lnTo>
                  <a:pt x="8" y="18"/>
                </a:lnTo>
                <a:lnTo>
                  <a:pt x="8" y="20"/>
                </a:lnTo>
                <a:lnTo>
                  <a:pt x="10" y="20"/>
                </a:lnTo>
                <a:lnTo>
                  <a:pt x="12" y="20"/>
                </a:lnTo>
                <a:lnTo>
                  <a:pt x="13" y="20"/>
                </a:lnTo>
                <a:lnTo>
                  <a:pt x="13" y="21"/>
                </a:lnTo>
                <a:lnTo>
                  <a:pt x="12" y="21"/>
                </a:lnTo>
                <a:lnTo>
                  <a:pt x="12" y="23"/>
                </a:lnTo>
                <a:lnTo>
                  <a:pt x="13" y="25"/>
                </a:lnTo>
                <a:lnTo>
                  <a:pt x="13" y="26"/>
                </a:lnTo>
                <a:lnTo>
                  <a:pt x="13" y="28"/>
                </a:lnTo>
                <a:lnTo>
                  <a:pt x="15" y="28"/>
                </a:lnTo>
                <a:lnTo>
                  <a:pt x="17" y="28"/>
                </a:lnTo>
                <a:lnTo>
                  <a:pt x="18" y="28"/>
                </a:lnTo>
                <a:lnTo>
                  <a:pt x="18" y="29"/>
                </a:lnTo>
                <a:lnTo>
                  <a:pt x="20" y="29"/>
                </a:lnTo>
                <a:lnTo>
                  <a:pt x="21" y="29"/>
                </a:lnTo>
                <a:lnTo>
                  <a:pt x="23" y="29"/>
                </a:lnTo>
                <a:lnTo>
                  <a:pt x="25" y="29"/>
                </a:lnTo>
                <a:lnTo>
                  <a:pt x="25" y="28"/>
                </a:lnTo>
                <a:lnTo>
                  <a:pt x="26" y="28"/>
                </a:lnTo>
                <a:lnTo>
                  <a:pt x="28" y="28"/>
                </a:lnTo>
                <a:lnTo>
                  <a:pt x="30" y="26"/>
                </a:lnTo>
                <a:lnTo>
                  <a:pt x="31" y="26"/>
                </a:lnTo>
                <a:lnTo>
                  <a:pt x="31" y="25"/>
                </a:lnTo>
                <a:lnTo>
                  <a:pt x="33" y="23"/>
                </a:lnTo>
                <a:lnTo>
                  <a:pt x="35" y="23"/>
                </a:lnTo>
                <a:lnTo>
                  <a:pt x="35" y="21"/>
                </a:lnTo>
                <a:lnTo>
                  <a:pt x="36" y="21"/>
                </a:lnTo>
                <a:lnTo>
                  <a:pt x="38" y="23"/>
                </a:lnTo>
                <a:lnTo>
                  <a:pt x="40" y="23"/>
                </a:lnTo>
                <a:lnTo>
                  <a:pt x="41" y="21"/>
                </a:lnTo>
                <a:lnTo>
                  <a:pt x="43" y="21"/>
                </a:lnTo>
                <a:lnTo>
                  <a:pt x="44" y="21"/>
                </a:lnTo>
                <a:lnTo>
                  <a:pt x="46" y="21"/>
                </a:lnTo>
                <a:lnTo>
                  <a:pt x="49" y="21"/>
                </a:lnTo>
                <a:lnTo>
                  <a:pt x="49" y="20"/>
                </a:lnTo>
                <a:lnTo>
                  <a:pt x="51" y="20"/>
                </a:lnTo>
                <a:lnTo>
                  <a:pt x="51" y="21"/>
                </a:lnTo>
                <a:lnTo>
                  <a:pt x="53" y="21"/>
                </a:lnTo>
                <a:lnTo>
                  <a:pt x="54" y="21"/>
                </a:lnTo>
                <a:lnTo>
                  <a:pt x="56" y="20"/>
                </a:lnTo>
                <a:lnTo>
                  <a:pt x="58" y="20"/>
                </a:lnTo>
                <a:lnTo>
                  <a:pt x="59" y="20"/>
                </a:lnTo>
                <a:lnTo>
                  <a:pt x="59" y="18"/>
                </a:lnTo>
                <a:lnTo>
                  <a:pt x="61" y="18"/>
                </a:lnTo>
                <a:lnTo>
                  <a:pt x="63" y="20"/>
                </a:lnTo>
                <a:lnTo>
                  <a:pt x="64" y="20"/>
                </a:lnTo>
                <a:lnTo>
                  <a:pt x="64" y="18"/>
                </a:lnTo>
                <a:lnTo>
                  <a:pt x="63" y="18"/>
                </a:lnTo>
                <a:lnTo>
                  <a:pt x="61" y="18"/>
                </a:lnTo>
                <a:lnTo>
                  <a:pt x="59" y="18"/>
                </a:lnTo>
                <a:lnTo>
                  <a:pt x="56" y="20"/>
                </a:lnTo>
                <a:lnTo>
                  <a:pt x="54" y="20"/>
                </a:lnTo>
                <a:lnTo>
                  <a:pt x="53" y="20"/>
                </a:lnTo>
                <a:lnTo>
                  <a:pt x="51" y="20"/>
                </a:lnTo>
                <a:lnTo>
                  <a:pt x="48" y="20"/>
                </a:lnTo>
                <a:lnTo>
                  <a:pt x="46" y="20"/>
                </a:lnTo>
                <a:lnTo>
                  <a:pt x="44" y="20"/>
                </a:lnTo>
                <a:lnTo>
                  <a:pt x="43" y="20"/>
                </a:lnTo>
                <a:lnTo>
                  <a:pt x="43" y="21"/>
                </a:lnTo>
                <a:lnTo>
                  <a:pt x="40" y="21"/>
                </a:lnTo>
                <a:lnTo>
                  <a:pt x="38" y="21"/>
                </a:lnTo>
                <a:lnTo>
                  <a:pt x="38" y="20"/>
                </a:lnTo>
                <a:lnTo>
                  <a:pt x="36" y="20"/>
                </a:lnTo>
                <a:lnTo>
                  <a:pt x="35" y="20"/>
                </a:lnTo>
                <a:lnTo>
                  <a:pt x="35" y="21"/>
                </a:lnTo>
                <a:lnTo>
                  <a:pt x="33" y="21"/>
                </a:lnTo>
                <a:lnTo>
                  <a:pt x="31" y="21"/>
                </a:lnTo>
                <a:lnTo>
                  <a:pt x="31" y="23"/>
                </a:lnTo>
                <a:lnTo>
                  <a:pt x="28" y="25"/>
                </a:lnTo>
                <a:lnTo>
                  <a:pt x="28" y="26"/>
                </a:lnTo>
                <a:lnTo>
                  <a:pt x="26" y="26"/>
                </a:lnTo>
                <a:lnTo>
                  <a:pt x="25" y="26"/>
                </a:lnTo>
                <a:lnTo>
                  <a:pt x="23" y="26"/>
                </a:lnTo>
                <a:lnTo>
                  <a:pt x="21" y="26"/>
                </a:lnTo>
                <a:lnTo>
                  <a:pt x="20" y="25"/>
                </a:lnTo>
                <a:lnTo>
                  <a:pt x="18" y="25"/>
                </a:lnTo>
                <a:lnTo>
                  <a:pt x="17" y="25"/>
                </a:lnTo>
                <a:lnTo>
                  <a:pt x="17" y="23"/>
                </a:lnTo>
                <a:lnTo>
                  <a:pt x="18" y="23"/>
                </a:lnTo>
                <a:lnTo>
                  <a:pt x="18" y="21"/>
                </a:lnTo>
                <a:lnTo>
                  <a:pt x="17" y="21"/>
                </a:lnTo>
                <a:lnTo>
                  <a:pt x="17" y="20"/>
                </a:lnTo>
                <a:lnTo>
                  <a:pt x="15" y="18"/>
                </a:lnTo>
                <a:lnTo>
                  <a:pt x="15" y="16"/>
                </a:lnTo>
                <a:lnTo>
                  <a:pt x="15" y="15"/>
                </a:lnTo>
                <a:lnTo>
                  <a:pt x="15" y="13"/>
                </a:lnTo>
                <a:lnTo>
                  <a:pt x="13" y="13"/>
                </a:lnTo>
                <a:lnTo>
                  <a:pt x="17" y="13"/>
                </a:lnTo>
                <a:lnTo>
                  <a:pt x="20" y="13"/>
                </a:lnTo>
                <a:lnTo>
                  <a:pt x="23" y="13"/>
                </a:lnTo>
                <a:lnTo>
                  <a:pt x="26" y="13"/>
                </a:lnTo>
                <a:lnTo>
                  <a:pt x="28" y="13"/>
                </a:lnTo>
                <a:lnTo>
                  <a:pt x="30" y="13"/>
                </a:lnTo>
                <a:lnTo>
                  <a:pt x="36" y="13"/>
                </a:lnTo>
                <a:lnTo>
                  <a:pt x="38" y="13"/>
                </a:lnTo>
                <a:lnTo>
                  <a:pt x="41" y="13"/>
                </a:lnTo>
                <a:lnTo>
                  <a:pt x="43" y="13"/>
                </a:lnTo>
                <a:lnTo>
                  <a:pt x="44" y="13"/>
                </a:lnTo>
                <a:lnTo>
                  <a:pt x="48" y="13"/>
                </a:lnTo>
                <a:lnTo>
                  <a:pt x="49" y="13"/>
                </a:lnTo>
                <a:lnTo>
                  <a:pt x="51" y="13"/>
                </a:lnTo>
                <a:lnTo>
                  <a:pt x="53" y="13"/>
                </a:lnTo>
                <a:lnTo>
                  <a:pt x="56" y="13"/>
                </a:lnTo>
                <a:lnTo>
                  <a:pt x="63" y="13"/>
                </a:lnTo>
                <a:lnTo>
                  <a:pt x="66" y="13"/>
                </a:lnTo>
                <a:lnTo>
                  <a:pt x="67" y="13"/>
                </a:lnTo>
                <a:lnTo>
                  <a:pt x="69" y="13"/>
                </a:lnTo>
                <a:lnTo>
                  <a:pt x="71" y="13"/>
                </a:lnTo>
                <a:lnTo>
                  <a:pt x="71" y="11"/>
                </a:lnTo>
                <a:lnTo>
                  <a:pt x="71" y="10"/>
                </a:lnTo>
                <a:lnTo>
                  <a:pt x="71" y="8"/>
                </a:lnTo>
                <a:lnTo>
                  <a:pt x="72" y="6"/>
                </a:lnTo>
                <a:lnTo>
                  <a:pt x="74" y="5"/>
                </a:lnTo>
                <a:lnTo>
                  <a:pt x="76" y="3"/>
                </a:lnTo>
                <a:lnTo>
                  <a:pt x="77" y="3"/>
                </a:lnTo>
                <a:lnTo>
                  <a:pt x="79" y="3"/>
                </a:lnTo>
                <a:lnTo>
                  <a:pt x="81" y="3"/>
                </a:lnTo>
                <a:lnTo>
                  <a:pt x="82" y="5"/>
                </a:lnTo>
                <a:lnTo>
                  <a:pt x="84" y="5"/>
                </a:lnTo>
                <a:lnTo>
                  <a:pt x="86" y="3"/>
                </a:lnTo>
                <a:lnTo>
                  <a:pt x="87" y="3"/>
                </a:lnTo>
                <a:lnTo>
                  <a:pt x="87" y="2"/>
                </a:lnTo>
                <a:lnTo>
                  <a:pt x="90" y="2"/>
                </a:lnTo>
                <a:lnTo>
                  <a:pt x="90" y="0"/>
                </a:lnTo>
                <a:lnTo>
                  <a:pt x="92" y="0"/>
                </a:lnTo>
                <a:lnTo>
                  <a:pt x="94" y="2"/>
                </a:lnTo>
                <a:lnTo>
                  <a:pt x="95" y="2"/>
                </a:lnTo>
                <a:lnTo>
                  <a:pt x="97" y="2"/>
                </a:lnTo>
                <a:lnTo>
                  <a:pt x="99" y="2"/>
                </a:lnTo>
                <a:lnTo>
                  <a:pt x="100" y="2"/>
                </a:lnTo>
                <a:lnTo>
                  <a:pt x="102" y="3"/>
                </a:lnTo>
                <a:lnTo>
                  <a:pt x="104" y="3"/>
                </a:lnTo>
                <a:lnTo>
                  <a:pt x="105" y="5"/>
                </a:lnTo>
                <a:lnTo>
                  <a:pt x="105" y="6"/>
                </a:lnTo>
                <a:lnTo>
                  <a:pt x="107" y="6"/>
                </a:lnTo>
                <a:lnTo>
                  <a:pt x="107" y="8"/>
                </a:lnTo>
                <a:lnTo>
                  <a:pt x="107" y="10"/>
                </a:lnTo>
                <a:lnTo>
                  <a:pt x="109" y="10"/>
                </a:lnTo>
                <a:lnTo>
                  <a:pt x="109" y="11"/>
                </a:lnTo>
                <a:lnTo>
                  <a:pt x="110" y="11"/>
                </a:lnTo>
                <a:lnTo>
                  <a:pt x="112" y="11"/>
                </a:lnTo>
                <a:lnTo>
                  <a:pt x="112" y="10"/>
                </a:lnTo>
                <a:lnTo>
                  <a:pt x="113" y="10"/>
                </a:lnTo>
                <a:lnTo>
                  <a:pt x="115" y="10"/>
                </a:lnTo>
                <a:lnTo>
                  <a:pt x="117" y="10"/>
                </a:lnTo>
                <a:lnTo>
                  <a:pt x="118" y="10"/>
                </a:lnTo>
                <a:lnTo>
                  <a:pt x="120" y="10"/>
                </a:lnTo>
                <a:lnTo>
                  <a:pt x="120" y="11"/>
                </a:lnTo>
                <a:lnTo>
                  <a:pt x="122" y="11"/>
                </a:lnTo>
                <a:lnTo>
                  <a:pt x="122" y="13"/>
                </a:lnTo>
                <a:lnTo>
                  <a:pt x="123" y="15"/>
                </a:lnTo>
                <a:lnTo>
                  <a:pt x="123" y="16"/>
                </a:lnTo>
                <a:lnTo>
                  <a:pt x="125" y="16"/>
                </a:lnTo>
                <a:lnTo>
                  <a:pt x="125" y="18"/>
                </a:lnTo>
                <a:lnTo>
                  <a:pt x="127" y="18"/>
                </a:lnTo>
                <a:lnTo>
                  <a:pt x="128" y="18"/>
                </a:lnTo>
                <a:lnTo>
                  <a:pt x="128" y="20"/>
                </a:lnTo>
                <a:lnTo>
                  <a:pt x="130" y="20"/>
                </a:lnTo>
                <a:lnTo>
                  <a:pt x="132" y="20"/>
                </a:lnTo>
                <a:lnTo>
                  <a:pt x="135" y="18"/>
                </a:lnTo>
                <a:lnTo>
                  <a:pt x="136" y="18"/>
                </a:lnTo>
                <a:lnTo>
                  <a:pt x="136" y="16"/>
                </a:lnTo>
                <a:lnTo>
                  <a:pt x="138" y="16"/>
                </a:lnTo>
                <a:lnTo>
                  <a:pt x="140" y="16"/>
                </a:lnTo>
                <a:lnTo>
                  <a:pt x="140" y="15"/>
                </a:lnTo>
                <a:lnTo>
                  <a:pt x="141" y="15"/>
                </a:lnTo>
                <a:lnTo>
                  <a:pt x="143" y="15"/>
                </a:lnTo>
                <a:lnTo>
                  <a:pt x="145" y="15"/>
                </a:lnTo>
                <a:lnTo>
                  <a:pt x="146" y="15"/>
                </a:lnTo>
                <a:lnTo>
                  <a:pt x="148" y="15"/>
                </a:lnTo>
                <a:lnTo>
                  <a:pt x="148" y="13"/>
                </a:lnTo>
                <a:lnTo>
                  <a:pt x="150" y="13"/>
                </a:lnTo>
                <a:lnTo>
                  <a:pt x="151" y="15"/>
                </a:lnTo>
                <a:lnTo>
                  <a:pt x="153" y="15"/>
                </a:lnTo>
                <a:lnTo>
                  <a:pt x="155" y="16"/>
                </a:lnTo>
                <a:lnTo>
                  <a:pt x="156" y="18"/>
                </a:lnTo>
                <a:lnTo>
                  <a:pt x="156" y="20"/>
                </a:lnTo>
                <a:lnTo>
                  <a:pt x="158" y="20"/>
                </a:lnTo>
                <a:lnTo>
                  <a:pt x="158" y="21"/>
                </a:lnTo>
                <a:lnTo>
                  <a:pt x="158" y="23"/>
                </a:lnTo>
                <a:lnTo>
                  <a:pt x="158" y="25"/>
                </a:lnTo>
                <a:lnTo>
                  <a:pt x="156" y="25"/>
                </a:lnTo>
                <a:lnTo>
                  <a:pt x="156" y="26"/>
                </a:lnTo>
                <a:lnTo>
                  <a:pt x="155" y="26"/>
                </a:lnTo>
                <a:lnTo>
                  <a:pt x="153" y="26"/>
                </a:lnTo>
                <a:lnTo>
                  <a:pt x="153" y="28"/>
                </a:lnTo>
                <a:lnTo>
                  <a:pt x="153" y="26"/>
                </a:lnTo>
                <a:lnTo>
                  <a:pt x="151" y="28"/>
                </a:lnTo>
                <a:lnTo>
                  <a:pt x="150" y="28"/>
                </a:lnTo>
                <a:lnTo>
                  <a:pt x="148" y="28"/>
                </a:lnTo>
                <a:lnTo>
                  <a:pt x="146" y="28"/>
                </a:lnTo>
                <a:lnTo>
                  <a:pt x="145" y="29"/>
                </a:lnTo>
                <a:lnTo>
                  <a:pt x="145" y="28"/>
                </a:lnTo>
                <a:lnTo>
                  <a:pt x="143" y="28"/>
                </a:lnTo>
                <a:lnTo>
                  <a:pt x="143" y="29"/>
                </a:lnTo>
                <a:lnTo>
                  <a:pt x="141" y="29"/>
                </a:lnTo>
                <a:lnTo>
                  <a:pt x="141" y="31"/>
                </a:lnTo>
                <a:lnTo>
                  <a:pt x="140" y="31"/>
                </a:lnTo>
                <a:lnTo>
                  <a:pt x="140" y="33"/>
                </a:lnTo>
                <a:lnTo>
                  <a:pt x="140" y="31"/>
                </a:lnTo>
                <a:lnTo>
                  <a:pt x="138" y="33"/>
                </a:lnTo>
                <a:lnTo>
                  <a:pt x="136" y="33"/>
                </a:lnTo>
                <a:lnTo>
                  <a:pt x="135" y="33"/>
                </a:lnTo>
                <a:lnTo>
                  <a:pt x="133" y="31"/>
                </a:lnTo>
                <a:lnTo>
                  <a:pt x="132" y="31"/>
                </a:lnTo>
                <a:lnTo>
                  <a:pt x="130" y="31"/>
                </a:lnTo>
                <a:lnTo>
                  <a:pt x="128" y="31"/>
                </a:lnTo>
                <a:lnTo>
                  <a:pt x="127" y="31"/>
                </a:lnTo>
                <a:lnTo>
                  <a:pt x="125" y="29"/>
                </a:lnTo>
                <a:lnTo>
                  <a:pt x="123" y="28"/>
                </a:lnTo>
                <a:lnTo>
                  <a:pt x="122" y="28"/>
                </a:lnTo>
                <a:lnTo>
                  <a:pt x="120" y="28"/>
                </a:lnTo>
                <a:lnTo>
                  <a:pt x="118" y="28"/>
                </a:lnTo>
                <a:lnTo>
                  <a:pt x="118" y="26"/>
                </a:lnTo>
                <a:lnTo>
                  <a:pt x="117" y="26"/>
                </a:lnTo>
                <a:lnTo>
                  <a:pt x="115" y="26"/>
                </a:lnTo>
                <a:lnTo>
                  <a:pt x="113" y="26"/>
                </a:lnTo>
                <a:lnTo>
                  <a:pt x="110" y="25"/>
                </a:lnTo>
                <a:lnTo>
                  <a:pt x="109" y="25"/>
                </a:lnTo>
                <a:lnTo>
                  <a:pt x="109" y="23"/>
                </a:lnTo>
                <a:lnTo>
                  <a:pt x="107" y="21"/>
                </a:lnTo>
                <a:lnTo>
                  <a:pt x="105" y="21"/>
                </a:lnTo>
                <a:lnTo>
                  <a:pt x="104" y="21"/>
                </a:lnTo>
                <a:lnTo>
                  <a:pt x="102" y="20"/>
                </a:lnTo>
                <a:lnTo>
                  <a:pt x="100" y="20"/>
                </a:lnTo>
                <a:lnTo>
                  <a:pt x="99" y="20"/>
                </a:lnTo>
                <a:lnTo>
                  <a:pt x="97" y="20"/>
                </a:lnTo>
                <a:lnTo>
                  <a:pt x="97" y="18"/>
                </a:lnTo>
                <a:lnTo>
                  <a:pt x="95" y="18"/>
                </a:lnTo>
                <a:lnTo>
                  <a:pt x="92" y="16"/>
                </a:lnTo>
                <a:lnTo>
                  <a:pt x="92" y="15"/>
                </a:lnTo>
                <a:lnTo>
                  <a:pt x="90" y="15"/>
                </a:lnTo>
                <a:lnTo>
                  <a:pt x="90" y="13"/>
                </a:lnTo>
                <a:lnTo>
                  <a:pt x="89" y="13"/>
                </a:lnTo>
                <a:lnTo>
                  <a:pt x="87" y="15"/>
                </a:lnTo>
                <a:lnTo>
                  <a:pt x="86" y="15"/>
                </a:lnTo>
                <a:lnTo>
                  <a:pt x="86" y="16"/>
                </a:lnTo>
                <a:lnTo>
                  <a:pt x="84" y="16"/>
                </a:lnTo>
                <a:lnTo>
                  <a:pt x="84" y="18"/>
                </a:lnTo>
                <a:lnTo>
                  <a:pt x="84" y="20"/>
                </a:lnTo>
                <a:lnTo>
                  <a:pt x="84" y="21"/>
                </a:lnTo>
                <a:lnTo>
                  <a:pt x="82" y="23"/>
                </a:lnTo>
                <a:lnTo>
                  <a:pt x="81" y="23"/>
                </a:lnTo>
                <a:lnTo>
                  <a:pt x="81" y="25"/>
                </a:lnTo>
                <a:lnTo>
                  <a:pt x="77" y="25"/>
                </a:lnTo>
                <a:lnTo>
                  <a:pt x="77" y="26"/>
                </a:lnTo>
                <a:lnTo>
                  <a:pt x="76" y="26"/>
                </a:lnTo>
                <a:lnTo>
                  <a:pt x="76" y="25"/>
                </a:lnTo>
                <a:lnTo>
                  <a:pt x="74" y="25"/>
                </a:lnTo>
                <a:lnTo>
                  <a:pt x="72" y="25"/>
                </a:lnTo>
                <a:lnTo>
                  <a:pt x="71" y="25"/>
                </a:lnTo>
                <a:lnTo>
                  <a:pt x="71" y="23"/>
                </a:lnTo>
                <a:lnTo>
                  <a:pt x="69" y="23"/>
                </a:lnTo>
                <a:lnTo>
                  <a:pt x="67" y="23"/>
                </a:lnTo>
                <a:lnTo>
                  <a:pt x="67" y="25"/>
                </a:lnTo>
                <a:lnTo>
                  <a:pt x="66" y="26"/>
                </a:lnTo>
                <a:lnTo>
                  <a:pt x="64" y="26"/>
                </a:lnTo>
                <a:lnTo>
                  <a:pt x="63" y="26"/>
                </a:lnTo>
                <a:lnTo>
                  <a:pt x="61" y="25"/>
                </a:lnTo>
                <a:lnTo>
                  <a:pt x="59" y="25"/>
                </a:lnTo>
                <a:lnTo>
                  <a:pt x="58" y="26"/>
                </a:lnTo>
                <a:lnTo>
                  <a:pt x="56" y="26"/>
                </a:lnTo>
                <a:lnTo>
                  <a:pt x="54" y="26"/>
                </a:lnTo>
                <a:lnTo>
                  <a:pt x="53" y="26"/>
                </a:lnTo>
                <a:lnTo>
                  <a:pt x="53" y="29"/>
                </a:lnTo>
                <a:lnTo>
                  <a:pt x="53" y="31"/>
                </a:lnTo>
                <a:lnTo>
                  <a:pt x="53" y="34"/>
                </a:lnTo>
                <a:lnTo>
                  <a:pt x="51" y="34"/>
                </a:lnTo>
                <a:lnTo>
                  <a:pt x="49" y="34"/>
                </a:lnTo>
                <a:lnTo>
                  <a:pt x="48" y="34"/>
                </a:lnTo>
                <a:lnTo>
                  <a:pt x="44" y="34"/>
                </a:lnTo>
                <a:lnTo>
                  <a:pt x="43" y="34"/>
                </a:lnTo>
                <a:lnTo>
                  <a:pt x="40" y="34"/>
                </a:lnTo>
                <a:lnTo>
                  <a:pt x="38" y="34"/>
                </a:lnTo>
                <a:lnTo>
                  <a:pt x="36" y="34"/>
                </a:lnTo>
                <a:lnTo>
                  <a:pt x="35" y="34"/>
                </a:lnTo>
                <a:lnTo>
                  <a:pt x="31" y="34"/>
                </a:lnTo>
                <a:lnTo>
                  <a:pt x="30" y="34"/>
                </a:lnTo>
                <a:lnTo>
                  <a:pt x="28" y="34"/>
                </a:lnTo>
                <a:lnTo>
                  <a:pt x="23" y="34"/>
                </a:lnTo>
                <a:lnTo>
                  <a:pt x="21" y="34"/>
                </a:lnTo>
                <a:lnTo>
                  <a:pt x="17" y="34"/>
                </a:lnTo>
                <a:lnTo>
                  <a:pt x="13" y="34"/>
                </a:lnTo>
                <a:lnTo>
                  <a:pt x="10" y="34"/>
                </a:lnTo>
                <a:lnTo>
                  <a:pt x="8" y="34"/>
                </a:lnTo>
                <a:close/>
              </a:path>
            </a:pathLst>
          </a:custGeom>
          <a:solidFill>
            <a:schemeClr val="bg1">
              <a:lumMod val="95000"/>
            </a:schemeClr>
          </a:solidFill>
          <a:ln w="11113">
            <a:solidFill>
              <a:srgbClr val="4E4E4E"/>
            </a:solidFill>
            <a:prstDash val="solid"/>
            <a:round/>
            <a:headEnd/>
            <a:tailEnd/>
          </a:ln>
        </p:spPr>
        <p:txBody>
          <a:bodyPr lIns="104306" tIns="52153" rIns="104306" bIns="52153"/>
          <a:lstStyle/>
          <a:p>
            <a:pPr>
              <a:defRPr/>
            </a:pPr>
            <a:endParaRPr lang="en-GB"/>
          </a:p>
        </p:txBody>
      </p:sp>
      <p:sp>
        <p:nvSpPr>
          <p:cNvPr id="26635" name="Freeform 231"/>
          <p:cNvSpPr>
            <a:spLocks noChangeAspect="1" noEditPoints="1"/>
          </p:cNvSpPr>
          <p:nvPr/>
        </p:nvSpPr>
        <p:spPr bwMode="auto">
          <a:xfrm>
            <a:off x="3276711" y="2469663"/>
            <a:ext cx="4234660" cy="2926489"/>
          </a:xfrm>
          <a:custGeom>
            <a:avLst/>
            <a:gdLst>
              <a:gd name="T0" fmla="*/ 2147483647 w 390"/>
              <a:gd name="T1" fmla="*/ 2147483647 h 286"/>
              <a:gd name="T2" fmla="*/ 2147483647 w 390"/>
              <a:gd name="T3" fmla="*/ 2147483647 h 286"/>
              <a:gd name="T4" fmla="*/ 2147483647 w 390"/>
              <a:gd name="T5" fmla="*/ 2147483647 h 286"/>
              <a:gd name="T6" fmla="*/ 2147483647 w 390"/>
              <a:gd name="T7" fmla="*/ 2147483647 h 286"/>
              <a:gd name="T8" fmla="*/ 2147483647 w 390"/>
              <a:gd name="T9" fmla="*/ 2147483647 h 286"/>
              <a:gd name="T10" fmla="*/ 2147483647 w 390"/>
              <a:gd name="T11" fmla="*/ 2147483647 h 286"/>
              <a:gd name="T12" fmla="*/ 2147483647 w 390"/>
              <a:gd name="T13" fmla="*/ 2147483647 h 286"/>
              <a:gd name="T14" fmla="*/ 2147483647 w 390"/>
              <a:gd name="T15" fmla="*/ 2147483647 h 286"/>
              <a:gd name="T16" fmla="*/ 2147483647 w 390"/>
              <a:gd name="T17" fmla="*/ 2147483647 h 286"/>
              <a:gd name="T18" fmla="*/ 2147483647 w 390"/>
              <a:gd name="T19" fmla="*/ 2147483647 h 286"/>
              <a:gd name="T20" fmla="*/ 2147483647 w 390"/>
              <a:gd name="T21" fmla="*/ 2147483647 h 286"/>
              <a:gd name="T22" fmla="*/ 2147483647 w 390"/>
              <a:gd name="T23" fmla="*/ 2147483647 h 286"/>
              <a:gd name="T24" fmla="*/ 2147483647 w 390"/>
              <a:gd name="T25" fmla="*/ 2147483647 h 286"/>
              <a:gd name="T26" fmla="*/ 2147483647 w 390"/>
              <a:gd name="T27" fmla="*/ 2147483647 h 286"/>
              <a:gd name="T28" fmla="*/ 2147483647 w 390"/>
              <a:gd name="T29" fmla="*/ 2147483647 h 286"/>
              <a:gd name="T30" fmla="*/ 2147483647 w 390"/>
              <a:gd name="T31" fmla="*/ 2147483647 h 286"/>
              <a:gd name="T32" fmla="*/ 2147483647 w 390"/>
              <a:gd name="T33" fmla="*/ 2147483647 h 286"/>
              <a:gd name="T34" fmla="*/ 2147483647 w 390"/>
              <a:gd name="T35" fmla="*/ 2147483647 h 286"/>
              <a:gd name="T36" fmla="*/ 2147483647 w 390"/>
              <a:gd name="T37" fmla="*/ 2147483647 h 286"/>
              <a:gd name="T38" fmla="*/ 2147483647 w 390"/>
              <a:gd name="T39" fmla="*/ 2147483647 h 286"/>
              <a:gd name="T40" fmla="*/ 2147483647 w 390"/>
              <a:gd name="T41" fmla="*/ 2147483647 h 286"/>
              <a:gd name="T42" fmla="*/ 2147483647 w 390"/>
              <a:gd name="T43" fmla="*/ 2147483647 h 286"/>
              <a:gd name="T44" fmla="*/ 2147483647 w 390"/>
              <a:gd name="T45" fmla="*/ 2147483647 h 286"/>
              <a:gd name="T46" fmla="*/ 2147483647 w 390"/>
              <a:gd name="T47" fmla="*/ 2147483647 h 286"/>
              <a:gd name="T48" fmla="*/ 2147483647 w 390"/>
              <a:gd name="T49" fmla="*/ 2147483647 h 286"/>
              <a:gd name="T50" fmla="*/ 2147483647 w 390"/>
              <a:gd name="T51" fmla="*/ 2147483647 h 286"/>
              <a:gd name="T52" fmla="*/ 2147483647 w 390"/>
              <a:gd name="T53" fmla="*/ 2147483647 h 286"/>
              <a:gd name="T54" fmla="*/ 2147483647 w 390"/>
              <a:gd name="T55" fmla="*/ 2147483647 h 286"/>
              <a:gd name="T56" fmla="*/ 2147483647 w 390"/>
              <a:gd name="T57" fmla="*/ 2147483647 h 286"/>
              <a:gd name="T58" fmla="*/ 2147483647 w 390"/>
              <a:gd name="T59" fmla="*/ 2147483647 h 286"/>
              <a:gd name="T60" fmla="*/ 2147483647 w 390"/>
              <a:gd name="T61" fmla="*/ 2147483647 h 286"/>
              <a:gd name="T62" fmla="*/ 2147483647 w 390"/>
              <a:gd name="T63" fmla="*/ 2147483647 h 286"/>
              <a:gd name="T64" fmla="*/ 2147483647 w 390"/>
              <a:gd name="T65" fmla="*/ 2147483647 h 286"/>
              <a:gd name="T66" fmla="*/ 2147483647 w 390"/>
              <a:gd name="T67" fmla="*/ 2147483647 h 286"/>
              <a:gd name="T68" fmla="*/ 2147483647 w 390"/>
              <a:gd name="T69" fmla="*/ 2147483647 h 286"/>
              <a:gd name="T70" fmla="*/ 2147483647 w 390"/>
              <a:gd name="T71" fmla="*/ 2147483647 h 286"/>
              <a:gd name="T72" fmla="*/ 2147483647 w 390"/>
              <a:gd name="T73" fmla="*/ 2147483647 h 286"/>
              <a:gd name="T74" fmla="*/ 2147483647 w 390"/>
              <a:gd name="T75" fmla="*/ 2147483647 h 286"/>
              <a:gd name="T76" fmla="*/ 2147483647 w 390"/>
              <a:gd name="T77" fmla="*/ 2147483647 h 286"/>
              <a:gd name="T78" fmla="*/ 2147483647 w 390"/>
              <a:gd name="T79" fmla="*/ 2147483647 h 286"/>
              <a:gd name="T80" fmla="*/ 2147483647 w 390"/>
              <a:gd name="T81" fmla="*/ 2147483647 h 286"/>
              <a:gd name="T82" fmla="*/ 2147483647 w 390"/>
              <a:gd name="T83" fmla="*/ 2147483647 h 286"/>
              <a:gd name="T84" fmla="*/ 2147483647 w 390"/>
              <a:gd name="T85" fmla="*/ 2147483647 h 286"/>
              <a:gd name="T86" fmla="*/ 2147483647 w 390"/>
              <a:gd name="T87" fmla="*/ 2147483647 h 286"/>
              <a:gd name="T88" fmla="*/ 2147483647 w 390"/>
              <a:gd name="T89" fmla="*/ 2147483647 h 286"/>
              <a:gd name="T90" fmla="*/ 2147483647 w 390"/>
              <a:gd name="T91" fmla="*/ 2147483647 h 286"/>
              <a:gd name="T92" fmla="*/ 2147483647 w 390"/>
              <a:gd name="T93" fmla="*/ 2147483647 h 286"/>
              <a:gd name="T94" fmla="*/ 2147483647 w 390"/>
              <a:gd name="T95" fmla="*/ 2147483647 h 286"/>
              <a:gd name="T96" fmla="*/ 2147483647 w 390"/>
              <a:gd name="T97" fmla="*/ 2147483647 h 286"/>
              <a:gd name="T98" fmla="*/ 2147483647 w 390"/>
              <a:gd name="T99" fmla="*/ 2147483647 h 286"/>
              <a:gd name="T100" fmla="*/ 2147483647 w 390"/>
              <a:gd name="T101" fmla="*/ 2147483647 h 286"/>
              <a:gd name="T102" fmla="*/ 2147483647 w 390"/>
              <a:gd name="T103" fmla="*/ 2147483647 h 286"/>
              <a:gd name="T104" fmla="*/ 2147483647 w 390"/>
              <a:gd name="T105" fmla="*/ 2147483647 h 286"/>
              <a:gd name="T106" fmla="*/ 2147483647 w 390"/>
              <a:gd name="T107" fmla="*/ 2147483647 h 286"/>
              <a:gd name="T108" fmla="*/ 2147483647 w 390"/>
              <a:gd name="T109" fmla="*/ 2147483647 h 286"/>
              <a:gd name="T110" fmla="*/ 2147483647 w 390"/>
              <a:gd name="T111" fmla="*/ 2147483647 h 286"/>
              <a:gd name="T112" fmla="*/ 2147483647 w 390"/>
              <a:gd name="T113" fmla="*/ 2147483647 h 286"/>
              <a:gd name="T114" fmla="*/ 2147483647 w 390"/>
              <a:gd name="T115" fmla="*/ 2147483647 h 286"/>
              <a:gd name="T116" fmla="*/ 2147483647 w 390"/>
              <a:gd name="T117" fmla="*/ 2147483647 h 286"/>
              <a:gd name="T118" fmla="*/ 2147483647 w 390"/>
              <a:gd name="T119" fmla="*/ 2147483647 h 286"/>
              <a:gd name="T120" fmla="*/ 2147483647 w 390"/>
              <a:gd name="T121" fmla="*/ 2147483647 h 286"/>
              <a:gd name="T122" fmla="*/ 2147483647 w 390"/>
              <a:gd name="T123" fmla="*/ 2147483647 h 28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90" h="286">
                <a:moveTo>
                  <a:pt x="69" y="148"/>
                </a:moveTo>
                <a:lnTo>
                  <a:pt x="68" y="148"/>
                </a:lnTo>
                <a:lnTo>
                  <a:pt x="69" y="148"/>
                </a:lnTo>
                <a:close/>
                <a:moveTo>
                  <a:pt x="71" y="146"/>
                </a:moveTo>
                <a:lnTo>
                  <a:pt x="71" y="148"/>
                </a:lnTo>
                <a:lnTo>
                  <a:pt x="69" y="148"/>
                </a:lnTo>
                <a:lnTo>
                  <a:pt x="69" y="149"/>
                </a:lnTo>
                <a:lnTo>
                  <a:pt x="69" y="148"/>
                </a:lnTo>
                <a:lnTo>
                  <a:pt x="71" y="148"/>
                </a:lnTo>
                <a:lnTo>
                  <a:pt x="71" y="146"/>
                </a:lnTo>
                <a:close/>
                <a:moveTo>
                  <a:pt x="71" y="146"/>
                </a:moveTo>
                <a:lnTo>
                  <a:pt x="73" y="146"/>
                </a:lnTo>
                <a:lnTo>
                  <a:pt x="71" y="146"/>
                </a:lnTo>
                <a:close/>
                <a:moveTo>
                  <a:pt x="74" y="144"/>
                </a:moveTo>
                <a:lnTo>
                  <a:pt x="73" y="144"/>
                </a:lnTo>
                <a:lnTo>
                  <a:pt x="74" y="143"/>
                </a:lnTo>
                <a:lnTo>
                  <a:pt x="74" y="144"/>
                </a:lnTo>
                <a:close/>
                <a:moveTo>
                  <a:pt x="27" y="98"/>
                </a:moveTo>
                <a:lnTo>
                  <a:pt x="27" y="100"/>
                </a:lnTo>
                <a:lnTo>
                  <a:pt x="27" y="98"/>
                </a:lnTo>
                <a:close/>
                <a:moveTo>
                  <a:pt x="303" y="10"/>
                </a:moveTo>
                <a:lnTo>
                  <a:pt x="304" y="10"/>
                </a:lnTo>
                <a:lnTo>
                  <a:pt x="304" y="8"/>
                </a:lnTo>
                <a:lnTo>
                  <a:pt x="306" y="8"/>
                </a:lnTo>
                <a:lnTo>
                  <a:pt x="306" y="10"/>
                </a:lnTo>
                <a:lnTo>
                  <a:pt x="306" y="8"/>
                </a:lnTo>
                <a:lnTo>
                  <a:pt x="308" y="10"/>
                </a:lnTo>
                <a:lnTo>
                  <a:pt x="309" y="10"/>
                </a:lnTo>
                <a:lnTo>
                  <a:pt x="311" y="10"/>
                </a:lnTo>
                <a:lnTo>
                  <a:pt x="311" y="11"/>
                </a:lnTo>
                <a:lnTo>
                  <a:pt x="313" y="11"/>
                </a:lnTo>
                <a:lnTo>
                  <a:pt x="314" y="11"/>
                </a:lnTo>
                <a:lnTo>
                  <a:pt x="316" y="13"/>
                </a:lnTo>
                <a:lnTo>
                  <a:pt x="318" y="13"/>
                </a:lnTo>
                <a:lnTo>
                  <a:pt x="318" y="14"/>
                </a:lnTo>
                <a:lnTo>
                  <a:pt x="319" y="16"/>
                </a:lnTo>
                <a:lnTo>
                  <a:pt x="321" y="18"/>
                </a:lnTo>
                <a:lnTo>
                  <a:pt x="319" y="19"/>
                </a:lnTo>
                <a:lnTo>
                  <a:pt x="319" y="21"/>
                </a:lnTo>
                <a:lnTo>
                  <a:pt x="319" y="23"/>
                </a:lnTo>
                <a:lnTo>
                  <a:pt x="319" y="24"/>
                </a:lnTo>
                <a:lnTo>
                  <a:pt x="321" y="24"/>
                </a:lnTo>
                <a:lnTo>
                  <a:pt x="322" y="24"/>
                </a:lnTo>
                <a:lnTo>
                  <a:pt x="322" y="26"/>
                </a:lnTo>
                <a:lnTo>
                  <a:pt x="324" y="26"/>
                </a:lnTo>
                <a:lnTo>
                  <a:pt x="324" y="28"/>
                </a:lnTo>
                <a:lnTo>
                  <a:pt x="324" y="29"/>
                </a:lnTo>
                <a:lnTo>
                  <a:pt x="322" y="29"/>
                </a:lnTo>
                <a:lnTo>
                  <a:pt x="322" y="31"/>
                </a:lnTo>
                <a:lnTo>
                  <a:pt x="322" y="33"/>
                </a:lnTo>
                <a:lnTo>
                  <a:pt x="324" y="33"/>
                </a:lnTo>
                <a:lnTo>
                  <a:pt x="326" y="33"/>
                </a:lnTo>
                <a:lnTo>
                  <a:pt x="327" y="33"/>
                </a:lnTo>
                <a:lnTo>
                  <a:pt x="327" y="34"/>
                </a:lnTo>
                <a:lnTo>
                  <a:pt x="329" y="34"/>
                </a:lnTo>
                <a:lnTo>
                  <a:pt x="327" y="36"/>
                </a:lnTo>
                <a:lnTo>
                  <a:pt x="329" y="37"/>
                </a:lnTo>
                <a:lnTo>
                  <a:pt x="329" y="39"/>
                </a:lnTo>
                <a:lnTo>
                  <a:pt x="329" y="41"/>
                </a:lnTo>
                <a:lnTo>
                  <a:pt x="327" y="47"/>
                </a:lnTo>
                <a:lnTo>
                  <a:pt x="326" y="54"/>
                </a:lnTo>
                <a:lnTo>
                  <a:pt x="327" y="54"/>
                </a:lnTo>
                <a:lnTo>
                  <a:pt x="329" y="54"/>
                </a:lnTo>
                <a:lnTo>
                  <a:pt x="331" y="54"/>
                </a:lnTo>
                <a:lnTo>
                  <a:pt x="331" y="56"/>
                </a:lnTo>
                <a:lnTo>
                  <a:pt x="332" y="54"/>
                </a:lnTo>
                <a:lnTo>
                  <a:pt x="334" y="54"/>
                </a:lnTo>
                <a:lnTo>
                  <a:pt x="334" y="56"/>
                </a:lnTo>
                <a:lnTo>
                  <a:pt x="334" y="57"/>
                </a:lnTo>
                <a:lnTo>
                  <a:pt x="336" y="57"/>
                </a:lnTo>
                <a:lnTo>
                  <a:pt x="336" y="59"/>
                </a:lnTo>
                <a:lnTo>
                  <a:pt x="336" y="60"/>
                </a:lnTo>
                <a:lnTo>
                  <a:pt x="337" y="60"/>
                </a:lnTo>
                <a:lnTo>
                  <a:pt x="337" y="62"/>
                </a:lnTo>
                <a:lnTo>
                  <a:pt x="339" y="64"/>
                </a:lnTo>
                <a:lnTo>
                  <a:pt x="339" y="62"/>
                </a:lnTo>
                <a:lnTo>
                  <a:pt x="341" y="64"/>
                </a:lnTo>
                <a:lnTo>
                  <a:pt x="341" y="62"/>
                </a:lnTo>
                <a:lnTo>
                  <a:pt x="342" y="62"/>
                </a:lnTo>
                <a:lnTo>
                  <a:pt x="344" y="64"/>
                </a:lnTo>
                <a:lnTo>
                  <a:pt x="342" y="64"/>
                </a:lnTo>
                <a:lnTo>
                  <a:pt x="344" y="64"/>
                </a:lnTo>
                <a:lnTo>
                  <a:pt x="344" y="65"/>
                </a:lnTo>
                <a:lnTo>
                  <a:pt x="345" y="65"/>
                </a:lnTo>
                <a:lnTo>
                  <a:pt x="345" y="67"/>
                </a:lnTo>
                <a:lnTo>
                  <a:pt x="347" y="67"/>
                </a:lnTo>
                <a:lnTo>
                  <a:pt x="349" y="67"/>
                </a:lnTo>
                <a:lnTo>
                  <a:pt x="350" y="67"/>
                </a:lnTo>
                <a:lnTo>
                  <a:pt x="349" y="69"/>
                </a:lnTo>
                <a:lnTo>
                  <a:pt x="349" y="70"/>
                </a:lnTo>
                <a:lnTo>
                  <a:pt x="350" y="70"/>
                </a:lnTo>
                <a:lnTo>
                  <a:pt x="352" y="70"/>
                </a:lnTo>
                <a:lnTo>
                  <a:pt x="350" y="72"/>
                </a:lnTo>
                <a:lnTo>
                  <a:pt x="349" y="72"/>
                </a:lnTo>
                <a:lnTo>
                  <a:pt x="347" y="72"/>
                </a:lnTo>
                <a:lnTo>
                  <a:pt x="345" y="72"/>
                </a:lnTo>
                <a:lnTo>
                  <a:pt x="344" y="72"/>
                </a:lnTo>
                <a:lnTo>
                  <a:pt x="344" y="74"/>
                </a:lnTo>
                <a:lnTo>
                  <a:pt x="345" y="74"/>
                </a:lnTo>
                <a:lnTo>
                  <a:pt x="345" y="75"/>
                </a:lnTo>
                <a:lnTo>
                  <a:pt x="344" y="75"/>
                </a:lnTo>
                <a:lnTo>
                  <a:pt x="342" y="75"/>
                </a:lnTo>
                <a:lnTo>
                  <a:pt x="341" y="75"/>
                </a:lnTo>
                <a:lnTo>
                  <a:pt x="341" y="77"/>
                </a:lnTo>
                <a:lnTo>
                  <a:pt x="341" y="79"/>
                </a:lnTo>
                <a:lnTo>
                  <a:pt x="341" y="80"/>
                </a:lnTo>
                <a:lnTo>
                  <a:pt x="339" y="80"/>
                </a:lnTo>
                <a:lnTo>
                  <a:pt x="337" y="80"/>
                </a:lnTo>
                <a:lnTo>
                  <a:pt x="337" y="82"/>
                </a:lnTo>
                <a:lnTo>
                  <a:pt x="337" y="83"/>
                </a:lnTo>
                <a:lnTo>
                  <a:pt x="337" y="85"/>
                </a:lnTo>
                <a:lnTo>
                  <a:pt x="336" y="85"/>
                </a:lnTo>
                <a:lnTo>
                  <a:pt x="336" y="87"/>
                </a:lnTo>
                <a:lnTo>
                  <a:pt x="334" y="87"/>
                </a:lnTo>
                <a:lnTo>
                  <a:pt x="336" y="88"/>
                </a:lnTo>
                <a:lnTo>
                  <a:pt x="336" y="90"/>
                </a:lnTo>
                <a:lnTo>
                  <a:pt x="337" y="88"/>
                </a:lnTo>
                <a:lnTo>
                  <a:pt x="339" y="88"/>
                </a:lnTo>
                <a:lnTo>
                  <a:pt x="339" y="90"/>
                </a:lnTo>
                <a:lnTo>
                  <a:pt x="341" y="88"/>
                </a:lnTo>
                <a:lnTo>
                  <a:pt x="342" y="88"/>
                </a:lnTo>
                <a:lnTo>
                  <a:pt x="344" y="88"/>
                </a:lnTo>
                <a:lnTo>
                  <a:pt x="344" y="87"/>
                </a:lnTo>
                <a:lnTo>
                  <a:pt x="344" y="85"/>
                </a:lnTo>
                <a:lnTo>
                  <a:pt x="345" y="83"/>
                </a:lnTo>
                <a:lnTo>
                  <a:pt x="347" y="83"/>
                </a:lnTo>
                <a:lnTo>
                  <a:pt x="349" y="83"/>
                </a:lnTo>
                <a:lnTo>
                  <a:pt x="350" y="83"/>
                </a:lnTo>
                <a:lnTo>
                  <a:pt x="352" y="83"/>
                </a:lnTo>
                <a:lnTo>
                  <a:pt x="354" y="83"/>
                </a:lnTo>
                <a:lnTo>
                  <a:pt x="354" y="85"/>
                </a:lnTo>
                <a:lnTo>
                  <a:pt x="355" y="87"/>
                </a:lnTo>
                <a:lnTo>
                  <a:pt x="355" y="88"/>
                </a:lnTo>
                <a:lnTo>
                  <a:pt x="355" y="90"/>
                </a:lnTo>
                <a:lnTo>
                  <a:pt x="355" y="92"/>
                </a:lnTo>
                <a:lnTo>
                  <a:pt x="355" y="93"/>
                </a:lnTo>
                <a:lnTo>
                  <a:pt x="355" y="95"/>
                </a:lnTo>
                <a:lnTo>
                  <a:pt x="354" y="97"/>
                </a:lnTo>
                <a:lnTo>
                  <a:pt x="354" y="98"/>
                </a:lnTo>
                <a:lnTo>
                  <a:pt x="354" y="100"/>
                </a:lnTo>
                <a:lnTo>
                  <a:pt x="355" y="100"/>
                </a:lnTo>
                <a:lnTo>
                  <a:pt x="354" y="102"/>
                </a:lnTo>
                <a:lnTo>
                  <a:pt x="355" y="103"/>
                </a:lnTo>
                <a:lnTo>
                  <a:pt x="355" y="105"/>
                </a:lnTo>
                <a:lnTo>
                  <a:pt x="355" y="106"/>
                </a:lnTo>
                <a:lnTo>
                  <a:pt x="355" y="108"/>
                </a:lnTo>
                <a:lnTo>
                  <a:pt x="355" y="110"/>
                </a:lnTo>
                <a:lnTo>
                  <a:pt x="355" y="111"/>
                </a:lnTo>
                <a:lnTo>
                  <a:pt x="357" y="113"/>
                </a:lnTo>
                <a:lnTo>
                  <a:pt x="357" y="115"/>
                </a:lnTo>
                <a:lnTo>
                  <a:pt x="359" y="116"/>
                </a:lnTo>
                <a:lnTo>
                  <a:pt x="359" y="118"/>
                </a:lnTo>
                <a:lnTo>
                  <a:pt x="360" y="118"/>
                </a:lnTo>
                <a:lnTo>
                  <a:pt x="362" y="118"/>
                </a:lnTo>
                <a:lnTo>
                  <a:pt x="362" y="116"/>
                </a:lnTo>
                <a:lnTo>
                  <a:pt x="364" y="116"/>
                </a:lnTo>
                <a:lnTo>
                  <a:pt x="364" y="118"/>
                </a:lnTo>
                <a:lnTo>
                  <a:pt x="365" y="118"/>
                </a:lnTo>
                <a:lnTo>
                  <a:pt x="365" y="120"/>
                </a:lnTo>
                <a:lnTo>
                  <a:pt x="367" y="120"/>
                </a:lnTo>
                <a:lnTo>
                  <a:pt x="368" y="121"/>
                </a:lnTo>
                <a:lnTo>
                  <a:pt x="370" y="121"/>
                </a:lnTo>
                <a:lnTo>
                  <a:pt x="372" y="121"/>
                </a:lnTo>
                <a:lnTo>
                  <a:pt x="372" y="123"/>
                </a:lnTo>
                <a:lnTo>
                  <a:pt x="372" y="125"/>
                </a:lnTo>
                <a:lnTo>
                  <a:pt x="373" y="126"/>
                </a:lnTo>
                <a:lnTo>
                  <a:pt x="373" y="128"/>
                </a:lnTo>
                <a:lnTo>
                  <a:pt x="372" y="128"/>
                </a:lnTo>
                <a:lnTo>
                  <a:pt x="372" y="129"/>
                </a:lnTo>
                <a:lnTo>
                  <a:pt x="372" y="131"/>
                </a:lnTo>
                <a:lnTo>
                  <a:pt x="370" y="133"/>
                </a:lnTo>
                <a:lnTo>
                  <a:pt x="370" y="134"/>
                </a:lnTo>
                <a:lnTo>
                  <a:pt x="368" y="134"/>
                </a:lnTo>
                <a:lnTo>
                  <a:pt x="367" y="136"/>
                </a:lnTo>
                <a:lnTo>
                  <a:pt x="365" y="136"/>
                </a:lnTo>
                <a:lnTo>
                  <a:pt x="364" y="138"/>
                </a:lnTo>
                <a:lnTo>
                  <a:pt x="364" y="139"/>
                </a:lnTo>
                <a:lnTo>
                  <a:pt x="362" y="139"/>
                </a:lnTo>
                <a:lnTo>
                  <a:pt x="364" y="141"/>
                </a:lnTo>
                <a:lnTo>
                  <a:pt x="364" y="139"/>
                </a:lnTo>
                <a:lnTo>
                  <a:pt x="364" y="141"/>
                </a:lnTo>
                <a:lnTo>
                  <a:pt x="362" y="141"/>
                </a:lnTo>
                <a:lnTo>
                  <a:pt x="362" y="143"/>
                </a:lnTo>
                <a:lnTo>
                  <a:pt x="362" y="144"/>
                </a:lnTo>
                <a:lnTo>
                  <a:pt x="362" y="143"/>
                </a:lnTo>
                <a:lnTo>
                  <a:pt x="364" y="143"/>
                </a:lnTo>
                <a:lnTo>
                  <a:pt x="364" y="144"/>
                </a:lnTo>
                <a:lnTo>
                  <a:pt x="364" y="146"/>
                </a:lnTo>
                <a:lnTo>
                  <a:pt x="365" y="146"/>
                </a:lnTo>
                <a:lnTo>
                  <a:pt x="365" y="148"/>
                </a:lnTo>
                <a:lnTo>
                  <a:pt x="365" y="149"/>
                </a:lnTo>
                <a:lnTo>
                  <a:pt x="364" y="149"/>
                </a:lnTo>
                <a:lnTo>
                  <a:pt x="365" y="149"/>
                </a:lnTo>
                <a:lnTo>
                  <a:pt x="364" y="149"/>
                </a:lnTo>
                <a:lnTo>
                  <a:pt x="364" y="151"/>
                </a:lnTo>
                <a:lnTo>
                  <a:pt x="365" y="151"/>
                </a:lnTo>
                <a:lnTo>
                  <a:pt x="364" y="151"/>
                </a:lnTo>
                <a:lnTo>
                  <a:pt x="364" y="152"/>
                </a:lnTo>
                <a:lnTo>
                  <a:pt x="364" y="154"/>
                </a:lnTo>
                <a:lnTo>
                  <a:pt x="364" y="156"/>
                </a:lnTo>
                <a:lnTo>
                  <a:pt x="364" y="157"/>
                </a:lnTo>
                <a:lnTo>
                  <a:pt x="364" y="159"/>
                </a:lnTo>
                <a:lnTo>
                  <a:pt x="362" y="159"/>
                </a:lnTo>
                <a:lnTo>
                  <a:pt x="364" y="159"/>
                </a:lnTo>
                <a:lnTo>
                  <a:pt x="362" y="159"/>
                </a:lnTo>
                <a:lnTo>
                  <a:pt x="362" y="161"/>
                </a:lnTo>
                <a:lnTo>
                  <a:pt x="364" y="161"/>
                </a:lnTo>
                <a:lnTo>
                  <a:pt x="362" y="161"/>
                </a:lnTo>
                <a:lnTo>
                  <a:pt x="362" y="162"/>
                </a:lnTo>
                <a:lnTo>
                  <a:pt x="362" y="164"/>
                </a:lnTo>
                <a:lnTo>
                  <a:pt x="364" y="164"/>
                </a:lnTo>
                <a:lnTo>
                  <a:pt x="364" y="166"/>
                </a:lnTo>
                <a:lnTo>
                  <a:pt x="365" y="167"/>
                </a:lnTo>
                <a:lnTo>
                  <a:pt x="365" y="169"/>
                </a:lnTo>
                <a:lnTo>
                  <a:pt x="367" y="169"/>
                </a:lnTo>
                <a:lnTo>
                  <a:pt x="367" y="171"/>
                </a:lnTo>
                <a:lnTo>
                  <a:pt x="368" y="171"/>
                </a:lnTo>
                <a:lnTo>
                  <a:pt x="370" y="171"/>
                </a:lnTo>
                <a:lnTo>
                  <a:pt x="372" y="171"/>
                </a:lnTo>
                <a:lnTo>
                  <a:pt x="373" y="171"/>
                </a:lnTo>
                <a:lnTo>
                  <a:pt x="373" y="169"/>
                </a:lnTo>
                <a:lnTo>
                  <a:pt x="375" y="169"/>
                </a:lnTo>
                <a:lnTo>
                  <a:pt x="377" y="169"/>
                </a:lnTo>
                <a:lnTo>
                  <a:pt x="378" y="169"/>
                </a:lnTo>
                <a:lnTo>
                  <a:pt x="378" y="171"/>
                </a:lnTo>
                <a:lnTo>
                  <a:pt x="377" y="172"/>
                </a:lnTo>
                <a:lnTo>
                  <a:pt x="377" y="174"/>
                </a:lnTo>
                <a:lnTo>
                  <a:pt x="377" y="175"/>
                </a:lnTo>
                <a:lnTo>
                  <a:pt x="377" y="177"/>
                </a:lnTo>
                <a:lnTo>
                  <a:pt x="375" y="177"/>
                </a:lnTo>
                <a:lnTo>
                  <a:pt x="375" y="179"/>
                </a:lnTo>
                <a:lnTo>
                  <a:pt x="373" y="180"/>
                </a:lnTo>
                <a:lnTo>
                  <a:pt x="375" y="180"/>
                </a:lnTo>
                <a:lnTo>
                  <a:pt x="375" y="182"/>
                </a:lnTo>
                <a:lnTo>
                  <a:pt x="377" y="182"/>
                </a:lnTo>
                <a:lnTo>
                  <a:pt x="378" y="182"/>
                </a:lnTo>
                <a:lnTo>
                  <a:pt x="378" y="184"/>
                </a:lnTo>
                <a:lnTo>
                  <a:pt x="380" y="184"/>
                </a:lnTo>
                <a:lnTo>
                  <a:pt x="380" y="185"/>
                </a:lnTo>
                <a:lnTo>
                  <a:pt x="382" y="185"/>
                </a:lnTo>
                <a:lnTo>
                  <a:pt x="383" y="185"/>
                </a:lnTo>
                <a:lnTo>
                  <a:pt x="383" y="187"/>
                </a:lnTo>
                <a:lnTo>
                  <a:pt x="385" y="187"/>
                </a:lnTo>
                <a:lnTo>
                  <a:pt x="383" y="187"/>
                </a:lnTo>
                <a:lnTo>
                  <a:pt x="382" y="187"/>
                </a:lnTo>
                <a:lnTo>
                  <a:pt x="380" y="187"/>
                </a:lnTo>
                <a:lnTo>
                  <a:pt x="378" y="187"/>
                </a:lnTo>
                <a:lnTo>
                  <a:pt x="378" y="189"/>
                </a:lnTo>
                <a:lnTo>
                  <a:pt x="377" y="189"/>
                </a:lnTo>
                <a:lnTo>
                  <a:pt x="375" y="190"/>
                </a:lnTo>
                <a:lnTo>
                  <a:pt x="375" y="192"/>
                </a:lnTo>
                <a:lnTo>
                  <a:pt x="373" y="194"/>
                </a:lnTo>
                <a:lnTo>
                  <a:pt x="373" y="197"/>
                </a:lnTo>
                <a:lnTo>
                  <a:pt x="373" y="198"/>
                </a:lnTo>
                <a:lnTo>
                  <a:pt x="372" y="198"/>
                </a:lnTo>
                <a:lnTo>
                  <a:pt x="372" y="200"/>
                </a:lnTo>
                <a:lnTo>
                  <a:pt x="373" y="202"/>
                </a:lnTo>
                <a:lnTo>
                  <a:pt x="373" y="203"/>
                </a:lnTo>
                <a:lnTo>
                  <a:pt x="375" y="203"/>
                </a:lnTo>
                <a:lnTo>
                  <a:pt x="377" y="203"/>
                </a:lnTo>
                <a:lnTo>
                  <a:pt x="378" y="202"/>
                </a:lnTo>
                <a:lnTo>
                  <a:pt x="378" y="203"/>
                </a:lnTo>
                <a:lnTo>
                  <a:pt x="380" y="203"/>
                </a:lnTo>
                <a:lnTo>
                  <a:pt x="382" y="203"/>
                </a:lnTo>
                <a:lnTo>
                  <a:pt x="383" y="203"/>
                </a:lnTo>
                <a:lnTo>
                  <a:pt x="383" y="205"/>
                </a:lnTo>
                <a:lnTo>
                  <a:pt x="383" y="207"/>
                </a:lnTo>
                <a:lnTo>
                  <a:pt x="385" y="208"/>
                </a:lnTo>
                <a:lnTo>
                  <a:pt x="385" y="210"/>
                </a:lnTo>
                <a:lnTo>
                  <a:pt x="385" y="212"/>
                </a:lnTo>
                <a:lnTo>
                  <a:pt x="387" y="212"/>
                </a:lnTo>
                <a:lnTo>
                  <a:pt x="387" y="213"/>
                </a:lnTo>
                <a:lnTo>
                  <a:pt x="387" y="215"/>
                </a:lnTo>
                <a:lnTo>
                  <a:pt x="388" y="217"/>
                </a:lnTo>
                <a:lnTo>
                  <a:pt x="388" y="218"/>
                </a:lnTo>
                <a:lnTo>
                  <a:pt x="387" y="220"/>
                </a:lnTo>
                <a:lnTo>
                  <a:pt x="388" y="221"/>
                </a:lnTo>
                <a:lnTo>
                  <a:pt x="388" y="223"/>
                </a:lnTo>
                <a:lnTo>
                  <a:pt x="390" y="223"/>
                </a:lnTo>
                <a:lnTo>
                  <a:pt x="388" y="223"/>
                </a:lnTo>
                <a:lnTo>
                  <a:pt x="387" y="223"/>
                </a:lnTo>
                <a:lnTo>
                  <a:pt x="385" y="223"/>
                </a:lnTo>
                <a:lnTo>
                  <a:pt x="383" y="223"/>
                </a:lnTo>
                <a:lnTo>
                  <a:pt x="383" y="221"/>
                </a:lnTo>
                <a:lnTo>
                  <a:pt x="382" y="220"/>
                </a:lnTo>
                <a:lnTo>
                  <a:pt x="382" y="218"/>
                </a:lnTo>
                <a:lnTo>
                  <a:pt x="380" y="218"/>
                </a:lnTo>
                <a:lnTo>
                  <a:pt x="378" y="218"/>
                </a:lnTo>
                <a:lnTo>
                  <a:pt x="380" y="220"/>
                </a:lnTo>
                <a:lnTo>
                  <a:pt x="378" y="220"/>
                </a:lnTo>
                <a:lnTo>
                  <a:pt x="378" y="221"/>
                </a:lnTo>
                <a:lnTo>
                  <a:pt x="377" y="221"/>
                </a:lnTo>
                <a:lnTo>
                  <a:pt x="377" y="220"/>
                </a:lnTo>
                <a:lnTo>
                  <a:pt x="375" y="220"/>
                </a:lnTo>
                <a:lnTo>
                  <a:pt x="375" y="218"/>
                </a:lnTo>
                <a:lnTo>
                  <a:pt x="375" y="220"/>
                </a:lnTo>
                <a:lnTo>
                  <a:pt x="375" y="218"/>
                </a:lnTo>
                <a:lnTo>
                  <a:pt x="373" y="218"/>
                </a:lnTo>
                <a:lnTo>
                  <a:pt x="373" y="217"/>
                </a:lnTo>
                <a:lnTo>
                  <a:pt x="372" y="217"/>
                </a:lnTo>
                <a:lnTo>
                  <a:pt x="372" y="218"/>
                </a:lnTo>
                <a:lnTo>
                  <a:pt x="372" y="217"/>
                </a:lnTo>
                <a:lnTo>
                  <a:pt x="372" y="218"/>
                </a:lnTo>
                <a:lnTo>
                  <a:pt x="370" y="218"/>
                </a:lnTo>
                <a:lnTo>
                  <a:pt x="368" y="217"/>
                </a:lnTo>
                <a:lnTo>
                  <a:pt x="367" y="217"/>
                </a:lnTo>
                <a:lnTo>
                  <a:pt x="365" y="217"/>
                </a:lnTo>
                <a:lnTo>
                  <a:pt x="365" y="218"/>
                </a:lnTo>
                <a:lnTo>
                  <a:pt x="364" y="218"/>
                </a:lnTo>
                <a:lnTo>
                  <a:pt x="364" y="217"/>
                </a:lnTo>
                <a:lnTo>
                  <a:pt x="362" y="218"/>
                </a:lnTo>
                <a:lnTo>
                  <a:pt x="362" y="217"/>
                </a:lnTo>
                <a:lnTo>
                  <a:pt x="362" y="218"/>
                </a:lnTo>
                <a:lnTo>
                  <a:pt x="362" y="217"/>
                </a:lnTo>
                <a:lnTo>
                  <a:pt x="360" y="217"/>
                </a:lnTo>
                <a:lnTo>
                  <a:pt x="360" y="218"/>
                </a:lnTo>
                <a:lnTo>
                  <a:pt x="359" y="218"/>
                </a:lnTo>
                <a:lnTo>
                  <a:pt x="359" y="220"/>
                </a:lnTo>
                <a:lnTo>
                  <a:pt x="359" y="218"/>
                </a:lnTo>
                <a:lnTo>
                  <a:pt x="359" y="220"/>
                </a:lnTo>
                <a:lnTo>
                  <a:pt x="357" y="220"/>
                </a:lnTo>
                <a:lnTo>
                  <a:pt x="359" y="221"/>
                </a:lnTo>
                <a:lnTo>
                  <a:pt x="359" y="223"/>
                </a:lnTo>
                <a:lnTo>
                  <a:pt x="359" y="225"/>
                </a:lnTo>
                <a:lnTo>
                  <a:pt x="359" y="226"/>
                </a:lnTo>
                <a:lnTo>
                  <a:pt x="359" y="228"/>
                </a:lnTo>
                <a:lnTo>
                  <a:pt x="357" y="230"/>
                </a:lnTo>
                <a:lnTo>
                  <a:pt x="357" y="231"/>
                </a:lnTo>
                <a:lnTo>
                  <a:pt x="359" y="231"/>
                </a:lnTo>
                <a:lnTo>
                  <a:pt x="360" y="231"/>
                </a:lnTo>
                <a:lnTo>
                  <a:pt x="360" y="233"/>
                </a:lnTo>
                <a:lnTo>
                  <a:pt x="362" y="233"/>
                </a:lnTo>
                <a:lnTo>
                  <a:pt x="364" y="233"/>
                </a:lnTo>
                <a:lnTo>
                  <a:pt x="365" y="233"/>
                </a:lnTo>
                <a:lnTo>
                  <a:pt x="365" y="235"/>
                </a:lnTo>
                <a:lnTo>
                  <a:pt x="367" y="235"/>
                </a:lnTo>
                <a:lnTo>
                  <a:pt x="368" y="233"/>
                </a:lnTo>
                <a:lnTo>
                  <a:pt x="370" y="233"/>
                </a:lnTo>
                <a:lnTo>
                  <a:pt x="370" y="235"/>
                </a:lnTo>
                <a:lnTo>
                  <a:pt x="370" y="236"/>
                </a:lnTo>
                <a:lnTo>
                  <a:pt x="370" y="238"/>
                </a:lnTo>
                <a:lnTo>
                  <a:pt x="372" y="240"/>
                </a:lnTo>
                <a:lnTo>
                  <a:pt x="372" y="241"/>
                </a:lnTo>
                <a:lnTo>
                  <a:pt x="373" y="241"/>
                </a:lnTo>
                <a:lnTo>
                  <a:pt x="373" y="243"/>
                </a:lnTo>
                <a:lnTo>
                  <a:pt x="372" y="243"/>
                </a:lnTo>
                <a:lnTo>
                  <a:pt x="370" y="243"/>
                </a:lnTo>
                <a:lnTo>
                  <a:pt x="372" y="241"/>
                </a:lnTo>
                <a:lnTo>
                  <a:pt x="370" y="241"/>
                </a:lnTo>
                <a:lnTo>
                  <a:pt x="368" y="241"/>
                </a:lnTo>
                <a:lnTo>
                  <a:pt x="367" y="241"/>
                </a:lnTo>
                <a:lnTo>
                  <a:pt x="367" y="243"/>
                </a:lnTo>
                <a:lnTo>
                  <a:pt x="367" y="244"/>
                </a:lnTo>
                <a:lnTo>
                  <a:pt x="367" y="246"/>
                </a:lnTo>
                <a:lnTo>
                  <a:pt x="367" y="248"/>
                </a:lnTo>
                <a:lnTo>
                  <a:pt x="365" y="248"/>
                </a:lnTo>
                <a:lnTo>
                  <a:pt x="365" y="249"/>
                </a:lnTo>
                <a:lnTo>
                  <a:pt x="364" y="249"/>
                </a:lnTo>
                <a:lnTo>
                  <a:pt x="364" y="251"/>
                </a:lnTo>
                <a:lnTo>
                  <a:pt x="365" y="251"/>
                </a:lnTo>
                <a:lnTo>
                  <a:pt x="367" y="253"/>
                </a:lnTo>
                <a:lnTo>
                  <a:pt x="367" y="254"/>
                </a:lnTo>
                <a:lnTo>
                  <a:pt x="365" y="256"/>
                </a:lnTo>
                <a:lnTo>
                  <a:pt x="365" y="258"/>
                </a:lnTo>
                <a:lnTo>
                  <a:pt x="364" y="258"/>
                </a:lnTo>
                <a:lnTo>
                  <a:pt x="364" y="259"/>
                </a:lnTo>
                <a:lnTo>
                  <a:pt x="364" y="261"/>
                </a:lnTo>
                <a:lnTo>
                  <a:pt x="362" y="261"/>
                </a:lnTo>
                <a:lnTo>
                  <a:pt x="362" y="263"/>
                </a:lnTo>
                <a:lnTo>
                  <a:pt x="362" y="264"/>
                </a:lnTo>
                <a:lnTo>
                  <a:pt x="360" y="266"/>
                </a:lnTo>
                <a:lnTo>
                  <a:pt x="360" y="267"/>
                </a:lnTo>
                <a:lnTo>
                  <a:pt x="359" y="267"/>
                </a:lnTo>
                <a:lnTo>
                  <a:pt x="359" y="266"/>
                </a:lnTo>
                <a:lnTo>
                  <a:pt x="357" y="266"/>
                </a:lnTo>
                <a:lnTo>
                  <a:pt x="355" y="266"/>
                </a:lnTo>
                <a:lnTo>
                  <a:pt x="355" y="264"/>
                </a:lnTo>
                <a:lnTo>
                  <a:pt x="354" y="264"/>
                </a:lnTo>
                <a:lnTo>
                  <a:pt x="352" y="266"/>
                </a:lnTo>
                <a:lnTo>
                  <a:pt x="350" y="266"/>
                </a:lnTo>
                <a:lnTo>
                  <a:pt x="350" y="264"/>
                </a:lnTo>
                <a:lnTo>
                  <a:pt x="350" y="263"/>
                </a:lnTo>
                <a:lnTo>
                  <a:pt x="349" y="264"/>
                </a:lnTo>
                <a:lnTo>
                  <a:pt x="347" y="264"/>
                </a:lnTo>
                <a:lnTo>
                  <a:pt x="345" y="266"/>
                </a:lnTo>
                <a:lnTo>
                  <a:pt x="342" y="264"/>
                </a:lnTo>
                <a:lnTo>
                  <a:pt x="342" y="263"/>
                </a:lnTo>
                <a:lnTo>
                  <a:pt x="341" y="263"/>
                </a:lnTo>
                <a:lnTo>
                  <a:pt x="342" y="261"/>
                </a:lnTo>
                <a:lnTo>
                  <a:pt x="341" y="259"/>
                </a:lnTo>
                <a:lnTo>
                  <a:pt x="339" y="259"/>
                </a:lnTo>
                <a:lnTo>
                  <a:pt x="336" y="259"/>
                </a:lnTo>
                <a:lnTo>
                  <a:pt x="336" y="261"/>
                </a:lnTo>
                <a:lnTo>
                  <a:pt x="334" y="261"/>
                </a:lnTo>
                <a:lnTo>
                  <a:pt x="334" y="263"/>
                </a:lnTo>
                <a:lnTo>
                  <a:pt x="334" y="264"/>
                </a:lnTo>
                <a:lnTo>
                  <a:pt x="332" y="264"/>
                </a:lnTo>
                <a:lnTo>
                  <a:pt x="332" y="266"/>
                </a:lnTo>
                <a:lnTo>
                  <a:pt x="332" y="267"/>
                </a:lnTo>
                <a:lnTo>
                  <a:pt x="334" y="267"/>
                </a:lnTo>
                <a:lnTo>
                  <a:pt x="334" y="269"/>
                </a:lnTo>
                <a:lnTo>
                  <a:pt x="332" y="269"/>
                </a:lnTo>
                <a:lnTo>
                  <a:pt x="331" y="271"/>
                </a:lnTo>
                <a:lnTo>
                  <a:pt x="331" y="272"/>
                </a:lnTo>
                <a:lnTo>
                  <a:pt x="329" y="274"/>
                </a:lnTo>
                <a:lnTo>
                  <a:pt x="327" y="274"/>
                </a:lnTo>
                <a:lnTo>
                  <a:pt x="327" y="276"/>
                </a:lnTo>
                <a:lnTo>
                  <a:pt x="326" y="277"/>
                </a:lnTo>
                <a:lnTo>
                  <a:pt x="327" y="279"/>
                </a:lnTo>
                <a:lnTo>
                  <a:pt x="327" y="281"/>
                </a:lnTo>
                <a:lnTo>
                  <a:pt x="326" y="282"/>
                </a:lnTo>
                <a:lnTo>
                  <a:pt x="322" y="282"/>
                </a:lnTo>
                <a:lnTo>
                  <a:pt x="322" y="281"/>
                </a:lnTo>
                <a:lnTo>
                  <a:pt x="321" y="281"/>
                </a:lnTo>
                <a:lnTo>
                  <a:pt x="322" y="281"/>
                </a:lnTo>
                <a:lnTo>
                  <a:pt x="321" y="281"/>
                </a:lnTo>
                <a:lnTo>
                  <a:pt x="321" y="282"/>
                </a:lnTo>
                <a:lnTo>
                  <a:pt x="321" y="281"/>
                </a:lnTo>
                <a:lnTo>
                  <a:pt x="321" y="282"/>
                </a:lnTo>
                <a:lnTo>
                  <a:pt x="319" y="282"/>
                </a:lnTo>
                <a:lnTo>
                  <a:pt x="318" y="282"/>
                </a:lnTo>
                <a:lnTo>
                  <a:pt x="316" y="284"/>
                </a:lnTo>
                <a:lnTo>
                  <a:pt x="314" y="286"/>
                </a:lnTo>
                <a:lnTo>
                  <a:pt x="314" y="284"/>
                </a:lnTo>
                <a:lnTo>
                  <a:pt x="313" y="286"/>
                </a:lnTo>
                <a:lnTo>
                  <a:pt x="313" y="284"/>
                </a:lnTo>
                <a:lnTo>
                  <a:pt x="313" y="282"/>
                </a:lnTo>
                <a:lnTo>
                  <a:pt x="313" y="281"/>
                </a:lnTo>
                <a:lnTo>
                  <a:pt x="311" y="281"/>
                </a:lnTo>
                <a:lnTo>
                  <a:pt x="309" y="281"/>
                </a:lnTo>
                <a:lnTo>
                  <a:pt x="309" y="279"/>
                </a:lnTo>
                <a:lnTo>
                  <a:pt x="308" y="279"/>
                </a:lnTo>
                <a:lnTo>
                  <a:pt x="308" y="277"/>
                </a:lnTo>
                <a:lnTo>
                  <a:pt x="308" y="276"/>
                </a:lnTo>
                <a:lnTo>
                  <a:pt x="306" y="276"/>
                </a:lnTo>
                <a:lnTo>
                  <a:pt x="304" y="276"/>
                </a:lnTo>
                <a:lnTo>
                  <a:pt x="303" y="276"/>
                </a:lnTo>
                <a:lnTo>
                  <a:pt x="303" y="274"/>
                </a:lnTo>
                <a:lnTo>
                  <a:pt x="303" y="272"/>
                </a:lnTo>
                <a:lnTo>
                  <a:pt x="303" y="274"/>
                </a:lnTo>
                <a:lnTo>
                  <a:pt x="303" y="272"/>
                </a:lnTo>
                <a:lnTo>
                  <a:pt x="301" y="272"/>
                </a:lnTo>
                <a:lnTo>
                  <a:pt x="299" y="272"/>
                </a:lnTo>
                <a:lnTo>
                  <a:pt x="299" y="274"/>
                </a:lnTo>
                <a:lnTo>
                  <a:pt x="298" y="274"/>
                </a:lnTo>
                <a:lnTo>
                  <a:pt x="298" y="276"/>
                </a:lnTo>
                <a:lnTo>
                  <a:pt x="298" y="274"/>
                </a:lnTo>
                <a:lnTo>
                  <a:pt x="296" y="272"/>
                </a:lnTo>
                <a:lnTo>
                  <a:pt x="296" y="274"/>
                </a:lnTo>
                <a:lnTo>
                  <a:pt x="295" y="274"/>
                </a:lnTo>
                <a:lnTo>
                  <a:pt x="295" y="276"/>
                </a:lnTo>
                <a:lnTo>
                  <a:pt x="293" y="276"/>
                </a:lnTo>
                <a:lnTo>
                  <a:pt x="295" y="274"/>
                </a:lnTo>
                <a:lnTo>
                  <a:pt x="295" y="272"/>
                </a:lnTo>
                <a:lnTo>
                  <a:pt x="296" y="271"/>
                </a:lnTo>
                <a:lnTo>
                  <a:pt x="298" y="269"/>
                </a:lnTo>
                <a:lnTo>
                  <a:pt x="298" y="267"/>
                </a:lnTo>
                <a:lnTo>
                  <a:pt x="298" y="266"/>
                </a:lnTo>
                <a:lnTo>
                  <a:pt x="298" y="264"/>
                </a:lnTo>
                <a:lnTo>
                  <a:pt x="299" y="263"/>
                </a:lnTo>
                <a:lnTo>
                  <a:pt x="299" y="261"/>
                </a:lnTo>
                <a:lnTo>
                  <a:pt x="299" y="259"/>
                </a:lnTo>
                <a:lnTo>
                  <a:pt x="299" y="258"/>
                </a:lnTo>
                <a:lnTo>
                  <a:pt x="299" y="256"/>
                </a:lnTo>
                <a:lnTo>
                  <a:pt x="299" y="254"/>
                </a:lnTo>
                <a:lnTo>
                  <a:pt x="299" y="253"/>
                </a:lnTo>
                <a:lnTo>
                  <a:pt x="298" y="253"/>
                </a:lnTo>
                <a:lnTo>
                  <a:pt x="298" y="251"/>
                </a:lnTo>
                <a:lnTo>
                  <a:pt x="296" y="251"/>
                </a:lnTo>
                <a:lnTo>
                  <a:pt x="296" y="249"/>
                </a:lnTo>
                <a:lnTo>
                  <a:pt x="296" y="248"/>
                </a:lnTo>
                <a:lnTo>
                  <a:pt x="296" y="246"/>
                </a:lnTo>
                <a:lnTo>
                  <a:pt x="296" y="244"/>
                </a:lnTo>
                <a:lnTo>
                  <a:pt x="296" y="243"/>
                </a:lnTo>
                <a:lnTo>
                  <a:pt x="296" y="241"/>
                </a:lnTo>
                <a:lnTo>
                  <a:pt x="295" y="241"/>
                </a:lnTo>
                <a:lnTo>
                  <a:pt x="295" y="240"/>
                </a:lnTo>
                <a:lnTo>
                  <a:pt x="295" y="238"/>
                </a:lnTo>
                <a:lnTo>
                  <a:pt x="295" y="236"/>
                </a:lnTo>
                <a:lnTo>
                  <a:pt x="295" y="235"/>
                </a:lnTo>
                <a:lnTo>
                  <a:pt x="293" y="235"/>
                </a:lnTo>
                <a:lnTo>
                  <a:pt x="291" y="233"/>
                </a:lnTo>
                <a:lnTo>
                  <a:pt x="291" y="235"/>
                </a:lnTo>
                <a:lnTo>
                  <a:pt x="291" y="233"/>
                </a:lnTo>
                <a:lnTo>
                  <a:pt x="291" y="231"/>
                </a:lnTo>
                <a:lnTo>
                  <a:pt x="291" y="230"/>
                </a:lnTo>
                <a:lnTo>
                  <a:pt x="293" y="230"/>
                </a:lnTo>
                <a:lnTo>
                  <a:pt x="293" y="228"/>
                </a:lnTo>
                <a:lnTo>
                  <a:pt x="291" y="228"/>
                </a:lnTo>
                <a:lnTo>
                  <a:pt x="293" y="228"/>
                </a:lnTo>
                <a:lnTo>
                  <a:pt x="293" y="226"/>
                </a:lnTo>
                <a:lnTo>
                  <a:pt x="291" y="226"/>
                </a:lnTo>
                <a:lnTo>
                  <a:pt x="293" y="225"/>
                </a:lnTo>
                <a:lnTo>
                  <a:pt x="293" y="223"/>
                </a:lnTo>
                <a:lnTo>
                  <a:pt x="290" y="223"/>
                </a:lnTo>
                <a:lnTo>
                  <a:pt x="290" y="221"/>
                </a:lnTo>
                <a:lnTo>
                  <a:pt x="288" y="221"/>
                </a:lnTo>
                <a:lnTo>
                  <a:pt x="288" y="220"/>
                </a:lnTo>
                <a:lnTo>
                  <a:pt x="288" y="221"/>
                </a:lnTo>
                <a:lnTo>
                  <a:pt x="286" y="221"/>
                </a:lnTo>
                <a:lnTo>
                  <a:pt x="285" y="221"/>
                </a:lnTo>
                <a:lnTo>
                  <a:pt x="283" y="221"/>
                </a:lnTo>
                <a:lnTo>
                  <a:pt x="285" y="221"/>
                </a:lnTo>
                <a:lnTo>
                  <a:pt x="285" y="220"/>
                </a:lnTo>
                <a:lnTo>
                  <a:pt x="286" y="220"/>
                </a:lnTo>
                <a:lnTo>
                  <a:pt x="285" y="220"/>
                </a:lnTo>
                <a:lnTo>
                  <a:pt x="285" y="218"/>
                </a:lnTo>
                <a:lnTo>
                  <a:pt x="283" y="218"/>
                </a:lnTo>
                <a:lnTo>
                  <a:pt x="281" y="218"/>
                </a:lnTo>
                <a:lnTo>
                  <a:pt x="281" y="220"/>
                </a:lnTo>
                <a:lnTo>
                  <a:pt x="280" y="218"/>
                </a:lnTo>
                <a:lnTo>
                  <a:pt x="280" y="217"/>
                </a:lnTo>
                <a:lnTo>
                  <a:pt x="280" y="215"/>
                </a:lnTo>
                <a:lnTo>
                  <a:pt x="278" y="215"/>
                </a:lnTo>
                <a:lnTo>
                  <a:pt x="276" y="215"/>
                </a:lnTo>
                <a:lnTo>
                  <a:pt x="276" y="217"/>
                </a:lnTo>
                <a:lnTo>
                  <a:pt x="275" y="217"/>
                </a:lnTo>
                <a:lnTo>
                  <a:pt x="275" y="218"/>
                </a:lnTo>
                <a:lnTo>
                  <a:pt x="273" y="218"/>
                </a:lnTo>
                <a:lnTo>
                  <a:pt x="273" y="217"/>
                </a:lnTo>
                <a:lnTo>
                  <a:pt x="272" y="217"/>
                </a:lnTo>
                <a:lnTo>
                  <a:pt x="270" y="217"/>
                </a:lnTo>
                <a:lnTo>
                  <a:pt x="270" y="218"/>
                </a:lnTo>
                <a:lnTo>
                  <a:pt x="268" y="218"/>
                </a:lnTo>
                <a:lnTo>
                  <a:pt x="267" y="220"/>
                </a:lnTo>
                <a:lnTo>
                  <a:pt x="265" y="220"/>
                </a:lnTo>
                <a:lnTo>
                  <a:pt x="263" y="221"/>
                </a:lnTo>
                <a:lnTo>
                  <a:pt x="263" y="220"/>
                </a:lnTo>
                <a:lnTo>
                  <a:pt x="263" y="218"/>
                </a:lnTo>
                <a:lnTo>
                  <a:pt x="263" y="217"/>
                </a:lnTo>
                <a:lnTo>
                  <a:pt x="262" y="217"/>
                </a:lnTo>
                <a:lnTo>
                  <a:pt x="260" y="217"/>
                </a:lnTo>
                <a:lnTo>
                  <a:pt x="260" y="215"/>
                </a:lnTo>
                <a:lnTo>
                  <a:pt x="258" y="217"/>
                </a:lnTo>
                <a:lnTo>
                  <a:pt x="258" y="215"/>
                </a:lnTo>
                <a:lnTo>
                  <a:pt x="258" y="217"/>
                </a:lnTo>
                <a:lnTo>
                  <a:pt x="257" y="217"/>
                </a:lnTo>
                <a:lnTo>
                  <a:pt x="255" y="218"/>
                </a:lnTo>
                <a:lnTo>
                  <a:pt x="253" y="218"/>
                </a:lnTo>
                <a:lnTo>
                  <a:pt x="253" y="217"/>
                </a:lnTo>
                <a:lnTo>
                  <a:pt x="253" y="218"/>
                </a:lnTo>
                <a:lnTo>
                  <a:pt x="252" y="218"/>
                </a:lnTo>
                <a:lnTo>
                  <a:pt x="250" y="218"/>
                </a:lnTo>
                <a:lnTo>
                  <a:pt x="249" y="217"/>
                </a:lnTo>
                <a:lnTo>
                  <a:pt x="247" y="218"/>
                </a:lnTo>
                <a:lnTo>
                  <a:pt x="245" y="218"/>
                </a:lnTo>
                <a:lnTo>
                  <a:pt x="245" y="220"/>
                </a:lnTo>
                <a:lnTo>
                  <a:pt x="244" y="220"/>
                </a:lnTo>
                <a:lnTo>
                  <a:pt x="244" y="221"/>
                </a:lnTo>
                <a:lnTo>
                  <a:pt x="242" y="223"/>
                </a:lnTo>
                <a:lnTo>
                  <a:pt x="240" y="225"/>
                </a:lnTo>
                <a:lnTo>
                  <a:pt x="239" y="226"/>
                </a:lnTo>
                <a:lnTo>
                  <a:pt x="237" y="226"/>
                </a:lnTo>
                <a:lnTo>
                  <a:pt x="235" y="226"/>
                </a:lnTo>
                <a:lnTo>
                  <a:pt x="234" y="226"/>
                </a:lnTo>
                <a:lnTo>
                  <a:pt x="232" y="225"/>
                </a:lnTo>
                <a:lnTo>
                  <a:pt x="230" y="225"/>
                </a:lnTo>
                <a:lnTo>
                  <a:pt x="230" y="226"/>
                </a:lnTo>
                <a:lnTo>
                  <a:pt x="230" y="228"/>
                </a:lnTo>
                <a:lnTo>
                  <a:pt x="229" y="228"/>
                </a:lnTo>
                <a:lnTo>
                  <a:pt x="229" y="230"/>
                </a:lnTo>
                <a:lnTo>
                  <a:pt x="229" y="228"/>
                </a:lnTo>
                <a:lnTo>
                  <a:pt x="229" y="226"/>
                </a:lnTo>
                <a:lnTo>
                  <a:pt x="229" y="225"/>
                </a:lnTo>
                <a:lnTo>
                  <a:pt x="230" y="225"/>
                </a:lnTo>
                <a:lnTo>
                  <a:pt x="230" y="223"/>
                </a:lnTo>
                <a:lnTo>
                  <a:pt x="232" y="223"/>
                </a:lnTo>
                <a:lnTo>
                  <a:pt x="232" y="221"/>
                </a:lnTo>
                <a:lnTo>
                  <a:pt x="232" y="220"/>
                </a:lnTo>
                <a:lnTo>
                  <a:pt x="232" y="218"/>
                </a:lnTo>
                <a:lnTo>
                  <a:pt x="232" y="217"/>
                </a:lnTo>
                <a:lnTo>
                  <a:pt x="234" y="218"/>
                </a:lnTo>
                <a:lnTo>
                  <a:pt x="234" y="217"/>
                </a:lnTo>
                <a:lnTo>
                  <a:pt x="234" y="215"/>
                </a:lnTo>
                <a:lnTo>
                  <a:pt x="235" y="215"/>
                </a:lnTo>
                <a:lnTo>
                  <a:pt x="235" y="213"/>
                </a:lnTo>
                <a:lnTo>
                  <a:pt x="235" y="212"/>
                </a:lnTo>
                <a:lnTo>
                  <a:pt x="237" y="212"/>
                </a:lnTo>
                <a:lnTo>
                  <a:pt x="239" y="212"/>
                </a:lnTo>
                <a:lnTo>
                  <a:pt x="240" y="210"/>
                </a:lnTo>
                <a:lnTo>
                  <a:pt x="240" y="208"/>
                </a:lnTo>
                <a:lnTo>
                  <a:pt x="242" y="208"/>
                </a:lnTo>
                <a:lnTo>
                  <a:pt x="240" y="208"/>
                </a:lnTo>
                <a:lnTo>
                  <a:pt x="240" y="207"/>
                </a:lnTo>
                <a:lnTo>
                  <a:pt x="239" y="207"/>
                </a:lnTo>
                <a:lnTo>
                  <a:pt x="240" y="205"/>
                </a:lnTo>
                <a:lnTo>
                  <a:pt x="239" y="205"/>
                </a:lnTo>
                <a:lnTo>
                  <a:pt x="239" y="203"/>
                </a:lnTo>
                <a:lnTo>
                  <a:pt x="237" y="202"/>
                </a:lnTo>
                <a:lnTo>
                  <a:pt x="235" y="202"/>
                </a:lnTo>
                <a:lnTo>
                  <a:pt x="235" y="200"/>
                </a:lnTo>
                <a:lnTo>
                  <a:pt x="235" y="197"/>
                </a:lnTo>
                <a:lnTo>
                  <a:pt x="235" y="195"/>
                </a:lnTo>
                <a:lnTo>
                  <a:pt x="235" y="194"/>
                </a:lnTo>
                <a:lnTo>
                  <a:pt x="235" y="192"/>
                </a:lnTo>
                <a:lnTo>
                  <a:pt x="235" y="190"/>
                </a:lnTo>
                <a:lnTo>
                  <a:pt x="235" y="189"/>
                </a:lnTo>
                <a:lnTo>
                  <a:pt x="234" y="187"/>
                </a:lnTo>
                <a:lnTo>
                  <a:pt x="232" y="187"/>
                </a:lnTo>
                <a:lnTo>
                  <a:pt x="230" y="187"/>
                </a:lnTo>
                <a:lnTo>
                  <a:pt x="229" y="187"/>
                </a:lnTo>
                <a:lnTo>
                  <a:pt x="227" y="187"/>
                </a:lnTo>
                <a:lnTo>
                  <a:pt x="229" y="187"/>
                </a:lnTo>
                <a:lnTo>
                  <a:pt x="229" y="185"/>
                </a:lnTo>
                <a:lnTo>
                  <a:pt x="229" y="184"/>
                </a:lnTo>
                <a:lnTo>
                  <a:pt x="229" y="182"/>
                </a:lnTo>
                <a:lnTo>
                  <a:pt x="229" y="180"/>
                </a:lnTo>
                <a:lnTo>
                  <a:pt x="230" y="180"/>
                </a:lnTo>
                <a:lnTo>
                  <a:pt x="232" y="180"/>
                </a:lnTo>
                <a:lnTo>
                  <a:pt x="232" y="179"/>
                </a:lnTo>
                <a:lnTo>
                  <a:pt x="230" y="179"/>
                </a:lnTo>
                <a:lnTo>
                  <a:pt x="230" y="177"/>
                </a:lnTo>
                <a:lnTo>
                  <a:pt x="232" y="175"/>
                </a:lnTo>
                <a:lnTo>
                  <a:pt x="230" y="175"/>
                </a:lnTo>
                <a:lnTo>
                  <a:pt x="230" y="174"/>
                </a:lnTo>
                <a:lnTo>
                  <a:pt x="229" y="174"/>
                </a:lnTo>
                <a:lnTo>
                  <a:pt x="229" y="172"/>
                </a:lnTo>
                <a:lnTo>
                  <a:pt x="227" y="171"/>
                </a:lnTo>
                <a:lnTo>
                  <a:pt x="227" y="172"/>
                </a:lnTo>
                <a:lnTo>
                  <a:pt x="227" y="171"/>
                </a:lnTo>
                <a:lnTo>
                  <a:pt x="226" y="171"/>
                </a:lnTo>
                <a:lnTo>
                  <a:pt x="224" y="171"/>
                </a:lnTo>
                <a:lnTo>
                  <a:pt x="224" y="169"/>
                </a:lnTo>
                <a:lnTo>
                  <a:pt x="222" y="169"/>
                </a:lnTo>
                <a:lnTo>
                  <a:pt x="222" y="167"/>
                </a:lnTo>
                <a:lnTo>
                  <a:pt x="222" y="166"/>
                </a:lnTo>
                <a:lnTo>
                  <a:pt x="222" y="164"/>
                </a:lnTo>
                <a:lnTo>
                  <a:pt x="221" y="164"/>
                </a:lnTo>
                <a:lnTo>
                  <a:pt x="221" y="162"/>
                </a:lnTo>
                <a:lnTo>
                  <a:pt x="221" y="161"/>
                </a:lnTo>
                <a:lnTo>
                  <a:pt x="219" y="161"/>
                </a:lnTo>
                <a:lnTo>
                  <a:pt x="219" y="159"/>
                </a:lnTo>
                <a:lnTo>
                  <a:pt x="219" y="157"/>
                </a:lnTo>
                <a:lnTo>
                  <a:pt x="217" y="157"/>
                </a:lnTo>
                <a:lnTo>
                  <a:pt x="216" y="157"/>
                </a:lnTo>
                <a:lnTo>
                  <a:pt x="216" y="156"/>
                </a:lnTo>
                <a:lnTo>
                  <a:pt x="216" y="154"/>
                </a:lnTo>
                <a:lnTo>
                  <a:pt x="214" y="152"/>
                </a:lnTo>
                <a:lnTo>
                  <a:pt x="214" y="151"/>
                </a:lnTo>
                <a:lnTo>
                  <a:pt x="212" y="149"/>
                </a:lnTo>
                <a:lnTo>
                  <a:pt x="211" y="149"/>
                </a:lnTo>
                <a:lnTo>
                  <a:pt x="211" y="148"/>
                </a:lnTo>
                <a:lnTo>
                  <a:pt x="209" y="148"/>
                </a:lnTo>
                <a:lnTo>
                  <a:pt x="206" y="146"/>
                </a:lnTo>
                <a:lnTo>
                  <a:pt x="206" y="144"/>
                </a:lnTo>
                <a:lnTo>
                  <a:pt x="206" y="143"/>
                </a:lnTo>
                <a:lnTo>
                  <a:pt x="206" y="141"/>
                </a:lnTo>
                <a:lnTo>
                  <a:pt x="204" y="139"/>
                </a:lnTo>
                <a:lnTo>
                  <a:pt x="203" y="139"/>
                </a:lnTo>
                <a:lnTo>
                  <a:pt x="201" y="139"/>
                </a:lnTo>
                <a:lnTo>
                  <a:pt x="198" y="139"/>
                </a:lnTo>
                <a:lnTo>
                  <a:pt x="191" y="139"/>
                </a:lnTo>
                <a:lnTo>
                  <a:pt x="188" y="139"/>
                </a:lnTo>
                <a:lnTo>
                  <a:pt x="184" y="139"/>
                </a:lnTo>
                <a:lnTo>
                  <a:pt x="183" y="139"/>
                </a:lnTo>
                <a:lnTo>
                  <a:pt x="181" y="139"/>
                </a:lnTo>
                <a:lnTo>
                  <a:pt x="180" y="139"/>
                </a:lnTo>
                <a:lnTo>
                  <a:pt x="178" y="139"/>
                </a:lnTo>
                <a:lnTo>
                  <a:pt x="176" y="139"/>
                </a:lnTo>
                <a:lnTo>
                  <a:pt x="175" y="139"/>
                </a:lnTo>
                <a:lnTo>
                  <a:pt x="171" y="139"/>
                </a:lnTo>
                <a:lnTo>
                  <a:pt x="168" y="139"/>
                </a:lnTo>
                <a:lnTo>
                  <a:pt x="166" y="141"/>
                </a:lnTo>
                <a:lnTo>
                  <a:pt x="166" y="143"/>
                </a:lnTo>
                <a:lnTo>
                  <a:pt x="165" y="143"/>
                </a:lnTo>
                <a:lnTo>
                  <a:pt x="160" y="144"/>
                </a:lnTo>
                <a:lnTo>
                  <a:pt x="158" y="144"/>
                </a:lnTo>
                <a:lnTo>
                  <a:pt x="155" y="146"/>
                </a:lnTo>
                <a:lnTo>
                  <a:pt x="153" y="146"/>
                </a:lnTo>
                <a:lnTo>
                  <a:pt x="153" y="144"/>
                </a:lnTo>
                <a:lnTo>
                  <a:pt x="152" y="144"/>
                </a:lnTo>
                <a:lnTo>
                  <a:pt x="150" y="143"/>
                </a:lnTo>
                <a:lnTo>
                  <a:pt x="148" y="143"/>
                </a:lnTo>
                <a:lnTo>
                  <a:pt x="147" y="144"/>
                </a:lnTo>
                <a:lnTo>
                  <a:pt x="143" y="144"/>
                </a:lnTo>
                <a:lnTo>
                  <a:pt x="142" y="144"/>
                </a:lnTo>
                <a:lnTo>
                  <a:pt x="140" y="144"/>
                </a:lnTo>
                <a:lnTo>
                  <a:pt x="138" y="146"/>
                </a:lnTo>
                <a:lnTo>
                  <a:pt x="137" y="146"/>
                </a:lnTo>
                <a:lnTo>
                  <a:pt x="135" y="148"/>
                </a:lnTo>
                <a:lnTo>
                  <a:pt x="137" y="148"/>
                </a:lnTo>
                <a:lnTo>
                  <a:pt x="137" y="149"/>
                </a:lnTo>
                <a:lnTo>
                  <a:pt x="135" y="149"/>
                </a:lnTo>
                <a:lnTo>
                  <a:pt x="135" y="151"/>
                </a:lnTo>
                <a:lnTo>
                  <a:pt x="135" y="152"/>
                </a:lnTo>
                <a:lnTo>
                  <a:pt x="134" y="152"/>
                </a:lnTo>
                <a:lnTo>
                  <a:pt x="135" y="154"/>
                </a:lnTo>
                <a:lnTo>
                  <a:pt x="134" y="154"/>
                </a:lnTo>
                <a:lnTo>
                  <a:pt x="132" y="154"/>
                </a:lnTo>
                <a:lnTo>
                  <a:pt x="132" y="156"/>
                </a:lnTo>
                <a:lnTo>
                  <a:pt x="132" y="157"/>
                </a:lnTo>
                <a:lnTo>
                  <a:pt x="132" y="156"/>
                </a:lnTo>
                <a:lnTo>
                  <a:pt x="130" y="156"/>
                </a:lnTo>
                <a:lnTo>
                  <a:pt x="130" y="157"/>
                </a:lnTo>
                <a:lnTo>
                  <a:pt x="132" y="157"/>
                </a:lnTo>
                <a:lnTo>
                  <a:pt x="130" y="159"/>
                </a:lnTo>
                <a:lnTo>
                  <a:pt x="129" y="159"/>
                </a:lnTo>
                <a:lnTo>
                  <a:pt x="129" y="161"/>
                </a:lnTo>
                <a:lnTo>
                  <a:pt x="129" y="162"/>
                </a:lnTo>
                <a:lnTo>
                  <a:pt x="127" y="162"/>
                </a:lnTo>
                <a:lnTo>
                  <a:pt x="127" y="164"/>
                </a:lnTo>
                <a:lnTo>
                  <a:pt x="129" y="164"/>
                </a:lnTo>
                <a:lnTo>
                  <a:pt x="127" y="166"/>
                </a:lnTo>
                <a:lnTo>
                  <a:pt x="127" y="167"/>
                </a:lnTo>
                <a:lnTo>
                  <a:pt x="127" y="169"/>
                </a:lnTo>
                <a:lnTo>
                  <a:pt x="125" y="169"/>
                </a:lnTo>
                <a:lnTo>
                  <a:pt x="127" y="169"/>
                </a:lnTo>
                <a:lnTo>
                  <a:pt x="125" y="169"/>
                </a:lnTo>
                <a:lnTo>
                  <a:pt x="125" y="171"/>
                </a:lnTo>
                <a:lnTo>
                  <a:pt x="125" y="169"/>
                </a:lnTo>
                <a:lnTo>
                  <a:pt x="125" y="171"/>
                </a:lnTo>
                <a:lnTo>
                  <a:pt x="124" y="171"/>
                </a:lnTo>
                <a:lnTo>
                  <a:pt x="122" y="171"/>
                </a:lnTo>
                <a:lnTo>
                  <a:pt x="122" y="172"/>
                </a:lnTo>
                <a:lnTo>
                  <a:pt x="122" y="174"/>
                </a:lnTo>
                <a:lnTo>
                  <a:pt x="120" y="174"/>
                </a:lnTo>
                <a:lnTo>
                  <a:pt x="120" y="175"/>
                </a:lnTo>
                <a:lnTo>
                  <a:pt x="119" y="175"/>
                </a:lnTo>
                <a:lnTo>
                  <a:pt x="117" y="175"/>
                </a:lnTo>
                <a:lnTo>
                  <a:pt x="115" y="175"/>
                </a:lnTo>
                <a:lnTo>
                  <a:pt x="115" y="177"/>
                </a:lnTo>
                <a:lnTo>
                  <a:pt x="114" y="175"/>
                </a:lnTo>
                <a:lnTo>
                  <a:pt x="112" y="177"/>
                </a:lnTo>
                <a:lnTo>
                  <a:pt x="112" y="179"/>
                </a:lnTo>
                <a:lnTo>
                  <a:pt x="112" y="180"/>
                </a:lnTo>
                <a:lnTo>
                  <a:pt x="112" y="182"/>
                </a:lnTo>
                <a:lnTo>
                  <a:pt x="111" y="182"/>
                </a:lnTo>
                <a:lnTo>
                  <a:pt x="111" y="184"/>
                </a:lnTo>
                <a:lnTo>
                  <a:pt x="111" y="185"/>
                </a:lnTo>
                <a:lnTo>
                  <a:pt x="109" y="185"/>
                </a:lnTo>
                <a:lnTo>
                  <a:pt x="109" y="187"/>
                </a:lnTo>
                <a:lnTo>
                  <a:pt x="107" y="187"/>
                </a:lnTo>
                <a:lnTo>
                  <a:pt x="107" y="189"/>
                </a:lnTo>
                <a:lnTo>
                  <a:pt x="106" y="189"/>
                </a:lnTo>
                <a:lnTo>
                  <a:pt x="104" y="189"/>
                </a:lnTo>
                <a:lnTo>
                  <a:pt x="102" y="187"/>
                </a:lnTo>
                <a:lnTo>
                  <a:pt x="101" y="187"/>
                </a:lnTo>
                <a:lnTo>
                  <a:pt x="101" y="185"/>
                </a:lnTo>
                <a:lnTo>
                  <a:pt x="101" y="187"/>
                </a:lnTo>
                <a:lnTo>
                  <a:pt x="99" y="187"/>
                </a:lnTo>
                <a:lnTo>
                  <a:pt x="97" y="187"/>
                </a:lnTo>
                <a:lnTo>
                  <a:pt x="96" y="187"/>
                </a:lnTo>
                <a:lnTo>
                  <a:pt x="96" y="189"/>
                </a:lnTo>
                <a:lnTo>
                  <a:pt x="94" y="189"/>
                </a:lnTo>
                <a:lnTo>
                  <a:pt x="92" y="189"/>
                </a:lnTo>
                <a:lnTo>
                  <a:pt x="92" y="187"/>
                </a:lnTo>
                <a:lnTo>
                  <a:pt x="94" y="187"/>
                </a:lnTo>
                <a:lnTo>
                  <a:pt x="94" y="185"/>
                </a:lnTo>
                <a:lnTo>
                  <a:pt x="96" y="185"/>
                </a:lnTo>
                <a:lnTo>
                  <a:pt x="96" y="184"/>
                </a:lnTo>
                <a:lnTo>
                  <a:pt x="97" y="184"/>
                </a:lnTo>
                <a:lnTo>
                  <a:pt x="97" y="182"/>
                </a:lnTo>
                <a:lnTo>
                  <a:pt x="96" y="182"/>
                </a:lnTo>
                <a:lnTo>
                  <a:pt x="96" y="180"/>
                </a:lnTo>
                <a:lnTo>
                  <a:pt x="96" y="182"/>
                </a:lnTo>
                <a:lnTo>
                  <a:pt x="96" y="184"/>
                </a:lnTo>
                <a:lnTo>
                  <a:pt x="94" y="184"/>
                </a:lnTo>
                <a:lnTo>
                  <a:pt x="94" y="182"/>
                </a:lnTo>
                <a:lnTo>
                  <a:pt x="92" y="182"/>
                </a:lnTo>
                <a:lnTo>
                  <a:pt x="94" y="180"/>
                </a:lnTo>
                <a:lnTo>
                  <a:pt x="92" y="180"/>
                </a:lnTo>
                <a:lnTo>
                  <a:pt x="94" y="179"/>
                </a:lnTo>
                <a:lnTo>
                  <a:pt x="92" y="177"/>
                </a:lnTo>
                <a:lnTo>
                  <a:pt x="92" y="175"/>
                </a:lnTo>
                <a:lnTo>
                  <a:pt x="92" y="174"/>
                </a:lnTo>
                <a:lnTo>
                  <a:pt x="91" y="175"/>
                </a:lnTo>
                <a:lnTo>
                  <a:pt x="91" y="177"/>
                </a:lnTo>
                <a:lnTo>
                  <a:pt x="89" y="177"/>
                </a:lnTo>
                <a:lnTo>
                  <a:pt x="88" y="177"/>
                </a:lnTo>
                <a:lnTo>
                  <a:pt x="88" y="175"/>
                </a:lnTo>
                <a:lnTo>
                  <a:pt x="88" y="174"/>
                </a:lnTo>
                <a:lnTo>
                  <a:pt x="88" y="172"/>
                </a:lnTo>
                <a:lnTo>
                  <a:pt x="88" y="171"/>
                </a:lnTo>
                <a:lnTo>
                  <a:pt x="88" y="169"/>
                </a:lnTo>
                <a:lnTo>
                  <a:pt x="86" y="169"/>
                </a:lnTo>
                <a:lnTo>
                  <a:pt x="86" y="171"/>
                </a:lnTo>
                <a:lnTo>
                  <a:pt x="84" y="171"/>
                </a:lnTo>
                <a:lnTo>
                  <a:pt x="84" y="169"/>
                </a:lnTo>
                <a:lnTo>
                  <a:pt x="83" y="167"/>
                </a:lnTo>
                <a:lnTo>
                  <a:pt x="83" y="166"/>
                </a:lnTo>
                <a:lnTo>
                  <a:pt x="83" y="164"/>
                </a:lnTo>
                <a:lnTo>
                  <a:pt x="83" y="166"/>
                </a:lnTo>
                <a:lnTo>
                  <a:pt x="81" y="166"/>
                </a:lnTo>
                <a:lnTo>
                  <a:pt x="81" y="164"/>
                </a:lnTo>
                <a:lnTo>
                  <a:pt x="79" y="164"/>
                </a:lnTo>
                <a:lnTo>
                  <a:pt x="79" y="162"/>
                </a:lnTo>
                <a:lnTo>
                  <a:pt x="78" y="162"/>
                </a:lnTo>
                <a:lnTo>
                  <a:pt x="78" y="161"/>
                </a:lnTo>
                <a:lnTo>
                  <a:pt x="78" y="162"/>
                </a:lnTo>
                <a:lnTo>
                  <a:pt x="76" y="162"/>
                </a:lnTo>
                <a:lnTo>
                  <a:pt x="74" y="162"/>
                </a:lnTo>
                <a:lnTo>
                  <a:pt x="73" y="164"/>
                </a:lnTo>
                <a:lnTo>
                  <a:pt x="73" y="166"/>
                </a:lnTo>
                <a:lnTo>
                  <a:pt x="71" y="164"/>
                </a:lnTo>
                <a:lnTo>
                  <a:pt x="73" y="164"/>
                </a:lnTo>
                <a:lnTo>
                  <a:pt x="73" y="162"/>
                </a:lnTo>
                <a:lnTo>
                  <a:pt x="74" y="162"/>
                </a:lnTo>
                <a:lnTo>
                  <a:pt x="74" y="161"/>
                </a:lnTo>
                <a:lnTo>
                  <a:pt x="76" y="159"/>
                </a:lnTo>
                <a:lnTo>
                  <a:pt x="76" y="157"/>
                </a:lnTo>
                <a:lnTo>
                  <a:pt x="76" y="156"/>
                </a:lnTo>
                <a:lnTo>
                  <a:pt x="78" y="156"/>
                </a:lnTo>
                <a:lnTo>
                  <a:pt x="76" y="156"/>
                </a:lnTo>
                <a:lnTo>
                  <a:pt x="78" y="154"/>
                </a:lnTo>
                <a:lnTo>
                  <a:pt x="78" y="152"/>
                </a:lnTo>
                <a:lnTo>
                  <a:pt x="79" y="152"/>
                </a:lnTo>
                <a:lnTo>
                  <a:pt x="79" y="151"/>
                </a:lnTo>
                <a:lnTo>
                  <a:pt x="78" y="151"/>
                </a:lnTo>
                <a:lnTo>
                  <a:pt x="78" y="149"/>
                </a:lnTo>
                <a:lnTo>
                  <a:pt x="76" y="149"/>
                </a:lnTo>
                <a:lnTo>
                  <a:pt x="78" y="148"/>
                </a:lnTo>
                <a:lnTo>
                  <a:pt x="76" y="149"/>
                </a:lnTo>
                <a:lnTo>
                  <a:pt x="76" y="148"/>
                </a:lnTo>
                <a:lnTo>
                  <a:pt x="74" y="148"/>
                </a:lnTo>
                <a:lnTo>
                  <a:pt x="76" y="149"/>
                </a:lnTo>
                <a:lnTo>
                  <a:pt x="76" y="151"/>
                </a:lnTo>
                <a:lnTo>
                  <a:pt x="74" y="151"/>
                </a:lnTo>
                <a:lnTo>
                  <a:pt x="74" y="152"/>
                </a:lnTo>
                <a:lnTo>
                  <a:pt x="73" y="152"/>
                </a:lnTo>
                <a:lnTo>
                  <a:pt x="71" y="152"/>
                </a:lnTo>
                <a:lnTo>
                  <a:pt x="71" y="151"/>
                </a:lnTo>
                <a:lnTo>
                  <a:pt x="69" y="151"/>
                </a:lnTo>
                <a:lnTo>
                  <a:pt x="69" y="149"/>
                </a:lnTo>
                <a:lnTo>
                  <a:pt x="71" y="149"/>
                </a:lnTo>
                <a:lnTo>
                  <a:pt x="71" y="148"/>
                </a:lnTo>
                <a:lnTo>
                  <a:pt x="73" y="148"/>
                </a:lnTo>
                <a:lnTo>
                  <a:pt x="73" y="146"/>
                </a:lnTo>
                <a:lnTo>
                  <a:pt x="73" y="144"/>
                </a:lnTo>
                <a:lnTo>
                  <a:pt x="74" y="144"/>
                </a:lnTo>
                <a:lnTo>
                  <a:pt x="74" y="143"/>
                </a:lnTo>
                <a:lnTo>
                  <a:pt x="73" y="143"/>
                </a:lnTo>
                <a:lnTo>
                  <a:pt x="73" y="144"/>
                </a:lnTo>
                <a:lnTo>
                  <a:pt x="73" y="146"/>
                </a:lnTo>
                <a:lnTo>
                  <a:pt x="71" y="146"/>
                </a:lnTo>
                <a:lnTo>
                  <a:pt x="69" y="146"/>
                </a:lnTo>
                <a:lnTo>
                  <a:pt x="68" y="148"/>
                </a:lnTo>
                <a:lnTo>
                  <a:pt x="66" y="148"/>
                </a:lnTo>
                <a:lnTo>
                  <a:pt x="66" y="146"/>
                </a:lnTo>
                <a:lnTo>
                  <a:pt x="65" y="144"/>
                </a:lnTo>
                <a:lnTo>
                  <a:pt x="63" y="143"/>
                </a:lnTo>
                <a:lnTo>
                  <a:pt x="60" y="141"/>
                </a:lnTo>
                <a:lnTo>
                  <a:pt x="58" y="141"/>
                </a:lnTo>
                <a:lnTo>
                  <a:pt x="58" y="139"/>
                </a:lnTo>
                <a:lnTo>
                  <a:pt x="56" y="139"/>
                </a:lnTo>
                <a:lnTo>
                  <a:pt x="55" y="138"/>
                </a:lnTo>
                <a:lnTo>
                  <a:pt x="55" y="136"/>
                </a:lnTo>
                <a:lnTo>
                  <a:pt x="56" y="134"/>
                </a:lnTo>
                <a:lnTo>
                  <a:pt x="56" y="133"/>
                </a:lnTo>
                <a:lnTo>
                  <a:pt x="55" y="133"/>
                </a:lnTo>
                <a:lnTo>
                  <a:pt x="55" y="131"/>
                </a:lnTo>
                <a:lnTo>
                  <a:pt x="53" y="131"/>
                </a:lnTo>
                <a:lnTo>
                  <a:pt x="53" y="133"/>
                </a:lnTo>
                <a:lnTo>
                  <a:pt x="53" y="134"/>
                </a:lnTo>
                <a:lnTo>
                  <a:pt x="53" y="136"/>
                </a:lnTo>
                <a:lnTo>
                  <a:pt x="51" y="136"/>
                </a:lnTo>
                <a:lnTo>
                  <a:pt x="50" y="136"/>
                </a:lnTo>
                <a:lnTo>
                  <a:pt x="48" y="134"/>
                </a:lnTo>
                <a:lnTo>
                  <a:pt x="48" y="133"/>
                </a:lnTo>
                <a:lnTo>
                  <a:pt x="46" y="133"/>
                </a:lnTo>
                <a:lnTo>
                  <a:pt x="45" y="133"/>
                </a:lnTo>
                <a:lnTo>
                  <a:pt x="45" y="131"/>
                </a:lnTo>
                <a:lnTo>
                  <a:pt x="43" y="131"/>
                </a:lnTo>
                <a:lnTo>
                  <a:pt x="42" y="129"/>
                </a:lnTo>
                <a:lnTo>
                  <a:pt x="42" y="128"/>
                </a:lnTo>
                <a:lnTo>
                  <a:pt x="40" y="128"/>
                </a:lnTo>
                <a:lnTo>
                  <a:pt x="38" y="128"/>
                </a:lnTo>
                <a:lnTo>
                  <a:pt x="38" y="126"/>
                </a:lnTo>
                <a:lnTo>
                  <a:pt x="37" y="126"/>
                </a:lnTo>
                <a:lnTo>
                  <a:pt x="37" y="128"/>
                </a:lnTo>
                <a:lnTo>
                  <a:pt x="35" y="128"/>
                </a:lnTo>
                <a:lnTo>
                  <a:pt x="33" y="128"/>
                </a:lnTo>
                <a:lnTo>
                  <a:pt x="33" y="126"/>
                </a:lnTo>
                <a:lnTo>
                  <a:pt x="33" y="123"/>
                </a:lnTo>
                <a:lnTo>
                  <a:pt x="33" y="121"/>
                </a:lnTo>
                <a:lnTo>
                  <a:pt x="32" y="121"/>
                </a:lnTo>
                <a:lnTo>
                  <a:pt x="32" y="120"/>
                </a:lnTo>
                <a:lnTo>
                  <a:pt x="30" y="118"/>
                </a:lnTo>
                <a:lnTo>
                  <a:pt x="28" y="116"/>
                </a:lnTo>
                <a:lnTo>
                  <a:pt x="28" y="115"/>
                </a:lnTo>
                <a:lnTo>
                  <a:pt x="28" y="113"/>
                </a:lnTo>
                <a:lnTo>
                  <a:pt x="30" y="113"/>
                </a:lnTo>
                <a:lnTo>
                  <a:pt x="28" y="113"/>
                </a:lnTo>
                <a:lnTo>
                  <a:pt x="28" y="115"/>
                </a:lnTo>
                <a:lnTo>
                  <a:pt x="27" y="115"/>
                </a:lnTo>
                <a:lnTo>
                  <a:pt x="25" y="115"/>
                </a:lnTo>
                <a:lnTo>
                  <a:pt x="23" y="115"/>
                </a:lnTo>
                <a:lnTo>
                  <a:pt x="23" y="113"/>
                </a:lnTo>
                <a:lnTo>
                  <a:pt x="23" y="111"/>
                </a:lnTo>
                <a:lnTo>
                  <a:pt x="23" y="110"/>
                </a:lnTo>
                <a:lnTo>
                  <a:pt x="25" y="110"/>
                </a:lnTo>
                <a:lnTo>
                  <a:pt x="25" y="108"/>
                </a:lnTo>
                <a:lnTo>
                  <a:pt x="27" y="108"/>
                </a:lnTo>
                <a:lnTo>
                  <a:pt x="25" y="108"/>
                </a:lnTo>
                <a:lnTo>
                  <a:pt x="25" y="106"/>
                </a:lnTo>
                <a:lnTo>
                  <a:pt x="25" y="105"/>
                </a:lnTo>
                <a:lnTo>
                  <a:pt x="25" y="103"/>
                </a:lnTo>
                <a:lnTo>
                  <a:pt x="27" y="102"/>
                </a:lnTo>
                <a:lnTo>
                  <a:pt x="27" y="100"/>
                </a:lnTo>
                <a:lnTo>
                  <a:pt x="28" y="98"/>
                </a:lnTo>
                <a:lnTo>
                  <a:pt x="28" y="97"/>
                </a:lnTo>
                <a:lnTo>
                  <a:pt x="30" y="97"/>
                </a:lnTo>
                <a:lnTo>
                  <a:pt x="28" y="95"/>
                </a:lnTo>
                <a:lnTo>
                  <a:pt x="28" y="97"/>
                </a:lnTo>
                <a:lnTo>
                  <a:pt x="27" y="98"/>
                </a:lnTo>
                <a:lnTo>
                  <a:pt x="27" y="100"/>
                </a:lnTo>
                <a:lnTo>
                  <a:pt x="25" y="100"/>
                </a:lnTo>
                <a:lnTo>
                  <a:pt x="25" y="102"/>
                </a:lnTo>
                <a:lnTo>
                  <a:pt x="25" y="103"/>
                </a:lnTo>
                <a:lnTo>
                  <a:pt x="23" y="103"/>
                </a:lnTo>
                <a:lnTo>
                  <a:pt x="22" y="105"/>
                </a:lnTo>
                <a:lnTo>
                  <a:pt x="20" y="106"/>
                </a:lnTo>
                <a:lnTo>
                  <a:pt x="20" y="105"/>
                </a:lnTo>
                <a:lnTo>
                  <a:pt x="20" y="103"/>
                </a:lnTo>
                <a:lnTo>
                  <a:pt x="22" y="103"/>
                </a:lnTo>
                <a:lnTo>
                  <a:pt x="20" y="103"/>
                </a:lnTo>
                <a:lnTo>
                  <a:pt x="20" y="102"/>
                </a:lnTo>
                <a:lnTo>
                  <a:pt x="20" y="100"/>
                </a:lnTo>
                <a:lnTo>
                  <a:pt x="22" y="98"/>
                </a:lnTo>
                <a:lnTo>
                  <a:pt x="23" y="98"/>
                </a:lnTo>
                <a:lnTo>
                  <a:pt x="23" y="97"/>
                </a:lnTo>
                <a:lnTo>
                  <a:pt x="22" y="98"/>
                </a:lnTo>
                <a:lnTo>
                  <a:pt x="20" y="98"/>
                </a:lnTo>
                <a:lnTo>
                  <a:pt x="20" y="100"/>
                </a:lnTo>
                <a:lnTo>
                  <a:pt x="19" y="100"/>
                </a:lnTo>
                <a:lnTo>
                  <a:pt x="19" y="102"/>
                </a:lnTo>
                <a:lnTo>
                  <a:pt x="19" y="103"/>
                </a:lnTo>
                <a:lnTo>
                  <a:pt x="19" y="102"/>
                </a:lnTo>
                <a:lnTo>
                  <a:pt x="17" y="102"/>
                </a:lnTo>
                <a:lnTo>
                  <a:pt x="17" y="100"/>
                </a:lnTo>
                <a:lnTo>
                  <a:pt x="17" y="98"/>
                </a:lnTo>
                <a:lnTo>
                  <a:pt x="19" y="97"/>
                </a:lnTo>
                <a:lnTo>
                  <a:pt x="19" y="95"/>
                </a:lnTo>
                <a:lnTo>
                  <a:pt x="17" y="95"/>
                </a:lnTo>
                <a:lnTo>
                  <a:pt x="17" y="97"/>
                </a:lnTo>
                <a:lnTo>
                  <a:pt x="17" y="95"/>
                </a:lnTo>
                <a:lnTo>
                  <a:pt x="15" y="97"/>
                </a:lnTo>
                <a:lnTo>
                  <a:pt x="15" y="95"/>
                </a:lnTo>
                <a:lnTo>
                  <a:pt x="15" y="93"/>
                </a:lnTo>
                <a:lnTo>
                  <a:pt x="15" y="92"/>
                </a:lnTo>
                <a:lnTo>
                  <a:pt x="15" y="90"/>
                </a:lnTo>
                <a:lnTo>
                  <a:pt x="17" y="90"/>
                </a:lnTo>
                <a:lnTo>
                  <a:pt x="17" y="88"/>
                </a:lnTo>
                <a:lnTo>
                  <a:pt x="19" y="88"/>
                </a:lnTo>
                <a:lnTo>
                  <a:pt x="20" y="88"/>
                </a:lnTo>
                <a:lnTo>
                  <a:pt x="20" y="87"/>
                </a:lnTo>
                <a:lnTo>
                  <a:pt x="22" y="87"/>
                </a:lnTo>
                <a:lnTo>
                  <a:pt x="22" y="85"/>
                </a:lnTo>
                <a:lnTo>
                  <a:pt x="23" y="85"/>
                </a:lnTo>
                <a:lnTo>
                  <a:pt x="22" y="85"/>
                </a:lnTo>
                <a:lnTo>
                  <a:pt x="20" y="85"/>
                </a:lnTo>
                <a:lnTo>
                  <a:pt x="20" y="87"/>
                </a:lnTo>
                <a:lnTo>
                  <a:pt x="19" y="88"/>
                </a:lnTo>
                <a:lnTo>
                  <a:pt x="17" y="88"/>
                </a:lnTo>
                <a:lnTo>
                  <a:pt x="15" y="88"/>
                </a:lnTo>
                <a:lnTo>
                  <a:pt x="15" y="87"/>
                </a:lnTo>
                <a:lnTo>
                  <a:pt x="14" y="88"/>
                </a:lnTo>
                <a:lnTo>
                  <a:pt x="12" y="88"/>
                </a:lnTo>
                <a:lnTo>
                  <a:pt x="12" y="87"/>
                </a:lnTo>
                <a:lnTo>
                  <a:pt x="10" y="87"/>
                </a:lnTo>
                <a:lnTo>
                  <a:pt x="10" y="85"/>
                </a:lnTo>
                <a:lnTo>
                  <a:pt x="9" y="83"/>
                </a:lnTo>
                <a:lnTo>
                  <a:pt x="12" y="79"/>
                </a:lnTo>
                <a:lnTo>
                  <a:pt x="12" y="77"/>
                </a:lnTo>
                <a:lnTo>
                  <a:pt x="15" y="74"/>
                </a:lnTo>
                <a:lnTo>
                  <a:pt x="15" y="72"/>
                </a:lnTo>
                <a:lnTo>
                  <a:pt x="17" y="69"/>
                </a:lnTo>
                <a:lnTo>
                  <a:pt x="17" y="67"/>
                </a:lnTo>
                <a:lnTo>
                  <a:pt x="19" y="65"/>
                </a:lnTo>
                <a:lnTo>
                  <a:pt x="20" y="62"/>
                </a:lnTo>
                <a:lnTo>
                  <a:pt x="22" y="62"/>
                </a:lnTo>
                <a:lnTo>
                  <a:pt x="22" y="60"/>
                </a:lnTo>
                <a:lnTo>
                  <a:pt x="23" y="60"/>
                </a:lnTo>
                <a:lnTo>
                  <a:pt x="25" y="60"/>
                </a:lnTo>
                <a:lnTo>
                  <a:pt x="28" y="60"/>
                </a:lnTo>
                <a:lnTo>
                  <a:pt x="30" y="60"/>
                </a:lnTo>
                <a:lnTo>
                  <a:pt x="32" y="60"/>
                </a:lnTo>
                <a:lnTo>
                  <a:pt x="33" y="60"/>
                </a:lnTo>
                <a:lnTo>
                  <a:pt x="33" y="59"/>
                </a:lnTo>
                <a:lnTo>
                  <a:pt x="35" y="59"/>
                </a:lnTo>
                <a:lnTo>
                  <a:pt x="42" y="56"/>
                </a:lnTo>
                <a:lnTo>
                  <a:pt x="42" y="54"/>
                </a:lnTo>
                <a:lnTo>
                  <a:pt x="43" y="51"/>
                </a:lnTo>
                <a:lnTo>
                  <a:pt x="45" y="52"/>
                </a:lnTo>
                <a:lnTo>
                  <a:pt x="46" y="52"/>
                </a:lnTo>
                <a:lnTo>
                  <a:pt x="48" y="52"/>
                </a:lnTo>
                <a:lnTo>
                  <a:pt x="50" y="52"/>
                </a:lnTo>
                <a:lnTo>
                  <a:pt x="51" y="52"/>
                </a:lnTo>
                <a:lnTo>
                  <a:pt x="51" y="54"/>
                </a:lnTo>
                <a:lnTo>
                  <a:pt x="53" y="54"/>
                </a:lnTo>
                <a:lnTo>
                  <a:pt x="55" y="52"/>
                </a:lnTo>
                <a:lnTo>
                  <a:pt x="56" y="52"/>
                </a:lnTo>
                <a:lnTo>
                  <a:pt x="58" y="52"/>
                </a:lnTo>
                <a:lnTo>
                  <a:pt x="60" y="52"/>
                </a:lnTo>
                <a:lnTo>
                  <a:pt x="61" y="52"/>
                </a:lnTo>
                <a:lnTo>
                  <a:pt x="61" y="51"/>
                </a:lnTo>
                <a:lnTo>
                  <a:pt x="63" y="52"/>
                </a:lnTo>
                <a:lnTo>
                  <a:pt x="65" y="52"/>
                </a:lnTo>
                <a:lnTo>
                  <a:pt x="65" y="51"/>
                </a:lnTo>
                <a:lnTo>
                  <a:pt x="65" y="49"/>
                </a:lnTo>
                <a:lnTo>
                  <a:pt x="65" y="47"/>
                </a:lnTo>
                <a:lnTo>
                  <a:pt x="66" y="47"/>
                </a:lnTo>
                <a:lnTo>
                  <a:pt x="66" y="49"/>
                </a:lnTo>
                <a:lnTo>
                  <a:pt x="68" y="49"/>
                </a:lnTo>
                <a:lnTo>
                  <a:pt x="68" y="51"/>
                </a:lnTo>
                <a:lnTo>
                  <a:pt x="69" y="51"/>
                </a:lnTo>
                <a:lnTo>
                  <a:pt x="71" y="51"/>
                </a:lnTo>
                <a:lnTo>
                  <a:pt x="71" y="49"/>
                </a:lnTo>
                <a:lnTo>
                  <a:pt x="73" y="51"/>
                </a:lnTo>
                <a:lnTo>
                  <a:pt x="73" y="49"/>
                </a:lnTo>
                <a:lnTo>
                  <a:pt x="73" y="47"/>
                </a:lnTo>
                <a:lnTo>
                  <a:pt x="73" y="46"/>
                </a:lnTo>
                <a:lnTo>
                  <a:pt x="73" y="44"/>
                </a:lnTo>
                <a:lnTo>
                  <a:pt x="73" y="42"/>
                </a:lnTo>
                <a:lnTo>
                  <a:pt x="73" y="41"/>
                </a:lnTo>
                <a:lnTo>
                  <a:pt x="73" y="39"/>
                </a:lnTo>
                <a:lnTo>
                  <a:pt x="73" y="36"/>
                </a:lnTo>
                <a:lnTo>
                  <a:pt x="73" y="34"/>
                </a:lnTo>
                <a:lnTo>
                  <a:pt x="69" y="33"/>
                </a:lnTo>
                <a:lnTo>
                  <a:pt x="68" y="33"/>
                </a:lnTo>
                <a:lnTo>
                  <a:pt x="68" y="31"/>
                </a:lnTo>
                <a:lnTo>
                  <a:pt x="66" y="31"/>
                </a:lnTo>
                <a:lnTo>
                  <a:pt x="66" y="29"/>
                </a:lnTo>
                <a:lnTo>
                  <a:pt x="65" y="29"/>
                </a:lnTo>
                <a:lnTo>
                  <a:pt x="63" y="28"/>
                </a:lnTo>
                <a:lnTo>
                  <a:pt x="61" y="28"/>
                </a:lnTo>
                <a:lnTo>
                  <a:pt x="60" y="28"/>
                </a:lnTo>
                <a:lnTo>
                  <a:pt x="60" y="26"/>
                </a:lnTo>
                <a:lnTo>
                  <a:pt x="60" y="24"/>
                </a:lnTo>
                <a:lnTo>
                  <a:pt x="61" y="24"/>
                </a:lnTo>
                <a:lnTo>
                  <a:pt x="61" y="23"/>
                </a:lnTo>
                <a:lnTo>
                  <a:pt x="63" y="23"/>
                </a:lnTo>
                <a:lnTo>
                  <a:pt x="65" y="23"/>
                </a:lnTo>
                <a:lnTo>
                  <a:pt x="65" y="21"/>
                </a:lnTo>
                <a:lnTo>
                  <a:pt x="65" y="19"/>
                </a:lnTo>
                <a:lnTo>
                  <a:pt x="66" y="19"/>
                </a:lnTo>
                <a:lnTo>
                  <a:pt x="66" y="21"/>
                </a:lnTo>
                <a:lnTo>
                  <a:pt x="68" y="19"/>
                </a:lnTo>
                <a:lnTo>
                  <a:pt x="68" y="21"/>
                </a:lnTo>
                <a:lnTo>
                  <a:pt x="69" y="21"/>
                </a:lnTo>
                <a:lnTo>
                  <a:pt x="69" y="19"/>
                </a:lnTo>
                <a:lnTo>
                  <a:pt x="69" y="21"/>
                </a:lnTo>
                <a:lnTo>
                  <a:pt x="71" y="21"/>
                </a:lnTo>
                <a:lnTo>
                  <a:pt x="73" y="21"/>
                </a:lnTo>
                <a:lnTo>
                  <a:pt x="73" y="19"/>
                </a:lnTo>
                <a:lnTo>
                  <a:pt x="74" y="19"/>
                </a:lnTo>
                <a:lnTo>
                  <a:pt x="74" y="18"/>
                </a:lnTo>
                <a:lnTo>
                  <a:pt x="76" y="18"/>
                </a:lnTo>
                <a:lnTo>
                  <a:pt x="74" y="18"/>
                </a:lnTo>
                <a:lnTo>
                  <a:pt x="74" y="16"/>
                </a:lnTo>
                <a:lnTo>
                  <a:pt x="76" y="16"/>
                </a:lnTo>
                <a:lnTo>
                  <a:pt x="76" y="14"/>
                </a:lnTo>
                <a:lnTo>
                  <a:pt x="74" y="14"/>
                </a:lnTo>
                <a:lnTo>
                  <a:pt x="74" y="13"/>
                </a:lnTo>
                <a:lnTo>
                  <a:pt x="76" y="11"/>
                </a:lnTo>
                <a:lnTo>
                  <a:pt x="76" y="10"/>
                </a:lnTo>
                <a:lnTo>
                  <a:pt x="76" y="8"/>
                </a:lnTo>
                <a:lnTo>
                  <a:pt x="74" y="8"/>
                </a:lnTo>
                <a:lnTo>
                  <a:pt x="74" y="6"/>
                </a:lnTo>
                <a:lnTo>
                  <a:pt x="74" y="5"/>
                </a:lnTo>
                <a:lnTo>
                  <a:pt x="73" y="5"/>
                </a:lnTo>
                <a:lnTo>
                  <a:pt x="73" y="3"/>
                </a:lnTo>
                <a:lnTo>
                  <a:pt x="73" y="1"/>
                </a:lnTo>
                <a:lnTo>
                  <a:pt x="73" y="0"/>
                </a:lnTo>
                <a:lnTo>
                  <a:pt x="79" y="0"/>
                </a:lnTo>
                <a:lnTo>
                  <a:pt x="86" y="0"/>
                </a:lnTo>
                <a:lnTo>
                  <a:pt x="89" y="0"/>
                </a:lnTo>
                <a:lnTo>
                  <a:pt x="91" y="0"/>
                </a:lnTo>
                <a:lnTo>
                  <a:pt x="91" y="1"/>
                </a:lnTo>
                <a:lnTo>
                  <a:pt x="92" y="0"/>
                </a:lnTo>
                <a:lnTo>
                  <a:pt x="92" y="1"/>
                </a:lnTo>
                <a:lnTo>
                  <a:pt x="94" y="1"/>
                </a:lnTo>
                <a:lnTo>
                  <a:pt x="96" y="1"/>
                </a:lnTo>
                <a:lnTo>
                  <a:pt x="97" y="1"/>
                </a:lnTo>
                <a:lnTo>
                  <a:pt x="99" y="1"/>
                </a:lnTo>
                <a:lnTo>
                  <a:pt x="101" y="1"/>
                </a:lnTo>
                <a:lnTo>
                  <a:pt x="102" y="1"/>
                </a:lnTo>
                <a:lnTo>
                  <a:pt x="104" y="1"/>
                </a:lnTo>
                <a:lnTo>
                  <a:pt x="106" y="1"/>
                </a:lnTo>
                <a:lnTo>
                  <a:pt x="107" y="3"/>
                </a:lnTo>
                <a:lnTo>
                  <a:pt x="107" y="5"/>
                </a:lnTo>
                <a:lnTo>
                  <a:pt x="106" y="6"/>
                </a:lnTo>
                <a:lnTo>
                  <a:pt x="106" y="8"/>
                </a:lnTo>
                <a:lnTo>
                  <a:pt x="106" y="10"/>
                </a:lnTo>
                <a:lnTo>
                  <a:pt x="107" y="10"/>
                </a:lnTo>
                <a:lnTo>
                  <a:pt x="109" y="10"/>
                </a:lnTo>
                <a:lnTo>
                  <a:pt x="111" y="11"/>
                </a:lnTo>
                <a:lnTo>
                  <a:pt x="112" y="11"/>
                </a:lnTo>
                <a:lnTo>
                  <a:pt x="112" y="10"/>
                </a:lnTo>
                <a:lnTo>
                  <a:pt x="112" y="8"/>
                </a:lnTo>
                <a:lnTo>
                  <a:pt x="114" y="6"/>
                </a:lnTo>
                <a:lnTo>
                  <a:pt x="115" y="6"/>
                </a:lnTo>
                <a:lnTo>
                  <a:pt x="115" y="8"/>
                </a:lnTo>
                <a:lnTo>
                  <a:pt x="117" y="8"/>
                </a:lnTo>
                <a:lnTo>
                  <a:pt x="119" y="10"/>
                </a:lnTo>
                <a:lnTo>
                  <a:pt x="120" y="10"/>
                </a:lnTo>
                <a:lnTo>
                  <a:pt x="122" y="10"/>
                </a:lnTo>
                <a:lnTo>
                  <a:pt x="122" y="11"/>
                </a:lnTo>
                <a:lnTo>
                  <a:pt x="124" y="13"/>
                </a:lnTo>
                <a:lnTo>
                  <a:pt x="125" y="13"/>
                </a:lnTo>
                <a:lnTo>
                  <a:pt x="127" y="11"/>
                </a:lnTo>
                <a:lnTo>
                  <a:pt x="129" y="11"/>
                </a:lnTo>
                <a:lnTo>
                  <a:pt x="129" y="13"/>
                </a:lnTo>
                <a:lnTo>
                  <a:pt x="130" y="13"/>
                </a:lnTo>
                <a:lnTo>
                  <a:pt x="130" y="14"/>
                </a:lnTo>
                <a:lnTo>
                  <a:pt x="132" y="14"/>
                </a:lnTo>
                <a:lnTo>
                  <a:pt x="132" y="16"/>
                </a:lnTo>
                <a:lnTo>
                  <a:pt x="134" y="16"/>
                </a:lnTo>
                <a:lnTo>
                  <a:pt x="134" y="14"/>
                </a:lnTo>
                <a:lnTo>
                  <a:pt x="135" y="14"/>
                </a:lnTo>
                <a:lnTo>
                  <a:pt x="137" y="14"/>
                </a:lnTo>
                <a:lnTo>
                  <a:pt x="138" y="14"/>
                </a:lnTo>
                <a:lnTo>
                  <a:pt x="140" y="14"/>
                </a:lnTo>
                <a:lnTo>
                  <a:pt x="140" y="16"/>
                </a:lnTo>
                <a:lnTo>
                  <a:pt x="142" y="16"/>
                </a:lnTo>
                <a:lnTo>
                  <a:pt x="142" y="18"/>
                </a:lnTo>
                <a:lnTo>
                  <a:pt x="143" y="18"/>
                </a:lnTo>
                <a:lnTo>
                  <a:pt x="145" y="18"/>
                </a:lnTo>
                <a:lnTo>
                  <a:pt x="147" y="18"/>
                </a:lnTo>
                <a:lnTo>
                  <a:pt x="150" y="16"/>
                </a:lnTo>
                <a:lnTo>
                  <a:pt x="152" y="16"/>
                </a:lnTo>
                <a:lnTo>
                  <a:pt x="153" y="16"/>
                </a:lnTo>
                <a:lnTo>
                  <a:pt x="155" y="14"/>
                </a:lnTo>
                <a:lnTo>
                  <a:pt x="157" y="13"/>
                </a:lnTo>
                <a:lnTo>
                  <a:pt x="158" y="13"/>
                </a:lnTo>
                <a:lnTo>
                  <a:pt x="160" y="13"/>
                </a:lnTo>
                <a:lnTo>
                  <a:pt x="160" y="14"/>
                </a:lnTo>
                <a:lnTo>
                  <a:pt x="161" y="14"/>
                </a:lnTo>
                <a:lnTo>
                  <a:pt x="163" y="14"/>
                </a:lnTo>
                <a:lnTo>
                  <a:pt x="163" y="13"/>
                </a:lnTo>
                <a:lnTo>
                  <a:pt x="165" y="13"/>
                </a:lnTo>
                <a:lnTo>
                  <a:pt x="166" y="13"/>
                </a:lnTo>
                <a:lnTo>
                  <a:pt x="168" y="13"/>
                </a:lnTo>
                <a:lnTo>
                  <a:pt x="170" y="13"/>
                </a:lnTo>
                <a:lnTo>
                  <a:pt x="170" y="14"/>
                </a:lnTo>
                <a:lnTo>
                  <a:pt x="171" y="14"/>
                </a:lnTo>
                <a:lnTo>
                  <a:pt x="173" y="14"/>
                </a:lnTo>
                <a:lnTo>
                  <a:pt x="175" y="14"/>
                </a:lnTo>
                <a:lnTo>
                  <a:pt x="176" y="14"/>
                </a:lnTo>
                <a:lnTo>
                  <a:pt x="178" y="14"/>
                </a:lnTo>
                <a:lnTo>
                  <a:pt x="178" y="13"/>
                </a:lnTo>
                <a:lnTo>
                  <a:pt x="180" y="13"/>
                </a:lnTo>
                <a:lnTo>
                  <a:pt x="181" y="13"/>
                </a:lnTo>
                <a:lnTo>
                  <a:pt x="183" y="13"/>
                </a:lnTo>
                <a:lnTo>
                  <a:pt x="183" y="11"/>
                </a:lnTo>
                <a:lnTo>
                  <a:pt x="184" y="11"/>
                </a:lnTo>
                <a:lnTo>
                  <a:pt x="186" y="11"/>
                </a:lnTo>
                <a:lnTo>
                  <a:pt x="189" y="11"/>
                </a:lnTo>
                <a:lnTo>
                  <a:pt x="191" y="13"/>
                </a:lnTo>
                <a:lnTo>
                  <a:pt x="193" y="13"/>
                </a:lnTo>
                <a:lnTo>
                  <a:pt x="194" y="13"/>
                </a:lnTo>
                <a:lnTo>
                  <a:pt x="194" y="14"/>
                </a:lnTo>
                <a:lnTo>
                  <a:pt x="193" y="14"/>
                </a:lnTo>
                <a:lnTo>
                  <a:pt x="191" y="14"/>
                </a:lnTo>
                <a:lnTo>
                  <a:pt x="191" y="16"/>
                </a:lnTo>
                <a:lnTo>
                  <a:pt x="191" y="18"/>
                </a:lnTo>
                <a:lnTo>
                  <a:pt x="191" y="19"/>
                </a:lnTo>
                <a:lnTo>
                  <a:pt x="191" y="21"/>
                </a:lnTo>
                <a:lnTo>
                  <a:pt x="189" y="21"/>
                </a:lnTo>
                <a:lnTo>
                  <a:pt x="189" y="23"/>
                </a:lnTo>
                <a:lnTo>
                  <a:pt x="188" y="23"/>
                </a:lnTo>
                <a:lnTo>
                  <a:pt x="188" y="24"/>
                </a:lnTo>
                <a:lnTo>
                  <a:pt x="188" y="26"/>
                </a:lnTo>
                <a:lnTo>
                  <a:pt x="189" y="26"/>
                </a:lnTo>
                <a:lnTo>
                  <a:pt x="189" y="28"/>
                </a:lnTo>
                <a:lnTo>
                  <a:pt x="191" y="28"/>
                </a:lnTo>
                <a:lnTo>
                  <a:pt x="193" y="29"/>
                </a:lnTo>
                <a:lnTo>
                  <a:pt x="194" y="29"/>
                </a:lnTo>
                <a:lnTo>
                  <a:pt x="196" y="31"/>
                </a:lnTo>
                <a:lnTo>
                  <a:pt x="194" y="31"/>
                </a:lnTo>
                <a:lnTo>
                  <a:pt x="196" y="33"/>
                </a:lnTo>
                <a:lnTo>
                  <a:pt x="198" y="34"/>
                </a:lnTo>
                <a:lnTo>
                  <a:pt x="199" y="34"/>
                </a:lnTo>
                <a:lnTo>
                  <a:pt x="201" y="34"/>
                </a:lnTo>
                <a:lnTo>
                  <a:pt x="203" y="34"/>
                </a:lnTo>
                <a:lnTo>
                  <a:pt x="204" y="34"/>
                </a:lnTo>
                <a:lnTo>
                  <a:pt x="204" y="33"/>
                </a:lnTo>
                <a:lnTo>
                  <a:pt x="206" y="33"/>
                </a:lnTo>
                <a:lnTo>
                  <a:pt x="207" y="31"/>
                </a:lnTo>
                <a:lnTo>
                  <a:pt x="206" y="31"/>
                </a:lnTo>
                <a:lnTo>
                  <a:pt x="206" y="29"/>
                </a:lnTo>
                <a:lnTo>
                  <a:pt x="207" y="29"/>
                </a:lnTo>
                <a:lnTo>
                  <a:pt x="209" y="29"/>
                </a:lnTo>
                <a:lnTo>
                  <a:pt x="209" y="28"/>
                </a:lnTo>
                <a:lnTo>
                  <a:pt x="211" y="28"/>
                </a:lnTo>
                <a:lnTo>
                  <a:pt x="211" y="26"/>
                </a:lnTo>
                <a:lnTo>
                  <a:pt x="211" y="24"/>
                </a:lnTo>
                <a:lnTo>
                  <a:pt x="211" y="23"/>
                </a:lnTo>
                <a:lnTo>
                  <a:pt x="212" y="23"/>
                </a:lnTo>
                <a:lnTo>
                  <a:pt x="212" y="24"/>
                </a:lnTo>
                <a:lnTo>
                  <a:pt x="214" y="24"/>
                </a:lnTo>
                <a:lnTo>
                  <a:pt x="216" y="23"/>
                </a:lnTo>
                <a:lnTo>
                  <a:pt x="217" y="23"/>
                </a:lnTo>
                <a:lnTo>
                  <a:pt x="219" y="23"/>
                </a:lnTo>
                <a:lnTo>
                  <a:pt x="219" y="24"/>
                </a:lnTo>
                <a:lnTo>
                  <a:pt x="221" y="24"/>
                </a:lnTo>
                <a:lnTo>
                  <a:pt x="221" y="26"/>
                </a:lnTo>
                <a:lnTo>
                  <a:pt x="222" y="28"/>
                </a:lnTo>
                <a:lnTo>
                  <a:pt x="224" y="29"/>
                </a:lnTo>
                <a:lnTo>
                  <a:pt x="226" y="29"/>
                </a:lnTo>
                <a:lnTo>
                  <a:pt x="226" y="31"/>
                </a:lnTo>
                <a:lnTo>
                  <a:pt x="226" y="33"/>
                </a:lnTo>
                <a:lnTo>
                  <a:pt x="224" y="33"/>
                </a:lnTo>
                <a:lnTo>
                  <a:pt x="226" y="33"/>
                </a:lnTo>
                <a:lnTo>
                  <a:pt x="226" y="34"/>
                </a:lnTo>
                <a:lnTo>
                  <a:pt x="227" y="34"/>
                </a:lnTo>
                <a:lnTo>
                  <a:pt x="227" y="36"/>
                </a:lnTo>
                <a:lnTo>
                  <a:pt x="227" y="37"/>
                </a:lnTo>
                <a:lnTo>
                  <a:pt x="227" y="39"/>
                </a:lnTo>
                <a:lnTo>
                  <a:pt x="229" y="39"/>
                </a:lnTo>
                <a:lnTo>
                  <a:pt x="230" y="41"/>
                </a:lnTo>
                <a:lnTo>
                  <a:pt x="232" y="39"/>
                </a:lnTo>
                <a:lnTo>
                  <a:pt x="232" y="37"/>
                </a:lnTo>
                <a:lnTo>
                  <a:pt x="234" y="37"/>
                </a:lnTo>
                <a:lnTo>
                  <a:pt x="234" y="36"/>
                </a:lnTo>
                <a:lnTo>
                  <a:pt x="235" y="36"/>
                </a:lnTo>
                <a:lnTo>
                  <a:pt x="235" y="34"/>
                </a:lnTo>
                <a:lnTo>
                  <a:pt x="237" y="34"/>
                </a:lnTo>
                <a:lnTo>
                  <a:pt x="235" y="34"/>
                </a:lnTo>
                <a:lnTo>
                  <a:pt x="237" y="33"/>
                </a:lnTo>
                <a:lnTo>
                  <a:pt x="239" y="33"/>
                </a:lnTo>
                <a:lnTo>
                  <a:pt x="239" y="31"/>
                </a:lnTo>
                <a:lnTo>
                  <a:pt x="240" y="31"/>
                </a:lnTo>
                <a:lnTo>
                  <a:pt x="240" y="29"/>
                </a:lnTo>
                <a:lnTo>
                  <a:pt x="239" y="29"/>
                </a:lnTo>
                <a:lnTo>
                  <a:pt x="239" y="28"/>
                </a:lnTo>
                <a:lnTo>
                  <a:pt x="240" y="28"/>
                </a:lnTo>
                <a:lnTo>
                  <a:pt x="242" y="28"/>
                </a:lnTo>
                <a:lnTo>
                  <a:pt x="242" y="29"/>
                </a:lnTo>
                <a:lnTo>
                  <a:pt x="242" y="28"/>
                </a:lnTo>
                <a:lnTo>
                  <a:pt x="244" y="28"/>
                </a:lnTo>
                <a:lnTo>
                  <a:pt x="245" y="28"/>
                </a:lnTo>
                <a:lnTo>
                  <a:pt x="245" y="26"/>
                </a:lnTo>
                <a:lnTo>
                  <a:pt x="247" y="26"/>
                </a:lnTo>
                <a:lnTo>
                  <a:pt x="247" y="24"/>
                </a:lnTo>
                <a:lnTo>
                  <a:pt x="249" y="24"/>
                </a:lnTo>
                <a:lnTo>
                  <a:pt x="249" y="23"/>
                </a:lnTo>
                <a:lnTo>
                  <a:pt x="250" y="23"/>
                </a:lnTo>
                <a:lnTo>
                  <a:pt x="250" y="24"/>
                </a:lnTo>
                <a:lnTo>
                  <a:pt x="252" y="24"/>
                </a:lnTo>
                <a:lnTo>
                  <a:pt x="252" y="23"/>
                </a:lnTo>
                <a:lnTo>
                  <a:pt x="252" y="24"/>
                </a:lnTo>
                <a:lnTo>
                  <a:pt x="253" y="23"/>
                </a:lnTo>
                <a:lnTo>
                  <a:pt x="253" y="24"/>
                </a:lnTo>
                <a:lnTo>
                  <a:pt x="255" y="24"/>
                </a:lnTo>
                <a:lnTo>
                  <a:pt x="257" y="24"/>
                </a:lnTo>
                <a:lnTo>
                  <a:pt x="258" y="26"/>
                </a:lnTo>
                <a:lnTo>
                  <a:pt x="260" y="26"/>
                </a:lnTo>
                <a:lnTo>
                  <a:pt x="262" y="26"/>
                </a:lnTo>
                <a:lnTo>
                  <a:pt x="262" y="28"/>
                </a:lnTo>
                <a:lnTo>
                  <a:pt x="263" y="28"/>
                </a:lnTo>
                <a:lnTo>
                  <a:pt x="263" y="26"/>
                </a:lnTo>
                <a:lnTo>
                  <a:pt x="263" y="28"/>
                </a:lnTo>
                <a:lnTo>
                  <a:pt x="265" y="28"/>
                </a:lnTo>
                <a:lnTo>
                  <a:pt x="267" y="28"/>
                </a:lnTo>
                <a:lnTo>
                  <a:pt x="267" y="29"/>
                </a:lnTo>
                <a:lnTo>
                  <a:pt x="268" y="29"/>
                </a:lnTo>
                <a:lnTo>
                  <a:pt x="270" y="29"/>
                </a:lnTo>
                <a:lnTo>
                  <a:pt x="272" y="31"/>
                </a:lnTo>
                <a:lnTo>
                  <a:pt x="273" y="31"/>
                </a:lnTo>
                <a:lnTo>
                  <a:pt x="275" y="33"/>
                </a:lnTo>
                <a:lnTo>
                  <a:pt x="275" y="31"/>
                </a:lnTo>
                <a:lnTo>
                  <a:pt x="276" y="31"/>
                </a:lnTo>
                <a:lnTo>
                  <a:pt x="276" y="33"/>
                </a:lnTo>
                <a:lnTo>
                  <a:pt x="278" y="33"/>
                </a:lnTo>
                <a:lnTo>
                  <a:pt x="280" y="33"/>
                </a:lnTo>
                <a:lnTo>
                  <a:pt x="281" y="33"/>
                </a:lnTo>
                <a:lnTo>
                  <a:pt x="281" y="31"/>
                </a:lnTo>
                <a:lnTo>
                  <a:pt x="283" y="31"/>
                </a:lnTo>
                <a:lnTo>
                  <a:pt x="283" y="29"/>
                </a:lnTo>
                <a:lnTo>
                  <a:pt x="283" y="28"/>
                </a:lnTo>
                <a:lnTo>
                  <a:pt x="285" y="26"/>
                </a:lnTo>
                <a:lnTo>
                  <a:pt x="286" y="26"/>
                </a:lnTo>
                <a:lnTo>
                  <a:pt x="286" y="24"/>
                </a:lnTo>
                <a:lnTo>
                  <a:pt x="288" y="24"/>
                </a:lnTo>
                <a:lnTo>
                  <a:pt x="290" y="24"/>
                </a:lnTo>
                <a:lnTo>
                  <a:pt x="291" y="24"/>
                </a:lnTo>
                <a:lnTo>
                  <a:pt x="291" y="23"/>
                </a:lnTo>
                <a:lnTo>
                  <a:pt x="293" y="23"/>
                </a:lnTo>
                <a:lnTo>
                  <a:pt x="293" y="21"/>
                </a:lnTo>
                <a:lnTo>
                  <a:pt x="295" y="21"/>
                </a:lnTo>
                <a:lnTo>
                  <a:pt x="296" y="21"/>
                </a:lnTo>
                <a:lnTo>
                  <a:pt x="298" y="21"/>
                </a:lnTo>
                <a:lnTo>
                  <a:pt x="299" y="21"/>
                </a:lnTo>
                <a:lnTo>
                  <a:pt x="301" y="23"/>
                </a:lnTo>
                <a:lnTo>
                  <a:pt x="301" y="21"/>
                </a:lnTo>
                <a:lnTo>
                  <a:pt x="299" y="21"/>
                </a:lnTo>
                <a:lnTo>
                  <a:pt x="301" y="21"/>
                </a:lnTo>
                <a:lnTo>
                  <a:pt x="301" y="19"/>
                </a:lnTo>
                <a:lnTo>
                  <a:pt x="301" y="18"/>
                </a:lnTo>
                <a:lnTo>
                  <a:pt x="303" y="18"/>
                </a:lnTo>
                <a:lnTo>
                  <a:pt x="303" y="16"/>
                </a:lnTo>
                <a:lnTo>
                  <a:pt x="301" y="16"/>
                </a:lnTo>
                <a:lnTo>
                  <a:pt x="301" y="14"/>
                </a:lnTo>
                <a:lnTo>
                  <a:pt x="299" y="13"/>
                </a:lnTo>
                <a:lnTo>
                  <a:pt x="298" y="13"/>
                </a:lnTo>
                <a:lnTo>
                  <a:pt x="298" y="11"/>
                </a:lnTo>
                <a:lnTo>
                  <a:pt x="298" y="10"/>
                </a:lnTo>
                <a:lnTo>
                  <a:pt x="299" y="10"/>
                </a:lnTo>
                <a:lnTo>
                  <a:pt x="299" y="8"/>
                </a:lnTo>
                <a:lnTo>
                  <a:pt x="299" y="10"/>
                </a:lnTo>
                <a:lnTo>
                  <a:pt x="301" y="10"/>
                </a:lnTo>
                <a:lnTo>
                  <a:pt x="301" y="8"/>
                </a:lnTo>
                <a:lnTo>
                  <a:pt x="303" y="10"/>
                </a:lnTo>
                <a:close/>
                <a:moveTo>
                  <a:pt x="10" y="90"/>
                </a:moveTo>
                <a:lnTo>
                  <a:pt x="10" y="88"/>
                </a:lnTo>
                <a:lnTo>
                  <a:pt x="10" y="90"/>
                </a:lnTo>
                <a:close/>
                <a:moveTo>
                  <a:pt x="9" y="93"/>
                </a:moveTo>
                <a:lnTo>
                  <a:pt x="10" y="93"/>
                </a:lnTo>
                <a:lnTo>
                  <a:pt x="10" y="92"/>
                </a:lnTo>
                <a:lnTo>
                  <a:pt x="10" y="90"/>
                </a:lnTo>
                <a:lnTo>
                  <a:pt x="12" y="92"/>
                </a:lnTo>
                <a:lnTo>
                  <a:pt x="10" y="92"/>
                </a:lnTo>
                <a:lnTo>
                  <a:pt x="10" y="93"/>
                </a:lnTo>
                <a:lnTo>
                  <a:pt x="12" y="93"/>
                </a:lnTo>
                <a:lnTo>
                  <a:pt x="12" y="95"/>
                </a:lnTo>
                <a:lnTo>
                  <a:pt x="10" y="97"/>
                </a:lnTo>
                <a:lnTo>
                  <a:pt x="9" y="95"/>
                </a:lnTo>
                <a:lnTo>
                  <a:pt x="9" y="93"/>
                </a:lnTo>
                <a:close/>
                <a:moveTo>
                  <a:pt x="4" y="90"/>
                </a:moveTo>
                <a:lnTo>
                  <a:pt x="5" y="88"/>
                </a:lnTo>
                <a:lnTo>
                  <a:pt x="7" y="88"/>
                </a:lnTo>
                <a:lnTo>
                  <a:pt x="9" y="88"/>
                </a:lnTo>
                <a:lnTo>
                  <a:pt x="10" y="90"/>
                </a:lnTo>
                <a:lnTo>
                  <a:pt x="9" y="92"/>
                </a:lnTo>
                <a:lnTo>
                  <a:pt x="9" y="93"/>
                </a:lnTo>
                <a:lnTo>
                  <a:pt x="7" y="93"/>
                </a:lnTo>
                <a:lnTo>
                  <a:pt x="7" y="95"/>
                </a:lnTo>
                <a:lnTo>
                  <a:pt x="7" y="97"/>
                </a:lnTo>
                <a:lnTo>
                  <a:pt x="9" y="97"/>
                </a:lnTo>
                <a:lnTo>
                  <a:pt x="9" y="98"/>
                </a:lnTo>
                <a:lnTo>
                  <a:pt x="7" y="98"/>
                </a:lnTo>
                <a:lnTo>
                  <a:pt x="5" y="98"/>
                </a:lnTo>
                <a:lnTo>
                  <a:pt x="4" y="98"/>
                </a:lnTo>
                <a:lnTo>
                  <a:pt x="2" y="97"/>
                </a:lnTo>
                <a:lnTo>
                  <a:pt x="2" y="95"/>
                </a:lnTo>
                <a:lnTo>
                  <a:pt x="0" y="95"/>
                </a:lnTo>
                <a:lnTo>
                  <a:pt x="0" y="93"/>
                </a:lnTo>
                <a:lnTo>
                  <a:pt x="2" y="92"/>
                </a:lnTo>
                <a:lnTo>
                  <a:pt x="4" y="90"/>
                </a:lnTo>
                <a:close/>
                <a:moveTo>
                  <a:pt x="7" y="88"/>
                </a:moveTo>
                <a:lnTo>
                  <a:pt x="7" y="87"/>
                </a:lnTo>
                <a:lnTo>
                  <a:pt x="9" y="87"/>
                </a:lnTo>
                <a:lnTo>
                  <a:pt x="9" y="85"/>
                </a:lnTo>
                <a:lnTo>
                  <a:pt x="9" y="83"/>
                </a:lnTo>
                <a:lnTo>
                  <a:pt x="10" y="85"/>
                </a:lnTo>
                <a:lnTo>
                  <a:pt x="10" y="87"/>
                </a:lnTo>
                <a:lnTo>
                  <a:pt x="10" y="88"/>
                </a:lnTo>
                <a:lnTo>
                  <a:pt x="9" y="88"/>
                </a:lnTo>
                <a:lnTo>
                  <a:pt x="7" y="88"/>
                </a:lnTo>
                <a:close/>
                <a:moveTo>
                  <a:pt x="14" y="92"/>
                </a:moveTo>
                <a:lnTo>
                  <a:pt x="12" y="92"/>
                </a:lnTo>
                <a:lnTo>
                  <a:pt x="12" y="90"/>
                </a:lnTo>
                <a:lnTo>
                  <a:pt x="14" y="92"/>
                </a:lnTo>
                <a:close/>
                <a:moveTo>
                  <a:pt x="12" y="93"/>
                </a:moveTo>
                <a:lnTo>
                  <a:pt x="10" y="93"/>
                </a:lnTo>
                <a:lnTo>
                  <a:pt x="10" y="92"/>
                </a:lnTo>
                <a:lnTo>
                  <a:pt x="12" y="92"/>
                </a:lnTo>
                <a:lnTo>
                  <a:pt x="12" y="93"/>
                </a:lnTo>
                <a:lnTo>
                  <a:pt x="12" y="95"/>
                </a:lnTo>
                <a:lnTo>
                  <a:pt x="12" y="93"/>
                </a:lnTo>
                <a:close/>
                <a:moveTo>
                  <a:pt x="68" y="167"/>
                </a:moveTo>
                <a:lnTo>
                  <a:pt x="69" y="167"/>
                </a:lnTo>
                <a:lnTo>
                  <a:pt x="68" y="167"/>
                </a:lnTo>
                <a:close/>
                <a:moveTo>
                  <a:pt x="69" y="167"/>
                </a:moveTo>
                <a:lnTo>
                  <a:pt x="69" y="166"/>
                </a:lnTo>
                <a:lnTo>
                  <a:pt x="69" y="164"/>
                </a:lnTo>
                <a:lnTo>
                  <a:pt x="69" y="166"/>
                </a:lnTo>
                <a:lnTo>
                  <a:pt x="71" y="166"/>
                </a:lnTo>
                <a:lnTo>
                  <a:pt x="71" y="167"/>
                </a:lnTo>
                <a:lnTo>
                  <a:pt x="69" y="167"/>
                </a:lnTo>
                <a:close/>
                <a:moveTo>
                  <a:pt x="66" y="167"/>
                </a:moveTo>
                <a:lnTo>
                  <a:pt x="66" y="166"/>
                </a:lnTo>
                <a:lnTo>
                  <a:pt x="66" y="164"/>
                </a:lnTo>
                <a:lnTo>
                  <a:pt x="68" y="164"/>
                </a:lnTo>
                <a:lnTo>
                  <a:pt x="68" y="166"/>
                </a:lnTo>
                <a:lnTo>
                  <a:pt x="66" y="166"/>
                </a:lnTo>
                <a:lnTo>
                  <a:pt x="66" y="167"/>
                </a:lnTo>
                <a:close/>
                <a:moveTo>
                  <a:pt x="92" y="184"/>
                </a:moveTo>
                <a:lnTo>
                  <a:pt x="92" y="182"/>
                </a:lnTo>
                <a:lnTo>
                  <a:pt x="92" y="184"/>
                </a:lnTo>
                <a:close/>
                <a:moveTo>
                  <a:pt x="55" y="134"/>
                </a:moveTo>
                <a:lnTo>
                  <a:pt x="53" y="133"/>
                </a:lnTo>
                <a:lnTo>
                  <a:pt x="55" y="133"/>
                </a:lnTo>
                <a:lnTo>
                  <a:pt x="56" y="133"/>
                </a:lnTo>
                <a:lnTo>
                  <a:pt x="55" y="134"/>
                </a:lnTo>
                <a:close/>
              </a:path>
            </a:pathLst>
          </a:custGeom>
          <a:solidFill>
            <a:srgbClr val="FFFFCC"/>
          </a:solidFill>
          <a:ln w="19050">
            <a:solidFill>
              <a:schemeClr val="tx1"/>
            </a:solidFill>
            <a:round/>
            <a:headEnd/>
            <a:tailEnd/>
          </a:ln>
        </p:spPr>
        <p:txBody>
          <a:bodyPr lIns="104306" tIns="52153" rIns="104306" bIns="52153"/>
          <a:lstStyle/>
          <a:p>
            <a:endParaRPr lang="en-GB"/>
          </a:p>
        </p:txBody>
      </p:sp>
      <p:sp>
        <p:nvSpPr>
          <p:cNvPr id="26636" name="Freeform 232"/>
          <p:cNvSpPr>
            <a:spLocks noChangeAspect="1"/>
          </p:cNvSpPr>
          <p:nvPr/>
        </p:nvSpPr>
        <p:spPr bwMode="auto">
          <a:xfrm>
            <a:off x="4015596" y="3983666"/>
            <a:ext cx="11139" cy="10502"/>
          </a:xfrm>
          <a:custGeom>
            <a:avLst/>
            <a:gdLst>
              <a:gd name="T0" fmla="*/ 2147483647 w 1"/>
              <a:gd name="T1" fmla="*/ 0 h 9283"/>
              <a:gd name="T2" fmla="*/ 0 w 1"/>
              <a:gd name="T3" fmla="*/ 0 h 9283"/>
              <a:gd name="T4" fmla="*/ 2147483647 w 1"/>
              <a:gd name="T5" fmla="*/ 0 h 9283"/>
              <a:gd name="T6" fmla="*/ 0 60000 65536"/>
              <a:gd name="T7" fmla="*/ 0 60000 65536"/>
              <a:gd name="T8" fmla="*/ 0 60000 65536"/>
            </a:gdLst>
            <a:ahLst/>
            <a:cxnLst>
              <a:cxn ang="T6">
                <a:pos x="T0" y="T1"/>
              </a:cxn>
              <a:cxn ang="T7">
                <a:pos x="T2" y="T3"/>
              </a:cxn>
              <a:cxn ang="T8">
                <a:pos x="T4" y="T5"/>
              </a:cxn>
            </a:cxnLst>
            <a:rect l="0" t="0" r="r" b="b"/>
            <a:pathLst>
              <a:path w="1" h="9283">
                <a:moveTo>
                  <a:pt x="1" y="0"/>
                </a:moveTo>
                <a:lnTo>
                  <a:pt x="0" y="0"/>
                </a:lnTo>
                <a:lnTo>
                  <a:pt x="1" y="0"/>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37" name="Freeform 233"/>
          <p:cNvSpPr>
            <a:spLocks noChangeAspect="1"/>
          </p:cNvSpPr>
          <p:nvPr/>
        </p:nvSpPr>
        <p:spPr bwMode="auto">
          <a:xfrm>
            <a:off x="4026734" y="3964414"/>
            <a:ext cx="20421" cy="29754"/>
          </a:xfrm>
          <a:custGeom>
            <a:avLst/>
            <a:gdLst>
              <a:gd name="T0" fmla="*/ 2147483647 w 2"/>
              <a:gd name="T1" fmla="*/ 0 h 3"/>
              <a:gd name="T2" fmla="*/ 2147483647 w 2"/>
              <a:gd name="T3" fmla="*/ 2147483647 h 3"/>
              <a:gd name="T4" fmla="*/ 0 w 2"/>
              <a:gd name="T5" fmla="*/ 2147483647 h 3"/>
              <a:gd name="T6" fmla="*/ 0 w 2"/>
              <a:gd name="T7" fmla="*/ 2147483647 h 3"/>
              <a:gd name="T8" fmla="*/ 0 w 2"/>
              <a:gd name="T9" fmla="*/ 2147483647 h 3"/>
              <a:gd name="T10" fmla="*/ 2147483647 w 2"/>
              <a:gd name="T11" fmla="*/ 2147483647 h 3"/>
              <a:gd name="T12" fmla="*/ 2147483647 w 2"/>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3">
                <a:moveTo>
                  <a:pt x="2" y="0"/>
                </a:moveTo>
                <a:lnTo>
                  <a:pt x="2" y="2"/>
                </a:lnTo>
                <a:lnTo>
                  <a:pt x="0" y="2"/>
                </a:lnTo>
                <a:lnTo>
                  <a:pt x="0" y="3"/>
                </a:lnTo>
                <a:lnTo>
                  <a:pt x="0" y="2"/>
                </a:lnTo>
                <a:lnTo>
                  <a:pt x="2" y="2"/>
                </a:lnTo>
                <a:lnTo>
                  <a:pt x="2" y="0"/>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38" name="Freeform 234"/>
          <p:cNvSpPr>
            <a:spLocks noChangeAspect="1"/>
          </p:cNvSpPr>
          <p:nvPr/>
        </p:nvSpPr>
        <p:spPr bwMode="auto">
          <a:xfrm>
            <a:off x="4047155" y="3964413"/>
            <a:ext cx="22278" cy="8751"/>
          </a:xfrm>
          <a:custGeom>
            <a:avLst/>
            <a:gdLst>
              <a:gd name="T0" fmla="*/ 0 w 2"/>
              <a:gd name="T1" fmla="*/ 0 h 9283"/>
              <a:gd name="T2" fmla="*/ 2147483647 w 2"/>
              <a:gd name="T3" fmla="*/ 0 h 9283"/>
              <a:gd name="T4" fmla="*/ 0 w 2"/>
              <a:gd name="T5" fmla="*/ 0 h 9283"/>
              <a:gd name="T6" fmla="*/ 0 60000 65536"/>
              <a:gd name="T7" fmla="*/ 0 60000 65536"/>
              <a:gd name="T8" fmla="*/ 0 60000 65536"/>
            </a:gdLst>
            <a:ahLst/>
            <a:cxnLst>
              <a:cxn ang="T6">
                <a:pos x="T0" y="T1"/>
              </a:cxn>
              <a:cxn ang="T7">
                <a:pos x="T2" y="T3"/>
              </a:cxn>
              <a:cxn ang="T8">
                <a:pos x="T4" y="T5"/>
              </a:cxn>
            </a:cxnLst>
            <a:rect l="0" t="0" r="r" b="b"/>
            <a:pathLst>
              <a:path w="2" h="9283">
                <a:moveTo>
                  <a:pt x="0" y="0"/>
                </a:moveTo>
                <a:lnTo>
                  <a:pt x="2" y="0"/>
                </a:lnTo>
                <a:lnTo>
                  <a:pt x="0" y="0"/>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39" name="Freeform 235"/>
          <p:cNvSpPr>
            <a:spLocks noChangeAspect="1"/>
          </p:cNvSpPr>
          <p:nvPr/>
        </p:nvSpPr>
        <p:spPr bwMode="auto">
          <a:xfrm>
            <a:off x="4069433" y="3932908"/>
            <a:ext cx="11139" cy="10502"/>
          </a:xfrm>
          <a:custGeom>
            <a:avLst/>
            <a:gdLst>
              <a:gd name="T0" fmla="*/ 2147483647 w 1"/>
              <a:gd name="T1" fmla="*/ 2147483647 h 1"/>
              <a:gd name="T2" fmla="*/ 0 w 1"/>
              <a:gd name="T3" fmla="*/ 2147483647 h 1"/>
              <a:gd name="T4" fmla="*/ 2147483647 w 1"/>
              <a:gd name="T5" fmla="*/ 0 h 1"/>
              <a:gd name="T6" fmla="*/ 2147483647 w 1"/>
              <a:gd name="T7" fmla="*/ 2147483647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lnTo>
                  <a:pt x="0" y="1"/>
                </a:lnTo>
                <a:lnTo>
                  <a:pt x="1" y="0"/>
                </a:lnTo>
                <a:lnTo>
                  <a:pt x="1" y="1"/>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40" name="Freeform 236"/>
          <p:cNvSpPr>
            <a:spLocks noChangeAspect="1"/>
          </p:cNvSpPr>
          <p:nvPr/>
        </p:nvSpPr>
        <p:spPr bwMode="auto">
          <a:xfrm>
            <a:off x="3570037" y="3472580"/>
            <a:ext cx="11139" cy="21004"/>
          </a:xfrm>
          <a:custGeom>
            <a:avLst/>
            <a:gdLst>
              <a:gd name="T0" fmla="*/ 0 w 9284"/>
              <a:gd name="T1" fmla="*/ 0 h 2"/>
              <a:gd name="T2" fmla="*/ 0 w 9284"/>
              <a:gd name="T3" fmla="*/ 2147483647 h 2"/>
              <a:gd name="T4" fmla="*/ 0 w 9284"/>
              <a:gd name="T5" fmla="*/ 0 h 2"/>
              <a:gd name="T6" fmla="*/ 0 60000 65536"/>
              <a:gd name="T7" fmla="*/ 0 60000 65536"/>
              <a:gd name="T8" fmla="*/ 0 60000 65536"/>
            </a:gdLst>
            <a:ahLst/>
            <a:cxnLst>
              <a:cxn ang="T6">
                <a:pos x="T0" y="T1"/>
              </a:cxn>
              <a:cxn ang="T7">
                <a:pos x="T2" y="T3"/>
              </a:cxn>
              <a:cxn ang="T8">
                <a:pos x="T4" y="T5"/>
              </a:cxn>
            </a:cxnLst>
            <a:rect l="0" t="0" r="r" b="b"/>
            <a:pathLst>
              <a:path w="9284" h="2">
                <a:moveTo>
                  <a:pt x="0" y="0"/>
                </a:moveTo>
                <a:lnTo>
                  <a:pt x="0" y="2"/>
                </a:lnTo>
                <a:lnTo>
                  <a:pt x="0" y="0"/>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41" name="Freeform 237"/>
          <p:cNvSpPr>
            <a:spLocks noChangeAspect="1"/>
          </p:cNvSpPr>
          <p:nvPr/>
        </p:nvSpPr>
        <p:spPr bwMode="auto">
          <a:xfrm>
            <a:off x="3375104" y="2551926"/>
            <a:ext cx="4136267" cy="2844226"/>
          </a:xfrm>
          <a:custGeom>
            <a:avLst/>
            <a:gdLst>
              <a:gd name="T0" fmla="*/ 2147483647 w 381"/>
              <a:gd name="T1" fmla="*/ 2147483647 h 278"/>
              <a:gd name="T2" fmla="*/ 2147483647 w 381"/>
              <a:gd name="T3" fmla="*/ 2147483647 h 278"/>
              <a:gd name="T4" fmla="*/ 2147483647 w 381"/>
              <a:gd name="T5" fmla="*/ 2147483647 h 278"/>
              <a:gd name="T6" fmla="*/ 2147483647 w 381"/>
              <a:gd name="T7" fmla="*/ 2147483647 h 278"/>
              <a:gd name="T8" fmla="*/ 2147483647 w 381"/>
              <a:gd name="T9" fmla="*/ 2147483647 h 278"/>
              <a:gd name="T10" fmla="*/ 2147483647 w 381"/>
              <a:gd name="T11" fmla="*/ 2147483647 h 278"/>
              <a:gd name="T12" fmla="*/ 2147483647 w 381"/>
              <a:gd name="T13" fmla="*/ 2147483647 h 278"/>
              <a:gd name="T14" fmla="*/ 2147483647 w 381"/>
              <a:gd name="T15" fmla="*/ 2147483647 h 278"/>
              <a:gd name="T16" fmla="*/ 2147483647 w 381"/>
              <a:gd name="T17" fmla="*/ 2147483647 h 278"/>
              <a:gd name="T18" fmla="*/ 2147483647 w 381"/>
              <a:gd name="T19" fmla="*/ 2147483647 h 278"/>
              <a:gd name="T20" fmla="*/ 2147483647 w 381"/>
              <a:gd name="T21" fmla="*/ 2147483647 h 278"/>
              <a:gd name="T22" fmla="*/ 2147483647 w 381"/>
              <a:gd name="T23" fmla="*/ 2147483647 h 278"/>
              <a:gd name="T24" fmla="*/ 2147483647 w 381"/>
              <a:gd name="T25" fmla="*/ 2147483647 h 278"/>
              <a:gd name="T26" fmla="*/ 2147483647 w 381"/>
              <a:gd name="T27" fmla="*/ 2147483647 h 278"/>
              <a:gd name="T28" fmla="*/ 2147483647 w 381"/>
              <a:gd name="T29" fmla="*/ 2147483647 h 278"/>
              <a:gd name="T30" fmla="*/ 2147483647 w 381"/>
              <a:gd name="T31" fmla="*/ 2147483647 h 278"/>
              <a:gd name="T32" fmla="*/ 2147483647 w 381"/>
              <a:gd name="T33" fmla="*/ 2147483647 h 278"/>
              <a:gd name="T34" fmla="*/ 2147483647 w 381"/>
              <a:gd name="T35" fmla="*/ 2147483647 h 278"/>
              <a:gd name="T36" fmla="*/ 2147483647 w 381"/>
              <a:gd name="T37" fmla="*/ 2147483647 h 278"/>
              <a:gd name="T38" fmla="*/ 2147483647 w 381"/>
              <a:gd name="T39" fmla="*/ 2147483647 h 278"/>
              <a:gd name="T40" fmla="*/ 2147483647 w 381"/>
              <a:gd name="T41" fmla="*/ 2147483647 h 278"/>
              <a:gd name="T42" fmla="*/ 2147483647 w 381"/>
              <a:gd name="T43" fmla="*/ 2147483647 h 278"/>
              <a:gd name="T44" fmla="*/ 2147483647 w 381"/>
              <a:gd name="T45" fmla="*/ 2147483647 h 278"/>
              <a:gd name="T46" fmla="*/ 2147483647 w 381"/>
              <a:gd name="T47" fmla="*/ 2147483647 h 278"/>
              <a:gd name="T48" fmla="*/ 2147483647 w 381"/>
              <a:gd name="T49" fmla="*/ 2147483647 h 278"/>
              <a:gd name="T50" fmla="*/ 2147483647 w 381"/>
              <a:gd name="T51" fmla="*/ 2147483647 h 278"/>
              <a:gd name="T52" fmla="*/ 2147483647 w 381"/>
              <a:gd name="T53" fmla="*/ 2147483647 h 278"/>
              <a:gd name="T54" fmla="*/ 2147483647 w 381"/>
              <a:gd name="T55" fmla="*/ 2147483647 h 278"/>
              <a:gd name="T56" fmla="*/ 2147483647 w 381"/>
              <a:gd name="T57" fmla="*/ 2147483647 h 278"/>
              <a:gd name="T58" fmla="*/ 2147483647 w 381"/>
              <a:gd name="T59" fmla="*/ 2147483647 h 278"/>
              <a:gd name="T60" fmla="*/ 2147483647 w 381"/>
              <a:gd name="T61" fmla="*/ 2147483647 h 278"/>
              <a:gd name="T62" fmla="*/ 2147483647 w 381"/>
              <a:gd name="T63" fmla="*/ 2147483647 h 278"/>
              <a:gd name="T64" fmla="*/ 2147483647 w 381"/>
              <a:gd name="T65" fmla="*/ 2147483647 h 278"/>
              <a:gd name="T66" fmla="*/ 2147483647 w 381"/>
              <a:gd name="T67" fmla="*/ 2147483647 h 278"/>
              <a:gd name="T68" fmla="*/ 2147483647 w 381"/>
              <a:gd name="T69" fmla="*/ 2147483647 h 278"/>
              <a:gd name="T70" fmla="*/ 2147483647 w 381"/>
              <a:gd name="T71" fmla="*/ 2147483647 h 278"/>
              <a:gd name="T72" fmla="*/ 2147483647 w 381"/>
              <a:gd name="T73" fmla="*/ 2147483647 h 278"/>
              <a:gd name="T74" fmla="*/ 2147483647 w 381"/>
              <a:gd name="T75" fmla="*/ 2147483647 h 278"/>
              <a:gd name="T76" fmla="*/ 2147483647 w 381"/>
              <a:gd name="T77" fmla="*/ 2147483647 h 278"/>
              <a:gd name="T78" fmla="*/ 2147483647 w 381"/>
              <a:gd name="T79" fmla="*/ 2147483647 h 278"/>
              <a:gd name="T80" fmla="*/ 2147483647 w 381"/>
              <a:gd name="T81" fmla="*/ 2147483647 h 278"/>
              <a:gd name="T82" fmla="*/ 2147483647 w 381"/>
              <a:gd name="T83" fmla="*/ 2147483647 h 278"/>
              <a:gd name="T84" fmla="*/ 2147483647 w 381"/>
              <a:gd name="T85" fmla="*/ 2147483647 h 278"/>
              <a:gd name="T86" fmla="*/ 2147483647 w 381"/>
              <a:gd name="T87" fmla="*/ 2147483647 h 278"/>
              <a:gd name="T88" fmla="*/ 2147483647 w 381"/>
              <a:gd name="T89" fmla="*/ 2147483647 h 278"/>
              <a:gd name="T90" fmla="*/ 2147483647 w 381"/>
              <a:gd name="T91" fmla="*/ 2147483647 h 278"/>
              <a:gd name="T92" fmla="*/ 2147483647 w 381"/>
              <a:gd name="T93" fmla="*/ 2147483647 h 278"/>
              <a:gd name="T94" fmla="*/ 2147483647 w 381"/>
              <a:gd name="T95" fmla="*/ 2147483647 h 278"/>
              <a:gd name="T96" fmla="*/ 2147483647 w 381"/>
              <a:gd name="T97" fmla="*/ 2147483647 h 278"/>
              <a:gd name="T98" fmla="*/ 2147483647 w 381"/>
              <a:gd name="T99" fmla="*/ 2147483647 h 278"/>
              <a:gd name="T100" fmla="*/ 2147483647 w 381"/>
              <a:gd name="T101" fmla="*/ 2147483647 h 278"/>
              <a:gd name="T102" fmla="*/ 2147483647 w 381"/>
              <a:gd name="T103" fmla="*/ 2147483647 h 278"/>
              <a:gd name="T104" fmla="*/ 2147483647 w 381"/>
              <a:gd name="T105" fmla="*/ 2147483647 h 278"/>
              <a:gd name="T106" fmla="*/ 2147483647 w 381"/>
              <a:gd name="T107" fmla="*/ 2147483647 h 278"/>
              <a:gd name="T108" fmla="*/ 2147483647 w 381"/>
              <a:gd name="T109" fmla="*/ 2147483647 h 278"/>
              <a:gd name="T110" fmla="*/ 2147483647 w 381"/>
              <a:gd name="T111" fmla="*/ 2147483647 h 278"/>
              <a:gd name="T112" fmla="*/ 2147483647 w 381"/>
              <a:gd name="T113" fmla="*/ 2147483647 h 278"/>
              <a:gd name="T114" fmla="*/ 2147483647 w 381"/>
              <a:gd name="T115" fmla="*/ 2147483647 h 278"/>
              <a:gd name="T116" fmla="*/ 2147483647 w 381"/>
              <a:gd name="T117" fmla="*/ 2147483647 h 278"/>
              <a:gd name="T118" fmla="*/ 2147483647 w 381"/>
              <a:gd name="T119" fmla="*/ 2147483647 h 27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1" h="278">
                <a:moveTo>
                  <a:pt x="294" y="2"/>
                </a:moveTo>
                <a:lnTo>
                  <a:pt x="295" y="2"/>
                </a:lnTo>
                <a:lnTo>
                  <a:pt x="295" y="0"/>
                </a:lnTo>
                <a:lnTo>
                  <a:pt x="297" y="0"/>
                </a:lnTo>
                <a:lnTo>
                  <a:pt x="297" y="2"/>
                </a:lnTo>
                <a:lnTo>
                  <a:pt x="297" y="0"/>
                </a:lnTo>
                <a:lnTo>
                  <a:pt x="299" y="2"/>
                </a:lnTo>
                <a:lnTo>
                  <a:pt x="300" y="2"/>
                </a:lnTo>
                <a:lnTo>
                  <a:pt x="302" y="2"/>
                </a:lnTo>
                <a:lnTo>
                  <a:pt x="302" y="3"/>
                </a:lnTo>
                <a:lnTo>
                  <a:pt x="304" y="3"/>
                </a:lnTo>
                <a:lnTo>
                  <a:pt x="305" y="3"/>
                </a:lnTo>
                <a:lnTo>
                  <a:pt x="307" y="5"/>
                </a:lnTo>
                <a:lnTo>
                  <a:pt x="309" y="5"/>
                </a:lnTo>
                <a:lnTo>
                  <a:pt x="309" y="6"/>
                </a:lnTo>
                <a:lnTo>
                  <a:pt x="310" y="8"/>
                </a:lnTo>
                <a:lnTo>
                  <a:pt x="312" y="10"/>
                </a:lnTo>
                <a:lnTo>
                  <a:pt x="310" y="11"/>
                </a:lnTo>
                <a:lnTo>
                  <a:pt x="310" y="13"/>
                </a:lnTo>
                <a:lnTo>
                  <a:pt x="310" y="15"/>
                </a:lnTo>
                <a:lnTo>
                  <a:pt x="310" y="16"/>
                </a:lnTo>
                <a:lnTo>
                  <a:pt x="312" y="16"/>
                </a:lnTo>
                <a:lnTo>
                  <a:pt x="313" y="16"/>
                </a:lnTo>
                <a:lnTo>
                  <a:pt x="313" y="18"/>
                </a:lnTo>
                <a:lnTo>
                  <a:pt x="315" y="18"/>
                </a:lnTo>
                <a:lnTo>
                  <a:pt x="315" y="20"/>
                </a:lnTo>
                <a:lnTo>
                  <a:pt x="315" y="21"/>
                </a:lnTo>
                <a:lnTo>
                  <a:pt x="313" y="21"/>
                </a:lnTo>
                <a:lnTo>
                  <a:pt x="313" y="23"/>
                </a:lnTo>
                <a:lnTo>
                  <a:pt x="313" y="25"/>
                </a:lnTo>
                <a:lnTo>
                  <a:pt x="315" y="25"/>
                </a:lnTo>
                <a:lnTo>
                  <a:pt x="317" y="25"/>
                </a:lnTo>
                <a:lnTo>
                  <a:pt x="318" y="25"/>
                </a:lnTo>
                <a:lnTo>
                  <a:pt x="318" y="26"/>
                </a:lnTo>
                <a:lnTo>
                  <a:pt x="320" y="26"/>
                </a:lnTo>
                <a:lnTo>
                  <a:pt x="318" y="28"/>
                </a:lnTo>
                <a:lnTo>
                  <a:pt x="320" y="29"/>
                </a:lnTo>
                <a:lnTo>
                  <a:pt x="320" y="31"/>
                </a:lnTo>
                <a:lnTo>
                  <a:pt x="320" y="33"/>
                </a:lnTo>
                <a:lnTo>
                  <a:pt x="318" y="39"/>
                </a:lnTo>
                <a:lnTo>
                  <a:pt x="317" y="46"/>
                </a:lnTo>
                <a:lnTo>
                  <a:pt x="318" y="46"/>
                </a:lnTo>
                <a:lnTo>
                  <a:pt x="320" y="46"/>
                </a:lnTo>
                <a:lnTo>
                  <a:pt x="322" y="46"/>
                </a:lnTo>
                <a:lnTo>
                  <a:pt x="322" y="48"/>
                </a:lnTo>
                <a:lnTo>
                  <a:pt x="323" y="46"/>
                </a:lnTo>
                <a:lnTo>
                  <a:pt x="325" y="46"/>
                </a:lnTo>
                <a:lnTo>
                  <a:pt x="325" y="48"/>
                </a:lnTo>
                <a:lnTo>
                  <a:pt x="325" y="49"/>
                </a:lnTo>
                <a:lnTo>
                  <a:pt x="327" y="49"/>
                </a:lnTo>
                <a:lnTo>
                  <a:pt x="327" y="51"/>
                </a:lnTo>
                <a:lnTo>
                  <a:pt x="327" y="52"/>
                </a:lnTo>
                <a:lnTo>
                  <a:pt x="328" y="52"/>
                </a:lnTo>
                <a:lnTo>
                  <a:pt x="328" y="54"/>
                </a:lnTo>
                <a:lnTo>
                  <a:pt x="330" y="56"/>
                </a:lnTo>
                <a:lnTo>
                  <a:pt x="330" y="54"/>
                </a:lnTo>
                <a:lnTo>
                  <a:pt x="332" y="56"/>
                </a:lnTo>
                <a:lnTo>
                  <a:pt x="332" y="54"/>
                </a:lnTo>
                <a:lnTo>
                  <a:pt x="333" y="54"/>
                </a:lnTo>
                <a:lnTo>
                  <a:pt x="335" y="56"/>
                </a:lnTo>
                <a:lnTo>
                  <a:pt x="333" y="56"/>
                </a:lnTo>
                <a:lnTo>
                  <a:pt x="335" y="56"/>
                </a:lnTo>
                <a:lnTo>
                  <a:pt x="335" y="57"/>
                </a:lnTo>
                <a:lnTo>
                  <a:pt x="336" y="57"/>
                </a:lnTo>
                <a:lnTo>
                  <a:pt x="336" y="59"/>
                </a:lnTo>
                <a:lnTo>
                  <a:pt x="338" y="59"/>
                </a:lnTo>
                <a:lnTo>
                  <a:pt x="340" y="59"/>
                </a:lnTo>
                <a:lnTo>
                  <a:pt x="341" y="59"/>
                </a:lnTo>
                <a:lnTo>
                  <a:pt x="340" y="61"/>
                </a:lnTo>
                <a:lnTo>
                  <a:pt x="340" y="62"/>
                </a:lnTo>
                <a:lnTo>
                  <a:pt x="341" y="62"/>
                </a:lnTo>
                <a:lnTo>
                  <a:pt x="343" y="62"/>
                </a:lnTo>
                <a:lnTo>
                  <a:pt x="341" y="64"/>
                </a:lnTo>
                <a:lnTo>
                  <a:pt x="340" y="64"/>
                </a:lnTo>
                <a:lnTo>
                  <a:pt x="338" y="64"/>
                </a:lnTo>
                <a:lnTo>
                  <a:pt x="336" y="64"/>
                </a:lnTo>
                <a:lnTo>
                  <a:pt x="335" y="64"/>
                </a:lnTo>
                <a:lnTo>
                  <a:pt x="335" y="66"/>
                </a:lnTo>
                <a:lnTo>
                  <a:pt x="336" y="66"/>
                </a:lnTo>
                <a:lnTo>
                  <a:pt x="336" y="67"/>
                </a:lnTo>
                <a:lnTo>
                  <a:pt x="335" y="67"/>
                </a:lnTo>
                <a:lnTo>
                  <a:pt x="333" y="67"/>
                </a:lnTo>
                <a:lnTo>
                  <a:pt x="332" y="67"/>
                </a:lnTo>
                <a:lnTo>
                  <a:pt x="332" y="69"/>
                </a:lnTo>
                <a:lnTo>
                  <a:pt x="332" y="71"/>
                </a:lnTo>
                <a:lnTo>
                  <a:pt x="332" y="72"/>
                </a:lnTo>
                <a:lnTo>
                  <a:pt x="330" y="72"/>
                </a:lnTo>
                <a:lnTo>
                  <a:pt x="328" y="72"/>
                </a:lnTo>
                <a:lnTo>
                  <a:pt x="328" y="74"/>
                </a:lnTo>
                <a:lnTo>
                  <a:pt x="328" y="75"/>
                </a:lnTo>
                <a:lnTo>
                  <a:pt x="328" y="77"/>
                </a:lnTo>
                <a:lnTo>
                  <a:pt x="327" y="77"/>
                </a:lnTo>
                <a:lnTo>
                  <a:pt x="327" y="79"/>
                </a:lnTo>
                <a:lnTo>
                  <a:pt x="325" y="79"/>
                </a:lnTo>
                <a:lnTo>
                  <a:pt x="327" y="80"/>
                </a:lnTo>
                <a:lnTo>
                  <a:pt x="327" y="82"/>
                </a:lnTo>
                <a:lnTo>
                  <a:pt x="328" y="80"/>
                </a:lnTo>
                <a:lnTo>
                  <a:pt x="330" y="80"/>
                </a:lnTo>
                <a:lnTo>
                  <a:pt x="330" y="82"/>
                </a:lnTo>
                <a:lnTo>
                  <a:pt x="332" y="80"/>
                </a:lnTo>
                <a:lnTo>
                  <a:pt x="333" y="80"/>
                </a:lnTo>
                <a:lnTo>
                  <a:pt x="335" y="80"/>
                </a:lnTo>
                <a:lnTo>
                  <a:pt x="335" y="79"/>
                </a:lnTo>
                <a:lnTo>
                  <a:pt x="335" y="77"/>
                </a:lnTo>
                <a:lnTo>
                  <a:pt x="336" y="75"/>
                </a:lnTo>
                <a:lnTo>
                  <a:pt x="338" y="75"/>
                </a:lnTo>
                <a:lnTo>
                  <a:pt x="340" y="75"/>
                </a:lnTo>
                <a:lnTo>
                  <a:pt x="341" y="75"/>
                </a:lnTo>
                <a:lnTo>
                  <a:pt x="343" y="75"/>
                </a:lnTo>
                <a:lnTo>
                  <a:pt x="345" y="75"/>
                </a:lnTo>
                <a:lnTo>
                  <a:pt x="345" y="77"/>
                </a:lnTo>
                <a:lnTo>
                  <a:pt x="346" y="79"/>
                </a:lnTo>
                <a:lnTo>
                  <a:pt x="346" y="80"/>
                </a:lnTo>
                <a:lnTo>
                  <a:pt x="346" y="82"/>
                </a:lnTo>
                <a:lnTo>
                  <a:pt x="346" y="84"/>
                </a:lnTo>
                <a:lnTo>
                  <a:pt x="346" y="85"/>
                </a:lnTo>
                <a:lnTo>
                  <a:pt x="346" y="87"/>
                </a:lnTo>
                <a:lnTo>
                  <a:pt x="345" y="89"/>
                </a:lnTo>
                <a:lnTo>
                  <a:pt x="345" y="90"/>
                </a:lnTo>
                <a:lnTo>
                  <a:pt x="345" y="92"/>
                </a:lnTo>
                <a:lnTo>
                  <a:pt x="346" y="92"/>
                </a:lnTo>
                <a:lnTo>
                  <a:pt x="345" y="94"/>
                </a:lnTo>
                <a:lnTo>
                  <a:pt x="346" y="95"/>
                </a:lnTo>
                <a:lnTo>
                  <a:pt x="346" y="97"/>
                </a:lnTo>
                <a:lnTo>
                  <a:pt x="346" y="98"/>
                </a:lnTo>
                <a:lnTo>
                  <a:pt x="346" y="100"/>
                </a:lnTo>
                <a:lnTo>
                  <a:pt x="346" y="102"/>
                </a:lnTo>
                <a:lnTo>
                  <a:pt x="346" y="103"/>
                </a:lnTo>
                <a:lnTo>
                  <a:pt x="348" y="105"/>
                </a:lnTo>
                <a:lnTo>
                  <a:pt x="348" y="107"/>
                </a:lnTo>
                <a:lnTo>
                  <a:pt x="350" y="108"/>
                </a:lnTo>
                <a:lnTo>
                  <a:pt x="350" y="110"/>
                </a:lnTo>
                <a:lnTo>
                  <a:pt x="351" y="110"/>
                </a:lnTo>
                <a:lnTo>
                  <a:pt x="353" y="110"/>
                </a:lnTo>
                <a:lnTo>
                  <a:pt x="353" y="108"/>
                </a:lnTo>
                <a:lnTo>
                  <a:pt x="355" y="108"/>
                </a:lnTo>
                <a:lnTo>
                  <a:pt x="355" y="110"/>
                </a:lnTo>
                <a:lnTo>
                  <a:pt x="356" y="110"/>
                </a:lnTo>
                <a:lnTo>
                  <a:pt x="356" y="112"/>
                </a:lnTo>
                <a:lnTo>
                  <a:pt x="358" y="112"/>
                </a:lnTo>
                <a:lnTo>
                  <a:pt x="359" y="113"/>
                </a:lnTo>
                <a:lnTo>
                  <a:pt x="361" y="113"/>
                </a:lnTo>
                <a:lnTo>
                  <a:pt x="363" y="113"/>
                </a:lnTo>
                <a:lnTo>
                  <a:pt x="363" y="115"/>
                </a:lnTo>
                <a:lnTo>
                  <a:pt x="363" y="117"/>
                </a:lnTo>
                <a:lnTo>
                  <a:pt x="364" y="118"/>
                </a:lnTo>
                <a:lnTo>
                  <a:pt x="364" y="120"/>
                </a:lnTo>
                <a:lnTo>
                  <a:pt x="363" y="120"/>
                </a:lnTo>
                <a:lnTo>
                  <a:pt x="363" y="121"/>
                </a:lnTo>
                <a:lnTo>
                  <a:pt x="363" y="123"/>
                </a:lnTo>
                <a:lnTo>
                  <a:pt x="361" y="125"/>
                </a:lnTo>
                <a:lnTo>
                  <a:pt x="361" y="126"/>
                </a:lnTo>
                <a:lnTo>
                  <a:pt x="359" y="126"/>
                </a:lnTo>
                <a:lnTo>
                  <a:pt x="358" y="128"/>
                </a:lnTo>
                <a:lnTo>
                  <a:pt x="356" y="128"/>
                </a:lnTo>
                <a:lnTo>
                  <a:pt x="355" y="130"/>
                </a:lnTo>
                <a:lnTo>
                  <a:pt x="355" y="131"/>
                </a:lnTo>
                <a:lnTo>
                  <a:pt x="353" y="131"/>
                </a:lnTo>
                <a:lnTo>
                  <a:pt x="355" y="133"/>
                </a:lnTo>
                <a:lnTo>
                  <a:pt x="355" y="131"/>
                </a:lnTo>
                <a:lnTo>
                  <a:pt x="355" y="133"/>
                </a:lnTo>
                <a:lnTo>
                  <a:pt x="353" y="133"/>
                </a:lnTo>
                <a:lnTo>
                  <a:pt x="353" y="135"/>
                </a:lnTo>
                <a:lnTo>
                  <a:pt x="353" y="136"/>
                </a:lnTo>
                <a:lnTo>
                  <a:pt x="353" y="135"/>
                </a:lnTo>
                <a:lnTo>
                  <a:pt x="355" y="135"/>
                </a:lnTo>
                <a:lnTo>
                  <a:pt x="355" y="136"/>
                </a:lnTo>
                <a:lnTo>
                  <a:pt x="355" y="138"/>
                </a:lnTo>
                <a:lnTo>
                  <a:pt x="356" y="138"/>
                </a:lnTo>
                <a:lnTo>
                  <a:pt x="356" y="140"/>
                </a:lnTo>
                <a:lnTo>
                  <a:pt x="356" y="141"/>
                </a:lnTo>
                <a:lnTo>
                  <a:pt x="355" y="141"/>
                </a:lnTo>
                <a:lnTo>
                  <a:pt x="356" y="141"/>
                </a:lnTo>
                <a:lnTo>
                  <a:pt x="355" y="141"/>
                </a:lnTo>
                <a:lnTo>
                  <a:pt x="355" y="143"/>
                </a:lnTo>
                <a:lnTo>
                  <a:pt x="356" y="143"/>
                </a:lnTo>
                <a:lnTo>
                  <a:pt x="355" y="143"/>
                </a:lnTo>
                <a:lnTo>
                  <a:pt x="355" y="144"/>
                </a:lnTo>
                <a:lnTo>
                  <a:pt x="355" y="146"/>
                </a:lnTo>
                <a:lnTo>
                  <a:pt x="355" y="148"/>
                </a:lnTo>
                <a:lnTo>
                  <a:pt x="355" y="149"/>
                </a:lnTo>
                <a:lnTo>
                  <a:pt x="355" y="151"/>
                </a:lnTo>
                <a:lnTo>
                  <a:pt x="353" y="151"/>
                </a:lnTo>
                <a:lnTo>
                  <a:pt x="355" y="151"/>
                </a:lnTo>
                <a:lnTo>
                  <a:pt x="353" y="151"/>
                </a:lnTo>
                <a:lnTo>
                  <a:pt x="353" y="153"/>
                </a:lnTo>
                <a:lnTo>
                  <a:pt x="355" y="153"/>
                </a:lnTo>
                <a:lnTo>
                  <a:pt x="353" y="153"/>
                </a:lnTo>
                <a:lnTo>
                  <a:pt x="353" y="154"/>
                </a:lnTo>
                <a:lnTo>
                  <a:pt x="353" y="156"/>
                </a:lnTo>
                <a:lnTo>
                  <a:pt x="355" y="156"/>
                </a:lnTo>
                <a:lnTo>
                  <a:pt x="355" y="158"/>
                </a:lnTo>
                <a:lnTo>
                  <a:pt x="356" y="159"/>
                </a:lnTo>
                <a:lnTo>
                  <a:pt x="356" y="161"/>
                </a:lnTo>
                <a:lnTo>
                  <a:pt x="358" y="161"/>
                </a:lnTo>
                <a:lnTo>
                  <a:pt x="358" y="163"/>
                </a:lnTo>
                <a:lnTo>
                  <a:pt x="359" y="163"/>
                </a:lnTo>
                <a:lnTo>
                  <a:pt x="361" y="163"/>
                </a:lnTo>
                <a:lnTo>
                  <a:pt x="363" y="163"/>
                </a:lnTo>
                <a:lnTo>
                  <a:pt x="364" y="163"/>
                </a:lnTo>
                <a:lnTo>
                  <a:pt x="364" y="161"/>
                </a:lnTo>
                <a:lnTo>
                  <a:pt x="366" y="161"/>
                </a:lnTo>
                <a:lnTo>
                  <a:pt x="368" y="161"/>
                </a:lnTo>
                <a:lnTo>
                  <a:pt x="369" y="161"/>
                </a:lnTo>
                <a:lnTo>
                  <a:pt x="369" y="163"/>
                </a:lnTo>
                <a:lnTo>
                  <a:pt x="368" y="164"/>
                </a:lnTo>
                <a:lnTo>
                  <a:pt x="368" y="166"/>
                </a:lnTo>
                <a:lnTo>
                  <a:pt x="368" y="167"/>
                </a:lnTo>
                <a:lnTo>
                  <a:pt x="368" y="169"/>
                </a:lnTo>
                <a:lnTo>
                  <a:pt x="366" y="169"/>
                </a:lnTo>
                <a:lnTo>
                  <a:pt x="366" y="171"/>
                </a:lnTo>
                <a:lnTo>
                  <a:pt x="364" y="172"/>
                </a:lnTo>
                <a:lnTo>
                  <a:pt x="366" y="172"/>
                </a:lnTo>
                <a:lnTo>
                  <a:pt x="366" y="174"/>
                </a:lnTo>
                <a:lnTo>
                  <a:pt x="368" y="174"/>
                </a:lnTo>
                <a:lnTo>
                  <a:pt x="369" y="174"/>
                </a:lnTo>
                <a:lnTo>
                  <a:pt x="369" y="176"/>
                </a:lnTo>
                <a:lnTo>
                  <a:pt x="371" y="176"/>
                </a:lnTo>
                <a:lnTo>
                  <a:pt x="371" y="177"/>
                </a:lnTo>
                <a:lnTo>
                  <a:pt x="373" y="177"/>
                </a:lnTo>
                <a:lnTo>
                  <a:pt x="374" y="177"/>
                </a:lnTo>
                <a:lnTo>
                  <a:pt x="374" y="179"/>
                </a:lnTo>
                <a:lnTo>
                  <a:pt x="376" y="179"/>
                </a:lnTo>
                <a:lnTo>
                  <a:pt x="374" y="179"/>
                </a:lnTo>
                <a:lnTo>
                  <a:pt x="373" y="179"/>
                </a:lnTo>
                <a:lnTo>
                  <a:pt x="371" y="179"/>
                </a:lnTo>
                <a:lnTo>
                  <a:pt x="369" y="179"/>
                </a:lnTo>
                <a:lnTo>
                  <a:pt x="369" y="181"/>
                </a:lnTo>
                <a:lnTo>
                  <a:pt x="368" y="181"/>
                </a:lnTo>
                <a:lnTo>
                  <a:pt x="366" y="182"/>
                </a:lnTo>
                <a:lnTo>
                  <a:pt x="366" y="184"/>
                </a:lnTo>
                <a:lnTo>
                  <a:pt x="364" y="186"/>
                </a:lnTo>
                <a:lnTo>
                  <a:pt x="364" y="189"/>
                </a:lnTo>
                <a:lnTo>
                  <a:pt x="364" y="190"/>
                </a:lnTo>
                <a:lnTo>
                  <a:pt x="363" y="190"/>
                </a:lnTo>
                <a:lnTo>
                  <a:pt x="363" y="192"/>
                </a:lnTo>
                <a:lnTo>
                  <a:pt x="364" y="194"/>
                </a:lnTo>
                <a:lnTo>
                  <a:pt x="364" y="195"/>
                </a:lnTo>
                <a:lnTo>
                  <a:pt x="366" y="195"/>
                </a:lnTo>
                <a:lnTo>
                  <a:pt x="368" y="195"/>
                </a:lnTo>
                <a:lnTo>
                  <a:pt x="369" y="194"/>
                </a:lnTo>
                <a:lnTo>
                  <a:pt x="369" y="195"/>
                </a:lnTo>
                <a:lnTo>
                  <a:pt x="371" y="195"/>
                </a:lnTo>
                <a:lnTo>
                  <a:pt x="373" y="195"/>
                </a:lnTo>
                <a:lnTo>
                  <a:pt x="374" y="195"/>
                </a:lnTo>
                <a:lnTo>
                  <a:pt x="374" y="197"/>
                </a:lnTo>
                <a:lnTo>
                  <a:pt x="374" y="199"/>
                </a:lnTo>
                <a:lnTo>
                  <a:pt x="376" y="200"/>
                </a:lnTo>
                <a:lnTo>
                  <a:pt x="376" y="202"/>
                </a:lnTo>
                <a:lnTo>
                  <a:pt x="376" y="204"/>
                </a:lnTo>
                <a:lnTo>
                  <a:pt x="378" y="204"/>
                </a:lnTo>
                <a:lnTo>
                  <a:pt x="378" y="205"/>
                </a:lnTo>
                <a:lnTo>
                  <a:pt x="378" y="207"/>
                </a:lnTo>
                <a:lnTo>
                  <a:pt x="379" y="209"/>
                </a:lnTo>
                <a:lnTo>
                  <a:pt x="379" y="210"/>
                </a:lnTo>
                <a:lnTo>
                  <a:pt x="378" y="212"/>
                </a:lnTo>
                <a:lnTo>
                  <a:pt x="379" y="213"/>
                </a:lnTo>
                <a:lnTo>
                  <a:pt x="379" y="215"/>
                </a:lnTo>
                <a:lnTo>
                  <a:pt x="381" y="215"/>
                </a:lnTo>
                <a:lnTo>
                  <a:pt x="379" y="215"/>
                </a:lnTo>
                <a:lnTo>
                  <a:pt x="378" y="215"/>
                </a:lnTo>
                <a:lnTo>
                  <a:pt x="376" y="215"/>
                </a:lnTo>
                <a:lnTo>
                  <a:pt x="374" y="215"/>
                </a:lnTo>
                <a:lnTo>
                  <a:pt x="374" y="213"/>
                </a:lnTo>
                <a:lnTo>
                  <a:pt x="373" y="212"/>
                </a:lnTo>
                <a:lnTo>
                  <a:pt x="373" y="210"/>
                </a:lnTo>
                <a:lnTo>
                  <a:pt x="371" y="210"/>
                </a:lnTo>
                <a:lnTo>
                  <a:pt x="369" y="210"/>
                </a:lnTo>
                <a:lnTo>
                  <a:pt x="371" y="212"/>
                </a:lnTo>
                <a:lnTo>
                  <a:pt x="369" y="212"/>
                </a:lnTo>
                <a:lnTo>
                  <a:pt x="369" y="213"/>
                </a:lnTo>
                <a:lnTo>
                  <a:pt x="368" y="213"/>
                </a:lnTo>
                <a:lnTo>
                  <a:pt x="368" y="212"/>
                </a:lnTo>
                <a:lnTo>
                  <a:pt x="366" y="212"/>
                </a:lnTo>
                <a:lnTo>
                  <a:pt x="366" y="210"/>
                </a:lnTo>
                <a:lnTo>
                  <a:pt x="366" y="212"/>
                </a:lnTo>
                <a:lnTo>
                  <a:pt x="366" y="210"/>
                </a:lnTo>
                <a:lnTo>
                  <a:pt x="364" y="210"/>
                </a:lnTo>
                <a:lnTo>
                  <a:pt x="364" y="209"/>
                </a:lnTo>
                <a:lnTo>
                  <a:pt x="363" y="209"/>
                </a:lnTo>
                <a:lnTo>
                  <a:pt x="363" y="210"/>
                </a:lnTo>
                <a:lnTo>
                  <a:pt x="363" y="209"/>
                </a:lnTo>
                <a:lnTo>
                  <a:pt x="363" y="210"/>
                </a:lnTo>
                <a:lnTo>
                  <a:pt x="361" y="210"/>
                </a:lnTo>
                <a:lnTo>
                  <a:pt x="359" y="209"/>
                </a:lnTo>
                <a:lnTo>
                  <a:pt x="358" y="209"/>
                </a:lnTo>
                <a:lnTo>
                  <a:pt x="356" y="209"/>
                </a:lnTo>
                <a:lnTo>
                  <a:pt x="356" y="210"/>
                </a:lnTo>
                <a:lnTo>
                  <a:pt x="355" y="210"/>
                </a:lnTo>
                <a:lnTo>
                  <a:pt x="355" y="209"/>
                </a:lnTo>
                <a:lnTo>
                  <a:pt x="353" y="210"/>
                </a:lnTo>
                <a:lnTo>
                  <a:pt x="353" y="209"/>
                </a:lnTo>
                <a:lnTo>
                  <a:pt x="353" y="210"/>
                </a:lnTo>
                <a:lnTo>
                  <a:pt x="353" y="209"/>
                </a:lnTo>
                <a:lnTo>
                  <a:pt x="351" y="209"/>
                </a:lnTo>
                <a:lnTo>
                  <a:pt x="351" y="210"/>
                </a:lnTo>
                <a:lnTo>
                  <a:pt x="350" y="210"/>
                </a:lnTo>
                <a:lnTo>
                  <a:pt x="350" y="212"/>
                </a:lnTo>
                <a:lnTo>
                  <a:pt x="350" y="210"/>
                </a:lnTo>
                <a:lnTo>
                  <a:pt x="350" y="212"/>
                </a:lnTo>
                <a:lnTo>
                  <a:pt x="348" y="212"/>
                </a:lnTo>
                <a:lnTo>
                  <a:pt x="350" y="213"/>
                </a:lnTo>
                <a:lnTo>
                  <a:pt x="350" y="215"/>
                </a:lnTo>
                <a:lnTo>
                  <a:pt x="350" y="217"/>
                </a:lnTo>
                <a:lnTo>
                  <a:pt x="350" y="218"/>
                </a:lnTo>
                <a:lnTo>
                  <a:pt x="350" y="220"/>
                </a:lnTo>
                <a:lnTo>
                  <a:pt x="348" y="222"/>
                </a:lnTo>
                <a:lnTo>
                  <a:pt x="348" y="223"/>
                </a:lnTo>
                <a:lnTo>
                  <a:pt x="350" y="223"/>
                </a:lnTo>
                <a:lnTo>
                  <a:pt x="351" y="223"/>
                </a:lnTo>
                <a:lnTo>
                  <a:pt x="351" y="225"/>
                </a:lnTo>
                <a:lnTo>
                  <a:pt x="353" y="225"/>
                </a:lnTo>
                <a:lnTo>
                  <a:pt x="355" y="225"/>
                </a:lnTo>
                <a:lnTo>
                  <a:pt x="356" y="225"/>
                </a:lnTo>
                <a:lnTo>
                  <a:pt x="356" y="227"/>
                </a:lnTo>
                <a:lnTo>
                  <a:pt x="358" y="227"/>
                </a:lnTo>
                <a:lnTo>
                  <a:pt x="359" y="225"/>
                </a:lnTo>
                <a:lnTo>
                  <a:pt x="361" y="225"/>
                </a:lnTo>
                <a:lnTo>
                  <a:pt x="361" y="227"/>
                </a:lnTo>
                <a:lnTo>
                  <a:pt x="361" y="228"/>
                </a:lnTo>
                <a:lnTo>
                  <a:pt x="361" y="230"/>
                </a:lnTo>
                <a:lnTo>
                  <a:pt x="363" y="232"/>
                </a:lnTo>
                <a:lnTo>
                  <a:pt x="363" y="233"/>
                </a:lnTo>
                <a:lnTo>
                  <a:pt x="364" y="233"/>
                </a:lnTo>
                <a:lnTo>
                  <a:pt x="364" y="235"/>
                </a:lnTo>
                <a:lnTo>
                  <a:pt x="363" y="235"/>
                </a:lnTo>
                <a:lnTo>
                  <a:pt x="361" y="235"/>
                </a:lnTo>
                <a:lnTo>
                  <a:pt x="363" y="233"/>
                </a:lnTo>
                <a:lnTo>
                  <a:pt x="361" y="233"/>
                </a:lnTo>
                <a:lnTo>
                  <a:pt x="359" y="233"/>
                </a:lnTo>
                <a:lnTo>
                  <a:pt x="358" y="233"/>
                </a:lnTo>
                <a:lnTo>
                  <a:pt x="358" y="235"/>
                </a:lnTo>
                <a:lnTo>
                  <a:pt x="358" y="236"/>
                </a:lnTo>
                <a:lnTo>
                  <a:pt x="358" y="238"/>
                </a:lnTo>
                <a:lnTo>
                  <a:pt x="358" y="240"/>
                </a:lnTo>
                <a:lnTo>
                  <a:pt x="356" y="240"/>
                </a:lnTo>
                <a:lnTo>
                  <a:pt x="356" y="241"/>
                </a:lnTo>
                <a:lnTo>
                  <a:pt x="355" y="241"/>
                </a:lnTo>
                <a:lnTo>
                  <a:pt x="355" y="243"/>
                </a:lnTo>
                <a:lnTo>
                  <a:pt x="356" y="243"/>
                </a:lnTo>
                <a:lnTo>
                  <a:pt x="358" y="245"/>
                </a:lnTo>
                <a:lnTo>
                  <a:pt x="358" y="246"/>
                </a:lnTo>
                <a:lnTo>
                  <a:pt x="356" y="248"/>
                </a:lnTo>
                <a:lnTo>
                  <a:pt x="356" y="250"/>
                </a:lnTo>
                <a:lnTo>
                  <a:pt x="355" y="250"/>
                </a:lnTo>
                <a:lnTo>
                  <a:pt x="355" y="251"/>
                </a:lnTo>
                <a:lnTo>
                  <a:pt x="355" y="253"/>
                </a:lnTo>
                <a:lnTo>
                  <a:pt x="353" y="253"/>
                </a:lnTo>
                <a:lnTo>
                  <a:pt x="353" y="255"/>
                </a:lnTo>
                <a:lnTo>
                  <a:pt x="353" y="256"/>
                </a:lnTo>
                <a:lnTo>
                  <a:pt x="351" y="258"/>
                </a:lnTo>
                <a:lnTo>
                  <a:pt x="351" y="259"/>
                </a:lnTo>
                <a:lnTo>
                  <a:pt x="350" y="259"/>
                </a:lnTo>
                <a:lnTo>
                  <a:pt x="350" y="258"/>
                </a:lnTo>
                <a:lnTo>
                  <a:pt x="348" y="258"/>
                </a:lnTo>
                <a:lnTo>
                  <a:pt x="346" y="258"/>
                </a:lnTo>
                <a:lnTo>
                  <a:pt x="346" y="256"/>
                </a:lnTo>
                <a:lnTo>
                  <a:pt x="345" y="256"/>
                </a:lnTo>
                <a:lnTo>
                  <a:pt x="343" y="258"/>
                </a:lnTo>
                <a:lnTo>
                  <a:pt x="341" y="258"/>
                </a:lnTo>
                <a:lnTo>
                  <a:pt x="341" y="256"/>
                </a:lnTo>
                <a:lnTo>
                  <a:pt x="341" y="255"/>
                </a:lnTo>
                <a:lnTo>
                  <a:pt x="340" y="256"/>
                </a:lnTo>
                <a:lnTo>
                  <a:pt x="338" y="256"/>
                </a:lnTo>
                <a:lnTo>
                  <a:pt x="336" y="258"/>
                </a:lnTo>
                <a:lnTo>
                  <a:pt x="333" y="256"/>
                </a:lnTo>
                <a:lnTo>
                  <a:pt x="333" y="255"/>
                </a:lnTo>
                <a:lnTo>
                  <a:pt x="332" y="255"/>
                </a:lnTo>
                <a:lnTo>
                  <a:pt x="333" y="253"/>
                </a:lnTo>
                <a:lnTo>
                  <a:pt x="332" y="251"/>
                </a:lnTo>
                <a:lnTo>
                  <a:pt x="330" y="251"/>
                </a:lnTo>
                <a:lnTo>
                  <a:pt x="327" y="251"/>
                </a:lnTo>
                <a:lnTo>
                  <a:pt x="327" y="253"/>
                </a:lnTo>
                <a:lnTo>
                  <a:pt x="325" y="253"/>
                </a:lnTo>
                <a:lnTo>
                  <a:pt x="325" y="255"/>
                </a:lnTo>
                <a:lnTo>
                  <a:pt x="325" y="256"/>
                </a:lnTo>
                <a:lnTo>
                  <a:pt x="323" y="256"/>
                </a:lnTo>
                <a:lnTo>
                  <a:pt x="323" y="258"/>
                </a:lnTo>
                <a:lnTo>
                  <a:pt x="323" y="259"/>
                </a:lnTo>
                <a:lnTo>
                  <a:pt x="325" y="259"/>
                </a:lnTo>
                <a:lnTo>
                  <a:pt x="325" y="261"/>
                </a:lnTo>
                <a:lnTo>
                  <a:pt x="323" y="261"/>
                </a:lnTo>
                <a:lnTo>
                  <a:pt x="322" y="263"/>
                </a:lnTo>
                <a:lnTo>
                  <a:pt x="322" y="264"/>
                </a:lnTo>
                <a:lnTo>
                  <a:pt x="320" y="266"/>
                </a:lnTo>
                <a:lnTo>
                  <a:pt x="318" y="266"/>
                </a:lnTo>
                <a:lnTo>
                  <a:pt x="318" y="268"/>
                </a:lnTo>
                <a:lnTo>
                  <a:pt x="317" y="269"/>
                </a:lnTo>
                <a:lnTo>
                  <a:pt x="318" y="271"/>
                </a:lnTo>
                <a:lnTo>
                  <a:pt x="318" y="273"/>
                </a:lnTo>
                <a:lnTo>
                  <a:pt x="317" y="274"/>
                </a:lnTo>
                <a:lnTo>
                  <a:pt x="313" y="274"/>
                </a:lnTo>
                <a:lnTo>
                  <a:pt x="313" y="273"/>
                </a:lnTo>
                <a:lnTo>
                  <a:pt x="312" y="273"/>
                </a:lnTo>
                <a:lnTo>
                  <a:pt x="313" y="273"/>
                </a:lnTo>
                <a:lnTo>
                  <a:pt x="312" y="273"/>
                </a:lnTo>
                <a:lnTo>
                  <a:pt x="312" y="274"/>
                </a:lnTo>
                <a:lnTo>
                  <a:pt x="312" y="273"/>
                </a:lnTo>
                <a:lnTo>
                  <a:pt x="312" y="274"/>
                </a:lnTo>
                <a:lnTo>
                  <a:pt x="310" y="274"/>
                </a:lnTo>
                <a:lnTo>
                  <a:pt x="309" y="274"/>
                </a:lnTo>
                <a:lnTo>
                  <a:pt x="307" y="276"/>
                </a:lnTo>
                <a:lnTo>
                  <a:pt x="305" y="278"/>
                </a:lnTo>
                <a:lnTo>
                  <a:pt x="305" y="276"/>
                </a:lnTo>
                <a:lnTo>
                  <a:pt x="304" y="278"/>
                </a:lnTo>
                <a:lnTo>
                  <a:pt x="304" y="276"/>
                </a:lnTo>
                <a:lnTo>
                  <a:pt x="304" y="274"/>
                </a:lnTo>
                <a:lnTo>
                  <a:pt x="304" y="273"/>
                </a:lnTo>
                <a:lnTo>
                  <a:pt x="302" y="273"/>
                </a:lnTo>
                <a:lnTo>
                  <a:pt x="300" y="273"/>
                </a:lnTo>
                <a:lnTo>
                  <a:pt x="300" y="271"/>
                </a:lnTo>
                <a:lnTo>
                  <a:pt x="299" y="271"/>
                </a:lnTo>
                <a:lnTo>
                  <a:pt x="299" y="269"/>
                </a:lnTo>
                <a:lnTo>
                  <a:pt x="299" y="268"/>
                </a:lnTo>
                <a:lnTo>
                  <a:pt x="297" y="268"/>
                </a:lnTo>
                <a:lnTo>
                  <a:pt x="295" y="268"/>
                </a:lnTo>
                <a:lnTo>
                  <a:pt x="294" y="268"/>
                </a:lnTo>
                <a:lnTo>
                  <a:pt x="294" y="266"/>
                </a:lnTo>
                <a:lnTo>
                  <a:pt x="294" y="264"/>
                </a:lnTo>
                <a:lnTo>
                  <a:pt x="294" y="266"/>
                </a:lnTo>
                <a:lnTo>
                  <a:pt x="294" y="264"/>
                </a:lnTo>
                <a:lnTo>
                  <a:pt x="292" y="264"/>
                </a:lnTo>
                <a:lnTo>
                  <a:pt x="290" y="264"/>
                </a:lnTo>
                <a:lnTo>
                  <a:pt x="290" y="266"/>
                </a:lnTo>
                <a:lnTo>
                  <a:pt x="289" y="266"/>
                </a:lnTo>
                <a:lnTo>
                  <a:pt x="289" y="268"/>
                </a:lnTo>
                <a:lnTo>
                  <a:pt x="289" y="266"/>
                </a:lnTo>
                <a:lnTo>
                  <a:pt x="287" y="264"/>
                </a:lnTo>
                <a:lnTo>
                  <a:pt x="287" y="266"/>
                </a:lnTo>
                <a:lnTo>
                  <a:pt x="286" y="266"/>
                </a:lnTo>
                <a:lnTo>
                  <a:pt x="286" y="268"/>
                </a:lnTo>
                <a:lnTo>
                  <a:pt x="284" y="268"/>
                </a:lnTo>
                <a:lnTo>
                  <a:pt x="286" y="266"/>
                </a:lnTo>
                <a:lnTo>
                  <a:pt x="286" y="264"/>
                </a:lnTo>
                <a:lnTo>
                  <a:pt x="287" y="263"/>
                </a:lnTo>
                <a:lnTo>
                  <a:pt x="289" y="261"/>
                </a:lnTo>
                <a:lnTo>
                  <a:pt x="289" y="259"/>
                </a:lnTo>
                <a:lnTo>
                  <a:pt x="289" y="258"/>
                </a:lnTo>
                <a:lnTo>
                  <a:pt x="289" y="256"/>
                </a:lnTo>
                <a:lnTo>
                  <a:pt x="290" y="255"/>
                </a:lnTo>
                <a:lnTo>
                  <a:pt x="290" y="253"/>
                </a:lnTo>
                <a:lnTo>
                  <a:pt x="290" y="251"/>
                </a:lnTo>
                <a:lnTo>
                  <a:pt x="290" y="250"/>
                </a:lnTo>
                <a:lnTo>
                  <a:pt x="290" y="248"/>
                </a:lnTo>
                <a:lnTo>
                  <a:pt x="290" y="246"/>
                </a:lnTo>
                <a:lnTo>
                  <a:pt x="290" y="245"/>
                </a:lnTo>
                <a:lnTo>
                  <a:pt x="289" y="245"/>
                </a:lnTo>
                <a:lnTo>
                  <a:pt x="289" y="243"/>
                </a:lnTo>
                <a:lnTo>
                  <a:pt x="287" y="243"/>
                </a:lnTo>
                <a:lnTo>
                  <a:pt x="287" y="241"/>
                </a:lnTo>
                <a:lnTo>
                  <a:pt x="287" y="240"/>
                </a:lnTo>
                <a:lnTo>
                  <a:pt x="287" y="238"/>
                </a:lnTo>
                <a:lnTo>
                  <a:pt x="287" y="236"/>
                </a:lnTo>
                <a:lnTo>
                  <a:pt x="287" y="235"/>
                </a:lnTo>
                <a:lnTo>
                  <a:pt x="287" y="233"/>
                </a:lnTo>
                <a:lnTo>
                  <a:pt x="286" y="233"/>
                </a:lnTo>
                <a:lnTo>
                  <a:pt x="286" y="232"/>
                </a:lnTo>
                <a:lnTo>
                  <a:pt x="286" y="230"/>
                </a:lnTo>
                <a:lnTo>
                  <a:pt x="286" y="228"/>
                </a:lnTo>
                <a:lnTo>
                  <a:pt x="286" y="227"/>
                </a:lnTo>
                <a:lnTo>
                  <a:pt x="284" y="227"/>
                </a:lnTo>
                <a:lnTo>
                  <a:pt x="282" y="225"/>
                </a:lnTo>
                <a:lnTo>
                  <a:pt x="282" y="227"/>
                </a:lnTo>
                <a:lnTo>
                  <a:pt x="282" y="225"/>
                </a:lnTo>
                <a:lnTo>
                  <a:pt x="282" y="223"/>
                </a:lnTo>
                <a:lnTo>
                  <a:pt x="282" y="222"/>
                </a:lnTo>
                <a:lnTo>
                  <a:pt x="284" y="222"/>
                </a:lnTo>
                <a:lnTo>
                  <a:pt x="284" y="220"/>
                </a:lnTo>
                <a:lnTo>
                  <a:pt x="282" y="220"/>
                </a:lnTo>
                <a:lnTo>
                  <a:pt x="284" y="220"/>
                </a:lnTo>
                <a:lnTo>
                  <a:pt x="284" y="218"/>
                </a:lnTo>
                <a:lnTo>
                  <a:pt x="282" y="218"/>
                </a:lnTo>
                <a:lnTo>
                  <a:pt x="284" y="217"/>
                </a:lnTo>
                <a:lnTo>
                  <a:pt x="284" y="215"/>
                </a:lnTo>
                <a:lnTo>
                  <a:pt x="281" y="215"/>
                </a:lnTo>
                <a:lnTo>
                  <a:pt x="281" y="213"/>
                </a:lnTo>
                <a:lnTo>
                  <a:pt x="279" y="213"/>
                </a:lnTo>
                <a:lnTo>
                  <a:pt x="279" y="212"/>
                </a:lnTo>
                <a:lnTo>
                  <a:pt x="279" y="213"/>
                </a:lnTo>
                <a:lnTo>
                  <a:pt x="277" y="213"/>
                </a:lnTo>
                <a:lnTo>
                  <a:pt x="276" y="213"/>
                </a:lnTo>
                <a:lnTo>
                  <a:pt x="274" y="213"/>
                </a:lnTo>
                <a:lnTo>
                  <a:pt x="276" y="213"/>
                </a:lnTo>
                <a:lnTo>
                  <a:pt x="276" y="212"/>
                </a:lnTo>
                <a:lnTo>
                  <a:pt x="277" y="212"/>
                </a:lnTo>
                <a:lnTo>
                  <a:pt x="276" y="212"/>
                </a:lnTo>
                <a:lnTo>
                  <a:pt x="276" y="210"/>
                </a:lnTo>
                <a:lnTo>
                  <a:pt x="274" y="210"/>
                </a:lnTo>
                <a:lnTo>
                  <a:pt x="272" y="210"/>
                </a:lnTo>
                <a:lnTo>
                  <a:pt x="272" y="212"/>
                </a:lnTo>
                <a:lnTo>
                  <a:pt x="271" y="210"/>
                </a:lnTo>
                <a:lnTo>
                  <a:pt x="271" y="209"/>
                </a:lnTo>
                <a:lnTo>
                  <a:pt x="271" y="207"/>
                </a:lnTo>
                <a:lnTo>
                  <a:pt x="269" y="207"/>
                </a:lnTo>
                <a:lnTo>
                  <a:pt x="267" y="207"/>
                </a:lnTo>
                <a:lnTo>
                  <a:pt x="267" y="209"/>
                </a:lnTo>
                <a:lnTo>
                  <a:pt x="266" y="209"/>
                </a:lnTo>
                <a:lnTo>
                  <a:pt x="266" y="210"/>
                </a:lnTo>
                <a:lnTo>
                  <a:pt x="264" y="210"/>
                </a:lnTo>
                <a:lnTo>
                  <a:pt x="264" y="209"/>
                </a:lnTo>
                <a:lnTo>
                  <a:pt x="263" y="209"/>
                </a:lnTo>
                <a:lnTo>
                  <a:pt x="261" y="209"/>
                </a:lnTo>
                <a:lnTo>
                  <a:pt x="261" y="210"/>
                </a:lnTo>
                <a:lnTo>
                  <a:pt x="259" y="210"/>
                </a:lnTo>
                <a:lnTo>
                  <a:pt x="258" y="212"/>
                </a:lnTo>
                <a:lnTo>
                  <a:pt x="256" y="212"/>
                </a:lnTo>
                <a:lnTo>
                  <a:pt x="254" y="213"/>
                </a:lnTo>
                <a:lnTo>
                  <a:pt x="254" y="212"/>
                </a:lnTo>
                <a:lnTo>
                  <a:pt x="254" y="210"/>
                </a:lnTo>
                <a:lnTo>
                  <a:pt x="254" y="209"/>
                </a:lnTo>
                <a:lnTo>
                  <a:pt x="253" y="209"/>
                </a:lnTo>
                <a:lnTo>
                  <a:pt x="251" y="209"/>
                </a:lnTo>
                <a:lnTo>
                  <a:pt x="251" y="207"/>
                </a:lnTo>
                <a:lnTo>
                  <a:pt x="249" y="209"/>
                </a:lnTo>
                <a:lnTo>
                  <a:pt x="249" y="207"/>
                </a:lnTo>
                <a:lnTo>
                  <a:pt x="249" y="209"/>
                </a:lnTo>
                <a:lnTo>
                  <a:pt x="248" y="209"/>
                </a:lnTo>
                <a:lnTo>
                  <a:pt x="246" y="210"/>
                </a:lnTo>
                <a:lnTo>
                  <a:pt x="244" y="210"/>
                </a:lnTo>
                <a:lnTo>
                  <a:pt x="244" y="209"/>
                </a:lnTo>
                <a:lnTo>
                  <a:pt x="244" y="210"/>
                </a:lnTo>
                <a:lnTo>
                  <a:pt x="243" y="210"/>
                </a:lnTo>
                <a:lnTo>
                  <a:pt x="241" y="210"/>
                </a:lnTo>
                <a:lnTo>
                  <a:pt x="240" y="209"/>
                </a:lnTo>
                <a:lnTo>
                  <a:pt x="238" y="210"/>
                </a:lnTo>
                <a:lnTo>
                  <a:pt x="236" y="210"/>
                </a:lnTo>
                <a:lnTo>
                  <a:pt x="236" y="212"/>
                </a:lnTo>
                <a:lnTo>
                  <a:pt x="235" y="212"/>
                </a:lnTo>
                <a:lnTo>
                  <a:pt x="235" y="213"/>
                </a:lnTo>
                <a:lnTo>
                  <a:pt x="233" y="215"/>
                </a:lnTo>
                <a:lnTo>
                  <a:pt x="231" y="217"/>
                </a:lnTo>
                <a:lnTo>
                  <a:pt x="230" y="218"/>
                </a:lnTo>
                <a:lnTo>
                  <a:pt x="228" y="218"/>
                </a:lnTo>
                <a:lnTo>
                  <a:pt x="226" y="218"/>
                </a:lnTo>
                <a:lnTo>
                  <a:pt x="225" y="218"/>
                </a:lnTo>
                <a:lnTo>
                  <a:pt x="223" y="217"/>
                </a:lnTo>
                <a:lnTo>
                  <a:pt x="221" y="217"/>
                </a:lnTo>
                <a:lnTo>
                  <a:pt x="221" y="218"/>
                </a:lnTo>
                <a:lnTo>
                  <a:pt x="221" y="220"/>
                </a:lnTo>
                <a:lnTo>
                  <a:pt x="220" y="220"/>
                </a:lnTo>
                <a:lnTo>
                  <a:pt x="220" y="222"/>
                </a:lnTo>
                <a:lnTo>
                  <a:pt x="220" y="220"/>
                </a:lnTo>
                <a:lnTo>
                  <a:pt x="220" y="218"/>
                </a:lnTo>
                <a:lnTo>
                  <a:pt x="220" y="217"/>
                </a:lnTo>
                <a:lnTo>
                  <a:pt x="221" y="217"/>
                </a:lnTo>
                <a:lnTo>
                  <a:pt x="221" y="215"/>
                </a:lnTo>
                <a:lnTo>
                  <a:pt x="223" y="215"/>
                </a:lnTo>
                <a:lnTo>
                  <a:pt x="223" y="213"/>
                </a:lnTo>
                <a:lnTo>
                  <a:pt x="223" y="212"/>
                </a:lnTo>
                <a:lnTo>
                  <a:pt x="223" y="210"/>
                </a:lnTo>
                <a:lnTo>
                  <a:pt x="223" y="209"/>
                </a:lnTo>
                <a:lnTo>
                  <a:pt x="225" y="210"/>
                </a:lnTo>
                <a:lnTo>
                  <a:pt x="225" y="209"/>
                </a:lnTo>
                <a:lnTo>
                  <a:pt x="225" y="207"/>
                </a:lnTo>
                <a:lnTo>
                  <a:pt x="226" y="207"/>
                </a:lnTo>
                <a:lnTo>
                  <a:pt x="226" y="205"/>
                </a:lnTo>
                <a:lnTo>
                  <a:pt x="226" y="204"/>
                </a:lnTo>
                <a:lnTo>
                  <a:pt x="228" y="204"/>
                </a:lnTo>
                <a:lnTo>
                  <a:pt x="230" y="204"/>
                </a:lnTo>
                <a:lnTo>
                  <a:pt x="231" y="202"/>
                </a:lnTo>
                <a:lnTo>
                  <a:pt x="231" y="200"/>
                </a:lnTo>
                <a:lnTo>
                  <a:pt x="233" y="200"/>
                </a:lnTo>
                <a:lnTo>
                  <a:pt x="231" y="200"/>
                </a:lnTo>
                <a:lnTo>
                  <a:pt x="231" y="199"/>
                </a:lnTo>
                <a:lnTo>
                  <a:pt x="230" y="199"/>
                </a:lnTo>
                <a:lnTo>
                  <a:pt x="231" y="197"/>
                </a:lnTo>
                <a:lnTo>
                  <a:pt x="230" y="197"/>
                </a:lnTo>
                <a:lnTo>
                  <a:pt x="230" y="195"/>
                </a:lnTo>
                <a:lnTo>
                  <a:pt x="228" y="194"/>
                </a:lnTo>
                <a:lnTo>
                  <a:pt x="226" y="194"/>
                </a:lnTo>
                <a:lnTo>
                  <a:pt x="226" y="192"/>
                </a:lnTo>
                <a:lnTo>
                  <a:pt x="226" y="189"/>
                </a:lnTo>
                <a:lnTo>
                  <a:pt x="226" y="187"/>
                </a:lnTo>
                <a:lnTo>
                  <a:pt x="226" y="186"/>
                </a:lnTo>
                <a:lnTo>
                  <a:pt x="226" y="184"/>
                </a:lnTo>
                <a:lnTo>
                  <a:pt x="226" y="182"/>
                </a:lnTo>
                <a:lnTo>
                  <a:pt x="226" y="181"/>
                </a:lnTo>
                <a:lnTo>
                  <a:pt x="225" y="179"/>
                </a:lnTo>
                <a:lnTo>
                  <a:pt x="223" y="179"/>
                </a:lnTo>
                <a:lnTo>
                  <a:pt x="221" y="179"/>
                </a:lnTo>
                <a:lnTo>
                  <a:pt x="220" y="179"/>
                </a:lnTo>
                <a:lnTo>
                  <a:pt x="218" y="179"/>
                </a:lnTo>
                <a:lnTo>
                  <a:pt x="220" y="179"/>
                </a:lnTo>
                <a:lnTo>
                  <a:pt x="220" y="177"/>
                </a:lnTo>
                <a:lnTo>
                  <a:pt x="220" y="176"/>
                </a:lnTo>
                <a:lnTo>
                  <a:pt x="220" y="174"/>
                </a:lnTo>
                <a:lnTo>
                  <a:pt x="220" y="172"/>
                </a:lnTo>
                <a:lnTo>
                  <a:pt x="221" y="172"/>
                </a:lnTo>
                <a:lnTo>
                  <a:pt x="223" y="172"/>
                </a:lnTo>
                <a:lnTo>
                  <a:pt x="223" y="171"/>
                </a:lnTo>
                <a:lnTo>
                  <a:pt x="221" y="171"/>
                </a:lnTo>
                <a:lnTo>
                  <a:pt x="221" y="169"/>
                </a:lnTo>
                <a:lnTo>
                  <a:pt x="223" y="167"/>
                </a:lnTo>
                <a:lnTo>
                  <a:pt x="221" y="167"/>
                </a:lnTo>
                <a:lnTo>
                  <a:pt x="221" y="166"/>
                </a:lnTo>
                <a:lnTo>
                  <a:pt x="220" y="166"/>
                </a:lnTo>
                <a:lnTo>
                  <a:pt x="220" y="164"/>
                </a:lnTo>
                <a:lnTo>
                  <a:pt x="218" y="163"/>
                </a:lnTo>
                <a:lnTo>
                  <a:pt x="218" y="164"/>
                </a:lnTo>
                <a:lnTo>
                  <a:pt x="218" y="163"/>
                </a:lnTo>
                <a:lnTo>
                  <a:pt x="217" y="163"/>
                </a:lnTo>
                <a:lnTo>
                  <a:pt x="215" y="163"/>
                </a:lnTo>
                <a:lnTo>
                  <a:pt x="215" y="161"/>
                </a:lnTo>
                <a:lnTo>
                  <a:pt x="213" y="161"/>
                </a:lnTo>
                <a:lnTo>
                  <a:pt x="213" y="159"/>
                </a:lnTo>
                <a:lnTo>
                  <a:pt x="213" y="158"/>
                </a:lnTo>
                <a:lnTo>
                  <a:pt x="213" y="156"/>
                </a:lnTo>
                <a:lnTo>
                  <a:pt x="212" y="156"/>
                </a:lnTo>
                <a:lnTo>
                  <a:pt x="212" y="154"/>
                </a:lnTo>
                <a:lnTo>
                  <a:pt x="212" y="153"/>
                </a:lnTo>
                <a:lnTo>
                  <a:pt x="210" y="153"/>
                </a:lnTo>
                <a:lnTo>
                  <a:pt x="210" y="151"/>
                </a:lnTo>
                <a:lnTo>
                  <a:pt x="210" y="149"/>
                </a:lnTo>
                <a:lnTo>
                  <a:pt x="208" y="149"/>
                </a:lnTo>
                <a:lnTo>
                  <a:pt x="207" y="149"/>
                </a:lnTo>
                <a:lnTo>
                  <a:pt x="207" y="148"/>
                </a:lnTo>
                <a:lnTo>
                  <a:pt x="207" y="146"/>
                </a:lnTo>
                <a:lnTo>
                  <a:pt x="205" y="144"/>
                </a:lnTo>
                <a:lnTo>
                  <a:pt x="205" y="143"/>
                </a:lnTo>
                <a:lnTo>
                  <a:pt x="203" y="141"/>
                </a:lnTo>
                <a:lnTo>
                  <a:pt x="202" y="141"/>
                </a:lnTo>
                <a:lnTo>
                  <a:pt x="202" y="140"/>
                </a:lnTo>
                <a:lnTo>
                  <a:pt x="200" y="140"/>
                </a:lnTo>
                <a:lnTo>
                  <a:pt x="197" y="138"/>
                </a:lnTo>
                <a:lnTo>
                  <a:pt x="197" y="136"/>
                </a:lnTo>
                <a:lnTo>
                  <a:pt x="197" y="135"/>
                </a:lnTo>
                <a:lnTo>
                  <a:pt x="197" y="133"/>
                </a:lnTo>
                <a:lnTo>
                  <a:pt x="195" y="131"/>
                </a:lnTo>
                <a:lnTo>
                  <a:pt x="194" y="131"/>
                </a:lnTo>
                <a:lnTo>
                  <a:pt x="192" y="131"/>
                </a:lnTo>
                <a:lnTo>
                  <a:pt x="189" y="131"/>
                </a:lnTo>
                <a:lnTo>
                  <a:pt x="182" y="131"/>
                </a:lnTo>
                <a:lnTo>
                  <a:pt x="179" y="131"/>
                </a:lnTo>
                <a:lnTo>
                  <a:pt x="175" y="131"/>
                </a:lnTo>
                <a:lnTo>
                  <a:pt x="174" y="131"/>
                </a:lnTo>
                <a:lnTo>
                  <a:pt x="172" y="131"/>
                </a:lnTo>
                <a:lnTo>
                  <a:pt x="171" y="131"/>
                </a:lnTo>
                <a:lnTo>
                  <a:pt x="169" y="131"/>
                </a:lnTo>
                <a:lnTo>
                  <a:pt x="167" y="131"/>
                </a:lnTo>
                <a:lnTo>
                  <a:pt x="166" y="131"/>
                </a:lnTo>
                <a:lnTo>
                  <a:pt x="162" y="131"/>
                </a:lnTo>
                <a:lnTo>
                  <a:pt x="159" y="131"/>
                </a:lnTo>
                <a:lnTo>
                  <a:pt x="157" y="133"/>
                </a:lnTo>
                <a:lnTo>
                  <a:pt x="157" y="135"/>
                </a:lnTo>
                <a:lnTo>
                  <a:pt x="156" y="135"/>
                </a:lnTo>
                <a:lnTo>
                  <a:pt x="151" y="136"/>
                </a:lnTo>
                <a:lnTo>
                  <a:pt x="149" y="136"/>
                </a:lnTo>
                <a:lnTo>
                  <a:pt x="146" y="138"/>
                </a:lnTo>
                <a:lnTo>
                  <a:pt x="144" y="138"/>
                </a:lnTo>
                <a:lnTo>
                  <a:pt x="144" y="136"/>
                </a:lnTo>
                <a:lnTo>
                  <a:pt x="143" y="136"/>
                </a:lnTo>
                <a:lnTo>
                  <a:pt x="141" y="135"/>
                </a:lnTo>
                <a:lnTo>
                  <a:pt x="139" y="135"/>
                </a:lnTo>
                <a:lnTo>
                  <a:pt x="138" y="136"/>
                </a:lnTo>
                <a:lnTo>
                  <a:pt x="134" y="136"/>
                </a:lnTo>
                <a:lnTo>
                  <a:pt x="133" y="136"/>
                </a:lnTo>
                <a:lnTo>
                  <a:pt x="131" y="136"/>
                </a:lnTo>
                <a:lnTo>
                  <a:pt x="129" y="138"/>
                </a:lnTo>
                <a:lnTo>
                  <a:pt x="128" y="138"/>
                </a:lnTo>
                <a:lnTo>
                  <a:pt x="126" y="140"/>
                </a:lnTo>
                <a:lnTo>
                  <a:pt x="128" y="140"/>
                </a:lnTo>
                <a:lnTo>
                  <a:pt x="128" y="141"/>
                </a:lnTo>
                <a:lnTo>
                  <a:pt x="126" y="141"/>
                </a:lnTo>
                <a:lnTo>
                  <a:pt x="126" y="143"/>
                </a:lnTo>
                <a:lnTo>
                  <a:pt x="126" y="144"/>
                </a:lnTo>
                <a:lnTo>
                  <a:pt x="125" y="144"/>
                </a:lnTo>
                <a:lnTo>
                  <a:pt x="126" y="146"/>
                </a:lnTo>
                <a:lnTo>
                  <a:pt x="125" y="146"/>
                </a:lnTo>
                <a:lnTo>
                  <a:pt x="123" y="146"/>
                </a:lnTo>
                <a:lnTo>
                  <a:pt x="123" y="148"/>
                </a:lnTo>
                <a:lnTo>
                  <a:pt x="123" y="149"/>
                </a:lnTo>
                <a:lnTo>
                  <a:pt x="123" y="148"/>
                </a:lnTo>
                <a:lnTo>
                  <a:pt x="121" y="148"/>
                </a:lnTo>
                <a:lnTo>
                  <a:pt x="121" y="149"/>
                </a:lnTo>
                <a:lnTo>
                  <a:pt x="123" y="149"/>
                </a:lnTo>
                <a:lnTo>
                  <a:pt x="121" y="151"/>
                </a:lnTo>
                <a:lnTo>
                  <a:pt x="120" y="151"/>
                </a:lnTo>
                <a:lnTo>
                  <a:pt x="120" y="153"/>
                </a:lnTo>
                <a:lnTo>
                  <a:pt x="120" y="154"/>
                </a:lnTo>
                <a:lnTo>
                  <a:pt x="118" y="154"/>
                </a:lnTo>
                <a:lnTo>
                  <a:pt x="118" y="156"/>
                </a:lnTo>
                <a:lnTo>
                  <a:pt x="120" y="156"/>
                </a:lnTo>
                <a:lnTo>
                  <a:pt x="118" y="158"/>
                </a:lnTo>
                <a:lnTo>
                  <a:pt x="118" y="159"/>
                </a:lnTo>
                <a:lnTo>
                  <a:pt x="118" y="161"/>
                </a:lnTo>
                <a:lnTo>
                  <a:pt x="116" y="161"/>
                </a:lnTo>
                <a:lnTo>
                  <a:pt x="118" y="161"/>
                </a:lnTo>
                <a:lnTo>
                  <a:pt x="116" y="161"/>
                </a:lnTo>
                <a:lnTo>
                  <a:pt x="116" y="163"/>
                </a:lnTo>
                <a:lnTo>
                  <a:pt x="116" y="161"/>
                </a:lnTo>
                <a:lnTo>
                  <a:pt x="116" y="163"/>
                </a:lnTo>
                <a:lnTo>
                  <a:pt x="115" y="163"/>
                </a:lnTo>
                <a:lnTo>
                  <a:pt x="113" y="163"/>
                </a:lnTo>
                <a:lnTo>
                  <a:pt x="113" y="164"/>
                </a:lnTo>
                <a:lnTo>
                  <a:pt x="113" y="166"/>
                </a:lnTo>
                <a:lnTo>
                  <a:pt x="111" y="166"/>
                </a:lnTo>
                <a:lnTo>
                  <a:pt x="111" y="167"/>
                </a:lnTo>
                <a:lnTo>
                  <a:pt x="110" y="167"/>
                </a:lnTo>
                <a:lnTo>
                  <a:pt x="108" y="167"/>
                </a:lnTo>
                <a:lnTo>
                  <a:pt x="106" y="167"/>
                </a:lnTo>
                <a:lnTo>
                  <a:pt x="106" y="169"/>
                </a:lnTo>
                <a:lnTo>
                  <a:pt x="105" y="167"/>
                </a:lnTo>
                <a:lnTo>
                  <a:pt x="103" y="169"/>
                </a:lnTo>
                <a:lnTo>
                  <a:pt x="103" y="171"/>
                </a:lnTo>
                <a:lnTo>
                  <a:pt x="103" y="172"/>
                </a:lnTo>
                <a:lnTo>
                  <a:pt x="103" y="174"/>
                </a:lnTo>
                <a:lnTo>
                  <a:pt x="102" y="174"/>
                </a:lnTo>
                <a:lnTo>
                  <a:pt x="102" y="176"/>
                </a:lnTo>
                <a:lnTo>
                  <a:pt x="102" y="177"/>
                </a:lnTo>
                <a:lnTo>
                  <a:pt x="100" y="177"/>
                </a:lnTo>
                <a:lnTo>
                  <a:pt x="100" y="179"/>
                </a:lnTo>
                <a:lnTo>
                  <a:pt x="98" y="179"/>
                </a:lnTo>
                <a:lnTo>
                  <a:pt x="98" y="181"/>
                </a:lnTo>
                <a:lnTo>
                  <a:pt x="97" y="181"/>
                </a:lnTo>
                <a:lnTo>
                  <a:pt x="95" y="181"/>
                </a:lnTo>
                <a:lnTo>
                  <a:pt x="93" y="179"/>
                </a:lnTo>
                <a:lnTo>
                  <a:pt x="92" y="179"/>
                </a:lnTo>
                <a:lnTo>
                  <a:pt x="92" y="177"/>
                </a:lnTo>
                <a:lnTo>
                  <a:pt x="92" y="179"/>
                </a:lnTo>
                <a:lnTo>
                  <a:pt x="90" y="179"/>
                </a:lnTo>
                <a:lnTo>
                  <a:pt x="88" y="179"/>
                </a:lnTo>
                <a:lnTo>
                  <a:pt x="87" y="179"/>
                </a:lnTo>
                <a:lnTo>
                  <a:pt x="87" y="181"/>
                </a:lnTo>
                <a:lnTo>
                  <a:pt x="85" y="181"/>
                </a:lnTo>
                <a:lnTo>
                  <a:pt x="83" y="181"/>
                </a:lnTo>
                <a:lnTo>
                  <a:pt x="83" y="179"/>
                </a:lnTo>
                <a:lnTo>
                  <a:pt x="85" y="179"/>
                </a:lnTo>
                <a:lnTo>
                  <a:pt x="85" y="177"/>
                </a:lnTo>
                <a:lnTo>
                  <a:pt x="87" y="177"/>
                </a:lnTo>
                <a:lnTo>
                  <a:pt x="87" y="176"/>
                </a:lnTo>
                <a:lnTo>
                  <a:pt x="88" y="176"/>
                </a:lnTo>
                <a:lnTo>
                  <a:pt x="88" y="174"/>
                </a:lnTo>
                <a:lnTo>
                  <a:pt x="87" y="174"/>
                </a:lnTo>
                <a:lnTo>
                  <a:pt x="87" y="172"/>
                </a:lnTo>
                <a:lnTo>
                  <a:pt x="87" y="174"/>
                </a:lnTo>
                <a:lnTo>
                  <a:pt x="87" y="176"/>
                </a:lnTo>
                <a:lnTo>
                  <a:pt x="85" y="176"/>
                </a:lnTo>
                <a:lnTo>
                  <a:pt x="85" y="174"/>
                </a:lnTo>
                <a:lnTo>
                  <a:pt x="83" y="174"/>
                </a:lnTo>
                <a:lnTo>
                  <a:pt x="85" y="172"/>
                </a:lnTo>
                <a:lnTo>
                  <a:pt x="83" y="172"/>
                </a:lnTo>
                <a:lnTo>
                  <a:pt x="85" y="171"/>
                </a:lnTo>
                <a:lnTo>
                  <a:pt x="83" y="169"/>
                </a:lnTo>
                <a:lnTo>
                  <a:pt x="83" y="167"/>
                </a:lnTo>
                <a:lnTo>
                  <a:pt x="83" y="166"/>
                </a:lnTo>
                <a:lnTo>
                  <a:pt x="82" y="167"/>
                </a:lnTo>
                <a:lnTo>
                  <a:pt x="82" y="169"/>
                </a:lnTo>
                <a:lnTo>
                  <a:pt x="80" y="169"/>
                </a:lnTo>
                <a:lnTo>
                  <a:pt x="79" y="169"/>
                </a:lnTo>
                <a:lnTo>
                  <a:pt x="79" y="167"/>
                </a:lnTo>
                <a:lnTo>
                  <a:pt x="79" y="166"/>
                </a:lnTo>
                <a:lnTo>
                  <a:pt x="79" y="164"/>
                </a:lnTo>
                <a:lnTo>
                  <a:pt x="79" y="163"/>
                </a:lnTo>
                <a:lnTo>
                  <a:pt x="79" y="161"/>
                </a:lnTo>
                <a:lnTo>
                  <a:pt x="77" y="161"/>
                </a:lnTo>
                <a:lnTo>
                  <a:pt x="77" y="163"/>
                </a:lnTo>
                <a:lnTo>
                  <a:pt x="75" y="163"/>
                </a:lnTo>
                <a:lnTo>
                  <a:pt x="75" y="161"/>
                </a:lnTo>
                <a:lnTo>
                  <a:pt x="74" y="159"/>
                </a:lnTo>
                <a:lnTo>
                  <a:pt x="74" y="158"/>
                </a:lnTo>
                <a:lnTo>
                  <a:pt x="74" y="156"/>
                </a:lnTo>
                <a:lnTo>
                  <a:pt x="74" y="158"/>
                </a:lnTo>
                <a:lnTo>
                  <a:pt x="72" y="158"/>
                </a:lnTo>
                <a:lnTo>
                  <a:pt x="72" y="156"/>
                </a:lnTo>
                <a:lnTo>
                  <a:pt x="70" y="156"/>
                </a:lnTo>
                <a:lnTo>
                  <a:pt x="70" y="154"/>
                </a:lnTo>
                <a:lnTo>
                  <a:pt x="69" y="154"/>
                </a:lnTo>
                <a:lnTo>
                  <a:pt x="69" y="153"/>
                </a:lnTo>
                <a:lnTo>
                  <a:pt x="69" y="154"/>
                </a:lnTo>
                <a:lnTo>
                  <a:pt x="67" y="154"/>
                </a:lnTo>
                <a:lnTo>
                  <a:pt x="65" y="154"/>
                </a:lnTo>
                <a:lnTo>
                  <a:pt x="64" y="156"/>
                </a:lnTo>
                <a:lnTo>
                  <a:pt x="64" y="158"/>
                </a:lnTo>
                <a:lnTo>
                  <a:pt x="62" y="156"/>
                </a:lnTo>
                <a:lnTo>
                  <a:pt x="64" y="156"/>
                </a:lnTo>
                <a:lnTo>
                  <a:pt x="64" y="154"/>
                </a:lnTo>
                <a:lnTo>
                  <a:pt x="65" y="154"/>
                </a:lnTo>
                <a:lnTo>
                  <a:pt x="65" y="153"/>
                </a:lnTo>
                <a:lnTo>
                  <a:pt x="67" y="151"/>
                </a:lnTo>
                <a:lnTo>
                  <a:pt x="67" y="149"/>
                </a:lnTo>
                <a:lnTo>
                  <a:pt x="67" y="148"/>
                </a:lnTo>
                <a:lnTo>
                  <a:pt x="69" y="148"/>
                </a:lnTo>
                <a:lnTo>
                  <a:pt x="67" y="148"/>
                </a:lnTo>
                <a:lnTo>
                  <a:pt x="69" y="146"/>
                </a:lnTo>
                <a:lnTo>
                  <a:pt x="69" y="144"/>
                </a:lnTo>
                <a:lnTo>
                  <a:pt x="70" y="144"/>
                </a:lnTo>
                <a:lnTo>
                  <a:pt x="70" y="143"/>
                </a:lnTo>
                <a:lnTo>
                  <a:pt x="69" y="143"/>
                </a:lnTo>
                <a:lnTo>
                  <a:pt x="69" y="141"/>
                </a:lnTo>
                <a:lnTo>
                  <a:pt x="67" y="141"/>
                </a:lnTo>
                <a:lnTo>
                  <a:pt x="69" y="140"/>
                </a:lnTo>
                <a:lnTo>
                  <a:pt x="67" y="141"/>
                </a:lnTo>
                <a:lnTo>
                  <a:pt x="67" y="140"/>
                </a:lnTo>
                <a:lnTo>
                  <a:pt x="65" y="140"/>
                </a:lnTo>
                <a:lnTo>
                  <a:pt x="67" y="141"/>
                </a:lnTo>
                <a:lnTo>
                  <a:pt x="67" y="143"/>
                </a:lnTo>
                <a:lnTo>
                  <a:pt x="65" y="143"/>
                </a:lnTo>
                <a:lnTo>
                  <a:pt x="65" y="144"/>
                </a:lnTo>
                <a:lnTo>
                  <a:pt x="64" y="144"/>
                </a:lnTo>
                <a:lnTo>
                  <a:pt x="62" y="144"/>
                </a:lnTo>
                <a:lnTo>
                  <a:pt x="62" y="143"/>
                </a:lnTo>
                <a:lnTo>
                  <a:pt x="60" y="143"/>
                </a:lnTo>
                <a:lnTo>
                  <a:pt x="60" y="141"/>
                </a:lnTo>
                <a:lnTo>
                  <a:pt x="62" y="141"/>
                </a:lnTo>
                <a:lnTo>
                  <a:pt x="62" y="140"/>
                </a:lnTo>
                <a:lnTo>
                  <a:pt x="64" y="140"/>
                </a:lnTo>
                <a:lnTo>
                  <a:pt x="64" y="138"/>
                </a:lnTo>
                <a:lnTo>
                  <a:pt x="64" y="136"/>
                </a:lnTo>
                <a:lnTo>
                  <a:pt x="65" y="136"/>
                </a:lnTo>
                <a:lnTo>
                  <a:pt x="65" y="135"/>
                </a:lnTo>
                <a:lnTo>
                  <a:pt x="64" y="135"/>
                </a:lnTo>
                <a:lnTo>
                  <a:pt x="64" y="136"/>
                </a:lnTo>
                <a:lnTo>
                  <a:pt x="64" y="138"/>
                </a:lnTo>
                <a:lnTo>
                  <a:pt x="62" y="138"/>
                </a:lnTo>
                <a:lnTo>
                  <a:pt x="60" y="138"/>
                </a:lnTo>
                <a:lnTo>
                  <a:pt x="59" y="140"/>
                </a:lnTo>
                <a:lnTo>
                  <a:pt x="57" y="140"/>
                </a:lnTo>
                <a:lnTo>
                  <a:pt x="57" y="138"/>
                </a:lnTo>
                <a:lnTo>
                  <a:pt x="56" y="136"/>
                </a:lnTo>
                <a:lnTo>
                  <a:pt x="54" y="135"/>
                </a:lnTo>
                <a:lnTo>
                  <a:pt x="51" y="133"/>
                </a:lnTo>
                <a:lnTo>
                  <a:pt x="49" y="133"/>
                </a:lnTo>
                <a:lnTo>
                  <a:pt x="49" y="131"/>
                </a:lnTo>
                <a:lnTo>
                  <a:pt x="47" y="131"/>
                </a:lnTo>
                <a:lnTo>
                  <a:pt x="46" y="130"/>
                </a:lnTo>
                <a:lnTo>
                  <a:pt x="46" y="128"/>
                </a:lnTo>
                <a:lnTo>
                  <a:pt x="47" y="126"/>
                </a:lnTo>
                <a:lnTo>
                  <a:pt x="47" y="125"/>
                </a:lnTo>
                <a:lnTo>
                  <a:pt x="46" y="125"/>
                </a:lnTo>
                <a:lnTo>
                  <a:pt x="46" y="123"/>
                </a:lnTo>
                <a:lnTo>
                  <a:pt x="44" y="123"/>
                </a:lnTo>
                <a:lnTo>
                  <a:pt x="44" y="125"/>
                </a:lnTo>
                <a:lnTo>
                  <a:pt x="44" y="126"/>
                </a:lnTo>
                <a:lnTo>
                  <a:pt x="44" y="128"/>
                </a:lnTo>
                <a:lnTo>
                  <a:pt x="42" y="128"/>
                </a:lnTo>
                <a:lnTo>
                  <a:pt x="41" y="128"/>
                </a:lnTo>
                <a:lnTo>
                  <a:pt x="39" y="126"/>
                </a:lnTo>
                <a:lnTo>
                  <a:pt x="39" y="125"/>
                </a:lnTo>
                <a:lnTo>
                  <a:pt x="37" y="125"/>
                </a:lnTo>
                <a:lnTo>
                  <a:pt x="36" y="125"/>
                </a:lnTo>
                <a:lnTo>
                  <a:pt x="36" y="123"/>
                </a:lnTo>
                <a:lnTo>
                  <a:pt x="34" y="123"/>
                </a:lnTo>
                <a:lnTo>
                  <a:pt x="33" y="121"/>
                </a:lnTo>
                <a:lnTo>
                  <a:pt x="33" y="120"/>
                </a:lnTo>
                <a:lnTo>
                  <a:pt x="31" y="120"/>
                </a:lnTo>
                <a:lnTo>
                  <a:pt x="29" y="120"/>
                </a:lnTo>
                <a:lnTo>
                  <a:pt x="29" y="118"/>
                </a:lnTo>
                <a:lnTo>
                  <a:pt x="28" y="118"/>
                </a:lnTo>
                <a:lnTo>
                  <a:pt x="28" y="120"/>
                </a:lnTo>
                <a:lnTo>
                  <a:pt x="26" y="120"/>
                </a:lnTo>
                <a:lnTo>
                  <a:pt x="24" y="120"/>
                </a:lnTo>
                <a:lnTo>
                  <a:pt x="24" y="118"/>
                </a:lnTo>
                <a:lnTo>
                  <a:pt x="24" y="115"/>
                </a:lnTo>
                <a:lnTo>
                  <a:pt x="24" y="113"/>
                </a:lnTo>
                <a:lnTo>
                  <a:pt x="23" y="113"/>
                </a:lnTo>
                <a:lnTo>
                  <a:pt x="23" y="112"/>
                </a:lnTo>
                <a:lnTo>
                  <a:pt x="21" y="110"/>
                </a:lnTo>
                <a:lnTo>
                  <a:pt x="19" y="108"/>
                </a:lnTo>
                <a:lnTo>
                  <a:pt x="19" y="107"/>
                </a:lnTo>
                <a:lnTo>
                  <a:pt x="19" y="105"/>
                </a:lnTo>
                <a:lnTo>
                  <a:pt x="21" y="105"/>
                </a:lnTo>
                <a:lnTo>
                  <a:pt x="19" y="105"/>
                </a:lnTo>
                <a:lnTo>
                  <a:pt x="19" y="107"/>
                </a:lnTo>
                <a:lnTo>
                  <a:pt x="18" y="107"/>
                </a:lnTo>
                <a:lnTo>
                  <a:pt x="16" y="107"/>
                </a:lnTo>
                <a:lnTo>
                  <a:pt x="14" y="107"/>
                </a:lnTo>
                <a:lnTo>
                  <a:pt x="14" y="105"/>
                </a:lnTo>
                <a:lnTo>
                  <a:pt x="14" y="103"/>
                </a:lnTo>
                <a:lnTo>
                  <a:pt x="14" y="102"/>
                </a:lnTo>
                <a:lnTo>
                  <a:pt x="16" y="102"/>
                </a:lnTo>
                <a:lnTo>
                  <a:pt x="16" y="100"/>
                </a:lnTo>
                <a:lnTo>
                  <a:pt x="18" y="100"/>
                </a:lnTo>
                <a:lnTo>
                  <a:pt x="16" y="100"/>
                </a:lnTo>
                <a:lnTo>
                  <a:pt x="16" y="98"/>
                </a:lnTo>
                <a:lnTo>
                  <a:pt x="16" y="97"/>
                </a:lnTo>
                <a:lnTo>
                  <a:pt x="16" y="95"/>
                </a:lnTo>
                <a:lnTo>
                  <a:pt x="18" y="94"/>
                </a:lnTo>
                <a:lnTo>
                  <a:pt x="18" y="92"/>
                </a:lnTo>
                <a:lnTo>
                  <a:pt x="19" y="90"/>
                </a:lnTo>
                <a:lnTo>
                  <a:pt x="19" y="89"/>
                </a:lnTo>
                <a:lnTo>
                  <a:pt x="21" y="89"/>
                </a:lnTo>
                <a:lnTo>
                  <a:pt x="19" y="87"/>
                </a:lnTo>
                <a:lnTo>
                  <a:pt x="19" y="89"/>
                </a:lnTo>
                <a:lnTo>
                  <a:pt x="18" y="90"/>
                </a:lnTo>
                <a:lnTo>
                  <a:pt x="18" y="92"/>
                </a:lnTo>
                <a:lnTo>
                  <a:pt x="16" y="92"/>
                </a:lnTo>
                <a:lnTo>
                  <a:pt x="16" y="94"/>
                </a:lnTo>
                <a:lnTo>
                  <a:pt x="16" y="95"/>
                </a:lnTo>
                <a:lnTo>
                  <a:pt x="14" y="95"/>
                </a:lnTo>
                <a:lnTo>
                  <a:pt x="13" y="97"/>
                </a:lnTo>
                <a:lnTo>
                  <a:pt x="11" y="98"/>
                </a:lnTo>
                <a:lnTo>
                  <a:pt x="11" y="97"/>
                </a:lnTo>
                <a:lnTo>
                  <a:pt x="11" y="95"/>
                </a:lnTo>
                <a:lnTo>
                  <a:pt x="13" y="95"/>
                </a:lnTo>
                <a:lnTo>
                  <a:pt x="11" y="95"/>
                </a:lnTo>
                <a:lnTo>
                  <a:pt x="11" y="94"/>
                </a:lnTo>
                <a:lnTo>
                  <a:pt x="11" y="92"/>
                </a:lnTo>
                <a:lnTo>
                  <a:pt x="13" y="90"/>
                </a:lnTo>
                <a:lnTo>
                  <a:pt x="14" y="90"/>
                </a:lnTo>
                <a:lnTo>
                  <a:pt x="14" y="89"/>
                </a:lnTo>
                <a:lnTo>
                  <a:pt x="13" y="90"/>
                </a:lnTo>
                <a:lnTo>
                  <a:pt x="11" y="90"/>
                </a:lnTo>
                <a:lnTo>
                  <a:pt x="11" y="92"/>
                </a:lnTo>
                <a:lnTo>
                  <a:pt x="10" y="92"/>
                </a:lnTo>
                <a:lnTo>
                  <a:pt x="10" y="94"/>
                </a:lnTo>
                <a:lnTo>
                  <a:pt x="10" y="95"/>
                </a:lnTo>
                <a:lnTo>
                  <a:pt x="10" y="94"/>
                </a:lnTo>
                <a:lnTo>
                  <a:pt x="8" y="94"/>
                </a:lnTo>
                <a:lnTo>
                  <a:pt x="8" y="92"/>
                </a:lnTo>
                <a:lnTo>
                  <a:pt x="8" y="90"/>
                </a:lnTo>
                <a:lnTo>
                  <a:pt x="10" y="89"/>
                </a:lnTo>
                <a:lnTo>
                  <a:pt x="10" y="87"/>
                </a:lnTo>
                <a:lnTo>
                  <a:pt x="8" y="87"/>
                </a:lnTo>
                <a:lnTo>
                  <a:pt x="8" y="89"/>
                </a:lnTo>
                <a:lnTo>
                  <a:pt x="8" y="87"/>
                </a:lnTo>
                <a:lnTo>
                  <a:pt x="6" y="89"/>
                </a:lnTo>
                <a:lnTo>
                  <a:pt x="6" y="87"/>
                </a:lnTo>
                <a:lnTo>
                  <a:pt x="6" y="85"/>
                </a:lnTo>
                <a:lnTo>
                  <a:pt x="6" y="84"/>
                </a:lnTo>
                <a:lnTo>
                  <a:pt x="6" y="82"/>
                </a:lnTo>
                <a:lnTo>
                  <a:pt x="8" y="82"/>
                </a:lnTo>
                <a:lnTo>
                  <a:pt x="8" y="80"/>
                </a:lnTo>
                <a:lnTo>
                  <a:pt x="10" y="80"/>
                </a:lnTo>
                <a:lnTo>
                  <a:pt x="11" y="80"/>
                </a:lnTo>
                <a:lnTo>
                  <a:pt x="11" y="79"/>
                </a:lnTo>
                <a:lnTo>
                  <a:pt x="13" y="79"/>
                </a:lnTo>
                <a:lnTo>
                  <a:pt x="13" y="77"/>
                </a:lnTo>
                <a:lnTo>
                  <a:pt x="14" y="77"/>
                </a:lnTo>
                <a:lnTo>
                  <a:pt x="13" y="77"/>
                </a:lnTo>
                <a:lnTo>
                  <a:pt x="11" y="77"/>
                </a:lnTo>
                <a:lnTo>
                  <a:pt x="11" y="79"/>
                </a:lnTo>
                <a:lnTo>
                  <a:pt x="10" y="80"/>
                </a:lnTo>
                <a:lnTo>
                  <a:pt x="8" y="80"/>
                </a:lnTo>
                <a:lnTo>
                  <a:pt x="6" y="80"/>
                </a:lnTo>
                <a:lnTo>
                  <a:pt x="6" y="79"/>
                </a:lnTo>
                <a:lnTo>
                  <a:pt x="5" y="80"/>
                </a:lnTo>
                <a:lnTo>
                  <a:pt x="3" y="80"/>
                </a:lnTo>
                <a:lnTo>
                  <a:pt x="3" y="79"/>
                </a:lnTo>
                <a:lnTo>
                  <a:pt x="1" y="79"/>
                </a:lnTo>
                <a:lnTo>
                  <a:pt x="1" y="77"/>
                </a:lnTo>
                <a:lnTo>
                  <a:pt x="0" y="75"/>
                </a:lnTo>
                <a:lnTo>
                  <a:pt x="3" y="71"/>
                </a:lnTo>
                <a:lnTo>
                  <a:pt x="3" y="69"/>
                </a:lnTo>
                <a:lnTo>
                  <a:pt x="6" y="66"/>
                </a:lnTo>
                <a:lnTo>
                  <a:pt x="6" y="64"/>
                </a:lnTo>
                <a:lnTo>
                  <a:pt x="8" y="61"/>
                </a:lnTo>
                <a:lnTo>
                  <a:pt x="8" y="59"/>
                </a:lnTo>
                <a:lnTo>
                  <a:pt x="10" y="57"/>
                </a:lnTo>
                <a:lnTo>
                  <a:pt x="11" y="54"/>
                </a:lnTo>
                <a:lnTo>
                  <a:pt x="13" y="54"/>
                </a:lnTo>
                <a:lnTo>
                  <a:pt x="13" y="52"/>
                </a:lnTo>
                <a:lnTo>
                  <a:pt x="14" y="52"/>
                </a:lnTo>
                <a:lnTo>
                  <a:pt x="16" y="52"/>
                </a:lnTo>
                <a:lnTo>
                  <a:pt x="19" y="52"/>
                </a:lnTo>
                <a:lnTo>
                  <a:pt x="21" y="52"/>
                </a:lnTo>
                <a:lnTo>
                  <a:pt x="23" y="52"/>
                </a:lnTo>
                <a:lnTo>
                  <a:pt x="24" y="52"/>
                </a:lnTo>
                <a:lnTo>
                  <a:pt x="24" y="51"/>
                </a:lnTo>
                <a:lnTo>
                  <a:pt x="26" y="51"/>
                </a:lnTo>
                <a:lnTo>
                  <a:pt x="33" y="48"/>
                </a:lnTo>
                <a:lnTo>
                  <a:pt x="33" y="46"/>
                </a:lnTo>
                <a:lnTo>
                  <a:pt x="34" y="43"/>
                </a:lnTo>
                <a:lnTo>
                  <a:pt x="36" y="44"/>
                </a:lnTo>
                <a:lnTo>
                  <a:pt x="37" y="44"/>
                </a:lnTo>
                <a:lnTo>
                  <a:pt x="39" y="44"/>
                </a:lnTo>
                <a:lnTo>
                  <a:pt x="41" y="44"/>
                </a:lnTo>
                <a:lnTo>
                  <a:pt x="42" y="44"/>
                </a:lnTo>
                <a:lnTo>
                  <a:pt x="42" y="46"/>
                </a:lnTo>
                <a:lnTo>
                  <a:pt x="44" y="46"/>
                </a:lnTo>
                <a:lnTo>
                  <a:pt x="46" y="44"/>
                </a:lnTo>
                <a:lnTo>
                  <a:pt x="47" y="44"/>
                </a:lnTo>
                <a:lnTo>
                  <a:pt x="49" y="44"/>
                </a:lnTo>
                <a:lnTo>
                  <a:pt x="51" y="44"/>
                </a:lnTo>
                <a:lnTo>
                  <a:pt x="52" y="44"/>
                </a:lnTo>
                <a:lnTo>
                  <a:pt x="52" y="43"/>
                </a:lnTo>
                <a:lnTo>
                  <a:pt x="54" y="44"/>
                </a:lnTo>
                <a:lnTo>
                  <a:pt x="56" y="44"/>
                </a:lnTo>
                <a:lnTo>
                  <a:pt x="56" y="43"/>
                </a:lnTo>
                <a:lnTo>
                  <a:pt x="56" y="41"/>
                </a:lnTo>
                <a:lnTo>
                  <a:pt x="56" y="39"/>
                </a:lnTo>
                <a:lnTo>
                  <a:pt x="57" y="39"/>
                </a:lnTo>
                <a:lnTo>
                  <a:pt x="57" y="41"/>
                </a:lnTo>
                <a:lnTo>
                  <a:pt x="59" y="41"/>
                </a:lnTo>
                <a:lnTo>
                  <a:pt x="59" y="43"/>
                </a:lnTo>
                <a:lnTo>
                  <a:pt x="60" y="43"/>
                </a:lnTo>
                <a:lnTo>
                  <a:pt x="62" y="43"/>
                </a:lnTo>
                <a:lnTo>
                  <a:pt x="62" y="41"/>
                </a:lnTo>
                <a:lnTo>
                  <a:pt x="64" y="43"/>
                </a:lnTo>
                <a:lnTo>
                  <a:pt x="64" y="41"/>
                </a:lnTo>
                <a:lnTo>
                  <a:pt x="64" y="39"/>
                </a:lnTo>
                <a:lnTo>
                  <a:pt x="64" y="38"/>
                </a:lnTo>
                <a:lnTo>
                  <a:pt x="64" y="36"/>
                </a:lnTo>
                <a:lnTo>
                  <a:pt x="64" y="34"/>
                </a:lnTo>
                <a:lnTo>
                  <a:pt x="64" y="33"/>
                </a:lnTo>
                <a:lnTo>
                  <a:pt x="64" y="31"/>
                </a:lnTo>
                <a:lnTo>
                  <a:pt x="64" y="28"/>
                </a:lnTo>
                <a:lnTo>
                  <a:pt x="64" y="26"/>
                </a:lnTo>
                <a:lnTo>
                  <a:pt x="60" y="25"/>
                </a:lnTo>
                <a:lnTo>
                  <a:pt x="59" y="25"/>
                </a:lnTo>
                <a:lnTo>
                  <a:pt x="59" y="23"/>
                </a:lnTo>
                <a:lnTo>
                  <a:pt x="57" y="23"/>
                </a:lnTo>
                <a:lnTo>
                  <a:pt x="57" y="21"/>
                </a:lnTo>
                <a:lnTo>
                  <a:pt x="56" y="21"/>
                </a:lnTo>
                <a:lnTo>
                  <a:pt x="54" y="20"/>
                </a:lnTo>
                <a:lnTo>
                  <a:pt x="52" y="20"/>
                </a:lnTo>
                <a:lnTo>
                  <a:pt x="51" y="20"/>
                </a:lnTo>
                <a:lnTo>
                  <a:pt x="51" y="18"/>
                </a:lnTo>
                <a:lnTo>
                  <a:pt x="51" y="16"/>
                </a:lnTo>
                <a:lnTo>
                  <a:pt x="52" y="16"/>
                </a:lnTo>
                <a:lnTo>
                  <a:pt x="52" y="15"/>
                </a:lnTo>
                <a:lnTo>
                  <a:pt x="54" y="15"/>
                </a:lnTo>
                <a:lnTo>
                  <a:pt x="56" y="15"/>
                </a:lnTo>
                <a:lnTo>
                  <a:pt x="56" y="13"/>
                </a:lnTo>
                <a:lnTo>
                  <a:pt x="56" y="11"/>
                </a:lnTo>
                <a:lnTo>
                  <a:pt x="57" y="11"/>
                </a:lnTo>
                <a:lnTo>
                  <a:pt x="57" y="13"/>
                </a:lnTo>
                <a:lnTo>
                  <a:pt x="59" y="11"/>
                </a:lnTo>
                <a:lnTo>
                  <a:pt x="59" y="13"/>
                </a:lnTo>
                <a:lnTo>
                  <a:pt x="60" y="13"/>
                </a:lnTo>
                <a:lnTo>
                  <a:pt x="60" y="11"/>
                </a:lnTo>
                <a:lnTo>
                  <a:pt x="60" y="13"/>
                </a:lnTo>
                <a:lnTo>
                  <a:pt x="62" y="13"/>
                </a:lnTo>
                <a:lnTo>
                  <a:pt x="64" y="13"/>
                </a:lnTo>
                <a:lnTo>
                  <a:pt x="64" y="11"/>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42" name="Freeform 238"/>
          <p:cNvSpPr>
            <a:spLocks noChangeAspect="1"/>
          </p:cNvSpPr>
          <p:nvPr/>
        </p:nvSpPr>
        <p:spPr bwMode="auto">
          <a:xfrm>
            <a:off x="4069433" y="2469663"/>
            <a:ext cx="2496984" cy="420070"/>
          </a:xfrm>
          <a:custGeom>
            <a:avLst/>
            <a:gdLst>
              <a:gd name="T0" fmla="*/ 2147483647 w 230"/>
              <a:gd name="T1" fmla="*/ 2147483647 h 41"/>
              <a:gd name="T2" fmla="*/ 2147483647 w 230"/>
              <a:gd name="T3" fmla="*/ 2147483647 h 41"/>
              <a:gd name="T4" fmla="*/ 2147483647 w 230"/>
              <a:gd name="T5" fmla="*/ 2147483647 h 41"/>
              <a:gd name="T6" fmla="*/ 0 w 230"/>
              <a:gd name="T7" fmla="*/ 0 h 41"/>
              <a:gd name="T8" fmla="*/ 2147483647 w 230"/>
              <a:gd name="T9" fmla="*/ 2147483647 h 41"/>
              <a:gd name="T10" fmla="*/ 2147483647 w 230"/>
              <a:gd name="T11" fmla="*/ 2147483647 h 41"/>
              <a:gd name="T12" fmla="*/ 2147483647 w 230"/>
              <a:gd name="T13" fmla="*/ 2147483647 h 41"/>
              <a:gd name="T14" fmla="*/ 2147483647 w 230"/>
              <a:gd name="T15" fmla="*/ 2147483647 h 41"/>
              <a:gd name="T16" fmla="*/ 2147483647 w 230"/>
              <a:gd name="T17" fmla="*/ 2147483647 h 41"/>
              <a:gd name="T18" fmla="*/ 2147483647 w 230"/>
              <a:gd name="T19" fmla="*/ 2147483647 h 41"/>
              <a:gd name="T20" fmla="*/ 2147483647 w 230"/>
              <a:gd name="T21" fmla="*/ 2147483647 h 41"/>
              <a:gd name="T22" fmla="*/ 2147483647 w 230"/>
              <a:gd name="T23" fmla="*/ 2147483647 h 41"/>
              <a:gd name="T24" fmla="*/ 2147483647 w 230"/>
              <a:gd name="T25" fmla="*/ 2147483647 h 41"/>
              <a:gd name="T26" fmla="*/ 2147483647 w 230"/>
              <a:gd name="T27" fmla="*/ 2147483647 h 41"/>
              <a:gd name="T28" fmla="*/ 2147483647 w 230"/>
              <a:gd name="T29" fmla="*/ 2147483647 h 41"/>
              <a:gd name="T30" fmla="*/ 2147483647 w 230"/>
              <a:gd name="T31" fmla="*/ 2147483647 h 41"/>
              <a:gd name="T32" fmla="*/ 2147483647 w 230"/>
              <a:gd name="T33" fmla="*/ 2147483647 h 41"/>
              <a:gd name="T34" fmla="*/ 2147483647 w 230"/>
              <a:gd name="T35" fmla="*/ 2147483647 h 41"/>
              <a:gd name="T36" fmla="*/ 2147483647 w 230"/>
              <a:gd name="T37" fmla="*/ 2147483647 h 41"/>
              <a:gd name="T38" fmla="*/ 2147483647 w 230"/>
              <a:gd name="T39" fmla="*/ 2147483647 h 41"/>
              <a:gd name="T40" fmla="*/ 2147483647 w 230"/>
              <a:gd name="T41" fmla="*/ 2147483647 h 41"/>
              <a:gd name="T42" fmla="*/ 2147483647 w 230"/>
              <a:gd name="T43" fmla="*/ 2147483647 h 41"/>
              <a:gd name="T44" fmla="*/ 2147483647 w 230"/>
              <a:gd name="T45" fmla="*/ 2147483647 h 41"/>
              <a:gd name="T46" fmla="*/ 2147483647 w 230"/>
              <a:gd name="T47" fmla="*/ 2147483647 h 41"/>
              <a:gd name="T48" fmla="*/ 2147483647 w 230"/>
              <a:gd name="T49" fmla="*/ 2147483647 h 41"/>
              <a:gd name="T50" fmla="*/ 2147483647 w 230"/>
              <a:gd name="T51" fmla="*/ 2147483647 h 41"/>
              <a:gd name="T52" fmla="*/ 2147483647 w 230"/>
              <a:gd name="T53" fmla="*/ 2147483647 h 41"/>
              <a:gd name="T54" fmla="*/ 2147483647 w 230"/>
              <a:gd name="T55" fmla="*/ 2147483647 h 41"/>
              <a:gd name="T56" fmla="*/ 2147483647 w 230"/>
              <a:gd name="T57" fmla="*/ 2147483647 h 41"/>
              <a:gd name="T58" fmla="*/ 2147483647 w 230"/>
              <a:gd name="T59" fmla="*/ 2147483647 h 41"/>
              <a:gd name="T60" fmla="*/ 2147483647 w 230"/>
              <a:gd name="T61" fmla="*/ 2147483647 h 41"/>
              <a:gd name="T62" fmla="*/ 2147483647 w 230"/>
              <a:gd name="T63" fmla="*/ 2147483647 h 41"/>
              <a:gd name="T64" fmla="*/ 2147483647 w 230"/>
              <a:gd name="T65" fmla="*/ 2147483647 h 41"/>
              <a:gd name="T66" fmla="*/ 2147483647 w 230"/>
              <a:gd name="T67" fmla="*/ 2147483647 h 41"/>
              <a:gd name="T68" fmla="*/ 2147483647 w 230"/>
              <a:gd name="T69" fmla="*/ 2147483647 h 41"/>
              <a:gd name="T70" fmla="*/ 2147483647 w 230"/>
              <a:gd name="T71" fmla="*/ 2147483647 h 41"/>
              <a:gd name="T72" fmla="*/ 2147483647 w 230"/>
              <a:gd name="T73" fmla="*/ 2147483647 h 41"/>
              <a:gd name="T74" fmla="*/ 2147483647 w 230"/>
              <a:gd name="T75" fmla="*/ 2147483647 h 41"/>
              <a:gd name="T76" fmla="*/ 2147483647 w 230"/>
              <a:gd name="T77" fmla="*/ 2147483647 h 41"/>
              <a:gd name="T78" fmla="*/ 2147483647 w 230"/>
              <a:gd name="T79" fmla="*/ 2147483647 h 41"/>
              <a:gd name="T80" fmla="*/ 2147483647 w 230"/>
              <a:gd name="T81" fmla="*/ 2147483647 h 41"/>
              <a:gd name="T82" fmla="*/ 2147483647 w 230"/>
              <a:gd name="T83" fmla="*/ 2147483647 h 41"/>
              <a:gd name="T84" fmla="*/ 2147483647 w 230"/>
              <a:gd name="T85" fmla="*/ 2147483647 h 41"/>
              <a:gd name="T86" fmla="*/ 2147483647 w 230"/>
              <a:gd name="T87" fmla="*/ 2147483647 h 41"/>
              <a:gd name="T88" fmla="*/ 2147483647 w 230"/>
              <a:gd name="T89" fmla="*/ 2147483647 h 41"/>
              <a:gd name="T90" fmla="*/ 2147483647 w 230"/>
              <a:gd name="T91" fmla="*/ 2147483647 h 41"/>
              <a:gd name="T92" fmla="*/ 2147483647 w 230"/>
              <a:gd name="T93" fmla="*/ 2147483647 h 41"/>
              <a:gd name="T94" fmla="*/ 2147483647 w 230"/>
              <a:gd name="T95" fmla="*/ 2147483647 h 41"/>
              <a:gd name="T96" fmla="*/ 2147483647 w 230"/>
              <a:gd name="T97" fmla="*/ 2147483647 h 41"/>
              <a:gd name="T98" fmla="*/ 2147483647 w 230"/>
              <a:gd name="T99" fmla="*/ 2147483647 h 41"/>
              <a:gd name="T100" fmla="*/ 2147483647 w 230"/>
              <a:gd name="T101" fmla="*/ 2147483647 h 41"/>
              <a:gd name="T102" fmla="*/ 2147483647 w 230"/>
              <a:gd name="T103" fmla="*/ 2147483647 h 4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30" h="41">
                <a:moveTo>
                  <a:pt x="0" y="19"/>
                </a:moveTo>
                <a:lnTo>
                  <a:pt x="1" y="19"/>
                </a:lnTo>
                <a:lnTo>
                  <a:pt x="1" y="18"/>
                </a:lnTo>
                <a:lnTo>
                  <a:pt x="3" y="18"/>
                </a:lnTo>
                <a:lnTo>
                  <a:pt x="1" y="18"/>
                </a:lnTo>
                <a:lnTo>
                  <a:pt x="1" y="16"/>
                </a:lnTo>
                <a:lnTo>
                  <a:pt x="3" y="16"/>
                </a:lnTo>
                <a:lnTo>
                  <a:pt x="3" y="14"/>
                </a:lnTo>
                <a:lnTo>
                  <a:pt x="1" y="14"/>
                </a:lnTo>
                <a:lnTo>
                  <a:pt x="1" y="13"/>
                </a:lnTo>
                <a:lnTo>
                  <a:pt x="3" y="11"/>
                </a:lnTo>
                <a:lnTo>
                  <a:pt x="3" y="10"/>
                </a:lnTo>
                <a:lnTo>
                  <a:pt x="3" y="8"/>
                </a:lnTo>
                <a:lnTo>
                  <a:pt x="1" y="8"/>
                </a:lnTo>
                <a:lnTo>
                  <a:pt x="1" y="6"/>
                </a:lnTo>
                <a:lnTo>
                  <a:pt x="1" y="5"/>
                </a:lnTo>
                <a:lnTo>
                  <a:pt x="0" y="5"/>
                </a:lnTo>
                <a:lnTo>
                  <a:pt x="0" y="3"/>
                </a:lnTo>
                <a:lnTo>
                  <a:pt x="0" y="1"/>
                </a:lnTo>
                <a:lnTo>
                  <a:pt x="0" y="0"/>
                </a:lnTo>
                <a:lnTo>
                  <a:pt x="6" y="0"/>
                </a:lnTo>
                <a:lnTo>
                  <a:pt x="13" y="0"/>
                </a:lnTo>
                <a:lnTo>
                  <a:pt x="16" y="0"/>
                </a:lnTo>
                <a:lnTo>
                  <a:pt x="18" y="0"/>
                </a:lnTo>
                <a:lnTo>
                  <a:pt x="18" y="1"/>
                </a:lnTo>
                <a:lnTo>
                  <a:pt x="19" y="0"/>
                </a:lnTo>
                <a:lnTo>
                  <a:pt x="19" y="1"/>
                </a:lnTo>
                <a:lnTo>
                  <a:pt x="21" y="1"/>
                </a:lnTo>
                <a:lnTo>
                  <a:pt x="23" y="1"/>
                </a:lnTo>
                <a:lnTo>
                  <a:pt x="24" y="1"/>
                </a:lnTo>
                <a:lnTo>
                  <a:pt x="26" y="1"/>
                </a:lnTo>
                <a:lnTo>
                  <a:pt x="28" y="1"/>
                </a:lnTo>
                <a:lnTo>
                  <a:pt x="29" y="1"/>
                </a:lnTo>
                <a:lnTo>
                  <a:pt x="31" y="1"/>
                </a:lnTo>
                <a:lnTo>
                  <a:pt x="33" y="1"/>
                </a:lnTo>
                <a:lnTo>
                  <a:pt x="34" y="3"/>
                </a:lnTo>
                <a:lnTo>
                  <a:pt x="34" y="5"/>
                </a:lnTo>
                <a:lnTo>
                  <a:pt x="33" y="6"/>
                </a:lnTo>
                <a:lnTo>
                  <a:pt x="33" y="8"/>
                </a:lnTo>
                <a:lnTo>
                  <a:pt x="33" y="10"/>
                </a:lnTo>
                <a:lnTo>
                  <a:pt x="34" y="10"/>
                </a:lnTo>
                <a:lnTo>
                  <a:pt x="36" y="10"/>
                </a:lnTo>
                <a:lnTo>
                  <a:pt x="38" y="11"/>
                </a:lnTo>
                <a:lnTo>
                  <a:pt x="39" y="11"/>
                </a:lnTo>
                <a:lnTo>
                  <a:pt x="39" y="10"/>
                </a:lnTo>
                <a:lnTo>
                  <a:pt x="39" y="8"/>
                </a:lnTo>
                <a:lnTo>
                  <a:pt x="41" y="6"/>
                </a:lnTo>
                <a:lnTo>
                  <a:pt x="42" y="6"/>
                </a:lnTo>
                <a:lnTo>
                  <a:pt x="42" y="8"/>
                </a:lnTo>
                <a:lnTo>
                  <a:pt x="44" y="8"/>
                </a:lnTo>
                <a:lnTo>
                  <a:pt x="46" y="10"/>
                </a:lnTo>
                <a:lnTo>
                  <a:pt x="47" y="10"/>
                </a:lnTo>
                <a:lnTo>
                  <a:pt x="49" y="10"/>
                </a:lnTo>
                <a:lnTo>
                  <a:pt x="49" y="11"/>
                </a:lnTo>
                <a:lnTo>
                  <a:pt x="51" y="13"/>
                </a:lnTo>
                <a:lnTo>
                  <a:pt x="52" y="13"/>
                </a:lnTo>
                <a:lnTo>
                  <a:pt x="54" y="11"/>
                </a:lnTo>
                <a:lnTo>
                  <a:pt x="56" y="11"/>
                </a:lnTo>
                <a:lnTo>
                  <a:pt x="56" y="13"/>
                </a:lnTo>
                <a:lnTo>
                  <a:pt x="57" y="13"/>
                </a:lnTo>
                <a:lnTo>
                  <a:pt x="57" y="14"/>
                </a:lnTo>
                <a:lnTo>
                  <a:pt x="59" y="14"/>
                </a:lnTo>
                <a:lnTo>
                  <a:pt x="59" y="16"/>
                </a:lnTo>
                <a:lnTo>
                  <a:pt x="61" y="16"/>
                </a:lnTo>
                <a:lnTo>
                  <a:pt x="61" y="14"/>
                </a:lnTo>
                <a:lnTo>
                  <a:pt x="62" y="14"/>
                </a:lnTo>
                <a:lnTo>
                  <a:pt x="64" y="14"/>
                </a:lnTo>
                <a:lnTo>
                  <a:pt x="65" y="14"/>
                </a:lnTo>
                <a:lnTo>
                  <a:pt x="67" y="14"/>
                </a:lnTo>
                <a:lnTo>
                  <a:pt x="67" y="16"/>
                </a:lnTo>
                <a:lnTo>
                  <a:pt x="69" y="16"/>
                </a:lnTo>
                <a:lnTo>
                  <a:pt x="69" y="18"/>
                </a:lnTo>
                <a:lnTo>
                  <a:pt x="70" y="18"/>
                </a:lnTo>
                <a:lnTo>
                  <a:pt x="72" y="18"/>
                </a:lnTo>
                <a:lnTo>
                  <a:pt x="74" y="18"/>
                </a:lnTo>
                <a:lnTo>
                  <a:pt x="77" y="16"/>
                </a:lnTo>
                <a:lnTo>
                  <a:pt x="79" y="16"/>
                </a:lnTo>
                <a:lnTo>
                  <a:pt x="80" y="16"/>
                </a:lnTo>
                <a:lnTo>
                  <a:pt x="82" y="14"/>
                </a:lnTo>
                <a:lnTo>
                  <a:pt x="84" y="13"/>
                </a:lnTo>
                <a:lnTo>
                  <a:pt x="85" y="13"/>
                </a:lnTo>
                <a:lnTo>
                  <a:pt x="87" y="13"/>
                </a:lnTo>
                <a:lnTo>
                  <a:pt x="87" y="14"/>
                </a:lnTo>
                <a:lnTo>
                  <a:pt x="88" y="14"/>
                </a:lnTo>
                <a:lnTo>
                  <a:pt x="90" y="14"/>
                </a:lnTo>
                <a:lnTo>
                  <a:pt x="90" y="13"/>
                </a:lnTo>
                <a:lnTo>
                  <a:pt x="92" y="13"/>
                </a:lnTo>
                <a:lnTo>
                  <a:pt x="93" y="13"/>
                </a:lnTo>
                <a:lnTo>
                  <a:pt x="95" y="13"/>
                </a:lnTo>
                <a:lnTo>
                  <a:pt x="97" y="13"/>
                </a:lnTo>
                <a:lnTo>
                  <a:pt x="97" y="14"/>
                </a:lnTo>
                <a:lnTo>
                  <a:pt x="98" y="14"/>
                </a:lnTo>
                <a:lnTo>
                  <a:pt x="100" y="14"/>
                </a:lnTo>
                <a:lnTo>
                  <a:pt x="102" y="14"/>
                </a:lnTo>
                <a:lnTo>
                  <a:pt x="103" y="14"/>
                </a:lnTo>
                <a:lnTo>
                  <a:pt x="105" y="14"/>
                </a:lnTo>
                <a:lnTo>
                  <a:pt x="105" y="13"/>
                </a:lnTo>
                <a:lnTo>
                  <a:pt x="107" y="13"/>
                </a:lnTo>
                <a:lnTo>
                  <a:pt x="108" y="13"/>
                </a:lnTo>
                <a:lnTo>
                  <a:pt x="110" y="13"/>
                </a:lnTo>
                <a:lnTo>
                  <a:pt x="110" y="11"/>
                </a:lnTo>
                <a:lnTo>
                  <a:pt x="111" y="11"/>
                </a:lnTo>
                <a:lnTo>
                  <a:pt x="113" y="11"/>
                </a:lnTo>
                <a:lnTo>
                  <a:pt x="116" y="11"/>
                </a:lnTo>
                <a:lnTo>
                  <a:pt x="118" y="13"/>
                </a:lnTo>
                <a:lnTo>
                  <a:pt x="120" y="13"/>
                </a:lnTo>
                <a:lnTo>
                  <a:pt x="121" y="13"/>
                </a:lnTo>
                <a:lnTo>
                  <a:pt x="121" y="14"/>
                </a:lnTo>
                <a:lnTo>
                  <a:pt x="120" y="14"/>
                </a:lnTo>
                <a:lnTo>
                  <a:pt x="118" y="14"/>
                </a:lnTo>
                <a:lnTo>
                  <a:pt x="118" y="16"/>
                </a:lnTo>
                <a:lnTo>
                  <a:pt x="118" y="18"/>
                </a:lnTo>
                <a:lnTo>
                  <a:pt x="118" y="19"/>
                </a:lnTo>
                <a:lnTo>
                  <a:pt x="118" y="21"/>
                </a:lnTo>
                <a:lnTo>
                  <a:pt x="116" y="21"/>
                </a:lnTo>
                <a:lnTo>
                  <a:pt x="116" y="23"/>
                </a:lnTo>
                <a:lnTo>
                  <a:pt x="115" y="23"/>
                </a:lnTo>
                <a:lnTo>
                  <a:pt x="115" y="24"/>
                </a:lnTo>
                <a:lnTo>
                  <a:pt x="115" y="26"/>
                </a:lnTo>
                <a:lnTo>
                  <a:pt x="116" y="26"/>
                </a:lnTo>
                <a:lnTo>
                  <a:pt x="116" y="28"/>
                </a:lnTo>
                <a:lnTo>
                  <a:pt x="118" y="28"/>
                </a:lnTo>
                <a:lnTo>
                  <a:pt x="120" y="29"/>
                </a:lnTo>
                <a:lnTo>
                  <a:pt x="121" y="29"/>
                </a:lnTo>
                <a:lnTo>
                  <a:pt x="123" y="31"/>
                </a:lnTo>
                <a:lnTo>
                  <a:pt x="121" y="31"/>
                </a:lnTo>
                <a:lnTo>
                  <a:pt x="123" y="33"/>
                </a:lnTo>
                <a:lnTo>
                  <a:pt x="125" y="34"/>
                </a:lnTo>
                <a:lnTo>
                  <a:pt x="126" y="34"/>
                </a:lnTo>
                <a:lnTo>
                  <a:pt x="128" y="34"/>
                </a:lnTo>
                <a:lnTo>
                  <a:pt x="130" y="34"/>
                </a:lnTo>
                <a:lnTo>
                  <a:pt x="131" y="34"/>
                </a:lnTo>
                <a:lnTo>
                  <a:pt x="131" y="33"/>
                </a:lnTo>
                <a:lnTo>
                  <a:pt x="133" y="33"/>
                </a:lnTo>
                <a:lnTo>
                  <a:pt x="134" y="31"/>
                </a:lnTo>
                <a:lnTo>
                  <a:pt x="133" y="31"/>
                </a:lnTo>
                <a:lnTo>
                  <a:pt x="133" y="29"/>
                </a:lnTo>
                <a:lnTo>
                  <a:pt x="134" y="29"/>
                </a:lnTo>
                <a:lnTo>
                  <a:pt x="136" y="29"/>
                </a:lnTo>
                <a:lnTo>
                  <a:pt x="136" y="28"/>
                </a:lnTo>
                <a:lnTo>
                  <a:pt x="138" y="28"/>
                </a:lnTo>
                <a:lnTo>
                  <a:pt x="138" y="26"/>
                </a:lnTo>
                <a:lnTo>
                  <a:pt x="138" y="24"/>
                </a:lnTo>
                <a:lnTo>
                  <a:pt x="138" y="23"/>
                </a:lnTo>
                <a:lnTo>
                  <a:pt x="139" y="23"/>
                </a:lnTo>
                <a:lnTo>
                  <a:pt x="139" y="24"/>
                </a:lnTo>
                <a:lnTo>
                  <a:pt x="141" y="24"/>
                </a:lnTo>
                <a:lnTo>
                  <a:pt x="143" y="23"/>
                </a:lnTo>
                <a:lnTo>
                  <a:pt x="144" y="23"/>
                </a:lnTo>
                <a:lnTo>
                  <a:pt x="146" y="23"/>
                </a:lnTo>
                <a:lnTo>
                  <a:pt x="146" y="24"/>
                </a:lnTo>
                <a:lnTo>
                  <a:pt x="148" y="24"/>
                </a:lnTo>
                <a:lnTo>
                  <a:pt x="148" y="26"/>
                </a:lnTo>
                <a:lnTo>
                  <a:pt x="149" y="28"/>
                </a:lnTo>
                <a:lnTo>
                  <a:pt x="151" y="29"/>
                </a:lnTo>
                <a:lnTo>
                  <a:pt x="153" y="29"/>
                </a:lnTo>
                <a:lnTo>
                  <a:pt x="153" y="31"/>
                </a:lnTo>
                <a:lnTo>
                  <a:pt x="153" y="33"/>
                </a:lnTo>
                <a:lnTo>
                  <a:pt x="151" y="33"/>
                </a:lnTo>
                <a:lnTo>
                  <a:pt x="153" y="33"/>
                </a:lnTo>
                <a:lnTo>
                  <a:pt x="153" y="34"/>
                </a:lnTo>
                <a:lnTo>
                  <a:pt x="154" y="34"/>
                </a:lnTo>
                <a:lnTo>
                  <a:pt x="154" y="36"/>
                </a:lnTo>
                <a:lnTo>
                  <a:pt x="154" y="37"/>
                </a:lnTo>
                <a:lnTo>
                  <a:pt x="154" y="39"/>
                </a:lnTo>
                <a:lnTo>
                  <a:pt x="156" y="39"/>
                </a:lnTo>
                <a:lnTo>
                  <a:pt x="157" y="41"/>
                </a:lnTo>
                <a:lnTo>
                  <a:pt x="159" y="39"/>
                </a:lnTo>
                <a:lnTo>
                  <a:pt x="159" y="37"/>
                </a:lnTo>
                <a:lnTo>
                  <a:pt x="161" y="37"/>
                </a:lnTo>
                <a:lnTo>
                  <a:pt x="161" y="36"/>
                </a:lnTo>
                <a:lnTo>
                  <a:pt x="162" y="36"/>
                </a:lnTo>
                <a:lnTo>
                  <a:pt x="162" y="34"/>
                </a:lnTo>
                <a:lnTo>
                  <a:pt x="164" y="34"/>
                </a:lnTo>
                <a:lnTo>
                  <a:pt x="162" y="34"/>
                </a:lnTo>
                <a:lnTo>
                  <a:pt x="164" y="33"/>
                </a:lnTo>
                <a:lnTo>
                  <a:pt x="166" y="33"/>
                </a:lnTo>
                <a:lnTo>
                  <a:pt x="166" y="31"/>
                </a:lnTo>
                <a:lnTo>
                  <a:pt x="167" y="31"/>
                </a:lnTo>
                <a:lnTo>
                  <a:pt x="167" y="29"/>
                </a:lnTo>
                <a:lnTo>
                  <a:pt x="166" y="29"/>
                </a:lnTo>
                <a:lnTo>
                  <a:pt x="166" y="28"/>
                </a:lnTo>
                <a:lnTo>
                  <a:pt x="167" y="28"/>
                </a:lnTo>
                <a:lnTo>
                  <a:pt x="169" y="28"/>
                </a:lnTo>
                <a:lnTo>
                  <a:pt x="169" y="29"/>
                </a:lnTo>
                <a:lnTo>
                  <a:pt x="169" y="28"/>
                </a:lnTo>
                <a:lnTo>
                  <a:pt x="171" y="28"/>
                </a:lnTo>
                <a:lnTo>
                  <a:pt x="172" y="28"/>
                </a:lnTo>
                <a:lnTo>
                  <a:pt x="172" y="26"/>
                </a:lnTo>
                <a:lnTo>
                  <a:pt x="174" y="26"/>
                </a:lnTo>
                <a:lnTo>
                  <a:pt x="174" y="24"/>
                </a:lnTo>
                <a:lnTo>
                  <a:pt x="176" y="24"/>
                </a:lnTo>
                <a:lnTo>
                  <a:pt x="176" y="23"/>
                </a:lnTo>
                <a:lnTo>
                  <a:pt x="177" y="23"/>
                </a:lnTo>
                <a:lnTo>
                  <a:pt x="177" y="24"/>
                </a:lnTo>
                <a:lnTo>
                  <a:pt x="179" y="24"/>
                </a:lnTo>
                <a:lnTo>
                  <a:pt x="179" y="23"/>
                </a:lnTo>
                <a:lnTo>
                  <a:pt x="179" y="24"/>
                </a:lnTo>
                <a:lnTo>
                  <a:pt x="180" y="23"/>
                </a:lnTo>
                <a:lnTo>
                  <a:pt x="180" y="24"/>
                </a:lnTo>
                <a:lnTo>
                  <a:pt x="182" y="24"/>
                </a:lnTo>
                <a:lnTo>
                  <a:pt x="184" y="24"/>
                </a:lnTo>
                <a:lnTo>
                  <a:pt x="185" y="26"/>
                </a:lnTo>
                <a:lnTo>
                  <a:pt x="187" y="26"/>
                </a:lnTo>
                <a:lnTo>
                  <a:pt x="189" y="26"/>
                </a:lnTo>
                <a:lnTo>
                  <a:pt x="189" y="28"/>
                </a:lnTo>
                <a:lnTo>
                  <a:pt x="190" y="28"/>
                </a:lnTo>
                <a:lnTo>
                  <a:pt x="190" y="26"/>
                </a:lnTo>
                <a:lnTo>
                  <a:pt x="190" y="28"/>
                </a:lnTo>
                <a:lnTo>
                  <a:pt x="192" y="28"/>
                </a:lnTo>
                <a:lnTo>
                  <a:pt x="194" y="28"/>
                </a:lnTo>
                <a:lnTo>
                  <a:pt x="194" y="29"/>
                </a:lnTo>
                <a:lnTo>
                  <a:pt x="195" y="29"/>
                </a:lnTo>
                <a:lnTo>
                  <a:pt x="197" y="29"/>
                </a:lnTo>
                <a:lnTo>
                  <a:pt x="199" y="31"/>
                </a:lnTo>
                <a:lnTo>
                  <a:pt x="200" y="31"/>
                </a:lnTo>
                <a:lnTo>
                  <a:pt x="202" y="33"/>
                </a:lnTo>
                <a:lnTo>
                  <a:pt x="202" y="31"/>
                </a:lnTo>
                <a:lnTo>
                  <a:pt x="203" y="31"/>
                </a:lnTo>
                <a:lnTo>
                  <a:pt x="203" y="33"/>
                </a:lnTo>
                <a:lnTo>
                  <a:pt x="205" y="33"/>
                </a:lnTo>
                <a:lnTo>
                  <a:pt x="207" y="33"/>
                </a:lnTo>
                <a:lnTo>
                  <a:pt x="208" y="33"/>
                </a:lnTo>
                <a:lnTo>
                  <a:pt x="208" y="31"/>
                </a:lnTo>
                <a:lnTo>
                  <a:pt x="210" y="31"/>
                </a:lnTo>
                <a:lnTo>
                  <a:pt x="210" y="29"/>
                </a:lnTo>
                <a:lnTo>
                  <a:pt x="210" y="28"/>
                </a:lnTo>
                <a:lnTo>
                  <a:pt x="212" y="26"/>
                </a:lnTo>
                <a:lnTo>
                  <a:pt x="213" y="26"/>
                </a:lnTo>
                <a:lnTo>
                  <a:pt x="213" y="24"/>
                </a:lnTo>
                <a:lnTo>
                  <a:pt x="215" y="24"/>
                </a:lnTo>
                <a:lnTo>
                  <a:pt x="217" y="24"/>
                </a:lnTo>
                <a:lnTo>
                  <a:pt x="218" y="24"/>
                </a:lnTo>
                <a:lnTo>
                  <a:pt x="218" y="23"/>
                </a:lnTo>
                <a:lnTo>
                  <a:pt x="220" y="23"/>
                </a:lnTo>
                <a:lnTo>
                  <a:pt x="220" y="21"/>
                </a:lnTo>
                <a:lnTo>
                  <a:pt x="222" y="21"/>
                </a:lnTo>
                <a:lnTo>
                  <a:pt x="223" y="21"/>
                </a:lnTo>
                <a:lnTo>
                  <a:pt x="225" y="21"/>
                </a:lnTo>
                <a:lnTo>
                  <a:pt x="226" y="21"/>
                </a:lnTo>
                <a:lnTo>
                  <a:pt x="228" y="23"/>
                </a:lnTo>
                <a:lnTo>
                  <a:pt x="228" y="21"/>
                </a:lnTo>
                <a:lnTo>
                  <a:pt x="226" y="21"/>
                </a:lnTo>
                <a:lnTo>
                  <a:pt x="228" y="21"/>
                </a:lnTo>
                <a:lnTo>
                  <a:pt x="228" y="19"/>
                </a:lnTo>
                <a:lnTo>
                  <a:pt x="228" y="18"/>
                </a:lnTo>
                <a:lnTo>
                  <a:pt x="230" y="18"/>
                </a:lnTo>
                <a:lnTo>
                  <a:pt x="230" y="16"/>
                </a:lnTo>
                <a:lnTo>
                  <a:pt x="228" y="16"/>
                </a:lnTo>
                <a:lnTo>
                  <a:pt x="228" y="14"/>
                </a:lnTo>
                <a:lnTo>
                  <a:pt x="226" y="13"/>
                </a:lnTo>
                <a:lnTo>
                  <a:pt x="225" y="13"/>
                </a:lnTo>
                <a:lnTo>
                  <a:pt x="225" y="11"/>
                </a:lnTo>
                <a:lnTo>
                  <a:pt x="225" y="10"/>
                </a:lnTo>
                <a:lnTo>
                  <a:pt x="226" y="10"/>
                </a:lnTo>
                <a:lnTo>
                  <a:pt x="226" y="8"/>
                </a:lnTo>
                <a:lnTo>
                  <a:pt x="226" y="10"/>
                </a:lnTo>
                <a:lnTo>
                  <a:pt x="228" y="10"/>
                </a:lnTo>
                <a:lnTo>
                  <a:pt x="228" y="8"/>
                </a:lnTo>
                <a:lnTo>
                  <a:pt x="230" y="10"/>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43" name="Freeform 239"/>
          <p:cNvSpPr>
            <a:spLocks noChangeAspect="1"/>
          </p:cNvSpPr>
          <p:nvPr/>
        </p:nvSpPr>
        <p:spPr bwMode="auto">
          <a:xfrm>
            <a:off x="3386243" y="3369313"/>
            <a:ext cx="9283" cy="21004"/>
          </a:xfrm>
          <a:custGeom>
            <a:avLst/>
            <a:gdLst>
              <a:gd name="T0" fmla="*/ 0 w 9284"/>
              <a:gd name="T1" fmla="*/ 2147483647 h 2"/>
              <a:gd name="T2" fmla="*/ 0 w 9284"/>
              <a:gd name="T3" fmla="*/ 0 h 2"/>
              <a:gd name="T4" fmla="*/ 0 w 9284"/>
              <a:gd name="T5" fmla="*/ 2147483647 h 2"/>
              <a:gd name="T6" fmla="*/ 0 60000 65536"/>
              <a:gd name="T7" fmla="*/ 0 60000 65536"/>
              <a:gd name="T8" fmla="*/ 0 60000 65536"/>
            </a:gdLst>
            <a:ahLst/>
            <a:cxnLst>
              <a:cxn ang="T6">
                <a:pos x="T0" y="T1"/>
              </a:cxn>
              <a:cxn ang="T7">
                <a:pos x="T2" y="T3"/>
              </a:cxn>
              <a:cxn ang="T8">
                <a:pos x="T4" y="T5"/>
              </a:cxn>
            </a:cxnLst>
            <a:rect l="0" t="0" r="r" b="b"/>
            <a:pathLst>
              <a:path w="9284" h="2">
                <a:moveTo>
                  <a:pt x="0" y="2"/>
                </a:moveTo>
                <a:lnTo>
                  <a:pt x="0" y="0"/>
                </a:lnTo>
                <a:lnTo>
                  <a:pt x="0" y="2"/>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44" name="Freeform 240"/>
          <p:cNvSpPr>
            <a:spLocks noChangeAspect="1"/>
          </p:cNvSpPr>
          <p:nvPr/>
        </p:nvSpPr>
        <p:spPr bwMode="auto">
          <a:xfrm>
            <a:off x="3375104" y="3390318"/>
            <a:ext cx="31561" cy="71761"/>
          </a:xfrm>
          <a:custGeom>
            <a:avLst/>
            <a:gdLst>
              <a:gd name="T0" fmla="*/ 0 w 3"/>
              <a:gd name="T1" fmla="*/ 2147483647 h 7"/>
              <a:gd name="T2" fmla="*/ 2147483647 w 3"/>
              <a:gd name="T3" fmla="*/ 2147483647 h 7"/>
              <a:gd name="T4" fmla="*/ 2147483647 w 3"/>
              <a:gd name="T5" fmla="*/ 2147483647 h 7"/>
              <a:gd name="T6" fmla="*/ 2147483647 w 3"/>
              <a:gd name="T7" fmla="*/ 0 h 7"/>
              <a:gd name="T8" fmla="*/ 2147483647 w 3"/>
              <a:gd name="T9" fmla="*/ 2147483647 h 7"/>
              <a:gd name="T10" fmla="*/ 2147483647 w 3"/>
              <a:gd name="T11" fmla="*/ 2147483647 h 7"/>
              <a:gd name="T12" fmla="*/ 2147483647 w 3"/>
              <a:gd name="T13" fmla="*/ 2147483647 h 7"/>
              <a:gd name="T14" fmla="*/ 2147483647 w 3"/>
              <a:gd name="T15" fmla="*/ 2147483647 h 7"/>
              <a:gd name="T16" fmla="*/ 2147483647 w 3"/>
              <a:gd name="T17" fmla="*/ 2147483647 h 7"/>
              <a:gd name="T18" fmla="*/ 2147483647 w 3"/>
              <a:gd name="T19" fmla="*/ 2147483647 h 7"/>
              <a:gd name="T20" fmla="*/ 0 w 3"/>
              <a:gd name="T21" fmla="*/ 2147483647 h 7"/>
              <a:gd name="T22" fmla="*/ 0 w 3"/>
              <a:gd name="T23" fmla="*/ 2147483647 h 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 h="7">
                <a:moveTo>
                  <a:pt x="0" y="3"/>
                </a:moveTo>
                <a:lnTo>
                  <a:pt x="1" y="3"/>
                </a:lnTo>
                <a:lnTo>
                  <a:pt x="1" y="2"/>
                </a:lnTo>
                <a:lnTo>
                  <a:pt x="1" y="0"/>
                </a:lnTo>
                <a:lnTo>
                  <a:pt x="3" y="2"/>
                </a:lnTo>
                <a:lnTo>
                  <a:pt x="1" y="2"/>
                </a:lnTo>
                <a:lnTo>
                  <a:pt x="1" y="3"/>
                </a:lnTo>
                <a:lnTo>
                  <a:pt x="3" y="3"/>
                </a:lnTo>
                <a:lnTo>
                  <a:pt x="3" y="5"/>
                </a:lnTo>
                <a:lnTo>
                  <a:pt x="1" y="7"/>
                </a:lnTo>
                <a:lnTo>
                  <a:pt x="0" y="5"/>
                </a:lnTo>
                <a:lnTo>
                  <a:pt x="0" y="3"/>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45" name="Freeform 241"/>
          <p:cNvSpPr>
            <a:spLocks noChangeAspect="1"/>
          </p:cNvSpPr>
          <p:nvPr/>
        </p:nvSpPr>
        <p:spPr bwMode="auto">
          <a:xfrm>
            <a:off x="3276711" y="3369313"/>
            <a:ext cx="109533" cy="103267"/>
          </a:xfrm>
          <a:custGeom>
            <a:avLst/>
            <a:gdLst>
              <a:gd name="T0" fmla="*/ 2147483647 w 10"/>
              <a:gd name="T1" fmla="*/ 2147483647 h 10"/>
              <a:gd name="T2" fmla="*/ 2147483647 w 10"/>
              <a:gd name="T3" fmla="*/ 0 h 10"/>
              <a:gd name="T4" fmla="*/ 2147483647 w 10"/>
              <a:gd name="T5" fmla="*/ 0 h 10"/>
              <a:gd name="T6" fmla="*/ 2147483647 w 10"/>
              <a:gd name="T7" fmla="*/ 0 h 10"/>
              <a:gd name="T8" fmla="*/ 2147483647 w 10"/>
              <a:gd name="T9" fmla="*/ 2147483647 h 10"/>
              <a:gd name="T10" fmla="*/ 2147483647 w 10"/>
              <a:gd name="T11" fmla="*/ 2147483647 h 10"/>
              <a:gd name="T12" fmla="*/ 2147483647 w 10"/>
              <a:gd name="T13" fmla="*/ 2147483647 h 10"/>
              <a:gd name="T14" fmla="*/ 2147483647 w 10"/>
              <a:gd name="T15" fmla="*/ 2147483647 h 10"/>
              <a:gd name="T16" fmla="*/ 2147483647 w 10"/>
              <a:gd name="T17" fmla="*/ 2147483647 h 10"/>
              <a:gd name="T18" fmla="*/ 2147483647 w 10"/>
              <a:gd name="T19" fmla="*/ 2147483647 h 10"/>
              <a:gd name="T20" fmla="*/ 2147483647 w 10"/>
              <a:gd name="T21" fmla="*/ 2147483647 h 10"/>
              <a:gd name="T22" fmla="*/ 2147483647 w 10"/>
              <a:gd name="T23" fmla="*/ 2147483647 h 10"/>
              <a:gd name="T24" fmla="*/ 2147483647 w 10"/>
              <a:gd name="T25" fmla="*/ 2147483647 h 10"/>
              <a:gd name="T26" fmla="*/ 2147483647 w 10"/>
              <a:gd name="T27" fmla="*/ 2147483647 h 10"/>
              <a:gd name="T28" fmla="*/ 2147483647 w 10"/>
              <a:gd name="T29" fmla="*/ 2147483647 h 10"/>
              <a:gd name="T30" fmla="*/ 2147483647 w 10"/>
              <a:gd name="T31" fmla="*/ 2147483647 h 10"/>
              <a:gd name="T32" fmla="*/ 2147483647 w 10"/>
              <a:gd name="T33" fmla="*/ 2147483647 h 10"/>
              <a:gd name="T34" fmla="*/ 0 w 10"/>
              <a:gd name="T35" fmla="*/ 2147483647 h 10"/>
              <a:gd name="T36" fmla="*/ 0 w 10"/>
              <a:gd name="T37" fmla="*/ 2147483647 h 10"/>
              <a:gd name="T38" fmla="*/ 2147483647 w 10"/>
              <a:gd name="T39" fmla="*/ 2147483647 h 10"/>
              <a:gd name="T40" fmla="*/ 2147483647 w 10"/>
              <a:gd name="T41" fmla="*/ 2147483647 h 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 h="10">
                <a:moveTo>
                  <a:pt x="4" y="2"/>
                </a:moveTo>
                <a:lnTo>
                  <a:pt x="5" y="0"/>
                </a:lnTo>
                <a:lnTo>
                  <a:pt x="7" y="0"/>
                </a:lnTo>
                <a:lnTo>
                  <a:pt x="9" y="0"/>
                </a:lnTo>
                <a:lnTo>
                  <a:pt x="10" y="2"/>
                </a:lnTo>
                <a:lnTo>
                  <a:pt x="9" y="4"/>
                </a:lnTo>
                <a:lnTo>
                  <a:pt x="9" y="5"/>
                </a:lnTo>
                <a:lnTo>
                  <a:pt x="7" y="5"/>
                </a:lnTo>
                <a:lnTo>
                  <a:pt x="7" y="7"/>
                </a:lnTo>
                <a:lnTo>
                  <a:pt x="7" y="9"/>
                </a:lnTo>
                <a:lnTo>
                  <a:pt x="9" y="9"/>
                </a:lnTo>
                <a:lnTo>
                  <a:pt x="9" y="10"/>
                </a:lnTo>
                <a:lnTo>
                  <a:pt x="7" y="10"/>
                </a:lnTo>
                <a:lnTo>
                  <a:pt x="5" y="10"/>
                </a:lnTo>
                <a:lnTo>
                  <a:pt x="4" y="10"/>
                </a:lnTo>
                <a:lnTo>
                  <a:pt x="2" y="9"/>
                </a:lnTo>
                <a:lnTo>
                  <a:pt x="2" y="7"/>
                </a:lnTo>
                <a:lnTo>
                  <a:pt x="0" y="7"/>
                </a:lnTo>
                <a:lnTo>
                  <a:pt x="0" y="5"/>
                </a:lnTo>
                <a:lnTo>
                  <a:pt x="2" y="4"/>
                </a:lnTo>
                <a:lnTo>
                  <a:pt x="4" y="2"/>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46" name="Freeform 242"/>
          <p:cNvSpPr>
            <a:spLocks noChangeAspect="1"/>
          </p:cNvSpPr>
          <p:nvPr/>
        </p:nvSpPr>
        <p:spPr bwMode="auto">
          <a:xfrm>
            <a:off x="3352827" y="3318554"/>
            <a:ext cx="33417" cy="50759"/>
          </a:xfrm>
          <a:custGeom>
            <a:avLst/>
            <a:gdLst>
              <a:gd name="T0" fmla="*/ 0 w 3"/>
              <a:gd name="T1" fmla="*/ 2147483647 h 5"/>
              <a:gd name="T2" fmla="*/ 0 w 3"/>
              <a:gd name="T3" fmla="*/ 2147483647 h 5"/>
              <a:gd name="T4" fmla="*/ 2147483647 w 3"/>
              <a:gd name="T5" fmla="*/ 2147483647 h 5"/>
              <a:gd name="T6" fmla="*/ 2147483647 w 3"/>
              <a:gd name="T7" fmla="*/ 2147483647 h 5"/>
              <a:gd name="T8" fmla="*/ 2147483647 w 3"/>
              <a:gd name="T9" fmla="*/ 0 h 5"/>
              <a:gd name="T10" fmla="*/ 2147483647 w 3"/>
              <a:gd name="T11" fmla="*/ 2147483647 h 5"/>
              <a:gd name="T12" fmla="*/ 2147483647 w 3"/>
              <a:gd name="T13" fmla="*/ 2147483647 h 5"/>
              <a:gd name="T14" fmla="*/ 2147483647 w 3"/>
              <a:gd name="T15" fmla="*/ 2147483647 h 5"/>
              <a:gd name="T16" fmla="*/ 2147483647 w 3"/>
              <a:gd name="T17" fmla="*/ 2147483647 h 5"/>
              <a:gd name="T18" fmla="*/ 0 w 3"/>
              <a:gd name="T19" fmla="*/ 2147483647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 h="5">
                <a:moveTo>
                  <a:pt x="0" y="5"/>
                </a:moveTo>
                <a:lnTo>
                  <a:pt x="0" y="4"/>
                </a:lnTo>
                <a:lnTo>
                  <a:pt x="2" y="4"/>
                </a:lnTo>
                <a:lnTo>
                  <a:pt x="2" y="2"/>
                </a:lnTo>
                <a:lnTo>
                  <a:pt x="2" y="0"/>
                </a:lnTo>
                <a:lnTo>
                  <a:pt x="3" y="2"/>
                </a:lnTo>
                <a:lnTo>
                  <a:pt x="3" y="4"/>
                </a:lnTo>
                <a:lnTo>
                  <a:pt x="3" y="5"/>
                </a:lnTo>
                <a:lnTo>
                  <a:pt x="2" y="5"/>
                </a:lnTo>
                <a:lnTo>
                  <a:pt x="0" y="5"/>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47" name="Freeform 243"/>
          <p:cNvSpPr>
            <a:spLocks noChangeAspect="1"/>
          </p:cNvSpPr>
          <p:nvPr/>
        </p:nvSpPr>
        <p:spPr bwMode="auto">
          <a:xfrm>
            <a:off x="3406665" y="3390317"/>
            <a:ext cx="22278" cy="21004"/>
          </a:xfrm>
          <a:custGeom>
            <a:avLst/>
            <a:gdLst>
              <a:gd name="T0" fmla="*/ 2147483647 w 2"/>
              <a:gd name="T1" fmla="*/ 2147483647 h 2"/>
              <a:gd name="T2" fmla="*/ 0 w 2"/>
              <a:gd name="T3" fmla="*/ 2147483647 h 2"/>
              <a:gd name="T4" fmla="*/ 0 w 2"/>
              <a:gd name="T5" fmla="*/ 0 h 2"/>
              <a:gd name="T6" fmla="*/ 2147483647 w 2"/>
              <a:gd name="T7" fmla="*/ 2147483647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2">
                <a:moveTo>
                  <a:pt x="2" y="2"/>
                </a:moveTo>
                <a:lnTo>
                  <a:pt x="0" y="2"/>
                </a:lnTo>
                <a:lnTo>
                  <a:pt x="0" y="0"/>
                </a:lnTo>
                <a:lnTo>
                  <a:pt x="2" y="2"/>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48" name="Freeform 244"/>
          <p:cNvSpPr>
            <a:spLocks noChangeAspect="1"/>
          </p:cNvSpPr>
          <p:nvPr/>
        </p:nvSpPr>
        <p:spPr bwMode="auto">
          <a:xfrm>
            <a:off x="3386244" y="3411321"/>
            <a:ext cx="20422" cy="29754"/>
          </a:xfrm>
          <a:custGeom>
            <a:avLst/>
            <a:gdLst>
              <a:gd name="T0" fmla="*/ 2147483647 w 2"/>
              <a:gd name="T1" fmla="*/ 2147483647 h 3"/>
              <a:gd name="T2" fmla="*/ 0 w 2"/>
              <a:gd name="T3" fmla="*/ 2147483647 h 3"/>
              <a:gd name="T4" fmla="*/ 0 w 2"/>
              <a:gd name="T5" fmla="*/ 0 h 3"/>
              <a:gd name="T6" fmla="*/ 2147483647 w 2"/>
              <a:gd name="T7" fmla="*/ 0 h 3"/>
              <a:gd name="T8" fmla="*/ 2147483647 w 2"/>
              <a:gd name="T9" fmla="*/ 2147483647 h 3"/>
              <a:gd name="T10" fmla="*/ 2147483647 w 2"/>
              <a:gd name="T11" fmla="*/ 2147483647 h 3"/>
              <a:gd name="T12" fmla="*/ 2147483647 w 2"/>
              <a:gd name="T13" fmla="*/ 2147483647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3">
                <a:moveTo>
                  <a:pt x="2" y="1"/>
                </a:moveTo>
                <a:lnTo>
                  <a:pt x="0" y="1"/>
                </a:lnTo>
                <a:lnTo>
                  <a:pt x="0" y="0"/>
                </a:lnTo>
                <a:lnTo>
                  <a:pt x="2" y="0"/>
                </a:lnTo>
                <a:lnTo>
                  <a:pt x="2" y="1"/>
                </a:lnTo>
                <a:lnTo>
                  <a:pt x="2" y="3"/>
                </a:lnTo>
                <a:lnTo>
                  <a:pt x="2" y="1"/>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49" name="Freeform 245"/>
          <p:cNvSpPr>
            <a:spLocks noChangeAspect="1"/>
          </p:cNvSpPr>
          <p:nvPr/>
        </p:nvSpPr>
        <p:spPr bwMode="auto">
          <a:xfrm>
            <a:off x="4015596" y="4177949"/>
            <a:ext cx="11139" cy="10502"/>
          </a:xfrm>
          <a:custGeom>
            <a:avLst/>
            <a:gdLst>
              <a:gd name="T0" fmla="*/ 0 w 1"/>
              <a:gd name="T1" fmla="*/ 0 h 9283"/>
              <a:gd name="T2" fmla="*/ 2147483647 w 1"/>
              <a:gd name="T3" fmla="*/ 0 h 9283"/>
              <a:gd name="T4" fmla="*/ 0 w 1"/>
              <a:gd name="T5" fmla="*/ 0 h 9283"/>
              <a:gd name="T6" fmla="*/ 0 60000 65536"/>
              <a:gd name="T7" fmla="*/ 0 60000 65536"/>
              <a:gd name="T8" fmla="*/ 0 60000 65536"/>
            </a:gdLst>
            <a:ahLst/>
            <a:cxnLst>
              <a:cxn ang="T6">
                <a:pos x="T0" y="T1"/>
              </a:cxn>
              <a:cxn ang="T7">
                <a:pos x="T2" y="T3"/>
              </a:cxn>
              <a:cxn ang="T8">
                <a:pos x="T4" y="T5"/>
              </a:cxn>
            </a:cxnLst>
            <a:rect l="0" t="0" r="r" b="b"/>
            <a:pathLst>
              <a:path w="1" h="9283">
                <a:moveTo>
                  <a:pt x="0" y="0"/>
                </a:moveTo>
                <a:lnTo>
                  <a:pt x="1" y="0"/>
                </a:lnTo>
                <a:lnTo>
                  <a:pt x="0" y="0"/>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50" name="Freeform 246"/>
          <p:cNvSpPr>
            <a:spLocks noChangeAspect="1"/>
          </p:cNvSpPr>
          <p:nvPr/>
        </p:nvSpPr>
        <p:spPr bwMode="auto">
          <a:xfrm>
            <a:off x="4026734" y="4148193"/>
            <a:ext cx="20421" cy="29756"/>
          </a:xfrm>
          <a:custGeom>
            <a:avLst/>
            <a:gdLst>
              <a:gd name="T0" fmla="*/ 0 w 2"/>
              <a:gd name="T1" fmla="*/ 2147483647 h 3"/>
              <a:gd name="T2" fmla="*/ 0 w 2"/>
              <a:gd name="T3" fmla="*/ 2147483647 h 3"/>
              <a:gd name="T4" fmla="*/ 0 w 2"/>
              <a:gd name="T5" fmla="*/ 0 h 3"/>
              <a:gd name="T6" fmla="*/ 0 w 2"/>
              <a:gd name="T7" fmla="*/ 2147483647 h 3"/>
              <a:gd name="T8" fmla="*/ 2147483647 w 2"/>
              <a:gd name="T9" fmla="*/ 2147483647 h 3"/>
              <a:gd name="T10" fmla="*/ 2147483647 w 2"/>
              <a:gd name="T11" fmla="*/ 2147483647 h 3"/>
              <a:gd name="T12" fmla="*/ 0 w 2"/>
              <a:gd name="T13" fmla="*/ 2147483647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3">
                <a:moveTo>
                  <a:pt x="0" y="3"/>
                </a:moveTo>
                <a:lnTo>
                  <a:pt x="0" y="2"/>
                </a:lnTo>
                <a:lnTo>
                  <a:pt x="0" y="0"/>
                </a:lnTo>
                <a:lnTo>
                  <a:pt x="0" y="2"/>
                </a:lnTo>
                <a:lnTo>
                  <a:pt x="2" y="2"/>
                </a:lnTo>
                <a:lnTo>
                  <a:pt x="2" y="3"/>
                </a:lnTo>
                <a:lnTo>
                  <a:pt x="0" y="3"/>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51" name="Freeform 247"/>
          <p:cNvSpPr>
            <a:spLocks noChangeAspect="1"/>
          </p:cNvSpPr>
          <p:nvPr/>
        </p:nvSpPr>
        <p:spPr bwMode="auto">
          <a:xfrm>
            <a:off x="3993317" y="4148193"/>
            <a:ext cx="22278" cy="29756"/>
          </a:xfrm>
          <a:custGeom>
            <a:avLst/>
            <a:gdLst>
              <a:gd name="T0" fmla="*/ 0 w 2"/>
              <a:gd name="T1" fmla="*/ 2147483647 h 3"/>
              <a:gd name="T2" fmla="*/ 0 w 2"/>
              <a:gd name="T3" fmla="*/ 2147483647 h 3"/>
              <a:gd name="T4" fmla="*/ 0 w 2"/>
              <a:gd name="T5" fmla="*/ 0 h 3"/>
              <a:gd name="T6" fmla="*/ 2147483647 w 2"/>
              <a:gd name="T7" fmla="*/ 0 h 3"/>
              <a:gd name="T8" fmla="*/ 2147483647 w 2"/>
              <a:gd name="T9" fmla="*/ 2147483647 h 3"/>
              <a:gd name="T10" fmla="*/ 0 w 2"/>
              <a:gd name="T11" fmla="*/ 2147483647 h 3"/>
              <a:gd name="T12" fmla="*/ 0 w 2"/>
              <a:gd name="T13" fmla="*/ 2147483647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3">
                <a:moveTo>
                  <a:pt x="0" y="3"/>
                </a:moveTo>
                <a:lnTo>
                  <a:pt x="0" y="2"/>
                </a:lnTo>
                <a:lnTo>
                  <a:pt x="0" y="0"/>
                </a:lnTo>
                <a:lnTo>
                  <a:pt x="2" y="0"/>
                </a:lnTo>
                <a:lnTo>
                  <a:pt x="2" y="2"/>
                </a:lnTo>
                <a:lnTo>
                  <a:pt x="0" y="2"/>
                </a:lnTo>
                <a:lnTo>
                  <a:pt x="0" y="3"/>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52" name="Freeform 248"/>
          <p:cNvSpPr>
            <a:spLocks noChangeAspect="1"/>
          </p:cNvSpPr>
          <p:nvPr/>
        </p:nvSpPr>
        <p:spPr bwMode="auto">
          <a:xfrm>
            <a:off x="4275505" y="4331974"/>
            <a:ext cx="11139" cy="21004"/>
          </a:xfrm>
          <a:custGeom>
            <a:avLst/>
            <a:gdLst>
              <a:gd name="T0" fmla="*/ 0 w 9284"/>
              <a:gd name="T1" fmla="*/ 2147483647 h 2"/>
              <a:gd name="T2" fmla="*/ 0 w 9284"/>
              <a:gd name="T3" fmla="*/ 0 h 2"/>
              <a:gd name="T4" fmla="*/ 0 w 9284"/>
              <a:gd name="T5" fmla="*/ 2147483647 h 2"/>
              <a:gd name="T6" fmla="*/ 0 60000 65536"/>
              <a:gd name="T7" fmla="*/ 0 60000 65536"/>
              <a:gd name="T8" fmla="*/ 0 60000 65536"/>
            </a:gdLst>
            <a:ahLst/>
            <a:cxnLst>
              <a:cxn ang="T6">
                <a:pos x="T0" y="T1"/>
              </a:cxn>
              <a:cxn ang="T7">
                <a:pos x="T2" y="T3"/>
              </a:cxn>
              <a:cxn ang="T8">
                <a:pos x="T4" y="T5"/>
              </a:cxn>
            </a:cxnLst>
            <a:rect l="0" t="0" r="r" b="b"/>
            <a:pathLst>
              <a:path w="9284" h="2">
                <a:moveTo>
                  <a:pt x="0" y="2"/>
                </a:moveTo>
                <a:lnTo>
                  <a:pt x="0" y="0"/>
                </a:lnTo>
                <a:lnTo>
                  <a:pt x="0" y="2"/>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26653" name="Freeform 249"/>
          <p:cNvSpPr>
            <a:spLocks noChangeAspect="1"/>
          </p:cNvSpPr>
          <p:nvPr/>
        </p:nvSpPr>
        <p:spPr bwMode="auto">
          <a:xfrm>
            <a:off x="3852224" y="3831391"/>
            <a:ext cx="33417" cy="8751"/>
          </a:xfrm>
          <a:custGeom>
            <a:avLst/>
            <a:gdLst>
              <a:gd name="T0" fmla="*/ 2147483647 w 3"/>
              <a:gd name="T1" fmla="*/ 2147483647 h 1"/>
              <a:gd name="T2" fmla="*/ 0 w 3"/>
              <a:gd name="T3" fmla="*/ 0 h 1"/>
              <a:gd name="T4" fmla="*/ 2147483647 w 3"/>
              <a:gd name="T5" fmla="*/ 0 h 1"/>
              <a:gd name="T6" fmla="*/ 2147483647 w 3"/>
              <a:gd name="T7" fmla="*/ 0 h 1"/>
              <a:gd name="T8" fmla="*/ 2147483647 w 3"/>
              <a:gd name="T9" fmla="*/ 2147483647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2" y="1"/>
                </a:moveTo>
                <a:lnTo>
                  <a:pt x="0" y="0"/>
                </a:lnTo>
                <a:lnTo>
                  <a:pt x="2" y="0"/>
                </a:lnTo>
                <a:lnTo>
                  <a:pt x="3" y="0"/>
                </a:lnTo>
                <a:lnTo>
                  <a:pt x="2" y="1"/>
                </a:lnTo>
              </a:path>
            </a:pathLst>
          </a:custGeom>
          <a:noFill/>
          <a:ln w="11113">
            <a:solidFill>
              <a:srgbClr val="4E4E4E"/>
            </a:solidFill>
            <a:prstDash val="solid"/>
            <a:round/>
            <a:headEnd/>
            <a:tailEnd/>
          </a:ln>
          <a:extLst>
            <a:ext uri="{909E8E84-426E-40DD-AFC4-6F175D3DCCD1}">
              <a14:hiddenFill xmlns:a14="http://schemas.microsoft.com/office/drawing/2010/main">
                <a:solidFill>
                  <a:srgbClr val="FFFFFF"/>
                </a:solidFill>
              </a14:hiddenFill>
            </a:ext>
          </a:extLst>
        </p:spPr>
        <p:txBody>
          <a:bodyPr lIns="104306" tIns="52153" rIns="104306" bIns="52153"/>
          <a:lstStyle/>
          <a:p>
            <a:endParaRPr lang="en-GB"/>
          </a:p>
        </p:txBody>
      </p:sp>
      <p:sp>
        <p:nvSpPr>
          <p:cNvPr id="9467" name="Freeform 251"/>
          <p:cNvSpPr>
            <a:spLocks noChangeAspect="1" noEditPoints="1"/>
          </p:cNvSpPr>
          <p:nvPr/>
        </p:nvSpPr>
        <p:spPr bwMode="auto">
          <a:xfrm>
            <a:off x="2354034" y="2469663"/>
            <a:ext cx="1748816" cy="952159"/>
          </a:xfrm>
          <a:custGeom>
            <a:avLst/>
            <a:gdLst>
              <a:gd name="T0" fmla="*/ 48 w 161"/>
              <a:gd name="T1" fmla="*/ 70 h 93"/>
              <a:gd name="T2" fmla="*/ 36 w 161"/>
              <a:gd name="T3" fmla="*/ 83 h 93"/>
              <a:gd name="T4" fmla="*/ 30 w 161"/>
              <a:gd name="T5" fmla="*/ 80 h 93"/>
              <a:gd name="T6" fmla="*/ 3 w 161"/>
              <a:gd name="T7" fmla="*/ 16 h 93"/>
              <a:gd name="T8" fmla="*/ 31 w 161"/>
              <a:gd name="T9" fmla="*/ 11 h 93"/>
              <a:gd name="T10" fmla="*/ 59 w 161"/>
              <a:gd name="T11" fmla="*/ 11 h 93"/>
              <a:gd name="T12" fmla="*/ 87 w 161"/>
              <a:gd name="T13" fmla="*/ 0 h 93"/>
              <a:gd name="T14" fmla="*/ 143 w 161"/>
              <a:gd name="T15" fmla="*/ 0 h 93"/>
              <a:gd name="T16" fmla="*/ 159 w 161"/>
              <a:gd name="T17" fmla="*/ 14 h 93"/>
              <a:gd name="T18" fmla="*/ 151 w 161"/>
              <a:gd name="T19" fmla="*/ 21 h 93"/>
              <a:gd name="T20" fmla="*/ 153 w 161"/>
              <a:gd name="T21" fmla="*/ 31 h 93"/>
              <a:gd name="T22" fmla="*/ 153 w 161"/>
              <a:gd name="T23" fmla="*/ 51 h 93"/>
              <a:gd name="T24" fmla="*/ 136 w 161"/>
              <a:gd name="T25" fmla="*/ 54 h 93"/>
              <a:gd name="T26" fmla="*/ 108 w 161"/>
              <a:gd name="T27" fmla="*/ 60 h 93"/>
              <a:gd name="T28" fmla="*/ 90 w 161"/>
              <a:gd name="T29" fmla="*/ 88 h 93"/>
              <a:gd name="T30" fmla="*/ 85 w 161"/>
              <a:gd name="T31" fmla="*/ 83 h 93"/>
              <a:gd name="T32" fmla="*/ 85 w 161"/>
              <a:gd name="T33" fmla="*/ 79 h 93"/>
              <a:gd name="T34" fmla="*/ 76 w 161"/>
              <a:gd name="T35" fmla="*/ 80 h 93"/>
              <a:gd name="T36" fmla="*/ 71 w 161"/>
              <a:gd name="T37" fmla="*/ 65 h 93"/>
              <a:gd name="T38" fmla="*/ 69 w 161"/>
              <a:gd name="T39" fmla="*/ 62 h 93"/>
              <a:gd name="T40" fmla="*/ 76 w 161"/>
              <a:gd name="T41" fmla="*/ 57 h 93"/>
              <a:gd name="T42" fmla="*/ 77 w 161"/>
              <a:gd name="T43" fmla="*/ 56 h 93"/>
              <a:gd name="T44" fmla="*/ 84 w 161"/>
              <a:gd name="T45" fmla="*/ 56 h 93"/>
              <a:gd name="T46" fmla="*/ 89 w 161"/>
              <a:gd name="T47" fmla="*/ 56 h 93"/>
              <a:gd name="T48" fmla="*/ 87 w 161"/>
              <a:gd name="T49" fmla="*/ 52 h 93"/>
              <a:gd name="T50" fmla="*/ 82 w 161"/>
              <a:gd name="T51" fmla="*/ 52 h 93"/>
              <a:gd name="T52" fmla="*/ 79 w 161"/>
              <a:gd name="T53" fmla="*/ 47 h 93"/>
              <a:gd name="T54" fmla="*/ 74 w 161"/>
              <a:gd name="T55" fmla="*/ 49 h 93"/>
              <a:gd name="T56" fmla="*/ 71 w 161"/>
              <a:gd name="T57" fmla="*/ 54 h 93"/>
              <a:gd name="T58" fmla="*/ 67 w 161"/>
              <a:gd name="T59" fmla="*/ 57 h 93"/>
              <a:gd name="T60" fmla="*/ 64 w 161"/>
              <a:gd name="T61" fmla="*/ 52 h 93"/>
              <a:gd name="T62" fmla="*/ 72 w 161"/>
              <a:gd name="T63" fmla="*/ 41 h 93"/>
              <a:gd name="T64" fmla="*/ 87 w 161"/>
              <a:gd name="T65" fmla="*/ 36 h 93"/>
              <a:gd name="T66" fmla="*/ 66 w 161"/>
              <a:gd name="T67" fmla="*/ 37 h 93"/>
              <a:gd name="T68" fmla="*/ 48 w 161"/>
              <a:gd name="T69" fmla="*/ 46 h 93"/>
              <a:gd name="T70" fmla="*/ 43 w 161"/>
              <a:gd name="T71" fmla="*/ 41 h 93"/>
              <a:gd name="T72" fmla="*/ 25 w 161"/>
              <a:gd name="T73" fmla="*/ 37 h 93"/>
              <a:gd name="T74" fmla="*/ 23 w 161"/>
              <a:gd name="T75" fmla="*/ 26 h 93"/>
              <a:gd name="T76" fmla="*/ 16 w 161"/>
              <a:gd name="T77" fmla="*/ 24 h 93"/>
              <a:gd name="T78" fmla="*/ 18 w 161"/>
              <a:gd name="T79" fmla="*/ 70 h 93"/>
              <a:gd name="T80" fmla="*/ 25 w 161"/>
              <a:gd name="T81" fmla="*/ 75 h 93"/>
              <a:gd name="T82" fmla="*/ 36 w 161"/>
              <a:gd name="T83" fmla="*/ 77 h 93"/>
              <a:gd name="T84" fmla="*/ 38 w 161"/>
              <a:gd name="T85" fmla="*/ 83 h 93"/>
              <a:gd name="T86" fmla="*/ 41 w 161"/>
              <a:gd name="T87" fmla="*/ 83 h 93"/>
              <a:gd name="T88" fmla="*/ 31 w 161"/>
              <a:gd name="T89" fmla="*/ 69 h 93"/>
              <a:gd name="T90" fmla="*/ 33 w 161"/>
              <a:gd name="T91" fmla="*/ 67 h 93"/>
              <a:gd name="T92" fmla="*/ 38 w 161"/>
              <a:gd name="T93" fmla="*/ 44 h 93"/>
              <a:gd name="T94" fmla="*/ 16 w 161"/>
              <a:gd name="T95" fmla="*/ 57 h 93"/>
              <a:gd name="T96" fmla="*/ 26 w 161"/>
              <a:gd name="T97" fmla="*/ 62 h 93"/>
              <a:gd name="T98" fmla="*/ 23 w 161"/>
              <a:gd name="T99" fmla="*/ 42 h 93"/>
              <a:gd name="T100" fmla="*/ 41 w 161"/>
              <a:gd name="T101" fmla="*/ 59 h 93"/>
              <a:gd name="T102" fmla="*/ 43 w 161"/>
              <a:gd name="T103" fmla="*/ 60 h 93"/>
              <a:gd name="T104" fmla="*/ 38 w 161"/>
              <a:gd name="T105" fmla="*/ 59 h 93"/>
              <a:gd name="T106" fmla="*/ 44 w 161"/>
              <a:gd name="T107" fmla="*/ 70 h 93"/>
              <a:gd name="T108" fmla="*/ 49 w 161"/>
              <a:gd name="T109" fmla="*/ 74 h 93"/>
              <a:gd name="T110" fmla="*/ 51 w 161"/>
              <a:gd name="T111" fmla="*/ 77 h 93"/>
              <a:gd name="T112" fmla="*/ 49 w 161"/>
              <a:gd name="T113" fmla="*/ 70 h 93"/>
              <a:gd name="T114" fmla="*/ 79 w 161"/>
              <a:gd name="T115" fmla="*/ 93 h 93"/>
              <a:gd name="T116" fmla="*/ 79 w 161"/>
              <a:gd name="T117" fmla="*/ 79 h 93"/>
              <a:gd name="T118" fmla="*/ 49 w 161"/>
              <a:gd name="T119" fmla="*/ 69 h 93"/>
              <a:gd name="T120" fmla="*/ 62 w 161"/>
              <a:gd name="T121" fmla="*/ 5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1" h="93">
                <a:moveTo>
                  <a:pt x="67" y="42"/>
                </a:moveTo>
                <a:lnTo>
                  <a:pt x="66" y="42"/>
                </a:lnTo>
                <a:lnTo>
                  <a:pt x="67" y="41"/>
                </a:lnTo>
                <a:lnTo>
                  <a:pt x="69" y="41"/>
                </a:lnTo>
                <a:lnTo>
                  <a:pt x="69" y="42"/>
                </a:lnTo>
                <a:lnTo>
                  <a:pt x="67" y="42"/>
                </a:lnTo>
                <a:close/>
                <a:moveTo>
                  <a:pt x="69" y="42"/>
                </a:moveTo>
                <a:lnTo>
                  <a:pt x="69" y="41"/>
                </a:lnTo>
                <a:lnTo>
                  <a:pt x="69" y="42"/>
                </a:lnTo>
                <a:close/>
                <a:moveTo>
                  <a:pt x="46" y="77"/>
                </a:moveTo>
                <a:lnTo>
                  <a:pt x="44" y="77"/>
                </a:lnTo>
                <a:lnTo>
                  <a:pt x="43" y="75"/>
                </a:lnTo>
                <a:lnTo>
                  <a:pt x="43" y="74"/>
                </a:lnTo>
                <a:lnTo>
                  <a:pt x="44" y="72"/>
                </a:lnTo>
                <a:lnTo>
                  <a:pt x="46" y="70"/>
                </a:lnTo>
                <a:lnTo>
                  <a:pt x="48" y="70"/>
                </a:lnTo>
                <a:lnTo>
                  <a:pt x="48" y="72"/>
                </a:lnTo>
                <a:lnTo>
                  <a:pt x="46" y="72"/>
                </a:lnTo>
                <a:lnTo>
                  <a:pt x="46" y="74"/>
                </a:lnTo>
                <a:lnTo>
                  <a:pt x="46" y="75"/>
                </a:lnTo>
                <a:lnTo>
                  <a:pt x="46" y="77"/>
                </a:lnTo>
                <a:close/>
                <a:moveTo>
                  <a:pt x="35" y="77"/>
                </a:moveTo>
                <a:lnTo>
                  <a:pt x="35" y="79"/>
                </a:lnTo>
                <a:lnTo>
                  <a:pt x="35" y="80"/>
                </a:lnTo>
                <a:lnTo>
                  <a:pt x="33" y="80"/>
                </a:lnTo>
                <a:lnTo>
                  <a:pt x="35" y="80"/>
                </a:lnTo>
                <a:lnTo>
                  <a:pt x="36" y="80"/>
                </a:lnTo>
                <a:lnTo>
                  <a:pt x="36" y="82"/>
                </a:lnTo>
                <a:lnTo>
                  <a:pt x="35" y="80"/>
                </a:lnTo>
                <a:lnTo>
                  <a:pt x="35" y="82"/>
                </a:lnTo>
                <a:lnTo>
                  <a:pt x="36" y="82"/>
                </a:lnTo>
                <a:lnTo>
                  <a:pt x="36" y="83"/>
                </a:lnTo>
                <a:lnTo>
                  <a:pt x="35" y="83"/>
                </a:lnTo>
                <a:lnTo>
                  <a:pt x="35" y="85"/>
                </a:lnTo>
                <a:lnTo>
                  <a:pt x="33" y="85"/>
                </a:lnTo>
                <a:lnTo>
                  <a:pt x="31" y="85"/>
                </a:lnTo>
                <a:lnTo>
                  <a:pt x="31" y="83"/>
                </a:lnTo>
                <a:lnTo>
                  <a:pt x="31" y="85"/>
                </a:lnTo>
                <a:lnTo>
                  <a:pt x="30" y="85"/>
                </a:lnTo>
                <a:lnTo>
                  <a:pt x="28" y="85"/>
                </a:lnTo>
                <a:lnTo>
                  <a:pt x="26" y="83"/>
                </a:lnTo>
                <a:lnTo>
                  <a:pt x="25" y="82"/>
                </a:lnTo>
                <a:lnTo>
                  <a:pt x="26" y="82"/>
                </a:lnTo>
                <a:lnTo>
                  <a:pt x="26" y="80"/>
                </a:lnTo>
                <a:lnTo>
                  <a:pt x="28" y="80"/>
                </a:lnTo>
                <a:lnTo>
                  <a:pt x="28" y="82"/>
                </a:lnTo>
                <a:lnTo>
                  <a:pt x="28" y="80"/>
                </a:lnTo>
                <a:lnTo>
                  <a:pt x="30" y="80"/>
                </a:lnTo>
                <a:lnTo>
                  <a:pt x="30" y="79"/>
                </a:lnTo>
                <a:lnTo>
                  <a:pt x="28" y="79"/>
                </a:lnTo>
                <a:lnTo>
                  <a:pt x="30" y="79"/>
                </a:lnTo>
                <a:lnTo>
                  <a:pt x="30" y="77"/>
                </a:lnTo>
                <a:lnTo>
                  <a:pt x="31" y="77"/>
                </a:lnTo>
                <a:lnTo>
                  <a:pt x="31" y="75"/>
                </a:lnTo>
                <a:lnTo>
                  <a:pt x="33" y="77"/>
                </a:lnTo>
                <a:lnTo>
                  <a:pt x="35" y="75"/>
                </a:lnTo>
                <a:lnTo>
                  <a:pt x="35" y="77"/>
                </a:lnTo>
                <a:close/>
                <a:moveTo>
                  <a:pt x="3" y="18"/>
                </a:moveTo>
                <a:lnTo>
                  <a:pt x="2" y="16"/>
                </a:lnTo>
                <a:lnTo>
                  <a:pt x="2" y="18"/>
                </a:lnTo>
                <a:lnTo>
                  <a:pt x="0" y="18"/>
                </a:lnTo>
                <a:lnTo>
                  <a:pt x="2" y="18"/>
                </a:lnTo>
                <a:lnTo>
                  <a:pt x="2" y="16"/>
                </a:lnTo>
                <a:lnTo>
                  <a:pt x="3" y="16"/>
                </a:lnTo>
                <a:lnTo>
                  <a:pt x="5" y="16"/>
                </a:lnTo>
                <a:lnTo>
                  <a:pt x="7" y="16"/>
                </a:lnTo>
                <a:lnTo>
                  <a:pt x="8" y="16"/>
                </a:lnTo>
                <a:lnTo>
                  <a:pt x="10" y="16"/>
                </a:lnTo>
                <a:lnTo>
                  <a:pt x="12" y="16"/>
                </a:lnTo>
                <a:lnTo>
                  <a:pt x="13" y="16"/>
                </a:lnTo>
                <a:lnTo>
                  <a:pt x="18" y="16"/>
                </a:lnTo>
                <a:lnTo>
                  <a:pt x="18" y="14"/>
                </a:lnTo>
                <a:lnTo>
                  <a:pt x="20" y="14"/>
                </a:lnTo>
                <a:lnTo>
                  <a:pt x="21" y="14"/>
                </a:lnTo>
                <a:lnTo>
                  <a:pt x="23" y="13"/>
                </a:lnTo>
                <a:lnTo>
                  <a:pt x="25" y="11"/>
                </a:lnTo>
                <a:lnTo>
                  <a:pt x="26" y="11"/>
                </a:lnTo>
                <a:lnTo>
                  <a:pt x="28" y="11"/>
                </a:lnTo>
                <a:lnTo>
                  <a:pt x="30" y="11"/>
                </a:lnTo>
                <a:lnTo>
                  <a:pt x="31" y="11"/>
                </a:lnTo>
                <a:lnTo>
                  <a:pt x="33" y="11"/>
                </a:lnTo>
                <a:lnTo>
                  <a:pt x="35" y="10"/>
                </a:lnTo>
                <a:lnTo>
                  <a:pt x="36" y="10"/>
                </a:lnTo>
                <a:lnTo>
                  <a:pt x="39" y="11"/>
                </a:lnTo>
                <a:lnTo>
                  <a:pt x="41" y="11"/>
                </a:lnTo>
                <a:lnTo>
                  <a:pt x="44" y="11"/>
                </a:lnTo>
                <a:lnTo>
                  <a:pt x="46" y="11"/>
                </a:lnTo>
                <a:lnTo>
                  <a:pt x="48" y="11"/>
                </a:lnTo>
                <a:lnTo>
                  <a:pt x="49" y="11"/>
                </a:lnTo>
                <a:lnTo>
                  <a:pt x="49" y="13"/>
                </a:lnTo>
                <a:lnTo>
                  <a:pt x="51" y="13"/>
                </a:lnTo>
                <a:lnTo>
                  <a:pt x="53" y="13"/>
                </a:lnTo>
                <a:lnTo>
                  <a:pt x="54" y="13"/>
                </a:lnTo>
                <a:lnTo>
                  <a:pt x="56" y="13"/>
                </a:lnTo>
                <a:lnTo>
                  <a:pt x="58" y="11"/>
                </a:lnTo>
                <a:lnTo>
                  <a:pt x="59" y="11"/>
                </a:lnTo>
                <a:lnTo>
                  <a:pt x="62" y="10"/>
                </a:lnTo>
                <a:lnTo>
                  <a:pt x="64" y="8"/>
                </a:lnTo>
                <a:lnTo>
                  <a:pt x="66" y="8"/>
                </a:lnTo>
                <a:lnTo>
                  <a:pt x="67" y="8"/>
                </a:lnTo>
                <a:lnTo>
                  <a:pt x="67" y="6"/>
                </a:lnTo>
                <a:lnTo>
                  <a:pt x="69" y="6"/>
                </a:lnTo>
                <a:lnTo>
                  <a:pt x="71" y="5"/>
                </a:lnTo>
                <a:lnTo>
                  <a:pt x="72" y="3"/>
                </a:lnTo>
                <a:lnTo>
                  <a:pt x="74" y="3"/>
                </a:lnTo>
                <a:lnTo>
                  <a:pt x="76" y="1"/>
                </a:lnTo>
                <a:lnTo>
                  <a:pt x="79" y="0"/>
                </a:lnTo>
                <a:lnTo>
                  <a:pt x="81" y="0"/>
                </a:lnTo>
                <a:lnTo>
                  <a:pt x="82" y="0"/>
                </a:lnTo>
                <a:lnTo>
                  <a:pt x="84" y="0"/>
                </a:lnTo>
                <a:lnTo>
                  <a:pt x="85" y="0"/>
                </a:lnTo>
                <a:lnTo>
                  <a:pt x="87" y="0"/>
                </a:lnTo>
                <a:lnTo>
                  <a:pt x="89" y="0"/>
                </a:lnTo>
                <a:lnTo>
                  <a:pt x="90" y="0"/>
                </a:lnTo>
                <a:lnTo>
                  <a:pt x="94" y="0"/>
                </a:lnTo>
                <a:lnTo>
                  <a:pt x="95" y="0"/>
                </a:lnTo>
                <a:lnTo>
                  <a:pt x="102" y="0"/>
                </a:lnTo>
                <a:lnTo>
                  <a:pt x="110" y="0"/>
                </a:lnTo>
                <a:lnTo>
                  <a:pt x="117" y="0"/>
                </a:lnTo>
                <a:lnTo>
                  <a:pt x="123" y="0"/>
                </a:lnTo>
                <a:lnTo>
                  <a:pt x="127" y="0"/>
                </a:lnTo>
                <a:lnTo>
                  <a:pt x="128" y="0"/>
                </a:lnTo>
                <a:lnTo>
                  <a:pt x="130" y="0"/>
                </a:lnTo>
                <a:lnTo>
                  <a:pt x="133" y="0"/>
                </a:lnTo>
                <a:lnTo>
                  <a:pt x="135" y="0"/>
                </a:lnTo>
                <a:lnTo>
                  <a:pt x="136" y="0"/>
                </a:lnTo>
                <a:lnTo>
                  <a:pt x="138" y="0"/>
                </a:lnTo>
                <a:lnTo>
                  <a:pt x="143" y="0"/>
                </a:lnTo>
                <a:lnTo>
                  <a:pt x="150" y="0"/>
                </a:lnTo>
                <a:lnTo>
                  <a:pt x="151" y="0"/>
                </a:lnTo>
                <a:lnTo>
                  <a:pt x="153" y="0"/>
                </a:lnTo>
                <a:lnTo>
                  <a:pt x="156" y="0"/>
                </a:lnTo>
                <a:lnTo>
                  <a:pt x="158" y="0"/>
                </a:lnTo>
                <a:lnTo>
                  <a:pt x="158" y="1"/>
                </a:lnTo>
                <a:lnTo>
                  <a:pt x="158" y="3"/>
                </a:lnTo>
                <a:lnTo>
                  <a:pt x="158" y="5"/>
                </a:lnTo>
                <a:lnTo>
                  <a:pt x="159" y="5"/>
                </a:lnTo>
                <a:lnTo>
                  <a:pt x="159" y="6"/>
                </a:lnTo>
                <a:lnTo>
                  <a:pt x="159" y="8"/>
                </a:lnTo>
                <a:lnTo>
                  <a:pt x="161" y="8"/>
                </a:lnTo>
                <a:lnTo>
                  <a:pt x="161" y="10"/>
                </a:lnTo>
                <a:lnTo>
                  <a:pt x="161" y="11"/>
                </a:lnTo>
                <a:lnTo>
                  <a:pt x="159" y="13"/>
                </a:lnTo>
                <a:lnTo>
                  <a:pt x="159" y="14"/>
                </a:lnTo>
                <a:lnTo>
                  <a:pt x="161" y="14"/>
                </a:lnTo>
                <a:lnTo>
                  <a:pt x="161" y="16"/>
                </a:lnTo>
                <a:lnTo>
                  <a:pt x="159" y="16"/>
                </a:lnTo>
                <a:lnTo>
                  <a:pt x="159" y="18"/>
                </a:lnTo>
                <a:lnTo>
                  <a:pt x="161" y="18"/>
                </a:lnTo>
                <a:lnTo>
                  <a:pt x="159" y="18"/>
                </a:lnTo>
                <a:lnTo>
                  <a:pt x="159" y="19"/>
                </a:lnTo>
                <a:lnTo>
                  <a:pt x="158" y="19"/>
                </a:lnTo>
                <a:lnTo>
                  <a:pt x="158" y="21"/>
                </a:lnTo>
                <a:lnTo>
                  <a:pt x="156" y="21"/>
                </a:lnTo>
                <a:lnTo>
                  <a:pt x="154" y="21"/>
                </a:lnTo>
                <a:lnTo>
                  <a:pt x="154" y="19"/>
                </a:lnTo>
                <a:lnTo>
                  <a:pt x="154" y="21"/>
                </a:lnTo>
                <a:lnTo>
                  <a:pt x="153" y="21"/>
                </a:lnTo>
                <a:lnTo>
                  <a:pt x="153" y="19"/>
                </a:lnTo>
                <a:lnTo>
                  <a:pt x="151" y="21"/>
                </a:lnTo>
                <a:lnTo>
                  <a:pt x="151" y="19"/>
                </a:lnTo>
                <a:lnTo>
                  <a:pt x="150" y="19"/>
                </a:lnTo>
                <a:lnTo>
                  <a:pt x="150" y="21"/>
                </a:lnTo>
                <a:lnTo>
                  <a:pt x="150" y="23"/>
                </a:lnTo>
                <a:lnTo>
                  <a:pt x="148" y="23"/>
                </a:lnTo>
                <a:lnTo>
                  <a:pt x="146" y="23"/>
                </a:lnTo>
                <a:lnTo>
                  <a:pt x="146" y="24"/>
                </a:lnTo>
                <a:lnTo>
                  <a:pt x="145" y="24"/>
                </a:lnTo>
                <a:lnTo>
                  <a:pt x="145" y="26"/>
                </a:lnTo>
                <a:lnTo>
                  <a:pt x="145" y="28"/>
                </a:lnTo>
                <a:lnTo>
                  <a:pt x="146" y="28"/>
                </a:lnTo>
                <a:lnTo>
                  <a:pt x="148" y="28"/>
                </a:lnTo>
                <a:lnTo>
                  <a:pt x="150" y="29"/>
                </a:lnTo>
                <a:lnTo>
                  <a:pt x="151" y="29"/>
                </a:lnTo>
                <a:lnTo>
                  <a:pt x="151" y="31"/>
                </a:lnTo>
                <a:lnTo>
                  <a:pt x="153" y="31"/>
                </a:lnTo>
                <a:lnTo>
                  <a:pt x="153" y="33"/>
                </a:lnTo>
                <a:lnTo>
                  <a:pt x="154" y="33"/>
                </a:lnTo>
                <a:lnTo>
                  <a:pt x="158" y="34"/>
                </a:lnTo>
                <a:lnTo>
                  <a:pt x="158" y="36"/>
                </a:lnTo>
                <a:lnTo>
                  <a:pt x="158" y="39"/>
                </a:lnTo>
                <a:lnTo>
                  <a:pt x="158" y="41"/>
                </a:lnTo>
                <a:lnTo>
                  <a:pt x="158" y="42"/>
                </a:lnTo>
                <a:lnTo>
                  <a:pt x="158" y="44"/>
                </a:lnTo>
                <a:lnTo>
                  <a:pt x="158" y="46"/>
                </a:lnTo>
                <a:lnTo>
                  <a:pt x="158" y="47"/>
                </a:lnTo>
                <a:lnTo>
                  <a:pt x="158" y="49"/>
                </a:lnTo>
                <a:lnTo>
                  <a:pt x="158" y="51"/>
                </a:lnTo>
                <a:lnTo>
                  <a:pt x="156" y="49"/>
                </a:lnTo>
                <a:lnTo>
                  <a:pt x="156" y="51"/>
                </a:lnTo>
                <a:lnTo>
                  <a:pt x="154" y="51"/>
                </a:lnTo>
                <a:lnTo>
                  <a:pt x="153" y="51"/>
                </a:lnTo>
                <a:lnTo>
                  <a:pt x="153" y="49"/>
                </a:lnTo>
                <a:lnTo>
                  <a:pt x="151" y="49"/>
                </a:lnTo>
                <a:lnTo>
                  <a:pt x="151" y="47"/>
                </a:lnTo>
                <a:lnTo>
                  <a:pt x="150" y="47"/>
                </a:lnTo>
                <a:lnTo>
                  <a:pt x="150" y="49"/>
                </a:lnTo>
                <a:lnTo>
                  <a:pt x="150" y="51"/>
                </a:lnTo>
                <a:lnTo>
                  <a:pt x="150" y="52"/>
                </a:lnTo>
                <a:lnTo>
                  <a:pt x="148" y="52"/>
                </a:lnTo>
                <a:lnTo>
                  <a:pt x="146" y="51"/>
                </a:lnTo>
                <a:lnTo>
                  <a:pt x="146" y="52"/>
                </a:lnTo>
                <a:lnTo>
                  <a:pt x="145" y="52"/>
                </a:lnTo>
                <a:lnTo>
                  <a:pt x="143" y="52"/>
                </a:lnTo>
                <a:lnTo>
                  <a:pt x="141" y="52"/>
                </a:lnTo>
                <a:lnTo>
                  <a:pt x="140" y="52"/>
                </a:lnTo>
                <a:lnTo>
                  <a:pt x="138" y="54"/>
                </a:lnTo>
                <a:lnTo>
                  <a:pt x="136" y="54"/>
                </a:lnTo>
                <a:lnTo>
                  <a:pt x="136" y="52"/>
                </a:lnTo>
                <a:lnTo>
                  <a:pt x="135" y="52"/>
                </a:lnTo>
                <a:lnTo>
                  <a:pt x="133" y="52"/>
                </a:lnTo>
                <a:lnTo>
                  <a:pt x="131" y="52"/>
                </a:lnTo>
                <a:lnTo>
                  <a:pt x="130" y="52"/>
                </a:lnTo>
                <a:lnTo>
                  <a:pt x="128" y="51"/>
                </a:lnTo>
                <a:lnTo>
                  <a:pt x="127" y="54"/>
                </a:lnTo>
                <a:lnTo>
                  <a:pt x="127" y="56"/>
                </a:lnTo>
                <a:lnTo>
                  <a:pt x="120" y="59"/>
                </a:lnTo>
                <a:lnTo>
                  <a:pt x="118" y="59"/>
                </a:lnTo>
                <a:lnTo>
                  <a:pt x="118" y="60"/>
                </a:lnTo>
                <a:lnTo>
                  <a:pt x="117" y="60"/>
                </a:lnTo>
                <a:lnTo>
                  <a:pt x="115" y="60"/>
                </a:lnTo>
                <a:lnTo>
                  <a:pt x="113" y="60"/>
                </a:lnTo>
                <a:lnTo>
                  <a:pt x="110" y="60"/>
                </a:lnTo>
                <a:lnTo>
                  <a:pt x="108" y="60"/>
                </a:lnTo>
                <a:lnTo>
                  <a:pt x="107" y="60"/>
                </a:lnTo>
                <a:lnTo>
                  <a:pt x="107" y="62"/>
                </a:lnTo>
                <a:lnTo>
                  <a:pt x="105" y="62"/>
                </a:lnTo>
                <a:lnTo>
                  <a:pt x="104" y="65"/>
                </a:lnTo>
                <a:lnTo>
                  <a:pt x="102" y="67"/>
                </a:lnTo>
                <a:lnTo>
                  <a:pt x="102" y="69"/>
                </a:lnTo>
                <a:lnTo>
                  <a:pt x="100" y="72"/>
                </a:lnTo>
                <a:lnTo>
                  <a:pt x="100" y="74"/>
                </a:lnTo>
                <a:lnTo>
                  <a:pt x="97" y="77"/>
                </a:lnTo>
                <a:lnTo>
                  <a:pt x="97" y="79"/>
                </a:lnTo>
                <a:lnTo>
                  <a:pt x="94" y="83"/>
                </a:lnTo>
                <a:lnTo>
                  <a:pt x="94" y="85"/>
                </a:lnTo>
                <a:lnTo>
                  <a:pt x="94" y="87"/>
                </a:lnTo>
                <a:lnTo>
                  <a:pt x="92" y="87"/>
                </a:lnTo>
                <a:lnTo>
                  <a:pt x="92" y="88"/>
                </a:lnTo>
                <a:lnTo>
                  <a:pt x="90" y="88"/>
                </a:lnTo>
                <a:lnTo>
                  <a:pt x="89" y="88"/>
                </a:lnTo>
                <a:lnTo>
                  <a:pt x="89" y="90"/>
                </a:lnTo>
                <a:lnTo>
                  <a:pt x="87" y="90"/>
                </a:lnTo>
                <a:lnTo>
                  <a:pt x="85" y="90"/>
                </a:lnTo>
                <a:lnTo>
                  <a:pt x="87" y="88"/>
                </a:lnTo>
                <a:lnTo>
                  <a:pt x="87" y="87"/>
                </a:lnTo>
                <a:lnTo>
                  <a:pt x="89" y="87"/>
                </a:lnTo>
                <a:lnTo>
                  <a:pt x="87" y="87"/>
                </a:lnTo>
                <a:lnTo>
                  <a:pt x="87" y="88"/>
                </a:lnTo>
                <a:lnTo>
                  <a:pt x="85" y="88"/>
                </a:lnTo>
                <a:lnTo>
                  <a:pt x="85" y="90"/>
                </a:lnTo>
                <a:lnTo>
                  <a:pt x="85" y="88"/>
                </a:lnTo>
                <a:lnTo>
                  <a:pt x="84" y="88"/>
                </a:lnTo>
                <a:lnTo>
                  <a:pt x="85" y="87"/>
                </a:lnTo>
                <a:lnTo>
                  <a:pt x="84" y="83"/>
                </a:lnTo>
                <a:lnTo>
                  <a:pt x="85" y="83"/>
                </a:lnTo>
                <a:lnTo>
                  <a:pt x="87" y="83"/>
                </a:lnTo>
                <a:lnTo>
                  <a:pt x="85" y="83"/>
                </a:lnTo>
                <a:lnTo>
                  <a:pt x="85" y="82"/>
                </a:lnTo>
                <a:lnTo>
                  <a:pt x="87" y="82"/>
                </a:lnTo>
                <a:lnTo>
                  <a:pt x="87" y="80"/>
                </a:lnTo>
                <a:lnTo>
                  <a:pt x="89" y="80"/>
                </a:lnTo>
                <a:lnTo>
                  <a:pt x="89" y="79"/>
                </a:lnTo>
                <a:lnTo>
                  <a:pt x="90" y="79"/>
                </a:lnTo>
                <a:lnTo>
                  <a:pt x="90" y="77"/>
                </a:lnTo>
                <a:lnTo>
                  <a:pt x="90" y="75"/>
                </a:lnTo>
                <a:lnTo>
                  <a:pt x="89" y="77"/>
                </a:lnTo>
                <a:lnTo>
                  <a:pt x="89" y="79"/>
                </a:lnTo>
                <a:lnTo>
                  <a:pt x="87" y="79"/>
                </a:lnTo>
                <a:lnTo>
                  <a:pt x="87" y="80"/>
                </a:lnTo>
                <a:lnTo>
                  <a:pt x="85" y="80"/>
                </a:lnTo>
                <a:lnTo>
                  <a:pt x="85" y="79"/>
                </a:lnTo>
                <a:lnTo>
                  <a:pt x="85" y="80"/>
                </a:lnTo>
                <a:lnTo>
                  <a:pt x="84" y="80"/>
                </a:lnTo>
                <a:lnTo>
                  <a:pt x="84" y="82"/>
                </a:lnTo>
                <a:lnTo>
                  <a:pt x="82" y="82"/>
                </a:lnTo>
                <a:lnTo>
                  <a:pt x="79" y="82"/>
                </a:lnTo>
                <a:lnTo>
                  <a:pt x="79" y="83"/>
                </a:lnTo>
                <a:lnTo>
                  <a:pt x="79" y="82"/>
                </a:lnTo>
                <a:lnTo>
                  <a:pt x="79" y="80"/>
                </a:lnTo>
                <a:lnTo>
                  <a:pt x="81" y="79"/>
                </a:lnTo>
                <a:lnTo>
                  <a:pt x="79" y="79"/>
                </a:lnTo>
                <a:lnTo>
                  <a:pt x="79" y="77"/>
                </a:lnTo>
                <a:lnTo>
                  <a:pt x="77" y="77"/>
                </a:lnTo>
                <a:lnTo>
                  <a:pt x="79" y="79"/>
                </a:lnTo>
                <a:lnTo>
                  <a:pt x="77" y="79"/>
                </a:lnTo>
                <a:lnTo>
                  <a:pt x="77" y="80"/>
                </a:lnTo>
                <a:lnTo>
                  <a:pt x="76" y="80"/>
                </a:lnTo>
                <a:lnTo>
                  <a:pt x="74" y="80"/>
                </a:lnTo>
                <a:lnTo>
                  <a:pt x="74" y="79"/>
                </a:lnTo>
                <a:lnTo>
                  <a:pt x="72" y="79"/>
                </a:lnTo>
                <a:lnTo>
                  <a:pt x="71" y="79"/>
                </a:lnTo>
                <a:lnTo>
                  <a:pt x="69" y="75"/>
                </a:lnTo>
                <a:lnTo>
                  <a:pt x="67" y="74"/>
                </a:lnTo>
                <a:lnTo>
                  <a:pt x="69" y="74"/>
                </a:lnTo>
                <a:lnTo>
                  <a:pt x="69" y="72"/>
                </a:lnTo>
                <a:lnTo>
                  <a:pt x="67" y="72"/>
                </a:lnTo>
                <a:lnTo>
                  <a:pt x="67" y="70"/>
                </a:lnTo>
                <a:lnTo>
                  <a:pt x="69" y="70"/>
                </a:lnTo>
                <a:lnTo>
                  <a:pt x="69" y="69"/>
                </a:lnTo>
                <a:lnTo>
                  <a:pt x="71" y="67"/>
                </a:lnTo>
                <a:lnTo>
                  <a:pt x="72" y="67"/>
                </a:lnTo>
                <a:lnTo>
                  <a:pt x="72" y="65"/>
                </a:lnTo>
                <a:lnTo>
                  <a:pt x="71" y="65"/>
                </a:lnTo>
                <a:lnTo>
                  <a:pt x="69" y="67"/>
                </a:lnTo>
                <a:lnTo>
                  <a:pt x="67" y="67"/>
                </a:lnTo>
                <a:lnTo>
                  <a:pt x="67" y="69"/>
                </a:lnTo>
                <a:lnTo>
                  <a:pt x="66" y="69"/>
                </a:lnTo>
                <a:lnTo>
                  <a:pt x="66" y="70"/>
                </a:lnTo>
                <a:lnTo>
                  <a:pt x="64" y="70"/>
                </a:lnTo>
                <a:lnTo>
                  <a:pt x="64" y="69"/>
                </a:lnTo>
                <a:lnTo>
                  <a:pt x="64" y="67"/>
                </a:lnTo>
                <a:lnTo>
                  <a:pt x="64" y="65"/>
                </a:lnTo>
                <a:lnTo>
                  <a:pt x="66" y="64"/>
                </a:lnTo>
                <a:lnTo>
                  <a:pt x="66" y="62"/>
                </a:lnTo>
                <a:lnTo>
                  <a:pt x="67" y="62"/>
                </a:lnTo>
                <a:lnTo>
                  <a:pt x="67" y="60"/>
                </a:lnTo>
                <a:lnTo>
                  <a:pt x="67" y="62"/>
                </a:lnTo>
                <a:lnTo>
                  <a:pt x="69" y="60"/>
                </a:lnTo>
                <a:lnTo>
                  <a:pt x="69" y="62"/>
                </a:lnTo>
                <a:lnTo>
                  <a:pt x="71" y="60"/>
                </a:lnTo>
                <a:lnTo>
                  <a:pt x="71" y="62"/>
                </a:lnTo>
                <a:lnTo>
                  <a:pt x="71" y="60"/>
                </a:lnTo>
                <a:lnTo>
                  <a:pt x="69" y="60"/>
                </a:lnTo>
                <a:lnTo>
                  <a:pt x="69" y="59"/>
                </a:lnTo>
                <a:lnTo>
                  <a:pt x="71" y="59"/>
                </a:lnTo>
                <a:lnTo>
                  <a:pt x="72" y="59"/>
                </a:lnTo>
                <a:lnTo>
                  <a:pt x="72" y="60"/>
                </a:lnTo>
                <a:lnTo>
                  <a:pt x="72" y="59"/>
                </a:lnTo>
                <a:lnTo>
                  <a:pt x="72" y="57"/>
                </a:lnTo>
                <a:lnTo>
                  <a:pt x="72" y="59"/>
                </a:lnTo>
                <a:lnTo>
                  <a:pt x="74" y="59"/>
                </a:lnTo>
                <a:lnTo>
                  <a:pt x="74" y="57"/>
                </a:lnTo>
                <a:lnTo>
                  <a:pt x="74" y="59"/>
                </a:lnTo>
                <a:lnTo>
                  <a:pt x="76" y="59"/>
                </a:lnTo>
                <a:lnTo>
                  <a:pt x="76" y="57"/>
                </a:lnTo>
                <a:lnTo>
                  <a:pt x="74" y="57"/>
                </a:lnTo>
                <a:lnTo>
                  <a:pt x="74" y="56"/>
                </a:lnTo>
                <a:lnTo>
                  <a:pt x="74" y="57"/>
                </a:lnTo>
                <a:lnTo>
                  <a:pt x="72" y="57"/>
                </a:lnTo>
                <a:lnTo>
                  <a:pt x="74" y="56"/>
                </a:lnTo>
                <a:lnTo>
                  <a:pt x="76" y="56"/>
                </a:lnTo>
                <a:lnTo>
                  <a:pt x="76" y="57"/>
                </a:lnTo>
                <a:lnTo>
                  <a:pt x="77" y="57"/>
                </a:lnTo>
                <a:lnTo>
                  <a:pt x="77" y="56"/>
                </a:lnTo>
                <a:lnTo>
                  <a:pt x="76" y="56"/>
                </a:lnTo>
                <a:lnTo>
                  <a:pt x="76" y="54"/>
                </a:lnTo>
                <a:lnTo>
                  <a:pt x="77" y="56"/>
                </a:lnTo>
                <a:lnTo>
                  <a:pt x="77" y="54"/>
                </a:lnTo>
                <a:lnTo>
                  <a:pt x="77" y="56"/>
                </a:lnTo>
                <a:lnTo>
                  <a:pt x="77" y="54"/>
                </a:lnTo>
                <a:lnTo>
                  <a:pt x="77" y="56"/>
                </a:lnTo>
                <a:lnTo>
                  <a:pt x="77" y="54"/>
                </a:lnTo>
                <a:lnTo>
                  <a:pt x="79" y="54"/>
                </a:lnTo>
                <a:lnTo>
                  <a:pt x="79" y="56"/>
                </a:lnTo>
                <a:lnTo>
                  <a:pt x="79" y="57"/>
                </a:lnTo>
                <a:lnTo>
                  <a:pt x="79" y="56"/>
                </a:lnTo>
                <a:lnTo>
                  <a:pt x="81" y="57"/>
                </a:lnTo>
                <a:lnTo>
                  <a:pt x="79" y="56"/>
                </a:lnTo>
                <a:lnTo>
                  <a:pt x="81" y="56"/>
                </a:lnTo>
                <a:lnTo>
                  <a:pt x="79" y="56"/>
                </a:lnTo>
                <a:lnTo>
                  <a:pt x="81" y="56"/>
                </a:lnTo>
                <a:lnTo>
                  <a:pt x="79" y="54"/>
                </a:lnTo>
                <a:lnTo>
                  <a:pt x="81" y="54"/>
                </a:lnTo>
                <a:lnTo>
                  <a:pt x="81" y="52"/>
                </a:lnTo>
                <a:lnTo>
                  <a:pt x="81" y="54"/>
                </a:lnTo>
                <a:lnTo>
                  <a:pt x="82" y="54"/>
                </a:lnTo>
                <a:lnTo>
                  <a:pt x="84" y="56"/>
                </a:lnTo>
                <a:lnTo>
                  <a:pt x="82" y="56"/>
                </a:lnTo>
                <a:lnTo>
                  <a:pt x="84" y="56"/>
                </a:lnTo>
                <a:lnTo>
                  <a:pt x="84" y="54"/>
                </a:lnTo>
                <a:lnTo>
                  <a:pt x="85" y="54"/>
                </a:lnTo>
                <a:lnTo>
                  <a:pt x="85" y="56"/>
                </a:lnTo>
                <a:lnTo>
                  <a:pt x="84" y="57"/>
                </a:lnTo>
                <a:lnTo>
                  <a:pt x="82" y="56"/>
                </a:lnTo>
                <a:lnTo>
                  <a:pt x="82" y="57"/>
                </a:lnTo>
                <a:lnTo>
                  <a:pt x="84" y="57"/>
                </a:lnTo>
                <a:lnTo>
                  <a:pt x="84" y="59"/>
                </a:lnTo>
                <a:lnTo>
                  <a:pt x="84" y="57"/>
                </a:lnTo>
                <a:lnTo>
                  <a:pt x="85" y="57"/>
                </a:lnTo>
                <a:lnTo>
                  <a:pt x="87" y="56"/>
                </a:lnTo>
                <a:lnTo>
                  <a:pt x="87" y="57"/>
                </a:lnTo>
                <a:lnTo>
                  <a:pt x="89" y="57"/>
                </a:lnTo>
                <a:lnTo>
                  <a:pt x="89" y="56"/>
                </a:lnTo>
                <a:lnTo>
                  <a:pt x="89" y="57"/>
                </a:lnTo>
                <a:lnTo>
                  <a:pt x="89" y="56"/>
                </a:lnTo>
                <a:lnTo>
                  <a:pt x="89" y="57"/>
                </a:lnTo>
                <a:lnTo>
                  <a:pt x="90" y="56"/>
                </a:lnTo>
                <a:lnTo>
                  <a:pt x="90" y="57"/>
                </a:lnTo>
                <a:lnTo>
                  <a:pt x="90" y="56"/>
                </a:lnTo>
                <a:lnTo>
                  <a:pt x="92" y="56"/>
                </a:lnTo>
                <a:lnTo>
                  <a:pt x="90" y="56"/>
                </a:lnTo>
                <a:lnTo>
                  <a:pt x="90" y="54"/>
                </a:lnTo>
                <a:lnTo>
                  <a:pt x="90" y="56"/>
                </a:lnTo>
                <a:lnTo>
                  <a:pt x="89" y="56"/>
                </a:lnTo>
                <a:lnTo>
                  <a:pt x="87" y="56"/>
                </a:lnTo>
                <a:lnTo>
                  <a:pt x="85" y="56"/>
                </a:lnTo>
                <a:lnTo>
                  <a:pt x="85" y="54"/>
                </a:lnTo>
                <a:lnTo>
                  <a:pt x="87" y="54"/>
                </a:lnTo>
                <a:lnTo>
                  <a:pt x="87" y="52"/>
                </a:lnTo>
                <a:lnTo>
                  <a:pt x="87" y="54"/>
                </a:lnTo>
                <a:lnTo>
                  <a:pt x="85" y="54"/>
                </a:lnTo>
                <a:lnTo>
                  <a:pt x="84" y="54"/>
                </a:lnTo>
                <a:lnTo>
                  <a:pt x="84" y="52"/>
                </a:lnTo>
                <a:lnTo>
                  <a:pt x="85" y="52"/>
                </a:lnTo>
                <a:lnTo>
                  <a:pt x="85" y="51"/>
                </a:lnTo>
                <a:lnTo>
                  <a:pt x="84" y="52"/>
                </a:lnTo>
                <a:lnTo>
                  <a:pt x="84" y="54"/>
                </a:lnTo>
                <a:lnTo>
                  <a:pt x="82" y="54"/>
                </a:lnTo>
                <a:lnTo>
                  <a:pt x="82" y="52"/>
                </a:lnTo>
                <a:lnTo>
                  <a:pt x="81" y="52"/>
                </a:lnTo>
                <a:lnTo>
                  <a:pt x="82" y="52"/>
                </a:lnTo>
                <a:lnTo>
                  <a:pt x="82" y="51"/>
                </a:lnTo>
                <a:lnTo>
                  <a:pt x="84" y="51"/>
                </a:lnTo>
                <a:lnTo>
                  <a:pt x="82" y="51"/>
                </a:lnTo>
                <a:lnTo>
                  <a:pt x="82" y="52"/>
                </a:lnTo>
                <a:lnTo>
                  <a:pt x="81" y="52"/>
                </a:lnTo>
                <a:lnTo>
                  <a:pt x="79" y="52"/>
                </a:lnTo>
                <a:lnTo>
                  <a:pt x="79" y="51"/>
                </a:lnTo>
                <a:lnTo>
                  <a:pt x="79" y="52"/>
                </a:lnTo>
                <a:lnTo>
                  <a:pt x="77" y="52"/>
                </a:lnTo>
                <a:lnTo>
                  <a:pt x="77" y="54"/>
                </a:lnTo>
                <a:lnTo>
                  <a:pt x="76" y="54"/>
                </a:lnTo>
                <a:lnTo>
                  <a:pt x="77" y="52"/>
                </a:lnTo>
                <a:lnTo>
                  <a:pt x="79" y="52"/>
                </a:lnTo>
                <a:lnTo>
                  <a:pt x="77" y="52"/>
                </a:lnTo>
                <a:lnTo>
                  <a:pt x="77" y="51"/>
                </a:lnTo>
                <a:lnTo>
                  <a:pt x="79" y="51"/>
                </a:lnTo>
                <a:lnTo>
                  <a:pt x="79" y="49"/>
                </a:lnTo>
                <a:lnTo>
                  <a:pt x="81" y="49"/>
                </a:lnTo>
                <a:lnTo>
                  <a:pt x="81" y="47"/>
                </a:lnTo>
                <a:lnTo>
                  <a:pt x="79" y="47"/>
                </a:lnTo>
                <a:lnTo>
                  <a:pt x="79" y="49"/>
                </a:lnTo>
                <a:lnTo>
                  <a:pt x="77" y="49"/>
                </a:lnTo>
                <a:lnTo>
                  <a:pt x="79" y="49"/>
                </a:lnTo>
                <a:lnTo>
                  <a:pt x="77" y="49"/>
                </a:lnTo>
                <a:lnTo>
                  <a:pt x="77" y="51"/>
                </a:lnTo>
                <a:lnTo>
                  <a:pt x="77" y="52"/>
                </a:lnTo>
                <a:lnTo>
                  <a:pt x="76" y="52"/>
                </a:lnTo>
                <a:lnTo>
                  <a:pt x="76" y="51"/>
                </a:lnTo>
                <a:lnTo>
                  <a:pt x="77" y="51"/>
                </a:lnTo>
                <a:lnTo>
                  <a:pt x="76" y="51"/>
                </a:lnTo>
                <a:lnTo>
                  <a:pt x="76" y="49"/>
                </a:lnTo>
                <a:lnTo>
                  <a:pt x="76" y="47"/>
                </a:lnTo>
                <a:lnTo>
                  <a:pt x="76" y="49"/>
                </a:lnTo>
                <a:lnTo>
                  <a:pt x="76" y="51"/>
                </a:lnTo>
                <a:lnTo>
                  <a:pt x="76" y="49"/>
                </a:lnTo>
                <a:lnTo>
                  <a:pt x="74" y="49"/>
                </a:lnTo>
                <a:lnTo>
                  <a:pt x="74" y="51"/>
                </a:lnTo>
                <a:lnTo>
                  <a:pt x="76" y="51"/>
                </a:lnTo>
                <a:lnTo>
                  <a:pt x="76" y="52"/>
                </a:lnTo>
                <a:lnTo>
                  <a:pt x="76" y="54"/>
                </a:lnTo>
                <a:lnTo>
                  <a:pt x="74" y="52"/>
                </a:lnTo>
                <a:lnTo>
                  <a:pt x="74" y="54"/>
                </a:lnTo>
                <a:lnTo>
                  <a:pt x="74" y="52"/>
                </a:lnTo>
                <a:lnTo>
                  <a:pt x="74" y="51"/>
                </a:lnTo>
                <a:lnTo>
                  <a:pt x="72" y="51"/>
                </a:lnTo>
                <a:lnTo>
                  <a:pt x="72" y="52"/>
                </a:lnTo>
                <a:lnTo>
                  <a:pt x="72" y="54"/>
                </a:lnTo>
                <a:lnTo>
                  <a:pt x="74" y="54"/>
                </a:lnTo>
                <a:lnTo>
                  <a:pt x="74" y="56"/>
                </a:lnTo>
                <a:lnTo>
                  <a:pt x="72" y="56"/>
                </a:lnTo>
                <a:lnTo>
                  <a:pt x="72" y="54"/>
                </a:lnTo>
                <a:lnTo>
                  <a:pt x="71" y="54"/>
                </a:lnTo>
                <a:lnTo>
                  <a:pt x="71" y="52"/>
                </a:lnTo>
                <a:lnTo>
                  <a:pt x="71" y="54"/>
                </a:lnTo>
                <a:lnTo>
                  <a:pt x="71" y="56"/>
                </a:lnTo>
                <a:lnTo>
                  <a:pt x="72" y="56"/>
                </a:lnTo>
                <a:lnTo>
                  <a:pt x="71" y="56"/>
                </a:lnTo>
                <a:lnTo>
                  <a:pt x="71" y="57"/>
                </a:lnTo>
                <a:lnTo>
                  <a:pt x="69" y="57"/>
                </a:lnTo>
                <a:lnTo>
                  <a:pt x="69" y="56"/>
                </a:lnTo>
                <a:lnTo>
                  <a:pt x="67" y="56"/>
                </a:lnTo>
                <a:lnTo>
                  <a:pt x="67" y="57"/>
                </a:lnTo>
                <a:lnTo>
                  <a:pt x="69" y="57"/>
                </a:lnTo>
                <a:lnTo>
                  <a:pt x="67" y="57"/>
                </a:lnTo>
                <a:lnTo>
                  <a:pt x="67" y="56"/>
                </a:lnTo>
                <a:lnTo>
                  <a:pt x="67" y="57"/>
                </a:lnTo>
                <a:lnTo>
                  <a:pt x="67" y="59"/>
                </a:lnTo>
                <a:lnTo>
                  <a:pt x="67" y="57"/>
                </a:lnTo>
                <a:lnTo>
                  <a:pt x="66" y="57"/>
                </a:lnTo>
                <a:lnTo>
                  <a:pt x="66" y="56"/>
                </a:lnTo>
                <a:lnTo>
                  <a:pt x="66" y="54"/>
                </a:lnTo>
                <a:lnTo>
                  <a:pt x="67" y="54"/>
                </a:lnTo>
                <a:lnTo>
                  <a:pt x="66" y="54"/>
                </a:lnTo>
                <a:lnTo>
                  <a:pt x="67" y="54"/>
                </a:lnTo>
                <a:lnTo>
                  <a:pt x="67" y="52"/>
                </a:lnTo>
                <a:lnTo>
                  <a:pt x="67" y="54"/>
                </a:lnTo>
                <a:lnTo>
                  <a:pt x="67" y="52"/>
                </a:lnTo>
                <a:lnTo>
                  <a:pt x="69" y="52"/>
                </a:lnTo>
                <a:lnTo>
                  <a:pt x="67" y="52"/>
                </a:lnTo>
                <a:lnTo>
                  <a:pt x="69" y="51"/>
                </a:lnTo>
                <a:lnTo>
                  <a:pt x="67" y="51"/>
                </a:lnTo>
                <a:lnTo>
                  <a:pt x="67" y="52"/>
                </a:lnTo>
                <a:lnTo>
                  <a:pt x="66" y="52"/>
                </a:lnTo>
                <a:lnTo>
                  <a:pt x="64" y="52"/>
                </a:lnTo>
                <a:lnTo>
                  <a:pt x="66" y="52"/>
                </a:lnTo>
                <a:lnTo>
                  <a:pt x="64" y="51"/>
                </a:lnTo>
                <a:lnTo>
                  <a:pt x="64" y="52"/>
                </a:lnTo>
                <a:lnTo>
                  <a:pt x="62" y="52"/>
                </a:lnTo>
                <a:lnTo>
                  <a:pt x="62" y="51"/>
                </a:lnTo>
                <a:lnTo>
                  <a:pt x="62" y="49"/>
                </a:lnTo>
                <a:lnTo>
                  <a:pt x="61" y="49"/>
                </a:lnTo>
                <a:lnTo>
                  <a:pt x="62" y="47"/>
                </a:lnTo>
                <a:lnTo>
                  <a:pt x="62" y="46"/>
                </a:lnTo>
                <a:lnTo>
                  <a:pt x="64" y="46"/>
                </a:lnTo>
                <a:lnTo>
                  <a:pt x="64" y="44"/>
                </a:lnTo>
                <a:lnTo>
                  <a:pt x="66" y="42"/>
                </a:lnTo>
                <a:lnTo>
                  <a:pt x="67" y="42"/>
                </a:lnTo>
                <a:lnTo>
                  <a:pt x="69" y="42"/>
                </a:lnTo>
                <a:lnTo>
                  <a:pt x="71" y="41"/>
                </a:lnTo>
                <a:lnTo>
                  <a:pt x="72" y="41"/>
                </a:lnTo>
                <a:lnTo>
                  <a:pt x="74" y="41"/>
                </a:lnTo>
                <a:lnTo>
                  <a:pt x="76" y="41"/>
                </a:lnTo>
                <a:lnTo>
                  <a:pt x="77" y="41"/>
                </a:lnTo>
                <a:lnTo>
                  <a:pt x="79" y="41"/>
                </a:lnTo>
                <a:lnTo>
                  <a:pt x="81" y="41"/>
                </a:lnTo>
                <a:lnTo>
                  <a:pt x="82" y="41"/>
                </a:lnTo>
                <a:lnTo>
                  <a:pt x="84" y="41"/>
                </a:lnTo>
                <a:lnTo>
                  <a:pt x="84" y="39"/>
                </a:lnTo>
                <a:lnTo>
                  <a:pt x="85" y="39"/>
                </a:lnTo>
                <a:lnTo>
                  <a:pt x="85" y="37"/>
                </a:lnTo>
                <a:lnTo>
                  <a:pt x="87" y="37"/>
                </a:lnTo>
                <a:lnTo>
                  <a:pt x="87" y="39"/>
                </a:lnTo>
                <a:lnTo>
                  <a:pt x="89" y="39"/>
                </a:lnTo>
                <a:lnTo>
                  <a:pt x="89" y="37"/>
                </a:lnTo>
                <a:lnTo>
                  <a:pt x="89" y="36"/>
                </a:lnTo>
                <a:lnTo>
                  <a:pt x="87" y="36"/>
                </a:lnTo>
                <a:lnTo>
                  <a:pt x="85" y="36"/>
                </a:lnTo>
                <a:lnTo>
                  <a:pt x="84" y="36"/>
                </a:lnTo>
                <a:lnTo>
                  <a:pt x="82" y="37"/>
                </a:lnTo>
                <a:lnTo>
                  <a:pt x="82" y="39"/>
                </a:lnTo>
                <a:lnTo>
                  <a:pt x="81" y="39"/>
                </a:lnTo>
                <a:lnTo>
                  <a:pt x="79" y="39"/>
                </a:lnTo>
                <a:lnTo>
                  <a:pt x="77" y="39"/>
                </a:lnTo>
                <a:lnTo>
                  <a:pt x="76" y="39"/>
                </a:lnTo>
                <a:lnTo>
                  <a:pt x="74" y="39"/>
                </a:lnTo>
                <a:lnTo>
                  <a:pt x="74" y="37"/>
                </a:lnTo>
                <a:lnTo>
                  <a:pt x="72" y="37"/>
                </a:lnTo>
                <a:lnTo>
                  <a:pt x="72" y="36"/>
                </a:lnTo>
                <a:lnTo>
                  <a:pt x="71" y="36"/>
                </a:lnTo>
                <a:lnTo>
                  <a:pt x="69" y="36"/>
                </a:lnTo>
                <a:lnTo>
                  <a:pt x="67" y="37"/>
                </a:lnTo>
                <a:lnTo>
                  <a:pt x="66" y="37"/>
                </a:lnTo>
                <a:lnTo>
                  <a:pt x="64" y="37"/>
                </a:lnTo>
                <a:lnTo>
                  <a:pt x="64" y="39"/>
                </a:lnTo>
                <a:lnTo>
                  <a:pt x="62" y="41"/>
                </a:lnTo>
                <a:lnTo>
                  <a:pt x="61" y="41"/>
                </a:lnTo>
                <a:lnTo>
                  <a:pt x="59" y="42"/>
                </a:lnTo>
                <a:lnTo>
                  <a:pt x="59" y="44"/>
                </a:lnTo>
                <a:lnTo>
                  <a:pt x="58" y="44"/>
                </a:lnTo>
                <a:lnTo>
                  <a:pt x="56" y="46"/>
                </a:lnTo>
                <a:lnTo>
                  <a:pt x="54" y="46"/>
                </a:lnTo>
                <a:lnTo>
                  <a:pt x="53" y="46"/>
                </a:lnTo>
                <a:lnTo>
                  <a:pt x="49" y="46"/>
                </a:lnTo>
                <a:lnTo>
                  <a:pt x="49" y="47"/>
                </a:lnTo>
                <a:lnTo>
                  <a:pt x="48" y="47"/>
                </a:lnTo>
                <a:lnTo>
                  <a:pt x="46" y="47"/>
                </a:lnTo>
                <a:lnTo>
                  <a:pt x="48" y="47"/>
                </a:lnTo>
                <a:lnTo>
                  <a:pt x="48" y="46"/>
                </a:lnTo>
                <a:lnTo>
                  <a:pt x="48" y="44"/>
                </a:lnTo>
                <a:lnTo>
                  <a:pt x="46" y="44"/>
                </a:lnTo>
                <a:lnTo>
                  <a:pt x="46" y="46"/>
                </a:lnTo>
                <a:lnTo>
                  <a:pt x="46" y="47"/>
                </a:lnTo>
                <a:lnTo>
                  <a:pt x="44" y="47"/>
                </a:lnTo>
                <a:lnTo>
                  <a:pt x="43" y="47"/>
                </a:lnTo>
                <a:lnTo>
                  <a:pt x="41" y="47"/>
                </a:lnTo>
                <a:lnTo>
                  <a:pt x="41" y="49"/>
                </a:lnTo>
                <a:lnTo>
                  <a:pt x="39" y="49"/>
                </a:lnTo>
                <a:lnTo>
                  <a:pt x="39" y="47"/>
                </a:lnTo>
                <a:lnTo>
                  <a:pt x="39" y="46"/>
                </a:lnTo>
                <a:lnTo>
                  <a:pt x="41" y="46"/>
                </a:lnTo>
                <a:lnTo>
                  <a:pt x="41" y="44"/>
                </a:lnTo>
                <a:lnTo>
                  <a:pt x="41" y="42"/>
                </a:lnTo>
                <a:lnTo>
                  <a:pt x="41" y="41"/>
                </a:lnTo>
                <a:lnTo>
                  <a:pt x="43" y="41"/>
                </a:lnTo>
                <a:lnTo>
                  <a:pt x="43" y="39"/>
                </a:lnTo>
                <a:lnTo>
                  <a:pt x="44" y="37"/>
                </a:lnTo>
                <a:lnTo>
                  <a:pt x="43" y="37"/>
                </a:lnTo>
                <a:lnTo>
                  <a:pt x="41" y="36"/>
                </a:lnTo>
                <a:lnTo>
                  <a:pt x="41" y="37"/>
                </a:lnTo>
                <a:lnTo>
                  <a:pt x="39" y="39"/>
                </a:lnTo>
                <a:lnTo>
                  <a:pt x="36" y="39"/>
                </a:lnTo>
                <a:lnTo>
                  <a:pt x="35" y="39"/>
                </a:lnTo>
                <a:lnTo>
                  <a:pt x="33" y="39"/>
                </a:lnTo>
                <a:lnTo>
                  <a:pt x="33" y="41"/>
                </a:lnTo>
                <a:lnTo>
                  <a:pt x="31" y="41"/>
                </a:lnTo>
                <a:lnTo>
                  <a:pt x="30" y="39"/>
                </a:lnTo>
                <a:lnTo>
                  <a:pt x="28" y="39"/>
                </a:lnTo>
                <a:lnTo>
                  <a:pt x="26" y="39"/>
                </a:lnTo>
                <a:lnTo>
                  <a:pt x="26" y="37"/>
                </a:lnTo>
                <a:lnTo>
                  <a:pt x="25" y="37"/>
                </a:lnTo>
                <a:lnTo>
                  <a:pt x="25" y="36"/>
                </a:lnTo>
                <a:lnTo>
                  <a:pt x="23" y="36"/>
                </a:lnTo>
                <a:lnTo>
                  <a:pt x="21" y="36"/>
                </a:lnTo>
                <a:lnTo>
                  <a:pt x="21" y="34"/>
                </a:lnTo>
                <a:lnTo>
                  <a:pt x="20" y="34"/>
                </a:lnTo>
                <a:lnTo>
                  <a:pt x="20" y="33"/>
                </a:lnTo>
                <a:lnTo>
                  <a:pt x="20" y="31"/>
                </a:lnTo>
                <a:lnTo>
                  <a:pt x="18" y="31"/>
                </a:lnTo>
                <a:lnTo>
                  <a:pt x="20" y="29"/>
                </a:lnTo>
                <a:lnTo>
                  <a:pt x="20" y="28"/>
                </a:lnTo>
                <a:lnTo>
                  <a:pt x="20" y="26"/>
                </a:lnTo>
                <a:lnTo>
                  <a:pt x="21" y="26"/>
                </a:lnTo>
                <a:lnTo>
                  <a:pt x="23" y="26"/>
                </a:lnTo>
                <a:lnTo>
                  <a:pt x="23" y="24"/>
                </a:lnTo>
                <a:lnTo>
                  <a:pt x="25" y="26"/>
                </a:lnTo>
                <a:lnTo>
                  <a:pt x="23" y="26"/>
                </a:lnTo>
                <a:lnTo>
                  <a:pt x="25" y="26"/>
                </a:lnTo>
                <a:lnTo>
                  <a:pt x="25" y="24"/>
                </a:lnTo>
                <a:lnTo>
                  <a:pt x="25" y="23"/>
                </a:lnTo>
                <a:lnTo>
                  <a:pt x="26" y="23"/>
                </a:lnTo>
                <a:lnTo>
                  <a:pt x="30" y="19"/>
                </a:lnTo>
                <a:lnTo>
                  <a:pt x="31" y="19"/>
                </a:lnTo>
                <a:lnTo>
                  <a:pt x="30" y="19"/>
                </a:lnTo>
                <a:lnTo>
                  <a:pt x="28" y="19"/>
                </a:lnTo>
                <a:lnTo>
                  <a:pt x="26" y="19"/>
                </a:lnTo>
                <a:lnTo>
                  <a:pt x="26" y="21"/>
                </a:lnTo>
                <a:lnTo>
                  <a:pt x="25" y="21"/>
                </a:lnTo>
                <a:lnTo>
                  <a:pt x="23" y="23"/>
                </a:lnTo>
                <a:lnTo>
                  <a:pt x="21" y="24"/>
                </a:lnTo>
                <a:lnTo>
                  <a:pt x="20" y="24"/>
                </a:lnTo>
                <a:lnTo>
                  <a:pt x="18" y="24"/>
                </a:lnTo>
                <a:lnTo>
                  <a:pt x="16" y="24"/>
                </a:lnTo>
                <a:lnTo>
                  <a:pt x="16" y="26"/>
                </a:lnTo>
                <a:lnTo>
                  <a:pt x="15" y="26"/>
                </a:lnTo>
                <a:lnTo>
                  <a:pt x="13" y="26"/>
                </a:lnTo>
                <a:lnTo>
                  <a:pt x="13" y="24"/>
                </a:lnTo>
                <a:lnTo>
                  <a:pt x="12" y="24"/>
                </a:lnTo>
                <a:lnTo>
                  <a:pt x="12" y="23"/>
                </a:lnTo>
                <a:lnTo>
                  <a:pt x="10" y="21"/>
                </a:lnTo>
                <a:lnTo>
                  <a:pt x="8" y="21"/>
                </a:lnTo>
                <a:lnTo>
                  <a:pt x="7" y="21"/>
                </a:lnTo>
                <a:lnTo>
                  <a:pt x="7" y="19"/>
                </a:lnTo>
                <a:lnTo>
                  <a:pt x="5" y="18"/>
                </a:lnTo>
                <a:lnTo>
                  <a:pt x="3" y="18"/>
                </a:lnTo>
                <a:close/>
                <a:moveTo>
                  <a:pt x="18" y="72"/>
                </a:moveTo>
                <a:lnTo>
                  <a:pt x="16" y="72"/>
                </a:lnTo>
                <a:lnTo>
                  <a:pt x="16" y="70"/>
                </a:lnTo>
                <a:lnTo>
                  <a:pt x="18" y="70"/>
                </a:lnTo>
                <a:lnTo>
                  <a:pt x="18" y="72"/>
                </a:lnTo>
                <a:lnTo>
                  <a:pt x="18" y="70"/>
                </a:lnTo>
                <a:lnTo>
                  <a:pt x="18" y="72"/>
                </a:lnTo>
                <a:close/>
                <a:moveTo>
                  <a:pt x="13" y="72"/>
                </a:moveTo>
                <a:lnTo>
                  <a:pt x="13" y="70"/>
                </a:lnTo>
                <a:lnTo>
                  <a:pt x="15" y="70"/>
                </a:lnTo>
                <a:lnTo>
                  <a:pt x="15" y="72"/>
                </a:lnTo>
                <a:lnTo>
                  <a:pt x="16" y="70"/>
                </a:lnTo>
                <a:lnTo>
                  <a:pt x="16" y="72"/>
                </a:lnTo>
                <a:lnTo>
                  <a:pt x="15" y="72"/>
                </a:lnTo>
                <a:lnTo>
                  <a:pt x="13" y="72"/>
                </a:lnTo>
                <a:close/>
                <a:moveTo>
                  <a:pt x="30" y="72"/>
                </a:moveTo>
                <a:lnTo>
                  <a:pt x="30" y="74"/>
                </a:lnTo>
                <a:lnTo>
                  <a:pt x="28" y="75"/>
                </a:lnTo>
                <a:lnTo>
                  <a:pt x="26" y="75"/>
                </a:lnTo>
                <a:lnTo>
                  <a:pt x="25" y="75"/>
                </a:lnTo>
                <a:lnTo>
                  <a:pt x="23" y="74"/>
                </a:lnTo>
                <a:lnTo>
                  <a:pt x="25" y="72"/>
                </a:lnTo>
                <a:lnTo>
                  <a:pt x="26" y="70"/>
                </a:lnTo>
                <a:lnTo>
                  <a:pt x="28" y="70"/>
                </a:lnTo>
                <a:lnTo>
                  <a:pt x="28" y="72"/>
                </a:lnTo>
                <a:lnTo>
                  <a:pt x="28" y="70"/>
                </a:lnTo>
                <a:lnTo>
                  <a:pt x="30" y="72"/>
                </a:lnTo>
                <a:close/>
                <a:moveTo>
                  <a:pt x="36" y="82"/>
                </a:moveTo>
                <a:lnTo>
                  <a:pt x="36" y="80"/>
                </a:lnTo>
                <a:lnTo>
                  <a:pt x="38" y="80"/>
                </a:lnTo>
                <a:lnTo>
                  <a:pt x="38" y="79"/>
                </a:lnTo>
                <a:lnTo>
                  <a:pt x="36" y="79"/>
                </a:lnTo>
                <a:lnTo>
                  <a:pt x="36" y="80"/>
                </a:lnTo>
                <a:lnTo>
                  <a:pt x="35" y="79"/>
                </a:lnTo>
                <a:lnTo>
                  <a:pt x="35" y="77"/>
                </a:lnTo>
                <a:lnTo>
                  <a:pt x="36" y="77"/>
                </a:lnTo>
                <a:lnTo>
                  <a:pt x="36" y="75"/>
                </a:lnTo>
                <a:lnTo>
                  <a:pt x="38" y="75"/>
                </a:lnTo>
                <a:lnTo>
                  <a:pt x="38" y="77"/>
                </a:lnTo>
                <a:lnTo>
                  <a:pt x="38" y="75"/>
                </a:lnTo>
                <a:lnTo>
                  <a:pt x="39" y="75"/>
                </a:lnTo>
                <a:lnTo>
                  <a:pt x="39" y="77"/>
                </a:lnTo>
                <a:lnTo>
                  <a:pt x="39" y="79"/>
                </a:lnTo>
                <a:lnTo>
                  <a:pt x="39" y="80"/>
                </a:lnTo>
                <a:lnTo>
                  <a:pt x="39" y="82"/>
                </a:lnTo>
                <a:lnTo>
                  <a:pt x="38" y="82"/>
                </a:lnTo>
                <a:lnTo>
                  <a:pt x="38" y="83"/>
                </a:lnTo>
                <a:lnTo>
                  <a:pt x="36" y="83"/>
                </a:lnTo>
                <a:lnTo>
                  <a:pt x="36" y="82"/>
                </a:lnTo>
                <a:close/>
                <a:moveTo>
                  <a:pt x="39" y="85"/>
                </a:moveTo>
                <a:lnTo>
                  <a:pt x="38" y="85"/>
                </a:lnTo>
                <a:lnTo>
                  <a:pt x="38" y="83"/>
                </a:lnTo>
                <a:lnTo>
                  <a:pt x="39" y="83"/>
                </a:lnTo>
                <a:lnTo>
                  <a:pt x="39" y="85"/>
                </a:lnTo>
                <a:close/>
                <a:moveTo>
                  <a:pt x="41" y="82"/>
                </a:moveTo>
                <a:lnTo>
                  <a:pt x="39" y="82"/>
                </a:lnTo>
                <a:lnTo>
                  <a:pt x="41" y="80"/>
                </a:lnTo>
                <a:lnTo>
                  <a:pt x="39" y="79"/>
                </a:lnTo>
                <a:lnTo>
                  <a:pt x="39" y="77"/>
                </a:lnTo>
                <a:lnTo>
                  <a:pt x="41" y="77"/>
                </a:lnTo>
                <a:lnTo>
                  <a:pt x="43" y="77"/>
                </a:lnTo>
                <a:lnTo>
                  <a:pt x="43" y="79"/>
                </a:lnTo>
                <a:lnTo>
                  <a:pt x="43" y="80"/>
                </a:lnTo>
                <a:lnTo>
                  <a:pt x="43" y="82"/>
                </a:lnTo>
                <a:lnTo>
                  <a:pt x="43" y="83"/>
                </a:lnTo>
                <a:lnTo>
                  <a:pt x="44" y="83"/>
                </a:lnTo>
                <a:lnTo>
                  <a:pt x="43" y="83"/>
                </a:lnTo>
                <a:lnTo>
                  <a:pt x="41" y="83"/>
                </a:lnTo>
                <a:lnTo>
                  <a:pt x="39" y="83"/>
                </a:lnTo>
                <a:lnTo>
                  <a:pt x="39" y="82"/>
                </a:lnTo>
                <a:lnTo>
                  <a:pt x="41" y="82"/>
                </a:lnTo>
                <a:lnTo>
                  <a:pt x="43" y="82"/>
                </a:lnTo>
                <a:lnTo>
                  <a:pt x="41" y="82"/>
                </a:lnTo>
                <a:close/>
                <a:moveTo>
                  <a:pt x="35" y="69"/>
                </a:moveTo>
                <a:lnTo>
                  <a:pt x="36" y="67"/>
                </a:lnTo>
                <a:lnTo>
                  <a:pt x="36" y="69"/>
                </a:lnTo>
                <a:lnTo>
                  <a:pt x="38" y="69"/>
                </a:lnTo>
                <a:lnTo>
                  <a:pt x="36" y="69"/>
                </a:lnTo>
                <a:lnTo>
                  <a:pt x="36" y="70"/>
                </a:lnTo>
                <a:lnTo>
                  <a:pt x="35" y="70"/>
                </a:lnTo>
                <a:lnTo>
                  <a:pt x="33" y="70"/>
                </a:lnTo>
                <a:lnTo>
                  <a:pt x="33" y="72"/>
                </a:lnTo>
                <a:lnTo>
                  <a:pt x="31" y="70"/>
                </a:lnTo>
                <a:lnTo>
                  <a:pt x="31" y="69"/>
                </a:lnTo>
                <a:lnTo>
                  <a:pt x="33" y="69"/>
                </a:lnTo>
                <a:lnTo>
                  <a:pt x="35" y="69"/>
                </a:lnTo>
                <a:close/>
                <a:moveTo>
                  <a:pt x="30" y="69"/>
                </a:moveTo>
                <a:lnTo>
                  <a:pt x="28" y="69"/>
                </a:lnTo>
                <a:lnTo>
                  <a:pt x="30" y="69"/>
                </a:lnTo>
                <a:close/>
                <a:moveTo>
                  <a:pt x="31" y="67"/>
                </a:moveTo>
                <a:lnTo>
                  <a:pt x="30" y="67"/>
                </a:lnTo>
                <a:lnTo>
                  <a:pt x="30" y="65"/>
                </a:lnTo>
                <a:lnTo>
                  <a:pt x="31" y="65"/>
                </a:lnTo>
                <a:lnTo>
                  <a:pt x="33" y="65"/>
                </a:lnTo>
                <a:lnTo>
                  <a:pt x="35" y="64"/>
                </a:lnTo>
                <a:lnTo>
                  <a:pt x="35" y="65"/>
                </a:lnTo>
                <a:lnTo>
                  <a:pt x="35" y="67"/>
                </a:lnTo>
                <a:lnTo>
                  <a:pt x="35" y="65"/>
                </a:lnTo>
                <a:lnTo>
                  <a:pt x="33" y="65"/>
                </a:lnTo>
                <a:lnTo>
                  <a:pt x="33" y="67"/>
                </a:lnTo>
                <a:lnTo>
                  <a:pt x="31" y="67"/>
                </a:lnTo>
                <a:close/>
                <a:moveTo>
                  <a:pt x="31" y="46"/>
                </a:moveTo>
                <a:lnTo>
                  <a:pt x="30" y="46"/>
                </a:lnTo>
                <a:lnTo>
                  <a:pt x="30" y="44"/>
                </a:lnTo>
                <a:lnTo>
                  <a:pt x="30" y="42"/>
                </a:lnTo>
                <a:lnTo>
                  <a:pt x="30" y="41"/>
                </a:lnTo>
                <a:lnTo>
                  <a:pt x="31" y="41"/>
                </a:lnTo>
                <a:lnTo>
                  <a:pt x="33" y="42"/>
                </a:lnTo>
                <a:lnTo>
                  <a:pt x="33" y="41"/>
                </a:lnTo>
                <a:lnTo>
                  <a:pt x="35" y="41"/>
                </a:lnTo>
                <a:lnTo>
                  <a:pt x="36" y="41"/>
                </a:lnTo>
                <a:lnTo>
                  <a:pt x="38" y="41"/>
                </a:lnTo>
                <a:lnTo>
                  <a:pt x="36" y="41"/>
                </a:lnTo>
                <a:lnTo>
                  <a:pt x="38" y="41"/>
                </a:lnTo>
                <a:lnTo>
                  <a:pt x="38" y="42"/>
                </a:lnTo>
                <a:lnTo>
                  <a:pt x="38" y="44"/>
                </a:lnTo>
                <a:lnTo>
                  <a:pt x="36" y="44"/>
                </a:lnTo>
                <a:lnTo>
                  <a:pt x="36" y="46"/>
                </a:lnTo>
                <a:lnTo>
                  <a:pt x="36" y="47"/>
                </a:lnTo>
                <a:lnTo>
                  <a:pt x="35" y="47"/>
                </a:lnTo>
                <a:lnTo>
                  <a:pt x="33" y="47"/>
                </a:lnTo>
                <a:lnTo>
                  <a:pt x="33" y="46"/>
                </a:lnTo>
                <a:lnTo>
                  <a:pt x="31" y="46"/>
                </a:lnTo>
                <a:lnTo>
                  <a:pt x="31" y="44"/>
                </a:lnTo>
                <a:lnTo>
                  <a:pt x="30" y="44"/>
                </a:lnTo>
                <a:lnTo>
                  <a:pt x="31" y="46"/>
                </a:lnTo>
                <a:close/>
                <a:moveTo>
                  <a:pt x="21" y="60"/>
                </a:moveTo>
                <a:lnTo>
                  <a:pt x="20" y="60"/>
                </a:lnTo>
                <a:lnTo>
                  <a:pt x="18" y="60"/>
                </a:lnTo>
                <a:lnTo>
                  <a:pt x="16" y="60"/>
                </a:lnTo>
                <a:lnTo>
                  <a:pt x="16" y="59"/>
                </a:lnTo>
                <a:lnTo>
                  <a:pt x="16" y="57"/>
                </a:lnTo>
                <a:lnTo>
                  <a:pt x="18" y="57"/>
                </a:lnTo>
                <a:lnTo>
                  <a:pt x="20" y="57"/>
                </a:lnTo>
                <a:lnTo>
                  <a:pt x="20" y="59"/>
                </a:lnTo>
                <a:lnTo>
                  <a:pt x="21" y="57"/>
                </a:lnTo>
                <a:lnTo>
                  <a:pt x="23" y="56"/>
                </a:lnTo>
                <a:lnTo>
                  <a:pt x="25" y="56"/>
                </a:lnTo>
                <a:lnTo>
                  <a:pt x="25" y="57"/>
                </a:lnTo>
                <a:lnTo>
                  <a:pt x="25" y="59"/>
                </a:lnTo>
                <a:lnTo>
                  <a:pt x="23" y="60"/>
                </a:lnTo>
                <a:lnTo>
                  <a:pt x="21" y="60"/>
                </a:lnTo>
                <a:close/>
                <a:moveTo>
                  <a:pt x="21" y="65"/>
                </a:moveTo>
                <a:lnTo>
                  <a:pt x="21" y="64"/>
                </a:lnTo>
                <a:lnTo>
                  <a:pt x="23" y="64"/>
                </a:lnTo>
                <a:lnTo>
                  <a:pt x="21" y="65"/>
                </a:lnTo>
                <a:close/>
                <a:moveTo>
                  <a:pt x="28" y="62"/>
                </a:moveTo>
                <a:lnTo>
                  <a:pt x="26" y="62"/>
                </a:lnTo>
                <a:lnTo>
                  <a:pt x="26" y="64"/>
                </a:lnTo>
                <a:lnTo>
                  <a:pt x="25" y="64"/>
                </a:lnTo>
                <a:lnTo>
                  <a:pt x="23" y="64"/>
                </a:lnTo>
                <a:lnTo>
                  <a:pt x="21" y="64"/>
                </a:lnTo>
                <a:lnTo>
                  <a:pt x="23" y="62"/>
                </a:lnTo>
                <a:lnTo>
                  <a:pt x="25" y="62"/>
                </a:lnTo>
                <a:lnTo>
                  <a:pt x="26" y="60"/>
                </a:lnTo>
                <a:lnTo>
                  <a:pt x="26" y="59"/>
                </a:lnTo>
                <a:lnTo>
                  <a:pt x="28" y="59"/>
                </a:lnTo>
                <a:lnTo>
                  <a:pt x="30" y="59"/>
                </a:lnTo>
                <a:lnTo>
                  <a:pt x="30" y="60"/>
                </a:lnTo>
                <a:lnTo>
                  <a:pt x="28" y="62"/>
                </a:lnTo>
                <a:close/>
                <a:moveTo>
                  <a:pt x="28" y="42"/>
                </a:moveTo>
                <a:lnTo>
                  <a:pt x="26" y="42"/>
                </a:lnTo>
                <a:lnTo>
                  <a:pt x="25" y="42"/>
                </a:lnTo>
                <a:lnTo>
                  <a:pt x="23" y="42"/>
                </a:lnTo>
                <a:lnTo>
                  <a:pt x="21" y="42"/>
                </a:lnTo>
                <a:lnTo>
                  <a:pt x="20" y="42"/>
                </a:lnTo>
                <a:lnTo>
                  <a:pt x="21" y="42"/>
                </a:lnTo>
                <a:lnTo>
                  <a:pt x="21" y="41"/>
                </a:lnTo>
                <a:lnTo>
                  <a:pt x="23" y="37"/>
                </a:lnTo>
                <a:lnTo>
                  <a:pt x="23" y="36"/>
                </a:lnTo>
                <a:lnTo>
                  <a:pt x="23" y="37"/>
                </a:lnTo>
                <a:lnTo>
                  <a:pt x="25" y="37"/>
                </a:lnTo>
                <a:lnTo>
                  <a:pt x="25" y="39"/>
                </a:lnTo>
                <a:lnTo>
                  <a:pt x="26" y="39"/>
                </a:lnTo>
                <a:lnTo>
                  <a:pt x="26" y="41"/>
                </a:lnTo>
                <a:lnTo>
                  <a:pt x="28" y="41"/>
                </a:lnTo>
                <a:lnTo>
                  <a:pt x="28" y="42"/>
                </a:lnTo>
                <a:close/>
                <a:moveTo>
                  <a:pt x="43" y="57"/>
                </a:moveTo>
                <a:lnTo>
                  <a:pt x="43" y="59"/>
                </a:lnTo>
                <a:lnTo>
                  <a:pt x="41" y="59"/>
                </a:lnTo>
                <a:lnTo>
                  <a:pt x="39" y="56"/>
                </a:lnTo>
                <a:lnTo>
                  <a:pt x="41" y="56"/>
                </a:lnTo>
                <a:lnTo>
                  <a:pt x="43" y="56"/>
                </a:lnTo>
                <a:lnTo>
                  <a:pt x="43" y="57"/>
                </a:lnTo>
                <a:close/>
                <a:moveTo>
                  <a:pt x="35" y="64"/>
                </a:moveTo>
                <a:lnTo>
                  <a:pt x="35" y="62"/>
                </a:lnTo>
                <a:lnTo>
                  <a:pt x="36" y="62"/>
                </a:lnTo>
                <a:lnTo>
                  <a:pt x="36" y="60"/>
                </a:lnTo>
                <a:lnTo>
                  <a:pt x="38" y="60"/>
                </a:lnTo>
                <a:lnTo>
                  <a:pt x="39" y="60"/>
                </a:lnTo>
                <a:lnTo>
                  <a:pt x="39" y="59"/>
                </a:lnTo>
                <a:lnTo>
                  <a:pt x="39" y="60"/>
                </a:lnTo>
                <a:lnTo>
                  <a:pt x="39" y="59"/>
                </a:lnTo>
                <a:lnTo>
                  <a:pt x="39" y="60"/>
                </a:lnTo>
                <a:lnTo>
                  <a:pt x="41" y="60"/>
                </a:lnTo>
                <a:lnTo>
                  <a:pt x="43" y="60"/>
                </a:lnTo>
                <a:lnTo>
                  <a:pt x="43" y="62"/>
                </a:lnTo>
                <a:lnTo>
                  <a:pt x="43" y="64"/>
                </a:lnTo>
                <a:lnTo>
                  <a:pt x="41" y="64"/>
                </a:lnTo>
                <a:lnTo>
                  <a:pt x="39" y="64"/>
                </a:lnTo>
                <a:lnTo>
                  <a:pt x="38" y="64"/>
                </a:lnTo>
                <a:lnTo>
                  <a:pt x="36" y="64"/>
                </a:lnTo>
                <a:lnTo>
                  <a:pt x="35" y="64"/>
                </a:lnTo>
                <a:close/>
                <a:moveTo>
                  <a:pt x="41" y="59"/>
                </a:moveTo>
                <a:lnTo>
                  <a:pt x="39" y="59"/>
                </a:lnTo>
                <a:lnTo>
                  <a:pt x="41" y="59"/>
                </a:lnTo>
                <a:close/>
                <a:moveTo>
                  <a:pt x="38" y="59"/>
                </a:moveTo>
                <a:lnTo>
                  <a:pt x="38" y="57"/>
                </a:lnTo>
                <a:lnTo>
                  <a:pt x="38" y="56"/>
                </a:lnTo>
                <a:lnTo>
                  <a:pt x="39" y="57"/>
                </a:lnTo>
                <a:lnTo>
                  <a:pt x="39" y="59"/>
                </a:lnTo>
                <a:lnTo>
                  <a:pt x="38" y="59"/>
                </a:lnTo>
                <a:close/>
                <a:moveTo>
                  <a:pt x="38" y="44"/>
                </a:moveTo>
                <a:lnTo>
                  <a:pt x="38" y="42"/>
                </a:lnTo>
                <a:lnTo>
                  <a:pt x="39" y="42"/>
                </a:lnTo>
                <a:lnTo>
                  <a:pt x="39" y="44"/>
                </a:lnTo>
                <a:lnTo>
                  <a:pt x="38" y="44"/>
                </a:lnTo>
                <a:close/>
                <a:moveTo>
                  <a:pt x="38" y="41"/>
                </a:moveTo>
                <a:lnTo>
                  <a:pt x="36" y="39"/>
                </a:lnTo>
                <a:lnTo>
                  <a:pt x="38" y="39"/>
                </a:lnTo>
                <a:lnTo>
                  <a:pt x="39" y="39"/>
                </a:lnTo>
                <a:lnTo>
                  <a:pt x="38" y="41"/>
                </a:lnTo>
                <a:close/>
                <a:moveTo>
                  <a:pt x="44" y="69"/>
                </a:moveTo>
                <a:lnTo>
                  <a:pt x="44" y="67"/>
                </a:lnTo>
                <a:lnTo>
                  <a:pt x="46" y="67"/>
                </a:lnTo>
                <a:lnTo>
                  <a:pt x="46" y="69"/>
                </a:lnTo>
                <a:lnTo>
                  <a:pt x="44" y="69"/>
                </a:lnTo>
                <a:lnTo>
                  <a:pt x="44" y="70"/>
                </a:lnTo>
                <a:lnTo>
                  <a:pt x="43" y="70"/>
                </a:lnTo>
                <a:lnTo>
                  <a:pt x="43" y="69"/>
                </a:lnTo>
                <a:lnTo>
                  <a:pt x="44" y="69"/>
                </a:lnTo>
                <a:close/>
                <a:moveTo>
                  <a:pt x="58" y="85"/>
                </a:moveTo>
                <a:lnTo>
                  <a:pt x="56" y="85"/>
                </a:lnTo>
                <a:lnTo>
                  <a:pt x="56" y="83"/>
                </a:lnTo>
                <a:lnTo>
                  <a:pt x="58" y="83"/>
                </a:lnTo>
                <a:lnTo>
                  <a:pt x="59" y="83"/>
                </a:lnTo>
                <a:lnTo>
                  <a:pt x="59" y="85"/>
                </a:lnTo>
                <a:lnTo>
                  <a:pt x="58" y="85"/>
                </a:lnTo>
                <a:close/>
                <a:moveTo>
                  <a:pt x="49" y="79"/>
                </a:moveTo>
                <a:lnTo>
                  <a:pt x="49" y="77"/>
                </a:lnTo>
                <a:lnTo>
                  <a:pt x="49" y="75"/>
                </a:lnTo>
                <a:lnTo>
                  <a:pt x="51" y="75"/>
                </a:lnTo>
                <a:lnTo>
                  <a:pt x="49" y="75"/>
                </a:lnTo>
                <a:lnTo>
                  <a:pt x="49" y="74"/>
                </a:lnTo>
                <a:lnTo>
                  <a:pt x="51" y="74"/>
                </a:lnTo>
                <a:lnTo>
                  <a:pt x="51" y="72"/>
                </a:lnTo>
                <a:lnTo>
                  <a:pt x="53" y="72"/>
                </a:lnTo>
                <a:lnTo>
                  <a:pt x="53" y="70"/>
                </a:lnTo>
                <a:lnTo>
                  <a:pt x="54" y="70"/>
                </a:lnTo>
                <a:lnTo>
                  <a:pt x="56" y="70"/>
                </a:lnTo>
                <a:lnTo>
                  <a:pt x="56" y="72"/>
                </a:lnTo>
                <a:lnTo>
                  <a:pt x="56" y="74"/>
                </a:lnTo>
                <a:lnTo>
                  <a:pt x="56" y="75"/>
                </a:lnTo>
                <a:lnTo>
                  <a:pt x="54" y="74"/>
                </a:lnTo>
                <a:lnTo>
                  <a:pt x="54" y="72"/>
                </a:lnTo>
                <a:lnTo>
                  <a:pt x="54" y="74"/>
                </a:lnTo>
                <a:lnTo>
                  <a:pt x="54" y="75"/>
                </a:lnTo>
                <a:lnTo>
                  <a:pt x="53" y="75"/>
                </a:lnTo>
                <a:lnTo>
                  <a:pt x="53" y="77"/>
                </a:lnTo>
                <a:lnTo>
                  <a:pt x="51" y="77"/>
                </a:lnTo>
                <a:lnTo>
                  <a:pt x="51" y="79"/>
                </a:lnTo>
                <a:lnTo>
                  <a:pt x="51" y="77"/>
                </a:lnTo>
                <a:lnTo>
                  <a:pt x="51" y="79"/>
                </a:lnTo>
                <a:lnTo>
                  <a:pt x="49" y="79"/>
                </a:lnTo>
                <a:close/>
                <a:moveTo>
                  <a:pt x="54" y="87"/>
                </a:moveTo>
                <a:lnTo>
                  <a:pt x="53" y="87"/>
                </a:lnTo>
                <a:lnTo>
                  <a:pt x="53" y="85"/>
                </a:lnTo>
                <a:lnTo>
                  <a:pt x="54" y="87"/>
                </a:lnTo>
                <a:close/>
                <a:moveTo>
                  <a:pt x="56" y="88"/>
                </a:moveTo>
                <a:lnTo>
                  <a:pt x="56" y="87"/>
                </a:lnTo>
                <a:lnTo>
                  <a:pt x="56" y="88"/>
                </a:lnTo>
                <a:close/>
                <a:moveTo>
                  <a:pt x="48" y="69"/>
                </a:moveTo>
                <a:lnTo>
                  <a:pt x="48" y="67"/>
                </a:lnTo>
                <a:lnTo>
                  <a:pt x="49" y="67"/>
                </a:lnTo>
                <a:lnTo>
                  <a:pt x="49" y="69"/>
                </a:lnTo>
                <a:lnTo>
                  <a:pt x="49" y="70"/>
                </a:lnTo>
                <a:lnTo>
                  <a:pt x="48" y="70"/>
                </a:lnTo>
                <a:lnTo>
                  <a:pt x="46" y="70"/>
                </a:lnTo>
                <a:lnTo>
                  <a:pt x="48" y="69"/>
                </a:lnTo>
                <a:close/>
                <a:moveTo>
                  <a:pt x="53" y="72"/>
                </a:moveTo>
                <a:lnTo>
                  <a:pt x="51" y="72"/>
                </a:lnTo>
                <a:lnTo>
                  <a:pt x="51" y="70"/>
                </a:lnTo>
                <a:lnTo>
                  <a:pt x="53" y="70"/>
                </a:lnTo>
                <a:lnTo>
                  <a:pt x="53" y="72"/>
                </a:lnTo>
                <a:close/>
                <a:moveTo>
                  <a:pt x="53" y="70"/>
                </a:moveTo>
                <a:lnTo>
                  <a:pt x="53" y="69"/>
                </a:lnTo>
                <a:lnTo>
                  <a:pt x="54" y="69"/>
                </a:lnTo>
                <a:lnTo>
                  <a:pt x="54" y="70"/>
                </a:lnTo>
                <a:lnTo>
                  <a:pt x="53" y="70"/>
                </a:lnTo>
                <a:close/>
                <a:moveTo>
                  <a:pt x="79" y="93"/>
                </a:moveTo>
                <a:lnTo>
                  <a:pt x="81" y="93"/>
                </a:lnTo>
                <a:lnTo>
                  <a:pt x="79" y="93"/>
                </a:lnTo>
                <a:close/>
                <a:moveTo>
                  <a:pt x="79" y="83"/>
                </a:moveTo>
                <a:lnTo>
                  <a:pt x="81" y="83"/>
                </a:lnTo>
                <a:lnTo>
                  <a:pt x="82" y="83"/>
                </a:lnTo>
                <a:lnTo>
                  <a:pt x="81" y="83"/>
                </a:lnTo>
                <a:lnTo>
                  <a:pt x="81" y="85"/>
                </a:lnTo>
                <a:lnTo>
                  <a:pt x="79" y="85"/>
                </a:lnTo>
                <a:lnTo>
                  <a:pt x="79" y="87"/>
                </a:lnTo>
                <a:lnTo>
                  <a:pt x="77" y="87"/>
                </a:lnTo>
                <a:lnTo>
                  <a:pt x="77" y="85"/>
                </a:lnTo>
                <a:lnTo>
                  <a:pt x="77" y="83"/>
                </a:lnTo>
                <a:lnTo>
                  <a:pt x="79" y="83"/>
                </a:lnTo>
                <a:close/>
                <a:moveTo>
                  <a:pt x="77" y="85"/>
                </a:moveTo>
                <a:lnTo>
                  <a:pt x="76" y="85"/>
                </a:lnTo>
                <a:lnTo>
                  <a:pt x="77" y="85"/>
                </a:lnTo>
                <a:close/>
                <a:moveTo>
                  <a:pt x="79" y="80"/>
                </a:moveTo>
                <a:lnTo>
                  <a:pt x="79" y="79"/>
                </a:lnTo>
                <a:lnTo>
                  <a:pt x="79" y="80"/>
                </a:lnTo>
                <a:close/>
                <a:moveTo>
                  <a:pt x="53" y="64"/>
                </a:moveTo>
                <a:lnTo>
                  <a:pt x="51" y="64"/>
                </a:lnTo>
                <a:lnTo>
                  <a:pt x="51" y="62"/>
                </a:lnTo>
                <a:lnTo>
                  <a:pt x="53" y="62"/>
                </a:lnTo>
                <a:lnTo>
                  <a:pt x="54" y="62"/>
                </a:lnTo>
                <a:lnTo>
                  <a:pt x="54" y="60"/>
                </a:lnTo>
                <a:lnTo>
                  <a:pt x="56" y="60"/>
                </a:lnTo>
                <a:lnTo>
                  <a:pt x="56" y="62"/>
                </a:lnTo>
                <a:lnTo>
                  <a:pt x="56" y="64"/>
                </a:lnTo>
                <a:lnTo>
                  <a:pt x="54" y="64"/>
                </a:lnTo>
                <a:lnTo>
                  <a:pt x="53" y="64"/>
                </a:lnTo>
                <a:close/>
                <a:moveTo>
                  <a:pt x="44" y="59"/>
                </a:moveTo>
                <a:lnTo>
                  <a:pt x="44" y="57"/>
                </a:lnTo>
                <a:lnTo>
                  <a:pt x="44" y="59"/>
                </a:lnTo>
                <a:close/>
                <a:moveTo>
                  <a:pt x="49" y="69"/>
                </a:moveTo>
                <a:lnTo>
                  <a:pt x="51" y="69"/>
                </a:lnTo>
                <a:lnTo>
                  <a:pt x="49" y="69"/>
                </a:lnTo>
                <a:close/>
                <a:moveTo>
                  <a:pt x="58" y="51"/>
                </a:moveTo>
                <a:lnTo>
                  <a:pt x="59" y="51"/>
                </a:lnTo>
                <a:lnTo>
                  <a:pt x="58" y="51"/>
                </a:lnTo>
                <a:close/>
                <a:moveTo>
                  <a:pt x="62" y="56"/>
                </a:moveTo>
                <a:lnTo>
                  <a:pt x="62" y="54"/>
                </a:lnTo>
                <a:lnTo>
                  <a:pt x="64" y="54"/>
                </a:lnTo>
                <a:lnTo>
                  <a:pt x="66" y="54"/>
                </a:lnTo>
                <a:lnTo>
                  <a:pt x="66" y="56"/>
                </a:lnTo>
                <a:lnTo>
                  <a:pt x="64" y="56"/>
                </a:lnTo>
                <a:lnTo>
                  <a:pt x="66" y="56"/>
                </a:lnTo>
                <a:lnTo>
                  <a:pt x="66" y="57"/>
                </a:lnTo>
                <a:lnTo>
                  <a:pt x="64" y="57"/>
                </a:lnTo>
                <a:lnTo>
                  <a:pt x="62" y="57"/>
                </a:lnTo>
                <a:lnTo>
                  <a:pt x="62" y="59"/>
                </a:lnTo>
                <a:lnTo>
                  <a:pt x="61" y="59"/>
                </a:lnTo>
                <a:lnTo>
                  <a:pt x="62" y="59"/>
                </a:lnTo>
                <a:lnTo>
                  <a:pt x="62" y="60"/>
                </a:lnTo>
                <a:lnTo>
                  <a:pt x="61" y="60"/>
                </a:lnTo>
                <a:lnTo>
                  <a:pt x="59" y="60"/>
                </a:lnTo>
                <a:lnTo>
                  <a:pt x="59" y="59"/>
                </a:lnTo>
                <a:lnTo>
                  <a:pt x="58" y="59"/>
                </a:lnTo>
                <a:lnTo>
                  <a:pt x="59" y="59"/>
                </a:lnTo>
                <a:lnTo>
                  <a:pt x="59" y="57"/>
                </a:lnTo>
                <a:lnTo>
                  <a:pt x="61" y="57"/>
                </a:lnTo>
                <a:lnTo>
                  <a:pt x="61" y="56"/>
                </a:lnTo>
                <a:lnTo>
                  <a:pt x="62" y="56"/>
                </a:lnTo>
                <a:close/>
              </a:path>
            </a:pathLst>
          </a:custGeom>
          <a:solidFill>
            <a:schemeClr val="bg1">
              <a:lumMod val="95000"/>
            </a:schemeClr>
          </a:solidFill>
          <a:ln w="11113">
            <a:solidFill>
              <a:srgbClr val="4E4E4E"/>
            </a:solidFill>
            <a:prstDash val="solid"/>
            <a:round/>
            <a:headEnd/>
            <a:tailEnd/>
          </a:ln>
        </p:spPr>
        <p:txBody>
          <a:bodyPr lIns="104306" tIns="52153" rIns="104306" bIns="52153"/>
          <a:lstStyle/>
          <a:p>
            <a:pPr>
              <a:defRPr/>
            </a:pPr>
            <a:endParaRPr lang="en-GB"/>
          </a:p>
        </p:txBody>
      </p:sp>
      <p:sp>
        <p:nvSpPr>
          <p:cNvPr id="26655" name="Freeform 307"/>
          <p:cNvSpPr>
            <a:spLocks noChangeAspect="1"/>
          </p:cNvSpPr>
          <p:nvPr/>
        </p:nvSpPr>
        <p:spPr bwMode="auto">
          <a:xfrm>
            <a:off x="5316997" y="4669781"/>
            <a:ext cx="2335468" cy="2231623"/>
          </a:xfrm>
          <a:custGeom>
            <a:avLst/>
            <a:gdLst>
              <a:gd name="T0" fmla="*/ 2147483647 w 215"/>
              <a:gd name="T1" fmla="*/ 2147483647 h 218"/>
              <a:gd name="T2" fmla="*/ 2147483647 w 215"/>
              <a:gd name="T3" fmla="*/ 2147483647 h 218"/>
              <a:gd name="T4" fmla="*/ 2147483647 w 215"/>
              <a:gd name="T5" fmla="*/ 2147483647 h 218"/>
              <a:gd name="T6" fmla="*/ 2147483647 w 215"/>
              <a:gd name="T7" fmla="*/ 2147483647 h 218"/>
              <a:gd name="T8" fmla="*/ 2147483647 w 215"/>
              <a:gd name="T9" fmla="*/ 2147483647 h 218"/>
              <a:gd name="T10" fmla="*/ 2147483647 w 215"/>
              <a:gd name="T11" fmla="*/ 2147483647 h 218"/>
              <a:gd name="T12" fmla="*/ 2147483647 w 215"/>
              <a:gd name="T13" fmla="*/ 2147483647 h 218"/>
              <a:gd name="T14" fmla="*/ 2147483647 w 215"/>
              <a:gd name="T15" fmla="*/ 2147483647 h 218"/>
              <a:gd name="T16" fmla="*/ 2147483647 w 215"/>
              <a:gd name="T17" fmla="*/ 2147483647 h 218"/>
              <a:gd name="T18" fmla="*/ 2147483647 w 215"/>
              <a:gd name="T19" fmla="*/ 2147483647 h 218"/>
              <a:gd name="T20" fmla="*/ 2147483647 w 215"/>
              <a:gd name="T21" fmla="*/ 2147483647 h 218"/>
              <a:gd name="T22" fmla="*/ 2147483647 w 215"/>
              <a:gd name="T23" fmla="*/ 2147483647 h 218"/>
              <a:gd name="T24" fmla="*/ 2147483647 w 215"/>
              <a:gd name="T25" fmla="*/ 2147483647 h 218"/>
              <a:gd name="T26" fmla="*/ 2147483647 w 215"/>
              <a:gd name="T27" fmla="*/ 2147483647 h 218"/>
              <a:gd name="T28" fmla="*/ 2147483647 w 215"/>
              <a:gd name="T29" fmla="*/ 2147483647 h 218"/>
              <a:gd name="T30" fmla="*/ 2147483647 w 215"/>
              <a:gd name="T31" fmla="*/ 2147483647 h 218"/>
              <a:gd name="T32" fmla="*/ 2147483647 w 215"/>
              <a:gd name="T33" fmla="*/ 2147483647 h 218"/>
              <a:gd name="T34" fmla="*/ 2147483647 w 215"/>
              <a:gd name="T35" fmla="*/ 2147483647 h 218"/>
              <a:gd name="T36" fmla="*/ 2147483647 w 215"/>
              <a:gd name="T37" fmla="*/ 2147483647 h 218"/>
              <a:gd name="T38" fmla="*/ 2147483647 w 215"/>
              <a:gd name="T39" fmla="*/ 2147483647 h 218"/>
              <a:gd name="T40" fmla="*/ 2147483647 w 215"/>
              <a:gd name="T41" fmla="*/ 2147483647 h 218"/>
              <a:gd name="T42" fmla="*/ 2147483647 w 215"/>
              <a:gd name="T43" fmla="*/ 2147483647 h 218"/>
              <a:gd name="T44" fmla="*/ 2147483647 w 215"/>
              <a:gd name="T45" fmla="*/ 2147483647 h 218"/>
              <a:gd name="T46" fmla="*/ 2147483647 w 215"/>
              <a:gd name="T47" fmla="*/ 2147483647 h 218"/>
              <a:gd name="T48" fmla="*/ 2147483647 w 215"/>
              <a:gd name="T49" fmla="*/ 2147483647 h 218"/>
              <a:gd name="T50" fmla="*/ 2147483647 w 215"/>
              <a:gd name="T51" fmla="*/ 2147483647 h 218"/>
              <a:gd name="T52" fmla="*/ 2147483647 w 215"/>
              <a:gd name="T53" fmla="*/ 2147483647 h 218"/>
              <a:gd name="T54" fmla="*/ 2147483647 w 215"/>
              <a:gd name="T55" fmla="*/ 2147483647 h 218"/>
              <a:gd name="T56" fmla="*/ 2147483647 w 215"/>
              <a:gd name="T57" fmla="*/ 2147483647 h 218"/>
              <a:gd name="T58" fmla="*/ 2147483647 w 215"/>
              <a:gd name="T59" fmla="*/ 2147483647 h 218"/>
              <a:gd name="T60" fmla="*/ 2147483647 w 215"/>
              <a:gd name="T61" fmla="*/ 2147483647 h 218"/>
              <a:gd name="T62" fmla="*/ 2147483647 w 215"/>
              <a:gd name="T63" fmla="*/ 2147483647 h 218"/>
              <a:gd name="T64" fmla="*/ 2147483647 w 215"/>
              <a:gd name="T65" fmla="*/ 2147483647 h 218"/>
              <a:gd name="T66" fmla="*/ 2147483647 w 215"/>
              <a:gd name="T67" fmla="*/ 2147483647 h 218"/>
              <a:gd name="T68" fmla="*/ 2147483647 w 215"/>
              <a:gd name="T69" fmla="*/ 2147483647 h 218"/>
              <a:gd name="T70" fmla="*/ 2147483647 w 215"/>
              <a:gd name="T71" fmla="*/ 2147483647 h 218"/>
              <a:gd name="T72" fmla="*/ 2147483647 w 215"/>
              <a:gd name="T73" fmla="*/ 2147483647 h 218"/>
              <a:gd name="T74" fmla="*/ 2147483647 w 215"/>
              <a:gd name="T75" fmla="*/ 2147483647 h 218"/>
              <a:gd name="T76" fmla="*/ 2147483647 w 215"/>
              <a:gd name="T77" fmla="*/ 2147483647 h 218"/>
              <a:gd name="T78" fmla="*/ 2147483647 w 215"/>
              <a:gd name="T79" fmla="*/ 2147483647 h 218"/>
              <a:gd name="T80" fmla="*/ 2147483647 w 215"/>
              <a:gd name="T81" fmla="*/ 2147483647 h 218"/>
              <a:gd name="T82" fmla="*/ 2147483647 w 215"/>
              <a:gd name="T83" fmla="*/ 2147483647 h 218"/>
              <a:gd name="T84" fmla="*/ 2147483647 w 215"/>
              <a:gd name="T85" fmla="*/ 2147483647 h 218"/>
              <a:gd name="T86" fmla="*/ 2147483647 w 215"/>
              <a:gd name="T87" fmla="*/ 2147483647 h 218"/>
              <a:gd name="T88" fmla="*/ 2147483647 w 215"/>
              <a:gd name="T89" fmla="*/ 2147483647 h 218"/>
              <a:gd name="T90" fmla="*/ 2147483647 w 215"/>
              <a:gd name="T91" fmla="*/ 2147483647 h 218"/>
              <a:gd name="T92" fmla="*/ 2147483647 w 215"/>
              <a:gd name="T93" fmla="*/ 2147483647 h 218"/>
              <a:gd name="T94" fmla="*/ 2147483647 w 215"/>
              <a:gd name="T95" fmla="*/ 2147483647 h 218"/>
              <a:gd name="T96" fmla="*/ 2147483647 w 215"/>
              <a:gd name="T97" fmla="*/ 2147483647 h 218"/>
              <a:gd name="T98" fmla="*/ 2147483647 w 215"/>
              <a:gd name="T99" fmla="*/ 2147483647 h 218"/>
              <a:gd name="T100" fmla="*/ 2147483647 w 215"/>
              <a:gd name="T101" fmla="*/ 2147483647 h 218"/>
              <a:gd name="T102" fmla="*/ 2147483647 w 215"/>
              <a:gd name="T103" fmla="*/ 2147483647 h 218"/>
              <a:gd name="T104" fmla="*/ 2147483647 w 215"/>
              <a:gd name="T105" fmla="*/ 2147483647 h 218"/>
              <a:gd name="T106" fmla="*/ 2147483647 w 215"/>
              <a:gd name="T107" fmla="*/ 2147483647 h 218"/>
              <a:gd name="T108" fmla="*/ 2147483647 w 215"/>
              <a:gd name="T109" fmla="*/ 2147483647 h 218"/>
              <a:gd name="T110" fmla="*/ 2147483647 w 215"/>
              <a:gd name="T111" fmla="*/ 2147483647 h 218"/>
              <a:gd name="T112" fmla="*/ 2147483647 w 215"/>
              <a:gd name="T113" fmla="*/ 2147483647 h 218"/>
              <a:gd name="T114" fmla="*/ 2147483647 w 215"/>
              <a:gd name="T115" fmla="*/ 2147483647 h 218"/>
              <a:gd name="T116" fmla="*/ 2147483647 w 215"/>
              <a:gd name="T117" fmla="*/ 2147483647 h 218"/>
              <a:gd name="T118" fmla="*/ 2147483647 w 215"/>
              <a:gd name="T119" fmla="*/ 2147483647 h 218"/>
              <a:gd name="T120" fmla="*/ 2147483647 w 215"/>
              <a:gd name="T121" fmla="*/ 2147483647 h 218"/>
              <a:gd name="T122" fmla="*/ 2147483647 w 215"/>
              <a:gd name="T123" fmla="*/ 2147483647 h 2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5" h="218">
                <a:moveTo>
                  <a:pt x="67" y="3"/>
                </a:moveTo>
                <a:lnTo>
                  <a:pt x="69" y="2"/>
                </a:lnTo>
                <a:lnTo>
                  <a:pt x="70" y="2"/>
                </a:lnTo>
                <a:lnTo>
                  <a:pt x="70" y="0"/>
                </a:lnTo>
                <a:lnTo>
                  <a:pt x="70" y="2"/>
                </a:lnTo>
                <a:lnTo>
                  <a:pt x="72" y="0"/>
                </a:lnTo>
                <a:lnTo>
                  <a:pt x="72" y="2"/>
                </a:lnTo>
                <a:lnTo>
                  <a:pt x="74" y="2"/>
                </a:lnTo>
                <a:lnTo>
                  <a:pt x="75" y="2"/>
                </a:lnTo>
                <a:lnTo>
                  <a:pt x="75" y="3"/>
                </a:lnTo>
                <a:lnTo>
                  <a:pt x="75" y="5"/>
                </a:lnTo>
                <a:lnTo>
                  <a:pt x="75" y="6"/>
                </a:lnTo>
                <a:lnTo>
                  <a:pt x="77" y="5"/>
                </a:lnTo>
                <a:lnTo>
                  <a:pt x="79" y="5"/>
                </a:lnTo>
                <a:lnTo>
                  <a:pt x="80" y="3"/>
                </a:lnTo>
                <a:lnTo>
                  <a:pt x="82" y="3"/>
                </a:lnTo>
                <a:lnTo>
                  <a:pt x="82" y="2"/>
                </a:lnTo>
                <a:lnTo>
                  <a:pt x="84" y="2"/>
                </a:lnTo>
                <a:lnTo>
                  <a:pt x="85" y="2"/>
                </a:lnTo>
                <a:lnTo>
                  <a:pt x="85" y="3"/>
                </a:lnTo>
                <a:lnTo>
                  <a:pt x="87" y="3"/>
                </a:lnTo>
                <a:lnTo>
                  <a:pt x="87" y="2"/>
                </a:lnTo>
                <a:lnTo>
                  <a:pt x="88" y="2"/>
                </a:lnTo>
                <a:lnTo>
                  <a:pt x="88" y="0"/>
                </a:lnTo>
                <a:lnTo>
                  <a:pt x="90" y="0"/>
                </a:lnTo>
                <a:lnTo>
                  <a:pt x="92" y="0"/>
                </a:lnTo>
                <a:lnTo>
                  <a:pt x="92" y="2"/>
                </a:lnTo>
                <a:lnTo>
                  <a:pt x="92" y="3"/>
                </a:lnTo>
                <a:lnTo>
                  <a:pt x="93" y="5"/>
                </a:lnTo>
                <a:lnTo>
                  <a:pt x="93" y="3"/>
                </a:lnTo>
                <a:lnTo>
                  <a:pt x="95" y="3"/>
                </a:lnTo>
                <a:lnTo>
                  <a:pt x="97" y="3"/>
                </a:lnTo>
                <a:lnTo>
                  <a:pt x="97" y="5"/>
                </a:lnTo>
                <a:lnTo>
                  <a:pt x="98" y="5"/>
                </a:lnTo>
                <a:lnTo>
                  <a:pt x="97" y="5"/>
                </a:lnTo>
                <a:lnTo>
                  <a:pt x="97" y="6"/>
                </a:lnTo>
                <a:lnTo>
                  <a:pt x="95" y="6"/>
                </a:lnTo>
                <a:lnTo>
                  <a:pt x="97" y="6"/>
                </a:lnTo>
                <a:lnTo>
                  <a:pt x="98" y="6"/>
                </a:lnTo>
                <a:lnTo>
                  <a:pt x="100" y="6"/>
                </a:lnTo>
                <a:lnTo>
                  <a:pt x="100" y="5"/>
                </a:lnTo>
                <a:lnTo>
                  <a:pt x="100" y="6"/>
                </a:lnTo>
                <a:lnTo>
                  <a:pt x="102" y="6"/>
                </a:lnTo>
                <a:lnTo>
                  <a:pt x="102" y="8"/>
                </a:lnTo>
                <a:lnTo>
                  <a:pt x="105" y="8"/>
                </a:lnTo>
                <a:lnTo>
                  <a:pt x="105" y="10"/>
                </a:lnTo>
                <a:lnTo>
                  <a:pt x="103" y="11"/>
                </a:lnTo>
                <a:lnTo>
                  <a:pt x="105" y="11"/>
                </a:lnTo>
                <a:lnTo>
                  <a:pt x="105" y="13"/>
                </a:lnTo>
                <a:lnTo>
                  <a:pt x="103" y="13"/>
                </a:lnTo>
                <a:lnTo>
                  <a:pt x="105" y="13"/>
                </a:lnTo>
                <a:lnTo>
                  <a:pt x="105" y="15"/>
                </a:lnTo>
                <a:lnTo>
                  <a:pt x="103" y="15"/>
                </a:lnTo>
                <a:lnTo>
                  <a:pt x="103" y="16"/>
                </a:lnTo>
                <a:lnTo>
                  <a:pt x="103" y="18"/>
                </a:lnTo>
                <a:lnTo>
                  <a:pt x="103" y="20"/>
                </a:lnTo>
                <a:lnTo>
                  <a:pt x="103" y="18"/>
                </a:lnTo>
                <a:lnTo>
                  <a:pt x="105" y="20"/>
                </a:lnTo>
                <a:lnTo>
                  <a:pt x="107" y="20"/>
                </a:lnTo>
                <a:lnTo>
                  <a:pt x="107" y="21"/>
                </a:lnTo>
                <a:lnTo>
                  <a:pt x="107" y="23"/>
                </a:lnTo>
                <a:lnTo>
                  <a:pt x="107" y="25"/>
                </a:lnTo>
                <a:lnTo>
                  <a:pt x="107" y="26"/>
                </a:lnTo>
                <a:lnTo>
                  <a:pt x="108" y="26"/>
                </a:lnTo>
                <a:lnTo>
                  <a:pt x="108" y="28"/>
                </a:lnTo>
                <a:lnTo>
                  <a:pt x="108" y="29"/>
                </a:lnTo>
                <a:lnTo>
                  <a:pt x="108" y="31"/>
                </a:lnTo>
                <a:lnTo>
                  <a:pt x="108" y="33"/>
                </a:lnTo>
                <a:lnTo>
                  <a:pt x="108" y="34"/>
                </a:lnTo>
                <a:lnTo>
                  <a:pt x="108" y="36"/>
                </a:lnTo>
                <a:lnTo>
                  <a:pt x="110" y="36"/>
                </a:lnTo>
                <a:lnTo>
                  <a:pt x="110" y="38"/>
                </a:lnTo>
                <a:lnTo>
                  <a:pt x="111" y="38"/>
                </a:lnTo>
                <a:lnTo>
                  <a:pt x="111" y="39"/>
                </a:lnTo>
                <a:lnTo>
                  <a:pt x="111" y="41"/>
                </a:lnTo>
                <a:lnTo>
                  <a:pt x="111" y="43"/>
                </a:lnTo>
                <a:lnTo>
                  <a:pt x="111" y="44"/>
                </a:lnTo>
                <a:lnTo>
                  <a:pt x="111" y="46"/>
                </a:lnTo>
                <a:lnTo>
                  <a:pt x="111" y="48"/>
                </a:lnTo>
                <a:lnTo>
                  <a:pt x="110" y="49"/>
                </a:lnTo>
                <a:lnTo>
                  <a:pt x="110" y="51"/>
                </a:lnTo>
                <a:lnTo>
                  <a:pt x="110" y="52"/>
                </a:lnTo>
                <a:lnTo>
                  <a:pt x="110" y="54"/>
                </a:lnTo>
                <a:lnTo>
                  <a:pt x="108" y="56"/>
                </a:lnTo>
                <a:lnTo>
                  <a:pt x="107" y="57"/>
                </a:lnTo>
                <a:lnTo>
                  <a:pt x="107" y="59"/>
                </a:lnTo>
                <a:lnTo>
                  <a:pt x="105" y="61"/>
                </a:lnTo>
                <a:lnTo>
                  <a:pt x="107" y="61"/>
                </a:lnTo>
                <a:lnTo>
                  <a:pt x="107" y="59"/>
                </a:lnTo>
                <a:lnTo>
                  <a:pt x="108" y="59"/>
                </a:lnTo>
                <a:lnTo>
                  <a:pt x="108" y="57"/>
                </a:lnTo>
                <a:lnTo>
                  <a:pt x="110" y="59"/>
                </a:lnTo>
                <a:lnTo>
                  <a:pt x="110" y="61"/>
                </a:lnTo>
                <a:lnTo>
                  <a:pt x="110" y="59"/>
                </a:lnTo>
                <a:lnTo>
                  <a:pt x="111" y="59"/>
                </a:lnTo>
                <a:lnTo>
                  <a:pt x="111" y="57"/>
                </a:lnTo>
                <a:lnTo>
                  <a:pt x="113" y="57"/>
                </a:lnTo>
                <a:lnTo>
                  <a:pt x="115" y="57"/>
                </a:lnTo>
                <a:lnTo>
                  <a:pt x="115" y="59"/>
                </a:lnTo>
                <a:lnTo>
                  <a:pt x="115" y="57"/>
                </a:lnTo>
                <a:lnTo>
                  <a:pt x="115" y="59"/>
                </a:lnTo>
                <a:lnTo>
                  <a:pt x="115" y="61"/>
                </a:lnTo>
                <a:lnTo>
                  <a:pt x="116" y="61"/>
                </a:lnTo>
                <a:lnTo>
                  <a:pt x="118" y="61"/>
                </a:lnTo>
                <a:lnTo>
                  <a:pt x="120" y="61"/>
                </a:lnTo>
                <a:lnTo>
                  <a:pt x="120" y="62"/>
                </a:lnTo>
                <a:lnTo>
                  <a:pt x="120" y="64"/>
                </a:lnTo>
                <a:lnTo>
                  <a:pt x="121" y="64"/>
                </a:lnTo>
                <a:lnTo>
                  <a:pt x="121" y="66"/>
                </a:lnTo>
                <a:lnTo>
                  <a:pt x="123" y="66"/>
                </a:lnTo>
                <a:lnTo>
                  <a:pt x="125" y="66"/>
                </a:lnTo>
                <a:lnTo>
                  <a:pt x="125" y="67"/>
                </a:lnTo>
                <a:lnTo>
                  <a:pt x="125" y="69"/>
                </a:lnTo>
                <a:lnTo>
                  <a:pt x="125" y="71"/>
                </a:lnTo>
                <a:lnTo>
                  <a:pt x="126" y="69"/>
                </a:lnTo>
                <a:lnTo>
                  <a:pt x="126" y="71"/>
                </a:lnTo>
                <a:lnTo>
                  <a:pt x="128" y="69"/>
                </a:lnTo>
                <a:lnTo>
                  <a:pt x="130" y="67"/>
                </a:lnTo>
                <a:lnTo>
                  <a:pt x="131" y="67"/>
                </a:lnTo>
                <a:lnTo>
                  <a:pt x="133" y="67"/>
                </a:lnTo>
                <a:lnTo>
                  <a:pt x="133" y="66"/>
                </a:lnTo>
                <a:lnTo>
                  <a:pt x="133" y="67"/>
                </a:lnTo>
                <a:lnTo>
                  <a:pt x="133" y="66"/>
                </a:lnTo>
                <a:lnTo>
                  <a:pt x="134" y="66"/>
                </a:lnTo>
                <a:lnTo>
                  <a:pt x="133" y="66"/>
                </a:lnTo>
                <a:lnTo>
                  <a:pt x="134" y="66"/>
                </a:lnTo>
                <a:lnTo>
                  <a:pt x="134" y="67"/>
                </a:lnTo>
                <a:lnTo>
                  <a:pt x="138" y="67"/>
                </a:lnTo>
                <a:lnTo>
                  <a:pt x="139" y="66"/>
                </a:lnTo>
                <a:lnTo>
                  <a:pt x="139" y="64"/>
                </a:lnTo>
                <a:lnTo>
                  <a:pt x="138" y="62"/>
                </a:lnTo>
                <a:lnTo>
                  <a:pt x="139" y="61"/>
                </a:lnTo>
                <a:lnTo>
                  <a:pt x="139" y="59"/>
                </a:lnTo>
                <a:lnTo>
                  <a:pt x="141" y="59"/>
                </a:lnTo>
                <a:lnTo>
                  <a:pt x="143" y="57"/>
                </a:lnTo>
                <a:lnTo>
                  <a:pt x="143" y="56"/>
                </a:lnTo>
                <a:lnTo>
                  <a:pt x="144" y="54"/>
                </a:lnTo>
                <a:lnTo>
                  <a:pt x="146" y="54"/>
                </a:lnTo>
                <a:lnTo>
                  <a:pt x="146" y="52"/>
                </a:lnTo>
                <a:lnTo>
                  <a:pt x="144" y="52"/>
                </a:lnTo>
                <a:lnTo>
                  <a:pt x="144" y="51"/>
                </a:lnTo>
                <a:lnTo>
                  <a:pt x="144" y="49"/>
                </a:lnTo>
                <a:lnTo>
                  <a:pt x="146" y="49"/>
                </a:lnTo>
                <a:lnTo>
                  <a:pt x="146" y="48"/>
                </a:lnTo>
                <a:lnTo>
                  <a:pt x="146" y="46"/>
                </a:lnTo>
                <a:lnTo>
                  <a:pt x="148" y="46"/>
                </a:lnTo>
                <a:lnTo>
                  <a:pt x="148" y="44"/>
                </a:lnTo>
                <a:lnTo>
                  <a:pt x="151" y="44"/>
                </a:lnTo>
                <a:lnTo>
                  <a:pt x="153" y="44"/>
                </a:lnTo>
                <a:lnTo>
                  <a:pt x="154" y="46"/>
                </a:lnTo>
                <a:lnTo>
                  <a:pt x="153" y="48"/>
                </a:lnTo>
                <a:lnTo>
                  <a:pt x="154" y="48"/>
                </a:lnTo>
                <a:lnTo>
                  <a:pt x="154" y="49"/>
                </a:lnTo>
                <a:lnTo>
                  <a:pt x="157" y="51"/>
                </a:lnTo>
                <a:lnTo>
                  <a:pt x="157" y="52"/>
                </a:lnTo>
                <a:lnTo>
                  <a:pt x="159" y="52"/>
                </a:lnTo>
                <a:lnTo>
                  <a:pt x="161" y="54"/>
                </a:lnTo>
                <a:lnTo>
                  <a:pt x="161" y="56"/>
                </a:lnTo>
                <a:lnTo>
                  <a:pt x="161" y="57"/>
                </a:lnTo>
                <a:lnTo>
                  <a:pt x="161" y="59"/>
                </a:lnTo>
                <a:lnTo>
                  <a:pt x="162" y="59"/>
                </a:lnTo>
                <a:lnTo>
                  <a:pt x="162" y="61"/>
                </a:lnTo>
                <a:lnTo>
                  <a:pt x="162" y="62"/>
                </a:lnTo>
                <a:lnTo>
                  <a:pt x="162" y="64"/>
                </a:lnTo>
                <a:lnTo>
                  <a:pt x="164" y="66"/>
                </a:lnTo>
                <a:lnTo>
                  <a:pt x="164" y="67"/>
                </a:lnTo>
                <a:lnTo>
                  <a:pt x="164" y="69"/>
                </a:lnTo>
                <a:lnTo>
                  <a:pt x="166" y="69"/>
                </a:lnTo>
                <a:lnTo>
                  <a:pt x="166" y="71"/>
                </a:lnTo>
                <a:lnTo>
                  <a:pt x="166" y="69"/>
                </a:lnTo>
                <a:lnTo>
                  <a:pt x="166" y="71"/>
                </a:lnTo>
                <a:lnTo>
                  <a:pt x="167" y="71"/>
                </a:lnTo>
                <a:lnTo>
                  <a:pt x="167" y="72"/>
                </a:lnTo>
                <a:lnTo>
                  <a:pt x="167" y="74"/>
                </a:lnTo>
                <a:lnTo>
                  <a:pt x="167" y="75"/>
                </a:lnTo>
                <a:lnTo>
                  <a:pt x="167" y="77"/>
                </a:lnTo>
                <a:lnTo>
                  <a:pt x="167" y="79"/>
                </a:lnTo>
                <a:lnTo>
                  <a:pt x="167" y="80"/>
                </a:lnTo>
                <a:lnTo>
                  <a:pt x="167" y="82"/>
                </a:lnTo>
                <a:lnTo>
                  <a:pt x="166" y="82"/>
                </a:lnTo>
                <a:lnTo>
                  <a:pt x="166" y="84"/>
                </a:lnTo>
                <a:lnTo>
                  <a:pt x="166" y="85"/>
                </a:lnTo>
                <a:lnTo>
                  <a:pt x="166" y="87"/>
                </a:lnTo>
                <a:lnTo>
                  <a:pt x="166" y="89"/>
                </a:lnTo>
                <a:lnTo>
                  <a:pt x="166" y="87"/>
                </a:lnTo>
                <a:lnTo>
                  <a:pt x="166" y="89"/>
                </a:lnTo>
                <a:lnTo>
                  <a:pt x="166" y="90"/>
                </a:lnTo>
                <a:lnTo>
                  <a:pt x="164" y="92"/>
                </a:lnTo>
                <a:lnTo>
                  <a:pt x="164" y="94"/>
                </a:lnTo>
                <a:lnTo>
                  <a:pt x="164" y="92"/>
                </a:lnTo>
                <a:lnTo>
                  <a:pt x="164" y="94"/>
                </a:lnTo>
                <a:lnTo>
                  <a:pt x="162" y="94"/>
                </a:lnTo>
                <a:lnTo>
                  <a:pt x="162" y="95"/>
                </a:lnTo>
                <a:lnTo>
                  <a:pt x="161" y="95"/>
                </a:lnTo>
                <a:lnTo>
                  <a:pt x="161" y="97"/>
                </a:lnTo>
                <a:lnTo>
                  <a:pt x="159" y="98"/>
                </a:lnTo>
                <a:lnTo>
                  <a:pt x="159" y="100"/>
                </a:lnTo>
                <a:lnTo>
                  <a:pt x="159" y="98"/>
                </a:lnTo>
                <a:lnTo>
                  <a:pt x="157" y="100"/>
                </a:lnTo>
                <a:lnTo>
                  <a:pt x="156" y="100"/>
                </a:lnTo>
                <a:lnTo>
                  <a:pt x="156" y="102"/>
                </a:lnTo>
                <a:lnTo>
                  <a:pt x="154" y="100"/>
                </a:lnTo>
                <a:lnTo>
                  <a:pt x="154" y="102"/>
                </a:lnTo>
                <a:lnTo>
                  <a:pt x="154" y="103"/>
                </a:lnTo>
                <a:lnTo>
                  <a:pt x="153" y="103"/>
                </a:lnTo>
                <a:lnTo>
                  <a:pt x="154" y="103"/>
                </a:lnTo>
                <a:lnTo>
                  <a:pt x="153" y="105"/>
                </a:lnTo>
                <a:lnTo>
                  <a:pt x="151" y="105"/>
                </a:lnTo>
                <a:lnTo>
                  <a:pt x="151" y="107"/>
                </a:lnTo>
                <a:lnTo>
                  <a:pt x="153" y="107"/>
                </a:lnTo>
                <a:lnTo>
                  <a:pt x="154" y="107"/>
                </a:lnTo>
                <a:lnTo>
                  <a:pt x="156" y="108"/>
                </a:lnTo>
                <a:lnTo>
                  <a:pt x="156" y="110"/>
                </a:lnTo>
                <a:lnTo>
                  <a:pt x="157" y="110"/>
                </a:lnTo>
                <a:lnTo>
                  <a:pt x="157" y="108"/>
                </a:lnTo>
                <a:lnTo>
                  <a:pt x="159" y="108"/>
                </a:lnTo>
                <a:lnTo>
                  <a:pt x="159" y="107"/>
                </a:lnTo>
                <a:lnTo>
                  <a:pt x="161" y="108"/>
                </a:lnTo>
                <a:lnTo>
                  <a:pt x="162" y="108"/>
                </a:lnTo>
                <a:lnTo>
                  <a:pt x="162" y="110"/>
                </a:lnTo>
                <a:lnTo>
                  <a:pt x="161" y="110"/>
                </a:lnTo>
                <a:lnTo>
                  <a:pt x="162" y="112"/>
                </a:lnTo>
                <a:lnTo>
                  <a:pt x="162" y="113"/>
                </a:lnTo>
                <a:lnTo>
                  <a:pt x="161" y="113"/>
                </a:lnTo>
                <a:lnTo>
                  <a:pt x="162" y="113"/>
                </a:lnTo>
                <a:lnTo>
                  <a:pt x="162" y="115"/>
                </a:lnTo>
                <a:lnTo>
                  <a:pt x="162" y="113"/>
                </a:lnTo>
                <a:lnTo>
                  <a:pt x="164" y="113"/>
                </a:lnTo>
                <a:lnTo>
                  <a:pt x="166" y="113"/>
                </a:lnTo>
                <a:lnTo>
                  <a:pt x="167" y="115"/>
                </a:lnTo>
                <a:lnTo>
                  <a:pt x="169" y="115"/>
                </a:lnTo>
                <a:lnTo>
                  <a:pt x="167" y="115"/>
                </a:lnTo>
                <a:lnTo>
                  <a:pt x="169" y="117"/>
                </a:lnTo>
                <a:lnTo>
                  <a:pt x="169" y="115"/>
                </a:lnTo>
                <a:lnTo>
                  <a:pt x="169" y="117"/>
                </a:lnTo>
                <a:lnTo>
                  <a:pt x="171" y="117"/>
                </a:lnTo>
                <a:lnTo>
                  <a:pt x="172" y="117"/>
                </a:lnTo>
                <a:lnTo>
                  <a:pt x="174" y="118"/>
                </a:lnTo>
                <a:lnTo>
                  <a:pt x="176" y="118"/>
                </a:lnTo>
                <a:lnTo>
                  <a:pt x="177" y="117"/>
                </a:lnTo>
                <a:lnTo>
                  <a:pt x="179" y="117"/>
                </a:lnTo>
                <a:lnTo>
                  <a:pt x="180" y="117"/>
                </a:lnTo>
                <a:lnTo>
                  <a:pt x="182" y="117"/>
                </a:lnTo>
                <a:lnTo>
                  <a:pt x="184" y="117"/>
                </a:lnTo>
                <a:lnTo>
                  <a:pt x="184" y="118"/>
                </a:lnTo>
                <a:lnTo>
                  <a:pt x="185" y="118"/>
                </a:lnTo>
                <a:lnTo>
                  <a:pt x="185" y="117"/>
                </a:lnTo>
                <a:lnTo>
                  <a:pt x="185" y="118"/>
                </a:lnTo>
                <a:lnTo>
                  <a:pt x="187" y="117"/>
                </a:lnTo>
                <a:lnTo>
                  <a:pt x="187" y="118"/>
                </a:lnTo>
                <a:lnTo>
                  <a:pt x="189" y="120"/>
                </a:lnTo>
                <a:lnTo>
                  <a:pt x="190" y="120"/>
                </a:lnTo>
                <a:lnTo>
                  <a:pt x="192" y="121"/>
                </a:lnTo>
                <a:lnTo>
                  <a:pt x="192" y="123"/>
                </a:lnTo>
                <a:lnTo>
                  <a:pt x="190" y="123"/>
                </a:lnTo>
                <a:lnTo>
                  <a:pt x="190" y="125"/>
                </a:lnTo>
                <a:lnTo>
                  <a:pt x="190" y="126"/>
                </a:lnTo>
                <a:lnTo>
                  <a:pt x="190" y="128"/>
                </a:lnTo>
                <a:lnTo>
                  <a:pt x="192" y="128"/>
                </a:lnTo>
                <a:lnTo>
                  <a:pt x="194" y="128"/>
                </a:lnTo>
                <a:lnTo>
                  <a:pt x="194" y="130"/>
                </a:lnTo>
                <a:lnTo>
                  <a:pt x="194" y="131"/>
                </a:lnTo>
                <a:lnTo>
                  <a:pt x="194" y="133"/>
                </a:lnTo>
                <a:lnTo>
                  <a:pt x="195" y="133"/>
                </a:lnTo>
                <a:lnTo>
                  <a:pt x="195" y="135"/>
                </a:lnTo>
                <a:lnTo>
                  <a:pt x="195" y="136"/>
                </a:lnTo>
                <a:lnTo>
                  <a:pt x="197" y="136"/>
                </a:lnTo>
                <a:lnTo>
                  <a:pt x="199" y="138"/>
                </a:lnTo>
                <a:lnTo>
                  <a:pt x="199" y="136"/>
                </a:lnTo>
                <a:lnTo>
                  <a:pt x="200" y="135"/>
                </a:lnTo>
                <a:lnTo>
                  <a:pt x="200" y="136"/>
                </a:lnTo>
                <a:lnTo>
                  <a:pt x="202" y="138"/>
                </a:lnTo>
                <a:lnTo>
                  <a:pt x="203" y="138"/>
                </a:lnTo>
                <a:lnTo>
                  <a:pt x="205" y="138"/>
                </a:lnTo>
                <a:lnTo>
                  <a:pt x="205" y="140"/>
                </a:lnTo>
                <a:lnTo>
                  <a:pt x="205" y="141"/>
                </a:lnTo>
                <a:lnTo>
                  <a:pt x="207" y="141"/>
                </a:lnTo>
                <a:lnTo>
                  <a:pt x="207" y="140"/>
                </a:lnTo>
                <a:lnTo>
                  <a:pt x="208" y="140"/>
                </a:lnTo>
                <a:lnTo>
                  <a:pt x="208" y="141"/>
                </a:lnTo>
                <a:lnTo>
                  <a:pt x="207" y="141"/>
                </a:lnTo>
                <a:lnTo>
                  <a:pt x="208" y="141"/>
                </a:lnTo>
                <a:lnTo>
                  <a:pt x="210" y="143"/>
                </a:lnTo>
                <a:lnTo>
                  <a:pt x="210" y="141"/>
                </a:lnTo>
                <a:lnTo>
                  <a:pt x="210" y="140"/>
                </a:lnTo>
                <a:lnTo>
                  <a:pt x="212" y="140"/>
                </a:lnTo>
                <a:lnTo>
                  <a:pt x="212" y="141"/>
                </a:lnTo>
                <a:lnTo>
                  <a:pt x="212" y="143"/>
                </a:lnTo>
                <a:lnTo>
                  <a:pt x="212" y="144"/>
                </a:lnTo>
                <a:lnTo>
                  <a:pt x="212" y="146"/>
                </a:lnTo>
                <a:lnTo>
                  <a:pt x="212" y="148"/>
                </a:lnTo>
                <a:lnTo>
                  <a:pt x="213" y="148"/>
                </a:lnTo>
                <a:lnTo>
                  <a:pt x="213" y="149"/>
                </a:lnTo>
                <a:lnTo>
                  <a:pt x="213" y="151"/>
                </a:lnTo>
                <a:lnTo>
                  <a:pt x="215" y="153"/>
                </a:lnTo>
                <a:lnTo>
                  <a:pt x="215" y="154"/>
                </a:lnTo>
                <a:lnTo>
                  <a:pt x="213" y="154"/>
                </a:lnTo>
                <a:lnTo>
                  <a:pt x="213" y="156"/>
                </a:lnTo>
                <a:lnTo>
                  <a:pt x="215" y="158"/>
                </a:lnTo>
                <a:lnTo>
                  <a:pt x="213" y="158"/>
                </a:lnTo>
                <a:lnTo>
                  <a:pt x="215" y="158"/>
                </a:lnTo>
                <a:lnTo>
                  <a:pt x="213" y="158"/>
                </a:lnTo>
                <a:lnTo>
                  <a:pt x="213" y="159"/>
                </a:lnTo>
                <a:lnTo>
                  <a:pt x="212" y="159"/>
                </a:lnTo>
                <a:lnTo>
                  <a:pt x="212" y="161"/>
                </a:lnTo>
                <a:lnTo>
                  <a:pt x="213" y="161"/>
                </a:lnTo>
                <a:lnTo>
                  <a:pt x="213" y="163"/>
                </a:lnTo>
                <a:lnTo>
                  <a:pt x="212" y="163"/>
                </a:lnTo>
                <a:lnTo>
                  <a:pt x="212" y="161"/>
                </a:lnTo>
                <a:lnTo>
                  <a:pt x="212" y="163"/>
                </a:lnTo>
                <a:lnTo>
                  <a:pt x="212" y="164"/>
                </a:lnTo>
                <a:lnTo>
                  <a:pt x="213" y="164"/>
                </a:lnTo>
                <a:lnTo>
                  <a:pt x="213" y="166"/>
                </a:lnTo>
                <a:lnTo>
                  <a:pt x="215" y="166"/>
                </a:lnTo>
                <a:lnTo>
                  <a:pt x="215" y="164"/>
                </a:lnTo>
                <a:lnTo>
                  <a:pt x="215" y="166"/>
                </a:lnTo>
                <a:lnTo>
                  <a:pt x="215" y="167"/>
                </a:lnTo>
                <a:lnTo>
                  <a:pt x="215" y="169"/>
                </a:lnTo>
                <a:lnTo>
                  <a:pt x="213" y="169"/>
                </a:lnTo>
                <a:lnTo>
                  <a:pt x="215" y="169"/>
                </a:lnTo>
                <a:lnTo>
                  <a:pt x="213" y="169"/>
                </a:lnTo>
                <a:lnTo>
                  <a:pt x="213" y="171"/>
                </a:lnTo>
                <a:lnTo>
                  <a:pt x="212" y="171"/>
                </a:lnTo>
                <a:lnTo>
                  <a:pt x="213" y="171"/>
                </a:lnTo>
                <a:lnTo>
                  <a:pt x="212" y="171"/>
                </a:lnTo>
                <a:lnTo>
                  <a:pt x="212" y="169"/>
                </a:lnTo>
                <a:lnTo>
                  <a:pt x="213" y="169"/>
                </a:lnTo>
                <a:lnTo>
                  <a:pt x="212" y="169"/>
                </a:lnTo>
                <a:lnTo>
                  <a:pt x="210" y="171"/>
                </a:lnTo>
                <a:lnTo>
                  <a:pt x="210" y="169"/>
                </a:lnTo>
                <a:lnTo>
                  <a:pt x="210" y="171"/>
                </a:lnTo>
                <a:lnTo>
                  <a:pt x="210" y="172"/>
                </a:lnTo>
                <a:lnTo>
                  <a:pt x="210" y="174"/>
                </a:lnTo>
                <a:lnTo>
                  <a:pt x="210" y="176"/>
                </a:lnTo>
                <a:lnTo>
                  <a:pt x="210" y="177"/>
                </a:lnTo>
                <a:lnTo>
                  <a:pt x="208" y="179"/>
                </a:lnTo>
                <a:lnTo>
                  <a:pt x="207" y="179"/>
                </a:lnTo>
                <a:lnTo>
                  <a:pt x="207" y="181"/>
                </a:lnTo>
                <a:lnTo>
                  <a:pt x="205" y="181"/>
                </a:lnTo>
                <a:lnTo>
                  <a:pt x="205" y="182"/>
                </a:lnTo>
                <a:lnTo>
                  <a:pt x="207" y="182"/>
                </a:lnTo>
                <a:lnTo>
                  <a:pt x="205" y="182"/>
                </a:lnTo>
                <a:lnTo>
                  <a:pt x="207" y="182"/>
                </a:lnTo>
                <a:lnTo>
                  <a:pt x="205" y="182"/>
                </a:lnTo>
                <a:lnTo>
                  <a:pt x="205" y="184"/>
                </a:lnTo>
                <a:lnTo>
                  <a:pt x="207" y="184"/>
                </a:lnTo>
                <a:lnTo>
                  <a:pt x="207" y="186"/>
                </a:lnTo>
                <a:lnTo>
                  <a:pt x="205" y="186"/>
                </a:lnTo>
                <a:lnTo>
                  <a:pt x="207" y="186"/>
                </a:lnTo>
                <a:lnTo>
                  <a:pt x="207" y="187"/>
                </a:lnTo>
                <a:lnTo>
                  <a:pt x="207" y="189"/>
                </a:lnTo>
                <a:lnTo>
                  <a:pt x="205" y="189"/>
                </a:lnTo>
                <a:lnTo>
                  <a:pt x="203" y="189"/>
                </a:lnTo>
                <a:lnTo>
                  <a:pt x="203" y="190"/>
                </a:lnTo>
                <a:lnTo>
                  <a:pt x="203" y="192"/>
                </a:lnTo>
                <a:lnTo>
                  <a:pt x="203" y="194"/>
                </a:lnTo>
                <a:lnTo>
                  <a:pt x="203" y="195"/>
                </a:lnTo>
                <a:lnTo>
                  <a:pt x="205" y="195"/>
                </a:lnTo>
                <a:lnTo>
                  <a:pt x="205" y="197"/>
                </a:lnTo>
                <a:lnTo>
                  <a:pt x="205" y="199"/>
                </a:lnTo>
                <a:lnTo>
                  <a:pt x="205" y="200"/>
                </a:lnTo>
                <a:lnTo>
                  <a:pt x="205" y="202"/>
                </a:lnTo>
                <a:lnTo>
                  <a:pt x="205" y="204"/>
                </a:lnTo>
                <a:lnTo>
                  <a:pt x="207" y="205"/>
                </a:lnTo>
                <a:lnTo>
                  <a:pt x="205" y="205"/>
                </a:lnTo>
                <a:lnTo>
                  <a:pt x="205" y="207"/>
                </a:lnTo>
                <a:lnTo>
                  <a:pt x="205" y="209"/>
                </a:lnTo>
                <a:lnTo>
                  <a:pt x="205" y="210"/>
                </a:lnTo>
                <a:lnTo>
                  <a:pt x="205" y="212"/>
                </a:lnTo>
                <a:lnTo>
                  <a:pt x="205" y="213"/>
                </a:lnTo>
                <a:lnTo>
                  <a:pt x="207" y="213"/>
                </a:lnTo>
                <a:lnTo>
                  <a:pt x="207" y="215"/>
                </a:lnTo>
                <a:lnTo>
                  <a:pt x="205" y="215"/>
                </a:lnTo>
                <a:lnTo>
                  <a:pt x="205" y="217"/>
                </a:lnTo>
                <a:lnTo>
                  <a:pt x="207" y="217"/>
                </a:lnTo>
                <a:lnTo>
                  <a:pt x="207" y="218"/>
                </a:lnTo>
                <a:lnTo>
                  <a:pt x="205" y="218"/>
                </a:lnTo>
                <a:lnTo>
                  <a:pt x="203" y="218"/>
                </a:lnTo>
                <a:lnTo>
                  <a:pt x="202" y="218"/>
                </a:lnTo>
                <a:lnTo>
                  <a:pt x="200" y="218"/>
                </a:lnTo>
                <a:lnTo>
                  <a:pt x="197" y="217"/>
                </a:lnTo>
                <a:lnTo>
                  <a:pt x="195" y="217"/>
                </a:lnTo>
                <a:lnTo>
                  <a:pt x="194" y="217"/>
                </a:lnTo>
                <a:lnTo>
                  <a:pt x="194" y="215"/>
                </a:lnTo>
                <a:lnTo>
                  <a:pt x="192" y="215"/>
                </a:lnTo>
                <a:lnTo>
                  <a:pt x="192" y="213"/>
                </a:lnTo>
                <a:lnTo>
                  <a:pt x="190" y="212"/>
                </a:lnTo>
                <a:lnTo>
                  <a:pt x="189" y="212"/>
                </a:lnTo>
                <a:lnTo>
                  <a:pt x="187" y="212"/>
                </a:lnTo>
                <a:lnTo>
                  <a:pt x="185" y="210"/>
                </a:lnTo>
                <a:lnTo>
                  <a:pt x="184" y="210"/>
                </a:lnTo>
                <a:lnTo>
                  <a:pt x="182" y="209"/>
                </a:lnTo>
                <a:lnTo>
                  <a:pt x="180" y="209"/>
                </a:lnTo>
                <a:lnTo>
                  <a:pt x="179" y="209"/>
                </a:lnTo>
                <a:lnTo>
                  <a:pt x="176" y="209"/>
                </a:lnTo>
                <a:lnTo>
                  <a:pt x="174" y="207"/>
                </a:lnTo>
                <a:lnTo>
                  <a:pt x="172" y="207"/>
                </a:lnTo>
                <a:lnTo>
                  <a:pt x="171" y="207"/>
                </a:lnTo>
                <a:lnTo>
                  <a:pt x="169" y="207"/>
                </a:lnTo>
                <a:lnTo>
                  <a:pt x="169" y="205"/>
                </a:lnTo>
                <a:lnTo>
                  <a:pt x="167" y="205"/>
                </a:lnTo>
                <a:lnTo>
                  <a:pt x="166" y="204"/>
                </a:lnTo>
                <a:lnTo>
                  <a:pt x="164" y="204"/>
                </a:lnTo>
                <a:lnTo>
                  <a:pt x="161" y="202"/>
                </a:lnTo>
                <a:lnTo>
                  <a:pt x="159" y="202"/>
                </a:lnTo>
                <a:lnTo>
                  <a:pt x="159" y="200"/>
                </a:lnTo>
                <a:lnTo>
                  <a:pt x="157" y="200"/>
                </a:lnTo>
                <a:lnTo>
                  <a:pt x="156" y="199"/>
                </a:lnTo>
                <a:lnTo>
                  <a:pt x="154" y="197"/>
                </a:lnTo>
                <a:lnTo>
                  <a:pt x="153" y="197"/>
                </a:lnTo>
                <a:lnTo>
                  <a:pt x="151" y="197"/>
                </a:lnTo>
                <a:lnTo>
                  <a:pt x="151" y="195"/>
                </a:lnTo>
                <a:lnTo>
                  <a:pt x="149" y="195"/>
                </a:lnTo>
                <a:lnTo>
                  <a:pt x="148" y="195"/>
                </a:lnTo>
                <a:lnTo>
                  <a:pt x="146" y="195"/>
                </a:lnTo>
                <a:lnTo>
                  <a:pt x="144" y="194"/>
                </a:lnTo>
                <a:lnTo>
                  <a:pt x="143" y="192"/>
                </a:lnTo>
                <a:lnTo>
                  <a:pt x="141" y="192"/>
                </a:lnTo>
                <a:lnTo>
                  <a:pt x="141" y="190"/>
                </a:lnTo>
                <a:lnTo>
                  <a:pt x="139" y="190"/>
                </a:lnTo>
                <a:lnTo>
                  <a:pt x="138" y="190"/>
                </a:lnTo>
                <a:lnTo>
                  <a:pt x="138" y="189"/>
                </a:lnTo>
                <a:lnTo>
                  <a:pt x="136" y="187"/>
                </a:lnTo>
                <a:lnTo>
                  <a:pt x="134" y="187"/>
                </a:lnTo>
                <a:lnTo>
                  <a:pt x="133" y="187"/>
                </a:lnTo>
                <a:lnTo>
                  <a:pt x="131" y="186"/>
                </a:lnTo>
                <a:lnTo>
                  <a:pt x="128" y="186"/>
                </a:lnTo>
                <a:lnTo>
                  <a:pt x="128" y="184"/>
                </a:lnTo>
                <a:lnTo>
                  <a:pt x="126" y="184"/>
                </a:lnTo>
                <a:lnTo>
                  <a:pt x="126" y="182"/>
                </a:lnTo>
                <a:lnTo>
                  <a:pt x="125" y="182"/>
                </a:lnTo>
                <a:lnTo>
                  <a:pt x="123" y="182"/>
                </a:lnTo>
                <a:lnTo>
                  <a:pt x="125" y="182"/>
                </a:lnTo>
                <a:lnTo>
                  <a:pt x="123" y="181"/>
                </a:lnTo>
                <a:lnTo>
                  <a:pt x="121" y="181"/>
                </a:lnTo>
                <a:lnTo>
                  <a:pt x="121" y="179"/>
                </a:lnTo>
                <a:lnTo>
                  <a:pt x="120" y="179"/>
                </a:lnTo>
                <a:lnTo>
                  <a:pt x="118" y="179"/>
                </a:lnTo>
                <a:lnTo>
                  <a:pt x="118" y="177"/>
                </a:lnTo>
                <a:lnTo>
                  <a:pt x="116" y="177"/>
                </a:lnTo>
                <a:lnTo>
                  <a:pt x="115" y="177"/>
                </a:lnTo>
                <a:lnTo>
                  <a:pt x="115" y="176"/>
                </a:lnTo>
                <a:lnTo>
                  <a:pt x="116" y="176"/>
                </a:lnTo>
                <a:lnTo>
                  <a:pt x="116" y="177"/>
                </a:lnTo>
                <a:lnTo>
                  <a:pt x="118" y="176"/>
                </a:lnTo>
                <a:lnTo>
                  <a:pt x="116" y="176"/>
                </a:lnTo>
                <a:lnTo>
                  <a:pt x="118" y="176"/>
                </a:lnTo>
                <a:lnTo>
                  <a:pt x="116" y="176"/>
                </a:lnTo>
                <a:lnTo>
                  <a:pt x="115" y="176"/>
                </a:lnTo>
                <a:lnTo>
                  <a:pt x="113" y="174"/>
                </a:lnTo>
                <a:lnTo>
                  <a:pt x="111" y="174"/>
                </a:lnTo>
                <a:lnTo>
                  <a:pt x="113" y="174"/>
                </a:lnTo>
                <a:lnTo>
                  <a:pt x="113" y="172"/>
                </a:lnTo>
                <a:lnTo>
                  <a:pt x="115" y="172"/>
                </a:lnTo>
                <a:lnTo>
                  <a:pt x="113" y="172"/>
                </a:lnTo>
                <a:lnTo>
                  <a:pt x="113" y="171"/>
                </a:lnTo>
                <a:lnTo>
                  <a:pt x="113" y="172"/>
                </a:lnTo>
                <a:lnTo>
                  <a:pt x="111" y="172"/>
                </a:lnTo>
                <a:lnTo>
                  <a:pt x="113" y="172"/>
                </a:lnTo>
                <a:lnTo>
                  <a:pt x="111" y="174"/>
                </a:lnTo>
                <a:lnTo>
                  <a:pt x="111" y="172"/>
                </a:lnTo>
                <a:lnTo>
                  <a:pt x="110" y="172"/>
                </a:lnTo>
                <a:lnTo>
                  <a:pt x="108" y="171"/>
                </a:lnTo>
                <a:lnTo>
                  <a:pt x="108" y="169"/>
                </a:lnTo>
                <a:lnTo>
                  <a:pt x="107" y="169"/>
                </a:lnTo>
                <a:lnTo>
                  <a:pt x="107" y="167"/>
                </a:lnTo>
                <a:lnTo>
                  <a:pt x="105" y="167"/>
                </a:lnTo>
                <a:lnTo>
                  <a:pt x="105" y="166"/>
                </a:lnTo>
                <a:lnTo>
                  <a:pt x="105" y="164"/>
                </a:lnTo>
                <a:lnTo>
                  <a:pt x="103" y="164"/>
                </a:lnTo>
                <a:lnTo>
                  <a:pt x="102" y="163"/>
                </a:lnTo>
                <a:lnTo>
                  <a:pt x="100" y="163"/>
                </a:lnTo>
                <a:lnTo>
                  <a:pt x="100" y="161"/>
                </a:lnTo>
                <a:lnTo>
                  <a:pt x="100" y="163"/>
                </a:lnTo>
                <a:lnTo>
                  <a:pt x="102" y="163"/>
                </a:lnTo>
                <a:lnTo>
                  <a:pt x="100" y="161"/>
                </a:lnTo>
                <a:lnTo>
                  <a:pt x="102" y="161"/>
                </a:lnTo>
                <a:lnTo>
                  <a:pt x="102" y="159"/>
                </a:lnTo>
                <a:lnTo>
                  <a:pt x="102" y="161"/>
                </a:lnTo>
                <a:lnTo>
                  <a:pt x="100" y="161"/>
                </a:lnTo>
                <a:lnTo>
                  <a:pt x="100" y="159"/>
                </a:lnTo>
                <a:lnTo>
                  <a:pt x="102" y="159"/>
                </a:lnTo>
                <a:lnTo>
                  <a:pt x="100" y="159"/>
                </a:lnTo>
                <a:lnTo>
                  <a:pt x="98" y="159"/>
                </a:lnTo>
                <a:lnTo>
                  <a:pt x="100" y="159"/>
                </a:lnTo>
                <a:lnTo>
                  <a:pt x="100" y="161"/>
                </a:lnTo>
                <a:lnTo>
                  <a:pt x="100" y="159"/>
                </a:lnTo>
                <a:lnTo>
                  <a:pt x="97" y="158"/>
                </a:lnTo>
                <a:lnTo>
                  <a:pt x="95" y="158"/>
                </a:lnTo>
                <a:lnTo>
                  <a:pt x="95" y="156"/>
                </a:lnTo>
                <a:lnTo>
                  <a:pt x="93" y="156"/>
                </a:lnTo>
                <a:lnTo>
                  <a:pt x="92" y="154"/>
                </a:lnTo>
                <a:lnTo>
                  <a:pt x="90" y="153"/>
                </a:lnTo>
                <a:lnTo>
                  <a:pt x="87" y="151"/>
                </a:lnTo>
                <a:lnTo>
                  <a:pt x="87" y="149"/>
                </a:lnTo>
                <a:lnTo>
                  <a:pt x="85" y="148"/>
                </a:lnTo>
                <a:lnTo>
                  <a:pt x="84" y="146"/>
                </a:lnTo>
                <a:lnTo>
                  <a:pt x="82" y="146"/>
                </a:lnTo>
                <a:lnTo>
                  <a:pt x="82" y="144"/>
                </a:lnTo>
                <a:lnTo>
                  <a:pt x="80" y="144"/>
                </a:lnTo>
                <a:lnTo>
                  <a:pt x="80" y="143"/>
                </a:lnTo>
                <a:lnTo>
                  <a:pt x="79" y="143"/>
                </a:lnTo>
                <a:lnTo>
                  <a:pt x="77" y="141"/>
                </a:lnTo>
                <a:lnTo>
                  <a:pt x="75" y="140"/>
                </a:lnTo>
                <a:lnTo>
                  <a:pt x="75" y="138"/>
                </a:lnTo>
                <a:lnTo>
                  <a:pt x="75" y="136"/>
                </a:lnTo>
                <a:lnTo>
                  <a:pt x="75" y="138"/>
                </a:lnTo>
                <a:lnTo>
                  <a:pt x="75" y="136"/>
                </a:lnTo>
                <a:lnTo>
                  <a:pt x="77" y="136"/>
                </a:lnTo>
                <a:lnTo>
                  <a:pt x="77" y="138"/>
                </a:lnTo>
                <a:lnTo>
                  <a:pt x="77" y="136"/>
                </a:lnTo>
                <a:lnTo>
                  <a:pt x="77" y="135"/>
                </a:lnTo>
                <a:lnTo>
                  <a:pt x="77" y="136"/>
                </a:lnTo>
                <a:lnTo>
                  <a:pt x="75" y="136"/>
                </a:lnTo>
                <a:lnTo>
                  <a:pt x="75" y="135"/>
                </a:lnTo>
                <a:lnTo>
                  <a:pt x="75" y="136"/>
                </a:lnTo>
                <a:lnTo>
                  <a:pt x="74" y="135"/>
                </a:lnTo>
                <a:lnTo>
                  <a:pt x="75" y="135"/>
                </a:lnTo>
                <a:lnTo>
                  <a:pt x="74" y="135"/>
                </a:lnTo>
                <a:lnTo>
                  <a:pt x="74" y="133"/>
                </a:lnTo>
                <a:lnTo>
                  <a:pt x="72" y="133"/>
                </a:lnTo>
                <a:lnTo>
                  <a:pt x="72" y="135"/>
                </a:lnTo>
                <a:lnTo>
                  <a:pt x="74" y="135"/>
                </a:lnTo>
                <a:lnTo>
                  <a:pt x="74" y="136"/>
                </a:lnTo>
                <a:lnTo>
                  <a:pt x="70" y="135"/>
                </a:lnTo>
                <a:lnTo>
                  <a:pt x="70" y="133"/>
                </a:lnTo>
                <a:lnTo>
                  <a:pt x="69" y="133"/>
                </a:lnTo>
                <a:lnTo>
                  <a:pt x="67" y="133"/>
                </a:lnTo>
                <a:lnTo>
                  <a:pt x="67" y="131"/>
                </a:lnTo>
                <a:lnTo>
                  <a:pt x="67" y="130"/>
                </a:lnTo>
                <a:lnTo>
                  <a:pt x="65" y="130"/>
                </a:lnTo>
                <a:lnTo>
                  <a:pt x="64" y="128"/>
                </a:lnTo>
                <a:lnTo>
                  <a:pt x="62" y="128"/>
                </a:lnTo>
                <a:lnTo>
                  <a:pt x="59" y="126"/>
                </a:lnTo>
                <a:lnTo>
                  <a:pt x="59" y="125"/>
                </a:lnTo>
                <a:lnTo>
                  <a:pt x="57" y="125"/>
                </a:lnTo>
                <a:lnTo>
                  <a:pt x="54" y="123"/>
                </a:lnTo>
                <a:lnTo>
                  <a:pt x="52" y="123"/>
                </a:lnTo>
                <a:lnTo>
                  <a:pt x="51" y="123"/>
                </a:lnTo>
                <a:lnTo>
                  <a:pt x="49" y="121"/>
                </a:lnTo>
                <a:lnTo>
                  <a:pt x="47" y="121"/>
                </a:lnTo>
                <a:lnTo>
                  <a:pt x="49" y="121"/>
                </a:lnTo>
                <a:lnTo>
                  <a:pt x="47" y="121"/>
                </a:lnTo>
                <a:lnTo>
                  <a:pt x="46" y="121"/>
                </a:lnTo>
                <a:lnTo>
                  <a:pt x="42" y="120"/>
                </a:lnTo>
                <a:lnTo>
                  <a:pt x="41" y="120"/>
                </a:lnTo>
                <a:lnTo>
                  <a:pt x="41" y="118"/>
                </a:lnTo>
                <a:lnTo>
                  <a:pt x="39" y="118"/>
                </a:lnTo>
                <a:lnTo>
                  <a:pt x="38" y="118"/>
                </a:lnTo>
                <a:lnTo>
                  <a:pt x="38" y="117"/>
                </a:lnTo>
                <a:lnTo>
                  <a:pt x="36" y="117"/>
                </a:lnTo>
                <a:lnTo>
                  <a:pt x="36" y="115"/>
                </a:lnTo>
                <a:lnTo>
                  <a:pt x="38" y="115"/>
                </a:lnTo>
                <a:lnTo>
                  <a:pt x="38" y="113"/>
                </a:lnTo>
                <a:lnTo>
                  <a:pt x="36" y="113"/>
                </a:lnTo>
                <a:lnTo>
                  <a:pt x="38" y="113"/>
                </a:lnTo>
                <a:lnTo>
                  <a:pt x="38" y="112"/>
                </a:lnTo>
                <a:lnTo>
                  <a:pt x="39" y="112"/>
                </a:lnTo>
                <a:lnTo>
                  <a:pt x="39" y="110"/>
                </a:lnTo>
                <a:lnTo>
                  <a:pt x="39" y="112"/>
                </a:lnTo>
                <a:lnTo>
                  <a:pt x="38" y="112"/>
                </a:lnTo>
                <a:lnTo>
                  <a:pt x="36" y="112"/>
                </a:lnTo>
                <a:lnTo>
                  <a:pt x="36" y="110"/>
                </a:lnTo>
                <a:lnTo>
                  <a:pt x="34" y="110"/>
                </a:lnTo>
                <a:lnTo>
                  <a:pt x="34" y="108"/>
                </a:lnTo>
                <a:lnTo>
                  <a:pt x="31" y="107"/>
                </a:lnTo>
                <a:lnTo>
                  <a:pt x="29" y="105"/>
                </a:lnTo>
                <a:lnTo>
                  <a:pt x="28" y="105"/>
                </a:lnTo>
                <a:lnTo>
                  <a:pt x="24" y="103"/>
                </a:lnTo>
                <a:lnTo>
                  <a:pt x="23" y="103"/>
                </a:lnTo>
                <a:lnTo>
                  <a:pt x="23" y="102"/>
                </a:lnTo>
                <a:lnTo>
                  <a:pt x="21" y="100"/>
                </a:lnTo>
                <a:lnTo>
                  <a:pt x="21" y="98"/>
                </a:lnTo>
                <a:lnTo>
                  <a:pt x="23" y="98"/>
                </a:lnTo>
                <a:lnTo>
                  <a:pt x="21" y="98"/>
                </a:lnTo>
                <a:lnTo>
                  <a:pt x="21" y="100"/>
                </a:lnTo>
                <a:lnTo>
                  <a:pt x="23" y="100"/>
                </a:lnTo>
                <a:lnTo>
                  <a:pt x="23" y="102"/>
                </a:lnTo>
                <a:lnTo>
                  <a:pt x="21" y="102"/>
                </a:lnTo>
                <a:lnTo>
                  <a:pt x="18" y="100"/>
                </a:lnTo>
                <a:lnTo>
                  <a:pt x="16" y="98"/>
                </a:lnTo>
                <a:lnTo>
                  <a:pt x="15" y="98"/>
                </a:lnTo>
                <a:lnTo>
                  <a:pt x="13" y="97"/>
                </a:lnTo>
                <a:lnTo>
                  <a:pt x="10" y="97"/>
                </a:lnTo>
                <a:lnTo>
                  <a:pt x="8" y="97"/>
                </a:lnTo>
                <a:lnTo>
                  <a:pt x="8" y="95"/>
                </a:lnTo>
                <a:lnTo>
                  <a:pt x="6" y="95"/>
                </a:lnTo>
                <a:lnTo>
                  <a:pt x="6" y="94"/>
                </a:lnTo>
                <a:lnTo>
                  <a:pt x="6" y="92"/>
                </a:lnTo>
                <a:lnTo>
                  <a:pt x="8" y="92"/>
                </a:lnTo>
                <a:lnTo>
                  <a:pt x="8" y="90"/>
                </a:lnTo>
                <a:lnTo>
                  <a:pt x="6" y="90"/>
                </a:lnTo>
                <a:lnTo>
                  <a:pt x="6" y="89"/>
                </a:lnTo>
                <a:lnTo>
                  <a:pt x="6" y="90"/>
                </a:lnTo>
                <a:lnTo>
                  <a:pt x="6" y="92"/>
                </a:lnTo>
                <a:lnTo>
                  <a:pt x="6" y="90"/>
                </a:lnTo>
                <a:lnTo>
                  <a:pt x="6" y="89"/>
                </a:lnTo>
                <a:lnTo>
                  <a:pt x="5" y="89"/>
                </a:lnTo>
                <a:lnTo>
                  <a:pt x="5" y="87"/>
                </a:lnTo>
                <a:lnTo>
                  <a:pt x="3" y="87"/>
                </a:lnTo>
                <a:lnTo>
                  <a:pt x="3" y="85"/>
                </a:lnTo>
                <a:lnTo>
                  <a:pt x="1" y="85"/>
                </a:lnTo>
                <a:lnTo>
                  <a:pt x="0" y="84"/>
                </a:lnTo>
                <a:lnTo>
                  <a:pt x="1" y="84"/>
                </a:lnTo>
                <a:lnTo>
                  <a:pt x="3" y="84"/>
                </a:lnTo>
                <a:lnTo>
                  <a:pt x="5" y="84"/>
                </a:lnTo>
                <a:lnTo>
                  <a:pt x="5" y="82"/>
                </a:lnTo>
                <a:lnTo>
                  <a:pt x="5" y="80"/>
                </a:lnTo>
                <a:lnTo>
                  <a:pt x="6" y="80"/>
                </a:lnTo>
                <a:lnTo>
                  <a:pt x="6" y="79"/>
                </a:lnTo>
                <a:lnTo>
                  <a:pt x="8" y="77"/>
                </a:lnTo>
                <a:lnTo>
                  <a:pt x="6" y="77"/>
                </a:lnTo>
                <a:lnTo>
                  <a:pt x="6" y="75"/>
                </a:lnTo>
                <a:lnTo>
                  <a:pt x="8" y="75"/>
                </a:lnTo>
                <a:lnTo>
                  <a:pt x="10" y="75"/>
                </a:lnTo>
                <a:lnTo>
                  <a:pt x="8" y="74"/>
                </a:lnTo>
                <a:lnTo>
                  <a:pt x="8" y="72"/>
                </a:lnTo>
                <a:lnTo>
                  <a:pt x="10" y="72"/>
                </a:lnTo>
                <a:lnTo>
                  <a:pt x="10" y="71"/>
                </a:lnTo>
                <a:lnTo>
                  <a:pt x="10" y="69"/>
                </a:lnTo>
                <a:lnTo>
                  <a:pt x="11" y="69"/>
                </a:lnTo>
                <a:lnTo>
                  <a:pt x="11" y="71"/>
                </a:lnTo>
                <a:lnTo>
                  <a:pt x="11" y="69"/>
                </a:lnTo>
                <a:lnTo>
                  <a:pt x="11" y="67"/>
                </a:lnTo>
                <a:lnTo>
                  <a:pt x="13" y="67"/>
                </a:lnTo>
                <a:lnTo>
                  <a:pt x="15" y="67"/>
                </a:lnTo>
                <a:lnTo>
                  <a:pt x="16" y="67"/>
                </a:lnTo>
                <a:lnTo>
                  <a:pt x="16" y="66"/>
                </a:lnTo>
                <a:lnTo>
                  <a:pt x="18" y="66"/>
                </a:lnTo>
                <a:lnTo>
                  <a:pt x="18" y="64"/>
                </a:lnTo>
                <a:lnTo>
                  <a:pt x="19" y="64"/>
                </a:lnTo>
                <a:lnTo>
                  <a:pt x="19" y="62"/>
                </a:lnTo>
                <a:lnTo>
                  <a:pt x="19" y="61"/>
                </a:lnTo>
                <a:lnTo>
                  <a:pt x="21" y="61"/>
                </a:lnTo>
                <a:lnTo>
                  <a:pt x="23" y="59"/>
                </a:lnTo>
                <a:lnTo>
                  <a:pt x="24" y="59"/>
                </a:lnTo>
                <a:lnTo>
                  <a:pt x="24" y="57"/>
                </a:lnTo>
                <a:lnTo>
                  <a:pt x="26" y="57"/>
                </a:lnTo>
                <a:lnTo>
                  <a:pt x="28" y="56"/>
                </a:lnTo>
                <a:lnTo>
                  <a:pt x="28" y="54"/>
                </a:lnTo>
                <a:lnTo>
                  <a:pt x="29" y="54"/>
                </a:lnTo>
                <a:lnTo>
                  <a:pt x="31" y="54"/>
                </a:lnTo>
                <a:lnTo>
                  <a:pt x="33" y="52"/>
                </a:lnTo>
                <a:lnTo>
                  <a:pt x="34" y="52"/>
                </a:lnTo>
                <a:lnTo>
                  <a:pt x="34" y="51"/>
                </a:lnTo>
                <a:lnTo>
                  <a:pt x="36" y="51"/>
                </a:lnTo>
                <a:lnTo>
                  <a:pt x="36" y="49"/>
                </a:lnTo>
                <a:lnTo>
                  <a:pt x="38" y="49"/>
                </a:lnTo>
                <a:lnTo>
                  <a:pt x="38" y="48"/>
                </a:lnTo>
                <a:lnTo>
                  <a:pt x="38" y="46"/>
                </a:lnTo>
                <a:lnTo>
                  <a:pt x="39" y="46"/>
                </a:lnTo>
                <a:lnTo>
                  <a:pt x="39" y="44"/>
                </a:lnTo>
                <a:lnTo>
                  <a:pt x="41" y="44"/>
                </a:lnTo>
                <a:lnTo>
                  <a:pt x="41" y="43"/>
                </a:lnTo>
                <a:lnTo>
                  <a:pt x="42" y="43"/>
                </a:lnTo>
                <a:lnTo>
                  <a:pt x="42" y="41"/>
                </a:lnTo>
                <a:lnTo>
                  <a:pt x="44" y="41"/>
                </a:lnTo>
                <a:lnTo>
                  <a:pt x="46" y="41"/>
                </a:lnTo>
                <a:lnTo>
                  <a:pt x="47" y="39"/>
                </a:lnTo>
                <a:lnTo>
                  <a:pt x="47" y="33"/>
                </a:lnTo>
                <a:lnTo>
                  <a:pt x="47" y="28"/>
                </a:lnTo>
                <a:lnTo>
                  <a:pt x="46" y="26"/>
                </a:lnTo>
                <a:lnTo>
                  <a:pt x="47" y="26"/>
                </a:lnTo>
                <a:lnTo>
                  <a:pt x="49" y="26"/>
                </a:lnTo>
                <a:lnTo>
                  <a:pt x="51" y="21"/>
                </a:lnTo>
                <a:lnTo>
                  <a:pt x="52" y="21"/>
                </a:lnTo>
                <a:lnTo>
                  <a:pt x="54" y="21"/>
                </a:lnTo>
                <a:lnTo>
                  <a:pt x="56" y="21"/>
                </a:lnTo>
                <a:lnTo>
                  <a:pt x="57" y="21"/>
                </a:lnTo>
                <a:lnTo>
                  <a:pt x="59" y="21"/>
                </a:lnTo>
                <a:lnTo>
                  <a:pt x="61" y="20"/>
                </a:lnTo>
                <a:lnTo>
                  <a:pt x="62" y="18"/>
                </a:lnTo>
                <a:lnTo>
                  <a:pt x="62" y="16"/>
                </a:lnTo>
                <a:lnTo>
                  <a:pt x="62" y="15"/>
                </a:lnTo>
                <a:lnTo>
                  <a:pt x="62" y="11"/>
                </a:lnTo>
                <a:lnTo>
                  <a:pt x="62" y="10"/>
                </a:lnTo>
                <a:lnTo>
                  <a:pt x="64" y="8"/>
                </a:lnTo>
                <a:lnTo>
                  <a:pt x="62" y="6"/>
                </a:lnTo>
                <a:lnTo>
                  <a:pt x="64" y="3"/>
                </a:lnTo>
                <a:lnTo>
                  <a:pt x="65" y="3"/>
                </a:lnTo>
                <a:lnTo>
                  <a:pt x="65" y="2"/>
                </a:lnTo>
                <a:lnTo>
                  <a:pt x="65" y="3"/>
                </a:lnTo>
                <a:lnTo>
                  <a:pt x="67" y="3"/>
                </a:lnTo>
                <a:close/>
              </a:path>
            </a:pathLst>
          </a:custGeom>
          <a:solidFill>
            <a:srgbClr val="FFFFCC"/>
          </a:solidFill>
          <a:ln w="19050">
            <a:solidFill>
              <a:srgbClr val="4E4E4E"/>
            </a:solidFill>
            <a:prstDash val="solid"/>
            <a:round/>
            <a:headEnd/>
            <a:tailEnd/>
          </a:ln>
        </p:spPr>
        <p:txBody>
          <a:bodyPr lIns="104306" tIns="52153" rIns="104306" bIns="52153"/>
          <a:lstStyle/>
          <a:p>
            <a:endParaRPr lang="en-GB"/>
          </a:p>
        </p:txBody>
      </p:sp>
      <p:sp>
        <p:nvSpPr>
          <p:cNvPr id="26656" name="Freeform 563"/>
          <p:cNvSpPr>
            <a:spLocks noChangeAspect="1" noEditPoints="1"/>
          </p:cNvSpPr>
          <p:nvPr/>
        </p:nvSpPr>
        <p:spPr bwMode="auto">
          <a:xfrm>
            <a:off x="4297782" y="3892651"/>
            <a:ext cx="1715400" cy="1636524"/>
          </a:xfrm>
          <a:custGeom>
            <a:avLst/>
            <a:gdLst>
              <a:gd name="T0" fmla="*/ 2147483647 w 158"/>
              <a:gd name="T1" fmla="*/ 2147483647 h 160"/>
              <a:gd name="T2" fmla="*/ 2147483647 w 158"/>
              <a:gd name="T3" fmla="*/ 2147483647 h 160"/>
              <a:gd name="T4" fmla="*/ 2147483647 w 158"/>
              <a:gd name="T5" fmla="*/ 2147483647 h 160"/>
              <a:gd name="T6" fmla="*/ 2147483647 w 158"/>
              <a:gd name="T7" fmla="*/ 2147483647 h 160"/>
              <a:gd name="T8" fmla="*/ 2147483647 w 158"/>
              <a:gd name="T9" fmla="*/ 2147483647 h 160"/>
              <a:gd name="T10" fmla="*/ 2147483647 w 158"/>
              <a:gd name="T11" fmla="*/ 2147483647 h 160"/>
              <a:gd name="T12" fmla="*/ 2147483647 w 158"/>
              <a:gd name="T13" fmla="*/ 2147483647 h 160"/>
              <a:gd name="T14" fmla="*/ 2147483647 w 158"/>
              <a:gd name="T15" fmla="*/ 2147483647 h 160"/>
              <a:gd name="T16" fmla="*/ 2147483647 w 158"/>
              <a:gd name="T17" fmla="*/ 2147483647 h 160"/>
              <a:gd name="T18" fmla="*/ 2147483647 w 158"/>
              <a:gd name="T19" fmla="*/ 2147483647 h 160"/>
              <a:gd name="T20" fmla="*/ 2147483647 w 158"/>
              <a:gd name="T21" fmla="*/ 2147483647 h 160"/>
              <a:gd name="T22" fmla="*/ 2147483647 w 158"/>
              <a:gd name="T23" fmla="*/ 2147483647 h 160"/>
              <a:gd name="T24" fmla="*/ 2147483647 w 158"/>
              <a:gd name="T25" fmla="*/ 2147483647 h 160"/>
              <a:gd name="T26" fmla="*/ 2147483647 w 158"/>
              <a:gd name="T27" fmla="*/ 2147483647 h 160"/>
              <a:gd name="T28" fmla="*/ 2147483647 w 158"/>
              <a:gd name="T29" fmla="*/ 2147483647 h 160"/>
              <a:gd name="T30" fmla="*/ 2147483647 w 158"/>
              <a:gd name="T31" fmla="*/ 2147483647 h 160"/>
              <a:gd name="T32" fmla="*/ 2147483647 w 158"/>
              <a:gd name="T33" fmla="*/ 2147483647 h 160"/>
              <a:gd name="T34" fmla="*/ 2147483647 w 158"/>
              <a:gd name="T35" fmla="*/ 2147483647 h 160"/>
              <a:gd name="T36" fmla="*/ 2147483647 w 158"/>
              <a:gd name="T37" fmla="*/ 2147483647 h 160"/>
              <a:gd name="T38" fmla="*/ 2147483647 w 158"/>
              <a:gd name="T39" fmla="*/ 2147483647 h 160"/>
              <a:gd name="T40" fmla="*/ 2147483647 w 158"/>
              <a:gd name="T41" fmla="*/ 2147483647 h 160"/>
              <a:gd name="T42" fmla="*/ 2147483647 w 158"/>
              <a:gd name="T43" fmla="*/ 2147483647 h 160"/>
              <a:gd name="T44" fmla="*/ 2147483647 w 158"/>
              <a:gd name="T45" fmla="*/ 2147483647 h 160"/>
              <a:gd name="T46" fmla="*/ 2147483647 w 158"/>
              <a:gd name="T47" fmla="*/ 2147483647 h 160"/>
              <a:gd name="T48" fmla="*/ 2147483647 w 158"/>
              <a:gd name="T49" fmla="*/ 2147483647 h 160"/>
              <a:gd name="T50" fmla="*/ 2147483647 w 158"/>
              <a:gd name="T51" fmla="*/ 2147483647 h 160"/>
              <a:gd name="T52" fmla="*/ 2147483647 w 158"/>
              <a:gd name="T53" fmla="*/ 2147483647 h 160"/>
              <a:gd name="T54" fmla="*/ 2147483647 w 158"/>
              <a:gd name="T55" fmla="*/ 2147483647 h 160"/>
              <a:gd name="T56" fmla="*/ 2147483647 w 158"/>
              <a:gd name="T57" fmla="*/ 2147483647 h 160"/>
              <a:gd name="T58" fmla="*/ 2147483647 w 158"/>
              <a:gd name="T59" fmla="*/ 2147483647 h 160"/>
              <a:gd name="T60" fmla="*/ 2147483647 w 158"/>
              <a:gd name="T61" fmla="*/ 2147483647 h 160"/>
              <a:gd name="T62" fmla="*/ 2147483647 w 158"/>
              <a:gd name="T63" fmla="*/ 2147483647 h 160"/>
              <a:gd name="T64" fmla="*/ 2147483647 w 158"/>
              <a:gd name="T65" fmla="*/ 2147483647 h 160"/>
              <a:gd name="T66" fmla="*/ 2147483647 w 158"/>
              <a:gd name="T67" fmla="*/ 2147483647 h 160"/>
              <a:gd name="T68" fmla="*/ 2147483647 w 158"/>
              <a:gd name="T69" fmla="*/ 2147483647 h 160"/>
              <a:gd name="T70" fmla="*/ 2147483647 w 158"/>
              <a:gd name="T71" fmla="*/ 2147483647 h 160"/>
              <a:gd name="T72" fmla="*/ 2147483647 w 158"/>
              <a:gd name="T73" fmla="*/ 2147483647 h 160"/>
              <a:gd name="T74" fmla="*/ 2147483647 w 158"/>
              <a:gd name="T75" fmla="*/ 2147483647 h 160"/>
              <a:gd name="T76" fmla="*/ 0 w 158"/>
              <a:gd name="T77" fmla="*/ 2147483647 h 160"/>
              <a:gd name="T78" fmla="*/ 2147483647 w 158"/>
              <a:gd name="T79" fmla="*/ 2147483647 h 160"/>
              <a:gd name="T80" fmla="*/ 2147483647 w 158"/>
              <a:gd name="T81" fmla="*/ 2147483647 h 160"/>
              <a:gd name="T82" fmla="*/ 2147483647 w 158"/>
              <a:gd name="T83" fmla="*/ 2147483647 h 160"/>
              <a:gd name="T84" fmla="*/ 2147483647 w 158"/>
              <a:gd name="T85" fmla="*/ 2147483647 h 160"/>
              <a:gd name="T86" fmla="*/ 2147483647 w 158"/>
              <a:gd name="T87" fmla="*/ 2147483647 h 160"/>
              <a:gd name="T88" fmla="*/ 2147483647 w 158"/>
              <a:gd name="T89" fmla="*/ 2147483647 h 160"/>
              <a:gd name="T90" fmla="*/ 2147483647 w 158"/>
              <a:gd name="T91" fmla="*/ 2147483647 h 160"/>
              <a:gd name="T92" fmla="*/ 2147483647 w 158"/>
              <a:gd name="T93" fmla="*/ 2147483647 h 160"/>
              <a:gd name="T94" fmla="*/ 2147483647 w 158"/>
              <a:gd name="T95" fmla="*/ 2147483647 h 160"/>
              <a:gd name="T96" fmla="*/ 2147483647 w 158"/>
              <a:gd name="T97" fmla="*/ 2147483647 h 160"/>
              <a:gd name="T98" fmla="*/ 2147483647 w 158"/>
              <a:gd name="T99" fmla="*/ 2147483647 h 160"/>
              <a:gd name="T100" fmla="*/ 2147483647 w 158"/>
              <a:gd name="T101" fmla="*/ 2147483647 h 160"/>
              <a:gd name="T102" fmla="*/ 2147483647 w 158"/>
              <a:gd name="T103" fmla="*/ 2147483647 h 160"/>
              <a:gd name="T104" fmla="*/ 2147483647 w 158"/>
              <a:gd name="T105" fmla="*/ 2147483647 h 160"/>
              <a:gd name="T106" fmla="*/ 2147483647 w 158"/>
              <a:gd name="T107" fmla="*/ 0 h 160"/>
              <a:gd name="T108" fmla="*/ 2147483647 w 158"/>
              <a:gd name="T109" fmla="*/ 2147483647 h 160"/>
              <a:gd name="T110" fmla="*/ 2147483647 w 158"/>
              <a:gd name="T111" fmla="*/ 2147483647 h 160"/>
              <a:gd name="T112" fmla="*/ 2147483647 w 158"/>
              <a:gd name="T113" fmla="*/ 2147483647 h 160"/>
              <a:gd name="T114" fmla="*/ 2147483647 w 158"/>
              <a:gd name="T115" fmla="*/ 2147483647 h 160"/>
              <a:gd name="T116" fmla="*/ 2147483647 w 158"/>
              <a:gd name="T117" fmla="*/ 2147483647 h 16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58" h="160">
                <a:moveTo>
                  <a:pt x="20" y="125"/>
                </a:moveTo>
                <a:lnTo>
                  <a:pt x="23" y="124"/>
                </a:lnTo>
                <a:lnTo>
                  <a:pt x="25" y="124"/>
                </a:lnTo>
                <a:lnTo>
                  <a:pt x="26" y="124"/>
                </a:lnTo>
                <a:lnTo>
                  <a:pt x="28" y="124"/>
                </a:lnTo>
                <a:lnTo>
                  <a:pt x="30" y="124"/>
                </a:lnTo>
                <a:lnTo>
                  <a:pt x="31" y="124"/>
                </a:lnTo>
                <a:lnTo>
                  <a:pt x="33" y="124"/>
                </a:lnTo>
                <a:lnTo>
                  <a:pt x="35" y="124"/>
                </a:lnTo>
                <a:lnTo>
                  <a:pt x="36" y="124"/>
                </a:lnTo>
                <a:lnTo>
                  <a:pt x="38" y="124"/>
                </a:lnTo>
                <a:lnTo>
                  <a:pt x="36" y="125"/>
                </a:lnTo>
                <a:lnTo>
                  <a:pt x="38" y="125"/>
                </a:lnTo>
                <a:lnTo>
                  <a:pt x="36" y="125"/>
                </a:lnTo>
                <a:lnTo>
                  <a:pt x="38" y="125"/>
                </a:lnTo>
                <a:lnTo>
                  <a:pt x="38" y="124"/>
                </a:lnTo>
                <a:lnTo>
                  <a:pt x="40" y="124"/>
                </a:lnTo>
                <a:lnTo>
                  <a:pt x="40" y="125"/>
                </a:lnTo>
                <a:lnTo>
                  <a:pt x="41" y="125"/>
                </a:lnTo>
                <a:lnTo>
                  <a:pt x="41" y="127"/>
                </a:lnTo>
                <a:lnTo>
                  <a:pt x="43" y="127"/>
                </a:lnTo>
                <a:lnTo>
                  <a:pt x="41" y="127"/>
                </a:lnTo>
                <a:lnTo>
                  <a:pt x="40" y="127"/>
                </a:lnTo>
                <a:lnTo>
                  <a:pt x="40" y="128"/>
                </a:lnTo>
                <a:lnTo>
                  <a:pt x="40" y="127"/>
                </a:lnTo>
                <a:lnTo>
                  <a:pt x="40" y="128"/>
                </a:lnTo>
                <a:lnTo>
                  <a:pt x="40" y="127"/>
                </a:lnTo>
                <a:lnTo>
                  <a:pt x="41" y="127"/>
                </a:lnTo>
                <a:lnTo>
                  <a:pt x="41" y="128"/>
                </a:lnTo>
                <a:lnTo>
                  <a:pt x="43" y="128"/>
                </a:lnTo>
                <a:lnTo>
                  <a:pt x="41" y="128"/>
                </a:lnTo>
                <a:lnTo>
                  <a:pt x="43" y="130"/>
                </a:lnTo>
                <a:lnTo>
                  <a:pt x="41" y="130"/>
                </a:lnTo>
                <a:lnTo>
                  <a:pt x="41" y="132"/>
                </a:lnTo>
                <a:lnTo>
                  <a:pt x="40" y="132"/>
                </a:lnTo>
                <a:lnTo>
                  <a:pt x="40" y="133"/>
                </a:lnTo>
                <a:lnTo>
                  <a:pt x="40" y="135"/>
                </a:lnTo>
                <a:lnTo>
                  <a:pt x="41" y="135"/>
                </a:lnTo>
                <a:lnTo>
                  <a:pt x="40" y="135"/>
                </a:lnTo>
                <a:lnTo>
                  <a:pt x="40" y="137"/>
                </a:lnTo>
                <a:lnTo>
                  <a:pt x="38" y="135"/>
                </a:lnTo>
                <a:lnTo>
                  <a:pt x="38" y="133"/>
                </a:lnTo>
                <a:lnTo>
                  <a:pt x="38" y="132"/>
                </a:lnTo>
                <a:lnTo>
                  <a:pt x="36" y="132"/>
                </a:lnTo>
                <a:lnTo>
                  <a:pt x="35" y="130"/>
                </a:lnTo>
                <a:lnTo>
                  <a:pt x="31" y="130"/>
                </a:lnTo>
                <a:lnTo>
                  <a:pt x="30" y="130"/>
                </a:lnTo>
                <a:lnTo>
                  <a:pt x="30" y="128"/>
                </a:lnTo>
                <a:lnTo>
                  <a:pt x="28" y="128"/>
                </a:lnTo>
                <a:lnTo>
                  <a:pt x="26" y="128"/>
                </a:lnTo>
                <a:lnTo>
                  <a:pt x="25" y="128"/>
                </a:lnTo>
                <a:lnTo>
                  <a:pt x="21" y="127"/>
                </a:lnTo>
                <a:lnTo>
                  <a:pt x="20" y="127"/>
                </a:lnTo>
                <a:lnTo>
                  <a:pt x="18" y="127"/>
                </a:lnTo>
                <a:lnTo>
                  <a:pt x="20" y="127"/>
                </a:lnTo>
                <a:lnTo>
                  <a:pt x="21" y="127"/>
                </a:lnTo>
                <a:lnTo>
                  <a:pt x="21" y="125"/>
                </a:lnTo>
                <a:lnTo>
                  <a:pt x="20" y="125"/>
                </a:lnTo>
                <a:close/>
                <a:moveTo>
                  <a:pt x="43" y="125"/>
                </a:moveTo>
                <a:lnTo>
                  <a:pt x="41" y="124"/>
                </a:lnTo>
                <a:lnTo>
                  <a:pt x="43" y="124"/>
                </a:lnTo>
                <a:lnTo>
                  <a:pt x="43" y="125"/>
                </a:lnTo>
                <a:close/>
                <a:moveTo>
                  <a:pt x="15" y="125"/>
                </a:moveTo>
                <a:lnTo>
                  <a:pt x="17" y="125"/>
                </a:lnTo>
                <a:lnTo>
                  <a:pt x="15" y="125"/>
                </a:lnTo>
                <a:close/>
                <a:moveTo>
                  <a:pt x="15" y="125"/>
                </a:moveTo>
                <a:lnTo>
                  <a:pt x="17" y="125"/>
                </a:lnTo>
                <a:lnTo>
                  <a:pt x="15" y="125"/>
                </a:lnTo>
                <a:close/>
                <a:moveTo>
                  <a:pt x="18" y="127"/>
                </a:moveTo>
                <a:lnTo>
                  <a:pt x="17" y="125"/>
                </a:lnTo>
                <a:lnTo>
                  <a:pt x="18" y="125"/>
                </a:lnTo>
                <a:lnTo>
                  <a:pt x="18" y="127"/>
                </a:lnTo>
                <a:close/>
                <a:moveTo>
                  <a:pt x="43" y="128"/>
                </a:moveTo>
                <a:lnTo>
                  <a:pt x="43" y="127"/>
                </a:lnTo>
                <a:lnTo>
                  <a:pt x="44" y="128"/>
                </a:lnTo>
                <a:lnTo>
                  <a:pt x="43" y="128"/>
                </a:lnTo>
                <a:close/>
                <a:moveTo>
                  <a:pt x="43" y="130"/>
                </a:moveTo>
                <a:lnTo>
                  <a:pt x="43" y="128"/>
                </a:lnTo>
                <a:lnTo>
                  <a:pt x="43" y="130"/>
                </a:lnTo>
                <a:close/>
                <a:moveTo>
                  <a:pt x="46" y="135"/>
                </a:moveTo>
                <a:lnTo>
                  <a:pt x="46" y="133"/>
                </a:lnTo>
                <a:lnTo>
                  <a:pt x="48" y="135"/>
                </a:lnTo>
                <a:lnTo>
                  <a:pt x="49" y="135"/>
                </a:lnTo>
                <a:lnTo>
                  <a:pt x="48" y="135"/>
                </a:lnTo>
                <a:lnTo>
                  <a:pt x="46" y="135"/>
                </a:lnTo>
                <a:close/>
                <a:moveTo>
                  <a:pt x="90" y="156"/>
                </a:moveTo>
                <a:lnTo>
                  <a:pt x="89" y="156"/>
                </a:lnTo>
                <a:lnTo>
                  <a:pt x="90" y="156"/>
                </a:lnTo>
                <a:close/>
                <a:moveTo>
                  <a:pt x="92" y="160"/>
                </a:moveTo>
                <a:lnTo>
                  <a:pt x="94" y="160"/>
                </a:lnTo>
                <a:lnTo>
                  <a:pt x="92" y="160"/>
                </a:lnTo>
                <a:close/>
                <a:moveTo>
                  <a:pt x="107" y="0"/>
                </a:moveTo>
                <a:lnTo>
                  <a:pt x="109" y="0"/>
                </a:lnTo>
                <a:lnTo>
                  <a:pt x="110" y="0"/>
                </a:lnTo>
                <a:lnTo>
                  <a:pt x="112" y="2"/>
                </a:lnTo>
                <a:lnTo>
                  <a:pt x="112" y="4"/>
                </a:lnTo>
                <a:lnTo>
                  <a:pt x="112" y="5"/>
                </a:lnTo>
                <a:lnTo>
                  <a:pt x="112" y="7"/>
                </a:lnTo>
                <a:lnTo>
                  <a:pt x="115" y="9"/>
                </a:lnTo>
                <a:lnTo>
                  <a:pt x="117" y="9"/>
                </a:lnTo>
                <a:lnTo>
                  <a:pt x="117" y="10"/>
                </a:lnTo>
                <a:lnTo>
                  <a:pt x="118" y="10"/>
                </a:lnTo>
                <a:lnTo>
                  <a:pt x="120" y="12"/>
                </a:lnTo>
                <a:lnTo>
                  <a:pt x="120" y="13"/>
                </a:lnTo>
                <a:lnTo>
                  <a:pt x="122" y="15"/>
                </a:lnTo>
                <a:lnTo>
                  <a:pt x="122" y="17"/>
                </a:lnTo>
                <a:lnTo>
                  <a:pt x="122" y="18"/>
                </a:lnTo>
                <a:lnTo>
                  <a:pt x="123" y="18"/>
                </a:lnTo>
                <a:lnTo>
                  <a:pt x="125" y="18"/>
                </a:lnTo>
                <a:lnTo>
                  <a:pt x="125" y="20"/>
                </a:lnTo>
                <a:lnTo>
                  <a:pt x="125" y="22"/>
                </a:lnTo>
                <a:lnTo>
                  <a:pt x="127" y="22"/>
                </a:lnTo>
                <a:lnTo>
                  <a:pt x="127" y="23"/>
                </a:lnTo>
                <a:lnTo>
                  <a:pt x="127" y="25"/>
                </a:lnTo>
                <a:lnTo>
                  <a:pt x="128" y="25"/>
                </a:lnTo>
                <a:lnTo>
                  <a:pt x="128" y="27"/>
                </a:lnTo>
                <a:lnTo>
                  <a:pt x="128" y="28"/>
                </a:lnTo>
                <a:lnTo>
                  <a:pt x="128" y="30"/>
                </a:lnTo>
                <a:lnTo>
                  <a:pt x="130" y="30"/>
                </a:lnTo>
                <a:lnTo>
                  <a:pt x="130" y="32"/>
                </a:lnTo>
                <a:lnTo>
                  <a:pt x="132" y="32"/>
                </a:lnTo>
                <a:lnTo>
                  <a:pt x="133" y="32"/>
                </a:lnTo>
                <a:lnTo>
                  <a:pt x="133" y="33"/>
                </a:lnTo>
                <a:lnTo>
                  <a:pt x="133" y="32"/>
                </a:lnTo>
                <a:lnTo>
                  <a:pt x="135" y="33"/>
                </a:lnTo>
                <a:lnTo>
                  <a:pt x="135" y="35"/>
                </a:lnTo>
                <a:lnTo>
                  <a:pt x="136" y="35"/>
                </a:lnTo>
                <a:lnTo>
                  <a:pt x="136" y="36"/>
                </a:lnTo>
                <a:lnTo>
                  <a:pt x="138" y="36"/>
                </a:lnTo>
                <a:lnTo>
                  <a:pt x="136" y="38"/>
                </a:lnTo>
                <a:lnTo>
                  <a:pt x="136" y="40"/>
                </a:lnTo>
                <a:lnTo>
                  <a:pt x="138" y="40"/>
                </a:lnTo>
                <a:lnTo>
                  <a:pt x="138" y="41"/>
                </a:lnTo>
                <a:lnTo>
                  <a:pt x="136" y="41"/>
                </a:lnTo>
                <a:lnTo>
                  <a:pt x="135" y="41"/>
                </a:lnTo>
                <a:lnTo>
                  <a:pt x="135" y="43"/>
                </a:lnTo>
                <a:lnTo>
                  <a:pt x="135" y="45"/>
                </a:lnTo>
                <a:lnTo>
                  <a:pt x="135" y="46"/>
                </a:lnTo>
                <a:lnTo>
                  <a:pt x="135" y="48"/>
                </a:lnTo>
                <a:lnTo>
                  <a:pt x="133" y="48"/>
                </a:lnTo>
                <a:lnTo>
                  <a:pt x="135" y="48"/>
                </a:lnTo>
                <a:lnTo>
                  <a:pt x="136" y="48"/>
                </a:lnTo>
                <a:lnTo>
                  <a:pt x="138" y="48"/>
                </a:lnTo>
                <a:lnTo>
                  <a:pt x="140" y="48"/>
                </a:lnTo>
                <a:lnTo>
                  <a:pt x="141" y="50"/>
                </a:lnTo>
                <a:lnTo>
                  <a:pt x="141" y="51"/>
                </a:lnTo>
                <a:lnTo>
                  <a:pt x="141" y="53"/>
                </a:lnTo>
                <a:lnTo>
                  <a:pt x="141" y="55"/>
                </a:lnTo>
                <a:lnTo>
                  <a:pt x="141" y="56"/>
                </a:lnTo>
                <a:lnTo>
                  <a:pt x="141" y="58"/>
                </a:lnTo>
                <a:lnTo>
                  <a:pt x="141" y="61"/>
                </a:lnTo>
                <a:lnTo>
                  <a:pt x="141" y="63"/>
                </a:lnTo>
                <a:lnTo>
                  <a:pt x="143" y="63"/>
                </a:lnTo>
                <a:lnTo>
                  <a:pt x="145" y="64"/>
                </a:lnTo>
                <a:lnTo>
                  <a:pt x="145" y="66"/>
                </a:lnTo>
                <a:lnTo>
                  <a:pt x="146" y="66"/>
                </a:lnTo>
                <a:lnTo>
                  <a:pt x="145" y="68"/>
                </a:lnTo>
                <a:lnTo>
                  <a:pt x="146" y="68"/>
                </a:lnTo>
                <a:lnTo>
                  <a:pt x="146" y="69"/>
                </a:lnTo>
                <a:lnTo>
                  <a:pt x="148" y="69"/>
                </a:lnTo>
                <a:lnTo>
                  <a:pt x="146" y="69"/>
                </a:lnTo>
                <a:lnTo>
                  <a:pt x="146" y="71"/>
                </a:lnTo>
                <a:lnTo>
                  <a:pt x="145" y="73"/>
                </a:lnTo>
                <a:lnTo>
                  <a:pt x="143" y="73"/>
                </a:lnTo>
                <a:lnTo>
                  <a:pt x="141" y="73"/>
                </a:lnTo>
                <a:lnTo>
                  <a:pt x="141" y="74"/>
                </a:lnTo>
                <a:lnTo>
                  <a:pt x="141" y="76"/>
                </a:lnTo>
                <a:lnTo>
                  <a:pt x="140" y="76"/>
                </a:lnTo>
                <a:lnTo>
                  <a:pt x="140" y="78"/>
                </a:lnTo>
                <a:lnTo>
                  <a:pt x="140" y="79"/>
                </a:lnTo>
                <a:lnTo>
                  <a:pt x="138" y="78"/>
                </a:lnTo>
                <a:lnTo>
                  <a:pt x="138" y="79"/>
                </a:lnTo>
                <a:lnTo>
                  <a:pt x="138" y="81"/>
                </a:lnTo>
                <a:lnTo>
                  <a:pt x="138" y="82"/>
                </a:lnTo>
                <a:lnTo>
                  <a:pt x="138" y="84"/>
                </a:lnTo>
                <a:lnTo>
                  <a:pt x="136" y="84"/>
                </a:lnTo>
                <a:lnTo>
                  <a:pt x="136" y="86"/>
                </a:lnTo>
                <a:lnTo>
                  <a:pt x="135" y="86"/>
                </a:lnTo>
                <a:lnTo>
                  <a:pt x="135" y="87"/>
                </a:lnTo>
                <a:lnTo>
                  <a:pt x="135" y="89"/>
                </a:lnTo>
                <a:lnTo>
                  <a:pt x="135" y="91"/>
                </a:lnTo>
                <a:lnTo>
                  <a:pt x="135" y="89"/>
                </a:lnTo>
                <a:lnTo>
                  <a:pt x="136" y="89"/>
                </a:lnTo>
                <a:lnTo>
                  <a:pt x="136" y="87"/>
                </a:lnTo>
                <a:lnTo>
                  <a:pt x="136" y="86"/>
                </a:lnTo>
                <a:lnTo>
                  <a:pt x="138" y="86"/>
                </a:lnTo>
                <a:lnTo>
                  <a:pt x="140" y="87"/>
                </a:lnTo>
                <a:lnTo>
                  <a:pt x="141" y="87"/>
                </a:lnTo>
                <a:lnTo>
                  <a:pt x="143" y="87"/>
                </a:lnTo>
                <a:lnTo>
                  <a:pt x="145" y="87"/>
                </a:lnTo>
                <a:lnTo>
                  <a:pt x="146" y="86"/>
                </a:lnTo>
                <a:lnTo>
                  <a:pt x="148" y="84"/>
                </a:lnTo>
                <a:lnTo>
                  <a:pt x="150" y="82"/>
                </a:lnTo>
                <a:lnTo>
                  <a:pt x="150" y="81"/>
                </a:lnTo>
                <a:lnTo>
                  <a:pt x="151" y="81"/>
                </a:lnTo>
                <a:lnTo>
                  <a:pt x="151" y="79"/>
                </a:lnTo>
                <a:lnTo>
                  <a:pt x="153" y="79"/>
                </a:lnTo>
                <a:lnTo>
                  <a:pt x="155" y="78"/>
                </a:lnTo>
                <a:lnTo>
                  <a:pt x="156" y="79"/>
                </a:lnTo>
                <a:lnTo>
                  <a:pt x="158" y="79"/>
                </a:lnTo>
                <a:lnTo>
                  <a:pt x="156" y="82"/>
                </a:lnTo>
                <a:lnTo>
                  <a:pt x="158" y="84"/>
                </a:lnTo>
                <a:lnTo>
                  <a:pt x="156" y="86"/>
                </a:lnTo>
                <a:lnTo>
                  <a:pt x="156" y="87"/>
                </a:lnTo>
                <a:lnTo>
                  <a:pt x="156" y="91"/>
                </a:lnTo>
                <a:lnTo>
                  <a:pt x="156" y="92"/>
                </a:lnTo>
                <a:lnTo>
                  <a:pt x="156" y="94"/>
                </a:lnTo>
                <a:lnTo>
                  <a:pt x="155" y="96"/>
                </a:lnTo>
                <a:lnTo>
                  <a:pt x="153" y="97"/>
                </a:lnTo>
                <a:lnTo>
                  <a:pt x="151" y="97"/>
                </a:lnTo>
                <a:lnTo>
                  <a:pt x="150" y="97"/>
                </a:lnTo>
                <a:lnTo>
                  <a:pt x="148" y="97"/>
                </a:lnTo>
                <a:lnTo>
                  <a:pt x="146" y="97"/>
                </a:lnTo>
                <a:lnTo>
                  <a:pt x="145" y="97"/>
                </a:lnTo>
                <a:lnTo>
                  <a:pt x="143" y="102"/>
                </a:lnTo>
                <a:lnTo>
                  <a:pt x="141" y="102"/>
                </a:lnTo>
                <a:lnTo>
                  <a:pt x="140" y="102"/>
                </a:lnTo>
                <a:lnTo>
                  <a:pt x="141" y="104"/>
                </a:lnTo>
                <a:lnTo>
                  <a:pt x="141" y="109"/>
                </a:lnTo>
                <a:lnTo>
                  <a:pt x="141" y="115"/>
                </a:lnTo>
                <a:lnTo>
                  <a:pt x="140" y="117"/>
                </a:lnTo>
                <a:lnTo>
                  <a:pt x="138" y="117"/>
                </a:lnTo>
                <a:lnTo>
                  <a:pt x="136" y="117"/>
                </a:lnTo>
                <a:lnTo>
                  <a:pt x="136" y="119"/>
                </a:lnTo>
                <a:lnTo>
                  <a:pt x="135" y="119"/>
                </a:lnTo>
                <a:lnTo>
                  <a:pt x="135" y="120"/>
                </a:lnTo>
                <a:lnTo>
                  <a:pt x="133" y="120"/>
                </a:lnTo>
                <a:lnTo>
                  <a:pt x="133" y="122"/>
                </a:lnTo>
                <a:lnTo>
                  <a:pt x="132" y="122"/>
                </a:lnTo>
                <a:lnTo>
                  <a:pt x="132" y="124"/>
                </a:lnTo>
                <a:lnTo>
                  <a:pt x="132" y="125"/>
                </a:lnTo>
                <a:lnTo>
                  <a:pt x="130" y="125"/>
                </a:lnTo>
                <a:lnTo>
                  <a:pt x="130" y="127"/>
                </a:lnTo>
                <a:lnTo>
                  <a:pt x="128" y="127"/>
                </a:lnTo>
                <a:lnTo>
                  <a:pt x="128" y="128"/>
                </a:lnTo>
                <a:lnTo>
                  <a:pt x="127" y="128"/>
                </a:lnTo>
                <a:lnTo>
                  <a:pt x="125" y="130"/>
                </a:lnTo>
                <a:lnTo>
                  <a:pt x="123" y="130"/>
                </a:lnTo>
                <a:lnTo>
                  <a:pt x="122" y="130"/>
                </a:lnTo>
                <a:lnTo>
                  <a:pt x="122" y="132"/>
                </a:lnTo>
                <a:lnTo>
                  <a:pt x="120" y="133"/>
                </a:lnTo>
                <a:lnTo>
                  <a:pt x="118" y="133"/>
                </a:lnTo>
                <a:lnTo>
                  <a:pt x="118" y="135"/>
                </a:lnTo>
                <a:lnTo>
                  <a:pt x="117" y="135"/>
                </a:lnTo>
                <a:lnTo>
                  <a:pt x="115" y="137"/>
                </a:lnTo>
                <a:lnTo>
                  <a:pt x="113" y="137"/>
                </a:lnTo>
                <a:lnTo>
                  <a:pt x="113" y="138"/>
                </a:lnTo>
                <a:lnTo>
                  <a:pt x="113" y="140"/>
                </a:lnTo>
                <a:lnTo>
                  <a:pt x="112" y="140"/>
                </a:lnTo>
                <a:lnTo>
                  <a:pt x="112" y="142"/>
                </a:lnTo>
                <a:lnTo>
                  <a:pt x="110" y="142"/>
                </a:lnTo>
                <a:lnTo>
                  <a:pt x="110" y="143"/>
                </a:lnTo>
                <a:lnTo>
                  <a:pt x="109" y="143"/>
                </a:lnTo>
                <a:lnTo>
                  <a:pt x="107" y="143"/>
                </a:lnTo>
                <a:lnTo>
                  <a:pt x="105" y="143"/>
                </a:lnTo>
                <a:lnTo>
                  <a:pt x="105" y="145"/>
                </a:lnTo>
                <a:lnTo>
                  <a:pt x="105" y="147"/>
                </a:lnTo>
                <a:lnTo>
                  <a:pt x="105" y="145"/>
                </a:lnTo>
                <a:lnTo>
                  <a:pt x="104" y="145"/>
                </a:lnTo>
                <a:lnTo>
                  <a:pt x="104" y="147"/>
                </a:lnTo>
                <a:lnTo>
                  <a:pt x="104" y="148"/>
                </a:lnTo>
                <a:lnTo>
                  <a:pt x="102" y="148"/>
                </a:lnTo>
                <a:lnTo>
                  <a:pt x="102" y="150"/>
                </a:lnTo>
                <a:lnTo>
                  <a:pt x="104" y="151"/>
                </a:lnTo>
                <a:lnTo>
                  <a:pt x="102" y="151"/>
                </a:lnTo>
                <a:lnTo>
                  <a:pt x="100" y="151"/>
                </a:lnTo>
                <a:lnTo>
                  <a:pt x="100" y="153"/>
                </a:lnTo>
                <a:lnTo>
                  <a:pt x="102" y="153"/>
                </a:lnTo>
                <a:lnTo>
                  <a:pt x="100" y="155"/>
                </a:lnTo>
                <a:lnTo>
                  <a:pt x="100" y="156"/>
                </a:lnTo>
                <a:lnTo>
                  <a:pt x="99" y="156"/>
                </a:lnTo>
                <a:lnTo>
                  <a:pt x="99" y="158"/>
                </a:lnTo>
                <a:lnTo>
                  <a:pt x="99" y="160"/>
                </a:lnTo>
                <a:lnTo>
                  <a:pt x="97" y="160"/>
                </a:lnTo>
                <a:lnTo>
                  <a:pt x="95" y="160"/>
                </a:lnTo>
                <a:lnTo>
                  <a:pt x="94" y="160"/>
                </a:lnTo>
                <a:lnTo>
                  <a:pt x="92" y="160"/>
                </a:lnTo>
                <a:lnTo>
                  <a:pt x="92" y="158"/>
                </a:lnTo>
                <a:lnTo>
                  <a:pt x="90" y="158"/>
                </a:lnTo>
                <a:lnTo>
                  <a:pt x="92" y="158"/>
                </a:lnTo>
                <a:lnTo>
                  <a:pt x="89" y="158"/>
                </a:lnTo>
                <a:lnTo>
                  <a:pt x="90" y="158"/>
                </a:lnTo>
                <a:lnTo>
                  <a:pt x="90" y="156"/>
                </a:lnTo>
                <a:lnTo>
                  <a:pt x="89" y="156"/>
                </a:lnTo>
                <a:lnTo>
                  <a:pt x="87" y="156"/>
                </a:lnTo>
                <a:lnTo>
                  <a:pt x="87" y="155"/>
                </a:lnTo>
                <a:lnTo>
                  <a:pt x="86" y="153"/>
                </a:lnTo>
                <a:lnTo>
                  <a:pt x="82" y="151"/>
                </a:lnTo>
                <a:lnTo>
                  <a:pt x="81" y="150"/>
                </a:lnTo>
                <a:lnTo>
                  <a:pt x="79" y="150"/>
                </a:lnTo>
                <a:lnTo>
                  <a:pt x="76" y="148"/>
                </a:lnTo>
                <a:lnTo>
                  <a:pt x="74" y="148"/>
                </a:lnTo>
                <a:lnTo>
                  <a:pt x="69" y="147"/>
                </a:lnTo>
                <a:lnTo>
                  <a:pt x="67" y="145"/>
                </a:lnTo>
                <a:lnTo>
                  <a:pt x="63" y="143"/>
                </a:lnTo>
                <a:lnTo>
                  <a:pt x="61" y="143"/>
                </a:lnTo>
                <a:lnTo>
                  <a:pt x="59" y="142"/>
                </a:lnTo>
                <a:lnTo>
                  <a:pt x="58" y="142"/>
                </a:lnTo>
                <a:lnTo>
                  <a:pt x="56" y="142"/>
                </a:lnTo>
                <a:lnTo>
                  <a:pt x="56" y="140"/>
                </a:lnTo>
                <a:lnTo>
                  <a:pt x="53" y="138"/>
                </a:lnTo>
                <a:lnTo>
                  <a:pt x="49" y="138"/>
                </a:lnTo>
                <a:lnTo>
                  <a:pt x="46" y="137"/>
                </a:lnTo>
                <a:lnTo>
                  <a:pt x="43" y="137"/>
                </a:lnTo>
                <a:lnTo>
                  <a:pt x="41" y="137"/>
                </a:lnTo>
                <a:lnTo>
                  <a:pt x="41" y="135"/>
                </a:lnTo>
                <a:lnTo>
                  <a:pt x="43" y="135"/>
                </a:lnTo>
                <a:lnTo>
                  <a:pt x="44" y="135"/>
                </a:lnTo>
                <a:lnTo>
                  <a:pt x="46" y="135"/>
                </a:lnTo>
                <a:lnTo>
                  <a:pt x="48" y="135"/>
                </a:lnTo>
                <a:lnTo>
                  <a:pt x="49" y="137"/>
                </a:lnTo>
                <a:lnTo>
                  <a:pt x="51" y="137"/>
                </a:lnTo>
                <a:lnTo>
                  <a:pt x="53" y="137"/>
                </a:lnTo>
                <a:lnTo>
                  <a:pt x="51" y="137"/>
                </a:lnTo>
                <a:lnTo>
                  <a:pt x="49" y="137"/>
                </a:lnTo>
                <a:lnTo>
                  <a:pt x="49" y="135"/>
                </a:lnTo>
                <a:lnTo>
                  <a:pt x="48" y="135"/>
                </a:lnTo>
                <a:lnTo>
                  <a:pt x="46" y="133"/>
                </a:lnTo>
                <a:lnTo>
                  <a:pt x="44" y="133"/>
                </a:lnTo>
                <a:lnTo>
                  <a:pt x="43" y="133"/>
                </a:lnTo>
                <a:lnTo>
                  <a:pt x="43" y="132"/>
                </a:lnTo>
                <a:lnTo>
                  <a:pt x="44" y="130"/>
                </a:lnTo>
                <a:lnTo>
                  <a:pt x="46" y="128"/>
                </a:lnTo>
                <a:lnTo>
                  <a:pt x="48" y="128"/>
                </a:lnTo>
                <a:lnTo>
                  <a:pt x="49" y="128"/>
                </a:lnTo>
                <a:lnTo>
                  <a:pt x="49" y="127"/>
                </a:lnTo>
                <a:lnTo>
                  <a:pt x="49" y="128"/>
                </a:lnTo>
                <a:lnTo>
                  <a:pt x="51" y="128"/>
                </a:lnTo>
                <a:lnTo>
                  <a:pt x="53" y="128"/>
                </a:lnTo>
                <a:lnTo>
                  <a:pt x="51" y="128"/>
                </a:lnTo>
                <a:lnTo>
                  <a:pt x="51" y="127"/>
                </a:lnTo>
                <a:lnTo>
                  <a:pt x="49" y="127"/>
                </a:lnTo>
                <a:lnTo>
                  <a:pt x="49" y="128"/>
                </a:lnTo>
                <a:lnTo>
                  <a:pt x="48" y="128"/>
                </a:lnTo>
                <a:lnTo>
                  <a:pt x="48" y="127"/>
                </a:lnTo>
                <a:lnTo>
                  <a:pt x="46" y="127"/>
                </a:lnTo>
                <a:lnTo>
                  <a:pt x="48" y="127"/>
                </a:lnTo>
                <a:lnTo>
                  <a:pt x="48" y="128"/>
                </a:lnTo>
                <a:lnTo>
                  <a:pt x="46" y="127"/>
                </a:lnTo>
                <a:lnTo>
                  <a:pt x="44" y="127"/>
                </a:lnTo>
                <a:lnTo>
                  <a:pt x="43" y="127"/>
                </a:lnTo>
                <a:lnTo>
                  <a:pt x="44" y="127"/>
                </a:lnTo>
                <a:lnTo>
                  <a:pt x="43" y="125"/>
                </a:lnTo>
                <a:lnTo>
                  <a:pt x="43" y="124"/>
                </a:lnTo>
                <a:lnTo>
                  <a:pt x="43" y="122"/>
                </a:lnTo>
                <a:lnTo>
                  <a:pt x="44" y="122"/>
                </a:lnTo>
                <a:lnTo>
                  <a:pt x="44" y="120"/>
                </a:lnTo>
                <a:lnTo>
                  <a:pt x="44" y="122"/>
                </a:lnTo>
                <a:lnTo>
                  <a:pt x="43" y="122"/>
                </a:lnTo>
                <a:lnTo>
                  <a:pt x="41" y="122"/>
                </a:lnTo>
                <a:lnTo>
                  <a:pt x="41" y="124"/>
                </a:lnTo>
                <a:lnTo>
                  <a:pt x="41" y="122"/>
                </a:lnTo>
                <a:lnTo>
                  <a:pt x="40" y="122"/>
                </a:lnTo>
                <a:lnTo>
                  <a:pt x="40" y="120"/>
                </a:lnTo>
                <a:lnTo>
                  <a:pt x="41" y="120"/>
                </a:lnTo>
                <a:lnTo>
                  <a:pt x="41" y="119"/>
                </a:lnTo>
                <a:lnTo>
                  <a:pt x="43" y="117"/>
                </a:lnTo>
                <a:lnTo>
                  <a:pt x="43" y="119"/>
                </a:lnTo>
                <a:lnTo>
                  <a:pt x="43" y="117"/>
                </a:lnTo>
                <a:lnTo>
                  <a:pt x="43" y="115"/>
                </a:lnTo>
                <a:lnTo>
                  <a:pt x="43" y="117"/>
                </a:lnTo>
                <a:lnTo>
                  <a:pt x="41" y="117"/>
                </a:lnTo>
                <a:lnTo>
                  <a:pt x="41" y="119"/>
                </a:lnTo>
                <a:lnTo>
                  <a:pt x="40" y="119"/>
                </a:lnTo>
                <a:lnTo>
                  <a:pt x="38" y="120"/>
                </a:lnTo>
                <a:lnTo>
                  <a:pt x="36" y="120"/>
                </a:lnTo>
                <a:lnTo>
                  <a:pt x="36" y="119"/>
                </a:lnTo>
                <a:lnTo>
                  <a:pt x="36" y="120"/>
                </a:lnTo>
                <a:lnTo>
                  <a:pt x="35" y="120"/>
                </a:lnTo>
                <a:lnTo>
                  <a:pt x="33" y="119"/>
                </a:lnTo>
                <a:lnTo>
                  <a:pt x="31" y="119"/>
                </a:lnTo>
                <a:lnTo>
                  <a:pt x="31" y="120"/>
                </a:lnTo>
                <a:lnTo>
                  <a:pt x="30" y="119"/>
                </a:lnTo>
                <a:lnTo>
                  <a:pt x="28" y="117"/>
                </a:lnTo>
                <a:lnTo>
                  <a:pt x="26" y="115"/>
                </a:lnTo>
                <a:lnTo>
                  <a:pt x="26" y="114"/>
                </a:lnTo>
                <a:lnTo>
                  <a:pt x="28" y="114"/>
                </a:lnTo>
                <a:lnTo>
                  <a:pt x="30" y="114"/>
                </a:lnTo>
                <a:lnTo>
                  <a:pt x="31" y="114"/>
                </a:lnTo>
                <a:lnTo>
                  <a:pt x="30" y="114"/>
                </a:lnTo>
                <a:lnTo>
                  <a:pt x="28" y="114"/>
                </a:lnTo>
                <a:lnTo>
                  <a:pt x="26" y="114"/>
                </a:lnTo>
                <a:lnTo>
                  <a:pt x="26" y="115"/>
                </a:lnTo>
                <a:lnTo>
                  <a:pt x="25" y="115"/>
                </a:lnTo>
                <a:lnTo>
                  <a:pt x="25" y="114"/>
                </a:lnTo>
                <a:lnTo>
                  <a:pt x="23" y="114"/>
                </a:lnTo>
                <a:lnTo>
                  <a:pt x="23" y="112"/>
                </a:lnTo>
                <a:lnTo>
                  <a:pt x="21" y="112"/>
                </a:lnTo>
                <a:lnTo>
                  <a:pt x="21" y="110"/>
                </a:lnTo>
                <a:lnTo>
                  <a:pt x="20" y="110"/>
                </a:lnTo>
                <a:lnTo>
                  <a:pt x="18" y="109"/>
                </a:lnTo>
                <a:lnTo>
                  <a:pt x="20" y="109"/>
                </a:lnTo>
                <a:lnTo>
                  <a:pt x="20" y="107"/>
                </a:lnTo>
                <a:lnTo>
                  <a:pt x="21" y="107"/>
                </a:lnTo>
                <a:lnTo>
                  <a:pt x="23" y="107"/>
                </a:lnTo>
                <a:lnTo>
                  <a:pt x="25" y="107"/>
                </a:lnTo>
                <a:lnTo>
                  <a:pt x="25" y="109"/>
                </a:lnTo>
                <a:lnTo>
                  <a:pt x="26" y="109"/>
                </a:lnTo>
                <a:lnTo>
                  <a:pt x="23" y="107"/>
                </a:lnTo>
                <a:lnTo>
                  <a:pt x="21" y="105"/>
                </a:lnTo>
                <a:lnTo>
                  <a:pt x="21" y="104"/>
                </a:lnTo>
                <a:lnTo>
                  <a:pt x="20" y="104"/>
                </a:lnTo>
                <a:lnTo>
                  <a:pt x="20" y="102"/>
                </a:lnTo>
                <a:lnTo>
                  <a:pt x="20" y="101"/>
                </a:lnTo>
                <a:lnTo>
                  <a:pt x="21" y="101"/>
                </a:lnTo>
                <a:lnTo>
                  <a:pt x="20" y="99"/>
                </a:lnTo>
                <a:lnTo>
                  <a:pt x="20" y="97"/>
                </a:lnTo>
                <a:lnTo>
                  <a:pt x="18" y="96"/>
                </a:lnTo>
                <a:lnTo>
                  <a:pt x="17" y="94"/>
                </a:lnTo>
                <a:lnTo>
                  <a:pt x="17" y="92"/>
                </a:lnTo>
                <a:lnTo>
                  <a:pt x="15" y="92"/>
                </a:lnTo>
                <a:lnTo>
                  <a:pt x="13" y="92"/>
                </a:lnTo>
                <a:lnTo>
                  <a:pt x="12" y="92"/>
                </a:lnTo>
                <a:lnTo>
                  <a:pt x="10" y="92"/>
                </a:lnTo>
                <a:lnTo>
                  <a:pt x="10" y="94"/>
                </a:lnTo>
                <a:lnTo>
                  <a:pt x="8" y="94"/>
                </a:lnTo>
                <a:lnTo>
                  <a:pt x="7" y="96"/>
                </a:lnTo>
                <a:lnTo>
                  <a:pt x="7" y="94"/>
                </a:lnTo>
                <a:lnTo>
                  <a:pt x="7" y="92"/>
                </a:lnTo>
                <a:lnTo>
                  <a:pt x="7" y="91"/>
                </a:lnTo>
                <a:lnTo>
                  <a:pt x="7" y="89"/>
                </a:lnTo>
                <a:lnTo>
                  <a:pt x="5" y="89"/>
                </a:lnTo>
                <a:lnTo>
                  <a:pt x="5" y="87"/>
                </a:lnTo>
                <a:lnTo>
                  <a:pt x="5" y="86"/>
                </a:lnTo>
                <a:lnTo>
                  <a:pt x="3" y="86"/>
                </a:lnTo>
                <a:lnTo>
                  <a:pt x="2" y="84"/>
                </a:lnTo>
                <a:lnTo>
                  <a:pt x="2" y="82"/>
                </a:lnTo>
                <a:lnTo>
                  <a:pt x="0" y="82"/>
                </a:lnTo>
                <a:lnTo>
                  <a:pt x="0" y="81"/>
                </a:lnTo>
                <a:lnTo>
                  <a:pt x="2" y="81"/>
                </a:lnTo>
                <a:lnTo>
                  <a:pt x="0" y="78"/>
                </a:lnTo>
                <a:lnTo>
                  <a:pt x="2" y="79"/>
                </a:lnTo>
                <a:lnTo>
                  <a:pt x="2" y="78"/>
                </a:lnTo>
                <a:lnTo>
                  <a:pt x="2" y="79"/>
                </a:lnTo>
                <a:lnTo>
                  <a:pt x="3" y="79"/>
                </a:lnTo>
                <a:lnTo>
                  <a:pt x="5" y="79"/>
                </a:lnTo>
                <a:lnTo>
                  <a:pt x="7" y="79"/>
                </a:lnTo>
                <a:lnTo>
                  <a:pt x="7" y="81"/>
                </a:lnTo>
                <a:lnTo>
                  <a:pt x="8" y="81"/>
                </a:lnTo>
                <a:lnTo>
                  <a:pt x="8" y="82"/>
                </a:lnTo>
                <a:lnTo>
                  <a:pt x="10" y="82"/>
                </a:lnTo>
                <a:lnTo>
                  <a:pt x="12" y="82"/>
                </a:lnTo>
                <a:lnTo>
                  <a:pt x="8" y="81"/>
                </a:lnTo>
                <a:lnTo>
                  <a:pt x="10" y="81"/>
                </a:lnTo>
                <a:lnTo>
                  <a:pt x="10" y="79"/>
                </a:lnTo>
                <a:lnTo>
                  <a:pt x="10" y="81"/>
                </a:lnTo>
                <a:lnTo>
                  <a:pt x="10" y="79"/>
                </a:lnTo>
                <a:lnTo>
                  <a:pt x="12" y="79"/>
                </a:lnTo>
                <a:lnTo>
                  <a:pt x="12" y="78"/>
                </a:lnTo>
                <a:lnTo>
                  <a:pt x="13" y="78"/>
                </a:lnTo>
                <a:lnTo>
                  <a:pt x="13" y="76"/>
                </a:lnTo>
                <a:lnTo>
                  <a:pt x="15" y="76"/>
                </a:lnTo>
                <a:lnTo>
                  <a:pt x="15" y="74"/>
                </a:lnTo>
                <a:lnTo>
                  <a:pt x="15" y="76"/>
                </a:lnTo>
                <a:lnTo>
                  <a:pt x="17" y="74"/>
                </a:lnTo>
                <a:lnTo>
                  <a:pt x="17" y="76"/>
                </a:lnTo>
                <a:lnTo>
                  <a:pt x="18" y="74"/>
                </a:lnTo>
                <a:lnTo>
                  <a:pt x="18" y="76"/>
                </a:lnTo>
                <a:lnTo>
                  <a:pt x="18" y="74"/>
                </a:lnTo>
                <a:lnTo>
                  <a:pt x="18" y="76"/>
                </a:lnTo>
                <a:lnTo>
                  <a:pt x="20" y="74"/>
                </a:lnTo>
                <a:lnTo>
                  <a:pt x="18" y="74"/>
                </a:lnTo>
                <a:lnTo>
                  <a:pt x="18" y="73"/>
                </a:lnTo>
                <a:lnTo>
                  <a:pt x="18" y="74"/>
                </a:lnTo>
                <a:lnTo>
                  <a:pt x="18" y="73"/>
                </a:lnTo>
                <a:lnTo>
                  <a:pt x="17" y="73"/>
                </a:lnTo>
                <a:lnTo>
                  <a:pt x="15" y="73"/>
                </a:lnTo>
                <a:lnTo>
                  <a:pt x="13" y="73"/>
                </a:lnTo>
                <a:lnTo>
                  <a:pt x="13" y="74"/>
                </a:lnTo>
                <a:lnTo>
                  <a:pt x="12" y="74"/>
                </a:lnTo>
                <a:lnTo>
                  <a:pt x="10" y="73"/>
                </a:lnTo>
                <a:lnTo>
                  <a:pt x="10" y="74"/>
                </a:lnTo>
                <a:lnTo>
                  <a:pt x="8" y="74"/>
                </a:lnTo>
                <a:lnTo>
                  <a:pt x="8" y="76"/>
                </a:lnTo>
                <a:lnTo>
                  <a:pt x="8" y="78"/>
                </a:lnTo>
                <a:lnTo>
                  <a:pt x="7" y="78"/>
                </a:lnTo>
                <a:lnTo>
                  <a:pt x="7" y="76"/>
                </a:lnTo>
                <a:lnTo>
                  <a:pt x="5" y="76"/>
                </a:lnTo>
                <a:lnTo>
                  <a:pt x="5" y="74"/>
                </a:lnTo>
                <a:lnTo>
                  <a:pt x="5" y="73"/>
                </a:lnTo>
                <a:lnTo>
                  <a:pt x="3" y="71"/>
                </a:lnTo>
                <a:lnTo>
                  <a:pt x="3" y="69"/>
                </a:lnTo>
                <a:lnTo>
                  <a:pt x="3" y="68"/>
                </a:lnTo>
                <a:lnTo>
                  <a:pt x="3" y="66"/>
                </a:lnTo>
                <a:lnTo>
                  <a:pt x="3" y="68"/>
                </a:lnTo>
                <a:lnTo>
                  <a:pt x="3" y="64"/>
                </a:lnTo>
                <a:lnTo>
                  <a:pt x="3" y="63"/>
                </a:lnTo>
                <a:lnTo>
                  <a:pt x="3" y="61"/>
                </a:lnTo>
                <a:lnTo>
                  <a:pt x="3" y="59"/>
                </a:lnTo>
                <a:lnTo>
                  <a:pt x="5" y="59"/>
                </a:lnTo>
                <a:lnTo>
                  <a:pt x="7" y="59"/>
                </a:lnTo>
                <a:lnTo>
                  <a:pt x="7" y="61"/>
                </a:lnTo>
                <a:lnTo>
                  <a:pt x="7" y="59"/>
                </a:lnTo>
                <a:lnTo>
                  <a:pt x="8" y="61"/>
                </a:lnTo>
                <a:lnTo>
                  <a:pt x="8" y="59"/>
                </a:lnTo>
                <a:lnTo>
                  <a:pt x="7" y="58"/>
                </a:lnTo>
                <a:lnTo>
                  <a:pt x="7" y="56"/>
                </a:lnTo>
                <a:lnTo>
                  <a:pt x="5" y="56"/>
                </a:lnTo>
                <a:lnTo>
                  <a:pt x="3" y="55"/>
                </a:lnTo>
                <a:lnTo>
                  <a:pt x="2" y="55"/>
                </a:lnTo>
                <a:lnTo>
                  <a:pt x="0" y="55"/>
                </a:lnTo>
                <a:lnTo>
                  <a:pt x="0" y="53"/>
                </a:lnTo>
                <a:lnTo>
                  <a:pt x="0" y="51"/>
                </a:lnTo>
                <a:lnTo>
                  <a:pt x="0" y="50"/>
                </a:lnTo>
                <a:lnTo>
                  <a:pt x="2" y="50"/>
                </a:lnTo>
                <a:lnTo>
                  <a:pt x="2" y="48"/>
                </a:lnTo>
                <a:lnTo>
                  <a:pt x="3" y="48"/>
                </a:lnTo>
                <a:lnTo>
                  <a:pt x="5" y="48"/>
                </a:lnTo>
                <a:lnTo>
                  <a:pt x="7" y="48"/>
                </a:lnTo>
                <a:lnTo>
                  <a:pt x="7" y="46"/>
                </a:lnTo>
                <a:lnTo>
                  <a:pt x="7" y="48"/>
                </a:lnTo>
                <a:lnTo>
                  <a:pt x="8" y="48"/>
                </a:lnTo>
                <a:lnTo>
                  <a:pt x="10" y="50"/>
                </a:lnTo>
                <a:lnTo>
                  <a:pt x="12" y="50"/>
                </a:lnTo>
                <a:lnTo>
                  <a:pt x="13" y="50"/>
                </a:lnTo>
                <a:lnTo>
                  <a:pt x="13" y="48"/>
                </a:lnTo>
                <a:lnTo>
                  <a:pt x="15" y="48"/>
                </a:lnTo>
                <a:lnTo>
                  <a:pt x="15" y="46"/>
                </a:lnTo>
                <a:lnTo>
                  <a:pt x="17" y="46"/>
                </a:lnTo>
                <a:lnTo>
                  <a:pt x="17" y="45"/>
                </a:lnTo>
                <a:lnTo>
                  <a:pt x="17" y="43"/>
                </a:lnTo>
                <a:lnTo>
                  <a:pt x="18" y="43"/>
                </a:lnTo>
                <a:lnTo>
                  <a:pt x="18" y="41"/>
                </a:lnTo>
                <a:lnTo>
                  <a:pt x="18" y="40"/>
                </a:lnTo>
                <a:lnTo>
                  <a:pt x="18" y="38"/>
                </a:lnTo>
                <a:lnTo>
                  <a:pt x="20" y="36"/>
                </a:lnTo>
                <a:lnTo>
                  <a:pt x="21" y="38"/>
                </a:lnTo>
                <a:lnTo>
                  <a:pt x="21" y="36"/>
                </a:lnTo>
                <a:lnTo>
                  <a:pt x="23" y="36"/>
                </a:lnTo>
                <a:lnTo>
                  <a:pt x="25" y="36"/>
                </a:lnTo>
                <a:lnTo>
                  <a:pt x="26" y="36"/>
                </a:lnTo>
                <a:lnTo>
                  <a:pt x="26" y="35"/>
                </a:lnTo>
                <a:lnTo>
                  <a:pt x="28" y="35"/>
                </a:lnTo>
                <a:lnTo>
                  <a:pt x="28" y="33"/>
                </a:lnTo>
                <a:lnTo>
                  <a:pt x="28" y="32"/>
                </a:lnTo>
                <a:lnTo>
                  <a:pt x="30" y="32"/>
                </a:lnTo>
                <a:lnTo>
                  <a:pt x="31" y="32"/>
                </a:lnTo>
                <a:lnTo>
                  <a:pt x="31" y="30"/>
                </a:lnTo>
                <a:lnTo>
                  <a:pt x="31" y="32"/>
                </a:lnTo>
                <a:lnTo>
                  <a:pt x="31" y="30"/>
                </a:lnTo>
                <a:lnTo>
                  <a:pt x="33" y="30"/>
                </a:lnTo>
                <a:lnTo>
                  <a:pt x="31" y="30"/>
                </a:lnTo>
                <a:lnTo>
                  <a:pt x="33" y="30"/>
                </a:lnTo>
                <a:lnTo>
                  <a:pt x="33" y="28"/>
                </a:lnTo>
                <a:lnTo>
                  <a:pt x="33" y="27"/>
                </a:lnTo>
                <a:lnTo>
                  <a:pt x="35" y="25"/>
                </a:lnTo>
                <a:lnTo>
                  <a:pt x="33" y="25"/>
                </a:lnTo>
                <a:lnTo>
                  <a:pt x="33" y="23"/>
                </a:lnTo>
                <a:lnTo>
                  <a:pt x="35" y="23"/>
                </a:lnTo>
                <a:lnTo>
                  <a:pt x="35" y="22"/>
                </a:lnTo>
                <a:lnTo>
                  <a:pt x="35" y="20"/>
                </a:lnTo>
                <a:lnTo>
                  <a:pt x="36" y="20"/>
                </a:lnTo>
                <a:lnTo>
                  <a:pt x="38" y="18"/>
                </a:lnTo>
                <a:lnTo>
                  <a:pt x="36" y="18"/>
                </a:lnTo>
                <a:lnTo>
                  <a:pt x="36" y="17"/>
                </a:lnTo>
                <a:lnTo>
                  <a:pt x="38" y="17"/>
                </a:lnTo>
                <a:lnTo>
                  <a:pt x="38" y="18"/>
                </a:lnTo>
                <a:lnTo>
                  <a:pt x="38" y="17"/>
                </a:lnTo>
                <a:lnTo>
                  <a:pt x="38" y="15"/>
                </a:lnTo>
                <a:lnTo>
                  <a:pt x="40" y="15"/>
                </a:lnTo>
                <a:lnTo>
                  <a:pt x="41" y="15"/>
                </a:lnTo>
                <a:lnTo>
                  <a:pt x="40" y="13"/>
                </a:lnTo>
                <a:lnTo>
                  <a:pt x="41" y="13"/>
                </a:lnTo>
                <a:lnTo>
                  <a:pt x="41" y="12"/>
                </a:lnTo>
                <a:lnTo>
                  <a:pt x="41" y="10"/>
                </a:lnTo>
                <a:lnTo>
                  <a:pt x="43" y="10"/>
                </a:lnTo>
                <a:lnTo>
                  <a:pt x="43" y="9"/>
                </a:lnTo>
                <a:lnTo>
                  <a:pt x="41" y="9"/>
                </a:lnTo>
                <a:lnTo>
                  <a:pt x="43" y="7"/>
                </a:lnTo>
                <a:lnTo>
                  <a:pt x="44" y="7"/>
                </a:lnTo>
                <a:lnTo>
                  <a:pt x="46" y="5"/>
                </a:lnTo>
                <a:lnTo>
                  <a:pt x="48" y="5"/>
                </a:lnTo>
                <a:lnTo>
                  <a:pt x="49" y="5"/>
                </a:lnTo>
                <a:lnTo>
                  <a:pt x="53" y="5"/>
                </a:lnTo>
                <a:lnTo>
                  <a:pt x="54" y="4"/>
                </a:lnTo>
                <a:lnTo>
                  <a:pt x="56" y="4"/>
                </a:lnTo>
                <a:lnTo>
                  <a:pt x="58" y="5"/>
                </a:lnTo>
                <a:lnTo>
                  <a:pt x="59" y="5"/>
                </a:lnTo>
                <a:lnTo>
                  <a:pt x="59" y="7"/>
                </a:lnTo>
                <a:lnTo>
                  <a:pt x="61" y="7"/>
                </a:lnTo>
                <a:lnTo>
                  <a:pt x="64" y="5"/>
                </a:lnTo>
                <a:lnTo>
                  <a:pt x="66" y="5"/>
                </a:lnTo>
                <a:lnTo>
                  <a:pt x="71" y="4"/>
                </a:lnTo>
                <a:lnTo>
                  <a:pt x="72" y="4"/>
                </a:lnTo>
                <a:lnTo>
                  <a:pt x="72" y="2"/>
                </a:lnTo>
                <a:lnTo>
                  <a:pt x="74" y="0"/>
                </a:lnTo>
                <a:lnTo>
                  <a:pt x="77" y="0"/>
                </a:lnTo>
                <a:lnTo>
                  <a:pt x="81" y="0"/>
                </a:lnTo>
                <a:lnTo>
                  <a:pt x="82" y="0"/>
                </a:lnTo>
                <a:lnTo>
                  <a:pt x="84" y="0"/>
                </a:lnTo>
                <a:lnTo>
                  <a:pt x="86" y="0"/>
                </a:lnTo>
                <a:lnTo>
                  <a:pt x="87" y="0"/>
                </a:lnTo>
                <a:lnTo>
                  <a:pt x="89" y="0"/>
                </a:lnTo>
                <a:lnTo>
                  <a:pt x="90" y="0"/>
                </a:lnTo>
                <a:lnTo>
                  <a:pt x="94" y="0"/>
                </a:lnTo>
                <a:lnTo>
                  <a:pt x="97" y="0"/>
                </a:lnTo>
                <a:lnTo>
                  <a:pt x="104" y="0"/>
                </a:lnTo>
                <a:lnTo>
                  <a:pt x="107" y="0"/>
                </a:lnTo>
                <a:close/>
                <a:moveTo>
                  <a:pt x="3" y="58"/>
                </a:moveTo>
                <a:lnTo>
                  <a:pt x="3" y="56"/>
                </a:lnTo>
                <a:lnTo>
                  <a:pt x="5" y="56"/>
                </a:lnTo>
                <a:lnTo>
                  <a:pt x="5" y="58"/>
                </a:lnTo>
                <a:lnTo>
                  <a:pt x="3" y="58"/>
                </a:lnTo>
                <a:close/>
                <a:moveTo>
                  <a:pt x="7" y="59"/>
                </a:moveTo>
                <a:lnTo>
                  <a:pt x="7" y="58"/>
                </a:lnTo>
                <a:lnTo>
                  <a:pt x="7" y="59"/>
                </a:lnTo>
                <a:close/>
                <a:moveTo>
                  <a:pt x="10" y="74"/>
                </a:moveTo>
                <a:lnTo>
                  <a:pt x="8" y="74"/>
                </a:lnTo>
                <a:lnTo>
                  <a:pt x="10" y="74"/>
                </a:lnTo>
                <a:lnTo>
                  <a:pt x="10" y="73"/>
                </a:lnTo>
                <a:lnTo>
                  <a:pt x="10" y="74"/>
                </a:lnTo>
                <a:close/>
                <a:moveTo>
                  <a:pt x="18" y="74"/>
                </a:moveTo>
                <a:lnTo>
                  <a:pt x="17" y="74"/>
                </a:lnTo>
                <a:lnTo>
                  <a:pt x="15" y="74"/>
                </a:lnTo>
                <a:lnTo>
                  <a:pt x="17" y="74"/>
                </a:lnTo>
                <a:lnTo>
                  <a:pt x="18" y="74"/>
                </a:lnTo>
                <a:close/>
                <a:moveTo>
                  <a:pt x="10" y="74"/>
                </a:moveTo>
                <a:lnTo>
                  <a:pt x="10" y="76"/>
                </a:lnTo>
                <a:lnTo>
                  <a:pt x="10" y="74"/>
                </a:lnTo>
                <a:close/>
                <a:moveTo>
                  <a:pt x="12" y="76"/>
                </a:moveTo>
                <a:lnTo>
                  <a:pt x="12" y="74"/>
                </a:lnTo>
                <a:lnTo>
                  <a:pt x="13" y="74"/>
                </a:lnTo>
                <a:lnTo>
                  <a:pt x="12" y="76"/>
                </a:lnTo>
                <a:lnTo>
                  <a:pt x="13" y="76"/>
                </a:lnTo>
                <a:lnTo>
                  <a:pt x="12" y="76"/>
                </a:lnTo>
                <a:close/>
                <a:moveTo>
                  <a:pt x="10" y="76"/>
                </a:moveTo>
                <a:lnTo>
                  <a:pt x="8" y="76"/>
                </a:lnTo>
                <a:lnTo>
                  <a:pt x="8" y="74"/>
                </a:lnTo>
                <a:lnTo>
                  <a:pt x="10" y="74"/>
                </a:lnTo>
                <a:lnTo>
                  <a:pt x="10" y="76"/>
                </a:lnTo>
                <a:close/>
                <a:moveTo>
                  <a:pt x="10" y="76"/>
                </a:moveTo>
                <a:lnTo>
                  <a:pt x="8" y="76"/>
                </a:lnTo>
                <a:lnTo>
                  <a:pt x="10" y="76"/>
                </a:lnTo>
                <a:close/>
                <a:moveTo>
                  <a:pt x="3" y="99"/>
                </a:moveTo>
                <a:lnTo>
                  <a:pt x="3" y="97"/>
                </a:lnTo>
                <a:lnTo>
                  <a:pt x="5" y="97"/>
                </a:lnTo>
                <a:lnTo>
                  <a:pt x="5" y="99"/>
                </a:lnTo>
                <a:lnTo>
                  <a:pt x="3" y="99"/>
                </a:lnTo>
                <a:close/>
                <a:moveTo>
                  <a:pt x="40" y="120"/>
                </a:moveTo>
                <a:lnTo>
                  <a:pt x="41" y="119"/>
                </a:lnTo>
                <a:lnTo>
                  <a:pt x="41" y="120"/>
                </a:lnTo>
                <a:lnTo>
                  <a:pt x="40" y="120"/>
                </a:lnTo>
                <a:close/>
                <a:moveTo>
                  <a:pt x="12" y="122"/>
                </a:moveTo>
                <a:lnTo>
                  <a:pt x="13" y="122"/>
                </a:lnTo>
                <a:lnTo>
                  <a:pt x="13" y="120"/>
                </a:lnTo>
                <a:lnTo>
                  <a:pt x="13" y="122"/>
                </a:lnTo>
                <a:lnTo>
                  <a:pt x="12" y="122"/>
                </a:lnTo>
                <a:close/>
                <a:moveTo>
                  <a:pt x="13" y="124"/>
                </a:moveTo>
                <a:lnTo>
                  <a:pt x="13" y="122"/>
                </a:lnTo>
                <a:lnTo>
                  <a:pt x="15" y="122"/>
                </a:lnTo>
                <a:lnTo>
                  <a:pt x="13" y="124"/>
                </a:lnTo>
                <a:close/>
                <a:moveTo>
                  <a:pt x="41" y="124"/>
                </a:moveTo>
                <a:lnTo>
                  <a:pt x="40" y="124"/>
                </a:lnTo>
                <a:lnTo>
                  <a:pt x="40" y="122"/>
                </a:lnTo>
                <a:lnTo>
                  <a:pt x="41" y="124"/>
                </a:lnTo>
                <a:close/>
              </a:path>
            </a:pathLst>
          </a:custGeom>
          <a:solidFill>
            <a:srgbClr val="FFFFCC"/>
          </a:solidFill>
          <a:ln w="19050">
            <a:solidFill>
              <a:srgbClr val="4E4E4E"/>
            </a:solidFill>
            <a:prstDash val="solid"/>
            <a:round/>
            <a:headEnd/>
            <a:tailEnd/>
          </a:ln>
        </p:spPr>
        <p:txBody>
          <a:bodyPr lIns="104306" tIns="52153" rIns="104306" bIns="52153"/>
          <a:lstStyle/>
          <a:p>
            <a:endParaRPr lang="en-GB"/>
          </a:p>
        </p:txBody>
      </p:sp>
      <p:sp>
        <p:nvSpPr>
          <p:cNvPr id="9780" name="Freeform 564"/>
          <p:cNvSpPr>
            <a:spLocks noChangeAspect="1" noEditPoints="1"/>
          </p:cNvSpPr>
          <p:nvPr/>
        </p:nvSpPr>
        <p:spPr bwMode="auto">
          <a:xfrm>
            <a:off x="1908475" y="309802"/>
            <a:ext cx="3495777" cy="2343641"/>
          </a:xfrm>
          <a:custGeom>
            <a:avLst/>
            <a:gdLst>
              <a:gd name="T0" fmla="*/ 44 w 322"/>
              <a:gd name="T1" fmla="*/ 153 h 229"/>
              <a:gd name="T2" fmla="*/ 108 w 322"/>
              <a:gd name="T3" fmla="*/ 217 h 229"/>
              <a:gd name="T4" fmla="*/ 82 w 322"/>
              <a:gd name="T5" fmla="*/ 222 h 229"/>
              <a:gd name="T6" fmla="*/ 53 w 322"/>
              <a:gd name="T7" fmla="*/ 227 h 229"/>
              <a:gd name="T8" fmla="*/ 39 w 322"/>
              <a:gd name="T9" fmla="*/ 219 h 229"/>
              <a:gd name="T10" fmla="*/ 57 w 322"/>
              <a:gd name="T11" fmla="*/ 216 h 229"/>
              <a:gd name="T12" fmla="*/ 44 w 322"/>
              <a:gd name="T13" fmla="*/ 214 h 229"/>
              <a:gd name="T14" fmla="*/ 38 w 322"/>
              <a:gd name="T15" fmla="*/ 206 h 229"/>
              <a:gd name="T16" fmla="*/ 44 w 322"/>
              <a:gd name="T17" fmla="*/ 184 h 229"/>
              <a:gd name="T18" fmla="*/ 92 w 322"/>
              <a:gd name="T19" fmla="*/ 176 h 229"/>
              <a:gd name="T20" fmla="*/ 117 w 322"/>
              <a:gd name="T21" fmla="*/ 175 h 229"/>
              <a:gd name="T22" fmla="*/ 133 w 322"/>
              <a:gd name="T23" fmla="*/ 168 h 229"/>
              <a:gd name="T24" fmla="*/ 156 w 322"/>
              <a:gd name="T25" fmla="*/ 178 h 229"/>
              <a:gd name="T26" fmla="*/ 177 w 322"/>
              <a:gd name="T27" fmla="*/ 179 h 229"/>
              <a:gd name="T28" fmla="*/ 194 w 322"/>
              <a:gd name="T29" fmla="*/ 173 h 229"/>
              <a:gd name="T30" fmla="*/ 176 w 322"/>
              <a:gd name="T31" fmla="*/ 166 h 229"/>
              <a:gd name="T32" fmla="*/ 156 w 322"/>
              <a:gd name="T33" fmla="*/ 161 h 229"/>
              <a:gd name="T34" fmla="*/ 140 w 322"/>
              <a:gd name="T35" fmla="*/ 153 h 229"/>
              <a:gd name="T36" fmla="*/ 115 w 322"/>
              <a:gd name="T37" fmla="*/ 153 h 229"/>
              <a:gd name="T38" fmla="*/ 84 w 322"/>
              <a:gd name="T39" fmla="*/ 163 h 229"/>
              <a:gd name="T40" fmla="*/ 48 w 322"/>
              <a:gd name="T41" fmla="*/ 160 h 229"/>
              <a:gd name="T42" fmla="*/ 44 w 322"/>
              <a:gd name="T43" fmla="*/ 150 h 229"/>
              <a:gd name="T44" fmla="*/ 39 w 322"/>
              <a:gd name="T45" fmla="*/ 143 h 229"/>
              <a:gd name="T46" fmla="*/ 33 w 322"/>
              <a:gd name="T47" fmla="*/ 130 h 229"/>
              <a:gd name="T48" fmla="*/ 20 w 322"/>
              <a:gd name="T49" fmla="*/ 110 h 229"/>
              <a:gd name="T50" fmla="*/ 3 w 322"/>
              <a:gd name="T51" fmla="*/ 106 h 229"/>
              <a:gd name="T52" fmla="*/ 15 w 322"/>
              <a:gd name="T53" fmla="*/ 97 h 229"/>
              <a:gd name="T54" fmla="*/ 31 w 322"/>
              <a:gd name="T55" fmla="*/ 79 h 229"/>
              <a:gd name="T56" fmla="*/ 51 w 322"/>
              <a:gd name="T57" fmla="*/ 48 h 229"/>
              <a:gd name="T58" fmla="*/ 57 w 322"/>
              <a:gd name="T59" fmla="*/ 25 h 229"/>
              <a:gd name="T60" fmla="*/ 71 w 322"/>
              <a:gd name="T61" fmla="*/ 9 h 229"/>
              <a:gd name="T62" fmla="*/ 87 w 322"/>
              <a:gd name="T63" fmla="*/ 10 h 229"/>
              <a:gd name="T64" fmla="*/ 105 w 322"/>
              <a:gd name="T65" fmla="*/ 9 h 229"/>
              <a:gd name="T66" fmla="*/ 122 w 322"/>
              <a:gd name="T67" fmla="*/ 5 h 229"/>
              <a:gd name="T68" fmla="*/ 135 w 322"/>
              <a:gd name="T69" fmla="*/ 2 h 229"/>
              <a:gd name="T70" fmla="*/ 151 w 322"/>
              <a:gd name="T71" fmla="*/ 5 h 229"/>
              <a:gd name="T72" fmla="*/ 166 w 322"/>
              <a:gd name="T73" fmla="*/ 7 h 229"/>
              <a:gd name="T74" fmla="*/ 184 w 322"/>
              <a:gd name="T75" fmla="*/ 18 h 229"/>
              <a:gd name="T76" fmla="*/ 192 w 322"/>
              <a:gd name="T77" fmla="*/ 30 h 229"/>
              <a:gd name="T78" fmla="*/ 210 w 322"/>
              <a:gd name="T79" fmla="*/ 30 h 229"/>
              <a:gd name="T80" fmla="*/ 220 w 322"/>
              <a:gd name="T81" fmla="*/ 46 h 229"/>
              <a:gd name="T82" fmla="*/ 232 w 322"/>
              <a:gd name="T83" fmla="*/ 60 h 229"/>
              <a:gd name="T84" fmla="*/ 241 w 322"/>
              <a:gd name="T85" fmla="*/ 71 h 229"/>
              <a:gd name="T86" fmla="*/ 250 w 322"/>
              <a:gd name="T87" fmla="*/ 83 h 229"/>
              <a:gd name="T88" fmla="*/ 268 w 322"/>
              <a:gd name="T89" fmla="*/ 97 h 229"/>
              <a:gd name="T90" fmla="*/ 279 w 322"/>
              <a:gd name="T91" fmla="*/ 110 h 229"/>
              <a:gd name="T92" fmla="*/ 286 w 322"/>
              <a:gd name="T93" fmla="*/ 127 h 229"/>
              <a:gd name="T94" fmla="*/ 291 w 322"/>
              <a:gd name="T95" fmla="*/ 148 h 229"/>
              <a:gd name="T96" fmla="*/ 294 w 322"/>
              <a:gd name="T97" fmla="*/ 171 h 229"/>
              <a:gd name="T98" fmla="*/ 307 w 322"/>
              <a:gd name="T99" fmla="*/ 175 h 229"/>
              <a:gd name="T100" fmla="*/ 317 w 322"/>
              <a:gd name="T101" fmla="*/ 189 h 229"/>
              <a:gd name="T102" fmla="*/ 319 w 322"/>
              <a:gd name="T103" fmla="*/ 202 h 229"/>
              <a:gd name="T104" fmla="*/ 317 w 322"/>
              <a:gd name="T105" fmla="*/ 216 h 229"/>
              <a:gd name="T106" fmla="*/ 312 w 322"/>
              <a:gd name="T107" fmla="*/ 222 h 229"/>
              <a:gd name="T108" fmla="*/ 291 w 322"/>
              <a:gd name="T109" fmla="*/ 224 h 229"/>
              <a:gd name="T110" fmla="*/ 268 w 322"/>
              <a:gd name="T111" fmla="*/ 227 h 229"/>
              <a:gd name="T112" fmla="*/ 250 w 322"/>
              <a:gd name="T113" fmla="*/ 224 h 229"/>
              <a:gd name="T114" fmla="*/ 232 w 322"/>
              <a:gd name="T115" fmla="*/ 219 h 229"/>
              <a:gd name="T116" fmla="*/ 215 w 322"/>
              <a:gd name="T117" fmla="*/ 211 h 229"/>
              <a:gd name="T118" fmla="*/ 164 w 322"/>
              <a:gd name="T119" fmla="*/ 21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2" h="229">
                <a:moveTo>
                  <a:pt x="3" y="107"/>
                </a:moveTo>
                <a:lnTo>
                  <a:pt x="2" y="107"/>
                </a:lnTo>
                <a:lnTo>
                  <a:pt x="3" y="107"/>
                </a:lnTo>
                <a:close/>
                <a:moveTo>
                  <a:pt x="44" y="160"/>
                </a:moveTo>
                <a:lnTo>
                  <a:pt x="44" y="158"/>
                </a:lnTo>
                <a:lnTo>
                  <a:pt x="44" y="160"/>
                </a:lnTo>
                <a:close/>
                <a:moveTo>
                  <a:pt x="46" y="160"/>
                </a:moveTo>
                <a:lnTo>
                  <a:pt x="46" y="158"/>
                </a:lnTo>
                <a:lnTo>
                  <a:pt x="46" y="160"/>
                </a:lnTo>
                <a:close/>
                <a:moveTo>
                  <a:pt x="46" y="152"/>
                </a:moveTo>
                <a:lnTo>
                  <a:pt x="46" y="150"/>
                </a:lnTo>
                <a:lnTo>
                  <a:pt x="48" y="150"/>
                </a:lnTo>
                <a:lnTo>
                  <a:pt x="48" y="152"/>
                </a:lnTo>
                <a:lnTo>
                  <a:pt x="44" y="153"/>
                </a:lnTo>
                <a:lnTo>
                  <a:pt x="44" y="152"/>
                </a:lnTo>
                <a:lnTo>
                  <a:pt x="44" y="153"/>
                </a:lnTo>
                <a:lnTo>
                  <a:pt x="44" y="152"/>
                </a:lnTo>
                <a:lnTo>
                  <a:pt x="46" y="152"/>
                </a:lnTo>
                <a:close/>
                <a:moveTo>
                  <a:pt x="131" y="211"/>
                </a:moveTo>
                <a:lnTo>
                  <a:pt x="130" y="211"/>
                </a:lnTo>
                <a:lnTo>
                  <a:pt x="128" y="211"/>
                </a:lnTo>
                <a:lnTo>
                  <a:pt x="126" y="211"/>
                </a:lnTo>
                <a:lnTo>
                  <a:pt x="125" y="211"/>
                </a:lnTo>
                <a:lnTo>
                  <a:pt x="123" y="211"/>
                </a:lnTo>
                <a:lnTo>
                  <a:pt x="122" y="211"/>
                </a:lnTo>
                <a:lnTo>
                  <a:pt x="120" y="211"/>
                </a:lnTo>
                <a:lnTo>
                  <a:pt x="117" y="212"/>
                </a:lnTo>
                <a:lnTo>
                  <a:pt x="115" y="214"/>
                </a:lnTo>
                <a:lnTo>
                  <a:pt x="113" y="214"/>
                </a:lnTo>
                <a:lnTo>
                  <a:pt x="112" y="216"/>
                </a:lnTo>
                <a:lnTo>
                  <a:pt x="110" y="217"/>
                </a:lnTo>
                <a:lnTo>
                  <a:pt x="108" y="217"/>
                </a:lnTo>
                <a:lnTo>
                  <a:pt x="108" y="219"/>
                </a:lnTo>
                <a:lnTo>
                  <a:pt x="107" y="219"/>
                </a:lnTo>
                <a:lnTo>
                  <a:pt x="105" y="219"/>
                </a:lnTo>
                <a:lnTo>
                  <a:pt x="103" y="221"/>
                </a:lnTo>
                <a:lnTo>
                  <a:pt x="100" y="222"/>
                </a:lnTo>
                <a:lnTo>
                  <a:pt x="99" y="222"/>
                </a:lnTo>
                <a:lnTo>
                  <a:pt x="97" y="224"/>
                </a:lnTo>
                <a:lnTo>
                  <a:pt x="95" y="224"/>
                </a:lnTo>
                <a:lnTo>
                  <a:pt x="94" y="224"/>
                </a:lnTo>
                <a:lnTo>
                  <a:pt x="92" y="224"/>
                </a:lnTo>
                <a:lnTo>
                  <a:pt x="90" y="224"/>
                </a:lnTo>
                <a:lnTo>
                  <a:pt x="90" y="222"/>
                </a:lnTo>
                <a:lnTo>
                  <a:pt x="89" y="222"/>
                </a:lnTo>
                <a:lnTo>
                  <a:pt x="87" y="222"/>
                </a:lnTo>
                <a:lnTo>
                  <a:pt x="85" y="222"/>
                </a:lnTo>
                <a:lnTo>
                  <a:pt x="82" y="222"/>
                </a:lnTo>
                <a:lnTo>
                  <a:pt x="80" y="222"/>
                </a:lnTo>
                <a:lnTo>
                  <a:pt x="77" y="221"/>
                </a:lnTo>
                <a:lnTo>
                  <a:pt x="76" y="221"/>
                </a:lnTo>
                <a:lnTo>
                  <a:pt x="74" y="222"/>
                </a:lnTo>
                <a:lnTo>
                  <a:pt x="72" y="222"/>
                </a:lnTo>
                <a:lnTo>
                  <a:pt x="71" y="222"/>
                </a:lnTo>
                <a:lnTo>
                  <a:pt x="69" y="222"/>
                </a:lnTo>
                <a:lnTo>
                  <a:pt x="67" y="222"/>
                </a:lnTo>
                <a:lnTo>
                  <a:pt x="66" y="222"/>
                </a:lnTo>
                <a:lnTo>
                  <a:pt x="64" y="224"/>
                </a:lnTo>
                <a:lnTo>
                  <a:pt x="62" y="225"/>
                </a:lnTo>
                <a:lnTo>
                  <a:pt x="61" y="225"/>
                </a:lnTo>
                <a:lnTo>
                  <a:pt x="59" y="225"/>
                </a:lnTo>
                <a:lnTo>
                  <a:pt x="59" y="227"/>
                </a:lnTo>
                <a:lnTo>
                  <a:pt x="54" y="227"/>
                </a:lnTo>
                <a:lnTo>
                  <a:pt x="53" y="227"/>
                </a:lnTo>
                <a:lnTo>
                  <a:pt x="51" y="227"/>
                </a:lnTo>
                <a:lnTo>
                  <a:pt x="49" y="227"/>
                </a:lnTo>
                <a:lnTo>
                  <a:pt x="48" y="227"/>
                </a:lnTo>
                <a:lnTo>
                  <a:pt x="46" y="227"/>
                </a:lnTo>
                <a:lnTo>
                  <a:pt x="44" y="227"/>
                </a:lnTo>
                <a:lnTo>
                  <a:pt x="43" y="227"/>
                </a:lnTo>
                <a:lnTo>
                  <a:pt x="43" y="229"/>
                </a:lnTo>
                <a:lnTo>
                  <a:pt x="41" y="229"/>
                </a:lnTo>
                <a:lnTo>
                  <a:pt x="41" y="227"/>
                </a:lnTo>
                <a:lnTo>
                  <a:pt x="41" y="225"/>
                </a:lnTo>
                <a:lnTo>
                  <a:pt x="39" y="225"/>
                </a:lnTo>
                <a:lnTo>
                  <a:pt x="38" y="224"/>
                </a:lnTo>
                <a:lnTo>
                  <a:pt x="38" y="222"/>
                </a:lnTo>
                <a:lnTo>
                  <a:pt x="38" y="221"/>
                </a:lnTo>
                <a:lnTo>
                  <a:pt x="38" y="219"/>
                </a:lnTo>
                <a:lnTo>
                  <a:pt x="39" y="219"/>
                </a:lnTo>
                <a:lnTo>
                  <a:pt x="39" y="217"/>
                </a:lnTo>
                <a:lnTo>
                  <a:pt x="41" y="217"/>
                </a:lnTo>
                <a:lnTo>
                  <a:pt x="43" y="217"/>
                </a:lnTo>
                <a:lnTo>
                  <a:pt x="44" y="217"/>
                </a:lnTo>
                <a:lnTo>
                  <a:pt x="44" y="216"/>
                </a:lnTo>
                <a:lnTo>
                  <a:pt x="46" y="216"/>
                </a:lnTo>
                <a:lnTo>
                  <a:pt x="48" y="214"/>
                </a:lnTo>
                <a:lnTo>
                  <a:pt x="48" y="212"/>
                </a:lnTo>
                <a:lnTo>
                  <a:pt x="49" y="212"/>
                </a:lnTo>
                <a:lnTo>
                  <a:pt x="51" y="214"/>
                </a:lnTo>
                <a:lnTo>
                  <a:pt x="51" y="216"/>
                </a:lnTo>
                <a:lnTo>
                  <a:pt x="51" y="214"/>
                </a:lnTo>
                <a:lnTo>
                  <a:pt x="53" y="214"/>
                </a:lnTo>
                <a:lnTo>
                  <a:pt x="54" y="214"/>
                </a:lnTo>
                <a:lnTo>
                  <a:pt x="54" y="216"/>
                </a:lnTo>
                <a:lnTo>
                  <a:pt x="57" y="216"/>
                </a:lnTo>
                <a:lnTo>
                  <a:pt x="59" y="216"/>
                </a:lnTo>
                <a:lnTo>
                  <a:pt x="57" y="216"/>
                </a:lnTo>
                <a:lnTo>
                  <a:pt x="57" y="214"/>
                </a:lnTo>
                <a:lnTo>
                  <a:pt x="56" y="214"/>
                </a:lnTo>
                <a:lnTo>
                  <a:pt x="54" y="214"/>
                </a:lnTo>
                <a:lnTo>
                  <a:pt x="54" y="212"/>
                </a:lnTo>
                <a:lnTo>
                  <a:pt x="53" y="212"/>
                </a:lnTo>
                <a:lnTo>
                  <a:pt x="53" y="214"/>
                </a:lnTo>
                <a:lnTo>
                  <a:pt x="53" y="212"/>
                </a:lnTo>
                <a:lnTo>
                  <a:pt x="51" y="212"/>
                </a:lnTo>
                <a:lnTo>
                  <a:pt x="51" y="211"/>
                </a:lnTo>
                <a:lnTo>
                  <a:pt x="49" y="211"/>
                </a:lnTo>
                <a:lnTo>
                  <a:pt x="48" y="211"/>
                </a:lnTo>
                <a:lnTo>
                  <a:pt x="46" y="211"/>
                </a:lnTo>
                <a:lnTo>
                  <a:pt x="46" y="212"/>
                </a:lnTo>
                <a:lnTo>
                  <a:pt x="44" y="214"/>
                </a:lnTo>
                <a:lnTo>
                  <a:pt x="43" y="216"/>
                </a:lnTo>
                <a:lnTo>
                  <a:pt x="41" y="216"/>
                </a:lnTo>
                <a:lnTo>
                  <a:pt x="39" y="216"/>
                </a:lnTo>
                <a:lnTo>
                  <a:pt x="39" y="214"/>
                </a:lnTo>
                <a:lnTo>
                  <a:pt x="39" y="212"/>
                </a:lnTo>
                <a:lnTo>
                  <a:pt x="38" y="211"/>
                </a:lnTo>
                <a:lnTo>
                  <a:pt x="39" y="211"/>
                </a:lnTo>
                <a:lnTo>
                  <a:pt x="39" y="209"/>
                </a:lnTo>
                <a:lnTo>
                  <a:pt x="38" y="209"/>
                </a:lnTo>
                <a:lnTo>
                  <a:pt x="38" y="207"/>
                </a:lnTo>
                <a:lnTo>
                  <a:pt x="39" y="206"/>
                </a:lnTo>
                <a:lnTo>
                  <a:pt x="39" y="204"/>
                </a:lnTo>
                <a:lnTo>
                  <a:pt x="39" y="202"/>
                </a:lnTo>
                <a:lnTo>
                  <a:pt x="38" y="202"/>
                </a:lnTo>
                <a:lnTo>
                  <a:pt x="38" y="204"/>
                </a:lnTo>
                <a:lnTo>
                  <a:pt x="38" y="206"/>
                </a:lnTo>
                <a:lnTo>
                  <a:pt x="38" y="204"/>
                </a:lnTo>
                <a:lnTo>
                  <a:pt x="38" y="202"/>
                </a:lnTo>
                <a:lnTo>
                  <a:pt x="38" y="201"/>
                </a:lnTo>
                <a:lnTo>
                  <a:pt x="39" y="199"/>
                </a:lnTo>
                <a:lnTo>
                  <a:pt x="39" y="198"/>
                </a:lnTo>
                <a:lnTo>
                  <a:pt x="39" y="196"/>
                </a:lnTo>
                <a:lnTo>
                  <a:pt x="41" y="193"/>
                </a:lnTo>
                <a:lnTo>
                  <a:pt x="39" y="193"/>
                </a:lnTo>
                <a:lnTo>
                  <a:pt x="41" y="191"/>
                </a:lnTo>
                <a:lnTo>
                  <a:pt x="39" y="191"/>
                </a:lnTo>
                <a:lnTo>
                  <a:pt x="39" y="189"/>
                </a:lnTo>
                <a:lnTo>
                  <a:pt x="41" y="189"/>
                </a:lnTo>
                <a:lnTo>
                  <a:pt x="41" y="188"/>
                </a:lnTo>
                <a:lnTo>
                  <a:pt x="43" y="186"/>
                </a:lnTo>
                <a:lnTo>
                  <a:pt x="43" y="184"/>
                </a:lnTo>
                <a:lnTo>
                  <a:pt x="44" y="184"/>
                </a:lnTo>
                <a:lnTo>
                  <a:pt x="46" y="184"/>
                </a:lnTo>
                <a:lnTo>
                  <a:pt x="53" y="184"/>
                </a:lnTo>
                <a:lnTo>
                  <a:pt x="59" y="184"/>
                </a:lnTo>
                <a:lnTo>
                  <a:pt x="66" y="184"/>
                </a:lnTo>
                <a:lnTo>
                  <a:pt x="67" y="184"/>
                </a:lnTo>
                <a:lnTo>
                  <a:pt x="71" y="184"/>
                </a:lnTo>
                <a:lnTo>
                  <a:pt x="72" y="184"/>
                </a:lnTo>
                <a:lnTo>
                  <a:pt x="76" y="184"/>
                </a:lnTo>
                <a:lnTo>
                  <a:pt x="79" y="184"/>
                </a:lnTo>
                <a:lnTo>
                  <a:pt x="80" y="184"/>
                </a:lnTo>
                <a:lnTo>
                  <a:pt x="87" y="184"/>
                </a:lnTo>
                <a:lnTo>
                  <a:pt x="89" y="184"/>
                </a:lnTo>
                <a:lnTo>
                  <a:pt x="89" y="181"/>
                </a:lnTo>
                <a:lnTo>
                  <a:pt x="89" y="176"/>
                </a:lnTo>
                <a:lnTo>
                  <a:pt x="90" y="176"/>
                </a:lnTo>
                <a:lnTo>
                  <a:pt x="92" y="176"/>
                </a:lnTo>
                <a:lnTo>
                  <a:pt x="94" y="176"/>
                </a:lnTo>
                <a:lnTo>
                  <a:pt x="95" y="175"/>
                </a:lnTo>
                <a:lnTo>
                  <a:pt x="97" y="175"/>
                </a:lnTo>
                <a:lnTo>
                  <a:pt x="99" y="176"/>
                </a:lnTo>
                <a:lnTo>
                  <a:pt x="100" y="176"/>
                </a:lnTo>
                <a:lnTo>
                  <a:pt x="102" y="176"/>
                </a:lnTo>
                <a:lnTo>
                  <a:pt x="103" y="175"/>
                </a:lnTo>
                <a:lnTo>
                  <a:pt x="103" y="173"/>
                </a:lnTo>
                <a:lnTo>
                  <a:pt x="105" y="173"/>
                </a:lnTo>
                <a:lnTo>
                  <a:pt x="107" y="175"/>
                </a:lnTo>
                <a:lnTo>
                  <a:pt x="108" y="175"/>
                </a:lnTo>
                <a:lnTo>
                  <a:pt x="110" y="175"/>
                </a:lnTo>
                <a:lnTo>
                  <a:pt x="112" y="175"/>
                </a:lnTo>
                <a:lnTo>
                  <a:pt x="112" y="176"/>
                </a:lnTo>
                <a:lnTo>
                  <a:pt x="113" y="176"/>
                </a:lnTo>
                <a:lnTo>
                  <a:pt x="117" y="175"/>
                </a:lnTo>
                <a:lnTo>
                  <a:pt x="117" y="173"/>
                </a:lnTo>
                <a:lnTo>
                  <a:pt x="118" y="173"/>
                </a:lnTo>
                <a:lnTo>
                  <a:pt x="120" y="171"/>
                </a:lnTo>
                <a:lnTo>
                  <a:pt x="120" y="170"/>
                </a:lnTo>
                <a:lnTo>
                  <a:pt x="120" y="168"/>
                </a:lnTo>
                <a:lnTo>
                  <a:pt x="120" y="166"/>
                </a:lnTo>
                <a:lnTo>
                  <a:pt x="122" y="166"/>
                </a:lnTo>
                <a:lnTo>
                  <a:pt x="122" y="165"/>
                </a:lnTo>
                <a:lnTo>
                  <a:pt x="123" y="165"/>
                </a:lnTo>
                <a:lnTo>
                  <a:pt x="125" y="163"/>
                </a:lnTo>
                <a:lnTo>
                  <a:pt x="126" y="163"/>
                </a:lnTo>
                <a:lnTo>
                  <a:pt x="126" y="165"/>
                </a:lnTo>
                <a:lnTo>
                  <a:pt x="128" y="165"/>
                </a:lnTo>
                <a:lnTo>
                  <a:pt x="128" y="166"/>
                </a:lnTo>
                <a:lnTo>
                  <a:pt x="131" y="168"/>
                </a:lnTo>
                <a:lnTo>
                  <a:pt x="133" y="168"/>
                </a:lnTo>
                <a:lnTo>
                  <a:pt x="133" y="170"/>
                </a:lnTo>
                <a:lnTo>
                  <a:pt x="135" y="170"/>
                </a:lnTo>
                <a:lnTo>
                  <a:pt x="136" y="170"/>
                </a:lnTo>
                <a:lnTo>
                  <a:pt x="138" y="170"/>
                </a:lnTo>
                <a:lnTo>
                  <a:pt x="140" y="171"/>
                </a:lnTo>
                <a:lnTo>
                  <a:pt x="141" y="171"/>
                </a:lnTo>
                <a:lnTo>
                  <a:pt x="143" y="171"/>
                </a:lnTo>
                <a:lnTo>
                  <a:pt x="145" y="173"/>
                </a:lnTo>
                <a:lnTo>
                  <a:pt x="145" y="175"/>
                </a:lnTo>
                <a:lnTo>
                  <a:pt x="146" y="175"/>
                </a:lnTo>
                <a:lnTo>
                  <a:pt x="149" y="176"/>
                </a:lnTo>
                <a:lnTo>
                  <a:pt x="151" y="176"/>
                </a:lnTo>
                <a:lnTo>
                  <a:pt x="153" y="176"/>
                </a:lnTo>
                <a:lnTo>
                  <a:pt x="154" y="176"/>
                </a:lnTo>
                <a:lnTo>
                  <a:pt x="154" y="178"/>
                </a:lnTo>
                <a:lnTo>
                  <a:pt x="156" y="178"/>
                </a:lnTo>
                <a:lnTo>
                  <a:pt x="158" y="178"/>
                </a:lnTo>
                <a:lnTo>
                  <a:pt x="159" y="178"/>
                </a:lnTo>
                <a:lnTo>
                  <a:pt x="161" y="179"/>
                </a:lnTo>
                <a:lnTo>
                  <a:pt x="163" y="181"/>
                </a:lnTo>
                <a:lnTo>
                  <a:pt x="164" y="181"/>
                </a:lnTo>
                <a:lnTo>
                  <a:pt x="166" y="181"/>
                </a:lnTo>
                <a:lnTo>
                  <a:pt x="168" y="181"/>
                </a:lnTo>
                <a:lnTo>
                  <a:pt x="169" y="181"/>
                </a:lnTo>
                <a:lnTo>
                  <a:pt x="171" y="183"/>
                </a:lnTo>
                <a:lnTo>
                  <a:pt x="172" y="183"/>
                </a:lnTo>
                <a:lnTo>
                  <a:pt x="174" y="183"/>
                </a:lnTo>
                <a:lnTo>
                  <a:pt x="176" y="181"/>
                </a:lnTo>
                <a:lnTo>
                  <a:pt x="176" y="183"/>
                </a:lnTo>
                <a:lnTo>
                  <a:pt x="176" y="181"/>
                </a:lnTo>
                <a:lnTo>
                  <a:pt x="177" y="181"/>
                </a:lnTo>
                <a:lnTo>
                  <a:pt x="177" y="179"/>
                </a:lnTo>
                <a:lnTo>
                  <a:pt x="179" y="179"/>
                </a:lnTo>
                <a:lnTo>
                  <a:pt x="179" y="178"/>
                </a:lnTo>
                <a:lnTo>
                  <a:pt x="181" y="178"/>
                </a:lnTo>
                <a:lnTo>
                  <a:pt x="181" y="179"/>
                </a:lnTo>
                <a:lnTo>
                  <a:pt x="182" y="178"/>
                </a:lnTo>
                <a:lnTo>
                  <a:pt x="184" y="178"/>
                </a:lnTo>
                <a:lnTo>
                  <a:pt x="186" y="178"/>
                </a:lnTo>
                <a:lnTo>
                  <a:pt x="187" y="178"/>
                </a:lnTo>
                <a:lnTo>
                  <a:pt x="189" y="176"/>
                </a:lnTo>
                <a:lnTo>
                  <a:pt x="189" y="178"/>
                </a:lnTo>
                <a:lnTo>
                  <a:pt x="189" y="176"/>
                </a:lnTo>
                <a:lnTo>
                  <a:pt x="191" y="176"/>
                </a:lnTo>
                <a:lnTo>
                  <a:pt x="192" y="176"/>
                </a:lnTo>
                <a:lnTo>
                  <a:pt x="192" y="175"/>
                </a:lnTo>
                <a:lnTo>
                  <a:pt x="194" y="175"/>
                </a:lnTo>
                <a:lnTo>
                  <a:pt x="194" y="173"/>
                </a:lnTo>
                <a:lnTo>
                  <a:pt x="194" y="171"/>
                </a:lnTo>
                <a:lnTo>
                  <a:pt x="194" y="170"/>
                </a:lnTo>
                <a:lnTo>
                  <a:pt x="192" y="170"/>
                </a:lnTo>
                <a:lnTo>
                  <a:pt x="192" y="168"/>
                </a:lnTo>
                <a:lnTo>
                  <a:pt x="191" y="166"/>
                </a:lnTo>
                <a:lnTo>
                  <a:pt x="189" y="165"/>
                </a:lnTo>
                <a:lnTo>
                  <a:pt x="187" y="165"/>
                </a:lnTo>
                <a:lnTo>
                  <a:pt x="186" y="163"/>
                </a:lnTo>
                <a:lnTo>
                  <a:pt x="184" y="163"/>
                </a:lnTo>
                <a:lnTo>
                  <a:pt x="184" y="165"/>
                </a:lnTo>
                <a:lnTo>
                  <a:pt x="182" y="165"/>
                </a:lnTo>
                <a:lnTo>
                  <a:pt x="181" y="165"/>
                </a:lnTo>
                <a:lnTo>
                  <a:pt x="179" y="165"/>
                </a:lnTo>
                <a:lnTo>
                  <a:pt x="177" y="165"/>
                </a:lnTo>
                <a:lnTo>
                  <a:pt x="176" y="165"/>
                </a:lnTo>
                <a:lnTo>
                  <a:pt x="176" y="166"/>
                </a:lnTo>
                <a:lnTo>
                  <a:pt x="174" y="166"/>
                </a:lnTo>
                <a:lnTo>
                  <a:pt x="172" y="166"/>
                </a:lnTo>
                <a:lnTo>
                  <a:pt x="172" y="168"/>
                </a:lnTo>
                <a:lnTo>
                  <a:pt x="171" y="168"/>
                </a:lnTo>
                <a:lnTo>
                  <a:pt x="168" y="170"/>
                </a:lnTo>
                <a:lnTo>
                  <a:pt x="166" y="170"/>
                </a:lnTo>
                <a:lnTo>
                  <a:pt x="164" y="170"/>
                </a:lnTo>
                <a:lnTo>
                  <a:pt x="164" y="168"/>
                </a:lnTo>
                <a:lnTo>
                  <a:pt x="163" y="168"/>
                </a:lnTo>
                <a:lnTo>
                  <a:pt x="161" y="168"/>
                </a:lnTo>
                <a:lnTo>
                  <a:pt x="161" y="166"/>
                </a:lnTo>
                <a:lnTo>
                  <a:pt x="159" y="166"/>
                </a:lnTo>
                <a:lnTo>
                  <a:pt x="159" y="165"/>
                </a:lnTo>
                <a:lnTo>
                  <a:pt x="158" y="163"/>
                </a:lnTo>
                <a:lnTo>
                  <a:pt x="158" y="161"/>
                </a:lnTo>
                <a:lnTo>
                  <a:pt x="156" y="161"/>
                </a:lnTo>
                <a:lnTo>
                  <a:pt x="156" y="160"/>
                </a:lnTo>
                <a:lnTo>
                  <a:pt x="154" y="160"/>
                </a:lnTo>
                <a:lnTo>
                  <a:pt x="153" y="160"/>
                </a:lnTo>
                <a:lnTo>
                  <a:pt x="151" y="160"/>
                </a:lnTo>
                <a:lnTo>
                  <a:pt x="149" y="160"/>
                </a:lnTo>
                <a:lnTo>
                  <a:pt x="148" y="160"/>
                </a:lnTo>
                <a:lnTo>
                  <a:pt x="148" y="161"/>
                </a:lnTo>
                <a:lnTo>
                  <a:pt x="146" y="161"/>
                </a:lnTo>
                <a:lnTo>
                  <a:pt x="145" y="161"/>
                </a:lnTo>
                <a:lnTo>
                  <a:pt x="145" y="160"/>
                </a:lnTo>
                <a:lnTo>
                  <a:pt x="143" y="160"/>
                </a:lnTo>
                <a:lnTo>
                  <a:pt x="143" y="158"/>
                </a:lnTo>
                <a:lnTo>
                  <a:pt x="143" y="156"/>
                </a:lnTo>
                <a:lnTo>
                  <a:pt x="141" y="156"/>
                </a:lnTo>
                <a:lnTo>
                  <a:pt x="141" y="155"/>
                </a:lnTo>
                <a:lnTo>
                  <a:pt x="140" y="153"/>
                </a:lnTo>
                <a:lnTo>
                  <a:pt x="138" y="153"/>
                </a:lnTo>
                <a:lnTo>
                  <a:pt x="136" y="152"/>
                </a:lnTo>
                <a:lnTo>
                  <a:pt x="135" y="152"/>
                </a:lnTo>
                <a:lnTo>
                  <a:pt x="133" y="152"/>
                </a:lnTo>
                <a:lnTo>
                  <a:pt x="131" y="152"/>
                </a:lnTo>
                <a:lnTo>
                  <a:pt x="130" y="152"/>
                </a:lnTo>
                <a:lnTo>
                  <a:pt x="128" y="150"/>
                </a:lnTo>
                <a:lnTo>
                  <a:pt x="126" y="150"/>
                </a:lnTo>
                <a:lnTo>
                  <a:pt x="126" y="152"/>
                </a:lnTo>
                <a:lnTo>
                  <a:pt x="123" y="152"/>
                </a:lnTo>
                <a:lnTo>
                  <a:pt x="123" y="153"/>
                </a:lnTo>
                <a:lnTo>
                  <a:pt x="122" y="153"/>
                </a:lnTo>
                <a:lnTo>
                  <a:pt x="120" y="155"/>
                </a:lnTo>
                <a:lnTo>
                  <a:pt x="118" y="155"/>
                </a:lnTo>
                <a:lnTo>
                  <a:pt x="117" y="153"/>
                </a:lnTo>
                <a:lnTo>
                  <a:pt x="115" y="153"/>
                </a:lnTo>
                <a:lnTo>
                  <a:pt x="113" y="153"/>
                </a:lnTo>
                <a:lnTo>
                  <a:pt x="112" y="153"/>
                </a:lnTo>
                <a:lnTo>
                  <a:pt x="110" y="155"/>
                </a:lnTo>
                <a:lnTo>
                  <a:pt x="108" y="156"/>
                </a:lnTo>
                <a:lnTo>
                  <a:pt x="107" y="158"/>
                </a:lnTo>
                <a:lnTo>
                  <a:pt x="107" y="160"/>
                </a:lnTo>
                <a:lnTo>
                  <a:pt x="107" y="161"/>
                </a:lnTo>
                <a:lnTo>
                  <a:pt x="107" y="163"/>
                </a:lnTo>
                <a:lnTo>
                  <a:pt x="105" y="163"/>
                </a:lnTo>
                <a:lnTo>
                  <a:pt x="103" y="163"/>
                </a:lnTo>
                <a:lnTo>
                  <a:pt x="102" y="163"/>
                </a:lnTo>
                <a:lnTo>
                  <a:pt x="99" y="163"/>
                </a:lnTo>
                <a:lnTo>
                  <a:pt x="92" y="163"/>
                </a:lnTo>
                <a:lnTo>
                  <a:pt x="89" y="163"/>
                </a:lnTo>
                <a:lnTo>
                  <a:pt x="85" y="163"/>
                </a:lnTo>
                <a:lnTo>
                  <a:pt x="84" y="163"/>
                </a:lnTo>
                <a:lnTo>
                  <a:pt x="80" y="163"/>
                </a:lnTo>
                <a:lnTo>
                  <a:pt x="79" y="163"/>
                </a:lnTo>
                <a:lnTo>
                  <a:pt x="77" y="163"/>
                </a:lnTo>
                <a:lnTo>
                  <a:pt x="72" y="163"/>
                </a:lnTo>
                <a:lnTo>
                  <a:pt x="66" y="163"/>
                </a:lnTo>
                <a:lnTo>
                  <a:pt x="62" y="163"/>
                </a:lnTo>
                <a:lnTo>
                  <a:pt x="59" y="163"/>
                </a:lnTo>
                <a:lnTo>
                  <a:pt x="56" y="163"/>
                </a:lnTo>
                <a:lnTo>
                  <a:pt x="53" y="163"/>
                </a:lnTo>
                <a:lnTo>
                  <a:pt x="49" y="163"/>
                </a:lnTo>
                <a:lnTo>
                  <a:pt x="51" y="163"/>
                </a:lnTo>
                <a:lnTo>
                  <a:pt x="49" y="161"/>
                </a:lnTo>
                <a:lnTo>
                  <a:pt x="49" y="163"/>
                </a:lnTo>
                <a:lnTo>
                  <a:pt x="49" y="161"/>
                </a:lnTo>
                <a:lnTo>
                  <a:pt x="49" y="160"/>
                </a:lnTo>
                <a:lnTo>
                  <a:pt x="48" y="160"/>
                </a:lnTo>
                <a:lnTo>
                  <a:pt x="46" y="160"/>
                </a:lnTo>
                <a:lnTo>
                  <a:pt x="46" y="158"/>
                </a:lnTo>
                <a:lnTo>
                  <a:pt x="46" y="156"/>
                </a:lnTo>
                <a:lnTo>
                  <a:pt x="46" y="155"/>
                </a:lnTo>
                <a:lnTo>
                  <a:pt x="46" y="153"/>
                </a:lnTo>
                <a:lnTo>
                  <a:pt x="48" y="152"/>
                </a:lnTo>
                <a:lnTo>
                  <a:pt x="49" y="150"/>
                </a:lnTo>
                <a:lnTo>
                  <a:pt x="51" y="150"/>
                </a:lnTo>
                <a:lnTo>
                  <a:pt x="53" y="150"/>
                </a:lnTo>
                <a:lnTo>
                  <a:pt x="53" y="148"/>
                </a:lnTo>
                <a:lnTo>
                  <a:pt x="51" y="148"/>
                </a:lnTo>
                <a:lnTo>
                  <a:pt x="49" y="148"/>
                </a:lnTo>
                <a:lnTo>
                  <a:pt x="49" y="150"/>
                </a:lnTo>
                <a:lnTo>
                  <a:pt x="48" y="150"/>
                </a:lnTo>
                <a:lnTo>
                  <a:pt x="46" y="150"/>
                </a:lnTo>
                <a:lnTo>
                  <a:pt x="44" y="150"/>
                </a:lnTo>
                <a:lnTo>
                  <a:pt x="44" y="152"/>
                </a:lnTo>
                <a:lnTo>
                  <a:pt x="43" y="152"/>
                </a:lnTo>
                <a:lnTo>
                  <a:pt x="43" y="153"/>
                </a:lnTo>
                <a:lnTo>
                  <a:pt x="41" y="152"/>
                </a:lnTo>
                <a:lnTo>
                  <a:pt x="41" y="150"/>
                </a:lnTo>
                <a:lnTo>
                  <a:pt x="39" y="150"/>
                </a:lnTo>
                <a:lnTo>
                  <a:pt x="39" y="148"/>
                </a:lnTo>
                <a:lnTo>
                  <a:pt x="41" y="148"/>
                </a:lnTo>
                <a:lnTo>
                  <a:pt x="41" y="147"/>
                </a:lnTo>
                <a:lnTo>
                  <a:pt x="39" y="147"/>
                </a:lnTo>
                <a:lnTo>
                  <a:pt x="39" y="145"/>
                </a:lnTo>
                <a:lnTo>
                  <a:pt x="39" y="143"/>
                </a:lnTo>
                <a:lnTo>
                  <a:pt x="41" y="143"/>
                </a:lnTo>
                <a:lnTo>
                  <a:pt x="41" y="142"/>
                </a:lnTo>
                <a:lnTo>
                  <a:pt x="39" y="142"/>
                </a:lnTo>
                <a:lnTo>
                  <a:pt x="39" y="143"/>
                </a:lnTo>
                <a:lnTo>
                  <a:pt x="39" y="145"/>
                </a:lnTo>
                <a:lnTo>
                  <a:pt x="39" y="147"/>
                </a:lnTo>
                <a:lnTo>
                  <a:pt x="39" y="148"/>
                </a:lnTo>
                <a:lnTo>
                  <a:pt x="39" y="150"/>
                </a:lnTo>
                <a:lnTo>
                  <a:pt x="38" y="147"/>
                </a:lnTo>
                <a:lnTo>
                  <a:pt x="38" y="145"/>
                </a:lnTo>
                <a:lnTo>
                  <a:pt x="39" y="142"/>
                </a:lnTo>
                <a:lnTo>
                  <a:pt x="39" y="140"/>
                </a:lnTo>
                <a:lnTo>
                  <a:pt x="38" y="140"/>
                </a:lnTo>
                <a:lnTo>
                  <a:pt x="38" y="138"/>
                </a:lnTo>
                <a:lnTo>
                  <a:pt x="38" y="135"/>
                </a:lnTo>
                <a:lnTo>
                  <a:pt x="36" y="133"/>
                </a:lnTo>
                <a:lnTo>
                  <a:pt x="34" y="133"/>
                </a:lnTo>
                <a:lnTo>
                  <a:pt x="34" y="132"/>
                </a:lnTo>
                <a:lnTo>
                  <a:pt x="33" y="132"/>
                </a:lnTo>
                <a:lnTo>
                  <a:pt x="33" y="130"/>
                </a:lnTo>
                <a:lnTo>
                  <a:pt x="31" y="127"/>
                </a:lnTo>
                <a:lnTo>
                  <a:pt x="30" y="127"/>
                </a:lnTo>
                <a:lnTo>
                  <a:pt x="30" y="125"/>
                </a:lnTo>
                <a:lnTo>
                  <a:pt x="31" y="124"/>
                </a:lnTo>
                <a:lnTo>
                  <a:pt x="30" y="124"/>
                </a:lnTo>
                <a:lnTo>
                  <a:pt x="30" y="122"/>
                </a:lnTo>
                <a:lnTo>
                  <a:pt x="28" y="120"/>
                </a:lnTo>
                <a:lnTo>
                  <a:pt x="26" y="119"/>
                </a:lnTo>
                <a:lnTo>
                  <a:pt x="25" y="119"/>
                </a:lnTo>
                <a:lnTo>
                  <a:pt x="25" y="117"/>
                </a:lnTo>
                <a:lnTo>
                  <a:pt x="23" y="117"/>
                </a:lnTo>
                <a:lnTo>
                  <a:pt x="23" y="115"/>
                </a:lnTo>
                <a:lnTo>
                  <a:pt x="21" y="114"/>
                </a:lnTo>
                <a:lnTo>
                  <a:pt x="21" y="112"/>
                </a:lnTo>
                <a:lnTo>
                  <a:pt x="20" y="112"/>
                </a:lnTo>
                <a:lnTo>
                  <a:pt x="20" y="110"/>
                </a:lnTo>
                <a:lnTo>
                  <a:pt x="20" y="109"/>
                </a:lnTo>
                <a:lnTo>
                  <a:pt x="18" y="109"/>
                </a:lnTo>
                <a:lnTo>
                  <a:pt x="16" y="107"/>
                </a:lnTo>
                <a:lnTo>
                  <a:pt x="15" y="106"/>
                </a:lnTo>
                <a:lnTo>
                  <a:pt x="13" y="106"/>
                </a:lnTo>
                <a:lnTo>
                  <a:pt x="13" y="104"/>
                </a:lnTo>
                <a:lnTo>
                  <a:pt x="11" y="104"/>
                </a:lnTo>
                <a:lnTo>
                  <a:pt x="10" y="104"/>
                </a:lnTo>
                <a:lnTo>
                  <a:pt x="10" y="102"/>
                </a:lnTo>
                <a:lnTo>
                  <a:pt x="8" y="102"/>
                </a:lnTo>
                <a:lnTo>
                  <a:pt x="7" y="104"/>
                </a:lnTo>
                <a:lnTo>
                  <a:pt x="5" y="104"/>
                </a:lnTo>
                <a:lnTo>
                  <a:pt x="5" y="106"/>
                </a:lnTo>
                <a:lnTo>
                  <a:pt x="5" y="107"/>
                </a:lnTo>
                <a:lnTo>
                  <a:pt x="3" y="107"/>
                </a:lnTo>
                <a:lnTo>
                  <a:pt x="3" y="106"/>
                </a:lnTo>
                <a:lnTo>
                  <a:pt x="2" y="106"/>
                </a:lnTo>
                <a:lnTo>
                  <a:pt x="2" y="104"/>
                </a:lnTo>
                <a:lnTo>
                  <a:pt x="0" y="104"/>
                </a:lnTo>
                <a:lnTo>
                  <a:pt x="0" y="102"/>
                </a:lnTo>
                <a:lnTo>
                  <a:pt x="2" y="102"/>
                </a:lnTo>
                <a:lnTo>
                  <a:pt x="2" y="101"/>
                </a:lnTo>
                <a:lnTo>
                  <a:pt x="3" y="101"/>
                </a:lnTo>
                <a:lnTo>
                  <a:pt x="5" y="101"/>
                </a:lnTo>
                <a:lnTo>
                  <a:pt x="7" y="101"/>
                </a:lnTo>
                <a:lnTo>
                  <a:pt x="8" y="101"/>
                </a:lnTo>
                <a:lnTo>
                  <a:pt x="8" y="99"/>
                </a:lnTo>
                <a:lnTo>
                  <a:pt x="10" y="99"/>
                </a:lnTo>
                <a:lnTo>
                  <a:pt x="11" y="99"/>
                </a:lnTo>
                <a:lnTo>
                  <a:pt x="11" y="97"/>
                </a:lnTo>
                <a:lnTo>
                  <a:pt x="13" y="97"/>
                </a:lnTo>
                <a:lnTo>
                  <a:pt x="15" y="97"/>
                </a:lnTo>
                <a:lnTo>
                  <a:pt x="16" y="96"/>
                </a:lnTo>
                <a:lnTo>
                  <a:pt x="18" y="96"/>
                </a:lnTo>
                <a:lnTo>
                  <a:pt x="18" y="94"/>
                </a:lnTo>
                <a:lnTo>
                  <a:pt x="20" y="94"/>
                </a:lnTo>
                <a:lnTo>
                  <a:pt x="21" y="92"/>
                </a:lnTo>
                <a:lnTo>
                  <a:pt x="21" y="91"/>
                </a:lnTo>
                <a:lnTo>
                  <a:pt x="23" y="91"/>
                </a:lnTo>
                <a:lnTo>
                  <a:pt x="23" y="89"/>
                </a:lnTo>
                <a:lnTo>
                  <a:pt x="25" y="89"/>
                </a:lnTo>
                <a:lnTo>
                  <a:pt x="25" y="87"/>
                </a:lnTo>
                <a:lnTo>
                  <a:pt x="26" y="87"/>
                </a:lnTo>
                <a:lnTo>
                  <a:pt x="26" y="86"/>
                </a:lnTo>
                <a:lnTo>
                  <a:pt x="28" y="86"/>
                </a:lnTo>
                <a:lnTo>
                  <a:pt x="28" y="84"/>
                </a:lnTo>
                <a:lnTo>
                  <a:pt x="31" y="81"/>
                </a:lnTo>
                <a:lnTo>
                  <a:pt x="31" y="79"/>
                </a:lnTo>
                <a:lnTo>
                  <a:pt x="33" y="79"/>
                </a:lnTo>
                <a:lnTo>
                  <a:pt x="34" y="76"/>
                </a:lnTo>
                <a:lnTo>
                  <a:pt x="36" y="74"/>
                </a:lnTo>
                <a:lnTo>
                  <a:pt x="38" y="69"/>
                </a:lnTo>
                <a:lnTo>
                  <a:pt x="39" y="69"/>
                </a:lnTo>
                <a:lnTo>
                  <a:pt x="39" y="68"/>
                </a:lnTo>
                <a:lnTo>
                  <a:pt x="43" y="63"/>
                </a:lnTo>
                <a:lnTo>
                  <a:pt x="44" y="61"/>
                </a:lnTo>
                <a:lnTo>
                  <a:pt x="44" y="60"/>
                </a:lnTo>
                <a:lnTo>
                  <a:pt x="46" y="56"/>
                </a:lnTo>
                <a:lnTo>
                  <a:pt x="48" y="56"/>
                </a:lnTo>
                <a:lnTo>
                  <a:pt x="48" y="55"/>
                </a:lnTo>
                <a:lnTo>
                  <a:pt x="49" y="53"/>
                </a:lnTo>
                <a:lnTo>
                  <a:pt x="49" y="51"/>
                </a:lnTo>
                <a:lnTo>
                  <a:pt x="51" y="50"/>
                </a:lnTo>
                <a:lnTo>
                  <a:pt x="51" y="48"/>
                </a:lnTo>
                <a:lnTo>
                  <a:pt x="51" y="46"/>
                </a:lnTo>
                <a:lnTo>
                  <a:pt x="51" y="45"/>
                </a:lnTo>
                <a:lnTo>
                  <a:pt x="53" y="43"/>
                </a:lnTo>
                <a:lnTo>
                  <a:pt x="53" y="41"/>
                </a:lnTo>
                <a:lnTo>
                  <a:pt x="53" y="38"/>
                </a:lnTo>
                <a:lnTo>
                  <a:pt x="53" y="37"/>
                </a:lnTo>
                <a:lnTo>
                  <a:pt x="53" y="35"/>
                </a:lnTo>
                <a:lnTo>
                  <a:pt x="53" y="33"/>
                </a:lnTo>
                <a:lnTo>
                  <a:pt x="54" y="33"/>
                </a:lnTo>
                <a:lnTo>
                  <a:pt x="56" y="33"/>
                </a:lnTo>
                <a:lnTo>
                  <a:pt x="56" y="32"/>
                </a:lnTo>
                <a:lnTo>
                  <a:pt x="56" y="30"/>
                </a:lnTo>
                <a:lnTo>
                  <a:pt x="56" y="28"/>
                </a:lnTo>
                <a:lnTo>
                  <a:pt x="56" y="27"/>
                </a:lnTo>
                <a:lnTo>
                  <a:pt x="57" y="27"/>
                </a:lnTo>
                <a:lnTo>
                  <a:pt x="57" y="25"/>
                </a:lnTo>
                <a:lnTo>
                  <a:pt x="59" y="25"/>
                </a:lnTo>
                <a:lnTo>
                  <a:pt x="61" y="23"/>
                </a:lnTo>
                <a:lnTo>
                  <a:pt x="61" y="22"/>
                </a:lnTo>
                <a:lnTo>
                  <a:pt x="61" y="20"/>
                </a:lnTo>
                <a:lnTo>
                  <a:pt x="62" y="18"/>
                </a:lnTo>
                <a:lnTo>
                  <a:pt x="62" y="17"/>
                </a:lnTo>
                <a:lnTo>
                  <a:pt x="62" y="15"/>
                </a:lnTo>
                <a:lnTo>
                  <a:pt x="62" y="14"/>
                </a:lnTo>
                <a:lnTo>
                  <a:pt x="64" y="14"/>
                </a:lnTo>
                <a:lnTo>
                  <a:pt x="64" y="12"/>
                </a:lnTo>
                <a:lnTo>
                  <a:pt x="64" y="10"/>
                </a:lnTo>
                <a:lnTo>
                  <a:pt x="66" y="10"/>
                </a:lnTo>
                <a:lnTo>
                  <a:pt x="67" y="10"/>
                </a:lnTo>
                <a:lnTo>
                  <a:pt x="69" y="10"/>
                </a:lnTo>
                <a:lnTo>
                  <a:pt x="71" y="10"/>
                </a:lnTo>
                <a:lnTo>
                  <a:pt x="71" y="9"/>
                </a:lnTo>
                <a:lnTo>
                  <a:pt x="72" y="9"/>
                </a:lnTo>
                <a:lnTo>
                  <a:pt x="74" y="9"/>
                </a:lnTo>
                <a:lnTo>
                  <a:pt x="74" y="10"/>
                </a:lnTo>
                <a:lnTo>
                  <a:pt x="76" y="10"/>
                </a:lnTo>
                <a:lnTo>
                  <a:pt x="76" y="12"/>
                </a:lnTo>
                <a:lnTo>
                  <a:pt x="77" y="12"/>
                </a:lnTo>
                <a:lnTo>
                  <a:pt x="79" y="10"/>
                </a:lnTo>
                <a:lnTo>
                  <a:pt x="80" y="10"/>
                </a:lnTo>
                <a:lnTo>
                  <a:pt x="80" y="12"/>
                </a:lnTo>
                <a:lnTo>
                  <a:pt x="82" y="12"/>
                </a:lnTo>
                <a:lnTo>
                  <a:pt x="82" y="10"/>
                </a:lnTo>
                <a:lnTo>
                  <a:pt x="84" y="10"/>
                </a:lnTo>
                <a:lnTo>
                  <a:pt x="85" y="10"/>
                </a:lnTo>
                <a:lnTo>
                  <a:pt x="87" y="10"/>
                </a:lnTo>
                <a:lnTo>
                  <a:pt x="87" y="12"/>
                </a:lnTo>
                <a:lnTo>
                  <a:pt x="87" y="10"/>
                </a:lnTo>
                <a:lnTo>
                  <a:pt x="89" y="10"/>
                </a:lnTo>
                <a:lnTo>
                  <a:pt x="90" y="10"/>
                </a:lnTo>
                <a:lnTo>
                  <a:pt x="90" y="12"/>
                </a:lnTo>
                <a:lnTo>
                  <a:pt x="92" y="12"/>
                </a:lnTo>
                <a:lnTo>
                  <a:pt x="94" y="12"/>
                </a:lnTo>
                <a:lnTo>
                  <a:pt x="95" y="12"/>
                </a:lnTo>
                <a:lnTo>
                  <a:pt x="97" y="12"/>
                </a:lnTo>
                <a:lnTo>
                  <a:pt x="99" y="12"/>
                </a:lnTo>
                <a:lnTo>
                  <a:pt x="99" y="10"/>
                </a:lnTo>
                <a:lnTo>
                  <a:pt x="99" y="9"/>
                </a:lnTo>
                <a:lnTo>
                  <a:pt x="100" y="9"/>
                </a:lnTo>
                <a:lnTo>
                  <a:pt x="100" y="10"/>
                </a:lnTo>
                <a:lnTo>
                  <a:pt x="102" y="10"/>
                </a:lnTo>
                <a:lnTo>
                  <a:pt x="103" y="10"/>
                </a:lnTo>
                <a:lnTo>
                  <a:pt x="105" y="10"/>
                </a:lnTo>
                <a:lnTo>
                  <a:pt x="105" y="9"/>
                </a:lnTo>
                <a:lnTo>
                  <a:pt x="103" y="9"/>
                </a:lnTo>
                <a:lnTo>
                  <a:pt x="105" y="7"/>
                </a:lnTo>
                <a:lnTo>
                  <a:pt x="107" y="7"/>
                </a:lnTo>
                <a:lnTo>
                  <a:pt x="107" y="5"/>
                </a:lnTo>
                <a:lnTo>
                  <a:pt x="108" y="7"/>
                </a:lnTo>
                <a:lnTo>
                  <a:pt x="108" y="9"/>
                </a:lnTo>
                <a:lnTo>
                  <a:pt x="110" y="9"/>
                </a:lnTo>
                <a:lnTo>
                  <a:pt x="112" y="9"/>
                </a:lnTo>
                <a:lnTo>
                  <a:pt x="112" y="7"/>
                </a:lnTo>
                <a:lnTo>
                  <a:pt x="113" y="7"/>
                </a:lnTo>
                <a:lnTo>
                  <a:pt x="115" y="7"/>
                </a:lnTo>
                <a:lnTo>
                  <a:pt x="117" y="7"/>
                </a:lnTo>
                <a:lnTo>
                  <a:pt x="118" y="7"/>
                </a:lnTo>
                <a:lnTo>
                  <a:pt x="120" y="7"/>
                </a:lnTo>
                <a:lnTo>
                  <a:pt x="122" y="7"/>
                </a:lnTo>
                <a:lnTo>
                  <a:pt x="122" y="5"/>
                </a:lnTo>
                <a:lnTo>
                  <a:pt x="123" y="5"/>
                </a:lnTo>
                <a:lnTo>
                  <a:pt x="125" y="7"/>
                </a:lnTo>
                <a:lnTo>
                  <a:pt x="125" y="5"/>
                </a:lnTo>
                <a:lnTo>
                  <a:pt x="126" y="5"/>
                </a:lnTo>
                <a:lnTo>
                  <a:pt x="126" y="4"/>
                </a:lnTo>
                <a:lnTo>
                  <a:pt x="125" y="4"/>
                </a:lnTo>
                <a:lnTo>
                  <a:pt x="125" y="2"/>
                </a:lnTo>
                <a:lnTo>
                  <a:pt x="126" y="2"/>
                </a:lnTo>
                <a:lnTo>
                  <a:pt x="128" y="4"/>
                </a:lnTo>
                <a:lnTo>
                  <a:pt x="130" y="4"/>
                </a:lnTo>
                <a:lnTo>
                  <a:pt x="131" y="4"/>
                </a:lnTo>
                <a:lnTo>
                  <a:pt x="131" y="2"/>
                </a:lnTo>
                <a:lnTo>
                  <a:pt x="131" y="0"/>
                </a:lnTo>
                <a:lnTo>
                  <a:pt x="133" y="0"/>
                </a:lnTo>
                <a:lnTo>
                  <a:pt x="133" y="2"/>
                </a:lnTo>
                <a:lnTo>
                  <a:pt x="135" y="2"/>
                </a:lnTo>
                <a:lnTo>
                  <a:pt x="135" y="4"/>
                </a:lnTo>
                <a:lnTo>
                  <a:pt x="136" y="4"/>
                </a:lnTo>
                <a:lnTo>
                  <a:pt x="138" y="2"/>
                </a:lnTo>
                <a:lnTo>
                  <a:pt x="140" y="4"/>
                </a:lnTo>
                <a:lnTo>
                  <a:pt x="141" y="4"/>
                </a:lnTo>
                <a:lnTo>
                  <a:pt x="141" y="2"/>
                </a:lnTo>
                <a:lnTo>
                  <a:pt x="143" y="4"/>
                </a:lnTo>
                <a:lnTo>
                  <a:pt x="143" y="2"/>
                </a:lnTo>
                <a:lnTo>
                  <a:pt x="145" y="2"/>
                </a:lnTo>
                <a:lnTo>
                  <a:pt x="145" y="4"/>
                </a:lnTo>
                <a:lnTo>
                  <a:pt x="146" y="4"/>
                </a:lnTo>
                <a:lnTo>
                  <a:pt x="148" y="4"/>
                </a:lnTo>
                <a:lnTo>
                  <a:pt x="149" y="4"/>
                </a:lnTo>
                <a:lnTo>
                  <a:pt x="151" y="4"/>
                </a:lnTo>
                <a:lnTo>
                  <a:pt x="149" y="4"/>
                </a:lnTo>
                <a:lnTo>
                  <a:pt x="151" y="5"/>
                </a:lnTo>
                <a:lnTo>
                  <a:pt x="151" y="4"/>
                </a:lnTo>
                <a:lnTo>
                  <a:pt x="153" y="4"/>
                </a:lnTo>
                <a:lnTo>
                  <a:pt x="153" y="5"/>
                </a:lnTo>
                <a:lnTo>
                  <a:pt x="153" y="4"/>
                </a:lnTo>
                <a:lnTo>
                  <a:pt x="154" y="4"/>
                </a:lnTo>
                <a:lnTo>
                  <a:pt x="156" y="4"/>
                </a:lnTo>
                <a:lnTo>
                  <a:pt x="158" y="4"/>
                </a:lnTo>
                <a:lnTo>
                  <a:pt x="158" y="5"/>
                </a:lnTo>
                <a:lnTo>
                  <a:pt x="158" y="4"/>
                </a:lnTo>
                <a:lnTo>
                  <a:pt x="159" y="4"/>
                </a:lnTo>
                <a:lnTo>
                  <a:pt x="161" y="4"/>
                </a:lnTo>
                <a:lnTo>
                  <a:pt x="163" y="4"/>
                </a:lnTo>
                <a:lnTo>
                  <a:pt x="164" y="4"/>
                </a:lnTo>
                <a:lnTo>
                  <a:pt x="166" y="4"/>
                </a:lnTo>
                <a:lnTo>
                  <a:pt x="168" y="5"/>
                </a:lnTo>
                <a:lnTo>
                  <a:pt x="166" y="7"/>
                </a:lnTo>
                <a:lnTo>
                  <a:pt x="168" y="7"/>
                </a:lnTo>
                <a:lnTo>
                  <a:pt x="169" y="7"/>
                </a:lnTo>
                <a:lnTo>
                  <a:pt x="169" y="9"/>
                </a:lnTo>
                <a:lnTo>
                  <a:pt x="171" y="10"/>
                </a:lnTo>
                <a:lnTo>
                  <a:pt x="171" y="9"/>
                </a:lnTo>
                <a:lnTo>
                  <a:pt x="172" y="9"/>
                </a:lnTo>
                <a:lnTo>
                  <a:pt x="174" y="9"/>
                </a:lnTo>
                <a:lnTo>
                  <a:pt x="174" y="10"/>
                </a:lnTo>
                <a:lnTo>
                  <a:pt x="176" y="12"/>
                </a:lnTo>
                <a:lnTo>
                  <a:pt x="177" y="12"/>
                </a:lnTo>
                <a:lnTo>
                  <a:pt x="177" y="14"/>
                </a:lnTo>
                <a:lnTo>
                  <a:pt x="179" y="15"/>
                </a:lnTo>
                <a:lnTo>
                  <a:pt x="181" y="17"/>
                </a:lnTo>
                <a:lnTo>
                  <a:pt x="182" y="17"/>
                </a:lnTo>
                <a:lnTo>
                  <a:pt x="182" y="18"/>
                </a:lnTo>
                <a:lnTo>
                  <a:pt x="184" y="18"/>
                </a:lnTo>
                <a:lnTo>
                  <a:pt x="186" y="20"/>
                </a:lnTo>
                <a:lnTo>
                  <a:pt x="186" y="22"/>
                </a:lnTo>
                <a:lnTo>
                  <a:pt x="184" y="22"/>
                </a:lnTo>
                <a:lnTo>
                  <a:pt x="184" y="23"/>
                </a:lnTo>
                <a:lnTo>
                  <a:pt x="186" y="22"/>
                </a:lnTo>
                <a:lnTo>
                  <a:pt x="186" y="23"/>
                </a:lnTo>
                <a:lnTo>
                  <a:pt x="186" y="25"/>
                </a:lnTo>
                <a:lnTo>
                  <a:pt x="187" y="25"/>
                </a:lnTo>
                <a:lnTo>
                  <a:pt x="189" y="25"/>
                </a:lnTo>
                <a:lnTo>
                  <a:pt x="189" y="27"/>
                </a:lnTo>
                <a:lnTo>
                  <a:pt x="191" y="27"/>
                </a:lnTo>
                <a:lnTo>
                  <a:pt x="191" y="28"/>
                </a:lnTo>
                <a:lnTo>
                  <a:pt x="191" y="30"/>
                </a:lnTo>
                <a:lnTo>
                  <a:pt x="192" y="30"/>
                </a:lnTo>
                <a:lnTo>
                  <a:pt x="192" y="32"/>
                </a:lnTo>
                <a:lnTo>
                  <a:pt x="192" y="30"/>
                </a:lnTo>
                <a:lnTo>
                  <a:pt x="194" y="30"/>
                </a:lnTo>
                <a:lnTo>
                  <a:pt x="195" y="30"/>
                </a:lnTo>
                <a:lnTo>
                  <a:pt x="197" y="30"/>
                </a:lnTo>
                <a:lnTo>
                  <a:pt x="197" y="28"/>
                </a:lnTo>
                <a:lnTo>
                  <a:pt x="199" y="28"/>
                </a:lnTo>
                <a:lnTo>
                  <a:pt x="199" y="30"/>
                </a:lnTo>
                <a:lnTo>
                  <a:pt x="199" y="32"/>
                </a:lnTo>
                <a:lnTo>
                  <a:pt x="200" y="32"/>
                </a:lnTo>
                <a:lnTo>
                  <a:pt x="202" y="32"/>
                </a:lnTo>
                <a:lnTo>
                  <a:pt x="204" y="32"/>
                </a:lnTo>
                <a:lnTo>
                  <a:pt x="205" y="30"/>
                </a:lnTo>
                <a:lnTo>
                  <a:pt x="207" y="30"/>
                </a:lnTo>
                <a:lnTo>
                  <a:pt x="209" y="30"/>
                </a:lnTo>
                <a:lnTo>
                  <a:pt x="210" y="30"/>
                </a:lnTo>
                <a:lnTo>
                  <a:pt x="212" y="30"/>
                </a:lnTo>
                <a:lnTo>
                  <a:pt x="210" y="30"/>
                </a:lnTo>
                <a:lnTo>
                  <a:pt x="210" y="32"/>
                </a:lnTo>
                <a:lnTo>
                  <a:pt x="209" y="32"/>
                </a:lnTo>
                <a:lnTo>
                  <a:pt x="210" y="33"/>
                </a:lnTo>
                <a:lnTo>
                  <a:pt x="212" y="32"/>
                </a:lnTo>
                <a:lnTo>
                  <a:pt x="212" y="33"/>
                </a:lnTo>
                <a:lnTo>
                  <a:pt x="214" y="33"/>
                </a:lnTo>
                <a:lnTo>
                  <a:pt x="215" y="33"/>
                </a:lnTo>
                <a:lnTo>
                  <a:pt x="217" y="35"/>
                </a:lnTo>
                <a:lnTo>
                  <a:pt x="217" y="37"/>
                </a:lnTo>
                <a:lnTo>
                  <a:pt x="217" y="38"/>
                </a:lnTo>
                <a:lnTo>
                  <a:pt x="217" y="40"/>
                </a:lnTo>
                <a:lnTo>
                  <a:pt x="218" y="41"/>
                </a:lnTo>
                <a:lnTo>
                  <a:pt x="218" y="43"/>
                </a:lnTo>
                <a:lnTo>
                  <a:pt x="220" y="43"/>
                </a:lnTo>
                <a:lnTo>
                  <a:pt x="220" y="45"/>
                </a:lnTo>
                <a:lnTo>
                  <a:pt x="220" y="46"/>
                </a:lnTo>
                <a:lnTo>
                  <a:pt x="220" y="48"/>
                </a:lnTo>
                <a:lnTo>
                  <a:pt x="222" y="48"/>
                </a:lnTo>
                <a:lnTo>
                  <a:pt x="220" y="48"/>
                </a:lnTo>
                <a:lnTo>
                  <a:pt x="220" y="50"/>
                </a:lnTo>
                <a:lnTo>
                  <a:pt x="223" y="53"/>
                </a:lnTo>
                <a:lnTo>
                  <a:pt x="225" y="53"/>
                </a:lnTo>
                <a:lnTo>
                  <a:pt x="223" y="55"/>
                </a:lnTo>
                <a:lnTo>
                  <a:pt x="222" y="55"/>
                </a:lnTo>
                <a:lnTo>
                  <a:pt x="223" y="56"/>
                </a:lnTo>
                <a:lnTo>
                  <a:pt x="223" y="58"/>
                </a:lnTo>
                <a:lnTo>
                  <a:pt x="225" y="56"/>
                </a:lnTo>
                <a:lnTo>
                  <a:pt x="227" y="56"/>
                </a:lnTo>
                <a:lnTo>
                  <a:pt x="227" y="58"/>
                </a:lnTo>
                <a:lnTo>
                  <a:pt x="230" y="58"/>
                </a:lnTo>
                <a:lnTo>
                  <a:pt x="230" y="60"/>
                </a:lnTo>
                <a:lnTo>
                  <a:pt x="232" y="60"/>
                </a:lnTo>
                <a:lnTo>
                  <a:pt x="232" y="61"/>
                </a:lnTo>
                <a:lnTo>
                  <a:pt x="230" y="63"/>
                </a:lnTo>
                <a:lnTo>
                  <a:pt x="232" y="64"/>
                </a:lnTo>
                <a:lnTo>
                  <a:pt x="233" y="64"/>
                </a:lnTo>
                <a:lnTo>
                  <a:pt x="235" y="64"/>
                </a:lnTo>
                <a:lnTo>
                  <a:pt x="235" y="63"/>
                </a:lnTo>
                <a:lnTo>
                  <a:pt x="237" y="63"/>
                </a:lnTo>
                <a:lnTo>
                  <a:pt x="238" y="63"/>
                </a:lnTo>
                <a:lnTo>
                  <a:pt x="238" y="64"/>
                </a:lnTo>
                <a:lnTo>
                  <a:pt x="238" y="66"/>
                </a:lnTo>
                <a:lnTo>
                  <a:pt x="240" y="66"/>
                </a:lnTo>
                <a:lnTo>
                  <a:pt x="238" y="68"/>
                </a:lnTo>
                <a:lnTo>
                  <a:pt x="238" y="69"/>
                </a:lnTo>
                <a:lnTo>
                  <a:pt x="238" y="71"/>
                </a:lnTo>
                <a:lnTo>
                  <a:pt x="240" y="71"/>
                </a:lnTo>
                <a:lnTo>
                  <a:pt x="241" y="71"/>
                </a:lnTo>
                <a:lnTo>
                  <a:pt x="243" y="73"/>
                </a:lnTo>
                <a:lnTo>
                  <a:pt x="245" y="74"/>
                </a:lnTo>
                <a:lnTo>
                  <a:pt x="245" y="76"/>
                </a:lnTo>
                <a:lnTo>
                  <a:pt x="243" y="76"/>
                </a:lnTo>
                <a:lnTo>
                  <a:pt x="241" y="76"/>
                </a:lnTo>
                <a:lnTo>
                  <a:pt x="241" y="78"/>
                </a:lnTo>
                <a:lnTo>
                  <a:pt x="243" y="78"/>
                </a:lnTo>
                <a:lnTo>
                  <a:pt x="243" y="79"/>
                </a:lnTo>
                <a:lnTo>
                  <a:pt x="245" y="79"/>
                </a:lnTo>
                <a:lnTo>
                  <a:pt x="245" y="78"/>
                </a:lnTo>
                <a:lnTo>
                  <a:pt x="246" y="78"/>
                </a:lnTo>
                <a:lnTo>
                  <a:pt x="246" y="79"/>
                </a:lnTo>
                <a:lnTo>
                  <a:pt x="246" y="81"/>
                </a:lnTo>
                <a:lnTo>
                  <a:pt x="246" y="83"/>
                </a:lnTo>
                <a:lnTo>
                  <a:pt x="248" y="83"/>
                </a:lnTo>
                <a:lnTo>
                  <a:pt x="250" y="83"/>
                </a:lnTo>
                <a:lnTo>
                  <a:pt x="250" y="84"/>
                </a:lnTo>
                <a:lnTo>
                  <a:pt x="251" y="84"/>
                </a:lnTo>
                <a:lnTo>
                  <a:pt x="253" y="84"/>
                </a:lnTo>
                <a:lnTo>
                  <a:pt x="255" y="84"/>
                </a:lnTo>
                <a:lnTo>
                  <a:pt x="256" y="84"/>
                </a:lnTo>
                <a:lnTo>
                  <a:pt x="256" y="86"/>
                </a:lnTo>
                <a:lnTo>
                  <a:pt x="258" y="86"/>
                </a:lnTo>
                <a:lnTo>
                  <a:pt x="258" y="87"/>
                </a:lnTo>
                <a:lnTo>
                  <a:pt x="260" y="87"/>
                </a:lnTo>
                <a:lnTo>
                  <a:pt x="261" y="89"/>
                </a:lnTo>
                <a:lnTo>
                  <a:pt x="263" y="89"/>
                </a:lnTo>
                <a:lnTo>
                  <a:pt x="264" y="91"/>
                </a:lnTo>
                <a:lnTo>
                  <a:pt x="264" y="94"/>
                </a:lnTo>
                <a:lnTo>
                  <a:pt x="264" y="96"/>
                </a:lnTo>
                <a:lnTo>
                  <a:pt x="266" y="97"/>
                </a:lnTo>
                <a:lnTo>
                  <a:pt x="268" y="97"/>
                </a:lnTo>
                <a:lnTo>
                  <a:pt x="269" y="97"/>
                </a:lnTo>
                <a:lnTo>
                  <a:pt x="271" y="99"/>
                </a:lnTo>
                <a:lnTo>
                  <a:pt x="273" y="101"/>
                </a:lnTo>
                <a:lnTo>
                  <a:pt x="274" y="101"/>
                </a:lnTo>
                <a:lnTo>
                  <a:pt x="276" y="102"/>
                </a:lnTo>
                <a:lnTo>
                  <a:pt x="276" y="104"/>
                </a:lnTo>
                <a:lnTo>
                  <a:pt x="276" y="106"/>
                </a:lnTo>
                <a:lnTo>
                  <a:pt x="278" y="106"/>
                </a:lnTo>
                <a:lnTo>
                  <a:pt x="279" y="106"/>
                </a:lnTo>
                <a:lnTo>
                  <a:pt x="279" y="107"/>
                </a:lnTo>
                <a:lnTo>
                  <a:pt x="278" y="107"/>
                </a:lnTo>
                <a:lnTo>
                  <a:pt x="279" y="107"/>
                </a:lnTo>
                <a:lnTo>
                  <a:pt x="281" y="107"/>
                </a:lnTo>
                <a:lnTo>
                  <a:pt x="281" y="109"/>
                </a:lnTo>
                <a:lnTo>
                  <a:pt x="279" y="109"/>
                </a:lnTo>
                <a:lnTo>
                  <a:pt x="279" y="110"/>
                </a:lnTo>
                <a:lnTo>
                  <a:pt x="278" y="112"/>
                </a:lnTo>
                <a:lnTo>
                  <a:pt x="276" y="112"/>
                </a:lnTo>
                <a:lnTo>
                  <a:pt x="276" y="114"/>
                </a:lnTo>
                <a:lnTo>
                  <a:pt x="276" y="115"/>
                </a:lnTo>
                <a:lnTo>
                  <a:pt x="276" y="117"/>
                </a:lnTo>
                <a:lnTo>
                  <a:pt x="278" y="117"/>
                </a:lnTo>
                <a:lnTo>
                  <a:pt x="278" y="119"/>
                </a:lnTo>
                <a:lnTo>
                  <a:pt x="278" y="120"/>
                </a:lnTo>
                <a:lnTo>
                  <a:pt x="279" y="120"/>
                </a:lnTo>
                <a:lnTo>
                  <a:pt x="279" y="122"/>
                </a:lnTo>
                <a:lnTo>
                  <a:pt x="281" y="120"/>
                </a:lnTo>
                <a:lnTo>
                  <a:pt x="281" y="122"/>
                </a:lnTo>
                <a:lnTo>
                  <a:pt x="283" y="122"/>
                </a:lnTo>
                <a:lnTo>
                  <a:pt x="283" y="124"/>
                </a:lnTo>
                <a:lnTo>
                  <a:pt x="283" y="125"/>
                </a:lnTo>
                <a:lnTo>
                  <a:pt x="286" y="127"/>
                </a:lnTo>
                <a:lnTo>
                  <a:pt x="287" y="130"/>
                </a:lnTo>
                <a:lnTo>
                  <a:pt x="287" y="132"/>
                </a:lnTo>
                <a:lnTo>
                  <a:pt x="289" y="132"/>
                </a:lnTo>
                <a:lnTo>
                  <a:pt x="289" y="133"/>
                </a:lnTo>
                <a:lnTo>
                  <a:pt x="287" y="135"/>
                </a:lnTo>
                <a:lnTo>
                  <a:pt x="289" y="137"/>
                </a:lnTo>
                <a:lnTo>
                  <a:pt x="287" y="137"/>
                </a:lnTo>
                <a:lnTo>
                  <a:pt x="287" y="138"/>
                </a:lnTo>
                <a:lnTo>
                  <a:pt x="287" y="140"/>
                </a:lnTo>
                <a:lnTo>
                  <a:pt x="287" y="142"/>
                </a:lnTo>
                <a:lnTo>
                  <a:pt x="287" y="143"/>
                </a:lnTo>
                <a:lnTo>
                  <a:pt x="289" y="143"/>
                </a:lnTo>
                <a:lnTo>
                  <a:pt x="289" y="145"/>
                </a:lnTo>
                <a:lnTo>
                  <a:pt x="291" y="145"/>
                </a:lnTo>
                <a:lnTo>
                  <a:pt x="291" y="147"/>
                </a:lnTo>
                <a:lnTo>
                  <a:pt x="291" y="148"/>
                </a:lnTo>
                <a:lnTo>
                  <a:pt x="291" y="150"/>
                </a:lnTo>
                <a:lnTo>
                  <a:pt x="291" y="152"/>
                </a:lnTo>
                <a:lnTo>
                  <a:pt x="289" y="153"/>
                </a:lnTo>
                <a:lnTo>
                  <a:pt x="287" y="153"/>
                </a:lnTo>
                <a:lnTo>
                  <a:pt x="287" y="155"/>
                </a:lnTo>
                <a:lnTo>
                  <a:pt x="286" y="155"/>
                </a:lnTo>
                <a:lnTo>
                  <a:pt x="284" y="156"/>
                </a:lnTo>
                <a:lnTo>
                  <a:pt x="284" y="158"/>
                </a:lnTo>
                <a:lnTo>
                  <a:pt x="286" y="161"/>
                </a:lnTo>
                <a:lnTo>
                  <a:pt x="287" y="163"/>
                </a:lnTo>
                <a:lnTo>
                  <a:pt x="289" y="165"/>
                </a:lnTo>
                <a:lnTo>
                  <a:pt x="289" y="166"/>
                </a:lnTo>
                <a:lnTo>
                  <a:pt x="291" y="166"/>
                </a:lnTo>
                <a:lnTo>
                  <a:pt x="292" y="168"/>
                </a:lnTo>
                <a:lnTo>
                  <a:pt x="294" y="170"/>
                </a:lnTo>
                <a:lnTo>
                  <a:pt x="294" y="171"/>
                </a:lnTo>
                <a:lnTo>
                  <a:pt x="294" y="173"/>
                </a:lnTo>
                <a:lnTo>
                  <a:pt x="294" y="175"/>
                </a:lnTo>
                <a:lnTo>
                  <a:pt x="296" y="175"/>
                </a:lnTo>
                <a:lnTo>
                  <a:pt x="296" y="176"/>
                </a:lnTo>
                <a:lnTo>
                  <a:pt x="296" y="178"/>
                </a:lnTo>
                <a:lnTo>
                  <a:pt x="297" y="178"/>
                </a:lnTo>
                <a:lnTo>
                  <a:pt x="299" y="178"/>
                </a:lnTo>
                <a:lnTo>
                  <a:pt x="299" y="176"/>
                </a:lnTo>
                <a:lnTo>
                  <a:pt x="299" y="175"/>
                </a:lnTo>
                <a:lnTo>
                  <a:pt x="301" y="175"/>
                </a:lnTo>
                <a:lnTo>
                  <a:pt x="301" y="173"/>
                </a:lnTo>
                <a:lnTo>
                  <a:pt x="302" y="173"/>
                </a:lnTo>
                <a:lnTo>
                  <a:pt x="304" y="173"/>
                </a:lnTo>
                <a:lnTo>
                  <a:pt x="306" y="173"/>
                </a:lnTo>
                <a:lnTo>
                  <a:pt x="307" y="173"/>
                </a:lnTo>
                <a:lnTo>
                  <a:pt x="307" y="175"/>
                </a:lnTo>
                <a:lnTo>
                  <a:pt x="306" y="175"/>
                </a:lnTo>
                <a:lnTo>
                  <a:pt x="307" y="175"/>
                </a:lnTo>
                <a:lnTo>
                  <a:pt x="309" y="175"/>
                </a:lnTo>
                <a:lnTo>
                  <a:pt x="309" y="176"/>
                </a:lnTo>
                <a:lnTo>
                  <a:pt x="309" y="178"/>
                </a:lnTo>
                <a:lnTo>
                  <a:pt x="310" y="178"/>
                </a:lnTo>
                <a:lnTo>
                  <a:pt x="310" y="179"/>
                </a:lnTo>
                <a:lnTo>
                  <a:pt x="312" y="179"/>
                </a:lnTo>
                <a:lnTo>
                  <a:pt x="312" y="181"/>
                </a:lnTo>
                <a:lnTo>
                  <a:pt x="312" y="183"/>
                </a:lnTo>
                <a:lnTo>
                  <a:pt x="314" y="184"/>
                </a:lnTo>
                <a:lnTo>
                  <a:pt x="312" y="186"/>
                </a:lnTo>
                <a:lnTo>
                  <a:pt x="314" y="186"/>
                </a:lnTo>
                <a:lnTo>
                  <a:pt x="314" y="188"/>
                </a:lnTo>
                <a:lnTo>
                  <a:pt x="315" y="188"/>
                </a:lnTo>
                <a:lnTo>
                  <a:pt x="317" y="189"/>
                </a:lnTo>
                <a:lnTo>
                  <a:pt x="317" y="191"/>
                </a:lnTo>
                <a:lnTo>
                  <a:pt x="319" y="193"/>
                </a:lnTo>
                <a:lnTo>
                  <a:pt x="319" y="194"/>
                </a:lnTo>
                <a:lnTo>
                  <a:pt x="319" y="196"/>
                </a:lnTo>
                <a:lnTo>
                  <a:pt x="319" y="194"/>
                </a:lnTo>
                <a:lnTo>
                  <a:pt x="319" y="196"/>
                </a:lnTo>
                <a:lnTo>
                  <a:pt x="320" y="196"/>
                </a:lnTo>
                <a:lnTo>
                  <a:pt x="320" y="194"/>
                </a:lnTo>
                <a:lnTo>
                  <a:pt x="320" y="196"/>
                </a:lnTo>
                <a:lnTo>
                  <a:pt x="322" y="196"/>
                </a:lnTo>
                <a:lnTo>
                  <a:pt x="322" y="198"/>
                </a:lnTo>
                <a:lnTo>
                  <a:pt x="320" y="198"/>
                </a:lnTo>
                <a:lnTo>
                  <a:pt x="319" y="198"/>
                </a:lnTo>
                <a:lnTo>
                  <a:pt x="319" y="199"/>
                </a:lnTo>
                <a:lnTo>
                  <a:pt x="319" y="201"/>
                </a:lnTo>
                <a:lnTo>
                  <a:pt x="319" y="202"/>
                </a:lnTo>
                <a:lnTo>
                  <a:pt x="320" y="202"/>
                </a:lnTo>
                <a:lnTo>
                  <a:pt x="319" y="202"/>
                </a:lnTo>
                <a:lnTo>
                  <a:pt x="320" y="204"/>
                </a:lnTo>
                <a:lnTo>
                  <a:pt x="320" y="206"/>
                </a:lnTo>
                <a:lnTo>
                  <a:pt x="319" y="206"/>
                </a:lnTo>
                <a:lnTo>
                  <a:pt x="320" y="206"/>
                </a:lnTo>
                <a:lnTo>
                  <a:pt x="320" y="207"/>
                </a:lnTo>
                <a:lnTo>
                  <a:pt x="319" y="207"/>
                </a:lnTo>
                <a:lnTo>
                  <a:pt x="317" y="207"/>
                </a:lnTo>
                <a:lnTo>
                  <a:pt x="317" y="209"/>
                </a:lnTo>
                <a:lnTo>
                  <a:pt x="317" y="211"/>
                </a:lnTo>
                <a:lnTo>
                  <a:pt x="319" y="212"/>
                </a:lnTo>
                <a:lnTo>
                  <a:pt x="319" y="214"/>
                </a:lnTo>
                <a:lnTo>
                  <a:pt x="317" y="214"/>
                </a:lnTo>
                <a:lnTo>
                  <a:pt x="319" y="216"/>
                </a:lnTo>
                <a:lnTo>
                  <a:pt x="317" y="216"/>
                </a:lnTo>
                <a:lnTo>
                  <a:pt x="317" y="217"/>
                </a:lnTo>
                <a:lnTo>
                  <a:pt x="317" y="219"/>
                </a:lnTo>
                <a:lnTo>
                  <a:pt x="319" y="219"/>
                </a:lnTo>
                <a:lnTo>
                  <a:pt x="319" y="217"/>
                </a:lnTo>
                <a:lnTo>
                  <a:pt x="319" y="219"/>
                </a:lnTo>
                <a:lnTo>
                  <a:pt x="320" y="219"/>
                </a:lnTo>
                <a:lnTo>
                  <a:pt x="320" y="221"/>
                </a:lnTo>
                <a:lnTo>
                  <a:pt x="320" y="219"/>
                </a:lnTo>
                <a:lnTo>
                  <a:pt x="320" y="221"/>
                </a:lnTo>
                <a:lnTo>
                  <a:pt x="322" y="221"/>
                </a:lnTo>
                <a:lnTo>
                  <a:pt x="320" y="222"/>
                </a:lnTo>
                <a:lnTo>
                  <a:pt x="320" y="224"/>
                </a:lnTo>
                <a:lnTo>
                  <a:pt x="319" y="224"/>
                </a:lnTo>
                <a:lnTo>
                  <a:pt x="317" y="224"/>
                </a:lnTo>
                <a:lnTo>
                  <a:pt x="315" y="222"/>
                </a:lnTo>
                <a:lnTo>
                  <a:pt x="312" y="222"/>
                </a:lnTo>
                <a:lnTo>
                  <a:pt x="310" y="222"/>
                </a:lnTo>
                <a:lnTo>
                  <a:pt x="309" y="222"/>
                </a:lnTo>
                <a:lnTo>
                  <a:pt x="309" y="224"/>
                </a:lnTo>
                <a:lnTo>
                  <a:pt x="307" y="224"/>
                </a:lnTo>
                <a:lnTo>
                  <a:pt x="306" y="224"/>
                </a:lnTo>
                <a:lnTo>
                  <a:pt x="304" y="224"/>
                </a:lnTo>
                <a:lnTo>
                  <a:pt x="304" y="225"/>
                </a:lnTo>
                <a:lnTo>
                  <a:pt x="302" y="225"/>
                </a:lnTo>
                <a:lnTo>
                  <a:pt x="301" y="225"/>
                </a:lnTo>
                <a:lnTo>
                  <a:pt x="299" y="225"/>
                </a:lnTo>
                <a:lnTo>
                  <a:pt x="297" y="225"/>
                </a:lnTo>
                <a:lnTo>
                  <a:pt x="296" y="225"/>
                </a:lnTo>
                <a:lnTo>
                  <a:pt x="296" y="224"/>
                </a:lnTo>
                <a:lnTo>
                  <a:pt x="294" y="224"/>
                </a:lnTo>
                <a:lnTo>
                  <a:pt x="292" y="224"/>
                </a:lnTo>
                <a:lnTo>
                  <a:pt x="291" y="224"/>
                </a:lnTo>
                <a:lnTo>
                  <a:pt x="289" y="224"/>
                </a:lnTo>
                <a:lnTo>
                  <a:pt x="289" y="225"/>
                </a:lnTo>
                <a:lnTo>
                  <a:pt x="287" y="225"/>
                </a:lnTo>
                <a:lnTo>
                  <a:pt x="286" y="225"/>
                </a:lnTo>
                <a:lnTo>
                  <a:pt x="286" y="224"/>
                </a:lnTo>
                <a:lnTo>
                  <a:pt x="284" y="224"/>
                </a:lnTo>
                <a:lnTo>
                  <a:pt x="283" y="224"/>
                </a:lnTo>
                <a:lnTo>
                  <a:pt x="281" y="225"/>
                </a:lnTo>
                <a:lnTo>
                  <a:pt x="279" y="227"/>
                </a:lnTo>
                <a:lnTo>
                  <a:pt x="278" y="227"/>
                </a:lnTo>
                <a:lnTo>
                  <a:pt x="276" y="227"/>
                </a:lnTo>
                <a:lnTo>
                  <a:pt x="273" y="229"/>
                </a:lnTo>
                <a:lnTo>
                  <a:pt x="271" y="229"/>
                </a:lnTo>
                <a:lnTo>
                  <a:pt x="269" y="229"/>
                </a:lnTo>
                <a:lnTo>
                  <a:pt x="268" y="229"/>
                </a:lnTo>
                <a:lnTo>
                  <a:pt x="268" y="227"/>
                </a:lnTo>
                <a:lnTo>
                  <a:pt x="266" y="227"/>
                </a:lnTo>
                <a:lnTo>
                  <a:pt x="266" y="225"/>
                </a:lnTo>
                <a:lnTo>
                  <a:pt x="264" y="225"/>
                </a:lnTo>
                <a:lnTo>
                  <a:pt x="263" y="225"/>
                </a:lnTo>
                <a:lnTo>
                  <a:pt x="261" y="225"/>
                </a:lnTo>
                <a:lnTo>
                  <a:pt x="260" y="225"/>
                </a:lnTo>
                <a:lnTo>
                  <a:pt x="260" y="227"/>
                </a:lnTo>
                <a:lnTo>
                  <a:pt x="258" y="227"/>
                </a:lnTo>
                <a:lnTo>
                  <a:pt x="258" y="225"/>
                </a:lnTo>
                <a:lnTo>
                  <a:pt x="256" y="225"/>
                </a:lnTo>
                <a:lnTo>
                  <a:pt x="256" y="224"/>
                </a:lnTo>
                <a:lnTo>
                  <a:pt x="255" y="224"/>
                </a:lnTo>
                <a:lnTo>
                  <a:pt x="255" y="222"/>
                </a:lnTo>
                <a:lnTo>
                  <a:pt x="253" y="222"/>
                </a:lnTo>
                <a:lnTo>
                  <a:pt x="251" y="224"/>
                </a:lnTo>
                <a:lnTo>
                  <a:pt x="250" y="224"/>
                </a:lnTo>
                <a:lnTo>
                  <a:pt x="248" y="222"/>
                </a:lnTo>
                <a:lnTo>
                  <a:pt x="248" y="221"/>
                </a:lnTo>
                <a:lnTo>
                  <a:pt x="246" y="221"/>
                </a:lnTo>
                <a:lnTo>
                  <a:pt x="245" y="221"/>
                </a:lnTo>
                <a:lnTo>
                  <a:pt x="243" y="219"/>
                </a:lnTo>
                <a:lnTo>
                  <a:pt x="241" y="219"/>
                </a:lnTo>
                <a:lnTo>
                  <a:pt x="241" y="217"/>
                </a:lnTo>
                <a:lnTo>
                  <a:pt x="240" y="217"/>
                </a:lnTo>
                <a:lnTo>
                  <a:pt x="238" y="219"/>
                </a:lnTo>
                <a:lnTo>
                  <a:pt x="238" y="221"/>
                </a:lnTo>
                <a:lnTo>
                  <a:pt x="238" y="222"/>
                </a:lnTo>
                <a:lnTo>
                  <a:pt x="237" y="222"/>
                </a:lnTo>
                <a:lnTo>
                  <a:pt x="235" y="221"/>
                </a:lnTo>
                <a:lnTo>
                  <a:pt x="233" y="221"/>
                </a:lnTo>
                <a:lnTo>
                  <a:pt x="232" y="221"/>
                </a:lnTo>
                <a:lnTo>
                  <a:pt x="232" y="219"/>
                </a:lnTo>
                <a:lnTo>
                  <a:pt x="232" y="217"/>
                </a:lnTo>
                <a:lnTo>
                  <a:pt x="233" y="216"/>
                </a:lnTo>
                <a:lnTo>
                  <a:pt x="233" y="214"/>
                </a:lnTo>
                <a:lnTo>
                  <a:pt x="232" y="212"/>
                </a:lnTo>
                <a:lnTo>
                  <a:pt x="230" y="212"/>
                </a:lnTo>
                <a:lnTo>
                  <a:pt x="228" y="212"/>
                </a:lnTo>
                <a:lnTo>
                  <a:pt x="227" y="212"/>
                </a:lnTo>
                <a:lnTo>
                  <a:pt x="225" y="212"/>
                </a:lnTo>
                <a:lnTo>
                  <a:pt x="223" y="212"/>
                </a:lnTo>
                <a:lnTo>
                  <a:pt x="222" y="212"/>
                </a:lnTo>
                <a:lnTo>
                  <a:pt x="220" y="212"/>
                </a:lnTo>
                <a:lnTo>
                  <a:pt x="218" y="212"/>
                </a:lnTo>
                <a:lnTo>
                  <a:pt x="218" y="211"/>
                </a:lnTo>
                <a:lnTo>
                  <a:pt x="217" y="212"/>
                </a:lnTo>
                <a:lnTo>
                  <a:pt x="217" y="211"/>
                </a:lnTo>
                <a:lnTo>
                  <a:pt x="215" y="211"/>
                </a:lnTo>
                <a:lnTo>
                  <a:pt x="212" y="211"/>
                </a:lnTo>
                <a:lnTo>
                  <a:pt x="205" y="211"/>
                </a:lnTo>
                <a:lnTo>
                  <a:pt x="199" y="211"/>
                </a:lnTo>
                <a:lnTo>
                  <a:pt x="197" y="211"/>
                </a:lnTo>
                <a:lnTo>
                  <a:pt x="194" y="211"/>
                </a:lnTo>
                <a:lnTo>
                  <a:pt x="192" y="211"/>
                </a:lnTo>
                <a:lnTo>
                  <a:pt x="191" y="211"/>
                </a:lnTo>
                <a:lnTo>
                  <a:pt x="184" y="211"/>
                </a:lnTo>
                <a:lnTo>
                  <a:pt x="179" y="211"/>
                </a:lnTo>
                <a:lnTo>
                  <a:pt x="177" y="211"/>
                </a:lnTo>
                <a:lnTo>
                  <a:pt x="176" y="211"/>
                </a:lnTo>
                <a:lnTo>
                  <a:pt x="174" y="211"/>
                </a:lnTo>
                <a:lnTo>
                  <a:pt x="171" y="211"/>
                </a:lnTo>
                <a:lnTo>
                  <a:pt x="169" y="211"/>
                </a:lnTo>
                <a:lnTo>
                  <a:pt x="168" y="211"/>
                </a:lnTo>
                <a:lnTo>
                  <a:pt x="164" y="211"/>
                </a:lnTo>
                <a:lnTo>
                  <a:pt x="158" y="211"/>
                </a:lnTo>
                <a:lnTo>
                  <a:pt x="151" y="211"/>
                </a:lnTo>
                <a:lnTo>
                  <a:pt x="143" y="211"/>
                </a:lnTo>
                <a:lnTo>
                  <a:pt x="136" y="211"/>
                </a:lnTo>
                <a:lnTo>
                  <a:pt x="135" y="211"/>
                </a:lnTo>
                <a:lnTo>
                  <a:pt x="131" y="211"/>
                </a:lnTo>
                <a:close/>
              </a:path>
            </a:pathLst>
          </a:custGeom>
          <a:solidFill>
            <a:schemeClr val="bg1">
              <a:lumMod val="95000"/>
            </a:schemeClr>
          </a:solidFill>
          <a:ln w="11113">
            <a:solidFill>
              <a:srgbClr val="4E4E4E"/>
            </a:solidFill>
            <a:prstDash val="solid"/>
            <a:round/>
            <a:headEnd/>
            <a:tailEnd/>
          </a:ln>
          <a:extLst/>
        </p:spPr>
        <p:txBody>
          <a:bodyPr lIns="104306" tIns="52153" rIns="104306" bIns="52153"/>
          <a:lstStyle/>
          <a:p>
            <a:pPr>
              <a:defRPr/>
            </a:pPr>
            <a:endParaRPr lang="en-GB"/>
          </a:p>
        </p:txBody>
      </p:sp>
      <p:sp>
        <p:nvSpPr>
          <p:cNvPr id="26658" name="Rectangle 2"/>
          <p:cNvSpPr txBox="1">
            <a:spLocks noChangeArrowheads="1"/>
          </p:cNvSpPr>
          <p:nvPr/>
        </p:nvSpPr>
        <p:spPr bwMode="auto">
          <a:xfrm>
            <a:off x="5570" y="-29756"/>
            <a:ext cx="10693400" cy="88564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GB" b="1">
                <a:solidFill>
                  <a:srgbClr val="002060"/>
                </a:solidFill>
                <a:latin typeface="Calibri" pitchFamily="34" charset="0"/>
                <a:cs typeface="Calibri" pitchFamily="34" charset="0"/>
              </a:rPr>
              <a:t>Geographical distribution of Ebola outbreak(s) in West Africa</a:t>
            </a:r>
          </a:p>
          <a:p>
            <a:pPr eaLnBrk="1" hangingPunct="1"/>
            <a:r>
              <a:rPr lang="en-GB" b="1">
                <a:solidFill>
                  <a:srgbClr val="002060"/>
                </a:solidFill>
                <a:latin typeface="Calibri" pitchFamily="34" charset="0"/>
                <a:cs typeface="Calibri" pitchFamily="34" charset="0"/>
              </a:rPr>
              <a:t>January to June 2014 -</a:t>
            </a:r>
            <a:r>
              <a:rPr lang="en-GB" b="1">
                <a:solidFill>
                  <a:srgbClr val="1E7FB8"/>
                </a:solidFill>
                <a:latin typeface="Calibri" pitchFamily="34" charset="0"/>
                <a:cs typeface="Calibri" pitchFamily="34" charset="0"/>
              </a:rPr>
              <a:t> </a:t>
            </a:r>
            <a:r>
              <a:rPr lang="en-GB" b="1">
                <a:solidFill>
                  <a:srgbClr val="CC0000"/>
                </a:solidFill>
                <a:latin typeface="Calibri" pitchFamily="34" charset="0"/>
                <a:cs typeface="Calibri" pitchFamily="34" charset="0"/>
              </a:rPr>
              <a:t>As of 2</a:t>
            </a:r>
            <a:r>
              <a:rPr lang="en-GB" b="1" baseline="30000">
                <a:solidFill>
                  <a:srgbClr val="CC0000"/>
                </a:solidFill>
                <a:latin typeface="Calibri" pitchFamily="34" charset="0"/>
                <a:cs typeface="Calibri" pitchFamily="34" charset="0"/>
              </a:rPr>
              <a:t>nd</a:t>
            </a:r>
            <a:r>
              <a:rPr lang="en-GB" b="1">
                <a:solidFill>
                  <a:srgbClr val="CC0000"/>
                </a:solidFill>
                <a:latin typeface="Calibri" pitchFamily="34" charset="0"/>
                <a:cs typeface="Calibri" pitchFamily="34" charset="0"/>
              </a:rPr>
              <a:t> August 2014.</a:t>
            </a:r>
          </a:p>
        </p:txBody>
      </p:sp>
      <p:sp>
        <p:nvSpPr>
          <p:cNvPr id="26659" name="TextBox 794"/>
          <p:cNvSpPr txBox="1">
            <a:spLocks noChangeArrowheads="1"/>
          </p:cNvSpPr>
          <p:nvPr/>
        </p:nvSpPr>
        <p:spPr bwMode="auto">
          <a:xfrm>
            <a:off x="4813887" y="2845975"/>
            <a:ext cx="952327"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Dinguiraye</a:t>
            </a:r>
          </a:p>
        </p:txBody>
      </p:sp>
      <p:sp>
        <p:nvSpPr>
          <p:cNvPr id="26660" name="TextBox 796"/>
          <p:cNvSpPr txBox="1">
            <a:spLocks noChangeArrowheads="1"/>
          </p:cNvSpPr>
          <p:nvPr/>
        </p:nvSpPr>
        <p:spPr bwMode="auto">
          <a:xfrm>
            <a:off x="4089855" y="3197785"/>
            <a:ext cx="789334"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Télimélé</a:t>
            </a:r>
          </a:p>
        </p:txBody>
      </p:sp>
      <p:sp>
        <p:nvSpPr>
          <p:cNvPr id="26661" name="TextBox 798"/>
          <p:cNvSpPr txBox="1">
            <a:spLocks noChangeArrowheads="1"/>
          </p:cNvSpPr>
          <p:nvPr/>
        </p:nvSpPr>
        <p:spPr bwMode="auto">
          <a:xfrm>
            <a:off x="2671494" y="3922406"/>
            <a:ext cx="1215411" cy="45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2300">
                <a:solidFill>
                  <a:srgbClr val="CC0000"/>
                </a:solidFill>
                <a:latin typeface="Calibri" pitchFamily="34" charset="0"/>
                <a:cs typeface="Calibri" pitchFamily="34" charset="0"/>
              </a:rPr>
              <a:t>Conakry</a:t>
            </a:r>
          </a:p>
        </p:txBody>
      </p:sp>
      <p:sp>
        <p:nvSpPr>
          <p:cNvPr id="26662" name="TextBox 799"/>
          <p:cNvSpPr txBox="1">
            <a:spLocks noChangeArrowheads="1"/>
          </p:cNvSpPr>
          <p:nvPr/>
        </p:nvSpPr>
        <p:spPr bwMode="auto">
          <a:xfrm>
            <a:off x="2879421" y="4466746"/>
            <a:ext cx="1378469" cy="45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2300">
                <a:solidFill>
                  <a:srgbClr val="CC0000"/>
                </a:solidFill>
                <a:latin typeface="Calibri" pitchFamily="34" charset="0"/>
                <a:cs typeface="Calibri" pitchFamily="34" charset="0"/>
              </a:rPr>
              <a:t>Freetown</a:t>
            </a:r>
          </a:p>
        </p:txBody>
      </p:sp>
      <p:sp>
        <p:nvSpPr>
          <p:cNvPr id="26663" name="TextBox 800"/>
          <p:cNvSpPr txBox="1">
            <a:spLocks noChangeArrowheads="1"/>
          </p:cNvSpPr>
          <p:nvPr/>
        </p:nvSpPr>
        <p:spPr bwMode="auto">
          <a:xfrm>
            <a:off x="4217952" y="5642942"/>
            <a:ext cx="1402066" cy="45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2300">
                <a:solidFill>
                  <a:srgbClr val="CC0000"/>
                </a:solidFill>
                <a:latin typeface="Calibri" pitchFamily="34" charset="0"/>
                <a:cs typeface="Calibri" pitchFamily="34" charset="0"/>
              </a:rPr>
              <a:t>Monrovia</a:t>
            </a:r>
          </a:p>
        </p:txBody>
      </p:sp>
      <p:sp>
        <p:nvSpPr>
          <p:cNvPr id="26664" name="Oval 803"/>
          <p:cNvSpPr>
            <a:spLocks noChangeArrowheads="1"/>
          </p:cNvSpPr>
          <p:nvPr/>
        </p:nvSpPr>
        <p:spPr bwMode="auto">
          <a:xfrm>
            <a:off x="4236518" y="4398486"/>
            <a:ext cx="525388" cy="493582"/>
          </a:xfrm>
          <a:prstGeom prst="ellipse">
            <a:avLst/>
          </a:prstGeom>
          <a:solidFill>
            <a:srgbClr val="FF0000">
              <a:alpha val="32156"/>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lIns="104306" tIns="52153" rIns="104306" bIns="52153"/>
          <a:lstStyle/>
          <a:p>
            <a:pPr algn="l"/>
            <a:endParaRPr lang="en-GB" b="1">
              <a:latin typeface="Arial Black" pitchFamily="34" charset="0"/>
            </a:endParaRPr>
          </a:p>
        </p:txBody>
      </p:sp>
      <p:sp>
        <p:nvSpPr>
          <p:cNvPr id="26665" name="Oval 805"/>
          <p:cNvSpPr>
            <a:spLocks noChangeArrowheads="1"/>
          </p:cNvSpPr>
          <p:nvPr/>
        </p:nvSpPr>
        <p:spPr bwMode="auto">
          <a:xfrm>
            <a:off x="6423466" y="2754961"/>
            <a:ext cx="347165" cy="325554"/>
          </a:xfrm>
          <a:prstGeom prst="ellipse">
            <a:avLst/>
          </a:prstGeom>
          <a:solidFill>
            <a:srgbClr val="FF0000">
              <a:alpha val="32156"/>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lIns="104306" tIns="52153" rIns="104306" bIns="52153"/>
          <a:lstStyle/>
          <a:p>
            <a:pPr algn="l"/>
            <a:endParaRPr lang="en-GB" b="1">
              <a:latin typeface="Arial Black" pitchFamily="34" charset="0"/>
            </a:endParaRPr>
          </a:p>
        </p:txBody>
      </p:sp>
      <p:sp>
        <p:nvSpPr>
          <p:cNvPr id="26666" name="TextBox 809"/>
          <p:cNvSpPr txBox="1">
            <a:spLocks noChangeArrowheads="1"/>
          </p:cNvSpPr>
          <p:nvPr/>
        </p:nvSpPr>
        <p:spPr bwMode="auto">
          <a:xfrm>
            <a:off x="3766825" y="3351811"/>
            <a:ext cx="578250"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Boffa</a:t>
            </a:r>
          </a:p>
        </p:txBody>
      </p:sp>
      <p:sp>
        <p:nvSpPr>
          <p:cNvPr id="26667" name="Oval 817"/>
          <p:cNvSpPr>
            <a:spLocks noChangeArrowheads="1"/>
          </p:cNvSpPr>
          <p:nvPr/>
        </p:nvSpPr>
        <p:spPr bwMode="auto">
          <a:xfrm>
            <a:off x="3878214" y="3966162"/>
            <a:ext cx="347164" cy="315053"/>
          </a:xfrm>
          <a:prstGeom prst="ellipse">
            <a:avLst/>
          </a:prstGeom>
          <a:solidFill>
            <a:srgbClr val="FF0000">
              <a:alpha val="32156"/>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lIns="104306" tIns="52153" rIns="104306" bIns="52153"/>
          <a:lstStyle/>
          <a:p>
            <a:pPr algn="l"/>
            <a:endParaRPr lang="en-GB" b="1">
              <a:latin typeface="Arial Black" pitchFamily="34" charset="0"/>
            </a:endParaRPr>
          </a:p>
        </p:txBody>
      </p:sp>
      <p:sp>
        <p:nvSpPr>
          <p:cNvPr id="26668" name="TextBox 810"/>
          <p:cNvSpPr txBox="1">
            <a:spLocks noChangeArrowheads="1"/>
          </p:cNvSpPr>
          <p:nvPr/>
        </p:nvSpPr>
        <p:spPr bwMode="auto">
          <a:xfrm>
            <a:off x="3993318" y="3596852"/>
            <a:ext cx="796643"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Dubréka</a:t>
            </a:r>
          </a:p>
        </p:txBody>
      </p:sp>
      <p:sp>
        <p:nvSpPr>
          <p:cNvPr id="26669" name="Oval 811"/>
          <p:cNvSpPr>
            <a:spLocks noChangeAspect="1"/>
          </p:cNvSpPr>
          <p:nvPr/>
        </p:nvSpPr>
        <p:spPr bwMode="auto">
          <a:xfrm>
            <a:off x="4219809" y="3838392"/>
            <a:ext cx="89112" cy="82263"/>
          </a:xfrm>
          <a:prstGeom prst="ellipse">
            <a:avLst/>
          </a:prstGeom>
          <a:solidFill>
            <a:schemeClr val="bg1"/>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670" name="Oval 812"/>
          <p:cNvSpPr>
            <a:spLocks noChangeAspect="1"/>
          </p:cNvSpPr>
          <p:nvPr/>
        </p:nvSpPr>
        <p:spPr bwMode="auto">
          <a:xfrm>
            <a:off x="4028590" y="3591601"/>
            <a:ext cx="89112" cy="82264"/>
          </a:xfrm>
          <a:prstGeom prst="ellipse">
            <a:avLst/>
          </a:prstGeom>
          <a:solidFill>
            <a:schemeClr val="bg1"/>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671" name="Oval 813"/>
          <p:cNvSpPr>
            <a:spLocks noChangeAspect="1"/>
          </p:cNvSpPr>
          <p:nvPr/>
        </p:nvSpPr>
        <p:spPr bwMode="auto">
          <a:xfrm>
            <a:off x="5712430" y="3038508"/>
            <a:ext cx="89112" cy="84014"/>
          </a:xfrm>
          <a:prstGeom prst="ellipse">
            <a:avLst/>
          </a:prstGeom>
          <a:solidFill>
            <a:schemeClr val="bg1"/>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672" name="Oval 814"/>
          <p:cNvSpPr>
            <a:spLocks noChangeAspect="1"/>
          </p:cNvSpPr>
          <p:nvPr/>
        </p:nvSpPr>
        <p:spPr bwMode="auto">
          <a:xfrm>
            <a:off x="4407315" y="3514588"/>
            <a:ext cx="87256" cy="82264"/>
          </a:xfrm>
          <a:prstGeom prst="ellipse">
            <a:avLst/>
          </a:prstGeom>
          <a:solidFill>
            <a:schemeClr val="bg1"/>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673" name="Oval 791"/>
          <p:cNvSpPr>
            <a:spLocks noChangeArrowheads="1"/>
          </p:cNvSpPr>
          <p:nvPr/>
        </p:nvSpPr>
        <p:spPr bwMode="auto">
          <a:xfrm rot="2074419">
            <a:off x="5589901" y="4274214"/>
            <a:ext cx="933815" cy="810386"/>
          </a:xfrm>
          <a:prstGeom prst="ellipse">
            <a:avLst/>
          </a:prstGeom>
          <a:solidFill>
            <a:srgbClr val="FF0000">
              <a:alpha val="32156"/>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lIns="104306" tIns="52153" rIns="104306" bIns="52153"/>
          <a:lstStyle/>
          <a:p>
            <a:pPr algn="l"/>
            <a:endParaRPr lang="en-GB" b="1">
              <a:latin typeface="Arial Black" pitchFamily="34" charset="0"/>
            </a:endParaRPr>
          </a:p>
        </p:txBody>
      </p:sp>
      <p:sp>
        <p:nvSpPr>
          <p:cNvPr id="26674" name="Freeform 818"/>
          <p:cNvSpPr>
            <a:spLocks noChangeAspect="1"/>
          </p:cNvSpPr>
          <p:nvPr/>
        </p:nvSpPr>
        <p:spPr bwMode="auto">
          <a:xfrm>
            <a:off x="4097281" y="3696617"/>
            <a:ext cx="2760605" cy="1352977"/>
          </a:xfrm>
          <a:custGeom>
            <a:avLst/>
            <a:gdLst>
              <a:gd name="T0" fmla="*/ 4354 w 4329704"/>
              <a:gd name="T1" fmla="*/ 31757 h 2252117"/>
              <a:gd name="T2" fmla="*/ 16433 w 4329704"/>
              <a:gd name="T3" fmla="*/ 29317 h 2252117"/>
              <a:gd name="T4" fmla="*/ 20104 w 4329704"/>
              <a:gd name="T5" fmla="*/ 25250 h 2252117"/>
              <a:gd name="T6" fmla="*/ 24998 w 4329704"/>
              <a:gd name="T7" fmla="*/ 23217 h 2252117"/>
              <a:gd name="T8" fmla="*/ 28669 w 4329704"/>
              <a:gd name="T9" fmla="*/ 19557 h 2252117"/>
              <a:gd name="T10" fmla="*/ 31116 w 4329704"/>
              <a:gd name="T11" fmla="*/ 17931 h 2252117"/>
              <a:gd name="T12" fmla="*/ 33972 w 4329704"/>
              <a:gd name="T13" fmla="*/ 17117 h 2252117"/>
              <a:gd name="T14" fmla="*/ 42945 w 4329704"/>
              <a:gd name="T15" fmla="*/ 15084 h 2252117"/>
              <a:gd name="T16" fmla="*/ 49880 w 4329704"/>
              <a:gd name="T17" fmla="*/ 11018 h 2252117"/>
              <a:gd name="T18" fmla="*/ 52735 w 4329704"/>
              <a:gd name="T19" fmla="*/ 5325 h 2252117"/>
              <a:gd name="T20" fmla="*/ 61301 w 4329704"/>
              <a:gd name="T21" fmla="*/ 2478 h 2252117"/>
              <a:gd name="T22" fmla="*/ 62932 w 4329704"/>
              <a:gd name="T23" fmla="*/ 852 h 2252117"/>
              <a:gd name="T24" fmla="*/ 71905 w 4329704"/>
              <a:gd name="T25" fmla="*/ 7765 h 2252117"/>
              <a:gd name="T26" fmla="*/ 79248 w 4329704"/>
              <a:gd name="T27" fmla="*/ 10611 h 2252117"/>
              <a:gd name="T28" fmla="*/ 100458 w 4329704"/>
              <a:gd name="T29" fmla="*/ 11018 h 2252117"/>
              <a:gd name="T30" fmla="*/ 108208 w 4329704"/>
              <a:gd name="T31" fmla="*/ 10611 h 2252117"/>
              <a:gd name="T32" fmla="*/ 109432 w 4329704"/>
              <a:gd name="T33" fmla="*/ 14677 h 2252117"/>
              <a:gd name="T34" fmla="*/ 114326 w 4329704"/>
              <a:gd name="T35" fmla="*/ 16304 h 2252117"/>
              <a:gd name="T36" fmla="*/ 120853 w 4329704"/>
              <a:gd name="T37" fmla="*/ 17524 h 2252117"/>
              <a:gd name="T38" fmla="*/ 122892 w 4329704"/>
              <a:gd name="T39" fmla="*/ 15897 h 2252117"/>
              <a:gd name="T40" fmla="*/ 127379 w 4329704"/>
              <a:gd name="T41" fmla="*/ 17931 h 2252117"/>
              <a:gd name="T42" fmla="*/ 128603 w 4329704"/>
              <a:gd name="T43" fmla="*/ 21997 h 2252117"/>
              <a:gd name="T44" fmla="*/ 129826 w 4329704"/>
              <a:gd name="T45" fmla="*/ 24437 h 2252117"/>
              <a:gd name="T46" fmla="*/ 131866 w 4329704"/>
              <a:gd name="T47" fmla="*/ 31757 h 2252117"/>
              <a:gd name="T48" fmla="*/ 133905 w 4329704"/>
              <a:gd name="T49" fmla="*/ 36230 h 2252117"/>
              <a:gd name="T50" fmla="*/ 136760 w 4329704"/>
              <a:gd name="T51" fmla="*/ 38263 h 2252117"/>
              <a:gd name="T52" fmla="*/ 144918 w 4329704"/>
              <a:gd name="T53" fmla="*/ 40297 h 2252117"/>
              <a:gd name="T54" fmla="*/ 148590 w 4329704"/>
              <a:gd name="T55" fmla="*/ 44770 h 2252117"/>
              <a:gd name="T56" fmla="*/ 151444 w 4329704"/>
              <a:gd name="T57" fmla="*/ 50057 h 2252117"/>
              <a:gd name="T58" fmla="*/ 152260 w 4329704"/>
              <a:gd name="T59" fmla="*/ 57376 h 2252117"/>
              <a:gd name="T60" fmla="*/ 150629 w 4329704"/>
              <a:gd name="T61" fmla="*/ 61036 h 2252117"/>
              <a:gd name="T62" fmla="*/ 148998 w 4329704"/>
              <a:gd name="T63" fmla="*/ 63070 h 2252117"/>
              <a:gd name="T64" fmla="*/ 147774 w 4329704"/>
              <a:gd name="T65" fmla="*/ 66729 h 2252117"/>
              <a:gd name="T66" fmla="*/ 149813 w 4329704"/>
              <a:gd name="T67" fmla="*/ 72016 h 2252117"/>
              <a:gd name="T68" fmla="*/ 150629 w 4329704"/>
              <a:gd name="T69" fmla="*/ 76489 h 2252117"/>
              <a:gd name="T70" fmla="*/ 157155 w 4329704"/>
              <a:gd name="T71" fmla="*/ 76489 h 2252117"/>
              <a:gd name="T72" fmla="*/ 164090 w 4329704"/>
              <a:gd name="T73" fmla="*/ 74049 h 2252117"/>
              <a:gd name="T74" fmla="*/ 172247 w 4329704"/>
              <a:gd name="T75" fmla="*/ 73236 h 2252117"/>
              <a:gd name="T76" fmla="*/ 175918 w 4329704"/>
              <a:gd name="T77" fmla="*/ 75675 h 2252117"/>
              <a:gd name="T78" fmla="*/ 177141 w 4329704"/>
              <a:gd name="T79" fmla="*/ 77709 h 2252117"/>
              <a:gd name="T80" fmla="*/ 178773 w 4329704"/>
              <a:gd name="T81" fmla="*/ 80962 h 2252117"/>
              <a:gd name="T82" fmla="*/ 182445 w 4329704"/>
              <a:gd name="T83" fmla="*/ 86249 h 2252117"/>
              <a:gd name="T84" fmla="*/ 188155 w 4329704"/>
              <a:gd name="T85" fmla="*/ 89095 h 2252117"/>
              <a:gd name="T86" fmla="*/ 191418 w 4329704"/>
              <a:gd name="T87" fmla="*/ 93162 h 2252117"/>
              <a:gd name="T88" fmla="*/ 193865 w 4329704"/>
              <a:gd name="T89" fmla="*/ 95602 h 2252117"/>
              <a:gd name="T90" fmla="*/ 195089 w 4329704"/>
              <a:gd name="T91" fmla="*/ 97635 h 2252117"/>
              <a:gd name="T92" fmla="*/ 198760 w 4329704"/>
              <a:gd name="T93" fmla="*/ 100888 h 2252117"/>
              <a:gd name="T94" fmla="*/ 202431 w 4329704"/>
              <a:gd name="T95" fmla="*/ 103735 h 2252117"/>
              <a:gd name="T96" fmla="*/ 208589 w 4329704"/>
              <a:gd name="T97" fmla="*/ 108169 h 225211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329704" h="2252117">
                <a:moveTo>
                  <a:pt x="0" y="687133"/>
                </a:moveTo>
                <a:cubicBezTo>
                  <a:pt x="14111" y="684311"/>
                  <a:pt x="58934" y="671162"/>
                  <a:pt x="90383" y="661194"/>
                </a:cubicBezTo>
                <a:cubicBezTo>
                  <a:pt x="121832" y="651226"/>
                  <a:pt x="146910" y="635793"/>
                  <a:pt x="188695" y="627326"/>
                </a:cubicBezTo>
                <a:cubicBezTo>
                  <a:pt x="230480" y="618859"/>
                  <a:pt x="333662" y="611012"/>
                  <a:pt x="341095" y="610393"/>
                </a:cubicBezTo>
                <a:cubicBezTo>
                  <a:pt x="346739" y="604748"/>
                  <a:pt x="353041" y="599692"/>
                  <a:pt x="358028" y="593459"/>
                </a:cubicBezTo>
                <a:cubicBezTo>
                  <a:pt x="375301" y="571867"/>
                  <a:pt x="388808" y="535221"/>
                  <a:pt x="417295" y="525726"/>
                </a:cubicBezTo>
                <a:lnTo>
                  <a:pt x="468095" y="508793"/>
                </a:lnTo>
                <a:cubicBezTo>
                  <a:pt x="494920" y="499851"/>
                  <a:pt x="495451" y="502149"/>
                  <a:pt x="518895" y="483393"/>
                </a:cubicBezTo>
                <a:cubicBezTo>
                  <a:pt x="541608" y="465222"/>
                  <a:pt x="533203" y="465505"/>
                  <a:pt x="552761" y="441059"/>
                </a:cubicBezTo>
                <a:cubicBezTo>
                  <a:pt x="564472" y="426421"/>
                  <a:pt x="578884" y="416457"/>
                  <a:pt x="595095" y="407193"/>
                </a:cubicBezTo>
                <a:cubicBezTo>
                  <a:pt x="606053" y="400931"/>
                  <a:pt x="618460" y="397260"/>
                  <a:pt x="628961" y="390259"/>
                </a:cubicBezTo>
                <a:cubicBezTo>
                  <a:pt x="635603" y="385831"/>
                  <a:pt x="638755" y="376896"/>
                  <a:pt x="645895" y="373326"/>
                </a:cubicBezTo>
                <a:cubicBezTo>
                  <a:pt x="656303" y="368122"/>
                  <a:pt x="668573" y="368056"/>
                  <a:pt x="679761" y="364859"/>
                </a:cubicBezTo>
                <a:cubicBezTo>
                  <a:pt x="688342" y="362407"/>
                  <a:pt x="696410" y="358143"/>
                  <a:pt x="705161" y="356393"/>
                </a:cubicBezTo>
                <a:cubicBezTo>
                  <a:pt x="756779" y="346069"/>
                  <a:pt x="794282" y="344897"/>
                  <a:pt x="840628" y="330993"/>
                </a:cubicBezTo>
                <a:cubicBezTo>
                  <a:pt x="857725" y="325864"/>
                  <a:pt x="876576" y="323960"/>
                  <a:pt x="891428" y="314059"/>
                </a:cubicBezTo>
                <a:cubicBezTo>
                  <a:pt x="899895" y="308415"/>
                  <a:pt x="892839" y="311237"/>
                  <a:pt x="916828" y="297126"/>
                </a:cubicBezTo>
                <a:cubicBezTo>
                  <a:pt x="940817" y="283015"/>
                  <a:pt x="1007139" y="256204"/>
                  <a:pt x="1035361" y="229393"/>
                </a:cubicBezTo>
                <a:cubicBezTo>
                  <a:pt x="1063583" y="202582"/>
                  <a:pt x="1076283" y="156014"/>
                  <a:pt x="1086161" y="136259"/>
                </a:cubicBezTo>
                <a:cubicBezTo>
                  <a:pt x="1096039" y="116504"/>
                  <a:pt x="1079106" y="120737"/>
                  <a:pt x="1094628" y="110859"/>
                </a:cubicBezTo>
                <a:cubicBezTo>
                  <a:pt x="1110150" y="100981"/>
                  <a:pt x="1149662" y="86871"/>
                  <a:pt x="1179295" y="76993"/>
                </a:cubicBezTo>
                <a:cubicBezTo>
                  <a:pt x="1208928" y="67115"/>
                  <a:pt x="1252673" y="57238"/>
                  <a:pt x="1272428" y="51593"/>
                </a:cubicBezTo>
                <a:cubicBezTo>
                  <a:pt x="1292184" y="45949"/>
                  <a:pt x="1289361" y="45948"/>
                  <a:pt x="1297828" y="43126"/>
                </a:cubicBezTo>
                <a:cubicBezTo>
                  <a:pt x="1300650" y="34659"/>
                  <a:pt x="1300720" y="24695"/>
                  <a:pt x="1306295" y="17726"/>
                </a:cubicBezTo>
                <a:cubicBezTo>
                  <a:pt x="1330708" y="-12789"/>
                  <a:pt x="1356122" y="4282"/>
                  <a:pt x="1390961" y="9259"/>
                </a:cubicBezTo>
                <a:cubicBezTo>
                  <a:pt x="1422005" y="33248"/>
                  <a:pt x="1464339" y="130615"/>
                  <a:pt x="1492561" y="161659"/>
                </a:cubicBezTo>
                <a:cubicBezTo>
                  <a:pt x="1499830" y="183468"/>
                  <a:pt x="1551753" y="193390"/>
                  <a:pt x="1560295" y="195526"/>
                </a:cubicBezTo>
                <a:cubicBezTo>
                  <a:pt x="1611477" y="208322"/>
                  <a:pt x="1583122" y="200313"/>
                  <a:pt x="1644961" y="220926"/>
                </a:cubicBezTo>
                <a:cubicBezTo>
                  <a:pt x="1682540" y="233452"/>
                  <a:pt x="1723984" y="226571"/>
                  <a:pt x="1763495" y="229393"/>
                </a:cubicBezTo>
                <a:cubicBezTo>
                  <a:pt x="1879618" y="268098"/>
                  <a:pt x="1813469" y="249278"/>
                  <a:pt x="2085228" y="229393"/>
                </a:cubicBezTo>
                <a:cubicBezTo>
                  <a:pt x="2103030" y="228090"/>
                  <a:pt x="2136028" y="212459"/>
                  <a:pt x="2136028" y="212459"/>
                </a:cubicBezTo>
                <a:cubicBezTo>
                  <a:pt x="2172717" y="215281"/>
                  <a:pt x="2211441" y="208549"/>
                  <a:pt x="2246095" y="220926"/>
                </a:cubicBezTo>
                <a:cubicBezTo>
                  <a:pt x="2257053" y="224840"/>
                  <a:pt x="2251217" y="243647"/>
                  <a:pt x="2254561" y="254793"/>
                </a:cubicBezTo>
                <a:cubicBezTo>
                  <a:pt x="2259690" y="271890"/>
                  <a:pt x="2256643" y="295692"/>
                  <a:pt x="2271495" y="305593"/>
                </a:cubicBezTo>
                <a:cubicBezTo>
                  <a:pt x="2279962" y="311237"/>
                  <a:pt x="2287794" y="317975"/>
                  <a:pt x="2296895" y="322526"/>
                </a:cubicBezTo>
                <a:cubicBezTo>
                  <a:pt x="2317740" y="332949"/>
                  <a:pt x="2353579" y="336207"/>
                  <a:pt x="2373095" y="339459"/>
                </a:cubicBezTo>
                <a:cubicBezTo>
                  <a:pt x="2378739" y="345104"/>
                  <a:pt x="2367450" y="352160"/>
                  <a:pt x="2390028" y="356393"/>
                </a:cubicBezTo>
                <a:cubicBezTo>
                  <a:pt x="2412606" y="360626"/>
                  <a:pt x="2485983" y="366270"/>
                  <a:pt x="2508561" y="364859"/>
                </a:cubicBezTo>
                <a:cubicBezTo>
                  <a:pt x="2531139" y="363448"/>
                  <a:pt x="2519262" y="352913"/>
                  <a:pt x="2525495" y="347926"/>
                </a:cubicBezTo>
                <a:cubicBezTo>
                  <a:pt x="2533441" y="341569"/>
                  <a:pt x="2542428" y="336637"/>
                  <a:pt x="2550895" y="330993"/>
                </a:cubicBezTo>
                <a:cubicBezTo>
                  <a:pt x="2579117" y="333815"/>
                  <a:pt x="2609740" y="327722"/>
                  <a:pt x="2635561" y="339459"/>
                </a:cubicBezTo>
                <a:cubicBezTo>
                  <a:pt x="2646154" y="344274"/>
                  <a:pt x="2639795" y="357804"/>
                  <a:pt x="2644028" y="373326"/>
                </a:cubicBezTo>
                <a:cubicBezTo>
                  <a:pt x="2648261" y="388848"/>
                  <a:pt x="2656728" y="418482"/>
                  <a:pt x="2660961" y="432593"/>
                </a:cubicBezTo>
                <a:cubicBezTo>
                  <a:pt x="2665194" y="446704"/>
                  <a:pt x="2666976" y="449412"/>
                  <a:pt x="2669428" y="457993"/>
                </a:cubicBezTo>
                <a:cubicBezTo>
                  <a:pt x="2672625" y="469181"/>
                  <a:pt x="2672691" y="481451"/>
                  <a:pt x="2677895" y="491859"/>
                </a:cubicBezTo>
                <a:cubicBezTo>
                  <a:pt x="2681465" y="498999"/>
                  <a:pt x="2689184" y="503148"/>
                  <a:pt x="2694828" y="508793"/>
                </a:cubicBezTo>
                <a:cubicBezTo>
                  <a:pt x="2701883" y="525726"/>
                  <a:pt x="2713173" y="568059"/>
                  <a:pt x="2720228" y="593459"/>
                </a:cubicBezTo>
                <a:cubicBezTo>
                  <a:pt x="2727283" y="618859"/>
                  <a:pt x="2729801" y="639115"/>
                  <a:pt x="2737161" y="661193"/>
                </a:cubicBezTo>
                <a:lnTo>
                  <a:pt x="2762561" y="737393"/>
                </a:lnTo>
                <a:cubicBezTo>
                  <a:pt x="2765085" y="744966"/>
                  <a:pt x="2773850" y="748682"/>
                  <a:pt x="2779495" y="754326"/>
                </a:cubicBezTo>
                <a:cubicBezTo>
                  <a:pt x="2782317" y="762793"/>
                  <a:pt x="2780699" y="774539"/>
                  <a:pt x="2787961" y="779726"/>
                </a:cubicBezTo>
                <a:cubicBezTo>
                  <a:pt x="2802486" y="790101"/>
                  <a:pt x="2838761" y="796659"/>
                  <a:pt x="2838761" y="796659"/>
                </a:cubicBezTo>
                <a:cubicBezTo>
                  <a:pt x="2882333" y="840231"/>
                  <a:pt x="2845990" y="810564"/>
                  <a:pt x="2965761" y="830526"/>
                </a:cubicBezTo>
                <a:cubicBezTo>
                  <a:pt x="2979956" y="832892"/>
                  <a:pt x="2993984" y="836171"/>
                  <a:pt x="3008095" y="838993"/>
                </a:cubicBezTo>
                <a:cubicBezTo>
                  <a:pt x="3050136" y="902056"/>
                  <a:pt x="2996103" y="824603"/>
                  <a:pt x="3050428" y="889793"/>
                </a:cubicBezTo>
                <a:cubicBezTo>
                  <a:pt x="3103821" y="953865"/>
                  <a:pt x="3035037" y="882871"/>
                  <a:pt x="3084295" y="932126"/>
                </a:cubicBezTo>
                <a:cubicBezTo>
                  <a:pt x="3098769" y="1004501"/>
                  <a:pt x="3080121" y="951961"/>
                  <a:pt x="3109695" y="991393"/>
                </a:cubicBezTo>
                <a:cubicBezTo>
                  <a:pt x="3121906" y="1007674"/>
                  <a:pt x="3143561" y="1042193"/>
                  <a:pt x="3143561" y="1042193"/>
                </a:cubicBezTo>
                <a:cubicBezTo>
                  <a:pt x="3146383" y="1084526"/>
                  <a:pt x="3147343" y="1127025"/>
                  <a:pt x="3152028" y="1169193"/>
                </a:cubicBezTo>
                <a:cubicBezTo>
                  <a:pt x="3153014" y="1178063"/>
                  <a:pt x="3160495" y="1185668"/>
                  <a:pt x="3160495" y="1194593"/>
                </a:cubicBezTo>
                <a:cubicBezTo>
                  <a:pt x="3160495" y="1198284"/>
                  <a:pt x="3147554" y="1247205"/>
                  <a:pt x="3143561" y="1253859"/>
                </a:cubicBezTo>
                <a:cubicBezTo>
                  <a:pt x="3139454" y="1260704"/>
                  <a:pt x="3132272" y="1265148"/>
                  <a:pt x="3126628" y="1270793"/>
                </a:cubicBezTo>
                <a:cubicBezTo>
                  <a:pt x="3123806" y="1279260"/>
                  <a:pt x="3123736" y="1289224"/>
                  <a:pt x="3118161" y="1296193"/>
                </a:cubicBezTo>
                <a:cubicBezTo>
                  <a:pt x="3111804" y="1304139"/>
                  <a:pt x="3098154" y="1304497"/>
                  <a:pt x="3092761" y="1313126"/>
                </a:cubicBezTo>
                <a:cubicBezTo>
                  <a:pt x="3083301" y="1328262"/>
                  <a:pt x="3081472" y="1346993"/>
                  <a:pt x="3075828" y="1363926"/>
                </a:cubicBezTo>
                <a:lnTo>
                  <a:pt x="3067361" y="1389326"/>
                </a:lnTo>
                <a:cubicBezTo>
                  <a:pt x="3070074" y="1400179"/>
                  <a:pt x="3078221" y="1436445"/>
                  <a:pt x="3084295" y="1448593"/>
                </a:cubicBezTo>
                <a:cubicBezTo>
                  <a:pt x="3117121" y="1514245"/>
                  <a:pt x="3088413" y="1435549"/>
                  <a:pt x="3109695" y="1499393"/>
                </a:cubicBezTo>
                <a:cubicBezTo>
                  <a:pt x="3112517" y="1516326"/>
                  <a:pt x="3115090" y="1533303"/>
                  <a:pt x="3118161" y="1550193"/>
                </a:cubicBezTo>
                <a:cubicBezTo>
                  <a:pt x="3120735" y="1564351"/>
                  <a:pt x="3118646" y="1580552"/>
                  <a:pt x="3126628" y="1592526"/>
                </a:cubicBezTo>
                <a:cubicBezTo>
                  <a:pt x="3131579" y="1599952"/>
                  <a:pt x="3143561" y="1598171"/>
                  <a:pt x="3152028" y="1600993"/>
                </a:cubicBezTo>
                <a:lnTo>
                  <a:pt x="3262095" y="1592526"/>
                </a:lnTo>
                <a:cubicBezTo>
                  <a:pt x="3340075" y="1585437"/>
                  <a:pt x="3316526" y="1591315"/>
                  <a:pt x="3363695" y="1575593"/>
                </a:cubicBezTo>
                <a:cubicBezTo>
                  <a:pt x="3377351" y="1561936"/>
                  <a:pt x="3387335" y="1549737"/>
                  <a:pt x="3406028" y="1541726"/>
                </a:cubicBezTo>
                <a:cubicBezTo>
                  <a:pt x="3416724" y="1537142"/>
                  <a:pt x="3428316" y="1534417"/>
                  <a:pt x="3439895" y="1533259"/>
                </a:cubicBezTo>
                <a:cubicBezTo>
                  <a:pt x="3484914" y="1528757"/>
                  <a:pt x="3530206" y="1527615"/>
                  <a:pt x="3575361" y="1524793"/>
                </a:cubicBezTo>
                <a:cubicBezTo>
                  <a:pt x="3589472" y="1527615"/>
                  <a:pt x="3604468" y="1527590"/>
                  <a:pt x="3617695" y="1533259"/>
                </a:cubicBezTo>
                <a:cubicBezTo>
                  <a:pt x="3630137" y="1538591"/>
                  <a:pt x="3645096" y="1567512"/>
                  <a:pt x="3651561" y="1575593"/>
                </a:cubicBezTo>
                <a:cubicBezTo>
                  <a:pt x="3656548" y="1581826"/>
                  <a:pt x="3662850" y="1586882"/>
                  <a:pt x="3668495" y="1592526"/>
                </a:cubicBezTo>
                <a:cubicBezTo>
                  <a:pt x="3671317" y="1600993"/>
                  <a:pt x="3672369" y="1610273"/>
                  <a:pt x="3676961" y="1617926"/>
                </a:cubicBezTo>
                <a:cubicBezTo>
                  <a:pt x="3681068" y="1624771"/>
                  <a:pt x="3690325" y="1627719"/>
                  <a:pt x="3693895" y="1634859"/>
                </a:cubicBezTo>
                <a:cubicBezTo>
                  <a:pt x="3701878" y="1650824"/>
                  <a:pt x="3705184" y="1668726"/>
                  <a:pt x="3710828" y="1685659"/>
                </a:cubicBezTo>
                <a:lnTo>
                  <a:pt x="3727761" y="1736459"/>
                </a:lnTo>
                <a:cubicBezTo>
                  <a:pt x="3737753" y="1766435"/>
                  <a:pt x="3740001" y="1790501"/>
                  <a:pt x="3787028" y="1795726"/>
                </a:cubicBezTo>
                <a:lnTo>
                  <a:pt x="3863228" y="1804193"/>
                </a:lnTo>
                <a:cubicBezTo>
                  <a:pt x="3881954" y="1822919"/>
                  <a:pt x="3893773" y="1831417"/>
                  <a:pt x="3905561" y="1854993"/>
                </a:cubicBezTo>
                <a:cubicBezTo>
                  <a:pt x="3926425" y="1896720"/>
                  <a:pt x="3898612" y="1865358"/>
                  <a:pt x="3930961" y="1905793"/>
                </a:cubicBezTo>
                <a:cubicBezTo>
                  <a:pt x="3944748" y="1923026"/>
                  <a:pt x="3954438" y="1927088"/>
                  <a:pt x="3973295" y="1939659"/>
                </a:cubicBezTo>
                <a:cubicBezTo>
                  <a:pt x="3979954" y="1959639"/>
                  <a:pt x="3979324" y="1970371"/>
                  <a:pt x="3998695" y="1981993"/>
                </a:cubicBezTo>
                <a:cubicBezTo>
                  <a:pt x="4006348" y="1986585"/>
                  <a:pt x="4015628" y="1987637"/>
                  <a:pt x="4024095" y="1990459"/>
                </a:cubicBezTo>
                <a:cubicBezTo>
                  <a:pt x="4029739" y="1996104"/>
                  <a:pt x="4036921" y="2000548"/>
                  <a:pt x="4041028" y="2007393"/>
                </a:cubicBezTo>
                <a:cubicBezTo>
                  <a:pt x="4045620" y="2015046"/>
                  <a:pt x="4043184" y="2026482"/>
                  <a:pt x="4049495" y="2032793"/>
                </a:cubicBezTo>
                <a:cubicBezTo>
                  <a:pt x="4055806" y="2039104"/>
                  <a:pt x="4066428" y="2038437"/>
                  <a:pt x="4074895" y="2041259"/>
                </a:cubicBezTo>
                <a:cubicBezTo>
                  <a:pt x="4100684" y="2079943"/>
                  <a:pt x="4084633" y="2059464"/>
                  <a:pt x="4125695" y="2100526"/>
                </a:cubicBezTo>
                <a:lnTo>
                  <a:pt x="4176495" y="2151326"/>
                </a:lnTo>
                <a:cubicBezTo>
                  <a:pt x="4182806" y="2157637"/>
                  <a:pt x="4193428" y="2156971"/>
                  <a:pt x="4201895" y="2159793"/>
                </a:cubicBezTo>
                <a:cubicBezTo>
                  <a:pt x="4207539" y="2168260"/>
                  <a:pt x="4197527" y="2169806"/>
                  <a:pt x="4218828" y="2185193"/>
                </a:cubicBezTo>
                <a:cubicBezTo>
                  <a:pt x="4240130" y="2200580"/>
                  <a:pt x="4307515" y="2242725"/>
                  <a:pt x="4329704" y="2252117"/>
                </a:cubicBezTo>
              </a:path>
            </a:pathLst>
          </a:custGeom>
          <a:noFill/>
          <a:ln w="38100" cap="flat" cmpd="sng" algn="ctr">
            <a:solidFill>
              <a:srgbClr val="CC66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26675" name="Oval 793"/>
          <p:cNvSpPr>
            <a:spLocks noChangeAspect="1"/>
          </p:cNvSpPr>
          <p:nvPr/>
        </p:nvSpPr>
        <p:spPr bwMode="auto">
          <a:xfrm>
            <a:off x="6046598" y="4549010"/>
            <a:ext cx="89112" cy="82263"/>
          </a:xfrm>
          <a:prstGeom prst="ellipse">
            <a:avLst/>
          </a:prstGeom>
          <a:solidFill>
            <a:srgbClr val="00FF00"/>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676" name="TextBox 808"/>
          <p:cNvSpPr txBox="1">
            <a:spLocks noChangeArrowheads="1"/>
          </p:cNvSpPr>
          <p:nvPr/>
        </p:nvSpPr>
        <p:spPr bwMode="auto">
          <a:xfrm>
            <a:off x="5810824" y="4823806"/>
            <a:ext cx="532147"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Foya</a:t>
            </a:r>
          </a:p>
        </p:txBody>
      </p:sp>
      <p:sp>
        <p:nvSpPr>
          <p:cNvPr id="26677" name="Oval 802"/>
          <p:cNvSpPr>
            <a:spLocks noChangeAspect="1"/>
          </p:cNvSpPr>
          <p:nvPr/>
        </p:nvSpPr>
        <p:spPr bwMode="auto">
          <a:xfrm>
            <a:off x="5888796" y="4764297"/>
            <a:ext cx="87256" cy="82264"/>
          </a:xfrm>
          <a:prstGeom prst="ellipse">
            <a:avLst/>
          </a:prstGeom>
          <a:solidFill>
            <a:srgbClr val="99FF33"/>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678" name="Oval 819"/>
          <p:cNvSpPr>
            <a:spLocks noChangeAspect="1"/>
          </p:cNvSpPr>
          <p:nvPr/>
        </p:nvSpPr>
        <p:spPr bwMode="auto">
          <a:xfrm>
            <a:off x="6364058" y="4575264"/>
            <a:ext cx="89112" cy="84014"/>
          </a:xfrm>
          <a:prstGeom prst="ellipse">
            <a:avLst/>
          </a:prstGeom>
          <a:solidFill>
            <a:schemeClr val="bg1"/>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679" name="TextBox 823"/>
          <p:cNvSpPr txBox="1">
            <a:spLocks noChangeArrowheads="1"/>
          </p:cNvSpPr>
          <p:nvPr/>
        </p:nvSpPr>
        <p:spPr bwMode="auto">
          <a:xfrm>
            <a:off x="7808410" y="4186700"/>
            <a:ext cx="1537176" cy="351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600" i="1">
                <a:latin typeface="Calibri" pitchFamily="34" charset="0"/>
                <a:cs typeface="Calibri" pitchFamily="34" charset="0"/>
              </a:rPr>
              <a:t>Côte d'Ivoire</a:t>
            </a:r>
          </a:p>
        </p:txBody>
      </p:sp>
      <p:sp>
        <p:nvSpPr>
          <p:cNvPr id="26680" name="TextBox 824"/>
          <p:cNvSpPr txBox="1">
            <a:spLocks noChangeArrowheads="1"/>
          </p:cNvSpPr>
          <p:nvPr/>
        </p:nvSpPr>
        <p:spPr bwMode="auto">
          <a:xfrm>
            <a:off x="5576906" y="1974330"/>
            <a:ext cx="598576" cy="351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600" i="1">
                <a:latin typeface="Calibri" pitchFamily="34" charset="0"/>
                <a:cs typeface="Calibri" pitchFamily="34" charset="0"/>
              </a:rPr>
              <a:t>Mali</a:t>
            </a:r>
          </a:p>
        </p:txBody>
      </p:sp>
      <p:sp>
        <p:nvSpPr>
          <p:cNvPr id="26681" name="TextBox 825"/>
          <p:cNvSpPr txBox="1">
            <a:spLocks noChangeArrowheads="1"/>
          </p:cNvSpPr>
          <p:nvPr/>
        </p:nvSpPr>
        <p:spPr bwMode="auto">
          <a:xfrm>
            <a:off x="3263715" y="2418905"/>
            <a:ext cx="858262" cy="597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600" i="1">
                <a:latin typeface="Calibri" pitchFamily="34" charset="0"/>
                <a:cs typeface="Calibri" pitchFamily="34" charset="0"/>
              </a:rPr>
              <a:t>Guinée </a:t>
            </a:r>
          </a:p>
          <a:p>
            <a:r>
              <a:rPr lang="en-GB" sz="1600" i="1">
                <a:latin typeface="Calibri" pitchFamily="34" charset="0"/>
                <a:cs typeface="Calibri" pitchFamily="34" charset="0"/>
              </a:rPr>
              <a:t>Bissau</a:t>
            </a:r>
          </a:p>
        </p:txBody>
      </p:sp>
      <p:sp>
        <p:nvSpPr>
          <p:cNvPr id="26682" name="TextBox 826"/>
          <p:cNvSpPr txBox="1">
            <a:spLocks noChangeArrowheads="1"/>
          </p:cNvSpPr>
          <p:nvPr/>
        </p:nvSpPr>
        <p:spPr bwMode="auto">
          <a:xfrm>
            <a:off x="2756893" y="1027423"/>
            <a:ext cx="885514" cy="351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600" i="1">
                <a:latin typeface="Calibri" pitchFamily="34" charset="0"/>
                <a:cs typeface="Calibri" pitchFamily="34" charset="0"/>
              </a:rPr>
              <a:t>Sénégal</a:t>
            </a:r>
          </a:p>
        </p:txBody>
      </p:sp>
      <p:sp>
        <p:nvSpPr>
          <p:cNvPr id="26683" name="Freeform 2"/>
          <p:cNvSpPr>
            <a:spLocks/>
          </p:cNvSpPr>
          <p:nvPr/>
        </p:nvSpPr>
        <p:spPr bwMode="auto">
          <a:xfrm>
            <a:off x="4954981" y="3400819"/>
            <a:ext cx="1949318" cy="1647025"/>
          </a:xfrm>
          <a:custGeom>
            <a:avLst/>
            <a:gdLst>
              <a:gd name="T0" fmla="*/ 1621160 w 1666494"/>
              <a:gd name="T1" fmla="*/ 1386439 h 1512606"/>
              <a:gd name="T2" fmla="*/ 1625929 w 1666494"/>
              <a:gd name="T3" fmla="*/ 1182780 h 1512606"/>
              <a:gd name="T4" fmla="*/ 1643043 w 1666494"/>
              <a:gd name="T5" fmla="*/ 1127949 h 1512606"/>
              <a:gd name="T6" fmla="*/ 1668716 w 1666494"/>
              <a:gd name="T7" fmla="*/ 1049620 h 1512606"/>
              <a:gd name="T8" fmla="*/ 1562817 w 1666494"/>
              <a:gd name="T9" fmla="*/ 1022509 h 1512606"/>
              <a:gd name="T10" fmla="*/ 1571375 w 1666494"/>
              <a:gd name="T11" fmla="*/ 848975 h 1512606"/>
              <a:gd name="T12" fmla="*/ 1558049 w 1666494"/>
              <a:gd name="T13" fmla="*/ 713405 h 1512606"/>
              <a:gd name="T14" fmla="*/ 1540934 w 1666494"/>
              <a:gd name="T15" fmla="*/ 610574 h 1512606"/>
              <a:gd name="T16" fmla="*/ 1486647 w 1666494"/>
              <a:gd name="T17" fmla="*/ 492073 h 1512606"/>
              <a:gd name="T18" fmla="*/ 1499126 w 1666494"/>
              <a:gd name="T19" fmla="*/ 351879 h 1512606"/>
              <a:gd name="T20" fmla="*/ 1482012 w 1666494"/>
              <a:gd name="T21" fmla="*/ 225346 h 1512606"/>
              <a:gd name="T22" fmla="*/ 1431780 w 1666494"/>
              <a:gd name="T23" fmla="*/ 155052 h 1512606"/>
              <a:gd name="T24" fmla="*/ 1319127 w 1666494"/>
              <a:gd name="T25" fmla="*/ 87767 h 1512606"/>
              <a:gd name="T26" fmla="*/ 1240840 w 1666494"/>
              <a:gd name="T27" fmla="*/ 54832 h 1512606"/>
              <a:gd name="T28" fmla="*/ 1086804 w 1666494"/>
              <a:gd name="T29" fmla="*/ 0 h 1512606"/>
              <a:gd name="T30" fmla="*/ 872866 w 1666494"/>
              <a:gd name="T31" fmla="*/ 7834 h 1512606"/>
              <a:gd name="T32" fmla="*/ 616143 w 1666494"/>
              <a:gd name="T33" fmla="*/ 15666 h 1512606"/>
              <a:gd name="T34" fmla="*/ 539123 w 1666494"/>
              <a:gd name="T35" fmla="*/ 39165 h 1512606"/>
              <a:gd name="T36" fmla="*/ 436435 w 1666494"/>
              <a:gd name="T37" fmla="*/ 93997 h 1512606"/>
              <a:gd name="T38" fmla="*/ 282399 w 1666494"/>
              <a:gd name="T39" fmla="*/ 133161 h 1512606"/>
              <a:gd name="T40" fmla="*/ 119803 w 1666494"/>
              <a:gd name="T41" fmla="*/ 195826 h 1512606"/>
              <a:gd name="T42" fmla="*/ 0 w 1666494"/>
              <a:gd name="T43" fmla="*/ 266321 h 151260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666494" h="1512606">
                <a:moveTo>
                  <a:pt x="1618939" y="1512606"/>
                </a:moveTo>
                <a:cubicBezTo>
                  <a:pt x="1611374" y="1399133"/>
                  <a:pt x="1620059" y="1337417"/>
                  <a:pt x="1623701" y="1290415"/>
                </a:cubicBezTo>
                <a:cubicBezTo>
                  <a:pt x="1627343" y="1243413"/>
                  <a:pt x="1633671" y="1254807"/>
                  <a:pt x="1640792" y="1230594"/>
                </a:cubicBezTo>
                <a:cubicBezTo>
                  <a:pt x="1647913" y="1206381"/>
                  <a:pt x="1646732" y="1223927"/>
                  <a:pt x="1666430" y="1145136"/>
                </a:cubicBezTo>
                <a:cubicBezTo>
                  <a:pt x="1669278" y="1096710"/>
                  <a:pt x="1576877" y="1152043"/>
                  <a:pt x="1560675" y="1115559"/>
                </a:cubicBezTo>
                <a:cubicBezTo>
                  <a:pt x="1544474" y="1079075"/>
                  <a:pt x="1570015" y="982440"/>
                  <a:pt x="1569221" y="926234"/>
                </a:cubicBezTo>
                <a:cubicBezTo>
                  <a:pt x="1568427" y="870028"/>
                  <a:pt x="1560980" y="821675"/>
                  <a:pt x="1555913" y="778325"/>
                </a:cubicBezTo>
                <a:cubicBezTo>
                  <a:pt x="1550847" y="734975"/>
                  <a:pt x="1550706" y="706381"/>
                  <a:pt x="1538822" y="666136"/>
                </a:cubicBezTo>
                <a:cubicBezTo>
                  <a:pt x="1526938" y="625891"/>
                  <a:pt x="1491567" y="583892"/>
                  <a:pt x="1484609" y="536853"/>
                </a:cubicBezTo>
                <a:cubicBezTo>
                  <a:pt x="1477651" y="489814"/>
                  <a:pt x="1497843" y="432401"/>
                  <a:pt x="1497071" y="383901"/>
                </a:cubicBezTo>
                <a:cubicBezTo>
                  <a:pt x="1496300" y="335401"/>
                  <a:pt x="1491189" y="281642"/>
                  <a:pt x="1479980" y="245852"/>
                </a:cubicBezTo>
                <a:cubicBezTo>
                  <a:pt x="1468771" y="210062"/>
                  <a:pt x="1456134" y="208641"/>
                  <a:pt x="1429818" y="169162"/>
                </a:cubicBezTo>
                <a:cubicBezTo>
                  <a:pt x="1403502" y="129683"/>
                  <a:pt x="1349100" y="113979"/>
                  <a:pt x="1317320" y="95755"/>
                </a:cubicBezTo>
                <a:cubicBezTo>
                  <a:pt x="1285540" y="77532"/>
                  <a:pt x="1277807" y="75780"/>
                  <a:pt x="1239140" y="59821"/>
                </a:cubicBezTo>
                <a:cubicBezTo>
                  <a:pt x="1200473" y="43862"/>
                  <a:pt x="1146561" y="8546"/>
                  <a:pt x="1085316" y="0"/>
                </a:cubicBezTo>
                <a:lnTo>
                  <a:pt x="871671" y="8546"/>
                </a:lnTo>
                <a:cubicBezTo>
                  <a:pt x="786222" y="11653"/>
                  <a:pt x="670845" y="11395"/>
                  <a:pt x="615297" y="17092"/>
                </a:cubicBezTo>
                <a:cubicBezTo>
                  <a:pt x="559749" y="22789"/>
                  <a:pt x="555477" y="37032"/>
                  <a:pt x="538385" y="42729"/>
                </a:cubicBezTo>
                <a:cubicBezTo>
                  <a:pt x="508475" y="56972"/>
                  <a:pt x="478564" y="85458"/>
                  <a:pt x="435835" y="102550"/>
                </a:cubicBezTo>
                <a:cubicBezTo>
                  <a:pt x="393106" y="119642"/>
                  <a:pt x="334710" y="126763"/>
                  <a:pt x="282011" y="145279"/>
                </a:cubicBezTo>
                <a:cubicBezTo>
                  <a:pt x="229312" y="163795"/>
                  <a:pt x="166643" y="189432"/>
                  <a:pt x="119641" y="213645"/>
                </a:cubicBezTo>
                <a:cubicBezTo>
                  <a:pt x="72639" y="237858"/>
                  <a:pt x="24925" y="274534"/>
                  <a:pt x="0" y="290557"/>
                </a:cubicBezTo>
              </a:path>
            </a:pathLst>
          </a:custGeom>
          <a:noFill/>
          <a:ln w="38100" cap="flat" cmpd="sng" algn="ctr">
            <a:solidFill>
              <a:srgbClr val="CC66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26684" name="TextBox 792"/>
          <p:cNvSpPr txBox="1">
            <a:spLocks noChangeArrowheads="1"/>
          </p:cNvSpPr>
          <p:nvPr/>
        </p:nvSpPr>
        <p:spPr bwMode="auto">
          <a:xfrm>
            <a:off x="5038522" y="3208287"/>
            <a:ext cx="701168"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Dabola</a:t>
            </a:r>
          </a:p>
        </p:txBody>
      </p:sp>
      <p:sp>
        <p:nvSpPr>
          <p:cNvPr id="26685" name="Oval 795"/>
          <p:cNvSpPr>
            <a:spLocks noChangeAspect="1"/>
          </p:cNvSpPr>
          <p:nvPr/>
        </p:nvSpPr>
        <p:spPr bwMode="auto">
          <a:xfrm>
            <a:off x="5398682" y="3469079"/>
            <a:ext cx="89112" cy="84014"/>
          </a:xfrm>
          <a:prstGeom prst="ellipse">
            <a:avLst/>
          </a:prstGeom>
          <a:solidFill>
            <a:schemeClr val="bg1"/>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686" name="Oval 816"/>
          <p:cNvSpPr>
            <a:spLocks noChangeAspect="1"/>
          </p:cNvSpPr>
          <p:nvPr/>
        </p:nvSpPr>
        <p:spPr bwMode="auto">
          <a:xfrm>
            <a:off x="6276803" y="3372814"/>
            <a:ext cx="87255" cy="84014"/>
          </a:xfrm>
          <a:prstGeom prst="ellipse">
            <a:avLst/>
          </a:prstGeom>
          <a:solidFill>
            <a:schemeClr val="bg1"/>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687" name="TextBox 801"/>
          <p:cNvSpPr txBox="1">
            <a:spLocks noChangeArrowheads="1"/>
          </p:cNvSpPr>
          <p:nvPr/>
        </p:nvSpPr>
        <p:spPr bwMode="auto">
          <a:xfrm>
            <a:off x="6117145" y="4298718"/>
            <a:ext cx="988363"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Guéckédou</a:t>
            </a:r>
          </a:p>
        </p:txBody>
      </p:sp>
      <p:sp>
        <p:nvSpPr>
          <p:cNvPr id="26688" name="TextBox 822"/>
          <p:cNvSpPr txBox="1">
            <a:spLocks noChangeArrowheads="1"/>
          </p:cNvSpPr>
          <p:nvPr/>
        </p:nvSpPr>
        <p:spPr bwMode="auto">
          <a:xfrm>
            <a:off x="6401188" y="4436992"/>
            <a:ext cx="818251"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Macenta</a:t>
            </a:r>
          </a:p>
        </p:txBody>
      </p:sp>
      <p:sp>
        <p:nvSpPr>
          <p:cNvPr id="26689" name="TextBox 830"/>
          <p:cNvSpPr txBox="1">
            <a:spLocks noChangeArrowheads="1"/>
          </p:cNvSpPr>
          <p:nvPr/>
        </p:nvSpPr>
        <p:spPr bwMode="auto">
          <a:xfrm>
            <a:off x="3577463" y="2989499"/>
            <a:ext cx="552346"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Boké</a:t>
            </a:r>
          </a:p>
        </p:txBody>
      </p:sp>
      <p:sp>
        <p:nvSpPr>
          <p:cNvPr id="26690" name="Oval 831"/>
          <p:cNvSpPr>
            <a:spLocks noChangeAspect="1"/>
          </p:cNvSpPr>
          <p:nvPr/>
        </p:nvSpPr>
        <p:spPr bwMode="auto">
          <a:xfrm>
            <a:off x="3839227" y="3229290"/>
            <a:ext cx="89112" cy="82263"/>
          </a:xfrm>
          <a:prstGeom prst="ellipse">
            <a:avLst/>
          </a:prstGeom>
          <a:solidFill>
            <a:schemeClr val="bg1"/>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691" name="TextBox 832"/>
          <p:cNvSpPr txBox="1">
            <a:spLocks noChangeArrowheads="1"/>
          </p:cNvSpPr>
          <p:nvPr/>
        </p:nvSpPr>
        <p:spPr bwMode="auto">
          <a:xfrm>
            <a:off x="4425880" y="2602686"/>
            <a:ext cx="811776" cy="351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600" i="1">
                <a:solidFill>
                  <a:srgbClr val="1E7FB8"/>
                </a:solidFill>
                <a:latin typeface="Calibri" pitchFamily="34" charset="0"/>
                <a:cs typeface="Calibri" pitchFamily="34" charset="0"/>
              </a:rPr>
              <a:t>Guinée</a:t>
            </a:r>
          </a:p>
        </p:txBody>
      </p:sp>
      <p:sp>
        <p:nvSpPr>
          <p:cNvPr id="26692" name="TextBox 833"/>
          <p:cNvSpPr txBox="1">
            <a:spLocks noChangeArrowheads="1"/>
          </p:cNvSpPr>
          <p:nvPr/>
        </p:nvSpPr>
        <p:spPr bwMode="auto">
          <a:xfrm>
            <a:off x="6449457" y="6007004"/>
            <a:ext cx="787730" cy="351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600" i="1">
                <a:solidFill>
                  <a:srgbClr val="1E7FB8"/>
                </a:solidFill>
                <a:latin typeface="Calibri" pitchFamily="34" charset="0"/>
                <a:cs typeface="Calibri" pitchFamily="34" charset="0"/>
              </a:rPr>
              <a:t>Liberia</a:t>
            </a:r>
          </a:p>
        </p:txBody>
      </p:sp>
      <p:sp>
        <p:nvSpPr>
          <p:cNvPr id="26693" name="TextBox 834"/>
          <p:cNvSpPr txBox="1">
            <a:spLocks noChangeArrowheads="1"/>
          </p:cNvSpPr>
          <p:nvPr/>
        </p:nvSpPr>
        <p:spPr bwMode="auto">
          <a:xfrm>
            <a:off x="4897429" y="3957412"/>
            <a:ext cx="794579" cy="40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nSpc>
                <a:spcPts val="1141"/>
              </a:lnSpc>
            </a:pPr>
            <a:r>
              <a:rPr lang="en-GB" sz="1600" i="1">
                <a:solidFill>
                  <a:srgbClr val="1E7FB8"/>
                </a:solidFill>
                <a:latin typeface="Calibri" pitchFamily="34" charset="0"/>
                <a:cs typeface="Calibri" pitchFamily="34" charset="0"/>
              </a:rPr>
              <a:t>Sierra </a:t>
            </a:r>
          </a:p>
          <a:p>
            <a:pPr>
              <a:lnSpc>
                <a:spcPts val="1141"/>
              </a:lnSpc>
            </a:pPr>
            <a:r>
              <a:rPr lang="en-GB" sz="1600" i="1">
                <a:solidFill>
                  <a:srgbClr val="1E7FB8"/>
                </a:solidFill>
                <a:latin typeface="Calibri" pitchFamily="34" charset="0"/>
                <a:cs typeface="Calibri" pitchFamily="34" charset="0"/>
              </a:rPr>
              <a:t>Leone</a:t>
            </a:r>
          </a:p>
        </p:txBody>
      </p:sp>
      <p:sp>
        <p:nvSpPr>
          <p:cNvPr id="26694" name="TextBox 827"/>
          <p:cNvSpPr txBox="1">
            <a:spLocks noChangeArrowheads="1"/>
          </p:cNvSpPr>
          <p:nvPr/>
        </p:nvSpPr>
        <p:spPr bwMode="auto">
          <a:xfrm>
            <a:off x="5916644" y="5732208"/>
            <a:ext cx="747335"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Margibi</a:t>
            </a:r>
          </a:p>
        </p:txBody>
      </p:sp>
      <p:sp>
        <p:nvSpPr>
          <p:cNvPr id="26695" name="TextBox 841"/>
          <p:cNvSpPr txBox="1">
            <a:spLocks noChangeArrowheads="1"/>
          </p:cNvSpPr>
          <p:nvPr/>
        </p:nvSpPr>
        <p:spPr bwMode="auto">
          <a:xfrm>
            <a:off x="6603547" y="1963828"/>
            <a:ext cx="983168" cy="382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800">
                <a:solidFill>
                  <a:srgbClr val="1E7FB8"/>
                </a:solidFill>
                <a:latin typeface="Calibri" pitchFamily="34" charset="0"/>
                <a:cs typeface="Calibri" pitchFamily="34" charset="0"/>
              </a:rPr>
              <a:t>Bamako</a:t>
            </a:r>
          </a:p>
        </p:txBody>
      </p:sp>
      <p:sp>
        <p:nvSpPr>
          <p:cNvPr id="846" name="5-Point Star 845"/>
          <p:cNvSpPr/>
          <p:nvPr/>
        </p:nvSpPr>
        <p:spPr bwMode="auto">
          <a:xfrm>
            <a:off x="2912838" y="2817971"/>
            <a:ext cx="139236" cy="127772"/>
          </a:xfrm>
          <a:prstGeom prst="star5">
            <a:avLst/>
          </a:prstGeom>
          <a:solidFill>
            <a:schemeClr val="bg1"/>
          </a:solidFill>
          <a:ln w="19050" cap="flat" cmpd="sng" algn="ctr">
            <a:solidFill>
              <a:schemeClr val="tx1"/>
            </a:solidFill>
            <a:prstDash val="solid"/>
            <a:round/>
            <a:headEnd type="none" w="med" len="med"/>
            <a:tailEnd type="none" w="med" len="med"/>
          </a:ln>
          <a:effectLst/>
          <a:extLst/>
        </p:spPr>
        <p:txBody>
          <a:bodyPr lIns="104306" tIns="52153" rIns="104306" bIns="52153"/>
          <a:lstStyle/>
          <a:p>
            <a:pPr algn="l">
              <a:defRPr/>
            </a:pPr>
            <a:endParaRPr lang="en-GB" b="1">
              <a:latin typeface="Arial Black" pitchFamily="34" charset="0"/>
            </a:endParaRPr>
          </a:p>
        </p:txBody>
      </p:sp>
      <p:sp>
        <p:nvSpPr>
          <p:cNvPr id="850" name="5-Point Star 849"/>
          <p:cNvSpPr/>
          <p:nvPr/>
        </p:nvSpPr>
        <p:spPr bwMode="auto">
          <a:xfrm>
            <a:off x="2398589" y="2012836"/>
            <a:ext cx="139238" cy="127772"/>
          </a:xfrm>
          <a:prstGeom prst="star5">
            <a:avLst/>
          </a:prstGeom>
          <a:solidFill>
            <a:schemeClr val="bg1"/>
          </a:solidFill>
          <a:ln w="19050" cap="flat" cmpd="sng" algn="ctr">
            <a:solidFill>
              <a:schemeClr val="tx1"/>
            </a:solidFill>
            <a:prstDash val="solid"/>
            <a:round/>
            <a:headEnd type="none" w="med" len="med"/>
            <a:tailEnd type="none" w="med" len="med"/>
          </a:ln>
          <a:effectLst/>
          <a:extLst/>
        </p:spPr>
        <p:txBody>
          <a:bodyPr lIns="104306" tIns="52153" rIns="104306" bIns="52153"/>
          <a:lstStyle/>
          <a:p>
            <a:pPr algn="l">
              <a:defRPr/>
            </a:pPr>
            <a:endParaRPr lang="en-GB" b="1">
              <a:latin typeface="Arial Black" pitchFamily="34" charset="0"/>
            </a:endParaRPr>
          </a:p>
        </p:txBody>
      </p:sp>
      <p:sp>
        <p:nvSpPr>
          <p:cNvPr id="26698" name="TextBox 851"/>
          <p:cNvSpPr txBox="1">
            <a:spLocks noChangeArrowheads="1"/>
          </p:cNvSpPr>
          <p:nvPr/>
        </p:nvSpPr>
        <p:spPr bwMode="auto">
          <a:xfrm>
            <a:off x="1047062" y="1172696"/>
            <a:ext cx="773688" cy="382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800">
                <a:solidFill>
                  <a:srgbClr val="1E7FB8"/>
                </a:solidFill>
                <a:latin typeface="Calibri" pitchFamily="34" charset="0"/>
                <a:cs typeface="Calibri" pitchFamily="34" charset="0"/>
              </a:rPr>
              <a:t>Dakar</a:t>
            </a:r>
          </a:p>
        </p:txBody>
      </p:sp>
      <p:sp>
        <p:nvSpPr>
          <p:cNvPr id="26699" name="TextBox 852"/>
          <p:cNvSpPr txBox="1">
            <a:spLocks noChangeArrowheads="1"/>
          </p:cNvSpPr>
          <p:nvPr/>
        </p:nvSpPr>
        <p:spPr bwMode="auto">
          <a:xfrm>
            <a:off x="1425787" y="1846559"/>
            <a:ext cx="816584" cy="382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800">
                <a:solidFill>
                  <a:srgbClr val="1E7FB8"/>
                </a:solidFill>
                <a:latin typeface="Calibri" pitchFamily="34" charset="0"/>
                <a:cs typeface="Calibri" pitchFamily="34" charset="0"/>
              </a:rPr>
              <a:t>Banjul</a:t>
            </a:r>
          </a:p>
        </p:txBody>
      </p:sp>
      <p:sp>
        <p:nvSpPr>
          <p:cNvPr id="854" name="5-Point Star 853"/>
          <p:cNvSpPr/>
          <p:nvPr/>
        </p:nvSpPr>
        <p:spPr bwMode="auto">
          <a:xfrm>
            <a:off x="3958044" y="4058929"/>
            <a:ext cx="139238" cy="127771"/>
          </a:xfrm>
          <a:prstGeom prst="star5">
            <a:avLst/>
          </a:prstGeom>
          <a:solidFill>
            <a:srgbClr val="00FF00"/>
          </a:solidFill>
          <a:ln w="19050" cap="flat" cmpd="sng" algn="ctr">
            <a:solidFill>
              <a:schemeClr val="tx1"/>
            </a:solidFill>
            <a:prstDash val="solid"/>
            <a:round/>
            <a:headEnd type="none" w="med" len="med"/>
            <a:tailEnd type="none" w="med" len="med"/>
          </a:ln>
          <a:effectLst/>
          <a:extLst/>
        </p:spPr>
        <p:txBody>
          <a:bodyPr lIns="104306" tIns="52153" rIns="104306" bIns="52153"/>
          <a:lstStyle/>
          <a:p>
            <a:pPr algn="l">
              <a:defRPr/>
            </a:pPr>
            <a:endParaRPr lang="en-GB" b="1">
              <a:latin typeface="Arial Black" pitchFamily="34" charset="0"/>
            </a:endParaRPr>
          </a:p>
        </p:txBody>
      </p:sp>
      <p:sp>
        <p:nvSpPr>
          <p:cNvPr id="26701" name="TextBox 97"/>
          <p:cNvSpPr txBox="1">
            <a:spLocks noChangeArrowheads="1"/>
          </p:cNvSpPr>
          <p:nvPr/>
        </p:nvSpPr>
        <p:spPr bwMode="auto">
          <a:xfrm>
            <a:off x="4522417" y="4405487"/>
            <a:ext cx="866855"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Port Loko</a:t>
            </a:r>
          </a:p>
        </p:txBody>
      </p:sp>
      <p:sp>
        <p:nvSpPr>
          <p:cNvPr id="26702" name="Oval 99"/>
          <p:cNvSpPr>
            <a:spLocks noChangeAspect="1"/>
          </p:cNvSpPr>
          <p:nvPr/>
        </p:nvSpPr>
        <p:spPr bwMode="auto">
          <a:xfrm>
            <a:off x="4524274" y="4337225"/>
            <a:ext cx="89112" cy="82264"/>
          </a:xfrm>
          <a:prstGeom prst="ellipse">
            <a:avLst/>
          </a:prstGeom>
          <a:solidFill>
            <a:schemeClr val="bg1"/>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03" name="TextBox 100"/>
          <p:cNvSpPr txBox="1">
            <a:spLocks noChangeArrowheads="1"/>
          </p:cNvSpPr>
          <p:nvPr/>
        </p:nvSpPr>
        <p:spPr bwMode="auto">
          <a:xfrm>
            <a:off x="4579970" y="4216455"/>
            <a:ext cx="731113"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Kambia</a:t>
            </a:r>
          </a:p>
        </p:txBody>
      </p:sp>
      <p:sp>
        <p:nvSpPr>
          <p:cNvPr id="26704" name="TextBox 848"/>
          <p:cNvSpPr txBox="1">
            <a:spLocks noChangeArrowheads="1"/>
          </p:cNvSpPr>
          <p:nvPr/>
        </p:nvSpPr>
        <p:spPr bwMode="auto">
          <a:xfrm>
            <a:off x="2558247" y="2511671"/>
            <a:ext cx="816584" cy="382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800">
                <a:solidFill>
                  <a:srgbClr val="1E7FB8"/>
                </a:solidFill>
                <a:latin typeface="Calibri" pitchFamily="34" charset="0"/>
                <a:cs typeface="Calibri" pitchFamily="34" charset="0"/>
              </a:rPr>
              <a:t>Bissau</a:t>
            </a:r>
          </a:p>
        </p:txBody>
      </p:sp>
      <p:cxnSp>
        <p:nvCxnSpPr>
          <p:cNvPr id="26705" name="Straight Connector 3"/>
          <p:cNvCxnSpPr>
            <a:cxnSpLocks noChangeShapeType="1"/>
          </p:cNvCxnSpPr>
          <p:nvPr/>
        </p:nvCxnSpPr>
        <p:spPr bwMode="auto">
          <a:xfrm>
            <a:off x="1" y="843641"/>
            <a:ext cx="10698970" cy="0"/>
          </a:xfrm>
          <a:prstGeom prst="line">
            <a:avLst/>
          </a:prstGeom>
          <a:noFill/>
          <a:ln w="38100" algn="ctr">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706" name="Oval 107"/>
          <p:cNvSpPr>
            <a:spLocks noChangeAspect="1"/>
          </p:cNvSpPr>
          <p:nvPr/>
        </p:nvSpPr>
        <p:spPr bwMode="auto">
          <a:xfrm>
            <a:off x="5764411" y="4795801"/>
            <a:ext cx="87255" cy="84014"/>
          </a:xfrm>
          <a:prstGeom prst="ellipse">
            <a:avLst/>
          </a:prstGeom>
          <a:solidFill>
            <a:srgbClr val="00FF00"/>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07" name="TextBox 108"/>
          <p:cNvSpPr txBox="1">
            <a:spLocks noChangeArrowheads="1"/>
          </p:cNvSpPr>
          <p:nvPr/>
        </p:nvSpPr>
        <p:spPr bwMode="auto">
          <a:xfrm>
            <a:off x="5042236" y="4550760"/>
            <a:ext cx="816071"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Kailahou</a:t>
            </a:r>
          </a:p>
        </p:txBody>
      </p:sp>
      <p:grpSp>
        <p:nvGrpSpPr>
          <p:cNvPr id="26708" name="Group 1"/>
          <p:cNvGrpSpPr>
            <a:grpSpLocks noChangeAspect="1"/>
          </p:cNvGrpSpPr>
          <p:nvPr/>
        </p:nvGrpSpPr>
        <p:grpSpPr bwMode="auto">
          <a:xfrm>
            <a:off x="3943191" y="4242709"/>
            <a:ext cx="209784" cy="199533"/>
            <a:chOff x="336966" y="4083919"/>
            <a:chExt cx="1764000" cy="1764000"/>
          </a:xfrm>
        </p:grpSpPr>
        <p:sp>
          <p:nvSpPr>
            <p:cNvPr id="26804" name="Freeform 1327"/>
            <p:cNvSpPr>
              <a:spLocks noChangeAspect="1"/>
            </p:cNvSpPr>
            <p:nvPr/>
          </p:nvSpPr>
          <p:spPr bwMode="auto">
            <a:xfrm>
              <a:off x="691854" y="4141327"/>
              <a:ext cx="1017692" cy="1560462"/>
            </a:xfrm>
            <a:custGeom>
              <a:avLst/>
              <a:gdLst>
                <a:gd name="T0" fmla="*/ 0 w 1943"/>
                <a:gd name="T1" fmla="*/ 0 h 2984"/>
                <a:gd name="T2" fmla="*/ 0 w 1943"/>
                <a:gd name="T3" fmla="*/ 0 h 2984"/>
                <a:gd name="T4" fmla="*/ 0 w 1943"/>
                <a:gd name="T5" fmla="*/ 0 h 2984"/>
                <a:gd name="T6" fmla="*/ 0 w 1943"/>
                <a:gd name="T7" fmla="*/ 0 h 2984"/>
                <a:gd name="T8" fmla="*/ 0 w 1943"/>
                <a:gd name="T9" fmla="*/ 0 h 2984"/>
                <a:gd name="T10" fmla="*/ 0 w 1943"/>
                <a:gd name="T11" fmla="*/ 0 h 2984"/>
                <a:gd name="T12" fmla="*/ 0 w 1943"/>
                <a:gd name="T13" fmla="*/ 0 h 2984"/>
                <a:gd name="T14" fmla="*/ 0 w 1943"/>
                <a:gd name="T15" fmla="*/ 0 h 2984"/>
                <a:gd name="T16" fmla="*/ 0 w 1943"/>
                <a:gd name="T17" fmla="*/ 0 h 2984"/>
                <a:gd name="T18" fmla="*/ 0 w 1943"/>
                <a:gd name="T19" fmla="*/ 0 h 2984"/>
                <a:gd name="T20" fmla="*/ 0 w 1943"/>
                <a:gd name="T21" fmla="*/ 0 h 2984"/>
                <a:gd name="T22" fmla="*/ 0 w 1943"/>
                <a:gd name="T23" fmla="*/ 0 h 2984"/>
                <a:gd name="T24" fmla="*/ 0 w 1943"/>
                <a:gd name="T25" fmla="*/ 0 h 2984"/>
                <a:gd name="T26" fmla="*/ 0 w 1943"/>
                <a:gd name="T27" fmla="*/ 0 h 2984"/>
                <a:gd name="T28" fmla="*/ 0 w 1943"/>
                <a:gd name="T29" fmla="*/ 0 h 2984"/>
                <a:gd name="T30" fmla="*/ 0 w 1943"/>
                <a:gd name="T31" fmla="*/ 0 h 2984"/>
                <a:gd name="T32" fmla="*/ 0 w 1943"/>
                <a:gd name="T33" fmla="*/ 0 h 2984"/>
                <a:gd name="T34" fmla="*/ 0 w 1943"/>
                <a:gd name="T35" fmla="*/ 0 h 2984"/>
                <a:gd name="T36" fmla="*/ 0 w 1943"/>
                <a:gd name="T37" fmla="*/ 0 h 2984"/>
                <a:gd name="T38" fmla="*/ 0 w 1943"/>
                <a:gd name="T39" fmla="*/ 0 h 2984"/>
                <a:gd name="T40" fmla="*/ 0 w 1943"/>
                <a:gd name="T41" fmla="*/ 0 h 2984"/>
                <a:gd name="T42" fmla="*/ 0 w 1943"/>
                <a:gd name="T43" fmla="*/ 0 h 2984"/>
                <a:gd name="T44" fmla="*/ 0 w 1943"/>
                <a:gd name="T45" fmla="*/ 0 h 2984"/>
                <a:gd name="T46" fmla="*/ 0 w 1943"/>
                <a:gd name="T47" fmla="*/ 0 h 2984"/>
                <a:gd name="T48" fmla="*/ 0 w 1943"/>
                <a:gd name="T49" fmla="*/ 0 h 2984"/>
                <a:gd name="T50" fmla="*/ 0 w 1943"/>
                <a:gd name="T51" fmla="*/ 0 h 2984"/>
                <a:gd name="T52" fmla="*/ 0 w 1943"/>
                <a:gd name="T53" fmla="*/ 0 h 2984"/>
                <a:gd name="T54" fmla="*/ 0 w 1943"/>
                <a:gd name="T55" fmla="*/ 0 h 2984"/>
                <a:gd name="T56" fmla="*/ 0 w 1943"/>
                <a:gd name="T57" fmla="*/ 0 h 2984"/>
                <a:gd name="T58" fmla="*/ 0 w 1943"/>
                <a:gd name="T59" fmla="*/ 0 h 2984"/>
                <a:gd name="T60" fmla="*/ 0 w 1943"/>
                <a:gd name="T61" fmla="*/ 0 h 2984"/>
                <a:gd name="T62" fmla="*/ 0 w 1943"/>
                <a:gd name="T63" fmla="*/ 0 h 2984"/>
                <a:gd name="T64" fmla="*/ 0 w 1943"/>
                <a:gd name="T65" fmla="*/ 0 h 2984"/>
                <a:gd name="T66" fmla="*/ 0 w 1943"/>
                <a:gd name="T67" fmla="*/ 0 h 2984"/>
                <a:gd name="T68" fmla="*/ 0 w 1943"/>
                <a:gd name="T69" fmla="*/ 0 h 2984"/>
                <a:gd name="T70" fmla="*/ 0 w 1943"/>
                <a:gd name="T71" fmla="*/ 0 h 2984"/>
                <a:gd name="T72" fmla="*/ 0 w 1943"/>
                <a:gd name="T73" fmla="*/ 0 h 2984"/>
                <a:gd name="T74" fmla="*/ 0 w 1943"/>
                <a:gd name="T75" fmla="*/ 0 h 2984"/>
                <a:gd name="T76" fmla="*/ 0 w 1943"/>
                <a:gd name="T77" fmla="*/ 0 h 2984"/>
                <a:gd name="T78" fmla="*/ 0 w 1943"/>
                <a:gd name="T79" fmla="*/ 0 h 2984"/>
                <a:gd name="T80" fmla="*/ 0 w 1943"/>
                <a:gd name="T81" fmla="*/ 0 h 2984"/>
                <a:gd name="T82" fmla="*/ 0 w 1943"/>
                <a:gd name="T83" fmla="*/ 0 h 298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43" h="2984">
                  <a:moveTo>
                    <a:pt x="1671" y="225"/>
                  </a:moveTo>
                  <a:lnTo>
                    <a:pt x="1289" y="0"/>
                  </a:lnTo>
                  <a:lnTo>
                    <a:pt x="498" y="1434"/>
                  </a:lnTo>
                  <a:lnTo>
                    <a:pt x="592" y="1492"/>
                  </a:lnTo>
                  <a:lnTo>
                    <a:pt x="498" y="1654"/>
                  </a:lnTo>
                  <a:lnTo>
                    <a:pt x="692" y="1785"/>
                  </a:lnTo>
                  <a:lnTo>
                    <a:pt x="786" y="1586"/>
                  </a:lnTo>
                  <a:lnTo>
                    <a:pt x="885" y="1654"/>
                  </a:lnTo>
                  <a:lnTo>
                    <a:pt x="990" y="1466"/>
                  </a:lnTo>
                  <a:lnTo>
                    <a:pt x="1189" y="1654"/>
                  </a:lnTo>
                  <a:lnTo>
                    <a:pt x="1289" y="1796"/>
                  </a:lnTo>
                  <a:lnTo>
                    <a:pt x="1330" y="1932"/>
                  </a:lnTo>
                  <a:lnTo>
                    <a:pt x="1283" y="2010"/>
                  </a:lnTo>
                  <a:lnTo>
                    <a:pt x="1173" y="2126"/>
                  </a:lnTo>
                  <a:lnTo>
                    <a:pt x="1063" y="2168"/>
                  </a:lnTo>
                  <a:lnTo>
                    <a:pt x="974" y="2194"/>
                  </a:lnTo>
                  <a:lnTo>
                    <a:pt x="880" y="2215"/>
                  </a:lnTo>
                  <a:lnTo>
                    <a:pt x="896" y="2162"/>
                  </a:lnTo>
                  <a:lnTo>
                    <a:pt x="42" y="1670"/>
                  </a:lnTo>
                  <a:lnTo>
                    <a:pt x="0" y="1780"/>
                  </a:lnTo>
                  <a:lnTo>
                    <a:pt x="781" y="2230"/>
                  </a:lnTo>
                  <a:lnTo>
                    <a:pt x="754" y="2257"/>
                  </a:lnTo>
                  <a:lnTo>
                    <a:pt x="482" y="2293"/>
                  </a:lnTo>
                  <a:lnTo>
                    <a:pt x="493" y="2644"/>
                  </a:lnTo>
                  <a:lnTo>
                    <a:pt x="6" y="2655"/>
                  </a:lnTo>
                  <a:lnTo>
                    <a:pt x="11" y="2958"/>
                  </a:lnTo>
                  <a:lnTo>
                    <a:pt x="1943" y="2984"/>
                  </a:lnTo>
                  <a:lnTo>
                    <a:pt x="1938" y="2686"/>
                  </a:lnTo>
                  <a:lnTo>
                    <a:pt x="1325" y="2675"/>
                  </a:lnTo>
                  <a:lnTo>
                    <a:pt x="1325" y="2644"/>
                  </a:lnTo>
                  <a:lnTo>
                    <a:pt x="1545" y="2545"/>
                  </a:lnTo>
                  <a:lnTo>
                    <a:pt x="1744" y="2356"/>
                  </a:lnTo>
                  <a:lnTo>
                    <a:pt x="1817" y="2204"/>
                  </a:lnTo>
                  <a:lnTo>
                    <a:pt x="1865" y="2031"/>
                  </a:lnTo>
                  <a:lnTo>
                    <a:pt x="1859" y="1885"/>
                  </a:lnTo>
                  <a:lnTo>
                    <a:pt x="1828" y="1707"/>
                  </a:lnTo>
                  <a:lnTo>
                    <a:pt x="1739" y="1497"/>
                  </a:lnTo>
                  <a:lnTo>
                    <a:pt x="1650" y="1340"/>
                  </a:lnTo>
                  <a:lnTo>
                    <a:pt x="1498" y="1183"/>
                  </a:lnTo>
                  <a:lnTo>
                    <a:pt x="1367" y="1047"/>
                  </a:lnTo>
                  <a:lnTo>
                    <a:pt x="1273" y="968"/>
                  </a:lnTo>
                  <a:lnTo>
                    <a:pt x="1671" y="225"/>
                  </a:lnTo>
                  <a:close/>
                </a:path>
              </a:pathLst>
            </a:custGeom>
            <a:solidFill>
              <a:srgbClr val="0070C0"/>
            </a:solidFill>
            <a:ln w="3175">
              <a:solidFill>
                <a:schemeClr val="tx1"/>
              </a:solidFill>
              <a:round/>
              <a:headEnd/>
              <a:tailEnd/>
            </a:ln>
          </p:spPr>
          <p:txBody>
            <a:bodyPr/>
            <a:lstStyle/>
            <a:p>
              <a:endParaRPr lang="en-GB"/>
            </a:p>
          </p:txBody>
        </p:sp>
        <p:sp>
          <p:nvSpPr>
            <p:cNvPr id="26805" name="Oval 1328"/>
            <p:cNvSpPr>
              <a:spLocks noChangeAspect="1" noChangeArrowheads="1"/>
            </p:cNvSpPr>
            <p:nvPr/>
          </p:nvSpPr>
          <p:spPr bwMode="auto">
            <a:xfrm>
              <a:off x="336966" y="4083919"/>
              <a:ext cx="1764000" cy="1764000"/>
            </a:xfrm>
            <a:prstGeom prst="ellipse">
              <a:avLst/>
            </a:prstGeom>
            <a:noFill/>
            <a:ln w="31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6709" name="Group 121"/>
          <p:cNvGrpSpPr>
            <a:grpSpLocks noChangeAspect="1"/>
          </p:cNvGrpSpPr>
          <p:nvPr/>
        </p:nvGrpSpPr>
        <p:grpSpPr bwMode="auto">
          <a:xfrm>
            <a:off x="5840527" y="4335475"/>
            <a:ext cx="209784" cy="199533"/>
            <a:chOff x="336966" y="4083919"/>
            <a:chExt cx="1764000" cy="1764000"/>
          </a:xfrm>
        </p:grpSpPr>
        <p:sp>
          <p:nvSpPr>
            <p:cNvPr id="26802" name="Freeform 1327"/>
            <p:cNvSpPr>
              <a:spLocks noChangeAspect="1"/>
            </p:cNvSpPr>
            <p:nvPr/>
          </p:nvSpPr>
          <p:spPr bwMode="auto">
            <a:xfrm>
              <a:off x="691854" y="4141327"/>
              <a:ext cx="1017692" cy="1560462"/>
            </a:xfrm>
            <a:custGeom>
              <a:avLst/>
              <a:gdLst>
                <a:gd name="T0" fmla="*/ 0 w 1943"/>
                <a:gd name="T1" fmla="*/ 0 h 2984"/>
                <a:gd name="T2" fmla="*/ 0 w 1943"/>
                <a:gd name="T3" fmla="*/ 0 h 2984"/>
                <a:gd name="T4" fmla="*/ 0 w 1943"/>
                <a:gd name="T5" fmla="*/ 0 h 2984"/>
                <a:gd name="T6" fmla="*/ 0 w 1943"/>
                <a:gd name="T7" fmla="*/ 0 h 2984"/>
                <a:gd name="T8" fmla="*/ 0 w 1943"/>
                <a:gd name="T9" fmla="*/ 0 h 2984"/>
                <a:gd name="T10" fmla="*/ 0 w 1943"/>
                <a:gd name="T11" fmla="*/ 0 h 2984"/>
                <a:gd name="T12" fmla="*/ 0 w 1943"/>
                <a:gd name="T13" fmla="*/ 0 h 2984"/>
                <a:gd name="T14" fmla="*/ 0 w 1943"/>
                <a:gd name="T15" fmla="*/ 0 h 2984"/>
                <a:gd name="T16" fmla="*/ 0 w 1943"/>
                <a:gd name="T17" fmla="*/ 0 h 2984"/>
                <a:gd name="T18" fmla="*/ 0 w 1943"/>
                <a:gd name="T19" fmla="*/ 0 h 2984"/>
                <a:gd name="T20" fmla="*/ 0 w 1943"/>
                <a:gd name="T21" fmla="*/ 0 h 2984"/>
                <a:gd name="T22" fmla="*/ 0 w 1943"/>
                <a:gd name="T23" fmla="*/ 0 h 2984"/>
                <a:gd name="T24" fmla="*/ 0 w 1943"/>
                <a:gd name="T25" fmla="*/ 0 h 2984"/>
                <a:gd name="T26" fmla="*/ 0 w 1943"/>
                <a:gd name="T27" fmla="*/ 0 h 2984"/>
                <a:gd name="T28" fmla="*/ 0 w 1943"/>
                <a:gd name="T29" fmla="*/ 0 h 2984"/>
                <a:gd name="T30" fmla="*/ 0 w 1943"/>
                <a:gd name="T31" fmla="*/ 0 h 2984"/>
                <a:gd name="T32" fmla="*/ 0 w 1943"/>
                <a:gd name="T33" fmla="*/ 0 h 2984"/>
                <a:gd name="T34" fmla="*/ 0 w 1943"/>
                <a:gd name="T35" fmla="*/ 0 h 2984"/>
                <a:gd name="T36" fmla="*/ 0 w 1943"/>
                <a:gd name="T37" fmla="*/ 0 h 2984"/>
                <a:gd name="T38" fmla="*/ 0 w 1943"/>
                <a:gd name="T39" fmla="*/ 0 h 2984"/>
                <a:gd name="T40" fmla="*/ 0 w 1943"/>
                <a:gd name="T41" fmla="*/ 0 h 2984"/>
                <a:gd name="T42" fmla="*/ 0 w 1943"/>
                <a:gd name="T43" fmla="*/ 0 h 2984"/>
                <a:gd name="T44" fmla="*/ 0 w 1943"/>
                <a:gd name="T45" fmla="*/ 0 h 2984"/>
                <a:gd name="T46" fmla="*/ 0 w 1943"/>
                <a:gd name="T47" fmla="*/ 0 h 2984"/>
                <a:gd name="T48" fmla="*/ 0 w 1943"/>
                <a:gd name="T49" fmla="*/ 0 h 2984"/>
                <a:gd name="T50" fmla="*/ 0 w 1943"/>
                <a:gd name="T51" fmla="*/ 0 h 2984"/>
                <a:gd name="T52" fmla="*/ 0 w 1943"/>
                <a:gd name="T53" fmla="*/ 0 h 2984"/>
                <a:gd name="T54" fmla="*/ 0 w 1943"/>
                <a:gd name="T55" fmla="*/ 0 h 2984"/>
                <a:gd name="T56" fmla="*/ 0 w 1943"/>
                <a:gd name="T57" fmla="*/ 0 h 2984"/>
                <a:gd name="T58" fmla="*/ 0 w 1943"/>
                <a:gd name="T59" fmla="*/ 0 h 2984"/>
                <a:gd name="T60" fmla="*/ 0 w 1943"/>
                <a:gd name="T61" fmla="*/ 0 h 2984"/>
                <a:gd name="T62" fmla="*/ 0 w 1943"/>
                <a:gd name="T63" fmla="*/ 0 h 2984"/>
                <a:gd name="T64" fmla="*/ 0 w 1943"/>
                <a:gd name="T65" fmla="*/ 0 h 2984"/>
                <a:gd name="T66" fmla="*/ 0 w 1943"/>
                <a:gd name="T67" fmla="*/ 0 h 2984"/>
                <a:gd name="T68" fmla="*/ 0 w 1943"/>
                <a:gd name="T69" fmla="*/ 0 h 2984"/>
                <a:gd name="T70" fmla="*/ 0 w 1943"/>
                <a:gd name="T71" fmla="*/ 0 h 2984"/>
                <a:gd name="T72" fmla="*/ 0 w 1943"/>
                <a:gd name="T73" fmla="*/ 0 h 2984"/>
                <a:gd name="T74" fmla="*/ 0 w 1943"/>
                <a:gd name="T75" fmla="*/ 0 h 2984"/>
                <a:gd name="T76" fmla="*/ 0 w 1943"/>
                <a:gd name="T77" fmla="*/ 0 h 2984"/>
                <a:gd name="T78" fmla="*/ 0 w 1943"/>
                <a:gd name="T79" fmla="*/ 0 h 2984"/>
                <a:gd name="T80" fmla="*/ 0 w 1943"/>
                <a:gd name="T81" fmla="*/ 0 h 2984"/>
                <a:gd name="T82" fmla="*/ 0 w 1943"/>
                <a:gd name="T83" fmla="*/ 0 h 298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43" h="2984">
                  <a:moveTo>
                    <a:pt x="1671" y="225"/>
                  </a:moveTo>
                  <a:lnTo>
                    <a:pt x="1289" y="0"/>
                  </a:lnTo>
                  <a:lnTo>
                    <a:pt x="498" y="1434"/>
                  </a:lnTo>
                  <a:lnTo>
                    <a:pt x="592" y="1492"/>
                  </a:lnTo>
                  <a:lnTo>
                    <a:pt x="498" y="1654"/>
                  </a:lnTo>
                  <a:lnTo>
                    <a:pt x="692" y="1785"/>
                  </a:lnTo>
                  <a:lnTo>
                    <a:pt x="786" y="1586"/>
                  </a:lnTo>
                  <a:lnTo>
                    <a:pt x="885" y="1654"/>
                  </a:lnTo>
                  <a:lnTo>
                    <a:pt x="990" y="1466"/>
                  </a:lnTo>
                  <a:lnTo>
                    <a:pt x="1189" y="1654"/>
                  </a:lnTo>
                  <a:lnTo>
                    <a:pt x="1289" y="1796"/>
                  </a:lnTo>
                  <a:lnTo>
                    <a:pt x="1330" y="1932"/>
                  </a:lnTo>
                  <a:lnTo>
                    <a:pt x="1283" y="2010"/>
                  </a:lnTo>
                  <a:lnTo>
                    <a:pt x="1173" y="2126"/>
                  </a:lnTo>
                  <a:lnTo>
                    <a:pt x="1063" y="2168"/>
                  </a:lnTo>
                  <a:lnTo>
                    <a:pt x="974" y="2194"/>
                  </a:lnTo>
                  <a:lnTo>
                    <a:pt x="880" y="2215"/>
                  </a:lnTo>
                  <a:lnTo>
                    <a:pt x="896" y="2162"/>
                  </a:lnTo>
                  <a:lnTo>
                    <a:pt x="42" y="1670"/>
                  </a:lnTo>
                  <a:lnTo>
                    <a:pt x="0" y="1780"/>
                  </a:lnTo>
                  <a:lnTo>
                    <a:pt x="781" y="2230"/>
                  </a:lnTo>
                  <a:lnTo>
                    <a:pt x="754" y="2257"/>
                  </a:lnTo>
                  <a:lnTo>
                    <a:pt x="482" y="2293"/>
                  </a:lnTo>
                  <a:lnTo>
                    <a:pt x="493" y="2644"/>
                  </a:lnTo>
                  <a:lnTo>
                    <a:pt x="6" y="2655"/>
                  </a:lnTo>
                  <a:lnTo>
                    <a:pt x="11" y="2958"/>
                  </a:lnTo>
                  <a:lnTo>
                    <a:pt x="1943" y="2984"/>
                  </a:lnTo>
                  <a:lnTo>
                    <a:pt x="1938" y="2686"/>
                  </a:lnTo>
                  <a:lnTo>
                    <a:pt x="1325" y="2675"/>
                  </a:lnTo>
                  <a:lnTo>
                    <a:pt x="1325" y="2644"/>
                  </a:lnTo>
                  <a:lnTo>
                    <a:pt x="1545" y="2545"/>
                  </a:lnTo>
                  <a:lnTo>
                    <a:pt x="1744" y="2356"/>
                  </a:lnTo>
                  <a:lnTo>
                    <a:pt x="1817" y="2204"/>
                  </a:lnTo>
                  <a:lnTo>
                    <a:pt x="1865" y="2031"/>
                  </a:lnTo>
                  <a:lnTo>
                    <a:pt x="1859" y="1885"/>
                  </a:lnTo>
                  <a:lnTo>
                    <a:pt x="1828" y="1707"/>
                  </a:lnTo>
                  <a:lnTo>
                    <a:pt x="1739" y="1497"/>
                  </a:lnTo>
                  <a:lnTo>
                    <a:pt x="1650" y="1340"/>
                  </a:lnTo>
                  <a:lnTo>
                    <a:pt x="1498" y="1183"/>
                  </a:lnTo>
                  <a:lnTo>
                    <a:pt x="1367" y="1047"/>
                  </a:lnTo>
                  <a:lnTo>
                    <a:pt x="1273" y="968"/>
                  </a:lnTo>
                  <a:lnTo>
                    <a:pt x="1671" y="225"/>
                  </a:lnTo>
                  <a:close/>
                </a:path>
              </a:pathLst>
            </a:custGeom>
            <a:solidFill>
              <a:srgbClr val="0070C0"/>
            </a:solidFill>
            <a:ln w="3175">
              <a:solidFill>
                <a:schemeClr val="tx1"/>
              </a:solidFill>
              <a:round/>
              <a:headEnd/>
              <a:tailEnd/>
            </a:ln>
          </p:spPr>
          <p:txBody>
            <a:bodyPr/>
            <a:lstStyle/>
            <a:p>
              <a:endParaRPr lang="en-GB"/>
            </a:p>
          </p:txBody>
        </p:sp>
        <p:sp>
          <p:nvSpPr>
            <p:cNvPr id="26803" name="Oval 1328"/>
            <p:cNvSpPr>
              <a:spLocks noChangeAspect="1" noChangeArrowheads="1"/>
            </p:cNvSpPr>
            <p:nvPr/>
          </p:nvSpPr>
          <p:spPr bwMode="auto">
            <a:xfrm>
              <a:off x="336966" y="4083919"/>
              <a:ext cx="1764000" cy="1764000"/>
            </a:xfrm>
            <a:prstGeom prst="ellipse">
              <a:avLst/>
            </a:prstGeom>
            <a:noFill/>
            <a:ln w="31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710" name="Oval 130"/>
          <p:cNvSpPr>
            <a:spLocks noChangeAspect="1"/>
          </p:cNvSpPr>
          <p:nvPr/>
        </p:nvSpPr>
        <p:spPr bwMode="auto">
          <a:xfrm>
            <a:off x="4513135" y="4505253"/>
            <a:ext cx="87255" cy="82264"/>
          </a:xfrm>
          <a:prstGeom prst="ellipse">
            <a:avLst/>
          </a:prstGeom>
          <a:solidFill>
            <a:srgbClr val="99FF33"/>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11" name="Rectangle 5"/>
          <p:cNvSpPr>
            <a:spLocks noChangeArrowheads="1"/>
          </p:cNvSpPr>
          <p:nvPr/>
        </p:nvSpPr>
        <p:spPr bwMode="auto">
          <a:xfrm>
            <a:off x="7691451" y="855893"/>
            <a:ext cx="3044649" cy="2254377"/>
          </a:xfrm>
          <a:prstGeom prst="rect">
            <a:avLst/>
          </a:prstGeom>
          <a:solidFill>
            <a:schemeClr val="bg1"/>
          </a:solidFill>
          <a:ln w="9525" algn="ctr">
            <a:solidFill>
              <a:schemeClr val="tx1"/>
            </a:solidFill>
            <a:round/>
            <a:headEnd/>
            <a:tailEnd/>
          </a:ln>
        </p:spPr>
        <p:txBody>
          <a:bodyPr lIns="104306" tIns="52153" rIns="104306" bIns="52153"/>
          <a:lstStyle/>
          <a:p>
            <a:pPr algn="l"/>
            <a:endParaRPr lang="en-GB" b="1">
              <a:latin typeface="Arial Black" pitchFamily="34" charset="0"/>
            </a:endParaRPr>
          </a:p>
        </p:txBody>
      </p:sp>
      <p:grpSp>
        <p:nvGrpSpPr>
          <p:cNvPr id="26712" name="Group 134"/>
          <p:cNvGrpSpPr>
            <a:grpSpLocks noChangeAspect="1"/>
          </p:cNvGrpSpPr>
          <p:nvPr/>
        </p:nvGrpSpPr>
        <p:grpSpPr bwMode="auto">
          <a:xfrm>
            <a:off x="7804697" y="2473164"/>
            <a:ext cx="209784" cy="197782"/>
            <a:chOff x="336966" y="4083919"/>
            <a:chExt cx="1764000" cy="1764000"/>
          </a:xfrm>
        </p:grpSpPr>
        <p:sp>
          <p:nvSpPr>
            <p:cNvPr id="26800" name="Freeform 1327"/>
            <p:cNvSpPr>
              <a:spLocks noChangeAspect="1"/>
            </p:cNvSpPr>
            <p:nvPr/>
          </p:nvSpPr>
          <p:spPr bwMode="auto">
            <a:xfrm>
              <a:off x="691854" y="4141327"/>
              <a:ext cx="1017692" cy="1560462"/>
            </a:xfrm>
            <a:custGeom>
              <a:avLst/>
              <a:gdLst>
                <a:gd name="T0" fmla="*/ 0 w 1943"/>
                <a:gd name="T1" fmla="*/ 0 h 2984"/>
                <a:gd name="T2" fmla="*/ 0 w 1943"/>
                <a:gd name="T3" fmla="*/ 0 h 2984"/>
                <a:gd name="T4" fmla="*/ 0 w 1943"/>
                <a:gd name="T5" fmla="*/ 0 h 2984"/>
                <a:gd name="T6" fmla="*/ 0 w 1943"/>
                <a:gd name="T7" fmla="*/ 0 h 2984"/>
                <a:gd name="T8" fmla="*/ 0 w 1943"/>
                <a:gd name="T9" fmla="*/ 0 h 2984"/>
                <a:gd name="T10" fmla="*/ 0 w 1943"/>
                <a:gd name="T11" fmla="*/ 0 h 2984"/>
                <a:gd name="T12" fmla="*/ 0 w 1943"/>
                <a:gd name="T13" fmla="*/ 0 h 2984"/>
                <a:gd name="T14" fmla="*/ 0 w 1943"/>
                <a:gd name="T15" fmla="*/ 0 h 2984"/>
                <a:gd name="T16" fmla="*/ 0 w 1943"/>
                <a:gd name="T17" fmla="*/ 0 h 2984"/>
                <a:gd name="T18" fmla="*/ 0 w 1943"/>
                <a:gd name="T19" fmla="*/ 0 h 2984"/>
                <a:gd name="T20" fmla="*/ 0 w 1943"/>
                <a:gd name="T21" fmla="*/ 0 h 2984"/>
                <a:gd name="T22" fmla="*/ 0 w 1943"/>
                <a:gd name="T23" fmla="*/ 0 h 2984"/>
                <a:gd name="T24" fmla="*/ 0 w 1943"/>
                <a:gd name="T25" fmla="*/ 0 h 2984"/>
                <a:gd name="T26" fmla="*/ 0 w 1943"/>
                <a:gd name="T27" fmla="*/ 0 h 2984"/>
                <a:gd name="T28" fmla="*/ 0 w 1943"/>
                <a:gd name="T29" fmla="*/ 0 h 2984"/>
                <a:gd name="T30" fmla="*/ 0 w 1943"/>
                <a:gd name="T31" fmla="*/ 0 h 2984"/>
                <a:gd name="T32" fmla="*/ 0 w 1943"/>
                <a:gd name="T33" fmla="*/ 0 h 2984"/>
                <a:gd name="T34" fmla="*/ 0 w 1943"/>
                <a:gd name="T35" fmla="*/ 0 h 2984"/>
                <a:gd name="T36" fmla="*/ 0 w 1943"/>
                <a:gd name="T37" fmla="*/ 0 h 2984"/>
                <a:gd name="T38" fmla="*/ 0 w 1943"/>
                <a:gd name="T39" fmla="*/ 0 h 2984"/>
                <a:gd name="T40" fmla="*/ 0 w 1943"/>
                <a:gd name="T41" fmla="*/ 0 h 2984"/>
                <a:gd name="T42" fmla="*/ 0 w 1943"/>
                <a:gd name="T43" fmla="*/ 0 h 2984"/>
                <a:gd name="T44" fmla="*/ 0 w 1943"/>
                <a:gd name="T45" fmla="*/ 0 h 2984"/>
                <a:gd name="T46" fmla="*/ 0 w 1943"/>
                <a:gd name="T47" fmla="*/ 0 h 2984"/>
                <a:gd name="T48" fmla="*/ 0 w 1943"/>
                <a:gd name="T49" fmla="*/ 0 h 2984"/>
                <a:gd name="T50" fmla="*/ 0 w 1943"/>
                <a:gd name="T51" fmla="*/ 0 h 2984"/>
                <a:gd name="T52" fmla="*/ 0 w 1943"/>
                <a:gd name="T53" fmla="*/ 0 h 2984"/>
                <a:gd name="T54" fmla="*/ 0 w 1943"/>
                <a:gd name="T55" fmla="*/ 0 h 2984"/>
                <a:gd name="T56" fmla="*/ 0 w 1943"/>
                <a:gd name="T57" fmla="*/ 0 h 2984"/>
                <a:gd name="T58" fmla="*/ 0 w 1943"/>
                <a:gd name="T59" fmla="*/ 0 h 2984"/>
                <a:gd name="T60" fmla="*/ 0 w 1943"/>
                <a:gd name="T61" fmla="*/ 0 h 2984"/>
                <a:gd name="T62" fmla="*/ 0 w 1943"/>
                <a:gd name="T63" fmla="*/ 0 h 2984"/>
                <a:gd name="T64" fmla="*/ 0 w 1943"/>
                <a:gd name="T65" fmla="*/ 0 h 2984"/>
                <a:gd name="T66" fmla="*/ 0 w 1943"/>
                <a:gd name="T67" fmla="*/ 0 h 2984"/>
                <a:gd name="T68" fmla="*/ 0 w 1943"/>
                <a:gd name="T69" fmla="*/ 0 h 2984"/>
                <a:gd name="T70" fmla="*/ 0 w 1943"/>
                <a:gd name="T71" fmla="*/ 0 h 2984"/>
                <a:gd name="T72" fmla="*/ 0 w 1943"/>
                <a:gd name="T73" fmla="*/ 0 h 2984"/>
                <a:gd name="T74" fmla="*/ 0 w 1943"/>
                <a:gd name="T75" fmla="*/ 0 h 2984"/>
                <a:gd name="T76" fmla="*/ 0 w 1943"/>
                <a:gd name="T77" fmla="*/ 0 h 2984"/>
                <a:gd name="T78" fmla="*/ 0 w 1943"/>
                <a:gd name="T79" fmla="*/ 0 h 2984"/>
                <a:gd name="T80" fmla="*/ 0 w 1943"/>
                <a:gd name="T81" fmla="*/ 0 h 2984"/>
                <a:gd name="T82" fmla="*/ 0 w 1943"/>
                <a:gd name="T83" fmla="*/ 0 h 298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43" h="2984">
                  <a:moveTo>
                    <a:pt x="1671" y="225"/>
                  </a:moveTo>
                  <a:lnTo>
                    <a:pt x="1289" y="0"/>
                  </a:lnTo>
                  <a:lnTo>
                    <a:pt x="498" y="1434"/>
                  </a:lnTo>
                  <a:lnTo>
                    <a:pt x="592" y="1492"/>
                  </a:lnTo>
                  <a:lnTo>
                    <a:pt x="498" y="1654"/>
                  </a:lnTo>
                  <a:lnTo>
                    <a:pt x="692" y="1785"/>
                  </a:lnTo>
                  <a:lnTo>
                    <a:pt x="786" y="1586"/>
                  </a:lnTo>
                  <a:lnTo>
                    <a:pt x="885" y="1654"/>
                  </a:lnTo>
                  <a:lnTo>
                    <a:pt x="990" y="1466"/>
                  </a:lnTo>
                  <a:lnTo>
                    <a:pt x="1189" y="1654"/>
                  </a:lnTo>
                  <a:lnTo>
                    <a:pt x="1289" y="1796"/>
                  </a:lnTo>
                  <a:lnTo>
                    <a:pt x="1330" y="1932"/>
                  </a:lnTo>
                  <a:lnTo>
                    <a:pt x="1283" y="2010"/>
                  </a:lnTo>
                  <a:lnTo>
                    <a:pt x="1173" y="2126"/>
                  </a:lnTo>
                  <a:lnTo>
                    <a:pt x="1063" y="2168"/>
                  </a:lnTo>
                  <a:lnTo>
                    <a:pt x="974" y="2194"/>
                  </a:lnTo>
                  <a:lnTo>
                    <a:pt x="880" y="2215"/>
                  </a:lnTo>
                  <a:lnTo>
                    <a:pt x="896" y="2162"/>
                  </a:lnTo>
                  <a:lnTo>
                    <a:pt x="42" y="1670"/>
                  </a:lnTo>
                  <a:lnTo>
                    <a:pt x="0" y="1780"/>
                  </a:lnTo>
                  <a:lnTo>
                    <a:pt x="781" y="2230"/>
                  </a:lnTo>
                  <a:lnTo>
                    <a:pt x="754" y="2257"/>
                  </a:lnTo>
                  <a:lnTo>
                    <a:pt x="482" y="2293"/>
                  </a:lnTo>
                  <a:lnTo>
                    <a:pt x="493" y="2644"/>
                  </a:lnTo>
                  <a:lnTo>
                    <a:pt x="6" y="2655"/>
                  </a:lnTo>
                  <a:lnTo>
                    <a:pt x="11" y="2958"/>
                  </a:lnTo>
                  <a:lnTo>
                    <a:pt x="1943" y="2984"/>
                  </a:lnTo>
                  <a:lnTo>
                    <a:pt x="1938" y="2686"/>
                  </a:lnTo>
                  <a:lnTo>
                    <a:pt x="1325" y="2675"/>
                  </a:lnTo>
                  <a:lnTo>
                    <a:pt x="1325" y="2644"/>
                  </a:lnTo>
                  <a:lnTo>
                    <a:pt x="1545" y="2545"/>
                  </a:lnTo>
                  <a:lnTo>
                    <a:pt x="1744" y="2356"/>
                  </a:lnTo>
                  <a:lnTo>
                    <a:pt x="1817" y="2204"/>
                  </a:lnTo>
                  <a:lnTo>
                    <a:pt x="1865" y="2031"/>
                  </a:lnTo>
                  <a:lnTo>
                    <a:pt x="1859" y="1885"/>
                  </a:lnTo>
                  <a:lnTo>
                    <a:pt x="1828" y="1707"/>
                  </a:lnTo>
                  <a:lnTo>
                    <a:pt x="1739" y="1497"/>
                  </a:lnTo>
                  <a:lnTo>
                    <a:pt x="1650" y="1340"/>
                  </a:lnTo>
                  <a:lnTo>
                    <a:pt x="1498" y="1183"/>
                  </a:lnTo>
                  <a:lnTo>
                    <a:pt x="1367" y="1047"/>
                  </a:lnTo>
                  <a:lnTo>
                    <a:pt x="1273" y="968"/>
                  </a:lnTo>
                  <a:lnTo>
                    <a:pt x="1671" y="225"/>
                  </a:lnTo>
                  <a:close/>
                </a:path>
              </a:pathLst>
            </a:custGeom>
            <a:solidFill>
              <a:srgbClr val="0070C0"/>
            </a:solidFill>
            <a:ln w="3175">
              <a:solidFill>
                <a:schemeClr val="tx1"/>
              </a:solidFill>
              <a:round/>
              <a:headEnd/>
              <a:tailEnd/>
            </a:ln>
          </p:spPr>
          <p:txBody>
            <a:bodyPr/>
            <a:lstStyle/>
            <a:p>
              <a:endParaRPr lang="en-GB"/>
            </a:p>
          </p:txBody>
        </p:sp>
        <p:sp>
          <p:nvSpPr>
            <p:cNvPr id="26801" name="Oval 1328"/>
            <p:cNvSpPr>
              <a:spLocks noChangeAspect="1" noChangeArrowheads="1"/>
            </p:cNvSpPr>
            <p:nvPr/>
          </p:nvSpPr>
          <p:spPr bwMode="auto">
            <a:xfrm>
              <a:off x="336966" y="4083919"/>
              <a:ext cx="1764000" cy="1764000"/>
            </a:xfrm>
            <a:prstGeom prst="ellipse">
              <a:avLst/>
            </a:prstGeom>
            <a:noFill/>
            <a:ln w="31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713" name="TextBox 139"/>
          <p:cNvSpPr txBox="1">
            <a:spLocks noChangeArrowheads="1"/>
          </p:cNvSpPr>
          <p:nvPr/>
        </p:nvSpPr>
        <p:spPr bwMode="auto">
          <a:xfrm>
            <a:off x="5599183" y="3108519"/>
            <a:ext cx="928859"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Kouroussa</a:t>
            </a:r>
          </a:p>
        </p:txBody>
      </p:sp>
      <p:sp>
        <p:nvSpPr>
          <p:cNvPr id="26714" name="TextBox 815"/>
          <p:cNvSpPr txBox="1">
            <a:spLocks noChangeArrowheads="1"/>
          </p:cNvSpPr>
          <p:nvPr/>
        </p:nvSpPr>
        <p:spPr bwMode="auto">
          <a:xfrm>
            <a:off x="8118445" y="897900"/>
            <a:ext cx="2366881" cy="32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400">
                <a:latin typeface="Calibri" pitchFamily="34" charset="0"/>
                <a:cs typeface="Calibri" pitchFamily="34" charset="0"/>
              </a:rPr>
              <a:t>Locality reported Ebola cases</a:t>
            </a:r>
          </a:p>
        </p:txBody>
      </p:sp>
      <p:sp>
        <p:nvSpPr>
          <p:cNvPr id="138" name="5-Point Star 137"/>
          <p:cNvSpPr/>
          <p:nvPr/>
        </p:nvSpPr>
        <p:spPr bwMode="auto">
          <a:xfrm>
            <a:off x="7828832" y="1804552"/>
            <a:ext cx="139236" cy="129522"/>
          </a:xfrm>
          <a:prstGeom prst="star5">
            <a:avLst/>
          </a:prstGeom>
          <a:solidFill>
            <a:schemeClr val="bg1"/>
          </a:solidFill>
          <a:ln w="19050" cap="flat" cmpd="sng" algn="ctr">
            <a:solidFill>
              <a:schemeClr val="tx1"/>
            </a:solidFill>
            <a:prstDash val="solid"/>
            <a:round/>
            <a:headEnd type="none" w="med" len="med"/>
            <a:tailEnd type="none" w="med" len="med"/>
          </a:ln>
          <a:effectLst/>
          <a:extLst/>
        </p:spPr>
        <p:txBody>
          <a:bodyPr lIns="104306" tIns="52153" rIns="104306" bIns="52153"/>
          <a:lstStyle/>
          <a:p>
            <a:pPr algn="l">
              <a:defRPr/>
            </a:pPr>
            <a:endParaRPr lang="en-GB" b="1">
              <a:latin typeface="Arial Black" pitchFamily="34" charset="0"/>
            </a:endParaRPr>
          </a:p>
        </p:txBody>
      </p:sp>
      <p:sp>
        <p:nvSpPr>
          <p:cNvPr id="26716" name="Oval 138"/>
          <p:cNvSpPr>
            <a:spLocks noChangeAspect="1"/>
          </p:cNvSpPr>
          <p:nvPr/>
        </p:nvSpPr>
        <p:spPr bwMode="auto">
          <a:xfrm>
            <a:off x="7849252" y="999418"/>
            <a:ext cx="89112" cy="84014"/>
          </a:xfrm>
          <a:prstGeom prst="ellipse">
            <a:avLst/>
          </a:prstGeom>
          <a:solidFill>
            <a:schemeClr val="bg1"/>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17" name="TextBox 140"/>
          <p:cNvSpPr txBox="1">
            <a:spLocks noChangeArrowheads="1"/>
          </p:cNvSpPr>
          <p:nvPr/>
        </p:nvSpPr>
        <p:spPr bwMode="auto">
          <a:xfrm>
            <a:off x="8116588" y="1717038"/>
            <a:ext cx="1036068" cy="32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400">
                <a:latin typeface="Calibri" pitchFamily="34" charset="0"/>
                <a:cs typeface="Calibri" pitchFamily="34" charset="0"/>
              </a:rPr>
              <a:t>Capital city</a:t>
            </a:r>
          </a:p>
        </p:txBody>
      </p:sp>
      <p:sp>
        <p:nvSpPr>
          <p:cNvPr id="26718" name="TextBox 141"/>
          <p:cNvSpPr txBox="1">
            <a:spLocks noChangeArrowheads="1"/>
          </p:cNvSpPr>
          <p:nvPr/>
        </p:nvSpPr>
        <p:spPr bwMode="auto">
          <a:xfrm>
            <a:off x="8114732" y="2411903"/>
            <a:ext cx="2100397" cy="32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400">
                <a:latin typeface="Calibri" pitchFamily="34" charset="0"/>
                <a:cs typeface="Calibri" pitchFamily="34" charset="0"/>
              </a:rPr>
              <a:t>EDPLN - Ebola Laboratory</a:t>
            </a:r>
          </a:p>
        </p:txBody>
      </p:sp>
      <p:sp>
        <p:nvSpPr>
          <p:cNvPr id="26719" name="Oval 142"/>
          <p:cNvSpPr>
            <a:spLocks noChangeArrowheads="1"/>
          </p:cNvSpPr>
          <p:nvPr/>
        </p:nvSpPr>
        <p:spPr bwMode="auto">
          <a:xfrm>
            <a:off x="7734151" y="2061845"/>
            <a:ext cx="345308" cy="325554"/>
          </a:xfrm>
          <a:prstGeom prst="ellipse">
            <a:avLst/>
          </a:prstGeom>
          <a:solidFill>
            <a:srgbClr val="FF0000">
              <a:alpha val="32156"/>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lIns="104306" tIns="52153" rIns="104306" bIns="52153"/>
          <a:lstStyle/>
          <a:p>
            <a:pPr algn="l"/>
            <a:endParaRPr lang="en-GB" b="1">
              <a:latin typeface="Arial Black" pitchFamily="34" charset="0"/>
            </a:endParaRPr>
          </a:p>
        </p:txBody>
      </p:sp>
      <p:sp>
        <p:nvSpPr>
          <p:cNvPr id="26720" name="TextBox 143"/>
          <p:cNvSpPr txBox="1">
            <a:spLocks noChangeArrowheads="1"/>
          </p:cNvSpPr>
          <p:nvPr/>
        </p:nvSpPr>
        <p:spPr bwMode="auto">
          <a:xfrm>
            <a:off x="8114732" y="2044342"/>
            <a:ext cx="2279229" cy="32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400">
                <a:latin typeface="Calibri" pitchFamily="34" charset="0"/>
                <a:cs typeface="Calibri" pitchFamily="34" charset="0"/>
              </a:rPr>
              <a:t>Ongoing Ebola transmission</a:t>
            </a:r>
          </a:p>
        </p:txBody>
      </p:sp>
      <p:sp>
        <p:nvSpPr>
          <p:cNvPr id="26721" name="TextBox 144"/>
          <p:cNvSpPr txBox="1">
            <a:spLocks noChangeArrowheads="1"/>
          </p:cNvSpPr>
          <p:nvPr/>
        </p:nvSpPr>
        <p:spPr bwMode="auto">
          <a:xfrm>
            <a:off x="8116588" y="1188449"/>
            <a:ext cx="2378168" cy="53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400">
                <a:latin typeface="Calibri" pitchFamily="34" charset="0"/>
                <a:cs typeface="Calibri" pitchFamily="34" charset="0"/>
              </a:rPr>
              <a:t>Locality with Ebola Treatment Center</a:t>
            </a:r>
          </a:p>
        </p:txBody>
      </p:sp>
      <p:sp>
        <p:nvSpPr>
          <p:cNvPr id="26722" name="Oval 145"/>
          <p:cNvSpPr>
            <a:spLocks noChangeAspect="1"/>
          </p:cNvSpPr>
          <p:nvPr/>
        </p:nvSpPr>
        <p:spPr bwMode="auto">
          <a:xfrm>
            <a:off x="7847397" y="1289966"/>
            <a:ext cx="89112" cy="84014"/>
          </a:xfrm>
          <a:prstGeom prst="ellipse">
            <a:avLst/>
          </a:prstGeom>
          <a:solidFill>
            <a:srgbClr val="00FF00"/>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23" name="Freeform 133"/>
          <p:cNvSpPr>
            <a:spLocks/>
          </p:cNvSpPr>
          <p:nvPr/>
        </p:nvSpPr>
        <p:spPr bwMode="auto">
          <a:xfrm>
            <a:off x="6698227" y="2382148"/>
            <a:ext cx="930104" cy="1356476"/>
          </a:xfrm>
          <a:custGeom>
            <a:avLst/>
            <a:gdLst>
              <a:gd name="T0" fmla="*/ 315170 w 794182"/>
              <a:gd name="T1" fmla="*/ 0 h 1245750"/>
              <a:gd name="T2" fmla="*/ 774382 w 794182"/>
              <a:gd name="T3" fmla="*/ 395720 h 1245750"/>
              <a:gd name="T4" fmla="*/ 734510 w 794182"/>
              <a:gd name="T5" fmla="*/ 712096 h 1245750"/>
              <a:gd name="T6" fmla="*/ 677533 w 794182"/>
              <a:gd name="T7" fmla="*/ 825988 h 1245750"/>
              <a:gd name="T8" fmla="*/ 620691 w 794182"/>
              <a:gd name="T9" fmla="*/ 891272 h 1245750"/>
              <a:gd name="T10" fmla="*/ 543104 w 794182"/>
              <a:gd name="T11" fmla="*/ 914773 h 1245750"/>
              <a:gd name="T12" fmla="*/ 439654 w 794182"/>
              <a:gd name="T13" fmla="*/ 969611 h 1245750"/>
              <a:gd name="T14" fmla="*/ 284482 w 794182"/>
              <a:gd name="T15" fmla="*/ 1008778 h 1245750"/>
              <a:gd name="T16" fmla="*/ 120689 w 794182"/>
              <a:gd name="T17" fmla="*/ 1071448 h 1245750"/>
              <a:gd name="T18" fmla="*/ 0 w 794182"/>
              <a:gd name="T19" fmla="*/ 1141953 h 12457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94182" h="1245750">
                <a:moveTo>
                  <a:pt x="312432" y="0"/>
                </a:moveTo>
                <a:cubicBezTo>
                  <a:pt x="490758" y="184915"/>
                  <a:pt x="698370" y="302220"/>
                  <a:pt x="767653" y="431690"/>
                </a:cubicBezTo>
                <a:cubicBezTo>
                  <a:pt x="836936" y="561160"/>
                  <a:pt x="751273" y="650384"/>
                  <a:pt x="728128" y="776822"/>
                </a:cubicBezTo>
                <a:cubicBezTo>
                  <a:pt x="733113" y="774850"/>
                  <a:pt x="728573" y="821086"/>
                  <a:pt x="671646" y="901068"/>
                </a:cubicBezTo>
                <a:cubicBezTo>
                  <a:pt x="652872" y="942741"/>
                  <a:pt x="637507" y="956143"/>
                  <a:pt x="615297" y="972285"/>
                </a:cubicBezTo>
                <a:cubicBezTo>
                  <a:pt x="593087" y="988427"/>
                  <a:pt x="555477" y="992225"/>
                  <a:pt x="538385" y="997922"/>
                </a:cubicBezTo>
                <a:cubicBezTo>
                  <a:pt x="508475" y="1012165"/>
                  <a:pt x="478564" y="1040651"/>
                  <a:pt x="435835" y="1057743"/>
                </a:cubicBezTo>
                <a:cubicBezTo>
                  <a:pt x="393106" y="1074835"/>
                  <a:pt x="334710" y="1081956"/>
                  <a:pt x="282011" y="1100472"/>
                </a:cubicBezTo>
                <a:cubicBezTo>
                  <a:pt x="229312" y="1118988"/>
                  <a:pt x="166643" y="1144625"/>
                  <a:pt x="119641" y="1168838"/>
                </a:cubicBezTo>
                <a:cubicBezTo>
                  <a:pt x="72639" y="1193051"/>
                  <a:pt x="24925" y="1229727"/>
                  <a:pt x="0" y="1245750"/>
                </a:cubicBezTo>
              </a:path>
            </a:pathLst>
          </a:custGeom>
          <a:noFill/>
          <a:ln w="38100" cap="flat" cmpd="sng" algn="ctr">
            <a:solidFill>
              <a:srgbClr val="CC66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26724" name="Freeform 146"/>
          <p:cNvSpPr>
            <a:spLocks/>
          </p:cNvSpPr>
          <p:nvPr/>
        </p:nvSpPr>
        <p:spPr bwMode="auto">
          <a:xfrm>
            <a:off x="6854173" y="5033841"/>
            <a:ext cx="2634364" cy="1379230"/>
          </a:xfrm>
          <a:custGeom>
            <a:avLst/>
            <a:gdLst>
              <a:gd name="T0" fmla="*/ 2254218 w 2252352"/>
              <a:gd name="T1" fmla="*/ 1160694 h 1266737"/>
              <a:gd name="T2" fmla="*/ 2182720 w 2252352"/>
              <a:gd name="T3" fmla="*/ 930603 h 1266737"/>
              <a:gd name="T4" fmla="*/ 2004404 w 2252352"/>
              <a:gd name="T5" fmla="*/ 769773 h 1266737"/>
              <a:gd name="T6" fmla="*/ 1958562 w 2252352"/>
              <a:gd name="T7" fmla="*/ 651712 h 1266737"/>
              <a:gd name="T8" fmla="*/ 1785010 w 2252352"/>
              <a:gd name="T9" fmla="*/ 468806 h 1266737"/>
              <a:gd name="T10" fmla="*/ 1430467 w 2252352"/>
              <a:gd name="T11" fmla="*/ 495520 h 1266737"/>
              <a:gd name="T12" fmla="*/ 1162477 w 2252352"/>
              <a:gd name="T13" fmla="*/ 552158 h 1266737"/>
              <a:gd name="T14" fmla="*/ 758001 w 2252352"/>
              <a:gd name="T15" fmla="*/ 568822 h 1266737"/>
              <a:gd name="T16" fmla="*/ 677774 w 2252352"/>
              <a:gd name="T17" fmla="*/ 435300 h 1266737"/>
              <a:gd name="T18" fmla="*/ 586496 w 2252352"/>
              <a:gd name="T19" fmla="*/ 273264 h 1266737"/>
              <a:gd name="T20" fmla="*/ 474325 w 2252352"/>
              <a:gd name="T21" fmla="*/ 116047 h 1266737"/>
              <a:gd name="T22" fmla="*/ 301314 w 2252352"/>
              <a:gd name="T23" fmla="*/ 49184 h 1266737"/>
              <a:gd name="T24" fmla="*/ 196003 w 2252352"/>
              <a:gd name="T25" fmla="*/ 5814 h 1266737"/>
              <a:gd name="T26" fmla="*/ 0 w 2252352"/>
              <a:gd name="T27" fmla="*/ 23279 h 12667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252352" h="1266737">
                <a:moveTo>
                  <a:pt x="2252352" y="1266737"/>
                </a:moveTo>
                <a:cubicBezTo>
                  <a:pt x="2244787" y="1153264"/>
                  <a:pt x="2222516" y="1086727"/>
                  <a:pt x="2180914" y="1015621"/>
                </a:cubicBezTo>
                <a:cubicBezTo>
                  <a:pt x="2139312" y="944515"/>
                  <a:pt x="2040071" y="890828"/>
                  <a:pt x="2002742" y="840100"/>
                </a:cubicBezTo>
                <a:cubicBezTo>
                  <a:pt x="1965413" y="789372"/>
                  <a:pt x="1937244" y="790045"/>
                  <a:pt x="1956942" y="711254"/>
                </a:cubicBezTo>
                <a:cubicBezTo>
                  <a:pt x="1899770" y="683025"/>
                  <a:pt x="1871477" y="540047"/>
                  <a:pt x="1783534" y="511636"/>
                </a:cubicBezTo>
                <a:cubicBezTo>
                  <a:pt x="1695591" y="483225"/>
                  <a:pt x="1532954" y="525628"/>
                  <a:pt x="1429285" y="540789"/>
                </a:cubicBezTo>
                <a:cubicBezTo>
                  <a:pt x="1325616" y="555950"/>
                  <a:pt x="1269534" y="590877"/>
                  <a:pt x="1161517" y="602603"/>
                </a:cubicBezTo>
                <a:lnTo>
                  <a:pt x="757371" y="620791"/>
                </a:lnTo>
                <a:cubicBezTo>
                  <a:pt x="671922" y="623898"/>
                  <a:pt x="705770" y="528829"/>
                  <a:pt x="677210" y="475069"/>
                </a:cubicBezTo>
                <a:cubicBezTo>
                  <a:pt x="648650" y="421309"/>
                  <a:pt x="603102" y="292533"/>
                  <a:pt x="586010" y="298230"/>
                </a:cubicBezTo>
                <a:cubicBezTo>
                  <a:pt x="527525" y="230517"/>
                  <a:pt x="521426" y="167409"/>
                  <a:pt x="473935" y="126650"/>
                </a:cubicBezTo>
                <a:cubicBezTo>
                  <a:pt x="426444" y="85891"/>
                  <a:pt x="347411" y="73729"/>
                  <a:pt x="301062" y="53678"/>
                </a:cubicBezTo>
                <a:cubicBezTo>
                  <a:pt x="254713" y="33627"/>
                  <a:pt x="242843" y="-17869"/>
                  <a:pt x="195841" y="6344"/>
                </a:cubicBezTo>
                <a:cubicBezTo>
                  <a:pt x="148839" y="30557"/>
                  <a:pt x="24925" y="9383"/>
                  <a:pt x="0" y="25406"/>
                </a:cubicBezTo>
              </a:path>
            </a:pathLst>
          </a:custGeom>
          <a:noFill/>
          <a:ln w="38100" cap="flat" cmpd="sng" algn="ctr">
            <a:solidFill>
              <a:srgbClr val="CC66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847" name="5-Point Star 846"/>
          <p:cNvSpPr/>
          <p:nvPr/>
        </p:nvSpPr>
        <p:spPr bwMode="auto">
          <a:xfrm>
            <a:off x="9050404" y="5742710"/>
            <a:ext cx="139236" cy="127771"/>
          </a:xfrm>
          <a:prstGeom prst="star5">
            <a:avLst/>
          </a:prstGeom>
          <a:solidFill>
            <a:schemeClr val="bg1"/>
          </a:solidFill>
          <a:ln w="19050" cap="flat" cmpd="sng" algn="ctr">
            <a:solidFill>
              <a:schemeClr val="tx1"/>
            </a:solidFill>
            <a:prstDash val="solid"/>
            <a:round/>
            <a:headEnd type="none" w="med" len="med"/>
            <a:tailEnd type="none" w="med" len="med"/>
          </a:ln>
          <a:effectLst/>
          <a:extLst/>
        </p:spPr>
        <p:txBody>
          <a:bodyPr lIns="104306" tIns="52153" rIns="104306" bIns="52153"/>
          <a:lstStyle/>
          <a:p>
            <a:pPr algn="l">
              <a:defRPr/>
            </a:pPr>
            <a:endParaRPr lang="en-GB" b="1">
              <a:latin typeface="Arial Black" pitchFamily="34" charset="0"/>
            </a:endParaRPr>
          </a:p>
        </p:txBody>
      </p:sp>
      <p:sp>
        <p:nvSpPr>
          <p:cNvPr id="26726" name="TextBox 847"/>
          <p:cNvSpPr txBox="1">
            <a:spLocks noChangeArrowheads="1"/>
          </p:cNvSpPr>
          <p:nvPr/>
        </p:nvSpPr>
        <p:spPr bwMode="auto">
          <a:xfrm>
            <a:off x="8220552" y="5291135"/>
            <a:ext cx="1605903" cy="382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800">
                <a:solidFill>
                  <a:srgbClr val="1E7FB8"/>
                </a:solidFill>
                <a:latin typeface="Calibri" pitchFamily="34" charset="0"/>
                <a:cs typeface="Calibri" pitchFamily="34" charset="0"/>
              </a:rPr>
              <a:t>Yamoussoukro</a:t>
            </a:r>
          </a:p>
        </p:txBody>
      </p:sp>
      <p:sp>
        <p:nvSpPr>
          <p:cNvPr id="26727" name="Freeform 147"/>
          <p:cNvSpPr>
            <a:spLocks/>
          </p:cNvSpPr>
          <p:nvPr/>
        </p:nvSpPr>
        <p:spPr bwMode="auto">
          <a:xfrm>
            <a:off x="5729138" y="4822057"/>
            <a:ext cx="679476" cy="1060677"/>
          </a:xfrm>
          <a:custGeom>
            <a:avLst/>
            <a:gdLst>
              <a:gd name="T0" fmla="*/ 0 w 580803"/>
              <a:gd name="T1" fmla="*/ 877620 h 975162"/>
              <a:gd name="T2" fmla="*/ 142035 w 580803"/>
              <a:gd name="T3" fmla="*/ 884958 h 975162"/>
              <a:gd name="T4" fmla="*/ 236573 w 580803"/>
              <a:gd name="T5" fmla="*/ 804993 h 975162"/>
              <a:gd name="T6" fmla="*/ 371214 w 580803"/>
              <a:gd name="T7" fmla="*/ 701025 h 975162"/>
              <a:gd name="T8" fmla="*/ 444778 w 580803"/>
              <a:gd name="T9" fmla="*/ 651540 h 975162"/>
              <a:gd name="T10" fmla="*/ 567056 w 580803"/>
              <a:gd name="T11" fmla="*/ 564537 h 975162"/>
              <a:gd name="T12" fmla="*/ 576001 w 580803"/>
              <a:gd name="T13" fmla="*/ 500886 h 975162"/>
              <a:gd name="T14" fmla="*/ 554924 w 580803"/>
              <a:gd name="T15" fmla="*/ 389137 h 975162"/>
              <a:gd name="T16" fmla="*/ 566869 w 580803"/>
              <a:gd name="T17" fmla="*/ 287880 h 975162"/>
              <a:gd name="T18" fmla="*/ 563042 w 580803"/>
              <a:gd name="T19" fmla="*/ 97583 h 975162"/>
              <a:gd name="T20" fmla="*/ 391868 w 580803"/>
              <a:gd name="T21" fmla="*/ 0 h 9751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80803" h="975162">
                <a:moveTo>
                  <a:pt x="0" y="963691"/>
                </a:moveTo>
                <a:cubicBezTo>
                  <a:pt x="11712" y="954589"/>
                  <a:pt x="102372" y="985041"/>
                  <a:pt x="141711" y="971750"/>
                </a:cubicBezTo>
                <a:cubicBezTo>
                  <a:pt x="181050" y="958459"/>
                  <a:pt x="197925" y="917604"/>
                  <a:pt x="236033" y="883942"/>
                </a:cubicBezTo>
                <a:cubicBezTo>
                  <a:pt x="274141" y="850280"/>
                  <a:pt x="335741" y="797862"/>
                  <a:pt x="370362" y="769778"/>
                </a:cubicBezTo>
                <a:cubicBezTo>
                  <a:pt x="404983" y="741694"/>
                  <a:pt x="411192" y="740418"/>
                  <a:pt x="443758" y="715439"/>
                </a:cubicBezTo>
                <a:cubicBezTo>
                  <a:pt x="476324" y="690460"/>
                  <a:pt x="543938" y="647474"/>
                  <a:pt x="565758" y="619903"/>
                </a:cubicBezTo>
                <a:cubicBezTo>
                  <a:pt x="587578" y="592332"/>
                  <a:pt x="576699" y="582110"/>
                  <a:pt x="574681" y="550010"/>
                </a:cubicBezTo>
                <a:cubicBezTo>
                  <a:pt x="572663" y="517910"/>
                  <a:pt x="555170" y="466284"/>
                  <a:pt x="553652" y="427301"/>
                </a:cubicBezTo>
                <a:cubicBezTo>
                  <a:pt x="552134" y="388318"/>
                  <a:pt x="593590" y="313226"/>
                  <a:pt x="565571" y="316112"/>
                </a:cubicBezTo>
                <a:cubicBezTo>
                  <a:pt x="537552" y="318998"/>
                  <a:pt x="614665" y="121272"/>
                  <a:pt x="561752" y="107154"/>
                </a:cubicBezTo>
                <a:lnTo>
                  <a:pt x="390970" y="0"/>
                </a:lnTo>
              </a:path>
            </a:pathLst>
          </a:custGeom>
          <a:noFill/>
          <a:ln w="38100" cap="flat" cmpd="sng" algn="ctr">
            <a:solidFill>
              <a:srgbClr val="CC66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26728" name="Oval 828"/>
          <p:cNvSpPr>
            <a:spLocks noChangeAspect="1"/>
          </p:cNvSpPr>
          <p:nvPr/>
        </p:nvSpPr>
        <p:spPr bwMode="auto">
          <a:xfrm>
            <a:off x="5996472" y="5707704"/>
            <a:ext cx="89112" cy="84014"/>
          </a:xfrm>
          <a:prstGeom prst="ellipse">
            <a:avLst/>
          </a:prstGeom>
          <a:solidFill>
            <a:schemeClr val="bg1"/>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29" name="Oval 837"/>
          <p:cNvSpPr>
            <a:spLocks noChangeArrowheads="1"/>
          </p:cNvSpPr>
          <p:nvPr/>
        </p:nvSpPr>
        <p:spPr bwMode="auto">
          <a:xfrm>
            <a:off x="6761348" y="5275382"/>
            <a:ext cx="345308" cy="327305"/>
          </a:xfrm>
          <a:prstGeom prst="ellipse">
            <a:avLst/>
          </a:prstGeom>
          <a:solidFill>
            <a:srgbClr val="FF0000">
              <a:alpha val="32156"/>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lIns="104306" tIns="52153" rIns="104306" bIns="52153"/>
          <a:lstStyle/>
          <a:p>
            <a:pPr algn="l"/>
            <a:endParaRPr lang="en-GB" b="1">
              <a:latin typeface="Arial Black" pitchFamily="34" charset="0"/>
            </a:endParaRPr>
          </a:p>
        </p:txBody>
      </p:sp>
      <p:sp>
        <p:nvSpPr>
          <p:cNvPr id="26730" name="Freeform 132"/>
          <p:cNvSpPr>
            <a:spLocks/>
          </p:cNvSpPr>
          <p:nvPr/>
        </p:nvSpPr>
        <p:spPr bwMode="auto">
          <a:xfrm>
            <a:off x="7780563" y="2747959"/>
            <a:ext cx="311891" cy="238040"/>
          </a:xfrm>
          <a:custGeom>
            <a:avLst/>
            <a:gdLst>
              <a:gd name="T0" fmla="*/ 0 w 267879"/>
              <a:gd name="T1" fmla="*/ 0 h 219894"/>
              <a:gd name="T2" fmla="*/ 88775 w 267879"/>
              <a:gd name="T3" fmla="*/ 146917 h 219894"/>
              <a:gd name="T4" fmla="*/ 193167 w 267879"/>
              <a:gd name="T5" fmla="*/ 190662 h 219894"/>
              <a:gd name="T6" fmla="*/ 244788 w 267879"/>
              <a:gd name="T7" fmla="*/ 71587 h 2198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7879" h="219894">
                <a:moveTo>
                  <a:pt x="0" y="0"/>
                </a:moveTo>
                <a:cubicBezTo>
                  <a:pt x="178326" y="184915"/>
                  <a:pt x="58097" y="130101"/>
                  <a:pt x="91155" y="166007"/>
                </a:cubicBezTo>
                <a:lnTo>
                  <a:pt x="198348" y="215435"/>
                </a:lnTo>
                <a:cubicBezTo>
                  <a:pt x="166724" y="252285"/>
                  <a:pt x="316292" y="47654"/>
                  <a:pt x="251353" y="80888"/>
                </a:cubicBezTo>
              </a:path>
            </a:pathLst>
          </a:custGeom>
          <a:noFill/>
          <a:ln w="38100" cap="flat" cmpd="sng" algn="ctr">
            <a:solidFill>
              <a:srgbClr val="CC66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26731" name="TextBox 148"/>
          <p:cNvSpPr txBox="1">
            <a:spLocks noChangeArrowheads="1"/>
          </p:cNvSpPr>
          <p:nvPr/>
        </p:nvSpPr>
        <p:spPr bwMode="auto">
          <a:xfrm>
            <a:off x="8114732" y="2711204"/>
            <a:ext cx="1051649" cy="32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400">
                <a:latin typeface="Calibri" pitchFamily="34" charset="0"/>
                <a:cs typeface="Calibri" pitchFamily="34" charset="0"/>
              </a:rPr>
              <a:t>Main roads</a:t>
            </a:r>
          </a:p>
        </p:txBody>
      </p:sp>
      <p:sp>
        <p:nvSpPr>
          <p:cNvPr id="26732" name="Oval 131"/>
          <p:cNvSpPr>
            <a:spLocks noChangeArrowheads="1"/>
          </p:cNvSpPr>
          <p:nvPr/>
        </p:nvSpPr>
        <p:spPr bwMode="auto">
          <a:xfrm rot="-1896495">
            <a:off x="5372692" y="4827306"/>
            <a:ext cx="428850" cy="336056"/>
          </a:xfrm>
          <a:prstGeom prst="ellipse">
            <a:avLst/>
          </a:prstGeom>
          <a:solidFill>
            <a:srgbClr val="FF0000">
              <a:alpha val="32156"/>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lIns="104306" tIns="52153" rIns="104306" bIns="52153"/>
          <a:lstStyle/>
          <a:p>
            <a:pPr algn="l"/>
            <a:endParaRPr lang="en-GB" b="1">
              <a:latin typeface="Arial Black" pitchFamily="34" charset="0"/>
            </a:endParaRPr>
          </a:p>
        </p:txBody>
      </p:sp>
      <p:sp>
        <p:nvSpPr>
          <p:cNvPr id="26733" name="Oval 807"/>
          <p:cNvSpPr>
            <a:spLocks noChangeAspect="1"/>
          </p:cNvSpPr>
          <p:nvPr/>
        </p:nvSpPr>
        <p:spPr bwMode="auto">
          <a:xfrm>
            <a:off x="6106006" y="4783550"/>
            <a:ext cx="87255" cy="82263"/>
          </a:xfrm>
          <a:prstGeom prst="ellipse">
            <a:avLst/>
          </a:prstGeom>
          <a:solidFill>
            <a:srgbClr val="00FF00"/>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5" name="5-Point Star 4"/>
          <p:cNvSpPr/>
          <p:nvPr/>
        </p:nvSpPr>
        <p:spPr bwMode="auto">
          <a:xfrm>
            <a:off x="6958137" y="2291134"/>
            <a:ext cx="137380" cy="127771"/>
          </a:xfrm>
          <a:prstGeom prst="star5">
            <a:avLst/>
          </a:prstGeom>
          <a:solidFill>
            <a:schemeClr val="bg1"/>
          </a:solidFill>
          <a:ln w="19050" cap="flat" cmpd="sng" algn="ctr">
            <a:solidFill>
              <a:schemeClr val="tx1"/>
            </a:solidFill>
            <a:prstDash val="solid"/>
            <a:round/>
            <a:headEnd type="none" w="med" len="med"/>
            <a:tailEnd type="none" w="med" len="med"/>
          </a:ln>
          <a:effectLst/>
          <a:extLst/>
        </p:spPr>
        <p:txBody>
          <a:bodyPr lIns="104306" tIns="52153" rIns="104306" bIns="52153"/>
          <a:lstStyle/>
          <a:p>
            <a:pPr algn="l">
              <a:defRPr/>
            </a:pPr>
            <a:endParaRPr lang="en-GB" b="1">
              <a:latin typeface="Arial Black" pitchFamily="34" charset="0"/>
            </a:endParaRPr>
          </a:p>
        </p:txBody>
      </p:sp>
      <p:sp>
        <p:nvSpPr>
          <p:cNvPr id="26735" name="Freeform 150"/>
          <p:cNvSpPr>
            <a:spLocks/>
          </p:cNvSpPr>
          <p:nvPr/>
        </p:nvSpPr>
        <p:spPr bwMode="auto">
          <a:xfrm>
            <a:off x="4392463" y="4676782"/>
            <a:ext cx="1065627" cy="341308"/>
          </a:xfrm>
          <a:custGeom>
            <a:avLst/>
            <a:gdLst>
              <a:gd name="T0" fmla="*/ 0 w 854179"/>
              <a:gd name="T1" fmla="*/ 86246 h 290908"/>
              <a:gd name="T2" fmla="*/ 247060 w 854179"/>
              <a:gd name="T3" fmla="*/ 82077 h 290908"/>
              <a:gd name="T4" fmla="*/ 690911 w 854179"/>
              <a:gd name="T5" fmla="*/ 0 h 290908"/>
              <a:gd name="T6" fmla="*/ 889677 w 854179"/>
              <a:gd name="T7" fmla="*/ 322567 h 290908"/>
              <a:gd name="T8" fmla="*/ 1333058 w 854179"/>
              <a:gd name="T9" fmla="*/ 450023 h 2909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4179" h="290908">
                <a:moveTo>
                  <a:pt x="0" y="55753"/>
                </a:moveTo>
                <a:cubicBezTo>
                  <a:pt x="28534" y="64142"/>
                  <a:pt x="106004" y="63152"/>
                  <a:pt x="156915" y="53057"/>
                </a:cubicBezTo>
                <a:lnTo>
                  <a:pt x="438817" y="0"/>
                </a:lnTo>
                <a:lnTo>
                  <a:pt x="565060" y="208516"/>
                </a:lnTo>
                <a:cubicBezTo>
                  <a:pt x="533436" y="245366"/>
                  <a:pt x="911604" y="257674"/>
                  <a:pt x="846665" y="290908"/>
                </a:cubicBezTo>
              </a:path>
            </a:pathLst>
          </a:custGeom>
          <a:noFill/>
          <a:ln w="38100" cap="flat" cmpd="sng" algn="ctr">
            <a:solidFill>
              <a:srgbClr val="CC66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26736" name="TextBox 839"/>
          <p:cNvSpPr txBox="1">
            <a:spLocks noChangeArrowheads="1"/>
          </p:cNvSpPr>
          <p:nvPr/>
        </p:nvSpPr>
        <p:spPr bwMode="auto">
          <a:xfrm>
            <a:off x="4795323" y="5012837"/>
            <a:ext cx="773496"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Kenema</a:t>
            </a:r>
          </a:p>
        </p:txBody>
      </p:sp>
      <p:sp>
        <p:nvSpPr>
          <p:cNvPr id="26737" name="TextBox 152"/>
          <p:cNvSpPr txBox="1">
            <a:spLocks noChangeArrowheads="1"/>
          </p:cNvSpPr>
          <p:nvPr/>
        </p:nvSpPr>
        <p:spPr bwMode="auto">
          <a:xfrm>
            <a:off x="5237168" y="4708286"/>
            <a:ext cx="547280"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Daru</a:t>
            </a:r>
          </a:p>
        </p:txBody>
      </p:sp>
      <p:sp>
        <p:nvSpPr>
          <p:cNvPr id="26738" name="Oval 838"/>
          <p:cNvSpPr>
            <a:spLocks noChangeAspect="1"/>
          </p:cNvSpPr>
          <p:nvPr/>
        </p:nvSpPr>
        <p:spPr bwMode="auto">
          <a:xfrm>
            <a:off x="5458089" y="5000586"/>
            <a:ext cx="89112" cy="82263"/>
          </a:xfrm>
          <a:prstGeom prst="ellipse">
            <a:avLst/>
          </a:prstGeom>
          <a:solidFill>
            <a:srgbClr val="00FF00"/>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grpSp>
        <p:nvGrpSpPr>
          <p:cNvPr id="26739" name="Group 124"/>
          <p:cNvGrpSpPr>
            <a:grpSpLocks noChangeAspect="1"/>
          </p:cNvGrpSpPr>
          <p:nvPr/>
        </p:nvGrpSpPr>
        <p:grpSpPr bwMode="auto">
          <a:xfrm>
            <a:off x="5508216" y="5004087"/>
            <a:ext cx="211640" cy="199533"/>
            <a:chOff x="336966" y="4083919"/>
            <a:chExt cx="1764000" cy="1764000"/>
          </a:xfrm>
        </p:grpSpPr>
        <p:sp>
          <p:nvSpPr>
            <p:cNvPr id="26798" name="Freeform 1327"/>
            <p:cNvSpPr>
              <a:spLocks noChangeAspect="1"/>
            </p:cNvSpPr>
            <p:nvPr/>
          </p:nvSpPr>
          <p:spPr bwMode="auto">
            <a:xfrm>
              <a:off x="691854" y="4141327"/>
              <a:ext cx="1017692" cy="1560462"/>
            </a:xfrm>
            <a:custGeom>
              <a:avLst/>
              <a:gdLst>
                <a:gd name="T0" fmla="*/ 0 w 1943"/>
                <a:gd name="T1" fmla="*/ 0 h 2984"/>
                <a:gd name="T2" fmla="*/ 0 w 1943"/>
                <a:gd name="T3" fmla="*/ 0 h 2984"/>
                <a:gd name="T4" fmla="*/ 0 w 1943"/>
                <a:gd name="T5" fmla="*/ 0 h 2984"/>
                <a:gd name="T6" fmla="*/ 0 w 1943"/>
                <a:gd name="T7" fmla="*/ 0 h 2984"/>
                <a:gd name="T8" fmla="*/ 0 w 1943"/>
                <a:gd name="T9" fmla="*/ 0 h 2984"/>
                <a:gd name="T10" fmla="*/ 0 w 1943"/>
                <a:gd name="T11" fmla="*/ 0 h 2984"/>
                <a:gd name="T12" fmla="*/ 0 w 1943"/>
                <a:gd name="T13" fmla="*/ 0 h 2984"/>
                <a:gd name="T14" fmla="*/ 0 w 1943"/>
                <a:gd name="T15" fmla="*/ 0 h 2984"/>
                <a:gd name="T16" fmla="*/ 0 w 1943"/>
                <a:gd name="T17" fmla="*/ 0 h 2984"/>
                <a:gd name="T18" fmla="*/ 0 w 1943"/>
                <a:gd name="T19" fmla="*/ 0 h 2984"/>
                <a:gd name="T20" fmla="*/ 0 w 1943"/>
                <a:gd name="T21" fmla="*/ 0 h 2984"/>
                <a:gd name="T22" fmla="*/ 0 w 1943"/>
                <a:gd name="T23" fmla="*/ 0 h 2984"/>
                <a:gd name="T24" fmla="*/ 0 w 1943"/>
                <a:gd name="T25" fmla="*/ 0 h 2984"/>
                <a:gd name="T26" fmla="*/ 0 w 1943"/>
                <a:gd name="T27" fmla="*/ 0 h 2984"/>
                <a:gd name="T28" fmla="*/ 0 w 1943"/>
                <a:gd name="T29" fmla="*/ 0 h 2984"/>
                <a:gd name="T30" fmla="*/ 0 w 1943"/>
                <a:gd name="T31" fmla="*/ 0 h 2984"/>
                <a:gd name="T32" fmla="*/ 0 w 1943"/>
                <a:gd name="T33" fmla="*/ 0 h 2984"/>
                <a:gd name="T34" fmla="*/ 0 w 1943"/>
                <a:gd name="T35" fmla="*/ 0 h 2984"/>
                <a:gd name="T36" fmla="*/ 0 w 1943"/>
                <a:gd name="T37" fmla="*/ 0 h 2984"/>
                <a:gd name="T38" fmla="*/ 0 w 1943"/>
                <a:gd name="T39" fmla="*/ 0 h 2984"/>
                <a:gd name="T40" fmla="*/ 0 w 1943"/>
                <a:gd name="T41" fmla="*/ 0 h 2984"/>
                <a:gd name="T42" fmla="*/ 0 w 1943"/>
                <a:gd name="T43" fmla="*/ 0 h 2984"/>
                <a:gd name="T44" fmla="*/ 0 w 1943"/>
                <a:gd name="T45" fmla="*/ 0 h 2984"/>
                <a:gd name="T46" fmla="*/ 0 w 1943"/>
                <a:gd name="T47" fmla="*/ 0 h 2984"/>
                <a:gd name="T48" fmla="*/ 0 w 1943"/>
                <a:gd name="T49" fmla="*/ 0 h 2984"/>
                <a:gd name="T50" fmla="*/ 0 w 1943"/>
                <a:gd name="T51" fmla="*/ 0 h 2984"/>
                <a:gd name="T52" fmla="*/ 0 w 1943"/>
                <a:gd name="T53" fmla="*/ 0 h 2984"/>
                <a:gd name="T54" fmla="*/ 0 w 1943"/>
                <a:gd name="T55" fmla="*/ 0 h 2984"/>
                <a:gd name="T56" fmla="*/ 0 w 1943"/>
                <a:gd name="T57" fmla="*/ 0 h 2984"/>
                <a:gd name="T58" fmla="*/ 0 w 1943"/>
                <a:gd name="T59" fmla="*/ 0 h 2984"/>
                <a:gd name="T60" fmla="*/ 0 w 1943"/>
                <a:gd name="T61" fmla="*/ 0 h 2984"/>
                <a:gd name="T62" fmla="*/ 0 w 1943"/>
                <a:gd name="T63" fmla="*/ 0 h 2984"/>
                <a:gd name="T64" fmla="*/ 0 w 1943"/>
                <a:gd name="T65" fmla="*/ 0 h 2984"/>
                <a:gd name="T66" fmla="*/ 0 w 1943"/>
                <a:gd name="T67" fmla="*/ 0 h 2984"/>
                <a:gd name="T68" fmla="*/ 0 w 1943"/>
                <a:gd name="T69" fmla="*/ 0 h 2984"/>
                <a:gd name="T70" fmla="*/ 0 w 1943"/>
                <a:gd name="T71" fmla="*/ 0 h 2984"/>
                <a:gd name="T72" fmla="*/ 0 w 1943"/>
                <a:gd name="T73" fmla="*/ 0 h 2984"/>
                <a:gd name="T74" fmla="*/ 0 w 1943"/>
                <a:gd name="T75" fmla="*/ 0 h 2984"/>
                <a:gd name="T76" fmla="*/ 0 w 1943"/>
                <a:gd name="T77" fmla="*/ 0 h 2984"/>
                <a:gd name="T78" fmla="*/ 0 w 1943"/>
                <a:gd name="T79" fmla="*/ 0 h 2984"/>
                <a:gd name="T80" fmla="*/ 0 w 1943"/>
                <a:gd name="T81" fmla="*/ 0 h 2984"/>
                <a:gd name="T82" fmla="*/ 0 w 1943"/>
                <a:gd name="T83" fmla="*/ 0 h 298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43" h="2984">
                  <a:moveTo>
                    <a:pt x="1671" y="225"/>
                  </a:moveTo>
                  <a:lnTo>
                    <a:pt x="1289" y="0"/>
                  </a:lnTo>
                  <a:lnTo>
                    <a:pt x="498" y="1434"/>
                  </a:lnTo>
                  <a:lnTo>
                    <a:pt x="592" y="1492"/>
                  </a:lnTo>
                  <a:lnTo>
                    <a:pt x="498" y="1654"/>
                  </a:lnTo>
                  <a:lnTo>
                    <a:pt x="692" y="1785"/>
                  </a:lnTo>
                  <a:lnTo>
                    <a:pt x="786" y="1586"/>
                  </a:lnTo>
                  <a:lnTo>
                    <a:pt x="885" y="1654"/>
                  </a:lnTo>
                  <a:lnTo>
                    <a:pt x="990" y="1466"/>
                  </a:lnTo>
                  <a:lnTo>
                    <a:pt x="1189" y="1654"/>
                  </a:lnTo>
                  <a:lnTo>
                    <a:pt x="1289" y="1796"/>
                  </a:lnTo>
                  <a:lnTo>
                    <a:pt x="1330" y="1932"/>
                  </a:lnTo>
                  <a:lnTo>
                    <a:pt x="1283" y="2010"/>
                  </a:lnTo>
                  <a:lnTo>
                    <a:pt x="1173" y="2126"/>
                  </a:lnTo>
                  <a:lnTo>
                    <a:pt x="1063" y="2168"/>
                  </a:lnTo>
                  <a:lnTo>
                    <a:pt x="974" y="2194"/>
                  </a:lnTo>
                  <a:lnTo>
                    <a:pt x="880" y="2215"/>
                  </a:lnTo>
                  <a:lnTo>
                    <a:pt x="896" y="2162"/>
                  </a:lnTo>
                  <a:lnTo>
                    <a:pt x="42" y="1670"/>
                  </a:lnTo>
                  <a:lnTo>
                    <a:pt x="0" y="1780"/>
                  </a:lnTo>
                  <a:lnTo>
                    <a:pt x="781" y="2230"/>
                  </a:lnTo>
                  <a:lnTo>
                    <a:pt x="754" y="2257"/>
                  </a:lnTo>
                  <a:lnTo>
                    <a:pt x="482" y="2293"/>
                  </a:lnTo>
                  <a:lnTo>
                    <a:pt x="493" y="2644"/>
                  </a:lnTo>
                  <a:lnTo>
                    <a:pt x="6" y="2655"/>
                  </a:lnTo>
                  <a:lnTo>
                    <a:pt x="11" y="2958"/>
                  </a:lnTo>
                  <a:lnTo>
                    <a:pt x="1943" y="2984"/>
                  </a:lnTo>
                  <a:lnTo>
                    <a:pt x="1938" y="2686"/>
                  </a:lnTo>
                  <a:lnTo>
                    <a:pt x="1325" y="2675"/>
                  </a:lnTo>
                  <a:lnTo>
                    <a:pt x="1325" y="2644"/>
                  </a:lnTo>
                  <a:lnTo>
                    <a:pt x="1545" y="2545"/>
                  </a:lnTo>
                  <a:lnTo>
                    <a:pt x="1744" y="2356"/>
                  </a:lnTo>
                  <a:lnTo>
                    <a:pt x="1817" y="2204"/>
                  </a:lnTo>
                  <a:lnTo>
                    <a:pt x="1865" y="2031"/>
                  </a:lnTo>
                  <a:lnTo>
                    <a:pt x="1859" y="1885"/>
                  </a:lnTo>
                  <a:lnTo>
                    <a:pt x="1828" y="1707"/>
                  </a:lnTo>
                  <a:lnTo>
                    <a:pt x="1739" y="1497"/>
                  </a:lnTo>
                  <a:lnTo>
                    <a:pt x="1650" y="1340"/>
                  </a:lnTo>
                  <a:lnTo>
                    <a:pt x="1498" y="1183"/>
                  </a:lnTo>
                  <a:lnTo>
                    <a:pt x="1367" y="1047"/>
                  </a:lnTo>
                  <a:lnTo>
                    <a:pt x="1273" y="968"/>
                  </a:lnTo>
                  <a:lnTo>
                    <a:pt x="1671" y="225"/>
                  </a:lnTo>
                  <a:close/>
                </a:path>
              </a:pathLst>
            </a:custGeom>
            <a:solidFill>
              <a:srgbClr val="0070C0"/>
            </a:solidFill>
            <a:ln w="3175">
              <a:solidFill>
                <a:schemeClr val="tx1"/>
              </a:solidFill>
              <a:round/>
              <a:headEnd/>
              <a:tailEnd/>
            </a:ln>
          </p:spPr>
          <p:txBody>
            <a:bodyPr/>
            <a:lstStyle/>
            <a:p>
              <a:endParaRPr lang="en-GB"/>
            </a:p>
          </p:txBody>
        </p:sp>
        <p:sp>
          <p:nvSpPr>
            <p:cNvPr id="26799" name="Oval 1328"/>
            <p:cNvSpPr>
              <a:spLocks noChangeAspect="1" noChangeArrowheads="1"/>
            </p:cNvSpPr>
            <p:nvPr/>
          </p:nvSpPr>
          <p:spPr bwMode="auto">
            <a:xfrm>
              <a:off x="336966" y="4083919"/>
              <a:ext cx="1764000" cy="1764000"/>
            </a:xfrm>
            <a:prstGeom prst="ellipse">
              <a:avLst/>
            </a:prstGeom>
            <a:noFill/>
            <a:ln w="31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6740" name="Oval 151"/>
          <p:cNvSpPr>
            <a:spLocks noChangeAspect="1"/>
          </p:cNvSpPr>
          <p:nvPr/>
        </p:nvSpPr>
        <p:spPr bwMode="auto">
          <a:xfrm>
            <a:off x="5625174" y="4906070"/>
            <a:ext cx="87256" cy="84014"/>
          </a:xfrm>
          <a:prstGeom prst="ellipse">
            <a:avLst/>
          </a:prstGeom>
          <a:solidFill>
            <a:srgbClr val="00FF00"/>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845" name="5-Point Star 844"/>
          <p:cNvSpPr/>
          <p:nvPr/>
        </p:nvSpPr>
        <p:spPr bwMode="auto">
          <a:xfrm>
            <a:off x="4297782" y="4654028"/>
            <a:ext cx="139236" cy="129522"/>
          </a:xfrm>
          <a:prstGeom prst="star5">
            <a:avLst/>
          </a:prstGeom>
          <a:solidFill>
            <a:srgbClr val="99FF33"/>
          </a:solidFill>
          <a:ln w="19050" cap="flat" cmpd="sng" algn="ctr">
            <a:solidFill>
              <a:schemeClr val="tx1"/>
            </a:solidFill>
            <a:prstDash val="solid"/>
            <a:round/>
            <a:headEnd type="none" w="med" len="med"/>
            <a:tailEnd type="none" w="med" len="med"/>
          </a:ln>
          <a:effectLst/>
          <a:extLst/>
        </p:spPr>
        <p:txBody>
          <a:bodyPr lIns="104306" tIns="52153" rIns="104306" bIns="52153"/>
          <a:lstStyle/>
          <a:p>
            <a:pPr algn="l">
              <a:defRPr/>
            </a:pPr>
            <a:endParaRPr lang="en-GB" b="1">
              <a:latin typeface="Arial Black" pitchFamily="34" charset="0"/>
            </a:endParaRPr>
          </a:p>
        </p:txBody>
      </p:sp>
      <p:sp>
        <p:nvSpPr>
          <p:cNvPr id="26742" name="Oval 153"/>
          <p:cNvSpPr>
            <a:spLocks noChangeAspect="1"/>
          </p:cNvSpPr>
          <p:nvPr/>
        </p:nvSpPr>
        <p:spPr bwMode="auto">
          <a:xfrm>
            <a:off x="6284229" y="4874565"/>
            <a:ext cx="87255" cy="84014"/>
          </a:xfrm>
          <a:prstGeom prst="ellipse">
            <a:avLst/>
          </a:prstGeom>
          <a:solidFill>
            <a:srgbClr val="99FF33"/>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43" name="TextBox 154"/>
          <p:cNvSpPr txBox="1">
            <a:spLocks noChangeArrowheads="1"/>
          </p:cNvSpPr>
          <p:nvPr/>
        </p:nvSpPr>
        <p:spPr bwMode="auto">
          <a:xfrm>
            <a:off x="5909218" y="4991834"/>
            <a:ext cx="872946"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Voinjoma</a:t>
            </a:r>
          </a:p>
        </p:txBody>
      </p:sp>
      <p:sp>
        <p:nvSpPr>
          <p:cNvPr id="26744" name="Oval 173"/>
          <p:cNvSpPr>
            <a:spLocks noChangeArrowheads="1"/>
          </p:cNvSpPr>
          <p:nvPr/>
        </p:nvSpPr>
        <p:spPr bwMode="auto">
          <a:xfrm>
            <a:off x="6672236" y="4881566"/>
            <a:ext cx="345308" cy="327304"/>
          </a:xfrm>
          <a:prstGeom prst="ellipse">
            <a:avLst/>
          </a:prstGeom>
          <a:solidFill>
            <a:srgbClr val="FF0000">
              <a:alpha val="32156"/>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lIns="104306" tIns="52153" rIns="104306" bIns="52153"/>
          <a:lstStyle/>
          <a:p>
            <a:pPr algn="l"/>
            <a:endParaRPr lang="en-GB" b="1">
              <a:latin typeface="Arial Black" pitchFamily="34" charset="0"/>
            </a:endParaRPr>
          </a:p>
        </p:txBody>
      </p:sp>
      <p:sp>
        <p:nvSpPr>
          <p:cNvPr id="26745" name="Oval 155"/>
          <p:cNvSpPr>
            <a:spLocks noChangeAspect="1"/>
          </p:cNvSpPr>
          <p:nvPr/>
        </p:nvSpPr>
        <p:spPr bwMode="auto">
          <a:xfrm>
            <a:off x="6817042" y="4984833"/>
            <a:ext cx="89112" cy="84014"/>
          </a:xfrm>
          <a:prstGeom prst="ellipse">
            <a:avLst/>
          </a:prstGeom>
          <a:solidFill>
            <a:srgbClr val="99FF33"/>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46" name="TextBox 156"/>
          <p:cNvSpPr txBox="1">
            <a:spLocks noChangeArrowheads="1"/>
          </p:cNvSpPr>
          <p:nvPr/>
        </p:nvSpPr>
        <p:spPr bwMode="auto">
          <a:xfrm>
            <a:off x="6434605" y="4746793"/>
            <a:ext cx="914047"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Nzérékoré</a:t>
            </a:r>
          </a:p>
        </p:txBody>
      </p:sp>
      <p:sp>
        <p:nvSpPr>
          <p:cNvPr id="26747" name="TextBox 157"/>
          <p:cNvSpPr txBox="1">
            <a:spLocks noChangeArrowheads="1"/>
          </p:cNvSpPr>
          <p:nvPr/>
        </p:nvSpPr>
        <p:spPr bwMode="auto">
          <a:xfrm>
            <a:off x="4761906" y="4785299"/>
            <a:ext cx="393392"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Bo</a:t>
            </a:r>
          </a:p>
        </p:txBody>
      </p:sp>
      <p:sp>
        <p:nvSpPr>
          <p:cNvPr id="26748" name="Oval 158"/>
          <p:cNvSpPr>
            <a:spLocks noChangeAspect="1"/>
          </p:cNvSpPr>
          <p:nvPr/>
        </p:nvSpPr>
        <p:spPr bwMode="auto">
          <a:xfrm>
            <a:off x="5077509" y="4895568"/>
            <a:ext cx="89112" cy="82263"/>
          </a:xfrm>
          <a:prstGeom prst="ellipse">
            <a:avLst/>
          </a:prstGeom>
          <a:solidFill>
            <a:srgbClr val="99FF33"/>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49" name="Freeform 159"/>
          <p:cNvSpPr>
            <a:spLocks/>
          </p:cNvSpPr>
          <p:nvPr/>
        </p:nvSpPr>
        <p:spPr bwMode="auto">
          <a:xfrm>
            <a:off x="2001299" y="1349476"/>
            <a:ext cx="2970389" cy="2352393"/>
          </a:xfrm>
          <a:custGeom>
            <a:avLst/>
            <a:gdLst>
              <a:gd name="T0" fmla="*/ 0 w 2378153"/>
              <a:gd name="T1" fmla="*/ 0 h 2002546"/>
              <a:gd name="T2" fmla="*/ 214388 w 2378153"/>
              <a:gd name="T3" fmla="*/ 31762 h 2002546"/>
              <a:gd name="T4" fmla="*/ 417359 w 2378153"/>
              <a:gd name="T5" fmla="*/ 369280 h 2002546"/>
              <a:gd name="T6" fmla="*/ 2206053 w 2378153"/>
              <a:gd name="T7" fmla="*/ 669298 h 2002546"/>
              <a:gd name="T8" fmla="*/ 2738852 w 2378153"/>
              <a:gd name="T9" fmla="*/ 794306 h 2002546"/>
              <a:gd name="T10" fmla="*/ 2764223 w 2378153"/>
              <a:gd name="T11" fmla="*/ 1131828 h 2002546"/>
              <a:gd name="T12" fmla="*/ 2836728 w 2378153"/>
              <a:gd name="T13" fmla="*/ 1583391 h 2002546"/>
              <a:gd name="T14" fmla="*/ 2916452 w 2378153"/>
              <a:gd name="T15" fmla="*/ 1869369 h 2002546"/>
              <a:gd name="T16" fmla="*/ 3068100 w 2378153"/>
              <a:gd name="T17" fmla="*/ 2300749 h 2002546"/>
              <a:gd name="T18" fmla="*/ 3398510 w 2378153"/>
              <a:gd name="T19" fmla="*/ 2456902 h 2002546"/>
              <a:gd name="T20" fmla="*/ 3648865 w 2378153"/>
              <a:gd name="T21" fmla="*/ 2588217 h 2002546"/>
              <a:gd name="T22" fmla="*/ 3753712 w 2378153"/>
              <a:gd name="T23" fmla="*/ 2856927 h 2002546"/>
              <a:gd name="T24" fmla="*/ 3771212 w 2378153"/>
              <a:gd name="T25" fmla="*/ 3120945 h 20025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378153" h="2002546">
                <a:moveTo>
                  <a:pt x="0" y="0"/>
                </a:moveTo>
                <a:lnTo>
                  <a:pt x="135194" y="20380"/>
                </a:lnTo>
                <a:lnTo>
                  <a:pt x="263190" y="236948"/>
                </a:lnTo>
                <a:lnTo>
                  <a:pt x="1391152" y="429453"/>
                </a:lnTo>
                <a:lnTo>
                  <a:pt x="1727138" y="509664"/>
                </a:lnTo>
                <a:lnTo>
                  <a:pt x="1743138" y="726234"/>
                </a:lnTo>
                <a:cubicBezTo>
                  <a:pt x="1819955" y="792627"/>
                  <a:pt x="1744922" y="932415"/>
                  <a:pt x="1788860" y="1015979"/>
                </a:cubicBezTo>
                <a:lnTo>
                  <a:pt x="1839135" y="1199476"/>
                </a:lnTo>
                <a:lnTo>
                  <a:pt x="1934765" y="1476271"/>
                </a:lnTo>
                <a:lnTo>
                  <a:pt x="2143124" y="1576465"/>
                </a:lnTo>
                <a:lnTo>
                  <a:pt x="2301000" y="1660723"/>
                </a:lnTo>
                <a:cubicBezTo>
                  <a:pt x="2324999" y="1728902"/>
                  <a:pt x="2353514" y="1780639"/>
                  <a:pt x="2367116" y="1833139"/>
                </a:cubicBezTo>
                <a:cubicBezTo>
                  <a:pt x="2380718" y="1885640"/>
                  <a:pt x="2375570" y="1978782"/>
                  <a:pt x="2378153" y="2002546"/>
                </a:cubicBezTo>
              </a:path>
            </a:pathLst>
          </a:custGeom>
          <a:noFill/>
          <a:ln w="38100" cap="flat" cmpd="sng" algn="ctr">
            <a:solidFill>
              <a:srgbClr val="CC66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851" name="5-Point Star 850"/>
          <p:cNvSpPr/>
          <p:nvPr/>
        </p:nvSpPr>
        <p:spPr bwMode="auto">
          <a:xfrm>
            <a:off x="1908475" y="1286466"/>
            <a:ext cx="139238" cy="127771"/>
          </a:xfrm>
          <a:prstGeom prst="star5">
            <a:avLst/>
          </a:prstGeom>
          <a:solidFill>
            <a:schemeClr val="bg1"/>
          </a:solidFill>
          <a:ln w="19050" cap="flat" cmpd="sng" algn="ctr">
            <a:solidFill>
              <a:schemeClr val="tx1"/>
            </a:solidFill>
            <a:prstDash val="solid"/>
            <a:round/>
            <a:headEnd type="none" w="med" len="med"/>
            <a:tailEnd type="none" w="med" len="med"/>
          </a:ln>
          <a:effectLst/>
          <a:extLst/>
        </p:spPr>
        <p:txBody>
          <a:bodyPr lIns="104306" tIns="52153" rIns="104306" bIns="52153"/>
          <a:lstStyle/>
          <a:p>
            <a:pPr algn="l">
              <a:defRPr/>
            </a:pPr>
            <a:endParaRPr lang="en-GB" b="1">
              <a:latin typeface="Arial Black" pitchFamily="34" charset="0"/>
            </a:endParaRPr>
          </a:p>
        </p:txBody>
      </p:sp>
      <p:sp>
        <p:nvSpPr>
          <p:cNvPr id="26751" name="Freeform 149"/>
          <p:cNvSpPr>
            <a:spLocks/>
          </p:cNvSpPr>
          <p:nvPr/>
        </p:nvSpPr>
        <p:spPr bwMode="auto">
          <a:xfrm>
            <a:off x="6094868" y="3742125"/>
            <a:ext cx="603360" cy="589849"/>
          </a:xfrm>
          <a:custGeom>
            <a:avLst/>
            <a:gdLst>
              <a:gd name="T0" fmla="*/ 337 w 1752335"/>
              <a:gd name="T1" fmla="*/ 0 h 912878"/>
              <a:gd name="T2" fmla="*/ 309 w 1752335"/>
              <a:gd name="T3" fmla="*/ 442 h 912878"/>
              <a:gd name="T4" fmla="*/ 299 w 1752335"/>
              <a:gd name="T5" fmla="*/ 1600 h 912878"/>
              <a:gd name="T6" fmla="*/ 274 w 1752335"/>
              <a:gd name="T7" fmla="*/ 3336 h 912878"/>
              <a:gd name="T8" fmla="*/ 260 w 1752335"/>
              <a:gd name="T9" fmla="*/ 4591 h 912878"/>
              <a:gd name="T10" fmla="*/ 226 w 1752335"/>
              <a:gd name="T11" fmla="*/ 5363 h 912878"/>
              <a:gd name="T12" fmla="*/ 202 w 1752335"/>
              <a:gd name="T13" fmla="*/ 6381 h 912878"/>
              <a:gd name="T14" fmla="*/ 171 w 1752335"/>
              <a:gd name="T15" fmla="*/ 9744 h 912878"/>
              <a:gd name="T16" fmla="*/ 131 w 1752335"/>
              <a:gd name="T17" fmla="*/ 11629 h 912878"/>
              <a:gd name="T18" fmla="*/ 120 w 1752335"/>
              <a:gd name="T19" fmla="*/ 13318 h 912878"/>
              <a:gd name="T20" fmla="*/ 105 w 1752335"/>
              <a:gd name="T21" fmla="*/ 13926 h 912878"/>
              <a:gd name="T22" fmla="*/ 86 w 1752335"/>
              <a:gd name="T23" fmla="*/ 15346 h 912878"/>
              <a:gd name="T24" fmla="*/ 56 w 1752335"/>
              <a:gd name="T25" fmla="*/ 16359 h 912878"/>
              <a:gd name="T26" fmla="*/ 25 w 1752335"/>
              <a:gd name="T27" fmla="*/ 17980 h 912878"/>
              <a:gd name="T28" fmla="*/ 0 w 1752335"/>
              <a:gd name="T29" fmla="*/ 21637 h 912878"/>
              <a:gd name="T30" fmla="*/ 10 w 1752335"/>
              <a:gd name="T31" fmla="*/ 19351 h 9128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52335" h="912878">
                <a:moveTo>
                  <a:pt x="1752335" y="0"/>
                </a:moveTo>
                <a:cubicBezTo>
                  <a:pt x="1738197" y="8534"/>
                  <a:pt x="1634520" y="1996"/>
                  <a:pt x="1610957" y="18664"/>
                </a:cubicBezTo>
                <a:cubicBezTo>
                  <a:pt x="1587394" y="35332"/>
                  <a:pt x="1585375" y="47134"/>
                  <a:pt x="1554409" y="67470"/>
                </a:cubicBezTo>
                <a:cubicBezTo>
                  <a:pt x="1509304" y="96339"/>
                  <a:pt x="1458818" y="119665"/>
                  <a:pt x="1425159" y="140678"/>
                </a:cubicBezTo>
                <a:cubicBezTo>
                  <a:pt x="1391500" y="161691"/>
                  <a:pt x="1394194" y="179316"/>
                  <a:pt x="1352457" y="193551"/>
                </a:cubicBezTo>
                <a:cubicBezTo>
                  <a:pt x="1310720" y="207786"/>
                  <a:pt x="1224748" y="213514"/>
                  <a:pt x="1174736" y="226089"/>
                </a:cubicBezTo>
                <a:cubicBezTo>
                  <a:pt x="1124724" y="238664"/>
                  <a:pt x="1099561" y="238221"/>
                  <a:pt x="1052387" y="269002"/>
                </a:cubicBezTo>
                <a:cubicBezTo>
                  <a:pt x="1005213" y="299783"/>
                  <a:pt x="914834" y="284337"/>
                  <a:pt x="891689" y="410775"/>
                </a:cubicBezTo>
                <a:cubicBezTo>
                  <a:pt x="896674" y="408803"/>
                  <a:pt x="738648" y="410300"/>
                  <a:pt x="681721" y="490282"/>
                </a:cubicBezTo>
                <a:cubicBezTo>
                  <a:pt x="662947" y="531955"/>
                  <a:pt x="647582" y="545357"/>
                  <a:pt x="625372" y="561499"/>
                </a:cubicBezTo>
                <a:cubicBezTo>
                  <a:pt x="603162" y="577641"/>
                  <a:pt x="565552" y="581439"/>
                  <a:pt x="548460" y="587136"/>
                </a:cubicBezTo>
                <a:cubicBezTo>
                  <a:pt x="518550" y="601379"/>
                  <a:pt x="488639" y="629865"/>
                  <a:pt x="445910" y="646957"/>
                </a:cubicBezTo>
                <a:cubicBezTo>
                  <a:pt x="403181" y="664049"/>
                  <a:pt x="344785" y="671170"/>
                  <a:pt x="292086" y="689686"/>
                </a:cubicBezTo>
                <a:cubicBezTo>
                  <a:pt x="239387" y="708202"/>
                  <a:pt x="176718" y="733839"/>
                  <a:pt x="129716" y="758052"/>
                </a:cubicBezTo>
                <a:cubicBezTo>
                  <a:pt x="82714" y="782265"/>
                  <a:pt x="26923" y="896216"/>
                  <a:pt x="1998" y="912239"/>
                </a:cubicBezTo>
                <a:cubicBezTo>
                  <a:pt x="-10975" y="921869"/>
                  <a:pt x="43170" y="819817"/>
                  <a:pt x="51879" y="815831"/>
                </a:cubicBezTo>
              </a:path>
            </a:pathLst>
          </a:custGeom>
          <a:noFill/>
          <a:ln w="38100" cap="flat" cmpd="sng" algn="ctr">
            <a:solidFill>
              <a:srgbClr val="CC66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26752" name="TextBox 821"/>
          <p:cNvSpPr txBox="1">
            <a:spLocks noChangeArrowheads="1"/>
          </p:cNvSpPr>
          <p:nvPr/>
        </p:nvSpPr>
        <p:spPr bwMode="auto">
          <a:xfrm>
            <a:off x="5753273" y="4018671"/>
            <a:ext cx="1042608"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Kissidougou</a:t>
            </a:r>
          </a:p>
        </p:txBody>
      </p:sp>
      <p:sp>
        <p:nvSpPr>
          <p:cNvPr id="26753" name="Oval 820"/>
          <p:cNvSpPr>
            <a:spLocks noChangeAspect="1"/>
          </p:cNvSpPr>
          <p:nvPr/>
        </p:nvSpPr>
        <p:spPr bwMode="auto">
          <a:xfrm>
            <a:off x="6074445" y="4302219"/>
            <a:ext cx="89112" cy="84014"/>
          </a:xfrm>
          <a:prstGeom prst="ellipse">
            <a:avLst/>
          </a:prstGeom>
          <a:solidFill>
            <a:schemeClr val="bg1"/>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graphicFrame>
        <p:nvGraphicFramePr>
          <p:cNvPr id="161" name="Table 160"/>
          <p:cNvGraphicFramePr>
            <a:graphicFrameLocks noGrp="1"/>
          </p:cNvGraphicFramePr>
          <p:nvPr/>
        </p:nvGraphicFramePr>
        <p:xfrm>
          <a:off x="233918" y="5005837"/>
          <a:ext cx="3415949" cy="1661478"/>
        </p:xfrm>
        <a:graphic>
          <a:graphicData uri="http://schemas.openxmlformats.org/drawingml/2006/table">
            <a:tbl>
              <a:tblPr>
                <a:tableStyleId>{5C22544A-7EE6-4342-B048-85BDC9FD1C3A}</a:tableStyleId>
              </a:tblPr>
              <a:tblGrid>
                <a:gridCol w="1117757"/>
                <a:gridCol w="738206"/>
                <a:gridCol w="779993"/>
                <a:gridCol w="779993"/>
              </a:tblGrid>
              <a:tr h="367447">
                <a:tc>
                  <a:txBody>
                    <a:bodyPr/>
                    <a:lstStyle/>
                    <a:p>
                      <a:pPr algn="ctr" fontAlgn="ctr"/>
                      <a:endParaRPr lang="en-GB" sz="1800" b="1" i="0" u="none" strike="noStrike" dirty="0">
                        <a:effectLst/>
                        <a:latin typeface="Calibri" panose="020F0502020204030204" pitchFamily="34" charset="0"/>
                        <a:cs typeface="Calibri" panose="020F0502020204030204" pitchFamily="34" charset="0"/>
                      </a:endParaRPr>
                    </a:p>
                  </a:txBody>
                  <a:tcPr marL="11138" marR="11138" marT="10497"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FFCC99"/>
                    </a:solidFill>
                  </a:tcPr>
                </a:tc>
                <a:tc>
                  <a:txBody>
                    <a:bodyPr/>
                    <a:lstStyle/>
                    <a:p>
                      <a:pPr algn="ctr" fontAlgn="ctr"/>
                      <a:r>
                        <a:rPr lang="en-GB" sz="1800" b="1" i="0" u="none" strike="noStrike" dirty="0" smtClean="0">
                          <a:effectLst/>
                          <a:latin typeface="Calibri" panose="020F0502020204030204" pitchFamily="34" charset="0"/>
                          <a:cs typeface="Calibri" panose="020F0502020204030204" pitchFamily="34" charset="0"/>
                        </a:rPr>
                        <a:t>Cases</a:t>
                      </a:r>
                      <a:endParaRPr lang="en-GB" sz="1800" b="1" i="0" u="none" strike="noStrike" dirty="0">
                        <a:effectLst/>
                        <a:latin typeface="Calibri" panose="020F0502020204030204" pitchFamily="34" charset="0"/>
                        <a:cs typeface="Calibri" panose="020F0502020204030204" pitchFamily="34" charset="0"/>
                      </a:endParaRPr>
                    </a:p>
                  </a:txBody>
                  <a:tcPr marL="11138" marR="11138" marT="10497" marB="0" anchor="ctr">
                    <a:lnT w="12700" cap="flat" cmpd="sng" algn="ctr">
                      <a:solidFill>
                        <a:schemeClr val="tx1"/>
                      </a:solidFill>
                      <a:prstDash val="solid"/>
                      <a:round/>
                      <a:headEnd type="none" w="med" len="med"/>
                      <a:tailEnd type="none" w="med" len="med"/>
                    </a:lnT>
                    <a:solidFill>
                      <a:srgbClr val="FFCC99"/>
                    </a:solidFill>
                  </a:tcPr>
                </a:tc>
                <a:tc>
                  <a:txBody>
                    <a:bodyPr/>
                    <a:lstStyle/>
                    <a:p>
                      <a:pPr algn="ctr" fontAlgn="ctr"/>
                      <a:r>
                        <a:rPr lang="en-GB" sz="1800" b="1" i="0" u="none" strike="noStrike" dirty="0" smtClean="0">
                          <a:effectLst/>
                          <a:latin typeface="Calibri" panose="020F0502020204030204" pitchFamily="34" charset="0"/>
                          <a:cs typeface="Calibri" panose="020F0502020204030204" pitchFamily="34" charset="0"/>
                        </a:rPr>
                        <a:t>Deaths</a:t>
                      </a:r>
                      <a:endParaRPr lang="en-GB" sz="1800" b="1" i="0" u="none" strike="noStrike" dirty="0">
                        <a:effectLst/>
                        <a:latin typeface="Calibri" panose="020F0502020204030204" pitchFamily="34" charset="0"/>
                        <a:cs typeface="Calibri" panose="020F0502020204030204" pitchFamily="34" charset="0"/>
                      </a:endParaRPr>
                    </a:p>
                  </a:txBody>
                  <a:tcPr marL="11138" marR="11138" marT="10497" marB="0" anchor="ctr">
                    <a:lnT w="12700" cap="flat" cmpd="sng" algn="ctr">
                      <a:solidFill>
                        <a:schemeClr val="tx1"/>
                      </a:solidFill>
                      <a:prstDash val="solid"/>
                      <a:round/>
                      <a:headEnd type="none" w="med" len="med"/>
                      <a:tailEnd type="none" w="med" len="med"/>
                    </a:lnT>
                    <a:solidFill>
                      <a:srgbClr val="FFCC99"/>
                    </a:solidFill>
                  </a:tcPr>
                </a:tc>
                <a:tc>
                  <a:txBody>
                    <a:bodyPr/>
                    <a:lstStyle/>
                    <a:p>
                      <a:pPr algn="ctr" fontAlgn="ctr"/>
                      <a:r>
                        <a:rPr lang="en-GB" sz="1800" b="1" i="0" u="none" strike="noStrike" dirty="0" smtClean="0">
                          <a:effectLst/>
                          <a:latin typeface="Calibri" panose="020F0502020204030204" pitchFamily="34" charset="0"/>
                          <a:cs typeface="Calibri" panose="020F0502020204030204" pitchFamily="34" charset="0"/>
                        </a:rPr>
                        <a:t>HCW</a:t>
                      </a:r>
                      <a:endParaRPr lang="en-GB" sz="1800" b="1" i="0" u="none" strike="noStrike" dirty="0">
                        <a:effectLst/>
                        <a:latin typeface="Calibri" panose="020F0502020204030204" pitchFamily="34" charset="0"/>
                        <a:cs typeface="Calibri" panose="020F0502020204030204" pitchFamily="34" charset="0"/>
                      </a:endParaRPr>
                    </a:p>
                  </a:txBody>
                  <a:tcPr marL="11138" marR="11138" marT="10497"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FFCC99"/>
                    </a:solidFill>
                  </a:tcPr>
                </a:tc>
              </a:tr>
              <a:tr h="367447">
                <a:tc>
                  <a:txBody>
                    <a:bodyPr/>
                    <a:lstStyle/>
                    <a:p>
                      <a:pPr algn="ctr" fontAlgn="ctr"/>
                      <a:r>
                        <a:rPr lang="en-GB" sz="1800" b="1" u="none" strike="noStrike" dirty="0" smtClean="0">
                          <a:solidFill>
                            <a:schemeClr val="tx1"/>
                          </a:solidFill>
                          <a:effectLst/>
                          <a:latin typeface="Calibri" panose="020F0502020204030204" pitchFamily="34" charset="0"/>
                          <a:cs typeface="Calibri" panose="020F0502020204030204" pitchFamily="34" charset="0"/>
                        </a:rPr>
                        <a:t>Guinea</a:t>
                      </a:r>
                      <a:endParaRPr lang="en-GB" sz="1800" b="1" i="0" u="none" strike="noStrike" dirty="0">
                        <a:solidFill>
                          <a:schemeClr val="tx1"/>
                        </a:solidFill>
                        <a:effectLst/>
                        <a:latin typeface="Calibri" panose="020F0502020204030204" pitchFamily="34" charset="0"/>
                        <a:cs typeface="Calibri" panose="020F0502020204030204" pitchFamily="34" charset="0"/>
                      </a:endParaRPr>
                    </a:p>
                  </a:txBody>
                  <a:tcPr marL="11138" marR="11138" marT="10497" marB="0" anchor="ctr">
                    <a:lnL w="12700" cap="flat" cmpd="sng" algn="ctr">
                      <a:solidFill>
                        <a:schemeClr val="tx1"/>
                      </a:solidFill>
                      <a:prstDash val="solid"/>
                      <a:round/>
                      <a:headEnd type="none" w="med" len="med"/>
                      <a:tailEnd type="none" w="med" len="med"/>
                    </a:lnL>
                    <a:solidFill>
                      <a:srgbClr val="FFCC99"/>
                    </a:solidFill>
                  </a:tcPr>
                </a:tc>
                <a:tc>
                  <a:txBody>
                    <a:bodyPr/>
                    <a:lstStyle/>
                    <a:p>
                      <a:pPr algn="ctr" fontAlgn="ctr"/>
                      <a:r>
                        <a:rPr lang="en-GB" sz="1800" b="1" u="none" strike="noStrike" dirty="0" smtClean="0">
                          <a:solidFill>
                            <a:srgbClr val="0070C0"/>
                          </a:solidFill>
                          <a:effectLst/>
                          <a:latin typeface="Calibri" panose="020F0502020204030204" pitchFamily="34" charset="0"/>
                          <a:cs typeface="Calibri" panose="020F0502020204030204" pitchFamily="34" charset="0"/>
                        </a:rPr>
                        <a:t>493</a:t>
                      </a:r>
                      <a:endParaRPr lang="en-GB" sz="1800" b="1" i="0" u="none" strike="noStrike" dirty="0">
                        <a:solidFill>
                          <a:srgbClr val="0070C0"/>
                        </a:solidFill>
                        <a:effectLst/>
                        <a:latin typeface="Calibri" panose="020F0502020204030204" pitchFamily="34" charset="0"/>
                        <a:cs typeface="Calibri" panose="020F0502020204030204" pitchFamily="34" charset="0"/>
                      </a:endParaRPr>
                    </a:p>
                  </a:txBody>
                  <a:tcPr marL="11138" marR="11138" marT="10497" marB="0" anchor="ctr">
                    <a:solidFill>
                      <a:srgbClr val="FFCC99"/>
                    </a:solidFill>
                  </a:tcPr>
                </a:tc>
                <a:tc>
                  <a:txBody>
                    <a:bodyPr/>
                    <a:lstStyle/>
                    <a:p>
                      <a:pPr algn="ctr" fontAlgn="ctr"/>
                      <a:r>
                        <a:rPr lang="en-GB" sz="1800" b="1" i="0" u="none" strike="noStrike" dirty="0" smtClean="0">
                          <a:solidFill>
                            <a:srgbClr val="0070C0"/>
                          </a:solidFill>
                          <a:effectLst/>
                          <a:latin typeface="Calibri" panose="020F0502020204030204" pitchFamily="34" charset="0"/>
                          <a:cs typeface="Calibri" panose="020F0502020204030204" pitchFamily="34" charset="0"/>
                        </a:rPr>
                        <a:t>360 </a:t>
                      </a:r>
                      <a:endParaRPr lang="en-GB" sz="1800" b="1" i="0" u="none" strike="noStrike" dirty="0">
                        <a:solidFill>
                          <a:srgbClr val="0070C0"/>
                        </a:solidFill>
                        <a:effectLst/>
                        <a:latin typeface="Calibri" panose="020F0502020204030204" pitchFamily="34" charset="0"/>
                        <a:cs typeface="Calibri" panose="020F0502020204030204" pitchFamily="34" charset="0"/>
                      </a:endParaRPr>
                    </a:p>
                  </a:txBody>
                  <a:tcPr marL="11138" marR="11138" marT="10497" marB="0" anchor="ctr">
                    <a:solidFill>
                      <a:srgbClr val="FFCC99"/>
                    </a:solidFill>
                  </a:tcPr>
                </a:tc>
                <a:tc>
                  <a:txBody>
                    <a:bodyPr/>
                    <a:lstStyle/>
                    <a:p>
                      <a:pPr algn="ctr" fontAlgn="ctr"/>
                      <a:r>
                        <a:rPr lang="en-GB" sz="1800" b="1" i="0" u="none" strike="noStrike" dirty="0" smtClean="0">
                          <a:solidFill>
                            <a:srgbClr val="0070C0"/>
                          </a:solidFill>
                          <a:effectLst/>
                          <a:latin typeface="Calibri" panose="020F0502020204030204" pitchFamily="34" charset="0"/>
                          <a:cs typeface="Calibri" panose="020F0502020204030204" pitchFamily="34" charset="0"/>
                        </a:rPr>
                        <a:t>33</a:t>
                      </a:r>
                      <a:r>
                        <a:rPr lang="en-GB" sz="1800" b="1" i="0" u="none" strike="noStrike" baseline="0" dirty="0" smtClean="0">
                          <a:solidFill>
                            <a:srgbClr val="0070C0"/>
                          </a:solidFill>
                          <a:effectLst/>
                          <a:latin typeface="Calibri" panose="020F0502020204030204" pitchFamily="34" charset="0"/>
                          <a:cs typeface="Calibri" panose="020F0502020204030204" pitchFamily="34" charset="0"/>
                        </a:rPr>
                        <a:t> (20)</a:t>
                      </a:r>
                      <a:endParaRPr lang="en-GB" sz="1800" b="1" i="0" u="none" strike="noStrike" dirty="0">
                        <a:solidFill>
                          <a:srgbClr val="0070C0"/>
                        </a:solidFill>
                        <a:effectLst/>
                        <a:latin typeface="Calibri" panose="020F0502020204030204" pitchFamily="34" charset="0"/>
                        <a:cs typeface="Calibri" panose="020F0502020204030204" pitchFamily="34" charset="0"/>
                      </a:endParaRPr>
                    </a:p>
                  </a:txBody>
                  <a:tcPr marL="11138" marR="11138" marT="10497" marB="0" anchor="ctr">
                    <a:lnR w="12700" cap="flat" cmpd="sng" algn="ctr">
                      <a:solidFill>
                        <a:schemeClr val="tx1"/>
                      </a:solidFill>
                      <a:prstDash val="solid"/>
                      <a:round/>
                      <a:headEnd type="none" w="med" len="med"/>
                      <a:tailEnd type="none" w="med" len="med"/>
                    </a:lnR>
                    <a:solidFill>
                      <a:srgbClr val="FFCC99"/>
                    </a:solidFill>
                  </a:tcPr>
                </a:tc>
              </a:tr>
              <a:tr h="367447">
                <a:tc>
                  <a:txBody>
                    <a:bodyPr/>
                    <a:lstStyle/>
                    <a:p>
                      <a:pPr algn="ctr" fontAlgn="ctr"/>
                      <a:r>
                        <a:rPr lang="en-GB" sz="1800" b="1" u="none" strike="noStrike" dirty="0" smtClean="0">
                          <a:solidFill>
                            <a:schemeClr val="tx1"/>
                          </a:solidFill>
                          <a:effectLst/>
                          <a:latin typeface="Calibri" panose="020F0502020204030204" pitchFamily="34" charset="0"/>
                          <a:cs typeface="Calibri" panose="020F0502020204030204" pitchFamily="34" charset="0"/>
                        </a:rPr>
                        <a:t>Liberia</a:t>
                      </a:r>
                      <a:endParaRPr lang="en-GB" sz="1800" b="1" i="0" u="none" strike="noStrike" dirty="0">
                        <a:solidFill>
                          <a:schemeClr val="tx1"/>
                        </a:solidFill>
                        <a:effectLst/>
                        <a:latin typeface="Calibri" panose="020F0502020204030204" pitchFamily="34" charset="0"/>
                        <a:cs typeface="Calibri" panose="020F0502020204030204" pitchFamily="34" charset="0"/>
                      </a:endParaRPr>
                    </a:p>
                  </a:txBody>
                  <a:tcPr marL="11138" marR="11138" marT="10497" marB="0" anchor="ctr">
                    <a:lnL w="12700" cap="flat" cmpd="sng" algn="ctr">
                      <a:solidFill>
                        <a:schemeClr val="tx1"/>
                      </a:solidFill>
                      <a:prstDash val="solid"/>
                      <a:round/>
                      <a:headEnd type="none" w="med" len="med"/>
                      <a:tailEnd type="none" w="med" len="med"/>
                    </a:lnL>
                    <a:solidFill>
                      <a:srgbClr val="FFCC99"/>
                    </a:solidFill>
                  </a:tcPr>
                </a:tc>
                <a:tc>
                  <a:txBody>
                    <a:bodyPr/>
                    <a:lstStyle/>
                    <a:p>
                      <a:pPr algn="ctr" fontAlgn="ctr"/>
                      <a:r>
                        <a:rPr lang="en-GB" sz="1800" b="1" i="0" u="none" strike="noStrike" dirty="0" smtClean="0">
                          <a:solidFill>
                            <a:srgbClr val="0070C0"/>
                          </a:solidFill>
                          <a:effectLst/>
                          <a:latin typeface="Calibri" panose="020F0502020204030204" pitchFamily="34" charset="0"/>
                          <a:cs typeface="Calibri" panose="020F0502020204030204" pitchFamily="34" charset="0"/>
                        </a:rPr>
                        <a:t>471</a:t>
                      </a:r>
                      <a:endParaRPr lang="en-GB" sz="1800" b="1" i="0" u="none" strike="noStrike" dirty="0">
                        <a:solidFill>
                          <a:srgbClr val="0070C0"/>
                        </a:solidFill>
                        <a:effectLst/>
                        <a:latin typeface="Calibri" panose="020F0502020204030204" pitchFamily="34" charset="0"/>
                        <a:cs typeface="Calibri" panose="020F0502020204030204" pitchFamily="34" charset="0"/>
                      </a:endParaRPr>
                    </a:p>
                  </a:txBody>
                  <a:tcPr marL="11138" marR="11138" marT="10497" marB="0" anchor="ctr">
                    <a:solidFill>
                      <a:srgbClr val="FFCC99"/>
                    </a:solidFill>
                  </a:tcPr>
                </a:tc>
                <a:tc>
                  <a:txBody>
                    <a:bodyPr/>
                    <a:lstStyle/>
                    <a:p>
                      <a:pPr algn="ctr" fontAlgn="ctr"/>
                      <a:r>
                        <a:rPr lang="en-GB" sz="1800" b="1" i="0" u="none" strike="noStrike" dirty="0" smtClean="0">
                          <a:solidFill>
                            <a:srgbClr val="0070C0"/>
                          </a:solidFill>
                          <a:effectLst/>
                          <a:latin typeface="Calibri" panose="020F0502020204030204" pitchFamily="34" charset="0"/>
                          <a:cs typeface="Calibri" panose="020F0502020204030204" pitchFamily="34" charset="0"/>
                        </a:rPr>
                        <a:t>257</a:t>
                      </a:r>
                      <a:endParaRPr lang="en-GB" sz="1800" b="1" i="0" u="none" strike="noStrike" dirty="0">
                        <a:solidFill>
                          <a:srgbClr val="0070C0"/>
                        </a:solidFill>
                        <a:effectLst/>
                        <a:latin typeface="Calibri" panose="020F0502020204030204" pitchFamily="34" charset="0"/>
                        <a:cs typeface="Calibri" panose="020F0502020204030204" pitchFamily="34" charset="0"/>
                      </a:endParaRPr>
                    </a:p>
                  </a:txBody>
                  <a:tcPr marL="11138" marR="11138" marT="10497" marB="0" anchor="ctr">
                    <a:solidFill>
                      <a:srgbClr val="FFCC99"/>
                    </a:solidFill>
                  </a:tcPr>
                </a:tc>
                <a:tc>
                  <a:txBody>
                    <a:bodyPr/>
                    <a:lstStyle/>
                    <a:p>
                      <a:pPr algn="ctr" fontAlgn="ctr"/>
                      <a:r>
                        <a:rPr lang="en-GB" sz="1800" b="1" i="0" u="none" strike="noStrike" dirty="0" smtClean="0">
                          <a:solidFill>
                            <a:srgbClr val="0070C0"/>
                          </a:solidFill>
                          <a:effectLst/>
                          <a:latin typeface="Calibri" panose="020F0502020204030204" pitchFamily="34" charset="0"/>
                          <a:cs typeface="Calibri" panose="020F0502020204030204" pitchFamily="34" charset="0"/>
                        </a:rPr>
                        <a:t>60 (35)</a:t>
                      </a:r>
                      <a:endParaRPr lang="en-GB" sz="1800" b="1" i="0" u="none" strike="noStrike" dirty="0">
                        <a:solidFill>
                          <a:srgbClr val="0070C0"/>
                        </a:solidFill>
                        <a:effectLst/>
                        <a:latin typeface="Calibri" panose="020F0502020204030204" pitchFamily="34" charset="0"/>
                        <a:cs typeface="Calibri" panose="020F0502020204030204" pitchFamily="34" charset="0"/>
                      </a:endParaRPr>
                    </a:p>
                  </a:txBody>
                  <a:tcPr marL="11138" marR="11138" marT="10497" marB="0" anchor="ctr">
                    <a:lnR w="12700" cap="flat" cmpd="sng" algn="ctr">
                      <a:solidFill>
                        <a:schemeClr val="tx1"/>
                      </a:solidFill>
                      <a:prstDash val="solid"/>
                      <a:round/>
                      <a:headEnd type="none" w="med" len="med"/>
                      <a:tailEnd type="none" w="med" len="med"/>
                    </a:lnR>
                    <a:solidFill>
                      <a:srgbClr val="FFCC99"/>
                    </a:solidFill>
                  </a:tcPr>
                </a:tc>
              </a:tr>
              <a:tr h="548187">
                <a:tc>
                  <a:txBody>
                    <a:bodyPr/>
                    <a:lstStyle/>
                    <a:p>
                      <a:pPr algn="ctr" fontAlgn="ctr"/>
                      <a:r>
                        <a:rPr lang="en-GB" sz="1800" b="1" u="none" strike="noStrike" dirty="0" smtClean="0">
                          <a:solidFill>
                            <a:schemeClr val="tx1"/>
                          </a:solidFill>
                          <a:effectLst/>
                          <a:latin typeface="Calibri" panose="020F0502020204030204" pitchFamily="34" charset="0"/>
                          <a:cs typeface="Calibri" panose="020F0502020204030204" pitchFamily="34" charset="0"/>
                        </a:rPr>
                        <a:t>Sierra Leone</a:t>
                      </a:r>
                      <a:endParaRPr lang="en-GB" sz="1800" b="1" i="0" u="none" strike="noStrike" dirty="0">
                        <a:solidFill>
                          <a:schemeClr val="tx1"/>
                        </a:solidFill>
                        <a:effectLst/>
                        <a:latin typeface="Calibri" panose="020F0502020204030204" pitchFamily="34" charset="0"/>
                        <a:cs typeface="Calibri" panose="020F0502020204030204" pitchFamily="34" charset="0"/>
                      </a:endParaRPr>
                    </a:p>
                  </a:txBody>
                  <a:tcPr marL="11138" marR="11138" marT="10497"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rgbClr val="FFCC99"/>
                    </a:solidFill>
                  </a:tcPr>
                </a:tc>
                <a:tc>
                  <a:txBody>
                    <a:bodyPr/>
                    <a:lstStyle/>
                    <a:p>
                      <a:pPr algn="ctr" fontAlgn="ctr"/>
                      <a:r>
                        <a:rPr lang="en-GB" sz="1800" b="1" i="0" u="none" strike="noStrike" dirty="0" smtClean="0">
                          <a:solidFill>
                            <a:srgbClr val="0070C0"/>
                          </a:solidFill>
                          <a:effectLst/>
                          <a:latin typeface="Calibri" panose="020F0502020204030204" pitchFamily="34" charset="0"/>
                          <a:cs typeface="Calibri" panose="020F0502020204030204" pitchFamily="34" charset="0"/>
                        </a:rPr>
                        <a:t>646</a:t>
                      </a:r>
                      <a:endParaRPr lang="en-GB" sz="1800" b="1" i="0" u="none" strike="noStrike" dirty="0">
                        <a:solidFill>
                          <a:srgbClr val="0070C0"/>
                        </a:solidFill>
                        <a:effectLst/>
                        <a:latin typeface="Calibri" panose="020F0502020204030204" pitchFamily="34" charset="0"/>
                        <a:cs typeface="Calibri" panose="020F0502020204030204" pitchFamily="34" charset="0"/>
                      </a:endParaRPr>
                    </a:p>
                  </a:txBody>
                  <a:tcPr marL="11138" marR="11138" marT="10497" marB="0" anchor="ctr">
                    <a:lnB w="12700" cap="flat" cmpd="sng" algn="ctr">
                      <a:solidFill>
                        <a:schemeClr val="tx1"/>
                      </a:solidFill>
                      <a:prstDash val="solid"/>
                      <a:round/>
                      <a:headEnd type="none" w="med" len="med"/>
                      <a:tailEnd type="none" w="med" len="med"/>
                    </a:lnB>
                    <a:solidFill>
                      <a:srgbClr val="FFCC99"/>
                    </a:solidFill>
                  </a:tcPr>
                </a:tc>
                <a:tc>
                  <a:txBody>
                    <a:bodyPr/>
                    <a:lstStyle/>
                    <a:p>
                      <a:pPr algn="ctr" fontAlgn="ctr"/>
                      <a:r>
                        <a:rPr lang="en-GB" sz="1800" b="1" i="0" u="none" strike="noStrike" dirty="0" smtClean="0">
                          <a:solidFill>
                            <a:srgbClr val="0070C0"/>
                          </a:solidFill>
                          <a:effectLst/>
                          <a:latin typeface="Calibri" panose="020F0502020204030204" pitchFamily="34" charset="0"/>
                          <a:cs typeface="Calibri" panose="020F0502020204030204" pitchFamily="34" charset="0"/>
                        </a:rPr>
                        <a:t>273</a:t>
                      </a:r>
                      <a:endParaRPr lang="en-GB" sz="1800" b="1" i="0" u="none" strike="noStrike" dirty="0">
                        <a:solidFill>
                          <a:srgbClr val="0070C0"/>
                        </a:solidFill>
                        <a:effectLst/>
                        <a:latin typeface="Calibri" panose="020F0502020204030204" pitchFamily="34" charset="0"/>
                        <a:cs typeface="Calibri" panose="020F0502020204030204" pitchFamily="34" charset="0"/>
                      </a:endParaRPr>
                    </a:p>
                  </a:txBody>
                  <a:tcPr marL="11138" marR="11138" marT="10497" marB="0" anchor="ctr">
                    <a:lnB w="12700" cap="flat" cmpd="sng" algn="ctr">
                      <a:solidFill>
                        <a:schemeClr val="tx1"/>
                      </a:solidFill>
                      <a:prstDash val="solid"/>
                      <a:round/>
                      <a:headEnd type="none" w="med" len="med"/>
                      <a:tailEnd type="none" w="med" len="med"/>
                    </a:lnB>
                    <a:solidFill>
                      <a:srgbClr val="FFCC99"/>
                    </a:solidFill>
                  </a:tcPr>
                </a:tc>
                <a:tc>
                  <a:txBody>
                    <a:bodyPr/>
                    <a:lstStyle/>
                    <a:p>
                      <a:pPr algn="ctr" fontAlgn="ctr"/>
                      <a:r>
                        <a:rPr lang="en-GB" sz="1800" b="1" i="0" u="none" strike="noStrike" dirty="0" smtClean="0">
                          <a:solidFill>
                            <a:srgbClr val="0070C0"/>
                          </a:solidFill>
                          <a:effectLst/>
                          <a:latin typeface="Calibri" panose="020F0502020204030204" pitchFamily="34" charset="0"/>
                          <a:cs typeface="Calibri" panose="020F0502020204030204" pitchFamily="34" charset="0"/>
                        </a:rPr>
                        <a:t>49 (25)</a:t>
                      </a:r>
                      <a:endParaRPr lang="en-GB" sz="1800" b="1" i="0" u="none" strike="noStrike" dirty="0">
                        <a:solidFill>
                          <a:srgbClr val="0070C0"/>
                        </a:solidFill>
                        <a:effectLst/>
                        <a:latin typeface="Calibri" panose="020F0502020204030204" pitchFamily="34" charset="0"/>
                        <a:cs typeface="Calibri" panose="020F0502020204030204" pitchFamily="34" charset="0"/>
                      </a:endParaRPr>
                    </a:p>
                  </a:txBody>
                  <a:tcPr marL="11138" marR="11138" marT="10497"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FCC99"/>
                    </a:solidFill>
                  </a:tcPr>
                </a:tc>
              </a:tr>
            </a:tbl>
          </a:graphicData>
        </a:graphic>
      </p:graphicFrame>
      <p:sp>
        <p:nvSpPr>
          <p:cNvPr id="26781" name="TextBox 162"/>
          <p:cNvSpPr txBox="1">
            <a:spLocks noChangeArrowheads="1"/>
          </p:cNvSpPr>
          <p:nvPr/>
        </p:nvSpPr>
        <p:spPr bwMode="auto">
          <a:xfrm>
            <a:off x="2435719" y="1717038"/>
            <a:ext cx="883910" cy="351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600" i="1">
                <a:latin typeface="Calibri" pitchFamily="34" charset="0"/>
                <a:cs typeface="Calibri" pitchFamily="34" charset="0"/>
              </a:rPr>
              <a:t>Gambia</a:t>
            </a:r>
          </a:p>
        </p:txBody>
      </p:sp>
      <p:sp>
        <p:nvSpPr>
          <p:cNvPr id="26782" name="TextBox 163"/>
          <p:cNvSpPr txBox="1">
            <a:spLocks noChangeArrowheads="1"/>
          </p:cNvSpPr>
          <p:nvPr/>
        </p:nvSpPr>
        <p:spPr bwMode="auto">
          <a:xfrm>
            <a:off x="4171541" y="932906"/>
            <a:ext cx="2841498" cy="843988"/>
          </a:xfrm>
          <a:prstGeom prst="rect">
            <a:avLst/>
          </a:prstGeom>
          <a:solidFill>
            <a:schemeClr val="bg1"/>
          </a:solidFill>
          <a:ln w="28575">
            <a:solidFill>
              <a:srgbClr val="FF0000"/>
            </a:solidFill>
            <a:miter lim="800000"/>
            <a:headEnd/>
            <a:tailEnd/>
          </a:ln>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b="1">
                <a:solidFill>
                  <a:srgbClr val="008000"/>
                </a:solidFill>
                <a:latin typeface="Calibri" pitchFamily="34" charset="0"/>
                <a:cs typeface="Calibri" pitchFamily="34" charset="0"/>
              </a:rPr>
              <a:t>Total 1610 cases </a:t>
            </a:r>
          </a:p>
          <a:p>
            <a:r>
              <a:rPr lang="en-GB" b="1">
                <a:solidFill>
                  <a:srgbClr val="008000"/>
                </a:solidFill>
                <a:latin typeface="Calibri" pitchFamily="34" charset="0"/>
                <a:cs typeface="Calibri" pitchFamily="34" charset="0"/>
              </a:rPr>
              <a:t>including 890 deaths</a:t>
            </a:r>
          </a:p>
        </p:txBody>
      </p:sp>
      <p:sp>
        <p:nvSpPr>
          <p:cNvPr id="26783" name="TextBox 161"/>
          <p:cNvSpPr txBox="1">
            <a:spLocks noChangeArrowheads="1"/>
          </p:cNvSpPr>
          <p:nvPr/>
        </p:nvSpPr>
        <p:spPr bwMode="auto">
          <a:xfrm>
            <a:off x="10440917" y="5023339"/>
            <a:ext cx="1539033" cy="351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600" i="1">
                <a:latin typeface="Calibri" pitchFamily="34" charset="0"/>
                <a:cs typeface="Calibri" pitchFamily="34" charset="0"/>
              </a:rPr>
              <a:t>Ghana</a:t>
            </a:r>
          </a:p>
        </p:txBody>
      </p:sp>
      <p:pic>
        <p:nvPicPr>
          <p:cNvPr id="26784" name="Picture 4" descr="INJECT_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498" y="2635941"/>
            <a:ext cx="1086048" cy="160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785" name="TextBox 8"/>
          <p:cNvSpPr txBox="1">
            <a:spLocks noChangeArrowheads="1"/>
          </p:cNvSpPr>
          <p:nvPr/>
        </p:nvSpPr>
        <p:spPr bwMode="auto">
          <a:xfrm>
            <a:off x="165229" y="4058929"/>
            <a:ext cx="1299794" cy="75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2100">
                <a:latin typeface="Calibri" pitchFamily="34" charset="0"/>
                <a:cs typeface="Calibri" pitchFamily="34" charset="0"/>
              </a:rPr>
              <a:t>145 cases</a:t>
            </a:r>
          </a:p>
          <a:p>
            <a:r>
              <a:rPr lang="en-GB" sz="2100">
                <a:latin typeface="Calibri" pitchFamily="34" charset="0"/>
                <a:cs typeface="Calibri" pitchFamily="34" charset="0"/>
              </a:rPr>
              <a:t>80 deaths</a:t>
            </a:r>
          </a:p>
        </p:txBody>
      </p:sp>
      <p:sp>
        <p:nvSpPr>
          <p:cNvPr id="26786" name="Oval 165"/>
          <p:cNvSpPr>
            <a:spLocks noChangeAspect="1"/>
          </p:cNvSpPr>
          <p:nvPr/>
        </p:nvSpPr>
        <p:spPr bwMode="auto">
          <a:xfrm>
            <a:off x="6919150" y="5366397"/>
            <a:ext cx="89112" cy="82264"/>
          </a:xfrm>
          <a:prstGeom prst="ellipse">
            <a:avLst/>
          </a:prstGeom>
          <a:solidFill>
            <a:srgbClr val="99FF33"/>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87" name="Oval 166"/>
          <p:cNvSpPr>
            <a:spLocks noChangeAspect="1"/>
          </p:cNvSpPr>
          <p:nvPr/>
        </p:nvSpPr>
        <p:spPr bwMode="auto">
          <a:xfrm>
            <a:off x="7023114" y="5917739"/>
            <a:ext cx="87255" cy="82263"/>
          </a:xfrm>
          <a:prstGeom prst="ellipse">
            <a:avLst/>
          </a:prstGeom>
          <a:solidFill>
            <a:srgbClr val="99FF33"/>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88" name="Oval 167"/>
          <p:cNvSpPr>
            <a:spLocks noChangeAspect="1"/>
          </p:cNvSpPr>
          <p:nvPr/>
        </p:nvSpPr>
        <p:spPr bwMode="auto">
          <a:xfrm>
            <a:off x="6375197" y="5448661"/>
            <a:ext cx="89112" cy="84014"/>
          </a:xfrm>
          <a:prstGeom prst="ellipse">
            <a:avLst/>
          </a:prstGeom>
          <a:solidFill>
            <a:srgbClr val="99FF33"/>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89" name="TextBox 169"/>
          <p:cNvSpPr txBox="1">
            <a:spLocks noChangeArrowheads="1"/>
          </p:cNvSpPr>
          <p:nvPr/>
        </p:nvSpPr>
        <p:spPr bwMode="auto">
          <a:xfrm>
            <a:off x="5931496" y="2763713"/>
            <a:ext cx="641858"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Siguiri</a:t>
            </a:r>
          </a:p>
        </p:txBody>
      </p:sp>
      <p:sp>
        <p:nvSpPr>
          <p:cNvPr id="26790" name="Freeform 170"/>
          <p:cNvSpPr>
            <a:spLocks/>
          </p:cNvSpPr>
          <p:nvPr/>
        </p:nvSpPr>
        <p:spPr bwMode="auto">
          <a:xfrm flipH="1">
            <a:off x="6620254" y="2401401"/>
            <a:ext cx="410286" cy="1330222"/>
          </a:xfrm>
          <a:custGeom>
            <a:avLst/>
            <a:gdLst>
              <a:gd name="T0" fmla="*/ 0 w 713867"/>
              <a:gd name="T1" fmla="*/ 0 h 1221646"/>
              <a:gd name="T2" fmla="*/ 1552 w 713867"/>
              <a:gd name="T3" fmla="*/ 174757 h 1221646"/>
              <a:gd name="T4" fmla="*/ 3089 w 713867"/>
              <a:gd name="T5" fmla="*/ 270169 h 1221646"/>
              <a:gd name="T6" fmla="*/ 4911 w 713867"/>
              <a:gd name="T7" fmla="*/ 419412 h 1221646"/>
              <a:gd name="T8" fmla="*/ 4318 w 713867"/>
              <a:gd name="T9" fmla="*/ 573074 h 1221646"/>
              <a:gd name="T10" fmla="*/ 4120 w 713867"/>
              <a:gd name="T11" fmla="*/ 684952 h 1221646"/>
              <a:gd name="T12" fmla="*/ 3877 w 713867"/>
              <a:gd name="T13" fmla="*/ 757464 h 1221646"/>
              <a:gd name="T14" fmla="*/ 3815 w 713867"/>
              <a:gd name="T15" fmla="*/ 858498 h 1221646"/>
              <a:gd name="T16" fmla="*/ 4029 w 713867"/>
              <a:gd name="T17" fmla="*/ 947679 h 1221646"/>
              <a:gd name="T18" fmla="*/ 3869 w 713867"/>
              <a:gd name="T19" fmla="*/ 1119819 h 12216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13867" h="1221646">
                <a:moveTo>
                  <a:pt x="0" y="0"/>
                </a:moveTo>
                <a:cubicBezTo>
                  <a:pt x="178326" y="184915"/>
                  <a:pt x="149269" y="141525"/>
                  <a:pt x="223382" y="190648"/>
                </a:cubicBezTo>
                <a:cubicBezTo>
                  <a:pt x="297495" y="239771"/>
                  <a:pt x="467823" y="168298"/>
                  <a:pt x="444678" y="294736"/>
                </a:cubicBezTo>
                <a:cubicBezTo>
                  <a:pt x="449663" y="292764"/>
                  <a:pt x="763902" y="377568"/>
                  <a:pt x="706975" y="457550"/>
                </a:cubicBezTo>
                <a:cubicBezTo>
                  <a:pt x="688201" y="499223"/>
                  <a:pt x="640635" y="576903"/>
                  <a:pt x="621645" y="625184"/>
                </a:cubicBezTo>
                <a:cubicBezTo>
                  <a:pt x="602655" y="673465"/>
                  <a:pt x="610125" y="741540"/>
                  <a:pt x="593033" y="747237"/>
                </a:cubicBezTo>
                <a:cubicBezTo>
                  <a:pt x="563123" y="761480"/>
                  <a:pt x="565412" y="794788"/>
                  <a:pt x="558103" y="826342"/>
                </a:cubicBezTo>
                <a:cubicBezTo>
                  <a:pt x="550794" y="857896"/>
                  <a:pt x="545527" y="901978"/>
                  <a:pt x="549178" y="936563"/>
                </a:cubicBezTo>
                <a:cubicBezTo>
                  <a:pt x="552829" y="971148"/>
                  <a:pt x="627011" y="1009641"/>
                  <a:pt x="580009" y="1033854"/>
                </a:cubicBezTo>
                <a:cubicBezTo>
                  <a:pt x="533007" y="1058067"/>
                  <a:pt x="581892" y="1205623"/>
                  <a:pt x="556967" y="1221646"/>
                </a:cubicBezTo>
              </a:path>
            </a:pathLst>
          </a:custGeom>
          <a:noFill/>
          <a:ln w="38100" cap="flat" cmpd="sng" algn="ctr">
            <a:solidFill>
              <a:srgbClr val="CC66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4306" tIns="52153" rIns="104306" bIns="52153"/>
          <a:lstStyle/>
          <a:p>
            <a:endParaRPr lang="en-GB"/>
          </a:p>
        </p:txBody>
      </p:sp>
      <p:sp>
        <p:nvSpPr>
          <p:cNvPr id="26791" name="Oval 168"/>
          <p:cNvSpPr>
            <a:spLocks noChangeAspect="1"/>
          </p:cNvSpPr>
          <p:nvPr/>
        </p:nvSpPr>
        <p:spPr bwMode="auto">
          <a:xfrm>
            <a:off x="6549708" y="2865229"/>
            <a:ext cx="87256" cy="84014"/>
          </a:xfrm>
          <a:prstGeom prst="ellipse">
            <a:avLst/>
          </a:prstGeom>
          <a:solidFill>
            <a:srgbClr val="99FF33"/>
          </a:solidFill>
          <a:ln w="28575" algn="ctr">
            <a:solidFill>
              <a:schemeClr val="tx1"/>
            </a:solidFill>
            <a:round/>
            <a:headEnd/>
            <a:tailEnd/>
          </a:ln>
        </p:spPr>
        <p:txBody>
          <a:bodyPr lIns="104306" tIns="52153" rIns="104306" bIns="52153"/>
          <a:lstStyle/>
          <a:p>
            <a:pPr algn="l"/>
            <a:endParaRPr lang="en-GB" b="1">
              <a:latin typeface="Arial Black" pitchFamily="34" charset="0"/>
            </a:endParaRPr>
          </a:p>
        </p:txBody>
      </p:sp>
      <p:sp>
        <p:nvSpPr>
          <p:cNvPr id="26792" name="TextBox 171"/>
          <p:cNvSpPr txBox="1">
            <a:spLocks noChangeArrowheads="1"/>
          </p:cNvSpPr>
          <p:nvPr/>
        </p:nvSpPr>
        <p:spPr bwMode="auto">
          <a:xfrm>
            <a:off x="5899936" y="5306886"/>
            <a:ext cx="561707" cy="305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300">
                <a:latin typeface="Calibri" pitchFamily="34" charset="0"/>
                <a:cs typeface="Calibri" pitchFamily="34" charset="0"/>
              </a:rPr>
              <a:t>Bong</a:t>
            </a:r>
          </a:p>
        </p:txBody>
      </p:sp>
      <p:sp>
        <p:nvSpPr>
          <p:cNvPr id="26793" name="Oval 172"/>
          <p:cNvSpPr>
            <a:spLocks noChangeArrowheads="1"/>
          </p:cNvSpPr>
          <p:nvPr/>
        </p:nvSpPr>
        <p:spPr bwMode="auto">
          <a:xfrm>
            <a:off x="5575049" y="5665698"/>
            <a:ext cx="401003" cy="351808"/>
          </a:xfrm>
          <a:prstGeom prst="ellipse">
            <a:avLst/>
          </a:prstGeom>
          <a:solidFill>
            <a:srgbClr val="FF0000">
              <a:alpha val="32156"/>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lIns="104306" tIns="52153" rIns="104306" bIns="52153"/>
          <a:lstStyle/>
          <a:p>
            <a:pPr algn="l"/>
            <a:endParaRPr lang="en-GB" b="1">
              <a:latin typeface="Arial Black" pitchFamily="34" charset="0"/>
            </a:endParaRPr>
          </a:p>
        </p:txBody>
      </p:sp>
      <p:sp>
        <p:nvSpPr>
          <p:cNvPr id="844" name="5-Point Star 843"/>
          <p:cNvSpPr/>
          <p:nvPr/>
        </p:nvSpPr>
        <p:spPr bwMode="auto">
          <a:xfrm>
            <a:off x="5671587" y="5775965"/>
            <a:ext cx="139236" cy="127772"/>
          </a:xfrm>
          <a:prstGeom prst="star5">
            <a:avLst/>
          </a:prstGeom>
          <a:solidFill>
            <a:srgbClr val="00FF00"/>
          </a:solidFill>
          <a:ln w="19050" cap="flat" cmpd="sng" algn="ctr">
            <a:solidFill>
              <a:schemeClr val="tx1"/>
            </a:solidFill>
            <a:prstDash val="solid"/>
            <a:round/>
            <a:headEnd type="none" w="med" len="med"/>
            <a:tailEnd type="none" w="med" len="med"/>
          </a:ln>
          <a:effectLst/>
          <a:extLst/>
        </p:spPr>
        <p:txBody>
          <a:bodyPr lIns="104306" tIns="52153" rIns="104306" bIns="52153"/>
          <a:lstStyle/>
          <a:p>
            <a:pPr algn="l">
              <a:defRPr/>
            </a:pPr>
            <a:endParaRPr lang="en-GB" b="1">
              <a:latin typeface="Arial Black" pitchFamily="34" charset="0"/>
            </a:endParaRPr>
          </a:p>
        </p:txBody>
      </p:sp>
      <p:grpSp>
        <p:nvGrpSpPr>
          <p:cNvPr id="26795" name="Group 127"/>
          <p:cNvGrpSpPr>
            <a:grpSpLocks noChangeAspect="1"/>
          </p:cNvGrpSpPr>
          <p:nvPr/>
        </p:nvGrpSpPr>
        <p:grpSpPr bwMode="auto">
          <a:xfrm>
            <a:off x="5615893" y="5963247"/>
            <a:ext cx="211640" cy="197782"/>
            <a:chOff x="336966" y="4083919"/>
            <a:chExt cx="1764000" cy="1764000"/>
          </a:xfrm>
        </p:grpSpPr>
        <p:sp>
          <p:nvSpPr>
            <p:cNvPr id="26796" name="Freeform 1327"/>
            <p:cNvSpPr>
              <a:spLocks noChangeAspect="1"/>
            </p:cNvSpPr>
            <p:nvPr/>
          </p:nvSpPr>
          <p:spPr bwMode="auto">
            <a:xfrm>
              <a:off x="691854" y="4141327"/>
              <a:ext cx="1017692" cy="1560462"/>
            </a:xfrm>
            <a:custGeom>
              <a:avLst/>
              <a:gdLst>
                <a:gd name="T0" fmla="*/ 0 w 1943"/>
                <a:gd name="T1" fmla="*/ 0 h 2984"/>
                <a:gd name="T2" fmla="*/ 0 w 1943"/>
                <a:gd name="T3" fmla="*/ 0 h 2984"/>
                <a:gd name="T4" fmla="*/ 0 w 1943"/>
                <a:gd name="T5" fmla="*/ 0 h 2984"/>
                <a:gd name="T6" fmla="*/ 0 w 1943"/>
                <a:gd name="T7" fmla="*/ 0 h 2984"/>
                <a:gd name="T8" fmla="*/ 0 w 1943"/>
                <a:gd name="T9" fmla="*/ 0 h 2984"/>
                <a:gd name="T10" fmla="*/ 0 w 1943"/>
                <a:gd name="T11" fmla="*/ 0 h 2984"/>
                <a:gd name="T12" fmla="*/ 0 w 1943"/>
                <a:gd name="T13" fmla="*/ 0 h 2984"/>
                <a:gd name="T14" fmla="*/ 0 w 1943"/>
                <a:gd name="T15" fmla="*/ 0 h 2984"/>
                <a:gd name="T16" fmla="*/ 0 w 1943"/>
                <a:gd name="T17" fmla="*/ 0 h 2984"/>
                <a:gd name="T18" fmla="*/ 0 w 1943"/>
                <a:gd name="T19" fmla="*/ 0 h 2984"/>
                <a:gd name="T20" fmla="*/ 0 w 1943"/>
                <a:gd name="T21" fmla="*/ 0 h 2984"/>
                <a:gd name="T22" fmla="*/ 0 w 1943"/>
                <a:gd name="T23" fmla="*/ 0 h 2984"/>
                <a:gd name="T24" fmla="*/ 0 w 1943"/>
                <a:gd name="T25" fmla="*/ 0 h 2984"/>
                <a:gd name="T26" fmla="*/ 0 w 1943"/>
                <a:gd name="T27" fmla="*/ 0 h 2984"/>
                <a:gd name="T28" fmla="*/ 0 w 1943"/>
                <a:gd name="T29" fmla="*/ 0 h 2984"/>
                <a:gd name="T30" fmla="*/ 0 w 1943"/>
                <a:gd name="T31" fmla="*/ 0 h 2984"/>
                <a:gd name="T32" fmla="*/ 0 w 1943"/>
                <a:gd name="T33" fmla="*/ 0 h 2984"/>
                <a:gd name="T34" fmla="*/ 0 w 1943"/>
                <a:gd name="T35" fmla="*/ 0 h 2984"/>
                <a:gd name="T36" fmla="*/ 0 w 1943"/>
                <a:gd name="T37" fmla="*/ 0 h 2984"/>
                <a:gd name="T38" fmla="*/ 0 w 1943"/>
                <a:gd name="T39" fmla="*/ 0 h 2984"/>
                <a:gd name="T40" fmla="*/ 0 w 1943"/>
                <a:gd name="T41" fmla="*/ 0 h 2984"/>
                <a:gd name="T42" fmla="*/ 0 w 1943"/>
                <a:gd name="T43" fmla="*/ 0 h 2984"/>
                <a:gd name="T44" fmla="*/ 0 w 1943"/>
                <a:gd name="T45" fmla="*/ 0 h 2984"/>
                <a:gd name="T46" fmla="*/ 0 w 1943"/>
                <a:gd name="T47" fmla="*/ 0 h 2984"/>
                <a:gd name="T48" fmla="*/ 0 w 1943"/>
                <a:gd name="T49" fmla="*/ 0 h 2984"/>
                <a:gd name="T50" fmla="*/ 0 w 1943"/>
                <a:gd name="T51" fmla="*/ 0 h 2984"/>
                <a:gd name="T52" fmla="*/ 0 w 1943"/>
                <a:gd name="T53" fmla="*/ 0 h 2984"/>
                <a:gd name="T54" fmla="*/ 0 w 1943"/>
                <a:gd name="T55" fmla="*/ 0 h 2984"/>
                <a:gd name="T56" fmla="*/ 0 w 1943"/>
                <a:gd name="T57" fmla="*/ 0 h 2984"/>
                <a:gd name="T58" fmla="*/ 0 w 1943"/>
                <a:gd name="T59" fmla="*/ 0 h 2984"/>
                <a:gd name="T60" fmla="*/ 0 w 1943"/>
                <a:gd name="T61" fmla="*/ 0 h 2984"/>
                <a:gd name="T62" fmla="*/ 0 w 1943"/>
                <a:gd name="T63" fmla="*/ 0 h 2984"/>
                <a:gd name="T64" fmla="*/ 0 w 1943"/>
                <a:gd name="T65" fmla="*/ 0 h 2984"/>
                <a:gd name="T66" fmla="*/ 0 w 1943"/>
                <a:gd name="T67" fmla="*/ 0 h 2984"/>
                <a:gd name="T68" fmla="*/ 0 w 1943"/>
                <a:gd name="T69" fmla="*/ 0 h 2984"/>
                <a:gd name="T70" fmla="*/ 0 w 1943"/>
                <a:gd name="T71" fmla="*/ 0 h 2984"/>
                <a:gd name="T72" fmla="*/ 0 w 1943"/>
                <a:gd name="T73" fmla="*/ 0 h 2984"/>
                <a:gd name="T74" fmla="*/ 0 w 1943"/>
                <a:gd name="T75" fmla="*/ 0 h 2984"/>
                <a:gd name="T76" fmla="*/ 0 w 1943"/>
                <a:gd name="T77" fmla="*/ 0 h 2984"/>
                <a:gd name="T78" fmla="*/ 0 w 1943"/>
                <a:gd name="T79" fmla="*/ 0 h 2984"/>
                <a:gd name="T80" fmla="*/ 0 w 1943"/>
                <a:gd name="T81" fmla="*/ 0 h 2984"/>
                <a:gd name="T82" fmla="*/ 0 w 1943"/>
                <a:gd name="T83" fmla="*/ 0 h 298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43" h="2984">
                  <a:moveTo>
                    <a:pt x="1671" y="225"/>
                  </a:moveTo>
                  <a:lnTo>
                    <a:pt x="1289" y="0"/>
                  </a:lnTo>
                  <a:lnTo>
                    <a:pt x="498" y="1434"/>
                  </a:lnTo>
                  <a:lnTo>
                    <a:pt x="592" y="1492"/>
                  </a:lnTo>
                  <a:lnTo>
                    <a:pt x="498" y="1654"/>
                  </a:lnTo>
                  <a:lnTo>
                    <a:pt x="692" y="1785"/>
                  </a:lnTo>
                  <a:lnTo>
                    <a:pt x="786" y="1586"/>
                  </a:lnTo>
                  <a:lnTo>
                    <a:pt x="885" y="1654"/>
                  </a:lnTo>
                  <a:lnTo>
                    <a:pt x="990" y="1466"/>
                  </a:lnTo>
                  <a:lnTo>
                    <a:pt x="1189" y="1654"/>
                  </a:lnTo>
                  <a:lnTo>
                    <a:pt x="1289" y="1796"/>
                  </a:lnTo>
                  <a:lnTo>
                    <a:pt x="1330" y="1932"/>
                  </a:lnTo>
                  <a:lnTo>
                    <a:pt x="1283" y="2010"/>
                  </a:lnTo>
                  <a:lnTo>
                    <a:pt x="1173" y="2126"/>
                  </a:lnTo>
                  <a:lnTo>
                    <a:pt x="1063" y="2168"/>
                  </a:lnTo>
                  <a:lnTo>
                    <a:pt x="974" y="2194"/>
                  </a:lnTo>
                  <a:lnTo>
                    <a:pt x="880" y="2215"/>
                  </a:lnTo>
                  <a:lnTo>
                    <a:pt x="896" y="2162"/>
                  </a:lnTo>
                  <a:lnTo>
                    <a:pt x="42" y="1670"/>
                  </a:lnTo>
                  <a:lnTo>
                    <a:pt x="0" y="1780"/>
                  </a:lnTo>
                  <a:lnTo>
                    <a:pt x="781" y="2230"/>
                  </a:lnTo>
                  <a:lnTo>
                    <a:pt x="754" y="2257"/>
                  </a:lnTo>
                  <a:lnTo>
                    <a:pt x="482" y="2293"/>
                  </a:lnTo>
                  <a:lnTo>
                    <a:pt x="493" y="2644"/>
                  </a:lnTo>
                  <a:lnTo>
                    <a:pt x="6" y="2655"/>
                  </a:lnTo>
                  <a:lnTo>
                    <a:pt x="11" y="2958"/>
                  </a:lnTo>
                  <a:lnTo>
                    <a:pt x="1943" y="2984"/>
                  </a:lnTo>
                  <a:lnTo>
                    <a:pt x="1938" y="2686"/>
                  </a:lnTo>
                  <a:lnTo>
                    <a:pt x="1325" y="2675"/>
                  </a:lnTo>
                  <a:lnTo>
                    <a:pt x="1325" y="2644"/>
                  </a:lnTo>
                  <a:lnTo>
                    <a:pt x="1545" y="2545"/>
                  </a:lnTo>
                  <a:lnTo>
                    <a:pt x="1744" y="2356"/>
                  </a:lnTo>
                  <a:lnTo>
                    <a:pt x="1817" y="2204"/>
                  </a:lnTo>
                  <a:lnTo>
                    <a:pt x="1865" y="2031"/>
                  </a:lnTo>
                  <a:lnTo>
                    <a:pt x="1859" y="1885"/>
                  </a:lnTo>
                  <a:lnTo>
                    <a:pt x="1828" y="1707"/>
                  </a:lnTo>
                  <a:lnTo>
                    <a:pt x="1739" y="1497"/>
                  </a:lnTo>
                  <a:lnTo>
                    <a:pt x="1650" y="1340"/>
                  </a:lnTo>
                  <a:lnTo>
                    <a:pt x="1498" y="1183"/>
                  </a:lnTo>
                  <a:lnTo>
                    <a:pt x="1367" y="1047"/>
                  </a:lnTo>
                  <a:lnTo>
                    <a:pt x="1273" y="968"/>
                  </a:lnTo>
                  <a:lnTo>
                    <a:pt x="1671" y="225"/>
                  </a:lnTo>
                  <a:close/>
                </a:path>
              </a:pathLst>
            </a:custGeom>
            <a:solidFill>
              <a:srgbClr val="0070C0"/>
            </a:solidFill>
            <a:ln w="3175">
              <a:solidFill>
                <a:schemeClr val="tx1"/>
              </a:solidFill>
              <a:round/>
              <a:headEnd/>
              <a:tailEnd/>
            </a:ln>
          </p:spPr>
          <p:txBody>
            <a:bodyPr/>
            <a:lstStyle/>
            <a:p>
              <a:endParaRPr lang="en-GB"/>
            </a:p>
          </p:txBody>
        </p:sp>
        <p:sp>
          <p:nvSpPr>
            <p:cNvPr id="26797" name="Oval 1328"/>
            <p:cNvSpPr>
              <a:spLocks noChangeAspect="1" noChangeArrowheads="1"/>
            </p:cNvSpPr>
            <p:nvPr/>
          </p:nvSpPr>
          <p:spPr bwMode="auto">
            <a:xfrm>
              <a:off x="336966" y="4083919"/>
              <a:ext cx="1764000" cy="1764000"/>
            </a:xfrm>
            <a:prstGeom prst="ellipse">
              <a:avLst/>
            </a:prstGeom>
            <a:noFill/>
            <a:ln w="31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39457074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0" y="287048"/>
            <a:ext cx="10693400" cy="582848"/>
          </a:xfrm>
        </p:spPr>
        <p:txBody>
          <a:bodyPr/>
          <a:lstStyle/>
          <a:p>
            <a:r>
              <a:rPr lang="en-US" sz="5400" dirty="0">
                <a:solidFill>
                  <a:srgbClr val="002060"/>
                </a:solidFill>
                <a:effectLst/>
                <a:latin typeface="Calibri" pitchFamily="34" charset="0"/>
                <a:cs typeface="Calibri" pitchFamily="34" charset="0"/>
              </a:rPr>
              <a:t>The Ebola outbreak in West Africa</a:t>
            </a:r>
          </a:p>
        </p:txBody>
      </p:sp>
      <p:sp>
        <p:nvSpPr>
          <p:cNvPr id="8" name="TextBox 7"/>
          <p:cNvSpPr txBox="1"/>
          <p:nvPr/>
        </p:nvSpPr>
        <p:spPr>
          <a:xfrm>
            <a:off x="480832" y="1421478"/>
            <a:ext cx="9846839" cy="5822274"/>
          </a:xfrm>
          <a:prstGeom prst="rect">
            <a:avLst/>
          </a:prstGeom>
          <a:noFill/>
        </p:spPr>
        <p:txBody>
          <a:bodyPr lIns="104306" tIns="52153" rIns="104306" bIns="52153">
            <a:spAutoFit/>
          </a:bodyPr>
          <a:lstStyle/>
          <a:p>
            <a:pPr marL="391146" indent="-391146">
              <a:spcBef>
                <a:spcPts val="684"/>
              </a:spcBef>
              <a:buClr>
                <a:srgbClr val="002060"/>
              </a:buClr>
              <a:buFont typeface="Calibri" panose="020F0502020204030204" pitchFamily="34" charset="0"/>
              <a:buChar char="●"/>
              <a:defRPr/>
            </a:pPr>
            <a:r>
              <a:rPr lang="en-US" sz="2900" b="0" dirty="0">
                <a:solidFill>
                  <a:srgbClr val="002060"/>
                </a:solidFill>
                <a:latin typeface="Calibri" panose="020F0502020204030204" pitchFamily="34" charset="0"/>
                <a:cs typeface="Calibri" panose="020F0502020204030204" pitchFamily="34" charset="0"/>
              </a:rPr>
              <a:t>First  large Ebola outbreak in West Africa</a:t>
            </a:r>
          </a:p>
          <a:p>
            <a:pPr marL="391146" indent="-391146">
              <a:spcBef>
                <a:spcPts val="684"/>
              </a:spcBef>
              <a:buClr>
                <a:srgbClr val="002060"/>
              </a:buClr>
              <a:buFont typeface="Calibri" panose="020F0502020204030204" pitchFamily="34" charset="0"/>
              <a:buChar char="●"/>
              <a:defRPr/>
            </a:pPr>
            <a:r>
              <a:rPr lang="en-US" sz="2900" b="0" dirty="0">
                <a:solidFill>
                  <a:srgbClr val="002060"/>
                </a:solidFill>
                <a:latin typeface="Calibri" panose="020F0502020204030204" pitchFamily="34" charset="0"/>
                <a:cs typeface="Calibri" panose="020F0502020204030204" pitchFamily="34" charset="0"/>
              </a:rPr>
              <a:t>Serious national &amp; global health security threat</a:t>
            </a:r>
          </a:p>
          <a:p>
            <a:pPr marL="391146" indent="-391146">
              <a:spcBef>
                <a:spcPts val="684"/>
              </a:spcBef>
              <a:buClr>
                <a:srgbClr val="002060"/>
              </a:buClr>
              <a:buFont typeface="Calibri" panose="020F0502020204030204" pitchFamily="34" charset="0"/>
              <a:buChar char="●"/>
              <a:defRPr/>
            </a:pPr>
            <a:r>
              <a:rPr lang="en-US" sz="2900" b="0" dirty="0">
                <a:solidFill>
                  <a:srgbClr val="002060"/>
                </a:solidFill>
                <a:latin typeface="Calibri" panose="020F0502020204030204" pitchFamily="34" charset="0"/>
                <a:cs typeface="Calibri" panose="020F0502020204030204" pitchFamily="34" charset="0"/>
              </a:rPr>
              <a:t>Underlying weakness in health systems</a:t>
            </a:r>
          </a:p>
          <a:p>
            <a:pPr marL="1043056" lvl="1" indent="-521528">
              <a:spcBef>
                <a:spcPts val="684"/>
              </a:spcBef>
              <a:buClr>
                <a:srgbClr val="002060"/>
              </a:buClr>
              <a:buFont typeface="Calibri" panose="020F0502020204030204" pitchFamily="34" charset="0"/>
              <a:buChar char="─"/>
              <a:defRPr/>
            </a:pPr>
            <a:r>
              <a:rPr lang="en-US" sz="2900" b="0" dirty="0">
                <a:solidFill>
                  <a:srgbClr val="002060"/>
                </a:solidFill>
                <a:latin typeface="Calibri" panose="020F0502020204030204" pitchFamily="34" charset="0"/>
                <a:cs typeface="Calibri" panose="020F0502020204030204" pitchFamily="34" charset="0"/>
              </a:rPr>
              <a:t>Lack of preparedness</a:t>
            </a:r>
          </a:p>
          <a:p>
            <a:pPr marL="1043056" lvl="1" indent="-521528">
              <a:spcBef>
                <a:spcPts val="684"/>
              </a:spcBef>
              <a:buClr>
                <a:srgbClr val="002060"/>
              </a:buClr>
              <a:buFont typeface="Calibri" panose="020F0502020204030204" pitchFamily="34" charset="0"/>
              <a:buChar char="─"/>
              <a:defRPr/>
            </a:pPr>
            <a:r>
              <a:rPr lang="en-US" sz="2900" b="0" dirty="0">
                <a:solidFill>
                  <a:srgbClr val="002060"/>
                </a:solidFill>
                <a:latin typeface="Calibri" panose="020F0502020204030204" pitchFamily="34" charset="0"/>
                <a:cs typeface="Calibri" panose="020F0502020204030204" pitchFamily="34" charset="0"/>
              </a:rPr>
              <a:t>Surveillance, health care, communications … </a:t>
            </a:r>
          </a:p>
          <a:p>
            <a:pPr marL="1043056" lvl="3" indent="-521528">
              <a:spcBef>
                <a:spcPts val="684"/>
              </a:spcBef>
              <a:buClr>
                <a:srgbClr val="002060"/>
              </a:buClr>
              <a:buFont typeface="Calibri" panose="020F0502020204030204" pitchFamily="34" charset="0"/>
              <a:buChar char="─"/>
              <a:defRPr/>
            </a:pPr>
            <a:r>
              <a:rPr lang="en-US" sz="2900" b="0" dirty="0">
                <a:solidFill>
                  <a:srgbClr val="002060"/>
                </a:solidFill>
                <a:latin typeface="Calibri" panose="020F0502020204030204" pitchFamily="34" charset="0"/>
                <a:cs typeface="Calibri" panose="020F0502020204030204" pitchFamily="34" charset="0"/>
              </a:rPr>
              <a:t>Health worker infections  &amp; inadequate infection control &amp; prevention</a:t>
            </a:r>
          </a:p>
          <a:p>
            <a:pPr marL="391146" indent="-391146">
              <a:spcBef>
                <a:spcPts val="684"/>
              </a:spcBef>
              <a:buClr>
                <a:srgbClr val="002060"/>
              </a:buClr>
              <a:buFont typeface="Calibri" panose="020F0502020204030204" pitchFamily="34" charset="0"/>
              <a:buChar char="●"/>
              <a:defRPr/>
            </a:pPr>
            <a:r>
              <a:rPr lang="en-US" sz="2900" b="0" dirty="0">
                <a:solidFill>
                  <a:srgbClr val="002060"/>
                </a:solidFill>
                <a:latin typeface="Calibri" panose="020F0502020204030204" pitchFamily="34" charset="0"/>
                <a:cs typeface="Calibri" panose="020F0502020204030204" pitchFamily="34" charset="0"/>
              </a:rPr>
              <a:t>Cross border spread</a:t>
            </a:r>
          </a:p>
          <a:p>
            <a:pPr marL="391146" indent="-391146">
              <a:spcBef>
                <a:spcPts val="684"/>
              </a:spcBef>
              <a:buClr>
                <a:srgbClr val="002060"/>
              </a:buClr>
              <a:buFont typeface="Calibri" panose="020F0502020204030204" pitchFamily="34" charset="0"/>
              <a:buChar char="●"/>
              <a:defRPr/>
            </a:pPr>
            <a:r>
              <a:rPr lang="en-US" sz="2900" b="0" dirty="0">
                <a:solidFill>
                  <a:srgbClr val="002060"/>
                </a:solidFill>
                <a:latin typeface="Calibri" panose="020F0502020204030204" pitchFamily="34" charset="0"/>
                <a:cs typeface="Calibri" panose="020F0502020204030204" pitchFamily="34" charset="0"/>
              </a:rPr>
              <a:t>Effect of fear </a:t>
            </a:r>
          </a:p>
          <a:p>
            <a:pPr marL="1043056" lvl="1" indent="-521528">
              <a:spcBef>
                <a:spcPts val="684"/>
              </a:spcBef>
              <a:buClr>
                <a:srgbClr val="002060"/>
              </a:buClr>
              <a:buFont typeface="Calibri" panose="020F0502020204030204" pitchFamily="34" charset="0"/>
              <a:buChar char="─"/>
              <a:defRPr/>
            </a:pPr>
            <a:r>
              <a:rPr lang="en-US" sz="2900" b="0" dirty="0">
                <a:solidFill>
                  <a:srgbClr val="002060"/>
                </a:solidFill>
                <a:latin typeface="Calibri" panose="020F0502020204030204" pitchFamily="34" charset="0"/>
                <a:cs typeface="Calibri" panose="020F0502020204030204" pitchFamily="34" charset="0"/>
              </a:rPr>
              <a:t>Strong community resistance in places</a:t>
            </a:r>
          </a:p>
          <a:p>
            <a:pPr lvl="1">
              <a:spcBef>
                <a:spcPts val="684"/>
              </a:spcBef>
              <a:buClr>
                <a:srgbClr val="002060"/>
              </a:buClr>
              <a:defRPr/>
            </a:pPr>
            <a:endParaRPr lang="en-US" sz="2900" b="0"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8570183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4"/>
          <p:cNvSpPr>
            <a:spLocks noGrp="1"/>
          </p:cNvSpPr>
          <p:nvPr>
            <p:ph type="title"/>
          </p:nvPr>
        </p:nvSpPr>
        <p:spPr/>
        <p:txBody>
          <a:bodyPr/>
          <a:lstStyle/>
          <a:p>
            <a:r>
              <a:rPr lang="en-GB" sz="4800" dirty="0">
                <a:latin typeface="Calibri" pitchFamily="34" charset="0"/>
                <a:cs typeface="Calibri" pitchFamily="34" charset="0"/>
              </a:rPr>
              <a:t>Ebola prevention-the most common intervention</a:t>
            </a:r>
          </a:p>
        </p:txBody>
      </p:sp>
      <p:sp>
        <p:nvSpPr>
          <p:cNvPr id="28675" name="Content Placeholder 5"/>
          <p:cNvSpPr>
            <a:spLocks noGrp="1"/>
          </p:cNvSpPr>
          <p:nvPr>
            <p:ph sz="half" idx="1"/>
          </p:nvPr>
        </p:nvSpPr>
        <p:spPr>
          <a:xfrm>
            <a:off x="5558340" y="1675673"/>
            <a:ext cx="4294069" cy="5210620"/>
          </a:xfrm>
        </p:spPr>
        <p:txBody>
          <a:bodyPr/>
          <a:lstStyle/>
          <a:p>
            <a:r>
              <a:rPr lang="en-US" sz="2700" dirty="0">
                <a:latin typeface="Calibri" pitchFamily="34" charset="0"/>
                <a:cs typeface="Calibri" pitchFamily="34" charset="0"/>
              </a:rPr>
              <a:t>Soap and water kill the virus</a:t>
            </a:r>
            <a:endParaRPr lang="en-GB" sz="2700" dirty="0">
              <a:latin typeface="Calibri" pitchFamily="34" charset="0"/>
              <a:cs typeface="Calibri" pitchFamily="34" charset="0"/>
            </a:endParaRPr>
          </a:p>
          <a:p>
            <a:r>
              <a:rPr lang="en-US" altLang="en-US" sz="2700" dirty="0">
                <a:latin typeface="Calibri" pitchFamily="34" charset="0"/>
                <a:cs typeface="Calibri" pitchFamily="34" charset="0"/>
              </a:rPr>
              <a:t>In the environment, the virus can be eliminated relatively easily with heat, alcohol-based products, and many commonly used disinfectants (e.g. sodium hypochlorite=bleach)</a:t>
            </a:r>
          </a:p>
        </p:txBody>
      </p:sp>
      <p:sp>
        <p:nvSpPr>
          <p:cNvPr id="28676" name="Rectangle 1"/>
          <p:cNvSpPr>
            <a:spLocks noChangeArrowheads="1"/>
          </p:cNvSpPr>
          <p:nvPr/>
        </p:nvSpPr>
        <p:spPr bwMode="auto">
          <a:xfrm>
            <a:off x="503111" y="5368148"/>
            <a:ext cx="4800891" cy="84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p>
            <a:pPr algn="l"/>
            <a:r>
              <a:rPr lang="en-US" sz="1600">
                <a:latin typeface="Calibri" pitchFamily="34" charset="0"/>
                <a:cs typeface="Calibri" pitchFamily="34" charset="0"/>
              </a:rPr>
              <a:t>David Gbla, supervisor of Kamosondo chiefdom peripheral health unit in Port Loko, Sierra Leone, washing his hands outside his clinic, September 2014</a:t>
            </a:r>
          </a:p>
        </p:txBody>
      </p:sp>
      <p:pic>
        <p:nvPicPr>
          <p:cNvPr id="2867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3110" y="1879814"/>
            <a:ext cx="5055230" cy="3171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TextBox 1"/>
          <p:cNvSpPr txBox="1">
            <a:spLocks noChangeArrowheads="1"/>
          </p:cNvSpPr>
          <p:nvPr/>
        </p:nvSpPr>
        <p:spPr bwMode="auto">
          <a:xfrm>
            <a:off x="4084285" y="5051344"/>
            <a:ext cx="2064420" cy="27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l"/>
            <a:r>
              <a:rPr lang="en-US" sz="1100" dirty="0">
                <a:latin typeface="Calibri" pitchFamily="34" charset="0"/>
                <a:cs typeface="Calibri" pitchFamily="34" charset="0"/>
              </a:rPr>
              <a:t>Photo: WHO/</a:t>
            </a:r>
            <a:r>
              <a:rPr lang="en-US" sz="1100" dirty="0" err="1">
                <a:latin typeface="Calibri" pitchFamily="34" charset="0"/>
                <a:cs typeface="Calibri" pitchFamily="34" charset="0"/>
              </a:rPr>
              <a:t>C.Black</a:t>
            </a:r>
            <a:endParaRPr lang="en-GB" sz="1100" dirty="0">
              <a:latin typeface="Calibri" pitchFamily="34" charset="0"/>
              <a:cs typeface="Calibri" pitchFamily="34" charset="0"/>
            </a:endParaRPr>
          </a:p>
        </p:txBody>
      </p:sp>
    </p:spTree>
    <p:extLst>
      <p:ext uri="{BB962C8B-B14F-4D97-AF65-F5344CB8AC3E}">
        <p14:creationId xmlns:p14="http://schemas.microsoft.com/office/powerpoint/2010/main" val="21248432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fr-CH" sz="4100">
                <a:latin typeface="Calibri" pitchFamily="34" charset="0"/>
                <a:cs typeface="Calibri" pitchFamily="34" charset="0"/>
              </a:rPr>
              <a:t>Ebola does not spread easily in the environment </a:t>
            </a:r>
            <a:endParaRPr lang="en-GB" sz="4100">
              <a:latin typeface="Calibri" pitchFamily="34" charset="0"/>
              <a:cs typeface="Calibri" pitchFamily="34" charset="0"/>
            </a:endParaRPr>
          </a:p>
        </p:txBody>
      </p:sp>
      <p:sp>
        <p:nvSpPr>
          <p:cNvPr id="29699" name="Text Placeholder 4"/>
          <p:cNvSpPr>
            <a:spLocks noGrp="1"/>
          </p:cNvSpPr>
          <p:nvPr>
            <p:ph sz="half" idx="1"/>
          </p:nvPr>
        </p:nvSpPr>
        <p:spPr>
          <a:xfrm>
            <a:off x="293326" y="1478998"/>
            <a:ext cx="4463009" cy="5131857"/>
          </a:xfrm>
        </p:spPr>
        <p:txBody>
          <a:bodyPr/>
          <a:lstStyle/>
          <a:p>
            <a:r>
              <a:rPr lang="en-US" sz="2300" dirty="0">
                <a:latin typeface="Calibri" pitchFamily="34" charset="0"/>
                <a:cs typeface="Calibri" pitchFamily="34" charset="0"/>
              </a:rPr>
              <a:t>Ebola is not airborne </a:t>
            </a:r>
          </a:p>
          <a:p>
            <a:r>
              <a:rPr lang="en-US" sz="2300" dirty="0">
                <a:latin typeface="Calibri" pitchFamily="34" charset="0"/>
                <a:cs typeface="Calibri" pitchFamily="34" charset="0"/>
              </a:rPr>
              <a:t>EVD is not generally spread through casual contact.</a:t>
            </a:r>
          </a:p>
          <a:p>
            <a:r>
              <a:rPr lang="en-US" sz="2300" dirty="0">
                <a:latin typeface="Calibri" pitchFamily="34" charset="0"/>
                <a:cs typeface="Calibri" pitchFamily="34" charset="0"/>
              </a:rPr>
              <a:t>The risk of infection with Ebola virus is minimal if you have not been in close contact with the body fluids of someone sick with or recently deceased from EVD.</a:t>
            </a:r>
          </a:p>
          <a:p>
            <a:r>
              <a:rPr lang="en-US" sz="2300" dirty="0">
                <a:latin typeface="Calibri" pitchFamily="34" charset="0"/>
                <a:cs typeface="Calibri" pitchFamily="34" charset="0"/>
              </a:rPr>
              <a:t>Individuals become contagious only when symptoms appear. </a:t>
            </a:r>
          </a:p>
          <a:p>
            <a:endParaRPr lang="en-GB" sz="2300" dirty="0">
              <a:latin typeface="Calibri" pitchFamily="34" charset="0"/>
              <a:cs typeface="Calibri" pitchFamily="34" charset="0"/>
            </a:endParaRPr>
          </a:p>
          <a:p>
            <a:endParaRPr lang="en-GB" sz="2300" dirty="0">
              <a:latin typeface="Calibri" pitchFamily="34" charset="0"/>
              <a:cs typeface="Calibri" pitchFamily="34" charset="0"/>
            </a:endParaRPr>
          </a:p>
        </p:txBody>
      </p:sp>
      <p:sp>
        <p:nvSpPr>
          <p:cNvPr id="29700" name="AutoShape 7" descr="http://intranet.who.int/tools/photolibrary/scripts/atlasweb.dll/photodb/WImg_Image?xSession_Id=OCGZNgVmUXdqo&amp;xExemplaire=67853"/>
          <p:cNvSpPr>
            <a:spLocks noChangeAspect="1" noChangeArrowheads="1"/>
          </p:cNvSpPr>
          <p:nvPr/>
        </p:nvSpPr>
        <p:spPr bwMode="auto">
          <a:xfrm>
            <a:off x="5311427" y="-201284"/>
            <a:ext cx="356447" cy="336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lstStyle/>
          <a:p>
            <a:endParaRPr lang="en-GB"/>
          </a:p>
        </p:txBody>
      </p:sp>
      <p:pic>
        <p:nvPicPr>
          <p:cNvPr id="29701" name="Picture 5" descr="C:\Users\zhaoy\Downloads\WHO_052998.wm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7760" y="1478998"/>
            <a:ext cx="4786039" cy="3383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Rectangle 1"/>
          <p:cNvSpPr>
            <a:spLocks noChangeArrowheads="1"/>
          </p:cNvSpPr>
          <p:nvPr/>
        </p:nvSpPr>
        <p:spPr bwMode="auto">
          <a:xfrm>
            <a:off x="4917851" y="5200120"/>
            <a:ext cx="5346700" cy="84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p>
            <a:pPr algn="just"/>
            <a:r>
              <a:rPr lang="en-US" sz="1600">
                <a:latin typeface="Calibri" pitchFamily="34" charset="0"/>
                <a:cs typeface="Calibri" pitchFamily="34" charset="0"/>
              </a:rPr>
              <a:t>Social mobilization event at the Maison des Jeunes in Guéckédou with Minister of Health and WHO representative of Guinea visiting the affected areas.</a:t>
            </a:r>
          </a:p>
        </p:txBody>
      </p:sp>
      <p:sp>
        <p:nvSpPr>
          <p:cNvPr id="29703" name="TextBox 1"/>
          <p:cNvSpPr txBox="1">
            <a:spLocks noChangeArrowheads="1"/>
          </p:cNvSpPr>
          <p:nvPr/>
        </p:nvSpPr>
        <p:spPr bwMode="auto">
          <a:xfrm>
            <a:off x="8714379" y="4862312"/>
            <a:ext cx="1529750" cy="44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1100" dirty="0">
                <a:latin typeface="Calibri" pitchFamily="34" charset="0"/>
                <a:cs typeface="Calibri" pitchFamily="34" charset="0"/>
              </a:rPr>
              <a:t>Photo: </a:t>
            </a:r>
            <a:r>
              <a:rPr lang="en-US" sz="1100" dirty="0">
                <a:latin typeface="Calibri" pitchFamily="34" charset="0"/>
                <a:cs typeface="Calibri" pitchFamily="34" charset="0"/>
              </a:rPr>
              <a:t>WHO/</a:t>
            </a:r>
            <a:r>
              <a:rPr lang="en-US" sz="1100" dirty="0" err="1">
                <a:latin typeface="Calibri" pitchFamily="34" charset="0"/>
                <a:cs typeface="Calibri" pitchFamily="34" charset="0"/>
              </a:rPr>
              <a:t>C.Salvi</a:t>
            </a:r>
            <a:endParaRPr lang="en-GB" sz="1100" dirty="0">
              <a:latin typeface="Calibri" pitchFamily="34" charset="0"/>
              <a:cs typeface="Calibri" pitchFamily="34" charset="0"/>
            </a:endParaRPr>
          </a:p>
          <a:p>
            <a:endParaRPr lang="en-GB" sz="1100" dirty="0">
              <a:latin typeface="Calibri" pitchFamily="34" charset="0"/>
              <a:cs typeface="Calibri" pitchFamily="34" charset="0"/>
            </a:endParaRPr>
          </a:p>
        </p:txBody>
      </p:sp>
    </p:spTree>
    <p:extLst>
      <p:ext uri="{BB962C8B-B14F-4D97-AF65-F5344CB8AC3E}">
        <p14:creationId xmlns:p14="http://schemas.microsoft.com/office/powerpoint/2010/main" val="17988012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C:\Users\bhatiaseviap\Pictures\infographics-en_1.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472200" y="1232910"/>
            <a:ext cx="7207105" cy="5589729"/>
          </a:xfrm>
          <a:noFill/>
          <a:extLst>
            <a:ext uri="{909E8E84-426E-40DD-AFC4-6F175D3DCCD1}">
              <a14:hiddenFill xmlns:a14="http://schemas.microsoft.com/office/drawing/2010/main">
                <a:solidFill>
                  <a:srgbClr val="FFFFFF"/>
                </a:solidFill>
              </a14:hiddenFill>
            </a:ext>
          </a:extLst>
        </p:spPr>
      </p:pic>
      <p:sp>
        <p:nvSpPr>
          <p:cNvPr id="30723" name="Rectangle 4"/>
          <p:cNvSpPr>
            <a:spLocks noGrp="1" noChangeArrowheads="1"/>
          </p:cNvSpPr>
          <p:nvPr>
            <p:ph type="title"/>
          </p:nvPr>
        </p:nvSpPr>
        <p:spPr>
          <a:xfrm>
            <a:off x="0" y="0"/>
            <a:ext cx="10693400" cy="1081681"/>
          </a:xfrm>
        </p:spPr>
        <p:txBody>
          <a:bodyPr/>
          <a:lstStyle/>
          <a:p>
            <a:r>
              <a:rPr lang="en-GB" altLang="en-US" smtClean="0"/>
              <a:t>Reminder</a:t>
            </a:r>
          </a:p>
        </p:txBody>
      </p:sp>
      <p:sp>
        <p:nvSpPr>
          <p:cNvPr id="4" name="TextBox 3"/>
          <p:cNvSpPr txBox="1"/>
          <p:nvPr/>
        </p:nvSpPr>
        <p:spPr>
          <a:xfrm>
            <a:off x="5241476" y="3657600"/>
            <a:ext cx="1673816" cy="692497"/>
          </a:xfrm>
          <a:prstGeom prst="rect">
            <a:avLst/>
          </a:prstGeom>
          <a:solidFill>
            <a:schemeClr val="bg1"/>
          </a:solidFill>
        </p:spPr>
        <p:txBody>
          <a:bodyPr wrap="square" rtlCol="0">
            <a:spAutoFit/>
          </a:bodyPr>
          <a:lstStyle/>
          <a:p>
            <a:endParaRPr lang="en-GB" dirty="0"/>
          </a:p>
        </p:txBody>
      </p:sp>
    </p:spTree>
    <p:extLst>
      <p:ext uri="{BB962C8B-B14F-4D97-AF65-F5344CB8AC3E}">
        <p14:creationId xmlns:p14="http://schemas.microsoft.com/office/powerpoint/2010/main" val="3302546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p:txBody>
          <a:bodyPr/>
          <a:lstStyle/>
          <a:p>
            <a:r>
              <a:rPr lang="en-US" dirty="0" smtClean="0"/>
              <a:t>What do you remember?</a:t>
            </a:r>
            <a:endParaRPr lang="en-US" dirty="0"/>
          </a:p>
        </p:txBody>
      </p:sp>
      <p:sp>
        <p:nvSpPr>
          <p:cNvPr id="220163" name="Rectangle 3"/>
          <p:cNvSpPr>
            <a:spLocks noGrp="1" noChangeArrowheads="1"/>
          </p:cNvSpPr>
          <p:nvPr>
            <p:ph type="body" idx="1"/>
          </p:nvPr>
        </p:nvSpPr>
        <p:spPr>
          <a:xfrm>
            <a:off x="487545" y="1708878"/>
            <a:ext cx="9900638" cy="5018218"/>
          </a:xfrm>
        </p:spPr>
        <p:txBody>
          <a:bodyPr/>
          <a:lstStyle/>
          <a:p>
            <a:r>
              <a:rPr lang="en-US" dirty="0" smtClean="0"/>
              <a:t>1. What causes Ebola virus disease?</a:t>
            </a:r>
          </a:p>
          <a:p>
            <a:r>
              <a:rPr lang="en-US" dirty="0" smtClean="0"/>
              <a:t>2. How does Ebola spread?</a:t>
            </a:r>
          </a:p>
          <a:p>
            <a:r>
              <a:rPr lang="en-US" dirty="0" smtClean="0"/>
              <a:t>3.  What are the signs and symptoms of Ebola?</a:t>
            </a:r>
          </a:p>
          <a:p>
            <a:r>
              <a:rPr lang="en-US" dirty="0" smtClean="0"/>
              <a:t>4.  How to prevent Ebola?</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709180" y="201285"/>
            <a:ext cx="9089390" cy="1088682"/>
          </a:xfrm>
        </p:spPr>
        <p:txBody>
          <a:bodyPr/>
          <a:lstStyle/>
          <a:p>
            <a:pPr eaLnBrk="1" hangingPunct="1"/>
            <a:r>
              <a:rPr lang="fr-FR" sz="5400" dirty="0" smtClean="0">
                <a:latin typeface="Calibri" pitchFamily="34" charset="0"/>
                <a:cs typeface="Calibri" pitchFamily="34" charset="0"/>
              </a:rPr>
              <a:t>Learning objectives </a:t>
            </a:r>
            <a:endParaRPr lang="en-US" sz="5400" dirty="0" smtClean="0">
              <a:latin typeface="Calibri" pitchFamily="34" charset="0"/>
              <a:cs typeface="Calibri" pitchFamily="34" charset="0"/>
            </a:endParaRPr>
          </a:p>
        </p:txBody>
      </p:sp>
      <p:sp>
        <p:nvSpPr>
          <p:cNvPr id="18435" name="Rectangle 3"/>
          <p:cNvSpPr>
            <a:spLocks noGrp="1" noChangeArrowheads="1"/>
          </p:cNvSpPr>
          <p:nvPr>
            <p:ph type="body" idx="1"/>
          </p:nvPr>
        </p:nvSpPr>
        <p:spPr>
          <a:xfrm>
            <a:off x="714751" y="1398485"/>
            <a:ext cx="9768866" cy="5161612"/>
          </a:xfrm>
        </p:spPr>
        <p:txBody>
          <a:bodyPr/>
          <a:lstStyle/>
          <a:p>
            <a:pPr marL="0" indent="0">
              <a:lnSpc>
                <a:spcPct val="90000"/>
              </a:lnSpc>
              <a:buNone/>
              <a:defRPr/>
            </a:pPr>
            <a:r>
              <a:rPr lang="en-US" sz="3700" dirty="0">
                <a:latin typeface="Calibri" panose="020F0502020204030204" pitchFamily="34" charset="0"/>
                <a:cs typeface="Calibri" panose="020F0502020204030204" pitchFamily="34" charset="0"/>
              </a:rPr>
              <a:t>At the end of this session, participants will be able to:</a:t>
            </a:r>
          </a:p>
          <a:p>
            <a:pPr eaLnBrk="1" hangingPunct="1">
              <a:lnSpc>
                <a:spcPct val="90000"/>
              </a:lnSpc>
              <a:defRPr/>
            </a:pPr>
            <a:r>
              <a:rPr lang="en-US" sz="3700" dirty="0">
                <a:latin typeface="Calibri" panose="020F0502020204030204" pitchFamily="34" charset="0"/>
                <a:cs typeface="Calibri" panose="020F0502020204030204" pitchFamily="34" charset="0"/>
              </a:rPr>
              <a:t>Recall basic facts on Ebola virus disease (EVD)</a:t>
            </a:r>
          </a:p>
          <a:p>
            <a:pPr eaLnBrk="1" hangingPunct="1">
              <a:lnSpc>
                <a:spcPct val="90000"/>
              </a:lnSpc>
              <a:defRPr/>
            </a:pPr>
            <a:r>
              <a:rPr lang="en-US" sz="3700" dirty="0">
                <a:latin typeface="Calibri" panose="020F0502020204030204" pitchFamily="34" charset="0"/>
                <a:cs typeface="Calibri" panose="020F0502020204030204" pitchFamily="34" charset="0"/>
              </a:rPr>
              <a:t>Indicate how this EVD outbreak in West Africa is different from other outbreaks in the past.</a:t>
            </a:r>
          </a:p>
          <a:p>
            <a:pPr eaLnBrk="1" hangingPunct="1">
              <a:lnSpc>
                <a:spcPct val="90000"/>
              </a:lnSpc>
              <a:defRPr/>
            </a:pPr>
            <a:r>
              <a:rPr lang="en-US" sz="3700" dirty="0">
                <a:latin typeface="Calibri" panose="020F0502020204030204" pitchFamily="34" charset="0"/>
                <a:cs typeface="Calibri" panose="020F0502020204030204" pitchFamily="34" charset="0"/>
              </a:rPr>
              <a:t>Recall basic measures to prevent EVD.</a:t>
            </a:r>
          </a:p>
          <a:p>
            <a:pPr eaLnBrk="1" hangingPunct="1">
              <a:lnSpc>
                <a:spcPct val="90000"/>
              </a:lnSpc>
              <a:defRPr/>
            </a:pPr>
            <a:endParaRPr lang="en-US" sz="3700" dirty="0">
              <a:latin typeface="Calibri" panose="020F0502020204030204" pitchFamily="34" charset="0"/>
              <a:cs typeface="Calibri" panose="020F0502020204030204" pitchFamily="34" charset="0"/>
            </a:endParaRPr>
          </a:p>
          <a:p>
            <a:pPr eaLnBrk="1" hangingPunct="1">
              <a:lnSpc>
                <a:spcPct val="90000"/>
              </a:lnSpc>
              <a:defRPr/>
            </a:pPr>
            <a:endParaRPr lang="en-US" sz="3700" dirty="0">
              <a:latin typeface="Calibri" panose="020F0502020204030204" pitchFamily="34" charset="0"/>
              <a:cs typeface="Calibri" panose="020F0502020204030204" pitchFamily="34" charset="0"/>
            </a:endParaRPr>
          </a:p>
          <a:p>
            <a:pPr eaLnBrk="1" hangingPunct="1">
              <a:lnSpc>
                <a:spcPct val="90000"/>
              </a:lnSpc>
              <a:defRPr/>
            </a:pPr>
            <a:endParaRPr lang="en-US" sz="3700" dirty="0">
              <a:latin typeface="Calibri" panose="020F0502020204030204" pitchFamily="34" charset="0"/>
              <a:cs typeface="Calibri" panose="020F0502020204030204" pitchFamily="34" charset="0"/>
            </a:endParaRPr>
          </a:p>
          <a:p>
            <a:pPr eaLnBrk="1" hangingPunct="1">
              <a:lnSpc>
                <a:spcPct val="90000"/>
              </a:lnSpc>
              <a:defRPr/>
            </a:pPr>
            <a:endParaRPr lang="en-US" sz="37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186268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p:cNvSpPr>
            <a:spLocks noGrp="1"/>
          </p:cNvSpPr>
          <p:nvPr>
            <p:ph type="title"/>
          </p:nvPr>
        </p:nvSpPr>
        <p:spPr/>
        <p:txBody>
          <a:bodyPr/>
          <a:lstStyle/>
          <a:p>
            <a:r>
              <a:rPr lang="en-GB" smtClean="0">
                <a:latin typeface="Calibri" pitchFamily="34" charset="0"/>
                <a:cs typeface="Calibri" pitchFamily="34" charset="0"/>
              </a:rPr>
              <a:t>What is Ebola: fact sharing</a:t>
            </a:r>
          </a:p>
        </p:txBody>
      </p:sp>
      <p:sp>
        <p:nvSpPr>
          <p:cNvPr id="20483" name="Content Placeholder 1"/>
          <p:cNvSpPr>
            <a:spLocks noGrp="1"/>
          </p:cNvSpPr>
          <p:nvPr>
            <p:ph sz="half" idx="1"/>
          </p:nvPr>
        </p:nvSpPr>
        <p:spPr>
          <a:xfrm>
            <a:off x="547666" y="1636525"/>
            <a:ext cx="4674650" cy="4111436"/>
          </a:xfrm>
        </p:spPr>
        <p:txBody>
          <a:bodyPr/>
          <a:lstStyle/>
          <a:p>
            <a:pPr marL="0" indent="0">
              <a:buNone/>
              <a:defRPr/>
            </a:pPr>
            <a:r>
              <a:rPr lang="en-GB" dirty="0" smtClean="0">
                <a:latin typeface="Calibri" panose="020F0502020204030204" pitchFamily="34" charset="0"/>
                <a:cs typeface="Calibri" panose="020F0502020204030204" pitchFamily="34" charset="0"/>
              </a:rPr>
              <a:t>Divide into groups</a:t>
            </a:r>
          </a:p>
          <a:p>
            <a:pPr marL="0" indent="0">
              <a:buNone/>
              <a:defRPr/>
            </a:pPr>
            <a:r>
              <a:rPr lang="en-GB" dirty="0" smtClean="0">
                <a:latin typeface="Calibri" panose="020F0502020204030204" pitchFamily="34" charset="0"/>
                <a:cs typeface="Calibri" panose="020F0502020204030204" pitchFamily="34" charset="0"/>
              </a:rPr>
              <a:t>You have 3 minutes to discuss:</a:t>
            </a:r>
          </a:p>
          <a:p>
            <a:pPr>
              <a:defRPr/>
            </a:pPr>
            <a:r>
              <a:rPr lang="en-GB" dirty="0" smtClean="0">
                <a:latin typeface="Calibri" panose="020F0502020204030204" pitchFamily="34" charset="0"/>
                <a:cs typeface="Calibri" panose="020F0502020204030204" pitchFamily="34" charset="0"/>
              </a:rPr>
              <a:t>What do you know?</a:t>
            </a:r>
          </a:p>
          <a:p>
            <a:pPr>
              <a:defRPr/>
            </a:pPr>
            <a:r>
              <a:rPr lang="en-GB" dirty="0" smtClean="0">
                <a:latin typeface="Calibri" panose="020F0502020204030204" pitchFamily="34" charset="0"/>
                <a:cs typeface="Calibri" panose="020F0502020204030204" pitchFamily="34" charset="0"/>
              </a:rPr>
              <a:t>What would you like to know about Ebola Virus Disease?</a:t>
            </a:r>
          </a:p>
        </p:txBody>
      </p:sp>
      <p:pic>
        <p:nvPicPr>
          <p:cNvPr id="19460" name="Picture 3" descr="C:\Users\zhaoy\Dropbox\Country mapping\Other useful data\Ebola 01.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372691" y="1717038"/>
            <a:ext cx="4940129" cy="3187282"/>
          </a:xfrm>
          <a:noFill/>
          <a:extLst>
            <a:ext uri="{909E8E84-426E-40DD-AFC4-6F175D3DCCD1}">
              <a14:hiddenFill xmlns:a14="http://schemas.microsoft.com/office/drawing/2010/main">
                <a:solidFill>
                  <a:srgbClr val="FFFFFF"/>
                </a:solidFill>
              </a14:hiddenFill>
            </a:ext>
          </a:extLst>
        </p:spPr>
      </p:pic>
      <p:sp>
        <p:nvSpPr>
          <p:cNvPr id="19461" name="TextBox 6"/>
          <p:cNvSpPr txBox="1">
            <a:spLocks noChangeArrowheads="1"/>
          </p:cNvSpPr>
          <p:nvPr/>
        </p:nvSpPr>
        <p:spPr bwMode="auto">
          <a:xfrm>
            <a:off x="6189548" y="4914821"/>
            <a:ext cx="4123272" cy="610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r"/>
            <a:r>
              <a:rPr lang="en-GB" sz="1100"/>
              <a:t>Microscopic image of Ebola</a:t>
            </a:r>
          </a:p>
          <a:p>
            <a:pPr algn="r"/>
            <a:r>
              <a:rPr lang="en-GB" sz="1100"/>
              <a:t>Source: </a:t>
            </a:r>
            <a:r>
              <a:rPr lang="en-US" sz="1100"/>
              <a:t>National Institute of Allergy and Infection Diseases</a:t>
            </a:r>
          </a:p>
          <a:p>
            <a:pPr algn="r"/>
            <a:r>
              <a:rPr lang="en-GB" sz="1100"/>
              <a:t>https://www.flickr.com/photos/niaid/14712255469/</a:t>
            </a:r>
          </a:p>
        </p:txBody>
      </p:sp>
    </p:spTree>
    <p:extLst>
      <p:ext uri="{BB962C8B-B14F-4D97-AF65-F5344CB8AC3E}">
        <p14:creationId xmlns:p14="http://schemas.microsoft.com/office/powerpoint/2010/main" val="2349156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a:srcRect/>
          <a:stretch>
            <a:fillRect/>
          </a:stretch>
        </p:blipFill>
        <p:spPr bwMode="gray">
          <a:xfrm>
            <a:off x="714751" y="2350643"/>
            <a:ext cx="2105263" cy="1412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1507" name="Picture 4"/>
          <p:cNvPicPr>
            <a:picLocks noChangeAspect="1" noChangeArrowheads="1"/>
          </p:cNvPicPr>
          <p:nvPr/>
        </p:nvPicPr>
        <p:blipFill>
          <a:blip r:embed="rId4"/>
          <a:srcRect/>
          <a:stretch>
            <a:fillRect/>
          </a:stretch>
        </p:blipFill>
        <p:spPr bwMode="gray">
          <a:xfrm>
            <a:off x="5515642" y="1160445"/>
            <a:ext cx="4234660" cy="2970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1508" name="TextBox 1"/>
          <p:cNvSpPr txBox="1">
            <a:spLocks noChangeArrowheads="1"/>
          </p:cNvSpPr>
          <p:nvPr/>
        </p:nvSpPr>
        <p:spPr bwMode="auto">
          <a:xfrm>
            <a:off x="378725" y="4016922"/>
            <a:ext cx="4799035" cy="26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altLang="en-US" sz="2100">
                <a:solidFill>
                  <a:srgbClr val="C00000"/>
                </a:solidFill>
                <a:latin typeface="Arial" pitchFamily="34" charset="0"/>
                <a:ea typeface="ＭＳ Ｐゴシック" pitchFamily="34" charset="-128"/>
                <a:cs typeface="Calibri" pitchFamily="34" charset="0"/>
              </a:rPr>
              <a:t>Initial phase</a:t>
            </a:r>
            <a:r>
              <a:rPr lang="en-GB" altLang="en-US" sz="2100">
                <a:latin typeface="Arial" pitchFamily="34" charset="0"/>
                <a:ea typeface="ＭＳ Ｐゴシック" pitchFamily="34" charset="-128"/>
                <a:cs typeface="Calibri" pitchFamily="34" charset="0"/>
              </a:rPr>
              <a:t>: </a:t>
            </a:r>
          </a:p>
          <a:p>
            <a:r>
              <a:rPr lang="en-GB" altLang="en-US" sz="2100">
                <a:latin typeface="Arial" pitchFamily="34" charset="0"/>
                <a:ea typeface="ＭＳ Ｐゴシック" pitchFamily="34" charset="-128"/>
                <a:cs typeface="Calibri" pitchFamily="34" charset="0"/>
              </a:rPr>
              <a:t>From infected fruit bats to chimps, gorillas, &amp; other monkeys</a:t>
            </a:r>
          </a:p>
          <a:p>
            <a:endParaRPr lang="en-GB" altLang="en-US" sz="2100">
              <a:latin typeface="Arial" pitchFamily="34" charset="0"/>
              <a:ea typeface="ＭＳ Ｐゴシック" pitchFamily="34" charset="-128"/>
              <a:cs typeface="Calibri" pitchFamily="34" charset="0"/>
            </a:endParaRPr>
          </a:p>
          <a:p>
            <a:endParaRPr lang="en-GB" altLang="en-US" sz="2100">
              <a:latin typeface="Arial" pitchFamily="34" charset="0"/>
              <a:ea typeface="ＭＳ Ｐゴシック" pitchFamily="34" charset="-128"/>
              <a:cs typeface="Calibri" pitchFamily="34" charset="0"/>
            </a:endParaRPr>
          </a:p>
          <a:p>
            <a:r>
              <a:rPr lang="en-GB" altLang="en-US" sz="2100">
                <a:solidFill>
                  <a:srgbClr val="C00000"/>
                </a:solidFill>
                <a:latin typeface="Arial" pitchFamily="34" charset="0"/>
                <a:ea typeface="ＭＳ Ｐゴシック" pitchFamily="34" charset="-128"/>
                <a:cs typeface="Calibri" pitchFamily="34" charset="0"/>
              </a:rPr>
              <a:t>Primary human transmission </a:t>
            </a:r>
            <a:r>
              <a:rPr lang="en-GB" altLang="en-US" sz="2100">
                <a:latin typeface="Arial" pitchFamily="34" charset="0"/>
                <a:ea typeface="ＭＳ Ｐゴシック" pitchFamily="34" charset="-128"/>
                <a:cs typeface="Calibri" pitchFamily="34" charset="0"/>
              </a:rPr>
              <a:t>through hunting &amp;handling of   bush meat</a:t>
            </a:r>
          </a:p>
        </p:txBody>
      </p:sp>
      <p:cxnSp>
        <p:nvCxnSpPr>
          <p:cNvPr id="21509" name="Straight Arrow Connector 9"/>
          <p:cNvCxnSpPr>
            <a:cxnSpLocks noChangeShapeType="1"/>
          </p:cNvCxnSpPr>
          <p:nvPr/>
        </p:nvCxnSpPr>
        <p:spPr bwMode="auto">
          <a:xfrm>
            <a:off x="3157895" y="3546092"/>
            <a:ext cx="2903555" cy="0"/>
          </a:xfrm>
          <a:prstGeom prst="straightConnector1">
            <a:avLst/>
          </a:prstGeom>
          <a:noFill/>
          <a:ln w="76200">
            <a:solidFill>
              <a:schemeClr val="tx1"/>
            </a:solidFill>
            <a:prstDash val="dash"/>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21510" name="TextBox 11"/>
          <p:cNvSpPr txBox="1">
            <a:spLocks noChangeArrowheads="1"/>
          </p:cNvSpPr>
          <p:nvPr/>
        </p:nvSpPr>
        <p:spPr bwMode="auto">
          <a:xfrm>
            <a:off x="5532350" y="4433492"/>
            <a:ext cx="5120208" cy="156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GB" sz="3200">
                <a:solidFill>
                  <a:srgbClr val="C00000"/>
                </a:solidFill>
                <a:latin typeface="Arial" pitchFamily="34" charset="0"/>
                <a:ea typeface="ＭＳ Ｐゴシック" pitchFamily="34" charset="-128"/>
                <a:cs typeface="Calibri" pitchFamily="34" charset="0"/>
              </a:rPr>
              <a:t>Current transmission</a:t>
            </a:r>
            <a:endParaRPr lang="en-GB" sz="2100">
              <a:latin typeface="Arial" pitchFamily="34" charset="0"/>
              <a:ea typeface="ＭＳ Ｐゴシック" pitchFamily="34" charset="-128"/>
              <a:cs typeface="Calibri" pitchFamily="34" charset="0"/>
            </a:endParaRPr>
          </a:p>
          <a:p>
            <a:pPr>
              <a:buFont typeface="Arial" pitchFamily="34" charset="0"/>
              <a:buChar char="•"/>
            </a:pPr>
            <a:r>
              <a:rPr lang="en-GB" sz="2100">
                <a:latin typeface="Arial" pitchFamily="34" charset="0"/>
                <a:ea typeface="ＭＳ Ｐゴシック" pitchFamily="34" charset="-128"/>
                <a:cs typeface="Calibri" pitchFamily="34" charset="0"/>
              </a:rPr>
              <a:t>Person to person	</a:t>
            </a:r>
          </a:p>
          <a:p>
            <a:pPr>
              <a:buFont typeface="Arial" pitchFamily="34" charset="0"/>
              <a:buChar char="•"/>
            </a:pPr>
            <a:r>
              <a:rPr lang="en-GB" sz="2100">
                <a:latin typeface="Arial" pitchFamily="34" charset="0"/>
                <a:ea typeface="ＭＳ Ｐゴシック" pitchFamily="34" charset="-128"/>
                <a:cs typeface="Calibri" pitchFamily="34" charset="0"/>
              </a:rPr>
              <a:t>Direct contact with infected body fluids or dead body</a:t>
            </a:r>
          </a:p>
        </p:txBody>
      </p:sp>
      <p:sp>
        <p:nvSpPr>
          <p:cNvPr id="21513" name="TextBox 12"/>
          <p:cNvSpPr txBox="1">
            <a:spLocks noChangeArrowheads="1"/>
          </p:cNvSpPr>
          <p:nvPr/>
        </p:nvSpPr>
        <p:spPr bwMode="auto">
          <a:xfrm>
            <a:off x="517962" y="1239207"/>
            <a:ext cx="2193500" cy="75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defRPr/>
            </a:pPr>
            <a:r>
              <a:rPr lang="en-GB" altLang="en-US" sz="2100" dirty="0">
                <a:latin typeface="+mn-lt"/>
                <a:cs typeface="Calibri" panose="020F0502020204030204" pitchFamily="34" charset="0"/>
              </a:rPr>
              <a:t>Virus reservoir:</a:t>
            </a:r>
          </a:p>
          <a:p>
            <a:pPr>
              <a:defRPr/>
            </a:pPr>
            <a:r>
              <a:rPr lang="en-GB" altLang="en-US" sz="2100" dirty="0">
                <a:latin typeface="+mn-lt"/>
                <a:cs typeface="Calibri" panose="020F0502020204030204" pitchFamily="34" charset="0"/>
              </a:rPr>
              <a:t>Fruit bat</a:t>
            </a:r>
          </a:p>
        </p:txBody>
      </p:sp>
      <p:sp>
        <p:nvSpPr>
          <p:cNvPr id="21514" name="Down Arrow 13"/>
          <p:cNvSpPr>
            <a:spLocks noChangeArrowheads="1"/>
          </p:cNvSpPr>
          <p:nvPr/>
        </p:nvSpPr>
        <p:spPr bwMode="auto">
          <a:xfrm>
            <a:off x="2185093" y="5130107"/>
            <a:ext cx="230205" cy="476080"/>
          </a:xfrm>
          <a:prstGeom prst="downArrow">
            <a:avLst>
              <a:gd name="adj1" fmla="val 50000"/>
              <a:gd name="adj2" fmla="val 50208"/>
            </a:avLst>
          </a:prstGeom>
          <a:solidFill>
            <a:srgbClr val="A50021"/>
          </a:solidFill>
          <a:ln w="9525">
            <a:solidFill>
              <a:schemeClr val="tx1"/>
            </a:solidFill>
            <a:round/>
            <a:headEnd/>
            <a:tailEnd type="triangle" w="med" len="med"/>
          </a:ln>
        </p:spPr>
        <p:txBody>
          <a:bodyPr wrap="none" lIns="104306" tIns="52153" rIns="104306" bIns="52153" anchor="ctr"/>
          <a:lstStyle/>
          <a:p>
            <a:pPr>
              <a:defRPr/>
            </a:pPr>
            <a:endParaRPr lang="en-GB" altLang="en-US">
              <a:solidFill>
                <a:srgbClr val="C00000"/>
              </a:solidFill>
              <a:latin typeface="+mn-lt"/>
              <a:cs typeface="Calibri" panose="020F0502020204030204" pitchFamily="34" charset="0"/>
            </a:endParaRPr>
          </a:p>
        </p:txBody>
      </p:sp>
      <p:sp>
        <p:nvSpPr>
          <p:cNvPr id="20489" name="Title 2"/>
          <p:cNvSpPr txBox="1">
            <a:spLocks/>
          </p:cNvSpPr>
          <p:nvPr/>
        </p:nvSpPr>
        <p:spPr bwMode="auto">
          <a:xfrm>
            <a:off x="0" y="0"/>
            <a:ext cx="10693400" cy="1081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lstStyle>
            <a:lvl1pPr>
              <a:defRPr sz="2400">
                <a:solidFill>
                  <a:schemeClr val="tx1"/>
                </a:solidFill>
                <a:latin typeface="Times New Roman" pitchFamily="18" charset="0"/>
                <a:cs typeface="Arial" pitchFamily="34" charset="0"/>
              </a:defRPr>
            </a:lvl1pPr>
            <a:lvl2pPr marL="742950" indent="-285750">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US" altLang="en-US" sz="4600">
                <a:solidFill>
                  <a:srgbClr val="000066"/>
                </a:solidFill>
                <a:latin typeface="Arial" pitchFamily="34" charset="0"/>
                <a:ea typeface="ＭＳ Ｐゴシック" pitchFamily="34" charset="-128"/>
              </a:rPr>
              <a:t> Ebola origins and transmission</a:t>
            </a:r>
            <a:endParaRPr lang="en-GB" altLang="en-US" sz="4600">
              <a:solidFill>
                <a:srgbClr val="000066"/>
              </a:solidFill>
              <a:latin typeface="Arial" pitchFamily="34" charset="0"/>
              <a:ea typeface="ＭＳ Ｐゴシック" pitchFamily="34" charset="-128"/>
            </a:endParaRPr>
          </a:p>
        </p:txBody>
      </p:sp>
    </p:spTree>
    <p:extLst>
      <p:ext uri="{BB962C8B-B14F-4D97-AF65-F5344CB8AC3E}">
        <p14:creationId xmlns:p14="http://schemas.microsoft.com/office/powerpoint/2010/main" val="26815212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1"/>
          </p:nvPr>
        </p:nvSpPr>
        <p:spPr>
          <a:xfrm>
            <a:off x="293326" y="1370306"/>
            <a:ext cx="10021350" cy="4445743"/>
          </a:xfrm>
        </p:spPr>
        <p:txBody>
          <a:bodyPr/>
          <a:lstStyle/>
          <a:p>
            <a:r>
              <a:rPr lang="en-US" altLang="en-US" sz="3200" dirty="0"/>
              <a:t>Ebola spread through:</a:t>
            </a:r>
          </a:p>
          <a:p>
            <a:pPr lvl="1"/>
            <a:r>
              <a:rPr lang="en-US" altLang="en-US" sz="2700" b="1" dirty="0">
                <a:solidFill>
                  <a:srgbClr val="E67029"/>
                </a:solidFill>
              </a:rPr>
              <a:t>direct</a:t>
            </a:r>
            <a:r>
              <a:rPr lang="en-US" altLang="en-US" sz="2700" dirty="0"/>
              <a:t> contact with body fluids (stool, vomit, blood, urine, saliva, semen, breast milk) of a </a:t>
            </a:r>
            <a:r>
              <a:rPr lang="en-US" altLang="en-US" sz="2700" b="1" dirty="0">
                <a:solidFill>
                  <a:srgbClr val="E67029"/>
                </a:solidFill>
              </a:rPr>
              <a:t>sick</a:t>
            </a:r>
            <a:r>
              <a:rPr lang="en-US" altLang="en-US" sz="2700" dirty="0"/>
              <a:t> person with EVD</a:t>
            </a:r>
          </a:p>
          <a:p>
            <a:pPr lvl="2"/>
            <a:r>
              <a:rPr lang="en-US" altLang="en-US" sz="2700" dirty="0"/>
              <a:t>direct contact with a deceased person’s body or discharge (funeral, burial preparation or ceremonies) plays a role in the transmission of Ebola</a:t>
            </a:r>
          </a:p>
          <a:p>
            <a:pPr lvl="1"/>
            <a:r>
              <a:rPr lang="en-US" altLang="en-US" sz="2700" dirty="0"/>
              <a:t>by contact with surfaces or equipment contaminated by the body fluids of a </a:t>
            </a:r>
            <a:r>
              <a:rPr lang="en-US" altLang="en-US" sz="2700" b="1" dirty="0">
                <a:solidFill>
                  <a:srgbClr val="E67029"/>
                </a:solidFill>
              </a:rPr>
              <a:t>sick</a:t>
            </a:r>
            <a:r>
              <a:rPr lang="en-US" altLang="en-US" sz="2700" dirty="0"/>
              <a:t> person with EVD</a:t>
            </a:r>
          </a:p>
          <a:p>
            <a:pPr lvl="1"/>
            <a:endParaRPr lang="en-US" altLang="en-US" sz="2700" dirty="0"/>
          </a:p>
        </p:txBody>
      </p:sp>
      <p:sp>
        <p:nvSpPr>
          <p:cNvPr id="21507" name="Rectangle 4"/>
          <p:cNvSpPr>
            <a:spLocks noGrp="1" noChangeArrowheads="1"/>
          </p:cNvSpPr>
          <p:nvPr>
            <p:ph type="title"/>
          </p:nvPr>
        </p:nvSpPr>
        <p:spPr>
          <a:xfrm>
            <a:off x="0" y="0"/>
            <a:ext cx="10693400" cy="1081681"/>
          </a:xfrm>
        </p:spPr>
        <p:txBody>
          <a:bodyPr/>
          <a:lstStyle/>
          <a:p>
            <a:r>
              <a:rPr lang="en-GB" altLang="en-US" smtClean="0"/>
              <a:t>How does Ebola spread?</a:t>
            </a:r>
          </a:p>
        </p:txBody>
      </p:sp>
      <p:pic>
        <p:nvPicPr>
          <p:cNvPr id="21508" name="Picture 4" descr="C:\Users\bhatiaseviap\Pictures\r_sorensen Ebol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785" y="5098602"/>
            <a:ext cx="4967975" cy="2462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TextBox 1"/>
          <p:cNvSpPr txBox="1">
            <a:spLocks noChangeArrowheads="1"/>
          </p:cNvSpPr>
          <p:nvPr/>
        </p:nvSpPr>
        <p:spPr bwMode="auto">
          <a:xfrm>
            <a:off x="5430243" y="5352394"/>
            <a:ext cx="4884433" cy="674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6" tIns="52153" rIns="104306" bIns="52153">
            <a:spAutoFit/>
          </a:bodyPr>
          <a:lstStyle>
            <a:lvl1pPr marL="342900" indent="-342900">
              <a:defRPr sz="2400">
                <a:solidFill>
                  <a:schemeClr val="tx1"/>
                </a:solidFill>
                <a:latin typeface="Times New Roman" pitchFamily="18" charset="0"/>
                <a:cs typeface="Arial" pitchFamily="34" charset="0"/>
              </a:defRPr>
            </a:lvl1pPr>
            <a:lvl2pPr>
              <a:defRPr sz="2400">
                <a:solidFill>
                  <a:schemeClr val="tx1"/>
                </a:solidFill>
                <a:latin typeface="Times New Roman" pitchFamily="18" charset="0"/>
                <a:cs typeface="Arial" pitchFamily="34" charset="0"/>
              </a:defRPr>
            </a:lvl2pPr>
            <a:lvl3pPr marL="1143000" indent="-228600">
              <a:defRPr sz="2400">
                <a:solidFill>
                  <a:schemeClr val="tx1"/>
                </a:solidFill>
                <a:latin typeface="Times New Roman" pitchFamily="18" charset="0"/>
                <a:cs typeface="Arial" pitchFamily="34" charset="0"/>
              </a:defRPr>
            </a:lvl3pPr>
            <a:lvl4pPr marL="1600200" indent="-228600">
              <a:defRPr sz="2400">
                <a:solidFill>
                  <a:schemeClr val="tx1"/>
                </a:solidFill>
                <a:latin typeface="Times New Roman" pitchFamily="18" charset="0"/>
                <a:cs typeface="Arial" pitchFamily="34" charset="0"/>
              </a:defRPr>
            </a:lvl4pPr>
            <a:lvl5pPr marL="2057400" indent="-228600">
              <a:defRPr sz="2400">
                <a:solidFill>
                  <a:schemeClr val="tx1"/>
                </a:solidFill>
                <a:latin typeface="Times New Roman" pitchFamily="18" charset="0"/>
                <a:cs typeface="Arial" pitchFamily="34" charset="0"/>
              </a:defRPr>
            </a:lvl5pPr>
            <a:lvl6pPr marL="25146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algn="ctr"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lvl="1"/>
            <a:r>
              <a:rPr lang="en-US" altLang="en-US" sz="3700">
                <a:solidFill>
                  <a:srgbClr val="002060"/>
                </a:solidFill>
                <a:latin typeface="Calibri" pitchFamily="34" charset="0"/>
                <a:cs typeface="Calibri" pitchFamily="34" charset="0"/>
              </a:rPr>
              <a:t>Ebola</a:t>
            </a:r>
            <a:r>
              <a:rPr lang="en-US" altLang="en-US" sz="3700">
                <a:latin typeface="Calibri" pitchFamily="34" charset="0"/>
                <a:cs typeface="Calibri" pitchFamily="34" charset="0"/>
              </a:rPr>
              <a:t> </a:t>
            </a:r>
            <a:r>
              <a:rPr lang="en-US" altLang="en-US" sz="3700">
                <a:solidFill>
                  <a:srgbClr val="E67029"/>
                </a:solidFill>
                <a:latin typeface="Calibri" pitchFamily="34" charset="0"/>
                <a:cs typeface="Calibri" pitchFamily="34" charset="0"/>
              </a:rPr>
              <a:t>is not airborne</a:t>
            </a:r>
          </a:p>
        </p:txBody>
      </p:sp>
      <p:sp>
        <p:nvSpPr>
          <p:cNvPr id="6" name="TextBox 5"/>
          <p:cNvSpPr txBox="1"/>
          <p:nvPr/>
        </p:nvSpPr>
        <p:spPr>
          <a:xfrm>
            <a:off x="5177759" y="6335319"/>
            <a:ext cx="1889467" cy="246221"/>
          </a:xfrm>
          <a:prstGeom prst="rect">
            <a:avLst/>
          </a:prstGeom>
          <a:noFill/>
        </p:spPr>
        <p:txBody>
          <a:bodyPr wrap="square" rtlCol="0">
            <a:spAutoFit/>
          </a:bodyPr>
          <a:lstStyle/>
          <a:p>
            <a:r>
              <a:rPr lang="en-GB" sz="1000" dirty="0" smtClean="0"/>
              <a:t>Photo: WHO/Roar Sorensen</a:t>
            </a:r>
            <a:endParaRPr lang="en-GB" sz="1000" dirty="0"/>
          </a:p>
        </p:txBody>
      </p:sp>
    </p:spTree>
    <p:extLst>
      <p:ext uri="{BB962C8B-B14F-4D97-AF65-F5344CB8AC3E}">
        <p14:creationId xmlns:p14="http://schemas.microsoft.com/office/powerpoint/2010/main" val="2731302699"/>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1"/>
          <p:cNvSpPr>
            <a:spLocks noGrp="1"/>
          </p:cNvSpPr>
          <p:nvPr>
            <p:ph idx="1"/>
          </p:nvPr>
        </p:nvSpPr>
        <p:spPr>
          <a:xfrm>
            <a:off x="408704" y="1460247"/>
            <a:ext cx="9698320" cy="5131857"/>
          </a:xfrm>
        </p:spPr>
        <p:txBody>
          <a:bodyPr/>
          <a:lstStyle/>
          <a:p>
            <a:pPr>
              <a:buClr>
                <a:srgbClr val="0070C0"/>
              </a:buClr>
            </a:pPr>
            <a:r>
              <a:rPr lang="en-US" dirty="0">
                <a:solidFill>
                  <a:srgbClr val="002060"/>
                </a:solidFill>
                <a:latin typeface="Calibri" pitchFamily="34" charset="0"/>
                <a:cs typeface="Calibri" pitchFamily="34" charset="0"/>
              </a:rPr>
              <a:t>Incubation period is 2 to 21 days. </a:t>
            </a:r>
          </a:p>
          <a:p>
            <a:pPr>
              <a:buClr>
                <a:srgbClr val="0070C0"/>
              </a:buClr>
            </a:pPr>
            <a:r>
              <a:rPr lang="en-US" dirty="0">
                <a:solidFill>
                  <a:srgbClr val="002060"/>
                </a:solidFill>
                <a:latin typeface="Calibri" pitchFamily="34" charset="0"/>
                <a:cs typeface="Calibri" pitchFamily="34" charset="0"/>
              </a:rPr>
              <a:t>Case fatality ratio is 25% to 90% in past outbreaks</a:t>
            </a:r>
          </a:p>
          <a:p>
            <a:pPr>
              <a:buClr>
                <a:srgbClr val="0070C0"/>
              </a:buClr>
            </a:pPr>
            <a:r>
              <a:rPr lang="en-US" dirty="0">
                <a:solidFill>
                  <a:srgbClr val="002060"/>
                </a:solidFill>
                <a:latin typeface="Calibri" pitchFamily="34" charset="0"/>
                <a:cs typeface="Calibri" pitchFamily="34" charset="0"/>
              </a:rPr>
              <a:t>Specimens have to be handled in BSL 4 (biosecurity level 4) laboratories</a:t>
            </a:r>
          </a:p>
          <a:p>
            <a:pPr>
              <a:buClr>
                <a:srgbClr val="0070C0"/>
              </a:buClr>
            </a:pPr>
            <a:r>
              <a:rPr lang="en-US" dirty="0">
                <a:solidFill>
                  <a:srgbClr val="002060"/>
                </a:solidFill>
                <a:latin typeface="Calibri" pitchFamily="34" charset="0"/>
                <a:cs typeface="Calibri" pitchFamily="34" charset="0"/>
              </a:rPr>
              <a:t>Diagnostic tests : </a:t>
            </a:r>
            <a:r>
              <a:rPr lang="en-GB" dirty="0">
                <a:solidFill>
                  <a:srgbClr val="002060"/>
                </a:solidFill>
                <a:latin typeface="Calibri" pitchFamily="34" charset="0"/>
                <a:cs typeface="Calibri" pitchFamily="34" charset="0"/>
              </a:rPr>
              <a:t>Blood samples; swab used for sampling in some circumstances (e.g., dead bodies)</a:t>
            </a:r>
          </a:p>
          <a:p>
            <a:pPr>
              <a:buClr>
                <a:srgbClr val="0070C0"/>
              </a:buClr>
            </a:pPr>
            <a:r>
              <a:rPr lang="en-US" dirty="0">
                <a:solidFill>
                  <a:srgbClr val="002060"/>
                </a:solidFill>
                <a:latin typeface="Calibri" pitchFamily="34" charset="0"/>
                <a:cs typeface="Calibri" pitchFamily="34" charset="0"/>
              </a:rPr>
              <a:t>Men who recovered from EVD can spread the virus to their partner through their semen for up </a:t>
            </a:r>
            <a:r>
              <a:rPr lang="en-US">
                <a:solidFill>
                  <a:srgbClr val="002060"/>
                </a:solidFill>
                <a:latin typeface="Calibri" pitchFamily="34" charset="0"/>
                <a:cs typeface="Calibri" pitchFamily="34" charset="0"/>
              </a:rPr>
              <a:t>to </a:t>
            </a:r>
            <a:r>
              <a:rPr lang="en-US" smtClean="0">
                <a:solidFill>
                  <a:srgbClr val="002060"/>
                </a:solidFill>
                <a:latin typeface="Calibri" pitchFamily="34" charset="0"/>
                <a:cs typeface="Calibri" pitchFamily="34" charset="0"/>
              </a:rPr>
              <a:t>12 </a:t>
            </a:r>
            <a:r>
              <a:rPr lang="en-US" dirty="0">
                <a:solidFill>
                  <a:srgbClr val="002060"/>
                </a:solidFill>
                <a:latin typeface="Calibri" pitchFamily="34" charset="0"/>
                <a:cs typeface="Calibri" pitchFamily="34" charset="0"/>
              </a:rPr>
              <a:t>weeks after recovery</a:t>
            </a:r>
          </a:p>
          <a:p>
            <a:endParaRPr lang="en-US" dirty="0">
              <a:latin typeface="Calibri" pitchFamily="34" charset="0"/>
              <a:cs typeface="Calibri" pitchFamily="34" charset="0"/>
            </a:endParaRPr>
          </a:p>
          <a:p>
            <a:endParaRPr lang="en-US" dirty="0">
              <a:latin typeface="Calibri" pitchFamily="34" charset="0"/>
              <a:cs typeface="Calibri" pitchFamily="34" charset="0"/>
            </a:endParaRPr>
          </a:p>
          <a:p>
            <a:endParaRPr lang="en-GB" dirty="0">
              <a:latin typeface="Calibri" pitchFamily="34" charset="0"/>
              <a:cs typeface="Calibri" pitchFamily="34" charset="0"/>
            </a:endParaRPr>
          </a:p>
        </p:txBody>
      </p:sp>
      <p:sp>
        <p:nvSpPr>
          <p:cNvPr id="22531" name="Title 2"/>
          <p:cNvSpPr>
            <a:spLocks noGrp="1"/>
          </p:cNvSpPr>
          <p:nvPr>
            <p:ph type="title"/>
          </p:nvPr>
        </p:nvSpPr>
        <p:spPr>
          <a:xfrm>
            <a:off x="0" y="0"/>
            <a:ext cx="10693400" cy="1081681"/>
          </a:xfrm>
        </p:spPr>
        <p:txBody>
          <a:bodyPr/>
          <a:lstStyle/>
          <a:p>
            <a:r>
              <a:rPr lang="en-GB" sz="5400" dirty="0" smtClean="0">
                <a:latin typeface="Calibri" pitchFamily="34" charset="0"/>
                <a:cs typeface="Calibri" pitchFamily="34" charset="0"/>
              </a:rPr>
              <a:t>Ebola – key facts</a:t>
            </a:r>
          </a:p>
        </p:txBody>
      </p:sp>
    </p:spTree>
    <p:extLst>
      <p:ext uri="{BB962C8B-B14F-4D97-AF65-F5344CB8AC3E}">
        <p14:creationId xmlns:p14="http://schemas.microsoft.com/office/powerpoint/2010/main" val="2131770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6" name="Picture 2" descr="D:\B4B9Ep-IEAAvqB4.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89351" y="150784"/>
            <a:ext cx="7258911" cy="6336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0662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a:xfrm>
            <a:off x="293326" y="1398485"/>
            <a:ext cx="10021350" cy="4797551"/>
          </a:xfrm>
        </p:spPr>
        <p:txBody>
          <a:bodyPr/>
          <a:lstStyle/>
          <a:p>
            <a:r>
              <a:rPr lang="en-US" sz="2700" dirty="0">
                <a:latin typeface="Calibri" pitchFamily="34" charset="0"/>
                <a:cs typeface="Calibri" pitchFamily="34" charset="0"/>
              </a:rPr>
              <a:t>Sudden onset of fever. Weakness, muscle pain, headache, sore throat.</a:t>
            </a:r>
          </a:p>
          <a:p>
            <a:r>
              <a:rPr lang="en-US" sz="2700" dirty="0">
                <a:latin typeface="Calibri" pitchFamily="34" charset="0"/>
                <a:cs typeface="Calibri" pitchFamily="34" charset="0"/>
              </a:rPr>
              <a:t>Followed by vomiting, </a:t>
            </a:r>
            <a:r>
              <a:rPr lang="en-US" sz="2700" dirty="0" err="1">
                <a:latin typeface="Calibri" pitchFamily="34" charset="0"/>
                <a:cs typeface="Calibri" pitchFamily="34" charset="0"/>
              </a:rPr>
              <a:t>diarrhoea</a:t>
            </a:r>
            <a:r>
              <a:rPr lang="en-US" sz="2700" dirty="0">
                <a:latin typeface="Calibri" pitchFamily="34" charset="0"/>
                <a:cs typeface="Calibri" pitchFamily="34" charset="0"/>
              </a:rPr>
              <a:t>, rash, impaired kidney &amp; liver function. Some cases have internal and external bleeding.</a:t>
            </a:r>
          </a:p>
          <a:p>
            <a:r>
              <a:rPr lang="en-US" sz="2700" dirty="0">
                <a:latin typeface="Calibri" pitchFamily="34" charset="0"/>
                <a:cs typeface="Calibri" pitchFamily="34" charset="0"/>
              </a:rPr>
              <a:t>Patients become contagious once they show symptoms. EVD infections can only be confirmed through laboratory testing. </a:t>
            </a:r>
          </a:p>
          <a:p>
            <a:r>
              <a:rPr lang="en-US" sz="2700" dirty="0">
                <a:latin typeface="Calibri" pitchFamily="34" charset="0"/>
                <a:cs typeface="Calibri" pitchFamily="34" charset="0"/>
              </a:rPr>
              <a:t>Other diseases can have similar symptoms: e.g. malaria, typhoid fever, shigellosis, cholera, leptospirosis, plague, rickettsiosis, relapsing fever, meningitis, hepatitis and other viral haemorrhagic fevers.</a:t>
            </a:r>
          </a:p>
          <a:p>
            <a:endParaRPr lang="en-GB" sz="2700" dirty="0">
              <a:latin typeface="Calibri" pitchFamily="34" charset="0"/>
              <a:cs typeface="Calibri" pitchFamily="34" charset="0"/>
            </a:endParaRPr>
          </a:p>
        </p:txBody>
      </p:sp>
      <p:sp>
        <p:nvSpPr>
          <p:cNvPr id="23555" name="Title 2"/>
          <p:cNvSpPr>
            <a:spLocks noGrp="1"/>
          </p:cNvSpPr>
          <p:nvPr>
            <p:ph type="title"/>
          </p:nvPr>
        </p:nvSpPr>
        <p:spPr>
          <a:xfrm>
            <a:off x="0" y="0"/>
            <a:ext cx="10693400" cy="1081681"/>
          </a:xfrm>
        </p:spPr>
        <p:txBody>
          <a:bodyPr/>
          <a:lstStyle/>
          <a:p>
            <a:r>
              <a:rPr lang="en-GB" sz="5400" dirty="0" smtClean="0">
                <a:latin typeface="Calibri" pitchFamily="34" charset="0"/>
                <a:cs typeface="Calibri" pitchFamily="34" charset="0"/>
              </a:rPr>
              <a:t>Ebola- signs and symptoms</a:t>
            </a:r>
          </a:p>
        </p:txBody>
      </p:sp>
    </p:spTree>
    <p:extLst>
      <p:ext uri="{BB962C8B-B14F-4D97-AF65-F5344CB8AC3E}">
        <p14:creationId xmlns:p14="http://schemas.microsoft.com/office/powerpoint/2010/main" val="1251785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2050" name="Picture 2" descr="D:\B38-Y8yIUAAFjew.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4203" y="12956"/>
            <a:ext cx="6756492" cy="6594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7505391"/>
      </p:ext>
    </p:extLst>
  </p:cSld>
  <p:clrMapOvr>
    <a:masterClrMapping/>
  </p:clrMapOvr>
</p:sld>
</file>

<file path=ppt/theme/theme1.xml><?xml version="1.0" encoding="utf-8"?>
<a:theme xmlns:a="http://schemas.openxmlformats.org/drawingml/2006/main" name="master">
  <a:themeElements>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master">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2988" rtl="1" eaLnBrk="1" fontAlgn="base" latinLnBrk="0" hangingPunct="1">
          <a:lnSpc>
            <a:spcPct val="100000"/>
          </a:lnSpc>
          <a:spcBef>
            <a:spcPct val="0"/>
          </a:spcBef>
          <a:spcAft>
            <a:spcPct val="0"/>
          </a:spcAft>
          <a:buClrTx/>
          <a:buSzTx/>
          <a:buFontTx/>
          <a:buNone/>
          <a:tabLst/>
          <a:defRPr kumimoji="0" lang="en-GB" sz="3900" b="1" i="0" u="none" strike="noStrike" cap="none" normalizeH="0" baseline="0" smtClean="0">
            <a:ln>
              <a:noFill/>
            </a:ln>
            <a:solidFill>
              <a:srgbClr val="000066"/>
            </a:solidFill>
            <a:effectLst/>
            <a:latin typeface="Arial" pitchFamily="34" charset="0"/>
            <a:cs typeface="Arial" pitchFamily="34" charset="0"/>
          </a:defRPr>
        </a:defPPr>
      </a:lstStyle>
    </a:lnDef>
  </a:objectDefaults>
  <a:extraClrSchemeLst>
    <a:extraClrScheme>
      <a:clrScheme name="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1085</TotalTime>
  <Words>2457</Words>
  <Application>Microsoft Office PowerPoint</Application>
  <PresentationFormat>Custom</PresentationFormat>
  <Paragraphs>273</Paragraphs>
  <Slides>17</Slides>
  <Notes>15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master</vt:lpstr>
      <vt:lpstr>PowerPoint Presentation</vt:lpstr>
      <vt:lpstr>Learning objectives </vt:lpstr>
      <vt:lpstr>What is Ebola: fact sharing</vt:lpstr>
      <vt:lpstr>PowerPoint Presentation</vt:lpstr>
      <vt:lpstr>How does Ebola spread?</vt:lpstr>
      <vt:lpstr>Ebola – key facts</vt:lpstr>
      <vt:lpstr>PowerPoint Presentation</vt:lpstr>
      <vt:lpstr>Ebola- signs and symptoms</vt:lpstr>
      <vt:lpstr>PowerPoint Presentation</vt:lpstr>
      <vt:lpstr>Ebola treatment and care</vt:lpstr>
      <vt:lpstr>PowerPoint Presentation</vt:lpstr>
      <vt:lpstr>PowerPoint Presentation</vt:lpstr>
      <vt:lpstr>The Ebola outbreak in West Africa</vt:lpstr>
      <vt:lpstr>Ebola prevention-the most common intervention</vt:lpstr>
      <vt:lpstr>Ebola does not spread easily in the environment </vt:lpstr>
      <vt:lpstr>Reminder</vt:lpstr>
      <vt:lpstr>What do you remember?</vt:lpstr>
    </vt:vector>
  </TitlesOfParts>
  <Company>World Health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dc:title>
  <dc:subject>WHO template and recommendations</dc:subject>
  <dc:creator>Anne Guilloux</dc:creator>
  <cp:keywords>communication, photos, text</cp:keywords>
  <cp:lastModifiedBy>BHATIASEVI, Aphaluck</cp:lastModifiedBy>
  <cp:revision>63</cp:revision>
  <dcterms:created xsi:type="dcterms:W3CDTF">2005-03-01T08:26:43Z</dcterms:created>
  <dcterms:modified xsi:type="dcterms:W3CDTF">2015-03-18T09:55:39Z</dcterms:modified>
  <cp:category>Guidelines</cp:category>
</cp:coreProperties>
</file>