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7"/>
  </p:notesMasterIdLst>
  <p:sldIdLst>
    <p:sldId id="256" r:id="rId5"/>
    <p:sldId id="297" r:id="rId6"/>
    <p:sldId id="257" r:id="rId7"/>
    <p:sldId id="323" r:id="rId8"/>
    <p:sldId id="258" r:id="rId9"/>
    <p:sldId id="331" r:id="rId10"/>
    <p:sldId id="734" r:id="rId11"/>
    <p:sldId id="726" r:id="rId12"/>
    <p:sldId id="333" r:id="rId13"/>
    <p:sldId id="727" r:id="rId14"/>
    <p:sldId id="728" r:id="rId15"/>
    <p:sldId id="337" r:id="rId16"/>
    <p:sldId id="724" r:id="rId17"/>
    <p:sldId id="725" r:id="rId18"/>
    <p:sldId id="338" r:id="rId19"/>
    <p:sldId id="335" r:id="rId20"/>
    <p:sldId id="731" r:id="rId21"/>
    <p:sldId id="339" r:id="rId22"/>
    <p:sldId id="732" r:id="rId23"/>
    <p:sldId id="730" r:id="rId24"/>
    <p:sldId id="733" r:id="rId25"/>
    <p:sldId id="294" r:id="rId26"/>
  </p:sldIdLst>
  <p:sldSz cx="12192000" cy="6858000"/>
  <p:notesSz cx="6858000" cy="9144000"/>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9" roundtripDataSignature="AMtx7mijbBPNSbIxIKvwa9r0ffzcNk6cC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54308-FC1F-8E00-65F5-74748D5A4575}" name="Andre Trollip" initials="AT" userId="S::andre.trollip@finddx.org::cd0d68e3-26a3-41f7-8684-42c7438015fc" providerId="AD"/>
  <p188:author id="{CA9C4430-3D65-94B9-1178-C8D3813D652B}" name="SACKS, Jilian" initials="SJ" userId="S::sacksj@who.int::0a0e16e2-2bc6-45a0-8650-13b9c6acd5f6" providerId="AD"/>
  <p188:author id="{32478439-2249-E1EC-A7AB-8851EB8D152A}" name="andre.trollip@finddx.org" initials="an" userId="S::urn:spo:guest#andre.trollip@finddx.org::" providerId="AD"/>
  <p188:author id="{881AC7BA-753C-13A7-423D-CD0DFB00631A}" name="BARNADAS, Céline" initials="BC" userId="S::barnadasc@who.int::35dfe63f-973a-4484-af2b-caa2b0e5656e" providerId="AD"/>
  <p188:author id="{A0BF55F1-DB94-4CBA-153D-88EB9840318B}" name="natacha milhano" initials="nm" userId="88c9fc77fb725f9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35CF8-2A88-42FA-9E15-02E8AE95ECB7}" v="12" dt="2022-07-18T16:08:19.066"/>
    <p1510:client id="{9DF87812-7CFE-4F2C-AFD4-D490C70C7C58}" v="11" dt="2022-06-20T12:38:21.003"/>
    <p1510:client id="{A4E50B6C-5F4D-4DB3-B5DD-5112CAB884AC}" v="1" dt="2022-07-11T08:28:04.822"/>
    <p1510:client id="{BF98407C-249C-548D-0884-76E5DC9B7062}" v="91" dt="2022-07-12T16:25:17.900"/>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81"/>
    <p:restoredTop sz="96296" autoAdjust="0"/>
  </p:normalViewPr>
  <p:slideViewPr>
    <p:cSldViewPr snapToGrid="0">
      <p:cViewPr varScale="1">
        <p:scale>
          <a:sx n="128" d="100"/>
          <a:sy n="128" d="100"/>
        </p:scale>
        <p:origin x="848" y="176"/>
      </p:cViewPr>
      <p:guideLst/>
    </p:cSldViewPr>
  </p:slideViewPr>
  <p:notesTextViewPr>
    <p:cViewPr>
      <p:scale>
        <a:sx n="1" d="1"/>
        <a:sy n="1" d="1"/>
      </p:scale>
      <p:origin x="0" y="0"/>
    </p:cViewPr>
  </p:notesTextViewPr>
  <p:sorterViewPr>
    <p:cViewPr>
      <p:scale>
        <a:sx n="138" d="100"/>
        <a:sy n="13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NI FONSECA MILHANO, Natacha Alexandra" userId="S::kornin@who.int::cefdd911-4d38-402c-aa51-728e92201c3f" providerId="AD" clId="Web-{80C35CF8-2A88-42FA-9E15-02E8AE95ECB7}"/>
    <pc:docChg chg="modSld">
      <pc:chgData name="KORNI FONSECA MILHANO, Natacha Alexandra" userId="S::kornin@who.int::cefdd911-4d38-402c-aa51-728e92201c3f" providerId="AD" clId="Web-{80C35CF8-2A88-42FA-9E15-02E8AE95ECB7}" dt="2022-07-18T16:08:19.066" v="3"/>
      <pc:docMkLst>
        <pc:docMk/>
      </pc:docMkLst>
      <pc:sldChg chg="addSp delSp modSp">
        <pc:chgData name="KORNI FONSECA MILHANO, Natacha Alexandra" userId="S::kornin@who.int::cefdd911-4d38-402c-aa51-728e92201c3f" providerId="AD" clId="Web-{80C35CF8-2A88-42FA-9E15-02E8AE95ECB7}" dt="2022-07-18T16:08:19.066" v="3"/>
        <pc:sldMkLst>
          <pc:docMk/>
          <pc:sldMk cId="0" sldId="258"/>
        </pc:sldMkLst>
        <pc:spChg chg="add del">
          <ac:chgData name="KORNI FONSECA MILHANO, Natacha Alexandra" userId="S::kornin@who.int::cefdd911-4d38-402c-aa51-728e92201c3f" providerId="AD" clId="Web-{80C35CF8-2A88-42FA-9E15-02E8AE95ECB7}" dt="2022-07-18T16:08:01.549" v="1"/>
          <ac:spMkLst>
            <pc:docMk/>
            <pc:sldMk cId="0" sldId="258"/>
            <ac:spMk id="3" creationId="{41999EF1-E9F4-84C8-E1EE-0C72F2788EB5}"/>
          </ac:spMkLst>
        </pc:spChg>
        <pc:spChg chg="add mod">
          <ac:chgData name="KORNI FONSECA MILHANO, Natacha Alexandra" userId="S::kornin@who.int::cefdd911-4d38-402c-aa51-728e92201c3f" providerId="AD" clId="Web-{80C35CF8-2A88-42FA-9E15-02E8AE95ECB7}" dt="2022-07-18T16:08:19.066" v="3"/>
          <ac:spMkLst>
            <pc:docMk/>
            <pc:sldMk cId="0" sldId="258"/>
            <ac:spMk id="4" creationId="{5CED50ED-8055-649B-35A5-8DFDC60C481C}"/>
          </ac:spMkLst>
        </pc:spChg>
        <pc:spChg chg="del">
          <ac:chgData name="KORNI FONSECA MILHANO, Natacha Alexandra" userId="S::kornin@who.int::cefdd911-4d38-402c-aa51-728e92201c3f" providerId="AD" clId="Web-{80C35CF8-2A88-42FA-9E15-02E8AE95ECB7}" dt="2022-07-18T16:08:11.347" v="2"/>
          <ac:spMkLst>
            <pc:docMk/>
            <pc:sldMk cId="0" sldId="258"/>
            <ac:spMk id="114" creationId="{00000000-0000-0000-0000-000000000000}"/>
          </ac:spMkLst>
        </pc:spChg>
      </pc:sldChg>
    </pc:docChg>
  </pc:docChgLst>
  <pc:docChgLst>
    <pc:chgData name="KORNI FONSECA MILHANO, Natacha Alexandra" userId="S::kornin@who.int::cefdd911-4d38-402c-aa51-728e92201c3f" providerId="AD" clId="Web-{BF98407C-249C-548D-0884-76E5DC9B7062}"/>
    <pc:docChg chg="addSld modSld">
      <pc:chgData name="KORNI FONSECA MILHANO, Natacha Alexandra" userId="S::kornin@who.int::cefdd911-4d38-402c-aa51-728e92201c3f" providerId="AD" clId="Web-{BF98407C-249C-548D-0884-76E5DC9B7062}" dt="2022-07-12T16:25:17.900" v="91"/>
      <pc:docMkLst>
        <pc:docMk/>
      </pc:docMkLst>
      <pc:sldChg chg="modSp delCm">
        <pc:chgData name="KORNI FONSECA MILHANO, Natacha Alexandra" userId="S::kornin@who.int::cefdd911-4d38-402c-aa51-728e92201c3f" providerId="AD" clId="Web-{BF98407C-249C-548D-0884-76E5DC9B7062}" dt="2022-07-12T16:12:23.027" v="11"/>
        <pc:sldMkLst>
          <pc:docMk/>
          <pc:sldMk cId="0" sldId="257"/>
        </pc:sldMkLst>
        <pc:spChg chg="mod">
          <ac:chgData name="KORNI FONSECA MILHANO, Natacha Alexandra" userId="S::kornin@who.int::cefdd911-4d38-402c-aa51-728e92201c3f" providerId="AD" clId="Web-{BF98407C-249C-548D-0884-76E5DC9B7062}" dt="2022-07-12T16:12:22.902" v="10" actId="20577"/>
          <ac:spMkLst>
            <pc:docMk/>
            <pc:sldMk cId="0" sldId="257"/>
            <ac:spMk id="102" creationId="{00000000-0000-0000-0000-000000000000}"/>
          </ac:spMkLst>
        </pc:spChg>
      </pc:sldChg>
      <pc:sldChg chg="modSp">
        <pc:chgData name="KORNI FONSECA MILHANO, Natacha Alexandra" userId="S::kornin@who.int::cefdd911-4d38-402c-aa51-728e92201c3f" providerId="AD" clId="Web-{BF98407C-249C-548D-0884-76E5DC9B7062}" dt="2022-07-12T16:11:43.948" v="6" actId="20577"/>
        <pc:sldMkLst>
          <pc:docMk/>
          <pc:sldMk cId="2532093929" sldId="297"/>
        </pc:sldMkLst>
        <pc:spChg chg="mod">
          <ac:chgData name="KORNI FONSECA MILHANO, Natacha Alexandra" userId="S::kornin@who.int::cefdd911-4d38-402c-aa51-728e92201c3f" providerId="AD" clId="Web-{BF98407C-249C-548D-0884-76E5DC9B7062}" dt="2022-07-12T16:11:43.948" v="6" actId="20577"/>
          <ac:spMkLst>
            <pc:docMk/>
            <pc:sldMk cId="2532093929" sldId="297"/>
            <ac:spMk id="3" creationId="{00000000-0000-0000-0000-000000000000}"/>
          </ac:spMkLst>
        </pc:spChg>
      </pc:sldChg>
      <pc:sldChg chg="addSp delSp modSp">
        <pc:chgData name="KORNI FONSECA MILHANO, Natacha Alexandra" userId="S::kornin@who.int::cefdd911-4d38-402c-aa51-728e92201c3f" providerId="AD" clId="Web-{BF98407C-249C-548D-0884-76E5DC9B7062}" dt="2022-07-12T16:21:22.079" v="44"/>
        <pc:sldMkLst>
          <pc:docMk/>
          <pc:sldMk cId="3531763393" sldId="323"/>
        </pc:sldMkLst>
        <pc:spChg chg="add mod">
          <ac:chgData name="KORNI FONSECA MILHANO, Natacha Alexandra" userId="S::kornin@who.int::cefdd911-4d38-402c-aa51-728e92201c3f" providerId="AD" clId="Web-{BF98407C-249C-548D-0884-76E5DC9B7062}" dt="2022-07-12T16:21:22.079" v="44"/>
          <ac:spMkLst>
            <pc:docMk/>
            <pc:sldMk cId="3531763393" sldId="323"/>
            <ac:spMk id="4" creationId="{3D7ACDC5-9994-4637-DA0E-82AB866B1071}"/>
          </ac:spMkLst>
        </pc:spChg>
        <pc:spChg chg="del">
          <ac:chgData name="KORNI FONSECA MILHANO, Natacha Alexandra" userId="S::kornin@who.int::cefdd911-4d38-402c-aa51-728e92201c3f" providerId="AD" clId="Web-{BF98407C-249C-548D-0884-76E5DC9B7062}" dt="2022-07-12T16:21:09.219" v="43"/>
          <ac:spMkLst>
            <pc:docMk/>
            <pc:sldMk cId="3531763393" sldId="323"/>
            <ac:spMk id="165" creationId="{00000000-0000-0000-0000-000000000000}"/>
          </ac:spMkLst>
        </pc:spChg>
      </pc:sldChg>
      <pc:sldChg chg="addSp delSp modSp delCm modCm">
        <pc:chgData name="KORNI FONSECA MILHANO, Natacha Alexandra" userId="S::kornin@who.int::cefdd911-4d38-402c-aa51-728e92201c3f" providerId="AD" clId="Web-{BF98407C-249C-548D-0884-76E5DC9B7062}" dt="2022-07-12T16:21:34.438" v="46"/>
        <pc:sldMkLst>
          <pc:docMk/>
          <pc:sldMk cId="1256077503" sldId="331"/>
        </pc:sldMkLst>
        <pc:spChg chg="add mod">
          <ac:chgData name="KORNI FONSECA MILHANO, Natacha Alexandra" userId="S::kornin@who.int::cefdd911-4d38-402c-aa51-728e92201c3f" providerId="AD" clId="Web-{BF98407C-249C-548D-0884-76E5DC9B7062}" dt="2022-07-12T16:21:34.438" v="46"/>
          <ac:spMkLst>
            <pc:docMk/>
            <pc:sldMk cId="1256077503" sldId="331"/>
            <ac:spMk id="3" creationId="{FFDDD260-2979-35A7-5827-21786BB9C653}"/>
          </ac:spMkLst>
        </pc:spChg>
        <pc:spChg chg="mod">
          <ac:chgData name="KORNI FONSECA MILHANO, Natacha Alexandra" userId="S::kornin@who.int::cefdd911-4d38-402c-aa51-728e92201c3f" providerId="AD" clId="Web-{BF98407C-249C-548D-0884-76E5DC9B7062}" dt="2022-07-12T16:12:54.810" v="15" actId="1076"/>
          <ac:spMkLst>
            <pc:docMk/>
            <pc:sldMk cId="1256077503" sldId="331"/>
            <ac:spMk id="14" creationId="{6F5B379C-3A06-416C-B290-0EEDE6793CF8}"/>
          </ac:spMkLst>
        </pc:spChg>
        <pc:spChg chg="del">
          <ac:chgData name="KORNI FONSECA MILHANO, Natacha Alexandra" userId="S::kornin@who.int::cefdd911-4d38-402c-aa51-728e92201c3f" providerId="AD" clId="Web-{BF98407C-249C-548D-0884-76E5DC9B7062}" dt="2022-07-12T16:21:31.391" v="45"/>
          <ac:spMkLst>
            <pc:docMk/>
            <pc:sldMk cId="1256077503" sldId="331"/>
            <ac:spMk id="165" creationId="{00000000-0000-0000-0000-000000000000}"/>
          </ac:spMkLst>
        </pc:spChg>
      </pc:sldChg>
      <pc:sldChg chg="addSp delSp modSp">
        <pc:chgData name="KORNI FONSECA MILHANO, Natacha Alexandra" userId="S::kornin@who.int::cefdd911-4d38-402c-aa51-728e92201c3f" providerId="AD" clId="Web-{BF98407C-249C-548D-0884-76E5DC9B7062}" dt="2022-07-12T16:21:55.908" v="52"/>
        <pc:sldMkLst>
          <pc:docMk/>
          <pc:sldMk cId="4278725534" sldId="333"/>
        </pc:sldMkLst>
        <pc:spChg chg="add mod">
          <ac:chgData name="KORNI FONSECA MILHANO, Natacha Alexandra" userId="S::kornin@who.int::cefdd911-4d38-402c-aa51-728e92201c3f" providerId="AD" clId="Web-{BF98407C-249C-548D-0884-76E5DC9B7062}" dt="2022-07-12T16:21:55.908" v="52"/>
          <ac:spMkLst>
            <pc:docMk/>
            <pc:sldMk cId="4278725534" sldId="333"/>
            <ac:spMk id="3" creationId="{C817B165-2AEF-EF64-C8A6-70F38D25C2BD}"/>
          </ac:spMkLst>
        </pc:spChg>
        <pc:spChg chg="del">
          <ac:chgData name="KORNI FONSECA MILHANO, Natacha Alexandra" userId="S::kornin@who.int::cefdd911-4d38-402c-aa51-728e92201c3f" providerId="AD" clId="Web-{BF98407C-249C-548D-0884-76E5DC9B7062}" dt="2022-07-12T16:21:54.158" v="51"/>
          <ac:spMkLst>
            <pc:docMk/>
            <pc:sldMk cId="4278725534" sldId="333"/>
            <ac:spMk id="165" creationId="{00000000-0000-0000-0000-000000000000}"/>
          </ac:spMkLst>
        </pc:spChg>
      </pc:sldChg>
      <pc:sldChg chg="addSp delSp modSp delCm">
        <pc:chgData name="KORNI FONSECA MILHANO, Natacha Alexandra" userId="S::kornin@who.int::cefdd911-4d38-402c-aa51-728e92201c3f" providerId="AD" clId="Web-{BF98407C-249C-548D-0884-76E5DC9B7062}" dt="2022-07-12T16:22:53.488" v="66"/>
        <pc:sldMkLst>
          <pc:docMk/>
          <pc:sldMk cId="3407326715" sldId="335"/>
        </pc:sldMkLst>
        <pc:spChg chg="add mod">
          <ac:chgData name="KORNI FONSECA MILHANO, Natacha Alexandra" userId="S::kornin@who.int::cefdd911-4d38-402c-aa51-728e92201c3f" providerId="AD" clId="Web-{BF98407C-249C-548D-0884-76E5DC9B7062}" dt="2022-07-12T16:22:53.488" v="66"/>
          <ac:spMkLst>
            <pc:docMk/>
            <pc:sldMk cId="3407326715" sldId="335"/>
            <ac:spMk id="6" creationId="{CFBB217D-0CB1-1438-8B44-F093F9340085}"/>
          </ac:spMkLst>
        </pc:spChg>
        <pc:spChg chg="del">
          <ac:chgData name="KORNI FONSECA MILHANO, Natacha Alexandra" userId="S::kornin@who.int::cefdd911-4d38-402c-aa51-728e92201c3f" providerId="AD" clId="Web-{BF98407C-249C-548D-0884-76E5DC9B7062}" dt="2022-07-12T16:22:51.644" v="65"/>
          <ac:spMkLst>
            <pc:docMk/>
            <pc:sldMk cId="3407326715" sldId="335"/>
            <ac:spMk id="165" creationId="{00000000-0000-0000-0000-000000000000}"/>
          </ac:spMkLst>
        </pc:spChg>
      </pc:sldChg>
      <pc:sldChg chg="addSp delSp modSp">
        <pc:chgData name="KORNI FONSECA MILHANO, Natacha Alexandra" userId="S::kornin@who.int::cefdd911-4d38-402c-aa51-728e92201c3f" providerId="AD" clId="Web-{BF98407C-249C-548D-0884-76E5DC9B7062}" dt="2022-07-12T16:22:18.315" v="58"/>
        <pc:sldMkLst>
          <pc:docMk/>
          <pc:sldMk cId="1794432062" sldId="337"/>
        </pc:sldMkLst>
        <pc:spChg chg="add mod">
          <ac:chgData name="KORNI FONSECA MILHANO, Natacha Alexandra" userId="S::kornin@who.int::cefdd911-4d38-402c-aa51-728e92201c3f" providerId="AD" clId="Web-{BF98407C-249C-548D-0884-76E5DC9B7062}" dt="2022-07-12T16:22:18.315" v="58"/>
          <ac:spMkLst>
            <pc:docMk/>
            <pc:sldMk cId="1794432062" sldId="337"/>
            <ac:spMk id="4" creationId="{5E097A22-AC17-0558-90B8-00F384EC36B3}"/>
          </ac:spMkLst>
        </pc:spChg>
        <pc:spChg chg="mod">
          <ac:chgData name="KORNI FONSECA MILHANO, Natacha Alexandra" userId="S::kornin@who.int::cefdd911-4d38-402c-aa51-728e92201c3f" providerId="AD" clId="Web-{BF98407C-249C-548D-0884-76E5DC9B7062}" dt="2022-07-12T16:14:01.781" v="24" actId="20577"/>
          <ac:spMkLst>
            <pc:docMk/>
            <pc:sldMk cId="1794432062" sldId="337"/>
            <ac:spMk id="13" creationId="{0DB39627-846E-C00C-C615-D8D9AAEBC2B4}"/>
          </ac:spMkLst>
        </pc:spChg>
        <pc:spChg chg="del">
          <ac:chgData name="KORNI FONSECA MILHANO, Natacha Alexandra" userId="S::kornin@who.int::cefdd911-4d38-402c-aa51-728e92201c3f" providerId="AD" clId="Web-{BF98407C-249C-548D-0884-76E5DC9B7062}" dt="2022-07-12T16:22:16.753" v="57"/>
          <ac:spMkLst>
            <pc:docMk/>
            <pc:sldMk cId="1794432062" sldId="337"/>
            <ac:spMk id="114" creationId="{00000000-0000-0000-0000-000000000000}"/>
          </ac:spMkLst>
        </pc:spChg>
      </pc:sldChg>
      <pc:sldChg chg="addSp delSp modSp">
        <pc:chgData name="KORNI FONSECA MILHANO, Natacha Alexandra" userId="S::kornin@who.int::cefdd911-4d38-402c-aa51-728e92201c3f" providerId="AD" clId="Web-{BF98407C-249C-548D-0884-76E5DC9B7062}" dt="2022-07-12T16:22:46.238" v="64"/>
        <pc:sldMkLst>
          <pc:docMk/>
          <pc:sldMk cId="3325045896" sldId="338"/>
        </pc:sldMkLst>
        <pc:spChg chg="add mod">
          <ac:chgData name="KORNI FONSECA MILHANO, Natacha Alexandra" userId="S::kornin@who.int::cefdd911-4d38-402c-aa51-728e92201c3f" providerId="AD" clId="Web-{BF98407C-249C-548D-0884-76E5DC9B7062}" dt="2022-07-12T16:22:46.238" v="64"/>
          <ac:spMkLst>
            <pc:docMk/>
            <pc:sldMk cId="3325045896" sldId="338"/>
            <ac:spMk id="4" creationId="{DAF81FDC-3E30-3A17-9F12-BCE4A934985C}"/>
          </ac:spMkLst>
        </pc:spChg>
        <pc:spChg chg="del">
          <ac:chgData name="KORNI FONSECA MILHANO, Natacha Alexandra" userId="S::kornin@who.int::cefdd911-4d38-402c-aa51-728e92201c3f" providerId="AD" clId="Web-{BF98407C-249C-548D-0884-76E5DC9B7062}" dt="2022-07-12T16:22:44.363" v="63"/>
          <ac:spMkLst>
            <pc:docMk/>
            <pc:sldMk cId="3325045896" sldId="338"/>
            <ac:spMk id="165" creationId="{00000000-0000-0000-0000-000000000000}"/>
          </ac:spMkLst>
        </pc:spChg>
      </pc:sldChg>
      <pc:sldChg chg="addSp delSp modSp">
        <pc:chgData name="KORNI FONSECA MILHANO, Natacha Alexandra" userId="S::kornin@who.int::cefdd911-4d38-402c-aa51-728e92201c3f" providerId="AD" clId="Web-{BF98407C-249C-548D-0884-76E5DC9B7062}" dt="2022-07-12T16:23:15.020" v="71"/>
        <pc:sldMkLst>
          <pc:docMk/>
          <pc:sldMk cId="663661317" sldId="339"/>
        </pc:sldMkLst>
        <pc:spChg chg="add mod">
          <ac:chgData name="KORNI FONSECA MILHANO, Natacha Alexandra" userId="S::kornin@who.int::cefdd911-4d38-402c-aa51-728e92201c3f" providerId="AD" clId="Web-{BF98407C-249C-548D-0884-76E5DC9B7062}" dt="2022-07-12T16:23:15.020" v="71"/>
          <ac:spMkLst>
            <pc:docMk/>
            <pc:sldMk cId="663661317" sldId="339"/>
            <ac:spMk id="4" creationId="{F8CD900C-F64B-E801-5F7C-6EB9EF99EEC1}"/>
          </ac:spMkLst>
        </pc:spChg>
        <pc:spChg chg="del">
          <ac:chgData name="KORNI FONSECA MILHANO, Natacha Alexandra" userId="S::kornin@who.int::cefdd911-4d38-402c-aa51-728e92201c3f" providerId="AD" clId="Web-{BF98407C-249C-548D-0884-76E5DC9B7062}" dt="2022-07-12T16:23:11.786" v="70"/>
          <ac:spMkLst>
            <pc:docMk/>
            <pc:sldMk cId="663661317" sldId="339"/>
            <ac:spMk id="165" creationId="{00000000-0000-0000-0000-000000000000}"/>
          </ac:spMkLst>
        </pc:spChg>
      </pc:sldChg>
      <pc:sldChg chg="addSp delSp modSp delCm modCm">
        <pc:chgData name="KORNI FONSECA MILHANO, Natacha Alexandra" userId="S::kornin@who.int::cefdd911-4d38-402c-aa51-728e92201c3f" providerId="AD" clId="Web-{BF98407C-249C-548D-0884-76E5DC9B7062}" dt="2022-07-12T16:22:26.222" v="60"/>
        <pc:sldMkLst>
          <pc:docMk/>
          <pc:sldMk cId="3433656283" sldId="724"/>
        </pc:sldMkLst>
        <pc:spChg chg="mod">
          <ac:chgData name="KORNI FONSECA MILHANO, Natacha Alexandra" userId="S::kornin@who.int::cefdd911-4d38-402c-aa51-728e92201c3f" providerId="AD" clId="Web-{BF98407C-249C-548D-0884-76E5DC9B7062}" dt="2022-07-12T16:15:17.940" v="30" actId="20577"/>
          <ac:spMkLst>
            <pc:docMk/>
            <pc:sldMk cId="3433656283" sldId="724"/>
            <ac:spMk id="2" creationId="{4348CC2C-D581-43B3-3A68-03B205CF625A}"/>
          </ac:spMkLst>
        </pc:spChg>
        <pc:spChg chg="mod">
          <ac:chgData name="KORNI FONSECA MILHANO, Natacha Alexandra" userId="S::kornin@who.int::cefdd911-4d38-402c-aa51-728e92201c3f" providerId="AD" clId="Web-{BF98407C-249C-548D-0884-76E5DC9B7062}" dt="2022-07-12T16:15:26.331" v="32" actId="20577"/>
          <ac:spMkLst>
            <pc:docMk/>
            <pc:sldMk cId="3433656283" sldId="724"/>
            <ac:spMk id="4" creationId="{643CD02C-9829-6543-158A-8D97F609DBC9}"/>
          </ac:spMkLst>
        </pc:spChg>
        <pc:spChg chg="del">
          <ac:chgData name="KORNI FONSECA MILHANO, Natacha Alexandra" userId="S::kornin@who.int::cefdd911-4d38-402c-aa51-728e92201c3f" providerId="AD" clId="Web-{BF98407C-249C-548D-0884-76E5DC9B7062}" dt="2022-07-12T16:22:23.800" v="59"/>
          <ac:spMkLst>
            <pc:docMk/>
            <pc:sldMk cId="3433656283" sldId="724"/>
            <ac:spMk id="5" creationId="{9F199E25-A1F8-BECA-BFBC-BC1020555814}"/>
          </ac:spMkLst>
        </pc:spChg>
        <pc:spChg chg="add mod">
          <ac:chgData name="KORNI FONSECA MILHANO, Natacha Alexandra" userId="S::kornin@who.int::cefdd911-4d38-402c-aa51-728e92201c3f" providerId="AD" clId="Web-{BF98407C-249C-548D-0884-76E5DC9B7062}" dt="2022-07-12T16:22:26.222" v="60"/>
          <ac:spMkLst>
            <pc:docMk/>
            <pc:sldMk cId="3433656283" sldId="724"/>
            <ac:spMk id="11" creationId="{4BDF042F-0FA1-AFA9-C28D-AF92189C79FF}"/>
          </ac:spMkLst>
        </pc:spChg>
      </pc:sldChg>
      <pc:sldChg chg="addSp delSp modSp">
        <pc:chgData name="KORNI FONSECA MILHANO, Natacha Alexandra" userId="S::kornin@who.int::cefdd911-4d38-402c-aa51-728e92201c3f" providerId="AD" clId="Web-{BF98407C-249C-548D-0884-76E5DC9B7062}" dt="2022-07-12T16:22:33.081" v="62"/>
        <pc:sldMkLst>
          <pc:docMk/>
          <pc:sldMk cId="2466954170" sldId="725"/>
        </pc:sldMkLst>
        <pc:spChg chg="mod">
          <ac:chgData name="KORNI FONSECA MILHANO, Natacha Alexandra" userId="S::kornin@who.int::cefdd911-4d38-402c-aa51-728e92201c3f" providerId="AD" clId="Web-{BF98407C-249C-548D-0884-76E5DC9B7062}" dt="2022-07-12T16:15:32.847" v="36" actId="20577"/>
          <ac:spMkLst>
            <pc:docMk/>
            <pc:sldMk cId="2466954170" sldId="725"/>
            <ac:spMk id="2" creationId="{1DE5A742-32B4-16FB-71D5-8C554B2D2FB8}"/>
          </ac:spMkLst>
        </pc:spChg>
        <pc:spChg chg="del">
          <ac:chgData name="KORNI FONSECA MILHANO, Natacha Alexandra" userId="S::kornin@who.int::cefdd911-4d38-402c-aa51-728e92201c3f" providerId="AD" clId="Web-{BF98407C-249C-548D-0884-76E5DC9B7062}" dt="2022-07-12T16:22:31.362" v="61"/>
          <ac:spMkLst>
            <pc:docMk/>
            <pc:sldMk cId="2466954170" sldId="725"/>
            <ac:spMk id="4" creationId="{A258D6FB-D66A-CE2C-BD12-D2ECAB6FD3DF}"/>
          </ac:spMkLst>
        </pc:spChg>
        <pc:spChg chg="add mod">
          <ac:chgData name="KORNI FONSECA MILHANO, Natacha Alexandra" userId="S::kornin@who.int::cefdd911-4d38-402c-aa51-728e92201c3f" providerId="AD" clId="Web-{BF98407C-249C-548D-0884-76E5DC9B7062}" dt="2022-07-12T16:22:33.081" v="62"/>
          <ac:spMkLst>
            <pc:docMk/>
            <pc:sldMk cId="2466954170" sldId="725"/>
            <ac:spMk id="11" creationId="{E9BD5978-1D96-0D77-007A-12B1C2C826AF}"/>
          </ac:spMkLst>
        </pc:spChg>
      </pc:sldChg>
      <pc:sldChg chg="addSp delSp modSp">
        <pc:chgData name="KORNI FONSECA MILHANO, Natacha Alexandra" userId="S::kornin@who.int::cefdd911-4d38-402c-aa51-728e92201c3f" providerId="AD" clId="Web-{BF98407C-249C-548D-0884-76E5DC9B7062}" dt="2022-07-12T16:21:49.236" v="50"/>
        <pc:sldMkLst>
          <pc:docMk/>
          <pc:sldMk cId="4220600739" sldId="726"/>
        </pc:sldMkLst>
        <pc:spChg chg="del">
          <ac:chgData name="KORNI FONSECA MILHANO, Natacha Alexandra" userId="S::kornin@who.int::cefdd911-4d38-402c-aa51-728e92201c3f" providerId="AD" clId="Web-{BF98407C-249C-548D-0884-76E5DC9B7062}" dt="2022-07-12T16:21:47.705" v="49"/>
          <ac:spMkLst>
            <pc:docMk/>
            <pc:sldMk cId="4220600739" sldId="726"/>
            <ac:spMk id="4" creationId="{DAA58042-5854-3354-E5B2-EDC89D28FA21}"/>
          </ac:spMkLst>
        </pc:spChg>
        <pc:spChg chg="add mod">
          <ac:chgData name="KORNI FONSECA MILHANO, Natacha Alexandra" userId="S::kornin@who.int::cefdd911-4d38-402c-aa51-728e92201c3f" providerId="AD" clId="Web-{BF98407C-249C-548D-0884-76E5DC9B7062}" dt="2022-07-12T16:21:49.236" v="50"/>
          <ac:spMkLst>
            <pc:docMk/>
            <pc:sldMk cId="4220600739" sldId="726"/>
            <ac:spMk id="9" creationId="{1F724B8C-B88D-FBAB-937C-9BE59D91A598}"/>
          </ac:spMkLst>
        </pc:spChg>
      </pc:sldChg>
      <pc:sldChg chg="addSp delSp modSp">
        <pc:chgData name="KORNI FONSECA MILHANO, Natacha Alexandra" userId="S::kornin@who.int::cefdd911-4d38-402c-aa51-728e92201c3f" providerId="AD" clId="Web-{BF98407C-249C-548D-0884-76E5DC9B7062}" dt="2022-07-12T16:22:03.127" v="54"/>
        <pc:sldMkLst>
          <pc:docMk/>
          <pc:sldMk cId="3064381027" sldId="727"/>
        </pc:sldMkLst>
        <pc:spChg chg="del">
          <ac:chgData name="KORNI FONSECA MILHANO, Natacha Alexandra" userId="S::kornin@who.int::cefdd911-4d38-402c-aa51-728e92201c3f" providerId="AD" clId="Web-{BF98407C-249C-548D-0884-76E5DC9B7062}" dt="2022-07-12T16:22:02.080" v="53"/>
          <ac:spMkLst>
            <pc:docMk/>
            <pc:sldMk cId="3064381027" sldId="727"/>
            <ac:spMk id="4" creationId="{210DC650-FFBD-0DBF-E446-548F88538691}"/>
          </ac:spMkLst>
        </pc:spChg>
        <pc:spChg chg="add mod">
          <ac:chgData name="KORNI FONSECA MILHANO, Natacha Alexandra" userId="S::kornin@who.int::cefdd911-4d38-402c-aa51-728e92201c3f" providerId="AD" clId="Web-{BF98407C-249C-548D-0884-76E5DC9B7062}" dt="2022-07-12T16:22:03.127" v="54"/>
          <ac:spMkLst>
            <pc:docMk/>
            <pc:sldMk cId="3064381027" sldId="727"/>
            <ac:spMk id="7" creationId="{48424C01-6EC0-EDD3-9D30-694AAD6DD68B}"/>
          </ac:spMkLst>
        </pc:spChg>
      </pc:sldChg>
      <pc:sldChg chg="addSp delSp modSp">
        <pc:chgData name="KORNI FONSECA MILHANO, Natacha Alexandra" userId="S::kornin@who.int::cefdd911-4d38-402c-aa51-728e92201c3f" providerId="AD" clId="Web-{BF98407C-249C-548D-0884-76E5DC9B7062}" dt="2022-07-12T16:22:11.237" v="56"/>
        <pc:sldMkLst>
          <pc:docMk/>
          <pc:sldMk cId="398130214" sldId="728"/>
        </pc:sldMkLst>
        <pc:spChg chg="del">
          <ac:chgData name="KORNI FONSECA MILHANO, Natacha Alexandra" userId="S::kornin@who.int::cefdd911-4d38-402c-aa51-728e92201c3f" providerId="AD" clId="Web-{BF98407C-249C-548D-0884-76E5DC9B7062}" dt="2022-07-12T16:22:09.408" v="55"/>
          <ac:spMkLst>
            <pc:docMk/>
            <pc:sldMk cId="398130214" sldId="728"/>
            <ac:spMk id="4" creationId="{EF5C313D-F5E9-5B46-59D9-4EEF726259E4}"/>
          </ac:spMkLst>
        </pc:spChg>
        <pc:spChg chg="add mod">
          <ac:chgData name="KORNI FONSECA MILHANO, Natacha Alexandra" userId="S::kornin@who.int::cefdd911-4d38-402c-aa51-728e92201c3f" providerId="AD" clId="Web-{BF98407C-249C-548D-0884-76E5DC9B7062}" dt="2022-07-12T16:22:11.237" v="56"/>
          <ac:spMkLst>
            <pc:docMk/>
            <pc:sldMk cId="398130214" sldId="728"/>
            <ac:spMk id="8" creationId="{71860B8B-AAEF-E447-CB9E-E7D1938CD243}"/>
          </ac:spMkLst>
        </pc:spChg>
      </pc:sldChg>
      <pc:sldChg chg="addSp delSp modSp">
        <pc:chgData name="KORNI FONSECA MILHANO, Natacha Alexandra" userId="S::kornin@who.int::cefdd911-4d38-402c-aa51-728e92201c3f" providerId="AD" clId="Web-{BF98407C-249C-548D-0884-76E5DC9B7062}" dt="2022-07-12T16:23:35.490" v="76"/>
        <pc:sldMkLst>
          <pc:docMk/>
          <pc:sldMk cId="1934981020" sldId="730"/>
        </pc:sldMkLst>
        <pc:spChg chg="del">
          <ac:chgData name="KORNI FONSECA MILHANO, Natacha Alexandra" userId="S::kornin@who.int::cefdd911-4d38-402c-aa51-728e92201c3f" providerId="AD" clId="Web-{BF98407C-249C-548D-0884-76E5DC9B7062}" dt="2022-07-12T16:23:33.662" v="75"/>
          <ac:spMkLst>
            <pc:docMk/>
            <pc:sldMk cId="1934981020" sldId="730"/>
            <ac:spMk id="4" creationId="{B4C3F5CB-C760-6D45-35B9-31EDF337F7C6}"/>
          </ac:spMkLst>
        </pc:spChg>
        <pc:spChg chg="add mod">
          <ac:chgData name="KORNI FONSECA MILHANO, Natacha Alexandra" userId="S::kornin@who.int::cefdd911-4d38-402c-aa51-728e92201c3f" providerId="AD" clId="Web-{BF98407C-249C-548D-0884-76E5DC9B7062}" dt="2022-07-12T16:23:35.490" v="76"/>
          <ac:spMkLst>
            <pc:docMk/>
            <pc:sldMk cId="1934981020" sldId="730"/>
            <ac:spMk id="8" creationId="{AF43EDD6-030D-BD18-D1EA-63A9FD2A4884}"/>
          </ac:spMkLst>
        </pc:spChg>
      </pc:sldChg>
      <pc:sldChg chg="addSp delSp modSp">
        <pc:chgData name="KORNI FONSECA MILHANO, Natacha Alexandra" userId="S::kornin@who.int::cefdd911-4d38-402c-aa51-728e92201c3f" providerId="AD" clId="Web-{BF98407C-249C-548D-0884-76E5DC9B7062}" dt="2022-07-12T16:23:05.942" v="69"/>
        <pc:sldMkLst>
          <pc:docMk/>
          <pc:sldMk cId="4044734607" sldId="731"/>
        </pc:sldMkLst>
        <pc:spChg chg="add mod">
          <ac:chgData name="KORNI FONSECA MILHANO, Natacha Alexandra" userId="S::kornin@who.int::cefdd911-4d38-402c-aa51-728e92201c3f" providerId="AD" clId="Web-{BF98407C-249C-548D-0884-76E5DC9B7062}" dt="2022-07-12T16:23:05.942" v="69"/>
          <ac:spMkLst>
            <pc:docMk/>
            <pc:sldMk cId="4044734607" sldId="731"/>
            <ac:spMk id="5" creationId="{C6F5F05C-AC18-4921-7512-123E3C33646D}"/>
          </ac:spMkLst>
        </pc:spChg>
        <pc:spChg chg="del mod">
          <ac:chgData name="KORNI FONSECA MILHANO, Natacha Alexandra" userId="S::kornin@who.int::cefdd911-4d38-402c-aa51-728e92201c3f" providerId="AD" clId="Web-{BF98407C-249C-548D-0884-76E5DC9B7062}" dt="2022-07-12T16:23:04.082" v="68"/>
          <ac:spMkLst>
            <pc:docMk/>
            <pc:sldMk cId="4044734607" sldId="731"/>
            <ac:spMk id="165" creationId="{00000000-0000-0000-0000-000000000000}"/>
          </ac:spMkLst>
        </pc:spChg>
        <pc:picChg chg="mod">
          <ac:chgData name="KORNI FONSECA MILHANO, Natacha Alexandra" userId="S::kornin@who.int::cefdd911-4d38-402c-aa51-728e92201c3f" providerId="AD" clId="Web-{BF98407C-249C-548D-0884-76E5DC9B7062}" dt="2022-07-12T16:20:19.529" v="39" actId="1076"/>
          <ac:picMkLst>
            <pc:docMk/>
            <pc:sldMk cId="4044734607" sldId="731"/>
            <ac:picMk id="13" creationId="{0ED0536F-D61B-54C3-DAB6-F799CAE702BC}"/>
          </ac:picMkLst>
        </pc:picChg>
      </pc:sldChg>
      <pc:sldChg chg="addSp delSp modSp">
        <pc:chgData name="KORNI FONSECA MILHANO, Natacha Alexandra" userId="S::kornin@who.int::cefdd911-4d38-402c-aa51-728e92201c3f" providerId="AD" clId="Web-{BF98407C-249C-548D-0884-76E5DC9B7062}" dt="2022-07-12T16:23:25.474" v="74"/>
        <pc:sldMkLst>
          <pc:docMk/>
          <pc:sldMk cId="3112428537" sldId="732"/>
        </pc:sldMkLst>
        <pc:spChg chg="mod">
          <ac:chgData name="KORNI FONSECA MILHANO, Natacha Alexandra" userId="S::kornin@who.int::cefdd911-4d38-402c-aa51-728e92201c3f" providerId="AD" clId="Web-{BF98407C-249C-548D-0884-76E5DC9B7062}" dt="2022-07-12T16:20:26.655" v="40" actId="20577"/>
          <ac:spMkLst>
            <pc:docMk/>
            <pc:sldMk cId="3112428537" sldId="732"/>
            <ac:spMk id="2" creationId="{9168ED98-D2CF-468F-AE71-795ECED7C71F}"/>
          </ac:spMkLst>
        </pc:spChg>
        <pc:spChg chg="del mod">
          <ac:chgData name="KORNI FONSECA MILHANO, Natacha Alexandra" userId="S::kornin@who.int::cefdd911-4d38-402c-aa51-728e92201c3f" providerId="AD" clId="Web-{BF98407C-249C-548D-0884-76E5DC9B7062}" dt="2022-07-12T16:23:23.786" v="73"/>
          <ac:spMkLst>
            <pc:docMk/>
            <pc:sldMk cId="3112428537" sldId="732"/>
            <ac:spMk id="4" creationId="{1CBAD47C-07A8-4BAC-B2D4-D84A56EC70FF}"/>
          </ac:spMkLst>
        </pc:spChg>
        <pc:spChg chg="add mod">
          <ac:chgData name="KORNI FONSECA MILHANO, Natacha Alexandra" userId="S::kornin@who.int::cefdd911-4d38-402c-aa51-728e92201c3f" providerId="AD" clId="Web-{BF98407C-249C-548D-0884-76E5DC9B7062}" dt="2022-07-12T16:23:25.474" v="74"/>
          <ac:spMkLst>
            <pc:docMk/>
            <pc:sldMk cId="3112428537" sldId="732"/>
            <ac:spMk id="12" creationId="{7D22A53E-28A1-7311-8252-A9D3DBA23C8A}"/>
          </ac:spMkLst>
        </pc:spChg>
      </pc:sldChg>
      <pc:sldChg chg="addSp delSp modSp">
        <pc:chgData name="KORNI FONSECA MILHANO, Natacha Alexandra" userId="S::kornin@who.int::cefdd911-4d38-402c-aa51-728e92201c3f" providerId="AD" clId="Web-{BF98407C-249C-548D-0884-76E5DC9B7062}" dt="2022-07-12T16:25:17.900" v="91"/>
        <pc:sldMkLst>
          <pc:docMk/>
          <pc:sldMk cId="1295479826" sldId="733"/>
        </pc:sldMkLst>
        <pc:spChg chg="add del mod">
          <ac:chgData name="KORNI FONSECA MILHANO, Natacha Alexandra" userId="S::kornin@who.int::cefdd911-4d38-402c-aa51-728e92201c3f" providerId="AD" clId="Web-{BF98407C-249C-548D-0884-76E5DC9B7062}" dt="2022-07-12T16:23:54.303" v="80"/>
          <ac:spMkLst>
            <pc:docMk/>
            <pc:sldMk cId="1295479826" sldId="733"/>
            <ac:spMk id="3" creationId="{4C031568-085A-8BC3-44C3-14241C91E443}"/>
          </ac:spMkLst>
        </pc:spChg>
        <pc:spChg chg="add mod">
          <ac:chgData name="KORNI FONSECA MILHANO, Natacha Alexandra" userId="S::kornin@who.int::cefdd911-4d38-402c-aa51-728e92201c3f" providerId="AD" clId="Web-{BF98407C-249C-548D-0884-76E5DC9B7062}" dt="2022-07-12T16:25:17.900" v="91"/>
          <ac:spMkLst>
            <pc:docMk/>
            <pc:sldMk cId="1295479826" sldId="733"/>
            <ac:spMk id="5" creationId="{E55A63D7-22EF-1997-F910-688571E15898}"/>
          </ac:spMkLst>
        </pc:spChg>
        <pc:spChg chg="mod">
          <ac:chgData name="KORNI FONSECA MILHANO, Natacha Alexandra" userId="S::kornin@who.int::cefdd911-4d38-402c-aa51-728e92201c3f" providerId="AD" clId="Web-{BF98407C-249C-548D-0884-76E5DC9B7062}" dt="2022-07-12T16:20:35.811" v="42" actId="20577"/>
          <ac:spMkLst>
            <pc:docMk/>
            <pc:sldMk cId="1295479826" sldId="733"/>
            <ac:spMk id="234" creationId="{00000000-0000-0000-0000-000000000000}"/>
          </ac:spMkLst>
        </pc:spChg>
        <pc:spChg chg="del">
          <ac:chgData name="KORNI FONSECA MILHANO, Natacha Alexandra" userId="S::kornin@who.int::cefdd911-4d38-402c-aa51-728e92201c3f" providerId="AD" clId="Web-{BF98407C-249C-548D-0884-76E5DC9B7062}" dt="2022-07-12T16:23:40.896" v="77"/>
          <ac:spMkLst>
            <pc:docMk/>
            <pc:sldMk cId="1295479826" sldId="733"/>
            <ac:spMk id="235" creationId="{00000000-0000-0000-0000-000000000000}"/>
          </ac:spMkLst>
        </pc:spChg>
      </pc:sldChg>
      <pc:sldChg chg="addSp delSp modSp add replId delCm modCm">
        <pc:chgData name="KORNI FONSECA MILHANO, Natacha Alexandra" userId="S::kornin@who.int::cefdd911-4d38-402c-aa51-728e92201c3f" providerId="AD" clId="Web-{BF98407C-249C-548D-0884-76E5DC9B7062}" dt="2022-07-12T16:21:42.798" v="48"/>
        <pc:sldMkLst>
          <pc:docMk/>
          <pc:sldMk cId="2966753600" sldId="734"/>
        </pc:sldMkLst>
        <pc:spChg chg="add mod">
          <ac:chgData name="KORNI FONSECA MILHANO, Natacha Alexandra" userId="S::kornin@who.int::cefdd911-4d38-402c-aa51-728e92201c3f" providerId="AD" clId="Web-{BF98407C-249C-548D-0884-76E5DC9B7062}" dt="2022-07-12T16:21:42.798" v="48"/>
          <ac:spMkLst>
            <pc:docMk/>
            <pc:sldMk cId="2966753600" sldId="734"/>
            <ac:spMk id="3" creationId="{7B21C1C9-5D38-F2F2-E856-B0160BB7C133}"/>
          </ac:spMkLst>
        </pc:spChg>
        <pc:spChg chg="mod">
          <ac:chgData name="KORNI FONSECA MILHANO, Natacha Alexandra" userId="S::kornin@who.int::cefdd911-4d38-402c-aa51-728e92201c3f" providerId="AD" clId="Web-{BF98407C-249C-548D-0884-76E5DC9B7062}" dt="2022-07-12T16:13:13.201" v="20" actId="1076"/>
          <ac:spMkLst>
            <pc:docMk/>
            <pc:sldMk cId="2966753600" sldId="734"/>
            <ac:spMk id="14" creationId="{6F5B379C-3A06-416C-B290-0EEDE6793CF8}"/>
          </ac:spMkLst>
        </pc:spChg>
        <pc:spChg chg="del">
          <ac:chgData name="KORNI FONSECA MILHANO, Natacha Alexandra" userId="S::kornin@who.int::cefdd911-4d38-402c-aa51-728e92201c3f" providerId="AD" clId="Web-{BF98407C-249C-548D-0884-76E5DC9B7062}" dt="2022-07-12T16:21:41.329" v="47"/>
          <ac:spMkLst>
            <pc:docMk/>
            <pc:sldMk cId="2966753600" sldId="734"/>
            <ac:spMk id="1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85750" indent="-285750" algn="just">
              <a:lnSpc>
                <a:spcPct val="150000"/>
              </a:lnSpc>
              <a:buFont typeface="Arial" panose="020B0604020202020204" pitchFamily="34" charset="0"/>
              <a:buChar char="•"/>
            </a:pPr>
            <a:r>
              <a:rPr lang="en-GB" sz="1200" dirty="0"/>
              <a:t>Feasible- self-testers can reliably and accurately perform SARS-CoV-2 Ag-RDTs, as compared to trained testers</a:t>
            </a:r>
          </a:p>
          <a:p>
            <a:pPr marL="285750" indent="-285750" algn="just">
              <a:lnSpc>
                <a:spcPct val="150000"/>
              </a:lnSpc>
              <a:buFont typeface="Arial" panose="020B0604020202020204" pitchFamily="34" charset="0"/>
              <a:buChar char="•"/>
            </a:pPr>
            <a:r>
              <a:rPr lang="en-GB" sz="1200" dirty="0"/>
              <a:t>Acceptable and has the potential to achieve good uptake</a:t>
            </a:r>
          </a:p>
          <a:p>
            <a:pPr marL="285750" indent="-285750" algn="just">
              <a:lnSpc>
                <a:spcPct val="150000"/>
              </a:lnSpc>
              <a:buFont typeface="Arial" panose="020B0604020202020204" pitchFamily="34" charset="0"/>
              <a:buChar char="•"/>
            </a:pPr>
            <a:r>
              <a:rPr lang="en-GB" sz="1200" dirty="0"/>
              <a:t>Potential to enable timely diagnosis and prompt risk-based decisions and post-test actions</a:t>
            </a:r>
          </a:p>
          <a:p>
            <a:pPr marL="285750" indent="-285750" algn="just">
              <a:lnSpc>
                <a:spcPct val="150000"/>
              </a:lnSpc>
              <a:buFont typeface="Arial" panose="020B0604020202020204" pitchFamily="34" charset="0"/>
              <a:buChar char="•"/>
            </a:pPr>
            <a:r>
              <a:rPr lang="en-GB" sz="1200" dirty="0"/>
              <a:t>Potential to enable additional individual and social benefits</a:t>
            </a:r>
          </a:p>
          <a:p>
            <a:pPr marL="285750" indent="-285750" algn="just">
              <a:lnSpc>
                <a:spcPct val="150000"/>
              </a:lnSpc>
              <a:buFont typeface="Arial" panose="020B0604020202020204" pitchFamily="34" charset="0"/>
              <a:buChar char="•"/>
            </a:pPr>
            <a:r>
              <a:rPr lang="en-GB" sz="1200" dirty="0"/>
              <a:t>Costs and resource requirements are uncertain and variable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GB" sz="1200" dirty="0"/>
              <a:t>No specific harms identified or reported following COVID-19 self-testing, however beware of false sense of security with negative test results – crucial to include messages on result interpretation and possibility of re-testing can be used to help mitigate these challenges. </a:t>
            </a:r>
          </a:p>
          <a:p>
            <a:pPr marL="171450" lvl="0" indent="-171450" algn="l" rtl="0">
              <a:spcBef>
                <a:spcPts val="0"/>
              </a:spcBef>
              <a:spcAft>
                <a:spcPts val="0"/>
              </a:spcAft>
              <a:buFont typeface="Arial" panose="020B0604020202020204" pitchFamily="34" charset="0"/>
              <a:buChar char="•"/>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018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Examples of importance of clear messaging and correct interpretation of results in next slide</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674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869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678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983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511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7A6307-915A-134B-ACFB-C4EC86CF7165}" type="slidenum">
              <a:rPr lang="en-GB" smtClean="0"/>
              <a:t>22</a:t>
            </a:fld>
            <a:endParaRPr lang="en-GB"/>
          </a:p>
        </p:txBody>
      </p:sp>
    </p:spTree>
    <p:extLst>
      <p:ext uri="{BB962C8B-B14F-4D97-AF65-F5344CB8AC3E}">
        <p14:creationId xmlns:p14="http://schemas.microsoft.com/office/powerpoint/2010/main" val="1252352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Policymakers and implementers need to consider reasons for testing and evolving epidemiology when COVID-19 self-testing is offered along with other testing approaches. Clear and up-to-date messaging will need to be provided to health workers, individuals and communities so that self-testers can understand the meaning of their test results and what actions to take post-test</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48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Considerations for successful implementation</a:t>
            </a:r>
          </a:p>
          <a:p>
            <a:pPr marL="0" lvl="0" indent="0" algn="l" rtl="0">
              <a:spcBef>
                <a:spcPts val="0"/>
              </a:spcBef>
              <a:spcAft>
                <a:spcPts val="0"/>
              </a:spcAft>
              <a:buNone/>
            </a:pPr>
            <a:r>
              <a:rPr lang="en-GB"/>
              <a:t>Last </a:t>
            </a:r>
            <a:r>
              <a:rPr lang="en-GB" err="1"/>
              <a:t>bulletpoint</a:t>
            </a:r>
            <a:r>
              <a:rPr lang="en-GB"/>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16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Considerations for successful implementation</a:t>
            </a:r>
          </a:p>
          <a:p>
            <a:pPr marL="0" lvl="0" indent="0" algn="l" rtl="0">
              <a:spcBef>
                <a:spcPts val="0"/>
              </a:spcBef>
              <a:spcAft>
                <a:spcPts val="0"/>
              </a:spcAft>
              <a:buNone/>
            </a:pPr>
            <a:r>
              <a:rPr lang="en-GB"/>
              <a:t>Last </a:t>
            </a:r>
            <a:r>
              <a:rPr lang="en-GB" err="1"/>
              <a:t>bulletpoint</a:t>
            </a:r>
            <a:r>
              <a:rPr lang="en-GB"/>
              <a:t> expansion- careful consideration of whether and how to adopt self-testing in different contexts, including the populations being prioritized; the disease prevalence in that population; and the impact on accessibility of testing, health care services and result reporting</a:t>
            </a: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757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In a similar manner to ‘regular’/professional SARS-CoV-2 Ag- </a:t>
            </a:r>
            <a:r>
              <a:rPr lang="en-GB" dirty="0" err="1"/>
              <a:t>rdt</a:t>
            </a:r>
            <a:endParaRPr lang="en-GB"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bg2"/>
                </a:solidFill>
              </a:rPr>
              <a:t>Expands access to testing, enabling additional individual and social benefits.</a:t>
            </a:r>
          </a:p>
          <a:p>
            <a:pPr marL="0" lvl="0" indent="0" algn="l" rtl="0">
              <a:spcBef>
                <a:spcPts val="0"/>
              </a:spcBef>
              <a:spcAft>
                <a:spcPts val="0"/>
              </a:spcAft>
              <a:buNone/>
            </a:pPr>
            <a:endParaRPr dirty="0"/>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63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90000"/>
              </a:lnSpc>
              <a:buSzPct val="100000"/>
              <a:buFont typeface="Arial" panose="020B0604020202020204" pitchFamily="34" charset="0"/>
              <a:buChar char="•"/>
            </a:pPr>
            <a:r>
              <a:rPr lang="en-GB" b="1" dirty="0">
                <a:solidFill>
                  <a:schemeClr val="accent1"/>
                </a:solidFill>
              </a:rPr>
              <a:t>Diagnostic:</a:t>
            </a:r>
            <a:r>
              <a:rPr lang="en-GB" dirty="0">
                <a:solidFill>
                  <a:schemeClr val="accent1"/>
                </a:solidFill>
              </a:rPr>
              <a:t> </a:t>
            </a:r>
            <a:r>
              <a:rPr lang="en-GB" dirty="0"/>
              <a:t>in settings with ongoing community transmission and when used by symptomatic individuals or those who have been recently exposed to SARS-CoV-2</a:t>
            </a:r>
          </a:p>
          <a:p>
            <a:pPr marL="800100" lvl="1">
              <a:lnSpc>
                <a:spcPct val="90000"/>
              </a:lnSpc>
              <a:buSzPct val="100000"/>
              <a:buFont typeface="Arial" panose="020B0604020202020204" pitchFamily="34" charset="0"/>
              <a:buChar char="•"/>
            </a:pPr>
            <a:r>
              <a:rPr lang="en-GB" dirty="0"/>
              <a:t>ongoing community transmission</a:t>
            </a:r>
          </a:p>
          <a:p>
            <a:pPr marL="800100" lvl="1">
              <a:lnSpc>
                <a:spcPct val="90000"/>
              </a:lnSpc>
              <a:buSzPct val="100000"/>
              <a:buFont typeface="Arial" panose="020B0604020202020204" pitchFamily="34" charset="0"/>
              <a:buChar char="•"/>
            </a:pPr>
            <a:r>
              <a:rPr lang="en-GB" dirty="0"/>
              <a:t>testing in individuals with symptoms ≤ 7 days </a:t>
            </a:r>
          </a:p>
          <a:p>
            <a:pPr marL="800100" lvl="1">
              <a:lnSpc>
                <a:spcPct val="90000"/>
              </a:lnSpc>
              <a:buSzPct val="100000"/>
              <a:buFont typeface="Arial" panose="020B0604020202020204" pitchFamily="34" charset="0"/>
              <a:buChar char="•"/>
            </a:pPr>
            <a:r>
              <a:rPr lang="en-GB" dirty="0"/>
              <a:t>testing in individuals with recent exposures (such as close contacts and health and care workers) who are asymptomatic </a:t>
            </a:r>
          </a:p>
          <a:p>
            <a:pPr marL="800100" lvl="1">
              <a:lnSpc>
                <a:spcPct val="90000"/>
              </a:lnSpc>
              <a:buSzPct val="100000"/>
              <a:buFont typeface="Arial" panose="020B0604020202020204" pitchFamily="34" charset="0"/>
              <a:buChar char="•"/>
            </a:pPr>
            <a:r>
              <a:rPr lang="en-GB" dirty="0"/>
              <a:t>testing to detect and respond to suspected outbreaks.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251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90000"/>
              </a:lnSpc>
              <a:buClr>
                <a:schemeClr val="dk1"/>
              </a:buClr>
              <a:buNone/>
            </a:pPr>
            <a:endParaRPr lang="en-GB" dirty="0"/>
          </a:p>
          <a:p>
            <a:pPr marL="342900" lvl="0" indent="-342900">
              <a:lnSpc>
                <a:spcPct val="90000"/>
              </a:lnSpc>
              <a:buSzPct val="100000"/>
              <a:buFont typeface="Arial" panose="020B0604020202020204" pitchFamily="34" charset="0"/>
              <a:buChar char="•"/>
            </a:pPr>
            <a:r>
              <a:rPr lang="en-GB" b="1" dirty="0">
                <a:solidFill>
                  <a:schemeClr val="accent1"/>
                </a:solidFill>
              </a:rPr>
              <a:t>Screening:</a:t>
            </a:r>
            <a:r>
              <a:rPr lang="en-GB" dirty="0">
                <a:solidFill>
                  <a:schemeClr val="accent1"/>
                </a:solidFill>
              </a:rPr>
              <a:t> </a:t>
            </a:r>
            <a:r>
              <a:rPr lang="en-GB" dirty="0"/>
              <a:t>irrespective of the level of community transmission:</a:t>
            </a:r>
          </a:p>
          <a:p>
            <a:pPr marL="800100" lvl="1">
              <a:lnSpc>
                <a:spcPct val="90000"/>
              </a:lnSpc>
              <a:buSzPct val="100000"/>
              <a:buFont typeface="Arial" panose="020B0604020202020204" pitchFamily="34" charset="0"/>
              <a:buChar char="•"/>
            </a:pPr>
            <a:r>
              <a:rPr lang="en-GB" dirty="0"/>
              <a:t>testing in asymptomatic individuals with unknown or no known exposure who want increased confidence that they do not have a SARS-CoV-2 infection </a:t>
            </a:r>
            <a:endParaRPr lang="en-GB" dirty="0">
              <a:solidFill>
                <a:srgbClr val="000000"/>
              </a:solidFill>
            </a:endParaRPr>
          </a:p>
          <a:p>
            <a:pPr marL="800100" lvl="1">
              <a:lnSpc>
                <a:spcPct val="90000"/>
              </a:lnSpc>
              <a:buSzPct val="100000"/>
              <a:buFont typeface="Arial" panose="020B0604020202020204" pitchFamily="34" charset="0"/>
              <a:buChar char="•"/>
            </a:pPr>
            <a:r>
              <a:rPr lang="en-GB" dirty="0"/>
              <a:t>For screening purposes, a negative self-test result could enable participation in an activity, such as group activities or indoor gatherings, and confirmatory testing for positive results can be considered.</a:t>
            </a:r>
            <a:endParaRPr lang="en-GB" dirty="0">
              <a:solidFill>
                <a:srgbClr val="424242"/>
              </a:solidFill>
              <a:latin typeface="Arial"/>
              <a:ea typeface="Arial"/>
              <a:cs typeface="Aria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7812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 name="Picture 3">
            <a:extLst>
              <a:ext uri="{FF2B5EF4-FFF2-40B4-BE49-F238E27FC236}">
                <a16:creationId xmlns:a16="http://schemas.microsoft.com/office/drawing/2014/main" id="{0419C3A0-4146-AC76-B7FF-6BB45F70AF3F}"/>
              </a:ext>
            </a:extLst>
          </p:cNvPr>
          <p:cNvPicPr>
            <a:picLocks noChangeAspect="1"/>
          </p:cNvPicPr>
          <p:nvPr userDrawn="1"/>
        </p:nvPicPr>
        <p:blipFill rotWithShape="1">
          <a:blip r:embed="rId2"/>
          <a:srcRect b="11708"/>
          <a:stretch/>
        </p:blipFill>
        <p:spPr>
          <a:xfrm>
            <a:off x="6023113" y="1010155"/>
            <a:ext cx="5748129" cy="5075125"/>
          </a:xfrm>
          <a:prstGeom prst="rect">
            <a:avLst/>
          </a:prstGeom>
        </p:spPr>
      </p:pic>
      <p:sp>
        <p:nvSpPr>
          <p:cNvPr id="19" name="Google Shape;19;p14"/>
          <p:cNvSpPr/>
          <p:nvPr/>
        </p:nvSpPr>
        <p:spPr>
          <a:xfrm>
            <a:off x="0" y="1010155"/>
            <a:ext cx="6394174" cy="5036476"/>
          </a:xfrm>
          <a:custGeom>
            <a:avLst/>
            <a:gdLst/>
            <a:ahLst/>
            <a:cxnLst/>
            <a:rect l="l" t="t" r="r" b="b"/>
            <a:pathLst>
              <a:path w="6394174" h="5036476" extrusionOk="0">
                <a:moveTo>
                  <a:pt x="0" y="0"/>
                </a:moveTo>
                <a:lnTo>
                  <a:pt x="6394174" y="0"/>
                </a:lnTo>
                <a:lnTo>
                  <a:pt x="5135055" y="5036476"/>
                </a:lnTo>
                <a:lnTo>
                  <a:pt x="0" y="503647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14"/>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838200" y="4213184"/>
            <a:ext cx="3992217" cy="1044615"/>
          </a:xfrm>
          <a:prstGeom prst="rect">
            <a:avLst/>
          </a:prstGeom>
          <a:noFill/>
          <a:ln>
            <a:noFill/>
          </a:ln>
        </p:spPr>
        <p:txBody>
          <a:bodyPr spcFirstLastPara="1" wrap="square" lIns="0" tIns="0" rIns="0" bIns="0" anchor="t" anchorCtr="0">
            <a:normAutofit/>
          </a:bodyPr>
          <a:lstStyle>
            <a:lvl1pPr lvl="0" algn="l">
              <a:lnSpc>
                <a:spcPct val="90000"/>
              </a:lnSpc>
              <a:spcBef>
                <a:spcPts val="1000"/>
              </a:spcBef>
              <a:spcAft>
                <a:spcPts val="0"/>
              </a:spcAft>
              <a:buClr>
                <a:schemeClr val="lt1"/>
              </a:buClr>
              <a:buSzPts val="1800"/>
              <a:buNone/>
              <a:defRPr sz="1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84" name="Google Shape;8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ullet List" type="tx">
  <p:cSld name="TITLE_AND_BODY">
    <p:spTree>
      <p:nvGrpSpPr>
        <p:cNvPr id="1" name="Shape 85"/>
        <p:cNvGrpSpPr/>
        <p:nvPr/>
      </p:nvGrpSpPr>
      <p:grpSpPr>
        <a:xfrm>
          <a:off x="0" y="0"/>
          <a:ext cx="0" cy="0"/>
          <a:chOff x="0" y="0"/>
          <a:chExt cx="0" cy="0"/>
        </a:xfrm>
      </p:grpSpPr>
      <p:sp>
        <p:nvSpPr>
          <p:cNvPr id="86" name="Google Shape;8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295275" algn="l">
              <a:lnSpc>
                <a:spcPct val="90000"/>
              </a:lnSpc>
              <a:spcBef>
                <a:spcPts val="2100"/>
              </a:spcBef>
              <a:spcAft>
                <a:spcPts val="0"/>
              </a:spcAft>
              <a:buClr>
                <a:schemeClr val="dk1"/>
              </a:buClr>
              <a:buSzPts val="1050"/>
              <a:buChar char="•"/>
              <a:defRPr sz="2100"/>
            </a:lvl1pPr>
            <a:lvl2pPr marL="914400" lvl="1" indent="-295275" algn="l">
              <a:lnSpc>
                <a:spcPct val="90000"/>
              </a:lnSpc>
              <a:spcBef>
                <a:spcPts val="2100"/>
              </a:spcBef>
              <a:spcAft>
                <a:spcPts val="0"/>
              </a:spcAft>
              <a:buClr>
                <a:schemeClr val="dk1"/>
              </a:buClr>
              <a:buSzPts val="1050"/>
              <a:buChar char="•"/>
              <a:defRPr sz="2100"/>
            </a:lvl2pPr>
            <a:lvl3pPr marL="1371600" lvl="2" indent="-295275" algn="l">
              <a:lnSpc>
                <a:spcPct val="90000"/>
              </a:lnSpc>
              <a:spcBef>
                <a:spcPts val="2100"/>
              </a:spcBef>
              <a:spcAft>
                <a:spcPts val="0"/>
              </a:spcAft>
              <a:buClr>
                <a:schemeClr val="dk1"/>
              </a:buClr>
              <a:buSzPts val="1050"/>
              <a:buChar char="•"/>
              <a:defRPr sz="2100"/>
            </a:lvl3pPr>
            <a:lvl4pPr marL="1828800" lvl="3" indent="-295275" algn="l">
              <a:lnSpc>
                <a:spcPct val="90000"/>
              </a:lnSpc>
              <a:spcBef>
                <a:spcPts val="2100"/>
              </a:spcBef>
              <a:spcAft>
                <a:spcPts val="0"/>
              </a:spcAft>
              <a:buClr>
                <a:schemeClr val="dk1"/>
              </a:buClr>
              <a:buSzPts val="1050"/>
              <a:buChar char="•"/>
              <a:defRPr sz="2100"/>
            </a:lvl4pPr>
            <a:lvl5pPr marL="2286000" lvl="4" indent="-295275" algn="l">
              <a:lnSpc>
                <a:spcPct val="90000"/>
              </a:lnSpc>
              <a:spcBef>
                <a:spcPts val="2100"/>
              </a:spcBef>
              <a:spcAft>
                <a:spcPts val="0"/>
              </a:spcAft>
              <a:buClr>
                <a:schemeClr val="dk1"/>
              </a:buClr>
              <a:buSzPts val="105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5"/>
          <p:cNvSpPr/>
          <p:nvPr/>
        </p:nvSpPr>
        <p:spPr>
          <a:xfrm>
            <a:off x="-1" y="6311900"/>
            <a:ext cx="11353800" cy="570346"/>
          </a:xfrm>
          <a:custGeom>
            <a:avLst/>
            <a:gdLst/>
            <a:ahLst/>
            <a:cxnLst/>
            <a:rect l="l" t="t" r="r" b="b"/>
            <a:pathLst>
              <a:path w="11353800" h="570346" extrusionOk="0">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accent1"/>
              </a:buClr>
              <a:buSzPts val="2000"/>
              <a:buChar char="•"/>
              <a:defRPr sz="2000"/>
            </a:lvl1pPr>
            <a:lvl2pPr marL="914400" lvl="1" indent="-342900" algn="l">
              <a:lnSpc>
                <a:spcPct val="100000"/>
              </a:lnSpc>
              <a:spcBef>
                <a:spcPts val="500"/>
              </a:spcBef>
              <a:spcAft>
                <a:spcPts val="0"/>
              </a:spcAft>
              <a:buClr>
                <a:schemeClr val="accent1"/>
              </a:buClr>
              <a:buSzPts val="1800"/>
              <a:buChar char="•"/>
              <a:defRPr sz="1800"/>
            </a:lvl2pPr>
            <a:lvl3pPr marL="1371600" lvl="2" indent="-342900" algn="l">
              <a:lnSpc>
                <a:spcPct val="100000"/>
              </a:lnSpc>
              <a:spcBef>
                <a:spcPts val="500"/>
              </a:spcBef>
              <a:spcAft>
                <a:spcPts val="0"/>
              </a:spcAft>
              <a:buClr>
                <a:schemeClr val="accent1"/>
              </a:buClr>
              <a:buSzPts val="1800"/>
              <a:buChar char="•"/>
              <a:defRPr sz="1800"/>
            </a:lvl3pPr>
            <a:lvl4pPr marL="1828800" lvl="3" indent="-342900" algn="l">
              <a:lnSpc>
                <a:spcPct val="100000"/>
              </a:lnSpc>
              <a:spcBef>
                <a:spcPts val="500"/>
              </a:spcBef>
              <a:spcAft>
                <a:spcPts val="0"/>
              </a:spcAft>
              <a:buClr>
                <a:schemeClr val="accent1"/>
              </a:buClr>
              <a:buSzPts val="1800"/>
              <a:buChar char="•"/>
              <a:defRPr sz="1800"/>
            </a:lvl4pPr>
            <a:lvl5pPr marL="2286000" lvl="4" indent="-342900" algn="l">
              <a:lnSpc>
                <a:spcPct val="100000"/>
              </a:lnSpc>
              <a:spcBef>
                <a:spcPts val="500"/>
              </a:spcBef>
              <a:spcAft>
                <a:spcPts val="0"/>
              </a:spcAft>
              <a:buClr>
                <a:schemeClr val="accen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5"/>
          <p:cNvSpPr txBox="1">
            <a:spLocks noGrp="1"/>
          </p:cNvSpPr>
          <p:nvPr>
            <p:ph type="ftr" idx="11"/>
          </p:nvPr>
        </p:nvSpPr>
        <p:spPr>
          <a:xfrm>
            <a:off x="838200" y="6356350"/>
            <a:ext cx="7315200" cy="50165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sz="1000" b="1"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28" name="Google Shape;28;p1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lvl1pPr marL="0" lvl="0" indent="0" algn="r">
              <a:spcBef>
                <a:spcPts val="0"/>
              </a:spcBef>
              <a:buNone/>
              <a:defRPr sz="1000" b="0" i="0" u="none" strike="noStrike" cap="none">
                <a:solidFill>
                  <a:schemeClr val="dk1"/>
                </a:solidFill>
                <a:latin typeface="Arial"/>
                <a:ea typeface="Arial"/>
                <a:cs typeface="Arial"/>
                <a:sym typeface="Arial"/>
              </a:defRPr>
            </a:lvl1pPr>
            <a:lvl2pPr marL="0" lvl="1" indent="0" algn="r">
              <a:spcBef>
                <a:spcPts val="0"/>
              </a:spcBef>
              <a:buNone/>
              <a:defRPr sz="1000" b="0" i="0" u="none" strike="noStrike" cap="none">
                <a:solidFill>
                  <a:schemeClr val="dk1"/>
                </a:solidFill>
                <a:latin typeface="Arial"/>
                <a:ea typeface="Arial"/>
                <a:cs typeface="Arial"/>
                <a:sym typeface="Arial"/>
              </a:defRPr>
            </a:lvl2pPr>
            <a:lvl3pPr marL="0" lvl="2" indent="0" algn="r">
              <a:spcBef>
                <a:spcPts val="0"/>
              </a:spcBef>
              <a:buNone/>
              <a:defRPr sz="1000" b="0" i="0" u="none" strike="noStrike" cap="none">
                <a:solidFill>
                  <a:schemeClr val="dk1"/>
                </a:solidFill>
                <a:latin typeface="Arial"/>
                <a:ea typeface="Arial"/>
                <a:cs typeface="Arial"/>
                <a:sym typeface="Arial"/>
              </a:defRPr>
            </a:lvl3pPr>
            <a:lvl4pPr marL="0" lvl="3" indent="0" algn="r">
              <a:spcBef>
                <a:spcPts val="0"/>
              </a:spcBef>
              <a:buNone/>
              <a:defRPr sz="1000" b="0" i="0" u="none" strike="noStrike" cap="none">
                <a:solidFill>
                  <a:schemeClr val="dk1"/>
                </a:solidFill>
                <a:latin typeface="Arial"/>
                <a:ea typeface="Arial"/>
                <a:cs typeface="Arial"/>
                <a:sym typeface="Arial"/>
              </a:defRPr>
            </a:lvl4pPr>
            <a:lvl5pPr marL="0" lvl="4" indent="0" algn="r">
              <a:spcBef>
                <a:spcPts val="0"/>
              </a:spcBef>
              <a:buNone/>
              <a:defRPr sz="1000" b="0" i="0" u="none" strike="noStrike" cap="none">
                <a:solidFill>
                  <a:schemeClr val="dk1"/>
                </a:solidFill>
                <a:latin typeface="Arial"/>
                <a:ea typeface="Arial"/>
                <a:cs typeface="Arial"/>
                <a:sym typeface="Arial"/>
              </a:defRPr>
            </a:lvl5pPr>
            <a:lvl6pPr marL="0" lvl="5" indent="0" algn="r">
              <a:spcBef>
                <a:spcPts val="0"/>
              </a:spcBef>
              <a:buNone/>
              <a:defRPr sz="1000" b="0" i="0" u="none" strike="noStrike" cap="none">
                <a:solidFill>
                  <a:schemeClr val="dk1"/>
                </a:solidFill>
                <a:latin typeface="Arial"/>
                <a:ea typeface="Arial"/>
                <a:cs typeface="Arial"/>
                <a:sym typeface="Arial"/>
              </a:defRPr>
            </a:lvl6pPr>
            <a:lvl7pPr marL="0" lvl="6" indent="0" algn="r">
              <a:spcBef>
                <a:spcPts val="0"/>
              </a:spcBef>
              <a:buNone/>
              <a:defRPr sz="1000" b="0" i="0" u="none" strike="noStrike" cap="none">
                <a:solidFill>
                  <a:schemeClr val="dk1"/>
                </a:solidFill>
                <a:latin typeface="Arial"/>
                <a:ea typeface="Arial"/>
                <a:cs typeface="Arial"/>
                <a:sym typeface="Arial"/>
              </a:defRPr>
            </a:lvl7pPr>
            <a:lvl8pPr marL="0" lvl="7" indent="0" algn="r">
              <a:spcBef>
                <a:spcPts val="0"/>
              </a:spcBef>
              <a:buNone/>
              <a:defRPr sz="1000" b="0" i="0" u="none" strike="noStrike" cap="none">
                <a:solidFill>
                  <a:schemeClr val="dk1"/>
                </a:solidFill>
                <a:latin typeface="Arial"/>
                <a:ea typeface="Arial"/>
                <a:cs typeface="Arial"/>
                <a:sym typeface="Arial"/>
              </a:defRPr>
            </a:lvl8pPr>
            <a:lvl9pPr marL="0" lvl="8" indent="0" algn="r">
              <a:spcBef>
                <a:spcPts val="0"/>
              </a:spcBef>
              <a:buNone/>
              <a:defRPr sz="10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
        <p:cNvGrpSpPr/>
        <p:nvPr/>
      </p:nvGrpSpPr>
      <p:grpSpPr>
        <a:xfrm>
          <a:off x="0" y="0"/>
          <a:ext cx="0" cy="0"/>
          <a:chOff x="0" y="0"/>
          <a:chExt cx="0" cy="0"/>
        </a:xfrm>
      </p:grpSpPr>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7"/>
          <p:cNvSpPr/>
          <p:nvPr/>
        </p:nvSpPr>
        <p:spPr>
          <a:xfrm>
            <a:off x="0" y="0"/>
            <a:ext cx="5627866" cy="6858000"/>
          </a:xfrm>
          <a:custGeom>
            <a:avLst/>
            <a:gdLst/>
            <a:ahLst/>
            <a:cxnLst/>
            <a:rect l="l" t="t" r="r" b="b"/>
            <a:pathLst>
              <a:path w="5627866" h="6858000" extrusionOk="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17"/>
          <p:cNvSpPr txBox="1">
            <a:spLocks noGrp="1"/>
          </p:cNvSpPr>
          <p:nvPr>
            <p:ph type="title"/>
          </p:nvPr>
        </p:nvSpPr>
        <p:spPr>
          <a:xfrm>
            <a:off x="831850" y="0"/>
            <a:ext cx="3890621" cy="2257063"/>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7"/>
          <p:cNvSpPr txBox="1">
            <a:spLocks noGrp="1"/>
          </p:cNvSpPr>
          <p:nvPr>
            <p:ph type="body" idx="1"/>
          </p:nvPr>
        </p:nvSpPr>
        <p:spPr>
          <a:xfrm>
            <a:off x="831850" y="2650603"/>
            <a:ext cx="3890621" cy="16609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rgbClr val="919191"/>
              </a:buClr>
              <a:buSzPts val="2000"/>
              <a:buNone/>
              <a:defRPr sz="2000">
                <a:solidFill>
                  <a:srgbClr val="919191"/>
                </a:solidFill>
              </a:defRPr>
            </a:lvl2pPr>
            <a:lvl3pPr marL="1371600" lvl="2" indent="-228600" algn="l">
              <a:lnSpc>
                <a:spcPct val="90000"/>
              </a:lnSpc>
              <a:spcBef>
                <a:spcPts val="500"/>
              </a:spcBef>
              <a:spcAft>
                <a:spcPts val="0"/>
              </a:spcAft>
              <a:buClr>
                <a:srgbClr val="919191"/>
              </a:buClr>
              <a:buSzPts val="1800"/>
              <a:buNone/>
              <a:defRPr sz="1800">
                <a:solidFill>
                  <a:srgbClr val="919191"/>
                </a:solidFill>
              </a:defRPr>
            </a:lvl3pPr>
            <a:lvl4pPr marL="1828800" lvl="3" indent="-228600" algn="l">
              <a:lnSpc>
                <a:spcPct val="90000"/>
              </a:lnSpc>
              <a:spcBef>
                <a:spcPts val="500"/>
              </a:spcBef>
              <a:spcAft>
                <a:spcPts val="0"/>
              </a:spcAft>
              <a:buClr>
                <a:srgbClr val="919191"/>
              </a:buClr>
              <a:buSzPts val="1600"/>
              <a:buNone/>
              <a:defRPr sz="1600">
                <a:solidFill>
                  <a:srgbClr val="919191"/>
                </a:solidFill>
              </a:defRPr>
            </a:lvl4pPr>
            <a:lvl5pPr marL="2286000" lvl="4" indent="-228600" algn="l">
              <a:lnSpc>
                <a:spcPct val="90000"/>
              </a:lnSpc>
              <a:spcBef>
                <a:spcPts val="500"/>
              </a:spcBef>
              <a:spcAft>
                <a:spcPts val="0"/>
              </a:spcAft>
              <a:buClr>
                <a:srgbClr val="919191"/>
              </a:buClr>
              <a:buSzPts val="1600"/>
              <a:buNone/>
              <a:defRPr sz="1600">
                <a:solidFill>
                  <a:srgbClr val="919191"/>
                </a:solidFill>
              </a:defRPr>
            </a:lvl5pPr>
            <a:lvl6pPr marL="2743200" lvl="5" indent="-228600" algn="l">
              <a:lnSpc>
                <a:spcPct val="90000"/>
              </a:lnSpc>
              <a:spcBef>
                <a:spcPts val="500"/>
              </a:spcBef>
              <a:spcAft>
                <a:spcPts val="0"/>
              </a:spcAft>
              <a:buClr>
                <a:srgbClr val="919191"/>
              </a:buClr>
              <a:buSzPts val="1600"/>
              <a:buNone/>
              <a:defRPr sz="1600">
                <a:solidFill>
                  <a:srgbClr val="919191"/>
                </a:solidFill>
              </a:defRPr>
            </a:lvl6pPr>
            <a:lvl7pPr marL="3200400" lvl="6" indent="-228600" algn="l">
              <a:lnSpc>
                <a:spcPct val="90000"/>
              </a:lnSpc>
              <a:spcBef>
                <a:spcPts val="500"/>
              </a:spcBef>
              <a:spcAft>
                <a:spcPts val="0"/>
              </a:spcAft>
              <a:buClr>
                <a:srgbClr val="919191"/>
              </a:buClr>
              <a:buSzPts val="1600"/>
              <a:buNone/>
              <a:defRPr sz="1600">
                <a:solidFill>
                  <a:srgbClr val="919191"/>
                </a:solidFill>
              </a:defRPr>
            </a:lvl7pPr>
            <a:lvl8pPr marL="3657600" lvl="7" indent="-228600" algn="l">
              <a:lnSpc>
                <a:spcPct val="90000"/>
              </a:lnSpc>
              <a:spcBef>
                <a:spcPts val="500"/>
              </a:spcBef>
              <a:spcAft>
                <a:spcPts val="0"/>
              </a:spcAft>
              <a:buClr>
                <a:srgbClr val="919191"/>
              </a:buClr>
              <a:buSzPts val="1600"/>
              <a:buNone/>
              <a:defRPr sz="1600">
                <a:solidFill>
                  <a:srgbClr val="919191"/>
                </a:solidFill>
              </a:defRPr>
            </a:lvl8pPr>
            <a:lvl9pPr marL="4114800" lvl="8" indent="-228600" algn="l">
              <a:lnSpc>
                <a:spcPct val="90000"/>
              </a:lnSpc>
              <a:spcBef>
                <a:spcPts val="500"/>
              </a:spcBef>
              <a:spcAft>
                <a:spcPts val="0"/>
              </a:spcAft>
              <a:buClr>
                <a:srgbClr val="919191"/>
              </a:buClr>
              <a:buSzPts val="1600"/>
              <a:buNone/>
              <a:defRPr sz="1600">
                <a:solidFill>
                  <a:srgbClr val="919191"/>
                </a:solidFill>
              </a:defRPr>
            </a:lvl9pPr>
          </a:lstStyle>
          <a:p>
            <a:endParaRPr/>
          </a:p>
        </p:txBody>
      </p:sp>
      <p:pic>
        <p:nvPicPr>
          <p:cNvPr id="37" name="Google Shape;37;p17" descr="A picture containing square&#10;&#10;Description automatically generated"/>
          <p:cNvPicPr preferRelativeResize="0"/>
          <p:nvPr/>
        </p:nvPicPr>
        <p:blipFill rotWithShape="1">
          <a:blip r:embed="rId2">
            <a:alphaModFix/>
          </a:blip>
          <a:srcRect/>
          <a:stretch/>
        </p:blipFill>
        <p:spPr>
          <a:xfrm>
            <a:off x="5756744" y="420327"/>
            <a:ext cx="6017346" cy="60173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58" name="Google Shape;5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65" name="Google Shape;6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SARS-CoV-2 Antigen Rapid Diagnostic Test Training Workshop – v2.0 | SARS-CoV-2 testing strategies</a:t>
            </a:r>
            <a:endParaRPr/>
          </a:p>
        </p:txBody>
      </p:sp>
      <p:sp>
        <p:nvSpPr>
          <p:cNvPr id="78" name="Google Shape;7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1919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r>
              <a:rPr lang="en-US"/>
              <a:t>SARS-CoV-2 Antigen Rapid Diagnostic Test Training Workshop – v2.0 | SARS-CoV-2 testing strategies</a:t>
            </a:r>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19191"/>
                </a:solidFill>
                <a:latin typeface="Arial"/>
                <a:ea typeface="Arial"/>
                <a:cs typeface="Arial"/>
                <a:sym typeface="Arial"/>
              </a:defRPr>
            </a:lvl1pPr>
            <a:lvl2pPr marL="0" marR="0" lvl="1" indent="0" algn="r" rtl="0">
              <a:spcBef>
                <a:spcPts val="0"/>
              </a:spcBef>
              <a:buNone/>
              <a:defRPr sz="1200" b="0" i="0" u="none" strike="noStrike" cap="none">
                <a:solidFill>
                  <a:srgbClr val="919191"/>
                </a:solidFill>
                <a:latin typeface="Arial"/>
                <a:ea typeface="Arial"/>
                <a:cs typeface="Arial"/>
                <a:sym typeface="Arial"/>
              </a:defRPr>
            </a:lvl2pPr>
            <a:lvl3pPr marL="0" marR="0" lvl="2" indent="0" algn="r" rtl="0">
              <a:spcBef>
                <a:spcPts val="0"/>
              </a:spcBef>
              <a:buNone/>
              <a:defRPr sz="1200" b="0" i="0" u="none" strike="noStrike" cap="none">
                <a:solidFill>
                  <a:srgbClr val="919191"/>
                </a:solidFill>
                <a:latin typeface="Arial"/>
                <a:ea typeface="Arial"/>
                <a:cs typeface="Arial"/>
                <a:sym typeface="Arial"/>
              </a:defRPr>
            </a:lvl3pPr>
            <a:lvl4pPr marL="0" marR="0" lvl="3" indent="0" algn="r" rtl="0">
              <a:spcBef>
                <a:spcPts val="0"/>
              </a:spcBef>
              <a:buNone/>
              <a:defRPr sz="1200" b="0" i="0" u="none" strike="noStrike" cap="none">
                <a:solidFill>
                  <a:srgbClr val="919191"/>
                </a:solidFill>
                <a:latin typeface="Arial"/>
                <a:ea typeface="Arial"/>
                <a:cs typeface="Arial"/>
                <a:sym typeface="Arial"/>
              </a:defRPr>
            </a:lvl4pPr>
            <a:lvl5pPr marL="0" marR="0" lvl="4" indent="0" algn="r" rtl="0">
              <a:spcBef>
                <a:spcPts val="0"/>
              </a:spcBef>
              <a:buNone/>
              <a:defRPr sz="1200" b="0" i="0" u="none" strike="noStrike" cap="none">
                <a:solidFill>
                  <a:srgbClr val="919191"/>
                </a:solidFill>
                <a:latin typeface="Arial"/>
                <a:ea typeface="Arial"/>
                <a:cs typeface="Arial"/>
                <a:sym typeface="Arial"/>
              </a:defRPr>
            </a:lvl5pPr>
            <a:lvl6pPr marL="0" marR="0" lvl="5" indent="0" algn="r" rtl="0">
              <a:spcBef>
                <a:spcPts val="0"/>
              </a:spcBef>
              <a:buNone/>
              <a:defRPr sz="1200" b="0" i="0" u="none" strike="noStrike" cap="none">
                <a:solidFill>
                  <a:srgbClr val="919191"/>
                </a:solidFill>
                <a:latin typeface="Arial"/>
                <a:ea typeface="Arial"/>
                <a:cs typeface="Arial"/>
                <a:sym typeface="Arial"/>
              </a:defRPr>
            </a:lvl6pPr>
            <a:lvl7pPr marL="0" marR="0" lvl="6" indent="0" algn="r" rtl="0">
              <a:spcBef>
                <a:spcPts val="0"/>
              </a:spcBef>
              <a:buNone/>
              <a:defRPr sz="1200" b="0" i="0" u="none" strike="noStrike" cap="none">
                <a:solidFill>
                  <a:srgbClr val="919191"/>
                </a:solidFill>
                <a:latin typeface="Arial"/>
                <a:ea typeface="Arial"/>
                <a:cs typeface="Arial"/>
                <a:sym typeface="Arial"/>
              </a:defRPr>
            </a:lvl7pPr>
            <a:lvl8pPr marL="0" marR="0" lvl="7" indent="0" algn="r" rtl="0">
              <a:spcBef>
                <a:spcPts val="0"/>
              </a:spcBef>
              <a:buNone/>
              <a:defRPr sz="1200" b="0" i="0" u="none" strike="noStrike" cap="none">
                <a:solidFill>
                  <a:srgbClr val="919191"/>
                </a:solidFill>
                <a:latin typeface="Arial"/>
                <a:ea typeface="Arial"/>
                <a:cs typeface="Arial"/>
                <a:sym typeface="Arial"/>
              </a:defRPr>
            </a:lvl8pPr>
            <a:lvl9pPr marL="0" marR="0" lvl="8" indent="0" algn="r" rtl="0">
              <a:spcBef>
                <a:spcPts val="0"/>
              </a:spcBef>
              <a:buNone/>
              <a:defRPr sz="1200" b="0" i="0" u="none" strike="noStrike" cap="none">
                <a:solidFill>
                  <a:srgbClr val="91919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who.int/publications/i/item/WHO-2019-nCoV-Ag-RDTs-Self_testing-2022.1" TargetMode="External"/><Relationship Id="rId3" Type="http://schemas.openxmlformats.org/officeDocument/2006/relationships/notesSlide" Target="../notesSlides/notesSlide10.xml"/><Relationship Id="rId7" Type="http://schemas.openxmlformats.org/officeDocument/2006/relationships/image" Target="../media/image19.sv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hyperlink" Target="https://www.who.int/publications/i/item/WHO-2019-nCoV-Ag-RDTs-Self_testing-2022.1"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jpg"/><Relationship Id="rId5" Type="http://schemas.openxmlformats.org/officeDocument/2006/relationships/image" Target="../media/image23.jpg"/><Relationship Id="rId4" Type="http://schemas.openxmlformats.org/officeDocument/2006/relationships/hyperlink" Target="https://www.who.int/publications/i/item/WHO-2019-nCoV-Ag-RDTs-Self_testing-2022.1"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who.int/publications/i/item/WHO-2019-nCoV-Ag-RDTs-Self_testing-2022.1"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q=content/terms-use" TargetMode="Externa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mailto:ihrhrt@who.int" TargetMode="External"/><Relationship Id="rId4" Type="http://schemas.openxmlformats.org/officeDocument/2006/relationships/hyperlink" Target="https://extranet.who.int/hslp"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who.int/publications/i/item/9789240015319" TargetMode="External"/><Relationship Id="rId2" Type="http://schemas.openxmlformats.org/officeDocument/2006/relationships/hyperlink" Target="mailto:rapidalert@who.in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hyperlink" Target="https://www.who.int/publications/i/item/WHO-2019-nCoV-Ag-RDTs-Self_testing-2022.1" TargetMode="Externa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hyperlink" Target="https://www.who.int/publications/i/item/WHO-2019-nCoV-Ag-RDTs-Self_testing-2022.1"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838200" y="1122362"/>
            <a:ext cx="4588565" cy="2940351"/>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S1</a:t>
            </a:r>
            <a:endParaRPr/>
          </a:p>
        </p:txBody>
      </p:sp>
      <p:sp>
        <p:nvSpPr>
          <p:cNvPr id="94" name="Google Shape;94;p1"/>
          <p:cNvSpPr txBox="1">
            <a:spLocks noGrp="1"/>
          </p:cNvSpPr>
          <p:nvPr>
            <p:ph type="subTitle" idx="1"/>
          </p:nvPr>
        </p:nvSpPr>
        <p:spPr>
          <a:xfrm>
            <a:off x="838200" y="4213184"/>
            <a:ext cx="4198405" cy="1456991"/>
          </a:xfrm>
          <a:prstGeom prst="rect">
            <a:avLst/>
          </a:prstGeom>
          <a:noFill/>
          <a:ln>
            <a:noFill/>
          </a:ln>
        </p:spPr>
        <p:txBody>
          <a:bodyPr spcFirstLastPara="1" wrap="square" lIns="0" tIns="0" rIns="0" bIns="0" anchor="t" anchorCtr="0">
            <a:normAutofit fontScale="92500"/>
          </a:bodyPr>
          <a:lstStyle/>
          <a:p>
            <a:pPr marL="0" indent="0">
              <a:spcBef>
                <a:spcPts val="0"/>
              </a:spcBef>
              <a:buSzPts val="3600"/>
            </a:pPr>
            <a:r>
              <a:rPr lang="en-US" sz="3600"/>
              <a:t>Use of SARS-CoV-2 Ag-RDTs for COVID-19 self-testing</a:t>
            </a:r>
            <a:endParaRPr/>
          </a:p>
        </p:txBody>
      </p:sp>
      <p:pic>
        <p:nvPicPr>
          <p:cNvPr id="95" name="Google Shape;95;p1" descr="https://logos-download.com/wp-content/uploads/2016/12/World_Health_Organization_logo_logotype.png"/>
          <p:cNvPicPr preferRelativeResize="0"/>
          <p:nvPr/>
        </p:nvPicPr>
        <p:blipFill rotWithShape="1">
          <a:blip r:embed="rId4">
            <a:alphaModFix/>
          </a:blip>
          <a:srcRect/>
          <a:stretch/>
        </p:blipFill>
        <p:spPr>
          <a:xfrm>
            <a:off x="164749" y="56863"/>
            <a:ext cx="2972151" cy="876928"/>
          </a:xfrm>
          <a:prstGeom prst="rect">
            <a:avLst/>
          </a:prstGeom>
          <a:noFill/>
          <a:ln>
            <a:noFill/>
          </a:ln>
        </p:spPr>
      </p:pic>
      <p:pic>
        <p:nvPicPr>
          <p:cNvPr id="96" name="Google Shape;96;p1"/>
          <p:cNvPicPr preferRelativeResize="0"/>
          <p:nvPr/>
        </p:nvPicPr>
        <p:blipFill rotWithShape="1">
          <a:blip r:embed="rId5">
            <a:alphaModFix/>
          </a:blip>
          <a:srcRect/>
          <a:stretch/>
        </p:blipFill>
        <p:spPr>
          <a:xfrm>
            <a:off x="3772503" y="159407"/>
            <a:ext cx="1917098" cy="671840"/>
          </a:xfrm>
          <a:prstGeom prst="rect">
            <a:avLst/>
          </a:prstGeom>
          <a:noFill/>
          <a:ln>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0FCA-409C-D46B-F28F-ED513E7122A9}"/>
              </a:ext>
            </a:extLst>
          </p:cNvPr>
          <p:cNvSpPr>
            <a:spLocks noGrp="1"/>
          </p:cNvSpPr>
          <p:nvPr>
            <p:ph type="title"/>
          </p:nvPr>
        </p:nvSpPr>
        <p:spPr/>
        <p:txBody>
          <a:bodyPr/>
          <a:lstStyle/>
          <a:p>
            <a:r>
              <a:rPr lang="en-GB" dirty="0"/>
              <a:t>Self-testing can support diagnosis</a:t>
            </a:r>
          </a:p>
        </p:txBody>
      </p:sp>
      <p:sp>
        <p:nvSpPr>
          <p:cNvPr id="3" name="Text Placeholder 2">
            <a:extLst>
              <a:ext uri="{FF2B5EF4-FFF2-40B4-BE49-F238E27FC236}">
                <a16:creationId xmlns:a16="http://schemas.microsoft.com/office/drawing/2014/main" id="{66119105-F2E2-5655-4E15-1F5034B46B15}"/>
              </a:ext>
            </a:extLst>
          </p:cNvPr>
          <p:cNvSpPr>
            <a:spLocks noGrp="1"/>
          </p:cNvSpPr>
          <p:nvPr>
            <p:ph type="body" idx="1"/>
          </p:nvPr>
        </p:nvSpPr>
        <p:spPr>
          <a:xfrm>
            <a:off x="838201" y="1736203"/>
            <a:ext cx="4006932" cy="4440760"/>
          </a:xfrm>
        </p:spPr>
        <p:txBody>
          <a:bodyPr/>
          <a:lstStyle/>
          <a:p>
            <a:r>
              <a:rPr lang="en-GB" dirty="0"/>
              <a:t>Ag-RDTs, used by trained operators (professionals) or for COVID-19 self-testing, can be considered for diagnosing an SARS-CoV-2 infection, without a requirement for further confirmatory testing</a:t>
            </a:r>
          </a:p>
        </p:txBody>
      </p:sp>
      <p:sp>
        <p:nvSpPr>
          <p:cNvPr id="5" name="Slide Number Placeholder 4">
            <a:extLst>
              <a:ext uri="{FF2B5EF4-FFF2-40B4-BE49-F238E27FC236}">
                <a16:creationId xmlns:a16="http://schemas.microsoft.com/office/drawing/2014/main" id="{2D8A974D-DE3B-0790-D22D-AD713A1A1F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9" name="Picture 8" descr="Diagram&#10;&#10;Description automatically generated">
            <a:extLst>
              <a:ext uri="{FF2B5EF4-FFF2-40B4-BE49-F238E27FC236}">
                <a16:creationId xmlns:a16="http://schemas.microsoft.com/office/drawing/2014/main" id="{0F70BD52-AA49-440E-3A96-755815994AFB}"/>
              </a:ext>
            </a:extLst>
          </p:cNvPr>
          <p:cNvPicPr>
            <a:picLocks noChangeAspect="1"/>
          </p:cNvPicPr>
          <p:nvPr/>
        </p:nvPicPr>
        <p:blipFill>
          <a:blip r:embed="rId3"/>
          <a:stretch>
            <a:fillRect/>
          </a:stretch>
        </p:blipFill>
        <p:spPr>
          <a:xfrm>
            <a:off x="4548744" y="1736203"/>
            <a:ext cx="7209312" cy="4213442"/>
          </a:xfrm>
          <a:prstGeom prst="rect">
            <a:avLst/>
          </a:prstGeom>
        </p:spPr>
      </p:pic>
      <p:sp>
        <p:nvSpPr>
          <p:cNvPr id="7" name="Google Shape;104;p2">
            <a:extLst>
              <a:ext uri="{FF2B5EF4-FFF2-40B4-BE49-F238E27FC236}">
                <a16:creationId xmlns:a16="http://schemas.microsoft.com/office/drawing/2014/main" id="{48424C01-6EC0-EDD3-9D30-694AAD6DD68B}"/>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extLst>
      <p:ext uri="{BB962C8B-B14F-4D97-AF65-F5344CB8AC3E}">
        <p14:creationId xmlns:p14="http://schemas.microsoft.com/office/powerpoint/2010/main" val="30643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BD22-E074-7968-B1B1-944ECCE043FA}"/>
              </a:ext>
            </a:extLst>
          </p:cNvPr>
          <p:cNvSpPr>
            <a:spLocks noGrp="1"/>
          </p:cNvSpPr>
          <p:nvPr>
            <p:ph type="title"/>
          </p:nvPr>
        </p:nvSpPr>
        <p:spPr/>
        <p:txBody>
          <a:bodyPr/>
          <a:lstStyle/>
          <a:p>
            <a:r>
              <a:rPr lang="en-GB" dirty="0"/>
              <a:t>Self-testing can support screening </a:t>
            </a:r>
          </a:p>
        </p:txBody>
      </p:sp>
      <p:sp>
        <p:nvSpPr>
          <p:cNvPr id="3" name="Text Placeholder 2">
            <a:extLst>
              <a:ext uri="{FF2B5EF4-FFF2-40B4-BE49-F238E27FC236}">
                <a16:creationId xmlns:a16="http://schemas.microsoft.com/office/drawing/2014/main" id="{A6C55B30-8A60-CB9A-D219-8934847CE7C2}"/>
              </a:ext>
            </a:extLst>
          </p:cNvPr>
          <p:cNvSpPr>
            <a:spLocks noGrp="1"/>
          </p:cNvSpPr>
          <p:nvPr>
            <p:ph type="body" idx="1"/>
          </p:nvPr>
        </p:nvSpPr>
        <p:spPr>
          <a:xfrm>
            <a:off x="838200" y="1736203"/>
            <a:ext cx="6512626" cy="4440760"/>
          </a:xfrm>
        </p:spPr>
        <p:txBody>
          <a:bodyPr>
            <a:normAutofit/>
          </a:bodyPr>
          <a:lstStyle/>
          <a:p>
            <a:r>
              <a:rPr lang="en-GB" dirty="0"/>
              <a:t>COVID-19 self-testing can be considered for screening purposes in asymptomatic individuals with no known exposure to the virus</a:t>
            </a:r>
          </a:p>
          <a:p>
            <a:r>
              <a:rPr lang="en-GB" dirty="0"/>
              <a:t>Testing in asymptomatic individuals could increase their confidence that they are not infected with SARS-CoV-2</a:t>
            </a:r>
          </a:p>
          <a:p>
            <a:r>
              <a:rPr lang="en-GB" dirty="0"/>
              <a:t>A negative self-test result could enable participation in an activity, such as group activities or indoor gatherings</a:t>
            </a:r>
          </a:p>
          <a:p>
            <a:r>
              <a:rPr lang="en-GB" dirty="0"/>
              <a:t>Confirmatory testing for positive results may be considered</a:t>
            </a:r>
          </a:p>
        </p:txBody>
      </p:sp>
      <p:sp>
        <p:nvSpPr>
          <p:cNvPr id="5" name="Slide Number Placeholder 4">
            <a:extLst>
              <a:ext uri="{FF2B5EF4-FFF2-40B4-BE49-F238E27FC236}">
                <a16:creationId xmlns:a16="http://schemas.microsoft.com/office/drawing/2014/main" id="{DB12981E-2256-BD84-224D-5CFAB24114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7" name="Picture 6">
            <a:extLst>
              <a:ext uri="{FF2B5EF4-FFF2-40B4-BE49-F238E27FC236}">
                <a16:creationId xmlns:a16="http://schemas.microsoft.com/office/drawing/2014/main" id="{1C6FBC0D-2C76-7E62-7AD2-62DCF8A5D579}"/>
              </a:ext>
            </a:extLst>
          </p:cNvPr>
          <p:cNvPicPr>
            <a:picLocks noChangeAspect="1"/>
          </p:cNvPicPr>
          <p:nvPr/>
        </p:nvPicPr>
        <p:blipFill>
          <a:blip r:embed="rId3"/>
          <a:stretch>
            <a:fillRect/>
          </a:stretch>
        </p:blipFill>
        <p:spPr>
          <a:xfrm>
            <a:off x="6153844" y="1736203"/>
            <a:ext cx="6038156" cy="4440760"/>
          </a:xfrm>
          <a:prstGeom prst="rect">
            <a:avLst/>
          </a:prstGeom>
        </p:spPr>
      </p:pic>
      <p:sp>
        <p:nvSpPr>
          <p:cNvPr id="8" name="Google Shape;104;p2">
            <a:extLst>
              <a:ext uri="{FF2B5EF4-FFF2-40B4-BE49-F238E27FC236}">
                <a16:creationId xmlns:a16="http://schemas.microsoft.com/office/drawing/2014/main" id="{71860B8B-AAEF-E447-CB9E-E7D1938CD243}"/>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extLst>
      <p:ext uri="{BB962C8B-B14F-4D97-AF65-F5344CB8AC3E}">
        <p14:creationId xmlns:p14="http://schemas.microsoft.com/office/powerpoint/2010/main" val="39813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a:p>
          <a:p>
            <a:pPr marL="228600" lvl="0" indent="-101600" algn="l" rtl="0">
              <a:lnSpc>
                <a:spcPct val="100000"/>
              </a:lnSpc>
              <a:spcBef>
                <a:spcPts val="1000"/>
              </a:spcBef>
              <a:spcAft>
                <a:spcPts val="0"/>
              </a:spcAft>
              <a:buClr>
                <a:schemeClr val="accent1"/>
              </a:buClr>
              <a:buSzPts val="2000"/>
              <a:buNone/>
            </a:pPr>
            <a:endParaRPr/>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12</a:t>
            </a:fld>
            <a:endParaRPr sz="1000"/>
          </a:p>
        </p:txBody>
      </p:sp>
      <p:sp>
        <p:nvSpPr>
          <p:cNvPr id="2" name="TextBox 1">
            <a:extLst>
              <a:ext uri="{FF2B5EF4-FFF2-40B4-BE49-F238E27FC236}">
                <a16:creationId xmlns:a16="http://schemas.microsoft.com/office/drawing/2014/main" id="{B0BFDE07-55AC-9F6A-2D67-9AFA803BA400}"/>
              </a:ext>
            </a:extLst>
          </p:cNvPr>
          <p:cNvSpPr txBox="1"/>
          <p:nvPr/>
        </p:nvSpPr>
        <p:spPr>
          <a:xfrm>
            <a:off x="1563778" y="1736203"/>
            <a:ext cx="10052965" cy="1323439"/>
          </a:xfrm>
          <a:prstGeom prst="rect">
            <a:avLst/>
          </a:prstGeom>
          <a:noFill/>
        </p:spPr>
        <p:txBody>
          <a:bodyPr wrap="square" rtlCol="0">
            <a:spAutoFit/>
          </a:bodyPr>
          <a:lstStyle/>
          <a:p>
            <a:pPr indent="-285750" algn="just">
              <a:buClr>
                <a:schemeClr val="accent1"/>
              </a:buClr>
              <a:buFont typeface="Arial" panose="020B0604020202020204" pitchFamily="34" charset="0"/>
              <a:buChar char="•"/>
            </a:pPr>
            <a:r>
              <a:rPr lang="en-GB" sz="2000" dirty="0">
                <a:solidFill>
                  <a:schemeClr val="bg2"/>
                </a:solidFill>
              </a:rPr>
              <a:t>Feasible.</a:t>
            </a:r>
          </a:p>
          <a:p>
            <a:pPr indent="-285750" algn="just">
              <a:buClr>
                <a:schemeClr val="accent1"/>
              </a:buClr>
              <a:buFont typeface="Arial" panose="020B0604020202020204" pitchFamily="34" charset="0"/>
              <a:buChar char="•"/>
            </a:pPr>
            <a:r>
              <a:rPr lang="en-GB" sz="2000" dirty="0">
                <a:solidFill>
                  <a:schemeClr val="bg2"/>
                </a:solidFill>
              </a:rPr>
              <a:t>Acceptable.</a:t>
            </a:r>
          </a:p>
          <a:p>
            <a:pPr indent="-285750" algn="just">
              <a:buClr>
                <a:schemeClr val="accent1"/>
              </a:buClr>
              <a:buFont typeface="Arial" panose="020B0604020202020204" pitchFamily="34" charset="0"/>
              <a:buChar char="•"/>
            </a:pPr>
            <a:r>
              <a:rPr lang="en-GB" sz="2000" dirty="0">
                <a:solidFill>
                  <a:schemeClr val="bg2"/>
                </a:solidFill>
              </a:rPr>
              <a:t>Timely diagnosis and prompt risk-based decisions and post-test actions.</a:t>
            </a:r>
          </a:p>
          <a:p>
            <a:pPr indent="-285750" algn="just">
              <a:buClr>
                <a:schemeClr val="accent1"/>
              </a:buClr>
              <a:buFont typeface="Arial" panose="020B0604020202020204" pitchFamily="34" charset="0"/>
              <a:buChar char="•"/>
            </a:pPr>
            <a:r>
              <a:rPr lang="en-GB" sz="2000" dirty="0">
                <a:solidFill>
                  <a:schemeClr val="bg2"/>
                </a:solidFill>
              </a:rPr>
              <a:t>Expands access to testing, enabling additional individual and social benefits.</a:t>
            </a:r>
          </a:p>
        </p:txBody>
      </p:sp>
      <p:sp>
        <p:nvSpPr>
          <p:cNvPr id="13" name="Google Shape;109;p3">
            <a:extLst>
              <a:ext uri="{FF2B5EF4-FFF2-40B4-BE49-F238E27FC236}">
                <a16:creationId xmlns:a16="http://schemas.microsoft.com/office/drawing/2014/main" id="{0DB39627-846E-C00C-C615-D8D9AAEBC2B4}"/>
              </a:ext>
            </a:extLst>
          </p:cNvPr>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n-US" dirty="0"/>
              <a:t>In summary, why should self-testing be offered?</a:t>
            </a:r>
            <a:endParaRPr dirty="0"/>
          </a:p>
        </p:txBody>
      </p:sp>
      <p:pic>
        <p:nvPicPr>
          <p:cNvPr id="14" name="Graphic 13" descr="Checkmark with solid fill">
            <a:extLst>
              <a:ext uri="{FF2B5EF4-FFF2-40B4-BE49-F238E27FC236}">
                <a16:creationId xmlns:a16="http://schemas.microsoft.com/office/drawing/2014/main" id="{6DD1171B-D8D1-42ED-C674-216B82063B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4536" y="2038986"/>
            <a:ext cx="914400" cy="914400"/>
          </a:xfrm>
          <a:prstGeom prst="rect">
            <a:avLst/>
          </a:prstGeom>
        </p:spPr>
      </p:pic>
      <p:sp>
        <p:nvSpPr>
          <p:cNvPr id="8" name="TextBox 7">
            <a:extLst>
              <a:ext uri="{FF2B5EF4-FFF2-40B4-BE49-F238E27FC236}">
                <a16:creationId xmlns:a16="http://schemas.microsoft.com/office/drawing/2014/main" id="{88908C2F-BBC9-C362-BB86-887FE4962CFF}"/>
              </a:ext>
            </a:extLst>
          </p:cNvPr>
          <p:cNvSpPr txBox="1"/>
          <p:nvPr/>
        </p:nvSpPr>
        <p:spPr>
          <a:xfrm>
            <a:off x="1602204" y="3854582"/>
            <a:ext cx="10014540" cy="1631216"/>
          </a:xfrm>
          <a:prstGeom prst="rect">
            <a:avLst/>
          </a:prstGeom>
          <a:noFill/>
        </p:spPr>
        <p:txBody>
          <a:bodyPr wrap="square" lIns="91440" tIns="45720" rIns="91440" bIns="45720" rtlCol="0" anchor="t">
            <a:spAutoFit/>
          </a:bodyPr>
          <a:lstStyle/>
          <a:p>
            <a:pPr indent="-285750" algn="just">
              <a:buFont typeface="Arial" panose="020B0604020202020204" pitchFamily="34" charset="0"/>
              <a:buChar char="•"/>
            </a:pPr>
            <a:endParaRPr lang="en-GB" sz="2000" dirty="0"/>
          </a:p>
          <a:p>
            <a:pPr indent="-285750" algn="just">
              <a:buClr>
                <a:schemeClr val="accent1"/>
              </a:buClr>
              <a:buFont typeface="Arial" panose="020B0604020202020204" pitchFamily="34" charset="0"/>
              <a:buChar char="•"/>
            </a:pPr>
            <a:r>
              <a:rPr lang="en-GB" sz="2000" dirty="0">
                <a:solidFill>
                  <a:schemeClr val="bg2"/>
                </a:solidFill>
              </a:rPr>
              <a:t>Costs and resource requirements are uncertain and variable.</a:t>
            </a:r>
          </a:p>
          <a:p>
            <a:pPr indent="-285750" algn="just">
              <a:buClr>
                <a:schemeClr val="accent1"/>
              </a:buClr>
              <a:buFont typeface="Arial" panose="020B0604020202020204" pitchFamily="34" charset="0"/>
              <a:buChar char="•"/>
            </a:pPr>
            <a:r>
              <a:rPr lang="en-GB" sz="2000" dirty="0">
                <a:solidFill>
                  <a:schemeClr val="bg2"/>
                </a:solidFill>
              </a:rPr>
              <a:t>Negative test results may give a false sense of security– crucial to include messages on result interpretation and possibility of re-testing.</a:t>
            </a:r>
          </a:p>
          <a:p>
            <a:pPr algn="just"/>
            <a:endParaRPr lang="en-GB" sz="2000" dirty="0">
              <a:solidFill>
                <a:schemeClr val="dk1"/>
              </a:solidFill>
            </a:endParaRPr>
          </a:p>
        </p:txBody>
      </p:sp>
      <p:pic>
        <p:nvPicPr>
          <p:cNvPr id="16" name="Graphic 15" descr="Exclamation mark with solid fill">
            <a:extLst>
              <a:ext uri="{FF2B5EF4-FFF2-40B4-BE49-F238E27FC236}">
                <a16:creationId xmlns:a16="http://schemas.microsoft.com/office/drawing/2014/main" id="{0E2B8285-AF41-0C29-4CAB-03BBC96CA2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5316" y="4345179"/>
            <a:ext cx="914400" cy="914400"/>
          </a:xfrm>
          <a:prstGeom prst="rect">
            <a:avLst/>
          </a:prstGeom>
        </p:spPr>
      </p:pic>
      <p:sp>
        <p:nvSpPr>
          <p:cNvPr id="15" name="TextBox 14">
            <a:extLst>
              <a:ext uri="{FF2B5EF4-FFF2-40B4-BE49-F238E27FC236}">
                <a16:creationId xmlns:a16="http://schemas.microsoft.com/office/drawing/2014/main" id="{C9E2BF0E-5AAD-4535-AA23-5EF6A4B39A5B}"/>
              </a:ext>
            </a:extLst>
          </p:cNvPr>
          <p:cNvSpPr txBox="1"/>
          <p:nvPr/>
        </p:nvSpPr>
        <p:spPr>
          <a:xfrm>
            <a:off x="515155" y="5698987"/>
            <a:ext cx="11602649" cy="523220"/>
          </a:xfrm>
          <a:prstGeom prst="rect">
            <a:avLst/>
          </a:prstGeom>
          <a:noFill/>
        </p:spPr>
        <p:txBody>
          <a:bodyPr wrap="square">
            <a:spAutoFit/>
          </a:bodyPr>
          <a:lstStyle/>
          <a:p>
            <a:r>
              <a:rPr lang="en-GB" dirty="0">
                <a:solidFill>
                  <a:schemeClr val="bg2"/>
                </a:solidFill>
              </a:rPr>
              <a:t>From SARS-CoV-2 antigen-detection rapid diagnostic tests for COVID-19 self-testing. Interim guidance- 9 March 2022. Geneva. World Health Organization. </a:t>
            </a:r>
            <a:r>
              <a:rPr lang="en-GB" dirty="0">
                <a:solidFill>
                  <a:schemeClr val="accent1"/>
                </a:solidFill>
                <a:hlinkClick r:id="rId8">
                  <a:extLst>
                    <a:ext uri="{A12FA001-AC4F-418D-AE19-62706E023703}">
                      <ahyp:hlinkClr xmlns:ahyp="http://schemas.microsoft.com/office/drawing/2018/hyperlinkcolor" val="tx"/>
                    </a:ext>
                  </a:extLst>
                </a:hlinkClick>
              </a:rPr>
              <a:t>https://www.who.int/publications/i/item/WHO-2019-nCoV-Ag-RDTs-Self_testing-2022.1</a:t>
            </a:r>
            <a:endParaRPr lang="en-US" dirty="0"/>
          </a:p>
        </p:txBody>
      </p:sp>
      <p:sp>
        <p:nvSpPr>
          <p:cNvPr id="4" name="Google Shape;104;p2">
            <a:extLst>
              <a:ext uri="{FF2B5EF4-FFF2-40B4-BE49-F238E27FC236}">
                <a16:creationId xmlns:a16="http://schemas.microsoft.com/office/drawing/2014/main" id="{5E097A22-AC17-0558-90B8-00F384EC36B3}"/>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179443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C2C-D581-43B3-3A68-03B205CF625A}"/>
              </a:ext>
            </a:extLst>
          </p:cNvPr>
          <p:cNvSpPr>
            <a:spLocks noGrp="1"/>
          </p:cNvSpPr>
          <p:nvPr>
            <p:ph type="title"/>
          </p:nvPr>
        </p:nvSpPr>
        <p:spPr/>
        <p:txBody>
          <a:bodyPr/>
          <a:lstStyle/>
          <a:p>
            <a:r>
              <a:rPr lang="en-GB" dirty="0"/>
              <a:t>Key information for healthcare workers (1)</a:t>
            </a:r>
          </a:p>
        </p:txBody>
      </p:sp>
      <p:sp>
        <p:nvSpPr>
          <p:cNvPr id="4" name="Text Placeholder 3">
            <a:extLst>
              <a:ext uri="{FF2B5EF4-FFF2-40B4-BE49-F238E27FC236}">
                <a16:creationId xmlns:a16="http://schemas.microsoft.com/office/drawing/2014/main" id="{643CD02C-9829-6543-158A-8D97F609DBC9}"/>
              </a:ext>
            </a:extLst>
          </p:cNvPr>
          <p:cNvSpPr>
            <a:spLocks noGrp="1"/>
          </p:cNvSpPr>
          <p:nvPr>
            <p:ph type="body" idx="1"/>
          </p:nvPr>
        </p:nvSpPr>
        <p:spPr>
          <a:xfrm>
            <a:off x="838201" y="1736203"/>
            <a:ext cx="5970104" cy="4440760"/>
          </a:xfrm>
        </p:spPr>
        <p:txBody>
          <a:bodyPr/>
          <a:lstStyle/>
          <a:p>
            <a:r>
              <a:rPr lang="en-GB" dirty="0"/>
              <a:t>Ensure that the SARS-CoV-2 Ag-RDTs provided are recommended for self-testing</a:t>
            </a:r>
          </a:p>
          <a:p>
            <a:r>
              <a:rPr lang="en-GB" dirty="0"/>
              <a:t>Follow the manufacturer’s instructions on storage conditions</a:t>
            </a:r>
          </a:p>
          <a:p>
            <a:r>
              <a:rPr lang="en-GB" dirty="0"/>
              <a:t>Check expiry dates of tests and ensure tests with the shortest expiry are used first</a:t>
            </a:r>
          </a:p>
          <a:p>
            <a:r>
              <a:rPr lang="en-GB" dirty="0"/>
              <a:t>Do not provide tests that are past their expiry date</a:t>
            </a:r>
          </a:p>
          <a:p>
            <a:endParaRPr lang="en-GB" dirty="0"/>
          </a:p>
        </p:txBody>
      </p:sp>
      <p:sp>
        <p:nvSpPr>
          <p:cNvPr id="6" name="Slide Number Placeholder 5">
            <a:extLst>
              <a:ext uri="{FF2B5EF4-FFF2-40B4-BE49-F238E27FC236}">
                <a16:creationId xmlns:a16="http://schemas.microsoft.com/office/drawing/2014/main" id="{AFB118C8-EF1F-1298-FF27-3C0EE59FA39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13</a:t>
            </a:fld>
            <a:endParaRPr lang="en-US"/>
          </a:p>
        </p:txBody>
      </p:sp>
      <p:grpSp>
        <p:nvGrpSpPr>
          <p:cNvPr id="7" name="Group 6">
            <a:extLst>
              <a:ext uri="{FF2B5EF4-FFF2-40B4-BE49-F238E27FC236}">
                <a16:creationId xmlns:a16="http://schemas.microsoft.com/office/drawing/2014/main" id="{751E78A9-D3FB-724F-2A73-64A1C91FFD9E}"/>
              </a:ext>
            </a:extLst>
          </p:cNvPr>
          <p:cNvGrpSpPr/>
          <p:nvPr/>
        </p:nvGrpSpPr>
        <p:grpSpPr>
          <a:xfrm>
            <a:off x="7429730" y="1407800"/>
            <a:ext cx="3924069" cy="596348"/>
            <a:chOff x="7861998" y="1527451"/>
            <a:chExt cx="3924069" cy="596348"/>
          </a:xfrm>
        </p:grpSpPr>
        <p:sp>
          <p:nvSpPr>
            <p:cNvPr id="8" name="TextBox 7">
              <a:extLst>
                <a:ext uri="{FF2B5EF4-FFF2-40B4-BE49-F238E27FC236}">
                  <a16:creationId xmlns:a16="http://schemas.microsoft.com/office/drawing/2014/main" id="{158280A5-A1DC-D40A-5779-DBA0D6BE981C}"/>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6A147321-45CE-C330-F130-E4AEF83D82DF}"/>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577E83B9-6DE7-B6C5-298D-A3C76CC349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Google Shape;104;p2">
            <a:extLst>
              <a:ext uri="{FF2B5EF4-FFF2-40B4-BE49-F238E27FC236}">
                <a16:creationId xmlns:a16="http://schemas.microsoft.com/office/drawing/2014/main" id="{4BDF042F-0FA1-AFA9-C28D-AF92189C79FF}"/>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pic>
        <p:nvPicPr>
          <p:cNvPr id="5" name="Picture 4">
            <a:extLst>
              <a:ext uri="{FF2B5EF4-FFF2-40B4-BE49-F238E27FC236}">
                <a16:creationId xmlns:a16="http://schemas.microsoft.com/office/drawing/2014/main" id="{3AA73329-4E36-6C12-F475-9496E188B9CB}"/>
              </a:ext>
            </a:extLst>
          </p:cNvPr>
          <p:cNvPicPr>
            <a:picLocks noChangeAspect="1"/>
          </p:cNvPicPr>
          <p:nvPr/>
        </p:nvPicPr>
        <p:blipFill rotWithShape="1">
          <a:blip r:embed="rId4"/>
          <a:srcRect t="22036"/>
          <a:stretch/>
        </p:blipFill>
        <p:spPr>
          <a:xfrm>
            <a:off x="6714353" y="2078337"/>
            <a:ext cx="5027073" cy="3919330"/>
          </a:xfrm>
          <a:prstGeom prst="rect">
            <a:avLst/>
          </a:prstGeom>
        </p:spPr>
      </p:pic>
    </p:spTree>
    <p:extLst>
      <p:ext uri="{BB962C8B-B14F-4D97-AF65-F5344CB8AC3E}">
        <p14:creationId xmlns:p14="http://schemas.microsoft.com/office/powerpoint/2010/main" val="343365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A742-32B4-16FB-71D5-8C554B2D2FB8}"/>
              </a:ext>
            </a:extLst>
          </p:cNvPr>
          <p:cNvSpPr>
            <a:spLocks noGrp="1"/>
          </p:cNvSpPr>
          <p:nvPr>
            <p:ph type="title"/>
          </p:nvPr>
        </p:nvSpPr>
        <p:spPr/>
        <p:txBody>
          <a:bodyPr/>
          <a:lstStyle/>
          <a:p>
            <a:r>
              <a:rPr lang="en-GB" dirty="0"/>
              <a:t>Key information for Healthcare workers (2)</a:t>
            </a:r>
          </a:p>
        </p:txBody>
      </p:sp>
      <p:sp>
        <p:nvSpPr>
          <p:cNvPr id="3" name="Text Placeholder 2">
            <a:extLst>
              <a:ext uri="{FF2B5EF4-FFF2-40B4-BE49-F238E27FC236}">
                <a16:creationId xmlns:a16="http://schemas.microsoft.com/office/drawing/2014/main" id="{0856E7A6-8ADA-7DE6-3593-C82A1762437B}"/>
              </a:ext>
            </a:extLst>
          </p:cNvPr>
          <p:cNvSpPr>
            <a:spLocks noGrp="1"/>
          </p:cNvSpPr>
          <p:nvPr>
            <p:ph type="body" idx="1"/>
          </p:nvPr>
        </p:nvSpPr>
        <p:spPr/>
        <p:txBody>
          <a:bodyPr/>
          <a:lstStyle/>
          <a:p>
            <a:r>
              <a:rPr lang="en-GB" dirty="0"/>
              <a:t>Instruct the community member on the correct sampling technique for the self-test provided. It is important for them to use the sampling method (e.g. nasal swab) that the test is recommended for.</a:t>
            </a:r>
          </a:p>
          <a:p>
            <a:endParaRPr lang="en-GB" dirty="0"/>
          </a:p>
          <a:p>
            <a:r>
              <a:rPr lang="en-GB" dirty="0"/>
              <a:t>Instruct the community member on the correct testing technique for the self-test provided. It is important for them to follow the test-specific Instructions for Use, as reagents and procedures including incubation times may vary between different tests.</a:t>
            </a:r>
          </a:p>
          <a:p>
            <a:endParaRPr lang="en-GB" dirty="0"/>
          </a:p>
          <a:p>
            <a:r>
              <a:rPr lang="en-GB" dirty="0"/>
              <a:t>Follow your country recommendations on interpretation &amp; reporting of self-test results. These may include confirmation of test results, quarantine and re-testing using an approved SARS-CoV-2 PCR test. </a:t>
            </a:r>
          </a:p>
          <a:p>
            <a:endParaRPr lang="en-GB" dirty="0"/>
          </a:p>
        </p:txBody>
      </p:sp>
      <p:sp>
        <p:nvSpPr>
          <p:cNvPr id="5" name="Slide Number Placeholder 4">
            <a:extLst>
              <a:ext uri="{FF2B5EF4-FFF2-40B4-BE49-F238E27FC236}">
                <a16:creationId xmlns:a16="http://schemas.microsoft.com/office/drawing/2014/main" id="{3C0E9521-7AA6-3087-CEAE-27570F8653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dirty="0"/>
              <a:t>14</a:t>
            </a:fld>
            <a:endParaRPr lang="en-US" dirty="0"/>
          </a:p>
        </p:txBody>
      </p:sp>
      <p:grpSp>
        <p:nvGrpSpPr>
          <p:cNvPr id="6" name="Group 5">
            <a:extLst>
              <a:ext uri="{FF2B5EF4-FFF2-40B4-BE49-F238E27FC236}">
                <a16:creationId xmlns:a16="http://schemas.microsoft.com/office/drawing/2014/main" id="{D6D7F177-0959-BA8A-8227-547A653AD2D8}"/>
              </a:ext>
            </a:extLst>
          </p:cNvPr>
          <p:cNvGrpSpPr/>
          <p:nvPr/>
        </p:nvGrpSpPr>
        <p:grpSpPr>
          <a:xfrm>
            <a:off x="8060864" y="84689"/>
            <a:ext cx="3924069" cy="596348"/>
            <a:chOff x="7861998" y="1527451"/>
            <a:chExt cx="3924069" cy="596348"/>
          </a:xfrm>
        </p:grpSpPr>
        <p:sp>
          <p:nvSpPr>
            <p:cNvPr id="7" name="TextBox 6">
              <a:extLst>
                <a:ext uri="{FF2B5EF4-FFF2-40B4-BE49-F238E27FC236}">
                  <a16:creationId xmlns:a16="http://schemas.microsoft.com/office/drawing/2014/main" id="{0536A4C0-E8D0-E9FB-B1A3-396A24C6D0B5}"/>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8" name="Oval 7">
              <a:extLst>
                <a:ext uri="{FF2B5EF4-FFF2-40B4-BE49-F238E27FC236}">
                  <a16:creationId xmlns:a16="http://schemas.microsoft.com/office/drawing/2014/main" id="{120F1A00-3C5E-9C56-261A-F1533FA50D80}"/>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encil">
              <a:extLst>
                <a:ext uri="{FF2B5EF4-FFF2-40B4-BE49-F238E27FC236}">
                  <a16:creationId xmlns:a16="http://schemas.microsoft.com/office/drawing/2014/main" id="{7374D563-77E7-6AB9-593C-733CCA63A1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sp>
        <p:nvSpPr>
          <p:cNvPr id="11" name="Google Shape;104;p2">
            <a:extLst>
              <a:ext uri="{FF2B5EF4-FFF2-40B4-BE49-F238E27FC236}">
                <a16:creationId xmlns:a16="http://schemas.microsoft.com/office/drawing/2014/main" id="{E9BD5978-1D96-0D77-007A-12B1C2C826AF}"/>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dirty="0"/>
              <a:t>SARS-CoV-2 Antigen Rapid Diagnostic Test Training Workshop – v3.0 | Use of SARS-CoV-2 Ag-RDTs for COVID-19 self-testing</a:t>
            </a:r>
          </a:p>
        </p:txBody>
      </p:sp>
    </p:spTree>
    <p:extLst>
      <p:ext uri="{BB962C8B-B14F-4D97-AF65-F5344CB8AC3E}">
        <p14:creationId xmlns:p14="http://schemas.microsoft.com/office/powerpoint/2010/main" val="2466954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199" y="289689"/>
            <a:ext cx="10515600" cy="942814"/>
          </a:xfrm>
          <a:prstGeom prst="rect">
            <a:avLst/>
          </a:prstGeom>
          <a:noFill/>
          <a:ln>
            <a:noFill/>
          </a:ln>
        </p:spPr>
        <p:txBody>
          <a:bodyPr spcFirstLastPara="1" wrap="square" lIns="0" tIns="0" rIns="0" bIns="0" anchor="b" anchorCtr="0">
            <a:noAutofit/>
          </a:bodyPr>
          <a:lstStyle/>
          <a:p>
            <a:r>
              <a:rPr lang="en-GB" dirty="0"/>
              <a:t>Key information to be provided to users (1)* </a:t>
            </a: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15</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81009" y="1714055"/>
            <a:ext cx="9208450" cy="2347950"/>
          </a:xfrm>
          <a:prstGeom prst="rect">
            <a:avLst/>
          </a:prstGeom>
          <a:noFill/>
          <a:ln>
            <a:noFill/>
          </a:ln>
        </p:spPr>
        <p:txBody>
          <a:bodyPr spcFirstLastPara="1" wrap="square" lIns="91425" tIns="45700" rIns="91425" bIns="45700" anchor="t" anchorCtr="0">
            <a:noAutofit/>
          </a:bodyPr>
          <a:lstStyle/>
          <a:p>
            <a:pPr marL="0" indent="0" algn="just">
              <a:lnSpc>
                <a:spcPct val="90000"/>
              </a:lnSpc>
              <a:buClr>
                <a:srgbClr val="0070C0"/>
              </a:buClr>
              <a:buSzPts val="1800"/>
              <a:buNone/>
            </a:pPr>
            <a:endParaRPr lang="en-GB">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en-GB">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6E3A3E4E-4DDE-4CDA-81FA-C09B1EBCD968}"/>
              </a:ext>
            </a:extLst>
          </p:cNvPr>
          <p:cNvSpPr txBox="1"/>
          <p:nvPr/>
        </p:nvSpPr>
        <p:spPr>
          <a:xfrm>
            <a:off x="224118" y="5869959"/>
            <a:ext cx="10614212" cy="553998"/>
          </a:xfrm>
          <a:prstGeom prst="rect">
            <a:avLst/>
          </a:prstGeom>
          <a:noFill/>
        </p:spPr>
        <p:txBody>
          <a:bodyPr wrap="square">
            <a:spAutoFit/>
          </a:bodyPr>
          <a:lstStyle/>
          <a:p>
            <a:r>
              <a:rPr lang="en-GB" sz="1000" dirty="0">
                <a:solidFill>
                  <a:schemeClr val="bg2"/>
                </a:solidFill>
              </a:rPr>
              <a:t>* Use of SARS-CoV-2 antigen-detection rapid diagnostic tests for COVID-19 self-testing. Interim guidance- 9 March 2022. Geneva. World Health Organization. </a:t>
            </a:r>
            <a:r>
              <a:rPr lang="en-GB" sz="1000" dirty="0">
                <a:hlinkClick r:id="rId4"/>
              </a:rPr>
              <a:t>https://www.who.int/publications/i/item/WHO-2019-nCoV-Ag-RDTs-Self_testing-2022.1</a:t>
            </a:r>
            <a:endParaRPr lang="en-GB" sz="1000" dirty="0"/>
          </a:p>
          <a:p>
            <a:endParaRPr lang="en-GB" sz="1000" dirty="0"/>
          </a:p>
        </p:txBody>
      </p:sp>
      <p:sp>
        <p:nvSpPr>
          <p:cNvPr id="13" name="TextBox 12">
            <a:extLst>
              <a:ext uri="{FF2B5EF4-FFF2-40B4-BE49-F238E27FC236}">
                <a16:creationId xmlns:a16="http://schemas.microsoft.com/office/drawing/2014/main" id="{1C98005A-79F4-1520-CBC9-F81CCA29E519}"/>
              </a:ext>
            </a:extLst>
          </p:cNvPr>
          <p:cNvSpPr txBox="1"/>
          <p:nvPr/>
        </p:nvSpPr>
        <p:spPr>
          <a:xfrm>
            <a:off x="838199" y="1680007"/>
            <a:ext cx="10515600" cy="2416046"/>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100000"/>
              <a:buFont typeface="Arial"/>
              <a:buChar char="•"/>
            </a:pPr>
            <a:r>
              <a:rPr lang="en-GB" sz="2000" dirty="0">
                <a:solidFill>
                  <a:schemeClr val="bg2"/>
                </a:solidFill>
              </a:rPr>
              <a:t>When self-testing should be conducted. </a:t>
            </a:r>
            <a:endParaRPr lang="en-US" sz="2000" dirty="0">
              <a:solidFill>
                <a:schemeClr val="bg2"/>
              </a:solidFill>
            </a:endParaRPr>
          </a:p>
          <a:p>
            <a:pPr marL="342900" indent="-342900">
              <a:lnSpc>
                <a:spcPct val="90000"/>
              </a:lnSpc>
              <a:spcBef>
                <a:spcPts val="1000"/>
              </a:spcBef>
              <a:buClr>
                <a:schemeClr val="accent1"/>
              </a:buClr>
              <a:buSzPct val="100000"/>
              <a:buFont typeface="Arial"/>
              <a:buChar char="•"/>
            </a:pPr>
            <a:r>
              <a:rPr lang="en-GB" sz="2000" dirty="0">
                <a:solidFill>
                  <a:schemeClr val="bg2"/>
                </a:solidFill>
              </a:rPr>
              <a:t>Interpretation of positive or negative results</a:t>
            </a:r>
            <a:r>
              <a:rPr lang="en-ZA" sz="2000" dirty="0">
                <a:solidFill>
                  <a:schemeClr val="bg2"/>
                </a:solidFill>
              </a:rPr>
              <a:t>. </a:t>
            </a:r>
            <a:endParaRPr lang="en-US" sz="2000" dirty="0">
              <a:solidFill>
                <a:schemeClr val="bg2"/>
              </a:solidFill>
            </a:endParaRPr>
          </a:p>
          <a:p>
            <a:pPr marL="342900" indent="-342900">
              <a:lnSpc>
                <a:spcPct val="90000"/>
              </a:lnSpc>
              <a:spcBef>
                <a:spcPts val="1000"/>
              </a:spcBef>
              <a:buClr>
                <a:schemeClr val="accent1"/>
              </a:buClr>
              <a:buSzPct val="100000"/>
              <a:buFont typeface="Arial"/>
              <a:buChar char="•"/>
            </a:pPr>
            <a:r>
              <a:rPr lang="en-GB" sz="2000" dirty="0">
                <a:solidFill>
                  <a:schemeClr val="bg2"/>
                </a:solidFill>
              </a:rPr>
              <a:t>Recommended follow-up actions after self-testing.</a:t>
            </a:r>
          </a:p>
          <a:p>
            <a:pPr marL="342900" indent="-342900">
              <a:lnSpc>
                <a:spcPct val="90000"/>
              </a:lnSpc>
              <a:spcBef>
                <a:spcPts val="1000"/>
              </a:spcBef>
              <a:buClr>
                <a:schemeClr val="accent1"/>
              </a:buClr>
              <a:buSzPct val="100000"/>
              <a:buFont typeface="Arial"/>
              <a:buChar char="•"/>
            </a:pPr>
            <a:r>
              <a:rPr lang="en-GB" sz="2000" dirty="0">
                <a:solidFill>
                  <a:schemeClr val="bg2"/>
                </a:solidFill>
              </a:rPr>
              <a:t>Information on result reporting, quarantine, contact tracing, when to seek confirmatory testing and retesting, availability of treatment services, updated information on infection prevention and control, masking and physical distancing, and public health and social measures.</a:t>
            </a:r>
          </a:p>
        </p:txBody>
      </p:sp>
      <p:sp>
        <p:nvSpPr>
          <p:cNvPr id="2" name="TextBox 1">
            <a:extLst>
              <a:ext uri="{FF2B5EF4-FFF2-40B4-BE49-F238E27FC236}">
                <a16:creationId xmlns:a16="http://schemas.microsoft.com/office/drawing/2014/main" id="{F5341F34-ED08-F4FB-49DC-BA4CD8D9F1B3}"/>
              </a:ext>
            </a:extLst>
          </p:cNvPr>
          <p:cNvSpPr txBox="1"/>
          <p:nvPr/>
        </p:nvSpPr>
        <p:spPr>
          <a:xfrm>
            <a:off x="709604" y="4681947"/>
            <a:ext cx="10772790" cy="707886"/>
          </a:xfrm>
          <a:prstGeom prst="rect">
            <a:avLst/>
          </a:prstGeom>
          <a:solidFill>
            <a:schemeClr val="accent1"/>
          </a:solidFill>
          <a:ln>
            <a:solidFill>
              <a:schemeClr val="accent1"/>
            </a:solidFill>
          </a:ln>
        </p:spPr>
        <p:txBody>
          <a:bodyPr wrap="square" rtlCol="0">
            <a:spAutoFit/>
          </a:bodyPr>
          <a:lstStyle/>
          <a:p>
            <a:pPr algn="ctr"/>
            <a:r>
              <a:rPr lang="en-GB" sz="2000" dirty="0">
                <a:solidFill>
                  <a:schemeClr val="bg1"/>
                </a:solidFill>
              </a:rPr>
              <a:t>Individuals may choose to self-test to gain increased confidence that they do not have a SARS-CoV-2 infection (e.g. for participation in group activities, social events etc)</a:t>
            </a:r>
            <a:endParaRPr lang="en-ZA" sz="3200" dirty="0">
              <a:solidFill>
                <a:schemeClr val="bg1"/>
              </a:solidFill>
              <a:effectLst/>
            </a:endParaRPr>
          </a:p>
        </p:txBody>
      </p:sp>
      <p:grpSp>
        <p:nvGrpSpPr>
          <p:cNvPr id="11" name="Group 10">
            <a:extLst>
              <a:ext uri="{FF2B5EF4-FFF2-40B4-BE49-F238E27FC236}">
                <a16:creationId xmlns:a16="http://schemas.microsoft.com/office/drawing/2014/main" id="{1F4B1AE2-B1FA-D55F-1C0D-1E69F8AEDFA7}"/>
              </a:ext>
            </a:extLst>
          </p:cNvPr>
          <p:cNvGrpSpPr/>
          <p:nvPr/>
        </p:nvGrpSpPr>
        <p:grpSpPr>
          <a:xfrm>
            <a:off x="8100550" y="1685256"/>
            <a:ext cx="3924069" cy="596348"/>
            <a:chOff x="7861998" y="1527451"/>
            <a:chExt cx="3924069" cy="596348"/>
          </a:xfrm>
        </p:grpSpPr>
        <p:sp>
          <p:nvSpPr>
            <p:cNvPr id="12" name="TextBox 11">
              <a:extLst>
                <a:ext uri="{FF2B5EF4-FFF2-40B4-BE49-F238E27FC236}">
                  <a16:creationId xmlns:a16="http://schemas.microsoft.com/office/drawing/2014/main" id="{96906E3A-CCE7-0097-EC84-0672165BFA61}"/>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15" name="Oval 14">
              <a:extLst>
                <a:ext uri="{FF2B5EF4-FFF2-40B4-BE49-F238E27FC236}">
                  <a16:creationId xmlns:a16="http://schemas.microsoft.com/office/drawing/2014/main" id="{7821816D-2923-5E54-2701-FE3E3A0A4787}"/>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Pencil">
              <a:extLst>
                <a:ext uri="{FF2B5EF4-FFF2-40B4-BE49-F238E27FC236}">
                  <a16:creationId xmlns:a16="http://schemas.microsoft.com/office/drawing/2014/main" id="{44F00089-611C-42C0-1FBA-3268D3B743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
        <p:nvSpPr>
          <p:cNvPr id="4" name="Google Shape;104;p2">
            <a:extLst>
              <a:ext uri="{FF2B5EF4-FFF2-40B4-BE49-F238E27FC236}">
                <a16:creationId xmlns:a16="http://schemas.microsoft.com/office/drawing/2014/main" id="{DAF81FDC-3E30-3A17-9F12-BCE4A934985C}"/>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3325045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16</a:t>
            </a:fld>
            <a:endParaRPr sz="1000"/>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914398" y="198356"/>
            <a:ext cx="10515600" cy="942814"/>
          </a:xfrm>
          <a:prstGeom prst="rect">
            <a:avLst/>
          </a:prstGeom>
          <a:noFill/>
          <a:ln>
            <a:noFill/>
          </a:ln>
        </p:spPr>
        <p:txBody>
          <a:bodyPr spcFirstLastPara="1" wrap="square" lIns="0" tIns="0" rIns="0" bIns="0" anchor="b" anchorCtr="0">
            <a:noAutofit/>
          </a:bodyPr>
          <a:lstStyle/>
          <a:p>
            <a:pPr lvl="0"/>
            <a:r>
              <a:rPr lang="en-GB" dirty="0"/>
              <a:t>Key information to be provided to users (1)* </a:t>
            </a:r>
            <a:br>
              <a:rPr lang="en-GB" dirty="0"/>
            </a:br>
            <a:r>
              <a:rPr lang="en-GB" sz="3200" dirty="0"/>
              <a:t>When and how to use SARS-CoV-2 self-tests</a:t>
            </a:r>
            <a:endParaRPr dirty="0"/>
          </a:p>
        </p:txBody>
      </p:sp>
      <p:sp>
        <p:nvSpPr>
          <p:cNvPr id="9" name="TextBox 8">
            <a:extLst>
              <a:ext uri="{FF2B5EF4-FFF2-40B4-BE49-F238E27FC236}">
                <a16:creationId xmlns:a16="http://schemas.microsoft.com/office/drawing/2014/main" id="{EACBA6F9-C2EC-F7D1-DC84-52946DF7351A}"/>
              </a:ext>
            </a:extLst>
          </p:cNvPr>
          <p:cNvSpPr txBox="1"/>
          <p:nvPr/>
        </p:nvSpPr>
        <p:spPr>
          <a:xfrm>
            <a:off x="224118" y="5869959"/>
            <a:ext cx="10614212" cy="553998"/>
          </a:xfrm>
          <a:prstGeom prst="rect">
            <a:avLst/>
          </a:prstGeom>
          <a:noFill/>
        </p:spPr>
        <p:txBody>
          <a:bodyPr wrap="square">
            <a:spAutoFit/>
          </a:bodyPr>
          <a:lstStyle/>
          <a:p>
            <a:r>
              <a:rPr lang="en-GB" sz="1000" dirty="0">
                <a:solidFill>
                  <a:schemeClr val="bg2"/>
                </a:solidFill>
              </a:rPr>
              <a:t>* Use of SARS-CoV-2 antigen-detection rapid diagnostic tests for COVID-19 self-testing. Interim guidance- 9 March 2022. Geneva. World Health Organization. </a:t>
            </a:r>
            <a:r>
              <a:rPr lang="en-GB" sz="1000" dirty="0">
                <a:hlinkClick r:id="rId4"/>
              </a:rPr>
              <a:t>https://www.who.int/publications/i/item/WHO-2019-nCoV-Ag-RDTs-Self_testing-2022.1</a:t>
            </a:r>
            <a:endParaRPr lang="en-GB" sz="1000" dirty="0"/>
          </a:p>
          <a:p>
            <a:endParaRPr lang="en-GB" sz="1000" dirty="0"/>
          </a:p>
        </p:txBody>
      </p:sp>
      <p:sp>
        <p:nvSpPr>
          <p:cNvPr id="2" name="TextBox 1">
            <a:extLst>
              <a:ext uri="{FF2B5EF4-FFF2-40B4-BE49-F238E27FC236}">
                <a16:creationId xmlns:a16="http://schemas.microsoft.com/office/drawing/2014/main" id="{4AFE19C0-BED0-6414-6E40-2398E6A191E6}"/>
              </a:ext>
            </a:extLst>
          </p:cNvPr>
          <p:cNvSpPr txBox="1"/>
          <p:nvPr/>
        </p:nvSpPr>
        <p:spPr>
          <a:xfrm>
            <a:off x="796961" y="3160334"/>
            <a:ext cx="4726196" cy="2554545"/>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sz="2000" dirty="0">
                <a:solidFill>
                  <a:schemeClr val="bg2"/>
                </a:solidFill>
              </a:rPr>
              <a:t>If you feel unwell with symptoms that could be COVID-19</a:t>
            </a:r>
          </a:p>
          <a:p>
            <a:pPr marL="342900" indent="-342900">
              <a:buClr>
                <a:schemeClr val="accent1"/>
              </a:buClr>
              <a:buFont typeface="Arial" panose="020B0604020202020204" pitchFamily="34" charset="0"/>
              <a:buChar char="•"/>
            </a:pPr>
            <a:r>
              <a:rPr lang="en-GB" sz="2000" dirty="0">
                <a:solidFill>
                  <a:schemeClr val="bg2"/>
                </a:solidFill>
              </a:rPr>
              <a:t>If you think you were exposed to COVID-19 within the last seven days</a:t>
            </a:r>
          </a:p>
          <a:p>
            <a:pPr marL="342900" indent="-342900">
              <a:buClr>
                <a:schemeClr val="accent1"/>
              </a:buClr>
              <a:buFont typeface="Arial" panose="020B0604020202020204" pitchFamily="34" charset="0"/>
              <a:buChar char="•"/>
            </a:pPr>
            <a:r>
              <a:rPr lang="en-GB" sz="2000" dirty="0">
                <a:solidFill>
                  <a:schemeClr val="bg2"/>
                </a:solidFill>
              </a:rPr>
              <a:t>If you want to check if you are negative just before deciding whether to participate in an indoor social activity</a:t>
            </a:r>
          </a:p>
        </p:txBody>
      </p:sp>
      <p:sp>
        <p:nvSpPr>
          <p:cNvPr id="3" name="TextBox 2">
            <a:extLst>
              <a:ext uri="{FF2B5EF4-FFF2-40B4-BE49-F238E27FC236}">
                <a16:creationId xmlns:a16="http://schemas.microsoft.com/office/drawing/2014/main" id="{BB4EC922-F543-E5B0-C72A-2A8FB11FEFEB}"/>
              </a:ext>
            </a:extLst>
          </p:cNvPr>
          <p:cNvSpPr txBox="1"/>
          <p:nvPr/>
        </p:nvSpPr>
        <p:spPr>
          <a:xfrm>
            <a:off x="2520376" y="1718639"/>
            <a:ext cx="1439818" cy="584775"/>
          </a:xfrm>
          <a:prstGeom prst="rect">
            <a:avLst/>
          </a:prstGeom>
          <a:noFill/>
        </p:spPr>
        <p:txBody>
          <a:bodyPr wrap="none" rtlCol="0">
            <a:spAutoFit/>
          </a:bodyPr>
          <a:lstStyle/>
          <a:p>
            <a:r>
              <a:rPr lang="en-GB" sz="3200" b="1" dirty="0">
                <a:solidFill>
                  <a:schemeClr val="accent1"/>
                </a:solidFill>
              </a:rPr>
              <a:t>WHEN</a:t>
            </a:r>
          </a:p>
        </p:txBody>
      </p:sp>
      <p:sp>
        <p:nvSpPr>
          <p:cNvPr id="10" name="TextBox 9">
            <a:extLst>
              <a:ext uri="{FF2B5EF4-FFF2-40B4-BE49-F238E27FC236}">
                <a16:creationId xmlns:a16="http://schemas.microsoft.com/office/drawing/2014/main" id="{19597339-99D3-D4F4-E518-A024A97726C5}"/>
              </a:ext>
            </a:extLst>
          </p:cNvPr>
          <p:cNvSpPr txBox="1"/>
          <p:nvPr/>
        </p:nvSpPr>
        <p:spPr>
          <a:xfrm>
            <a:off x="8360854" y="1718668"/>
            <a:ext cx="1188146" cy="584775"/>
          </a:xfrm>
          <a:prstGeom prst="rect">
            <a:avLst/>
          </a:prstGeom>
          <a:noFill/>
        </p:spPr>
        <p:txBody>
          <a:bodyPr wrap="none" rtlCol="0">
            <a:spAutoFit/>
          </a:bodyPr>
          <a:lstStyle/>
          <a:p>
            <a:r>
              <a:rPr lang="en-GB" sz="3200" b="1" dirty="0">
                <a:solidFill>
                  <a:schemeClr val="accent1"/>
                </a:solidFill>
              </a:rPr>
              <a:t>HOW</a:t>
            </a:r>
          </a:p>
        </p:txBody>
      </p:sp>
      <p:sp>
        <p:nvSpPr>
          <p:cNvPr id="4" name="TextBox 3">
            <a:extLst>
              <a:ext uri="{FF2B5EF4-FFF2-40B4-BE49-F238E27FC236}">
                <a16:creationId xmlns:a16="http://schemas.microsoft.com/office/drawing/2014/main" id="{8A5B09CF-5CB2-655D-1744-158CC3DFCC66}"/>
              </a:ext>
            </a:extLst>
          </p:cNvPr>
          <p:cNvSpPr txBox="1"/>
          <p:nvPr/>
        </p:nvSpPr>
        <p:spPr>
          <a:xfrm>
            <a:off x="6095999" y="2399982"/>
            <a:ext cx="5903935" cy="3477875"/>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sz="2000" dirty="0">
                <a:solidFill>
                  <a:schemeClr val="bg2"/>
                </a:solidFill>
              </a:rPr>
              <a:t>Always follow the instructions on the pack of the test you are using (these change between brands)</a:t>
            </a:r>
          </a:p>
          <a:p>
            <a:pPr marL="342900" indent="-342900">
              <a:buClr>
                <a:schemeClr val="accent1"/>
              </a:buClr>
              <a:buFont typeface="Arial" panose="020B0604020202020204" pitchFamily="34" charset="0"/>
              <a:buChar char="•"/>
            </a:pPr>
            <a:r>
              <a:rPr lang="en-GB" sz="2000" dirty="0">
                <a:solidFill>
                  <a:schemeClr val="bg2"/>
                </a:solidFill>
              </a:rPr>
              <a:t>Clean your hands well before and after using the test</a:t>
            </a:r>
          </a:p>
          <a:p>
            <a:pPr marL="342900" indent="-342900">
              <a:buClr>
                <a:schemeClr val="accent1"/>
              </a:buClr>
              <a:buFont typeface="Arial" panose="020B0604020202020204" pitchFamily="34" charset="0"/>
              <a:buChar char="•"/>
            </a:pPr>
            <a:r>
              <a:rPr lang="en-GB" sz="2000" dirty="0">
                <a:solidFill>
                  <a:schemeClr val="bg2"/>
                </a:solidFill>
              </a:rPr>
              <a:t>Collect a sample from your nose and/or throat and run the test following the instructions</a:t>
            </a:r>
          </a:p>
          <a:p>
            <a:pPr marL="342900" indent="-342900">
              <a:buClr>
                <a:schemeClr val="accent1"/>
              </a:buClr>
              <a:buFont typeface="Arial" panose="020B0604020202020204" pitchFamily="34" charset="0"/>
              <a:buChar char="•"/>
            </a:pPr>
            <a:r>
              <a:rPr lang="en-GB" sz="2000" dirty="0">
                <a:solidFill>
                  <a:schemeClr val="bg2"/>
                </a:solidFill>
              </a:rPr>
              <a:t>Interpret the results after waiting the recommended amount of time</a:t>
            </a:r>
          </a:p>
          <a:p>
            <a:pPr marL="342900" indent="-342900">
              <a:buClr>
                <a:schemeClr val="accent1"/>
              </a:buClr>
              <a:buFont typeface="Arial" panose="020B0604020202020204" pitchFamily="34" charset="0"/>
              <a:buChar char="•"/>
            </a:pPr>
            <a:r>
              <a:rPr lang="en-GB" sz="2000" dirty="0">
                <a:solidFill>
                  <a:schemeClr val="bg2"/>
                </a:solidFill>
              </a:rPr>
              <a:t>Throw away the test as per the pack instructions</a:t>
            </a:r>
          </a:p>
        </p:txBody>
      </p:sp>
      <p:pic>
        <p:nvPicPr>
          <p:cNvPr id="13" name="Picture 12" descr="A picture containing vector graphics&#10;&#10;Description automatically generated">
            <a:extLst>
              <a:ext uri="{FF2B5EF4-FFF2-40B4-BE49-F238E27FC236}">
                <a16:creationId xmlns:a16="http://schemas.microsoft.com/office/drawing/2014/main" id="{53245664-7517-E2EC-5B27-1F856D96F021}"/>
              </a:ext>
            </a:extLst>
          </p:cNvPr>
          <p:cNvPicPr>
            <a:picLocks noChangeAspect="1"/>
          </p:cNvPicPr>
          <p:nvPr/>
        </p:nvPicPr>
        <p:blipFill>
          <a:blip r:embed="rId5"/>
          <a:stretch>
            <a:fillRect/>
          </a:stretch>
        </p:blipFill>
        <p:spPr>
          <a:xfrm>
            <a:off x="594970" y="1336714"/>
            <a:ext cx="1668540" cy="1668540"/>
          </a:xfrm>
          <a:prstGeom prst="rect">
            <a:avLst/>
          </a:prstGeom>
        </p:spPr>
      </p:pic>
      <p:pic>
        <p:nvPicPr>
          <p:cNvPr id="15" name="Picture 14">
            <a:extLst>
              <a:ext uri="{FF2B5EF4-FFF2-40B4-BE49-F238E27FC236}">
                <a16:creationId xmlns:a16="http://schemas.microsoft.com/office/drawing/2014/main" id="{B74B3D0D-F1B9-A3D8-5D3D-644BDB5322ED}"/>
              </a:ext>
            </a:extLst>
          </p:cNvPr>
          <p:cNvPicPr>
            <a:picLocks noChangeAspect="1"/>
          </p:cNvPicPr>
          <p:nvPr/>
        </p:nvPicPr>
        <p:blipFill>
          <a:blip r:embed="rId6"/>
          <a:stretch>
            <a:fillRect/>
          </a:stretch>
        </p:blipFill>
        <p:spPr>
          <a:xfrm>
            <a:off x="9978665" y="463631"/>
            <a:ext cx="1719330" cy="1719330"/>
          </a:xfrm>
          <a:prstGeom prst="rect">
            <a:avLst/>
          </a:prstGeom>
        </p:spPr>
      </p:pic>
      <p:sp>
        <p:nvSpPr>
          <p:cNvPr id="6" name="Google Shape;104;p2">
            <a:extLst>
              <a:ext uri="{FF2B5EF4-FFF2-40B4-BE49-F238E27FC236}">
                <a16:creationId xmlns:a16="http://schemas.microsoft.com/office/drawing/2014/main" id="{CFBB217D-0CB1-1438-8B44-F093F9340085}"/>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340732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17</a:t>
            </a:fld>
            <a:endParaRPr sz="1000"/>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914398" y="198356"/>
            <a:ext cx="10515600" cy="942814"/>
          </a:xfrm>
          <a:prstGeom prst="rect">
            <a:avLst/>
          </a:prstGeom>
          <a:noFill/>
          <a:ln>
            <a:noFill/>
          </a:ln>
        </p:spPr>
        <p:txBody>
          <a:bodyPr spcFirstLastPara="1" wrap="square" lIns="0" tIns="0" rIns="0" bIns="0" anchor="b" anchorCtr="0">
            <a:noAutofit/>
          </a:bodyPr>
          <a:lstStyle/>
          <a:p>
            <a:pPr lvl="0"/>
            <a:r>
              <a:rPr lang="en-GB" dirty="0"/>
              <a:t>Key information to be provided to users (1)* </a:t>
            </a:r>
            <a:br>
              <a:rPr lang="en-GB" dirty="0"/>
            </a:br>
            <a:r>
              <a:rPr lang="en-GB" sz="3200" dirty="0"/>
              <a:t>Test results and follow-up actions</a:t>
            </a:r>
            <a:endParaRPr dirty="0"/>
          </a:p>
        </p:txBody>
      </p:sp>
      <p:sp>
        <p:nvSpPr>
          <p:cNvPr id="9" name="TextBox 8">
            <a:extLst>
              <a:ext uri="{FF2B5EF4-FFF2-40B4-BE49-F238E27FC236}">
                <a16:creationId xmlns:a16="http://schemas.microsoft.com/office/drawing/2014/main" id="{EACBA6F9-C2EC-F7D1-DC84-52946DF7351A}"/>
              </a:ext>
            </a:extLst>
          </p:cNvPr>
          <p:cNvSpPr txBox="1"/>
          <p:nvPr/>
        </p:nvSpPr>
        <p:spPr>
          <a:xfrm>
            <a:off x="224118" y="5869959"/>
            <a:ext cx="10614212" cy="553998"/>
          </a:xfrm>
          <a:prstGeom prst="rect">
            <a:avLst/>
          </a:prstGeom>
          <a:noFill/>
        </p:spPr>
        <p:txBody>
          <a:bodyPr wrap="square">
            <a:spAutoFit/>
          </a:bodyPr>
          <a:lstStyle/>
          <a:p>
            <a:r>
              <a:rPr lang="en-GB" sz="1000" dirty="0">
                <a:solidFill>
                  <a:schemeClr val="bg2"/>
                </a:solidFill>
              </a:rPr>
              <a:t>* Use of SARS-CoV-2 antigen-detection rapid diagnostic tests for COVID-19 self-testing. Interim guidance- 9 March 2022. Geneva. World Health Organization. </a:t>
            </a:r>
            <a:r>
              <a:rPr lang="en-GB" sz="1000" dirty="0">
                <a:hlinkClick r:id="rId4"/>
              </a:rPr>
              <a:t>https://www.who.int/publications/i/item/WHO-2019-nCoV-Ag-RDTs-Self_testing-2022.1</a:t>
            </a:r>
            <a:endParaRPr lang="en-GB" sz="1000" dirty="0"/>
          </a:p>
          <a:p>
            <a:endParaRPr lang="en-GB" sz="1000" dirty="0"/>
          </a:p>
        </p:txBody>
      </p:sp>
      <p:sp>
        <p:nvSpPr>
          <p:cNvPr id="2" name="TextBox 1">
            <a:extLst>
              <a:ext uri="{FF2B5EF4-FFF2-40B4-BE49-F238E27FC236}">
                <a16:creationId xmlns:a16="http://schemas.microsoft.com/office/drawing/2014/main" id="{4AFE19C0-BED0-6414-6E40-2398E6A191E6}"/>
              </a:ext>
            </a:extLst>
          </p:cNvPr>
          <p:cNvSpPr txBox="1"/>
          <p:nvPr/>
        </p:nvSpPr>
        <p:spPr>
          <a:xfrm>
            <a:off x="1944146" y="2330608"/>
            <a:ext cx="4726196" cy="3416320"/>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GB" sz="1800" dirty="0">
                <a:solidFill>
                  <a:schemeClr val="bg2"/>
                </a:solidFill>
              </a:rPr>
              <a:t>If you have symptoms seek advice from your health worker on whether you need treatment or care, especially if you are older, have an existing health condition, or have not been vaccinated against COVID-19.</a:t>
            </a:r>
          </a:p>
          <a:p>
            <a:pPr marL="342900" indent="-342900">
              <a:buClr>
                <a:schemeClr val="accent1"/>
              </a:buClr>
              <a:buFont typeface="Arial" panose="020B0604020202020204" pitchFamily="34" charset="0"/>
              <a:buChar char="•"/>
            </a:pPr>
            <a:r>
              <a:rPr lang="en-GB" sz="1800" dirty="0">
                <a:solidFill>
                  <a:schemeClr val="bg2"/>
                </a:solidFill>
              </a:rPr>
              <a:t>Seek urgent medical care if you experience chest pain, difficulty breathing or dizziness.</a:t>
            </a:r>
          </a:p>
          <a:p>
            <a:pPr marL="342900" indent="-342900">
              <a:buClr>
                <a:schemeClr val="accent1"/>
              </a:buClr>
              <a:buFont typeface="Arial" panose="020B0604020202020204" pitchFamily="34" charset="0"/>
              <a:buChar char="•"/>
            </a:pPr>
            <a:r>
              <a:rPr lang="en-GB" sz="1800" dirty="0">
                <a:solidFill>
                  <a:schemeClr val="bg2"/>
                </a:solidFill>
              </a:rPr>
              <a:t>Follow your national guidelines on what to do next to report your test results and whether you are required to isolate.</a:t>
            </a:r>
          </a:p>
        </p:txBody>
      </p:sp>
      <p:sp>
        <p:nvSpPr>
          <p:cNvPr id="3" name="TextBox 2">
            <a:extLst>
              <a:ext uri="{FF2B5EF4-FFF2-40B4-BE49-F238E27FC236}">
                <a16:creationId xmlns:a16="http://schemas.microsoft.com/office/drawing/2014/main" id="{BB4EC922-F543-E5B0-C72A-2A8FB11FEFEB}"/>
              </a:ext>
            </a:extLst>
          </p:cNvPr>
          <p:cNvSpPr txBox="1"/>
          <p:nvPr/>
        </p:nvSpPr>
        <p:spPr>
          <a:xfrm>
            <a:off x="2123312" y="1634138"/>
            <a:ext cx="2077813" cy="584775"/>
          </a:xfrm>
          <a:prstGeom prst="rect">
            <a:avLst/>
          </a:prstGeom>
          <a:noFill/>
        </p:spPr>
        <p:txBody>
          <a:bodyPr wrap="none" rtlCol="0">
            <a:spAutoFit/>
          </a:bodyPr>
          <a:lstStyle/>
          <a:p>
            <a:r>
              <a:rPr lang="en-GB" sz="3200" b="1" dirty="0">
                <a:solidFill>
                  <a:schemeClr val="accent1"/>
                </a:solidFill>
              </a:rPr>
              <a:t>POSITIVE</a:t>
            </a:r>
          </a:p>
        </p:txBody>
      </p:sp>
      <p:sp>
        <p:nvSpPr>
          <p:cNvPr id="10" name="TextBox 9">
            <a:extLst>
              <a:ext uri="{FF2B5EF4-FFF2-40B4-BE49-F238E27FC236}">
                <a16:creationId xmlns:a16="http://schemas.microsoft.com/office/drawing/2014/main" id="{19597339-99D3-D4F4-E518-A024A97726C5}"/>
              </a:ext>
            </a:extLst>
          </p:cNvPr>
          <p:cNvSpPr txBox="1"/>
          <p:nvPr/>
        </p:nvSpPr>
        <p:spPr>
          <a:xfrm>
            <a:off x="7714523" y="1627560"/>
            <a:ext cx="2282997" cy="584775"/>
          </a:xfrm>
          <a:prstGeom prst="rect">
            <a:avLst/>
          </a:prstGeom>
          <a:noFill/>
        </p:spPr>
        <p:txBody>
          <a:bodyPr wrap="none" rtlCol="0">
            <a:spAutoFit/>
          </a:bodyPr>
          <a:lstStyle/>
          <a:p>
            <a:r>
              <a:rPr lang="en-GB" sz="3200" b="1" dirty="0">
                <a:solidFill>
                  <a:schemeClr val="accent1"/>
                </a:solidFill>
              </a:rPr>
              <a:t>NEGATIVE</a:t>
            </a:r>
          </a:p>
        </p:txBody>
      </p:sp>
      <p:sp>
        <p:nvSpPr>
          <p:cNvPr id="11" name="TextBox 10">
            <a:extLst>
              <a:ext uri="{FF2B5EF4-FFF2-40B4-BE49-F238E27FC236}">
                <a16:creationId xmlns:a16="http://schemas.microsoft.com/office/drawing/2014/main" id="{47B1EBF3-B64A-2110-15D9-50CCB899F06D}"/>
              </a:ext>
            </a:extLst>
          </p:cNvPr>
          <p:cNvSpPr txBox="1"/>
          <p:nvPr/>
        </p:nvSpPr>
        <p:spPr>
          <a:xfrm>
            <a:off x="7071755" y="2399982"/>
            <a:ext cx="4589813"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GB" sz="1800" dirty="0">
                <a:solidFill>
                  <a:schemeClr val="bg2"/>
                </a:solidFill>
              </a:rPr>
              <a:t>A negative test result gives you more confidence that you were not infected when you took the test.</a:t>
            </a:r>
          </a:p>
          <a:p>
            <a:pPr marL="285750" indent="-285750">
              <a:buClr>
                <a:schemeClr val="accent1"/>
              </a:buClr>
              <a:buFont typeface="Arial" panose="020B0604020202020204" pitchFamily="34" charset="0"/>
              <a:buChar char="•"/>
            </a:pPr>
            <a:r>
              <a:rPr lang="en-GB" sz="1800" dirty="0">
                <a:solidFill>
                  <a:schemeClr val="bg2"/>
                </a:solidFill>
              </a:rPr>
              <a:t>Remember false negative results can occur, especially if you tested soon after exposure.</a:t>
            </a:r>
          </a:p>
          <a:p>
            <a:pPr marL="285750" indent="-285750">
              <a:buClr>
                <a:schemeClr val="accent1"/>
              </a:buClr>
              <a:buFont typeface="Arial" panose="020B0604020202020204" pitchFamily="34" charset="0"/>
              <a:buChar char="•"/>
            </a:pPr>
            <a:r>
              <a:rPr lang="en-GB" sz="1800" dirty="0">
                <a:solidFill>
                  <a:schemeClr val="bg2"/>
                </a:solidFill>
              </a:rPr>
              <a:t>If you know you have been recently exposed, and/or you have symptoms that could be COVID-19, take another test 24 to 48 hours later.</a:t>
            </a:r>
          </a:p>
        </p:txBody>
      </p:sp>
      <p:pic>
        <p:nvPicPr>
          <p:cNvPr id="13" name="Picture 12" descr="A picture containing icon&#10;&#10;Description automatically generated">
            <a:extLst>
              <a:ext uri="{FF2B5EF4-FFF2-40B4-BE49-F238E27FC236}">
                <a16:creationId xmlns:a16="http://schemas.microsoft.com/office/drawing/2014/main" id="{0ED0536F-D61B-54C3-DAB6-F799CAE702BC}"/>
              </a:ext>
            </a:extLst>
          </p:cNvPr>
          <p:cNvPicPr>
            <a:picLocks noChangeAspect="1"/>
          </p:cNvPicPr>
          <p:nvPr/>
        </p:nvPicPr>
        <p:blipFill>
          <a:blip r:embed="rId5"/>
          <a:stretch>
            <a:fillRect/>
          </a:stretch>
        </p:blipFill>
        <p:spPr>
          <a:xfrm>
            <a:off x="205940" y="1086922"/>
            <a:ext cx="1608326" cy="2342078"/>
          </a:xfrm>
          <a:prstGeom prst="rect">
            <a:avLst/>
          </a:prstGeom>
        </p:spPr>
      </p:pic>
      <p:pic>
        <p:nvPicPr>
          <p:cNvPr id="15" name="Picture 14" descr="Text, icon&#10;&#10;Description automatically generated with medium confidence">
            <a:extLst>
              <a:ext uri="{FF2B5EF4-FFF2-40B4-BE49-F238E27FC236}">
                <a16:creationId xmlns:a16="http://schemas.microsoft.com/office/drawing/2014/main" id="{10C3F5DB-A5DD-D85C-85D0-3F1CEC646259}"/>
              </a:ext>
            </a:extLst>
          </p:cNvPr>
          <p:cNvPicPr>
            <a:picLocks noChangeAspect="1"/>
          </p:cNvPicPr>
          <p:nvPr/>
        </p:nvPicPr>
        <p:blipFill>
          <a:blip r:embed="rId6"/>
          <a:stretch>
            <a:fillRect/>
          </a:stretch>
        </p:blipFill>
        <p:spPr>
          <a:xfrm>
            <a:off x="10306566" y="454301"/>
            <a:ext cx="1605943" cy="1936198"/>
          </a:xfrm>
          <a:prstGeom prst="rect">
            <a:avLst/>
          </a:prstGeom>
        </p:spPr>
      </p:pic>
      <p:sp>
        <p:nvSpPr>
          <p:cNvPr id="5" name="Google Shape;104;p2">
            <a:extLst>
              <a:ext uri="{FF2B5EF4-FFF2-40B4-BE49-F238E27FC236}">
                <a16:creationId xmlns:a16="http://schemas.microsoft.com/office/drawing/2014/main" id="{C6F5F05C-AC18-4921-7512-123E3C33646D}"/>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404473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a:t>Importance of correct interpretation of test results</a:t>
            </a:r>
            <a:endParaRPr/>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18</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81009" y="1714055"/>
            <a:ext cx="9208450" cy="2347950"/>
          </a:xfrm>
          <a:prstGeom prst="rect">
            <a:avLst/>
          </a:prstGeom>
          <a:noFill/>
          <a:ln>
            <a:noFill/>
          </a:ln>
        </p:spPr>
        <p:txBody>
          <a:bodyPr spcFirstLastPara="1" wrap="square" lIns="91425" tIns="45700" rIns="91425" bIns="45700" anchor="t" anchorCtr="0">
            <a:noAutofit/>
          </a:bodyPr>
          <a:lstStyle/>
          <a:p>
            <a:pPr marL="0" indent="0" algn="just">
              <a:lnSpc>
                <a:spcPct val="90000"/>
              </a:lnSpc>
              <a:buClr>
                <a:srgbClr val="0070C0"/>
              </a:buClr>
              <a:buSzPts val="1800"/>
              <a:buNone/>
            </a:pPr>
            <a:endParaRPr lang="en-GB" dirty="0">
              <a:solidFill>
                <a:srgbClr val="000000"/>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en-GB" dirty="0">
              <a:solidFill>
                <a:srgbClr val="000000"/>
              </a:solidFill>
              <a:latin typeface="Arial"/>
              <a:ea typeface="Arial"/>
              <a:cs typeface="Arial"/>
              <a:sym typeface="Arial"/>
            </a:endParaRPr>
          </a:p>
        </p:txBody>
      </p:sp>
      <p:sp>
        <p:nvSpPr>
          <p:cNvPr id="13" name="TextBox 12">
            <a:extLst>
              <a:ext uri="{FF2B5EF4-FFF2-40B4-BE49-F238E27FC236}">
                <a16:creationId xmlns:a16="http://schemas.microsoft.com/office/drawing/2014/main" id="{1C98005A-79F4-1520-CBC9-F81CCA29E519}"/>
              </a:ext>
            </a:extLst>
          </p:cNvPr>
          <p:cNvSpPr txBox="1"/>
          <p:nvPr/>
        </p:nvSpPr>
        <p:spPr>
          <a:xfrm>
            <a:off x="581009" y="1832092"/>
            <a:ext cx="6804529" cy="2841804"/>
          </a:xfrm>
          <a:prstGeom prst="rect">
            <a:avLst/>
          </a:prstGeom>
          <a:noFill/>
        </p:spPr>
        <p:txBody>
          <a:bodyPr wrap="square" lIns="91440" tIns="45720" rIns="91440" bIns="45720" anchor="t">
            <a:spAutoFit/>
          </a:bodyPr>
          <a:lstStyle/>
          <a:p>
            <a:pPr marL="342900" indent="-342900">
              <a:lnSpc>
                <a:spcPct val="90000"/>
              </a:lnSpc>
              <a:spcBef>
                <a:spcPts val="1000"/>
              </a:spcBef>
              <a:buClr>
                <a:schemeClr val="accent1"/>
              </a:buClr>
              <a:buSzPct val="100000"/>
              <a:buFont typeface="Arial"/>
              <a:buChar char="•"/>
            </a:pPr>
            <a:r>
              <a:rPr lang="en-GB" sz="2000" dirty="0">
                <a:solidFill>
                  <a:schemeClr val="bg2"/>
                </a:solidFill>
              </a:rPr>
              <a:t>A positive self-test result likely indicates active SARS-CoV-2 infection, but false-positive results may be more likely when self-testers have no known exposure and are in settings with low-to no community transmission. </a:t>
            </a:r>
          </a:p>
          <a:p>
            <a:pPr marL="342900" indent="-342900">
              <a:lnSpc>
                <a:spcPct val="90000"/>
              </a:lnSpc>
              <a:spcBef>
                <a:spcPts val="1000"/>
              </a:spcBef>
              <a:buClr>
                <a:schemeClr val="accent1"/>
              </a:buClr>
              <a:buSzPct val="100000"/>
              <a:buFont typeface="Arial"/>
              <a:buChar char="•"/>
            </a:pPr>
            <a:endParaRPr lang="en-US" sz="2000" dirty="0">
              <a:solidFill>
                <a:schemeClr val="bg2"/>
              </a:solidFill>
            </a:endParaRPr>
          </a:p>
          <a:p>
            <a:pPr marL="342900" lvl="1" indent="-342900">
              <a:lnSpc>
                <a:spcPct val="90000"/>
              </a:lnSpc>
              <a:spcBef>
                <a:spcPts val="1000"/>
              </a:spcBef>
              <a:buClr>
                <a:schemeClr val="accent1"/>
              </a:buClr>
              <a:buSzPct val="100000"/>
              <a:buFont typeface="Arial"/>
              <a:buChar char="•"/>
            </a:pPr>
            <a:r>
              <a:rPr lang="en-GB" sz="2000" dirty="0">
                <a:solidFill>
                  <a:schemeClr val="bg2"/>
                </a:solidFill>
              </a:rPr>
              <a:t>A negative test result indicates a lower likelihood of current SARS-CoV2 infection, but false-negative results can occur and may be more likely in individuals who test very early after infection with SARS-CoV-2.</a:t>
            </a:r>
          </a:p>
        </p:txBody>
      </p:sp>
      <p:sp>
        <p:nvSpPr>
          <p:cNvPr id="4" name="Google Shape;104;p2">
            <a:extLst>
              <a:ext uri="{FF2B5EF4-FFF2-40B4-BE49-F238E27FC236}">
                <a16:creationId xmlns:a16="http://schemas.microsoft.com/office/drawing/2014/main" id="{F8CD900C-F64B-E801-5F7C-6EB9EF99EEC1}"/>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pic>
        <p:nvPicPr>
          <p:cNvPr id="5" name="Picture 4">
            <a:extLst>
              <a:ext uri="{FF2B5EF4-FFF2-40B4-BE49-F238E27FC236}">
                <a16:creationId xmlns:a16="http://schemas.microsoft.com/office/drawing/2014/main" id="{D85D611F-A3D2-0B13-FADD-F21016A2B41F}"/>
              </a:ext>
            </a:extLst>
          </p:cNvPr>
          <p:cNvPicPr>
            <a:picLocks noChangeAspect="1"/>
          </p:cNvPicPr>
          <p:nvPr/>
        </p:nvPicPr>
        <p:blipFill>
          <a:blip r:embed="rId4"/>
          <a:stretch>
            <a:fillRect/>
          </a:stretch>
        </p:blipFill>
        <p:spPr>
          <a:xfrm>
            <a:off x="7622265" y="1894811"/>
            <a:ext cx="4334387" cy="4334387"/>
          </a:xfrm>
          <a:prstGeom prst="rect">
            <a:avLst/>
          </a:prstGeom>
        </p:spPr>
      </p:pic>
      <p:grpSp>
        <p:nvGrpSpPr>
          <p:cNvPr id="7" name="Group 6">
            <a:extLst>
              <a:ext uri="{FF2B5EF4-FFF2-40B4-BE49-F238E27FC236}">
                <a16:creationId xmlns:a16="http://schemas.microsoft.com/office/drawing/2014/main" id="{D6D48420-316E-9E9F-D05C-12F7B1D0FA6B}"/>
              </a:ext>
            </a:extLst>
          </p:cNvPr>
          <p:cNvGrpSpPr/>
          <p:nvPr/>
        </p:nvGrpSpPr>
        <p:grpSpPr>
          <a:xfrm>
            <a:off x="8084615" y="1533918"/>
            <a:ext cx="3924069" cy="596348"/>
            <a:chOff x="7861998" y="1527451"/>
            <a:chExt cx="3924069" cy="596348"/>
          </a:xfrm>
        </p:grpSpPr>
        <p:sp>
          <p:nvSpPr>
            <p:cNvPr id="8" name="TextBox 7">
              <a:extLst>
                <a:ext uri="{FF2B5EF4-FFF2-40B4-BE49-F238E27FC236}">
                  <a16:creationId xmlns:a16="http://schemas.microsoft.com/office/drawing/2014/main" id="{60B77129-1FC1-74FF-C634-9329536FBD6F}"/>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9" name="Oval 8">
              <a:extLst>
                <a:ext uri="{FF2B5EF4-FFF2-40B4-BE49-F238E27FC236}">
                  <a16:creationId xmlns:a16="http://schemas.microsoft.com/office/drawing/2014/main" id="{7F7A1EE5-28CE-9EF1-DB64-A60A4FD69154}"/>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encil">
              <a:extLst>
                <a:ext uri="{FF2B5EF4-FFF2-40B4-BE49-F238E27FC236}">
                  <a16:creationId xmlns:a16="http://schemas.microsoft.com/office/drawing/2014/main" id="{63B71338-30CE-74F3-59D8-5AB9DC9961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941" y="1649394"/>
              <a:ext cx="352462" cy="352462"/>
            </a:xfrm>
            <a:prstGeom prst="rect">
              <a:avLst/>
            </a:prstGeom>
          </p:spPr>
        </p:pic>
      </p:grpSp>
    </p:spTree>
    <p:custDataLst>
      <p:tags r:id="rId1"/>
    </p:custDataLst>
    <p:extLst>
      <p:ext uri="{BB962C8B-B14F-4D97-AF65-F5344CB8AC3E}">
        <p14:creationId xmlns:p14="http://schemas.microsoft.com/office/powerpoint/2010/main" val="663661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ED98-D2CF-468F-AE71-795ECED7C71F}"/>
              </a:ext>
            </a:extLst>
          </p:cNvPr>
          <p:cNvSpPr>
            <a:spLocks noGrp="1"/>
          </p:cNvSpPr>
          <p:nvPr>
            <p:ph type="title"/>
          </p:nvPr>
        </p:nvSpPr>
        <p:spPr/>
        <p:txBody>
          <a:bodyPr/>
          <a:lstStyle/>
          <a:p>
            <a:r>
              <a:rPr lang="fr-CH" dirty="0" err="1"/>
              <a:t>Let’s</a:t>
            </a:r>
            <a:r>
              <a:rPr lang="fr-CH" dirty="0"/>
              <a:t> practice</a:t>
            </a:r>
            <a:endParaRPr lang="en-US"/>
          </a:p>
        </p:txBody>
      </p:sp>
      <p:sp>
        <p:nvSpPr>
          <p:cNvPr id="3" name="Text Placeholder 2">
            <a:extLst>
              <a:ext uri="{FF2B5EF4-FFF2-40B4-BE49-F238E27FC236}">
                <a16:creationId xmlns:a16="http://schemas.microsoft.com/office/drawing/2014/main" id="{37B453FD-A175-4ED4-B110-C2D8CDA2CCC1}"/>
              </a:ext>
            </a:extLst>
          </p:cNvPr>
          <p:cNvSpPr>
            <a:spLocks noGrp="1"/>
          </p:cNvSpPr>
          <p:nvPr>
            <p:ph type="body" idx="1"/>
          </p:nvPr>
        </p:nvSpPr>
        <p:spPr>
          <a:xfrm>
            <a:off x="838201" y="1655861"/>
            <a:ext cx="6064876" cy="4440760"/>
          </a:xfrm>
        </p:spPr>
        <p:txBody>
          <a:bodyPr>
            <a:normAutofit/>
          </a:bodyPr>
          <a:lstStyle/>
          <a:p>
            <a:r>
              <a:rPr lang="en-GB" dirty="0"/>
              <a:t>Take a few minutes to practice scenarios where one participant plays a health worker and another participant a community member:</a:t>
            </a:r>
          </a:p>
          <a:p>
            <a:endParaRPr lang="en-GB" dirty="0"/>
          </a:p>
          <a:p>
            <a:pPr lvl="1"/>
            <a:r>
              <a:rPr lang="en-GB" sz="2000" dirty="0"/>
              <a:t>Requesting self-tests and information on how to use the test (sampling, test run)</a:t>
            </a:r>
          </a:p>
          <a:p>
            <a:pPr lvl="1"/>
            <a:r>
              <a:rPr lang="en-GB" sz="2000" dirty="0"/>
              <a:t>Follow-up actions after a positive result</a:t>
            </a:r>
          </a:p>
          <a:p>
            <a:pPr lvl="1"/>
            <a:r>
              <a:rPr lang="en-GB" sz="2000" dirty="0"/>
              <a:t>Follow-up actions after a negative result</a:t>
            </a:r>
          </a:p>
          <a:p>
            <a:pPr lvl="1"/>
            <a:endParaRPr lang="en-GB" sz="2000" dirty="0"/>
          </a:p>
        </p:txBody>
      </p:sp>
      <p:sp>
        <p:nvSpPr>
          <p:cNvPr id="5" name="Slide Number Placeholder 4">
            <a:extLst>
              <a:ext uri="{FF2B5EF4-FFF2-40B4-BE49-F238E27FC236}">
                <a16:creationId xmlns:a16="http://schemas.microsoft.com/office/drawing/2014/main" id="{7F74500E-2986-4EB2-BD32-90AAE30038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grpSp>
        <p:nvGrpSpPr>
          <p:cNvPr id="6" name="Group 5">
            <a:extLst>
              <a:ext uri="{FF2B5EF4-FFF2-40B4-BE49-F238E27FC236}">
                <a16:creationId xmlns:a16="http://schemas.microsoft.com/office/drawing/2014/main" id="{9E66E0D6-191C-496B-86D6-8E6C3FCC4F32}"/>
              </a:ext>
            </a:extLst>
          </p:cNvPr>
          <p:cNvGrpSpPr/>
          <p:nvPr/>
        </p:nvGrpSpPr>
        <p:grpSpPr>
          <a:xfrm>
            <a:off x="7939982" y="589616"/>
            <a:ext cx="3924069" cy="596348"/>
            <a:chOff x="7861998" y="1527451"/>
            <a:chExt cx="3924069" cy="596348"/>
          </a:xfrm>
        </p:grpSpPr>
        <p:sp>
          <p:nvSpPr>
            <p:cNvPr id="7" name="TextBox 6">
              <a:extLst>
                <a:ext uri="{FF2B5EF4-FFF2-40B4-BE49-F238E27FC236}">
                  <a16:creationId xmlns:a16="http://schemas.microsoft.com/office/drawing/2014/main" id="{3B1D393B-B45A-4E98-B32D-1186D4766695}"/>
                </a:ext>
              </a:extLst>
            </p:cNvPr>
            <p:cNvSpPr txBox="1"/>
            <p:nvPr/>
          </p:nvSpPr>
          <p:spPr>
            <a:xfrm>
              <a:off x="8387592" y="1694820"/>
              <a:ext cx="3398475" cy="261610"/>
            </a:xfrm>
            <a:prstGeom prst="rect">
              <a:avLst/>
            </a:prstGeom>
            <a:solidFill>
              <a:schemeClr val="tx1"/>
            </a:solidFill>
          </p:spPr>
          <p:txBody>
            <a:bodyPr wrap="square" rtlCol="0">
              <a:spAutoFit/>
            </a:bodyPr>
            <a:lstStyle/>
            <a:p>
              <a:r>
                <a:rPr lang="en-US" altLang="en-US" sz="1100" dirty="0">
                  <a:solidFill>
                    <a:srgbClr val="FFFFFF"/>
                  </a:solidFill>
                  <a:ea typeface="Calibri" charset="0"/>
                  <a:cs typeface="Calibri" charset="0"/>
                </a:rPr>
                <a:t>Adapt according to the guidelines in your country</a:t>
              </a:r>
              <a:endParaRPr lang="en-US" altLang="en-US" sz="1100" u="sng" dirty="0">
                <a:solidFill>
                  <a:srgbClr val="FFFFFF"/>
                </a:solidFill>
                <a:ea typeface="Calibri" charset="0"/>
                <a:cs typeface="Calibri" charset="0"/>
              </a:endParaRPr>
            </a:p>
          </p:txBody>
        </p:sp>
        <p:sp>
          <p:nvSpPr>
            <p:cNvPr id="8" name="Oval 7">
              <a:extLst>
                <a:ext uri="{FF2B5EF4-FFF2-40B4-BE49-F238E27FC236}">
                  <a16:creationId xmlns:a16="http://schemas.microsoft.com/office/drawing/2014/main" id="{DC890D95-8781-4AFC-9F08-F284CD5F585B}"/>
                </a:ext>
              </a:extLst>
            </p:cNvPr>
            <p:cNvSpPr/>
            <p:nvPr/>
          </p:nvSpPr>
          <p:spPr>
            <a:xfrm>
              <a:off x="7861998" y="1527451"/>
              <a:ext cx="596348" cy="5963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Pencil">
              <a:extLst>
                <a:ext uri="{FF2B5EF4-FFF2-40B4-BE49-F238E27FC236}">
                  <a16:creationId xmlns:a16="http://schemas.microsoft.com/office/drawing/2014/main" id="{4F609EEC-3CC7-40A0-90B1-3C8C5039372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83941" y="1649394"/>
              <a:ext cx="352462" cy="352462"/>
            </a:xfrm>
            <a:prstGeom prst="rect">
              <a:avLst/>
            </a:prstGeom>
          </p:spPr>
        </p:pic>
      </p:grpSp>
      <p:pic>
        <p:nvPicPr>
          <p:cNvPr id="11" name="Picture 10">
            <a:extLst>
              <a:ext uri="{FF2B5EF4-FFF2-40B4-BE49-F238E27FC236}">
                <a16:creationId xmlns:a16="http://schemas.microsoft.com/office/drawing/2014/main" id="{804ECE8A-BA52-F33F-5C03-FB256E6C4F4B}"/>
              </a:ext>
            </a:extLst>
          </p:cNvPr>
          <p:cNvPicPr>
            <a:picLocks noChangeAspect="1"/>
          </p:cNvPicPr>
          <p:nvPr/>
        </p:nvPicPr>
        <p:blipFill>
          <a:blip r:embed="rId4"/>
          <a:stretch>
            <a:fillRect/>
          </a:stretch>
        </p:blipFill>
        <p:spPr>
          <a:xfrm>
            <a:off x="7169702" y="1455880"/>
            <a:ext cx="4694349" cy="4694349"/>
          </a:xfrm>
          <a:prstGeom prst="rect">
            <a:avLst/>
          </a:prstGeom>
        </p:spPr>
      </p:pic>
      <p:sp>
        <p:nvSpPr>
          <p:cNvPr id="12" name="Google Shape;104;p2">
            <a:extLst>
              <a:ext uri="{FF2B5EF4-FFF2-40B4-BE49-F238E27FC236}">
                <a16:creationId xmlns:a16="http://schemas.microsoft.com/office/drawing/2014/main" id="{7D22A53E-28A1-7311-8252-A9D3DBA23C8A}"/>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extLst>
      <p:ext uri="{BB962C8B-B14F-4D97-AF65-F5344CB8AC3E}">
        <p14:creationId xmlns:p14="http://schemas.microsoft.com/office/powerpoint/2010/main" val="311242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277" y="365126"/>
            <a:ext cx="10515600" cy="942814"/>
          </a:xfrm>
        </p:spPr>
        <p:txBody>
          <a:bodyPr/>
          <a:lstStyle/>
          <a:p>
            <a:r>
              <a:rPr lang="en-ZA"/>
              <a:t>Disclaimer</a:t>
            </a:r>
          </a:p>
        </p:txBody>
      </p:sp>
      <p:sp>
        <p:nvSpPr>
          <p:cNvPr id="3" name="Content Placeholder 2"/>
          <p:cNvSpPr>
            <a:spLocks noGrp="1"/>
          </p:cNvSpPr>
          <p:nvPr>
            <p:ph idx="1"/>
          </p:nvPr>
        </p:nvSpPr>
        <p:spPr>
          <a:xfrm>
            <a:off x="718277" y="1611765"/>
            <a:ext cx="10515600" cy="4440760"/>
          </a:xfrm>
        </p:spPr>
        <p:txBody>
          <a:bodyPr>
            <a:normAutofit fontScale="85000" lnSpcReduction="20000"/>
          </a:bodyPr>
          <a:lstStyle/>
          <a:p>
            <a:pPr marL="0" indent="0">
              <a:buNone/>
              <a:defRPr/>
            </a:pPr>
            <a:r>
              <a:rPr lang="en-US" b="1" dirty="0"/>
              <a:t>WHO Health Security Learning Platform – Training Materials</a:t>
            </a:r>
            <a:endParaRPr lang="en-US" dirty="0"/>
          </a:p>
          <a:p>
            <a:pPr>
              <a:defRPr/>
            </a:pPr>
            <a:endParaRPr lang="en-US" dirty="0"/>
          </a:p>
          <a:p>
            <a:pPr marL="0" indent="0">
              <a:buNone/>
              <a:defRPr/>
            </a:pPr>
            <a:r>
              <a:rPr lang="en-US" dirty="0"/>
              <a:t>These WHO Training Materials are © World Health Organization (WHO) 2022. All rights reserved.</a:t>
            </a:r>
          </a:p>
          <a:p>
            <a:pPr marL="0" indent="0">
              <a:buNone/>
              <a:defRPr/>
            </a:pPr>
            <a:endParaRPr lang="en-US" dirty="0"/>
          </a:p>
          <a:p>
            <a:pPr marL="0" indent="0">
              <a:buNone/>
              <a:defRPr/>
            </a:pPr>
            <a:r>
              <a:rPr lang="en-US" dirty="0"/>
              <a:t>Your use of these materials is subject to the “</a:t>
            </a:r>
            <a:r>
              <a:rPr lang="en-US" u="sng" dirty="0">
                <a:hlinkClick r:id="rId3"/>
              </a:rPr>
              <a:t>WHO Health Security Learning Platform, Training Materials – Terms of Use</a:t>
            </a:r>
            <a:r>
              <a:rPr lang="en-US" dirty="0"/>
              <a:t>”, which you accepted when downloading them and which are available on the Health Security Learning Platform at: </a:t>
            </a:r>
            <a:r>
              <a:rPr lang="en-US" u="sng" dirty="0">
                <a:hlinkClick r:id="rId4"/>
              </a:rPr>
              <a:t>https://extranet.who.int/hslp</a:t>
            </a:r>
            <a:r>
              <a:rPr lang="en-US" dirty="0"/>
              <a:t>.  </a:t>
            </a:r>
          </a:p>
          <a:p>
            <a:pPr marL="0" indent="0">
              <a:buNone/>
              <a:defRPr/>
            </a:pPr>
            <a:endParaRPr lang="en-US" dirty="0"/>
          </a:p>
          <a:p>
            <a:pPr marL="0" indent="0">
              <a:buNone/>
              <a:defRPr/>
            </a:pPr>
            <a:r>
              <a:rPr lang="en-US" dirty="0"/>
              <a:t>Should you adapt, modify, translate, or in any other way revise the contents of these materials, you shall not imply that WHO is in any way affiliated with such modifications and shall not use the WHO name or emblem in such modified materials.  </a:t>
            </a:r>
          </a:p>
          <a:p>
            <a:pPr>
              <a:defRPr/>
            </a:pPr>
            <a:endParaRPr lang="en-US" dirty="0"/>
          </a:p>
          <a:p>
            <a:pPr marL="0" indent="0">
              <a:buNone/>
              <a:defRPr/>
            </a:pPr>
            <a:r>
              <a:rPr lang="en-US" dirty="0"/>
              <a:t>Furthermore, please inform WHO of any modifications of these materials that you use publicly, for record-keeping purposes and continued development, by emailing </a:t>
            </a:r>
            <a:r>
              <a:rPr lang="en-US" u="sng" dirty="0">
                <a:hlinkClick r:id="rId5"/>
              </a:rPr>
              <a:t>ihrhrt@who.int</a:t>
            </a:r>
            <a:r>
              <a:rPr lang="en-US" dirty="0"/>
              <a:t>. </a:t>
            </a:r>
          </a:p>
          <a:p>
            <a:endParaRPr lang="en-ZA" dirty="0"/>
          </a:p>
        </p:txBody>
      </p:sp>
      <p:sp>
        <p:nvSpPr>
          <p:cNvPr id="5" name="Slide Number Placeholder 4"/>
          <p:cNvSpPr>
            <a:spLocks noGrp="1"/>
          </p:cNvSpPr>
          <p:nvPr>
            <p:ph type="sldNum" sz="quarter" idx="12"/>
          </p:nvPr>
        </p:nvSpPr>
        <p:spPr/>
        <p:txBody>
          <a:bodyPr/>
          <a:lstStyle/>
          <a:p>
            <a:fld id="{42D34DE6-22C6-0E40-B20E-F2D718CBADB2}" type="slidenum">
              <a:rPr lang="en-GB" smtClean="0"/>
              <a:pPr/>
              <a:t>2</a:t>
            </a:fld>
            <a:endParaRPr lang="en-GB" sz="1000"/>
          </a:p>
        </p:txBody>
      </p:sp>
      <p:sp>
        <p:nvSpPr>
          <p:cNvPr id="7" name="Google Shape;104;p2">
            <a:extLst>
              <a:ext uri="{FF2B5EF4-FFF2-40B4-BE49-F238E27FC236}">
                <a16:creationId xmlns:a16="http://schemas.microsoft.com/office/drawing/2014/main" id="{838DC33C-F669-1CC1-F600-3DB3AB745624}"/>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2532093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0C77E-3085-E52D-A079-735E84AC7A29}"/>
              </a:ext>
            </a:extLst>
          </p:cNvPr>
          <p:cNvSpPr>
            <a:spLocks noGrp="1"/>
          </p:cNvSpPr>
          <p:nvPr>
            <p:ph type="title"/>
          </p:nvPr>
        </p:nvSpPr>
        <p:spPr/>
        <p:txBody>
          <a:bodyPr/>
          <a:lstStyle/>
          <a:p>
            <a:r>
              <a:rPr lang="en-GB" dirty="0"/>
              <a:t>Post market surveillance*</a:t>
            </a:r>
          </a:p>
        </p:txBody>
      </p:sp>
      <p:sp>
        <p:nvSpPr>
          <p:cNvPr id="3" name="Text Placeholder 2">
            <a:extLst>
              <a:ext uri="{FF2B5EF4-FFF2-40B4-BE49-F238E27FC236}">
                <a16:creationId xmlns:a16="http://schemas.microsoft.com/office/drawing/2014/main" id="{27D20738-135F-9622-6801-37E6572A1E1A}"/>
              </a:ext>
            </a:extLst>
          </p:cNvPr>
          <p:cNvSpPr>
            <a:spLocks noGrp="1"/>
          </p:cNvSpPr>
          <p:nvPr>
            <p:ph type="body" idx="1"/>
          </p:nvPr>
        </p:nvSpPr>
        <p:spPr/>
        <p:txBody>
          <a:bodyPr/>
          <a:lstStyle/>
          <a:p>
            <a:pPr>
              <a:buClr>
                <a:srgbClr val="009AC9"/>
              </a:buClr>
            </a:pPr>
            <a:r>
              <a:rPr lang="en-US" dirty="0">
                <a:solidFill>
                  <a:schemeClr val="tx1"/>
                </a:solidFill>
              </a:rPr>
              <a:t>All users should contribute to post-market surveillance by </a:t>
            </a:r>
            <a:r>
              <a:rPr lang="en-US" b="1" dirty="0">
                <a:solidFill>
                  <a:schemeClr val="tx1"/>
                </a:solidFill>
              </a:rPr>
              <a:t>reporting any issues encountered to manufacturers </a:t>
            </a:r>
            <a:r>
              <a:rPr lang="en-US" dirty="0">
                <a:solidFill>
                  <a:schemeClr val="tx1"/>
                </a:solidFill>
              </a:rPr>
              <a:t>immediately.</a:t>
            </a:r>
          </a:p>
          <a:p>
            <a:pPr fontAlgn="base"/>
            <a:r>
              <a:rPr lang="en-US" b="1" dirty="0">
                <a:solidFill>
                  <a:schemeClr val="tx1"/>
                </a:solidFill>
              </a:rPr>
              <a:t>Who to provide user feedback to?</a:t>
            </a:r>
            <a:r>
              <a:rPr lang="en-US" dirty="0">
                <a:solidFill>
                  <a:schemeClr val="tx1"/>
                </a:solidFill>
              </a:rPr>
              <a:t>  </a:t>
            </a:r>
          </a:p>
          <a:p>
            <a:pPr lvl="1" fontAlgn="base"/>
            <a:r>
              <a:rPr lang="en-US" dirty="0">
                <a:solidFill>
                  <a:schemeClr val="tx1"/>
                </a:solidFill>
              </a:rPr>
              <a:t>Notify the manufacturer (their contact details are in the IFU) or their local authorized representative in your country.  </a:t>
            </a:r>
          </a:p>
          <a:p>
            <a:pPr lvl="1" fontAlgn="base"/>
            <a:r>
              <a:rPr lang="en-US" dirty="0">
                <a:solidFill>
                  <a:schemeClr val="tx1"/>
                </a:solidFill>
              </a:rPr>
              <a:t>Notify WHO, if the product has WHO EUL </a:t>
            </a:r>
            <a:r>
              <a:rPr lang="en-US" u="sng" dirty="0">
                <a:solidFill>
                  <a:schemeClr val="accent1"/>
                </a:solidFill>
                <a:hlinkClick r:id="rId2">
                  <a:extLst>
                    <a:ext uri="{A12FA001-AC4F-418D-AE19-62706E023703}">
                      <ahyp:hlinkClr xmlns:ahyp="http://schemas.microsoft.com/office/drawing/2018/hyperlinkcolor" val="tx"/>
                    </a:ext>
                  </a:extLst>
                </a:hlinkClick>
              </a:rPr>
              <a:t>rapidalert@who.int</a:t>
            </a:r>
            <a:r>
              <a:rPr lang="en-US" dirty="0">
                <a:solidFill>
                  <a:schemeClr val="tx1"/>
                </a:solidFill>
              </a:rPr>
              <a:t>  </a:t>
            </a:r>
            <a:r>
              <a:rPr lang="en-US" sz="2000" dirty="0">
                <a:solidFill>
                  <a:schemeClr val="tx1"/>
                </a:solidFill>
              </a:rPr>
              <a:t>     </a:t>
            </a:r>
          </a:p>
          <a:p>
            <a:pPr fontAlgn="base"/>
            <a:r>
              <a:rPr lang="en-US" dirty="0">
                <a:solidFill>
                  <a:schemeClr val="tx1"/>
                </a:solidFill>
              </a:rPr>
              <a:t> </a:t>
            </a:r>
            <a:r>
              <a:rPr lang="en-US" b="1" dirty="0">
                <a:solidFill>
                  <a:schemeClr val="tx1"/>
                </a:solidFill>
              </a:rPr>
              <a:t>When to provide user feedback?</a:t>
            </a:r>
            <a:r>
              <a:rPr lang="en-US" dirty="0">
                <a:solidFill>
                  <a:schemeClr val="tx1"/>
                </a:solidFill>
              </a:rPr>
              <a:t>  </a:t>
            </a:r>
          </a:p>
          <a:p>
            <a:pPr lvl="1" fontAlgn="base"/>
            <a:r>
              <a:rPr lang="en-US" u="sng" dirty="0">
                <a:solidFill>
                  <a:schemeClr val="tx1"/>
                </a:solidFill>
              </a:rPr>
              <a:t>Immediately</a:t>
            </a:r>
            <a:r>
              <a:rPr lang="en-US" dirty="0">
                <a:solidFill>
                  <a:schemeClr val="tx1"/>
                </a:solidFill>
              </a:rPr>
              <a:t> (or as soon as possible) </a:t>
            </a:r>
          </a:p>
          <a:p>
            <a:pPr lvl="1" fontAlgn="base"/>
            <a:r>
              <a:rPr lang="en-US" dirty="0">
                <a:solidFill>
                  <a:schemeClr val="tx1"/>
                </a:solidFill>
              </a:rPr>
              <a:t>Document rather than investigate  </a:t>
            </a:r>
          </a:p>
          <a:p>
            <a:pPr lvl="1" fontAlgn="base"/>
            <a:r>
              <a:rPr lang="en-US" dirty="0">
                <a:solidFill>
                  <a:schemeClr val="tx1"/>
                </a:solidFill>
              </a:rPr>
              <a:t>You may not be the only user with this problem – you can avert harm to others</a:t>
            </a:r>
          </a:p>
          <a:p>
            <a:endParaRPr lang="en-GB" dirty="0"/>
          </a:p>
        </p:txBody>
      </p:sp>
      <p:sp>
        <p:nvSpPr>
          <p:cNvPr id="5" name="Slide Number Placeholder 4">
            <a:extLst>
              <a:ext uri="{FF2B5EF4-FFF2-40B4-BE49-F238E27FC236}">
                <a16:creationId xmlns:a16="http://schemas.microsoft.com/office/drawing/2014/main" id="{69A5DF84-97D6-A546-F1E9-B236319D77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6" name="TextBox 5">
            <a:extLst>
              <a:ext uri="{FF2B5EF4-FFF2-40B4-BE49-F238E27FC236}">
                <a16:creationId xmlns:a16="http://schemas.microsoft.com/office/drawing/2014/main" id="{B29443C9-F7D8-37AF-5B6F-B920A3D71A20}"/>
              </a:ext>
            </a:extLst>
          </p:cNvPr>
          <p:cNvSpPr txBox="1"/>
          <p:nvPr/>
        </p:nvSpPr>
        <p:spPr>
          <a:xfrm>
            <a:off x="245600" y="5960597"/>
            <a:ext cx="11363325" cy="261610"/>
          </a:xfrm>
          <a:prstGeom prst="rect">
            <a:avLst/>
          </a:prstGeom>
          <a:noFill/>
        </p:spPr>
        <p:txBody>
          <a:bodyPr wrap="square" rtlCol="0">
            <a:spAutoFit/>
          </a:bodyPr>
          <a:lstStyle/>
          <a:p>
            <a:r>
              <a:rPr lang="en-GB" sz="1100" dirty="0">
                <a:solidFill>
                  <a:schemeClr val="tx1"/>
                </a:solidFill>
              </a:rPr>
              <a:t>* For more information on post market surveillance: </a:t>
            </a:r>
            <a:r>
              <a:rPr lang="en-GB" sz="1100" dirty="0">
                <a:solidFill>
                  <a:schemeClr val="accent1"/>
                </a:solidFill>
                <a:hlinkClick r:id="rId3">
                  <a:extLst>
                    <a:ext uri="{A12FA001-AC4F-418D-AE19-62706E023703}">
                      <ahyp:hlinkClr xmlns:ahyp="http://schemas.microsoft.com/office/drawing/2018/hyperlinkcolor" val="tx"/>
                    </a:ext>
                  </a:extLst>
                </a:hlinkClick>
              </a:rPr>
              <a:t>Guidance for post-market surveillance and market surveillance of medical devices, including in vitro diagnostics</a:t>
            </a:r>
            <a:r>
              <a:rPr lang="en-GB" sz="1100" dirty="0">
                <a:solidFill>
                  <a:schemeClr val="accent1"/>
                </a:solidFill>
              </a:rPr>
              <a:t>. </a:t>
            </a:r>
            <a:r>
              <a:rPr lang="en-GB" sz="1100" dirty="0"/>
              <a:t>June 2021. </a:t>
            </a:r>
          </a:p>
        </p:txBody>
      </p:sp>
      <p:sp>
        <p:nvSpPr>
          <p:cNvPr id="8" name="Google Shape;104;p2">
            <a:extLst>
              <a:ext uri="{FF2B5EF4-FFF2-40B4-BE49-F238E27FC236}">
                <a16:creationId xmlns:a16="http://schemas.microsoft.com/office/drawing/2014/main" id="{AF43EDD6-030D-BD18-D1EA-63A9FD2A4884}"/>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extLst>
      <p:ext uri="{BB962C8B-B14F-4D97-AF65-F5344CB8AC3E}">
        <p14:creationId xmlns:p14="http://schemas.microsoft.com/office/powerpoint/2010/main" val="193498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230" name="Google Shape;230;p12"/>
          <p:cNvPicPr preferRelativeResize="0"/>
          <p:nvPr/>
        </p:nvPicPr>
        <p:blipFill rotWithShape="1">
          <a:blip r:embed="rId4">
            <a:alphaModFix/>
          </a:blip>
          <a:srcRect/>
          <a:stretch/>
        </p:blipFill>
        <p:spPr>
          <a:xfrm>
            <a:off x="1" y="0"/>
            <a:ext cx="1981364" cy="1550126"/>
          </a:xfrm>
          <a:prstGeom prst="rect">
            <a:avLst/>
          </a:prstGeom>
          <a:noFill/>
          <a:ln>
            <a:noFill/>
          </a:ln>
        </p:spPr>
      </p:pic>
      <p:sp>
        <p:nvSpPr>
          <p:cNvPr id="232" name="Google Shape;232;p12"/>
          <p:cNvSpPr/>
          <p:nvPr/>
        </p:nvSpPr>
        <p:spPr>
          <a:xfrm>
            <a:off x="258097" y="0"/>
            <a:ext cx="12192000" cy="6858000"/>
          </a:xfrm>
          <a:prstGeom prst="flowChartInputOutput">
            <a:avLst/>
          </a:prstGeom>
          <a:solidFill>
            <a:schemeClr val="accent1"/>
          </a:solidFill>
          <a:ln w="12700" cap="flat" cmpd="sng">
            <a:solidFill>
              <a:srgbClr val="0062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12"/>
          <p:cNvSpPr txBox="1"/>
          <p:nvPr/>
        </p:nvSpPr>
        <p:spPr>
          <a:xfrm>
            <a:off x="2858589" y="303656"/>
            <a:ext cx="4674326" cy="94281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Key points</a:t>
            </a:r>
            <a:endParaRPr/>
          </a:p>
        </p:txBody>
      </p:sp>
      <p:sp>
        <p:nvSpPr>
          <p:cNvPr id="234" name="Google Shape;234;p12"/>
          <p:cNvSpPr txBox="1"/>
          <p:nvPr/>
        </p:nvSpPr>
        <p:spPr>
          <a:xfrm>
            <a:off x="2062418" y="1904924"/>
            <a:ext cx="8494676" cy="4003982"/>
          </a:xfrm>
          <a:prstGeom prst="rect">
            <a:avLst/>
          </a:prstGeom>
          <a:noFill/>
          <a:ln>
            <a:noFill/>
          </a:ln>
        </p:spPr>
        <p:txBody>
          <a:bodyPr spcFirstLastPara="1" wrap="square" lIns="91425" tIns="45700" rIns="91425" bIns="45700" anchor="t" anchorCtr="0">
            <a:noAutofit/>
          </a:bodyPr>
          <a:lstStyle/>
          <a:p>
            <a:pPr marL="342900" marR="0" lvl="0" indent="-342900" algn="l" rtl="0">
              <a:spcBef>
                <a:spcPts val="1000"/>
              </a:spcBef>
              <a:spcAft>
                <a:spcPts val="0"/>
              </a:spcAft>
              <a:buClr>
                <a:schemeClr val="lt1"/>
              </a:buClr>
              <a:buSzPts val="2000"/>
              <a:buFont typeface="Arial" panose="020B0604020202020204" pitchFamily="34" charset="0"/>
              <a:buChar char="•"/>
            </a:pPr>
            <a:r>
              <a:rPr lang="en-GB" sz="2000" dirty="0">
                <a:solidFill>
                  <a:schemeClr val="bg1"/>
                </a:solidFill>
                <a:latin typeface="Arial"/>
                <a:ea typeface="Arial"/>
                <a:cs typeface="Arial"/>
                <a:sym typeface="Arial"/>
              </a:rPr>
              <a:t>SARS-CoV-2 Ag-RDTs self-testing should be offered as part of SARS-CoV-2 testing services.</a:t>
            </a:r>
          </a:p>
          <a:p>
            <a:pPr marL="342900" marR="0" lvl="0" indent="-342900" algn="l" rtl="0">
              <a:spcBef>
                <a:spcPts val="1000"/>
              </a:spcBef>
              <a:spcAft>
                <a:spcPts val="0"/>
              </a:spcAft>
              <a:buClr>
                <a:schemeClr val="lt1"/>
              </a:buClr>
              <a:buSzPts val="2000"/>
              <a:buFont typeface="Arial" panose="020B0604020202020204" pitchFamily="34" charset="0"/>
              <a:buChar char="•"/>
            </a:pPr>
            <a:r>
              <a:rPr lang="en-GB" sz="2000" dirty="0">
                <a:solidFill>
                  <a:schemeClr val="bg1"/>
                </a:solidFill>
              </a:rPr>
              <a:t>Q</a:t>
            </a:r>
            <a:r>
              <a:rPr lang="en-GB" sz="2000" dirty="0">
                <a:solidFill>
                  <a:schemeClr val="bg1"/>
                </a:solidFill>
                <a:latin typeface="Arial"/>
                <a:ea typeface="Arial"/>
                <a:cs typeface="Arial"/>
                <a:sym typeface="Arial"/>
              </a:rPr>
              <a:t>uality-assured self-testing SARS-CoV-2 Ag-RDTs meeting minimum performance requirements of ≥80% sensitivity and ≥97% specificity, and preferably Use of Emergency Use Listing (EUL)-approved.</a:t>
            </a:r>
          </a:p>
          <a:p>
            <a:pPr marL="342900" marR="0" lvl="0" indent="-342900" algn="l" rtl="0">
              <a:spcBef>
                <a:spcPts val="1000"/>
              </a:spcBef>
              <a:spcAft>
                <a:spcPts val="0"/>
              </a:spcAft>
              <a:buClr>
                <a:schemeClr val="lt1"/>
              </a:buClr>
              <a:buSzPts val="2000"/>
              <a:buFont typeface="Arial" panose="020B0604020202020204" pitchFamily="34" charset="0"/>
              <a:buChar char="•"/>
            </a:pPr>
            <a:r>
              <a:rPr lang="en-GB" sz="2000" dirty="0">
                <a:solidFill>
                  <a:schemeClr val="bg1"/>
                </a:solidFill>
              </a:rPr>
              <a:t>Self-testing should always be voluntary and never mandatory or coercive, and costs should not be borne by students or workers.</a:t>
            </a:r>
          </a:p>
          <a:p>
            <a:pPr marL="342900" marR="0" lvl="0" indent="-342900" algn="l" rtl="0">
              <a:spcBef>
                <a:spcPts val="1000"/>
              </a:spcBef>
              <a:spcAft>
                <a:spcPts val="0"/>
              </a:spcAft>
              <a:buClr>
                <a:schemeClr val="lt1"/>
              </a:buClr>
              <a:buSzPts val="2000"/>
              <a:buFont typeface="Arial" panose="020B0604020202020204" pitchFamily="34" charset="0"/>
              <a:buChar char="•"/>
            </a:pPr>
            <a:r>
              <a:rPr lang="en-GB" sz="2000" dirty="0">
                <a:solidFill>
                  <a:schemeClr val="bg1"/>
                </a:solidFill>
              </a:rPr>
              <a:t>As local epidemiology changes, information on self-testing and actions to take in case of a positive or a negative result that is context-specific, correct, clear, concise and age-appropriate should be made available.</a:t>
            </a:r>
          </a:p>
          <a:p>
            <a:pPr marL="342900" marR="0" lvl="0" indent="-342900" algn="l" rtl="0">
              <a:spcBef>
                <a:spcPts val="1000"/>
              </a:spcBef>
              <a:spcAft>
                <a:spcPts val="0"/>
              </a:spcAft>
              <a:buClr>
                <a:schemeClr val="lt1"/>
              </a:buClr>
              <a:buSzPts val="2000"/>
              <a:buFont typeface="Arial" panose="020B0604020202020204" pitchFamily="34" charset="0"/>
              <a:buChar char="•"/>
            </a:pPr>
            <a:endParaRPr lang="en-GB" sz="2000" dirty="0">
              <a:solidFill>
                <a:schemeClr val="bg1"/>
              </a:solidFill>
            </a:endParaRPr>
          </a:p>
          <a:p>
            <a:pPr marL="342900" marR="0" lvl="0" indent="-342900" algn="l" rtl="0">
              <a:spcBef>
                <a:spcPts val="1000"/>
              </a:spcBef>
              <a:spcAft>
                <a:spcPts val="0"/>
              </a:spcAft>
              <a:buClr>
                <a:schemeClr val="lt1"/>
              </a:buClr>
              <a:buSzPts val="2000"/>
              <a:buFont typeface="Arial" panose="020B0604020202020204" pitchFamily="34" charset="0"/>
              <a:buChar char="•"/>
            </a:pPr>
            <a:endParaRPr lang="en-GB" sz="2000" dirty="0">
              <a:solidFill>
                <a:schemeClr val="bg1"/>
              </a:solidFill>
              <a:latin typeface="Arial"/>
              <a:ea typeface="Arial"/>
              <a:cs typeface="Arial"/>
              <a:sym typeface="Arial"/>
            </a:endParaRPr>
          </a:p>
          <a:p>
            <a:pPr marL="469900" marR="0" lvl="0" indent="-342900" algn="l" rtl="0">
              <a:spcBef>
                <a:spcPts val="1000"/>
              </a:spcBef>
              <a:spcAft>
                <a:spcPts val="0"/>
              </a:spcAft>
              <a:buClr>
                <a:schemeClr val="dk1"/>
              </a:buClr>
              <a:buSzPts val="2000"/>
              <a:buFont typeface="Arial" panose="020B0604020202020204" pitchFamily="34" charset="0"/>
              <a:buChar char="•"/>
            </a:pPr>
            <a:endParaRPr sz="2000" dirty="0">
              <a:solidFill>
                <a:schemeClr val="bg1"/>
              </a:solidFill>
              <a:latin typeface="Arial"/>
              <a:ea typeface="Arial"/>
              <a:cs typeface="Arial"/>
              <a:sym typeface="Arial"/>
            </a:endParaRPr>
          </a:p>
        </p:txBody>
      </p:sp>
      <p:sp>
        <p:nvSpPr>
          <p:cNvPr id="5" name="Google Shape;104;p2">
            <a:extLst>
              <a:ext uri="{FF2B5EF4-FFF2-40B4-BE49-F238E27FC236}">
                <a16:creationId xmlns:a16="http://schemas.microsoft.com/office/drawing/2014/main" id="{E55A63D7-22EF-1997-F910-688571E15898}"/>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sz="1000" b="1" dirty="0">
                <a:solidFill>
                  <a:srgbClr val="FFFFFF"/>
                </a:solidFill>
              </a:rPr>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1295479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a:lstStyle/>
          <a:p>
            <a:r>
              <a:rPr lang="en-US"/>
              <a:t>Questions?</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a:lstStyle/>
          <a:p>
            <a:fld id="{8B709DE2-93F8-7E45-91D0-E19ACC3ADA42}" type="slidenum">
              <a:rPr lang="en-US" smtClean="0"/>
              <a:t>22</a:t>
            </a:fld>
            <a:endParaRPr lang="en-US"/>
          </a:p>
        </p:txBody>
      </p:sp>
    </p:spTree>
    <p:extLst>
      <p:ext uri="{BB962C8B-B14F-4D97-AF65-F5344CB8AC3E}">
        <p14:creationId xmlns:p14="http://schemas.microsoft.com/office/powerpoint/2010/main" val="1527643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a:t>Learning objectives</a:t>
            </a:r>
            <a:endParaRPr/>
          </a:p>
        </p:txBody>
      </p:sp>
      <p:sp>
        <p:nvSpPr>
          <p:cNvPr id="102" name="Google Shape;102;p2"/>
          <p:cNvSpPr txBox="1">
            <a:spLocks noGrp="1"/>
          </p:cNvSpPr>
          <p:nvPr>
            <p:ph type="body" idx="1"/>
          </p:nvPr>
        </p:nvSpPr>
        <p:spPr>
          <a:xfrm>
            <a:off x="838200" y="1684163"/>
            <a:ext cx="10515600" cy="444076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SzPts val="2000"/>
              <a:buNone/>
            </a:pPr>
            <a:r>
              <a:rPr lang="en-US" dirty="0">
                <a:solidFill>
                  <a:schemeClr val="tx1"/>
                </a:solidFill>
              </a:rPr>
              <a:t>At the end of this module, you should be able to: </a:t>
            </a:r>
          </a:p>
          <a:p>
            <a:pPr marL="228600" indent="-228600">
              <a:buFont typeface="Arial,Sans-Serif"/>
            </a:pPr>
            <a:r>
              <a:rPr lang="en-GB" dirty="0">
                <a:solidFill>
                  <a:schemeClr val="tx1"/>
                </a:solidFill>
              </a:rPr>
              <a:t>understand the role of self-testing in addition to professional SARS-CoV-2 testing</a:t>
            </a:r>
            <a:endParaRPr lang="en-US" dirty="0">
              <a:solidFill>
                <a:schemeClr val="tx1"/>
              </a:solidFill>
            </a:endParaRPr>
          </a:p>
          <a:p>
            <a:pPr marL="228600" lvl="0" indent="-228600" algn="l">
              <a:lnSpc>
                <a:spcPct val="100000"/>
              </a:lnSpc>
              <a:spcBef>
                <a:spcPts val="1000"/>
              </a:spcBef>
              <a:spcAft>
                <a:spcPts val="0"/>
              </a:spcAft>
              <a:buClr>
                <a:schemeClr val="accent1"/>
              </a:buClr>
              <a:buSzPts val="2000"/>
              <a:buChar char="•"/>
            </a:pPr>
            <a:r>
              <a:rPr lang="en-GB" dirty="0">
                <a:solidFill>
                  <a:schemeClr val="tx1"/>
                </a:solidFill>
              </a:rPr>
              <a:t>list the recommendations for SARS-CoV-2 Ag-RDT self-testing implementation;</a:t>
            </a:r>
          </a:p>
          <a:p>
            <a:pPr marL="228600" lvl="0" indent="-228600" algn="l" rtl="0">
              <a:lnSpc>
                <a:spcPct val="100000"/>
              </a:lnSpc>
              <a:spcBef>
                <a:spcPts val="1000"/>
              </a:spcBef>
              <a:spcAft>
                <a:spcPts val="0"/>
              </a:spcAft>
              <a:buClr>
                <a:schemeClr val="accent1"/>
              </a:buClr>
              <a:buSzPts val="2000"/>
              <a:buChar char="•"/>
            </a:pPr>
            <a:r>
              <a:rPr lang="en-GB" dirty="0">
                <a:solidFill>
                  <a:schemeClr val="tx1"/>
                </a:solidFill>
              </a:rPr>
              <a:t>identify priority population for self-testing</a:t>
            </a:r>
          </a:p>
          <a:p>
            <a:pPr marL="228600" lvl="0" indent="-228600" algn="l" rtl="0">
              <a:lnSpc>
                <a:spcPct val="100000"/>
              </a:lnSpc>
              <a:spcBef>
                <a:spcPts val="1000"/>
              </a:spcBef>
              <a:spcAft>
                <a:spcPts val="0"/>
              </a:spcAft>
              <a:buClr>
                <a:schemeClr val="accent1"/>
              </a:buClr>
              <a:buSzPts val="2000"/>
              <a:buChar char="•"/>
            </a:pPr>
            <a:r>
              <a:rPr lang="en-GB" dirty="0">
                <a:solidFill>
                  <a:schemeClr val="tx1"/>
                </a:solidFill>
              </a:rPr>
              <a:t>understand and be able to communicate when and how community members should self-test</a:t>
            </a:r>
          </a:p>
          <a:p>
            <a:pPr marL="228600" lvl="0" indent="-228600" algn="l" rtl="0">
              <a:lnSpc>
                <a:spcPct val="100000"/>
              </a:lnSpc>
              <a:spcBef>
                <a:spcPts val="1000"/>
              </a:spcBef>
              <a:spcAft>
                <a:spcPts val="0"/>
              </a:spcAft>
              <a:buClr>
                <a:schemeClr val="accent1"/>
              </a:buClr>
              <a:buSzPts val="2000"/>
              <a:buChar char="•"/>
            </a:pPr>
            <a:r>
              <a:rPr lang="en-GB" dirty="0">
                <a:solidFill>
                  <a:schemeClr val="tx1"/>
                </a:solidFill>
              </a:rPr>
              <a:t>understand and be able to communicate actions community members should take based on test results</a:t>
            </a:r>
          </a:p>
          <a:p>
            <a:pPr marL="0" lvl="0" indent="0" algn="l" rtl="0">
              <a:lnSpc>
                <a:spcPct val="100000"/>
              </a:lnSpc>
              <a:spcBef>
                <a:spcPts val="1000"/>
              </a:spcBef>
              <a:spcAft>
                <a:spcPts val="0"/>
              </a:spcAft>
              <a:buClr>
                <a:schemeClr val="accent1"/>
              </a:buClr>
              <a:buSzPts val="2000"/>
              <a:buNone/>
            </a:pPr>
            <a:endParaRPr lang="en-GB" dirty="0">
              <a:highlight>
                <a:srgbClr val="FFFF00"/>
              </a:highlight>
            </a:endParaRPr>
          </a:p>
          <a:p>
            <a:pPr marL="228600" lvl="0" indent="-228600" algn="l" rtl="0">
              <a:lnSpc>
                <a:spcPct val="100000"/>
              </a:lnSpc>
              <a:spcBef>
                <a:spcPts val="1000"/>
              </a:spcBef>
              <a:spcAft>
                <a:spcPts val="0"/>
              </a:spcAft>
              <a:buClr>
                <a:schemeClr val="accent1"/>
              </a:buClr>
              <a:buSzPts val="2000"/>
              <a:buChar char="•"/>
            </a:pPr>
            <a:endParaRPr lang="en-GB" dirty="0"/>
          </a:p>
          <a:p>
            <a:pPr marL="0" lvl="0" indent="0" algn="l" rtl="0">
              <a:lnSpc>
                <a:spcPct val="100000"/>
              </a:lnSpc>
              <a:spcBef>
                <a:spcPts val="1000"/>
              </a:spcBef>
              <a:spcAft>
                <a:spcPts val="0"/>
              </a:spcAft>
              <a:buClr>
                <a:schemeClr val="accent1"/>
              </a:buClr>
              <a:buSzPts val="2000"/>
              <a:buNone/>
            </a:pPr>
            <a:r>
              <a:rPr lang="en-US" dirty="0"/>
              <a:t> </a:t>
            </a:r>
            <a:endParaRPr dirty="0"/>
          </a:p>
          <a:p>
            <a:pPr marL="228600" lvl="0" indent="-101600" algn="l" rtl="0">
              <a:lnSpc>
                <a:spcPct val="100000"/>
              </a:lnSpc>
              <a:spcBef>
                <a:spcPts val="100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03" name="Google Shape;103;p2"/>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sz="1000"/>
          </a:p>
        </p:txBody>
      </p:sp>
      <p:sp>
        <p:nvSpPr>
          <p:cNvPr id="104" name="Google Shape;104;p2"/>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r>
              <a:rPr lang="en-GB" dirty="0"/>
              <a:t>Self-testing using SARS-CoV-2 Ag-RDT:       General recommendations</a:t>
            </a:r>
            <a:endParaRPr lang="en-US"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4</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90891" y="1457280"/>
            <a:ext cx="9208450" cy="2347950"/>
          </a:xfrm>
          <a:prstGeom prst="rect">
            <a:avLst/>
          </a:prstGeom>
          <a:noFill/>
          <a:ln>
            <a:noFill/>
          </a:ln>
        </p:spPr>
        <p:txBody>
          <a:bodyPr spcFirstLastPara="1" wrap="square" lIns="91425" tIns="45700" rIns="91425" bIns="45700" anchor="t" anchorCtr="0">
            <a:noAutofit/>
          </a:bodyPr>
          <a:lstStyle/>
          <a:p>
            <a:pPr marL="342900" indent="-342900" algn="just">
              <a:lnSpc>
                <a:spcPct val="90000"/>
              </a:lnSpc>
              <a:buClr>
                <a:srgbClr val="0070C0"/>
              </a:buClr>
              <a:buSzPts val="1800"/>
            </a:pPr>
            <a:r>
              <a:rPr lang="en-GB" dirty="0">
                <a:solidFill>
                  <a:schemeClr val="bg2"/>
                </a:solidFill>
              </a:rPr>
              <a:t>Specific role and use of self-testing needs to be adapted to suit national priorities, epidemiology, resource availability and the local context and health system.</a:t>
            </a:r>
          </a:p>
          <a:p>
            <a:pPr marL="342900" indent="-342900" algn="just">
              <a:lnSpc>
                <a:spcPct val="90000"/>
              </a:lnSpc>
              <a:buClr>
                <a:srgbClr val="0070C0"/>
              </a:buClr>
              <a:buSzPts val="1800"/>
            </a:pPr>
            <a:endParaRPr lang="en-GB" dirty="0">
              <a:solidFill>
                <a:schemeClr val="bg2"/>
              </a:solidFill>
            </a:endParaRPr>
          </a:p>
          <a:p>
            <a:pPr marL="342900" indent="-342900" algn="just">
              <a:lnSpc>
                <a:spcPct val="90000"/>
              </a:lnSpc>
              <a:buClr>
                <a:srgbClr val="0070C0"/>
              </a:buClr>
              <a:buSzPts val="1800"/>
            </a:pPr>
            <a:r>
              <a:rPr lang="en-GB" dirty="0">
                <a:solidFill>
                  <a:schemeClr val="bg2"/>
                </a:solidFill>
              </a:rPr>
              <a:t>Should be offered as part of SARS-CoV-2 testing services, in addition to professionally administered testing services.</a:t>
            </a:r>
          </a:p>
          <a:p>
            <a:pPr marL="800100" lvl="1" algn="just">
              <a:lnSpc>
                <a:spcPct val="90000"/>
              </a:lnSpc>
              <a:buClr>
                <a:srgbClr val="0070C0"/>
              </a:buClr>
            </a:pPr>
            <a:r>
              <a:rPr lang="en-GB" sz="1800" dirty="0">
                <a:solidFill>
                  <a:schemeClr val="bg2"/>
                </a:solidFill>
              </a:rPr>
              <a:t>Expands access to testing, enabling additional individual and social benefits.</a:t>
            </a:r>
          </a:p>
          <a:p>
            <a:pPr marL="0" indent="0" algn="just">
              <a:lnSpc>
                <a:spcPct val="90000"/>
              </a:lnSpc>
              <a:buClr>
                <a:srgbClr val="0070C0"/>
              </a:buClr>
              <a:buSzPts val="1800"/>
              <a:buNone/>
            </a:pPr>
            <a:endParaRPr lang="en-GB" dirty="0">
              <a:solidFill>
                <a:schemeClr val="bg2"/>
              </a:solidFill>
            </a:endParaRPr>
          </a:p>
          <a:p>
            <a:pPr marL="342900" indent="-342900" algn="just">
              <a:lnSpc>
                <a:spcPct val="90000"/>
              </a:lnSpc>
              <a:buClr>
                <a:srgbClr val="0070C0"/>
              </a:buClr>
              <a:buSzPts val="1800"/>
            </a:pPr>
            <a:r>
              <a:rPr lang="en-GB" dirty="0">
                <a:solidFill>
                  <a:schemeClr val="bg2"/>
                </a:solidFill>
              </a:rPr>
              <a:t>Should always be voluntary and never mandatory or coercive; costs should not be borne by students or workers.</a:t>
            </a:r>
          </a:p>
          <a:p>
            <a:pPr marL="342900" indent="-342900" algn="just">
              <a:lnSpc>
                <a:spcPct val="90000"/>
              </a:lnSpc>
              <a:buClr>
                <a:srgbClr val="0070C0"/>
              </a:buClr>
              <a:buSzPts val="1800"/>
            </a:pPr>
            <a:endParaRPr lang="en-GB" dirty="0">
              <a:solidFill>
                <a:schemeClr val="bg2"/>
              </a:solidFill>
            </a:endParaRPr>
          </a:p>
          <a:p>
            <a:pPr marL="342900" indent="-342900" algn="just">
              <a:lnSpc>
                <a:spcPct val="90000"/>
              </a:lnSpc>
              <a:buClr>
                <a:srgbClr val="0070C0"/>
              </a:buClr>
              <a:buSzPts val="1800"/>
            </a:pPr>
            <a:r>
              <a:rPr lang="en-GB" dirty="0">
                <a:solidFill>
                  <a:schemeClr val="bg2"/>
                </a:solidFill>
              </a:rPr>
              <a:t>Age-appropriate, accurate and accessible information should be provided.</a:t>
            </a:r>
            <a:endParaRPr lang="en-GB" dirty="0">
              <a:solidFill>
                <a:schemeClr val="bg2"/>
              </a:solidFill>
              <a:latin typeface="Arial"/>
              <a:ea typeface="Arial"/>
              <a:cs typeface="Arial"/>
              <a:sym typeface="Arial"/>
            </a:endParaRPr>
          </a:p>
          <a:p>
            <a:pPr marL="0" lvl="0" indent="0" algn="just" rtl="0">
              <a:lnSpc>
                <a:spcPct val="90000"/>
              </a:lnSpc>
              <a:spcBef>
                <a:spcPts val="1000"/>
              </a:spcBef>
              <a:spcAft>
                <a:spcPts val="0"/>
              </a:spcAft>
              <a:buClr>
                <a:schemeClr val="dk1"/>
              </a:buClr>
              <a:buSzPts val="1800"/>
              <a:buNone/>
            </a:pPr>
            <a:endParaRPr lang="en-GB" dirty="0">
              <a:solidFill>
                <a:srgbClr val="000000"/>
              </a:solidFill>
              <a:latin typeface="Arial"/>
              <a:ea typeface="Arial"/>
              <a:cs typeface="Arial"/>
              <a:sym typeface="Arial"/>
            </a:endParaRPr>
          </a:p>
        </p:txBody>
      </p:sp>
      <p:sp>
        <p:nvSpPr>
          <p:cNvPr id="9" name="TextBox 8">
            <a:extLst>
              <a:ext uri="{FF2B5EF4-FFF2-40B4-BE49-F238E27FC236}">
                <a16:creationId xmlns:a16="http://schemas.microsoft.com/office/drawing/2014/main" id="{6E3A3E4E-4DDE-4CDA-81FA-C09B1EBCD968}"/>
              </a:ext>
            </a:extLst>
          </p:cNvPr>
          <p:cNvSpPr txBox="1"/>
          <p:nvPr/>
        </p:nvSpPr>
        <p:spPr>
          <a:xfrm>
            <a:off x="224118" y="5869959"/>
            <a:ext cx="10614212" cy="553998"/>
          </a:xfrm>
          <a:prstGeom prst="rect">
            <a:avLst/>
          </a:prstGeom>
          <a:noFill/>
        </p:spPr>
        <p:txBody>
          <a:bodyPr wrap="square">
            <a:spAutoFit/>
          </a:bodyPr>
          <a:lstStyle/>
          <a:p>
            <a:r>
              <a:rPr lang="en-GB" sz="1000"/>
              <a:t>Use of SARS-CoV-2 antigen-detection rapid diagnostic tests for COVID-19 self-testing. Interim guidance- 9 March 2022. Geneva. World Health Organization. </a:t>
            </a:r>
            <a:r>
              <a:rPr lang="en-GB" sz="1000">
                <a:hlinkClick r:id="rId4"/>
              </a:rPr>
              <a:t>https://www.who.int/publications/i/item/WHO-2019-nCoV-Ag-RDTs-Self_testing-2022.1</a:t>
            </a:r>
            <a:endParaRPr lang="en-GB" sz="1000"/>
          </a:p>
          <a:p>
            <a:endParaRPr lang="en-GB" sz="1000"/>
          </a:p>
        </p:txBody>
      </p:sp>
      <p:pic>
        <p:nvPicPr>
          <p:cNvPr id="3" name="Graphic 2" descr="Subtitles with solid fill">
            <a:extLst>
              <a:ext uri="{FF2B5EF4-FFF2-40B4-BE49-F238E27FC236}">
                <a16:creationId xmlns:a16="http://schemas.microsoft.com/office/drawing/2014/main" id="{0ED65244-B1FB-8FEA-3AA7-5872174F32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80162" y="3747744"/>
            <a:ext cx="914400" cy="914400"/>
          </a:xfrm>
          <a:prstGeom prst="rect">
            <a:avLst/>
          </a:prstGeom>
        </p:spPr>
      </p:pic>
      <p:pic>
        <p:nvPicPr>
          <p:cNvPr id="5" name="Graphic 4" descr="Handshake with solid fill">
            <a:extLst>
              <a:ext uri="{FF2B5EF4-FFF2-40B4-BE49-F238E27FC236}">
                <a16:creationId xmlns:a16="http://schemas.microsoft.com/office/drawing/2014/main" id="{8847408C-1363-0862-C03D-7275B305C1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1179" y="2629646"/>
            <a:ext cx="914400" cy="914400"/>
          </a:xfrm>
          <a:prstGeom prst="rect">
            <a:avLst/>
          </a:prstGeom>
        </p:spPr>
      </p:pic>
      <p:pic>
        <p:nvPicPr>
          <p:cNvPr id="10" name="Graphic 9" descr="Schoolhouse with solid fill">
            <a:extLst>
              <a:ext uri="{FF2B5EF4-FFF2-40B4-BE49-F238E27FC236}">
                <a16:creationId xmlns:a16="http://schemas.microsoft.com/office/drawing/2014/main" id="{6CD65E90-4814-B437-4724-5980489138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79771" y="1327033"/>
            <a:ext cx="914400" cy="914400"/>
          </a:xfrm>
          <a:prstGeom prst="rect">
            <a:avLst/>
          </a:prstGeom>
        </p:spPr>
      </p:pic>
      <p:pic>
        <p:nvPicPr>
          <p:cNvPr id="12" name="Graphic 11" descr="Test tubes with solid fill">
            <a:extLst>
              <a:ext uri="{FF2B5EF4-FFF2-40B4-BE49-F238E27FC236}">
                <a16:creationId xmlns:a16="http://schemas.microsoft.com/office/drawing/2014/main" id="{C9EEA24B-5CCA-84C8-27B6-02D69D8C83F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72029" y="4849286"/>
            <a:ext cx="914400" cy="914400"/>
          </a:xfrm>
          <a:prstGeom prst="rect">
            <a:avLst/>
          </a:prstGeom>
        </p:spPr>
      </p:pic>
      <p:sp>
        <p:nvSpPr>
          <p:cNvPr id="4" name="Google Shape;104;p2">
            <a:extLst>
              <a:ext uri="{FF2B5EF4-FFF2-40B4-BE49-F238E27FC236}">
                <a16:creationId xmlns:a16="http://schemas.microsoft.com/office/drawing/2014/main" id="{3D7ACDC5-9994-4637-DA0E-82AB866B1071}"/>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353176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838200" y="288853"/>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US" dirty="0"/>
              <a:t>Global guidance</a:t>
            </a:r>
            <a:endParaRPr dirty="0"/>
          </a:p>
        </p:txBody>
      </p:sp>
      <p:sp>
        <p:nvSpPr>
          <p:cNvPr id="110" name="Google Shape;110;p3"/>
          <p:cNvSpPr txBox="1">
            <a:spLocks noGrp="1"/>
          </p:cNvSpPr>
          <p:nvPr>
            <p:ph type="body" idx="1"/>
          </p:nvPr>
        </p:nvSpPr>
        <p:spPr>
          <a:xfrm>
            <a:off x="838200" y="1736203"/>
            <a:ext cx="10515600" cy="4440760"/>
          </a:xfrm>
          <a:prstGeom prst="rect">
            <a:avLst/>
          </a:prstGeom>
          <a:noFill/>
          <a:ln>
            <a:noFill/>
          </a:ln>
        </p:spPr>
        <p:txBody>
          <a:bodyPr spcFirstLastPara="1" wrap="square" lIns="91425" tIns="45700" rIns="91425" bIns="45700" anchor="t" anchorCtr="0">
            <a:normAutofit/>
          </a:bodyPr>
          <a:lstStyle/>
          <a:p>
            <a:pPr marL="228600" lvl="0" indent="-101600" algn="l" rtl="0">
              <a:lnSpc>
                <a:spcPct val="100000"/>
              </a:lnSpc>
              <a:spcBef>
                <a:spcPts val="0"/>
              </a:spcBef>
              <a:spcAft>
                <a:spcPts val="0"/>
              </a:spcAft>
              <a:buClr>
                <a:schemeClr val="accent1"/>
              </a:buClr>
              <a:buSzPts val="2000"/>
              <a:buNone/>
            </a:pPr>
            <a:endParaRPr dirty="0"/>
          </a:p>
          <a:p>
            <a:pPr marL="228600" lvl="0" indent="-101600" algn="l" rtl="0">
              <a:lnSpc>
                <a:spcPct val="100000"/>
              </a:lnSpc>
              <a:spcBef>
                <a:spcPts val="1000"/>
              </a:spcBef>
              <a:spcAft>
                <a:spcPts val="0"/>
              </a:spcAft>
              <a:buClr>
                <a:schemeClr val="accent1"/>
              </a:buClr>
              <a:buSzPts val="2000"/>
              <a:buNone/>
            </a:pPr>
            <a:endParaRPr dirty="0"/>
          </a:p>
        </p:txBody>
      </p:sp>
      <p:sp>
        <p:nvSpPr>
          <p:cNvPr id="111" name="Google Shape;111;p3"/>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sz="1000"/>
          </a:p>
        </p:txBody>
      </p:sp>
      <p:sp>
        <p:nvSpPr>
          <p:cNvPr id="113" name="Google Shape;113;p3"/>
          <p:cNvSpPr txBox="1"/>
          <p:nvPr/>
        </p:nvSpPr>
        <p:spPr>
          <a:xfrm>
            <a:off x="595638" y="1565159"/>
            <a:ext cx="11163679" cy="209284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accent1"/>
              </a:buClr>
              <a:buFont typeface="Arial" panose="020B0604020202020204" pitchFamily="34" charset="0"/>
              <a:buChar char="•"/>
            </a:pPr>
            <a:r>
              <a:rPr lang="en-US" sz="2000" b="0" i="0" u="none" strike="noStrike" cap="none" dirty="0">
                <a:solidFill>
                  <a:schemeClr val="bg2"/>
                </a:solidFill>
                <a:latin typeface="Arial"/>
                <a:ea typeface="Arial"/>
                <a:cs typeface="Arial"/>
                <a:sym typeface="Arial"/>
              </a:rPr>
              <a:t>WHO released the first interim guidance on the use of SARS-CoV-2 Antigen RDTs for self-testing on 9</a:t>
            </a:r>
            <a:r>
              <a:rPr lang="en-US" sz="2000" b="0" i="0" u="none" strike="noStrike" cap="none" baseline="30000" dirty="0">
                <a:solidFill>
                  <a:schemeClr val="bg2"/>
                </a:solidFill>
                <a:latin typeface="Arial"/>
                <a:ea typeface="Arial"/>
                <a:cs typeface="Arial"/>
                <a:sym typeface="Arial"/>
              </a:rPr>
              <a:t>th</a:t>
            </a:r>
            <a:r>
              <a:rPr lang="en-US" sz="2000" b="0" i="0" u="none" strike="noStrike" cap="none" dirty="0">
                <a:solidFill>
                  <a:schemeClr val="bg2"/>
                </a:solidFill>
                <a:latin typeface="Arial"/>
                <a:ea typeface="Arial"/>
                <a:cs typeface="Arial"/>
                <a:sym typeface="Arial"/>
              </a:rPr>
              <a:t> March 2022*</a:t>
            </a:r>
          </a:p>
          <a:p>
            <a:pPr marL="0" marR="0" lvl="0" indent="0" algn="l" rtl="0">
              <a:spcBef>
                <a:spcPts val="0"/>
              </a:spcBef>
              <a:spcAft>
                <a:spcPts val="0"/>
              </a:spcAft>
              <a:buNone/>
            </a:pPr>
            <a:endParaRPr lang="en-US" sz="2000" dirty="0">
              <a:solidFill>
                <a:schemeClr val="dk1"/>
              </a:solidFill>
            </a:endParaRPr>
          </a:p>
          <a:p>
            <a:endParaRPr lang="en-GB" sz="1800" dirty="0"/>
          </a:p>
          <a:p>
            <a:pPr marL="0" marR="0" lvl="0" indent="0" algn="l" rtl="0">
              <a:spcBef>
                <a:spcPts val="0"/>
              </a:spcBef>
              <a:spcAft>
                <a:spcPts val="0"/>
              </a:spcAft>
              <a:buNone/>
            </a:pPr>
            <a:endParaRPr dirty="0"/>
          </a:p>
          <a:p>
            <a:pPr marL="0" marR="0" lvl="0" indent="0" algn="l" rtl="0">
              <a:spcBef>
                <a:spcPts val="0"/>
              </a:spcBef>
              <a:spcAft>
                <a:spcPts val="0"/>
              </a:spcAft>
              <a:buNone/>
            </a:pPr>
            <a:endParaRPr sz="20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41999EF1-E9F4-84C8-E1EE-0C72F2788EB5}"/>
              </a:ext>
            </a:extLst>
          </p:cNvPr>
          <p:cNvSpPr txBox="1"/>
          <p:nvPr/>
        </p:nvSpPr>
        <p:spPr>
          <a:xfrm>
            <a:off x="327949" y="5700611"/>
            <a:ext cx="11320272" cy="738664"/>
          </a:xfrm>
          <a:prstGeom prst="rect">
            <a:avLst/>
          </a:prstGeom>
          <a:noFill/>
        </p:spPr>
        <p:txBody>
          <a:bodyPr wrap="square" rtlCol="0">
            <a:spAutoFit/>
          </a:bodyPr>
          <a:lstStyle/>
          <a:p>
            <a:r>
              <a:rPr lang="en-GB" dirty="0">
                <a:solidFill>
                  <a:schemeClr val="bg2"/>
                </a:solidFill>
              </a:rPr>
              <a:t>* Use of SARS-CoV-2 antigen-detection rapid diagnostic tests for COVID-19 self-testing. Interim guidance- 9 March 2022. Geneva. World Health Organization. </a:t>
            </a:r>
            <a:r>
              <a:rPr lang="en-GB" dirty="0">
                <a:solidFill>
                  <a:schemeClr val="accent1"/>
                </a:solidFill>
                <a:hlinkClick r:id="rId4">
                  <a:extLst>
                    <a:ext uri="{A12FA001-AC4F-418D-AE19-62706E023703}">
                      <ahyp:hlinkClr xmlns:ahyp="http://schemas.microsoft.com/office/drawing/2018/hyperlinkcolor" val="tx"/>
                    </a:ext>
                  </a:extLst>
                </a:hlinkClick>
              </a:rPr>
              <a:t>https://www.who.int/publications/i/item/WHO-2019-nCoV-Ag-RDTs-Self_testing-2022.1</a:t>
            </a:r>
            <a:endParaRPr lang="en-GB" dirty="0">
              <a:solidFill>
                <a:schemeClr val="accent1"/>
              </a:solidFill>
            </a:endParaRPr>
          </a:p>
          <a:p>
            <a:endParaRPr lang="en-GB" dirty="0"/>
          </a:p>
        </p:txBody>
      </p:sp>
      <p:pic>
        <p:nvPicPr>
          <p:cNvPr id="5" name="Picture 4" descr="Graphical user interface&#10;&#10;Description automatically generated with medium confidence">
            <a:extLst>
              <a:ext uri="{FF2B5EF4-FFF2-40B4-BE49-F238E27FC236}">
                <a16:creationId xmlns:a16="http://schemas.microsoft.com/office/drawing/2014/main" id="{E7BA7BA4-2624-FBCC-87CD-72ACAB61CB6F}"/>
              </a:ext>
            </a:extLst>
          </p:cNvPr>
          <p:cNvPicPr>
            <a:picLocks noChangeAspect="1"/>
          </p:cNvPicPr>
          <p:nvPr/>
        </p:nvPicPr>
        <p:blipFill>
          <a:blip r:embed="rId5"/>
          <a:stretch>
            <a:fillRect/>
          </a:stretch>
        </p:blipFill>
        <p:spPr>
          <a:xfrm>
            <a:off x="2778826" y="2462011"/>
            <a:ext cx="6797304" cy="2734064"/>
          </a:xfrm>
          <a:prstGeom prst="rect">
            <a:avLst/>
          </a:prstGeom>
        </p:spPr>
      </p:pic>
      <p:sp>
        <p:nvSpPr>
          <p:cNvPr id="4" name="Google Shape;104;p2">
            <a:extLst>
              <a:ext uri="{FF2B5EF4-FFF2-40B4-BE49-F238E27FC236}">
                <a16:creationId xmlns:a16="http://schemas.microsoft.com/office/drawing/2014/main" id="{5CED50ED-8055-649B-35A5-8DFDC60C481C}"/>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283707"/>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SARS-CoV-2 self-testing implementation</a:t>
            </a:r>
            <a:endParaRPr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6</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33354" y="2253476"/>
            <a:ext cx="10990822" cy="2347950"/>
          </a:xfrm>
          <a:prstGeom prst="rect">
            <a:avLst/>
          </a:prstGeom>
          <a:noFill/>
          <a:ln>
            <a:noFill/>
          </a:ln>
        </p:spPr>
        <p:txBody>
          <a:bodyPr spcFirstLastPara="1" wrap="square" lIns="91425" tIns="45700" rIns="91425" bIns="45700" anchor="t" anchorCtr="0">
            <a:noAutofit/>
          </a:bodyPr>
          <a:lstStyle/>
          <a:p>
            <a:pPr marL="342900" indent="-342900">
              <a:lnSpc>
                <a:spcPct val="90000"/>
              </a:lnSpc>
              <a:buSzPts val="1800"/>
              <a:buFont typeface="Arial" panose="020B0604020202020204" pitchFamily="34" charset="0"/>
              <a:buChar char="•"/>
            </a:pPr>
            <a:r>
              <a:rPr lang="en-GB" dirty="0">
                <a:solidFill>
                  <a:schemeClr val="bg2"/>
                </a:solidFill>
              </a:rPr>
              <a:t>COVID-19 self-testing, using SARS-CoV-2 Ag-RDTs, should be offered in addition to professionally administered testing services</a:t>
            </a:r>
          </a:p>
          <a:p>
            <a:pPr marL="342900" indent="-342900">
              <a:lnSpc>
                <a:spcPct val="90000"/>
              </a:lnSpc>
              <a:buSzPts val="1800"/>
              <a:buFont typeface="Arial" panose="020B0604020202020204" pitchFamily="34" charset="0"/>
              <a:buChar char="•"/>
            </a:pPr>
            <a:r>
              <a:rPr lang="en-GB" dirty="0">
                <a:solidFill>
                  <a:schemeClr val="bg2"/>
                </a:solidFill>
              </a:rPr>
              <a:t>Key to engage with health workers and communities </a:t>
            </a:r>
            <a:endParaRPr lang="en-US" dirty="0">
              <a:solidFill>
                <a:schemeClr val="bg2"/>
              </a:solidFill>
            </a:endParaRPr>
          </a:p>
          <a:p>
            <a:pPr marL="342900" indent="-342900">
              <a:lnSpc>
                <a:spcPct val="90000"/>
              </a:lnSpc>
              <a:buSzPts val="1800"/>
              <a:buFont typeface="Arial" panose="020B0604020202020204" pitchFamily="34" charset="0"/>
              <a:buChar char="•"/>
            </a:pPr>
            <a:r>
              <a:rPr lang="en-GB" dirty="0">
                <a:solidFill>
                  <a:schemeClr val="bg2"/>
                </a:solidFill>
              </a:rPr>
              <a:t>Select affordable SARS-CoV-2 Ag-RDTs approved for self-testing meeting minimum performance requirements (≥80% sensitivity and ≥97% specificity).</a:t>
            </a:r>
            <a:endParaRPr lang="en-US" dirty="0">
              <a:solidFill>
                <a:schemeClr val="bg2"/>
              </a:solidFill>
            </a:endParaRPr>
          </a:p>
          <a:p>
            <a:pPr marL="800100" lvl="1" indent="-342900">
              <a:lnSpc>
                <a:spcPct val="90000"/>
              </a:lnSpc>
              <a:buSzPts val="1800"/>
              <a:buFont typeface="Arial" panose="020B0604020202020204" pitchFamily="34" charset="0"/>
              <a:buChar char="•"/>
            </a:pPr>
            <a:r>
              <a:rPr lang="en-GB" dirty="0">
                <a:solidFill>
                  <a:schemeClr val="bg2"/>
                </a:solidFill>
              </a:rPr>
              <a:t>Use of Emergency Use Listing (EUL)-approved COVID-19 self-tests.</a:t>
            </a:r>
          </a:p>
          <a:p>
            <a:pPr marL="800100" lvl="1">
              <a:lnSpc>
                <a:spcPct val="90000"/>
              </a:lnSpc>
              <a:buFont typeface="Arial" panose="020B0604020202020204" pitchFamily="34" charset="0"/>
              <a:buChar char="•"/>
            </a:pPr>
            <a:r>
              <a:rPr lang="en-GB" dirty="0">
                <a:solidFill>
                  <a:schemeClr val="bg2"/>
                </a:solidFill>
              </a:rPr>
              <a:t>Caution: not all SARS-CoV-2 Ag-RDTs are approved for self-testing</a:t>
            </a:r>
          </a:p>
          <a:p>
            <a:pPr marL="0" indent="0">
              <a:lnSpc>
                <a:spcPct val="90000"/>
              </a:lnSpc>
              <a:buClr>
                <a:srgbClr val="424242"/>
              </a:buClr>
              <a:buSzPts val="1800"/>
              <a:buNone/>
            </a:pPr>
            <a:endParaRPr lang="en-GB" dirty="0"/>
          </a:p>
        </p:txBody>
      </p:sp>
      <p:sp>
        <p:nvSpPr>
          <p:cNvPr id="3" name="Google Shape;104;p2">
            <a:extLst>
              <a:ext uri="{FF2B5EF4-FFF2-40B4-BE49-F238E27FC236}">
                <a16:creationId xmlns:a16="http://schemas.microsoft.com/office/drawing/2014/main" id="{FFDDD260-2979-35A7-5827-21786BB9C653}"/>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1256077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838200" y="283707"/>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SARS-CoV-2 self-testing implementation</a:t>
            </a:r>
            <a:endParaRPr dirty="0"/>
          </a:p>
        </p:txBody>
      </p:sp>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600589" y="1861271"/>
            <a:ext cx="10990822" cy="2347950"/>
          </a:xfrm>
          <a:prstGeom prst="rect">
            <a:avLst/>
          </a:prstGeom>
          <a:noFill/>
          <a:ln>
            <a:noFill/>
          </a:ln>
        </p:spPr>
        <p:txBody>
          <a:bodyPr spcFirstLastPara="1" wrap="square" lIns="91425" tIns="45700" rIns="91425" bIns="45700" anchor="t" anchorCtr="0">
            <a:noAutofit/>
          </a:bodyPr>
          <a:lstStyle/>
          <a:p>
            <a:pPr marL="0" indent="0">
              <a:lnSpc>
                <a:spcPct val="90000"/>
              </a:lnSpc>
              <a:buSzPts val="1800"/>
              <a:buNone/>
            </a:pPr>
            <a:endParaRPr lang="en-GB" dirty="0">
              <a:solidFill>
                <a:schemeClr val="bg2"/>
              </a:solidFill>
            </a:endParaRPr>
          </a:p>
          <a:p>
            <a:pPr marL="342900" indent="-342900">
              <a:lnSpc>
                <a:spcPct val="90000"/>
              </a:lnSpc>
              <a:buSzPts val="1800"/>
              <a:buFont typeface="Arial" panose="020B0604020202020204" pitchFamily="34" charset="0"/>
              <a:buChar char="•"/>
            </a:pPr>
            <a:r>
              <a:rPr lang="en-GB" dirty="0">
                <a:solidFill>
                  <a:schemeClr val="bg2"/>
                </a:solidFill>
              </a:rPr>
              <a:t>Storage and operation of COVID-19 self-testing kits according to IFU: temperature range, sample type, reaction volumes, running time, etc.</a:t>
            </a:r>
          </a:p>
          <a:p>
            <a:pPr marL="342900" lvl="0" indent="-342900">
              <a:lnSpc>
                <a:spcPct val="90000"/>
              </a:lnSpc>
              <a:buSzPts val="1800"/>
              <a:buFont typeface="Arial" panose="020B0604020202020204" pitchFamily="34" charset="0"/>
              <a:buChar char="•"/>
            </a:pPr>
            <a:r>
              <a:rPr lang="en-GB" dirty="0">
                <a:solidFill>
                  <a:schemeClr val="bg2"/>
                </a:solidFill>
              </a:rPr>
              <a:t>Adapt existing quality assurance procedures to include COVID-19 self-testing kits, including lot testing and other post-market surveillance activities.</a:t>
            </a:r>
          </a:p>
          <a:p>
            <a:pPr marL="342900" lvl="0" indent="-342900">
              <a:lnSpc>
                <a:spcPct val="90000"/>
              </a:lnSpc>
              <a:buSzPts val="1800"/>
              <a:buFont typeface="Arial" panose="020B0604020202020204" pitchFamily="34" charset="0"/>
              <a:buChar char="•"/>
            </a:pPr>
            <a:r>
              <a:rPr lang="en-GB" dirty="0">
                <a:solidFill>
                  <a:schemeClr val="bg2"/>
                </a:solidFill>
              </a:rPr>
              <a:t>National programmes should routinely review the role of COVID-19 self-testing-as the pandemic continues and the virus evolves, policy adjustments related to SARS-CoV-2 testing approaches and services, including COVID-19 self-testing, will be needed.</a:t>
            </a:r>
          </a:p>
          <a:p>
            <a:pPr marL="0" indent="0">
              <a:lnSpc>
                <a:spcPct val="90000"/>
              </a:lnSpc>
              <a:buClr>
                <a:schemeClr val="dk1"/>
              </a:buClr>
              <a:buSzPts val="1800"/>
              <a:buNone/>
            </a:pPr>
            <a:endParaRPr lang="en-GB" dirty="0"/>
          </a:p>
        </p:txBody>
      </p:sp>
      <p:sp>
        <p:nvSpPr>
          <p:cNvPr id="3" name="Google Shape;104;p2">
            <a:extLst>
              <a:ext uri="{FF2B5EF4-FFF2-40B4-BE49-F238E27FC236}">
                <a16:creationId xmlns:a16="http://schemas.microsoft.com/office/drawing/2014/main" id="{7B21C1C9-5D38-F2F2-E856-B0160BB7C133}"/>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296675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99F19-744C-F2ED-8EEA-42284B02EA3E}"/>
              </a:ext>
            </a:extLst>
          </p:cNvPr>
          <p:cNvSpPr>
            <a:spLocks noGrp="1"/>
          </p:cNvSpPr>
          <p:nvPr>
            <p:ph type="title"/>
          </p:nvPr>
        </p:nvSpPr>
        <p:spPr>
          <a:xfrm>
            <a:off x="838200" y="254514"/>
            <a:ext cx="10515600" cy="942814"/>
          </a:xfrm>
        </p:spPr>
        <p:txBody>
          <a:bodyPr/>
          <a:lstStyle/>
          <a:p>
            <a:r>
              <a:rPr lang="en-GB" dirty="0"/>
              <a:t>Priority population for self-testing</a:t>
            </a:r>
          </a:p>
        </p:txBody>
      </p:sp>
      <p:sp>
        <p:nvSpPr>
          <p:cNvPr id="3" name="Text Placeholder 2">
            <a:extLst>
              <a:ext uri="{FF2B5EF4-FFF2-40B4-BE49-F238E27FC236}">
                <a16:creationId xmlns:a16="http://schemas.microsoft.com/office/drawing/2014/main" id="{1AEBB566-78D5-5A1F-B7F5-6366F68531B3}"/>
              </a:ext>
            </a:extLst>
          </p:cNvPr>
          <p:cNvSpPr>
            <a:spLocks noGrp="1"/>
          </p:cNvSpPr>
          <p:nvPr>
            <p:ph type="body" idx="1"/>
          </p:nvPr>
        </p:nvSpPr>
        <p:spPr>
          <a:xfrm>
            <a:off x="838199" y="1512009"/>
            <a:ext cx="10515600" cy="4440760"/>
          </a:xfrm>
        </p:spPr>
        <p:txBody>
          <a:bodyPr/>
          <a:lstStyle/>
          <a:p>
            <a:pPr marL="342900" indent="-342900">
              <a:lnSpc>
                <a:spcPct val="90000"/>
              </a:lnSpc>
              <a:buSzPct val="100000"/>
            </a:pPr>
            <a:r>
              <a:rPr lang="en-GB" dirty="0">
                <a:solidFill>
                  <a:schemeClr val="bg2"/>
                </a:solidFill>
              </a:rPr>
              <a:t>Essential workers. </a:t>
            </a:r>
          </a:p>
          <a:p>
            <a:pPr marL="342900" indent="-342900">
              <a:lnSpc>
                <a:spcPct val="90000"/>
              </a:lnSpc>
              <a:buSzPct val="100000"/>
            </a:pPr>
            <a:r>
              <a:rPr lang="en-GB" dirty="0">
                <a:solidFill>
                  <a:schemeClr val="bg2"/>
                </a:solidFill>
              </a:rPr>
              <a:t>Close contacts of confirmed or probable SARS-CoV-2 cases.</a:t>
            </a:r>
          </a:p>
          <a:p>
            <a:pPr marL="342900" indent="-342900">
              <a:lnSpc>
                <a:spcPct val="90000"/>
              </a:lnSpc>
              <a:buSzPct val="100000"/>
            </a:pPr>
            <a:r>
              <a:rPr lang="en-GB" dirty="0">
                <a:solidFill>
                  <a:schemeClr val="bg2"/>
                </a:solidFill>
              </a:rPr>
              <a:t>Individuals most at risk of hospitalization or severe COVID-19 disease. </a:t>
            </a:r>
          </a:p>
          <a:p>
            <a:pPr marL="342900" indent="-342900">
              <a:lnSpc>
                <a:spcPct val="90000"/>
              </a:lnSpc>
              <a:buSzPct val="100000"/>
            </a:pPr>
            <a:r>
              <a:rPr lang="en-GB" dirty="0">
                <a:solidFill>
                  <a:schemeClr val="bg2"/>
                </a:solidFill>
              </a:rPr>
              <a:t>Individuals with greater challenges in accessing existing testing services.</a:t>
            </a:r>
          </a:p>
          <a:p>
            <a:endParaRPr lang="en-GB" dirty="0"/>
          </a:p>
          <a:p>
            <a:endParaRPr lang="en-GB" dirty="0"/>
          </a:p>
        </p:txBody>
      </p:sp>
      <p:sp>
        <p:nvSpPr>
          <p:cNvPr id="5" name="Slide Number Placeholder 4">
            <a:extLst>
              <a:ext uri="{FF2B5EF4-FFF2-40B4-BE49-F238E27FC236}">
                <a16:creationId xmlns:a16="http://schemas.microsoft.com/office/drawing/2014/main" id="{3F69DC28-E344-D1D9-3EE0-F220AEB565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6" name="TextBox 5">
            <a:extLst>
              <a:ext uri="{FF2B5EF4-FFF2-40B4-BE49-F238E27FC236}">
                <a16:creationId xmlns:a16="http://schemas.microsoft.com/office/drawing/2014/main" id="{70D5421D-7C23-4D39-DDCC-BA285192E53F}"/>
              </a:ext>
            </a:extLst>
          </p:cNvPr>
          <p:cNvSpPr txBox="1"/>
          <p:nvPr/>
        </p:nvSpPr>
        <p:spPr>
          <a:xfrm>
            <a:off x="1437312" y="3823892"/>
            <a:ext cx="4181298" cy="22159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000" dirty="0">
                <a:solidFill>
                  <a:schemeClr val="bg1"/>
                </a:solidFill>
              </a:rPr>
              <a:t>Widespread/routine testing of asymptomatic individuals with unknown or no known exposure is </a:t>
            </a:r>
            <a:r>
              <a:rPr lang="en-GB" sz="2000" b="1" dirty="0">
                <a:solidFill>
                  <a:schemeClr val="bg1"/>
                </a:solidFill>
              </a:rPr>
              <a:t>NOT</a:t>
            </a:r>
            <a:r>
              <a:rPr lang="en-GB" sz="2000" dirty="0">
                <a:solidFill>
                  <a:schemeClr val="bg1"/>
                </a:solidFill>
              </a:rPr>
              <a:t> recommended at this time.</a:t>
            </a:r>
          </a:p>
          <a:p>
            <a:pPr algn="ctr"/>
            <a:endParaRPr lang="en-GB" sz="2000" dirty="0">
              <a:solidFill>
                <a:schemeClr val="bg1"/>
              </a:solidFill>
            </a:endParaRPr>
          </a:p>
          <a:p>
            <a:pPr algn="ctr"/>
            <a:endParaRPr lang="en-GB" sz="2000" dirty="0">
              <a:solidFill>
                <a:schemeClr val="bg1"/>
              </a:solidFill>
            </a:endParaRPr>
          </a:p>
          <a:p>
            <a:pPr algn="ctr"/>
            <a:endParaRPr lang="en-US" sz="1800" dirty="0">
              <a:solidFill>
                <a:schemeClr val="bg1"/>
              </a:solidFill>
            </a:endParaRPr>
          </a:p>
        </p:txBody>
      </p:sp>
      <p:sp>
        <p:nvSpPr>
          <p:cNvPr id="7" name="TextBox 6">
            <a:extLst>
              <a:ext uri="{FF2B5EF4-FFF2-40B4-BE49-F238E27FC236}">
                <a16:creationId xmlns:a16="http://schemas.microsoft.com/office/drawing/2014/main" id="{F86EEEDD-D870-700F-7018-63BA9186E3C0}"/>
              </a:ext>
            </a:extLst>
          </p:cNvPr>
          <p:cNvSpPr txBox="1"/>
          <p:nvPr/>
        </p:nvSpPr>
        <p:spPr>
          <a:xfrm>
            <a:off x="6217722" y="3808502"/>
            <a:ext cx="4181298" cy="2246769"/>
          </a:xfrm>
          <a:prstGeom prst="rect">
            <a:avLst/>
          </a:prstGeom>
          <a:solidFill>
            <a:schemeClr val="accent1"/>
          </a:solidFill>
          <a:ln>
            <a:solidFill>
              <a:schemeClr val="accent1"/>
            </a:solidFill>
          </a:ln>
        </p:spPr>
        <p:txBody>
          <a:bodyPr wrap="square" rtlCol="0">
            <a:spAutoFit/>
          </a:bodyPr>
          <a:lstStyle/>
          <a:p>
            <a:pPr algn="ctr"/>
            <a:r>
              <a:rPr lang="en-GB" sz="2000" dirty="0">
                <a:solidFill>
                  <a:schemeClr val="bg1"/>
                </a:solidFill>
              </a:rPr>
              <a:t>Individuals may choose to self-test to gain increased confidence that they do not have a SARS-CoV-2 infection (e.g. for participation in group activities, social events etc).</a:t>
            </a:r>
          </a:p>
          <a:p>
            <a:pPr algn="ctr"/>
            <a:endParaRPr lang="en-GB" sz="2000" dirty="0">
              <a:solidFill>
                <a:schemeClr val="bg1"/>
              </a:solidFill>
            </a:endParaRPr>
          </a:p>
        </p:txBody>
      </p:sp>
      <p:sp>
        <p:nvSpPr>
          <p:cNvPr id="9" name="Google Shape;104;p2">
            <a:extLst>
              <a:ext uri="{FF2B5EF4-FFF2-40B4-BE49-F238E27FC236}">
                <a16:creationId xmlns:a16="http://schemas.microsoft.com/office/drawing/2014/main" id="{1F724B8C-B88D-FBAB-937C-9BE59D91A598}"/>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extLst>
      <p:ext uri="{BB962C8B-B14F-4D97-AF65-F5344CB8AC3E}">
        <p14:creationId xmlns:p14="http://schemas.microsoft.com/office/powerpoint/2010/main" val="4220600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2" name="Google Shape;162;p5"/>
          <p:cNvSpPr txBox="1">
            <a:spLocks noGrp="1"/>
          </p:cNvSpPr>
          <p:nvPr>
            <p:ph type="sldNum" idx="12"/>
          </p:nvPr>
        </p:nvSpPr>
        <p:spPr>
          <a:xfrm>
            <a:off x="11353799" y="6311900"/>
            <a:ext cx="510252" cy="5750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9</a:t>
            </a:fld>
            <a:endParaRPr sz="1000"/>
          </a:p>
        </p:txBody>
      </p:sp>
      <p:sp>
        <p:nvSpPr>
          <p:cNvPr id="14" name="Google Shape;124;p4">
            <a:extLst>
              <a:ext uri="{FF2B5EF4-FFF2-40B4-BE49-F238E27FC236}">
                <a16:creationId xmlns:a16="http://schemas.microsoft.com/office/drawing/2014/main" id="{6F5B379C-3A06-416C-B290-0EEDE6793CF8}"/>
              </a:ext>
            </a:extLst>
          </p:cNvPr>
          <p:cNvSpPr txBox="1">
            <a:spLocks noGrp="1"/>
          </p:cNvSpPr>
          <p:nvPr>
            <p:ph type="body" idx="1"/>
          </p:nvPr>
        </p:nvSpPr>
        <p:spPr>
          <a:xfrm>
            <a:off x="525285" y="1625127"/>
            <a:ext cx="10990822" cy="2347950"/>
          </a:xfrm>
          <a:prstGeom prst="rect">
            <a:avLst/>
          </a:prstGeom>
          <a:noFill/>
          <a:ln>
            <a:noFill/>
          </a:ln>
        </p:spPr>
        <p:txBody>
          <a:bodyPr spcFirstLastPara="1" wrap="square" lIns="91425" tIns="45700" rIns="91425" bIns="45700" anchor="t" anchorCtr="0">
            <a:noAutofit/>
          </a:bodyPr>
          <a:lstStyle/>
          <a:p>
            <a:pPr marL="342900" lvl="0" indent="-342900">
              <a:lnSpc>
                <a:spcPct val="90000"/>
              </a:lnSpc>
              <a:buSzPct val="100000"/>
              <a:buFont typeface="Arial" panose="020B0604020202020204" pitchFamily="34" charset="0"/>
              <a:buChar char="•"/>
            </a:pPr>
            <a:r>
              <a:rPr lang="en-GB" b="1" dirty="0">
                <a:solidFill>
                  <a:schemeClr val="accent1"/>
                </a:solidFill>
              </a:rPr>
              <a:t>Diagnostic:</a:t>
            </a:r>
            <a:r>
              <a:rPr lang="en-GB" dirty="0">
                <a:solidFill>
                  <a:schemeClr val="accent1"/>
                </a:solidFill>
              </a:rPr>
              <a:t> </a:t>
            </a:r>
            <a:r>
              <a:rPr lang="en-GB" dirty="0"/>
              <a:t>in settings with ongoing community transmission and when used by symptomatic individuals or those who have been recently exposed to SARS-CoV-2</a:t>
            </a:r>
          </a:p>
          <a:p>
            <a:pPr marL="800100" lvl="1">
              <a:lnSpc>
                <a:spcPct val="90000"/>
              </a:lnSpc>
              <a:buSzPct val="100000"/>
              <a:buFont typeface="Arial" panose="020B0604020202020204" pitchFamily="34" charset="0"/>
              <a:buChar char="•"/>
            </a:pPr>
            <a:r>
              <a:rPr lang="en-GB" dirty="0"/>
              <a:t>ongoing community transmission</a:t>
            </a:r>
          </a:p>
          <a:p>
            <a:pPr marL="800100" lvl="1">
              <a:lnSpc>
                <a:spcPct val="90000"/>
              </a:lnSpc>
              <a:buSzPct val="100000"/>
              <a:buFont typeface="Arial" panose="020B0604020202020204" pitchFamily="34" charset="0"/>
              <a:buChar char="•"/>
            </a:pPr>
            <a:r>
              <a:rPr lang="en-GB" dirty="0"/>
              <a:t>testing in individuals with symptoms ≤ 7 days </a:t>
            </a:r>
          </a:p>
          <a:p>
            <a:pPr marL="800100" lvl="1">
              <a:lnSpc>
                <a:spcPct val="90000"/>
              </a:lnSpc>
              <a:buSzPct val="100000"/>
              <a:buFont typeface="Arial" panose="020B0604020202020204" pitchFamily="34" charset="0"/>
              <a:buChar char="•"/>
            </a:pPr>
            <a:r>
              <a:rPr lang="en-GB" dirty="0"/>
              <a:t>testing in individuals with recent exposures (such as close contacts and health and care workers) who are asymptomatic </a:t>
            </a:r>
          </a:p>
          <a:p>
            <a:pPr marL="800100" lvl="1">
              <a:lnSpc>
                <a:spcPct val="90000"/>
              </a:lnSpc>
              <a:buSzPct val="100000"/>
              <a:buFont typeface="Arial" panose="020B0604020202020204" pitchFamily="34" charset="0"/>
              <a:buChar char="•"/>
            </a:pPr>
            <a:r>
              <a:rPr lang="en-GB" dirty="0"/>
              <a:t>testing to detect and respond to suspected outbreaks.</a:t>
            </a:r>
          </a:p>
          <a:p>
            <a:pPr marL="457200" lvl="1" indent="0">
              <a:lnSpc>
                <a:spcPct val="90000"/>
              </a:lnSpc>
              <a:buClr>
                <a:schemeClr val="dk1"/>
              </a:buClr>
              <a:buNone/>
            </a:pPr>
            <a:endParaRPr lang="en-GB" dirty="0"/>
          </a:p>
          <a:p>
            <a:pPr marL="342900" lvl="0" indent="-342900">
              <a:lnSpc>
                <a:spcPct val="90000"/>
              </a:lnSpc>
              <a:buSzPct val="100000"/>
              <a:buFont typeface="Arial" panose="020B0604020202020204" pitchFamily="34" charset="0"/>
              <a:buChar char="•"/>
            </a:pPr>
            <a:r>
              <a:rPr lang="en-GB" b="1" dirty="0">
                <a:solidFill>
                  <a:schemeClr val="accent1"/>
                </a:solidFill>
              </a:rPr>
              <a:t>Screening:</a:t>
            </a:r>
            <a:r>
              <a:rPr lang="en-GB" dirty="0">
                <a:solidFill>
                  <a:schemeClr val="accent1"/>
                </a:solidFill>
              </a:rPr>
              <a:t> </a:t>
            </a:r>
            <a:r>
              <a:rPr lang="en-GB" dirty="0"/>
              <a:t>irrespective of the level of community transmission:</a:t>
            </a:r>
          </a:p>
          <a:p>
            <a:pPr marL="800100" lvl="1">
              <a:lnSpc>
                <a:spcPct val="90000"/>
              </a:lnSpc>
              <a:buSzPct val="100000"/>
              <a:buFont typeface="Arial" panose="020B0604020202020204" pitchFamily="34" charset="0"/>
              <a:buChar char="•"/>
            </a:pPr>
            <a:r>
              <a:rPr lang="en-GB" dirty="0"/>
              <a:t>testing in asymptomatic individuals with unknown or no known exposure who want increased confidence that they do not have a SARS-CoV-2 infection </a:t>
            </a:r>
            <a:endParaRPr lang="en-GB" dirty="0">
              <a:solidFill>
                <a:srgbClr val="000000"/>
              </a:solidFill>
            </a:endParaRPr>
          </a:p>
          <a:p>
            <a:pPr marL="800100" lvl="1">
              <a:lnSpc>
                <a:spcPct val="90000"/>
              </a:lnSpc>
              <a:buSzPct val="100000"/>
              <a:buFont typeface="Arial" panose="020B0604020202020204" pitchFamily="34" charset="0"/>
              <a:buChar char="•"/>
            </a:pPr>
            <a:r>
              <a:rPr lang="en-GB" dirty="0"/>
              <a:t>For screening purposes, a negative self-test result could enable participation in an activity, such as group activities or indoor gatherings, and confirmatory testing for positive results can be considered.</a:t>
            </a:r>
            <a:endParaRPr lang="en-GB" dirty="0">
              <a:solidFill>
                <a:srgbClr val="424242"/>
              </a:solidFill>
              <a:latin typeface="Arial"/>
              <a:ea typeface="Arial"/>
              <a:cs typeface="Arial"/>
            </a:endParaRPr>
          </a:p>
        </p:txBody>
      </p:sp>
      <p:sp>
        <p:nvSpPr>
          <p:cNvPr id="8" name="Google Shape;160;p5">
            <a:extLst>
              <a:ext uri="{FF2B5EF4-FFF2-40B4-BE49-F238E27FC236}">
                <a16:creationId xmlns:a16="http://schemas.microsoft.com/office/drawing/2014/main" id="{9C72851A-403F-BB8C-3C23-F8C551F5E03C}"/>
              </a:ext>
            </a:extLst>
          </p:cNvPr>
          <p:cNvSpPr txBox="1">
            <a:spLocks noGrp="1"/>
          </p:cNvSpPr>
          <p:nvPr>
            <p:ph type="title"/>
          </p:nvPr>
        </p:nvSpPr>
        <p:spPr>
          <a:xfrm>
            <a:off x="838200" y="365126"/>
            <a:ext cx="10515600" cy="942814"/>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accent1"/>
              </a:buClr>
              <a:buSzPts val="3600"/>
              <a:buFont typeface="Arial"/>
              <a:buNone/>
            </a:pPr>
            <a:r>
              <a:rPr lang="en-GB" dirty="0"/>
              <a:t>SARS-CoV-2 self-testing</a:t>
            </a:r>
            <a:endParaRPr dirty="0"/>
          </a:p>
        </p:txBody>
      </p:sp>
      <p:sp>
        <p:nvSpPr>
          <p:cNvPr id="3" name="Google Shape;104;p2">
            <a:extLst>
              <a:ext uri="{FF2B5EF4-FFF2-40B4-BE49-F238E27FC236}">
                <a16:creationId xmlns:a16="http://schemas.microsoft.com/office/drawing/2014/main" id="{C817B165-2AEF-EF64-C8A6-70F38D25C2BD}"/>
              </a:ext>
            </a:extLst>
          </p:cNvPr>
          <p:cNvSpPr txBox="1">
            <a:spLocks noGrp="1"/>
          </p:cNvSpPr>
          <p:nvPr>
            <p:ph type="ftr" idx="11"/>
          </p:nvPr>
        </p:nvSpPr>
        <p:spPr>
          <a:xfrm>
            <a:off x="838200" y="6338421"/>
            <a:ext cx="7646894" cy="501650"/>
          </a:xfrm>
          <a:prstGeom prst="rect">
            <a:avLst/>
          </a:prstGeom>
          <a:noFill/>
          <a:ln>
            <a:noFill/>
          </a:ln>
        </p:spPr>
        <p:txBody>
          <a:bodyPr spcFirstLastPara="1" wrap="square" lIns="0" tIns="0" rIns="0" bIns="0" anchor="ctr" anchorCtr="0">
            <a:noAutofit/>
          </a:bodyPr>
          <a:lstStyle/>
          <a:p>
            <a:r>
              <a:rPr lang="en-US"/>
              <a:t>SARS-CoV-2 Antigen Rapid Diagnostic Test Training Workshop – v3.0 | Use of SARS-CoV-2 Ag-RDTs for COVID-19 self-testing</a:t>
            </a:r>
          </a:p>
        </p:txBody>
      </p:sp>
    </p:spTree>
    <p:custDataLst>
      <p:tags r:id="rId1"/>
    </p:custDataLst>
    <p:extLst>
      <p:ext uri="{BB962C8B-B14F-4D97-AF65-F5344CB8AC3E}">
        <p14:creationId xmlns:p14="http://schemas.microsoft.com/office/powerpoint/2010/main" val="4278725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F18066C03F5499150099924B49185" ma:contentTypeVersion="13" ma:contentTypeDescription="Create a new document." ma:contentTypeScope="" ma:versionID="2315772953c8bd93a8996c238dcba93d">
  <xsd:schema xmlns:xsd="http://www.w3.org/2001/XMLSchema" xmlns:xs="http://www.w3.org/2001/XMLSchema" xmlns:p="http://schemas.microsoft.com/office/2006/metadata/properties" xmlns:ns2="759e0dc5-5fc7-4b1a-9988-0ec5a3af862d" xmlns:ns3="450f158c-397a-4a9d-b005-a44c92e0fccb" targetNamespace="http://schemas.microsoft.com/office/2006/metadata/properties" ma:root="true" ma:fieldsID="5d6c42228201fd9bf3b58f2a45ac1aa4" ns2:_="" ns3:_="">
    <xsd:import namespace="759e0dc5-5fc7-4b1a-9988-0ec5a3af862d"/>
    <xsd:import namespace="450f158c-397a-4a9d-b005-a44c92e0fc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9e0dc5-5fc7-4b1a-9988-0ec5a3af86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0f158c-397a-4a9d-b005-a44c92e0fcc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0f158c-397a-4a9d-b005-a44c92e0fccb">
      <UserInfo>
        <DisplayName>BARNADAS, Céline</DisplayName>
        <AccountId>27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E6A0F8-F1CB-41E0-921E-03FCC6B7BB03}">
  <ds:schemaRefs>
    <ds:schemaRef ds:uri="450f158c-397a-4a9d-b005-a44c92e0fccb"/>
    <ds:schemaRef ds:uri="759e0dc5-5fc7-4b1a-9988-0ec5a3af86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5B9635E-1B7C-43A9-8B05-B2A007CE2875}">
  <ds:schemaRefs>
    <ds:schemaRef ds:uri="http://purl.org/dc/elements/1.1/"/>
    <ds:schemaRef ds:uri="450f158c-397a-4a9d-b005-a44c92e0fccb"/>
    <ds:schemaRef ds:uri="http://schemas.microsoft.com/office/2006/documentManagement/types"/>
    <ds:schemaRef ds:uri="759e0dc5-5fc7-4b1a-9988-0ec5a3af862d"/>
    <ds:schemaRef ds:uri="http://schemas.microsoft.com/office/2006/metadata/properti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FCCF077F-73A2-4548-ABB8-B115369DC6D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TotalTime>
  <Words>2859</Words>
  <Application>Microsoft Macintosh PowerPoint</Application>
  <PresentationFormat>Widescreen</PresentationFormat>
  <Paragraphs>223</Paragraphs>
  <Slides>22</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Arial,Sans-Serif</vt:lpstr>
      <vt:lpstr>Calibri</vt:lpstr>
      <vt:lpstr>Office Theme</vt:lpstr>
      <vt:lpstr>S1</vt:lpstr>
      <vt:lpstr>Disclaimer</vt:lpstr>
      <vt:lpstr>Learning objectives</vt:lpstr>
      <vt:lpstr>Self-testing using SARS-CoV-2 Ag-RDT:       General recommendations</vt:lpstr>
      <vt:lpstr>Global guidance</vt:lpstr>
      <vt:lpstr>SARS-CoV-2 self-testing implementation</vt:lpstr>
      <vt:lpstr>SARS-CoV-2 self-testing implementation</vt:lpstr>
      <vt:lpstr>Priority population for self-testing</vt:lpstr>
      <vt:lpstr>SARS-CoV-2 self-testing</vt:lpstr>
      <vt:lpstr>Self-testing can support diagnosis</vt:lpstr>
      <vt:lpstr>Self-testing can support screening </vt:lpstr>
      <vt:lpstr>In summary, why should self-testing be offered?</vt:lpstr>
      <vt:lpstr>Key information for healthcare workers (1)</vt:lpstr>
      <vt:lpstr>Key information for Healthcare workers (2)</vt:lpstr>
      <vt:lpstr>Key information to be provided to users (1)* </vt:lpstr>
      <vt:lpstr>Key information to be provided to users (1)*  When and how to use SARS-CoV-2 self-tests</vt:lpstr>
      <vt:lpstr>Key information to be provided to users (1)*  Test results and follow-up actions</vt:lpstr>
      <vt:lpstr>Importance of correct interpretation of test results</vt:lpstr>
      <vt:lpstr>Let’s practice</vt:lpstr>
      <vt:lpstr>Post market surveillance*</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dc:title>
  <dc:creator>JOHN ROSS PAPA</dc:creator>
  <cp:lastModifiedBy>Andre Trollip</cp:lastModifiedBy>
  <cp:revision>91</cp:revision>
  <dcterms:created xsi:type="dcterms:W3CDTF">2020-10-08T10:02:18Z</dcterms:created>
  <dcterms:modified xsi:type="dcterms:W3CDTF">2022-07-20T12:26:11Z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0x0101008A2F18066C03F5499150099924B49185</vt:lpwstr>
  </property>
  <property fmtid="{D5CDD505-2E9C-101B-9397-08002B2CF9AE}" pid="3" name="ArticulateGUID">
    <vt:lpwstr>DE4A125E-6A51-4914-9CAB-2C3A6913DC93</vt:lpwstr>
  </property>
  <property fmtid="{D5CDD505-2E9C-101B-9397-08002B2CF9AE}" pid="4" name="ArticulatePath">
    <vt:lpwstr>https://worldhealthorg-my.sharepoint.com/personal/traorez_who_int/Documents/Track changes_EN/3_SARS-CoV-2 RDT OpenWHO_03_Strategies_v1.0</vt:lpwstr>
  </property>
</Properties>
</file>