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5"/>
    <p:sldMasterId id="2147483660" r:id="rId6"/>
  </p:sldMasterIdLst>
  <p:notesMasterIdLst>
    <p:notesMasterId r:id="rId16"/>
  </p:notesMasterIdLst>
  <p:sldIdLst>
    <p:sldId id="257" r:id="rId7"/>
    <p:sldId id="256" r:id="rId8"/>
    <p:sldId id="258" r:id="rId9"/>
    <p:sldId id="259" r:id="rId10"/>
    <p:sldId id="263" r:id="rId11"/>
    <p:sldId id="262" r:id="rId12"/>
    <p:sldId id="266" r:id="rId13"/>
    <p:sldId id="265" r:id="rId14"/>
    <p:sldId id="264" r:id="rId1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Tasha Stehling-Ariza" initials="TSA" lastIdx="1" clrIdx="0">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FF66"/>
    <a:srgbClr val="FF33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3491" autoAdjust="0"/>
    <p:restoredTop sz="94660"/>
  </p:normalViewPr>
  <p:slideViewPr>
    <p:cSldViewPr>
      <p:cViewPr varScale="1">
        <p:scale>
          <a:sx n="98" d="100"/>
          <a:sy n="98" d="100"/>
        </p:scale>
        <p:origin x="744" y="84"/>
      </p:cViewPr>
      <p:guideLst>
        <p:guide orient="horz" pos="2160"/>
        <p:guide pos="2880"/>
      </p:guideLst>
    </p:cSldViewPr>
  </p:slideViewPr>
  <p:notesTextViewPr>
    <p:cViewPr>
      <p:scale>
        <a:sx n="1" d="1"/>
        <a:sy n="1" d="1"/>
      </p:scale>
      <p:origin x="0" y="0"/>
    </p:cViewPr>
  </p:notesTextViewPr>
  <p:sorterViewPr>
    <p:cViewPr varScale="1">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slide" Target="slides/slide7.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1.xml"/><Relationship Id="rId12" Type="http://schemas.openxmlformats.org/officeDocument/2006/relationships/slide" Target="slides/slide6.xml"/><Relationship Id="rId17" Type="http://schemas.openxmlformats.org/officeDocument/2006/relationships/commentAuthors" Target="commentAuthors.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Master" Target="slideMasters/slideMaster2.xml"/><Relationship Id="rId11" Type="http://schemas.openxmlformats.org/officeDocument/2006/relationships/slide" Target="slides/slide5.xml"/><Relationship Id="rId5" Type="http://schemas.openxmlformats.org/officeDocument/2006/relationships/slideMaster" Target="slideMasters/slideMaster1.xml"/><Relationship Id="rId15" Type="http://schemas.openxmlformats.org/officeDocument/2006/relationships/slide" Target="slides/slide9.xml"/><Relationship Id="rId10" Type="http://schemas.openxmlformats.org/officeDocument/2006/relationships/slide" Target="slides/slide4.xml"/><Relationship Id="rId19" Type="http://schemas.openxmlformats.org/officeDocument/2006/relationships/viewProps" Target="viewProps.xml"/><Relationship Id="rId4" Type="http://schemas.openxmlformats.org/officeDocument/2006/relationships/customXml" Target="../customXml/item4.xml"/><Relationship Id="rId9" Type="http://schemas.openxmlformats.org/officeDocument/2006/relationships/slide" Target="slides/slide3.xml"/><Relationship Id="rId14" Type="http://schemas.openxmlformats.org/officeDocument/2006/relationships/slide" Target="slides/slide8.xml"/><Relationship Id="rId22" Type="http://schemas.microsoft.com/office/2015/10/relationships/revisionInfo" Target="revisionInfo.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3076623-C00C-4084-B5D0-9BA2D0A7D7CD}" type="datetimeFigureOut">
              <a:rPr lang="en-GB" smtClean="0"/>
              <a:t>14/05/2018</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8B4E936-5E28-4999-80A0-50BB2B712D99}" type="slidenum">
              <a:rPr lang="en-GB" smtClean="0"/>
              <a:t>‹#›</a:t>
            </a:fld>
            <a:endParaRPr lang="en-GB"/>
          </a:p>
        </p:txBody>
      </p:sp>
    </p:spTree>
    <p:extLst>
      <p:ext uri="{BB962C8B-B14F-4D97-AF65-F5344CB8AC3E}">
        <p14:creationId xmlns:p14="http://schemas.microsoft.com/office/powerpoint/2010/main" val="159953187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7"/>
          <p:cNvSpPr>
            <a:spLocks noGrp="1" noChangeArrowheads="1"/>
          </p:cNvSpPr>
          <p:nvPr>
            <p:ph type="sldNum" sz="quarter" idx="5"/>
          </p:nvPr>
        </p:nvSpPr>
        <p:spPr>
          <a:noFill/>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BBB059D1-56EA-4E5D-8895-84099915A816}" type="slidenum">
              <a:rPr lang="en-US" altLang="en-US" smtClean="0"/>
              <a:pPr eaLnBrk="1" hangingPunct="1">
                <a:spcBef>
                  <a:spcPct val="0"/>
                </a:spcBef>
              </a:pPr>
              <a:t>1</a:t>
            </a:fld>
            <a:endParaRPr lang="en-US" altLang="en-US" dirty="0"/>
          </a:p>
        </p:txBody>
      </p:sp>
      <p:sp>
        <p:nvSpPr>
          <p:cNvPr id="39939" name="Rectangle 2"/>
          <p:cNvSpPr>
            <a:spLocks noGrp="1" noRot="1" noChangeAspect="1" noChangeArrowheads="1" noTextEdit="1"/>
          </p:cNvSpPr>
          <p:nvPr>
            <p:ph type="sldImg"/>
          </p:nvPr>
        </p:nvSpPr>
        <p:spPr>
          <a:ln/>
        </p:spPr>
      </p:sp>
      <p:sp>
        <p:nvSpPr>
          <p:cNvPr id="39940" name="Rectangle 3"/>
          <p:cNvSpPr>
            <a:spLocks noGrp="1" noChangeArrowheads="1"/>
          </p:cNvSpPr>
          <p:nvPr>
            <p:ph type="body" idx="1"/>
          </p:nvPr>
        </p:nvSpPr>
        <p:spPr>
          <a:noFill/>
        </p:spPr>
        <p:txBody>
          <a:bodyPr/>
          <a:lstStyle/>
          <a:p>
            <a:pPr eaLnBrk="1" hangingPunct="1"/>
            <a:endParaRPr lang="en-US" altLang="en-US" dirty="0"/>
          </a:p>
        </p:txBody>
      </p:sp>
    </p:spTree>
    <p:extLst>
      <p:ext uri="{BB962C8B-B14F-4D97-AF65-F5344CB8AC3E}">
        <p14:creationId xmlns:p14="http://schemas.microsoft.com/office/powerpoint/2010/main" val="227004238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98264FF2-BBD6-4861-B6CB-DA7B682EAA45}"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140426833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8264FF2-BBD6-4861-B6CB-DA7B682EAA45}"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2774822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8264FF2-BBD6-4861-B6CB-DA7B682EAA45}"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278414952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178734947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117421227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77570674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380875925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277618212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355630347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113098632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20035960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8264FF2-BBD6-4861-B6CB-DA7B682EAA45}"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80961546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135019057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172001598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3565037841"/>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woTxTwoObj" preserve="1">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140184060"/>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220402943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8264FF2-BBD6-4861-B6CB-DA7B682EAA45}"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206252382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98264FF2-BBD6-4861-B6CB-DA7B682EAA45}"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18981457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98264FF2-BBD6-4861-B6CB-DA7B682EAA45}" type="datetimeFigureOut">
              <a:rPr lang="en-GB" smtClean="0"/>
              <a:t>14/05/2018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5430654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98264FF2-BBD6-4861-B6CB-DA7B682EAA45}" type="datetimeFigureOut">
              <a:rPr lang="en-GB" smtClean="0"/>
              <a:t>14/05/2018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6177364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8264FF2-BBD6-4861-B6CB-DA7B682EAA45}" type="datetimeFigureOut">
              <a:rPr lang="en-GB" smtClean="0"/>
              <a:t>14/05/2018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72167086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8264FF2-BBD6-4861-B6CB-DA7B682EAA45}"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320725739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8264FF2-BBD6-4861-B6CB-DA7B682EAA45}"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10744274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slideLayout" Target="../slideLayouts/slideLayout24.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5" Type="http://schemas.openxmlformats.org/officeDocument/2006/relationships/image" Target="../media/image1.png"/><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8264FF2-BBD6-4861-B6CB-DA7B682EAA45}" type="datetimeFigureOut">
              <a:rPr lang="en-GB" smtClean="0"/>
              <a:t>14/05/2018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E67FA95-70E5-4075-BCA8-4F2DDEDE13C5}" type="slidenum">
              <a:rPr lang="en-GB" smtClean="0"/>
              <a:t>‹#›</a:t>
            </a:fld>
            <a:endParaRPr lang="en-GB"/>
          </a:p>
        </p:txBody>
      </p:sp>
    </p:spTree>
    <p:extLst>
      <p:ext uri="{BB962C8B-B14F-4D97-AF65-F5344CB8AC3E}">
        <p14:creationId xmlns:p14="http://schemas.microsoft.com/office/powerpoint/2010/main" val="30531928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5"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60674305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3" r:id="rId12"/>
    <p:sldLayoutId id="2147483672" r:id="rId13"/>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14.xml"/><Relationship Id="rId4" Type="http://schemas.openxmlformats.org/officeDocument/2006/relationships/hyperlink" Target="mailto:ihrhrt@who.int" TargetMode="Externa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ctrTitle"/>
          </p:nvPr>
        </p:nvSpPr>
        <p:spPr>
          <a:xfrm>
            <a:off x="3635896" y="84138"/>
            <a:ext cx="5474767" cy="1752600"/>
          </a:xfrm>
        </p:spPr>
        <p:txBody>
          <a:bodyPr>
            <a:normAutofit/>
          </a:bodyPr>
          <a:lstStyle/>
          <a:p>
            <a:pPr algn="r" eaLnBrk="1" hangingPunct="1"/>
            <a:r>
              <a:rPr lang="en-US" altLang="en-US" sz="3200" b="1" dirty="0">
                <a:solidFill>
                  <a:srgbClr val="002060"/>
                </a:solidFill>
                <a:latin typeface="Arial" panose="020B0604020202020204" pitchFamily="34" charset="0"/>
                <a:cs typeface="Arial" panose="020B0604020202020204" pitchFamily="34" charset="0"/>
              </a:rPr>
              <a:t>Rapid Response Teams </a:t>
            </a:r>
            <a:r>
              <a:rPr lang="en-US" altLang="en-US" sz="3200" b="1" dirty="0">
                <a:solidFill>
                  <a:srgbClr val="0070C0"/>
                </a:solidFill>
                <a:latin typeface="Arial" panose="020B0604020202020204" pitchFamily="34" charset="0"/>
                <a:cs typeface="Arial" panose="020B0604020202020204" pitchFamily="34" charset="0"/>
              </a:rPr>
              <a:t>Training</a:t>
            </a:r>
          </a:p>
        </p:txBody>
      </p:sp>
      <p:sp>
        <p:nvSpPr>
          <p:cNvPr id="15363" name="Subtitle 2"/>
          <p:cNvSpPr>
            <a:spLocks noGrp="1"/>
          </p:cNvSpPr>
          <p:nvPr>
            <p:ph type="subTitle" idx="1"/>
          </p:nvPr>
        </p:nvSpPr>
        <p:spPr>
          <a:xfrm>
            <a:off x="0" y="5229200"/>
            <a:ext cx="9036496" cy="969640"/>
          </a:xfrm>
          <a:solidFill>
            <a:schemeClr val="bg1"/>
          </a:solidFill>
        </p:spPr>
        <p:txBody>
          <a:bodyPr>
            <a:noAutofit/>
          </a:bodyPr>
          <a:lstStyle/>
          <a:p>
            <a:pPr algn="l" eaLnBrk="1" hangingPunct="1"/>
            <a:r>
              <a:rPr lang="en-US" altLang="en-US" b="1">
                <a:solidFill>
                  <a:srgbClr val="002060"/>
                </a:solidFill>
                <a:latin typeface="Arial" panose="020B0604020202020204" pitchFamily="34" charset="0"/>
                <a:cs typeface="Arial" panose="020B0604020202020204" pitchFamily="34" charset="0"/>
              </a:rPr>
              <a:t>A3.1 Exercise: What </a:t>
            </a:r>
            <a:r>
              <a:rPr lang="en-US" altLang="en-US" b="1" dirty="0">
                <a:solidFill>
                  <a:srgbClr val="002060"/>
                </a:solidFill>
                <a:latin typeface="Arial" panose="020B0604020202020204" pitchFamily="34" charset="0"/>
                <a:cs typeface="Arial" panose="020B0604020202020204" pitchFamily="34" charset="0"/>
              </a:rPr>
              <a:t>to know before you go?</a:t>
            </a:r>
          </a:p>
          <a:p>
            <a:pPr algn="l" eaLnBrk="1" hangingPunct="1"/>
            <a:r>
              <a:rPr lang="en-US" altLang="en-US" sz="2000" b="1" dirty="0">
                <a:solidFill>
                  <a:srgbClr val="002060"/>
                </a:solidFill>
                <a:latin typeface="Arial" panose="020B0604020202020204" pitchFamily="34" charset="0"/>
                <a:cs typeface="Arial" panose="020B0604020202020204" pitchFamily="34" charset="0"/>
              </a:rPr>
              <a:t>Duration: 45’</a:t>
            </a:r>
            <a:br>
              <a:rPr lang="en-US" altLang="en-US" b="1" dirty="0">
                <a:solidFill>
                  <a:srgbClr val="002060"/>
                </a:solidFill>
                <a:latin typeface="Arial" panose="020B0604020202020204" pitchFamily="34" charset="0"/>
                <a:cs typeface="Arial" panose="020B0604020202020204" pitchFamily="34" charset="0"/>
              </a:rPr>
            </a:br>
            <a:endParaRPr lang="en-US" altLang="en-US" b="1" dirty="0">
              <a:solidFill>
                <a:srgbClr val="002060"/>
              </a:solidFill>
              <a:latin typeface="Arial" panose="020B0604020202020204" pitchFamily="34" charset="0"/>
              <a:cs typeface="Arial" panose="020B0604020202020204" pitchFamily="34" charset="0"/>
            </a:endParaRPr>
          </a:p>
        </p:txBody>
      </p:sp>
      <p:sp>
        <p:nvSpPr>
          <p:cNvPr id="2" name="TextBox 1">
            <a:extLst>
              <a:ext uri="{FF2B5EF4-FFF2-40B4-BE49-F238E27FC236}">
                <a16:creationId xmlns:a16="http://schemas.microsoft.com/office/drawing/2014/main" id="{CD3CF783-33A3-4B99-B83D-E5EDD411D137}"/>
              </a:ext>
            </a:extLst>
          </p:cNvPr>
          <p:cNvSpPr txBox="1"/>
          <p:nvPr/>
        </p:nvSpPr>
        <p:spPr>
          <a:xfrm>
            <a:off x="35496" y="6381328"/>
            <a:ext cx="1774460"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14/05/2018</a:t>
            </a:r>
            <a:endParaRPr lang="en-US" sz="1400" dirty="0">
              <a:solidFill>
                <a:srgbClr val="002060"/>
              </a:solidFill>
            </a:endParaRPr>
          </a:p>
        </p:txBody>
      </p:sp>
    </p:spTree>
    <p:extLst>
      <p:ext uri="{BB962C8B-B14F-4D97-AF65-F5344CB8AC3E}">
        <p14:creationId xmlns:p14="http://schemas.microsoft.com/office/powerpoint/2010/main" val="14959309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br>
              <a:rPr lang="en-GB" sz="3600" dirty="0"/>
            </a:br>
            <a:r>
              <a:rPr lang="en-GB" sz="3600" b="1" dirty="0">
                <a:solidFill>
                  <a:srgbClr val="002060"/>
                </a:solidFill>
              </a:rPr>
              <a:t>Learning objectives</a:t>
            </a:r>
            <a:br>
              <a:rPr lang="en-GB" sz="3600" b="1" dirty="0">
                <a:solidFill>
                  <a:srgbClr val="002060"/>
                </a:solidFill>
              </a:rPr>
            </a:br>
            <a:endParaRPr lang="en-GB" sz="3600" b="1" dirty="0">
              <a:solidFill>
                <a:srgbClr val="002060"/>
              </a:solidFill>
            </a:endParaRPr>
          </a:p>
        </p:txBody>
      </p:sp>
      <p:sp>
        <p:nvSpPr>
          <p:cNvPr id="5" name="Content Placeholder 4"/>
          <p:cNvSpPr>
            <a:spLocks noGrp="1"/>
          </p:cNvSpPr>
          <p:nvPr>
            <p:ph idx="4294967295"/>
          </p:nvPr>
        </p:nvSpPr>
        <p:spPr>
          <a:xfrm>
            <a:off x="395536" y="1268760"/>
            <a:ext cx="8569325" cy="4032448"/>
          </a:xfrm>
        </p:spPr>
        <p:txBody>
          <a:bodyPr>
            <a:noAutofit/>
          </a:bodyPr>
          <a:lstStyle/>
          <a:p>
            <a:pPr marL="0" indent="0">
              <a:buNone/>
            </a:pPr>
            <a:endParaRPr lang="en-GB" sz="2400" dirty="0"/>
          </a:p>
          <a:p>
            <a:pPr marL="0" indent="0">
              <a:buNone/>
            </a:pPr>
            <a:r>
              <a:rPr lang="en-GB" sz="2400" dirty="0"/>
              <a:t>At the end of this activity you should be able to:</a:t>
            </a:r>
          </a:p>
          <a:p>
            <a:pPr marL="0" indent="0">
              <a:buNone/>
            </a:pPr>
            <a:endParaRPr lang="en-GB" sz="2400" dirty="0"/>
          </a:p>
          <a:p>
            <a:r>
              <a:rPr lang="en-GB" sz="2400" dirty="0"/>
              <a:t>I</a:t>
            </a:r>
            <a:r>
              <a:rPr lang="en-US" sz="2400" dirty="0" err="1"/>
              <a:t>dentify</a:t>
            </a:r>
            <a:r>
              <a:rPr lang="en-US" sz="2400" dirty="0"/>
              <a:t> the key information that RRT members should receive or gather before any deployment to carry out their mission effectively and safely.</a:t>
            </a:r>
          </a:p>
        </p:txBody>
      </p:sp>
    </p:spTree>
    <p:extLst>
      <p:ext uri="{BB962C8B-B14F-4D97-AF65-F5344CB8AC3E}">
        <p14:creationId xmlns:p14="http://schemas.microsoft.com/office/powerpoint/2010/main" val="12707086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67544" y="288032"/>
            <a:ext cx="8229600" cy="908720"/>
          </a:xfrm>
        </p:spPr>
        <p:txBody>
          <a:bodyPr>
            <a:noAutofit/>
          </a:bodyPr>
          <a:lstStyle/>
          <a:p>
            <a:br>
              <a:rPr lang="en-GB" sz="3600" dirty="0"/>
            </a:br>
            <a:r>
              <a:rPr lang="en-GB" sz="3600" b="1" dirty="0">
                <a:solidFill>
                  <a:srgbClr val="002060"/>
                </a:solidFill>
              </a:rPr>
              <a:t>Instructions</a:t>
            </a:r>
            <a:br>
              <a:rPr lang="en-GB" sz="3600" b="1" dirty="0">
                <a:solidFill>
                  <a:srgbClr val="002060"/>
                </a:solidFill>
              </a:rPr>
            </a:br>
            <a:endParaRPr lang="en-GB" sz="3600" b="1" dirty="0">
              <a:solidFill>
                <a:srgbClr val="002060"/>
              </a:solidFill>
            </a:endParaRPr>
          </a:p>
        </p:txBody>
      </p:sp>
      <p:sp>
        <p:nvSpPr>
          <p:cNvPr id="5" name="Content Placeholder 4"/>
          <p:cNvSpPr>
            <a:spLocks noGrp="1"/>
          </p:cNvSpPr>
          <p:nvPr>
            <p:ph idx="4294967295"/>
          </p:nvPr>
        </p:nvSpPr>
        <p:spPr>
          <a:xfrm>
            <a:off x="323528" y="1123776"/>
            <a:ext cx="8496944" cy="5689600"/>
          </a:xfrm>
        </p:spPr>
        <p:txBody>
          <a:bodyPr>
            <a:noAutofit/>
          </a:bodyPr>
          <a:lstStyle/>
          <a:p>
            <a:pPr marL="0" indent="0">
              <a:buNone/>
            </a:pPr>
            <a:r>
              <a:rPr lang="fr-FR" sz="2800" dirty="0"/>
              <a:t>In a table </a:t>
            </a:r>
            <a:r>
              <a:rPr lang="fr-FR" sz="2800" dirty="0" err="1"/>
              <a:t>with</a:t>
            </a:r>
            <a:r>
              <a:rPr lang="fr-FR" sz="2800" dirty="0"/>
              <a:t> 2 </a:t>
            </a:r>
            <a:r>
              <a:rPr lang="fr-FR" sz="2800" dirty="0" err="1"/>
              <a:t>columns</a:t>
            </a:r>
            <a:r>
              <a:rPr lang="fr-FR" sz="2800" dirty="0"/>
              <a:t>, </a:t>
            </a:r>
            <a:r>
              <a:rPr lang="fr-FR" sz="2800" dirty="0" err="1"/>
              <a:t>each</a:t>
            </a:r>
            <a:r>
              <a:rPr lang="fr-FR" sz="2800" dirty="0"/>
              <a:t> group </a:t>
            </a:r>
            <a:r>
              <a:rPr lang="fr-FR" sz="2800" dirty="0" err="1"/>
              <a:t>will</a:t>
            </a:r>
            <a:r>
              <a:rPr lang="fr-FR" sz="2800" dirty="0"/>
              <a:t> </a:t>
            </a:r>
            <a:r>
              <a:rPr lang="fr-FR" sz="2800" dirty="0" err="1"/>
              <a:t>list</a:t>
            </a:r>
            <a:r>
              <a:rPr lang="fr-FR" sz="2800" dirty="0"/>
              <a:t>-down the </a:t>
            </a:r>
            <a:r>
              <a:rPr lang="fr-FR" sz="2800" dirty="0" err="1"/>
              <a:t>following</a:t>
            </a:r>
            <a:r>
              <a:rPr lang="fr-FR" sz="2800" dirty="0"/>
              <a:t>:</a:t>
            </a:r>
          </a:p>
          <a:p>
            <a:pPr marL="0" indent="0">
              <a:buNone/>
            </a:pPr>
            <a:endParaRPr lang="fr-FR" sz="2800" dirty="0"/>
          </a:p>
          <a:p>
            <a:pPr marL="514350" indent="-514350">
              <a:buAutoNum type="arabicParenR"/>
            </a:pPr>
            <a:r>
              <a:rPr lang="en-US" sz="2800" dirty="0"/>
              <a:t>What information is needed before deployment by the members of the RRT to carry out their mission effectively and safely in a country or region.</a:t>
            </a:r>
          </a:p>
          <a:p>
            <a:pPr marL="0" indent="0">
              <a:buNone/>
            </a:pPr>
            <a:endParaRPr lang="en-US" sz="2800" dirty="0"/>
          </a:p>
          <a:p>
            <a:pPr marL="0" indent="0">
              <a:buNone/>
            </a:pPr>
            <a:r>
              <a:rPr lang="en-US" sz="2800" dirty="0"/>
              <a:t>2) Which are the potential sources of information.</a:t>
            </a:r>
          </a:p>
          <a:p>
            <a:pPr marL="0" indent="0">
              <a:buNone/>
            </a:pPr>
            <a:endParaRPr lang="fr-FR" sz="2000" dirty="0"/>
          </a:p>
          <a:p>
            <a:pPr marL="0" indent="0">
              <a:buNone/>
            </a:pPr>
            <a:endParaRPr lang="fr-FR" sz="2000" dirty="0"/>
          </a:p>
          <a:p>
            <a:pPr marL="0" indent="0">
              <a:buNone/>
            </a:pPr>
            <a:endParaRPr lang="fr-FR" sz="1600" dirty="0"/>
          </a:p>
        </p:txBody>
      </p:sp>
    </p:spTree>
    <p:extLst>
      <p:ext uri="{BB962C8B-B14F-4D97-AF65-F5344CB8AC3E}">
        <p14:creationId xmlns:p14="http://schemas.microsoft.com/office/powerpoint/2010/main" val="16072968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sz="3600" b="1" dirty="0">
                <a:solidFill>
                  <a:srgbClr val="002060"/>
                </a:solidFill>
              </a:rPr>
              <a:t>Table</a:t>
            </a:r>
            <a:endParaRPr lang="en-GB" sz="3600" b="1" dirty="0">
              <a:solidFill>
                <a:srgbClr val="002060"/>
              </a:solidFill>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4147424661"/>
              </p:ext>
            </p:extLst>
          </p:nvPr>
        </p:nvGraphicFramePr>
        <p:xfrm>
          <a:off x="457200" y="1600200"/>
          <a:ext cx="8003232" cy="3124945"/>
        </p:xfrm>
        <a:graphic>
          <a:graphicData uri="http://schemas.openxmlformats.org/drawingml/2006/table">
            <a:tbl>
              <a:tblPr firstRow="1" bandRow="1">
                <a:tableStyleId>{5C22544A-7EE6-4342-B048-85BDC9FD1C3A}</a:tableStyleId>
              </a:tblPr>
              <a:tblGrid>
                <a:gridCol w="4001616">
                  <a:extLst>
                    <a:ext uri="{9D8B030D-6E8A-4147-A177-3AD203B41FA5}">
                      <a16:colId xmlns:a16="http://schemas.microsoft.com/office/drawing/2014/main" val="20000"/>
                    </a:ext>
                  </a:extLst>
                </a:gridCol>
                <a:gridCol w="4001616">
                  <a:extLst>
                    <a:ext uri="{9D8B030D-6E8A-4147-A177-3AD203B41FA5}">
                      <a16:colId xmlns:a16="http://schemas.microsoft.com/office/drawing/2014/main" val="20001"/>
                    </a:ext>
                  </a:extLst>
                </a:gridCol>
              </a:tblGrid>
              <a:tr h="624989">
                <a:tc>
                  <a:txBody>
                    <a:bodyPr/>
                    <a:lstStyle/>
                    <a:p>
                      <a:pPr algn="ctr"/>
                      <a:r>
                        <a:rPr lang="fr-FR" baseline="0" dirty="0"/>
                        <a:t>Information?</a:t>
                      </a:r>
                      <a:endParaRPr lang="en-GB" dirty="0"/>
                    </a:p>
                  </a:txBody>
                  <a:tcPr/>
                </a:tc>
                <a:tc>
                  <a:txBody>
                    <a:bodyPr/>
                    <a:lstStyle/>
                    <a:p>
                      <a:pPr algn="ctr"/>
                      <a:r>
                        <a:rPr lang="fr-FR" dirty="0"/>
                        <a:t>Sources of information?</a:t>
                      </a:r>
                      <a:endParaRPr lang="en-GB" dirty="0"/>
                    </a:p>
                  </a:txBody>
                  <a:tcPr/>
                </a:tc>
                <a:extLst>
                  <a:ext uri="{0D108BD9-81ED-4DB2-BD59-A6C34878D82A}">
                    <a16:rowId xmlns:a16="http://schemas.microsoft.com/office/drawing/2014/main" val="10000"/>
                  </a:ext>
                </a:extLst>
              </a:tr>
              <a:tr h="624989">
                <a:tc>
                  <a:txBody>
                    <a:bodyPr/>
                    <a:lstStyle/>
                    <a:p>
                      <a:endParaRPr lang="en-GB"/>
                    </a:p>
                  </a:txBody>
                  <a:tcPr/>
                </a:tc>
                <a:tc>
                  <a:txBody>
                    <a:bodyPr/>
                    <a:lstStyle/>
                    <a:p>
                      <a:endParaRPr lang="en-GB"/>
                    </a:p>
                  </a:txBody>
                  <a:tcPr/>
                </a:tc>
                <a:extLst>
                  <a:ext uri="{0D108BD9-81ED-4DB2-BD59-A6C34878D82A}">
                    <a16:rowId xmlns:a16="http://schemas.microsoft.com/office/drawing/2014/main" val="10001"/>
                  </a:ext>
                </a:extLst>
              </a:tr>
              <a:tr h="624989">
                <a:tc>
                  <a:txBody>
                    <a:bodyPr/>
                    <a:lstStyle/>
                    <a:p>
                      <a:endParaRPr lang="en-GB"/>
                    </a:p>
                  </a:txBody>
                  <a:tcPr/>
                </a:tc>
                <a:tc>
                  <a:txBody>
                    <a:bodyPr/>
                    <a:lstStyle/>
                    <a:p>
                      <a:endParaRPr lang="en-GB"/>
                    </a:p>
                  </a:txBody>
                  <a:tcPr/>
                </a:tc>
                <a:extLst>
                  <a:ext uri="{0D108BD9-81ED-4DB2-BD59-A6C34878D82A}">
                    <a16:rowId xmlns:a16="http://schemas.microsoft.com/office/drawing/2014/main" val="10002"/>
                  </a:ext>
                </a:extLst>
              </a:tr>
              <a:tr h="624989">
                <a:tc>
                  <a:txBody>
                    <a:bodyPr/>
                    <a:lstStyle/>
                    <a:p>
                      <a:endParaRPr lang="en-GB" dirty="0"/>
                    </a:p>
                  </a:txBody>
                  <a:tcPr/>
                </a:tc>
                <a:tc>
                  <a:txBody>
                    <a:bodyPr/>
                    <a:lstStyle/>
                    <a:p>
                      <a:endParaRPr lang="en-GB"/>
                    </a:p>
                  </a:txBody>
                  <a:tcPr/>
                </a:tc>
                <a:extLst>
                  <a:ext uri="{0D108BD9-81ED-4DB2-BD59-A6C34878D82A}">
                    <a16:rowId xmlns:a16="http://schemas.microsoft.com/office/drawing/2014/main" val="10003"/>
                  </a:ext>
                </a:extLst>
              </a:tr>
              <a:tr h="624989">
                <a:tc>
                  <a:txBody>
                    <a:bodyPr/>
                    <a:lstStyle/>
                    <a:p>
                      <a:endParaRPr lang="en-GB"/>
                    </a:p>
                  </a:txBody>
                  <a:tcPr/>
                </a:tc>
                <a:tc>
                  <a:txBody>
                    <a:bodyPr/>
                    <a:lstStyle/>
                    <a:p>
                      <a:endParaRPr lang="en-GB" dirty="0"/>
                    </a:p>
                  </a:txBody>
                  <a:tcP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357536223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z="3600" b="1" dirty="0">
                <a:solidFill>
                  <a:srgbClr val="002060"/>
                </a:solidFill>
              </a:rPr>
              <a:t>Debriefing</a:t>
            </a:r>
            <a:endParaRPr lang="en-GB" sz="3600" dirty="0"/>
          </a:p>
        </p:txBody>
      </p:sp>
      <p:sp>
        <p:nvSpPr>
          <p:cNvPr id="3" name="Content Placeholder 2"/>
          <p:cNvSpPr>
            <a:spLocks noGrp="1"/>
          </p:cNvSpPr>
          <p:nvPr>
            <p:ph idx="1"/>
          </p:nvPr>
        </p:nvSpPr>
        <p:spPr/>
        <p:txBody>
          <a:bodyPr/>
          <a:lstStyle/>
          <a:p>
            <a:pPr marL="0" indent="0">
              <a:buNone/>
            </a:pPr>
            <a:r>
              <a:rPr lang="en-GB" sz="2400" b="1" dirty="0"/>
              <a:t>Pre-deployment briefing for RRT team can include:</a:t>
            </a:r>
          </a:p>
          <a:p>
            <a:pPr lvl="0"/>
            <a:r>
              <a:rPr lang="en-GB" sz="2400" dirty="0"/>
              <a:t>Objectives for the mission</a:t>
            </a:r>
          </a:p>
          <a:p>
            <a:pPr lvl="0"/>
            <a:r>
              <a:rPr lang="en-GB" sz="2400" dirty="0"/>
              <a:t>Latest available data (no matter how crude)</a:t>
            </a:r>
          </a:p>
          <a:p>
            <a:pPr lvl="0"/>
            <a:r>
              <a:rPr lang="en-GB" sz="2400" dirty="0"/>
              <a:t>Expected reporting mechanism (within the team, to HQ, etc.)</a:t>
            </a:r>
          </a:p>
          <a:p>
            <a:pPr lvl="0"/>
            <a:r>
              <a:rPr lang="en-GB" sz="2400" dirty="0"/>
              <a:t>Indicators/metrics by sector (i.e. epidemiology, laboratory, WASH, etc.)</a:t>
            </a:r>
          </a:p>
          <a:p>
            <a:pPr lvl="0"/>
            <a:r>
              <a:rPr lang="en-GB" sz="2400" dirty="0"/>
              <a:t>Current/previous interventions (if any)</a:t>
            </a:r>
          </a:p>
          <a:p>
            <a:pPr marL="0" indent="0">
              <a:buNone/>
            </a:pPr>
            <a:endParaRPr lang="en-GB" sz="2400" dirty="0"/>
          </a:p>
        </p:txBody>
      </p:sp>
    </p:spTree>
    <p:extLst>
      <p:ext uri="{BB962C8B-B14F-4D97-AF65-F5344CB8AC3E}">
        <p14:creationId xmlns:p14="http://schemas.microsoft.com/office/powerpoint/2010/main" val="242205366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67544" y="288032"/>
            <a:ext cx="8229600" cy="908720"/>
          </a:xfrm>
        </p:spPr>
        <p:txBody>
          <a:bodyPr>
            <a:noAutofit/>
          </a:bodyPr>
          <a:lstStyle/>
          <a:p>
            <a:br>
              <a:rPr lang="en-GB" sz="3600" dirty="0"/>
            </a:br>
            <a:r>
              <a:rPr lang="en-GB" sz="3600" b="1" dirty="0">
                <a:solidFill>
                  <a:srgbClr val="002060"/>
                </a:solidFill>
              </a:rPr>
              <a:t>Debriefing (continued)</a:t>
            </a:r>
            <a:br>
              <a:rPr lang="en-GB" sz="3600" b="1" dirty="0">
                <a:solidFill>
                  <a:srgbClr val="002060"/>
                </a:solidFill>
              </a:rPr>
            </a:br>
            <a:endParaRPr lang="en-GB" sz="3600" b="1" dirty="0">
              <a:solidFill>
                <a:srgbClr val="002060"/>
              </a:solidFill>
            </a:endParaRPr>
          </a:p>
        </p:txBody>
      </p:sp>
      <p:sp>
        <p:nvSpPr>
          <p:cNvPr id="5" name="Content Placeholder 4"/>
          <p:cNvSpPr>
            <a:spLocks noGrp="1"/>
          </p:cNvSpPr>
          <p:nvPr>
            <p:ph idx="4294967295"/>
          </p:nvPr>
        </p:nvSpPr>
        <p:spPr>
          <a:xfrm>
            <a:off x="323528" y="1483816"/>
            <a:ext cx="8496944" cy="5689600"/>
          </a:xfrm>
        </p:spPr>
        <p:txBody>
          <a:bodyPr>
            <a:noAutofit/>
          </a:bodyPr>
          <a:lstStyle/>
          <a:p>
            <a:pPr marL="0" indent="0">
              <a:buNone/>
            </a:pPr>
            <a:r>
              <a:rPr lang="en-US" sz="1800" b="1" dirty="0"/>
              <a:t>Information that can be gathered by individual members of the team</a:t>
            </a:r>
            <a:r>
              <a:rPr lang="en-US" sz="1800" dirty="0"/>
              <a:t>, </a:t>
            </a:r>
            <a:r>
              <a:rPr lang="en-GB" sz="1800" dirty="0"/>
              <a:t>on factors that may potentially impact the team in the field in the following key areas:</a:t>
            </a:r>
          </a:p>
          <a:p>
            <a:pPr marL="0" indent="0">
              <a:buNone/>
            </a:pPr>
            <a:endParaRPr lang="en-GB" sz="1800" dirty="0"/>
          </a:p>
          <a:p>
            <a:pPr lvl="0">
              <a:buFont typeface="Wingdings" panose="05000000000000000000" pitchFamily="2" charset="2"/>
              <a:buChar char="q"/>
            </a:pPr>
            <a:r>
              <a:rPr lang="en-GB" sz="1800" dirty="0"/>
              <a:t>Geography   – location (topography, towns, amenities)</a:t>
            </a:r>
          </a:p>
          <a:p>
            <a:pPr lvl="0">
              <a:buFont typeface="Wingdings" panose="05000000000000000000" pitchFamily="2" charset="2"/>
              <a:buChar char="q"/>
            </a:pPr>
            <a:r>
              <a:rPr lang="en-GB" sz="1800" dirty="0"/>
              <a:t>Demography  - sociocultural practices, religion, language, tribal groups</a:t>
            </a:r>
          </a:p>
          <a:p>
            <a:pPr>
              <a:buFont typeface="Wingdings" panose="05000000000000000000" pitchFamily="2" charset="2"/>
              <a:buChar char="q"/>
            </a:pPr>
            <a:r>
              <a:rPr lang="en-GB" sz="1800" dirty="0"/>
              <a:t>Politics/Security – conflicts in the community, gatherings/events (socio-political, festivals, etc.)</a:t>
            </a:r>
          </a:p>
          <a:p>
            <a:pPr lvl="0">
              <a:buFont typeface="Wingdings" panose="05000000000000000000" pitchFamily="2" charset="2"/>
              <a:buChar char="q"/>
            </a:pPr>
            <a:r>
              <a:rPr lang="en-GB" sz="1800" dirty="0"/>
              <a:t>Environmental risks – mosquitos, water... </a:t>
            </a:r>
          </a:p>
          <a:p>
            <a:pPr lvl="0">
              <a:buFont typeface="Wingdings" panose="05000000000000000000" pitchFamily="2" charset="2"/>
              <a:buChar char="q"/>
            </a:pPr>
            <a:r>
              <a:rPr lang="en-GB" sz="1800" dirty="0"/>
              <a:t>Personal logistics – what is available on site - food, water, shelter, attire, protection from elements.</a:t>
            </a:r>
          </a:p>
          <a:p>
            <a:pPr lvl="0">
              <a:buFont typeface="Wingdings" panose="05000000000000000000" pitchFamily="2" charset="2"/>
              <a:buChar char="q"/>
            </a:pPr>
            <a:r>
              <a:rPr lang="en-GB" sz="1800" dirty="0"/>
              <a:t>Current public health event (for which they are preparing for).</a:t>
            </a:r>
          </a:p>
          <a:p>
            <a:pPr lvl="0">
              <a:buFont typeface="Wingdings" panose="05000000000000000000" pitchFamily="2" charset="2"/>
              <a:buChar char="q"/>
            </a:pPr>
            <a:r>
              <a:rPr lang="en-GB" sz="1800" dirty="0"/>
              <a:t>Other.</a:t>
            </a:r>
          </a:p>
          <a:p>
            <a:pPr marL="0" indent="0">
              <a:buNone/>
            </a:pPr>
            <a:endParaRPr lang="en-GB" sz="1800" dirty="0"/>
          </a:p>
        </p:txBody>
      </p:sp>
    </p:spTree>
    <p:extLst>
      <p:ext uri="{BB962C8B-B14F-4D97-AF65-F5344CB8AC3E}">
        <p14:creationId xmlns:p14="http://schemas.microsoft.com/office/powerpoint/2010/main" val="158481324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67544" y="288032"/>
            <a:ext cx="8229600" cy="908720"/>
          </a:xfrm>
        </p:spPr>
        <p:txBody>
          <a:bodyPr>
            <a:noAutofit/>
          </a:bodyPr>
          <a:lstStyle/>
          <a:p>
            <a:br>
              <a:rPr lang="en-GB" sz="3600" dirty="0"/>
            </a:br>
            <a:r>
              <a:rPr lang="en-GB" sz="3600" b="1" dirty="0">
                <a:solidFill>
                  <a:srgbClr val="FF0000"/>
                </a:solidFill>
              </a:rPr>
              <a:t>Debriefing</a:t>
            </a:r>
            <a:br>
              <a:rPr lang="en-GB" sz="3600" b="1" dirty="0">
                <a:solidFill>
                  <a:srgbClr val="002060"/>
                </a:solidFill>
              </a:rPr>
            </a:br>
            <a:endParaRPr lang="en-GB" sz="3600" b="1" dirty="0">
              <a:solidFill>
                <a:srgbClr val="002060"/>
              </a:solidFill>
            </a:endParaRPr>
          </a:p>
        </p:txBody>
      </p:sp>
      <p:sp>
        <p:nvSpPr>
          <p:cNvPr id="5" name="Content Placeholder 4"/>
          <p:cNvSpPr>
            <a:spLocks noGrp="1"/>
          </p:cNvSpPr>
          <p:nvPr>
            <p:ph idx="4294967295"/>
          </p:nvPr>
        </p:nvSpPr>
        <p:spPr>
          <a:xfrm>
            <a:off x="323528" y="1483816"/>
            <a:ext cx="8496944" cy="5689600"/>
          </a:xfrm>
        </p:spPr>
        <p:txBody>
          <a:bodyPr>
            <a:noAutofit/>
          </a:bodyPr>
          <a:lstStyle/>
          <a:p>
            <a:pPr marL="0" indent="0">
              <a:buNone/>
            </a:pPr>
            <a:endParaRPr lang="en-US" sz="1800" dirty="0">
              <a:solidFill>
                <a:srgbClr val="FF0000"/>
              </a:solidFill>
            </a:endParaRPr>
          </a:p>
          <a:p>
            <a:pPr marL="0" indent="0" algn="ctr">
              <a:buNone/>
            </a:pPr>
            <a:r>
              <a:rPr lang="en-US" sz="2400" i="1" dirty="0">
                <a:solidFill>
                  <a:srgbClr val="FF0000"/>
                </a:solidFill>
              </a:rPr>
              <a:t>Note to facilitator:</a:t>
            </a:r>
          </a:p>
          <a:p>
            <a:pPr marL="0" indent="0" algn="ctr">
              <a:buNone/>
            </a:pPr>
            <a:r>
              <a:rPr lang="en-GB" sz="2400" i="1" dirty="0">
                <a:solidFill>
                  <a:srgbClr val="FF0000"/>
                </a:solidFill>
              </a:rPr>
              <a:t>Insert here any country specific information related to pre-deployment briefing for RRT team, </a:t>
            </a:r>
            <a:r>
              <a:rPr lang="en-US" sz="2400" i="1" dirty="0">
                <a:solidFill>
                  <a:srgbClr val="FF0000"/>
                </a:solidFill>
              </a:rPr>
              <a:t>as well as any existing Standard Operational Procedures (SOPs), and other sources of information available.</a:t>
            </a:r>
            <a:endParaRPr lang="en-GB" sz="2400" i="1" dirty="0"/>
          </a:p>
        </p:txBody>
      </p:sp>
    </p:spTree>
    <p:extLst>
      <p:ext uri="{BB962C8B-B14F-4D97-AF65-F5344CB8AC3E}">
        <p14:creationId xmlns:p14="http://schemas.microsoft.com/office/powerpoint/2010/main" val="413182905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291517983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txBody>
          <a:bodyPr/>
          <a:lstStyle/>
          <a:p>
            <a:r>
              <a:rPr lang="fr-FR" sz="4800" b="1" i="1" dirty="0" err="1">
                <a:solidFill>
                  <a:srgbClr val="002060"/>
                </a:solidFill>
              </a:rPr>
              <a:t>Thank</a:t>
            </a:r>
            <a:r>
              <a:rPr lang="fr-FR" sz="4800" b="1" i="1" dirty="0">
                <a:solidFill>
                  <a:srgbClr val="002060"/>
                </a:solidFill>
              </a:rPr>
              <a:t> </a:t>
            </a:r>
            <a:r>
              <a:rPr lang="fr-FR" sz="4800" b="1" i="1" dirty="0" err="1">
                <a:solidFill>
                  <a:srgbClr val="002060"/>
                </a:solidFill>
              </a:rPr>
              <a:t>you</a:t>
            </a:r>
            <a:r>
              <a:rPr lang="fr-FR" sz="4800" b="1" i="1" dirty="0">
                <a:solidFill>
                  <a:srgbClr val="002060"/>
                </a:solidFill>
              </a:rPr>
              <a:t>!</a:t>
            </a:r>
            <a:endParaRPr lang="en-US" sz="4800" b="1" i="1" dirty="0">
              <a:solidFill>
                <a:srgbClr val="002060"/>
              </a:solidFill>
            </a:endParaRPr>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376275400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2C6F1CB884F0EE4C8646236BDE271485" ma:contentTypeVersion="2" ma:contentTypeDescription="Create a new document." ma:contentTypeScope="" ma:versionID="56c122722effb1e741d88c8de863d459">
  <xsd:schema xmlns:xsd="http://www.w3.org/2001/XMLSchema" xmlns:xs="http://www.w3.org/2001/XMLSchema" xmlns:p="http://schemas.microsoft.com/office/2006/metadata/properties" xmlns:ns2="ba9c2f0c-b8e4-4bbe-aaf2-af25d780b7e4" targetNamespace="http://schemas.microsoft.com/office/2006/metadata/properties" ma:root="true" ma:fieldsID="76d24018f8802bd8482f7815dbab95e8" ns2:_="">
    <xsd:import namespace="ba9c2f0c-b8e4-4bbe-aaf2-af25d780b7e4"/>
    <xsd:element name="properties">
      <xsd:complexType>
        <xsd:sequence>
          <xsd:element name="documentManagement">
            <xsd:complexType>
              <xsd:all>
                <xsd:element ref="ns2:_dlc_DocId" minOccurs="0"/>
                <xsd:element ref="ns2:_dlc_DocIdUrl" minOccurs="0"/>
                <xsd:element ref="ns2:_dlc_DocIdPersistId"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a9c2f0c-b8e4-4bbe-aaf2-af25d780b7e4" elementFormDefault="qualified">
    <xsd:import namespace="http://schemas.microsoft.com/office/2006/documentManagement/types"/>
    <xsd:import namespace="http://schemas.microsoft.com/office/infopath/2007/PartnerControls"/>
    <xsd:element name="_dlc_DocId" ma:index="8" nillable="true" ma:displayName="Document ID Value" ma:description="The value of the document ID assigned to this item." ma:internalName="_dlc_DocId" ma:readOnly="true">
      <xsd:simpleType>
        <xsd:restriction base="dms:Text"/>
      </xsd:simpleType>
    </xsd:element>
    <xsd:element name="_dlc_DocIdUrl" ma:index="9" nillable="true" ma:displayName="Document ID" ma:description="Permanent link to this document."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10" nillable="true" ma:displayName="Persist ID" ma:description="Keep ID on add." ma:hidden="true" ma:internalName="_dlc_DocIdPersistId" ma:readOnly="true">
      <xsd:simpleType>
        <xsd:restriction base="dms:Boolea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spe:Receivers xmlns:spe="http://schemas.microsoft.com/sharepoint/events">
  <Receiver>
    <Name>Nintex conditional workflow start</Name>
    <Synchronization>Synchronous</Synchronization>
    <Type>10001</Type>
    <SequenceNumber>50000</SequenceNumber>
    <Assembly>Nintex.Workflow, Version=1.0.0.0, Culture=neutral, PublicKeyToken=913f6bae0ca5ae12</Assembly>
    <Class>Nintex.Workflow.ConditionalWorkflowStartReceiver</Class>
    <Data>635258150625835866</Data>
    <Filter/>
  </Receiver>
  <Receiver>
    <Name>Nintex conditional workflow start</Name>
    <Synchronization>Synchronous</Synchronization>
    <Type>10002</Type>
    <SequenceNumber>50000</SequenceNumber>
    <Assembly>Nintex.Workflow, Version=1.0.0.0, Culture=neutral, PublicKeyToken=913f6bae0ca5ae12</Assembly>
    <Class>Nintex.Workflow.ConditionalWorkflowStartReceiver</Class>
    <Data>635258150625835866</Data>
    <Filter/>
  </Receiver>
  <Receiver>
    <Name>Nintex conditional workflow start</Name>
    <Synchronization>Synchronous</Synchronization>
    <Type>2</Type>
    <SequenceNumber>50000</SequenceNumber>
    <Assembly>Nintex.Workflow, Version=1.0.0.0, Culture=neutral, PublicKeyToken=913f6bae0ca5ae12</Assembly>
    <Class>Nintex.Workflow.ConditionalWorkflowStartReceiver</Class>
    <Data>635258150625835866</Data>
    <Filter/>
  </Receiver>
  <Receiver>
    <Name>Document ID Generator</Name>
    <Synchronization>Synchronous</Synchronization>
    <Type>10001</Type>
    <SequenceNumber>1000</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10002</Type>
    <SequenceNumber>1001</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10004</Type>
    <SequenceNumber>1002</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10006</Type>
    <SequenceNumber>1003</SequenceNumber>
    <Assembly>Microsoft.Office.DocumentManagement, Version=14.0.0.0, Culture=neutral, PublicKeyToken=71e9bce111e9429c</Assembly>
    <Class>Microsoft.Office.DocumentManagement.Internal.DocIdHandler</Class>
    <Data/>
    <Filter/>
  </Receiver>
</spe:Receivers>
</file>

<file path=customXml/item3.xml><?xml version="1.0" encoding="utf-8"?>
<?mso-contentType ?>
<FormTemplates xmlns="http://schemas.microsoft.com/sharepoint/v3/contenttype/forms">
  <Display>DocumentLibraryForm</Display>
  <Edit>DocumentLibraryForm</Edit>
  <New>DocumentLibraryForm</New>
</FormTemplates>
</file>

<file path=customXml/item4.xml><?xml version="1.0" encoding="utf-8"?>
<p:properties xmlns:p="http://schemas.microsoft.com/office/2006/metadata/properties" xmlns:xsi="http://www.w3.org/2001/XMLSchema-instance" xmlns:pc="http://schemas.microsoft.com/office/infopath/2007/PartnerControls">
  <documentManagement>
    <_dlc_DocId xmlns="ba9c2f0c-b8e4-4bbe-aaf2-af25d780b7e4">3QMVCCZ4JJPJ-2534-3232</_dlc_DocId>
    <_dlc_DocIdUrl xmlns="ba9c2f0c-b8e4-4bbe-aaf2-af25d780b7e4">
      <Url>https://esp.cdc.gov/Sites/cgh/DGHP/ERRB/GRRT/_layouts/15/DocIdRedir.aspx?ID=3QMVCCZ4JJPJ-2534-3232</Url>
      <Description>3QMVCCZ4JJPJ-2534-3232</Description>
    </_dlc_DocIdUrl>
  </documentManagement>
</p:properties>
</file>

<file path=customXml/itemProps1.xml><?xml version="1.0" encoding="utf-8"?>
<ds:datastoreItem xmlns:ds="http://schemas.openxmlformats.org/officeDocument/2006/customXml" ds:itemID="{BC190D58-FF1D-4C04-A21F-32A57DE0B2B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ba9c2f0c-b8e4-4bbe-aaf2-af25d780b7e4"/>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06AB8F22-C775-45E5-98C2-0791834C606F}">
  <ds:schemaRefs>
    <ds:schemaRef ds:uri="http://schemas.microsoft.com/sharepoint/events"/>
  </ds:schemaRefs>
</ds:datastoreItem>
</file>

<file path=customXml/itemProps3.xml><?xml version="1.0" encoding="utf-8"?>
<ds:datastoreItem xmlns:ds="http://schemas.openxmlformats.org/officeDocument/2006/customXml" ds:itemID="{86600C99-E2CE-44B0-9AF8-8F46B822DD89}">
  <ds:schemaRefs>
    <ds:schemaRef ds:uri="http://schemas.microsoft.com/sharepoint/v3/contenttype/forms"/>
  </ds:schemaRefs>
</ds:datastoreItem>
</file>

<file path=customXml/itemProps4.xml><?xml version="1.0" encoding="utf-8"?>
<ds:datastoreItem xmlns:ds="http://schemas.openxmlformats.org/officeDocument/2006/customXml" ds:itemID="{95BCABFB-4D5F-4E9C-BC05-AF58E01A0B27}">
  <ds:schemaRefs>
    <ds:schemaRef ds:uri="http://purl.org/dc/dcmitype/"/>
    <ds:schemaRef ds:uri="http://www.w3.org/XML/1998/namespace"/>
    <ds:schemaRef ds:uri="http://purl.org/dc/elements/1.1/"/>
    <ds:schemaRef ds:uri="http://schemas.microsoft.com/office/2006/metadata/properties"/>
    <ds:schemaRef ds:uri="http://schemas.microsoft.com/office/2006/documentManagement/types"/>
    <ds:schemaRef ds:uri="http://purl.org/dc/terms/"/>
    <ds:schemaRef ds:uri="http://schemas.microsoft.com/office/infopath/2007/PartnerControls"/>
    <ds:schemaRef ds:uri="http://schemas.openxmlformats.org/package/2006/metadata/core-properties"/>
    <ds:schemaRef ds:uri="ba9c2f0c-b8e4-4bbe-aaf2-af25d780b7e4"/>
  </ds:schemaRefs>
</ds:datastoreItem>
</file>

<file path=docProps/app.xml><?xml version="1.0" encoding="utf-8"?>
<Properties xmlns="http://schemas.openxmlformats.org/officeDocument/2006/extended-properties" xmlns:vt="http://schemas.openxmlformats.org/officeDocument/2006/docPropsVTypes">
  <TotalTime>686</TotalTime>
  <Words>404</Words>
  <Application>Microsoft Office PowerPoint</Application>
  <PresentationFormat>On-screen Show (4:3)</PresentationFormat>
  <Paragraphs>52</Paragraphs>
  <Slides>9</Slides>
  <Notes>1</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9</vt:i4>
      </vt:variant>
    </vt:vector>
  </HeadingPairs>
  <TitlesOfParts>
    <vt:vector size="15" baseType="lpstr">
      <vt:lpstr>Arial</vt:lpstr>
      <vt:lpstr>Arial Narrow</vt:lpstr>
      <vt:lpstr>Calibri</vt:lpstr>
      <vt:lpstr>Wingdings</vt:lpstr>
      <vt:lpstr>Office Theme</vt:lpstr>
      <vt:lpstr>RC 59 Template EN</vt:lpstr>
      <vt:lpstr>Rapid Response Teams Training</vt:lpstr>
      <vt:lpstr> Learning objectives </vt:lpstr>
      <vt:lpstr> Instructions </vt:lpstr>
      <vt:lpstr>Table</vt:lpstr>
      <vt:lpstr>Debriefing</vt:lpstr>
      <vt:lpstr> Debriefing (continued) </vt:lpstr>
      <vt:lpstr> Debriefing </vt:lpstr>
      <vt:lpstr>Disclaimer</vt:lpstr>
      <vt:lpstr>Thank you!</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Block A: Activity 2 (RRT)  Sub - Activity 5. Stakeholder mapping exercise.</dc:title>
  <dc:creator>SMALLWOOD, Catherine</dc:creator>
  <cp:lastModifiedBy>GOMEZ, Paula</cp:lastModifiedBy>
  <cp:revision>51</cp:revision>
  <dcterms:created xsi:type="dcterms:W3CDTF">2015-09-22T09:24:28Z</dcterms:created>
  <dcterms:modified xsi:type="dcterms:W3CDTF">2018-05-14T16:18:15Z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0x0101002C6F1CB884F0EE4C8646236BDE271485</vt:lpwstr>
  </property>
  <property fmtid="{D5CDD505-2E9C-101B-9397-08002B2CF9AE}" pid="3" name="_dlc_DocIdItemGuid">
    <vt:lpwstr>5204f650-517e-4f54-bedd-53619b53299f</vt:lpwstr>
  </property>
</Properties>
</file>

<file path=docProps/thumbnail.jpeg>
</file>