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4"/>
  </p:notesMasterIdLst>
  <p:sldIdLst>
    <p:sldId id="256" r:id="rId5"/>
    <p:sldId id="258" r:id="rId6"/>
    <p:sldId id="257"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61BAD0-0BB3-4530-BDA9-0FE28C4A0FE4}" v="12" dt="2023-01-24T15:26:24.216"/>
    <p1510:client id="{93488EF0-3B6A-5264-F991-56DE8655D4FB}" v="1" dt="2023-04-07T11:01:57.386"/>
    <p1510:client id="{D27BCCAE-834B-9912-7705-8416BD4C7C32}" v="9" dt="2023-04-07T10:52:55.45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512"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tableStyles" Target="tableStyle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microsoft.com/office/2016/11/relationships/changesInfo" Target="changesInfos/changesInfo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0161BAD0-0BB3-4530-BDA9-0FE28C4A0FE4}"/>
    <pc:docChg chg="modSld">
      <pc:chgData name="GOMEZ, Paula" userId="S::gomezp@who.int::c93cf399-3ed7-4230-9282-8831e3fe5ae7" providerId="AD" clId="Web-{0161BAD0-0BB3-4530-BDA9-0FE28C4A0FE4}" dt="2023-01-24T15:26:24.216" v="10" actId="20577"/>
      <pc:docMkLst>
        <pc:docMk/>
      </pc:docMkLst>
      <pc:sldChg chg="modSp">
        <pc:chgData name="GOMEZ, Paula" userId="S::gomezp@who.int::c93cf399-3ed7-4230-9282-8831e3fe5ae7" providerId="AD" clId="Web-{0161BAD0-0BB3-4530-BDA9-0FE28C4A0FE4}" dt="2023-01-24T15:26:13.576" v="8" actId="20577"/>
        <pc:sldMkLst>
          <pc:docMk/>
          <pc:sldMk cId="0" sldId="258"/>
        </pc:sldMkLst>
        <pc:spChg chg="mod">
          <ac:chgData name="GOMEZ, Paula" userId="S::gomezp@who.int::c93cf399-3ed7-4230-9282-8831e3fe5ae7" providerId="AD" clId="Web-{0161BAD0-0BB3-4530-BDA9-0FE28C4A0FE4}" dt="2023-01-24T15:26:13.576" v="8" actId="20577"/>
          <ac:spMkLst>
            <pc:docMk/>
            <pc:sldMk cId="0" sldId="258"/>
            <ac:spMk id="308" creationId="{00000000-0000-0000-0000-000000000000}"/>
          </ac:spMkLst>
        </pc:spChg>
      </pc:sldChg>
      <pc:sldChg chg="modSp">
        <pc:chgData name="GOMEZ, Paula" userId="S::gomezp@who.int::c93cf399-3ed7-4230-9282-8831e3fe5ae7" providerId="AD" clId="Web-{0161BAD0-0BB3-4530-BDA9-0FE28C4A0FE4}" dt="2023-01-24T15:26:24.216" v="10" actId="20577"/>
        <pc:sldMkLst>
          <pc:docMk/>
          <pc:sldMk cId="0" sldId="259"/>
        </pc:sldMkLst>
        <pc:spChg chg="mod">
          <ac:chgData name="GOMEZ, Paula" userId="S::gomezp@who.int::c93cf399-3ed7-4230-9282-8831e3fe5ae7" providerId="AD" clId="Web-{0161BAD0-0BB3-4530-BDA9-0FE28C4A0FE4}" dt="2023-01-24T15:26:24.216" v="10" actId="20577"/>
          <ac:spMkLst>
            <pc:docMk/>
            <pc:sldMk cId="0" sldId="259"/>
            <ac:spMk id="314" creationId="{00000000-0000-0000-0000-000000000000}"/>
          </ac:spMkLst>
        </pc:spChg>
      </pc:sldChg>
    </pc:docChg>
  </pc:docChgLst>
  <pc:docChgLst>
    <pc:chgData name="GOMEZ, Paula" userId="c93cf399-3ed7-4230-9282-8831e3fe5ae7" providerId="ADAL" clId="{6C09FDEB-3625-4591-80D0-D0290C6D61DB}"/>
    <pc:docChg chg="custSel modSld">
      <pc:chgData name="GOMEZ, Paula" userId="c93cf399-3ed7-4230-9282-8831e3fe5ae7" providerId="ADAL" clId="{6C09FDEB-3625-4591-80D0-D0290C6D61DB}" dt="2023-01-24T15:29:15.822" v="52" actId="207"/>
      <pc:docMkLst>
        <pc:docMk/>
      </pc:docMkLst>
      <pc:sldChg chg="modSp mod">
        <pc:chgData name="GOMEZ, Paula" userId="c93cf399-3ed7-4230-9282-8831e3fe5ae7" providerId="ADAL" clId="{6C09FDEB-3625-4591-80D0-D0290C6D61DB}" dt="2023-01-24T15:27:25.208" v="1" actId="2"/>
        <pc:sldMkLst>
          <pc:docMk/>
          <pc:sldMk cId="0" sldId="260"/>
        </pc:sldMkLst>
        <pc:spChg chg="mod">
          <ac:chgData name="GOMEZ, Paula" userId="c93cf399-3ed7-4230-9282-8831e3fe5ae7" providerId="ADAL" clId="{6C09FDEB-3625-4591-80D0-D0290C6D61DB}" dt="2023-01-24T15:27:25.208" v="1" actId="2"/>
          <ac:spMkLst>
            <pc:docMk/>
            <pc:sldMk cId="0" sldId="260"/>
            <ac:spMk id="321" creationId="{00000000-0000-0000-0000-000000000000}"/>
          </ac:spMkLst>
        </pc:spChg>
      </pc:sldChg>
      <pc:sldChg chg="modSp mod">
        <pc:chgData name="GOMEZ, Paula" userId="c93cf399-3ed7-4230-9282-8831e3fe5ae7" providerId="ADAL" clId="{6C09FDEB-3625-4591-80D0-D0290C6D61DB}" dt="2023-01-24T15:28:24.012" v="51" actId="20577"/>
        <pc:sldMkLst>
          <pc:docMk/>
          <pc:sldMk cId="0" sldId="262"/>
        </pc:sldMkLst>
        <pc:spChg chg="mod">
          <ac:chgData name="GOMEZ, Paula" userId="c93cf399-3ed7-4230-9282-8831e3fe5ae7" providerId="ADAL" clId="{6C09FDEB-3625-4591-80D0-D0290C6D61DB}" dt="2023-01-24T15:28:24.012" v="51" actId="20577"/>
          <ac:spMkLst>
            <pc:docMk/>
            <pc:sldMk cId="0" sldId="262"/>
            <ac:spMk id="329" creationId="{00000000-0000-0000-0000-000000000000}"/>
          </ac:spMkLst>
        </pc:spChg>
      </pc:sldChg>
      <pc:sldChg chg="modSp mod">
        <pc:chgData name="GOMEZ, Paula" userId="c93cf399-3ed7-4230-9282-8831e3fe5ae7" providerId="ADAL" clId="{6C09FDEB-3625-4591-80D0-D0290C6D61DB}" dt="2023-01-24T15:29:15.822" v="52" actId="207"/>
        <pc:sldMkLst>
          <pc:docMk/>
          <pc:sldMk cId="0" sldId="277"/>
        </pc:sldMkLst>
        <pc:spChg chg="mod">
          <ac:chgData name="GOMEZ, Paula" userId="c93cf399-3ed7-4230-9282-8831e3fe5ae7" providerId="ADAL" clId="{6C09FDEB-3625-4591-80D0-D0290C6D61DB}" dt="2023-01-24T15:29:15.822" v="52" actId="207"/>
          <ac:spMkLst>
            <pc:docMk/>
            <pc:sldMk cId="0" sldId="277"/>
            <ac:spMk id="417" creationId="{00000000-0000-0000-0000-000000000000}"/>
          </ac:spMkLst>
        </pc:spChg>
      </pc:sldChg>
    </pc:docChg>
  </pc:docChgLst>
  <pc:docChgLst>
    <pc:chgData name="GOMEZ, Paula" userId="S::gomezp@who.int::c93cf399-3ed7-4230-9282-8831e3fe5ae7" providerId="AD" clId="Web-{93488EF0-3B6A-5264-F991-56DE8655D4FB}"/>
    <pc:docChg chg="sldOrd">
      <pc:chgData name="GOMEZ, Paula" userId="S::gomezp@who.int::c93cf399-3ed7-4230-9282-8831e3fe5ae7" providerId="AD" clId="Web-{93488EF0-3B6A-5264-F991-56DE8655D4FB}" dt="2023-04-07T11:01:57.386" v="0"/>
      <pc:docMkLst>
        <pc:docMk/>
      </pc:docMkLst>
      <pc:sldChg chg="ord">
        <pc:chgData name="GOMEZ, Paula" userId="S::gomezp@who.int::c93cf399-3ed7-4230-9282-8831e3fe5ae7" providerId="AD" clId="Web-{93488EF0-3B6A-5264-F991-56DE8655D4FB}" dt="2023-04-07T11:01:57.386" v="0"/>
        <pc:sldMkLst>
          <pc:docMk/>
          <pc:sldMk cId="0" sldId="258"/>
        </pc:sldMkLst>
      </pc:sldChg>
    </pc:docChg>
  </pc:docChgLst>
  <pc:docChgLst>
    <pc:chgData name="GOMEZ, Paula" userId="S::gomezp@who.int::c93cf399-3ed7-4230-9282-8831e3fe5ae7" providerId="AD" clId="Web-{D27BCCAE-834B-9912-7705-8416BD4C7C32}"/>
    <pc:docChg chg="modSld">
      <pc:chgData name="GOMEZ, Paula" userId="S::gomezp@who.int::c93cf399-3ed7-4230-9282-8831e3fe5ae7" providerId="AD" clId="Web-{D27BCCAE-834B-9912-7705-8416BD4C7C32}" dt="2023-04-07T10:52:55.454" v="8" actId="20577"/>
      <pc:docMkLst>
        <pc:docMk/>
      </pc:docMkLst>
      <pc:sldChg chg="modSp">
        <pc:chgData name="GOMEZ, Paula" userId="S::gomezp@who.int::c93cf399-3ed7-4230-9282-8831e3fe5ae7" providerId="AD" clId="Web-{D27BCCAE-834B-9912-7705-8416BD4C7C32}" dt="2023-04-07T10:52:55.454" v="8" actId="20577"/>
        <pc:sldMkLst>
          <pc:docMk/>
          <pc:sldMk cId="0" sldId="258"/>
        </pc:sldMkLst>
        <pc:spChg chg="mod">
          <ac:chgData name="GOMEZ, Paula" userId="S::gomezp@who.int::c93cf399-3ed7-4230-9282-8831e3fe5ae7" providerId="AD" clId="Web-{D27BCCAE-834B-9912-7705-8416BD4C7C32}" dt="2023-04-07T10:52:55.454" v="8" actId="20577"/>
          <ac:spMkLst>
            <pc:docMk/>
            <pc:sldMk cId="0" sldId="258"/>
            <ac:spMk id="30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2" name="Shape 292"/>
          <p:cNvSpPr>
            <a:spLocks noGrp="1" noRot="1" noChangeAspect="1"/>
          </p:cNvSpPr>
          <p:nvPr>
            <p:ph type="sldImg"/>
          </p:nvPr>
        </p:nvSpPr>
        <p:spPr>
          <a:xfrm>
            <a:off x="1143000" y="685800"/>
            <a:ext cx="4572000" cy="3429000"/>
          </a:xfrm>
          <a:prstGeom prst="rect">
            <a:avLst/>
          </a:prstGeom>
        </p:spPr>
        <p:txBody>
          <a:bodyPr/>
          <a:lstStyle/>
          <a:p>
            <a:endParaRPr/>
          </a:p>
        </p:txBody>
      </p:sp>
      <p:sp>
        <p:nvSpPr>
          <p:cNvPr id="293" name="Shape 29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Source Sans Pro Regular"/>
      </a:defRPr>
    </a:lvl1pPr>
    <a:lvl2pPr indent="228600" latinLnBrk="0">
      <a:spcBef>
        <a:spcPts val="400"/>
      </a:spcBef>
      <a:defRPr sz="1200">
        <a:latin typeface="+mn-lt"/>
        <a:ea typeface="+mn-ea"/>
        <a:cs typeface="+mn-cs"/>
        <a:sym typeface="Source Sans Pro Regular"/>
      </a:defRPr>
    </a:lvl2pPr>
    <a:lvl3pPr indent="457200" latinLnBrk="0">
      <a:spcBef>
        <a:spcPts val="400"/>
      </a:spcBef>
      <a:defRPr sz="1200">
        <a:latin typeface="+mn-lt"/>
        <a:ea typeface="+mn-ea"/>
        <a:cs typeface="+mn-cs"/>
        <a:sym typeface="Source Sans Pro Regular"/>
      </a:defRPr>
    </a:lvl3pPr>
    <a:lvl4pPr indent="685800" latinLnBrk="0">
      <a:spcBef>
        <a:spcPts val="400"/>
      </a:spcBef>
      <a:defRPr sz="1200">
        <a:latin typeface="+mn-lt"/>
        <a:ea typeface="+mn-ea"/>
        <a:cs typeface="+mn-cs"/>
        <a:sym typeface="Source Sans Pro Regular"/>
      </a:defRPr>
    </a:lvl4pPr>
    <a:lvl5pPr indent="914400" latinLnBrk="0">
      <a:spcBef>
        <a:spcPts val="400"/>
      </a:spcBef>
      <a:defRPr sz="1200">
        <a:latin typeface="+mn-lt"/>
        <a:ea typeface="+mn-ea"/>
        <a:cs typeface="+mn-cs"/>
        <a:sym typeface="Source Sans Pro Regular"/>
      </a:defRPr>
    </a:lvl5pPr>
    <a:lvl6pPr indent="1143000" latinLnBrk="0">
      <a:spcBef>
        <a:spcPts val="400"/>
      </a:spcBef>
      <a:defRPr sz="1200">
        <a:latin typeface="+mn-lt"/>
        <a:ea typeface="+mn-ea"/>
        <a:cs typeface="+mn-cs"/>
        <a:sym typeface="Source Sans Pro Regular"/>
      </a:defRPr>
    </a:lvl6pPr>
    <a:lvl7pPr indent="1371600" latinLnBrk="0">
      <a:spcBef>
        <a:spcPts val="400"/>
      </a:spcBef>
      <a:defRPr sz="1200">
        <a:latin typeface="+mn-lt"/>
        <a:ea typeface="+mn-ea"/>
        <a:cs typeface="+mn-cs"/>
        <a:sym typeface="Source Sans Pro Regular"/>
      </a:defRPr>
    </a:lvl7pPr>
    <a:lvl8pPr indent="1600200" latinLnBrk="0">
      <a:spcBef>
        <a:spcPts val="400"/>
      </a:spcBef>
      <a:defRPr sz="1200">
        <a:latin typeface="+mn-lt"/>
        <a:ea typeface="+mn-ea"/>
        <a:cs typeface="+mn-cs"/>
        <a:sym typeface="Source Sans Pro Regular"/>
      </a:defRPr>
    </a:lvl8pPr>
    <a:lvl9pPr indent="1828800" latinLnBrk="0">
      <a:spcBef>
        <a:spcPts val="400"/>
      </a:spcBef>
      <a:defRPr sz="1200">
        <a:latin typeface="+mn-lt"/>
        <a:ea typeface="+mn-ea"/>
        <a:cs typeface="+mn-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Shape 30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0" name="Shape 310"/>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 name="Shape 423"/>
          <p:cNvSpPr>
            <a:spLocks noGrp="1" noRot="1" noChangeAspect="1"/>
          </p:cNvSpPr>
          <p:nvPr>
            <p:ph type="sldImg"/>
          </p:nvPr>
        </p:nvSpPr>
        <p:spPr>
          <a:xfrm>
            <a:off x="381000" y="685800"/>
            <a:ext cx="6096000" cy="3429000"/>
          </a:xfrm>
          <a:prstGeom prst="rect">
            <a:avLst/>
          </a:prstGeom>
        </p:spPr>
        <p:txBody>
          <a:bodyPr/>
          <a:lstStyle/>
          <a:p>
            <a:endParaRPr/>
          </a:p>
        </p:txBody>
      </p:sp>
      <p:sp>
        <p:nvSpPr>
          <p:cNvPr id="424" name="Shape 424"/>
          <p:cNvSpPr>
            <a:spLocks noGrp="1"/>
          </p:cNvSpPr>
          <p:nvPr>
            <p:ph type="body" sz="quarter" idx="1"/>
          </p:nvPr>
        </p:nvSpPr>
        <p:spPr>
          <a:prstGeom prst="rect">
            <a:avLst/>
          </a:prstGeom>
        </p:spPr>
        <p:txBody>
          <a:bodyPr/>
          <a:lstStyle/>
          <a:p>
            <a:pPr>
              <a:defRPr i="1">
                <a:solidFill>
                  <a:srgbClr val="0033CC"/>
                </a:solidFill>
              </a:defRPr>
            </a:pPr>
            <a:r>
              <a:t>Mental health specialists or health care professionals trained with the Mental Health Gap Action Programme (mhGAP) are recommended if available.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 name="Shape 436"/>
          <p:cNvSpPr>
            <a:spLocks noGrp="1" noRot="1" noChangeAspect="1"/>
          </p:cNvSpPr>
          <p:nvPr>
            <p:ph type="sldImg"/>
          </p:nvPr>
        </p:nvSpPr>
        <p:spPr>
          <a:xfrm>
            <a:off x="381000" y="685800"/>
            <a:ext cx="6096000" cy="3429000"/>
          </a:xfrm>
          <a:prstGeom prst="rect">
            <a:avLst/>
          </a:prstGeom>
        </p:spPr>
        <p:txBody>
          <a:bodyPr/>
          <a:lstStyle/>
          <a:p>
            <a:endParaRPr/>
          </a:p>
        </p:txBody>
      </p:sp>
      <p:sp>
        <p:nvSpPr>
          <p:cNvPr id="437" name="Shape 437"/>
          <p:cNvSpPr>
            <a:spLocks noGrp="1"/>
          </p:cNvSpPr>
          <p:nvPr>
            <p:ph type="body" sz="quarter" idx="1"/>
          </p:nvPr>
        </p:nvSpPr>
        <p:spPr>
          <a:prstGeom prst="rect">
            <a:avLst/>
          </a:prstGeom>
        </p:spPr>
        <p:txBody>
          <a:bodyPr/>
          <a:lstStyle/>
          <a:p>
            <a:pPr marL="285750" indent="-285750">
              <a:spcBef>
                <a:spcPts val="600"/>
              </a:spcBef>
              <a:buSzPct val="100000"/>
              <a:buFont typeface="Arial"/>
              <a:buChar char="•"/>
            </a:pPr>
            <a:r>
              <a:t>Watch for symptoms of psychological distress among your team members, such as irritability or insomnia. Review psychological distress symptoms in slide 6 if needed.</a:t>
            </a:r>
          </a:p>
          <a:p>
            <a:pPr marL="285750" indent="-285750">
              <a:spcBef>
                <a:spcPts val="600"/>
              </a:spcBef>
              <a:buSzPct val="100000"/>
              <a:buFont typeface="Arial"/>
              <a:buChar char="•"/>
            </a:pPr>
            <a:r>
              <a:t>Be willing to listen to your colleague and recognize his or her concerns (DO NOT assume what they may be). Concerns may be related to the emergency response, home or family situation, etc.</a:t>
            </a:r>
          </a:p>
          <a:p>
            <a:pPr marL="285750" indent="-285750">
              <a:spcBef>
                <a:spcPts val="600"/>
              </a:spcBef>
              <a:buSzPct val="100000"/>
              <a:buFont typeface="Arial"/>
              <a:buChar char="•"/>
            </a:pPr>
            <a:r>
              <a:t>Help identify and implement techniques to manage stress among team members during the emergency response.</a:t>
            </a:r>
          </a:p>
          <a:p>
            <a:pPr marL="285750" indent="-285750">
              <a:spcBef>
                <a:spcPts val="600"/>
              </a:spcBef>
              <a:buSzPct val="100000"/>
              <a:buFont typeface="Arial"/>
              <a:buChar char="•"/>
            </a:pPr>
            <a:r>
              <a:t>Know when to seek additional psychological support for your team members.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xfrm>
            <a:off x="381000" y="685800"/>
            <a:ext cx="6096000" cy="3429000"/>
          </a:xfrm>
          <a:prstGeom prst="rect">
            <a:avLst/>
          </a:prstGeom>
        </p:spPr>
        <p:txBody>
          <a:bodyPr/>
          <a:lstStyle/>
          <a:p>
            <a:endParaRPr/>
          </a:p>
        </p:txBody>
      </p:sp>
      <p:sp>
        <p:nvSpPr>
          <p:cNvPr id="486" name="Shape 486"/>
          <p:cNvSpPr>
            <a:spLocks noGrp="1"/>
          </p:cNvSpPr>
          <p:nvPr>
            <p:ph type="body" sz="quarter" idx="1"/>
          </p:nvPr>
        </p:nvSpPr>
        <p:spPr>
          <a:prstGeom prst="rect">
            <a:avLst/>
          </a:prstGeom>
        </p:spPr>
        <p:txBody>
          <a:bodyPr/>
          <a:lstStyle/>
          <a:p>
            <a:r>
              <a:t>Don’t pressure someone </a:t>
            </a:r>
            <a:r>
              <a:rPr>
                <a:latin typeface="Source Sans Pro Bold"/>
                <a:ea typeface="Source Sans Pro Bold"/>
                <a:cs typeface="Source Sans Pro Bold"/>
                <a:sym typeface="Source Sans Pro Bold"/>
              </a:rPr>
              <a:t>to tell their story. </a:t>
            </a:r>
          </a:p>
          <a:p>
            <a:pPr>
              <a:defRPr>
                <a:latin typeface="Source Sans Pro Bold"/>
                <a:ea typeface="Source Sans Pro Bold"/>
                <a:cs typeface="Source Sans Pro Bold"/>
                <a:sym typeface="Source Sans Pro Bold"/>
              </a:defRPr>
            </a:pPr>
            <a:r>
              <a:t>Don’t interrupt or rush someone’s </a:t>
            </a:r>
            <a:r>
              <a:rPr>
                <a:latin typeface="+mn-lt"/>
                <a:ea typeface="+mn-ea"/>
                <a:cs typeface="+mn-cs"/>
                <a:sym typeface="Source Sans Pro Regular"/>
              </a:rPr>
              <a:t>story (for example, don’t look at your watch or speak too rapidly).</a:t>
            </a:r>
          </a:p>
          <a:p>
            <a:pPr>
              <a:defRPr>
                <a:latin typeface="Source Sans Pro Bold"/>
                <a:ea typeface="Source Sans Pro Bold"/>
                <a:cs typeface="Source Sans Pro Bold"/>
                <a:sym typeface="Source Sans Pro Bold"/>
              </a:defRPr>
            </a:pPr>
            <a:r>
              <a:t>Don’t judge </a:t>
            </a:r>
            <a:r>
              <a:rPr>
                <a:latin typeface="+mn-lt"/>
                <a:ea typeface="+mn-ea"/>
                <a:cs typeface="+mn-cs"/>
                <a:sym typeface="Source Sans Pro Regular"/>
              </a:rPr>
              <a:t>what they have or haven’t done, or </a:t>
            </a:r>
            <a:r>
              <a:rPr i="1">
                <a:latin typeface="+mn-lt"/>
                <a:ea typeface="+mn-ea"/>
                <a:cs typeface="+mn-cs"/>
                <a:sym typeface="Source Sans Pro Regular"/>
              </a:rPr>
              <a:t>how they are feeling. Don’t say:  “You shouldn’t feel that way,” </a:t>
            </a:r>
            <a:r>
              <a:rPr>
                <a:latin typeface="+mn-lt"/>
                <a:ea typeface="+mn-ea"/>
                <a:cs typeface="+mn-cs"/>
                <a:sym typeface="Source Sans Pro Regular"/>
              </a:rPr>
              <a:t>or </a:t>
            </a:r>
            <a:r>
              <a:rPr i="1">
                <a:latin typeface="+mn-lt"/>
                <a:ea typeface="+mn-ea"/>
                <a:cs typeface="+mn-cs"/>
                <a:sym typeface="Source Sans Pro Regular"/>
              </a:rPr>
              <a:t>“You should feel lucky you survived.”</a:t>
            </a:r>
          </a:p>
          <a:p>
            <a:pPr>
              <a:defRPr>
                <a:latin typeface="Source Sans Pro Bold"/>
                <a:ea typeface="Source Sans Pro Bold"/>
                <a:cs typeface="Source Sans Pro Bold"/>
                <a:sym typeface="Source Sans Pro Bold"/>
              </a:defRPr>
            </a:pPr>
            <a:r>
              <a:t>Don’t make up things </a:t>
            </a:r>
            <a:r>
              <a:rPr>
                <a:latin typeface="+mn-lt"/>
                <a:ea typeface="+mn-ea"/>
                <a:cs typeface="+mn-cs"/>
                <a:sym typeface="Source Sans Pro Regular"/>
              </a:rPr>
              <a:t>you don’t know.</a:t>
            </a:r>
          </a:p>
          <a:p>
            <a:pPr>
              <a:defRPr>
                <a:latin typeface="Source Sans Pro Bold"/>
                <a:ea typeface="Source Sans Pro Bold"/>
                <a:cs typeface="Source Sans Pro Bold"/>
                <a:sym typeface="Source Sans Pro Bold"/>
              </a:defRPr>
            </a:pPr>
            <a:r>
              <a:t>Don’t use terms that are too technical.</a:t>
            </a:r>
          </a:p>
          <a:p>
            <a:r>
              <a:t>Don’t tell them </a:t>
            </a:r>
            <a:r>
              <a:rPr>
                <a:latin typeface="Source Sans Pro Bold"/>
                <a:ea typeface="Source Sans Pro Bold"/>
                <a:cs typeface="Source Sans Pro Bold"/>
                <a:sym typeface="Source Sans Pro Bold"/>
              </a:rPr>
              <a:t>someone else’s story.</a:t>
            </a:r>
          </a:p>
          <a:p>
            <a:r>
              <a:t>Don’t talk about </a:t>
            </a:r>
            <a:r>
              <a:rPr>
                <a:latin typeface="Source Sans Pro Bold"/>
                <a:ea typeface="Source Sans Pro Bold"/>
                <a:cs typeface="Source Sans Pro Bold"/>
                <a:sym typeface="Source Sans Pro Bold"/>
              </a:rPr>
              <a:t>your own troubles.</a:t>
            </a:r>
          </a:p>
          <a:p>
            <a:r>
              <a:t>Don’t give </a:t>
            </a:r>
            <a:r>
              <a:rPr>
                <a:latin typeface="Source Sans Pro Bold"/>
                <a:ea typeface="Source Sans Pro Bold"/>
                <a:cs typeface="Source Sans Pro Bold"/>
                <a:sym typeface="Source Sans Pro Bold"/>
              </a:rPr>
              <a:t>false promises </a:t>
            </a:r>
            <a:r>
              <a:t>or false reassurances.</a:t>
            </a:r>
          </a:p>
          <a:p>
            <a:r>
              <a:t>Don’t think and act </a:t>
            </a:r>
            <a:r>
              <a:rPr>
                <a:latin typeface="Source Sans Pro Bold"/>
                <a:ea typeface="Source Sans Pro Bold"/>
                <a:cs typeface="Source Sans Pro Bold"/>
                <a:sym typeface="Source Sans Pro Bold"/>
              </a:rPr>
              <a:t>as if you must solve  all the person’s problems </a:t>
            </a:r>
            <a:r>
              <a:t>for them.</a:t>
            </a:r>
          </a:p>
          <a:p>
            <a:pPr>
              <a:defRPr>
                <a:latin typeface="Source Sans Pro Bold"/>
                <a:ea typeface="Source Sans Pro Bold"/>
                <a:cs typeface="Source Sans Pro Bold"/>
                <a:sym typeface="Source Sans Pro Bold"/>
              </a:defRPr>
            </a:pPr>
            <a:r>
              <a:t>Don’t take away the person’s </a:t>
            </a:r>
            <a:r>
              <a:rPr>
                <a:latin typeface="+mn-lt"/>
                <a:ea typeface="+mn-ea"/>
                <a:cs typeface="+mn-cs"/>
                <a:sym typeface="Source Sans Pro Regular"/>
              </a:rPr>
              <a:t>strength and sense of being able to care for themselves.</a:t>
            </a:r>
          </a:p>
          <a:p>
            <a:r>
              <a:t>Don’t talk about people </a:t>
            </a:r>
            <a:r>
              <a:rPr>
                <a:latin typeface="Source Sans Pro Bold"/>
                <a:ea typeface="Source Sans Pro Bold"/>
                <a:cs typeface="Source Sans Pro Bold"/>
                <a:sym typeface="Source Sans Pro Bold"/>
              </a:rPr>
              <a:t>in negative terms </a:t>
            </a:r>
            <a:r>
              <a:t>(e.g., don’t call them “crazy” or “mad”).</a:t>
            </a:r>
          </a:p>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hape 503"/>
          <p:cNvSpPr>
            <a:spLocks noGrp="1" noRot="1" noChangeAspect="1"/>
          </p:cNvSpPr>
          <p:nvPr>
            <p:ph type="sldImg"/>
          </p:nvPr>
        </p:nvSpPr>
        <p:spPr>
          <a:xfrm>
            <a:off x="381000" y="685800"/>
            <a:ext cx="6096000" cy="3429000"/>
          </a:xfrm>
          <a:prstGeom prst="rect">
            <a:avLst/>
          </a:prstGeom>
        </p:spPr>
        <p:txBody>
          <a:bodyPr/>
          <a:lstStyle/>
          <a:p>
            <a:endParaRPr/>
          </a:p>
        </p:txBody>
      </p:sp>
      <p:sp>
        <p:nvSpPr>
          <p:cNvPr id="504" name="Shape 504"/>
          <p:cNvSpPr>
            <a:spLocks noGrp="1"/>
          </p:cNvSpPr>
          <p:nvPr>
            <p:ph type="body" sz="quarter" idx="1"/>
          </p:nvPr>
        </p:nvSpPr>
        <p:spPr>
          <a:prstGeom prst="rect">
            <a:avLst/>
          </a:prstGeom>
        </p:spPr>
        <p:txBody>
          <a:bodyPr/>
          <a:lstStyle/>
          <a:p>
            <a:r>
              <a:t>Note to facilitator: Adjust this slide as appropriate for the local culture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 name="Shape 523"/>
          <p:cNvSpPr>
            <a:spLocks noGrp="1" noRot="1" noChangeAspect="1"/>
          </p:cNvSpPr>
          <p:nvPr>
            <p:ph type="sldImg"/>
          </p:nvPr>
        </p:nvSpPr>
        <p:spPr>
          <a:xfrm>
            <a:off x="381000" y="685800"/>
            <a:ext cx="6096000" cy="3429000"/>
          </a:xfrm>
          <a:prstGeom prst="rect">
            <a:avLst/>
          </a:prstGeom>
        </p:spPr>
        <p:txBody>
          <a:bodyPr/>
          <a:lstStyle/>
          <a:p>
            <a:endParaRPr/>
          </a:p>
        </p:txBody>
      </p:sp>
      <p:sp>
        <p:nvSpPr>
          <p:cNvPr id="524" name="Shape 524"/>
          <p:cNvSpPr>
            <a:spLocks noGrp="1"/>
          </p:cNvSpPr>
          <p:nvPr>
            <p:ph type="body" sz="quarter" idx="1"/>
          </p:nvPr>
        </p:nvSpPr>
        <p:spPr>
          <a:prstGeom prst="rect">
            <a:avLst/>
          </a:prstGeom>
        </p:spPr>
        <p:txBody>
          <a:bodyPr/>
          <a:lstStyle>
            <a:lvl1pPr defTabSz="928687">
              <a:lnSpc>
                <a:spcPct val="150000"/>
              </a:lnSpc>
              <a:spcBef>
                <a:spcPts val="0"/>
              </a:spcBef>
            </a:lvl1pPr>
          </a:lstStyle>
          <a:p>
            <a:r>
              <a:t>Now let’s consider different factors that affect transmission of disease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Shape 537"/>
          <p:cNvSpPr>
            <a:spLocks noGrp="1" noRot="1" noChangeAspect="1"/>
          </p:cNvSpPr>
          <p:nvPr>
            <p:ph type="sldImg"/>
          </p:nvPr>
        </p:nvSpPr>
        <p:spPr>
          <a:xfrm>
            <a:off x="381000" y="685800"/>
            <a:ext cx="6096000" cy="3429000"/>
          </a:xfrm>
          <a:prstGeom prst="rect">
            <a:avLst/>
          </a:prstGeom>
        </p:spPr>
        <p:txBody>
          <a:bodyPr/>
          <a:lstStyle/>
          <a:p>
            <a:endParaRPr/>
          </a:p>
        </p:txBody>
      </p:sp>
      <p:sp>
        <p:nvSpPr>
          <p:cNvPr id="538" name="Shape 538"/>
          <p:cNvSpPr>
            <a:spLocks noGrp="1"/>
          </p:cNvSpPr>
          <p:nvPr>
            <p:ph type="body" sz="quarter" idx="1"/>
          </p:nvPr>
        </p:nvSpPr>
        <p:spPr>
          <a:prstGeom prst="rect">
            <a:avLst/>
          </a:prstGeom>
        </p:spPr>
        <p:txBody>
          <a:bodyPr/>
          <a:lstStyle>
            <a:lvl1pPr defTabSz="928687">
              <a:lnSpc>
                <a:spcPct val="150000"/>
              </a:lnSpc>
              <a:spcBef>
                <a:spcPts val="0"/>
              </a:spcBef>
            </a:lvl1pPr>
          </a:lstStyle>
          <a:p>
            <a:r>
              <a:t>Now let’s consider different factors that affect transmission of disease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Shape 30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04" name="Shape 304"/>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23" name="Shape 323"/>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32" name="Shape 332"/>
          <p:cNvSpPr>
            <a:spLocks noGrp="1"/>
          </p:cNvSpPr>
          <p:nvPr>
            <p:ph type="body" sz="quarter" idx="1"/>
          </p:nvPr>
        </p:nvSpPr>
        <p:spPr>
          <a:prstGeom prst="rect">
            <a:avLst/>
          </a:prstGeom>
        </p:spPr>
        <p:txBody>
          <a:bodyPr/>
          <a:lstStyle/>
          <a:p>
            <a:r>
              <a:rPr dirty="0"/>
              <a:t>Note to facilitator: </a:t>
            </a:r>
          </a:p>
          <a:p>
            <a:r>
              <a:rPr dirty="0"/>
              <a:t>Ask participants to select one event experienced in their country and use the questions to discuss.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40" name="Shape 340"/>
          <p:cNvSpPr>
            <a:spLocks noGrp="1"/>
          </p:cNvSpPr>
          <p:nvPr>
            <p:ph type="body" sz="quarter" idx="1"/>
          </p:nvPr>
        </p:nvSpPr>
        <p:spPr>
          <a:prstGeom prst="rect">
            <a:avLst/>
          </a:prstGeom>
        </p:spPr>
        <p:txBody>
          <a:bodyPr/>
          <a:lstStyle/>
          <a:p>
            <a:r>
              <a:rPr dirty="0"/>
              <a:t>People may react in various ways to a crisis event. Examples of psychological distress responses include:</a:t>
            </a:r>
          </a:p>
          <a:p>
            <a:pPr marL="171450" indent="-171450">
              <a:buSzPct val="100000"/>
              <a:buChar char="-"/>
            </a:pPr>
            <a:r>
              <a:rPr dirty="0"/>
              <a:t>Physical symptoms (shaking, headaches, tiredness, loss of appetite, aches and pains that have a non-medical basis). </a:t>
            </a:r>
          </a:p>
          <a:p>
            <a:pPr marL="171450" indent="-171450">
              <a:buSzPct val="100000"/>
              <a:buChar char="-"/>
            </a:pPr>
            <a:r>
              <a:rPr dirty="0"/>
              <a:t>crying, sadness, </a:t>
            </a:r>
          </a:p>
          <a:p>
            <a:pPr marL="171450" indent="-171450">
              <a:buSzPct val="100000"/>
              <a:buChar char="-"/>
            </a:pPr>
            <a:r>
              <a:rPr dirty="0"/>
              <a:t>depression and grief;</a:t>
            </a:r>
          </a:p>
          <a:p>
            <a:pPr marL="171450" indent="-171450">
              <a:buSzPct val="100000"/>
              <a:buChar char="-"/>
            </a:pPr>
            <a:r>
              <a:rPr dirty="0"/>
              <a:t>anxiety and fear;</a:t>
            </a:r>
          </a:p>
          <a:p>
            <a:pPr marL="171450" indent="-171450">
              <a:buSzPct val="100000"/>
              <a:buChar char="-"/>
            </a:pPr>
            <a:r>
              <a:rPr dirty="0"/>
              <a:t>being “on guard” or “jumpy”;</a:t>
            </a:r>
          </a:p>
          <a:p>
            <a:pPr marL="171450" indent="-171450">
              <a:buSzPct val="100000"/>
              <a:buChar char="-"/>
            </a:pPr>
            <a:r>
              <a:rPr dirty="0"/>
              <a:t>worrying that something bad is going to happen;</a:t>
            </a:r>
          </a:p>
          <a:p>
            <a:pPr marL="171450" indent="-171450">
              <a:buSzPct val="100000"/>
              <a:buChar char="-"/>
            </a:pPr>
            <a:r>
              <a:rPr dirty="0"/>
              <a:t>insomnia and nightmares;</a:t>
            </a:r>
          </a:p>
          <a:p>
            <a:pPr marL="171450" indent="-171450">
              <a:buSzPct val="100000"/>
              <a:buChar char="-"/>
            </a:pPr>
            <a:r>
              <a:rPr dirty="0"/>
              <a:t>irritability and anger;</a:t>
            </a:r>
          </a:p>
          <a:p>
            <a:pPr marL="171450" indent="-171450">
              <a:buSzPct val="100000"/>
              <a:buChar char="-"/>
            </a:pPr>
            <a:r>
              <a:rPr dirty="0"/>
              <a:t>guilt and shame (for surviving or for not being able to help/save others);</a:t>
            </a:r>
          </a:p>
          <a:p>
            <a:pPr marL="171450" indent="-171450">
              <a:buSzPct val="100000"/>
              <a:buChar char="-"/>
            </a:pPr>
            <a:r>
              <a:rPr dirty="0"/>
              <a:t>confusion, emotional numbness, or feeling unreal or in a daze;</a:t>
            </a:r>
          </a:p>
          <a:p>
            <a:pPr marL="171450" indent="-171450">
              <a:buSzPct val="100000"/>
              <a:buChar char="-"/>
            </a:pPr>
            <a:r>
              <a:rPr dirty="0"/>
              <a:t>appearing withdrawn or very still (not moving);</a:t>
            </a:r>
          </a:p>
          <a:p>
            <a:pPr marL="171450" indent="-171450">
              <a:buSzPct val="100000"/>
              <a:buChar char="-"/>
            </a:pPr>
            <a:r>
              <a:rPr dirty="0"/>
              <a:t>not responding to others, or not speaking at all;</a:t>
            </a:r>
          </a:p>
          <a:p>
            <a:pPr marL="171450" indent="-171450">
              <a:buSzPct val="100000"/>
              <a:buChar char="-"/>
            </a:pPr>
            <a:r>
              <a:rPr dirty="0"/>
              <a:t>disorientation (not knowing their own name, where they are from, or what happened);</a:t>
            </a:r>
          </a:p>
          <a:p>
            <a:pPr marL="171450" indent="-171450">
              <a:buSzPct val="100000"/>
              <a:buChar char="-"/>
            </a:pPr>
            <a:r>
              <a:rPr dirty="0"/>
              <a:t>not being able to care for themselves or their children (not eating or drinking, notable to make simple decisions).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hape 34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46" name="Shape 346"/>
          <p:cNvSpPr>
            <a:spLocks noGrp="1"/>
          </p:cNvSpPr>
          <p:nvPr>
            <p:ph type="body" sz="quarter" idx="1"/>
          </p:nvPr>
        </p:nvSpPr>
        <p:spPr>
          <a:prstGeom prst="rect">
            <a:avLst/>
          </a:prstGeom>
        </p:spPr>
        <p:txBody>
          <a:bodyPr/>
          <a:lstStyle/>
          <a:p>
            <a:pPr>
              <a:spcBef>
                <a:spcPts val="900"/>
              </a:spcBef>
              <a:defRPr sz="2700"/>
            </a:pPr>
            <a:r>
              <a:rPr dirty="0"/>
              <a:t>Helping people connect to information, services &amp; social supports. </a:t>
            </a:r>
            <a:r>
              <a:rPr sz="1200" dirty="0"/>
              <a:t>PFA providers can help to dispel myths, share clear messages about healthy </a:t>
            </a:r>
            <a:r>
              <a:rPr sz="1200" dirty="0" err="1"/>
              <a:t>behaviour</a:t>
            </a:r>
            <a:r>
              <a:rPr sz="1200" dirty="0"/>
              <a:t> and improve people’s understanding of the emergency.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hape 352"/>
          <p:cNvSpPr>
            <a:spLocks noGrp="1" noRot="1" noChangeAspect="1"/>
          </p:cNvSpPr>
          <p:nvPr>
            <p:ph type="sldImg"/>
          </p:nvPr>
        </p:nvSpPr>
        <p:spPr>
          <a:xfrm>
            <a:off x="381000" y="685800"/>
            <a:ext cx="6096000" cy="3429000"/>
          </a:xfrm>
          <a:prstGeom prst="rect">
            <a:avLst/>
          </a:prstGeom>
        </p:spPr>
        <p:txBody>
          <a:bodyPr/>
          <a:lstStyle/>
          <a:p>
            <a:endParaRPr/>
          </a:p>
        </p:txBody>
      </p:sp>
      <p:sp>
        <p:nvSpPr>
          <p:cNvPr id="353" name="Shape 353"/>
          <p:cNvSpPr>
            <a:spLocks noGrp="1"/>
          </p:cNvSpPr>
          <p:nvPr>
            <p:ph type="body" sz="quarter" idx="1"/>
          </p:nvPr>
        </p:nvSpPr>
        <p:spPr>
          <a:prstGeom prst="rect">
            <a:avLst/>
          </a:prstGeom>
        </p:spPr>
        <p:txBody>
          <a:bodyPr/>
          <a:lstStyle>
            <a:lvl1pPr>
              <a:spcBef>
                <a:spcPts val="600"/>
              </a:spcBef>
            </a:lvl1pPr>
          </a:lstStyle>
          <a:p>
            <a:r>
              <a:t>Although PFA involves being available to listen to people’s stories, it is NOT pressuring people to tell you their feelings or reactions to an event.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Shape 382"/>
          <p:cNvSpPr>
            <a:spLocks noGrp="1" noRot="1" noChangeAspect="1"/>
          </p:cNvSpPr>
          <p:nvPr>
            <p:ph type="sldImg"/>
          </p:nvPr>
        </p:nvSpPr>
        <p:spPr>
          <a:xfrm>
            <a:off x="381000" y="685800"/>
            <a:ext cx="6096000" cy="3429000"/>
          </a:xfrm>
          <a:prstGeom prst="rect">
            <a:avLst/>
          </a:prstGeom>
        </p:spPr>
        <p:txBody>
          <a:bodyPr/>
          <a:lstStyle/>
          <a:p>
            <a:endParaRPr/>
          </a:p>
        </p:txBody>
      </p:sp>
      <p:sp>
        <p:nvSpPr>
          <p:cNvPr id="383" name="Shape 383"/>
          <p:cNvSpPr>
            <a:spLocks noGrp="1"/>
          </p:cNvSpPr>
          <p:nvPr>
            <p:ph type="body" sz="quarter" idx="1"/>
          </p:nvPr>
        </p:nvSpPr>
        <p:spPr>
          <a:prstGeom prst="rect">
            <a:avLst/>
          </a:prstGeom>
        </p:spPr>
        <p:txBody>
          <a:bodyPr/>
          <a:lstStyle/>
          <a:p>
            <a:pPr>
              <a:defRPr>
                <a:latin typeface="Source Sans Pro Bold"/>
                <a:ea typeface="Source Sans Pro Bold"/>
                <a:cs typeface="Source Sans Pro Bold"/>
                <a:sym typeface="Source Sans Pro Bold"/>
              </a:defRPr>
            </a:pPr>
            <a:r>
              <a:t>Alternative scenario for facilitator</a:t>
            </a:r>
            <a:r>
              <a:rPr>
                <a:latin typeface="+mn-lt"/>
                <a:ea typeface="+mn-ea"/>
                <a:cs typeface="+mn-cs"/>
                <a:sym typeface="Source Sans Pro Regular"/>
              </a:rPr>
              <a:t>:</a:t>
            </a:r>
          </a:p>
          <a:p>
            <a:r>
              <a:t>A recent natural disaster [</a:t>
            </a:r>
            <a:r>
              <a:rPr i="1">
                <a:latin typeface="Source Sans Pro Bold"/>
                <a:ea typeface="Source Sans Pro Bold"/>
                <a:cs typeface="Source Sans Pro Bold"/>
                <a:sym typeface="Source Sans Pro Bold"/>
              </a:rPr>
              <a:t>insert common natural disaster in the country, such as flooding, earthquake, fire</a:t>
            </a:r>
            <a:r>
              <a:t>] has devastated many homes in a small village and killed several people. There is a community meeting to provide information on incoming resources and aid for affected families. At the meeting, you notice a woman sitting alone and crying.</a:t>
            </a:r>
          </a:p>
          <a:p>
            <a:endParaRPr/>
          </a:p>
          <a:p>
            <a:r>
              <a:t>How will you approach her? Which attitudes will you adopt? What will you tell her?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Shape 401"/>
          <p:cNvSpPr>
            <a:spLocks noGrp="1" noRot="1" noChangeAspect="1"/>
          </p:cNvSpPr>
          <p:nvPr>
            <p:ph type="sldImg"/>
          </p:nvPr>
        </p:nvSpPr>
        <p:spPr>
          <a:xfrm>
            <a:off x="381000" y="685800"/>
            <a:ext cx="6096000" cy="3429000"/>
          </a:xfrm>
          <a:prstGeom prst="rect">
            <a:avLst/>
          </a:prstGeom>
        </p:spPr>
        <p:txBody>
          <a:bodyPr/>
          <a:lstStyle/>
          <a:p>
            <a:endParaRPr/>
          </a:p>
        </p:txBody>
      </p:sp>
      <p:sp>
        <p:nvSpPr>
          <p:cNvPr id="402" name="Shape 402"/>
          <p:cNvSpPr>
            <a:spLocks noGrp="1"/>
          </p:cNvSpPr>
          <p:nvPr>
            <p:ph type="body" sz="quarter" idx="1"/>
          </p:nvPr>
        </p:nvSpPr>
        <p:spPr>
          <a:prstGeom prst="rect">
            <a:avLst/>
          </a:prstGeom>
        </p:spPr>
        <p:txBody>
          <a:bodyPr/>
          <a:lstStyle/>
          <a:p>
            <a:pPr marL="228600" indent="-228600">
              <a:spcBef>
                <a:spcPts val="0"/>
              </a:spcBef>
            </a:pPr>
            <a:r>
              <a:t>Readiness - make honest assessment - look at your personal needs and condition (life stresses, family demands…)</a:t>
            </a:r>
          </a:p>
          <a:p>
            <a:pPr marL="228600" indent="-228600">
              <a:spcBef>
                <a:spcPts val="0"/>
              </a:spcBef>
            </a:pPr>
            <a:r>
              <a:t>Pitfall:  feeling you have to solve everyone’s needs for them. </a:t>
            </a:r>
          </a:p>
          <a:p>
            <a:pPr marL="228600" indent="-228600">
              <a:spcBef>
                <a:spcPts val="0"/>
              </a:spcBef>
              <a:buSzPct val="100000"/>
              <a:buAutoNum type="arabicPeriod"/>
            </a:pPr>
            <a:r>
              <a:t>Needs are overwhelming and resources may be scarce - not possible.</a:t>
            </a:r>
          </a:p>
          <a:p>
            <a:pPr marL="228600" indent="-228600">
              <a:spcBef>
                <a:spcPts val="0"/>
              </a:spcBef>
              <a:buSzPct val="100000"/>
              <a:buAutoNum type="arabicPeriod"/>
            </a:pPr>
            <a:r>
              <a:t>You are there temporarily, so your actions should be about helping people to begin helping themselves. Help them to regain control. </a:t>
            </a:r>
          </a:p>
          <a:p>
            <a:pPr marL="228600" indent="-228600">
              <a:spcBef>
                <a:spcPts val="0"/>
              </a:spcBef>
              <a:buSzPct val="100000"/>
              <a:buAutoNum type="arabicPeriod"/>
            </a:pPr>
            <a:r>
              <a:t>Don’t assume just because they have been through a distressing event, that they are helpless.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6"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n-lt"/>
                <a:ea typeface="+mn-ea"/>
                <a:cs typeface="+mn-cs"/>
                <a:sym typeface="Source Sans Pro Regular"/>
              </a:defRPr>
            </a:pPr>
            <a:endParaRPr/>
          </a:p>
        </p:txBody>
      </p:sp>
      <p:pic>
        <p:nvPicPr>
          <p:cNvPr id="27" name="Picture 14" descr="Picture 14"/>
          <p:cNvPicPr>
            <a:picLocks noChangeAspect="1"/>
          </p:cNvPicPr>
          <p:nvPr/>
        </p:nvPicPr>
        <p:blipFill>
          <a:blip r:embed="rId4"/>
          <a:stretch>
            <a:fillRect/>
          </a:stretch>
        </p:blipFill>
        <p:spPr>
          <a:xfrm>
            <a:off x="4" y="0"/>
            <a:ext cx="6560820" cy="5372100"/>
          </a:xfrm>
          <a:prstGeom prst="rect">
            <a:avLst/>
          </a:prstGeom>
          <a:ln w="12700">
            <a:miter lim="400000"/>
          </a:ln>
        </p:spPr>
      </p:pic>
      <p:pic>
        <p:nvPicPr>
          <p:cNvPr id="28"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29" name="Picture 19" descr="Picture 19"/>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30"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1"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3" name="Subtitle 5">
            <a:extLst>
              <a:ext uri="{FF2B5EF4-FFF2-40B4-BE49-F238E27FC236}">
                <a16:creationId xmlns:a16="http://schemas.microsoft.com/office/drawing/2014/main" id="{B56F8361-D508-9D7A-F222-083556F3C6B5}"/>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4" name="Subtitle 5">
            <a:extLst>
              <a:ext uri="{FF2B5EF4-FFF2-40B4-BE49-F238E27FC236}">
                <a16:creationId xmlns:a16="http://schemas.microsoft.com/office/drawing/2014/main" id="{6245CDA3-6426-25C4-4D29-B77B6F654D09}"/>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5" name="Slide Number">
            <a:extLst>
              <a:ext uri="{FF2B5EF4-FFF2-40B4-BE49-F238E27FC236}">
                <a16:creationId xmlns:a16="http://schemas.microsoft.com/office/drawing/2014/main" id="{6BD13F3C-BBD2-F1ED-3927-5CEFBF707A2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7"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8"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7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 name="Subtitle 5">
            <a:extLst>
              <a:ext uri="{FF2B5EF4-FFF2-40B4-BE49-F238E27FC236}">
                <a16:creationId xmlns:a16="http://schemas.microsoft.com/office/drawing/2014/main" id="{17F408A8-930D-0961-9672-3D32C3C954F5}"/>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C1EDC05-4466-1456-C788-AE93815051A7}"/>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4365099E-FB43-A5D8-C9BF-9A03ADEBCA6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8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8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8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8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87"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mn-lt"/>
                <a:ea typeface="+mn-ea"/>
                <a:cs typeface="+mn-cs"/>
                <a:sym typeface="Source Sans Pro Regular"/>
              </a:defRPr>
            </a:pPr>
            <a:endParaRPr/>
          </a:p>
        </p:txBody>
      </p:sp>
      <p:pic>
        <p:nvPicPr>
          <p:cNvPr id="188"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189"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90"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191"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54174F8-F172-B26E-1142-0FC8F9F8DAFC}"/>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A4B2690-7293-A1E3-C7BA-A3C2C718DB2F}"/>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7BFBF546-7692-FA65-A8C0-4175A102C7E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0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0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0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pic>
        <p:nvPicPr>
          <p:cNvPr id="207"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8"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C377849-2A79-303F-2C89-D0B92E2BE859}"/>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BDBA4C3-DBA2-F41F-8142-5177DB50E7B1}"/>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3BB6574E-27B2-D1F2-CCC6-E06C579A92B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ectangle 2">
            <a:extLst>
              <a:ext uri="{FF2B5EF4-FFF2-40B4-BE49-F238E27FC236}">
                <a16:creationId xmlns:a16="http://schemas.microsoft.com/office/drawing/2014/main" id="{8FC6E1F2-10BA-772D-2418-B3D549E16C8B}"/>
              </a:ext>
            </a:extLst>
          </p:cNvPr>
          <p:cNvSpPr txBox="1"/>
          <p:nvPr userDrawn="1"/>
        </p:nvSpPr>
        <p:spPr>
          <a:xfrm>
            <a:off x="135312" y="73402"/>
            <a:ext cx="8138160"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1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2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23"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24"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AEB2302C-82E2-3245-1000-ACBF37C4878E}"/>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607B316-D87D-D8B6-59C2-BEB9FEF8574C}"/>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69FFA5C5-EB36-2DC9-254A-D6F458BFB6D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1" name="Image" descr="Image"/>
          <p:cNvPicPr>
            <a:picLocks noChangeAspect="1"/>
          </p:cNvPicPr>
          <p:nvPr/>
        </p:nvPicPr>
        <p:blipFill>
          <a:blip r:embed="rId2"/>
          <a:stretch>
            <a:fillRect/>
          </a:stretch>
        </p:blipFill>
        <p:spPr>
          <a:xfrm>
            <a:off x="-18793" y="-120153"/>
            <a:ext cx="6451901" cy="824494"/>
          </a:xfrm>
          <a:prstGeom prst="rect">
            <a:avLst/>
          </a:prstGeom>
          <a:ln w="12700">
            <a:miter lim="400000"/>
          </a:ln>
        </p:spPr>
      </p:pic>
      <p:pic>
        <p:nvPicPr>
          <p:cNvPr id="23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3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9" name="Click to add text"/>
          <p:cNvSpPr txBox="1">
            <a:spLocks noGrp="1"/>
          </p:cNvSpPr>
          <p:nvPr>
            <p:ph type="title" hasCustomPrompt="1"/>
          </p:nvPr>
        </p:nvSpPr>
        <p:spPr>
          <a:xfrm>
            <a:off x="277824" y="-30963"/>
            <a:ext cx="3571875" cy="646113"/>
          </a:xfrm>
          <a:prstGeom prst="rect">
            <a:avLst/>
          </a:prstGeom>
        </p:spPr>
        <p:txBody>
          <a:bodyPr/>
          <a:lstStyle/>
          <a:p>
            <a:r>
              <a:t>Click to add text</a:t>
            </a:r>
          </a:p>
        </p:txBody>
      </p:sp>
      <p:sp>
        <p:nvSpPr>
          <p:cNvPr id="240"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4E8B4413-5D7A-A652-DBE6-2C09812A4359}"/>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BD0998EC-49A7-947E-932D-337A8078AAC5}"/>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FCFED8F7-2AFB-0EC5-9B0D-7E3DB8FCB43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5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5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5"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6" name="Click to add text"/>
          <p:cNvSpPr txBox="1">
            <a:spLocks noGrp="1"/>
          </p:cNvSpPr>
          <p:nvPr>
            <p:ph type="title" hasCustomPrompt="1"/>
          </p:nvPr>
        </p:nvSpPr>
        <p:spPr>
          <a:xfrm>
            <a:off x="257935" y="-29716"/>
            <a:ext cx="3571875" cy="646113"/>
          </a:xfrm>
          <a:prstGeom prst="rect">
            <a:avLst/>
          </a:prstGeom>
        </p:spPr>
        <p:txBody>
          <a:bodyPr/>
          <a:lstStyle/>
          <a:p>
            <a:r>
              <a:t>Click to add text</a:t>
            </a:r>
          </a:p>
        </p:txBody>
      </p:sp>
      <p:sp>
        <p:nvSpPr>
          <p:cNvPr id="2" name="Subtitle 5">
            <a:extLst>
              <a:ext uri="{FF2B5EF4-FFF2-40B4-BE49-F238E27FC236}">
                <a16:creationId xmlns:a16="http://schemas.microsoft.com/office/drawing/2014/main" id="{1161B9BF-4EE0-A7D6-B478-230D61C5A869}"/>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5B1D79DB-BA5D-96DD-D60D-6F4A6110CD6D}"/>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2ED4559B-EE50-8405-4A0B-A009AC09CDB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6" y="-11679"/>
            <a:ext cx="9038001" cy="880764"/>
          </a:xfrm>
          <a:prstGeom prst="rect">
            <a:avLst/>
          </a:prstGeom>
          <a:ln w="12700">
            <a:miter lim="400000"/>
          </a:ln>
        </p:spPr>
      </p:pic>
      <p:sp>
        <p:nvSpPr>
          <p:cNvPr id="264"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pic>
        <p:nvPicPr>
          <p:cNvPr id="26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6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2" name="Click to add text"/>
          <p:cNvSpPr txBox="1">
            <a:spLocks noGrp="1"/>
          </p:cNvSpPr>
          <p:nvPr>
            <p:ph type="title" hasCustomPrompt="1"/>
          </p:nvPr>
        </p:nvSpPr>
        <p:spPr>
          <a:xfrm>
            <a:off x="297713" y="70581"/>
            <a:ext cx="3571875" cy="646114"/>
          </a:xfrm>
          <a:prstGeom prst="rect">
            <a:avLst/>
          </a:prstGeom>
        </p:spPr>
        <p:txBody>
          <a:bodyPr/>
          <a:lstStyle/>
          <a:p>
            <a:r>
              <a:t>Click to add text</a:t>
            </a:r>
          </a:p>
        </p:txBody>
      </p:sp>
      <p:sp>
        <p:nvSpPr>
          <p:cNvPr id="2" name="Subtitle 5">
            <a:extLst>
              <a:ext uri="{FF2B5EF4-FFF2-40B4-BE49-F238E27FC236}">
                <a16:creationId xmlns:a16="http://schemas.microsoft.com/office/drawing/2014/main" id="{928D320C-2EF2-748B-E98F-122D6FBDF3F3}"/>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352FEAA-A923-A45C-D9E4-9B40D763DC81}"/>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54513D8E-4522-FD44-3892-E330797F012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2_Subtitle slide">
    <p:spTree>
      <p:nvGrpSpPr>
        <p:cNvPr id="1" name=""/>
        <p:cNvGrpSpPr/>
        <p:nvPr/>
      </p:nvGrpSpPr>
      <p:grpSpPr>
        <a:xfrm>
          <a:off x="0" y="0"/>
          <a:ext cx="0" cy="0"/>
          <a:chOff x="0" y="0"/>
          <a:chExt cx="0" cy="0"/>
        </a:xfrm>
      </p:grpSpPr>
      <p:pic>
        <p:nvPicPr>
          <p:cNvPr id="2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85" name="Click to edit Subtitle"/>
          <p:cNvSpPr txBox="1">
            <a:spLocks noGrp="1"/>
          </p:cNvSpPr>
          <p:nvPr>
            <p:ph type="title" hasCustomPrompt="1"/>
          </p:nvPr>
        </p:nvSpPr>
        <p:spPr>
          <a:xfrm>
            <a:off x="190765" y="801821"/>
            <a:ext cx="5543941" cy="645664"/>
          </a:xfrm>
          <a:prstGeom prst="rect">
            <a:avLst/>
          </a:prstGeom>
        </p:spPr>
        <p:txBody>
          <a:bodyPr/>
          <a:lstStyle>
            <a:lvl1pPr>
              <a:defRPr sz="2400">
                <a:solidFill>
                  <a:srgbClr val="A2010C"/>
                </a:solidFill>
              </a:defRPr>
            </a:lvl1pPr>
          </a:lstStyle>
          <a:p>
            <a:r>
              <a:t>Click to edit Subtitle</a:t>
            </a:r>
          </a:p>
        </p:txBody>
      </p:sp>
      <p:sp>
        <p:nvSpPr>
          <p:cNvPr id="2" name="Subtitle 5">
            <a:extLst>
              <a:ext uri="{FF2B5EF4-FFF2-40B4-BE49-F238E27FC236}">
                <a16:creationId xmlns:a16="http://schemas.microsoft.com/office/drawing/2014/main" id="{8A51E172-0CF1-C1AD-C2BF-7D47794898CE}"/>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59F94C6B-1547-D1FC-79E8-123CC6F12335}"/>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EED792B1-231D-3CBC-22F2-384C1C92EBD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3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3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4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6"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47" name="Title Text"/>
          <p:cNvSpPr txBox="1">
            <a:spLocks noGrp="1"/>
          </p:cNvSpPr>
          <p:nvPr>
            <p:ph type="title"/>
          </p:nvPr>
        </p:nvSpPr>
        <p:spPr>
          <a:xfrm>
            <a:off x="233916" y="843592"/>
            <a:ext cx="3264196" cy="1932377"/>
          </a:xfrm>
          <a:prstGeom prst="rect">
            <a:avLst/>
          </a:prstGeom>
        </p:spPr>
        <p:txBody>
          <a:bodyPr/>
          <a:lstStyle/>
          <a:p>
            <a:r>
              <a:t>Title Text</a:t>
            </a:r>
          </a:p>
        </p:txBody>
      </p:sp>
      <p:sp>
        <p:nvSpPr>
          <p:cNvPr id="4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D83FF05E-BA58-DD41-C5BA-EB67066CE668}"/>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C7CD23DF-ADB3-D9B2-CBD9-B016AC73BC57}"/>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6F1416A2-58F4-6AAA-7C0E-76D8C4E302B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5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56"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57"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59"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60"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64" name="Title Text"/>
          <p:cNvSpPr txBox="1">
            <a:spLocks noGrp="1"/>
          </p:cNvSpPr>
          <p:nvPr>
            <p:ph type="title"/>
          </p:nvPr>
        </p:nvSpPr>
        <p:spPr>
          <a:xfrm>
            <a:off x="374815" y="188639"/>
            <a:ext cx="3264195" cy="1932378"/>
          </a:xfrm>
          <a:prstGeom prst="rect">
            <a:avLst/>
          </a:prstGeom>
        </p:spPr>
        <p:txBody>
          <a:bodyPr/>
          <a:lstStyle/>
          <a:p>
            <a:r>
              <a:t>Title Text</a:t>
            </a:r>
          </a:p>
        </p:txBody>
      </p:sp>
      <p:sp>
        <p:nvSpPr>
          <p:cNvPr id="65"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5C4A17AC-7E96-1283-D9E9-BB06F810CA2D}"/>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0A84C0AA-8278-4F43-C31C-8A1507DECBB3}"/>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A319A189-B745-C47F-D6BC-2C720C6758E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Rounded Rectangle 3">
            <a:extLst>
              <a:ext uri="{FF2B5EF4-FFF2-40B4-BE49-F238E27FC236}">
                <a16:creationId xmlns:a16="http://schemas.microsoft.com/office/drawing/2014/main" id="{8BEF9898-BD92-BD6C-42E3-5313B43B193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7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7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7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7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EB6B363-8497-73E0-B98E-34A92711E3C9}"/>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D828AB4C-B2FC-0FDA-03E9-0E0E585D7C0C}"/>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5FB228F5-1487-112D-9C8E-582CB1B8C68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4">
            <a:extLst>
              <a:ext uri="{FF2B5EF4-FFF2-40B4-BE49-F238E27FC236}">
                <a16:creationId xmlns:a16="http://schemas.microsoft.com/office/drawing/2014/main" id="{E248F006-C1A1-097A-0DDF-5D1FAFEBA353}"/>
              </a:ext>
            </a:extLst>
          </p:cNvPr>
          <p:cNvSpPr txBox="1"/>
          <p:nvPr userDrawn="1"/>
        </p:nvSpPr>
        <p:spPr>
          <a:xfrm>
            <a:off x="388936" y="885342"/>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6" name="Rounded Rectangle 3">
            <a:extLst>
              <a:ext uri="{FF2B5EF4-FFF2-40B4-BE49-F238E27FC236}">
                <a16:creationId xmlns:a16="http://schemas.microsoft.com/office/drawing/2014/main" id="{EF66E241-E8A1-7C1D-F32C-066497221E1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9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9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9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02"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ACDDE0A-56E5-1BBB-C667-810DC09AAD94}"/>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911DC0AA-AC96-C233-0E49-DEA48298E36D}"/>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46566AAD-6319-0AD5-F9B4-6590D6868B3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5">
            <a:extLst>
              <a:ext uri="{FF2B5EF4-FFF2-40B4-BE49-F238E27FC236}">
                <a16:creationId xmlns:a16="http://schemas.microsoft.com/office/drawing/2014/main" id="{6FC3E7F2-7EC4-18C3-123D-0E09FE812263}"/>
              </a:ext>
            </a:extLst>
          </p:cNvPr>
          <p:cNvSpPr txBox="1"/>
          <p:nvPr userDrawn="1"/>
        </p:nvSpPr>
        <p:spPr>
          <a:xfrm>
            <a:off x="388936" y="37734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6" name="Rounded Rectangle 3">
            <a:extLst>
              <a:ext uri="{FF2B5EF4-FFF2-40B4-BE49-F238E27FC236}">
                <a16:creationId xmlns:a16="http://schemas.microsoft.com/office/drawing/2014/main" id="{91BEEF58-D495-6012-805C-217F924865B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0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1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1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20"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61499996-16E7-795E-EEE2-2AD83B9FA72C}"/>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ACB8AD3D-F025-7B19-1041-8BE4912353DF}"/>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826DDAC8-68AC-CF3F-A317-A1C0F6A3FA0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B51FB0B1-3865-2DE8-9B10-0DE585857C6E}"/>
              </a:ext>
            </a:extLst>
          </p:cNvPr>
          <p:cNvSpPr txBox="1"/>
          <p:nvPr userDrawn="1"/>
        </p:nvSpPr>
        <p:spPr>
          <a:xfrm>
            <a:off x="388936" y="463959"/>
            <a:ext cx="3425273"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6" name="Rounded Rectangle 3">
            <a:extLst>
              <a:ext uri="{FF2B5EF4-FFF2-40B4-BE49-F238E27FC236}">
                <a16:creationId xmlns:a16="http://schemas.microsoft.com/office/drawing/2014/main" id="{56E6342C-BC97-B6F9-7219-09972AB00793}"/>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3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3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3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n-lt"/>
                <a:ea typeface="+mn-ea"/>
                <a:cs typeface="+mn-cs"/>
                <a:sym typeface="Source Sans Pro Regular"/>
              </a:defRPr>
            </a:pPr>
            <a:endParaRPr/>
          </a:p>
        </p:txBody>
      </p:sp>
      <p:sp>
        <p:nvSpPr>
          <p:cNvPr id="138"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7931DDA4-C6C0-6C53-C38B-C8DC0D4B3EB7}"/>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2D9B4695-3E06-1F04-BAB9-B9F6F8D3EDFF}"/>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FF0C8954-9A04-33A9-E3D1-05421A673BE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
        <p:nvSpPr>
          <p:cNvPr id="5" name="TextBox 6">
            <a:extLst>
              <a:ext uri="{FF2B5EF4-FFF2-40B4-BE49-F238E27FC236}">
                <a16:creationId xmlns:a16="http://schemas.microsoft.com/office/drawing/2014/main" id="{1485A09A-F058-67CA-4068-69BA7DA9D633}"/>
              </a:ext>
            </a:extLst>
          </p:cNvPr>
          <p:cNvSpPr txBox="1"/>
          <p:nvPr userDrawn="1"/>
        </p:nvSpPr>
        <p:spPr>
          <a:xfrm>
            <a:off x="388936" y="885342"/>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6" name="Rounded Rectangle 3">
            <a:extLst>
              <a:ext uri="{FF2B5EF4-FFF2-40B4-BE49-F238E27FC236}">
                <a16:creationId xmlns:a16="http://schemas.microsoft.com/office/drawing/2014/main" id="{5B0B1583-2DF8-ADB4-D53F-39896B6A291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2"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3"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15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59"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60"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6E2D0B4A-A6BE-4554-368D-68BD63715DDB}"/>
              </a:ext>
            </a:extLst>
          </p:cNvPr>
          <p:cNvSpPr txBox="1"/>
          <p:nvPr userDrawn="1"/>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3" name="Subtitle 5">
            <a:extLst>
              <a:ext uri="{FF2B5EF4-FFF2-40B4-BE49-F238E27FC236}">
                <a16:creationId xmlns:a16="http://schemas.microsoft.com/office/drawing/2014/main" id="{633324FD-2475-FF5A-9B4F-7B39A4EFEAD9}"/>
              </a:ext>
            </a:extLst>
          </p:cNvPr>
          <p:cNvSpPr txBox="1"/>
          <p:nvPr userDrawn="1"/>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4" name="Slide Number">
            <a:extLst>
              <a:ext uri="{FF2B5EF4-FFF2-40B4-BE49-F238E27FC236}">
                <a16:creationId xmlns:a16="http://schemas.microsoft.com/office/drawing/2014/main" id="{DBB0F99C-4C1B-43B3-6F7A-7220889E779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2" y="6310302"/>
            <a:ext cx="1548719" cy="474296"/>
          </a:xfrm>
          <a:prstGeom prst="rect">
            <a:avLst/>
          </a:prstGeom>
          <a:ln w="12700">
            <a:miter lim="400000"/>
          </a:ln>
        </p:spPr>
      </p:pic>
      <p:pic>
        <p:nvPicPr>
          <p:cNvPr id="6" name="Picture 2" descr="Picture 2"/>
          <p:cNvPicPr>
            <a:picLocks noChangeAspect="1"/>
          </p:cNvPicPr>
          <p:nvPr/>
        </p:nvPicPr>
        <p:blipFill>
          <a:blip r:embed="rId21"/>
          <a:stretch>
            <a:fillRect/>
          </a:stretch>
        </p:blipFill>
        <p:spPr>
          <a:xfrm>
            <a:off x="74342" y="6310295"/>
            <a:ext cx="1548719" cy="474296"/>
          </a:xfrm>
          <a:prstGeom prst="rect">
            <a:avLst/>
          </a:prstGeom>
          <a:ln w="12700">
            <a:miter lim="400000"/>
          </a:ln>
        </p:spPr>
      </p:pic>
      <p:sp>
        <p:nvSpPr>
          <p:cNvPr id="7" name="Subtitle 5"/>
          <p:cNvSpPr txBox="1"/>
          <p:nvPr/>
        </p:nvSpPr>
        <p:spPr>
          <a:xfrm>
            <a:off x="8085935" y="6531675"/>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n-lt"/>
                <a:ea typeface="+mn-ea"/>
                <a:cs typeface="+mn-cs"/>
                <a:sym typeface="Source Sans Pro Regular"/>
              </a:defRPr>
            </a:lvl1pPr>
          </a:lstStyle>
          <a:p>
            <a:r>
              <a:rPr dirty="0"/>
              <a:t>RRT Advanced Training Package</a:t>
            </a:r>
          </a:p>
        </p:txBody>
      </p:sp>
      <p:sp>
        <p:nvSpPr>
          <p:cNvPr id="8" name="Subtitle 5"/>
          <p:cNvSpPr txBox="1"/>
          <p:nvPr/>
        </p:nvSpPr>
        <p:spPr>
          <a:xfrm>
            <a:off x="8085935" y="6675691"/>
            <a:ext cx="3794759"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n-lt"/>
                <a:ea typeface="+mn-ea"/>
                <a:cs typeface="+mn-cs"/>
                <a:sym typeface="Source Sans Pro Regular"/>
              </a:defRPr>
            </a:lvl1pPr>
          </a:lstStyle>
          <a:p>
            <a:r>
              <a:rPr dirty="0"/>
              <a:t>B10.1 P</a:t>
            </a:r>
            <a:r>
              <a:rPr lang="hu-HU" dirty="0" err="1"/>
              <a:t>sychological</a:t>
            </a:r>
            <a:r>
              <a:rPr lang="hu-HU" dirty="0"/>
              <a:t> </a:t>
            </a:r>
            <a:r>
              <a:rPr dirty="0"/>
              <a:t>F</a:t>
            </a:r>
            <a:r>
              <a:rPr lang="hu-HU" dirty="0" err="1"/>
              <a:t>irst</a:t>
            </a:r>
            <a:r>
              <a:rPr lang="hu-HU" dirty="0"/>
              <a:t> </a:t>
            </a:r>
            <a:r>
              <a:rPr dirty="0"/>
              <a:t>A</a:t>
            </a:r>
            <a:r>
              <a:rPr lang="hu-HU" dirty="0" err="1"/>
              <a:t>id</a:t>
            </a:r>
            <a:endParaRPr dirty="0"/>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n-lt"/>
                <a:ea typeface="+mn-ea"/>
                <a:cs typeface="+mn-cs"/>
                <a:sym typeface="Source Sans Pro Regular"/>
              </a:defRPr>
            </a:pPr>
            <a:endParaRPr/>
          </a:p>
        </p:txBody>
      </p:sp>
      <p:sp>
        <p:nvSpPr>
          <p:cNvPr id="10" name="TextBox 5"/>
          <p:cNvSpPr txBox="1"/>
          <p:nvPr/>
        </p:nvSpPr>
        <p:spPr>
          <a:xfrm>
            <a:off x="4400180" y="2657776"/>
            <a:ext cx="3721503"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22663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00858DE3-6A95-22BB-4353-7F60A96CB3C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n-lt"/>
              </a:rPr>
              <a:pPr/>
              <a:t>‹#›</a:t>
            </a:fld>
            <a:endParaRPr lang="hu-HU" sz="1100" dirty="0">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mn-lt"/>
          <a:ea typeface="+mn-ea"/>
          <a:cs typeface="+mn-cs"/>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8" Type="http://schemas.openxmlformats.org/officeDocument/2006/relationships/hyperlink" Target="http://inprf.gob.mx/" TargetMode="External"/><Relationship Id="rId3" Type="http://schemas.openxmlformats.org/officeDocument/2006/relationships/hyperlink" Target="https://www.samhsa.gov/disaster-preparedness" TargetMode="External"/><Relationship Id="rId7" Type="http://schemas.openxmlformats.org/officeDocument/2006/relationships/hyperlink" Target="https://apps.who.int/iris/bitstream/handle/10665/131682/9789241548847_eng.pdf?sequence=1" TargetMode="External"/><Relationship Id="rId2" Type="http://schemas.openxmlformats.org/officeDocument/2006/relationships/hyperlink" Target="https://www.who.int/publications/i/item/9789241548205" TargetMode="External"/><Relationship Id="rId1" Type="http://schemas.openxmlformats.org/officeDocument/2006/relationships/slideLayout" Target="../slideLayouts/slideLayout5.xml"/><Relationship Id="rId6" Type="http://schemas.openxmlformats.org/officeDocument/2006/relationships/hyperlink" Target="https://resourcecentre.savethechildren.net/document/save-children-psychological-first-aid-training-manual-child-practitioners/" TargetMode="External"/><Relationship Id="rId5" Type="http://schemas.openxmlformats.org/officeDocument/2006/relationships/hyperlink" Target="http://pscentre.org/psychological-first-aid-training/" TargetMode="External"/><Relationship Id="rId4" Type="http://schemas.openxmlformats.org/officeDocument/2006/relationships/hyperlink" Target="https://www.samhsa.gov/resource/dbhis/samhsa-behavioral-health-disaster-response-mobile-app"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hyperlink" Target="https://www.nctsn.org/resources/training" TargetMode="Externa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1.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itle 2"/>
          <p:cNvSpPr txBox="1"/>
          <p:nvPr/>
        </p:nvSpPr>
        <p:spPr>
          <a:xfrm>
            <a:off x="372863" y="312394"/>
            <a:ext cx="1522735" cy="91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0">
              <a:lnSpc>
                <a:spcPct val="90000"/>
              </a:lnSpc>
              <a:spcBef>
                <a:spcPts val="1000"/>
              </a:spcBef>
              <a:defRPr sz="4200">
                <a:solidFill>
                  <a:srgbClr val="FFFFFF"/>
                </a:solidFill>
                <a:latin typeface="Source Sans Pro Bold"/>
                <a:ea typeface="Source Sans Pro Bold"/>
                <a:cs typeface="Source Sans Pro Bold"/>
                <a:sym typeface="Source Sans Pro Bold"/>
              </a:defRPr>
            </a:lvl1pPr>
          </a:lstStyle>
          <a:p>
            <a:r>
              <a:rPr sz="4400" b="1" dirty="0"/>
              <a:t>B10.1</a:t>
            </a:r>
          </a:p>
        </p:txBody>
      </p:sp>
      <p:sp>
        <p:nvSpPr>
          <p:cNvPr id="298" name="TextBox 9"/>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n-lt"/>
                <a:ea typeface="+mn-ea"/>
                <a:cs typeface="+mn-cs"/>
                <a:sym typeface="Source Sans Pro Regular"/>
              </a:defRPr>
            </a:lvl1pPr>
          </a:lstStyle>
          <a:p>
            <a:r>
              <a:rPr dirty="0"/>
              <a:t>Speaker name</a:t>
            </a:r>
          </a:p>
        </p:txBody>
      </p:sp>
      <p:sp>
        <p:nvSpPr>
          <p:cNvPr id="2" name="Szövegdoboz 1">
            <a:extLst>
              <a:ext uri="{FF2B5EF4-FFF2-40B4-BE49-F238E27FC236}">
                <a16:creationId xmlns:a16="http://schemas.microsoft.com/office/drawing/2014/main" id="{28B62F91-3872-1377-9093-8884837288D9}"/>
              </a:ext>
            </a:extLst>
          </p:cNvPr>
          <p:cNvSpPr txBox="1"/>
          <p:nvPr/>
        </p:nvSpPr>
        <p:spPr>
          <a:xfrm>
            <a:off x="372863" y="966986"/>
            <a:ext cx="4051748" cy="278537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248815">
              <a:spcBef>
                <a:spcPts val="600"/>
              </a:spcBef>
              <a:defRPr sz="2752"/>
            </a:pPr>
            <a:r>
              <a:rPr lang="en-US" sz="3200" b="1" dirty="0">
                <a:solidFill>
                  <a:schemeClr val="bg1"/>
                </a:solidFill>
                <a:latin typeface="Source Sans Pro Bold"/>
              </a:rPr>
              <a:t>Psychological First Aid:</a:t>
            </a:r>
          </a:p>
          <a:p>
            <a:pPr defTabSz="248815">
              <a:spcBef>
                <a:spcPts val="600"/>
              </a:spcBef>
              <a:defRPr sz="2752"/>
            </a:pPr>
            <a:r>
              <a:rPr lang="en-US" sz="3200" b="1" dirty="0">
                <a:solidFill>
                  <a:schemeClr val="bg1"/>
                </a:solidFill>
                <a:latin typeface="Source Sans Pro Bold"/>
              </a:rPr>
              <a:t>Supporting Affected </a:t>
            </a:r>
            <a:endParaRPr lang="hu-HU" sz="3200" b="1" dirty="0">
              <a:solidFill>
                <a:schemeClr val="bg1"/>
              </a:solidFill>
              <a:latin typeface="Source Sans Pro Bold"/>
            </a:endParaRPr>
          </a:p>
          <a:p>
            <a:pPr defTabSz="248815">
              <a:spcBef>
                <a:spcPts val="600"/>
              </a:spcBef>
              <a:defRPr sz="2752"/>
            </a:pPr>
            <a:r>
              <a:rPr lang="en-US" sz="3200" b="1" dirty="0">
                <a:solidFill>
                  <a:schemeClr val="bg1"/>
                </a:solidFill>
                <a:latin typeface="Source Sans Pro Bold"/>
              </a:rPr>
              <a:t>Populations </a:t>
            </a:r>
            <a:br>
              <a:rPr lang="en-US" sz="3200" b="1" dirty="0">
                <a:solidFill>
                  <a:schemeClr val="bg1"/>
                </a:solidFill>
                <a:latin typeface="Source Sans Pro Bold"/>
              </a:rPr>
            </a:br>
            <a:r>
              <a:rPr lang="en-US" sz="3200" b="1" dirty="0">
                <a:solidFill>
                  <a:schemeClr val="bg1"/>
                </a:solidFill>
                <a:latin typeface="Source Sans Pro Bold"/>
              </a:rPr>
              <a:t>and Responders </a:t>
            </a:r>
            <a:br>
              <a:rPr lang="en-US" sz="3200" b="1" dirty="0">
                <a:solidFill>
                  <a:schemeClr val="bg1"/>
                </a:solidFill>
                <a:latin typeface="Source Sans Pro Bold"/>
              </a:rPr>
            </a:br>
            <a:r>
              <a:rPr lang="en-US" sz="3200" b="1" dirty="0">
                <a:solidFill>
                  <a:schemeClr val="bg1"/>
                </a:solidFill>
                <a:latin typeface="Source Sans Pro Bold"/>
              </a:rPr>
              <a:t>during Emergencies</a:t>
            </a:r>
            <a:endParaRPr kumimoji="0" lang="hu-HU" sz="3200" b="1" i="0" u="none" strike="noStrike" cap="none" spc="0" normalizeH="0" baseline="0" dirty="0">
              <a:ln>
                <a:noFill/>
              </a:ln>
              <a:solidFill>
                <a:schemeClr val="bg1"/>
              </a:solidFill>
              <a:effectLst/>
              <a:uFillTx/>
              <a:latin typeface="Source Sans Pro Bold"/>
              <a:sym typeface="Calibri"/>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Content Placeholder 2"/>
          <p:cNvSpPr txBox="1">
            <a:spLocks noGrp="1"/>
          </p:cNvSpPr>
          <p:nvPr>
            <p:ph type="body" idx="1"/>
          </p:nvPr>
        </p:nvSpPr>
        <p:spPr>
          <a:xfrm>
            <a:off x="1984916" y="2048381"/>
            <a:ext cx="8222168" cy="2761239"/>
          </a:xfrm>
          <a:prstGeom prst="rect">
            <a:avLst/>
          </a:prstGeom>
        </p:spPr>
        <p:txBody>
          <a:bodyPr/>
          <a:lstStyle/>
          <a:p>
            <a:pPr marL="254000" indent="-254000">
              <a:spcBef>
                <a:spcPts val="600"/>
              </a:spcBef>
              <a:buClr>
                <a:schemeClr val="accent3"/>
              </a:buClr>
              <a:buSzPct val="100000"/>
              <a:buChar char="•"/>
            </a:pPr>
            <a:r>
              <a:rPr dirty="0"/>
              <a:t>It is NOT professional counselling</a:t>
            </a:r>
          </a:p>
          <a:p>
            <a:pPr marL="254000" indent="-254000">
              <a:spcBef>
                <a:spcPts val="600"/>
              </a:spcBef>
              <a:buClr>
                <a:schemeClr val="accent3"/>
              </a:buClr>
              <a:buSzPct val="100000"/>
              <a:buChar char="•"/>
            </a:pPr>
            <a:r>
              <a:rPr dirty="0"/>
              <a:t>It is NOT something only professionals can do</a:t>
            </a:r>
          </a:p>
          <a:p>
            <a:pPr marL="254000" indent="-254000">
              <a:spcBef>
                <a:spcPts val="600"/>
              </a:spcBef>
              <a:buClr>
                <a:schemeClr val="accent3"/>
              </a:buClr>
              <a:buSzPct val="100000"/>
              <a:buChar char="•"/>
            </a:pPr>
            <a:r>
              <a:rPr dirty="0"/>
              <a:t>It is NOT “psychological debriefing”</a:t>
            </a:r>
          </a:p>
          <a:p>
            <a:pPr marL="254000" indent="-254000">
              <a:spcBef>
                <a:spcPts val="600"/>
              </a:spcBef>
              <a:buClr>
                <a:schemeClr val="accent3"/>
              </a:buClr>
              <a:buSzPct val="100000"/>
              <a:buChar char="•"/>
            </a:pPr>
            <a:r>
              <a:rPr dirty="0"/>
              <a:t>It is NOT asking people to analyze what happened or put time and events in order</a:t>
            </a:r>
          </a:p>
          <a:p>
            <a:pPr marL="254000" indent="-254000">
              <a:spcBef>
                <a:spcPts val="600"/>
              </a:spcBef>
              <a:buClr>
                <a:schemeClr val="accent3"/>
              </a:buClr>
              <a:buSzPct val="100000"/>
              <a:buChar char="•"/>
            </a:pPr>
            <a:r>
              <a:rPr dirty="0"/>
              <a:t>It is NOT pressuring people to tell you their feelings or reactions to an event.</a:t>
            </a:r>
          </a:p>
        </p:txBody>
      </p:sp>
      <p:sp>
        <p:nvSpPr>
          <p:cNvPr id="351" name="TextBox 3"/>
          <p:cNvSpPr txBox="1"/>
          <p:nvPr/>
        </p:nvSpPr>
        <p:spPr>
          <a:xfrm>
            <a:off x="2181280" y="1196751"/>
            <a:ext cx="7211113"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800">
                <a:solidFill>
                  <a:srgbClr val="002060"/>
                </a:solidFill>
                <a:latin typeface="Source Sans Pro Bold"/>
                <a:ea typeface="Source Sans Pro Bold"/>
                <a:cs typeface="Source Sans Pro Bold"/>
                <a:sym typeface="Source Sans Pro Bold"/>
              </a:defRPr>
            </a:pPr>
            <a:r>
              <a:rPr b="1" dirty="0">
                <a:solidFill>
                  <a:schemeClr val="accent3"/>
                </a:solidFill>
              </a:rPr>
              <a:t>Psychological First Aid</a:t>
            </a:r>
            <a:r>
              <a:rPr b="1" dirty="0"/>
              <a:t> </a:t>
            </a:r>
            <a:r>
              <a:rPr b="1" dirty="0">
                <a:solidFill>
                  <a:srgbClr val="C00000"/>
                </a:solidFill>
              </a:rPr>
              <a:t>is NOT...</a:t>
            </a:r>
          </a:p>
        </p:txBody>
      </p:sp>
      <p:sp>
        <p:nvSpPr>
          <p:cNvPr id="2" name="Title 1">
            <a:extLst>
              <a:ext uri="{FF2B5EF4-FFF2-40B4-BE49-F238E27FC236}">
                <a16:creationId xmlns:a16="http://schemas.microsoft.com/office/drawing/2014/main" id="{099B2BEF-1395-0089-B72E-EB41D3474C05}"/>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Psychological First Aid is NOT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Content Placeholder 2"/>
          <p:cNvSpPr txBox="1">
            <a:spLocks noGrp="1"/>
          </p:cNvSpPr>
          <p:nvPr>
            <p:ph type="body" idx="1"/>
          </p:nvPr>
        </p:nvSpPr>
        <p:spPr>
          <a:xfrm>
            <a:off x="4273551" y="2212553"/>
            <a:ext cx="7529515" cy="2432895"/>
          </a:xfrm>
          <a:prstGeom prst="rect">
            <a:avLst/>
          </a:prstGeom>
        </p:spPr>
        <p:txBody>
          <a:bodyPr/>
          <a:lstStyle/>
          <a:p>
            <a:r>
              <a:rPr dirty="0"/>
              <a:t>People do better over the long term if they…</a:t>
            </a:r>
          </a:p>
          <a:p>
            <a:endParaRPr dirty="0"/>
          </a:p>
          <a:p>
            <a:pPr>
              <a:defRPr>
                <a:solidFill>
                  <a:srgbClr val="C00000"/>
                </a:solidFill>
                <a:latin typeface="Source Sans Pro Bold"/>
                <a:ea typeface="Source Sans Pro Bold"/>
                <a:cs typeface="Source Sans Pro Bold"/>
                <a:sym typeface="Source Sans Pro Bold"/>
              </a:defRPr>
            </a:pPr>
            <a:r>
              <a:rPr dirty="0"/>
              <a:t>Feel safe</a:t>
            </a:r>
            <a:r>
              <a:rPr dirty="0">
                <a:solidFill>
                  <a:srgbClr val="000000"/>
                </a:solidFill>
                <a:latin typeface="+mn-lt"/>
                <a:ea typeface="+mn-ea"/>
                <a:cs typeface="+mn-cs"/>
                <a:sym typeface="Source Sans Pro Regular"/>
              </a:rPr>
              <a:t>, connected to others, calm &amp; hopeful</a:t>
            </a:r>
          </a:p>
          <a:p>
            <a:r>
              <a:rPr dirty="0"/>
              <a:t>Have access to </a:t>
            </a:r>
            <a:r>
              <a:rPr dirty="0">
                <a:solidFill>
                  <a:srgbClr val="C00000"/>
                </a:solidFill>
                <a:latin typeface="Source Sans Pro Bold"/>
                <a:ea typeface="Source Sans Pro Bold"/>
                <a:cs typeface="Source Sans Pro Bold"/>
                <a:sym typeface="Source Sans Pro Bold"/>
              </a:rPr>
              <a:t>social, physical &amp; emotional support</a:t>
            </a:r>
          </a:p>
          <a:p>
            <a:r>
              <a:rPr dirty="0"/>
              <a:t>Regain a sense of control by being able to </a:t>
            </a:r>
            <a:r>
              <a:rPr dirty="0">
                <a:solidFill>
                  <a:srgbClr val="C00000"/>
                </a:solidFill>
                <a:latin typeface="Source Sans Pro Bold"/>
                <a:ea typeface="Source Sans Pro Bold"/>
                <a:cs typeface="Source Sans Pro Bold"/>
                <a:sym typeface="Source Sans Pro Bold"/>
              </a:rPr>
              <a:t>help themselves</a:t>
            </a:r>
          </a:p>
        </p:txBody>
      </p:sp>
      <p:sp>
        <p:nvSpPr>
          <p:cNvPr id="2" name="Google Shape;307;p8">
            <a:extLst>
              <a:ext uri="{FF2B5EF4-FFF2-40B4-BE49-F238E27FC236}">
                <a16:creationId xmlns:a16="http://schemas.microsoft.com/office/drawing/2014/main" id="{7FAFB023-F290-125E-5153-8847567BE146}"/>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Why provide PFA?</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Content Placeholder 2"/>
          <p:cNvSpPr txBox="1">
            <a:spLocks noGrp="1"/>
          </p:cNvSpPr>
          <p:nvPr>
            <p:ph type="body" idx="1"/>
          </p:nvPr>
        </p:nvSpPr>
        <p:spPr>
          <a:xfrm>
            <a:off x="4273551" y="1693209"/>
            <a:ext cx="7529515" cy="3471583"/>
          </a:xfrm>
          <a:prstGeom prst="rect">
            <a:avLst/>
          </a:prstGeom>
        </p:spPr>
        <p:txBody>
          <a:bodyPr/>
          <a:lstStyle/>
          <a:p>
            <a:pPr>
              <a:spcBef>
                <a:spcPts val="1200"/>
              </a:spcBef>
              <a:defRPr>
                <a:solidFill>
                  <a:srgbClr val="C00000"/>
                </a:solidFill>
                <a:latin typeface="Source Sans Pro Bold"/>
                <a:ea typeface="Source Sans Pro Bold"/>
                <a:cs typeface="Source Sans Pro Bold"/>
                <a:sym typeface="Source Sans Pro Bold"/>
              </a:defRPr>
            </a:pPr>
            <a:r>
              <a:rPr dirty="0"/>
              <a:t>Very distressed people </a:t>
            </a:r>
            <a:r>
              <a:rPr dirty="0">
                <a:solidFill>
                  <a:srgbClr val="000000"/>
                </a:solidFill>
                <a:latin typeface="+mn-lt"/>
                <a:ea typeface="+mn-ea"/>
                <a:cs typeface="+mn-cs"/>
                <a:sym typeface="Source Sans Pro Regular"/>
              </a:rPr>
              <a:t>who have been recently exposed to a serious stressful event</a:t>
            </a:r>
          </a:p>
          <a:p>
            <a:pPr>
              <a:spcBef>
                <a:spcPts val="1200"/>
              </a:spcBef>
            </a:pPr>
            <a:r>
              <a:rPr dirty="0"/>
              <a:t>Can be provided to adults and children</a:t>
            </a:r>
          </a:p>
          <a:p>
            <a:pPr>
              <a:spcBef>
                <a:spcPts val="1200"/>
              </a:spcBef>
            </a:pPr>
            <a:r>
              <a:rPr dirty="0"/>
              <a:t>Not everyone who experiences a crisis will need or want PFA</a:t>
            </a:r>
          </a:p>
          <a:p>
            <a:pPr marL="398659" lvl="1" indent="-253999">
              <a:spcBef>
                <a:spcPts val="100"/>
              </a:spcBef>
              <a:buClr>
                <a:schemeClr val="accent3"/>
              </a:buClr>
              <a:buFont typeface="Arial"/>
              <a:defRPr>
                <a:solidFill>
                  <a:srgbClr val="C00000"/>
                </a:solidFill>
                <a:latin typeface="Source Sans Pro Bold"/>
                <a:ea typeface="Source Sans Pro Bold"/>
                <a:cs typeface="Source Sans Pro Bold"/>
                <a:sym typeface="Source Sans Pro Bold"/>
              </a:defRPr>
            </a:pPr>
            <a:r>
              <a:rPr dirty="0"/>
              <a:t>Don’t force help </a:t>
            </a:r>
            <a:r>
              <a:rPr dirty="0">
                <a:solidFill>
                  <a:srgbClr val="000000"/>
                </a:solidFill>
                <a:latin typeface="+mn-lt"/>
                <a:ea typeface="+mn-ea"/>
                <a:cs typeface="+mn-cs"/>
                <a:sym typeface="Source Sans Pro Regular"/>
              </a:rPr>
              <a:t>on those who don’t want it, but make yourself available and easily accessible to those who may want support</a:t>
            </a:r>
          </a:p>
        </p:txBody>
      </p:sp>
      <p:sp>
        <p:nvSpPr>
          <p:cNvPr id="2" name="Google Shape;307;p8">
            <a:extLst>
              <a:ext uri="{FF2B5EF4-FFF2-40B4-BE49-F238E27FC236}">
                <a16:creationId xmlns:a16="http://schemas.microsoft.com/office/drawing/2014/main" id="{80479CC8-AD75-6B0B-AE56-91E3DB4DCB99}"/>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Who </a:t>
            </a:r>
            <a:r>
              <a:rPr lang="hu-HU" b="1" dirty="0" err="1"/>
              <a:t>can</a:t>
            </a:r>
            <a:r>
              <a:rPr lang="hu-HU" b="1" dirty="0"/>
              <a:t> </a:t>
            </a:r>
            <a:r>
              <a:rPr lang="hu-HU" b="1" dirty="0" err="1"/>
              <a:t>receive</a:t>
            </a:r>
            <a:r>
              <a:rPr lang="hu-HU" b="1" dirty="0"/>
              <a:t> PFA?</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Content Placeholder 2"/>
          <p:cNvSpPr txBox="1">
            <a:spLocks noGrp="1"/>
          </p:cNvSpPr>
          <p:nvPr>
            <p:ph type="body" idx="1"/>
          </p:nvPr>
        </p:nvSpPr>
        <p:spPr>
          <a:xfrm>
            <a:off x="4273551" y="2514394"/>
            <a:ext cx="7529515" cy="1829213"/>
          </a:xfrm>
          <a:prstGeom prst="rect">
            <a:avLst/>
          </a:prstGeom>
        </p:spPr>
        <p:txBody>
          <a:bodyPr/>
          <a:lstStyle/>
          <a:p>
            <a:r>
              <a:rPr dirty="0"/>
              <a:t>People who are so upset </a:t>
            </a:r>
            <a:r>
              <a:rPr dirty="0">
                <a:solidFill>
                  <a:srgbClr val="C00000"/>
                </a:solidFill>
              </a:rPr>
              <a:t>they cannot care for themselves or their children</a:t>
            </a:r>
            <a:r>
              <a:rPr lang="hu-HU" dirty="0">
                <a:solidFill>
                  <a:srgbClr val="C00000"/>
                </a:solidFill>
              </a:rPr>
              <a:t>.</a:t>
            </a:r>
            <a:endParaRPr dirty="0">
              <a:solidFill>
                <a:srgbClr val="C00000"/>
              </a:solidFill>
            </a:endParaRPr>
          </a:p>
          <a:p>
            <a:r>
              <a:rPr dirty="0"/>
              <a:t>People who are at </a:t>
            </a:r>
            <a:r>
              <a:rPr dirty="0">
                <a:solidFill>
                  <a:srgbClr val="C00000"/>
                </a:solidFill>
              </a:rPr>
              <a:t>risk of hurting themselves</a:t>
            </a:r>
            <a:r>
              <a:rPr lang="hu-HU" dirty="0">
                <a:solidFill>
                  <a:srgbClr val="C00000"/>
                </a:solidFill>
              </a:rPr>
              <a:t>.</a:t>
            </a:r>
            <a:endParaRPr dirty="0">
              <a:solidFill>
                <a:srgbClr val="C00000"/>
              </a:solidFill>
            </a:endParaRPr>
          </a:p>
          <a:p>
            <a:r>
              <a:rPr dirty="0"/>
              <a:t>People who are at </a:t>
            </a:r>
            <a:r>
              <a:rPr dirty="0">
                <a:solidFill>
                  <a:srgbClr val="C00000"/>
                </a:solidFill>
              </a:rPr>
              <a:t>risk of hurting others</a:t>
            </a:r>
            <a:r>
              <a:rPr lang="hu-HU" dirty="0">
                <a:solidFill>
                  <a:srgbClr val="C00000"/>
                </a:solidFill>
              </a:rPr>
              <a:t>.</a:t>
            </a:r>
            <a:endParaRPr dirty="0">
              <a:solidFill>
                <a:srgbClr val="C00000"/>
              </a:solidFill>
            </a:endParaRPr>
          </a:p>
        </p:txBody>
      </p:sp>
      <p:sp>
        <p:nvSpPr>
          <p:cNvPr id="2" name="Google Shape;307;p8">
            <a:extLst>
              <a:ext uri="{FF2B5EF4-FFF2-40B4-BE49-F238E27FC236}">
                <a16:creationId xmlns:a16="http://schemas.microsoft.com/office/drawing/2014/main" id="{BE893CBB-7DAF-8F31-81B5-59528E306C71}"/>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Who needs more advanced support than PFA alone?</a:t>
            </a:r>
            <a:endParaRPr lang="hu-HU" b="1" dirty="0"/>
          </a:p>
        </p:txBody>
      </p:sp>
      <p:sp>
        <p:nvSpPr>
          <p:cNvPr id="6" name="Rounded Rectangle 3">
            <a:extLst>
              <a:ext uri="{FF2B5EF4-FFF2-40B4-BE49-F238E27FC236}">
                <a16:creationId xmlns:a16="http://schemas.microsoft.com/office/drawing/2014/main" id="{FA71EA8E-1957-02C8-1853-29E933E81373}"/>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Content Placeholder 2"/>
          <p:cNvSpPr txBox="1">
            <a:spLocks noGrp="1"/>
          </p:cNvSpPr>
          <p:nvPr>
            <p:ph type="body" idx="1"/>
          </p:nvPr>
        </p:nvSpPr>
        <p:spPr>
          <a:xfrm>
            <a:off x="4273551" y="2519039"/>
            <a:ext cx="7529515" cy="1819922"/>
          </a:xfrm>
          <a:prstGeom prst="rect">
            <a:avLst/>
          </a:prstGeom>
        </p:spPr>
        <p:txBody>
          <a:bodyPr>
            <a:normAutofit/>
          </a:bodyPr>
          <a:lstStyle/>
          <a:p>
            <a:endParaRPr dirty="0"/>
          </a:p>
          <a:p>
            <a:pPr>
              <a:defRPr>
                <a:solidFill>
                  <a:srgbClr val="C00000"/>
                </a:solidFill>
                <a:latin typeface="Source Sans Pro Bold"/>
                <a:ea typeface="Source Sans Pro Bold"/>
                <a:cs typeface="Source Sans Pro Bold"/>
                <a:sym typeface="Source Sans Pro Bold"/>
              </a:defRPr>
            </a:pPr>
            <a:r>
              <a:rPr dirty="0"/>
              <a:t>Upon first contact </a:t>
            </a:r>
            <a:r>
              <a:rPr dirty="0">
                <a:solidFill>
                  <a:srgbClr val="000000"/>
                </a:solidFill>
                <a:latin typeface="+mn-lt"/>
                <a:ea typeface="+mn-ea"/>
                <a:cs typeface="+mn-cs"/>
                <a:sym typeface="Source Sans Pro Regular"/>
              </a:rPr>
              <a:t>with very distressed people, usually immediately following an event, or sometimes a few days or weeks after.</a:t>
            </a:r>
          </a:p>
        </p:txBody>
      </p:sp>
      <p:sp>
        <p:nvSpPr>
          <p:cNvPr id="2" name="Google Shape;307;p8">
            <a:extLst>
              <a:ext uri="{FF2B5EF4-FFF2-40B4-BE49-F238E27FC236}">
                <a16:creationId xmlns:a16="http://schemas.microsoft.com/office/drawing/2014/main" id="{0D801747-DC9A-B9D4-80BD-75F8B304BFF4}"/>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When can PFA be provided?</a:t>
            </a:r>
            <a:endParaRPr lang="hu-HU" b="1" dirty="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Title 1"/>
          <p:cNvSpPr txBox="1">
            <a:spLocks noGrp="1"/>
          </p:cNvSpPr>
          <p:nvPr>
            <p:ph type="title"/>
          </p:nvPr>
        </p:nvSpPr>
        <p:spPr>
          <a:xfrm>
            <a:off x="5338008" y="1217790"/>
            <a:ext cx="5400600" cy="2211210"/>
          </a:xfrm>
          <a:prstGeom prst="rect">
            <a:avLst/>
          </a:prstGeom>
        </p:spPr>
        <p:txBody>
          <a:bodyPr>
            <a:noAutofit/>
          </a:bodyPr>
          <a:lstStyle/>
          <a:p>
            <a:pPr lvl="1" defTabSz="777240">
              <a:lnSpc>
                <a:spcPct val="100000"/>
              </a:lnSpc>
              <a:defRPr sz="2380">
                <a:solidFill>
                  <a:srgbClr val="C00000"/>
                </a:solidFill>
              </a:defRPr>
            </a:pPr>
            <a:r>
              <a:rPr sz="2800" b="1" dirty="0"/>
              <a:t>How will you approach her ?</a:t>
            </a:r>
            <a:br>
              <a:rPr sz="2800" b="1" dirty="0"/>
            </a:br>
            <a:r>
              <a:rPr sz="2800" b="1" dirty="0"/>
              <a:t> </a:t>
            </a:r>
            <a:br>
              <a:rPr sz="2800" b="1" dirty="0"/>
            </a:br>
            <a:r>
              <a:rPr sz="2800" b="1" dirty="0"/>
              <a:t>Which attitudes will you adopt?</a:t>
            </a:r>
            <a:br>
              <a:rPr sz="2800" b="1" dirty="0"/>
            </a:br>
            <a:r>
              <a:rPr sz="2800" b="1" dirty="0"/>
              <a:t> </a:t>
            </a:r>
            <a:br>
              <a:rPr sz="2800" b="1" dirty="0"/>
            </a:br>
            <a:r>
              <a:rPr sz="2800" b="1" dirty="0"/>
              <a:t>What will you tell her?</a:t>
            </a:r>
          </a:p>
        </p:txBody>
      </p:sp>
      <p:sp>
        <p:nvSpPr>
          <p:cNvPr id="377" name="Content Placeholder 2"/>
          <p:cNvSpPr txBox="1">
            <a:spLocks noGrp="1"/>
          </p:cNvSpPr>
          <p:nvPr>
            <p:ph type="body" sz="half" idx="1"/>
          </p:nvPr>
        </p:nvSpPr>
        <p:spPr>
          <a:xfrm>
            <a:off x="4273551" y="4005064"/>
            <a:ext cx="7529515" cy="1268272"/>
          </a:xfrm>
          <a:prstGeom prst="rect">
            <a:avLst/>
          </a:prstGeom>
        </p:spPr>
        <p:txBody>
          <a:bodyPr/>
          <a:lstStyle/>
          <a:p>
            <a:r>
              <a:rPr dirty="0"/>
              <a:t>You encounter a distressed woman, her husband has been admitted to a healthcare facility for a disease that is often fatal.</a:t>
            </a:r>
          </a:p>
        </p:txBody>
      </p:sp>
      <p:sp>
        <p:nvSpPr>
          <p:cNvPr id="2" name="Google Shape;307;p8">
            <a:extLst>
              <a:ext uri="{FF2B5EF4-FFF2-40B4-BE49-F238E27FC236}">
                <a16:creationId xmlns:a16="http://schemas.microsoft.com/office/drawing/2014/main" id="{4201143D-DA33-0D44-A9ED-1D5752C2BE35}"/>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Group work: </a:t>
            </a:r>
          </a:p>
          <a:p>
            <a:pPr hangingPunct="1"/>
            <a:r>
              <a:rPr lang="en-US" b="1" dirty="0"/>
              <a:t>Scenario</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Text Placeholder 2"/>
          <p:cNvSpPr txBox="1">
            <a:spLocks noGrp="1"/>
          </p:cNvSpPr>
          <p:nvPr>
            <p:ph type="body" idx="1"/>
          </p:nvPr>
        </p:nvSpPr>
        <p:spPr>
          <a:xfrm>
            <a:off x="1984916" y="1677724"/>
            <a:ext cx="8222168" cy="3502553"/>
          </a:xfrm>
          <a:prstGeom prst="rect">
            <a:avLst/>
          </a:prstGeom>
        </p:spPr>
        <p:txBody>
          <a:bodyPr/>
          <a:lstStyle/>
          <a:p>
            <a:pPr marL="285750" indent="-285750">
              <a:spcBef>
                <a:spcPts val="600"/>
              </a:spcBef>
              <a:buClr>
                <a:schemeClr val="accent3"/>
              </a:buClr>
              <a:buSzPct val="100000"/>
              <a:buFont typeface="Arial"/>
              <a:buChar char="•"/>
            </a:pPr>
            <a:r>
              <a:rPr dirty="0"/>
              <a:t>Greet her with respect, introduce yourself by name and the role you play, find a quiet place to talk (if possible).</a:t>
            </a:r>
          </a:p>
          <a:p>
            <a:pPr marL="285750" indent="-285750">
              <a:spcBef>
                <a:spcPts val="600"/>
              </a:spcBef>
              <a:buClr>
                <a:schemeClr val="accent3"/>
              </a:buClr>
              <a:buSzPct val="100000"/>
              <a:buFont typeface="Arial"/>
              <a:buChar char="•"/>
            </a:pPr>
            <a:r>
              <a:rPr dirty="0"/>
              <a:t>Be willing to listen to her and recognize her fears and concerns (DO NOT assume what they may be).</a:t>
            </a:r>
          </a:p>
          <a:p>
            <a:pPr marL="285750" indent="-285750">
              <a:spcBef>
                <a:spcPts val="600"/>
              </a:spcBef>
              <a:buClr>
                <a:schemeClr val="accent3"/>
              </a:buClr>
              <a:buSzPct val="100000"/>
              <a:buFont typeface="Arial"/>
              <a:buChar char="•"/>
            </a:pPr>
            <a:r>
              <a:rPr dirty="0"/>
              <a:t>Make realistic promises (avoid false expectations).</a:t>
            </a:r>
          </a:p>
          <a:p>
            <a:pPr marL="285750" indent="-285750">
              <a:spcBef>
                <a:spcPts val="600"/>
              </a:spcBef>
              <a:buClr>
                <a:schemeClr val="accent3"/>
              </a:buClr>
              <a:buSzPct val="100000"/>
              <a:buFont typeface="Arial"/>
              <a:buChar char="•"/>
            </a:pPr>
            <a:r>
              <a:rPr dirty="0"/>
              <a:t>Get information about social and practical support from which she can benefit.</a:t>
            </a:r>
          </a:p>
          <a:p>
            <a:pPr marL="285750" indent="-285750">
              <a:spcBef>
                <a:spcPts val="600"/>
              </a:spcBef>
              <a:buClr>
                <a:schemeClr val="accent3"/>
              </a:buClr>
              <a:buSzPct val="100000"/>
              <a:buFont typeface="Arial"/>
              <a:buChar char="•"/>
            </a:pPr>
            <a:r>
              <a:rPr dirty="0"/>
              <a:t>Provide information on available services.</a:t>
            </a:r>
          </a:p>
          <a:p>
            <a:pPr marL="285750" indent="-285750">
              <a:spcBef>
                <a:spcPts val="600"/>
              </a:spcBef>
              <a:buClr>
                <a:schemeClr val="accent3"/>
              </a:buClr>
              <a:buSzPct val="100000"/>
              <a:buFont typeface="Arial"/>
              <a:buChar char="•"/>
            </a:pPr>
            <a:r>
              <a:rPr dirty="0"/>
              <a:t>Take any appropriate safety precautions.</a:t>
            </a:r>
          </a:p>
        </p:txBody>
      </p:sp>
      <p:sp>
        <p:nvSpPr>
          <p:cNvPr id="2" name="Title 1">
            <a:extLst>
              <a:ext uri="{FF2B5EF4-FFF2-40B4-BE49-F238E27FC236}">
                <a16:creationId xmlns:a16="http://schemas.microsoft.com/office/drawing/2014/main" id="{3C77A469-1744-972B-FFDC-64CD05C20743}"/>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Group work: Discussion</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578DF-DEBD-3D58-653E-F8A945CD3018}"/>
              </a:ext>
            </a:extLst>
          </p:cNvPr>
          <p:cNvSpPr txBox="1">
            <a:spLocks/>
          </p:cNvSpPr>
          <p:nvPr/>
        </p:nvSpPr>
        <p:spPr>
          <a:xfrm>
            <a:off x="587205" y="1971020"/>
            <a:ext cx="11347451"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4" tIns="54864" rIns="54864" bIns="54864"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2. Caring for yourself and your colleagues</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Rectangle 3"/>
          <p:cNvSpPr txBox="1">
            <a:spLocks noGrp="1"/>
          </p:cNvSpPr>
          <p:nvPr>
            <p:ph type="body" sz="half" idx="1"/>
          </p:nvPr>
        </p:nvSpPr>
        <p:spPr>
          <a:xfrm>
            <a:off x="1127449" y="1500170"/>
            <a:ext cx="5299984" cy="3857660"/>
          </a:xfrm>
          <a:prstGeom prst="rect">
            <a:avLst/>
          </a:prstGeom>
        </p:spPr>
        <p:txBody>
          <a:bodyPr/>
          <a:lstStyle/>
          <a:p>
            <a:pPr>
              <a:spcBef>
                <a:spcPts val="0"/>
              </a:spcBef>
            </a:pPr>
            <a:r>
              <a:rPr dirty="0"/>
              <a:t>Unique situation of</a:t>
            </a:r>
          </a:p>
          <a:p>
            <a:pPr>
              <a:spcBef>
                <a:spcPts val="0"/>
              </a:spcBef>
            </a:pPr>
            <a:r>
              <a:rPr dirty="0"/>
              <a:t>suffering, fear and many</a:t>
            </a:r>
          </a:p>
          <a:p>
            <a:pPr>
              <a:spcBef>
                <a:spcPts val="0"/>
              </a:spcBef>
            </a:pPr>
            <a:r>
              <a:rPr dirty="0"/>
              <a:t>deaths disrupting the social</a:t>
            </a:r>
          </a:p>
          <a:p>
            <a:pPr>
              <a:spcBef>
                <a:spcPts val="0"/>
              </a:spcBef>
            </a:pPr>
            <a:r>
              <a:rPr dirty="0"/>
              <a:t>fabric of society.  </a:t>
            </a:r>
          </a:p>
          <a:p>
            <a:pPr>
              <a:spcBef>
                <a:spcPts val="0"/>
              </a:spcBef>
            </a:pPr>
            <a:endParaRPr dirty="0"/>
          </a:p>
          <a:p>
            <a:pPr>
              <a:spcBef>
                <a:spcPts val="0"/>
              </a:spcBef>
            </a:pPr>
            <a:r>
              <a:rPr dirty="0"/>
              <a:t>Consider for yourself:</a:t>
            </a:r>
          </a:p>
          <a:p>
            <a:pPr>
              <a:spcBef>
                <a:spcPts val="0"/>
              </a:spcBef>
            </a:pPr>
            <a:endParaRPr dirty="0"/>
          </a:p>
          <a:p>
            <a:pPr>
              <a:spcBef>
                <a:spcPts val="0"/>
              </a:spcBef>
            </a:pPr>
            <a:r>
              <a:rPr dirty="0"/>
              <a:t>How do I take care of myself?</a:t>
            </a:r>
          </a:p>
          <a:p>
            <a:pPr>
              <a:spcBef>
                <a:spcPts val="0"/>
              </a:spcBef>
            </a:pPr>
            <a:r>
              <a:rPr dirty="0"/>
              <a:t>What do I want from others when I am stressed/sad?</a:t>
            </a:r>
          </a:p>
          <a:p>
            <a:pPr>
              <a:spcBef>
                <a:spcPts val="0"/>
              </a:spcBef>
            </a:pPr>
            <a:r>
              <a:rPr dirty="0"/>
              <a:t>How can our team support each other?</a:t>
            </a:r>
          </a:p>
        </p:txBody>
      </p:sp>
      <p:pic>
        <p:nvPicPr>
          <p:cNvPr id="394" name="Content Placeholder 4" descr="Content Placeholder 4"/>
          <p:cNvPicPr>
            <a:picLocks noChangeAspect="1"/>
          </p:cNvPicPr>
          <p:nvPr/>
        </p:nvPicPr>
        <p:blipFill>
          <a:blip r:embed="rId2"/>
          <a:srcRect l="5384" r="5383"/>
          <a:stretch>
            <a:fillRect/>
          </a:stretch>
        </p:blipFill>
        <p:spPr>
          <a:xfrm>
            <a:off x="6808967" y="1076989"/>
            <a:ext cx="4038601" cy="4525963"/>
          </a:xfrm>
          <a:prstGeom prst="rect">
            <a:avLst/>
          </a:prstGeom>
          <a:ln w="12700">
            <a:miter lim="400000"/>
          </a:ln>
        </p:spPr>
      </p:pic>
      <p:sp>
        <p:nvSpPr>
          <p:cNvPr id="2" name="Title 1">
            <a:extLst>
              <a:ext uri="{FF2B5EF4-FFF2-40B4-BE49-F238E27FC236}">
                <a16:creationId xmlns:a16="http://schemas.microsoft.com/office/drawing/2014/main" id="{7A4FE4EF-2CD7-62A9-3F20-BDB08429D446}"/>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Care for ourselves</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Rectangle 4"/>
          <p:cNvSpPr txBox="1">
            <a:spLocks noGrp="1"/>
          </p:cNvSpPr>
          <p:nvPr>
            <p:ph type="body" sz="half" idx="1"/>
          </p:nvPr>
        </p:nvSpPr>
        <p:spPr>
          <a:xfrm>
            <a:off x="5159895" y="1686601"/>
            <a:ext cx="5441200" cy="3484798"/>
          </a:xfrm>
          <a:prstGeom prst="rect">
            <a:avLst/>
          </a:prstGeom>
        </p:spPr>
        <p:txBody>
          <a:bodyPr/>
          <a:lstStyle/>
          <a:p>
            <a:pPr>
              <a:lnSpc>
                <a:spcPct val="110000"/>
              </a:lnSpc>
              <a:spcBef>
                <a:spcPts val="0"/>
              </a:spcBef>
            </a:pPr>
            <a:r>
              <a:rPr dirty="0"/>
              <a:t>Before an emergency:</a:t>
            </a:r>
          </a:p>
          <a:p>
            <a:pPr marL="398659" lvl="1" indent="-253999">
              <a:lnSpc>
                <a:spcPct val="110000"/>
              </a:lnSpc>
              <a:spcBef>
                <a:spcPts val="0"/>
              </a:spcBef>
              <a:buClr>
                <a:schemeClr val="accent3"/>
              </a:buClr>
              <a:buFont typeface="Arial"/>
            </a:pPr>
            <a:r>
              <a:rPr dirty="0"/>
              <a:t>Are you ready to help?</a:t>
            </a:r>
          </a:p>
          <a:p>
            <a:pPr>
              <a:lnSpc>
                <a:spcPct val="110000"/>
              </a:lnSpc>
              <a:spcBef>
                <a:spcPts val="0"/>
              </a:spcBef>
            </a:pPr>
            <a:r>
              <a:rPr dirty="0"/>
              <a:t>During an emergency :</a:t>
            </a:r>
          </a:p>
          <a:p>
            <a:pPr marL="398659" lvl="1" indent="-253999">
              <a:lnSpc>
                <a:spcPct val="110000"/>
              </a:lnSpc>
              <a:spcBef>
                <a:spcPts val="0"/>
              </a:spcBef>
              <a:buClr>
                <a:schemeClr val="accent3"/>
              </a:buClr>
              <a:buFont typeface="Arial"/>
            </a:pPr>
            <a:r>
              <a:rPr dirty="0"/>
              <a:t>How can you stay physically and emotionally healthy?</a:t>
            </a:r>
          </a:p>
          <a:p>
            <a:pPr>
              <a:lnSpc>
                <a:spcPct val="110000"/>
              </a:lnSpc>
              <a:spcBef>
                <a:spcPts val="0"/>
              </a:spcBef>
            </a:pPr>
            <a:r>
              <a:rPr dirty="0"/>
              <a:t>After an emergency :</a:t>
            </a:r>
          </a:p>
          <a:p>
            <a:pPr marL="398659" lvl="1" indent="-253999">
              <a:lnSpc>
                <a:spcPct val="110000"/>
              </a:lnSpc>
              <a:spcBef>
                <a:spcPts val="0"/>
              </a:spcBef>
              <a:buClr>
                <a:schemeClr val="accent3"/>
              </a:buClr>
              <a:buFont typeface="Arial"/>
            </a:pPr>
            <a:r>
              <a:rPr dirty="0"/>
              <a:t>How can you take time to rest, recover and reflect?</a:t>
            </a:r>
          </a:p>
        </p:txBody>
      </p:sp>
      <p:pic>
        <p:nvPicPr>
          <p:cNvPr id="399" name="Content Placeholder 5" descr="Content Placeholder 5"/>
          <p:cNvPicPr>
            <a:picLocks noChangeAspect="1"/>
          </p:cNvPicPr>
          <p:nvPr/>
        </p:nvPicPr>
        <p:blipFill>
          <a:blip r:embed="rId3"/>
          <a:stretch>
            <a:fillRect/>
          </a:stretch>
        </p:blipFill>
        <p:spPr>
          <a:xfrm>
            <a:off x="1147173" y="1520825"/>
            <a:ext cx="3816351" cy="3816351"/>
          </a:xfrm>
          <a:prstGeom prst="rect">
            <a:avLst/>
          </a:prstGeom>
          <a:ln w="12700">
            <a:miter lim="400000"/>
          </a:ln>
        </p:spPr>
      </p:pic>
      <p:sp>
        <p:nvSpPr>
          <p:cNvPr id="2" name="Title 1">
            <a:extLst>
              <a:ext uri="{FF2B5EF4-FFF2-40B4-BE49-F238E27FC236}">
                <a16:creationId xmlns:a16="http://schemas.microsoft.com/office/drawing/2014/main" id="{B51F9830-CD48-D783-9ACC-1FB70C8C5B4B}"/>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Practi</a:t>
            </a:r>
            <a:r>
              <a:rPr lang="hu-HU" b="1" dirty="0"/>
              <a:t>c</a:t>
            </a:r>
            <a:r>
              <a:rPr lang="en-US" b="1" dirty="0"/>
              <a:t>e selfcare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Google Shape;308;p8"/>
          <p:cNvSpPr txBox="1">
            <a:spLocks noGrp="1"/>
          </p:cNvSpPr>
          <p:nvPr>
            <p:ph type="body" idx="1"/>
          </p:nvPr>
        </p:nvSpPr>
        <p:spPr>
          <a:xfrm>
            <a:off x="4273551" y="1472087"/>
            <a:ext cx="7529515" cy="3913826"/>
          </a:xfrm>
          <a:prstGeom prst="rect">
            <a:avLst/>
          </a:prstGeom>
        </p:spPr>
        <p:txBody>
          <a:bodyPr lIns="0" tIns="0" rIns="0" bIns="0" anchor="t"/>
          <a:lstStyle/>
          <a:p>
            <a:r>
              <a:rPr dirty="0"/>
              <a:t>This learning resource is part of the Rapid Response Team Advanced Training </a:t>
            </a:r>
            <a:r>
              <a:rPr lang="en-GB"/>
              <a:t>Package </a:t>
            </a:r>
            <a:r>
              <a:rPr dirty="0"/>
              <a:t>(RRT ATP) especially geared to RRT members.</a:t>
            </a:r>
          </a:p>
          <a:p>
            <a:endParaRPr dirty="0"/>
          </a:p>
          <a:p>
            <a:r>
              <a:rPr dirty="0"/>
              <a:t>Based on an all-hazard approach, the programme aims to provide RRT members with the advanced knowledge, skills, attitudes (KSA) and tools needed to early detect and effectively respond to  a public health event. </a:t>
            </a:r>
          </a:p>
          <a:p>
            <a:endParaRPr dirty="0"/>
          </a:p>
          <a:p>
            <a:r>
              <a:rPr dirty="0"/>
              <a:t>The RRT ATP is a component of the Rapid Response Teams Training </a:t>
            </a:r>
            <a:r>
              <a:rPr lang="en-US" dirty="0"/>
              <a:t>Programme.</a:t>
            </a:r>
            <a:endParaRPr dirty="0"/>
          </a:p>
        </p:txBody>
      </p:sp>
      <p:sp>
        <p:nvSpPr>
          <p:cNvPr id="4" name="Google Shape;307;p8">
            <a:extLst>
              <a:ext uri="{FF2B5EF4-FFF2-40B4-BE49-F238E27FC236}">
                <a16:creationId xmlns:a16="http://schemas.microsoft.com/office/drawing/2014/main" id="{939C3FFA-E666-7019-6008-7F34764AC25E}"/>
              </a:ext>
            </a:extLst>
          </p:cNvPr>
          <p:cNvSpPr txBox="1">
            <a:spLocks noGrp="1"/>
          </p:cNvSpPr>
          <p:nvPr>
            <p:ph type="title"/>
          </p:nvPr>
        </p:nvSpPr>
        <p:spPr>
          <a:xfrm>
            <a:off x="388936" y="630315"/>
            <a:ext cx="3264195" cy="839972"/>
          </a:xfrm>
          <a:prstGeom prst="rect">
            <a:avLst/>
          </a:prstGeom>
        </p:spPr>
        <p:txBody>
          <a:bodyPr lIns="0" tIns="0" rIns="0" bIns="0" anchor="b"/>
          <a:lstStyle/>
          <a:p>
            <a:r>
              <a:rPr b="1" dirty="0"/>
              <a:t>Introduction</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Content Placeholder 2"/>
          <p:cNvSpPr txBox="1">
            <a:spLocks noGrp="1"/>
          </p:cNvSpPr>
          <p:nvPr>
            <p:ph type="body" idx="1"/>
          </p:nvPr>
        </p:nvSpPr>
        <p:spPr>
          <a:xfrm>
            <a:off x="4273551" y="1963978"/>
            <a:ext cx="7529515" cy="2930044"/>
          </a:xfrm>
          <a:prstGeom prst="rect">
            <a:avLst/>
          </a:prstGeom>
        </p:spPr>
        <p:txBody>
          <a:bodyPr/>
          <a:lstStyle/>
          <a:p>
            <a:pPr marL="254000" indent="-254000">
              <a:buClr>
                <a:schemeClr val="accent3"/>
              </a:buClr>
              <a:buSzPct val="100000"/>
              <a:buChar char="•"/>
              <a:defRPr>
                <a:solidFill>
                  <a:srgbClr val="C00000"/>
                </a:solidFill>
              </a:defRPr>
            </a:pPr>
            <a:r>
              <a:rPr dirty="0"/>
              <a:t>Learn</a:t>
            </a:r>
            <a:r>
              <a:rPr dirty="0">
                <a:solidFill>
                  <a:srgbClr val="000000"/>
                </a:solidFill>
              </a:rPr>
              <a:t> about the current situation and the roles of different helpers</a:t>
            </a:r>
          </a:p>
          <a:p>
            <a:pPr marL="254000" indent="-254000">
              <a:buClr>
                <a:schemeClr val="accent3"/>
              </a:buClr>
              <a:buSzPct val="100000"/>
              <a:buChar char="•"/>
            </a:pPr>
            <a:r>
              <a:rPr dirty="0"/>
              <a:t>Consider you </a:t>
            </a:r>
            <a:r>
              <a:rPr dirty="0">
                <a:solidFill>
                  <a:srgbClr val="C00000"/>
                </a:solidFill>
              </a:rPr>
              <a:t>own health </a:t>
            </a:r>
            <a:r>
              <a:rPr dirty="0"/>
              <a:t>and life stressors </a:t>
            </a:r>
          </a:p>
          <a:p>
            <a:pPr marL="254000" indent="-254000">
              <a:buClr>
                <a:schemeClr val="accent3"/>
              </a:buClr>
              <a:buSzPct val="100000"/>
              <a:buChar char="•"/>
            </a:pPr>
            <a:r>
              <a:rPr dirty="0"/>
              <a:t>Make an </a:t>
            </a:r>
            <a:r>
              <a:rPr dirty="0">
                <a:solidFill>
                  <a:srgbClr val="C00000"/>
                </a:solidFill>
              </a:rPr>
              <a:t>honest</a:t>
            </a:r>
            <a:r>
              <a:rPr dirty="0">
                <a:solidFill>
                  <a:srgbClr val="0000FF"/>
                </a:solidFill>
              </a:rPr>
              <a:t> </a:t>
            </a:r>
            <a:r>
              <a:rPr dirty="0"/>
              <a:t>decision about whether you are ready to help in this situation</a:t>
            </a:r>
          </a:p>
          <a:p>
            <a:pPr marL="254000" indent="-254000">
              <a:buClr>
                <a:schemeClr val="accent3"/>
              </a:buClr>
              <a:buSzPct val="100000"/>
              <a:buChar char="•"/>
            </a:pPr>
            <a:r>
              <a:rPr dirty="0"/>
              <a:t>Be sure that you know how to </a:t>
            </a:r>
            <a:r>
              <a:rPr dirty="0">
                <a:solidFill>
                  <a:srgbClr val="C00000"/>
                </a:solidFill>
              </a:rPr>
              <a:t>observe any appropriate safety measures.</a:t>
            </a:r>
          </a:p>
        </p:txBody>
      </p:sp>
      <p:sp>
        <p:nvSpPr>
          <p:cNvPr id="2" name="Google Shape;307;p8">
            <a:extLst>
              <a:ext uri="{FF2B5EF4-FFF2-40B4-BE49-F238E27FC236}">
                <a16:creationId xmlns:a16="http://schemas.microsoft.com/office/drawing/2014/main" id="{B8A29790-B2DE-3051-0291-9D6C5F43991D}"/>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Before:  Getting ready to help</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Content Placeholder 2"/>
          <p:cNvSpPr txBox="1">
            <a:spLocks noGrp="1"/>
          </p:cNvSpPr>
          <p:nvPr>
            <p:ph type="body" idx="1"/>
          </p:nvPr>
        </p:nvSpPr>
        <p:spPr>
          <a:xfrm>
            <a:off x="4273551" y="1631066"/>
            <a:ext cx="7529515" cy="3595869"/>
          </a:xfrm>
          <a:prstGeom prst="rect">
            <a:avLst/>
          </a:prstGeom>
        </p:spPr>
        <p:txBody>
          <a:bodyPr/>
          <a:lstStyle/>
          <a:p>
            <a:pPr marL="254000" indent="-254000">
              <a:buClr>
                <a:schemeClr val="accent3"/>
              </a:buClr>
              <a:buSzPct val="100000"/>
              <a:buChar char="•"/>
              <a:defRPr>
                <a:solidFill>
                  <a:srgbClr val="C00000"/>
                </a:solidFill>
              </a:defRPr>
            </a:pPr>
            <a:r>
              <a:rPr dirty="0"/>
              <a:t>Remember</a:t>
            </a:r>
            <a:r>
              <a:rPr dirty="0">
                <a:solidFill>
                  <a:srgbClr val="000000"/>
                </a:solidFill>
              </a:rPr>
              <a:t> what helped you cope in the past.  </a:t>
            </a:r>
          </a:p>
          <a:p>
            <a:pPr marL="254000" indent="-254000">
              <a:buClr>
                <a:schemeClr val="accent3"/>
              </a:buClr>
              <a:buSzPct val="100000"/>
              <a:buChar char="•"/>
              <a:defRPr>
                <a:solidFill>
                  <a:srgbClr val="C00000"/>
                </a:solidFill>
              </a:defRPr>
            </a:pPr>
            <a:r>
              <a:rPr dirty="0"/>
              <a:t>Take time </a:t>
            </a:r>
            <a:r>
              <a:rPr dirty="0">
                <a:solidFill>
                  <a:srgbClr val="000000"/>
                </a:solidFill>
              </a:rPr>
              <a:t>to eat, rest and relax, even for short periods.</a:t>
            </a:r>
          </a:p>
          <a:p>
            <a:pPr marL="254000" indent="-254000">
              <a:buClr>
                <a:schemeClr val="accent3"/>
              </a:buClr>
              <a:buSzPct val="100000"/>
              <a:buChar char="•"/>
            </a:pPr>
            <a:r>
              <a:rPr dirty="0"/>
              <a:t>Keep </a:t>
            </a:r>
            <a:r>
              <a:rPr dirty="0">
                <a:solidFill>
                  <a:srgbClr val="C00000"/>
                </a:solidFill>
              </a:rPr>
              <a:t>reasonable working hours </a:t>
            </a:r>
            <a:r>
              <a:rPr dirty="0"/>
              <a:t>to avoid exhaustion. </a:t>
            </a:r>
          </a:p>
          <a:p>
            <a:pPr marL="254000" indent="-254000">
              <a:buClr>
                <a:schemeClr val="accent3"/>
              </a:buClr>
              <a:buSzPct val="100000"/>
              <a:buChar char="•"/>
            </a:pPr>
            <a:r>
              <a:rPr dirty="0"/>
              <a:t>Remember, you are </a:t>
            </a:r>
            <a:r>
              <a:rPr dirty="0">
                <a:solidFill>
                  <a:srgbClr val="C00000"/>
                </a:solidFill>
              </a:rPr>
              <a:t>not responsible for solving all people’s problems.</a:t>
            </a:r>
            <a:r>
              <a:rPr dirty="0"/>
              <a:t> Help people help themselves. </a:t>
            </a:r>
          </a:p>
          <a:p>
            <a:pPr marL="254000" indent="-254000">
              <a:buClr>
                <a:schemeClr val="accent3"/>
              </a:buClr>
              <a:buSzPct val="100000"/>
              <a:buChar char="•"/>
            </a:pPr>
            <a:r>
              <a:rPr dirty="0"/>
              <a:t>Minimize </a:t>
            </a:r>
            <a:r>
              <a:rPr dirty="0">
                <a:solidFill>
                  <a:srgbClr val="C00000"/>
                </a:solidFill>
              </a:rPr>
              <a:t>use of alcohol, caffeine or nicotine. </a:t>
            </a:r>
          </a:p>
          <a:p>
            <a:pPr marL="254000" indent="-254000">
              <a:buClr>
                <a:schemeClr val="accent3"/>
              </a:buClr>
              <a:buSzPct val="100000"/>
              <a:buChar char="•"/>
            </a:pPr>
            <a:r>
              <a:rPr dirty="0"/>
              <a:t>Check in with fellow helpers and have them check in with you. Find ways to </a:t>
            </a:r>
            <a:r>
              <a:rPr dirty="0">
                <a:solidFill>
                  <a:srgbClr val="C00000"/>
                </a:solidFill>
              </a:rPr>
              <a:t>support each other.</a:t>
            </a:r>
          </a:p>
          <a:p>
            <a:pPr marL="254000" indent="-254000">
              <a:buClr>
                <a:schemeClr val="accent3"/>
              </a:buClr>
              <a:buSzPct val="100000"/>
              <a:buChar char="•"/>
              <a:defRPr>
                <a:solidFill>
                  <a:srgbClr val="C00000"/>
                </a:solidFill>
              </a:defRPr>
            </a:pPr>
            <a:r>
              <a:rPr dirty="0"/>
              <a:t>Talk with friends, loved ones </a:t>
            </a:r>
            <a:r>
              <a:rPr dirty="0">
                <a:solidFill>
                  <a:srgbClr val="000000"/>
                </a:solidFill>
              </a:rPr>
              <a:t>or other trusted people.</a:t>
            </a:r>
          </a:p>
        </p:txBody>
      </p:sp>
      <p:sp>
        <p:nvSpPr>
          <p:cNvPr id="2" name="Google Shape;307;p8">
            <a:extLst>
              <a:ext uri="{FF2B5EF4-FFF2-40B4-BE49-F238E27FC236}">
                <a16:creationId xmlns:a16="http://schemas.microsoft.com/office/drawing/2014/main" id="{8CDE2EE2-1374-37A1-7D40-4F0F86E36A6F}"/>
              </a:ext>
            </a:extLst>
          </p:cNvPr>
          <p:cNvSpPr txBox="1">
            <a:spLocks/>
          </p:cNvSpPr>
          <p:nvPr/>
        </p:nvSpPr>
        <p:spPr>
          <a:xfrm>
            <a:off x="388934" y="923278"/>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During: Managing </a:t>
            </a:r>
            <a:br>
              <a:rPr lang="en-US" b="1" dirty="0"/>
            </a:br>
            <a:r>
              <a:rPr lang="en-US" b="1" dirty="0"/>
              <a:t>stress through</a:t>
            </a:r>
            <a:br>
              <a:rPr lang="en-US" b="1" dirty="0"/>
            </a:br>
            <a:r>
              <a:rPr lang="en-US" b="1" dirty="0"/>
              <a:t>healthy work and life habits</a:t>
            </a:r>
            <a:endParaRPr lang="hu-HU" b="1" dirty="0"/>
          </a:p>
        </p:txBody>
      </p:sp>
      <p:sp>
        <p:nvSpPr>
          <p:cNvPr id="5" name="Rounded Rectangle 3">
            <a:extLst>
              <a:ext uri="{FF2B5EF4-FFF2-40B4-BE49-F238E27FC236}">
                <a16:creationId xmlns:a16="http://schemas.microsoft.com/office/drawing/2014/main" id="{3A0FAAB3-030B-5BE7-3682-A25373C521F5}"/>
              </a:ext>
            </a:extLst>
          </p:cNvPr>
          <p:cNvSpPr/>
          <p:nvPr/>
        </p:nvSpPr>
        <p:spPr>
          <a:xfrm flipV="1">
            <a:off x="388934" y="1763250"/>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solidFill>
                <a:srgbClr val="729E03"/>
              </a:solidFill>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Content Placeholder 2"/>
          <p:cNvSpPr txBox="1">
            <a:spLocks noGrp="1"/>
          </p:cNvSpPr>
          <p:nvPr>
            <p:ph type="body" idx="1"/>
          </p:nvPr>
        </p:nvSpPr>
        <p:spPr>
          <a:xfrm>
            <a:off x="4273551" y="1427451"/>
            <a:ext cx="7529515" cy="4003098"/>
          </a:xfrm>
          <a:prstGeom prst="rect">
            <a:avLst/>
          </a:prstGeom>
        </p:spPr>
        <p:txBody>
          <a:bodyPr/>
          <a:lstStyle/>
          <a:p>
            <a:r>
              <a:rPr b="1" dirty="0">
                <a:solidFill>
                  <a:srgbClr val="C00000"/>
                </a:solidFill>
              </a:rPr>
              <a:t>After helping in the crisis situation, take time to reflect on the experience for yourself and to rest.</a:t>
            </a:r>
          </a:p>
          <a:p>
            <a:r>
              <a:rPr dirty="0"/>
              <a:t> </a:t>
            </a:r>
          </a:p>
          <a:p>
            <a:pPr marL="398659" lvl="1" indent="-254000">
              <a:spcBef>
                <a:spcPts val="100"/>
              </a:spcBef>
              <a:buClr>
                <a:srgbClr val="C00000"/>
              </a:buClr>
              <a:buFont typeface="Arial"/>
              <a:defRPr>
                <a:solidFill>
                  <a:srgbClr val="C00000"/>
                </a:solidFill>
              </a:defRPr>
            </a:pPr>
            <a:r>
              <a:rPr dirty="0">
                <a:solidFill>
                  <a:schemeClr val="tx1"/>
                </a:solidFill>
              </a:rPr>
              <a:t>Talk about your helping experience with someone</a:t>
            </a:r>
            <a:br>
              <a:rPr dirty="0">
                <a:solidFill>
                  <a:schemeClr val="tx1"/>
                </a:solidFill>
              </a:rPr>
            </a:br>
            <a:r>
              <a:rPr dirty="0">
                <a:solidFill>
                  <a:schemeClr val="tx1"/>
                </a:solidFill>
              </a:rPr>
              <a:t>you trust</a:t>
            </a:r>
          </a:p>
          <a:p>
            <a:pPr marL="398659" lvl="1" indent="-254000">
              <a:spcBef>
                <a:spcPts val="100"/>
              </a:spcBef>
              <a:buClr>
                <a:srgbClr val="C00000"/>
              </a:buClr>
              <a:buFont typeface="Arial"/>
              <a:defRPr>
                <a:solidFill>
                  <a:srgbClr val="C00000"/>
                </a:solidFill>
              </a:defRPr>
            </a:pPr>
            <a:r>
              <a:rPr dirty="0">
                <a:solidFill>
                  <a:schemeClr val="tx1"/>
                </a:solidFill>
              </a:rPr>
              <a:t>Acknowledge what you were able to do to help others, even in small ways</a:t>
            </a:r>
          </a:p>
          <a:p>
            <a:pPr marL="398659" lvl="1" indent="-254000">
              <a:spcBef>
                <a:spcPts val="100"/>
              </a:spcBef>
              <a:buClr>
                <a:srgbClr val="C00000"/>
              </a:buClr>
              <a:buFont typeface="Arial"/>
              <a:defRPr>
                <a:solidFill>
                  <a:srgbClr val="C00000"/>
                </a:solidFill>
              </a:defRPr>
            </a:pPr>
            <a:r>
              <a:rPr dirty="0">
                <a:solidFill>
                  <a:schemeClr val="tx1"/>
                </a:solidFill>
              </a:rPr>
              <a:t>Reflect on and accept what you did well, what did not go very well, and the limits of what you could do</a:t>
            </a:r>
          </a:p>
          <a:p>
            <a:pPr marL="398659" lvl="1" indent="-254000">
              <a:spcBef>
                <a:spcPts val="100"/>
              </a:spcBef>
              <a:buClr>
                <a:srgbClr val="C00000"/>
              </a:buClr>
              <a:buFont typeface="Arial"/>
              <a:defRPr>
                <a:solidFill>
                  <a:srgbClr val="C00000"/>
                </a:solidFill>
              </a:defRPr>
            </a:pPr>
            <a:r>
              <a:rPr dirty="0">
                <a:solidFill>
                  <a:schemeClr val="tx1"/>
                </a:solidFill>
              </a:rPr>
              <a:t>Take time to rest and relax before resuming work</a:t>
            </a:r>
            <a:br>
              <a:rPr dirty="0">
                <a:solidFill>
                  <a:schemeClr val="tx1"/>
                </a:solidFill>
              </a:rPr>
            </a:br>
            <a:r>
              <a:rPr dirty="0">
                <a:solidFill>
                  <a:schemeClr val="tx1"/>
                </a:solidFill>
              </a:rPr>
              <a:t>and life duties</a:t>
            </a:r>
          </a:p>
        </p:txBody>
      </p:sp>
      <p:sp>
        <p:nvSpPr>
          <p:cNvPr id="2" name="Google Shape;307;p8">
            <a:extLst>
              <a:ext uri="{FF2B5EF4-FFF2-40B4-BE49-F238E27FC236}">
                <a16:creationId xmlns:a16="http://schemas.microsoft.com/office/drawing/2014/main" id="{3D344E41-2B7F-AD89-7DE0-6F4C25E7289D}"/>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err="1"/>
              <a:t>After</a:t>
            </a:r>
            <a:r>
              <a:rPr lang="hu-HU" b="1" dirty="0"/>
              <a:t>:  Rest and </a:t>
            </a:r>
            <a:r>
              <a:rPr lang="hu-HU" b="1" dirty="0" err="1"/>
              <a:t>reflection</a:t>
            </a:r>
            <a:endParaRPr lang="hu-HU" b="1" dirty="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Rectangle 3"/>
          <p:cNvSpPr txBox="1">
            <a:spLocks noGrp="1"/>
          </p:cNvSpPr>
          <p:nvPr>
            <p:ph type="body" sz="half" idx="1"/>
          </p:nvPr>
        </p:nvSpPr>
        <p:spPr>
          <a:xfrm>
            <a:off x="911424" y="1420271"/>
            <a:ext cx="6264697" cy="4017458"/>
          </a:xfrm>
          <a:prstGeom prst="rect">
            <a:avLst/>
          </a:prstGeom>
        </p:spPr>
        <p:txBody>
          <a:bodyPr/>
          <a:lstStyle/>
          <a:p>
            <a:pPr marL="254000" indent="-254000">
              <a:buClr>
                <a:schemeClr val="accent3"/>
              </a:buClr>
              <a:buSzPct val="100000"/>
              <a:buChar char="•"/>
            </a:pPr>
            <a:r>
              <a:rPr dirty="0"/>
              <a:t>Have upsetting thoughts or memories about the crisis event</a:t>
            </a:r>
          </a:p>
          <a:p>
            <a:pPr marL="254000" indent="-254000">
              <a:buClr>
                <a:schemeClr val="accent3"/>
              </a:buClr>
              <a:buSzPct val="100000"/>
              <a:buChar char="•"/>
            </a:pPr>
            <a:r>
              <a:rPr dirty="0"/>
              <a:t>Feel very nervous or </a:t>
            </a:r>
            <a:br>
              <a:rPr dirty="0"/>
            </a:br>
            <a:r>
              <a:rPr dirty="0"/>
              <a:t>extremely sad</a:t>
            </a:r>
          </a:p>
          <a:p>
            <a:pPr marL="254000" indent="-254000">
              <a:buClr>
                <a:schemeClr val="accent3"/>
              </a:buClr>
              <a:buSzPct val="100000"/>
              <a:buChar char="•"/>
            </a:pPr>
            <a:r>
              <a:rPr dirty="0"/>
              <a:t>Have trouble sleeping</a:t>
            </a:r>
          </a:p>
          <a:p>
            <a:pPr marL="254000" indent="-254000">
              <a:buClr>
                <a:schemeClr val="accent3"/>
              </a:buClr>
              <a:buSzPct val="100000"/>
              <a:buChar char="•"/>
            </a:pPr>
            <a:r>
              <a:rPr dirty="0"/>
              <a:t>Drink a lot of alcohol or take drugs to cope with your experience</a:t>
            </a:r>
          </a:p>
          <a:p>
            <a:pPr>
              <a:defRPr>
                <a:solidFill>
                  <a:srgbClr val="0033CC"/>
                </a:solidFill>
              </a:defRPr>
            </a:pPr>
            <a:endParaRPr dirty="0"/>
          </a:p>
          <a:p>
            <a:pPr>
              <a:defRPr>
                <a:solidFill>
                  <a:srgbClr val="C00000"/>
                </a:solidFill>
                <a:latin typeface="Source Sans Pro Bold"/>
                <a:ea typeface="Source Sans Pro Bold"/>
                <a:cs typeface="Source Sans Pro Bold"/>
                <a:sym typeface="Source Sans Pro Bold"/>
              </a:defRPr>
            </a:pPr>
            <a:r>
              <a:rPr dirty="0"/>
              <a:t>Consult a trained mental health specialist or a health care professional if these difficulties persist for more than one month.</a:t>
            </a:r>
          </a:p>
        </p:txBody>
      </p:sp>
      <p:pic>
        <p:nvPicPr>
          <p:cNvPr id="422" name="Content Placeholder 2" descr="Content Placeholder 2"/>
          <p:cNvPicPr>
            <a:picLocks noChangeAspect="1"/>
          </p:cNvPicPr>
          <p:nvPr/>
        </p:nvPicPr>
        <p:blipFill>
          <a:blip r:embed="rId3"/>
          <a:srcRect l="5384" r="5383"/>
          <a:stretch>
            <a:fillRect/>
          </a:stretch>
        </p:blipFill>
        <p:spPr>
          <a:xfrm>
            <a:off x="7241975" y="1166018"/>
            <a:ext cx="4038601" cy="4525963"/>
          </a:xfrm>
          <a:prstGeom prst="rect">
            <a:avLst/>
          </a:prstGeom>
          <a:ln w="12700">
            <a:miter lim="400000"/>
          </a:ln>
        </p:spPr>
      </p:pic>
      <p:sp>
        <p:nvSpPr>
          <p:cNvPr id="2" name="Title 1">
            <a:extLst>
              <a:ext uri="{FF2B5EF4-FFF2-40B4-BE49-F238E27FC236}">
                <a16:creationId xmlns:a16="http://schemas.microsoft.com/office/drawing/2014/main" id="{7156F96E-A6F8-7180-4876-3AFFEF9BE75D}"/>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Seek support from someone you trust when you…</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 name="Title 1"/>
          <p:cNvSpPr txBox="1">
            <a:spLocks noGrp="1"/>
          </p:cNvSpPr>
          <p:nvPr>
            <p:ph type="title"/>
          </p:nvPr>
        </p:nvSpPr>
        <p:spPr>
          <a:xfrm>
            <a:off x="4627589" y="1469329"/>
            <a:ext cx="6624737" cy="3919342"/>
          </a:xfrm>
          <a:prstGeom prst="rect">
            <a:avLst/>
          </a:prstGeom>
        </p:spPr>
        <p:txBody>
          <a:bodyPr>
            <a:normAutofit/>
          </a:bodyPr>
          <a:lstStyle/>
          <a:p>
            <a:pPr lvl="1" algn="ctr" defTabSz="914400">
              <a:lnSpc>
                <a:spcPct val="100000"/>
              </a:lnSpc>
              <a:defRPr sz="2800">
                <a:solidFill>
                  <a:srgbClr val="C00000"/>
                </a:solidFill>
              </a:defRPr>
            </a:pPr>
            <a:r>
              <a:rPr dirty="0"/>
              <a:t>How will you recognize a team member in distress? </a:t>
            </a:r>
            <a:br>
              <a:rPr dirty="0"/>
            </a:br>
            <a:br>
              <a:rPr dirty="0"/>
            </a:br>
            <a:r>
              <a:rPr dirty="0"/>
              <a:t>What signs or symptoms could you see?</a:t>
            </a:r>
            <a:br>
              <a:rPr dirty="0"/>
            </a:br>
            <a:br>
              <a:rPr dirty="0"/>
            </a:br>
            <a:r>
              <a:rPr dirty="0"/>
              <a:t>What can you do to support your colleagues ? </a:t>
            </a:r>
            <a:br>
              <a:rPr dirty="0"/>
            </a:br>
            <a:endParaRPr dirty="0"/>
          </a:p>
        </p:txBody>
      </p:sp>
      <p:sp>
        <p:nvSpPr>
          <p:cNvPr id="2" name="Google Shape;307;p8">
            <a:extLst>
              <a:ext uri="{FF2B5EF4-FFF2-40B4-BE49-F238E27FC236}">
                <a16:creationId xmlns:a16="http://schemas.microsoft.com/office/drawing/2014/main" id="{30E4EC93-6508-B140-8A01-F277091DCD91}"/>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Group work: Team support</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Text Placeholder 2"/>
          <p:cNvSpPr txBox="1">
            <a:spLocks noGrp="1"/>
          </p:cNvSpPr>
          <p:nvPr>
            <p:ph type="body" idx="1"/>
          </p:nvPr>
        </p:nvSpPr>
        <p:spPr>
          <a:xfrm>
            <a:off x="4273551" y="1218254"/>
            <a:ext cx="7529515" cy="4421493"/>
          </a:xfrm>
          <a:prstGeom prst="rect">
            <a:avLst/>
          </a:prstGeom>
        </p:spPr>
        <p:txBody>
          <a:bodyPr/>
          <a:lstStyle/>
          <a:p>
            <a:pPr marL="254000" indent="-254000">
              <a:spcBef>
                <a:spcPts val="600"/>
              </a:spcBef>
              <a:buClr>
                <a:schemeClr val="accent3"/>
              </a:buClr>
              <a:buSzPct val="100000"/>
              <a:buFont typeface="Arial"/>
              <a:buChar char="•"/>
            </a:pPr>
            <a:r>
              <a:rPr dirty="0"/>
              <a:t>Watch for symptoms of psychological distress among your team members, such as irritability or insomnia.</a:t>
            </a:r>
          </a:p>
          <a:p>
            <a:pPr marL="254000" indent="-254000">
              <a:spcBef>
                <a:spcPts val="600"/>
              </a:spcBef>
              <a:buClr>
                <a:schemeClr val="accent3"/>
              </a:buClr>
              <a:buSzPct val="100000"/>
              <a:buFont typeface="Arial"/>
              <a:buChar char="•"/>
            </a:pPr>
            <a:r>
              <a:rPr dirty="0"/>
              <a:t>Be willing to listen to your colleague and recognize his or her concerns (DO NOT assume what they may be).</a:t>
            </a:r>
          </a:p>
          <a:p>
            <a:pPr marL="254000" indent="-254000">
              <a:spcBef>
                <a:spcPts val="600"/>
              </a:spcBef>
              <a:buClr>
                <a:schemeClr val="accent3"/>
              </a:buClr>
              <a:buSzPct val="100000"/>
              <a:buFont typeface="Arial"/>
              <a:buChar char="•"/>
            </a:pPr>
            <a:r>
              <a:rPr dirty="0"/>
              <a:t>Help identify and implement techniques to manage stress among team members during the emergency response.</a:t>
            </a:r>
          </a:p>
          <a:p>
            <a:pPr marL="254000" indent="-254000">
              <a:spcBef>
                <a:spcPts val="600"/>
              </a:spcBef>
              <a:buClr>
                <a:schemeClr val="accent3"/>
              </a:buClr>
              <a:buSzPct val="100000"/>
              <a:buFont typeface="Arial"/>
              <a:buChar char="•"/>
            </a:pPr>
            <a:r>
              <a:rPr dirty="0"/>
              <a:t>Know when to seek additional psychological support for your team members.</a:t>
            </a:r>
          </a:p>
          <a:p>
            <a:pPr marL="254000" indent="-254000">
              <a:spcBef>
                <a:spcPts val="600"/>
              </a:spcBef>
              <a:buClr>
                <a:schemeClr val="accent3"/>
              </a:buClr>
              <a:buSzPct val="100000"/>
              <a:buFont typeface="Arial"/>
              <a:buChar char="•"/>
            </a:pPr>
            <a:r>
              <a:rPr dirty="0"/>
              <a:t>Identify the resources available to your team members and how to access them. </a:t>
            </a:r>
          </a:p>
        </p:txBody>
      </p:sp>
      <p:sp>
        <p:nvSpPr>
          <p:cNvPr id="2" name="Google Shape;307;p8">
            <a:extLst>
              <a:ext uri="{FF2B5EF4-FFF2-40B4-BE49-F238E27FC236}">
                <a16:creationId xmlns:a16="http://schemas.microsoft.com/office/drawing/2014/main" id="{BF75C8CE-3969-F753-33CE-DD7933883BDF}"/>
              </a:ext>
            </a:extLst>
          </p:cNvPr>
          <p:cNvSpPr txBox="1">
            <a:spLocks/>
          </p:cNvSpPr>
          <p:nvPr/>
        </p:nvSpPr>
        <p:spPr>
          <a:xfrm>
            <a:off x="388936" y="630315"/>
            <a:ext cx="3264195" cy="8399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hu-HU" b="1" dirty="0"/>
              <a:t>Group work: Discussion</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9F70D-9415-FF57-1CBD-BA6F923BB42B}"/>
              </a:ext>
            </a:extLst>
          </p:cNvPr>
          <p:cNvSpPr txBox="1">
            <a:spLocks/>
          </p:cNvSpPr>
          <p:nvPr/>
        </p:nvSpPr>
        <p:spPr>
          <a:xfrm>
            <a:off x="2783867" y="1855407"/>
            <a:ext cx="6990755" cy="17045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4" tIns="54864" rIns="54864" bIns="54864" anchor="ctr">
            <a:normAutofit/>
          </a:bodyPr>
          <a:lstStyle>
            <a:lvl1pPr marL="0" marR="0" indent="0" algn="ctr" defTabSz="289320" rtl="0" latinLnBrk="0">
              <a:lnSpc>
                <a:spcPct val="90000"/>
              </a:lnSpc>
              <a:spcBef>
                <a:spcPts val="300"/>
              </a:spcBef>
              <a:spcAft>
                <a:spcPts val="0"/>
              </a:spcAft>
              <a:buClrTx/>
              <a:buSzTx/>
              <a:buFontTx/>
              <a:buNone/>
              <a:tabLst/>
              <a:defRPr sz="24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spcBef>
                <a:spcPts val="0"/>
              </a:spcBef>
              <a:defRPr sz="3200"/>
            </a:pPr>
            <a:r>
              <a:rPr lang="en-US" sz="3200" b="1" dirty="0"/>
              <a:t>3. Providing psychological first aid and practicing necessary skills</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2" name="Picture 2" descr="Picture 2"/>
          <p:cNvPicPr>
            <a:picLocks noChangeAspect="1"/>
          </p:cNvPicPr>
          <p:nvPr/>
        </p:nvPicPr>
        <p:blipFill>
          <a:blip r:embed="rId2"/>
          <a:srcRect l="3472" t="2378" r="2131" b="4895"/>
          <a:stretch>
            <a:fillRect/>
          </a:stretch>
        </p:blipFill>
        <p:spPr>
          <a:xfrm>
            <a:off x="2461633" y="1179916"/>
            <a:ext cx="7268735" cy="4498169"/>
          </a:xfrm>
          <a:prstGeom prst="rect">
            <a:avLst/>
          </a:prstGeom>
          <a:ln w="12700">
            <a:miter lim="400000"/>
          </a:ln>
        </p:spPr>
      </p:pic>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6" name="Picture 1"/>
          <p:cNvGrpSpPr/>
          <p:nvPr/>
        </p:nvGrpSpPr>
        <p:grpSpPr>
          <a:xfrm>
            <a:off x="2119312" y="652462"/>
            <a:ext cx="7953376" cy="5553076"/>
            <a:chOff x="0" y="0"/>
            <a:chExt cx="7953375" cy="5553075"/>
          </a:xfrm>
        </p:grpSpPr>
        <p:sp>
          <p:nvSpPr>
            <p:cNvPr id="444" name="Rectangle"/>
            <p:cNvSpPr/>
            <p:nvPr/>
          </p:nvSpPr>
          <p:spPr>
            <a:xfrm>
              <a:off x="0" y="0"/>
              <a:ext cx="7953375" cy="5553075"/>
            </a:xfrm>
            <a:prstGeom prst="rect">
              <a:avLst/>
            </a:prstGeom>
            <a:solidFill>
              <a:schemeClr val="accent3"/>
            </a:solidFill>
            <a:ln w="12700" cap="flat">
              <a:noFill/>
              <a:miter lim="400000"/>
            </a:ln>
            <a:effectLst/>
          </p:spPr>
          <p:txBody>
            <a:bodyPr wrap="square" lIns="45719" tIns="45719" rIns="45719" bIns="45719" numCol="1" anchor="ctr">
              <a:noAutofit/>
            </a:bodyPr>
            <a:lstStyle/>
            <a:p>
              <a:endParaRPr/>
            </a:p>
          </p:txBody>
        </p:sp>
        <p:pic>
          <p:nvPicPr>
            <p:cNvPr id="445" name="image18.png" descr="image18.png"/>
            <p:cNvPicPr>
              <a:picLocks noChangeAspect="1"/>
            </p:cNvPicPr>
            <p:nvPr/>
          </p:nvPicPr>
          <p:blipFill>
            <a:blip r:embed="rId2"/>
            <a:stretch>
              <a:fillRect/>
            </a:stretch>
          </p:blipFill>
          <p:spPr>
            <a:xfrm>
              <a:off x="0" y="0"/>
              <a:ext cx="7953375" cy="5553075"/>
            </a:xfrm>
            <a:prstGeom prst="rect">
              <a:avLst/>
            </a:prstGeom>
            <a:ln w="12700" cap="flat">
              <a:noFill/>
              <a:miter lim="400000"/>
            </a:ln>
            <a:effectLst/>
          </p:spPr>
        </p:pic>
      </p:gr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49" name="Picture 2" descr="Picture 2"/>
          <p:cNvPicPr>
            <a:picLocks noChangeAspect="1"/>
          </p:cNvPicPr>
          <p:nvPr/>
        </p:nvPicPr>
        <p:blipFill>
          <a:blip r:embed="rId2"/>
          <a:stretch>
            <a:fillRect/>
          </a:stretch>
        </p:blipFill>
        <p:spPr>
          <a:xfrm>
            <a:off x="2090737" y="966787"/>
            <a:ext cx="8010526" cy="4924426"/>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Google Shape;308;p8"/>
          <p:cNvSpPr txBox="1">
            <a:spLocks noGrp="1"/>
          </p:cNvSpPr>
          <p:nvPr>
            <p:ph type="body" idx="1"/>
          </p:nvPr>
        </p:nvSpPr>
        <p:spPr>
          <a:xfrm>
            <a:off x="4273553" y="1335962"/>
            <a:ext cx="7439073" cy="4186077"/>
          </a:xfrm>
          <a:prstGeom prst="rect">
            <a:avLst/>
          </a:prstGeom>
        </p:spPr>
        <p:txBody>
          <a:bodyPr lIns="0" tIns="0" rIns="0" bIns="0" anchor="t">
            <a:normAutofit lnSpcReduction="10000"/>
          </a:bodyPr>
          <a:lstStyle/>
          <a:p>
            <a:pPr algn="just">
              <a:defRPr>
                <a:solidFill>
                  <a:srgbClr val="FF0000"/>
                </a:solidFill>
              </a:defRPr>
            </a:pPr>
            <a:endParaRPr dirty="0"/>
          </a:p>
          <a:p>
            <a:pPr algn="just">
              <a:defRPr>
                <a:solidFill>
                  <a:srgbClr val="FF0000"/>
                </a:solidFill>
              </a:defRPr>
            </a:pPr>
            <a:r>
              <a:rPr dirty="0"/>
              <a:t>Some slides of this presentation are hidden. Make sure you review the content of the presentation and decide whether you need to use the entire content of this presentation or not, based on your context, your target learning needs in this specific content area, and the time available for this topic (Recommendation: for a 30’ timeslot, do not exceed 15 to 20 slides).</a:t>
            </a:r>
            <a:endParaRPr lang="hu-HU" dirty="0"/>
          </a:p>
          <a:p>
            <a:pPr algn="just">
              <a:defRPr>
                <a:solidFill>
                  <a:srgbClr val="FF0000"/>
                </a:solidFill>
              </a:defRPr>
            </a:pPr>
            <a:endParaRPr dirty="0"/>
          </a:p>
          <a:p>
            <a:pPr algn="just">
              <a:defRPr>
                <a:solidFill>
                  <a:srgbClr val="FF0000"/>
                </a:solidFill>
              </a:defRPr>
            </a:pPr>
            <a:r>
              <a:rPr dirty="0"/>
              <a:t>Within this presentation you may find additional slides with “Notes to facilitators”: these will prompt you to complete and/or customize the content using your country-tailored information.</a:t>
            </a:r>
          </a:p>
        </p:txBody>
      </p:sp>
      <p:sp>
        <p:nvSpPr>
          <p:cNvPr id="4" name="Title 1">
            <a:extLst>
              <a:ext uri="{FF2B5EF4-FFF2-40B4-BE49-F238E27FC236}">
                <a16:creationId xmlns:a16="http://schemas.microsoft.com/office/drawing/2014/main" id="{FA7D3172-B5F3-68AB-4D25-127AC1BC9EC8}"/>
              </a:ext>
            </a:extLst>
          </p:cNvPr>
          <p:cNvSpPr txBox="1">
            <a:spLocks noGrp="1"/>
          </p:cNvSpPr>
          <p:nvPr>
            <p:ph type="title"/>
          </p:nvPr>
        </p:nvSpPr>
        <p:spPr>
          <a:xfrm>
            <a:off x="393714" y="452180"/>
            <a:ext cx="3264195" cy="1183995"/>
          </a:xfrm>
          <a:prstGeom prst="rect">
            <a:avLst/>
          </a:prstGeom>
        </p:spPr>
        <p:txBody>
          <a:bodyPr/>
          <a:lstStyle/>
          <a:p>
            <a:r>
              <a:rPr b="1" dirty="0"/>
              <a:t>Notes to facilitators:</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1" name="Picture 1" descr="Picture 1"/>
          <p:cNvPicPr>
            <a:picLocks noChangeAspect="1"/>
          </p:cNvPicPr>
          <p:nvPr/>
        </p:nvPicPr>
        <p:blipFill>
          <a:blip r:embed="rId2"/>
          <a:stretch>
            <a:fillRect/>
          </a:stretch>
        </p:blipFill>
        <p:spPr>
          <a:xfrm>
            <a:off x="2105025" y="685800"/>
            <a:ext cx="7981951" cy="5486401"/>
          </a:xfrm>
          <a:prstGeom prst="rect">
            <a:avLst/>
          </a:prstGeom>
          <a:ln w="12700">
            <a:miter lim="400000"/>
          </a:ln>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3" name="Picture 2" descr="Picture 2"/>
          <p:cNvPicPr>
            <a:picLocks noChangeAspect="1"/>
          </p:cNvPicPr>
          <p:nvPr/>
        </p:nvPicPr>
        <p:blipFill>
          <a:blip r:embed="rId2"/>
          <a:stretch>
            <a:fillRect/>
          </a:stretch>
        </p:blipFill>
        <p:spPr>
          <a:xfrm>
            <a:off x="2128837" y="685800"/>
            <a:ext cx="7934326" cy="5486401"/>
          </a:xfrm>
          <a:prstGeom prst="rect">
            <a:avLst/>
          </a:prstGeom>
          <a:ln w="12700">
            <a:miter lim="400000"/>
          </a:ln>
        </p:spPr>
      </p:pic>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7" name="Picture 2" descr="Picture 2"/>
          <p:cNvPicPr>
            <a:picLocks noChangeAspect="1"/>
          </p:cNvPicPr>
          <p:nvPr/>
        </p:nvPicPr>
        <p:blipFill>
          <a:blip r:embed="rId2"/>
          <a:stretch>
            <a:fillRect/>
          </a:stretch>
        </p:blipFill>
        <p:spPr>
          <a:xfrm>
            <a:off x="2294320" y="1256843"/>
            <a:ext cx="7603360" cy="4344315"/>
          </a:xfrm>
          <a:prstGeom prst="rect">
            <a:avLst/>
          </a:prstGeom>
          <a:ln w="12700">
            <a:miter lim="400000"/>
          </a:ln>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59" name="Picture 1" descr="Picture 1"/>
          <p:cNvPicPr>
            <a:picLocks noChangeAspect="1"/>
          </p:cNvPicPr>
          <p:nvPr/>
        </p:nvPicPr>
        <p:blipFill>
          <a:blip r:embed="rId2"/>
          <a:stretch>
            <a:fillRect/>
          </a:stretch>
        </p:blipFill>
        <p:spPr>
          <a:xfrm>
            <a:off x="2052637" y="298705"/>
            <a:ext cx="8086726" cy="1181101"/>
          </a:xfrm>
          <a:prstGeom prst="rect">
            <a:avLst/>
          </a:prstGeom>
          <a:ln w="12700">
            <a:miter lim="400000"/>
          </a:ln>
        </p:spPr>
      </p:pic>
      <p:pic>
        <p:nvPicPr>
          <p:cNvPr id="460" name="Picture 3" descr="Picture 3"/>
          <p:cNvPicPr>
            <a:picLocks noChangeAspect="1"/>
          </p:cNvPicPr>
          <p:nvPr/>
        </p:nvPicPr>
        <p:blipFill>
          <a:blip r:embed="rId3"/>
          <a:stretch>
            <a:fillRect/>
          </a:stretch>
        </p:blipFill>
        <p:spPr>
          <a:xfrm>
            <a:off x="2277150" y="1581658"/>
            <a:ext cx="7637700" cy="4547778"/>
          </a:xfrm>
          <a:prstGeom prst="rect">
            <a:avLst/>
          </a:prstGeom>
          <a:ln w="12700">
            <a:miter lim="400000"/>
          </a:ln>
        </p:spPr>
      </p:pic>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6" name="Content Placeholder 2"/>
          <p:cNvSpPr txBox="1">
            <a:spLocks noGrp="1"/>
          </p:cNvSpPr>
          <p:nvPr>
            <p:ph type="body" idx="1"/>
          </p:nvPr>
        </p:nvSpPr>
        <p:spPr>
          <a:xfrm>
            <a:off x="1763119" y="2174873"/>
            <a:ext cx="8665763" cy="2508254"/>
          </a:xfrm>
          <a:prstGeom prst="rect">
            <a:avLst/>
          </a:prstGeom>
        </p:spPr>
        <p:txBody>
          <a:bodyPr/>
          <a:lstStyle/>
          <a:p>
            <a:pPr>
              <a:defRPr>
                <a:solidFill>
                  <a:srgbClr val="C00000"/>
                </a:solidFill>
                <a:latin typeface="Source Sans Pro Bold"/>
                <a:ea typeface="Source Sans Pro Bold"/>
                <a:cs typeface="Source Sans Pro Bold"/>
                <a:sym typeface="Source Sans Pro Bold"/>
              </a:defRPr>
            </a:pPr>
            <a:r>
              <a:rPr dirty="0"/>
              <a:t>Do not pressure </a:t>
            </a:r>
            <a:r>
              <a:rPr dirty="0">
                <a:solidFill>
                  <a:srgbClr val="000000"/>
                </a:solidFill>
                <a:latin typeface="+mn-lt"/>
                <a:ea typeface="+mn-ea"/>
                <a:cs typeface="+mn-cs"/>
                <a:sym typeface="Source Sans Pro Regular"/>
              </a:rPr>
              <a:t>the person to talk.</a:t>
            </a:r>
          </a:p>
          <a:p>
            <a:pPr>
              <a:defRPr>
                <a:solidFill>
                  <a:srgbClr val="C00000"/>
                </a:solidFill>
                <a:latin typeface="Source Sans Pro Bold"/>
                <a:ea typeface="Source Sans Pro Bold"/>
                <a:cs typeface="Source Sans Pro Bold"/>
                <a:sym typeface="Source Sans Pro Bold"/>
              </a:defRPr>
            </a:pPr>
            <a:r>
              <a:rPr dirty="0"/>
              <a:t>Listen</a:t>
            </a:r>
            <a:r>
              <a:rPr dirty="0">
                <a:solidFill>
                  <a:srgbClr val="000000"/>
                </a:solidFill>
                <a:latin typeface="+mn-lt"/>
                <a:ea typeface="+mn-ea"/>
                <a:cs typeface="+mn-cs"/>
                <a:sym typeface="Source Sans Pro Regular"/>
              </a:rPr>
              <a:t> in case they want to talk about what happened.</a:t>
            </a:r>
          </a:p>
          <a:p>
            <a:r>
              <a:rPr dirty="0"/>
              <a:t>Keep your tone of voice </a:t>
            </a:r>
            <a:r>
              <a:rPr dirty="0">
                <a:solidFill>
                  <a:srgbClr val="C00000"/>
                </a:solidFill>
                <a:latin typeface="Source Sans Pro Bold"/>
                <a:ea typeface="Source Sans Pro Bold"/>
                <a:cs typeface="Source Sans Pro Bold"/>
                <a:sym typeface="Source Sans Pro Bold"/>
              </a:rPr>
              <a:t>calm and soft</a:t>
            </a:r>
            <a:r>
              <a:rPr dirty="0">
                <a:solidFill>
                  <a:srgbClr val="C00000"/>
                </a:solidFill>
              </a:rPr>
              <a:t>.</a:t>
            </a:r>
          </a:p>
          <a:p>
            <a:r>
              <a:rPr dirty="0"/>
              <a:t>Try to maintain some </a:t>
            </a:r>
            <a:r>
              <a:rPr dirty="0">
                <a:solidFill>
                  <a:srgbClr val="C00000"/>
                </a:solidFill>
                <a:latin typeface="Source Sans Pro Bold"/>
                <a:ea typeface="Source Sans Pro Bold"/>
                <a:cs typeface="Source Sans Pro Bold"/>
                <a:sym typeface="Source Sans Pro Bold"/>
              </a:rPr>
              <a:t>eye contact </a:t>
            </a:r>
            <a:r>
              <a:rPr dirty="0"/>
              <a:t>with the person.</a:t>
            </a:r>
          </a:p>
          <a:p>
            <a:r>
              <a:rPr dirty="0"/>
              <a:t>Remind the person that </a:t>
            </a:r>
            <a:r>
              <a:rPr dirty="0">
                <a:solidFill>
                  <a:srgbClr val="C00000"/>
                </a:solidFill>
                <a:latin typeface="Source Sans Pro Bold"/>
                <a:ea typeface="Source Sans Pro Bold"/>
                <a:cs typeface="Source Sans Pro Bold"/>
                <a:sym typeface="Source Sans Pro Bold"/>
              </a:rPr>
              <a:t>you are there to help </a:t>
            </a:r>
            <a:r>
              <a:rPr dirty="0"/>
              <a:t>them.</a:t>
            </a:r>
          </a:p>
          <a:p>
            <a:r>
              <a:rPr dirty="0"/>
              <a:t>If they are </a:t>
            </a:r>
            <a:r>
              <a:rPr dirty="0">
                <a:solidFill>
                  <a:srgbClr val="C00000"/>
                </a:solidFill>
                <a:latin typeface="Source Sans Pro Bold"/>
                <a:ea typeface="Source Sans Pro Bold"/>
                <a:cs typeface="Source Sans Pro Bold"/>
                <a:sym typeface="Source Sans Pro Bold"/>
              </a:rPr>
              <a:t>very</a:t>
            </a:r>
            <a:r>
              <a:rPr dirty="0">
                <a:solidFill>
                  <a:srgbClr val="C00000"/>
                </a:solidFill>
              </a:rPr>
              <a:t> </a:t>
            </a:r>
            <a:r>
              <a:rPr dirty="0">
                <a:solidFill>
                  <a:srgbClr val="C00000"/>
                </a:solidFill>
                <a:latin typeface="Source Sans Pro Bold"/>
                <a:ea typeface="Source Sans Pro Bold"/>
                <a:cs typeface="Source Sans Pro Bold"/>
                <a:sym typeface="Source Sans Pro Bold"/>
              </a:rPr>
              <a:t>distressed</a:t>
            </a:r>
            <a:r>
              <a:rPr dirty="0"/>
              <a:t>, try to make sure they are not left alone.</a:t>
            </a:r>
          </a:p>
        </p:txBody>
      </p:sp>
      <p:pic>
        <p:nvPicPr>
          <p:cNvPr id="467" name="Picture 2" descr="Picture 2"/>
          <p:cNvPicPr>
            <a:picLocks noChangeAspect="1"/>
          </p:cNvPicPr>
          <p:nvPr/>
        </p:nvPicPr>
        <p:blipFill>
          <a:blip r:embed="rId2"/>
          <a:srcRect t="12777"/>
          <a:stretch>
            <a:fillRect/>
          </a:stretch>
        </p:blipFill>
        <p:spPr>
          <a:xfrm>
            <a:off x="9079737" y="1225492"/>
            <a:ext cx="1623616" cy="2033275"/>
          </a:xfrm>
          <a:prstGeom prst="rect">
            <a:avLst/>
          </a:prstGeom>
          <a:ln w="12700">
            <a:miter lim="400000"/>
          </a:ln>
        </p:spPr>
      </p:pic>
      <p:sp>
        <p:nvSpPr>
          <p:cNvPr id="468" name="Slide Number Placeholder 3"/>
          <p:cNvSpPr txBox="1"/>
          <p:nvPr/>
        </p:nvSpPr>
        <p:spPr>
          <a:xfrm>
            <a:off x="9515805" y="6551539"/>
            <a:ext cx="2651762" cy="248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defRPr>
            </a:lvl1pPr>
          </a:lstStyle>
          <a:p>
            <a:r>
              <a:t>34</a:t>
            </a:r>
          </a:p>
        </p:txBody>
      </p:sp>
      <p:sp>
        <p:nvSpPr>
          <p:cNvPr id="2" name="Title 1">
            <a:extLst>
              <a:ext uri="{FF2B5EF4-FFF2-40B4-BE49-F238E27FC236}">
                <a16:creationId xmlns:a16="http://schemas.microsoft.com/office/drawing/2014/main" id="{F40C67C6-91F1-631A-15CD-854791F5FAF6}"/>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Help people feel calm</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0" name="Content Placeholder 2"/>
          <p:cNvSpPr txBox="1">
            <a:spLocks noGrp="1"/>
          </p:cNvSpPr>
          <p:nvPr>
            <p:ph type="body" sz="half" idx="1"/>
          </p:nvPr>
        </p:nvSpPr>
        <p:spPr>
          <a:xfrm>
            <a:off x="462607" y="1709567"/>
            <a:ext cx="5760642" cy="3438865"/>
          </a:xfrm>
          <a:prstGeom prst="rect">
            <a:avLst/>
          </a:prstGeom>
          <a:solidFill>
            <a:srgbClr val="0099CC">
              <a:alpha val="28000"/>
            </a:srgbClr>
          </a:solidFill>
        </p:spPr>
        <p:txBody>
          <a:bodyPr/>
          <a:lstStyle/>
          <a:p>
            <a:pPr>
              <a:defRPr sz="1900"/>
            </a:pPr>
            <a:r>
              <a:rPr dirty="0"/>
              <a:t>Try to find a quiet place to talk and minimize outside distractions.</a:t>
            </a:r>
          </a:p>
          <a:p>
            <a:pPr>
              <a:defRPr sz="1900"/>
            </a:pPr>
            <a:r>
              <a:rPr dirty="0"/>
              <a:t>Stay near the person but keep an appropriate distance depending on their age, gender and culture.</a:t>
            </a:r>
          </a:p>
          <a:p>
            <a:pPr>
              <a:defRPr sz="1900"/>
            </a:pPr>
            <a:r>
              <a:rPr dirty="0"/>
              <a:t>Let them know you hear them, for example, nod your head and say… “</a:t>
            </a:r>
            <a:r>
              <a:rPr dirty="0" err="1"/>
              <a:t>hmmmm</a:t>
            </a:r>
            <a:r>
              <a:rPr dirty="0"/>
              <a:t>.”</a:t>
            </a:r>
          </a:p>
          <a:p>
            <a:pPr>
              <a:defRPr sz="1900"/>
            </a:pPr>
            <a:r>
              <a:rPr dirty="0"/>
              <a:t>Be patient and calm.</a:t>
            </a:r>
          </a:p>
          <a:p>
            <a:pPr>
              <a:defRPr sz="1900"/>
            </a:pPr>
            <a:r>
              <a:rPr dirty="0"/>
              <a:t>Provide factual information IF you have it. Be honest about what you know and what you don’t know. “I don’t know but I will try to find out about that for you.”</a:t>
            </a:r>
          </a:p>
        </p:txBody>
      </p:sp>
      <p:grpSp>
        <p:nvGrpSpPr>
          <p:cNvPr id="475" name="Content Placeholder 3"/>
          <p:cNvGrpSpPr/>
          <p:nvPr/>
        </p:nvGrpSpPr>
        <p:grpSpPr>
          <a:xfrm>
            <a:off x="6778008" y="1709567"/>
            <a:ext cx="4943475" cy="3438864"/>
            <a:chOff x="0" y="0"/>
            <a:chExt cx="4943475" cy="4473575"/>
          </a:xfrm>
        </p:grpSpPr>
        <p:sp>
          <p:nvSpPr>
            <p:cNvPr id="473" name="Rectangle"/>
            <p:cNvSpPr/>
            <p:nvPr/>
          </p:nvSpPr>
          <p:spPr>
            <a:xfrm>
              <a:off x="0" y="0"/>
              <a:ext cx="4943475" cy="4473575"/>
            </a:xfrm>
            <a:prstGeom prst="rect">
              <a:avLst/>
            </a:prstGeom>
            <a:solidFill>
              <a:srgbClr val="0099CC">
                <a:alpha val="28000"/>
              </a:srgbClr>
            </a:solidFill>
            <a:ln w="12700" cap="flat">
              <a:noFill/>
              <a:miter lim="400000"/>
            </a:ln>
            <a:effectLst/>
          </p:spPr>
          <p:txBody>
            <a:bodyPr wrap="square" lIns="45719" tIns="45719" rIns="45719" bIns="45719" numCol="1" anchor="t">
              <a:noAutofit/>
            </a:bodyPr>
            <a:lstStyle/>
            <a:p>
              <a:pPr defTabSz="289320">
                <a:lnSpc>
                  <a:spcPct val="90000"/>
                </a:lnSpc>
                <a:spcBef>
                  <a:spcPts val="300"/>
                </a:spcBef>
                <a:defRPr sz="1900">
                  <a:latin typeface="+mn-lt"/>
                  <a:ea typeface="+mn-ea"/>
                  <a:cs typeface="+mn-cs"/>
                  <a:sym typeface="Source Sans Pro Regular"/>
                </a:defRPr>
              </a:pPr>
              <a:endParaRPr/>
            </a:p>
          </p:txBody>
        </p:sp>
        <p:sp>
          <p:nvSpPr>
            <p:cNvPr id="474" name="Give information in a way the person can understand –keep it simple.…"/>
            <p:cNvSpPr txBox="1"/>
            <p:nvPr/>
          </p:nvSpPr>
          <p:spPr>
            <a:xfrm>
              <a:off x="45719" y="0"/>
              <a:ext cx="4852036" cy="447357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rmAutofit/>
            </a:bodyPr>
            <a:lstStyle/>
            <a:p>
              <a:pPr defTabSz="289320">
                <a:lnSpc>
                  <a:spcPct val="90000"/>
                </a:lnSpc>
                <a:spcBef>
                  <a:spcPts val="300"/>
                </a:spcBef>
                <a:defRPr sz="1900">
                  <a:latin typeface="+mn-lt"/>
                  <a:ea typeface="+mn-ea"/>
                  <a:cs typeface="+mn-cs"/>
                  <a:sym typeface="Source Sans Pro Regular"/>
                </a:defRPr>
              </a:pPr>
              <a:r>
                <a:t>Give information in a way the person can understand –keep it simple.</a:t>
              </a:r>
              <a:endParaRPr sz="2400"/>
            </a:p>
            <a:p>
              <a:pPr defTabSz="289320">
                <a:lnSpc>
                  <a:spcPct val="90000"/>
                </a:lnSpc>
                <a:spcBef>
                  <a:spcPts val="300"/>
                </a:spcBef>
                <a:defRPr sz="1900">
                  <a:latin typeface="+mn-lt"/>
                  <a:ea typeface="+mn-ea"/>
                  <a:cs typeface="+mn-cs"/>
                  <a:sym typeface="Source Sans Pro Regular"/>
                </a:defRPr>
              </a:pPr>
              <a:r>
                <a:t>Acknowledge how they are feeling, and any losses or important events they share with you, such as loss of home or death of a loved one. “I’m so sorry…”</a:t>
              </a:r>
              <a:endParaRPr sz="2400"/>
            </a:p>
            <a:p>
              <a:pPr defTabSz="289320">
                <a:lnSpc>
                  <a:spcPct val="90000"/>
                </a:lnSpc>
                <a:spcBef>
                  <a:spcPts val="300"/>
                </a:spcBef>
                <a:defRPr sz="1900">
                  <a:latin typeface="+mn-lt"/>
                  <a:ea typeface="+mn-ea"/>
                  <a:cs typeface="+mn-cs"/>
                  <a:sym typeface="Source Sans Pro Regular"/>
                </a:defRPr>
              </a:pPr>
              <a:r>
                <a:t>Respect privacy. Keep the person’s story confidential, especially when they disclose very private events. </a:t>
              </a:r>
              <a:endParaRPr sz="2400"/>
            </a:p>
            <a:p>
              <a:pPr defTabSz="289320">
                <a:lnSpc>
                  <a:spcPct val="90000"/>
                </a:lnSpc>
                <a:spcBef>
                  <a:spcPts val="300"/>
                </a:spcBef>
                <a:defRPr sz="1900">
                  <a:latin typeface="+mn-lt"/>
                  <a:ea typeface="+mn-ea"/>
                  <a:cs typeface="+mn-cs"/>
                  <a:sym typeface="Source Sans Pro Regular"/>
                </a:defRPr>
              </a:pPr>
              <a:r>
                <a:t>Acknowledge the person’s strengths and how they have helped themselves.</a:t>
              </a:r>
            </a:p>
          </p:txBody>
        </p:sp>
      </p:grpSp>
      <p:sp>
        <p:nvSpPr>
          <p:cNvPr id="3" name="Title 1">
            <a:extLst>
              <a:ext uri="{FF2B5EF4-FFF2-40B4-BE49-F238E27FC236}">
                <a16:creationId xmlns:a16="http://schemas.microsoft.com/office/drawing/2014/main" id="{69B6CB24-E248-ECCE-95C1-1CF796453B81}"/>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Good Communication: things to say and do</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8" name="Content Placeholder 2"/>
          <p:cNvSpPr txBox="1">
            <a:spLocks noGrp="1"/>
          </p:cNvSpPr>
          <p:nvPr>
            <p:ph type="body" sz="half" idx="1"/>
          </p:nvPr>
        </p:nvSpPr>
        <p:spPr>
          <a:xfrm>
            <a:off x="695399" y="2338387"/>
            <a:ext cx="5085227" cy="2181226"/>
          </a:xfrm>
          <a:prstGeom prst="rect">
            <a:avLst/>
          </a:prstGeom>
          <a:solidFill>
            <a:srgbClr val="0099CC">
              <a:alpha val="28000"/>
            </a:srgbClr>
          </a:solidFill>
        </p:spPr>
        <p:txBody>
          <a:bodyPr/>
          <a:lstStyle/>
          <a:p>
            <a:pPr>
              <a:defRPr sz="1900"/>
            </a:pPr>
            <a:r>
              <a:t>Don’t pressure someone to tell their story. </a:t>
            </a:r>
          </a:p>
          <a:p>
            <a:pPr>
              <a:defRPr sz="1900"/>
            </a:pPr>
            <a:r>
              <a:t>Don’t interrupt someone’s story </a:t>
            </a:r>
          </a:p>
          <a:p>
            <a:pPr>
              <a:defRPr sz="1900"/>
            </a:pPr>
            <a:r>
              <a:t>Don’t judge what they have or haven’t done, or how they are feeling</a:t>
            </a:r>
            <a:r>
              <a:rPr i="1"/>
              <a:t>. </a:t>
            </a:r>
          </a:p>
          <a:p>
            <a:pPr>
              <a:defRPr sz="1900"/>
            </a:pPr>
            <a:r>
              <a:t>Don’t make up things you don’t know.</a:t>
            </a:r>
          </a:p>
          <a:p>
            <a:pPr>
              <a:defRPr sz="1900"/>
            </a:pPr>
            <a:r>
              <a:t>Don’t use terms that are too technical.</a:t>
            </a:r>
          </a:p>
        </p:txBody>
      </p:sp>
      <p:grpSp>
        <p:nvGrpSpPr>
          <p:cNvPr id="483" name="Content Placeholder 3"/>
          <p:cNvGrpSpPr/>
          <p:nvPr/>
        </p:nvGrpSpPr>
        <p:grpSpPr>
          <a:xfrm>
            <a:off x="6343003" y="2338387"/>
            <a:ext cx="4943475" cy="2181227"/>
            <a:chOff x="0" y="0"/>
            <a:chExt cx="4943475" cy="4652962"/>
          </a:xfrm>
        </p:grpSpPr>
        <p:sp>
          <p:nvSpPr>
            <p:cNvPr id="481" name="Rectangle"/>
            <p:cNvSpPr/>
            <p:nvPr/>
          </p:nvSpPr>
          <p:spPr>
            <a:xfrm>
              <a:off x="0" y="0"/>
              <a:ext cx="4943475" cy="4652963"/>
            </a:xfrm>
            <a:prstGeom prst="rect">
              <a:avLst/>
            </a:prstGeom>
            <a:solidFill>
              <a:srgbClr val="0099CC">
                <a:alpha val="28000"/>
              </a:srgbClr>
            </a:solidFill>
            <a:ln w="12700" cap="flat">
              <a:noFill/>
              <a:miter lim="400000"/>
            </a:ln>
            <a:effectLst/>
          </p:spPr>
          <p:txBody>
            <a:bodyPr wrap="square" lIns="45719" tIns="45719" rIns="45719" bIns="45719" numCol="1" anchor="t">
              <a:noAutofit/>
            </a:bodyPr>
            <a:lstStyle/>
            <a:p>
              <a:pPr defTabSz="289320">
                <a:lnSpc>
                  <a:spcPct val="90000"/>
                </a:lnSpc>
                <a:spcBef>
                  <a:spcPts val="300"/>
                </a:spcBef>
                <a:defRPr sz="1900">
                  <a:latin typeface="+mn-lt"/>
                  <a:ea typeface="+mn-ea"/>
                  <a:cs typeface="+mn-cs"/>
                  <a:sym typeface="Source Sans Pro Regular"/>
                </a:defRPr>
              </a:pPr>
              <a:endParaRPr/>
            </a:p>
          </p:txBody>
        </p:sp>
        <p:sp>
          <p:nvSpPr>
            <p:cNvPr id="482" name="Don’t tell them someone else’s story.…"/>
            <p:cNvSpPr txBox="1"/>
            <p:nvPr/>
          </p:nvSpPr>
          <p:spPr>
            <a:xfrm>
              <a:off x="45719" y="0"/>
              <a:ext cx="4852036" cy="46529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rmAutofit/>
            </a:bodyPr>
            <a:lstStyle/>
            <a:p>
              <a:pPr defTabSz="289320">
                <a:lnSpc>
                  <a:spcPct val="90000"/>
                </a:lnSpc>
                <a:spcBef>
                  <a:spcPts val="300"/>
                </a:spcBef>
                <a:defRPr sz="1900">
                  <a:latin typeface="+mn-lt"/>
                  <a:ea typeface="+mn-ea"/>
                  <a:cs typeface="+mn-cs"/>
                  <a:sym typeface="Source Sans Pro Regular"/>
                </a:defRPr>
              </a:pPr>
              <a:r>
                <a:rPr dirty="0"/>
                <a:t>Don’t tell them someone else’s story.</a:t>
              </a:r>
              <a:endParaRPr sz="2400" dirty="0"/>
            </a:p>
            <a:p>
              <a:pPr defTabSz="289320">
                <a:lnSpc>
                  <a:spcPct val="90000"/>
                </a:lnSpc>
                <a:spcBef>
                  <a:spcPts val="300"/>
                </a:spcBef>
                <a:defRPr sz="1900">
                  <a:latin typeface="+mn-lt"/>
                  <a:ea typeface="+mn-ea"/>
                  <a:cs typeface="+mn-cs"/>
                  <a:sym typeface="Source Sans Pro Regular"/>
                </a:defRPr>
              </a:pPr>
              <a:r>
                <a:rPr dirty="0"/>
                <a:t>Don’t talk about your own troubles.</a:t>
              </a:r>
              <a:endParaRPr sz="2400" dirty="0"/>
            </a:p>
            <a:p>
              <a:pPr defTabSz="289320">
                <a:lnSpc>
                  <a:spcPct val="90000"/>
                </a:lnSpc>
                <a:spcBef>
                  <a:spcPts val="300"/>
                </a:spcBef>
                <a:defRPr sz="1900">
                  <a:latin typeface="+mn-lt"/>
                  <a:ea typeface="+mn-ea"/>
                  <a:cs typeface="+mn-cs"/>
                  <a:sym typeface="Source Sans Pro Regular"/>
                </a:defRPr>
              </a:pPr>
              <a:r>
                <a:rPr dirty="0"/>
                <a:t>Don’t give false promises.</a:t>
              </a:r>
              <a:endParaRPr sz="2400" dirty="0"/>
            </a:p>
            <a:p>
              <a:pPr defTabSz="289320">
                <a:lnSpc>
                  <a:spcPct val="90000"/>
                </a:lnSpc>
                <a:spcBef>
                  <a:spcPts val="300"/>
                </a:spcBef>
                <a:defRPr sz="1900">
                  <a:latin typeface="+mn-lt"/>
                  <a:ea typeface="+mn-ea"/>
                  <a:cs typeface="+mn-cs"/>
                  <a:sym typeface="Source Sans Pro Regular"/>
                </a:defRPr>
              </a:pPr>
              <a:r>
                <a:rPr dirty="0"/>
                <a:t>Don’t think and act as if you must solve all the person’s problems for them.</a:t>
              </a:r>
              <a:endParaRPr sz="2400" dirty="0"/>
            </a:p>
            <a:p>
              <a:pPr defTabSz="289320">
                <a:lnSpc>
                  <a:spcPct val="90000"/>
                </a:lnSpc>
                <a:spcBef>
                  <a:spcPts val="300"/>
                </a:spcBef>
                <a:defRPr sz="1900">
                  <a:latin typeface="+mn-lt"/>
                  <a:ea typeface="+mn-ea"/>
                  <a:cs typeface="+mn-cs"/>
                  <a:sym typeface="Source Sans Pro Regular"/>
                </a:defRPr>
              </a:pPr>
              <a:r>
                <a:rPr dirty="0"/>
                <a:t>Don’t take away the person’s strength.</a:t>
              </a:r>
              <a:endParaRPr sz="2400" dirty="0"/>
            </a:p>
            <a:p>
              <a:pPr defTabSz="289320">
                <a:lnSpc>
                  <a:spcPct val="90000"/>
                </a:lnSpc>
                <a:spcBef>
                  <a:spcPts val="300"/>
                </a:spcBef>
                <a:defRPr sz="1900">
                  <a:latin typeface="+mn-lt"/>
                  <a:ea typeface="+mn-ea"/>
                  <a:cs typeface="+mn-cs"/>
                  <a:sym typeface="Source Sans Pro Regular"/>
                </a:defRPr>
              </a:pPr>
              <a:r>
                <a:rPr dirty="0"/>
                <a:t>Don’t talk about people in negative terms</a:t>
              </a:r>
            </a:p>
          </p:txBody>
        </p:sp>
      </p:grpSp>
      <p:sp>
        <p:nvSpPr>
          <p:cNvPr id="2" name="Title 1">
            <a:extLst>
              <a:ext uri="{FF2B5EF4-FFF2-40B4-BE49-F238E27FC236}">
                <a16:creationId xmlns:a16="http://schemas.microsoft.com/office/drawing/2014/main" id="{01FAA60C-1F2A-8BF2-EF44-45B88DCA20E2}"/>
              </a:ext>
            </a:extLst>
          </p:cNvPr>
          <p:cNvSpPr txBox="1">
            <a:spLocks/>
          </p:cNvSpPr>
          <p:nvPr/>
        </p:nvSpPr>
        <p:spPr>
          <a:xfrm>
            <a:off x="138856" y="92028"/>
            <a:ext cx="9369128"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Good Communication: things NOT to say and do</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8" name="Picture 1" descr="Picture 1"/>
          <p:cNvPicPr>
            <a:picLocks noChangeAspect="1"/>
          </p:cNvPicPr>
          <p:nvPr/>
        </p:nvPicPr>
        <p:blipFill>
          <a:blip r:embed="rId2"/>
          <a:stretch>
            <a:fillRect/>
          </a:stretch>
        </p:blipFill>
        <p:spPr>
          <a:xfrm>
            <a:off x="2469257" y="843511"/>
            <a:ext cx="7253487" cy="5170978"/>
          </a:xfrm>
          <a:prstGeom prst="rect">
            <a:avLst/>
          </a:prstGeom>
          <a:ln w="12700">
            <a:miter lim="400000"/>
          </a:ln>
        </p:spPr>
      </p:pic>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91" name="Picture 1" descr="Picture 1"/>
          <p:cNvPicPr>
            <a:picLocks noChangeAspect="1"/>
          </p:cNvPicPr>
          <p:nvPr/>
        </p:nvPicPr>
        <p:blipFill>
          <a:blip r:embed="rId2"/>
          <a:srcRect b="74934"/>
          <a:stretch>
            <a:fillRect/>
          </a:stretch>
        </p:blipFill>
        <p:spPr>
          <a:xfrm>
            <a:off x="2469257" y="540465"/>
            <a:ext cx="7253486" cy="1296146"/>
          </a:xfrm>
          <a:prstGeom prst="rect">
            <a:avLst/>
          </a:prstGeom>
          <a:ln w="12700">
            <a:miter lim="400000"/>
          </a:ln>
        </p:spPr>
      </p:pic>
      <p:sp>
        <p:nvSpPr>
          <p:cNvPr id="492" name="TextBox 2"/>
          <p:cNvSpPr txBox="1"/>
          <p:nvPr/>
        </p:nvSpPr>
        <p:spPr>
          <a:xfrm>
            <a:off x="2613328" y="2317027"/>
            <a:ext cx="6965344" cy="2834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defRPr sz="2800" u="sng">
                <a:latin typeface="+mn-lt"/>
                <a:ea typeface="+mn-ea"/>
                <a:cs typeface="+mn-cs"/>
                <a:sym typeface="Source Sans Pro Regular"/>
              </a:defRPr>
            </a:pPr>
            <a:r>
              <a:rPr dirty="0"/>
              <a:t>Basic Needs</a:t>
            </a:r>
          </a:p>
          <a:p>
            <a:pPr marL="285750" indent="-285750">
              <a:buSzPct val="100000"/>
              <a:buFont typeface="Arial"/>
              <a:buChar char="•"/>
              <a:defRPr sz="2800">
                <a:latin typeface="+mn-lt"/>
                <a:ea typeface="+mn-ea"/>
                <a:cs typeface="+mn-cs"/>
                <a:sym typeface="Source Sans Pro Regular"/>
              </a:defRPr>
            </a:pPr>
            <a:r>
              <a:rPr dirty="0"/>
              <a:t>What needs do they request?</a:t>
            </a:r>
          </a:p>
          <a:p>
            <a:pPr marL="285750" indent="-285750">
              <a:buSzPct val="100000"/>
              <a:buFont typeface="Arial"/>
              <a:buChar char="•"/>
              <a:defRPr sz="2800">
                <a:latin typeface="+mn-lt"/>
                <a:ea typeface="+mn-ea"/>
                <a:cs typeface="+mn-cs"/>
                <a:sym typeface="Source Sans Pro Regular"/>
              </a:defRPr>
            </a:pPr>
            <a:r>
              <a:rPr dirty="0"/>
              <a:t>What services are available?</a:t>
            </a:r>
          </a:p>
          <a:p>
            <a:pPr marL="285750" indent="-285750">
              <a:buSzPct val="100000"/>
              <a:buFont typeface="Arial"/>
              <a:buChar char="•"/>
              <a:defRPr sz="2800">
                <a:latin typeface="+mn-lt"/>
                <a:ea typeface="+mn-ea"/>
                <a:cs typeface="+mn-cs"/>
                <a:sym typeface="Source Sans Pro Regular"/>
              </a:defRPr>
            </a:pPr>
            <a:r>
              <a:rPr dirty="0"/>
              <a:t>Don’t overlook the needs of vulnerable or marginalized people</a:t>
            </a:r>
          </a:p>
          <a:p>
            <a:pPr marL="285750" indent="-285750">
              <a:buSzPct val="100000"/>
              <a:buFont typeface="Arial"/>
              <a:buChar char="•"/>
              <a:defRPr sz="2800">
                <a:latin typeface="+mn-lt"/>
                <a:ea typeface="+mn-ea"/>
                <a:cs typeface="+mn-cs"/>
                <a:sym typeface="Source Sans Pro Regular"/>
              </a:defRPr>
            </a:pPr>
            <a:r>
              <a:rPr dirty="0"/>
              <a:t>Follow up if you promise to do so</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94" name="Picture 1" descr="Picture 1"/>
          <p:cNvPicPr>
            <a:picLocks noChangeAspect="1"/>
          </p:cNvPicPr>
          <p:nvPr/>
        </p:nvPicPr>
        <p:blipFill>
          <a:blip r:embed="rId2"/>
          <a:srcRect b="74934"/>
          <a:stretch>
            <a:fillRect/>
          </a:stretch>
        </p:blipFill>
        <p:spPr>
          <a:xfrm>
            <a:off x="2339113" y="427297"/>
            <a:ext cx="7513774" cy="1296146"/>
          </a:xfrm>
          <a:prstGeom prst="rect">
            <a:avLst/>
          </a:prstGeom>
          <a:ln w="12700">
            <a:miter lim="400000"/>
          </a:ln>
        </p:spPr>
      </p:pic>
      <p:sp>
        <p:nvSpPr>
          <p:cNvPr id="495" name="TextBox 2"/>
          <p:cNvSpPr txBox="1"/>
          <p:nvPr/>
        </p:nvSpPr>
        <p:spPr>
          <a:xfrm>
            <a:off x="2415284" y="1628799"/>
            <a:ext cx="7361433" cy="409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defRPr sz="2800" u="sng">
                <a:latin typeface="+mn-lt"/>
                <a:ea typeface="+mn-ea"/>
                <a:cs typeface="+mn-cs"/>
                <a:sym typeface="Source Sans Pro Regular"/>
              </a:defRPr>
            </a:pPr>
            <a:endParaRPr dirty="0"/>
          </a:p>
          <a:p>
            <a:pPr algn="ctr">
              <a:defRPr sz="2800" u="sng">
                <a:latin typeface="+mn-lt"/>
                <a:ea typeface="+mn-ea"/>
                <a:cs typeface="+mn-cs"/>
                <a:sym typeface="Source Sans Pro Regular"/>
              </a:defRPr>
            </a:pPr>
            <a:r>
              <a:rPr dirty="0"/>
              <a:t>Help people cope with problems</a:t>
            </a:r>
          </a:p>
          <a:p>
            <a:pPr>
              <a:defRPr sz="2400">
                <a:latin typeface="+mn-lt"/>
                <a:ea typeface="+mn-ea"/>
                <a:cs typeface="+mn-cs"/>
                <a:sym typeface="Source Sans Pro Regular"/>
              </a:defRPr>
            </a:pPr>
            <a:endParaRPr dirty="0"/>
          </a:p>
          <a:p>
            <a:pPr>
              <a:defRPr sz="2400">
                <a:latin typeface="+mn-lt"/>
                <a:ea typeface="+mn-ea"/>
                <a:cs typeface="+mn-cs"/>
                <a:sym typeface="Source Sans Pro Regular"/>
              </a:defRPr>
            </a:pPr>
            <a:r>
              <a:rPr dirty="0"/>
              <a:t>Distressed people may feel overwhelmed with worries…</a:t>
            </a:r>
          </a:p>
          <a:p>
            <a:pPr>
              <a:defRPr sz="2400">
                <a:latin typeface="+mn-lt"/>
                <a:ea typeface="+mn-ea"/>
                <a:cs typeface="+mn-cs"/>
                <a:sym typeface="Source Sans Pro Regular"/>
              </a:defRPr>
            </a:pPr>
            <a:endParaRPr dirty="0"/>
          </a:p>
          <a:p>
            <a:pPr marL="285750" indent="-285750">
              <a:buSzPct val="100000"/>
              <a:buFont typeface="Arial"/>
              <a:buChar char="•"/>
              <a:defRPr sz="2000">
                <a:latin typeface="+mn-lt"/>
                <a:ea typeface="+mn-ea"/>
                <a:cs typeface="+mn-cs"/>
                <a:sym typeface="Source Sans Pro Regular"/>
              </a:defRPr>
            </a:pPr>
            <a:r>
              <a:rPr dirty="0"/>
              <a:t>Help them prioritize urgent needs (what to do first)</a:t>
            </a:r>
          </a:p>
          <a:p>
            <a:pPr marL="285750" indent="-285750">
              <a:buSzPct val="100000"/>
              <a:buFont typeface="Arial"/>
              <a:buChar char="•"/>
              <a:defRPr sz="2000">
                <a:latin typeface="+mn-lt"/>
                <a:ea typeface="+mn-ea"/>
                <a:cs typeface="+mn-cs"/>
                <a:sym typeface="Source Sans Pro Regular"/>
              </a:defRPr>
            </a:pPr>
            <a:r>
              <a:rPr dirty="0"/>
              <a:t>Help them identify supports in their life</a:t>
            </a:r>
          </a:p>
          <a:p>
            <a:pPr marL="285750" indent="-285750">
              <a:buSzPct val="100000"/>
              <a:buFont typeface="Arial"/>
              <a:buChar char="•"/>
              <a:defRPr sz="2000">
                <a:latin typeface="+mn-lt"/>
                <a:ea typeface="+mn-ea"/>
                <a:cs typeface="+mn-cs"/>
                <a:sym typeface="Source Sans Pro Regular"/>
              </a:defRPr>
            </a:pPr>
            <a:r>
              <a:rPr dirty="0"/>
              <a:t>Give practical suggestions how they can meet their needs (e.g. registering for food aid)</a:t>
            </a:r>
          </a:p>
          <a:p>
            <a:pPr marL="285750" indent="-285750">
              <a:buSzPct val="100000"/>
              <a:buFont typeface="Arial"/>
              <a:buChar char="•"/>
              <a:defRPr sz="2000">
                <a:latin typeface="+mn-lt"/>
                <a:ea typeface="+mn-ea"/>
                <a:cs typeface="+mn-cs"/>
                <a:sym typeface="Source Sans Pro Regular"/>
              </a:defRPr>
            </a:pPr>
            <a:r>
              <a:rPr dirty="0"/>
              <a:t>Help them remember how they coped in the past and what helps them to feel better</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Content Placeholder 2"/>
          <p:cNvSpPr txBox="1">
            <a:spLocks noGrp="1"/>
          </p:cNvSpPr>
          <p:nvPr>
            <p:ph type="body" idx="1"/>
          </p:nvPr>
        </p:nvSpPr>
        <p:spPr>
          <a:xfrm>
            <a:off x="4283496" y="1254401"/>
            <a:ext cx="7529514" cy="4349198"/>
          </a:xfrm>
          <a:prstGeom prst="rect">
            <a:avLst/>
          </a:prstGeom>
        </p:spPr>
        <p:txBody>
          <a:bodyPr lIns="45719" tIns="45720" rIns="45719" bIns="45720" anchor="ctr">
            <a:normAutofit/>
          </a:bodyPr>
          <a:lstStyle/>
          <a:p>
            <a:pPr>
              <a:spcBef>
                <a:spcPts val="1200"/>
              </a:spcBef>
            </a:pPr>
            <a:r>
              <a:rPr sz="2800" b="1" dirty="0">
                <a:solidFill>
                  <a:schemeClr val="tx1"/>
                </a:solidFill>
              </a:rPr>
              <a:t>At the end of this session</a:t>
            </a:r>
            <a:r>
              <a:rPr lang="en-US" sz="2800" b="1" dirty="0">
                <a:solidFill>
                  <a:schemeClr val="tx1"/>
                </a:solidFill>
              </a:rPr>
              <a:t>,</a:t>
            </a:r>
            <a:r>
              <a:rPr sz="2800" b="1" dirty="0">
                <a:solidFill>
                  <a:schemeClr val="tx1"/>
                </a:solidFill>
              </a:rPr>
              <a:t> you should be able to:</a:t>
            </a:r>
          </a:p>
          <a:p>
            <a:pPr>
              <a:spcBef>
                <a:spcPts val="1200"/>
              </a:spcBef>
            </a:pPr>
            <a:endParaRPr dirty="0"/>
          </a:p>
          <a:p>
            <a:pPr marL="254000" indent="-254000">
              <a:spcBef>
                <a:spcPts val="1200"/>
              </a:spcBef>
              <a:buClr>
                <a:srgbClr val="C00000"/>
              </a:buClr>
              <a:buSzPct val="100000"/>
              <a:buFont typeface="Arial"/>
              <a:buChar char="•"/>
            </a:pPr>
            <a:r>
              <a:rPr dirty="0"/>
              <a:t>Explain how the Psychological First Aid (PFA) approach can be integrated to the RRT members daily tasks.</a:t>
            </a:r>
          </a:p>
          <a:p>
            <a:pPr marL="254000" indent="-254000">
              <a:spcBef>
                <a:spcPts val="1200"/>
              </a:spcBef>
              <a:buClr>
                <a:srgbClr val="C00000"/>
              </a:buClr>
              <a:buSzPct val="100000"/>
              <a:buFont typeface="Arial"/>
              <a:buChar char="•"/>
            </a:pPr>
            <a:endParaRPr dirty="0"/>
          </a:p>
          <a:p>
            <a:pPr marL="254000" indent="-254000">
              <a:spcBef>
                <a:spcPts val="1200"/>
              </a:spcBef>
              <a:buClr>
                <a:srgbClr val="C00000"/>
              </a:buClr>
              <a:buSzPct val="100000"/>
              <a:buFont typeface="Arial"/>
              <a:buChar char="•"/>
            </a:pPr>
            <a:r>
              <a:rPr dirty="0"/>
              <a:t>Identify how, when and where PFA can be offered.</a:t>
            </a:r>
          </a:p>
          <a:p>
            <a:pPr marL="254000" indent="-254000">
              <a:spcBef>
                <a:spcPts val="1200"/>
              </a:spcBef>
              <a:buClr>
                <a:srgbClr val="C00000"/>
              </a:buClr>
              <a:buSzPct val="100000"/>
              <a:buFont typeface="Arial"/>
              <a:buChar char="•"/>
            </a:pPr>
            <a:endParaRPr dirty="0"/>
          </a:p>
          <a:p>
            <a:pPr marL="254000" indent="-254000">
              <a:spcBef>
                <a:spcPts val="1200"/>
              </a:spcBef>
              <a:buClr>
                <a:srgbClr val="C00000"/>
              </a:buClr>
              <a:buSzPct val="100000"/>
              <a:buFont typeface="Arial"/>
              <a:buChar char="•"/>
            </a:pPr>
            <a:r>
              <a:rPr dirty="0"/>
              <a:t>Describe how field workers can care for themselves and support colleagues in an emergency.</a:t>
            </a:r>
          </a:p>
        </p:txBody>
      </p:sp>
      <p:sp>
        <p:nvSpPr>
          <p:cNvPr id="4" name="Google Shape;307;p8">
            <a:extLst>
              <a:ext uri="{FF2B5EF4-FFF2-40B4-BE49-F238E27FC236}">
                <a16:creationId xmlns:a16="http://schemas.microsoft.com/office/drawing/2014/main" id="{8F6D9990-9301-770E-D4FF-BB86486E84E2}"/>
              </a:ext>
            </a:extLst>
          </p:cNvPr>
          <p:cNvSpPr txBox="1">
            <a:spLocks noGrp="1"/>
          </p:cNvSpPr>
          <p:nvPr>
            <p:ph type="title"/>
          </p:nvPr>
        </p:nvSpPr>
        <p:spPr>
          <a:xfrm>
            <a:off x="388936" y="630315"/>
            <a:ext cx="3264195" cy="839972"/>
          </a:xfrm>
          <a:prstGeom prst="rect">
            <a:avLst/>
          </a:prstGeom>
        </p:spPr>
        <p:txBody>
          <a:bodyPr lIns="0" tIns="0" rIns="0" bIns="0" anchor="b">
            <a:noAutofit/>
          </a:bodyPr>
          <a:lstStyle/>
          <a:p>
            <a:r>
              <a:rPr lang="hu-HU" b="1" dirty="0"/>
              <a:t>Learning objectives</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99" name="Picture 1" descr="Picture 1"/>
          <p:cNvPicPr>
            <a:picLocks noChangeAspect="1"/>
          </p:cNvPicPr>
          <p:nvPr/>
        </p:nvPicPr>
        <p:blipFill>
          <a:blip r:embed="rId3"/>
          <a:srcRect b="74934"/>
          <a:stretch>
            <a:fillRect/>
          </a:stretch>
        </p:blipFill>
        <p:spPr>
          <a:xfrm>
            <a:off x="2469257" y="370712"/>
            <a:ext cx="7253487" cy="1296146"/>
          </a:xfrm>
          <a:prstGeom prst="rect">
            <a:avLst/>
          </a:prstGeom>
          <a:ln w="12700">
            <a:miter lim="400000"/>
          </a:ln>
        </p:spPr>
      </p:pic>
      <p:sp>
        <p:nvSpPr>
          <p:cNvPr id="500" name="TextBox 2"/>
          <p:cNvSpPr txBox="1"/>
          <p:nvPr/>
        </p:nvSpPr>
        <p:spPr>
          <a:xfrm>
            <a:off x="1785236" y="1768456"/>
            <a:ext cx="8621529" cy="42697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defRPr sz="2800" u="sng">
                <a:latin typeface="+mn-lt"/>
                <a:ea typeface="+mn-ea"/>
                <a:cs typeface="+mn-cs"/>
                <a:sym typeface="Source Sans Pro Regular"/>
              </a:defRPr>
            </a:pPr>
            <a:r>
              <a:rPr dirty="0"/>
              <a:t>Help people cope with problems</a:t>
            </a:r>
          </a:p>
          <a:p>
            <a:pPr algn="ctr">
              <a:defRPr sz="2400">
                <a:latin typeface="+mn-lt"/>
                <a:ea typeface="+mn-ea"/>
                <a:cs typeface="+mn-cs"/>
                <a:sym typeface="Source Sans Pro Regular"/>
              </a:defRPr>
            </a:pPr>
            <a:r>
              <a:rPr dirty="0"/>
              <a:t>Positive Coping Strategies (adjust for culture)</a:t>
            </a:r>
          </a:p>
          <a:p>
            <a:pPr>
              <a:defRPr sz="1100">
                <a:latin typeface="+mn-lt"/>
                <a:ea typeface="+mn-ea"/>
                <a:cs typeface="+mn-cs"/>
                <a:sym typeface="Source Sans Pro Regular"/>
              </a:defRPr>
            </a:pPr>
            <a:endParaRPr dirty="0"/>
          </a:p>
          <a:p>
            <a:pPr>
              <a:defRPr>
                <a:latin typeface="+mn-lt"/>
                <a:ea typeface="+mn-ea"/>
                <a:cs typeface="+mn-cs"/>
                <a:sym typeface="Source Sans Pro Regular"/>
              </a:defRPr>
            </a:pPr>
            <a:r>
              <a:rPr dirty="0"/>
              <a:t>Help people use their natural coping mechanisms to regain a sense of control:</a:t>
            </a:r>
          </a:p>
          <a:p>
            <a:pPr marL="285750" indent="-285750">
              <a:buSzPct val="100000"/>
              <a:buFont typeface="Arial"/>
              <a:buChar char="•"/>
              <a:defRPr sz="2000">
                <a:latin typeface="+mn-lt"/>
                <a:ea typeface="+mn-ea"/>
                <a:cs typeface="+mn-cs"/>
                <a:sym typeface="Source Sans Pro Regular"/>
              </a:defRPr>
            </a:pPr>
            <a:r>
              <a:rPr dirty="0"/>
              <a:t>Get enough rest</a:t>
            </a:r>
          </a:p>
          <a:p>
            <a:pPr marL="285750" indent="-285750">
              <a:buSzPct val="100000"/>
              <a:buFont typeface="Arial"/>
              <a:buChar char="•"/>
              <a:defRPr sz="2000">
                <a:latin typeface="+mn-lt"/>
                <a:ea typeface="+mn-ea"/>
                <a:cs typeface="+mn-cs"/>
                <a:sym typeface="Source Sans Pro Regular"/>
              </a:defRPr>
            </a:pPr>
            <a:r>
              <a:rPr dirty="0"/>
              <a:t>Eat as regularly as possible and drink water</a:t>
            </a:r>
          </a:p>
          <a:p>
            <a:pPr marL="285750" indent="-285750">
              <a:buSzPct val="100000"/>
              <a:buFont typeface="Arial"/>
              <a:buChar char="•"/>
              <a:defRPr sz="2000">
                <a:latin typeface="+mn-lt"/>
                <a:ea typeface="+mn-ea"/>
                <a:cs typeface="+mn-cs"/>
                <a:sym typeface="Source Sans Pro Regular"/>
              </a:defRPr>
            </a:pPr>
            <a:r>
              <a:rPr dirty="0"/>
              <a:t>Talk and spend time with family and friends</a:t>
            </a:r>
          </a:p>
          <a:p>
            <a:pPr marL="285750" indent="-285750">
              <a:buSzPct val="100000"/>
              <a:buFont typeface="Arial"/>
              <a:buChar char="•"/>
              <a:defRPr sz="2000">
                <a:latin typeface="+mn-lt"/>
                <a:ea typeface="+mn-ea"/>
                <a:cs typeface="+mn-cs"/>
                <a:sym typeface="Source Sans Pro Regular"/>
              </a:defRPr>
            </a:pPr>
            <a:r>
              <a:rPr dirty="0"/>
              <a:t>Discuss problems with someone you trust</a:t>
            </a:r>
          </a:p>
          <a:p>
            <a:pPr marL="285750" indent="-285750">
              <a:buSzPct val="100000"/>
              <a:buFont typeface="Arial"/>
              <a:buChar char="•"/>
              <a:defRPr sz="2000">
                <a:latin typeface="+mn-lt"/>
                <a:ea typeface="+mn-ea"/>
                <a:cs typeface="+mn-cs"/>
                <a:sym typeface="Source Sans Pro Regular"/>
              </a:defRPr>
            </a:pPr>
            <a:r>
              <a:rPr dirty="0"/>
              <a:t>Relax: walk, sing, pray, play with children</a:t>
            </a:r>
          </a:p>
          <a:p>
            <a:pPr marL="285750" indent="-285750">
              <a:buSzPct val="100000"/>
              <a:buFont typeface="Arial"/>
              <a:buChar char="•"/>
              <a:defRPr sz="2000">
                <a:latin typeface="+mn-lt"/>
                <a:ea typeface="+mn-ea"/>
                <a:cs typeface="+mn-cs"/>
                <a:sym typeface="Source Sans Pro Regular"/>
              </a:defRPr>
            </a:pPr>
            <a:r>
              <a:rPr dirty="0"/>
              <a:t>Exercise</a:t>
            </a:r>
          </a:p>
          <a:p>
            <a:pPr marL="285750" indent="-285750">
              <a:buSzPct val="100000"/>
              <a:buFont typeface="Arial"/>
              <a:buChar char="•"/>
              <a:defRPr sz="2000">
                <a:latin typeface="+mn-lt"/>
                <a:ea typeface="+mn-ea"/>
                <a:cs typeface="+mn-cs"/>
                <a:sym typeface="Source Sans Pro Regular"/>
              </a:defRPr>
            </a:pPr>
            <a:r>
              <a:rPr dirty="0"/>
              <a:t>Avoid alcohol or drugs, caffeine, nicotine</a:t>
            </a:r>
          </a:p>
          <a:p>
            <a:pPr marL="285750" indent="-285750">
              <a:buSzPct val="100000"/>
              <a:buFont typeface="Arial"/>
              <a:buChar char="•"/>
              <a:defRPr sz="2000">
                <a:latin typeface="+mn-lt"/>
                <a:ea typeface="+mn-ea"/>
                <a:cs typeface="+mn-cs"/>
                <a:sym typeface="Source Sans Pro Regular"/>
              </a:defRPr>
            </a:pPr>
            <a:r>
              <a:rPr dirty="0"/>
              <a:t>Attend to personal hygiene</a:t>
            </a:r>
          </a:p>
          <a:p>
            <a:pPr marL="285750" indent="-285750">
              <a:buSzPct val="100000"/>
              <a:buFont typeface="Arial"/>
              <a:buChar char="•"/>
              <a:defRPr sz="2000">
                <a:latin typeface="+mn-lt"/>
                <a:ea typeface="+mn-ea"/>
                <a:cs typeface="+mn-cs"/>
                <a:sym typeface="Source Sans Pro Regular"/>
              </a:defRPr>
            </a:pPr>
            <a:r>
              <a:rPr dirty="0"/>
              <a:t>Find safe ways to help others</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06" name="Picture 1" descr="Picture 1"/>
          <p:cNvPicPr>
            <a:picLocks noChangeAspect="1"/>
          </p:cNvPicPr>
          <p:nvPr/>
        </p:nvPicPr>
        <p:blipFill>
          <a:blip r:embed="rId2"/>
          <a:srcRect b="74934"/>
          <a:stretch>
            <a:fillRect/>
          </a:stretch>
        </p:blipFill>
        <p:spPr>
          <a:xfrm>
            <a:off x="2469257" y="370712"/>
            <a:ext cx="7253487" cy="1296146"/>
          </a:xfrm>
          <a:prstGeom prst="rect">
            <a:avLst/>
          </a:prstGeom>
          <a:ln w="12700">
            <a:miter lim="400000"/>
          </a:ln>
        </p:spPr>
      </p:pic>
      <p:sp>
        <p:nvSpPr>
          <p:cNvPr id="507" name="TextBox 2"/>
          <p:cNvSpPr txBox="1"/>
          <p:nvPr/>
        </p:nvSpPr>
        <p:spPr>
          <a:xfrm>
            <a:off x="1785236" y="1844238"/>
            <a:ext cx="8621529" cy="3723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defRPr sz="2800" u="sng">
                <a:latin typeface="+mn-lt"/>
                <a:ea typeface="+mn-ea"/>
                <a:cs typeface="+mn-cs"/>
                <a:sym typeface="Source Sans Pro Regular"/>
              </a:defRPr>
            </a:pPr>
            <a:r>
              <a:rPr dirty="0"/>
              <a:t>Give information</a:t>
            </a:r>
          </a:p>
          <a:p>
            <a:pPr>
              <a:defRPr sz="2000">
                <a:latin typeface="+mn-lt"/>
                <a:ea typeface="+mn-ea"/>
                <a:cs typeface="+mn-cs"/>
                <a:sym typeface="Source Sans Pro Regular"/>
              </a:defRPr>
            </a:pPr>
            <a:endParaRPr dirty="0"/>
          </a:p>
          <a:p>
            <a:pPr marL="285750" indent="-285750">
              <a:buSzPct val="100000"/>
              <a:buFont typeface="Arial"/>
              <a:buChar char="•"/>
              <a:defRPr sz="2000">
                <a:latin typeface="+mn-lt"/>
                <a:ea typeface="+mn-ea"/>
                <a:cs typeface="+mn-cs"/>
                <a:sym typeface="Source Sans Pro Regular"/>
              </a:defRPr>
            </a:pPr>
            <a:r>
              <a:rPr dirty="0"/>
              <a:t>Find accurate information before helping</a:t>
            </a:r>
          </a:p>
          <a:p>
            <a:pPr marL="285750" indent="-285750">
              <a:buSzPct val="100000"/>
              <a:buFont typeface="Arial"/>
              <a:buChar char="•"/>
              <a:defRPr sz="2000">
                <a:latin typeface="+mn-lt"/>
                <a:ea typeface="+mn-ea"/>
                <a:cs typeface="+mn-cs"/>
                <a:sym typeface="Source Sans Pro Regular"/>
              </a:defRPr>
            </a:pPr>
            <a:r>
              <a:rPr dirty="0"/>
              <a:t>Keep updated</a:t>
            </a:r>
          </a:p>
          <a:p>
            <a:pPr marL="285750" indent="-285750">
              <a:buSzPct val="100000"/>
              <a:buFont typeface="Arial"/>
              <a:buChar char="•"/>
              <a:defRPr sz="2000">
                <a:latin typeface="+mn-lt"/>
                <a:ea typeface="+mn-ea"/>
                <a:cs typeface="+mn-cs"/>
                <a:sym typeface="Source Sans Pro Regular"/>
              </a:defRPr>
            </a:pPr>
            <a:r>
              <a:rPr dirty="0"/>
              <a:t>Make sure people are informed where and how to access services – especially vulnerable people</a:t>
            </a:r>
          </a:p>
          <a:p>
            <a:pPr marL="285750" indent="-285750">
              <a:buSzPct val="100000"/>
              <a:buFont typeface="Arial"/>
              <a:buChar char="•"/>
              <a:defRPr sz="2000">
                <a:latin typeface="+mn-lt"/>
                <a:ea typeface="+mn-ea"/>
                <a:cs typeface="+mn-cs"/>
                <a:sym typeface="Source Sans Pro Regular"/>
              </a:defRPr>
            </a:pPr>
            <a:r>
              <a:rPr dirty="0"/>
              <a:t>Say ONLY what you know – don’t make up information</a:t>
            </a:r>
          </a:p>
          <a:p>
            <a:pPr marL="285750" indent="-285750">
              <a:buSzPct val="100000"/>
              <a:buFont typeface="Arial"/>
              <a:buChar char="•"/>
              <a:defRPr sz="2000">
                <a:latin typeface="+mn-lt"/>
                <a:ea typeface="+mn-ea"/>
                <a:cs typeface="+mn-cs"/>
                <a:sym typeface="Source Sans Pro Regular"/>
              </a:defRPr>
            </a:pPr>
            <a:r>
              <a:rPr dirty="0"/>
              <a:t>Keep messages simple and accurate, repeat often</a:t>
            </a:r>
          </a:p>
          <a:p>
            <a:pPr marL="285750" indent="-285750">
              <a:buSzPct val="100000"/>
              <a:buFont typeface="Arial"/>
              <a:buChar char="•"/>
              <a:defRPr sz="2000">
                <a:latin typeface="+mn-lt"/>
                <a:ea typeface="+mn-ea"/>
                <a:cs typeface="+mn-cs"/>
                <a:sym typeface="Source Sans Pro Regular"/>
              </a:defRPr>
            </a:pPr>
            <a:r>
              <a:rPr dirty="0"/>
              <a:t>Give same information to groups to decrease rumors</a:t>
            </a:r>
          </a:p>
          <a:p>
            <a:pPr marL="285750" indent="-285750">
              <a:buSzPct val="100000"/>
              <a:buFont typeface="Arial"/>
              <a:buChar char="•"/>
              <a:defRPr sz="2000">
                <a:latin typeface="+mn-lt"/>
                <a:ea typeface="+mn-ea"/>
                <a:cs typeface="+mn-cs"/>
                <a:sym typeface="Source Sans Pro Regular"/>
              </a:defRPr>
            </a:pPr>
            <a:r>
              <a:rPr dirty="0"/>
              <a:t>Explain source and reliability of information you give</a:t>
            </a:r>
          </a:p>
          <a:p>
            <a:pPr marL="285750" indent="-285750">
              <a:buSzPct val="100000"/>
              <a:buFont typeface="Arial"/>
              <a:buChar char="•"/>
              <a:defRPr sz="2000">
                <a:latin typeface="+mn-lt"/>
                <a:ea typeface="+mn-ea"/>
                <a:cs typeface="+mn-cs"/>
                <a:sym typeface="Source Sans Pro Regular"/>
              </a:defRPr>
            </a:pPr>
            <a:r>
              <a:rPr dirty="0"/>
              <a:t>Let them know when and/or where you will update them</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11" name="Picture 1" descr="Picture 1"/>
          <p:cNvPicPr>
            <a:picLocks noChangeAspect="1"/>
          </p:cNvPicPr>
          <p:nvPr/>
        </p:nvPicPr>
        <p:blipFill>
          <a:blip r:embed="rId2"/>
          <a:srcRect b="74934"/>
          <a:stretch>
            <a:fillRect/>
          </a:stretch>
        </p:blipFill>
        <p:spPr>
          <a:xfrm>
            <a:off x="2469257" y="359396"/>
            <a:ext cx="7253486" cy="1296146"/>
          </a:xfrm>
          <a:prstGeom prst="rect">
            <a:avLst/>
          </a:prstGeom>
          <a:ln w="12700">
            <a:miter lim="400000"/>
          </a:ln>
        </p:spPr>
      </p:pic>
      <p:sp>
        <p:nvSpPr>
          <p:cNvPr id="512" name="TextBox 2"/>
          <p:cNvSpPr txBox="1"/>
          <p:nvPr/>
        </p:nvSpPr>
        <p:spPr>
          <a:xfrm>
            <a:off x="1785236" y="1875595"/>
            <a:ext cx="8621529" cy="40157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lgn="ctr">
              <a:defRPr sz="2800" u="sng">
                <a:latin typeface="+mn-lt"/>
                <a:ea typeface="+mn-ea"/>
                <a:cs typeface="+mn-cs"/>
                <a:sym typeface="Source Sans Pro Regular"/>
              </a:defRPr>
            </a:pPr>
            <a:r>
              <a:rPr dirty="0"/>
              <a:t>Connect People with Loved Ones and Social Support</a:t>
            </a:r>
          </a:p>
          <a:p>
            <a:pPr>
              <a:defRPr sz="2000">
                <a:latin typeface="+mn-lt"/>
                <a:ea typeface="+mn-ea"/>
                <a:cs typeface="+mn-cs"/>
                <a:sym typeface="Source Sans Pro Regular"/>
              </a:defRPr>
            </a:pPr>
            <a:endParaRPr dirty="0"/>
          </a:p>
          <a:p>
            <a:pPr marL="285750" indent="-285750">
              <a:buSzPct val="100000"/>
              <a:buFont typeface="Arial"/>
              <a:buChar char="•"/>
              <a:defRPr sz="2400">
                <a:latin typeface="+mn-lt"/>
                <a:ea typeface="+mn-ea"/>
                <a:cs typeface="+mn-cs"/>
                <a:sym typeface="Source Sans Pro Regular"/>
              </a:defRPr>
            </a:pPr>
            <a:r>
              <a:rPr dirty="0"/>
              <a:t>Social support is very important to recovery</a:t>
            </a:r>
          </a:p>
          <a:p>
            <a:pPr marL="285750" indent="-285750">
              <a:buSzPct val="100000"/>
              <a:buFont typeface="Arial"/>
              <a:buChar char="•"/>
              <a:defRPr sz="2400">
                <a:latin typeface="+mn-lt"/>
                <a:ea typeface="+mn-ea"/>
                <a:cs typeface="+mn-cs"/>
                <a:sym typeface="Source Sans Pro Regular"/>
              </a:defRPr>
            </a:pPr>
            <a:r>
              <a:rPr dirty="0"/>
              <a:t>Keep families together and children with caregivers</a:t>
            </a:r>
          </a:p>
          <a:p>
            <a:pPr marL="285750" indent="-285750">
              <a:buSzPct val="100000"/>
              <a:buFont typeface="Arial"/>
              <a:buChar char="•"/>
              <a:defRPr sz="2400">
                <a:latin typeface="+mn-lt"/>
                <a:ea typeface="+mn-ea"/>
                <a:cs typeface="+mn-cs"/>
                <a:sym typeface="Source Sans Pro Regular"/>
              </a:defRPr>
            </a:pPr>
            <a:r>
              <a:rPr dirty="0"/>
              <a:t>Help people contact friends and loved ones</a:t>
            </a:r>
          </a:p>
          <a:p>
            <a:pPr marL="285750" indent="-285750">
              <a:buSzPct val="100000"/>
              <a:buFont typeface="Arial"/>
              <a:buChar char="•"/>
              <a:defRPr sz="2400">
                <a:latin typeface="+mn-lt"/>
                <a:ea typeface="+mn-ea"/>
                <a:cs typeface="+mn-cs"/>
                <a:sym typeface="Source Sans Pro Regular"/>
              </a:defRPr>
            </a:pPr>
            <a:r>
              <a:rPr dirty="0"/>
              <a:t>Give access to religious support</a:t>
            </a:r>
          </a:p>
          <a:p>
            <a:pPr marL="285750" indent="-285750">
              <a:buSzPct val="100000"/>
              <a:buFont typeface="Arial"/>
              <a:buChar char="•"/>
              <a:defRPr sz="2400">
                <a:latin typeface="+mn-lt"/>
                <a:ea typeface="+mn-ea"/>
                <a:cs typeface="+mn-cs"/>
                <a:sym typeface="Source Sans Pro Regular"/>
              </a:defRPr>
            </a:pPr>
            <a:r>
              <a:rPr dirty="0"/>
              <a:t>Affected people may be able to help each other – bring them together</a:t>
            </a:r>
          </a:p>
          <a:p>
            <a:pPr marL="285750" indent="-285750">
              <a:buSzPct val="100000"/>
              <a:buFont typeface="Arial"/>
              <a:buChar char="•"/>
              <a:defRPr sz="2400">
                <a:latin typeface="+mn-lt"/>
                <a:ea typeface="+mn-ea"/>
                <a:cs typeface="+mn-cs"/>
                <a:sym typeface="Source Sans Pro Regular"/>
              </a:defRPr>
            </a:pPr>
            <a:r>
              <a:rPr dirty="0"/>
              <a:t>Make sure people know about how to access services (especially vulnerable people)</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7" name="Picture 3" descr="Picture 3"/>
          <p:cNvPicPr>
            <a:picLocks noChangeAspect="1"/>
          </p:cNvPicPr>
          <p:nvPr/>
        </p:nvPicPr>
        <p:blipFill>
          <a:blip r:embed="rId2"/>
          <a:stretch>
            <a:fillRect/>
          </a:stretch>
        </p:blipFill>
        <p:spPr>
          <a:xfrm>
            <a:off x="1976437" y="857250"/>
            <a:ext cx="8239126" cy="5143501"/>
          </a:xfrm>
          <a:prstGeom prst="rect">
            <a:avLst/>
          </a:prstGeom>
          <a:ln w="12700">
            <a:miter lim="400000"/>
          </a:ln>
        </p:spPr>
      </p:pic>
      <p:sp>
        <p:nvSpPr>
          <p:cNvPr id="2" name="Title 1">
            <a:extLst>
              <a:ext uri="{FF2B5EF4-FFF2-40B4-BE49-F238E27FC236}">
                <a16:creationId xmlns:a16="http://schemas.microsoft.com/office/drawing/2014/main" id="{D6E3435F-1C56-F05D-F16F-FC7FE5124788}"/>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PFA Action Principles: Summary</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77DE0-0394-0000-686F-26BCC60C490D}"/>
              </a:ext>
            </a:extLst>
          </p:cNvPr>
          <p:cNvSpPr txBox="1">
            <a:spLocks/>
          </p:cNvSpPr>
          <p:nvPr/>
        </p:nvSpPr>
        <p:spPr>
          <a:xfrm>
            <a:off x="587205" y="1971020"/>
            <a:ext cx="11347451"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4" tIns="54864" rIns="54864" bIns="54864"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4. References and guidelines</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Content Placeholder 2"/>
          <p:cNvSpPr txBox="1">
            <a:spLocks noGrp="1"/>
          </p:cNvSpPr>
          <p:nvPr>
            <p:ph type="body" idx="1"/>
          </p:nvPr>
        </p:nvSpPr>
        <p:spPr>
          <a:xfrm>
            <a:off x="4372997" y="758289"/>
            <a:ext cx="7529514" cy="5546726"/>
          </a:xfrm>
          <a:prstGeom prst="rect">
            <a:avLst/>
          </a:prstGeom>
        </p:spPr>
        <p:txBody>
          <a:bodyPr/>
          <a:lstStyle/>
          <a:p>
            <a:pPr defTabSz="263281">
              <a:spcBef>
                <a:spcPts val="200"/>
              </a:spcBef>
              <a:defRPr sz="1456"/>
            </a:pPr>
            <a:r>
              <a:t>Psychological first aid: Guide for field workers, WHO, 2011</a:t>
            </a:r>
          </a:p>
          <a:p>
            <a:pPr defTabSz="263281">
              <a:spcBef>
                <a:spcPts val="200"/>
              </a:spcBef>
              <a:defRPr sz="1456"/>
            </a:pPr>
            <a:r>
              <a:rPr u="sng">
                <a:solidFill>
                  <a:srgbClr val="0563C1"/>
                </a:solidFill>
                <a:uFill>
                  <a:solidFill>
                    <a:srgbClr val="0563C1"/>
                  </a:solidFill>
                </a:uFill>
                <a:hlinkClick r:id="rId2"/>
              </a:rPr>
              <a:t>https://www.who.int/publications/i/item/9789241548205</a:t>
            </a:r>
            <a:r>
              <a:t> </a:t>
            </a:r>
          </a:p>
          <a:p>
            <a:pPr defTabSz="263281">
              <a:spcBef>
                <a:spcPts val="200"/>
              </a:spcBef>
              <a:defRPr sz="910"/>
            </a:pPr>
            <a:endParaRPr/>
          </a:p>
          <a:p>
            <a:pPr defTabSz="263281">
              <a:spcBef>
                <a:spcPts val="200"/>
              </a:spcBef>
              <a:defRPr sz="1456"/>
            </a:pPr>
            <a:r>
              <a:t>Disaster Preparedness, Response, and Recovery, SAMHSA, USA.</a:t>
            </a:r>
          </a:p>
          <a:p>
            <a:pPr defTabSz="263281">
              <a:spcBef>
                <a:spcPts val="200"/>
              </a:spcBef>
              <a:defRPr sz="1456"/>
            </a:pPr>
            <a:r>
              <a:rPr u="sng">
                <a:solidFill>
                  <a:srgbClr val="0563C1"/>
                </a:solidFill>
                <a:uFill>
                  <a:solidFill>
                    <a:srgbClr val="0563C1"/>
                  </a:solidFill>
                </a:uFill>
                <a:hlinkClick r:id="rId3"/>
              </a:rPr>
              <a:t>https://www.samhsa.gov/disaster-preparedness</a:t>
            </a:r>
            <a:r>
              <a:t> </a:t>
            </a:r>
          </a:p>
          <a:p>
            <a:pPr defTabSz="263281">
              <a:spcBef>
                <a:spcPts val="200"/>
              </a:spcBef>
              <a:defRPr sz="910"/>
            </a:pPr>
            <a:endParaRPr/>
          </a:p>
          <a:p>
            <a:pPr defTabSz="263281">
              <a:spcBef>
                <a:spcPts val="200"/>
              </a:spcBef>
              <a:defRPr sz="1456"/>
            </a:pPr>
            <a:r>
              <a:t>SAMHSA Behavioral Health Disaster Response App,USA</a:t>
            </a:r>
          </a:p>
          <a:p>
            <a:pPr defTabSz="263281">
              <a:spcBef>
                <a:spcPts val="200"/>
              </a:spcBef>
              <a:defRPr sz="1456"/>
            </a:pPr>
            <a:r>
              <a:rPr u="sng">
                <a:solidFill>
                  <a:srgbClr val="0563C1"/>
                </a:solidFill>
                <a:uFill>
                  <a:solidFill>
                    <a:srgbClr val="0563C1"/>
                  </a:solidFill>
                </a:uFill>
                <a:hlinkClick r:id="rId4"/>
              </a:rPr>
              <a:t>https://www.samhsa.gov/resource/dbhis/samhsa-behavioral-health-disaster-response-mobile-app</a:t>
            </a:r>
            <a:r>
              <a:t> </a:t>
            </a:r>
          </a:p>
          <a:p>
            <a:pPr defTabSz="263281">
              <a:spcBef>
                <a:spcPts val="200"/>
              </a:spcBef>
              <a:defRPr sz="910"/>
            </a:pPr>
            <a:endParaRPr/>
          </a:p>
          <a:p>
            <a:pPr defTabSz="263281">
              <a:spcBef>
                <a:spcPts val="200"/>
              </a:spcBef>
              <a:defRPr sz="1456"/>
            </a:pPr>
            <a:r>
              <a:t>Psychological First Aid training. IFRC, 2018</a:t>
            </a:r>
          </a:p>
          <a:p>
            <a:pPr defTabSz="263281">
              <a:spcBef>
                <a:spcPts val="200"/>
              </a:spcBef>
              <a:defRPr sz="1456"/>
            </a:pPr>
            <a:r>
              <a:rPr u="sng">
                <a:solidFill>
                  <a:srgbClr val="0563C1"/>
                </a:solidFill>
                <a:uFill>
                  <a:solidFill>
                    <a:srgbClr val="0563C1"/>
                  </a:solidFill>
                </a:uFill>
                <a:hlinkClick r:id="rId5"/>
              </a:rPr>
              <a:t>http://pscentre.org/psychological-first-aid-training/</a:t>
            </a:r>
            <a:r>
              <a:t> </a:t>
            </a:r>
          </a:p>
          <a:p>
            <a:pPr defTabSz="263281">
              <a:spcBef>
                <a:spcPts val="200"/>
              </a:spcBef>
              <a:defRPr sz="1001"/>
            </a:pPr>
            <a:endParaRPr/>
          </a:p>
          <a:p>
            <a:pPr defTabSz="263281">
              <a:spcBef>
                <a:spcPts val="200"/>
              </a:spcBef>
              <a:defRPr sz="1456"/>
            </a:pPr>
            <a:r>
              <a:t>Save the Children Psychological First Aid Training Manual for Child Practitioners, Save the </a:t>
            </a:r>
          </a:p>
          <a:p>
            <a:pPr defTabSz="263281">
              <a:spcBef>
                <a:spcPts val="200"/>
              </a:spcBef>
              <a:defRPr sz="1456"/>
            </a:pPr>
            <a:r>
              <a:t>Children, 2013</a:t>
            </a:r>
          </a:p>
          <a:p>
            <a:pPr defTabSz="263281">
              <a:spcBef>
                <a:spcPts val="200"/>
              </a:spcBef>
              <a:defRPr sz="1456"/>
            </a:pPr>
            <a:r>
              <a:rPr u="sng">
                <a:solidFill>
                  <a:srgbClr val="0563C1"/>
                </a:solidFill>
                <a:uFill>
                  <a:solidFill>
                    <a:srgbClr val="0563C1"/>
                  </a:solidFill>
                </a:uFill>
                <a:hlinkClick r:id="rId6"/>
              </a:rPr>
              <a:t>https://resourcecentre.savethechildren.net/document/save-children-psychological-first-aid-training-manual-child-practitioners/</a:t>
            </a:r>
            <a:r>
              <a:t> </a:t>
            </a:r>
          </a:p>
          <a:p>
            <a:pPr defTabSz="263281">
              <a:spcBef>
                <a:spcPts val="200"/>
              </a:spcBef>
              <a:defRPr sz="910"/>
            </a:pPr>
            <a:endParaRPr/>
          </a:p>
          <a:p>
            <a:pPr defTabSz="263281">
              <a:spcBef>
                <a:spcPts val="200"/>
              </a:spcBef>
              <a:defRPr sz="1456"/>
            </a:pPr>
            <a:r>
              <a:t>Psychological First Aid for Ebola Virus Disease Outbreak, WHO, 2014</a:t>
            </a:r>
          </a:p>
          <a:p>
            <a:pPr defTabSz="263281">
              <a:spcBef>
                <a:spcPts val="200"/>
              </a:spcBef>
              <a:defRPr sz="1456"/>
            </a:pPr>
            <a:r>
              <a:rPr u="sng">
                <a:solidFill>
                  <a:srgbClr val="0563C1"/>
                </a:solidFill>
                <a:uFill>
                  <a:solidFill>
                    <a:srgbClr val="0563C1"/>
                  </a:solidFill>
                </a:uFill>
                <a:hlinkClick r:id="rId7"/>
              </a:rPr>
              <a:t>https://apps.who.int/iris/bitstream/handle/10665/131682/9789241548847_eng.pdf?sequence=1</a:t>
            </a:r>
          </a:p>
          <a:p>
            <a:pPr defTabSz="263281">
              <a:spcBef>
                <a:spcPts val="200"/>
              </a:spcBef>
              <a:defRPr sz="1456" u="sng"/>
            </a:pPr>
            <a:r>
              <a:rPr>
                <a:solidFill>
                  <a:srgbClr val="0563C1"/>
                </a:solidFill>
                <a:uFill>
                  <a:solidFill>
                    <a:srgbClr val="0563C1"/>
                  </a:solidFill>
                </a:uFill>
                <a:hlinkClick r:id="rId8"/>
              </a:rPr>
              <a:t>Instituto Nacional De Psiquiatria, </a:t>
            </a:r>
            <a:r>
              <a:rPr u="none"/>
              <a:t>MEX</a:t>
            </a:r>
            <a:r>
              <a:rPr sz="1820" u="none"/>
              <a:t>.</a:t>
            </a:r>
            <a:endParaRPr sz="1820"/>
          </a:p>
          <a:p>
            <a:pPr defTabSz="263281">
              <a:spcBef>
                <a:spcPts val="200"/>
              </a:spcBef>
              <a:defRPr sz="1820"/>
            </a:pPr>
            <a:endParaRPr sz="1820"/>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0B1FBD-7CC1-5B53-7E4F-3926CF743132}"/>
              </a:ext>
            </a:extLst>
          </p:cNvPr>
          <p:cNvSpPr txBox="1">
            <a:spLocks/>
          </p:cNvSpPr>
          <p:nvPr/>
        </p:nvSpPr>
        <p:spPr>
          <a:xfrm>
            <a:off x="587205" y="1971020"/>
            <a:ext cx="11347451" cy="187007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4864" tIns="54864" rIns="54864" bIns="54864" anchor="ctr">
            <a:normAutofit/>
          </a:bodyPr>
          <a:lstStyle>
            <a:lvl1pPr marL="0" marR="0" indent="0" algn="ctr"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spc="0"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Source Sans Pro Regular"/>
              </a:defRPr>
            </a:lvl9pPr>
          </a:lstStyle>
          <a:p>
            <a:pPr hangingPunct="1"/>
            <a:r>
              <a:rPr lang="en-US" b="1" dirty="0"/>
              <a:t>5. Additional learning resources</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 name="Content Placeholder 2"/>
          <p:cNvSpPr txBox="1">
            <a:spLocks noGrp="1"/>
          </p:cNvSpPr>
          <p:nvPr>
            <p:ph type="body" idx="1"/>
          </p:nvPr>
        </p:nvSpPr>
        <p:spPr>
          <a:xfrm>
            <a:off x="4335694" y="2993788"/>
            <a:ext cx="6708127" cy="870425"/>
          </a:xfrm>
          <a:prstGeom prst="rect">
            <a:avLst/>
          </a:prstGeom>
        </p:spPr>
        <p:txBody>
          <a:bodyPr/>
          <a:lstStyle/>
          <a:p>
            <a:pPr>
              <a:defRPr u="sng"/>
            </a:pPr>
            <a:r>
              <a:rPr dirty="0">
                <a:solidFill>
                  <a:srgbClr val="0563C1"/>
                </a:solidFill>
                <a:uFill>
                  <a:solidFill>
                    <a:srgbClr val="0563C1"/>
                  </a:solidFill>
                </a:uFill>
                <a:hlinkClick r:id="rId2"/>
              </a:rPr>
              <a:t>The National Child Traumatic Stress Network</a:t>
            </a:r>
            <a:r>
              <a:rPr u="none" dirty="0"/>
              <a:t> (USA)</a:t>
            </a:r>
          </a:p>
          <a:p>
            <a:endParaRPr u="none" dirty="0"/>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 name="Content Placeholder 2"/>
          <p:cNvSpPr txBox="1">
            <a:spLocks noGrp="1"/>
          </p:cNvSpPr>
          <p:nvPr>
            <p:ph type="body" idx="1"/>
          </p:nvPr>
        </p:nvSpPr>
        <p:spPr>
          <a:xfrm>
            <a:off x="989481" y="842962"/>
            <a:ext cx="10045166" cy="5206965"/>
          </a:xfrm>
          <a:prstGeom prst="rect">
            <a:avLst/>
          </a:prstGeom>
        </p:spPr>
        <p:txBody>
          <a:bodyPr lIns="0" tIns="0" rIns="0" bIns="0"/>
          <a:lstStyle/>
          <a:p>
            <a:pPr algn="just" defTabSz="271962">
              <a:spcBef>
                <a:spcPts val="200"/>
              </a:spcBef>
              <a:buClr>
                <a:schemeClr val="accent3"/>
              </a:buClr>
              <a:buFont typeface="Arial"/>
              <a:defRPr sz="1879"/>
            </a:pPr>
            <a:r>
              <a:t>WHO Health Security Learning Platform - Training Materials</a:t>
            </a:r>
          </a:p>
          <a:p>
            <a:pPr algn="just" defTabSz="271962">
              <a:spcBef>
                <a:spcPts val="200"/>
              </a:spcBef>
              <a:buClr>
                <a:schemeClr val="accent3"/>
              </a:buClr>
              <a:buFont typeface="Arial"/>
              <a:defRPr sz="1879"/>
            </a:pPr>
            <a:r>
              <a:t>These WHO Training Materials are © World Health Organization (WHO) 2022. All rights reserved.</a:t>
            </a:r>
          </a:p>
          <a:p>
            <a:pPr algn="just" defTabSz="271962">
              <a:spcBef>
                <a:spcPts val="200"/>
              </a:spcBef>
              <a:buClr>
                <a:schemeClr val="accent3"/>
              </a:buClr>
              <a:buFont typeface="Arial"/>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2">
              <a:spcBef>
                <a:spcPts val="200"/>
              </a:spcBef>
              <a:buClr>
                <a:schemeClr val="accent3"/>
              </a:buClr>
              <a:buFont typeface="Arial"/>
              <a:defRPr sz="1879"/>
            </a:pPr>
            <a:endParaRPr/>
          </a:p>
          <a:p>
            <a:pPr algn="just" defTabSz="271962">
              <a:spcBef>
                <a:spcPts val="200"/>
              </a:spcBef>
              <a:buClr>
                <a:schemeClr val="accent3"/>
              </a:buClr>
              <a:buFont typeface="Arial"/>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2">
              <a:spcBef>
                <a:spcPts val="200"/>
              </a:spcBef>
              <a:buClr>
                <a:schemeClr val="accent3"/>
              </a:buClr>
              <a:buFont typeface="Arial"/>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Text Placeholder 1"/>
          <p:cNvSpPr txBox="1">
            <a:spLocks noGrp="1"/>
          </p:cNvSpPr>
          <p:nvPr>
            <p:ph type="body" idx="1"/>
          </p:nvPr>
        </p:nvSpPr>
        <p:spPr>
          <a:xfrm>
            <a:off x="4273551" y="1755353"/>
            <a:ext cx="7529515" cy="3347295"/>
          </a:xfrm>
          <a:prstGeom prst="rect">
            <a:avLst/>
          </a:prstGeom>
        </p:spPr>
        <p:txBody>
          <a:bodyPr/>
          <a:lstStyle/>
          <a:p>
            <a:pPr marL="514350" indent="-514350">
              <a:lnSpc>
                <a:spcPct val="100000"/>
              </a:lnSpc>
              <a:spcBef>
                <a:spcPts val="1200"/>
              </a:spcBef>
              <a:buClr>
                <a:schemeClr val="accent3"/>
              </a:buClr>
              <a:buSzPct val="100000"/>
              <a:buAutoNum type="arabicPeriod"/>
            </a:pPr>
            <a:r>
              <a:rPr dirty="0"/>
              <a:t>Understanding Psychological First Aid (PFA)</a:t>
            </a:r>
          </a:p>
          <a:p>
            <a:pPr marL="514350" indent="-514350">
              <a:lnSpc>
                <a:spcPct val="100000"/>
              </a:lnSpc>
              <a:spcBef>
                <a:spcPts val="1200"/>
              </a:spcBef>
              <a:buClr>
                <a:schemeClr val="accent3"/>
              </a:buClr>
              <a:buSzPct val="100000"/>
              <a:buAutoNum type="arabicPeriod"/>
            </a:pPr>
            <a:r>
              <a:rPr dirty="0"/>
              <a:t>Caring for yourself and your colleagues</a:t>
            </a:r>
          </a:p>
          <a:p>
            <a:pPr marL="514350" indent="-514350">
              <a:lnSpc>
                <a:spcPct val="100000"/>
              </a:lnSpc>
              <a:spcBef>
                <a:spcPts val="1200"/>
              </a:spcBef>
              <a:buClr>
                <a:schemeClr val="accent3"/>
              </a:buClr>
              <a:buSzPct val="100000"/>
              <a:buAutoNum type="arabicPeriod"/>
            </a:pPr>
            <a:r>
              <a:rPr dirty="0"/>
              <a:t>Providing Psychological First Aid and practi</a:t>
            </a:r>
            <a:r>
              <a:rPr lang="hu-HU" dirty="0"/>
              <a:t>c</a:t>
            </a:r>
            <a:r>
              <a:rPr dirty="0"/>
              <a:t>ing necessary skills</a:t>
            </a:r>
          </a:p>
          <a:p>
            <a:pPr marL="514350" indent="-514350">
              <a:lnSpc>
                <a:spcPct val="100000"/>
              </a:lnSpc>
              <a:spcBef>
                <a:spcPts val="1200"/>
              </a:spcBef>
              <a:buClr>
                <a:schemeClr val="accent3"/>
              </a:buClr>
              <a:buSzPct val="100000"/>
              <a:buAutoNum type="arabicPeriod"/>
            </a:pPr>
            <a:r>
              <a:rPr dirty="0"/>
              <a:t>References and guidelines</a:t>
            </a:r>
          </a:p>
          <a:p>
            <a:pPr marL="514350" indent="-514350">
              <a:lnSpc>
                <a:spcPct val="100000"/>
              </a:lnSpc>
              <a:spcBef>
                <a:spcPts val="1200"/>
              </a:spcBef>
              <a:buClr>
                <a:schemeClr val="accent3"/>
              </a:buClr>
              <a:buSzPct val="100000"/>
              <a:buAutoNum type="arabicPeriod"/>
            </a:pPr>
            <a:r>
              <a:rPr dirty="0"/>
              <a:t>Additional training resources</a:t>
            </a:r>
          </a:p>
        </p:txBody>
      </p:sp>
      <p:sp>
        <p:nvSpPr>
          <p:cNvPr id="4" name="Google Shape;307;p8">
            <a:extLst>
              <a:ext uri="{FF2B5EF4-FFF2-40B4-BE49-F238E27FC236}">
                <a16:creationId xmlns:a16="http://schemas.microsoft.com/office/drawing/2014/main" id="{13B279C8-EE44-FF8C-F30F-5474194FDE45}"/>
              </a:ext>
            </a:extLst>
          </p:cNvPr>
          <p:cNvSpPr txBox="1">
            <a:spLocks noGrp="1"/>
          </p:cNvSpPr>
          <p:nvPr>
            <p:ph type="title"/>
          </p:nvPr>
        </p:nvSpPr>
        <p:spPr>
          <a:xfrm>
            <a:off x="388936" y="630315"/>
            <a:ext cx="3264195" cy="839972"/>
          </a:xfrm>
          <a:prstGeom prst="rect">
            <a:avLst/>
          </a:prstGeom>
        </p:spPr>
        <p:txBody>
          <a:bodyPr lIns="0" tIns="0" rIns="0" bIns="0" anchor="b"/>
          <a:lstStyle/>
          <a:p>
            <a:r>
              <a:rPr lang="hu-HU" b="1" dirty="0"/>
              <a:t>Outline</a:t>
            </a:r>
            <a:endParaRPr b="1"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EBE9374-C9C6-D5DA-AAE0-CDBB00C87997}"/>
              </a:ext>
            </a:extLst>
          </p:cNvPr>
          <p:cNvSpPr txBox="1">
            <a:spLocks noGrp="1"/>
          </p:cNvSpPr>
          <p:nvPr>
            <p:ph type="body" sz="half" idx="1"/>
          </p:nvPr>
        </p:nvSpPr>
        <p:spPr>
          <a:xfrm>
            <a:off x="587205" y="1971020"/>
            <a:ext cx="11347451" cy="1870076"/>
          </a:xfrm>
          <a:prstGeom prst="rect">
            <a:avLst/>
          </a:prstGeom>
        </p:spPr>
        <p:txBody>
          <a:bodyPr lIns="54864" tIns="54864" rIns="54864" bIns="54864"/>
          <a:lstStyle>
            <a:lvl1pPr>
              <a:spcBef>
                <a:spcPts val="0"/>
              </a:spcBef>
              <a:defRPr sz="3200"/>
            </a:lvl1pPr>
          </a:lstStyle>
          <a:p>
            <a:r>
              <a:rPr lang="en-US" b="1" dirty="0"/>
              <a:t>1. Understanding Psychological First Aid (PFA)</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Content Placeholder 2"/>
          <p:cNvSpPr txBox="1">
            <a:spLocks noGrp="1"/>
          </p:cNvSpPr>
          <p:nvPr>
            <p:ph type="body" idx="1"/>
          </p:nvPr>
        </p:nvSpPr>
        <p:spPr>
          <a:xfrm>
            <a:off x="2459553" y="1917421"/>
            <a:ext cx="7272895" cy="3023159"/>
          </a:xfrm>
          <a:prstGeom prst="rect">
            <a:avLst/>
          </a:prstGeom>
        </p:spPr>
        <p:txBody>
          <a:bodyPr>
            <a:normAutofit fontScale="92500" lnSpcReduction="10000"/>
          </a:bodyPr>
          <a:lstStyle/>
          <a:p>
            <a:pPr algn="ctr"/>
            <a:r>
              <a:rPr lang="fr-FR" dirty="0"/>
              <a:t>In the </a:t>
            </a:r>
            <a:r>
              <a:rPr lang="fr-FR" dirty="0" err="1"/>
              <a:t>context</a:t>
            </a:r>
            <a:r>
              <a:rPr lang="fr-FR" dirty="0"/>
              <a:t> of e</a:t>
            </a:r>
            <a:r>
              <a:rPr dirty="0"/>
              <a:t>vents affecting individuals</a:t>
            </a:r>
            <a:r>
              <a:rPr lang="fr-FR" dirty="0"/>
              <a:t>, </a:t>
            </a:r>
            <a:r>
              <a:rPr lang="fr-FR" dirty="0" err="1"/>
              <a:t>such</a:t>
            </a:r>
            <a:r>
              <a:rPr lang="fr-FR" dirty="0"/>
              <a:t> as:</a:t>
            </a:r>
            <a:endParaRPr dirty="0"/>
          </a:p>
          <a:p>
            <a:pPr marL="398659" lvl="1" indent="-253999" algn="ctr">
              <a:spcBef>
                <a:spcPts val="100"/>
              </a:spcBef>
              <a:buClr>
                <a:schemeClr val="accent3"/>
              </a:buClr>
              <a:buFont typeface="Arial"/>
            </a:pPr>
            <a:r>
              <a:rPr dirty="0"/>
              <a:t>Vehicle accident, robbery, home fire</a:t>
            </a:r>
            <a:endParaRPr lang="hu-HU" dirty="0"/>
          </a:p>
          <a:p>
            <a:pPr marL="398659" lvl="1" indent="-253999" algn="ctr">
              <a:spcBef>
                <a:spcPts val="100"/>
              </a:spcBef>
              <a:buClr>
                <a:schemeClr val="accent3"/>
              </a:buClr>
              <a:buFont typeface="Arial"/>
            </a:pPr>
            <a:endParaRPr dirty="0"/>
          </a:p>
          <a:p>
            <a:pPr algn="ctr"/>
            <a:r>
              <a:rPr lang="fr-FR" dirty="0"/>
              <a:t>Or in l</a:t>
            </a:r>
            <a:r>
              <a:rPr dirty="0" err="1"/>
              <a:t>arge</a:t>
            </a:r>
            <a:r>
              <a:rPr dirty="0"/>
              <a:t> events affecting many people</a:t>
            </a:r>
            <a:r>
              <a:rPr lang="fr-FR" dirty="0"/>
              <a:t>, </a:t>
            </a:r>
            <a:r>
              <a:rPr lang="fr-FR" dirty="0" err="1"/>
              <a:t>such</a:t>
            </a:r>
            <a:r>
              <a:rPr lang="fr-FR" dirty="0"/>
              <a:t> as:</a:t>
            </a:r>
            <a:endParaRPr dirty="0"/>
          </a:p>
          <a:p>
            <a:pPr marL="398659" lvl="1" indent="-253999" algn="ctr">
              <a:spcBef>
                <a:spcPts val="100"/>
              </a:spcBef>
              <a:buClr>
                <a:schemeClr val="accent3"/>
              </a:buClr>
              <a:buFont typeface="Arial"/>
            </a:pPr>
            <a:r>
              <a:rPr dirty="0"/>
              <a:t>Natural disasters, disease outbreak, war/conflict</a:t>
            </a:r>
          </a:p>
          <a:p>
            <a:pPr marL="0" lvl="1" indent="457200" algn="ctr">
              <a:spcBef>
                <a:spcPts val="100"/>
              </a:spcBef>
              <a:buSzTx/>
              <a:buNone/>
            </a:pPr>
            <a:endParaRPr dirty="0"/>
          </a:p>
          <a:p>
            <a:pPr algn="ctr">
              <a:defRPr>
                <a:solidFill>
                  <a:srgbClr val="C00000"/>
                </a:solidFill>
                <a:latin typeface="Source Sans Pro Bold"/>
                <a:ea typeface="Source Sans Pro Bold"/>
                <a:cs typeface="Source Sans Pro Bold"/>
                <a:sym typeface="Source Sans Pro Bold"/>
              </a:defRPr>
            </a:pPr>
            <a:r>
              <a:rPr sz="2800" b="1" dirty="0"/>
              <a:t>What kind of reactions did people have?</a:t>
            </a:r>
          </a:p>
          <a:p>
            <a:pPr algn="ctr">
              <a:defRPr>
                <a:solidFill>
                  <a:srgbClr val="C00000"/>
                </a:solidFill>
                <a:latin typeface="Source Sans Pro Bold"/>
                <a:ea typeface="Source Sans Pro Bold"/>
                <a:cs typeface="Source Sans Pro Bold"/>
                <a:sym typeface="Source Sans Pro Bold"/>
              </a:defRPr>
            </a:pPr>
            <a:endParaRPr sz="2800" b="1" dirty="0"/>
          </a:p>
          <a:p>
            <a:pPr algn="ctr">
              <a:defRPr>
                <a:solidFill>
                  <a:srgbClr val="C00000"/>
                </a:solidFill>
                <a:latin typeface="Source Sans Pro Bold"/>
                <a:ea typeface="Source Sans Pro Bold"/>
                <a:cs typeface="Source Sans Pro Bold"/>
                <a:sym typeface="Source Sans Pro Bold"/>
              </a:defRPr>
            </a:pPr>
            <a:r>
              <a:rPr sz="2800" b="1" dirty="0"/>
              <a:t>What was done to help and support people?</a:t>
            </a:r>
          </a:p>
        </p:txBody>
      </p:sp>
      <p:sp>
        <p:nvSpPr>
          <p:cNvPr id="2" name="Title 1">
            <a:extLst>
              <a:ext uri="{FF2B5EF4-FFF2-40B4-BE49-F238E27FC236}">
                <a16:creationId xmlns:a16="http://schemas.microsoft.com/office/drawing/2014/main" id="{A1DCBBAA-025A-23EA-CAFB-95844F30C97E}"/>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Crisis events you may have encountered</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Content Placeholder 2"/>
          <p:cNvSpPr txBox="1">
            <a:spLocks noGrp="1"/>
          </p:cNvSpPr>
          <p:nvPr>
            <p:ph type="body" idx="1"/>
          </p:nvPr>
        </p:nvSpPr>
        <p:spPr>
          <a:xfrm>
            <a:off x="2561134" y="1610456"/>
            <a:ext cx="7069733" cy="3637089"/>
          </a:xfrm>
          <a:prstGeom prst="rect">
            <a:avLst/>
          </a:prstGeom>
        </p:spPr>
        <p:txBody>
          <a:bodyPr/>
          <a:lstStyle/>
          <a:p>
            <a:pPr marL="254000" indent="-254000">
              <a:buClr>
                <a:srgbClr val="C00000"/>
              </a:buClr>
              <a:buSzPct val="100000"/>
              <a:buChar char="•"/>
              <a:defRPr sz="2300"/>
            </a:pPr>
            <a:r>
              <a:rPr dirty="0"/>
              <a:t>Depressed mood</a:t>
            </a:r>
          </a:p>
          <a:p>
            <a:pPr marL="254000" indent="-254000">
              <a:buClr>
                <a:srgbClr val="C00000"/>
              </a:buClr>
              <a:buSzPct val="100000"/>
              <a:buChar char="•"/>
              <a:defRPr sz="2300"/>
            </a:pPr>
            <a:r>
              <a:rPr dirty="0"/>
              <a:t>Anxiety, fear</a:t>
            </a:r>
          </a:p>
          <a:p>
            <a:pPr marL="254000" indent="-254000">
              <a:buClr>
                <a:srgbClr val="C00000"/>
              </a:buClr>
              <a:buSzPct val="100000"/>
              <a:buChar char="•"/>
              <a:defRPr sz="2300"/>
            </a:pPr>
            <a:r>
              <a:rPr dirty="0"/>
              <a:t>Being “on guard” or “jumpy”</a:t>
            </a:r>
          </a:p>
          <a:p>
            <a:pPr marL="254000" indent="-254000">
              <a:buClr>
                <a:srgbClr val="C00000"/>
              </a:buClr>
              <a:buSzPct val="100000"/>
              <a:buChar char="•"/>
              <a:defRPr sz="2300"/>
            </a:pPr>
            <a:r>
              <a:rPr dirty="0"/>
              <a:t>Insomnia and nightmares</a:t>
            </a:r>
          </a:p>
          <a:p>
            <a:pPr marL="254000" indent="-254000">
              <a:buClr>
                <a:srgbClr val="C00000"/>
              </a:buClr>
              <a:buSzPct val="100000"/>
              <a:buChar char="•"/>
              <a:defRPr sz="2300"/>
            </a:pPr>
            <a:r>
              <a:rPr dirty="0"/>
              <a:t>Irritability and anger</a:t>
            </a:r>
          </a:p>
          <a:p>
            <a:pPr marL="254000" indent="-254000">
              <a:buClr>
                <a:srgbClr val="C00000"/>
              </a:buClr>
              <a:buSzPct val="100000"/>
              <a:buChar char="•"/>
              <a:defRPr sz="2300"/>
            </a:pPr>
            <a:r>
              <a:rPr dirty="0"/>
              <a:t>Guilt and shame</a:t>
            </a:r>
          </a:p>
          <a:p>
            <a:pPr marL="254000" indent="-254000">
              <a:buClr>
                <a:srgbClr val="C00000"/>
              </a:buClr>
              <a:buSzPct val="100000"/>
              <a:buChar char="•"/>
              <a:defRPr sz="2300"/>
            </a:pPr>
            <a:r>
              <a:rPr dirty="0"/>
              <a:t>Confusion, emotional numbness</a:t>
            </a:r>
          </a:p>
          <a:p>
            <a:pPr marL="254000" indent="-254000">
              <a:buClr>
                <a:srgbClr val="C00000"/>
              </a:buClr>
              <a:buSzPct val="100000"/>
              <a:buChar char="•"/>
              <a:defRPr sz="2300"/>
            </a:pPr>
            <a:r>
              <a:rPr dirty="0"/>
              <a:t>Appearing withdrawn or very still </a:t>
            </a:r>
          </a:p>
          <a:p>
            <a:pPr marL="254000" indent="-254000">
              <a:buClr>
                <a:srgbClr val="C00000"/>
              </a:buClr>
              <a:buSzPct val="100000"/>
              <a:buChar char="•"/>
              <a:defRPr sz="2300"/>
            </a:pPr>
            <a:r>
              <a:rPr dirty="0"/>
              <a:t>Disorientation</a:t>
            </a:r>
          </a:p>
          <a:p>
            <a:pPr marL="254000" indent="-254000">
              <a:buClr>
                <a:srgbClr val="C00000"/>
              </a:buClr>
              <a:buSzPct val="100000"/>
              <a:buChar char="•"/>
              <a:defRPr sz="2300"/>
            </a:pPr>
            <a:r>
              <a:rPr dirty="0"/>
              <a:t>Not being able to care for themselves or their children.</a:t>
            </a:r>
          </a:p>
        </p:txBody>
      </p:sp>
      <p:pic>
        <p:nvPicPr>
          <p:cNvPr id="337" name="Picture 3" descr="Picture 3"/>
          <p:cNvPicPr>
            <a:picLocks noChangeAspect="1"/>
          </p:cNvPicPr>
          <p:nvPr/>
        </p:nvPicPr>
        <p:blipFill>
          <a:blip r:embed="rId3"/>
          <a:stretch>
            <a:fillRect/>
          </a:stretch>
        </p:blipFill>
        <p:spPr>
          <a:xfrm>
            <a:off x="9166518" y="2279832"/>
            <a:ext cx="1362399" cy="1781598"/>
          </a:xfrm>
          <a:prstGeom prst="rect">
            <a:avLst/>
          </a:prstGeom>
          <a:ln w="12700">
            <a:miter lim="400000"/>
          </a:ln>
        </p:spPr>
      </p:pic>
      <p:sp>
        <p:nvSpPr>
          <p:cNvPr id="338" name="Physical symptoms that have non-medical basis:"/>
          <p:cNvSpPr txBox="1"/>
          <p:nvPr/>
        </p:nvSpPr>
        <p:spPr>
          <a:xfrm>
            <a:off x="281607" y="687323"/>
            <a:ext cx="7405230" cy="4801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289320">
              <a:lnSpc>
                <a:spcPct val="90000"/>
              </a:lnSpc>
              <a:spcBef>
                <a:spcPts val="300"/>
              </a:spcBef>
              <a:defRPr sz="2800">
                <a:solidFill>
                  <a:schemeClr val="accent2"/>
                </a:solidFill>
                <a:latin typeface="Source Sans Pro Bold"/>
                <a:ea typeface="Source Sans Pro Bold"/>
                <a:cs typeface="Source Sans Pro Bold"/>
                <a:sym typeface="Source Sans Pro Bold"/>
              </a:defRPr>
            </a:lvl1pPr>
          </a:lstStyle>
          <a:p>
            <a:r>
              <a:rPr b="1" dirty="0"/>
              <a:t>Physical symptoms that have non-medical basis:</a:t>
            </a:r>
          </a:p>
        </p:txBody>
      </p:sp>
      <p:sp>
        <p:nvSpPr>
          <p:cNvPr id="2" name="Title 1">
            <a:extLst>
              <a:ext uri="{FF2B5EF4-FFF2-40B4-BE49-F238E27FC236}">
                <a16:creationId xmlns:a16="http://schemas.microsoft.com/office/drawing/2014/main" id="{72E1C940-10C4-7ED5-5BFD-F6546E21CFE5}"/>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Psychological distress response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9BAA6-D52A-CF43-7EB4-3B96573FC094}"/>
              </a:ext>
            </a:extLst>
          </p:cNvPr>
          <p:cNvSpPr txBox="1">
            <a:spLocks/>
          </p:cNvSpPr>
          <p:nvPr/>
        </p:nvSpPr>
        <p:spPr>
          <a:xfrm>
            <a:off x="138856" y="92028"/>
            <a:ext cx="8940881"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a:lstStyle>
          <a:p>
            <a:pPr hangingPunct="1"/>
            <a:r>
              <a:rPr lang="en-US" b="1" dirty="0"/>
              <a:t>What is Psychological First Aid (PFA)? </a:t>
            </a:r>
          </a:p>
        </p:txBody>
      </p:sp>
      <p:sp>
        <p:nvSpPr>
          <p:cNvPr id="7" name="Szövegdoboz 6">
            <a:extLst>
              <a:ext uri="{FF2B5EF4-FFF2-40B4-BE49-F238E27FC236}">
                <a16:creationId xmlns:a16="http://schemas.microsoft.com/office/drawing/2014/main" id="{0BFBACA4-DEA2-D777-BD07-856AFA1AE6F1}"/>
              </a:ext>
            </a:extLst>
          </p:cNvPr>
          <p:cNvSpPr txBox="1"/>
          <p:nvPr/>
        </p:nvSpPr>
        <p:spPr>
          <a:xfrm>
            <a:off x="1404152" y="911645"/>
            <a:ext cx="9383697" cy="50962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lvl="1" indent="0">
              <a:spcBef>
                <a:spcPts val="100"/>
              </a:spcBef>
              <a:buSzTx/>
              <a:buNone/>
            </a:pPr>
            <a:r>
              <a:rPr lang="en-US" sz="2400" dirty="0">
                <a:latin typeface="+mn-lt"/>
              </a:rPr>
              <a:t>Humane, supportive and practical assistance to fellow human beings who have recently suffered exposure to serious stressors. </a:t>
            </a:r>
            <a:endParaRPr lang="hu-HU" sz="2400" dirty="0">
              <a:latin typeface="+mn-lt"/>
            </a:endParaRPr>
          </a:p>
          <a:p>
            <a:pPr marL="0" lvl="1" indent="0">
              <a:spcBef>
                <a:spcPts val="100"/>
              </a:spcBef>
              <a:buSzTx/>
              <a:buNone/>
            </a:pPr>
            <a:endParaRPr lang="hu-HU" sz="2400" dirty="0">
              <a:latin typeface="+mn-lt"/>
            </a:endParaRPr>
          </a:p>
          <a:p>
            <a:pPr marL="0" lvl="1" indent="0">
              <a:spcBef>
                <a:spcPts val="100"/>
              </a:spcBef>
              <a:buSzTx/>
              <a:buNone/>
            </a:pPr>
            <a:r>
              <a:rPr lang="en-US" sz="2800" b="1" dirty="0">
                <a:solidFill>
                  <a:srgbClr val="C00000"/>
                </a:solidFill>
                <a:latin typeface="+mn-lt"/>
              </a:rPr>
              <a:t>PFA involves:</a:t>
            </a:r>
          </a:p>
          <a:p>
            <a:pPr marL="342900" lvl="1" indent="-342900">
              <a:spcBef>
                <a:spcPts val="100"/>
              </a:spcBef>
              <a:buClr>
                <a:schemeClr val="accent3"/>
              </a:buClr>
              <a:buFont typeface="Arial"/>
              <a:defRPr sz="1000"/>
            </a:pPr>
            <a:endParaRPr lang="en-US" sz="2400" dirty="0">
              <a:latin typeface="+mn-lt"/>
            </a:endParaRPr>
          </a:p>
          <a:p>
            <a:pPr marL="342900" lvl="1" indent="-342900">
              <a:spcBef>
                <a:spcPts val="100"/>
              </a:spcBef>
              <a:buClr>
                <a:srgbClr val="C00000"/>
              </a:buClr>
              <a:buFont typeface="Arial" panose="020B0604020202020204" pitchFamily="34" charset="0"/>
              <a:buChar char="•"/>
              <a:defRPr sz="2200">
                <a:solidFill>
                  <a:srgbClr val="C00000"/>
                </a:solidFill>
                <a:latin typeface="Source Sans Pro Bold"/>
                <a:ea typeface="Source Sans Pro Bold"/>
                <a:cs typeface="Source Sans Pro Bold"/>
                <a:sym typeface="Source Sans Pro Bold"/>
              </a:defRPr>
            </a:pPr>
            <a:r>
              <a:rPr lang="en-US" sz="2400" dirty="0">
                <a:latin typeface="+mn-lt"/>
              </a:rPr>
              <a:t>Listening</a:t>
            </a:r>
            <a:r>
              <a:rPr lang="en-US" sz="2400" dirty="0">
                <a:solidFill>
                  <a:srgbClr val="000000"/>
                </a:solidFill>
                <a:latin typeface="+mn-lt"/>
                <a:ea typeface="+mn-ea"/>
                <a:cs typeface="+mn-cs"/>
                <a:sym typeface="Source Sans Pro Regular"/>
              </a:rPr>
              <a:t>, but not pressuring people to talk</a:t>
            </a:r>
          </a:p>
          <a:p>
            <a:pPr marL="342900" lvl="1" indent="-342900">
              <a:spcBef>
                <a:spcPts val="100"/>
              </a:spcBef>
              <a:buClr>
                <a:srgbClr val="C00000"/>
              </a:buClr>
              <a:buFont typeface="Arial" panose="020B0604020202020204" pitchFamily="34" charset="0"/>
              <a:buChar char="•"/>
            </a:pPr>
            <a:r>
              <a:rPr lang="en-US" sz="2400" dirty="0">
                <a:latin typeface="+mn-lt"/>
              </a:rPr>
              <a:t>Assessing </a:t>
            </a:r>
            <a:r>
              <a:rPr lang="en-US" sz="2400" dirty="0">
                <a:solidFill>
                  <a:srgbClr val="C00000"/>
                </a:solidFill>
                <a:latin typeface="+mn-lt"/>
                <a:ea typeface="Source Sans Pro Bold"/>
                <a:cs typeface="Source Sans Pro Bold"/>
                <a:sym typeface="Source Sans Pro Bold"/>
              </a:rPr>
              <a:t>needs and concerns</a:t>
            </a:r>
          </a:p>
          <a:p>
            <a:pPr marL="342900" lvl="1" indent="-342900">
              <a:spcBef>
                <a:spcPts val="100"/>
              </a:spcBef>
              <a:buClr>
                <a:srgbClr val="C00000"/>
              </a:buClr>
              <a:buFont typeface="Arial" panose="020B0604020202020204" pitchFamily="34" charset="0"/>
              <a:buChar char="•"/>
            </a:pPr>
            <a:r>
              <a:rPr lang="en-US" sz="2400" dirty="0">
                <a:latin typeface="+mn-lt"/>
              </a:rPr>
              <a:t>Helping people </a:t>
            </a:r>
            <a:r>
              <a:rPr lang="en-US" sz="2400" dirty="0">
                <a:solidFill>
                  <a:srgbClr val="C00000"/>
                </a:solidFill>
                <a:latin typeface="+mn-lt"/>
                <a:ea typeface="Source Sans Pro Bold"/>
                <a:cs typeface="Source Sans Pro Bold"/>
                <a:sym typeface="Source Sans Pro Bold"/>
              </a:rPr>
              <a:t>connect</a:t>
            </a:r>
            <a:r>
              <a:rPr lang="en-US" sz="2400" dirty="0">
                <a:solidFill>
                  <a:srgbClr val="C00000"/>
                </a:solidFill>
                <a:latin typeface="+mn-lt"/>
              </a:rPr>
              <a:t> </a:t>
            </a:r>
            <a:r>
              <a:rPr lang="en-US" sz="2400" dirty="0">
                <a:solidFill>
                  <a:srgbClr val="C00000"/>
                </a:solidFill>
                <a:latin typeface="+mn-lt"/>
                <a:ea typeface="Source Sans Pro Bold"/>
                <a:cs typeface="Source Sans Pro Bold"/>
                <a:sym typeface="Source Sans Pro Bold"/>
              </a:rPr>
              <a:t>to information, services &amp; social supports</a:t>
            </a:r>
          </a:p>
          <a:p>
            <a:pPr marL="342900" lvl="1" indent="-342900">
              <a:spcBef>
                <a:spcPts val="100"/>
              </a:spcBef>
              <a:buClr>
                <a:srgbClr val="C00000"/>
              </a:buClr>
              <a:buFont typeface="Arial" panose="020B0604020202020204" pitchFamily="34" charset="0"/>
              <a:buChar char="•"/>
            </a:pPr>
            <a:r>
              <a:rPr lang="en-US" sz="2400" dirty="0">
                <a:latin typeface="+mn-lt"/>
              </a:rPr>
              <a:t>Helping people to address basic needs (food, water, info)</a:t>
            </a:r>
          </a:p>
          <a:p>
            <a:pPr marL="342900" lvl="1" indent="-342900">
              <a:spcBef>
                <a:spcPts val="100"/>
              </a:spcBef>
              <a:buClr>
                <a:srgbClr val="C00000"/>
              </a:buClr>
              <a:buFont typeface="Arial" panose="020B0604020202020204" pitchFamily="34" charset="0"/>
              <a:buChar char="•"/>
              <a:defRPr sz="2200"/>
            </a:pPr>
            <a:r>
              <a:rPr lang="en-US" sz="2400" dirty="0">
                <a:latin typeface="+mn-lt"/>
              </a:rPr>
              <a:t>Providing non-intrusive practical care and support</a:t>
            </a:r>
          </a:p>
          <a:p>
            <a:pPr marL="342900" lvl="1" indent="-342900">
              <a:spcBef>
                <a:spcPts val="100"/>
              </a:spcBef>
              <a:buClr>
                <a:srgbClr val="C00000"/>
              </a:buClr>
              <a:buFont typeface="Arial" panose="020B0604020202020204" pitchFamily="34" charset="0"/>
              <a:buChar char="•"/>
              <a:defRPr sz="2200"/>
            </a:pPr>
            <a:r>
              <a:rPr lang="en-US" sz="2400" dirty="0">
                <a:latin typeface="+mn-lt"/>
              </a:rPr>
              <a:t>Comforting people and helping them to feel calm</a:t>
            </a:r>
          </a:p>
          <a:p>
            <a:pPr marL="342900" lvl="1" indent="-342900">
              <a:spcBef>
                <a:spcPts val="100"/>
              </a:spcBef>
              <a:buClr>
                <a:srgbClr val="C00000"/>
              </a:buClr>
              <a:buFont typeface="Arial" panose="020B0604020202020204" pitchFamily="34" charset="0"/>
              <a:buChar char="•"/>
              <a:defRPr sz="2200"/>
            </a:pPr>
            <a:r>
              <a:rPr lang="en-US" sz="2400" dirty="0">
                <a:latin typeface="+mn-lt"/>
              </a:rPr>
              <a:t>Protecting people from further harm</a:t>
            </a:r>
          </a:p>
          <a:p>
            <a:pPr marL="0" marR="0" indent="0" algn="l" defTabSz="914400" rtl="0" fontAlgn="auto" latinLnBrk="0" hangingPunct="0">
              <a:lnSpc>
                <a:spcPct val="100000"/>
              </a:lnSpc>
              <a:spcBef>
                <a:spcPts val="0"/>
              </a:spcBef>
              <a:spcAft>
                <a:spcPts val="0"/>
              </a:spcAft>
              <a:buClrTx/>
              <a:buSzTx/>
              <a:buFontTx/>
              <a:buNone/>
              <a:tabLst/>
            </a:pPr>
            <a:endParaRPr kumimoji="0" lang="hu-HU" sz="2400" b="0" i="0" u="none" strike="noStrike" cap="none" spc="0" normalizeH="0" baseline="0" dirty="0">
              <a:ln>
                <a:noFill/>
              </a:ln>
              <a:solidFill>
                <a:srgbClr val="000000"/>
              </a:solidFill>
              <a:effectLst/>
              <a:uFillTx/>
              <a:latin typeface="+mn-lt"/>
              <a:ea typeface="Calibri"/>
              <a:cs typeface="Calibri"/>
              <a:sym typeface="Calibri"/>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Helvetica"/>
        <a:ea typeface="Helvetica"/>
        <a:cs typeface="Helvetica"/>
      </a:majorFont>
      <a:minorFont>
        <a:latin typeface="Source Sans Pro Regular"/>
        <a:ea typeface="Source Sans Pro Regular"/>
        <a:cs typeface="Source Sans Pro Regular"/>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95180030-2FFF-481F-BBE1-89D0E7C44A0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A7B71B-A368-4088-A648-B1BC4ECBB1F7}">
  <ds:schemaRefs>
    <ds:schemaRef ds:uri="http://schemas.microsoft.com/sharepoint/v3/contenttype/forms"/>
  </ds:schemaRefs>
</ds:datastoreItem>
</file>

<file path=customXml/itemProps3.xml><?xml version="1.0" encoding="utf-8"?>
<ds:datastoreItem xmlns:ds="http://schemas.openxmlformats.org/officeDocument/2006/customXml" ds:itemID="{0E7A1EF8-B6BD-4B44-8653-E8F10B06C84B}">
  <ds:schemaRefs>
    <ds:schemaRef ds:uri="http://schemas.microsoft.com/office/2006/documentManagement/types"/>
    <ds:schemaRef ds:uri="1545eeb8-3090-4573-a4ea-6910cac27a03"/>
    <ds:schemaRef ds:uri="http://schemas.openxmlformats.org/package/2006/metadata/core-properties"/>
    <ds:schemaRef ds:uri="http://purl.org/dc/terms/"/>
    <ds:schemaRef ds:uri="http://schemas.microsoft.com/office/infopath/2007/PartnerControls"/>
    <ds:schemaRef ds:uri="http://purl.org/dc/dcmitype/"/>
    <ds:schemaRef ds:uri="http://purl.org/dc/elements/1.1/"/>
    <ds:schemaRef ds:uri="http://schemas.microsoft.com/office/2006/metadata/properties"/>
    <ds:schemaRef ds:uri="9ca0fa8f-1020-4790-a298-914e539c43a5"/>
    <ds:schemaRef ds:uri="http://www.w3.org/XML/1998/namespace"/>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73</TotalTime>
  <Words>3222</Words>
  <Application>Microsoft Office PowerPoint</Application>
  <PresentationFormat>Widescreen</PresentationFormat>
  <Paragraphs>312</Paragraphs>
  <Slides>49</Slides>
  <Notes>15</Notes>
  <HiddenSlides>11</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RRT_Theme_v3</vt:lpstr>
      <vt:lpstr>PowerPoint Presentation</vt:lpstr>
      <vt:lpstr>Introduction</vt:lpstr>
      <vt:lpstr>Notes to facilitators:</vt:lpstr>
      <vt:lpstr>Learning objectives</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will you approach her ?   Which attitudes will you adopt?   What will you tell her?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will you recognize a team member in distress?   What signs or symptoms could you see?  What can you do to support your colleagues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Psychological First Aid: Supporting Affected Populations and Responders during Emergencies</dc:title>
  <dc:creator>Hp</dc:creator>
  <cp:lastModifiedBy>GOMEZ, Paula</cp:lastModifiedBy>
  <cp:revision>10</cp:revision>
  <dcterms:modified xsi:type="dcterms:W3CDTF">2023-04-07T11:01:58Z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133700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