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0"/>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7" r:id="rId45"/>
    <p:sldId id="298" r:id="rId46"/>
    <p:sldId id="300" r:id="rId47"/>
    <p:sldId id="301" r:id="rId48"/>
    <p:sldId id="302" r:id="rId4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E4AB27-7607-A0FE-D007-7185C7E934A8}" v="14" dt="2023-04-07T10:53:35.166"/>
    <p1510:client id="{9E5D47A6-B339-424C-8839-C1A7992CE4AF}" v="2" dt="2023-01-24T15:20:14.50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0813" autoAdjust="0"/>
  </p:normalViewPr>
  <p:slideViewPr>
    <p:cSldViewPr snapToGrid="0">
      <p:cViewPr varScale="1">
        <p:scale>
          <a:sx n="57" d="100"/>
          <a:sy n="57" d="100"/>
        </p:scale>
        <p:origin x="884" y="4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9E5D47A6-B339-424C-8839-C1A7992CE4AF}"/>
    <pc:docChg chg="modSld">
      <pc:chgData name="GOMEZ, Paula" userId="S::gomezp@who.int::c93cf399-3ed7-4230-9282-8831e3fe5ae7" providerId="AD" clId="Web-{9E5D47A6-B339-424C-8839-C1A7992CE4AF}" dt="2023-01-24T15:20:14.504" v="1" actId="1076"/>
      <pc:docMkLst>
        <pc:docMk/>
      </pc:docMkLst>
      <pc:sldChg chg="modSp">
        <pc:chgData name="GOMEZ, Paula" userId="S::gomezp@who.int::c93cf399-3ed7-4230-9282-8831e3fe5ae7" providerId="AD" clId="Web-{9E5D47A6-B339-424C-8839-C1A7992CE4AF}" dt="2023-01-24T15:20:14.504" v="1" actId="1076"/>
        <pc:sldMkLst>
          <pc:docMk/>
          <pc:sldMk cId="0" sldId="256"/>
        </pc:sldMkLst>
        <pc:spChg chg="mod">
          <ac:chgData name="GOMEZ, Paula" userId="S::gomezp@who.int::c93cf399-3ed7-4230-9282-8831e3fe5ae7" providerId="AD" clId="Web-{9E5D47A6-B339-424C-8839-C1A7992CE4AF}" dt="2023-01-24T15:20:14.504" v="1" actId="1076"/>
          <ac:spMkLst>
            <pc:docMk/>
            <pc:sldMk cId="0" sldId="256"/>
            <ac:spMk id="282" creationId="{00000000-0000-0000-0000-000000000000}"/>
          </ac:spMkLst>
        </pc:spChg>
      </pc:sldChg>
    </pc:docChg>
  </pc:docChgLst>
  <pc:docChgLst>
    <pc:chgData name="GOMEZ, Paula" userId="c93cf399-3ed7-4230-9282-8831e3fe5ae7" providerId="ADAL" clId="{97353F1B-0229-4281-818A-DE258BC81058}"/>
    <pc:docChg chg="modSld">
      <pc:chgData name="GOMEZ, Paula" userId="c93cf399-3ed7-4230-9282-8831e3fe5ae7" providerId="ADAL" clId="{97353F1B-0229-4281-818A-DE258BC81058}" dt="2023-01-24T15:24:29.126" v="33" actId="1076"/>
      <pc:docMkLst>
        <pc:docMk/>
      </pc:docMkLst>
      <pc:sldChg chg="modSp mod">
        <pc:chgData name="GOMEZ, Paula" userId="c93cf399-3ed7-4230-9282-8831e3fe5ae7" providerId="ADAL" clId="{97353F1B-0229-4281-818A-DE258BC81058}" dt="2023-01-24T15:20:43.104" v="11" actId="20577"/>
        <pc:sldMkLst>
          <pc:docMk/>
          <pc:sldMk cId="0" sldId="258"/>
        </pc:sldMkLst>
        <pc:spChg chg="mod">
          <ac:chgData name="GOMEZ, Paula" userId="c93cf399-3ed7-4230-9282-8831e3fe5ae7" providerId="ADAL" clId="{97353F1B-0229-4281-818A-DE258BC81058}" dt="2023-01-24T15:20:43.104" v="11" actId="20577"/>
          <ac:spMkLst>
            <pc:docMk/>
            <pc:sldMk cId="0" sldId="258"/>
            <ac:spMk id="294" creationId="{00000000-0000-0000-0000-000000000000}"/>
          </ac:spMkLst>
        </pc:spChg>
      </pc:sldChg>
      <pc:sldChg chg="modSp mod">
        <pc:chgData name="GOMEZ, Paula" userId="c93cf399-3ed7-4230-9282-8831e3fe5ae7" providerId="ADAL" clId="{97353F1B-0229-4281-818A-DE258BC81058}" dt="2023-01-24T15:20:57.762" v="24" actId="20577"/>
        <pc:sldMkLst>
          <pc:docMk/>
          <pc:sldMk cId="0" sldId="259"/>
        </pc:sldMkLst>
        <pc:spChg chg="mod">
          <ac:chgData name="GOMEZ, Paula" userId="c93cf399-3ed7-4230-9282-8831e3fe5ae7" providerId="ADAL" clId="{97353F1B-0229-4281-818A-DE258BC81058}" dt="2023-01-24T15:20:57.762" v="24" actId="20577"/>
          <ac:spMkLst>
            <pc:docMk/>
            <pc:sldMk cId="0" sldId="259"/>
            <ac:spMk id="301" creationId="{00000000-0000-0000-0000-000000000000}"/>
          </ac:spMkLst>
        </pc:spChg>
      </pc:sldChg>
      <pc:sldChg chg="modSp mod">
        <pc:chgData name="GOMEZ, Paula" userId="c93cf399-3ed7-4230-9282-8831e3fe5ae7" providerId="ADAL" clId="{97353F1B-0229-4281-818A-DE258BC81058}" dt="2023-01-24T15:21:11.668" v="25" actId="14100"/>
        <pc:sldMkLst>
          <pc:docMk/>
          <pc:sldMk cId="0" sldId="260"/>
        </pc:sldMkLst>
        <pc:spChg chg="mod">
          <ac:chgData name="GOMEZ, Paula" userId="c93cf399-3ed7-4230-9282-8831e3fe5ae7" providerId="ADAL" clId="{97353F1B-0229-4281-818A-DE258BC81058}" dt="2023-01-24T15:21:11.668" v="25" actId="14100"/>
          <ac:spMkLst>
            <pc:docMk/>
            <pc:sldMk cId="0" sldId="260"/>
            <ac:spMk id="310" creationId="{00000000-0000-0000-0000-000000000000}"/>
          </ac:spMkLst>
        </pc:spChg>
      </pc:sldChg>
      <pc:sldChg chg="modSp mod">
        <pc:chgData name="GOMEZ, Paula" userId="c93cf399-3ed7-4230-9282-8831e3fe5ae7" providerId="ADAL" clId="{97353F1B-0229-4281-818A-DE258BC81058}" dt="2023-01-24T15:21:21.598" v="26" actId="1076"/>
        <pc:sldMkLst>
          <pc:docMk/>
          <pc:sldMk cId="0" sldId="261"/>
        </pc:sldMkLst>
        <pc:spChg chg="mod">
          <ac:chgData name="GOMEZ, Paula" userId="c93cf399-3ed7-4230-9282-8831e3fe5ae7" providerId="ADAL" clId="{97353F1B-0229-4281-818A-DE258BC81058}" dt="2023-01-24T15:21:21.598" v="26" actId="1076"/>
          <ac:spMkLst>
            <pc:docMk/>
            <pc:sldMk cId="0" sldId="261"/>
            <ac:spMk id="2" creationId="{2F233D93-47FA-BB1B-18FE-039E9498B32F}"/>
          </ac:spMkLst>
        </pc:spChg>
      </pc:sldChg>
      <pc:sldChg chg="modSp mod">
        <pc:chgData name="GOMEZ, Paula" userId="c93cf399-3ed7-4230-9282-8831e3fe5ae7" providerId="ADAL" clId="{97353F1B-0229-4281-818A-DE258BC81058}" dt="2023-01-24T15:21:42.093" v="27" actId="20577"/>
        <pc:sldMkLst>
          <pc:docMk/>
          <pc:sldMk cId="0" sldId="265"/>
        </pc:sldMkLst>
        <pc:spChg chg="mod">
          <ac:chgData name="GOMEZ, Paula" userId="c93cf399-3ed7-4230-9282-8831e3fe5ae7" providerId="ADAL" clId="{97353F1B-0229-4281-818A-DE258BC81058}" dt="2023-01-24T15:21:42.093" v="27" actId="20577"/>
          <ac:spMkLst>
            <pc:docMk/>
            <pc:sldMk cId="0" sldId="265"/>
            <ac:spMk id="352" creationId="{00000000-0000-0000-0000-000000000000}"/>
          </ac:spMkLst>
        </pc:spChg>
      </pc:sldChg>
      <pc:sldChg chg="modNotesTx">
        <pc:chgData name="GOMEZ, Paula" userId="c93cf399-3ed7-4230-9282-8831e3fe5ae7" providerId="ADAL" clId="{97353F1B-0229-4281-818A-DE258BC81058}" dt="2023-01-24T15:22:07.826" v="28" actId="255"/>
        <pc:sldMkLst>
          <pc:docMk/>
          <pc:sldMk cId="0" sldId="272"/>
        </pc:sldMkLst>
      </pc:sldChg>
      <pc:sldChg chg="modSp mod">
        <pc:chgData name="GOMEZ, Paula" userId="c93cf399-3ed7-4230-9282-8831e3fe5ae7" providerId="ADAL" clId="{97353F1B-0229-4281-818A-DE258BC81058}" dt="2023-01-24T15:22:38.503" v="29" actId="1076"/>
        <pc:sldMkLst>
          <pc:docMk/>
          <pc:sldMk cId="0" sldId="283"/>
        </pc:sldMkLst>
        <pc:spChg chg="mod">
          <ac:chgData name="GOMEZ, Paula" userId="c93cf399-3ed7-4230-9282-8831e3fe5ae7" providerId="ADAL" clId="{97353F1B-0229-4281-818A-DE258BC81058}" dt="2023-01-24T15:22:38.503" v="29" actId="1076"/>
          <ac:spMkLst>
            <pc:docMk/>
            <pc:sldMk cId="0" sldId="283"/>
            <ac:spMk id="6" creationId="{716ECE3E-B64E-8EEF-E6A9-AE07560F1C6E}"/>
          </ac:spMkLst>
        </pc:spChg>
      </pc:sldChg>
      <pc:sldChg chg="modSp mod">
        <pc:chgData name="GOMEZ, Paula" userId="c93cf399-3ed7-4230-9282-8831e3fe5ae7" providerId="ADAL" clId="{97353F1B-0229-4281-818A-DE258BC81058}" dt="2023-01-24T15:23:16.587" v="30" actId="20577"/>
        <pc:sldMkLst>
          <pc:docMk/>
          <pc:sldMk cId="0" sldId="287"/>
        </pc:sldMkLst>
        <pc:spChg chg="mod">
          <ac:chgData name="GOMEZ, Paula" userId="c93cf399-3ed7-4230-9282-8831e3fe5ae7" providerId="ADAL" clId="{97353F1B-0229-4281-818A-DE258BC81058}" dt="2023-01-24T15:23:16.587" v="30" actId="20577"/>
          <ac:spMkLst>
            <pc:docMk/>
            <pc:sldMk cId="0" sldId="287"/>
            <ac:spMk id="573" creationId="{00000000-0000-0000-0000-000000000000}"/>
          </ac:spMkLst>
        </pc:spChg>
      </pc:sldChg>
      <pc:sldChg chg="modSp mod">
        <pc:chgData name="GOMEZ, Paula" userId="c93cf399-3ed7-4230-9282-8831e3fe5ae7" providerId="ADAL" clId="{97353F1B-0229-4281-818A-DE258BC81058}" dt="2023-01-24T15:23:29.191" v="31" actId="1076"/>
        <pc:sldMkLst>
          <pc:docMk/>
          <pc:sldMk cId="0" sldId="289"/>
        </pc:sldMkLst>
        <pc:spChg chg="mod">
          <ac:chgData name="GOMEZ, Paula" userId="c93cf399-3ed7-4230-9282-8831e3fe5ae7" providerId="ADAL" clId="{97353F1B-0229-4281-818A-DE258BC81058}" dt="2023-01-24T15:23:29.191" v="31" actId="1076"/>
          <ac:spMkLst>
            <pc:docMk/>
            <pc:sldMk cId="0" sldId="289"/>
            <ac:spMk id="588" creationId="{00000000-0000-0000-0000-000000000000}"/>
          </ac:spMkLst>
        </pc:spChg>
      </pc:sldChg>
      <pc:sldChg chg="modSp mod">
        <pc:chgData name="GOMEZ, Paula" userId="c93cf399-3ed7-4230-9282-8831e3fe5ae7" providerId="ADAL" clId="{97353F1B-0229-4281-818A-DE258BC81058}" dt="2023-01-24T15:24:22.782" v="32" actId="1076"/>
        <pc:sldMkLst>
          <pc:docMk/>
          <pc:sldMk cId="0" sldId="290"/>
        </pc:sldMkLst>
        <pc:spChg chg="mod">
          <ac:chgData name="GOMEZ, Paula" userId="c93cf399-3ed7-4230-9282-8831e3fe5ae7" providerId="ADAL" clId="{97353F1B-0229-4281-818A-DE258BC81058}" dt="2023-01-24T15:24:22.782" v="32" actId="1076"/>
          <ac:spMkLst>
            <pc:docMk/>
            <pc:sldMk cId="0" sldId="290"/>
            <ac:spMk id="4" creationId="{55725636-AB3A-E81A-BC47-1F9B1BA74950}"/>
          </ac:spMkLst>
        </pc:spChg>
      </pc:sldChg>
      <pc:sldChg chg="modSp mod">
        <pc:chgData name="GOMEZ, Paula" userId="c93cf399-3ed7-4230-9282-8831e3fe5ae7" providerId="ADAL" clId="{97353F1B-0229-4281-818A-DE258BC81058}" dt="2023-01-24T15:24:29.126" v="33" actId="1076"/>
        <pc:sldMkLst>
          <pc:docMk/>
          <pc:sldMk cId="0" sldId="291"/>
        </pc:sldMkLst>
        <pc:spChg chg="mod">
          <ac:chgData name="GOMEZ, Paula" userId="c93cf399-3ed7-4230-9282-8831e3fe5ae7" providerId="ADAL" clId="{97353F1B-0229-4281-818A-DE258BC81058}" dt="2023-01-24T15:24:29.126" v="33" actId="1076"/>
          <ac:spMkLst>
            <pc:docMk/>
            <pc:sldMk cId="0" sldId="291"/>
            <ac:spMk id="4" creationId="{941B955A-6951-CF76-5408-7B2AF4FC48B5}"/>
          </ac:spMkLst>
        </pc:spChg>
      </pc:sldChg>
    </pc:docChg>
  </pc:docChgLst>
  <pc:docChgLst>
    <pc:chgData name="GOMEZ, Paula" userId="S::gomezp@who.int::c93cf399-3ed7-4230-9282-8831e3fe5ae7" providerId="AD" clId="Web-{10E4AB27-7607-A0FE-D007-7185C7E934A8}"/>
    <pc:docChg chg="modSld">
      <pc:chgData name="GOMEZ, Paula" userId="S::gomezp@who.int::c93cf399-3ed7-4230-9282-8831e3fe5ae7" providerId="AD" clId="Web-{10E4AB27-7607-A0FE-D007-7185C7E934A8}" dt="2023-04-07T10:53:35.166" v="13" actId="20577"/>
      <pc:docMkLst>
        <pc:docMk/>
      </pc:docMkLst>
      <pc:sldChg chg="modSp">
        <pc:chgData name="GOMEZ, Paula" userId="S::gomezp@who.int::c93cf399-3ed7-4230-9282-8831e3fe5ae7" providerId="AD" clId="Web-{10E4AB27-7607-A0FE-D007-7185C7E934A8}" dt="2023-04-07T10:53:35.166" v="13" actId="20577"/>
        <pc:sldMkLst>
          <pc:docMk/>
          <pc:sldMk cId="0" sldId="258"/>
        </pc:sldMkLst>
        <pc:spChg chg="mod">
          <ac:chgData name="GOMEZ, Paula" userId="S::gomezp@who.int::c93cf399-3ed7-4230-9282-8831e3fe5ae7" providerId="AD" clId="Web-{10E4AB27-7607-A0FE-D007-7185C7E934A8}" dt="2023-04-07T10:53:35.166" v="13" actId="20577"/>
          <ac:spMkLst>
            <pc:docMk/>
            <pc:sldMk cId="0" sldId="258"/>
            <ac:spMk id="29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278" name="Shape 27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dc.gov/publichealth101/epidemiology.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Shape 28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0" name="Shape 290"/>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Shape 38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88" name="Shape 388"/>
          <p:cNvSpPr>
            <a:spLocks noGrp="1"/>
          </p:cNvSpPr>
          <p:nvPr>
            <p:ph type="body" sz="quarter" idx="1"/>
          </p:nvPr>
        </p:nvSpPr>
        <p:spPr>
          <a:prstGeom prst="rect">
            <a:avLst/>
          </a:prstGeom>
        </p:spPr>
        <p:txBody>
          <a:bodyPr/>
          <a:lstStyle/>
          <a:p>
            <a:endParaRPr dirty="0"/>
          </a:p>
          <a:p>
            <a:endParaRPr dirty="0"/>
          </a:p>
          <a:p>
            <a:r>
              <a:rPr dirty="0"/>
              <a:t>This graph shows an epidemic curve or epi curve, a visual tool used to identify trends in the number of cases. The typical curve shows the number of cases (on the vertical axis) and time (on the horizontal axis). The graph can also show characteristics of the cases, such as gender or age.</a:t>
            </a:r>
          </a:p>
          <a:p>
            <a:endParaRPr dirty="0"/>
          </a:p>
          <a:p>
            <a:r>
              <a:rPr dirty="0"/>
              <a:t>This example shows the number of SARS cases in Guangdong Province, China. Cases among community members are in black; cases among healthcare workers are in white. </a:t>
            </a:r>
          </a:p>
          <a:p>
            <a:endParaRPr dirty="0"/>
          </a:p>
          <a:p>
            <a:r>
              <a:rPr dirty="0"/>
              <a:t>ASK:</a:t>
            </a:r>
          </a:p>
          <a:p>
            <a:pPr marL="171450" indent="-171450">
              <a:buSzPct val="100000"/>
              <a:buFont typeface="Arial"/>
              <a:buChar char="•"/>
            </a:pPr>
            <a:r>
              <a:rPr dirty="0"/>
              <a:t>How would you describe what was happening between 1 November 2002 and 24 January 2003? </a:t>
            </a:r>
          </a:p>
          <a:p>
            <a:pPr marL="628650" lvl="1" indent="-171450">
              <a:buSzPct val="100000"/>
              <a:buFont typeface="Arial"/>
              <a:buChar char="•"/>
            </a:pPr>
            <a:r>
              <a:rPr dirty="0"/>
              <a:t>Answer: There was a slow increase of SARS cases among community members. In late December, cases among healthcare workers began to appear.</a:t>
            </a:r>
          </a:p>
          <a:p>
            <a:pPr marL="171450" indent="-171450">
              <a:buSzPct val="100000"/>
              <a:buFont typeface="Arial"/>
              <a:buChar char="•"/>
            </a:pPr>
            <a:r>
              <a:rPr dirty="0"/>
              <a:t>How would you describe the situation from 25 January 2003 to 21 February 2003? </a:t>
            </a:r>
          </a:p>
          <a:p>
            <a:pPr marL="628650" lvl="1" indent="-171450">
              <a:buSzPct val="100000"/>
              <a:buFont typeface="Arial"/>
              <a:buChar char="•"/>
            </a:pPr>
            <a:r>
              <a:rPr dirty="0"/>
              <a:t>Answer: There was a sharp increase in cases in the community and among healthcare workers until approximately 7 February 2003. After 7 February 2003, the number of cases decreased sharply. </a:t>
            </a:r>
          </a:p>
          <a:p>
            <a:pPr marL="171450" indent="-171450">
              <a:buSzPct val="100000"/>
              <a:buFont typeface="Arial"/>
              <a:buChar char="•"/>
            </a:pPr>
            <a:r>
              <a:rPr dirty="0"/>
              <a:t>How would you describe the trend from 22 February 2003 to the end of April 2003? </a:t>
            </a:r>
          </a:p>
          <a:p>
            <a:pPr marL="628650" lvl="1" indent="-171450">
              <a:buSzPct val="100000"/>
              <a:buFont typeface="Arial"/>
              <a:buChar char="•"/>
            </a:pPr>
            <a:r>
              <a:rPr dirty="0"/>
              <a:t>Answer: There was a slow decline in the number of cases. With no more cases reported by the end of April.</a:t>
            </a:r>
          </a:p>
          <a:p>
            <a:pPr marL="171450" indent="-171450">
              <a:buSzPct val="100000"/>
              <a:buFont typeface="Arial"/>
              <a:buChar char="•"/>
            </a:pPr>
            <a:endParaRPr dirty="0"/>
          </a:p>
          <a:p>
            <a:pPr marL="171450" indent="-171450">
              <a:buSzPct val="100000"/>
              <a:buFont typeface="Arial"/>
              <a:buChar char="•"/>
            </a:pPr>
            <a:endParaRPr dirty="0"/>
          </a:p>
          <a:p>
            <a:pPr>
              <a:lnSpc>
                <a:spcPct val="150000"/>
              </a:lnSpc>
              <a:spcBef>
                <a:spcPts val="500"/>
              </a:spcBef>
            </a:pPr>
            <a:r>
              <a:rPr dirty="0"/>
              <a:t>Note: Additional details and an exercise on making an </a:t>
            </a:r>
            <a:r>
              <a:rPr dirty="0" err="1"/>
              <a:t>epicurve</a:t>
            </a:r>
            <a:r>
              <a:rPr dirty="0"/>
              <a:t> are in B4.1 Outbreak Investigation</a:t>
            </a:r>
          </a:p>
          <a:p>
            <a:pPr>
              <a:lnSpc>
                <a:spcPct val="150000"/>
              </a:lnSpc>
              <a:spcBef>
                <a:spcPts val="500"/>
              </a:spcBef>
            </a:pPr>
            <a:endParaRPr dirty="0"/>
          </a:p>
          <a:p>
            <a:pPr marL="171450" indent="-171450">
              <a:buSzPct val="100000"/>
              <a:buFont typeface="Arial"/>
              <a:buChar char="•"/>
            </a:pPr>
            <a:endParaRPr dirty="0"/>
          </a:p>
          <a:p>
            <a:r>
              <a:rPr dirty="0"/>
              <a:t>Source: Xu, R., He, J., Evans, M. R., Peng, G., Field, H., Yu, D....</a:t>
            </a:r>
            <a:r>
              <a:rPr dirty="0" err="1"/>
              <a:t>Schnur</a:t>
            </a:r>
            <a:r>
              <a:rPr dirty="0"/>
              <a:t>, A. (2004). Epidemiologic Clues to SARS Origin in China. Emerging Infectious Diseases, 10(6), 1031-1037. https://dx.doi.org/10.3201/eid1006.030852.</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Shape 40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08" name="Shape 408"/>
          <p:cNvSpPr>
            <a:spLocks noGrp="1"/>
          </p:cNvSpPr>
          <p:nvPr>
            <p:ph type="body" sz="quarter" idx="1"/>
          </p:nvPr>
        </p:nvSpPr>
        <p:spPr>
          <a:prstGeom prst="rect">
            <a:avLst/>
          </a:prstGeom>
        </p:spPr>
        <p:txBody>
          <a:bodyPr/>
          <a:lstStyle/>
          <a:p>
            <a:pPr>
              <a:lnSpc>
                <a:spcPct val="150000"/>
              </a:lnSpc>
              <a:spcBef>
                <a:spcPts val="600"/>
              </a:spcBef>
            </a:pPr>
            <a:r>
              <a:rPr dirty="0"/>
              <a:t>&lt;READ each knowledge check question and wait for participant responses.&gt;</a:t>
            </a:r>
          </a:p>
          <a:p>
            <a:pPr>
              <a:lnSpc>
                <a:spcPct val="150000"/>
              </a:lnSpc>
              <a:spcBef>
                <a:spcPts val="600"/>
              </a:spcBef>
            </a:pPr>
            <a:br>
              <a:rPr dirty="0"/>
            </a:br>
            <a:r>
              <a:rPr dirty="0"/>
              <a:t>&lt;CLICK for the correct answer to appear.&gt;</a:t>
            </a:r>
            <a:br>
              <a:rPr dirty="0"/>
            </a:br>
            <a:br>
              <a:rPr dirty="0"/>
            </a:br>
            <a:r>
              <a:rPr dirty="0"/>
              <a:t>Question 1:</a:t>
            </a:r>
          </a:p>
          <a:p>
            <a:pPr>
              <a:lnSpc>
                <a:spcPct val="150000"/>
              </a:lnSpc>
              <a:spcBef>
                <a:spcPts val="500"/>
              </a:spcBef>
            </a:pPr>
            <a:r>
              <a:rPr dirty="0"/>
              <a:t>The correct answer is A, endemic.</a:t>
            </a:r>
          </a:p>
          <a:p>
            <a:pPr>
              <a:lnSpc>
                <a:spcPct val="150000"/>
              </a:lnSpc>
              <a:spcBef>
                <a:spcPts val="600"/>
              </a:spcBef>
            </a:pPr>
            <a:endParaRPr dirty="0"/>
          </a:p>
          <a:p>
            <a:pPr>
              <a:lnSpc>
                <a:spcPct val="150000"/>
              </a:lnSpc>
              <a:spcBef>
                <a:spcPts val="600"/>
              </a:spcBef>
            </a:pPr>
            <a:r>
              <a:rPr dirty="0"/>
              <a:t>Question 2:</a:t>
            </a:r>
            <a:br>
              <a:rPr dirty="0"/>
            </a:br>
            <a:r>
              <a:rPr dirty="0"/>
              <a:t>The correct answer is C, epidemic.</a:t>
            </a:r>
          </a:p>
          <a:p>
            <a:pPr>
              <a:lnSpc>
                <a:spcPct val="150000"/>
              </a:lnSpc>
              <a:spcBef>
                <a:spcPts val="600"/>
              </a:spcBef>
            </a:pPr>
            <a:br>
              <a:rPr dirty="0"/>
            </a:br>
            <a:r>
              <a:rPr dirty="0"/>
              <a:t>Question 3:</a:t>
            </a:r>
            <a:br>
              <a:rPr dirty="0"/>
            </a:br>
            <a:r>
              <a:rPr dirty="0"/>
              <a:t>The correct answer is B, pandemic.</a:t>
            </a:r>
          </a:p>
          <a:p>
            <a:pPr>
              <a:lnSpc>
                <a:spcPct val="150000"/>
              </a:lnSpc>
              <a:spcBef>
                <a:spcPts val="600"/>
              </a:spcBef>
            </a:pPr>
            <a:endParaRPr dirty="0"/>
          </a:p>
          <a:p>
            <a:pPr>
              <a:lnSpc>
                <a:spcPct val="150000"/>
              </a:lnSpc>
              <a:spcBef>
                <a:spcPts val="600"/>
              </a:spcBef>
            </a:pPr>
            <a:endParaRPr dirty="0"/>
          </a:p>
          <a:p>
            <a:pPr>
              <a:lnSpc>
                <a:spcPct val="150000"/>
              </a:lnSpc>
              <a:spcBef>
                <a:spcPts val="600"/>
              </a:spcBef>
            </a:pPr>
            <a:endParaRPr dirty="0"/>
          </a:p>
          <a:p>
            <a:pPr>
              <a:lnSpc>
                <a:spcPct val="150000"/>
              </a:lnSpc>
              <a:spcBef>
                <a:spcPts val="60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Shape 42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22" name="Shape 422"/>
          <p:cNvSpPr>
            <a:spLocks noGrp="1"/>
          </p:cNvSpPr>
          <p:nvPr>
            <p:ph type="body" sz="quarter" idx="1"/>
          </p:nvPr>
        </p:nvSpPr>
        <p:spPr>
          <a:prstGeom prst="rect">
            <a:avLst/>
          </a:prstGeom>
        </p:spPr>
        <p:txBody>
          <a:bodyPr/>
          <a:lstStyle/>
          <a:p>
            <a:pPr>
              <a:lnSpc>
                <a:spcPct val="150000"/>
              </a:lnSpc>
              <a:spcBef>
                <a:spcPts val="500"/>
              </a:spcBef>
            </a:pPr>
            <a:endParaRPr dirty="0"/>
          </a:p>
          <a:p>
            <a:pPr>
              <a:lnSpc>
                <a:spcPct val="150000"/>
              </a:lnSpc>
              <a:spcBef>
                <a:spcPts val="500"/>
              </a:spcBef>
            </a:pPr>
            <a:r>
              <a:rPr dirty="0"/>
              <a:t>&lt;READ the knowledge check question and wait for participant responses.&gt;</a:t>
            </a:r>
          </a:p>
          <a:p>
            <a:pPr>
              <a:lnSpc>
                <a:spcPct val="150000"/>
              </a:lnSpc>
              <a:spcBef>
                <a:spcPts val="500"/>
              </a:spcBef>
            </a:pPr>
            <a:endParaRPr dirty="0"/>
          </a:p>
          <a:p>
            <a:pPr>
              <a:lnSpc>
                <a:spcPct val="150000"/>
              </a:lnSpc>
              <a:spcBef>
                <a:spcPts val="500"/>
              </a:spcBef>
            </a:pPr>
            <a:r>
              <a:rPr dirty="0"/>
              <a:t>&lt;CLICK for the correct answer to appear.&gt;</a:t>
            </a:r>
          </a:p>
          <a:p>
            <a:pPr>
              <a:lnSpc>
                <a:spcPct val="150000"/>
              </a:lnSpc>
              <a:spcBef>
                <a:spcPts val="500"/>
              </a:spcBef>
            </a:pPr>
            <a:endParaRPr dirty="0"/>
          </a:p>
          <a:p>
            <a:pPr>
              <a:lnSpc>
                <a:spcPct val="150000"/>
              </a:lnSpc>
              <a:spcBef>
                <a:spcPts val="500"/>
              </a:spcBef>
            </a:pPr>
            <a:endParaRPr dirty="0"/>
          </a:p>
          <a:p>
            <a:pPr>
              <a:lnSpc>
                <a:spcPct val="150000"/>
              </a:lnSpc>
              <a:spcBef>
                <a:spcPts val="500"/>
              </a:spcBef>
            </a:pPr>
            <a:r>
              <a:rPr dirty="0"/>
              <a:t>The correct answer is B, cluster.</a:t>
            </a:r>
            <a:br>
              <a:rPr dirty="0"/>
            </a:br>
            <a:endParaRPr dirty="0"/>
          </a:p>
          <a:p>
            <a:pPr indent="3235">
              <a:lnSpc>
                <a:spcPct val="150000"/>
              </a:lnSpc>
              <a:spcBef>
                <a:spcPts val="0"/>
              </a:spcBef>
            </a:pPr>
            <a:endParaRPr dirty="0"/>
          </a:p>
          <a:p>
            <a:pPr indent="3235">
              <a:lnSpc>
                <a:spcPct val="150000"/>
              </a:lnSpc>
              <a:spcBef>
                <a:spcPts val="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29" name="Shape 429"/>
          <p:cNvSpPr>
            <a:spLocks noGrp="1"/>
          </p:cNvSpPr>
          <p:nvPr>
            <p:ph type="body" sz="quarter" idx="1"/>
          </p:nvPr>
        </p:nvSpPr>
        <p:spPr>
          <a:prstGeom prst="rect">
            <a:avLst/>
          </a:prstGeom>
        </p:spPr>
        <p:txBody>
          <a:bodyPr/>
          <a:lstStyle/>
          <a:p>
            <a:r>
              <a:rPr sz="1200" dirty="0"/>
              <a:t>When thinking of diseases with outbreak potential, some diseases are spread person-to-person, where</a:t>
            </a:r>
          </a:p>
          <a:p>
            <a:r>
              <a:rPr sz="1200" dirty="0"/>
              <a:t>an infectious primary case can infect a secondary case through the transmission of the infectious agent.</a:t>
            </a:r>
          </a:p>
          <a:p>
            <a:endParaRPr sz="1200" dirty="0"/>
          </a:p>
          <a:p>
            <a:r>
              <a:rPr sz="1200" dirty="0"/>
              <a:t>Sources:</a:t>
            </a:r>
          </a:p>
          <a:p>
            <a:r>
              <a:rPr sz="1200" dirty="0"/>
              <a:t>Anderson, R.M., May, R.M., 1991. Infectious Diseases of Humans. Oxford University Press, Oxford.</a:t>
            </a:r>
          </a:p>
          <a:p>
            <a:endParaRPr sz="1200" dirty="0"/>
          </a:p>
          <a:p>
            <a:r>
              <a:rPr sz="1200" dirty="0"/>
              <a:t>Castillo-Chavez, C., Velasco-Hernandez, J.X., </a:t>
            </a:r>
            <a:r>
              <a:rPr sz="1200" dirty="0" err="1"/>
              <a:t>Fridman</a:t>
            </a:r>
            <a:r>
              <a:rPr sz="1200" dirty="0"/>
              <a:t>, S., 1994.Modeling contact structures in biology. In: Levin, S.A. (Ed.), Frontiers of Theoretical Biology, Lecture Notes in Biomathematics, Vol.100.Springer, Berlin, Heidelberg, New York, pp.454–491.</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 name="Shape 43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35" name="Shape 435"/>
          <p:cNvSpPr>
            <a:spLocks noGrp="1"/>
          </p:cNvSpPr>
          <p:nvPr>
            <p:ph type="body" sz="quarter" idx="1"/>
          </p:nvPr>
        </p:nvSpPr>
        <p:spPr>
          <a:prstGeom prst="rect">
            <a:avLst/>
          </a:prstGeom>
        </p:spPr>
        <p:txBody>
          <a:bodyPr/>
          <a:lstStyle/>
          <a:p>
            <a:r>
              <a:rPr dirty="0"/>
              <a:t>Diseases can be spread through several modes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 name="Shape 45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55" name="Shape 455"/>
          <p:cNvSpPr>
            <a:spLocks noGrp="1"/>
          </p:cNvSpPr>
          <p:nvPr>
            <p:ph type="body" sz="quarter" idx="1"/>
          </p:nvPr>
        </p:nvSpPr>
        <p:spPr>
          <a:prstGeom prst="rect">
            <a:avLst/>
          </a:prstGeom>
        </p:spPr>
        <p:txBody>
          <a:bodyPr/>
          <a:lstStyle/>
          <a:p>
            <a:pPr>
              <a:lnSpc>
                <a:spcPct val="150000"/>
              </a:lnSpc>
              <a:spcBef>
                <a:spcPts val="600"/>
              </a:spcBef>
            </a:pPr>
            <a:r>
              <a:rPr dirty="0"/>
              <a:t>&lt;READ each knowledge check question and wait for participant responses.&gt;</a:t>
            </a:r>
          </a:p>
          <a:p>
            <a:pPr>
              <a:lnSpc>
                <a:spcPct val="150000"/>
              </a:lnSpc>
              <a:spcBef>
                <a:spcPts val="600"/>
              </a:spcBef>
            </a:pPr>
            <a:br>
              <a:rPr dirty="0"/>
            </a:br>
            <a:r>
              <a:rPr dirty="0"/>
              <a:t>&lt;CLICK for the correct answer to appear.&gt;</a:t>
            </a:r>
            <a:br>
              <a:rPr dirty="0"/>
            </a:br>
            <a:br>
              <a:rPr dirty="0"/>
            </a:br>
            <a:r>
              <a:rPr dirty="0"/>
              <a:t>Question 1:</a:t>
            </a:r>
          </a:p>
          <a:p>
            <a:pPr>
              <a:lnSpc>
                <a:spcPct val="150000"/>
              </a:lnSpc>
              <a:spcBef>
                <a:spcPts val="500"/>
              </a:spcBef>
            </a:pPr>
            <a:r>
              <a:rPr dirty="0"/>
              <a:t>The correct answer is A, endemic.</a:t>
            </a:r>
          </a:p>
          <a:p>
            <a:pPr>
              <a:lnSpc>
                <a:spcPct val="150000"/>
              </a:lnSpc>
              <a:spcBef>
                <a:spcPts val="600"/>
              </a:spcBef>
            </a:pPr>
            <a:endParaRPr dirty="0"/>
          </a:p>
          <a:p>
            <a:pPr>
              <a:lnSpc>
                <a:spcPct val="150000"/>
              </a:lnSpc>
              <a:spcBef>
                <a:spcPts val="600"/>
              </a:spcBef>
            </a:pPr>
            <a:r>
              <a:rPr dirty="0"/>
              <a:t>Question 2:</a:t>
            </a:r>
            <a:br>
              <a:rPr dirty="0"/>
            </a:br>
            <a:r>
              <a:rPr dirty="0"/>
              <a:t>The correct answer is C, epidemic.</a:t>
            </a:r>
          </a:p>
          <a:p>
            <a:pPr>
              <a:lnSpc>
                <a:spcPct val="150000"/>
              </a:lnSpc>
              <a:spcBef>
                <a:spcPts val="600"/>
              </a:spcBef>
            </a:pPr>
            <a:br>
              <a:rPr dirty="0"/>
            </a:br>
            <a:r>
              <a:rPr dirty="0"/>
              <a:t>Question 3:</a:t>
            </a:r>
            <a:br>
              <a:rPr dirty="0"/>
            </a:br>
            <a:r>
              <a:rPr dirty="0"/>
              <a:t>The correct answer is B, pandemic.</a:t>
            </a:r>
          </a:p>
          <a:p>
            <a:pPr>
              <a:lnSpc>
                <a:spcPct val="150000"/>
              </a:lnSpc>
              <a:spcBef>
                <a:spcPts val="600"/>
              </a:spcBef>
            </a:pPr>
            <a:endParaRPr dirty="0"/>
          </a:p>
          <a:p>
            <a:pPr>
              <a:lnSpc>
                <a:spcPct val="150000"/>
              </a:lnSpc>
              <a:spcBef>
                <a:spcPts val="600"/>
              </a:spcBef>
            </a:pPr>
            <a:endParaRPr dirty="0"/>
          </a:p>
          <a:p>
            <a:pPr>
              <a:lnSpc>
                <a:spcPct val="150000"/>
              </a:lnSpc>
              <a:spcBef>
                <a:spcPts val="600"/>
              </a:spcBef>
            </a:pPr>
            <a:endParaRPr dirty="0"/>
          </a:p>
          <a:p>
            <a:pPr>
              <a:lnSpc>
                <a:spcPct val="150000"/>
              </a:lnSpc>
              <a:spcBef>
                <a:spcPts val="60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Shape 47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79" name="Shape 479"/>
          <p:cNvSpPr>
            <a:spLocks noGrp="1"/>
          </p:cNvSpPr>
          <p:nvPr>
            <p:ph type="body" sz="quarter" idx="1"/>
          </p:nvPr>
        </p:nvSpPr>
        <p:spPr>
          <a:prstGeom prst="rect">
            <a:avLst/>
          </a:prstGeom>
        </p:spPr>
        <p:txBody>
          <a:bodyPr/>
          <a:lstStyle/>
          <a:p>
            <a:r>
              <a:rPr dirty="0"/>
              <a:t>After initial infection, it takes time before the person becomes sick (incubation period) and before the person is contagious (latent period). </a:t>
            </a:r>
          </a:p>
          <a:p>
            <a:r>
              <a:rPr dirty="0"/>
              <a:t>The period of time during which a person is contagious is known as the infectious period. </a:t>
            </a:r>
          </a:p>
          <a:p>
            <a:endParaRPr dirty="0"/>
          </a:p>
          <a:p>
            <a:r>
              <a:rPr dirty="0"/>
              <a:t>These time periods are within a predictable range of time for different diseases. For example, the incubation period for a case of Ebola is up to 21 days. </a:t>
            </a:r>
          </a:p>
          <a:p>
            <a:endParaRPr dirty="0"/>
          </a:p>
          <a:p>
            <a:r>
              <a:rPr dirty="0"/>
              <a:t>This information can help develop strategies to prevent and control disease transmission. Identifying cases before the end of the latent period (i.e. before they can spread the disease) and preventing transmission (through control measures) for the duration of the infectious period can help stop an outbreak.</a:t>
            </a:r>
          </a:p>
          <a:p>
            <a:endParaRPr dirty="0"/>
          </a:p>
          <a:p>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86" name="Shape 486"/>
          <p:cNvSpPr>
            <a:spLocks noGrp="1"/>
          </p:cNvSpPr>
          <p:nvPr>
            <p:ph type="body" sz="quarter" idx="1"/>
          </p:nvPr>
        </p:nvSpPr>
        <p:spPr>
          <a:prstGeom prst="rect">
            <a:avLst/>
          </a:prstGeom>
        </p:spPr>
        <p:txBody>
          <a:bodyPr/>
          <a:lstStyle/>
          <a:p>
            <a:r>
              <a:rPr dirty="0"/>
              <a:t>ASK:</a:t>
            </a:r>
          </a:p>
          <a:p>
            <a:pPr marL="171450" indent="-171450">
              <a:buSzPct val="100000"/>
              <a:buFont typeface="Arial"/>
              <a:buChar char="•"/>
            </a:pPr>
            <a:r>
              <a:rPr dirty="0"/>
              <a:t>What are the benefits and challenges of each of these situations? </a:t>
            </a:r>
          </a:p>
          <a:p>
            <a:pPr marL="628650" lvl="1" indent="-171450">
              <a:buSzPct val="100000"/>
              <a:buFont typeface="Arial"/>
              <a:buChar char="•"/>
            </a:pPr>
            <a:r>
              <a:rPr dirty="0"/>
              <a:t>ANSWER:</a:t>
            </a:r>
          </a:p>
          <a:p>
            <a:pPr marL="1085850" lvl="2" indent="-171450">
              <a:buSzPct val="100000"/>
              <a:buFont typeface="Arial"/>
              <a:buChar char="•"/>
            </a:pPr>
            <a:r>
              <a:rPr dirty="0"/>
              <a:t>P</a:t>
            </a:r>
            <a:r>
              <a:rPr dirty="0">
                <a:solidFill>
                  <a:srgbClr val="FF0000"/>
                </a:solidFill>
              </a:rPr>
              <a:t>atients can be diagnosed before they are contagious if there is a long latent period</a:t>
            </a:r>
          </a:p>
          <a:p>
            <a:pPr marL="1085850" lvl="2" indent="-171450">
              <a:buSzPct val="100000"/>
              <a:buFont typeface="Arial"/>
              <a:buChar char="•"/>
            </a:pPr>
            <a:r>
              <a:rPr dirty="0"/>
              <a:t>The infection/disease can spread more easily if there is a short latent period</a:t>
            </a:r>
            <a:endParaRPr dirty="0">
              <a:solidFill>
                <a:srgbClr val="FF0000"/>
              </a:solidFill>
            </a:endParaRPr>
          </a:p>
          <a:p>
            <a:endParaRPr dirty="0">
              <a:solidFill>
                <a:srgbClr val="FF0000"/>
              </a:solidFill>
            </a:endParaRPr>
          </a:p>
          <a:p>
            <a:endParaRPr dirty="0">
              <a:solidFill>
                <a:srgbClr val="FF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Shape 49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493" name="Shape 493"/>
          <p:cNvSpPr>
            <a:spLocks noGrp="1"/>
          </p:cNvSpPr>
          <p:nvPr>
            <p:ph type="body" sz="quarter" idx="1"/>
          </p:nvPr>
        </p:nvSpPr>
        <p:spPr>
          <a:prstGeom prst="rect">
            <a:avLst/>
          </a:prstGeom>
        </p:spPr>
        <p:txBody>
          <a:bodyPr/>
          <a:lstStyle/>
          <a:p>
            <a:r>
              <a:rPr dirty="0"/>
              <a:t>ASK:</a:t>
            </a:r>
          </a:p>
          <a:p>
            <a:pPr marL="171450" indent="-171450">
              <a:buSzPct val="100000"/>
              <a:buFont typeface="Arial"/>
              <a:buChar char="•"/>
            </a:pPr>
            <a:r>
              <a:rPr dirty="0"/>
              <a:t>Which one of these situations describes Ebola?</a:t>
            </a:r>
          </a:p>
          <a:p>
            <a:pPr marL="628650" lvl="1" indent="-171450">
              <a:buSzPct val="100000"/>
              <a:buFont typeface="Arial"/>
              <a:buChar char="•"/>
            </a:pPr>
            <a:r>
              <a:rPr dirty="0"/>
              <a:t>ANSWER: First situation</a:t>
            </a:r>
          </a:p>
          <a:p>
            <a:pPr marL="1085850" lvl="2" indent="-171450">
              <a:buSzPct val="100000"/>
              <a:buFont typeface="Arial"/>
              <a:buChar char="•"/>
            </a:pPr>
            <a:r>
              <a:rPr dirty="0"/>
              <a:t>Patients with Ebola are only infectious after they begin to show symptoms</a:t>
            </a:r>
          </a:p>
          <a:p>
            <a:pPr marL="1085850" lvl="2" indent="-171450">
              <a:buSzPct val="100000"/>
              <a:buFont typeface="Arial"/>
              <a:buChar char="•"/>
            </a:pPr>
            <a:r>
              <a:rPr dirty="0"/>
              <a:t>Rapid detection of symptoms and isolation of the patient can reduce the risk of transmission to others and get the patient to treatment more rapidly</a:t>
            </a:r>
          </a:p>
          <a:p>
            <a:pPr marL="1085850" lvl="2" indent="-171450">
              <a:buSzPct val="100000"/>
              <a:buFont typeface="Arial"/>
              <a:buChar char="•"/>
            </a:pPr>
            <a:r>
              <a:rPr dirty="0"/>
              <a:t>Persons in contact with the patient before symptoms developed are at low risk of exposure</a:t>
            </a:r>
          </a:p>
          <a:p>
            <a:endParaRPr dirty="0"/>
          </a:p>
          <a:p>
            <a:pPr marL="171450" indent="-171450">
              <a:buSzPct val="100000"/>
              <a:buFont typeface="Arial"/>
              <a:buChar char="•"/>
            </a:pPr>
            <a:r>
              <a:rPr dirty="0"/>
              <a:t>Which one describes measles?</a:t>
            </a:r>
          </a:p>
          <a:p>
            <a:pPr marL="628650" lvl="1" indent="-171450">
              <a:buSzPct val="100000"/>
              <a:buFont typeface="Arial"/>
              <a:buChar char="•"/>
            </a:pPr>
            <a:r>
              <a:rPr dirty="0"/>
              <a:t>ANSWER: Second situation</a:t>
            </a:r>
          </a:p>
          <a:p>
            <a:pPr marL="1085850" lvl="2" indent="-171450">
              <a:buSzPct val="100000"/>
              <a:buFont typeface="Arial"/>
              <a:buChar char="•"/>
            </a:pPr>
            <a:r>
              <a:rPr dirty="0"/>
              <a:t>Patients with measles can infect others before they begin to show symptoms</a:t>
            </a:r>
          </a:p>
          <a:p>
            <a:pPr marL="1085850" lvl="2" indent="-171450">
              <a:buSzPct val="100000"/>
              <a:buFont typeface="Arial"/>
              <a:buChar char="•"/>
            </a:pPr>
            <a:r>
              <a:rPr dirty="0"/>
              <a:t>Rapid detection and isolation of the patient may reduce the risk of further transmission; </a:t>
            </a:r>
          </a:p>
          <a:p>
            <a:pPr marL="1085850" lvl="2" indent="-171450">
              <a:buSzPct val="100000"/>
              <a:buFont typeface="Arial"/>
              <a:buChar char="•"/>
            </a:pPr>
            <a:r>
              <a:rPr dirty="0"/>
              <a:t>However, persons who were in contact with the patient in the days before symptom development will need to be identified to prevent further transmission</a:t>
            </a:r>
          </a:p>
          <a:p>
            <a:endParaRPr dirty="0"/>
          </a:p>
          <a:p>
            <a:endParaRPr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01" name="Shape 501"/>
          <p:cNvSpPr>
            <a:spLocks noGrp="1"/>
          </p:cNvSpPr>
          <p:nvPr>
            <p:ph type="body" sz="quarter" idx="1"/>
          </p:nvPr>
        </p:nvSpPr>
        <p:spPr>
          <a:prstGeom prst="rect">
            <a:avLst/>
          </a:prstGeom>
        </p:spPr>
        <p:txBody>
          <a:bodyPr/>
          <a:lstStyle/>
          <a:p>
            <a:endParaRPr dirty="0"/>
          </a:p>
          <a:p>
            <a:endParaRPr dirty="0"/>
          </a:p>
          <a:p>
            <a:r>
              <a:rPr dirty="0"/>
              <a:t>The basic reproduction number (“R </a:t>
            </a:r>
            <a:r>
              <a:rPr dirty="0" err="1"/>
              <a:t>nought</a:t>
            </a:r>
            <a:r>
              <a:rPr dirty="0"/>
              <a:t>”) is the average # of people that one sick person will infect on average.  It assumes that the people that the infectious person comes into contact with are susceptible (not immune to the disease)</a:t>
            </a:r>
          </a:p>
          <a:p>
            <a:endParaRPr dirty="0"/>
          </a:p>
          <a:p>
            <a:endParaRPr dirty="0"/>
          </a:p>
          <a:p>
            <a:endParaRPr dirty="0"/>
          </a:p>
          <a:p>
            <a:endParaRPr dirty="0"/>
          </a:p>
          <a:p>
            <a:r>
              <a:rPr dirty="0"/>
              <a:t>Sources:</a:t>
            </a:r>
          </a:p>
          <a:p>
            <a:r>
              <a:rPr dirty="0"/>
              <a:t>Anderson, R.M., May, R.M., 1991. Infectious Diseases of Humans. Oxford University Press, Oxford.</a:t>
            </a:r>
          </a:p>
          <a:p>
            <a:endParaRPr dirty="0"/>
          </a:p>
          <a:p>
            <a:r>
              <a:rPr dirty="0"/>
              <a:t>Castillo-Chavez, C., Velasco-Hernandez, J.X., </a:t>
            </a:r>
            <a:r>
              <a:rPr dirty="0" err="1"/>
              <a:t>Fridman</a:t>
            </a:r>
            <a:r>
              <a:rPr dirty="0"/>
              <a:t>, S., 1994.Modeling contact structures in biology. In: Levin, S.A. (Ed.), Frontiers of Theoretical Biology, Lecture Notes in Biomathematics, Vol.100.Springer, Berlin, Heidelberg, New York, pp.454–491.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297" name="Shape 297"/>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Shape 50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08" name="Shape 508"/>
          <p:cNvSpPr>
            <a:spLocks noGrp="1"/>
          </p:cNvSpPr>
          <p:nvPr>
            <p:ph type="body" sz="quarter" idx="1"/>
          </p:nvPr>
        </p:nvSpPr>
        <p:spPr>
          <a:prstGeom prst="rect">
            <a:avLst/>
          </a:prstGeom>
        </p:spPr>
        <p:txBody>
          <a:bodyPr/>
          <a:lstStyle>
            <a:lvl1pPr defTabSz="928687">
              <a:lnSpc>
                <a:spcPct val="150000"/>
              </a:lnSpc>
              <a:spcBef>
                <a:spcPts val="0"/>
              </a:spcBef>
            </a:lvl1pPr>
          </a:lstStyle>
          <a:p>
            <a:r>
              <a:rPr dirty="0"/>
              <a:t>Now let’s consider different factors that affect transmission of disease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15" name="Shape 515"/>
          <p:cNvSpPr>
            <a:spLocks noGrp="1"/>
          </p:cNvSpPr>
          <p:nvPr>
            <p:ph type="body" sz="quarter" idx="1"/>
          </p:nvPr>
        </p:nvSpPr>
        <p:spPr>
          <a:prstGeom prst="rect">
            <a:avLst/>
          </a:prstGeom>
        </p:spPr>
        <p:txBody>
          <a:bodyPr/>
          <a:lstStyle/>
          <a:p>
            <a:r>
              <a:rPr dirty="0"/>
              <a:t> </a:t>
            </a:r>
          </a:p>
          <a:p>
            <a:endParaRPr dirty="0"/>
          </a:p>
          <a:p>
            <a:r>
              <a:rPr dirty="0"/>
              <a:t>This is the epidemiologic triad or triangle. The epidemiologic triad is the traditional model of infectious disease causation having three components: </a:t>
            </a:r>
          </a:p>
          <a:p>
            <a:pPr lvl="1" indent="457200"/>
            <a:r>
              <a:rPr dirty="0"/>
              <a:t>1) an external agent, </a:t>
            </a:r>
          </a:p>
          <a:p>
            <a:pPr lvl="1" indent="457200"/>
            <a:r>
              <a:rPr dirty="0"/>
              <a:t>2) a susceptible host, </a:t>
            </a:r>
          </a:p>
          <a:p>
            <a:pPr lvl="1" indent="457200"/>
            <a:r>
              <a:rPr dirty="0"/>
              <a:t>3) and an environment that brings the host and agent together so that disease occurs.</a:t>
            </a:r>
          </a:p>
          <a:p>
            <a:pPr>
              <a:defRPr>
                <a:solidFill>
                  <a:srgbClr val="003AA6"/>
                </a:solidFill>
              </a:defRPr>
            </a:pPr>
            <a:endParaRPr dirty="0"/>
          </a:p>
          <a:p>
            <a:pPr>
              <a:defRPr>
                <a:solidFill>
                  <a:srgbClr val="003AA6"/>
                </a:solidFill>
              </a:defRPr>
            </a:pPr>
            <a:r>
              <a:rPr dirty="0"/>
              <a:t>So the agent is the WHAT (microbe that cases the disease)</a:t>
            </a:r>
          </a:p>
          <a:p>
            <a:pPr>
              <a:defRPr>
                <a:solidFill>
                  <a:srgbClr val="003AA6"/>
                </a:solidFill>
              </a:defRPr>
            </a:pPr>
            <a:endParaRPr dirty="0"/>
          </a:p>
          <a:p>
            <a:pPr>
              <a:defRPr>
                <a:solidFill>
                  <a:srgbClr val="003AA6"/>
                </a:solidFill>
              </a:defRPr>
            </a:pPr>
            <a:r>
              <a:rPr dirty="0"/>
              <a:t>The host is the WHO (organism that harbors the disease)</a:t>
            </a:r>
          </a:p>
          <a:p>
            <a:pPr>
              <a:defRPr>
                <a:solidFill>
                  <a:srgbClr val="003AA6"/>
                </a:solidFill>
              </a:defRPr>
            </a:pPr>
            <a:endParaRPr dirty="0"/>
          </a:p>
          <a:p>
            <a:pPr>
              <a:defRPr>
                <a:solidFill>
                  <a:srgbClr val="003AA6"/>
                </a:solidFill>
              </a:defRPr>
            </a:pPr>
            <a:r>
              <a:rPr dirty="0"/>
              <a:t>The environment is the WHERE (external factors that cause or allow disease transmission)</a:t>
            </a:r>
          </a:p>
          <a:p>
            <a:pPr>
              <a:defRPr>
                <a:solidFill>
                  <a:srgbClr val="003AA6"/>
                </a:solidFill>
              </a:defRPr>
            </a:pPr>
            <a:endParaRPr dirty="0"/>
          </a:p>
          <a:p>
            <a:pPr>
              <a:defRPr>
                <a:solidFill>
                  <a:srgbClr val="003AA6"/>
                </a:solidFill>
              </a:defRPr>
            </a:pPr>
            <a:r>
              <a:rPr dirty="0"/>
              <a:t>Some models also include a 4</a:t>
            </a:r>
            <a:r>
              <a:rPr baseline="30000" dirty="0"/>
              <a:t>th</a:t>
            </a:r>
            <a:r>
              <a:rPr dirty="0"/>
              <a:t> component in the middle of the triangle- the vector</a:t>
            </a:r>
          </a:p>
          <a:p>
            <a:pPr>
              <a:defRPr>
                <a:solidFill>
                  <a:srgbClr val="003AA6"/>
                </a:solidFill>
              </a:defRPr>
            </a:pPr>
            <a:endParaRPr dirty="0"/>
          </a:p>
          <a:p>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25" name="Shape 525"/>
          <p:cNvSpPr>
            <a:spLocks noGrp="1"/>
          </p:cNvSpPr>
          <p:nvPr>
            <p:ph type="body" sz="quarter" idx="1"/>
          </p:nvPr>
        </p:nvSpPr>
        <p:spPr>
          <a:prstGeom prst="rect">
            <a:avLst/>
          </a:prstGeom>
        </p:spPr>
        <p:txBody>
          <a:bodyPr/>
          <a:lstStyle/>
          <a:p>
            <a:endParaRPr dirty="0"/>
          </a:p>
          <a:p>
            <a:endParaRPr dirty="0"/>
          </a:p>
          <a:p>
            <a:r>
              <a:rPr dirty="0"/>
              <a:t>The agent is a factor (e.g., a microorganism or chemical substance) or form of energy whose presence, excessive presence, or in the case of deficiency diseases, relative absence, is essential for the occurrence of a disease or other adverse health outcome.</a:t>
            </a:r>
          </a:p>
          <a:p>
            <a:endParaRPr dirty="0"/>
          </a:p>
          <a:p>
            <a:r>
              <a:rPr dirty="0"/>
              <a:t>ASK: </a:t>
            </a:r>
          </a:p>
          <a:p>
            <a:pPr marL="171450" indent="-171450">
              <a:buSzPct val="100000"/>
              <a:buFont typeface="Arial"/>
              <a:buChar char="•"/>
            </a:pPr>
            <a:r>
              <a:rPr dirty="0"/>
              <a:t>What are some examples of agents?</a:t>
            </a:r>
          </a:p>
          <a:p>
            <a:pPr marL="628650" lvl="1" indent="-171450">
              <a:buSzPct val="100000"/>
              <a:buFont typeface="Arial"/>
              <a:buChar char="•"/>
            </a:pPr>
            <a:r>
              <a:rPr dirty="0"/>
              <a:t>ANSWER: Bacteria, virus, protozoa, fungi</a:t>
            </a:r>
          </a:p>
          <a:p>
            <a:endParaRPr dirty="0"/>
          </a:p>
          <a:p>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 name="Shape 53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34" name="Shape 534"/>
          <p:cNvSpPr>
            <a:spLocks noGrp="1"/>
          </p:cNvSpPr>
          <p:nvPr>
            <p:ph type="body" sz="quarter" idx="1"/>
          </p:nvPr>
        </p:nvSpPr>
        <p:spPr>
          <a:prstGeom prst="rect">
            <a:avLst/>
          </a:prstGeom>
        </p:spPr>
        <p:txBody>
          <a:bodyPr/>
          <a:lstStyle/>
          <a:p>
            <a:endParaRPr dirty="0"/>
          </a:p>
          <a:p>
            <a:endParaRPr dirty="0"/>
          </a:p>
          <a:p>
            <a:r>
              <a:rPr dirty="0"/>
              <a:t>The host a person or other living organism that is susceptible to or harbors an infectious agent under natural conditions.</a:t>
            </a:r>
          </a:p>
          <a:p>
            <a:endParaRPr dirty="0"/>
          </a:p>
          <a:p>
            <a:r>
              <a:rPr dirty="0"/>
              <a:t>ASK: </a:t>
            </a:r>
          </a:p>
          <a:p>
            <a:pPr marL="171450" indent="-171450">
              <a:buSzPct val="100000"/>
              <a:buFont typeface="Arial"/>
              <a:buChar char="•"/>
            </a:pPr>
            <a:r>
              <a:rPr dirty="0"/>
              <a:t>What are some examples of hosts?</a:t>
            </a:r>
          </a:p>
          <a:p>
            <a:pPr marL="628650" lvl="1" indent="-171450">
              <a:buSzPct val="100000"/>
              <a:buFont typeface="Arial"/>
              <a:buChar char="•"/>
            </a:pPr>
            <a:r>
              <a:rPr dirty="0"/>
              <a:t>ANSWER: Humans, animals</a:t>
            </a:r>
          </a:p>
          <a:p>
            <a:endParaRPr dirty="0"/>
          </a:p>
          <a:p>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43" name="Shape 543"/>
          <p:cNvSpPr>
            <a:spLocks noGrp="1"/>
          </p:cNvSpPr>
          <p:nvPr>
            <p:ph type="body" sz="quarter" idx="1"/>
          </p:nvPr>
        </p:nvSpPr>
        <p:spPr>
          <a:prstGeom prst="rect">
            <a:avLst/>
          </a:prstGeom>
        </p:spPr>
        <p:txBody>
          <a:bodyPr/>
          <a:lstStyle/>
          <a:p>
            <a:endParaRPr dirty="0"/>
          </a:p>
          <a:p>
            <a:endParaRPr dirty="0"/>
          </a:p>
          <a:p>
            <a:r>
              <a:rPr dirty="0"/>
              <a:t>Environmental factors are extrinsic factor (e.g., geology, climate, insects, sanitation, or health services) that affects an agent and the opportunity for exposure.</a:t>
            </a:r>
          </a:p>
          <a:p>
            <a:endParaRPr dirty="0"/>
          </a:p>
          <a:p>
            <a:r>
              <a:rPr dirty="0"/>
              <a:t>ASK: </a:t>
            </a:r>
          </a:p>
          <a:p>
            <a:pPr marL="171450" indent="-171450">
              <a:buSzPct val="100000"/>
              <a:buFont typeface="Arial"/>
              <a:buChar char="•"/>
            </a:pPr>
            <a:r>
              <a:rPr dirty="0"/>
              <a:t>What are some examples of environments?</a:t>
            </a:r>
          </a:p>
          <a:p>
            <a:pPr marL="628650" lvl="1" indent="-171450">
              <a:buSzPct val="100000"/>
              <a:buFont typeface="Arial"/>
              <a:buChar char="•"/>
            </a:pPr>
            <a:r>
              <a:rPr dirty="0"/>
              <a:t>ANSWER: flood, dirty water, warm temperature</a:t>
            </a:r>
          </a:p>
          <a:p>
            <a:endParaRPr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 name="Shape 54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0" name="Shape 550"/>
          <p:cNvSpPr>
            <a:spLocks noGrp="1"/>
          </p:cNvSpPr>
          <p:nvPr>
            <p:ph type="body" sz="quarter" idx="1"/>
          </p:nvPr>
        </p:nvSpPr>
        <p:spPr>
          <a:prstGeom prst="rect">
            <a:avLst/>
          </a:prstGeom>
        </p:spPr>
        <p:txBody>
          <a:bodyPr/>
          <a:lstStyle/>
          <a:p>
            <a:endParaRPr dirty="0"/>
          </a:p>
          <a:p>
            <a:endParaRPr dirty="0"/>
          </a:p>
          <a:p>
            <a:r>
              <a:rPr dirty="0"/>
              <a:t>In emergencies, additional factors can impact health. </a:t>
            </a:r>
          </a:p>
          <a:p>
            <a:endParaRPr dirty="0"/>
          </a:p>
          <a:p>
            <a:r>
              <a:rPr dirty="0"/>
              <a:t>ASK:</a:t>
            </a:r>
          </a:p>
          <a:p>
            <a:pPr marL="171450" indent="-171450">
              <a:buSzPct val="100000"/>
              <a:buFont typeface="Arial"/>
              <a:buChar char="•"/>
            </a:pPr>
            <a:r>
              <a:rPr dirty="0"/>
              <a:t>What are some risk factors for disease outbreaks in emergencies?</a:t>
            </a:r>
          </a:p>
          <a:p>
            <a:pPr marL="171450" indent="-171450">
              <a:buSzPct val="100000"/>
              <a:buFont typeface="Arial"/>
              <a:buChar char="•"/>
            </a:pPr>
            <a:r>
              <a:rPr dirty="0"/>
              <a:t>How do these factors relate to the Epi Triad?</a:t>
            </a:r>
          </a:p>
          <a:p>
            <a:endParaRPr dirty="0"/>
          </a:p>
          <a:p>
            <a:r>
              <a:rPr dirty="0"/>
              <a:t>ANSWER/Points for discussion:</a:t>
            </a:r>
          </a:p>
          <a:p>
            <a:pPr marL="171450" indent="-171450">
              <a:buSzPct val="100000"/>
              <a:buFont typeface="Arial"/>
              <a:buChar char="•"/>
            </a:pPr>
            <a:r>
              <a:rPr dirty="0"/>
              <a:t>Environmental factors include water and sanitation facilities</a:t>
            </a:r>
          </a:p>
          <a:p>
            <a:pPr marL="171450" indent="-171450">
              <a:buSzPct val="100000"/>
              <a:buFont typeface="Arial"/>
              <a:buChar char="•"/>
            </a:pPr>
            <a:r>
              <a:rPr dirty="0"/>
              <a:t>Host factors include low immunity and vaccination coverage</a:t>
            </a:r>
          </a:p>
          <a:p>
            <a:pPr marL="171450" indent="-171450">
              <a:buSzPct val="100000"/>
              <a:buFont typeface="Arial"/>
              <a:buChar char="•"/>
            </a:pPr>
            <a:r>
              <a:rPr dirty="0"/>
              <a:t>Agent factors include crowding (greater risk of exposure to the agent) </a:t>
            </a:r>
          </a:p>
          <a:p>
            <a:pPr marL="171450" indent="-171450">
              <a:buSzPct val="100000"/>
              <a:buFont typeface="Arial"/>
              <a:buChar char="•"/>
            </a:pPr>
            <a:r>
              <a:rPr dirty="0"/>
              <a:t>In some emergencies, there may be greater risk of exposure to potential vectors carrying the agent</a:t>
            </a:r>
          </a:p>
          <a:p>
            <a:endParaRPr dirty="0"/>
          </a:p>
          <a:p>
            <a:r>
              <a:rPr dirty="0"/>
              <a:t>If participants are not familiar with WASH, consider introducing the concept here. WASH = Water, Sanitation, and Hygiene </a:t>
            </a:r>
          </a:p>
          <a:p>
            <a:endParaRPr dirty="0"/>
          </a:p>
          <a:p>
            <a:endParaRPr dirty="0"/>
          </a:p>
          <a:p>
            <a:endParaRPr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 name="Shape 55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59" name="Shape 559"/>
          <p:cNvSpPr>
            <a:spLocks noGrp="1"/>
          </p:cNvSpPr>
          <p:nvPr>
            <p:ph type="body" sz="quarter" idx="1"/>
          </p:nvPr>
        </p:nvSpPr>
        <p:spPr>
          <a:prstGeom prst="rect">
            <a:avLst/>
          </a:prstGeom>
        </p:spPr>
        <p:txBody>
          <a:bodyPr/>
          <a:lstStyle/>
          <a:p>
            <a:r>
              <a:rPr dirty="0"/>
              <a:t>Sources: https://www.cdc.gov/onehealth/index.html; http://www.who.int/features/qa/one-health/en/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Shape 56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69" name="Shape 569"/>
          <p:cNvSpPr>
            <a:spLocks noGrp="1"/>
          </p:cNvSpPr>
          <p:nvPr>
            <p:ph type="body" sz="quarter" idx="1"/>
          </p:nvPr>
        </p:nvSpPr>
        <p:spPr>
          <a:prstGeom prst="rect">
            <a:avLst/>
          </a:prstGeom>
        </p:spPr>
        <p:txBody>
          <a:bodyPr/>
          <a:lstStyle/>
          <a:p>
            <a:r>
              <a:rPr dirty="0"/>
              <a:t>Evolution from stage 1 to stage 5 takes some time, as shown on this graph. By acting BEFORE the pathological agent has reached capacity to amplify in human populations, it is possible to anticipate disease, control them more easily and rapidly and prevent epidemics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 name="Shape 57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0" name="Shape 580"/>
          <p:cNvSpPr>
            <a:spLocks noGrp="1"/>
          </p:cNvSpPr>
          <p:nvPr>
            <p:ph type="body" sz="quarter" idx="1"/>
          </p:nvPr>
        </p:nvSpPr>
        <p:spPr>
          <a:prstGeom prst="rect">
            <a:avLst/>
          </a:prstGeom>
        </p:spPr>
        <p:txBody>
          <a:bodyPr/>
          <a:lstStyle/>
          <a:p>
            <a:pPr>
              <a:lnSpc>
                <a:spcPct val="150000"/>
              </a:lnSpc>
              <a:spcBef>
                <a:spcPts val="500"/>
              </a:spcBef>
            </a:pPr>
            <a:r>
              <a:rPr dirty="0"/>
              <a:t>&lt;READ the knowledge check question and wait for participant responses.&gt;</a:t>
            </a:r>
          </a:p>
          <a:p>
            <a:pPr>
              <a:lnSpc>
                <a:spcPct val="150000"/>
              </a:lnSpc>
              <a:spcBef>
                <a:spcPts val="500"/>
              </a:spcBef>
            </a:pPr>
            <a:endParaRPr dirty="0"/>
          </a:p>
          <a:p>
            <a:pPr>
              <a:lnSpc>
                <a:spcPct val="150000"/>
              </a:lnSpc>
              <a:spcBef>
                <a:spcPts val="500"/>
              </a:spcBef>
            </a:pPr>
            <a:r>
              <a:rPr dirty="0"/>
              <a:t>&lt;CLICK for the correct answer to appear.&gt;</a:t>
            </a:r>
          </a:p>
          <a:p>
            <a:pPr>
              <a:lnSpc>
                <a:spcPct val="150000"/>
              </a:lnSpc>
              <a:spcBef>
                <a:spcPts val="500"/>
              </a:spcBef>
            </a:pPr>
            <a:endParaRPr dirty="0"/>
          </a:p>
          <a:p>
            <a:pPr>
              <a:lnSpc>
                <a:spcPct val="150000"/>
              </a:lnSpc>
              <a:spcBef>
                <a:spcPts val="500"/>
              </a:spcBef>
            </a:pPr>
            <a:endParaRPr dirty="0"/>
          </a:p>
          <a:p>
            <a:pPr>
              <a:lnSpc>
                <a:spcPct val="150000"/>
              </a:lnSpc>
              <a:spcBef>
                <a:spcPts val="500"/>
              </a:spcBef>
            </a:pPr>
            <a:r>
              <a:rPr dirty="0"/>
              <a:t>The correct answer is C, host, agent, and environment.</a:t>
            </a:r>
          </a:p>
          <a:p>
            <a:pPr indent="3235">
              <a:lnSpc>
                <a:spcPct val="150000"/>
              </a:lnSpc>
              <a:spcBef>
                <a:spcPts val="0"/>
              </a:spcBef>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 name="Shape 59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94" name="Shape 594"/>
          <p:cNvSpPr>
            <a:spLocks noGrp="1"/>
          </p:cNvSpPr>
          <p:nvPr>
            <p:ph type="body" sz="quarter" idx="1"/>
          </p:nvPr>
        </p:nvSpPr>
        <p:spPr>
          <a:prstGeom prst="rect">
            <a:avLst/>
          </a:prstGeom>
        </p:spPr>
        <p:txBody>
          <a:bodyPr/>
          <a:lstStyle/>
          <a:p>
            <a:r>
              <a:rPr dirty="0"/>
              <a:t>&lt;READ the definitions for incidence, prevalence, and attack rate.&gt;</a:t>
            </a:r>
          </a:p>
          <a:p>
            <a:endParaRPr dirty="0"/>
          </a:p>
          <a:p>
            <a:endParaRPr dirty="0"/>
          </a:p>
          <a:p>
            <a:endParaRPr dirty="0"/>
          </a:p>
          <a:p>
            <a:r>
              <a:rPr dirty="0"/>
              <a:t>Source: https://www.cdc.gov/ophss/csels/dsepd/ss1978/lesson3/section2.html</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hape 31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19" name="Shape 319"/>
          <p:cNvSpPr>
            <a:spLocks noGrp="1"/>
          </p:cNvSpPr>
          <p:nvPr>
            <p:ph type="body" sz="quarter" idx="1"/>
          </p:nvPr>
        </p:nvSpPr>
        <p:spPr>
          <a:prstGeom prst="rect">
            <a:avLst/>
          </a:prstGeom>
        </p:spPr>
        <p:txBody>
          <a:bodyPr/>
          <a:lstStyle>
            <a:lvl1pPr>
              <a:spcBef>
                <a:spcPts val="0"/>
              </a:spcBef>
            </a:lvl1pPr>
          </a:lstStyle>
          <a:p>
            <a:r>
              <a:rPr dirty="0"/>
              <a:t>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03" name="Shape 603"/>
          <p:cNvSpPr>
            <a:spLocks noGrp="1"/>
          </p:cNvSpPr>
          <p:nvPr>
            <p:ph type="body" sz="quarter" idx="1"/>
          </p:nvPr>
        </p:nvSpPr>
        <p:spPr>
          <a:prstGeom prst="rect">
            <a:avLst/>
          </a:prstGeom>
        </p:spPr>
        <p:txBody>
          <a:bodyPr/>
          <a:lstStyle/>
          <a:p>
            <a:r>
              <a:rPr dirty="0"/>
              <a:t>&lt;READ the definitions for incidence, prevalence, and attack rate.&gt;</a:t>
            </a:r>
          </a:p>
          <a:p>
            <a:endParaRPr dirty="0"/>
          </a:p>
          <a:p>
            <a:endParaRPr dirty="0"/>
          </a:p>
          <a:p>
            <a:endParaRPr dirty="0"/>
          </a:p>
          <a:p>
            <a:r>
              <a:rPr dirty="0"/>
              <a:t>Source: https://www.cdc.gov/ophss/csels/dsepd/ss1978/lesson3/section2.html</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 name="Shape 61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12" name="Shape 612"/>
          <p:cNvSpPr>
            <a:spLocks noGrp="1"/>
          </p:cNvSpPr>
          <p:nvPr>
            <p:ph type="body" sz="quarter" idx="1"/>
          </p:nvPr>
        </p:nvSpPr>
        <p:spPr>
          <a:prstGeom prst="rect">
            <a:avLst/>
          </a:prstGeom>
        </p:spPr>
        <p:txBody>
          <a:bodyPr/>
          <a:lstStyle/>
          <a:p>
            <a:r>
              <a:rPr dirty="0"/>
              <a:t>&lt;READ the definitions for incidence, prevalence, and attack rate.&gt;</a:t>
            </a:r>
          </a:p>
          <a:p>
            <a:endParaRPr dirty="0"/>
          </a:p>
          <a:p>
            <a:endParaRPr dirty="0"/>
          </a:p>
          <a:p>
            <a:endParaRPr dirty="0"/>
          </a:p>
          <a:p>
            <a:r>
              <a:rPr dirty="0"/>
              <a:t>Source: https://www.cdc.gov/ophss/csels/dsepd/ss1978/lesson3/section2.html</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7" name="Shape 62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28" name="Shape 628"/>
          <p:cNvSpPr>
            <a:spLocks noGrp="1"/>
          </p:cNvSpPr>
          <p:nvPr>
            <p:ph type="body" sz="quarter" idx="1"/>
          </p:nvPr>
        </p:nvSpPr>
        <p:spPr>
          <a:prstGeom prst="rect">
            <a:avLst/>
          </a:prstGeom>
        </p:spPr>
        <p:txBody>
          <a:bodyPr/>
          <a:lstStyle/>
          <a:p>
            <a:r>
              <a:rPr dirty="0"/>
              <a:t>&lt;change “X” to relevant disease for region&gt;</a:t>
            </a:r>
          </a:p>
          <a:p>
            <a:endParaRPr dirty="0"/>
          </a:p>
          <a:p>
            <a:r>
              <a:rPr dirty="0"/>
              <a:t>ASK:</a:t>
            </a:r>
          </a:p>
          <a:p>
            <a:r>
              <a:rPr dirty="0"/>
              <a:t>Which village is most concerning?</a:t>
            </a:r>
          </a:p>
          <a:p>
            <a:endParaRPr dirty="0"/>
          </a:p>
          <a:p>
            <a:r>
              <a:rPr dirty="0"/>
              <a:t>&lt; Click for additional information and incidence calculation &gt;</a:t>
            </a:r>
          </a:p>
          <a:p>
            <a:endParaRPr dirty="0"/>
          </a:p>
          <a:p>
            <a:r>
              <a:rPr dirty="0"/>
              <a:t>Even though Village A has fewer cases, the incidence is higher. </a:t>
            </a:r>
          </a:p>
          <a:p>
            <a:r>
              <a:rPr dirty="0"/>
              <a:t>Village B has more cases, but due to the larger population size, the incidence is lower.</a:t>
            </a:r>
          </a:p>
          <a:p>
            <a:endParaRPr dirty="0"/>
          </a:p>
          <a:p>
            <a:r>
              <a:rPr dirty="0"/>
              <a:t>Discussion points</a:t>
            </a:r>
          </a:p>
          <a:p>
            <a:pPr marL="171450" indent="-171450">
              <a:buSzPct val="100000"/>
              <a:buFont typeface="Arial"/>
              <a:buChar char="•"/>
            </a:pPr>
            <a:r>
              <a:rPr dirty="0"/>
              <a:t>The number of cases we would expect is dependent on the size of the population</a:t>
            </a:r>
          </a:p>
          <a:p>
            <a:pPr marL="171450" indent="-171450">
              <a:buSzPct val="100000"/>
              <a:buFont typeface="Arial"/>
              <a:buChar char="•"/>
            </a:pPr>
            <a:r>
              <a:rPr dirty="0"/>
              <a:t>Measures of disease frequency help standardize the data so we can compare across groups (e.g. villages).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Shape 636"/>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37" name="Shape 637"/>
          <p:cNvSpPr>
            <a:spLocks noGrp="1"/>
          </p:cNvSpPr>
          <p:nvPr>
            <p:ph type="body" sz="quarter" idx="1"/>
          </p:nvPr>
        </p:nvSpPr>
        <p:spPr>
          <a:prstGeom prst="rect">
            <a:avLst/>
          </a:prstGeom>
        </p:spPr>
        <p:txBody>
          <a:bodyPr/>
          <a:lstStyle/>
          <a:p>
            <a:r>
              <a:rPr dirty="0"/>
              <a:t>&lt;change “X” to relevant disease for region&gt;</a:t>
            </a:r>
          </a:p>
          <a:p>
            <a:endParaRPr dirty="0"/>
          </a:p>
          <a:p>
            <a:r>
              <a:rPr dirty="0"/>
              <a:t>&lt;READ sentence and questions.&gt;</a:t>
            </a:r>
          </a:p>
          <a:p>
            <a:endParaRPr dirty="0"/>
          </a:p>
          <a:p>
            <a:r>
              <a:rPr dirty="0"/>
              <a:t>Possible discussion points:</a:t>
            </a:r>
          </a:p>
          <a:p>
            <a:pPr marL="171450" indent="-171450">
              <a:buSzPct val="100000"/>
              <a:buFont typeface="Arial"/>
              <a:buChar char="•"/>
            </a:pPr>
            <a:r>
              <a:rPr dirty="0"/>
              <a:t>This information indicates the number of new cases per 100,000 persons increased from October to November.</a:t>
            </a:r>
          </a:p>
          <a:p>
            <a:pPr marL="171450" indent="-171450">
              <a:buSzPct val="100000"/>
              <a:buFont typeface="Arial"/>
              <a:buChar char="•"/>
            </a:pPr>
            <a:r>
              <a:rPr dirty="0"/>
              <a:t>The level of concern will depend on what we would expect to see in the population. If the expected incidence of disease is 4/100 000 in November, then an increase to 17/100 000 may alert health officials to a potential outbreak. However, if the disease is seasonal and expected incidence in November is 20/100 000, then this increase would not warrant concern.</a:t>
            </a:r>
          </a:p>
          <a:p>
            <a:pPr marL="171450" indent="-171450">
              <a:buSzPct val="100000"/>
              <a:buFont typeface="Arial"/>
              <a:buChar char="•"/>
            </a:pPr>
            <a:r>
              <a:rPr dirty="0"/>
              <a:t>Other factors may affect the incidence including seasonal variations in disease, population changes, etc.</a:t>
            </a:r>
          </a:p>
          <a:p>
            <a:endParaRPr dirty="0"/>
          </a:p>
          <a:p>
            <a:endParaRPr dirty="0"/>
          </a:p>
          <a:p>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3" name="Shape 643"/>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44" name="Shape 644"/>
          <p:cNvSpPr>
            <a:spLocks noGrp="1"/>
          </p:cNvSpPr>
          <p:nvPr>
            <p:ph type="body" sz="quarter" idx="1"/>
          </p:nvPr>
        </p:nvSpPr>
        <p:spPr>
          <a:prstGeom prst="rect">
            <a:avLst/>
          </a:prstGeom>
        </p:spPr>
        <p:txBody>
          <a:bodyPr/>
          <a:lstStyle/>
          <a:p>
            <a:r>
              <a:rPr dirty="0"/>
              <a:t>&lt;READ the definitions for incidence, prevalence, and attack rate.&gt;</a:t>
            </a:r>
          </a:p>
          <a:p>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 name="Shape 64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649" name="Shape 649"/>
          <p:cNvSpPr>
            <a:spLocks noGrp="1"/>
          </p:cNvSpPr>
          <p:nvPr>
            <p:ph type="body" sz="quarter" idx="1"/>
          </p:nvPr>
        </p:nvSpPr>
        <p:spPr>
          <a:prstGeom prst="rect">
            <a:avLst/>
          </a:prstGeom>
        </p:spPr>
        <p:txBody>
          <a:bodyPr/>
          <a:lstStyle/>
          <a:p>
            <a:r>
              <a:rPr dirty="0"/>
              <a:t>&lt;REVIEW key messages.&gt;</a:t>
            </a:r>
          </a:p>
          <a:p>
            <a:endParaRPr dirty="0"/>
          </a:p>
          <a:p>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32" name="Shape 332"/>
          <p:cNvSpPr>
            <a:spLocks noGrp="1"/>
          </p:cNvSpPr>
          <p:nvPr>
            <p:ph type="body" sz="quarter" idx="1"/>
          </p:nvPr>
        </p:nvSpPr>
        <p:spPr>
          <a:prstGeom prst="rect">
            <a:avLst/>
          </a:prstGeom>
        </p:spPr>
        <p:txBody>
          <a:bodyPr/>
          <a:lstStyle/>
          <a:p>
            <a:pPr>
              <a:lnSpc>
                <a:spcPct val="150000"/>
              </a:lnSpc>
              <a:spcBef>
                <a:spcPts val="0"/>
              </a:spcBef>
            </a:pPr>
            <a:br>
              <a:rPr dirty="0"/>
            </a:br>
            <a:endParaRPr dirty="0"/>
          </a:p>
          <a:p>
            <a:pPr>
              <a:lnSpc>
                <a:spcPct val="150000"/>
              </a:lnSpc>
              <a:spcBef>
                <a:spcPts val="0"/>
              </a:spcBef>
            </a:pPr>
            <a:r>
              <a:rPr dirty="0"/>
              <a:t>Epidemiology is one of the core public health sciences.</a:t>
            </a:r>
          </a:p>
          <a:p>
            <a:pPr>
              <a:lnSpc>
                <a:spcPct val="150000"/>
              </a:lnSpc>
              <a:spcBef>
                <a:spcPts val="0"/>
              </a:spcBef>
            </a:pPr>
            <a:endParaRPr dirty="0"/>
          </a:p>
          <a:p>
            <a:pPr>
              <a:lnSpc>
                <a:spcPct val="150000"/>
              </a:lnSpc>
              <a:spcBef>
                <a:spcPts val="0"/>
              </a:spcBef>
            </a:pPr>
            <a:r>
              <a:rPr dirty="0"/>
              <a:t>Epidemiology is defined as the “study of the distribution and determinants of health‑related states among specified populations and the application of that study to the control of health problems.”</a:t>
            </a:r>
          </a:p>
          <a:p>
            <a:pPr>
              <a:lnSpc>
                <a:spcPct val="150000"/>
              </a:lnSpc>
              <a:spcBef>
                <a:spcPts val="0"/>
              </a:spcBef>
            </a:pPr>
            <a:endParaRPr dirty="0"/>
          </a:p>
          <a:p>
            <a:pPr>
              <a:lnSpc>
                <a:spcPct val="150000"/>
              </a:lnSpc>
              <a:spcBef>
                <a:spcPts val="0"/>
              </a:spcBef>
            </a:pPr>
            <a:r>
              <a:rPr dirty="0"/>
              <a:t>“In simpler terms, epidemiology is the study of the cause and burden of disease, and aims to decrease disease burden in populations”</a:t>
            </a:r>
          </a:p>
          <a:p>
            <a:pPr>
              <a:lnSpc>
                <a:spcPct val="150000"/>
              </a:lnSpc>
              <a:spcBef>
                <a:spcPts val="0"/>
              </a:spcBef>
            </a:pPr>
            <a:endParaRPr dirty="0"/>
          </a:p>
          <a:p>
            <a:pPr>
              <a:lnSpc>
                <a:spcPct val="150000"/>
              </a:lnSpc>
              <a:spcBef>
                <a:spcPts val="0"/>
              </a:spcBef>
            </a:pPr>
            <a:endParaRPr dirty="0"/>
          </a:p>
          <a:p>
            <a:pPr>
              <a:lnSpc>
                <a:spcPct val="150000"/>
              </a:lnSpc>
              <a:spcBef>
                <a:spcPts val="0"/>
              </a:spcBef>
            </a:pPr>
            <a:endParaRPr dirty="0"/>
          </a:p>
          <a:p>
            <a:pPr>
              <a:lnSpc>
                <a:spcPct val="150000"/>
              </a:lnSpc>
              <a:spcBef>
                <a:spcPts val="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hape 341"/>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2" name="Shape 342"/>
          <p:cNvSpPr>
            <a:spLocks noGrp="1"/>
          </p:cNvSpPr>
          <p:nvPr>
            <p:ph type="body" sz="quarter" idx="1"/>
          </p:nvPr>
        </p:nvSpPr>
        <p:spPr>
          <a:prstGeom prst="rect">
            <a:avLst/>
          </a:prstGeom>
        </p:spPr>
        <p:txBody>
          <a:bodyPr/>
          <a:lstStyle/>
          <a:p>
            <a:r>
              <a:rPr dirty="0"/>
              <a:t>DEFINE:</a:t>
            </a:r>
          </a:p>
          <a:p>
            <a:pPr marL="171450" indent="-171450">
              <a:buSzPct val="100000"/>
              <a:buFont typeface="Arial"/>
              <a:buChar char="•"/>
            </a:pPr>
            <a:r>
              <a:rPr dirty="0"/>
              <a:t>Time: when do illnesses occur (i.e. day, week, month, year)</a:t>
            </a:r>
          </a:p>
          <a:p>
            <a:pPr marL="171450" indent="-171450">
              <a:buSzPct val="100000"/>
              <a:buFont typeface="Arial"/>
              <a:buChar char="•"/>
            </a:pPr>
            <a:r>
              <a:rPr dirty="0"/>
              <a:t>Place: where do illnesses occur (i.e. camp, city/town/village, state/province, country, region)</a:t>
            </a:r>
          </a:p>
          <a:p>
            <a:pPr marL="171450" indent="-171450">
              <a:buSzPct val="100000"/>
              <a:buFont typeface="Arial"/>
              <a:buChar char="•"/>
            </a:pPr>
            <a:r>
              <a:rPr dirty="0"/>
              <a:t>Person: in whom do illnesses occur (i.e. age, sex, ethnicity)</a:t>
            </a:r>
          </a:p>
          <a:p>
            <a:endParaRPr dirty="0"/>
          </a:p>
          <a:p>
            <a:r>
              <a:rPr dirty="0"/>
              <a:t>ASK:</a:t>
            </a:r>
          </a:p>
          <a:p>
            <a:pPr marL="171450" indent="-171450">
              <a:buSzPct val="100000"/>
              <a:buFont typeface="Arial"/>
              <a:buChar char="•"/>
            </a:pPr>
            <a:r>
              <a:rPr dirty="0"/>
              <a:t>Why is this information (time, place, person) important? How can it help us respond to an emergency?</a:t>
            </a:r>
          </a:p>
          <a:p>
            <a:endParaRPr dirty="0"/>
          </a:p>
          <a:p>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48" name="Shape 348"/>
          <p:cNvSpPr>
            <a:spLocks noGrp="1"/>
          </p:cNvSpPr>
          <p:nvPr>
            <p:ph type="body" sz="quarter" idx="1"/>
          </p:nvPr>
        </p:nvSpPr>
        <p:spPr>
          <a:prstGeom prst="rect">
            <a:avLst/>
          </a:prstGeom>
        </p:spPr>
        <p:txBody>
          <a:bodyPr/>
          <a:lstStyle/>
          <a:p>
            <a:r>
              <a:rPr dirty="0"/>
              <a:t> </a:t>
            </a:r>
          </a:p>
          <a:p>
            <a:r>
              <a:rPr dirty="0"/>
              <a:t>This epidemiological record shows us the burden of cholera over time and by place- the WHAT, WHEN, and WHERE of the disease.  This epidemiological information helps us design appropriate interventions.</a:t>
            </a:r>
          </a:p>
          <a:p>
            <a:endParaRPr dirty="0"/>
          </a:p>
          <a:p>
            <a:r>
              <a:rPr dirty="0"/>
              <a:t>ASK:</a:t>
            </a:r>
          </a:p>
          <a:p>
            <a:pPr marL="171450" indent="-171450">
              <a:buSzPct val="100000"/>
              <a:buFont typeface="Arial"/>
              <a:buChar char="•"/>
            </a:pPr>
            <a:r>
              <a:rPr dirty="0"/>
              <a:t>What is the time? </a:t>
            </a:r>
          </a:p>
          <a:p>
            <a:pPr marL="628650" lvl="1" indent="-171450">
              <a:buSzPct val="100000"/>
              <a:buFont typeface="Arial"/>
              <a:buChar char="•"/>
            </a:pPr>
            <a:r>
              <a:rPr dirty="0"/>
              <a:t>ANSWER: annual data 1989-2016) </a:t>
            </a:r>
          </a:p>
          <a:p>
            <a:pPr marL="171450" indent="-171450">
              <a:buSzPct val="100000"/>
              <a:buFont typeface="Arial"/>
              <a:buChar char="•"/>
            </a:pPr>
            <a:r>
              <a:rPr dirty="0"/>
              <a:t>What is the place? </a:t>
            </a:r>
          </a:p>
          <a:p>
            <a:pPr marL="628650" lvl="1" indent="-171450">
              <a:buSzPct val="100000"/>
              <a:buFont typeface="Arial"/>
              <a:buChar char="•"/>
            </a:pPr>
            <a:r>
              <a:rPr dirty="0"/>
              <a:t>ANSWER: The world/regions of the world</a:t>
            </a:r>
          </a:p>
          <a:p>
            <a:pPr marL="171450" indent="-171450">
              <a:buSzPct val="100000"/>
              <a:buFont typeface="Arial"/>
              <a:buChar char="•"/>
            </a:pPr>
            <a:r>
              <a:rPr dirty="0"/>
              <a:t>Who are the persons? </a:t>
            </a:r>
          </a:p>
          <a:p>
            <a:pPr marL="628650" lvl="1" indent="-171450">
              <a:buSzPct val="100000"/>
              <a:buFont typeface="Arial"/>
              <a:buChar char="•"/>
            </a:pPr>
            <a:r>
              <a:rPr dirty="0"/>
              <a:t>ANSWER: Limited information in this graph, but people from different regions of the world</a:t>
            </a:r>
          </a:p>
          <a:p>
            <a:endParaRPr dirty="0"/>
          </a:p>
          <a:p>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Shape 358"/>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59" name="Shape 359"/>
          <p:cNvSpPr>
            <a:spLocks noGrp="1"/>
          </p:cNvSpPr>
          <p:nvPr>
            <p:ph type="body" sz="quarter" idx="1"/>
          </p:nvPr>
        </p:nvSpPr>
        <p:spPr>
          <a:prstGeom prst="rect">
            <a:avLst/>
          </a:prstGeom>
        </p:spPr>
        <p:txBody>
          <a:bodyPr/>
          <a:lstStyle/>
          <a:p>
            <a:pPr>
              <a:lnSpc>
                <a:spcPct val="150000"/>
              </a:lnSpc>
              <a:spcBef>
                <a:spcPts val="600"/>
              </a:spcBef>
            </a:pPr>
            <a:br>
              <a:rPr dirty="0"/>
            </a:br>
            <a:endParaRPr dirty="0"/>
          </a:p>
          <a:p>
            <a:pPr>
              <a:lnSpc>
                <a:spcPct val="150000"/>
              </a:lnSpc>
              <a:spcBef>
                <a:spcPts val="600"/>
              </a:spcBef>
            </a:pPr>
            <a:r>
              <a:rPr dirty="0"/>
              <a:t>Let’s review what we have learned about epidemiology so far through a few knowledge check questions.</a:t>
            </a:r>
          </a:p>
          <a:p>
            <a:pPr>
              <a:lnSpc>
                <a:spcPct val="150000"/>
              </a:lnSpc>
              <a:spcBef>
                <a:spcPts val="600"/>
              </a:spcBef>
            </a:pPr>
            <a:endParaRPr dirty="0"/>
          </a:p>
          <a:p>
            <a:pPr>
              <a:lnSpc>
                <a:spcPct val="150000"/>
              </a:lnSpc>
              <a:spcBef>
                <a:spcPts val="500"/>
              </a:spcBef>
            </a:pPr>
            <a:r>
              <a:rPr dirty="0"/>
              <a:t>&lt;READ the knowledge check question and wait for participant responses.&gt;</a:t>
            </a:r>
          </a:p>
          <a:p>
            <a:pPr>
              <a:lnSpc>
                <a:spcPct val="150000"/>
              </a:lnSpc>
              <a:spcBef>
                <a:spcPts val="500"/>
              </a:spcBef>
            </a:pPr>
            <a:endParaRPr dirty="0"/>
          </a:p>
          <a:p>
            <a:pPr>
              <a:lnSpc>
                <a:spcPct val="150000"/>
              </a:lnSpc>
              <a:spcBef>
                <a:spcPts val="500"/>
              </a:spcBef>
            </a:pPr>
            <a:r>
              <a:rPr dirty="0"/>
              <a:t>&lt;CLICK for the correct answer to appear.&gt;</a:t>
            </a:r>
          </a:p>
          <a:p>
            <a:pPr>
              <a:lnSpc>
                <a:spcPct val="150000"/>
              </a:lnSpc>
              <a:spcBef>
                <a:spcPts val="500"/>
              </a:spcBef>
            </a:pPr>
            <a:endParaRPr dirty="0"/>
          </a:p>
          <a:p>
            <a:pPr>
              <a:lnSpc>
                <a:spcPct val="150000"/>
              </a:lnSpc>
              <a:spcBef>
                <a:spcPts val="500"/>
              </a:spcBef>
            </a:pPr>
            <a:r>
              <a:rPr dirty="0"/>
              <a:t>The correct answer is C, providing treatment for patients in clinical settings.</a:t>
            </a:r>
          </a:p>
          <a:p>
            <a:pPr>
              <a:lnSpc>
                <a:spcPct val="150000"/>
              </a:lnSpc>
              <a:spcBef>
                <a:spcPts val="500"/>
              </a:spcBef>
            </a:pPr>
            <a:endParaRPr dirty="0"/>
          </a:p>
          <a:p>
            <a:pPr>
              <a:lnSpc>
                <a:spcPct val="150000"/>
              </a:lnSpc>
              <a:spcBef>
                <a:spcPts val="500"/>
              </a:spcBef>
            </a:pPr>
            <a:endParaRPr dirty="0"/>
          </a:p>
          <a:p>
            <a:pPr>
              <a:lnSpc>
                <a:spcPct val="150000"/>
              </a:lnSpc>
              <a:spcBef>
                <a:spcPts val="500"/>
              </a:spcBef>
            </a:pPr>
            <a:endParaRPr dirty="0"/>
          </a:p>
          <a:p>
            <a:pPr>
              <a:lnSpc>
                <a:spcPct val="150000"/>
              </a:lnSpc>
              <a:spcBef>
                <a:spcPts val="500"/>
              </a:spcBef>
            </a:pPr>
            <a:r>
              <a:rPr dirty="0"/>
              <a:t>Source: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 name="Shape 365"/>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66" name="Shape 366"/>
          <p:cNvSpPr>
            <a:spLocks noGrp="1"/>
          </p:cNvSpPr>
          <p:nvPr>
            <p:ph type="body" sz="quarter" idx="1"/>
          </p:nvPr>
        </p:nvSpPr>
        <p:spPr>
          <a:prstGeom prst="rect">
            <a:avLst/>
          </a:prstGeom>
        </p:spPr>
        <p:txBody>
          <a:bodyPr/>
          <a:lstStyle/>
          <a:p>
            <a:r>
              <a:rPr dirty="0"/>
              <a:t>ASK:</a:t>
            </a:r>
          </a:p>
          <a:p>
            <a:pPr marL="171450" indent="-171450">
              <a:buSzPct val="100000"/>
              <a:buFont typeface="Arial"/>
              <a:buChar char="•"/>
            </a:pPr>
            <a:r>
              <a:rPr dirty="0"/>
              <a:t>Why are we reviewing epidemiology for an RRT?</a:t>
            </a:r>
          </a:p>
          <a:p>
            <a:endParaRPr dirty="0"/>
          </a:p>
          <a:p>
            <a:r>
              <a:rPr dirty="0"/>
              <a:t>&lt;Generate responses from audience and then show bullets.&gt;</a:t>
            </a:r>
          </a:p>
          <a:p>
            <a:endParaRPr dirty="0"/>
          </a:p>
          <a:p>
            <a:endParaRPr dirty="0"/>
          </a:p>
          <a:p>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380" name="Shape 380"/>
          <p:cNvSpPr>
            <a:spLocks noGrp="1"/>
          </p:cNvSpPr>
          <p:nvPr>
            <p:ph type="body" sz="quarter" idx="1"/>
          </p:nvPr>
        </p:nvSpPr>
        <p:spPr>
          <a:prstGeom prst="rect">
            <a:avLst/>
          </a:prstGeom>
        </p:spPr>
        <p:txBody>
          <a:bodyPr/>
          <a:lstStyle/>
          <a:p>
            <a:pPr>
              <a:lnSpc>
                <a:spcPct val="150000"/>
              </a:lnSpc>
              <a:spcBef>
                <a:spcPts val="0"/>
              </a:spcBef>
            </a:pPr>
            <a:r>
              <a:rPr dirty="0"/>
              <a:t> </a:t>
            </a:r>
            <a:br>
              <a:rPr dirty="0"/>
            </a:br>
            <a:br>
              <a:rPr dirty="0"/>
            </a:br>
            <a:r>
              <a:rPr dirty="0"/>
              <a:t>Now that we know what epidemiology is, let’s review some key terms commonly associated with the study.</a:t>
            </a:r>
          </a:p>
          <a:p>
            <a:pPr>
              <a:lnSpc>
                <a:spcPct val="150000"/>
              </a:lnSpc>
              <a:spcBef>
                <a:spcPts val="0"/>
              </a:spcBef>
            </a:pPr>
            <a:endParaRPr dirty="0"/>
          </a:p>
          <a:p>
            <a:pPr>
              <a:lnSpc>
                <a:spcPct val="150000"/>
              </a:lnSpc>
              <a:spcBef>
                <a:spcPts val="0"/>
              </a:spcBef>
            </a:pPr>
            <a:r>
              <a:rPr dirty="0"/>
              <a:t>You will see these terms throughout this module.</a:t>
            </a:r>
          </a:p>
          <a:p>
            <a:pPr>
              <a:lnSpc>
                <a:spcPct val="150000"/>
              </a:lnSpc>
              <a:spcBef>
                <a:spcPts val="0"/>
              </a:spcBef>
            </a:pPr>
            <a:endParaRPr dirty="0"/>
          </a:p>
          <a:p>
            <a:pPr>
              <a:lnSpc>
                <a:spcPct val="150000"/>
              </a:lnSpc>
              <a:spcBef>
                <a:spcPts val="0"/>
              </a:spcBef>
            </a:pPr>
            <a:r>
              <a:rPr dirty="0"/>
              <a:t>READ the key terms.</a:t>
            </a:r>
          </a:p>
          <a:p>
            <a:pPr>
              <a:lnSpc>
                <a:spcPct val="150000"/>
              </a:lnSpc>
              <a:spcBef>
                <a:spcPts val="0"/>
              </a:spcBef>
            </a:pPr>
            <a:endParaRPr dirty="0"/>
          </a:p>
          <a:p>
            <a:pPr>
              <a:lnSpc>
                <a:spcPct val="150000"/>
              </a:lnSpc>
              <a:spcBef>
                <a:spcPts val="0"/>
              </a:spcBef>
            </a:pPr>
            <a:r>
              <a:rPr dirty="0"/>
              <a:t>ASK for examples:</a:t>
            </a:r>
          </a:p>
          <a:p>
            <a:pPr marL="171450" indent="-171450">
              <a:lnSpc>
                <a:spcPct val="150000"/>
              </a:lnSpc>
              <a:spcBef>
                <a:spcPts val="0"/>
              </a:spcBef>
              <a:buSzPct val="100000"/>
              <a:buFont typeface="Arial"/>
              <a:buChar char="•"/>
            </a:pPr>
            <a:r>
              <a:rPr dirty="0"/>
              <a:t>What are example of endemic diseases and epidemics in your country? </a:t>
            </a:r>
          </a:p>
          <a:p>
            <a:pPr marL="171450" indent="-171450">
              <a:lnSpc>
                <a:spcPct val="150000"/>
              </a:lnSpc>
              <a:spcBef>
                <a:spcPts val="0"/>
              </a:spcBef>
              <a:buSzPct val="100000"/>
              <a:buFont typeface="Arial"/>
              <a:buChar char="•"/>
            </a:pPr>
            <a:r>
              <a:rPr dirty="0"/>
              <a:t>How do you know it’s endemic/epidemic? </a:t>
            </a:r>
          </a:p>
          <a:p>
            <a:pPr>
              <a:lnSpc>
                <a:spcPct val="150000"/>
              </a:lnSpc>
              <a:spcBef>
                <a:spcPts val="0"/>
              </a:spcBef>
            </a:pPr>
            <a:endParaRPr dirty="0"/>
          </a:p>
          <a:p>
            <a:pPr>
              <a:lnSpc>
                <a:spcPct val="150000"/>
              </a:lnSpc>
              <a:spcBef>
                <a:spcPts val="0"/>
              </a:spcBef>
            </a:pPr>
            <a:endParaRPr dirty="0"/>
          </a:p>
          <a:p>
            <a:pPr>
              <a:lnSpc>
                <a:spcPct val="150000"/>
              </a:lnSpc>
              <a:spcBef>
                <a:spcPts val="0"/>
              </a:spcBef>
            </a:pPr>
            <a:endParaRPr dirty="0"/>
          </a:p>
          <a:p>
            <a:pPr>
              <a:lnSpc>
                <a:spcPct val="150000"/>
              </a:lnSpc>
              <a:spcBef>
                <a:spcPts val="0"/>
              </a:spcBef>
            </a:pPr>
            <a:r>
              <a:rPr dirty="0"/>
              <a:t>Sources:</a:t>
            </a:r>
          </a:p>
          <a:p>
            <a:pPr>
              <a:lnSpc>
                <a:spcPct val="150000"/>
              </a:lnSpc>
              <a:spcBef>
                <a:spcPts val="0"/>
              </a:spcBef>
            </a:pPr>
            <a:r>
              <a:rPr dirty="0"/>
              <a:t>1. Centers for Disease Control and Prevention (CDC). Introduction to Public Health. In: Public Health 101 Series. Atlanta, GA: U.S. Department of Health and Human Services, CDC; 2014. Available at: </a:t>
            </a:r>
            <a:r>
              <a:rPr u="sng" dirty="0">
                <a:solidFill>
                  <a:srgbClr val="0563C1"/>
                </a:solidFill>
                <a:uFill>
                  <a:solidFill>
                    <a:srgbClr val="0563C1"/>
                  </a:solidFill>
                </a:uFill>
                <a:hlinkClick r:id="rId3"/>
              </a:rPr>
              <a:t>https://www.cdc.gov/publichealth101/epidemiology.html</a:t>
            </a:r>
            <a:r>
              <a:rPr dirty="0"/>
              <a:t>.</a:t>
            </a:r>
          </a:p>
          <a:p>
            <a:pPr>
              <a:lnSpc>
                <a:spcPct val="150000"/>
              </a:lnSpc>
              <a:spcBef>
                <a:spcPts val="0"/>
              </a:spcBef>
            </a:pPr>
            <a:r>
              <a:rPr dirty="0"/>
              <a:t>2. https://www.cdc.gov/ophss/csels/dsepd/ss1978/glossary.html</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9"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pic>
        <p:nvPicPr>
          <p:cNvPr id="20"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pic>
        <p:nvPicPr>
          <p:cNvPr id="27" name="Picture 18" descr="Picture 18"/>
          <p:cNvPicPr>
            <a:picLocks noChangeAspect="1"/>
          </p:cNvPicPr>
          <p:nvPr/>
        </p:nvPicPr>
        <p:blipFill>
          <a:blip r:embed="rId5"/>
          <a:stretch>
            <a:fillRect/>
          </a:stretch>
        </p:blipFill>
        <p:spPr>
          <a:xfrm>
            <a:off x="9002489" y="5116962"/>
            <a:ext cx="2823416" cy="908686"/>
          </a:xfrm>
          <a:prstGeom prst="rect">
            <a:avLst/>
          </a:prstGeom>
          <a:ln w="12700">
            <a:miter lim="400000"/>
          </a:ln>
        </p:spPr>
      </p:pic>
      <p:pic>
        <p:nvPicPr>
          <p:cNvPr id="28"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27" y="3491867"/>
            <a:ext cx="5925538" cy="914401"/>
          </a:xfrm>
          <a:prstGeom prst="rect">
            <a:avLst/>
          </a:prstGeom>
        </p:spPr>
        <p:txBody>
          <a:bodyPr/>
          <a:lstStyle>
            <a:lvl2pPr marL="216992" indent="-72331"/>
            <a:lvl3pPr marL="361652" indent="-72331"/>
            <a:lvl4pPr marL="506314" indent="-72331"/>
            <a:lvl5pPr marL="650974" indent="-72331"/>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6" y="1587565"/>
            <a:ext cx="4490140" cy="2410277"/>
          </a:xfrm>
          <a:prstGeom prst="rect">
            <a:avLst/>
          </a:prstGeom>
        </p:spPr>
        <p:txBody>
          <a:bodyPr/>
          <a:lstStyle/>
          <a:p>
            <a:r>
              <a:t>Title Text</a:t>
            </a:r>
          </a:p>
        </p:txBody>
      </p:sp>
      <p:sp>
        <p:nvSpPr>
          <p:cNvPr id="2" name="Slide Number">
            <a:extLst>
              <a:ext uri="{FF2B5EF4-FFF2-40B4-BE49-F238E27FC236}">
                <a16:creationId xmlns:a16="http://schemas.microsoft.com/office/drawing/2014/main" id="{9A490401-21E3-4646-854E-699F72590CA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77AD0DCA-515A-3C67-CF96-61398DBB82D3}"/>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8"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9"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6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64"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16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66"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a:buClrTx/>
              <a:buSzTx/>
              <a:buFontTx/>
              <a:buNone/>
              <a:defRPr>
                <a:solidFill>
                  <a:srgbClr val="FFFFFF"/>
                </a:solidFill>
              </a:defRPr>
            </a:lvl1pPr>
            <a:lvl2pPr algn="ctr">
              <a:buClrTx/>
              <a:buFontTx/>
              <a:defRPr>
                <a:solidFill>
                  <a:srgbClr val="FFFFFF"/>
                </a:solidFill>
              </a:defRPr>
            </a:lvl2pPr>
            <a:lvl3pPr algn="ctr">
              <a:buClrTx/>
              <a:buFontTx/>
              <a:defRPr>
                <a:solidFill>
                  <a:srgbClr val="FFFFFF"/>
                </a:solidFill>
              </a:defRPr>
            </a:lvl3pPr>
            <a:lvl4pPr algn="ctr">
              <a:buClrTx/>
              <a:buFontTx/>
              <a:defRPr>
                <a:solidFill>
                  <a:srgbClr val="FFFFFF"/>
                </a:solidFill>
              </a:defRPr>
            </a:lvl4pPr>
            <a:lvl5pPr algn="ctr">
              <a:buClrTx/>
              <a:buFontTx/>
              <a:defRPr>
                <a:solidFill>
                  <a:srgbClr val="FFFFFF"/>
                </a:solidFill>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C1973BB1-B9B4-DC04-408E-F67208F5DF0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E84AE17-DB06-F60B-5B25-8B0A043D4F52}"/>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7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7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7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79"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 name="Slide Number">
            <a:extLst>
              <a:ext uri="{FF2B5EF4-FFF2-40B4-BE49-F238E27FC236}">
                <a16:creationId xmlns:a16="http://schemas.microsoft.com/office/drawing/2014/main" id="{42EC8AB1-7219-6834-D8E8-046B1C04CA1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53D9CEB-BD38-77F1-C46B-47C64C207391}"/>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86"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dirty="0"/>
          </a:p>
        </p:txBody>
      </p:sp>
      <p:pic>
        <p:nvPicPr>
          <p:cNvPr id="187"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8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8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9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93"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194" name="TextBox 4"/>
          <p:cNvSpPr txBox="1"/>
          <p:nvPr/>
        </p:nvSpPr>
        <p:spPr>
          <a:xfrm>
            <a:off x="275896" y="11102"/>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95"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6" name="Body Level One…"/>
          <p:cNvSpPr txBox="1">
            <a:spLocks noGrp="1"/>
          </p:cNvSpPr>
          <p:nvPr>
            <p:ph type="body" idx="1"/>
          </p:nvPr>
        </p:nvSpPr>
        <p:spPr>
          <a:xfrm>
            <a:off x="797442" y="842962"/>
            <a:ext cx="104504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73BC714-6AFD-EB1A-3222-9052833E75B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BA2D8AAA-E61A-2E86-5078-4700F498E542}"/>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203"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09"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10" name="Rectangle 2"/>
          <p:cNvSpPr txBox="1"/>
          <p:nvPr/>
        </p:nvSpPr>
        <p:spPr>
          <a:xfrm>
            <a:off x="257404" y="73402"/>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11" name="Body Level One…"/>
          <p:cNvSpPr txBox="1">
            <a:spLocks noGrp="1"/>
          </p:cNvSpPr>
          <p:nvPr>
            <p:ph type="body" idx="1"/>
          </p:nvPr>
        </p:nvSpPr>
        <p:spPr>
          <a:xfrm>
            <a:off x="2207941" y="860998"/>
            <a:ext cx="7915007"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1A7D1C2C-9AB5-5A2E-9F72-FF07B6C013A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05F8BA9D-A582-B9B4-47B4-8E7C2C003E36}"/>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8"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1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22"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224"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25" name="Title Text"/>
          <p:cNvSpPr txBox="1">
            <a:spLocks noGrp="1"/>
          </p:cNvSpPr>
          <p:nvPr>
            <p:ph type="title"/>
          </p:nvPr>
        </p:nvSpPr>
        <p:spPr>
          <a:xfrm>
            <a:off x="210874" y="-30963"/>
            <a:ext cx="3571876" cy="646113"/>
          </a:xfrm>
          <a:prstGeom prst="rect">
            <a:avLst/>
          </a:prstGeom>
        </p:spPr>
        <p:txBody>
          <a:bodyPr/>
          <a:lstStyle>
            <a:lvl1pPr>
              <a:defRPr>
                <a:latin typeface="Source Sans Pro Bold"/>
                <a:ea typeface="Source Sans Pro Bold"/>
                <a:cs typeface="Source Sans Pro Bold"/>
                <a:sym typeface="Source Sans Pro Bold"/>
              </a:defRPr>
            </a:lvl1pPr>
          </a:lstStyle>
          <a:p>
            <a:r>
              <a:t>Title Text</a:t>
            </a:r>
          </a:p>
        </p:txBody>
      </p:sp>
      <p:sp>
        <p:nvSpPr>
          <p:cNvPr id="226" name="Body Level One…"/>
          <p:cNvSpPr txBox="1">
            <a:spLocks noGrp="1"/>
          </p:cNvSpPr>
          <p:nvPr>
            <p:ph type="body" idx="1"/>
          </p:nvPr>
        </p:nvSpPr>
        <p:spPr>
          <a:xfrm>
            <a:off x="2438400"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517F0C7D-D6E6-0909-566E-459E300D355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87196B6B-D6CA-A792-2E74-4C6EEB4BDF61}"/>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tretch>
            <a:fillRect/>
          </a:stretch>
        </p:blipFill>
        <p:spPr>
          <a:xfrm>
            <a:off x="-18793" y="-87379"/>
            <a:ext cx="5938969" cy="758946"/>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3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239"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40"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41" name="Text Placeholder 5"/>
          <p:cNvSpPr>
            <a:spLocks noGrp="1"/>
          </p:cNvSpPr>
          <p:nvPr>
            <p:ph type="body" sz="quarter" idx="21"/>
          </p:nvPr>
        </p:nvSpPr>
        <p:spPr>
          <a:xfrm>
            <a:off x="149224" y="88899"/>
            <a:ext cx="10038386" cy="627065"/>
          </a:xfrm>
          <a:prstGeom prst="rect">
            <a:avLst/>
          </a:prstGeom>
        </p:spPr>
        <p:txBody>
          <a:bodyPr anchor="ctr"/>
          <a:lstStyle/>
          <a:p>
            <a:pPr marL="0" indent="0">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4AEB16AD-67C5-9859-D0F9-13719C0CDFC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CFF8A694-6FF3-6591-7722-6037DAB5247B}"/>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8"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0"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54"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55" name="Outline"/>
          <p:cNvSpPr txBox="1">
            <a:spLocks noGrp="1"/>
          </p:cNvSpPr>
          <p:nvPr>
            <p:ph type="title" hasCustomPrompt="1"/>
          </p:nvPr>
        </p:nvSpPr>
        <p:spPr>
          <a:xfrm>
            <a:off x="193506" y="-20444"/>
            <a:ext cx="3571876" cy="646113"/>
          </a:xfrm>
          <a:prstGeom prst="rect">
            <a:avLst/>
          </a:prstGeom>
        </p:spPr>
        <p:txBody>
          <a:bodyPr/>
          <a:lstStyle>
            <a:lvl1pPr>
              <a:defRPr b="1">
                <a:latin typeface="Source Sans Pro Bold"/>
                <a:ea typeface="Source Sans Pro Bold"/>
                <a:cs typeface="Source Sans Pro Bold"/>
                <a:sym typeface="Source Sans Pro Bold"/>
              </a:defRPr>
            </a:lvl1pPr>
          </a:lstStyle>
          <a:p>
            <a:r>
              <a:rPr dirty="0"/>
              <a:t>Outline</a:t>
            </a:r>
          </a:p>
        </p:txBody>
      </p:sp>
      <p:sp>
        <p:nvSpPr>
          <p:cNvPr id="256"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605C7E9-B784-16D3-B53B-2C423F04AA2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F137BCE7-5F43-3440-67D5-EEC6296F20E6}"/>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3"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269"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270" name="Outline"/>
          <p:cNvSpPr txBox="1">
            <a:spLocks noGrp="1"/>
          </p:cNvSpPr>
          <p:nvPr>
            <p:ph type="title" hasCustomPrompt="1"/>
          </p:nvPr>
        </p:nvSpPr>
        <p:spPr>
          <a:xfrm>
            <a:off x="236925" y="1109"/>
            <a:ext cx="5929425" cy="990215"/>
          </a:xfrm>
          <a:prstGeom prst="rect">
            <a:avLst/>
          </a:prstGeom>
        </p:spPr>
        <p:txBody>
          <a:bodyPr/>
          <a:lstStyle>
            <a:lvl1pPr>
              <a:defRPr b="1">
                <a:latin typeface="Source Sans Pro Bold"/>
                <a:ea typeface="Source Sans Pro Bold"/>
                <a:cs typeface="Source Sans Pro Bold"/>
                <a:sym typeface="Source Sans Pro Bold"/>
              </a:defRPr>
            </a:lvl1pPr>
          </a:lstStyle>
          <a:p>
            <a:r>
              <a:rPr dirty="0"/>
              <a:t>Outline</a:t>
            </a:r>
          </a:p>
        </p:txBody>
      </p:sp>
      <p:sp>
        <p:nvSpPr>
          <p:cNvPr id="271" name="Body Level One…"/>
          <p:cNvSpPr txBox="1">
            <a:spLocks noGrp="1"/>
          </p:cNvSpPr>
          <p:nvPr>
            <p:ph type="body" idx="1"/>
          </p:nvPr>
        </p:nvSpPr>
        <p:spPr>
          <a:xfrm>
            <a:off x="2378927" y="1247001"/>
            <a:ext cx="8222167"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7FF2A44B-F357-FE6B-6BFF-28279D267C6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B7F3CE0-CD6D-5144-E07E-C908C749A26A}"/>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42"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43" name="Click to edit Subtitle"/>
          <p:cNvSpPr txBox="1">
            <a:spLocks noGrp="1"/>
          </p:cNvSpPr>
          <p:nvPr>
            <p:ph type="title" hasCustomPrompt="1"/>
          </p:nvPr>
        </p:nvSpPr>
        <p:spPr>
          <a:xfrm>
            <a:off x="190765" y="0"/>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EB31B1D-A0E6-424F-F84B-453B3D77D91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FBECA49-DD45-F591-66A0-17F1345496EE}"/>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2"/>
            <a:ext cx="1548718" cy="474296"/>
          </a:xfrm>
          <a:prstGeom prst="rect">
            <a:avLst/>
          </a:prstGeom>
          <a:ln w="12700">
            <a:miter lim="400000"/>
          </a:ln>
        </p:spPr>
      </p:pic>
      <p:sp>
        <p:nvSpPr>
          <p:cNvPr id="56"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57" name="Click to edit Subtitle"/>
          <p:cNvSpPr txBox="1">
            <a:spLocks noGrp="1"/>
          </p:cNvSpPr>
          <p:nvPr>
            <p:ph type="title" hasCustomPrompt="1"/>
          </p:nvPr>
        </p:nvSpPr>
        <p:spPr>
          <a:xfrm>
            <a:off x="190765" y="801824"/>
            <a:ext cx="5543940" cy="645665"/>
          </a:xfrm>
          <a:prstGeom prst="rect">
            <a:avLst/>
          </a:prstGeom>
        </p:spPr>
        <p:txBody>
          <a:bodyPr/>
          <a:lstStyle>
            <a:lvl1pPr>
              <a:defRPr sz="2800">
                <a:solidFill>
                  <a:srgbClr val="A2010C"/>
                </a:solidFill>
              </a:defRPr>
            </a:lvl1pPr>
          </a:lstStyle>
          <a:p>
            <a:r>
              <a:t>Click to edit Subtitle</a:t>
            </a:r>
          </a:p>
        </p:txBody>
      </p:sp>
      <p:sp>
        <p:nvSpPr>
          <p:cNvPr id="58" name="Body Level One…"/>
          <p:cNvSpPr txBox="1">
            <a:spLocks noGrp="1"/>
          </p:cNvSpPr>
          <p:nvPr>
            <p:ph type="body" idx="1"/>
          </p:nvPr>
        </p:nvSpPr>
        <p:spPr>
          <a:xfrm>
            <a:off x="1739589" y="1584250"/>
            <a:ext cx="8683085"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36485" y="-1"/>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mj-lt"/>
                <a:ea typeface="+mj-ea"/>
                <a:cs typeface="+mj-cs"/>
                <a:sym typeface="Source Sans Pro Regular"/>
              </a:defRPr>
            </a:lvl1pPr>
          </a:lstStyle>
          <a:p>
            <a:r>
              <a:rPr dirty="0"/>
              <a:t>Click to edit Subtitle</a:t>
            </a:r>
          </a:p>
        </p:txBody>
      </p:sp>
      <p:sp>
        <p:nvSpPr>
          <p:cNvPr id="60" name="Title 1"/>
          <p:cNvSpPr txBox="1"/>
          <p:nvPr/>
        </p:nvSpPr>
        <p:spPr>
          <a:xfrm>
            <a:off x="236485" y="87779"/>
            <a:ext cx="6150493"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mj-lt"/>
                <a:ea typeface="+mj-ea"/>
                <a:cs typeface="+mj-cs"/>
                <a:sym typeface="Source Sans Pro Regular"/>
              </a:defRPr>
            </a:lvl1pPr>
          </a:lstStyle>
          <a:p>
            <a:r>
              <a:rPr dirty="0"/>
              <a:t>Click to edit Subtitle</a:t>
            </a:r>
          </a:p>
        </p:txBody>
      </p:sp>
      <p:sp>
        <p:nvSpPr>
          <p:cNvPr id="2" name="Slide Number">
            <a:extLst>
              <a:ext uri="{FF2B5EF4-FFF2-40B4-BE49-F238E27FC236}">
                <a16:creationId xmlns:a16="http://schemas.microsoft.com/office/drawing/2014/main" id="{174445DF-5C1C-C767-D3B9-F456F47B99A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3E7E997F-F3F0-CB85-5728-3E39CE344E19}"/>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7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73"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74"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75" name="Title Text"/>
          <p:cNvSpPr txBox="1">
            <a:spLocks noGrp="1"/>
          </p:cNvSpPr>
          <p:nvPr>
            <p:ph type="title"/>
          </p:nvPr>
        </p:nvSpPr>
        <p:spPr>
          <a:xfrm>
            <a:off x="233916" y="843589"/>
            <a:ext cx="3264195" cy="1932378"/>
          </a:xfrm>
          <a:prstGeom prst="rect">
            <a:avLst/>
          </a:prstGeom>
        </p:spPr>
        <p:txBody>
          <a:bodyPr/>
          <a:lstStyle/>
          <a:p>
            <a:r>
              <a:t>Title Text</a:t>
            </a:r>
          </a:p>
        </p:txBody>
      </p:sp>
      <p:sp>
        <p:nvSpPr>
          <p:cNvPr id="76"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C8967169-154F-E0E9-A0CF-76F0D838B64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99534897-C07B-C81E-CFFE-F7F93D7A17DD}"/>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8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5"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87"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89"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90" name="TextBox 4"/>
          <p:cNvSpPr txBox="1"/>
          <p:nvPr/>
        </p:nvSpPr>
        <p:spPr>
          <a:xfrm>
            <a:off x="388936" y="885342"/>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9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93"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6705934B-C06F-8B19-7D84-240D1A0E1F4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E25C14F-432B-5CB5-F0A7-16079C8C23EB}"/>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Rounded Rectangle 3">
            <a:extLst>
              <a:ext uri="{FF2B5EF4-FFF2-40B4-BE49-F238E27FC236}">
                <a16:creationId xmlns:a16="http://schemas.microsoft.com/office/drawing/2014/main" id="{8D623F21-C598-03DD-D632-D9C3404F2F6B}"/>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0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04"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06"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108" name="TextBox 5"/>
          <p:cNvSpPr txBox="1"/>
          <p:nvPr/>
        </p:nvSpPr>
        <p:spPr>
          <a:xfrm>
            <a:off x="388936" y="377342"/>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10"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46536A6-A860-D5DA-2455-0CF6D854AFC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5D66348C-C25F-D0A8-4B48-005E24B8A467}"/>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Rounded Rectangle 3">
            <a:extLst>
              <a:ext uri="{FF2B5EF4-FFF2-40B4-BE49-F238E27FC236}">
                <a16:creationId xmlns:a16="http://schemas.microsoft.com/office/drawing/2014/main" id="{A712ECA0-2EBE-81C9-1CE9-6FB8C219A5B9}"/>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9"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21"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23"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125" name="TextBox 6"/>
          <p:cNvSpPr txBox="1"/>
          <p:nvPr/>
        </p:nvSpPr>
        <p:spPr>
          <a:xfrm>
            <a:off x="388936" y="463959"/>
            <a:ext cx="3425273"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26"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27"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F625DDA-2E2C-B6C3-E3D6-B17FF4112A2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A179D265-A064-2C26-ED32-D8021DDFDAE1}"/>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Rounded Rectangle 3">
            <a:extLst>
              <a:ext uri="{FF2B5EF4-FFF2-40B4-BE49-F238E27FC236}">
                <a16:creationId xmlns:a16="http://schemas.microsoft.com/office/drawing/2014/main" id="{5899FA19-89FD-9C8E-2F67-5FEC713060A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3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6" name="Picture 2" descr="Picture 2"/>
          <p:cNvPicPr>
            <a:picLocks noChangeAspect="1"/>
          </p:cNvPicPr>
          <p:nvPr/>
        </p:nvPicPr>
        <p:blipFill>
          <a:blip r:embed="rId4"/>
          <a:stretch>
            <a:fillRect/>
          </a:stretch>
        </p:blipFill>
        <p:spPr>
          <a:xfrm>
            <a:off x="74344" y="6310302"/>
            <a:ext cx="1548718" cy="474296"/>
          </a:xfrm>
          <a:prstGeom prst="rect">
            <a:avLst/>
          </a:prstGeom>
          <a:ln w="12700">
            <a:miter lim="400000"/>
          </a:ln>
        </p:spPr>
      </p:pic>
      <p:sp>
        <p:nvSpPr>
          <p:cNvPr id="138" name="Slide Number Placeholder 5"/>
          <p:cNvSpPr txBox="1"/>
          <p:nvPr/>
        </p:nvSpPr>
        <p:spPr>
          <a:xfrm>
            <a:off x="11526519" y="6330331"/>
            <a:ext cx="721361" cy="320041"/>
          </a:xfrm>
          <a:prstGeom prst="rect">
            <a:avLst/>
          </a:prstGeom>
          <a:ln w="12700">
            <a:miter lim="400000"/>
          </a:ln>
        </p:spPr>
        <p:txBody>
          <a:bodyPr lIns="45719" rIns="45719">
            <a:spAutoFit/>
          </a:bodyPr>
          <a:lstStyle/>
          <a:p>
            <a:pPr>
              <a:defRPr sz="1400">
                <a:solidFill>
                  <a:srgbClr val="FFFFFF"/>
                </a:solidFill>
                <a:latin typeface="+mj-lt"/>
                <a:ea typeface="+mj-ea"/>
                <a:cs typeface="+mj-cs"/>
                <a:sym typeface="Source Sans Pro Regular"/>
              </a:defRPr>
            </a:pPr>
            <a:endParaRPr dirty="0"/>
          </a:p>
        </p:txBody>
      </p:sp>
      <p:sp>
        <p:nvSpPr>
          <p:cNvPr id="140" name="Subtitle 5"/>
          <p:cNvSpPr txBox="1"/>
          <p:nvPr/>
        </p:nvSpPr>
        <p:spPr>
          <a:xfrm>
            <a:off x="8061959" y="665017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142" name="TextBox 6"/>
          <p:cNvSpPr txBox="1"/>
          <p:nvPr/>
        </p:nvSpPr>
        <p:spPr>
          <a:xfrm>
            <a:off x="388936" y="885342"/>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4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mj-lt"/>
                <a:ea typeface="+mj-ea"/>
                <a:cs typeface="+mj-cs"/>
                <a:sym typeface="Source Sans Pro Regular"/>
              </a:defRPr>
            </a:pPr>
            <a:endParaRPr dirty="0"/>
          </a:p>
        </p:txBody>
      </p:sp>
      <p:sp>
        <p:nvSpPr>
          <p:cNvPr id="144" name="Body Level One…"/>
          <p:cNvSpPr txBox="1">
            <a:spLocks noGrp="1"/>
          </p:cNvSpPr>
          <p:nvPr>
            <p:ph type="body" idx="1"/>
          </p:nvPr>
        </p:nvSpPr>
        <p:spPr>
          <a:xfrm>
            <a:off x="4273550"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2008720-4C50-4FDD-6C6A-847833DB994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
        <p:nvSpPr>
          <p:cNvPr id="3" name="Subtitle 5">
            <a:extLst>
              <a:ext uri="{FF2B5EF4-FFF2-40B4-BE49-F238E27FC236}">
                <a16:creationId xmlns:a16="http://schemas.microsoft.com/office/drawing/2014/main" id="{E4FA3DDD-3861-D9A3-A1BF-116995EBFEB0}"/>
              </a:ext>
            </a:extLst>
          </p:cNvPr>
          <p:cNvSpPr txBox="1"/>
          <p:nvPr userDrawn="1"/>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4" name="Rounded Rectangle 3">
            <a:extLst>
              <a:ext uri="{FF2B5EF4-FFF2-40B4-BE49-F238E27FC236}">
                <a16:creationId xmlns:a16="http://schemas.microsoft.com/office/drawing/2014/main" id="{D5E60574-E037-BC26-A68E-D794F65F0FEC}"/>
              </a:ext>
            </a:extLst>
          </p:cNvPr>
          <p:cNvSpPr/>
          <p:nvPr userDrawn="1"/>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7" name="Subtitle 5"/>
          <p:cNvSpPr txBox="1"/>
          <p:nvPr/>
        </p:nvSpPr>
        <p:spPr>
          <a:xfrm>
            <a:off x="10108275" y="6481762"/>
            <a:ext cx="1748441"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dirty="0"/>
              <a:t>RRT Advanced Training Package</a:t>
            </a:r>
          </a:p>
        </p:txBody>
      </p:sp>
      <p:sp>
        <p:nvSpPr>
          <p:cNvPr id="8" name="Subtitle 5"/>
          <p:cNvSpPr txBox="1"/>
          <p:nvPr/>
        </p:nvSpPr>
        <p:spPr>
          <a:xfrm>
            <a:off x="10249593" y="6650170"/>
            <a:ext cx="1607125"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rPr dirty="0"/>
              <a:t>B1 Basic Epi</a:t>
            </a:r>
          </a:p>
        </p:txBody>
      </p:sp>
      <p:sp>
        <p:nvSpPr>
          <p:cNvPr id="9"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10" name="TextBox 5"/>
          <p:cNvSpPr txBox="1"/>
          <p:nvPr/>
        </p:nvSpPr>
        <p:spPr>
          <a:xfrm>
            <a:off x="4400180" y="2718107"/>
            <a:ext cx="3721502"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sz="3200"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2" name="Body Level One…"/>
          <p:cNvSpPr txBox="1">
            <a:spLocks noGrp="1"/>
          </p:cNvSpPr>
          <p:nvPr>
            <p:ph type="body" idx="1"/>
          </p:nvPr>
        </p:nvSpPr>
        <p:spPr>
          <a:xfrm>
            <a:off x="609600" y="1600200"/>
            <a:ext cx="10972800" cy="1176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3" name="Slide Number">
            <a:extLst>
              <a:ext uri="{FF2B5EF4-FFF2-40B4-BE49-F238E27FC236}">
                <a16:creationId xmlns:a16="http://schemas.microsoft.com/office/drawing/2014/main" id="{73FDD03D-46BC-DD5A-5D84-DB9414CF377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latin typeface="+mj-lt"/>
              </a:rPr>
              <a:pPr/>
              <a:t>‹#›</a:t>
            </a:fld>
            <a:endParaRPr lang="hu-HU" sz="1100" dirty="0">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p:titleStyle>
    <p:bodyStyle>
      <a:lvl1pPr marL="72331" marR="0" indent="-7233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l" defTabSz="289321" rtl="0"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s://www.cdc.gov/ophss/csels/dsepd/ss1978/index.html" TargetMode="External"/><Relationship Id="rId2" Type="http://schemas.openxmlformats.org/officeDocument/2006/relationships/hyperlink" Target="https://www.cdc.gov/publichealth101/epidemiology.html" TargetMode="External"/><Relationship Id="rId1" Type="http://schemas.openxmlformats.org/officeDocument/2006/relationships/slideLayout" Target="../slideLayouts/slideLayout6.xml"/><Relationship Id="rId4" Type="http://schemas.openxmlformats.org/officeDocument/2006/relationships/hyperlink" Target="https://www.cdc.gov/eis/request-services/epiresources.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who.int/features/qa/one-health/en/" TargetMode="External"/><Relationship Id="rId2" Type="http://schemas.openxmlformats.org/officeDocument/2006/relationships/hyperlink" Target="https://www.cdc.gov/onehealth/index.html"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www.train.org/cdctrain/search?query=epidemiology&amp;type=course"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itle 2"/>
          <p:cNvSpPr txBox="1">
            <a:spLocks noGrp="1"/>
          </p:cNvSpPr>
          <p:nvPr>
            <p:ph type="title"/>
          </p:nvPr>
        </p:nvSpPr>
        <p:spPr>
          <a:xfrm>
            <a:off x="517796" y="1132913"/>
            <a:ext cx="4490140" cy="2410277"/>
          </a:xfrm>
          <a:prstGeom prst="rect">
            <a:avLst/>
          </a:prstGeom>
        </p:spPr>
        <p:txBody>
          <a:bodyPr/>
          <a:lstStyle/>
          <a:p>
            <a:pPr>
              <a:defRPr>
                <a:latin typeface="Source Sans Pro Bold"/>
                <a:ea typeface="Source Sans Pro Bold"/>
                <a:cs typeface="Source Sans Pro Bold"/>
                <a:sym typeface="Source Sans Pro Bold"/>
              </a:defRPr>
            </a:pPr>
            <a:r>
              <a:rPr b="1" dirty="0"/>
              <a:t>Basic epidemiology for Public Health practice</a:t>
            </a:r>
            <a:br>
              <a:rPr b="1" dirty="0"/>
            </a:br>
            <a:endParaRPr b="1" dirty="0"/>
          </a:p>
        </p:txBody>
      </p:sp>
      <p:sp>
        <p:nvSpPr>
          <p:cNvPr id="282" name="TextBox 5"/>
          <p:cNvSpPr txBox="1"/>
          <p:nvPr/>
        </p:nvSpPr>
        <p:spPr>
          <a:xfrm>
            <a:off x="517796" y="795871"/>
            <a:ext cx="2089274"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b="1" dirty="0"/>
              <a:t>B1.1</a:t>
            </a:r>
          </a:p>
        </p:txBody>
      </p:sp>
      <p:sp>
        <p:nvSpPr>
          <p:cNvPr id="283" name="TextBox 9"/>
          <p:cNvSpPr txBox="1"/>
          <p:nvPr/>
        </p:nvSpPr>
        <p:spPr>
          <a:xfrm>
            <a:off x="567709" y="4147146"/>
            <a:ext cx="2333564" cy="3077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 name="Rectangle 9"/>
          <p:cNvSpPr/>
          <p:nvPr/>
        </p:nvSpPr>
        <p:spPr>
          <a:xfrm>
            <a:off x="4473795" y="5003805"/>
            <a:ext cx="6992992" cy="488951"/>
          </a:xfrm>
          <a:prstGeom prst="rect">
            <a:avLst/>
          </a:prstGeom>
          <a:solidFill>
            <a:srgbClr val="FFFF00"/>
          </a:solidFill>
          <a:ln w="12700">
            <a:miter lim="400000"/>
          </a:ln>
        </p:spPr>
        <p:txBody>
          <a:bodyPr lIns="45719" rIns="45719" anchor="ctr"/>
          <a:lstStyle/>
          <a:p>
            <a:pPr algn="ctr">
              <a:defRPr sz="1200">
                <a:solidFill>
                  <a:srgbClr val="0039A6"/>
                </a:solidFill>
                <a:latin typeface="+mj-lt"/>
                <a:ea typeface="+mj-ea"/>
                <a:cs typeface="+mj-cs"/>
                <a:sym typeface="Source Sans Pro Regular"/>
              </a:defRPr>
            </a:pPr>
            <a:endParaRPr dirty="0"/>
          </a:p>
        </p:txBody>
      </p:sp>
      <p:sp>
        <p:nvSpPr>
          <p:cNvPr id="352" name="Rectangle 12"/>
          <p:cNvSpPr txBox="1"/>
          <p:nvPr/>
        </p:nvSpPr>
        <p:spPr>
          <a:xfrm>
            <a:off x="4267117" y="1518617"/>
            <a:ext cx="7468276"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b="1" dirty="0">
                <a:solidFill>
                  <a:srgbClr val="C00000"/>
                </a:solidFill>
              </a:rPr>
              <a:t>All of the following illustrate the purpose of epidemiology in public health, EXCEPT</a:t>
            </a:r>
            <a:r>
              <a:rPr lang="fr-FR" b="1" dirty="0">
                <a:solidFill>
                  <a:srgbClr val="C00000"/>
                </a:solidFill>
              </a:rPr>
              <a:t>:</a:t>
            </a:r>
            <a:endParaRPr b="1" dirty="0">
              <a:solidFill>
                <a:srgbClr val="C00000"/>
              </a:solidFill>
            </a:endParaRPr>
          </a:p>
        </p:txBody>
      </p:sp>
      <p:sp>
        <p:nvSpPr>
          <p:cNvPr id="353" name="Rectangle 4"/>
          <p:cNvSpPr txBox="1"/>
          <p:nvPr/>
        </p:nvSpPr>
        <p:spPr>
          <a:xfrm>
            <a:off x="4638739" y="2449166"/>
            <a:ext cx="7023500" cy="293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indent="-457200">
              <a:lnSpc>
                <a:spcPct val="150000"/>
              </a:lnSpc>
              <a:buSzPct val="100000"/>
              <a:buAutoNum type="alphaUcPeriod"/>
              <a:defRPr sz="2200">
                <a:latin typeface="+mj-lt"/>
                <a:ea typeface="+mj-ea"/>
                <a:cs typeface="+mj-cs"/>
                <a:sym typeface="Source Sans Pro Regular"/>
              </a:defRPr>
            </a:pPr>
            <a:r>
              <a:rPr dirty="0"/>
              <a:t>Identifying populations who are at risk for certain diseases.</a:t>
            </a:r>
            <a:endParaRPr sz="3200" dirty="0"/>
          </a:p>
          <a:p>
            <a:pPr marL="457200" indent="-457200">
              <a:lnSpc>
                <a:spcPct val="200000"/>
              </a:lnSpc>
              <a:buSzPct val="100000"/>
              <a:buAutoNum type="alphaUcPeriod"/>
              <a:defRPr sz="2200">
                <a:latin typeface="+mj-lt"/>
                <a:ea typeface="+mj-ea"/>
                <a:cs typeface="+mj-cs"/>
                <a:sym typeface="Source Sans Pro Regular"/>
              </a:defRPr>
            </a:pPr>
            <a:r>
              <a:rPr dirty="0"/>
              <a:t>Assessing the effectiveness of interventions.</a:t>
            </a:r>
            <a:endParaRPr sz="3200" dirty="0"/>
          </a:p>
          <a:p>
            <a:pPr marL="457200" indent="-457200">
              <a:lnSpc>
                <a:spcPct val="200000"/>
              </a:lnSpc>
              <a:buSzPct val="100000"/>
              <a:buAutoNum type="alphaUcPeriod"/>
              <a:defRPr sz="2200">
                <a:latin typeface="+mj-lt"/>
                <a:ea typeface="+mj-ea"/>
                <a:cs typeface="+mj-cs"/>
                <a:sym typeface="Source Sans Pro Regular"/>
              </a:defRPr>
            </a:pPr>
            <a:r>
              <a:rPr dirty="0"/>
              <a:t>Providing treatment for patients in clinical settings.</a:t>
            </a:r>
            <a:endParaRPr sz="3200" dirty="0"/>
          </a:p>
          <a:p>
            <a:pPr marL="457200" indent="-457200">
              <a:lnSpc>
                <a:spcPct val="200000"/>
              </a:lnSpc>
              <a:buSzPct val="100000"/>
              <a:buAutoNum type="alphaUcPeriod"/>
              <a:defRPr sz="2200">
                <a:latin typeface="+mj-lt"/>
                <a:ea typeface="+mj-ea"/>
                <a:cs typeface="+mj-cs"/>
                <a:sym typeface="Source Sans Pro Regular"/>
              </a:defRPr>
            </a:pPr>
            <a:r>
              <a:rPr dirty="0"/>
              <a:t>Determining the importance of causes of illness</a:t>
            </a:r>
          </a:p>
        </p:txBody>
      </p:sp>
      <p:pic>
        <p:nvPicPr>
          <p:cNvPr id="354" name="CheckmarkPicture 7" descr="CheckmarkPicture 7"/>
          <p:cNvPicPr>
            <a:picLocks noChangeAspect="1"/>
          </p:cNvPicPr>
          <p:nvPr/>
        </p:nvPicPr>
        <p:blipFill>
          <a:blip r:embed="rId3"/>
          <a:stretch>
            <a:fillRect/>
          </a:stretch>
        </p:blipFill>
        <p:spPr>
          <a:xfrm>
            <a:off x="4029343" y="5003805"/>
            <a:ext cx="563677" cy="455614"/>
          </a:xfrm>
          <a:prstGeom prst="rect">
            <a:avLst/>
          </a:prstGeom>
          <a:ln w="12700">
            <a:miter lim="400000"/>
          </a:ln>
        </p:spPr>
      </p:pic>
      <p:pic>
        <p:nvPicPr>
          <p:cNvPr id="355" name="Knowledge Check IconPicture 2" descr="Knowledge Check IconPicture 2"/>
          <p:cNvPicPr>
            <a:picLocks noChangeAspect="1"/>
          </p:cNvPicPr>
          <p:nvPr/>
        </p:nvPicPr>
        <p:blipFill>
          <a:blip r:embed="rId4"/>
          <a:stretch>
            <a:fillRect/>
          </a:stretch>
        </p:blipFill>
        <p:spPr>
          <a:xfrm>
            <a:off x="1120775" y="1765221"/>
            <a:ext cx="741363" cy="741364"/>
          </a:xfrm>
          <a:prstGeom prst="rect">
            <a:avLst/>
          </a:prstGeom>
          <a:ln w="12700">
            <a:miter lim="400000"/>
          </a:ln>
        </p:spPr>
      </p:pic>
      <p:sp>
        <p:nvSpPr>
          <p:cNvPr id="356" name="Title 2"/>
          <p:cNvSpPr txBox="1">
            <a:spLocks noGrp="1"/>
          </p:cNvSpPr>
          <p:nvPr>
            <p:ph type="title"/>
          </p:nvPr>
        </p:nvSpPr>
        <p:spPr>
          <a:xfrm>
            <a:off x="384002" y="536533"/>
            <a:ext cx="2956272" cy="948250"/>
          </a:xfrm>
          <a:prstGeom prst="rect">
            <a:avLst/>
          </a:prstGeom>
        </p:spPr>
        <p:txBody>
          <a:bodyPr anchor="t">
            <a:noAutofit/>
          </a:bodyPr>
          <a:lstStyle>
            <a:lvl1pPr>
              <a:defRPr>
                <a:latin typeface="Source Sans Pro Bold"/>
                <a:ea typeface="Source Sans Pro Bold"/>
                <a:cs typeface="Source Sans Pro Bold"/>
                <a:sym typeface="Source Sans Pro Bold"/>
              </a:defRPr>
            </a:lvl1pPr>
          </a:lstStyle>
          <a:p>
            <a:r>
              <a:rPr b="1" dirty="0"/>
              <a:t>Knowledge Check</a:t>
            </a:r>
          </a:p>
        </p:txBody>
      </p:sp>
      <p:sp>
        <p:nvSpPr>
          <p:cNvPr id="357" name="Rounded Rectangle 3"/>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5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1" grpId="0" animBg="1" advAuto="0"/>
      <p:bldP spid="354"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Title 1"/>
          <p:cNvSpPr txBox="1">
            <a:spLocks noGrp="1"/>
          </p:cNvSpPr>
          <p:nvPr>
            <p:ph type="title"/>
          </p:nvPr>
        </p:nvSpPr>
        <p:spPr>
          <a:xfrm>
            <a:off x="393763" y="369688"/>
            <a:ext cx="3264196" cy="1932378"/>
          </a:xfrm>
          <a:prstGeom prst="rect">
            <a:avLst/>
          </a:prstGeom>
        </p:spPr>
        <p:txBody>
          <a:bodyPr>
            <a:normAutofit/>
          </a:bodyPr>
          <a:lstStyle>
            <a:lvl1pPr defTabSz="280642">
              <a:defRPr sz="3104">
                <a:latin typeface="Source Sans Pro Bold"/>
                <a:ea typeface="Source Sans Pro Bold"/>
                <a:cs typeface="Source Sans Pro Bold"/>
                <a:sym typeface="Source Sans Pro Bold"/>
              </a:defRPr>
            </a:lvl1pPr>
          </a:lstStyle>
          <a:p>
            <a:r>
              <a:rPr sz="3200" b="1" dirty="0"/>
              <a:t>Epidemiology during Public Health Emergencies</a:t>
            </a:r>
          </a:p>
        </p:txBody>
      </p:sp>
      <p:sp>
        <p:nvSpPr>
          <p:cNvPr id="363" name="Content Placeholder 2"/>
          <p:cNvSpPr txBox="1"/>
          <p:nvPr/>
        </p:nvSpPr>
        <p:spPr>
          <a:xfrm>
            <a:off x="4533636" y="1719608"/>
            <a:ext cx="7118658" cy="37934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a:spcBef>
                <a:spcPts val="500"/>
              </a:spcBef>
              <a:defRPr sz="2400">
                <a:latin typeface="+mj-lt"/>
                <a:ea typeface="+mj-ea"/>
                <a:cs typeface="+mj-cs"/>
                <a:sym typeface="Source Sans Pro Regular"/>
              </a:defRPr>
            </a:pPr>
            <a:r>
              <a:rPr b="1" dirty="0">
                <a:solidFill>
                  <a:srgbClr val="C00000"/>
                </a:solidFill>
              </a:rPr>
              <a:t>Epidemiology in emergency situations can help:</a:t>
            </a:r>
            <a:endParaRPr sz="3200" b="1" dirty="0">
              <a:solidFill>
                <a:srgbClr val="C00000"/>
              </a:solidFill>
            </a:endParaRPr>
          </a:p>
          <a:p>
            <a:pPr>
              <a:spcBef>
                <a:spcPts val="700"/>
              </a:spcBef>
              <a:defRPr sz="2400">
                <a:latin typeface="+mj-lt"/>
                <a:ea typeface="+mj-ea"/>
                <a:cs typeface="+mj-cs"/>
                <a:sym typeface="Source Sans Pro Regular"/>
              </a:defRPr>
            </a:pPr>
            <a:endParaRPr sz="3200" dirty="0"/>
          </a:p>
          <a:p>
            <a:pPr marL="711200" lvl="1" indent="-254000">
              <a:spcBef>
                <a:spcPts val="500"/>
              </a:spcBef>
              <a:buClr>
                <a:srgbClr val="C00000"/>
              </a:buClr>
              <a:buSzPct val="100000"/>
              <a:buFont typeface="Arial"/>
              <a:buChar char="•"/>
              <a:defRPr sz="2400">
                <a:latin typeface="+mj-lt"/>
                <a:ea typeface="+mj-ea"/>
                <a:cs typeface="+mj-cs"/>
                <a:sym typeface="Source Sans Pro Regular"/>
              </a:defRPr>
            </a:pPr>
            <a:r>
              <a:rPr dirty="0"/>
              <a:t>Determine the severity of a crisis</a:t>
            </a:r>
            <a:endParaRPr sz="2800" dirty="0"/>
          </a:p>
          <a:p>
            <a:pPr marL="711200" lvl="1" indent="-254000">
              <a:spcBef>
                <a:spcPts val="500"/>
              </a:spcBef>
              <a:buClr>
                <a:srgbClr val="C00000"/>
              </a:buClr>
              <a:buSzPct val="100000"/>
              <a:buFont typeface="Arial"/>
              <a:buChar char="•"/>
              <a:defRPr sz="2400">
                <a:latin typeface="+mj-lt"/>
                <a:ea typeface="+mj-ea"/>
                <a:cs typeface="+mj-cs"/>
                <a:sym typeface="Source Sans Pro Regular"/>
              </a:defRPr>
            </a:pPr>
            <a:r>
              <a:rPr dirty="0"/>
              <a:t>Identify and measure risk factors</a:t>
            </a:r>
            <a:endParaRPr sz="2800" dirty="0"/>
          </a:p>
          <a:p>
            <a:pPr marL="711200" lvl="1" indent="-254000">
              <a:spcBef>
                <a:spcPts val="500"/>
              </a:spcBef>
              <a:buClr>
                <a:srgbClr val="C00000"/>
              </a:buClr>
              <a:buSzPct val="100000"/>
              <a:buFont typeface="Arial"/>
              <a:buChar char="•"/>
              <a:defRPr sz="2400">
                <a:latin typeface="+mj-lt"/>
                <a:ea typeface="+mj-ea"/>
                <a:cs typeface="+mj-cs"/>
                <a:sym typeface="Source Sans Pro Regular"/>
              </a:defRPr>
            </a:pPr>
            <a:r>
              <a:rPr dirty="0"/>
              <a:t>Monitor trends over time</a:t>
            </a:r>
            <a:endParaRPr sz="2800" dirty="0"/>
          </a:p>
          <a:p>
            <a:pPr marL="711200" lvl="1" indent="-254000">
              <a:spcBef>
                <a:spcPts val="500"/>
              </a:spcBef>
              <a:buClr>
                <a:srgbClr val="C00000"/>
              </a:buClr>
              <a:buSzPct val="100000"/>
              <a:buFont typeface="Arial"/>
              <a:buChar char="•"/>
              <a:defRPr sz="2400">
                <a:latin typeface="+mj-lt"/>
                <a:ea typeface="+mj-ea"/>
                <a:cs typeface="+mj-cs"/>
                <a:sym typeface="Source Sans Pro Regular"/>
              </a:defRPr>
            </a:pPr>
            <a:r>
              <a:rPr dirty="0"/>
              <a:t>Inform rapid response</a:t>
            </a:r>
            <a:endParaRPr sz="2800" dirty="0"/>
          </a:p>
          <a:p>
            <a:pPr marL="711200" lvl="1" indent="-254000">
              <a:spcBef>
                <a:spcPts val="500"/>
              </a:spcBef>
              <a:buClr>
                <a:srgbClr val="C00000"/>
              </a:buClr>
              <a:buSzPct val="100000"/>
              <a:buFont typeface="Arial"/>
              <a:buChar char="•"/>
              <a:defRPr sz="2400">
                <a:latin typeface="+mj-lt"/>
                <a:ea typeface="+mj-ea"/>
                <a:cs typeface="+mj-cs"/>
                <a:sym typeface="Source Sans Pro Regular"/>
              </a:defRPr>
            </a:pPr>
            <a:r>
              <a:rPr dirty="0"/>
              <a:t>Support advocacy efforts and document the crisis</a:t>
            </a:r>
          </a:p>
        </p:txBody>
      </p:sp>
      <p:sp>
        <p:nvSpPr>
          <p:cNvPr id="364" name="Rounded Rectangle 4"/>
          <p:cNvSpPr/>
          <p:nvPr/>
        </p:nvSpPr>
        <p:spPr>
          <a:xfrm flipV="1">
            <a:off x="409551" y="2302064"/>
            <a:ext cx="2282278" cy="112363"/>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3">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363">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iterate>
                                    <p:tmAbs val="0"/>
                                  </p:iterate>
                                  <p:childTnLst>
                                    <p:set>
                                      <p:cBhvr>
                                        <p:cTn id="12" fill="hold"/>
                                        <p:tgtEl>
                                          <p:spTgt spid="363">
                                            <p:txEl>
                                              <p:pRg st="4" end="4"/>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iterate>
                                    <p:tmAbs val="0"/>
                                  </p:iterate>
                                  <p:childTnLst>
                                    <p:set>
                                      <p:cBhvr>
                                        <p:cTn id="15" fill="hold"/>
                                        <p:tgtEl>
                                          <p:spTgt spid="363">
                                            <p:txEl>
                                              <p:pRg st="5" end="5"/>
                                            </p:txEl>
                                          </p:spTgt>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0" nodeType="afterEffect">
                                  <p:stCondLst>
                                    <p:cond delay="0"/>
                                  </p:stCondLst>
                                  <p:iterate>
                                    <p:tmAbs val="0"/>
                                  </p:iterate>
                                  <p:childTnLst>
                                    <p:set>
                                      <p:cBhvr>
                                        <p:cTn id="18" fill="hold"/>
                                        <p:tgtEl>
                                          <p:spTgt spid="36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3" grpId="0" build="p" bldLvl="5" animBg="1"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Title 2"/>
          <p:cNvSpPr txBox="1">
            <a:spLocks noGrp="1"/>
          </p:cNvSpPr>
          <p:nvPr>
            <p:ph type="title"/>
          </p:nvPr>
        </p:nvSpPr>
        <p:spPr>
          <a:xfrm>
            <a:off x="393763" y="544959"/>
            <a:ext cx="3264196" cy="1055438"/>
          </a:xfrm>
          <a:prstGeom prst="rect">
            <a:avLst/>
          </a:prstGeom>
        </p:spPr>
        <p:txBody>
          <a:bodyPr/>
          <a:lstStyle>
            <a:lvl1pPr>
              <a:defRPr>
                <a:latin typeface="Source Sans Pro Bold"/>
                <a:ea typeface="Source Sans Pro Bold"/>
                <a:cs typeface="Source Sans Pro Bold"/>
                <a:sym typeface="Source Sans Pro Bold"/>
              </a:defRPr>
            </a:lvl1pPr>
          </a:lstStyle>
          <a:p>
            <a:r>
              <a:rPr b="1" dirty="0"/>
              <a:t>2. Key terms in epidemiology</a:t>
            </a:r>
          </a:p>
        </p:txBody>
      </p:sp>
      <p:pic>
        <p:nvPicPr>
          <p:cNvPr id="370" name="Chart and Magnifying GlassPicture 4" descr="Chart and Magnifying GlassPicture 4"/>
          <p:cNvPicPr>
            <a:picLocks noChangeAspect="1"/>
          </p:cNvPicPr>
          <p:nvPr/>
        </p:nvPicPr>
        <p:blipFill>
          <a:blip r:embed="rId2"/>
          <a:stretch>
            <a:fillRect/>
          </a:stretch>
        </p:blipFill>
        <p:spPr>
          <a:xfrm>
            <a:off x="6684158" y="2079804"/>
            <a:ext cx="3200401" cy="2616201"/>
          </a:xfrm>
          <a:prstGeom prst="rect">
            <a:avLst/>
          </a:prstGeom>
          <a:ln w="12700">
            <a:miter lim="400000"/>
          </a:ln>
        </p:spPr>
      </p:pic>
      <p:sp>
        <p:nvSpPr>
          <p:cNvPr id="371" name="Rounded Rectangle 6"/>
          <p:cNvSpPr/>
          <p:nvPr/>
        </p:nvSpPr>
        <p:spPr>
          <a:xfrm flipV="1">
            <a:off x="388935" y="1600396"/>
            <a:ext cx="2722126" cy="133811"/>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Box 9"/>
          <p:cNvSpPr txBox="1"/>
          <p:nvPr/>
        </p:nvSpPr>
        <p:spPr>
          <a:xfrm>
            <a:off x="2141220" y="1360503"/>
            <a:ext cx="7909560"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sz="2400" dirty="0">
                <a:solidFill>
                  <a:schemeClr val="accent3"/>
                </a:solidFill>
              </a:rPr>
              <a:t>Epidemic or outbreak: </a:t>
            </a:r>
            <a:r>
              <a:rPr sz="2400" dirty="0"/>
              <a:t>disease occurrence among a population that is in excess of what is expected in a given time and place.  </a:t>
            </a:r>
          </a:p>
        </p:txBody>
      </p:sp>
      <p:sp>
        <p:nvSpPr>
          <p:cNvPr id="375" name="TextBox 9"/>
          <p:cNvSpPr txBox="1"/>
          <p:nvPr/>
        </p:nvSpPr>
        <p:spPr>
          <a:xfrm>
            <a:off x="2141220" y="2613743"/>
            <a:ext cx="7909560"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sz="2400" dirty="0">
                <a:solidFill>
                  <a:schemeClr val="accent3"/>
                </a:solidFill>
              </a:rPr>
              <a:t>Cluster:</a:t>
            </a:r>
            <a:r>
              <a:rPr sz="2400" dirty="0"/>
              <a:t> group of cases in a specific time and place (often a small geographic area) that might be more than expected. </a:t>
            </a:r>
          </a:p>
        </p:txBody>
      </p:sp>
      <p:sp>
        <p:nvSpPr>
          <p:cNvPr id="376" name="TextBox 9"/>
          <p:cNvSpPr txBox="1"/>
          <p:nvPr/>
        </p:nvSpPr>
        <p:spPr>
          <a:xfrm>
            <a:off x="2141220" y="3497651"/>
            <a:ext cx="7909560"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sz="2400" dirty="0">
                <a:solidFill>
                  <a:schemeClr val="accent3"/>
                </a:solidFill>
              </a:rPr>
              <a:t>Endemic:</a:t>
            </a:r>
            <a:r>
              <a:rPr sz="2400" dirty="0"/>
              <a:t> disease or condition present among a population at all times.</a:t>
            </a:r>
          </a:p>
        </p:txBody>
      </p:sp>
      <p:sp>
        <p:nvSpPr>
          <p:cNvPr id="377" name="TextBox 9"/>
          <p:cNvSpPr txBox="1"/>
          <p:nvPr/>
        </p:nvSpPr>
        <p:spPr>
          <a:xfrm>
            <a:off x="2141220" y="4381560"/>
            <a:ext cx="7909560"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sz="2400" dirty="0">
                <a:solidFill>
                  <a:schemeClr val="accent3"/>
                </a:solidFill>
              </a:rPr>
              <a:t>Pandemic:</a:t>
            </a:r>
            <a:r>
              <a:rPr sz="2400" dirty="0"/>
              <a:t> an epidemic occurring over a widespread area (multiple countries or continents) and usually affecting a substantial proportion of the population.</a:t>
            </a:r>
          </a:p>
        </p:txBody>
      </p:sp>
      <p:sp>
        <p:nvSpPr>
          <p:cNvPr id="378" name="Title 2"/>
          <p:cNvSpPr txBox="1">
            <a:spLocks noGrp="1"/>
          </p:cNvSpPr>
          <p:nvPr>
            <p:ph type="title" idx="4294967295"/>
          </p:nvPr>
        </p:nvSpPr>
        <p:spPr>
          <a:xfrm>
            <a:off x="146140" y="-30963"/>
            <a:ext cx="5609103" cy="646113"/>
          </a:xfrm>
          <a:prstGeom prst="rect">
            <a:avLst/>
          </a:prstGeom>
        </p:spPr>
        <p:txBody>
          <a:bodyPr/>
          <a:lstStyle>
            <a:lvl1pPr>
              <a:defRPr>
                <a:latin typeface="Source Sans Pro Bold"/>
                <a:ea typeface="Source Sans Pro Bold"/>
                <a:cs typeface="Source Sans Pro Bold"/>
                <a:sym typeface="Source Sans Pro Bold"/>
              </a:defRPr>
            </a:lvl1pPr>
          </a:lstStyle>
          <a:p>
            <a:r>
              <a:rPr b="1" dirty="0"/>
              <a:t>Epidemiology key terms</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3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p:tmAbs val="0"/>
                                  </p:iterate>
                                  <p:childTnLst>
                                    <p:set>
                                      <p:cBhvr>
                                        <p:cTn id="18" fill="hold"/>
                                        <p:tgtEl>
                                          <p:spTgt spid="3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 grpId="0" animBg="1" advAuto="0"/>
      <p:bldP spid="375" grpId="0" animBg="1" advAuto="0"/>
      <p:bldP spid="376" grpId="0" animBg="1" advAuto="0"/>
      <p:bldP spid="377" grpId="0"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3" name="Picture 1" descr="Picture 1"/>
          <p:cNvPicPr>
            <a:picLocks noChangeAspect="1"/>
          </p:cNvPicPr>
          <p:nvPr/>
        </p:nvPicPr>
        <p:blipFill>
          <a:blip r:embed="rId3"/>
          <a:stretch>
            <a:fillRect/>
          </a:stretch>
        </p:blipFill>
        <p:spPr>
          <a:xfrm>
            <a:off x="3238500" y="2016784"/>
            <a:ext cx="5715000" cy="3705226"/>
          </a:xfrm>
          <a:prstGeom prst="rect">
            <a:avLst/>
          </a:prstGeom>
          <a:ln w="12700">
            <a:miter lim="400000"/>
          </a:ln>
        </p:spPr>
      </p:pic>
      <p:sp>
        <p:nvSpPr>
          <p:cNvPr id="384" name="TextBox 3"/>
          <p:cNvSpPr txBox="1"/>
          <p:nvPr/>
        </p:nvSpPr>
        <p:spPr>
          <a:xfrm>
            <a:off x="1458823" y="724310"/>
            <a:ext cx="9274354" cy="120032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000">
                <a:latin typeface="+mj-lt"/>
                <a:ea typeface="+mj-ea"/>
                <a:cs typeface="+mj-cs"/>
                <a:sym typeface="Source Sans Pro Regular"/>
              </a:defRPr>
            </a:lvl1pPr>
          </a:lstStyle>
          <a:p>
            <a:r>
              <a:rPr sz="2400" dirty="0"/>
              <a:t>Epidemic curve of cases of severe acute respiratory syndrome (SARS) by date of onset, November 1, 2002–April 30, 2003, in Guangdong Province, China, showing cases in the community and in healthcare workers</a:t>
            </a:r>
          </a:p>
        </p:txBody>
      </p:sp>
      <p:sp>
        <p:nvSpPr>
          <p:cNvPr id="385" name="TextBox 4"/>
          <p:cNvSpPr txBox="1"/>
          <p:nvPr/>
        </p:nvSpPr>
        <p:spPr>
          <a:xfrm>
            <a:off x="1659476" y="5661249"/>
            <a:ext cx="8873048"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200">
                <a:latin typeface="+mj-lt"/>
                <a:ea typeface="+mj-ea"/>
                <a:cs typeface="+mj-cs"/>
                <a:sym typeface="Source Sans Pro Regular"/>
              </a:defRPr>
            </a:lvl1pPr>
          </a:lstStyle>
          <a:p>
            <a:pPr algn="ctr"/>
            <a:r>
              <a:rPr sz="1100" dirty="0"/>
              <a:t>Source: Xu, R., He, J., Evans, M. R., Peng, G., Field, H., Yu, D....</a:t>
            </a:r>
            <a:r>
              <a:rPr sz="1100" dirty="0" err="1"/>
              <a:t>Schnur</a:t>
            </a:r>
            <a:r>
              <a:rPr sz="1100" dirty="0"/>
              <a:t>, A. (2004). Epidemiologic Clues to SARS Origin in China. Emerging Infectious Diseases, 10(6), 1031-1037. https://dx.doi.org/10.3201/eid1006.030852.</a:t>
            </a:r>
          </a:p>
        </p:txBody>
      </p:sp>
      <p:sp>
        <p:nvSpPr>
          <p:cNvPr id="386" name="TextBox 9"/>
          <p:cNvSpPr txBox="1"/>
          <p:nvPr/>
        </p:nvSpPr>
        <p:spPr>
          <a:xfrm>
            <a:off x="166526" y="-7627"/>
            <a:ext cx="605711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Epidemic curve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 name="TextBox 8"/>
          <p:cNvSpPr txBox="1"/>
          <p:nvPr/>
        </p:nvSpPr>
        <p:spPr>
          <a:xfrm>
            <a:off x="4722879" y="2046507"/>
            <a:ext cx="2105661"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t>A. Endemic</a:t>
            </a:r>
          </a:p>
        </p:txBody>
      </p:sp>
      <p:sp>
        <p:nvSpPr>
          <p:cNvPr id="392" name="TextBox 13"/>
          <p:cNvSpPr txBox="1"/>
          <p:nvPr/>
        </p:nvSpPr>
        <p:spPr>
          <a:xfrm>
            <a:off x="9904479" y="2041744"/>
            <a:ext cx="2165986"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t>C. Epidemic</a:t>
            </a:r>
          </a:p>
        </p:txBody>
      </p:sp>
      <p:sp>
        <p:nvSpPr>
          <p:cNvPr id="393" name="TextBox 14"/>
          <p:cNvSpPr txBox="1"/>
          <p:nvPr/>
        </p:nvSpPr>
        <p:spPr>
          <a:xfrm>
            <a:off x="7237479" y="2041744"/>
            <a:ext cx="2212022"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t>B. Pandemic</a:t>
            </a:r>
          </a:p>
        </p:txBody>
      </p:sp>
      <p:sp>
        <p:nvSpPr>
          <p:cNvPr id="394" name="TextBox 6"/>
          <p:cNvSpPr txBox="1"/>
          <p:nvPr/>
        </p:nvSpPr>
        <p:spPr>
          <a:xfrm>
            <a:off x="6378642" y="5258018"/>
            <a:ext cx="5791835" cy="8026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344488" indent="-344488">
              <a:defRPr sz="2200">
                <a:latin typeface="+mj-lt"/>
                <a:ea typeface="+mj-ea"/>
                <a:cs typeface="+mj-cs"/>
                <a:sym typeface="Source Sans Pro Regular"/>
              </a:defRPr>
            </a:lvl1pPr>
          </a:lstStyle>
          <a:p>
            <a:r>
              <a:rPr dirty="0"/>
              <a:t>3.	HIV/AIDS is one of the worst global diseases in history. It is a/an _________.</a:t>
            </a:r>
          </a:p>
        </p:txBody>
      </p:sp>
      <p:sp>
        <p:nvSpPr>
          <p:cNvPr id="395" name="Straight Connector 19"/>
          <p:cNvSpPr/>
          <p:nvPr/>
        </p:nvSpPr>
        <p:spPr>
          <a:xfrm>
            <a:off x="4288221" y="5639018"/>
            <a:ext cx="2011365" cy="1"/>
          </a:xfrm>
          <a:prstGeom prst="line">
            <a:avLst/>
          </a:prstGeom>
          <a:ln w="12700">
            <a:solidFill>
              <a:srgbClr val="0036A6"/>
            </a:solidFill>
            <a:miter/>
          </a:ln>
        </p:spPr>
        <p:txBody>
          <a:bodyPr lIns="45719" rIns="45719"/>
          <a:lstStyle/>
          <a:p>
            <a:endParaRPr dirty="0"/>
          </a:p>
        </p:txBody>
      </p:sp>
      <p:sp>
        <p:nvSpPr>
          <p:cNvPr id="396" name="TextBox 21"/>
          <p:cNvSpPr txBox="1"/>
          <p:nvPr/>
        </p:nvSpPr>
        <p:spPr>
          <a:xfrm>
            <a:off x="4268854" y="5145306"/>
            <a:ext cx="207391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dirty="0"/>
              <a:t>B. Pandemic</a:t>
            </a:r>
          </a:p>
        </p:txBody>
      </p:sp>
      <p:sp>
        <p:nvSpPr>
          <p:cNvPr id="397" name="Straight Connector 16"/>
          <p:cNvSpPr/>
          <p:nvPr/>
        </p:nvSpPr>
        <p:spPr>
          <a:xfrm>
            <a:off x="4288221" y="3278406"/>
            <a:ext cx="2011365" cy="1"/>
          </a:xfrm>
          <a:prstGeom prst="line">
            <a:avLst/>
          </a:prstGeom>
          <a:ln w="12700">
            <a:solidFill>
              <a:srgbClr val="0036A6"/>
            </a:solidFill>
            <a:miter/>
          </a:ln>
        </p:spPr>
        <p:txBody>
          <a:bodyPr lIns="45719" rIns="45719"/>
          <a:lstStyle/>
          <a:p>
            <a:endParaRPr dirty="0"/>
          </a:p>
        </p:txBody>
      </p:sp>
      <p:sp>
        <p:nvSpPr>
          <p:cNvPr id="398" name="TextBox 26"/>
          <p:cNvSpPr txBox="1"/>
          <p:nvPr/>
        </p:nvSpPr>
        <p:spPr>
          <a:xfrm>
            <a:off x="4302190" y="2837082"/>
            <a:ext cx="207391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dirty="0"/>
              <a:t>A. Endemic</a:t>
            </a:r>
          </a:p>
        </p:txBody>
      </p:sp>
      <p:sp>
        <p:nvSpPr>
          <p:cNvPr id="399" name="Straight Connector 18"/>
          <p:cNvSpPr/>
          <p:nvPr/>
        </p:nvSpPr>
        <p:spPr>
          <a:xfrm>
            <a:off x="4288221" y="4457918"/>
            <a:ext cx="2011365" cy="1"/>
          </a:xfrm>
          <a:prstGeom prst="line">
            <a:avLst/>
          </a:prstGeom>
          <a:ln w="12700">
            <a:solidFill>
              <a:srgbClr val="0036A6"/>
            </a:solidFill>
            <a:miter/>
          </a:ln>
        </p:spPr>
        <p:txBody>
          <a:bodyPr lIns="45719" rIns="45719"/>
          <a:lstStyle/>
          <a:p>
            <a:endParaRPr dirty="0"/>
          </a:p>
        </p:txBody>
      </p:sp>
      <p:sp>
        <p:nvSpPr>
          <p:cNvPr id="400" name="TextBox 27"/>
          <p:cNvSpPr txBox="1"/>
          <p:nvPr/>
        </p:nvSpPr>
        <p:spPr>
          <a:xfrm>
            <a:off x="4306954" y="3930870"/>
            <a:ext cx="207391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dirty="0"/>
              <a:t>C. Epidemic</a:t>
            </a:r>
          </a:p>
        </p:txBody>
      </p:sp>
      <p:sp>
        <p:nvSpPr>
          <p:cNvPr id="401" name="Rectangle 4"/>
          <p:cNvSpPr txBox="1"/>
          <p:nvPr/>
        </p:nvSpPr>
        <p:spPr>
          <a:xfrm>
            <a:off x="6397562" y="2612397"/>
            <a:ext cx="5852161" cy="1158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marL="403225" indent="-403225">
              <a:buSzPct val="100000"/>
              <a:buAutoNum type="arabicPeriod"/>
              <a:defRPr sz="2200">
                <a:latin typeface="+mj-lt"/>
                <a:ea typeface="+mj-ea"/>
                <a:cs typeface="+mj-cs"/>
                <a:sym typeface="Source Sans Pro Regular"/>
              </a:defRPr>
            </a:lvl1pPr>
          </a:lstStyle>
          <a:p>
            <a:r>
              <a:rPr dirty="0"/>
              <a:t>Malaria is present in Uganda at all times because of the presence of infected mosquitoes. Malaria is _____ in Uganda.</a:t>
            </a:r>
          </a:p>
        </p:txBody>
      </p:sp>
      <p:sp>
        <p:nvSpPr>
          <p:cNvPr id="402" name="Rectangle 20"/>
          <p:cNvSpPr txBox="1"/>
          <p:nvPr/>
        </p:nvSpPr>
        <p:spPr>
          <a:xfrm>
            <a:off x="6391340" y="4037231"/>
            <a:ext cx="5852161" cy="1082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4488" indent="-344488">
              <a:defRPr sz="2200">
                <a:latin typeface="+mj-lt"/>
                <a:ea typeface="+mj-ea"/>
                <a:cs typeface="+mj-cs"/>
                <a:sym typeface="Source Sans Pro Regular"/>
              </a:defRPr>
            </a:pPr>
            <a:r>
              <a:rPr dirty="0"/>
              <a:t>2.	</a:t>
            </a:r>
            <a:r>
              <a:rPr sz="2000" dirty="0"/>
              <a:t>Cases of the Ebola virus in parts of Africa are in excess of what is expected for the region. This event is a/an _____________.</a:t>
            </a:r>
          </a:p>
        </p:txBody>
      </p:sp>
      <p:sp>
        <p:nvSpPr>
          <p:cNvPr id="403" name="Rectangle 20"/>
          <p:cNvSpPr txBox="1"/>
          <p:nvPr/>
        </p:nvSpPr>
        <p:spPr>
          <a:xfrm>
            <a:off x="4214670" y="1440876"/>
            <a:ext cx="8173086"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b="1" dirty="0">
                <a:solidFill>
                  <a:srgbClr val="C00000"/>
                </a:solidFill>
              </a:rPr>
              <a:t>Match each term with the correct example.</a:t>
            </a:r>
          </a:p>
        </p:txBody>
      </p:sp>
      <p:pic>
        <p:nvPicPr>
          <p:cNvPr id="404" name="Knowledge Check IconPicture 2" descr="Knowledge Check IconPicture 2"/>
          <p:cNvPicPr>
            <a:picLocks noChangeAspect="1"/>
          </p:cNvPicPr>
          <p:nvPr/>
        </p:nvPicPr>
        <p:blipFill>
          <a:blip r:embed="rId3"/>
          <a:stretch>
            <a:fillRect/>
          </a:stretch>
        </p:blipFill>
        <p:spPr>
          <a:xfrm>
            <a:off x="1120775" y="1765221"/>
            <a:ext cx="741363" cy="741364"/>
          </a:xfrm>
          <a:prstGeom prst="rect">
            <a:avLst/>
          </a:prstGeom>
          <a:ln w="12700">
            <a:miter lim="400000"/>
          </a:ln>
        </p:spPr>
      </p:pic>
      <p:sp>
        <p:nvSpPr>
          <p:cNvPr id="4" name="Title 2">
            <a:extLst>
              <a:ext uri="{FF2B5EF4-FFF2-40B4-BE49-F238E27FC236}">
                <a16:creationId xmlns:a16="http://schemas.microsoft.com/office/drawing/2014/main" id="{8DFD5448-5226-CECC-1FE8-AC889F49A104}"/>
              </a:ext>
            </a:extLst>
          </p:cNvPr>
          <p:cNvSpPr txBox="1">
            <a:spLocks noGrp="1"/>
          </p:cNvSpPr>
          <p:nvPr>
            <p:ph type="title"/>
          </p:nvPr>
        </p:nvSpPr>
        <p:spPr>
          <a:xfrm>
            <a:off x="384002" y="536533"/>
            <a:ext cx="2956272" cy="948250"/>
          </a:xfrm>
          <a:prstGeom prst="rect">
            <a:avLst/>
          </a:prstGeom>
        </p:spPr>
        <p:txBody>
          <a:bodyPr anchor="t">
            <a:noAutofit/>
          </a:bodyPr>
          <a:lstStyle>
            <a:lvl1pPr>
              <a:defRPr>
                <a:latin typeface="Source Sans Pro Bold"/>
                <a:ea typeface="Source Sans Pro Bold"/>
                <a:cs typeface="Source Sans Pro Bold"/>
                <a:sym typeface="Source Sans Pro Bold"/>
              </a:defRPr>
            </a:lvl1pPr>
          </a:lstStyle>
          <a:p>
            <a:r>
              <a:rPr b="1" dirty="0"/>
              <a:t>Knowledge Check</a:t>
            </a:r>
          </a:p>
        </p:txBody>
      </p:sp>
      <p:sp>
        <p:nvSpPr>
          <p:cNvPr id="5" name="Rounded Rectangle 3">
            <a:extLst>
              <a:ext uri="{FF2B5EF4-FFF2-40B4-BE49-F238E27FC236}">
                <a16:creationId xmlns:a16="http://schemas.microsoft.com/office/drawing/2014/main" id="{9CC2429E-1D9B-1FBA-DE0E-15C19187CD77}"/>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0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3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6" grpId="0" animBg="1" advAuto="0"/>
      <p:bldP spid="398" grpId="0" animBg="1" advAuto="0"/>
      <p:bldP spid="400"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Rectangle 14"/>
          <p:cNvSpPr/>
          <p:nvPr/>
        </p:nvSpPr>
        <p:spPr>
          <a:xfrm>
            <a:off x="4174799" y="2070361"/>
            <a:ext cx="7609763" cy="581188"/>
          </a:xfrm>
          <a:prstGeom prst="rect">
            <a:avLst/>
          </a:prstGeom>
          <a:solidFill>
            <a:srgbClr val="FFFFFF"/>
          </a:solidFill>
          <a:ln w="12700">
            <a:miter lim="400000"/>
          </a:ln>
        </p:spPr>
        <p:txBody>
          <a:bodyPr lIns="45719" rIns="45719" anchor="ctr"/>
          <a:lstStyle/>
          <a:p>
            <a:pPr algn="ctr">
              <a:defRPr>
                <a:latin typeface="+mj-lt"/>
                <a:ea typeface="+mj-ea"/>
                <a:cs typeface="+mj-cs"/>
                <a:sym typeface="Source Sans Pro Regular"/>
              </a:defRPr>
            </a:pPr>
            <a:endParaRPr dirty="0"/>
          </a:p>
        </p:txBody>
      </p:sp>
      <p:sp>
        <p:nvSpPr>
          <p:cNvPr id="412" name="Rectangle 5"/>
          <p:cNvSpPr txBox="1"/>
          <p:nvPr/>
        </p:nvSpPr>
        <p:spPr>
          <a:xfrm>
            <a:off x="4432530" y="3058986"/>
            <a:ext cx="7766686" cy="16662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latin typeface="+mj-lt"/>
                <a:ea typeface="+mj-ea"/>
                <a:cs typeface="+mj-cs"/>
                <a:sym typeface="Source Sans Pro Regular"/>
              </a:defRPr>
            </a:pPr>
            <a:r>
              <a:rPr dirty="0"/>
              <a:t>In March 2015, an outbreak of measles occurred among employees at Factory X in district Y of country z. </a:t>
            </a:r>
            <a:endParaRPr sz="3200" dirty="0"/>
          </a:p>
          <a:p>
            <a:pPr>
              <a:defRPr sz="2400">
                <a:latin typeface="+mj-lt"/>
                <a:ea typeface="+mj-ea"/>
                <a:cs typeface="+mj-cs"/>
                <a:sym typeface="Source Sans Pro Regular"/>
              </a:defRPr>
            </a:pPr>
            <a:r>
              <a:rPr dirty="0"/>
              <a:t>This group of cases in this specific time and place can be described as a(n)  ________________. </a:t>
            </a:r>
          </a:p>
        </p:txBody>
      </p:sp>
      <p:sp>
        <p:nvSpPr>
          <p:cNvPr id="413" name="TextBox 6"/>
          <p:cNvSpPr txBox="1"/>
          <p:nvPr/>
        </p:nvSpPr>
        <p:spPr>
          <a:xfrm>
            <a:off x="4219805" y="2162050"/>
            <a:ext cx="2599373"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latin typeface="+mj-lt"/>
                <a:ea typeface="+mj-ea"/>
                <a:cs typeface="+mj-cs"/>
                <a:sym typeface="Source Sans Pro Regular"/>
              </a:defRPr>
            </a:lvl1pPr>
          </a:lstStyle>
          <a:p>
            <a:r>
              <a:rPr dirty="0"/>
              <a:t>A. Pandemic</a:t>
            </a:r>
          </a:p>
        </p:txBody>
      </p:sp>
      <p:sp>
        <p:nvSpPr>
          <p:cNvPr id="414" name="TextBox 8"/>
          <p:cNvSpPr txBox="1"/>
          <p:nvPr/>
        </p:nvSpPr>
        <p:spPr>
          <a:xfrm>
            <a:off x="7047141" y="2158875"/>
            <a:ext cx="164211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latin typeface="+mj-lt"/>
                <a:ea typeface="+mj-ea"/>
                <a:cs typeface="+mj-cs"/>
                <a:sym typeface="Source Sans Pro Regular"/>
              </a:defRPr>
            </a:lvl1pPr>
          </a:lstStyle>
          <a:p>
            <a:r>
              <a:rPr dirty="0"/>
              <a:t>B. Cluster</a:t>
            </a:r>
          </a:p>
        </p:txBody>
      </p:sp>
      <p:sp>
        <p:nvSpPr>
          <p:cNvPr id="415" name="TextBox 9"/>
          <p:cNvSpPr txBox="1"/>
          <p:nvPr/>
        </p:nvSpPr>
        <p:spPr>
          <a:xfrm>
            <a:off x="8918805" y="2162050"/>
            <a:ext cx="2820037"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latin typeface="+mj-lt"/>
                <a:ea typeface="+mj-ea"/>
                <a:cs typeface="+mj-cs"/>
                <a:sym typeface="Source Sans Pro Regular"/>
              </a:defRPr>
            </a:lvl1pPr>
          </a:lstStyle>
          <a:p>
            <a:r>
              <a:rPr dirty="0"/>
              <a:t>C. Attack</a:t>
            </a:r>
          </a:p>
        </p:txBody>
      </p:sp>
      <p:sp>
        <p:nvSpPr>
          <p:cNvPr id="416" name="TextBox 13"/>
          <p:cNvSpPr txBox="1"/>
          <p:nvPr/>
        </p:nvSpPr>
        <p:spPr>
          <a:xfrm>
            <a:off x="4336541" y="1597570"/>
            <a:ext cx="4480560"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b="1" dirty="0">
                <a:solidFill>
                  <a:srgbClr val="C00000"/>
                </a:solidFill>
              </a:rPr>
              <a:t>Choose the correct answer.</a:t>
            </a:r>
          </a:p>
        </p:txBody>
      </p:sp>
      <p:sp>
        <p:nvSpPr>
          <p:cNvPr id="417" name="TextBox 8"/>
          <p:cNvSpPr txBox="1"/>
          <p:nvPr/>
        </p:nvSpPr>
        <p:spPr>
          <a:xfrm>
            <a:off x="7047141" y="4134875"/>
            <a:ext cx="1642111"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2400">
                <a:solidFill>
                  <a:schemeClr val="accent3">
                    <a:lumOff val="-6274"/>
                  </a:schemeClr>
                </a:solidFill>
                <a:latin typeface="+mj-lt"/>
                <a:ea typeface="+mj-ea"/>
                <a:cs typeface="+mj-cs"/>
                <a:sym typeface="Source Sans Pro Regular"/>
              </a:defRPr>
            </a:lvl1pPr>
          </a:lstStyle>
          <a:p>
            <a:r>
              <a:rPr dirty="0"/>
              <a:t>cluster</a:t>
            </a:r>
          </a:p>
        </p:txBody>
      </p:sp>
      <p:pic>
        <p:nvPicPr>
          <p:cNvPr id="418" name="Knowledge Check IconPicture 2" descr="Knowledge Check IconPicture 2"/>
          <p:cNvPicPr>
            <a:picLocks noChangeAspect="1"/>
          </p:cNvPicPr>
          <p:nvPr/>
        </p:nvPicPr>
        <p:blipFill>
          <a:blip r:embed="rId3"/>
          <a:stretch>
            <a:fillRect/>
          </a:stretch>
        </p:blipFill>
        <p:spPr>
          <a:xfrm>
            <a:off x="1120775" y="1765221"/>
            <a:ext cx="741363" cy="741364"/>
          </a:xfrm>
          <a:prstGeom prst="rect">
            <a:avLst/>
          </a:prstGeom>
          <a:ln w="12700">
            <a:miter lim="400000"/>
          </a:ln>
        </p:spPr>
      </p:pic>
      <p:sp>
        <p:nvSpPr>
          <p:cNvPr id="4" name="Title 2">
            <a:extLst>
              <a:ext uri="{FF2B5EF4-FFF2-40B4-BE49-F238E27FC236}">
                <a16:creationId xmlns:a16="http://schemas.microsoft.com/office/drawing/2014/main" id="{E108DC2A-1557-4156-EE28-6127CA891D60}"/>
              </a:ext>
            </a:extLst>
          </p:cNvPr>
          <p:cNvSpPr txBox="1">
            <a:spLocks noGrp="1"/>
          </p:cNvSpPr>
          <p:nvPr>
            <p:ph type="title"/>
          </p:nvPr>
        </p:nvSpPr>
        <p:spPr>
          <a:xfrm>
            <a:off x="384002" y="536533"/>
            <a:ext cx="2956272" cy="948250"/>
          </a:xfrm>
          <a:prstGeom prst="rect">
            <a:avLst/>
          </a:prstGeom>
        </p:spPr>
        <p:txBody>
          <a:bodyPr anchor="t">
            <a:noAutofit/>
          </a:bodyPr>
          <a:lstStyle>
            <a:lvl1pPr>
              <a:defRPr>
                <a:latin typeface="Source Sans Pro Bold"/>
                <a:ea typeface="Source Sans Pro Bold"/>
                <a:cs typeface="Source Sans Pro Bold"/>
                <a:sym typeface="Source Sans Pro Bold"/>
              </a:defRPr>
            </a:lvl1pPr>
          </a:lstStyle>
          <a:p>
            <a:r>
              <a:rPr b="1" dirty="0"/>
              <a:t>Knowledge Check</a:t>
            </a:r>
          </a:p>
        </p:txBody>
      </p:sp>
      <p:sp>
        <p:nvSpPr>
          <p:cNvPr id="5" name="Rounded Rectangle 3">
            <a:extLst>
              <a:ext uri="{FF2B5EF4-FFF2-40B4-BE49-F238E27FC236}">
                <a16:creationId xmlns:a16="http://schemas.microsoft.com/office/drawing/2014/main" id="{1A39B509-F72A-3773-99EB-0C1EC61CE27B}"/>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Title 1"/>
          <p:cNvSpPr txBox="1">
            <a:spLocks noGrp="1"/>
          </p:cNvSpPr>
          <p:nvPr>
            <p:ph type="title" idx="4294967295"/>
          </p:nvPr>
        </p:nvSpPr>
        <p:spPr>
          <a:xfrm>
            <a:off x="236925" y="-30963"/>
            <a:ext cx="4862868" cy="646113"/>
          </a:xfrm>
          <a:prstGeom prst="rect">
            <a:avLst/>
          </a:prstGeom>
        </p:spPr>
        <p:txBody>
          <a:bodyPr/>
          <a:lstStyle>
            <a:lvl1pPr>
              <a:defRPr>
                <a:latin typeface="Source Sans Pro Bold"/>
                <a:ea typeface="Source Sans Pro Bold"/>
                <a:cs typeface="Source Sans Pro Bold"/>
                <a:sym typeface="Source Sans Pro Bold"/>
              </a:defRPr>
            </a:lvl1pPr>
          </a:lstStyle>
          <a:p>
            <a:r>
              <a:rPr b="1" dirty="0"/>
              <a:t>Disease transmission</a:t>
            </a:r>
          </a:p>
        </p:txBody>
      </p:sp>
      <p:sp>
        <p:nvSpPr>
          <p:cNvPr id="426" name="Content Placeholder 2"/>
          <p:cNvSpPr txBox="1">
            <a:spLocks noGrp="1"/>
          </p:cNvSpPr>
          <p:nvPr>
            <p:ph type="body" sz="half" idx="1"/>
          </p:nvPr>
        </p:nvSpPr>
        <p:spPr>
          <a:xfrm>
            <a:off x="2378926" y="2174873"/>
            <a:ext cx="3717074" cy="2508254"/>
          </a:xfrm>
          <a:prstGeom prst="rect">
            <a:avLst/>
          </a:prstGeom>
        </p:spPr>
        <p:txBody>
          <a:bodyPr/>
          <a:lstStyle>
            <a:lvl1pPr marL="0" indent="0">
              <a:lnSpc>
                <a:spcPct val="150000"/>
              </a:lnSpc>
              <a:buSzTx/>
              <a:buNone/>
              <a:defRPr sz="2400"/>
            </a:lvl1pPr>
          </a:lstStyle>
          <a:p>
            <a:r>
              <a:rPr dirty="0"/>
              <a:t>An infectious primary case can infect a secondary case through the transmission of the infectious agent.</a:t>
            </a:r>
          </a:p>
        </p:txBody>
      </p:sp>
      <p:pic>
        <p:nvPicPr>
          <p:cNvPr id="427" name="Picture 2" descr="Picture 2"/>
          <p:cNvPicPr>
            <a:picLocks noChangeAspect="1"/>
          </p:cNvPicPr>
          <p:nvPr/>
        </p:nvPicPr>
        <p:blipFill>
          <a:blip r:embed="rId3"/>
          <a:stretch>
            <a:fillRect/>
          </a:stretch>
        </p:blipFill>
        <p:spPr>
          <a:xfrm>
            <a:off x="6361219" y="1687166"/>
            <a:ext cx="3431961" cy="3645127"/>
          </a:xfrm>
          <a:prstGeom prst="rect">
            <a:avLst/>
          </a:prstGeom>
          <a:ln w="12700">
            <a:miter lim="400000"/>
          </a:ln>
        </p:spPr>
      </p:pic>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2" name="Table 4"/>
          <p:cNvGraphicFramePr/>
          <p:nvPr>
            <p:extLst>
              <p:ext uri="{D42A27DB-BD31-4B8C-83A1-F6EECF244321}">
                <p14:modId xmlns:p14="http://schemas.microsoft.com/office/powerpoint/2010/main" val="793151531"/>
              </p:ext>
            </p:extLst>
          </p:nvPr>
        </p:nvGraphicFramePr>
        <p:xfrm>
          <a:off x="1811525" y="1308988"/>
          <a:ext cx="8568951" cy="4348480"/>
        </p:xfrm>
        <a:graphic>
          <a:graphicData uri="http://schemas.openxmlformats.org/drawingml/2006/table">
            <a:tbl>
              <a:tblPr firstRow="1">
                <a:tableStyleId>{4C3C2611-4C71-4FC5-86AE-919BDF0F9419}</a:tableStyleId>
              </a:tblPr>
              <a:tblGrid>
                <a:gridCol w="2232248">
                  <a:extLst>
                    <a:ext uri="{9D8B030D-6E8A-4147-A177-3AD203B41FA5}">
                      <a16:colId xmlns:a16="http://schemas.microsoft.com/office/drawing/2014/main" val="20000"/>
                    </a:ext>
                  </a:extLst>
                </a:gridCol>
                <a:gridCol w="3168352">
                  <a:extLst>
                    <a:ext uri="{9D8B030D-6E8A-4147-A177-3AD203B41FA5}">
                      <a16:colId xmlns:a16="http://schemas.microsoft.com/office/drawing/2014/main" val="20001"/>
                    </a:ext>
                  </a:extLst>
                </a:gridCol>
                <a:gridCol w="3168351">
                  <a:extLst>
                    <a:ext uri="{9D8B030D-6E8A-4147-A177-3AD203B41FA5}">
                      <a16:colId xmlns:a16="http://schemas.microsoft.com/office/drawing/2014/main" val="20002"/>
                    </a:ext>
                  </a:extLst>
                </a:gridCol>
              </a:tblGrid>
              <a:tr h="370840">
                <a:tc>
                  <a:txBody>
                    <a:bodyPr/>
                    <a:lstStyle/>
                    <a:p>
                      <a:pPr defTabSz="289321">
                        <a:defRPr sz="1800" b="0"/>
                      </a:pPr>
                      <a:r>
                        <a:rPr sz="1400" dirty="0">
                          <a:latin typeface="+mj-lt"/>
                          <a:ea typeface="+mj-ea"/>
                          <a:cs typeface="+mj-cs"/>
                        </a:rPr>
                        <a:t>Route</a:t>
                      </a:r>
                    </a:p>
                  </a:txBody>
                  <a:tcPr marL="45720" marR="45720" horzOverflow="overflow"/>
                </a:tc>
                <a:tc>
                  <a:txBody>
                    <a:bodyPr/>
                    <a:lstStyle/>
                    <a:p>
                      <a:pPr defTabSz="289321">
                        <a:defRPr sz="1800" b="0"/>
                      </a:pPr>
                      <a:r>
                        <a:rPr sz="1400" dirty="0">
                          <a:latin typeface="+mj-lt"/>
                          <a:ea typeface="+mj-ea"/>
                          <a:cs typeface="+mj-cs"/>
                        </a:rPr>
                        <a:t>Action</a:t>
                      </a:r>
                    </a:p>
                  </a:txBody>
                  <a:tcPr marL="45720" marR="45720" horzOverflow="overflow"/>
                </a:tc>
                <a:tc>
                  <a:txBody>
                    <a:bodyPr/>
                    <a:lstStyle/>
                    <a:p>
                      <a:pPr defTabSz="289321">
                        <a:defRPr sz="500" b="0">
                          <a:latin typeface="+mj-lt"/>
                          <a:ea typeface="+mj-ea"/>
                          <a:cs typeface="+mj-cs"/>
                        </a:defRPr>
                      </a:pPr>
                      <a:r>
                        <a:rPr sz="1400" dirty="0"/>
                        <a:t>Example</a:t>
                      </a:r>
                      <a:r>
                        <a:rPr sz="1400" b="1" dirty="0">
                          <a:latin typeface="Calibri"/>
                          <a:ea typeface="Calibri"/>
                          <a:cs typeface="Calibri"/>
                          <a:sym typeface="Calibri"/>
                        </a:rPr>
                        <a:t> </a:t>
                      </a:r>
                      <a:r>
                        <a:rPr sz="1400" b="0" dirty="0">
                          <a:latin typeface="Calibri"/>
                          <a:ea typeface="Calibri"/>
                          <a:cs typeface="Calibri"/>
                          <a:sym typeface="Calibri"/>
                        </a:rPr>
                        <a:t>Diseases</a:t>
                      </a:r>
                    </a:p>
                  </a:txBody>
                  <a:tcPr marL="45720" marR="45720" horzOverflow="overflow"/>
                </a:tc>
                <a:extLst>
                  <a:ext uri="{0D108BD9-81ED-4DB2-BD59-A6C34878D82A}">
                    <a16:rowId xmlns:a16="http://schemas.microsoft.com/office/drawing/2014/main" val="10000"/>
                  </a:ext>
                </a:extLst>
              </a:tr>
              <a:tr h="370840">
                <a:tc>
                  <a:txBody>
                    <a:bodyPr/>
                    <a:lstStyle/>
                    <a:p>
                      <a:pPr defTabSz="289321">
                        <a:defRPr sz="1800"/>
                      </a:pPr>
                      <a:r>
                        <a:rPr sz="1500" dirty="0">
                          <a:latin typeface="+mj-lt"/>
                          <a:ea typeface="+mj-ea"/>
                          <a:cs typeface="+mj-cs"/>
                        </a:rPr>
                        <a:t>Airborne transmission</a:t>
                      </a:r>
                    </a:p>
                  </a:txBody>
                  <a:tcPr marL="45720" marR="45720" horzOverflow="overflow"/>
                </a:tc>
                <a:tc>
                  <a:txBody>
                    <a:bodyPr/>
                    <a:lstStyle/>
                    <a:p>
                      <a:pPr defTabSz="289321">
                        <a:defRPr sz="1800"/>
                      </a:pPr>
                      <a:r>
                        <a:rPr sz="1500" dirty="0">
                          <a:latin typeface="+mj-lt"/>
                          <a:ea typeface="+mj-ea"/>
                          <a:cs typeface="+mj-cs"/>
                        </a:rPr>
                        <a:t>Microorganism remains in air for periods of time</a:t>
                      </a:r>
                    </a:p>
                  </a:txBody>
                  <a:tcPr marL="45720" marR="45720" horzOverflow="overflow"/>
                </a:tc>
                <a:tc>
                  <a:txBody>
                    <a:bodyPr/>
                    <a:lstStyle/>
                    <a:p>
                      <a:pPr defTabSz="289321">
                        <a:defRPr sz="1500">
                          <a:latin typeface="+mj-lt"/>
                          <a:ea typeface="+mj-ea"/>
                          <a:cs typeface="+mj-cs"/>
                        </a:defRPr>
                      </a:pPr>
                      <a:r>
                        <a:rPr dirty="0"/>
                        <a:t>Chickenpox</a:t>
                      </a:r>
                      <a:r>
                        <a:rPr dirty="0">
                          <a:latin typeface="Calibri"/>
                          <a:ea typeface="Calibri"/>
                          <a:cs typeface="Calibri"/>
                          <a:sym typeface="Calibri"/>
                        </a:rPr>
                        <a:t> (varicella), measles, monkeypox, tuberculosis</a:t>
                      </a:r>
                    </a:p>
                  </a:txBody>
                  <a:tcPr marL="45720" marR="45720" horzOverflow="overflow"/>
                </a:tc>
                <a:extLst>
                  <a:ext uri="{0D108BD9-81ED-4DB2-BD59-A6C34878D82A}">
                    <a16:rowId xmlns:a16="http://schemas.microsoft.com/office/drawing/2014/main" val="10001"/>
                  </a:ext>
                </a:extLst>
              </a:tr>
              <a:tr h="370840">
                <a:tc>
                  <a:txBody>
                    <a:bodyPr/>
                    <a:lstStyle/>
                    <a:p>
                      <a:pPr defTabSz="289321">
                        <a:defRPr sz="1800"/>
                      </a:pPr>
                      <a:r>
                        <a:rPr sz="1500" dirty="0">
                          <a:latin typeface="+mj-lt"/>
                          <a:ea typeface="+mj-ea"/>
                          <a:cs typeface="+mj-cs"/>
                        </a:rPr>
                        <a:t>Droplet contact</a:t>
                      </a:r>
                    </a:p>
                  </a:txBody>
                  <a:tcPr marL="45720" marR="45720" horzOverflow="overflow">
                    <a:noFill/>
                  </a:tcPr>
                </a:tc>
                <a:tc>
                  <a:txBody>
                    <a:bodyPr/>
                    <a:lstStyle/>
                    <a:p>
                      <a:pPr defTabSz="289321">
                        <a:defRPr sz="1500">
                          <a:latin typeface="+mj-lt"/>
                          <a:ea typeface="+mj-ea"/>
                          <a:cs typeface="+mj-cs"/>
                        </a:defRPr>
                      </a:pPr>
                      <a:r>
                        <a:rPr dirty="0"/>
                        <a:t>Coughing</a:t>
                      </a:r>
                      <a:r>
                        <a:rPr dirty="0">
                          <a:latin typeface="Calibri"/>
                          <a:ea typeface="Calibri"/>
                          <a:cs typeface="Calibri"/>
                          <a:sym typeface="Calibri"/>
                        </a:rPr>
                        <a:t> or sneezing on another within 1 meter</a:t>
                      </a:r>
                    </a:p>
                  </a:txBody>
                  <a:tcPr marL="45720" marR="45720" horzOverflow="overflow">
                    <a:noFill/>
                  </a:tcPr>
                </a:tc>
                <a:tc>
                  <a:txBody>
                    <a:bodyPr/>
                    <a:lstStyle/>
                    <a:p>
                      <a:pPr defTabSz="289321">
                        <a:defRPr sz="1500">
                          <a:latin typeface="+mj-lt"/>
                          <a:ea typeface="+mj-ea"/>
                          <a:cs typeface="+mj-cs"/>
                        </a:defRPr>
                      </a:pPr>
                      <a:r>
                        <a:rPr dirty="0"/>
                        <a:t>SARS-CoV-2, d</a:t>
                      </a:r>
                      <a:r>
                        <a:rPr dirty="0">
                          <a:latin typeface="Calibri"/>
                          <a:ea typeface="Calibri"/>
                          <a:cs typeface="Calibri"/>
                          <a:sym typeface="Calibri"/>
                        </a:rPr>
                        <a:t>iphtheria, influenza, meningococcal disease, pertussis, pneumonias (Hib, mycoplasma, pneumococcus)</a:t>
                      </a:r>
                    </a:p>
                  </a:txBody>
                  <a:tcPr marL="45720" marR="45720" horzOverflow="overflow">
                    <a:noFill/>
                  </a:tcPr>
                </a:tc>
                <a:extLst>
                  <a:ext uri="{0D108BD9-81ED-4DB2-BD59-A6C34878D82A}">
                    <a16:rowId xmlns:a16="http://schemas.microsoft.com/office/drawing/2014/main" val="10002"/>
                  </a:ext>
                </a:extLst>
              </a:tr>
              <a:tr h="370840">
                <a:tc>
                  <a:txBody>
                    <a:bodyPr/>
                    <a:lstStyle/>
                    <a:p>
                      <a:pPr defTabSz="289321">
                        <a:defRPr sz="1800"/>
                      </a:pPr>
                      <a:r>
                        <a:rPr sz="1500" dirty="0">
                          <a:latin typeface="+mj-lt"/>
                          <a:ea typeface="+mj-ea"/>
                          <a:cs typeface="+mj-cs"/>
                        </a:rPr>
                        <a:t>Direct physical contact</a:t>
                      </a:r>
                    </a:p>
                  </a:txBody>
                  <a:tcPr marL="45720" marR="45720" horzOverflow="overflow"/>
                </a:tc>
                <a:tc>
                  <a:txBody>
                    <a:bodyPr/>
                    <a:lstStyle/>
                    <a:p>
                      <a:pPr defTabSz="289321">
                        <a:defRPr sz="1800"/>
                      </a:pPr>
                      <a:r>
                        <a:rPr sz="1500" dirty="0">
                          <a:latin typeface="+mj-lt"/>
                          <a:ea typeface="+mj-ea"/>
                          <a:cs typeface="+mj-cs"/>
                        </a:rPr>
                        <a:t>Touching an infected person, including sexual contact</a:t>
                      </a:r>
                    </a:p>
                  </a:txBody>
                  <a:tcPr marL="45720" marR="45720" horzOverflow="overflow"/>
                </a:tc>
                <a:tc>
                  <a:txBody>
                    <a:bodyPr/>
                    <a:lstStyle/>
                    <a:p>
                      <a:pPr defTabSz="289321">
                        <a:defRPr sz="1500">
                          <a:latin typeface="+mj-lt"/>
                          <a:ea typeface="+mj-ea"/>
                          <a:cs typeface="+mj-cs"/>
                        </a:defRPr>
                      </a:pPr>
                      <a:r>
                        <a:rPr dirty="0"/>
                        <a:t>STI (HIV, HSV),</a:t>
                      </a:r>
                      <a:r>
                        <a:rPr dirty="0">
                          <a:latin typeface="Calibri"/>
                          <a:ea typeface="Calibri"/>
                          <a:cs typeface="Calibri"/>
                          <a:sym typeface="Calibri"/>
                        </a:rPr>
                        <a:t> skin infections (scabies, lice), viral hemorrhagic fevers</a:t>
                      </a:r>
                    </a:p>
                  </a:txBody>
                  <a:tcPr marL="45720" marR="45720" horzOverflow="overflow"/>
                </a:tc>
                <a:extLst>
                  <a:ext uri="{0D108BD9-81ED-4DB2-BD59-A6C34878D82A}">
                    <a16:rowId xmlns:a16="http://schemas.microsoft.com/office/drawing/2014/main" val="10003"/>
                  </a:ext>
                </a:extLst>
              </a:tr>
              <a:tr h="370840">
                <a:tc>
                  <a:txBody>
                    <a:bodyPr/>
                    <a:lstStyle/>
                    <a:p>
                      <a:pPr defTabSz="289321">
                        <a:defRPr sz="1800"/>
                      </a:pPr>
                      <a:r>
                        <a:rPr sz="1500" dirty="0">
                          <a:latin typeface="+mj-lt"/>
                          <a:ea typeface="+mj-ea"/>
                          <a:cs typeface="+mj-cs"/>
                        </a:rPr>
                        <a:t>Indirect physical contact (i.e., fecal-oral)</a:t>
                      </a:r>
                    </a:p>
                  </a:txBody>
                  <a:tcPr marL="45720" marR="45720" horzOverflow="overflow">
                    <a:noFill/>
                  </a:tcPr>
                </a:tc>
                <a:tc>
                  <a:txBody>
                    <a:bodyPr/>
                    <a:lstStyle/>
                    <a:p>
                      <a:pPr defTabSz="289321">
                        <a:defRPr sz="1800"/>
                      </a:pPr>
                      <a:r>
                        <a:rPr sz="1500" dirty="0">
                          <a:latin typeface="+mj-lt"/>
                          <a:ea typeface="+mj-ea"/>
                          <a:cs typeface="+mj-cs"/>
                        </a:rPr>
                        <a:t>Touching contaminated soil or surface, or eating/drinking contaminated food/water</a:t>
                      </a:r>
                    </a:p>
                  </a:txBody>
                  <a:tcPr marL="45720" marR="45720" horzOverflow="overflow">
                    <a:noFill/>
                  </a:tcPr>
                </a:tc>
                <a:tc>
                  <a:txBody>
                    <a:bodyPr/>
                    <a:lstStyle/>
                    <a:p>
                      <a:pPr defTabSz="289321">
                        <a:defRPr sz="1800"/>
                      </a:pPr>
                      <a:r>
                        <a:rPr sz="1500" dirty="0">
                          <a:latin typeface="+mj-lt"/>
                          <a:ea typeface="+mj-ea"/>
                          <a:cs typeface="+mj-cs"/>
                        </a:rPr>
                        <a:t>Diarrheal diseases (cholera, shigella, rotavirus), hepatitis A and E, intestinal worms</a:t>
                      </a:r>
                    </a:p>
                  </a:txBody>
                  <a:tcPr marL="45720" marR="45720" horzOverflow="overflow">
                    <a:noFill/>
                  </a:tcPr>
                </a:tc>
                <a:extLst>
                  <a:ext uri="{0D108BD9-81ED-4DB2-BD59-A6C34878D82A}">
                    <a16:rowId xmlns:a16="http://schemas.microsoft.com/office/drawing/2014/main" val="10004"/>
                  </a:ext>
                </a:extLst>
              </a:tr>
              <a:tr h="370840">
                <a:tc>
                  <a:txBody>
                    <a:bodyPr/>
                    <a:lstStyle/>
                    <a:p>
                      <a:pPr defTabSz="289321">
                        <a:defRPr sz="1800"/>
                      </a:pPr>
                      <a:r>
                        <a:rPr sz="1500" dirty="0">
                          <a:latin typeface="+mj-lt"/>
                          <a:ea typeface="+mj-ea"/>
                          <a:cs typeface="+mj-cs"/>
                        </a:rPr>
                        <a:t>Vector-borne</a:t>
                      </a:r>
                    </a:p>
                  </a:txBody>
                  <a:tcPr marL="45720" marR="45720" horzOverflow="overflow"/>
                </a:tc>
                <a:tc>
                  <a:txBody>
                    <a:bodyPr/>
                    <a:lstStyle/>
                    <a:p>
                      <a:pPr defTabSz="289321">
                        <a:defRPr sz="1800"/>
                      </a:pPr>
                      <a:r>
                        <a:rPr sz="1500" dirty="0">
                          <a:latin typeface="+mj-lt"/>
                          <a:ea typeface="+mj-ea"/>
                          <a:cs typeface="+mj-cs"/>
                        </a:rPr>
                        <a:t>Biting of infected insect or other vector</a:t>
                      </a:r>
                    </a:p>
                  </a:txBody>
                  <a:tcPr marL="45720" marR="45720" horzOverflow="overflow"/>
                </a:tc>
                <a:tc>
                  <a:txBody>
                    <a:bodyPr/>
                    <a:lstStyle/>
                    <a:p>
                      <a:pPr defTabSz="289321">
                        <a:defRPr sz="1800"/>
                      </a:pPr>
                      <a:r>
                        <a:rPr sz="1500" dirty="0">
                          <a:latin typeface="+mj-lt"/>
                          <a:ea typeface="+mj-ea"/>
                          <a:cs typeface="+mj-cs"/>
                        </a:rPr>
                        <a:t>Dengue fever, leishmaniasis, malaria, schistosomiasis</a:t>
                      </a:r>
                    </a:p>
                  </a:txBody>
                  <a:tcPr marL="45720" marR="45720" horzOverflow="overflow"/>
                </a:tc>
                <a:extLst>
                  <a:ext uri="{0D108BD9-81ED-4DB2-BD59-A6C34878D82A}">
                    <a16:rowId xmlns:a16="http://schemas.microsoft.com/office/drawing/2014/main" val="10005"/>
                  </a:ext>
                </a:extLst>
              </a:tr>
              <a:tr h="370840">
                <a:tc>
                  <a:txBody>
                    <a:bodyPr/>
                    <a:lstStyle/>
                    <a:p>
                      <a:pPr defTabSz="289321">
                        <a:defRPr sz="1800"/>
                      </a:pPr>
                      <a:r>
                        <a:rPr sz="1500" dirty="0">
                          <a:latin typeface="+mj-lt"/>
                          <a:ea typeface="+mj-ea"/>
                          <a:cs typeface="+mj-cs"/>
                        </a:rPr>
                        <a:t>Water-borne</a:t>
                      </a:r>
                    </a:p>
                  </a:txBody>
                  <a:tcPr marL="45720" marR="45720" horzOverflow="overflow">
                    <a:noFill/>
                  </a:tcPr>
                </a:tc>
                <a:tc>
                  <a:txBody>
                    <a:bodyPr/>
                    <a:lstStyle/>
                    <a:p>
                      <a:pPr defTabSz="289321">
                        <a:defRPr sz="1800"/>
                      </a:pPr>
                      <a:r>
                        <a:rPr sz="1500" dirty="0">
                          <a:latin typeface="+mj-lt"/>
                          <a:ea typeface="+mj-ea"/>
                          <a:cs typeface="+mj-cs"/>
                        </a:rPr>
                        <a:t>Ingestion of, or contact with, contaminated water</a:t>
                      </a:r>
                    </a:p>
                  </a:txBody>
                  <a:tcPr marL="45720" marR="45720" horzOverflow="overflow">
                    <a:noFill/>
                  </a:tcPr>
                </a:tc>
                <a:tc>
                  <a:txBody>
                    <a:bodyPr/>
                    <a:lstStyle/>
                    <a:p>
                      <a:pPr defTabSz="289321">
                        <a:defRPr sz="1800"/>
                      </a:pPr>
                      <a:r>
                        <a:rPr sz="1500" dirty="0">
                          <a:latin typeface="+mj-lt"/>
                          <a:ea typeface="+mj-ea"/>
                          <a:cs typeface="+mj-cs"/>
                        </a:rPr>
                        <a:t>Giardia</a:t>
                      </a:r>
                    </a:p>
                  </a:txBody>
                  <a:tcPr marL="45720" marR="45720" horzOverflow="overflow">
                    <a:noFill/>
                  </a:tcPr>
                </a:tc>
                <a:extLst>
                  <a:ext uri="{0D108BD9-81ED-4DB2-BD59-A6C34878D82A}">
                    <a16:rowId xmlns:a16="http://schemas.microsoft.com/office/drawing/2014/main" val="10006"/>
                  </a:ext>
                </a:extLst>
              </a:tr>
            </a:tbl>
          </a:graphicData>
        </a:graphic>
      </p:graphicFrame>
      <p:sp>
        <p:nvSpPr>
          <p:cNvPr id="433" name="Title 1"/>
          <p:cNvSpPr txBox="1">
            <a:spLocks noGrp="1"/>
          </p:cNvSpPr>
          <p:nvPr>
            <p:ph type="title" idx="4294967295"/>
          </p:nvPr>
        </p:nvSpPr>
        <p:spPr>
          <a:xfrm>
            <a:off x="184095" y="-21438"/>
            <a:ext cx="10972801" cy="627064"/>
          </a:xfrm>
          <a:prstGeom prst="rect">
            <a:avLst/>
          </a:prstGeom>
        </p:spPr>
        <p:txBody>
          <a:bodyPr/>
          <a:lstStyle>
            <a:lvl1pPr>
              <a:defRPr>
                <a:latin typeface="Source Sans Pro Bold"/>
                <a:ea typeface="Source Sans Pro Bold"/>
                <a:cs typeface="Source Sans Pro Bold"/>
                <a:sym typeface="Source Sans Pro Bold"/>
              </a:defRPr>
            </a:lvl1pPr>
          </a:lstStyle>
          <a:p>
            <a:r>
              <a:rPr b="1" dirty="0"/>
              <a:t>Other modes of transmission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 name="TextBox 8"/>
          <p:cNvSpPr txBox="1"/>
          <p:nvPr/>
        </p:nvSpPr>
        <p:spPr>
          <a:xfrm>
            <a:off x="7040571" y="1931339"/>
            <a:ext cx="2558333"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solidFill>
                  <a:schemeClr val="tx1"/>
                </a:solidFill>
              </a:rPr>
              <a:t>Latent period</a:t>
            </a:r>
          </a:p>
        </p:txBody>
      </p:sp>
      <p:sp>
        <p:nvSpPr>
          <p:cNvPr id="439" name="TextBox 13"/>
          <p:cNvSpPr txBox="1"/>
          <p:nvPr/>
        </p:nvSpPr>
        <p:spPr>
          <a:xfrm>
            <a:off x="9562578" y="1937893"/>
            <a:ext cx="2686559"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solidFill>
                  <a:srgbClr val="10253F"/>
                </a:solidFill>
                <a:latin typeface="+mj-lt"/>
                <a:ea typeface="+mj-ea"/>
                <a:cs typeface="+mj-cs"/>
                <a:sym typeface="Source Sans Pro Regular"/>
              </a:defRPr>
            </a:lvl1pPr>
          </a:lstStyle>
          <a:p>
            <a:r>
              <a:rPr dirty="0">
                <a:solidFill>
                  <a:schemeClr val="tx1"/>
                </a:solidFill>
              </a:rPr>
              <a:t>Infectious period</a:t>
            </a:r>
          </a:p>
        </p:txBody>
      </p:sp>
      <p:sp>
        <p:nvSpPr>
          <p:cNvPr id="440" name="TextBox 14"/>
          <p:cNvSpPr txBox="1"/>
          <p:nvPr/>
        </p:nvSpPr>
        <p:spPr>
          <a:xfrm>
            <a:off x="4209032" y="1949211"/>
            <a:ext cx="2857080"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solidFill>
                  <a:schemeClr val="tx1"/>
                </a:solidFill>
              </a:rPr>
              <a:t>Incubation period</a:t>
            </a:r>
          </a:p>
        </p:txBody>
      </p:sp>
      <p:sp>
        <p:nvSpPr>
          <p:cNvPr id="441" name="TextBox 6"/>
          <p:cNvSpPr txBox="1"/>
          <p:nvPr/>
        </p:nvSpPr>
        <p:spPr>
          <a:xfrm>
            <a:off x="6748064" y="3694296"/>
            <a:ext cx="5071014"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4170" indent="-344170">
              <a:defRPr sz="2200">
                <a:latin typeface="+mj-lt"/>
                <a:ea typeface="+mj-ea"/>
                <a:cs typeface="+mj-cs"/>
                <a:sym typeface="Source Sans Pro Regular"/>
              </a:defRPr>
            </a:pPr>
            <a:r>
              <a:rPr dirty="0">
                <a:solidFill>
                  <a:schemeClr val="tx1"/>
                </a:solidFill>
              </a:rPr>
              <a:t>2. Time between transmission of the agent and the start of infectiousness.</a:t>
            </a:r>
          </a:p>
        </p:txBody>
      </p:sp>
      <p:sp>
        <p:nvSpPr>
          <p:cNvPr id="442" name="Straight Connector 19"/>
          <p:cNvSpPr/>
          <p:nvPr/>
        </p:nvSpPr>
        <p:spPr>
          <a:xfrm>
            <a:off x="4340773" y="5625703"/>
            <a:ext cx="2011364" cy="1"/>
          </a:xfrm>
          <a:prstGeom prst="line">
            <a:avLst/>
          </a:prstGeom>
          <a:ln w="12700">
            <a:solidFill>
              <a:srgbClr val="0036A6"/>
            </a:solidFill>
            <a:miter/>
          </a:ln>
        </p:spPr>
        <p:txBody>
          <a:bodyPr lIns="45719" rIns="45719"/>
          <a:lstStyle/>
          <a:p>
            <a:endParaRPr dirty="0"/>
          </a:p>
        </p:txBody>
      </p:sp>
      <p:sp>
        <p:nvSpPr>
          <p:cNvPr id="443" name="Straight Connector 16"/>
          <p:cNvSpPr/>
          <p:nvPr/>
        </p:nvSpPr>
        <p:spPr>
          <a:xfrm>
            <a:off x="4340773" y="3265091"/>
            <a:ext cx="2011364" cy="1"/>
          </a:xfrm>
          <a:prstGeom prst="line">
            <a:avLst/>
          </a:prstGeom>
          <a:ln w="12700">
            <a:solidFill>
              <a:srgbClr val="0036A6"/>
            </a:solidFill>
            <a:miter/>
          </a:ln>
        </p:spPr>
        <p:txBody>
          <a:bodyPr lIns="45719" rIns="45719"/>
          <a:lstStyle/>
          <a:p>
            <a:endParaRPr dirty="0"/>
          </a:p>
        </p:txBody>
      </p:sp>
      <p:sp>
        <p:nvSpPr>
          <p:cNvPr id="444" name="Straight Connector 18"/>
          <p:cNvSpPr/>
          <p:nvPr/>
        </p:nvSpPr>
        <p:spPr>
          <a:xfrm>
            <a:off x="4340773" y="4444603"/>
            <a:ext cx="2011364" cy="1"/>
          </a:xfrm>
          <a:prstGeom prst="line">
            <a:avLst/>
          </a:prstGeom>
          <a:ln w="12700">
            <a:solidFill>
              <a:srgbClr val="0036A6"/>
            </a:solidFill>
            <a:miter/>
          </a:ln>
        </p:spPr>
        <p:txBody>
          <a:bodyPr lIns="45719" rIns="45719"/>
          <a:lstStyle/>
          <a:p>
            <a:endParaRPr dirty="0"/>
          </a:p>
        </p:txBody>
      </p:sp>
      <p:sp>
        <p:nvSpPr>
          <p:cNvPr id="445" name="Rectangle 4"/>
          <p:cNvSpPr txBox="1"/>
          <p:nvPr/>
        </p:nvSpPr>
        <p:spPr>
          <a:xfrm>
            <a:off x="6744350" y="2610399"/>
            <a:ext cx="4971006" cy="76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solidFill>
                  <a:srgbClr val="10253F"/>
                </a:solidFill>
                <a:latin typeface="+mj-lt"/>
                <a:ea typeface="+mj-ea"/>
                <a:cs typeface="+mj-cs"/>
                <a:sym typeface="Source Sans Pro Regular"/>
              </a:defRPr>
            </a:lvl1pPr>
          </a:lstStyle>
          <a:p>
            <a:r>
              <a:rPr dirty="0">
                <a:solidFill>
                  <a:schemeClr val="tx1"/>
                </a:solidFill>
              </a:rPr>
              <a:t>1. Period when an infected host can transmit the agent to another host.</a:t>
            </a:r>
          </a:p>
        </p:txBody>
      </p:sp>
      <p:sp>
        <p:nvSpPr>
          <p:cNvPr id="446" name="Rectangle 20"/>
          <p:cNvSpPr txBox="1"/>
          <p:nvPr/>
        </p:nvSpPr>
        <p:spPr>
          <a:xfrm>
            <a:off x="6749445" y="4804778"/>
            <a:ext cx="5071014" cy="1107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200">
                <a:latin typeface="+mj-lt"/>
                <a:ea typeface="+mj-ea"/>
                <a:cs typeface="+mj-cs"/>
                <a:sym typeface="Source Sans Pro Regular"/>
              </a:defRPr>
            </a:pPr>
            <a:r>
              <a:rPr dirty="0">
                <a:solidFill>
                  <a:schemeClr val="tx1"/>
                </a:solidFill>
              </a:rPr>
              <a:t>3. Time between transmission of the agent and the first symptoms of the disease.</a:t>
            </a:r>
          </a:p>
        </p:txBody>
      </p:sp>
      <p:sp>
        <p:nvSpPr>
          <p:cNvPr id="447" name="Rectangle 20"/>
          <p:cNvSpPr txBox="1"/>
          <p:nvPr/>
        </p:nvSpPr>
        <p:spPr>
          <a:xfrm>
            <a:off x="4209032" y="1366588"/>
            <a:ext cx="8173086"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latin typeface="+mj-lt"/>
                <a:ea typeface="+mj-ea"/>
                <a:cs typeface="+mj-cs"/>
                <a:sym typeface="Source Sans Pro Regular"/>
              </a:defRPr>
            </a:lvl1pPr>
          </a:lstStyle>
          <a:p>
            <a:r>
              <a:rPr b="1" dirty="0">
                <a:solidFill>
                  <a:srgbClr val="C00000"/>
                </a:solidFill>
              </a:rPr>
              <a:t>Match each term with the correct  explanation.</a:t>
            </a:r>
          </a:p>
        </p:txBody>
      </p:sp>
      <p:sp>
        <p:nvSpPr>
          <p:cNvPr id="448" name="TextBox 14"/>
          <p:cNvSpPr txBox="1"/>
          <p:nvPr/>
        </p:nvSpPr>
        <p:spPr>
          <a:xfrm>
            <a:off x="4189219" y="5151875"/>
            <a:ext cx="2302556"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solidFill>
                  <a:schemeClr val="tx1"/>
                </a:solidFill>
              </a:rPr>
              <a:t>Incubation period</a:t>
            </a:r>
          </a:p>
        </p:txBody>
      </p:sp>
      <p:sp>
        <p:nvSpPr>
          <p:cNvPr id="449" name="TextBox 8"/>
          <p:cNvSpPr txBox="1"/>
          <p:nvPr/>
        </p:nvSpPr>
        <p:spPr>
          <a:xfrm>
            <a:off x="4266172" y="4024951"/>
            <a:ext cx="2558333"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dirty="0">
                <a:solidFill>
                  <a:schemeClr val="tx1"/>
                </a:solidFill>
              </a:rPr>
              <a:t>Latent period</a:t>
            </a:r>
          </a:p>
        </p:txBody>
      </p:sp>
      <p:sp>
        <p:nvSpPr>
          <p:cNvPr id="450" name="TextBox 13"/>
          <p:cNvSpPr txBox="1"/>
          <p:nvPr/>
        </p:nvSpPr>
        <p:spPr>
          <a:xfrm>
            <a:off x="4389147" y="2775338"/>
            <a:ext cx="2686560" cy="447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solidFill>
                  <a:srgbClr val="10253F"/>
                </a:solidFill>
                <a:latin typeface="+mj-lt"/>
                <a:ea typeface="+mj-ea"/>
                <a:cs typeface="+mj-cs"/>
                <a:sym typeface="Source Sans Pro Regular"/>
              </a:defRPr>
            </a:lvl1pPr>
          </a:lstStyle>
          <a:p>
            <a:r>
              <a:rPr dirty="0">
                <a:solidFill>
                  <a:schemeClr val="tx1"/>
                </a:solidFill>
              </a:rPr>
              <a:t>Infectious period</a:t>
            </a:r>
          </a:p>
        </p:txBody>
      </p:sp>
      <p:pic>
        <p:nvPicPr>
          <p:cNvPr id="451" name="Knowledge Check IconPicture 2" descr="Knowledge Check IconPicture 2"/>
          <p:cNvPicPr>
            <a:picLocks noChangeAspect="1"/>
          </p:cNvPicPr>
          <p:nvPr/>
        </p:nvPicPr>
        <p:blipFill>
          <a:blip r:embed="rId3"/>
          <a:stretch>
            <a:fillRect/>
          </a:stretch>
        </p:blipFill>
        <p:spPr>
          <a:xfrm>
            <a:off x="1120775" y="1765221"/>
            <a:ext cx="741363" cy="741364"/>
          </a:xfrm>
          <a:prstGeom prst="rect">
            <a:avLst/>
          </a:prstGeom>
          <a:ln w="12700">
            <a:miter lim="400000"/>
          </a:ln>
        </p:spPr>
      </p:pic>
      <p:sp>
        <p:nvSpPr>
          <p:cNvPr id="2" name="Title 2">
            <a:extLst>
              <a:ext uri="{FF2B5EF4-FFF2-40B4-BE49-F238E27FC236}">
                <a16:creationId xmlns:a16="http://schemas.microsoft.com/office/drawing/2014/main" id="{322442E1-61FC-A38D-49D2-DB341AFE795E}"/>
              </a:ext>
            </a:extLst>
          </p:cNvPr>
          <p:cNvSpPr txBox="1">
            <a:spLocks noGrp="1"/>
          </p:cNvSpPr>
          <p:nvPr>
            <p:ph type="title"/>
          </p:nvPr>
        </p:nvSpPr>
        <p:spPr>
          <a:xfrm>
            <a:off x="384002" y="536533"/>
            <a:ext cx="2956272" cy="948250"/>
          </a:xfrm>
          <a:prstGeom prst="rect">
            <a:avLst/>
          </a:prstGeom>
        </p:spPr>
        <p:txBody>
          <a:bodyPr anchor="t">
            <a:noAutofit/>
          </a:bodyPr>
          <a:lstStyle>
            <a:lvl1pPr>
              <a:defRPr>
                <a:latin typeface="Source Sans Pro Bold"/>
                <a:ea typeface="Source Sans Pro Bold"/>
                <a:cs typeface="Source Sans Pro Bold"/>
                <a:sym typeface="Source Sans Pro Bold"/>
              </a:defRPr>
            </a:lvl1pPr>
          </a:lstStyle>
          <a:p>
            <a:r>
              <a:rPr b="1" dirty="0"/>
              <a:t>Knowledge Check</a:t>
            </a:r>
          </a:p>
        </p:txBody>
      </p:sp>
      <p:sp>
        <p:nvSpPr>
          <p:cNvPr id="3" name="Rounded Rectangle 3">
            <a:extLst>
              <a:ext uri="{FF2B5EF4-FFF2-40B4-BE49-F238E27FC236}">
                <a16:creationId xmlns:a16="http://schemas.microsoft.com/office/drawing/2014/main" id="{246D998D-B176-0506-BDA1-D1D1365C6A18}"/>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4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p:tmAbs val="0"/>
                                  </p:iterate>
                                  <p:childTnLst>
                                    <p:set>
                                      <p:cBhvr>
                                        <p:cTn id="10" fill="hold"/>
                                        <p:tgtEl>
                                          <p:spTgt spid="4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p:tmAbs val="0"/>
                                  </p:iterate>
                                  <p:childTnLst>
                                    <p:set>
                                      <p:cBhvr>
                                        <p:cTn id="14" fill="hold"/>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 grpId="0" animBg="1" advAuto="0"/>
      <p:bldP spid="449" grpId="0" animBg="1" advAuto="0"/>
      <p:bldP spid="450"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Title 1"/>
          <p:cNvSpPr txBox="1">
            <a:spLocks noGrp="1"/>
          </p:cNvSpPr>
          <p:nvPr>
            <p:ph type="title"/>
          </p:nvPr>
        </p:nvSpPr>
        <p:spPr>
          <a:xfrm>
            <a:off x="393763" y="191014"/>
            <a:ext cx="3264196" cy="1608083"/>
          </a:xfrm>
          <a:prstGeom prst="rect">
            <a:avLst/>
          </a:prstGeom>
        </p:spPr>
        <p:txBody>
          <a:bodyPr/>
          <a:lstStyle>
            <a:lvl1pPr>
              <a:defRPr>
                <a:latin typeface="Source Sans Pro Bold"/>
                <a:ea typeface="Source Sans Pro Bold"/>
                <a:cs typeface="Source Sans Pro Bold"/>
                <a:sym typeface="Source Sans Pro Bold"/>
              </a:defRPr>
            </a:lvl1pPr>
          </a:lstStyle>
          <a:p>
            <a:r>
              <a:rPr b="1" dirty="0"/>
              <a:t>Notes to facilitators:</a:t>
            </a:r>
          </a:p>
        </p:txBody>
      </p:sp>
      <p:sp>
        <p:nvSpPr>
          <p:cNvPr id="287" name="Google Shape;308;p8"/>
          <p:cNvSpPr txBox="1">
            <a:spLocks noGrp="1"/>
          </p:cNvSpPr>
          <p:nvPr>
            <p:ph type="body" idx="1"/>
          </p:nvPr>
        </p:nvSpPr>
        <p:spPr>
          <a:xfrm>
            <a:off x="4273551" y="1723697"/>
            <a:ext cx="7308851" cy="3771582"/>
          </a:xfrm>
          <a:prstGeom prst="rect">
            <a:avLst/>
          </a:prstGeom>
        </p:spPr>
        <p:txBody>
          <a:bodyPr lIns="0" tIns="0" rIns="0" bIns="0"/>
          <a:lstStyle/>
          <a:p>
            <a:pPr marL="0" indent="0" algn="just">
              <a:buSzTx/>
              <a:buNone/>
              <a:defRPr sz="2400">
                <a:solidFill>
                  <a:srgbClr val="FF0000"/>
                </a:solidFill>
              </a:defRPr>
            </a:pPr>
            <a:r>
              <a:rPr dirty="0"/>
              <a:t>Make sure you review the content of the presentation and decide whether you need to use the entire content of this presentation or not, based on your context, your target learning needs in this specific content area, and the time available for this presentation. </a:t>
            </a:r>
          </a:p>
          <a:p>
            <a:pPr marL="0" indent="0" algn="just">
              <a:buSzTx/>
              <a:buNone/>
              <a:defRPr sz="2400">
                <a:solidFill>
                  <a:srgbClr val="FF0000"/>
                </a:solidFill>
              </a:defRPr>
            </a:pPr>
            <a:endParaRPr dirty="0"/>
          </a:p>
          <a:p>
            <a:pPr marL="0" indent="0" algn="just">
              <a:buSzTx/>
              <a:buNone/>
              <a:defRPr sz="2400">
                <a:solidFill>
                  <a:srgbClr val="FF0000"/>
                </a:solidFill>
              </a:defRPr>
            </a:pPr>
            <a:r>
              <a:rPr dirty="0"/>
              <a:t>Within this presentation you may find additional slides with “Notes to facilitators”: these will prompt you to complete and/or customize the content using your country-tailored information.</a:t>
            </a:r>
          </a:p>
        </p:txBody>
      </p:sp>
      <p:sp>
        <p:nvSpPr>
          <p:cNvPr id="288" name="Rounded Rectangle 2"/>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Content Placeholder 1"/>
          <p:cNvSpPr txBox="1">
            <a:spLocks noGrp="1"/>
          </p:cNvSpPr>
          <p:nvPr>
            <p:ph type="body" idx="1"/>
          </p:nvPr>
        </p:nvSpPr>
        <p:spPr>
          <a:xfrm>
            <a:off x="550416" y="1247000"/>
            <a:ext cx="10466771" cy="4654072"/>
          </a:xfrm>
          <a:prstGeom prst="rect">
            <a:avLst/>
          </a:prstGeom>
          <a:ln w="9525">
            <a:solidFill>
              <a:srgbClr val="000000"/>
            </a:solidFill>
            <a:round/>
          </a:ln>
        </p:spPr>
        <p:txBody>
          <a:bodyPr/>
          <a:lstStyle/>
          <a:p>
            <a:pPr marL="0" indent="0">
              <a:buSzTx/>
              <a:buNone/>
              <a:defRPr sz="2400">
                <a:solidFill>
                  <a:schemeClr val="accent6"/>
                </a:solidFill>
              </a:defRPr>
            </a:pPr>
            <a:r>
              <a:rPr dirty="0">
                <a:solidFill>
                  <a:srgbClr val="7A9D2F"/>
                </a:solidFill>
              </a:rPr>
              <a:t>Incubation period:</a:t>
            </a:r>
            <a:r>
              <a:rPr dirty="0">
                <a:solidFill>
                  <a:schemeClr val="accent3">
                    <a:lumOff val="-6274"/>
                  </a:schemeClr>
                </a:solidFill>
              </a:rPr>
              <a:t> </a:t>
            </a:r>
            <a:r>
              <a:rPr sz="2400" dirty="0">
                <a:solidFill>
                  <a:srgbClr val="000000"/>
                </a:solidFill>
              </a:rPr>
              <a:t>Time between transmission of the agent and the first symptoms of</a:t>
            </a:r>
            <a:r>
              <a:rPr lang="hu-HU" sz="2400" dirty="0">
                <a:solidFill>
                  <a:srgbClr val="000000"/>
                </a:solidFill>
              </a:rPr>
              <a:t> </a:t>
            </a:r>
            <a:r>
              <a:rPr sz="2400" dirty="0">
                <a:solidFill>
                  <a:srgbClr val="000000"/>
                </a:solidFill>
              </a:rPr>
              <a:t>the disease. </a:t>
            </a:r>
          </a:p>
          <a:p>
            <a:pPr marL="0" indent="0">
              <a:buSzTx/>
              <a:buNone/>
              <a:defRPr sz="2400">
                <a:solidFill>
                  <a:schemeClr val="accent6"/>
                </a:solidFill>
              </a:defRPr>
            </a:pPr>
            <a:r>
              <a:rPr dirty="0"/>
              <a:t>Latent period: </a:t>
            </a:r>
            <a:r>
              <a:rPr sz="2400" dirty="0">
                <a:solidFill>
                  <a:srgbClr val="000000"/>
                </a:solidFill>
              </a:rPr>
              <a:t>Time between transmission of the agent and the start of infectiousness.</a:t>
            </a:r>
            <a:endParaRPr sz="2400" dirty="0"/>
          </a:p>
          <a:p>
            <a:pPr marL="0" indent="0">
              <a:buSzTx/>
              <a:buNone/>
              <a:defRPr sz="2400">
                <a:solidFill>
                  <a:schemeClr val="accent6"/>
                </a:solidFill>
              </a:defRPr>
            </a:pPr>
            <a:r>
              <a:rPr dirty="0"/>
              <a:t>Infectious period: </a:t>
            </a:r>
            <a:r>
              <a:rPr sz="2400" dirty="0">
                <a:solidFill>
                  <a:srgbClr val="000000"/>
                </a:solidFill>
              </a:rPr>
              <a:t>Period when an infected host can transmit the agent to another host.</a:t>
            </a:r>
          </a:p>
        </p:txBody>
      </p:sp>
      <p:sp>
        <p:nvSpPr>
          <p:cNvPr id="459" name="Straight Arrow Connector 6"/>
          <p:cNvSpPr/>
          <p:nvPr/>
        </p:nvSpPr>
        <p:spPr>
          <a:xfrm>
            <a:off x="3000152" y="4809345"/>
            <a:ext cx="6336705" cy="1"/>
          </a:xfrm>
          <a:prstGeom prst="line">
            <a:avLst/>
          </a:prstGeom>
          <a:ln w="38100">
            <a:solidFill>
              <a:srgbClr val="000000"/>
            </a:solidFill>
            <a:prstDash val="dash"/>
            <a:miter/>
            <a:tailEnd type="triangle"/>
          </a:ln>
        </p:spPr>
        <p:txBody>
          <a:bodyPr lIns="45719" rIns="45719"/>
          <a:lstStyle/>
          <a:p>
            <a:endParaRPr dirty="0"/>
          </a:p>
        </p:txBody>
      </p:sp>
      <p:sp>
        <p:nvSpPr>
          <p:cNvPr id="460" name="TextBox 7"/>
          <p:cNvSpPr txBox="1"/>
          <p:nvPr/>
        </p:nvSpPr>
        <p:spPr>
          <a:xfrm>
            <a:off x="9308008" y="4560223"/>
            <a:ext cx="118214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a:latin typeface="+mj-lt"/>
                <a:ea typeface="+mj-ea"/>
                <a:cs typeface="+mj-cs"/>
                <a:sym typeface="Source Sans Pro Regular"/>
              </a:defRPr>
            </a:lvl1pPr>
          </a:lstStyle>
          <a:p>
            <a:r>
              <a:rPr sz="2400" dirty="0"/>
              <a:t>Time</a:t>
            </a:r>
          </a:p>
        </p:txBody>
      </p:sp>
      <p:sp>
        <p:nvSpPr>
          <p:cNvPr id="461" name="Straight Arrow Connector 8"/>
          <p:cNvSpPr/>
          <p:nvPr/>
        </p:nvSpPr>
        <p:spPr>
          <a:xfrm>
            <a:off x="3000152" y="3666128"/>
            <a:ext cx="1" cy="630650"/>
          </a:xfrm>
          <a:prstGeom prst="line">
            <a:avLst/>
          </a:prstGeom>
          <a:ln w="28575">
            <a:solidFill>
              <a:srgbClr val="C00000"/>
            </a:solidFill>
            <a:miter/>
            <a:tailEnd type="triangle"/>
          </a:ln>
        </p:spPr>
        <p:txBody>
          <a:bodyPr lIns="45719" rIns="45719"/>
          <a:lstStyle/>
          <a:p>
            <a:endParaRPr dirty="0"/>
          </a:p>
        </p:txBody>
      </p:sp>
      <p:sp>
        <p:nvSpPr>
          <p:cNvPr id="462" name="TextBox 10"/>
          <p:cNvSpPr txBox="1"/>
          <p:nvPr/>
        </p:nvSpPr>
        <p:spPr>
          <a:xfrm>
            <a:off x="1455940" y="3143475"/>
            <a:ext cx="1971842"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a:solidFill>
                  <a:srgbClr val="C00000"/>
                </a:solidFill>
                <a:latin typeface="+mj-lt"/>
                <a:ea typeface="+mj-ea"/>
                <a:cs typeface="+mj-cs"/>
                <a:sym typeface="Source Sans Pro Regular"/>
              </a:defRPr>
            </a:lvl1pPr>
          </a:lstStyle>
          <a:p>
            <a:r>
              <a:rPr sz="2400" dirty="0"/>
              <a:t>Exposure to agent</a:t>
            </a:r>
          </a:p>
        </p:txBody>
      </p:sp>
      <p:sp>
        <p:nvSpPr>
          <p:cNvPr id="463" name="Straight Arrow Connector 12"/>
          <p:cNvSpPr/>
          <p:nvPr/>
        </p:nvSpPr>
        <p:spPr>
          <a:xfrm>
            <a:off x="5088385" y="4336648"/>
            <a:ext cx="1" cy="304881"/>
          </a:xfrm>
          <a:prstGeom prst="line">
            <a:avLst/>
          </a:prstGeom>
          <a:ln w="28575">
            <a:solidFill>
              <a:srgbClr val="000000"/>
            </a:solidFill>
            <a:miter/>
          </a:ln>
        </p:spPr>
        <p:txBody>
          <a:bodyPr lIns="45719" rIns="45719"/>
          <a:lstStyle/>
          <a:p>
            <a:endParaRPr dirty="0"/>
          </a:p>
        </p:txBody>
      </p:sp>
      <p:sp>
        <p:nvSpPr>
          <p:cNvPr id="464" name="Straight Arrow Connector 22"/>
          <p:cNvSpPr/>
          <p:nvPr/>
        </p:nvSpPr>
        <p:spPr>
          <a:xfrm flipV="1">
            <a:off x="3000152" y="5118411"/>
            <a:ext cx="1728193" cy="6851"/>
          </a:xfrm>
          <a:prstGeom prst="line">
            <a:avLst/>
          </a:prstGeom>
          <a:ln w="28575">
            <a:solidFill>
              <a:srgbClr val="000000"/>
            </a:solidFill>
            <a:miter/>
            <a:headEnd type="triangle"/>
            <a:tailEnd type="triangle"/>
          </a:ln>
        </p:spPr>
        <p:txBody>
          <a:bodyPr lIns="45719" rIns="45719"/>
          <a:lstStyle/>
          <a:p>
            <a:endParaRPr dirty="0"/>
          </a:p>
        </p:txBody>
      </p:sp>
      <p:sp>
        <p:nvSpPr>
          <p:cNvPr id="465" name="Straight Arrow Connector 26"/>
          <p:cNvSpPr/>
          <p:nvPr/>
        </p:nvSpPr>
        <p:spPr>
          <a:xfrm>
            <a:off x="4770039" y="5106670"/>
            <a:ext cx="3846739" cy="11741"/>
          </a:xfrm>
          <a:prstGeom prst="line">
            <a:avLst/>
          </a:prstGeom>
          <a:ln w="28575">
            <a:solidFill>
              <a:srgbClr val="000000"/>
            </a:solidFill>
            <a:miter/>
            <a:headEnd type="triangle"/>
            <a:tailEnd type="triangle"/>
          </a:ln>
        </p:spPr>
        <p:txBody>
          <a:bodyPr lIns="45719" rIns="45719"/>
          <a:lstStyle/>
          <a:p>
            <a:endParaRPr dirty="0"/>
          </a:p>
        </p:txBody>
      </p:sp>
      <p:sp>
        <p:nvSpPr>
          <p:cNvPr id="466" name="Straight Arrow Connector 28"/>
          <p:cNvSpPr/>
          <p:nvPr/>
        </p:nvSpPr>
        <p:spPr>
          <a:xfrm>
            <a:off x="5088385" y="4506216"/>
            <a:ext cx="3096345" cy="1"/>
          </a:xfrm>
          <a:prstGeom prst="line">
            <a:avLst/>
          </a:prstGeom>
          <a:ln w="28575">
            <a:solidFill>
              <a:srgbClr val="000000"/>
            </a:solidFill>
            <a:miter/>
            <a:headEnd type="triangle"/>
            <a:tailEnd type="triangle"/>
          </a:ln>
        </p:spPr>
        <p:txBody>
          <a:bodyPr lIns="45719" rIns="45719"/>
          <a:lstStyle/>
          <a:p>
            <a:endParaRPr dirty="0"/>
          </a:p>
        </p:txBody>
      </p:sp>
      <p:sp>
        <p:nvSpPr>
          <p:cNvPr id="467" name="Straight Arrow Connector 30"/>
          <p:cNvSpPr/>
          <p:nvPr/>
        </p:nvSpPr>
        <p:spPr>
          <a:xfrm>
            <a:off x="8184729" y="4336648"/>
            <a:ext cx="1" cy="288033"/>
          </a:xfrm>
          <a:prstGeom prst="line">
            <a:avLst/>
          </a:prstGeom>
          <a:ln w="28575">
            <a:solidFill>
              <a:srgbClr val="000000"/>
            </a:solidFill>
            <a:miter/>
          </a:ln>
        </p:spPr>
        <p:txBody>
          <a:bodyPr lIns="45719" rIns="45719"/>
          <a:lstStyle/>
          <a:p>
            <a:endParaRPr dirty="0"/>
          </a:p>
        </p:txBody>
      </p:sp>
      <p:sp>
        <p:nvSpPr>
          <p:cNvPr id="468" name="Straight Arrow Connector 31"/>
          <p:cNvSpPr/>
          <p:nvPr/>
        </p:nvSpPr>
        <p:spPr>
          <a:xfrm flipH="1">
            <a:off x="8616777" y="4953361"/>
            <a:ext cx="7129" cy="369333"/>
          </a:xfrm>
          <a:prstGeom prst="line">
            <a:avLst/>
          </a:prstGeom>
          <a:ln w="28575">
            <a:solidFill>
              <a:srgbClr val="000000"/>
            </a:solidFill>
            <a:miter/>
          </a:ln>
        </p:spPr>
        <p:txBody>
          <a:bodyPr lIns="45719" rIns="45719"/>
          <a:lstStyle/>
          <a:p>
            <a:endParaRPr dirty="0"/>
          </a:p>
        </p:txBody>
      </p:sp>
      <p:sp>
        <p:nvSpPr>
          <p:cNvPr id="469" name="Straight Arrow Connector 33"/>
          <p:cNvSpPr/>
          <p:nvPr/>
        </p:nvSpPr>
        <p:spPr>
          <a:xfrm>
            <a:off x="3000152" y="4506216"/>
            <a:ext cx="2088233" cy="1"/>
          </a:xfrm>
          <a:prstGeom prst="line">
            <a:avLst/>
          </a:prstGeom>
          <a:ln w="28575">
            <a:solidFill>
              <a:srgbClr val="000000"/>
            </a:solidFill>
            <a:miter/>
            <a:headEnd type="triangle"/>
            <a:tailEnd type="triangle"/>
          </a:ln>
        </p:spPr>
        <p:txBody>
          <a:bodyPr lIns="45719" rIns="45719"/>
          <a:lstStyle/>
          <a:p>
            <a:endParaRPr dirty="0"/>
          </a:p>
        </p:txBody>
      </p:sp>
      <p:sp>
        <p:nvSpPr>
          <p:cNvPr id="470" name="TextBox 35"/>
          <p:cNvSpPr txBox="1"/>
          <p:nvPr/>
        </p:nvSpPr>
        <p:spPr>
          <a:xfrm>
            <a:off x="2957265" y="3483586"/>
            <a:ext cx="2266302" cy="8309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1600">
                <a:latin typeface="+mj-lt"/>
                <a:ea typeface="+mj-ea"/>
                <a:cs typeface="+mj-cs"/>
                <a:sym typeface="Source Sans Pro Regular"/>
              </a:defRPr>
            </a:lvl1pPr>
          </a:lstStyle>
          <a:p>
            <a:r>
              <a:rPr sz="2400" dirty="0"/>
              <a:t>Incubation period</a:t>
            </a:r>
          </a:p>
        </p:txBody>
      </p:sp>
      <p:sp>
        <p:nvSpPr>
          <p:cNvPr id="471" name="TextBox 36"/>
          <p:cNvSpPr txBox="1"/>
          <p:nvPr/>
        </p:nvSpPr>
        <p:spPr>
          <a:xfrm>
            <a:off x="2902567" y="5293523"/>
            <a:ext cx="190203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1600">
                <a:latin typeface="+mj-lt"/>
                <a:ea typeface="+mj-ea"/>
                <a:cs typeface="+mj-cs"/>
                <a:sym typeface="Source Sans Pro Regular"/>
              </a:defRPr>
            </a:lvl1pPr>
          </a:lstStyle>
          <a:p>
            <a:r>
              <a:rPr sz="2400" dirty="0"/>
              <a:t>Latent period</a:t>
            </a:r>
          </a:p>
        </p:txBody>
      </p:sp>
      <p:sp>
        <p:nvSpPr>
          <p:cNvPr id="472" name="TextBox 37"/>
          <p:cNvSpPr txBox="1"/>
          <p:nvPr/>
        </p:nvSpPr>
        <p:spPr>
          <a:xfrm>
            <a:off x="5437039" y="5293523"/>
            <a:ext cx="2456573"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1600">
                <a:latin typeface="+mj-lt"/>
                <a:ea typeface="+mj-ea"/>
                <a:cs typeface="+mj-cs"/>
                <a:sym typeface="Source Sans Pro Regular"/>
              </a:defRPr>
            </a:lvl1pPr>
          </a:lstStyle>
          <a:p>
            <a:r>
              <a:rPr sz="2400" dirty="0"/>
              <a:t>Infectious period</a:t>
            </a:r>
          </a:p>
        </p:txBody>
      </p:sp>
      <p:sp>
        <p:nvSpPr>
          <p:cNvPr id="473" name="TextBox 38"/>
          <p:cNvSpPr txBox="1"/>
          <p:nvPr/>
        </p:nvSpPr>
        <p:spPr>
          <a:xfrm>
            <a:off x="5653998" y="3852918"/>
            <a:ext cx="2078820"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ctr">
              <a:defRPr sz="1600">
                <a:latin typeface="+mj-lt"/>
                <a:ea typeface="+mj-ea"/>
                <a:cs typeface="+mj-cs"/>
                <a:sym typeface="Source Sans Pro Regular"/>
              </a:defRPr>
            </a:lvl1pPr>
          </a:lstStyle>
          <a:p>
            <a:r>
              <a:rPr sz="2400" dirty="0"/>
              <a:t>Clinical disease</a:t>
            </a:r>
          </a:p>
        </p:txBody>
      </p:sp>
      <p:sp>
        <p:nvSpPr>
          <p:cNvPr id="474" name="Straight Arrow Connector 42"/>
          <p:cNvSpPr/>
          <p:nvPr/>
        </p:nvSpPr>
        <p:spPr>
          <a:xfrm flipH="1">
            <a:off x="3000152" y="4336648"/>
            <a:ext cx="7129" cy="278197"/>
          </a:xfrm>
          <a:prstGeom prst="line">
            <a:avLst/>
          </a:prstGeom>
          <a:ln w="28575">
            <a:solidFill>
              <a:srgbClr val="000000"/>
            </a:solidFill>
            <a:miter/>
          </a:ln>
        </p:spPr>
        <p:txBody>
          <a:bodyPr lIns="45719" rIns="45719"/>
          <a:lstStyle/>
          <a:p>
            <a:endParaRPr dirty="0"/>
          </a:p>
        </p:txBody>
      </p:sp>
      <p:sp>
        <p:nvSpPr>
          <p:cNvPr id="475" name="Straight Arrow Connector 29"/>
          <p:cNvSpPr/>
          <p:nvPr/>
        </p:nvSpPr>
        <p:spPr>
          <a:xfrm flipH="1">
            <a:off x="4762910" y="4969693"/>
            <a:ext cx="7129" cy="369333"/>
          </a:xfrm>
          <a:prstGeom prst="line">
            <a:avLst/>
          </a:prstGeom>
          <a:ln w="28575">
            <a:solidFill>
              <a:srgbClr val="000000"/>
            </a:solidFill>
            <a:miter/>
          </a:ln>
        </p:spPr>
        <p:txBody>
          <a:bodyPr lIns="45719" rIns="45719"/>
          <a:lstStyle/>
          <a:p>
            <a:endParaRPr dirty="0"/>
          </a:p>
        </p:txBody>
      </p:sp>
      <p:sp>
        <p:nvSpPr>
          <p:cNvPr id="476" name="Straight Arrow Connector 32"/>
          <p:cNvSpPr/>
          <p:nvPr/>
        </p:nvSpPr>
        <p:spPr>
          <a:xfrm flipH="1">
            <a:off x="3000152" y="4938479"/>
            <a:ext cx="7129" cy="369333"/>
          </a:xfrm>
          <a:prstGeom prst="line">
            <a:avLst/>
          </a:prstGeom>
          <a:ln w="28575">
            <a:solidFill>
              <a:srgbClr val="000000"/>
            </a:solidFill>
            <a:miter/>
          </a:ln>
        </p:spPr>
        <p:txBody>
          <a:bodyPr lIns="45719" rIns="45719"/>
          <a:lstStyle/>
          <a:p>
            <a:endParaRPr dirty="0"/>
          </a:p>
        </p:txBody>
      </p:sp>
      <p:sp>
        <p:nvSpPr>
          <p:cNvPr id="477" name="TextBox 5"/>
          <p:cNvSpPr txBox="1"/>
          <p:nvPr/>
        </p:nvSpPr>
        <p:spPr>
          <a:xfrm>
            <a:off x="198120" y="38329"/>
            <a:ext cx="605711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Disease transmission</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Title 1"/>
          <p:cNvSpPr txBox="1">
            <a:spLocks noGrp="1"/>
          </p:cNvSpPr>
          <p:nvPr>
            <p:ph type="title"/>
          </p:nvPr>
        </p:nvSpPr>
        <p:spPr>
          <a:xfrm>
            <a:off x="233916" y="502965"/>
            <a:ext cx="3644403" cy="1271752"/>
          </a:xfrm>
          <a:prstGeom prst="rect">
            <a:avLst/>
          </a:prstGeom>
        </p:spPr>
        <p:txBody>
          <a:bodyPr/>
          <a:lstStyle/>
          <a:p>
            <a:pPr>
              <a:defRPr>
                <a:latin typeface="Source Sans Pro Bold"/>
                <a:ea typeface="Source Sans Pro Bold"/>
                <a:cs typeface="Source Sans Pro Bold"/>
                <a:sym typeface="Source Sans Pro Bold"/>
              </a:defRPr>
            </a:pPr>
            <a:r>
              <a:rPr b="1" dirty="0"/>
              <a:t>Incubation, latent, </a:t>
            </a:r>
            <a:br>
              <a:rPr b="1" dirty="0"/>
            </a:br>
            <a:r>
              <a:rPr b="1" dirty="0"/>
              <a:t>infectious period</a:t>
            </a:r>
          </a:p>
        </p:txBody>
      </p:sp>
      <p:sp>
        <p:nvSpPr>
          <p:cNvPr id="483" name="Content Placeholder 13"/>
          <p:cNvSpPr txBox="1">
            <a:spLocks noGrp="1"/>
          </p:cNvSpPr>
          <p:nvPr>
            <p:ph type="body" idx="1"/>
          </p:nvPr>
        </p:nvSpPr>
        <p:spPr>
          <a:xfrm>
            <a:off x="4273550" y="1366344"/>
            <a:ext cx="7529514" cy="5023344"/>
          </a:xfrm>
          <a:prstGeom prst="rect">
            <a:avLst/>
          </a:prstGeom>
        </p:spPr>
        <p:txBody>
          <a:bodyPr/>
          <a:lstStyle/>
          <a:p>
            <a:pPr marL="0" indent="0">
              <a:buSzTx/>
              <a:buNone/>
              <a:defRPr sz="2400"/>
            </a:pPr>
            <a:r>
              <a:rPr b="1" dirty="0">
                <a:solidFill>
                  <a:srgbClr val="C00000"/>
                </a:solidFill>
              </a:rPr>
              <a:t>The duration of the incubation, latent and infectious periods determine the spread of the infection</a:t>
            </a:r>
          </a:p>
          <a:p>
            <a:pPr marL="0" indent="0">
              <a:buSzTx/>
              <a:buNone/>
              <a:defRPr sz="2400"/>
            </a:pPr>
            <a:endParaRPr dirty="0"/>
          </a:p>
          <a:p>
            <a:pPr marL="398661" lvl="1" indent="-254000">
              <a:spcBef>
                <a:spcPts val="100"/>
              </a:spcBef>
              <a:buClr>
                <a:srgbClr val="C00000"/>
              </a:buClr>
              <a:defRPr sz="2400"/>
            </a:pPr>
            <a:r>
              <a:rPr dirty="0"/>
              <a:t>If the </a:t>
            </a:r>
            <a:r>
              <a:rPr dirty="0">
                <a:solidFill>
                  <a:srgbClr val="951D19"/>
                </a:solidFill>
              </a:rPr>
              <a:t>latent period is longer</a:t>
            </a:r>
            <a:r>
              <a:rPr dirty="0">
                <a:solidFill>
                  <a:srgbClr val="CC6600"/>
                </a:solidFill>
              </a:rPr>
              <a:t> </a:t>
            </a:r>
            <a:r>
              <a:rPr dirty="0"/>
              <a:t>than the incubation period, individuals are contagious only after the onset of symptoms</a:t>
            </a:r>
            <a:endParaRPr sz="2800" dirty="0"/>
          </a:p>
          <a:p>
            <a:pPr marL="398661" lvl="1" indent="-254000">
              <a:spcBef>
                <a:spcPts val="100"/>
              </a:spcBef>
              <a:buClr>
                <a:srgbClr val="C00000"/>
              </a:buClr>
              <a:defRPr sz="2400"/>
            </a:pPr>
            <a:endParaRPr sz="2800" dirty="0"/>
          </a:p>
          <a:p>
            <a:pPr marL="398661" lvl="1" indent="-254000">
              <a:spcBef>
                <a:spcPts val="100"/>
              </a:spcBef>
              <a:buClr>
                <a:srgbClr val="C00000"/>
              </a:buClr>
              <a:defRPr sz="2400"/>
            </a:pPr>
            <a:r>
              <a:rPr dirty="0"/>
              <a:t>If the </a:t>
            </a:r>
            <a:r>
              <a:rPr dirty="0">
                <a:solidFill>
                  <a:srgbClr val="951D19"/>
                </a:solidFill>
              </a:rPr>
              <a:t>latent period is shorter</a:t>
            </a:r>
            <a:r>
              <a:rPr dirty="0">
                <a:solidFill>
                  <a:srgbClr val="CC6600"/>
                </a:solidFill>
              </a:rPr>
              <a:t> </a:t>
            </a:r>
            <a:r>
              <a:rPr dirty="0"/>
              <a:t>than the incubation period, people are contagious </a:t>
            </a:r>
            <a:r>
              <a:rPr dirty="0">
                <a:solidFill>
                  <a:schemeClr val="accent2"/>
                </a:solidFill>
              </a:rPr>
              <a:t>before presenting symptoms </a:t>
            </a:r>
          </a:p>
        </p:txBody>
      </p:sp>
      <p:sp>
        <p:nvSpPr>
          <p:cNvPr id="484" name="Rounded Rectangle 5"/>
          <p:cNvSpPr/>
          <p:nvPr/>
        </p:nvSpPr>
        <p:spPr>
          <a:xfrm flipV="1">
            <a:off x="233916" y="1616212"/>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 name="Content Placeholder 13"/>
          <p:cNvSpPr txBox="1">
            <a:spLocks noGrp="1"/>
          </p:cNvSpPr>
          <p:nvPr>
            <p:ph type="body" idx="1"/>
          </p:nvPr>
        </p:nvSpPr>
        <p:spPr>
          <a:xfrm>
            <a:off x="4273550" y="1282261"/>
            <a:ext cx="7529514" cy="5107428"/>
          </a:xfrm>
          <a:prstGeom prst="rect">
            <a:avLst/>
          </a:prstGeom>
        </p:spPr>
        <p:txBody>
          <a:bodyPr/>
          <a:lstStyle/>
          <a:p>
            <a:pPr marL="0" indent="0">
              <a:buSzTx/>
              <a:buNone/>
              <a:defRPr sz="2400"/>
            </a:pPr>
            <a:r>
              <a:rPr b="1" dirty="0">
                <a:solidFill>
                  <a:srgbClr val="C00000"/>
                </a:solidFill>
              </a:rPr>
              <a:t>Which of these situations describes Ebola? </a:t>
            </a:r>
          </a:p>
          <a:p>
            <a:pPr marL="0" indent="0">
              <a:buSzTx/>
              <a:buNone/>
              <a:defRPr sz="2400"/>
            </a:pPr>
            <a:r>
              <a:rPr b="1" dirty="0">
                <a:solidFill>
                  <a:srgbClr val="C00000"/>
                </a:solidFill>
              </a:rPr>
              <a:t>Which describes measles?</a:t>
            </a:r>
          </a:p>
          <a:p>
            <a:pPr marL="0" indent="0">
              <a:buSzTx/>
              <a:buNone/>
              <a:defRPr sz="2400"/>
            </a:pPr>
            <a:endParaRPr dirty="0"/>
          </a:p>
          <a:p>
            <a:pPr marL="398661" lvl="1" indent="-254000">
              <a:spcBef>
                <a:spcPts val="100"/>
              </a:spcBef>
              <a:buClr>
                <a:srgbClr val="C00000"/>
              </a:buClr>
              <a:defRPr sz="2400"/>
            </a:pPr>
            <a:r>
              <a:rPr dirty="0"/>
              <a:t>If the </a:t>
            </a:r>
            <a:r>
              <a:rPr dirty="0">
                <a:solidFill>
                  <a:srgbClr val="951D19"/>
                </a:solidFill>
              </a:rPr>
              <a:t>latent period is longer</a:t>
            </a:r>
            <a:r>
              <a:rPr dirty="0">
                <a:solidFill>
                  <a:srgbClr val="CC6600"/>
                </a:solidFill>
              </a:rPr>
              <a:t> </a:t>
            </a:r>
            <a:r>
              <a:rPr dirty="0"/>
              <a:t>than the incubation period, individuals are contagious only after the onset of symptoms</a:t>
            </a:r>
            <a:endParaRPr sz="2800" dirty="0"/>
          </a:p>
          <a:p>
            <a:pPr marL="398661" lvl="1" indent="-254000">
              <a:spcBef>
                <a:spcPts val="100"/>
              </a:spcBef>
              <a:buClr>
                <a:srgbClr val="C00000"/>
              </a:buClr>
              <a:defRPr sz="2400"/>
            </a:pPr>
            <a:endParaRPr sz="2800" dirty="0"/>
          </a:p>
          <a:p>
            <a:pPr marL="398661" lvl="1" indent="-254000">
              <a:spcBef>
                <a:spcPts val="100"/>
              </a:spcBef>
              <a:buClr>
                <a:srgbClr val="C00000"/>
              </a:buClr>
              <a:defRPr sz="2400"/>
            </a:pPr>
            <a:r>
              <a:rPr dirty="0"/>
              <a:t>If the </a:t>
            </a:r>
            <a:r>
              <a:rPr dirty="0">
                <a:solidFill>
                  <a:srgbClr val="951D19"/>
                </a:solidFill>
              </a:rPr>
              <a:t>latent period is shorter</a:t>
            </a:r>
            <a:r>
              <a:rPr dirty="0">
                <a:solidFill>
                  <a:srgbClr val="CC6600"/>
                </a:solidFill>
              </a:rPr>
              <a:t> </a:t>
            </a:r>
            <a:r>
              <a:rPr dirty="0"/>
              <a:t>than the incubation period, people are contagious </a:t>
            </a:r>
            <a:r>
              <a:rPr dirty="0">
                <a:solidFill>
                  <a:schemeClr val="accent2"/>
                </a:solidFill>
              </a:rPr>
              <a:t>before presenting symptoms </a:t>
            </a:r>
          </a:p>
        </p:txBody>
      </p:sp>
      <p:sp>
        <p:nvSpPr>
          <p:cNvPr id="4" name="Title 1">
            <a:extLst>
              <a:ext uri="{FF2B5EF4-FFF2-40B4-BE49-F238E27FC236}">
                <a16:creationId xmlns:a16="http://schemas.microsoft.com/office/drawing/2014/main" id="{36CCE3C6-B4BD-E091-3571-7DF90B7A1323}"/>
              </a:ext>
            </a:extLst>
          </p:cNvPr>
          <p:cNvSpPr txBox="1">
            <a:spLocks noGrp="1"/>
          </p:cNvSpPr>
          <p:nvPr>
            <p:ph type="title"/>
          </p:nvPr>
        </p:nvSpPr>
        <p:spPr>
          <a:xfrm>
            <a:off x="233916" y="502965"/>
            <a:ext cx="3644403" cy="1271752"/>
          </a:xfrm>
          <a:prstGeom prst="rect">
            <a:avLst/>
          </a:prstGeom>
        </p:spPr>
        <p:txBody>
          <a:bodyPr/>
          <a:lstStyle/>
          <a:p>
            <a:pPr>
              <a:defRPr>
                <a:latin typeface="Source Sans Pro Bold"/>
                <a:ea typeface="Source Sans Pro Bold"/>
                <a:cs typeface="Source Sans Pro Bold"/>
                <a:sym typeface="Source Sans Pro Bold"/>
              </a:defRPr>
            </a:pPr>
            <a:r>
              <a:rPr b="1" dirty="0"/>
              <a:t>Incubation, latent, </a:t>
            </a:r>
            <a:br>
              <a:rPr b="1" dirty="0"/>
            </a:br>
            <a:r>
              <a:rPr b="1" dirty="0"/>
              <a:t>infectious period</a:t>
            </a:r>
          </a:p>
        </p:txBody>
      </p:sp>
      <p:sp>
        <p:nvSpPr>
          <p:cNvPr id="5" name="Rounded Rectangle 5">
            <a:extLst>
              <a:ext uri="{FF2B5EF4-FFF2-40B4-BE49-F238E27FC236}">
                <a16:creationId xmlns:a16="http://schemas.microsoft.com/office/drawing/2014/main" id="{36F3D5E1-ED49-5844-3EA0-3B2A0D928F92}"/>
              </a:ext>
            </a:extLst>
          </p:cNvPr>
          <p:cNvSpPr/>
          <p:nvPr/>
        </p:nvSpPr>
        <p:spPr>
          <a:xfrm flipV="1">
            <a:off x="233916" y="1616212"/>
            <a:ext cx="2655039"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 name="Title 1"/>
          <p:cNvSpPr txBox="1">
            <a:spLocks noGrp="1"/>
          </p:cNvSpPr>
          <p:nvPr>
            <p:ph type="title"/>
          </p:nvPr>
        </p:nvSpPr>
        <p:spPr>
          <a:xfrm>
            <a:off x="108525" y="-20444"/>
            <a:ext cx="8222168" cy="646113"/>
          </a:xfrm>
          <a:prstGeom prst="rect">
            <a:avLst/>
          </a:prstGeom>
        </p:spPr>
        <p:txBody>
          <a:bodyPr/>
          <a:lstStyle/>
          <a:p>
            <a:r>
              <a:rPr dirty="0"/>
              <a:t>Estimation of transmission characteristics:</a:t>
            </a:r>
          </a:p>
        </p:txBody>
      </p:sp>
      <p:sp>
        <p:nvSpPr>
          <p:cNvPr id="497" name="Content Placeholder 2"/>
          <p:cNvSpPr txBox="1">
            <a:spLocks noGrp="1"/>
          </p:cNvSpPr>
          <p:nvPr>
            <p:ph type="body" idx="1"/>
          </p:nvPr>
        </p:nvSpPr>
        <p:spPr>
          <a:xfrm>
            <a:off x="1984916" y="1247000"/>
            <a:ext cx="8222168" cy="4654072"/>
          </a:xfrm>
          <a:prstGeom prst="rect">
            <a:avLst/>
          </a:prstGeom>
        </p:spPr>
        <p:txBody>
          <a:bodyPr/>
          <a:lstStyle/>
          <a:p>
            <a:pPr marL="0" indent="0">
              <a:buSzTx/>
              <a:buNone/>
              <a:defRPr sz="2400"/>
            </a:pPr>
            <a:r>
              <a:rPr dirty="0"/>
              <a:t>Basic reproduction Number (R</a:t>
            </a:r>
            <a:r>
              <a:rPr baseline="-25000" dirty="0"/>
              <a:t>0</a:t>
            </a:r>
            <a:r>
              <a:rPr dirty="0"/>
              <a:t>): average number of secondary cases generated by a primary case during an epidemic.</a:t>
            </a:r>
          </a:p>
          <a:p>
            <a:pPr marL="0" indent="0">
              <a:buSzTx/>
              <a:buNone/>
              <a:defRPr sz="2400"/>
            </a:pPr>
            <a:endParaRPr dirty="0"/>
          </a:p>
          <a:p>
            <a:pPr marL="398661" lvl="1" indent="-254000">
              <a:spcBef>
                <a:spcPts val="100"/>
              </a:spcBef>
              <a:buClr>
                <a:schemeClr val="accent3">
                  <a:lumOff val="-6274"/>
                </a:schemeClr>
              </a:buClr>
              <a:defRPr sz="2400"/>
            </a:pPr>
            <a:r>
              <a:rPr dirty="0"/>
              <a:t>If R</a:t>
            </a:r>
            <a:r>
              <a:rPr baseline="-25000" dirty="0"/>
              <a:t>0</a:t>
            </a:r>
            <a:r>
              <a:rPr dirty="0"/>
              <a:t> &gt; 1, outbreak will grow.</a:t>
            </a:r>
            <a:endParaRPr sz="2800" dirty="0"/>
          </a:p>
          <a:p>
            <a:pPr marL="398661" lvl="1" indent="-254000">
              <a:spcBef>
                <a:spcPts val="100"/>
              </a:spcBef>
              <a:buClr>
                <a:schemeClr val="accent3">
                  <a:lumOff val="-6274"/>
                </a:schemeClr>
              </a:buClr>
              <a:defRPr sz="2400"/>
            </a:pPr>
            <a:r>
              <a:rPr dirty="0"/>
              <a:t>If R</a:t>
            </a:r>
            <a:r>
              <a:rPr baseline="-25000" dirty="0"/>
              <a:t>0</a:t>
            </a:r>
            <a:r>
              <a:rPr dirty="0"/>
              <a:t> = 1, outbreak is stable.</a:t>
            </a:r>
            <a:endParaRPr sz="2800" dirty="0"/>
          </a:p>
          <a:p>
            <a:pPr marL="398661" lvl="1" indent="-254000">
              <a:spcBef>
                <a:spcPts val="100"/>
              </a:spcBef>
              <a:buClr>
                <a:schemeClr val="accent3">
                  <a:lumOff val="-6274"/>
                </a:schemeClr>
              </a:buClr>
              <a:defRPr sz="2400"/>
            </a:pPr>
            <a:r>
              <a:rPr dirty="0"/>
              <a:t>If R</a:t>
            </a:r>
            <a:r>
              <a:rPr baseline="-25000" dirty="0"/>
              <a:t>0</a:t>
            </a:r>
            <a:r>
              <a:rPr dirty="0"/>
              <a:t> &lt; 1, outbreak is reducing. </a:t>
            </a:r>
          </a:p>
        </p:txBody>
      </p:sp>
      <p:pic>
        <p:nvPicPr>
          <p:cNvPr id="498" name="Picture 2" descr="Picture 2"/>
          <p:cNvPicPr>
            <a:picLocks noChangeAspect="1"/>
          </p:cNvPicPr>
          <p:nvPr/>
        </p:nvPicPr>
        <p:blipFill>
          <a:blip r:embed="rId3"/>
          <a:stretch>
            <a:fillRect/>
          </a:stretch>
        </p:blipFill>
        <p:spPr>
          <a:xfrm>
            <a:off x="6370718" y="2081937"/>
            <a:ext cx="3431961" cy="3645127"/>
          </a:xfrm>
          <a:prstGeom prst="rect">
            <a:avLst/>
          </a:prstGeom>
          <a:ln w="12700">
            <a:miter lim="400000"/>
          </a:ln>
        </p:spPr>
      </p:pic>
      <p:sp>
        <p:nvSpPr>
          <p:cNvPr id="499" name="TextBox 7"/>
          <p:cNvSpPr txBox="1"/>
          <p:nvPr/>
        </p:nvSpPr>
        <p:spPr>
          <a:xfrm>
            <a:off x="2286459" y="5282724"/>
            <a:ext cx="8333497" cy="8886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solidFill>
                  <a:srgbClr val="FF0000"/>
                </a:solidFill>
                <a:latin typeface="+mj-lt"/>
                <a:ea typeface="+mj-ea"/>
                <a:cs typeface="+mj-cs"/>
                <a:sym typeface="Source Sans Pro Regular"/>
              </a:defRPr>
            </a:pPr>
            <a:r>
              <a:rPr dirty="0"/>
              <a:t>To control the epidemic, R</a:t>
            </a:r>
            <a:r>
              <a:rPr baseline="-25000" dirty="0"/>
              <a:t>0</a:t>
            </a:r>
            <a:r>
              <a:rPr dirty="0"/>
              <a:t> must be less than 1.</a:t>
            </a:r>
            <a:endParaRPr dirty="0">
              <a:latin typeface="Arial"/>
              <a:ea typeface="Arial"/>
              <a:cs typeface="Arial"/>
              <a:sym typeface="Arial"/>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 name="Chart and Magnifying GlassPicture 4" descr="Chart and Magnifying GlassPicture 4"/>
          <p:cNvPicPr>
            <a:picLocks noChangeAspect="1"/>
          </p:cNvPicPr>
          <p:nvPr/>
        </p:nvPicPr>
        <p:blipFill>
          <a:blip r:embed="rId3"/>
          <a:stretch>
            <a:fillRect/>
          </a:stretch>
        </p:blipFill>
        <p:spPr>
          <a:xfrm>
            <a:off x="6248400" y="2023003"/>
            <a:ext cx="3200400" cy="2616201"/>
          </a:xfrm>
          <a:prstGeom prst="rect">
            <a:avLst/>
          </a:prstGeom>
          <a:ln w="12700">
            <a:miter lim="400000"/>
          </a:ln>
        </p:spPr>
      </p:pic>
      <p:sp>
        <p:nvSpPr>
          <p:cNvPr id="506" name="Rounded Rectangle 4"/>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3" name="Cím 2">
            <a:extLst>
              <a:ext uri="{FF2B5EF4-FFF2-40B4-BE49-F238E27FC236}">
                <a16:creationId xmlns:a16="http://schemas.microsoft.com/office/drawing/2014/main" id="{2100F94B-4230-F7FC-28F6-61A0D057307A}"/>
              </a:ext>
            </a:extLst>
          </p:cNvPr>
          <p:cNvSpPr>
            <a:spLocks noGrp="1"/>
          </p:cNvSpPr>
          <p:nvPr>
            <p:ph type="title"/>
          </p:nvPr>
        </p:nvSpPr>
        <p:spPr>
          <a:xfrm>
            <a:off x="388936" y="692668"/>
            <a:ext cx="3264195" cy="1028648"/>
          </a:xfrm>
        </p:spPr>
        <p:txBody>
          <a:bodyPr>
            <a:normAutofit/>
          </a:bodyPr>
          <a:lstStyle/>
          <a:p>
            <a:r>
              <a:rPr lang="hu-HU" b="1" dirty="0"/>
              <a:t>3. Epidemiologic triad</a:t>
            </a:r>
            <a:endParaRPr lang="hu-HU"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 name="Content Placeholder 3" descr="Content Placeholder 3"/>
          <p:cNvPicPr>
            <a:picLocks noChangeAspect="1"/>
          </p:cNvPicPr>
          <p:nvPr/>
        </p:nvPicPr>
        <p:blipFill>
          <a:blip r:embed="rId3"/>
          <a:stretch>
            <a:fillRect/>
          </a:stretch>
        </p:blipFill>
        <p:spPr>
          <a:xfrm>
            <a:off x="4124380" y="1268899"/>
            <a:ext cx="7495737" cy="4320203"/>
          </a:xfrm>
          <a:prstGeom prst="rect">
            <a:avLst/>
          </a:prstGeom>
          <a:ln w="12700">
            <a:miter lim="400000"/>
          </a:ln>
        </p:spPr>
      </p:pic>
      <p:sp>
        <p:nvSpPr>
          <p:cNvPr id="4" name="Rounded Rectangle 4">
            <a:extLst>
              <a:ext uri="{FF2B5EF4-FFF2-40B4-BE49-F238E27FC236}">
                <a16:creationId xmlns:a16="http://schemas.microsoft.com/office/drawing/2014/main" id="{ECC941F8-8FB3-3B8D-A098-DDF73969D915}"/>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5" name="Cím 2">
            <a:extLst>
              <a:ext uri="{FF2B5EF4-FFF2-40B4-BE49-F238E27FC236}">
                <a16:creationId xmlns:a16="http://schemas.microsoft.com/office/drawing/2014/main" id="{882BBEE0-C0FB-3D6B-84D1-25D4943926C6}"/>
              </a:ext>
            </a:extLst>
          </p:cNvPr>
          <p:cNvSpPr>
            <a:spLocks noGrp="1"/>
          </p:cNvSpPr>
          <p:nvPr>
            <p:ph type="title"/>
          </p:nvPr>
        </p:nvSpPr>
        <p:spPr>
          <a:xfrm>
            <a:off x="388936" y="735174"/>
            <a:ext cx="3264195" cy="1028648"/>
          </a:xfrm>
        </p:spPr>
        <p:txBody>
          <a:bodyPr>
            <a:normAutofit/>
          </a:bodyPr>
          <a:lstStyle/>
          <a:p>
            <a:r>
              <a:rPr lang="hu-HU" b="1" dirty="0"/>
              <a:t>Epidemiologic triad</a:t>
            </a:r>
            <a:endParaRPr lang="hu-HU"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Title 1"/>
          <p:cNvSpPr txBox="1">
            <a:spLocks noGrp="1"/>
          </p:cNvSpPr>
          <p:nvPr>
            <p:ph type="title"/>
          </p:nvPr>
        </p:nvSpPr>
        <p:spPr>
          <a:xfrm>
            <a:off x="388936" y="827101"/>
            <a:ext cx="3264195" cy="894215"/>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Agent: key considerations</a:t>
            </a:r>
          </a:p>
        </p:txBody>
      </p:sp>
      <p:sp>
        <p:nvSpPr>
          <p:cNvPr id="519" name="Content Placeholder 2"/>
          <p:cNvSpPr txBox="1"/>
          <p:nvPr/>
        </p:nvSpPr>
        <p:spPr>
          <a:xfrm>
            <a:off x="4544147" y="1432551"/>
            <a:ext cx="7118658" cy="39928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marL="248920" indent="-248920" defTabSz="896111">
              <a:spcBef>
                <a:spcPts val="600"/>
              </a:spcBef>
              <a:buClr>
                <a:schemeClr val="accent3"/>
              </a:buClr>
              <a:buSzPct val="100000"/>
              <a:buChar char="•"/>
              <a:defRPr sz="2744">
                <a:latin typeface="+mj-lt"/>
                <a:ea typeface="+mj-ea"/>
                <a:cs typeface="+mj-cs"/>
                <a:sym typeface="Source Sans Pro Regular"/>
              </a:defRPr>
            </a:pPr>
            <a:r>
              <a:rPr dirty="0"/>
              <a:t>Pathogenicity: will the agent cause disease in an infected host? </a:t>
            </a:r>
            <a:endParaRPr sz="3136" dirty="0"/>
          </a:p>
          <a:p>
            <a:pPr marL="248920" indent="-248920" defTabSz="896111">
              <a:spcBef>
                <a:spcPts val="700"/>
              </a:spcBef>
              <a:buClr>
                <a:schemeClr val="accent3"/>
              </a:buClr>
              <a:buSzPct val="100000"/>
              <a:buChar char="•"/>
              <a:defRPr sz="2744">
                <a:latin typeface="+mj-lt"/>
                <a:ea typeface="+mj-ea"/>
                <a:cs typeface="+mj-cs"/>
                <a:sym typeface="Source Sans Pro Regular"/>
              </a:defRPr>
            </a:pPr>
            <a:endParaRPr sz="3136" dirty="0"/>
          </a:p>
          <a:p>
            <a:pPr marL="248920" indent="-248920" defTabSz="896111">
              <a:spcBef>
                <a:spcPts val="600"/>
              </a:spcBef>
              <a:buClr>
                <a:schemeClr val="accent3"/>
              </a:buClr>
              <a:buSzPct val="100000"/>
              <a:buChar char="•"/>
              <a:defRPr sz="2744">
                <a:latin typeface="+mj-lt"/>
                <a:ea typeface="+mj-ea"/>
                <a:cs typeface="+mj-cs"/>
                <a:sym typeface="Source Sans Pro Regular"/>
              </a:defRPr>
            </a:pPr>
            <a:r>
              <a:rPr dirty="0"/>
              <a:t>Virulence: will the agent cause severe disease or death?</a:t>
            </a:r>
            <a:endParaRPr sz="3136" dirty="0"/>
          </a:p>
          <a:p>
            <a:pPr marL="248920" indent="-248920" defTabSz="896111">
              <a:spcBef>
                <a:spcPts val="700"/>
              </a:spcBef>
              <a:buClr>
                <a:schemeClr val="accent3"/>
              </a:buClr>
              <a:buSzPct val="100000"/>
              <a:buChar char="•"/>
              <a:defRPr sz="2744">
                <a:latin typeface="+mj-lt"/>
                <a:ea typeface="+mj-ea"/>
                <a:cs typeface="+mj-cs"/>
                <a:sym typeface="Source Sans Pro Regular"/>
              </a:defRPr>
            </a:pPr>
            <a:endParaRPr sz="3136" dirty="0"/>
          </a:p>
          <a:p>
            <a:pPr marL="248920" indent="-248920" defTabSz="896111">
              <a:spcBef>
                <a:spcPts val="600"/>
              </a:spcBef>
              <a:buClr>
                <a:schemeClr val="accent3"/>
              </a:buClr>
              <a:buSzPct val="100000"/>
              <a:buChar char="•"/>
              <a:defRPr sz="2744">
                <a:latin typeface="+mj-lt"/>
                <a:ea typeface="+mj-ea"/>
                <a:cs typeface="+mj-cs"/>
                <a:sym typeface="Source Sans Pro Regular"/>
              </a:defRPr>
            </a:pPr>
            <a:r>
              <a:rPr dirty="0"/>
              <a:t>Mode of Transmission: how does agent spread to susceptible hosts?</a:t>
            </a:r>
          </a:p>
        </p:txBody>
      </p:sp>
      <p:sp>
        <p:nvSpPr>
          <p:cNvPr id="2" name="Rounded Rectangle 4">
            <a:extLst>
              <a:ext uri="{FF2B5EF4-FFF2-40B4-BE49-F238E27FC236}">
                <a16:creationId xmlns:a16="http://schemas.microsoft.com/office/drawing/2014/main" id="{851F321F-58B3-1157-7C25-291AA480D0F4}"/>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 name="Content Placeholder 2"/>
          <p:cNvSpPr txBox="1"/>
          <p:nvPr/>
        </p:nvSpPr>
        <p:spPr>
          <a:xfrm>
            <a:off x="4544147" y="1432551"/>
            <a:ext cx="7118658" cy="399289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pPr marL="254000" indent="-254000">
              <a:spcBef>
                <a:spcPts val="600"/>
              </a:spcBef>
              <a:buClr>
                <a:schemeClr val="accent3"/>
              </a:buClr>
              <a:buSzPct val="100000"/>
              <a:buChar char="•"/>
              <a:defRPr sz="2800">
                <a:latin typeface="+mj-lt"/>
                <a:ea typeface="+mj-ea"/>
                <a:cs typeface="+mj-cs"/>
                <a:sym typeface="Source Sans Pro Regular"/>
              </a:defRPr>
            </a:pPr>
            <a:r>
              <a:rPr dirty="0"/>
              <a:t>Susceptibility: what factors affect the susceptibility or resistance of a host?</a:t>
            </a:r>
            <a:endParaRPr sz="3200" dirty="0"/>
          </a:p>
          <a:p>
            <a:pPr marL="254000" indent="-254000">
              <a:spcBef>
                <a:spcPts val="700"/>
              </a:spcBef>
              <a:buClr>
                <a:schemeClr val="accent3"/>
              </a:buClr>
              <a:buSzPct val="100000"/>
              <a:buChar char="•"/>
              <a:defRPr sz="2800">
                <a:latin typeface="+mj-lt"/>
                <a:ea typeface="+mj-ea"/>
                <a:cs typeface="+mj-cs"/>
                <a:sym typeface="Source Sans Pro Regular"/>
              </a:defRPr>
            </a:pPr>
            <a:endParaRPr sz="3200" dirty="0"/>
          </a:p>
          <a:p>
            <a:pPr marL="254000" indent="-254000">
              <a:spcBef>
                <a:spcPts val="600"/>
              </a:spcBef>
              <a:buClr>
                <a:schemeClr val="accent3"/>
              </a:buClr>
              <a:buSzPct val="100000"/>
              <a:buChar char="•"/>
              <a:defRPr sz="2800">
                <a:latin typeface="+mj-lt"/>
                <a:ea typeface="+mj-ea"/>
                <a:cs typeface="+mj-cs"/>
                <a:sym typeface="Source Sans Pro Regular"/>
              </a:defRPr>
            </a:pPr>
            <a:r>
              <a:rPr dirty="0"/>
              <a:t>Protection: what factors or interventions protect hosts from the agent? </a:t>
            </a:r>
          </a:p>
        </p:txBody>
      </p:sp>
      <p:sp>
        <p:nvSpPr>
          <p:cNvPr id="529" name="Title 1"/>
          <p:cNvSpPr txBox="1">
            <a:spLocks noGrp="1"/>
          </p:cNvSpPr>
          <p:nvPr>
            <p:ph type="title"/>
          </p:nvPr>
        </p:nvSpPr>
        <p:spPr>
          <a:xfrm>
            <a:off x="388936" y="789160"/>
            <a:ext cx="3264195" cy="932156"/>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Host: key considerations</a:t>
            </a:r>
          </a:p>
        </p:txBody>
      </p:sp>
      <p:sp>
        <p:nvSpPr>
          <p:cNvPr id="2" name="Rounded Rectangle 4">
            <a:extLst>
              <a:ext uri="{FF2B5EF4-FFF2-40B4-BE49-F238E27FC236}">
                <a16:creationId xmlns:a16="http://schemas.microsoft.com/office/drawing/2014/main" id="{D0EFE3D8-4371-B1DF-F00F-6333159F39EC}"/>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8" name="Content Placeholder 2"/>
          <p:cNvSpPr txBox="1"/>
          <p:nvPr/>
        </p:nvSpPr>
        <p:spPr>
          <a:xfrm>
            <a:off x="4122834" y="1913334"/>
            <a:ext cx="7830943" cy="29516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pPr>
              <a:spcBef>
                <a:spcPts val="700"/>
              </a:spcBef>
              <a:defRPr sz="2800" strike="sngStrike">
                <a:latin typeface="+mj-lt"/>
                <a:ea typeface="+mj-ea"/>
                <a:cs typeface="+mj-cs"/>
                <a:sym typeface="Source Sans Pro Regular"/>
              </a:defRPr>
            </a:pPr>
            <a:endParaRPr dirty="0"/>
          </a:p>
          <a:p>
            <a:pPr marL="711200" lvl="1" indent="-254000">
              <a:spcBef>
                <a:spcPts val="500"/>
              </a:spcBef>
              <a:buClr>
                <a:schemeClr val="accent3"/>
              </a:buClr>
              <a:buSzPct val="100000"/>
              <a:buFont typeface="Arial"/>
              <a:buChar char="•"/>
              <a:defRPr sz="2400">
                <a:latin typeface="+mj-lt"/>
                <a:ea typeface="+mj-ea"/>
                <a:cs typeface="+mj-cs"/>
                <a:sym typeface="Source Sans Pro Regular"/>
              </a:defRPr>
            </a:pPr>
            <a:r>
              <a:rPr dirty="0"/>
              <a:t>Does the agent need to go through any stages of development before infecting host? If so…</a:t>
            </a:r>
            <a:endParaRPr sz="2800" dirty="0"/>
          </a:p>
          <a:p>
            <a:pPr marL="711200" lvl="1" indent="-254000">
              <a:spcBef>
                <a:spcPts val="600"/>
              </a:spcBef>
              <a:buClr>
                <a:schemeClr val="accent3">
                  <a:lumMod val="75000"/>
                </a:schemeClr>
              </a:buClr>
              <a:buSzPct val="100000"/>
              <a:buFont typeface="Arial"/>
              <a:buChar char="•"/>
              <a:defRPr sz="2400">
                <a:latin typeface="+mj-lt"/>
                <a:ea typeface="+mj-ea"/>
                <a:cs typeface="+mj-cs"/>
                <a:sym typeface="Source Sans Pro Regular"/>
              </a:defRPr>
            </a:pPr>
            <a:endParaRPr sz="2800" dirty="0"/>
          </a:p>
          <a:p>
            <a:pPr marL="711200" lvl="1" indent="-254000">
              <a:spcBef>
                <a:spcPts val="500"/>
              </a:spcBef>
              <a:buClr>
                <a:schemeClr val="accent3"/>
              </a:buClr>
              <a:buSzPct val="100000"/>
              <a:buFont typeface="Arial"/>
              <a:buChar char="•"/>
              <a:defRPr sz="2400">
                <a:latin typeface="+mj-lt"/>
                <a:ea typeface="+mj-ea"/>
                <a:cs typeface="+mj-cs"/>
                <a:sym typeface="Source Sans Pro Regular"/>
              </a:defRPr>
            </a:pPr>
            <a:r>
              <a:rPr dirty="0"/>
              <a:t>What environment does it require? (what environmental conditions facilitate transmission)</a:t>
            </a:r>
            <a:endParaRPr sz="2800" dirty="0"/>
          </a:p>
        </p:txBody>
      </p:sp>
      <p:sp>
        <p:nvSpPr>
          <p:cNvPr id="3" name="Rounded Rectangle 4">
            <a:extLst>
              <a:ext uri="{FF2B5EF4-FFF2-40B4-BE49-F238E27FC236}">
                <a16:creationId xmlns:a16="http://schemas.microsoft.com/office/drawing/2014/main" id="{D4E38361-979B-DDA4-1A7F-C0F49DBE455C}"/>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
        <p:nvSpPr>
          <p:cNvPr id="6" name="Title 1">
            <a:extLst>
              <a:ext uri="{FF2B5EF4-FFF2-40B4-BE49-F238E27FC236}">
                <a16:creationId xmlns:a16="http://schemas.microsoft.com/office/drawing/2014/main" id="{716ECE3E-B64E-8EEF-E6A9-AE07560F1C6E}"/>
              </a:ext>
            </a:extLst>
          </p:cNvPr>
          <p:cNvSpPr txBox="1">
            <a:spLocks noGrp="1"/>
          </p:cNvSpPr>
          <p:nvPr>
            <p:ph type="title"/>
          </p:nvPr>
        </p:nvSpPr>
        <p:spPr>
          <a:xfrm>
            <a:off x="388936" y="465775"/>
            <a:ext cx="3264195" cy="932156"/>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lang="hu-HU" b="1" dirty="0"/>
              <a:t>Environment</a:t>
            </a:r>
            <a:r>
              <a:rPr b="1" dirty="0"/>
              <a:t>: key considerations</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Title 2"/>
          <p:cNvSpPr txBox="1">
            <a:spLocks noGrp="1"/>
          </p:cNvSpPr>
          <p:nvPr>
            <p:ph type="title"/>
          </p:nvPr>
        </p:nvSpPr>
        <p:spPr>
          <a:xfrm>
            <a:off x="388936" y="0"/>
            <a:ext cx="3264195" cy="1932378"/>
          </a:xfrm>
          <a:prstGeom prst="rect">
            <a:avLst/>
          </a:prstGeom>
        </p:spPr>
        <p:txBody>
          <a:bodyPr/>
          <a:lstStyle>
            <a:lvl1pPr>
              <a:defRPr sz="2800">
                <a:latin typeface="Source Sans Pro Bold"/>
                <a:ea typeface="Source Sans Pro Bold"/>
                <a:cs typeface="Source Sans Pro Bold"/>
                <a:sym typeface="Source Sans Pro Bold"/>
              </a:defRPr>
            </a:lvl1pPr>
          </a:lstStyle>
          <a:p>
            <a:r>
              <a:rPr b="1" dirty="0"/>
              <a:t>Common risk factors for disease transmission in emergencies</a:t>
            </a:r>
          </a:p>
        </p:txBody>
      </p:sp>
      <p:sp>
        <p:nvSpPr>
          <p:cNvPr id="547" name="Content Placeholder 2"/>
          <p:cNvSpPr txBox="1">
            <a:spLocks noGrp="1"/>
          </p:cNvSpPr>
          <p:nvPr>
            <p:ph type="body" idx="1"/>
          </p:nvPr>
        </p:nvSpPr>
        <p:spPr>
          <a:xfrm>
            <a:off x="4273550" y="1492468"/>
            <a:ext cx="7529514" cy="3754235"/>
          </a:xfrm>
          <a:prstGeom prst="rect">
            <a:avLst/>
          </a:prstGeom>
        </p:spPr>
        <p:txBody>
          <a:bodyPr/>
          <a:lstStyle/>
          <a:p>
            <a:pPr marL="254000" indent="-254000">
              <a:spcBef>
                <a:spcPts val="1400"/>
              </a:spcBef>
              <a:defRPr sz="2400"/>
            </a:pPr>
            <a:r>
              <a:rPr dirty="0"/>
              <a:t>Crowding</a:t>
            </a:r>
          </a:p>
          <a:p>
            <a:pPr marL="254000" indent="-254000">
              <a:spcBef>
                <a:spcPts val="1400"/>
              </a:spcBef>
              <a:defRPr sz="2400"/>
            </a:pPr>
            <a:r>
              <a:rPr dirty="0"/>
              <a:t>Lack of water &amp; sanitation facilities </a:t>
            </a:r>
            <a:br>
              <a:rPr dirty="0"/>
            </a:br>
            <a:r>
              <a:rPr dirty="0"/>
              <a:t>(or contaminated water)</a:t>
            </a:r>
          </a:p>
          <a:p>
            <a:pPr marL="254000" indent="-254000">
              <a:spcBef>
                <a:spcPts val="1400"/>
              </a:spcBef>
              <a:defRPr sz="2400"/>
            </a:pPr>
            <a:r>
              <a:rPr dirty="0"/>
              <a:t>Low levels of immunity	</a:t>
            </a:r>
          </a:p>
          <a:p>
            <a:pPr marL="216992" lvl="1" indent="-72331">
              <a:spcBef>
                <a:spcPts val="100"/>
              </a:spcBef>
              <a:buFont typeface="Courier New"/>
              <a:buChar char="o"/>
              <a:defRPr sz="2400"/>
            </a:pPr>
            <a:r>
              <a:rPr dirty="0"/>
              <a:t>   High number of children</a:t>
            </a:r>
            <a:endParaRPr sz="2800" dirty="0"/>
          </a:p>
          <a:p>
            <a:pPr marL="216992" lvl="1" indent="-72331">
              <a:spcBef>
                <a:spcPts val="100"/>
              </a:spcBef>
              <a:buFont typeface="Courier New"/>
              <a:buChar char="o"/>
              <a:defRPr sz="2400"/>
            </a:pPr>
            <a:r>
              <a:rPr dirty="0"/>
              <a:t>   HIV infection</a:t>
            </a:r>
            <a:endParaRPr sz="2800" dirty="0"/>
          </a:p>
          <a:p>
            <a:pPr marL="229047" lvl="1" indent="-84386">
              <a:spcBef>
                <a:spcPts val="100"/>
              </a:spcBef>
              <a:buFont typeface="Courier New"/>
              <a:buChar char="o"/>
              <a:defRPr sz="2400"/>
            </a:pPr>
            <a:r>
              <a:rPr sz="2800" dirty="0"/>
              <a:t>  </a:t>
            </a:r>
            <a:r>
              <a:rPr dirty="0"/>
              <a:t>Pregnancy</a:t>
            </a:r>
            <a:endParaRPr sz="2800" dirty="0"/>
          </a:p>
          <a:p>
            <a:pPr marL="229047" lvl="1" indent="-84386">
              <a:spcBef>
                <a:spcPts val="100"/>
              </a:spcBef>
              <a:buFont typeface="Courier New"/>
              <a:buChar char="o"/>
              <a:defRPr sz="2400"/>
            </a:pPr>
            <a:r>
              <a:rPr sz="2800" dirty="0"/>
              <a:t>  </a:t>
            </a:r>
            <a:r>
              <a:rPr dirty="0"/>
              <a:t>Low levels of vaccination coverage</a:t>
            </a:r>
          </a:p>
        </p:txBody>
      </p:sp>
      <p:sp>
        <p:nvSpPr>
          <p:cNvPr id="2" name="Rounded Rectangle 4">
            <a:extLst>
              <a:ext uri="{FF2B5EF4-FFF2-40B4-BE49-F238E27FC236}">
                <a16:creationId xmlns:a16="http://schemas.microsoft.com/office/drawing/2014/main" id="{96EC51F0-C25A-4A1E-6BC7-61161B529732}"/>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4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5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547">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iterate>
                                    <p:tmAbs val="0"/>
                                  </p:iterate>
                                  <p:childTnLst>
                                    <p:set>
                                      <p:cBhvr>
                                        <p:cTn id="18" fill="hold"/>
                                        <p:tgtEl>
                                          <p:spTgt spid="54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iterate>
                                    <p:tmAbs val="0"/>
                                  </p:iterate>
                                  <p:childTnLst>
                                    <p:set>
                                      <p:cBhvr>
                                        <p:cTn id="20" fill="hold"/>
                                        <p:tgtEl>
                                          <p:spTgt spid="547">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iterate>
                                    <p:tmAbs val="0"/>
                                  </p:iterate>
                                  <p:childTnLst>
                                    <p:set>
                                      <p:cBhvr>
                                        <p:cTn id="22" fill="hold"/>
                                        <p:tgtEl>
                                          <p:spTgt spid="547">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iterate>
                                    <p:tmAbs val="0"/>
                                  </p:iterate>
                                  <p:childTnLst>
                                    <p:set>
                                      <p:cBhvr>
                                        <p:cTn id="24" fill="hold"/>
                                        <p:tgtEl>
                                          <p:spTgt spid="5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7" grpId="0"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Google Shape;307;p8"/>
          <p:cNvSpPr txBox="1">
            <a:spLocks noGrp="1"/>
          </p:cNvSpPr>
          <p:nvPr>
            <p:ph type="title"/>
          </p:nvPr>
        </p:nvSpPr>
        <p:spPr>
          <a:xfrm>
            <a:off x="389002" y="992619"/>
            <a:ext cx="3264195" cy="492164"/>
          </a:xfrm>
          <a:prstGeom prst="rect">
            <a:avLst/>
          </a:prstGeom>
        </p:spPr>
        <p:txBody>
          <a:bodyPr lIns="0" tIns="0" rIns="0" bIns="0" anchor="t"/>
          <a:lstStyle/>
          <a:p>
            <a:pPr>
              <a:defRPr>
                <a:latin typeface="Source Sans Pro Bold"/>
                <a:ea typeface="Source Sans Pro Bold"/>
                <a:cs typeface="Source Sans Pro Bold"/>
                <a:sym typeface="Source Sans Pro Bold"/>
              </a:defRPr>
            </a:pPr>
            <a:r>
              <a:rPr b="1" dirty="0"/>
              <a:t>Introduction</a:t>
            </a:r>
          </a:p>
        </p:txBody>
      </p:sp>
      <p:sp>
        <p:nvSpPr>
          <p:cNvPr id="294" name="Google Shape;308;p8"/>
          <p:cNvSpPr txBox="1">
            <a:spLocks noGrp="1"/>
          </p:cNvSpPr>
          <p:nvPr>
            <p:ph type="body" idx="1"/>
          </p:nvPr>
        </p:nvSpPr>
        <p:spPr>
          <a:xfrm>
            <a:off x="4273550" y="1484783"/>
            <a:ext cx="7529514" cy="4214681"/>
          </a:xfrm>
          <a:prstGeom prst="rect">
            <a:avLst/>
          </a:prstGeom>
        </p:spPr>
        <p:txBody>
          <a:bodyPr lIns="0" tIns="0" rIns="0" bIns="0" anchor="t">
            <a:normAutofit/>
          </a:bodyPr>
          <a:lstStyle/>
          <a:p>
            <a:pPr marL="0" indent="0">
              <a:buSzTx/>
              <a:buNone/>
              <a:defRPr sz="2400"/>
            </a:pPr>
            <a:r>
              <a:rPr dirty="0"/>
              <a:t>This learning resource is part of the Rapid Response Team Advanced Training </a:t>
            </a:r>
            <a:r>
              <a:rPr lang="en-GB"/>
              <a:t>Package </a:t>
            </a:r>
            <a:r>
              <a:rPr dirty="0"/>
              <a:t>(RRT ATP) especially geared to RRT members.</a:t>
            </a:r>
          </a:p>
          <a:p>
            <a:pPr marL="0" indent="0">
              <a:buSzTx/>
              <a:buNone/>
              <a:defRPr sz="2400"/>
            </a:pPr>
            <a:endParaRPr dirty="0"/>
          </a:p>
          <a:p>
            <a:pPr marL="0" indent="0">
              <a:buSzTx/>
              <a:buNone/>
              <a:defRPr sz="2400"/>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defRPr sz="2400"/>
            </a:pPr>
            <a:endParaRPr dirty="0"/>
          </a:p>
          <a:p>
            <a:pPr marL="0" indent="0">
              <a:buSzTx/>
              <a:buNone/>
              <a:defRPr sz="2400"/>
            </a:pPr>
            <a:r>
              <a:rPr dirty="0"/>
              <a:t>The RRT ATP is a component of the Rapid Response Teams Training</a:t>
            </a:r>
            <a:r>
              <a:rPr lang="fr-FR" dirty="0"/>
              <a:t> Programme.</a:t>
            </a:r>
            <a:endParaRPr dirty="0"/>
          </a:p>
        </p:txBody>
      </p:sp>
      <p:sp>
        <p:nvSpPr>
          <p:cNvPr id="2" name="Rounded Rectangle 3">
            <a:extLst>
              <a:ext uri="{FF2B5EF4-FFF2-40B4-BE49-F238E27FC236}">
                <a16:creationId xmlns:a16="http://schemas.microsoft.com/office/drawing/2014/main" id="{30EF9F5D-011B-23AD-5EE5-FDAAB99E8DF3}"/>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 name="Title 1"/>
          <p:cNvSpPr txBox="1">
            <a:spLocks noGrp="1"/>
          </p:cNvSpPr>
          <p:nvPr>
            <p:ph type="title"/>
          </p:nvPr>
        </p:nvSpPr>
        <p:spPr>
          <a:xfrm>
            <a:off x="388936" y="761728"/>
            <a:ext cx="2940637" cy="959588"/>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One Health &amp; the epi triad</a:t>
            </a:r>
          </a:p>
        </p:txBody>
      </p:sp>
      <p:sp>
        <p:nvSpPr>
          <p:cNvPr id="554" name="Content Placeholder 2"/>
          <p:cNvSpPr txBox="1"/>
          <p:nvPr/>
        </p:nvSpPr>
        <p:spPr>
          <a:xfrm>
            <a:off x="4260367" y="1332432"/>
            <a:ext cx="7536810" cy="376256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54000" indent="-254000">
              <a:spcBef>
                <a:spcPts val="600"/>
              </a:spcBef>
              <a:buClr>
                <a:schemeClr val="accent3"/>
              </a:buClr>
              <a:buSzPct val="100000"/>
              <a:buChar char="•"/>
              <a:defRPr sz="2500">
                <a:latin typeface="+mj-lt"/>
                <a:ea typeface="+mj-ea"/>
                <a:cs typeface="+mj-cs"/>
                <a:sym typeface="Source Sans Pro Regular"/>
              </a:defRPr>
            </a:pPr>
            <a:r>
              <a:rPr sz="2400" dirty="0"/>
              <a:t>“One Health recognizes the health of people is connected to the health of animals and the environment.” (CDC)</a:t>
            </a:r>
          </a:p>
          <a:p>
            <a:pPr marL="254000" indent="-254000">
              <a:spcBef>
                <a:spcPts val="700"/>
              </a:spcBef>
              <a:buClr>
                <a:schemeClr val="accent3">
                  <a:lumMod val="75000"/>
                </a:schemeClr>
              </a:buClr>
              <a:buSzPct val="100000"/>
              <a:buChar char="•"/>
              <a:defRPr sz="2500">
                <a:latin typeface="+mj-lt"/>
                <a:ea typeface="+mj-ea"/>
                <a:cs typeface="+mj-cs"/>
                <a:sym typeface="Source Sans Pro Regular"/>
              </a:defRPr>
            </a:pPr>
            <a:endParaRPr sz="2400" dirty="0"/>
          </a:p>
          <a:p>
            <a:pPr marL="254000" indent="-254000">
              <a:spcBef>
                <a:spcPts val="600"/>
              </a:spcBef>
              <a:buClr>
                <a:schemeClr val="accent3"/>
              </a:buClr>
              <a:buSzPct val="100000"/>
              <a:buChar char="•"/>
              <a:defRPr sz="2500">
                <a:latin typeface="+mj-lt"/>
                <a:ea typeface="+mj-ea"/>
                <a:cs typeface="+mj-cs"/>
                <a:sym typeface="Source Sans Pro Regular"/>
              </a:defRPr>
            </a:pPr>
            <a:r>
              <a:rPr sz="2400" dirty="0"/>
              <a:t>One Health approach encourages communication and collaboration between public health, animal health, and other sectors for better public health outcomes</a:t>
            </a:r>
          </a:p>
          <a:p>
            <a:pPr marL="254000" indent="-254000">
              <a:spcBef>
                <a:spcPts val="700"/>
              </a:spcBef>
              <a:buClr>
                <a:schemeClr val="accent3">
                  <a:lumOff val="-6274"/>
                </a:schemeClr>
              </a:buClr>
              <a:buSzPct val="100000"/>
              <a:buChar char="•"/>
              <a:defRPr sz="2500">
                <a:latin typeface="+mj-lt"/>
                <a:ea typeface="+mj-ea"/>
                <a:cs typeface="+mj-cs"/>
                <a:sym typeface="Source Sans Pro Regular"/>
              </a:defRPr>
            </a:pPr>
            <a:endParaRPr sz="2400" dirty="0"/>
          </a:p>
          <a:p>
            <a:pPr marL="254000" indent="-254000">
              <a:spcBef>
                <a:spcPts val="700"/>
              </a:spcBef>
              <a:buClr>
                <a:schemeClr val="accent3">
                  <a:lumOff val="-6274"/>
                </a:schemeClr>
              </a:buClr>
              <a:buSzPct val="100000"/>
              <a:buChar char="•"/>
              <a:defRPr sz="2500">
                <a:latin typeface="+mj-lt"/>
                <a:ea typeface="+mj-ea"/>
                <a:cs typeface="+mj-cs"/>
                <a:sym typeface="Source Sans Pro Regular"/>
              </a:defRPr>
            </a:pPr>
            <a:endParaRPr sz="2400" dirty="0"/>
          </a:p>
        </p:txBody>
      </p:sp>
      <p:sp>
        <p:nvSpPr>
          <p:cNvPr id="2" name="Rounded Rectangle 4">
            <a:extLst>
              <a:ext uri="{FF2B5EF4-FFF2-40B4-BE49-F238E27FC236}">
                <a16:creationId xmlns:a16="http://schemas.microsoft.com/office/drawing/2014/main" id="{A7401FBF-5FD9-A4D3-AA10-A840DC4A7A81}"/>
              </a:ext>
            </a:extLst>
          </p:cNvPr>
          <p:cNvSpPr/>
          <p:nvPr/>
        </p:nvSpPr>
        <p:spPr>
          <a:xfrm flipV="1">
            <a:off x="388936" y="1721316"/>
            <a:ext cx="2655040"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54">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554">
                                            <p:txEl>
                                              <p:pRg st="0" end="0"/>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iterate>
                                    <p:tmAbs val="0"/>
                                  </p:iterate>
                                  <p:childTnLst>
                                    <p:set>
                                      <p:cBhvr>
                                        <p:cTn id="11" fill="hold"/>
                                        <p:tgtEl>
                                          <p:spTgt spid="554">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iterate>
                                    <p:tmAbs val="0"/>
                                  </p:iterate>
                                  <p:childTnLst>
                                    <p:set>
                                      <p:cBhvr>
                                        <p:cTn id="15" fill="hold"/>
                                        <p:tgtEl>
                                          <p:spTgt spid="554">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iterate>
                                    <p:tmAbs val="0"/>
                                  </p:iterate>
                                  <p:childTnLst>
                                    <p:set>
                                      <p:cBhvr>
                                        <p:cTn id="19" fill="hold"/>
                                        <p:tgtEl>
                                          <p:spTgt spid="554">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iterate>
                                    <p:tmAbs val="0"/>
                                  </p:iterate>
                                  <p:childTnLst>
                                    <p:set>
                                      <p:cBhvr>
                                        <p:cTn id="23" fill="hold"/>
                                        <p:tgtEl>
                                          <p:spTgt spid="554">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iterate>
                                    <p:tmAbs val="0"/>
                                  </p:iterate>
                                  <p:childTnLst>
                                    <p:set>
                                      <p:cBhvr>
                                        <p:cTn id="27" fill="hold"/>
                                        <p:tgtEl>
                                          <p:spTgt spid="554">
                                            <p:txEl>
                                              <p:charRg st="266" end="26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4" grpId="0" build="p" bldLvl="5" animBg="1" advAuto="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4" name="Group 9"/>
          <p:cNvGrpSpPr/>
          <p:nvPr/>
        </p:nvGrpSpPr>
        <p:grpSpPr>
          <a:xfrm>
            <a:off x="2031024" y="1909527"/>
            <a:ext cx="8604425" cy="4131549"/>
            <a:chOff x="0" y="0"/>
            <a:chExt cx="8604424" cy="4131548"/>
          </a:xfrm>
        </p:grpSpPr>
        <p:pic>
          <p:nvPicPr>
            <p:cNvPr id="562" name="Picture 6" descr="Picture 6"/>
            <p:cNvPicPr>
              <a:picLocks noChangeAspect="1"/>
            </p:cNvPicPr>
            <p:nvPr/>
          </p:nvPicPr>
          <p:blipFill>
            <a:blip r:embed="rId3"/>
            <a:stretch>
              <a:fillRect/>
            </a:stretch>
          </p:blipFill>
          <p:spPr>
            <a:xfrm>
              <a:off x="0" y="0"/>
              <a:ext cx="7388384" cy="4131548"/>
            </a:xfrm>
            <a:prstGeom prst="rect">
              <a:avLst/>
            </a:prstGeom>
            <a:ln w="12700" cap="flat">
              <a:noFill/>
              <a:miter lim="400000"/>
            </a:ln>
            <a:effectLst/>
          </p:spPr>
        </p:pic>
        <p:sp>
          <p:nvSpPr>
            <p:cNvPr id="563" name="TextBox 7"/>
            <p:cNvSpPr txBox="1"/>
            <p:nvPr/>
          </p:nvSpPr>
          <p:spPr>
            <a:xfrm>
              <a:off x="6429857" y="2246246"/>
              <a:ext cx="2174567" cy="64632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lvl1pPr>
                <a:defRPr sz="1200">
                  <a:latin typeface="+mj-lt"/>
                  <a:ea typeface="+mj-ea"/>
                  <a:cs typeface="+mj-cs"/>
                  <a:sym typeface="Source Sans Pro Regular"/>
                </a:defRPr>
              </a:lvl1pPr>
            </a:lstStyle>
            <a:p>
              <a:r>
                <a:rPr dirty="0"/>
                <a:t>From </a:t>
              </a:r>
              <a:r>
                <a:rPr dirty="0" err="1"/>
                <a:t>P.Formenty</a:t>
              </a:r>
              <a:r>
                <a:rPr dirty="0"/>
                <a:t>, in </a:t>
              </a:r>
              <a:r>
                <a:rPr dirty="0" err="1"/>
                <a:t>Karesk</a:t>
              </a:r>
              <a:r>
                <a:rPr dirty="0"/>
                <a:t> and </a:t>
              </a:r>
              <a:r>
                <a:rPr dirty="0" err="1"/>
                <a:t>coll</a:t>
              </a:r>
              <a:r>
                <a:rPr dirty="0"/>
                <a:t>, 2012, Ecology of Zoonosis, The Lancet</a:t>
              </a:r>
            </a:p>
          </p:txBody>
        </p:sp>
      </p:grpSp>
      <p:sp>
        <p:nvSpPr>
          <p:cNvPr id="565" name="TextBox 1"/>
          <p:cNvSpPr txBox="1"/>
          <p:nvPr/>
        </p:nvSpPr>
        <p:spPr>
          <a:xfrm>
            <a:off x="5722620" y="5838295"/>
            <a:ext cx="435166"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1300">
                <a:latin typeface="+mj-lt"/>
                <a:ea typeface="+mj-ea"/>
                <a:cs typeface="+mj-cs"/>
                <a:sym typeface="Source Sans Pro Regular"/>
              </a:defRPr>
            </a:lvl1pPr>
          </a:lstStyle>
          <a:p>
            <a:r>
              <a:rPr dirty="0"/>
              <a:t>Days</a:t>
            </a:r>
          </a:p>
        </p:txBody>
      </p:sp>
      <p:sp>
        <p:nvSpPr>
          <p:cNvPr id="566" name="ZoneTexte 2"/>
          <p:cNvSpPr txBox="1"/>
          <p:nvPr/>
        </p:nvSpPr>
        <p:spPr>
          <a:xfrm>
            <a:off x="703433" y="726052"/>
            <a:ext cx="10785135" cy="1043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2000">
                <a:latin typeface="+mj-lt"/>
                <a:ea typeface="+mj-ea"/>
                <a:cs typeface="+mj-cs"/>
                <a:sym typeface="Source Sans Pro Regular"/>
              </a:defRPr>
            </a:pPr>
            <a:r>
              <a:rPr dirty="0"/>
              <a:t>By jointly monitoring and acting </a:t>
            </a:r>
            <a:r>
              <a:rPr u="sng" dirty="0"/>
              <a:t>before</a:t>
            </a:r>
            <a:r>
              <a:rPr dirty="0"/>
              <a:t> the pathological agent has reached capacity to amplify in human populations, it is possible to anticipate disease, control them more easily and rapidly and prevent epidemics​.</a:t>
            </a:r>
          </a:p>
        </p:txBody>
      </p:sp>
      <p:sp>
        <p:nvSpPr>
          <p:cNvPr id="567" name="Title 7"/>
          <p:cNvSpPr txBox="1">
            <a:spLocks noGrp="1"/>
          </p:cNvSpPr>
          <p:nvPr>
            <p:ph type="title"/>
          </p:nvPr>
        </p:nvSpPr>
        <p:spPr>
          <a:xfrm>
            <a:off x="236538" y="0"/>
            <a:ext cx="7511475" cy="646113"/>
          </a:xfrm>
          <a:prstGeom prst="rect">
            <a:avLst/>
          </a:prstGeom>
        </p:spPr>
        <p:txBody>
          <a:bodyPr/>
          <a:lstStyle/>
          <a:p>
            <a:r>
              <a:rPr dirty="0"/>
              <a:t>Human-animal-environment interface </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 name="Rectangle 9"/>
          <p:cNvSpPr/>
          <p:nvPr/>
        </p:nvSpPr>
        <p:spPr>
          <a:xfrm>
            <a:off x="4952853" y="4333494"/>
            <a:ext cx="5222876" cy="598488"/>
          </a:xfrm>
          <a:prstGeom prst="rect">
            <a:avLst/>
          </a:prstGeom>
          <a:solidFill>
            <a:srgbClr val="FFFF00"/>
          </a:solidFill>
          <a:ln w="12700">
            <a:miter lim="400000"/>
          </a:ln>
        </p:spPr>
        <p:txBody>
          <a:bodyPr lIns="45719" rIns="45719" anchor="ctr"/>
          <a:lstStyle/>
          <a:p>
            <a:pPr algn="ctr">
              <a:defRPr sz="1200">
                <a:latin typeface="+mj-lt"/>
                <a:ea typeface="+mj-ea"/>
                <a:cs typeface="+mj-cs"/>
                <a:sym typeface="Source Sans Pro Regular"/>
              </a:defRPr>
            </a:pPr>
            <a:endParaRPr dirty="0"/>
          </a:p>
        </p:txBody>
      </p:sp>
      <p:sp>
        <p:nvSpPr>
          <p:cNvPr id="573" name="Rectangle 5"/>
          <p:cNvSpPr txBox="1"/>
          <p:nvPr/>
        </p:nvSpPr>
        <p:spPr>
          <a:xfrm>
            <a:off x="4401674" y="1350579"/>
            <a:ext cx="7260567" cy="17851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200">
                <a:latin typeface="+mj-lt"/>
                <a:ea typeface="+mj-ea"/>
                <a:cs typeface="+mj-cs"/>
                <a:sym typeface="Source Sans Pro Regular"/>
              </a:defRPr>
            </a:lvl1pPr>
          </a:lstStyle>
          <a:p>
            <a:r>
              <a:rPr b="1" dirty="0">
                <a:solidFill>
                  <a:srgbClr val="C00000"/>
                </a:solidFill>
              </a:rPr>
              <a:t>Epidemiologists use a model for studying infectious disease and its spread that involves the microbe that causes the disease, the organism that harbors the disease, and the external factors that cause or allow disease transmission. This is also known as</a:t>
            </a:r>
            <a:r>
              <a:rPr lang="fr-FR" b="1" dirty="0">
                <a:solidFill>
                  <a:srgbClr val="C00000"/>
                </a:solidFill>
              </a:rPr>
              <a:t>:</a:t>
            </a:r>
            <a:endParaRPr b="1" dirty="0">
              <a:solidFill>
                <a:srgbClr val="C00000"/>
              </a:solidFill>
            </a:endParaRPr>
          </a:p>
        </p:txBody>
      </p:sp>
      <p:sp>
        <p:nvSpPr>
          <p:cNvPr id="574" name="Rectangle 4"/>
          <p:cNvSpPr txBox="1"/>
          <p:nvPr/>
        </p:nvSpPr>
        <p:spPr>
          <a:xfrm>
            <a:off x="4963648" y="3157155"/>
            <a:ext cx="6918961" cy="225679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indent="-457200">
              <a:lnSpc>
                <a:spcPct val="150000"/>
              </a:lnSpc>
              <a:buSzPct val="100000"/>
              <a:buAutoNum type="alphaUcPeriod"/>
              <a:defRPr sz="2400">
                <a:latin typeface="+mj-lt"/>
                <a:ea typeface="+mj-ea"/>
                <a:cs typeface="+mj-cs"/>
                <a:sym typeface="Source Sans Pro Regular"/>
              </a:defRPr>
            </a:pPr>
            <a:r>
              <a:rPr dirty="0"/>
              <a:t>Host, vector, and transmission.</a:t>
            </a:r>
            <a:endParaRPr sz="3200" dirty="0"/>
          </a:p>
          <a:p>
            <a:pPr marL="457200" indent="-457200">
              <a:lnSpc>
                <a:spcPct val="150000"/>
              </a:lnSpc>
              <a:buSzPct val="100000"/>
              <a:buAutoNum type="alphaUcPeriod"/>
              <a:defRPr sz="2400">
                <a:latin typeface="+mj-lt"/>
                <a:ea typeface="+mj-ea"/>
                <a:cs typeface="+mj-cs"/>
                <a:sym typeface="Source Sans Pro Regular"/>
              </a:defRPr>
            </a:pPr>
            <a:r>
              <a:rPr dirty="0"/>
              <a:t>Transmission, host, and environment.</a:t>
            </a:r>
            <a:endParaRPr sz="3200" dirty="0"/>
          </a:p>
          <a:p>
            <a:pPr marL="457200" indent="-457200">
              <a:lnSpc>
                <a:spcPct val="150000"/>
              </a:lnSpc>
              <a:buSzPct val="100000"/>
              <a:buAutoNum type="alphaUcPeriod"/>
              <a:defRPr sz="2400">
                <a:latin typeface="+mj-lt"/>
                <a:ea typeface="+mj-ea"/>
                <a:cs typeface="+mj-cs"/>
                <a:sym typeface="Source Sans Pro Regular"/>
              </a:defRPr>
            </a:pPr>
            <a:r>
              <a:rPr dirty="0"/>
              <a:t>Host, agent, and environment.</a:t>
            </a:r>
            <a:endParaRPr sz="3200" dirty="0"/>
          </a:p>
          <a:p>
            <a:pPr marL="457200" indent="-457200">
              <a:lnSpc>
                <a:spcPct val="150000"/>
              </a:lnSpc>
              <a:buSzPct val="100000"/>
              <a:buAutoNum type="alphaUcPeriod"/>
              <a:defRPr sz="2400">
                <a:latin typeface="+mj-lt"/>
                <a:ea typeface="+mj-ea"/>
                <a:cs typeface="+mj-cs"/>
                <a:sym typeface="Source Sans Pro Regular"/>
              </a:defRPr>
            </a:pPr>
            <a:r>
              <a:rPr dirty="0"/>
              <a:t>Organism, transmission, and environment.</a:t>
            </a:r>
          </a:p>
        </p:txBody>
      </p:sp>
      <p:pic>
        <p:nvPicPr>
          <p:cNvPr id="575" name="CheckmarkPicture 8" descr="CheckmarkPicture 8"/>
          <p:cNvPicPr>
            <a:picLocks noChangeAspect="1"/>
          </p:cNvPicPr>
          <p:nvPr/>
        </p:nvPicPr>
        <p:blipFill>
          <a:blip r:embed="rId3"/>
          <a:stretch>
            <a:fillRect/>
          </a:stretch>
        </p:blipFill>
        <p:spPr>
          <a:xfrm>
            <a:off x="4333728" y="4444617"/>
            <a:ext cx="609601" cy="455613"/>
          </a:xfrm>
          <a:prstGeom prst="rect">
            <a:avLst/>
          </a:prstGeom>
          <a:ln w="12700">
            <a:miter lim="400000"/>
          </a:ln>
        </p:spPr>
      </p:pic>
      <p:pic>
        <p:nvPicPr>
          <p:cNvPr id="576" name="Knowledge Check IconPicture 2" descr="Knowledge Check IconPicture 2"/>
          <p:cNvPicPr>
            <a:picLocks noChangeAspect="1"/>
          </p:cNvPicPr>
          <p:nvPr/>
        </p:nvPicPr>
        <p:blipFill>
          <a:blip r:embed="rId4"/>
          <a:stretch>
            <a:fillRect/>
          </a:stretch>
        </p:blipFill>
        <p:spPr>
          <a:xfrm>
            <a:off x="1120775" y="1765221"/>
            <a:ext cx="741363" cy="741364"/>
          </a:xfrm>
          <a:prstGeom prst="rect">
            <a:avLst/>
          </a:prstGeom>
          <a:ln w="12700">
            <a:miter lim="400000"/>
          </a:ln>
        </p:spPr>
      </p:pic>
      <p:sp>
        <p:nvSpPr>
          <p:cNvPr id="2" name="Title 2">
            <a:extLst>
              <a:ext uri="{FF2B5EF4-FFF2-40B4-BE49-F238E27FC236}">
                <a16:creationId xmlns:a16="http://schemas.microsoft.com/office/drawing/2014/main" id="{D1472251-899A-F9E9-82BE-2433E50674E1}"/>
              </a:ext>
            </a:extLst>
          </p:cNvPr>
          <p:cNvSpPr txBox="1">
            <a:spLocks noGrp="1"/>
          </p:cNvSpPr>
          <p:nvPr>
            <p:ph type="title"/>
          </p:nvPr>
        </p:nvSpPr>
        <p:spPr>
          <a:xfrm>
            <a:off x="384002" y="536533"/>
            <a:ext cx="2956272" cy="948250"/>
          </a:xfrm>
          <a:prstGeom prst="rect">
            <a:avLst/>
          </a:prstGeom>
        </p:spPr>
        <p:txBody>
          <a:bodyPr anchor="t">
            <a:noAutofit/>
          </a:bodyPr>
          <a:lstStyle>
            <a:lvl1pPr>
              <a:defRPr>
                <a:latin typeface="Source Sans Pro Bold"/>
                <a:ea typeface="Source Sans Pro Bold"/>
                <a:cs typeface="Source Sans Pro Bold"/>
                <a:sym typeface="Source Sans Pro Bold"/>
              </a:defRPr>
            </a:lvl1pPr>
          </a:lstStyle>
          <a:p>
            <a:r>
              <a:rPr b="1" dirty="0"/>
              <a:t>Knowledge Check</a:t>
            </a:r>
          </a:p>
        </p:txBody>
      </p:sp>
      <p:sp>
        <p:nvSpPr>
          <p:cNvPr id="3" name="Rounded Rectangle 3">
            <a:extLst>
              <a:ext uri="{FF2B5EF4-FFF2-40B4-BE49-F238E27FC236}">
                <a16:creationId xmlns:a16="http://schemas.microsoft.com/office/drawing/2014/main" id="{13C04172-29F6-3D6B-7E60-C699FD94B51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57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5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 grpId="0" animBg="1" advAuto="0"/>
      <p:bldP spid="575" grpId="0" animBg="1" advAuto="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Title 1"/>
          <p:cNvSpPr txBox="1">
            <a:spLocks noGrp="1"/>
          </p:cNvSpPr>
          <p:nvPr>
            <p:ph type="title"/>
          </p:nvPr>
        </p:nvSpPr>
        <p:spPr>
          <a:xfrm>
            <a:off x="389002" y="171506"/>
            <a:ext cx="3264195" cy="1313277"/>
          </a:xfrm>
          <a:prstGeom prst="rect">
            <a:avLst/>
          </a:prstGeom>
        </p:spPr>
        <p:txBody>
          <a:bodyPr>
            <a:noAutofit/>
          </a:bodyPr>
          <a:lstStyle>
            <a:lvl1pPr>
              <a:defRPr sz="3000">
                <a:latin typeface="Source Sans Pro Bold"/>
                <a:ea typeface="Source Sans Pro Bold"/>
                <a:cs typeface="Source Sans Pro Bold"/>
                <a:sym typeface="Source Sans Pro Bold"/>
              </a:defRPr>
            </a:lvl1pPr>
          </a:lstStyle>
          <a:p>
            <a:r>
              <a:rPr sz="3200" b="1" dirty="0"/>
              <a:t>4. Key measures for descriptive epidemiology</a:t>
            </a:r>
          </a:p>
        </p:txBody>
      </p:sp>
      <p:pic>
        <p:nvPicPr>
          <p:cNvPr id="584" name="Chart and Magnifying GlassPicture 4" descr="Chart and Magnifying GlassPicture 4"/>
          <p:cNvPicPr>
            <a:picLocks noChangeAspect="1"/>
          </p:cNvPicPr>
          <p:nvPr/>
        </p:nvPicPr>
        <p:blipFill>
          <a:blip r:embed="rId2"/>
          <a:stretch>
            <a:fillRect/>
          </a:stretch>
        </p:blipFill>
        <p:spPr>
          <a:xfrm>
            <a:off x="6248400" y="2196307"/>
            <a:ext cx="3200400" cy="2616201"/>
          </a:xfrm>
          <a:prstGeom prst="rect">
            <a:avLst/>
          </a:prstGeom>
          <a:ln w="12700">
            <a:miter lim="400000"/>
          </a:ln>
        </p:spPr>
      </p:pic>
      <p:sp>
        <p:nvSpPr>
          <p:cNvPr id="2" name="Rounded Rectangle 3">
            <a:extLst>
              <a:ext uri="{FF2B5EF4-FFF2-40B4-BE49-F238E27FC236}">
                <a16:creationId xmlns:a16="http://schemas.microsoft.com/office/drawing/2014/main" id="{8896BEE1-9BA4-B2A7-E900-0703C61C946D}"/>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itle 1"/>
          <p:cNvSpPr txBox="1">
            <a:spLocks noGrp="1"/>
          </p:cNvSpPr>
          <p:nvPr>
            <p:ph type="title"/>
          </p:nvPr>
        </p:nvSpPr>
        <p:spPr>
          <a:xfrm>
            <a:off x="389002" y="343411"/>
            <a:ext cx="3264195" cy="951801"/>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Measures of disease frequency </a:t>
            </a:r>
          </a:p>
        </p:txBody>
      </p:sp>
      <p:sp>
        <p:nvSpPr>
          <p:cNvPr id="589" name="TextBox 9"/>
          <p:cNvSpPr txBox="1"/>
          <p:nvPr/>
        </p:nvSpPr>
        <p:spPr>
          <a:xfrm>
            <a:off x="4211758" y="1628506"/>
            <a:ext cx="8023860" cy="29854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200"/>
              </a:spcBef>
              <a:defRPr sz="2400">
                <a:latin typeface="+mj-lt"/>
                <a:ea typeface="+mj-ea"/>
                <a:cs typeface="+mj-cs"/>
                <a:sym typeface="Source Sans Pro Regular"/>
              </a:defRPr>
            </a:pPr>
            <a:endParaRPr sz="2400" dirty="0"/>
          </a:p>
          <a:p>
            <a:pPr>
              <a:spcBef>
                <a:spcPts val="1200"/>
              </a:spcBef>
              <a:defRPr sz="2800" u="sng">
                <a:latin typeface="+mj-lt"/>
                <a:ea typeface="+mj-ea"/>
                <a:cs typeface="+mj-cs"/>
                <a:sym typeface="Source Sans Pro Regular"/>
              </a:defRPr>
            </a:pPr>
            <a:r>
              <a:rPr sz="2400" dirty="0">
                <a:solidFill>
                  <a:schemeClr val="accent3"/>
                </a:solidFill>
              </a:rPr>
              <a:t>Incidence</a:t>
            </a:r>
            <a:r>
              <a:rPr sz="2400" u="none" dirty="0">
                <a:solidFill>
                  <a:schemeClr val="accent3"/>
                </a:solidFill>
              </a:rPr>
              <a:t>: </a:t>
            </a:r>
            <a:r>
              <a:rPr sz="2400" u="none" dirty="0"/>
              <a:t>number of new cases of a disease in a given population over a specified time</a:t>
            </a:r>
            <a:endParaRPr sz="2400" dirty="0"/>
          </a:p>
          <a:p>
            <a:pPr>
              <a:spcBef>
                <a:spcPts val="1200"/>
              </a:spcBef>
              <a:defRPr sz="2800">
                <a:latin typeface="+mj-lt"/>
                <a:ea typeface="+mj-ea"/>
                <a:cs typeface="+mj-cs"/>
                <a:sym typeface="Source Sans Pro Regular"/>
              </a:defRPr>
            </a:pPr>
            <a:endParaRPr sz="2400" dirty="0"/>
          </a:p>
          <a:p>
            <a:pPr>
              <a:defRPr sz="2400" u="sng">
                <a:latin typeface="+mj-lt"/>
                <a:ea typeface="+mj-ea"/>
                <a:cs typeface="+mj-cs"/>
                <a:sym typeface="Source Sans Pro Regular"/>
              </a:defRPr>
            </a:pPr>
            <a:r>
              <a:rPr sz="2400" dirty="0"/>
              <a:t># of new HIV cases in country X in 2017</a:t>
            </a:r>
          </a:p>
          <a:p>
            <a:pPr>
              <a:defRPr sz="2400">
                <a:latin typeface="+mj-lt"/>
                <a:ea typeface="+mj-ea"/>
                <a:cs typeface="+mj-cs"/>
                <a:sym typeface="Source Sans Pro Regular"/>
              </a:defRPr>
            </a:pPr>
            <a:r>
              <a:rPr sz="2400" dirty="0"/>
              <a:t>total population at risk of HIV in country X in 2017</a:t>
            </a:r>
          </a:p>
          <a:p>
            <a:pPr>
              <a:defRPr sz="2800">
                <a:latin typeface="+mj-lt"/>
                <a:ea typeface="+mj-ea"/>
                <a:cs typeface="+mj-cs"/>
                <a:sym typeface="Source Sans Pro Regular"/>
              </a:defRPr>
            </a:pPr>
            <a:endParaRPr sz="2400" dirty="0"/>
          </a:p>
        </p:txBody>
      </p:sp>
      <p:sp>
        <p:nvSpPr>
          <p:cNvPr id="2" name="Rounded Rectangle 3">
            <a:extLst>
              <a:ext uri="{FF2B5EF4-FFF2-40B4-BE49-F238E27FC236}">
                <a16:creationId xmlns:a16="http://schemas.microsoft.com/office/drawing/2014/main" id="{FDB90867-BF38-3E9C-B724-E1F39960F69E}"/>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TextBox 9"/>
          <p:cNvSpPr txBox="1"/>
          <p:nvPr/>
        </p:nvSpPr>
        <p:spPr>
          <a:xfrm>
            <a:off x="4416025" y="1559256"/>
            <a:ext cx="7583111" cy="30623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200"/>
              </a:spcBef>
              <a:defRPr sz="2800" u="sng">
                <a:latin typeface="+mj-lt"/>
                <a:ea typeface="+mj-ea"/>
                <a:cs typeface="+mj-cs"/>
                <a:sym typeface="Source Sans Pro Regular"/>
              </a:defRPr>
            </a:pPr>
            <a:endParaRPr sz="2400" dirty="0"/>
          </a:p>
          <a:p>
            <a:pPr>
              <a:spcBef>
                <a:spcPts val="1200"/>
              </a:spcBef>
              <a:defRPr sz="2800" u="sng">
                <a:latin typeface="+mj-lt"/>
                <a:ea typeface="+mj-ea"/>
                <a:cs typeface="+mj-cs"/>
                <a:sym typeface="Source Sans Pro Regular"/>
              </a:defRPr>
            </a:pPr>
            <a:r>
              <a:rPr sz="2400" dirty="0">
                <a:solidFill>
                  <a:schemeClr val="accent3"/>
                </a:solidFill>
              </a:rPr>
              <a:t>Prevalence</a:t>
            </a:r>
            <a:r>
              <a:rPr sz="2400" u="none" dirty="0">
                <a:solidFill>
                  <a:schemeClr val="accent3"/>
                </a:solidFill>
              </a:rPr>
              <a:t>:</a:t>
            </a:r>
            <a:r>
              <a:rPr sz="2400" u="none" dirty="0"/>
              <a:t> proportion of a population with a disease or attribute at a specific point in time or over a specified period of time</a:t>
            </a:r>
            <a:endParaRPr sz="2400" dirty="0"/>
          </a:p>
          <a:p>
            <a:pPr>
              <a:spcBef>
                <a:spcPts val="1200"/>
              </a:spcBef>
              <a:defRPr sz="2800">
                <a:latin typeface="+mj-lt"/>
                <a:ea typeface="+mj-ea"/>
                <a:cs typeface="+mj-cs"/>
                <a:sym typeface="Source Sans Pro Regular"/>
              </a:defRPr>
            </a:pPr>
            <a:endParaRPr sz="2400" dirty="0"/>
          </a:p>
          <a:p>
            <a:pPr>
              <a:spcBef>
                <a:spcPts val="600"/>
              </a:spcBef>
              <a:defRPr sz="2400">
                <a:latin typeface="+mj-lt"/>
                <a:ea typeface="+mj-ea"/>
                <a:cs typeface="+mj-cs"/>
                <a:sym typeface="Source Sans Pro Regular"/>
              </a:defRPr>
            </a:pPr>
            <a:r>
              <a:rPr sz="2400" dirty="0"/>
              <a:t> </a:t>
            </a:r>
            <a:r>
              <a:rPr sz="2400" u="sng" dirty="0"/>
              <a:t>total # of HIV cases in country X in 2017</a:t>
            </a:r>
            <a:endParaRPr sz="2400" dirty="0"/>
          </a:p>
          <a:p>
            <a:pPr>
              <a:defRPr sz="2400">
                <a:latin typeface="+mj-lt"/>
                <a:ea typeface="+mj-ea"/>
                <a:cs typeface="+mj-cs"/>
                <a:sym typeface="Source Sans Pro Regular"/>
              </a:defRPr>
            </a:pPr>
            <a:r>
              <a:rPr sz="2400" dirty="0"/>
              <a:t>  total population of country X in mid-2017</a:t>
            </a:r>
          </a:p>
        </p:txBody>
      </p:sp>
      <p:sp>
        <p:nvSpPr>
          <p:cNvPr id="4" name="Title 1">
            <a:extLst>
              <a:ext uri="{FF2B5EF4-FFF2-40B4-BE49-F238E27FC236}">
                <a16:creationId xmlns:a16="http://schemas.microsoft.com/office/drawing/2014/main" id="{55725636-AB3A-E81A-BC47-1F9B1BA74950}"/>
              </a:ext>
            </a:extLst>
          </p:cNvPr>
          <p:cNvSpPr txBox="1">
            <a:spLocks noGrp="1"/>
          </p:cNvSpPr>
          <p:nvPr>
            <p:ph type="title"/>
          </p:nvPr>
        </p:nvSpPr>
        <p:spPr>
          <a:xfrm>
            <a:off x="389002" y="276504"/>
            <a:ext cx="3264195" cy="951801"/>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Measures of disease frequency </a:t>
            </a:r>
          </a:p>
        </p:txBody>
      </p:sp>
      <p:sp>
        <p:nvSpPr>
          <p:cNvPr id="5" name="Rounded Rectangle 3">
            <a:extLst>
              <a:ext uri="{FF2B5EF4-FFF2-40B4-BE49-F238E27FC236}">
                <a16:creationId xmlns:a16="http://schemas.microsoft.com/office/drawing/2014/main" id="{067C4FEE-3BD7-FD8E-B147-AADFBEEABA38}"/>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TextBox 9"/>
          <p:cNvSpPr txBox="1"/>
          <p:nvPr/>
        </p:nvSpPr>
        <p:spPr>
          <a:xfrm>
            <a:off x="4688528" y="1861997"/>
            <a:ext cx="8023861" cy="28315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200"/>
              </a:spcBef>
              <a:defRPr sz="2400">
                <a:latin typeface="+mj-lt"/>
                <a:ea typeface="+mj-ea"/>
                <a:cs typeface="+mj-cs"/>
                <a:sym typeface="Source Sans Pro Regular"/>
              </a:defRPr>
            </a:pPr>
            <a:endParaRPr sz="2400" dirty="0"/>
          </a:p>
          <a:p>
            <a:pPr>
              <a:spcBef>
                <a:spcPts val="600"/>
              </a:spcBef>
              <a:defRPr sz="2800" u="sng">
                <a:latin typeface="+mj-lt"/>
                <a:ea typeface="+mj-ea"/>
                <a:cs typeface="+mj-cs"/>
                <a:sym typeface="Source Sans Pro Regular"/>
              </a:defRPr>
            </a:pPr>
            <a:r>
              <a:rPr sz="2400" dirty="0">
                <a:solidFill>
                  <a:schemeClr val="accent3"/>
                </a:solidFill>
              </a:rPr>
              <a:t>Attack Rate</a:t>
            </a:r>
            <a:r>
              <a:rPr sz="2400" u="none" dirty="0">
                <a:solidFill>
                  <a:schemeClr val="accent3"/>
                </a:solidFill>
              </a:rPr>
              <a:t>: </a:t>
            </a:r>
            <a:r>
              <a:rPr sz="2400" u="none" dirty="0"/>
              <a:t>proportion of persons exposed to infectious agent that become ill</a:t>
            </a:r>
            <a:endParaRPr sz="2400" dirty="0"/>
          </a:p>
          <a:p>
            <a:pPr>
              <a:spcBef>
                <a:spcPts val="600"/>
              </a:spcBef>
              <a:defRPr sz="2800">
                <a:latin typeface="+mj-lt"/>
                <a:ea typeface="+mj-ea"/>
                <a:cs typeface="+mj-cs"/>
                <a:sym typeface="Source Sans Pro Regular"/>
              </a:defRPr>
            </a:pPr>
            <a:endParaRPr sz="2400" dirty="0"/>
          </a:p>
          <a:p>
            <a:pPr>
              <a:defRPr sz="2400" u="sng">
                <a:latin typeface="+mj-lt"/>
                <a:ea typeface="+mj-ea"/>
                <a:cs typeface="+mj-cs"/>
                <a:sym typeface="Source Sans Pro Regular"/>
              </a:defRPr>
            </a:pPr>
            <a:r>
              <a:rPr sz="2400" dirty="0"/>
              <a:t># of people that ate meat that got bloody diarrhea</a:t>
            </a:r>
          </a:p>
          <a:p>
            <a:pPr>
              <a:defRPr sz="2400">
                <a:latin typeface="+mj-lt"/>
                <a:ea typeface="+mj-ea"/>
                <a:cs typeface="+mj-cs"/>
                <a:sym typeface="Source Sans Pro Regular"/>
              </a:defRPr>
            </a:pPr>
            <a:r>
              <a:rPr sz="2400" dirty="0"/>
              <a:t># of people that ate the meat</a:t>
            </a:r>
          </a:p>
          <a:p>
            <a:pPr>
              <a:defRPr sz="2800">
                <a:latin typeface="+mj-lt"/>
                <a:ea typeface="+mj-ea"/>
                <a:cs typeface="+mj-cs"/>
                <a:sym typeface="Source Sans Pro Regular"/>
              </a:defRPr>
            </a:pPr>
            <a:endParaRPr sz="2400" dirty="0"/>
          </a:p>
        </p:txBody>
      </p:sp>
      <p:sp>
        <p:nvSpPr>
          <p:cNvPr id="4" name="Title 1">
            <a:extLst>
              <a:ext uri="{FF2B5EF4-FFF2-40B4-BE49-F238E27FC236}">
                <a16:creationId xmlns:a16="http://schemas.microsoft.com/office/drawing/2014/main" id="{941B955A-6951-CF76-5408-7B2AF4FC48B5}"/>
              </a:ext>
            </a:extLst>
          </p:cNvPr>
          <p:cNvSpPr txBox="1">
            <a:spLocks noGrp="1"/>
          </p:cNvSpPr>
          <p:nvPr>
            <p:ph type="title"/>
          </p:nvPr>
        </p:nvSpPr>
        <p:spPr>
          <a:xfrm>
            <a:off x="389002" y="343411"/>
            <a:ext cx="3264195" cy="951801"/>
          </a:xfrm>
          <a:prstGeom prst="rect">
            <a:avLst/>
          </a:prstGeom>
        </p:spPr>
        <p:txBody>
          <a:bodyPr>
            <a:noAutofit/>
          </a:bodyPr>
          <a:lstStyle>
            <a:lvl1pPr>
              <a:defRPr>
                <a:latin typeface="Source Sans Pro Bold"/>
                <a:ea typeface="Source Sans Pro Bold"/>
                <a:cs typeface="Source Sans Pro Bold"/>
                <a:sym typeface="Source Sans Pro Bold"/>
              </a:defRPr>
            </a:lvl1pPr>
          </a:lstStyle>
          <a:p>
            <a:r>
              <a:rPr b="1" dirty="0"/>
              <a:t>Measures of disease frequency </a:t>
            </a:r>
          </a:p>
        </p:txBody>
      </p:sp>
      <p:sp>
        <p:nvSpPr>
          <p:cNvPr id="5" name="Rounded Rectangle 3">
            <a:extLst>
              <a:ext uri="{FF2B5EF4-FFF2-40B4-BE49-F238E27FC236}">
                <a16:creationId xmlns:a16="http://schemas.microsoft.com/office/drawing/2014/main" id="{5B158145-E6B9-5BE2-250B-B73CEF91F0B2}"/>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 name="Title 1"/>
          <p:cNvSpPr txBox="1">
            <a:spLocks noGrp="1"/>
          </p:cNvSpPr>
          <p:nvPr>
            <p:ph type="title" idx="4294967295"/>
          </p:nvPr>
        </p:nvSpPr>
        <p:spPr>
          <a:xfrm>
            <a:off x="236925" y="-30963"/>
            <a:ext cx="4274289" cy="646113"/>
          </a:xfrm>
          <a:prstGeom prst="rect">
            <a:avLst/>
          </a:prstGeom>
        </p:spPr>
        <p:txBody>
          <a:bodyPr/>
          <a:lstStyle>
            <a:lvl1pPr>
              <a:defRPr>
                <a:latin typeface="Source Sans Pro Bold"/>
                <a:ea typeface="Source Sans Pro Bold"/>
                <a:cs typeface="Source Sans Pro Bold"/>
                <a:sym typeface="Source Sans Pro Bold"/>
              </a:defRPr>
            </a:lvl1pPr>
          </a:lstStyle>
          <a:p>
            <a:r>
              <a:rPr b="1" dirty="0"/>
              <a:t>Why use proportions?</a:t>
            </a:r>
          </a:p>
        </p:txBody>
      </p:sp>
      <p:sp>
        <p:nvSpPr>
          <p:cNvPr id="616" name="Content Placeholder 5"/>
          <p:cNvSpPr txBox="1">
            <a:spLocks noGrp="1"/>
          </p:cNvSpPr>
          <p:nvPr>
            <p:ph type="body" sz="quarter" idx="1"/>
          </p:nvPr>
        </p:nvSpPr>
        <p:spPr>
          <a:xfrm>
            <a:off x="2378927" y="1247001"/>
            <a:ext cx="4117653" cy="1900239"/>
          </a:xfrm>
          <a:prstGeom prst="rect">
            <a:avLst/>
          </a:prstGeom>
          <a:solidFill>
            <a:srgbClr val="DEEBF7"/>
          </a:solidFill>
        </p:spPr>
        <p:txBody>
          <a:bodyPr/>
          <a:lstStyle/>
          <a:p>
            <a:pPr marL="0" indent="0" algn="ctr">
              <a:buSzTx/>
              <a:buNone/>
              <a:defRPr sz="2400"/>
            </a:pPr>
            <a:r>
              <a:rPr dirty="0"/>
              <a:t>Village A</a:t>
            </a:r>
          </a:p>
          <a:p>
            <a:pPr marL="0" indent="0" algn="ctr">
              <a:buSzTx/>
              <a:buNone/>
            </a:pPr>
            <a:endParaRPr dirty="0"/>
          </a:p>
          <a:p>
            <a:pPr marL="0" indent="0" algn="ctr">
              <a:buSzTx/>
              <a:buNone/>
              <a:defRPr sz="2400"/>
            </a:pPr>
            <a:r>
              <a:rPr dirty="0"/>
              <a:t>20 new cases of disease</a:t>
            </a:r>
          </a:p>
        </p:txBody>
      </p:sp>
      <p:grpSp>
        <p:nvGrpSpPr>
          <p:cNvPr id="619" name="Content Placeholder 6"/>
          <p:cNvGrpSpPr/>
          <p:nvPr/>
        </p:nvGrpSpPr>
        <p:grpSpPr>
          <a:xfrm>
            <a:off x="6562493" y="1247000"/>
            <a:ext cx="4038601" cy="1900240"/>
            <a:chOff x="0" y="0"/>
            <a:chExt cx="4038600" cy="1900238"/>
          </a:xfrm>
        </p:grpSpPr>
        <p:sp>
          <p:nvSpPr>
            <p:cNvPr id="617" name="Rectangle"/>
            <p:cNvSpPr/>
            <p:nvPr/>
          </p:nvSpPr>
          <p:spPr>
            <a:xfrm>
              <a:off x="0" y="-1"/>
              <a:ext cx="4038600" cy="1900240"/>
            </a:xfrm>
            <a:prstGeom prst="rect">
              <a:avLst/>
            </a:prstGeom>
            <a:solidFill>
              <a:srgbClr val="E2F0D9"/>
            </a:solidFill>
            <a:ln w="12700" cap="flat">
              <a:noFill/>
              <a:miter lim="400000"/>
            </a:ln>
            <a:effectLst/>
          </p:spPr>
          <p:txBody>
            <a:bodyPr wrap="square" lIns="45719" tIns="45719" rIns="45719" bIns="45719" numCol="1" anchor="t">
              <a:noAutofit/>
            </a:bodyPr>
            <a:lstStyle/>
            <a:p>
              <a:pPr algn="ctr" defTabSz="289321">
                <a:lnSpc>
                  <a:spcPct val="90000"/>
                </a:lnSpc>
                <a:spcBef>
                  <a:spcPts val="300"/>
                </a:spcBef>
                <a:defRPr sz="3200">
                  <a:latin typeface="+mj-lt"/>
                  <a:ea typeface="+mj-ea"/>
                  <a:cs typeface="+mj-cs"/>
                  <a:sym typeface="Source Sans Pro Regular"/>
                </a:defRPr>
              </a:pPr>
              <a:endParaRPr dirty="0"/>
            </a:p>
          </p:txBody>
        </p:sp>
        <p:sp>
          <p:nvSpPr>
            <p:cNvPr id="618" name="Village B…"/>
            <p:cNvSpPr txBox="1"/>
            <p:nvPr/>
          </p:nvSpPr>
          <p:spPr>
            <a:xfrm>
              <a:off x="45719" y="-1"/>
              <a:ext cx="3947161" cy="190024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rmAutofit/>
            </a:bodyPr>
            <a:lstStyle/>
            <a:p>
              <a:pPr algn="ctr" defTabSz="289321">
                <a:lnSpc>
                  <a:spcPct val="90000"/>
                </a:lnSpc>
                <a:spcBef>
                  <a:spcPts val="300"/>
                </a:spcBef>
                <a:defRPr sz="2400">
                  <a:latin typeface="+mj-lt"/>
                  <a:ea typeface="+mj-ea"/>
                  <a:cs typeface="+mj-cs"/>
                  <a:sym typeface="Source Sans Pro Regular"/>
                </a:defRPr>
              </a:pPr>
              <a:r>
                <a:rPr dirty="0"/>
                <a:t>Village B</a:t>
              </a:r>
              <a:endParaRPr sz="3200" dirty="0"/>
            </a:p>
            <a:p>
              <a:pPr algn="ctr" defTabSz="289321">
                <a:lnSpc>
                  <a:spcPct val="90000"/>
                </a:lnSpc>
                <a:spcBef>
                  <a:spcPts val="300"/>
                </a:spcBef>
                <a:defRPr sz="3200">
                  <a:latin typeface="+mj-lt"/>
                  <a:ea typeface="+mj-ea"/>
                  <a:cs typeface="+mj-cs"/>
                  <a:sym typeface="Source Sans Pro Regular"/>
                </a:defRPr>
              </a:pPr>
              <a:endParaRPr sz="3200" dirty="0"/>
            </a:p>
            <a:p>
              <a:pPr algn="ctr" defTabSz="289321">
                <a:lnSpc>
                  <a:spcPct val="90000"/>
                </a:lnSpc>
                <a:spcBef>
                  <a:spcPts val="300"/>
                </a:spcBef>
                <a:defRPr sz="2400">
                  <a:latin typeface="+mj-lt"/>
                  <a:ea typeface="+mj-ea"/>
                  <a:cs typeface="+mj-cs"/>
                  <a:sym typeface="Source Sans Pro Regular"/>
                </a:defRPr>
              </a:pPr>
              <a:r>
                <a:rPr dirty="0"/>
                <a:t>50 new cases of disease</a:t>
              </a:r>
            </a:p>
          </p:txBody>
        </p:sp>
      </p:grpSp>
      <p:sp>
        <p:nvSpPr>
          <p:cNvPr id="620" name="TextBox 7"/>
          <p:cNvSpPr txBox="1"/>
          <p:nvPr/>
        </p:nvSpPr>
        <p:spPr>
          <a:xfrm>
            <a:off x="3985951" y="3298273"/>
            <a:ext cx="5309160" cy="485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400">
                <a:solidFill>
                  <a:schemeClr val="accent2"/>
                </a:solidFill>
                <a:latin typeface="Source Sans Pro Bold"/>
                <a:ea typeface="Source Sans Pro Bold"/>
                <a:cs typeface="Source Sans Pro Bold"/>
                <a:sym typeface="Source Sans Pro Bold"/>
              </a:defRPr>
            </a:lvl1pPr>
          </a:lstStyle>
          <a:p>
            <a:r>
              <a:rPr dirty="0"/>
              <a:t>Which village is most concerning?</a:t>
            </a:r>
          </a:p>
        </p:txBody>
      </p:sp>
      <p:grpSp>
        <p:nvGrpSpPr>
          <p:cNvPr id="623" name="Content Placeholder 5"/>
          <p:cNvGrpSpPr/>
          <p:nvPr/>
        </p:nvGrpSpPr>
        <p:grpSpPr>
          <a:xfrm>
            <a:off x="2444841" y="4000263"/>
            <a:ext cx="4051739" cy="1900809"/>
            <a:chOff x="0" y="0"/>
            <a:chExt cx="4051737" cy="1900808"/>
          </a:xfrm>
        </p:grpSpPr>
        <p:sp>
          <p:nvSpPr>
            <p:cNvPr id="621" name="Rectangle"/>
            <p:cNvSpPr/>
            <p:nvPr/>
          </p:nvSpPr>
          <p:spPr>
            <a:xfrm>
              <a:off x="-1" y="-1"/>
              <a:ext cx="4051739" cy="1900810"/>
            </a:xfrm>
            <a:prstGeom prst="rect">
              <a:avLst/>
            </a:prstGeom>
            <a:solidFill>
              <a:srgbClr val="DEEBF7"/>
            </a:solidFill>
            <a:ln w="12700" cap="flat">
              <a:noFill/>
              <a:miter lim="400000"/>
            </a:ln>
            <a:effectLst/>
          </p:spPr>
          <p:txBody>
            <a:bodyPr wrap="square" lIns="45719" tIns="45719" rIns="45719" bIns="45719" numCol="1" anchor="t">
              <a:noAutofit/>
            </a:bodyPr>
            <a:lstStyle/>
            <a:p>
              <a:pPr>
                <a:spcBef>
                  <a:spcPts val="600"/>
                </a:spcBef>
                <a:defRPr sz="2800"/>
              </a:pPr>
              <a:endParaRPr dirty="0"/>
            </a:p>
          </p:txBody>
        </p:sp>
        <p:sp>
          <p:nvSpPr>
            <p:cNvPr id="622" name="Village population: 200…"/>
            <p:cNvSpPr txBox="1"/>
            <p:nvPr/>
          </p:nvSpPr>
          <p:spPr>
            <a:xfrm>
              <a:off x="45719" y="-1"/>
              <a:ext cx="3960298" cy="18978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a:spcBef>
                  <a:spcPts val="500"/>
                </a:spcBef>
                <a:defRPr sz="2400">
                  <a:latin typeface="+mj-lt"/>
                  <a:ea typeface="+mj-ea"/>
                  <a:cs typeface="+mj-cs"/>
                  <a:sym typeface="Source Sans Pro Regular"/>
                </a:defRPr>
              </a:pPr>
              <a:r>
                <a:rPr dirty="0"/>
                <a:t>Village population: 200</a:t>
              </a:r>
              <a:endParaRPr sz="2800" dirty="0"/>
            </a:p>
            <a:p>
              <a:pPr>
                <a:spcBef>
                  <a:spcPts val="600"/>
                </a:spcBef>
                <a:defRPr sz="2400">
                  <a:latin typeface="+mj-lt"/>
                  <a:ea typeface="+mj-ea"/>
                  <a:cs typeface="+mj-cs"/>
                  <a:sym typeface="Source Sans Pro Regular"/>
                </a:defRPr>
              </a:pPr>
              <a:endParaRPr sz="2800" dirty="0"/>
            </a:p>
            <a:p>
              <a:pPr>
                <a:spcBef>
                  <a:spcPts val="500"/>
                </a:spcBef>
                <a:defRPr sz="2400">
                  <a:latin typeface="+mj-lt"/>
                  <a:ea typeface="+mj-ea"/>
                  <a:cs typeface="+mj-cs"/>
                  <a:sym typeface="Source Sans Pro Regular"/>
                </a:defRPr>
              </a:pPr>
              <a:r>
                <a:rPr dirty="0"/>
                <a:t>Incidence = 20/200 </a:t>
              </a:r>
              <a:endParaRPr sz="2800" dirty="0"/>
            </a:p>
            <a:p>
              <a:pPr>
                <a:spcBef>
                  <a:spcPts val="500"/>
                </a:spcBef>
                <a:defRPr sz="2400">
                  <a:latin typeface="+mj-lt"/>
                  <a:ea typeface="+mj-ea"/>
                  <a:cs typeface="+mj-cs"/>
                  <a:sym typeface="Source Sans Pro Regular"/>
                </a:defRPr>
              </a:pPr>
              <a:r>
                <a:rPr dirty="0"/>
                <a:t>                      = 0.1 </a:t>
              </a:r>
            </a:p>
          </p:txBody>
        </p:sp>
      </p:grpSp>
      <p:grpSp>
        <p:nvGrpSpPr>
          <p:cNvPr id="626" name="Content Placeholder 6"/>
          <p:cNvGrpSpPr/>
          <p:nvPr/>
        </p:nvGrpSpPr>
        <p:grpSpPr>
          <a:xfrm>
            <a:off x="6562493" y="4014563"/>
            <a:ext cx="4032510" cy="1900810"/>
            <a:chOff x="0" y="0"/>
            <a:chExt cx="4032508" cy="1900808"/>
          </a:xfrm>
        </p:grpSpPr>
        <p:sp>
          <p:nvSpPr>
            <p:cNvPr id="624" name="Rectangle"/>
            <p:cNvSpPr/>
            <p:nvPr/>
          </p:nvSpPr>
          <p:spPr>
            <a:xfrm>
              <a:off x="0" y="0"/>
              <a:ext cx="4032509" cy="1900809"/>
            </a:xfrm>
            <a:prstGeom prst="rect">
              <a:avLst/>
            </a:prstGeom>
            <a:solidFill>
              <a:srgbClr val="E2F0D9"/>
            </a:solidFill>
            <a:ln w="12700" cap="flat">
              <a:noFill/>
              <a:miter lim="400000"/>
            </a:ln>
            <a:effectLst/>
          </p:spPr>
          <p:txBody>
            <a:bodyPr wrap="square" lIns="45719" tIns="45719" rIns="45719" bIns="45719" numCol="1" anchor="t">
              <a:noAutofit/>
            </a:bodyPr>
            <a:lstStyle/>
            <a:p>
              <a:pPr>
                <a:spcBef>
                  <a:spcPts val="600"/>
                </a:spcBef>
                <a:defRPr sz="2800"/>
              </a:pPr>
              <a:endParaRPr dirty="0"/>
            </a:p>
          </p:txBody>
        </p:sp>
        <p:sp>
          <p:nvSpPr>
            <p:cNvPr id="625" name="Village population: 1000…"/>
            <p:cNvSpPr txBox="1"/>
            <p:nvPr/>
          </p:nvSpPr>
          <p:spPr>
            <a:xfrm>
              <a:off x="45720" y="0"/>
              <a:ext cx="3941069" cy="18978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spAutoFit/>
            </a:bodyPr>
            <a:lstStyle/>
            <a:p>
              <a:pPr>
                <a:spcBef>
                  <a:spcPts val="500"/>
                </a:spcBef>
                <a:defRPr sz="2400">
                  <a:latin typeface="+mj-lt"/>
                  <a:ea typeface="+mj-ea"/>
                  <a:cs typeface="+mj-cs"/>
                  <a:sym typeface="Source Sans Pro Regular"/>
                </a:defRPr>
              </a:pPr>
              <a:r>
                <a:rPr dirty="0"/>
                <a:t>Village population: 1000</a:t>
              </a:r>
              <a:endParaRPr sz="2800" dirty="0"/>
            </a:p>
            <a:p>
              <a:pPr>
                <a:spcBef>
                  <a:spcPts val="600"/>
                </a:spcBef>
                <a:defRPr sz="2400">
                  <a:latin typeface="+mj-lt"/>
                  <a:ea typeface="+mj-ea"/>
                  <a:cs typeface="+mj-cs"/>
                  <a:sym typeface="Source Sans Pro Regular"/>
                </a:defRPr>
              </a:pPr>
              <a:endParaRPr sz="2800" dirty="0"/>
            </a:p>
            <a:p>
              <a:pPr>
                <a:spcBef>
                  <a:spcPts val="500"/>
                </a:spcBef>
                <a:defRPr sz="2400">
                  <a:latin typeface="+mj-lt"/>
                  <a:ea typeface="+mj-ea"/>
                  <a:cs typeface="+mj-cs"/>
                  <a:sym typeface="Source Sans Pro Regular"/>
                </a:defRPr>
              </a:pPr>
              <a:r>
                <a:rPr dirty="0"/>
                <a:t>Incidence = 50/1000</a:t>
              </a:r>
              <a:endParaRPr sz="2800" dirty="0"/>
            </a:p>
            <a:p>
              <a:pPr>
                <a:spcBef>
                  <a:spcPts val="500"/>
                </a:spcBef>
                <a:defRPr sz="2400">
                  <a:latin typeface="+mj-lt"/>
                  <a:ea typeface="+mj-ea"/>
                  <a:cs typeface="+mj-cs"/>
                  <a:sym typeface="Source Sans Pro Regular"/>
                </a:defRPr>
              </a:pPr>
              <a:r>
                <a:rPr dirty="0"/>
                <a:t>                      = 0.05</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626"/>
                                        </p:tgtEl>
                                        <p:attrNameLst>
                                          <p:attrName>style.visibility</p:attrName>
                                        </p:attrNameLst>
                                      </p:cBhvr>
                                      <p:to>
                                        <p:strVal val="visible"/>
                                      </p:to>
                                    </p:set>
                                    <p:animEffect transition="in" filter="fade">
                                      <p:cBhvr>
                                        <p:cTn id="7" dur="500"/>
                                        <p:tgtEl>
                                          <p:spTgt spid="626"/>
                                        </p:tgtEl>
                                      </p:cBhvr>
                                    </p:animEffect>
                                  </p:childTnLst>
                                </p:cTn>
                              </p:par>
                            </p:childTnLst>
                          </p:cTn>
                        </p:par>
                        <p:par>
                          <p:cTn id="8" fill="hold">
                            <p:stCondLst>
                              <p:cond delay="500"/>
                            </p:stCondLst>
                            <p:childTnLst>
                              <p:par>
                                <p:cTn id="9" presetID="10" presetClass="entr" fill="hold" grpId="0" nodeType="afterEffect">
                                  <p:stCondLst>
                                    <p:cond delay="0"/>
                                  </p:stCondLst>
                                  <p:iterate>
                                    <p:tmAbs val="0"/>
                                  </p:iterate>
                                  <p:childTnLst>
                                    <p:set>
                                      <p:cBhvr>
                                        <p:cTn id="10" fill="hold"/>
                                        <p:tgtEl>
                                          <p:spTgt spid="623"/>
                                        </p:tgtEl>
                                        <p:attrNameLst>
                                          <p:attrName>style.visibility</p:attrName>
                                        </p:attrNameLst>
                                      </p:cBhvr>
                                      <p:to>
                                        <p:strVal val="visible"/>
                                      </p:to>
                                    </p:set>
                                    <p:animEffect transition="in" filter="fade">
                                      <p:cBhvr>
                                        <p:cTn id="11" dur="500"/>
                                        <p:tgtEl>
                                          <p:spTgt spid="6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 grpId="0" animBg="1" advAuto="0"/>
      <p:bldP spid="626" grpId="0" animBg="1" advAuto="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TextBox 4"/>
          <p:cNvSpPr txBox="1"/>
          <p:nvPr/>
        </p:nvSpPr>
        <p:spPr>
          <a:xfrm>
            <a:off x="4838436" y="2274838"/>
            <a:ext cx="6836548" cy="23083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2400">
                <a:latin typeface="+mj-lt"/>
                <a:ea typeface="+mj-ea"/>
                <a:cs typeface="+mj-cs"/>
                <a:sym typeface="Source Sans Pro Regular"/>
              </a:defRPr>
            </a:pPr>
            <a:r>
              <a:rPr dirty="0"/>
              <a:t>The incidence of X was 4/100,000 in October and 17/100,000 in November. </a:t>
            </a:r>
            <a:endParaRPr dirty="0">
              <a:latin typeface="Arial"/>
              <a:ea typeface="Arial"/>
              <a:cs typeface="Arial"/>
              <a:sym typeface="Arial"/>
            </a:endParaRPr>
          </a:p>
          <a:p>
            <a:pPr>
              <a:defRPr sz="2400">
                <a:latin typeface="+mj-lt"/>
                <a:ea typeface="+mj-ea"/>
                <a:cs typeface="+mj-cs"/>
                <a:sym typeface="Source Sans Pro Regular"/>
              </a:defRPr>
            </a:pPr>
            <a:endParaRPr dirty="0">
              <a:latin typeface="Arial"/>
              <a:ea typeface="Arial"/>
              <a:cs typeface="Arial"/>
              <a:sym typeface="Arial"/>
            </a:endParaRPr>
          </a:p>
          <a:p>
            <a:pPr marL="254000" indent="-254000">
              <a:buClr>
                <a:schemeClr val="accent3">
                  <a:lumMod val="75000"/>
                </a:schemeClr>
              </a:buClr>
              <a:buSzPct val="100000"/>
              <a:buFont typeface="Arial"/>
              <a:buChar char="•"/>
              <a:defRPr sz="2400">
                <a:latin typeface="+mj-lt"/>
                <a:ea typeface="+mj-ea"/>
                <a:cs typeface="+mj-cs"/>
                <a:sym typeface="Source Sans Pro Regular"/>
              </a:defRPr>
            </a:pPr>
            <a:r>
              <a:rPr dirty="0"/>
              <a:t>What does that mean? </a:t>
            </a:r>
          </a:p>
          <a:p>
            <a:pPr marL="254000" indent="-254000">
              <a:buClr>
                <a:schemeClr val="accent3">
                  <a:lumMod val="75000"/>
                </a:schemeClr>
              </a:buClr>
              <a:buSzPct val="100000"/>
              <a:buFont typeface="Arial"/>
              <a:buChar char="•"/>
              <a:defRPr sz="2400">
                <a:latin typeface="+mj-lt"/>
                <a:ea typeface="+mj-ea"/>
                <a:cs typeface="+mj-cs"/>
                <a:sym typeface="Source Sans Pro Regular"/>
              </a:defRPr>
            </a:pPr>
            <a:endParaRPr dirty="0"/>
          </a:p>
          <a:p>
            <a:pPr marL="254000" indent="-254000">
              <a:buClr>
                <a:schemeClr val="accent3">
                  <a:lumMod val="75000"/>
                </a:schemeClr>
              </a:buClr>
              <a:buSzPct val="100000"/>
              <a:buFont typeface="Arial"/>
              <a:buChar char="•"/>
              <a:defRPr sz="2400">
                <a:latin typeface="+mj-lt"/>
                <a:ea typeface="+mj-ea"/>
                <a:cs typeface="+mj-cs"/>
                <a:sym typeface="Source Sans Pro Regular"/>
              </a:defRPr>
            </a:pPr>
            <a:r>
              <a:rPr dirty="0"/>
              <a:t>Should we be concerned?</a:t>
            </a:r>
          </a:p>
        </p:txBody>
      </p:sp>
      <p:sp>
        <p:nvSpPr>
          <p:cNvPr id="2" name="Title 1">
            <a:extLst>
              <a:ext uri="{FF2B5EF4-FFF2-40B4-BE49-F238E27FC236}">
                <a16:creationId xmlns:a16="http://schemas.microsoft.com/office/drawing/2014/main" id="{60F26AD3-EFE4-2A81-F36C-3B22E5E31548}"/>
              </a:ext>
            </a:extLst>
          </p:cNvPr>
          <p:cNvSpPr txBox="1">
            <a:spLocks/>
          </p:cNvSpPr>
          <p:nvPr/>
        </p:nvSpPr>
        <p:spPr>
          <a:xfrm>
            <a:off x="389002" y="532982"/>
            <a:ext cx="3264195" cy="95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Interpreting incidence</a:t>
            </a:r>
          </a:p>
        </p:txBody>
      </p:sp>
      <p:sp>
        <p:nvSpPr>
          <p:cNvPr id="3" name="Rounded Rectangle 3">
            <a:extLst>
              <a:ext uri="{FF2B5EF4-FFF2-40B4-BE49-F238E27FC236}">
                <a16:creationId xmlns:a16="http://schemas.microsoft.com/office/drawing/2014/main" id="{FA73778B-99E7-2209-EC2E-DE12FC74F30F}"/>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TextBox 9"/>
          <p:cNvSpPr txBox="1"/>
          <p:nvPr/>
        </p:nvSpPr>
        <p:spPr>
          <a:xfrm>
            <a:off x="4303724" y="1583093"/>
            <a:ext cx="7264487" cy="41242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spcBef>
                <a:spcPts val="1200"/>
              </a:spcBef>
              <a:defRPr sz="2400">
                <a:latin typeface="+mj-lt"/>
                <a:ea typeface="+mj-ea"/>
                <a:cs typeface="+mj-cs"/>
                <a:sym typeface="Source Sans Pro Regular"/>
              </a:defRPr>
            </a:pPr>
            <a:r>
              <a:rPr dirty="0">
                <a:solidFill>
                  <a:schemeClr val="accent3"/>
                </a:solidFill>
              </a:rPr>
              <a:t>Morbidity:  </a:t>
            </a:r>
            <a:r>
              <a:rPr dirty="0"/>
              <a:t>disease, injury, disability</a:t>
            </a:r>
            <a:endParaRPr sz="3200" dirty="0"/>
          </a:p>
          <a:p>
            <a:pPr>
              <a:spcBef>
                <a:spcPts val="1200"/>
              </a:spcBef>
              <a:defRPr sz="2400">
                <a:latin typeface="+mj-lt"/>
                <a:ea typeface="+mj-ea"/>
                <a:cs typeface="+mj-cs"/>
                <a:sym typeface="Source Sans Pro Regular"/>
              </a:defRPr>
            </a:pPr>
            <a:r>
              <a:rPr dirty="0">
                <a:solidFill>
                  <a:schemeClr val="accent3"/>
                </a:solidFill>
              </a:rPr>
              <a:t>Mortality rate:   </a:t>
            </a:r>
            <a:r>
              <a:rPr dirty="0"/>
              <a:t>proportion of the population that dies of a disease      </a:t>
            </a:r>
            <a:endParaRPr sz="3200" dirty="0"/>
          </a:p>
          <a:p>
            <a:pPr>
              <a:spcBef>
                <a:spcPts val="1200"/>
              </a:spcBef>
              <a:defRPr sz="2400">
                <a:latin typeface="+mj-lt"/>
                <a:ea typeface="+mj-ea"/>
                <a:cs typeface="+mj-cs"/>
                <a:sym typeface="Source Sans Pro Regular"/>
              </a:defRPr>
            </a:pPr>
            <a:r>
              <a:rPr dirty="0"/>
              <a:t>                        </a:t>
            </a:r>
            <a:r>
              <a:rPr sz="2000" u="sng" dirty="0"/>
              <a:t>number of Cholera deaths in city C in 2018</a:t>
            </a:r>
            <a:endParaRPr sz="3200" dirty="0"/>
          </a:p>
          <a:p>
            <a:pPr>
              <a:defRPr sz="2000">
                <a:latin typeface="+mj-lt"/>
                <a:ea typeface="+mj-ea"/>
                <a:cs typeface="+mj-cs"/>
                <a:sym typeface="Source Sans Pro Regular"/>
              </a:defRPr>
            </a:pPr>
            <a:r>
              <a:rPr dirty="0"/>
              <a:t>                    number of people at risk of Cholera in city C in 2018</a:t>
            </a:r>
            <a:endParaRPr u="sng" dirty="0"/>
          </a:p>
          <a:p>
            <a:pPr>
              <a:spcBef>
                <a:spcPts val="1200"/>
              </a:spcBef>
              <a:defRPr sz="2400">
                <a:latin typeface="+mj-lt"/>
                <a:ea typeface="+mj-ea"/>
                <a:cs typeface="+mj-cs"/>
                <a:sym typeface="Source Sans Pro Regular"/>
              </a:defRPr>
            </a:pPr>
            <a:endParaRPr u="sng" dirty="0"/>
          </a:p>
          <a:p>
            <a:pPr>
              <a:defRPr sz="2400">
                <a:latin typeface="+mj-lt"/>
                <a:ea typeface="+mj-ea"/>
                <a:cs typeface="+mj-cs"/>
                <a:sym typeface="Source Sans Pro Regular"/>
              </a:defRPr>
            </a:pPr>
            <a:r>
              <a:rPr dirty="0">
                <a:solidFill>
                  <a:schemeClr val="accent3"/>
                </a:solidFill>
              </a:rPr>
              <a:t>Case Fatality Rate: </a:t>
            </a:r>
            <a:r>
              <a:rPr dirty="0"/>
              <a:t>proportion of cases that die of the disease</a:t>
            </a:r>
            <a:endParaRPr sz="3200" dirty="0"/>
          </a:p>
          <a:p>
            <a:pPr>
              <a:defRPr sz="2400">
                <a:latin typeface="+mj-lt"/>
                <a:ea typeface="+mj-ea"/>
                <a:cs typeface="+mj-cs"/>
                <a:sym typeface="Source Sans Pro Regular"/>
              </a:defRPr>
            </a:pPr>
            <a:r>
              <a:rPr dirty="0"/>
              <a:t>                         </a:t>
            </a:r>
            <a:r>
              <a:rPr sz="2000" u="sng" dirty="0"/>
              <a:t>number of Cholera deaths in city C in 2018</a:t>
            </a:r>
            <a:endParaRPr sz="3200" dirty="0"/>
          </a:p>
          <a:p>
            <a:pPr>
              <a:defRPr sz="2000">
                <a:latin typeface="+mj-lt"/>
                <a:ea typeface="+mj-ea"/>
                <a:cs typeface="+mj-cs"/>
                <a:sym typeface="Source Sans Pro Regular"/>
              </a:defRPr>
            </a:pPr>
            <a:r>
              <a:rPr dirty="0"/>
              <a:t>                                number of Cholera cases in city C in 2018</a:t>
            </a:r>
            <a:endParaRPr u="sng" dirty="0"/>
          </a:p>
        </p:txBody>
      </p:sp>
      <p:sp>
        <p:nvSpPr>
          <p:cNvPr id="2" name="Title 1">
            <a:extLst>
              <a:ext uri="{FF2B5EF4-FFF2-40B4-BE49-F238E27FC236}">
                <a16:creationId xmlns:a16="http://schemas.microsoft.com/office/drawing/2014/main" id="{D14B93DE-57C1-E1C2-5E50-73EB921AE3B0}"/>
              </a:ext>
            </a:extLst>
          </p:cNvPr>
          <p:cNvSpPr txBox="1">
            <a:spLocks/>
          </p:cNvSpPr>
          <p:nvPr/>
        </p:nvSpPr>
        <p:spPr>
          <a:xfrm>
            <a:off x="389002" y="532982"/>
            <a:ext cx="3264195" cy="95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Measures of disease severity </a:t>
            </a:r>
          </a:p>
        </p:txBody>
      </p:sp>
      <p:sp>
        <p:nvSpPr>
          <p:cNvPr id="3" name="Rounded Rectangle 3">
            <a:extLst>
              <a:ext uri="{FF2B5EF4-FFF2-40B4-BE49-F238E27FC236}">
                <a16:creationId xmlns:a16="http://schemas.microsoft.com/office/drawing/2014/main" id="{E6EC4AF4-27EC-16E2-F2DB-F4BB7D803B0A}"/>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Title 1"/>
          <p:cNvSpPr txBox="1">
            <a:spLocks noGrp="1"/>
          </p:cNvSpPr>
          <p:nvPr>
            <p:ph type="title"/>
          </p:nvPr>
        </p:nvSpPr>
        <p:spPr>
          <a:xfrm>
            <a:off x="388937" y="388882"/>
            <a:ext cx="3264195" cy="1182817"/>
          </a:xfrm>
          <a:prstGeom prst="rect">
            <a:avLst/>
          </a:prstGeom>
        </p:spPr>
        <p:txBody>
          <a:bodyPr/>
          <a:lstStyle>
            <a:lvl1pPr>
              <a:defRPr>
                <a:latin typeface="Source Sans Pro Bold"/>
                <a:ea typeface="Source Sans Pro Bold"/>
                <a:cs typeface="Source Sans Pro Bold"/>
                <a:sym typeface="Source Sans Pro Bold"/>
              </a:defRPr>
            </a:lvl1pPr>
          </a:lstStyle>
          <a:p>
            <a:r>
              <a:rPr b="1" dirty="0"/>
              <a:t>Learning objectives</a:t>
            </a:r>
          </a:p>
        </p:txBody>
      </p:sp>
      <p:sp>
        <p:nvSpPr>
          <p:cNvPr id="301" name="Content Placeholder 2"/>
          <p:cNvSpPr txBox="1">
            <a:spLocks noGrp="1"/>
          </p:cNvSpPr>
          <p:nvPr>
            <p:ph type="body" idx="1"/>
          </p:nvPr>
        </p:nvSpPr>
        <p:spPr>
          <a:xfrm>
            <a:off x="4273550" y="956441"/>
            <a:ext cx="7529514" cy="5195784"/>
          </a:xfrm>
          <a:prstGeom prst="rect">
            <a:avLst/>
          </a:prstGeom>
        </p:spPr>
        <p:txBody>
          <a:bodyPr/>
          <a:lstStyle/>
          <a:p>
            <a:pPr marL="0" indent="0">
              <a:spcBef>
                <a:spcPts val="1200"/>
              </a:spcBef>
              <a:buSzTx/>
              <a:buNone/>
              <a:defRPr sz="2400"/>
            </a:pPr>
            <a:r>
              <a:rPr b="1" dirty="0">
                <a:solidFill>
                  <a:schemeClr val="tx1"/>
                </a:solidFill>
              </a:rPr>
              <a:t>At the end of this session, you </a:t>
            </a:r>
            <a:r>
              <a:rPr lang="fr-FR" b="1" dirty="0" err="1">
                <a:solidFill>
                  <a:schemeClr val="tx1"/>
                </a:solidFill>
              </a:rPr>
              <a:t>should</a:t>
            </a:r>
            <a:r>
              <a:rPr lang="fr-FR" b="1" dirty="0">
                <a:solidFill>
                  <a:schemeClr val="tx1"/>
                </a:solidFill>
              </a:rPr>
              <a:t> </a:t>
            </a:r>
            <a:r>
              <a:rPr b="1" dirty="0">
                <a:solidFill>
                  <a:schemeClr val="tx1"/>
                </a:solidFill>
              </a:rPr>
              <a:t>be able to:</a:t>
            </a:r>
            <a:endParaRPr lang="hu-HU" b="1" dirty="0">
              <a:solidFill>
                <a:schemeClr val="tx1"/>
              </a:solidFill>
            </a:endParaRPr>
          </a:p>
          <a:p>
            <a:pPr marL="0" indent="0">
              <a:spcBef>
                <a:spcPts val="1200"/>
              </a:spcBef>
              <a:buSzTx/>
              <a:buNone/>
              <a:defRPr sz="2400"/>
            </a:pPr>
            <a:endParaRPr dirty="0"/>
          </a:p>
          <a:p>
            <a:pPr marL="254000" indent="-254000">
              <a:spcBef>
                <a:spcPts val="1200"/>
              </a:spcBef>
              <a:buClr>
                <a:srgbClr val="C00000"/>
              </a:buClr>
              <a:defRPr sz="2400"/>
            </a:pPr>
            <a:r>
              <a:rPr dirty="0"/>
              <a:t>Define epidemiology and understand its application to public health events</a:t>
            </a:r>
            <a:endParaRPr lang="hu-HU" dirty="0"/>
          </a:p>
          <a:p>
            <a:pPr marL="254000" indent="-254000">
              <a:spcBef>
                <a:spcPts val="1200"/>
              </a:spcBef>
              <a:buClr>
                <a:srgbClr val="C00000"/>
              </a:buClr>
              <a:defRPr sz="2400"/>
            </a:pPr>
            <a:endParaRPr dirty="0"/>
          </a:p>
          <a:p>
            <a:pPr marL="254000" indent="-254000">
              <a:spcBef>
                <a:spcPts val="1200"/>
              </a:spcBef>
              <a:buClr>
                <a:srgbClr val="C00000"/>
              </a:buClr>
              <a:defRPr sz="2400"/>
            </a:pPr>
            <a:r>
              <a:rPr dirty="0"/>
              <a:t>Explain epidemiology key terms and concepts</a:t>
            </a:r>
          </a:p>
          <a:p>
            <a:pPr marL="254000" indent="-254000">
              <a:spcBef>
                <a:spcPts val="1200"/>
              </a:spcBef>
              <a:buClr>
                <a:srgbClr val="C00000"/>
              </a:buClr>
              <a:defRPr sz="2400"/>
            </a:pPr>
            <a:endParaRPr dirty="0"/>
          </a:p>
          <a:p>
            <a:pPr marL="254000" indent="-254000">
              <a:spcBef>
                <a:spcPts val="1200"/>
              </a:spcBef>
              <a:buClr>
                <a:srgbClr val="C00000"/>
              </a:buClr>
              <a:defRPr sz="2400"/>
            </a:pPr>
            <a:r>
              <a:rPr dirty="0"/>
              <a:t>Explain the concept of “One Health”  </a:t>
            </a:r>
          </a:p>
          <a:p>
            <a:pPr marL="254000" indent="-254000">
              <a:spcBef>
                <a:spcPts val="1200"/>
              </a:spcBef>
              <a:buClr>
                <a:srgbClr val="C00000"/>
              </a:buClr>
              <a:defRPr sz="2400"/>
            </a:pPr>
            <a:endParaRPr dirty="0"/>
          </a:p>
          <a:p>
            <a:pPr marL="254000" indent="-254000">
              <a:spcBef>
                <a:spcPts val="1200"/>
              </a:spcBef>
              <a:buClr>
                <a:srgbClr val="C00000"/>
              </a:buClr>
              <a:defRPr sz="2400"/>
            </a:pPr>
            <a:r>
              <a:rPr dirty="0"/>
              <a:t>Describe how epidemiology is used for disease surveillance and rapid response</a:t>
            </a:r>
          </a:p>
        </p:txBody>
      </p:sp>
      <p:sp>
        <p:nvSpPr>
          <p:cNvPr id="302" name="Rounded Rectangle 3"/>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 name="Rectangle 3"/>
          <p:cNvSpPr txBox="1"/>
          <p:nvPr/>
        </p:nvSpPr>
        <p:spPr>
          <a:xfrm>
            <a:off x="4323429" y="1712474"/>
            <a:ext cx="7255291" cy="3785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514350" indent="-514350">
              <a:buClr>
                <a:schemeClr val="accent3"/>
              </a:buClr>
              <a:buSzPct val="100000"/>
              <a:buAutoNum type="arabicPeriod"/>
              <a:defRPr sz="2400">
                <a:latin typeface="+mj-lt"/>
                <a:ea typeface="+mj-ea"/>
                <a:cs typeface="+mj-cs"/>
                <a:sym typeface="Source Sans Pro Regular"/>
              </a:defRPr>
            </a:pPr>
            <a:r>
              <a:rPr dirty="0"/>
              <a:t>Epidemiology is best understood as characterizing disease in time, place, and person</a:t>
            </a:r>
            <a:endParaRPr dirty="0">
              <a:latin typeface="Arial"/>
              <a:ea typeface="Arial"/>
              <a:cs typeface="Arial"/>
              <a:sym typeface="Arial"/>
            </a:endParaRPr>
          </a:p>
          <a:p>
            <a:pPr marL="514350" indent="-514350">
              <a:buClr>
                <a:schemeClr val="accent3"/>
              </a:buClr>
              <a:buSzPct val="100000"/>
              <a:buAutoNum type="arabicPeriod"/>
              <a:defRPr sz="2400">
                <a:latin typeface="+mj-lt"/>
                <a:ea typeface="+mj-ea"/>
                <a:cs typeface="+mj-cs"/>
                <a:sym typeface="Source Sans Pro Regular"/>
              </a:defRPr>
            </a:pPr>
            <a:r>
              <a:rPr dirty="0"/>
              <a:t>In public health emergencies, epidemiology is critical to monitoring and responding to a crisis </a:t>
            </a:r>
            <a:endParaRPr dirty="0">
              <a:latin typeface="Arial"/>
              <a:ea typeface="Arial"/>
              <a:cs typeface="Arial"/>
              <a:sym typeface="Arial"/>
            </a:endParaRPr>
          </a:p>
          <a:p>
            <a:pPr marL="514350" indent="-514350">
              <a:buClr>
                <a:schemeClr val="accent3"/>
              </a:buClr>
              <a:buSzPct val="100000"/>
              <a:buAutoNum type="arabicPeriod"/>
              <a:defRPr sz="2400">
                <a:latin typeface="+mj-lt"/>
                <a:ea typeface="+mj-ea"/>
                <a:cs typeface="+mj-cs"/>
                <a:sym typeface="Source Sans Pro Regular"/>
              </a:defRPr>
            </a:pPr>
            <a:r>
              <a:rPr dirty="0"/>
              <a:t>Understanding and addressing key considerations in disease transmission can help improve response to public health emergencies</a:t>
            </a:r>
            <a:endParaRPr dirty="0">
              <a:latin typeface="Arial"/>
              <a:ea typeface="Arial"/>
              <a:cs typeface="Arial"/>
              <a:sym typeface="Arial"/>
            </a:endParaRPr>
          </a:p>
          <a:p>
            <a:pPr marL="514350" indent="-514350">
              <a:buClr>
                <a:schemeClr val="accent3"/>
              </a:buClr>
              <a:buSzPct val="100000"/>
              <a:buAutoNum type="arabicPeriod"/>
              <a:defRPr sz="2400">
                <a:latin typeface="+mj-lt"/>
                <a:ea typeface="+mj-ea"/>
                <a:cs typeface="+mj-cs"/>
                <a:sym typeface="Source Sans Pro Regular"/>
              </a:defRPr>
            </a:pPr>
            <a:r>
              <a:rPr dirty="0"/>
              <a:t>The epidemiologic triad takes a One Health approach and considers how humans, animals, and the environment interact.</a:t>
            </a:r>
            <a:endParaRPr dirty="0">
              <a:latin typeface="Arial"/>
              <a:ea typeface="Arial"/>
              <a:cs typeface="Arial"/>
              <a:sym typeface="Arial"/>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47">
                                            <p:bg/>
                                          </p:spTgt>
                                        </p:tgtEl>
                                        <p:attrNameLst>
                                          <p:attrName>style.visibility</p:attrName>
                                        </p:attrNameLst>
                                      </p:cBhvr>
                                      <p:to>
                                        <p:strVal val="visible"/>
                                      </p:to>
                                    </p:set>
                                  </p:childTnLst>
                                </p:cTn>
                              </p:par>
                              <p:par>
                                <p:cTn id="7" presetID="1" presetClass="entr" presetSubtype="0" fill="hold" grpId="0" nodeType="withEffect">
                                  <p:stCondLst>
                                    <p:cond delay="0"/>
                                  </p:stCondLst>
                                  <p:iterate>
                                    <p:tmAbs val="0"/>
                                  </p:iterate>
                                  <p:childTnLst>
                                    <p:set>
                                      <p:cBhvr>
                                        <p:cTn id="8" fill="hold"/>
                                        <p:tgtEl>
                                          <p:spTgt spid="64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iterate>
                                    <p:tmAbs val="0"/>
                                  </p:iterate>
                                  <p:childTnLst>
                                    <p:set>
                                      <p:cBhvr>
                                        <p:cTn id="12" fill="hold"/>
                                        <p:tgtEl>
                                          <p:spTgt spid="647">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iterate>
                                    <p:tmAbs val="0"/>
                                  </p:iterate>
                                  <p:childTnLst>
                                    <p:set>
                                      <p:cBhvr>
                                        <p:cTn id="16" fill="hold"/>
                                        <p:tgtEl>
                                          <p:spTgt spid="647">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iterate>
                                    <p:tmAbs val="0"/>
                                  </p:iterate>
                                  <p:childTnLst>
                                    <p:set>
                                      <p:cBhvr>
                                        <p:cTn id="20" fill="hold"/>
                                        <p:tgtEl>
                                          <p:spTgt spid="64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iterate>
                                    <p:tmAbs val="0"/>
                                  </p:iterate>
                                  <p:childTnLst>
                                    <p:set>
                                      <p:cBhvr>
                                        <p:cTn id="24" fill="hold"/>
                                        <p:tgtEl>
                                          <p:spTgt spid="647">
                                            <p:txEl>
                                              <p:charRg st="426" end="42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7" grpId="0" build="p" bldLvl="5"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Content Placeholder 2"/>
          <p:cNvSpPr txBox="1">
            <a:spLocks noGrp="1"/>
          </p:cNvSpPr>
          <p:nvPr>
            <p:ph type="body" idx="1"/>
          </p:nvPr>
        </p:nvSpPr>
        <p:spPr>
          <a:xfrm>
            <a:off x="4273551" y="655637"/>
            <a:ext cx="7056602" cy="5546726"/>
          </a:xfrm>
          <a:prstGeom prst="rect">
            <a:avLst/>
          </a:prstGeom>
        </p:spPr>
        <p:txBody>
          <a:bodyPr>
            <a:normAutofit/>
          </a:bodyPr>
          <a:lstStyle/>
          <a:p>
            <a:pPr marL="0" indent="0">
              <a:buSzTx/>
              <a:buNone/>
              <a:defRPr sz="2000">
                <a:solidFill>
                  <a:schemeClr val="accent3">
                    <a:lumOff val="-6274"/>
                  </a:schemeClr>
                </a:solidFill>
              </a:defRPr>
            </a:pPr>
            <a:r>
              <a:rPr sz="2000" dirty="0">
                <a:solidFill>
                  <a:schemeClr val="accent3"/>
                </a:solidFill>
              </a:rPr>
              <a:t>This presentation was adapted from US Centers for Disease Control and Prevention and FETP Frontline training materials </a:t>
            </a:r>
          </a:p>
          <a:p>
            <a:pPr marL="0" indent="0">
              <a:buSzTx/>
              <a:buNone/>
              <a:defRPr sz="2000">
                <a:solidFill>
                  <a:srgbClr val="002060"/>
                </a:solidFill>
              </a:defRPr>
            </a:pPr>
            <a:endParaRPr sz="2000" dirty="0">
              <a:solidFill>
                <a:srgbClr val="002060"/>
              </a:solidFill>
            </a:endParaRPr>
          </a:p>
          <a:p>
            <a:pPr marL="0" indent="0">
              <a:buSzTx/>
              <a:buNone/>
              <a:defRPr sz="2000"/>
            </a:pPr>
            <a:r>
              <a:rPr sz="2000" dirty="0"/>
              <a:t>Centers for Disease Control and Prevention (CDC). Introduction to Public Health. In: Public Health 101 Series. Atlanta, GA: U.S. Department of Health and Human Services, CDC; 2014. Available at: </a:t>
            </a:r>
            <a:r>
              <a:rPr sz="2000" u="sng" dirty="0">
                <a:solidFill>
                  <a:srgbClr val="0563C1"/>
                </a:solidFill>
                <a:uFill>
                  <a:solidFill>
                    <a:srgbClr val="0563C1"/>
                  </a:solidFill>
                </a:uFill>
                <a:hlinkClick r:id="rId2"/>
              </a:rPr>
              <a:t>https://www.cdc.gov/publichealth101/epidemiology.html</a:t>
            </a:r>
            <a:r>
              <a:rPr sz="2000" dirty="0"/>
              <a:t> </a:t>
            </a:r>
          </a:p>
          <a:p>
            <a:pPr marL="0" indent="0">
              <a:buSzTx/>
              <a:buNone/>
              <a:defRPr sz="2000"/>
            </a:pPr>
            <a:endParaRPr sz="2000" dirty="0"/>
          </a:p>
          <a:p>
            <a:pPr marL="0" indent="0">
              <a:buSzTx/>
              <a:buNone/>
              <a:defRPr sz="2000"/>
            </a:pPr>
            <a:r>
              <a:rPr sz="2000" dirty="0"/>
              <a:t>Centers for Disease Control and Prevention (CDC). Principles of Epidemiology in Public Health Practice, Third Edition: An Introduction to Applied Epidemiology and Biostatistics. Atlanta, GA: U.S. Department of Health and Human Services, CDC; 2011. Available: </a:t>
            </a:r>
            <a:r>
              <a:rPr sz="2000" u="sng" dirty="0">
                <a:solidFill>
                  <a:srgbClr val="0563C1"/>
                </a:solidFill>
                <a:uFill>
                  <a:solidFill>
                    <a:srgbClr val="0563C1"/>
                  </a:solidFill>
                </a:uFill>
                <a:hlinkClick r:id="rId3"/>
              </a:rPr>
              <a:t>https://www.cdc.gov/ophss/csels/dsepd/ss1978/index.html</a:t>
            </a:r>
            <a:r>
              <a:rPr sz="2000" dirty="0"/>
              <a:t> </a:t>
            </a:r>
          </a:p>
          <a:p>
            <a:pPr marL="0" indent="0">
              <a:buSzTx/>
              <a:buNone/>
              <a:defRPr sz="2000"/>
            </a:pPr>
            <a:endParaRPr sz="2000" dirty="0"/>
          </a:p>
          <a:p>
            <a:pPr marL="0" indent="0">
              <a:buSzTx/>
              <a:buNone/>
              <a:defRPr sz="2000"/>
            </a:pPr>
            <a:r>
              <a:rPr sz="2000" dirty="0"/>
              <a:t>Introduction to Epidemiology</a:t>
            </a:r>
          </a:p>
          <a:p>
            <a:pPr marL="0" indent="0">
              <a:buSzTx/>
              <a:buNone/>
              <a:defRPr sz="2000"/>
            </a:pPr>
            <a:r>
              <a:rPr sz="2000" u="sng" dirty="0">
                <a:solidFill>
                  <a:srgbClr val="0563C1"/>
                </a:solidFill>
                <a:uFill>
                  <a:solidFill>
                    <a:srgbClr val="0563C1"/>
                  </a:solidFill>
                </a:uFill>
                <a:hlinkClick r:id="rId4"/>
              </a:rPr>
              <a:t>https://www.cdc.gov/eis/request-services/epiresources.html</a:t>
            </a:r>
            <a:r>
              <a:rPr sz="2000" dirty="0"/>
              <a:t> </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 name="Content Placeholder 2"/>
          <p:cNvSpPr txBox="1">
            <a:spLocks noGrp="1"/>
          </p:cNvSpPr>
          <p:nvPr>
            <p:ph type="body" idx="1"/>
          </p:nvPr>
        </p:nvSpPr>
        <p:spPr>
          <a:xfrm>
            <a:off x="4273550" y="655637"/>
            <a:ext cx="7214258" cy="5546726"/>
          </a:xfrm>
          <a:prstGeom prst="rect">
            <a:avLst/>
          </a:prstGeom>
        </p:spPr>
        <p:txBody>
          <a:bodyPr/>
          <a:lstStyle/>
          <a:p>
            <a:pPr marL="0" indent="0">
              <a:buSzTx/>
              <a:buNone/>
              <a:defRPr sz="2000"/>
            </a:pPr>
            <a:r>
              <a:rPr dirty="0"/>
              <a:t>Anderson, R.M., May, R.M., 1991. Infectious Diseases of Humans. Oxford University Press, Oxford.</a:t>
            </a:r>
          </a:p>
          <a:p>
            <a:pPr marL="0" indent="0">
              <a:buSzTx/>
              <a:buNone/>
              <a:defRPr sz="2000"/>
            </a:pPr>
            <a:endParaRPr dirty="0"/>
          </a:p>
          <a:p>
            <a:pPr marL="0" indent="0">
              <a:buSzTx/>
              <a:buNone/>
              <a:defRPr sz="2000"/>
            </a:pPr>
            <a:r>
              <a:rPr dirty="0"/>
              <a:t>Castillo-Chavez, C., Velasco-Hernandez, J.X., </a:t>
            </a:r>
            <a:r>
              <a:rPr dirty="0" err="1"/>
              <a:t>Fridman</a:t>
            </a:r>
            <a:r>
              <a:rPr dirty="0"/>
              <a:t>, S., 1994.Modeling contact structures in biology. In: Levin, S.A. (Ed.), Frontiers of Theoretical Biology, Lecture Notes in Biomathematics, Vol.100.Springer, Berlin, Heidelberg, New York, pp.454–491.</a:t>
            </a:r>
          </a:p>
          <a:p>
            <a:pPr marL="0" indent="0">
              <a:buSzTx/>
              <a:buNone/>
              <a:defRPr sz="2000"/>
            </a:pPr>
            <a:endParaRPr dirty="0"/>
          </a:p>
          <a:p>
            <a:pPr marL="0" indent="0">
              <a:spcBef>
                <a:spcPts val="700"/>
              </a:spcBef>
              <a:buSzTx/>
              <a:buNone/>
              <a:defRPr sz="2000"/>
            </a:pPr>
            <a:r>
              <a:rPr dirty="0"/>
              <a:t>Centers for Disease Control and Prevention (CDC). One Health. Atlanta, GA: U.S. Department of Health and Human Services, CDC; 2018. Available at: </a:t>
            </a:r>
            <a:r>
              <a:rPr u="sng" dirty="0">
                <a:solidFill>
                  <a:srgbClr val="0563C1"/>
                </a:solidFill>
                <a:uFill>
                  <a:solidFill>
                    <a:srgbClr val="0563C1"/>
                  </a:solidFill>
                </a:uFill>
                <a:hlinkClick r:id="rId2"/>
              </a:rPr>
              <a:t>https://www.cdc.gov/onehealth/index.html</a:t>
            </a:r>
            <a:r>
              <a:rPr dirty="0"/>
              <a:t> </a:t>
            </a:r>
          </a:p>
          <a:p>
            <a:pPr marL="0" indent="0">
              <a:spcBef>
                <a:spcPts val="1100"/>
              </a:spcBef>
              <a:buSzTx/>
              <a:buNone/>
              <a:defRPr sz="2000"/>
            </a:pPr>
            <a:endParaRPr dirty="0"/>
          </a:p>
          <a:p>
            <a:pPr marL="0" indent="0">
              <a:spcBef>
                <a:spcPts val="700"/>
              </a:spcBef>
              <a:buSzTx/>
              <a:buNone/>
              <a:defRPr sz="2000"/>
            </a:pPr>
            <a:r>
              <a:rPr dirty="0"/>
              <a:t>World Health Organization (WHO). One Health. Geneva, Switzerland; 2018. Available at:</a:t>
            </a:r>
          </a:p>
          <a:p>
            <a:pPr marL="0" indent="0">
              <a:spcBef>
                <a:spcPts val="700"/>
              </a:spcBef>
              <a:buSzTx/>
              <a:buNone/>
              <a:defRPr sz="2000"/>
            </a:pPr>
            <a:r>
              <a:rPr u="sng" dirty="0">
                <a:solidFill>
                  <a:srgbClr val="0563C1"/>
                </a:solidFill>
                <a:uFill>
                  <a:solidFill>
                    <a:srgbClr val="0563C1"/>
                  </a:solidFill>
                </a:uFill>
                <a:hlinkClick r:id="rId3"/>
              </a:rPr>
              <a:t>http://www.who.int/features/qa/one-health/en/</a:t>
            </a:r>
            <a:r>
              <a:rPr dirty="0"/>
              <a:t> </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4" name="Content Placeholder 2"/>
          <p:cNvSpPr txBox="1">
            <a:spLocks noGrp="1"/>
          </p:cNvSpPr>
          <p:nvPr>
            <p:ph type="body" sz="half" idx="1"/>
          </p:nvPr>
        </p:nvSpPr>
        <p:spPr>
          <a:xfrm>
            <a:off x="4273550" y="2280745"/>
            <a:ext cx="7529514" cy="4108944"/>
          </a:xfrm>
          <a:prstGeom prst="rect">
            <a:avLst/>
          </a:prstGeom>
        </p:spPr>
        <p:txBody>
          <a:bodyPr/>
          <a:lstStyle/>
          <a:p>
            <a:pPr marL="0" indent="0">
              <a:buSzTx/>
              <a:buNone/>
              <a:defRPr sz="2400"/>
            </a:pPr>
            <a:r>
              <a:rPr dirty="0"/>
              <a:t>Various online courses on epidemiology developed by CDC and other partners are available on this website.</a:t>
            </a:r>
          </a:p>
          <a:p>
            <a:pPr>
              <a:defRPr sz="2400"/>
            </a:pPr>
            <a:endParaRPr dirty="0"/>
          </a:p>
          <a:p>
            <a:pPr marL="0" indent="0">
              <a:buSzTx/>
              <a:buNone/>
              <a:defRPr sz="2400"/>
            </a:pPr>
            <a:r>
              <a:rPr dirty="0"/>
              <a:t>Introduction to Epidemiology, CDC e-learning course </a:t>
            </a:r>
          </a:p>
          <a:p>
            <a:pPr marL="0" indent="0">
              <a:buSzTx/>
              <a:buNone/>
              <a:defRPr sz="2400"/>
            </a:pPr>
            <a:r>
              <a:rPr u="sng" dirty="0">
                <a:solidFill>
                  <a:srgbClr val="0563C1"/>
                </a:solidFill>
                <a:uFill>
                  <a:solidFill>
                    <a:srgbClr val="0563C1"/>
                  </a:solidFill>
                </a:uFill>
                <a:hlinkClick r:id="rId2"/>
              </a:rPr>
              <a:t>https://www.train.org/cdctrain/search?query=epidemiology&amp;type=course</a:t>
            </a:r>
            <a:r>
              <a:rPr dirty="0"/>
              <a:t> </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 name="Content Placeholder 2"/>
          <p:cNvSpPr txBox="1">
            <a:spLocks noGrp="1"/>
          </p:cNvSpPr>
          <p:nvPr>
            <p:ph type="body" idx="1"/>
          </p:nvPr>
        </p:nvSpPr>
        <p:spPr>
          <a:xfrm>
            <a:off x="969474" y="842962"/>
            <a:ext cx="10109130" cy="5206965"/>
          </a:xfrm>
          <a:prstGeom prst="rect">
            <a:avLst/>
          </a:prstGeom>
        </p:spPr>
        <p:txBody>
          <a:bodyPr lIns="0" tIns="0" rIns="0" bIns="0">
            <a:normAutofit/>
          </a:bodyPr>
          <a:lstStyle/>
          <a:p>
            <a:pPr marL="0" indent="0" algn="just" defTabSz="271962">
              <a:spcBef>
                <a:spcPts val="200"/>
              </a:spcBef>
              <a:buSzTx/>
              <a:buNone/>
              <a:defRPr sz="1879"/>
            </a:pPr>
            <a:r>
              <a:rPr sz="2000" dirty="0"/>
              <a:t>WHO Health Security Learning Platform - Training Materials</a:t>
            </a:r>
          </a:p>
          <a:p>
            <a:pPr marL="0" indent="0" algn="just" defTabSz="271962">
              <a:spcBef>
                <a:spcPts val="200"/>
              </a:spcBef>
              <a:buSzTx/>
              <a:buNone/>
              <a:defRPr sz="1879"/>
            </a:pPr>
            <a:r>
              <a:rPr sz="2000" dirty="0"/>
              <a:t>These WHO Training Materials are © World Health Organization (WHO) 2022. All rights reserved.</a:t>
            </a:r>
          </a:p>
          <a:p>
            <a:pPr marL="0" indent="0" algn="just" defTabSz="271962">
              <a:spcBef>
                <a:spcPts val="200"/>
              </a:spcBef>
              <a:buSzTx/>
              <a:buNone/>
              <a:defRPr sz="1879"/>
            </a:pPr>
            <a:r>
              <a:rPr sz="2000" dirty="0"/>
              <a:t>Your use of these materials is subject to the “</a:t>
            </a:r>
            <a:r>
              <a:rPr sz="2000" u="sng" dirty="0">
                <a:solidFill>
                  <a:srgbClr val="0563C1"/>
                </a:solidFill>
                <a:uFill>
                  <a:solidFill>
                    <a:srgbClr val="0563C1"/>
                  </a:solidFill>
                </a:uFill>
                <a:hlinkClick r:id="rId2"/>
              </a:rPr>
              <a:t>WHO Health Security Learning Platform, Training Materials – Terms of Use</a:t>
            </a:r>
            <a:r>
              <a:rPr sz="2000" dirty="0"/>
              <a:t>”, which you accepted when downloading them and which are available on the Health Security Learning Platform at: </a:t>
            </a:r>
            <a:r>
              <a:rPr sz="2000" u="sng" dirty="0">
                <a:solidFill>
                  <a:srgbClr val="0563C1"/>
                </a:solidFill>
                <a:uFill>
                  <a:solidFill>
                    <a:srgbClr val="0563C1"/>
                  </a:solidFill>
                </a:uFill>
                <a:hlinkClick r:id="rId3"/>
              </a:rPr>
              <a:t>https://extranet.who.int/hslp</a:t>
            </a:r>
            <a:r>
              <a:rPr sz="2000" dirty="0"/>
              <a:t>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271962">
              <a:spcBef>
                <a:spcPts val="200"/>
              </a:spcBef>
              <a:buSzTx/>
              <a:buNone/>
              <a:defRPr sz="1879"/>
            </a:pPr>
            <a:endParaRPr sz="2000" dirty="0"/>
          </a:p>
          <a:p>
            <a:pPr marL="0" indent="0" algn="just" defTabSz="271962">
              <a:spcBef>
                <a:spcPts val="200"/>
              </a:spcBef>
              <a:buSzTx/>
              <a:buNone/>
              <a:defRPr sz="1879"/>
            </a:pPr>
            <a:r>
              <a:rPr sz="2000" dirty="0"/>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271962">
              <a:spcBef>
                <a:spcPts val="200"/>
              </a:spcBef>
              <a:buSzTx/>
              <a:buNone/>
              <a:defRPr sz="1879"/>
            </a:pPr>
            <a:r>
              <a:rPr sz="2000" dirty="0"/>
              <a:t>Further, please inform WHO of any modifications of these materials that you use publicly, for record-keeping purposes and continued development, by emailing </a:t>
            </a:r>
            <a:r>
              <a:rPr sz="2000" u="sng" dirty="0">
                <a:solidFill>
                  <a:srgbClr val="0563C1"/>
                </a:solidFill>
                <a:uFill>
                  <a:solidFill>
                    <a:srgbClr val="0563C1"/>
                  </a:solidFill>
                </a:uFill>
                <a:hlinkClick r:id="rId4"/>
              </a:rPr>
              <a:t>ihrhrt@who.int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Content Placeholder 2"/>
          <p:cNvSpPr txBox="1"/>
          <p:nvPr/>
        </p:nvSpPr>
        <p:spPr>
          <a:xfrm>
            <a:off x="4586186" y="1474247"/>
            <a:ext cx="7605813" cy="34470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What is epidemiology?</a:t>
            </a:r>
            <a:endParaRPr dirty="0">
              <a:solidFill>
                <a:srgbClr val="10253F"/>
              </a:solidFill>
              <a:latin typeface="Arial"/>
              <a:ea typeface="Arial"/>
              <a:cs typeface="Arial"/>
              <a:sym typeface="Arial"/>
            </a:endParaRPr>
          </a:p>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Key terms in epidemiology</a:t>
            </a:r>
            <a:endParaRPr dirty="0">
              <a:solidFill>
                <a:srgbClr val="10253F"/>
              </a:solidFill>
              <a:latin typeface="Arial"/>
              <a:ea typeface="Arial"/>
              <a:cs typeface="Arial"/>
              <a:sym typeface="Arial"/>
            </a:endParaRPr>
          </a:p>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Epidemiologic triad</a:t>
            </a:r>
            <a:endParaRPr dirty="0">
              <a:solidFill>
                <a:srgbClr val="10253F"/>
              </a:solidFill>
              <a:latin typeface="Arial"/>
              <a:ea typeface="Arial"/>
              <a:cs typeface="Arial"/>
              <a:sym typeface="Arial"/>
            </a:endParaRPr>
          </a:p>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Key measures for descriptive epidemiology</a:t>
            </a:r>
            <a:endParaRPr dirty="0">
              <a:solidFill>
                <a:srgbClr val="10253F"/>
              </a:solidFill>
              <a:latin typeface="Arial"/>
              <a:ea typeface="Arial"/>
              <a:cs typeface="Arial"/>
              <a:sym typeface="Arial"/>
            </a:endParaRPr>
          </a:p>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References and guidelines</a:t>
            </a:r>
            <a:endParaRPr dirty="0">
              <a:solidFill>
                <a:srgbClr val="10253F"/>
              </a:solidFill>
              <a:latin typeface="Arial"/>
              <a:ea typeface="Arial"/>
              <a:cs typeface="Arial"/>
              <a:sym typeface="Arial"/>
            </a:endParaRPr>
          </a:p>
          <a:p>
            <a:pPr marL="514350" indent="-514350">
              <a:spcBef>
                <a:spcPts val="1200"/>
              </a:spcBef>
              <a:buClr>
                <a:schemeClr val="accent3"/>
              </a:buClr>
              <a:buSzPct val="100000"/>
              <a:buAutoNum type="arabicPeriod"/>
              <a:defRPr sz="2800">
                <a:latin typeface="+mj-lt"/>
                <a:ea typeface="+mj-ea"/>
                <a:cs typeface="+mj-cs"/>
                <a:sym typeface="Source Sans Pro Regular"/>
              </a:defRPr>
            </a:pPr>
            <a:r>
              <a:rPr dirty="0"/>
              <a:t>Additional learning resources</a:t>
            </a:r>
          </a:p>
        </p:txBody>
      </p:sp>
      <p:sp>
        <p:nvSpPr>
          <p:cNvPr id="4" name="Title 2">
            <a:extLst>
              <a:ext uri="{FF2B5EF4-FFF2-40B4-BE49-F238E27FC236}">
                <a16:creationId xmlns:a16="http://schemas.microsoft.com/office/drawing/2014/main" id="{BEB3A001-62E3-C4E6-E8C6-89F1BB518818}"/>
              </a:ext>
            </a:extLst>
          </p:cNvPr>
          <p:cNvSpPr txBox="1">
            <a:spLocks/>
          </p:cNvSpPr>
          <p:nvPr/>
        </p:nvSpPr>
        <p:spPr>
          <a:xfrm>
            <a:off x="389002" y="1000383"/>
            <a:ext cx="2956272" cy="484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Outline</a:t>
            </a:r>
          </a:p>
        </p:txBody>
      </p:sp>
      <p:sp>
        <p:nvSpPr>
          <p:cNvPr id="6" name="Rounded Rectangle 3">
            <a:extLst>
              <a:ext uri="{FF2B5EF4-FFF2-40B4-BE49-F238E27FC236}">
                <a16:creationId xmlns:a16="http://schemas.microsoft.com/office/drawing/2014/main" id="{A1240213-F453-C0DF-F96E-9A597083ED51}"/>
              </a:ext>
            </a:extLst>
          </p:cNvPr>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 name="Chart and Magnifying GlassPicture 4" descr="Chart and Magnifying GlassPicture 4"/>
          <p:cNvPicPr>
            <a:picLocks noChangeAspect="1"/>
          </p:cNvPicPr>
          <p:nvPr/>
        </p:nvPicPr>
        <p:blipFill>
          <a:blip r:embed="rId2"/>
          <a:stretch>
            <a:fillRect/>
          </a:stretch>
        </p:blipFill>
        <p:spPr>
          <a:xfrm>
            <a:off x="6096000" y="1932376"/>
            <a:ext cx="3200400" cy="2616201"/>
          </a:xfrm>
          <a:prstGeom prst="rect">
            <a:avLst/>
          </a:prstGeom>
          <a:ln w="12700">
            <a:miter lim="400000"/>
          </a:ln>
        </p:spPr>
      </p:pic>
      <p:sp>
        <p:nvSpPr>
          <p:cNvPr id="2" name="Title 2">
            <a:extLst>
              <a:ext uri="{FF2B5EF4-FFF2-40B4-BE49-F238E27FC236}">
                <a16:creationId xmlns:a16="http://schemas.microsoft.com/office/drawing/2014/main" id="{2F233D93-47FA-BB1B-18FE-039E9498B32F}"/>
              </a:ext>
            </a:extLst>
          </p:cNvPr>
          <p:cNvSpPr txBox="1">
            <a:spLocks/>
          </p:cNvSpPr>
          <p:nvPr/>
        </p:nvSpPr>
        <p:spPr>
          <a:xfrm>
            <a:off x="389002" y="536532"/>
            <a:ext cx="2956272" cy="948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1. What is epidemiology?</a:t>
            </a:r>
          </a:p>
        </p:txBody>
      </p:sp>
      <p:sp>
        <p:nvSpPr>
          <p:cNvPr id="3" name="Rounded Rectangle 3">
            <a:extLst>
              <a:ext uri="{FF2B5EF4-FFF2-40B4-BE49-F238E27FC236}">
                <a16:creationId xmlns:a16="http://schemas.microsoft.com/office/drawing/2014/main" id="{AA74E28F-AA80-1583-2AA1-BE5D9704E2BB}"/>
              </a:ext>
            </a:extLst>
          </p:cNvPr>
          <p:cNvSpPr/>
          <p:nvPr/>
        </p:nvSpPr>
        <p:spPr>
          <a:xfrm flipV="1">
            <a:off x="389002" y="1484782"/>
            <a:ext cx="2682672" cy="113198"/>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Text Box 10"/>
          <p:cNvSpPr txBox="1"/>
          <p:nvPr/>
        </p:nvSpPr>
        <p:spPr>
          <a:xfrm>
            <a:off x="2722562" y="5685934"/>
            <a:ext cx="6746876" cy="165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spcBef>
                <a:spcPts val="200"/>
              </a:spcBef>
              <a:defRPr sz="1000">
                <a:solidFill>
                  <a:srgbClr val="0536C6"/>
                </a:solidFill>
                <a:latin typeface="+mj-lt"/>
                <a:ea typeface="+mj-ea"/>
                <a:cs typeface="+mj-cs"/>
                <a:sym typeface="Source Sans Pro Regular"/>
              </a:defRPr>
            </a:pPr>
            <a:r>
              <a:rPr dirty="0"/>
              <a:t>Adapted from: Last JM, ed. A dictionary of epidemiology. 2</a:t>
            </a:r>
            <a:r>
              <a:rPr baseline="30000" dirty="0"/>
              <a:t>nd</a:t>
            </a:r>
            <a:r>
              <a:rPr dirty="0"/>
              <a:t> ed. Toronto, Canada: Oxford University Press; 1988.</a:t>
            </a:r>
          </a:p>
        </p:txBody>
      </p:sp>
      <p:pic>
        <p:nvPicPr>
          <p:cNvPr id="328" name="Chart and Magnifying GlassPicture 9" descr="Chart and Magnifying GlassPicture 9"/>
          <p:cNvPicPr>
            <a:picLocks noChangeAspect="1"/>
          </p:cNvPicPr>
          <p:nvPr/>
        </p:nvPicPr>
        <p:blipFill>
          <a:blip r:embed="rId3"/>
          <a:stretch>
            <a:fillRect/>
          </a:stretch>
        </p:blipFill>
        <p:spPr>
          <a:xfrm>
            <a:off x="2133600" y="1752600"/>
            <a:ext cx="3200400" cy="2616200"/>
          </a:xfrm>
          <a:prstGeom prst="rect">
            <a:avLst/>
          </a:prstGeom>
          <a:ln w="12700">
            <a:miter lim="400000"/>
          </a:ln>
        </p:spPr>
      </p:pic>
      <p:sp>
        <p:nvSpPr>
          <p:cNvPr id="329" name="Content Placeholder 2"/>
          <p:cNvSpPr txBox="1"/>
          <p:nvPr/>
        </p:nvSpPr>
        <p:spPr>
          <a:xfrm>
            <a:off x="5827724" y="1267349"/>
            <a:ext cx="5414667" cy="44185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79400" indent="-279400">
              <a:spcBef>
                <a:spcPts val="500"/>
              </a:spcBef>
              <a:buClr>
                <a:srgbClr val="C00000"/>
              </a:buClr>
              <a:buSzPct val="100000"/>
              <a:buAutoNum type="arabicPeriod"/>
              <a:defRPr sz="2400">
                <a:latin typeface="+mj-lt"/>
                <a:ea typeface="+mj-ea"/>
                <a:cs typeface="+mj-cs"/>
                <a:sym typeface="Source Sans Pro Regular"/>
              </a:defRPr>
            </a:pPr>
            <a:r>
              <a:rPr b="1" dirty="0">
                <a:solidFill>
                  <a:srgbClr val="C00000"/>
                </a:solidFill>
              </a:rPr>
              <a:t>Study of </a:t>
            </a:r>
            <a:endParaRPr sz="3200" b="1" dirty="0">
              <a:solidFill>
                <a:srgbClr val="C00000"/>
              </a:solidFill>
            </a:endParaRPr>
          </a:p>
          <a:p>
            <a:pPr marL="596900" indent="-254000">
              <a:spcBef>
                <a:spcPts val="500"/>
              </a:spcBef>
              <a:buClr>
                <a:srgbClr val="C00000"/>
              </a:buClr>
              <a:buSzPct val="100000"/>
              <a:buFont typeface="Arial"/>
              <a:buChar char="•"/>
              <a:defRPr sz="2400">
                <a:latin typeface="+mj-lt"/>
                <a:ea typeface="+mj-ea"/>
                <a:cs typeface="+mj-cs"/>
                <a:sym typeface="Source Sans Pro Regular"/>
              </a:defRPr>
            </a:pPr>
            <a:r>
              <a:rPr dirty="0"/>
              <a:t>Distribution of health: frequencies, patterns</a:t>
            </a:r>
            <a:endParaRPr sz="3200" dirty="0"/>
          </a:p>
          <a:p>
            <a:pPr marL="596900" indent="-254000">
              <a:spcBef>
                <a:spcPts val="500"/>
              </a:spcBef>
              <a:buClr>
                <a:srgbClr val="C00000"/>
              </a:buClr>
              <a:buSzPct val="100000"/>
              <a:buFont typeface="Arial"/>
              <a:buChar char="•"/>
              <a:defRPr sz="2400">
                <a:latin typeface="+mj-lt"/>
                <a:ea typeface="+mj-ea"/>
                <a:cs typeface="+mj-cs"/>
                <a:sym typeface="Source Sans Pro Regular"/>
              </a:defRPr>
            </a:pPr>
            <a:r>
              <a:rPr dirty="0"/>
              <a:t>Determinants of health: causes, risk factors </a:t>
            </a:r>
            <a:endParaRPr sz="3200" dirty="0"/>
          </a:p>
          <a:p>
            <a:pPr marL="596900" indent="-254000">
              <a:spcBef>
                <a:spcPts val="500"/>
              </a:spcBef>
              <a:buClr>
                <a:srgbClr val="C00000"/>
              </a:buClr>
              <a:buSzPct val="100000"/>
              <a:buFont typeface="Arial"/>
              <a:buChar char="•"/>
              <a:defRPr sz="2400">
                <a:latin typeface="+mj-lt"/>
                <a:ea typeface="+mj-ea"/>
                <a:cs typeface="+mj-cs"/>
                <a:sym typeface="Source Sans Pro Regular"/>
              </a:defRPr>
            </a:pPr>
            <a:r>
              <a:rPr dirty="0"/>
              <a:t>Among specified populations (e.g. village members, high-risk groups)</a:t>
            </a:r>
            <a:endParaRPr sz="3200" dirty="0"/>
          </a:p>
          <a:p>
            <a:pPr marL="342900" indent="-342900">
              <a:spcBef>
                <a:spcPts val="700"/>
              </a:spcBef>
              <a:buClr>
                <a:schemeClr val="accent3"/>
              </a:buClr>
              <a:buSzPct val="100000"/>
              <a:buFont typeface="Arial"/>
              <a:buChar char="•"/>
              <a:defRPr sz="2400">
                <a:latin typeface="+mj-lt"/>
                <a:ea typeface="+mj-ea"/>
                <a:cs typeface="+mj-cs"/>
                <a:sym typeface="Source Sans Pro Regular"/>
              </a:defRPr>
            </a:pPr>
            <a:endParaRPr sz="3200" dirty="0"/>
          </a:p>
          <a:p>
            <a:pPr marL="457200" indent="-457200">
              <a:spcBef>
                <a:spcPts val="500"/>
              </a:spcBef>
              <a:buClr>
                <a:srgbClr val="C00000"/>
              </a:buClr>
              <a:buSzPct val="100000"/>
              <a:buAutoNum type="arabicPeriod" startAt="2"/>
              <a:defRPr sz="2400">
                <a:latin typeface="+mj-lt"/>
                <a:ea typeface="+mj-ea"/>
                <a:cs typeface="+mj-cs"/>
                <a:sym typeface="Source Sans Pro Regular"/>
              </a:defRPr>
            </a:pPr>
            <a:r>
              <a:rPr b="1" dirty="0">
                <a:solidFill>
                  <a:srgbClr val="C00000"/>
                </a:solidFill>
              </a:rPr>
              <a:t>Application of that study to the control of health problems</a:t>
            </a:r>
            <a:r>
              <a:rPr lang="hu-HU" b="1" dirty="0">
                <a:solidFill>
                  <a:srgbClr val="C00000"/>
                </a:solidFill>
              </a:rPr>
              <a:t>.</a:t>
            </a:r>
            <a:endParaRPr b="1" dirty="0">
              <a:solidFill>
                <a:srgbClr val="C00000"/>
              </a:solidFill>
            </a:endParaRPr>
          </a:p>
        </p:txBody>
      </p:sp>
      <p:sp>
        <p:nvSpPr>
          <p:cNvPr id="330" name="Title 2"/>
          <p:cNvSpPr txBox="1">
            <a:spLocks noGrp="1"/>
          </p:cNvSpPr>
          <p:nvPr>
            <p:ph type="title" idx="4294967295"/>
          </p:nvPr>
        </p:nvSpPr>
        <p:spPr>
          <a:xfrm>
            <a:off x="114625" y="-27335"/>
            <a:ext cx="10972801" cy="664258"/>
          </a:xfrm>
          <a:prstGeom prst="rect">
            <a:avLst/>
          </a:prstGeom>
        </p:spPr>
        <p:txBody>
          <a:bodyPr/>
          <a:lstStyle>
            <a:lvl1pPr>
              <a:defRPr>
                <a:latin typeface="Source Sans Pro Bold"/>
                <a:ea typeface="Source Sans Pro Bold"/>
                <a:cs typeface="Source Sans Pro Bold"/>
                <a:sym typeface="Source Sans Pro Bold"/>
              </a:defRPr>
            </a:lvl1pPr>
          </a:lstStyle>
          <a:p>
            <a:r>
              <a:rPr b="1" dirty="0"/>
              <a:t>Epidemiology — Definition</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Text Placeholder 4"/>
          <p:cNvSpPr txBox="1">
            <a:spLocks noGrp="1"/>
          </p:cNvSpPr>
          <p:nvPr>
            <p:ph type="body" sz="half" idx="1"/>
          </p:nvPr>
        </p:nvSpPr>
        <p:spPr>
          <a:xfrm>
            <a:off x="4273550" y="2103303"/>
            <a:ext cx="7529514" cy="4286385"/>
          </a:xfrm>
          <a:prstGeom prst="rect">
            <a:avLst/>
          </a:prstGeom>
        </p:spPr>
        <p:txBody>
          <a:bodyPr/>
          <a:lstStyle/>
          <a:p>
            <a:pPr marL="254000" indent="-254000">
              <a:defRPr sz="2400"/>
            </a:pPr>
            <a:r>
              <a:rPr dirty="0"/>
              <a:t>The who, what, when, where, and why of disease spread </a:t>
            </a:r>
          </a:p>
          <a:p>
            <a:pPr marL="254000" indent="-254000">
              <a:defRPr sz="2400"/>
            </a:pPr>
            <a:endParaRPr dirty="0"/>
          </a:p>
          <a:p>
            <a:pPr marL="254000" indent="-254000">
              <a:defRPr sz="2400"/>
            </a:pPr>
            <a:r>
              <a:rPr dirty="0"/>
              <a:t>Epidemiology serves to characterize disease in terms TIME, PLACE, and PERSON</a:t>
            </a:r>
          </a:p>
          <a:p>
            <a:pPr marL="254000" indent="-254000">
              <a:defRPr sz="2400"/>
            </a:pPr>
            <a:endParaRPr dirty="0"/>
          </a:p>
          <a:p>
            <a:pPr marL="254000" indent="-254000">
              <a:defRPr sz="2400"/>
            </a:pPr>
            <a:r>
              <a:rPr dirty="0"/>
              <a:t>This information can help determine risks, inform the design of interventions, and evaluate their effectiveness</a:t>
            </a:r>
          </a:p>
        </p:txBody>
      </p:sp>
      <p:sp>
        <p:nvSpPr>
          <p:cNvPr id="2" name="Title 2">
            <a:extLst>
              <a:ext uri="{FF2B5EF4-FFF2-40B4-BE49-F238E27FC236}">
                <a16:creationId xmlns:a16="http://schemas.microsoft.com/office/drawing/2014/main" id="{942F943B-F686-275E-5139-6DA02D98501A}"/>
              </a:ext>
            </a:extLst>
          </p:cNvPr>
          <p:cNvSpPr txBox="1">
            <a:spLocks/>
          </p:cNvSpPr>
          <p:nvPr/>
        </p:nvSpPr>
        <p:spPr>
          <a:xfrm>
            <a:off x="384002" y="536533"/>
            <a:ext cx="2956272" cy="948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t">
            <a:noAutofit/>
          </a:bodyPr>
          <a:lstStyle>
            <a:lvl1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2pPr>
            <a:lvl3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3pPr>
            <a:lvl4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4pPr>
            <a:lvl5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5pPr>
            <a:lvl6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6pPr>
            <a:lvl7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7pPr>
            <a:lvl8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8pPr>
            <a:lvl9pPr marL="0" marR="0" indent="0" algn="l" defTabSz="289321"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mj-lt"/>
                <a:ea typeface="+mj-ea"/>
                <a:cs typeface="+mj-cs"/>
                <a:sym typeface="Source Sans Pro Regular"/>
              </a:defRPr>
            </a:lvl9pPr>
          </a:lstStyle>
          <a:p>
            <a:pPr hangingPunct="1"/>
            <a:r>
              <a:rPr lang="hu-HU" b="1" dirty="0"/>
              <a:t>Epidemiology is…</a:t>
            </a:r>
          </a:p>
        </p:txBody>
      </p:sp>
      <p:sp>
        <p:nvSpPr>
          <p:cNvPr id="3" name="Rounded Rectangle 3">
            <a:extLst>
              <a:ext uri="{FF2B5EF4-FFF2-40B4-BE49-F238E27FC236}">
                <a16:creationId xmlns:a16="http://schemas.microsoft.com/office/drawing/2014/main" id="{F21FC714-F288-6E62-A11A-479980FBB211}"/>
              </a:ext>
            </a:extLst>
          </p:cNvPr>
          <p:cNvSpPr/>
          <p:nvPr/>
        </p:nvSpPr>
        <p:spPr>
          <a:xfrm flipV="1">
            <a:off x="389002" y="1484783"/>
            <a:ext cx="2336738" cy="112789"/>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itle 1"/>
          <p:cNvSpPr txBox="1">
            <a:spLocks noGrp="1"/>
          </p:cNvSpPr>
          <p:nvPr>
            <p:ph type="title"/>
          </p:nvPr>
        </p:nvSpPr>
        <p:spPr>
          <a:xfrm>
            <a:off x="236925" y="-20444"/>
            <a:ext cx="6870343" cy="646113"/>
          </a:xfrm>
          <a:prstGeom prst="rect">
            <a:avLst/>
          </a:prstGeom>
        </p:spPr>
        <p:txBody>
          <a:bodyPr/>
          <a:lstStyle/>
          <a:p>
            <a:r>
              <a:rPr dirty="0"/>
              <a:t>Example: Cholera by Time and Place</a:t>
            </a:r>
          </a:p>
        </p:txBody>
      </p:sp>
      <p:pic>
        <p:nvPicPr>
          <p:cNvPr id="346" name="Picture 3" descr="Picture 3"/>
          <p:cNvPicPr>
            <a:picLocks noChangeAspect="1"/>
          </p:cNvPicPr>
          <p:nvPr/>
        </p:nvPicPr>
        <p:blipFill>
          <a:blip r:embed="rId3"/>
          <a:stretch>
            <a:fillRect/>
          </a:stretch>
        </p:blipFill>
        <p:spPr>
          <a:xfrm>
            <a:off x="2671465" y="1268761"/>
            <a:ext cx="6849071" cy="4795992"/>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B653B0A-D8DF-4184-86BD-E47787234FCB}">
  <ds:schemaRefs>
    <ds:schemaRef ds:uri="http://schemas.microsoft.com/sharepoint/v3/contenttype/forms"/>
  </ds:schemaRefs>
</ds:datastoreItem>
</file>

<file path=customXml/itemProps2.xml><?xml version="1.0" encoding="utf-8"?>
<ds:datastoreItem xmlns:ds="http://schemas.openxmlformats.org/officeDocument/2006/customXml" ds:itemID="{277B0DDD-E745-4B48-AD8B-221A778E4003}">
  <ds:schemaRefs>
    <ds:schemaRef ds:uri="http://purl.org/dc/terms/"/>
    <ds:schemaRef ds:uri="1545eeb8-3090-4573-a4ea-6910cac27a03"/>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9ca0fa8f-1020-4790-a298-914e539c43a5"/>
    <ds:schemaRef ds:uri="http://www.w3.org/XML/1998/namespace"/>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1BBF0483-5634-4CBB-A002-1EB8F76A977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766</TotalTime>
  <Words>5245</Words>
  <Application>Microsoft Office PowerPoint</Application>
  <PresentationFormat>Widescreen</PresentationFormat>
  <Paragraphs>525</Paragraphs>
  <Slides>45</Slides>
  <Notes>35</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1_RRT_Theme1</vt:lpstr>
      <vt:lpstr>Basic epidemiology for Public Health practice </vt:lpstr>
      <vt:lpstr>Notes to facilitators:</vt:lpstr>
      <vt:lpstr>Introduction</vt:lpstr>
      <vt:lpstr>Learning objectives</vt:lpstr>
      <vt:lpstr>PowerPoint Presentation</vt:lpstr>
      <vt:lpstr>PowerPoint Presentation</vt:lpstr>
      <vt:lpstr>Epidemiology — Definition</vt:lpstr>
      <vt:lpstr>PowerPoint Presentation</vt:lpstr>
      <vt:lpstr>Example: Cholera by Time and Place</vt:lpstr>
      <vt:lpstr>Knowledge Check</vt:lpstr>
      <vt:lpstr>Epidemiology during Public Health Emergencies</vt:lpstr>
      <vt:lpstr>2. Key terms in epidemiology</vt:lpstr>
      <vt:lpstr>Epidemiology key terms</vt:lpstr>
      <vt:lpstr>PowerPoint Presentation</vt:lpstr>
      <vt:lpstr>Knowledge Check</vt:lpstr>
      <vt:lpstr>Knowledge Check</vt:lpstr>
      <vt:lpstr>Disease transmission</vt:lpstr>
      <vt:lpstr>Other modes of transmission</vt:lpstr>
      <vt:lpstr>Knowledge Check</vt:lpstr>
      <vt:lpstr>PowerPoint Presentation</vt:lpstr>
      <vt:lpstr>Incubation, latent,  infectious period</vt:lpstr>
      <vt:lpstr>Incubation, latent,  infectious period</vt:lpstr>
      <vt:lpstr>Estimation of transmission characteristics:</vt:lpstr>
      <vt:lpstr>3. Epidemiologic triad</vt:lpstr>
      <vt:lpstr>Epidemiologic triad</vt:lpstr>
      <vt:lpstr>Agent: key considerations</vt:lpstr>
      <vt:lpstr>Host: key considerations</vt:lpstr>
      <vt:lpstr>Environment: key considerations</vt:lpstr>
      <vt:lpstr>Common risk factors for disease transmission in emergencies</vt:lpstr>
      <vt:lpstr>One Health &amp; the epi triad</vt:lpstr>
      <vt:lpstr>Human-animal-environment interface </vt:lpstr>
      <vt:lpstr>Knowledge Check</vt:lpstr>
      <vt:lpstr>4. Key measures for descriptive epidemiology</vt:lpstr>
      <vt:lpstr>Measures of disease frequency </vt:lpstr>
      <vt:lpstr>Measures of disease frequency </vt:lpstr>
      <vt:lpstr>Measures of disease frequency </vt:lpstr>
      <vt:lpstr>Why use proportions?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epidemiology for Public Health practice</dc:title>
  <dc:creator>Hp</dc:creator>
  <cp:lastModifiedBy>GOMEZ, Paula</cp:lastModifiedBy>
  <cp:revision>12</cp:revision>
  <dcterms:modified xsi:type="dcterms:W3CDTF">2023-04-07T10:53:36Z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133600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