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5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96B9AE-271F-1674-C024-B69F0199A95D}" v="10" dt="2023-04-06T13:57:51.046"/>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665" autoAdjust="0"/>
  </p:normalViewPr>
  <p:slideViewPr>
    <p:cSldViewPr snapToGrid="0">
      <p:cViewPr varScale="1">
        <p:scale>
          <a:sx n="51" d="100"/>
          <a:sy n="51" d="100"/>
        </p:scale>
        <p:origin x="1124"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24740592-44AB-4B12-BD2E-046821272415}"/>
    <pc:docChg chg="modSld">
      <pc:chgData name="GOMEZ, Paula" userId="c93cf399-3ed7-4230-9282-8831e3fe5ae7" providerId="ADAL" clId="{24740592-44AB-4B12-BD2E-046821272415}" dt="2023-01-24T14:17:18.151" v="55" actId="20577"/>
      <pc:docMkLst>
        <pc:docMk/>
      </pc:docMkLst>
      <pc:sldChg chg="modSp mod">
        <pc:chgData name="GOMEZ, Paula" userId="c93cf399-3ed7-4230-9282-8831e3fe5ae7" providerId="ADAL" clId="{24740592-44AB-4B12-BD2E-046821272415}" dt="2023-01-24T14:12:35.154" v="12" actId="20577"/>
        <pc:sldMkLst>
          <pc:docMk/>
          <pc:sldMk cId="0" sldId="257"/>
        </pc:sldMkLst>
        <pc:spChg chg="mod">
          <ac:chgData name="GOMEZ, Paula" userId="c93cf399-3ed7-4230-9282-8831e3fe5ae7" providerId="ADAL" clId="{24740592-44AB-4B12-BD2E-046821272415}" dt="2023-01-24T14:12:35.154" v="12" actId="20577"/>
          <ac:spMkLst>
            <pc:docMk/>
            <pc:sldMk cId="0" sldId="257"/>
            <ac:spMk id="279" creationId="{00000000-0000-0000-0000-000000000000}"/>
          </ac:spMkLst>
        </pc:spChg>
      </pc:sldChg>
      <pc:sldChg chg="modSp mod">
        <pc:chgData name="GOMEZ, Paula" userId="c93cf399-3ed7-4230-9282-8831e3fe5ae7" providerId="ADAL" clId="{24740592-44AB-4B12-BD2E-046821272415}" dt="2023-01-24T14:12:48.719" v="26" actId="20577"/>
        <pc:sldMkLst>
          <pc:docMk/>
          <pc:sldMk cId="0" sldId="258"/>
        </pc:sldMkLst>
        <pc:spChg chg="mod">
          <ac:chgData name="GOMEZ, Paula" userId="c93cf399-3ed7-4230-9282-8831e3fe5ae7" providerId="ADAL" clId="{24740592-44AB-4B12-BD2E-046821272415}" dt="2023-01-24T14:12:48.719" v="26" actId="20577"/>
          <ac:spMkLst>
            <pc:docMk/>
            <pc:sldMk cId="0" sldId="258"/>
            <ac:spMk id="284" creationId="{00000000-0000-0000-0000-000000000000}"/>
          </ac:spMkLst>
        </pc:spChg>
      </pc:sldChg>
      <pc:sldChg chg="modSp mod">
        <pc:chgData name="GOMEZ, Paula" userId="c93cf399-3ed7-4230-9282-8831e3fe5ae7" providerId="ADAL" clId="{24740592-44AB-4B12-BD2E-046821272415}" dt="2023-01-24T14:13:10.463" v="27" actId="14100"/>
        <pc:sldMkLst>
          <pc:docMk/>
          <pc:sldMk cId="0" sldId="261"/>
        </pc:sldMkLst>
        <pc:spChg chg="mod">
          <ac:chgData name="GOMEZ, Paula" userId="c93cf399-3ed7-4230-9282-8831e3fe5ae7" providerId="ADAL" clId="{24740592-44AB-4B12-BD2E-046821272415}" dt="2023-01-24T14:13:10.463" v="27" actId="14100"/>
          <ac:spMkLst>
            <pc:docMk/>
            <pc:sldMk cId="0" sldId="261"/>
            <ac:spMk id="302" creationId="{00000000-0000-0000-0000-000000000000}"/>
          </ac:spMkLst>
        </pc:spChg>
      </pc:sldChg>
      <pc:sldChg chg="modSp mod">
        <pc:chgData name="GOMEZ, Paula" userId="c93cf399-3ed7-4230-9282-8831e3fe5ae7" providerId="ADAL" clId="{24740592-44AB-4B12-BD2E-046821272415}" dt="2023-01-24T14:14:13.943" v="34" actId="1076"/>
        <pc:sldMkLst>
          <pc:docMk/>
          <pc:sldMk cId="0" sldId="262"/>
        </pc:sldMkLst>
        <pc:spChg chg="mod">
          <ac:chgData name="GOMEZ, Paula" userId="c93cf399-3ed7-4230-9282-8831e3fe5ae7" providerId="ADAL" clId="{24740592-44AB-4B12-BD2E-046821272415}" dt="2023-01-24T14:13:50.399" v="29" actId="1076"/>
          <ac:spMkLst>
            <pc:docMk/>
            <pc:sldMk cId="0" sldId="262"/>
            <ac:spMk id="310" creationId="{00000000-0000-0000-0000-000000000000}"/>
          </ac:spMkLst>
        </pc:spChg>
        <pc:picChg chg="mod">
          <ac:chgData name="GOMEZ, Paula" userId="c93cf399-3ed7-4230-9282-8831e3fe5ae7" providerId="ADAL" clId="{24740592-44AB-4B12-BD2E-046821272415}" dt="2023-01-24T14:14:13.943" v="34" actId="1076"/>
          <ac:picMkLst>
            <pc:docMk/>
            <pc:sldMk cId="0" sldId="262"/>
            <ac:picMk id="307" creationId="{00000000-0000-0000-0000-000000000000}"/>
          </ac:picMkLst>
        </pc:picChg>
        <pc:picChg chg="mod">
          <ac:chgData name="GOMEZ, Paula" userId="c93cf399-3ed7-4230-9282-8831e3fe5ae7" providerId="ADAL" clId="{24740592-44AB-4B12-BD2E-046821272415}" dt="2023-01-24T14:14:09.782" v="33" actId="1076"/>
          <ac:picMkLst>
            <pc:docMk/>
            <pc:sldMk cId="0" sldId="262"/>
            <ac:picMk id="308" creationId="{00000000-0000-0000-0000-000000000000}"/>
          </ac:picMkLst>
        </pc:picChg>
      </pc:sldChg>
      <pc:sldChg chg="modSp mod">
        <pc:chgData name="GOMEZ, Paula" userId="c93cf399-3ed7-4230-9282-8831e3fe5ae7" providerId="ADAL" clId="{24740592-44AB-4B12-BD2E-046821272415}" dt="2023-01-24T14:14:28.570" v="35" actId="20577"/>
        <pc:sldMkLst>
          <pc:docMk/>
          <pc:sldMk cId="0" sldId="267"/>
        </pc:sldMkLst>
        <pc:spChg chg="mod">
          <ac:chgData name="GOMEZ, Paula" userId="c93cf399-3ed7-4230-9282-8831e3fe5ae7" providerId="ADAL" clId="{24740592-44AB-4B12-BD2E-046821272415}" dt="2023-01-24T14:14:28.570" v="35" actId="20577"/>
          <ac:spMkLst>
            <pc:docMk/>
            <pc:sldMk cId="0" sldId="267"/>
            <ac:spMk id="329" creationId="{00000000-0000-0000-0000-000000000000}"/>
          </ac:spMkLst>
        </pc:spChg>
      </pc:sldChg>
      <pc:sldChg chg="modSp mod">
        <pc:chgData name="GOMEZ, Paula" userId="c93cf399-3ed7-4230-9282-8831e3fe5ae7" providerId="ADAL" clId="{24740592-44AB-4B12-BD2E-046821272415}" dt="2023-01-24T14:15:05.551" v="37" actId="1076"/>
        <pc:sldMkLst>
          <pc:docMk/>
          <pc:sldMk cId="0" sldId="274"/>
        </pc:sldMkLst>
        <pc:spChg chg="mod">
          <ac:chgData name="GOMEZ, Paula" userId="c93cf399-3ed7-4230-9282-8831e3fe5ae7" providerId="ADAL" clId="{24740592-44AB-4B12-BD2E-046821272415}" dt="2023-01-24T14:15:05.551" v="37" actId="1076"/>
          <ac:spMkLst>
            <pc:docMk/>
            <pc:sldMk cId="0" sldId="274"/>
            <ac:spMk id="364" creationId="{00000000-0000-0000-0000-000000000000}"/>
          </ac:spMkLst>
        </pc:spChg>
      </pc:sldChg>
      <pc:sldChg chg="modSp mod">
        <pc:chgData name="GOMEZ, Paula" userId="c93cf399-3ed7-4230-9282-8831e3fe5ae7" providerId="ADAL" clId="{24740592-44AB-4B12-BD2E-046821272415}" dt="2023-01-24T14:15:50.943" v="44" actId="1076"/>
        <pc:sldMkLst>
          <pc:docMk/>
          <pc:sldMk cId="0" sldId="282"/>
        </pc:sldMkLst>
        <pc:spChg chg="mod">
          <ac:chgData name="GOMEZ, Paula" userId="c93cf399-3ed7-4230-9282-8831e3fe5ae7" providerId="ADAL" clId="{24740592-44AB-4B12-BD2E-046821272415}" dt="2023-01-24T14:15:39.608" v="41" actId="1076"/>
          <ac:spMkLst>
            <pc:docMk/>
            <pc:sldMk cId="0" sldId="282"/>
            <ac:spMk id="398" creationId="{00000000-0000-0000-0000-000000000000}"/>
          </ac:spMkLst>
        </pc:spChg>
        <pc:grpChg chg="mod">
          <ac:chgData name="GOMEZ, Paula" userId="c93cf399-3ed7-4230-9282-8831e3fe5ae7" providerId="ADAL" clId="{24740592-44AB-4B12-BD2E-046821272415}" dt="2023-01-24T14:15:50.943" v="44" actId="1076"/>
          <ac:grpSpMkLst>
            <pc:docMk/>
            <pc:sldMk cId="0" sldId="282"/>
            <ac:grpSpMk id="401" creationId="{00000000-0000-0000-0000-000000000000}"/>
          </ac:grpSpMkLst>
        </pc:grpChg>
      </pc:sldChg>
      <pc:sldChg chg="modSp mod">
        <pc:chgData name="GOMEZ, Paula" userId="c93cf399-3ed7-4230-9282-8831e3fe5ae7" providerId="ADAL" clId="{24740592-44AB-4B12-BD2E-046821272415}" dt="2023-01-24T14:16:02.056" v="45" actId="14100"/>
        <pc:sldMkLst>
          <pc:docMk/>
          <pc:sldMk cId="0" sldId="287"/>
        </pc:sldMkLst>
        <pc:spChg chg="mod">
          <ac:chgData name="GOMEZ, Paula" userId="c93cf399-3ed7-4230-9282-8831e3fe5ae7" providerId="ADAL" clId="{24740592-44AB-4B12-BD2E-046821272415}" dt="2023-01-24T14:16:02.056" v="45" actId="14100"/>
          <ac:spMkLst>
            <pc:docMk/>
            <pc:sldMk cId="0" sldId="287"/>
            <ac:spMk id="422" creationId="{00000000-0000-0000-0000-000000000000}"/>
          </ac:spMkLst>
        </pc:spChg>
      </pc:sldChg>
      <pc:sldChg chg="modSp mod">
        <pc:chgData name="GOMEZ, Paula" userId="c93cf399-3ed7-4230-9282-8831e3fe5ae7" providerId="ADAL" clId="{24740592-44AB-4B12-BD2E-046821272415}" dt="2023-01-24T14:17:18.151" v="55" actId="20577"/>
        <pc:sldMkLst>
          <pc:docMk/>
          <pc:sldMk cId="0" sldId="306"/>
        </pc:sldMkLst>
        <pc:spChg chg="mod">
          <ac:chgData name="GOMEZ, Paula" userId="c93cf399-3ed7-4230-9282-8831e3fe5ae7" providerId="ADAL" clId="{24740592-44AB-4B12-BD2E-046821272415}" dt="2023-01-24T14:17:18.151" v="55" actId="20577"/>
          <ac:spMkLst>
            <pc:docMk/>
            <pc:sldMk cId="0" sldId="306"/>
            <ac:spMk id="524" creationId="{00000000-0000-0000-0000-000000000000}"/>
          </ac:spMkLst>
        </pc:spChg>
      </pc:sldChg>
    </pc:docChg>
  </pc:docChgLst>
  <pc:docChgLst>
    <pc:chgData name="GOMEZ, Paula" userId="S::gomezp@who.int::c93cf399-3ed7-4230-9282-8831e3fe5ae7" providerId="AD" clId="Web-{9596B9AE-271F-1674-C024-B69F0199A95D}"/>
    <pc:docChg chg="modSld">
      <pc:chgData name="GOMEZ, Paula" userId="S::gomezp@who.int::c93cf399-3ed7-4230-9282-8831e3fe5ae7" providerId="AD" clId="Web-{9596B9AE-271F-1674-C024-B69F0199A95D}" dt="2023-04-06T13:57:50.686" v="8" actId="20577"/>
      <pc:docMkLst>
        <pc:docMk/>
      </pc:docMkLst>
      <pc:sldChg chg="modSp">
        <pc:chgData name="GOMEZ, Paula" userId="S::gomezp@who.int::c93cf399-3ed7-4230-9282-8831e3fe5ae7" providerId="AD" clId="Web-{9596B9AE-271F-1674-C024-B69F0199A95D}" dt="2023-04-06T13:57:50.686" v="8" actId="20577"/>
        <pc:sldMkLst>
          <pc:docMk/>
          <pc:sldMk cId="0" sldId="257"/>
        </pc:sldMkLst>
        <pc:spChg chg="mod">
          <ac:chgData name="GOMEZ, Paula" userId="S::gomezp@who.int::c93cf399-3ed7-4230-9282-8831e3fe5ae7" providerId="AD" clId="Web-{9596B9AE-271F-1674-C024-B69F0199A95D}" dt="2023-04-06T13:57:50.686" v="8" actId="20577"/>
          <ac:spMkLst>
            <pc:docMk/>
            <pc:sldMk cId="0" sldId="257"/>
            <ac:spMk id="27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xfrm>
            <a:off x="1143000" y="685800"/>
            <a:ext cx="4572000" cy="3429000"/>
          </a:xfrm>
          <a:prstGeom prst="rect">
            <a:avLst/>
          </a:prstGeom>
        </p:spPr>
        <p:txBody>
          <a:bodyPr/>
          <a:lstStyle/>
          <a:p>
            <a:endParaRPr/>
          </a:p>
        </p:txBody>
      </p:sp>
      <p:sp>
        <p:nvSpPr>
          <p:cNvPr id="271" name="Shape 27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Source Sans Pro Regular"/>
      </a:defRPr>
    </a:lvl1pPr>
    <a:lvl2pPr indent="228600" latinLnBrk="0">
      <a:defRPr sz="1200">
        <a:latin typeface="+mj-lt"/>
        <a:ea typeface="+mj-ea"/>
        <a:cs typeface="+mj-cs"/>
        <a:sym typeface="Source Sans Pro Regular"/>
      </a:defRPr>
    </a:lvl2pPr>
    <a:lvl3pPr indent="457200" latinLnBrk="0">
      <a:defRPr sz="1200">
        <a:latin typeface="+mj-lt"/>
        <a:ea typeface="+mj-ea"/>
        <a:cs typeface="+mj-cs"/>
        <a:sym typeface="Source Sans Pro Regular"/>
      </a:defRPr>
    </a:lvl3pPr>
    <a:lvl4pPr indent="685800" latinLnBrk="0">
      <a:defRPr sz="1200">
        <a:latin typeface="+mj-lt"/>
        <a:ea typeface="+mj-ea"/>
        <a:cs typeface="+mj-cs"/>
        <a:sym typeface="Source Sans Pro Regular"/>
      </a:defRPr>
    </a:lvl4pPr>
    <a:lvl5pPr indent="914400" latinLnBrk="0">
      <a:defRPr sz="1200">
        <a:latin typeface="+mj-lt"/>
        <a:ea typeface="+mj-ea"/>
        <a:cs typeface="+mj-cs"/>
        <a:sym typeface="Source Sans Pro Regular"/>
      </a:defRPr>
    </a:lvl5pPr>
    <a:lvl6pPr indent="1143000" latinLnBrk="0">
      <a:defRPr sz="1200">
        <a:latin typeface="+mj-lt"/>
        <a:ea typeface="+mj-ea"/>
        <a:cs typeface="+mj-cs"/>
        <a:sym typeface="Source Sans Pro Regular"/>
      </a:defRPr>
    </a:lvl6pPr>
    <a:lvl7pPr indent="1371600" latinLnBrk="0">
      <a:defRPr sz="1200">
        <a:latin typeface="+mj-lt"/>
        <a:ea typeface="+mj-ea"/>
        <a:cs typeface="+mj-cs"/>
        <a:sym typeface="Source Sans Pro Regular"/>
      </a:defRPr>
    </a:lvl7pPr>
    <a:lvl8pPr indent="1600200" latinLnBrk="0">
      <a:defRPr sz="1200">
        <a:latin typeface="+mj-lt"/>
        <a:ea typeface="+mj-ea"/>
        <a:cs typeface="+mj-cs"/>
        <a:sym typeface="Source Sans Pro Regular"/>
      </a:defRPr>
    </a:lvl8pPr>
    <a:lvl9pPr indent="1828800"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a:spLocks noGrp="1" noRot="1" noChangeAspect="1"/>
          </p:cNvSpPr>
          <p:nvPr>
            <p:ph type="sldImg"/>
          </p:nvPr>
        </p:nvSpPr>
        <p:spPr>
          <a:xfrm>
            <a:off x="381000" y="685800"/>
            <a:ext cx="6096000" cy="3429000"/>
          </a:xfrm>
          <a:prstGeom prst="rect">
            <a:avLst/>
          </a:prstGeom>
        </p:spPr>
        <p:txBody>
          <a:bodyPr/>
          <a:lstStyle/>
          <a:p>
            <a:endParaRPr/>
          </a:p>
        </p:txBody>
      </p:sp>
      <p:sp>
        <p:nvSpPr>
          <p:cNvPr id="281" name="Shape 281"/>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a:lstStyle/>
          <a:p>
            <a:endParaRPr/>
          </a:p>
        </p:txBody>
      </p:sp>
      <p:sp>
        <p:nvSpPr>
          <p:cNvPr id="289" name="Shape 289"/>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hape 294"/>
          <p:cNvSpPr>
            <a:spLocks noGrp="1" noRot="1" noChangeAspect="1"/>
          </p:cNvSpPr>
          <p:nvPr>
            <p:ph type="sldImg"/>
          </p:nvPr>
        </p:nvSpPr>
        <p:spPr>
          <a:xfrm>
            <a:off x="381000" y="685800"/>
            <a:ext cx="6096000" cy="3429000"/>
          </a:xfrm>
          <a:prstGeom prst="rect">
            <a:avLst/>
          </a:prstGeom>
        </p:spPr>
        <p:txBody>
          <a:bodyPr/>
          <a:lstStyle/>
          <a:p>
            <a:endParaRPr/>
          </a:p>
        </p:txBody>
      </p:sp>
      <p:sp>
        <p:nvSpPr>
          <p:cNvPr id="295" name="Shape 295"/>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Shape 334"/>
          <p:cNvSpPr>
            <a:spLocks noGrp="1" noRot="1" noChangeAspect="1"/>
          </p:cNvSpPr>
          <p:nvPr>
            <p:ph type="sldImg"/>
          </p:nvPr>
        </p:nvSpPr>
        <p:spPr>
          <a:xfrm>
            <a:off x="381000" y="685800"/>
            <a:ext cx="6096000" cy="3429000"/>
          </a:xfrm>
          <a:prstGeom prst="rect">
            <a:avLst/>
          </a:prstGeom>
        </p:spPr>
        <p:txBody>
          <a:bodyPr/>
          <a:lstStyle/>
          <a:p>
            <a:endParaRPr/>
          </a:p>
        </p:txBody>
      </p:sp>
      <p:sp>
        <p:nvSpPr>
          <p:cNvPr id="335" name="Shape 335"/>
          <p:cNvSpPr>
            <a:spLocks noGrp="1"/>
          </p:cNvSpPr>
          <p:nvPr>
            <p:ph type="body" sz="quarter" idx="1"/>
          </p:nvPr>
        </p:nvSpPr>
        <p:spPr>
          <a:prstGeom prst="rect">
            <a:avLst/>
          </a:prstGeom>
        </p:spPr>
        <p:txBody>
          <a:bodyPr/>
          <a:lstStyle>
            <a:lvl1pPr>
              <a:defRPr>
                <a:solidFill>
                  <a:srgbClr val="FF0000"/>
                </a:solidFill>
              </a:defRPr>
            </a:lvl1pPr>
          </a:lstStyle>
          <a:p>
            <a:r>
              <a:t>More details in IPC modules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Shape 360"/>
          <p:cNvSpPr>
            <a:spLocks noGrp="1" noRot="1" noChangeAspect="1"/>
          </p:cNvSpPr>
          <p:nvPr>
            <p:ph type="sldImg"/>
          </p:nvPr>
        </p:nvSpPr>
        <p:spPr>
          <a:xfrm>
            <a:off x="381000" y="685800"/>
            <a:ext cx="6096000" cy="3429000"/>
          </a:xfrm>
          <a:prstGeom prst="rect">
            <a:avLst/>
          </a:prstGeom>
        </p:spPr>
        <p:txBody>
          <a:bodyPr/>
          <a:lstStyle/>
          <a:p>
            <a:endParaRPr/>
          </a:p>
        </p:txBody>
      </p:sp>
      <p:sp>
        <p:nvSpPr>
          <p:cNvPr id="361" name="Shape 361"/>
          <p:cNvSpPr>
            <a:spLocks noGrp="1"/>
          </p:cNvSpPr>
          <p:nvPr>
            <p:ph type="body" sz="quarter" idx="1"/>
          </p:nvPr>
        </p:nvSpPr>
        <p:spPr>
          <a:prstGeom prst="rect">
            <a:avLst/>
          </a:prstGeom>
        </p:spPr>
        <p:txBody>
          <a:bodyPr/>
          <a:lstStyle/>
          <a:p>
            <a:r>
              <a:t>Heat stress poses health risk for  workers in  both indoor as well as outdoor work in communities. In specialized treatment facilities, use of PPE in hot climate can pose such risk as well as emergency response work outdoors in tropical and sub-tropical climate during day.  Impacts range from minor tiredness to life threatening illness such as coma. Self monitoring of hydration status through color and quantity of urine output is helpful.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1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2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1"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2"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23"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4" name="Picture 14" descr="Picture 14"/>
          <p:cNvPicPr>
            <a:picLocks noChangeAspect="1"/>
          </p:cNvPicPr>
          <p:nvPr/>
        </p:nvPicPr>
        <p:blipFill>
          <a:blip r:embed="rId4"/>
          <a:stretch>
            <a:fillRect/>
          </a:stretch>
        </p:blipFill>
        <p:spPr>
          <a:xfrm>
            <a:off x="2" y="0"/>
            <a:ext cx="6560821" cy="5372100"/>
          </a:xfrm>
          <a:prstGeom prst="rect">
            <a:avLst/>
          </a:prstGeom>
          <a:ln w="12700">
            <a:miter lim="400000"/>
          </a:ln>
        </p:spPr>
      </p:pic>
      <p:pic>
        <p:nvPicPr>
          <p:cNvPr id="25"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6" name="Picture 19" descr="Picture 19"/>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7" name="Body Level One…"/>
          <p:cNvSpPr txBox="1">
            <a:spLocks noGrp="1"/>
          </p:cNvSpPr>
          <p:nvPr>
            <p:ph type="body" sz="quarter" idx="1"/>
          </p:nvPr>
        </p:nvSpPr>
        <p:spPr>
          <a:xfrm>
            <a:off x="5525727"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216992" indent="-72331">
              <a:defRPr>
                <a:latin typeface="Source Sans Pro Bold"/>
                <a:ea typeface="Source Sans Pro Bold"/>
                <a:cs typeface="Source Sans Pro Bold"/>
                <a:sym typeface="Source Sans Pro Bold"/>
              </a:defRPr>
            </a:lvl2pPr>
            <a:lvl3pPr marL="361652" indent="-72331">
              <a:defRPr>
                <a:latin typeface="Source Sans Pro Bold"/>
                <a:ea typeface="Source Sans Pro Bold"/>
                <a:cs typeface="Source Sans Pro Bold"/>
                <a:sym typeface="Source Sans Pro Bold"/>
              </a:defRPr>
            </a:lvl3pPr>
            <a:lvl4pPr marL="506314" indent="-72331">
              <a:defRPr>
                <a:latin typeface="Source Sans Pro Bold"/>
                <a:ea typeface="Source Sans Pro Bold"/>
                <a:cs typeface="Source Sans Pro Bold"/>
                <a:sym typeface="Source Sans Pro Bold"/>
              </a:defRPr>
            </a:lvl4pPr>
            <a:lvl5pPr marL="650974" indent="-72331">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8" name="Title Text"/>
          <p:cNvSpPr txBox="1">
            <a:spLocks noGrp="1"/>
          </p:cNvSpPr>
          <p:nvPr>
            <p:ph type="title"/>
          </p:nvPr>
        </p:nvSpPr>
        <p:spPr>
          <a:xfrm>
            <a:off x="517796" y="1587565"/>
            <a:ext cx="4490140" cy="2410277"/>
          </a:xfrm>
          <a:prstGeom prst="rect">
            <a:avLst/>
          </a:prstGeom>
        </p:spPr>
        <p:txBody>
          <a:bodyPr/>
          <a:lstStyle/>
          <a:p>
            <a:r>
              <a:t>Title Text</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0"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1"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54"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55"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156"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57"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latin typeface="Source Sans Pro Bold"/>
                <a:ea typeface="Source Sans Pro Bold"/>
                <a:cs typeface="Source Sans Pro Bold"/>
                <a:sym typeface="Source Sans Pro Bold"/>
              </a:defRPr>
            </a:lvl1pPr>
            <a:lvl2pPr algn="ctr">
              <a:buClrTx/>
              <a:buFontTx/>
              <a:defRPr>
                <a:solidFill>
                  <a:srgbClr val="FFFFFF"/>
                </a:solidFill>
                <a:latin typeface="Source Sans Pro Bold"/>
                <a:ea typeface="Source Sans Pro Bold"/>
                <a:cs typeface="Source Sans Pro Bold"/>
                <a:sym typeface="Source Sans Pro Bold"/>
              </a:defRPr>
            </a:lvl2pPr>
            <a:lvl3pPr algn="ctr">
              <a:buClrTx/>
              <a:buFontTx/>
              <a:defRPr>
                <a:solidFill>
                  <a:srgbClr val="FFFFFF"/>
                </a:solidFill>
                <a:latin typeface="Source Sans Pro Bold"/>
                <a:ea typeface="Source Sans Pro Bold"/>
                <a:cs typeface="Source Sans Pro Bold"/>
                <a:sym typeface="Source Sans Pro Bold"/>
              </a:defRPr>
            </a:lvl3pPr>
            <a:lvl4pPr algn="ctr">
              <a:buClrTx/>
              <a:buFontTx/>
              <a:defRPr>
                <a:solidFill>
                  <a:srgbClr val="FFFFFF"/>
                </a:solidFill>
                <a:latin typeface="Source Sans Pro Bold"/>
                <a:ea typeface="Source Sans Pro Bold"/>
                <a:cs typeface="Source Sans Pro Bold"/>
                <a:sym typeface="Source Sans Pro Bold"/>
              </a:defRPr>
            </a:lvl4pPr>
            <a:lvl5pPr algn="ctr">
              <a:buClrTx/>
              <a:buFontTx/>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28D55CF2-AD28-7000-F71B-863E96FB1A40}"/>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5"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6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68"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69"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2" name="Slide Number">
            <a:extLst>
              <a:ext uri="{FF2B5EF4-FFF2-40B4-BE49-F238E27FC236}">
                <a16:creationId xmlns:a16="http://schemas.microsoft.com/office/drawing/2014/main" id="{32E163E3-112C-6FEC-DE37-73122C0131C0}"/>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76"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17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79"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80"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181"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pic>
        <p:nvPicPr>
          <p:cNvPr id="182"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183" name="TextBox 4"/>
          <p:cNvSpPr txBox="1"/>
          <p:nvPr/>
        </p:nvSpPr>
        <p:spPr>
          <a:xfrm>
            <a:off x="275896" y="11102"/>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84"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85"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A6CC534-D54B-6693-06D4-6D6BA41ACADA}"/>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92"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94"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96"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97"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198" name="Rectangle 2"/>
          <p:cNvSpPr txBox="1"/>
          <p:nvPr/>
        </p:nvSpPr>
        <p:spPr>
          <a:xfrm>
            <a:off x="225826" y="-7627"/>
            <a:ext cx="8138161"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199"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87D587F-FD66-F002-830E-7D4F4FD5E4DE}"/>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06" name="Image" descr="Image"/>
          <p:cNvPicPr>
            <a:picLocks noChangeAspect="1"/>
          </p:cNvPicPr>
          <p:nvPr/>
        </p:nvPicPr>
        <p:blipFill>
          <a:blip r:embed="rId2"/>
          <a:stretch>
            <a:fillRect/>
          </a:stretch>
        </p:blipFill>
        <p:spPr>
          <a:xfrm>
            <a:off x="-18793" y="-35795"/>
            <a:ext cx="5299191" cy="677189"/>
          </a:xfrm>
          <a:prstGeom prst="rect">
            <a:avLst/>
          </a:prstGeom>
          <a:ln w="12700">
            <a:miter lim="400000"/>
          </a:ln>
        </p:spPr>
      </p:pic>
      <p:pic>
        <p:nvPicPr>
          <p:cNvPr id="20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8"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0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10"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11"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212" name="Title Text"/>
          <p:cNvSpPr txBox="1">
            <a:spLocks noGrp="1"/>
          </p:cNvSpPr>
          <p:nvPr>
            <p:ph type="title"/>
          </p:nvPr>
        </p:nvSpPr>
        <p:spPr>
          <a:xfrm>
            <a:off x="257770" y="-30963"/>
            <a:ext cx="3571876" cy="646113"/>
          </a:xfrm>
          <a:prstGeom prst="rect">
            <a:avLst/>
          </a:prstGeom>
        </p:spPr>
        <p:txBody>
          <a:bodyPr/>
          <a:lstStyle>
            <a:lvl1pPr>
              <a:defRPr b="1"/>
            </a:lvl1pPr>
          </a:lstStyle>
          <a:p>
            <a:r>
              <a:rPr dirty="0"/>
              <a:t>Title Text</a:t>
            </a:r>
          </a:p>
        </p:txBody>
      </p:sp>
      <p:sp>
        <p:nvSpPr>
          <p:cNvPr id="213"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245AD94-E3CE-B69B-6DD9-81CC34A4C90F}"/>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20" name="Image" descr="Image"/>
          <p:cNvPicPr>
            <a:picLocks noChangeAspect="1"/>
          </p:cNvPicPr>
          <p:nvPr/>
        </p:nvPicPr>
        <p:blipFill>
          <a:blip r:embed="rId2"/>
          <a:stretch>
            <a:fillRect/>
          </a:stretch>
        </p:blipFill>
        <p:spPr>
          <a:xfrm>
            <a:off x="-18793" y="-100577"/>
            <a:ext cx="6145521" cy="785342"/>
          </a:xfrm>
          <a:prstGeom prst="rect">
            <a:avLst/>
          </a:prstGeom>
          <a:ln w="12700">
            <a:miter lim="400000"/>
          </a:ln>
        </p:spPr>
      </p:pic>
      <p:pic>
        <p:nvPicPr>
          <p:cNvPr id="2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4"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25"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226" name="Outline"/>
          <p:cNvSpPr txBox="1">
            <a:spLocks noGrp="1"/>
          </p:cNvSpPr>
          <p:nvPr>
            <p:ph type="title" hasCustomPrompt="1"/>
          </p:nvPr>
        </p:nvSpPr>
        <p:spPr>
          <a:xfrm>
            <a:off x="237800" y="-30963"/>
            <a:ext cx="3571876" cy="646113"/>
          </a:xfrm>
          <a:prstGeom prst="rect">
            <a:avLst/>
          </a:prstGeom>
        </p:spPr>
        <p:txBody>
          <a:bodyPr/>
          <a:lstStyle/>
          <a:p>
            <a:r>
              <a:t>Outline</a:t>
            </a:r>
          </a:p>
        </p:txBody>
      </p:sp>
      <p:sp>
        <p:nvSpPr>
          <p:cNvPr id="227"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C14E2FD-FABC-C2B6-FF6E-FA01E1995CAD}"/>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4" name="Image" descr="Image"/>
          <p:cNvPicPr>
            <a:picLocks noChangeAspect="1"/>
          </p:cNvPicPr>
          <p:nvPr/>
        </p:nvPicPr>
        <p:blipFill>
          <a:blip r:embed="rId2"/>
          <a:srcRect t="43728"/>
          <a:stretch>
            <a:fillRect/>
          </a:stretch>
        </p:blipFill>
        <p:spPr>
          <a:xfrm>
            <a:off x="-342029" y="-35923"/>
            <a:ext cx="9955726" cy="715917"/>
          </a:xfrm>
          <a:prstGeom prst="rect">
            <a:avLst/>
          </a:prstGeom>
          <a:ln w="12700">
            <a:miter lim="400000"/>
          </a:ln>
        </p:spPr>
      </p:pic>
      <p:pic>
        <p:nvPicPr>
          <p:cNvPr id="2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8"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39"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240"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2964C34-8627-AB23-94EE-4324A39C4B80}"/>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tretch>
            <a:fillRect/>
          </a:stretch>
        </p:blipFill>
        <p:spPr>
          <a:xfrm>
            <a:off x="-27005" y="-68582"/>
            <a:ext cx="8564167" cy="1094422"/>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51"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52"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253"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A0571381-9101-CAB1-2616-03D2146866DF}"/>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260"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61"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2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63"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64"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2" name="Slide Number">
            <a:extLst>
              <a:ext uri="{FF2B5EF4-FFF2-40B4-BE49-F238E27FC236}">
                <a16:creationId xmlns:a16="http://schemas.microsoft.com/office/drawing/2014/main" id="{47A18398-2488-7FCC-2FA1-5A57DDF58EBB}"/>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6"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8"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39"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40"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179473C-F3BA-D9CC-73CA-13693BF271FA}"/>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49"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1"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52"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53"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4"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5" name="Title 1"/>
          <p:cNvSpPr txBox="1"/>
          <p:nvPr/>
        </p:nvSpPr>
        <p:spPr>
          <a:xfrm>
            <a:off x="236485" y="-1"/>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56" name="Title 1"/>
          <p:cNvSpPr txBox="1"/>
          <p:nvPr/>
        </p:nvSpPr>
        <p:spPr>
          <a:xfrm>
            <a:off x="236485" y="87779"/>
            <a:ext cx="6150493"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199259BB-971C-A9EB-0C29-C1C74C986D9A}"/>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7"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68"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70"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Rounded Rectangle 7"/>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
        <p:nvSpPr>
          <p:cNvPr id="2" name="Slide Number">
            <a:extLst>
              <a:ext uri="{FF2B5EF4-FFF2-40B4-BE49-F238E27FC236}">
                <a16:creationId xmlns:a16="http://schemas.microsoft.com/office/drawing/2014/main" id="{37569060-106C-83D8-937A-8B3E364F3B3F}"/>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1"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8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3"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84"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85" name="TextBox 4"/>
          <p:cNvSpPr txBox="1"/>
          <p:nvPr/>
        </p:nvSpPr>
        <p:spPr>
          <a:xfrm>
            <a:off x="403461" y="669120"/>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86"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87"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88"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4303598-4080-D02E-307A-F4F3533981C2}"/>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7"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9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99"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00"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101"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02" name="TextBox 5"/>
          <p:cNvSpPr txBox="1"/>
          <p:nvPr/>
        </p:nvSpPr>
        <p:spPr>
          <a:xfrm>
            <a:off x="403461" y="668220"/>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10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0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EEA0A71C-1FD3-9669-15D3-CE46C989654B}"/>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3"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15"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16"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117" name="Rounded Rectangle 4"/>
          <p:cNvSpPr/>
          <p:nvPr/>
        </p:nvSpPr>
        <p:spPr>
          <a:xfrm flipV="1">
            <a:off x="388996" y="2237880"/>
            <a:ext cx="2029084"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18" name="TextBox 6"/>
          <p:cNvSpPr txBox="1"/>
          <p:nvPr/>
        </p:nvSpPr>
        <p:spPr>
          <a:xfrm>
            <a:off x="403461" y="668220"/>
            <a:ext cx="2803026"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2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408FAF83-8594-5C33-036F-B541BC5A9D02}"/>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3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1"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32"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133" name="Rounded Rectangle 4"/>
          <p:cNvSpPr/>
          <p:nvPr/>
        </p:nvSpPr>
        <p:spPr>
          <a:xfrm flipV="1">
            <a:off x="388996" y="1332432"/>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34" name="TextBox 6"/>
          <p:cNvSpPr txBox="1"/>
          <p:nvPr/>
        </p:nvSpPr>
        <p:spPr>
          <a:xfrm>
            <a:off x="403460" y="668215"/>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35"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a:p>
        </p:txBody>
      </p:sp>
      <p:sp>
        <p:nvSpPr>
          <p:cNvPr id="136"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48C91A2-C227-FF9E-E469-04F3B192E620}"/>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4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2"/>
          <a:stretch>
            <a:fillRect/>
          </a:stretch>
        </p:blipFill>
        <p:spPr>
          <a:xfrm>
            <a:off x="74344" y="6310302"/>
            <a:ext cx="1548718" cy="474296"/>
          </a:xfrm>
          <a:prstGeom prst="rect">
            <a:avLst/>
          </a:prstGeom>
          <a:ln w="12700">
            <a:miter lim="400000"/>
          </a:ln>
        </p:spPr>
      </p:pic>
      <p:sp>
        <p:nvSpPr>
          <p:cNvPr id="5" name="Slide Number"/>
          <p:cNvSpPr txBox="1">
            <a:spLocks noGrp="1"/>
          </p:cNvSpPr>
          <p:nvPr>
            <p:ph type="sldNum" sz="quarter" idx="2"/>
          </p:nvPr>
        </p:nvSpPr>
        <p:spPr>
          <a:xfrm>
            <a:off x="11480800" y="6330331"/>
            <a:ext cx="280874" cy="320041"/>
          </a:xfrm>
          <a:prstGeom prst="rect">
            <a:avLst/>
          </a:prstGeom>
          <a:ln w="12700">
            <a:miter lim="400000"/>
          </a:ln>
        </p:spPr>
        <p:txBody>
          <a:bodyPr wrap="none" lIns="45719" rIns="45719">
            <a:spAutoFit/>
          </a:bodyPr>
          <a:lstStyle>
            <a:lvl1pPr>
              <a:defRPr sz="1400">
                <a:solidFill>
                  <a:srgbClr val="FFFFFF"/>
                </a:solidFill>
                <a:latin typeface="+mj-lt"/>
                <a:ea typeface="+mj-ea"/>
                <a:cs typeface="+mj-cs"/>
                <a:sym typeface="Source Sans Pro Regular"/>
              </a:defRPr>
            </a:lvl1pPr>
          </a:lstStyle>
          <a:p>
            <a:fld id="{86CB4B4D-7CA3-9044-876B-883B54F8677D}" type="slidenum">
              <a:t>‹#›</a:t>
            </a:fld>
            <a:endParaRPr/>
          </a:p>
        </p:txBody>
      </p:sp>
      <p:sp>
        <p:nvSpPr>
          <p:cNvPr id="6" name="Subtitle 5"/>
          <p:cNvSpPr txBox="1"/>
          <p:nvPr/>
        </p:nvSpPr>
        <p:spPr>
          <a:xfrm>
            <a:off x="8076951" y="6506678"/>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7" name="Subtitle 5"/>
          <p:cNvSpPr txBox="1"/>
          <p:nvPr/>
        </p:nvSpPr>
        <p:spPr>
          <a:xfrm>
            <a:off x="807695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A5.1 OHS</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9" name="TextBox 5"/>
          <p:cNvSpPr txBox="1"/>
          <p:nvPr/>
        </p:nvSpPr>
        <p:spPr>
          <a:xfrm>
            <a:off x="4400181" y="2325452"/>
            <a:ext cx="3721502"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1"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2" name="Slide Number">
            <a:extLst>
              <a:ext uri="{FF2B5EF4-FFF2-40B4-BE49-F238E27FC236}">
                <a16:creationId xmlns:a16="http://schemas.microsoft.com/office/drawing/2014/main" id="{570ED7CD-910E-A378-2C19-4340ECFA219B}"/>
              </a:ext>
            </a:extLst>
          </p:cNvPr>
          <p:cNvSpPr txBox="1">
            <a:spLocks/>
          </p:cNvSpPr>
          <p:nvPr userDrawn="1"/>
        </p:nvSpPr>
        <p:spPr>
          <a:xfrm>
            <a:off x="11808686" y="6586873"/>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tx2">
                    <a:lumMod val="50000"/>
                  </a:schemeClr>
                </a:solidFill>
                <a:latin typeface="+mj-lt"/>
              </a:rPr>
              <a:pPr/>
              <a:t>‹#›</a:t>
            </a:fld>
            <a:endParaRPr lang="hu-HU" sz="1100" dirty="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14.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hyperlink" Target="https://www.ilo.org/sector/activities/sectoral-meetings/WCMS_626551/lang--en/index.htm" TargetMode="External"/><Relationship Id="rId2" Type="http://schemas.openxmlformats.org/officeDocument/2006/relationships/hyperlink" Target="https://www.who.int/publications-detail/occupational-safety-and-health-in-public-health-emergencies-a-manual-for-protecting-health-workers-and-responders" TargetMode="External"/><Relationship Id="rId1" Type="http://schemas.openxmlformats.org/officeDocument/2006/relationships/slideLayout" Target="../slideLayouts/slideLayout6.xml"/><Relationship Id="rId5" Type="http://schemas.openxmlformats.org/officeDocument/2006/relationships/hyperlink" Target="https://www.who.int/publications/i/item/WHO-2019-nCoV-HCW_advice-2021.1" TargetMode="External"/><Relationship Id="rId4" Type="http://schemas.openxmlformats.org/officeDocument/2006/relationships/hyperlink" Target="https://www.who.int/publications/i/item/9789241548205"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hyperlink" Target="https://openwho.org/courses/IPC-SP-PPE-EN" TargetMode="External"/><Relationship Id="rId7" Type="http://schemas.openxmlformats.org/officeDocument/2006/relationships/hyperlink" Target="https://openwho.org/courses/ready4response-tier1-EN" TargetMode="External"/><Relationship Id="rId2" Type="http://schemas.openxmlformats.org/officeDocument/2006/relationships/hyperlink" Target="https://openwho.org/courses/COVID-19-occupational-health-and-safety" TargetMode="External"/><Relationship Id="rId1" Type="http://schemas.openxmlformats.org/officeDocument/2006/relationships/slideLayout" Target="../slideLayouts/slideLayout7.xml"/><Relationship Id="rId6" Type="http://schemas.openxmlformats.org/officeDocument/2006/relationships/hyperlink" Target="https://phap.org/PHAP/Events/OEV2015/OEV150901.aspx?EventKey=OEV150901" TargetMode="External"/><Relationship Id="rId5" Type="http://schemas.openxmlformats.org/officeDocument/2006/relationships/hyperlink" Target="https://www.humanrightscareers.com/humanitarian-courses/" TargetMode="External"/><Relationship Id="rId4" Type="http://schemas.openxmlformats.org/officeDocument/2006/relationships/hyperlink" Target="https://openwho.org/courses?q=eProtect"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a:t>
            </a:fld>
            <a:endParaRPr/>
          </a:p>
        </p:txBody>
      </p:sp>
      <p:sp>
        <p:nvSpPr>
          <p:cNvPr id="275" name="TextBox 7"/>
          <p:cNvSpPr txBox="1"/>
          <p:nvPr/>
        </p:nvSpPr>
        <p:spPr>
          <a:xfrm>
            <a:off x="563516" y="963051"/>
            <a:ext cx="6054178" cy="7078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sz="4000" b="1" dirty="0"/>
              <a:t>A5.1a</a:t>
            </a:r>
          </a:p>
        </p:txBody>
      </p:sp>
      <p:sp>
        <p:nvSpPr>
          <p:cNvPr id="3" name="Title 2">
            <a:extLst>
              <a:ext uri="{FF2B5EF4-FFF2-40B4-BE49-F238E27FC236}">
                <a16:creationId xmlns:a16="http://schemas.microsoft.com/office/drawing/2014/main" id="{DF8527FE-2CA2-8F00-F46B-7CAF6D731ACC}"/>
              </a:ext>
            </a:extLst>
          </p:cNvPr>
          <p:cNvSpPr>
            <a:spLocks noGrp="1"/>
          </p:cNvSpPr>
          <p:nvPr>
            <p:ph type="title"/>
          </p:nvPr>
        </p:nvSpPr>
        <p:spPr>
          <a:xfrm>
            <a:off x="563516" y="1390920"/>
            <a:ext cx="4490140" cy="2410277"/>
          </a:xfrm>
        </p:spPr>
        <p:txBody>
          <a:bodyPr/>
          <a:lstStyle/>
          <a:p>
            <a:r>
              <a:rPr lang="en-US" sz="3200" b="1" dirty="0"/>
              <a:t>Occupational Health and Safety in preparedness and response to public health events</a:t>
            </a:r>
            <a:endParaRPr lang="hu-HU" b="1" dirty="0"/>
          </a:p>
        </p:txBody>
      </p:sp>
      <p:sp>
        <p:nvSpPr>
          <p:cNvPr id="2" name="TextBox 7">
            <a:extLst>
              <a:ext uri="{FF2B5EF4-FFF2-40B4-BE49-F238E27FC236}">
                <a16:creationId xmlns:a16="http://schemas.microsoft.com/office/drawing/2014/main" id="{2262EC60-CD86-6BB2-3A60-31E807B9D398}"/>
              </a:ext>
            </a:extLst>
          </p:cNvPr>
          <p:cNvSpPr txBox="1"/>
          <p:nvPr/>
        </p:nvSpPr>
        <p:spPr>
          <a:xfrm>
            <a:off x="642174" y="3801197"/>
            <a:ext cx="2150187" cy="3693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lang="hu-HU" sz="1800" dirty="0"/>
              <a:t>Speaker name</a:t>
            </a:r>
            <a:endParaRPr sz="1800"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
        <p:nvSpPr>
          <p:cNvPr id="320" name="Content Placeholder 2"/>
          <p:cNvSpPr txBox="1">
            <a:spLocks noGrp="1"/>
          </p:cNvSpPr>
          <p:nvPr>
            <p:ph type="body" idx="1"/>
          </p:nvPr>
        </p:nvSpPr>
        <p:spPr>
          <a:xfrm>
            <a:off x="1873765" y="956928"/>
            <a:ext cx="8444470" cy="4944144"/>
          </a:xfrm>
          <a:prstGeom prst="rect">
            <a:avLst/>
          </a:prstGeom>
        </p:spPr>
        <p:txBody>
          <a:bodyPr/>
          <a:lstStyle/>
          <a:p>
            <a:pPr marL="0" indent="0" defTabSz="274855">
              <a:spcBef>
                <a:spcPts val="200"/>
              </a:spcBef>
              <a:buClrTx/>
              <a:buSzTx/>
              <a:buFontTx/>
              <a:buNone/>
              <a:defRPr sz="2280"/>
            </a:pPr>
            <a:r>
              <a:rPr dirty="0"/>
              <a:t>Infections are the most common occupational health concern for persons involved public health emergency response. </a:t>
            </a:r>
          </a:p>
          <a:p>
            <a:pPr marL="0" indent="0" defTabSz="274855">
              <a:spcBef>
                <a:spcPts val="200"/>
              </a:spcBef>
              <a:buClrTx/>
              <a:buSzTx/>
              <a:buFontTx/>
              <a:buNone/>
              <a:defRPr sz="2280"/>
            </a:pPr>
            <a:endParaRPr dirty="0"/>
          </a:p>
          <a:p>
            <a:pPr marL="0" indent="0" defTabSz="274855">
              <a:spcBef>
                <a:spcPts val="200"/>
              </a:spcBef>
              <a:buClrTx/>
              <a:buSzTx/>
              <a:buFontTx/>
              <a:buNone/>
              <a:defRPr sz="2280"/>
            </a:pPr>
            <a:r>
              <a:rPr b="1" dirty="0">
                <a:solidFill>
                  <a:srgbClr val="C00000"/>
                </a:solidFill>
              </a:rPr>
              <a:t>Emergency response workforce can be exposed to infectious hazards through:</a:t>
            </a:r>
          </a:p>
          <a:p>
            <a:pPr marL="378727" lvl="1" indent="-241300" defTabSz="274855">
              <a:spcBef>
                <a:spcPts val="1100"/>
              </a:spcBef>
              <a:buClr>
                <a:srgbClr val="C00000"/>
              </a:buClr>
              <a:defRPr sz="2280">
                <a:latin typeface="Source Sans Pro Bold"/>
                <a:ea typeface="Source Sans Pro Bold"/>
                <a:cs typeface="Source Sans Pro Bold"/>
                <a:sym typeface="Source Sans Pro Bold"/>
              </a:defRPr>
            </a:pPr>
            <a:r>
              <a:rPr dirty="0"/>
              <a:t>Aerosols and droplets </a:t>
            </a:r>
            <a:r>
              <a:rPr dirty="0">
                <a:latin typeface="+mj-lt"/>
                <a:ea typeface="+mj-ea"/>
                <a:cs typeface="+mj-cs"/>
                <a:sym typeface="Source Sans Pro Regular"/>
              </a:rPr>
              <a:t>carrying pathogens such as measles, tuberculosis, COVID-19, influenza, meningococcal meningitis.</a:t>
            </a:r>
            <a:endParaRPr sz="2660" dirty="0"/>
          </a:p>
          <a:p>
            <a:pPr marL="378727" lvl="1" indent="-241300" defTabSz="274855">
              <a:spcBef>
                <a:spcPts val="1100"/>
              </a:spcBef>
              <a:buClr>
                <a:srgbClr val="C00000"/>
              </a:buClr>
              <a:defRPr sz="2280">
                <a:latin typeface="Source Sans Pro Bold"/>
                <a:ea typeface="Source Sans Pro Bold"/>
                <a:cs typeface="Source Sans Pro Bold"/>
                <a:sym typeface="Source Sans Pro Bold"/>
              </a:defRPr>
            </a:pPr>
            <a:r>
              <a:rPr dirty="0"/>
              <a:t>Blood and body secretions/fluids: </a:t>
            </a:r>
            <a:r>
              <a:rPr dirty="0">
                <a:latin typeface="+mj-lt"/>
                <a:ea typeface="+mj-ea"/>
                <a:cs typeface="+mj-cs"/>
                <a:sym typeface="Source Sans Pro Regular"/>
              </a:rPr>
              <a:t>HIV/AIDS, Hepatitis B and C, </a:t>
            </a:r>
            <a:r>
              <a:rPr lang="hu-HU" dirty="0">
                <a:latin typeface="+mj-lt"/>
                <a:ea typeface="+mj-ea"/>
                <a:cs typeface="+mj-cs"/>
                <a:sym typeface="Source Sans Pro Regular"/>
              </a:rPr>
              <a:t>haemorrhagic</a:t>
            </a:r>
            <a:r>
              <a:rPr dirty="0">
                <a:latin typeface="+mj-lt"/>
                <a:ea typeface="+mj-ea"/>
                <a:cs typeface="+mj-cs"/>
                <a:sym typeface="Source Sans Pro Regular"/>
              </a:rPr>
              <a:t> fevers (Ebola, Lassa).</a:t>
            </a:r>
            <a:endParaRPr sz="2660" dirty="0"/>
          </a:p>
          <a:p>
            <a:pPr marL="378727" lvl="1" indent="-241300" defTabSz="274855">
              <a:spcBef>
                <a:spcPts val="1100"/>
              </a:spcBef>
              <a:buClr>
                <a:srgbClr val="C00000"/>
              </a:buClr>
              <a:defRPr sz="2280">
                <a:latin typeface="Source Sans Pro Bold"/>
                <a:ea typeface="Source Sans Pro Bold"/>
                <a:cs typeface="Source Sans Pro Bold"/>
                <a:sym typeface="Source Sans Pro Bold"/>
              </a:defRPr>
            </a:pPr>
            <a:r>
              <a:rPr dirty="0"/>
              <a:t>Direct contact </a:t>
            </a:r>
            <a:r>
              <a:rPr dirty="0">
                <a:latin typeface="+mj-lt"/>
                <a:ea typeface="+mj-ea"/>
                <a:cs typeface="+mj-cs"/>
                <a:sym typeface="Source Sans Pro Regular"/>
              </a:rPr>
              <a:t>with patients and contaminated objects: respiratory infections, </a:t>
            </a:r>
            <a:r>
              <a:rPr lang="hu-HU" dirty="0">
                <a:latin typeface="+mj-lt"/>
                <a:ea typeface="+mj-ea"/>
                <a:cs typeface="+mj-cs"/>
                <a:sym typeface="Source Sans Pro Regular"/>
              </a:rPr>
              <a:t>haemorrhagic </a:t>
            </a:r>
            <a:r>
              <a:rPr dirty="0">
                <a:latin typeface="+mj-lt"/>
                <a:ea typeface="+mj-ea"/>
                <a:cs typeface="+mj-cs"/>
                <a:sym typeface="Source Sans Pro Regular"/>
              </a:rPr>
              <a:t>fevers, food and water-borne infections e.g., cholera and typhoid.</a:t>
            </a:r>
            <a:endParaRPr sz="2660" dirty="0"/>
          </a:p>
          <a:p>
            <a:pPr marL="378727" lvl="1" indent="-241300" defTabSz="274855">
              <a:spcBef>
                <a:spcPts val="1100"/>
              </a:spcBef>
              <a:buClr>
                <a:srgbClr val="C00000"/>
              </a:buClr>
              <a:defRPr sz="2280">
                <a:latin typeface="Source Sans Pro Bold"/>
                <a:ea typeface="Source Sans Pro Bold"/>
                <a:cs typeface="Source Sans Pro Bold"/>
                <a:sym typeface="Source Sans Pro Bold"/>
              </a:defRPr>
            </a:pPr>
            <a:r>
              <a:rPr dirty="0"/>
              <a:t>Vectors </a:t>
            </a:r>
            <a:r>
              <a:rPr dirty="0">
                <a:latin typeface="+mj-lt"/>
                <a:ea typeface="+mj-ea"/>
                <a:cs typeface="+mj-cs"/>
                <a:sym typeface="Source Sans Pro Regular"/>
              </a:rPr>
              <a:t>(such as mosquitos) – malaria, dengue, yellow fever..</a:t>
            </a:r>
          </a:p>
        </p:txBody>
      </p:sp>
      <p:sp>
        <p:nvSpPr>
          <p:cNvPr id="321" name="TextBox 4"/>
          <p:cNvSpPr txBox="1"/>
          <p:nvPr/>
        </p:nvSpPr>
        <p:spPr>
          <a:xfrm>
            <a:off x="192975" y="49202"/>
            <a:ext cx="6054178"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Infectious hazards</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sp>
        <p:nvSpPr>
          <p:cNvPr id="324" name="Content Placeholder 2"/>
          <p:cNvSpPr txBox="1">
            <a:spLocks noGrp="1"/>
          </p:cNvSpPr>
          <p:nvPr>
            <p:ph type="body" idx="1"/>
          </p:nvPr>
        </p:nvSpPr>
        <p:spPr>
          <a:xfrm>
            <a:off x="1880479" y="1266324"/>
            <a:ext cx="8431042" cy="4654071"/>
          </a:xfrm>
          <a:prstGeom prst="rect">
            <a:avLst/>
          </a:prstGeom>
        </p:spPr>
        <p:txBody>
          <a:bodyPr/>
          <a:lstStyle/>
          <a:p>
            <a:pPr marL="0" indent="0">
              <a:buSzTx/>
              <a:buNone/>
              <a:defRPr sz="2400"/>
            </a:pPr>
            <a:r>
              <a:rPr b="1" dirty="0">
                <a:solidFill>
                  <a:srgbClr val="C00000"/>
                </a:solidFill>
              </a:rPr>
              <a:t>As a RRT member, you may be exposed to infectious hazards:</a:t>
            </a:r>
          </a:p>
          <a:p>
            <a:pPr marL="0" indent="0">
              <a:buSzTx/>
              <a:buNone/>
              <a:defRPr sz="2400"/>
            </a:pPr>
            <a:endParaRPr dirty="0"/>
          </a:p>
          <a:p>
            <a:pPr marL="254000" indent="-254000">
              <a:buClr>
                <a:srgbClr val="C00000"/>
              </a:buClr>
              <a:defRPr sz="2400"/>
            </a:pPr>
            <a:r>
              <a:rPr dirty="0"/>
              <a:t>During case investigations in the community.</a:t>
            </a:r>
          </a:p>
          <a:p>
            <a:pPr marL="254000" indent="-254000">
              <a:buClr>
                <a:srgbClr val="C00000"/>
              </a:buClr>
              <a:defRPr sz="2400"/>
            </a:pPr>
            <a:r>
              <a:rPr dirty="0"/>
              <a:t>During sample collection, transportation and testing of laboratory samples of swabs from body fluids and blood etc. from suspected cases.</a:t>
            </a:r>
          </a:p>
          <a:p>
            <a:pPr marL="254000" indent="-254000">
              <a:buClr>
                <a:srgbClr val="C00000"/>
              </a:buClr>
              <a:defRPr sz="2400"/>
            </a:pPr>
            <a:r>
              <a:rPr dirty="0"/>
              <a:t>While handling and managing suspect case of communicable disease on arrival by aircraft,  ship and vehicle, etc.</a:t>
            </a:r>
          </a:p>
          <a:p>
            <a:pPr marL="254000" indent="-254000">
              <a:buClr>
                <a:srgbClr val="C00000"/>
              </a:buClr>
              <a:defRPr sz="2400"/>
            </a:pPr>
            <a:r>
              <a:rPr dirty="0"/>
              <a:t>During handling of communicable disease case and or accidental exposure to body fluids or blood, etc.</a:t>
            </a:r>
          </a:p>
        </p:txBody>
      </p:sp>
      <p:sp>
        <p:nvSpPr>
          <p:cNvPr id="325" name="Title 1"/>
          <p:cNvSpPr txBox="1">
            <a:spLocks noGrp="1"/>
          </p:cNvSpPr>
          <p:nvPr>
            <p:ph type="title" idx="4294967295"/>
          </p:nvPr>
        </p:nvSpPr>
        <p:spPr>
          <a:xfrm>
            <a:off x="233916" y="-1"/>
            <a:ext cx="8304215" cy="646114"/>
          </a:xfrm>
          <a:prstGeom prst="rect">
            <a:avLst/>
          </a:prstGeom>
        </p:spPr>
        <p:txBody>
          <a:bodyPr/>
          <a:lstStyle/>
          <a:p>
            <a:r>
              <a:rPr b="1" dirty="0"/>
              <a:t>Ways of exposure to infectious hazards</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12</a:t>
            </a:fld>
            <a:endParaRPr/>
          </a:p>
        </p:txBody>
      </p:sp>
      <p:sp>
        <p:nvSpPr>
          <p:cNvPr id="328" name="Content Placeholder 2"/>
          <p:cNvSpPr txBox="1">
            <a:spLocks noGrp="1"/>
          </p:cNvSpPr>
          <p:nvPr>
            <p:ph type="body" idx="1"/>
          </p:nvPr>
        </p:nvSpPr>
        <p:spPr>
          <a:xfrm>
            <a:off x="1590906" y="980718"/>
            <a:ext cx="9010188" cy="5333141"/>
          </a:xfrm>
          <a:prstGeom prst="rect">
            <a:avLst/>
          </a:prstGeom>
        </p:spPr>
        <p:txBody>
          <a:bodyPr/>
          <a:lstStyle/>
          <a:p>
            <a:pPr marL="254000" indent="-254000">
              <a:buClr>
                <a:schemeClr val="accent3">
                  <a:lumOff val="-6274"/>
                </a:schemeClr>
              </a:buClr>
              <a:defRPr sz="2400"/>
            </a:pPr>
            <a:endParaRPr dirty="0"/>
          </a:p>
          <a:p>
            <a:pPr marL="254000" indent="-254000">
              <a:defRPr sz="2400"/>
            </a:pPr>
            <a:r>
              <a:rPr dirty="0"/>
              <a:t>Health workers can be infected in different ways, and it is not always possible to know whether the patient or the objects in the work environment are infected or contaminated.</a:t>
            </a:r>
          </a:p>
          <a:p>
            <a:pPr marL="254000" indent="-254000">
              <a:defRPr sz="2400"/>
            </a:pPr>
            <a:endParaRPr dirty="0"/>
          </a:p>
          <a:p>
            <a:pPr marL="254000" indent="-254000">
              <a:defRPr sz="2400"/>
            </a:pPr>
            <a:r>
              <a:rPr dirty="0"/>
              <a:t>Therefore, basic level of protection from infections, called</a:t>
            </a:r>
            <a:r>
              <a:rPr dirty="0">
                <a:solidFill>
                  <a:schemeClr val="accent3"/>
                </a:solidFill>
              </a:rPr>
              <a:t> </a:t>
            </a:r>
            <a:r>
              <a:rPr dirty="0">
                <a:solidFill>
                  <a:schemeClr val="accent3"/>
                </a:solidFill>
                <a:latin typeface="Source Sans Pro Bold"/>
                <a:ea typeface="Source Sans Pro Bold"/>
                <a:cs typeface="Source Sans Pro Bold"/>
                <a:sym typeface="Source Sans Pro Bold"/>
              </a:rPr>
              <a:t>standard precautions</a:t>
            </a:r>
            <a:r>
              <a:rPr dirty="0">
                <a:solidFill>
                  <a:schemeClr val="accent3"/>
                </a:solidFill>
              </a:rPr>
              <a:t>, </a:t>
            </a:r>
            <a:r>
              <a:rPr dirty="0"/>
              <a:t>should be applied when providing care to all patients at all times regardless of suspected or confirmed status of the patient.</a:t>
            </a:r>
          </a:p>
          <a:p>
            <a:pPr marL="254000" indent="-254000">
              <a:defRPr sz="2400"/>
            </a:pPr>
            <a:endParaRPr dirty="0"/>
          </a:p>
          <a:p>
            <a:pPr marL="254000" indent="-254000">
              <a:defRPr sz="2400"/>
            </a:pPr>
            <a:r>
              <a:rPr dirty="0"/>
              <a:t>The standard precautions are the basic level of infection control </a:t>
            </a:r>
            <a:r>
              <a:rPr dirty="0">
                <a:solidFill>
                  <a:schemeClr val="accent3"/>
                </a:solidFill>
                <a:latin typeface="Source Sans Pro Bold"/>
                <a:ea typeface="Source Sans Pro Bold"/>
                <a:cs typeface="Source Sans Pro Bold"/>
                <a:sym typeface="Source Sans Pro Bold"/>
              </a:rPr>
              <a:t>precautions</a:t>
            </a:r>
            <a:r>
              <a:rPr dirty="0"/>
              <a:t> which are to be used, as a minimum, in the care of </a:t>
            </a:r>
            <a:r>
              <a:rPr dirty="0">
                <a:solidFill>
                  <a:schemeClr val="accent3"/>
                </a:solidFill>
                <a:latin typeface="Source Sans Pro Bold"/>
                <a:ea typeface="Source Sans Pro Bold"/>
                <a:cs typeface="Source Sans Pro Bold"/>
                <a:sym typeface="Source Sans Pro Bold"/>
              </a:rPr>
              <a:t>all patients</a:t>
            </a:r>
            <a:r>
              <a:rPr dirty="0">
                <a:solidFill>
                  <a:schemeClr val="accent3"/>
                </a:solidFill>
              </a:rPr>
              <a:t>. </a:t>
            </a:r>
          </a:p>
        </p:txBody>
      </p:sp>
      <p:sp>
        <p:nvSpPr>
          <p:cNvPr id="329" name="Title 1"/>
          <p:cNvSpPr txBox="1">
            <a:spLocks noGrp="1"/>
          </p:cNvSpPr>
          <p:nvPr>
            <p:ph type="title" idx="4294967295"/>
          </p:nvPr>
        </p:nvSpPr>
        <p:spPr>
          <a:xfrm>
            <a:off x="250130" y="-91998"/>
            <a:ext cx="8075435" cy="1143001"/>
          </a:xfrm>
          <a:prstGeom prst="rect">
            <a:avLst/>
          </a:prstGeom>
        </p:spPr>
        <p:txBody>
          <a:bodyPr/>
          <a:lstStyle/>
          <a:p>
            <a:r>
              <a:rPr b="1" dirty="0"/>
              <a:t>How can response workers be protected</a:t>
            </a:r>
            <a:r>
              <a:rPr lang="hu-HU" b="1" dirty="0"/>
              <a:t> </a:t>
            </a:r>
            <a:br>
              <a:rPr lang="hu-HU" b="1" dirty="0"/>
            </a:br>
            <a:r>
              <a:rPr b="1" dirty="0"/>
              <a:t>from infectious hazards</a:t>
            </a:r>
            <a:r>
              <a:rPr lang="fr-FR" b="1" dirty="0"/>
              <a:t>?</a:t>
            </a:r>
            <a:endParaRPr b="1" dirty="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13</a:t>
            </a:fld>
            <a:endParaRPr/>
          </a:p>
        </p:txBody>
      </p:sp>
      <p:sp>
        <p:nvSpPr>
          <p:cNvPr id="332" name="Content Placeholder 2"/>
          <p:cNvSpPr txBox="1">
            <a:spLocks noGrp="1"/>
          </p:cNvSpPr>
          <p:nvPr>
            <p:ph type="body" idx="1"/>
          </p:nvPr>
        </p:nvSpPr>
        <p:spPr>
          <a:xfrm>
            <a:off x="1756071" y="1247000"/>
            <a:ext cx="8845023" cy="4654072"/>
          </a:xfrm>
          <a:prstGeom prst="rect">
            <a:avLst/>
          </a:prstGeom>
        </p:spPr>
        <p:txBody>
          <a:bodyPr/>
          <a:lstStyle/>
          <a:p>
            <a:pPr marL="0" lvl="1" indent="180975">
              <a:spcBef>
                <a:spcPts val="600"/>
              </a:spcBef>
              <a:buSzTx/>
              <a:buNone/>
              <a:defRPr sz="2400"/>
            </a:pPr>
            <a:r>
              <a:rPr b="1" dirty="0">
                <a:solidFill>
                  <a:srgbClr val="C00000"/>
                </a:solidFill>
              </a:rPr>
              <a:t>The standard precautions key elements include :</a:t>
            </a:r>
          </a:p>
          <a:p>
            <a:pPr marL="523875" lvl="1" indent="-342900">
              <a:spcBef>
                <a:spcPts val="600"/>
              </a:spcBef>
              <a:buClr>
                <a:srgbClr val="C00000"/>
              </a:buClr>
              <a:buFontTx/>
              <a:buAutoNum type="arabicPeriod"/>
              <a:defRPr sz="2400"/>
            </a:pPr>
            <a:r>
              <a:rPr dirty="0"/>
              <a:t>Hand hygiene</a:t>
            </a:r>
          </a:p>
          <a:p>
            <a:pPr marL="523875" lvl="1" indent="-342900">
              <a:spcBef>
                <a:spcPts val="600"/>
              </a:spcBef>
              <a:buClr>
                <a:srgbClr val="C00000"/>
              </a:buClr>
              <a:buFontTx/>
              <a:buAutoNum type="arabicPeriod"/>
              <a:defRPr sz="2400"/>
            </a:pPr>
            <a:r>
              <a:rPr dirty="0"/>
              <a:t>Respiratory hygiene (etiquette)</a:t>
            </a:r>
            <a:endParaRPr sz="2800" dirty="0"/>
          </a:p>
          <a:p>
            <a:pPr marL="523875" lvl="1" indent="-342900">
              <a:spcBef>
                <a:spcPts val="600"/>
              </a:spcBef>
              <a:buClr>
                <a:srgbClr val="C00000"/>
              </a:buClr>
              <a:buFontTx/>
              <a:buAutoNum type="arabicPeriod"/>
              <a:defRPr sz="2400"/>
            </a:pPr>
            <a:r>
              <a:rPr dirty="0"/>
              <a:t>PPE according to the risk </a:t>
            </a:r>
            <a:endParaRPr sz="2800" dirty="0"/>
          </a:p>
          <a:p>
            <a:pPr marL="523875" lvl="1" indent="-342900">
              <a:spcBef>
                <a:spcPts val="600"/>
              </a:spcBef>
              <a:buClr>
                <a:srgbClr val="C00000"/>
              </a:buClr>
              <a:buFontTx/>
              <a:buAutoNum type="arabicPeriod"/>
              <a:defRPr sz="2400"/>
            </a:pPr>
            <a:r>
              <a:rPr dirty="0"/>
              <a:t>Safe injection practices, sharps management and injury prevention</a:t>
            </a:r>
            <a:endParaRPr sz="2800" dirty="0"/>
          </a:p>
          <a:p>
            <a:pPr marL="523875" lvl="1" indent="-342900">
              <a:spcBef>
                <a:spcPts val="600"/>
              </a:spcBef>
              <a:buClr>
                <a:srgbClr val="C00000"/>
              </a:buClr>
              <a:buFontTx/>
              <a:buAutoNum type="arabicPeriod"/>
              <a:defRPr sz="2400"/>
            </a:pPr>
            <a:r>
              <a:rPr dirty="0"/>
              <a:t>Safe handling, cleaning and disinfection of patient care equipment</a:t>
            </a:r>
            <a:endParaRPr sz="2800" dirty="0"/>
          </a:p>
          <a:p>
            <a:pPr marL="523875" lvl="1" indent="-342900">
              <a:spcBef>
                <a:spcPts val="600"/>
              </a:spcBef>
              <a:buClr>
                <a:srgbClr val="C00000"/>
              </a:buClr>
              <a:buFontTx/>
              <a:buAutoNum type="arabicPeriod"/>
              <a:defRPr sz="2400"/>
            </a:pPr>
            <a:r>
              <a:rPr dirty="0"/>
              <a:t>Environmental cleaning </a:t>
            </a:r>
          </a:p>
          <a:p>
            <a:pPr marL="523875" lvl="1" indent="-342900">
              <a:spcBef>
                <a:spcPts val="600"/>
              </a:spcBef>
              <a:buClr>
                <a:srgbClr val="C00000"/>
              </a:buClr>
              <a:buFontTx/>
              <a:buAutoNum type="arabicPeriod"/>
              <a:defRPr sz="2400"/>
            </a:pPr>
            <a:r>
              <a:rPr dirty="0"/>
              <a:t>Safe handling and cleaning of soiled linen</a:t>
            </a:r>
            <a:endParaRPr sz="2800" dirty="0"/>
          </a:p>
          <a:p>
            <a:pPr marL="523875" lvl="1" indent="-342900">
              <a:spcBef>
                <a:spcPts val="600"/>
              </a:spcBef>
              <a:buClr>
                <a:srgbClr val="C00000"/>
              </a:buClr>
              <a:buFontTx/>
              <a:buAutoNum type="arabicPeriod"/>
              <a:defRPr sz="2400"/>
            </a:pPr>
            <a:r>
              <a:rPr dirty="0"/>
              <a:t>Waste management </a:t>
            </a:r>
          </a:p>
        </p:txBody>
      </p:sp>
      <p:sp>
        <p:nvSpPr>
          <p:cNvPr id="333" name="Title 1"/>
          <p:cNvSpPr txBox="1">
            <a:spLocks noGrp="1"/>
          </p:cNvSpPr>
          <p:nvPr>
            <p:ph type="title" idx="4294967295"/>
          </p:nvPr>
        </p:nvSpPr>
        <p:spPr>
          <a:xfrm>
            <a:off x="137649" y="16181"/>
            <a:ext cx="7240590" cy="646115"/>
          </a:xfrm>
          <a:prstGeom prst="rect">
            <a:avLst/>
          </a:prstGeom>
        </p:spPr>
        <p:txBody>
          <a:bodyPr/>
          <a:lstStyle/>
          <a:p>
            <a:r>
              <a:rPr b="1" dirty="0"/>
              <a:t>Standard precautions-key elements</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14</a:t>
            </a:fld>
            <a:endParaRPr/>
          </a:p>
        </p:txBody>
      </p:sp>
      <p:sp>
        <p:nvSpPr>
          <p:cNvPr id="338" name="Content Placeholder 2"/>
          <p:cNvSpPr txBox="1">
            <a:spLocks noGrp="1"/>
          </p:cNvSpPr>
          <p:nvPr>
            <p:ph type="body" idx="1"/>
          </p:nvPr>
        </p:nvSpPr>
        <p:spPr>
          <a:xfrm>
            <a:off x="1513024" y="860893"/>
            <a:ext cx="9165952" cy="5607515"/>
          </a:xfrm>
          <a:prstGeom prst="rect">
            <a:avLst/>
          </a:prstGeom>
        </p:spPr>
        <p:txBody>
          <a:bodyPr/>
          <a:lstStyle/>
          <a:p>
            <a:pPr marL="0" indent="0">
              <a:spcBef>
                <a:spcPts val="0"/>
              </a:spcBef>
              <a:buSzTx/>
              <a:buNone/>
              <a:defRPr sz="2200"/>
            </a:pPr>
            <a:r>
              <a:rPr dirty="0"/>
              <a:t>Vector borne diseases (VBD) such as Malaria, Dengue and Lassa fever etc. are common in tropical and sub-tropical regions and may pose serious risk to emergency workers</a:t>
            </a:r>
            <a:r>
              <a:rPr lang="hu-HU" dirty="0"/>
              <a:t>.</a:t>
            </a:r>
            <a:endParaRPr dirty="0"/>
          </a:p>
          <a:p>
            <a:pPr marL="0" indent="0">
              <a:spcBef>
                <a:spcPts val="0"/>
              </a:spcBef>
              <a:buSzTx/>
              <a:buNone/>
              <a:defRPr sz="2200"/>
            </a:pPr>
            <a:endParaRPr dirty="0"/>
          </a:p>
          <a:p>
            <a:pPr marL="0" indent="0">
              <a:spcBef>
                <a:spcPts val="0"/>
              </a:spcBef>
              <a:buSzTx/>
              <a:buNone/>
              <a:defRPr sz="2200"/>
            </a:pPr>
            <a:r>
              <a:rPr b="1" dirty="0">
                <a:solidFill>
                  <a:srgbClr val="C00000"/>
                </a:solidFill>
              </a:rPr>
              <a:t>Preventive and control measures against VBD include:</a:t>
            </a:r>
          </a:p>
          <a:p>
            <a:pPr marL="0" indent="0">
              <a:spcBef>
                <a:spcPts val="0"/>
              </a:spcBef>
              <a:buSzTx/>
              <a:buNone/>
              <a:defRPr sz="2200"/>
            </a:pPr>
            <a:endParaRPr dirty="0"/>
          </a:p>
          <a:p>
            <a:pPr marL="254000" indent="-254000">
              <a:spcBef>
                <a:spcPts val="0"/>
              </a:spcBef>
              <a:buClr>
                <a:srgbClr val="C00000"/>
              </a:buClr>
              <a:defRPr sz="2200"/>
            </a:pPr>
            <a:r>
              <a:rPr dirty="0"/>
              <a:t>Being aware of the risk, the incubation period, and the main symptoms of endemic VBD in the area deployed.</a:t>
            </a:r>
          </a:p>
          <a:p>
            <a:pPr marL="254000" indent="-254000">
              <a:spcBef>
                <a:spcPts val="0"/>
              </a:spcBef>
              <a:buClr>
                <a:srgbClr val="C00000"/>
              </a:buClr>
              <a:defRPr sz="2200"/>
            </a:pPr>
            <a:r>
              <a:rPr dirty="0"/>
              <a:t> Malaria chemoprophylaxis before, during and after the deployment, as advised by medical professional.</a:t>
            </a:r>
          </a:p>
          <a:p>
            <a:pPr marL="254000" indent="-254000">
              <a:spcBef>
                <a:spcPts val="0"/>
              </a:spcBef>
              <a:buClr>
                <a:srgbClr val="C00000"/>
              </a:buClr>
              <a:defRPr sz="2200"/>
            </a:pPr>
            <a:r>
              <a:rPr dirty="0"/>
              <a:t>Wearing long-sleeved shirts and full-length trousers while working outdoors, specially during sunrise and sunsets.</a:t>
            </a:r>
          </a:p>
          <a:p>
            <a:pPr marL="254000" indent="-254000">
              <a:spcBef>
                <a:spcPts val="0"/>
              </a:spcBef>
              <a:buClr>
                <a:srgbClr val="C00000"/>
              </a:buClr>
              <a:defRPr sz="2200"/>
            </a:pPr>
            <a:r>
              <a:rPr dirty="0"/>
              <a:t>No use of sandals for outdoor work, use shoes / boots only.</a:t>
            </a:r>
          </a:p>
          <a:p>
            <a:pPr marL="254000" indent="-254000">
              <a:spcBef>
                <a:spcPts val="0"/>
              </a:spcBef>
              <a:buClr>
                <a:srgbClr val="C00000"/>
              </a:buClr>
              <a:defRPr sz="2200"/>
            </a:pPr>
            <a:r>
              <a:rPr dirty="0"/>
              <a:t>Using insect repellent day and night.</a:t>
            </a:r>
          </a:p>
          <a:p>
            <a:pPr marL="254000" indent="-254000">
              <a:spcBef>
                <a:spcPts val="0"/>
              </a:spcBef>
              <a:buClr>
                <a:srgbClr val="C00000"/>
              </a:buClr>
              <a:defRPr sz="2200"/>
            </a:pPr>
            <a:r>
              <a:rPr dirty="0"/>
              <a:t>Sleeping under an insecticide-impregnated bed net.</a:t>
            </a:r>
          </a:p>
          <a:p>
            <a:pPr marL="254000" indent="-254000">
              <a:spcBef>
                <a:spcPts val="0"/>
              </a:spcBef>
              <a:buClr>
                <a:srgbClr val="C00000"/>
              </a:buClr>
              <a:defRPr sz="2200"/>
            </a:pPr>
            <a:r>
              <a:rPr dirty="0"/>
              <a:t>Consultation with a medical practitioner within 24 hours of onset of fever.</a:t>
            </a:r>
          </a:p>
          <a:p>
            <a:pPr marL="254000" indent="-254000">
              <a:spcBef>
                <a:spcPts val="0"/>
              </a:spcBef>
              <a:buClr>
                <a:srgbClr val="C00000"/>
              </a:buClr>
              <a:defRPr sz="2200"/>
            </a:pPr>
            <a:r>
              <a:rPr dirty="0"/>
              <a:t>Availability of  standby treatment for malaria.</a:t>
            </a:r>
          </a:p>
        </p:txBody>
      </p:sp>
      <p:sp>
        <p:nvSpPr>
          <p:cNvPr id="339" name="Title 1"/>
          <p:cNvSpPr txBox="1">
            <a:spLocks noGrp="1"/>
          </p:cNvSpPr>
          <p:nvPr>
            <p:ph type="title" idx="4294967295"/>
          </p:nvPr>
        </p:nvSpPr>
        <p:spPr>
          <a:xfrm>
            <a:off x="202018" y="29495"/>
            <a:ext cx="5710240" cy="646115"/>
          </a:xfrm>
          <a:prstGeom prst="rect">
            <a:avLst/>
          </a:prstGeom>
        </p:spPr>
        <p:txBody>
          <a:bodyPr/>
          <a:lstStyle/>
          <a:p>
            <a:r>
              <a:rPr b="1" dirty="0"/>
              <a:t>Vector borne diseases ( VBD)</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15</a:t>
            </a:fld>
            <a:endParaRPr/>
          </a:p>
        </p:txBody>
      </p:sp>
      <p:sp>
        <p:nvSpPr>
          <p:cNvPr id="342" name="Content Placeholder 2"/>
          <p:cNvSpPr txBox="1">
            <a:spLocks noGrp="1"/>
          </p:cNvSpPr>
          <p:nvPr>
            <p:ph type="body" idx="1"/>
          </p:nvPr>
        </p:nvSpPr>
        <p:spPr>
          <a:xfrm>
            <a:off x="1614828" y="850466"/>
            <a:ext cx="9300424" cy="5401207"/>
          </a:xfrm>
          <a:prstGeom prst="rect">
            <a:avLst/>
          </a:prstGeom>
        </p:spPr>
        <p:txBody>
          <a:bodyPr/>
          <a:lstStyle/>
          <a:p>
            <a:pPr marL="0" indent="0" defTabSz="274855">
              <a:spcBef>
                <a:spcPts val="0"/>
              </a:spcBef>
              <a:buSzTx/>
              <a:buNone/>
              <a:defRPr sz="2280"/>
            </a:pPr>
            <a:r>
              <a:rPr dirty="0"/>
              <a:t>Water quality management is poor in many regions of the world and hence water borne diseases e.g., cholera, Hepatitis A, Shigella, E.coli infections etc. may pose risk to emergency response workers. </a:t>
            </a:r>
          </a:p>
          <a:p>
            <a:pPr marL="68714" indent="-68714" defTabSz="274855">
              <a:spcBef>
                <a:spcPts val="0"/>
              </a:spcBef>
              <a:defRPr sz="2280"/>
            </a:pPr>
            <a:endParaRPr dirty="0"/>
          </a:p>
          <a:p>
            <a:pPr marL="0" indent="0" defTabSz="274855">
              <a:spcBef>
                <a:spcPts val="0"/>
              </a:spcBef>
              <a:buSzTx/>
              <a:buNone/>
              <a:defRPr sz="2280">
                <a:solidFill>
                  <a:schemeClr val="accent3">
                    <a:lumOff val="-6274"/>
                  </a:schemeClr>
                </a:solidFill>
                <a:latin typeface="Source Sans Pro Bold"/>
                <a:ea typeface="Source Sans Pro Bold"/>
                <a:cs typeface="Source Sans Pro Bold"/>
                <a:sym typeface="Source Sans Pro Bold"/>
              </a:defRPr>
            </a:pPr>
            <a:r>
              <a:rPr b="1" dirty="0">
                <a:solidFill>
                  <a:srgbClr val="C00000"/>
                </a:solidFill>
              </a:rPr>
              <a:t>Preventive and control measures:</a:t>
            </a:r>
          </a:p>
          <a:p>
            <a:pPr marL="271462" indent="-271462" defTabSz="274855">
              <a:spcBef>
                <a:spcPts val="0"/>
              </a:spcBef>
              <a:buClr>
                <a:srgbClr val="C00000"/>
              </a:buClr>
              <a:defRPr sz="2280"/>
            </a:pPr>
            <a:r>
              <a:rPr dirty="0"/>
              <a:t>Avoid use of unsafe water i.e. water for which you are not sure of its source.</a:t>
            </a:r>
          </a:p>
          <a:p>
            <a:pPr marL="271462" indent="-271462" defTabSz="274855">
              <a:spcBef>
                <a:spcPts val="0"/>
              </a:spcBef>
              <a:buClr>
                <a:srgbClr val="C00000"/>
              </a:buClr>
              <a:defRPr sz="2280"/>
            </a:pPr>
            <a:r>
              <a:rPr dirty="0"/>
              <a:t>Avoid foods such as juices, salads or other uncooked meals that may have been washed or prepared with unsafe water.</a:t>
            </a:r>
          </a:p>
          <a:p>
            <a:pPr marL="271462" indent="-271462" defTabSz="274855">
              <a:spcBef>
                <a:spcPts val="0"/>
              </a:spcBef>
              <a:buClr>
                <a:srgbClr val="C00000"/>
              </a:buClr>
              <a:defRPr sz="2280"/>
            </a:pPr>
            <a:r>
              <a:rPr dirty="0"/>
              <a:t>Drink water that has been boiled, filtered and/or treated with chlorine or iodine and stored in clean containers.</a:t>
            </a:r>
          </a:p>
          <a:p>
            <a:pPr marL="271462" indent="-271462" defTabSz="274855">
              <a:spcBef>
                <a:spcPts val="0"/>
              </a:spcBef>
              <a:buClr>
                <a:srgbClr val="C00000"/>
              </a:buClr>
              <a:defRPr sz="2280"/>
            </a:pPr>
            <a:r>
              <a:rPr dirty="0"/>
              <a:t>Drink bottled water and carbonated bottled beverages only from sealed, tamper-proof containers and pasteurized/canned juices and pasteurized milk.</a:t>
            </a:r>
          </a:p>
          <a:p>
            <a:pPr marL="271462" indent="-271462" defTabSz="274855">
              <a:spcBef>
                <a:spcPts val="0"/>
              </a:spcBef>
              <a:buClr>
                <a:srgbClr val="C00000"/>
              </a:buClr>
              <a:defRPr sz="2280"/>
            </a:pPr>
            <a:r>
              <a:rPr dirty="0"/>
              <a:t>Drink coffee and tea made from boiled water and served and stored in clean containers.</a:t>
            </a:r>
          </a:p>
        </p:txBody>
      </p:sp>
      <p:sp>
        <p:nvSpPr>
          <p:cNvPr id="343" name="Title 1"/>
          <p:cNvSpPr txBox="1">
            <a:spLocks noGrp="1"/>
          </p:cNvSpPr>
          <p:nvPr>
            <p:ph type="title" idx="4294967295"/>
          </p:nvPr>
        </p:nvSpPr>
        <p:spPr>
          <a:xfrm>
            <a:off x="202019" y="16546"/>
            <a:ext cx="5797551" cy="646114"/>
          </a:xfrm>
          <a:prstGeom prst="rect">
            <a:avLst/>
          </a:prstGeom>
        </p:spPr>
        <p:txBody>
          <a:bodyPr/>
          <a:lstStyle/>
          <a:p>
            <a:r>
              <a:rPr b="1" dirty="0"/>
              <a:t>Water and foodborne diseases</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16</a:t>
            </a:fld>
            <a:endParaRPr/>
          </a:p>
        </p:txBody>
      </p:sp>
      <p:sp>
        <p:nvSpPr>
          <p:cNvPr id="346" name="Content Placeholder 2"/>
          <p:cNvSpPr txBox="1">
            <a:spLocks noGrp="1"/>
          </p:cNvSpPr>
          <p:nvPr>
            <p:ph type="body" idx="1"/>
          </p:nvPr>
        </p:nvSpPr>
        <p:spPr>
          <a:xfrm>
            <a:off x="1240169" y="1101964"/>
            <a:ext cx="8058616" cy="4654072"/>
          </a:xfrm>
          <a:prstGeom prst="rect">
            <a:avLst/>
          </a:prstGeom>
        </p:spPr>
        <p:txBody>
          <a:bodyPr/>
          <a:lstStyle/>
          <a:p>
            <a:pPr marL="0" indent="0">
              <a:spcBef>
                <a:spcPts val="1000"/>
              </a:spcBef>
              <a:buSzTx/>
              <a:buNone/>
              <a:defRPr sz="2400"/>
            </a:pPr>
            <a:r>
              <a:rPr dirty="0"/>
              <a:t>Unsafe food poses risk in many parts of the world. </a:t>
            </a:r>
          </a:p>
          <a:p>
            <a:pPr marL="0" indent="0">
              <a:spcBef>
                <a:spcPts val="1000"/>
              </a:spcBef>
              <a:buClrTx/>
              <a:buSzTx/>
              <a:buFontTx/>
              <a:buNone/>
              <a:defRPr sz="2400">
                <a:solidFill>
                  <a:schemeClr val="accent3">
                    <a:lumOff val="-6274"/>
                  </a:schemeClr>
                </a:solidFill>
              </a:defRPr>
            </a:pPr>
            <a:r>
              <a:rPr b="1" dirty="0">
                <a:solidFill>
                  <a:srgbClr val="C00000"/>
                </a:solidFill>
              </a:rPr>
              <a:t> </a:t>
            </a:r>
            <a:r>
              <a:rPr b="1" dirty="0">
                <a:solidFill>
                  <a:srgbClr val="C00000"/>
                </a:solidFill>
                <a:latin typeface="Source Sans Pro Bold"/>
                <a:ea typeface="Source Sans Pro Bold"/>
                <a:cs typeface="Source Sans Pro Bold"/>
                <a:sym typeface="Source Sans Pro Bold"/>
              </a:rPr>
              <a:t>WHO 5 keys to food safety are: </a:t>
            </a:r>
          </a:p>
          <a:p>
            <a:pPr marL="806450" indent="-340994">
              <a:spcBef>
                <a:spcPts val="1000"/>
              </a:spcBef>
              <a:buClr>
                <a:srgbClr val="C00000"/>
              </a:buClr>
              <a:buFontTx/>
              <a:buAutoNum type="arabicPeriod"/>
              <a:defRPr sz="2400"/>
            </a:pPr>
            <a:r>
              <a:rPr dirty="0"/>
              <a:t>Keep food preparation areas clean.</a:t>
            </a:r>
            <a:endParaRPr dirty="0">
              <a:latin typeface="Source Sans Pro Bold"/>
              <a:ea typeface="Source Sans Pro Bold"/>
              <a:cs typeface="Source Sans Pro Bold"/>
              <a:sym typeface="Source Sans Pro Bold"/>
            </a:endParaRPr>
          </a:p>
          <a:p>
            <a:pPr marL="806450" indent="-340994">
              <a:spcBef>
                <a:spcPts val="1000"/>
              </a:spcBef>
              <a:buClr>
                <a:srgbClr val="C00000"/>
              </a:buClr>
              <a:buFontTx/>
              <a:buAutoNum type="arabicPeriod"/>
              <a:defRPr sz="2400"/>
            </a:pPr>
            <a:r>
              <a:rPr dirty="0"/>
              <a:t>Separate of raw and cooked food.</a:t>
            </a:r>
            <a:endParaRPr dirty="0">
              <a:latin typeface="Source Sans Pro Bold"/>
              <a:ea typeface="Source Sans Pro Bold"/>
              <a:cs typeface="Source Sans Pro Bold"/>
              <a:sym typeface="Source Sans Pro Bold"/>
            </a:endParaRPr>
          </a:p>
          <a:p>
            <a:pPr marL="806450" indent="-340994">
              <a:spcBef>
                <a:spcPts val="1000"/>
              </a:spcBef>
              <a:buClr>
                <a:srgbClr val="C00000"/>
              </a:buClr>
              <a:buFontTx/>
              <a:buAutoNum type="arabicPeriod"/>
              <a:defRPr sz="2400"/>
            </a:pPr>
            <a:r>
              <a:rPr dirty="0"/>
              <a:t>Thorough cooking of food.</a:t>
            </a:r>
          </a:p>
          <a:p>
            <a:pPr marL="806450" indent="-340994">
              <a:spcBef>
                <a:spcPts val="1000"/>
              </a:spcBef>
              <a:buClr>
                <a:srgbClr val="C00000"/>
              </a:buClr>
              <a:buFontTx/>
              <a:buAutoNum type="arabicPeriod"/>
              <a:defRPr sz="2400"/>
            </a:pPr>
            <a:r>
              <a:rPr dirty="0"/>
              <a:t>Keep food at safe temperatures.</a:t>
            </a:r>
          </a:p>
          <a:p>
            <a:pPr marL="806450" indent="-340994">
              <a:spcBef>
                <a:spcPts val="1000"/>
              </a:spcBef>
              <a:buClr>
                <a:srgbClr val="C00000"/>
              </a:buClr>
              <a:buFontTx/>
              <a:buAutoNum type="arabicPeriod"/>
              <a:defRPr sz="2400"/>
            </a:pPr>
            <a:r>
              <a:rPr dirty="0"/>
              <a:t>Use safe water and raw materials.</a:t>
            </a:r>
          </a:p>
        </p:txBody>
      </p:sp>
      <p:pic>
        <p:nvPicPr>
          <p:cNvPr id="347" name="Picture 4" descr="Picture 4"/>
          <p:cNvPicPr>
            <a:picLocks noChangeAspect="1"/>
          </p:cNvPicPr>
          <p:nvPr/>
        </p:nvPicPr>
        <p:blipFill>
          <a:blip r:embed="rId2"/>
          <a:stretch>
            <a:fillRect/>
          </a:stretch>
        </p:blipFill>
        <p:spPr>
          <a:xfrm>
            <a:off x="6926453" y="1600200"/>
            <a:ext cx="3105815" cy="4421088"/>
          </a:xfrm>
          <a:prstGeom prst="rect">
            <a:avLst/>
          </a:prstGeom>
          <a:ln w="12700">
            <a:miter lim="400000"/>
          </a:ln>
        </p:spPr>
      </p:pic>
      <p:sp>
        <p:nvSpPr>
          <p:cNvPr id="348" name="TextBox 6"/>
          <p:cNvSpPr txBox="1"/>
          <p:nvPr/>
        </p:nvSpPr>
        <p:spPr>
          <a:xfrm>
            <a:off x="212930" y="0"/>
            <a:ext cx="6054178"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b="1">
                <a:solidFill>
                  <a:srgbClr val="FFFFFF"/>
                </a:solidFill>
              </a:defRPr>
            </a:lvl1pPr>
          </a:lstStyle>
          <a:p>
            <a:r>
              <a:rPr dirty="0">
                <a:latin typeface="Source Sans Pro Bold"/>
              </a:rPr>
              <a:t>Food safety </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17</a:t>
            </a:fld>
            <a:endParaRPr/>
          </a:p>
        </p:txBody>
      </p:sp>
      <p:sp>
        <p:nvSpPr>
          <p:cNvPr id="351" name="Content Placeholder 2"/>
          <p:cNvSpPr txBox="1">
            <a:spLocks noGrp="1"/>
          </p:cNvSpPr>
          <p:nvPr>
            <p:ph type="body" idx="1"/>
          </p:nvPr>
        </p:nvSpPr>
        <p:spPr>
          <a:xfrm>
            <a:off x="890124" y="1006891"/>
            <a:ext cx="6712587" cy="4654071"/>
          </a:xfrm>
          <a:prstGeom prst="rect">
            <a:avLst/>
          </a:prstGeom>
        </p:spPr>
        <p:txBody>
          <a:bodyPr>
            <a:noAutofit/>
          </a:bodyPr>
          <a:lstStyle/>
          <a:p>
            <a:pPr marL="0" indent="0">
              <a:spcBef>
                <a:spcPts val="1200"/>
              </a:spcBef>
              <a:buNone/>
              <a:defRPr sz="2000"/>
            </a:pPr>
            <a:r>
              <a:rPr sz="2200" dirty="0"/>
              <a:t>Heat stress poses health risk for indoor and outdoor workers in communities.</a:t>
            </a:r>
          </a:p>
          <a:p>
            <a:pPr marL="0" indent="0">
              <a:spcBef>
                <a:spcPts val="1200"/>
              </a:spcBef>
              <a:buNone/>
              <a:defRPr sz="2000"/>
            </a:pPr>
            <a:r>
              <a:rPr sz="2200" dirty="0"/>
              <a:t>Impact of heat stress range from minor tiredness, muscle cramps, high fever to life threatening conditions such as heatstroke and coma. </a:t>
            </a:r>
          </a:p>
          <a:p>
            <a:pPr marL="0" indent="0">
              <a:spcBef>
                <a:spcPts val="1200"/>
              </a:spcBef>
              <a:buClrTx/>
              <a:buSzTx/>
              <a:buFontTx/>
              <a:buNone/>
              <a:defRPr sz="2000">
                <a:solidFill>
                  <a:schemeClr val="accent3">
                    <a:lumOff val="-6274"/>
                  </a:schemeClr>
                </a:solidFill>
                <a:latin typeface="Source Sans Pro Bold"/>
                <a:ea typeface="Source Sans Pro Bold"/>
                <a:cs typeface="Source Sans Pro Bold"/>
                <a:sym typeface="Source Sans Pro Bold"/>
              </a:defRPr>
            </a:pPr>
            <a:r>
              <a:rPr sz="2200" b="1" dirty="0">
                <a:solidFill>
                  <a:srgbClr val="C00000"/>
                </a:solidFill>
              </a:rPr>
              <a:t>Flip the cards below to know more about tools for monitoring heat stress:</a:t>
            </a:r>
          </a:p>
          <a:p>
            <a:pPr marL="702944" lvl="1" indent="-342900">
              <a:spcBef>
                <a:spcPts val="1200"/>
              </a:spcBef>
              <a:buClr>
                <a:srgbClr val="C00000"/>
              </a:buClr>
              <a:defRPr sz="2000"/>
            </a:pPr>
            <a:r>
              <a:rPr sz="2200" dirty="0"/>
              <a:t>Urine </a:t>
            </a:r>
            <a:r>
              <a:rPr lang="hu-HU" sz="2200" dirty="0"/>
              <a:t>colour </a:t>
            </a:r>
            <a:r>
              <a:rPr sz="2200" dirty="0"/>
              <a:t>chart: self assessment of state of hydration.</a:t>
            </a:r>
          </a:p>
          <a:p>
            <a:pPr marL="702944" lvl="1" indent="-342900">
              <a:spcBef>
                <a:spcPts val="1200"/>
              </a:spcBef>
              <a:buClr>
                <a:srgbClr val="C00000"/>
              </a:buClr>
              <a:defRPr sz="2000"/>
            </a:pPr>
            <a:r>
              <a:rPr sz="2200" dirty="0"/>
              <a:t>Heat Index: provides risk communication i.e. heat alert?</a:t>
            </a:r>
          </a:p>
          <a:p>
            <a:pPr marL="702944" lvl="1" indent="-342900">
              <a:spcBef>
                <a:spcPts val="1200"/>
              </a:spcBef>
              <a:buClr>
                <a:srgbClr val="C00000"/>
              </a:buClr>
              <a:defRPr sz="2000"/>
            </a:pPr>
            <a:r>
              <a:rPr sz="2200" dirty="0"/>
              <a:t>UV Index: provides risk communication i.e. sun protection during outdoor work.</a:t>
            </a:r>
          </a:p>
        </p:txBody>
      </p:sp>
      <p:pic>
        <p:nvPicPr>
          <p:cNvPr id="352" name="Picture 8" descr="Picture 8"/>
          <p:cNvPicPr>
            <a:picLocks noChangeAspect="1"/>
          </p:cNvPicPr>
          <p:nvPr/>
        </p:nvPicPr>
        <p:blipFill>
          <a:blip r:embed="rId2"/>
          <a:stretch>
            <a:fillRect/>
          </a:stretch>
        </p:blipFill>
        <p:spPr>
          <a:xfrm>
            <a:off x="7879383" y="5242508"/>
            <a:ext cx="2876837" cy="1249370"/>
          </a:xfrm>
          <a:prstGeom prst="rect">
            <a:avLst/>
          </a:prstGeom>
          <a:ln w="12700">
            <a:miter lim="400000"/>
          </a:ln>
        </p:spPr>
      </p:pic>
      <p:pic>
        <p:nvPicPr>
          <p:cNvPr id="353" name="Picture 4" descr="Picture 4"/>
          <p:cNvPicPr>
            <a:picLocks noChangeAspect="1"/>
          </p:cNvPicPr>
          <p:nvPr/>
        </p:nvPicPr>
        <p:blipFill>
          <a:blip r:embed="rId3"/>
          <a:stretch>
            <a:fillRect/>
          </a:stretch>
        </p:blipFill>
        <p:spPr>
          <a:xfrm>
            <a:off x="7975831" y="2985623"/>
            <a:ext cx="2683940" cy="2335717"/>
          </a:xfrm>
          <a:prstGeom prst="rect">
            <a:avLst/>
          </a:prstGeom>
          <a:ln w="12700">
            <a:miter lim="400000"/>
          </a:ln>
        </p:spPr>
      </p:pic>
      <p:pic>
        <p:nvPicPr>
          <p:cNvPr id="354" name="Picture 8" descr="Picture 8"/>
          <p:cNvPicPr>
            <a:picLocks noChangeAspect="1"/>
          </p:cNvPicPr>
          <p:nvPr/>
        </p:nvPicPr>
        <p:blipFill>
          <a:blip r:embed="rId4"/>
          <a:stretch>
            <a:fillRect/>
          </a:stretch>
        </p:blipFill>
        <p:spPr>
          <a:xfrm>
            <a:off x="8059606" y="234008"/>
            <a:ext cx="2876837" cy="2922939"/>
          </a:xfrm>
          <a:prstGeom prst="rect">
            <a:avLst/>
          </a:prstGeom>
          <a:ln w="12700">
            <a:miter lim="400000"/>
          </a:ln>
        </p:spPr>
      </p:pic>
      <p:sp>
        <p:nvSpPr>
          <p:cNvPr id="355" name="TextBox 5"/>
          <p:cNvSpPr txBox="1"/>
          <p:nvPr/>
        </p:nvSpPr>
        <p:spPr>
          <a:xfrm>
            <a:off x="212930" y="-7627"/>
            <a:ext cx="6054178"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Heat stress</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18</a:t>
            </a:fld>
            <a:endParaRPr/>
          </a:p>
        </p:txBody>
      </p:sp>
      <p:sp>
        <p:nvSpPr>
          <p:cNvPr id="358" name="Title 1"/>
          <p:cNvSpPr txBox="1">
            <a:spLocks noGrp="1"/>
          </p:cNvSpPr>
          <p:nvPr>
            <p:ph type="title"/>
          </p:nvPr>
        </p:nvSpPr>
        <p:spPr>
          <a:xfrm>
            <a:off x="237800" y="-30963"/>
            <a:ext cx="5776692" cy="646113"/>
          </a:xfrm>
          <a:prstGeom prst="rect">
            <a:avLst/>
          </a:prstGeom>
        </p:spPr>
        <p:txBody>
          <a:bodyPr/>
          <a:lstStyle/>
          <a:p>
            <a:r>
              <a:rPr b="1" dirty="0"/>
              <a:t>Heat stress- Control measures</a:t>
            </a:r>
          </a:p>
        </p:txBody>
      </p:sp>
      <p:sp>
        <p:nvSpPr>
          <p:cNvPr id="359" name="Content Placeholder 2"/>
          <p:cNvSpPr txBox="1">
            <a:spLocks noGrp="1"/>
          </p:cNvSpPr>
          <p:nvPr>
            <p:ph type="body" idx="1"/>
          </p:nvPr>
        </p:nvSpPr>
        <p:spPr>
          <a:xfrm>
            <a:off x="1425215" y="849580"/>
            <a:ext cx="9360772" cy="5226292"/>
          </a:xfrm>
          <a:prstGeom prst="rect">
            <a:avLst/>
          </a:prstGeom>
        </p:spPr>
        <p:txBody>
          <a:bodyPr>
            <a:normAutofit/>
          </a:bodyPr>
          <a:lstStyle/>
          <a:p>
            <a:pPr marL="0" indent="0" defTabSz="271962">
              <a:spcBef>
                <a:spcPts val="0"/>
              </a:spcBef>
              <a:buSzTx/>
              <a:buNone/>
              <a:defRPr sz="2162"/>
            </a:pPr>
            <a:r>
              <a:rPr sz="2200" b="1" dirty="0">
                <a:solidFill>
                  <a:srgbClr val="C00000"/>
                </a:solidFill>
              </a:rPr>
              <a:t>Heat stress control measures include:</a:t>
            </a:r>
          </a:p>
          <a:p>
            <a:pPr marL="0" indent="0" defTabSz="271962">
              <a:spcBef>
                <a:spcPts val="0"/>
              </a:spcBef>
              <a:buSzTx/>
              <a:buNone/>
              <a:defRPr sz="2162"/>
            </a:pPr>
            <a:endParaRPr sz="2200" dirty="0"/>
          </a:p>
          <a:p>
            <a:pPr marL="238759" indent="-238759" defTabSz="271962">
              <a:spcBef>
                <a:spcPts val="0"/>
              </a:spcBef>
              <a:buClr>
                <a:srgbClr val="C00000"/>
              </a:buClr>
              <a:defRPr sz="2162"/>
            </a:pPr>
            <a:r>
              <a:rPr sz="2200" dirty="0"/>
              <a:t>Ensure that response workers follow an acclimatization schedule by gradually increasing their time spent in a hot environment.</a:t>
            </a:r>
          </a:p>
          <a:p>
            <a:pPr marL="238759" indent="-238759" defTabSz="271962">
              <a:spcBef>
                <a:spcPts val="0"/>
              </a:spcBef>
              <a:buClr>
                <a:srgbClr val="C00000"/>
              </a:buClr>
              <a:defRPr sz="2162"/>
            </a:pPr>
            <a:endParaRPr sz="2200" dirty="0"/>
          </a:p>
          <a:p>
            <a:pPr marL="238759" indent="-238759" defTabSz="271962">
              <a:spcBef>
                <a:spcPts val="0"/>
              </a:spcBef>
              <a:buClr>
                <a:srgbClr val="C00000"/>
              </a:buClr>
              <a:defRPr sz="2162"/>
            </a:pPr>
            <a:r>
              <a:rPr sz="2200" dirty="0"/>
              <a:t>Stay well hydrated, watching for signs and symptoms of heat-related illnesses and taking time to rest and cool down.</a:t>
            </a:r>
          </a:p>
          <a:p>
            <a:pPr marL="238759" indent="-238759" defTabSz="271962">
              <a:spcBef>
                <a:spcPts val="0"/>
              </a:spcBef>
              <a:buClr>
                <a:srgbClr val="C00000"/>
              </a:buClr>
              <a:defRPr sz="2162"/>
            </a:pPr>
            <a:endParaRPr sz="2200" dirty="0"/>
          </a:p>
          <a:p>
            <a:pPr marL="238759" indent="-238759" defTabSz="271962">
              <a:spcBef>
                <a:spcPts val="0"/>
              </a:spcBef>
              <a:buClr>
                <a:srgbClr val="C00000"/>
              </a:buClr>
              <a:defRPr sz="2162"/>
            </a:pPr>
            <a:r>
              <a:rPr sz="2200" dirty="0"/>
              <a:t>Team leaders should create an environment in which team members are able to keep well hydrated, are monitored for signs and symptoms of heat-related illnesses and can have proper rest breaks.</a:t>
            </a:r>
          </a:p>
          <a:p>
            <a:pPr marL="238759" indent="-238759" defTabSz="271962">
              <a:spcBef>
                <a:spcPts val="0"/>
              </a:spcBef>
              <a:buClr>
                <a:srgbClr val="C00000"/>
              </a:buClr>
              <a:defRPr sz="2162"/>
            </a:pPr>
            <a:endParaRPr sz="2200" dirty="0"/>
          </a:p>
          <a:p>
            <a:pPr marL="238759" indent="-238759" defTabSz="271962">
              <a:spcBef>
                <a:spcPts val="0"/>
              </a:spcBef>
              <a:buClr>
                <a:srgbClr val="C00000"/>
              </a:buClr>
              <a:defRPr sz="2162"/>
            </a:pPr>
            <a:r>
              <a:rPr sz="2200" dirty="0"/>
              <a:t>Emergency procedures should be established for workers who exhibit heat-related symptoms.</a:t>
            </a:r>
          </a:p>
          <a:p>
            <a:pPr marL="238759" indent="-238759" defTabSz="271962">
              <a:spcBef>
                <a:spcPts val="0"/>
              </a:spcBef>
              <a:buClr>
                <a:srgbClr val="C00000"/>
              </a:buClr>
              <a:defRPr sz="2162"/>
            </a:pPr>
            <a:r>
              <a:rPr sz="2200" dirty="0"/>
              <a:t>For workers working in specialized treatment units and wearing full PPE, the working time should be limited to a maximum of one hour before taking rest.</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19</a:t>
            </a:fld>
            <a:endParaRPr/>
          </a:p>
        </p:txBody>
      </p:sp>
      <p:sp>
        <p:nvSpPr>
          <p:cNvPr id="364" name="Content Placeholder 2"/>
          <p:cNvSpPr txBox="1">
            <a:spLocks noGrp="1"/>
          </p:cNvSpPr>
          <p:nvPr>
            <p:ph type="body" sz="half" idx="1"/>
          </p:nvPr>
        </p:nvSpPr>
        <p:spPr>
          <a:xfrm>
            <a:off x="1094223" y="1234474"/>
            <a:ext cx="5001777" cy="4654072"/>
          </a:xfrm>
          <a:prstGeom prst="rect">
            <a:avLst/>
          </a:prstGeom>
        </p:spPr>
        <p:txBody>
          <a:bodyPr>
            <a:normAutofit/>
          </a:bodyPr>
          <a:lstStyle/>
          <a:p>
            <a:pPr marL="254000" indent="-254000">
              <a:buClr>
                <a:schemeClr val="accent3">
                  <a:lumOff val="-6274"/>
                </a:schemeClr>
              </a:buClr>
              <a:defRPr sz="2200"/>
            </a:pPr>
            <a:endParaRPr sz="2400" dirty="0"/>
          </a:p>
          <a:p>
            <a:pPr marL="254000" indent="-254000">
              <a:buClr>
                <a:srgbClr val="C00000"/>
              </a:buClr>
              <a:defRPr sz="2200"/>
            </a:pPr>
            <a:r>
              <a:rPr sz="2400" dirty="0"/>
              <a:t>Frequent bending, twisting and kneeling are examples of awkward postures during emergency response that may cause back and other musculoskeletal injuries. </a:t>
            </a:r>
          </a:p>
          <a:p>
            <a:pPr marL="254000" indent="-254000">
              <a:buClr>
                <a:srgbClr val="C00000"/>
              </a:buClr>
              <a:defRPr sz="2200"/>
            </a:pPr>
            <a:endParaRPr sz="2400" dirty="0"/>
          </a:p>
          <a:p>
            <a:pPr marL="254000" indent="-254000">
              <a:buClr>
                <a:srgbClr val="C00000"/>
              </a:buClr>
              <a:defRPr sz="2200"/>
            </a:pPr>
            <a:r>
              <a:rPr sz="2400" dirty="0"/>
              <a:t>Search for the injured and dead bodies during natural disasters, and handling of heavy objects including patients and supplies, put workers at risk of musculoskeletal disorders.  </a:t>
            </a:r>
          </a:p>
        </p:txBody>
      </p:sp>
      <p:pic>
        <p:nvPicPr>
          <p:cNvPr id="365" name="Picture 11" descr="Picture 11"/>
          <p:cNvPicPr>
            <a:picLocks noChangeAspect="1"/>
          </p:cNvPicPr>
          <p:nvPr/>
        </p:nvPicPr>
        <p:blipFill>
          <a:blip r:embed="rId2"/>
          <a:srcRect l="5323" r="11891" b="8116"/>
          <a:stretch>
            <a:fillRect/>
          </a:stretch>
        </p:blipFill>
        <p:spPr>
          <a:xfrm>
            <a:off x="7191647" y="1417638"/>
            <a:ext cx="3290373" cy="2437733"/>
          </a:xfrm>
          <a:prstGeom prst="rect">
            <a:avLst/>
          </a:prstGeom>
          <a:ln w="12700">
            <a:miter lim="400000"/>
          </a:ln>
        </p:spPr>
      </p:pic>
      <p:pic>
        <p:nvPicPr>
          <p:cNvPr id="366" name="Picture 13" descr="Picture 13"/>
          <p:cNvPicPr>
            <a:picLocks noChangeAspect="1"/>
          </p:cNvPicPr>
          <p:nvPr/>
        </p:nvPicPr>
        <p:blipFill>
          <a:blip r:embed="rId3"/>
          <a:stretch>
            <a:fillRect/>
          </a:stretch>
        </p:blipFill>
        <p:spPr>
          <a:xfrm>
            <a:off x="7393122" y="3899568"/>
            <a:ext cx="2953288" cy="2214967"/>
          </a:xfrm>
          <a:prstGeom prst="rect">
            <a:avLst/>
          </a:prstGeom>
          <a:ln w="12700">
            <a:miter lim="400000"/>
          </a:ln>
        </p:spPr>
      </p:pic>
      <p:sp>
        <p:nvSpPr>
          <p:cNvPr id="367" name="Title 1"/>
          <p:cNvSpPr txBox="1">
            <a:spLocks noGrp="1"/>
          </p:cNvSpPr>
          <p:nvPr>
            <p:ph type="title"/>
          </p:nvPr>
        </p:nvSpPr>
        <p:spPr>
          <a:xfrm>
            <a:off x="191385" y="-1"/>
            <a:ext cx="5538790" cy="646115"/>
          </a:xfrm>
          <a:prstGeom prst="rect">
            <a:avLst/>
          </a:prstGeom>
        </p:spPr>
        <p:txBody>
          <a:bodyPr/>
          <a:lstStyle/>
          <a:p>
            <a:r>
              <a:rPr b="1" dirty="0"/>
              <a:t>Ergonomic hazards</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sp>
        <p:nvSpPr>
          <p:cNvPr id="278" name="Google Shape;307;p8"/>
          <p:cNvSpPr txBox="1">
            <a:spLocks noGrp="1"/>
          </p:cNvSpPr>
          <p:nvPr>
            <p:ph type="title"/>
          </p:nvPr>
        </p:nvSpPr>
        <p:spPr>
          <a:xfrm>
            <a:off x="361507" y="918017"/>
            <a:ext cx="3264195" cy="1932378"/>
          </a:xfrm>
          <a:prstGeom prst="rect">
            <a:avLst/>
          </a:prstGeom>
        </p:spPr>
        <p:txBody>
          <a:bodyPr lIns="0" tIns="0" rIns="0" bIns="0" anchor="t"/>
          <a:lstStyle/>
          <a:p>
            <a:r>
              <a:rPr b="1" dirty="0"/>
              <a:t>Introduction</a:t>
            </a:r>
          </a:p>
        </p:txBody>
      </p:sp>
      <p:sp>
        <p:nvSpPr>
          <p:cNvPr id="279" name="Google Shape;308;p8"/>
          <p:cNvSpPr txBox="1">
            <a:spLocks noGrp="1"/>
          </p:cNvSpPr>
          <p:nvPr>
            <p:ph type="body" idx="1"/>
          </p:nvPr>
        </p:nvSpPr>
        <p:spPr>
          <a:xfrm>
            <a:off x="4251042" y="993265"/>
            <a:ext cx="7422265" cy="5337066"/>
          </a:xfrm>
          <a:prstGeom prst="rect">
            <a:avLst/>
          </a:prstGeom>
        </p:spPr>
        <p:txBody>
          <a:bodyPr lIns="0" tIns="0" rIns="0" bIns="0" anchor="t">
            <a:normAutofit/>
          </a:bodyPr>
          <a:lstStyle/>
          <a:p>
            <a:pPr marL="0" indent="0" defTabSz="286428">
              <a:spcBef>
                <a:spcPts val="200"/>
              </a:spcBef>
              <a:buSzTx/>
              <a:buNone/>
              <a:defRPr sz="2376"/>
            </a:pPr>
            <a:r>
              <a:rPr sz="2350" dirty="0"/>
              <a:t>This module is part of the Rapid Response Team Advanced Training Package (RRT ATP) especially geared to RRT members</a:t>
            </a:r>
            <a:r>
              <a:rPr lang="en-GB" sz="2350" dirty="0"/>
              <a:t>.</a:t>
            </a:r>
            <a:endParaRPr dirty="0"/>
          </a:p>
          <a:p>
            <a:pPr marL="0" indent="0" defTabSz="286428">
              <a:spcBef>
                <a:spcPts val="200"/>
              </a:spcBef>
              <a:buSzTx/>
              <a:buNone/>
              <a:defRPr sz="2376"/>
            </a:pPr>
            <a:endParaRPr dirty="0"/>
          </a:p>
          <a:p>
            <a:pPr marL="0" indent="0" defTabSz="286428">
              <a:spcBef>
                <a:spcPts val="200"/>
              </a:spcBef>
              <a:buSzTx/>
              <a:buNone/>
              <a:defRPr sz="2376"/>
            </a:pPr>
            <a:r>
              <a:rPr sz="2350" dirty="0"/>
              <a:t>Based on an all-hazard approach, the programme aims to provide RRT members with the advanced knowledge, skills, attitudes (KSA) and tools needed to early detect and effectively respond to  a public health event. </a:t>
            </a:r>
          </a:p>
          <a:p>
            <a:pPr marL="0" indent="0" defTabSz="286428">
              <a:spcBef>
                <a:spcPts val="200"/>
              </a:spcBef>
              <a:buSzTx/>
              <a:buNone/>
              <a:defRPr sz="2376"/>
            </a:pPr>
            <a:endParaRPr dirty="0"/>
          </a:p>
          <a:p>
            <a:pPr marL="0" indent="0" defTabSz="286428">
              <a:spcBef>
                <a:spcPts val="200"/>
              </a:spcBef>
              <a:buSzTx/>
              <a:buNone/>
              <a:defRPr sz="2376"/>
            </a:pPr>
            <a:r>
              <a:rPr dirty="0"/>
              <a:t>The RRT ATP is a component of the Rapid Response Teams Training</a:t>
            </a:r>
            <a:r>
              <a:rPr lang="fr-FR" dirty="0"/>
              <a:t> Programme.</a:t>
            </a:r>
            <a:endParaRPr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20</a:t>
            </a:fld>
            <a:endParaRPr/>
          </a:p>
        </p:txBody>
      </p:sp>
      <p:sp>
        <p:nvSpPr>
          <p:cNvPr id="370" name="Content Placeholder 2"/>
          <p:cNvSpPr txBox="1">
            <a:spLocks noGrp="1"/>
          </p:cNvSpPr>
          <p:nvPr>
            <p:ph type="body" idx="1"/>
          </p:nvPr>
        </p:nvSpPr>
        <p:spPr>
          <a:xfrm>
            <a:off x="1280943" y="1055344"/>
            <a:ext cx="9320151" cy="4845728"/>
          </a:xfrm>
          <a:prstGeom prst="rect">
            <a:avLst/>
          </a:prstGeom>
        </p:spPr>
        <p:txBody>
          <a:bodyPr/>
          <a:lstStyle/>
          <a:p>
            <a:pPr marL="0" indent="0">
              <a:spcBef>
                <a:spcPts val="600"/>
              </a:spcBef>
              <a:buSzTx/>
              <a:buNone/>
              <a:defRPr sz="2200"/>
            </a:pPr>
            <a:r>
              <a:rPr b="1" dirty="0">
                <a:solidFill>
                  <a:srgbClr val="C00000"/>
                </a:solidFill>
              </a:rPr>
              <a:t>Measures to control the ergonomic hazards include:</a:t>
            </a:r>
          </a:p>
          <a:p>
            <a:pPr marL="254000" indent="-254000">
              <a:spcBef>
                <a:spcPts val="600"/>
              </a:spcBef>
              <a:buClr>
                <a:srgbClr val="C00000"/>
              </a:buClr>
              <a:defRPr sz="2200"/>
            </a:pPr>
            <a:r>
              <a:rPr dirty="0"/>
              <a:t>Identify and assess ergonomic hazards related to activities performed by emergency response workers.</a:t>
            </a:r>
          </a:p>
          <a:p>
            <a:pPr marL="254000" indent="-254000">
              <a:spcBef>
                <a:spcPts val="600"/>
              </a:spcBef>
              <a:buClr>
                <a:srgbClr val="C00000"/>
              </a:buClr>
              <a:defRPr sz="2200"/>
            </a:pPr>
            <a:r>
              <a:rPr dirty="0"/>
              <a:t>Avoid lifting or use fewer and more efficient lifting operations. All persons, including children, who are unable to walk, should be moved on stretchers (or sheets if these are not available).</a:t>
            </a:r>
          </a:p>
          <a:p>
            <a:pPr marL="254000" indent="-254000">
              <a:spcBef>
                <a:spcPts val="600"/>
              </a:spcBef>
              <a:buClr>
                <a:srgbClr val="C00000"/>
              </a:buClr>
              <a:defRPr sz="2200"/>
            </a:pPr>
            <a:r>
              <a:rPr dirty="0"/>
              <a:t>Plan tasks carefully to reduce ergonomic stress and strains.</a:t>
            </a:r>
          </a:p>
          <a:p>
            <a:pPr marL="254000" indent="-254000">
              <a:spcBef>
                <a:spcPts val="600"/>
              </a:spcBef>
              <a:buClr>
                <a:srgbClr val="C00000"/>
              </a:buClr>
              <a:defRPr sz="2200"/>
            </a:pPr>
            <a:r>
              <a:rPr dirty="0"/>
              <a:t>Use lifting aids and mechanical devices to prevent unnecessary lifting. </a:t>
            </a:r>
          </a:p>
          <a:p>
            <a:pPr marL="254000" indent="-254000">
              <a:spcBef>
                <a:spcPts val="600"/>
              </a:spcBef>
              <a:buClr>
                <a:srgbClr val="C00000"/>
              </a:buClr>
              <a:defRPr sz="2200"/>
            </a:pPr>
            <a:r>
              <a:rPr dirty="0"/>
              <a:t>In absence of lifting aids, ensure that at least two workers lift the patient.</a:t>
            </a:r>
          </a:p>
          <a:p>
            <a:pPr marL="254000" indent="-254000">
              <a:spcBef>
                <a:spcPts val="600"/>
              </a:spcBef>
              <a:buClr>
                <a:srgbClr val="C00000"/>
              </a:buClr>
              <a:defRPr sz="2200"/>
            </a:pPr>
            <a:r>
              <a:rPr dirty="0"/>
              <a:t>Provide training on safe patient handling. </a:t>
            </a:r>
          </a:p>
          <a:p>
            <a:pPr marL="254000" indent="-254000">
              <a:spcBef>
                <a:spcPts val="600"/>
              </a:spcBef>
              <a:buClr>
                <a:srgbClr val="C00000"/>
              </a:buClr>
              <a:defRPr sz="2200"/>
            </a:pPr>
            <a:r>
              <a:rPr dirty="0"/>
              <a:t>Adjust the layout of working areas to ensure enough space for safe transfers.</a:t>
            </a:r>
          </a:p>
          <a:p>
            <a:pPr marL="254000" indent="-254000">
              <a:spcBef>
                <a:spcPts val="600"/>
              </a:spcBef>
              <a:buClr>
                <a:srgbClr val="C00000"/>
              </a:buClr>
              <a:defRPr sz="2200"/>
            </a:pPr>
            <a:r>
              <a:rPr dirty="0"/>
              <a:t>Install steps or ramps at the rear of the ambulance for easy transportation.</a:t>
            </a:r>
          </a:p>
        </p:txBody>
      </p:sp>
      <p:sp>
        <p:nvSpPr>
          <p:cNvPr id="371" name="Title 1"/>
          <p:cNvSpPr txBox="1">
            <a:spLocks noGrp="1"/>
          </p:cNvSpPr>
          <p:nvPr>
            <p:ph type="title" idx="4294967295"/>
          </p:nvPr>
        </p:nvSpPr>
        <p:spPr>
          <a:xfrm>
            <a:off x="159489" y="-1"/>
            <a:ext cx="8038215" cy="646115"/>
          </a:xfrm>
          <a:prstGeom prst="rect">
            <a:avLst/>
          </a:prstGeom>
        </p:spPr>
        <p:txBody>
          <a:bodyPr/>
          <a:lstStyle/>
          <a:p>
            <a:r>
              <a:rPr b="1" dirty="0"/>
              <a:t>Ergonomic hazards – Control measures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21</a:t>
            </a:fld>
            <a:endParaRPr/>
          </a:p>
        </p:txBody>
      </p:sp>
      <p:sp>
        <p:nvSpPr>
          <p:cNvPr id="374" name="Title 1"/>
          <p:cNvSpPr txBox="1">
            <a:spLocks noGrp="1"/>
          </p:cNvSpPr>
          <p:nvPr>
            <p:ph type="title"/>
          </p:nvPr>
        </p:nvSpPr>
        <p:spPr>
          <a:xfrm>
            <a:off x="187874" y="-30963"/>
            <a:ext cx="4136066" cy="646113"/>
          </a:xfrm>
          <a:prstGeom prst="rect">
            <a:avLst/>
          </a:prstGeom>
        </p:spPr>
        <p:txBody>
          <a:bodyPr/>
          <a:lstStyle/>
          <a:p>
            <a:r>
              <a:rPr b="1" dirty="0"/>
              <a:t>Hazardous Chemicals</a:t>
            </a:r>
          </a:p>
        </p:txBody>
      </p:sp>
      <p:sp>
        <p:nvSpPr>
          <p:cNvPr id="375" name="Content Placeholder 2"/>
          <p:cNvSpPr txBox="1">
            <a:spLocks noGrp="1"/>
          </p:cNvSpPr>
          <p:nvPr>
            <p:ph type="body" idx="1"/>
          </p:nvPr>
        </p:nvSpPr>
        <p:spPr>
          <a:xfrm>
            <a:off x="1239130" y="898506"/>
            <a:ext cx="9713740" cy="5133271"/>
          </a:xfrm>
          <a:prstGeom prst="rect">
            <a:avLst/>
          </a:prstGeom>
        </p:spPr>
        <p:txBody>
          <a:bodyPr/>
          <a:lstStyle/>
          <a:p>
            <a:pPr marL="0" indent="0">
              <a:spcBef>
                <a:spcPts val="1200"/>
              </a:spcBef>
              <a:buClrTx/>
              <a:buSzTx/>
              <a:buFontTx/>
              <a:buNone/>
              <a:defRPr sz="2200"/>
            </a:pPr>
            <a:r>
              <a:rPr dirty="0"/>
              <a:t>Hazardous chemical exposure in emergency response may be caused by chemicals used in routine cleaning, disinfection and sanitizing for IPC purposes; or from chemical release in a chemical disaster. </a:t>
            </a:r>
          </a:p>
          <a:p>
            <a:pPr marL="0" indent="0">
              <a:spcBef>
                <a:spcPts val="1200"/>
              </a:spcBef>
              <a:buClrTx/>
              <a:buSzTx/>
              <a:buFontTx/>
              <a:buNone/>
              <a:defRPr sz="2200"/>
            </a:pPr>
            <a:r>
              <a:rPr b="1" dirty="0">
                <a:solidFill>
                  <a:srgbClr val="C00000"/>
                </a:solidFill>
              </a:rPr>
              <a:t>When responding to a chemical emergency, exposure may occur: </a:t>
            </a:r>
          </a:p>
          <a:p>
            <a:pPr marL="0" indent="0">
              <a:spcBef>
                <a:spcPts val="1200"/>
              </a:spcBef>
              <a:buClrTx/>
              <a:buSzTx/>
              <a:buFontTx/>
              <a:buNone/>
              <a:defRPr sz="2200"/>
            </a:pPr>
            <a:endParaRPr dirty="0"/>
          </a:p>
          <a:p>
            <a:pPr marL="398661" lvl="1" indent="-254000">
              <a:spcBef>
                <a:spcPts val="100"/>
              </a:spcBef>
              <a:buClr>
                <a:srgbClr val="C00000"/>
              </a:buClr>
              <a:defRPr sz="2200"/>
            </a:pPr>
            <a:r>
              <a:rPr dirty="0"/>
              <a:t>When conducting initial investigation of a hazardous chemical incident.</a:t>
            </a:r>
            <a:endParaRPr sz="2800" dirty="0"/>
          </a:p>
          <a:p>
            <a:pPr marL="398661" lvl="1" indent="-254000">
              <a:spcBef>
                <a:spcPts val="100"/>
              </a:spcBef>
              <a:buClr>
                <a:srgbClr val="C00000"/>
              </a:buClr>
              <a:defRPr sz="2200"/>
            </a:pPr>
            <a:r>
              <a:rPr dirty="0"/>
              <a:t>When entering a hazardous chemical area for rescuing an exposure victim.</a:t>
            </a:r>
            <a:endParaRPr sz="2800" dirty="0"/>
          </a:p>
          <a:p>
            <a:pPr marL="398661" lvl="1" indent="-254000">
              <a:spcBef>
                <a:spcPts val="100"/>
              </a:spcBef>
              <a:buClr>
                <a:srgbClr val="C00000"/>
              </a:buClr>
              <a:defRPr sz="2200"/>
            </a:pPr>
            <a:r>
              <a:rPr dirty="0"/>
              <a:t>When entering a hazardous chemical area to prevent a potential spill or reduce the hazards from an existing spill.</a:t>
            </a:r>
            <a:endParaRPr sz="2800" dirty="0"/>
          </a:p>
          <a:p>
            <a:pPr marL="398661" lvl="1" indent="-254000">
              <a:spcBef>
                <a:spcPts val="100"/>
              </a:spcBef>
              <a:buClr>
                <a:srgbClr val="C00000"/>
              </a:buClr>
              <a:defRPr sz="2200"/>
            </a:pPr>
            <a:r>
              <a:rPr dirty="0"/>
              <a:t>In emergency monitoring for the purpose of observing a hazardous materials incident.</a:t>
            </a:r>
            <a:endParaRPr sz="2800" dirty="0"/>
          </a:p>
          <a:p>
            <a:pPr marL="398661" lvl="1" indent="-254000">
              <a:spcBef>
                <a:spcPts val="100"/>
              </a:spcBef>
              <a:buClr>
                <a:srgbClr val="C00000"/>
              </a:buClr>
              <a:defRPr sz="2200"/>
            </a:pPr>
            <a:r>
              <a:rPr dirty="0"/>
              <a:t>When applying decontamination procedures to personnel or equipment leaving the chemical disaster site</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22</a:t>
            </a:fld>
            <a:endParaRPr/>
          </a:p>
        </p:txBody>
      </p:sp>
      <p:sp>
        <p:nvSpPr>
          <p:cNvPr id="378" name="Content Placeholder 2"/>
          <p:cNvSpPr txBox="1">
            <a:spLocks noGrp="1"/>
          </p:cNvSpPr>
          <p:nvPr>
            <p:ph type="body" idx="1"/>
          </p:nvPr>
        </p:nvSpPr>
        <p:spPr>
          <a:xfrm>
            <a:off x="1096427" y="926010"/>
            <a:ext cx="9866110" cy="5336197"/>
          </a:xfrm>
          <a:prstGeom prst="rect">
            <a:avLst/>
          </a:prstGeom>
        </p:spPr>
        <p:txBody>
          <a:bodyPr/>
          <a:lstStyle/>
          <a:p>
            <a:pPr marL="254000" indent="-254000">
              <a:spcBef>
                <a:spcPts val="800"/>
              </a:spcBef>
              <a:defRPr sz="2000"/>
            </a:pPr>
            <a:r>
              <a:rPr dirty="0"/>
              <a:t>There should be a designated safety officer to identify and evaluate all hazards and provide guidance for safety operation during an emergency. The safety officer has the authority to alter, suspend, or terminate activities that he/she deems to be immediately dangerous to life or health.</a:t>
            </a:r>
          </a:p>
          <a:p>
            <a:pPr marL="254000" indent="-254000">
              <a:spcBef>
                <a:spcPts val="800"/>
              </a:spcBef>
              <a:defRPr sz="2000"/>
            </a:pPr>
            <a:r>
              <a:rPr dirty="0"/>
              <a:t>The number of emergency response workers in the spill area should be limited to those who are actively performing emergency operations, using the buddy system. </a:t>
            </a:r>
          </a:p>
          <a:p>
            <a:pPr marL="254000" indent="-254000">
              <a:spcBef>
                <a:spcPts val="800"/>
              </a:spcBef>
              <a:defRPr sz="2000"/>
            </a:pPr>
            <a:r>
              <a:rPr dirty="0"/>
              <a:t>Should there be a need for medical personnel to enter contaminated areas, they must be guided by rescue personnel trained to work in such environments.</a:t>
            </a:r>
          </a:p>
          <a:p>
            <a:pPr marL="254000" indent="-254000">
              <a:spcBef>
                <a:spcPts val="800"/>
              </a:spcBef>
              <a:defRPr sz="2000"/>
            </a:pPr>
            <a:r>
              <a:rPr dirty="0"/>
              <a:t>Workers should be provided with appropriate medical surveillance prior to the assignment, periodically and at the end of the assignment depending on the chemical agent involved. </a:t>
            </a:r>
          </a:p>
          <a:p>
            <a:pPr marL="254000" indent="-254000">
              <a:spcBef>
                <a:spcPts val="800"/>
              </a:spcBef>
              <a:defRPr sz="2000"/>
            </a:pPr>
            <a:r>
              <a:rPr dirty="0"/>
              <a:t>Appropriate PPE should be provided based on the chemical hazard encountered. Single-use (disposable) PPE are preferred in order to avoid the risks of using previously contaminated protective clothing.</a:t>
            </a:r>
          </a:p>
          <a:p>
            <a:pPr marL="254000" indent="-254000">
              <a:spcBef>
                <a:spcPts val="800"/>
              </a:spcBef>
              <a:defRPr sz="2000"/>
            </a:pPr>
            <a:r>
              <a:rPr dirty="0"/>
              <a:t>After emergency operations have terminated, implement appropriate decontamination procedures.</a:t>
            </a:r>
          </a:p>
        </p:txBody>
      </p:sp>
      <p:sp>
        <p:nvSpPr>
          <p:cNvPr id="379" name="Title 1"/>
          <p:cNvSpPr txBox="1">
            <a:spLocks noGrp="1"/>
          </p:cNvSpPr>
          <p:nvPr>
            <p:ph type="title" idx="4294967295"/>
          </p:nvPr>
        </p:nvSpPr>
        <p:spPr>
          <a:xfrm>
            <a:off x="170120" y="-1"/>
            <a:ext cx="7602281" cy="646115"/>
          </a:xfrm>
          <a:prstGeom prst="rect">
            <a:avLst/>
          </a:prstGeom>
        </p:spPr>
        <p:txBody>
          <a:bodyPr/>
          <a:lstStyle/>
          <a:p>
            <a:r>
              <a:rPr b="1" dirty="0"/>
              <a:t>Chemical hazards – Control Measures</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23</a:t>
            </a:fld>
            <a:endParaRPr/>
          </a:p>
        </p:txBody>
      </p:sp>
      <p:sp>
        <p:nvSpPr>
          <p:cNvPr id="382" name="Content Placeholder 2"/>
          <p:cNvSpPr txBox="1">
            <a:spLocks noGrp="1"/>
          </p:cNvSpPr>
          <p:nvPr>
            <p:ph type="body" idx="1"/>
          </p:nvPr>
        </p:nvSpPr>
        <p:spPr>
          <a:xfrm>
            <a:off x="1077710" y="1017662"/>
            <a:ext cx="8837044" cy="5472689"/>
          </a:xfrm>
          <a:prstGeom prst="rect">
            <a:avLst/>
          </a:prstGeom>
        </p:spPr>
        <p:txBody>
          <a:bodyPr>
            <a:normAutofit/>
          </a:bodyPr>
          <a:lstStyle/>
          <a:p>
            <a:pPr marL="251459" indent="-251459" defTabSz="286428">
              <a:spcBef>
                <a:spcPts val="1100"/>
              </a:spcBef>
              <a:defRPr sz="2376"/>
            </a:pPr>
            <a:r>
              <a:rPr sz="2060" dirty="0"/>
              <a:t>During a radiation emergency, rapid response teams may be at risk of exposure when working in or around affected areas. </a:t>
            </a:r>
          </a:p>
          <a:p>
            <a:pPr marL="251459" indent="-251459" defTabSz="286428">
              <a:spcBef>
                <a:spcPts val="1100"/>
              </a:spcBef>
              <a:defRPr sz="2376"/>
            </a:pPr>
            <a:r>
              <a:rPr sz="2060" dirty="0"/>
              <a:t>Depending on the source, location, size and timing of a radiological or nuclear event, such emergencies can affect areas ranging from a single room in a building to a large area in catastrophic nuclear incidents.</a:t>
            </a:r>
          </a:p>
          <a:p>
            <a:pPr marL="251459" indent="-251459" defTabSz="286428">
              <a:spcBef>
                <a:spcPts val="1100"/>
              </a:spcBef>
              <a:defRPr sz="2376"/>
            </a:pPr>
            <a:r>
              <a:rPr sz="2060" dirty="0"/>
              <a:t>The probability of radiation adverse health effects is proportional to the dose received, but no level of radiation exposure is completely safe.</a:t>
            </a:r>
          </a:p>
          <a:p>
            <a:pPr marL="251459" indent="-251459" defTabSz="286428">
              <a:spcBef>
                <a:spcPts val="1100"/>
              </a:spcBef>
              <a:defRPr sz="2376"/>
            </a:pPr>
            <a:r>
              <a:rPr sz="2060" dirty="0"/>
              <a:t>While radiation exposure may be the primary concern in radiation emergencies, other hazards may also exist including chemical and biological agents, noise, ergonomic hazard, slips trips and falls, fires and explosions, heavy equipment and work in confined spaces. </a:t>
            </a:r>
          </a:p>
        </p:txBody>
      </p:sp>
      <p:sp>
        <p:nvSpPr>
          <p:cNvPr id="383" name="Title 1"/>
          <p:cNvSpPr txBox="1">
            <a:spLocks noGrp="1"/>
          </p:cNvSpPr>
          <p:nvPr>
            <p:ph type="title"/>
          </p:nvPr>
        </p:nvSpPr>
        <p:spPr>
          <a:xfrm>
            <a:off x="170120" y="-1"/>
            <a:ext cx="7602281" cy="646115"/>
          </a:xfrm>
          <a:prstGeom prst="rect">
            <a:avLst/>
          </a:prstGeom>
        </p:spPr>
        <p:txBody>
          <a:bodyPr/>
          <a:lstStyle/>
          <a:p>
            <a:r>
              <a:rPr b="1" dirty="0"/>
              <a:t>Radiation</a:t>
            </a:r>
            <a:r>
              <a:rPr dirty="0"/>
              <a:t> </a:t>
            </a:r>
            <a:r>
              <a:rPr b="1" dirty="0"/>
              <a:t>hazards</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24</a:t>
            </a:fld>
            <a:endParaRPr/>
          </a:p>
        </p:txBody>
      </p:sp>
      <p:sp>
        <p:nvSpPr>
          <p:cNvPr id="386" name="Content Placeholder 2"/>
          <p:cNvSpPr txBox="1">
            <a:spLocks noGrp="1"/>
          </p:cNvSpPr>
          <p:nvPr>
            <p:ph type="body" idx="1"/>
          </p:nvPr>
        </p:nvSpPr>
        <p:spPr>
          <a:xfrm>
            <a:off x="1079213" y="988825"/>
            <a:ext cx="9955610" cy="5773058"/>
          </a:xfrm>
          <a:prstGeom prst="rect">
            <a:avLst/>
          </a:prstGeom>
        </p:spPr>
        <p:txBody>
          <a:bodyPr/>
          <a:lstStyle/>
          <a:p>
            <a:pPr marL="218440" indent="-218440" defTabSz="248816">
              <a:spcBef>
                <a:spcPts val="600"/>
              </a:spcBef>
              <a:defRPr sz="2064"/>
            </a:pPr>
            <a:r>
              <a:rPr dirty="0"/>
              <a:t>Radiation doses should be kept to a minimum by reducing the amount of time spent in areas where radiation exposure may occur and maximizing the distance and shielding between the worker and the radiation source. </a:t>
            </a:r>
          </a:p>
          <a:p>
            <a:pPr marL="218440" indent="-218440" defTabSz="248816">
              <a:spcBef>
                <a:spcPts val="600"/>
              </a:spcBef>
              <a:defRPr sz="2064"/>
            </a:pPr>
            <a:r>
              <a:rPr dirty="0"/>
              <a:t>Response workers should be fully informed of the risks of radiation exposure and must be trained on the necessary protective actions to be taken. </a:t>
            </a:r>
          </a:p>
          <a:p>
            <a:pPr marL="218440" indent="-218440" defTabSz="248816">
              <a:spcBef>
                <a:spcPts val="600"/>
              </a:spcBef>
              <a:defRPr sz="2064"/>
            </a:pPr>
            <a:r>
              <a:rPr dirty="0"/>
              <a:t>Pregnant workers should be reassigned to job duties that minimizes radiation exposure. </a:t>
            </a:r>
          </a:p>
          <a:p>
            <a:pPr marL="218440" indent="-218440" defTabSz="248816">
              <a:spcBef>
                <a:spcPts val="600"/>
              </a:spcBef>
              <a:defRPr sz="2064"/>
            </a:pPr>
            <a:r>
              <a:rPr dirty="0"/>
              <a:t>Response workers should be equipped with appropriate radiation monitoring equipment, preferably those that provide unambiguous alarms, indicating when workers should leave an area where they are exposed to radiation dose above exposure limits.</a:t>
            </a:r>
          </a:p>
          <a:p>
            <a:pPr marL="218440" indent="-218440" defTabSz="248816">
              <a:spcBef>
                <a:spcPts val="600"/>
              </a:spcBef>
              <a:defRPr sz="2064"/>
            </a:pPr>
            <a:r>
              <a:rPr dirty="0"/>
              <a:t>Response workers should be provided with medical surveillance prior to the assignment, periodically (at least once every 12 months) and at the end of the assignment or before reassignment to another role. </a:t>
            </a:r>
          </a:p>
          <a:p>
            <a:pPr marL="218440" indent="-218440" defTabSz="248816">
              <a:spcBef>
                <a:spcPts val="600"/>
              </a:spcBef>
              <a:defRPr sz="2064"/>
            </a:pPr>
            <a:r>
              <a:rPr dirty="0"/>
              <a:t>Adequate PPE should be provided depending on the nature of the response operations that a particular worker is performing. The employer should ensure proper PPE use, maintenance, decontamination and disposal. </a:t>
            </a:r>
          </a:p>
        </p:txBody>
      </p:sp>
      <p:sp>
        <p:nvSpPr>
          <p:cNvPr id="387" name="Title 1"/>
          <p:cNvSpPr txBox="1">
            <a:spLocks noGrp="1"/>
          </p:cNvSpPr>
          <p:nvPr>
            <p:ph type="title" idx="4294967295"/>
          </p:nvPr>
        </p:nvSpPr>
        <p:spPr>
          <a:xfrm>
            <a:off x="181400" y="-998"/>
            <a:ext cx="7506587" cy="646114"/>
          </a:xfrm>
          <a:prstGeom prst="rect">
            <a:avLst/>
          </a:prstGeom>
        </p:spPr>
        <p:txBody>
          <a:bodyPr/>
          <a:lstStyle/>
          <a:p>
            <a:r>
              <a:rPr b="1" dirty="0"/>
              <a:t>Radiation hazards- control measures</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25</a:t>
            </a:fld>
            <a:endParaRPr/>
          </a:p>
        </p:txBody>
      </p:sp>
      <p:sp>
        <p:nvSpPr>
          <p:cNvPr id="390" name="Content Placeholder 3"/>
          <p:cNvSpPr txBox="1">
            <a:spLocks noGrp="1"/>
          </p:cNvSpPr>
          <p:nvPr>
            <p:ph type="body" idx="1"/>
          </p:nvPr>
        </p:nvSpPr>
        <p:spPr>
          <a:xfrm>
            <a:off x="1650012" y="1227030"/>
            <a:ext cx="9086846" cy="4654071"/>
          </a:xfrm>
          <a:prstGeom prst="rect">
            <a:avLst/>
          </a:prstGeom>
        </p:spPr>
        <p:txBody>
          <a:bodyPr/>
          <a:lstStyle/>
          <a:p>
            <a:pPr marL="0" indent="0">
              <a:spcBef>
                <a:spcPts val="800"/>
              </a:spcBef>
              <a:buSzTx/>
              <a:buNone/>
              <a:defRPr sz="2400">
                <a:solidFill>
                  <a:schemeClr val="accent3">
                    <a:lumOff val="-6274"/>
                  </a:schemeClr>
                </a:solidFill>
                <a:latin typeface="Source Sans Pro Bold"/>
                <a:ea typeface="Source Sans Pro Bold"/>
                <a:cs typeface="Source Sans Pro Bold"/>
                <a:sym typeface="Source Sans Pro Bold"/>
              </a:defRPr>
            </a:pPr>
            <a:r>
              <a:rPr b="1" dirty="0">
                <a:solidFill>
                  <a:srgbClr val="C00000"/>
                </a:solidFill>
              </a:rPr>
              <a:t>Key causative factors of slips, trips and falls include:</a:t>
            </a:r>
          </a:p>
          <a:p>
            <a:pPr marL="285750" indent="-285750">
              <a:spcBef>
                <a:spcPts val="800"/>
              </a:spcBef>
              <a:buClr>
                <a:srgbClr val="C00000"/>
              </a:buClr>
              <a:defRPr sz="2400"/>
            </a:pPr>
            <a:r>
              <a:rPr dirty="0"/>
              <a:t>Contaminants on the floor such as water, grease, oil, fluid, food.</a:t>
            </a:r>
          </a:p>
          <a:p>
            <a:pPr marL="285750" indent="-285750">
              <a:spcBef>
                <a:spcPts val="800"/>
              </a:spcBef>
              <a:buClr>
                <a:srgbClr val="C00000"/>
              </a:buClr>
              <a:defRPr sz="2400"/>
            </a:pPr>
            <a:r>
              <a:rPr dirty="0"/>
              <a:t>Poor drainage from pipes and drains. </a:t>
            </a:r>
          </a:p>
          <a:p>
            <a:pPr marL="285750" indent="-285750">
              <a:spcBef>
                <a:spcPts val="800"/>
              </a:spcBef>
              <a:buClr>
                <a:srgbClr val="C00000"/>
              </a:buClr>
              <a:defRPr sz="2400"/>
            </a:pPr>
            <a:r>
              <a:rPr dirty="0"/>
              <a:t>Walking surface irregularities: Poorly maintained, uneven ground, protruding structures, holes, rocks, leaves, and  debris </a:t>
            </a:r>
          </a:p>
          <a:p>
            <a:pPr marL="285750" indent="-285750">
              <a:spcBef>
                <a:spcPts val="800"/>
              </a:spcBef>
              <a:buClr>
                <a:srgbClr val="C00000"/>
              </a:buClr>
              <a:defRPr sz="2400"/>
            </a:pPr>
            <a:r>
              <a:rPr dirty="0"/>
              <a:t>Weather conditions: rain, ice and snow.</a:t>
            </a:r>
          </a:p>
          <a:p>
            <a:pPr marL="285750" indent="-285750">
              <a:spcBef>
                <a:spcPts val="800"/>
              </a:spcBef>
              <a:buClr>
                <a:srgbClr val="C00000"/>
              </a:buClr>
              <a:defRPr sz="2400"/>
            </a:pPr>
            <a:r>
              <a:rPr dirty="0"/>
              <a:t>Inadequate lighting.</a:t>
            </a:r>
          </a:p>
          <a:p>
            <a:pPr marL="285750" indent="-285750">
              <a:spcBef>
                <a:spcPts val="800"/>
              </a:spcBef>
              <a:buClr>
                <a:srgbClr val="C00000"/>
              </a:buClr>
              <a:defRPr sz="2400"/>
            </a:pPr>
            <a:r>
              <a:rPr dirty="0"/>
              <a:t>Improper use of ladders and step-stools.</a:t>
            </a:r>
          </a:p>
          <a:p>
            <a:pPr marL="285750" indent="-285750">
              <a:spcBef>
                <a:spcPts val="800"/>
              </a:spcBef>
              <a:buClr>
                <a:srgbClr val="C00000"/>
              </a:buClr>
              <a:defRPr sz="2400"/>
            </a:pPr>
            <a:r>
              <a:rPr dirty="0"/>
              <a:t>Tripping hazards such as clutter including loose cords, hoses, wires, medical tubing etc.</a:t>
            </a:r>
          </a:p>
        </p:txBody>
      </p:sp>
      <p:sp>
        <p:nvSpPr>
          <p:cNvPr id="391" name="Title 1"/>
          <p:cNvSpPr txBox="1">
            <a:spLocks noGrp="1"/>
          </p:cNvSpPr>
          <p:nvPr>
            <p:ph type="title"/>
          </p:nvPr>
        </p:nvSpPr>
        <p:spPr>
          <a:xfrm>
            <a:off x="170120" y="-1"/>
            <a:ext cx="7602281" cy="646115"/>
          </a:xfrm>
          <a:prstGeom prst="rect">
            <a:avLst/>
          </a:prstGeom>
        </p:spPr>
        <p:txBody>
          <a:bodyPr/>
          <a:lstStyle/>
          <a:p>
            <a:r>
              <a:rPr b="1" dirty="0"/>
              <a:t>Slips, trips and falls</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26</a:t>
            </a:fld>
            <a:endParaRPr/>
          </a:p>
        </p:txBody>
      </p:sp>
      <p:sp>
        <p:nvSpPr>
          <p:cNvPr id="394" name="Content Placeholder 5"/>
          <p:cNvSpPr txBox="1">
            <a:spLocks noGrp="1"/>
          </p:cNvSpPr>
          <p:nvPr>
            <p:ph type="body" idx="1"/>
          </p:nvPr>
        </p:nvSpPr>
        <p:spPr>
          <a:xfrm>
            <a:off x="1569774" y="1305653"/>
            <a:ext cx="8222167" cy="4654071"/>
          </a:xfrm>
          <a:prstGeom prst="rect">
            <a:avLst/>
          </a:prstGeom>
        </p:spPr>
        <p:txBody>
          <a:bodyPr/>
          <a:lstStyle/>
          <a:p>
            <a:pPr marL="0" indent="0">
              <a:spcBef>
                <a:spcPts val="800"/>
              </a:spcBef>
              <a:buSzTx/>
              <a:buNone/>
              <a:defRPr sz="2400"/>
            </a:pPr>
            <a:r>
              <a:rPr b="1" dirty="0">
                <a:solidFill>
                  <a:srgbClr val="C00000"/>
                </a:solidFill>
              </a:rPr>
              <a:t>Actions to prevent slips, trips and fall include:</a:t>
            </a:r>
          </a:p>
          <a:p>
            <a:pPr marL="254000" indent="-254000">
              <a:spcBef>
                <a:spcPts val="800"/>
              </a:spcBef>
              <a:buClr>
                <a:srgbClr val="C00000"/>
              </a:buClr>
              <a:defRPr sz="2400"/>
            </a:pPr>
            <a:r>
              <a:rPr dirty="0"/>
              <a:t>Good housekeeping of facilities and work areas.</a:t>
            </a:r>
          </a:p>
          <a:p>
            <a:pPr marL="254000" indent="-254000">
              <a:spcBef>
                <a:spcPts val="800"/>
              </a:spcBef>
              <a:buClr>
                <a:srgbClr val="C00000"/>
              </a:buClr>
              <a:defRPr sz="2400"/>
            </a:pPr>
            <a:r>
              <a:rPr dirty="0"/>
              <a:t>Cleaning and maintenance.</a:t>
            </a:r>
          </a:p>
          <a:p>
            <a:pPr marL="254000" indent="-254000">
              <a:spcBef>
                <a:spcPts val="800"/>
              </a:spcBef>
              <a:buClr>
                <a:srgbClr val="C00000"/>
              </a:buClr>
              <a:defRPr sz="2400"/>
            </a:pPr>
            <a:r>
              <a:rPr dirty="0"/>
              <a:t>Lighting including torch for outdoors.</a:t>
            </a:r>
          </a:p>
          <a:p>
            <a:pPr marL="254000" indent="-254000">
              <a:spcBef>
                <a:spcPts val="800"/>
              </a:spcBef>
              <a:buClr>
                <a:srgbClr val="C00000"/>
              </a:buClr>
              <a:defRPr sz="2400"/>
            </a:pPr>
            <a:r>
              <a:rPr dirty="0"/>
              <a:t>Walking surfaces maintenance.</a:t>
            </a:r>
          </a:p>
          <a:p>
            <a:pPr marL="254000" indent="-254000">
              <a:spcBef>
                <a:spcPts val="800"/>
              </a:spcBef>
              <a:buClr>
                <a:srgbClr val="C00000"/>
              </a:buClr>
              <a:defRPr sz="2400"/>
            </a:pPr>
            <a:r>
              <a:rPr dirty="0"/>
              <a:t>Spillages management.</a:t>
            </a:r>
          </a:p>
          <a:p>
            <a:pPr marL="254000" indent="-254000">
              <a:spcBef>
                <a:spcPts val="800"/>
              </a:spcBef>
              <a:buClr>
                <a:srgbClr val="C00000"/>
              </a:buClr>
              <a:defRPr sz="2400"/>
            </a:pPr>
            <a:r>
              <a:rPr dirty="0"/>
              <a:t>Obstructions removal to clear pathways.</a:t>
            </a:r>
          </a:p>
          <a:p>
            <a:pPr marL="254000" indent="-254000">
              <a:spcBef>
                <a:spcPts val="800"/>
              </a:spcBef>
              <a:buClr>
                <a:srgbClr val="C00000"/>
              </a:buClr>
              <a:defRPr sz="2400"/>
            </a:pPr>
            <a:r>
              <a:rPr dirty="0"/>
              <a:t>Trailing cables removal if any.</a:t>
            </a:r>
          </a:p>
          <a:p>
            <a:pPr marL="254000" indent="-254000">
              <a:spcBef>
                <a:spcPts val="800"/>
              </a:spcBef>
              <a:buClr>
                <a:srgbClr val="C00000"/>
              </a:buClr>
              <a:defRPr sz="2400"/>
            </a:pPr>
            <a:r>
              <a:rPr dirty="0"/>
              <a:t>Appropriate footwear for different works e.g. wearing shoes / boots for outdoor work.</a:t>
            </a:r>
          </a:p>
        </p:txBody>
      </p:sp>
      <p:sp>
        <p:nvSpPr>
          <p:cNvPr id="395" name="Title 1"/>
          <p:cNvSpPr txBox="1">
            <a:spLocks noGrp="1"/>
          </p:cNvSpPr>
          <p:nvPr>
            <p:ph type="title" idx="4294967295"/>
          </p:nvPr>
        </p:nvSpPr>
        <p:spPr>
          <a:xfrm>
            <a:off x="145652" y="-9833"/>
            <a:ext cx="7920040" cy="646115"/>
          </a:xfrm>
          <a:prstGeom prst="rect">
            <a:avLst/>
          </a:prstGeom>
        </p:spPr>
        <p:txBody>
          <a:bodyPr/>
          <a:lstStyle/>
          <a:p>
            <a:r>
              <a:rPr b="1" dirty="0"/>
              <a:t>Slips, trips and falls – Preventive actions</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27</a:t>
            </a:fld>
            <a:endParaRPr/>
          </a:p>
        </p:txBody>
      </p:sp>
      <p:sp>
        <p:nvSpPr>
          <p:cNvPr id="398" name="Content Placeholder 2"/>
          <p:cNvSpPr txBox="1">
            <a:spLocks noGrp="1"/>
          </p:cNvSpPr>
          <p:nvPr>
            <p:ph type="body" sz="half" idx="1"/>
          </p:nvPr>
        </p:nvSpPr>
        <p:spPr>
          <a:xfrm>
            <a:off x="1077238" y="1284578"/>
            <a:ext cx="5667153" cy="4654072"/>
          </a:xfrm>
          <a:prstGeom prst="rect">
            <a:avLst/>
          </a:prstGeom>
        </p:spPr>
        <p:txBody>
          <a:bodyPr/>
          <a:lstStyle/>
          <a:p>
            <a:pPr marL="251459" indent="-251459" defTabSz="286428">
              <a:spcBef>
                <a:spcPts val="1100"/>
              </a:spcBef>
              <a:defRPr sz="2376"/>
            </a:pPr>
            <a:r>
              <a:rPr dirty="0"/>
              <a:t>Emergency response require intensive use of vehicles ranging from bicycles and motorcycles to heavy trucks and even boats. </a:t>
            </a:r>
          </a:p>
          <a:p>
            <a:pPr marL="251459" indent="-251459" defTabSz="286428">
              <a:spcBef>
                <a:spcPts val="1100"/>
              </a:spcBef>
              <a:defRPr sz="2376"/>
            </a:pPr>
            <a:r>
              <a:rPr dirty="0"/>
              <a:t>Reliable transportation is necessary for rapid movement of responders, distribution of materials and supplies, social mobilization and contact-tracing. </a:t>
            </a:r>
          </a:p>
          <a:p>
            <a:pPr marL="251459" indent="-251459" defTabSz="286428">
              <a:spcBef>
                <a:spcPts val="1100"/>
              </a:spcBef>
              <a:defRPr sz="2376"/>
            </a:pPr>
            <a:r>
              <a:rPr dirty="0"/>
              <a:t>Road traffic accidents can have major consequences, therefore a safe and efficient transportation system during outbreaks or other emergencies is crucial</a:t>
            </a:r>
          </a:p>
        </p:txBody>
      </p:sp>
      <p:grpSp>
        <p:nvGrpSpPr>
          <p:cNvPr id="401" name="Picture 2"/>
          <p:cNvGrpSpPr/>
          <p:nvPr/>
        </p:nvGrpSpPr>
        <p:grpSpPr>
          <a:xfrm>
            <a:off x="6889315" y="1552954"/>
            <a:ext cx="4872359" cy="3752092"/>
            <a:chOff x="0" y="0"/>
            <a:chExt cx="2951652" cy="2213737"/>
          </a:xfrm>
        </p:grpSpPr>
        <p:sp>
          <p:nvSpPr>
            <p:cNvPr id="399" name="Rectangle"/>
            <p:cNvSpPr/>
            <p:nvPr/>
          </p:nvSpPr>
          <p:spPr>
            <a:xfrm>
              <a:off x="0" y="0"/>
              <a:ext cx="2951653" cy="2213738"/>
            </a:xfrm>
            <a:prstGeom prst="rect">
              <a:avLst/>
            </a:prstGeom>
            <a:solidFill>
              <a:schemeClr val="accent1"/>
            </a:solidFill>
            <a:ln w="12700" cap="flat">
              <a:noFill/>
              <a:miter lim="400000"/>
            </a:ln>
            <a:effectLst/>
          </p:spPr>
          <p:txBody>
            <a:bodyPr wrap="square" lIns="45719" tIns="45719" rIns="45719" bIns="45719" numCol="1" anchor="ctr">
              <a:noAutofit/>
            </a:bodyPr>
            <a:lstStyle/>
            <a:p>
              <a:endParaRPr/>
            </a:p>
          </p:txBody>
        </p:sp>
        <p:pic>
          <p:nvPicPr>
            <p:cNvPr id="400" name="image13.png" descr="image13.png"/>
            <p:cNvPicPr>
              <a:picLocks noChangeAspect="1"/>
            </p:cNvPicPr>
            <p:nvPr/>
          </p:nvPicPr>
          <p:blipFill>
            <a:blip r:embed="rId2"/>
            <a:stretch>
              <a:fillRect/>
            </a:stretch>
          </p:blipFill>
          <p:spPr>
            <a:xfrm>
              <a:off x="0" y="0"/>
              <a:ext cx="2951653" cy="2213738"/>
            </a:xfrm>
            <a:prstGeom prst="rect">
              <a:avLst/>
            </a:prstGeom>
            <a:ln w="12700" cap="flat">
              <a:noFill/>
              <a:miter lim="400000"/>
            </a:ln>
            <a:effectLst/>
          </p:spPr>
        </p:pic>
      </p:grpSp>
      <p:sp>
        <p:nvSpPr>
          <p:cNvPr id="402" name="Title 1"/>
          <p:cNvSpPr txBox="1">
            <a:spLocks noGrp="1"/>
          </p:cNvSpPr>
          <p:nvPr>
            <p:ph type="title"/>
          </p:nvPr>
        </p:nvSpPr>
        <p:spPr>
          <a:xfrm>
            <a:off x="106324" y="-1"/>
            <a:ext cx="7920040" cy="646115"/>
          </a:xfrm>
          <a:prstGeom prst="rect">
            <a:avLst/>
          </a:prstGeom>
        </p:spPr>
        <p:txBody>
          <a:bodyPr/>
          <a:lstStyle/>
          <a:p>
            <a:r>
              <a:rPr b="1" dirty="0"/>
              <a:t>Road traffic accidents</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28</a:t>
            </a:fld>
            <a:endParaRPr/>
          </a:p>
        </p:txBody>
      </p:sp>
      <p:sp>
        <p:nvSpPr>
          <p:cNvPr id="405" name="Content Placeholder 2"/>
          <p:cNvSpPr txBox="1">
            <a:spLocks noGrp="1"/>
          </p:cNvSpPr>
          <p:nvPr>
            <p:ph type="body" idx="1"/>
          </p:nvPr>
        </p:nvSpPr>
        <p:spPr>
          <a:xfrm>
            <a:off x="1590907" y="971715"/>
            <a:ext cx="9010187" cy="4929357"/>
          </a:xfrm>
          <a:prstGeom prst="rect">
            <a:avLst/>
          </a:prstGeom>
        </p:spPr>
        <p:txBody>
          <a:bodyPr/>
          <a:lstStyle/>
          <a:p>
            <a:pPr marL="0" indent="0" defTabSz="286428">
              <a:spcBef>
                <a:spcPts val="700"/>
              </a:spcBef>
              <a:buSzTx/>
              <a:buNone/>
              <a:defRPr sz="2376"/>
            </a:pPr>
            <a:r>
              <a:rPr b="1" dirty="0">
                <a:solidFill>
                  <a:srgbClr val="C00000"/>
                </a:solidFill>
              </a:rPr>
              <a:t>Preventive measures for road traffic accidents during emergency response may include:</a:t>
            </a:r>
          </a:p>
          <a:p>
            <a:pPr marL="251459" indent="-251459" defTabSz="286428">
              <a:spcBef>
                <a:spcPts val="700"/>
              </a:spcBef>
              <a:buClr>
                <a:srgbClr val="C00000"/>
              </a:buClr>
              <a:defRPr sz="2376"/>
            </a:pPr>
            <a:r>
              <a:rPr dirty="0"/>
              <a:t>Vehicles should be maintained in good condition. </a:t>
            </a:r>
          </a:p>
          <a:p>
            <a:pPr marL="251459" indent="-251459" defTabSz="286428">
              <a:spcBef>
                <a:spcPts val="700"/>
              </a:spcBef>
              <a:buClr>
                <a:srgbClr val="C00000"/>
              </a:buClr>
              <a:defRPr sz="2376"/>
            </a:pPr>
            <a:r>
              <a:rPr dirty="0"/>
              <a:t>Drivers should avoid use of mobile telephone while driving.</a:t>
            </a:r>
          </a:p>
          <a:p>
            <a:pPr marL="251459" indent="-251459" defTabSz="286428">
              <a:spcBef>
                <a:spcPts val="700"/>
              </a:spcBef>
              <a:buClr>
                <a:srgbClr val="C00000"/>
              </a:buClr>
              <a:defRPr sz="2376"/>
            </a:pPr>
            <a:r>
              <a:rPr dirty="0"/>
              <a:t>Seat belts should be used when traveling by four wheelers, helmets while riding on two wheelers and life jackets when travelling by boats.   </a:t>
            </a:r>
          </a:p>
          <a:p>
            <a:pPr marL="251459" indent="-251459" defTabSz="286428">
              <a:spcBef>
                <a:spcPts val="700"/>
              </a:spcBef>
              <a:buClr>
                <a:srgbClr val="C00000"/>
              </a:buClr>
              <a:defRPr sz="2376"/>
            </a:pPr>
            <a:r>
              <a:rPr dirty="0"/>
              <a:t>Competent drivers should be employed and monitored through regular driving competency and medical fitness tests.</a:t>
            </a:r>
          </a:p>
          <a:p>
            <a:pPr marL="251459" indent="-251459" defTabSz="286428">
              <a:spcBef>
                <a:spcPts val="700"/>
              </a:spcBef>
              <a:buClr>
                <a:srgbClr val="C00000"/>
              </a:buClr>
              <a:defRPr sz="2376"/>
            </a:pPr>
            <a:r>
              <a:rPr dirty="0"/>
              <a:t>During public health emergencies drivers should follow the speed limit set for vehicles as per regulatory requirements.</a:t>
            </a:r>
          </a:p>
          <a:p>
            <a:pPr marL="251459" indent="-251459" defTabSz="286428">
              <a:spcBef>
                <a:spcPts val="700"/>
              </a:spcBef>
              <a:buClr>
                <a:srgbClr val="C00000"/>
              </a:buClr>
              <a:defRPr sz="2376"/>
            </a:pPr>
            <a:r>
              <a:rPr dirty="0"/>
              <a:t>There is zero tolerance for use of alcohol or drugs by drivers. </a:t>
            </a:r>
          </a:p>
        </p:txBody>
      </p:sp>
      <p:sp>
        <p:nvSpPr>
          <p:cNvPr id="406" name="Title 1"/>
          <p:cNvSpPr txBox="1">
            <a:spLocks noGrp="1"/>
          </p:cNvSpPr>
          <p:nvPr>
            <p:ph type="title" idx="4294967295"/>
          </p:nvPr>
        </p:nvSpPr>
        <p:spPr>
          <a:xfrm>
            <a:off x="138223" y="-1"/>
            <a:ext cx="8222168" cy="646115"/>
          </a:xfrm>
          <a:prstGeom prst="rect">
            <a:avLst/>
          </a:prstGeom>
        </p:spPr>
        <p:txBody>
          <a:bodyPr/>
          <a:lstStyle/>
          <a:p>
            <a:r>
              <a:rPr b="1" dirty="0"/>
              <a:t>Road traffic accidents – Preventive actions</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29</a:t>
            </a:fld>
            <a:endParaRPr/>
          </a:p>
        </p:txBody>
      </p:sp>
      <p:sp>
        <p:nvSpPr>
          <p:cNvPr id="409" name="Content Placeholder 2"/>
          <p:cNvSpPr txBox="1">
            <a:spLocks noGrp="1"/>
          </p:cNvSpPr>
          <p:nvPr>
            <p:ph type="body" idx="1"/>
          </p:nvPr>
        </p:nvSpPr>
        <p:spPr>
          <a:xfrm>
            <a:off x="1694984" y="956928"/>
            <a:ext cx="8903615" cy="4944144"/>
          </a:xfrm>
          <a:prstGeom prst="rect">
            <a:avLst/>
          </a:prstGeom>
        </p:spPr>
        <p:txBody>
          <a:bodyPr/>
          <a:lstStyle/>
          <a:p>
            <a:pPr marL="0" indent="0">
              <a:buSzTx/>
              <a:buNone/>
              <a:defRPr sz="2400"/>
            </a:pPr>
            <a:r>
              <a:rPr lang="en-US" dirty="0"/>
              <a:t>Workplace violence is “Any action, incident or behaviour that departs from reasonable conduct in which a person is assaulted, threatened, harmed, injured in the course of, or as a direct result of, his or her work” (ILO, 2004).</a:t>
            </a:r>
          </a:p>
          <a:p>
            <a:pPr marL="0" indent="0">
              <a:buSzTx/>
              <a:buNone/>
              <a:defRPr sz="2400" u="sng"/>
            </a:pPr>
            <a:endParaRPr lang="en-US" dirty="0"/>
          </a:p>
          <a:p>
            <a:pPr marL="0" indent="0">
              <a:buSzTx/>
              <a:buNone/>
              <a:defRPr sz="2400" u="sng"/>
            </a:pPr>
            <a:r>
              <a:rPr lang="en-US" b="1" dirty="0">
                <a:solidFill>
                  <a:srgbClr val="C00000"/>
                </a:solidFill>
              </a:rPr>
              <a:t>Examples of workplace violence include:</a:t>
            </a:r>
          </a:p>
          <a:p>
            <a:pPr marL="254000" indent="-254000">
              <a:buClr>
                <a:srgbClr val="C00000"/>
              </a:buClr>
              <a:defRPr sz="2400"/>
            </a:pPr>
            <a:r>
              <a:rPr lang="en-US" dirty="0"/>
              <a:t>Physical violence - assault, physical abuse, murder.</a:t>
            </a:r>
          </a:p>
          <a:p>
            <a:pPr marL="254000" indent="-254000">
              <a:buClr>
                <a:srgbClr val="C00000"/>
              </a:buClr>
              <a:defRPr sz="2400"/>
            </a:pPr>
            <a:r>
              <a:rPr lang="en-US" dirty="0"/>
              <a:t>Psychological - bullying, mobbing, harassment.</a:t>
            </a:r>
          </a:p>
          <a:p>
            <a:pPr marL="254000" indent="-254000">
              <a:buClr>
                <a:srgbClr val="C00000"/>
              </a:buClr>
              <a:defRPr sz="2400"/>
            </a:pPr>
            <a:r>
              <a:rPr lang="en-US" dirty="0"/>
              <a:t>Sexual- sexual harassment, sexual abuse and exploitation.</a:t>
            </a:r>
          </a:p>
          <a:p>
            <a:pPr marL="0" indent="0">
              <a:buSzTx/>
              <a:buNone/>
              <a:defRPr sz="2400">
                <a:solidFill>
                  <a:srgbClr val="C00000"/>
                </a:solidFill>
              </a:defRPr>
            </a:pPr>
            <a:endParaRPr lang="en-US" dirty="0"/>
          </a:p>
          <a:p>
            <a:pPr marL="0" indent="0">
              <a:buSzTx/>
              <a:buNone/>
              <a:defRPr sz="2400">
                <a:solidFill>
                  <a:srgbClr val="C00000"/>
                </a:solidFill>
              </a:defRPr>
            </a:pPr>
            <a:r>
              <a:rPr lang="en-US" dirty="0"/>
              <a:t>Remember: There should be a zero</a:t>
            </a:r>
            <a:r>
              <a:rPr lang="hu-HU" dirty="0"/>
              <a:t> </a:t>
            </a:r>
            <a:r>
              <a:rPr lang="en-US" dirty="0"/>
              <a:t>tolerance policy for workplace violence in emergency response teams.</a:t>
            </a:r>
          </a:p>
          <a:p>
            <a:pPr marL="0" indent="0">
              <a:buSzTx/>
              <a:buNone/>
              <a:defRPr sz="2400"/>
            </a:pPr>
            <a:endParaRPr dirty="0"/>
          </a:p>
        </p:txBody>
      </p:sp>
      <p:sp>
        <p:nvSpPr>
          <p:cNvPr id="410" name="Title 1"/>
          <p:cNvSpPr txBox="1">
            <a:spLocks noGrp="1"/>
          </p:cNvSpPr>
          <p:nvPr>
            <p:ph type="title"/>
          </p:nvPr>
        </p:nvSpPr>
        <p:spPr>
          <a:xfrm>
            <a:off x="137467" y="-20257"/>
            <a:ext cx="4986670" cy="646113"/>
          </a:xfrm>
          <a:prstGeom prst="rect">
            <a:avLst/>
          </a:prstGeom>
        </p:spPr>
        <p:txBody>
          <a:bodyPr/>
          <a:lstStyle/>
          <a:p>
            <a:r>
              <a:rPr b="1" dirty="0"/>
              <a:t>Violence and harassment </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
        <p:nvSpPr>
          <p:cNvPr id="284" name="Google Shape;308;p8"/>
          <p:cNvSpPr txBox="1"/>
          <p:nvPr/>
        </p:nvSpPr>
        <p:spPr>
          <a:xfrm>
            <a:off x="4432106" y="1823054"/>
            <a:ext cx="7198037" cy="29546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sz="2400">
                <a:latin typeface="+mj-lt"/>
                <a:ea typeface="+mj-ea"/>
                <a:cs typeface="+mj-cs"/>
                <a:sym typeface="Source Sans Pro Regular"/>
              </a:defRPr>
            </a:pPr>
            <a:r>
              <a:rPr b="1" dirty="0">
                <a:solidFill>
                  <a:schemeClr val="tx1"/>
                </a:solidFill>
              </a:rPr>
              <a:t>At the end of this </a:t>
            </a:r>
            <a:r>
              <a:rPr lang="fr-FR" b="1" dirty="0">
                <a:solidFill>
                  <a:schemeClr val="tx1"/>
                </a:solidFill>
              </a:rPr>
              <a:t>session</a:t>
            </a:r>
            <a:r>
              <a:rPr b="1" dirty="0">
                <a:solidFill>
                  <a:schemeClr val="tx1"/>
                </a:solidFill>
              </a:rPr>
              <a:t>, you should be able to:</a:t>
            </a:r>
            <a:endParaRPr b="1" dirty="0">
              <a:solidFill>
                <a:schemeClr val="tx1"/>
              </a:solidFill>
              <a:latin typeface="Arial"/>
              <a:ea typeface="Arial"/>
              <a:cs typeface="Arial"/>
              <a:sym typeface="Arial"/>
            </a:endParaRPr>
          </a:p>
          <a:p>
            <a:pPr>
              <a:defRPr sz="2400">
                <a:latin typeface="+mj-lt"/>
                <a:ea typeface="+mj-ea"/>
                <a:cs typeface="+mj-cs"/>
                <a:sym typeface="Source Sans Pro Regular"/>
              </a:defRPr>
            </a:pPr>
            <a:endParaRPr dirty="0">
              <a:solidFill>
                <a:srgbClr val="10253F"/>
              </a:solidFill>
              <a:latin typeface="Arial"/>
              <a:ea typeface="Arial"/>
              <a:cs typeface="Arial"/>
              <a:sym typeface="Arial"/>
            </a:endParaRPr>
          </a:p>
          <a:p>
            <a:pPr marL="254000" indent="-254000">
              <a:buClr>
                <a:srgbClr val="C00000"/>
              </a:buClr>
              <a:buSzPts val="2400"/>
              <a:buFont typeface="Arial"/>
              <a:buChar char="•"/>
              <a:defRPr sz="2400">
                <a:latin typeface="+mj-lt"/>
                <a:ea typeface="+mj-ea"/>
                <a:cs typeface="+mj-cs"/>
                <a:sym typeface="Source Sans Pro Regular"/>
              </a:defRPr>
            </a:pPr>
            <a:r>
              <a:rPr dirty="0"/>
              <a:t>Identify occupational health and safety hazards during field work and their associated health risks.</a:t>
            </a:r>
            <a:endParaRPr dirty="0">
              <a:solidFill>
                <a:srgbClr val="10253F"/>
              </a:solidFill>
              <a:latin typeface="Arial"/>
              <a:ea typeface="Arial"/>
              <a:cs typeface="Arial"/>
              <a:sym typeface="Arial"/>
            </a:endParaRPr>
          </a:p>
          <a:p>
            <a:pPr marL="254000" indent="-254000">
              <a:buClr>
                <a:srgbClr val="C00000"/>
              </a:buClr>
              <a:buSzPts val="2400"/>
              <a:buFont typeface="Arial"/>
              <a:buChar char="•"/>
              <a:defRPr sz="2400">
                <a:latin typeface="+mj-lt"/>
                <a:ea typeface="+mj-ea"/>
                <a:cs typeface="+mj-cs"/>
                <a:sym typeface="Source Sans Pro Regular"/>
              </a:defRPr>
            </a:pPr>
            <a:endParaRPr dirty="0">
              <a:solidFill>
                <a:srgbClr val="10253F"/>
              </a:solidFill>
              <a:latin typeface="Arial"/>
              <a:ea typeface="Arial"/>
              <a:cs typeface="Arial"/>
              <a:sym typeface="Arial"/>
            </a:endParaRPr>
          </a:p>
          <a:p>
            <a:pPr marL="254000" indent="-254000">
              <a:buClr>
                <a:srgbClr val="C00000"/>
              </a:buClr>
              <a:buSzPts val="2400"/>
              <a:buFont typeface="Arial"/>
              <a:buChar char="•"/>
              <a:defRPr sz="2400">
                <a:latin typeface="+mj-lt"/>
                <a:ea typeface="+mj-ea"/>
                <a:cs typeface="+mj-cs"/>
                <a:sym typeface="Source Sans Pro Regular"/>
              </a:defRPr>
            </a:pPr>
            <a:r>
              <a:rPr dirty="0"/>
              <a:t>Explain how to manage and control occupational health and safety hazards in the context of an emergency.</a:t>
            </a:r>
          </a:p>
        </p:txBody>
      </p:sp>
      <p:sp>
        <p:nvSpPr>
          <p:cNvPr id="285" name="Title 4"/>
          <p:cNvSpPr txBox="1">
            <a:spLocks noGrp="1"/>
          </p:cNvSpPr>
          <p:nvPr>
            <p:ph type="title"/>
          </p:nvPr>
        </p:nvSpPr>
        <p:spPr>
          <a:xfrm>
            <a:off x="388937" y="13622"/>
            <a:ext cx="3264195" cy="1932378"/>
          </a:xfrm>
          <a:prstGeom prst="rect">
            <a:avLst/>
          </a:prstGeom>
        </p:spPr>
        <p:txBody>
          <a:bodyPr/>
          <a:lstStyle/>
          <a:p>
            <a:r>
              <a:rPr b="1" dirty="0"/>
              <a:t>Learning objectives</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30</a:t>
            </a:fld>
            <a:endParaRPr/>
          </a:p>
        </p:txBody>
      </p:sp>
      <p:sp>
        <p:nvSpPr>
          <p:cNvPr id="413" name="Title 1"/>
          <p:cNvSpPr txBox="1">
            <a:spLocks noGrp="1"/>
          </p:cNvSpPr>
          <p:nvPr>
            <p:ph type="title"/>
          </p:nvPr>
        </p:nvSpPr>
        <p:spPr>
          <a:xfrm>
            <a:off x="137467" y="-20257"/>
            <a:ext cx="4986670" cy="646113"/>
          </a:xfrm>
          <a:prstGeom prst="rect">
            <a:avLst/>
          </a:prstGeom>
        </p:spPr>
        <p:txBody>
          <a:bodyPr/>
          <a:lstStyle/>
          <a:p>
            <a:r>
              <a:rPr lang="hu-HU" b="1" dirty="0"/>
              <a:t>Violence and harassment </a:t>
            </a:r>
          </a:p>
        </p:txBody>
      </p:sp>
      <p:sp>
        <p:nvSpPr>
          <p:cNvPr id="414" name="Content Placeholder 2"/>
          <p:cNvSpPr txBox="1">
            <a:spLocks noGrp="1"/>
          </p:cNvSpPr>
          <p:nvPr>
            <p:ph type="body" idx="1"/>
          </p:nvPr>
        </p:nvSpPr>
        <p:spPr>
          <a:xfrm>
            <a:off x="1531421" y="963029"/>
            <a:ext cx="9019918" cy="4793007"/>
          </a:xfrm>
          <a:prstGeom prst="rect">
            <a:avLst/>
          </a:prstGeom>
        </p:spPr>
        <p:txBody>
          <a:bodyPr/>
          <a:lstStyle/>
          <a:p>
            <a:pPr marL="251459" indent="-251459" defTabSz="286428">
              <a:spcBef>
                <a:spcPts val="200"/>
              </a:spcBef>
              <a:defRPr sz="2376"/>
            </a:pPr>
            <a:r>
              <a:rPr dirty="0"/>
              <a:t>High fatality rate, unpredictable onset and nature of symptoms, loss of livelihood and suffering in the communities caused by infectious disease outbreak, chemicals and radiation leakages, may prompt violent incidents.</a:t>
            </a:r>
          </a:p>
          <a:p>
            <a:pPr marL="251459" indent="-251459" defTabSz="286428">
              <a:spcBef>
                <a:spcPts val="200"/>
              </a:spcBef>
              <a:defRPr sz="2376"/>
            </a:pPr>
            <a:r>
              <a:rPr dirty="0"/>
              <a:t>Emergency response workers may be perceived as the source of infection, causing people to question their intentions leading to violent attacks.</a:t>
            </a:r>
          </a:p>
          <a:p>
            <a:pPr marL="251459" indent="-251459" defTabSz="286428">
              <a:spcBef>
                <a:spcPts val="200"/>
              </a:spcBef>
              <a:defRPr sz="2376"/>
            </a:pPr>
            <a:r>
              <a:rPr dirty="0"/>
              <a:t>Doubts about the existence of the disease may incite violent actions against emergency workers.</a:t>
            </a:r>
          </a:p>
          <a:p>
            <a:pPr marL="251459" indent="-251459" defTabSz="286428">
              <a:spcBef>
                <a:spcPts val="200"/>
              </a:spcBef>
              <a:defRPr sz="2376"/>
            </a:pPr>
            <a:r>
              <a:rPr dirty="0"/>
              <a:t>Interruptions of traditional practices (e.g., caring for a sick family member, burials, etc.) by infection control specialists for safety and infection control reasons may evoke community hostility leading to violence. </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31</a:t>
            </a:fld>
            <a:endParaRPr/>
          </a:p>
        </p:txBody>
      </p:sp>
      <p:sp>
        <p:nvSpPr>
          <p:cNvPr id="417" name="Content Placeholder 2"/>
          <p:cNvSpPr txBox="1">
            <a:spLocks noGrp="1"/>
          </p:cNvSpPr>
          <p:nvPr>
            <p:ph type="body" idx="1"/>
          </p:nvPr>
        </p:nvSpPr>
        <p:spPr>
          <a:xfrm>
            <a:off x="1541721" y="1054346"/>
            <a:ext cx="9311703" cy="5185684"/>
          </a:xfrm>
          <a:prstGeom prst="rect">
            <a:avLst/>
          </a:prstGeom>
        </p:spPr>
        <p:txBody>
          <a:bodyPr/>
          <a:lstStyle/>
          <a:p>
            <a:pPr marL="0" indent="0" defTabSz="248816">
              <a:spcBef>
                <a:spcPts val="500"/>
              </a:spcBef>
              <a:buSzTx/>
              <a:buNone/>
              <a:defRPr sz="2064"/>
            </a:pPr>
            <a:r>
              <a:rPr b="1" dirty="0">
                <a:solidFill>
                  <a:srgbClr val="C00000"/>
                </a:solidFill>
              </a:rPr>
              <a:t>To prevent violence and harassment:</a:t>
            </a:r>
          </a:p>
          <a:p>
            <a:pPr marL="218440" indent="-218440" defTabSz="248816">
              <a:spcBef>
                <a:spcPts val="500"/>
              </a:spcBef>
              <a:buClr>
                <a:srgbClr val="C00000"/>
              </a:buClr>
              <a:defRPr sz="2064"/>
            </a:pPr>
            <a:r>
              <a:rPr dirty="0"/>
              <a:t>Ensure effective communication with the community giving reasons for the response, opportunities for raising concerns and good rapport and respect for community traditions. </a:t>
            </a:r>
          </a:p>
          <a:p>
            <a:pPr marL="218440" indent="-218440" defTabSz="248816">
              <a:spcBef>
                <a:spcPts val="500"/>
              </a:spcBef>
              <a:buClr>
                <a:srgbClr val="C00000"/>
              </a:buClr>
              <a:defRPr sz="2064"/>
            </a:pPr>
            <a:r>
              <a:rPr dirty="0"/>
              <a:t>Responders should be able to recognize signs of impending aggression and violence in communities. </a:t>
            </a:r>
          </a:p>
          <a:p>
            <a:pPr marL="218440" indent="-218440" defTabSz="248816">
              <a:spcBef>
                <a:spcPts val="500"/>
              </a:spcBef>
              <a:buClr>
                <a:srgbClr val="C00000"/>
              </a:buClr>
              <a:defRPr sz="2064"/>
            </a:pPr>
            <a:r>
              <a:rPr dirty="0"/>
              <a:t>Responders should always work in teams and should never enter a house without consent. </a:t>
            </a:r>
          </a:p>
          <a:p>
            <a:pPr marL="218440" indent="-218440" defTabSz="248816">
              <a:spcBef>
                <a:spcPts val="500"/>
              </a:spcBef>
              <a:buClr>
                <a:srgbClr val="C00000"/>
              </a:buClr>
              <a:defRPr sz="2064"/>
            </a:pPr>
            <a:r>
              <a:rPr dirty="0"/>
              <a:t>A driver should remain nearby to monitor the activity of workers to ensure that transportation is readily accessible when necessary. </a:t>
            </a:r>
          </a:p>
          <a:p>
            <a:pPr marL="218440" indent="-218440" defTabSz="248816">
              <a:spcBef>
                <a:spcPts val="500"/>
              </a:spcBef>
              <a:buClr>
                <a:srgbClr val="C00000"/>
              </a:buClr>
              <a:defRPr sz="2064"/>
            </a:pPr>
            <a:r>
              <a:rPr dirty="0"/>
              <a:t>Maintain reliable communication with the response team deployed to rural areas. </a:t>
            </a:r>
          </a:p>
          <a:p>
            <a:pPr marL="218440" indent="-218440" defTabSz="248816">
              <a:spcBef>
                <a:spcPts val="500"/>
              </a:spcBef>
              <a:buClr>
                <a:srgbClr val="C00000"/>
              </a:buClr>
              <a:defRPr sz="2064"/>
            </a:pPr>
            <a:r>
              <a:rPr dirty="0"/>
              <a:t>Avoid entering a village in full PPE until after procedures have been clearly and transparently explained to the community.</a:t>
            </a:r>
          </a:p>
          <a:p>
            <a:pPr marL="218440" indent="-218440" defTabSz="248816">
              <a:spcBef>
                <a:spcPts val="500"/>
              </a:spcBef>
              <a:buClr>
                <a:srgbClr val="C00000"/>
              </a:buClr>
              <a:defRPr sz="2064"/>
            </a:pPr>
            <a:r>
              <a:rPr dirty="0"/>
              <a:t>Ensure pre-deployment training in security.</a:t>
            </a:r>
          </a:p>
        </p:txBody>
      </p:sp>
      <p:sp>
        <p:nvSpPr>
          <p:cNvPr id="418" name="Title 1"/>
          <p:cNvSpPr txBox="1">
            <a:spLocks noGrp="1"/>
          </p:cNvSpPr>
          <p:nvPr>
            <p:ph type="title" idx="4294967295"/>
          </p:nvPr>
        </p:nvSpPr>
        <p:spPr>
          <a:xfrm>
            <a:off x="160135" y="-998"/>
            <a:ext cx="8654903" cy="646114"/>
          </a:xfrm>
          <a:prstGeom prst="rect">
            <a:avLst/>
          </a:prstGeom>
        </p:spPr>
        <p:txBody>
          <a:bodyPr/>
          <a:lstStyle/>
          <a:p>
            <a:r>
              <a:rPr b="1" dirty="0"/>
              <a:t>Violence and harassment – Control measures</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32</a:t>
            </a:fld>
            <a:endParaRPr/>
          </a:p>
        </p:txBody>
      </p:sp>
      <p:sp>
        <p:nvSpPr>
          <p:cNvPr id="421" name="Content Placeholder 2"/>
          <p:cNvSpPr txBox="1">
            <a:spLocks noGrp="1"/>
          </p:cNvSpPr>
          <p:nvPr>
            <p:ph type="body" idx="1"/>
          </p:nvPr>
        </p:nvSpPr>
        <p:spPr>
          <a:xfrm>
            <a:off x="2329765" y="1101964"/>
            <a:ext cx="8222168" cy="4654072"/>
          </a:xfrm>
          <a:prstGeom prst="rect">
            <a:avLst/>
          </a:prstGeom>
        </p:spPr>
        <p:txBody>
          <a:bodyPr/>
          <a:lstStyle/>
          <a:p>
            <a:pPr marL="0" indent="0" defTabSz="277749">
              <a:spcBef>
                <a:spcPts val="1100"/>
              </a:spcBef>
              <a:buSzTx/>
              <a:buNone/>
              <a:defRPr sz="2304">
                <a:solidFill>
                  <a:schemeClr val="accent3">
                    <a:lumOff val="-6274"/>
                  </a:schemeClr>
                </a:solidFill>
                <a:latin typeface="Source Sans Pro Bold"/>
                <a:ea typeface="Source Sans Pro Bold"/>
                <a:cs typeface="Source Sans Pro Bold"/>
                <a:sym typeface="Source Sans Pro Bold"/>
              </a:defRPr>
            </a:pPr>
            <a:r>
              <a:rPr b="1" dirty="0">
                <a:solidFill>
                  <a:srgbClr val="C00000"/>
                </a:solidFill>
              </a:rPr>
              <a:t>Psychosocial stress can arise due to:</a:t>
            </a:r>
          </a:p>
          <a:p>
            <a:pPr marL="243839" indent="-243839" defTabSz="277749">
              <a:spcBef>
                <a:spcPts val="1100"/>
              </a:spcBef>
              <a:buClr>
                <a:srgbClr val="C00000"/>
              </a:buClr>
              <a:defRPr sz="2304"/>
            </a:pPr>
            <a:r>
              <a:rPr dirty="0"/>
              <a:t>Fear of one’s own health or that of family and co-workers. </a:t>
            </a:r>
          </a:p>
          <a:p>
            <a:pPr marL="243839" indent="-243839" defTabSz="277749">
              <a:spcBef>
                <a:spcPts val="1100"/>
              </a:spcBef>
              <a:buClr>
                <a:srgbClr val="C00000"/>
              </a:buClr>
              <a:defRPr sz="2304"/>
            </a:pPr>
            <a:r>
              <a:rPr dirty="0"/>
              <a:t>Unknown territories and limited understanding of cultural beliefs.</a:t>
            </a:r>
          </a:p>
          <a:p>
            <a:pPr marL="243839" indent="-243839" defTabSz="277749">
              <a:spcBef>
                <a:spcPts val="1100"/>
              </a:spcBef>
              <a:buClr>
                <a:srgbClr val="C00000"/>
              </a:buClr>
              <a:defRPr sz="2304"/>
            </a:pPr>
            <a:r>
              <a:rPr dirty="0"/>
              <a:t>Work pressures (e.g., long working hours), and physical exertion.</a:t>
            </a:r>
          </a:p>
          <a:p>
            <a:pPr marL="243839" indent="-243839" defTabSz="277749">
              <a:spcBef>
                <a:spcPts val="1100"/>
              </a:spcBef>
              <a:buClr>
                <a:srgbClr val="C00000"/>
              </a:buClr>
              <a:defRPr sz="2304"/>
            </a:pPr>
            <a:r>
              <a:rPr dirty="0"/>
              <a:t>Suboptimal living and working conditions including lack of PPE.  </a:t>
            </a:r>
          </a:p>
          <a:p>
            <a:pPr marL="243839" indent="-243839" defTabSz="277749">
              <a:spcBef>
                <a:spcPts val="1100"/>
              </a:spcBef>
              <a:buClr>
                <a:srgbClr val="C00000"/>
              </a:buClr>
              <a:defRPr sz="2304"/>
            </a:pPr>
            <a:r>
              <a:rPr dirty="0"/>
              <a:t>Stigma and lack of social support.</a:t>
            </a:r>
          </a:p>
          <a:p>
            <a:pPr marL="243839" indent="-243839" defTabSz="277749">
              <a:spcBef>
                <a:spcPts val="1100"/>
              </a:spcBef>
              <a:buClr>
                <a:srgbClr val="C00000"/>
              </a:buClr>
              <a:defRPr sz="2304"/>
            </a:pPr>
            <a:r>
              <a:rPr dirty="0"/>
              <a:t>Difficulty in maintaining self-care activities such as exercise, good eating habits and enough rest.</a:t>
            </a:r>
            <a:br>
              <a:rPr lang="hu-HU" dirty="0"/>
            </a:br>
            <a:endParaRPr dirty="0"/>
          </a:p>
          <a:p>
            <a:pPr marL="0" indent="0" algn="ctr" defTabSz="277749">
              <a:spcBef>
                <a:spcPts val="1100"/>
              </a:spcBef>
              <a:buSzTx/>
              <a:buNone/>
              <a:defRPr sz="2304">
                <a:solidFill>
                  <a:srgbClr val="C00000"/>
                </a:solidFill>
              </a:defRPr>
            </a:pPr>
            <a:r>
              <a:rPr dirty="0"/>
              <a:t>Stress may be present before, during and after deployment.  </a:t>
            </a:r>
          </a:p>
        </p:txBody>
      </p:sp>
      <p:sp>
        <p:nvSpPr>
          <p:cNvPr id="422" name="Title 1"/>
          <p:cNvSpPr txBox="1">
            <a:spLocks noGrp="1"/>
          </p:cNvSpPr>
          <p:nvPr>
            <p:ph type="title" idx="4294967295"/>
          </p:nvPr>
        </p:nvSpPr>
        <p:spPr>
          <a:xfrm>
            <a:off x="170121" y="-998"/>
            <a:ext cx="9587654" cy="646114"/>
          </a:xfrm>
          <a:prstGeom prst="rect">
            <a:avLst/>
          </a:prstGeom>
        </p:spPr>
        <p:txBody>
          <a:bodyPr/>
          <a:lstStyle>
            <a:lvl1pPr defTabSz="286428">
              <a:defRPr sz="3168"/>
            </a:lvl1pPr>
          </a:lstStyle>
          <a:p>
            <a:r>
              <a:rPr b="1" dirty="0"/>
              <a:t>Psychosocial stress in emergency situations</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33</a:t>
            </a:fld>
            <a:endParaRPr/>
          </a:p>
        </p:txBody>
      </p:sp>
      <p:grpSp>
        <p:nvGrpSpPr>
          <p:cNvPr id="443" name="Diagram 1"/>
          <p:cNvGrpSpPr/>
          <p:nvPr/>
        </p:nvGrpSpPr>
        <p:grpSpPr>
          <a:xfrm>
            <a:off x="2052388" y="1720402"/>
            <a:ext cx="8063671" cy="4739322"/>
            <a:chOff x="0" y="0"/>
            <a:chExt cx="8063670" cy="4739320"/>
          </a:xfrm>
        </p:grpSpPr>
        <p:grpSp>
          <p:nvGrpSpPr>
            <p:cNvPr id="427" name="Group"/>
            <p:cNvGrpSpPr/>
            <p:nvPr/>
          </p:nvGrpSpPr>
          <p:grpSpPr>
            <a:xfrm>
              <a:off x="0" y="0"/>
              <a:ext cx="2599802" cy="447354"/>
              <a:chOff x="0" y="0"/>
              <a:chExt cx="2599801" cy="447353"/>
            </a:xfrm>
          </p:grpSpPr>
          <p:sp>
            <p:nvSpPr>
              <p:cNvPr id="425" name="Rounded Rectangle"/>
              <p:cNvSpPr/>
              <p:nvPr/>
            </p:nvSpPr>
            <p:spPr>
              <a:xfrm>
                <a:off x="0" y="0"/>
                <a:ext cx="2599801" cy="447353"/>
              </a:xfrm>
              <a:prstGeom prst="roundRect">
                <a:avLst>
                  <a:gd name="adj" fmla="val 16667"/>
                </a:avLst>
              </a:prstGeom>
              <a:solidFill>
                <a:srgbClr val="44546A"/>
              </a:solidFill>
              <a:ln w="12700" cap="flat">
                <a:solidFill>
                  <a:srgbClr val="44546A"/>
                </a:solidFill>
                <a:prstDash val="solid"/>
                <a:miter lim="800000"/>
              </a:ln>
              <a:effectLst/>
            </p:spPr>
            <p:txBody>
              <a:bodyPr wrap="square" lIns="45719" tIns="45719" rIns="45719" bIns="45719" numCol="1" anchor="ctr">
                <a:noAutofit/>
              </a:bodyPr>
              <a:lstStyle/>
              <a:p>
                <a:pPr algn="ctr" defTabSz="800100">
                  <a:lnSpc>
                    <a:spcPct val="90000"/>
                  </a:lnSpc>
                  <a:spcBef>
                    <a:spcPts val="700"/>
                  </a:spcBef>
                  <a:defRPr>
                    <a:solidFill>
                      <a:srgbClr val="FFFFFF"/>
                    </a:solidFill>
                  </a:defRPr>
                </a:pPr>
                <a:endParaRPr/>
              </a:p>
            </p:txBody>
          </p:sp>
          <p:sp>
            <p:nvSpPr>
              <p:cNvPr id="426" name="Before deployment"/>
              <p:cNvSpPr txBox="1"/>
              <p:nvPr/>
            </p:nvSpPr>
            <p:spPr>
              <a:xfrm>
                <a:off x="183130" y="35796"/>
                <a:ext cx="2248906" cy="37576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3152" tIns="73152" rIns="73152" bIns="73152" numCol="1" anchor="ctr">
                <a:noAutofit/>
              </a:bodyPr>
              <a:lstStyle>
                <a:lvl1pPr algn="ctr" defTabSz="800100">
                  <a:lnSpc>
                    <a:spcPct val="90000"/>
                  </a:lnSpc>
                  <a:spcBef>
                    <a:spcPts val="700"/>
                  </a:spcBef>
                  <a:defRPr b="1">
                    <a:solidFill>
                      <a:srgbClr val="FFFFFF"/>
                    </a:solidFill>
                  </a:defRPr>
                </a:lvl1pPr>
              </a:lstStyle>
              <a:p>
                <a:r>
                  <a:rPr dirty="0">
                    <a:latin typeface="+mj-lt"/>
                  </a:rPr>
                  <a:t>Before deployment</a:t>
                </a:r>
              </a:p>
            </p:txBody>
          </p:sp>
        </p:grpSp>
        <p:grpSp>
          <p:nvGrpSpPr>
            <p:cNvPr id="430" name="Group"/>
            <p:cNvGrpSpPr/>
            <p:nvPr/>
          </p:nvGrpSpPr>
          <p:grpSpPr>
            <a:xfrm>
              <a:off x="0" y="447351"/>
              <a:ext cx="2599834" cy="3910803"/>
              <a:chOff x="0" y="1"/>
              <a:chExt cx="2599833" cy="3910801"/>
            </a:xfrm>
          </p:grpSpPr>
          <p:sp>
            <p:nvSpPr>
              <p:cNvPr id="428" name="Rounded Rectangle"/>
              <p:cNvSpPr/>
              <p:nvPr/>
            </p:nvSpPr>
            <p:spPr>
              <a:xfrm>
                <a:off x="0" y="1"/>
                <a:ext cx="2599801" cy="3910801"/>
              </a:xfrm>
              <a:prstGeom prst="roundRect">
                <a:avLst>
                  <a:gd name="adj" fmla="val 16667"/>
                </a:avLst>
              </a:prstGeom>
              <a:solidFill>
                <a:srgbClr val="CDCFD3">
                  <a:alpha val="90000"/>
                </a:srgbClr>
              </a:solidFill>
              <a:ln w="12700" cap="flat">
                <a:solidFill>
                  <a:srgbClr val="CDCFD3">
                    <a:alpha val="90000"/>
                  </a:srgbClr>
                </a:solidFill>
                <a:prstDash val="solid"/>
                <a:miter lim="800000"/>
              </a:ln>
              <a:effectLst/>
            </p:spPr>
            <p:txBody>
              <a:bodyPr wrap="square" lIns="45719" tIns="45719" rIns="45719" bIns="45719" numCol="1" anchor="t">
                <a:noAutofit/>
              </a:bodyPr>
              <a:lstStyle/>
              <a:p>
                <a:pPr defTabSz="711200">
                  <a:lnSpc>
                    <a:spcPct val="90000"/>
                  </a:lnSpc>
                  <a:spcBef>
                    <a:spcPts val="300"/>
                  </a:spcBef>
                </a:pPr>
                <a:endParaRPr/>
              </a:p>
            </p:txBody>
          </p:sp>
          <p:sp>
            <p:nvSpPr>
              <p:cNvPr id="429" name="Pre-deployment screening and assessment of the capacities of workers to respond to stress…"/>
              <p:cNvSpPr txBox="1"/>
              <p:nvPr/>
            </p:nvSpPr>
            <p:spPr>
              <a:xfrm>
                <a:off x="117103" y="117103"/>
                <a:ext cx="2482730" cy="379369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85343" tIns="85343" rIns="85343" bIns="85343" numCol="1" anchor="t">
                <a:noAutofit/>
              </a:bodyPr>
              <a:lstStyle/>
              <a:p>
                <a:pPr marL="171450" lvl="1" indent="-171450" defTabSz="711200">
                  <a:lnSpc>
                    <a:spcPct val="90000"/>
                  </a:lnSpc>
                  <a:spcBef>
                    <a:spcPts val="200"/>
                  </a:spcBef>
                  <a:buSzPct val="100000"/>
                  <a:buFont typeface="Arial"/>
                  <a:buChar char="•"/>
                  <a:defRPr sz="1600"/>
                </a:pPr>
                <a:r>
                  <a:rPr sz="1600" dirty="0">
                    <a:latin typeface="+mj-lt"/>
                  </a:rPr>
                  <a:t>Pre-deployment screening and assessment of the capacities of workers to respond to stress</a:t>
                </a:r>
              </a:p>
              <a:p>
                <a:pPr marL="171450" lvl="1" indent="-171450" defTabSz="711200">
                  <a:lnSpc>
                    <a:spcPct val="90000"/>
                  </a:lnSpc>
                  <a:spcBef>
                    <a:spcPts val="200"/>
                  </a:spcBef>
                  <a:buSzPct val="100000"/>
                  <a:buFont typeface="Arial"/>
                  <a:buChar char="•"/>
                  <a:defRPr sz="1600"/>
                </a:pPr>
                <a:r>
                  <a:rPr sz="1600" dirty="0">
                    <a:latin typeface="+mj-lt"/>
                  </a:rPr>
                  <a:t>Establish clear lines of authority and responsibilities</a:t>
                </a:r>
              </a:p>
              <a:p>
                <a:pPr marL="171450" lvl="1" indent="-171450" defTabSz="711200">
                  <a:lnSpc>
                    <a:spcPct val="90000"/>
                  </a:lnSpc>
                  <a:spcBef>
                    <a:spcPts val="200"/>
                  </a:spcBef>
                  <a:buSzPct val="100000"/>
                  <a:buFont typeface="Arial"/>
                  <a:buChar char="•"/>
                  <a:defRPr sz="1600"/>
                </a:pPr>
                <a:r>
                  <a:rPr sz="1600" dirty="0">
                    <a:latin typeface="+mj-lt"/>
                  </a:rPr>
                  <a:t>Training on stress management</a:t>
                </a:r>
              </a:p>
              <a:p>
                <a:pPr marL="171450" lvl="1" indent="-171450" defTabSz="711200">
                  <a:lnSpc>
                    <a:spcPct val="90000"/>
                  </a:lnSpc>
                  <a:spcBef>
                    <a:spcPts val="200"/>
                  </a:spcBef>
                  <a:buSzPct val="100000"/>
                  <a:buFont typeface="Arial"/>
                  <a:buChar char="•"/>
                  <a:defRPr sz="1600"/>
                </a:pPr>
                <a:r>
                  <a:rPr sz="1600" dirty="0">
                    <a:latin typeface="+mj-lt"/>
                  </a:rPr>
                  <a:t>Develop guidelines to prepare workers for deployment</a:t>
                </a:r>
                <a:r>
                  <a:rPr sz="1600" dirty="0">
                    <a:solidFill>
                      <a:srgbClr val="002060"/>
                    </a:solidFill>
                    <a:latin typeface="+mj-lt"/>
                    <a:ea typeface="+mj-ea"/>
                    <a:cs typeface="+mj-cs"/>
                    <a:sym typeface="Source Sans Pro Regular"/>
                  </a:rPr>
                  <a:t> </a:t>
                </a:r>
                <a:endParaRPr sz="1600" dirty="0">
                  <a:solidFill>
                    <a:srgbClr val="002060"/>
                  </a:solidFill>
                  <a:latin typeface="+mj-lt"/>
                </a:endParaRPr>
              </a:p>
              <a:p>
                <a:pPr marL="171450" lvl="1" indent="-171450" defTabSz="711200">
                  <a:lnSpc>
                    <a:spcPct val="90000"/>
                  </a:lnSpc>
                  <a:spcBef>
                    <a:spcPts val="200"/>
                  </a:spcBef>
                  <a:buSzPct val="100000"/>
                  <a:buFont typeface="Arial"/>
                  <a:buChar char="•"/>
                  <a:defRPr sz="1600"/>
                </a:pPr>
                <a:r>
                  <a:rPr sz="1600" dirty="0">
                    <a:latin typeface="+mj-lt"/>
                  </a:rPr>
                  <a:t>Maintain an updated list of family members of each worker</a:t>
                </a:r>
                <a:r>
                  <a:rPr sz="1600" dirty="0">
                    <a:solidFill>
                      <a:srgbClr val="002060"/>
                    </a:solidFill>
                    <a:latin typeface="+mj-lt"/>
                    <a:ea typeface="+mj-ea"/>
                    <a:cs typeface="+mj-cs"/>
                    <a:sym typeface="Source Sans Pro Regular"/>
                  </a:rPr>
                  <a:t> </a:t>
                </a:r>
              </a:p>
            </p:txBody>
          </p:sp>
        </p:grpSp>
        <p:grpSp>
          <p:nvGrpSpPr>
            <p:cNvPr id="433" name="Group"/>
            <p:cNvGrpSpPr/>
            <p:nvPr/>
          </p:nvGrpSpPr>
          <p:grpSpPr>
            <a:xfrm>
              <a:off x="2734374" y="17796"/>
              <a:ext cx="2597264" cy="447354"/>
              <a:chOff x="0" y="0"/>
              <a:chExt cx="2597262" cy="447353"/>
            </a:xfrm>
          </p:grpSpPr>
          <p:sp>
            <p:nvSpPr>
              <p:cNvPr id="431" name="Rounded Rectangle"/>
              <p:cNvSpPr/>
              <p:nvPr/>
            </p:nvSpPr>
            <p:spPr>
              <a:xfrm>
                <a:off x="0" y="0"/>
                <a:ext cx="2597262" cy="447353"/>
              </a:xfrm>
              <a:prstGeom prst="roundRect">
                <a:avLst>
                  <a:gd name="adj" fmla="val 16667"/>
                </a:avLst>
              </a:prstGeom>
              <a:solidFill>
                <a:srgbClr val="44546A"/>
              </a:solidFill>
              <a:ln w="12700" cap="flat">
                <a:solidFill>
                  <a:srgbClr val="44546A"/>
                </a:solidFill>
                <a:prstDash val="solid"/>
                <a:miter lim="800000"/>
              </a:ln>
              <a:effectLst/>
            </p:spPr>
            <p:txBody>
              <a:bodyPr wrap="square" lIns="45719" tIns="45719" rIns="45719" bIns="45719" numCol="1" anchor="ctr">
                <a:noAutofit/>
              </a:bodyPr>
              <a:lstStyle/>
              <a:p>
                <a:pPr algn="ctr" defTabSz="800100">
                  <a:lnSpc>
                    <a:spcPct val="90000"/>
                  </a:lnSpc>
                  <a:spcBef>
                    <a:spcPts val="700"/>
                  </a:spcBef>
                  <a:defRPr>
                    <a:solidFill>
                      <a:srgbClr val="FFFFFF"/>
                    </a:solidFill>
                  </a:defRPr>
                </a:pPr>
                <a:endParaRPr/>
              </a:p>
            </p:txBody>
          </p:sp>
          <p:sp>
            <p:nvSpPr>
              <p:cNvPr id="432" name="During deployment"/>
              <p:cNvSpPr txBox="1"/>
              <p:nvPr/>
            </p:nvSpPr>
            <p:spPr>
              <a:xfrm>
                <a:off x="173297" y="35796"/>
                <a:ext cx="2246564" cy="37576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3152" tIns="73152" rIns="73152" bIns="73152" numCol="1" anchor="ctr">
                <a:noAutofit/>
              </a:bodyPr>
              <a:lstStyle>
                <a:lvl1pPr algn="ctr" defTabSz="800100">
                  <a:lnSpc>
                    <a:spcPct val="90000"/>
                  </a:lnSpc>
                  <a:spcBef>
                    <a:spcPts val="700"/>
                  </a:spcBef>
                  <a:defRPr b="1">
                    <a:solidFill>
                      <a:srgbClr val="FFFFFF"/>
                    </a:solidFill>
                  </a:defRPr>
                </a:lvl1pPr>
              </a:lstStyle>
              <a:p>
                <a:r>
                  <a:rPr dirty="0">
                    <a:latin typeface="+mj-lt"/>
                  </a:rPr>
                  <a:t>During deployment</a:t>
                </a:r>
              </a:p>
            </p:txBody>
          </p:sp>
        </p:grpSp>
        <p:grpSp>
          <p:nvGrpSpPr>
            <p:cNvPr id="436" name="Group"/>
            <p:cNvGrpSpPr/>
            <p:nvPr/>
          </p:nvGrpSpPr>
          <p:grpSpPr>
            <a:xfrm>
              <a:off x="2734374" y="465148"/>
              <a:ext cx="2597264" cy="4274172"/>
              <a:chOff x="0" y="0"/>
              <a:chExt cx="2597262" cy="4274170"/>
            </a:xfrm>
          </p:grpSpPr>
          <p:sp>
            <p:nvSpPr>
              <p:cNvPr id="434" name="Rounded Rectangle"/>
              <p:cNvSpPr/>
              <p:nvPr/>
            </p:nvSpPr>
            <p:spPr>
              <a:xfrm>
                <a:off x="0" y="0"/>
                <a:ext cx="2597262" cy="3893003"/>
              </a:xfrm>
              <a:prstGeom prst="roundRect">
                <a:avLst>
                  <a:gd name="adj" fmla="val 16667"/>
                </a:avLst>
              </a:prstGeom>
              <a:solidFill>
                <a:srgbClr val="CDCFD3">
                  <a:alpha val="90000"/>
                </a:srgbClr>
              </a:solidFill>
              <a:ln w="12700" cap="flat">
                <a:solidFill>
                  <a:srgbClr val="CDCFD3">
                    <a:alpha val="90000"/>
                  </a:srgbClr>
                </a:solidFill>
                <a:prstDash val="solid"/>
                <a:miter lim="800000"/>
              </a:ln>
              <a:effectLst/>
            </p:spPr>
            <p:txBody>
              <a:bodyPr wrap="square" lIns="45719" tIns="45719" rIns="45719" bIns="45719" numCol="1" anchor="t">
                <a:noAutofit/>
              </a:bodyPr>
              <a:lstStyle/>
              <a:p>
                <a:pPr defTabSz="711200">
                  <a:lnSpc>
                    <a:spcPct val="90000"/>
                  </a:lnSpc>
                  <a:spcBef>
                    <a:spcPts val="300"/>
                  </a:spcBef>
                </a:pPr>
                <a:endParaRPr/>
              </a:p>
            </p:txBody>
          </p:sp>
          <p:sp>
            <p:nvSpPr>
              <p:cNvPr id="435" name="Define roles and responsibilities…"/>
              <p:cNvSpPr txBox="1"/>
              <p:nvPr/>
            </p:nvSpPr>
            <p:spPr>
              <a:xfrm>
                <a:off x="116988" y="116988"/>
                <a:ext cx="2480274" cy="415718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85343" tIns="85343" rIns="85343" bIns="85343" numCol="1" anchor="t">
                <a:noAutofit/>
              </a:bodyPr>
              <a:lstStyle/>
              <a:p>
                <a:pPr marL="171450" lvl="1" indent="-171450" defTabSz="711200">
                  <a:lnSpc>
                    <a:spcPct val="90000"/>
                  </a:lnSpc>
                  <a:spcBef>
                    <a:spcPts val="200"/>
                  </a:spcBef>
                  <a:buSzPct val="100000"/>
                  <a:buFont typeface="Arial"/>
                  <a:buChar char="•"/>
                  <a:defRPr sz="1600"/>
                </a:pPr>
                <a:r>
                  <a:rPr sz="1600" dirty="0">
                    <a:latin typeface="+mj-lt"/>
                  </a:rPr>
                  <a:t>Define roles and responsibilities</a:t>
                </a:r>
              </a:p>
              <a:p>
                <a:pPr marL="171450" lvl="1" indent="-171450" defTabSz="711200">
                  <a:lnSpc>
                    <a:spcPct val="90000"/>
                  </a:lnSpc>
                  <a:spcBef>
                    <a:spcPts val="200"/>
                  </a:spcBef>
                  <a:buSzPct val="100000"/>
                  <a:buFont typeface="Arial"/>
                  <a:buChar char="•"/>
                  <a:defRPr sz="1600"/>
                </a:pPr>
                <a:r>
                  <a:rPr sz="1600" dirty="0">
                    <a:latin typeface="+mj-lt"/>
                  </a:rPr>
                  <a:t>Ensure regular briefings on the current status and safety procedures</a:t>
                </a:r>
              </a:p>
              <a:p>
                <a:pPr marL="171450" lvl="1" indent="-171450" defTabSz="711200">
                  <a:lnSpc>
                    <a:spcPct val="90000"/>
                  </a:lnSpc>
                  <a:spcBef>
                    <a:spcPts val="200"/>
                  </a:spcBef>
                  <a:buSzPct val="100000"/>
                  <a:buFont typeface="Arial"/>
                  <a:buChar char="•"/>
                  <a:defRPr sz="1600"/>
                </a:pPr>
                <a:r>
                  <a:rPr sz="1600" dirty="0">
                    <a:latin typeface="+mj-lt"/>
                  </a:rPr>
                  <a:t>Establish a buddy system</a:t>
                </a:r>
              </a:p>
              <a:p>
                <a:pPr marL="171450" lvl="1" indent="-171450" defTabSz="711200">
                  <a:lnSpc>
                    <a:spcPct val="90000"/>
                  </a:lnSpc>
                  <a:spcBef>
                    <a:spcPts val="200"/>
                  </a:spcBef>
                  <a:buSzPct val="100000"/>
                  <a:buFont typeface="Arial"/>
                  <a:buChar char="•"/>
                  <a:defRPr sz="1600"/>
                </a:pPr>
                <a:r>
                  <a:rPr sz="1600" dirty="0">
                    <a:latin typeface="+mj-lt"/>
                  </a:rPr>
                  <a:t>Rotate workers from high to low stress functions</a:t>
                </a:r>
              </a:p>
              <a:p>
                <a:pPr marL="171450" lvl="1" indent="-171450" defTabSz="711200">
                  <a:lnSpc>
                    <a:spcPct val="90000"/>
                  </a:lnSpc>
                  <a:spcBef>
                    <a:spcPts val="200"/>
                  </a:spcBef>
                  <a:buSzPct val="100000"/>
                  <a:buFont typeface="Arial"/>
                  <a:buChar char="•"/>
                  <a:defRPr sz="1600"/>
                </a:pPr>
                <a:r>
                  <a:rPr sz="1600" dirty="0">
                    <a:latin typeface="+mj-lt"/>
                  </a:rPr>
                  <a:t>Ensure flexible schedules and regular breaks</a:t>
                </a:r>
              </a:p>
              <a:p>
                <a:pPr marL="171450" lvl="1" indent="-171450" defTabSz="711200">
                  <a:lnSpc>
                    <a:spcPct val="90000"/>
                  </a:lnSpc>
                  <a:spcBef>
                    <a:spcPts val="200"/>
                  </a:spcBef>
                  <a:buSzPct val="100000"/>
                  <a:buFont typeface="Arial"/>
                  <a:buChar char="•"/>
                  <a:defRPr sz="1600"/>
                </a:pPr>
                <a:r>
                  <a:rPr sz="1600" dirty="0">
                    <a:latin typeface="+mj-lt"/>
                  </a:rPr>
                  <a:t>Provide adequate living, working and transport conditions</a:t>
                </a:r>
              </a:p>
            </p:txBody>
          </p:sp>
        </p:grpSp>
        <p:grpSp>
          <p:nvGrpSpPr>
            <p:cNvPr id="439" name="Group"/>
            <p:cNvGrpSpPr/>
            <p:nvPr/>
          </p:nvGrpSpPr>
          <p:grpSpPr>
            <a:xfrm>
              <a:off x="5466406" y="17796"/>
              <a:ext cx="2597264" cy="447354"/>
              <a:chOff x="0" y="0"/>
              <a:chExt cx="2597262" cy="447353"/>
            </a:xfrm>
          </p:grpSpPr>
          <p:sp>
            <p:nvSpPr>
              <p:cNvPr id="437" name="Rounded Rectangle"/>
              <p:cNvSpPr/>
              <p:nvPr/>
            </p:nvSpPr>
            <p:spPr>
              <a:xfrm>
                <a:off x="0" y="0"/>
                <a:ext cx="2597262" cy="447353"/>
              </a:xfrm>
              <a:prstGeom prst="roundRect">
                <a:avLst>
                  <a:gd name="adj" fmla="val 16667"/>
                </a:avLst>
              </a:prstGeom>
              <a:solidFill>
                <a:srgbClr val="44546A"/>
              </a:solidFill>
              <a:ln w="12700" cap="flat">
                <a:solidFill>
                  <a:srgbClr val="44546A"/>
                </a:solidFill>
                <a:prstDash val="solid"/>
                <a:miter lim="800000"/>
              </a:ln>
              <a:effectLst/>
            </p:spPr>
            <p:txBody>
              <a:bodyPr wrap="square" lIns="45719" tIns="45719" rIns="45719" bIns="45719" numCol="1" anchor="ctr">
                <a:noAutofit/>
              </a:bodyPr>
              <a:lstStyle/>
              <a:p>
                <a:pPr algn="ctr" defTabSz="800100">
                  <a:lnSpc>
                    <a:spcPct val="90000"/>
                  </a:lnSpc>
                  <a:spcBef>
                    <a:spcPts val="700"/>
                  </a:spcBef>
                  <a:defRPr>
                    <a:solidFill>
                      <a:srgbClr val="FFFFFF"/>
                    </a:solidFill>
                  </a:defRPr>
                </a:pPr>
                <a:endParaRPr/>
              </a:p>
            </p:txBody>
          </p:sp>
          <p:sp>
            <p:nvSpPr>
              <p:cNvPr id="438" name="After deployment"/>
              <p:cNvSpPr txBox="1"/>
              <p:nvPr/>
            </p:nvSpPr>
            <p:spPr>
              <a:xfrm>
                <a:off x="143802" y="35796"/>
                <a:ext cx="2246563" cy="37576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3152" tIns="73152" rIns="73152" bIns="73152" numCol="1" anchor="ctr">
                <a:noAutofit/>
              </a:bodyPr>
              <a:lstStyle>
                <a:lvl1pPr algn="ctr" defTabSz="800100">
                  <a:lnSpc>
                    <a:spcPct val="90000"/>
                  </a:lnSpc>
                  <a:spcBef>
                    <a:spcPts val="700"/>
                  </a:spcBef>
                  <a:defRPr b="1">
                    <a:solidFill>
                      <a:srgbClr val="FFFFFF"/>
                    </a:solidFill>
                  </a:defRPr>
                </a:lvl1pPr>
              </a:lstStyle>
              <a:p>
                <a:r>
                  <a:rPr dirty="0">
                    <a:latin typeface="+mj-lt"/>
                  </a:rPr>
                  <a:t>After deployment</a:t>
                </a:r>
              </a:p>
            </p:txBody>
          </p:sp>
        </p:grpSp>
        <p:grpSp>
          <p:nvGrpSpPr>
            <p:cNvPr id="442" name="Group"/>
            <p:cNvGrpSpPr/>
            <p:nvPr/>
          </p:nvGrpSpPr>
          <p:grpSpPr>
            <a:xfrm>
              <a:off x="5466406" y="465149"/>
              <a:ext cx="2597264" cy="3893004"/>
              <a:chOff x="0" y="1"/>
              <a:chExt cx="2597262" cy="3893002"/>
            </a:xfrm>
          </p:grpSpPr>
          <p:sp>
            <p:nvSpPr>
              <p:cNvPr id="440" name="Rounded Rectangle"/>
              <p:cNvSpPr/>
              <p:nvPr/>
            </p:nvSpPr>
            <p:spPr>
              <a:xfrm>
                <a:off x="0" y="1"/>
                <a:ext cx="2597262" cy="3893002"/>
              </a:xfrm>
              <a:prstGeom prst="roundRect">
                <a:avLst>
                  <a:gd name="adj" fmla="val 16667"/>
                </a:avLst>
              </a:prstGeom>
              <a:solidFill>
                <a:srgbClr val="CDCFD3">
                  <a:alpha val="90000"/>
                </a:srgbClr>
              </a:solidFill>
              <a:ln w="12700" cap="flat">
                <a:solidFill>
                  <a:srgbClr val="CDCFD3">
                    <a:alpha val="90000"/>
                  </a:srgbClr>
                </a:solidFill>
                <a:prstDash val="solid"/>
                <a:miter lim="800000"/>
              </a:ln>
              <a:effectLst/>
            </p:spPr>
            <p:txBody>
              <a:bodyPr wrap="square" lIns="45719" tIns="45719" rIns="45719" bIns="45719" numCol="1" anchor="t">
                <a:noAutofit/>
              </a:bodyPr>
              <a:lstStyle/>
              <a:p>
                <a:pPr defTabSz="711200">
                  <a:lnSpc>
                    <a:spcPct val="90000"/>
                  </a:lnSpc>
                  <a:spcBef>
                    <a:spcPts val="300"/>
                  </a:spcBef>
                </a:pPr>
                <a:endParaRPr/>
              </a:p>
            </p:txBody>
          </p:sp>
          <p:sp>
            <p:nvSpPr>
              <p:cNvPr id="441" name="Allow time off for workers who have experienced personal trauma or loss…"/>
              <p:cNvSpPr txBox="1"/>
              <p:nvPr/>
            </p:nvSpPr>
            <p:spPr>
              <a:xfrm>
                <a:off x="116988" y="116988"/>
                <a:ext cx="2480274" cy="345333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85343" tIns="85343" rIns="85343" bIns="85343" numCol="1" anchor="t">
                <a:noAutofit/>
              </a:bodyPr>
              <a:lstStyle/>
              <a:p>
                <a:pPr marL="171450" lvl="1" indent="-171450" defTabSz="711200">
                  <a:lnSpc>
                    <a:spcPct val="90000"/>
                  </a:lnSpc>
                  <a:spcBef>
                    <a:spcPts val="200"/>
                  </a:spcBef>
                  <a:buSzPct val="100000"/>
                  <a:buFont typeface="Arial"/>
                  <a:buChar char="•"/>
                  <a:defRPr sz="1600"/>
                </a:pPr>
                <a:r>
                  <a:rPr sz="1600" dirty="0">
                    <a:latin typeface="+mj-lt"/>
                  </a:rPr>
                  <a:t>Allow time off for workers who have experienced personal trauma or loss</a:t>
                </a:r>
              </a:p>
              <a:p>
                <a:pPr marL="171450" lvl="1" indent="-171450" defTabSz="711200">
                  <a:lnSpc>
                    <a:spcPct val="90000"/>
                  </a:lnSpc>
                  <a:spcBef>
                    <a:spcPts val="300"/>
                  </a:spcBef>
                  <a:buSzPct val="100000"/>
                  <a:buFont typeface="Arial"/>
                  <a:buChar char="•"/>
                  <a:defRPr sz="1600"/>
                </a:pPr>
                <a:endParaRPr sz="1600" dirty="0">
                  <a:latin typeface="+mj-lt"/>
                </a:endParaRPr>
              </a:p>
              <a:p>
                <a:pPr marL="171450" lvl="1" indent="-171450" defTabSz="711200">
                  <a:lnSpc>
                    <a:spcPct val="90000"/>
                  </a:lnSpc>
                  <a:spcBef>
                    <a:spcPts val="200"/>
                  </a:spcBef>
                  <a:buSzPct val="100000"/>
                  <a:buChar char="•"/>
                  <a:defRPr sz="1600"/>
                </a:pPr>
                <a:r>
                  <a:rPr sz="1600" dirty="0">
                    <a:latin typeface="+mj-lt"/>
                  </a:rPr>
                  <a:t>Provide workers with stigma-free counselling</a:t>
                </a:r>
              </a:p>
              <a:p>
                <a:pPr marL="171450" lvl="1" indent="-171450" defTabSz="711200">
                  <a:lnSpc>
                    <a:spcPct val="90000"/>
                  </a:lnSpc>
                  <a:spcBef>
                    <a:spcPts val="300"/>
                  </a:spcBef>
                  <a:buSzPct val="100000"/>
                  <a:buChar char="•"/>
                  <a:defRPr sz="1600">
                    <a:solidFill>
                      <a:srgbClr val="002060"/>
                    </a:solidFill>
                  </a:defRPr>
                </a:pPr>
                <a:endParaRPr sz="1600" dirty="0">
                  <a:latin typeface="+mj-lt"/>
                </a:endParaRPr>
              </a:p>
              <a:p>
                <a:pPr marL="171450" lvl="1" indent="-171450" defTabSz="711200">
                  <a:lnSpc>
                    <a:spcPct val="90000"/>
                  </a:lnSpc>
                  <a:spcBef>
                    <a:spcPts val="200"/>
                  </a:spcBef>
                  <a:buSzPct val="100000"/>
                  <a:buChar char="•"/>
                  <a:defRPr sz="1600"/>
                </a:pPr>
                <a:r>
                  <a:rPr sz="1600" dirty="0">
                    <a:latin typeface="+mj-lt"/>
                  </a:rPr>
                  <a:t>Organize exit interviews to help workers put their experiences in perspective</a:t>
                </a:r>
              </a:p>
            </p:txBody>
          </p:sp>
        </p:grpSp>
      </p:grpSp>
      <p:sp>
        <p:nvSpPr>
          <p:cNvPr id="444" name="TextBox 234"/>
          <p:cNvSpPr txBox="1"/>
          <p:nvPr/>
        </p:nvSpPr>
        <p:spPr>
          <a:xfrm>
            <a:off x="755821" y="798628"/>
            <a:ext cx="10456060"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800">
                <a:solidFill>
                  <a:srgbClr val="C00000"/>
                </a:solidFill>
                <a:latin typeface="Source Sans Pro Bold"/>
                <a:ea typeface="Source Sans Pro Bold"/>
                <a:cs typeface="Source Sans Pro Bold"/>
                <a:sym typeface="Source Sans Pro Bold"/>
              </a:defRPr>
            </a:lvl1pPr>
          </a:lstStyle>
          <a:p>
            <a:r>
              <a:rPr sz="2400" b="1" dirty="0"/>
              <a:t>Psychosocial stress control measures are to be taken before, during and after deployment and  include:</a:t>
            </a:r>
          </a:p>
        </p:txBody>
      </p:sp>
      <p:sp>
        <p:nvSpPr>
          <p:cNvPr id="445" name="TextBox 7"/>
          <p:cNvSpPr txBox="1"/>
          <p:nvPr/>
        </p:nvSpPr>
        <p:spPr>
          <a:xfrm>
            <a:off x="237105" y="-1"/>
            <a:ext cx="81457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Psychosocial stress- Prevention &amp; Control</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34</a:t>
            </a:fld>
            <a:endParaRPr/>
          </a:p>
        </p:txBody>
      </p:sp>
      <p:sp>
        <p:nvSpPr>
          <p:cNvPr id="448" name="Content Placeholder 2"/>
          <p:cNvSpPr txBox="1">
            <a:spLocks noGrp="1"/>
          </p:cNvSpPr>
          <p:nvPr>
            <p:ph type="body" idx="1"/>
          </p:nvPr>
        </p:nvSpPr>
        <p:spPr>
          <a:xfrm>
            <a:off x="956931" y="990077"/>
            <a:ext cx="6964327" cy="5285791"/>
          </a:xfrm>
          <a:prstGeom prst="rect">
            <a:avLst/>
          </a:prstGeom>
        </p:spPr>
        <p:txBody>
          <a:bodyPr/>
          <a:lstStyle/>
          <a:p>
            <a:pPr marL="0" indent="0" defTabSz="263283">
              <a:spcBef>
                <a:spcPts val="800"/>
              </a:spcBef>
              <a:buSzTx/>
              <a:buNone/>
              <a:defRPr sz="2184"/>
            </a:pPr>
            <a:r>
              <a:rPr dirty="0"/>
              <a:t>Buddy system helps in reducing risks of exposures and violence while providing psychological first aid whenever required, monitoring of less experienced personnel. </a:t>
            </a:r>
          </a:p>
          <a:p>
            <a:pPr marL="0" indent="0" defTabSz="263283">
              <a:spcBef>
                <a:spcPts val="800"/>
              </a:spcBef>
              <a:buSzTx/>
              <a:buNone/>
              <a:defRPr sz="2184" u="sng"/>
            </a:pPr>
            <a:r>
              <a:rPr b="1" dirty="0">
                <a:solidFill>
                  <a:srgbClr val="C00000"/>
                </a:solidFill>
              </a:rPr>
              <a:t>The buddy system is a system where two people, the “buddies”, operate together as a single unit:</a:t>
            </a:r>
          </a:p>
          <a:p>
            <a:pPr marL="231140" indent="-231140" defTabSz="263283">
              <a:spcBef>
                <a:spcPts val="800"/>
              </a:spcBef>
              <a:buClr>
                <a:srgbClr val="C00000"/>
              </a:buClr>
              <a:defRPr sz="2184"/>
            </a:pPr>
            <a:r>
              <a:rPr dirty="0"/>
              <a:t>To monitor and help each other.</a:t>
            </a:r>
          </a:p>
          <a:p>
            <a:pPr marL="231140" indent="-231140" defTabSz="263283">
              <a:spcBef>
                <a:spcPts val="800"/>
              </a:spcBef>
              <a:buClr>
                <a:srgbClr val="C00000"/>
              </a:buClr>
              <a:defRPr sz="2184"/>
            </a:pPr>
            <a:r>
              <a:rPr dirty="0"/>
              <a:t>To ensure safety of each other in dangerous activities, by preventing the other becoming a casualty, or rescue the other in a crisis</a:t>
            </a:r>
          </a:p>
          <a:p>
            <a:pPr marL="231140" indent="-231140" defTabSz="263283">
              <a:spcBef>
                <a:spcPts val="800"/>
              </a:spcBef>
              <a:buClr>
                <a:srgbClr val="C00000"/>
              </a:buClr>
              <a:defRPr sz="2184"/>
            </a:pPr>
            <a:r>
              <a:rPr dirty="0"/>
              <a:t>In case of COVID-19, this includes maintaining safe distance of at least 1 meter from each other, while still working together.</a:t>
            </a:r>
          </a:p>
          <a:p>
            <a:pPr marL="231140" indent="-231140" defTabSz="263283">
              <a:spcBef>
                <a:spcPts val="800"/>
              </a:spcBef>
              <a:buClr>
                <a:srgbClr val="C00000"/>
              </a:buClr>
              <a:defRPr sz="2184"/>
            </a:pPr>
            <a:r>
              <a:rPr dirty="0"/>
              <a:t>To allow the less experienced buddy to learn quickly from close and frequent contact with the experienced buddy, than if operating alone.</a:t>
            </a:r>
          </a:p>
        </p:txBody>
      </p:sp>
      <p:pic>
        <p:nvPicPr>
          <p:cNvPr id="449" name="Picture 2" descr="Picture 2"/>
          <p:cNvPicPr>
            <a:picLocks noChangeAspect="1"/>
          </p:cNvPicPr>
          <p:nvPr/>
        </p:nvPicPr>
        <p:blipFill>
          <a:blip r:embed="rId2"/>
          <a:stretch>
            <a:fillRect/>
          </a:stretch>
        </p:blipFill>
        <p:spPr>
          <a:xfrm>
            <a:off x="8021998" y="2057400"/>
            <a:ext cx="2286001" cy="3048000"/>
          </a:xfrm>
          <a:prstGeom prst="rect">
            <a:avLst/>
          </a:prstGeom>
          <a:ln w="12700">
            <a:miter lim="400000"/>
          </a:ln>
        </p:spPr>
      </p:pic>
      <p:sp>
        <p:nvSpPr>
          <p:cNvPr id="450" name="Title 1"/>
          <p:cNvSpPr txBox="1">
            <a:spLocks noGrp="1"/>
          </p:cNvSpPr>
          <p:nvPr>
            <p:ph type="title"/>
          </p:nvPr>
        </p:nvSpPr>
        <p:spPr>
          <a:xfrm>
            <a:off x="238435" y="-1"/>
            <a:ext cx="6251576" cy="646115"/>
          </a:xfrm>
          <a:prstGeom prst="rect">
            <a:avLst/>
          </a:prstGeom>
        </p:spPr>
        <p:txBody>
          <a:bodyPr/>
          <a:lstStyle/>
          <a:p>
            <a:r>
              <a:rPr b="1" dirty="0"/>
              <a:t>Buddy system</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35</a:t>
            </a:fld>
            <a:endParaRPr/>
          </a:p>
        </p:txBody>
      </p:sp>
      <p:sp>
        <p:nvSpPr>
          <p:cNvPr id="453" name="Content Placeholder 2"/>
          <p:cNvSpPr txBox="1">
            <a:spLocks noGrp="1"/>
          </p:cNvSpPr>
          <p:nvPr>
            <p:ph type="body" sz="half" idx="1"/>
          </p:nvPr>
        </p:nvSpPr>
        <p:spPr>
          <a:xfrm>
            <a:off x="1265643" y="1622671"/>
            <a:ext cx="6251576" cy="4586745"/>
          </a:xfrm>
          <a:prstGeom prst="rect">
            <a:avLst/>
          </a:prstGeom>
        </p:spPr>
        <p:txBody>
          <a:bodyPr/>
          <a:lstStyle/>
          <a:p>
            <a:pPr marL="254000" indent="-254000">
              <a:spcBef>
                <a:spcPts val="1200"/>
              </a:spcBef>
              <a:defRPr sz="2400"/>
            </a:pPr>
            <a:r>
              <a:rPr dirty="0"/>
              <a:t>PFA is an important, first-line psychosocial support for people affected by crisis events. </a:t>
            </a:r>
          </a:p>
          <a:p>
            <a:pPr marL="254000" indent="-254000">
              <a:spcBef>
                <a:spcPts val="1200"/>
              </a:spcBef>
              <a:defRPr sz="2400"/>
            </a:pPr>
            <a:r>
              <a:rPr dirty="0"/>
              <a:t>It involves humane, supportive and practical help to fellow human beings suffering serious crisis events. </a:t>
            </a:r>
          </a:p>
          <a:p>
            <a:pPr marL="254000" indent="-254000">
              <a:spcBef>
                <a:spcPts val="1200"/>
              </a:spcBef>
              <a:defRPr sz="2400"/>
            </a:pPr>
            <a:r>
              <a:rPr dirty="0"/>
              <a:t>It is directed for people in a position to help others who have experienced an extremely distressing event. </a:t>
            </a:r>
          </a:p>
          <a:p>
            <a:pPr marL="254000" indent="-254000">
              <a:spcBef>
                <a:spcPts val="1200"/>
              </a:spcBef>
              <a:defRPr sz="2400"/>
            </a:pPr>
            <a:r>
              <a:rPr dirty="0"/>
              <a:t>It gives a framework for supporting people in ways that respect their dignity, culture and abilities.</a:t>
            </a:r>
          </a:p>
        </p:txBody>
      </p:sp>
      <p:sp>
        <p:nvSpPr>
          <p:cNvPr id="454" name="Title 1"/>
          <p:cNvSpPr txBox="1">
            <a:spLocks noGrp="1"/>
          </p:cNvSpPr>
          <p:nvPr>
            <p:ph type="title" idx="4294967295"/>
          </p:nvPr>
        </p:nvSpPr>
        <p:spPr>
          <a:xfrm>
            <a:off x="238435" y="-1"/>
            <a:ext cx="6251576" cy="646115"/>
          </a:xfrm>
          <a:prstGeom prst="rect">
            <a:avLst/>
          </a:prstGeom>
        </p:spPr>
        <p:txBody>
          <a:bodyPr/>
          <a:lstStyle/>
          <a:p>
            <a:r>
              <a:rPr b="1" dirty="0"/>
              <a:t>Psychological First Aid (PFA)</a:t>
            </a:r>
          </a:p>
        </p:txBody>
      </p:sp>
      <p:pic>
        <p:nvPicPr>
          <p:cNvPr id="455" name="Picture 4" descr="Picture 4"/>
          <p:cNvPicPr>
            <a:picLocks noChangeAspect="1"/>
          </p:cNvPicPr>
          <p:nvPr/>
        </p:nvPicPr>
        <p:blipFill>
          <a:blip r:embed="rId2"/>
          <a:stretch>
            <a:fillRect/>
          </a:stretch>
        </p:blipFill>
        <p:spPr>
          <a:xfrm>
            <a:off x="7722579" y="2133600"/>
            <a:ext cx="2585421" cy="3715745"/>
          </a:xfrm>
          <a:prstGeom prst="rect">
            <a:avLst/>
          </a:prstGeom>
          <a:ln w="12700">
            <a:miter lim="400000"/>
          </a:ln>
        </p:spPr>
      </p:pic>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36</a:t>
            </a:fld>
            <a:endParaRPr/>
          </a:p>
        </p:txBody>
      </p:sp>
      <p:sp>
        <p:nvSpPr>
          <p:cNvPr id="458" name="Content Placeholder 2"/>
          <p:cNvSpPr txBox="1">
            <a:spLocks noGrp="1"/>
          </p:cNvSpPr>
          <p:nvPr>
            <p:ph type="body" idx="1"/>
          </p:nvPr>
        </p:nvSpPr>
        <p:spPr>
          <a:xfrm>
            <a:off x="1396193" y="998816"/>
            <a:ext cx="9399614" cy="5497351"/>
          </a:xfrm>
          <a:prstGeom prst="rect">
            <a:avLst/>
          </a:prstGeom>
        </p:spPr>
        <p:txBody>
          <a:bodyPr/>
          <a:lstStyle/>
          <a:p>
            <a:pPr marL="0" indent="0">
              <a:spcBef>
                <a:spcPts val="800"/>
              </a:spcBef>
              <a:buSzTx/>
              <a:buNone/>
              <a:defRPr sz="2400"/>
            </a:pPr>
            <a:r>
              <a:rPr b="1" dirty="0">
                <a:solidFill>
                  <a:srgbClr val="C00000"/>
                </a:solidFill>
              </a:rPr>
              <a:t>To prevent and manage fatigue the RRT management should: </a:t>
            </a:r>
          </a:p>
          <a:p>
            <a:pPr marL="254000" indent="-254000">
              <a:spcBef>
                <a:spcPts val="800"/>
              </a:spcBef>
              <a:buClr>
                <a:srgbClr val="C00000"/>
              </a:buClr>
              <a:defRPr sz="2400"/>
            </a:pPr>
            <a:r>
              <a:rPr dirty="0"/>
              <a:t>Ensure regular and frequent rest breaks.</a:t>
            </a:r>
          </a:p>
          <a:p>
            <a:pPr marL="254000" indent="-254000">
              <a:spcBef>
                <a:spcPts val="800"/>
              </a:spcBef>
              <a:buClr>
                <a:srgbClr val="C00000"/>
              </a:buClr>
              <a:defRPr sz="2400"/>
            </a:pPr>
            <a:r>
              <a:rPr dirty="0"/>
              <a:t>Optimize shift lengths depending on the workload, giving preference to shift rotation in a forward direction.</a:t>
            </a:r>
          </a:p>
          <a:p>
            <a:pPr marL="254000" indent="-254000">
              <a:spcBef>
                <a:spcPts val="800"/>
              </a:spcBef>
              <a:buClr>
                <a:srgbClr val="C00000"/>
              </a:buClr>
              <a:defRPr sz="2400"/>
            </a:pPr>
            <a:r>
              <a:rPr dirty="0"/>
              <a:t>Provide information on signs, symptoms, and health effects of fatigue during deployment preparedness training. </a:t>
            </a:r>
          </a:p>
          <a:p>
            <a:pPr marL="254000" indent="-254000">
              <a:spcBef>
                <a:spcPts val="800"/>
              </a:spcBef>
              <a:buClr>
                <a:srgbClr val="C00000"/>
              </a:buClr>
              <a:defRPr sz="2400"/>
            </a:pPr>
            <a:r>
              <a:rPr dirty="0"/>
              <a:t>Ensure advance planning including having a contingency plan for incident mobilization, support services to manage fatigue, and policies for assigning personnel to positions to which they are trained for. </a:t>
            </a:r>
          </a:p>
          <a:p>
            <a:pPr marL="254000" indent="-254000">
              <a:spcBef>
                <a:spcPts val="800"/>
              </a:spcBef>
              <a:buClr>
                <a:srgbClr val="C00000"/>
              </a:buClr>
              <a:defRPr sz="2400"/>
            </a:pPr>
            <a:r>
              <a:rPr dirty="0"/>
              <a:t>Provide adequate transportation, living conditions and opportunities for recuperation e.g., exercise and recreation.</a:t>
            </a:r>
          </a:p>
          <a:p>
            <a:pPr marL="254000" indent="-254000">
              <a:spcBef>
                <a:spcPts val="800"/>
              </a:spcBef>
              <a:buClr>
                <a:srgbClr val="C00000"/>
              </a:buClr>
              <a:defRPr sz="2400"/>
            </a:pPr>
            <a:r>
              <a:rPr dirty="0"/>
              <a:t>Ensure availability of medical, mental health and stress management services.</a:t>
            </a:r>
          </a:p>
        </p:txBody>
      </p:sp>
      <p:sp>
        <p:nvSpPr>
          <p:cNvPr id="459" name="Title 1"/>
          <p:cNvSpPr txBox="1">
            <a:spLocks noGrp="1"/>
          </p:cNvSpPr>
          <p:nvPr>
            <p:ph type="title" idx="4294967295"/>
          </p:nvPr>
        </p:nvSpPr>
        <p:spPr>
          <a:xfrm>
            <a:off x="159486" y="-1"/>
            <a:ext cx="8718700" cy="646115"/>
          </a:xfrm>
          <a:prstGeom prst="rect">
            <a:avLst/>
          </a:prstGeom>
        </p:spPr>
        <p:txBody>
          <a:bodyPr/>
          <a:lstStyle/>
          <a:p>
            <a:r>
              <a:rPr b="1" dirty="0"/>
              <a:t>Fatigue – Prevention and management</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37</a:t>
            </a:fld>
            <a:endParaRPr/>
          </a:p>
        </p:txBody>
      </p:sp>
      <p:sp>
        <p:nvSpPr>
          <p:cNvPr id="462" name="Google Shape;300;p7"/>
          <p:cNvSpPr txBox="1">
            <a:spLocks noGrp="1"/>
          </p:cNvSpPr>
          <p:nvPr>
            <p:ph type="body" sz="half" idx="1"/>
          </p:nvPr>
        </p:nvSpPr>
        <p:spPr>
          <a:xfrm>
            <a:off x="2719894" y="1602020"/>
            <a:ext cx="7121401" cy="2620805"/>
          </a:xfrm>
          <a:prstGeom prst="rect">
            <a:avLst/>
          </a:prstGeom>
        </p:spPr>
        <p:txBody>
          <a:bodyPr lIns="134999" tIns="134999" rIns="134999" bIns="134999"/>
          <a:lstStyle/>
          <a:p>
            <a:pPr>
              <a:lnSpc>
                <a:spcPct val="110000"/>
              </a:lnSpc>
              <a:spcBef>
                <a:spcPts val="0"/>
              </a:spcBef>
            </a:pPr>
            <a:r>
              <a:rPr b="1" dirty="0"/>
              <a:t>3. Management of OHS under </a:t>
            </a:r>
            <a:br>
              <a:rPr lang="hu-HU" b="1" dirty="0"/>
            </a:br>
            <a:r>
              <a:rPr b="1" dirty="0"/>
              <a:t>Incident Management System </a:t>
            </a:r>
          </a:p>
          <a:p>
            <a:pPr>
              <a:lnSpc>
                <a:spcPct val="110000"/>
              </a:lnSpc>
              <a:spcBef>
                <a:spcPts val="0"/>
              </a:spcBef>
            </a:pPr>
            <a:endParaRPr b="1" dirty="0"/>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38</a:t>
            </a:fld>
            <a:endParaRPr/>
          </a:p>
        </p:txBody>
      </p:sp>
      <p:sp>
        <p:nvSpPr>
          <p:cNvPr id="465" name="Content Placeholder 2"/>
          <p:cNvSpPr txBox="1">
            <a:spLocks noGrp="1"/>
          </p:cNvSpPr>
          <p:nvPr>
            <p:ph type="body" idx="1"/>
          </p:nvPr>
        </p:nvSpPr>
        <p:spPr>
          <a:xfrm>
            <a:off x="1550365" y="1268266"/>
            <a:ext cx="9091270" cy="5138568"/>
          </a:xfrm>
          <a:prstGeom prst="rect">
            <a:avLst/>
          </a:prstGeom>
        </p:spPr>
        <p:txBody>
          <a:bodyPr/>
          <a:lstStyle/>
          <a:p>
            <a:pPr marL="0" indent="0">
              <a:buSzTx/>
              <a:buNone/>
              <a:defRPr sz="2400"/>
            </a:pPr>
            <a:r>
              <a:rPr b="1" dirty="0">
                <a:solidFill>
                  <a:srgbClr val="C00000"/>
                </a:solidFill>
              </a:rPr>
              <a:t>Overall role of safety officer in Incident Management System is defined as stated below:</a:t>
            </a:r>
          </a:p>
          <a:p>
            <a:pPr marL="0" indent="0">
              <a:buSzTx/>
              <a:buNone/>
              <a:defRPr sz="2400"/>
            </a:pPr>
            <a:endParaRPr dirty="0"/>
          </a:p>
          <a:p>
            <a:pPr marL="254000" indent="-254000">
              <a:buClr>
                <a:srgbClr val="C00000"/>
              </a:buClr>
              <a:defRPr sz="2400"/>
            </a:pPr>
            <a:r>
              <a:rPr dirty="0"/>
              <a:t>The Safety Officer monitors incident or event operations and advises the Incident Manager on all matters relating to the health and safety of emergency response personnel. </a:t>
            </a:r>
          </a:p>
          <a:p>
            <a:pPr marL="254000" indent="-254000">
              <a:buClr>
                <a:srgbClr val="C00000"/>
              </a:buClr>
              <a:defRPr sz="2400"/>
            </a:pPr>
            <a:endParaRPr dirty="0"/>
          </a:p>
          <a:p>
            <a:pPr marL="254000" indent="-254000">
              <a:buClr>
                <a:srgbClr val="C00000"/>
              </a:buClr>
              <a:defRPr sz="2400"/>
            </a:pPr>
            <a:r>
              <a:rPr dirty="0"/>
              <a:t>The Safety Officer has emergency authority to stop and/or prevent unsafe acts during incident response operations.</a:t>
            </a:r>
          </a:p>
          <a:p>
            <a:pPr marL="254000" indent="-254000">
              <a:buClr>
                <a:srgbClr val="C00000"/>
              </a:buClr>
              <a:defRPr sz="2400"/>
            </a:pPr>
            <a:endParaRPr dirty="0"/>
          </a:p>
          <a:p>
            <a:pPr marL="254000" indent="-254000">
              <a:buClr>
                <a:srgbClr val="C00000"/>
              </a:buClr>
              <a:defRPr sz="2400"/>
            </a:pPr>
            <a:r>
              <a:rPr dirty="0"/>
              <a:t>At country level such an official must possess basic training in occupational health and safety including health and safety risk assessment, risk management and risk communication.</a:t>
            </a:r>
          </a:p>
        </p:txBody>
      </p:sp>
      <p:sp>
        <p:nvSpPr>
          <p:cNvPr id="466" name="Title 1"/>
          <p:cNvSpPr txBox="1">
            <a:spLocks noGrp="1"/>
          </p:cNvSpPr>
          <p:nvPr>
            <p:ph type="title" idx="4294967295"/>
          </p:nvPr>
        </p:nvSpPr>
        <p:spPr>
          <a:xfrm>
            <a:off x="221682" y="-168538"/>
            <a:ext cx="8106121" cy="1294335"/>
          </a:xfrm>
          <a:prstGeom prst="rect">
            <a:avLst/>
          </a:prstGeom>
        </p:spPr>
        <p:txBody>
          <a:bodyPr/>
          <a:lstStyle/>
          <a:p>
            <a:r>
              <a:rPr b="1" dirty="0"/>
              <a:t>The role of the Safety Officer in </a:t>
            </a:r>
            <a:br>
              <a:rPr b="1" dirty="0"/>
            </a:br>
            <a:r>
              <a:rPr b="1" dirty="0"/>
              <a:t>Incident Management System</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39</a:t>
            </a:fld>
            <a:endParaRPr/>
          </a:p>
        </p:txBody>
      </p:sp>
      <p:sp>
        <p:nvSpPr>
          <p:cNvPr id="469" name="Content Placeholder 2"/>
          <p:cNvSpPr txBox="1">
            <a:spLocks noGrp="1"/>
          </p:cNvSpPr>
          <p:nvPr>
            <p:ph type="body" idx="1"/>
          </p:nvPr>
        </p:nvSpPr>
        <p:spPr>
          <a:xfrm>
            <a:off x="1538883" y="1247000"/>
            <a:ext cx="9114234" cy="5025885"/>
          </a:xfrm>
          <a:prstGeom prst="rect">
            <a:avLst/>
          </a:prstGeom>
        </p:spPr>
        <p:txBody>
          <a:bodyPr/>
          <a:lstStyle/>
          <a:p>
            <a:pPr marL="0" indent="0" defTabSz="286428">
              <a:spcBef>
                <a:spcPts val="0"/>
              </a:spcBef>
              <a:buSzTx/>
              <a:buNone/>
              <a:defRPr sz="2376"/>
            </a:pPr>
            <a:r>
              <a:rPr b="1" dirty="0">
                <a:solidFill>
                  <a:srgbClr val="C00000"/>
                </a:solidFill>
              </a:rPr>
              <a:t>The specific functions of a safety officer in Incident Management System may include:</a:t>
            </a:r>
          </a:p>
          <a:p>
            <a:pPr marL="0" indent="0" defTabSz="286428">
              <a:spcBef>
                <a:spcPts val="0"/>
              </a:spcBef>
              <a:buSzTx/>
              <a:buNone/>
              <a:defRPr sz="2376">
                <a:solidFill>
                  <a:srgbClr val="FF0000"/>
                </a:solidFill>
              </a:defRPr>
            </a:pPr>
            <a:r>
              <a:rPr dirty="0"/>
              <a:t> </a:t>
            </a:r>
            <a:r>
              <a:rPr dirty="0">
                <a:solidFill>
                  <a:srgbClr val="000000"/>
                </a:solidFill>
              </a:rPr>
              <a:t> </a:t>
            </a:r>
          </a:p>
          <a:p>
            <a:pPr marL="251459" indent="-251459" defTabSz="286428">
              <a:spcBef>
                <a:spcPts val="0"/>
              </a:spcBef>
              <a:buClr>
                <a:srgbClr val="C00000"/>
              </a:buClr>
              <a:defRPr sz="2376"/>
            </a:pPr>
            <a:r>
              <a:rPr dirty="0"/>
              <a:t>Develop measures for ensuring personnel occupational health and safety. </a:t>
            </a:r>
          </a:p>
          <a:p>
            <a:pPr marL="251459" indent="-251459" defTabSz="286428">
              <a:spcBef>
                <a:spcPts val="0"/>
              </a:spcBef>
              <a:buClr>
                <a:srgbClr val="C00000"/>
              </a:buClr>
              <a:defRPr sz="2376"/>
            </a:pPr>
            <a:r>
              <a:rPr dirty="0"/>
              <a:t>Inspect facilities for occupational health and safety hazards.  </a:t>
            </a:r>
          </a:p>
          <a:p>
            <a:pPr marL="251459" indent="-251459" defTabSz="286428">
              <a:spcBef>
                <a:spcPts val="0"/>
              </a:spcBef>
              <a:buClr>
                <a:srgbClr val="C00000"/>
              </a:buClr>
              <a:defRPr sz="2376"/>
            </a:pPr>
            <a:r>
              <a:rPr dirty="0"/>
              <a:t>Participate in developing the Incident Action Plan (IAP) regarding occupational health and safety implications. </a:t>
            </a:r>
          </a:p>
          <a:p>
            <a:pPr marL="251459" indent="-251459" defTabSz="286428">
              <a:spcBef>
                <a:spcPts val="0"/>
              </a:spcBef>
              <a:buClr>
                <a:srgbClr val="C00000"/>
              </a:buClr>
              <a:defRPr sz="2376"/>
            </a:pPr>
            <a:r>
              <a:rPr dirty="0"/>
              <a:t>Provide occupational health and safety briefings and communicate  safety messages. </a:t>
            </a:r>
          </a:p>
          <a:p>
            <a:pPr marL="251459" indent="-251459" defTabSz="286428">
              <a:spcBef>
                <a:spcPts val="0"/>
              </a:spcBef>
              <a:buClr>
                <a:srgbClr val="C00000"/>
              </a:buClr>
              <a:defRPr sz="2376"/>
            </a:pPr>
            <a:r>
              <a:rPr dirty="0"/>
              <a:t>Monitor incident operations and advise the Incident Manager on all matters relating to the health and safety of emergency response personnel. </a:t>
            </a:r>
          </a:p>
          <a:p>
            <a:pPr marL="251459" indent="-251459" defTabSz="286428">
              <a:spcBef>
                <a:spcPts val="0"/>
              </a:spcBef>
              <a:buClr>
                <a:srgbClr val="C00000"/>
              </a:buClr>
              <a:defRPr sz="2376"/>
            </a:pPr>
            <a:r>
              <a:rPr dirty="0"/>
              <a:t>Stop and prevent unsafe actions during incident operations.</a:t>
            </a:r>
          </a:p>
        </p:txBody>
      </p:sp>
      <p:sp>
        <p:nvSpPr>
          <p:cNvPr id="470" name="Title 1"/>
          <p:cNvSpPr txBox="1">
            <a:spLocks noGrp="1"/>
          </p:cNvSpPr>
          <p:nvPr>
            <p:ph type="title" idx="4294967295"/>
          </p:nvPr>
        </p:nvSpPr>
        <p:spPr>
          <a:xfrm>
            <a:off x="230740" y="-254256"/>
            <a:ext cx="8327039" cy="1465771"/>
          </a:xfrm>
          <a:prstGeom prst="rect">
            <a:avLst/>
          </a:prstGeom>
        </p:spPr>
        <p:txBody>
          <a:bodyPr/>
          <a:lstStyle/>
          <a:p>
            <a:r>
              <a:rPr b="1" dirty="0"/>
              <a:t>The role of the Safety Officer in Incident Management System</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
        <p:nvSpPr>
          <p:cNvPr id="292" name="Google Shape;307;p8"/>
          <p:cNvSpPr txBox="1">
            <a:spLocks noGrp="1"/>
          </p:cNvSpPr>
          <p:nvPr>
            <p:ph type="title"/>
          </p:nvPr>
        </p:nvSpPr>
        <p:spPr>
          <a:xfrm>
            <a:off x="388937" y="981813"/>
            <a:ext cx="3264195" cy="1932377"/>
          </a:xfrm>
          <a:prstGeom prst="rect">
            <a:avLst/>
          </a:prstGeom>
        </p:spPr>
        <p:txBody>
          <a:bodyPr lIns="0" tIns="0" rIns="0" bIns="0" anchor="t"/>
          <a:lstStyle/>
          <a:p>
            <a:r>
              <a:rPr b="1" dirty="0"/>
              <a:t>Outline</a:t>
            </a:r>
          </a:p>
        </p:txBody>
      </p:sp>
      <p:sp>
        <p:nvSpPr>
          <p:cNvPr id="293" name="Google Shape;308;p8"/>
          <p:cNvSpPr txBox="1">
            <a:spLocks noGrp="1"/>
          </p:cNvSpPr>
          <p:nvPr>
            <p:ph type="body" idx="1"/>
          </p:nvPr>
        </p:nvSpPr>
        <p:spPr>
          <a:xfrm>
            <a:off x="4273550" y="1871329"/>
            <a:ext cx="7529514" cy="4518359"/>
          </a:xfrm>
          <a:prstGeom prst="rect">
            <a:avLst/>
          </a:prstGeom>
        </p:spPr>
        <p:txBody>
          <a:bodyPr lIns="0" tIns="0" rIns="0" bIns="0"/>
          <a:lstStyle/>
          <a:p>
            <a:pPr marL="469900" indent="-469900">
              <a:lnSpc>
                <a:spcPct val="120000"/>
              </a:lnSpc>
              <a:buSzPct val="95000"/>
              <a:buFontTx/>
              <a:buAutoNum type="arabicPeriod"/>
              <a:defRPr sz="2400"/>
            </a:pPr>
            <a:r>
              <a:rPr dirty="0"/>
              <a:t>Purpose and rationale of occupational health and safety in emergencies</a:t>
            </a:r>
          </a:p>
          <a:p>
            <a:pPr marL="469900" indent="-469900">
              <a:lnSpc>
                <a:spcPct val="120000"/>
              </a:lnSpc>
              <a:buSzPct val="95000"/>
              <a:buFontTx/>
              <a:buAutoNum type="arabicPeriod"/>
              <a:defRPr sz="2400"/>
            </a:pPr>
            <a:r>
              <a:rPr dirty="0"/>
              <a:t>Key hazards, health risks and control measures in emergencies</a:t>
            </a:r>
          </a:p>
          <a:p>
            <a:pPr marL="469900" indent="-469900">
              <a:lnSpc>
                <a:spcPct val="120000"/>
              </a:lnSpc>
              <a:buSzPct val="95000"/>
              <a:buFontTx/>
              <a:buAutoNum type="arabicPeriod"/>
              <a:defRPr sz="2400"/>
            </a:pPr>
            <a:r>
              <a:rPr dirty="0"/>
              <a:t>Management of OHS under Incident</a:t>
            </a:r>
          </a:p>
          <a:p>
            <a:pPr marL="469900" indent="-469900">
              <a:lnSpc>
                <a:spcPct val="120000"/>
              </a:lnSpc>
              <a:buSzPct val="95000"/>
              <a:buFontTx/>
              <a:buAutoNum type="arabicPeriod"/>
              <a:defRPr sz="2400"/>
            </a:pPr>
            <a:r>
              <a:rPr dirty="0"/>
              <a:t>Management System</a:t>
            </a:r>
          </a:p>
          <a:p>
            <a:pPr marL="469900" indent="-469900">
              <a:lnSpc>
                <a:spcPct val="120000"/>
              </a:lnSpc>
              <a:buSzPct val="95000"/>
              <a:buFontTx/>
              <a:buAutoNum type="arabicPeriod"/>
              <a:defRPr sz="2400"/>
            </a:pPr>
            <a:r>
              <a:rPr dirty="0"/>
              <a:t>References and guidelines</a:t>
            </a:r>
          </a:p>
          <a:p>
            <a:pPr marL="469900" indent="-469900">
              <a:lnSpc>
                <a:spcPct val="120000"/>
              </a:lnSpc>
              <a:buSzPct val="95000"/>
              <a:buFontTx/>
              <a:buAutoNum type="arabicPeriod"/>
              <a:defRPr sz="2400"/>
            </a:pPr>
            <a:r>
              <a:rPr dirty="0"/>
              <a:t>Additional training resources</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40</a:t>
            </a:fld>
            <a:endParaRPr/>
          </a:p>
        </p:txBody>
      </p:sp>
      <p:sp>
        <p:nvSpPr>
          <p:cNvPr id="473" name="Content Placeholder 2"/>
          <p:cNvSpPr txBox="1">
            <a:spLocks noGrp="1"/>
          </p:cNvSpPr>
          <p:nvPr>
            <p:ph type="body" idx="1"/>
          </p:nvPr>
        </p:nvSpPr>
        <p:spPr>
          <a:xfrm>
            <a:off x="1463315" y="917575"/>
            <a:ext cx="9555988" cy="5351569"/>
          </a:xfrm>
          <a:prstGeom prst="rect">
            <a:avLst/>
          </a:prstGeom>
        </p:spPr>
        <p:txBody>
          <a:bodyPr/>
          <a:lstStyle/>
          <a:p>
            <a:pPr marL="0" indent="0" defTabSz="248816">
              <a:spcBef>
                <a:spcPts val="500"/>
              </a:spcBef>
              <a:buSzTx/>
              <a:buNone/>
              <a:defRPr sz="2064"/>
            </a:pPr>
            <a:r>
              <a:rPr b="1" dirty="0">
                <a:solidFill>
                  <a:srgbClr val="C00000"/>
                </a:solidFill>
              </a:rPr>
              <a:t>Specific areas for OHS support, aiming to ensure safe working procedures and protocols, may include:</a:t>
            </a:r>
          </a:p>
          <a:p>
            <a:pPr marL="218440" indent="-218440" defTabSz="248816">
              <a:spcBef>
                <a:spcPts val="500"/>
              </a:spcBef>
              <a:buClr>
                <a:srgbClr val="C00000"/>
              </a:buClr>
              <a:defRPr sz="2064"/>
            </a:pPr>
            <a:r>
              <a:rPr dirty="0"/>
              <a:t>Investigation and approval of medical fitness of RRT through review of medical records, immunization, pre-deployment training and briefing before departure.</a:t>
            </a:r>
          </a:p>
          <a:p>
            <a:pPr marL="218440" indent="-218440" defTabSz="248816">
              <a:spcBef>
                <a:spcPts val="500"/>
              </a:spcBef>
              <a:buClr>
                <a:srgbClr val="C00000"/>
              </a:buClr>
              <a:defRPr sz="2064"/>
            </a:pPr>
            <a:r>
              <a:rPr dirty="0"/>
              <a:t>Health and safety during transport and work in the field.</a:t>
            </a:r>
          </a:p>
          <a:p>
            <a:pPr marL="218440" indent="-218440" defTabSz="248816">
              <a:spcBef>
                <a:spcPts val="500"/>
              </a:spcBef>
              <a:buClr>
                <a:srgbClr val="C00000"/>
              </a:buClr>
              <a:defRPr sz="2064"/>
            </a:pPr>
            <a:r>
              <a:rPr dirty="0"/>
              <a:t>Universal precautions and additional precautions in the field.</a:t>
            </a:r>
          </a:p>
          <a:p>
            <a:pPr marL="218440" indent="-218440" defTabSz="248816">
              <a:spcBef>
                <a:spcPts val="500"/>
              </a:spcBef>
              <a:buClr>
                <a:srgbClr val="C00000"/>
              </a:buClr>
              <a:defRPr sz="2064"/>
            </a:pPr>
            <a:r>
              <a:rPr dirty="0"/>
              <a:t>OHS of Medical team in health facility.</a:t>
            </a:r>
          </a:p>
          <a:p>
            <a:pPr marL="218440" indent="-218440" defTabSz="248816">
              <a:spcBef>
                <a:spcPts val="500"/>
              </a:spcBef>
              <a:buClr>
                <a:srgbClr val="C00000"/>
              </a:buClr>
              <a:defRPr sz="2064"/>
            </a:pPr>
            <a:r>
              <a:rPr dirty="0"/>
              <a:t>OHS measures during emergency medical evacuation of infected / exposed care professionals.</a:t>
            </a:r>
          </a:p>
          <a:p>
            <a:pPr marL="218440" indent="-218440" defTabSz="248816">
              <a:spcBef>
                <a:spcPts val="500"/>
              </a:spcBef>
              <a:buClr>
                <a:srgbClr val="C00000"/>
              </a:buClr>
              <a:defRPr sz="2064"/>
            </a:pPr>
            <a:r>
              <a:rPr dirty="0"/>
              <a:t>Ongoing training and awareness for RRT and EOC personnel. </a:t>
            </a:r>
          </a:p>
          <a:p>
            <a:pPr marL="218440" indent="-218440" defTabSz="248816">
              <a:spcBef>
                <a:spcPts val="500"/>
              </a:spcBef>
              <a:buClr>
                <a:srgbClr val="C00000"/>
              </a:buClr>
              <a:defRPr sz="2064"/>
            </a:pPr>
            <a:r>
              <a:rPr dirty="0"/>
              <a:t>Post deployment briefing and medical surveillance of RRT.</a:t>
            </a:r>
          </a:p>
          <a:p>
            <a:pPr marL="218440" indent="-218440" defTabSz="248816">
              <a:spcBef>
                <a:spcPts val="500"/>
              </a:spcBef>
              <a:buClr>
                <a:srgbClr val="C00000"/>
              </a:buClr>
              <a:defRPr sz="2064"/>
            </a:pPr>
            <a:r>
              <a:rPr dirty="0"/>
              <a:t>Follow up of RRT members in specific cases.</a:t>
            </a:r>
          </a:p>
          <a:p>
            <a:pPr marL="218440" indent="-218440" defTabSz="248816">
              <a:spcBef>
                <a:spcPts val="500"/>
              </a:spcBef>
              <a:buClr>
                <a:srgbClr val="C00000"/>
              </a:buClr>
              <a:defRPr sz="2064"/>
            </a:pPr>
            <a:r>
              <a:rPr dirty="0"/>
              <a:t>Post deployment briefing and medical surveillance of RRT.</a:t>
            </a:r>
          </a:p>
          <a:p>
            <a:pPr marL="218440" indent="-218440" defTabSz="248816">
              <a:spcBef>
                <a:spcPts val="500"/>
              </a:spcBef>
              <a:buClr>
                <a:srgbClr val="C00000"/>
              </a:buClr>
              <a:defRPr sz="2064"/>
            </a:pPr>
            <a:r>
              <a:rPr dirty="0"/>
              <a:t>Selection of appropriate PPE in the field.</a:t>
            </a:r>
          </a:p>
          <a:p>
            <a:pPr marL="218440" indent="-218440" defTabSz="248816">
              <a:spcBef>
                <a:spcPts val="500"/>
              </a:spcBef>
              <a:buClr>
                <a:srgbClr val="C00000"/>
              </a:buClr>
              <a:defRPr sz="2064"/>
            </a:pPr>
            <a:r>
              <a:rPr dirty="0"/>
              <a:t>Driver medical fitness.</a:t>
            </a:r>
          </a:p>
        </p:txBody>
      </p:sp>
      <p:sp>
        <p:nvSpPr>
          <p:cNvPr id="474" name="Title 1"/>
          <p:cNvSpPr txBox="1">
            <a:spLocks noGrp="1"/>
          </p:cNvSpPr>
          <p:nvPr>
            <p:ph type="title" idx="4294967295"/>
          </p:nvPr>
        </p:nvSpPr>
        <p:spPr>
          <a:xfrm>
            <a:off x="214478" y="-1"/>
            <a:ext cx="6953251" cy="646115"/>
          </a:xfrm>
          <a:prstGeom prst="rect">
            <a:avLst/>
          </a:prstGeom>
        </p:spPr>
        <p:txBody>
          <a:bodyPr/>
          <a:lstStyle/>
          <a:p>
            <a:r>
              <a:rPr b="1" dirty="0"/>
              <a:t>Specific areas for OHS support  </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41</a:t>
            </a:fld>
            <a:endParaRPr/>
          </a:p>
        </p:txBody>
      </p:sp>
      <p:sp>
        <p:nvSpPr>
          <p:cNvPr id="477" name="Text Placeholder 2"/>
          <p:cNvSpPr txBox="1">
            <a:spLocks noGrp="1"/>
          </p:cNvSpPr>
          <p:nvPr>
            <p:ph type="body" sz="quarter" idx="1"/>
          </p:nvPr>
        </p:nvSpPr>
        <p:spPr>
          <a:xfrm>
            <a:off x="1250840" y="1441450"/>
            <a:ext cx="4845160" cy="972140"/>
          </a:xfrm>
          <a:prstGeom prst="rect">
            <a:avLst/>
          </a:prstGeom>
        </p:spPr>
        <p:txBody>
          <a:bodyPr>
            <a:normAutofit/>
          </a:bodyPr>
          <a:lstStyle>
            <a:lvl1pPr marL="0" indent="0">
              <a:buSzTx/>
              <a:buNone/>
              <a:defRPr>
                <a:solidFill>
                  <a:schemeClr val="accent3">
                    <a:lumOff val="-6274"/>
                  </a:schemeClr>
                </a:solidFill>
              </a:defRPr>
            </a:lvl1pPr>
          </a:lstStyle>
          <a:p>
            <a:r>
              <a:rPr sz="2800" b="1" dirty="0">
                <a:solidFill>
                  <a:srgbClr val="C00000"/>
                </a:solidFill>
                <a:latin typeface="Source Sans Pro Bold"/>
              </a:rPr>
              <a:t>Employers and managers</a:t>
            </a:r>
          </a:p>
        </p:txBody>
      </p:sp>
      <p:sp>
        <p:nvSpPr>
          <p:cNvPr id="478" name="Title 1"/>
          <p:cNvSpPr txBox="1">
            <a:spLocks noGrp="1"/>
          </p:cNvSpPr>
          <p:nvPr>
            <p:ph type="title" idx="4294967295"/>
          </p:nvPr>
        </p:nvSpPr>
        <p:spPr>
          <a:xfrm>
            <a:off x="208766" y="-150337"/>
            <a:ext cx="7516588" cy="1257932"/>
          </a:xfrm>
          <a:prstGeom prst="rect">
            <a:avLst/>
          </a:prstGeom>
        </p:spPr>
        <p:txBody>
          <a:bodyPr/>
          <a:lstStyle/>
          <a:p>
            <a:r>
              <a:rPr b="1" dirty="0"/>
              <a:t>Rights and responsibilities for OHS in emergency response settings</a:t>
            </a:r>
          </a:p>
        </p:txBody>
      </p:sp>
      <p:sp>
        <p:nvSpPr>
          <p:cNvPr id="479" name="Content Placeholder 3"/>
          <p:cNvSpPr txBox="1"/>
          <p:nvPr/>
        </p:nvSpPr>
        <p:spPr>
          <a:xfrm>
            <a:off x="1270108" y="2081213"/>
            <a:ext cx="4973376" cy="38465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Autofit/>
          </a:bodyPr>
          <a:lstStyle/>
          <a:p>
            <a:pPr marL="243839" indent="-243839" defTabSz="277749">
              <a:lnSpc>
                <a:spcPct val="110000"/>
              </a:lnSpc>
              <a:spcBef>
                <a:spcPts val="1100"/>
              </a:spcBef>
              <a:buClr>
                <a:srgbClr val="C00000"/>
              </a:buClr>
              <a:buSzPct val="100000"/>
              <a:buFont typeface="Arial"/>
              <a:buChar char="•"/>
              <a:defRPr sz="2112">
                <a:latin typeface="+mj-lt"/>
                <a:ea typeface="+mj-ea"/>
                <a:cs typeface="+mj-cs"/>
                <a:sym typeface="Source Sans Pro Regular"/>
              </a:defRPr>
            </a:pPr>
            <a:r>
              <a:rPr sz="2100" dirty="0"/>
              <a:t>Provide necessary OHS training. </a:t>
            </a:r>
          </a:p>
          <a:p>
            <a:pPr marL="243839" indent="-243839" defTabSz="277749">
              <a:lnSpc>
                <a:spcPct val="110000"/>
              </a:lnSpc>
              <a:spcBef>
                <a:spcPts val="1100"/>
              </a:spcBef>
              <a:buClr>
                <a:srgbClr val="C00000"/>
              </a:buClr>
              <a:buSzPct val="100000"/>
              <a:buFont typeface="Arial"/>
              <a:buChar char="•"/>
              <a:defRPr sz="2112">
                <a:latin typeface="+mj-lt"/>
                <a:ea typeface="+mj-ea"/>
                <a:cs typeface="+mj-cs"/>
                <a:sym typeface="Source Sans Pro Regular"/>
              </a:defRPr>
            </a:pPr>
            <a:r>
              <a:rPr sz="2100" dirty="0"/>
              <a:t>Implement measures to promote OHS and provide appropriate medical and psychological support at no cost to workers.</a:t>
            </a:r>
          </a:p>
          <a:p>
            <a:pPr marL="243839" indent="-243839" defTabSz="277749">
              <a:lnSpc>
                <a:spcPct val="110000"/>
              </a:lnSpc>
              <a:spcBef>
                <a:spcPts val="1100"/>
              </a:spcBef>
              <a:buClr>
                <a:srgbClr val="C00000"/>
              </a:buClr>
              <a:buSzPct val="100000"/>
              <a:buFont typeface="Arial"/>
              <a:buChar char="•"/>
              <a:defRPr sz="2112">
                <a:latin typeface="+mj-lt"/>
                <a:ea typeface="+mj-ea"/>
                <a:cs typeface="+mj-cs"/>
                <a:sym typeface="Source Sans Pro Regular"/>
              </a:defRPr>
            </a:pPr>
            <a:r>
              <a:rPr sz="2100" dirty="0"/>
              <a:t>Provide adequate compensation for the services provided by workers in the field.</a:t>
            </a:r>
          </a:p>
          <a:p>
            <a:pPr marL="243839" indent="-243839" defTabSz="277749">
              <a:lnSpc>
                <a:spcPct val="110000"/>
              </a:lnSpc>
              <a:spcBef>
                <a:spcPts val="1100"/>
              </a:spcBef>
              <a:buClr>
                <a:srgbClr val="C00000"/>
              </a:buClr>
              <a:buSzPct val="100000"/>
              <a:buFont typeface="Arial"/>
              <a:buChar char="•"/>
              <a:defRPr sz="2112">
                <a:latin typeface="+mj-lt"/>
                <a:ea typeface="+mj-ea"/>
                <a:cs typeface="+mj-cs"/>
                <a:sym typeface="Source Sans Pro Regular"/>
              </a:defRPr>
            </a:pPr>
            <a:r>
              <a:rPr sz="2100" dirty="0"/>
              <a:t>Collect information to support ongoing monitoring and evaluation of the effectiveness of OHS </a:t>
            </a:r>
            <a:r>
              <a:rPr lang="hu-HU" sz="2100" dirty="0"/>
              <a:t>programmes</a:t>
            </a:r>
            <a:r>
              <a:rPr sz="2100" dirty="0"/>
              <a:t>. </a:t>
            </a:r>
          </a:p>
        </p:txBody>
      </p:sp>
      <p:sp>
        <p:nvSpPr>
          <p:cNvPr id="480" name="Text Placeholder 4"/>
          <p:cNvSpPr txBox="1"/>
          <p:nvPr/>
        </p:nvSpPr>
        <p:spPr>
          <a:xfrm>
            <a:off x="6538452" y="1427725"/>
            <a:ext cx="3950336" cy="6397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lvl1pPr defTabSz="289321">
              <a:lnSpc>
                <a:spcPct val="90000"/>
              </a:lnSpc>
              <a:spcBef>
                <a:spcPts val="300"/>
              </a:spcBef>
              <a:defRPr sz="3200">
                <a:solidFill>
                  <a:schemeClr val="accent3">
                    <a:lumOff val="-6274"/>
                  </a:schemeClr>
                </a:solidFill>
                <a:latin typeface="+mj-lt"/>
                <a:ea typeface="+mj-ea"/>
                <a:cs typeface="+mj-cs"/>
                <a:sym typeface="Source Sans Pro Regular"/>
              </a:defRPr>
            </a:lvl1pPr>
          </a:lstStyle>
          <a:p>
            <a:r>
              <a:rPr sz="2800" b="1" dirty="0">
                <a:solidFill>
                  <a:srgbClr val="C00000"/>
                </a:solidFill>
                <a:latin typeface="Source Sans Pro Bold"/>
              </a:rPr>
              <a:t>Workers</a:t>
            </a:r>
          </a:p>
        </p:txBody>
      </p:sp>
      <p:sp>
        <p:nvSpPr>
          <p:cNvPr id="481" name="Content Placeholder 5"/>
          <p:cNvSpPr txBox="1"/>
          <p:nvPr/>
        </p:nvSpPr>
        <p:spPr>
          <a:xfrm>
            <a:off x="6538452" y="2081213"/>
            <a:ext cx="4356987" cy="38465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marL="243839" indent="-243839" defTabSz="277749">
              <a:lnSpc>
                <a:spcPct val="90000"/>
              </a:lnSpc>
              <a:spcBef>
                <a:spcPts val="1100"/>
              </a:spcBef>
              <a:buClr>
                <a:srgbClr val="C00000"/>
              </a:buClr>
              <a:buSzPct val="100000"/>
              <a:buFont typeface="Arial"/>
              <a:buChar char="•"/>
              <a:defRPr sz="2112">
                <a:latin typeface="+mj-lt"/>
                <a:ea typeface="+mj-ea"/>
                <a:cs typeface="+mj-cs"/>
                <a:sym typeface="Source Sans Pro Regular"/>
              </a:defRPr>
            </a:pPr>
            <a:r>
              <a:rPr sz="2100" dirty="0">
                <a:latin typeface="+mj-lt"/>
                <a:ea typeface="+mj-ea"/>
                <a:cs typeface="+mj-cs"/>
              </a:rPr>
              <a:t>Report  immediately to their supervisor any situation that they believe presents an imminent and serious danger to their lives or health.</a:t>
            </a:r>
          </a:p>
          <a:p>
            <a:pPr marL="243839" indent="-243839" defTabSz="277749">
              <a:lnSpc>
                <a:spcPct val="90000"/>
              </a:lnSpc>
              <a:spcBef>
                <a:spcPts val="1100"/>
              </a:spcBef>
              <a:buClr>
                <a:srgbClr val="C00000"/>
              </a:buClr>
              <a:buSzPct val="100000"/>
              <a:buFont typeface="Arial"/>
              <a:buChar char="•"/>
              <a:defRPr sz="2112">
                <a:latin typeface="+mj-lt"/>
                <a:ea typeface="+mj-ea"/>
                <a:cs typeface="+mj-cs"/>
                <a:sym typeface="Source Sans Pro Regular"/>
              </a:defRPr>
            </a:pPr>
            <a:r>
              <a:rPr sz="2100" dirty="0">
                <a:latin typeface="+mj-lt"/>
                <a:ea typeface="+mj-ea"/>
                <a:cs typeface="+mj-cs"/>
              </a:rPr>
              <a:t>Remove themselves from a work situation that they believe presents an imminent and serious danger to their lives or health.</a:t>
            </a:r>
          </a:p>
          <a:p>
            <a:pPr marL="243839" indent="-243839" defTabSz="277749">
              <a:lnSpc>
                <a:spcPct val="90000"/>
              </a:lnSpc>
              <a:spcBef>
                <a:spcPts val="1100"/>
              </a:spcBef>
              <a:buClr>
                <a:srgbClr val="C00000"/>
              </a:buClr>
              <a:buSzPct val="100000"/>
              <a:buFont typeface="Arial"/>
              <a:buChar char="•"/>
              <a:defRPr sz="2112">
                <a:latin typeface="+mj-lt"/>
                <a:ea typeface="+mj-ea"/>
                <a:cs typeface="+mj-cs"/>
                <a:sym typeface="Source Sans Pro Regular"/>
              </a:defRPr>
            </a:pPr>
            <a:r>
              <a:rPr sz="2100" dirty="0">
                <a:latin typeface="+mj-lt"/>
                <a:ea typeface="+mj-ea"/>
                <a:cs typeface="+mj-cs"/>
              </a:rPr>
              <a:t>Follow established OHS policies and procedures.</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42</a:t>
            </a:fld>
            <a:endParaRPr/>
          </a:p>
        </p:txBody>
      </p:sp>
      <p:sp>
        <p:nvSpPr>
          <p:cNvPr id="484" name="Content Placeholder 2"/>
          <p:cNvSpPr txBox="1">
            <a:spLocks noGrp="1"/>
          </p:cNvSpPr>
          <p:nvPr>
            <p:ph type="body" idx="1"/>
          </p:nvPr>
        </p:nvSpPr>
        <p:spPr>
          <a:xfrm>
            <a:off x="1440682" y="1139645"/>
            <a:ext cx="9310636" cy="5261680"/>
          </a:xfrm>
          <a:prstGeom prst="rect">
            <a:avLst/>
          </a:prstGeom>
        </p:spPr>
        <p:txBody>
          <a:bodyPr>
            <a:normAutofit/>
          </a:bodyPr>
          <a:lstStyle/>
          <a:p>
            <a:pPr marL="0" indent="0">
              <a:buSzTx/>
              <a:buNone/>
              <a:defRPr sz="2200"/>
            </a:pPr>
            <a:r>
              <a:rPr sz="2400" dirty="0"/>
              <a:t>This refers to the ongoing and systematic collection, analysis, interpretation and dissemination of data related to responders’ injury, illness and exposure status.</a:t>
            </a:r>
          </a:p>
          <a:p>
            <a:pPr marL="0" indent="0">
              <a:buSzTx/>
              <a:buNone/>
              <a:defRPr sz="2200"/>
            </a:pPr>
            <a:endParaRPr sz="2400" dirty="0"/>
          </a:p>
          <a:p>
            <a:pPr marL="0" indent="0">
              <a:buSzTx/>
              <a:buNone/>
              <a:defRPr sz="2200"/>
            </a:pPr>
            <a:r>
              <a:rPr sz="2400" b="1" dirty="0">
                <a:solidFill>
                  <a:srgbClr val="C00000"/>
                </a:solidFill>
              </a:rPr>
              <a:t>Goal:</a:t>
            </a:r>
          </a:p>
          <a:p>
            <a:pPr marL="0" indent="0">
              <a:buSzTx/>
              <a:buNone/>
              <a:defRPr sz="2200"/>
            </a:pPr>
            <a:r>
              <a:rPr sz="2400" dirty="0"/>
              <a:t>To cover Occupational health and safety risks and impacts from  selection and hiring to long after completion of deployment stage.</a:t>
            </a:r>
          </a:p>
          <a:p>
            <a:pPr marL="0" indent="0">
              <a:buSzTx/>
              <a:buNone/>
              <a:defRPr sz="2200"/>
            </a:pPr>
            <a:endParaRPr sz="2400" dirty="0"/>
          </a:p>
          <a:p>
            <a:pPr marL="0" indent="0">
              <a:buSzTx/>
              <a:buNone/>
              <a:defRPr sz="2200"/>
            </a:pPr>
            <a:r>
              <a:rPr sz="2400" b="1" dirty="0">
                <a:solidFill>
                  <a:srgbClr val="C00000"/>
                </a:solidFill>
              </a:rPr>
              <a:t>Three stages:</a:t>
            </a:r>
          </a:p>
          <a:p>
            <a:pPr marL="0" indent="0">
              <a:buSzTx/>
              <a:buNone/>
              <a:defRPr sz="2200"/>
            </a:pPr>
            <a:r>
              <a:rPr sz="2400" dirty="0"/>
              <a:t>OHS monitoring and surveillance requires specific actions throughout the response activity and at each stage, the requirements are different. </a:t>
            </a:r>
            <a:endParaRPr sz="2400" u="sng" dirty="0"/>
          </a:p>
          <a:p>
            <a:pPr marL="614044" lvl="1" indent="-254000">
              <a:spcBef>
                <a:spcPts val="100"/>
              </a:spcBef>
              <a:buClr>
                <a:srgbClr val="C00000"/>
              </a:buClr>
              <a:defRPr sz="2200"/>
            </a:pPr>
            <a:r>
              <a:rPr sz="2400" dirty="0"/>
              <a:t>Pre-deployment</a:t>
            </a:r>
          </a:p>
          <a:p>
            <a:pPr marL="614044" lvl="1" indent="-254000">
              <a:spcBef>
                <a:spcPts val="100"/>
              </a:spcBef>
              <a:buClr>
                <a:srgbClr val="C00000"/>
              </a:buClr>
              <a:defRPr sz="2200"/>
            </a:pPr>
            <a:r>
              <a:rPr sz="2400" dirty="0"/>
              <a:t>Deployment and</a:t>
            </a:r>
          </a:p>
          <a:p>
            <a:pPr marL="614044" lvl="1" indent="-254000">
              <a:spcBef>
                <a:spcPts val="100"/>
              </a:spcBef>
              <a:buClr>
                <a:srgbClr val="C00000"/>
              </a:buClr>
              <a:defRPr sz="2200"/>
            </a:pPr>
            <a:r>
              <a:rPr sz="2400" dirty="0"/>
              <a:t>Post-deployment</a:t>
            </a:r>
          </a:p>
        </p:txBody>
      </p:sp>
      <p:sp>
        <p:nvSpPr>
          <p:cNvPr id="485" name="Title 1"/>
          <p:cNvSpPr txBox="1">
            <a:spLocks noGrp="1"/>
          </p:cNvSpPr>
          <p:nvPr>
            <p:ph type="title" idx="4294967295"/>
          </p:nvPr>
        </p:nvSpPr>
        <p:spPr>
          <a:xfrm>
            <a:off x="219434" y="-68582"/>
            <a:ext cx="7516897" cy="1094422"/>
          </a:xfrm>
          <a:prstGeom prst="rect">
            <a:avLst/>
          </a:prstGeom>
        </p:spPr>
        <p:txBody>
          <a:bodyPr/>
          <a:lstStyle/>
          <a:p>
            <a:r>
              <a:rPr b="1" dirty="0"/>
              <a:t>Occupational health and safety </a:t>
            </a:r>
            <a:br>
              <a:rPr b="1" dirty="0"/>
            </a:br>
            <a:r>
              <a:rPr b="1" dirty="0"/>
              <a:t>surveillance and monitoring system</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43</a:t>
            </a:fld>
            <a:endParaRPr/>
          </a:p>
        </p:txBody>
      </p:sp>
      <p:sp>
        <p:nvSpPr>
          <p:cNvPr id="488" name="Content Placeholder 2"/>
          <p:cNvSpPr txBox="1">
            <a:spLocks noGrp="1"/>
          </p:cNvSpPr>
          <p:nvPr>
            <p:ph type="body" idx="1"/>
          </p:nvPr>
        </p:nvSpPr>
        <p:spPr>
          <a:xfrm>
            <a:off x="1617582" y="1101964"/>
            <a:ext cx="8956836" cy="5277967"/>
          </a:xfrm>
          <a:prstGeom prst="rect">
            <a:avLst/>
          </a:prstGeom>
        </p:spPr>
        <p:txBody>
          <a:bodyPr/>
          <a:lstStyle/>
          <a:p>
            <a:pPr marL="0" indent="0">
              <a:buSzTx/>
              <a:buNone/>
              <a:defRPr sz="2400"/>
            </a:pPr>
            <a:r>
              <a:rPr dirty="0"/>
              <a:t>At the pre-deployment stage, the purpose of OHS monitoring and surveillance is to select appropriate personnel, assess for any pre-existing health condition that poses risk for deployment, train with general and specific skills and provide protection against preventable hazards through immunization and chemoprophylaxis and training. </a:t>
            </a:r>
          </a:p>
          <a:p>
            <a:pPr marL="0" indent="0">
              <a:buSzTx/>
              <a:buNone/>
              <a:defRPr sz="2400"/>
            </a:pPr>
            <a:endParaRPr dirty="0"/>
          </a:p>
          <a:p>
            <a:pPr marL="0" indent="0">
              <a:buSzTx/>
              <a:buNone/>
              <a:defRPr sz="2400"/>
            </a:pPr>
            <a:r>
              <a:rPr b="1" dirty="0">
                <a:solidFill>
                  <a:srgbClr val="C00000"/>
                </a:solidFill>
              </a:rPr>
              <a:t>Pre deployment stage activities</a:t>
            </a:r>
          </a:p>
          <a:p>
            <a:pPr marL="0" indent="0">
              <a:buSzTx/>
              <a:buNone/>
              <a:defRPr sz="2400"/>
            </a:pPr>
            <a:endParaRPr dirty="0"/>
          </a:p>
          <a:p>
            <a:pPr marL="626363" indent="-342900">
              <a:spcBef>
                <a:spcPts val="0"/>
              </a:spcBef>
              <a:buClr>
                <a:srgbClr val="C00000"/>
              </a:buClr>
              <a:buFontTx/>
              <a:buAutoNum type="arabicPeriod"/>
              <a:defRPr sz="2400"/>
            </a:pPr>
            <a:r>
              <a:rPr dirty="0"/>
              <a:t>Health checks and medical clearance.</a:t>
            </a:r>
          </a:p>
          <a:p>
            <a:pPr marL="626363" indent="-342900">
              <a:spcBef>
                <a:spcPts val="0"/>
              </a:spcBef>
              <a:buClr>
                <a:srgbClr val="C00000"/>
              </a:buClr>
              <a:buFontTx/>
              <a:buAutoNum type="arabicPeriod"/>
              <a:defRPr sz="2400"/>
            </a:pPr>
            <a:r>
              <a:rPr dirty="0"/>
              <a:t>Preventive immunization.</a:t>
            </a:r>
          </a:p>
          <a:p>
            <a:pPr marL="626363" indent="-342900">
              <a:spcBef>
                <a:spcPts val="0"/>
              </a:spcBef>
              <a:buClr>
                <a:srgbClr val="C00000"/>
              </a:buClr>
              <a:buFontTx/>
              <a:buAutoNum type="arabicPeriod"/>
              <a:defRPr sz="2400"/>
            </a:pPr>
            <a:r>
              <a:rPr dirty="0"/>
              <a:t>Chemoprophylaxis e.g., against Malaria.</a:t>
            </a:r>
          </a:p>
          <a:p>
            <a:pPr marL="626363" indent="-342900">
              <a:spcBef>
                <a:spcPts val="0"/>
              </a:spcBef>
              <a:buClr>
                <a:srgbClr val="C00000"/>
              </a:buClr>
              <a:buFontTx/>
              <a:buAutoNum type="arabicPeriod"/>
              <a:defRPr sz="2400"/>
            </a:pPr>
            <a:r>
              <a:rPr dirty="0"/>
              <a:t>Induction training.</a:t>
            </a:r>
          </a:p>
          <a:p>
            <a:pPr marL="626363" indent="-342900">
              <a:spcBef>
                <a:spcPts val="0"/>
              </a:spcBef>
              <a:buClr>
                <a:srgbClr val="C00000"/>
              </a:buClr>
              <a:buFontTx/>
              <a:buAutoNum type="arabicPeriod"/>
              <a:defRPr sz="2400"/>
            </a:pPr>
            <a:r>
              <a:rPr dirty="0"/>
              <a:t>Provision of medical and hygiene kits, and insecticide. impregnated bed-net for personal protection.</a:t>
            </a:r>
          </a:p>
        </p:txBody>
      </p:sp>
      <p:sp>
        <p:nvSpPr>
          <p:cNvPr id="489" name="Title 1"/>
          <p:cNvSpPr txBox="1">
            <a:spLocks noGrp="1"/>
          </p:cNvSpPr>
          <p:nvPr>
            <p:ph type="title" idx="4294967295"/>
          </p:nvPr>
        </p:nvSpPr>
        <p:spPr>
          <a:xfrm>
            <a:off x="228741" y="-71846"/>
            <a:ext cx="6621034" cy="787810"/>
          </a:xfrm>
          <a:prstGeom prst="rect">
            <a:avLst/>
          </a:prstGeom>
        </p:spPr>
        <p:txBody>
          <a:bodyPr/>
          <a:lstStyle/>
          <a:p>
            <a:r>
              <a:rPr b="1" dirty="0"/>
              <a:t>Pre-deployment stage activities</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44</a:t>
            </a:fld>
            <a:endParaRPr/>
          </a:p>
        </p:txBody>
      </p:sp>
      <p:sp>
        <p:nvSpPr>
          <p:cNvPr id="492" name="Content Placeholder 2"/>
          <p:cNvSpPr txBox="1">
            <a:spLocks noGrp="1"/>
          </p:cNvSpPr>
          <p:nvPr>
            <p:ph type="body" idx="1"/>
          </p:nvPr>
        </p:nvSpPr>
        <p:spPr>
          <a:xfrm>
            <a:off x="1146824" y="921598"/>
            <a:ext cx="10042285" cy="5568753"/>
          </a:xfrm>
          <a:prstGeom prst="rect">
            <a:avLst/>
          </a:prstGeom>
        </p:spPr>
        <p:txBody>
          <a:bodyPr>
            <a:noAutofit/>
          </a:bodyPr>
          <a:lstStyle/>
          <a:p>
            <a:pPr marL="0" indent="0">
              <a:spcBef>
                <a:spcPts val="0"/>
              </a:spcBef>
              <a:buSzTx/>
              <a:buNone/>
              <a:defRPr sz="2000">
                <a:solidFill>
                  <a:schemeClr val="accent3">
                    <a:lumOff val="-6274"/>
                  </a:schemeClr>
                </a:solidFill>
                <a:latin typeface="Source Sans Pro Bold"/>
                <a:ea typeface="Source Sans Pro Bold"/>
                <a:cs typeface="Source Sans Pro Bold"/>
                <a:sym typeface="Source Sans Pro Bold"/>
              </a:defRPr>
            </a:pPr>
            <a:r>
              <a:rPr sz="2200" b="1" dirty="0">
                <a:solidFill>
                  <a:srgbClr val="C00000"/>
                </a:solidFill>
              </a:rPr>
              <a:t>Preventive immunization must be guided by:</a:t>
            </a:r>
          </a:p>
          <a:p>
            <a:pPr marL="254000" indent="-254000">
              <a:spcBef>
                <a:spcPts val="0"/>
              </a:spcBef>
              <a:buClr>
                <a:srgbClr val="C00000"/>
              </a:buClr>
              <a:defRPr sz="2000"/>
            </a:pPr>
            <a:r>
              <a:rPr sz="2200" dirty="0"/>
              <a:t>Region of deployment for locally endemic diseases.</a:t>
            </a:r>
          </a:p>
          <a:p>
            <a:pPr marL="254000" indent="-254000">
              <a:spcBef>
                <a:spcPts val="0"/>
              </a:spcBef>
              <a:buClr>
                <a:srgbClr val="C00000"/>
              </a:buClr>
              <a:defRPr sz="2000"/>
            </a:pPr>
            <a:r>
              <a:rPr sz="2200" dirty="0"/>
              <a:t>Essential primary immunization status of the emergency workers.</a:t>
            </a:r>
          </a:p>
          <a:p>
            <a:pPr marL="254000" indent="-254000">
              <a:spcBef>
                <a:spcPts val="0"/>
              </a:spcBef>
              <a:buClr>
                <a:srgbClr val="C00000"/>
              </a:buClr>
              <a:defRPr sz="2000"/>
            </a:pPr>
            <a:r>
              <a:rPr sz="2200" dirty="0"/>
              <a:t>Specific disease pathogens. </a:t>
            </a:r>
          </a:p>
          <a:p>
            <a:pPr marL="285750" indent="-285750">
              <a:spcBef>
                <a:spcPts val="0"/>
              </a:spcBef>
              <a:defRPr sz="2000"/>
            </a:pPr>
            <a:endParaRPr sz="2200" dirty="0"/>
          </a:p>
          <a:p>
            <a:pPr marL="0" indent="0">
              <a:spcBef>
                <a:spcPts val="0"/>
              </a:spcBef>
              <a:buSzTx/>
              <a:buNone/>
              <a:defRPr sz="2000">
                <a:solidFill>
                  <a:schemeClr val="accent3">
                    <a:lumOff val="-6274"/>
                  </a:schemeClr>
                </a:solidFill>
                <a:latin typeface="Source Sans Pro Bold"/>
                <a:ea typeface="Source Sans Pro Bold"/>
                <a:cs typeface="Source Sans Pro Bold"/>
                <a:sym typeface="Source Sans Pro Bold"/>
              </a:defRPr>
            </a:pPr>
            <a:r>
              <a:rPr sz="2200" b="1" dirty="0">
                <a:solidFill>
                  <a:srgbClr val="C00000"/>
                </a:solidFill>
              </a:rPr>
              <a:t>Coverage:</a:t>
            </a:r>
          </a:p>
          <a:p>
            <a:pPr marL="254000" indent="-254000">
              <a:spcBef>
                <a:spcPts val="0"/>
              </a:spcBef>
              <a:buClr>
                <a:srgbClr val="C00000"/>
              </a:buClr>
              <a:defRPr sz="2000"/>
            </a:pPr>
            <a:r>
              <a:rPr sz="2200" dirty="0"/>
              <a:t>COVID-19 vaccine – according to national vaccine deployment plan.</a:t>
            </a:r>
          </a:p>
          <a:p>
            <a:pPr marL="254000" indent="-254000">
              <a:spcBef>
                <a:spcPts val="0"/>
              </a:spcBef>
              <a:buClr>
                <a:srgbClr val="C00000"/>
              </a:buClr>
              <a:defRPr sz="2000"/>
            </a:pPr>
            <a:r>
              <a:rPr sz="2200" dirty="0"/>
              <a:t>Yellow fever (mandatory) for deployment in specified regions and countries.</a:t>
            </a:r>
          </a:p>
          <a:p>
            <a:pPr marL="254000" indent="-254000">
              <a:spcBef>
                <a:spcPts val="0"/>
              </a:spcBef>
              <a:buClr>
                <a:srgbClr val="C00000"/>
              </a:buClr>
              <a:defRPr sz="2000"/>
            </a:pPr>
            <a:r>
              <a:rPr sz="2200" dirty="0"/>
              <a:t>Diphtheria-Tetanus (ideally within 5 years).</a:t>
            </a:r>
          </a:p>
          <a:p>
            <a:pPr marL="254000" indent="-254000">
              <a:spcBef>
                <a:spcPts val="0"/>
              </a:spcBef>
              <a:buClr>
                <a:srgbClr val="C00000"/>
              </a:buClr>
              <a:defRPr sz="2000"/>
            </a:pPr>
            <a:r>
              <a:rPr sz="2200" dirty="0"/>
              <a:t>Polio +/- Pertussis.</a:t>
            </a:r>
          </a:p>
          <a:p>
            <a:pPr marL="254000" indent="-254000">
              <a:spcBef>
                <a:spcPts val="0"/>
              </a:spcBef>
              <a:buClr>
                <a:srgbClr val="C00000"/>
              </a:buClr>
              <a:defRPr sz="2000"/>
            </a:pPr>
            <a:r>
              <a:rPr sz="2200" dirty="0"/>
              <a:t>Typhoid vaccine.</a:t>
            </a:r>
          </a:p>
          <a:p>
            <a:pPr marL="254000" indent="-254000">
              <a:spcBef>
                <a:spcPts val="0"/>
              </a:spcBef>
              <a:buClr>
                <a:srgbClr val="C00000"/>
              </a:buClr>
              <a:defRPr sz="2000"/>
            </a:pPr>
            <a:r>
              <a:rPr sz="2200" dirty="0"/>
              <a:t>Hepatitis A and B.</a:t>
            </a:r>
          </a:p>
          <a:p>
            <a:pPr marL="254000" indent="-254000">
              <a:spcBef>
                <a:spcPts val="0"/>
              </a:spcBef>
              <a:buClr>
                <a:srgbClr val="C00000"/>
              </a:buClr>
              <a:defRPr sz="2000"/>
            </a:pPr>
            <a:r>
              <a:rPr sz="2200" dirty="0"/>
              <a:t>Meningitis ACYW 135 (mandatory if outbreak is on-going).</a:t>
            </a:r>
          </a:p>
          <a:p>
            <a:pPr marL="254000" indent="-254000">
              <a:spcBef>
                <a:spcPts val="0"/>
              </a:spcBef>
              <a:buClr>
                <a:srgbClr val="C00000"/>
              </a:buClr>
              <a:defRPr sz="2000"/>
            </a:pPr>
            <a:r>
              <a:rPr sz="2200" dirty="0"/>
              <a:t>Measles for those born after 1963 who have not had the disease, or 2 doses of MMR.</a:t>
            </a:r>
          </a:p>
          <a:p>
            <a:pPr marL="254000" indent="-254000">
              <a:spcBef>
                <a:spcPts val="0"/>
              </a:spcBef>
              <a:buClr>
                <a:srgbClr val="C00000"/>
              </a:buClr>
              <a:defRPr sz="2000"/>
            </a:pPr>
            <a:r>
              <a:rPr sz="2200" dirty="0"/>
              <a:t>Rabies (recommended).</a:t>
            </a:r>
          </a:p>
          <a:p>
            <a:pPr marL="254000" indent="-254000">
              <a:spcBef>
                <a:spcPts val="0"/>
              </a:spcBef>
              <a:buClr>
                <a:srgbClr val="C00000"/>
              </a:buClr>
              <a:defRPr sz="2000"/>
            </a:pPr>
            <a:r>
              <a:rPr sz="2200" dirty="0"/>
              <a:t>Cholera vaccine: only recommended in limited situations and based on risk assessment.</a:t>
            </a:r>
          </a:p>
        </p:txBody>
      </p:sp>
      <p:sp>
        <p:nvSpPr>
          <p:cNvPr id="493" name="Title 1"/>
          <p:cNvSpPr txBox="1">
            <a:spLocks noGrp="1"/>
          </p:cNvSpPr>
          <p:nvPr>
            <p:ph type="title" idx="4294967295"/>
          </p:nvPr>
        </p:nvSpPr>
        <p:spPr>
          <a:xfrm>
            <a:off x="237497" y="-998"/>
            <a:ext cx="6096001" cy="646114"/>
          </a:xfrm>
          <a:prstGeom prst="rect">
            <a:avLst/>
          </a:prstGeom>
        </p:spPr>
        <p:txBody>
          <a:bodyPr/>
          <a:lstStyle/>
          <a:p>
            <a:r>
              <a:rPr b="1" dirty="0"/>
              <a:t>Preventive immunizations</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45</a:t>
            </a:fld>
            <a:endParaRPr/>
          </a:p>
        </p:txBody>
      </p:sp>
      <p:sp>
        <p:nvSpPr>
          <p:cNvPr id="496" name="Content Placeholder 2"/>
          <p:cNvSpPr txBox="1">
            <a:spLocks noGrp="1"/>
          </p:cNvSpPr>
          <p:nvPr>
            <p:ph type="body" idx="1"/>
          </p:nvPr>
        </p:nvSpPr>
        <p:spPr>
          <a:xfrm>
            <a:off x="1566313" y="806997"/>
            <a:ext cx="9214758" cy="5418735"/>
          </a:xfrm>
          <a:prstGeom prst="rect">
            <a:avLst/>
          </a:prstGeom>
        </p:spPr>
        <p:txBody>
          <a:bodyPr>
            <a:noAutofit/>
          </a:bodyPr>
          <a:lstStyle/>
          <a:p>
            <a:pPr marL="0" indent="0">
              <a:lnSpc>
                <a:spcPct val="100000"/>
              </a:lnSpc>
              <a:spcBef>
                <a:spcPts val="600"/>
              </a:spcBef>
              <a:buSzTx/>
              <a:buNone/>
              <a:defRPr sz="2000"/>
            </a:pPr>
            <a:r>
              <a:rPr sz="2000" dirty="0"/>
              <a:t>Briefing reinforces the trainings received and provides opportunity to provide answers to specific queries and personal protective logistics. It may be carried out by personnel with knowledge of occupational health and safety (OHS focal point):</a:t>
            </a:r>
          </a:p>
          <a:p>
            <a:pPr marL="0" indent="0">
              <a:lnSpc>
                <a:spcPct val="100000"/>
              </a:lnSpc>
              <a:spcBef>
                <a:spcPts val="600"/>
              </a:spcBef>
              <a:buSzTx/>
              <a:buNone/>
              <a:defRPr sz="2000">
                <a:solidFill>
                  <a:schemeClr val="accent3">
                    <a:lumOff val="-6274"/>
                  </a:schemeClr>
                </a:solidFill>
                <a:latin typeface="Source Sans Pro Bold"/>
                <a:ea typeface="Source Sans Pro Bold"/>
                <a:cs typeface="Source Sans Pro Bold"/>
                <a:sym typeface="Source Sans Pro Bold"/>
              </a:defRPr>
            </a:pPr>
            <a:r>
              <a:rPr sz="2000" b="1" dirty="0">
                <a:solidFill>
                  <a:srgbClr val="C00000"/>
                </a:solidFill>
              </a:rPr>
              <a:t>Coverage:</a:t>
            </a:r>
          </a:p>
          <a:p>
            <a:pPr marL="254000" indent="-254000">
              <a:lnSpc>
                <a:spcPct val="100000"/>
              </a:lnSpc>
              <a:spcBef>
                <a:spcPts val="600"/>
              </a:spcBef>
              <a:buClr>
                <a:srgbClr val="C00000"/>
              </a:buClr>
              <a:defRPr sz="2000"/>
            </a:pPr>
            <a:r>
              <a:rPr sz="2000" dirty="0"/>
              <a:t>Specific OHS risks, the measures in place, resources, and services available in the facility or in the local community. </a:t>
            </a:r>
          </a:p>
          <a:p>
            <a:pPr marL="254000" indent="-254000">
              <a:lnSpc>
                <a:spcPct val="100000"/>
              </a:lnSpc>
              <a:spcBef>
                <a:spcPts val="600"/>
              </a:spcBef>
              <a:buClr>
                <a:srgbClr val="C00000"/>
              </a:buClr>
              <a:defRPr sz="2000"/>
            </a:pPr>
            <a:r>
              <a:rPr sz="2000" dirty="0"/>
              <a:t>Trainings and the equipment for protecting their health and safety made available to them during the pre-deployment stage.</a:t>
            </a:r>
          </a:p>
          <a:p>
            <a:pPr marL="254000" indent="-254000">
              <a:lnSpc>
                <a:spcPct val="100000"/>
              </a:lnSpc>
              <a:spcBef>
                <a:spcPts val="600"/>
              </a:spcBef>
              <a:buClr>
                <a:srgbClr val="C00000"/>
              </a:buClr>
              <a:defRPr sz="2000"/>
            </a:pPr>
            <a:r>
              <a:rPr sz="2000" dirty="0"/>
              <a:t>Use of  on-site safety and security equipment, PPE, and IPC measures, facilities for water and sanitation, personal hygiene, resting and socializing, the need for hand hygiene, respiratory etiquette, and physical distancing outside patient care areas.</a:t>
            </a:r>
          </a:p>
          <a:p>
            <a:pPr marL="254000" indent="-254000">
              <a:lnSpc>
                <a:spcPct val="100000"/>
              </a:lnSpc>
              <a:spcBef>
                <a:spcPts val="600"/>
              </a:spcBef>
              <a:buClr>
                <a:srgbClr val="C00000"/>
              </a:buClr>
              <a:defRPr sz="2000"/>
            </a:pPr>
            <a:r>
              <a:rPr sz="2000" dirty="0"/>
              <a:t>Work organization.</a:t>
            </a:r>
          </a:p>
          <a:p>
            <a:pPr marL="254000" indent="-254000">
              <a:lnSpc>
                <a:spcPct val="100000"/>
              </a:lnSpc>
              <a:spcBef>
                <a:spcPts val="600"/>
              </a:spcBef>
              <a:buClr>
                <a:srgbClr val="C00000"/>
              </a:buClr>
              <a:defRPr sz="2000"/>
            </a:pPr>
            <a:r>
              <a:rPr sz="2000" dirty="0"/>
              <a:t>Security briefing and the buddy system.</a:t>
            </a:r>
          </a:p>
          <a:p>
            <a:pPr marL="254000" indent="-254000">
              <a:lnSpc>
                <a:spcPct val="100000"/>
              </a:lnSpc>
              <a:spcBef>
                <a:spcPts val="600"/>
              </a:spcBef>
              <a:buClr>
                <a:srgbClr val="C00000"/>
              </a:buClr>
              <a:defRPr sz="2000"/>
            </a:pPr>
            <a:r>
              <a:rPr sz="2000" dirty="0"/>
              <a:t>Procedures e.g., reporting of cases with psychological and sexual harassment and physical violence, as well as accidental exposure to blood and body fluids, including respiratory secretions, etc.</a:t>
            </a:r>
          </a:p>
        </p:txBody>
      </p:sp>
      <p:sp>
        <p:nvSpPr>
          <p:cNvPr id="497" name="Title 1"/>
          <p:cNvSpPr txBox="1">
            <a:spLocks noGrp="1"/>
          </p:cNvSpPr>
          <p:nvPr>
            <p:ph type="title"/>
          </p:nvPr>
        </p:nvSpPr>
        <p:spPr>
          <a:xfrm>
            <a:off x="238435" y="-1"/>
            <a:ext cx="6251576" cy="646115"/>
          </a:xfrm>
          <a:prstGeom prst="rect">
            <a:avLst/>
          </a:prstGeom>
        </p:spPr>
        <p:txBody>
          <a:bodyPr/>
          <a:lstStyle/>
          <a:p>
            <a:r>
              <a:rPr b="1" dirty="0"/>
              <a:t>Briefing on arrival</a:t>
            </a: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46</a:t>
            </a:fld>
            <a:endParaRPr/>
          </a:p>
        </p:txBody>
      </p:sp>
      <p:sp>
        <p:nvSpPr>
          <p:cNvPr id="500" name="Title 1"/>
          <p:cNvSpPr txBox="1">
            <a:spLocks noGrp="1"/>
          </p:cNvSpPr>
          <p:nvPr>
            <p:ph type="title"/>
          </p:nvPr>
        </p:nvSpPr>
        <p:spPr>
          <a:xfrm>
            <a:off x="237800" y="-61249"/>
            <a:ext cx="5927285" cy="785342"/>
          </a:xfrm>
          <a:prstGeom prst="rect">
            <a:avLst/>
          </a:prstGeom>
        </p:spPr>
        <p:txBody>
          <a:bodyPr/>
          <a:lstStyle/>
          <a:p>
            <a:r>
              <a:rPr b="1" dirty="0"/>
              <a:t>Deployment stage activities</a:t>
            </a:r>
          </a:p>
        </p:txBody>
      </p:sp>
      <p:sp>
        <p:nvSpPr>
          <p:cNvPr id="501" name="Content Placeholder 2"/>
          <p:cNvSpPr txBox="1">
            <a:spLocks noGrp="1"/>
          </p:cNvSpPr>
          <p:nvPr>
            <p:ph type="body" idx="1"/>
          </p:nvPr>
        </p:nvSpPr>
        <p:spPr>
          <a:xfrm>
            <a:off x="2129295" y="1237015"/>
            <a:ext cx="8222167" cy="4654071"/>
          </a:xfrm>
          <a:prstGeom prst="rect">
            <a:avLst/>
          </a:prstGeom>
        </p:spPr>
        <p:txBody>
          <a:bodyPr/>
          <a:lstStyle/>
          <a:p>
            <a:pPr marL="254000" indent="-254000">
              <a:spcBef>
                <a:spcPts val="1200"/>
              </a:spcBef>
              <a:defRPr sz="2400"/>
            </a:pPr>
            <a:r>
              <a:rPr dirty="0"/>
              <a:t>During deployment all workers must follow a strict code of conduct for health and safety in their respective areas of operation. </a:t>
            </a:r>
          </a:p>
          <a:p>
            <a:pPr marL="254000" indent="-254000">
              <a:spcBef>
                <a:spcPts val="1200"/>
              </a:spcBef>
              <a:defRPr sz="2400"/>
            </a:pPr>
            <a:endParaRPr sz="1000" dirty="0"/>
          </a:p>
          <a:p>
            <a:pPr marL="254000" indent="-254000">
              <a:spcBef>
                <a:spcPts val="1200"/>
              </a:spcBef>
              <a:defRPr sz="2400"/>
            </a:pPr>
            <a:r>
              <a:rPr dirty="0"/>
              <a:t>Worksites and lodging areas should be regularly assessed for IPC and OHS risks. </a:t>
            </a:r>
          </a:p>
          <a:p>
            <a:pPr marL="254000" indent="-254000">
              <a:spcBef>
                <a:spcPts val="1200"/>
              </a:spcBef>
              <a:defRPr sz="2400"/>
            </a:pPr>
            <a:endParaRPr sz="1000" dirty="0"/>
          </a:p>
          <a:p>
            <a:pPr marL="254000" indent="-254000">
              <a:spcBef>
                <a:spcPts val="1200"/>
              </a:spcBef>
              <a:defRPr sz="2400"/>
            </a:pPr>
            <a:r>
              <a:rPr dirty="0"/>
              <a:t>Risk assessments should follow general principles and cover all possible hazards and risks that emergency workers may encountered, anticipating the likely response requirements and all necessary preventive measures.</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47</a:t>
            </a:fld>
            <a:endParaRPr/>
          </a:p>
        </p:txBody>
      </p:sp>
      <p:sp>
        <p:nvSpPr>
          <p:cNvPr id="504" name="Content Placeholder 2"/>
          <p:cNvSpPr txBox="1">
            <a:spLocks noGrp="1"/>
          </p:cNvSpPr>
          <p:nvPr>
            <p:ph type="body" idx="1"/>
          </p:nvPr>
        </p:nvSpPr>
        <p:spPr>
          <a:xfrm>
            <a:off x="1201522" y="829532"/>
            <a:ext cx="10076077" cy="5352540"/>
          </a:xfrm>
          <a:prstGeom prst="rect">
            <a:avLst/>
          </a:prstGeom>
        </p:spPr>
        <p:txBody>
          <a:bodyPr>
            <a:normAutofit/>
          </a:bodyPr>
          <a:lstStyle/>
          <a:p>
            <a:pPr marL="0" indent="0">
              <a:spcBef>
                <a:spcPts val="0"/>
              </a:spcBef>
              <a:buSzTx/>
              <a:buNone/>
              <a:defRPr sz="1800"/>
            </a:pPr>
            <a:r>
              <a:rPr sz="2000" dirty="0"/>
              <a:t>Post deployment follow up is essential for later development of psychological illnesses (e.g. Post Traumatic Stress Disorders ( PTSD)). It may also be needed for long term follow up of emergency personnel exposed to hazardous chemical or radiation that may lead to delayed health impacts. It may include:</a:t>
            </a:r>
          </a:p>
          <a:p>
            <a:pPr marL="0" indent="0">
              <a:spcBef>
                <a:spcPts val="0"/>
              </a:spcBef>
              <a:buSzTx/>
              <a:buNone/>
              <a:defRPr sz="1800" u="sng"/>
            </a:pPr>
            <a:endParaRPr sz="2000" dirty="0"/>
          </a:p>
          <a:p>
            <a:pPr marL="0" indent="0">
              <a:spcBef>
                <a:spcPts val="0"/>
              </a:spcBef>
              <a:buSzTx/>
              <a:buNone/>
              <a:defRPr sz="1800" u="sng"/>
            </a:pPr>
            <a:r>
              <a:rPr sz="2000" b="1" dirty="0">
                <a:solidFill>
                  <a:srgbClr val="C00000"/>
                </a:solidFill>
              </a:rPr>
              <a:t>Debriefing:</a:t>
            </a:r>
            <a:r>
              <a:rPr sz="2000" b="1" u="none" dirty="0">
                <a:solidFill>
                  <a:srgbClr val="C00000"/>
                </a:solidFill>
              </a:rPr>
              <a:t> </a:t>
            </a:r>
          </a:p>
          <a:p>
            <a:pPr marL="254000" indent="-254000">
              <a:spcBef>
                <a:spcPts val="0"/>
              </a:spcBef>
              <a:buClr>
                <a:srgbClr val="C00000"/>
              </a:buClr>
              <a:defRPr sz="1800"/>
            </a:pPr>
            <a:r>
              <a:rPr sz="2000" dirty="0"/>
              <a:t>To identify any physical or mental health conditions that may have appeared or worsened during the deployment. </a:t>
            </a:r>
          </a:p>
          <a:p>
            <a:pPr marL="254000" indent="-254000">
              <a:spcBef>
                <a:spcPts val="0"/>
              </a:spcBef>
              <a:buClr>
                <a:srgbClr val="C00000"/>
              </a:buClr>
              <a:defRPr sz="1800"/>
            </a:pPr>
            <a:r>
              <a:rPr sz="2000" dirty="0"/>
              <a:t>To get a feedback about the satisfaction with occupational health services provided during deployment.</a:t>
            </a:r>
          </a:p>
          <a:p>
            <a:pPr marL="0" indent="0">
              <a:spcBef>
                <a:spcPts val="0"/>
              </a:spcBef>
              <a:buSzTx/>
              <a:buNone/>
              <a:defRPr sz="1800" u="sng"/>
            </a:pPr>
            <a:r>
              <a:rPr sz="2000" b="1" dirty="0">
                <a:solidFill>
                  <a:srgbClr val="C00000"/>
                </a:solidFill>
              </a:rPr>
              <a:t>Referral to physician/nurse or mental health professional:</a:t>
            </a:r>
          </a:p>
          <a:p>
            <a:pPr marL="254000" indent="-254000">
              <a:spcBef>
                <a:spcPts val="0"/>
              </a:spcBef>
              <a:buClr>
                <a:srgbClr val="C00000"/>
              </a:buClr>
              <a:defRPr sz="1800"/>
            </a:pPr>
            <a:r>
              <a:rPr sz="2000" dirty="0"/>
              <a:t>To conduct medical evaluation, if these are persisting medical problems or continuing psychological distress/worries. </a:t>
            </a:r>
          </a:p>
          <a:p>
            <a:pPr marL="254000" indent="-254000">
              <a:spcBef>
                <a:spcPts val="0"/>
              </a:spcBef>
              <a:buClr>
                <a:srgbClr val="C00000"/>
              </a:buClr>
              <a:defRPr sz="1800"/>
            </a:pPr>
            <a:r>
              <a:rPr sz="2000" dirty="0"/>
              <a:t>All cases of mental health disorders and substance abuse, caused by or aggravated by the work in emergency response. </a:t>
            </a:r>
          </a:p>
          <a:p>
            <a:pPr marL="0" indent="0">
              <a:spcBef>
                <a:spcPts val="0"/>
              </a:spcBef>
              <a:buSzTx/>
              <a:buNone/>
              <a:defRPr sz="1800" u="sng"/>
            </a:pPr>
            <a:r>
              <a:rPr sz="2000" b="1" dirty="0">
                <a:solidFill>
                  <a:srgbClr val="C00000"/>
                </a:solidFill>
              </a:rPr>
              <a:t>Notification of authorities:</a:t>
            </a:r>
          </a:p>
          <a:p>
            <a:pPr marL="254000" indent="-254000">
              <a:spcBef>
                <a:spcPts val="0"/>
              </a:spcBef>
              <a:buClr>
                <a:srgbClr val="C00000"/>
              </a:buClr>
              <a:defRPr sz="1800"/>
            </a:pPr>
            <a:r>
              <a:rPr sz="2000" dirty="0"/>
              <a:t>All confirmed cases of disease among emergency responders, and other injuries of suspected occupational origin including PTSD, which may be eligible for workers compensation under the national regulations.</a:t>
            </a:r>
          </a:p>
        </p:txBody>
      </p:sp>
      <p:sp>
        <p:nvSpPr>
          <p:cNvPr id="505" name="Title 1"/>
          <p:cNvSpPr txBox="1">
            <a:spLocks noGrp="1"/>
          </p:cNvSpPr>
          <p:nvPr>
            <p:ph type="title"/>
          </p:nvPr>
        </p:nvSpPr>
        <p:spPr>
          <a:xfrm>
            <a:off x="238435" y="-1"/>
            <a:ext cx="6251576" cy="646115"/>
          </a:xfrm>
          <a:prstGeom prst="rect">
            <a:avLst/>
          </a:prstGeom>
        </p:spPr>
        <p:txBody>
          <a:bodyPr/>
          <a:lstStyle/>
          <a:p>
            <a:r>
              <a:rPr b="1" dirty="0"/>
              <a:t>Post deployment</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48</a:t>
            </a:fld>
            <a:endParaRPr/>
          </a:p>
        </p:txBody>
      </p:sp>
      <p:sp>
        <p:nvSpPr>
          <p:cNvPr id="508" name="Content Placeholder 1"/>
          <p:cNvSpPr txBox="1">
            <a:spLocks noGrp="1"/>
          </p:cNvSpPr>
          <p:nvPr>
            <p:ph type="body" idx="1"/>
          </p:nvPr>
        </p:nvSpPr>
        <p:spPr>
          <a:xfrm>
            <a:off x="4209753" y="1172572"/>
            <a:ext cx="7529515" cy="5546726"/>
          </a:xfrm>
          <a:prstGeom prst="rect">
            <a:avLst/>
          </a:prstGeom>
        </p:spPr>
        <p:txBody>
          <a:bodyPr/>
          <a:lstStyle/>
          <a:p>
            <a:pPr marL="254000" indent="-254000">
              <a:spcBef>
                <a:spcPts val="0"/>
              </a:spcBef>
              <a:defRPr sz="2400"/>
            </a:pPr>
            <a:r>
              <a:rPr dirty="0"/>
              <a:t>OHS capacity needs to be managed across all levels (preparedness, response and recovery) as part of Incident Management System.</a:t>
            </a:r>
          </a:p>
          <a:p>
            <a:pPr marL="254000" indent="-254000">
              <a:spcBef>
                <a:spcPts val="0"/>
              </a:spcBef>
              <a:defRPr sz="2400"/>
            </a:pPr>
            <a:endParaRPr dirty="0"/>
          </a:p>
          <a:p>
            <a:pPr marL="254000" indent="-254000">
              <a:spcBef>
                <a:spcPts val="0"/>
              </a:spcBef>
              <a:defRPr sz="2400"/>
            </a:pPr>
            <a:r>
              <a:rPr dirty="0"/>
              <a:t>The Safety Officer, who is the OHS focal point, has emergency authority to stop and/or prevent unsafe acts during incident operations.</a:t>
            </a:r>
          </a:p>
          <a:p>
            <a:pPr marL="254000" indent="-254000">
              <a:spcBef>
                <a:spcPts val="0"/>
              </a:spcBef>
              <a:defRPr sz="2400"/>
            </a:pPr>
            <a:endParaRPr dirty="0"/>
          </a:p>
          <a:p>
            <a:pPr marL="254000" indent="-254000">
              <a:spcBef>
                <a:spcPts val="0"/>
              </a:spcBef>
              <a:defRPr sz="2400"/>
            </a:pPr>
            <a:r>
              <a:rPr dirty="0"/>
              <a:t>OHS surveillance and monitoring must cover risks and impacts from the stage of selection and hiring to long after completion of deployment stage.</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49</a:t>
            </a:fld>
            <a:endParaRPr/>
          </a:p>
        </p:txBody>
      </p:sp>
      <p:sp>
        <p:nvSpPr>
          <p:cNvPr id="514" name="Google Shape;300;p7"/>
          <p:cNvSpPr txBox="1">
            <a:spLocks noGrp="1"/>
          </p:cNvSpPr>
          <p:nvPr>
            <p:ph type="body" sz="half" idx="1"/>
          </p:nvPr>
        </p:nvSpPr>
        <p:spPr>
          <a:xfrm>
            <a:off x="589422" y="1670769"/>
            <a:ext cx="11347451" cy="1870076"/>
          </a:xfrm>
          <a:prstGeom prst="rect">
            <a:avLst/>
          </a:prstGeom>
        </p:spPr>
        <p:txBody>
          <a:bodyPr lIns="134999" tIns="134999" rIns="134999" bIns="134999"/>
          <a:lstStyle/>
          <a:p>
            <a:pPr>
              <a:lnSpc>
                <a:spcPct val="110000"/>
              </a:lnSpc>
              <a:spcBef>
                <a:spcPts val="0"/>
              </a:spcBef>
              <a:defRPr sz="3600"/>
            </a:pPr>
            <a:r>
              <a:rPr b="1" dirty="0"/>
              <a:t>4. References and </a:t>
            </a:r>
            <a:br>
              <a:rPr lang="hu-HU" b="1" dirty="0"/>
            </a:br>
            <a:r>
              <a:rPr b="1" dirty="0"/>
              <a:t>guidelines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
        <p:nvSpPr>
          <p:cNvPr id="298" name="Google Shape;300;p7"/>
          <p:cNvSpPr txBox="1">
            <a:spLocks noGrp="1"/>
          </p:cNvSpPr>
          <p:nvPr>
            <p:ph type="body" sz="quarter" idx="1"/>
          </p:nvPr>
        </p:nvSpPr>
        <p:spPr>
          <a:xfrm>
            <a:off x="3372934" y="1322434"/>
            <a:ext cx="5739168" cy="1870076"/>
          </a:xfrm>
          <a:prstGeom prst="rect">
            <a:avLst/>
          </a:prstGeom>
        </p:spPr>
        <p:txBody>
          <a:bodyPr lIns="134999" tIns="134999" rIns="134999" bIns="134999"/>
          <a:lstStyle/>
          <a:p>
            <a:pPr defTabSz="280642">
              <a:lnSpc>
                <a:spcPct val="110000"/>
              </a:lnSpc>
              <a:spcBef>
                <a:spcPts val="0"/>
              </a:spcBef>
              <a:defRPr sz="3104"/>
            </a:pPr>
            <a:r>
              <a:rPr b="1" dirty="0"/>
              <a:t>1. Purpose and rationale of occupational health and safety in emergencies</a:t>
            </a: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50</a:t>
            </a:fld>
            <a:endParaRPr/>
          </a:p>
        </p:txBody>
      </p:sp>
      <p:sp>
        <p:nvSpPr>
          <p:cNvPr id="517" name="Content Placeholder 2"/>
          <p:cNvSpPr txBox="1">
            <a:spLocks noGrp="1"/>
          </p:cNvSpPr>
          <p:nvPr>
            <p:ph type="body" idx="1"/>
          </p:nvPr>
        </p:nvSpPr>
        <p:spPr>
          <a:xfrm>
            <a:off x="4303084" y="813044"/>
            <a:ext cx="7177716" cy="5677307"/>
          </a:xfrm>
          <a:prstGeom prst="rect">
            <a:avLst/>
          </a:prstGeom>
        </p:spPr>
        <p:txBody>
          <a:bodyPr lIns="0" tIns="0" rIns="0" bIns="0">
            <a:normAutofit/>
          </a:bodyPr>
          <a:lstStyle/>
          <a:p>
            <a:pPr marL="0" lvl="1" indent="0">
              <a:spcBef>
                <a:spcPts val="0"/>
              </a:spcBef>
              <a:buSzTx/>
              <a:buNone/>
              <a:defRPr sz="2000"/>
            </a:pPr>
            <a:r>
              <a:rPr sz="2100" dirty="0"/>
              <a:t>WHO and ILO (2018) Occupational safety and health in public health emergencies: a manual for protecting health workers and responders, WHO and ILO</a:t>
            </a:r>
          </a:p>
          <a:p>
            <a:pPr marL="0" lvl="1" indent="0">
              <a:spcBef>
                <a:spcPts val="0"/>
              </a:spcBef>
              <a:buSzTx/>
              <a:buNone/>
              <a:defRPr sz="2000">
                <a:solidFill>
                  <a:srgbClr val="0070C0"/>
                </a:solidFill>
              </a:defRPr>
            </a:pPr>
            <a:r>
              <a:rPr sz="2100" u="sng" dirty="0">
                <a:solidFill>
                  <a:srgbClr val="0563C1"/>
                </a:solidFill>
                <a:uFill>
                  <a:solidFill>
                    <a:srgbClr val="0563C1"/>
                  </a:solidFill>
                </a:uFill>
                <a:hlinkClick r:id="rId2"/>
              </a:rPr>
              <a:t>https://www.who.int/publications-detail/occupational-safety-and-health-in-public-health-emergencies-a-manual-for-protecting-health-workers-and-responders</a:t>
            </a:r>
            <a:r>
              <a:rPr sz="2100" dirty="0"/>
              <a:t>   </a:t>
            </a:r>
          </a:p>
          <a:p>
            <a:pPr marL="0" indent="0">
              <a:spcBef>
                <a:spcPts val="0"/>
              </a:spcBef>
              <a:buSzTx/>
              <a:buNone/>
              <a:defRPr sz="2000"/>
            </a:pPr>
            <a:endParaRPr sz="2100" dirty="0"/>
          </a:p>
          <a:p>
            <a:pPr marL="0" lvl="1" indent="0">
              <a:spcBef>
                <a:spcPts val="100"/>
              </a:spcBef>
              <a:buSzTx/>
              <a:buNone/>
              <a:defRPr sz="2000"/>
            </a:pPr>
            <a:r>
              <a:rPr sz="2100" dirty="0"/>
              <a:t>ILO (2018) Guidelines on decent work in public emergency services </a:t>
            </a:r>
            <a:r>
              <a:rPr sz="2100" u="sng" dirty="0">
                <a:solidFill>
                  <a:srgbClr val="0563C1"/>
                </a:solidFill>
                <a:uFill>
                  <a:solidFill>
                    <a:srgbClr val="0563C1"/>
                  </a:solidFill>
                </a:uFill>
                <a:hlinkClick r:id="rId3"/>
              </a:rPr>
              <a:t>https://www.ilo.org/sector/activities/sectoral-meetings/WCMS_626551/lang--en/index.htm</a:t>
            </a:r>
            <a:r>
              <a:rPr sz="2100" dirty="0">
                <a:solidFill>
                  <a:srgbClr val="0070C0"/>
                </a:solidFill>
              </a:rPr>
              <a:t> </a:t>
            </a:r>
            <a:endParaRPr sz="2100" dirty="0"/>
          </a:p>
          <a:p>
            <a:pPr marL="0" lvl="1" indent="0">
              <a:spcBef>
                <a:spcPts val="100"/>
              </a:spcBef>
              <a:buSzTx/>
              <a:buNone/>
              <a:defRPr sz="2000">
                <a:solidFill>
                  <a:srgbClr val="0070C0"/>
                </a:solidFill>
              </a:defRPr>
            </a:pPr>
            <a:endParaRPr sz="2100" dirty="0"/>
          </a:p>
          <a:p>
            <a:pPr marL="0" lvl="1" indent="0">
              <a:spcBef>
                <a:spcPts val="100"/>
              </a:spcBef>
              <a:buSzTx/>
              <a:buNone/>
              <a:defRPr sz="2000"/>
            </a:pPr>
            <a:r>
              <a:rPr sz="2100" dirty="0"/>
              <a:t>Psychological first aid: Guide for field workers </a:t>
            </a:r>
            <a:r>
              <a:rPr sz="2100" u="sng" dirty="0">
                <a:solidFill>
                  <a:srgbClr val="0563C1"/>
                </a:solidFill>
                <a:uFill>
                  <a:solidFill>
                    <a:srgbClr val="0563C1"/>
                  </a:solidFill>
                </a:uFill>
                <a:hlinkClick r:id="rId4"/>
              </a:rPr>
              <a:t>https://www.who.int/publications/i/item/9789241548205</a:t>
            </a:r>
            <a:r>
              <a:rPr sz="2100" dirty="0">
                <a:solidFill>
                  <a:srgbClr val="0070C0"/>
                </a:solidFill>
              </a:rPr>
              <a:t> </a:t>
            </a:r>
          </a:p>
          <a:p>
            <a:pPr marL="0" indent="0">
              <a:spcBef>
                <a:spcPts val="0"/>
              </a:spcBef>
              <a:buSzTx/>
              <a:buNone/>
              <a:defRPr sz="2000">
                <a:solidFill>
                  <a:srgbClr val="0070C0"/>
                </a:solidFill>
              </a:defRPr>
            </a:pPr>
            <a:endParaRPr sz="2100" dirty="0">
              <a:solidFill>
                <a:srgbClr val="0070C0"/>
              </a:solidFill>
            </a:endParaRPr>
          </a:p>
          <a:p>
            <a:pPr marL="0" lvl="1" indent="0">
              <a:spcBef>
                <a:spcPts val="0"/>
              </a:spcBef>
              <a:buSzTx/>
              <a:buNone/>
              <a:defRPr sz="2000"/>
            </a:pPr>
            <a:r>
              <a:rPr sz="2100" dirty="0"/>
              <a:t>WHO and ILO (2021) COVID-19: Occupational health and safety for health workers Interim guidance from 2 February 2021 </a:t>
            </a:r>
            <a:r>
              <a:rPr sz="2100" u="sng" dirty="0">
                <a:solidFill>
                  <a:srgbClr val="0563C1"/>
                </a:solidFill>
                <a:uFill>
                  <a:solidFill>
                    <a:srgbClr val="0563C1"/>
                  </a:solidFill>
                </a:uFill>
                <a:hlinkClick r:id="rId5"/>
              </a:rPr>
              <a:t>https://www.who.int/publications/i/item/WHO-2019-nCoV-HCW_advice-2021.1</a:t>
            </a:r>
            <a:r>
              <a:rPr sz="2100" dirty="0">
                <a:solidFill>
                  <a:srgbClr val="0070C0"/>
                </a:solidFill>
              </a:rPr>
              <a:t> </a:t>
            </a: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51</a:t>
            </a:fld>
            <a:endParaRPr/>
          </a:p>
        </p:txBody>
      </p:sp>
      <p:sp>
        <p:nvSpPr>
          <p:cNvPr id="524" name="Google Shape;300;p7"/>
          <p:cNvSpPr txBox="1">
            <a:spLocks noGrp="1"/>
          </p:cNvSpPr>
          <p:nvPr>
            <p:ph type="body" sz="half" idx="1"/>
          </p:nvPr>
        </p:nvSpPr>
        <p:spPr>
          <a:xfrm>
            <a:off x="508547" y="1729763"/>
            <a:ext cx="11347451" cy="1870076"/>
          </a:xfrm>
          <a:prstGeom prst="rect">
            <a:avLst/>
          </a:prstGeom>
        </p:spPr>
        <p:txBody>
          <a:bodyPr lIns="134999" tIns="134999" rIns="134999" bIns="134999"/>
          <a:lstStyle>
            <a:lvl1pPr>
              <a:lnSpc>
                <a:spcPct val="110000"/>
              </a:lnSpc>
              <a:spcBef>
                <a:spcPts val="0"/>
              </a:spcBef>
              <a:defRPr sz="3600"/>
            </a:lvl1pPr>
          </a:lstStyle>
          <a:p>
            <a:r>
              <a:rPr b="1" dirty="0"/>
              <a:t>5. Additional </a:t>
            </a:r>
            <a:r>
              <a:rPr lang="fr-FR" b="1" dirty="0" err="1"/>
              <a:t>learn</a:t>
            </a:r>
            <a:r>
              <a:rPr b="1" dirty="0" err="1"/>
              <a:t>ing</a:t>
            </a:r>
            <a:r>
              <a:rPr b="1" dirty="0"/>
              <a:t> </a:t>
            </a:r>
            <a:br>
              <a:rPr lang="hu-HU" b="1" dirty="0"/>
            </a:br>
            <a:r>
              <a:rPr b="1" dirty="0"/>
              <a:t>resources</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52</a:t>
            </a:fld>
            <a:endParaRPr/>
          </a:p>
        </p:txBody>
      </p:sp>
      <p:sp>
        <p:nvSpPr>
          <p:cNvPr id="527" name="Rectangle 6"/>
          <p:cNvSpPr txBox="1"/>
          <p:nvPr/>
        </p:nvSpPr>
        <p:spPr>
          <a:xfrm>
            <a:off x="4285137" y="433285"/>
            <a:ext cx="7106578" cy="62170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a:latin typeface="+mj-lt"/>
                <a:ea typeface="+mj-ea"/>
                <a:cs typeface="+mj-cs"/>
                <a:sym typeface="Source Sans Pro Regular"/>
              </a:defRPr>
            </a:pPr>
            <a:r>
              <a:rPr lang="en-US" sz="2000" dirty="0"/>
              <a:t>Occupational health and safety for health workers in the context of COVID-19</a:t>
            </a:r>
          </a:p>
          <a:p>
            <a:pPr>
              <a:defRPr>
                <a:latin typeface="+mj-lt"/>
                <a:ea typeface="+mj-ea"/>
                <a:cs typeface="+mj-cs"/>
                <a:sym typeface="Source Sans Pro Regular"/>
              </a:defRPr>
            </a:pPr>
            <a:r>
              <a:rPr lang="en-US" sz="2000" u="sng" dirty="0">
                <a:solidFill>
                  <a:srgbClr val="0563C1"/>
                </a:solidFill>
                <a:uFill>
                  <a:solidFill>
                    <a:srgbClr val="0563C1"/>
                  </a:solidFill>
                </a:uFill>
                <a:hlinkClick r:id="rId2"/>
              </a:rPr>
              <a:t>https://openwho.org/courses/COVID-19-occupational-health-and-safety</a:t>
            </a:r>
            <a:r>
              <a:rPr lang="en-US" sz="2000" dirty="0"/>
              <a:t> </a:t>
            </a:r>
          </a:p>
          <a:p>
            <a:pPr>
              <a:defRPr>
                <a:latin typeface="+mj-lt"/>
                <a:ea typeface="+mj-ea"/>
                <a:cs typeface="+mj-cs"/>
                <a:sym typeface="Source Sans Pro Regular"/>
              </a:defRPr>
            </a:pPr>
            <a:endParaRPr lang="en-US" sz="2000" dirty="0"/>
          </a:p>
          <a:p>
            <a:pPr>
              <a:defRPr>
                <a:solidFill>
                  <a:srgbClr val="002060"/>
                </a:solidFill>
                <a:latin typeface="+mj-lt"/>
                <a:ea typeface="+mj-ea"/>
                <a:cs typeface="+mj-cs"/>
                <a:sym typeface="Source Sans Pro Regular"/>
              </a:defRPr>
            </a:pPr>
            <a:r>
              <a:rPr lang="en-US" sz="2000" dirty="0"/>
              <a:t>Standard precautions: The role of personal protective equipment</a:t>
            </a:r>
          </a:p>
          <a:p>
            <a:pPr>
              <a:defRPr>
                <a:latin typeface="+mj-lt"/>
                <a:ea typeface="+mj-ea"/>
                <a:cs typeface="+mj-cs"/>
                <a:sym typeface="Source Sans Pro Regular"/>
              </a:defRPr>
            </a:pPr>
            <a:r>
              <a:rPr lang="en-US" sz="2000" u="sng" dirty="0">
                <a:solidFill>
                  <a:srgbClr val="0563C1"/>
                </a:solidFill>
                <a:uFill>
                  <a:solidFill>
                    <a:srgbClr val="0563C1"/>
                  </a:solidFill>
                </a:uFill>
                <a:hlinkClick r:id="rId3"/>
              </a:rPr>
              <a:t>https://openwho.org/courses/IPC-SP-PPE-EN</a:t>
            </a:r>
            <a:r>
              <a:rPr lang="en-US" sz="2000" dirty="0"/>
              <a:t> </a:t>
            </a:r>
          </a:p>
          <a:p>
            <a:pPr>
              <a:defRPr>
                <a:latin typeface="+mj-lt"/>
                <a:ea typeface="+mj-ea"/>
                <a:cs typeface="+mj-cs"/>
                <a:sym typeface="Source Sans Pro Regular"/>
              </a:defRPr>
            </a:pPr>
            <a:endParaRPr lang="en-US" sz="2000" dirty="0"/>
          </a:p>
          <a:p>
            <a:pPr>
              <a:defRPr>
                <a:latin typeface="+mj-lt"/>
                <a:ea typeface="+mj-ea"/>
                <a:cs typeface="+mj-cs"/>
                <a:sym typeface="Source Sans Pro Regular"/>
              </a:defRPr>
            </a:pPr>
            <a:r>
              <a:rPr lang="en-US" sz="2000" dirty="0"/>
              <a:t>eProtect Respiratory infections and eProtect Ebola</a:t>
            </a:r>
          </a:p>
          <a:p>
            <a:pPr>
              <a:defRPr>
                <a:latin typeface="+mj-lt"/>
                <a:ea typeface="+mj-ea"/>
                <a:cs typeface="+mj-cs"/>
                <a:sym typeface="Source Sans Pro Regular"/>
              </a:defRPr>
            </a:pPr>
            <a:r>
              <a:rPr lang="en-US" sz="2000" u="sng" dirty="0">
                <a:solidFill>
                  <a:srgbClr val="0563C1"/>
                </a:solidFill>
                <a:uFill>
                  <a:solidFill>
                    <a:srgbClr val="0563C1"/>
                  </a:solidFill>
                </a:uFill>
                <a:hlinkClick r:id="rId4"/>
              </a:rPr>
              <a:t>https://openwho.org/courses?q=eProtect</a:t>
            </a:r>
            <a:r>
              <a:rPr lang="en-US" sz="2000" dirty="0"/>
              <a:t> </a:t>
            </a:r>
          </a:p>
          <a:p>
            <a:pPr>
              <a:defRPr>
                <a:latin typeface="+mj-lt"/>
                <a:ea typeface="+mj-ea"/>
                <a:cs typeface="+mj-cs"/>
                <a:sym typeface="Source Sans Pro Regular"/>
              </a:defRPr>
            </a:pPr>
            <a:endParaRPr lang="en-US" sz="2000" dirty="0"/>
          </a:p>
          <a:p>
            <a:pPr>
              <a:defRPr>
                <a:latin typeface="+mj-lt"/>
                <a:ea typeface="+mj-ea"/>
                <a:cs typeface="+mj-cs"/>
                <a:sym typeface="Source Sans Pro Regular"/>
              </a:defRPr>
            </a:pPr>
            <a:r>
              <a:rPr lang="en-US" sz="2000" dirty="0"/>
              <a:t>Humanitarian Courses, Hulan Rights Careers</a:t>
            </a:r>
          </a:p>
          <a:p>
            <a:pPr>
              <a:defRPr>
                <a:latin typeface="+mj-lt"/>
                <a:ea typeface="+mj-ea"/>
                <a:cs typeface="+mj-cs"/>
                <a:sym typeface="Source Sans Pro Regular"/>
              </a:defRPr>
            </a:pPr>
            <a:r>
              <a:rPr lang="en-US" sz="2000" u="sng" dirty="0">
                <a:solidFill>
                  <a:srgbClr val="0563C1"/>
                </a:solidFill>
                <a:uFill>
                  <a:solidFill>
                    <a:srgbClr val="0563C1"/>
                  </a:solidFill>
                </a:uFill>
                <a:hlinkClick r:id="rId5"/>
              </a:rPr>
              <a:t>Humanitarian Courses | Human Rights Careers</a:t>
            </a:r>
          </a:p>
          <a:p>
            <a:pPr>
              <a:defRPr>
                <a:latin typeface="+mj-lt"/>
                <a:ea typeface="+mj-ea"/>
                <a:cs typeface="+mj-cs"/>
                <a:sym typeface="Source Sans Pro Regular"/>
              </a:defRPr>
            </a:pPr>
            <a:endParaRPr lang="en-US" sz="2000" u="sng" dirty="0">
              <a:solidFill>
                <a:srgbClr val="0563C1"/>
              </a:solidFill>
              <a:uFill>
                <a:solidFill>
                  <a:srgbClr val="0563C1"/>
                </a:solidFill>
              </a:uFill>
              <a:hlinkClick r:id="rId5"/>
            </a:endParaRPr>
          </a:p>
          <a:p>
            <a:pPr>
              <a:defRPr>
                <a:latin typeface="+mj-lt"/>
                <a:ea typeface="+mj-ea"/>
                <a:cs typeface="+mj-cs"/>
                <a:sym typeface="Source Sans Pro Regular"/>
              </a:defRPr>
            </a:pPr>
            <a:r>
              <a:rPr lang="en-US" sz="2000" dirty="0"/>
              <a:t>Advanced Learning session on Humanitarian Principles</a:t>
            </a:r>
          </a:p>
          <a:p>
            <a:pPr>
              <a:defRPr>
                <a:latin typeface="+mj-lt"/>
                <a:ea typeface="+mj-ea"/>
                <a:cs typeface="+mj-cs"/>
                <a:sym typeface="Source Sans Pro Regular"/>
              </a:defRPr>
            </a:pPr>
            <a:r>
              <a:rPr lang="en-US" sz="2000" u="sng" dirty="0">
                <a:solidFill>
                  <a:srgbClr val="0563C1"/>
                </a:solidFill>
                <a:uFill>
                  <a:solidFill>
                    <a:srgbClr val="0563C1"/>
                  </a:solidFill>
                </a:uFill>
                <a:hlinkClick r:id="rId6"/>
              </a:rPr>
              <a:t>Advanced learning session on humanitarian principles (phap.org) </a:t>
            </a:r>
          </a:p>
          <a:p>
            <a:pPr>
              <a:defRPr>
                <a:latin typeface="+mj-lt"/>
                <a:ea typeface="+mj-ea"/>
                <a:cs typeface="+mj-cs"/>
                <a:sym typeface="Source Sans Pro Regular"/>
              </a:defRPr>
            </a:pPr>
            <a:endParaRPr lang="en-US" sz="2000" u="sng" dirty="0">
              <a:solidFill>
                <a:srgbClr val="0563C1"/>
              </a:solidFill>
              <a:uFill>
                <a:solidFill>
                  <a:srgbClr val="0563C1"/>
                </a:solidFill>
              </a:uFill>
              <a:hlinkClick r:id="rId6"/>
            </a:endParaRPr>
          </a:p>
          <a:p>
            <a:pPr>
              <a:defRPr>
                <a:latin typeface="+mj-lt"/>
                <a:ea typeface="+mj-ea"/>
                <a:cs typeface="+mj-cs"/>
                <a:sym typeface="Source Sans Pro Regular"/>
              </a:defRPr>
            </a:pPr>
            <a:r>
              <a:rPr lang="en-US" sz="2000" dirty="0"/>
              <a:t>Ready4Response Tier 1: Response context and principles</a:t>
            </a:r>
          </a:p>
          <a:p>
            <a:pPr>
              <a:defRPr>
                <a:latin typeface="+mj-lt"/>
                <a:ea typeface="+mj-ea"/>
                <a:cs typeface="+mj-cs"/>
                <a:sym typeface="Source Sans Pro Regular"/>
              </a:defRPr>
            </a:pPr>
            <a:r>
              <a:rPr lang="en-US" sz="2000" u="sng" dirty="0">
                <a:solidFill>
                  <a:srgbClr val="0563C1"/>
                </a:solidFill>
                <a:uFill>
                  <a:solidFill>
                    <a:srgbClr val="0563C1"/>
                  </a:solidFill>
                </a:uFill>
                <a:hlinkClick r:id="rId7"/>
              </a:rPr>
              <a:t>https://openwho.org/courses/ready4response-tier1-EN</a:t>
            </a:r>
            <a:r>
              <a:rPr lang="en-US" sz="2000" dirty="0"/>
              <a:t> </a:t>
            </a:r>
          </a:p>
          <a:p>
            <a:pPr>
              <a:defRPr>
                <a:latin typeface="+mj-lt"/>
                <a:ea typeface="+mj-ea"/>
                <a:cs typeface="+mj-cs"/>
                <a:sym typeface="Source Sans Pro Regular"/>
              </a:defRPr>
            </a:pPr>
            <a:endParaRPr dirty="0"/>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53</a:t>
            </a:fld>
            <a:endParaRP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54</a:t>
            </a:fld>
            <a:endParaRPr/>
          </a:p>
        </p:txBody>
      </p:sp>
      <p:sp>
        <p:nvSpPr>
          <p:cNvPr id="538" name="Content Placeholder 2"/>
          <p:cNvSpPr txBox="1">
            <a:spLocks noGrp="1"/>
          </p:cNvSpPr>
          <p:nvPr>
            <p:ph type="body" idx="1"/>
          </p:nvPr>
        </p:nvSpPr>
        <p:spPr>
          <a:xfrm>
            <a:off x="971964" y="842962"/>
            <a:ext cx="10105512" cy="5206965"/>
          </a:xfrm>
          <a:prstGeom prst="rect">
            <a:avLst/>
          </a:prstGeom>
        </p:spPr>
        <p:txBody>
          <a:bodyPr lIns="0" tIns="0" rIns="0" bIns="0"/>
          <a:lstStyle/>
          <a:p>
            <a:pPr marL="0" indent="0" algn="just" defTabSz="271962">
              <a:spcBef>
                <a:spcPts val="200"/>
              </a:spcBef>
              <a:buSzTx/>
              <a:buNone/>
              <a:defRPr sz="1879"/>
            </a:pPr>
            <a:r>
              <a:t>WHO Health Security Learning Platform - Training Materials</a:t>
            </a:r>
          </a:p>
          <a:p>
            <a:pPr marL="0" indent="0" algn="just" defTabSz="271962">
              <a:spcBef>
                <a:spcPts val="200"/>
              </a:spcBef>
              <a:buSzTx/>
              <a:buNone/>
              <a:defRPr sz="1879"/>
            </a:pPr>
            <a:r>
              <a:t>These WHO Training Materials are © World Health Organization (WHO) 2022. All rights reserved.</a:t>
            </a:r>
          </a:p>
          <a:p>
            <a:pPr marL="0" indent="0" algn="just" defTabSz="271962">
              <a:spcBef>
                <a:spcPts val="200"/>
              </a:spcBef>
              <a:buSzTx/>
              <a:buNone/>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marL="0" indent="0" algn="just" defTabSz="271962">
              <a:spcBef>
                <a:spcPts val="200"/>
              </a:spcBef>
              <a:buSzTx/>
              <a:buNone/>
              <a:defRPr sz="1879"/>
            </a:pPr>
            <a:endParaRPr/>
          </a:p>
          <a:p>
            <a:pPr marL="0" indent="0" algn="just" defTabSz="271962">
              <a:spcBef>
                <a:spcPts val="200"/>
              </a:spcBef>
              <a:buSzTx/>
              <a:buNone/>
              <a:defRPr sz="1879"/>
            </a:pPr>
            <a:r>
              <a:t>Should you adapt, modify, translate, or in any other way revise the contents of these materials, you shall not imply that WHO is any way affiliated with such modifications and shall not use the WHO name or emblem in such modified materials. </a:t>
            </a:r>
          </a:p>
          <a:p>
            <a:pPr marL="0" indent="0" algn="just" defTabSz="271962">
              <a:spcBef>
                <a:spcPts val="200"/>
              </a:spcBef>
              <a:buSzTx/>
              <a:buNone/>
              <a:defRPr sz="1879"/>
            </a:pPr>
            <a:endParaRPr/>
          </a:p>
          <a:p>
            <a:pPr marL="0" indent="0" algn="just" defTabSz="271962">
              <a:spcBef>
                <a:spcPts val="200"/>
              </a:spcBef>
              <a:buSzTx/>
              <a:buNone/>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marL="0" indent="0" algn="just" defTabSz="271962">
              <a:spcBef>
                <a:spcPts val="200"/>
              </a:spcBef>
              <a:buSzTx/>
              <a:buNone/>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
        <p:nvSpPr>
          <p:cNvPr id="301" name="Content Placeholder 2"/>
          <p:cNvSpPr txBox="1">
            <a:spLocks noGrp="1"/>
          </p:cNvSpPr>
          <p:nvPr>
            <p:ph type="body" idx="1"/>
          </p:nvPr>
        </p:nvSpPr>
        <p:spPr>
          <a:xfrm>
            <a:off x="1783616" y="1247000"/>
            <a:ext cx="8817478" cy="4654072"/>
          </a:xfrm>
          <a:prstGeom prst="rect">
            <a:avLst/>
          </a:prstGeom>
        </p:spPr>
        <p:txBody>
          <a:bodyPr/>
          <a:lstStyle/>
          <a:p>
            <a:pPr marL="0" indent="0">
              <a:buSzTx/>
              <a:buNone/>
              <a:defRPr sz="2400">
                <a:solidFill>
                  <a:schemeClr val="accent2"/>
                </a:solidFill>
                <a:latin typeface="Source Sans Pro Bold"/>
                <a:ea typeface="Source Sans Pro Bold"/>
                <a:cs typeface="Source Sans Pro Bold"/>
                <a:sym typeface="Source Sans Pro Bold"/>
              </a:defRPr>
            </a:pPr>
            <a:r>
              <a:rPr b="1" dirty="0"/>
              <a:t>Purpose of OHS:</a:t>
            </a:r>
          </a:p>
          <a:p>
            <a:pPr marL="254000" indent="-254000">
              <a:buClr>
                <a:srgbClr val="C00000"/>
              </a:buClr>
              <a:defRPr sz="2400"/>
            </a:pPr>
            <a:r>
              <a:rPr dirty="0"/>
              <a:t>To keep response workforce safe, healthy and effectively able to perform assigned functions to manage the emergency.</a:t>
            </a:r>
          </a:p>
          <a:p>
            <a:pPr>
              <a:defRPr sz="2400"/>
            </a:pPr>
            <a:endParaRPr dirty="0"/>
          </a:p>
          <a:p>
            <a:pPr marL="0" indent="0">
              <a:buSzTx/>
              <a:buNone/>
              <a:defRPr sz="2400">
                <a:solidFill>
                  <a:schemeClr val="accent2"/>
                </a:solidFill>
                <a:latin typeface="Source Sans Pro Bold"/>
                <a:ea typeface="Source Sans Pro Bold"/>
                <a:cs typeface="Source Sans Pro Bold"/>
                <a:sym typeface="Source Sans Pro Bold"/>
              </a:defRPr>
            </a:pPr>
            <a:r>
              <a:rPr b="1" dirty="0"/>
              <a:t>Rationale for OHS:</a:t>
            </a:r>
          </a:p>
          <a:p>
            <a:pPr marL="254000" indent="-254000">
              <a:buClr>
                <a:srgbClr val="C00000"/>
              </a:buClr>
              <a:defRPr sz="2400"/>
            </a:pPr>
            <a:r>
              <a:rPr dirty="0"/>
              <a:t>To protect the health and safety of response workforce across all levels and stages of IHR implementation i.e., preparedness, response and recovery, as part of Incident Management System.</a:t>
            </a:r>
          </a:p>
          <a:p>
            <a:pPr marL="254000" indent="-254000">
              <a:buClr>
                <a:srgbClr val="C00000"/>
              </a:buClr>
              <a:defRPr sz="2400"/>
            </a:pPr>
            <a:r>
              <a:rPr dirty="0"/>
              <a:t>To minimize and if possible, eliminate the occupational health and safety impacts of disease outbreaks and other disasters including mortality, as well as long term adverse health effects among response workforce. </a:t>
            </a:r>
          </a:p>
        </p:txBody>
      </p:sp>
      <p:sp>
        <p:nvSpPr>
          <p:cNvPr id="302" name="Title 1"/>
          <p:cNvSpPr txBox="1">
            <a:spLocks noGrp="1"/>
          </p:cNvSpPr>
          <p:nvPr>
            <p:ph type="title" idx="4294967295"/>
          </p:nvPr>
        </p:nvSpPr>
        <p:spPr>
          <a:xfrm>
            <a:off x="108912" y="17942"/>
            <a:ext cx="9968537" cy="646115"/>
          </a:xfrm>
          <a:prstGeom prst="rect">
            <a:avLst/>
          </a:prstGeom>
        </p:spPr>
        <p:txBody>
          <a:bodyPr/>
          <a:lstStyle>
            <a:lvl1pPr defTabSz="280642">
              <a:defRPr sz="3104"/>
            </a:lvl1pPr>
          </a:lstStyle>
          <a:p>
            <a:r>
              <a:rPr b="1" dirty="0"/>
              <a:t>Occupational Health and Safety in emergencies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305" name="Content Placeholder 3"/>
          <p:cNvSpPr txBox="1">
            <a:spLocks noGrp="1"/>
          </p:cNvSpPr>
          <p:nvPr>
            <p:ph type="body" sz="half" idx="1"/>
          </p:nvPr>
        </p:nvSpPr>
        <p:spPr>
          <a:xfrm>
            <a:off x="6243222" y="1876782"/>
            <a:ext cx="4826522" cy="4654071"/>
          </a:xfrm>
          <a:prstGeom prst="rect">
            <a:avLst/>
          </a:prstGeom>
        </p:spPr>
        <p:txBody>
          <a:bodyPr/>
          <a:lstStyle/>
          <a:p>
            <a:pPr marL="251459" indent="-251459" defTabSz="286428" hangingPunct="0">
              <a:spcBef>
                <a:spcPts val="200"/>
              </a:spcBef>
              <a:defRPr sz="2376">
                <a:latin typeface="+mj-lt"/>
                <a:ea typeface="+mj-ea"/>
                <a:cs typeface="+mj-cs"/>
                <a:sym typeface="Source Sans Pro Regular"/>
              </a:defRPr>
            </a:pPr>
            <a:r>
              <a:rPr sz="2376" dirty="0">
                <a:sym typeface="Calibri"/>
              </a:rPr>
              <a:t>Injuries e.g. slips, trips and falls, road traffic injuries</a:t>
            </a:r>
          </a:p>
          <a:p>
            <a:pPr marL="251459" indent="-251459" defTabSz="286428" hangingPunct="0">
              <a:spcBef>
                <a:spcPts val="200"/>
              </a:spcBef>
              <a:defRPr sz="2376">
                <a:latin typeface="+mj-lt"/>
                <a:ea typeface="+mj-ea"/>
                <a:cs typeface="+mj-cs"/>
                <a:sym typeface="Source Sans Pro Regular"/>
              </a:defRPr>
            </a:pPr>
            <a:r>
              <a:rPr sz="2376" dirty="0">
                <a:sym typeface="Calibri"/>
              </a:rPr>
              <a:t>Violence and harassment </a:t>
            </a:r>
          </a:p>
          <a:p>
            <a:pPr marL="251459" indent="-251459" defTabSz="286428" hangingPunct="0">
              <a:spcBef>
                <a:spcPts val="200"/>
              </a:spcBef>
              <a:defRPr sz="2376">
                <a:latin typeface="+mj-lt"/>
                <a:ea typeface="+mj-ea"/>
                <a:cs typeface="+mj-cs"/>
                <a:sym typeface="Source Sans Pro Regular"/>
              </a:defRPr>
            </a:pPr>
            <a:r>
              <a:rPr sz="2376" dirty="0">
                <a:sym typeface="Calibri"/>
              </a:rPr>
              <a:t>Psychosocial stress e.g. burnout, fatigue</a:t>
            </a:r>
            <a:r>
              <a:rPr dirty="0"/>
              <a:t>, social stigma, etc.</a:t>
            </a:r>
          </a:p>
        </p:txBody>
      </p:sp>
      <p:sp>
        <p:nvSpPr>
          <p:cNvPr id="306" name="Content Placeholder 2"/>
          <p:cNvSpPr txBox="1"/>
          <p:nvPr/>
        </p:nvSpPr>
        <p:spPr>
          <a:xfrm>
            <a:off x="770689" y="1914965"/>
            <a:ext cx="5216485" cy="2478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pPr marL="251459" indent="-251459" defTabSz="286428">
              <a:lnSpc>
                <a:spcPct val="90000"/>
              </a:lnSpc>
              <a:spcBef>
                <a:spcPts val="200"/>
              </a:spcBef>
              <a:buClr>
                <a:schemeClr val="accent3"/>
              </a:buClr>
              <a:buSzPct val="100000"/>
              <a:buFont typeface="Arial"/>
              <a:buChar char="•"/>
              <a:defRPr sz="2376">
                <a:latin typeface="+mj-lt"/>
                <a:ea typeface="+mj-ea"/>
                <a:cs typeface="+mj-cs"/>
                <a:sym typeface="Source Sans Pro Regular"/>
              </a:defRPr>
            </a:pPr>
            <a:r>
              <a:rPr dirty="0"/>
              <a:t>Infectious hazards e.g. respiratory infections (e.g. coronaviruses, influenza), vector borne diseases (e.g. malaria), food and waterborne diseases (e.g. cholera) </a:t>
            </a:r>
          </a:p>
          <a:p>
            <a:pPr marL="251459" indent="-251459" defTabSz="286428">
              <a:lnSpc>
                <a:spcPct val="90000"/>
              </a:lnSpc>
              <a:spcBef>
                <a:spcPts val="200"/>
              </a:spcBef>
              <a:buClr>
                <a:schemeClr val="accent3"/>
              </a:buClr>
              <a:buSzPct val="100000"/>
              <a:buFont typeface="Arial"/>
              <a:buChar char="•"/>
              <a:defRPr sz="2376">
                <a:latin typeface="+mj-lt"/>
                <a:ea typeface="+mj-ea"/>
                <a:cs typeface="+mj-cs"/>
                <a:sym typeface="Source Sans Pro Regular"/>
              </a:defRPr>
            </a:pPr>
            <a:r>
              <a:rPr dirty="0"/>
              <a:t>Heat stress</a:t>
            </a:r>
            <a:endParaRPr sz="3168" dirty="0"/>
          </a:p>
          <a:p>
            <a:pPr marL="251459" indent="-251459" defTabSz="286428">
              <a:lnSpc>
                <a:spcPct val="90000"/>
              </a:lnSpc>
              <a:spcBef>
                <a:spcPts val="200"/>
              </a:spcBef>
              <a:buClr>
                <a:schemeClr val="accent3"/>
              </a:buClr>
              <a:buSzPct val="100000"/>
              <a:buFont typeface="Arial"/>
              <a:buChar char="•"/>
              <a:defRPr sz="2376">
                <a:latin typeface="+mj-lt"/>
                <a:ea typeface="+mj-ea"/>
                <a:cs typeface="+mj-cs"/>
                <a:sym typeface="Source Sans Pro Regular"/>
              </a:defRPr>
            </a:pPr>
            <a:r>
              <a:rPr dirty="0"/>
              <a:t>Ergonomic hazards</a:t>
            </a:r>
          </a:p>
        </p:txBody>
      </p:sp>
      <p:pic>
        <p:nvPicPr>
          <p:cNvPr id="307" name="Picture 2" descr="Picture 2"/>
          <p:cNvPicPr>
            <a:picLocks noChangeAspect="1"/>
          </p:cNvPicPr>
          <p:nvPr/>
        </p:nvPicPr>
        <p:blipFill>
          <a:blip r:embed="rId2"/>
          <a:stretch>
            <a:fillRect/>
          </a:stretch>
        </p:blipFill>
        <p:spPr>
          <a:xfrm>
            <a:off x="6944170" y="4261203"/>
            <a:ext cx="3244817" cy="1951713"/>
          </a:xfrm>
          <a:prstGeom prst="rect">
            <a:avLst/>
          </a:prstGeom>
          <a:ln w="12700">
            <a:miter lim="400000"/>
          </a:ln>
        </p:spPr>
      </p:pic>
      <p:pic>
        <p:nvPicPr>
          <p:cNvPr id="308" name="Picture 3" descr="Picture 3"/>
          <p:cNvPicPr>
            <a:picLocks noChangeAspect="1"/>
          </p:cNvPicPr>
          <p:nvPr/>
        </p:nvPicPr>
        <p:blipFill>
          <a:blip r:embed="rId3"/>
          <a:stretch>
            <a:fillRect/>
          </a:stretch>
        </p:blipFill>
        <p:spPr>
          <a:xfrm>
            <a:off x="1783384" y="4261203"/>
            <a:ext cx="2993672" cy="1937278"/>
          </a:xfrm>
          <a:prstGeom prst="rect">
            <a:avLst/>
          </a:prstGeom>
          <a:ln w="12700">
            <a:miter lim="400000"/>
          </a:ln>
        </p:spPr>
      </p:pic>
      <p:sp>
        <p:nvSpPr>
          <p:cNvPr id="309" name="TextBox 7"/>
          <p:cNvSpPr txBox="1"/>
          <p:nvPr/>
        </p:nvSpPr>
        <p:spPr>
          <a:xfrm>
            <a:off x="245593" y="1191161"/>
            <a:ext cx="10975118" cy="5232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Occupational hazards in public health emergency response may include:</a:t>
            </a:r>
          </a:p>
        </p:txBody>
      </p:sp>
      <p:sp>
        <p:nvSpPr>
          <p:cNvPr id="310" name="Title 1"/>
          <p:cNvSpPr txBox="1">
            <a:spLocks noGrp="1"/>
          </p:cNvSpPr>
          <p:nvPr>
            <p:ph type="title" idx="4294967295"/>
          </p:nvPr>
        </p:nvSpPr>
        <p:spPr>
          <a:xfrm>
            <a:off x="26518" y="-261442"/>
            <a:ext cx="8540061" cy="1417574"/>
          </a:xfrm>
          <a:prstGeom prst="rect">
            <a:avLst/>
          </a:prstGeom>
        </p:spPr>
        <p:txBody>
          <a:bodyPr/>
          <a:lstStyle/>
          <a:p>
            <a:r>
              <a:rPr b="1" dirty="0"/>
              <a:t>Overview of occupational health and safety hazards in public health emergency response</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313" name="Content Placeholder 2"/>
          <p:cNvSpPr txBox="1">
            <a:spLocks noGrp="1"/>
          </p:cNvSpPr>
          <p:nvPr>
            <p:ph type="body" idx="1"/>
          </p:nvPr>
        </p:nvSpPr>
        <p:spPr>
          <a:xfrm>
            <a:off x="2089354" y="1256986"/>
            <a:ext cx="8222167" cy="4654071"/>
          </a:xfrm>
          <a:prstGeom prst="rect">
            <a:avLst/>
          </a:prstGeom>
        </p:spPr>
        <p:txBody>
          <a:bodyPr/>
          <a:lstStyle/>
          <a:p>
            <a:pPr marL="0" indent="0">
              <a:buSzTx/>
              <a:buNone/>
              <a:defRPr sz="2400"/>
            </a:pPr>
            <a:r>
              <a:rPr b="1" dirty="0">
                <a:solidFill>
                  <a:srgbClr val="C00000"/>
                </a:solidFill>
              </a:rPr>
              <a:t>Individuals at high risk for exposure to OHS hazards and their associated health effects in their day-to-day response work are:</a:t>
            </a:r>
          </a:p>
          <a:p>
            <a:pPr>
              <a:defRPr sz="2400"/>
            </a:pPr>
            <a:endParaRPr dirty="0"/>
          </a:p>
          <a:p>
            <a:pPr marL="342900" indent="-342900">
              <a:buClr>
                <a:srgbClr val="C00000"/>
              </a:buClr>
              <a:defRPr sz="2400"/>
            </a:pPr>
            <a:r>
              <a:rPr dirty="0"/>
              <a:t>Rapid Response Team members while working in the field.</a:t>
            </a:r>
          </a:p>
          <a:p>
            <a:pPr marL="342900" indent="-342900">
              <a:buClr>
                <a:srgbClr val="C00000"/>
              </a:buClr>
              <a:defRPr sz="2400"/>
            </a:pPr>
            <a:endParaRPr dirty="0"/>
          </a:p>
          <a:p>
            <a:pPr marL="342900" indent="-342900">
              <a:buClr>
                <a:srgbClr val="C00000"/>
              </a:buClr>
              <a:defRPr sz="2400"/>
            </a:pPr>
            <a:r>
              <a:rPr dirty="0"/>
              <a:t>Other personnel involved in IHR implementation at:  </a:t>
            </a:r>
          </a:p>
          <a:p>
            <a:pPr marL="723900" lvl="1" indent="-482600">
              <a:spcBef>
                <a:spcPts val="100"/>
              </a:spcBef>
              <a:buClr>
                <a:srgbClr val="C00000"/>
              </a:buClr>
              <a:buFont typeface="Courier New"/>
              <a:buChar char="o"/>
              <a:defRPr sz="2400"/>
            </a:pPr>
            <a:r>
              <a:rPr dirty="0"/>
              <a:t>Points of entry</a:t>
            </a:r>
            <a:endParaRPr sz="2800" dirty="0"/>
          </a:p>
          <a:p>
            <a:pPr marL="723900" lvl="1" indent="-482600">
              <a:spcBef>
                <a:spcPts val="100"/>
              </a:spcBef>
              <a:buClr>
                <a:srgbClr val="C00000"/>
              </a:buClr>
              <a:buFont typeface="Courier New"/>
              <a:buChar char="o"/>
              <a:defRPr sz="2400"/>
            </a:pPr>
            <a:r>
              <a:rPr dirty="0"/>
              <a:t>Land, air and sea transportation</a:t>
            </a:r>
            <a:endParaRPr sz="2800" dirty="0"/>
          </a:p>
          <a:p>
            <a:pPr marL="723900" lvl="1" indent="-482600">
              <a:spcBef>
                <a:spcPts val="100"/>
              </a:spcBef>
              <a:buClr>
                <a:srgbClr val="C00000"/>
              </a:buClr>
              <a:buFont typeface="Courier New"/>
              <a:buChar char="o"/>
              <a:defRPr sz="2400"/>
            </a:pPr>
            <a:r>
              <a:rPr dirty="0"/>
              <a:t>Public health services</a:t>
            </a:r>
            <a:endParaRPr sz="2800" dirty="0"/>
          </a:p>
          <a:p>
            <a:pPr marL="723900" lvl="1" indent="-482600">
              <a:spcBef>
                <a:spcPts val="100"/>
              </a:spcBef>
              <a:buClr>
                <a:srgbClr val="C00000"/>
              </a:buClr>
              <a:buFont typeface="Courier New"/>
              <a:buChar char="o"/>
              <a:defRPr sz="2400"/>
            </a:pPr>
            <a:r>
              <a:rPr dirty="0"/>
              <a:t>Clinics and hospitals</a:t>
            </a:r>
            <a:endParaRPr sz="2800" dirty="0"/>
          </a:p>
          <a:p>
            <a:pPr marL="723900" lvl="1" indent="-482600">
              <a:spcBef>
                <a:spcPts val="100"/>
              </a:spcBef>
              <a:buClr>
                <a:srgbClr val="C00000"/>
              </a:buClr>
              <a:buFont typeface="Courier New"/>
              <a:buChar char="o"/>
              <a:defRPr sz="2400"/>
            </a:pPr>
            <a:r>
              <a:rPr dirty="0"/>
              <a:t>Laboratories</a:t>
            </a:r>
            <a:endParaRPr sz="2800" dirty="0"/>
          </a:p>
          <a:p>
            <a:pPr marL="723900" lvl="1" indent="-482600">
              <a:spcBef>
                <a:spcPts val="100"/>
              </a:spcBef>
              <a:buClr>
                <a:srgbClr val="C00000"/>
              </a:buClr>
              <a:buFont typeface="Courier New"/>
              <a:buChar char="o"/>
              <a:defRPr sz="2400"/>
            </a:pPr>
            <a:r>
              <a:rPr dirty="0"/>
              <a:t>Other government departments during field investigations</a:t>
            </a:r>
          </a:p>
        </p:txBody>
      </p:sp>
      <p:sp>
        <p:nvSpPr>
          <p:cNvPr id="314" name="TextBox 5"/>
          <p:cNvSpPr txBox="1"/>
          <p:nvPr/>
        </p:nvSpPr>
        <p:spPr>
          <a:xfrm>
            <a:off x="173311" y="68866"/>
            <a:ext cx="6280058"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Who is at risk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
        <p:nvSpPr>
          <p:cNvPr id="317" name="Google Shape;300;p7"/>
          <p:cNvSpPr txBox="1">
            <a:spLocks noGrp="1"/>
          </p:cNvSpPr>
          <p:nvPr>
            <p:ph type="body" sz="quarter" idx="1"/>
          </p:nvPr>
        </p:nvSpPr>
        <p:spPr>
          <a:xfrm>
            <a:off x="2608253" y="1686607"/>
            <a:ext cx="7344683" cy="1870076"/>
          </a:xfrm>
          <a:prstGeom prst="rect">
            <a:avLst/>
          </a:prstGeom>
        </p:spPr>
        <p:txBody>
          <a:bodyPr lIns="134999" tIns="134999" rIns="134999" bIns="134999"/>
          <a:lstStyle>
            <a:lvl1pPr defTabSz="280642">
              <a:lnSpc>
                <a:spcPct val="110000"/>
              </a:lnSpc>
              <a:spcBef>
                <a:spcPts val="0"/>
              </a:spcBef>
              <a:defRPr sz="3104"/>
            </a:lvl1pPr>
          </a:lstStyle>
          <a:p>
            <a:r>
              <a:rPr b="1" dirty="0"/>
              <a:t>2. Key hazards, health risks </a:t>
            </a:r>
            <a:br>
              <a:rPr lang="hu-HU" b="1" dirty="0"/>
            </a:br>
            <a:r>
              <a:rPr b="1" dirty="0"/>
              <a:t>and control measures in emergencies</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Props1.xml><?xml version="1.0" encoding="utf-8"?>
<ds:datastoreItem xmlns:ds="http://schemas.openxmlformats.org/officeDocument/2006/customXml" ds:itemID="{017A0769-B908-4BD2-B0D3-D914567A2ED9}">
  <ds:schemaRefs>
    <ds:schemaRef ds:uri="http://schemas.microsoft.com/sharepoint/v3/contenttype/forms"/>
  </ds:schemaRefs>
</ds:datastoreItem>
</file>

<file path=customXml/itemProps2.xml><?xml version="1.0" encoding="utf-8"?>
<ds:datastoreItem xmlns:ds="http://schemas.openxmlformats.org/officeDocument/2006/customXml" ds:itemID="{F961E570-3154-41AA-BFB0-BF10FADA89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CC9F7A1-12DB-45C2-AE7E-BDD47695EB7E}">
  <ds:schemaRefs>
    <ds:schemaRef ds:uri="http://schemas.microsoft.com/office/2006/documentManagement/types"/>
    <ds:schemaRef ds:uri="http://purl.org/dc/dcmitype/"/>
    <ds:schemaRef ds:uri="9ca0fa8f-1020-4790-a298-914e539c43a5"/>
    <ds:schemaRef ds:uri="1545eeb8-3090-4573-a4ea-6910cac27a03"/>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www.w3.org/XML/1998/namespace"/>
    <ds:schemaRef ds:uri="http://purl.org/dc/terms/"/>
    <ds:schemaRef ds:uri="450f158c-397a-4a9d-b005-a44c92e0fccb"/>
    <ds:schemaRef ds:uri="e2a64997-203d-4655-a595-383c2eb1e865"/>
  </ds:schemaRefs>
</ds:datastoreItem>
</file>

<file path=docProps/app.xml><?xml version="1.0" encoding="utf-8"?>
<Properties xmlns="http://schemas.openxmlformats.org/officeDocument/2006/extended-properties" xmlns:vt="http://schemas.openxmlformats.org/officeDocument/2006/docPropsVTypes">
  <TotalTime>124</TotalTime>
  <Words>5343</Words>
  <Application>Microsoft Office PowerPoint</Application>
  <PresentationFormat>Widescreen</PresentationFormat>
  <Paragraphs>484</Paragraphs>
  <Slides>54</Slides>
  <Notes>5</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RRT_Theme_v3</vt:lpstr>
      <vt:lpstr>Occupational Health and Safety in preparedness and response to public health events</vt:lpstr>
      <vt:lpstr>Introduction</vt:lpstr>
      <vt:lpstr>Learning objectives</vt:lpstr>
      <vt:lpstr>Outline</vt:lpstr>
      <vt:lpstr>PowerPoint Presentation</vt:lpstr>
      <vt:lpstr>Occupational Health and Safety in emergencies</vt:lpstr>
      <vt:lpstr>Overview of occupational health and safety hazards in public health emergency response</vt:lpstr>
      <vt:lpstr>PowerPoint Presentation</vt:lpstr>
      <vt:lpstr>PowerPoint Presentation</vt:lpstr>
      <vt:lpstr>PowerPoint Presentation</vt:lpstr>
      <vt:lpstr>Ways of exposure to infectious hazards</vt:lpstr>
      <vt:lpstr>How can response workers be protected  from infectious hazards?</vt:lpstr>
      <vt:lpstr>Standard precautions-key elements</vt:lpstr>
      <vt:lpstr>Vector borne diseases ( VBD)</vt:lpstr>
      <vt:lpstr>Water and foodborne diseases</vt:lpstr>
      <vt:lpstr>PowerPoint Presentation</vt:lpstr>
      <vt:lpstr>PowerPoint Presentation</vt:lpstr>
      <vt:lpstr>Heat stress- Control measures</vt:lpstr>
      <vt:lpstr>Ergonomic hazards</vt:lpstr>
      <vt:lpstr>Ergonomic hazards – Control measures</vt:lpstr>
      <vt:lpstr>Hazardous Chemicals</vt:lpstr>
      <vt:lpstr>Chemical hazards – Control Measures</vt:lpstr>
      <vt:lpstr>Radiation hazards</vt:lpstr>
      <vt:lpstr>Radiation hazards- control measures</vt:lpstr>
      <vt:lpstr>Slips, trips and falls</vt:lpstr>
      <vt:lpstr>Slips, trips and falls – Preventive actions</vt:lpstr>
      <vt:lpstr>Road traffic accidents</vt:lpstr>
      <vt:lpstr>Road traffic accidents – Preventive actions</vt:lpstr>
      <vt:lpstr>Violence and harassment </vt:lpstr>
      <vt:lpstr>Violence and harassment </vt:lpstr>
      <vt:lpstr>Violence and harassment – Control measures</vt:lpstr>
      <vt:lpstr>Psychosocial stress in emergency situations</vt:lpstr>
      <vt:lpstr>PowerPoint Presentation</vt:lpstr>
      <vt:lpstr>Buddy system</vt:lpstr>
      <vt:lpstr>Psychological First Aid (PFA)</vt:lpstr>
      <vt:lpstr>Fatigue – Prevention and management</vt:lpstr>
      <vt:lpstr>PowerPoint Presentation</vt:lpstr>
      <vt:lpstr>The role of the Safety Officer in  Incident Management System</vt:lpstr>
      <vt:lpstr>The role of the Safety Officer in Incident Management System</vt:lpstr>
      <vt:lpstr>Specific areas for OHS support  </vt:lpstr>
      <vt:lpstr>Rights and responsibilities for OHS in emergency response settings</vt:lpstr>
      <vt:lpstr>Occupational health and safety  surveillance and monitoring system</vt:lpstr>
      <vt:lpstr>Pre-deployment stage activities</vt:lpstr>
      <vt:lpstr>Preventive immunizations</vt:lpstr>
      <vt:lpstr>Briefing on arrival</vt:lpstr>
      <vt:lpstr>Deployment stage activities</vt:lpstr>
      <vt:lpstr>Post deployment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Occupational Health and Safety in preparedness and response to public health events </dc:title>
  <dc:creator>Szilvia Horváth</dc:creator>
  <cp:lastModifiedBy>GOMEZ, Paula</cp:lastModifiedBy>
  <cp:revision>9</cp:revision>
  <dcterms:modified xsi:type="dcterms:W3CDTF">2023-04-06T13:57:57Z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138100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