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3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9" d="100"/>
          <a:sy n="49" d="100"/>
        </p:scale>
        <p:origin x="48"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62D82033-22F4-4B70-AAF6-1C33C8AFFF88}"/>
    <pc:docChg chg="">
      <pc:chgData name="GOMEZ, Paula" userId="c93cf399-3ed7-4230-9282-8831e3fe5ae7" providerId="ADAL" clId="{62D82033-22F4-4B70-AAF6-1C33C8AFFF88}" dt="2023-04-06T13:59:15.959" v="0"/>
      <pc:docMkLst>
        <pc:docMk/>
      </pc:docMkLst>
      <pc:sldChg chg="delCm">
        <pc:chgData name="GOMEZ, Paula" userId="c93cf399-3ed7-4230-9282-8831e3fe5ae7" providerId="ADAL" clId="{62D82033-22F4-4B70-AAF6-1C33C8AFFF88}" dt="2023-04-06T13:59:15.959" v="0"/>
        <pc:sldMkLst>
          <pc:docMk/>
          <pc:sldMk cId="0" sldId="256"/>
        </pc:sldMkLst>
      </pc:sldChg>
    </pc:docChg>
  </pc:docChgLst>
  <pc:docChgLst>
    <pc:chgData name="EZZINE, Hind" userId="S::ezzineh@who.int::edcab00f-6318-46e5-a4a9-188b01ee222f" providerId="AD" clId="Web-{0A2186E4-2F79-9225-ADA8-5AF9C48613E6}"/>
    <pc:docChg chg="mod">
      <pc:chgData name="EZZINE, Hind" userId="S::ezzineh@who.int::edcab00f-6318-46e5-a4a9-188b01ee222f" providerId="AD" clId="Web-{0A2186E4-2F79-9225-ADA8-5AF9C48613E6}" dt="2023-04-03T11:02:26.700" v="1"/>
      <pc:docMkLst>
        <pc:docMk/>
      </pc:docMkLst>
      <pc:sldChg chg="addCm">
        <pc:chgData name="EZZINE, Hind" userId="S::ezzineh@who.int::edcab00f-6318-46e5-a4a9-188b01ee222f" providerId="AD" clId="Web-{0A2186E4-2F79-9225-ADA8-5AF9C48613E6}" dt="2023-04-03T11:02:26.700" v="1"/>
        <pc:sldMkLst>
          <pc:docMk/>
          <pc:sldMk cId="0" sldId="256"/>
        </pc:sldMkLst>
      </pc:sldChg>
    </pc:docChg>
  </pc:docChgLst>
  <pc:docChgLst>
    <pc:chgData name="GOMEZ, Paula" userId="c93cf399-3ed7-4230-9282-8831e3fe5ae7" providerId="ADAL" clId="{FBD4BE37-AF4F-4C49-866F-60EB72AAB21C}"/>
    <pc:docChg chg="modSld">
      <pc:chgData name="GOMEZ, Paula" userId="c93cf399-3ed7-4230-9282-8831e3fe5ae7" providerId="ADAL" clId="{FBD4BE37-AF4F-4C49-866F-60EB72AAB21C}" dt="2023-01-24T14:21:41.570" v="68" actId="20577"/>
      <pc:docMkLst>
        <pc:docMk/>
      </pc:docMkLst>
      <pc:sldChg chg="modSp mod">
        <pc:chgData name="GOMEZ, Paula" userId="c93cf399-3ed7-4230-9282-8831e3fe5ae7" providerId="ADAL" clId="{FBD4BE37-AF4F-4C49-866F-60EB72AAB21C}" dt="2023-01-24T14:18:13.560" v="15" actId="207"/>
        <pc:sldMkLst>
          <pc:docMk/>
          <pc:sldMk cId="0" sldId="258"/>
        </pc:sldMkLst>
        <pc:spChg chg="mod">
          <ac:chgData name="GOMEZ, Paula" userId="c93cf399-3ed7-4230-9282-8831e3fe5ae7" providerId="ADAL" clId="{FBD4BE37-AF4F-4C49-866F-60EB72AAB21C}" dt="2023-01-24T14:18:13.560" v="15" actId="207"/>
          <ac:spMkLst>
            <pc:docMk/>
            <pc:sldMk cId="0" sldId="258"/>
            <ac:spMk id="288" creationId="{00000000-0000-0000-0000-000000000000}"/>
          </ac:spMkLst>
        </pc:spChg>
      </pc:sldChg>
      <pc:sldChg chg="modSp mod">
        <pc:chgData name="GOMEZ, Paula" userId="c93cf399-3ed7-4230-9282-8831e3fe5ae7" providerId="ADAL" clId="{FBD4BE37-AF4F-4C49-866F-60EB72AAB21C}" dt="2023-01-24T14:19:17.311" v="26" actId="20577"/>
        <pc:sldMkLst>
          <pc:docMk/>
          <pc:sldMk cId="0" sldId="260"/>
        </pc:sldMkLst>
        <pc:spChg chg="mod">
          <ac:chgData name="GOMEZ, Paula" userId="c93cf399-3ed7-4230-9282-8831e3fe5ae7" providerId="ADAL" clId="{FBD4BE37-AF4F-4C49-866F-60EB72AAB21C}" dt="2023-01-24T14:19:17.311" v="26" actId="20577"/>
          <ac:spMkLst>
            <pc:docMk/>
            <pc:sldMk cId="0" sldId="260"/>
            <ac:spMk id="304" creationId="{00000000-0000-0000-0000-000000000000}"/>
          </ac:spMkLst>
        </pc:spChg>
      </pc:sldChg>
      <pc:sldChg chg="modSp mod">
        <pc:chgData name="GOMEZ, Paula" userId="c93cf399-3ed7-4230-9282-8831e3fe5ae7" providerId="ADAL" clId="{FBD4BE37-AF4F-4C49-866F-60EB72AAB21C}" dt="2023-01-24T14:19:40.516" v="42" actId="20577"/>
        <pc:sldMkLst>
          <pc:docMk/>
          <pc:sldMk cId="0" sldId="262"/>
        </pc:sldMkLst>
        <pc:spChg chg="mod">
          <ac:chgData name="GOMEZ, Paula" userId="c93cf399-3ed7-4230-9282-8831e3fe5ae7" providerId="ADAL" clId="{FBD4BE37-AF4F-4C49-866F-60EB72AAB21C}" dt="2023-01-24T14:19:40.516" v="42" actId="20577"/>
          <ac:spMkLst>
            <pc:docMk/>
            <pc:sldMk cId="0" sldId="262"/>
            <ac:spMk id="3" creationId="{14F45929-E388-6FDE-859A-B81A172C3D81}"/>
          </ac:spMkLst>
        </pc:spChg>
      </pc:sldChg>
      <pc:sldChg chg="modSp mod">
        <pc:chgData name="GOMEZ, Paula" userId="c93cf399-3ed7-4230-9282-8831e3fe5ae7" providerId="ADAL" clId="{FBD4BE37-AF4F-4C49-866F-60EB72AAB21C}" dt="2023-01-24T14:19:49.720" v="43" actId="14100"/>
        <pc:sldMkLst>
          <pc:docMk/>
          <pc:sldMk cId="0" sldId="263"/>
        </pc:sldMkLst>
        <pc:spChg chg="mod">
          <ac:chgData name="GOMEZ, Paula" userId="c93cf399-3ed7-4230-9282-8831e3fe5ae7" providerId="ADAL" clId="{FBD4BE37-AF4F-4C49-866F-60EB72AAB21C}" dt="2023-01-24T14:19:49.720" v="43" actId="14100"/>
          <ac:spMkLst>
            <pc:docMk/>
            <pc:sldMk cId="0" sldId="263"/>
            <ac:spMk id="318" creationId="{00000000-0000-0000-0000-000000000000}"/>
          </ac:spMkLst>
        </pc:spChg>
      </pc:sldChg>
      <pc:sldChg chg="modSp mod">
        <pc:chgData name="GOMEZ, Paula" userId="c93cf399-3ed7-4230-9282-8831e3fe5ae7" providerId="ADAL" clId="{FBD4BE37-AF4F-4C49-866F-60EB72AAB21C}" dt="2023-01-24T14:20:05.822" v="46" actId="20577"/>
        <pc:sldMkLst>
          <pc:docMk/>
          <pc:sldMk cId="0" sldId="264"/>
        </pc:sldMkLst>
        <pc:spChg chg="mod">
          <ac:chgData name="GOMEZ, Paula" userId="c93cf399-3ed7-4230-9282-8831e3fe5ae7" providerId="ADAL" clId="{FBD4BE37-AF4F-4C49-866F-60EB72AAB21C}" dt="2023-01-24T14:20:05.822" v="46" actId="20577"/>
          <ac:spMkLst>
            <pc:docMk/>
            <pc:sldMk cId="0" sldId="264"/>
            <ac:spMk id="322" creationId="{00000000-0000-0000-0000-000000000000}"/>
          </ac:spMkLst>
        </pc:spChg>
      </pc:sldChg>
      <pc:sldChg chg="modSp mod">
        <pc:chgData name="GOMEZ, Paula" userId="c93cf399-3ed7-4230-9282-8831e3fe5ae7" providerId="ADAL" clId="{FBD4BE37-AF4F-4C49-866F-60EB72AAB21C}" dt="2023-01-24T14:20:34.243" v="54" actId="20577"/>
        <pc:sldMkLst>
          <pc:docMk/>
          <pc:sldMk cId="0" sldId="268"/>
        </pc:sldMkLst>
        <pc:spChg chg="mod">
          <ac:chgData name="GOMEZ, Paula" userId="c93cf399-3ed7-4230-9282-8831e3fe5ae7" providerId="ADAL" clId="{FBD4BE37-AF4F-4C49-866F-60EB72AAB21C}" dt="2023-01-24T14:20:34.243" v="54" actId="20577"/>
          <ac:spMkLst>
            <pc:docMk/>
            <pc:sldMk cId="0" sldId="268"/>
            <ac:spMk id="342" creationId="{00000000-0000-0000-0000-000000000000}"/>
          </ac:spMkLst>
        </pc:spChg>
      </pc:sldChg>
      <pc:sldChg chg="modSp mod">
        <pc:chgData name="GOMEZ, Paula" userId="c93cf399-3ed7-4230-9282-8831e3fe5ae7" providerId="ADAL" clId="{FBD4BE37-AF4F-4C49-866F-60EB72AAB21C}" dt="2023-01-24T14:21:19.465" v="57" actId="20577"/>
        <pc:sldMkLst>
          <pc:docMk/>
          <pc:sldMk cId="0" sldId="273"/>
        </pc:sldMkLst>
        <pc:spChg chg="mod">
          <ac:chgData name="GOMEZ, Paula" userId="c93cf399-3ed7-4230-9282-8831e3fe5ae7" providerId="ADAL" clId="{FBD4BE37-AF4F-4C49-866F-60EB72AAB21C}" dt="2023-01-24T14:21:19.465" v="57" actId="20577"/>
          <ac:spMkLst>
            <pc:docMk/>
            <pc:sldMk cId="0" sldId="273"/>
            <ac:spMk id="367" creationId="{00000000-0000-0000-0000-000000000000}"/>
          </ac:spMkLst>
        </pc:spChg>
      </pc:sldChg>
      <pc:sldChg chg="modSp mod">
        <pc:chgData name="GOMEZ, Paula" userId="c93cf399-3ed7-4230-9282-8831e3fe5ae7" providerId="ADAL" clId="{FBD4BE37-AF4F-4C49-866F-60EB72AAB21C}" dt="2023-01-24T14:21:41.570" v="68" actId="20577"/>
        <pc:sldMkLst>
          <pc:docMk/>
          <pc:sldMk cId="0" sldId="277"/>
        </pc:sldMkLst>
        <pc:spChg chg="mod">
          <ac:chgData name="GOMEZ, Paula" userId="c93cf399-3ed7-4230-9282-8831e3fe5ae7" providerId="ADAL" clId="{FBD4BE37-AF4F-4C49-866F-60EB72AAB21C}" dt="2023-01-24T14:21:41.570" v="68" actId="20577"/>
          <ac:spMkLst>
            <pc:docMk/>
            <pc:sldMk cId="0" sldId="277"/>
            <ac:spMk id="38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3" name="Shape 273"/>
          <p:cNvSpPr>
            <a:spLocks noGrp="1" noRot="1" noChangeAspect="1"/>
          </p:cNvSpPr>
          <p:nvPr>
            <p:ph type="sldImg"/>
          </p:nvPr>
        </p:nvSpPr>
        <p:spPr>
          <a:xfrm>
            <a:off x="1143000" y="685800"/>
            <a:ext cx="4572000" cy="3429000"/>
          </a:xfrm>
          <a:prstGeom prst="rect">
            <a:avLst/>
          </a:prstGeom>
        </p:spPr>
        <p:txBody>
          <a:bodyPr/>
          <a:lstStyle/>
          <a:p>
            <a:endParaRPr/>
          </a:p>
        </p:txBody>
      </p:sp>
      <p:sp>
        <p:nvSpPr>
          <p:cNvPr id="274" name="Shape 27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4"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pic>
        <p:nvPicPr>
          <p:cNvPr id="25" name="Picture 18" descr="Picture 18"/>
          <p:cNvPicPr>
            <a:picLocks noChangeAspect="1"/>
          </p:cNvPicPr>
          <p:nvPr/>
        </p:nvPicPr>
        <p:blipFill>
          <a:blip r:embed="rId5"/>
          <a:stretch>
            <a:fillRect/>
          </a:stretch>
        </p:blipFill>
        <p:spPr>
          <a:xfrm>
            <a:off x="9002490" y="5116964"/>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8" y="3491867"/>
            <a:ext cx="5925539" cy="914401"/>
          </a:xfrm>
          <a:prstGeom prst="rect">
            <a:avLst/>
          </a:prstGeom>
        </p:spPr>
        <p:txBody>
          <a:bodyPr/>
          <a:lstStyle>
            <a:lvl1pPr>
              <a:defRPr>
                <a:latin typeface="Source Sans Pro Bold"/>
                <a:ea typeface="Source Sans Pro Bold"/>
                <a:cs typeface="Source Sans Pro Bold"/>
                <a:sym typeface="Source Sans Pro Bold"/>
              </a:defRPr>
            </a:lvl1pPr>
            <a:lvl2pPr marL="162744" indent="-54248">
              <a:defRPr>
                <a:latin typeface="Source Sans Pro Bold"/>
                <a:ea typeface="Source Sans Pro Bold"/>
                <a:cs typeface="Source Sans Pro Bold"/>
                <a:sym typeface="Source Sans Pro Bold"/>
              </a:defRPr>
            </a:lvl2pPr>
            <a:lvl3pPr marL="271240" indent="-54247">
              <a:defRPr>
                <a:latin typeface="Source Sans Pro Bold"/>
                <a:ea typeface="Source Sans Pro Bold"/>
                <a:cs typeface="Source Sans Pro Bold"/>
                <a:sym typeface="Source Sans Pro Bold"/>
              </a:defRPr>
            </a:lvl3pPr>
            <a:lvl4pPr marL="379736" indent="-54247">
              <a:defRPr>
                <a:latin typeface="Source Sans Pro Bold"/>
                <a:ea typeface="Source Sans Pro Bold"/>
                <a:cs typeface="Source Sans Pro Bold"/>
                <a:sym typeface="Source Sans Pro Bold"/>
              </a:defRPr>
            </a:lvl4pPr>
            <a:lvl5pPr marL="488231" indent="-54247">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1"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C9841C92-28ED-8A17-2380-8C3F05530C0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65"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6"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7"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9"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70"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171"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72" name="Body Level One…"/>
          <p:cNvSpPr txBox="1">
            <a:spLocks noGrp="1"/>
          </p:cNvSpPr>
          <p:nvPr>
            <p:ph type="body" sz="half" idx="1" hasCustomPrompt="1"/>
          </p:nvPr>
        </p:nvSpPr>
        <p:spPr>
          <a:xfrm>
            <a:off x="587203" y="1971021"/>
            <a:ext cx="11347452"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71C253C0-5535-CDB3-81D4-577DC4C3A7A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8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8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3"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84"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2" name="Slide Number">
            <a:extLst>
              <a:ext uri="{FF2B5EF4-FFF2-40B4-BE49-F238E27FC236}">
                <a16:creationId xmlns:a16="http://schemas.microsoft.com/office/drawing/2014/main" id="{B2C84ECE-6AE2-A808-AC97-BC3B29694368}"/>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9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1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4"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95"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19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197"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98" name="TextBox 4"/>
          <p:cNvSpPr txBox="1"/>
          <p:nvPr/>
        </p:nvSpPr>
        <p:spPr>
          <a:xfrm>
            <a:off x="275896" y="11104"/>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9"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0" name="Body Level One…"/>
          <p:cNvSpPr txBox="1">
            <a:spLocks noGrp="1"/>
          </p:cNvSpPr>
          <p:nvPr>
            <p:ph type="body" idx="1"/>
          </p:nvPr>
        </p:nvSpPr>
        <p:spPr>
          <a:xfrm>
            <a:off x="797442" y="842965"/>
            <a:ext cx="10450423" cy="520696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32E7DE2-99B3-97A8-604E-1165A348218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0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1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1"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12"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213" name="Rectangle 2"/>
          <p:cNvSpPr txBox="1"/>
          <p:nvPr/>
        </p:nvSpPr>
        <p:spPr>
          <a:xfrm>
            <a:off x="215840" y="-20327"/>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14" name="Body Level One…"/>
          <p:cNvSpPr txBox="1">
            <a:spLocks noGrp="1"/>
          </p:cNvSpPr>
          <p:nvPr>
            <p:ph type="body" idx="1"/>
          </p:nvPr>
        </p:nvSpPr>
        <p:spPr>
          <a:xfrm>
            <a:off x="2207940" y="861001"/>
            <a:ext cx="7915007" cy="517506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78D525F-9F82-F797-E5B1-431D3488E39C}"/>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21"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3"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5"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26"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227" name="Body Level One…"/>
          <p:cNvSpPr txBox="1">
            <a:spLocks noGrp="1"/>
          </p:cNvSpPr>
          <p:nvPr>
            <p:ph type="body" idx="1"/>
          </p:nvPr>
        </p:nvSpPr>
        <p:spPr>
          <a:xfrm>
            <a:off x="2438401" y="1247001"/>
            <a:ext cx="805861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D178DF9-6E4F-2BBC-C026-1FF25E84B2B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18793" y="-100495"/>
            <a:ext cx="5945476" cy="759778"/>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6"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8"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39"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240" name="Outline"/>
          <p:cNvSpPr txBox="1">
            <a:spLocks noGrp="1"/>
          </p:cNvSpPr>
          <p:nvPr>
            <p:ph type="title" hasCustomPrompt="1"/>
          </p:nvPr>
        </p:nvSpPr>
        <p:spPr>
          <a:xfrm>
            <a:off x="297713" y="-43663"/>
            <a:ext cx="3571876" cy="646113"/>
          </a:xfrm>
          <a:prstGeom prst="rect">
            <a:avLst/>
          </a:prstGeom>
        </p:spPr>
        <p:txBody>
          <a:bodyPr/>
          <a:lstStyle/>
          <a:p>
            <a:r>
              <a:t>Outline</a:t>
            </a:r>
          </a:p>
        </p:txBody>
      </p:sp>
      <p:sp>
        <p:nvSpPr>
          <p:cNvPr id="241"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F44EDBB6-9B05-CBBB-7825-9D01DF44130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5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2"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53"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25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47B1D5C-C691-0000-0DE5-9D2E4AE4301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1" name="Image" descr="Image"/>
          <p:cNvPicPr>
            <a:picLocks noChangeAspect="1"/>
          </p:cNvPicPr>
          <p:nvPr/>
        </p:nvPicPr>
        <p:blipFill>
          <a:blip r:embed="rId2"/>
          <a:stretch>
            <a:fillRect/>
          </a:stretch>
        </p:blipFill>
        <p:spPr>
          <a:xfrm>
            <a:off x="-27005" y="-23901"/>
            <a:ext cx="7599048" cy="971089"/>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3"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6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5"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66"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267"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6EFA535-AAF7-AEC5-5211-E7F9A011CC6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39"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40" name="Click to edit Subtitle"/>
          <p:cNvSpPr txBox="1">
            <a:spLocks noGrp="1"/>
          </p:cNvSpPr>
          <p:nvPr>
            <p:ph type="title" hasCustomPrompt="1"/>
          </p:nvPr>
        </p:nvSpPr>
        <p:spPr>
          <a:xfrm>
            <a:off x="190765" y="2"/>
            <a:ext cx="6241934"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FCC4AB4-DCF1-F20B-5ECE-1A58A07E97A3}"/>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52"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53" name="Click to edit Subtitle"/>
          <p:cNvSpPr txBox="1">
            <a:spLocks noGrp="1"/>
          </p:cNvSpPr>
          <p:nvPr>
            <p:ph type="title" hasCustomPrompt="1"/>
          </p:nvPr>
        </p:nvSpPr>
        <p:spPr>
          <a:xfrm>
            <a:off x="190765" y="801826"/>
            <a:ext cx="5543940" cy="645664"/>
          </a:xfrm>
          <a:prstGeom prst="rect">
            <a:avLst/>
          </a:prstGeom>
        </p:spPr>
        <p:txBody>
          <a:bodyPr/>
          <a:lstStyle>
            <a:lvl1pPr>
              <a:defRPr sz="2100">
                <a:solidFill>
                  <a:srgbClr val="A2010C"/>
                </a:solidFill>
              </a:defRPr>
            </a:lvl1pPr>
          </a:lstStyle>
          <a:p>
            <a:r>
              <a:t>Click to edit Subtitle</a:t>
            </a:r>
          </a:p>
        </p:txBody>
      </p:sp>
      <p:sp>
        <p:nvSpPr>
          <p:cNvPr id="54" name="Body Level One…"/>
          <p:cNvSpPr txBox="1">
            <a:spLocks noGrp="1"/>
          </p:cNvSpPr>
          <p:nvPr>
            <p:ph type="body" idx="1"/>
          </p:nvPr>
        </p:nvSpPr>
        <p:spPr>
          <a:xfrm>
            <a:off x="1739590"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25056" y="1"/>
            <a:ext cx="6173354"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25056" y="87781"/>
            <a:ext cx="6173354"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731044FB-5211-488A-9B75-B02FF09FDF86}"/>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68"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70" name="Title Text"/>
          <p:cNvSpPr txBox="1">
            <a:spLocks noGrp="1"/>
          </p:cNvSpPr>
          <p:nvPr>
            <p:ph type="title"/>
          </p:nvPr>
        </p:nvSpPr>
        <p:spPr>
          <a:xfrm>
            <a:off x="393763" y="157789"/>
            <a:ext cx="3264196" cy="1932378"/>
          </a:xfrm>
          <a:prstGeom prst="rect">
            <a:avLst/>
          </a:prstGeom>
        </p:spPr>
        <p:txBody>
          <a:bodyPr/>
          <a:lstStyle/>
          <a:p>
            <a:r>
              <a:t>Title Text</a:t>
            </a:r>
          </a:p>
        </p:txBody>
      </p:sp>
      <p:sp>
        <p:nvSpPr>
          <p:cNvPr id="71"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994305A5-12B4-E3B2-BB8D-B01F3A481D9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0"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2"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83"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8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85" name="Title Text"/>
          <p:cNvSpPr txBox="1">
            <a:spLocks noGrp="1"/>
          </p:cNvSpPr>
          <p:nvPr>
            <p:ph type="title"/>
          </p:nvPr>
        </p:nvSpPr>
        <p:spPr>
          <a:xfrm>
            <a:off x="393763" y="157789"/>
            <a:ext cx="3264196" cy="1932378"/>
          </a:xfrm>
          <a:prstGeom prst="rect">
            <a:avLst/>
          </a:prstGeom>
        </p:spPr>
        <p:txBody>
          <a:bodyPr/>
          <a:lstStyle/>
          <a:p>
            <a:r>
              <a:t>Title Text</a:t>
            </a:r>
          </a:p>
        </p:txBody>
      </p:sp>
      <p:sp>
        <p:nvSpPr>
          <p:cNvPr id="86"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7" name="Rounded Rectangle 7"/>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2" name="Slide Number">
            <a:extLst>
              <a:ext uri="{FF2B5EF4-FFF2-40B4-BE49-F238E27FC236}">
                <a16:creationId xmlns:a16="http://schemas.microsoft.com/office/drawing/2014/main" id="{93A6C4FC-66C9-A9E6-0E31-EF4077EF69F2}"/>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8"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99"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100" name="TextBox 4"/>
          <p:cNvSpPr txBox="1"/>
          <p:nvPr/>
        </p:nvSpPr>
        <p:spPr>
          <a:xfrm>
            <a:off x="403462"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101" name="Rounded Rectangle 5"/>
          <p:cNvSpPr/>
          <p:nvPr/>
        </p:nvSpPr>
        <p:spPr>
          <a:xfrm flipV="1">
            <a:off x="389002" y="1332435"/>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103"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897E0D4-0646-BCAA-997C-F6263A0DBDED}"/>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4"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15"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116" name="Rounded Rectangle 4"/>
          <p:cNvSpPr/>
          <p:nvPr/>
        </p:nvSpPr>
        <p:spPr>
          <a:xfrm flipV="1">
            <a:off x="389002" y="1779937"/>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17" name="TextBox 5"/>
          <p:cNvSpPr txBox="1"/>
          <p:nvPr/>
        </p:nvSpPr>
        <p:spPr>
          <a:xfrm>
            <a:off x="403462" y="66822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1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119"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3695464-C5C0-E1EA-FD5B-1C7D233ECA97}"/>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0"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31"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132" name="Rounded Rectangle 4"/>
          <p:cNvSpPr/>
          <p:nvPr/>
        </p:nvSpPr>
        <p:spPr>
          <a:xfrm flipV="1">
            <a:off x="388996" y="2237882"/>
            <a:ext cx="2029084" cy="8622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33" name="TextBox 6"/>
          <p:cNvSpPr txBox="1"/>
          <p:nvPr/>
        </p:nvSpPr>
        <p:spPr>
          <a:xfrm>
            <a:off x="403462" y="668223"/>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135"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48CF271-BDD2-888D-4F85-28A89516CCFD}"/>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4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4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44"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4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46"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47"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14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49" name="TextBox 6"/>
          <p:cNvSpPr txBox="1"/>
          <p:nvPr/>
        </p:nvSpPr>
        <p:spPr>
          <a:xfrm>
            <a:off x="403462"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3200">
                <a:solidFill>
                  <a:srgbClr val="FFFFFF"/>
                </a:solidFill>
                <a:latin typeface="Source Sans Pro Bold"/>
                <a:ea typeface="Source Sans Pro Bold"/>
                <a:cs typeface="Source Sans Pro Bold"/>
                <a:sym typeface="Source Sans Pro Bold"/>
              </a:defRPr>
            </a:pPr>
            <a:r>
              <a:rPr b="1" dirty="0"/>
              <a:t>Questions</a:t>
            </a:r>
            <a:r>
              <a:rPr sz="2400" b="1" dirty="0"/>
              <a:t>?</a:t>
            </a:r>
          </a:p>
        </p:txBody>
      </p:sp>
      <p:sp>
        <p:nvSpPr>
          <p:cNvPr id="150"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Source Sans Pro Regular"/>
                <a:ea typeface="Source Sans Pro Regular"/>
                <a:cs typeface="Source Sans Pro Regular"/>
                <a:sym typeface="Source Sans Pro Regular"/>
              </a:defRPr>
            </a:pPr>
            <a:endParaRPr/>
          </a:p>
        </p:txBody>
      </p:sp>
      <p:sp>
        <p:nvSpPr>
          <p:cNvPr id="151" name="Body Level One…"/>
          <p:cNvSpPr txBox="1">
            <a:spLocks noGrp="1"/>
          </p:cNvSpPr>
          <p:nvPr>
            <p:ph type="body" idx="1"/>
          </p:nvPr>
        </p:nvSpPr>
        <p:spPr>
          <a:xfrm>
            <a:off x="4273551" y="842962"/>
            <a:ext cx="7529515"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14B5117-0DB7-958B-FD59-A3763E2ED688}"/>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3"/>
            <a:ext cx="1548718" cy="474296"/>
          </a:xfrm>
          <a:prstGeom prst="rect">
            <a:avLst/>
          </a:prstGeom>
          <a:ln w="12700">
            <a:miter lim="400000"/>
          </a:ln>
        </p:spPr>
      </p:pic>
      <p:sp>
        <p:nvSpPr>
          <p:cNvPr id="5" name="Slide Number"/>
          <p:cNvSpPr txBox="1">
            <a:spLocks noGrp="1"/>
          </p:cNvSpPr>
          <p:nvPr>
            <p:ph type="sldNum" sz="quarter" idx="2"/>
          </p:nvPr>
        </p:nvSpPr>
        <p:spPr>
          <a:xfrm>
            <a:off x="11480800" y="6330332"/>
            <a:ext cx="230378" cy="256541"/>
          </a:xfrm>
          <a:prstGeom prst="rect">
            <a:avLst/>
          </a:prstGeom>
          <a:ln w="12700">
            <a:miter lim="400000"/>
          </a:ln>
        </p:spPr>
        <p:txBody>
          <a:bodyPr wrap="none" lIns="45719" rIns="45719">
            <a:spAutoFit/>
          </a:bodyPr>
          <a:lstStyle>
            <a:lvl1pPr>
              <a:defRPr sz="1000">
                <a:solidFill>
                  <a:srgbClr val="FFFFFF"/>
                </a:solidFill>
                <a:latin typeface="Source Sans Pro Regular"/>
                <a:ea typeface="Source Sans Pro Regular"/>
                <a:cs typeface="Source Sans Pro Regular"/>
                <a:sym typeface="Source Sans Pro Regular"/>
              </a:defRPr>
            </a:lvl1pPr>
          </a:lstStyle>
          <a:p>
            <a:fld id="{86CB4B4D-7CA3-9044-876B-883B54F8677D}" type="slidenum">
              <a:t>‹#›</a:t>
            </a:fld>
            <a:endParaRPr/>
          </a:p>
        </p:txBody>
      </p:sp>
      <p:sp>
        <p:nvSpPr>
          <p:cNvPr id="6" name="Subtitle 5"/>
          <p:cNvSpPr txBox="1"/>
          <p:nvPr/>
        </p:nvSpPr>
        <p:spPr>
          <a:xfrm>
            <a:off x="8122919" y="6477000"/>
            <a:ext cx="3794759" cy="2311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7" name="Subtitle 5"/>
          <p:cNvSpPr txBox="1"/>
          <p:nvPr/>
        </p:nvSpPr>
        <p:spPr>
          <a:xfrm>
            <a:off x="8122919" y="66210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A5.1 OHS</a:t>
            </a:r>
          </a:p>
        </p:txBody>
      </p:sp>
      <p:sp>
        <p:nvSpPr>
          <p:cNvPr id="8" name="Rounded Rectangle 4"/>
          <p:cNvSpPr/>
          <p:nvPr/>
        </p:nvSpPr>
        <p:spPr>
          <a:xfrm flipV="1">
            <a:off x="5003344" y="3246972"/>
            <a:ext cx="2515176" cy="111824"/>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2"/>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2" name="Slide Number">
            <a:extLst>
              <a:ext uri="{FF2B5EF4-FFF2-40B4-BE49-F238E27FC236}">
                <a16:creationId xmlns:a16="http://schemas.microsoft.com/office/drawing/2014/main" id="{D8F12A01-F636-2305-95F1-962C4A1F3739}"/>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2"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54248" marR="0" indent="-5424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70493" marR="0" indent="-6199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89322"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97818"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506313" marR="0" indent="-72330"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867966"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976462"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084958" marR="0" indent="-325487"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193454" marR="0" indent="-325488" algn="l" defTabSz="216992" rtl="0" latinLnBrk="0">
        <a:lnSpc>
          <a:spcPct val="90000"/>
        </a:lnSpc>
        <a:spcBef>
          <a:spcPts val="200"/>
        </a:spcBef>
        <a:spcAft>
          <a:spcPts val="0"/>
        </a:spcAft>
        <a:buClr>
          <a:schemeClr val="accent3"/>
        </a:buClr>
        <a:buSzPct val="100000"/>
        <a:buFont typeface="Arial"/>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277" name="Title 5"/>
          <p:cNvSpPr txBox="1">
            <a:spLocks noGrp="1"/>
          </p:cNvSpPr>
          <p:nvPr>
            <p:ph type="title"/>
          </p:nvPr>
        </p:nvSpPr>
        <p:spPr>
          <a:xfrm>
            <a:off x="517797" y="1587565"/>
            <a:ext cx="4418456" cy="2440667"/>
          </a:xfrm>
          <a:prstGeom prst="rect">
            <a:avLst/>
          </a:prstGeom>
        </p:spPr>
        <p:txBody>
          <a:bodyPr/>
          <a:lstStyle/>
          <a:p>
            <a:pPr>
              <a:defRPr sz="3200"/>
            </a:pPr>
            <a:r>
              <a:rPr b="1" dirty="0"/>
              <a:t>Occupational </a:t>
            </a:r>
            <a:br>
              <a:rPr b="1" dirty="0"/>
            </a:br>
            <a:r>
              <a:rPr b="1" dirty="0"/>
              <a:t>health and safety </a:t>
            </a:r>
            <a:br>
              <a:rPr b="1" dirty="0"/>
            </a:br>
            <a:r>
              <a:rPr b="1" dirty="0"/>
              <a:t>Scenario-based exercises </a:t>
            </a:r>
            <a:br>
              <a:rPr b="1" dirty="0"/>
            </a:br>
            <a:endParaRPr b="1" dirty="0"/>
          </a:p>
        </p:txBody>
      </p:sp>
      <p:sp>
        <p:nvSpPr>
          <p:cNvPr id="278" name="TextBox 8"/>
          <p:cNvSpPr txBox="1"/>
          <p:nvPr/>
        </p:nvSpPr>
        <p:spPr>
          <a:xfrm>
            <a:off x="517797" y="979810"/>
            <a:ext cx="6055361"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A5.1b</a:t>
            </a:r>
          </a:p>
        </p:txBody>
      </p:sp>
      <p:sp>
        <p:nvSpPr>
          <p:cNvPr id="279" name="Text Placeholder 10"/>
          <p:cNvSpPr txBox="1">
            <a:spLocks noGrp="1"/>
          </p:cNvSpPr>
          <p:nvPr>
            <p:ph type="body" sz="quarter" idx="1"/>
          </p:nvPr>
        </p:nvSpPr>
        <p:spPr>
          <a:xfrm>
            <a:off x="5915291" y="3530793"/>
            <a:ext cx="3886199" cy="672469"/>
          </a:xfrm>
          <a:prstGeom prst="rect">
            <a:avLst/>
          </a:prstGeom>
        </p:spPr>
        <p:txBody>
          <a:bodyPr>
            <a:normAutofit/>
          </a:bodyPr>
          <a:lstStyle>
            <a:lvl1pPr marL="0" indent="0">
              <a:buSzTx/>
              <a:buNone/>
              <a:defRPr sz="3200" b="1">
                <a:solidFill>
                  <a:srgbClr val="002060"/>
                </a:solidFill>
                <a:latin typeface="Arial"/>
                <a:ea typeface="Arial"/>
                <a:cs typeface="Arial"/>
                <a:sym typeface="Arial"/>
              </a:defRPr>
            </a:lvl1pPr>
          </a:lstStyle>
          <a:p>
            <a:r>
              <a:rPr sz="2800" b="0" dirty="0">
                <a:latin typeface="Source Sans Pro Regular"/>
              </a:rPr>
              <a:t>Duration: 30'-45'</a:t>
            </a:r>
          </a:p>
        </p:txBody>
      </p:sp>
      <p:sp>
        <p:nvSpPr>
          <p:cNvPr id="2" name="TextBox 7">
            <a:extLst>
              <a:ext uri="{FF2B5EF4-FFF2-40B4-BE49-F238E27FC236}">
                <a16:creationId xmlns:a16="http://schemas.microsoft.com/office/drawing/2014/main" id="{F6032540-47CC-2F6B-4971-501F3C935A11}"/>
              </a:ext>
            </a:extLst>
          </p:cNvPr>
          <p:cNvSpPr txBox="1"/>
          <p:nvPr/>
        </p:nvSpPr>
        <p:spPr>
          <a:xfrm>
            <a:off x="642174" y="3801197"/>
            <a:ext cx="2150187" cy="3693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lang="hu-HU" sz="1800" dirty="0"/>
              <a:t>Speaker name</a:t>
            </a:r>
            <a:endParaRPr sz="180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27" name="Title 3"/>
          <p:cNvSpPr txBox="1">
            <a:spLocks noGrp="1"/>
          </p:cNvSpPr>
          <p:nvPr>
            <p:ph type="title"/>
          </p:nvPr>
        </p:nvSpPr>
        <p:spPr>
          <a:xfrm>
            <a:off x="404541" y="380999"/>
            <a:ext cx="2356885" cy="1932378"/>
          </a:xfrm>
          <a:prstGeom prst="rect">
            <a:avLst/>
          </a:prstGeom>
        </p:spPr>
        <p:txBody>
          <a:bodyPr/>
          <a:lstStyle/>
          <a:p>
            <a:pPr>
              <a:defRPr sz="3200"/>
            </a:pPr>
            <a:r>
              <a:rPr b="1" dirty="0"/>
              <a:t>Questions scenario 2</a:t>
            </a:r>
            <a:br>
              <a:rPr b="1" dirty="0"/>
            </a:br>
            <a:endParaRPr b="1" dirty="0"/>
          </a:p>
        </p:txBody>
      </p:sp>
      <p:sp>
        <p:nvSpPr>
          <p:cNvPr id="328" name="Rectangle 3"/>
          <p:cNvSpPr txBox="1">
            <a:spLocks noGrp="1"/>
          </p:cNvSpPr>
          <p:nvPr>
            <p:ph type="body" idx="1"/>
          </p:nvPr>
        </p:nvSpPr>
        <p:spPr>
          <a:xfrm>
            <a:off x="4257945" y="1676400"/>
            <a:ext cx="7529514" cy="4729164"/>
          </a:xfrm>
          <a:prstGeom prst="rect">
            <a:avLst/>
          </a:prstGeom>
        </p:spPr>
        <p:txBody>
          <a:bodyPr lIns="45687" tIns="45687" rIns="45687" bIns="45687" anchor="ctr"/>
          <a:lstStyle/>
          <a:p>
            <a:pPr marL="416052" indent="-416052" algn="just" defTabSz="197462">
              <a:spcBef>
                <a:spcPts val="500"/>
              </a:spcBef>
              <a:buFontTx/>
              <a:buAutoNum type="arabicPeriod"/>
              <a:defRPr sz="2184"/>
            </a:pPr>
            <a:r>
              <a:rPr dirty="0"/>
              <a:t>What are the probable diseases from which this person could be suffering ?</a:t>
            </a:r>
          </a:p>
          <a:p>
            <a:pPr marL="416052" indent="-416052" algn="just" defTabSz="197462">
              <a:spcBef>
                <a:spcPts val="500"/>
              </a:spcBef>
              <a:buFontTx/>
              <a:buAutoNum type="arabicPeriod"/>
              <a:defRPr sz="2184"/>
            </a:pPr>
            <a:r>
              <a:rPr dirty="0"/>
              <a:t>What is / are the key hazard(s) associated with this person ?</a:t>
            </a:r>
          </a:p>
          <a:p>
            <a:pPr marL="416052" indent="-416052" algn="just" defTabSz="197462">
              <a:spcBef>
                <a:spcPts val="500"/>
              </a:spcBef>
              <a:buFontTx/>
              <a:buAutoNum type="arabicPeriod"/>
              <a:defRPr sz="2184"/>
            </a:pPr>
            <a:r>
              <a:rPr dirty="0"/>
              <a:t>List the possible ways in which the disease agent can pass from the person to the personnel at the airport and who can be affected ? </a:t>
            </a:r>
          </a:p>
          <a:p>
            <a:pPr marL="416052" indent="-416052" algn="just" defTabSz="197462">
              <a:spcBef>
                <a:spcPts val="500"/>
              </a:spcBef>
              <a:buFontTx/>
              <a:buAutoNum type="arabicPeriod"/>
              <a:defRPr sz="2184"/>
            </a:pPr>
            <a:r>
              <a:rPr dirty="0"/>
              <a:t>What measures in the environment i.e. reception area, care center etc. can be taken to prevent such spread  from person to the airport personnel?</a:t>
            </a:r>
          </a:p>
          <a:p>
            <a:pPr marL="416052" indent="-416052" algn="just" defTabSz="197462">
              <a:spcBef>
                <a:spcPts val="500"/>
              </a:spcBef>
              <a:buFontTx/>
              <a:buAutoNum type="arabicPeriod"/>
              <a:defRPr sz="2184"/>
            </a:pPr>
            <a:r>
              <a:rPr dirty="0"/>
              <a:t>What precautions the airport personnel should take while handling this person at the airport to protect themselves ?</a:t>
            </a:r>
          </a:p>
          <a:p>
            <a:pPr marL="0" indent="0" algn="just" defTabSz="197462">
              <a:spcBef>
                <a:spcPts val="500"/>
              </a:spcBef>
              <a:buSzTx/>
              <a:buNone/>
              <a:defRPr sz="2184"/>
            </a:pPr>
            <a:endParaRPr dirty="0"/>
          </a:p>
        </p:txBody>
      </p:sp>
      <p:sp>
        <p:nvSpPr>
          <p:cNvPr id="329" name="Rounded Rectangle 4"/>
          <p:cNvSpPr/>
          <p:nvPr/>
        </p:nvSpPr>
        <p:spPr>
          <a:xfrm>
            <a:off x="442182" y="1676400"/>
            <a:ext cx="2148618" cy="76201"/>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28">
                                            <p:bg/>
                                          </p:spTgt>
                                        </p:tgtEl>
                                        <p:attrNameLst>
                                          <p:attrName>style.visibility</p:attrName>
                                        </p:attrNameLst>
                                      </p:cBhvr>
                                      <p:to>
                                        <p:strVal val="visible"/>
                                      </p:to>
                                    </p:set>
                                    <p:animEffect transition="in" filter="fade">
                                      <p:cBhvr>
                                        <p:cTn id="7" dur="500"/>
                                        <p:tgtEl>
                                          <p:spTgt spid="328">
                                            <p:bg/>
                                          </p:spTgt>
                                        </p:tgtEl>
                                      </p:cBhvr>
                                    </p:animEffect>
                                  </p:childTnLst>
                                </p:cTn>
                              </p:par>
                              <p:par>
                                <p:cTn id="8" presetID="10" presetClass="entr" presetSubtype="0" fill="hold" grpId="0" nodeType="withEffect">
                                  <p:stCondLst>
                                    <p:cond delay="0"/>
                                  </p:stCondLst>
                                  <p:iterate>
                                    <p:tmAbs val="0"/>
                                  </p:iterate>
                                  <p:childTnLst>
                                    <p:set>
                                      <p:cBhvr>
                                        <p:cTn id="9" fill="hold"/>
                                        <p:tgtEl>
                                          <p:spTgt spid="328">
                                            <p:txEl>
                                              <p:pRg st="0" end="0"/>
                                            </p:txEl>
                                          </p:spTgt>
                                        </p:tgtEl>
                                        <p:attrNameLst>
                                          <p:attrName>style.visibility</p:attrName>
                                        </p:attrNameLst>
                                      </p:cBhvr>
                                      <p:to>
                                        <p:strVal val="visible"/>
                                      </p:to>
                                    </p:set>
                                    <p:animEffect transition="in" filter="fade">
                                      <p:cBhvr>
                                        <p:cTn id="10" dur="500"/>
                                        <p:tgtEl>
                                          <p:spTgt spid="32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28">
                                            <p:txEl>
                                              <p:pRg st="1" end="1"/>
                                            </p:txEl>
                                          </p:spTgt>
                                        </p:tgtEl>
                                        <p:attrNameLst>
                                          <p:attrName>style.visibility</p:attrName>
                                        </p:attrNameLst>
                                      </p:cBhvr>
                                      <p:to>
                                        <p:strVal val="visible"/>
                                      </p:to>
                                    </p:set>
                                    <p:animEffect transition="in" filter="fade">
                                      <p:cBhvr>
                                        <p:cTn id="15" dur="500"/>
                                        <p:tgtEl>
                                          <p:spTgt spid="32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28">
                                            <p:txEl>
                                              <p:pRg st="2" end="2"/>
                                            </p:txEl>
                                          </p:spTgt>
                                        </p:tgtEl>
                                        <p:attrNameLst>
                                          <p:attrName>style.visibility</p:attrName>
                                        </p:attrNameLst>
                                      </p:cBhvr>
                                      <p:to>
                                        <p:strVal val="visible"/>
                                      </p:to>
                                    </p:set>
                                    <p:animEffect transition="in" filter="fade">
                                      <p:cBhvr>
                                        <p:cTn id="20" dur="500"/>
                                        <p:tgtEl>
                                          <p:spTgt spid="32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28">
                                            <p:txEl>
                                              <p:pRg st="3" end="3"/>
                                            </p:txEl>
                                          </p:spTgt>
                                        </p:tgtEl>
                                        <p:attrNameLst>
                                          <p:attrName>style.visibility</p:attrName>
                                        </p:attrNameLst>
                                      </p:cBhvr>
                                      <p:to>
                                        <p:strVal val="visible"/>
                                      </p:to>
                                    </p:set>
                                    <p:animEffect transition="in" filter="fade">
                                      <p:cBhvr>
                                        <p:cTn id="25" dur="500"/>
                                        <p:tgtEl>
                                          <p:spTgt spid="328">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28">
                                            <p:txEl>
                                              <p:pRg st="4" end="4"/>
                                            </p:txEl>
                                          </p:spTgt>
                                        </p:tgtEl>
                                        <p:attrNameLst>
                                          <p:attrName>style.visibility</p:attrName>
                                        </p:attrNameLst>
                                      </p:cBhvr>
                                      <p:to>
                                        <p:strVal val="visible"/>
                                      </p:to>
                                    </p:set>
                                    <p:animEffect transition="in" filter="fade">
                                      <p:cBhvr>
                                        <p:cTn id="30" dur="500"/>
                                        <p:tgtEl>
                                          <p:spTgt spid="328">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28">
                                            <p:txEl>
                                              <p:pRg st="5" end="5"/>
                                            </p:txEl>
                                          </p:spTgt>
                                        </p:tgtEl>
                                        <p:attrNameLst>
                                          <p:attrName>style.visibility</p:attrName>
                                        </p:attrNameLst>
                                      </p:cBhvr>
                                      <p:to>
                                        <p:strVal val="visible"/>
                                      </p:to>
                                    </p:set>
                                    <p:animEffect transition="in" filter="fade">
                                      <p:cBhvr>
                                        <p:cTn id="35" dur="500"/>
                                        <p:tgtEl>
                                          <p:spTgt spid="328">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0" nodeType="clickEffect">
                                  <p:stCondLst>
                                    <p:cond delay="0"/>
                                  </p:stCondLst>
                                  <p:iterate>
                                    <p:tmAbs val="0"/>
                                  </p:iterate>
                                  <p:childTnLst>
                                    <p:set>
                                      <p:cBhvr>
                                        <p:cTn id="39" fill="hold"/>
                                        <p:tgtEl>
                                          <p:spTgt spid="328">
                                            <p:txEl>
                                              <p:charRg st="535" end="535"/>
                                            </p:txEl>
                                          </p:spTgt>
                                        </p:tgtEl>
                                        <p:attrNameLst>
                                          <p:attrName>style.visibility</p:attrName>
                                        </p:attrNameLst>
                                      </p:cBhvr>
                                      <p:to>
                                        <p:strVal val="visible"/>
                                      </p:to>
                                    </p:set>
                                    <p:animEffect transition="in" filter="fade">
                                      <p:cBhvr>
                                        <p:cTn id="40" dur="500"/>
                                        <p:tgtEl>
                                          <p:spTgt spid="328">
                                            <p:txEl>
                                              <p:charRg st="535" end="53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 grpId="0" build="p"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332" name="Rectangle 4"/>
          <p:cNvSpPr txBox="1">
            <a:spLocks noGrp="1"/>
          </p:cNvSpPr>
          <p:nvPr>
            <p:ph type="title"/>
          </p:nvPr>
        </p:nvSpPr>
        <p:spPr>
          <a:xfrm>
            <a:off x="393763" y="420219"/>
            <a:ext cx="3264196" cy="1120650"/>
          </a:xfrm>
          <a:prstGeom prst="rect">
            <a:avLst/>
          </a:prstGeom>
        </p:spPr>
        <p:txBody>
          <a:bodyPr lIns="44418" tIns="44418" rIns="44418" bIns="44418"/>
          <a:lstStyle>
            <a:lvl1pPr>
              <a:defRPr sz="3200"/>
            </a:lvl1pPr>
          </a:lstStyle>
          <a:p>
            <a:r>
              <a:rPr b="1" dirty="0"/>
              <a:t>Scenario 2 debriefing</a:t>
            </a:r>
          </a:p>
        </p:txBody>
      </p:sp>
      <p:sp>
        <p:nvSpPr>
          <p:cNvPr id="333" name="Rectangle 3"/>
          <p:cNvSpPr txBox="1">
            <a:spLocks noGrp="1"/>
          </p:cNvSpPr>
          <p:nvPr>
            <p:ph type="body" idx="1"/>
          </p:nvPr>
        </p:nvSpPr>
        <p:spPr>
          <a:xfrm>
            <a:off x="4268722" y="1270476"/>
            <a:ext cx="7529515" cy="4682808"/>
          </a:xfrm>
          <a:prstGeom prst="rect">
            <a:avLst/>
          </a:prstGeom>
        </p:spPr>
        <p:txBody>
          <a:bodyPr lIns="45687" tIns="45687" rIns="45687" bIns="45687">
            <a:normAutofit lnSpcReduction="10000"/>
          </a:bodyPr>
          <a:lstStyle/>
          <a:p>
            <a:pPr marL="0" indent="0">
              <a:buClrTx/>
              <a:buSzTx/>
              <a:buFontTx/>
              <a:buNone/>
              <a:defRPr>
                <a:solidFill>
                  <a:schemeClr val="accent3">
                    <a:lumOff val="-6274"/>
                  </a:schemeClr>
                </a:solidFill>
              </a:defRPr>
            </a:pPr>
            <a:r>
              <a:rPr b="1" dirty="0">
                <a:solidFill>
                  <a:srgbClr val="C00000"/>
                </a:solidFill>
              </a:rPr>
              <a:t>OSH controls at points of entry, exit and crossings at</a:t>
            </a:r>
          </a:p>
          <a:p>
            <a:pPr marL="0" indent="0">
              <a:buClrTx/>
              <a:buSzTx/>
              <a:buFontTx/>
              <a:buNone/>
            </a:pPr>
            <a:r>
              <a:rPr b="1" dirty="0">
                <a:solidFill>
                  <a:srgbClr val="C00000"/>
                </a:solidFill>
              </a:rPr>
              <a:t>airports and sea ports: </a:t>
            </a:r>
            <a:r>
              <a:rPr dirty="0"/>
              <a:t> </a:t>
            </a:r>
          </a:p>
          <a:p>
            <a:pPr marL="0" indent="0">
              <a:buClrTx/>
              <a:buSzTx/>
              <a:buFontTx/>
              <a:buNone/>
            </a:pPr>
            <a:endParaRPr dirty="0"/>
          </a:p>
          <a:p>
            <a:pPr marL="252000" indent="-252000">
              <a:spcBef>
                <a:spcPts val="0"/>
              </a:spcBef>
              <a:buClr>
                <a:srgbClr val="C00000"/>
              </a:buClr>
              <a:buSzTx/>
            </a:pPr>
            <a:r>
              <a:rPr dirty="0"/>
              <a:t>Workers at points of entry and exit (PoE) at airports,</a:t>
            </a:r>
            <a:r>
              <a:rPr lang="hu-HU" dirty="0"/>
              <a:t> </a:t>
            </a:r>
            <a:r>
              <a:rPr dirty="0"/>
              <a:t>seaports and land crossings provide services including</a:t>
            </a:r>
            <a:r>
              <a:rPr lang="hu-HU" dirty="0"/>
              <a:t> </a:t>
            </a:r>
            <a:r>
              <a:rPr dirty="0"/>
              <a:t>control of documentation</a:t>
            </a:r>
            <a:r>
              <a:rPr lang="hu-HU" dirty="0"/>
              <a:t>.</a:t>
            </a:r>
          </a:p>
          <a:p>
            <a:pPr marL="252000" indent="-252000">
              <a:spcBef>
                <a:spcPts val="0"/>
              </a:spcBef>
              <a:buClr>
                <a:srgbClr val="C00000"/>
              </a:buClr>
              <a:buSzTx/>
            </a:pPr>
            <a:endParaRPr lang="hu-HU" dirty="0"/>
          </a:p>
          <a:p>
            <a:pPr marL="252000" indent="-252000">
              <a:spcBef>
                <a:spcPts val="0"/>
              </a:spcBef>
              <a:buClr>
                <a:srgbClr val="C00000"/>
              </a:buClr>
              <a:buSzTx/>
            </a:pPr>
            <a:r>
              <a:rPr lang="hu-HU" dirty="0"/>
              <a:t>S</a:t>
            </a:r>
            <a:r>
              <a:rPr dirty="0"/>
              <a:t>canning body temperature</a:t>
            </a:r>
            <a:r>
              <a:rPr lang="hu-HU" dirty="0"/>
              <a:t> </a:t>
            </a:r>
            <a:r>
              <a:rPr dirty="0"/>
              <a:t>and health assessments to international travelers, and</a:t>
            </a:r>
            <a:r>
              <a:rPr lang="hu-HU" dirty="0"/>
              <a:t> </a:t>
            </a:r>
            <a:r>
              <a:rPr dirty="0"/>
              <a:t>handling of baggage, cargo, containers, conveyances,</a:t>
            </a:r>
            <a:r>
              <a:rPr lang="hu-HU" dirty="0"/>
              <a:t> </a:t>
            </a:r>
            <a:r>
              <a:rPr dirty="0"/>
              <a:t>goods and postal parcels. </a:t>
            </a:r>
            <a:endParaRPr lang="hu-HU" dirty="0"/>
          </a:p>
          <a:p>
            <a:pPr marL="252000" indent="-252000">
              <a:spcBef>
                <a:spcPts val="0"/>
              </a:spcBef>
              <a:buClr>
                <a:srgbClr val="C00000"/>
              </a:buClr>
              <a:buSzTx/>
            </a:pPr>
            <a:endParaRPr lang="hu-HU" dirty="0"/>
          </a:p>
          <a:p>
            <a:pPr marL="252000" indent="-252000">
              <a:spcBef>
                <a:spcPts val="0"/>
              </a:spcBef>
              <a:buClr>
                <a:srgbClr val="C00000"/>
              </a:buClr>
              <a:buSzTx/>
            </a:pPr>
            <a:r>
              <a:rPr dirty="0"/>
              <a:t>Risks for workers include</a:t>
            </a:r>
            <a:r>
              <a:rPr lang="hu-HU" dirty="0"/>
              <a:t> </a:t>
            </a:r>
            <a:r>
              <a:rPr dirty="0"/>
              <a:t>contact with the body fluids of international travelers,</a:t>
            </a:r>
            <a:r>
              <a:rPr lang="hu-HU" dirty="0"/>
              <a:t> </a:t>
            </a:r>
            <a:r>
              <a:rPr dirty="0"/>
              <a:t>and contaminated surfaces and clothes.  </a:t>
            </a:r>
          </a:p>
        </p:txBody>
      </p:sp>
      <p:sp>
        <p:nvSpPr>
          <p:cNvPr id="335" name="Rounded Rectangle 4"/>
          <p:cNvSpPr/>
          <p:nvPr/>
        </p:nvSpPr>
        <p:spPr>
          <a:xfrm rot="10800000" flipH="1">
            <a:off x="389000" y="1584021"/>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33">
                                            <p:bg/>
                                          </p:spTgt>
                                        </p:tgtEl>
                                        <p:attrNameLst>
                                          <p:attrName>style.visibility</p:attrName>
                                        </p:attrNameLst>
                                      </p:cBhvr>
                                      <p:to>
                                        <p:strVal val="visible"/>
                                      </p:to>
                                    </p:set>
                                    <p:animEffect transition="in" filter="fade">
                                      <p:cBhvr>
                                        <p:cTn id="7" dur="500"/>
                                        <p:tgtEl>
                                          <p:spTgt spid="333">
                                            <p:bg/>
                                          </p:spTgt>
                                        </p:tgtEl>
                                      </p:cBhvr>
                                    </p:animEffect>
                                  </p:childTnLst>
                                </p:cTn>
                              </p:par>
                              <p:par>
                                <p:cTn id="8" presetID="10" presetClass="entr" presetSubtype="0" fill="hold" grpId="0" nodeType="withEffect">
                                  <p:stCondLst>
                                    <p:cond delay="0"/>
                                  </p:stCondLst>
                                  <p:iterate>
                                    <p:tmAbs val="0"/>
                                  </p:iterate>
                                  <p:childTnLst>
                                    <p:set>
                                      <p:cBhvr>
                                        <p:cTn id="9" fill="hold"/>
                                        <p:tgtEl>
                                          <p:spTgt spid="333">
                                            <p:txEl>
                                              <p:pRg st="0" end="0"/>
                                            </p:txEl>
                                          </p:spTgt>
                                        </p:tgtEl>
                                        <p:attrNameLst>
                                          <p:attrName>style.visibility</p:attrName>
                                        </p:attrNameLst>
                                      </p:cBhvr>
                                      <p:to>
                                        <p:strVal val="visible"/>
                                      </p:to>
                                    </p:set>
                                    <p:animEffect transition="in" filter="fade">
                                      <p:cBhvr>
                                        <p:cTn id="10" dur="500"/>
                                        <p:tgtEl>
                                          <p:spTgt spid="333">
                                            <p:txEl>
                                              <p:pRg st="0" end="0"/>
                                            </p:txEl>
                                          </p:spTgt>
                                        </p:tgtEl>
                                      </p:cBhvr>
                                    </p:animEffect>
                                  </p:childTnLst>
                                </p:cTn>
                              </p:par>
                            </p:childTnLst>
                          </p:cTn>
                        </p:par>
                        <p:par>
                          <p:cTn id="11" fill="hold">
                            <p:stCondLst>
                              <p:cond delay="500"/>
                            </p:stCondLst>
                            <p:childTnLst>
                              <p:par>
                                <p:cTn id="12" presetID="10" presetClass="entr" fill="hold" grpId="0" nodeType="afterEffect">
                                  <p:stCondLst>
                                    <p:cond delay="0"/>
                                  </p:stCondLst>
                                  <p:iterate>
                                    <p:tmAbs val="0"/>
                                  </p:iterate>
                                  <p:childTnLst>
                                    <p:set>
                                      <p:cBhvr>
                                        <p:cTn id="13" fill="hold"/>
                                        <p:tgtEl>
                                          <p:spTgt spid="333">
                                            <p:txEl>
                                              <p:pRg st="1" end="1"/>
                                            </p:txEl>
                                          </p:spTgt>
                                        </p:tgtEl>
                                        <p:attrNameLst>
                                          <p:attrName>style.visibility</p:attrName>
                                        </p:attrNameLst>
                                      </p:cBhvr>
                                      <p:to>
                                        <p:strVal val="visible"/>
                                      </p:to>
                                    </p:set>
                                    <p:animEffect transition="in" filter="fade">
                                      <p:cBhvr>
                                        <p:cTn id="14" dur="500"/>
                                        <p:tgtEl>
                                          <p:spTgt spid="33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fill="hold" grpId="0" nodeType="clickEffect">
                                  <p:stCondLst>
                                    <p:cond delay="0"/>
                                  </p:stCondLst>
                                  <p:iterate>
                                    <p:tmAbs val="0"/>
                                  </p:iterate>
                                  <p:childTnLst>
                                    <p:set>
                                      <p:cBhvr>
                                        <p:cTn id="18" fill="hold"/>
                                        <p:tgtEl>
                                          <p:spTgt spid="333">
                                            <p:txEl>
                                              <p:pRg st="3" end="3"/>
                                            </p:txEl>
                                          </p:spTgt>
                                        </p:tgtEl>
                                        <p:attrNameLst>
                                          <p:attrName>style.visibility</p:attrName>
                                        </p:attrNameLst>
                                      </p:cBhvr>
                                      <p:to>
                                        <p:strVal val="visible"/>
                                      </p:to>
                                    </p:set>
                                    <p:animEffect transition="in" filter="fade">
                                      <p:cBhvr>
                                        <p:cTn id="19" dur="500"/>
                                        <p:tgtEl>
                                          <p:spTgt spid="333">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fill="hold" grpId="0" nodeType="clickEffect">
                                  <p:stCondLst>
                                    <p:cond delay="0"/>
                                  </p:stCondLst>
                                  <p:iterate>
                                    <p:tmAbs val="0"/>
                                  </p:iterate>
                                  <p:childTnLst>
                                    <p:set>
                                      <p:cBhvr>
                                        <p:cTn id="23" fill="hold"/>
                                        <p:tgtEl>
                                          <p:spTgt spid="333">
                                            <p:txEl>
                                              <p:pRg st="5" end="5"/>
                                            </p:txEl>
                                          </p:spTgt>
                                        </p:tgtEl>
                                        <p:attrNameLst>
                                          <p:attrName>style.visibility</p:attrName>
                                        </p:attrNameLst>
                                      </p:cBhvr>
                                      <p:to>
                                        <p:strVal val="visible"/>
                                      </p:to>
                                    </p:set>
                                    <p:animEffect transition="in" filter="fade">
                                      <p:cBhvr>
                                        <p:cTn id="24" dur="500"/>
                                        <p:tgtEl>
                                          <p:spTgt spid="33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fill="hold" grpId="0" nodeType="clickEffect">
                                  <p:stCondLst>
                                    <p:cond delay="0"/>
                                  </p:stCondLst>
                                  <p:iterate>
                                    <p:tmAbs val="0"/>
                                  </p:iterate>
                                  <p:childTnLst>
                                    <p:set>
                                      <p:cBhvr>
                                        <p:cTn id="28" fill="hold"/>
                                        <p:tgtEl>
                                          <p:spTgt spid="333">
                                            <p:txEl>
                                              <p:pRg st="7" end="7"/>
                                            </p:txEl>
                                          </p:spTgt>
                                        </p:tgtEl>
                                        <p:attrNameLst>
                                          <p:attrName>style.visibility</p:attrName>
                                        </p:attrNameLst>
                                      </p:cBhvr>
                                      <p:to>
                                        <p:strVal val="visible"/>
                                      </p:to>
                                    </p:set>
                                    <p:animEffect transition="in" filter="fade">
                                      <p:cBhvr>
                                        <p:cTn id="29" dur="500"/>
                                        <p:tgtEl>
                                          <p:spTgt spid="33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 grpId="0" build="p"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338" name="Rectangle 4"/>
          <p:cNvSpPr txBox="1">
            <a:spLocks noGrp="1"/>
          </p:cNvSpPr>
          <p:nvPr>
            <p:ph type="title"/>
          </p:nvPr>
        </p:nvSpPr>
        <p:spPr>
          <a:xfrm>
            <a:off x="152399" y="-113665"/>
            <a:ext cx="5432301" cy="759778"/>
          </a:xfrm>
          <a:prstGeom prst="rect">
            <a:avLst/>
          </a:prstGeom>
        </p:spPr>
        <p:txBody>
          <a:bodyPr lIns="44418" tIns="44418" rIns="44418" bIns="44418"/>
          <a:lstStyle>
            <a:lvl1pPr>
              <a:defRPr sz="3200"/>
            </a:lvl1pPr>
          </a:lstStyle>
          <a:p>
            <a:r>
              <a:rPr b="1" dirty="0"/>
              <a:t>Scenario 2 debriefing (cont.)</a:t>
            </a:r>
          </a:p>
        </p:txBody>
      </p:sp>
      <p:sp>
        <p:nvSpPr>
          <p:cNvPr id="339" name="Rectangle 3"/>
          <p:cNvSpPr txBox="1">
            <a:spLocks noGrp="1"/>
          </p:cNvSpPr>
          <p:nvPr>
            <p:ph type="body" idx="1"/>
          </p:nvPr>
        </p:nvSpPr>
        <p:spPr>
          <a:xfrm>
            <a:off x="988347" y="799454"/>
            <a:ext cx="9841235" cy="5501489"/>
          </a:xfrm>
          <a:prstGeom prst="rect">
            <a:avLst/>
          </a:prstGeom>
        </p:spPr>
        <p:txBody>
          <a:bodyPr lIns="45687" tIns="45687" rIns="45687" bIns="45687"/>
          <a:lstStyle/>
          <a:p>
            <a:pPr marL="231140" indent="-231140" algn="just">
              <a:buSzTx/>
              <a:buNone/>
              <a:defRPr sz="2000"/>
            </a:pPr>
            <a:r>
              <a:rPr b="1" dirty="0">
                <a:solidFill>
                  <a:srgbClr val="C00000"/>
                </a:solidFill>
              </a:rPr>
              <a:t>Following OSH controls must be in place for protection:</a:t>
            </a:r>
          </a:p>
          <a:p>
            <a:pPr marL="231140" indent="-231140" algn="just">
              <a:buClr>
                <a:srgbClr val="C00000"/>
              </a:buClr>
              <a:defRPr sz="2000"/>
            </a:pPr>
            <a:r>
              <a:rPr dirty="0"/>
              <a:t>Workers carrying out screening of passengers should be supplied with PPE commensurate with the risk assessment for their tasks. PPE should include at a minimum disposable gloves. Workers should avoid touching travelers and maintain a safe distance of 1 meter or 3.2 feet wherever possible. </a:t>
            </a:r>
          </a:p>
          <a:p>
            <a:pPr marL="231140" indent="-231140" algn="just">
              <a:buClr>
                <a:srgbClr val="C00000"/>
              </a:buClr>
              <a:defRPr sz="2000"/>
            </a:pPr>
            <a:r>
              <a:rPr dirty="0"/>
              <a:t>Workers should also perform hand hygiene with soap and water or alcohol-based hand-rub.</a:t>
            </a:r>
          </a:p>
          <a:p>
            <a:pPr marL="231140" indent="-231140" algn="just">
              <a:buClr>
                <a:srgbClr val="C00000"/>
              </a:buClr>
              <a:defRPr sz="2000"/>
            </a:pPr>
            <a:r>
              <a:rPr dirty="0"/>
              <a:t>Medical or public health staff conducting health assessments of ill or suspect travelers should be supplied with appropriate PPE, including disposable gloves, long-sleeved impermeable gown, face mask, eye protection (i.e. face shield or goggles) and close-toed shoes with shoe coverings or gum boots. Face mask, eye protection and a water-resistant apron in case the gown is not impermeable are important, particularly if there is any risk of blood or body fluid splashes (e.g., the patient is vomiting, bleeding or has diarrhea). </a:t>
            </a:r>
          </a:p>
          <a:p>
            <a:pPr marL="231140" indent="-231140" algn="just">
              <a:buClr>
                <a:srgbClr val="C00000"/>
              </a:buClr>
              <a:defRPr sz="2000"/>
            </a:pPr>
            <a:r>
              <a:rPr dirty="0"/>
              <a:t>Workers conducting exit screening should be trained in the correct use of PPE and infection control in handling suspected cases and must perform hand hygiene with soap and running water or an alcohol-based handrub solution, and a single-use towel. </a:t>
            </a:r>
          </a:p>
          <a:p>
            <a:pPr marL="231140" indent="-231140" algn="just">
              <a:buClr>
                <a:srgbClr val="C00000"/>
              </a:buClr>
              <a:defRPr sz="2000"/>
            </a:pPr>
            <a:r>
              <a:rPr dirty="0"/>
              <a:t>Personnel at PoE, including cargo handlers, should not handle packages that are visibly soiled with blood or body fluids.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39">
                                            <p:bg/>
                                          </p:spTgt>
                                        </p:tgtEl>
                                        <p:attrNameLst>
                                          <p:attrName>style.visibility</p:attrName>
                                        </p:attrNameLst>
                                      </p:cBhvr>
                                      <p:to>
                                        <p:strVal val="visible"/>
                                      </p:to>
                                    </p:set>
                                    <p:animEffect transition="in" filter="fade">
                                      <p:cBhvr>
                                        <p:cTn id="7" dur="500"/>
                                        <p:tgtEl>
                                          <p:spTgt spid="339">
                                            <p:bg/>
                                          </p:spTgt>
                                        </p:tgtEl>
                                      </p:cBhvr>
                                    </p:animEffect>
                                  </p:childTnLst>
                                </p:cTn>
                              </p:par>
                              <p:par>
                                <p:cTn id="8" presetID="10" presetClass="entr" presetSubtype="0" fill="hold" grpId="0" nodeType="withEffect">
                                  <p:stCondLst>
                                    <p:cond delay="0"/>
                                  </p:stCondLst>
                                  <p:iterate>
                                    <p:tmAbs val="0"/>
                                  </p:iterate>
                                  <p:childTnLst>
                                    <p:set>
                                      <p:cBhvr>
                                        <p:cTn id="9" fill="hold"/>
                                        <p:tgtEl>
                                          <p:spTgt spid="339">
                                            <p:txEl>
                                              <p:pRg st="0" end="0"/>
                                            </p:txEl>
                                          </p:spTgt>
                                        </p:tgtEl>
                                        <p:attrNameLst>
                                          <p:attrName>style.visibility</p:attrName>
                                        </p:attrNameLst>
                                      </p:cBhvr>
                                      <p:to>
                                        <p:strVal val="visible"/>
                                      </p:to>
                                    </p:set>
                                    <p:animEffect transition="in" filter="fade">
                                      <p:cBhvr>
                                        <p:cTn id="10" dur="500"/>
                                        <p:tgtEl>
                                          <p:spTgt spid="33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39">
                                            <p:txEl>
                                              <p:pRg st="1" end="1"/>
                                            </p:txEl>
                                          </p:spTgt>
                                        </p:tgtEl>
                                        <p:attrNameLst>
                                          <p:attrName>style.visibility</p:attrName>
                                        </p:attrNameLst>
                                      </p:cBhvr>
                                      <p:to>
                                        <p:strVal val="visible"/>
                                      </p:to>
                                    </p:set>
                                    <p:animEffect transition="in" filter="fade">
                                      <p:cBhvr>
                                        <p:cTn id="15" dur="500"/>
                                        <p:tgtEl>
                                          <p:spTgt spid="33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39">
                                            <p:txEl>
                                              <p:pRg st="2" end="2"/>
                                            </p:txEl>
                                          </p:spTgt>
                                        </p:tgtEl>
                                        <p:attrNameLst>
                                          <p:attrName>style.visibility</p:attrName>
                                        </p:attrNameLst>
                                      </p:cBhvr>
                                      <p:to>
                                        <p:strVal val="visible"/>
                                      </p:to>
                                    </p:set>
                                    <p:animEffect transition="in" filter="fade">
                                      <p:cBhvr>
                                        <p:cTn id="20" dur="500"/>
                                        <p:tgtEl>
                                          <p:spTgt spid="33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39">
                                            <p:txEl>
                                              <p:pRg st="3" end="3"/>
                                            </p:txEl>
                                          </p:spTgt>
                                        </p:tgtEl>
                                        <p:attrNameLst>
                                          <p:attrName>style.visibility</p:attrName>
                                        </p:attrNameLst>
                                      </p:cBhvr>
                                      <p:to>
                                        <p:strVal val="visible"/>
                                      </p:to>
                                    </p:set>
                                    <p:animEffect transition="in" filter="fade">
                                      <p:cBhvr>
                                        <p:cTn id="25" dur="500"/>
                                        <p:tgtEl>
                                          <p:spTgt spid="33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39">
                                            <p:txEl>
                                              <p:pRg st="4" end="4"/>
                                            </p:txEl>
                                          </p:spTgt>
                                        </p:tgtEl>
                                        <p:attrNameLst>
                                          <p:attrName>style.visibility</p:attrName>
                                        </p:attrNameLst>
                                      </p:cBhvr>
                                      <p:to>
                                        <p:strVal val="visible"/>
                                      </p:to>
                                    </p:set>
                                    <p:animEffect transition="in" filter="fade">
                                      <p:cBhvr>
                                        <p:cTn id="30" dur="500"/>
                                        <p:tgtEl>
                                          <p:spTgt spid="33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39">
                                            <p:txEl>
                                              <p:pRg st="5" end="5"/>
                                            </p:txEl>
                                          </p:spTgt>
                                        </p:tgtEl>
                                        <p:attrNameLst>
                                          <p:attrName>style.visibility</p:attrName>
                                        </p:attrNameLst>
                                      </p:cBhvr>
                                      <p:to>
                                        <p:strVal val="visible"/>
                                      </p:to>
                                    </p:set>
                                    <p:animEffect transition="in" filter="fade">
                                      <p:cBhvr>
                                        <p:cTn id="35" dur="500"/>
                                        <p:tgtEl>
                                          <p:spTgt spid="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 grpId="0" build="p"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342" name="Content Placeholder 2"/>
          <p:cNvSpPr txBox="1">
            <a:spLocks noGrp="1"/>
          </p:cNvSpPr>
          <p:nvPr>
            <p:ph type="body" idx="1"/>
          </p:nvPr>
        </p:nvSpPr>
        <p:spPr>
          <a:xfrm>
            <a:off x="4273485" y="1187688"/>
            <a:ext cx="7529515" cy="4789488"/>
          </a:xfrm>
          <a:prstGeom prst="rect">
            <a:avLst/>
          </a:prstGeom>
        </p:spPr>
        <p:txBody>
          <a:bodyPr>
            <a:normAutofit lnSpcReduction="10000"/>
          </a:bodyPr>
          <a:lstStyle/>
          <a:p>
            <a:pPr marL="0" indent="0">
              <a:buSzTx/>
              <a:buNone/>
              <a:defRPr>
                <a:solidFill>
                  <a:srgbClr val="C00000"/>
                </a:solidFill>
                <a:latin typeface="Source Sans Pro Bold"/>
                <a:ea typeface="Source Sans Pro Bold"/>
                <a:cs typeface="Source Sans Pro Bold"/>
                <a:sym typeface="Source Sans Pro Bold"/>
              </a:defRPr>
            </a:pPr>
            <a:r>
              <a:rPr b="1" dirty="0"/>
              <a:t>Handling and transportation of suspected case of communicable disease during land transportation by vehicle</a:t>
            </a:r>
            <a:r>
              <a:rPr lang="fr-FR" b="1" dirty="0"/>
              <a:t>.</a:t>
            </a:r>
            <a:endParaRPr b="1" dirty="0"/>
          </a:p>
          <a:p>
            <a:pPr marL="0" indent="0">
              <a:buSzTx/>
              <a:buNone/>
              <a:defRPr>
                <a:solidFill>
                  <a:srgbClr val="222A35"/>
                </a:solidFill>
              </a:defRPr>
            </a:pPr>
            <a:endParaRPr dirty="0"/>
          </a:p>
          <a:p>
            <a:pPr marL="0" indent="0">
              <a:buSzTx/>
              <a:buNone/>
              <a:defRPr>
                <a:solidFill>
                  <a:srgbClr val="222A35"/>
                </a:solidFill>
              </a:defRPr>
            </a:pPr>
            <a:r>
              <a:rPr dirty="0"/>
              <a:t>A 12 years old boy has arrived in city A by a bus from another city B, 250 km away where there are news of a disease outbreak  ongoing in that city. </a:t>
            </a:r>
            <a:endParaRPr lang="hu-HU" dirty="0"/>
          </a:p>
          <a:p>
            <a:pPr marL="0" indent="0">
              <a:buSzTx/>
              <a:buNone/>
              <a:defRPr>
                <a:solidFill>
                  <a:srgbClr val="222A35"/>
                </a:solidFill>
              </a:defRPr>
            </a:pPr>
            <a:endParaRPr lang="hu-HU" dirty="0"/>
          </a:p>
          <a:p>
            <a:pPr marL="0" indent="0">
              <a:buSzTx/>
              <a:buNone/>
              <a:defRPr>
                <a:solidFill>
                  <a:srgbClr val="222A35"/>
                </a:solidFill>
              </a:defRPr>
            </a:pPr>
            <a:r>
              <a:rPr dirty="0"/>
              <a:t>The boy appears sick with high fever, redness in eyes,  body ache etc.</a:t>
            </a:r>
            <a:endParaRPr lang="hu-HU" dirty="0"/>
          </a:p>
          <a:p>
            <a:pPr marL="0" indent="0">
              <a:buSzTx/>
              <a:buNone/>
              <a:defRPr>
                <a:solidFill>
                  <a:srgbClr val="222A35"/>
                </a:solidFill>
              </a:defRPr>
            </a:pPr>
            <a:endParaRPr lang="hu-HU" dirty="0"/>
          </a:p>
          <a:p>
            <a:pPr marL="0" indent="0">
              <a:buSzTx/>
              <a:buNone/>
              <a:defRPr>
                <a:solidFill>
                  <a:srgbClr val="222A35"/>
                </a:solidFill>
              </a:defRPr>
            </a:pPr>
            <a:r>
              <a:rPr dirty="0"/>
              <a:t> The boy needs to be transferred from bus stand to the local municipal hospital by local transport. </a:t>
            </a:r>
            <a:r>
              <a:rPr lang="hu-HU" dirty="0"/>
              <a:t>Mr </a:t>
            </a:r>
            <a:r>
              <a:rPr dirty="0"/>
              <a:t>X and </a:t>
            </a:r>
            <a:r>
              <a:rPr lang="hu-HU" dirty="0"/>
              <a:t>Mr </a:t>
            </a:r>
            <a:r>
              <a:rPr dirty="0"/>
              <a:t>Y, two health workers from the hospital are ordered to bring the boy to the hospital in the ambulance. </a:t>
            </a:r>
          </a:p>
        </p:txBody>
      </p:sp>
      <p:sp>
        <p:nvSpPr>
          <p:cNvPr id="343" name="Slide Number Placeholder 1"/>
          <p:cNvSpPr txBox="1"/>
          <p:nvPr/>
        </p:nvSpPr>
        <p:spPr>
          <a:xfrm>
            <a:off x="9494519" y="6563187"/>
            <a:ext cx="2651761" cy="248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defRPr>
            </a:lvl1pPr>
          </a:lstStyle>
          <a:p>
            <a:r>
              <a:t>13</a:t>
            </a:r>
          </a:p>
        </p:txBody>
      </p:sp>
      <p:sp>
        <p:nvSpPr>
          <p:cNvPr id="344" name="Text Placeholder 3"/>
          <p:cNvSpPr txBox="1"/>
          <p:nvPr/>
        </p:nvSpPr>
        <p:spPr>
          <a:xfrm>
            <a:off x="400878" y="769064"/>
            <a:ext cx="4251961" cy="6576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r>
              <a:rPr b="1" dirty="0"/>
              <a:t>Scenario No. 3</a:t>
            </a:r>
          </a:p>
        </p:txBody>
      </p:sp>
      <p:sp>
        <p:nvSpPr>
          <p:cNvPr id="345"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348" name="Title 3"/>
          <p:cNvSpPr txBox="1">
            <a:spLocks noGrp="1"/>
          </p:cNvSpPr>
          <p:nvPr>
            <p:ph type="title"/>
          </p:nvPr>
        </p:nvSpPr>
        <p:spPr>
          <a:xfrm>
            <a:off x="388935" y="380999"/>
            <a:ext cx="3264195" cy="1932378"/>
          </a:xfrm>
          <a:prstGeom prst="rect">
            <a:avLst/>
          </a:prstGeom>
        </p:spPr>
        <p:txBody>
          <a:bodyPr/>
          <a:lstStyle/>
          <a:p>
            <a:pPr>
              <a:defRPr sz="3200"/>
            </a:pPr>
            <a:r>
              <a:rPr b="1" dirty="0"/>
              <a:t>Questions scenario 3</a:t>
            </a:r>
            <a:br>
              <a:rPr b="1" dirty="0"/>
            </a:br>
            <a:endParaRPr b="1" dirty="0"/>
          </a:p>
        </p:txBody>
      </p:sp>
      <p:sp>
        <p:nvSpPr>
          <p:cNvPr id="349" name="Rectangle 3"/>
          <p:cNvSpPr txBox="1">
            <a:spLocks noGrp="1"/>
          </p:cNvSpPr>
          <p:nvPr>
            <p:ph type="body" idx="1"/>
          </p:nvPr>
        </p:nvSpPr>
        <p:spPr>
          <a:xfrm>
            <a:off x="4273551" y="958051"/>
            <a:ext cx="7529515" cy="5546726"/>
          </a:xfrm>
          <a:prstGeom prst="rect">
            <a:avLst/>
          </a:prstGeom>
        </p:spPr>
        <p:txBody>
          <a:bodyPr lIns="45687" tIns="45687" rIns="45687" bIns="45687"/>
          <a:lstStyle/>
          <a:p>
            <a:pPr marL="457200" indent="-457200" algn="just">
              <a:spcBef>
                <a:spcPts val="600"/>
              </a:spcBef>
              <a:buFontTx/>
              <a:buAutoNum type="arabicPeriod"/>
            </a:pPr>
            <a:r>
              <a:t>What are the probable diseases from which this boy could be suffering ?</a:t>
            </a:r>
          </a:p>
          <a:p>
            <a:pPr marL="457200" indent="-457200" algn="just">
              <a:spcBef>
                <a:spcPts val="600"/>
              </a:spcBef>
              <a:buFontTx/>
              <a:buAutoNum type="arabicPeriod"/>
            </a:pPr>
            <a:r>
              <a:t>What is / are the key hazard(s) associated ?</a:t>
            </a:r>
          </a:p>
          <a:p>
            <a:pPr marL="457200" indent="-457200" algn="just">
              <a:spcBef>
                <a:spcPts val="600"/>
              </a:spcBef>
              <a:buFontTx/>
              <a:buAutoNum type="arabicPeriod"/>
            </a:pPr>
            <a:r>
              <a:t>List the possible ways in which the disease agent can pass from the boy to the health personnel attending to him at the bus terminal, transporting to the hospital and who else can be affected ? </a:t>
            </a:r>
          </a:p>
          <a:p>
            <a:pPr marL="457200" indent="-457200" algn="just">
              <a:spcBef>
                <a:spcPts val="600"/>
              </a:spcBef>
              <a:buFontTx/>
              <a:buAutoNum type="arabicPeriod"/>
            </a:pPr>
            <a:r>
              <a:t>What measures in the transport environment i.e. ambulance as well as at emergency center in the hospital can be taken to prevent such spread  from this boy to other personnel?</a:t>
            </a:r>
          </a:p>
          <a:p>
            <a:pPr marL="457200" indent="-457200" algn="just">
              <a:spcBef>
                <a:spcPts val="600"/>
              </a:spcBef>
              <a:buFontTx/>
              <a:buAutoNum type="arabicPeriod"/>
            </a:pPr>
            <a:r>
              <a:t>What personal precautions the health personnel should take while handling this boy at the bus terminal and at hospital emergency to protect themselves ?</a:t>
            </a:r>
          </a:p>
        </p:txBody>
      </p:sp>
      <p:sp>
        <p:nvSpPr>
          <p:cNvPr id="350" name="Rounded Rectangle 4"/>
          <p:cNvSpPr/>
          <p:nvPr/>
        </p:nvSpPr>
        <p:spPr>
          <a:xfrm>
            <a:off x="442182" y="1676400"/>
            <a:ext cx="2148618" cy="76201"/>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49">
                                            <p:bg/>
                                          </p:spTgt>
                                        </p:tgtEl>
                                        <p:attrNameLst>
                                          <p:attrName>style.visibility</p:attrName>
                                        </p:attrNameLst>
                                      </p:cBhvr>
                                      <p:to>
                                        <p:strVal val="visible"/>
                                      </p:to>
                                    </p:set>
                                    <p:animEffect transition="in" filter="fade">
                                      <p:cBhvr>
                                        <p:cTn id="7" dur="500"/>
                                        <p:tgtEl>
                                          <p:spTgt spid="349">
                                            <p:bg/>
                                          </p:spTgt>
                                        </p:tgtEl>
                                      </p:cBhvr>
                                    </p:animEffect>
                                  </p:childTnLst>
                                </p:cTn>
                              </p:par>
                              <p:par>
                                <p:cTn id="8" presetID="10" presetClass="entr" presetSubtype="0" fill="hold" grpId="0" nodeType="withEffect">
                                  <p:stCondLst>
                                    <p:cond delay="0"/>
                                  </p:stCondLst>
                                  <p:iterate>
                                    <p:tmAbs val="0"/>
                                  </p:iterate>
                                  <p:childTnLst>
                                    <p:set>
                                      <p:cBhvr>
                                        <p:cTn id="9" fill="hold"/>
                                        <p:tgtEl>
                                          <p:spTgt spid="349">
                                            <p:txEl>
                                              <p:pRg st="0" end="0"/>
                                            </p:txEl>
                                          </p:spTgt>
                                        </p:tgtEl>
                                        <p:attrNameLst>
                                          <p:attrName>style.visibility</p:attrName>
                                        </p:attrNameLst>
                                      </p:cBhvr>
                                      <p:to>
                                        <p:strVal val="visible"/>
                                      </p:to>
                                    </p:set>
                                    <p:animEffect transition="in" filter="fade">
                                      <p:cBhvr>
                                        <p:cTn id="10" dur="500"/>
                                        <p:tgtEl>
                                          <p:spTgt spid="34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49">
                                            <p:txEl>
                                              <p:pRg st="1" end="1"/>
                                            </p:txEl>
                                          </p:spTgt>
                                        </p:tgtEl>
                                        <p:attrNameLst>
                                          <p:attrName>style.visibility</p:attrName>
                                        </p:attrNameLst>
                                      </p:cBhvr>
                                      <p:to>
                                        <p:strVal val="visible"/>
                                      </p:to>
                                    </p:set>
                                    <p:animEffect transition="in" filter="fade">
                                      <p:cBhvr>
                                        <p:cTn id="15" dur="500"/>
                                        <p:tgtEl>
                                          <p:spTgt spid="34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49">
                                            <p:txEl>
                                              <p:pRg st="2" end="2"/>
                                            </p:txEl>
                                          </p:spTgt>
                                        </p:tgtEl>
                                        <p:attrNameLst>
                                          <p:attrName>style.visibility</p:attrName>
                                        </p:attrNameLst>
                                      </p:cBhvr>
                                      <p:to>
                                        <p:strVal val="visible"/>
                                      </p:to>
                                    </p:set>
                                    <p:animEffect transition="in" filter="fade">
                                      <p:cBhvr>
                                        <p:cTn id="20" dur="500"/>
                                        <p:tgtEl>
                                          <p:spTgt spid="34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49">
                                            <p:txEl>
                                              <p:pRg st="3" end="3"/>
                                            </p:txEl>
                                          </p:spTgt>
                                        </p:tgtEl>
                                        <p:attrNameLst>
                                          <p:attrName>style.visibility</p:attrName>
                                        </p:attrNameLst>
                                      </p:cBhvr>
                                      <p:to>
                                        <p:strVal val="visible"/>
                                      </p:to>
                                    </p:set>
                                    <p:animEffect transition="in" filter="fade">
                                      <p:cBhvr>
                                        <p:cTn id="25" dur="500"/>
                                        <p:tgtEl>
                                          <p:spTgt spid="34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49">
                                            <p:txEl>
                                              <p:pRg st="4" end="4"/>
                                            </p:txEl>
                                          </p:spTgt>
                                        </p:tgtEl>
                                        <p:attrNameLst>
                                          <p:attrName>style.visibility</p:attrName>
                                        </p:attrNameLst>
                                      </p:cBhvr>
                                      <p:to>
                                        <p:strVal val="visible"/>
                                      </p:to>
                                    </p:set>
                                    <p:animEffect transition="in" filter="fade">
                                      <p:cBhvr>
                                        <p:cTn id="30" dur="500"/>
                                        <p:tgtEl>
                                          <p:spTgt spid="34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 grpId="0" build="p"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353" name="Rectangle 4"/>
          <p:cNvSpPr txBox="1">
            <a:spLocks noGrp="1"/>
          </p:cNvSpPr>
          <p:nvPr>
            <p:ph type="title"/>
          </p:nvPr>
        </p:nvSpPr>
        <p:spPr>
          <a:xfrm>
            <a:off x="393763" y="449042"/>
            <a:ext cx="3264196" cy="1137611"/>
          </a:xfrm>
          <a:prstGeom prst="rect">
            <a:avLst/>
          </a:prstGeom>
        </p:spPr>
        <p:txBody>
          <a:bodyPr lIns="44418" tIns="44418" rIns="44418" bIns="44418"/>
          <a:lstStyle>
            <a:lvl1pPr>
              <a:defRPr sz="3200"/>
            </a:lvl1pPr>
          </a:lstStyle>
          <a:p>
            <a:r>
              <a:rPr b="1" dirty="0"/>
              <a:t>Debriefing scenario 3</a:t>
            </a:r>
          </a:p>
        </p:txBody>
      </p:sp>
      <p:sp>
        <p:nvSpPr>
          <p:cNvPr id="354" name="TextBox 1"/>
          <p:cNvSpPr txBox="1"/>
          <p:nvPr/>
        </p:nvSpPr>
        <p:spPr>
          <a:xfrm>
            <a:off x="4269918" y="1613591"/>
            <a:ext cx="7340079" cy="52629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solidFill>
                  <a:schemeClr val="accent3">
                    <a:lumOff val="-6274"/>
                  </a:schemeClr>
                </a:solidFill>
                <a:latin typeface="Source Sans Pro Regular"/>
                <a:ea typeface="Source Sans Pro Regular"/>
                <a:cs typeface="Source Sans Pro Regular"/>
                <a:sym typeface="Source Sans Pro Regular"/>
              </a:defRPr>
            </a:pPr>
            <a:r>
              <a:rPr b="1" dirty="0">
                <a:solidFill>
                  <a:srgbClr val="C00000"/>
                </a:solidFill>
              </a:rPr>
              <a:t>OSH controls during transportation by ambulances and vehicles for patients or dead bodies: </a:t>
            </a:r>
          </a:p>
          <a:p>
            <a:pPr>
              <a:defRPr sz="2400">
                <a:latin typeface="Source Sans Pro Regular"/>
                <a:ea typeface="Source Sans Pro Regular"/>
                <a:cs typeface="Source Sans Pro Regular"/>
                <a:sym typeface="Source Sans Pro Regular"/>
              </a:defRPr>
            </a:pPr>
            <a:endParaRPr dirty="0"/>
          </a:p>
          <a:p>
            <a:pPr>
              <a:defRPr sz="2400">
                <a:latin typeface="Source Sans Pro Regular"/>
                <a:ea typeface="Source Sans Pro Regular"/>
                <a:cs typeface="Source Sans Pro Regular"/>
                <a:sym typeface="Source Sans Pro Regular"/>
              </a:defRPr>
            </a:pPr>
            <a:r>
              <a:rPr dirty="0"/>
              <a:t>Persons transporting patients with highly infectious diseases are at risk of exposure through contact with the patient’s body fluids. </a:t>
            </a:r>
            <a:endParaRPr lang="hu-HU" dirty="0"/>
          </a:p>
          <a:p>
            <a:pPr>
              <a:defRPr sz="2400">
                <a:latin typeface="Source Sans Pro Regular"/>
                <a:ea typeface="Source Sans Pro Regular"/>
                <a:cs typeface="Source Sans Pro Regular"/>
                <a:sym typeface="Source Sans Pro Regular"/>
              </a:defRPr>
            </a:pPr>
            <a:endParaRPr lang="hu-HU" dirty="0"/>
          </a:p>
          <a:p>
            <a:pPr>
              <a:defRPr sz="2400">
                <a:latin typeface="Source Sans Pro Regular"/>
                <a:ea typeface="Source Sans Pro Regular"/>
                <a:cs typeface="Source Sans Pro Regular"/>
                <a:sym typeface="Source Sans Pro Regular"/>
              </a:defRPr>
            </a:pPr>
            <a:r>
              <a:rPr dirty="0"/>
              <a:t>Those transporting the bodies of patients who died from highly infectious diseases are also at risk. Cleaning and disinfecting the vehicle also poses a risk of infection. </a:t>
            </a:r>
          </a:p>
          <a:p>
            <a:pPr>
              <a:defRPr sz="2400">
                <a:latin typeface="Source Sans Pro Regular"/>
                <a:ea typeface="Source Sans Pro Regular"/>
                <a:cs typeface="Source Sans Pro Regular"/>
                <a:sym typeface="Source Sans Pro Regular"/>
              </a:defRPr>
            </a:pPr>
            <a:endParaRPr dirty="0"/>
          </a:p>
          <a:p>
            <a:pPr>
              <a:defRPr sz="2400">
                <a:latin typeface="Source Sans Pro Regular"/>
                <a:ea typeface="Source Sans Pro Regular"/>
                <a:cs typeface="Source Sans Pro Regular"/>
                <a:sym typeface="Source Sans Pro Regular"/>
              </a:defRPr>
            </a:pPr>
            <a:endParaRPr dirty="0"/>
          </a:p>
          <a:p>
            <a:pPr>
              <a:defRPr sz="2400">
                <a:latin typeface="Source Sans Pro Regular"/>
                <a:ea typeface="Source Sans Pro Regular"/>
                <a:cs typeface="Source Sans Pro Regular"/>
                <a:sym typeface="Source Sans Pro Regular"/>
              </a:defRPr>
            </a:pPr>
            <a:endParaRPr dirty="0"/>
          </a:p>
          <a:p>
            <a:pPr>
              <a:defRPr sz="2400">
                <a:latin typeface="Source Sans Pro Regular"/>
                <a:ea typeface="Source Sans Pro Regular"/>
                <a:cs typeface="Source Sans Pro Regular"/>
                <a:sym typeface="Source Sans Pro Regular"/>
              </a:defRPr>
            </a:pPr>
            <a:endParaRPr dirty="0"/>
          </a:p>
        </p:txBody>
      </p:sp>
      <p:sp>
        <p:nvSpPr>
          <p:cNvPr id="356" name="Rounded Rectangle 4"/>
          <p:cNvSpPr/>
          <p:nvPr/>
        </p:nvSpPr>
        <p:spPr>
          <a:xfrm rot="10800000" flipH="1">
            <a:off x="389000" y="1563339"/>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
        <p:nvSpPr>
          <p:cNvPr id="359" name="TextBox 1"/>
          <p:cNvSpPr txBox="1"/>
          <p:nvPr/>
        </p:nvSpPr>
        <p:spPr>
          <a:xfrm>
            <a:off x="655319" y="822960"/>
            <a:ext cx="10881361" cy="477053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defRPr sz="2000">
                <a:latin typeface="Source Sans Pro Regular"/>
                <a:ea typeface="Source Sans Pro Regular"/>
                <a:cs typeface="Source Sans Pro Regular"/>
                <a:sym typeface="Source Sans Pro Regular"/>
              </a:defRPr>
            </a:pPr>
            <a:r>
              <a:rPr sz="1900" b="1" dirty="0">
                <a:solidFill>
                  <a:srgbClr val="C00000"/>
                </a:solidFill>
              </a:rPr>
              <a:t>The following control measures should be applied:</a:t>
            </a:r>
          </a:p>
          <a:p>
            <a:pPr marL="254000" indent="-254000" algn="just">
              <a:buClr>
                <a:srgbClr val="C00000"/>
              </a:buClr>
              <a:buSzPct val="100000"/>
              <a:buFont typeface="Arial"/>
              <a:buChar char="•"/>
              <a:defRPr sz="2000">
                <a:latin typeface="Source Sans Pro Regular"/>
                <a:ea typeface="Source Sans Pro Regular"/>
                <a:cs typeface="Source Sans Pro Regular"/>
                <a:sym typeface="Source Sans Pro Regular"/>
              </a:defRPr>
            </a:pPr>
            <a:r>
              <a:rPr sz="1900" dirty="0"/>
              <a:t>Person who has direct physical contact with suspected or confirmed case (e.g. helping the patient to get into the ambulance; providing care to patients during the transport) should use appropriate Personal Protective Equipment (PPE). </a:t>
            </a:r>
          </a:p>
          <a:p>
            <a:pPr marL="254000" indent="-254000" algn="just">
              <a:buClr>
                <a:srgbClr val="C00000"/>
              </a:buClr>
              <a:buSzPct val="100000"/>
              <a:buFont typeface="Arial"/>
              <a:buChar char="•"/>
              <a:defRPr sz="2000">
                <a:latin typeface="Source Sans Pro Regular"/>
                <a:ea typeface="Source Sans Pro Regular"/>
                <a:cs typeface="Source Sans Pro Regular"/>
                <a:sym typeface="Source Sans Pro Regular"/>
              </a:defRPr>
            </a:pPr>
            <a:r>
              <a:rPr sz="1900" dirty="0"/>
              <a:t>If a patient is not vomiting or bleeding, and does not have diarrhea, PPE should include at least gloves, mask, and gown. </a:t>
            </a:r>
          </a:p>
          <a:p>
            <a:pPr marL="254000" indent="-254000" algn="just">
              <a:buClr>
                <a:srgbClr val="C00000"/>
              </a:buClr>
              <a:buSzPct val="100000"/>
              <a:buFont typeface="Arial"/>
              <a:buChar char="•"/>
              <a:defRPr sz="2000">
                <a:latin typeface="Source Sans Pro Regular"/>
                <a:ea typeface="Source Sans Pro Regular"/>
                <a:cs typeface="Source Sans Pro Regular"/>
                <a:sym typeface="Source Sans Pro Regular"/>
              </a:defRPr>
            </a:pPr>
            <a:r>
              <a:rPr sz="1900" dirty="0"/>
              <a:t>If a patient is vomiting, bleeding or has diarrhea, or if handling dead bodies, PPE should always include either coverall or full protection with double gloves, respirator such as N 95, impermeable gown (or a waterproof apron over a non-impermeable gown), eye protection (goggles or face shield) and boots/closed shoes with overshoes. </a:t>
            </a:r>
          </a:p>
          <a:p>
            <a:pPr marL="254000" indent="-254000" algn="just">
              <a:buClr>
                <a:srgbClr val="C00000"/>
              </a:buClr>
              <a:buSzPct val="100000"/>
              <a:buFont typeface="Arial"/>
              <a:buChar char="•"/>
              <a:defRPr sz="2000">
                <a:latin typeface="Source Sans Pro Regular"/>
                <a:ea typeface="Source Sans Pro Regular"/>
                <a:cs typeface="Source Sans Pro Regular"/>
                <a:sym typeface="Source Sans Pro Regular"/>
              </a:defRPr>
            </a:pPr>
            <a:r>
              <a:rPr sz="1900" dirty="0"/>
              <a:t>If the patient is coughing, he/she should be asked to wear a mask. </a:t>
            </a:r>
          </a:p>
          <a:p>
            <a:pPr marL="254000" indent="-254000" algn="just">
              <a:buClr>
                <a:srgbClr val="C00000"/>
              </a:buClr>
              <a:buSzPct val="100000"/>
              <a:buFont typeface="Arial"/>
              <a:buChar char="•"/>
              <a:defRPr sz="2000">
                <a:latin typeface="Source Sans Pro Regular"/>
                <a:ea typeface="Source Sans Pro Regular"/>
                <a:cs typeface="Source Sans Pro Regular"/>
                <a:sym typeface="Source Sans Pro Regular"/>
              </a:defRPr>
            </a:pPr>
            <a:r>
              <a:rPr sz="1900" dirty="0"/>
              <a:t>Before loading a dead body into a vehicle, the body should be put in a double plastic body bag.  The outer surface of each body bag wiped with a suitable disinfectant, the bag then sealed and labelled as highly-infectious material. </a:t>
            </a:r>
          </a:p>
          <a:p>
            <a:pPr marL="254000" indent="-254000" algn="just">
              <a:buClr>
                <a:srgbClr val="C00000"/>
              </a:buClr>
              <a:buSzPct val="100000"/>
              <a:buFont typeface="Arial"/>
              <a:buChar char="•"/>
              <a:defRPr sz="2000">
                <a:latin typeface="Source Sans Pro Regular"/>
                <a:ea typeface="Source Sans Pro Regular"/>
                <a:cs typeface="Source Sans Pro Regular"/>
                <a:sym typeface="Source Sans Pro Regular"/>
              </a:defRPr>
            </a:pPr>
            <a:r>
              <a:rPr sz="1900" dirty="0"/>
              <a:t>PPE should always be changed and safely disposed of after assisting a patient who has been vomiting or bleeding or has had diarrhea, or after loading dead bodies. </a:t>
            </a:r>
          </a:p>
        </p:txBody>
      </p:sp>
      <p:sp>
        <p:nvSpPr>
          <p:cNvPr id="360" name="Rectangle 4"/>
          <p:cNvSpPr txBox="1">
            <a:spLocks noGrp="1"/>
          </p:cNvSpPr>
          <p:nvPr>
            <p:ph type="title"/>
          </p:nvPr>
        </p:nvSpPr>
        <p:spPr>
          <a:xfrm>
            <a:off x="214576" y="-43663"/>
            <a:ext cx="5478738" cy="646113"/>
          </a:xfrm>
          <a:prstGeom prst="rect">
            <a:avLst/>
          </a:prstGeom>
        </p:spPr>
        <p:txBody>
          <a:bodyPr lIns="44418" tIns="44418" rIns="44418" bIns="44418"/>
          <a:lstStyle>
            <a:lvl1pPr>
              <a:defRPr sz="3200"/>
            </a:lvl1pPr>
          </a:lstStyle>
          <a:p>
            <a:r>
              <a:rPr b="1" dirty="0"/>
              <a:t>Debriefing scenario 3 (cont.)</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
        <p:nvSpPr>
          <p:cNvPr id="363" name="Rectangle 4"/>
          <p:cNvSpPr txBox="1">
            <a:spLocks noGrp="1"/>
          </p:cNvSpPr>
          <p:nvPr>
            <p:ph type="title"/>
          </p:nvPr>
        </p:nvSpPr>
        <p:spPr>
          <a:xfrm>
            <a:off x="214576" y="-43663"/>
            <a:ext cx="5478738" cy="646113"/>
          </a:xfrm>
          <a:prstGeom prst="rect">
            <a:avLst/>
          </a:prstGeom>
        </p:spPr>
        <p:txBody>
          <a:bodyPr lIns="44418" tIns="44418" rIns="44418" bIns="44418"/>
          <a:lstStyle>
            <a:lvl1pPr>
              <a:defRPr sz="3200"/>
            </a:lvl1pPr>
          </a:lstStyle>
          <a:p>
            <a:r>
              <a:rPr b="1" dirty="0"/>
              <a:t>Debriefing scenario 3 (cont.)</a:t>
            </a:r>
          </a:p>
        </p:txBody>
      </p:sp>
      <p:sp>
        <p:nvSpPr>
          <p:cNvPr id="364" name="TextBox 1"/>
          <p:cNvSpPr txBox="1"/>
          <p:nvPr/>
        </p:nvSpPr>
        <p:spPr>
          <a:xfrm>
            <a:off x="655319" y="828814"/>
            <a:ext cx="10500361" cy="53553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just">
              <a:defRPr sz="1900">
                <a:latin typeface="Source Sans Pro Regular"/>
                <a:ea typeface="Source Sans Pro Regular"/>
                <a:cs typeface="Source Sans Pro Regular"/>
                <a:sym typeface="Source Sans Pro Regular"/>
              </a:defRPr>
            </a:pPr>
            <a:r>
              <a:rPr b="1" dirty="0">
                <a:solidFill>
                  <a:srgbClr val="C00000"/>
                </a:solidFill>
              </a:rPr>
              <a:t>The following control measures should be applied:</a:t>
            </a:r>
          </a:p>
          <a:p>
            <a:pPr marL="254000" indent="-254000" algn="just">
              <a:buClr>
                <a:srgbClr val="C00000"/>
              </a:buClr>
              <a:buSzPct val="100000"/>
              <a:buFont typeface="Arial"/>
              <a:buChar char="•"/>
              <a:defRPr sz="1900">
                <a:latin typeface="Source Sans Pro Regular"/>
                <a:ea typeface="Source Sans Pro Regular"/>
                <a:cs typeface="Source Sans Pro Regular"/>
                <a:sym typeface="Source Sans Pro Regular"/>
              </a:defRPr>
            </a:pPr>
            <a:r>
              <a:rPr dirty="0"/>
              <a:t>PPEs should be put on and carefully removed according to WHO instructions and pictograms. When removing PPE, care should be taken to avoid any contact between the soiled items (e.g. gloves, gowns) and any area of the face (i.e. eyes, nose or mouth) or non-intact skin. </a:t>
            </a:r>
          </a:p>
          <a:p>
            <a:pPr marL="254000" indent="-254000" algn="just">
              <a:buClr>
                <a:srgbClr val="C00000"/>
              </a:buClr>
              <a:buSzPct val="100000"/>
              <a:buFont typeface="Arial"/>
              <a:buChar char="•"/>
              <a:defRPr sz="1900">
                <a:latin typeface="Source Sans Pro Regular"/>
                <a:ea typeface="Source Sans Pro Regular"/>
                <a:cs typeface="Source Sans Pro Regular"/>
                <a:sym typeface="Source Sans Pro Regular"/>
              </a:defRPr>
            </a:pPr>
            <a:r>
              <a:rPr dirty="0"/>
              <a:t>PPE should be disposed in waste containers or plastic bags for highly infectious material. </a:t>
            </a:r>
          </a:p>
          <a:p>
            <a:pPr marL="254000" indent="-254000" algn="just">
              <a:buClr>
                <a:srgbClr val="C00000"/>
              </a:buClr>
              <a:buSzPct val="100000"/>
              <a:buFont typeface="Arial"/>
              <a:buChar char="•"/>
              <a:defRPr sz="1900">
                <a:latin typeface="Source Sans Pro Regular"/>
                <a:ea typeface="Source Sans Pro Regular"/>
                <a:cs typeface="Source Sans Pro Regular"/>
                <a:sym typeface="Source Sans Pro Regular"/>
              </a:defRPr>
            </a:pPr>
            <a:r>
              <a:rPr dirty="0"/>
              <a:t>Responder should perform hand hygiene with an alcohol-based handrub solution or with soap and water after exposure to a patient’s blood and body fluids, after touching contaminated surfaces/items/equipment, and after removal of PPE. </a:t>
            </a:r>
          </a:p>
          <a:p>
            <a:pPr marL="254000" indent="-254000" algn="just">
              <a:buClr>
                <a:srgbClr val="C00000"/>
              </a:buClr>
              <a:buSzPct val="100000"/>
              <a:buFont typeface="Arial"/>
              <a:buChar char="•"/>
              <a:defRPr sz="1900">
                <a:latin typeface="Source Sans Pro Regular"/>
                <a:ea typeface="Source Sans Pro Regular"/>
                <a:cs typeface="Source Sans Pro Regular"/>
                <a:sym typeface="Source Sans Pro Regular"/>
              </a:defRPr>
            </a:pPr>
            <a:r>
              <a:rPr dirty="0"/>
              <a:t>PPE is not required for individuals driving or riding the vehicle, provided that drivers or riders will not touch any patient or any person accompanying the patient, and will not help to load or handle a dead body. </a:t>
            </a:r>
          </a:p>
          <a:p>
            <a:pPr marL="254000" indent="-254000" algn="just">
              <a:buClr>
                <a:srgbClr val="C00000"/>
              </a:buClr>
              <a:buSzPct val="100000"/>
              <a:buFont typeface="Arial"/>
              <a:buChar char="•"/>
              <a:defRPr sz="1900">
                <a:latin typeface="Source Sans Pro Regular"/>
                <a:ea typeface="Source Sans Pro Regular"/>
                <a:cs typeface="Source Sans Pro Regular"/>
                <a:sym typeface="Source Sans Pro Regular"/>
              </a:defRPr>
            </a:pPr>
            <a:r>
              <a:rPr dirty="0"/>
              <a:t>Ambulances and other vehicles used for patient transport should be regularly (at least once a day) cleaned and decontaminated with standard detergents/disinfectants. If the surfaces have been soiled with blood or bodily fluids, they should be cleaned and decontaminated immediately. </a:t>
            </a:r>
          </a:p>
          <a:p>
            <a:pPr marL="254000" indent="-254000" algn="just">
              <a:buClr>
                <a:srgbClr val="C00000"/>
              </a:buClr>
              <a:buSzPct val="100000"/>
              <a:buFont typeface="Arial"/>
              <a:buChar char="•"/>
              <a:defRPr sz="1900">
                <a:latin typeface="Source Sans Pro Regular"/>
                <a:ea typeface="Source Sans Pro Regular"/>
                <a:cs typeface="Source Sans Pro Regular"/>
                <a:sym typeface="Source Sans Pro Regular"/>
              </a:defRPr>
            </a:pPr>
            <a:r>
              <a:rPr dirty="0"/>
              <a:t>Ambulances and other vehicles used for patient transport should always be equipped with gloves, masks and full PPE sets; alcohol-based handrub solutions; waste bags and body bags; water tank; and wipes, detergent and disinfectant. This includes training of the ambulance operators as well as fit tests required for use of respirators. </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367" name="Content Placeholder 2"/>
          <p:cNvSpPr txBox="1">
            <a:spLocks noGrp="1"/>
          </p:cNvSpPr>
          <p:nvPr>
            <p:ph type="body" sz="half" idx="1"/>
          </p:nvPr>
        </p:nvSpPr>
        <p:spPr>
          <a:xfrm>
            <a:off x="4273551" y="2362200"/>
            <a:ext cx="7207249" cy="4027488"/>
          </a:xfrm>
          <a:prstGeom prst="rect">
            <a:avLst/>
          </a:prstGeom>
        </p:spPr>
        <p:txBody>
          <a:bodyPr/>
          <a:lstStyle/>
          <a:p>
            <a:pPr marL="0" indent="0">
              <a:buSzTx/>
              <a:buNone/>
              <a:defRPr>
                <a:solidFill>
                  <a:srgbClr val="C00000"/>
                </a:solidFill>
                <a:latin typeface="Source Sans Pro Bold"/>
                <a:ea typeface="Source Sans Pro Bold"/>
                <a:cs typeface="Source Sans Pro Bold"/>
                <a:sym typeface="Source Sans Pro Bold"/>
              </a:defRPr>
            </a:pPr>
            <a:r>
              <a:rPr b="1" dirty="0"/>
              <a:t>Sample collection, transportation and testing of laboratory samples of blood, body fluids</a:t>
            </a:r>
            <a:r>
              <a:rPr lang="fr-FR" b="1" dirty="0"/>
              <a:t>,</a:t>
            </a:r>
            <a:r>
              <a:rPr b="1" dirty="0"/>
              <a:t> etc. from suspected cases.</a:t>
            </a:r>
          </a:p>
          <a:p>
            <a:pPr marL="0" indent="0">
              <a:buSzTx/>
              <a:buNone/>
              <a:defRPr>
                <a:solidFill>
                  <a:srgbClr val="011032"/>
                </a:solidFill>
              </a:defRPr>
            </a:pPr>
            <a:endParaRPr dirty="0"/>
          </a:p>
          <a:p>
            <a:pPr marL="0" indent="0">
              <a:buSzTx/>
              <a:buNone/>
            </a:pPr>
            <a:r>
              <a:rPr dirty="0"/>
              <a:t>The laboratory technician in the hospital is instructed to collect blood samples from cases of a suspected infectious disease outbreak in a village.</a:t>
            </a:r>
          </a:p>
        </p:txBody>
      </p:sp>
      <p:sp>
        <p:nvSpPr>
          <p:cNvPr id="368" name="Text Placeholder 3"/>
          <p:cNvSpPr txBox="1"/>
          <p:nvPr/>
        </p:nvSpPr>
        <p:spPr>
          <a:xfrm>
            <a:off x="370339" y="784510"/>
            <a:ext cx="4251961" cy="79772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r>
              <a:rPr b="1" dirty="0"/>
              <a:t>Scenario No. 4</a:t>
            </a:r>
          </a:p>
        </p:txBody>
      </p:sp>
      <p:sp>
        <p:nvSpPr>
          <p:cNvPr id="369" name="Rounded Rectangle 4"/>
          <p:cNvSpPr/>
          <p:nvPr/>
        </p:nvSpPr>
        <p:spPr>
          <a:xfrm rot="10800000" flipH="1">
            <a:off x="389000" y="1449588"/>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sp>
        <p:nvSpPr>
          <p:cNvPr id="372" name="Title 3"/>
          <p:cNvSpPr txBox="1">
            <a:spLocks noGrp="1"/>
          </p:cNvSpPr>
          <p:nvPr>
            <p:ph type="title"/>
          </p:nvPr>
        </p:nvSpPr>
        <p:spPr>
          <a:xfrm>
            <a:off x="411887" y="380999"/>
            <a:ext cx="3264196" cy="1932378"/>
          </a:xfrm>
          <a:prstGeom prst="rect">
            <a:avLst/>
          </a:prstGeom>
        </p:spPr>
        <p:txBody>
          <a:bodyPr/>
          <a:lstStyle/>
          <a:p>
            <a:pPr>
              <a:defRPr sz="3200"/>
            </a:pPr>
            <a:r>
              <a:rPr b="1" dirty="0"/>
              <a:t>Questions scenario 4</a:t>
            </a:r>
            <a:br>
              <a:rPr b="1" dirty="0"/>
            </a:br>
            <a:endParaRPr b="1" dirty="0"/>
          </a:p>
        </p:txBody>
      </p:sp>
      <p:sp>
        <p:nvSpPr>
          <p:cNvPr id="373" name="Rectangle 3"/>
          <p:cNvSpPr txBox="1">
            <a:spLocks noGrp="1"/>
          </p:cNvSpPr>
          <p:nvPr>
            <p:ph type="body" idx="1"/>
          </p:nvPr>
        </p:nvSpPr>
        <p:spPr>
          <a:xfrm>
            <a:off x="4250599" y="958051"/>
            <a:ext cx="7529515" cy="5546726"/>
          </a:xfrm>
          <a:prstGeom prst="rect">
            <a:avLst/>
          </a:prstGeom>
        </p:spPr>
        <p:txBody>
          <a:bodyPr lIns="45687" tIns="45687" rIns="45687" bIns="45687"/>
          <a:lstStyle/>
          <a:p>
            <a:pPr marL="457200" indent="-457200" algn="just">
              <a:spcBef>
                <a:spcPts val="600"/>
              </a:spcBef>
              <a:buFontTx/>
              <a:buAutoNum type="arabicPeriod"/>
            </a:pPr>
            <a:r>
              <a:t>What is / are the key hazard(s) associated with the process of sample collections?</a:t>
            </a:r>
          </a:p>
          <a:p>
            <a:pPr marL="457200" indent="-457200" algn="just">
              <a:spcBef>
                <a:spcPts val="600"/>
              </a:spcBef>
              <a:buFontTx/>
              <a:buAutoNum type="arabicPeriod"/>
            </a:pPr>
            <a:r>
              <a:t>List the possible ways in which the disease agent can pass from the person to the laboratory personnel collecting the sample and transportation to the laboratory and who all can be affected ? </a:t>
            </a:r>
          </a:p>
          <a:p>
            <a:pPr marL="457200" indent="-457200" algn="just">
              <a:spcBef>
                <a:spcPts val="600"/>
              </a:spcBef>
              <a:buFontTx/>
              <a:buAutoNum type="arabicPeriod"/>
            </a:pPr>
            <a:r>
              <a:t>What measures in the environment i.e. village home of the person, in ambulance during transportation etc. can be taken to prevent such spread  from person to the other personnel?</a:t>
            </a:r>
          </a:p>
          <a:p>
            <a:pPr marL="457200" indent="-457200" algn="just">
              <a:spcBef>
                <a:spcPts val="600"/>
              </a:spcBef>
              <a:buFontTx/>
              <a:buAutoNum type="arabicPeriod"/>
            </a:pPr>
            <a:r>
              <a:t>What precautions the laboratory personnel should take while handling this sample at the patient home, in ambulance and  dispatching to the laboratory to protect themselves ?</a:t>
            </a:r>
          </a:p>
        </p:txBody>
      </p:sp>
      <p:sp>
        <p:nvSpPr>
          <p:cNvPr id="374" name="Rounded Rectangle 5"/>
          <p:cNvSpPr/>
          <p:nvPr/>
        </p:nvSpPr>
        <p:spPr>
          <a:xfrm>
            <a:off x="442182" y="1676400"/>
            <a:ext cx="2148618" cy="76201"/>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73">
                                            <p:bg/>
                                          </p:spTgt>
                                        </p:tgtEl>
                                        <p:attrNameLst>
                                          <p:attrName>style.visibility</p:attrName>
                                        </p:attrNameLst>
                                      </p:cBhvr>
                                      <p:to>
                                        <p:strVal val="visible"/>
                                      </p:to>
                                    </p:set>
                                    <p:animEffect transition="in" filter="fade">
                                      <p:cBhvr>
                                        <p:cTn id="7" dur="500"/>
                                        <p:tgtEl>
                                          <p:spTgt spid="373">
                                            <p:bg/>
                                          </p:spTgt>
                                        </p:tgtEl>
                                      </p:cBhvr>
                                    </p:animEffect>
                                  </p:childTnLst>
                                </p:cTn>
                              </p:par>
                              <p:par>
                                <p:cTn id="8" presetID="10" presetClass="entr" presetSubtype="0" fill="hold" grpId="0" nodeType="withEffect">
                                  <p:stCondLst>
                                    <p:cond delay="0"/>
                                  </p:stCondLst>
                                  <p:iterate>
                                    <p:tmAbs val="0"/>
                                  </p:iterate>
                                  <p:childTnLst>
                                    <p:set>
                                      <p:cBhvr>
                                        <p:cTn id="9" fill="hold"/>
                                        <p:tgtEl>
                                          <p:spTgt spid="373">
                                            <p:txEl>
                                              <p:pRg st="0" end="0"/>
                                            </p:txEl>
                                          </p:spTgt>
                                        </p:tgtEl>
                                        <p:attrNameLst>
                                          <p:attrName>style.visibility</p:attrName>
                                        </p:attrNameLst>
                                      </p:cBhvr>
                                      <p:to>
                                        <p:strVal val="visible"/>
                                      </p:to>
                                    </p:set>
                                    <p:animEffect transition="in" filter="fade">
                                      <p:cBhvr>
                                        <p:cTn id="10" dur="500"/>
                                        <p:tgtEl>
                                          <p:spTgt spid="37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73">
                                            <p:txEl>
                                              <p:pRg st="1" end="1"/>
                                            </p:txEl>
                                          </p:spTgt>
                                        </p:tgtEl>
                                        <p:attrNameLst>
                                          <p:attrName>style.visibility</p:attrName>
                                        </p:attrNameLst>
                                      </p:cBhvr>
                                      <p:to>
                                        <p:strVal val="visible"/>
                                      </p:to>
                                    </p:set>
                                    <p:animEffect transition="in" filter="fade">
                                      <p:cBhvr>
                                        <p:cTn id="15" dur="500"/>
                                        <p:tgtEl>
                                          <p:spTgt spid="37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73">
                                            <p:txEl>
                                              <p:pRg st="2" end="2"/>
                                            </p:txEl>
                                          </p:spTgt>
                                        </p:tgtEl>
                                        <p:attrNameLst>
                                          <p:attrName>style.visibility</p:attrName>
                                        </p:attrNameLst>
                                      </p:cBhvr>
                                      <p:to>
                                        <p:strVal val="visible"/>
                                      </p:to>
                                    </p:set>
                                    <p:animEffect transition="in" filter="fade">
                                      <p:cBhvr>
                                        <p:cTn id="20" dur="500"/>
                                        <p:tgtEl>
                                          <p:spTgt spid="37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73">
                                            <p:txEl>
                                              <p:pRg st="3" end="3"/>
                                            </p:txEl>
                                          </p:spTgt>
                                        </p:tgtEl>
                                        <p:attrNameLst>
                                          <p:attrName>style.visibility</p:attrName>
                                        </p:attrNameLst>
                                      </p:cBhvr>
                                      <p:to>
                                        <p:strVal val="visible"/>
                                      </p:to>
                                    </p:set>
                                    <p:animEffect transition="in" filter="fade">
                                      <p:cBhvr>
                                        <p:cTn id="25" dur="500"/>
                                        <p:tgtEl>
                                          <p:spTgt spid="37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 grpId="0" build="p"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a:t>
            </a:fld>
            <a:endParaRPr/>
          </a:p>
        </p:txBody>
      </p:sp>
      <p:sp>
        <p:nvSpPr>
          <p:cNvPr id="283" name="Text Placeholder 1"/>
          <p:cNvSpPr txBox="1"/>
          <p:nvPr/>
        </p:nvSpPr>
        <p:spPr>
          <a:xfrm>
            <a:off x="434655" y="340288"/>
            <a:ext cx="2931214" cy="11900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defRPr sz="3200">
                <a:solidFill>
                  <a:srgbClr val="FFFFFF"/>
                </a:solidFill>
                <a:latin typeface="Source Sans Pro Bold"/>
                <a:ea typeface="Source Sans Pro Bold"/>
                <a:cs typeface="Source Sans Pro Bold"/>
                <a:sym typeface="Source Sans Pro Bold"/>
              </a:defRPr>
            </a:lvl1pPr>
          </a:lstStyle>
          <a:p>
            <a:r>
              <a:rPr b="1" dirty="0"/>
              <a:t>Note to facilitators</a:t>
            </a:r>
          </a:p>
        </p:txBody>
      </p:sp>
      <p:sp>
        <p:nvSpPr>
          <p:cNvPr id="284"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2" name="TextBox 1">
            <a:extLst>
              <a:ext uri="{FF2B5EF4-FFF2-40B4-BE49-F238E27FC236}">
                <a16:creationId xmlns:a16="http://schemas.microsoft.com/office/drawing/2014/main" id="{3DA0400B-7FFE-1B39-B851-075CB6CE6551}"/>
              </a:ext>
            </a:extLst>
          </p:cNvPr>
          <p:cNvSpPr txBox="1"/>
          <p:nvPr/>
        </p:nvSpPr>
        <p:spPr>
          <a:xfrm>
            <a:off x="4513006" y="717755"/>
            <a:ext cx="7135053" cy="45550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a:spcBef>
                <a:spcPts val="600"/>
              </a:spcBef>
              <a:buSzTx/>
              <a:buNone/>
              <a:defRPr sz="2800">
                <a:solidFill>
                  <a:srgbClr val="002060"/>
                </a:solidFill>
              </a:defRPr>
            </a:pPr>
            <a:endParaRPr lang="en-US" sz="2400" dirty="0">
              <a:solidFill>
                <a:srgbClr val="C00000"/>
              </a:solidFill>
              <a:latin typeface="Source Sans Pro Regular"/>
            </a:endParaRPr>
          </a:p>
          <a:p>
            <a:pPr marL="0" indent="0">
              <a:spcBef>
                <a:spcPts val="600"/>
              </a:spcBef>
              <a:buSzTx/>
              <a:buNone/>
              <a:defRPr sz="2800">
                <a:solidFill>
                  <a:srgbClr val="002060"/>
                </a:solidFill>
              </a:defRPr>
            </a:pPr>
            <a:endParaRPr lang="en-US" sz="2400" dirty="0">
              <a:solidFill>
                <a:srgbClr val="C00000"/>
              </a:solidFill>
              <a:latin typeface="Source Sans Pro Regular"/>
            </a:endParaRPr>
          </a:p>
          <a:p>
            <a:pPr marL="0" indent="0">
              <a:spcBef>
                <a:spcPts val="600"/>
              </a:spcBef>
              <a:buSzTx/>
              <a:buNone/>
              <a:defRPr sz="2800">
                <a:solidFill>
                  <a:srgbClr val="FF0000"/>
                </a:solidFill>
              </a:defRPr>
            </a:pPr>
            <a:r>
              <a:rPr lang="en-US" sz="2400" dirty="0">
                <a:solidFill>
                  <a:srgbClr val="C00000"/>
                </a:solidFill>
                <a:latin typeface="Source Sans Pro Regular"/>
              </a:rPr>
              <a:t>This presentation includes 5 scenarios, with questions and debriefing notes. </a:t>
            </a:r>
            <a:endParaRPr lang="hu-HU" sz="2400" dirty="0">
              <a:solidFill>
                <a:srgbClr val="C00000"/>
              </a:solidFill>
              <a:latin typeface="Source Sans Pro Regular"/>
            </a:endParaRPr>
          </a:p>
          <a:p>
            <a:pPr marL="0" indent="0">
              <a:spcBef>
                <a:spcPts val="600"/>
              </a:spcBef>
              <a:buSzTx/>
              <a:buNone/>
              <a:defRPr sz="2800">
                <a:solidFill>
                  <a:srgbClr val="FF0000"/>
                </a:solidFill>
              </a:defRPr>
            </a:pPr>
            <a:r>
              <a:rPr lang="en-US" sz="2400" dirty="0">
                <a:solidFill>
                  <a:srgbClr val="C00000"/>
                </a:solidFill>
                <a:latin typeface="Source Sans Pro Regular"/>
              </a:rPr>
              <a:t>You may want to select </a:t>
            </a:r>
            <a:r>
              <a:rPr lang="en-US" sz="2400" u="sng" dirty="0">
                <a:solidFill>
                  <a:srgbClr val="C00000"/>
                </a:solidFill>
                <a:latin typeface="Source Sans Pro Regular"/>
              </a:rPr>
              <a:t>one </a:t>
            </a:r>
            <a:r>
              <a:rPr lang="en-US" sz="2400" dirty="0">
                <a:solidFill>
                  <a:srgbClr val="C00000"/>
                </a:solidFill>
                <a:latin typeface="Source Sans Pro Regular"/>
              </a:rPr>
              <a:t>of these scenarios according to your target needs and their relevance to your country context. </a:t>
            </a:r>
            <a:endParaRPr lang="hu-HU" sz="2400" dirty="0">
              <a:solidFill>
                <a:srgbClr val="C00000"/>
              </a:solidFill>
              <a:latin typeface="Source Sans Pro Regular"/>
            </a:endParaRPr>
          </a:p>
          <a:p>
            <a:pPr marL="0" indent="0">
              <a:spcBef>
                <a:spcPts val="600"/>
              </a:spcBef>
              <a:buSzTx/>
              <a:buNone/>
              <a:defRPr sz="2800">
                <a:solidFill>
                  <a:srgbClr val="FF0000"/>
                </a:solidFill>
              </a:defRPr>
            </a:pPr>
            <a:r>
              <a:rPr lang="en-US" sz="2400" dirty="0">
                <a:solidFill>
                  <a:srgbClr val="C00000"/>
                </a:solidFill>
                <a:latin typeface="Source Sans Pro Regular"/>
              </a:rPr>
              <a:t>Completing and debriefing </a:t>
            </a:r>
            <a:r>
              <a:rPr lang="en-US" sz="2400" u="sng" dirty="0">
                <a:solidFill>
                  <a:srgbClr val="C00000"/>
                </a:solidFill>
                <a:latin typeface="Source Sans Pro Regular"/>
              </a:rPr>
              <a:t>one scenario </a:t>
            </a:r>
            <a:r>
              <a:rPr lang="en-US" sz="2400" dirty="0">
                <a:solidFill>
                  <a:srgbClr val="C00000"/>
                </a:solidFill>
                <a:latin typeface="Source Sans Pro Regular"/>
              </a:rPr>
              <a:t>may take up to 30 to 45 minutes.</a:t>
            </a:r>
          </a:p>
          <a:p>
            <a:pPr marL="0" indent="0">
              <a:spcBef>
                <a:spcPts val="600"/>
              </a:spcBef>
              <a:buSzTx/>
              <a:buNone/>
              <a:defRPr sz="2800">
                <a:solidFill>
                  <a:srgbClr val="002060"/>
                </a:solidFill>
              </a:defRPr>
            </a:pPr>
            <a:endParaRPr lang="en-US" sz="2400" dirty="0">
              <a:solidFill>
                <a:srgbClr val="C00000"/>
              </a:solidFill>
              <a:latin typeface="Source Sans Pro Regular"/>
            </a:endParaRPr>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C00000"/>
              </a:solidFill>
              <a:effectLst/>
              <a:uFillTx/>
              <a:latin typeface="Source Sans Pro Regular"/>
              <a:sym typeface="Calibri"/>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20</a:t>
            </a:fld>
            <a:endParaRPr/>
          </a:p>
        </p:txBody>
      </p:sp>
      <p:sp>
        <p:nvSpPr>
          <p:cNvPr id="377" name="Rectangle 4"/>
          <p:cNvSpPr txBox="1">
            <a:spLocks noGrp="1"/>
          </p:cNvSpPr>
          <p:nvPr>
            <p:ph type="title"/>
          </p:nvPr>
        </p:nvSpPr>
        <p:spPr>
          <a:xfrm>
            <a:off x="297712" y="-43663"/>
            <a:ext cx="4350489" cy="646113"/>
          </a:xfrm>
          <a:prstGeom prst="rect">
            <a:avLst/>
          </a:prstGeom>
        </p:spPr>
        <p:txBody>
          <a:bodyPr lIns="44418" tIns="44418" rIns="44418" bIns="44418"/>
          <a:lstStyle>
            <a:lvl1pPr>
              <a:defRPr sz="3200"/>
            </a:lvl1pPr>
          </a:lstStyle>
          <a:p>
            <a:r>
              <a:rPr b="1" dirty="0"/>
              <a:t>Debriefing scenario 4</a:t>
            </a:r>
          </a:p>
        </p:txBody>
      </p:sp>
      <p:sp>
        <p:nvSpPr>
          <p:cNvPr id="2" name="TextBox 1">
            <a:extLst>
              <a:ext uri="{FF2B5EF4-FFF2-40B4-BE49-F238E27FC236}">
                <a16:creationId xmlns:a16="http://schemas.microsoft.com/office/drawing/2014/main" id="{504873E4-1090-8676-A636-8ADC213600D3}"/>
              </a:ext>
            </a:extLst>
          </p:cNvPr>
          <p:cNvSpPr txBox="1"/>
          <p:nvPr/>
        </p:nvSpPr>
        <p:spPr>
          <a:xfrm>
            <a:off x="504000" y="792000"/>
            <a:ext cx="9824720" cy="559896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63525" algn="just" defTabSz="212652">
              <a:spcBef>
                <a:spcPts val="100"/>
              </a:spcBef>
              <a:buSzTx/>
              <a:buNone/>
              <a:defRPr sz="2156"/>
            </a:pPr>
            <a:r>
              <a:rPr lang="en-US" sz="2200" b="1" dirty="0">
                <a:solidFill>
                  <a:srgbClr val="C00000"/>
                </a:solidFill>
                <a:latin typeface="Source Sans Pro Regular"/>
              </a:rPr>
              <a:t>OSH controls while working in laboratory:</a:t>
            </a:r>
          </a:p>
          <a:p>
            <a:pPr marL="606425" indent="-342900" algn="just" defTabSz="212652">
              <a:spcBef>
                <a:spcPts val="100"/>
              </a:spcBef>
              <a:buClr>
                <a:srgbClr val="C00000"/>
              </a:buClr>
              <a:buFont typeface="Arial" panose="020B0604020202020204" pitchFamily="34" charset="0"/>
              <a:buChar char="•"/>
              <a:defRPr sz="2156"/>
            </a:pPr>
            <a:r>
              <a:rPr lang="en-US" sz="2200" dirty="0">
                <a:latin typeface="Source Sans Pro Regular"/>
              </a:rPr>
              <a:t>The head of the laboratory is responsible for developing policy and program and support its implementation. In addition, the laboratory safety is also the responsibility of all supervisors and laboratory employees, and individual workers who are responsible for their own safety and that of their colleagues.</a:t>
            </a:r>
          </a:p>
          <a:p>
            <a:pPr marL="606425" indent="-342900" algn="just" defTabSz="212652">
              <a:spcBef>
                <a:spcPts val="100"/>
              </a:spcBef>
              <a:buClr>
                <a:srgbClr val="C00000"/>
              </a:buClr>
              <a:buFont typeface="Arial" panose="020B0604020202020204" pitchFamily="34" charset="0"/>
              <a:buChar char="•"/>
              <a:defRPr sz="2156"/>
            </a:pPr>
            <a:r>
              <a:rPr lang="en-US" sz="2200" dirty="0">
                <a:latin typeface="Source Sans Pro Regular"/>
              </a:rPr>
              <a:t>Standard precaution should always be followed; barrier protection (gowns, gloves) should be used whenever samples are obtained from patients. </a:t>
            </a:r>
          </a:p>
          <a:p>
            <a:pPr marL="606425" indent="-342900" algn="just" defTabSz="212652">
              <a:spcBef>
                <a:spcPts val="100"/>
              </a:spcBef>
              <a:buClr>
                <a:srgbClr val="C00000"/>
              </a:buClr>
              <a:buFont typeface="Arial" panose="020B0604020202020204" pitchFamily="34" charset="0"/>
              <a:buChar char="•"/>
              <a:defRPr sz="2156"/>
            </a:pPr>
            <a:r>
              <a:rPr lang="en-US" sz="2200" dirty="0">
                <a:latin typeface="Source Sans Pro Regular"/>
              </a:rPr>
              <a:t>Good laboratory practices should be followed. Eating, drinking and smoking is prohibited in the laboratory working areas.</a:t>
            </a:r>
          </a:p>
          <a:p>
            <a:pPr marL="606425" indent="-342900" algn="just" defTabSz="212652">
              <a:spcBef>
                <a:spcPts val="100"/>
              </a:spcBef>
              <a:buClr>
                <a:srgbClr val="C00000"/>
              </a:buClr>
              <a:buFont typeface="Arial" panose="020B0604020202020204" pitchFamily="34" charset="0"/>
              <a:buChar char="•"/>
              <a:defRPr sz="2156"/>
            </a:pPr>
            <a:r>
              <a:rPr lang="en-US" sz="2200" dirty="0">
                <a:latin typeface="Source Sans Pro Regular"/>
              </a:rPr>
              <a:t>Personal protective equipment (gown, gloves, eye protection) should be worn in the laboratory when handling and processing specimens and testing.</a:t>
            </a:r>
          </a:p>
          <a:p>
            <a:pPr marL="606425" indent="-342900" algn="just" defTabSz="212652">
              <a:spcBef>
                <a:spcPts val="100"/>
              </a:spcBef>
              <a:buClr>
                <a:srgbClr val="C00000"/>
              </a:buClr>
              <a:buFont typeface="Arial" panose="020B0604020202020204" pitchFamily="34" charset="0"/>
              <a:buChar char="•"/>
              <a:defRPr sz="2156"/>
            </a:pPr>
            <a:r>
              <a:rPr lang="en-US" sz="2200" dirty="0">
                <a:latin typeface="Source Sans Pro Regular"/>
              </a:rPr>
              <a:t>Minimizes the formation of aerosols and droplets.</a:t>
            </a:r>
          </a:p>
          <a:p>
            <a:pPr marL="606425" indent="-342900" algn="just" defTabSz="212652">
              <a:spcBef>
                <a:spcPts val="100"/>
              </a:spcBef>
              <a:buClr>
                <a:srgbClr val="C00000"/>
              </a:buClr>
              <a:buFont typeface="Arial" panose="020B0604020202020204" pitchFamily="34" charset="0"/>
              <a:buChar char="•"/>
              <a:defRPr sz="2156"/>
            </a:pPr>
            <a:r>
              <a:rPr lang="en-US" sz="2200" dirty="0">
                <a:latin typeface="Source Sans Pro Regular"/>
              </a:rPr>
              <a:t>Biological safety cabinets or other physical containment devices should be used for all manipulations that may cause splashes, droplets, or aerosols of infectious materials.</a:t>
            </a:r>
          </a:p>
          <a:p>
            <a:pPr marL="263525" marR="0" algn="l" defTabSz="914400" rtl="0" fontAlgn="auto" latinLnBrk="0" hangingPunct="0">
              <a:lnSpc>
                <a:spcPct val="100000"/>
              </a:lnSpc>
              <a:spcBef>
                <a:spcPts val="0"/>
              </a:spcBef>
              <a:spcAft>
                <a:spcPts val="0"/>
              </a:spcAft>
              <a:buClrTx/>
              <a:buSzTx/>
              <a:buFontTx/>
              <a:buNone/>
              <a:tabLst/>
            </a:pPr>
            <a:endParaRPr kumimoji="0" lang="hu-HU" sz="2200" b="0" i="0" u="none" strike="noStrike" cap="none" spc="0" normalizeH="0" baseline="0" dirty="0">
              <a:ln>
                <a:noFill/>
              </a:ln>
              <a:solidFill>
                <a:srgbClr val="000000"/>
              </a:solidFill>
              <a:effectLst/>
              <a:uFillTx/>
              <a:latin typeface="Source Sans Pro Regular"/>
              <a:sym typeface="Calibri"/>
            </a:endParaRP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Rectangle 3"/>
          <p:cNvSpPr txBox="1"/>
          <p:nvPr/>
        </p:nvSpPr>
        <p:spPr>
          <a:xfrm>
            <a:off x="768160" y="824031"/>
            <a:ext cx="10134600" cy="52099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687" tIns="45687" rIns="45687" bIns="45687">
            <a:normAutofit/>
          </a:bodyPr>
          <a:lstStyle/>
          <a:p>
            <a:pPr marL="231140" indent="-231140" algn="just" defTabSz="216992">
              <a:lnSpc>
                <a:spcPct val="90000"/>
              </a:lnSpc>
              <a:spcBef>
                <a:spcPts val="200"/>
              </a:spcBef>
              <a:buClr>
                <a:schemeClr val="accent3"/>
              </a:buClr>
              <a:buFont typeface="Arial"/>
              <a:defRPr sz="2400">
                <a:latin typeface="Source Sans Pro Regular"/>
                <a:ea typeface="Source Sans Pro Regular"/>
                <a:cs typeface="Source Sans Pro Regular"/>
                <a:sym typeface="Source Sans Pro Regular"/>
              </a:defRPr>
            </a:pPr>
            <a:r>
              <a:rPr sz="2200" b="1" dirty="0">
                <a:solidFill>
                  <a:srgbClr val="C00000"/>
                </a:solidFill>
              </a:rPr>
              <a:t>OSH controls while working in laboratory:</a:t>
            </a:r>
          </a:p>
          <a:p>
            <a:pPr marL="254000" indent="-254000" algn="just" defTabSz="216992">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sz="2200" dirty="0"/>
              <a:t>The use of hypodermic needles and syringes should be limited. Mouth pipetting must be strictly forbidden.</a:t>
            </a:r>
          </a:p>
          <a:p>
            <a:pPr marL="254000" indent="-254000" algn="just" defTabSz="216992">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sz="2200" dirty="0"/>
              <a:t>Adequate and conveniently located biohazard containers should be available for disposal of contaminated materials.</a:t>
            </a:r>
          </a:p>
          <a:p>
            <a:pPr marL="254000" indent="-254000" algn="just" defTabSz="216992">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sz="2200" dirty="0"/>
              <a:t>Work surfaces must be decontaminated after any spill of potentially dangerous material and at the end of the working day. </a:t>
            </a:r>
          </a:p>
          <a:p>
            <a:pPr marL="254000" indent="-254000" algn="just" defTabSz="216992">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sz="2200" dirty="0"/>
              <a:t>Personnel must wash their hands often – especially after handling infectious materials and animals, before leaving the laboratory working areas, and before eating.</a:t>
            </a:r>
          </a:p>
          <a:p>
            <a:pPr marL="254000" indent="-254000" algn="just" defTabSz="216992">
              <a:lnSpc>
                <a:spcPct val="90000"/>
              </a:lnSpc>
              <a:spcBef>
                <a:spcPts val="200"/>
              </a:spcBef>
              <a:buClr>
                <a:srgbClr val="C00000"/>
              </a:buClr>
              <a:buSzPct val="100000"/>
              <a:buFont typeface="Arial"/>
              <a:buChar char="•"/>
              <a:defRPr sz="2400">
                <a:latin typeface="Source Sans Pro Regular"/>
                <a:ea typeface="Source Sans Pro Regular"/>
                <a:cs typeface="Source Sans Pro Regular"/>
                <a:sym typeface="Source Sans Pro Regular"/>
              </a:defRPr>
            </a:pPr>
            <a:r>
              <a:rPr sz="2200" dirty="0"/>
              <a:t>Personal protective equipment must be removed before leaving the laboratory.</a:t>
            </a:r>
          </a:p>
        </p:txBody>
      </p:sp>
      <p:sp>
        <p:nvSpPr>
          <p:cNvPr id="38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
        <p:nvSpPr>
          <p:cNvPr id="382" name="Rectangle 4"/>
          <p:cNvSpPr txBox="1">
            <a:spLocks noGrp="1"/>
          </p:cNvSpPr>
          <p:nvPr>
            <p:ph type="title"/>
          </p:nvPr>
        </p:nvSpPr>
        <p:spPr>
          <a:xfrm>
            <a:off x="317855" y="-43663"/>
            <a:ext cx="5393523" cy="646113"/>
          </a:xfrm>
          <a:prstGeom prst="rect">
            <a:avLst/>
          </a:prstGeom>
        </p:spPr>
        <p:txBody>
          <a:bodyPr lIns="44418" tIns="44418" rIns="44418" bIns="44418"/>
          <a:lstStyle>
            <a:lvl1pPr>
              <a:defRPr sz="3200"/>
            </a:lvl1pPr>
          </a:lstStyle>
          <a:p>
            <a:r>
              <a:rPr b="1" dirty="0"/>
              <a:t>Debriefing scenario 4 (cont.)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80">
                                            <p:bg/>
                                          </p:spTgt>
                                        </p:tgtEl>
                                        <p:attrNameLst>
                                          <p:attrName>style.visibility</p:attrName>
                                        </p:attrNameLst>
                                      </p:cBhvr>
                                      <p:to>
                                        <p:strVal val="visible"/>
                                      </p:to>
                                    </p:set>
                                    <p:animEffect transition="in" filter="fade">
                                      <p:cBhvr>
                                        <p:cTn id="7" dur="500"/>
                                        <p:tgtEl>
                                          <p:spTgt spid="380">
                                            <p:bg/>
                                          </p:spTgt>
                                        </p:tgtEl>
                                      </p:cBhvr>
                                    </p:animEffect>
                                  </p:childTnLst>
                                </p:cTn>
                              </p:par>
                              <p:par>
                                <p:cTn id="8" presetID="10" presetClass="entr" presetSubtype="0" fill="hold" grpId="0" nodeType="withEffect">
                                  <p:stCondLst>
                                    <p:cond delay="0"/>
                                  </p:stCondLst>
                                  <p:iterate>
                                    <p:tmAbs val="0"/>
                                  </p:iterate>
                                  <p:childTnLst>
                                    <p:set>
                                      <p:cBhvr>
                                        <p:cTn id="9" fill="hold"/>
                                        <p:tgtEl>
                                          <p:spTgt spid="380">
                                            <p:txEl>
                                              <p:pRg st="0" end="0"/>
                                            </p:txEl>
                                          </p:spTgt>
                                        </p:tgtEl>
                                        <p:attrNameLst>
                                          <p:attrName>style.visibility</p:attrName>
                                        </p:attrNameLst>
                                      </p:cBhvr>
                                      <p:to>
                                        <p:strVal val="visible"/>
                                      </p:to>
                                    </p:set>
                                    <p:animEffect transition="in" filter="fade">
                                      <p:cBhvr>
                                        <p:cTn id="10" dur="500"/>
                                        <p:tgtEl>
                                          <p:spTgt spid="38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80">
                                            <p:txEl>
                                              <p:pRg st="1" end="1"/>
                                            </p:txEl>
                                          </p:spTgt>
                                        </p:tgtEl>
                                        <p:attrNameLst>
                                          <p:attrName>style.visibility</p:attrName>
                                        </p:attrNameLst>
                                      </p:cBhvr>
                                      <p:to>
                                        <p:strVal val="visible"/>
                                      </p:to>
                                    </p:set>
                                    <p:animEffect transition="in" filter="fade">
                                      <p:cBhvr>
                                        <p:cTn id="15" dur="500"/>
                                        <p:tgtEl>
                                          <p:spTgt spid="38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80">
                                            <p:txEl>
                                              <p:pRg st="2" end="2"/>
                                            </p:txEl>
                                          </p:spTgt>
                                        </p:tgtEl>
                                        <p:attrNameLst>
                                          <p:attrName>style.visibility</p:attrName>
                                        </p:attrNameLst>
                                      </p:cBhvr>
                                      <p:to>
                                        <p:strVal val="visible"/>
                                      </p:to>
                                    </p:set>
                                    <p:animEffect transition="in" filter="fade">
                                      <p:cBhvr>
                                        <p:cTn id="20" dur="500"/>
                                        <p:tgtEl>
                                          <p:spTgt spid="38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80">
                                            <p:txEl>
                                              <p:pRg st="3" end="3"/>
                                            </p:txEl>
                                          </p:spTgt>
                                        </p:tgtEl>
                                        <p:attrNameLst>
                                          <p:attrName>style.visibility</p:attrName>
                                        </p:attrNameLst>
                                      </p:cBhvr>
                                      <p:to>
                                        <p:strVal val="visible"/>
                                      </p:to>
                                    </p:set>
                                    <p:animEffect transition="in" filter="fade">
                                      <p:cBhvr>
                                        <p:cTn id="25" dur="500"/>
                                        <p:tgtEl>
                                          <p:spTgt spid="380">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80">
                                            <p:txEl>
                                              <p:pRg st="4" end="4"/>
                                            </p:txEl>
                                          </p:spTgt>
                                        </p:tgtEl>
                                        <p:attrNameLst>
                                          <p:attrName>style.visibility</p:attrName>
                                        </p:attrNameLst>
                                      </p:cBhvr>
                                      <p:to>
                                        <p:strVal val="visible"/>
                                      </p:to>
                                    </p:set>
                                    <p:animEffect transition="in" filter="fade">
                                      <p:cBhvr>
                                        <p:cTn id="30" dur="500"/>
                                        <p:tgtEl>
                                          <p:spTgt spid="380">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80">
                                            <p:txEl>
                                              <p:pRg st="5" end="5"/>
                                            </p:txEl>
                                          </p:spTgt>
                                        </p:tgtEl>
                                        <p:attrNameLst>
                                          <p:attrName>style.visibility</p:attrName>
                                        </p:attrNameLst>
                                      </p:cBhvr>
                                      <p:to>
                                        <p:strVal val="visible"/>
                                      </p:to>
                                    </p:set>
                                    <p:animEffect transition="in" filter="fade">
                                      <p:cBhvr>
                                        <p:cTn id="35" dur="500"/>
                                        <p:tgtEl>
                                          <p:spTgt spid="38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 grpId="0" build="p"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sp>
        <p:nvSpPr>
          <p:cNvPr id="385" name="Content Placeholder 2"/>
          <p:cNvSpPr txBox="1">
            <a:spLocks noGrp="1"/>
          </p:cNvSpPr>
          <p:nvPr>
            <p:ph type="body" sz="half" idx="1"/>
          </p:nvPr>
        </p:nvSpPr>
        <p:spPr>
          <a:xfrm>
            <a:off x="4273551" y="2133600"/>
            <a:ext cx="7529515" cy="4256088"/>
          </a:xfrm>
          <a:prstGeom prst="rect">
            <a:avLst/>
          </a:prstGeom>
        </p:spPr>
        <p:txBody>
          <a:bodyPr/>
          <a:lstStyle/>
          <a:p>
            <a:pPr marL="0" indent="0">
              <a:buSzTx/>
              <a:buNone/>
              <a:defRPr>
                <a:solidFill>
                  <a:srgbClr val="C00000"/>
                </a:solidFill>
                <a:latin typeface="Source Sans Pro Bold"/>
                <a:ea typeface="Source Sans Pro Bold"/>
                <a:cs typeface="Source Sans Pro Bold"/>
                <a:sym typeface="Source Sans Pro Bold"/>
              </a:defRPr>
            </a:pPr>
            <a:r>
              <a:rPr lang="fr-FR" b="1" dirty="0"/>
              <a:t>A</a:t>
            </a:r>
            <a:r>
              <a:rPr b="1" dirty="0" err="1"/>
              <a:t>ccidental</a:t>
            </a:r>
            <a:r>
              <a:rPr b="1" dirty="0"/>
              <a:t> exposure to blood or body fluids in healthcare facilities.</a:t>
            </a:r>
          </a:p>
          <a:p>
            <a:pPr marL="0" indent="0">
              <a:buSzTx/>
              <a:buNone/>
              <a:defRPr>
                <a:solidFill>
                  <a:srgbClr val="011032"/>
                </a:solidFill>
              </a:defRPr>
            </a:pPr>
            <a:endParaRPr dirty="0"/>
          </a:p>
          <a:p>
            <a:pPr marL="0" indent="0">
              <a:buSzTx/>
              <a:buNone/>
            </a:pPr>
            <a:r>
              <a:rPr dirty="0"/>
              <a:t>The laboratory technician collecting the  blood sample from a suspected case of viral </a:t>
            </a:r>
            <a:r>
              <a:rPr lang="hu-HU" dirty="0"/>
              <a:t>haemorrhagic </a:t>
            </a:r>
            <a:r>
              <a:rPr dirty="0"/>
              <a:t>fever in the isolation ward accidently slipped while transferring the sample from the syringe  to the collection test-tube in the laboratory and received splash of blood from the sample on his face.</a:t>
            </a:r>
          </a:p>
        </p:txBody>
      </p:sp>
      <p:sp>
        <p:nvSpPr>
          <p:cNvPr id="386" name="Text Placeholder 3"/>
          <p:cNvSpPr txBox="1"/>
          <p:nvPr/>
        </p:nvSpPr>
        <p:spPr>
          <a:xfrm>
            <a:off x="362268" y="746019"/>
            <a:ext cx="4251961" cy="7234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r>
              <a:rPr b="1" dirty="0"/>
              <a:t>Scenario No. 5</a:t>
            </a:r>
          </a:p>
        </p:txBody>
      </p:sp>
      <p:sp>
        <p:nvSpPr>
          <p:cNvPr id="387"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sp>
        <p:nvSpPr>
          <p:cNvPr id="390" name="Title 4"/>
          <p:cNvSpPr txBox="1">
            <a:spLocks noGrp="1"/>
          </p:cNvSpPr>
          <p:nvPr>
            <p:ph type="title"/>
          </p:nvPr>
        </p:nvSpPr>
        <p:spPr>
          <a:xfrm>
            <a:off x="388935" y="380999"/>
            <a:ext cx="3264195" cy="1932378"/>
          </a:xfrm>
          <a:prstGeom prst="rect">
            <a:avLst/>
          </a:prstGeom>
        </p:spPr>
        <p:txBody>
          <a:bodyPr/>
          <a:lstStyle/>
          <a:p>
            <a:pPr>
              <a:defRPr sz="3200"/>
            </a:pPr>
            <a:r>
              <a:rPr b="1" dirty="0"/>
              <a:t>Questions scenario 5</a:t>
            </a:r>
            <a:br>
              <a:rPr b="1" dirty="0"/>
            </a:br>
            <a:endParaRPr b="1" dirty="0"/>
          </a:p>
        </p:txBody>
      </p:sp>
      <p:sp>
        <p:nvSpPr>
          <p:cNvPr id="391" name="Rectangle 3"/>
          <p:cNvSpPr txBox="1">
            <a:spLocks noGrp="1"/>
          </p:cNvSpPr>
          <p:nvPr>
            <p:ph type="body" idx="1"/>
          </p:nvPr>
        </p:nvSpPr>
        <p:spPr>
          <a:xfrm>
            <a:off x="4273551" y="1752600"/>
            <a:ext cx="7529515" cy="4637089"/>
          </a:xfrm>
          <a:prstGeom prst="rect">
            <a:avLst/>
          </a:prstGeom>
        </p:spPr>
        <p:txBody>
          <a:bodyPr lIns="45687" tIns="45687" rIns="45687" bIns="45687"/>
          <a:lstStyle/>
          <a:p>
            <a:pPr marL="457200" indent="-457200" algn="just">
              <a:spcBef>
                <a:spcPts val="600"/>
              </a:spcBef>
              <a:buFontTx/>
              <a:buAutoNum type="arabicPeriod"/>
            </a:pPr>
            <a:r>
              <a:rPr dirty="0"/>
              <a:t>What is / are the key hazard(s) associated with such an accidental exposure ? List the possible ways in which the disease agent can pass from the sample to the laboratory personnel ? </a:t>
            </a:r>
          </a:p>
          <a:p>
            <a:pPr marL="457200" indent="-457200" algn="just">
              <a:spcBef>
                <a:spcPts val="600"/>
              </a:spcBef>
              <a:buFontTx/>
              <a:buAutoNum type="arabicPeriod"/>
            </a:pPr>
            <a:r>
              <a:rPr dirty="0"/>
              <a:t>What measures in the laboratory environment can be taken to prevent such spread  from person to the other personnel working in the laboratory?</a:t>
            </a:r>
          </a:p>
          <a:p>
            <a:pPr marL="457200" indent="-457200" algn="just">
              <a:spcBef>
                <a:spcPts val="600"/>
              </a:spcBef>
              <a:buFontTx/>
              <a:buAutoNum type="arabicPeriod"/>
            </a:pPr>
            <a:r>
              <a:rPr dirty="0"/>
              <a:t>What actions need to be taken now to prevent infection in the exposed personnel in future ?</a:t>
            </a:r>
          </a:p>
        </p:txBody>
      </p:sp>
      <p:sp>
        <p:nvSpPr>
          <p:cNvPr id="392" name="Rounded Rectangle 5"/>
          <p:cNvSpPr/>
          <p:nvPr/>
        </p:nvSpPr>
        <p:spPr>
          <a:xfrm>
            <a:off x="442182" y="1676400"/>
            <a:ext cx="2148618" cy="76201"/>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91">
                                            <p:bg/>
                                          </p:spTgt>
                                        </p:tgtEl>
                                        <p:attrNameLst>
                                          <p:attrName>style.visibility</p:attrName>
                                        </p:attrNameLst>
                                      </p:cBhvr>
                                      <p:to>
                                        <p:strVal val="visible"/>
                                      </p:to>
                                    </p:set>
                                    <p:animEffect transition="in" filter="fade">
                                      <p:cBhvr>
                                        <p:cTn id="7" dur="500"/>
                                        <p:tgtEl>
                                          <p:spTgt spid="391">
                                            <p:bg/>
                                          </p:spTgt>
                                        </p:tgtEl>
                                      </p:cBhvr>
                                    </p:animEffect>
                                  </p:childTnLst>
                                </p:cTn>
                              </p:par>
                              <p:par>
                                <p:cTn id="8" presetID="10" presetClass="entr" presetSubtype="0" fill="hold" grpId="0" nodeType="withEffect">
                                  <p:stCondLst>
                                    <p:cond delay="0"/>
                                  </p:stCondLst>
                                  <p:iterate>
                                    <p:tmAbs val="0"/>
                                  </p:iterate>
                                  <p:childTnLst>
                                    <p:set>
                                      <p:cBhvr>
                                        <p:cTn id="9" fill="hold"/>
                                        <p:tgtEl>
                                          <p:spTgt spid="391">
                                            <p:txEl>
                                              <p:pRg st="0" end="0"/>
                                            </p:txEl>
                                          </p:spTgt>
                                        </p:tgtEl>
                                        <p:attrNameLst>
                                          <p:attrName>style.visibility</p:attrName>
                                        </p:attrNameLst>
                                      </p:cBhvr>
                                      <p:to>
                                        <p:strVal val="visible"/>
                                      </p:to>
                                    </p:set>
                                    <p:animEffect transition="in" filter="fade">
                                      <p:cBhvr>
                                        <p:cTn id="10" dur="500"/>
                                        <p:tgtEl>
                                          <p:spTgt spid="39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91">
                                            <p:txEl>
                                              <p:pRg st="1" end="1"/>
                                            </p:txEl>
                                          </p:spTgt>
                                        </p:tgtEl>
                                        <p:attrNameLst>
                                          <p:attrName>style.visibility</p:attrName>
                                        </p:attrNameLst>
                                      </p:cBhvr>
                                      <p:to>
                                        <p:strVal val="visible"/>
                                      </p:to>
                                    </p:set>
                                    <p:animEffect transition="in" filter="fade">
                                      <p:cBhvr>
                                        <p:cTn id="15" dur="500"/>
                                        <p:tgtEl>
                                          <p:spTgt spid="39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91">
                                            <p:txEl>
                                              <p:pRg st="2" end="2"/>
                                            </p:txEl>
                                          </p:spTgt>
                                        </p:tgtEl>
                                        <p:attrNameLst>
                                          <p:attrName>style.visibility</p:attrName>
                                        </p:attrNameLst>
                                      </p:cBhvr>
                                      <p:to>
                                        <p:strVal val="visible"/>
                                      </p:to>
                                    </p:set>
                                    <p:animEffect transition="in" filter="fade">
                                      <p:cBhvr>
                                        <p:cTn id="20" dur="500"/>
                                        <p:tgtEl>
                                          <p:spTgt spid="3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1" grpId="0" build="p" animBg="1" advAuto="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
        <p:nvSpPr>
          <p:cNvPr id="395" name="Rectangle 4"/>
          <p:cNvSpPr txBox="1">
            <a:spLocks noGrp="1"/>
          </p:cNvSpPr>
          <p:nvPr>
            <p:ph type="title" idx="4294967295"/>
          </p:nvPr>
        </p:nvSpPr>
        <p:spPr>
          <a:xfrm>
            <a:off x="297712" y="-43663"/>
            <a:ext cx="4045689" cy="646113"/>
          </a:xfrm>
          <a:prstGeom prst="rect">
            <a:avLst/>
          </a:prstGeom>
        </p:spPr>
        <p:txBody>
          <a:bodyPr lIns="44418" tIns="44418" rIns="44418" bIns="44418"/>
          <a:lstStyle>
            <a:lvl1pPr>
              <a:defRPr sz="3200"/>
            </a:lvl1pPr>
          </a:lstStyle>
          <a:p>
            <a:r>
              <a:rPr b="1" dirty="0"/>
              <a:t>Debriefing scenario 5</a:t>
            </a:r>
          </a:p>
        </p:txBody>
      </p:sp>
      <p:sp>
        <p:nvSpPr>
          <p:cNvPr id="396" name="Rectangle 3"/>
          <p:cNvSpPr txBox="1">
            <a:spLocks noGrp="1"/>
          </p:cNvSpPr>
          <p:nvPr>
            <p:ph type="body" idx="1"/>
          </p:nvPr>
        </p:nvSpPr>
        <p:spPr>
          <a:xfrm>
            <a:off x="594360" y="643090"/>
            <a:ext cx="10616581" cy="5687242"/>
          </a:xfrm>
          <a:prstGeom prst="rect">
            <a:avLst/>
          </a:prstGeom>
        </p:spPr>
        <p:txBody>
          <a:bodyPr lIns="45687" tIns="45687" rIns="45687" bIns="45687">
            <a:noAutofit/>
          </a:bodyPr>
          <a:lstStyle/>
          <a:p>
            <a:pPr marL="0" indent="0">
              <a:buSzTx/>
              <a:buNone/>
              <a:defRPr sz="1800"/>
            </a:pPr>
            <a:r>
              <a:rPr sz="2000" dirty="0"/>
              <a:t>Accidental occupational exposure to infectious materials</a:t>
            </a:r>
            <a:r>
              <a:rPr lang="hu-HU" sz="2000" dirty="0"/>
              <a:t>.</a:t>
            </a:r>
            <a:br>
              <a:rPr lang="hu-HU" sz="2000" dirty="0"/>
            </a:br>
            <a:r>
              <a:rPr sz="2000" b="1" dirty="0">
                <a:solidFill>
                  <a:srgbClr val="C00000"/>
                </a:solidFill>
              </a:rPr>
              <a:t>In case of incidents involving cases of highly infectious diseases, health-care and other workers should take follow actions: </a:t>
            </a:r>
          </a:p>
          <a:p>
            <a:pPr marL="254000" indent="-254000" algn="just">
              <a:buClr>
                <a:srgbClr val="C00000"/>
              </a:buClr>
              <a:defRPr sz="1800"/>
            </a:pPr>
            <a:r>
              <a:rPr sz="2000" dirty="0"/>
              <a:t>Immediately and safely stop any current tasks, and leave the patient care and workplace areas. </a:t>
            </a:r>
          </a:p>
          <a:p>
            <a:pPr marL="254000" indent="-254000" algn="just">
              <a:buClr>
                <a:srgbClr val="C00000"/>
              </a:buClr>
              <a:defRPr sz="1800"/>
            </a:pPr>
            <a:r>
              <a:rPr sz="2000" dirty="0"/>
              <a:t>Remove PPE carefully, following appropriate procedures. Exposure during PPE removal can be dangerous and result in occupational transmission of VHFs such as EVD. </a:t>
            </a:r>
          </a:p>
          <a:p>
            <a:pPr marL="254000" indent="-254000" algn="just">
              <a:buClr>
                <a:srgbClr val="C00000"/>
              </a:buClr>
              <a:defRPr sz="1800"/>
            </a:pPr>
            <a:r>
              <a:rPr sz="2000" dirty="0"/>
              <a:t>Immediately after removal of PPE, wash the affected skin surfaces or the site of the injury with soap and running water or saline for at least 15 minutes. Accordingly, irrigate mucous membranes (e.g. conjunctiva) with copious amounts of water or an eyewash solution. Do not use chlorine solutions or other disinfectants. </a:t>
            </a:r>
          </a:p>
          <a:p>
            <a:pPr marL="254000" indent="-254000" algn="just">
              <a:buClr>
                <a:srgbClr val="C00000"/>
              </a:buClr>
              <a:defRPr sz="1800"/>
            </a:pPr>
            <a:r>
              <a:rPr sz="2000" dirty="0"/>
              <a:t>Immediately report the incident to the supervisor. This should be performed as soon as the health-care worker leaves the patient care unit. </a:t>
            </a:r>
          </a:p>
          <a:p>
            <a:pPr marL="254000" indent="-254000" algn="just">
              <a:buClr>
                <a:srgbClr val="C00000"/>
              </a:buClr>
              <a:defRPr sz="1800"/>
            </a:pPr>
            <a:r>
              <a:rPr sz="2000" dirty="0"/>
              <a:t>Exposed persons should be medically evaluated, taking into account other potential blood-borne exposures (e.g., HIV, hepatitis B and C) and receive Post Exposure Prophylaxis and follow-up care,</a:t>
            </a:r>
          </a:p>
          <a:p>
            <a:pPr marL="254000" indent="-254000" algn="just">
              <a:buClr>
                <a:srgbClr val="C00000"/>
              </a:buClr>
              <a:defRPr sz="1800"/>
            </a:pPr>
            <a:r>
              <a:rPr sz="2000" dirty="0"/>
              <a:t>Workers suspected of being infected should be isolated and receive care until a negative diagnosis is confirmed. </a:t>
            </a:r>
          </a:p>
          <a:p>
            <a:pPr marL="254000" indent="-254000" algn="just">
              <a:buClr>
                <a:srgbClr val="C00000"/>
              </a:buClr>
              <a:defRPr sz="1800"/>
            </a:pPr>
            <a:r>
              <a:rPr sz="2000" dirty="0"/>
              <a:t>It is essential to conduct contact tracing and follow-up of family, friends, co-workers and other patients who may have been exposed to VHF such as Ebola virus through close contact with the infected health-care worker.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96">
                                            <p:bg/>
                                          </p:spTgt>
                                        </p:tgtEl>
                                        <p:attrNameLst>
                                          <p:attrName>style.visibility</p:attrName>
                                        </p:attrNameLst>
                                      </p:cBhvr>
                                      <p:to>
                                        <p:strVal val="visible"/>
                                      </p:to>
                                    </p:set>
                                    <p:animEffect transition="in" filter="fade">
                                      <p:cBhvr>
                                        <p:cTn id="7" dur="500"/>
                                        <p:tgtEl>
                                          <p:spTgt spid="396">
                                            <p:bg/>
                                          </p:spTgt>
                                        </p:tgtEl>
                                      </p:cBhvr>
                                    </p:animEffect>
                                  </p:childTnLst>
                                </p:cTn>
                              </p:par>
                              <p:par>
                                <p:cTn id="8" presetID="10" presetClass="entr" presetSubtype="0" fill="hold" grpId="0" nodeType="withEffect">
                                  <p:stCondLst>
                                    <p:cond delay="0"/>
                                  </p:stCondLst>
                                  <p:iterate>
                                    <p:tmAbs val="0"/>
                                  </p:iterate>
                                  <p:childTnLst>
                                    <p:set>
                                      <p:cBhvr>
                                        <p:cTn id="9" fill="hold"/>
                                        <p:tgtEl>
                                          <p:spTgt spid="396">
                                            <p:txEl>
                                              <p:pRg st="0" end="0"/>
                                            </p:txEl>
                                          </p:spTgt>
                                        </p:tgtEl>
                                        <p:attrNameLst>
                                          <p:attrName>style.visibility</p:attrName>
                                        </p:attrNameLst>
                                      </p:cBhvr>
                                      <p:to>
                                        <p:strVal val="visible"/>
                                      </p:to>
                                    </p:set>
                                    <p:animEffect transition="in" filter="fade">
                                      <p:cBhvr>
                                        <p:cTn id="10" dur="500"/>
                                        <p:tgtEl>
                                          <p:spTgt spid="39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96">
                                            <p:txEl>
                                              <p:pRg st="1" end="1"/>
                                            </p:txEl>
                                          </p:spTgt>
                                        </p:tgtEl>
                                        <p:attrNameLst>
                                          <p:attrName>style.visibility</p:attrName>
                                        </p:attrNameLst>
                                      </p:cBhvr>
                                      <p:to>
                                        <p:strVal val="visible"/>
                                      </p:to>
                                    </p:set>
                                    <p:animEffect transition="in" filter="fade">
                                      <p:cBhvr>
                                        <p:cTn id="15" dur="500"/>
                                        <p:tgtEl>
                                          <p:spTgt spid="396">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96">
                                            <p:txEl>
                                              <p:pRg st="2" end="2"/>
                                            </p:txEl>
                                          </p:spTgt>
                                        </p:tgtEl>
                                        <p:attrNameLst>
                                          <p:attrName>style.visibility</p:attrName>
                                        </p:attrNameLst>
                                      </p:cBhvr>
                                      <p:to>
                                        <p:strVal val="visible"/>
                                      </p:to>
                                    </p:set>
                                    <p:animEffect transition="in" filter="fade">
                                      <p:cBhvr>
                                        <p:cTn id="20" dur="500"/>
                                        <p:tgtEl>
                                          <p:spTgt spid="396">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96">
                                            <p:txEl>
                                              <p:pRg st="3" end="3"/>
                                            </p:txEl>
                                          </p:spTgt>
                                        </p:tgtEl>
                                        <p:attrNameLst>
                                          <p:attrName>style.visibility</p:attrName>
                                        </p:attrNameLst>
                                      </p:cBhvr>
                                      <p:to>
                                        <p:strVal val="visible"/>
                                      </p:to>
                                    </p:set>
                                    <p:animEffect transition="in" filter="fade">
                                      <p:cBhvr>
                                        <p:cTn id="25" dur="500"/>
                                        <p:tgtEl>
                                          <p:spTgt spid="396">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96">
                                            <p:txEl>
                                              <p:pRg st="4" end="4"/>
                                            </p:txEl>
                                          </p:spTgt>
                                        </p:tgtEl>
                                        <p:attrNameLst>
                                          <p:attrName>style.visibility</p:attrName>
                                        </p:attrNameLst>
                                      </p:cBhvr>
                                      <p:to>
                                        <p:strVal val="visible"/>
                                      </p:to>
                                    </p:set>
                                    <p:animEffect transition="in" filter="fade">
                                      <p:cBhvr>
                                        <p:cTn id="30" dur="500"/>
                                        <p:tgtEl>
                                          <p:spTgt spid="39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96">
                                            <p:txEl>
                                              <p:pRg st="5" end="5"/>
                                            </p:txEl>
                                          </p:spTgt>
                                        </p:tgtEl>
                                        <p:attrNameLst>
                                          <p:attrName>style.visibility</p:attrName>
                                        </p:attrNameLst>
                                      </p:cBhvr>
                                      <p:to>
                                        <p:strVal val="visible"/>
                                      </p:to>
                                    </p:set>
                                    <p:animEffect transition="in" filter="fade">
                                      <p:cBhvr>
                                        <p:cTn id="35" dur="500"/>
                                        <p:tgtEl>
                                          <p:spTgt spid="396">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0" nodeType="clickEffect">
                                  <p:stCondLst>
                                    <p:cond delay="0"/>
                                  </p:stCondLst>
                                  <p:iterate>
                                    <p:tmAbs val="0"/>
                                  </p:iterate>
                                  <p:childTnLst>
                                    <p:set>
                                      <p:cBhvr>
                                        <p:cTn id="39" fill="hold"/>
                                        <p:tgtEl>
                                          <p:spTgt spid="396">
                                            <p:txEl>
                                              <p:pRg st="6" end="6"/>
                                            </p:txEl>
                                          </p:spTgt>
                                        </p:tgtEl>
                                        <p:attrNameLst>
                                          <p:attrName>style.visibility</p:attrName>
                                        </p:attrNameLst>
                                      </p:cBhvr>
                                      <p:to>
                                        <p:strVal val="visible"/>
                                      </p:to>
                                    </p:set>
                                    <p:animEffect transition="in" filter="fade">
                                      <p:cBhvr>
                                        <p:cTn id="40" dur="500"/>
                                        <p:tgtEl>
                                          <p:spTgt spid="396">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fill="hold" grpId="0" nodeType="clickEffect">
                                  <p:stCondLst>
                                    <p:cond delay="0"/>
                                  </p:stCondLst>
                                  <p:iterate>
                                    <p:tmAbs val="0"/>
                                  </p:iterate>
                                  <p:childTnLst>
                                    <p:set>
                                      <p:cBhvr>
                                        <p:cTn id="44" fill="hold"/>
                                        <p:tgtEl>
                                          <p:spTgt spid="396">
                                            <p:txEl>
                                              <p:pRg st="7" end="7"/>
                                            </p:txEl>
                                          </p:spTgt>
                                        </p:tgtEl>
                                        <p:attrNameLst>
                                          <p:attrName>style.visibility</p:attrName>
                                        </p:attrNameLst>
                                      </p:cBhvr>
                                      <p:to>
                                        <p:strVal val="visible"/>
                                      </p:to>
                                    </p:set>
                                    <p:animEffect transition="in" filter="fade">
                                      <p:cBhvr>
                                        <p:cTn id="45" dur="500"/>
                                        <p:tgtEl>
                                          <p:spTgt spid="39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 grpId="0" build="p"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399" name="Rectangle 4"/>
          <p:cNvSpPr txBox="1">
            <a:spLocks noGrp="1"/>
          </p:cNvSpPr>
          <p:nvPr>
            <p:ph type="title"/>
          </p:nvPr>
        </p:nvSpPr>
        <p:spPr>
          <a:xfrm>
            <a:off x="297713" y="-43663"/>
            <a:ext cx="5564760" cy="646113"/>
          </a:xfrm>
          <a:prstGeom prst="rect">
            <a:avLst/>
          </a:prstGeom>
        </p:spPr>
        <p:txBody>
          <a:bodyPr lIns="44418" tIns="44418" rIns="44418" bIns="44418"/>
          <a:lstStyle>
            <a:lvl1pPr>
              <a:defRPr sz="3200"/>
            </a:lvl1pPr>
          </a:lstStyle>
          <a:p>
            <a:r>
              <a:rPr b="1" dirty="0"/>
              <a:t>Debriefing scenario 5 (cont.)</a:t>
            </a:r>
          </a:p>
        </p:txBody>
      </p:sp>
      <p:sp>
        <p:nvSpPr>
          <p:cNvPr id="400" name="Rectangle 3"/>
          <p:cNvSpPr txBox="1">
            <a:spLocks noGrp="1"/>
          </p:cNvSpPr>
          <p:nvPr>
            <p:ph type="body" idx="1"/>
          </p:nvPr>
        </p:nvSpPr>
        <p:spPr>
          <a:xfrm>
            <a:off x="1129530" y="1215978"/>
            <a:ext cx="9985509" cy="4654071"/>
          </a:xfrm>
          <a:prstGeom prst="rect">
            <a:avLst/>
          </a:prstGeom>
        </p:spPr>
        <p:txBody>
          <a:bodyPr lIns="45687" tIns="45687" rIns="45687" bIns="45687"/>
          <a:lstStyle/>
          <a:p>
            <a:pPr marL="0" indent="0" algn="just">
              <a:buSzTx/>
              <a:buNone/>
              <a:defRPr u="sng"/>
            </a:pPr>
            <a:r>
              <a:rPr b="1" dirty="0">
                <a:solidFill>
                  <a:srgbClr val="C00000"/>
                </a:solidFill>
              </a:rPr>
              <a:t>Management of possible exposure to other conditions e.g. Hepatitis B and C: </a:t>
            </a:r>
          </a:p>
          <a:p>
            <a:pPr marL="230188" indent="-230188" algn="just">
              <a:buSzTx/>
              <a:buNone/>
              <a:defRPr u="sng"/>
            </a:pPr>
            <a:endParaRPr dirty="0"/>
          </a:p>
          <a:p>
            <a:pPr marL="230188" indent="-230188" algn="just"/>
            <a:r>
              <a:rPr dirty="0"/>
              <a:t>Previous HBV vaccination should be assessed and vaccination offered if required according to age-appropriate national immunization schedules.  </a:t>
            </a:r>
          </a:p>
          <a:p>
            <a:pPr marL="254000" indent="-254000" algn="just"/>
            <a:r>
              <a:rPr dirty="0"/>
              <a:t>Hepatitis B immunoglobulin protects by passive immunization if given shortly after exposure and should be considered if available for unvaccinated or partly vaccinated individuals in addition to vaccination.</a:t>
            </a:r>
          </a:p>
          <a:p>
            <a:pPr marL="254000" indent="-254000" algn="just"/>
            <a:r>
              <a:rPr dirty="0"/>
              <a:t>Screening for HCV should be offered in accordance with WHO guidelines. Individuals should be counselled on the risk of acquiring HCV and be referred to specialist care if </a:t>
            </a:r>
            <a:r>
              <a:rPr lang="hu-HU" dirty="0"/>
              <a:t>sero-conversion </a:t>
            </a:r>
            <a:r>
              <a:rPr dirty="0"/>
              <a:t>occurs.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400">
                                            <p:bg/>
                                          </p:spTgt>
                                        </p:tgtEl>
                                        <p:attrNameLst>
                                          <p:attrName>style.visibility</p:attrName>
                                        </p:attrNameLst>
                                      </p:cBhvr>
                                      <p:to>
                                        <p:strVal val="visible"/>
                                      </p:to>
                                    </p:set>
                                    <p:animEffect transition="in" filter="fade">
                                      <p:cBhvr>
                                        <p:cTn id="7" dur="500"/>
                                        <p:tgtEl>
                                          <p:spTgt spid="400">
                                            <p:bg/>
                                          </p:spTgt>
                                        </p:tgtEl>
                                      </p:cBhvr>
                                    </p:animEffect>
                                  </p:childTnLst>
                                </p:cTn>
                              </p:par>
                              <p:par>
                                <p:cTn id="8" presetID="10" presetClass="entr" presetSubtype="0" fill="hold" grpId="0" nodeType="withEffect">
                                  <p:stCondLst>
                                    <p:cond delay="0"/>
                                  </p:stCondLst>
                                  <p:iterate>
                                    <p:tmAbs val="0"/>
                                  </p:iterate>
                                  <p:childTnLst>
                                    <p:set>
                                      <p:cBhvr>
                                        <p:cTn id="9" fill="hold"/>
                                        <p:tgtEl>
                                          <p:spTgt spid="400">
                                            <p:txEl>
                                              <p:pRg st="0" end="0"/>
                                            </p:txEl>
                                          </p:spTgt>
                                        </p:tgtEl>
                                        <p:attrNameLst>
                                          <p:attrName>style.visibility</p:attrName>
                                        </p:attrNameLst>
                                      </p:cBhvr>
                                      <p:to>
                                        <p:strVal val="visible"/>
                                      </p:to>
                                    </p:set>
                                    <p:animEffect transition="in" filter="fade">
                                      <p:cBhvr>
                                        <p:cTn id="10" dur="500"/>
                                        <p:tgtEl>
                                          <p:spTgt spid="40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400">
                                            <p:txEl>
                                              <p:pRg st="2" end="2"/>
                                            </p:txEl>
                                          </p:spTgt>
                                        </p:tgtEl>
                                        <p:attrNameLst>
                                          <p:attrName>style.visibility</p:attrName>
                                        </p:attrNameLst>
                                      </p:cBhvr>
                                      <p:to>
                                        <p:strVal val="visible"/>
                                      </p:to>
                                    </p:set>
                                    <p:animEffect transition="in" filter="fade">
                                      <p:cBhvr>
                                        <p:cTn id="15" dur="500"/>
                                        <p:tgtEl>
                                          <p:spTgt spid="400">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400">
                                            <p:txEl>
                                              <p:pRg st="3" end="3"/>
                                            </p:txEl>
                                          </p:spTgt>
                                        </p:tgtEl>
                                        <p:attrNameLst>
                                          <p:attrName>style.visibility</p:attrName>
                                        </p:attrNameLst>
                                      </p:cBhvr>
                                      <p:to>
                                        <p:strVal val="visible"/>
                                      </p:to>
                                    </p:set>
                                    <p:animEffect transition="in" filter="fade">
                                      <p:cBhvr>
                                        <p:cTn id="20" dur="500"/>
                                        <p:tgtEl>
                                          <p:spTgt spid="400">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400">
                                            <p:txEl>
                                              <p:pRg st="4" end="4"/>
                                            </p:txEl>
                                          </p:spTgt>
                                        </p:tgtEl>
                                        <p:attrNameLst>
                                          <p:attrName>style.visibility</p:attrName>
                                        </p:attrNameLst>
                                      </p:cBhvr>
                                      <p:to>
                                        <p:strVal val="visible"/>
                                      </p:to>
                                    </p:set>
                                    <p:animEffect transition="in" filter="fade">
                                      <p:cBhvr>
                                        <p:cTn id="25" dur="500"/>
                                        <p:tgtEl>
                                          <p:spTgt spid="4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 grpId="0" build="p"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26</a:t>
            </a:fld>
            <a:endParaRPr/>
          </a:p>
        </p:txBody>
      </p:sp>
      <p:sp>
        <p:nvSpPr>
          <p:cNvPr id="403" name="Content Placeholder 2"/>
          <p:cNvSpPr txBox="1">
            <a:spLocks noGrp="1"/>
          </p:cNvSpPr>
          <p:nvPr>
            <p:ph type="body" sz="half" idx="1"/>
          </p:nvPr>
        </p:nvSpPr>
        <p:spPr>
          <a:xfrm>
            <a:off x="4343400" y="2209800"/>
            <a:ext cx="7467600" cy="3951288"/>
          </a:xfrm>
          <a:prstGeom prst="rect">
            <a:avLst/>
          </a:prstGeom>
        </p:spPr>
        <p:txBody>
          <a:bodyPr/>
          <a:lstStyle/>
          <a:p>
            <a:pPr marL="254000" indent="-254000"/>
            <a:r>
              <a:rPr dirty="0"/>
              <a:t>OHS measures need to be in place ALL the times, both during routine working as well as  during outbreaks and emergencies</a:t>
            </a:r>
          </a:p>
          <a:p>
            <a:pPr marL="254000" indent="-254000"/>
            <a:endParaRPr dirty="0"/>
          </a:p>
          <a:p>
            <a:pPr marL="254000" indent="-254000"/>
            <a:r>
              <a:rPr dirty="0"/>
              <a:t>Personal safety is essential before taking care of others</a:t>
            </a:r>
          </a:p>
          <a:p>
            <a:pPr marL="254000" indent="-254000"/>
            <a:endParaRPr dirty="0"/>
          </a:p>
          <a:p>
            <a:pPr marL="254000" indent="-254000"/>
            <a:r>
              <a:rPr dirty="0"/>
              <a:t>OHS is the responsibility of everyone in the workplace.</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
        <p:nvSpPr>
          <p:cNvPr id="411" name="Content Placeholder 2"/>
          <p:cNvSpPr txBox="1">
            <a:spLocks noGrp="1"/>
          </p:cNvSpPr>
          <p:nvPr>
            <p:ph type="body" idx="1"/>
          </p:nvPr>
        </p:nvSpPr>
        <p:spPr>
          <a:xfrm>
            <a:off x="981554" y="842964"/>
            <a:ext cx="10096927" cy="5206965"/>
          </a:xfrm>
          <a:prstGeom prst="rect">
            <a:avLst/>
          </a:prstGeom>
        </p:spPr>
        <p:txBody>
          <a:bodyPr lIns="0" tIns="0" rIns="0" bIns="0"/>
          <a:lstStyle/>
          <a:p>
            <a:pPr marL="0" indent="0" algn="just" defTabSz="214822">
              <a:spcBef>
                <a:spcPts val="100"/>
              </a:spcBef>
              <a:buSzTx/>
              <a:buNone/>
              <a:defRPr sz="1979"/>
            </a:pPr>
            <a:r>
              <a:t>WHO Health Security Learning Platform - Training Materials</a:t>
            </a:r>
          </a:p>
          <a:p>
            <a:pPr marL="0" indent="0" algn="just" defTabSz="214822">
              <a:spcBef>
                <a:spcPts val="100"/>
              </a:spcBef>
              <a:buSzTx/>
              <a:buNone/>
              <a:defRPr sz="1979"/>
            </a:pPr>
            <a:r>
              <a:t>These WHO Training Materials are © World Health Organization (WHO) 2022. All rights reserved.</a:t>
            </a:r>
          </a:p>
          <a:p>
            <a:pPr marL="0" indent="0" algn="just" defTabSz="214822">
              <a:spcBef>
                <a:spcPts val="100"/>
              </a:spcBef>
              <a:buSzTx/>
              <a:buNone/>
              <a:defRPr sz="19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14822">
              <a:spcBef>
                <a:spcPts val="100"/>
              </a:spcBef>
              <a:buSzTx/>
              <a:buNone/>
              <a:defRPr sz="1979"/>
            </a:pPr>
            <a:endParaRPr/>
          </a:p>
          <a:p>
            <a:pPr marL="0" indent="0" algn="just" defTabSz="214822">
              <a:spcBef>
                <a:spcPts val="100"/>
              </a:spcBef>
              <a:buSzTx/>
              <a:buNone/>
              <a:defRPr sz="19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14822">
              <a:spcBef>
                <a:spcPts val="100"/>
              </a:spcBef>
              <a:buSzTx/>
              <a:buNone/>
              <a:defRPr sz="1979"/>
            </a:pPr>
            <a:endParaRPr/>
          </a:p>
          <a:p>
            <a:pPr marL="0" indent="0" algn="just" defTabSz="214822">
              <a:spcBef>
                <a:spcPts val="100"/>
              </a:spcBef>
              <a:buSzTx/>
              <a:buNone/>
              <a:defRPr sz="19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14822">
              <a:spcBef>
                <a:spcPts val="100"/>
              </a:spcBef>
              <a:buSzTx/>
              <a:buNone/>
              <a:defRPr sz="19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287" name="Title 2"/>
          <p:cNvSpPr txBox="1">
            <a:spLocks noGrp="1"/>
          </p:cNvSpPr>
          <p:nvPr>
            <p:ph type="title"/>
          </p:nvPr>
        </p:nvSpPr>
        <p:spPr>
          <a:xfrm>
            <a:off x="393763" y="-73197"/>
            <a:ext cx="3264196" cy="1932377"/>
          </a:xfrm>
          <a:prstGeom prst="rect">
            <a:avLst/>
          </a:prstGeom>
        </p:spPr>
        <p:txBody>
          <a:bodyPr/>
          <a:lstStyle>
            <a:lvl1pPr>
              <a:defRPr sz="3200"/>
            </a:lvl1pPr>
          </a:lstStyle>
          <a:p>
            <a:r>
              <a:rPr b="1" dirty="0"/>
              <a:t>Learning objectives</a:t>
            </a:r>
          </a:p>
        </p:txBody>
      </p:sp>
      <p:sp>
        <p:nvSpPr>
          <p:cNvPr id="288" name="Content Placeholder 2"/>
          <p:cNvSpPr txBox="1">
            <a:spLocks noGrp="1"/>
          </p:cNvSpPr>
          <p:nvPr>
            <p:ph type="body" idx="1"/>
          </p:nvPr>
        </p:nvSpPr>
        <p:spPr>
          <a:xfrm>
            <a:off x="4273551" y="1219200"/>
            <a:ext cx="7529515" cy="5170488"/>
          </a:xfrm>
          <a:prstGeom prst="rect">
            <a:avLst/>
          </a:prstGeom>
        </p:spPr>
        <p:txBody>
          <a:bodyPr/>
          <a:lstStyle/>
          <a:p>
            <a:pPr marL="0" indent="0">
              <a:spcBef>
                <a:spcPts val="1200"/>
              </a:spcBef>
              <a:buSzTx/>
              <a:buNone/>
            </a:pPr>
            <a:r>
              <a:rPr b="1" dirty="0">
                <a:solidFill>
                  <a:schemeClr val="tx1"/>
                </a:solidFill>
              </a:rPr>
              <a:t>At the end of the session, </a:t>
            </a:r>
            <a:r>
              <a:rPr lang="fr-FR" b="1" dirty="0" err="1">
                <a:solidFill>
                  <a:schemeClr val="tx1"/>
                </a:solidFill>
              </a:rPr>
              <a:t>you</a:t>
            </a:r>
            <a:r>
              <a:rPr b="1" dirty="0">
                <a:solidFill>
                  <a:schemeClr val="tx1"/>
                </a:solidFill>
              </a:rPr>
              <a:t> should be able to:</a:t>
            </a:r>
          </a:p>
          <a:p>
            <a:pPr marL="0" indent="0">
              <a:spcBef>
                <a:spcPts val="1200"/>
              </a:spcBef>
              <a:buSzTx/>
              <a:buNone/>
            </a:pPr>
            <a:endParaRPr dirty="0"/>
          </a:p>
          <a:p>
            <a:pPr marL="254000" indent="-254000">
              <a:spcBef>
                <a:spcPts val="1200"/>
              </a:spcBef>
              <a:buClr>
                <a:srgbClr val="C00000"/>
              </a:buClr>
            </a:pPr>
            <a:r>
              <a:rPr dirty="0"/>
              <a:t>Identify key health and safety hazards associated with the concerned activity.</a:t>
            </a:r>
          </a:p>
          <a:p>
            <a:pPr marL="254000" indent="-254000">
              <a:spcBef>
                <a:spcPts val="1200"/>
              </a:spcBef>
              <a:buClr>
                <a:srgbClr val="C00000"/>
              </a:buClr>
            </a:pPr>
            <a:endParaRPr dirty="0"/>
          </a:p>
          <a:p>
            <a:pPr marL="254000" indent="-254000">
              <a:spcBef>
                <a:spcPts val="1200"/>
              </a:spcBef>
              <a:buClr>
                <a:srgbClr val="C00000"/>
              </a:buClr>
            </a:pPr>
            <a:r>
              <a:rPr dirty="0"/>
              <a:t>Explain manners in which exposure to human beings can occur in the concerned situation. </a:t>
            </a:r>
          </a:p>
          <a:p>
            <a:pPr marL="254000" indent="-254000">
              <a:spcBef>
                <a:spcPts val="1200"/>
              </a:spcBef>
              <a:buClr>
                <a:srgbClr val="C00000"/>
              </a:buClr>
            </a:pPr>
            <a:endParaRPr dirty="0"/>
          </a:p>
          <a:p>
            <a:pPr marL="254000" indent="-254000">
              <a:spcBef>
                <a:spcPts val="1200"/>
              </a:spcBef>
              <a:buClr>
                <a:srgbClr val="C00000"/>
              </a:buClr>
            </a:pPr>
            <a:r>
              <a:rPr dirty="0"/>
              <a:t>Enumerate key actions/controls required to prevent or manage hazards and risks.</a:t>
            </a:r>
          </a:p>
        </p:txBody>
      </p:sp>
      <p:sp>
        <p:nvSpPr>
          <p:cNvPr id="292"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295" name="Rectangle 3"/>
          <p:cNvSpPr txBox="1">
            <a:spLocks noGrp="1"/>
          </p:cNvSpPr>
          <p:nvPr>
            <p:ph type="body" idx="1"/>
          </p:nvPr>
        </p:nvSpPr>
        <p:spPr>
          <a:xfrm>
            <a:off x="4273551" y="381000"/>
            <a:ext cx="7529515" cy="6008690"/>
          </a:xfrm>
          <a:prstGeom prst="rect">
            <a:avLst/>
          </a:prstGeom>
        </p:spPr>
        <p:txBody>
          <a:bodyPr lIns="45687" tIns="45687" rIns="45687" bIns="45687" anchor="ctr"/>
          <a:lstStyle/>
          <a:p>
            <a:pPr marL="254000" indent="-254000" algn="just">
              <a:spcBef>
                <a:spcPts val="600"/>
              </a:spcBef>
            </a:pPr>
            <a:r>
              <a:rPr dirty="0"/>
              <a:t>Participants will work in groups.</a:t>
            </a:r>
          </a:p>
          <a:p>
            <a:pPr marL="254000" indent="-254000" algn="just">
              <a:spcBef>
                <a:spcPts val="600"/>
              </a:spcBef>
            </a:pPr>
            <a:endParaRPr dirty="0"/>
          </a:p>
          <a:p>
            <a:pPr marL="254000" indent="-254000" algn="just">
              <a:spcBef>
                <a:spcPts val="600"/>
              </a:spcBef>
            </a:pPr>
            <a:r>
              <a:rPr dirty="0"/>
              <a:t>Each group will discuss and address 1 scenario (15’).</a:t>
            </a:r>
          </a:p>
          <a:p>
            <a:pPr marL="254000" indent="-254000" algn="just">
              <a:spcBef>
                <a:spcPts val="600"/>
              </a:spcBef>
            </a:pPr>
            <a:endParaRPr dirty="0"/>
          </a:p>
          <a:p>
            <a:pPr marL="254000" indent="-254000" algn="just">
              <a:spcBef>
                <a:spcPts val="600"/>
              </a:spcBef>
            </a:pPr>
            <a:r>
              <a:rPr dirty="0"/>
              <a:t>Each group will present answers in the appropriate format depending on the questions asked (5’/group).</a:t>
            </a:r>
          </a:p>
          <a:p>
            <a:pPr marL="254000" indent="-254000" algn="just">
              <a:spcBef>
                <a:spcPts val="600"/>
              </a:spcBef>
            </a:pPr>
            <a:endParaRPr dirty="0"/>
          </a:p>
          <a:p>
            <a:pPr marL="254000" indent="-254000" algn="just">
              <a:spcBef>
                <a:spcPts val="600"/>
              </a:spcBef>
            </a:pPr>
            <a:r>
              <a:rPr dirty="0"/>
              <a:t>Facilitator will wrap up (5’).</a:t>
            </a:r>
          </a:p>
        </p:txBody>
      </p:sp>
      <p:sp>
        <p:nvSpPr>
          <p:cNvPr id="296" name="TextBox 7"/>
          <p:cNvSpPr txBox="1"/>
          <p:nvPr/>
        </p:nvSpPr>
        <p:spPr>
          <a:xfrm>
            <a:off x="430065" y="842962"/>
            <a:ext cx="6055972"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Instructions</a:t>
            </a:r>
          </a:p>
        </p:txBody>
      </p:sp>
      <p:sp>
        <p:nvSpPr>
          <p:cNvPr id="301"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295">
                                            <p:bg/>
                                          </p:spTgt>
                                        </p:tgtEl>
                                        <p:attrNameLst>
                                          <p:attrName>style.visibility</p:attrName>
                                        </p:attrNameLst>
                                      </p:cBhvr>
                                      <p:to>
                                        <p:strVal val="visible"/>
                                      </p:to>
                                    </p:set>
                                    <p:animEffect transition="in" filter="fade">
                                      <p:cBhvr>
                                        <p:cTn id="7" dur="500"/>
                                        <p:tgtEl>
                                          <p:spTgt spid="295">
                                            <p:bg/>
                                          </p:spTgt>
                                        </p:tgtEl>
                                      </p:cBhvr>
                                    </p:animEffect>
                                  </p:childTnLst>
                                </p:cTn>
                              </p:par>
                              <p:par>
                                <p:cTn id="8" presetID="10" presetClass="entr" presetSubtype="0" fill="hold" grpId="0" nodeType="withEffect">
                                  <p:stCondLst>
                                    <p:cond delay="0"/>
                                  </p:stCondLst>
                                  <p:iterate>
                                    <p:tmAbs val="0"/>
                                  </p:iterate>
                                  <p:childTnLst>
                                    <p:set>
                                      <p:cBhvr>
                                        <p:cTn id="9" fill="hold"/>
                                        <p:tgtEl>
                                          <p:spTgt spid="295">
                                            <p:txEl>
                                              <p:pRg st="0" end="0"/>
                                            </p:txEl>
                                          </p:spTgt>
                                        </p:tgtEl>
                                        <p:attrNameLst>
                                          <p:attrName>style.visibility</p:attrName>
                                        </p:attrNameLst>
                                      </p:cBhvr>
                                      <p:to>
                                        <p:strVal val="visible"/>
                                      </p:to>
                                    </p:set>
                                    <p:animEffect transition="in" filter="fade">
                                      <p:cBhvr>
                                        <p:cTn id="10" dur="500"/>
                                        <p:tgtEl>
                                          <p:spTgt spid="295">
                                            <p:txEl>
                                              <p:pRg st="0" end="0"/>
                                            </p:txEl>
                                          </p:spTgt>
                                        </p:tgtEl>
                                      </p:cBhvr>
                                    </p:animEffect>
                                  </p:childTnLst>
                                </p:cTn>
                              </p:par>
                            </p:childTnLst>
                          </p:cTn>
                        </p:par>
                        <p:par>
                          <p:cTn id="11" fill="hold">
                            <p:stCondLst>
                              <p:cond delay="500"/>
                            </p:stCondLst>
                            <p:childTnLst>
                              <p:par>
                                <p:cTn id="12" presetID="10" presetClass="entr" fill="hold" grpId="0" nodeType="afterEffect">
                                  <p:stCondLst>
                                    <p:cond delay="0"/>
                                  </p:stCondLst>
                                  <p:iterate>
                                    <p:tmAbs val="0"/>
                                  </p:iterate>
                                  <p:childTnLst>
                                    <p:set>
                                      <p:cBhvr>
                                        <p:cTn id="13" fill="hold"/>
                                        <p:tgtEl>
                                          <p:spTgt spid="295">
                                            <p:txEl>
                                              <p:pRg st="1" end="1"/>
                                            </p:txEl>
                                          </p:spTgt>
                                        </p:tgtEl>
                                        <p:attrNameLst>
                                          <p:attrName>style.visibility</p:attrName>
                                        </p:attrNameLst>
                                      </p:cBhvr>
                                      <p:to>
                                        <p:strVal val="visible"/>
                                      </p:to>
                                    </p:set>
                                    <p:animEffect transition="in" filter="fade">
                                      <p:cBhvr>
                                        <p:cTn id="14" dur="500"/>
                                        <p:tgtEl>
                                          <p:spTgt spid="295">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fill="hold" grpId="0" nodeType="clickEffect">
                                  <p:stCondLst>
                                    <p:cond delay="0"/>
                                  </p:stCondLst>
                                  <p:iterate>
                                    <p:tmAbs val="0"/>
                                  </p:iterate>
                                  <p:childTnLst>
                                    <p:set>
                                      <p:cBhvr>
                                        <p:cTn id="18" fill="hold"/>
                                        <p:tgtEl>
                                          <p:spTgt spid="295">
                                            <p:txEl>
                                              <p:pRg st="2" end="2"/>
                                            </p:txEl>
                                          </p:spTgt>
                                        </p:tgtEl>
                                        <p:attrNameLst>
                                          <p:attrName>style.visibility</p:attrName>
                                        </p:attrNameLst>
                                      </p:cBhvr>
                                      <p:to>
                                        <p:strVal val="visible"/>
                                      </p:to>
                                    </p:set>
                                    <p:animEffect transition="in" filter="fade">
                                      <p:cBhvr>
                                        <p:cTn id="19" dur="500"/>
                                        <p:tgtEl>
                                          <p:spTgt spid="295">
                                            <p:txEl>
                                              <p:pRg st="2" end="2"/>
                                            </p:txEl>
                                          </p:spTgt>
                                        </p:tgtEl>
                                      </p:cBhvr>
                                    </p:animEffect>
                                  </p:childTnLst>
                                </p:cTn>
                              </p:par>
                            </p:childTnLst>
                          </p:cTn>
                        </p:par>
                        <p:par>
                          <p:cTn id="20" fill="hold">
                            <p:stCondLst>
                              <p:cond delay="500"/>
                            </p:stCondLst>
                            <p:childTnLst>
                              <p:par>
                                <p:cTn id="21" presetID="10" presetClass="entr" fill="hold" grpId="0" nodeType="afterEffect">
                                  <p:stCondLst>
                                    <p:cond delay="0"/>
                                  </p:stCondLst>
                                  <p:iterate>
                                    <p:tmAbs val="0"/>
                                  </p:iterate>
                                  <p:childTnLst>
                                    <p:set>
                                      <p:cBhvr>
                                        <p:cTn id="22" fill="hold"/>
                                        <p:tgtEl>
                                          <p:spTgt spid="295">
                                            <p:txEl>
                                              <p:pRg st="3" end="3"/>
                                            </p:txEl>
                                          </p:spTgt>
                                        </p:tgtEl>
                                        <p:attrNameLst>
                                          <p:attrName>style.visibility</p:attrName>
                                        </p:attrNameLst>
                                      </p:cBhvr>
                                      <p:to>
                                        <p:strVal val="visible"/>
                                      </p:to>
                                    </p:set>
                                    <p:animEffect transition="in" filter="fade">
                                      <p:cBhvr>
                                        <p:cTn id="23" dur="500"/>
                                        <p:tgtEl>
                                          <p:spTgt spid="295">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grpId="0" nodeType="clickEffect">
                                  <p:stCondLst>
                                    <p:cond delay="0"/>
                                  </p:stCondLst>
                                  <p:iterate>
                                    <p:tmAbs val="0"/>
                                  </p:iterate>
                                  <p:childTnLst>
                                    <p:set>
                                      <p:cBhvr>
                                        <p:cTn id="27" fill="hold"/>
                                        <p:tgtEl>
                                          <p:spTgt spid="295">
                                            <p:txEl>
                                              <p:pRg st="4" end="4"/>
                                            </p:txEl>
                                          </p:spTgt>
                                        </p:tgtEl>
                                        <p:attrNameLst>
                                          <p:attrName>style.visibility</p:attrName>
                                        </p:attrNameLst>
                                      </p:cBhvr>
                                      <p:to>
                                        <p:strVal val="visible"/>
                                      </p:to>
                                    </p:set>
                                    <p:animEffect transition="in" filter="fade">
                                      <p:cBhvr>
                                        <p:cTn id="28" dur="500"/>
                                        <p:tgtEl>
                                          <p:spTgt spid="295">
                                            <p:txEl>
                                              <p:pRg st="4" end="4"/>
                                            </p:txEl>
                                          </p:spTgt>
                                        </p:tgtEl>
                                      </p:cBhvr>
                                    </p:animEffect>
                                  </p:childTnLst>
                                </p:cTn>
                              </p:par>
                            </p:childTnLst>
                          </p:cTn>
                        </p:par>
                        <p:par>
                          <p:cTn id="29" fill="hold">
                            <p:stCondLst>
                              <p:cond delay="500"/>
                            </p:stCondLst>
                            <p:childTnLst>
                              <p:par>
                                <p:cTn id="30" presetID="10" presetClass="entr" fill="hold" grpId="0" nodeType="afterEffect">
                                  <p:stCondLst>
                                    <p:cond delay="0"/>
                                  </p:stCondLst>
                                  <p:iterate>
                                    <p:tmAbs val="0"/>
                                  </p:iterate>
                                  <p:childTnLst>
                                    <p:set>
                                      <p:cBhvr>
                                        <p:cTn id="31" fill="hold"/>
                                        <p:tgtEl>
                                          <p:spTgt spid="295">
                                            <p:txEl>
                                              <p:pRg st="5" end="5"/>
                                            </p:txEl>
                                          </p:spTgt>
                                        </p:tgtEl>
                                        <p:attrNameLst>
                                          <p:attrName>style.visibility</p:attrName>
                                        </p:attrNameLst>
                                      </p:cBhvr>
                                      <p:to>
                                        <p:strVal val="visible"/>
                                      </p:to>
                                    </p:set>
                                    <p:animEffect transition="in" filter="fade">
                                      <p:cBhvr>
                                        <p:cTn id="32" dur="500"/>
                                        <p:tgtEl>
                                          <p:spTgt spid="29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fill="hold" grpId="0" nodeType="clickEffect">
                                  <p:stCondLst>
                                    <p:cond delay="0"/>
                                  </p:stCondLst>
                                  <p:iterate>
                                    <p:tmAbs val="0"/>
                                  </p:iterate>
                                  <p:childTnLst>
                                    <p:set>
                                      <p:cBhvr>
                                        <p:cTn id="36" fill="hold"/>
                                        <p:tgtEl>
                                          <p:spTgt spid="295">
                                            <p:txEl>
                                              <p:pRg st="6" end="6"/>
                                            </p:txEl>
                                          </p:spTgt>
                                        </p:tgtEl>
                                        <p:attrNameLst>
                                          <p:attrName>style.visibility</p:attrName>
                                        </p:attrNameLst>
                                      </p:cBhvr>
                                      <p:to>
                                        <p:strVal val="visible"/>
                                      </p:to>
                                    </p:set>
                                    <p:animEffect transition="in" filter="fade">
                                      <p:cBhvr>
                                        <p:cTn id="37" dur="500"/>
                                        <p:tgtEl>
                                          <p:spTgt spid="29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 grpId="0" build="p"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304" name="Content Placeholder 2"/>
          <p:cNvSpPr txBox="1">
            <a:spLocks noGrp="1"/>
          </p:cNvSpPr>
          <p:nvPr>
            <p:ph type="body" idx="1"/>
          </p:nvPr>
        </p:nvSpPr>
        <p:spPr>
          <a:xfrm>
            <a:off x="4145731" y="2034765"/>
            <a:ext cx="7652978" cy="2788470"/>
          </a:xfrm>
          <a:prstGeom prst="rect">
            <a:avLst/>
          </a:prstGeom>
        </p:spPr>
        <p:txBody>
          <a:bodyPr anchor="ctr"/>
          <a:lstStyle/>
          <a:p>
            <a:pPr marL="0" indent="0">
              <a:buSzTx/>
              <a:buNone/>
              <a:defRPr>
                <a:solidFill>
                  <a:srgbClr val="C00000"/>
                </a:solidFill>
                <a:latin typeface="Source Sans Pro Bold"/>
                <a:ea typeface="Source Sans Pro Bold"/>
                <a:cs typeface="Source Sans Pro Bold"/>
                <a:sym typeface="Source Sans Pro Bold"/>
              </a:defRPr>
            </a:pPr>
            <a:r>
              <a:rPr lang="fr-FR" dirty="0"/>
              <a:t>C</a:t>
            </a:r>
            <a:r>
              <a:rPr dirty="0" err="1"/>
              <a:t>ase</a:t>
            </a:r>
            <a:r>
              <a:rPr dirty="0"/>
              <a:t> investigations among community in the field.</a:t>
            </a:r>
          </a:p>
          <a:p>
            <a:pPr marL="0" indent="0">
              <a:buSzTx/>
              <a:buNone/>
              <a:defRPr>
                <a:solidFill>
                  <a:srgbClr val="222A35"/>
                </a:solidFill>
              </a:defRPr>
            </a:pPr>
            <a:endParaRPr dirty="0"/>
          </a:p>
          <a:p>
            <a:pPr marL="0" indent="0">
              <a:buSzTx/>
              <a:buNone/>
              <a:defRPr>
                <a:solidFill>
                  <a:srgbClr val="222A35"/>
                </a:solidFill>
              </a:defRPr>
            </a:pPr>
            <a:r>
              <a:rPr dirty="0"/>
              <a:t>An outbreak of vomiting, loose motions and dehydration among children has occurred in a village 25 km from the district hospital. An epidemiologist and a social scientist are ordered to carry out case investigations among the community in the village. </a:t>
            </a:r>
          </a:p>
        </p:txBody>
      </p:sp>
      <p:sp>
        <p:nvSpPr>
          <p:cNvPr id="305" name="Text Placeholder 3"/>
          <p:cNvSpPr txBox="1"/>
          <p:nvPr/>
        </p:nvSpPr>
        <p:spPr>
          <a:xfrm>
            <a:off x="393291" y="830964"/>
            <a:ext cx="4251961" cy="7137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r>
              <a:rPr b="1" dirty="0"/>
              <a:t>Scenario No. 1</a:t>
            </a:r>
          </a:p>
        </p:txBody>
      </p:sp>
      <p:sp>
        <p:nvSpPr>
          <p:cNvPr id="306"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309" name="Rectangle 3"/>
          <p:cNvSpPr txBox="1">
            <a:spLocks noGrp="1"/>
          </p:cNvSpPr>
          <p:nvPr>
            <p:ph type="body" idx="1"/>
          </p:nvPr>
        </p:nvSpPr>
        <p:spPr>
          <a:xfrm>
            <a:off x="4273551" y="1143000"/>
            <a:ext cx="7529515" cy="5246688"/>
          </a:xfrm>
          <a:prstGeom prst="rect">
            <a:avLst/>
          </a:prstGeom>
        </p:spPr>
        <p:txBody>
          <a:bodyPr lIns="45687" tIns="45687" rIns="45687" bIns="45687"/>
          <a:lstStyle/>
          <a:p>
            <a:pPr marL="452627" indent="-452627" algn="just" defTabSz="214822">
              <a:spcBef>
                <a:spcPts val="500"/>
              </a:spcBef>
              <a:buFontTx/>
              <a:buAutoNum type="arabicPeriod"/>
              <a:defRPr sz="2376"/>
            </a:pPr>
            <a:r>
              <a:t>What are the probable diseases from which the children in the village could be suffering from ?</a:t>
            </a:r>
          </a:p>
          <a:p>
            <a:pPr marL="452627" indent="-452627" algn="just" defTabSz="214822">
              <a:spcBef>
                <a:spcPts val="500"/>
              </a:spcBef>
              <a:buFontTx/>
              <a:buAutoNum type="arabicPeriod"/>
              <a:defRPr sz="2376"/>
            </a:pPr>
            <a:r>
              <a:t>What is / are the key hazard(s) associated with such cases?</a:t>
            </a:r>
          </a:p>
          <a:p>
            <a:pPr marL="452627" indent="-452627" algn="just" defTabSz="214822">
              <a:spcBef>
                <a:spcPts val="500"/>
              </a:spcBef>
              <a:buFontTx/>
              <a:buAutoNum type="arabicPeriod"/>
              <a:defRPr sz="2376"/>
            </a:pPr>
            <a:r>
              <a:t>List the possible ways in which the disease agent can pass from the affected children to the personnel who are carrying out investigations and who all could be affected in the community? </a:t>
            </a:r>
          </a:p>
          <a:p>
            <a:pPr marL="452627" indent="-452627" algn="just" defTabSz="214822">
              <a:spcBef>
                <a:spcPts val="500"/>
              </a:spcBef>
              <a:buFontTx/>
              <a:buAutoNum type="arabicPeriod"/>
              <a:defRPr sz="2376"/>
            </a:pPr>
            <a:r>
              <a:t>What measures in the environment i.e. homes, surroundings etc. can be taken to prevent such spread  from person to persons?</a:t>
            </a:r>
          </a:p>
          <a:p>
            <a:pPr marL="452627" indent="-452627" algn="just" defTabSz="214822">
              <a:spcBef>
                <a:spcPts val="500"/>
              </a:spcBef>
              <a:buFontTx/>
              <a:buAutoNum type="arabicPeriod"/>
              <a:defRPr sz="2376"/>
            </a:pPr>
            <a:r>
              <a:t>What precautions the investigating personnel should take while carrying out investigations in the village to protect themselves ?</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09">
                                            <p:bg/>
                                          </p:spTgt>
                                        </p:tgtEl>
                                        <p:attrNameLst>
                                          <p:attrName>style.visibility</p:attrName>
                                        </p:attrNameLst>
                                      </p:cBhvr>
                                      <p:to>
                                        <p:strVal val="visible"/>
                                      </p:to>
                                    </p:set>
                                    <p:animEffect transition="in" filter="fade">
                                      <p:cBhvr>
                                        <p:cTn id="7" dur="500"/>
                                        <p:tgtEl>
                                          <p:spTgt spid="309">
                                            <p:bg/>
                                          </p:spTgt>
                                        </p:tgtEl>
                                      </p:cBhvr>
                                    </p:animEffect>
                                  </p:childTnLst>
                                </p:cTn>
                              </p:par>
                              <p:par>
                                <p:cTn id="8" presetID="10" presetClass="entr" presetSubtype="0" fill="hold" grpId="0" nodeType="withEffect">
                                  <p:stCondLst>
                                    <p:cond delay="0"/>
                                  </p:stCondLst>
                                  <p:iterate>
                                    <p:tmAbs val="0"/>
                                  </p:iterate>
                                  <p:childTnLst>
                                    <p:set>
                                      <p:cBhvr>
                                        <p:cTn id="9" fill="hold"/>
                                        <p:tgtEl>
                                          <p:spTgt spid="309">
                                            <p:txEl>
                                              <p:pRg st="0" end="0"/>
                                            </p:txEl>
                                          </p:spTgt>
                                        </p:tgtEl>
                                        <p:attrNameLst>
                                          <p:attrName>style.visibility</p:attrName>
                                        </p:attrNameLst>
                                      </p:cBhvr>
                                      <p:to>
                                        <p:strVal val="visible"/>
                                      </p:to>
                                    </p:set>
                                    <p:animEffect transition="in" filter="fade">
                                      <p:cBhvr>
                                        <p:cTn id="10" dur="500"/>
                                        <p:tgtEl>
                                          <p:spTgt spid="30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09">
                                            <p:txEl>
                                              <p:pRg st="1" end="1"/>
                                            </p:txEl>
                                          </p:spTgt>
                                        </p:tgtEl>
                                        <p:attrNameLst>
                                          <p:attrName>style.visibility</p:attrName>
                                        </p:attrNameLst>
                                      </p:cBhvr>
                                      <p:to>
                                        <p:strVal val="visible"/>
                                      </p:to>
                                    </p:set>
                                    <p:animEffect transition="in" filter="fade">
                                      <p:cBhvr>
                                        <p:cTn id="15" dur="500"/>
                                        <p:tgtEl>
                                          <p:spTgt spid="30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09">
                                            <p:txEl>
                                              <p:pRg st="2" end="2"/>
                                            </p:txEl>
                                          </p:spTgt>
                                        </p:tgtEl>
                                        <p:attrNameLst>
                                          <p:attrName>style.visibility</p:attrName>
                                        </p:attrNameLst>
                                      </p:cBhvr>
                                      <p:to>
                                        <p:strVal val="visible"/>
                                      </p:to>
                                    </p:set>
                                    <p:animEffect transition="in" filter="fade">
                                      <p:cBhvr>
                                        <p:cTn id="20" dur="500"/>
                                        <p:tgtEl>
                                          <p:spTgt spid="30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09">
                                            <p:txEl>
                                              <p:pRg st="3" end="3"/>
                                            </p:txEl>
                                          </p:spTgt>
                                        </p:tgtEl>
                                        <p:attrNameLst>
                                          <p:attrName>style.visibility</p:attrName>
                                        </p:attrNameLst>
                                      </p:cBhvr>
                                      <p:to>
                                        <p:strVal val="visible"/>
                                      </p:to>
                                    </p:set>
                                    <p:animEffect transition="in" filter="fade">
                                      <p:cBhvr>
                                        <p:cTn id="25" dur="500"/>
                                        <p:tgtEl>
                                          <p:spTgt spid="30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09">
                                            <p:txEl>
                                              <p:pRg st="4" end="4"/>
                                            </p:txEl>
                                          </p:spTgt>
                                        </p:tgtEl>
                                        <p:attrNameLst>
                                          <p:attrName>style.visibility</p:attrName>
                                        </p:attrNameLst>
                                      </p:cBhvr>
                                      <p:to>
                                        <p:strVal val="visible"/>
                                      </p:to>
                                    </p:set>
                                    <p:animEffect transition="in" filter="fade">
                                      <p:cBhvr>
                                        <p:cTn id="30" dur="500"/>
                                        <p:tgtEl>
                                          <p:spTgt spid="30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9" grpId="0"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7</a:t>
            </a:fld>
            <a:endParaRPr/>
          </a:p>
        </p:txBody>
      </p:sp>
      <p:sp>
        <p:nvSpPr>
          <p:cNvPr id="312" name="Rectangle 4"/>
          <p:cNvSpPr txBox="1">
            <a:spLocks noGrp="1"/>
          </p:cNvSpPr>
          <p:nvPr>
            <p:ph type="title"/>
          </p:nvPr>
        </p:nvSpPr>
        <p:spPr>
          <a:xfrm>
            <a:off x="304800" y="-16354"/>
            <a:ext cx="3264195" cy="1932378"/>
          </a:xfrm>
          <a:prstGeom prst="rect">
            <a:avLst/>
          </a:prstGeom>
        </p:spPr>
        <p:txBody>
          <a:bodyPr lIns="44418" tIns="44418" rIns="44418" bIns="44418"/>
          <a:lstStyle>
            <a:lvl1pPr>
              <a:defRPr sz="3200"/>
            </a:lvl1pPr>
          </a:lstStyle>
          <a:p>
            <a:r>
              <a:rPr b="1" dirty="0"/>
              <a:t>Debriefing scenario 1</a:t>
            </a:r>
          </a:p>
        </p:txBody>
      </p:sp>
      <p:sp>
        <p:nvSpPr>
          <p:cNvPr id="315" name="Rounded Rectangle 4"/>
          <p:cNvSpPr/>
          <p:nvPr/>
        </p:nvSpPr>
        <p:spPr>
          <a:xfrm rot="10800000" flipH="1">
            <a:off x="378660" y="1490952"/>
            <a:ext cx="2655039"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3" name="TextBox 2">
            <a:extLst>
              <a:ext uri="{FF2B5EF4-FFF2-40B4-BE49-F238E27FC236}">
                <a16:creationId xmlns:a16="http://schemas.microsoft.com/office/drawing/2014/main" id="{14F45929-E388-6FDE-859A-B81A172C3D81}"/>
              </a:ext>
            </a:extLst>
          </p:cNvPr>
          <p:cNvSpPr txBox="1"/>
          <p:nvPr/>
        </p:nvSpPr>
        <p:spPr>
          <a:xfrm>
            <a:off x="4562168" y="1199535"/>
            <a:ext cx="7000567" cy="30469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buSzTx/>
              <a:buNone/>
              <a:defRPr>
                <a:solidFill>
                  <a:schemeClr val="accent3">
                    <a:lumOff val="-6274"/>
                  </a:schemeClr>
                </a:solidFill>
              </a:defRPr>
            </a:pPr>
            <a:r>
              <a:rPr lang="en-US" sz="2400" b="1" dirty="0">
                <a:solidFill>
                  <a:srgbClr val="C00000"/>
                </a:solidFill>
                <a:latin typeface="Source Sans Pro Regular"/>
              </a:rPr>
              <a:t>OSH controls when working in communities (social mobilization, contact tracing, case finding, etc.):</a:t>
            </a:r>
          </a:p>
          <a:p>
            <a:pPr>
              <a:buSzTx/>
              <a:buNone/>
            </a:pPr>
            <a:endParaRPr lang="en-US" sz="2400" dirty="0">
              <a:latin typeface="Source Sans Pro Regular"/>
            </a:endParaRPr>
          </a:p>
          <a:p>
            <a:pPr>
              <a:buSzTx/>
              <a:buNone/>
            </a:pPr>
            <a:r>
              <a:rPr lang="en-US" sz="2400" dirty="0">
                <a:latin typeface="Source Sans Pro Regular"/>
              </a:rPr>
              <a:t>The work in community for case detection, contact</a:t>
            </a:r>
          </a:p>
          <a:p>
            <a:pPr>
              <a:buSzTx/>
              <a:buNone/>
            </a:pPr>
            <a:r>
              <a:rPr lang="en-US" sz="2400" dirty="0">
                <a:latin typeface="Source Sans Pro Regular"/>
              </a:rPr>
              <a:t>tracing, social mobilization etc. involves high risk of</a:t>
            </a:r>
          </a:p>
          <a:p>
            <a:pPr>
              <a:buSzTx/>
              <a:buNone/>
            </a:pPr>
            <a:r>
              <a:rPr lang="en-US" sz="2400" dirty="0">
                <a:latin typeface="Source Sans Pro Regular"/>
              </a:rPr>
              <a:t>contact with undetected cases and poses high</a:t>
            </a:r>
          </a:p>
          <a:p>
            <a:pPr>
              <a:buSzTx/>
              <a:buNone/>
            </a:pPr>
            <a:r>
              <a:rPr lang="en-US" sz="2400" dirty="0">
                <a:latin typeface="Source Sans Pro Regular"/>
              </a:rPr>
              <a:t>occupational health risk of infections to the health</a:t>
            </a:r>
          </a:p>
          <a:p>
            <a:pPr>
              <a:buSzTx/>
              <a:buNone/>
            </a:pPr>
            <a:r>
              <a:rPr lang="en-US" sz="2400" dirty="0">
                <a:latin typeface="Source Sans Pro Regular"/>
              </a:rPr>
              <a:t>workers. </a:t>
            </a:r>
            <a:endParaRPr kumimoji="0" lang="hu-HU" sz="2400" b="0" i="0" u="none" strike="noStrike" cap="none" spc="0" normalizeH="0" baseline="0" dirty="0">
              <a:ln>
                <a:noFill/>
              </a:ln>
              <a:solidFill>
                <a:srgbClr val="000000"/>
              </a:solidFill>
              <a:effectLst/>
              <a:uFillTx/>
              <a:latin typeface="+mj-lt"/>
              <a:ea typeface="+mj-ea"/>
              <a:cs typeface="+mj-cs"/>
              <a:sym typeface="Calibri"/>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18" name="Rectangle 4"/>
          <p:cNvSpPr txBox="1">
            <a:spLocks noGrp="1"/>
          </p:cNvSpPr>
          <p:nvPr>
            <p:ph type="title"/>
          </p:nvPr>
        </p:nvSpPr>
        <p:spPr>
          <a:xfrm>
            <a:off x="152399" y="-1"/>
            <a:ext cx="6381751" cy="646114"/>
          </a:xfrm>
          <a:prstGeom prst="rect">
            <a:avLst/>
          </a:prstGeom>
        </p:spPr>
        <p:txBody>
          <a:bodyPr lIns="44418" tIns="44418" rIns="44418" bIns="44418"/>
          <a:lstStyle>
            <a:lvl1pPr defTabSz="212652">
              <a:defRPr sz="3136"/>
            </a:lvl1pPr>
          </a:lstStyle>
          <a:p>
            <a:r>
              <a:rPr b="1" dirty="0"/>
              <a:t>Debriefing scenario 1 (cont.)</a:t>
            </a:r>
          </a:p>
        </p:txBody>
      </p:sp>
      <p:sp>
        <p:nvSpPr>
          <p:cNvPr id="319" name="Rectangle 3"/>
          <p:cNvSpPr txBox="1">
            <a:spLocks noGrp="1"/>
          </p:cNvSpPr>
          <p:nvPr>
            <p:ph type="body" idx="1"/>
          </p:nvPr>
        </p:nvSpPr>
        <p:spPr>
          <a:xfrm>
            <a:off x="1085181" y="956928"/>
            <a:ext cx="9654495" cy="5787572"/>
          </a:xfrm>
          <a:prstGeom prst="rect">
            <a:avLst/>
          </a:prstGeom>
        </p:spPr>
        <p:txBody>
          <a:bodyPr lIns="45687" tIns="45687" rIns="45687" bIns="45687"/>
          <a:lstStyle/>
          <a:p>
            <a:pPr marL="0" indent="0" algn="just" defTabSz="212652">
              <a:spcBef>
                <a:spcPts val="100"/>
              </a:spcBef>
              <a:buSzTx/>
              <a:buNone/>
              <a:defRPr sz="2156"/>
            </a:pPr>
            <a:r>
              <a:rPr b="1" dirty="0">
                <a:solidFill>
                  <a:srgbClr val="C00000"/>
                </a:solidFill>
              </a:rPr>
              <a:t>Therefore, such work must always be carried out with following safeguards in place:</a:t>
            </a:r>
          </a:p>
          <a:p>
            <a:pPr marL="226517" indent="-226517" algn="just" defTabSz="212652">
              <a:spcBef>
                <a:spcPts val="100"/>
              </a:spcBef>
              <a:buClr>
                <a:srgbClr val="C00000"/>
              </a:buClr>
              <a:defRPr sz="2156"/>
            </a:pPr>
            <a:r>
              <a:rPr dirty="0"/>
              <a:t>Shaking hands and any other social contacts during social mobilization activities and interviews should be avoided. </a:t>
            </a:r>
          </a:p>
          <a:p>
            <a:pPr marL="226517" indent="-226517" algn="just" defTabSz="212652">
              <a:spcBef>
                <a:spcPts val="100"/>
              </a:spcBef>
              <a:buClr>
                <a:srgbClr val="C00000"/>
              </a:buClr>
              <a:defRPr sz="2156"/>
            </a:pPr>
            <a:r>
              <a:rPr dirty="0"/>
              <a:t>Personal protective equipment such as impermeable gown, face mask, eye protection and examination gloves, boots and hand hygiene products (preferably an alcohol-based hand-rub solution) should be available for use. </a:t>
            </a:r>
          </a:p>
          <a:p>
            <a:pPr marL="226517" indent="-226517" algn="just" defTabSz="212652">
              <a:spcBef>
                <a:spcPts val="100"/>
              </a:spcBef>
              <a:buClr>
                <a:srgbClr val="C00000"/>
              </a:buClr>
              <a:defRPr sz="2156"/>
            </a:pPr>
            <a:r>
              <a:rPr dirty="0"/>
              <a:t>Distance of more than one meter (about 3 feet) to be maintained between responder and the interviewee even if the person doesn’t seem to be sick.</a:t>
            </a:r>
          </a:p>
          <a:p>
            <a:pPr marL="226517" indent="-226517" algn="just" defTabSz="212652">
              <a:spcBef>
                <a:spcPts val="100"/>
              </a:spcBef>
              <a:buClr>
                <a:srgbClr val="C00000"/>
              </a:buClr>
              <a:defRPr sz="2156"/>
            </a:pPr>
            <a:r>
              <a:rPr dirty="0"/>
              <a:t>Any physical contact with the interviewee and with the environment to be avoided. </a:t>
            </a:r>
          </a:p>
          <a:p>
            <a:pPr marL="226517" indent="-226517" algn="just" defTabSz="212652">
              <a:spcBef>
                <a:spcPts val="100"/>
              </a:spcBef>
              <a:buClr>
                <a:srgbClr val="C00000"/>
              </a:buClr>
              <a:defRPr sz="2156"/>
            </a:pPr>
            <a:r>
              <a:rPr dirty="0"/>
              <a:t>When these precautions are adopted and when interviewing asymptomatic individuals (e.g., neither fever, nor diarrhea, bleeding or vomiting), PPE is not required.</a:t>
            </a:r>
          </a:p>
          <a:p>
            <a:pPr marL="226517" indent="-226517" algn="just" defTabSz="212652">
              <a:spcBef>
                <a:spcPts val="100"/>
              </a:spcBef>
              <a:buClr>
                <a:srgbClr val="C00000"/>
              </a:buClr>
              <a:defRPr sz="2156"/>
            </a:pPr>
            <a:r>
              <a:rPr dirty="0"/>
              <a:t>Hand hygiene to be carried out after any contact with a suspected case and potentially contaminated environment, and when leaving the place where interviews were conducted for contact tracing and case finding in the community.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319">
                                            <p:bg/>
                                          </p:spTgt>
                                        </p:tgtEl>
                                        <p:attrNameLst>
                                          <p:attrName>style.visibility</p:attrName>
                                        </p:attrNameLst>
                                      </p:cBhvr>
                                      <p:to>
                                        <p:strVal val="visible"/>
                                      </p:to>
                                    </p:set>
                                    <p:animEffect transition="in" filter="fade">
                                      <p:cBhvr>
                                        <p:cTn id="7" dur="500"/>
                                        <p:tgtEl>
                                          <p:spTgt spid="319">
                                            <p:bg/>
                                          </p:spTgt>
                                        </p:tgtEl>
                                      </p:cBhvr>
                                    </p:animEffect>
                                  </p:childTnLst>
                                </p:cTn>
                              </p:par>
                              <p:par>
                                <p:cTn id="8" presetID="10" presetClass="entr" presetSubtype="0" fill="hold" grpId="0" nodeType="withEffect">
                                  <p:stCondLst>
                                    <p:cond delay="0"/>
                                  </p:stCondLst>
                                  <p:iterate>
                                    <p:tmAbs val="0"/>
                                  </p:iterate>
                                  <p:childTnLst>
                                    <p:set>
                                      <p:cBhvr>
                                        <p:cTn id="9" fill="hold"/>
                                        <p:tgtEl>
                                          <p:spTgt spid="319">
                                            <p:txEl>
                                              <p:pRg st="0" end="0"/>
                                            </p:txEl>
                                          </p:spTgt>
                                        </p:tgtEl>
                                        <p:attrNameLst>
                                          <p:attrName>style.visibility</p:attrName>
                                        </p:attrNameLst>
                                      </p:cBhvr>
                                      <p:to>
                                        <p:strVal val="visible"/>
                                      </p:to>
                                    </p:set>
                                    <p:animEffect transition="in" filter="fade">
                                      <p:cBhvr>
                                        <p:cTn id="10" dur="500"/>
                                        <p:tgtEl>
                                          <p:spTgt spid="31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0" nodeType="clickEffect">
                                  <p:stCondLst>
                                    <p:cond delay="0"/>
                                  </p:stCondLst>
                                  <p:iterate>
                                    <p:tmAbs val="0"/>
                                  </p:iterate>
                                  <p:childTnLst>
                                    <p:set>
                                      <p:cBhvr>
                                        <p:cTn id="14" fill="hold"/>
                                        <p:tgtEl>
                                          <p:spTgt spid="319">
                                            <p:txEl>
                                              <p:pRg st="1" end="1"/>
                                            </p:txEl>
                                          </p:spTgt>
                                        </p:tgtEl>
                                        <p:attrNameLst>
                                          <p:attrName>style.visibility</p:attrName>
                                        </p:attrNameLst>
                                      </p:cBhvr>
                                      <p:to>
                                        <p:strVal val="visible"/>
                                      </p:to>
                                    </p:set>
                                    <p:animEffect transition="in" filter="fade">
                                      <p:cBhvr>
                                        <p:cTn id="15" dur="500"/>
                                        <p:tgtEl>
                                          <p:spTgt spid="31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0" nodeType="clickEffect">
                                  <p:stCondLst>
                                    <p:cond delay="0"/>
                                  </p:stCondLst>
                                  <p:iterate>
                                    <p:tmAbs val="0"/>
                                  </p:iterate>
                                  <p:childTnLst>
                                    <p:set>
                                      <p:cBhvr>
                                        <p:cTn id="19" fill="hold"/>
                                        <p:tgtEl>
                                          <p:spTgt spid="319">
                                            <p:txEl>
                                              <p:pRg st="2" end="2"/>
                                            </p:txEl>
                                          </p:spTgt>
                                        </p:tgtEl>
                                        <p:attrNameLst>
                                          <p:attrName>style.visibility</p:attrName>
                                        </p:attrNameLst>
                                      </p:cBhvr>
                                      <p:to>
                                        <p:strVal val="visible"/>
                                      </p:to>
                                    </p:set>
                                    <p:animEffect transition="in" filter="fade">
                                      <p:cBhvr>
                                        <p:cTn id="20" dur="500"/>
                                        <p:tgtEl>
                                          <p:spTgt spid="31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0" nodeType="clickEffect">
                                  <p:stCondLst>
                                    <p:cond delay="0"/>
                                  </p:stCondLst>
                                  <p:iterate>
                                    <p:tmAbs val="0"/>
                                  </p:iterate>
                                  <p:childTnLst>
                                    <p:set>
                                      <p:cBhvr>
                                        <p:cTn id="24" fill="hold"/>
                                        <p:tgtEl>
                                          <p:spTgt spid="319">
                                            <p:txEl>
                                              <p:pRg st="3" end="3"/>
                                            </p:txEl>
                                          </p:spTgt>
                                        </p:tgtEl>
                                        <p:attrNameLst>
                                          <p:attrName>style.visibility</p:attrName>
                                        </p:attrNameLst>
                                      </p:cBhvr>
                                      <p:to>
                                        <p:strVal val="visible"/>
                                      </p:to>
                                    </p:set>
                                    <p:animEffect transition="in" filter="fade">
                                      <p:cBhvr>
                                        <p:cTn id="25" dur="500"/>
                                        <p:tgtEl>
                                          <p:spTgt spid="31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0" nodeType="clickEffect">
                                  <p:stCondLst>
                                    <p:cond delay="0"/>
                                  </p:stCondLst>
                                  <p:iterate>
                                    <p:tmAbs val="0"/>
                                  </p:iterate>
                                  <p:childTnLst>
                                    <p:set>
                                      <p:cBhvr>
                                        <p:cTn id="29" fill="hold"/>
                                        <p:tgtEl>
                                          <p:spTgt spid="319">
                                            <p:txEl>
                                              <p:pRg st="4" end="4"/>
                                            </p:txEl>
                                          </p:spTgt>
                                        </p:tgtEl>
                                        <p:attrNameLst>
                                          <p:attrName>style.visibility</p:attrName>
                                        </p:attrNameLst>
                                      </p:cBhvr>
                                      <p:to>
                                        <p:strVal val="visible"/>
                                      </p:to>
                                    </p:set>
                                    <p:animEffect transition="in" filter="fade">
                                      <p:cBhvr>
                                        <p:cTn id="30" dur="500"/>
                                        <p:tgtEl>
                                          <p:spTgt spid="31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0" nodeType="clickEffect">
                                  <p:stCondLst>
                                    <p:cond delay="0"/>
                                  </p:stCondLst>
                                  <p:iterate>
                                    <p:tmAbs val="0"/>
                                  </p:iterate>
                                  <p:childTnLst>
                                    <p:set>
                                      <p:cBhvr>
                                        <p:cTn id="34" fill="hold"/>
                                        <p:tgtEl>
                                          <p:spTgt spid="319">
                                            <p:txEl>
                                              <p:pRg st="5" end="5"/>
                                            </p:txEl>
                                          </p:spTgt>
                                        </p:tgtEl>
                                        <p:attrNameLst>
                                          <p:attrName>style.visibility</p:attrName>
                                        </p:attrNameLst>
                                      </p:cBhvr>
                                      <p:to>
                                        <p:strVal val="visible"/>
                                      </p:to>
                                    </p:set>
                                    <p:animEffect transition="in" filter="fade">
                                      <p:cBhvr>
                                        <p:cTn id="35" dur="500"/>
                                        <p:tgtEl>
                                          <p:spTgt spid="31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0" nodeType="clickEffect">
                                  <p:stCondLst>
                                    <p:cond delay="0"/>
                                  </p:stCondLst>
                                  <p:iterate>
                                    <p:tmAbs val="0"/>
                                  </p:iterate>
                                  <p:childTnLst>
                                    <p:set>
                                      <p:cBhvr>
                                        <p:cTn id="39" fill="hold"/>
                                        <p:tgtEl>
                                          <p:spTgt spid="319">
                                            <p:txEl>
                                              <p:pRg st="6" end="6"/>
                                            </p:txEl>
                                          </p:spTgt>
                                        </p:tgtEl>
                                        <p:attrNameLst>
                                          <p:attrName>style.visibility</p:attrName>
                                        </p:attrNameLst>
                                      </p:cBhvr>
                                      <p:to>
                                        <p:strVal val="visible"/>
                                      </p:to>
                                    </p:set>
                                    <p:animEffect transition="in" filter="fade">
                                      <p:cBhvr>
                                        <p:cTn id="40" dur="500"/>
                                        <p:tgtEl>
                                          <p:spTgt spid="3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 grpId="0" build="p"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22" name="Content Placeholder 2"/>
          <p:cNvSpPr txBox="1">
            <a:spLocks noGrp="1"/>
          </p:cNvSpPr>
          <p:nvPr>
            <p:ph type="body" sz="half" idx="1"/>
          </p:nvPr>
        </p:nvSpPr>
        <p:spPr>
          <a:xfrm>
            <a:off x="4273551" y="2133600"/>
            <a:ext cx="7529515" cy="4256088"/>
          </a:xfrm>
          <a:prstGeom prst="rect">
            <a:avLst/>
          </a:prstGeom>
        </p:spPr>
        <p:txBody>
          <a:bodyPr/>
          <a:lstStyle/>
          <a:p>
            <a:pPr marL="0" indent="0">
              <a:buSzTx/>
              <a:buNone/>
              <a:defRPr>
                <a:solidFill>
                  <a:srgbClr val="C00000"/>
                </a:solidFill>
                <a:latin typeface="Source Sans Pro Bold"/>
                <a:ea typeface="Source Sans Pro Bold"/>
                <a:cs typeface="Source Sans Pro Bold"/>
                <a:sym typeface="Source Sans Pro Bold"/>
              </a:defRPr>
            </a:pPr>
            <a:r>
              <a:rPr b="1" dirty="0"/>
              <a:t>Handling and managing suspect case of communicable disease at the airport</a:t>
            </a:r>
            <a:r>
              <a:rPr lang="fr-FR" b="1" dirty="0"/>
              <a:t>.</a:t>
            </a:r>
            <a:endParaRPr b="1" dirty="0"/>
          </a:p>
          <a:p>
            <a:pPr marL="0" indent="0">
              <a:buSzTx/>
              <a:buNone/>
              <a:defRPr>
                <a:solidFill>
                  <a:srgbClr val="222A35"/>
                </a:solidFill>
              </a:defRPr>
            </a:pPr>
            <a:endParaRPr dirty="0"/>
          </a:p>
          <a:p>
            <a:pPr marL="0" indent="0">
              <a:buSzTx/>
              <a:buNone/>
              <a:defRPr>
                <a:solidFill>
                  <a:srgbClr val="222A35"/>
                </a:solidFill>
              </a:defRPr>
            </a:pPr>
            <a:r>
              <a:rPr dirty="0"/>
              <a:t>A 24 years old man has arrived by a flight from country X with fever, coughing, body ache etc. The case is suspected to be suffering from some acute disease. There is an outbreak of Influenza currently occurring in the country X. </a:t>
            </a:r>
          </a:p>
        </p:txBody>
      </p:sp>
      <p:sp>
        <p:nvSpPr>
          <p:cNvPr id="323" name="Text Placeholder 3"/>
          <p:cNvSpPr txBox="1"/>
          <p:nvPr/>
        </p:nvSpPr>
        <p:spPr>
          <a:xfrm>
            <a:off x="434655" y="805723"/>
            <a:ext cx="4251960" cy="6420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16992">
              <a:lnSpc>
                <a:spcPct val="90000"/>
              </a:lnSpc>
              <a:spcBef>
                <a:spcPts val="200"/>
              </a:spcBef>
              <a:defRPr sz="3200">
                <a:solidFill>
                  <a:srgbClr val="FFFFFF"/>
                </a:solidFill>
                <a:latin typeface="Source Sans Pro Bold"/>
                <a:ea typeface="Source Sans Pro Bold"/>
                <a:cs typeface="Source Sans Pro Bold"/>
                <a:sym typeface="Source Sans Pro Bold"/>
              </a:defRPr>
            </a:lvl1pPr>
          </a:lstStyle>
          <a:p>
            <a:r>
              <a:rPr b="1" dirty="0"/>
              <a:t>Scenario No. 2</a:t>
            </a:r>
          </a:p>
        </p:txBody>
      </p:sp>
      <p:sp>
        <p:nvSpPr>
          <p:cNvPr id="324" name="Rounded Rectangle 4"/>
          <p:cNvSpPr/>
          <p:nvPr/>
        </p:nvSpPr>
        <p:spPr>
          <a:xfrm rot="10800000" flipH="1">
            <a:off x="389000" y="139788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Calibri"/>
        <a:ea typeface="Calibri"/>
        <a:cs typeface="Calibri"/>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Calibri"/>
        <a:ea typeface="Calibri"/>
        <a:cs typeface="Calibri"/>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CD9ECA-0721-4E2A-887B-7FB27FBDA16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8C90F04-47A3-48CD-9771-3ECB83FF7F19}">
  <ds:schemaRefs>
    <ds:schemaRef ds:uri="e2a64997-203d-4655-a595-383c2eb1e865"/>
    <ds:schemaRef ds:uri="http://purl.org/dc/elements/1.1/"/>
    <ds:schemaRef ds:uri="http://schemas.microsoft.com/office/2006/metadata/properties"/>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1CB8542A-93C6-4265-B2E2-CE4EF1F0DB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TotalTime>
  <Words>3142</Words>
  <Application>Microsoft Office PowerPoint</Application>
  <PresentationFormat>Widescreen</PresentationFormat>
  <Paragraphs>204</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Source Sans Pro Bold</vt:lpstr>
      <vt:lpstr>Source Sans Pro Regular</vt:lpstr>
      <vt:lpstr>RRT_Theme_v3</vt:lpstr>
      <vt:lpstr>Occupational  health and safety  Scenario-based exercises  </vt:lpstr>
      <vt:lpstr>PowerPoint Presentation</vt:lpstr>
      <vt:lpstr>Learning objectives</vt:lpstr>
      <vt:lpstr>PowerPoint Presentation</vt:lpstr>
      <vt:lpstr>PowerPoint Presentation</vt:lpstr>
      <vt:lpstr>PowerPoint Presentation</vt:lpstr>
      <vt:lpstr>Debriefing scenario 1</vt:lpstr>
      <vt:lpstr>Debriefing scenario 1 (cont.)</vt:lpstr>
      <vt:lpstr>PowerPoint Presentation</vt:lpstr>
      <vt:lpstr>Questions scenario 2 </vt:lpstr>
      <vt:lpstr>Scenario 2 debriefing</vt:lpstr>
      <vt:lpstr>Scenario 2 debriefing (cont.)</vt:lpstr>
      <vt:lpstr>PowerPoint Presentation</vt:lpstr>
      <vt:lpstr>Questions scenario 3 </vt:lpstr>
      <vt:lpstr>Debriefing scenario 3</vt:lpstr>
      <vt:lpstr>Debriefing scenario 3 (cont.)</vt:lpstr>
      <vt:lpstr>Debriefing scenario 3 (cont.)</vt:lpstr>
      <vt:lpstr>PowerPoint Presentation</vt:lpstr>
      <vt:lpstr>Questions scenario 4 </vt:lpstr>
      <vt:lpstr>Debriefing scenario 4</vt:lpstr>
      <vt:lpstr>Debriefing scenario 4 (cont.)</vt:lpstr>
      <vt:lpstr>PowerPoint Presentation</vt:lpstr>
      <vt:lpstr>Questions scenario 5 </vt:lpstr>
      <vt:lpstr>Debriefing scenario 5</vt:lpstr>
      <vt:lpstr>Debriefing scenario 5 (cont.)</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Occupational  health and safety  Scenario-based exercises  </dc:title>
  <dc:creator>Szilvia Horváth</dc:creator>
  <cp:lastModifiedBy>GOMEZ, Paula</cp:lastModifiedBy>
  <cp:revision>5</cp:revision>
  <dcterms:modified xsi:type="dcterms:W3CDTF">2023-04-06T13:59:20Z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137900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