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5"/>
  </p:notesMasterIdLst>
  <p:handoutMasterIdLst>
    <p:handoutMasterId r:id="rId16"/>
  </p:handoutMasterIdLst>
  <p:sldIdLst>
    <p:sldId id="256" r:id="rId5"/>
    <p:sldId id="257" r:id="rId6"/>
    <p:sldId id="258" r:id="rId7"/>
    <p:sldId id="259" r:id="rId8"/>
    <p:sldId id="260" r:id="rId9"/>
    <p:sldId id="261" r:id="rId10"/>
    <p:sldId id="262" r:id="rId11"/>
    <p:sldId id="263" r:id="rId12"/>
    <p:sldId id="264" r:id="rId13"/>
    <p:sldId id="265" r:id="rId1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512" y="36"/>
      </p:cViewPr>
      <p:guideLst/>
    </p:cSldViewPr>
  </p:slideViewPr>
  <p:notesTextViewPr>
    <p:cViewPr>
      <p:scale>
        <a:sx n="1" d="1"/>
        <a:sy n="1" d="1"/>
      </p:scale>
      <p:origin x="0" y="0"/>
    </p:cViewPr>
  </p:notesTextViewPr>
  <p:notesViewPr>
    <p:cSldViewPr snapToGrid="0">
      <p:cViewPr varScale="1">
        <p:scale>
          <a:sx n="62" d="100"/>
          <a:sy n="62" d="100"/>
        </p:scale>
        <p:origin x="3154"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9DAB8DAF-2151-4C39-BD2A-EFAEEADEF4EA}"/>
    <pc:docChg chg="modSld">
      <pc:chgData name="GOMEZ, Paula" userId="c93cf399-3ed7-4230-9282-8831e3fe5ae7" providerId="ADAL" clId="{9DAB8DAF-2151-4C39-BD2A-EFAEEADEF4EA}" dt="2023-01-24T14:09:59.503" v="220" actId="20577"/>
      <pc:docMkLst>
        <pc:docMk/>
      </pc:docMkLst>
      <pc:sldChg chg="modSp mod">
        <pc:chgData name="GOMEZ, Paula" userId="c93cf399-3ed7-4230-9282-8831e3fe5ae7" providerId="ADAL" clId="{9DAB8DAF-2151-4C39-BD2A-EFAEEADEF4EA}" dt="2023-01-24T14:05:56.292" v="15" actId="20577"/>
        <pc:sldMkLst>
          <pc:docMk/>
          <pc:sldMk cId="0" sldId="257"/>
        </pc:sldMkLst>
        <pc:spChg chg="mod">
          <ac:chgData name="GOMEZ, Paula" userId="c93cf399-3ed7-4230-9282-8831e3fe5ae7" providerId="ADAL" clId="{9DAB8DAF-2151-4C39-BD2A-EFAEEADEF4EA}" dt="2023-01-24T14:05:56.292" v="15" actId="20577"/>
          <ac:spMkLst>
            <pc:docMk/>
            <pc:sldMk cId="0" sldId="257"/>
            <ac:spMk id="271" creationId="{00000000-0000-0000-0000-000000000000}"/>
          </ac:spMkLst>
        </pc:spChg>
      </pc:sldChg>
      <pc:sldChg chg="modSp mod">
        <pc:chgData name="GOMEZ, Paula" userId="c93cf399-3ed7-4230-9282-8831e3fe5ae7" providerId="ADAL" clId="{9DAB8DAF-2151-4C39-BD2A-EFAEEADEF4EA}" dt="2023-01-24T14:06:04.955" v="16" actId="207"/>
        <pc:sldMkLst>
          <pc:docMk/>
          <pc:sldMk cId="0" sldId="258"/>
        </pc:sldMkLst>
        <pc:spChg chg="mod">
          <ac:chgData name="GOMEZ, Paula" userId="c93cf399-3ed7-4230-9282-8831e3fe5ae7" providerId="ADAL" clId="{9DAB8DAF-2151-4C39-BD2A-EFAEEADEF4EA}" dt="2023-01-24T14:06:04.955" v="16" actId="207"/>
          <ac:spMkLst>
            <pc:docMk/>
            <pc:sldMk cId="0" sldId="258"/>
            <ac:spMk id="277" creationId="{00000000-0000-0000-0000-000000000000}"/>
          </ac:spMkLst>
        </pc:spChg>
      </pc:sldChg>
      <pc:sldChg chg="modSp mod">
        <pc:chgData name="GOMEZ, Paula" userId="c93cf399-3ed7-4230-9282-8831e3fe5ae7" providerId="ADAL" clId="{9DAB8DAF-2151-4C39-BD2A-EFAEEADEF4EA}" dt="2023-01-24T14:07:09.128" v="70" actId="20577"/>
        <pc:sldMkLst>
          <pc:docMk/>
          <pc:sldMk cId="0" sldId="259"/>
        </pc:sldMkLst>
        <pc:spChg chg="mod">
          <ac:chgData name="GOMEZ, Paula" userId="c93cf399-3ed7-4230-9282-8831e3fe5ae7" providerId="ADAL" clId="{9DAB8DAF-2151-4C39-BD2A-EFAEEADEF4EA}" dt="2023-01-24T14:07:09.128" v="70" actId="20577"/>
          <ac:spMkLst>
            <pc:docMk/>
            <pc:sldMk cId="0" sldId="259"/>
            <ac:spMk id="282" creationId="{00000000-0000-0000-0000-000000000000}"/>
          </ac:spMkLst>
        </pc:spChg>
      </pc:sldChg>
      <pc:sldChg chg="modSp mod">
        <pc:chgData name="GOMEZ, Paula" userId="c93cf399-3ed7-4230-9282-8831e3fe5ae7" providerId="ADAL" clId="{9DAB8DAF-2151-4C39-BD2A-EFAEEADEF4EA}" dt="2023-01-24T14:07:55.944" v="128" actId="20577"/>
        <pc:sldMkLst>
          <pc:docMk/>
          <pc:sldMk cId="0" sldId="260"/>
        </pc:sldMkLst>
        <pc:graphicFrameChg chg="modGraphic">
          <ac:chgData name="GOMEZ, Paula" userId="c93cf399-3ed7-4230-9282-8831e3fe5ae7" providerId="ADAL" clId="{9DAB8DAF-2151-4C39-BD2A-EFAEEADEF4EA}" dt="2023-01-24T14:07:55.944" v="128" actId="20577"/>
          <ac:graphicFrameMkLst>
            <pc:docMk/>
            <pc:sldMk cId="0" sldId="260"/>
            <ac:graphicFrameMk id="289" creationId="{00000000-0000-0000-0000-000000000000}"/>
          </ac:graphicFrameMkLst>
        </pc:graphicFrameChg>
        <pc:graphicFrameChg chg="modGraphic">
          <ac:chgData name="GOMEZ, Paula" userId="c93cf399-3ed7-4230-9282-8831e3fe5ae7" providerId="ADAL" clId="{9DAB8DAF-2151-4C39-BD2A-EFAEEADEF4EA}" dt="2023-01-24T14:07:36.395" v="109" actId="20577"/>
          <ac:graphicFrameMkLst>
            <pc:docMk/>
            <pc:sldMk cId="0" sldId="260"/>
            <ac:graphicFrameMk id="290" creationId="{00000000-0000-0000-0000-000000000000}"/>
          </ac:graphicFrameMkLst>
        </pc:graphicFrameChg>
      </pc:sldChg>
      <pc:sldChg chg="modSp mod">
        <pc:chgData name="GOMEZ, Paula" userId="c93cf399-3ed7-4230-9282-8831e3fe5ae7" providerId="ADAL" clId="{9DAB8DAF-2151-4C39-BD2A-EFAEEADEF4EA}" dt="2023-01-24T14:09:59.503" v="220" actId="20577"/>
        <pc:sldMkLst>
          <pc:docMk/>
          <pc:sldMk cId="0" sldId="263"/>
        </pc:sldMkLst>
        <pc:spChg chg="mod">
          <ac:chgData name="GOMEZ, Paula" userId="c93cf399-3ed7-4230-9282-8831e3fe5ae7" providerId="ADAL" clId="{9DAB8DAF-2151-4C39-BD2A-EFAEEADEF4EA}" dt="2023-01-24T14:09:59.503" v="220" actId="20577"/>
          <ac:spMkLst>
            <pc:docMk/>
            <pc:sldMk cId="0" sldId="263"/>
            <ac:spMk id="302"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4D6EE82-6B7F-4865-0306-E6A10EC743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u-HU"/>
          </a:p>
        </p:txBody>
      </p:sp>
      <p:sp>
        <p:nvSpPr>
          <p:cNvPr id="3" name="Date Placeholder 2">
            <a:extLst>
              <a:ext uri="{FF2B5EF4-FFF2-40B4-BE49-F238E27FC236}">
                <a16:creationId xmlns:a16="http://schemas.microsoft.com/office/drawing/2014/main" id="{9B6155F9-DC31-4BC4-1D86-1F771C3E549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8DF3955-C002-4F97-BC2A-98199213FF7E}" type="datetimeFigureOut">
              <a:rPr lang="hu-HU" smtClean="0"/>
              <a:t>2023. 01. 24.</a:t>
            </a:fld>
            <a:endParaRPr lang="hu-HU"/>
          </a:p>
        </p:txBody>
      </p:sp>
      <p:sp>
        <p:nvSpPr>
          <p:cNvPr id="4" name="Footer Placeholder 3">
            <a:extLst>
              <a:ext uri="{FF2B5EF4-FFF2-40B4-BE49-F238E27FC236}">
                <a16:creationId xmlns:a16="http://schemas.microsoft.com/office/drawing/2014/main" id="{1B352165-8323-3E1B-F4EE-976280624C1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hu-HU"/>
          </a:p>
        </p:txBody>
      </p:sp>
      <p:sp>
        <p:nvSpPr>
          <p:cNvPr id="5" name="Slide Number Placeholder 4">
            <a:extLst>
              <a:ext uri="{FF2B5EF4-FFF2-40B4-BE49-F238E27FC236}">
                <a16:creationId xmlns:a16="http://schemas.microsoft.com/office/drawing/2014/main" id="{8022E380-C7CE-21E4-523B-161D4C426EB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6DBD704-719C-4461-B492-B1CACF2903F4}" type="slidenum">
              <a:rPr lang="hu-HU" smtClean="0"/>
              <a:t>‹#›</a:t>
            </a:fld>
            <a:endParaRPr lang="hu-HU"/>
          </a:p>
        </p:txBody>
      </p:sp>
    </p:spTree>
    <p:extLst>
      <p:ext uri="{BB962C8B-B14F-4D97-AF65-F5344CB8AC3E}">
        <p14:creationId xmlns:p14="http://schemas.microsoft.com/office/powerpoint/2010/main" val="417567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0" name="Shape 260"/>
          <p:cNvSpPr>
            <a:spLocks noGrp="1" noRot="1" noChangeAspect="1"/>
          </p:cNvSpPr>
          <p:nvPr>
            <p:ph type="sldImg"/>
          </p:nvPr>
        </p:nvSpPr>
        <p:spPr>
          <a:xfrm>
            <a:off x="1143000" y="685800"/>
            <a:ext cx="4572000" cy="3429000"/>
          </a:xfrm>
          <a:prstGeom prst="rect">
            <a:avLst/>
          </a:prstGeom>
        </p:spPr>
        <p:txBody>
          <a:bodyPr/>
          <a:lstStyle/>
          <a:p>
            <a:endParaRPr/>
          </a:p>
        </p:txBody>
      </p:sp>
      <p:sp>
        <p:nvSpPr>
          <p:cNvPr id="261" name="Shape 26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Shape 272"/>
          <p:cNvSpPr>
            <a:spLocks noGrp="1" noRot="1" noChangeAspect="1"/>
          </p:cNvSpPr>
          <p:nvPr>
            <p:ph type="sldImg"/>
          </p:nvPr>
        </p:nvSpPr>
        <p:spPr>
          <a:xfrm>
            <a:off x="381000" y="685800"/>
            <a:ext cx="6096000" cy="3429000"/>
          </a:xfrm>
          <a:prstGeom prst="rect">
            <a:avLst/>
          </a:prstGeom>
        </p:spPr>
        <p:txBody>
          <a:bodyPr/>
          <a:lstStyle/>
          <a:p>
            <a:endParaRPr/>
          </a:p>
        </p:txBody>
      </p:sp>
      <p:sp>
        <p:nvSpPr>
          <p:cNvPr id="273" name="Shape 273"/>
          <p:cNvSpPr>
            <a:spLocks noGrp="1"/>
          </p:cNvSpPr>
          <p:nvPr>
            <p:ph type="body" sz="quarter" idx="1"/>
          </p:nvPr>
        </p:nvSpPr>
        <p:spPr>
          <a:prstGeom prst="rect">
            <a:avLst/>
          </a:prstGeom>
        </p:spPr>
        <p:txBody>
          <a:bodyPr/>
          <a:lstStyle/>
          <a:p>
            <a:r>
              <a:t>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 name="Subtitle 5"/>
          <p:cNvSpPr txBox="1"/>
          <p:nvPr/>
        </p:nvSpPr>
        <p:spPr>
          <a:xfrm>
            <a:off x="8085935" y="6506678"/>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4" name="Subtitle 5"/>
          <p:cNvSpPr txBox="1"/>
          <p:nvPr/>
        </p:nvSpPr>
        <p:spPr>
          <a:xfrm>
            <a:off x="8085935" y="664926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A4.1 SITREP &amp; IR</a:t>
            </a:r>
          </a:p>
        </p:txBody>
      </p:sp>
      <p:pic>
        <p:nvPicPr>
          <p:cNvPr id="25"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6"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7"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8" name="Title Text"/>
          <p:cNvSpPr txBox="1">
            <a:spLocks noGrp="1"/>
          </p:cNvSpPr>
          <p:nvPr>
            <p:ph type="title"/>
          </p:nvPr>
        </p:nvSpPr>
        <p:spPr>
          <a:xfrm>
            <a:off x="517796" y="1587565"/>
            <a:ext cx="4490140" cy="2410277"/>
          </a:xfrm>
          <a:prstGeom prst="rect">
            <a:avLst/>
          </a:prstGeom>
        </p:spPr>
        <p:txBody>
          <a:bodyPr/>
          <a:lstStyle/>
          <a:p>
            <a:r>
              <a:t>Title Text</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1"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2"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5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55" name="Subtitle 5"/>
          <p:cNvSpPr txBox="1"/>
          <p:nvPr/>
        </p:nvSpPr>
        <p:spPr>
          <a:xfrm>
            <a:off x="8085935" y="6506678"/>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56" name="Subtitle 5"/>
          <p:cNvSpPr txBox="1"/>
          <p:nvPr/>
        </p:nvSpPr>
        <p:spPr>
          <a:xfrm>
            <a:off x="8085935" y="664926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A4.1 SITREP &amp; IR</a:t>
            </a:r>
          </a:p>
        </p:txBody>
      </p:sp>
      <p:sp>
        <p:nvSpPr>
          <p:cNvPr id="157"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58"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C3834429-B7C2-181A-8F58-F8A2E8C4A161}"/>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69" name="Subtitle 5"/>
          <p:cNvSpPr txBox="1"/>
          <p:nvPr/>
        </p:nvSpPr>
        <p:spPr>
          <a:xfrm>
            <a:off x="8085935" y="6506678"/>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70" name="Subtitle 5"/>
          <p:cNvSpPr txBox="1"/>
          <p:nvPr/>
        </p:nvSpPr>
        <p:spPr>
          <a:xfrm>
            <a:off x="8085935" y="664926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A4.1 SITREP &amp; IR</a:t>
            </a:r>
          </a:p>
        </p:txBody>
      </p:sp>
      <p:sp>
        <p:nvSpPr>
          <p:cNvPr id="2" name="Slide Number">
            <a:extLst>
              <a:ext uri="{FF2B5EF4-FFF2-40B4-BE49-F238E27FC236}">
                <a16:creationId xmlns:a16="http://schemas.microsoft.com/office/drawing/2014/main" id="{46FB9573-C8FA-B685-51CE-DE020125AB3D}"/>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77"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Source Sans Pro Regular"/>
                <a:ea typeface="Source Sans Pro Regular"/>
                <a:cs typeface="Source Sans Pro Regular"/>
                <a:sym typeface="Source Sans Pro Regular"/>
              </a:defRPr>
            </a:pPr>
            <a:endParaRPr/>
          </a:p>
        </p:txBody>
      </p:sp>
      <p:pic>
        <p:nvPicPr>
          <p:cNvPr id="178"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7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8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82" name="Subtitle 5"/>
          <p:cNvSpPr txBox="1"/>
          <p:nvPr/>
        </p:nvSpPr>
        <p:spPr>
          <a:xfrm>
            <a:off x="8085935" y="6506678"/>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83" name="Subtitle 5"/>
          <p:cNvSpPr txBox="1"/>
          <p:nvPr/>
        </p:nvSpPr>
        <p:spPr>
          <a:xfrm>
            <a:off x="8085935" y="664926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A4.1 SITREP &amp; IR</a:t>
            </a:r>
          </a:p>
        </p:txBody>
      </p:sp>
      <p:sp>
        <p:nvSpPr>
          <p:cNvPr id="184" name="TextBox 4"/>
          <p:cNvSpPr txBox="1"/>
          <p:nvPr/>
        </p:nvSpPr>
        <p:spPr>
          <a:xfrm>
            <a:off x="275896" y="11102"/>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85"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86"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2E07F81-A504-05F2-B1C1-6C39CD16A645}"/>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93"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9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9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97" name="Subtitle 5"/>
          <p:cNvSpPr txBox="1"/>
          <p:nvPr/>
        </p:nvSpPr>
        <p:spPr>
          <a:xfrm>
            <a:off x="8085935" y="6506678"/>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98" name="Subtitle 5"/>
          <p:cNvSpPr txBox="1"/>
          <p:nvPr/>
        </p:nvSpPr>
        <p:spPr>
          <a:xfrm>
            <a:off x="8085935" y="664926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A4.1 SITREP &amp; IR</a:t>
            </a:r>
          </a:p>
        </p:txBody>
      </p:sp>
      <p:sp>
        <p:nvSpPr>
          <p:cNvPr id="199" name="Rectangle 2"/>
          <p:cNvSpPr txBox="1"/>
          <p:nvPr/>
        </p:nvSpPr>
        <p:spPr>
          <a:xfrm>
            <a:off x="215840" y="-7627"/>
            <a:ext cx="813816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Learning objectives</a:t>
            </a:r>
          </a:p>
        </p:txBody>
      </p:sp>
      <p:sp>
        <p:nvSpPr>
          <p:cNvPr id="200"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8F50FD05-8679-65DC-DB6F-EC537065AD19}"/>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07"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0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0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11" name="Subtitle 5"/>
          <p:cNvSpPr txBox="1"/>
          <p:nvPr/>
        </p:nvSpPr>
        <p:spPr>
          <a:xfrm>
            <a:off x="8085935" y="6506678"/>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12" name="Subtitle 5"/>
          <p:cNvSpPr txBox="1"/>
          <p:nvPr/>
        </p:nvSpPr>
        <p:spPr>
          <a:xfrm>
            <a:off x="8085935" y="664926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A4.1 SITREP &amp; IR</a:t>
            </a:r>
          </a:p>
        </p:txBody>
      </p:sp>
      <p:sp>
        <p:nvSpPr>
          <p:cNvPr id="213" name="Title Text"/>
          <p:cNvSpPr txBox="1">
            <a:spLocks noGrp="1"/>
          </p:cNvSpPr>
          <p:nvPr>
            <p:ph type="title"/>
          </p:nvPr>
        </p:nvSpPr>
        <p:spPr>
          <a:xfrm>
            <a:off x="253345" y="-30963"/>
            <a:ext cx="3571876" cy="646113"/>
          </a:xfrm>
          <a:prstGeom prst="rect">
            <a:avLst/>
          </a:prstGeom>
        </p:spPr>
        <p:txBody>
          <a:bodyPr/>
          <a:lstStyle/>
          <a:p>
            <a:r>
              <a:t>Title Text</a:t>
            </a:r>
          </a:p>
        </p:txBody>
      </p:sp>
      <p:sp>
        <p:nvSpPr>
          <p:cNvPr id="214"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771EE7A-E9AB-AC03-91B9-C25148C9A07F}"/>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2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5" name="Subtitle 5"/>
          <p:cNvSpPr txBox="1"/>
          <p:nvPr/>
        </p:nvSpPr>
        <p:spPr>
          <a:xfrm>
            <a:off x="8085935" y="6506678"/>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26" name="Subtitle 5"/>
          <p:cNvSpPr txBox="1"/>
          <p:nvPr/>
        </p:nvSpPr>
        <p:spPr>
          <a:xfrm>
            <a:off x="8085935" y="664926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A4.1 SITREP &amp; IR</a:t>
            </a:r>
          </a:p>
        </p:txBody>
      </p:sp>
      <p:sp>
        <p:nvSpPr>
          <p:cNvPr id="227" name="Outline"/>
          <p:cNvSpPr txBox="1">
            <a:spLocks noGrp="1"/>
          </p:cNvSpPr>
          <p:nvPr>
            <p:ph type="title" hasCustomPrompt="1"/>
          </p:nvPr>
        </p:nvSpPr>
        <p:spPr>
          <a:xfrm>
            <a:off x="262218" y="-30963"/>
            <a:ext cx="3571876" cy="646113"/>
          </a:xfrm>
          <a:prstGeom prst="rect">
            <a:avLst/>
          </a:prstGeom>
        </p:spPr>
        <p:txBody>
          <a:bodyPr/>
          <a:lstStyle/>
          <a:p>
            <a:r>
              <a:t>Outline</a:t>
            </a:r>
          </a:p>
        </p:txBody>
      </p:sp>
      <p:sp>
        <p:nvSpPr>
          <p:cNvPr id="228"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10089E0-43F1-2C74-E971-4C55BD0C0D42}"/>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5"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9" name="Subtitle 5"/>
          <p:cNvSpPr txBox="1"/>
          <p:nvPr/>
        </p:nvSpPr>
        <p:spPr>
          <a:xfrm>
            <a:off x="8085935" y="6506678"/>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40" name="Subtitle 5"/>
          <p:cNvSpPr txBox="1"/>
          <p:nvPr/>
        </p:nvSpPr>
        <p:spPr>
          <a:xfrm>
            <a:off x="8085935" y="664926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A4.1 SITREP &amp; IR</a:t>
            </a:r>
          </a:p>
        </p:txBody>
      </p:sp>
      <p:sp>
        <p:nvSpPr>
          <p:cNvPr id="24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701B8CC-2160-8B70-E7AC-E5EF4072B764}"/>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copy">
    <p:spTree>
      <p:nvGrpSpPr>
        <p:cNvPr id="1" name=""/>
        <p:cNvGrpSpPr/>
        <p:nvPr/>
      </p:nvGrpSpPr>
      <p:grpSpPr>
        <a:xfrm>
          <a:off x="0" y="0"/>
          <a:ext cx="0" cy="0"/>
          <a:chOff x="0" y="0"/>
          <a:chExt cx="0" cy="0"/>
        </a:xfrm>
      </p:grpSpPr>
      <p:pic>
        <p:nvPicPr>
          <p:cNvPr id="248"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4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5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5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52" name="Subtitle 5"/>
          <p:cNvSpPr txBox="1"/>
          <p:nvPr/>
        </p:nvSpPr>
        <p:spPr>
          <a:xfrm>
            <a:off x="8085935" y="6506678"/>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53" name="Subtitle 5"/>
          <p:cNvSpPr txBox="1"/>
          <p:nvPr/>
        </p:nvSpPr>
        <p:spPr>
          <a:xfrm>
            <a:off x="8085935" y="664926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A4.1 SITREP &amp; IR</a:t>
            </a:r>
          </a:p>
        </p:txBody>
      </p:sp>
      <p:sp>
        <p:nvSpPr>
          <p:cNvPr id="254"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5BE5B67-5B06-825E-419B-C59C4968C783}"/>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6"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8" name="Subtitle 5"/>
          <p:cNvSpPr txBox="1"/>
          <p:nvPr/>
        </p:nvSpPr>
        <p:spPr>
          <a:xfrm>
            <a:off x="8085935" y="6506678"/>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39" name="Subtitle 5"/>
          <p:cNvSpPr txBox="1"/>
          <p:nvPr/>
        </p:nvSpPr>
        <p:spPr>
          <a:xfrm>
            <a:off x="8085935" y="664926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A4.1 SITREP &amp; IR</a:t>
            </a:r>
          </a:p>
        </p:txBody>
      </p:sp>
      <p:sp>
        <p:nvSpPr>
          <p:cNvPr id="40"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7884161-004E-3049-1C4F-3F1D21703D95}"/>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4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1" name="Subtitle 5"/>
          <p:cNvSpPr txBox="1"/>
          <p:nvPr/>
        </p:nvSpPr>
        <p:spPr>
          <a:xfrm>
            <a:off x="8085935" y="6506678"/>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52" name="Subtitle 5"/>
          <p:cNvSpPr txBox="1"/>
          <p:nvPr/>
        </p:nvSpPr>
        <p:spPr>
          <a:xfrm>
            <a:off x="8085935" y="664926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A4.1 SITREP &amp; IR</a:t>
            </a:r>
          </a:p>
        </p:txBody>
      </p:sp>
      <p:sp>
        <p:nvSpPr>
          <p:cNvPr id="53"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4"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5" name="Title 1"/>
          <p:cNvSpPr txBox="1"/>
          <p:nvPr/>
        </p:nvSpPr>
        <p:spPr>
          <a:xfrm>
            <a:off x="236485"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56" name="Title 1"/>
          <p:cNvSpPr txBox="1"/>
          <p:nvPr/>
        </p:nvSpPr>
        <p:spPr>
          <a:xfrm>
            <a:off x="236485" y="87779"/>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lide Number">
            <a:extLst>
              <a:ext uri="{FF2B5EF4-FFF2-40B4-BE49-F238E27FC236}">
                <a16:creationId xmlns:a16="http://schemas.microsoft.com/office/drawing/2014/main" id="{23BE1820-D3C7-219D-EC36-F21612AC45FA}"/>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7" name="Subtitle 5"/>
          <p:cNvSpPr txBox="1"/>
          <p:nvPr/>
        </p:nvSpPr>
        <p:spPr>
          <a:xfrm>
            <a:off x="8085935" y="6506678"/>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68" name="Subtitle 5"/>
          <p:cNvSpPr txBox="1"/>
          <p:nvPr/>
        </p:nvSpPr>
        <p:spPr>
          <a:xfrm>
            <a:off x="8085935" y="664926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A4.1 SITREP &amp; IR</a:t>
            </a:r>
          </a:p>
        </p:txBody>
      </p:sp>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70"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Rounded Rectangle 7"/>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2" name="Slide Number">
            <a:extLst>
              <a:ext uri="{FF2B5EF4-FFF2-40B4-BE49-F238E27FC236}">
                <a16:creationId xmlns:a16="http://schemas.microsoft.com/office/drawing/2014/main" id="{17B89B95-93E4-60C4-FE91-48F1029A8388}"/>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8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3" name="Subtitle 5"/>
          <p:cNvSpPr txBox="1"/>
          <p:nvPr/>
        </p:nvSpPr>
        <p:spPr>
          <a:xfrm>
            <a:off x="8085935" y="6506678"/>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84" name="Subtitle 5"/>
          <p:cNvSpPr txBox="1"/>
          <p:nvPr/>
        </p:nvSpPr>
        <p:spPr>
          <a:xfrm>
            <a:off x="8085935" y="664926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A4.1 SITREP &amp; IR</a:t>
            </a:r>
          </a:p>
        </p:txBody>
      </p:sp>
      <p:sp>
        <p:nvSpPr>
          <p:cNvPr id="85" name="TextBox 4"/>
          <p:cNvSpPr txBox="1"/>
          <p:nvPr/>
        </p:nvSpPr>
        <p:spPr>
          <a:xfrm>
            <a:off x="403461" y="669120"/>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86"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87"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88"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EFECC8F-7E6F-C1CD-2592-206E3156D759}"/>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9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99" name="Subtitle 5"/>
          <p:cNvSpPr txBox="1"/>
          <p:nvPr/>
        </p:nvSpPr>
        <p:spPr>
          <a:xfrm>
            <a:off x="8085935" y="6506678"/>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00" name="Subtitle 5"/>
          <p:cNvSpPr txBox="1"/>
          <p:nvPr/>
        </p:nvSpPr>
        <p:spPr>
          <a:xfrm>
            <a:off x="8085935" y="664926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A4.1 SITREP &amp; IR</a:t>
            </a:r>
          </a:p>
        </p:txBody>
      </p:sp>
      <p:sp>
        <p:nvSpPr>
          <p:cNvPr id="101"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02" name="TextBox 5"/>
          <p:cNvSpPr txBox="1"/>
          <p:nvPr/>
        </p:nvSpPr>
        <p:spPr>
          <a:xfrm>
            <a:off x="403461" y="668220"/>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0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4" name="Title Text"/>
          <p:cNvSpPr txBox="1">
            <a:spLocks noGrp="1"/>
          </p:cNvSpPr>
          <p:nvPr>
            <p:ph type="title"/>
          </p:nvPr>
        </p:nvSpPr>
        <p:spPr>
          <a:xfrm>
            <a:off x="145940" y="4125633"/>
            <a:ext cx="3609077" cy="645664"/>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05"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C4BBF7C-978F-190B-9EB7-9F05D2D2E16F}"/>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1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16" name="Subtitle 5"/>
          <p:cNvSpPr txBox="1"/>
          <p:nvPr/>
        </p:nvSpPr>
        <p:spPr>
          <a:xfrm>
            <a:off x="8085935" y="6506678"/>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17" name="Subtitle 5"/>
          <p:cNvSpPr txBox="1"/>
          <p:nvPr/>
        </p:nvSpPr>
        <p:spPr>
          <a:xfrm>
            <a:off x="8085935" y="664926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A4.1 SITREP &amp; IR</a:t>
            </a:r>
          </a:p>
        </p:txBody>
      </p:sp>
      <p:sp>
        <p:nvSpPr>
          <p:cNvPr id="118" name="Rounded Rectangle 4"/>
          <p:cNvSpPr/>
          <p:nvPr/>
        </p:nvSpPr>
        <p:spPr>
          <a:xfrm flipV="1">
            <a:off x="388996" y="2237880"/>
            <a:ext cx="2029084"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19" name="TextBox 6"/>
          <p:cNvSpPr txBox="1"/>
          <p:nvPr/>
        </p:nvSpPr>
        <p:spPr>
          <a:xfrm>
            <a:off x="403461" y="668220"/>
            <a:ext cx="2803026" cy="1615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2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09142B66-7989-BB7E-E526-80F4A1391833}"/>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3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2" name="Subtitle 5"/>
          <p:cNvSpPr txBox="1"/>
          <p:nvPr/>
        </p:nvSpPr>
        <p:spPr>
          <a:xfrm>
            <a:off x="8085935" y="6506678"/>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33" name="Subtitle 5"/>
          <p:cNvSpPr txBox="1"/>
          <p:nvPr/>
        </p:nvSpPr>
        <p:spPr>
          <a:xfrm>
            <a:off x="8085935" y="664926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A4.1 SITREP &amp; IR</a:t>
            </a:r>
          </a:p>
        </p:txBody>
      </p:sp>
      <p:sp>
        <p:nvSpPr>
          <p:cNvPr id="134" name="Rounded Rectangle 4"/>
          <p:cNvSpPr/>
          <p:nvPr/>
        </p:nvSpPr>
        <p:spPr>
          <a:xfrm flipV="1">
            <a:off x="388996" y="1332432"/>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35" name="TextBox 6"/>
          <p:cNvSpPr txBox="1"/>
          <p:nvPr/>
        </p:nvSpPr>
        <p:spPr>
          <a:xfrm>
            <a:off x="403460" y="668215"/>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3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D0EE6A3-032F-B3FE-AAF9-78CFC7B567F5}"/>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4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85CBB671-FC69-FFD7-6965-37B5A41C61DA}"/>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4" y="6310302"/>
            <a:ext cx="1548718" cy="474296"/>
          </a:xfrm>
          <a:prstGeom prst="rect">
            <a:avLst/>
          </a:prstGeom>
          <a:ln w="12700">
            <a:miter lim="400000"/>
          </a:ln>
        </p:spPr>
      </p:pic>
      <p:sp>
        <p:nvSpPr>
          <p:cNvPr id="5" name="Slide Number"/>
          <p:cNvSpPr txBox="1">
            <a:spLocks noGrp="1"/>
          </p:cNvSpPr>
          <p:nvPr>
            <p:ph type="sldNum" sz="quarter" idx="2"/>
          </p:nvPr>
        </p:nvSpPr>
        <p:spPr>
          <a:xfrm>
            <a:off x="11480800" y="6330331"/>
            <a:ext cx="280874" cy="320041"/>
          </a:xfrm>
          <a:prstGeom prst="rect">
            <a:avLst/>
          </a:prstGeom>
          <a:ln w="12700">
            <a:miter lim="400000"/>
          </a:ln>
        </p:spPr>
        <p:txBody>
          <a:bodyPr wrap="none"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fld id="{86CB4B4D-7CA3-9044-876B-883B54F8677D}" type="slidenum">
              <a:t>‹#›</a:t>
            </a:fld>
            <a:endParaRPr/>
          </a:p>
        </p:txBody>
      </p:sp>
      <p:sp>
        <p:nvSpPr>
          <p:cNvPr id="6" name="Subtitle 5"/>
          <p:cNvSpPr txBox="1"/>
          <p:nvPr/>
        </p:nvSpPr>
        <p:spPr>
          <a:xfrm>
            <a:off x="8085935" y="6506678"/>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7" name="Subtitle 5"/>
          <p:cNvSpPr txBox="1"/>
          <p:nvPr/>
        </p:nvSpPr>
        <p:spPr>
          <a:xfrm>
            <a:off x="8085935" y="664926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A4.1 SITREP &amp; IR</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1" y="2325452"/>
            <a:ext cx="3721502"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2" name="Slide Number">
            <a:extLst>
              <a:ext uri="{FF2B5EF4-FFF2-40B4-BE49-F238E27FC236}">
                <a16:creationId xmlns:a16="http://schemas.microsoft.com/office/drawing/2014/main" id="{69E1F081-79E3-AA22-25D9-6F127EB213B5}"/>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a:t>
            </a:fld>
            <a:endParaRPr/>
          </a:p>
        </p:txBody>
      </p:sp>
      <p:sp>
        <p:nvSpPr>
          <p:cNvPr id="264" name="Text Placeholder 3"/>
          <p:cNvSpPr txBox="1">
            <a:spLocks noGrp="1"/>
          </p:cNvSpPr>
          <p:nvPr>
            <p:ph type="body" sz="quarter" idx="1"/>
          </p:nvPr>
        </p:nvSpPr>
        <p:spPr>
          <a:xfrm>
            <a:off x="5735959" y="3744855"/>
            <a:ext cx="3306578" cy="505975"/>
          </a:xfrm>
          <a:prstGeom prst="rect">
            <a:avLst/>
          </a:prstGeom>
        </p:spPr>
        <p:txBody>
          <a:bodyPr/>
          <a:lstStyle>
            <a:lvl1pPr marL="0" indent="0" defTabSz="243030">
              <a:spcBef>
                <a:spcPts val="200"/>
              </a:spcBef>
              <a:buSzTx/>
              <a:buNone/>
              <a:defRPr sz="2688">
                <a:solidFill>
                  <a:srgbClr val="002060"/>
                </a:solidFill>
              </a:defRPr>
            </a:lvl1pPr>
          </a:lstStyle>
          <a:p>
            <a:r>
              <a:t>Duration: 60’</a:t>
            </a:r>
          </a:p>
        </p:txBody>
      </p:sp>
      <p:sp>
        <p:nvSpPr>
          <p:cNvPr id="265" name="Title 2"/>
          <p:cNvSpPr txBox="1">
            <a:spLocks noGrp="1"/>
          </p:cNvSpPr>
          <p:nvPr>
            <p:ph type="title"/>
          </p:nvPr>
        </p:nvSpPr>
        <p:spPr>
          <a:xfrm>
            <a:off x="517796" y="1587565"/>
            <a:ext cx="4604499" cy="2410277"/>
          </a:xfrm>
          <a:prstGeom prst="rect">
            <a:avLst/>
          </a:prstGeom>
        </p:spPr>
        <p:txBody>
          <a:bodyPr>
            <a:normAutofit/>
          </a:bodyPr>
          <a:lstStyle>
            <a:lvl1pPr defTabSz="280642">
              <a:defRPr sz="3104"/>
            </a:lvl1pPr>
          </a:lstStyle>
          <a:p>
            <a:r>
              <a:rPr sz="3200" b="1" dirty="0"/>
              <a:t>RRT key deliverables: situation/mission report (SITREP) and investigation report</a:t>
            </a:r>
          </a:p>
        </p:txBody>
      </p:sp>
      <p:sp>
        <p:nvSpPr>
          <p:cNvPr id="266" name="TextBox 7"/>
          <p:cNvSpPr txBox="1"/>
          <p:nvPr/>
        </p:nvSpPr>
        <p:spPr>
          <a:xfrm>
            <a:off x="443254" y="1158970"/>
            <a:ext cx="6057111" cy="7078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sz="4000" b="1" dirty="0"/>
              <a:t> A4.1 </a:t>
            </a:r>
          </a:p>
        </p:txBody>
      </p:sp>
      <p:sp>
        <p:nvSpPr>
          <p:cNvPr id="267" name="TextBox 10"/>
          <p:cNvSpPr txBox="1"/>
          <p:nvPr/>
        </p:nvSpPr>
        <p:spPr>
          <a:xfrm>
            <a:off x="567709" y="4147146"/>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
        <p:nvSpPr>
          <p:cNvPr id="309" name="Content Placeholder 2"/>
          <p:cNvSpPr txBox="1">
            <a:spLocks noGrp="1"/>
          </p:cNvSpPr>
          <p:nvPr>
            <p:ph type="body" idx="1"/>
          </p:nvPr>
        </p:nvSpPr>
        <p:spPr>
          <a:xfrm>
            <a:off x="970208" y="842962"/>
            <a:ext cx="10038779" cy="5206965"/>
          </a:xfrm>
          <a:prstGeom prst="rect">
            <a:avLst/>
          </a:prstGeom>
        </p:spPr>
        <p:txBody>
          <a:bodyPr lIns="0" tIns="0" rIns="0" bIns="0"/>
          <a:lstStyle/>
          <a:p>
            <a:pPr marL="0" indent="0" algn="just" defTabSz="271962">
              <a:spcBef>
                <a:spcPts val="200"/>
              </a:spcBef>
              <a:buSzTx/>
              <a:buNone/>
              <a:defRPr sz="1879"/>
            </a:pPr>
            <a:r>
              <a:t>WHO Health Security Learning Platform - Training Materials</a:t>
            </a:r>
          </a:p>
          <a:p>
            <a:pPr marL="0" indent="0" algn="just" defTabSz="271962">
              <a:spcBef>
                <a:spcPts val="200"/>
              </a:spcBef>
              <a:buSzTx/>
              <a:buNone/>
              <a:defRPr sz="1879"/>
            </a:pPr>
            <a:r>
              <a:t>These WHO Training Materials are © World Health Organization (WHO) 2022. All rights reserved.</a:t>
            </a:r>
          </a:p>
          <a:p>
            <a:pPr marL="0" indent="0" algn="just" defTabSz="271962">
              <a:spcBef>
                <a:spcPts val="200"/>
              </a:spcBef>
              <a:buSzTx/>
              <a:buNone/>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marL="0" indent="0" algn="just" defTabSz="271962">
              <a:spcBef>
                <a:spcPts val="200"/>
              </a:spcBef>
              <a:buSzTx/>
              <a:buNone/>
              <a:defRPr sz="1879"/>
            </a:pPr>
            <a:endParaRPr/>
          </a:p>
          <a:p>
            <a:pPr marL="0" indent="0" algn="just" defTabSz="271962">
              <a:spcBef>
                <a:spcPts val="200"/>
              </a:spcBef>
              <a:buSzTx/>
              <a:buNone/>
              <a:defRPr sz="1879"/>
            </a:pPr>
            <a:r>
              <a:t>Should you adapt, modify, translate, or in any other way revise the contents of these materials, you shall not imply that WHO is any way affiliated with such modifications and shall not use the WHO name or emblem in such modified materials. </a:t>
            </a:r>
          </a:p>
          <a:p>
            <a:pPr marL="0" indent="0" algn="just" defTabSz="271962">
              <a:spcBef>
                <a:spcPts val="200"/>
              </a:spcBef>
              <a:buSzTx/>
              <a:buNone/>
              <a:defRPr sz="1879"/>
            </a:pPr>
            <a:endParaRPr/>
          </a:p>
          <a:p>
            <a:pPr marL="0" indent="0" algn="just" defTabSz="271962">
              <a:spcBef>
                <a:spcPts val="200"/>
              </a:spcBef>
              <a:buSzTx/>
              <a:buNone/>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marL="0" indent="0" algn="just" defTabSz="271962">
              <a:spcBef>
                <a:spcPts val="200"/>
              </a:spcBef>
              <a:buSzTx/>
              <a:buNone/>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
        <p:nvSpPr>
          <p:cNvPr id="270" name="Google Shape;307;p8"/>
          <p:cNvSpPr txBox="1">
            <a:spLocks noGrp="1"/>
          </p:cNvSpPr>
          <p:nvPr>
            <p:ph type="title"/>
          </p:nvPr>
        </p:nvSpPr>
        <p:spPr>
          <a:xfrm>
            <a:off x="393763" y="844564"/>
            <a:ext cx="3264196" cy="1932377"/>
          </a:xfrm>
          <a:prstGeom prst="rect">
            <a:avLst/>
          </a:prstGeom>
        </p:spPr>
        <p:txBody>
          <a:bodyPr lIns="0" tIns="0" rIns="0" bIns="0" anchor="t"/>
          <a:lstStyle/>
          <a:p>
            <a:r>
              <a:rPr b="1" dirty="0"/>
              <a:t>Introduction</a:t>
            </a:r>
          </a:p>
        </p:txBody>
      </p:sp>
      <p:sp>
        <p:nvSpPr>
          <p:cNvPr id="271" name="Google Shape;308;p8"/>
          <p:cNvSpPr txBox="1">
            <a:spLocks noGrp="1"/>
          </p:cNvSpPr>
          <p:nvPr>
            <p:ph type="body" idx="1"/>
          </p:nvPr>
        </p:nvSpPr>
        <p:spPr>
          <a:xfrm>
            <a:off x="4273550" y="1412775"/>
            <a:ext cx="7529514" cy="4976913"/>
          </a:xfrm>
          <a:prstGeom prst="rect">
            <a:avLst/>
          </a:prstGeom>
        </p:spPr>
        <p:txBody>
          <a:bodyPr lIns="0" tIns="0" rIns="0" bIns="0"/>
          <a:lstStyle/>
          <a:p>
            <a:pPr marL="0" indent="0">
              <a:buSzTx/>
              <a:buNone/>
              <a:defRPr sz="2400"/>
            </a:pPr>
            <a:r>
              <a:rPr dirty="0"/>
              <a:t>This learning resource is part of the Rapid Response Team Advanced Training Programme (RRT ATP) especially geared to RRT members.</a:t>
            </a:r>
          </a:p>
          <a:p>
            <a:pPr marL="0" indent="0">
              <a:buSzTx/>
              <a:buNone/>
              <a:defRPr sz="2400"/>
            </a:pPr>
            <a:endParaRPr dirty="0"/>
          </a:p>
          <a:p>
            <a:pPr marL="0" indent="0">
              <a:buSzTx/>
              <a:buNone/>
              <a:defRPr sz="2400"/>
            </a:pPr>
            <a:r>
              <a:rPr dirty="0"/>
              <a:t>Based on an all-hazard approach, the programme aims to provide RRT members with the advanced knowledge, skills, attitudes (KSA) and tools needed to early detect and effectively respond to  a public health event. </a:t>
            </a:r>
          </a:p>
          <a:p>
            <a:pPr marL="0" indent="0">
              <a:buSzTx/>
              <a:buNone/>
              <a:defRPr sz="2400"/>
            </a:pPr>
            <a:endParaRPr dirty="0"/>
          </a:p>
          <a:p>
            <a:pPr marL="0" indent="0">
              <a:buSzTx/>
              <a:buNone/>
              <a:defRPr sz="2400"/>
            </a:pPr>
            <a:r>
              <a:rPr dirty="0"/>
              <a:t>The RRT ATP is a component of the Rapid Response Teams Training</a:t>
            </a:r>
            <a:r>
              <a:rPr lang="fr-FR" dirty="0"/>
              <a:t> Programme.</a:t>
            </a:r>
            <a:endParaRPr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
        <p:nvSpPr>
          <p:cNvPr id="276" name="Title 2"/>
          <p:cNvSpPr txBox="1">
            <a:spLocks noGrp="1"/>
          </p:cNvSpPr>
          <p:nvPr>
            <p:ph type="title"/>
          </p:nvPr>
        </p:nvSpPr>
        <p:spPr>
          <a:xfrm>
            <a:off x="388937" y="-123226"/>
            <a:ext cx="3264195" cy="1932378"/>
          </a:xfrm>
          <a:prstGeom prst="rect">
            <a:avLst/>
          </a:prstGeom>
        </p:spPr>
        <p:txBody>
          <a:bodyPr/>
          <a:lstStyle/>
          <a:p>
            <a:r>
              <a:rPr b="1" dirty="0"/>
              <a:t>Learning objectives</a:t>
            </a:r>
          </a:p>
        </p:txBody>
      </p:sp>
      <p:sp>
        <p:nvSpPr>
          <p:cNvPr id="277" name="Text Placeholder 4"/>
          <p:cNvSpPr txBox="1">
            <a:spLocks noGrp="1"/>
          </p:cNvSpPr>
          <p:nvPr>
            <p:ph type="body" idx="1"/>
          </p:nvPr>
        </p:nvSpPr>
        <p:spPr>
          <a:xfrm>
            <a:off x="4273550" y="1556791"/>
            <a:ext cx="7332816" cy="4832898"/>
          </a:xfrm>
          <a:prstGeom prst="rect">
            <a:avLst/>
          </a:prstGeom>
        </p:spPr>
        <p:txBody>
          <a:bodyPr/>
          <a:lstStyle/>
          <a:p>
            <a:pPr marL="0" indent="0">
              <a:buSzTx/>
              <a:buNone/>
              <a:defRPr sz="2400"/>
            </a:pPr>
            <a:r>
              <a:rPr b="1" dirty="0">
                <a:solidFill>
                  <a:schemeClr val="tx1"/>
                </a:solidFill>
              </a:rPr>
              <a:t>At the end of this activity, you should be able to:</a:t>
            </a:r>
          </a:p>
          <a:p>
            <a:pPr>
              <a:defRPr sz="2400"/>
            </a:pPr>
            <a:endParaRPr dirty="0"/>
          </a:p>
          <a:p>
            <a:pPr marL="254000" indent="-254000">
              <a:spcBef>
                <a:spcPts val="0"/>
              </a:spcBef>
              <a:buClr>
                <a:srgbClr val="C00000"/>
              </a:buClr>
              <a:defRPr sz="2400"/>
            </a:pPr>
            <a:r>
              <a:rPr dirty="0"/>
              <a:t>Identify key areas of information that should be included in a field SITREP.</a:t>
            </a:r>
          </a:p>
          <a:p>
            <a:pPr marL="254000" indent="-254000">
              <a:spcBef>
                <a:spcPts val="0"/>
              </a:spcBef>
              <a:buClr>
                <a:srgbClr val="C00000"/>
              </a:buClr>
              <a:defRPr sz="2400"/>
            </a:pPr>
            <a:endParaRPr dirty="0"/>
          </a:p>
          <a:p>
            <a:pPr marL="254000" indent="-254000">
              <a:spcBef>
                <a:spcPts val="0"/>
              </a:spcBef>
              <a:buClr>
                <a:srgbClr val="C00000"/>
              </a:buClr>
              <a:defRPr sz="2400"/>
            </a:pPr>
            <a:r>
              <a:rPr dirty="0"/>
              <a:t>Identify key areas of information that should be included in an investigation report.</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
        <p:nvSpPr>
          <p:cNvPr id="282" name="Subtitle 2"/>
          <p:cNvSpPr txBox="1">
            <a:spLocks noGrp="1"/>
          </p:cNvSpPr>
          <p:nvPr>
            <p:ph type="body" idx="1"/>
          </p:nvPr>
        </p:nvSpPr>
        <p:spPr>
          <a:xfrm>
            <a:off x="4273550" y="1628799"/>
            <a:ext cx="7529514" cy="4760890"/>
          </a:xfrm>
          <a:prstGeom prst="rect">
            <a:avLst/>
          </a:prstGeom>
        </p:spPr>
        <p:txBody>
          <a:bodyPr/>
          <a:lstStyle/>
          <a:p>
            <a:pPr marL="0" indent="0">
              <a:buSzTx/>
              <a:buNone/>
              <a:defRPr sz="2400"/>
            </a:pPr>
            <a:r>
              <a:rPr b="1" dirty="0">
                <a:solidFill>
                  <a:srgbClr val="C00000"/>
                </a:solidFill>
              </a:rPr>
              <a:t>GROUP EXERCISE (4 groups)</a:t>
            </a:r>
          </a:p>
          <a:p>
            <a:pPr marL="0" indent="0">
              <a:buSzTx/>
              <a:buNone/>
              <a:defRPr sz="2400"/>
            </a:pPr>
            <a:endParaRPr dirty="0"/>
          </a:p>
          <a:p>
            <a:pPr marL="457200" indent="-457200">
              <a:buClr>
                <a:srgbClr val="C00000"/>
              </a:buClr>
              <a:buSzTx/>
              <a:buFont typeface="+mj-lt"/>
              <a:buAutoNum type="arabicPeriod"/>
              <a:defRPr sz="2400"/>
            </a:pPr>
            <a:r>
              <a:rPr dirty="0"/>
              <a:t>Two groups are given a SITREP; the other two groups are given an investigation report. </a:t>
            </a:r>
          </a:p>
          <a:p>
            <a:pPr marL="457200" indent="-457200">
              <a:buClr>
                <a:srgbClr val="C00000"/>
              </a:buClr>
              <a:buSzTx/>
              <a:buFont typeface="+mj-lt"/>
              <a:buAutoNum type="arabicPeriod"/>
              <a:defRPr sz="2400"/>
            </a:pPr>
            <a:endParaRPr dirty="0"/>
          </a:p>
          <a:p>
            <a:pPr marL="457200" indent="-457200">
              <a:buClr>
                <a:srgbClr val="C00000"/>
              </a:buClr>
              <a:buSzTx/>
              <a:buFont typeface="+mj-lt"/>
              <a:buAutoNum type="arabicPeriod"/>
              <a:defRPr sz="2400"/>
            </a:pPr>
            <a:r>
              <a:rPr dirty="0"/>
              <a:t>Each group should analyze the</a:t>
            </a:r>
            <a:r>
              <a:rPr lang="fr-FR" dirty="0"/>
              <a:t> SITREP or</a:t>
            </a:r>
            <a:r>
              <a:rPr dirty="0"/>
              <a:t> reports and critique the format, content, length, etc. </a:t>
            </a:r>
          </a:p>
          <a:p>
            <a:pPr marL="457200" indent="-457200">
              <a:buClr>
                <a:srgbClr val="C00000"/>
              </a:buClr>
              <a:buSzTx/>
              <a:buFont typeface="+mj-lt"/>
              <a:buAutoNum type="arabicPeriod"/>
              <a:defRPr sz="2400"/>
            </a:pPr>
            <a:endParaRPr dirty="0"/>
          </a:p>
          <a:p>
            <a:pPr marL="457200" indent="-457200">
              <a:buClr>
                <a:srgbClr val="C00000"/>
              </a:buClr>
              <a:buSzTx/>
              <a:buFont typeface="+mj-lt"/>
              <a:buAutoNum type="arabicPeriod"/>
              <a:defRPr sz="2400"/>
            </a:pPr>
            <a:r>
              <a:rPr lang="fr-FR" dirty="0" err="1"/>
              <a:t>Each</a:t>
            </a:r>
            <a:r>
              <a:rPr lang="fr-FR" dirty="0"/>
              <a:t> group </a:t>
            </a:r>
            <a:r>
              <a:rPr lang="fr-FR" dirty="0" err="1"/>
              <a:t>should</a:t>
            </a:r>
            <a:r>
              <a:rPr lang="fr-FR" dirty="0"/>
              <a:t> c</a:t>
            </a:r>
            <a:r>
              <a:rPr dirty="0" err="1"/>
              <a:t>omplete</a:t>
            </a:r>
            <a:r>
              <a:rPr dirty="0"/>
              <a:t> the critique table</a:t>
            </a:r>
            <a:r>
              <a:rPr lang="fr-FR" dirty="0"/>
              <a:t> </a:t>
            </a:r>
            <a:r>
              <a:rPr lang="fr-FR" dirty="0" err="1"/>
              <a:t>presented</a:t>
            </a:r>
            <a:r>
              <a:rPr lang="fr-FR" dirty="0"/>
              <a:t> in </a:t>
            </a:r>
            <a:r>
              <a:rPr lang="fr-FR" dirty="0" err="1"/>
              <a:t>next</a:t>
            </a:r>
            <a:r>
              <a:rPr lang="fr-FR" dirty="0"/>
              <a:t> slide</a:t>
            </a:r>
            <a:r>
              <a:rPr dirty="0"/>
              <a:t> for each document. </a:t>
            </a:r>
          </a:p>
        </p:txBody>
      </p:sp>
      <p:sp>
        <p:nvSpPr>
          <p:cNvPr id="283" name="TextBox 5"/>
          <p:cNvSpPr txBox="1"/>
          <p:nvPr/>
        </p:nvSpPr>
        <p:spPr>
          <a:xfrm>
            <a:off x="385334" y="769787"/>
            <a:ext cx="605711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Instructions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graphicFrame>
        <p:nvGraphicFramePr>
          <p:cNvPr id="289" name="Table 5"/>
          <p:cNvGraphicFramePr/>
          <p:nvPr>
            <p:extLst>
              <p:ext uri="{D42A27DB-BD31-4B8C-83A1-F6EECF244321}">
                <p14:modId xmlns:p14="http://schemas.microsoft.com/office/powerpoint/2010/main" val="568917729"/>
              </p:ext>
            </p:extLst>
          </p:nvPr>
        </p:nvGraphicFramePr>
        <p:xfrm>
          <a:off x="2153479" y="1532283"/>
          <a:ext cx="8027861" cy="2062477"/>
        </p:xfrm>
        <a:graphic>
          <a:graphicData uri="http://schemas.openxmlformats.org/drawingml/2006/table">
            <a:tbl>
              <a:tblPr firstRow="1" bandRow="1">
                <a:tableStyleId>{4C3C2611-4C71-4FC5-86AE-919BDF0F9419}</a:tableStyleId>
              </a:tblPr>
              <a:tblGrid>
                <a:gridCol w="8027861">
                  <a:extLst>
                    <a:ext uri="{9D8B030D-6E8A-4147-A177-3AD203B41FA5}">
                      <a16:colId xmlns:a16="http://schemas.microsoft.com/office/drawing/2014/main" val="20000"/>
                    </a:ext>
                  </a:extLst>
                </a:gridCol>
              </a:tblGrid>
              <a:tr h="370840">
                <a:tc>
                  <a:txBody>
                    <a:bodyPr/>
                    <a:lstStyle/>
                    <a:p>
                      <a:pPr algn="ctr" defTabSz="289321">
                        <a:defRPr sz="1800" b="0">
                          <a:solidFill>
                            <a:srgbClr val="000000"/>
                          </a:solidFill>
                        </a:defRPr>
                      </a:pPr>
                      <a:r>
                        <a:rPr lang="fr-FR" sz="1600" b="1" dirty="0">
                          <a:solidFill>
                            <a:srgbClr val="FFFFFF"/>
                          </a:solidFill>
                          <a:latin typeface="Source Sans Pro Regular"/>
                          <a:sym typeface="Calibri"/>
                        </a:rPr>
                        <a:t>Data and i</a:t>
                      </a:r>
                      <a:r>
                        <a:rPr sz="1600" b="1" dirty="0" err="1">
                          <a:solidFill>
                            <a:srgbClr val="FFFFFF"/>
                          </a:solidFill>
                          <a:latin typeface="Source Sans Pro Regular"/>
                          <a:sym typeface="Calibri"/>
                        </a:rPr>
                        <a:t>nformation</a:t>
                      </a:r>
                      <a:r>
                        <a:rPr sz="1600" b="1" dirty="0">
                          <a:solidFill>
                            <a:srgbClr val="FFFFFF"/>
                          </a:solidFill>
                          <a:latin typeface="Source Sans Pro Regular"/>
                          <a:sym typeface="Calibri"/>
                        </a:rPr>
                        <a:t> available </a:t>
                      </a:r>
                      <a:endParaRPr lang="fr-FR" sz="1600" b="1" dirty="0">
                        <a:solidFill>
                          <a:srgbClr val="FFFFFF"/>
                        </a:solidFill>
                        <a:latin typeface="Source Sans Pro Regular"/>
                        <a:sym typeface="Calibri"/>
                      </a:endParaRPr>
                    </a:p>
                    <a:p>
                      <a:pPr algn="ctr" defTabSz="289321">
                        <a:defRPr sz="1800" b="0">
                          <a:solidFill>
                            <a:srgbClr val="000000"/>
                          </a:solidFill>
                        </a:defRPr>
                      </a:pPr>
                      <a:r>
                        <a:rPr sz="1600" b="1" dirty="0">
                          <a:solidFill>
                            <a:srgbClr val="FFFFFF"/>
                          </a:solidFill>
                          <a:latin typeface="Source Sans Pro Regular"/>
                          <a:sym typeface="Calibri"/>
                        </a:rPr>
                        <a:t>(is the </a:t>
                      </a:r>
                      <a:r>
                        <a:rPr lang="fr-FR" sz="1600" b="1" dirty="0">
                          <a:solidFill>
                            <a:srgbClr val="FFFFFF"/>
                          </a:solidFill>
                          <a:latin typeface="Source Sans Pro Regular"/>
                          <a:sym typeface="Calibri"/>
                        </a:rPr>
                        <a:t>data/</a:t>
                      </a:r>
                      <a:r>
                        <a:rPr sz="1600" b="1" dirty="0">
                          <a:solidFill>
                            <a:srgbClr val="FFFFFF"/>
                          </a:solidFill>
                          <a:latin typeface="Source Sans Pro Regular"/>
                          <a:sym typeface="Calibri"/>
                        </a:rPr>
                        <a:t>information available complete, specific, accurate, clear, etc.?)</a:t>
                      </a:r>
                    </a:p>
                  </a:txBody>
                  <a:tcPr marL="45720" marR="45720" horzOverflow="overflow"/>
                </a:tc>
                <a:extLst>
                  <a:ext uri="{0D108BD9-81ED-4DB2-BD59-A6C34878D82A}">
                    <a16:rowId xmlns:a16="http://schemas.microsoft.com/office/drawing/2014/main" val="10000"/>
                  </a:ext>
                </a:extLst>
              </a:tr>
              <a:tr h="370840">
                <a:tc>
                  <a:txBody>
                    <a:bodyPr/>
                    <a:lstStyle/>
                    <a:p>
                      <a:pPr defTabSz="289321">
                        <a:defRPr sz="500">
                          <a:sym typeface="Calibri"/>
                        </a:defRPr>
                      </a:pPr>
                      <a:endParaRPr>
                        <a:latin typeface="Source Sans Pro Regular"/>
                      </a:endParaRPr>
                    </a:p>
                  </a:txBody>
                  <a:tcPr marL="45720" marR="45720" horzOverflow="overflow"/>
                </a:tc>
                <a:extLst>
                  <a:ext uri="{0D108BD9-81ED-4DB2-BD59-A6C34878D82A}">
                    <a16:rowId xmlns:a16="http://schemas.microsoft.com/office/drawing/2014/main" val="10001"/>
                  </a:ext>
                </a:extLst>
              </a:tr>
              <a:tr h="370840">
                <a:tc>
                  <a:txBody>
                    <a:bodyPr/>
                    <a:lstStyle/>
                    <a:p>
                      <a:pPr defTabSz="289321">
                        <a:defRPr sz="500">
                          <a:sym typeface="Calibri"/>
                        </a:defRPr>
                      </a:pPr>
                      <a:endParaRPr>
                        <a:latin typeface="Source Sans Pro Regular"/>
                      </a:endParaRPr>
                    </a:p>
                  </a:txBody>
                  <a:tcPr marL="45720" marR="45720" horzOverflow="overflow"/>
                </a:tc>
                <a:extLst>
                  <a:ext uri="{0D108BD9-81ED-4DB2-BD59-A6C34878D82A}">
                    <a16:rowId xmlns:a16="http://schemas.microsoft.com/office/drawing/2014/main" val="10002"/>
                  </a:ext>
                </a:extLst>
              </a:tr>
              <a:tr h="370839">
                <a:tc>
                  <a:txBody>
                    <a:bodyPr/>
                    <a:lstStyle/>
                    <a:p>
                      <a:pPr defTabSz="289321">
                        <a:defRPr sz="500">
                          <a:sym typeface="Calibri"/>
                        </a:defRPr>
                      </a:pPr>
                      <a:endParaRPr>
                        <a:latin typeface="Source Sans Pro Regular"/>
                      </a:endParaRPr>
                    </a:p>
                  </a:txBody>
                  <a:tcPr marL="45720" marR="45720" horzOverflow="overflow"/>
                </a:tc>
                <a:extLst>
                  <a:ext uri="{0D108BD9-81ED-4DB2-BD59-A6C34878D82A}">
                    <a16:rowId xmlns:a16="http://schemas.microsoft.com/office/drawing/2014/main" val="10003"/>
                  </a:ext>
                </a:extLst>
              </a:tr>
              <a:tr h="370838">
                <a:tc>
                  <a:txBody>
                    <a:bodyPr/>
                    <a:lstStyle/>
                    <a:p>
                      <a:pPr defTabSz="289321">
                        <a:defRPr sz="500">
                          <a:sym typeface="Calibri"/>
                        </a:defRPr>
                      </a:pPr>
                      <a:endParaRPr dirty="0">
                        <a:latin typeface="Source Sans Pro Regular"/>
                      </a:endParaRPr>
                    </a:p>
                  </a:txBody>
                  <a:tcPr marL="45720" marR="45720" horzOverflow="overflow"/>
                </a:tc>
                <a:extLst>
                  <a:ext uri="{0D108BD9-81ED-4DB2-BD59-A6C34878D82A}">
                    <a16:rowId xmlns:a16="http://schemas.microsoft.com/office/drawing/2014/main" val="10004"/>
                  </a:ext>
                </a:extLst>
              </a:tr>
            </a:tbl>
          </a:graphicData>
        </a:graphic>
      </p:graphicFrame>
      <p:graphicFrame>
        <p:nvGraphicFramePr>
          <p:cNvPr id="290" name="Table 5"/>
          <p:cNvGraphicFramePr/>
          <p:nvPr>
            <p:extLst>
              <p:ext uri="{D42A27DB-BD31-4B8C-83A1-F6EECF244321}">
                <p14:modId xmlns:p14="http://schemas.microsoft.com/office/powerpoint/2010/main" val="2470256251"/>
              </p:ext>
            </p:extLst>
          </p:nvPr>
        </p:nvGraphicFramePr>
        <p:xfrm>
          <a:off x="2186609" y="3685761"/>
          <a:ext cx="8027861" cy="1854197"/>
        </p:xfrm>
        <a:graphic>
          <a:graphicData uri="http://schemas.openxmlformats.org/drawingml/2006/table">
            <a:tbl>
              <a:tblPr firstRow="1" bandRow="1">
                <a:tableStyleId>{4C3C2611-4C71-4FC5-86AE-919BDF0F9419}</a:tableStyleId>
              </a:tblPr>
              <a:tblGrid>
                <a:gridCol w="8027861">
                  <a:extLst>
                    <a:ext uri="{9D8B030D-6E8A-4147-A177-3AD203B41FA5}">
                      <a16:colId xmlns:a16="http://schemas.microsoft.com/office/drawing/2014/main" val="20000"/>
                    </a:ext>
                  </a:extLst>
                </a:gridCol>
              </a:tblGrid>
              <a:tr h="370840">
                <a:tc>
                  <a:txBody>
                    <a:bodyPr/>
                    <a:lstStyle/>
                    <a:p>
                      <a:pPr algn="ctr" defTabSz="289321">
                        <a:defRPr sz="1800" b="0">
                          <a:solidFill>
                            <a:srgbClr val="000000"/>
                          </a:solidFill>
                        </a:defRPr>
                      </a:pPr>
                      <a:r>
                        <a:rPr lang="fr-FR" sz="1600" b="1" dirty="0">
                          <a:solidFill>
                            <a:srgbClr val="FFFFFF"/>
                          </a:solidFill>
                          <a:latin typeface="Source Sans Pro Regular"/>
                          <a:sym typeface="Calibri"/>
                        </a:rPr>
                        <a:t>M</a:t>
                      </a:r>
                      <a:r>
                        <a:rPr sz="1600" b="1" dirty="0" err="1">
                          <a:solidFill>
                            <a:srgbClr val="FFFFFF"/>
                          </a:solidFill>
                          <a:latin typeface="Source Sans Pro Regular"/>
                          <a:sym typeface="Calibri"/>
                        </a:rPr>
                        <a:t>issing</a:t>
                      </a:r>
                      <a:r>
                        <a:rPr lang="fr-FR" sz="1600" b="1" dirty="0">
                          <a:solidFill>
                            <a:srgbClr val="FFFFFF"/>
                          </a:solidFill>
                          <a:latin typeface="Source Sans Pro Regular"/>
                          <a:sym typeface="Calibri"/>
                        </a:rPr>
                        <a:t> data and information</a:t>
                      </a:r>
                      <a:endParaRPr sz="1600" b="1" dirty="0">
                        <a:solidFill>
                          <a:srgbClr val="FFFFFF"/>
                        </a:solidFill>
                        <a:latin typeface="Source Sans Pro Regular"/>
                        <a:sym typeface="Calibri"/>
                      </a:endParaRPr>
                    </a:p>
                  </a:txBody>
                  <a:tcPr marL="45720" marR="45720" horzOverflow="overflow"/>
                </a:tc>
                <a:extLst>
                  <a:ext uri="{0D108BD9-81ED-4DB2-BD59-A6C34878D82A}">
                    <a16:rowId xmlns:a16="http://schemas.microsoft.com/office/drawing/2014/main" val="10000"/>
                  </a:ext>
                </a:extLst>
              </a:tr>
              <a:tr h="370840">
                <a:tc>
                  <a:txBody>
                    <a:bodyPr/>
                    <a:lstStyle/>
                    <a:p>
                      <a:pPr defTabSz="289321">
                        <a:defRPr sz="500">
                          <a:sym typeface="Calibri"/>
                        </a:defRPr>
                      </a:pPr>
                      <a:endParaRPr>
                        <a:latin typeface="Source Sans Pro Regular"/>
                      </a:endParaRPr>
                    </a:p>
                  </a:txBody>
                  <a:tcPr marL="45720" marR="45720" horzOverflow="overflow"/>
                </a:tc>
                <a:extLst>
                  <a:ext uri="{0D108BD9-81ED-4DB2-BD59-A6C34878D82A}">
                    <a16:rowId xmlns:a16="http://schemas.microsoft.com/office/drawing/2014/main" val="10001"/>
                  </a:ext>
                </a:extLst>
              </a:tr>
              <a:tr h="370840">
                <a:tc>
                  <a:txBody>
                    <a:bodyPr/>
                    <a:lstStyle/>
                    <a:p>
                      <a:pPr defTabSz="289321">
                        <a:defRPr sz="500">
                          <a:sym typeface="Calibri"/>
                        </a:defRPr>
                      </a:pPr>
                      <a:endParaRPr>
                        <a:latin typeface="Source Sans Pro Regular"/>
                      </a:endParaRPr>
                    </a:p>
                  </a:txBody>
                  <a:tcPr marL="45720" marR="45720" horzOverflow="overflow"/>
                </a:tc>
                <a:extLst>
                  <a:ext uri="{0D108BD9-81ED-4DB2-BD59-A6C34878D82A}">
                    <a16:rowId xmlns:a16="http://schemas.microsoft.com/office/drawing/2014/main" val="10002"/>
                  </a:ext>
                </a:extLst>
              </a:tr>
              <a:tr h="370839">
                <a:tc>
                  <a:txBody>
                    <a:bodyPr/>
                    <a:lstStyle/>
                    <a:p>
                      <a:pPr defTabSz="289321">
                        <a:defRPr sz="500">
                          <a:sym typeface="Calibri"/>
                        </a:defRPr>
                      </a:pPr>
                      <a:endParaRPr>
                        <a:latin typeface="Source Sans Pro Regular"/>
                      </a:endParaRPr>
                    </a:p>
                  </a:txBody>
                  <a:tcPr marL="45720" marR="45720" horzOverflow="overflow"/>
                </a:tc>
                <a:extLst>
                  <a:ext uri="{0D108BD9-81ED-4DB2-BD59-A6C34878D82A}">
                    <a16:rowId xmlns:a16="http://schemas.microsoft.com/office/drawing/2014/main" val="10003"/>
                  </a:ext>
                </a:extLst>
              </a:tr>
              <a:tr h="370838">
                <a:tc>
                  <a:txBody>
                    <a:bodyPr/>
                    <a:lstStyle/>
                    <a:p>
                      <a:pPr defTabSz="289321">
                        <a:defRPr sz="500">
                          <a:sym typeface="Calibri"/>
                        </a:defRPr>
                      </a:pPr>
                      <a:endParaRPr dirty="0">
                        <a:latin typeface="Source Sans Pro Regular"/>
                      </a:endParaRPr>
                    </a:p>
                  </a:txBody>
                  <a:tcPr marL="45720" marR="45720" horzOverflow="overflow"/>
                </a:tc>
                <a:extLst>
                  <a:ext uri="{0D108BD9-81ED-4DB2-BD59-A6C34878D82A}">
                    <a16:rowId xmlns:a16="http://schemas.microsoft.com/office/drawing/2014/main" val="10004"/>
                  </a:ext>
                </a:extLst>
              </a:tr>
            </a:tbl>
          </a:graphicData>
        </a:graphic>
      </p:graphicFrame>
      <p:sp>
        <p:nvSpPr>
          <p:cNvPr id="291" name="TextBox 3"/>
          <p:cNvSpPr txBox="1"/>
          <p:nvPr/>
        </p:nvSpPr>
        <p:spPr>
          <a:xfrm>
            <a:off x="237063" y="-1"/>
            <a:ext cx="605711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Critique table</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sp>
        <p:nvSpPr>
          <p:cNvPr id="294" name="Title 1"/>
          <p:cNvSpPr txBox="1">
            <a:spLocks noGrp="1"/>
          </p:cNvSpPr>
          <p:nvPr>
            <p:ph type="title"/>
          </p:nvPr>
        </p:nvSpPr>
        <p:spPr>
          <a:xfrm>
            <a:off x="369876" y="-123226"/>
            <a:ext cx="3264195" cy="1932378"/>
          </a:xfrm>
          <a:prstGeom prst="rect">
            <a:avLst/>
          </a:prstGeom>
        </p:spPr>
        <p:txBody>
          <a:bodyPr/>
          <a:lstStyle/>
          <a:p>
            <a:r>
              <a:rPr b="1" dirty="0"/>
              <a:t>Debriefing: SITREP Example</a:t>
            </a:r>
          </a:p>
        </p:txBody>
      </p:sp>
      <p:sp>
        <p:nvSpPr>
          <p:cNvPr id="295" name="Subtitle 2"/>
          <p:cNvSpPr txBox="1"/>
          <p:nvPr/>
        </p:nvSpPr>
        <p:spPr>
          <a:xfrm>
            <a:off x="4550318" y="842963"/>
            <a:ext cx="7271806" cy="48936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400">
                <a:latin typeface="Source Sans Pro Regular"/>
                <a:ea typeface="Source Sans Pro Regular"/>
                <a:cs typeface="Source Sans Pro Regular"/>
                <a:sym typeface="Source Sans Pro Regular"/>
              </a:defRPr>
            </a:pPr>
            <a:r>
              <a:rPr sz="2400" dirty="0"/>
              <a:t>Based on the samples (A4.1a &amp; A4.1b)</a:t>
            </a:r>
            <a:endParaRPr sz="2400" dirty="0">
              <a:solidFill>
                <a:srgbClr val="10253F"/>
              </a:solidFill>
              <a:latin typeface="Arial"/>
              <a:ea typeface="Arial"/>
              <a:cs typeface="Arial"/>
              <a:sym typeface="Arial"/>
            </a:endParaRPr>
          </a:p>
          <a:p>
            <a:pPr>
              <a:defRPr sz="2400">
                <a:latin typeface="Source Sans Pro Regular"/>
                <a:ea typeface="Source Sans Pro Regular"/>
                <a:cs typeface="Source Sans Pro Regular"/>
                <a:sym typeface="Source Sans Pro Regular"/>
              </a:defRPr>
            </a:pPr>
            <a:endParaRPr sz="2400" dirty="0">
              <a:solidFill>
                <a:srgbClr val="10253F"/>
              </a:solidFill>
              <a:latin typeface="Arial"/>
              <a:ea typeface="Arial"/>
              <a:cs typeface="Arial"/>
              <a:sym typeface="Arial"/>
            </a:endParaRPr>
          </a:p>
          <a:p>
            <a:pPr>
              <a:defRPr sz="2400" u="sng">
                <a:latin typeface="Source Sans Pro Regular"/>
                <a:ea typeface="Source Sans Pro Regular"/>
                <a:cs typeface="Source Sans Pro Regular"/>
                <a:sym typeface="Source Sans Pro Regular"/>
              </a:defRPr>
            </a:pPr>
            <a:r>
              <a:rPr sz="2400" b="1" dirty="0">
                <a:solidFill>
                  <a:srgbClr val="C00000"/>
                </a:solidFill>
              </a:rPr>
              <a:t>Required Areas of the Situation Report</a:t>
            </a:r>
            <a:endParaRPr sz="2400" b="1" dirty="0">
              <a:solidFill>
                <a:srgbClr val="C00000"/>
              </a:solidFill>
              <a:latin typeface="Arial"/>
              <a:ea typeface="Arial"/>
              <a:cs typeface="Arial"/>
              <a:sym typeface="Arial"/>
            </a:endParaRPr>
          </a:p>
          <a:p>
            <a:pPr>
              <a:defRPr sz="2400">
                <a:latin typeface="Source Sans Pro Regular"/>
                <a:ea typeface="Source Sans Pro Regular"/>
                <a:cs typeface="Source Sans Pro Regular"/>
                <a:sym typeface="Source Sans Pro Regular"/>
              </a:defRPr>
            </a:pPr>
            <a:endParaRPr sz="2400" dirty="0">
              <a:solidFill>
                <a:srgbClr val="10253F"/>
              </a:solidFill>
              <a:latin typeface="Arial"/>
              <a:ea typeface="Arial"/>
              <a:cs typeface="Arial"/>
              <a:sym typeface="Arial"/>
            </a:endParaRPr>
          </a:p>
          <a:p>
            <a:pPr marL="254000" indent="-254000">
              <a:buClr>
                <a:srgbClr val="C00000"/>
              </a:buClr>
              <a:buSzPct val="100000"/>
              <a:buFont typeface="Arial"/>
              <a:buChar char="•"/>
              <a:defRPr sz="2400">
                <a:latin typeface="Source Sans Pro Regular"/>
                <a:ea typeface="Source Sans Pro Regular"/>
                <a:cs typeface="Source Sans Pro Regular"/>
                <a:sym typeface="Source Sans Pro Regular"/>
              </a:defRPr>
            </a:pPr>
            <a:r>
              <a:rPr sz="2400" dirty="0"/>
              <a:t>Date/Time</a:t>
            </a:r>
            <a:endParaRPr sz="2400" dirty="0">
              <a:solidFill>
                <a:srgbClr val="10253F"/>
              </a:solidFill>
              <a:latin typeface="Arial"/>
              <a:ea typeface="Arial"/>
              <a:cs typeface="Arial"/>
              <a:sym typeface="Arial"/>
            </a:endParaRPr>
          </a:p>
          <a:p>
            <a:pPr marL="254000" indent="-254000">
              <a:buClr>
                <a:srgbClr val="C00000"/>
              </a:buClr>
              <a:buSzPct val="100000"/>
              <a:buFont typeface="Arial"/>
              <a:buChar char="•"/>
              <a:defRPr sz="2400">
                <a:latin typeface="Source Sans Pro Regular"/>
                <a:ea typeface="Source Sans Pro Regular"/>
                <a:cs typeface="Source Sans Pro Regular"/>
                <a:sym typeface="Source Sans Pro Regular"/>
              </a:defRPr>
            </a:pPr>
            <a:r>
              <a:rPr sz="2400" dirty="0"/>
              <a:t>Places/Affected Areas</a:t>
            </a:r>
            <a:endParaRPr sz="2400" dirty="0">
              <a:solidFill>
                <a:srgbClr val="10253F"/>
              </a:solidFill>
              <a:latin typeface="Arial"/>
              <a:ea typeface="Arial"/>
              <a:cs typeface="Arial"/>
              <a:sym typeface="Arial"/>
            </a:endParaRPr>
          </a:p>
          <a:p>
            <a:pPr marL="254000" indent="-254000">
              <a:buClr>
                <a:srgbClr val="C00000"/>
              </a:buClr>
              <a:buSzPct val="100000"/>
              <a:buFont typeface="Arial"/>
              <a:buChar char="•"/>
              <a:defRPr sz="2400">
                <a:latin typeface="Source Sans Pro Regular"/>
                <a:ea typeface="Source Sans Pro Regular"/>
                <a:cs typeface="Source Sans Pro Regular"/>
                <a:sym typeface="Source Sans Pro Regular"/>
              </a:defRPr>
            </a:pPr>
            <a:r>
              <a:rPr sz="2400" dirty="0"/>
              <a:t>Summary</a:t>
            </a:r>
            <a:endParaRPr sz="2400" dirty="0">
              <a:solidFill>
                <a:srgbClr val="10253F"/>
              </a:solidFill>
              <a:latin typeface="Arial"/>
              <a:ea typeface="Arial"/>
              <a:cs typeface="Arial"/>
              <a:sym typeface="Arial"/>
            </a:endParaRPr>
          </a:p>
          <a:p>
            <a:pPr marL="254000" indent="-254000">
              <a:buClr>
                <a:srgbClr val="C00000"/>
              </a:buClr>
              <a:buSzPct val="100000"/>
              <a:buFont typeface="Arial"/>
              <a:buChar char="•"/>
              <a:defRPr sz="2400">
                <a:latin typeface="Source Sans Pro Regular"/>
                <a:ea typeface="Source Sans Pro Regular"/>
                <a:cs typeface="Source Sans Pro Regular"/>
                <a:sym typeface="Source Sans Pro Regular"/>
              </a:defRPr>
            </a:pPr>
            <a:r>
              <a:rPr sz="2400" dirty="0"/>
              <a:t>Epidemiologic Situation</a:t>
            </a:r>
            <a:endParaRPr sz="2400" dirty="0">
              <a:solidFill>
                <a:srgbClr val="10253F"/>
              </a:solidFill>
              <a:latin typeface="Arial"/>
              <a:ea typeface="Arial"/>
              <a:cs typeface="Arial"/>
              <a:sym typeface="Arial"/>
            </a:endParaRPr>
          </a:p>
          <a:p>
            <a:pPr marL="254000" indent="-254000">
              <a:buClr>
                <a:srgbClr val="C00000"/>
              </a:buClr>
              <a:buSzPct val="100000"/>
              <a:buFont typeface="Arial"/>
              <a:buChar char="•"/>
              <a:defRPr sz="2400">
                <a:latin typeface="Source Sans Pro Regular"/>
                <a:ea typeface="Source Sans Pro Regular"/>
                <a:cs typeface="Source Sans Pro Regular"/>
                <a:sym typeface="Source Sans Pro Regular"/>
              </a:defRPr>
            </a:pPr>
            <a:r>
              <a:rPr sz="2400" dirty="0"/>
              <a:t>Actions Undertaken</a:t>
            </a:r>
            <a:endParaRPr sz="2400" dirty="0">
              <a:solidFill>
                <a:srgbClr val="10253F"/>
              </a:solidFill>
              <a:latin typeface="Arial"/>
              <a:ea typeface="Arial"/>
              <a:cs typeface="Arial"/>
              <a:sym typeface="Arial"/>
            </a:endParaRPr>
          </a:p>
          <a:p>
            <a:pPr marL="254000" indent="-254000">
              <a:buClr>
                <a:srgbClr val="C00000"/>
              </a:buClr>
              <a:buSzPct val="100000"/>
              <a:buFont typeface="Arial"/>
              <a:buChar char="•"/>
              <a:defRPr sz="2400">
                <a:latin typeface="Source Sans Pro Regular"/>
                <a:ea typeface="Source Sans Pro Regular"/>
                <a:cs typeface="Source Sans Pro Regular"/>
                <a:sym typeface="Source Sans Pro Regular"/>
              </a:defRPr>
            </a:pPr>
            <a:r>
              <a:rPr sz="2400" dirty="0"/>
              <a:t>Contacts and Coordination</a:t>
            </a:r>
            <a:endParaRPr sz="2400" dirty="0">
              <a:solidFill>
                <a:srgbClr val="10253F"/>
              </a:solidFill>
              <a:latin typeface="Arial"/>
              <a:ea typeface="Arial"/>
              <a:cs typeface="Arial"/>
              <a:sym typeface="Arial"/>
            </a:endParaRPr>
          </a:p>
          <a:p>
            <a:pPr marL="254000" indent="-254000">
              <a:buClr>
                <a:srgbClr val="C00000"/>
              </a:buClr>
              <a:buSzPct val="100000"/>
              <a:buFont typeface="Arial"/>
              <a:buChar char="•"/>
              <a:defRPr sz="2400">
                <a:latin typeface="Source Sans Pro Regular"/>
                <a:ea typeface="Source Sans Pro Regular"/>
                <a:cs typeface="Source Sans Pro Regular"/>
                <a:sym typeface="Source Sans Pro Regular"/>
              </a:defRPr>
            </a:pPr>
            <a:r>
              <a:rPr sz="2400" dirty="0"/>
              <a:t>Challenges/Obstacles</a:t>
            </a:r>
            <a:endParaRPr sz="2400" dirty="0">
              <a:solidFill>
                <a:srgbClr val="10253F"/>
              </a:solidFill>
              <a:latin typeface="Arial"/>
              <a:ea typeface="Arial"/>
              <a:cs typeface="Arial"/>
              <a:sym typeface="Arial"/>
            </a:endParaRPr>
          </a:p>
          <a:p>
            <a:pPr marL="254000" indent="-254000">
              <a:buClr>
                <a:srgbClr val="C00000"/>
              </a:buClr>
              <a:buSzPct val="100000"/>
              <a:buFont typeface="Arial"/>
              <a:buChar char="•"/>
              <a:defRPr sz="2400">
                <a:latin typeface="Source Sans Pro Regular"/>
                <a:ea typeface="Source Sans Pro Regular"/>
                <a:cs typeface="Source Sans Pro Regular"/>
                <a:sym typeface="Source Sans Pro Regular"/>
              </a:defRPr>
            </a:pPr>
            <a:r>
              <a:rPr sz="2400" dirty="0"/>
              <a:t>Recommended Actions</a:t>
            </a:r>
            <a:endParaRPr sz="2400" dirty="0">
              <a:solidFill>
                <a:srgbClr val="10253F"/>
              </a:solidFill>
              <a:latin typeface="Arial"/>
              <a:ea typeface="Arial"/>
              <a:cs typeface="Arial"/>
              <a:sym typeface="Arial"/>
            </a:endParaRPr>
          </a:p>
          <a:p>
            <a:pPr marL="254000" indent="-254000">
              <a:buClr>
                <a:srgbClr val="C00000"/>
              </a:buClr>
              <a:buSzPct val="100000"/>
              <a:buFont typeface="Arial"/>
              <a:buChar char="•"/>
              <a:defRPr sz="2400">
                <a:latin typeface="Source Sans Pro Regular"/>
                <a:ea typeface="Source Sans Pro Regular"/>
                <a:cs typeface="Source Sans Pro Regular"/>
                <a:sym typeface="Source Sans Pro Regular"/>
              </a:defRPr>
            </a:pPr>
            <a:r>
              <a:rPr sz="2400" dirty="0"/>
              <a:t>Changes in Resource Needs (including staff)</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sp>
        <p:nvSpPr>
          <p:cNvPr id="298" name="Title 1"/>
          <p:cNvSpPr txBox="1">
            <a:spLocks noGrp="1"/>
          </p:cNvSpPr>
          <p:nvPr>
            <p:ph type="title"/>
          </p:nvPr>
        </p:nvSpPr>
        <p:spPr>
          <a:xfrm>
            <a:off x="335360" y="0"/>
            <a:ext cx="3264195" cy="1628800"/>
          </a:xfrm>
          <a:prstGeom prst="rect">
            <a:avLst/>
          </a:prstGeom>
        </p:spPr>
        <p:txBody>
          <a:bodyPr/>
          <a:lstStyle/>
          <a:p>
            <a:r>
              <a:rPr b="1" dirty="0"/>
              <a:t>Debriefing: Investigation Report</a:t>
            </a:r>
          </a:p>
        </p:txBody>
      </p:sp>
      <p:sp>
        <p:nvSpPr>
          <p:cNvPr id="299" name="Subtitle 2"/>
          <p:cNvSpPr txBox="1"/>
          <p:nvPr/>
        </p:nvSpPr>
        <p:spPr>
          <a:xfrm>
            <a:off x="4485535" y="477078"/>
            <a:ext cx="7083613" cy="59237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Autofit/>
          </a:bodyPr>
          <a:lstStyle/>
          <a:p>
            <a:pPr>
              <a:defRPr sz="2000">
                <a:latin typeface="Source Sans Pro Regular"/>
                <a:ea typeface="Source Sans Pro Regular"/>
                <a:cs typeface="Source Sans Pro Regular"/>
                <a:sym typeface="Source Sans Pro Regular"/>
              </a:defRPr>
            </a:pPr>
            <a:r>
              <a:rPr sz="2000" dirty="0"/>
              <a:t>Based on the samples (A4.1c &amp; A4.1d)</a:t>
            </a:r>
            <a:endParaRPr sz="2000" dirty="0">
              <a:solidFill>
                <a:srgbClr val="10253F"/>
              </a:solidFill>
              <a:latin typeface="Arial"/>
              <a:ea typeface="Arial"/>
              <a:cs typeface="Arial"/>
              <a:sym typeface="Arial"/>
            </a:endParaRPr>
          </a:p>
          <a:p>
            <a:pPr>
              <a:defRPr sz="2000">
                <a:latin typeface="Source Sans Pro Regular"/>
                <a:ea typeface="Source Sans Pro Regular"/>
                <a:cs typeface="Source Sans Pro Regular"/>
                <a:sym typeface="Source Sans Pro Regular"/>
              </a:defRPr>
            </a:pPr>
            <a:endParaRPr sz="2000" dirty="0">
              <a:solidFill>
                <a:srgbClr val="10253F"/>
              </a:solidFill>
              <a:latin typeface="Arial"/>
              <a:ea typeface="Arial"/>
              <a:cs typeface="Arial"/>
              <a:sym typeface="Arial"/>
            </a:endParaRPr>
          </a:p>
          <a:p>
            <a:pPr>
              <a:defRPr sz="2000" u="sng">
                <a:latin typeface="Source Sans Pro Regular"/>
                <a:ea typeface="Source Sans Pro Regular"/>
                <a:cs typeface="Source Sans Pro Regular"/>
                <a:sym typeface="Source Sans Pro Regular"/>
              </a:defRPr>
            </a:pPr>
            <a:r>
              <a:rPr sz="2000" b="1" dirty="0">
                <a:solidFill>
                  <a:srgbClr val="C00000"/>
                </a:solidFill>
              </a:rPr>
              <a:t>Required Areas of the Investigation Report</a:t>
            </a:r>
            <a:endParaRPr sz="2000" b="1" dirty="0">
              <a:solidFill>
                <a:srgbClr val="C00000"/>
              </a:solidFill>
              <a:latin typeface="Arial"/>
              <a:ea typeface="Arial"/>
              <a:cs typeface="Arial"/>
              <a:sym typeface="Arial"/>
            </a:endParaRPr>
          </a:p>
          <a:p>
            <a:pPr>
              <a:defRPr sz="2000">
                <a:latin typeface="Source Sans Pro Regular"/>
                <a:ea typeface="Source Sans Pro Regular"/>
                <a:cs typeface="Source Sans Pro Regular"/>
                <a:sym typeface="Source Sans Pro Regular"/>
              </a:defRPr>
            </a:pPr>
            <a:endParaRPr sz="2000" dirty="0">
              <a:solidFill>
                <a:srgbClr val="10253F"/>
              </a:solidFill>
              <a:latin typeface="Arial"/>
              <a:ea typeface="Arial"/>
              <a:cs typeface="Arial"/>
              <a:sym typeface="Arial"/>
            </a:endParaRPr>
          </a:p>
          <a:p>
            <a:pPr>
              <a:defRPr sz="2000">
                <a:latin typeface="Source Sans Pro Regular"/>
                <a:ea typeface="Source Sans Pro Regular"/>
                <a:cs typeface="Source Sans Pro Regular"/>
                <a:sym typeface="Source Sans Pro Regular"/>
              </a:defRPr>
            </a:pPr>
            <a:r>
              <a:rPr sz="2000" dirty="0"/>
              <a:t>Title/Description (disease/affections under investigation)</a:t>
            </a:r>
            <a:endParaRPr sz="2000" dirty="0">
              <a:solidFill>
                <a:srgbClr val="10253F"/>
              </a:solidFill>
              <a:latin typeface="Arial"/>
              <a:ea typeface="Arial"/>
              <a:cs typeface="Arial"/>
              <a:sym typeface="Arial"/>
            </a:endParaRPr>
          </a:p>
          <a:p>
            <a:pPr>
              <a:defRPr sz="2000">
                <a:latin typeface="Source Sans Pro Regular"/>
                <a:ea typeface="Source Sans Pro Regular"/>
                <a:cs typeface="Source Sans Pro Regular"/>
                <a:sym typeface="Source Sans Pro Regular"/>
              </a:defRPr>
            </a:pPr>
            <a:r>
              <a:rPr sz="2000" dirty="0"/>
              <a:t>Period/Location (Villages, Neighborhoods, District, Province)</a:t>
            </a:r>
            <a:endParaRPr sz="2000" dirty="0">
              <a:solidFill>
                <a:srgbClr val="10253F"/>
              </a:solidFill>
              <a:latin typeface="Arial"/>
              <a:ea typeface="Arial"/>
              <a:cs typeface="Arial"/>
              <a:sym typeface="Arial"/>
            </a:endParaRPr>
          </a:p>
          <a:p>
            <a:pPr>
              <a:defRPr sz="2000">
                <a:latin typeface="Source Sans Pro Regular"/>
                <a:ea typeface="Source Sans Pro Regular"/>
                <a:cs typeface="Source Sans Pro Regular"/>
                <a:sym typeface="Source Sans Pro Regular"/>
              </a:defRPr>
            </a:pPr>
            <a:r>
              <a:rPr sz="2000" dirty="0"/>
              <a:t>Executive Summary</a:t>
            </a:r>
            <a:endParaRPr lang="hu-HU" sz="2000" dirty="0">
              <a:solidFill>
                <a:srgbClr val="10253F"/>
              </a:solidFill>
              <a:latin typeface="Arial"/>
              <a:ea typeface="Arial"/>
              <a:cs typeface="Arial"/>
              <a:sym typeface="Arial"/>
            </a:endParaRPr>
          </a:p>
          <a:p>
            <a:pPr>
              <a:defRPr sz="2000">
                <a:latin typeface="Source Sans Pro Regular"/>
                <a:ea typeface="Source Sans Pro Regular"/>
                <a:cs typeface="Source Sans Pro Regular"/>
                <a:sym typeface="Source Sans Pro Regular"/>
              </a:defRPr>
            </a:pPr>
            <a:endParaRPr lang="hu-HU" sz="2000" dirty="0">
              <a:solidFill>
                <a:srgbClr val="10253F"/>
              </a:solidFill>
              <a:latin typeface="Arial"/>
              <a:ea typeface="Arial"/>
              <a:cs typeface="Arial"/>
              <a:sym typeface="Arial"/>
            </a:endParaRPr>
          </a:p>
          <a:p>
            <a:pPr marL="254000" indent="-254000">
              <a:buClr>
                <a:srgbClr val="C00000"/>
              </a:buClr>
              <a:buSzPct val="100000"/>
              <a:buAutoNum type="romanUcPeriod"/>
              <a:defRPr sz="2000">
                <a:latin typeface="Source Sans Pro Regular"/>
                <a:ea typeface="Source Sans Pro Regular"/>
                <a:cs typeface="Source Sans Pro Regular"/>
                <a:sym typeface="Source Sans Pro Regular"/>
              </a:defRPr>
            </a:pPr>
            <a:r>
              <a:rPr sz="2000" dirty="0"/>
              <a:t>Introduction</a:t>
            </a:r>
            <a:endParaRPr sz="2000" dirty="0">
              <a:solidFill>
                <a:srgbClr val="10253F"/>
              </a:solidFill>
              <a:latin typeface="Arial"/>
              <a:ea typeface="Arial"/>
              <a:cs typeface="Arial"/>
              <a:sym typeface="Arial"/>
            </a:endParaRPr>
          </a:p>
          <a:p>
            <a:pPr marL="254000" indent="-254000">
              <a:buClr>
                <a:srgbClr val="C00000"/>
              </a:buClr>
              <a:buSzPct val="100000"/>
              <a:buAutoNum type="romanUcPeriod"/>
              <a:defRPr sz="2000">
                <a:latin typeface="Source Sans Pro Regular"/>
                <a:ea typeface="Source Sans Pro Regular"/>
                <a:cs typeface="Source Sans Pro Regular"/>
                <a:sym typeface="Source Sans Pro Regular"/>
              </a:defRPr>
            </a:pPr>
            <a:r>
              <a:rPr sz="2000" dirty="0"/>
              <a:t>Methods</a:t>
            </a:r>
            <a:endParaRPr sz="2000" dirty="0">
              <a:solidFill>
                <a:srgbClr val="10253F"/>
              </a:solidFill>
              <a:latin typeface="Arial"/>
              <a:ea typeface="Arial"/>
              <a:cs typeface="Arial"/>
              <a:sym typeface="Arial"/>
            </a:endParaRPr>
          </a:p>
          <a:p>
            <a:pPr marL="254000" indent="-254000">
              <a:buClr>
                <a:srgbClr val="C00000"/>
              </a:buClr>
              <a:buSzPct val="100000"/>
              <a:buAutoNum type="romanUcPeriod"/>
              <a:defRPr sz="2000">
                <a:latin typeface="Source Sans Pro Regular"/>
                <a:ea typeface="Source Sans Pro Regular"/>
                <a:cs typeface="Source Sans Pro Regular"/>
                <a:sym typeface="Source Sans Pro Regular"/>
              </a:defRPr>
            </a:pPr>
            <a:r>
              <a:rPr sz="2000" dirty="0"/>
              <a:t>Results</a:t>
            </a:r>
            <a:endParaRPr sz="2000" dirty="0">
              <a:solidFill>
                <a:srgbClr val="10253F"/>
              </a:solidFill>
              <a:latin typeface="Arial"/>
              <a:ea typeface="Arial"/>
              <a:cs typeface="Arial"/>
              <a:sym typeface="Arial"/>
            </a:endParaRPr>
          </a:p>
          <a:p>
            <a:pPr marL="254000" indent="-254000">
              <a:buClr>
                <a:srgbClr val="C00000"/>
              </a:buClr>
              <a:buSzPct val="100000"/>
              <a:buAutoNum type="romanUcPeriod"/>
              <a:defRPr sz="2000">
                <a:latin typeface="Source Sans Pro Regular"/>
                <a:ea typeface="Source Sans Pro Regular"/>
                <a:cs typeface="Source Sans Pro Regular"/>
                <a:sym typeface="Source Sans Pro Regular"/>
              </a:defRPr>
            </a:pPr>
            <a:r>
              <a:rPr sz="2000" dirty="0"/>
              <a:t>Self-assessment of the readiness and quality of the preparation, detection, investigation and response to the outbreak</a:t>
            </a:r>
            <a:endParaRPr sz="2000" dirty="0">
              <a:solidFill>
                <a:srgbClr val="10253F"/>
              </a:solidFill>
              <a:latin typeface="Arial"/>
              <a:ea typeface="Arial"/>
              <a:cs typeface="Arial"/>
              <a:sym typeface="Arial"/>
            </a:endParaRPr>
          </a:p>
          <a:p>
            <a:pPr marL="254000" indent="-254000">
              <a:buClr>
                <a:srgbClr val="C00000"/>
              </a:buClr>
              <a:buSzPct val="100000"/>
              <a:buAutoNum type="romanUcPeriod"/>
              <a:defRPr sz="2000">
                <a:latin typeface="Source Sans Pro Regular"/>
                <a:ea typeface="Source Sans Pro Regular"/>
                <a:cs typeface="Source Sans Pro Regular"/>
                <a:sym typeface="Source Sans Pro Regular"/>
              </a:defRPr>
            </a:pPr>
            <a:r>
              <a:rPr sz="2000" dirty="0"/>
              <a:t>Assessment of other aspects of the response</a:t>
            </a:r>
            <a:endParaRPr sz="2000" dirty="0">
              <a:solidFill>
                <a:srgbClr val="10253F"/>
              </a:solidFill>
              <a:latin typeface="Arial"/>
              <a:ea typeface="Arial"/>
              <a:cs typeface="Arial"/>
              <a:sym typeface="Arial"/>
            </a:endParaRPr>
          </a:p>
          <a:p>
            <a:pPr marL="254000" indent="-254000">
              <a:buClr>
                <a:srgbClr val="C00000"/>
              </a:buClr>
              <a:buSzPct val="100000"/>
              <a:buAutoNum type="romanUcPeriod"/>
              <a:defRPr sz="2000">
                <a:latin typeface="Source Sans Pro Regular"/>
                <a:ea typeface="Source Sans Pro Regular"/>
                <a:cs typeface="Source Sans Pro Regular"/>
                <a:sym typeface="Source Sans Pro Regular"/>
              </a:defRPr>
            </a:pPr>
            <a:r>
              <a:rPr sz="2000" dirty="0"/>
              <a:t>Interpretations, discussion and conclusions</a:t>
            </a:r>
            <a:endParaRPr sz="2000" dirty="0">
              <a:solidFill>
                <a:srgbClr val="10253F"/>
              </a:solidFill>
              <a:latin typeface="Arial"/>
              <a:ea typeface="Arial"/>
              <a:cs typeface="Arial"/>
              <a:sym typeface="Arial"/>
            </a:endParaRPr>
          </a:p>
          <a:p>
            <a:pPr marL="254000" indent="-254000">
              <a:buClr>
                <a:srgbClr val="C00000"/>
              </a:buClr>
              <a:buSzPct val="100000"/>
              <a:buAutoNum type="romanUcPeriod"/>
              <a:defRPr sz="2000">
                <a:latin typeface="Source Sans Pro Regular"/>
                <a:ea typeface="Source Sans Pro Regular"/>
                <a:cs typeface="Source Sans Pro Regular"/>
                <a:sym typeface="Source Sans Pro Regular"/>
              </a:defRPr>
            </a:pPr>
            <a:r>
              <a:rPr sz="2000" dirty="0"/>
              <a:t>Recommended public health actions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302" name="Content Placeholder 2"/>
          <p:cNvSpPr txBox="1">
            <a:spLocks noGrp="1"/>
          </p:cNvSpPr>
          <p:nvPr>
            <p:ph type="body" idx="1"/>
          </p:nvPr>
        </p:nvSpPr>
        <p:spPr>
          <a:prstGeom prst="rect">
            <a:avLst/>
          </a:prstGeom>
        </p:spPr>
        <p:txBody>
          <a:bodyPr/>
          <a:lstStyle/>
          <a:p>
            <a:pPr marL="0" indent="0">
              <a:buSzTx/>
              <a:buNone/>
              <a:defRPr sz="2400">
                <a:solidFill>
                  <a:srgbClr val="FF0000"/>
                </a:solidFill>
              </a:defRPr>
            </a:pPr>
            <a:r>
              <a:rPr b="1" dirty="0">
                <a:solidFill>
                  <a:srgbClr val="C00000"/>
                </a:solidFill>
              </a:rPr>
              <a:t>Note to facilitators:</a:t>
            </a:r>
          </a:p>
          <a:p>
            <a:pPr marL="0" indent="0">
              <a:buSzTx/>
              <a:buNone/>
              <a:defRPr sz="2400">
                <a:solidFill>
                  <a:srgbClr val="FF0000"/>
                </a:solidFill>
              </a:defRPr>
            </a:pPr>
            <a:endParaRPr dirty="0">
              <a:solidFill>
                <a:srgbClr val="C00000"/>
              </a:solidFill>
            </a:endParaRPr>
          </a:p>
          <a:p>
            <a:pPr marL="0" indent="0">
              <a:buSzTx/>
              <a:buNone/>
              <a:defRPr sz="2400">
                <a:solidFill>
                  <a:srgbClr val="FF0000"/>
                </a:solidFill>
              </a:defRPr>
            </a:pPr>
            <a:r>
              <a:rPr lang="fr-FR" dirty="0">
                <a:solidFill>
                  <a:srgbClr val="C00000"/>
                </a:solidFill>
              </a:rPr>
              <a:t>You are </a:t>
            </a:r>
            <a:r>
              <a:rPr lang="fr-FR" dirty="0" err="1">
                <a:solidFill>
                  <a:srgbClr val="C00000"/>
                </a:solidFill>
              </a:rPr>
              <a:t>encouraged</a:t>
            </a:r>
            <a:r>
              <a:rPr lang="fr-FR" dirty="0">
                <a:solidFill>
                  <a:srgbClr val="C00000"/>
                </a:solidFill>
              </a:rPr>
              <a:t> to r</a:t>
            </a:r>
            <a:r>
              <a:rPr dirty="0" err="1">
                <a:solidFill>
                  <a:srgbClr val="C00000"/>
                </a:solidFill>
              </a:rPr>
              <a:t>eplace</a:t>
            </a:r>
            <a:r>
              <a:rPr dirty="0">
                <a:solidFill>
                  <a:srgbClr val="C00000"/>
                </a:solidFill>
              </a:rPr>
              <a:t> or complement the previous</a:t>
            </a:r>
            <a:r>
              <a:rPr lang="fr-FR" dirty="0">
                <a:solidFill>
                  <a:srgbClr val="C00000"/>
                </a:solidFill>
              </a:rPr>
              <a:t> debriefing</a:t>
            </a:r>
            <a:r>
              <a:rPr dirty="0">
                <a:solidFill>
                  <a:srgbClr val="C00000"/>
                </a:solidFill>
              </a:rPr>
              <a:t> slides by</a:t>
            </a:r>
            <a:r>
              <a:rPr lang="fr-FR" dirty="0">
                <a:solidFill>
                  <a:srgbClr val="C00000"/>
                </a:solidFill>
              </a:rPr>
              <a:t> content </a:t>
            </a:r>
            <a:r>
              <a:rPr lang="fr-FR" dirty="0" err="1">
                <a:solidFill>
                  <a:srgbClr val="C00000"/>
                </a:solidFill>
              </a:rPr>
              <a:t>drawn</a:t>
            </a:r>
            <a:r>
              <a:rPr lang="fr-FR" dirty="0">
                <a:solidFill>
                  <a:srgbClr val="C00000"/>
                </a:solidFill>
              </a:rPr>
              <a:t> </a:t>
            </a:r>
            <a:r>
              <a:rPr lang="fr-FR" dirty="0" err="1">
                <a:solidFill>
                  <a:srgbClr val="C00000"/>
                </a:solidFill>
              </a:rPr>
              <a:t>from</a:t>
            </a:r>
            <a:r>
              <a:rPr dirty="0">
                <a:solidFill>
                  <a:srgbClr val="C00000"/>
                </a:solidFill>
              </a:rPr>
              <a:t> </a:t>
            </a:r>
            <a:r>
              <a:rPr lang="fr-FR" dirty="0">
                <a:solidFill>
                  <a:srgbClr val="C00000"/>
                </a:solidFill>
              </a:rPr>
              <a:t>national </a:t>
            </a:r>
            <a:r>
              <a:rPr dirty="0">
                <a:solidFill>
                  <a:srgbClr val="C00000"/>
                </a:solidFill>
              </a:rPr>
              <a:t>templates/models/guidelines, if available. </a:t>
            </a:r>
            <a:r>
              <a:rPr lang="fr-FR" dirty="0" err="1">
                <a:solidFill>
                  <a:srgbClr val="C00000"/>
                </a:solidFill>
              </a:rPr>
              <a:t>When</a:t>
            </a:r>
            <a:r>
              <a:rPr lang="fr-FR" dirty="0">
                <a:solidFill>
                  <a:srgbClr val="C00000"/>
                </a:solidFill>
              </a:rPr>
              <a:t> debriefing, e</a:t>
            </a:r>
            <a:r>
              <a:rPr dirty="0" err="1">
                <a:solidFill>
                  <a:srgbClr val="C00000"/>
                </a:solidFill>
              </a:rPr>
              <a:t>nsure</a:t>
            </a:r>
            <a:r>
              <a:rPr dirty="0">
                <a:solidFill>
                  <a:srgbClr val="C00000"/>
                </a:solidFill>
              </a:rPr>
              <a:t> you discuss:</a:t>
            </a:r>
          </a:p>
          <a:p>
            <a:pPr marL="0" indent="0">
              <a:buSzTx/>
              <a:buNone/>
              <a:defRPr sz="2400">
                <a:solidFill>
                  <a:srgbClr val="FF0000"/>
                </a:solidFill>
              </a:defRPr>
            </a:pPr>
            <a:endParaRPr dirty="0">
              <a:solidFill>
                <a:srgbClr val="C00000"/>
              </a:solidFill>
            </a:endParaRPr>
          </a:p>
          <a:p>
            <a:pPr marL="254000" indent="-254000">
              <a:buClr>
                <a:srgbClr val="C00000"/>
              </a:buClr>
              <a:defRPr sz="2400">
                <a:solidFill>
                  <a:srgbClr val="FF0000"/>
                </a:solidFill>
              </a:defRPr>
            </a:pPr>
            <a:r>
              <a:rPr dirty="0">
                <a:solidFill>
                  <a:srgbClr val="C00000"/>
                </a:solidFill>
              </a:rPr>
              <a:t>Who is responsible for writing the field SITREP and investigation report</a:t>
            </a:r>
          </a:p>
          <a:p>
            <a:pPr marL="254000" indent="-254000">
              <a:buClr>
                <a:srgbClr val="C00000"/>
              </a:buClr>
              <a:defRPr sz="2400">
                <a:solidFill>
                  <a:srgbClr val="FF0000"/>
                </a:solidFill>
              </a:defRPr>
            </a:pPr>
            <a:r>
              <a:rPr dirty="0">
                <a:solidFill>
                  <a:srgbClr val="C00000"/>
                </a:solidFill>
              </a:rPr>
              <a:t>Frequency that the SITREP is expected to be completed while the team is in the field</a:t>
            </a:r>
          </a:p>
          <a:p>
            <a:pPr marL="254000" indent="-254000">
              <a:buClr>
                <a:srgbClr val="C00000"/>
              </a:buClr>
              <a:defRPr sz="2400">
                <a:solidFill>
                  <a:srgbClr val="FF0000"/>
                </a:solidFill>
              </a:defRPr>
            </a:pPr>
            <a:r>
              <a:rPr dirty="0">
                <a:solidFill>
                  <a:srgbClr val="C00000"/>
                </a:solidFill>
              </a:rPr>
              <a:t>Who the SITREP and investigation report should be transmitted to and in what format (email, paper, SMS, etc.)</a:t>
            </a:r>
          </a:p>
          <a:p>
            <a:pPr marL="254000" indent="-254000">
              <a:buClr>
                <a:srgbClr val="C00000"/>
              </a:buClr>
              <a:defRPr sz="2400">
                <a:solidFill>
                  <a:srgbClr val="FF0000"/>
                </a:solidFill>
              </a:defRPr>
            </a:pPr>
            <a:r>
              <a:rPr dirty="0">
                <a:solidFill>
                  <a:srgbClr val="C00000"/>
                </a:solidFill>
              </a:rPr>
              <a:t>How a field SITREP differs from a Headquarters SITREP.</a:t>
            </a:r>
          </a:p>
        </p:txBody>
      </p:sp>
      <p:sp>
        <p:nvSpPr>
          <p:cNvPr id="303" name="TextBox 7"/>
          <p:cNvSpPr txBox="1"/>
          <p:nvPr/>
        </p:nvSpPr>
        <p:spPr>
          <a:xfrm>
            <a:off x="401148" y="301687"/>
            <a:ext cx="2834044"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Group discussion</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spTree>
  </p:cSld>
  <p:clrMapOvr>
    <a:masterClrMapping/>
  </p:clrMapOvr>
  <p:transition spd="med"/>
</p:sld>
</file>

<file path=ppt/theme/theme1.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Calibri"/>
        <a:ea typeface="Calibri"/>
        <a:cs typeface="Calibri"/>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Calibri"/>
        <a:ea typeface="Calibri"/>
        <a:cs typeface="Calibri"/>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0B7B8BE-5CA6-4E83-AA97-C6E7B6349D02}">
  <ds:schemaRefs>
    <ds:schemaRef ds:uri="http://schemas.microsoft.com/office/2006/documentManagement/types"/>
    <ds:schemaRef ds:uri="http://purl.org/dc/dcmitype/"/>
    <ds:schemaRef ds:uri="9ca0fa8f-1020-4790-a298-914e539c43a5"/>
    <ds:schemaRef ds:uri="1545eeb8-3090-4573-a4ea-6910cac27a03"/>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www.w3.org/XML/1998/namespace"/>
    <ds:schemaRef ds:uri="http://purl.org/dc/terms/"/>
  </ds:schemaRefs>
</ds:datastoreItem>
</file>

<file path=customXml/itemProps2.xml><?xml version="1.0" encoding="utf-8"?>
<ds:datastoreItem xmlns:ds="http://schemas.openxmlformats.org/officeDocument/2006/customXml" ds:itemID="{AAC48AD3-A7D7-4917-ADB3-32A6F44D3D60}">
  <ds:schemaRefs>
    <ds:schemaRef ds:uri="http://schemas.microsoft.com/sharepoint/v3/contenttype/forms"/>
  </ds:schemaRefs>
</ds:datastoreItem>
</file>

<file path=customXml/itemProps3.xml><?xml version="1.0" encoding="utf-8"?>
<ds:datastoreItem xmlns:ds="http://schemas.openxmlformats.org/officeDocument/2006/customXml" ds:itemID="{7BCD0441-10D5-4BC4-9F62-EF229F597826}"/>
</file>

<file path=docProps/app.xml><?xml version="1.0" encoding="utf-8"?>
<Properties xmlns="http://schemas.openxmlformats.org/officeDocument/2006/extended-properties" xmlns:vt="http://schemas.openxmlformats.org/officeDocument/2006/docPropsVTypes">
  <TotalTime>8</TotalTime>
  <Words>721</Words>
  <Application>Microsoft Office PowerPoint</Application>
  <PresentationFormat>Widescreen</PresentationFormat>
  <Paragraphs>86</Paragraphs>
  <Slides>10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Source Sans Pro Bold</vt:lpstr>
      <vt:lpstr>Source Sans Pro Regular</vt:lpstr>
      <vt:lpstr>1_RRT_Theme1</vt:lpstr>
      <vt:lpstr>RRT key deliverables: situation/mission report (SITREP) and investigation report</vt:lpstr>
      <vt:lpstr>Introduction</vt:lpstr>
      <vt:lpstr>Learning objectives</vt:lpstr>
      <vt:lpstr>PowerPoint Presentation</vt:lpstr>
      <vt:lpstr>PowerPoint Presentation</vt:lpstr>
      <vt:lpstr>Debriefing: SITREP Example</vt:lpstr>
      <vt:lpstr>Debriefing: Investigation Report</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RRT key deliverables: situation/mission report (SITREP) and investigation report</dc:title>
  <dc:creator>Szilvia Horváth</dc:creator>
  <cp:lastModifiedBy>GOMEZ, Paula</cp:lastModifiedBy>
  <cp:revision>3</cp:revision>
  <dcterms:modified xsi:type="dcterms:W3CDTF">2023-01-24T14:10:04Z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139000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