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notesSlides/notesSlide2.xml" ContentType="application/vnd.openxmlformats-officedocument.presentationml.notesSlide+xml"/>
  <Override PartName="/ppt/tags/tag3.xml" ContentType="application/vnd.openxmlformats-officedocument.presentationml.tags+xml"/>
  <Override PartName="/ppt/notesSlides/notesSlide3.xml" ContentType="application/vnd.openxmlformats-officedocument.presentationml.notesSlide+xml"/>
  <Override PartName="/ppt/tags/tag4.xml" ContentType="application/vnd.openxmlformats-officedocument.presentationml.tags+xml"/>
  <Override PartName="/ppt/notesSlides/notesSlide4.xml" ContentType="application/vnd.openxmlformats-officedocument.presentationml.notesSlide+xml"/>
  <Override PartName="/ppt/tags/tag5.xml" ContentType="application/vnd.openxmlformats-officedocument.presentationml.tags+xml"/>
  <Override PartName="/ppt/notesSlides/notesSlide5.xml" ContentType="application/vnd.openxmlformats-officedocument.presentationml.notesSlide+xml"/>
  <Override PartName="/ppt/tags/tag6.xml" ContentType="application/vnd.openxmlformats-officedocument.presentationml.tags+xml"/>
  <Override PartName="/ppt/notesSlides/notesSlide6.xml" ContentType="application/vnd.openxmlformats-officedocument.presentationml.notesSlide+xml"/>
  <Override PartName="/ppt/tags/tag7.xml" ContentType="application/vnd.openxmlformats-officedocument.presentationml.tags+xml"/>
  <Override PartName="/ppt/notesSlides/notesSlide7.xml" ContentType="application/vnd.openxmlformats-officedocument.presentationml.notesSlide+xml"/>
  <Override PartName="/ppt/tags/tag8.xml" ContentType="application/vnd.openxmlformats-officedocument.presentationml.tags+xml"/>
  <Override PartName="/ppt/notesSlides/notesSlide8.xml" ContentType="application/vnd.openxmlformats-officedocument.presentationml.notesSlide+xml"/>
  <Override PartName="/ppt/tags/tag9.xml" ContentType="application/vnd.openxmlformats-officedocument.presentationml.tags+xml"/>
  <Override PartName="/ppt/notesSlides/notesSlide9.xml" ContentType="application/vnd.openxmlformats-officedocument.presentationml.notesSlide+xml"/>
  <Override PartName="/ppt/tags/tag10.xml" ContentType="application/vnd.openxmlformats-officedocument.presentationml.tags+xml"/>
  <Override PartName="/ppt/notesSlides/notesSlide10.xml" ContentType="application/vnd.openxmlformats-officedocument.presentationml.notesSlide+xml"/>
  <Override PartName="/ppt/tags/tag11.xml" ContentType="application/vnd.openxmlformats-officedocument.presentationml.tags+xml"/>
  <Override PartName="/ppt/notesSlides/notesSlide11.xml" ContentType="application/vnd.openxmlformats-officedocument.presentationml.notesSlide+xml"/>
  <Override PartName="/ppt/tags/tag12.xml" ContentType="application/vnd.openxmlformats-officedocument.presentationml.tags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autoCompressPictures="0">
  <p:sldMasterIdLst>
    <p:sldMasterId id="2147483648" r:id="rId1"/>
    <p:sldMasterId id="2147483661" r:id="rId2"/>
  </p:sldMasterIdLst>
  <p:notesMasterIdLst>
    <p:notesMasterId r:id="rId22"/>
  </p:notesMasterIdLst>
  <p:sldIdLst>
    <p:sldId id="256" r:id="rId3"/>
    <p:sldId id="257" r:id="rId4"/>
    <p:sldId id="288" r:id="rId5"/>
    <p:sldId id="258" r:id="rId6"/>
    <p:sldId id="259" r:id="rId7"/>
    <p:sldId id="260" r:id="rId8"/>
    <p:sldId id="261" r:id="rId9"/>
    <p:sldId id="277" r:id="rId10"/>
    <p:sldId id="263" r:id="rId11"/>
    <p:sldId id="279" r:id="rId12"/>
    <p:sldId id="280" r:id="rId13"/>
    <p:sldId id="265" r:id="rId14"/>
    <p:sldId id="266" r:id="rId15"/>
    <p:sldId id="272" r:id="rId16"/>
    <p:sldId id="268" r:id="rId17"/>
    <p:sldId id="269" r:id="rId18"/>
    <p:sldId id="270" r:id="rId19"/>
    <p:sldId id="289" r:id="rId20"/>
    <p:sldId id="271" r:id="rId2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AC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78" autoAdjust="0"/>
    <p:restoredTop sz="94694"/>
  </p:normalViewPr>
  <p:slideViewPr>
    <p:cSldViewPr snapToGrid="0" snapToObjects="1">
      <p:cViewPr varScale="1">
        <p:scale>
          <a:sx n="67" d="100"/>
          <a:sy n="67" d="100"/>
        </p:scale>
        <p:origin x="173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ableStyles" Target="tableStyle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BEDBD40-84B1-2349-A508-11CBED669F65}" type="datetimeFigureOut">
              <a:rPr lang="en-GB" smtClean="0"/>
              <a:t>06/09/2022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7A6307-915A-134B-ACFB-C4EC86CF7165}" type="slidenum">
              <a:rPr lang="en-GB" smtClean="0"/>
              <a:t>‹#›</a:t>
            </a:fld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9" name="Google Shape;99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43192806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Google Shape;204;gcdc487a438_1_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5" name="Google Shape;205;gcdc487a438_1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86853883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p1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7" name="Google Shape;217;p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421063814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Google Shape;227;p1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8" name="Google Shape;228;p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93670600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7" name="Google Shape;107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422923472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5" name="Google Shape;115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54731829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5" name="Google Shape;125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61877044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5" name="Google Shape;135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36770536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1" name="Google Shape;151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97539694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p1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3" name="Google Shape;173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50124075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p1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1" name="Google Shape;181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20899661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p1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6" name="Google Shape;196;p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5331487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522B81-2778-5C41-B3B3-DFCBD4CA0C71}" type="datetime1">
              <a:rPr lang="en-GB" smtClean="0"/>
              <a:t>06/09/2022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Conference     |     Presentation title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34DE6-22C6-0E40-B20E-F2D718CBADB2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11" name="Freeform 10"/>
          <p:cNvSpPr/>
          <p:nvPr userDrawn="1"/>
        </p:nvSpPr>
        <p:spPr>
          <a:xfrm>
            <a:off x="0" y="1010155"/>
            <a:ext cx="6394174" cy="5036476"/>
          </a:xfrm>
          <a:custGeom>
            <a:avLst/>
            <a:gdLst>
              <a:gd name="connsiteX0" fmla="*/ 0 w 6394174"/>
              <a:gd name="connsiteY0" fmla="*/ 0 h 5036476"/>
              <a:gd name="connsiteX1" fmla="*/ 6394174 w 6394174"/>
              <a:gd name="connsiteY1" fmla="*/ 0 h 5036476"/>
              <a:gd name="connsiteX2" fmla="*/ 5135055 w 6394174"/>
              <a:gd name="connsiteY2" fmla="*/ 5036476 h 5036476"/>
              <a:gd name="connsiteX3" fmla="*/ 0 w 6394174"/>
              <a:gd name="connsiteY3" fmla="*/ 5036476 h 50364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394174" h="5036476">
                <a:moveTo>
                  <a:pt x="0" y="0"/>
                </a:moveTo>
                <a:lnTo>
                  <a:pt x="6394174" y="0"/>
                </a:lnTo>
                <a:lnTo>
                  <a:pt x="5135055" y="5036476"/>
                </a:lnTo>
                <a:lnTo>
                  <a:pt x="0" y="503647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1122362"/>
            <a:ext cx="4588565" cy="2940351"/>
          </a:xfrm>
        </p:spPr>
        <p:txBody>
          <a:bodyPr lIns="0" tIns="0" rIns="0" bIns="0" anchor="b"/>
          <a:lstStyle>
            <a:lvl1pPr algn="l"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4213184"/>
            <a:ext cx="3992217" cy="1044615"/>
          </a:xfrm>
        </p:spPr>
        <p:txBody>
          <a:bodyPr lIns="0" tIns="0" rIns="0" bIns="0"/>
          <a:lstStyle>
            <a:lvl1pPr marL="0" indent="0" algn="l"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Click to edit Master subtitle style</a:t>
            </a:r>
          </a:p>
        </p:txBody>
      </p:sp>
      <p:pic>
        <p:nvPicPr>
          <p:cNvPr id="8" name="Picture 7" descr="Shape&#10;&#10;Description automatically generated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506818" y="496956"/>
            <a:ext cx="5685182" cy="568518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64AD41-62B4-234C-9B02-C581AEEE8082}" type="datetime1">
              <a:rPr lang="en-GB" smtClean="0"/>
              <a:t>06/09/2022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Conference     |     Presentation title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34DE6-22C6-0E40-B20E-F2D718CBADB2}" type="slidenum">
              <a:rPr lang="en-GB" smtClean="0"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AF139-AF18-F44B-BD06-58DDC85C1355}" type="datetime1">
              <a:rPr lang="en-GB" smtClean="0"/>
              <a:t>06/09/2022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Conference     |     Presentation title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34DE6-22C6-0E40-B20E-F2D718CBADB2}" type="slidenum">
              <a:rPr lang="en-GB" smtClean="0"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Bullet Li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54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numCol="1" spcCol="38100"/>
          <a:lstStyle>
            <a:lvl1pPr marL="381000" indent="-381000">
              <a:spcBef>
                <a:spcPts val="2100"/>
              </a:spcBef>
              <a:buSzPct val="50000"/>
              <a:buBlip>
                <a:blip r:embed="rId2"/>
              </a:buBlip>
              <a:defRPr sz="2100"/>
            </a:lvl1pPr>
            <a:lvl2pPr marL="381000" indent="-381000">
              <a:spcBef>
                <a:spcPts val="2100"/>
              </a:spcBef>
              <a:buSzPct val="50000"/>
              <a:buBlip>
                <a:blip r:embed="rId2"/>
              </a:buBlip>
              <a:defRPr sz="2100"/>
            </a:lvl2pPr>
            <a:lvl3pPr marL="381000" indent="-381000">
              <a:spcBef>
                <a:spcPts val="2100"/>
              </a:spcBef>
              <a:buSzPct val="50000"/>
              <a:buBlip>
                <a:blip r:embed="rId2"/>
              </a:buBlip>
              <a:defRPr sz="2100"/>
            </a:lvl3pPr>
            <a:lvl4pPr marL="381000" indent="-381000">
              <a:spcBef>
                <a:spcPts val="2100"/>
              </a:spcBef>
              <a:buSzPct val="50000"/>
              <a:buBlip>
                <a:blip r:embed="rId2"/>
              </a:buBlip>
              <a:defRPr sz="2100"/>
            </a:lvl4pPr>
            <a:lvl5pPr marL="381000" indent="-381000">
              <a:spcBef>
                <a:spcPts val="2100"/>
              </a:spcBef>
              <a:buSzPct val="50000"/>
              <a:buBlip>
                <a:blip r:embed="rId2"/>
              </a:buBlip>
              <a:defRPr sz="21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B709DE2-93F8-7E45-91D0-E19ACC3ADA42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 Slide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1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" name="Google Shape;17;p1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SARS-CoV-2 Antigen Rapid Diagnostic Test Training Workshop – v2.0 | Sample collection</a:t>
            </a:r>
            <a:endParaRPr/>
          </a:p>
        </p:txBody>
      </p:sp>
      <p:sp>
        <p:nvSpPr>
          <p:cNvPr id="18" name="Google Shape;18;p1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9" name="Google Shape;19;p18"/>
          <p:cNvSpPr/>
          <p:nvPr/>
        </p:nvSpPr>
        <p:spPr>
          <a:xfrm>
            <a:off x="0" y="1010155"/>
            <a:ext cx="6394174" cy="5036476"/>
          </a:xfrm>
          <a:custGeom>
            <a:avLst/>
            <a:gdLst/>
            <a:ahLst/>
            <a:cxnLst/>
            <a:rect l="l" t="t" r="r" b="b"/>
            <a:pathLst>
              <a:path w="6394174" h="5036476" extrusionOk="0">
                <a:moveTo>
                  <a:pt x="0" y="0"/>
                </a:moveTo>
                <a:lnTo>
                  <a:pt x="6394174" y="0"/>
                </a:lnTo>
                <a:lnTo>
                  <a:pt x="5135055" y="5036476"/>
                </a:lnTo>
                <a:lnTo>
                  <a:pt x="0" y="503647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" name="Google Shape;20;p18"/>
          <p:cNvSpPr txBox="1">
            <a:spLocks noGrp="1"/>
          </p:cNvSpPr>
          <p:nvPr>
            <p:ph type="ctrTitle"/>
          </p:nvPr>
        </p:nvSpPr>
        <p:spPr>
          <a:xfrm>
            <a:off x="838200" y="1122362"/>
            <a:ext cx="4588565" cy="29403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Font typeface="Arial"/>
              <a:buNone/>
              <a:defRPr sz="40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" name="Google Shape;21;p18"/>
          <p:cNvSpPr txBox="1">
            <a:spLocks noGrp="1"/>
          </p:cNvSpPr>
          <p:nvPr>
            <p:ph type="subTitle" idx="1"/>
          </p:nvPr>
        </p:nvSpPr>
        <p:spPr>
          <a:xfrm>
            <a:off x="838200" y="4213184"/>
            <a:ext cx="3992217" cy="10446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lv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pic>
        <p:nvPicPr>
          <p:cNvPr id="22" name="Google Shape;22;p18" descr="Shape&#10;&#10;Description automatically generated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781799" y="675859"/>
            <a:ext cx="4929809" cy="492980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68981078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Title and Content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19"/>
          <p:cNvSpPr/>
          <p:nvPr/>
        </p:nvSpPr>
        <p:spPr>
          <a:xfrm>
            <a:off x="-1" y="6311900"/>
            <a:ext cx="11353800" cy="570346"/>
          </a:xfrm>
          <a:custGeom>
            <a:avLst/>
            <a:gdLst/>
            <a:ahLst/>
            <a:cxnLst/>
            <a:rect l="l" t="t" r="r" b="b"/>
            <a:pathLst>
              <a:path w="11353800" h="570346" extrusionOk="0">
                <a:moveTo>
                  <a:pt x="0" y="0"/>
                </a:moveTo>
                <a:lnTo>
                  <a:pt x="4419175" y="0"/>
                </a:lnTo>
                <a:lnTo>
                  <a:pt x="6934625" y="0"/>
                </a:lnTo>
                <a:lnTo>
                  <a:pt x="11353800" y="0"/>
                </a:lnTo>
                <a:lnTo>
                  <a:pt x="11211214" y="570346"/>
                </a:lnTo>
                <a:lnTo>
                  <a:pt x="6792039" y="570346"/>
                </a:lnTo>
                <a:lnTo>
                  <a:pt x="4419175" y="570346"/>
                </a:lnTo>
                <a:lnTo>
                  <a:pt x="0" y="57034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" name="Google Shape;25;p19"/>
          <p:cNvSpPr txBox="1">
            <a:spLocks noGrp="1"/>
          </p:cNvSpPr>
          <p:nvPr>
            <p:ph type="title"/>
          </p:nvPr>
        </p:nvSpPr>
        <p:spPr>
          <a:xfrm>
            <a:off x="838200" y="365126"/>
            <a:ext cx="10515600" cy="9428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Arial"/>
              <a:buNone/>
              <a:defRPr sz="3600">
                <a:solidFill>
                  <a:schemeClr val="accen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" name="Google Shape;26;p19"/>
          <p:cNvSpPr txBox="1">
            <a:spLocks noGrp="1"/>
          </p:cNvSpPr>
          <p:nvPr>
            <p:ph type="body" idx="1"/>
          </p:nvPr>
        </p:nvSpPr>
        <p:spPr>
          <a:xfrm>
            <a:off x="838200" y="1736203"/>
            <a:ext cx="10515600" cy="44407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 sz="2000"/>
            </a:lvl1pPr>
            <a:lvl2pPr marL="914400" lvl="1" indent="-3429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SzPts val="1800"/>
              <a:buChar char="•"/>
              <a:defRPr sz="1800"/>
            </a:lvl2pPr>
            <a:lvl3pPr marL="1371600" lvl="2" indent="-3429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SzPts val="1800"/>
              <a:buChar char="•"/>
              <a:defRPr sz="1800"/>
            </a:lvl3pPr>
            <a:lvl4pPr marL="1828800" lvl="3" indent="-3429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SzPts val="1800"/>
              <a:buChar char="•"/>
              <a:defRPr sz="1800"/>
            </a:lvl4pPr>
            <a:lvl5pPr marL="2286000" lvl="4" indent="-3429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SzPts val="1800"/>
              <a:buChar char="•"/>
              <a:defRPr sz="18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7" name="Google Shape;27;p19"/>
          <p:cNvSpPr txBox="1">
            <a:spLocks noGrp="1"/>
          </p:cNvSpPr>
          <p:nvPr>
            <p:ph type="ftr" idx="11"/>
          </p:nvPr>
        </p:nvSpPr>
        <p:spPr>
          <a:xfrm>
            <a:off x="838200" y="6356350"/>
            <a:ext cx="7315200" cy="5016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000" b="1" i="0">
                <a:solidFill>
                  <a:schemeClr val="lt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SARS-CoV-2 Antigen Rapid Diagnostic Test Training Workshop – v2.0 | Sample collection</a:t>
            </a:r>
            <a:endParaRPr/>
          </a:p>
        </p:txBody>
      </p:sp>
      <p:sp>
        <p:nvSpPr>
          <p:cNvPr id="28" name="Google Shape;28;p19"/>
          <p:cNvSpPr txBox="1">
            <a:spLocks noGrp="1"/>
          </p:cNvSpPr>
          <p:nvPr>
            <p:ph type="sldNum" idx="12"/>
          </p:nvPr>
        </p:nvSpPr>
        <p:spPr>
          <a:xfrm>
            <a:off x="11353799" y="6311900"/>
            <a:ext cx="510252" cy="5750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lvl="1" indent="0" algn="r">
              <a:spcBef>
                <a:spcPts val="0"/>
              </a:spcBef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lvl="2" indent="0" algn="r">
              <a:spcBef>
                <a:spcPts val="0"/>
              </a:spcBef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lvl="3" indent="0" algn="r">
              <a:spcBef>
                <a:spcPts val="0"/>
              </a:spcBef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lvl="4" indent="0" algn="r">
              <a:spcBef>
                <a:spcPts val="0"/>
              </a:spcBef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lvl="5" indent="0" algn="r">
              <a:spcBef>
                <a:spcPts val="0"/>
              </a:spcBef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lvl="6" indent="0" algn="r">
              <a:spcBef>
                <a:spcPts val="0"/>
              </a:spcBef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lvl="7" indent="0" algn="r">
              <a:spcBef>
                <a:spcPts val="0"/>
              </a:spcBef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lvl="8" indent="0" algn="r">
              <a:spcBef>
                <a:spcPts val="0"/>
              </a:spcBef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07274707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 Header"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20"/>
          <p:cNvSpPr/>
          <p:nvPr/>
        </p:nvSpPr>
        <p:spPr>
          <a:xfrm>
            <a:off x="0" y="0"/>
            <a:ext cx="5627866" cy="6858000"/>
          </a:xfrm>
          <a:custGeom>
            <a:avLst/>
            <a:gdLst/>
            <a:ahLst/>
            <a:cxnLst/>
            <a:rect l="l" t="t" r="r" b="b"/>
            <a:pathLst>
              <a:path w="5627866" h="6858000" extrusionOk="0">
                <a:moveTo>
                  <a:pt x="0" y="0"/>
                </a:moveTo>
                <a:lnTo>
                  <a:pt x="381000" y="0"/>
                </a:lnTo>
                <a:lnTo>
                  <a:pt x="5246866" y="0"/>
                </a:lnTo>
                <a:lnTo>
                  <a:pt x="5627866" y="0"/>
                </a:lnTo>
                <a:lnTo>
                  <a:pt x="3913366" y="6858000"/>
                </a:lnTo>
                <a:lnTo>
                  <a:pt x="3532366" y="6858000"/>
                </a:lnTo>
                <a:lnTo>
                  <a:pt x="381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" name="Google Shape;31;p20"/>
          <p:cNvSpPr txBox="1">
            <a:spLocks noGrp="1"/>
          </p:cNvSpPr>
          <p:nvPr>
            <p:ph type="title"/>
          </p:nvPr>
        </p:nvSpPr>
        <p:spPr>
          <a:xfrm>
            <a:off x="831850" y="0"/>
            <a:ext cx="3890621" cy="22570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Arial"/>
              <a:buNone/>
              <a:defRPr sz="36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20"/>
          <p:cNvSpPr txBox="1">
            <a:spLocks noGrp="1"/>
          </p:cNvSpPr>
          <p:nvPr>
            <p:ph type="body" idx="1"/>
          </p:nvPr>
        </p:nvSpPr>
        <p:spPr>
          <a:xfrm>
            <a:off x="831850" y="2650603"/>
            <a:ext cx="3890621" cy="16609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2000">
                <a:solidFill>
                  <a:schemeClr val="lt1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919191"/>
              </a:buClr>
              <a:buSzPts val="2000"/>
              <a:buNone/>
              <a:defRPr sz="2000">
                <a:solidFill>
                  <a:srgbClr val="919191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919191"/>
              </a:buClr>
              <a:buSzPts val="1800"/>
              <a:buNone/>
              <a:defRPr sz="1800">
                <a:solidFill>
                  <a:srgbClr val="919191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919191"/>
              </a:buClr>
              <a:buSzPts val="1600"/>
              <a:buNone/>
              <a:defRPr sz="1600">
                <a:solidFill>
                  <a:srgbClr val="919191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919191"/>
              </a:buClr>
              <a:buSzPts val="1600"/>
              <a:buNone/>
              <a:defRPr sz="1600">
                <a:solidFill>
                  <a:srgbClr val="919191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919191"/>
              </a:buClr>
              <a:buSzPts val="1600"/>
              <a:buNone/>
              <a:defRPr sz="1600">
                <a:solidFill>
                  <a:srgbClr val="919191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919191"/>
              </a:buClr>
              <a:buSzPts val="1600"/>
              <a:buNone/>
              <a:defRPr sz="1600">
                <a:solidFill>
                  <a:srgbClr val="919191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919191"/>
              </a:buClr>
              <a:buSzPts val="1600"/>
              <a:buNone/>
              <a:defRPr sz="1600">
                <a:solidFill>
                  <a:srgbClr val="919191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919191"/>
              </a:buClr>
              <a:buSzPts val="1600"/>
              <a:buNone/>
              <a:defRPr sz="1600">
                <a:solidFill>
                  <a:srgbClr val="919191"/>
                </a:solidFill>
              </a:defRPr>
            </a:lvl9pPr>
          </a:lstStyle>
          <a:p>
            <a:endParaRPr/>
          </a:p>
        </p:txBody>
      </p:sp>
      <p:pic>
        <p:nvPicPr>
          <p:cNvPr id="33" name="Google Shape;33;p20" descr="A picture containing square&#10;&#10;Description automatically generated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5756744" y="420327"/>
            <a:ext cx="6017346" cy="601734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31481503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2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6" name="Google Shape;36;p2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SARS-CoV-2 Antigen Rapid Diagnostic Test Training Workshop – v2.0 | Sample collection</a:t>
            </a:r>
            <a:endParaRPr/>
          </a:p>
        </p:txBody>
      </p:sp>
      <p:sp>
        <p:nvSpPr>
          <p:cNvPr id="37" name="Google Shape;37;p2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58628510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 Content">
    <p:spTree>
      <p:nvGrpSpPr>
        <p:cNvPr id="1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22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0" name="Google Shape;40;p22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1" name="Google Shape;41;p22"/>
          <p:cNvSpPr txBox="1">
            <a:spLocks noGrp="1"/>
          </p:cNvSpPr>
          <p:nvPr>
            <p:ph type="body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2" name="Google Shape;42;p2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3" name="Google Shape;43;p2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SARS-CoV-2 Antigen Rapid Diagnostic Test Training Workshop – v2.0 | Sample collection</a:t>
            </a:r>
            <a:endParaRPr/>
          </a:p>
        </p:txBody>
      </p:sp>
      <p:sp>
        <p:nvSpPr>
          <p:cNvPr id="44" name="Google Shape;44;p2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03796577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Comparison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23"/>
          <p:cNvSpPr txBox="1"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23"/>
          <p:cNvSpPr txBox="1"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8" name="Google Shape;48;p23"/>
          <p:cNvSpPr txBox="1">
            <a:spLocks noGrp="1"/>
          </p:cNvSpPr>
          <p:nvPr>
            <p:ph type="body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9" name="Google Shape;49;p23"/>
          <p:cNvSpPr txBox="1">
            <a:spLocks noGrp="1"/>
          </p:cNvSpPr>
          <p:nvPr>
            <p:ph type="body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50" name="Google Shape;50;p23"/>
          <p:cNvSpPr txBox="1">
            <a:spLocks noGrp="1"/>
          </p:cNvSpPr>
          <p:nvPr>
            <p:ph type="body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1" name="Google Shape;51;p23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2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SARS-CoV-2 Antigen Rapid Diagnostic Test Training Workshop – v2.0 | Sample collection</a:t>
            </a:r>
            <a:endParaRPr/>
          </a:p>
        </p:txBody>
      </p:sp>
      <p:sp>
        <p:nvSpPr>
          <p:cNvPr id="53" name="Google Shape;53;p2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35671130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 Only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24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2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7" name="Google Shape;57;p2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SARS-CoV-2 Antigen Rapid Diagnostic Test Training Workshop – v2.0 | Sample collection</a:t>
            </a:r>
            <a:endParaRPr/>
          </a:p>
        </p:txBody>
      </p:sp>
      <p:sp>
        <p:nvSpPr>
          <p:cNvPr id="58" name="Google Shape;58;p2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527800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10"/>
          <p:cNvSpPr/>
          <p:nvPr userDrawn="1"/>
        </p:nvSpPr>
        <p:spPr>
          <a:xfrm>
            <a:off x="-1" y="6311900"/>
            <a:ext cx="11353800" cy="570346"/>
          </a:xfrm>
          <a:custGeom>
            <a:avLst/>
            <a:gdLst>
              <a:gd name="connsiteX0" fmla="*/ 0 w 11353800"/>
              <a:gd name="connsiteY0" fmla="*/ 0 h 570346"/>
              <a:gd name="connsiteX1" fmla="*/ 4419175 w 11353800"/>
              <a:gd name="connsiteY1" fmla="*/ 0 h 570346"/>
              <a:gd name="connsiteX2" fmla="*/ 6934625 w 11353800"/>
              <a:gd name="connsiteY2" fmla="*/ 0 h 570346"/>
              <a:gd name="connsiteX3" fmla="*/ 11353800 w 11353800"/>
              <a:gd name="connsiteY3" fmla="*/ 0 h 570346"/>
              <a:gd name="connsiteX4" fmla="*/ 11211214 w 11353800"/>
              <a:gd name="connsiteY4" fmla="*/ 570346 h 570346"/>
              <a:gd name="connsiteX5" fmla="*/ 6792039 w 11353800"/>
              <a:gd name="connsiteY5" fmla="*/ 570346 h 570346"/>
              <a:gd name="connsiteX6" fmla="*/ 4419175 w 11353800"/>
              <a:gd name="connsiteY6" fmla="*/ 570346 h 570346"/>
              <a:gd name="connsiteX7" fmla="*/ 0 w 11353800"/>
              <a:gd name="connsiteY7" fmla="*/ 570346 h 5703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1353800" h="570346">
                <a:moveTo>
                  <a:pt x="0" y="0"/>
                </a:moveTo>
                <a:lnTo>
                  <a:pt x="4419175" y="0"/>
                </a:lnTo>
                <a:lnTo>
                  <a:pt x="6934625" y="0"/>
                </a:lnTo>
                <a:lnTo>
                  <a:pt x="11353800" y="0"/>
                </a:lnTo>
                <a:lnTo>
                  <a:pt x="11211214" y="570346"/>
                </a:lnTo>
                <a:lnTo>
                  <a:pt x="6792039" y="570346"/>
                </a:lnTo>
                <a:lnTo>
                  <a:pt x="4419175" y="570346"/>
                </a:lnTo>
                <a:lnTo>
                  <a:pt x="0" y="57034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942814"/>
          </a:xfrm>
        </p:spPr>
        <p:txBody>
          <a:bodyPr lIns="0" tIns="0" rIns="0" bIns="0" anchor="b" anchorCtr="0">
            <a:noAutofit/>
          </a:bodyPr>
          <a:lstStyle>
            <a:lvl1pPr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en-GB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736203"/>
            <a:ext cx="10515600" cy="4440760"/>
          </a:xfrm>
        </p:spPr>
        <p:txBody>
          <a:bodyPr/>
          <a:lstStyle>
            <a:lvl1pPr>
              <a:lnSpc>
                <a:spcPct val="100000"/>
              </a:lnSpc>
              <a:buClr>
                <a:schemeClr val="accent1"/>
              </a:buClr>
              <a:defRPr sz="2000"/>
            </a:lvl1pPr>
            <a:lvl2pPr>
              <a:lnSpc>
                <a:spcPct val="100000"/>
              </a:lnSpc>
              <a:buClr>
                <a:schemeClr val="accent1"/>
              </a:buClr>
              <a:defRPr sz="1800"/>
            </a:lvl2pPr>
            <a:lvl3pPr>
              <a:lnSpc>
                <a:spcPct val="100000"/>
              </a:lnSpc>
              <a:buClr>
                <a:schemeClr val="accent1"/>
              </a:buClr>
              <a:defRPr sz="1800"/>
            </a:lvl3pPr>
            <a:lvl4pPr>
              <a:lnSpc>
                <a:spcPct val="100000"/>
              </a:lnSpc>
              <a:buClr>
                <a:schemeClr val="accent1"/>
              </a:buClr>
              <a:defRPr sz="1800"/>
            </a:lvl4pPr>
            <a:lvl5pPr>
              <a:lnSpc>
                <a:spcPct val="100000"/>
              </a:lnSpc>
              <a:buClr>
                <a:schemeClr val="accent1"/>
              </a:buClr>
              <a:defRPr sz="1800"/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38200" y="6356350"/>
            <a:ext cx="7315200" cy="501650"/>
          </a:xfrm>
        </p:spPr>
        <p:txBody>
          <a:bodyPr lIns="0" tIns="0" rIns="0" bIns="0"/>
          <a:lstStyle>
            <a:lvl1pPr algn="l">
              <a:defRPr sz="1000" b="1" i="0" baseline="0">
                <a:solidFill>
                  <a:schemeClr val="bg1"/>
                </a:solidFill>
              </a:defRPr>
            </a:lvl1pPr>
          </a:lstStyle>
          <a:p>
            <a:pPr algn="l"/>
            <a:r>
              <a:rPr lang="en-GB" dirty="0"/>
              <a:t>Conference     |     Presentation title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353799" y="6311900"/>
            <a:ext cx="510252" cy="575037"/>
          </a:xfrm>
        </p:spPr>
        <p:txBody>
          <a:bodyPr lIns="0" tIns="0" rIns="0" bIns="0"/>
          <a:lstStyle>
            <a:lvl1pPr>
              <a:defRPr sz="1000">
                <a:solidFill>
                  <a:schemeClr val="tx1"/>
                </a:solidFill>
              </a:defRPr>
            </a:lvl1pPr>
          </a:lstStyle>
          <a:p>
            <a:fld id="{42D34DE6-22C6-0E40-B20E-F2D718CBADB2}" type="slidenum">
              <a:rPr lang="en-GB" smtClean="0"/>
              <a:t>‹#›</a:t>
            </a:fld>
            <a:endParaRPr lang="en-GB" sz="1000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Content with Caption"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25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1" name="Google Shape;61;p25"/>
          <p:cNvSpPr txBox="1">
            <a:spLocks noGrp="1"/>
          </p:cNvSpPr>
          <p:nvPr>
            <p:ph type="body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31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marL="1371600" lvl="2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marL="2286000" lvl="4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marL="2743200" lvl="5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62" name="Google Shape;62;p25"/>
          <p:cNvSpPr txBox="1">
            <a:spLocks noGrp="1"/>
          </p:cNvSpPr>
          <p:nvPr>
            <p:ph type="body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63" name="Google Shape;63;p25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4" name="Google Shape;64;p25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SARS-CoV-2 Antigen Rapid Diagnostic Test Training Workshop – v2.0 | Sample collection</a:t>
            </a:r>
            <a:endParaRPr/>
          </a:p>
        </p:txBody>
      </p:sp>
      <p:sp>
        <p:nvSpPr>
          <p:cNvPr id="65" name="Google Shape;65;p25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07507432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 with Caption"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26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8" name="Google Shape;68;p26"/>
          <p:cNvSpPr>
            <a:spLocks noGrp="1"/>
          </p:cNvSpPr>
          <p:nvPr>
            <p:ph type="pic" idx="2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9" name="Google Shape;69;p26"/>
          <p:cNvSpPr txBox="1">
            <a:spLocks noGrp="1"/>
          </p:cNvSpPr>
          <p:nvPr>
            <p:ph type="body" idx="1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70" name="Google Shape;70;p26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1" name="Google Shape;71;p2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SARS-CoV-2 Antigen Rapid Diagnostic Test Training Workshop – v2.0 | Sample collection</a:t>
            </a:r>
            <a:endParaRPr/>
          </a:p>
        </p:txBody>
      </p:sp>
      <p:sp>
        <p:nvSpPr>
          <p:cNvPr id="72" name="Google Shape;72;p2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33621589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Title and Vertical Text"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27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5" name="Google Shape;75;p27"/>
          <p:cNvSpPr txBox="1">
            <a:spLocks noGrp="1"/>
          </p:cNvSpPr>
          <p:nvPr>
            <p:ph type="body" idx="1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6" name="Google Shape;76;p2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7" name="Google Shape;77;p2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SARS-CoV-2 Antigen Rapid Diagnostic Test Training Workshop – v2.0 | Sample collection</a:t>
            </a:r>
            <a:endParaRPr/>
          </a:p>
        </p:txBody>
      </p:sp>
      <p:sp>
        <p:nvSpPr>
          <p:cNvPr id="78" name="Google Shape;78;p2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85056133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 Title and Text"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28"/>
          <p:cNvSpPr txBox="1">
            <a:spLocks noGrp="1"/>
          </p:cNvSpPr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1" name="Google Shape;81;p28"/>
          <p:cNvSpPr txBox="1">
            <a:spLocks noGrp="1"/>
          </p:cNvSpPr>
          <p:nvPr>
            <p:ph type="body" idx="1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2" name="Google Shape;82;p2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3" name="Google Shape;83;p2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SARS-CoV-2 Antigen Rapid Diagnostic Test Training Workshop – v2.0 | Sample collection</a:t>
            </a:r>
            <a:endParaRPr/>
          </a:p>
        </p:txBody>
      </p:sp>
      <p:sp>
        <p:nvSpPr>
          <p:cNvPr id="84" name="Google Shape;84;p2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93885595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Bullet List" type="tx">
  <p:cSld name="Bullet List"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29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7" name="Google Shape;87;p29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95275" algn="l">
              <a:lnSpc>
                <a:spcPct val="90000"/>
              </a:lnSpc>
              <a:spcBef>
                <a:spcPts val="2100"/>
              </a:spcBef>
              <a:spcAft>
                <a:spcPts val="0"/>
              </a:spcAft>
              <a:buClr>
                <a:schemeClr val="dk1"/>
              </a:buClr>
              <a:buSzPts val="1050"/>
              <a:buChar char="•"/>
              <a:defRPr sz="2100"/>
            </a:lvl1pPr>
            <a:lvl2pPr marL="914400" lvl="1" indent="-295275" algn="l">
              <a:lnSpc>
                <a:spcPct val="90000"/>
              </a:lnSpc>
              <a:spcBef>
                <a:spcPts val="2100"/>
              </a:spcBef>
              <a:spcAft>
                <a:spcPts val="0"/>
              </a:spcAft>
              <a:buClr>
                <a:schemeClr val="dk1"/>
              </a:buClr>
              <a:buSzPts val="1050"/>
              <a:buChar char="•"/>
              <a:defRPr sz="2100"/>
            </a:lvl2pPr>
            <a:lvl3pPr marL="1371600" lvl="2" indent="-295275" algn="l">
              <a:lnSpc>
                <a:spcPct val="90000"/>
              </a:lnSpc>
              <a:spcBef>
                <a:spcPts val="2100"/>
              </a:spcBef>
              <a:spcAft>
                <a:spcPts val="0"/>
              </a:spcAft>
              <a:buClr>
                <a:schemeClr val="dk1"/>
              </a:buClr>
              <a:buSzPts val="1050"/>
              <a:buChar char="•"/>
              <a:defRPr sz="2100"/>
            </a:lvl3pPr>
            <a:lvl4pPr marL="1828800" lvl="3" indent="-295275" algn="l">
              <a:lnSpc>
                <a:spcPct val="90000"/>
              </a:lnSpc>
              <a:spcBef>
                <a:spcPts val="2100"/>
              </a:spcBef>
              <a:spcAft>
                <a:spcPts val="0"/>
              </a:spcAft>
              <a:buClr>
                <a:schemeClr val="dk1"/>
              </a:buClr>
              <a:buSzPts val="1050"/>
              <a:buChar char="•"/>
              <a:defRPr sz="2100"/>
            </a:lvl4pPr>
            <a:lvl5pPr marL="2286000" lvl="4" indent="-295275" algn="l">
              <a:lnSpc>
                <a:spcPct val="90000"/>
              </a:lnSpc>
              <a:spcBef>
                <a:spcPts val="2100"/>
              </a:spcBef>
              <a:spcAft>
                <a:spcPts val="0"/>
              </a:spcAft>
              <a:buClr>
                <a:schemeClr val="dk1"/>
              </a:buClr>
              <a:buSzPts val="1050"/>
              <a:buChar char="•"/>
              <a:defRPr sz="21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8" name="Google Shape;88;p2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0427032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10"/>
          <p:cNvSpPr/>
          <p:nvPr userDrawn="1"/>
        </p:nvSpPr>
        <p:spPr>
          <a:xfrm>
            <a:off x="0" y="0"/>
            <a:ext cx="5627866" cy="6858000"/>
          </a:xfrm>
          <a:custGeom>
            <a:avLst/>
            <a:gdLst>
              <a:gd name="connsiteX0" fmla="*/ 0 w 5627866"/>
              <a:gd name="connsiteY0" fmla="*/ 0 h 6858000"/>
              <a:gd name="connsiteX1" fmla="*/ 381000 w 5627866"/>
              <a:gd name="connsiteY1" fmla="*/ 0 h 6858000"/>
              <a:gd name="connsiteX2" fmla="*/ 5246866 w 5627866"/>
              <a:gd name="connsiteY2" fmla="*/ 0 h 6858000"/>
              <a:gd name="connsiteX3" fmla="*/ 5627866 w 5627866"/>
              <a:gd name="connsiteY3" fmla="*/ 0 h 6858000"/>
              <a:gd name="connsiteX4" fmla="*/ 3913366 w 5627866"/>
              <a:gd name="connsiteY4" fmla="*/ 6858000 h 6858000"/>
              <a:gd name="connsiteX5" fmla="*/ 3532366 w 5627866"/>
              <a:gd name="connsiteY5" fmla="*/ 6858000 h 6858000"/>
              <a:gd name="connsiteX6" fmla="*/ 381000 w 5627866"/>
              <a:gd name="connsiteY6" fmla="*/ 6858000 h 6858000"/>
              <a:gd name="connsiteX7" fmla="*/ 0 w 5627866"/>
              <a:gd name="connsiteY7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627866" h="6858000">
                <a:moveTo>
                  <a:pt x="0" y="0"/>
                </a:moveTo>
                <a:lnTo>
                  <a:pt x="381000" y="0"/>
                </a:lnTo>
                <a:lnTo>
                  <a:pt x="5246866" y="0"/>
                </a:lnTo>
                <a:lnTo>
                  <a:pt x="5627866" y="0"/>
                </a:lnTo>
                <a:lnTo>
                  <a:pt x="3913366" y="6858000"/>
                </a:lnTo>
                <a:lnTo>
                  <a:pt x="3532366" y="6858000"/>
                </a:lnTo>
                <a:lnTo>
                  <a:pt x="381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0"/>
            <a:ext cx="3890621" cy="2257063"/>
          </a:xfrm>
        </p:spPr>
        <p:txBody>
          <a:bodyPr lIns="0" tIns="0" rIns="0" bIns="0" anchor="b" anchorCtr="0"/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2650603"/>
            <a:ext cx="3890621" cy="1660967"/>
          </a:xfrm>
        </p:spPr>
        <p:txBody>
          <a:bodyPr/>
          <a:lstStyle>
            <a:lvl1pPr marL="0" indent="0">
              <a:buNone/>
              <a:defRPr sz="20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pic>
        <p:nvPicPr>
          <p:cNvPr id="7" name="Picture 6" descr="A picture containing square&#10;&#10;Description automatically generated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756744" y="420327"/>
            <a:ext cx="6017346" cy="6017346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564661-BAA7-F149-B0AE-2834D6842173}" type="datetime1">
              <a:rPr lang="en-GB" smtClean="0"/>
              <a:t>06/09/2022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Conference     |     Presentation title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34DE6-22C6-0E40-B20E-F2D718CBADB2}" type="slidenum">
              <a:rPr lang="en-GB" smtClean="0"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D0FBA3-CBE1-834F-823B-F08B6CF2EF30}" type="datetime1">
              <a:rPr lang="en-GB" smtClean="0"/>
              <a:t>06/09/2022</a:t>
            </a:fld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Conference     |     Presentation title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34DE6-22C6-0E40-B20E-F2D718CBADB2}" type="slidenum">
              <a:rPr lang="en-GB" smtClean="0"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F1B9B3-26BA-CE4B-AA8D-50468E00C9E9}" type="datetime1">
              <a:rPr lang="en-GB" smtClean="0"/>
              <a:t>06/09/2022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Conference     |     Presentation title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34DE6-22C6-0E40-B20E-F2D718CBADB2}" type="slidenum">
              <a:rPr lang="en-GB" smtClean="0"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4F39D2-B145-9744-A7CB-0ED55E6AD7CA}" type="datetime1">
              <a:rPr lang="en-GB" smtClean="0"/>
              <a:t>06/09/2022</a:t>
            </a:fld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Conference     |     Presentation title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34DE6-22C6-0E40-B20E-F2D718CBADB2}" type="slidenum">
              <a:rPr lang="en-GB" smtClean="0"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6F7A66-22E5-284D-A669-21C8322AB884}" type="datetime1">
              <a:rPr lang="en-GB" smtClean="0"/>
              <a:t>06/09/2022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Conference     |     Presentation title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34DE6-22C6-0E40-B20E-F2D718CBADB2}" type="slidenum">
              <a:rPr lang="en-GB" smtClean="0"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F42D7C-D06F-5A48-8287-7DB99DDE1A10}" type="datetime1">
              <a:rPr lang="en-GB" smtClean="0"/>
              <a:t>06/09/2022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Conference     |     Presentation title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34DE6-22C6-0E40-B20E-F2D718CBADB2}" type="slidenum">
              <a:rPr lang="en-GB" smtClean="0"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37B58B-8C31-CE4B-8FCE-2DE0FE0DE13E}" type="datetime1">
              <a:rPr lang="en-GB" smtClean="0"/>
              <a:t>06/09/2022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dirty="0"/>
              <a:t>Conference     |     Presentation title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D34DE6-22C6-0E40-B20E-F2D718CBADB2}" type="slidenum">
              <a:rPr lang="en-GB" smtClean="0"/>
              <a:t>‹#›</a:t>
            </a:fld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7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1" name="Google Shape;11;p17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2" name="Google Shape;12;p1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91919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3" name="Google Shape;13;p1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91919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/>
              <a:t>SARS-CoV-2 Antigen Rapid Diagnostic Test Training Workshop – v2.0 | Sample collection</a:t>
            </a:r>
            <a:endParaRPr/>
          </a:p>
        </p:txBody>
      </p:sp>
      <p:sp>
        <p:nvSpPr>
          <p:cNvPr id="14" name="Google Shape;14;p1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91919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91919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91919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91919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91919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91919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91919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91919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91919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851441255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hf hd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14.xml"/><Relationship Id="rId1" Type="http://schemas.openxmlformats.org/officeDocument/2006/relationships/tags" Target="../tags/tag8.xml"/><Relationship Id="rId5" Type="http://schemas.openxmlformats.org/officeDocument/2006/relationships/image" Target="../media/image16.png"/><Relationship Id="rId4" Type="http://schemas.openxmlformats.org/officeDocument/2006/relationships/hyperlink" Target="https://www.youtube.com/watch?v=jh6Is9oPyyw&amp;ab_channel=WorldHealthOrganization(WHO)" TargetMode="Externa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14.xml"/><Relationship Id="rId1" Type="http://schemas.openxmlformats.org/officeDocument/2006/relationships/tags" Target="../tags/tag9.xml"/><Relationship Id="rId4" Type="http://schemas.openxmlformats.org/officeDocument/2006/relationships/hyperlink" Target="https://www.cdc.gov/csels/dls/locs/2020/transport_recommendations_for_covid-19_specimens.html" TargetMode="Externa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7" Type="http://schemas.openxmlformats.org/officeDocument/2006/relationships/hyperlink" Target="https://www.who.int/publications/i/item/9789240019720" TargetMode="External"/><Relationship Id="rId2" Type="http://schemas.openxmlformats.org/officeDocument/2006/relationships/slideLayout" Target="../slideLayouts/slideLayout14.xml"/><Relationship Id="rId1" Type="http://schemas.openxmlformats.org/officeDocument/2006/relationships/tags" Target="../tags/tag10.xml"/><Relationship Id="rId6" Type="http://schemas.openxmlformats.org/officeDocument/2006/relationships/hyperlink" Target="http://www.icao.int/safety/DangerousGoods/Pages/technical-instructions.aspx" TargetMode="External"/><Relationship Id="rId5" Type="http://schemas.openxmlformats.org/officeDocument/2006/relationships/hyperlink" Target="http://www.unece.org/trans/danger/danger.html" TargetMode="External"/><Relationship Id="rId4" Type="http://schemas.openxmlformats.org/officeDocument/2006/relationships/image" Target="../media/image17.jp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16.xml"/><Relationship Id="rId1" Type="http://schemas.openxmlformats.org/officeDocument/2006/relationships/tags" Target="../tags/tag11.xml"/><Relationship Id="rId5" Type="http://schemas.openxmlformats.org/officeDocument/2006/relationships/image" Target="../media/image4.png"/><Relationship Id="rId4" Type="http://schemas.openxmlformats.org/officeDocument/2006/relationships/image" Target="../media/image18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16.xml"/><Relationship Id="rId1" Type="http://schemas.openxmlformats.org/officeDocument/2006/relationships/tags" Target="../tags/tag12.xml"/><Relationship Id="rId5" Type="http://schemas.openxmlformats.org/officeDocument/2006/relationships/image" Target="../media/image4.png"/><Relationship Id="rId4" Type="http://schemas.openxmlformats.org/officeDocument/2006/relationships/image" Target="../media/image18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extranet.who.int/hslp" TargetMode="External"/><Relationship Id="rId2" Type="http://schemas.openxmlformats.org/officeDocument/2006/relationships/hyperlink" Target="https://extranet.who.int/hslp/?q=content/terms-use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mailto:ihrhrt@who.int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4.xml"/><Relationship Id="rId1" Type="http://schemas.openxmlformats.org/officeDocument/2006/relationships/tags" Target="../tags/tag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14.xml"/><Relationship Id="rId1" Type="http://schemas.openxmlformats.org/officeDocument/2006/relationships/tags" Target="../tags/tag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14.xml"/><Relationship Id="rId1" Type="http://schemas.openxmlformats.org/officeDocument/2006/relationships/tags" Target="../tags/tag3.xml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14.xml"/><Relationship Id="rId1" Type="http://schemas.openxmlformats.org/officeDocument/2006/relationships/tags" Target="../tags/tag4.xml"/><Relationship Id="rId6" Type="http://schemas.openxmlformats.org/officeDocument/2006/relationships/image" Target="../media/image10.svg"/><Relationship Id="rId5" Type="http://schemas.openxmlformats.org/officeDocument/2006/relationships/image" Target="../media/image9.png"/><Relationship Id="rId4" Type="http://schemas.openxmlformats.org/officeDocument/2006/relationships/image" Target="../media/image8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14.xml"/><Relationship Id="rId1" Type="http://schemas.openxmlformats.org/officeDocument/2006/relationships/tags" Target="../tags/tag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/>
              <a:t>06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3600" dirty="0"/>
              <a:t>Взятие проб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67595" y="162817"/>
            <a:ext cx="2257794" cy="791235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9227A772-2841-491E-BEE6-511922B2F24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5600" y="57600"/>
            <a:ext cx="2970769" cy="878400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Взятие проб: Общие рекомендации (3)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sz="2200" dirty="0"/>
          </a:p>
          <a:p>
            <a:r>
              <a:rPr lang="ru-RU" sz="2200" dirty="0"/>
              <a:t>Тест следует выполнить сразу после взятия пробы. </a:t>
            </a:r>
          </a:p>
          <a:p>
            <a:r>
              <a:rPr lang="ru-RU" sz="2200" dirty="0"/>
              <a:t>Используйте только те материалы и реагенты (например, буфер для экстракции), которые входят в состав набора для ДЭТ. </a:t>
            </a:r>
          </a:p>
          <a:p>
            <a:r>
              <a:rPr lang="ru-RU" sz="2200" dirty="0"/>
              <a:t>Если тест невозможно поставить сразу после взятия пробы, следуйте рекомендациям производителя набора по хранению проб. </a:t>
            </a:r>
          </a:p>
          <a:p>
            <a:r>
              <a:rPr lang="ru-RU" sz="2200" dirty="0"/>
              <a:t>Если в соответствии с алгоритмом в вашей стране должна быть взята вторая проба для молекулярного тестирования ТАНК, убедитесь, что на рабочем месте подготовлены соответствующие материалы и реагенты (например, вирусная транспортная среда).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34DE6-22C6-0E40-B20E-F2D718CBADB2}" type="slidenum">
              <a:rPr lang="en-GB" smtClean="0"/>
              <a:t>10</a:t>
            </a:fld>
            <a:endParaRPr lang="en-GB" dirty="0"/>
          </a:p>
        </p:txBody>
      </p:sp>
      <p:grpSp>
        <p:nvGrpSpPr>
          <p:cNvPr id="11" name="Group 10"/>
          <p:cNvGrpSpPr/>
          <p:nvPr/>
        </p:nvGrpSpPr>
        <p:grpSpPr>
          <a:xfrm>
            <a:off x="7834045" y="1408853"/>
            <a:ext cx="4170721" cy="596348"/>
            <a:chOff x="7861998" y="1527451"/>
            <a:chExt cx="3950703" cy="596348"/>
          </a:xfrm>
        </p:grpSpPr>
        <p:sp>
          <p:nvSpPr>
            <p:cNvPr id="12" name="Oval 11"/>
            <p:cNvSpPr/>
            <p:nvPr/>
          </p:nvSpPr>
          <p:spPr>
            <a:xfrm>
              <a:off x="7861998" y="1527451"/>
              <a:ext cx="596348" cy="596348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8204600" y="1694820"/>
              <a:ext cx="3608101" cy="230832"/>
            </a:xfrm>
            <a:prstGeom prst="rect">
              <a:avLst/>
            </a:prstGeom>
            <a:solidFill>
              <a:schemeClr val="tx1"/>
            </a:solidFill>
          </p:spPr>
          <p:txBody>
            <a:bodyPr wrap="square" rtlCol="0">
              <a:spAutoFit/>
            </a:bodyPr>
            <a:lstStyle/>
            <a:p>
              <a:pPr algn="r"/>
              <a:r>
                <a:rPr lang="ru-RU" sz="900" dirty="0">
                  <a:solidFill>
                    <a:srgbClr val="FFFFFF"/>
                  </a:solidFill>
                  <a:ea typeface="Calibri" panose="020F0502020204030204" charset="0"/>
                  <a:cs typeface="Calibri" panose="020F0502020204030204" charset="0"/>
                </a:rPr>
                <a:t>Адаптируйте в соответствии с рекомендациями в вашей стране</a:t>
              </a:r>
            </a:p>
          </p:txBody>
        </p:sp>
        <p:pic>
          <p:nvPicPr>
            <p:cNvPr id="14" name="Graphic 13" descr="Pencil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7983941" y="1649394"/>
              <a:ext cx="352462" cy="352462"/>
            </a:xfrm>
            <a:prstGeom prst="rect">
              <a:avLst/>
            </a:prstGeom>
          </p:spPr>
        </p:pic>
      </p:grp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FFB70E2-AD7A-02E1-710A-545D547845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200" y="6356350"/>
            <a:ext cx="7315200" cy="501650"/>
          </a:xfrm>
        </p:spPr>
        <p:txBody>
          <a:bodyPr/>
          <a:lstStyle/>
          <a:p>
            <a:r>
              <a:rPr lang="ru-RU" dirty="0"/>
              <a:t>Курс «Диагностический экспресс-тест на антигены вируса SARS-CoV-2» v</a:t>
            </a:r>
            <a:r>
              <a:rPr lang="en-GB" dirty="0"/>
              <a:t>3</a:t>
            </a:r>
            <a:r>
              <a:rPr lang="ru-RU" dirty="0"/>
              <a:t>.0 |</a:t>
            </a:r>
            <a:r>
              <a:rPr lang="en-GB" dirty="0"/>
              <a:t> </a:t>
            </a:r>
            <a:r>
              <a:rPr lang="ru-RU" dirty="0"/>
              <a:t>Взятие проб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Взятие мазка из носоглотки (1)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736203"/>
            <a:ext cx="6275664" cy="4575697"/>
          </a:xfrm>
        </p:spPr>
        <p:txBody>
          <a:bodyPr>
            <a:normAutofit/>
          </a:bodyPr>
          <a:lstStyle/>
          <a:p>
            <a:r>
              <a:rPr lang="ru-RU" dirty="0"/>
              <a:t>Введите стерильный зонд-тампон в полость носа пациента на такую глубину, чтобы зонд достиг задней стенки носоглотки.</a:t>
            </a:r>
          </a:p>
          <a:p>
            <a:endParaRPr lang="en-US" dirty="0"/>
          </a:p>
          <a:p>
            <a:r>
              <a:rPr lang="ru-RU" dirty="0"/>
              <a:t>Сделайте мазок по задней стенки носоглотки, провернув зонд 3–4 раза, чтоб захватить достаточно материала. Оставьте зонд в носоглотке на несколько секунд, чтобы он впитал выделения. </a:t>
            </a:r>
          </a:p>
          <a:p>
            <a:endParaRPr lang="en-US" dirty="0"/>
          </a:p>
          <a:p>
            <a:r>
              <a:rPr lang="ru-RU" dirty="0"/>
              <a:t>Выньте зонд из носовой полости.</a:t>
            </a:r>
          </a:p>
          <a:p>
            <a:endParaRPr lang="en-US" dirty="0"/>
          </a:p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34DE6-22C6-0E40-B20E-F2D718CBADB2}" type="slidenum">
              <a:rPr lang="en-GB" smtClean="0"/>
              <a:t>11</a:t>
            </a:fld>
            <a:endParaRPr lang="en-GB" dirty="0"/>
          </a:p>
        </p:txBody>
      </p:sp>
      <p:sp>
        <p:nvSpPr>
          <p:cNvPr id="6" name="Right Arrow 5"/>
          <p:cNvSpPr/>
          <p:nvPr/>
        </p:nvSpPr>
        <p:spPr>
          <a:xfrm>
            <a:off x="7541149" y="1861615"/>
            <a:ext cx="1224501" cy="389614"/>
          </a:xfrm>
          <a:prstGeom prst="rightArrow">
            <a:avLst/>
          </a:prstGeom>
          <a:solidFill>
            <a:srgbClr val="009AC9"/>
          </a:solidFill>
          <a:ln w="254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8100" tIns="38100" rIns="38100" bIns="38100" numCol="1" spcCol="38100" rtlCol="0" anchor="ctr">
            <a:spAutoFit/>
          </a:bodyPr>
          <a:lstStyle/>
          <a:p>
            <a:pPr marL="0" marR="0" indent="0" algn="ctr" defTabSz="6477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en-US" sz="3200" b="0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Avenir Medium"/>
            </a:endParaRPr>
          </a:p>
        </p:txBody>
      </p:sp>
      <p:sp>
        <p:nvSpPr>
          <p:cNvPr id="7" name="Right Arrow 6"/>
          <p:cNvSpPr/>
          <p:nvPr/>
        </p:nvSpPr>
        <p:spPr>
          <a:xfrm>
            <a:off x="7541147" y="3761776"/>
            <a:ext cx="1224501" cy="389614"/>
          </a:xfrm>
          <a:prstGeom prst="rightArrow">
            <a:avLst/>
          </a:prstGeom>
          <a:solidFill>
            <a:srgbClr val="009AC9"/>
          </a:solidFill>
          <a:ln w="254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8100" tIns="38100" rIns="38100" bIns="38100" numCol="1" spcCol="38100" rtlCol="0" anchor="ctr">
            <a:spAutoFit/>
          </a:bodyPr>
          <a:lstStyle/>
          <a:p>
            <a:pPr marL="0" marR="0" indent="0" algn="ctr" defTabSz="6477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en-US" sz="3200" b="0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Avenir Medium"/>
            </a:endParaRPr>
          </a:p>
        </p:txBody>
      </p:sp>
      <p:sp>
        <p:nvSpPr>
          <p:cNvPr id="8" name="Right Arrow 7"/>
          <p:cNvSpPr/>
          <p:nvPr/>
        </p:nvSpPr>
        <p:spPr>
          <a:xfrm>
            <a:off x="7541147" y="5481198"/>
            <a:ext cx="1224501" cy="389614"/>
          </a:xfrm>
          <a:prstGeom prst="rightArrow">
            <a:avLst/>
          </a:prstGeom>
          <a:solidFill>
            <a:srgbClr val="009AC9"/>
          </a:solidFill>
          <a:ln w="254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8100" tIns="38100" rIns="38100" bIns="38100" numCol="1" spcCol="38100" rtlCol="0" anchor="ctr">
            <a:spAutoFit/>
          </a:bodyPr>
          <a:lstStyle/>
          <a:p>
            <a:pPr marL="0" marR="0" indent="0" algn="ctr" defTabSz="6477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en-US" sz="3200" b="0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Avenir Medium"/>
            </a:endParaRPr>
          </a:p>
        </p:txBody>
      </p:sp>
      <p:pic>
        <p:nvPicPr>
          <p:cNvPr id="10" name="Picture 9" descr="A picture containing shape&#10;&#10;Description automatically generated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94830" y="1161534"/>
            <a:ext cx="2058969" cy="1789775"/>
          </a:xfrm>
          <a:prstGeom prst="rect">
            <a:avLst/>
          </a:prstGeom>
        </p:spPr>
      </p:pic>
      <p:pic>
        <p:nvPicPr>
          <p:cNvPr id="12" name="Picture 11" descr="Logo&#10;&#10;Description automatically generated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25943" y="2781009"/>
            <a:ext cx="2005836" cy="1764000"/>
          </a:xfrm>
          <a:prstGeom prst="rect">
            <a:avLst/>
          </a:prstGeom>
        </p:spPr>
      </p:pic>
      <p:pic>
        <p:nvPicPr>
          <p:cNvPr id="14" name="Picture 13" descr="A picture containing icon&#10;&#10;Description automatically generated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944317" y="4547900"/>
            <a:ext cx="2664608" cy="1764000"/>
          </a:xfrm>
          <a:prstGeom prst="rect">
            <a:avLst/>
          </a:prstGeo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CE02CA8-BC60-C074-23FD-0370A56E93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200" y="6356350"/>
            <a:ext cx="7315200" cy="501650"/>
          </a:xfrm>
        </p:spPr>
        <p:txBody>
          <a:bodyPr/>
          <a:lstStyle/>
          <a:p>
            <a:r>
              <a:rPr lang="ru-RU" dirty="0"/>
              <a:t>Курс «Диагностический экспресс-тест на антигены вируса SARS-CoV-2» v</a:t>
            </a:r>
            <a:r>
              <a:rPr lang="en-GB" dirty="0"/>
              <a:t>3</a:t>
            </a:r>
            <a:r>
              <a:rPr lang="ru-RU" dirty="0"/>
              <a:t>.0 |</a:t>
            </a:r>
            <a:r>
              <a:rPr lang="en-GB" dirty="0"/>
              <a:t> </a:t>
            </a:r>
            <a:r>
              <a:rPr lang="ru-RU" dirty="0"/>
              <a:t>Взятие проб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p10"/>
          <p:cNvSpPr txBox="1">
            <a:spLocks noGrp="1"/>
          </p:cNvSpPr>
          <p:nvPr>
            <p:ph type="title"/>
          </p:nvPr>
        </p:nvSpPr>
        <p:spPr>
          <a:xfrm>
            <a:off x="838200" y="365126"/>
            <a:ext cx="10515600" cy="9428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Arial"/>
              <a:buNone/>
            </a:pPr>
            <a:r>
              <a:rPr lang="ru-RU"/>
              <a:t>Взятие мазка из носоглотки (2)</a:t>
            </a:r>
          </a:p>
        </p:txBody>
      </p:sp>
      <p:sp>
        <p:nvSpPr>
          <p:cNvPr id="176" name="Google Shape;176;p10"/>
          <p:cNvSpPr txBox="1">
            <a:spLocks noGrp="1"/>
          </p:cNvSpPr>
          <p:nvPr>
            <p:ph type="body" idx="1"/>
          </p:nvPr>
        </p:nvSpPr>
        <p:spPr>
          <a:xfrm>
            <a:off x="838199" y="1736203"/>
            <a:ext cx="10515599" cy="44407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92500" lnSpcReduction="20000"/>
          </a:bodyPr>
          <a:lstStyle/>
          <a:p>
            <a:pPr marL="228600" indent="-228600">
              <a:lnSpc>
                <a:spcPct val="120000"/>
              </a:lnSpc>
              <a:spcBef>
                <a:spcPts val="0"/>
              </a:spcBef>
            </a:pPr>
            <a:r>
              <a:rPr lang="ru-RU" sz="2200" dirty="0"/>
              <a:t>Если не удалось сделать мазок через одну ноздрю, этим же зондом сделайте мазок через другую ноздрю.</a:t>
            </a:r>
          </a:p>
          <a:p>
            <a:pPr marL="228600" indent="-228600">
              <a:lnSpc>
                <a:spcPct val="120000"/>
              </a:lnSpc>
              <a:spcBef>
                <a:spcPts val="0"/>
              </a:spcBef>
            </a:pPr>
            <a:endParaRPr sz="2200" dirty="0"/>
          </a:p>
          <a:p>
            <a:pPr marL="228600" indent="-228600">
              <a:lnSpc>
                <a:spcPct val="120000"/>
              </a:lnSpc>
              <a:spcBef>
                <a:spcPts val="0"/>
              </a:spcBef>
            </a:pPr>
            <a:r>
              <a:rPr lang="ru-RU" sz="2200" dirty="0"/>
              <a:t>После взятия пробы поставьте </a:t>
            </a:r>
            <a:r>
              <a:rPr lang="ru-RU" sz="2200" dirty="0" err="1"/>
              <a:t>ДЭТ</a:t>
            </a:r>
            <a:r>
              <a:rPr lang="ru-RU" sz="2200" dirty="0"/>
              <a:t> на антигены вируса SARS-CoV-2 в соответствии с инструкциями производителя (см. раздел 08 «Постановка диагностического экспресс-теста на антигены вируса SARS-CoV-2»).</a:t>
            </a:r>
          </a:p>
          <a:p>
            <a:pPr marL="228600" indent="-228600">
              <a:lnSpc>
                <a:spcPct val="120000"/>
              </a:lnSpc>
              <a:spcBef>
                <a:spcPts val="0"/>
              </a:spcBef>
            </a:pPr>
            <a:endParaRPr sz="2200" dirty="0"/>
          </a:p>
          <a:p>
            <a:pPr marL="228600" indent="-228600">
              <a:lnSpc>
                <a:spcPct val="120000"/>
              </a:lnSpc>
              <a:spcBef>
                <a:spcPts val="0"/>
              </a:spcBef>
            </a:pPr>
            <a:r>
              <a:rPr lang="ru-RU" sz="2200" dirty="0"/>
              <a:t>При переносе в пробирку зонда, не имеющего точки перелома, необходимо продезинфицировать ножницы, с помощью которых обрезался зонд, сразу же до и после их использования.</a:t>
            </a:r>
          </a:p>
          <a:p>
            <a:pPr marL="228600" indent="-228600">
              <a:lnSpc>
                <a:spcPct val="120000"/>
              </a:lnSpc>
              <a:spcBef>
                <a:spcPts val="0"/>
              </a:spcBef>
            </a:pPr>
            <a:endParaRPr sz="2200" dirty="0"/>
          </a:p>
          <a:p>
            <a:pPr marL="228600" indent="-228600">
              <a:lnSpc>
                <a:spcPct val="120000"/>
              </a:lnSpc>
              <a:spcBef>
                <a:spcPts val="0"/>
              </a:spcBef>
            </a:pPr>
            <a:r>
              <a:rPr lang="ru-RU" sz="2200" dirty="0"/>
              <a:t>Если в соответствии с алгоритмом тестирования в вашей стране должна быть взята вторая проба для молекулярного тестирования ТАНК, возьмите ее сразу же после взятия пробы для </a:t>
            </a:r>
            <a:r>
              <a:rPr lang="ru-RU" sz="2200" dirty="0" err="1"/>
              <a:t>ДЭТ</a:t>
            </a:r>
            <a:r>
              <a:rPr lang="ru-RU" sz="2200" dirty="0"/>
              <a:t> на антигены SARS-CoV-2.</a:t>
            </a:r>
          </a:p>
          <a:p>
            <a:pPr marL="228600" lvl="0" indent="-1016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None/>
            </a:pPr>
            <a:endParaRPr dirty="0"/>
          </a:p>
          <a:p>
            <a:pPr marL="228600" lvl="0" indent="-1016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None/>
            </a:pPr>
            <a:endParaRPr dirty="0"/>
          </a:p>
          <a:p>
            <a:pPr marL="228600" lvl="0" indent="-1016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None/>
            </a:pPr>
            <a:endParaRPr dirty="0"/>
          </a:p>
          <a:p>
            <a:pPr marL="228600" lvl="0" indent="-1016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None/>
            </a:pPr>
            <a:endParaRPr dirty="0"/>
          </a:p>
        </p:txBody>
      </p:sp>
      <p:sp>
        <p:nvSpPr>
          <p:cNvPr id="177" name="Google Shape;177;p10"/>
          <p:cNvSpPr txBox="1">
            <a:spLocks noGrp="1"/>
          </p:cNvSpPr>
          <p:nvPr>
            <p:ph type="sldNum" idx="12"/>
          </p:nvPr>
        </p:nvSpPr>
        <p:spPr>
          <a:xfrm>
            <a:off x="11353799" y="6311900"/>
            <a:ext cx="510252" cy="5750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12</a:t>
            </a:fld>
            <a:endParaRPr lang="en-US"/>
          </a:p>
        </p:txBody>
      </p:sp>
      <p:sp>
        <p:nvSpPr>
          <p:cNvPr id="6" name="Footer Placeholder 3">
            <a:extLst>
              <a:ext uri="{FF2B5EF4-FFF2-40B4-BE49-F238E27FC236}">
                <a16:creationId xmlns:a16="http://schemas.microsoft.com/office/drawing/2014/main" id="{B7AEBC34-6E8E-4557-AE5F-F7997D310A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200" y="6356350"/>
            <a:ext cx="7315200" cy="501650"/>
          </a:xfrm>
        </p:spPr>
        <p:txBody>
          <a:bodyPr/>
          <a:lstStyle/>
          <a:p>
            <a:r>
              <a:rPr lang="ru-RU"/>
              <a:t>Курс «Диагностический экспресс-тест на антигены вируса SARS-CoV-2» v3.0 | Взятие проб</a:t>
            </a:r>
          </a:p>
        </p:txBody>
      </p:sp>
    </p:spTree>
    <p:custDataLst>
      <p:tags r:id="rId1"/>
    </p:custData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p11"/>
          <p:cNvSpPr txBox="1">
            <a:spLocks noGrp="1"/>
          </p:cNvSpPr>
          <p:nvPr>
            <p:ph type="title"/>
          </p:nvPr>
        </p:nvSpPr>
        <p:spPr>
          <a:xfrm>
            <a:off x="838200" y="121376"/>
            <a:ext cx="10515600" cy="9428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Arial"/>
              <a:buNone/>
            </a:pPr>
            <a:r>
              <a:rPr lang="ru-RU"/>
              <a:t>Взятие мазков из носоглотки (видео)</a:t>
            </a:r>
          </a:p>
        </p:txBody>
      </p:sp>
      <p:sp>
        <p:nvSpPr>
          <p:cNvPr id="184" name="Google Shape;184;p11"/>
          <p:cNvSpPr txBox="1">
            <a:spLocks noGrp="1"/>
          </p:cNvSpPr>
          <p:nvPr>
            <p:ph type="body" idx="1"/>
          </p:nvPr>
        </p:nvSpPr>
        <p:spPr>
          <a:xfrm>
            <a:off x="838200" y="1736203"/>
            <a:ext cx="6275664" cy="44407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228600" lvl="0" indent="-101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None/>
            </a:pPr>
            <a:endParaRPr/>
          </a:p>
          <a:p>
            <a:pPr marL="228600" lvl="0" indent="-1016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None/>
            </a:pPr>
            <a:endParaRPr/>
          </a:p>
        </p:txBody>
      </p:sp>
      <p:sp>
        <p:nvSpPr>
          <p:cNvPr id="185" name="Google Shape;185;p11"/>
          <p:cNvSpPr txBox="1">
            <a:spLocks noGrp="1"/>
          </p:cNvSpPr>
          <p:nvPr>
            <p:ph type="sldNum" idx="12"/>
          </p:nvPr>
        </p:nvSpPr>
        <p:spPr>
          <a:xfrm>
            <a:off x="11353799" y="6311900"/>
            <a:ext cx="510252" cy="5750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fld id="{00000000-1234-1234-1234-123412341234}" type="slidenum">
              <a:rPr kumimoji="0" lang="en-US" sz="1000" b="0" i="0" u="none" strike="noStrike" kern="0" cap="none" spc="0" normalizeH="0" baseline="0" noProof="0">
                <a:ln>
                  <a:noFill/>
                </a:ln>
                <a:solidFill>
                  <a:srgbClr val="424242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t>13</a:t>
            </a:fld>
            <a:endParaRPr kumimoji="0" lang="en-US" sz="1000" b="0" i="0" u="none" strike="noStrike" kern="0" cap="none" spc="0" normalizeH="0" baseline="0" noProof="0">
              <a:ln>
                <a:noFill/>
              </a:ln>
              <a:solidFill>
                <a:srgbClr val="424242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186" name="Google Shape;186;p11"/>
          <p:cNvSpPr/>
          <p:nvPr/>
        </p:nvSpPr>
        <p:spPr>
          <a:xfrm>
            <a:off x="838200" y="5680442"/>
            <a:ext cx="10515600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ru-RU" sz="1800" b="0" i="0" u="none" strike="noStrike" kern="0" cap="none" spc="0" normalizeH="0" baseline="0" noProof="0">
                <a:ln>
                  <a:noFill/>
                </a:ln>
                <a:solidFill>
                  <a:srgbClr val="424242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Видео по ссылке (на англ.): </a:t>
            </a:r>
            <a:r>
              <a:rPr kumimoji="0" lang="ru-RU" sz="1400" b="0" i="0" u="sng" strike="noStrike" kern="0" cap="none" spc="0" normalizeH="0" baseline="0" noProof="0">
                <a:ln>
                  <a:noFill/>
                </a:ln>
                <a:solidFill>
                  <a:srgbClr val="424242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взятие образцов из ротоглотки и носоглотки для диагностики COVID-19</a:t>
            </a:r>
          </a:p>
        </p:txBody>
      </p:sp>
      <p:pic>
        <p:nvPicPr>
          <p:cNvPr id="188" name="Google Shape;188;p11">
            <a:hlinkClick r:id="rId4"/>
          </p:cNvPr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2867954" y="1974978"/>
            <a:ext cx="5645385" cy="2908044"/>
          </a:xfrm>
          <a:prstGeom prst="rect">
            <a:avLst/>
          </a:prstGeom>
          <a:noFill/>
          <a:ln w="9525" cap="flat" cmpd="sng">
            <a:solidFill>
              <a:srgbClr val="7F7F7F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8" name="Footer Placeholder 3">
            <a:extLst>
              <a:ext uri="{FF2B5EF4-FFF2-40B4-BE49-F238E27FC236}">
                <a16:creationId xmlns:a16="http://schemas.microsoft.com/office/drawing/2014/main" id="{C8AF973C-B8B6-4A41-9B3F-EF3538E078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200" y="6356350"/>
            <a:ext cx="7315200" cy="501650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kumimoji="0" lang="ru-RU" sz="1000" b="1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Курс «Диагностический экспресс-тест на антигены вируса SARS-CoV-2» v3.0 | Взятие проб</a:t>
            </a:r>
          </a:p>
        </p:txBody>
      </p:sp>
    </p:spTree>
    <p:custDataLst>
      <p:tags r:id="rId1"/>
    </p:custData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Транспортировка проб в лабораторию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p13"/>
          <p:cNvSpPr txBox="1">
            <a:spLocks noGrp="1"/>
          </p:cNvSpPr>
          <p:nvPr>
            <p:ph type="title"/>
          </p:nvPr>
        </p:nvSpPr>
        <p:spPr>
          <a:xfrm>
            <a:off x="838200" y="365126"/>
            <a:ext cx="10515600" cy="9428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Arial"/>
              <a:buNone/>
            </a:pPr>
            <a:r>
              <a:rPr lang="ru-RU" dirty="0"/>
              <a:t>Что следует учитывать при упаковке проб для транспортировки</a:t>
            </a:r>
            <a:r>
              <a:rPr lang="ru-RU" baseline="30000" dirty="0"/>
              <a:t>1,2</a:t>
            </a:r>
          </a:p>
        </p:txBody>
      </p:sp>
      <p:sp>
        <p:nvSpPr>
          <p:cNvPr id="199" name="Google Shape;199;p13"/>
          <p:cNvSpPr txBox="1">
            <a:spLocks noGrp="1"/>
          </p:cNvSpPr>
          <p:nvPr>
            <p:ph type="body" idx="1"/>
          </p:nvPr>
        </p:nvSpPr>
        <p:spPr>
          <a:xfrm>
            <a:off x="794507" y="1208620"/>
            <a:ext cx="10515600" cy="44407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22860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</a:pPr>
            <a:r>
              <a:rPr lang="ru-RU" b="1" dirty="0"/>
              <a:t>Важно помнить</a:t>
            </a:r>
            <a:r>
              <a:rPr lang="ru-RU" dirty="0"/>
              <a:t>.</a:t>
            </a:r>
            <a:r>
              <a:rPr lang="ru-RU" b="1" dirty="0"/>
              <a:t> </a:t>
            </a:r>
            <a:r>
              <a:rPr lang="ru-RU" dirty="0"/>
              <a:t>При транспортировке проб существует риск того, что компоненты проб попадут в окружающую среду или создадут угрозу инфицирования для других людей. </a:t>
            </a:r>
          </a:p>
          <a:p>
            <a:pPr marL="228600" lvl="0" indent="-2286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</a:pPr>
            <a:r>
              <a:rPr lang="ru-RU" b="1" dirty="0"/>
              <a:t>Необходимо принять меры</a:t>
            </a:r>
            <a:r>
              <a:rPr lang="ru-RU" dirty="0"/>
              <a:t>. Пробы для тестирования на SARS-CoV-2 должны быть упакованы в тройную упаковку. Тройная упаковка защищает пробы от повреждения и протечки во время перевозки, а также обеспечивает защиту перевозчиков и окружающей среды от контаминации, если повреждение или протечка все же произойдут. </a:t>
            </a:r>
          </a:p>
          <a:p>
            <a:pPr marL="228600" lvl="0" indent="-2286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</a:pPr>
            <a:r>
              <a:rPr lang="ru-RU" b="1" dirty="0"/>
              <a:t>Следует проявлять изобретательность</a:t>
            </a:r>
            <a:r>
              <a:rPr lang="ru-RU" dirty="0"/>
              <a:t>. Если у вас нет тройной упаковки промышленного производства, вы можете сделать такую упаковку из обычных материалов, имеющихся в вашей организации, если они соответствуют принципам тройной упаковки (показано на следующем слайде). Транспортировка проб в пределах учреждения может осуществляться в пластиковом контейнере с крышкой.</a:t>
            </a:r>
          </a:p>
          <a:p>
            <a:pPr marL="228600" lvl="0" indent="-1016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None/>
            </a:pPr>
            <a:endParaRPr dirty="0"/>
          </a:p>
          <a:p>
            <a:pPr marL="228600" lvl="0" indent="-1016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None/>
            </a:pPr>
            <a:endParaRPr dirty="0"/>
          </a:p>
          <a:p>
            <a:pPr marL="228600" lvl="0" indent="-1016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None/>
            </a:pPr>
            <a:endParaRPr dirty="0"/>
          </a:p>
        </p:txBody>
      </p:sp>
      <p:sp>
        <p:nvSpPr>
          <p:cNvPr id="200" name="Google Shape;200;p13"/>
          <p:cNvSpPr txBox="1">
            <a:spLocks noGrp="1"/>
          </p:cNvSpPr>
          <p:nvPr>
            <p:ph type="sldNum" idx="12"/>
          </p:nvPr>
        </p:nvSpPr>
        <p:spPr>
          <a:xfrm>
            <a:off x="11353799" y="6311900"/>
            <a:ext cx="510252" cy="5750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fld id="{00000000-1234-1234-1234-123412341234}" type="slidenum">
              <a:rPr kumimoji="0" lang="en-US" sz="1000" b="0" i="0" u="none" strike="noStrike" kern="0" cap="none" spc="0" normalizeH="0" baseline="0" noProof="0">
                <a:ln>
                  <a:noFill/>
                </a:ln>
                <a:solidFill>
                  <a:srgbClr val="424242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t>15</a:t>
            </a:fld>
            <a:endParaRPr kumimoji="0" lang="en-US" sz="1000" b="0" i="0" u="none" strike="noStrike" kern="0" cap="none" spc="0" normalizeH="0" baseline="0" noProof="0">
              <a:ln>
                <a:noFill/>
              </a:ln>
              <a:solidFill>
                <a:srgbClr val="424242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201" name="Google Shape;201;p13"/>
          <p:cNvSpPr txBox="1"/>
          <p:nvPr/>
        </p:nvSpPr>
        <p:spPr>
          <a:xfrm>
            <a:off x="838200" y="5469077"/>
            <a:ext cx="10428215" cy="7078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ru-RU" sz="1000" b="0" i="0" u="none" strike="noStrike" kern="0" cap="none" spc="0" normalizeH="0" baseline="30000" noProof="0">
                <a:ln>
                  <a:noFill/>
                </a:ln>
                <a:solidFill>
                  <a:srgbClr val="424242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1</a:t>
            </a:r>
            <a:r>
              <a:rPr kumimoji="0" lang="ru-RU" sz="1000" b="0" i="0" u="none" strike="noStrike" kern="0" cap="none" spc="0" normalizeH="0" baseline="0" noProof="0">
                <a:ln>
                  <a:noFill/>
                </a:ln>
                <a:solidFill>
                  <a:srgbClr val="424242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 Guidance on regulations for the transport of infectious substances 2019–2020 [Руководство по регламентам, регулирующим транспортировку инфекционных материалов 2021–2022 гг.]. Geneva: World Health Organization; 2021 (https://www.who.int/publications/i/item/9789240019720, по состоянию на 13 апреля 2021 г.).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ru-RU" sz="1000" b="0" i="0" u="none" strike="noStrike" kern="0" cap="none" spc="0" normalizeH="0" baseline="30000" noProof="0">
                <a:ln>
                  <a:noFill/>
                </a:ln>
                <a:solidFill>
                  <a:srgbClr val="424242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2</a:t>
            </a:r>
            <a:r>
              <a:rPr kumimoji="0" lang="ru-RU" sz="1000" b="0" i="0" u="none" strike="noStrike" kern="0" cap="none" spc="0" normalizeH="0" baseline="0" noProof="0">
                <a:ln>
                  <a:noFill/>
                </a:ln>
                <a:solidFill>
                  <a:srgbClr val="424242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 Guidance for use of pneumatic tube systems for transport of respiratory specimens from suspected or confirmed COVID-19 patients [Рекомендации по использованию системы пневматической почты для транспортировки респираторных проб от подозреваемых или подтвержденных случаев COVID-19]. Atlanta: Centers for Disease Control and Prevention; 2020 (</a:t>
            </a:r>
            <a:r>
              <a:rPr kumimoji="0" lang="ru-RU" sz="1000" b="0" i="0" u="sng" strike="noStrike" kern="0" cap="none" spc="0" normalizeH="0" baseline="0" noProof="0">
                <a:ln>
                  <a:noFill/>
                </a:ln>
                <a:solidFill>
                  <a:srgbClr val="424242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https://www.cdc.gov/csels/dls/locs/2020/transport_recommendations_for_covid-19_specimens.html</a:t>
            </a:r>
            <a:r>
              <a:rPr kumimoji="0" lang="ru-RU" sz="1000" b="0" i="0" u="none" strike="noStrike" kern="0" cap="none" spc="0" normalizeH="0" baseline="0" noProof="0">
                <a:ln>
                  <a:noFill/>
                </a:ln>
                <a:solidFill>
                  <a:srgbClr val="424242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,по состоянию на 28 октября 2020 г.).  </a:t>
            </a:r>
          </a:p>
        </p:txBody>
      </p:sp>
      <p:sp>
        <p:nvSpPr>
          <p:cNvPr id="7" name="Footer Placeholder 3">
            <a:extLst>
              <a:ext uri="{FF2B5EF4-FFF2-40B4-BE49-F238E27FC236}">
                <a16:creationId xmlns:a16="http://schemas.microsoft.com/office/drawing/2014/main" id="{5FF63A87-27B0-4D5C-9E62-DE249C2A4F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200" y="6356350"/>
            <a:ext cx="7315200" cy="501650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kumimoji="0" lang="ru-RU" sz="1000" b="1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Курс «Диагностический экспресс-тест на антигены вируса SARS-CoV-2» v3.0 | Взятие проб</a:t>
            </a:r>
          </a:p>
        </p:txBody>
      </p:sp>
    </p:spTree>
    <p:custDataLst>
      <p:tags r:id="rId1"/>
    </p:custData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Google Shape;207;gcdc487a438_1_0"/>
          <p:cNvSpPr txBox="1">
            <a:spLocks noGrp="1"/>
          </p:cNvSpPr>
          <p:nvPr>
            <p:ph type="title"/>
          </p:nvPr>
        </p:nvSpPr>
        <p:spPr>
          <a:xfrm>
            <a:off x="838200" y="365126"/>
            <a:ext cx="10515600" cy="94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Arial"/>
              <a:buNone/>
            </a:pPr>
            <a:r>
              <a:rPr lang="ru-RU"/>
              <a:t>Пример тройной упаковки для проб на SARS-CoV-2</a:t>
            </a:r>
            <a:r>
              <a:rPr lang="ru-RU" baseline="30000"/>
              <a:t>1</a:t>
            </a:r>
          </a:p>
        </p:txBody>
      </p:sp>
      <p:sp>
        <p:nvSpPr>
          <p:cNvPr id="208" name="Google Shape;208;gcdc487a438_1_0"/>
          <p:cNvSpPr txBox="1">
            <a:spLocks noGrp="1"/>
          </p:cNvSpPr>
          <p:nvPr>
            <p:ph type="body" idx="1"/>
          </p:nvPr>
        </p:nvSpPr>
        <p:spPr>
          <a:xfrm>
            <a:off x="838200" y="1736203"/>
            <a:ext cx="10515600" cy="444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228600" lvl="0" indent="-101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None/>
            </a:pPr>
            <a:endParaRPr/>
          </a:p>
          <a:p>
            <a:pPr marL="228600" lvl="0" indent="-1016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None/>
            </a:pPr>
            <a:endParaRPr/>
          </a:p>
        </p:txBody>
      </p:sp>
      <p:sp>
        <p:nvSpPr>
          <p:cNvPr id="209" name="Google Shape;209;gcdc487a438_1_0"/>
          <p:cNvSpPr txBox="1">
            <a:spLocks noGrp="1"/>
          </p:cNvSpPr>
          <p:nvPr>
            <p:ph type="sldNum" idx="12"/>
          </p:nvPr>
        </p:nvSpPr>
        <p:spPr>
          <a:xfrm>
            <a:off x="11353799" y="6311900"/>
            <a:ext cx="510300" cy="57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fld id="{00000000-1234-1234-1234-123412341234}" type="slidenum">
              <a:rPr kumimoji="0" lang="en-US" sz="1000" b="0" i="0" u="none" strike="noStrike" kern="0" cap="none" spc="0" normalizeH="0" baseline="0" noProof="0">
                <a:ln>
                  <a:noFill/>
                </a:ln>
                <a:solidFill>
                  <a:srgbClr val="424242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t>16</a:t>
            </a:fld>
            <a:endParaRPr kumimoji="0" lang="en-US" sz="1000" b="0" i="0" u="none" strike="noStrike" kern="0" cap="none" spc="0" normalizeH="0" baseline="0" noProof="0">
              <a:ln>
                <a:noFill/>
              </a:ln>
              <a:solidFill>
                <a:srgbClr val="424242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210" name="Google Shape;210;gcdc487a438_1_0"/>
          <p:cNvSpPr txBox="1"/>
          <p:nvPr/>
        </p:nvSpPr>
        <p:spPr>
          <a:xfrm>
            <a:off x="737000" y="1835075"/>
            <a:ext cx="8052300" cy="4146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87BC"/>
              </a:buClr>
              <a:buSzPts val="2000"/>
              <a:buFont typeface="Arial"/>
              <a:buChar char="•"/>
              <a:tabLst/>
              <a:defRPr/>
            </a:pPr>
            <a:r>
              <a:rPr kumimoji="0" lang="ru-RU" sz="2000" b="0" i="0" u="none" strike="noStrike" kern="0" cap="none" spc="0" normalizeH="0" baseline="0" noProof="0" dirty="0">
                <a:ln>
                  <a:noFill/>
                </a:ln>
                <a:solidFill>
                  <a:srgbClr val="424242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Три слоя, которые образуют тройную упаковку, – это первичный контейнер, вторичная упаковка и наружная упаковка.</a:t>
            </a:r>
          </a:p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087BC"/>
              </a:buClr>
              <a:buSzPts val="2000"/>
              <a:buFont typeface="Arial"/>
              <a:buChar char="•"/>
              <a:tabLst/>
              <a:defRPr/>
            </a:pPr>
            <a:r>
              <a:rPr kumimoji="0" lang="ru-RU" sz="2000" b="0" i="0" u="none" strike="noStrike" kern="0" cap="none" spc="0" normalizeH="0" baseline="0" noProof="0" dirty="0">
                <a:ln>
                  <a:noFill/>
                </a:ln>
                <a:solidFill>
                  <a:srgbClr val="424242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Наружная упаковка представляет собой </a:t>
            </a:r>
            <a:r>
              <a:rPr kumimoji="0" lang="ru-RU" sz="2000" b="0" i="0" u="none" strike="noStrike" kern="0" cap="none" spc="0" normalizeH="0" baseline="0" noProof="0" dirty="0" err="1">
                <a:ln>
                  <a:noFill/>
                </a:ln>
                <a:solidFill>
                  <a:srgbClr val="424242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термоконтейнер</a:t>
            </a:r>
            <a:r>
              <a:rPr kumimoji="0" lang="ru-RU" sz="2000" b="0" i="0" u="none" strike="noStrike" kern="0" cap="none" spc="0" normalizeH="0" baseline="0" noProof="0" dirty="0">
                <a:ln>
                  <a:noFill/>
                </a:ln>
                <a:solidFill>
                  <a:srgbClr val="424242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 с крышкой и предназначена для защиты вторичной упаковки, сделанной из водонепроницаемого материала. </a:t>
            </a:r>
          </a:p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087BC"/>
              </a:buClr>
              <a:buSzPts val="2000"/>
              <a:buFont typeface="Arial"/>
              <a:buChar char="•"/>
              <a:tabLst/>
              <a:defRPr/>
            </a:pPr>
            <a:r>
              <a:rPr kumimoji="0" lang="ru-RU" sz="2000" b="0" i="0" u="none" strike="noStrike" kern="0" cap="none" spc="0" normalizeH="0" baseline="0" noProof="0" dirty="0">
                <a:ln>
                  <a:noFill/>
                </a:ln>
                <a:solidFill>
                  <a:srgbClr val="424242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Первичный контейнер помещается во вторичную упаковку и включает в себя абсорбирующий и амортизирующий материал.</a:t>
            </a:r>
          </a:p>
        </p:txBody>
      </p:sp>
      <p:pic>
        <p:nvPicPr>
          <p:cNvPr id="212" name="Google Shape;212;gcdc487a438_1_0"/>
          <p:cNvPicPr preferRelativeResize="0"/>
          <p:nvPr/>
        </p:nvPicPr>
        <p:blipFill rotWithShape="1">
          <a:blip r:embed="rId4">
            <a:alphaModFix/>
          </a:blip>
          <a:srcRect l="29151" t="13339" r="29017" b="21809"/>
          <a:stretch/>
        </p:blipFill>
        <p:spPr>
          <a:xfrm>
            <a:off x="9227175" y="848350"/>
            <a:ext cx="2298349" cy="5039677"/>
          </a:xfrm>
          <a:prstGeom prst="rect">
            <a:avLst/>
          </a:prstGeom>
          <a:noFill/>
          <a:ln>
            <a:noFill/>
          </a:ln>
        </p:spPr>
      </p:pic>
      <p:sp>
        <p:nvSpPr>
          <p:cNvPr id="213" name="Google Shape;213;gcdc487a438_1_0"/>
          <p:cNvSpPr txBox="1"/>
          <p:nvPr/>
        </p:nvSpPr>
        <p:spPr>
          <a:xfrm>
            <a:off x="8808738" y="5587611"/>
            <a:ext cx="3437875" cy="9540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ru-RU" sz="1000" b="0" i="0" u="none" strike="noStrike" kern="0" cap="none" spc="0" normalizeH="0" baseline="0" noProof="0" dirty="0">
                <a:ln>
                  <a:noFill/>
                </a:ln>
                <a:solidFill>
                  <a:srgbClr val="424242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Источник: </a:t>
            </a:r>
            <a:r>
              <a:rPr kumimoji="0" lang="ru-RU" sz="1000" b="0" i="0" u="none" strike="noStrike" kern="0" cap="none" spc="0" normalizeH="0" baseline="0" noProof="0" dirty="0" err="1">
                <a:ln>
                  <a:noFill/>
                </a:ln>
                <a:solidFill>
                  <a:srgbClr val="424242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Laboratory</a:t>
            </a:r>
            <a:r>
              <a:rPr kumimoji="0" lang="ru-RU" sz="1000" b="0" i="0" u="none" strike="noStrike" kern="0" cap="none" spc="0" normalizeH="0" baseline="0" noProof="0" dirty="0">
                <a:ln>
                  <a:noFill/>
                </a:ln>
                <a:solidFill>
                  <a:srgbClr val="424242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 </a:t>
            </a:r>
            <a:r>
              <a:rPr kumimoji="0" lang="ru-RU" sz="1000" b="0" i="0" u="none" strike="noStrike" kern="0" cap="none" spc="0" normalizeH="0" baseline="0" noProof="0" dirty="0" err="1">
                <a:ln>
                  <a:noFill/>
                </a:ln>
                <a:solidFill>
                  <a:srgbClr val="424242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biosafety</a:t>
            </a:r>
            <a:r>
              <a:rPr kumimoji="0" lang="ru-RU" sz="1000" b="0" i="0" u="none" strike="noStrike" kern="0" cap="none" spc="0" normalizeH="0" baseline="0" noProof="0" dirty="0">
                <a:ln>
                  <a:noFill/>
                </a:ln>
                <a:solidFill>
                  <a:srgbClr val="424242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 </a:t>
            </a:r>
            <a:r>
              <a:rPr kumimoji="0" lang="ru-RU" sz="1000" b="0" i="0" u="none" strike="noStrike" kern="0" cap="none" spc="0" normalizeH="0" baseline="0" noProof="0" dirty="0" err="1">
                <a:ln>
                  <a:noFill/>
                </a:ln>
                <a:solidFill>
                  <a:srgbClr val="424242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manual</a:t>
            </a:r>
            <a:r>
              <a:rPr kumimoji="0" lang="ru-RU" sz="1000" b="0" i="0" u="none" strike="noStrike" kern="0" cap="none" spc="0" normalizeH="0" baseline="0" noProof="0" dirty="0">
                <a:ln>
                  <a:noFill/>
                </a:ln>
                <a:solidFill>
                  <a:srgbClr val="424242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. 4th </a:t>
            </a:r>
            <a:r>
              <a:rPr kumimoji="0" lang="ru-RU" sz="1000" b="0" i="0" u="none" strike="noStrike" kern="0" cap="none" spc="0" normalizeH="0" baseline="0" noProof="0" dirty="0" err="1">
                <a:ln>
                  <a:noFill/>
                </a:ln>
                <a:solidFill>
                  <a:srgbClr val="424242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edition</a:t>
            </a:r>
            <a:r>
              <a:rPr kumimoji="0" lang="ru-RU" sz="1000" b="0" i="0" u="none" strike="noStrike" kern="0" cap="none" spc="0" normalizeH="0" baseline="0" noProof="0" dirty="0">
                <a:ln>
                  <a:noFill/>
                </a:ln>
                <a:solidFill>
                  <a:srgbClr val="424242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 [Практическое руководство по биологической безопасности в лабораторных условиях. 4-е издание]. </a:t>
            </a:r>
            <a:r>
              <a:rPr kumimoji="0" lang="ru-RU" sz="1000" b="0" i="0" u="none" strike="noStrike" kern="0" cap="none" spc="0" normalizeH="0" baseline="0" noProof="0" dirty="0" err="1">
                <a:ln>
                  <a:noFill/>
                </a:ln>
                <a:solidFill>
                  <a:srgbClr val="424242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Geneva</a:t>
            </a:r>
            <a:r>
              <a:rPr kumimoji="0" lang="ru-RU" sz="1000" b="0" i="0" u="none" strike="noStrike" kern="0" cap="none" spc="0" normalizeH="0" baseline="0" noProof="0" dirty="0">
                <a:ln>
                  <a:noFill/>
                </a:ln>
                <a:solidFill>
                  <a:srgbClr val="424242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: </a:t>
            </a:r>
            <a:r>
              <a:rPr kumimoji="0" lang="ru-RU" sz="1000" b="0" i="0" u="none" strike="noStrike" kern="0" cap="none" spc="0" normalizeH="0" baseline="0" noProof="0" dirty="0" err="1">
                <a:ln>
                  <a:noFill/>
                </a:ln>
                <a:solidFill>
                  <a:srgbClr val="424242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World</a:t>
            </a:r>
            <a:r>
              <a:rPr kumimoji="0" lang="ru-RU" sz="1000" b="0" i="0" u="none" strike="noStrike" kern="0" cap="none" spc="0" normalizeH="0" baseline="0" noProof="0" dirty="0">
                <a:ln>
                  <a:noFill/>
                </a:ln>
                <a:solidFill>
                  <a:srgbClr val="424242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 Health </a:t>
            </a:r>
            <a:r>
              <a:rPr kumimoji="0" lang="ru-RU" sz="1000" b="0" i="0" u="none" strike="noStrike" kern="0" cap="none" spc="0" normalizeH="0" baseline="0" noProof="0" dirty="0" err="1">
                <a:ln>
                  <a:noFill/>
                </a:ln>
                <a:solidFill>
                  <a:srgbClr val="424242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Organization</a:t>
            </a:r>
            <a:r>
              <a:rPr kumimoji="0" lang="ru-RU" sz="1000" b="0" i="0" u="none" strike="noStrike" kern="0" cap="none" spc="0" normalizeH="0" baseline="0" noProof="0" dirty="0">
                <a:ln>
                  <a:noFill/>
                </a:ln>
                <a:solidFill>
                  <a:srgbClr val="424242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; 2021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000" b="0" i="0" u="none" strike="noStrike" kern="0" cap="none" spc="0" normalizeH="0" baseline="0" noProof="0" dirty="0">
              <a:ln>
                <a:noFill/>
              </a:ln>
              <a:solidFill>
                <a:srgbClr val="424242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214" name="Google Shape;214;gcdc487a438_1_0"/>
          <p:cNvSpPr txBox="1"/>
          <p:nvPr/>
        </p:nvSpPr>
        <p:spPr>
          <a:xfrm>
            <a:off x="545700" y="5456525"/>
            <a:ext cx="8308200" cy="872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ctr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ru-RU" sz="1000" b="0" i="0" u="none" strike="noStrike" kern="0" cap="none" spc="0" normalizeH="0" baseline="30000" noProof="0">
                <a:ln>
                  <a:noFill/>
                </a:ln>
                <a:solidFill>
                  <a:srgbClr val="424242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1</a:t>
            </a:r>
            <a:r>
              <a:rPr kumimoji="0" lang="ru-RU" sz="1000" b="0" i="0" u="none" strike="noStrike" kern="0" cap="none" spc="0" normalizeH="0" baseline="0" noProof="0">
                <a:ln>
                  <a:noFill/>
                </a:ln>
                <a:solidFill>
                  <a:srgbClr val="424242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 В случае направления проб в референс-лаборатории или сотрудничающие центры Всемирной организации здравоохранения за пределами страны, а также в случае пересылки проб самолетом необходимо обеспечить соблюдение документов </a:t>
            </a:r>
            <a:r>
              <a:rPr kumimoji="0" lang="ru-RU" sz="1000" b="0" i="0" u="sng" strike="noStrike" kern="0" cap="none" spc="0" normalizeH="0" baseline="0" noProof="0">
                <a:ln>
                  <a:noFill/>
                </a:ln>
                <a:solidFill>
                  <a:srgbClr val="0563C1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«Рекомендации по перевозке опасных грузов. Типовые правила (двадцать второе пересмотренное </a:t>
            </a:r>
            <a:r>
              <a:rPr kumimoji="0" lang="ru-RU" sz="1000" b="0" i="0" u="sng" strike="noStrike" kern="0" cap="none" spc="0" normalizeH="0" baseline="0" noProof="0">
                <a:ln>
                  <a:noFill/>
                </a:ln>
                <a:solidFill>
                  <a:srgbClr val="0563C1"/>
                </a:solidFill>
                <a:effectLst/>
                <a:uLnTx/>
                <a:uFillTx/>
                <a:latin typeface="Arial"/>
                <a:cs typeface="Arial"/>
                <a:sym typeface="Arial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издание, Организация Объединенных Наций)» </a:t>
            </a:r>
            <a:r>
              <a:rPr kumimoji="0" lang="ru-RU" sz="1000" b="0" i="0" u="none" strike="noStrike" kern="0" cap="none" spc="0" normalizeH="0" baseline="0" noProof="0">
                <a:ln>
                  <a:noFill/>
                </a:ln>
                <a:solidFill>
                  <a:srgbClr val="424242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и </a:t>
            </a:r>
            <a:r>
              <a:rPr kumimoji="0" lang="ru-RU" sz="1000" b="0" i="0" u="sng" strike="noStrike" kern="0" cap="none" spc="0" normalizeH="0" baseline="0" noProof="0">
                <a:ln>
                  <a:noFill/>
                </a:ln>
                <a:solidFill>
                  <a:srgbClr val="0563C1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«Технические инструкции по безопасной перевозке опасных грузов по воздуху»</a:t>
            </a:r>
            <a:r>
              <a:rPr kumimoji="0" lang="ru-RU" sz="1000" b="0" i="0" u="none" strike="noStrike" kern="0" cap="none" spc="0" normalizeH="0" baseline="0" noProof="0">
                <a:ln>
                  <a:noFill/>
                </a:ln>
                <a:solidFill>
                  <a:srgbClr val="424242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 (ИКАО).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ru-RU" sz="1000" b="0" i="0" u="none" strike="noStrike" kern="0" cap="none" spc="0" normalizeH="0" baseline="0" noProof="0">
                <a:ln>
                  <a:noFill/>
                </a:ln>
                <a:solidFill>
                  <a:srgbClr val="424242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 </a:t>
            </a:r>
            <a:r>
              <a:rPr kumimoji="0" lang="ru-RU" sz="1000" b="0" i="0" u="sng" strike="noStrike" kern="0" cap="none" spc="0" normalizeH="0" baseline="0" noProof="0">
                <a:ln>
                  <a:noFill/>
                </a:ln>
                <a:solidFill>
                  <a:srgbClr val="0563C1"/>
                </a:solidFill>
                <a:effectLst/>
                <a:uLnTx/>
                <a:uFillTx/>
                <a:latin typeface="Arial"/>
                <a:cs typeface="Arial"/>
                <a:sym typeface="Arial"/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Guidance on regulations for the transport of infectious substances 2019–2020</a:t>
            </a:r>
            <a:r>
              <a:rPr kumimoji="0" lang="ru-RU" sz="1000" b="0" i="0" u="none" strike="noStrike" kern="0" cap="none" spc="0" normalizeH="0" baseline="0" noProof="0">
                <a:ln>
                  <a:noFill/>
                </a:ln>
                <a:solidFill>
                  <a:srgbClr val="424242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 [Руководство по регламентам, регулирующим транспортировку инфекционных материалов 2021–2022 гг.]. Geneva: World Health Organization; 2021 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24242"/>
              </a:buClr>
              <a:buSzPts val="1000"/>
              <a:buFont typeface="Arial"/>
              <a:buNone/>
              <a:tabLst/>
              <a:defRPr/>
            </a:pPr>
            <a:endParaRPr kumimoji="0" sz="1000" b="0" i="0" u="none" strike="noStrike" kern="0" cap="none" spc="0" normalizeH="0" baseline="0" noProof="0" dirty="0">
              <a:ln>
                <a:noFill/>
              </a:ln>
              <a:solidFill>
                <a:srgbClr val="424242"/>
              </a:solidFill>
              <a:effectLst/>
              <a:uLnTx/>
              <a:uFillTx/>
              <a:latin typeface="Avenir"/>
              <a:ea typeface="Avenir"/>
              <a:cs typeface="Avenir"/>
              <a:sym typeface="Arial"/>
            </a:endParaRPr>
          </a:p>
        </p:txBody>
      </p:sp>
      <p:sp>
        <p:nvSpPr>
          <p:cNvPr id="10" name="Footer Placeholder 3">
            <a:extLst>
              <a:ext uri="{FF2B5EF4-FFF2-40B4-BE49-F238E27FC236}">
                <a16:creationId xmlns:a16="http://schemas.microsoft.com/office/drawing/2014/main" id="{703390A6-F9B3-46A0-9A17-E6ACE067CB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200" y="6356350"/>
            <a:ext cx="7315200" cy="501650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kumimoji="0" lang="ru-RU" sz="1000" b="1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Курс «Диагностический экспресс-тест на антигены вируса SARS-CoV-2» v3.0 | Взятие проб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9029699" y="909750"/>
            <a:ext cx="2693300" cy="3618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ru-RU" sz="800" b="1" i="0" u="none" strike="noStrike" kern="0" cap="none" spc="0" normalizeH="0" baseline="0" noProof="0" dirty="0">
                <a:ln>
                  <a:noFill/>
                </a:ln>
                <a:solidFill>
                  <a:srgbClr val="424242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Arial"/>
              </a:rPr>
              <a:t>Первичный контейнер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ru-RU" sz="800" b="0" i="0" u="none" strike="noStrike" kern="0" cap="none" spc="0" normalizeH="0" baseline="0" noProof="0" dirty="0">
                <a:ln>
                  <a:noFill/>
                </a:ln>
                <a:solidFill>
                  <a:srgbClr val="424242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Arial"/>
              </a:rPr>
              <a:t>Герметичный или прочный контейнер, обернутый в абсорбирующий материал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9181025" y="2497250"/>
            <a:ext cx="2693300" cy="3618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ru-RU" sz="800" b="1" i="0" u="none" strike="noStrike" kern="0" cap="none" spc="0" normalizeH="0" baseline="0" noProof="0" dirty="0">
                <a:ln>
                  <a:noFill/>
                </a:ln>
                <a:solidFill>
                  <a:srgbClr val="424242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Arial"/>
              </a:rPr>
              <a:t>Вторичная упаковка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ru-RU" sz="800" b="0" i="0" u="none" strike="noStrike" kern="0" cap="none" spc="0" normalizeH="0" baseline="0" noProof="0" dirty="0">
                <a:ln>
                  <a:noFill/>
                </a:ln>
                <a:solidFill>
                  <a:srgbClr val="424242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Arial"/>
              </a:rPr>
              <a:t>Герметичная упаковка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9081800" y="4160950"/>
            <a:ext cx="2693300" cy="3618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ru-RU" sz="800" b="1" i="0" u="none" strike="noStrike" kern="0" cap="none" spc="0" normalizeH="0" baseline="0" noProof="0" dirty="0">
                <a:ln>
                  <a:noFill/>
                </a:ln>
                <a:solidFill>
                  <a:srgbClr val="424242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Arial"/>
              </a:rPr>
              <a:t>Третий слой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ru-RU" sz="800" b="0" i="0" u="none" strike="noStrike" kern="0" cap="none" spc="0" normalizeH="0" baseline="0" noProof="0" dirty="0">
                <a:ln>
                  <a:noFill/>
                </a:ln>
                <a:solidFill>
                  <a:srgbClr val="424242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Arial"/>
              </a:rPr>
              <a:t>Защитная упаковка</a:t>
            </a:r>
          </a:p>
        </p:txBody>
      </p:sp>
    </p:spTree>
    <p:custDataLst>
      <p:tags r:id="rId1"/>
    </p:custData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Google Shape;219;p15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fld id="{00000000-1234-1234-1234-123412341234}" type="slidenum">
              <a:rPr kumimoji="0" lang="en-US" sz="1200" b="0" i="0" u="none" strike="noStrike" kern="0" cap="none" spc="0" normalizeH="0" baseline="0" noProof="0">
                <a:ln>
                  <a:noFill/>
                </a:ln>
                <a:solidFill>
                  <a:srgbClr val="919191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t>17</a:t>
            </a:fld>
            <a:endParaRPr kumimoji="0" lang="en-US" sz="1200" b="0" i="0" u="none" strike="noStrike" kern="0" cap="none" spc="0" normalizeH="0" baseline="0" noProof="0">
              <a:ln>
                <a:noFill/>
              </a:ln>
              <a:solidFill>
                <a:srgbClr val="919191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pic>
        <p:nvPicPr>
          <p:cNvPr id="220" name="Google Shape;220;p15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" y="0"/>
            <a:ext cx="1981364" cy="1550126"/>
          </a:xfrm>
          <a:prstGeom prst="rect">
            <a:avLst/>
          </a:prstGeom>
          <a:noFill/>
          <a:ln>
            <a:noFill/>
          </a:ln>
        </p:spPr>
      </p:pic>
      <p:sp>
        <p:nvSpPr>
          <p:cNvPr id="221" name="Google Shape;221;p15"/>
          <p:cNvSpPr/>
          <p:nvPr/>
        </p:nvSpPr>
        <p:spPr>
          <a:xfrm>
            <a:off x="0" y="0"/>
            <a:ext cx="12192000" cy="6858000"/>
          </a:xfrm>
          <a:prstGeom prst="flowChartInputOutput">
            <a:avLst/>
          </a:prstGeom>
          <a:solidFill>
            <a:schemeClr val="accent1"/>
          </a:solidFill>
          <a:ln w="12700" cap="flat" cmpd="sng">
            <a:solidFill>
              <a:srgbClr val="006289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2" name="Google Shape;222;p15"/>
          <p:cNvSpPr txBox="1"/>
          <p:nvPr/>
        </p:nvSpPr>
        <p:spPr>
          <a:xfrm>
            <a:off x="2858589" y="303656"/>
            <a:ext cx="4674326" cy="9428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400"/>
              <a:buFont typeface="Arial"/>
              <a:buNone/>
              <a:tabLst/>
              <a:defRPr/>
            </a:pPr>
            <a:r>
              <a:rPr kumimoji="0" lang="ru-RU" sz="4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Главное (1)</a:t>
            </a:r>
          </a:p>
        </p:txBody>
      </p:sp>
      <p:sp>
        <p:nvSpPr>
          <p:cNvPr id="223" name="Google Shape;223;p15"/>
          <p:cNvSpPr txBox="1"/>
          <p:nvPr/>
        </p:nvSpPr>
        <p:spPr>
          <a:xfrm>
            <a:off x="2118360" y="1927496"/>
            <a:ext cx="8309495" cy="44407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Arial"/>
              <a:buChar char="•"/>
              <a:tabLst/>
              <a:defRPr/>
            </a:pPr>
            <a:r>
              <a:rPr kumimoji="0" lang="ru-RU" sz="20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Правильным образом взятая проба чрезвычайна важна для лабораторной диагностики COVID-19.</a:t>
            </a:r>
          </a:p>
          <a:p>
            <a:pPr marL="228600" marR="0" lvl="0" indent="-101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424242"/>
              </a:buClr>
              <a:buSzPts val="2000"/>
              <a:buFont typeface="Arial"/>
              <a:buNone/>
              <a:tabLst/>
              <a:defRPr/>
            </a:pPr>
            <a:endParaRPr kumimoji="0" sz="2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Arial"/>
              <a:buChar char="•"/>
              <a:tabLst/>
              <a:defRPr/>
            </a:pPr>
            <a:r>
              <a:rPr kumimoji="0" lang="ru-RU" sz="20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Используйте надлежащие СИЗ, которые должны включать в себя средства для защиты органов дыхания, т. е. медицинскую маску, средства для защиты органов зрения, халат и одноразовые перчатки.</a:t>
            </a:r>
          </a:p>
          <a:p>
            <a:pPr marL="228600" marR="0" lvl="0" indent="-101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424242"/>
              </a:buClr>
              <a:buSzPts val="2000"/>
              <a:buFont typeface="Arial"/>
              <a:buNone/>
              <a:tabLst/>
              <a:defRPr/>
            </a:pPr>
            <a:endParaRPr kumimoji="0" sz="2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Arial"/>
              <a:buChar char="•"/>
              <a:tabLst/>
              <a:defRPr/>
            </a:pPr>
            <a:r>
              <a:rPr kumimoji="0" lang="ru-RU" sz="20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Возьмите пробу как можно скорее после принятия решения о проведении тестирования.</a:t>
            </a:r>
          </a:p>
        </p:txBody>
      </p:sp>
      <p:pic>
        <p:nvPicPr>
          <p:cNvPr id="225" name="Google Shape;225;p15" descr="Shape&#10;&#10;Description automatically generated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0549639" y="4835773"/>
            <a:ext cx="1520577" cy="1520577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Footer Placeholder 3">
            <a:extLst>
              <a:ext uri="{FF2B5EF4-FFF2-40B4-BE49-F238E27FC236}">
                <a16:creationId xmlns:a16="http://schemas.microsoft.com/office/drawing/2014/main" id="{FFEF8ADB-A563-43AA-A22C-72A89F095E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200" y="6356350"/>
            <a:ext cx="7315200" cy="501650"/>
          </a:xfr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kumimoji="0" lang="ru-RU" sz="10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Курс «Диагностический экспресс-тест на антигены вируса SARS-CoV-2» v3.0 | Взятие проб</a:t>
            </a:r>
          </a:p>
        </p:txBody>
      </p:sp>
    </p:spTree>
    <p:custDataLst>
      <p:tags r:id="rId1"/>
    </p:custData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Google Shape;230;p1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fld id="{00000000-1234-1234-1234-123412341234}" type="slidenum">
              <a:rPr kumimoji="0" lang="en-US" sz="1200" b="0" i="0" u="none" strike="noStrike" kern="0" cap="none" spc="0" normalizeH="0" baseline="0" noProof="0">
                <a:ln>
                  <a:noFill/>
                </a:ln>
                <a:solidFill>
                  <a:srgbClr val="919191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t>18</a:t>
            </a:fld>
            <a:endParaRPr kumimoji="0" lang="en-US" sz="1200" b="0" i="0" u="none" strike="noStrike" kern="0" cap="none" spc="0" normalizeH="0" baseline="0" noProof="0">
              <a:ln>
                <a:noFill/>
              </a:ln>
              <a:solidFill>
                <a:srgbClr val="919191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pic>
        <p:nvPicPr>
          <p:cNvPr id="231" name="Google Shape;231;p16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" y="0"/>
            <a:ext cx="1981364" cy="1550126"/>
          </a:xfrm>
          <a:prstGeom prst="rect">
            <a:avLst/>
          </a:prstGeom>
          <a:noFill/>
          <a:ln>
            <a:noFill/>
          </a:ln>
        </p:spPr>
      </p:pic>
      <p:sp>
        <p:nvSpPr>
          <p:cNvPr id="232" name="Google Shape;232;p16"/>
          <p:cNvSpPr/>
          <p:nvPr/>
        </p:nvSpPr>
        <p:spPr>
          <a:xfrm>
            <a:off x="0" y="0"/>
            <a:ext cx="12192000" cy="6858000"/>
          </a:xfrm>
          <a:prstGeom prst="flowChartInputOutput">
            <a:avLst/>
          </a:prstGeom>
          <a:solidFill>
            <a:schemeClr val="accent1"/>
          </a:solidFill>
          <a:ln w="12700" cap="flat" cmpd="sng">
            <a:solidFill>
              <a:srgbClr val="006289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3" name="Google Shape;233;p16"/>
          <p:cNvSpPr txBox="1"/>
          <p:nvPr/>
        </p:nvSpPr>
        <p:spPr>
          <a:xfrm>
            <a:off x="2858589" y="303656"/>
            <a:ext cx="4674326" cy="9428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400"/>
              <a:buFont typeface="Arial"/>
              <a:buNone/>
              <a:tabLst/>
              <a:defRPr/>
            </a:pPr>
            <a:r>
              <a:rPr kumimoji="0" lang="ru-RU" sz="4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Главное (2)</a:t>
            </a:r>
          </a:p>
        </p:txBody>
      </p:sp>
      <p:sp>
        <p:nvSpPr>
          <p:cNvPr id="234" name="Google Shape;234;p16"/>
          <p:cNvSpPr txBox="1"/>
          <p:nvPr/>
        </p:nvSpPr>
        <p:spPr>
          <a:xfrm>
            <a:off x="2118360" y="1927496"/>
            <a:ext cx="8309495" cy="44407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Arial"/>
              <a:buChar char="•"/>
              <a:tabLst/>
              <a:defRPr/>
            </a:pPr>
            <a:r>
              <a:rPr kumimoji="0" lang="ru-RU" sz="20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Тест следует выполнить сразу после взятия образцов.</a:t>
            </a:r>
          </a:p>
          <a:p>
            <a:pPr marL="228600" marR="0" lvl="0" indent="-101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424242"/>
              </a:buClr>
              <a:buSzPts val="2000"/>
              <a:buFont typeface="Arial"/>
              <a:buNone/>
              <a:tabLst/>
              <a:defRPr/>
            </a:pPr>
            <a:endParaRPr kumimoji="0" sz="2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Arial"/>
              <a:buChar char="•"/>
              <a:tabLst/>
              <a:defRPr/>
            </a:pPr>
            <a:r>
              <a:rPr kumimoji="0" lang="ru-RU" sz="20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В случае необходимости хранения и/или пересылки образцов перед выполнением теста выполняйте соответствующие процедуры. Важно, чтобы образцы были упакованы по принципу тройной упаковки.</a:t>
            </a:r>
          </a:p>
        </p:txBody>
      </p:sp>
      <p:pic>
        <p:nvPicPr>
          <p:cNvPr id="236" name="Google Shape;236;p16" descr="Shape&#10;&#10;Description automatically generated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0549639" y="4835773"/>
            <a:ext cx="1520577" cy="1520577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Footer Placeholder 3">
            <a:extLst>
              <a:ext uri="{FF2B5EF4-FFF2-40B4-BE49-F238E27FC236}">
                <a16:creationId xmlns:a16="http://schemas.microsoft.com/office/drawing/2014/main" id="{6AB9DDB4-65AF-47CE-84AF-FF89FB9CC9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200" y="6356350"/>
            <a:ext cx="7315200" cy="501650"/>
          </a:xfr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kumimoji="0" lang="ru-RU" sz="1000" b="1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Курс «Диагностический экспресс-тест на антигены вируса SARS-CoV-2» v3.0 | Взятие проб</a:t>
            </a:r>
          </a:p>
        </p:txBody>
      </p:sp>
    </p:spTree>
    <p:custDataLst>
      <p:tags r:id="rId1"/>
    </p:custData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Вопросы?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9448800" y="6356350"/>
            <a:ext cx="2743200" cy="365125"/>
          </a:xfrm>
        </p:spPr>
        <p:txBody>
          <a:bodyPr/>
          <a:lstStyle/>
          <a:p>
            <a:fld id="{8B709DE2-93F8-7E45-91D0-E19ACC3ADA42}" type="slidenum">
              <a:rPr lang="en-US" smtClean="0"/>
              <a:t>19</a:t>
            </a:fld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Ограничение ответственности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611765"/>
            <a:ext cx="10515600" cy="4440760"/>
          </a:xfrm>
        </p:spPr>
        <p:txBody>
          <a:bodyPr>
            <a:normAutofit fontScale="92500"/>
          </a:bodyPr>
          <a:lstStyle/>
          <a:p>
            <a:pPr marL="0" indent="0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None/>
              <a:defRPr/>
            </a:pPr>
            <a:r>
              <a:rPr lang="ru-RU" sz="1800" b="1" dirty="0"/>
              <a:t>Учебная платформа ВОЗ по вопросам обеспечения здоровья населения – учебные материалы</a:t>
            </a:r>
          </a:p>
          <a:p>
            <a:pPr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defRPr/>
            </a:pPr>
            <a:endParaRPr lang="en-US" sz="1800" dirty="0"/>
          </a:p>
          <a:p>
            <a:pPr marL="0" indent="0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None/>
              <a:defRPr/>
            </a:pPr>
            <a:r>
              <a:rPr lang="ru-RU" sz="1800" dirty="0"/>
              <a:t>Авторское право на эти учебные материалы принадлежит Всемирной организации здравоохранения (ВОЗ) – © World Health Organization (WHO) 202</a:t>
            </a:r>
            <a:r>
              <a:rPr lang="en-GB" sz="1800" dirty="0"/>
              <a:t>2</a:t>
            </a:r>
            <a:r>
              <a:rPr lang="ru-RU" sz="1800" dirty="0"/>
              <a:t>. Все права защищены.</a:t>
            </a:r>
          </a:p>
          <a:p>
            <a:pPr marL="0" indent="0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None/>
              <a:defRPr/>
            </a:pPr>
            <a:r>
              <a:rPr lang="ru-RU" sz="1800" dirty="0"/>
              <a:t>Вы можете использовать эти материалы в соответствии с правилами «</a:t>
            </a:r>
            <a:r>
              <a:rPr lang="ru-RU" sz="1800" u="sng" dirty="0">
                <a:hlinkClick r:id="rId2"/>
              </a:rPr>
              <a:t>WHO Health Security Learning Platform, Training Materials – Terms of Use</a:t>
            </a:r>
            <a:r>
              <a:rPr lang="ru-RU" sz="1800" dirty="0"/>
              <a:t>». Эти правила находятся на сайте «Учебной платформы ВОЗ по вопросам обеспечения здоровья населения» (</a:t>
            </a:r>
            <a:r>
              <a:rPr lang="ru-RU" sz="1800" u="sng" dirty="0">
                <a:hlinkClick r:id="rId3"/>
              </a:rPr>
              <a:t>https://extranet.who.int/hslp</a:t>
            </a:r>
            <a:r>
              <a:rPr lang="ru-RU" sz="1800" dirty="0"/>
              <a:t>), вы приняли эти правила, когда сгружали материалы с сайта.  </a:t>
            </a:r>
          </a:p>
          <a:p>
            <a:pPr marL="0" indent="0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None/>
              <a:defRPr/>
            </a:pPr>
            <a:r>
              <a:rPr lang="ru-RU" sz="1800" dirty="0"/>
              <a:t>Если вы адаптировали, модифицировали, перевели на другой язык или каким-либо иным образом переработали содержание этих материалов, внесённые изменения никак не должны быть связаны с ВОЗ, и в изменённых материалах не должны быть использованы название или эмблема ВОЗ.  </a:t>
            </a:r>
          </a:p>
          <a:p>
            <a:pPr marL="0" indent="0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None/>
              <a:defRPr/>
            </a:pPr>
            <a:r>
              <a:rPr lang="ru-RU" sz="1800" dirty="0"/>
              <a:t>Кроме того, если вы внесли в эти материалы изменения и в таком виде используете их публично, просьба для учёта и дальнейшего развития информировать ВОЗ о таких модификациях по электронной почте </a:t>
            </a:r>
            <a:r>
              <a:rPr lang="ru-RU" sz="1800" u="sng" dirty="0">
                <a:hlinkClick r:id="rId4"/>
              </a:rPr>
              <a:t>ihrhrt@who.int</a:t>
            </a:r>
            <a:r>
              <a:rPr lang="ru-RU" sz="1800" dirty="0"/>
              <a:t>. </a:t>
            </a:r>
          </a:p>
          <a:p>
            <a:endParaRPr lang="en-GB" dirty="0"/>
          </a:p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/>
              <a:t>Курс «Диагностический экспресс-тест на антигены вируса SARS-CoV-2» v</a:t>
            </a:r>
            <a:r>
              <a:rPr lang="en-GB" dirty="0"/>
              <a:t>3</a:t>
            </a:r>
            <a:r>
              <a:rPr lang="ru-RU" dirty="0"/>
              <a:t>.0 |</a:t>
            </a:r>
            <a:r>
              <a:rPr lang="en-GB" dirty="0"/>
              <a:t> </a:t>
            </a:r>
            <a:r>
              <a:rPr lang="ru-RU" dirty="0"/>
              <a:t>Взятие проб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34DE6-22C6-0E40-B20E-F2D718CBADB2}" type="slidenum">
              <a:rPr lang="en-GB" smtClean="0"/>
              <a:t>2</a:t>
            </a:fld>
            <a:endParaRPr lang="en-GB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2"/>
          <p:cNvSpPr txBox="1">
            <a:spLocks noGrp="1"/>
          </p:cNvSpPr>
          <p:nvPr>
            <p:ph type="title"/>
          </p:nvPr>
        </p:nvSpPr>
        <p:spPr>
          <a:xfrm>
            <a:off x="838200" y="365126"/>
            <a:ext cx="10515600" cy="9428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Arial"/>
              <a:buNone/>
            </a:pPr>
            <a:r>
              <a:rPr lang="ru-RU"/>
              <a:t>Цели изучения</a:t>
            </a:r>
          </a:p>
        </p:txBody>
      </p:sp>
      <p:sp>
        <p:nvSpPr>
          <p:cNvPr id="102" name="Google Shape;102;p2"/>
          <p:cNvSpPr txBox="1">
            <a:spLocks noGrp="1"/>
          </p:cNvSpPr>
          <p:nvPr>
            <p:ph type="body" idx="1"/>
          </p:nvPr>
        </p:nvSpPr>
        <p:spPr>
          <a:xfrm>
            <a:off x="838200" y="1736203"/>
            <a:ext cx="10515600" cy="44407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ru-RU" dirty="0"/>
              <a:t>По окончании данного модуля вы будете знать:   </a:t>
            </a:r>
          </a:p>
          <a:p>
            <a:pPr marL="228600" lvl="0" indent="-2286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2000"/>
              <a:buFont typeface="Arial"/>
              <a:buChar char="•"/>
            </a:pPr>
            <a:r>
              <a:rPr lang="ru-RU" dirty="0"/>
              <a:t>какие средства индивидуальной защиты (СИЗ) требуются для взятия проб </a:t>
            </a:r>
          </a:p>
          <a:p>
            <a:pPr marL="228600" indent="-228600"/>
            <a:r>
              <a:rPr lang="ru-RU" dirty="0"/>
              <a:t>как подготовить ваше рабочее место/зону для взятия проб  </a:t>
            </a:r>
          </a:p>
          <a:p>
            <a:pPr marL="228600" indent="-228600"/>
            <a:r>
              <a:rPr lang="ru-RU" dirty="0"/>
              <a:t>какие пробы рекомендуется выполнять при тестировании на SARS-CoV-2  </a:t>
            </a:r>
          </a:p>
          <a:p>
            <a:pPr marL="228600" lvl="0" indent="-2286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2000"/>
              <a:buFont typeface="Arial"/>
              <a:buChar char="•"/>
            </a:pPr>
            <a:r>
              <a:rPr lang="ru-RU" dirty="0"/>
              <a:t>какие меры предосторожности следует принимать при взятии проб для тестирования на SARS-CoV-2</a:t>
            </a:r>
          </a:p>
          <a:p>
            <a:pPr marL="228600" lvl="0" indent="-2286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2000"/>
              <a:buFont typeface="Arial"/>
              <a:buChar char="•"/>
            </a:pPr>
            <a:r>
              <a:rPr lang="ru-RU" dirty="0"/>
              <a:t>как упаковать пробы для транспортировки. </a:t>
            </a:r>
          </a:p>
          <a:p>
            <a:pPr marL="228600" lvl="0" indent="-1016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None/>
            </a:pPr>
            <a:endParaRPr dirty="0"/>
          </a:p>
          <a:p>
            <a:pPr marL="228600" lvl="0" indent="-1016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None/>
            </a:pPr>
            <a:endParaRPr dirty="0"/>
          </a:p>
        </p:txBody>
      </p:sp>
      <p:sp>
        <p:nvSpPr>
          <p:cNvPr id="103" name="Google Shape;103;p2"/>
          <p:cNvSpPr txBox="1">
            <a:spLocks noGrp="1"/>
          </p:cNvSpPr>
          <p:nvPr>
            <p:ph type="sldNum" idx="12"/>
          </p:nvPr>
        </p:nvSpPr>
        <p:spPr>
          <a:xfrm>
            <a:off x="11353799" y="6311900"/>
            <a:ext cx="510252" cy="5750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fld id="{00000000-1234-1234-1234-123412341234}" type="slidenum">
              <a:rPr kumimoji="0" lang="en-US" sz="1000" b="0" i="0" u="none" strike="noStrike" kern="0" cap="none" spc="0" normalizeH="0" baseline="0" noProof="0">
                <a:ln>
                  <a:noFill/>
                </a:ln>
                <a:solidFill>
                  <a:srgbClr val="424242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t>3</a:t>
            </a:fld>
            <a:endParaRPr kumimoji="0" lang="en-US" sz="1000" b="0" i="0" u="none" strike="noStrike" kern="0" cap="none" spc="0" normalizeH="0" baseline="0" noProof="0">
              <a:ln>
                <a:noFill/>
              </a:ln>
              <a:solidFill>
                <a:srgbClr val="424242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6" name="Footer Placeholder 3">
            <a:extLst>
              <a:ext uri="{FF2B5EF4-FFF2-40B4-BE49-F238E27FC236}">
                <a16:creationId xmlns:a16="http://schemas.microsoft.com/office/drawing/2014/main" id="{4374A31A-AC80-4053-9F57-FAF2BE0DF4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200" y="6356350"/>
            <a:ext cx="7315200" cy="501650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kumimoji="0" lang="ru-RU" sz="1000" b="1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Курс «Диагностический экспресс-тест на антигены вируса SARS-CoV-2» v3.0 | Взятие проб</a:t>
            </a:r>
          </a:p>
        </p:txBody>
      </p:sp>
    </p:spTree>
    <p:custDataLst>
      <p:tags r:id="rId1"/>
    </p:custData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3"/>
          <p:cNvSpPr txBox="1">
            <a:spLocks noGrp="1"/>
          </p:cNvSpPr>
          <p:nvPr>
            <p:ph type="title"/>
          </p:nvPr>
        </p:nvSpPr>
        <p:spPr>
          <a:xfrm>
            <a:off x="838200" y="365126"/>
            <a:ext cx="10515600" cy="9428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Arial"/>
              <a:buNone/>
            </a:pPr>
            <a:r>
              <a:rPr lang="ru-RU"/>
              <a:t>Общие сведения о взятии проб</a:t>
            </a:r>
          </a:p>
        </p:txBody>
      </p:sp>
      <p:sp>
        <p:nvSpPr>
          <p:cNvPr id="110" name="Google Shape;110;p3"/>
          <p:cNvSpPr txBox="1">
            <a:spLocks noGrp="1"/>
          </p:cNvSpPr>
          <p:nvPr>
            <p:ph type="body" idx="1"/>
          </p:nvPr>
        </p:nvSpPr>
        <p:spPr>
          <a:xfrm>
            <a:off x="838200" y="1736203"/>
            <a:ext cx="10515600" cy="44407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22860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</a:pPr>
            <a:r>
              <a:rPr lang="ru-RU" dirty="0"/>
              <a:t>Правильным образом взятая проба чрезвычайна важна для лабораторной диагностики COVID-19.</a:t>
            </a:r>
          </a:p>
          <a:p>
            <a:pPr marL="228600" lvl="0" indent="-2286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</a:pPr>
            <a:r>
              <a:rPr lang="ru-RU" dirty="0"/>
              <a:t>Результат любого диагностического теста напрямую зависит от качества пробы.</a:t>
            </a:r>
          </a:p>
          <a:p>
            <a:pPr marL="228600" indent="-228600"/>
            <a:r>
              <a:rPr lang="ru-RU" dirty="0"/>
              <a:t>Если проба была взята неправильно, тест может дать ложноотрицательный результат, а это может привести к тому, что человек с COVID-19 не будет изолирован или не получит должного лечения. </a:t>
            </a:r>
          </a:p>
          <a:p>
            <a:pPr marL="228600" indent="-228600"/>
            <a:r>
              <a:rPr lang="ru-RU" dirty="0"/>
              <a:t>Мазки из носоглотки зачастую являются предпочтительным типом проб для тестирования с ДЭТ на антигены SARS-CoV-2. Также применяются другие типы проб, такие как мазки из носа и из горла (обычно используются в составе наборов для самодиагностики). Обязательно ознакомьтесь с инструкцией производителя по использованию теста – там указан конкретный тип проб, который необходимо использовать.</a:t>
            </a:r>
          </a:p>
          <a:p>
            <a:pPr marL="228600" lvl="0" indent="-1016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None/>
            </a:pPr>
            <a:endParaRPr dirty="0"/>
          </a:p>
          <a:p>
            <a:pPr marL="228600" lvl="0" indent="-1016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None/>
            </a:pPr>
            <a:endParaRPr dirty="0"/>
          </a:p>
        </p:txBody>
      </p:sp>
      <p:sp>
        <p:nvSpPr>
          <p:cNvPr id="111" name="Google Shape;111;p3"/>
          <p:cNvSpPr txBox="1">
            <a:spLocks noGrp="1"/>
          </p:cNvSpPr>
          <p:nvPr>
            <p:ph type="sldNum" idx="12"/>
          </p:nvPr>
        </p:nvSpPr>
        <p:spPr>
          <a:xfrm>
            <a:off x="11353799" y="6311900"/>
            <a:ext cx="510252" cy="5750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fld id="{00000000-1234-1234-1234-123412341234}" type="slidenum">
              <a:rPr kumimoji="0" lang="en-US" sz="1000" b="0" i="0" u="none" strike="noStrike" kern="0" cap="none" spc="0" normalizeH="0" baseline="0" noProof="0">
                <a:ln>
                  <a:noFill/>
                </a:ln>
                <a:solidFill>
                  <a:srgbClr val="424242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t>4</a:t>
            </a:fld>
            <a:endParaRPr kumimoji="0" lang="en-US" sz="1000" b="0" i="0" u="none" strike="noStrike" kern="0" cap="none" spc="0" normalizeH="0" baseline="0" noProof="0">
              <a:ln>
                <a:noFill/>
              </a:ln>
              <a:solidFill>
                <a:srgbClr val="424242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6" name="Footer Placeholder 3">
            <a:extLst>
              <a:ext uri="{FF2B5EF4-FFF2-40B4-BE49-F238E27FC236}">
                <a16:creationId xmlns:a16="http://schemas.microsoft.com/office/drawing/2014/main" id="{E8418A43-4652-4063-86DC-59654426A2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200" y="6356350"/>
            <a:ext cx="7315200" cy="501650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kumimoji="0" lang="ru-RU" sz="1000" b="1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Курс «Диагностический экспресс-тест на антигены вируса SARS-CoV-2» v3.0 | Взятие проб</a:t>
            </a:r>
          </a:p>
        </p:txBody>
      </p:sp>
    </p:spTree>
    <p:custDataLst>
      <p:tags r:id="rId1"/>
    </p:custData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4"/>
          <p:cNvSpPr txBox="1">
            <a:spLocks noGrp="1"/>
          </p:cNvSpPr>
          <p:nvPr>
            <p:ph type="sldNum" idx="12"/>
          </p:nvPr>
        </p:nvSpPr>
        <p:spPr>
          <a:xfrm>
            <a:off x="11353799" y="6311900"/>
            <a:ext cx="510252" cy="5750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fld id="{00000000-1234-1234-1234-123412341234}" type="slidenum">
              <a:rPr kumimoji="0" lang="en-US" sz="1000" b="0" i="0" u="none" strike="noStrike" kern="0" cap="none" spc="0" normalizeH="0" baseline="0" noProof="0">
                <a:ln>
                  <a:noFill/>
                </a:ln>
                <a:solidFill>
                  <a:srgbClr val="424242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t>5</a:t>
            </a:fld>
            <a:endParaRPr kumimoji="0" lang="en-US" sz="1000" b="0" i="0" u="none" strike="noStrike" kern="0" cap="none" spc="0" normalizeH="0" baseline="0" noProof="0">
              <a:ln>
                <a:noFill/>
              </a:ln>
              <a:solidFill>
                <a:srgbClr val="424242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120" name="Google Shape;120;p4"/>
          <p:cNvSpPr txBox="1"/>
          <p:nvPr/>
        </p:nvSpPr>
        <p:spPr>
          <a:xfrm>
            <a:off x="838200" y="5977652"/>
            <a:ext cx="5283900" cy="246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ru-RU" sz="1000" b="0" i="0" u="none" strike="noStrike" kern="0" cap="none" spc="0" normalizeH="0" baseline="30000" noProof="0">
                <a:ln>
                  <a:noFill/>
                </a:ln>
                <a:solidFill>
                  <a:srgbClr val="424242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1</a:t>
            </a:r>
            <a:r>
              <a:rPr kumimoji="0" lang="ru-RU" sz="1000" b="0" i="0" u="none" strike="noStrike" kern="0" cap="none" spc="0" normalizeH="0" baseline="0" noProof="0">
                <a:ln>
                  <a:noFill/>
                </a:ln>
                <a:solidFill>
                  <a:srgbClr val="424242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 Рабочее место может быть организовано иначе, если мазки берутся в полевых условиях.</a:t>
            </a:r>
          </a:p>
        </p:txBody>
      </p:sp>
      <p:pic>
        <p:nvPicPr>
          <p:cNvPr id="122" name="Google Shape;122;p4" descr="Shape&#10;&#10;Description automatically generated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153123" y="836533"/>
            <a:ext cx="4850524" cy="4850524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Footer Placeholder 3">
            <a:extLst>
              <a:ext uri="{FF2B5EF4-FFF2-40B4-BE49-F238E27FC236}">
                <a16:creationId xmlns:a16="http://schemas.microsoft.com/office/drawing/2014/main" id="{53484953-E2D1-435E-85E0-C54755A14D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200" y="6356350"/>
            <a:ext cx="7315200" cy="501650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kumimoji="0" lang="ru-RU" sz="1000" b="1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Курс «Диагностический экспресс-тест на антигены вируса SARS-CoV-2» v3.0 | Взятие проб</a:t>
            </a:r>
          </a:p>
        </p:txBody>
      </p:sp>
      <p:sp>
        <p:nvSpPr>
          <p:cNvPr id="117" name="Google Shape;117;p4"/>
          <p:cNvSpPr txBox="1">
            <a:spLocks noGrp="1"/>
          </p:cNvSpPr>
          <p:nvPr>
            <p:ph type="title"/>
          </p:nvPr>
        </p:nvSpPr>
        <p:spPr>
          <a:xfrm>
            <a:off x="838200" y="365126"/>
            <a:ext cx="10515600" cy="9428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Arial"/>
              <a:buNone/>
            </a:pPr>
            <a:r>
              <a:rPr lang="ru-RU" dirty="0"/>
              <a:t>Рабочее место для взятия проб</a:t>
            </a:r>
            <a:r>
              <a:rPr lang="ru-RU" baseline="30000" dirty="0"/>
              <a:t>1</a:t>
            </a:r>
          </a:p>
        </p:txBody>
      </p:sp>
      <p:sp>
        <p:nvSpPr>
          <p:cNvPr id="118" name="Google Shape;118;p4"/>
          <p:cNvSpPr txBox="1">
            <a:spLocks noGrp="1"/>
          </p:cNvSpPr>
          <p:nvPr>
            <p:ph type="body" idx="1"/>
          </p:nvPr>
        </p:nvSpPr>
        <p:spPr>
          <a:xfrm>
            <a:off x="838200" y="1736203"/>
            <a:ext cx="6845968" cy="44407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lnSpcReduction="10000"/>
          </a:bodyPr>
          <a:lstStyle/>
          <a:p>
            <a:pPr marL="22860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</a:pPr>
            <a:r>
              <a:rPr lang="ru-RU" dirty="0"/>
              <a:t>При взятии мазков для тестирования на SARS-CoV-2 наденьте все надлежащие СИЗ (будут описаны позже в этом разделе).</a:t>
            </a:r>
          </a:p>
          <a:p>
            <a:pPr marL="228600" lvl="0" indent="-2286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</a:pPr>
            <a:r>
              <a:rPr lang="ru-RU" dirty="0"/>
              <a:t>Перед тем как брать мазок, убедитесь, что приготовлены все необходимые материалы.</a:t>
            </a:r>
          </a:p>
          <a:p>
            <a:pPr marL="228600" lvl="0" indent="-2286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</a:pPr>
            <a:r>
              <a:rPr lang="ru-RU" dirty="0"/>
              <a:t>Проводите взятие мазков в обычном процедурном кабинете при закрытой двери.</a:t>
            </a:r>
          </a:p>
          <a:p>
            <a:pPr marL="228600" lvl="0" indent="-2286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</a:pPr>
            <a:r>
              <a:rPr lang="ru-RU" dirty="0"/>
              <a:t>Во время процедуры в кабинете должно находиться минимальное число медработников – только персонал, необходимый для обслуживания пациента и проведения самой процедуры.</a:t>
            </a:r>
          </a:p>
          <a:p>
            <a:pPr marL="228600" lvl="0" indent="-2286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</a:pPr>
            <a:r>
              <a:rPr lang="ru-RU" dirty="0"/>
              <a:t>Во время процедуры другие лица, в том числе посетители, в кабинет не допускаются.</a:t>
            </a:r>
          </a:p>
          <a:p>
            <a:pPr marL="228600" lvl="0" indent="-1016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None/>
            </a:pPr>
            <a:endParaRPr dirty="0"/>
          </a:p>
          <a:p>
            <a:pPr marL="228600" lvl="0" indent="-1016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None/>
            </a:pPr>
            <a:endParaRPr dirty="0"/>
          </a:p>
        </p:txBody>
      </p:sp>
    </p:spTree>
    <p:custDataLst>
      <p:tags r:id="rId1"/>
    </p:custData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5"/>
          <p:cNvSpPr txBox="1">
            <a:spLocks noGrp="1"/>
          </p:cNvSpPr>
          <p:nvPr>
            <p:ph type="title"/>
          </p:nvPr>
        </p:nvSpPr>
        <p:spPr>
          <a:xfrm>
            <a:off x="838200" y="365126"/>
            <a:ext cx="10515600" cy="9428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Arial"/>
              <a:buNone/>
            </a:pPr>
            <a:r>
              <a:rPr lang="ru-RU"/>
              <a:t>Принадлежности и материалы</a:t>
            </a:r>
          </a:p>
        </p:txBody>
      </p:sp>
      <p:sp>
        <p:nvSpPr>
          <p:cNvPr id="128" name="Google Shape;128;p5"/>
          <p:cNvSpPr txBox="1">
            <a:spLocks noGrp="1"/>
          </p:cNvSpPr>
          <p:nvPr>
            <p:ph type="body" idx="1"/>
          </p:nvPr>
        </p:nvSpPr>
        <p:spPr>
          <a:xfrm>
            <a:off x="838199" y="1572855"/>
            <a:ext cx="7315199" cy="44407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92500" lnSpcReduction="10000"/>
          </a:bodyPr>
          <a:lstStyle/>
          <a:p>
            <a:pPr marL="457200" lvl="0" indent="-457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ru-RU" sz="1800" dirty="0"/>
              <a:t>Новые, в нераспечатанной индивидуальной упаковке стерильные зонд-тампоны для мазков из носоглотки</a:t>
            </a:r>
          </a:p>
          <a:p>
            <a:pPr marL="457200" lvl="0" indent="-4572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</a:pPr>
            <a:r>
              <a:rPr lang="ru-RU" sz="1800" dirty="0"/>
              <a:t>Первичные контейнеры (например, вирусная транспортная среда или пробирка с буферным раствором)</a:t>
            </a:r>
          </a:p>
          <a:p>
            <a:pPr marL="457200" lvl="0" indent="-4572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</a:pPr>
            <a:r>
              <a:rPr lang="ru-RU" sz="1800" dirty="0"/>
              <a:t>СИЗ, в том числе перчатки, халат, защита для глаз (защитные очки или лицевой щиток) и медицинская маска</a:t>
            </a:r>
            <a:r>
              <a:rPr lang="ru-RU" sz="1800" baseline="30000" dirty="0"/>
              <a:t>2</a:t>
            </a:r>
          </a:p>
          <a:p>
            <a:pPr marL="457200" lvl="0" indent="-4572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</a:pPr>
            <a:r>
              <a:rPr lang="ru-RU" sz="1800" dirty="0"/>
              <a:t>Ручка для маркировки или нанесения надписей на этикетки</a:t>
            </a:r>
          </a:p>
          <a:p>
            <a:pPr marL="457200" lvl="0" indent="-4572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</a:pPr>
            <a:r>
              <a:rPr lang="ru-RU" sz="1800" dirty="0"/>
              <a:t>Хлорка, этиловый спирт и бумажные полотенца для очистки рабочего места</a:t>
            </a:r>
          </a:p>
          <a:p>
            <a:pPr marL="457200" lvl="0" indent="-4572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</a:pPr>
            <a:r>
              <a:rPr lang="ru-RU" sz="1800" dirty="0"/>
              <a:t>Форма/бланк взятия пробы</a:t>
            </a:r>
          </a:p>
          <a:p>
            <a:pPr marL="457200" lvl="0" indent="-4572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</a:pPr>
            <a:r>
              <a:rPr lang="ru-RU" sz="1800" dirty="0"/>
              <a:t>Мыло для рук или средство для обработки рук на спиртовой основе </a:t>
            </a:r>
          </a:p>
          <a:p>
            <a:pPr marL="457200" lvl="0" indent="-4572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</a:pPr>
            <a:r>
              <a:rPr lang="ru-RU" sz="1800" dirty="0"/>
              <a:t>Прочные пакеты для опасных биологических отходов и корзины для хранения или перемещения опасных биологических отходов</a:t>
            </a:r>
          </a:p>
          <a:p>
            <a:pPr marL="457200" lvl="0" indent="-3429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</a:pPr>
            <a:endParaRPr sz="1800" dirty="0"/>
          </a:p>
          <a:p>
            <a:pPr marL="457200" lvl="0" indent="-3429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</a:pPr>
            <a:endParaRPr sz="1800" dirty="0"/>
          </a:p>
          <a:p>
            <a:pPr marL="457200" lvl="0" indent="-3429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</a:pPr>
            <a:endParaRPr sz="1800" dirty="0"/>
          </a:p>
          <a:p>
            <a:pPr marL="228600" lvl="0" indent="-1143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</a:pPr>
            <a:endParaRPr sz="1800" dirty="0"/>
          </a:p>
          <a:p>
            <a:pPr marL="228600" lvl="0" indent="-1143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</a:pPr>
            <a:endParaRPr sz="1800" dirty="0"/>
          </a:p>
        </p:txBody>
      </p:sp>
      <p:sp>
        <p:nvSpPr>
          <p:cNvPr id="129" name="Google Shape;129;p5"/>
          <p:cNvSpPr txBox="1">
            <a:spLocks noGrp="1"/>
          </p:cNvSpPr>
          <p:nvPr>
            <p:ph type="sldNum" idx="12"/>
          </p:nvPr>
        </p:nvSpPr>
        <p:spPr>
          <a:xfrm>
            <a:off x="11353799" y="6311900"/>
            <a:ext cx="510252" cy="5750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fld id="{00000000-1234-1234-1234-123412341234}" type="slidenum">
              <a:rPr kumimoji="0" lang="en-US" sz="1000" b="0" i="0" u="none" strike="noStrike" kern="0" cap="none" spc="0" normalizeH="0" baseline="0" noProof="0">
                <a:ln>
                  <a:noFill/>
                </a:ln>
                <a:solidFill>
                  <a:srgbClr val="424242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t>6</a:t>
            </a:fld>
            <a:endParaRPr kumimoji="0" lang="en-US" sz="1000" b="0" i="0" u="none" strike="noStrike" kern="0" cap="none" spc="0" normalizeH="0" baseline="0" noProof="0">
              <a:ln>
                <a:noFill/>
              </a:ln>
              <a:solidFill>
                <a:srgbClr val="424242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pic>
        <p:nvPicPr>
          <p:cNvPr id="130" name="Google Shape;130;p5" descr="A picture containing logo&#10;&#10;Description automatically generated"/>
          <p:cNvPicPr preferRelativeResize="0"/>
          <p:nvPr/>
        </p:nvPicPr>
        <p:blipFill rotWithShape="1">
          <a:blip r:embed="rId4">
            <a:alphaModFix/>
          </a:blip>
          <a:srcRect r="18345"/>
          <a:stretch/>
        </p:blipFill>
        <p:spPr>
          <a:xfrm>
            <a:off x="8070571" y="1567926"/>
            <a:ext cx="3873662" cy="4743974"/>
          </a:xfrm>
          <a:prstGeom prst="rect">
            <a:avLst/>
          </a:prstGeom>
          <a:noFill/>
          <a:ln>
            <a:noFill/>
          </a:ln>
        </p:spPr>
      </p:pic>
      <p:sp>
        <p:nvSpPr>
          <p:cNvPr id="131" name="Google Shape;131;p5"/>
          <p:cNvSpPr txBox="1"/>
          <p:nvPr/>
        </p:nvSpPr>
        <p:spPr>
          <a:xfrm>
            <a:off x="838200" y="5711130"/>
            <a:ext cx="10515599" cy="5539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ru-RU" sz="1000" b="0" i="0" u="none" strike="noStrike" kern="0" cap="none" spc="0" normalizeH="0" baseline="30000" noProof="0">
                <a:ln>
                  <a:noFill/>
                </a:ln>
                <a:solidFill>
                  <a:srgbClr val="424242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1</a:t>
            </a:r>
            <a:r>
              <a:rPr kumimoji="0" lang="ru-RU" sz="1000" b="0" i="0" u="none" strike="noStrike" kern="0" cap="none" spc="0" normalizeH="0" baseline="0" noProof="0">
                <a:ln>
                  <a:noFill/>
                </a:ln>
                <a:solidFill>
                  <a:srgbClr val="424242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 По мере появления новых тестов также допустимо взятие мазков других типов.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ru-RU" sz="1000" b="0" i="0" u="none" strike="noStrike" kern="0" cap="none" spc="0" normalizeH="0" baseline="30000" noProof="0">
                <a:ln>
                  <a:noFill/>
                </a:ln>
                <a:solidFill>
                  <a:srgbClr val="424242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2</a:t>
            </a:r>
            <a:r>
              <a:rPr kumimoji="0" lang="ru-RU" sz="1000" b="0" i="0" u="none" strike="noStrike" kern="0" cap="none" spc="0" normalizeH="0" baseline="0" noProof="0">
                <a:ln>
                  <a:noFill/>
                </a:ln>
                <a:solidFill>
                  <a:srgbClr val="424242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 Респираторы рекомендуются к использованию при выполнении процедур, сопровождающихся образованием аэрозолей. Исходя из ценностных ориентиров и предпочтений респираторы также могут использоваться при оказании прямой помощи пациентам с COVID-19 в других условиях. </a:t>
            </a:r>
          </a:p>
        </p:txBody>
      </p:sp>
      <p:sp>
        <p:nvSpPr>
          <p:cNvPr id="8" name="Footer Placeholder 3">
            <a:extLst>
              <a:ext uri="{FF2B5EF4-FFF2-40B4-BE49-F238E27FC236}">
                <a16:creationId xmlns:a16="http://schemas.microsoft.com/office/drawing/2014/main" id="{E79879D6-455D-44B6-BE58-142ACBA046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200" y="6356350"/>
            <a:ext cx="7315200" cy="501650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kumimoji="0" lang="ru-RU" sz="1000" b="1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Курс «Диагностический экспресс-тест на антигены вируса SARS-CoV-2» v3.0 | Взятие проб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1C3F73E3-3BEB-4792-A4D0-1B26E779F264}"/>
              </a:ext>
            </a:extLst>
          </p:cNvPr>
          <p:cNvGrpSpPr/>
          <p:nvPr/>
        </p:nvGrpSpPr>
        <p:grpSpPr>
          <a:xfrm>
            <a:off x="8020164" y="937448"/>
            <a:ext cx="3924069" cy="596348"/>
            <a:chOff x="7861998" y="1527451"/>
            <a:chExt cx="3924069" cy="596348"/>
          </a:xfrm>
        </p:grpSpPr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B62490B9-EB51-45A9-A75F-82B4B7DCC4A0}"/>
                </a:ext>
              </a:extLst>
            </p:cNvPr>
            <p:cNvSpPr txBox="1"/>
            <p:nvPr/>
          </p:nvSpPr>
          <p:spPr>
            <a:xfrm>
              <a:off x="8387592" y="1694820"/>
              <a:ext cx="3398475" cy="261610"/>
            </a:xfrm>
            <a:prstGeom prst="rect">
              <a:avLst/>
            </a:prstGeom>
            <a:solidFill>
              <a:schemeClr val="tx1"/>
            </a:solidFill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r>
                <a:rPr kumimoji="0" lang="ru-RU" sz="11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Calibri" charset="0"/>
                  <a:cs typeface="Calibri" charset="0"/>
                  <a:sym typeface="Arial"/>
                </a:rPr>
                <a:t>Адаптируйте в соответствии с рекомендациями в вашей стране</a:t>
              </a:r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C680FCBE-7081-42AC-8F77-0F1C2AD83B51}"/>
                </a:ext>
              </a:extLst>
            </p:cNvPr>
            <p:cNvSpPr/>
            <p:nvPr/>
          </p:nvSpPr>
          <p:spPr>
            <a:xfrm>
              <a:off x="7861998" y="1527451"/>
              <a:ext cx="596348" cy="596348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Arial"/>
              </a:endParaRPr>
            </a:p>
          </p:txBody>
        </p:sp>
        <p:pic>
          <p:nvPicPr>
            <p:cNvPr id="12" name="Graphic 11" descr="Pencil">
              <a:extLst>
                <a:ext uri="{FF2B5EF4-FFF2-40B4-BE49-F238E27FC236}">
                  <a16:creationId xmlns:a16="http://schemas.microsoft.com/office/drawing/2014/main" id="{7EBCCA03-9BF1-4DEB-A5B3-41574B7F3FDF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7983941" y="1649394"/>
              <a:ext cx="352462" cy="352462"/>
            </a:xfrm>
            <a:prstGeom prst="rect">
              <a:avLst/>
            </a:prstGeom>
          </p:spPr>
        </p:pic>
      </p:grpSp>
    </p:spTree>
    <p:custDataLst>
      <p:tags r:id="rId1"/>
    </p:custData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6"/>
          <p:cNvSpPr txBox="1">
            <a:spLocks noGrp="1"/>
          </p:cNvSpPr>
          <p:nvPr>
            <p:ph type="title"/>
          </p:nvPr>
        </p:nvSpPr>
        <p:spPr>
          <a:xfrm>
            <a:off x="838200" y="365126"/>
            <a:ext cx="10515600" cy="9428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Arial"/>
              <a:buNone/>
            </a:pPr>
            <a:r>
              <a:rPr lang="ru-RU" dirty="0"/>
              <a:t>Какие СИЗ рекомендованы для медработника, ответственного за взятие проб?</a:t>
            </a:r>
          </a:p>
        </p:txBody>
      </p:sp>
      <p:sp>
        <p:nvSpPr>
          <p:cNvPr id="138" name="Google Shape;138;p6"/>
          <p:cNvSpPr txBox="1">
            <a:spLocks noGrp="1"/>
          </p:cNvSpPr>
          <p:nvPr>
            <p:ph type="body" idx="1"/>
          </p:nvPr>
        </p:nvSpPr>
        <p:spPr>
          <a:xfrm>
            <a:off x="838200" y="1736203"/>
            <a:ext cx="10515600" cy="44407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228600" lvl="0" indent="-228600">
              <a:spcBef>
                <a:spcPts val="0"/>
              </a:spcBef>
            </a:pPr>
            <a:r>
              <a:rPr lang="ru-RU" dirty="0"/>
              <a:t>Халаты с длинными, закрывающими запястья рукавами, которые завязываются сзади и надеваются поверх хирургических костюмов, полностью закрывая тело от шеи до колен</a:t>
            </a:r>
          </a:p>
          <a:p>
            <a:pPr marL="228600" lvl="0" indent="-228600">
              <a:spcBef>
                <a:spcPts val="0"/>
              </a:spcBef>
            </a:pPr>
            <a:r>
              <a:rPr lang="ru-RU" dirty="0"/>
              <a:t>Медицинская маска, которая правильно закреплена и удобно сидит на лице</a:t>
            </a:r>
          </a:p>
          <a:p>
            <a:pPr marL="228600" lvl="0" indent="-2286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</a:pPr>
            <a:r>
              <a:rPr lang="ru-RU" dirty="0"/>
              <a:t>Защита для глаз (например, защитные очки или одноразовый лицевой щиток), которую можно подогнать, так что она будет удобно сидеть на лице и закрывать глаза, нос, рост и подбородок</a:t>
            </a:r>
          </a:p>
          <a:p>
            <a:pPr marL="228600" lvl="0" indent="-228600"/>
            <a:r>
              <a:rPr lang="ru-RU" dirty="0"/>
              <a:t>Чистые нестерильные одноразовые перчатки, манжеты которых закрывают запястья поверх рукавов халата</a:t>
            </a:r>
          </a:p>
          <a:p>
            <a:pPr marL="228600" lvl="0" indent="-1016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None/>
            </a:pPr>
            <a:endParaRPr dirty="0"/>
          </a:p>
          <a:p>
            <a:pPr marL="228600" lvl="0" indent="-1016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None/>
            </a:pPr>
            <a:endParaRPr dirty="0"/>
          </a:p>
        </p:txBody>
      </p:sp>
      <p:sp>
        <p:nvSpPr>
          <p:cNvPr id="139" name="Google Shape;139;p6"/>
          <p:cNvSpPr txBox="1">
            <a:spLocks noGrp="1"/>
          </p:cNvSpPr>
          <p:nvPr>
            <p:ph type="sldNum" idx="12"/>
          </p:nvPr>
        </p:nvSpPr>
        <p:spPr>
          <a:xfrm>
            <a:off x="11353799" y="6311900"/>
            <a:ext cx="510252" cy="5750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fld id="{00000000-1234-1234-1234-123412341234}" type="slidenum">
              <a:rPr kumimoji="0" lang="en-US" sz="1000" b="0" i="0" u="none" strike="noStrike" kern="0" cap="none" spc="0" normalizeH="0" baseline="0" noProof="0">
                <a:ln>
                  <a:noFill/>
                </a:ln>
                <a:solidFill>
                  <a:srgbClr val="424242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t>7</a:t>
            </a:fld>
            <a:endParaRPr kumimoji="0" lang="en-US" sz="1000" b="0" i="0" u="none" strike="noStrike" kern="0" cap="none" spc="0" normalizeH="0" baseline="0" noProof="0">
              <a:ln>
                <a:noFill/>
              </a:ln>
              <a:solidFill>
                <a:srgbClr val="424242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6" name="Footer Placeholder 3">
            <a:extLst>
              <a:ext uri="{FF2B5EF4-FFF2-40B4-BE49-F238E27FC236}">
                <a16:creationId xmlns:a16="http://schemas.microsoft.com/office/drawing/2014/main" id="{E5184E93-B555-47EB-9967-FB5A8A3B72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200" y="6356350"/>
            <a:ext cx="7315200" cy="501650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kumimoji="0" lang="ru-RU" sz="1000" b="1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Курс «Диагностический экспресс-тест на антигены вируса SARS-CoV-2» v3.0 | Взятие проб</a:t>
            </a:r>
          </a:p>
        </p:txBody>
      </p:sp>
    </p:spTree>
    <p:custDataLst>
      <p:tags r:id="rId1"/>
    </p:custData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Взятие проб: Общие рекомендации (1)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GB" sz="2200" dirty="0"/>
          </a:p>
          <a:p>
            <a:pPr lvl="0"/>
            <a:r>
              <a:rPr lang="ru-RU" sz="2200" dirty="0"/>
              <a:t>Изучите все меры биобезопасности, относящиеся к взятию проб и обращению с пробами для тестирования на SARS-CoV-2, и обязательно их выполняйте.</a:t>
            </a:r>
          </a:p>
          <a:p>
            <a:pPr lvl="0"/>
            <a:r>
              <a:rPr lang="ru-RU" sz="2200" dirty="0"/>
              <a:t>Возьмите пробу как можно скорее, после того как было принято решение провести тестирование на SARS-CoV-2, независимо от того, когда появились симптомы.</a:t>
            </a:r>
          </a:p>
          <a:p>
            <a:pPr lvl="0"/>
            <a:r>
              <a:rPr lang="ru-RU" sz="2200" dirty="0"/>
              <a:t>Точно выполняйте все установленные процедуры взятия проб, чтобы получить пробы высокого качества. </a:t>
            </a:r>
          </a:p>
          <a:p>
            <a:endParaRPr lang="en-GB" sz="22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34DE6-22C6-0E40-B20E-F2D718CBADB2}" type="slidenum">
              <a:rPr lang="en-GB" smtClean="0"/>
              <a:t>8</a:t>
            </a:fld>
            <a:endParaRPr lang="en-GB" dirty="0"/>
          </a:p>
        </p:txBody>
      </p:sp>
      <p:grpSp>
        <p:nvGrpSpPr>
          <p:cNvPr id="10" name="Group 9"/>
          <p:cNvGrpSpPr/>
          <p:nvPr/>
        </p:nvGrpSpPr>
        <p:grpSpPr>
          <a:xfrm>
            <a:off x="7834045" y="1408853"/>
            <a:ext cx="4170721" cy="596348"/>
            <a:chOff x="7861998" y="1527451"/>
            <a:chExt cx="3950703" cy="596348"/>
          </a:xfrm>
        </p:grpSpPr>
        <p:sp>
          <p:nvSpPr>
            <p:cNvPr id="11" name="Oval 10"/>
            <p:cNvSpPr/>
            <p:nvPr/>
          </p:nvSpPr>
          <p:spPr>
            <a:xfrm>
              <a:off x="7861998" y="1527451"/>
              <a:ext cx="596348" cy="596348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8204600" y="1694820"/>
              <a:ext cx="3608101" cy="230832"/>
            </a:xfrm>
            <a:prstGeom prst="rect">
              <a:avLst/>
            </a:prstGeom>
            <a:solidFill>
              <a:schemeClr val="tx1"/>
            </a:solidFill>
          </p:spPr>
          <p:txBody>
            <a:bodyPr wrap="square" rtlCol="0">
              <a:spAutoFit/>
            </a:bodyPr>
            <a:lstStyle/>
            <a:p>
              <a:pPr algn="r"/>
              <a:r>
                <a:rPr lang="ru-RU" sz="900" dirty="0">
                  <a:solidFill>
                    <a:srgbClr val="FFFFFF"/>
                  </a:solidFill>
                  <a:ea typeface="Calibri" panose="020F0502020204030204" charset="0"/>
                  <a:cs typeface="Calibri" panose="020F0502020204030204" charset="0"/>
                </a:rPr>
                <a:t>Адаптируйте в соответствии с рекомендациями в вашей стране</a:t>
              </a:r>
            </a:p>
          </p:txBody>
        </p:sp>
        <p:pic>
          <p:nvPicPr>
            <p:cNvPr id="13" name="Graphic 12" descr="Pencil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7983941" y="1649394"/>
              <a:ext cx="352462" cy="352462"/>
            </a:xfrm>
            <a:prstGeom prst="rect">
              <a:avLst/>
            </a:prstGeom>
          </p:spPr>
        </p:pic>
      </p:grp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5E6D524-B557-6616-E2C9-B9C1812D5A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200" y="6356350"/>
            <a:ext cx="7315200" cy="501650"/>
          </a:xfrm>
        </p:spPr>
        <p:txBody>
          <a:bodyPr/>
          <a:lstStyle/>
          <a:p>
            <a:r>
              <a:rPr lang="ru-RU" dirty="0"/>
              <a:t>Курс «Диагностический экспресс-тест на антигены вируса SARS-CoV-2» v</a:t>
            </a:r>
            <a:r>
              <a:rPr lang="en-GB" dirty="0"/>
              <a:t>3</a:t>
            </a:r>
            <a:r>
              <a:rPr lang="ru-RU" dirty="0"/>
              <a:t>.0 |</a:t>
            </a:r>
            <a:r>
              <a:rPr lang="en-GB" dirty="0"/>
              <a:t> </a:t>
            </a:r>
            <a:r>
              <a:rPr lang="ru-RU" dirty="0"/>
              <a:t>Взятие проб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p8"/>
          <p:cNvSpPr txBox="1">
            <a:spLocks noGrp="1"/>
          </p:cNvSpPr>
          <p:nvPr>
            <p:ph type="title"/>
          </p:nvPr>
        </p:nvSpPr>
        <p:spPr>
          <a:xfrm>
            <a:off x="838200" y="365126"/>
            <a:ext cx="10515600" cy="9428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Arial"/>
              <a:buNone/>
            </a:pPr>
            <a:r>
              <a:rPr lang="ru-RU"/>
              <a:t>Взятие проб: общие рекомендации (2)</a:t>
            </a:r>
          </a:p>
        </p:txBody>
      </p:sp>
      <p:sp>
        <p:nvSpPr>
          <p:cNvPr id="154" name="Google Shape;154;p8"/>
          <p:cNvSpPr txBox="1">
            <a:spLocks noGrp="1"/>
          </p:cNvSpPr>
          <p:nvPr>
            <p:ph type="body" idx="1"/>
          </p:nvPr>
        </p:nvSpPr>
        <p:spPr>
          <a:xfrm>
            <a:off x="838200" y="2417240"/>
            <a:ext cx="10515600" cy="44407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22860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</a:pPr>
            <a:r>
              <a:rPr lang="ru-RU" dirty="0"/>
              <a:t>Очистите и продезинфицируйте поверхности в процедурном кабинете непосредственно до и после сбора проб, используя соответствующие </a:t>
            </a:r>
            <a:r>
              <a:rPr lang="ru-RU" dirty="0" err="1"/>
              <a:t>дезинфектанты</a:t>
            </a:r>
            <a:r>
              <a:rPr lang="ru-RU" dirty="0"/>
              <a:t> и учитывая рекомендуемое время воздействия для каждого конкретного дезинфектанта.</a:t>
            </a:r>
          </a:p>
          <a:p>
            <a:pPr marL="228600" lvl="0" indent="-2286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2000"/>
              <a:buChar char="•"/>
            </a:pPr>
            <a:r>
              <a:rPr lang="ru-RU" dirty="0"/>
              <a:t>На маркировке каждой пробы запишите уникальный идентификационный номер пациента (например, номер медицинской карты), уникальный номер/код пробы (например, номер регистрации в лаборатории), тип пробы, а также дату и время взятия пробы.</a:t>
            </a:r>
          </a:p>
          <a:p>
            <a:pPr marL="228600" lvl="0" indent="-2286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</a:pPr>
            <a:r>
              <a:rPr lang="ru-RU" dirty="0"/>
              <a:t>Обязательно следуйте рекомендациям по гигиенической обработке рук и биобезопасности.</a:t>
            </a:r>
          </a:p>
          <a:p>
            <a:pPr marL="228600" lvl="0" indent="-1016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None/>
            </a:pPr>
            <a:endParaRPr dirty="0"/>
          </a:p>
        </p:txBody>
      </p:sp>
      <p:sp>
        <p:nvSpPr>
          <p:cNvPr id="155" name="Google Shape;155;p8"/>
          <p:cNvSpPr txBox="1">
            <a:spLocks noGrp="1"/>
          </p:cNvSpPr>
          <p:nvPr>
            <p:ph type="sldNum" idx="12"/>
          </p:nvPr>
        </p:nvSpPr>
        <p:spPr>
          <a:xfrm>
            <a:off x="11353799" y="6311900"/>
            <a:ext cx="510252" cy="5750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9</a:t>
            </a:fld>
            <a:endParaRPr lang="en-US"/>
          </a:p>
        </p:txBody>
      </p:sp>
      <p:sp>
        <p:nvSpPr>
          <p:cNvPr id="6" name="Footer Placeholder 3">
            <a:extLst>
              <a:ext uri="{FF2B5EF4-FFF2-40B4-BE49-F238E27FC236}">
                <a16:creationId xmlns:a16="http://schemas.microsoft.com/office/drawing/2014/main" id="{B7017B9A-6A99-466F-B86D-D0712B52DB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200" y="6356350"/>
            <a:ext cx="7315200" cy="501650"/>
          </a:xfrm>
        </p:spPr>
        <p:txBody>
          <a:bodyPr/>
          <a:lstStyle/>
          <a:p>
            <a:r>
              <a:rPr lang="ru-RU"/>
              <a:t>Курс «Диагностический экспресс-тест на антигены вируса SARS-CoV-2» v3.0 | Взятие проб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E8F074CE-E606-495F-88FE-E3B9F5555AAE}"/>
              </a:ext>
            </a:extLst>
          </p:cNvPr>
          <p:cNvGrpSpPr/>
          <p:nvPr/>
        </p:nvGrpSpPr>
        <p:grpSpPr>
          <a:xfrm>
            <a:off x="7939982" y="1564416"/>
            <a:ext cx="3924069" cy="596348"/>
            <a:chOff x="7861998" y="1527451"/>
            <a:chExt cx="3924069" cy="596348"/>
          </a:xfrm>
        </p:grpSpPr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C6FD8475-D25D-4847-A7FF-318A07441C84}"/>
                </a:ext>
              </a:extLst>
            </p:cNvPr>
            <p:cNvSpPr txBox="1"/>
            <p:nvPr/>
          </p:nvSpPr>
          <p:spPr>
            <a:xfrm>
              <a:off x="8387592" y="1694820"/>
              <a:ext cx="3398475" cy="261610"/>
            </a:xfrm>
            <a:prstGeom prst="rect">
              <a:avLst/>
            </a:prstGeom>
            <a:solidFill>
              <a:schemeClr val="tx1"/>
            </a:solidFill>
          </p:spPr>
          <p:txBody>
            <a:bodyPr wrap="square" rtlCol="0">
              <a:spAutoFit/>
            </a:bodyPr>
            <a:lstStyle/>
            <a:p>
              <a:r>
                <a:rPr lang="ru-RU" sz="1100">
                  <a:solidFill>
                    <a:srgbClr val="FFFFFF"/>
                  </a:solidFill>
                  <a:ea typeface="Calibri" charset="0"/>
                  <a:cs typeface="Calibri" charset="0"/>
                </a:rPr>
                <a:t>Адаптируйте в соответствии с рекомендациями в вашей стране</a:t>
              </a:r>
            </a:p>
          </p:txBody>
        </p: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076324E1-4268-40D7-BB4C-B883A2F2B8F6}"/>
                </a:ext>
              </a:extLst>
            </p:cNvPr>
            <p:cNvSpPr/>
            <p:nvPr/>
          </p:nvSpPr>
          <p:spPr>
            <a:xfrm>
              <a:off x="7861998" y="1527451"/>
              <a:ext cx="596348" cy="596348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pic>
          <p:nvPicPr>
            <p:cNvPr id="10" name="Graphic 9" descr="Pencil">
              <a:extLst>
                <a:ext uri="{FF2B5EF4-FFF2-40B4-BE49-F238E27FC236}">
                  <a16:creationId xmlns:a16="http://schemas.microsoft.com/office/drawing/2014/main" id="{48815D7B-AC06-4235-B48E-0C714FF9BEB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7983941" y="1649394"/>
              <a:ext cx="352462" cy="352462"/>
            </a:xfrm>
            <a:prstGeom prst="rect">
              <a:avLst/>
            </a:prstGeom>
          </p:spPr>
        </p:pic>
      </p:grpSp>
    </p:spTree>
    <p:custDataLst>
      <p:tags r:id="rId1"/>
    </p:custData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heme/theme1.xml><?xml version="1.0" encoding="utf-8"?>
<a:theme xmlns:a="http://schemas.openxmlformats.org/drawingml/2006/main" name="Office Theme">
  <a:themeElements>
    <a:clrScheme name="Custom 20">
      <a:dk1>
        <a:srgbClr val="424242"/>
      </a:dk1>
      <a:lt1>
        <a:srgbClr val="FFFFFF"/>
      </a:lt1>
      <a:dk2>
        <a:srgbClr val="44546A"/>
      </a:dk2>
      <a:lt2>
        <a:srgbClr val="E7E6E6"/>
      </a:lt2>
      <a:accent1>
        <a:srgbClr val="0087BC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Theme">
  <a:themeElements>
    <a:clrScheme name="Custom 20">
      <a:dk1>
        <a:srgbClr val="424242"/>
      </a:dk1>
      <a:lt1>
        <a:srgbClr val="FFFFFF"/>
      </a:lt1>
      <a:dk2>
        <a:srgbClr val="44546A"/>
      </a:dk2>
      <a:lt2>
        <a:srgbClr val="E7E6E6"/>
      </a:lt2>
      <a:accent1>
        <a:srgbClr val="0087BC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109</TotalTime>
  <Words>1983</Words>
  <Application>Microsoft Office PowerPoint</Application>
  <PresentationFormat>Widescreen</PresentationFormat>
  <Paragraphs>149</Paragraphs>
  <Slides>19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19</vt:i4>
      </vt:variant>
    </vt:vector>
  </HeadingPairs>
  <TitlesOfParts>
    <vt:vector size="24" baseType="lpstr">
      <vt:lpstr>Arial</vt:lpstr>
      <vt:lpstr>Avenir</vt:lpstr>
      <vt:lpstr>Calibri</vt:lpstr>
      <vt:lpstr>Office Theme</vt:lpstr>
      <vt:lpstr>1_Office Theme</vt:lpstr>
      <vt:lpstr>06</vt:lpstr>
      <vt:lpstr>Ограничение ответственности</vt:lpstr>
      <vt:lpstr>Цели изучения</vt:lpstr>
      <vt:lpstr>Общие сведения о взятии проб</vt:lpstr>
      <vt:lpstr>Рабочее место для взятия проб1</vt:lpstr>
      <vt:lpstr>Принадлежности и материалы</vt:lpstr>
      <vt:lpstr>Какие СИЗ рекомендованы для медработника, ответственного за взятие проб?</vt:lpstr>
      <vt:lpstr>Взятие проб: Общие рекомендации (1)</vt:lpstr>
      <vt:lpstr>Взятие проб: общие рекомендации (2)</vt:lpstr>
      <vt:lpstr>Взятие проб: Общие рекомендации (3) </vt:lpstr>
      <vt:lpstr>Взятие мазка из носоглотки (1)</vt:lpstr>
      <vt:lpstr>Взятие мазка из носоглотки (2)</vt:lpstr>
      <vt:lpstr>Взятие мазков из носоглотки (видео)</vt:lpstr>
      <vt:lpstr>Транспортировка проб в лабораторию</vt:lpstr>
      <vt:lpstr>Что следует учитывать при упаковке проб для транспортировки1,2</vt:lpstr>
      <vt:lpstr>Пример тройной упаковки для проб на SARS-CoV-21</vt:lpstr>
      <vt:lpstr>PowerPoint Presentation</vt:lpstr>
      <vt:lpstr>PowerPoint Presentation</vt:lpstr>
      <vt:lpstr>Вопросы?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JOHN ROSS PAPA</dc:creator>
  <cp:lastModifiedBy>natacha milhano</cp:lastModifiedBy>
  <cp:revision>117</cp:revision>
  <dcterms:created xsi:type="dcterms:W3CDTF">2020-10-08T10:02:00Z</dcterms:created>
  <dcterms:modified xsi:type="dcterms:W3CDTF">2022-09-06T17:02:55Z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1033-11.2.0.9669</vt:lpwstr>
  </property>
</Properties>
</file>