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1" r:id="rId2"/>
  </p:sldMasterIdLst>
  <p:notesMasterIdLst>
    <p:notesMasterId r:id="rId31"/>
  </p:notesMasterIdLst>
  <p:sldIdLst>
    <p:sldId id="256" r:id="rId3"/>
    <p:sldId id="360" r:id="rId4"/>
    <p:sldId id="257" r:id="rId5"/>
    <p:sldId id="258" r:id="rId6"/>
    <p:sldId id="259" r:id="rId7"/>
    <p:sldId id="260" r:id="rId8"/>
    <p:sldId id="261" r:id="rId9"/>
    <p:sldId id="262" r:id="rId10"/>
    <p:sldId id="277" r:id="rId11"/>
    <p:sldId id="264" r:id="rId12"/>
    <p:sldId id="265" r:id="rId13"/>
    <p:sldId id="266" r:id="rId14"/>
    <p:sldId id="282" r:id="rId15"/>
    <p:sldId id="268" r:id="rId16"/>
    <p:sldId id="271" r:id="rId17"/>
    <p:sldId id="270" r:id="rId18"/>
    <p:sldId id="361" r:id="rId19"/>
    <p:sldId id="286" r:id="rId20"/>
    <p:sldId id="287" r:id="rId21"/>
    <p:sldId id="274" r:id="rId22"/>
    <p:sldId id="293" r:id="rId23"/>
    <p:sldId id="276" r:id="rId24"/>
    <p:sldId id="283" r:id="rId25"/>
    <p:sldId id="363" r:id="rId26"/>
    <p:sldId id="278" r:id="rId27"/>
    <p:sldId id="279" r:id="rId28"/>
    <p:sldId id="280" r:id="rId29"/>
    <p:sldId id="294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eidi Albert" initials="HA" lastIdx="2" clrIdx="0">
    <p:extLst>
      <p:ext uri="{19B8F6BF-5375-455C-9EA6-DF929625EA0E}">
        <p15:presenceInfo xmlns:p15="http://schemas.microsoft.com/office/powerpoint/2012/main" userId="S-1-5-21-758399636-2987204155-3505288178-1353" providerId="AD"/>
      </p:ext>
    </p:extLst>
  </p:cmAuthor>
  <p:cmAuthor id="2" name="Fiona Stewart" initials="FS" lastIdx="3" clrIdx="1">
    <p:extLst>
      <p:ext uri="{19B8F6BF-5375-455C-9EA6-DF929625EA0E}">
        <p15:presenceInfo xmlns:p15="http://schemas.microsoft.com/office/powerpoint/2012/main" userId="3a7b56f0cb2e9c4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A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07"/>
    <p:restoredTop sz="83439"/>
  </p:normalViewPr>
  <p:slideViewPr>
    <p:cSldViewPr snapToGrid="0">
      <p:cViewPr varScale="1">
        <p:scale>
          <a:sx n="85" d="100"/>
          <a:sy n="85" d="100"/>
        </p:scale>
        <p:origin x="65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DBD40-84B1-2349-A508-11CBED669F65}" type="datetimeFigureOut">
              <a:rPr lang="en-GB" smtClean="0"/>
              <a:t>04/10/2022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7A6307-915A-134B-ACFB-C4EC86CF716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4106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/>
              <a:t> </a:t>
            </a:r>
          </a:p>
        </p:txBody>
      </p:sp>
      <p:sp>
        <p:nvSpPr>
          <p:cNvPr id="100" name="Google Shape;100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3</a:t>
            </a:fld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600385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8" name="Google Shape;188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9" name="Google Shape;189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12</a:t>
            </a:fld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128482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7A6307-915A-134B-ACFB-C4EC86CF7165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69033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5" name="Google Shape;225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6" name="Google Shape;226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6027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1" name="Google Shape;241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solidFill>
                <a:srgbClr val="C00000"/>
              </a:solidFill>
            </a:endParaRPr>
          </a:p>
        </p:txBody>
      </p:sp>
      <p:sp>
        <p:nvSpPr>
          <p:cNvPr id="242" name="Google Shape;242;p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16</a:t>
            </a:fld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658438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52" name="Google Shape;252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131704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7A6307-915A-134B-ACFB-C4EC86CF7165}" type="slidenum">
              <a:rPr lang="en-GB" smtClean="0"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83537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8" name="Google Shape;278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79" name="Google Shape;279;p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20</a:t>
            </a:fld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039674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7A6307-915A-134B-ACFB-C4EC86CF7165}" type="slidenum">
              <a:rPr lang="en-GB" smtClean="0"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95695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5" name="Google Shape;295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96" name="Google Shape;296;p2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22</a:t>
            </a:fld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6950111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5" name="Google Shape;295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96" name="Google Shape;296;p2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23</a:t>
            </a:fld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480879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8" name="Google Shape;10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81356981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05" name="Google Shape;305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62713374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13" name="Google Shape;313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3817391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21" name="Google Shape;321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90650489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32" name="Google Shape;332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90912233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7A6307-915A-134B-ACFB-C4EC86CF7165}" type="slidenum">
              <a:rPr lang="en-GB" smtClean="0"/>
              <a:t>28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23520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6" name="Google Shape;11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0550925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4" name="Google Shape;124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5" name="Google Shape;125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6</a:t>
            </a:fld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618571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4" name="Google Shape;134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5" name="Google Shape;135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7</a:t>
            </a:fld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896738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3" name="Google Shape;143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4" name="Google Shape;144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8</a:t>
            </a:fld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540343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7A6307-915A-134B-ACFB-C4EC86CF7165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18734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3" name="Google Shape;163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4" name="Google Shape;164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10</a:t>
            </a:fld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276871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4" name="Google Shape;174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75" name="Google Shape;175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11</a:t>
            </a:fld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558531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A0A1A0-4D4D-CE47-A67E-A9F4DBB197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22B81-2778-5C41-B3B3-DFCBD4CA0C71}" type="datetime1">
              <a:rPr lang="en-GB" smtClean="0"/>
              <a:t>04/10/2022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9E9A00-C2FB-0A47-AD17-4BC42A25DA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Conference     |     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DE29F7-DCB0-094C-851F-A0968DD4F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DE6-22C6-0E40-B20E-F2D718CBADB2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9BADA697-CC04-904E-A093-84FF3BFDB055}"/>
              </a:ext>
            </a:extLst>
          </p:cNvPr>
          <p:cNvSpPr/>
          <p:nvPr userDrawn="1"/>
        </p:nvSpPr>
        <p:spPr>
          <a:xfrm>
            <a:off x="0" y="1010155"/>
            <a:ext cx="6394174" cy="5036476"/>
          </a:xfrm>
          <a:custGeom>
            <a:avLst/>
            <a:gdLst>
              <a:gd name="connsiteX0" fmla="*/ 0 w 6394174"/>
              <a:gd name="connsiteY0" fmla="*/ 0 h 5036476"/>
              <a:gd name="connsiteX1" fmla="*/ 6394174 w 6394174"/>
              <a:gd name="connsiteY1" fmla="*/ 0 h 5036476"/>
              <a:gd name="connsiteX2" fmla="*/ 5135055 w 6394174"/>
              <a:gd name="connsiteY2" fmla="*/ 5036476 h 5036476"/>
              <a:gd name="connsiteX3" fmla="*/ 0 w 6394174"/>
              <a:gd name="connsiteY3" fmla="*/ 5036476 h 5036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94174" h="5036476">
                <a:moveTo>
                  <a:pt x="0" y="0"/>
                </a:moveTo>
                <a:lnTo>
                  <a:pt x="6394174" y="0"/>
                </a:lnTo>
                <a:lnTo>
                  <a:pt x="5135055" y="5036476"/>
                </a:lnTo>
                <a:lnTo>
                  <a:pt x="0" y="50364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3B9F9C4-72BA-474A-85F1-51D0937124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122362"/>
            <a:ext cx="4588565" cy="2940351"/>
          </a:xfrm>
        </p:spPr>
        <p:txBody>
          <a:bodyPr lIns="0" tIns="0" rIns="0" bIns="0" anchor="b"/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B50E9B-DD61-564D-A61F-AAAC18591A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213184"/>
            <a:ext cx="3992217" cy="1044615"/>
          </a:xfrm>
        </p:spPr>
        <p:txBody>
          <a:bodyPr lIns="0" tIns="0" rIns="0" bIns="0"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498DC226-8F2E-804B-BAFC-80677BD8639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02417" y="2789794"/>
            <a:ext cx="4262890" cy="3905899"/>
          </a:xfrm>
          <a:prstGeom prst="rect">
            <a:avLst/>
          </a:prstGeom>
        </p:spPr>
      </p:pic>
      <p:pic>
        <p:nvPicPr>
          <p:cNvPr id="10" name="Picture 9" descr="A picture containing light, table, holding, person&#10;&#10;Description automatically generated">
            <a:extLst>
              <a:ext uri="{FF2B5EF4-FFF2-40B4-BE49-F238E27FC236}">
                <a16:creationId xmlns:a16="http://schemas.microsoft.com/office/drawing/2014/main" id="{50E7401E-7F1D-6047-9093-76164E60D76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830417" y="2992002"/>
            <a:ext cx="5530421" cy="3486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490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954B2D-1D08-1F42-82CC-C7AF542F0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B9826E-1933-D045-AF5A-BA3BD571F2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BA51D4-D759-BF40-A039-E4FAA31276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4AD41-62B4-234C-9B02-C581AEEE8082}" type="datetime1">
              <a:rPr lang="en-GB" smtClean="0"/>
              <a:t>04/10/2022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72C1AD-DD21-8840-A024-D910B5ADD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Conference     |     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DDF021-28A2-0E47-939B-CB6C5AFF2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DE6-22C6-0E40-B20E-F2D718CBADB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2826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C505180-52A3-D34D-9AA3-CB39D7876E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89CAB5-C205-214E-BF83-E135B9869C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0D129C-15AC-1A4E-8785-88A1FA6D2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AF139-AF18-F44B-BD06-58DDC85C1355}" type="datetime1">
              <a:rPr lang="en-GB" smtClean="0"/>
              <a:t>04/10/2022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D5B4E7-1AB3-7F41-95D0-6BD052ED4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Conference     |     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D1B791-FCAC-4049-BD9A-ED3978986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DE6-22C6-0E40-B20E-F2D718CBADB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25396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54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numCol="1" spcCol="38100"/>
          <a:lstStyle>
            <a:lvl1pPr marL="381000" indent="-381000">
              <a:spcBef>
                <a:spcPts val="2100"/>
              </a:spcBef>
              <a:buSzPct val="50000"/>
              <a:buBlip>
                <a:blip r:embed="rId2"/>
              </a:buBlip>
              <a:defRPr sz="2100"/>
            </a:lvl1pPr>
            <a:lvl2pPr marL="381000" indent="-381000">
              <a:spcBef>
                <a:spcPts val="2100"/>
              </a:spcBef>
              <a:buSzPct val="50000"/>
              <a:buBlip>
                <a:blip r:embed="rId2"/>
              </a:buBlip>
              <a:defRPr sz="2100"/>
            </a:lvl2pPr>
            <a:lvl3pPr marL="381000" indent="-381000">
              <a:spcBef>
                <a:spcPts val="2100"/>
              </a:spcBef>
              <a:buSzPct val="50000"/>
              <a:buBlip>
                <a:blip r:embed="rId2"/>
              </a:buBlip>
              <a:defRPr sz="2100"/>
            </a:lvl3pPr>
            <a:lvl4pPr marL="381000" indent="-381000">
              <a:spcBef>
                <a:spcPts val="2100"/>
              </a:spcBef>
              <a:buSzPct val="50000"/>
              <a:buBlip>
                <a:blip r:embed="rId2"/>
              </a:buBlip>
              <a:defRPr sz="2100"/>
            </a:lvl4pPr>
            <a:lvl5pPr marL="381000" indent="-381000">
              <a:spcBef>
                <a:spcPts val="2100"/>
              </a:spcBef>
              <a:buSzPct val="50000"/>
              <a:buBlip>
                <a:blip r:embed="rId2"/>
              </a:buBlip>
              <a:defRPr sz="21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/>
          </a:p>
        </p:txBody>
      </p:sp>
      <p:sp>
        <p:nvSpPr>
          <p:cNvPr id="5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B709DE2-93F8-7E45-91D0-E19ACC3ADA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535582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SARS-CoV-2 Antigen Rapid Diagnostic Test Training Workshop – v2.0 | Safety for SARS-CoV-2 Antigen RDT testing </a:t>
            </a:r>
            <a:endParaRPr/>
          </a:p>
        </p:txBody>
      </p:sp>
      <p:sp>
        <p:nvSpPr>
          <p:cNvPr id="18" name="Google Shape;18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9" name="Google Shape;19;p27"/>
          <p:cNvSpPr/>
          <p:nvPr/>
        </p:nvSpPr>
        <p:spPr>
          <a:xfrm>
            <a:off x="0" y="1010155"/>
            <a:ext cx="6394174" cy="5036476"/>
          </a:xfrm>
          <a:custGeom>
            <a:avLst/>
            <a:gdLst/>
            <a:ahLst/>
            <a:cxnLst/>
            <a:rect l="l" t="t" r="r" b="b"/>
            <a:pathLst>
              <a:path w="6394174" h="5036476" extrusionOk="0">
                <a:moveTo>
                  <a:pt x="0" y="0"/>
                </a:moveTo>
                <a:lnTo>
                  <a:pt x="6394174" y="0"/>
                </a:lnTo>
                <a:lnTo>
                  <a:pt x="5135055" y="5036476"/>
                </a:lnTo>
                <a:lnTo>
                  <a:pt x="0" y="50364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27"/>
          <p:cNvSpPr txBox="1">
            <a:spLocks noGrp="1"/>
          </p:cNvSpPr>
          <p:nvPr>
            <p:ph type="ctrTitle"/>
          </p:nvPr>
        </p:nvSpPr>
        <p:spPr>
          <a:xfrm>
            <a:off x="838200" y="1122362"/>
            <a:ext cx="4588565" cy="29403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sz="4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7"/>
          <p:cNvSpPr txBox="1">
            <a:spLocks noGrp="1"/>
          </p:cNvSpPr>
          <p:nvPr>
            <p:ph type="subTitle" idx="1"/>
          </p:nvPr>
        </p:nvSpPr>
        <p:spPr>
          <a:xfrm>
            <a:off x="838200" y="4213184"/>
            <a:ext cx="3992217" cy="1044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22" name="Google Shape;22;p27" descr="A close up of a sign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402417" y="2789794"/>
            <a:ext cx="4262890" cy="39058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23;p27" descr="A picture containing light, table, holding, person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830417" y="2992002"/>
            <a:ext cx="5530421" cy="34869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45757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28"/>
          <p:cNvSpPr/>
          <p:nvPr/>
        </p:nvSpPr>
        <p:spPr>
          <a:xfrm>
            <a:off x="-1" y="6311900"/>
            <a:ext cx="11353800" cy="570346"/>
          </a:xfrm>
          <a:custGeom>
            <a:avLst/>
            <a:gdLst/>
            <a:ahLst/>
            <a:cxnLst/>
            <a:rect l="l" t="t" r="r" b="b"/>
            <a:pathLst>
              <a:path w="11353800" h="570346" extrusionOk="0">
                <a:moveTo>
                  <a:pt x="0" y="0"/>
                </a:moveTo>
                <a:lnTo>
                  <a:pt x="4419175" y="0"/>
                </a:lnTo>
                <a:lnTo>
                  <a:pt x="6934625" y="0"/>
                </a:lnTo>
                <a:lnTo>
                  <a:pt x="11353800" y="0"/>
                </a:lnTo>
                <a:lnTo>
                  <a:pt x="11211214" y="570346"/>
                </a:lnTo>
                <a:lnTo>
                  <a:pt x="6792039" y="570346"/>
                </a:lnTo>
                <a:lnTo>
                  <a:pt x="4419175" y="570346"/>
                </a:lnTo>
                <a:lnTo>
                  <a:pt x="0" y="5703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28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  <a:defRPr sz="36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8"/>
          <p:cNvSpPr txBox="1">
            <a:spLocks noGrp="1"/>
          </p:cNvSpPr>
          <p:nvPr>
            <p:ph type="body" idx="1"/>
          </p:nvPr>
        </p:nvSpPr>
        <p:spPr>
          <a:xfrm>
            <a:off x="838200" y="1736203"/>
            <a:ext cx="10515600" cy="444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 sz="2000"/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•"/>
              <a:defRPr sz="1800"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•"/>
              <a:defRPr sz="18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•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•"/>
              <a:defRPr sz="18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28"/>
          <p:cNvSpPr txBox="1">
            <a:spLocks noGrp="1"/>
          </p:cNvSpPr>
          <p:nvPr>
            <p:ph type="ftr" idx="11"/>
          </p:nvPr>
        </p:nvSpPr>
        <p:spPr>
          <a:xfrm>
            <a:off x="838200" y="6356350"/>
            <a:ext cx="7315200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00" b="1" i="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SARS-CoV-2 Antigen Rapid Diagnostic Test Training Workshop – v2.0 | Safety for SARS-CoV-2 Antigen RDT testing </a:t>
            </a:r>
            <a:endParaRPr/>
          </a:p>
        </p:txBody>
      </p:sp>
      <p:sp>
        <p:nvSpPr>
          <p:cNvPr id="29" name="Google Shape;29;p28"/>
          <p:cNvSpPr txBox="1">
            <a:spLocks noGrp="1"/>
          </p:cNvSpPr>
          <p:nvPr>
            <p:ph type="sldNum" idx="12"/>
          </p:nvPr>
        </p:nvSpPr>
        <p:spPr>
          <a:xfrm>
            <a:off x="11353799" y="6311900"/>
            <a:ext cx="510252" cy="57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054361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29"/>
          <p:cNvSpPr/>
          <p:nvPr/>
        </p:nvSpPr>
        <p:spPr>
          <a:xfrm>
            <a:off x="0" y="0"/>
            <a:ext cx="5627866" cy="6858000"/>
          </a:xfrm>
          <a:custGeom>
            <a:avLst/>
            <a:gdLst/>
            <a:ahLst/>
            <a:cxnLst/>
            <a:rect l="l" t="t" r="r" b="b"/>
            <a:pathLst>
              <a:path w="5627866" h="6858000" extrusionOk="0">
                <a:moveTo>
                  <a:pt x="0" y="0"/>
                </a:moveTo>
                <a:lnTo>
                  <a:pt x="381000" y="0"/>
                </a:lnTo>
                <a:lnTo>
                  <a:pt x="5246866" y="0"/>
                </a:lnTo>
                <a:lnTo>
                  <a:pt x="5627866" y="0"/>
                </a:lnTo>
                <a:lnTo>
                  <a:pt x="3913366" y="6858000"/>
                </a:lnTo>
                <a:lnTo>
                  <a:pt x="3532366" y="6858000"/>
                </a:lnTo>
                <a:lnTo>
                  <a:pt x="381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Google Shape;32;p29"/>
          <p:cNvSpPr txBox="1">
            <a:spLocks noGrp="1"/>
          </p:cNvSpPr>
          <p:nvPr>
            <p:ph type="title"/>
          </p:nvPr>
        </p:nvSpPr>
        <p:spPr>
          <a:xfrm>
            <a:off x="831850" y="0"/>
            <a:ext cx="3890621" cy="2257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29"/>
          <p:cNvSpPr txBox="1">
            <a:spLocks noGrp="1"/>
          </p:cNvSpPr>
          <p:nvPr>
            <p:ph type="body" idx="1"/>
          </p:nvPr>
        </p:nvSpPr>
        <p:spPr>
          <a:xfrm>
            <a:off x="831850" y="2650603"/>
            <a:ext cx="3890621" cy="16609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19191"/>
              </a:buClr>
              <a:buSzPts val="2000"/>
              <a:buNone/>
              <a:defRPr sz="2000">
                <a:solidFill>
                  <a:srgbClr val="91919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19191"/>
              </a:buClr>
              <a:buSzPts val="1800"/>
              <a:buNone/>
              <a:defRPr sz="1800">
                <a:solidFill>
                  <a:srgbClr val="91919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19191"/>
              </a:buClr>
              <a:buSzPts val="1600"/>
              <a:buNone/>
              <a:defRPr sz="1600">
                <a:solidFill>
                  <a:srgbClr val="91919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19191"/>
              </a:buClr>
              <a:buSzPts val="1600"/>
              <a:buNone/>
              <a:defRPr sz="1600">
                <a:solidFill>
                  <a:srgbClr val="919191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19191"/>
              </a:buClr>
              <a:buSzPts val="1600"/>
              <a:buNone/>
              <a:defRPr sz="1600">
                <a:solidFill>
                  <a:srgbClr val="919191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19191"/>
              </a:buClr>
              <a:buSzPts val="1600"/>
              <a:buNone/>
              <a:defRPr sz="1600">
                <a:solidFill>
                  <a:srgbClr val="919191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19191"/>
              </a:buClr>
              <a:buSzPts val="1600"/>
              <a:buNone/>
              <a:defRPr sz="1600">
                <a:solidFill>
                  <a:srgbClr val="919191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19191"/>
              </a:buClr>
              <a:buSzPts val="1600"/>
              <a:buNone/>
              <a:defRPr sz="1600">
                <a:solidFill>
                  <a:srgbClr val="91919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769630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3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3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SARS-CoV-2 Antigen Rapid Diagnostic Test Training Workshop – v2.0 | Safety for SARS-CoV-2 Antigen RDT testing </a:t>
            </a:r>
            <a:endParaRPr/>
          </a:p>
        </p:txBody>
      </p:sp>
      <p:sp>
        <p:nvSpPr>
          <p:cNvPr id="37" name="Google Shape;37;p3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585380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3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3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31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3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3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SARS-CoV-2 Antigen Rapid Diagnostic Test Training Workshop – v2.0 | Safety for SARS-CoV-2 Antigen RDT testing </a:t>
            </a:r>
            <a:endParaRPr/>
          </a:p>
        </p:txBody>
      </p:sp>
      <p:sp>
        <p:nvSpPr>
          <p:cNvPr id="44" name="Google Shape;44;p3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62712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32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32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8" name="Google Shape;48;p32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32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32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3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3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SARS-CoV-2 Antigen Rapid Diagnostic Test Training Workshop – v2.0 | Safety for SARS-CoV-2 Antigen RDT testing </a:t>
            </a:r>
            <a:endParaRPr/>
          </a:p>
        </p:txBody>
      </p:sp>
      <p:sp>
        <p:nvSpPr>
          <p:cNvPr id="53" name="Google Shape;53;p3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493316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3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3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3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SARS-CoV-2 Antigen Rapid Diagnostic Test Training Workshop – v2.0 | Safety for SARS-CoV-2 Antigen RDT testing </a:t>
            </a:r>
            <a:endParaRPr/>
          </a:p>
        </p:txBody>
      </p:sp>
      <p:sp>
        <p:nvSpPr>
          <p:cNvPr id="58" name="Google Shape;58;p3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51689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86BA4622-83E5-E847-BA04-456FB7316A72}"/>
              </a:ext>
            </a:extLst>
          </p:cNvPr>
          <p:cNvSpPr/>
          <p:nvPr userDrawn="1"/>
        </p:nvSpPr>
        <p:spPr>
          <a:xfrm>
            <a:off x="-1" y="6311900"/>
            <a:ext cx="11353800" cy="570346"/>
          </a:xfrm>
          <a:custGeom>
            <a:avLst/>
            <a:gdLst>
              <a:gd name="connsiteX0" fmla="*/ 0 w 11353800"/>
              <a:gd name="connsiteY0" fmla="*/ 0 h 570346"/>
              <a:gd name="connsiteX1" fmla="*/ 4419175 w 11353800"/>
              <a:gd name="connsiteY1" fmla="*/ 0 h 570346"/>
              <a:gd name="connsiteX2" fmla="*/ 6934625 w 11353800"/>
              <a:gd name="connsiteY2" fmla="*/ 0 h 570346"/>
              <a:gd name="connsiteX3" fmla="*/ 11353800 w 11353800"/>
              <a:gd name="connsiteY3" fmla="*/ 0 h 570346"/>
              <a:gd name="connsiteX4" fmla="*/ 11211214 w 11353800"/>
              <a:gd name="connsiteY4" fmla="*/ 570346 h 570346"/>
              <a:gd name="connsiteX5" fmla="*/ 6792039 w 11353800"/>
              <a:gd name="connsiteY5" fmla="*/ 570346 h 570346"/>
              <a:gd name="connsiteX6" fmla="*/ 4419175 w 11353800"/>
              <a:gd name="connsiteY6" fmla="*/ 570346 h 570346"/>
              <a:gd name="connsiteX7" fmla="*/ 0 w 11353800"/>
              <a:gd name="connsiteY7" fmla="*/ 570346 h 570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353800" h="570346">
                <a:moveTo>
                  <a:pt x="0" y="0"/>
                </a:moveTo>
                <a:lnTo>
                  <a:pt x="4419175" y="0"/>
                </a:lnTo>
                <a:lnTo>
                  <a:pt x="6934625" y="0"/>
                </a:lnTo>
                <a:lnTo>
                  <a:pt x="11353800" y="0"/>
                </a:lnTo>
                <a:lnTo>
                  <a:pt x="11211214" y="570346"/>
                </a:lnTo>
                <a:lnTo>
                  <a:pt x="6792039" y="570346"/>
                </a:lnTo>
                <a:lnTo>
                  <a:pt x="4419175" y="570346"/>
                </a:lnTo>
                <a:lnTo>
                  <a:pt x="0" y="5703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02B227-2D66-E544-9105-EE5DA5C66C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42814"/>
          </a:xfrm>
        </p:spPr>
        <p:txBody>
          <a:bodyPr lIns="0" tIns="0" rIns="0" bIns="0" anchor="b" anchorCtr="0">
            <a:no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5AB8C6-127C-3040-936B-39878DE50A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36203"/>
            <a:ext cx="10515600" cy="4440760"/>
          </a:xfrm>
        </p:spPr>
        <p:txBody>
          <a:bodyPr/>
          <a:lstStyle>
            <a:lvl1pPr>
              <a:lnSpc>
                <a:spcPct val="100000"/>
              </a:lnSpc>
              <a:buClr>
                <a:schemeClr val="accent1"/>
              </a:buClr>
              <a:defRPr sz="2000"/>
            </a:lvl1pPr>
            <a:lvl2pPr>
              <a:lnSpc>
                <a:spcPct val="100000"/>
              </a:lnSpc>
              <a:buClr>
                <a:schemeClr val="accent1"/>
              </a:buClr>
              <a:defRPr sz="1800"/>
            </a:lvl2pPr>
            <a:lvl3pPr>
              <a:lnSpc>
                <a:spcPct val="100000"/>
              </a:lnSpc>
              <a:buClr>
                <a:schemeClr val="accent1"/>
              </a:buClr>
              <a:defRPr sz="1800"/>
            </a:lvl3pPr>
            <a:lvl4pPr>
              <a:lnSpc>
                <a:spcPct val="100000"/>
              </a:lnSpc>
              <a:buClr>
                <a:schemeClr val="accent1"/>
              </a:buClr>
              <a:defRPr sz="1800"/>
            </a:lvl4pPr>
            <a:lvl5pPr>
              <a:lnSpc>
                <a:spcPct val="100000"/>
              </a:lnSpc>
              <a:buClr>
                <a:schemeClr val="accent1"/>
              </a:buCl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56D4B9-1016-B343-8E4B-4618CD651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7315200" cy="501650"/>
          </a:xfrm>
        </p:spPr>
        <p:txBody>
          <a:bodyPr lIns="0" tIns="0" rIns="0" bIns="0"/>
          <a:lstStyle>
            <a:lvl1pPr algn="l">
              <a:defRPr sz="1000" b="1" i="0" baseline="0">
                <a:solidFill>
                  <a:schemeClr val="bg1"/>
                </a:solidFill>
              </a:defRPr>
            </a:lvl1pPr>
          </a:lstStyle>
          <a:p>
            <a:pPr algn="l"/>
            <a:r>
              <a:rPr lang="en-GB" dirty="0"/>
              <a:t>Conference     |     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302264-516E-964D-B79B-B9C1965FB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9" y="6311900"/>
            <a:ext cx="510252" cy="575037"/>
          </a:xfrm>
        </p:spPr>
        <p:txBody>
          <a:bodyPr lIns="0" tIns="0" rIns="0" bIns="0"/>
          <a:lstStyle>
            <a:lvl1pPr>
              <a:defRPr sz="1000">
                <a:solidFill>
                  <a:schemeClr val="tx1"/>
                </a:solidFill>
              </a:defRPr>
            </a:lvl1pPr>
          </a:lstStyle>
          <a:p>
            <a:fld id="{42D34DE6-22C6-0E40-B20E-F2D718CBADB2}" type="slidenum">
              <a:rPr lang="en-GB" smtClean="0"/>
              <a:pPr/>
              <a:t>‹#›</a:t>
            </a:fld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0172214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3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34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2" name="Google Shape;62;p34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3" name="Google Shape;63;p3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3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SARS-CoV-2 Antigen Rapid Diagnostic Test Training Workshop – v2.0 | Safety for SARS-CoV-2 Antigen RDT testing </a:t>
            </a:r>
            <a:endParaRPr/>
          </a:p>
        </p:txBody>
      </p:sp>
      <p:sp>
        <p:nvSpPr>
          <p:cNvPr id="65" name="Google Shape;65;p3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465556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3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35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9" name="Google Shape;69;p35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0" name="Google Shape;70;p3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3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SARS-CoV-2 Antigen Rapid Diagnostic Test Training Workshop – v2.0 | Safety for SARS-CoV-2 Antigen RDT testing </a:t>
            </a:r>
            <a:endParaRPr/>
          </a:p>
        </p:txBody>
      </p:sp>
      <p:sp>
        <p:nvSpPr>
          <p:cNvPr id="72" name="Google Shape;72;p3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197140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3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36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6" name="Google Shape;76;p3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3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SARS-CoV-2 Antigen Rapid Diagnostic Test Training Workshop – v2.0 | Safety for SARS-CoV-2 Antigen RDT testing </a:t>
            </a:r>
            <a:endParaRPr/>
          </a:p>
        </p:txBody>
      </p:sp>
      <p:sp>
        <p:nvSpPr>
          <p:cNvPr id="78" name="Google Shape;78;p3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668993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37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37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3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3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SARS-CoV-2 Antigen Rapid Diagnostic Test Training Workshop – v2.0 | Safety for SARS-CoV-2 Antigen RDT testing </a:t>
            </a:r>
            <a:endParaRPr/>
          </a:p>
        </p:txBody>
      </p:sp>
      <p:sp>
        <p:nvSpPr>
          <p:cNvPr id="84" name="Google Shape;84;p3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753930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ullet List" type="tx">
  <p:cSld name="Bullet Lis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3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95275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1050"/>
              <a:buChar char="•"/>
              <a:defRPr sz="2100"/>
            </a:lvl1pPr>
            <a:lvl2pPr marL="914400" lvl="1" indent="-295275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1050"/>
              <a:buChar char="•"/>
              <a:defRPr sz="2100"/>
            </a:lvl2pPr>
            <a:lvl3pPr marL="1371600" lvl="2" indent="-295275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1050"/>
              <a:buChar char="•"/>
              <a:defRPr sz="2100"/>
            </a:lvl3pPr>
            <a:lvl4pPr marL="1828800" lvl="3" indent="-295275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1050"/>
              <a:buChar char="•"/>
              <a:defRPr sz="2100"/>
            </a:lvl4pPr>
            <a:lvl5pPr marL="2286000" lvl="4" indent="-295275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1050"/>
              <a:buChar char="•"/>
              <a:defRPr sz="21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3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40655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7748E0C6-1E0E-0145-A42F-24A2CFE1B039}"/>
              </a:ext>
            </a:extLst>
          </p:cNvPr>
          <p:cNvSpPr/>
          <p:nvPr userDrawn="1"/>
        </p:nvSpPr>
        <p:spPr>
          <a:xfrm>
            <a:off x="0" y="0"/>
            <a:ext cx="5627866" cy="6858000"/>
          </a:xfrm>
          <a:custGeom>
            <a:avLst/>
            <a:gdLst>
              <a:gd name="connsiteX0" fmla="*/ 0 w 5627866"/>
              <a:gd name="connsiteY0" fmla="*/ 0 h 6858000"/>
              <a:gd name="connsiteX1" fmla="*/ 381000 w 5627866"/>
              <a:gd name="connsiteY1" fmla="*/ 0 h 6858000"/>
              <a:gd name="connsiteX2" fmla="*/ 5246866 w 5627866"/>
              <a:gd name="connsiteY2" fmla="*/ 0 h 6858000"/>
              <a:gd name="connsiteX3" fmla="*/ 5627866 w 5627866"/>
              <a:gd name="connsiteY3" fmla="*/ 0 h 6858000"/>
              <a:gd name="connsiteX4" fmla="*/ 3913366 w 5627866"/>
              <a:gd name="connsiteY4" fmla="*/ 6858000 h 6858000"/>
              <a:gd name="connsiteX5" fmla="*/ 3532366 w 5627866"/>
              <a:gd name="connsiteY5" fmla="*/ 6858000 h 6858000"/>
              <a:gd name="connsiteX6" fmla="*/ 381000 w 5627866"/>
              <a:gd name="connsiteY6" fmla="*/ 6858000 h 6858000"/>
              <a:gd name="connsiteX7" fmla="*/ 0 w 5627866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627866" h="6858000">
                <a:moveTo>
                  <a:pt x="0" y="0"/>
                </a:moveTo>
                <a:lnTo>
                  <a:pt x="381000" y="0"/>
                </a:lnTo>
                <a:lnTo>
                  <a:pt x="5246866" y="0"/>
                </a:lnTo>
                <a:lnTo>
                  <a:pt x="5627866" y="0"/>
                </a:lnTo>
                <a:lnTo>
                  <a:pt x="3913366" y="6858000"/>
                </a:lnTo>
                <a:lnTo>
                  <a:pt x="3532366" y="6858000"/>
                </a:lnTo>
                <a:lnTo>
                  <a:pt x="381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97AFCD-3DCC-884C-BB69-FD42AF5FF7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0"/>
            <a:ext cx="3890621" cy="2257063"/>
          </a:xfrm>
        </p:spPr>
        <p:txBody>
          <a:bodyPr lIns="0" tIns="0" rIns="0" bIns="0" anchor="b" anchorCtr="0"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AAC5F8-D261-4C47-A63E-7E1CC0500C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2650603"/>
            <a:ext cx="3890621" cy="1660967"/>
          </a:xfr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3282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CECAD3-6446-D145-AF2B-16D7CE0C43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E767B6-2508-0149-AF8A-B9E9CEC560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839A89-3A8B-044B-A1D6-D9DA9D9834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E3B457-967E-6B42-884D-3B0448940C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64661-BAA7-F149-B0AE-2834D6842173}" type="datetime1">
              <a:rPr lang="en-GB" smtClean="0"/>
              <a:t>04/10/2022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FB79E8-17F4-3341-A65E-F5612BD49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Conference     |     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D46CE2-B782-A649-AAF6-4DDE7BB0E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DE6-22C6-0E40-B20E-F2D718CBADB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651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3FBAE-EAA0-2F4D-988D-A34F73903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E0E640-9D76-AC4F-BDEF-8C44E712FD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BB0BB9-5E42-954D-ABDF-3CCCB0BCDE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062C029-1033-264F-8D7E-7FCA997D55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85DB44-4374-0A42-AEFD-64E65638CE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519BF20-25AE-AC4D-9A30-F6CE735F8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0FBA3-CBE1-834F-823B-F08B6CF2EF30}" type="datetime1">
              <a:rPr lang="en-GB" smtClean="0"/>
              <a:t>04/10/2022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4C877BB-6513-5B42-ACD8-1EEC92877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Conference     |     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3F6BAEB-8A97-A349-A792-18111CA8B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DE6-22C6-0E40-B20E-F2D718CBADB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6326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DDDAA7-E73C-334C-88FE-E0F9958AB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3E8015-A471-C143-8C19-C0EDA6291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1B9B3-26BA-CE4B-AA8D-50468E00C9E9}" type="datetime1">
              <a:rPr lang="en-GB" smtClean="0"/>
              <a:t>04/10/2022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EA3E89-4654-2143-9236-7D0F11AD9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Conference     |     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115C60-0EF0-694E-A714-BD8EB7C07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DE6-22C6-0E40-B20E-F2D718CBADB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9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DED3233-3DEE-5A45-A6C6-D9FC972F8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F39D2-B145-9744-A7CB-0ED55E6AD7CA}" type="datetime1">
              <a:rPr lang="en-GB" smtClean="0"/>
              <a:t>04/10/2022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C6C40E5-9D2B-AD4F-896A-6231FB897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Conference     |     Presentation title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290E80-B698-1949-B3E4-6A7FFA04C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DE6-22C6-0E40-B20E-F2D718CBADB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2957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88CF3E-6C35-5846-93E3-D45143892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29643A-5345-BC40-B12E-E0C1D2081A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2AB1CD-EEAC-1642-9967-C87C60F3C9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5E5DAF-15E6-0540-8E1C-C3441C749B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F7A66-22E5-284D-A669-21C8322AB884}" type="datetime1">
              <a:rPr lang="en-GB" smtClean="0"/>
              <a:t>04/10/2022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5128F8-C557-474C-84AB-B7EDF4EC6D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Conference     |     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1CE386-E8FD-6545-A389-85C6830D0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DE6-22C6-0E40-B20E-F2D718CBADB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492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68D352-66D6-9641-93B4-91BFA72B11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D7A392A-D9F5-F445-8AE8-B638F21A62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DC4E67-8857-8741-9AD4-624EEA528B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659789-AC40-3048-9292-15C98E267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42D7C-D06F-5A48-8287-7DB99DDE1A10}" type="datetime1">
              <a:rPr lang="en-GB" smtClean="0"/>
              <a:t>04/10/2022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170A3F-D293-5D45-9AB1-FF61EDCD97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Conference     |     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2B310E-2310-DD45-8C82-2535B762B1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DE6-22C6-0E40-B20E-F2D718CBADB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823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873A8CB-F6B3-BB43-A93A-688C17F15E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826407-3A76-AF48-8D65-CED9267E6A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9725CB-8A3D-F342-BC98-EE4E99D74E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37B58B-8C31-CE4B-8FCE-2DE0FE0DE13E}" type="datetime1">
              <a:rPr lang="en-GB" smtClean="0"/>
              <a:t>04/10/2022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3676D-A92F-A047-99E3-6A01C4EBA4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Conference     |     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BA815-ADFE-8B4B-B1C6-139AAE048F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D34DE6-22C6-0E40-B20E-F2D718CBADB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0279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2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SARS-CoV-2 Antigen Rapid Diagnostic Test Training Workshop – v2.0 | Safety for SARS-CoV-2 Antigen RDT testing </a:t>
            </a:r>
            <a:endParaRPr/>
          </a:p>
        </p:txBody>
      </p:sp>
      <p:sp>
        <p:nvSpPr>
          <p:cNvPr id="14" name="Google Shape;14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1919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15165269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9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hyperlink" Target="https://openwho.org/courses/IPC-PPE-EN" TargetMode="External"/><Relationship Id="rId7" Type="http://schemas.openxmlformats.org/officeDocument/2006/relationships/hyperlink" Target="https://www.youtube.com/watch?v=Cuw8fqhwDZA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hyperlink" Target="https://www.who.int/ihr/publications/biosafety-video-series/en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9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sv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ho.int/publications/i/item/9789240011311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9.sv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xtranet.who.int/hslp" TargetMode="External"/><Relationship Id="rId2" Type="http://schemas.openxmlformats.org/officeDocument/2006/relationships/hyperlink" Target="https://extranet.who.int/hslp/?q=content/terms-us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ihrhrt@who.int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ho.int/publications/i/item/9789240011311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9.sv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9.sv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9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apps.who.int/iris/handle/10665/332576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4" Type="http://schemas.openxmlformats.org/officeDocument/2006/relationships/hyperlink" Target="https://apps.who.int/iris/rest/bitstreams/1332458/retrieve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7B4B2-1362-8E48-9BA4-CEEE750729F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05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7729C4-0A5B-5B46-AF7E-D455DC7D5F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213184"/>
            <a:ext cx="4295862" cy="1678165"/>
          </a:xfrm>
        </p:spPr>
        <p:txBody>
          <a:bodyPr>
            <a:normAutofit fontScale="92500" lnSpcReduction="10000"/>
          </a:bodyPr>
          <a:lstStyle/>
          <a:p>
            <a:r>
              <a:rPr lang="ru-RU" sz="3500" dirty="0"/>
              <a:t>Меры безопасности при выполнении ДЭТ на антигены вируса SARS-CoV-2</a:t>
            </a:r>
          </a:p>
          <a:p>
            <a:endParaRPr lang="en-GB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2503" y="159407"/>
            <a:ext cx="1917098" cy="67184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EBF9DF9-BA5B-4F57-B668-7884EC83CA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600" y="57600"/>
            <a:ext cx="2970769" cy="87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0385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9"/>
          <p:cNvSpPr txBox="1">
            <a:spLocks noGrp="1"/>
          </p:cNvSpPr>
          <p:nvPr>
            <p:ph type="title"/>
          </p:nvPr>
        </p:nvSpPr>
        <p:spPr>
          <a:xfrm>
            <a:off x="908538" y="166869"/>
            <a:ext cx="10515600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</a:pPr>
            <a:r>
              <a:rPr lang="ru-RU" dirty="0"/>
              <a:t>Что следует сделать до взятия мазков и проведения тестов</a:t>
            </a:r>
          </a:p>
        </p:txBody>
      </p:sp>
      <p:sp>
        <p:nvSpPr>
          <p:cNvPr id="167" name="Google Shape;167;p9"/>
          <p:cNvSpPr txBox="1">
            <a:spLocks noGrp="1"/>
          </p:cNvSpPr>
          <p:nvPr>
            <p:ph type="body" idx="1"/>
          </p:nvPr>
        </p:nvSpPr>
        <p:spPr>
          <a:xfrm>
            <a:off x="838200" y="1132997"/>
            <a:ext cx="10360742" cy="444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ru-RU" b="1"/>
              <a:t>Наденьте надлежащие СИЗ:</a:t>
            </a:r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/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/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/>
          </a:p>
        </p:txBody>
      </p:sp>
      <p:sp>
        <p:nvSpPr>
          <p:cNvPr id="168" name="Google Shape;168;p9"/>
          <p:cNvSpPr txBox="1">
            <a:spLocks noGrp="1"/>
          </p:cNvSpPr>
          <p:nvPr>
            <p:ph type="sldNum" idx="12"/>
          </p:nvPr>
        </p:nvSpPr>
        <p:spPr>
          <a:xfrm>
            <a:off x="11353799" y="6311900"/>
            <a:ext cx="510252" cy="57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tabLst/>
                <a:defRPr/>
              </a:pPr>
              <a:t>10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42424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graphicFrame>
        <p:nvGraphicFramePr>
          <p:cNvPr id="169" name="Google Shape;169;p9"/>
          <p:cNvGraphicFramePr/>
          <p:nvPr/>
        </p:nvGraphicFramePr>
        <p:xfrm>
          <a:off x="949495" y="1893635"/>
          <a:ext cx="10626300" cy="2099965"/>
        </p:xfrm>
        <a:graphic>
          <a:graphicData uri="http://schemas.openxmlformats.org/drawingml/2006/table">
            <a:tbl>
              <a:tblPr firstRow="1" firstCol="1" bandRow="1">
                <a:noFill/>
              </a:tblPr>
              <a:tblGrid>
                <a:gridCol w="2432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3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6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Процедура</a:t>
                      </a:r>
                    </a:p>
                  </a:txBody>
                  <a:tcPr marL="51425" marR="51425" marT="0" marB="0" anchor="ctr">
                    <a:solidFill>
                      <a:srgbClr val="009A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400" b="1" u="none" strike="noStrike" cap="non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СИЗ </a:t>
                      </a:r>
                    </a:p>
                  </a:txBody>
                  <a:tcPr marL="51425" marR="51425" marT="0" marB="0" anchor="ctr">
                    <a:solidFill>
                      <a:srgbClr val="009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01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4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Взятие проб</a:t>
                      </a:r>
                    </a:p>
                  </a:txBody>
                  <a:tcPr marL="51425" marR="51425" marT="0" marB="0"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92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Noto Sans Symbols"/>
                        <a:buChar char="∙"/>
                      </a:pPr>
                      <a:r>
                        <a:rPr lang="ru-RU" sz="14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Нестерильные перчатки; только одноразовые </a:t>
                      </a:r>
                    </a:p>
                    <a:p>
                      <a:pPr marL="342900" marR="0" lvl="0" indent="-3492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Noto Sans Symbols"/>
                        <a:buChar char="∙"/>
                      </a:pPr>
                      <a:r>
                        <a:rPr lang="ru-RU" sz="14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Халат</a:t>
                      </a:r>
                      <a:r>
                        <a:rPr lang="ru-RU" sz="1400" u="none" strike="noStrike" cap="none" baseline="300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  <a:p>
                      <a:pPr marL="342900" marR="0" lvl="0" indent="-3492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Noto Sans Symbols"/>
                        <a:buChar char="∙"/>
                      </a:pPr>
                      <a:r>
                        <a:rPr lang="ru-RU" sz="1400" u="none" strike="noStrike" cap="none"/>
                        <a:t>Защита для глаз (защитные очки или лицевые щитки)</a:t>
                      </a:r>
                      <a:r>
                        <a:rPr lang="ru-RU" sz="1400" b="0" i="0" u="none" strike="noStrike" cap="none"/>
                        <a:t> </a:t>
                      </a:r>
                      <a:r>
                        <a:rPr lang="ru-RU" sz="14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</a:p>
                    <a:p>
                      <a:pPr marL="342900" marR="0" lvl="0" indent="-3492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Noto Sans Symbols"/>
                        <a:buChar char="∙"/>
                      </a:pPr>
                      <a:r>
                        <a:rPr lang="ru-RU" sz="14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Медицинская маска</a:t>
                      </a:r>
                      <a:r>
                        <a:rPr lang="ru-RU" sz="1400" b="0" i="0" u="none" strike="noStrike" cap="none" baseline="30000"/>
                        <a:t>2,3</a:t>
                      </a:r>
                    </a:p>
                  </a:txBody>
                  <a:tcPr marL="51425" marR="51425" marT="0" marB="0">
                    <a:lnB w="12700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00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4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Прием и регистрация проб</a:t>
                      </a:r>
                    </a:p>
                  </a:txBody>
                  <a:tcPr marL="51425" marR="51425" marT="0" marB="0">
                    <a:lnT w="12700">
                      <a:solidFill>
                        <a:schemeClr val="tx1"/>
                      </a:solidFill>
                    </a:lnT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92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24242"/>
                        </a:buClr>
                        <a:buSzPts val="1700"/>
                        <a:buFont typeface="Noto Sans Symbols"/>
                        <a:buChar char="∙"/>
                      </a:pPr>
                      <a:r>
                        <a:rPr lang="ru-RU" sz="1400" u="none" strike="noStrike" cap="none" dirty="0">
                          <a:latin typeface="Arial"/>
                          <a:cs typeface="Arial"/>
                        </a:rPr>
                        <a:t>Нестерильные перчатки; только одноразовые </a:t>
                      </a:r>
                    </a:p>
                    <a:p>
                      <a:pPr marL="342900" marR="0" lvl="0" indent="-3492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24242"/>
                        </a:buClr>
                        <a:buSzPts val="1700"/>
                        <a:buFont typeface="Noto Sans Symbols"/>
                        <a:buChar char="∙"/>
                      </a:pPr>
                      <a:r>
                        <a:rPr lang="ru-RU" sz="1400" u="none" strike="noStrike" cap="none" dirty="0">
                          <a:latin typeface="Arial"/>
                          <a:cs typeface="Arial"/>
                        </a:rPr>
                        <a:t>Халат</a:t>
                      </a:r>
                    </a:p>
                    <a:p>
                      <a:pPr marL="342900" marR="0" lvl="0" indent="-3492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24242"/>
                        </a:buClr>
                        <a:buSzPts val="1700"/>
                        <a:buFont typeface="Noto Sans Symbols"/>
                        <a:buChar char="∙"/>
                      </a:pPr>
                      <a:r>
                        <a:rPr lang="ru-RU" sz="1400" u="none" strike="noStrike" cap="none" dirty="0"/>
                        <a:t>Защита для глаз (защитные очки или лицевые щитки)</a:t>
                      </a:r>
                    </a:p>
                    <a:p>
                      <a:pPr marL="342900" marR="0" lvl="0" indent="-3492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24242"/>
                        </a:buClr>
                        <a:buSzPts val="1700"/>
                        <a:buFont typeface="Noto Sans Symbols"/>
                        <a:buChar char="∙"/>
                      </a:pPr>
                      <a:r>
                        <a:rPr lang="ru-RU" sz="1400" b="0" i="0" u="none" strike="noStrike" cap="none" dirty="0">
                          <a:latin typeface="Arial"/>
                          <a:cs typeface="Arial"/>
                        </a:rPr>
                        <a:t>Медицинская маска</a:t>
                      </a:r>
                      <a:r>
                        <a:rPr lang="ru-RU" sz="1400" b="0" i="0" u="none" strike="noStrike" cap="none" baseline="30000" dirty="0">
                          <a:latin typeface="Arial"/>
                          <a:cs typeface="Arial"/>
                        </a:rPr>
                        <a:t>3</a:t>
                      </a:r>
                    </a:p>
                  </a:txBody>
                  <a:tcPr marL="51425" marR="51425" marT="0" marB="0"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00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400" u="none" strike="noStrike" cap="none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Проведен</a:t>
                      </a:r>
                      <a:r>
                        <a:rPr lang="ru-RU" sz="1400" u="none" strike="noStrike" cap="none" baseline="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ие</a:t>
                      </a:r>
                      <a:r>
                        <a:rPr lang="ru-RU" sz="1400" u="none" strike="noStrike" cap="none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 теста на антигены SARS-CoV-2</a:t>
                      </a:r>
                    </a:p>
                  </a:txBody>
                  <a:tcPr marL="51425" marR="51425" marT="0" marB="0">
                    <a:lnB w="12700">
                      <a:solidFill>
                        <a:schemeClr val="tx1"/>
                      </a:solidFill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>
                        <a:sym typeface="Arial"/>
                      </a:endParaRPr>
                    </a:p>
                  </a:txBody>
                  <a:tcPr marL="51425" marR="51425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70" name="Google Shape;170;p9"/>
          <p:cNvSpPr txBox="1"/>
          <p:nvPr/>
        </p:nvSpPr>
        <p:spPr>
          <a:xfrm>
            <a:off x="838200" y="4391253"/>
            <a:ext cx="11081906" cy="2092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r>
              <a:rPr kumimoji="0" lang="ru-RU" sz="1000" b="0" i="0" u="none" strike="noStrike" kern="0" cap="none" spc="0" normalizeH="0" baseline="3000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 </a:t>
            </a:r>
            <a:r>
              <a:rPr kumimoji="0" lang="ru-RU" sz="10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Халаты, завязывающиеся сзади или с запахом, хирургические костюмы или комбинезоны с рукавами, которые полностью закрывают предплечья; головные уборы; бахилы или специальная обувь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tabLst/>
              <a:defRPr/>
            </a:pPr>
            <a:r>
              <a:rPr kumimoji="0" lang="ru-RU" sz="1000" b="0" i="0" u="none" strike="noStrike" kern="0" cap="none" spc="0" normalizeH="0" baseline="3000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2</a:t>
            </a:r>
            <a:r>
              <a:rPr kumimoji="0" lang="ru-RU" sz="10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 Рекомендации по использованию масок в контексте COVID-19 можно найти в публикациях «Рациональное использование средств индивидуальной защиты при COVID-19 и соображения применительно к ситуации их острой нехватки: временное руководство, 23 декабря 2020 г.», Женева: Всемирная организация здравоохранения; 2020; а также «Профилактика инфекций и инфекционный контроль при оказании медицинской помощи пациентам с предполагаемой или подтвержденной коронавирусной инфекцией (COVID-19): временные рекомендации, 12 июля 2021 г.».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tabLst/>
              <a:defRPr/>
            </a:pPr>
            <a:r>
              <a:rPr kumimoji="0" lang="ru-RU" sz="10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Респираторы рекомендуются к использованию при выполнении процедур, сопровождающихся образованием аэрозолей. Исходя из ценностных ориентиров и предпочтений респираторы также могут использоваться при оказании прямой помощи пациентам с COVID-19 в других условиях.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tabLst/>
              <a:defRPr/>
            </a:pPr>
            <a:r>
              <a:rPr kumimoji="0" lang="ru-RU" sz="1000" b="0" i="0" u="none" strike="noStrike" kern="0" cap="none" spc="0" normalizeH="0" baseline="3000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3</a:t>
            </a:r>
            <a:r>
              <a:rPr kumimoji="0" lang="ru-RU" sz="10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 Медицинскими масками называют хирургические или процедурные маски, плоские или со складочками; они закрепляются на голове тесемками или резинками, которые </a:t>
            </a:r>
            <a:r>
              <a:rPr kumimoji="0" lang="ru-RU" sz="10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заправляются</a:t>
            </a:r>
            <a:r>
              <a:rPr kumimoji="0" lang="ru-RU" sz="10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 за уши, завязываются вокруг головы или и то, и другое. Характеристики масок проверяют набором стандартных испытательных методов (</a:t>
            </a:r>
            <a:r>
              <a:rPr kumimoji="0" lang="ru-RU" sz="1000" b="0" i="0" u="none" strike="noStrike" kern="0" cap="none" spc="0" normalizeH="0" baseline="0" noProof="0" dirty="0" err="1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ASTM</a:t>
            </a:r>
            <a:r>
              <a:rPr kumimoji="0" lang="ru-RU" sz="10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 F2100, </a:t>
            </a:r>
            <a:r>
              <a:rPr kumimoji="0" lang="ru-RU" sz="1000" b="0" i="0" u="none" strike="noStrike" kern="0" cap="none" spc="0" normalizeH="0" baseline="0" noProof="0" dirty="0" err="1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EN</a:t>
            </a:r>
            <a:r>
              <a:rPr kumimoji="0" lang="ru-RU" sz="10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 14683 или эквивалентных), при этом стремятся к оптимальному сочетанию высокой степени фильтрации, адекватной проницаемости для воздуха и (факультативно) устойчивости к проникновению жидкости.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tabLst/>
              <a:defRPr/>
            </a:pPr>
            <a:endParaRPr kumimoji="0" sz="1000" b="0" i="0" u="none" strike="noStrike" kern="0" cap="none" spc="0" normalizeH="0" baseline="0" noProof="0" dirty="0">
              <a:ln>
                <a:noFill/>
              </a:ln>
              <a:solidFill>
                <a:srgbClr val="424242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" name="Group 18">
            <a:extLst>
              <a:ext uri="{FF2B5EF4-FFF2-40B4-BE49-F238E27FC236}">
                <a16:creationId xmlns:a16="http://schemas.microsoft.com/office/drawing/2014/main" id="{1219A71D-7CDB-43B1-B31D-7553444B7773}"/>
              </a:ext>
            </a:extLst>
          </p:cNvPr>
          <p:cNvGrpSpPr/>
          <p:nvPr/>
        </p:nvGrpSpPr>
        <p:grpSpPr>
          <a:xfrm>
            <a:off x="7866130" y="633217"/>
            <a:ext cx="4170721" cy="596348"/>
            <a:chOff x="7861998" y="1527451"/>
            <a:chExt cx="3950703" cy="596348"/>
          </a:xfrm>
        </p:grpSpPr>
        <p:sp>
          <p:nvSpPr>
            <p:cNvPr id="13" name="Oval 19">
              <a:extLst>
                <a:ext uri="{FF2B5EF4-FFF2-40B4-BE49-F238E27FC236}">
                  <a16:creationId xmlns:a16="http://schemas.microsoft.com/office/drawing/2014/main" id="{3BB166A1-20D6-42D1-8BA0-4186C7FFB4D6}"/>
                </a:ext>
              </a:extLst>
            </p:cNvPr>
            <p:cNvSpPr/>
            <p:nvPr/>
          </p:nvSpPr>
          <p:spPr>
            <a:xfrm>
              <a:off x="7861998" y="1527451"/>
              <a:ext cx="596348" cy="59634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5B405C3-BC9E-4AD4-80BA-289E6D38CFF0}"/>
                </a:ext>
              </a:extLst>
            </p:cNvPr>
            <p:cNvSpPr txBox="1"/>
            <p:nvPr/>
          </p:nvSpPr>
          <p:spPr>
            <a:xfrm>
              <a:off x="8204600" y="1694820"/>
              <a:ext cx="3608101" cy="23083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ru-RU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Calibri" charset="0"/>
                  <a:cs typeface="Calibri" charset="0"/>
                  <a:sym typeface="Arial"/>
                </a:rPr>
                <a:t>Адаптируйте в соответствии с рекомендациями в вашей стране</a:t>
              </a:r>
            </a:p>
          </p:txBody>
        </p:sp>
        <p:pic>
          <p:nvPicPr>
            <p:cNvPr id="15" name="Graphic 21" descr="Pencil">
              <a:extLst>
                <a:ext uri="{FF2B5EF4-FFF2-40B4-BE49-F238E27FC236}">
                  <a16:creationId xmlns:a16="http://schemas.microsoft.com/office/drawing/2014/main" id="{205875CA-CDB0-4E0E-8F60-6DBF250A230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983941" y="1649394"/>
              <a:ext cx="352462" cy="352462"/>
            </a:xfrm>
            <a:prstGeom prst="rect">
              <a:avLst/>
            </a:prstGeom>
          </p:spPr>
        </p:pic>
      </p:grp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461075C1-D940-C624-E393-9D101277B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10330543" cy="501650"/>
          </a:xfrm>
        </p:spPr>
        <p:txBody>
          <a:bodyPr/>
          <a:lstStyle/>
          <a:p>
            <a:r>
              <a:rPr lang="ru-RU" dirty="0"/>
              <a:t>Курс «Диагностический экспресс-тест на антигены вируса SARS-CoV-2» v</a:t>
            </a:r>
            <a:r>
              <a:rPr lang="en-GB" dirty="0"/>
              <a:t>3</a:t>
            </a:r>
            <a:r>
              <a:rPr lang="ru-RU" dirty="0"/>
              <a:t>.0 |</a:t>
            </a:r>
            <a:r>
              <a:rPr lang="en-GB" dirty="0"/>
              <a:t> </a:t>
            </a:r>
            <a:r>
              <a:rPr lang="ru-RU" dirty="0"/>
              <a:t>Меры безопасности при выполнении ДЭТ на антигены вируса SARS-CoV-2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0"/>
          <p:cNvSpPr txBox="1">
            <a:spLocks noGrp="1"/>
          </p:cNvSpPr>
          <p:nvPr>
            <p:ph type="title"/>
          </p:nvPr>
        </p:nvSpPr>
        <p:spPr>
          <a:xfrm>
            <a:off x="715370" y="356293"/>
            <a:ext cx="10515600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</a:pPr>
            <a:r>
              <a:rPr lang="ru-RU"/>
              <a:t>Как надевать СИЗ</a:t>
            </a:r>
          </a:p>
        </p:txBody>
      </p:sp>
      <p:sp>
        <p:nvSpPr>
          <p:cNvPr id="178" name="Google Shape;178;p10"/>
          <p:cNvSpPr txBox="1">
            <a:spLocks noGrp="1"/>
          </p:cNvSpPr>
          <p:nvPr>
            <p:ph type="body" idx="1"/>
          </p:nvPr>
        </p:nvSpPr>
        <p:spPr>
          <a:xfrm>
            <a:off x="715370" y="1589540"/>
            <a:ext cx="10515600" cy="444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101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dirty="0"/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dirty="0"/>
          </a:p>
        </p:txBody>
      </p:sp>
      <p:sp>
        <p:nvSpPr>
          <p:cNvPr id="179" name="Google Shape;179;p10"/>
          <p:cNvSpPr txBox="1">
            <a:spLocks noGrp="1"/>
          </p:cNvSpPr>
          <p:nvPr>
            <p:ph type="sldNum" idx="12"/>
          </p:nvPr>
        </p:nvSpPr>
        <p:spPr>
          <a:xfrm>
            <a:off x="11353799" y="6311900"/>
            <a:ext cx="510252" cy="57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tabLst/>
                <a:defRPr/>
              </a:pPr>
              <a:t>11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42424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80" name="Google Shape;180;p10"/>
          <p:cNvSpPr txBox="1"/>
          <p:nvPr/>
        </p:nvSpPr>
        <p:spPr>
          <a:xfrm>
            <a:off x="516604" y="5505828"/>
            <a:ext cx="11360802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Курс доступен по ссылке: </a:t>
            </a:r>
            <a:r>
              <a:rPr kumimoji="0" lang="ru-RU" sz="1400" b="0" i="0" u="sng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https://openwho.org/courses/IPC-PPE-RU</a:t>
            </a:r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 («</a:t>
            </a:r>
            <a:r>
              <a:rPr kumimoji="0" lang="ru-RU" sz="1400" b="0" i="0" u="none" strike="noStrike" kern="0" cap="none" spc="0" normalizeH="0" baseline="0" noProof="0" dirty="0" err="1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Коронавирусная</a:t>
            </a:r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 инфекция (COVID-19): как правильно надевать и снимать средства индивидуальной защиты (СИЗ)»)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Другие ресурсы: серия видео по биобезопасности (ВОЗ): </a:t>
            </a:r>
            <a:r>
              <a:rPr kumimoji="0" lang="ru-RU" sz="1400" b="0" i="0" u="sng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https://www.who.int/ihr/publications/biosafety-video-series/en/</a:t>
            </a:r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 </a:t>
            </a:r>
          </a:p>
        </p:txBody>
      </p:sp>
      <p:pic>
        <p:nvPicPr>
          <p:cNvPr id="181" name="Google Shape;181;p1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590800" y="1509712"/>
            <a:ext cx="7010400" cy="3838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1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479852" y="3336984"/>
            <a:ext cx="1473135" cy="1977103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10"/>
          <p:cNvSpPr/>
          <p:nvPr/>
        </p:nvSpPr>
        <p:spPr>
          <a:xfrm>
            <a:off x="715370" y="1509711"/>
            <a:ext cx="2541177" cy="11079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ru-RU" sz="22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Запустить видео можно, нажав </a:t>
            </a:r>
            <a:r>
              <a:rPr kumimoji="0" lang="ru-RU" sz="2200" b="0" i="0" u="sng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здесь</a:t>
            </a:r>
            <a:r>
              <a:rPr kumimoji="0" lang="ru-RU" sz="22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 (на англ.)</a:t>
            </a:r>
          </a:p>
        </p:txBody>
      </p:sp>
      <p:pic>
        <p:nvPicPr>
          <p:cNvPr id="185" name="Google Shape;185;p10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799966" y="3336984"/>
            <a:ext cx="1375004" cy="197710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4D962A90-C1EE-FBA9-4F38-16BF934D7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10330543" cy="501650"/>
          </a:xfrm>
        </p:spPr>
        <p:txBody>
          <a:bodyPr/>
          <a:lstStyle/>
          <a:p>
            <a:r>
              <a:rPr lang="ru-RU" dirty="0"/>
              <a:t>Курс «Диагностический экспресс-тест на антигены вируса SARS-CoV-2» v</a:t>
            </a:r>
            <a:r>
              <a:rPr lang="en-GB" dirty="0"/>
              <a:t>3</a:t>
            </a:r>
            <a:r>
              <a:rPr lang="ru-RU" dirty="0"/>
              <a:t>.0 |</a:t>
            </a:r>
            <a:r>
              <a:rPr lang="en-GB" dirty="0"/>
              <a:t> </a:t>
            </a:r>
            <a:r>
              <a:rPr lang="ru-RU" dirty="0"/>
              <a:t>Меры безопасности при выполнении ДЭТ на антигены вируса SARS-CoV-2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1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</a:pPr>
            <a:r>
              <a:rPr lang="ru-RU" dirty="0"/>
              <a:t>Подготовка рабочего места</a:t>
            </a:r>
          </a:p>
        </p:txBody>
      </p:sp>
      <p:sp>
        <p:nvSpPr>
          <p:cNvPr id="192" name="Google Shape;192;p11"/>
          <p:cNvSpPr txBox="1">
            <a:spLocks noGrp="1"/>
          </p:cNvSpPr>
          <p:nvPr>
            <p:ph type="body" idx="1"/>
          </p:nvPr>
        </p:nvSpPr>
        <p:spPr>
          <a:xfrm>
            <a:off x="838200" y="1736203"/>
            <a:ext cx="10515600" cy="444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101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endParaRPr sz="2400" dirty="0"/>
          </a:p>
          <a:p>
            <a:pPr marL="228600" lvl="0" indent="-254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ru-RU" sz="2400" dirty="0"/>
              <a:t>Постановку ДЭТ на антигены SARS-CoV-2 следует выполнять на выделенном для этого лабораторном столе в хорошо вентилируемой зоне, изолированной от зоны взятия проб и других зон, где могут находиться пациенты.</a:t>
            </a:r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endParaRPr sz="2400" dirty="0"/>
          </a:p>
          <a:p>
            <a:pPr marL="228600" lvl="0" indent="-254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</a:pPr>
            <a:r>
              <a:rPr lang="ru-RU" sz="2400" dirty="0"/>
              <a:t>Рабочая зона должна быть маркирована знаком биологической опасности, и доступ в нее должен быть разрешен только сотрудникам, которые прошли обучение, проводят тестирование и используют надлежащие СИЗ.</a:t>
            </a:r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sz="2400" dirty="0"/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sz="2400" dirty="0"/>
          </a:p>
        </p:txBody>
      </p:sp>
      <p:sp>
        <p:nvSpPr>
          <p:cNvPr id="193" name="Google Shape;193;p11"/>
          <p:cNvSpPr txBox="1">
            <a:spLocks noGrp="1"/>
          </p:cNvSpPr>
          <p:nvPr>
            <p:ph type="sldNum" idx="12"/>
          </p:nvPr>
        </p:nvSpPr>
        <p:spPr>
          <a:xfrm>
            <a:off x="11353799" y="6311900"/>
            <a:ext cx="510252" cy="57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tabLst/>
                <a:defRPr/>
              </a:pPr>
              <a:t>12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42424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grpSp>
        <p:nvGrpSpPr>
          <p:cNvPr id="10" name="Group 18">
            <a:extLst>
              <a:ext uri="{FF2B5EF4-FFF2-40B4-BE49-F238E27FC236}">
                <a16:creationId xmlns:a16="http://schemas.microsoft.com/office/drawing/2014/main" id="{1219A71D-7CDB-43B1-B31D-7553444B7773}"/>
              </a:ext>
            </a:extLst>
          </p:cNvPr>
          <p:cNvGrpSpPr/>
          <p:nvPr/>
        </p:nvGrpSpPr>
        <p:grpSpPr>
          <a:xfrm>
            <a:off x="7438204" y="1487187"/>
            <a:ext cx="4170721" cy="596348"/>
            <a:chOff x="7861998" y="1527451"/>
            <a:chExt cx="3950703" cy="596348"/>
          </a:xfrm>
        </p:grpSpPr>
        <p:sp>
          <p:nvSpPr>
            <p:cNvPr id="11" name="Oval 19">
              <a:extLst>
                <a:ext uri="{FF2B5EF4-FFF2-40B4-BE49-F238E27FC236}">
                  <a16:creationId xmlns:a16="http://schemas.microsoft.com/office/drawing/2014/main" id="{3BB166A1-20D6-42D1-8BA0-4186C7FFB4D6}"/>
                </a:ext>
              </a:extLst>
            </p:cNvPr>
            <p:cNvSpPr/>
            <p:nvPr/>
          </p:nvSpPr>
          <p:spPr>
            <a:xfrm>
              <a:off x="7861998" y="1527451"/>
              <a:ext cx="596348" cy="59634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5B405C3-BC9E-4AD4-80BA-289E6D38CFF0}"/>
                </a:ext>
              </a:extLst>
            </p:cNvPr>
            <p:cNvSpPr txBox="1"/>
            <p:nvPr/>
          </p:nvSpPr>
          <p:spPr>
            <a:xfrm>
              <a:off x="8204600" y="1694820"/>
              <a:ext cx="3608101" cy="23083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ru-RU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Calibri" charset="0"/>
                  <a:cs typeface="Calibri" charset="0"/>
                  <a:sym typeface="Arial"/>
                </a:rPr>
                <a:t>Адаптируйте в соответствии с рекомендациями в вашей стране</a:t>
              </a:r>
            </a:p>
          </p:txBody>
        </p:sp>
        <p:pic>
          <p:nvPicPr>
            <p:cNvPr id="13" name="Graphic 21" descr="Pencil">
              <a:extLst>
                <a:ext uri="{FF2B5EF4-FFF2-40B4-BE49-F238E27FC236}">
                  <a16:creationId xmlns:a16="http://schemas.microsoft.com/office/drawing/2014/main" id="{205875CA-CDB0-4E0E-8F60-6DBF250A230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983941" y="1649394"/>
              <a:ext cx="352462" cy="352462"/>
            </a:xfrm>
            <a:prstGeom prst="rect">
              <a:avLst/>
            </a:prstGeom>
          </p:spPr>
        </p:pic>
      </p:grp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960763CB-46B8-C2A8-FA0B-A55083D15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10330543" cy="501650"/>
          </a:xfrm>
        </p:spPr>
        <p:txBody>
          <a:bodyPr/>
          <a:lstStyle/>
          <a:p>
            <a:r>
              <a:rPr lang="ru-RU" dirty="0"/>
              <a:t>Курс «Диагностический экспресс-тест на антигены вируса SARS-CoV-2» v</a:t>
            </a:r>
            <a:r>
              <a:rPr lang="en-GB" dirty="0"/>
              <a:t>3</a:t>
            </a:r>
            <a:r>
              <a:rPr lang="ru-RU" dirty="0"/>
              <a:t>.0 |</a:t>
            </a:r>
            <a:r>
              <a:rPr lang="en-GB" dirty="0"/>
              <a:t> </a:t>
            </a:r>
            <a:r>
              <a:rPr lang="ru-RU" dirty="0"/>
              <a:t>Меры безопасности при выполнении ДЭТ на антигены вируса SARS-CoV-2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983CA1-233E-8D49-BDD4-DEF8A2E61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Организация рабочего места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37F04C-11D0-9943-B5EC-CFFD376A74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4174"/>
            <a:ext cx="10515600" cy="4440760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FAE5F5-7331-9C4C-BA54-BE91D7A85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DE6-22C6-0E40-B20E-F2D718CBADB2}" type="slidenum">
              <a:rPr lang="en-GB" smtClean="0"/>
              <a:pPr/>
              <a:t>13</a:t>
            </a:fld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B4899B5-FC2B-42DC-BAE0-26059599937A}"/>
              </a:ext>
            </a:extLst>
          </p:cNvPr>
          <p:cNvGrpSpPr/>
          <p:nvPr/>
        </p:nvGrpSpPr>
        <p:grpSpPr>
          <a:xfrm>
            <a:off x="1282234" y="1861833"/>
            <a:ext cx="10071565" cy="4249102"/>
            <a:chOff x="1402811" y="2062798"/>
            <a:chExt cx="10071565" cy="4249102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942CD2B-56A1-1848-B6AC-11CFEC0E4ED6}"/>
                </a:ext>
              </a:extLst>
            </p:cNvPr>
            <p:cNvSpPr txBox="1"/>
            <p:nvPr/>
          </p:nvSpPr>
          <p:spPr>
            <a:xfrm>
              <a:off x="5457602" y="2062798"/>
              <a:ext cx="904287" cy="3488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ru-RU" sz="1600" dirty="0"/>
                <a:t>Материалы</a:t>
              </a: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22BDFC7E-CBC9-40C5-94DB-5399D1F4613B}"/>
                </a:ext>
              </a:extLst>
            </p:cNvPr>
            <p:cNvGrpSpPr/>
            <p:nvPr/>
          </p:nvGrpSpPr>
          <p:grpSpPr>
            <a:xfrm>
              <a:off x="1402811" y="2378312"/>
              <a:ext cx="10071565" cy="3933588"/>
              <a:chOff x="1402811" y="2378312"/>
              <a:chExt cx="10071565" cy="3933588"/>
            </a:xfrm>
          </p:grpSpPr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2D9E4A1-2AC9-6645-9CAF-B345994EAB46}"/>
                  </a:ext>
                </a:extLst>
              </p:cNvPr>
              <p:cNvSpPr txBox="1"/>
              <p:nvPr/>
            </p:nvSpPr>
            <p:spPr>
              <a:xfrm>
                <a:off x="3789254" y="5716865"/>
                <a:ext cx="4167809" cy="59503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600" b="0" i="0" u="none" strike="noStrike" cap="none" normalizeH="0" baseline="0" dirty="0">
                    <a:ln>
                      <a:noFill/>
                    </a:ln>
                    <a:uFillTx/>
                    <a:latin typeface="Arial" panose="020B0604020202020204" pitchFamily="34" charset="0"/>
                    <a:ea typeface="Avenir Roman"/>
                    <a:cs typeface="Arial" panose="020B0604020202020204" pitchFamily="34" charset="0"/>
                    <a:sym typeface="Avenir Roman"/>
                  </a:rPr>
                  <a:t>Здесь проводят тестирование</a:t>
                </a:r>
              </a:p>
              <a:p>
                <a:pPr algn="ctr" defTabSz="825500" hangingPunct="0"/>
                <a:r>
                  <a:rPr lang="ru-RU" sz="1600" dirty="0"/>
                  <a:t>(расстелите здесь адсорбирующую салфетку или другую похожую подложку)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65A0789-AA82-684D-9FC6-882C6F05468E}"/>
                  </a:ext>
                </a:extLst>
              </p:cNvPr>
              <p:cNvSpPr txBox="1"/>
              <p:nvPr/>
            </p:nvSpPr>
            <p:spPr>
              <a:xfrm>
                <a:off x="9578901" y="3499403"/>
                <a:ext cx="1895475" cy="108747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r>
                  <a:rPr lang="ru-RU" sz="1600" dirty="0"/>
                  <a:t>Журнал регистрации ДЭТ на антигены SARS-CoV-2 </a:t>
                </a:r>
              </a:p>
            </p:txBody>
          </p:sp>
          <p:sp>
            <p:nvSpPr>
              <p:cNvPr id="14" name="Frame 13">
                <a:extLst>
                  <a:ext uri="{FF2B5EF4-FFF2-40B4-BE49-F238E27FC236}">
                    <a16:creationId xmlns:a16="http://schemas.microsoft.com/office/drawing/2014/main" id="{699D67C9-1CD1-4F4A-90ED-4548057A0E63}"/>
                  </a:ext>
                </a:extLst>
              </p:cNvPr>
              <p:cNvSpPr/>
              <p:nvPr/>
            </p:nvSpPr>
            <p:spPr>
              <a:xfrm>
                <a:off x="3552183" y="2712166"/>
                <a:ext cx="4715124" cy="2456954"/>
              </a:xfrm>
              <a:prstGeom prst="frame">
                <a:avLst>
                  <a:gd name="adj1" fmla="val 2791"/>
                </a:avLst>
              </a:prstGeom>
              <a:solidFill>
                <a:schemeClr val="tx1"/>
              </a:solidFill>
              <a:ln w="254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38100" tIns="38100" rIns="38100" bIns="38100" numCol="1" spcCol="38100" rtlCol="0" anchor="ctr">
                <a:spAutoFit/>
              </a:bodyPr>
              <a:lstStyle/>
              <a:p>
                <a:pPr marL="0" marR="0" indent="0" algn="ctr" defTabSz="6477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Avenir Medium"/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D52D6102-58C7-A641-AA57-393B11E52EEC}"/>
                  </a:ext>
                </a:extLst>
              </p:cNvPr>
              <p:cNvSpPr/>
              <p:nvPr/>
            </p:nvSpPr>
            <p:spPr>
              <a:xfrm>
                <a:off x="4669380" y="2996596"/>
                <a:ext cx="840682" cy="548594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 w="254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38100" tIns="38100" rIns="38100" bIns="38100" numCol="1" spcCol="38100" rtlCol="0" anchor="ctr">
                <a:spAutoFit/>
              </a:bodyPr>
              <a:lstStyle/>
              <a:p>
                <a:pPr marL="0" marR="0" indent="0" algn="ctr" defTabSz="6477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000" b="0" i="0" u="none" strike="noStrike" cap="none" normalizeH="0" baseline="0" dirty="0">
                    <a:ln>
                      <a:noFill/>
                    </a:ln>
                    <a:solidFill>
                      <a:schemeClr val="bg2">
                        <a:lumMod val="10000"/>
                      </a:schemeClr>
                    </a:solidFill>
                    <a:uFillTx/>
                    <a:latin typeface="+mn-lt"/>
                    <a:ea typeface="+mn-ea"/>
                    <a:cs typeface="+mn-cs"/>
                    <a:sym typeface="Avenir Medium"/>
                  </a:rPr>
                  <a:t>ДЭТ на антигены SARS-CoV-2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64D48A50-73C5-4148-83D3-ECD04B8F47CE}"/>
                  </a:ext>
                </a:extLst>
              </p:cNvPr>
              <p:cNvSpPr/>
              <p:nvPr/>
            </p:nvSpPr>
            <p:spPr>
              <a:xfrm>
                <a:off x="5607596" y="3134783"/>
                <a:ext cx="604298" cy="230832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 w="254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38100" tIns="38100" rIns="38100" bIns="38100" numCol="1" spcCol="38100" rtlCol="0" anchor="ctr">
                <a:spAutoFit/>
              </a:bodyPr>
              <a:lstStyle/>
              <a:p>
                <a:pPr marL="0" marR="0" indent="0" algn="ctr" defTabSz="6477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000" b="0" i="0" u="none" strike="noStrike" cap="none" normalizeH="0" baseline="0" dirty="0">
                    <a:ln>
                      <a:noFill/>
                    </a:ln>
                    <a:solidFill>
                      <a:schemeClr val="bg2">
                        <a:lumMod val="10000"/>
                      </a:schemeClr>
                    </a:solidFill>
                    <a:uFillTx/>
                    <a:latin typeface="+mn-lt"/>
                    <a:ea typeface="+mn-ea"/>
                    <a:cs typeface="+mn-cs"/>
                    <a:sym typeface="Avenir Medium"/>
                  </a:rPr>
                  <a:t>Таймер</a:t>
                </a:r>
              </a:p>
            </p:txBody>
          </p:sp>
          <p:pic>
            <p:nvPicPr>
              <p:cNvPr id="17" name="Graphic 16" descr="Open book">
                <a:extLst>
                  <a:ext uri="{FF2B5EF4-FFF2-40B4-BE49-F238E27FC236}">
                    <a16:creationId xmlns:a16="http://schemas.microsoft.com/office/drawing/2014/main" id="{13985F96-8454-0B47-9648-FE4984EE3D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8521190" y="2744380"/>
                <a:ext cx="835503" cy="835503"/>
              </a:xfrm>
              <a:prstGeom prst="rect">
                <a:avLst/>
              </a:prstGeom>
            </p:spPr>
          </p:pic>
          <p:pic>
            <p:nvPicPr>
              <p:cNvPr id="18" name="Graphic 17" descr="Water Bottle">
                <a:extLst>
                  <a:ext uri="{FF2B5EF4-FFF2-40B4-BE49-F238E27FC236}">
                    <a16:creationId xmlns:a16="http://schemas.microsoft.com/office/drawing/2014/main" id="{E0D0219C-EBAD-A041-ABA7-4B335A5B0F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3858562" y="3387654"/>
                <a:ext cx="457201" cy="457201"/>
              </a:xfrm>
              <a:prstGeom prst="rect">
                <a:avLst/>
              </a:prstGeom>
            </p:spPr>
          </p:pic>
          <p:sp>
            <p:nvSpPr>
              <p:cNvPr id="19" name="Right Arrow 18">
                <a:extLst>
                  <a:ext uri="{FF2B5EF4-FFF2-40B4-BE49-F238E27FC236}">
                    <a16:creationId xmlns:a16="http://schemas.microsoft.com/office/drawing/2014/main" id="{5EE6E900-3B15-0147-B896-611CD3BC9F23}"/>
                  </a:ext>
                </a:extLst>
              </p:cNvPr>
              <p:cNvSpPr/>
              <p:nvPr/>
            </p:nvSpPr>
            <p:spPr>
              <a:xfrm rot="10800000">
                <a:off x="9598997" y="3084356"/>
                <a:ext cx="857020" cy="363530"/>
              </a:xfrm>
              <a:prstGeom prst="rightArrow">
                <a:avLst/>
              </a:prstGeom>
              <a:solidFill>
                <a:srgbClr val="009AC9"/>
              </a:solidFill>
              <a:ln w="254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38100" tIns="38100" rIns="38100" bIns="38100" numCol="1" spcCol="38100" rtlCol="0" anchor="ctr">
                <a:spAutoFit/>
              </a:bodyPr>
              <a:lstStyle/>
              <a:p>
                <a:pPr marL="0" marR="0" indent="0" algn="ctr" defTabSz="6477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Avenir Medium"/>
                </a:endParaRPr>
              </a:p>
            </p:txBody>
          </p:sp>
          <p:pic>
            <p:nvPicPr>
              <p:cNvPr id="20" name="Graphic 19" descr="Water Bottle">
                <a:extLst>
                  <a:ext uri="{FF2B5EF4-FFF2-40B4-BE49-F238E27FC236}">
                    <a16:creationId xmlns:a16="http://schemas.microsoft.com/office/drawing/2014/main" id="{7FBE3C9A-08C3-6F48-B7F2-15D123937B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4146266" y="3387653"/>
                <a:ext cx="457201" cy="457201"/>
              </a:xfrm>
              <a:prstGeom prst="rect">
                <a:avLst/>
              </a:prstGeom>
            </p:spPr>
          </p:pic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1880D691-09D9-0E43-8638-370A145A46E3}"/>
                  </a:ext>
                </a:extLst>
              </p:cNvPr>
              <p:cNvSpPr/>
              <p:nvPr/>
            </p:nvSpPr>
            <p:spPr>
              <a:xfrm>
                <a:off x="6293191" y="3126643"/>
                <a:ext cx="748414" cy="230832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 w="254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38100" tIns="38100" rIns="38100" bIns="38100" numCol="1" spcCol="38100" rtlCol="0" anchor="ctr">
                <a:spAutoFit/>
              </a:bodyPr>
              <a:lstStyle/>
              <a:p>
                <a:pPr marL="0" marR="0" indent="0" algn="ctr" defTabSz="6477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000" b="0" i="0" u="none" strike="noStrike" cap="none" normalizeH="0" baseline="0" dirty="0">
                    <a:ln>
                      <a:noFill/>
                    </a:ln>
                    <a:solidFill>
                      <a:schemeClr val="bg2">
                        <a:lumMod val="10000"/>
                      </a:schemeClr>
                    </a:solidFill>
                    <a:uFillTx/>
                    <a:latin typeface="+mn-lt"/>
                    <a:ea typeface="+mn-ea"/>
                    <a:cs typeface="+mn-cs"/>
                    <a:sym typeface="Avenir Medium"/>
                  </a:rPr>
                  <a:t>Перчатки</a:t>
                </a:r>
              </a:p>
            </p:txBody>
          </p:sp>
          <p:sp>
            <p:nvSpPr>
              <p:cNvPr id="22" name="Right Arrow 21">
                <a:extLst>
                  <a:ext uri="{FF2B5EF4-FFF2-40B4-BE49-F238E27FC236}">
                    <a16:creationId xmlns:a16="http://schemas.microsoft.com/office/drawing/2014/main" id="{5405F12F-C012-AC47-95E2-2970A1603FFF}"/>
                  </a:ext>
                </a:extLst>
              </p:cNvPr>
              <p:cNvSpPr/>
              <p:nvPr/>
            </p:nvSpPr>
            <p:spPr>
              <a:xfrm rot="16200000">
                <a:off x="5108465" y="4785282"/>
                <a:ext cx="1602562" cy="389614"/>
              </a:xfrm>
              <a:prstGeom prst="rightArrow">
                <a:avLst/>
              </a:prstGeom>
              <a:solidFill>
                <a:srgbClr val="009AC9"/>
              </a:solidFill>
              <a:ln w="254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38100" tIns="38100" rIns="38100" bIns="38100" numCol="1" spcCol="38100" rtlCol="0" anchor="ctr">
                <a:spAutoFit/>
              </a:bodyPr>
              <a:lstStyle/>
              <a:p>
                <a:pPr marL="0" marR="0" indent="0" algn="ctr" defTabSz="6477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Avenir Medium"/>
                </a:endParaRPr>
              </a:p>
            </p:txBody>
          </p:sp>
          <p:sp>
            <p:nvSpPr>
              <p:cNvPr id="23" name="Right Arrow 22">
                <a:extLst>
                  <a:ext uri="{FF2B5EF4-FFF2-40B4-BE49-F238E27FC236}">
                    <a16:creationId xmlns:a16="http://schemas.microsoft.com/office/drawing/2014/main" id="{19906E75-43A8-1D4A-B2D3-02FA22D7FFF7}"/>
                  </a:ext>
                </a:extLst>
              </p:cNvPr>
              <p:cNvSpPr/>
              <p:nvPr/>
            </p:nvSpPr>
            <p:spPr>
              <a:xfrm rot="5400000">
                <a:off x="5556725" y="2536527"/>
                <a:ext cx="706043" cy="389614"/>
              </a:xfrm>
              <a:prstGeom prst="rightArrow">
                <a:avLst/>
              </a:prstGeom>
              <a:solidFill>
                <a:srgbClr val="009AC9"/>
              </a:solidFill>
              <a:ln w="254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38100" tIns="38100" rIns="38100" bIns="38100" numCol="1" spcCol="38100" rtlCol="0" anchor="ctr">
                <a:spAutoFit/>
              </a:bodyPr>
              <a:lstStyle/>
              <a:p>
                <a:pPr marL="0" marR="0" indent="0" algn="ctr" defTabSz="6477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Avenir Medium"/>
                </a:endParaRP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FCEB97BA-8203-3140-908E-D0365C22FA67}"/>
                  </a:ext>
                </a:extLst>
              </p:cNvPr>
              <p:cNvSpPr txBox="1"/>
              <p:nvPr/>
            </p:nvSpPr>
            <p:spPr>
              <a:xfrm>
                <a:off x="1402811" y="2639040"/>
                <a:ext cx="1612140" cy="157992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ru-RU" sz="1600" dirty="0">
                    <a:latin typeface="+mj-lt"/>
                  </a:rPr>
                  <a:t>Контейнер для отходов и дезинфектанты</a:t>
                </a:r>
              </a:p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ru-RU" sz="1600" dirty="0">
                    <a:latin typeface="+mj-lt"/>
                    <a:ea typeface="Avenir Roman"/>
                    <a:cs typeface="Avenir Roman"/>
                    <a:sym typeface="Avenir Roman"/>
                  </a:rPr>
                  <a:t>(0,1% и </a:t>
                </a:r>
                <a:r>
                  <a:rPr lang="en-GB" sz="1600" dirty="0">
                    <a:latin typeface="+mj-lt"/>
                    <a:ea typeface="Avenir Roman"/>
                    <a:cs typeface="Avenir Roman"/>
                    <a:sym typeface="Avenir Roman"/>
                  </a:rPr>
                  <a:t>0.5</a:t>
                </a:r>
                <a:r>
                  <a:rPr lang="ru-RU" sz="1600" dirty="0">
                    <a:latin typeface="+mj-lt"/>
                    <a:ea typeface="Avenir Roman"/>
                    <a:cs typeface="Avenir Roman"/>
                    <a:sym typeface="Avenir Roman"/>
                  </a:rPr>
                  <a:t>% хлорка </a:t>
                </a:r>
              </a:p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ru-RU" sz="1600" dirty="0">
                    <a:latin typeface="+mj-lt"/>
                  </a:rPr>
                  <a:t>и 70% спирт)</a:t>
                </a:r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6BAD2C51-7F3E-8847-ACE9-A4414814D9C2}"/>
                  </a:ext>
                </a:extLst>
              </p:cNvPr>
              <p:cNvSpPr/>
              <p:nvPr/>
            </p:nvSpPr>
            <p:spPr>
              <a:xfrm>
                <a:off x="3957619" y="2801632"/>
                <a:ext cx="550146" cy="548594"/>
              </a:xfrm>
              <a:prstGeom prst="ellipse">
                <a:avLst/>
              </a:prstGeom>
              <a:solidFill>
                <a:schemeClr val="tx1">
                  <a:lumMod val="75000"/>
                </a:schemeClr>
              </a:solidFill>
              <a:ln w="254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38100" tIns="38100" rIns="38100" bIns="38100" numCol="1" spcCol="38100" rtlCol="0" anchor="ctr">
                <a:spAutoFit/>
              </a:bodyPr>
              <a:lstStyle/>
              <a:p>
                <a:pPr marL="0" marR="0" indent="0" algn="ctr" defTabSz="6477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Avenir Medium"/>
                </a:endParaRPr>
              </a:p>
            </p:txBody>
          </p:sp>
          <p:sp>
            <p:nvSpPr>
              <p:cNvPr id="26" name="Rounded Rectangle 25">
                <a:extLst>
                  <a:ext uri="{FF2B5EF4-FFF2-40B4-BE49-F238E27FC236}">
                    <a16:creationId xmlns:a16="http://schemas.microsoft.com/office/drawing/2014/main" id="{703F9121-AFC3-F04A-B0FE-2ACAB69BE35F}"/>
                  </a:ext>
                </a:extLst>
              </p:cNvPr>
              <p:cNvSpPr/>
              <p:nvPr/>
            </p:nvSpPr>
            <p:spPr>
              <a:xfrm>
                <a:off x="4876664" y="3663494"/>
                <a:ext cx="2033695" cy="793030"/>
              </a:xfrm>
              <a:prstGeom prst="roundRect">
                <a:avLst/>
              </a:prstGeom>
              <a:noFill/>
              <a:ln w="25400" cap="flat">
                <a:solidFill>
                  <a:schemeClr val="tx1"/>
                </a:solidFill>
                <a:prstDash val="sysDot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38100" tIns="38100" rIns="38100" bIns="38100" numCol="1" spcCol="38100" rtlCol="0" anchor="ctr">
                <a:spAutoFit/>
              </a:bodyPr>
              <a:lstStyle/>
              <a:p>
                <a:pPr marL="0" marR="0" indent="0" algn="ctr" defTabSz="6477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Avenir Medium"/>
                </a:endParaRPr>
              </a:p>
            </p:txBody>
          </p:sp>
          <p:sp>
            <p:nvSpPr>
              <p:cNvPr id="27" name="Right Arrow 26">
                <a:extLst>
                  <a:ext uri="{FF2B5EF4-FFF2-40B4-BE49-F238E27FC236}">
                    <a16:creationId xmlns:a16="http://schemas.microsoft.com/office/drawing/2014/main" id="{5021314C-C627-3649-8332-E1AEB548CBC0}"/>
                  </a:ext>
                </a:extLst>
              </p:cNvPr>
              <p:cNvSpPr/>
              <p:nvPr/>
            </p:nvSpPr>
            <p:spPr>
              <a:xfrm>
                <a:off x="3162398" y="3216353"/>
                <a:ext cx="857020" cy="363530"/>
              </a:xfrm>
              <a:prstGeom prst="rightArrow">
                <a:avLst/>
              </a:prstGeom>
              <a:solidFill>
                <a:srgbClr val="009AC9"/>
              </a:solidFill>
              <a:ln w="254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38100" tIns="38100" rIns="38100" bIns="38100" numCol="1" spcCol="38100" rtlCol="0" anchor="ctr">
                <a:spAutoFit/>
              </a:bodyPr>
              <a:lstStyle/>
              <a:p>
                <a:pPr marL="0" marR="0" indent="0" algn="ctr" defTabSz="6477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Avenir Medium"/>
                </a:endParaRPr>
              </a:p>
            </p:txBody>
          </p:sp>
          <p:sp>
            <p:nvSpPr>
              <p:cNvPr id="28" name="Frame 27">
                <a:extLst>
                  <a:ext uri="{FF2B5EF4-FFF2-40B4-BE49-F238E27FC236}">
                    <a16:creationId xmlns:a16="http://schemas.microsoft.com/office/drawing/2014/main" id="{A10D5722-12DD-4E12-8ADA-F7CC96233744}"/>
                  </a:ext>
                </a:extLst>
              </p:cNvPr>
              <p:cNvSpPr/>
              <p:nvPr/>
            </p:nvSpPr>
            <p:spPr>
              <a:xfrm>
                <a:off x="8428922" y="2719334"/>
                <a:ext cx="999530" cy="2456954"/>
              </a:xfrm>
              <a:prstGeom prst="frame">
                <a:avLst>
                  <a:gd name="adj1" fmla="val 2791"/>
                </a:avLst>
              </a:prstGeom>
              <a:solidFill>
                <a:schemeClr val="tx1"/>
              </a:solidFill>
              <a:ln w="254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38100" tIns="38100" rIns="38100" bIns="38100" numCol="1" spcCol="38100" rtlCol="0" anchor="ctr">
                <a:spAutoFit/>
              </a:bodyPr>
              <a:lstStyle/>
              <a:p>
                <a:pPr marL="0" marR="0" indent="0" algn="ctr" defTabSz="6477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Avenir Medium"/>
                </a:endParaRPr>
              </a:p>
            </p:txBody>
          </p:sp>
        </p:grpSp>
      </p:grp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A9F0CB2A-97EC-D2D3-5825-70B528755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10330543" cy="501650"/>
          </a:xfrm>
        </p:spPr>
        <p:txBody>
          <a:bodyPr/>
          <a:lstStyle/>
          <a:p>
            <a:r>
              <a:rPr lang="ru-RU" dirty="0"/>
              <a:t>Курс «Диагностический экспресс-тест на антигены вируса SARS-CoV-2» v</a:t>
            </a:r>
            <a:r>
              <a:rPr lang="en-GB" dirty="0"/>
              <a:t>3</a:t>
            </a:r>
            <a:r>
              <a:rPr lang="ru-RU" dirty="0"/>
              <a:t>.0 |</a:t>
            </a:r>
            <a:r>
              <a:rPr lang="en-GB" dirty="0"/>
              <a:t> </a:t>
            </a:r>
            <a:r>
              <a:rPr lang="ru-RU" dirty="0"/>
              <a:t>Меры безопасности при выполнении ДЭТ на антигены вируса SARS-CoV-2</a:t>
            </a:r>
          </a:p>
        </p:txBody>
      </p:sp>
    </p:spTree>
    <p:extLst>
      <p:ext uri="{BB962C8B-B14F-4D97-AF65-F5344CB8AC3E}">
        <p14:creationId xmlns:p14="http://schemas.microsoft.com/office/powerpoint/2010/main" val="34157171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3"/>
          <p:cNvSpPr txBox="1">
            <a:spLocks noGrp="1"/>
          </p:cNvSpPr>
          <p:nvPr>
            <p:ph type="title"/>
          </p:nvPr>
        </p:nvSpPr>
        <p:spPr>
          <a:xfrm>
            <a:off x="838200" y="532495"/>
            <a:ext cx="10515600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</a:pPr>
            <a:r>
              <a:rPr lang="ru-RU"/>
              <a:t>Когда вы проводите ДЭТ на антигены вируса SARS-CoV-2:</a:t>
            </a:r>
          </a:p>
        </p:txBody>
      </p:sp>
      <p:sp>
        <p:nvSpPr>
          <p:cNvPr id="229" name="Google Shape;229;p13"/>
          <p:cNvSpPr txBox="1">
            <a:spLocks noGrp="1"/>
          </p:cNvSpPr>
          <p:nvPr>
            <p:ph type="body" idx="1"/>
          </p:nvPr>
        </p:nvSpPr>
        <p:spPr>
          <a:xfrm>
            <a:off x="838200" y="1736203"/>
            <a:ext cx="10515600" cy="444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endParaRPr sz="2400" dirty="0"/>
          </a:p>
          <a:p>
            <a:pPr marL="457200" lvl="0" indent="-482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00"/>
              <a:buFont typeface="Arial"/>
              <a:buAutoNum type="arabicPeriod"/>
            </a:pPr>
            <a:r>
              <a:rPr lang="ru-RU" sz="2400" dirty="0"/>
              <a:t>Смените халат и перчатки, если они загрязнились или контактировали с источником инфекции.</a:t>
            </a:r>
          </a:p>
          <a:p>
            <a:pPr marL="457200" lvl="0" indent="-482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00"/>
              <a:buFont typeface="Arial"/>
              <a:buAutoNum type="arabicPeriod"/>
            </a:pPr>
            <a:r>
              <a:rPr lang="ru-RU" sz="2400" dirty="0"/>
              <a:t>Снимайте халат и перчатки перед тем, как покинуть рабочую зону и в перерывах между тестированием.</a:t>
            </a:r>
          </a:p>
          <a:p>
            <a:pPr marL="457200" lvl="0" indent="-482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00"/>
              <a:buFont typeface="Arial"/>
              <a:buAutoNum type="arabicPeriod"/>
            </a:pPr>
            <a:r>
              <a:rPr lang="ru-RU" sz="2400" dirty="0"/>
              <a:t>Выбрасывайте одноразовые халаты после однократного использования. Тканевые халаты следует использовать повторно только после надлежащей стирки и обеззараживания.</a:t>
            </a:r>
          </a:p>
          <a:p>
            <a:pPr marL="457200" lvl="0" indent="-482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00"/>
              <a:buFont typeface="Arial"/>
              <a:buAutoNum type="arabicPeriod"/>
            </a:pPr>
            <a:r>
              <a:rPr lang="ru-RU" sz="2400" dirty="0"/>
              <a:t>Всегда выполняйте гигиеническую обработку рук до и после работы с пробами, а также до и после использования перчаток. </a:t>
            </a:r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sz="2400" dirty="0"/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sz="2400" dirty="0"/>
          </a:p>
        </p:txBody>
      </p:sp>
      <p:sp>
        <p:nvSpPr>
          <p:cNvPr id="230" name="Google Shape;230;p13"/>
          <p:cNvSpPr txBox="1">
            <a:spLocks noGrp="1"/>
          </p:cNvSpPr>
          <p:nvPr>
            <p:ph type="sldNum" idx="12"/>
          </p:nvPr>
        </p:nvSpPr>
        <p:spPr>
          <a:xfrm>
            <a:off x="11353799" y="6311900"/>
            <a:ext cx="510252" cy="57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14</a:t>
            </a:fld>
            <a:endParaRPr lang="en-US"/>
          </a:p>
        </p:txBody>
      </p:sp>
      <p:grpSp>
        <p:nvGrpSpPr>
          <p:cNvPr id="10" name="Group 18">
            <a:extLst>
              <a:ext uri="{FF2B5EF4-FFF2-40B4-BE49-F238E27FC236}">
                <a16:creationId xmlns:a16="http://schemas.microsoft.com/office/drawing/2014/main" id="{1219A71D-7CDB-43B1-B31D-7553444B7773}"/>
              </a:ext>
            </a:extLst>
          </p:cNvPr>
          <p:cNvGrpSpPr/>
          <p:nvPr/>
        </p:nvGrpSpPr>
        <p:grpSpPr>
          <a:xfrm>
            <a:off x="7378046" y="1258642"/>
            <a:ext cx="4170721" cy="596348"/>
            <a:chOff x="7861998" y="1527451"/>
            <a:chExt cx="3950703" cy="596348"/>
          </a:xfrm>
        </p:grpSpPr>
        <p:sp>
          <p:nvSpPr>
            <p:cNvPr id="11" name="Oval 19">
              <a:extLst>
                <a:ext uri="{FF2B5EF4-FFF2-40B4-BE49-F238E27FC236}">
                  <a16:creationId xmlns:a16="http://schemas.microsoft.com/office/drawing/2014/main" id="{3BB166A1-20D6-42D1-8BA0-4186C7FFB4D6}"/>
                </a:ext>
              </a:extLst>
            </p:cNvPr>
            <p:cNvSpPr/>
            <p:nvPr/>
          </p:nvSpPr>
          <p:spPr>
            <a:xfrm>
              <a:off x="7861998" y="1527451"/>
              <a:ext cx="596348" cy="59634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5B405C3-BC9E-4AD4-80BA-289E6D38CFF0}"/>
                </a:ext>
              </a:extLst>
            </p:cNvPr>
            <p:cNvSpPr txBox="1"/>
            <p:nvPr/>
          </p:nvSpPr>
          <p:spPr>
            <a:xfrm>
              <a:off x="8204600" y="1694820"/>
              <a:ext cx="3608101" cy="23083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ru-RU" sz="900" dirty="0">
                  <a:solidFill>
                    <a:srgbClr val="FFFFFF"/>
                  </a:solidFill>
                  <a:ea typeface="Calibri" charset="0"/>
                  <a:cs typeface="Calibri" charset="0"/>
                </a:rPr>
                <a:t>Адаптируйте в соответствии с рекомендациями в вашей стране</a:t>
              </a:r>
            </a:p>
          </p:txBody>
        </p:sp>
        <p:pic>
          <p:nvPicPr>
            <p:cNvPr id="13" name="Graphic 21" descr="Pencil">
              <a:extLst>
                <a:ext uri="{FF2B5EF4-FFF2-40B4-BE49-F238E27FC236}">
                  <a16:creationId xmlns:a16="http://schemas.microsoft.com/office/drawing/2014/main" id="{205875CA-CDB0-4E0E-8F60-6DBF250A230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983941" y="1649394"/>
              <a:ext cx="352462" cy="352462"/>
            </a:xfrm>
            <a:prstGeom prst="rect">
              <a:avLst/>
            </a:prstGeom>
          </p:spPr>
        </p:pic>
      </p:grp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99005C85-F6D4-7B2A-891C-1F9DABA81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10330543" cy="501650"/>
          </a:xfrm>
        </p:spPr>
        <p:txBody>
          <a:bodyPr/>
          <a:lstStyle/>
          <a:p>
            <a:r>
              <a:rPr lang="ru-RU" dirty="0"/>
              <a:t>Курс «Диагностический экспресс-тест на антигены вируса SARS-CoV-2» v</a:t>
            </a:r>
            <a:r>
              <a:rPr lang="en-GB" dirty="0"/>
              <a:t>3</a:t>
            </a:r>
            <a:r>
              <a:rPr lang="ru-RU" dirty="0"/>
              <a:t>.0 |</a:t>
            </a:r>
            <a:r>
              <a:rPr lang="en-GB" dirty="0"/>
              <a:t> </a:t>
            </a:r>
            <a:r>
              <a:rPr lang="ru-RU" dirty="0"/>
              <a:t>Меры безопасности при выполнении ДЭТ на антигены вируса SARS-CoV-2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3C16B9F-E4DF-0B4D-8F6D-CDAE169A5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Дезинфектанты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DB6F39-695C-004B-B1C1-C240CDD05DD7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</p:spPr>
        <p:txBody>
          <a:bodyPr/>
          <a:lstStyle/>
          <a:p>
            <a:fld id="{8B709DE2-93F8-7E45-91D0-E19ACC3ADA42}" type="slidenum">
              <a:rPr lang="en-US" smtClean="0"/>
              <a:t>15</a:t>
            </a:fld>
            <a:endParaRPr lang="en-US" dirty="0"/>
          </a:p>
        </p:txBody>
      </p:sp>
      <p:pic>
        <p:nvPicPr>
          <p:cNvPr id="6" name="Picture 5" descr="A picture containing light, table, holding, person&#10;&#10;Description automatically generated">
            <a:extLst>
              <a:ext uri="{FF2B5EF4-FFF2-40B4-BE49-F238E27FC236}">
                <a16:creationId xmlns:a16="http://schemas.microsoft.com/office/drawing/2014/main" id="{50E7401E-7F1D-6047-9093-76164E60D7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3065" y="2258977"/>
            <a:ext cx="5530421" cy="3486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6779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5"/>
          <p:cNvSpPr txBox="1">
            <a:spLocks noGrp="1"/>
          </p:cNvSpPr>
          <p:nvPr>
            <p:ph type="title"/>
          </p:nvPr>
        </p:nvSpPr>
        <p:spPr>
          <a:xfrm>
            <a:off x="838199" y="142836"/>
            <a:ext cx="10515600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</a:pPr>
            <a:r>
              <a:rPr lang="ru-RU"/>
              <a:t>Дезинфектанты для SARS-COV-2</a:t>
            </a:r>
          </a:p>
        </p:txBody>
      </p:sp>
      <p:sp>
        <p:nvSpPr>
          <p:cNvPr id="245" name="Google Shape;245;p15"/>
          <p:cNvSpPr txBox="1">
            <a:spLocks noGrp="1"/>
          </p:cNvSpPr>
          <p:nvPr>
            <p:ph type="body" idx="1"/>
          </p:nvPr>
        </p:nvSpPr>
        <p:spPr>
          <a:xfrm>
            <a:off x="838199" y="1210515"/>
            <a:ext cx="10570464" cy="4566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</a:pPr>
            <a:r>
              <a:rPr lang="ru-RU" dirty="0"/>
              <a:t>Не все </a:t>
            </a:r>
            <a:r>
              <a:rPr lang="ru-RU" dirty="0" err="1"/>
              <a:t>дезинфектанты</a:t>
            </a:r>
            <a:r>
              <a:rPr lang="ru-RU" dirty="0"/>
              <a:t> эффективны против SARS-CoV-2.</a:t>
            </a:r>
          </a:p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</a:pPr>
            <a:r>
              <a:rPr lang="ru-RU" dirty="0"/>
              <a:t>Хлор-содержащий отбеливатель (хлорка) и этиловый спирт – это два наиболее часто используемых дезинфектанта, активных в отношении SARS-CoV-2.</a:t>
            </a:r>
          </a:p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</a:pPr>
            <a:r>
              <a:rPr lang="ru-RU" dirty="0"/>
              <a:t>При выборе </a:t>
            </a:r>
            <a:r>
              <a:rPr lang="ru-RU" dirty="0" err="1"/>
              <a:t>дезинфектантов</a:t>
            </a:r>
            <a:r>
              <a:rPr lang="ru-RU" dirty="0"/>
              <a:t> следуйте рекомендациям национальных или международных руководств.</a:t>
            </a:r>
            <a:r>
              <a:rPr lang="ru-RU" baseline="30000" dirty="0"/>
              <a:t>1</a:t>
            </a:r>
          </a:p>
          <a:p>
            <a:pPr marL="228600" lvl="0" indent="-101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dirty="0"/>
          </a:p>
          <a:p>
            <a:pPr marL="228600" lvl="0" indent="-101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dirty="0"/>
          </a:p>
        </p:txBody>
      </p:sp>
      <p:sp>
        <p:nvSpPr>
          <p:cNvPr id="246" name="Google Shape;246;p15"/>
          <p:cNvSpPr txBox="1">
            <a:spLocks noGrp="1"/>
          </p:cNvSpPr>
          <p:nvPr>
            <p:ph type="sldNum" idx="12"/>
          </p:nvPr>
        </p:nvSpPr>
        <p:spPr>
          <a:xfrm>
            <a:off x="11353799" y="6311900"/>
            <a:ext cx="510252" cy="57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tabLst/>
                <a:defRPr/>
              </a:pPr>
              <a:t>16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42424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graphicFrame>
        <p:nvGraphicFramePr>
          <p:cNvPr id="247" name="Google Shape;247;p15"/>
          <p:cNvGraphicFramePr/>
          <p:nvPr/>
        </p:nvGraphicFramePr>
        <p:xfrm>
          <a:off x="913006" y="2601911"/>
          <a:ext cx="10420850" cy="2798064"/>
        </p:xfrm>
        <a:graphic>
          <a:graphicData uri="http://schemas.openxmlformats.org/drawingml/2006/table">
            <a:tbl>
              <a:tblPr firstRow="1" firstCol="1" bandRow="1">
                <a:noFill/>
              </a:tblPr>
              <a:tblGrid>
                <a:gridCol w="21452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24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515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7343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700" b="1" u="none" strike="noStrike" cap="none" dirty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Тип</a:t>
                      </a:r>
                    </a:p>
                  </a:txBody>
                  <a:tcPr marL="51425" marR="51425" marT="0" marB="0">
                    <a:solidFill>
                      <a:srgbClr val="009A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700" b="1" u="none" strike="noStrike" cap="non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Рабочая концентрация</a:t>
                      </a:r>
                      <a:r>
                        <a:rPr lang="ru-RU" sz="1700" b="1" u="none" strike="noStrike" cap="none" baseline="3000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L="51425" marR="51425" marT="0" marB="0">
                    <a:solidFill>
                      <a:srgbClr val="009A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700" b="1" u="none" strike="noStrike" cap="non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Примечания</a:t>
                      </a:r>
                    </a:p>
                  </a:txBody>
                  <a:tcPr marL="51425" marR="51425" marT="0" marB="0">
                    <a:solidFill>
                      <a:srgbClr val="009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601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7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Гипохлорит натрия (хлорка</a:t>
                      </a:r>
                      <a:r>
                        <a:rPr lang="ru-RU" sz="1700" u="none" strike="noStrike" cap="none" baseline="30000"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  <a:r>
                        <a:rPr lang="ru-RU" sz="17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)</a:t>
                      </a:r>
                    </a:p>
                  </a:txBody>
                  <a:tcPr marL="51425" marR="51425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7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0,1%</a:t>
                      </a:r>
                    </a:p>
                  </a:txBody>
                  <a:tcPr marL="51425" marR="51425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700" u="none" strike="noStrike" cap="none"/>
                        <a:t>Универсальный дезинфектант, который можно использовать для общего обеззараживания поверхностей</a:t>
                      </a:r>
                    </a:p>
                  </a:txBody>
                  <a:tcPr marL="51425" marR="51425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4686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7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Гипохлорит натрия (хлорка</a:t>
                      </a:r>
                      <a:r>
                        <a:rPr lang="ru-RU" sz="1700" u="none" strike="noStrike" cap="none" baseline="30000"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  <a:r>
                        <a:rPr lang="ru-RU" sz="17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)</a:t>
                      </a:r>
                    </a:p>
                  </a:txBody>
                  <a:tcPr marL="51425" marR="51425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7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0,5%</a:t>
                      </a:r>
                    </a:p>
                  </a:txBody>
                  <a:tcPr marL="51425" marR="51425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700" u="none" strike="noStrike" cap="none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Универсальный дезинфектант, который можно использовать для замачивания предметов и обработки при разлитиях. Вызывает коррозию металлов и разъедает пластик</a:t>
                      </a:r>
                    </a:p>
                  </a:txBody>
                  <a:tcPr marL="51425" marR="51425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601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7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Этиловый спирт</a:t>
                      </a:r>
                    </a:p>
                  </a:txBody>
                  <a:tcPr marL="51425" marR="51425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7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70%</a:t>
                      </a:r>
                    </a:p>
                  </a:txBody>
                  <a:tcPr marL="51425" marR="51425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ru-RU" sz="1700" u="none" strike="noStrike" cap="none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Не оставляет следов. Можно использовать вместе с другими </a:t>
                      </a:r>
                      <a:r>
                        <a:rPr lang="ru-RU" sz="1700" u="none" strike="noStrike" cap="none" dirty="0" err="1">
                          <a:latin typeface="Arial"/>
                          <a:ea typeface="Arial"/>
                          <a:cs typeface="Arial"/>
                          <a:sym typeface="Arial"/>
                        </a:rPr>
                        <a:t>дезинфектантами</a:t>
                      </a:r>
                      <a:r>
                        <a:rPr lang="ru-RU" sz="1700" u="none" strike="noStrike" cap="none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 для обеззараживания поверхностей (в том числе металлических)</a:t>
                      </a:r>
                    </a:p>
                  </a:txBody>
                  <a:tcPr marL="51425" marR="51425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8" name="Google Shape;248;p15"/>
          <p:cNvSpPr txBox="1"/>
          <p:nvPr/>
        </p:nvSpPr>
        <p:spPr>
          <a:xfrm>
            <a:off x="838199" y="5448216"/>
            <a:ext cx="10495657" cy="872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tabLst/>
              <a:defRPr/>
            </a:pPr>
            <a:r>
              <a:rPr kumimoji="0" lang="ru-RU" sz="1000" b="0" i="0" u="none" strike="noStrike" kern="0" cap="none" spc="0" normalizeH="0" baseline="3000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1 </a:t>
            </a:r>
            <a:r>
              <a:rPr kumimoji="0" lang="ru-RU" sz="1000" b="0" i="0" u="none" strike="noStrike" kern="0" cap="none" spc="0" normalizeH="0" baseline="0" noProof="0" dirty="0" err="1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Laboratory</a:t>
            </a:r>
            <a:r>
              <a:rPr kumimoji="0" lang="ru-RU" sz="10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 </a:t>
            </a:r>
            <a:r>
              <a:rPr kumimoji="0" lang="ru-RU" sz="1000" b="0" i="0" u="none" strike="noStrike" kern="0" cap="none" spc="0" normalizeH="0" baseline="0" noProof="0" dirty="0" err="1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biosafety</a:t>
            </a:r>
            <a:r>
              <a:rPr kumimoji="0" lang="ru-RU" sz="10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 </a:t>
            </a:r>
            <a:r>
              <a:rPr kumimoji="0" lang="ru-RU" sz="1000" b="0" i="0" u="none" strike="noStrike" kern="0" cap="none" spc="0" normalizeH="0" baseline="0" noProof="0" dirty="0" err="1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manual</a:t>
            </a:r>
            <a:r>
              <a:rPr kumimoji="0" lang="ru-RU" sz="10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. 4th </a:t>
            </a:r>
            <a:r>
              <a:rPr kumimoji="0" lang="ru-RU" sz="1000" b="0" i="0" u="none" strike="noStrike" kern="0" cap="none" spc="0" normalizeH="0" baseline="0" noProof="0" dirty="0" err="1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edition</a:t>
            </a:r>
            <a:r>
              <a:rPr kumimoji="0" lang="ru-RU" sz="10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 [Практическое руководство по биологической безопасности в лабораторных условиях. </a:t>
            </a:r>
            <a:r>
              <a:rPr kumimoji="0" lang="ru-RU" sz="1000" b="0" i="0" u="none" strike="noStrike" kern="0" cap="none" spc="0" normalizeH="0" baseline="0" noProof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4-е издание]. </a:t>
            </a:r>
            <a:r>
              <a:rPr kumimoji="0" lang="ru-RU" sz="1000" b="0" i="0" u="none" strike="noStrike" kern="0" cap="none" spc="0" normalizeH="0" baseline="0" noProof="0" dirty="0" err="1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Geneva</a:t>
            </a:r>
            <a:r>
              <a:rPr kumimoji="0" lang="ru-RU" sz="10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: </a:t>
            </a:r>
            <a:r>
              <a:rPr kumimoji="0" lang="ru-RU" sz="1000" b="0" i="0" u="none" strike="noStrike" kern="0" cap="none" spc="0" normalizeH="0" baseline="0" noProof="0" dirty="0" err="1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World</a:t>
            </a:r>
            <a:r>
              <a:rPr kumimoji="0" lang="ru-RU" sz="10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 Health </a:t>
            </a:r>
            <a:r>
              <a:rPr kumimoji="0" lang="ru-RU" sz="1000" b="0" i="0" u="none" strike="noStrike" kern="0" cap="none" spc="0" normalizeH="0" baseline="0" noProof="0" dirty="0" err="1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Organization</a:t>
            </a:r>
            <a:r>
              <a:rPr kumimoji="0" lang="ru-RU" sz="10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; 2021 (</a:t>
            </a:r>
            <a:r>
              <a:rPr kumimoji="0" lang="ru-RU" sz="1000" b="0" i="0" u="sng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https://www.who.int/publications/i/item/9789240011311</a:t>
            </a:r>
            <a:r>
              <a:rPr kumimoji="0" lang="ru-RU" sz="10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tabLst/>
              <a:defRPr/>
            </a:pPr>
            <a:r>
              <a:rPr kumimoji="0" lang="ru-RU" sz="1000" b="0" i="0" u="none" strike="noStrike" kern="0" cap="none" spc="0" normalizeH="0" baseline="3000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2</a:t>
            </a:r>
            <a:r>
              <a:rPr kumimoji="0" lang="ru-RU" sz="10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 Концентрация соответствует силе действия дезинфектанта. 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000"/>
              <a:buFont typeface="Arial"/>
              <a:buNone/>
              <a:tabLst/>
              <a:defRPr/>
            </a:pPr>
            <a:r>
              <a:rPr kumimoji="0" lang="ru-RU" sz="1000" b="0" i="0" u="none" strike="noStrike" kern="0" cap="none" spc="0" normalizeH="0" baseline="3000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3</a:t>
            </a:r>
            <a:r>
              <a:rPr kumimoji="0" lang="ru-RU" sz="10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Концентрация гипохлорита в растворе бытовой хлорки варьирует от 3% до 5%.</a:t>
            </a:r>
            <a:r>
              <a:rPr kumimoji="0" lang="ru-RU" sz="10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 </a:t>
            </a:r>
            <a:r>
              <a:rPr kumimoji="0" lang="ru-RU" sz="1000" b="1" i="0" u="sng" strike="noStrike" kern="0" cap="none" spc="0" normalizeH="0" baseline="0" noProof="0" dirty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Calibri"/>
              </a:rPr>
              <a:t>Не используйте хлорку</a:t>
            </a:r>
            <a:r>
              <a:rPr kumimoji="0" lang="ru-RU" sz="1000" b="1" i="0" u="none" strike="noStrike" kern="0" cap="none" spc="0" normalizeH="0" baseline="0" noProof="0" dirty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Calibri"/>
              </a:rPr>
              <a:t> </a:t>
            </a:r>
            <a:r>
              <a:rPr kumimoji="0" lang="ru-RU" sz="10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Calibri"/>
              </a:rPr>
              <a:t>при работе с продуктами, содержащими </a:t>
            </a:r>
            <a:r>
              <a:rPr kumimoji="0" lang="ru-RU" sz="1000" b="0" i="0" u="sng" strike="noStrike" kern="0" cap="none" spc="0" normalizeH="0" baseline="0" noProof="0" dirty="0" err="1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Calibri"/>
              </a:rPr>
              <a:t>гуанидин</a:t>
            </a:r>
            <a:r>
              <a:rPr kumimoji="0" lang="ru-RU" sz="1000" b="0" i="0" u="sng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Calibri"/>
              </a:rPr>
              <a:t> изо/</a:t>
            </a:r>
            <a:r>
              <a:rPr kumimoji="0" lang="ru-RU" sz="1000" b="0" i="0" u="sng" strike="noStrike" kern="0" cap="none" spc="0" normalizeH="0" baseline="0" noProof="0" dirty="0" err="1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Calibri"/>
              </a:rPr>
              <a:t>тиоцианат</a:t>
            </a:r>
            <a:r>
              <a:rPr kumimoji="0" lang="ru-RU" sz="1000" b="0" i="0" u="sng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Calibri"/>
              </a:rPr>
              <a:t> (</a:t>
            </a:r>
            <a:r>
              <a:rPr kumimoji="0" lang="ru-RU" sz="1000" b="0" i="0" u="sng" strike="noStrike" kern="0" cap="none" spc="0" normalizeH="0" baseline="0" noProof="0" dirty="0" err="1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Calibri"/>
              </a:rPr>
              <a:t>GITC</a:t>
            </a:r>
            <a:r>
              <a:rPr kumimoji="0" lang="ru-RU" sz="1000" b="0" i="0" u="sng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Calibri"/>
              </a:rPr>
              <a:t>/</a:t>
            </a:r>
            <a:r>
              <a:rPr kumimoji="0" lang="ru-RU" sz="1000" b="0" i="0" u="sng" strike="noStrike" kern="0" cap="none" spc="0" normalizeH="0" baseline="0" noProof="0" dirty="0" err="1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Calibri"/>
              </a:rPr>
              <a:t>GTC</a:t>
            </a:r>
            <a:r>
              <a:rPr kumimoji="0" lang="ru-RU" sz="1000" b="0" i="0" u="sng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Calibri"/>
              </a:rPr>
              <a:t>). </a:t>
            </a:r>
            <a:r>
              <a:rPr kumimoji="0" lang="ru-RU" sz="10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Calibri"/>
                <a:cs typeface="Calibri" panose="020F0502020204030204" pitchFamily="34" charset="0"/>
                <a:sym typeface="Calibri"/>
              </a:rPr>
              <a:t>В таких случаях можно использовать</a:t>
            </a:r>
            <a:r>
              <a:rPr kumimoji="0" lang="ru-RU" sz="1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kumimoji="0" lang="ru-RU" sz="10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Calibri"/>
                <a:cs typeface="Calibri" panose="020F0502020204030204" pitchFamily="34" charset="0"/>
                <a:sym typeface="Calibri"/>
              </a:rPr>
              <a:t>70%-</a:t>
            </a:r>
            <a:r>
              <a:rPr kumimoji="0" lang="ru-RU" sz="1000" b="0" i="0" u="none" strike="noStrike" kern="0" cap="none" spc="0" normalizeH="0" baseline="0" noProof="0" dirty="0" err="1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Calibri"/>
                <a:cs typeface="Calibri" panose="020F0502020204030204" pitchFamily="34" charset="0"/>
                <a:sym typeface="Calibri"/>
              </a:rPr>
              <a:t>ный</a:t>
            </a:r>
            <a:r>
              <a:rPr kumimoji="0" lang="ru-RU" sz="10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Calibri"/>
                <a:cs typeface="Calibri" panose="020F0502020204030204" pitchFamily="34" charset="0"/>
                <a:sym typeface="Calibri"/>
              </a:rPr>
              <a:t> раствор этилового или изопропилового спирта. </a:t>
            </a:r>
            <a:r>
              <a:rPr kumimoji="0" lang="ru-RU" sz="10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Calibri"/>
              </a:rPr>
              <a:t>Проверьте инструкции производителей по применению. </a:t>
            </a:r>
          </a:p>
        </p:txBody>
      </p:sp>
      <p:grpSp>
        <p:nvGrpSpPr>
          <p:cNvPr id="12" name="Group 18">
            <a:extLst>
              <a:ext uri="{FF2B5EF4-FFF2-40B4-BE49-F238E27FC236}">
                <a16:creationId xmlns:a16="http://schemas.microsoft.com/office/drawing/2014/main" id="{1219A71D-7CDB-43B1-B31D-7553444B7773}"/>
              </a:ext>
            </a:extLst>
          </p:cNvPr>
          <p:cNvGrpSpPr/>
          <p:nvPr/>
        </p:nvGrpSpPr>
        <p:grpSpPr>
          <a:xfrm>
            <a:off x="7818003" y="843999"/>
            <a:ext cx="4170721" cy="596348"/>
            <a:chOff x="7861998" y="1527451"/>
            <a:chExt cx="3950703" cy="596348"/>
          </a:xfrm>
        </p:grpSpPr>
        <p:sp>
          <p:nvSpPr>
            <p:cNvPr id="13" name="Oval 19">
              <a:extLst>
                <a:ext uri="{FF2B5EF4-FFF2-40B4-BE49-F238E27FC236}">
                  <a16:creationId xmlns:a16="http://schemas.microsoft.com/office/drawing/2014/main" id="{3BB166A1-20D6-42D1-8BA0-4186C7FFB4D6}"/>
                </a:ext>
              </a:extLst>
            </p:cNvPr>
            <p:cNvSpPr/>
            <p:nvPr/>
          </p:nvSpPr>
          <p:spPr>
            <a:xfrm>
              <a:off x="7861998" y="1527451"/>
              <a:ext cx="596348" cy="59634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5B405C3-BC9E-4AD4-80BA-289E6D38CFF0}"/>
                </a:ext>
              </a:extLst>
            </p:cNvPr>
            <p:cNvSpPr txBox="1"/>
            <p:nvPr/>
          </p:nvSpPr>
          <p:spPr>
            <a:xfrm>
              <a:off x="8204600" y="1694820"/>
              <a:ext cx="3608101" cy="23083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ru-RU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Calibri" charset="0"/>
                  <a:cs typeface="Calibri" charset="0"/>
                  <a:sym typeface="Arial"/>
                </a:rPr>
                <a:t>Адаптируйте в соответствии с рекомендациями в вашей стране</a:t>
              </a:r>
            </a:p>
          </p:txBody>
        </p:sp>
        <p:pic>
          <p:nvPicPr>
            <p:cNvPr id="15" name="Graphic 21" descr="Pencil">
              <a:extLst>
                <a:ext uri="{FF2B5EF4-FFF2-40B4-BE49-F238E27FC236}">
                  <a16:creationId xmlns:a16="http://schemas.microsoft.com/office/drawing/2014/main" id="{205875CA-CDB0-4E0E-8F60-6DBF250A230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7983941" y="1649394"/>
              <a:ext cx="352462" cy="352462"/>
            </a:xfrm>
            <a:prstGeom prst="rect">
              <a:avLst/>
            </a:prstGeom>
          </p:spPr>
        </p:pic>
      </p:grp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FC720C0A-EDEB-FC98-47CB-DD5E040FE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10330543" cy="501650"/>
          </a:xfrm>
        </p:spPr>
        <p:txBody>
          <a:bodyPr/>
          <a:lstStyle/>
          <a:p>
            <a:r>
              <a:rPr lang="ru-RU" dirty="0"/>
              <a:t>Курс «Диагностический экспресс-тест на антигены вируса SARS-CoV-2» v</a:t>
            </a:r>
            <a:r>
              <a:rPr lang="en-GB" dirty="0"/>
              <a:t>3</a:t>
            </a:r>
            <a:r>
              <a:rPr lang="ru-RU" dirty="0"/>
              <a:t>.0 |</a:t>
            </a:r>
            <a:r>
              <a:rPr lang="en-GB" dirty="0"/>
              <a:t> </a:t>
            </a:r>
            <a:r>
              <a:rPr lang="ru-RU" dirty="0"/>
              <a:t>Меры безопасности при выполнении ДЭТ на антигены вируса SARS-CoV-2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6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</a:pPr>
            <a:r>
              <a:rPr lang="ru-RU" dirty="0"/>
              <a:t>Приготовление и использование </a:t>
            </a:r>
            <a:r>
              <a:rPr lang="ru-RU" dirty="0" err="1"/>
              <a:t>дезинфектантов</a:t>
            </a:r>
            <a:endParaRPr lang="ru-RU" dirty="0"/>
          </a:p>
        </p:txBody>
      </p:sp>
      <p:sp>
        <p:nvSpPr>
          <p:cNvPr id="255" name="Google Shape;255;p16"/>
          <p:cNvSpPr txBox="1">
            <a:spLocks noGrp="1"/>
          </p:cNvSpPr>
          <p:nvPr>
            <p:ph type="body" idx="1"/>
          </p:nvPr>
        </p:nvSpPr>
        <p:spPr>
          <a:xfrm>
            <a:off x="838200" y="1431403"/>
            <a:ext cx="10515600" cy="444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285750" lvl="0" indent="-298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</a:pPr>
            <a:r>
              <a:rPr lang="ru-RU" sz="2200" dirty="0"/>
              <a:t>Дезинфицируйте рабочее место перед работой и после работы и сразу, если случилось разлитие.</a:t>
            </a:r>
          </a:p>
          <a:p>
            <a:pPr marL="285750" lvl="0" indent="-298450" algn="l" rtl="0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SzPts val="1200"/>
              <a:buChar char="•"/>
            </a:pPr>
            <a:r>
              <a:rPr lang="ru-RU" sz="2200" dirty="0"/>
              <a:t>Для эффективной дезинфекции очень важны время взаимодействия, разведение и срок хранения рабочего раствора дезинфектанта (после его приготовления).</a:t>
            </a:r>
          </a:p>
          <a:p>
            <a:pPr marL="285750" lvl="0" indent="-298450" algn="l" rtl="0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SzPts val="1200"/>
              <a:buChar char="•"/>
            </a:pPr>
            <a:r>
              <a:rPr lang="ru-RU" sz="2200" dirty="0"/>
              <a:t>Обязательно оставьте дезинфектант в контакте с поверхностью или местом разлития на рекомендуемое время, обычно это 10–15 минут.</a:t>
            </a:r>
          </a:p>
          <a:p>
            <a:pPr marL="285750" lvl="0" indent="-298450" algn="l" rtl="0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SzPts val="1200"/>
              <a:buChar char="•"/>
            </a:pPr>
            <a:r>
              <a:rPr lang="ru-RU" sz="2200" dirty="0"/>
              <a:t>Ежедневно готовьте свежий рабочий раствор гипохлорита натрия (хлорки), разводя концентрированный раствор этого дезинфектанта – в разведенном растворе гипохлорит быстро распадается и теряет эффективность.</a:t>
            </a:r>
          </a:p>
          <a:p>
            <a:pPr marL="285750" lvl="0" indent="-298450" algn="l" rtl="0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SzPts val="1200"/>
              <a:buChar char="•"/>
            </a:pPr>
            <a:r>
              <a:rPr lang="ru-RU" sz="2200" dirty="0"/>
              <a:t>Поставьте на бутыль с </a:t>
            </a:r>
            <a:r>
              <a:rPr lang="ru-RU" sz="2200" dirty="0" err="1"/>
              <a:t>дезинфектантом</a:t>
            </a:r>
            <a:r>
              <a:rPr lang="ru-RU" sz="2200" dirty="0"/>
              <a:t> дату приготовления и используйте раствор только в этот день.</a:t>
            </a:r>
          </a:p>
        </p:txBody>
      </p:sp>
      <p:sp>
        <p:nvSpPr>
          <p:cNvPr id="256" name="Google Shape;256;p16"/>
          <p:cNvSpPr txBox="1">
            <a:spLocks noGrp="1"/>
          </p:cNvSpPr>
          <p:nvPr>
            <p:ph type="sldNum" idx="12"/>
          </p:nvPr>
        </p:nvSpPr>
        <p:spPr>
          <a:xfrm>
            <a:off x="11353799" y="6311900"/>
            <a:ext cx="510252" cy="57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tabLst/>
                <a:defRPr/>
              </a:pPr>
              <a:t>17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42424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57" name="Google Shape;257;p16"/>
          <p:cNvSpPr/>
          <p:nvPr/>
        </p:nvSpPr>
        <p:spPr>
          <a:xfrm>
            <a:off x="871324" y="5567418"/>
            <a:ext cx="10443373" cy="738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r>
              <a:rPr kumimoji="0" lang="ru-RU" sz="1400" b="1" i="0" u="sng" strike="noStrike" kern="0" cap="none" spc="0" normalizeH="0" baseline="0" noProof="0" dirty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Calibri"/>
              </a:rPr>
              <a:t>Не используйте хлорку</a:t>
            </a:r>
            <a:r>
              <a:rPr kumimoji="0" lang="ru-RU" sz="1400" b="1" i="0" u="none" strike="noStrike" kern="0" cap="none" spc="0" normalizeH="0" baseline="0" noProof="0" dirty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Calibri"/>
              </a:rPr>
              <a:t> </a:t>
            </a:r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Calibri"/>
              </a:rPr>
              <a:t>при работе с продуктами, содержащими </a:t>
            </a:r>
            <a:r>
              <a:rPr kumimoji="0" lang="ru-RU" sz="1400" b="0" i="0" u="sng" strike="noStrike" kern="0" cap="none" spc="0" normalizeH="0" baseline="0" noProof="0" dirty="0" err="1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Calibri"/>
              </a:rPr>
              <a:t>гуанидин</a:t>
            </a:r>
            <a:r>
              <a:rPr kumimoji="0" lang="ru-RU" sz="1400" b="0" i="0" u="sng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Calibri"/>
              </a:rPr>
              <a:t> изо/</a:t>
            </a:r>
            <a:r>
              <a:rPr kumimoji="0" lang="ru-RU" sz="1400" b="0" i="0" u="sng" strike="noStrike" kern="0" cap="none" spc="0" normalizeH="0" baseline="0" noProof="0" dirty="0" err="1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Calibri"/>
              </a:rPr>
              <a:t>тиоцианат</a:t>
            </a:r>
            <a:r>
              <a:rPr kumimoji="0" lang="ru-RU" sz="1400" b="0" i="0" u="sng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Calibri"/>
              </a:rPr>
              <a:t> (</a:t>
            </a:r>
            <a:r>
              <a:rPr kumimoji="0" lang="ru-RU" sz="1400" b="0" i="0" u="sng" strike="noStrike" kern="0" cap="none" spc="0" normalizeH="0" baseline="0" noProof="0" dirty="0" err="1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Calibri"/>
              </a:rPr>
              <a:t>GITC</a:t>
            </a:r>
            <a:r>
              <a:rPr kumimoji="0" lang="ru-RU" sz="1400" b="0" i="0" u="sng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Calibri"/>
              </a:rPr>
              <a:t>/</a:t>
            </a:r>
            <a:r>
              <a:rPr kumimoji="0" lang="ru-RU" sz="1400" b="0" i="0" u="sng" strike="noStrike" kern="0" cap="none" spc="0" normalizeH="0" baseline="0" noProof="0" dirty="0" err="1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Calibri"/>
              </a:rPr>
              <a:t>GTC</a:t>
            </a:r>
            <a:r>
              <a:rPr kumimoji="0" lang="ru-RU" sz="1400" b="0" i="0" u="sng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Calibri"/>
              </a:rPr>
              <a:t>). </a:t>
            </a:r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Calibri"/>
                <a:cs typeface="Calibri" panose="020F0502020204030204" pitchFamily="34" charset="0"/>
                <a:sym typeface="Calibri"/>
              </a:rPr>
              <a:t>В таких случаях можно использовать</a:t>
            </a:r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Calibri"/>
                <a:cs typeface="Calibri" panose="020F0502020204030204" pitchFamily="34" charset="0"/>
                <a:sym typeface="Calibri"/>
              </a:rPr>
              <a:t>70%-</a:t>
            </a:r>
            <a:r>
              <a:rPr kumimoji="0" lang="ru-RU" sz="1400" b="0" i="0" u="none" strike="noStrike" kern="0" cap="none" spc="0" normalizeH="0" baseline="0" noProof="0" dirty="0" err="1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Calibri"/>
                <a:cs typeface="Calibri" panose="020F0502020204030204" pitchFamily="34" charset="0"/>
                <a:sym typeface="Calibri"/>
              </a:rPr>
              <a:t>ный</a:t>
            </a:r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Calibri"/>
                <a:cs typeface="Calibri" panose="020F0502020204030204" pitchFamily="34" charset="0"/>
                <a:sym typeface="Calibri"/>
              </a:rPr>
              <a:t> раствор этилового или изопропилового спирта. </a:t>
            </a:r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Calibri"/>
              </a:rPr>
              <a:t>Проверьте инструкции производителей по применению.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424242"/>
              </a:solidFill>
              <a:effectLst/>
              <a:uLnTx/>
              <a:uFillTx/>
              <a:latin typeface="Arial"/>
              <a:ea typeface="Calibri"/>
              <a:cs typeface="Calibri"/>
              <a:sym typeface="Calibri"/>
            </a:endParaRPr>
          </a:p>
        </p:txBody>
      </p:sp>
      <p:grpSp>
        <p:nvGrpSpPr>
          <p:cNvPr id="11" name="Group 18">
            <a:extLst>
              <a:ext uri="{FF2B5EF4-FFF2-40B4-BE49-F238E27FC236}">
                <a16:creationId xmlns:a16="http://schemas.microsoft.com/office/drawing/2014/main" id="{1219A71D-7CDB-43B1-B31D-7553444B7773}"/>
              </a:ext>
            </a:extLst>
          </p:cNvPr>
          <p:cNvGrpSpPr/>
          <p:nvPr/>
        </p:nvGrpSpPr>
        <p:grpSpPr>
          <a:xfrm>
            <a:off x="7866130" y="633217"/>
            <a:ext cx="4170721" cy="596348"/>
            <a:chOff x="7861998" y="1527451"/>
            <a:chExt cx="3950703" cy="596348"/>
          </a:xfrm>
        </p:grpSpPr>
        <p:sp>
          <p:nvSpPr>
            <p:cNvPr id="12" name="Oval 19">
              <a:extLst>
                <a:ext uri="{FF2B5EF4-FFF2-40B4-BE49-F238E27FC236}">
                  <a16:creationId xmlns:a16="http://schemas.microsoft.com/office/drawing/2014/main" id="{3BB166A1-20D6-42D1-8BA0-4186C7FFB4D6}"/>
                </a:ext>
              </a:extLst>
            </p:cNvPr>
            <p:cNvSpPr/>
            <p:nvPr/>
          </p:nvSpPr>
          <p:spPr>
            <a:xfrm>
              <a:off x="7861998" y="1527451"/>
              <a:ext cx="596348" cy="59634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5B405C3-BC9E-4AD4-80BA-289E6D38CFF0}"/>
                </a:ext>
              </a:extLst>
            </p:cNvPr>
            <p:cNvSpPr txBox="1"/>
            <p:nvPr/>
          </p:nvSpPr>
          <p:spPr>
            <a:xfrm>
              <a:off x="8204600" y="1694820"/>
              <a:ext cx="3608101" cy="23083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ru-RU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Calibri" charset="0"/>
                  <a:cs typeface="Calibri" charset="0"/>
                  <a:sym typeface="Arial"/>
                </a:rPr>
                <a:t>Адаптируйте в соответствии с рекомендациями в вашей стране</a:t>
              </a:r>
            </a:p>
          </p:txBody>
        </p:sp>
        <p:pic>
          <p:nvPicPr>
            <p:cNvPr id="14" name="Graphic 21" descr="Pencil">
              <a:extLst>
                <a:ext uri="{FF2B5EF4-FFF2-40B4-BE49-F238E27FC236}">
                  <a16:creationId xmlns:a16="http://schemas.microsoft.com/office/drawing/2014/main" id="{205875CA-CDB0-4E0E-8F60-6DBF250A230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983941" y="1649394"/>
              <a:ext cx="352462" cy="352462"/>
            </a:xfrm>
            <a:prstGeom prst="rect">
              <a:avLst/>
            </a:prstGeom>
          </p:spPr>
        </p:pic>
      </p:grp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06496151-E657-693B-D7A3-3EFD39B9C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10330543" cy="501650"/>
          </a:xfrm>
        </p:spPr>
        <p:txBody>
          <a:bodyPr/>
          <a:lstStyle/>
          <a:p>
            <a:r>
              <a:rPr lang="ru-RU" dirty="0"/>
              <a:t>Курс «Диагностический экспресс-тест на антигены вируса SARS-CoV-2» v</a:t>
            </a:r>
            <a:r>
              <a:rPr lang="en-GB" dirty="0"/>
              <a:t>3</a:t>
            </a:r>
            <a:r>
              <a:rPr lang="ru-RU" dirty="0"/>
              <a:t>.0 |</a:t>
            </a:r>
            <a:r>
              <a:rPr lang="en-GB" dirty="0"/>
              <a:t> </a:t>
            </a:r>
            <a:r>
              <a:rPr lang="ru-RU" dirty="0"/>
              <a:t>Меры безопасности при выполнении ДЭТ на антигены вируса SARS-CoV-2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37F04C-11D0-9943-B5EC-CFFD376A74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Чтобы приготовить 1% раствор гипохлорита натрия (бытового отбеливателя, хлорки) из 5% раствора:</a:t>
            </a:r>
          </a:p>
          <a:p>
            <a:r>
              <a:rPr lang="ru-RU" dirty="0"/>
              <a:t>Добавьте </a:t>
            </a:r>
            <a:r>
              <a:rPr lang="en-GB" dirty="0"/>
              <a:t>1</a:t>
            </a:r>
            <a:r>
              <a:rPr lang="ru-RU" dirty="0"/>
              <a:t>0 мл бытового раствора хлорки к </a:t>
            </a:r>
            <a:r>
              <a:rPr lang="en-GB" dirty="0"/>
              <a:t>9</a:t>
            </a:r>
            <a:r>
              <a:rPr lang="ru-RU" dirty="0"/>
              <a:t>0 мл воды в подходящей ёмкости или спрей-бутылке.</a:t>
            </a:r>
          </a:p>
          <a:p>
            <a:r>
              <a:rPr lang="ru-RU" dirty="0"/>
              <a:t>Напишите на ёмкости или спрей-бутылке название дезинфектанта (</a:t>
            </a:r>
            <a:r>
              <a:rPr lang="en-GB" dirty="0"/>
              <a:t>0.5</a:t>
            </a:r>
            <a:r>
              <a:rPr lang="ru-RU" dirty="0"/>
              <a:t>% хлорка), дату приготовления и инициалы сотрудника, приготовившего раствор.</a:t>
            </a:r>
          </a:p>
          <a:p>
            <a:r>
              <a:rPr lang="ru-RU" dirty="0"/>
              <a:t>Готовьте разведённый раствор хлорки ежедневно и выбрасывайте в конце дня неиспользованные остатки этого раствора.</a:t>
            </a:r>
          </a:p>
          <a:p>
            <a:r>
              <a:rPr lang="ru-RU" dirty="0"/>
              <a:t>Используйте дезинфектант только в день приготовления.</a:t>
            </a:r>
          </a:p>
          <a:p>
            <a:r>
              <a:rPr lang="ru-RU" dirty="0"/>
              <a:t>Пересчитайте соотношение воды и дезинфектанта для приготовления рабочего раствора в зависимости от концентрации исходного раствора хлорки (обычно 3-5%).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FAE5F5-7331-9C4C-BA54-BE91D7A85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DE6-22C6-0E40-B20E-F2D718CBADB2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12BDBE7-94D0-4FCD-B151-CBC29284E5A9}"/>
              </a:ext>
            </a:extLst>
          </p:cNvPr>
          <p:cNvSpPr txBox="1">
            <a:spLocks/>
          </p:cNvSpPr>
          <p:nvPr/>
        </p:nvSpPr>
        <p:spPr>
          <a:xfrm>
            <a:off x="838198" y="594367"/>
            <a:ext cx="10164419" cy="94281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/>
              <a:t>Пример приготовления рабочего раствора: </a:t>
            </a:r>
            <a:br>
              <a:rPr lang="ru-RU" dirty="0"/>
            </a:br>
            <a:r>
              <a:rPr lang="en-GB" dirty="0"/>
              <a:t>0.5</a:t>
            </a:r>
            <a:r>
              <a:rPr lang="ru-RU" dirty="0"/>
              <a:t>% хлорка</a:t>
            </a:r>
          </a:p>
        </p:txBody>
      </p: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56F951BC-DD4E-FF03-3AF0-B28B6A5528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10330543" cy="501650"/>
          </a:xfrm>
        </p:spPr>
        <p:txBody>
          <a:bodyPr/>
          <a:lstStyle/>
          <a:p>
            <a:r>
              <a:rPr lang="ru-RU" dirty="0"/>
              <a:t>Курс «Диагностический экспресс-тест на антигены вируса SARS-CoV-2» v</a:t>
            </a:r>
            <a:r>
              <a:rPr lang="en-GB" dirty="0"/>
              <a:t>3</a:t>
            </a:r>
            <a:r>
              <a:rPr lang="ru-RU" dirty="0"/>
              <a:t>.0 |</a:t>
            </a:r>
            <a:r>
              <a:rPr lang="en-GB" dirty="0"/>
              <a:t> </a:t>
            </a:r>
            <a:r>
              <a:rPr lang="ru-RU" dirty="0"/>
              <a:t>Меры безопасности при выполнении ДЭТ на антигены вируса SARS-CoV-2</a:t>
            </a:r>
          </a:p>
        </p:txBody>
      </p:sp>
    </p:spTree>
    <p:extLst>
      <p:ext uri="{BB962C8B-B14F-4D97-AF65-F5344CB8AC3E}">
        <p14:creationId xmlns:p14="http://schemas.microsoft.com/office/powerpoint/2010/main" val="3128931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37F04C-11D0-9943-B5EC-CFFD376A74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94618"/>
            <a:ext cx="10515600" cy="2776162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Чтобы приготовить 70% спирт из 100% спирта:</a:t>
            </a:r>
          </a:p>
          <a:p>
            <a:r>
              <a:rPr lang="ru-RU" dirty="0"/>
              <a:t>Добавьте 70 мл 100% этилового спирта к 30 мл воды в подходящей ёмкости или спрей-бутылке. </a:t>
            </a:r>
          </a:p>
          <a:p>
            <a:r>
              <a:rPr lang="ru-RU" dirty="0"/>
              <a:t>Напишите на ёмкости или спрей-бутылке название дезинфектанта (70% спирт) и дату приготовления.</a:t>
            </a:r>
          </a:p>
          <a:p>
            <a:r>
              <a:rPr lang="ru-RU" dirty="0"/>
              <a:t>Спирт может храниться в ёмкости или спрей-бутылке.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FAE5F5-7331-9C4C-BA54-BE91D7A85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DE6-22C6-0E40-B20E-F2D718CBADB2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9F4D686-3617-43E3-9394-D4B38AD5286F}"/>
              </a:ext>
            </a:extLst>
          </p:cNvPr>
          <p:cNvSpPr txBox="1">
            <a:spLocks/>
          </p:cNvSpPr>
          <p:nvPr/>
        </p:nvSpPr>
        <p:spPr>
          <a:xfrm>
            <a:off x="838199" y="703696"/>
            <a:ext cx="10515600" cy="94281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/>
              <a:t>Приготовление рабочих растворов: </a:t>
            </a:r>
            <a:br>
              <a:rPr lang="ru-RU" dirty="0"/>
            </a:br>
            <a:r>
              <a:rPr lang="ru-RU" dirty="0"/>
              <a:t>этиловый спирт</a:t>
            </a:r>
          </a:p>
        </p:txBody>
      </p: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BEDB6D99-31D1-A8FE-7B49-95C4B7CDD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10330543" cy="501650"/>
          </a:xfrm>
        </p:spPr>
        <p:txBody>
          <a:bodyPr/>
          <a:lstStyle/>
          <a:p>
            <a:r>
              <a:rPr lang="ru-RU" dirty="0"/>
              <a:t>Курс «Диагностический экспресс-тест на антигены вируса SARS-CoV-2» v</a:t>
            </a:r>
            <a:r>
              <a:rPr lang="en-GB" dirty="0"/>
              <a:t>3</a:t>
            </a:r>
            <a:r>
              <a:rPr lang="ru-RU" dirty="0"/>
              <a:t>.0 |</a:t>
            </a:r>
            <a:r>
              <a:rPr lang="en-GB" dirty="0"/>
              <a:t> </a:t>
            </a:r>
            <a:r>
              <a:rPr lang="ru-RU" dirty="0"/>
              <a:t>Меры безопасности при выполнении ДЭТ на антигены вируса SARS-CoV-2</a:t>
            </a:r>
          </a:p>
        </p:txBody>
      </p:sp>
    </p:spTree>
    <p:extLst>
      <p:ext uri="{BB962C8B-B14F-4D97-AF65-F5344CB8AC3E}">
        <p14:creationId xmlns:p14="http://schemas.microsoft.com/office/powerpoint/2010/main" val="3319470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Ограничение ответственности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634780"/>
            <a:ext cx="10515600" cy="4440760"/>
          </a:xfr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ru-RU" sz="1800" b="1" dirty="0"/>
              <a:t>Учебная платформа ВОЗ по вопросам обеспечения здоровья населения – учебные материалы</a:t>
            </a: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 lang="en-US" sz="1800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ru-RU" sz="1800" dirty="0"/>
              <a:t>Авторское право на эти учебные материалы принадлежит Всемирной организации здравоохранения (ВОЗ) – © World Health Organization (WHO) 202</a:t>
            </a:r>
            <a:r>
              <a:rPr lang="en-GB" sz="1800" dirty="0"/>
              <a:t>2</a:t>
            </a:r>
            <a:r>
              <a:rPr lang="ru-RU" sz="1800" dirty="0"/>
              <a:t>. Все права защищены.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ru-RU" sz="1800" dirty="0"/>
              <a:t>Вы можете использовать эти материалы в соответствии с правилами «</a:t>
            </a:r>
            <a:r>
              <a:rPr lang="ru-RU" sz="1800" u="sng" dirty="0">
                <a:hlinkClick r:id="rId2"/>
              </a:rPr>
              <a:t>WHO Health Security Learning Platform, Training Materials – Terms of Use</a:t>
            </a:r>
            <a:r>
              <a:rPr lang="ru-RU" sz="1800" dirty="0"/>
              <a:t>». Эти правила находятся на сайте «Учебной платформы ВОЗ по вопросам обеспечения здоровья населения» (</a:t>
            </a:r>
            <a:r>
              <a:rPr lang="ru-RU" sz="1800" u="sng" dirty="0">
                <a:hlinkClick r:id="rId3"/>
              </a:rPr>
              <a:t>https://extranet.who.int/hslp</a:t>
            </a:r>
            <a:r>
              <a:rPr lang="ru-RU" sz="1800" dirty="0"/>
              <a:t>), вы приняли эти правила, когда сгружали материалы с сайта.  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ru-RU" sz="1800" dirty="0"/>
              <a:t>Если вы адаптировали, модифицировали, перевели на другой язык или каким-либо иным образом переработали содержание этих материалов, внесённые изменения никак не должны быть связаны с ВОЗ, и в изменённых материалах не должны быть использованы название или эмблема ВОЗ.  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ru-RU" sz="1800" dirty="0"/>
              <a:t>Кроме того, если вы внесли в эти материалы изменения и в таком виде используете их публично, просьба для учёта и дальнейшего развития информировать ВОЗ о таких модификациях по электронной почте </a:t>
            </a:r>
            <a:r>
              <a:rPr lang="ru-RU" sz="1800" u="sng" dirty="0">
                <a:hlinkClick r:id="rId4"/>
              </a:rPr>
              <a:t>ihrhrt@who.int</a:t>
            </a:r>
            <a:r>
              <a:rPr lang="ru-RU" sz="1800" dirty="0"/>
              <a:t>. </a:t>
            </a:r>
          </a:p>
          <a:p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10330543" cy="501650"/>
          </a:xfrm>
        </p:spPr>
        <p:txBody>
          <a:bodyPr/>
          <a:lstStyle/>
          <a:p>
            <a:r>
              <a:rPr lang="ru-RU" dirty="0"/>
              <a:t>Курс «Диагностический экспресс-тест на антигены вируса SARS-CoV-2» v</a:t>
            </a:r>
            <a:r>
              <a:rPr lang="en-GB" dirty="0"/>
              <a:t>3</a:t>
            </a:r>
            <a:r>
              <a:rPr lang="ru-RU" dirty="0"/>
              <a:t>.0 |</a:t>
            </a:r>
            <a:r>
              <a:rPr lang="en-GB" dirty="0"/>
              <a:t> </a:t>
            </a:r>
            <a:r>
              <a:rPr lang="ru-RU" dirty="0"/>
              <a:t>Меры безопасности при выполнении ДЭТ на антигены вируса SARS-CoV-2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DE6-22C6-0E40-B20E-F2D718CBADB2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97742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19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</a:pPr>
            <a:r>
              <a:rPr lang="ru-RU" dirty="0"/>
              <a:t>Что делать при разлитиях</a:t>
            </a:r>
          </a:p>
        </p:txBody>
      </p:sp>
      <p:sp>
        <p:nvSpPr>
          <p:cNvPr id="282" name="Google Shape;282;p19"/>
          <p:cNvSpPr txBox="1">
            <a:spLocks noGrp="1"/>
          </p:cNvSpPr>
          <p:nvPr>
            <p:ph type="body" idx="1"/>
          </p:nvPr>
        </p:nvSpPr>
        <p:spPr>
          <a:xfrm>
            <a:off x="838200" y="1353381"/>
            <a:ext cx="10515600" cy="444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ru-RU" sz="2200" dirty="0"/>
              <a:t>В халате и перчатках:</a:t>
            </a:r>
          </a:p>
          <a:p>
            <a:pPr marL="228600" lvl="0" indent="-25400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</a:pPr>
            <a:r>
              <a:rPr lang="ru-RU" sz="2200" dirty="0"/>
              <a:t>Залейте область разлития 0,5%-ной хлоркой. </a:t>
            </a:r>
          </a:p>
          <a:p>
            <a:pPr marL="228600" lvl="0" indent="-25400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</a:pPr>
            <a:r>
              <a:rPr lang="ru-RU" sz="2200" dirty="0" err="1"/>
              <a:t>Разлившийся</a:t>
            </a:r>
            <a:r>
              <a:rPr lang="ru-RU" sz="2200" dirty="0"/>
              <a:t> материал и дезинфектант накройте бумажными полотенцами.</a:t>
            </a:r>
          </a:p>
          <a:p>
            <a:pPr marL="228600" lvl="0" indent="-25400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</a:pPr>
            <a:r>
              <a:rPr lang="ru-RU" sz="2200" dirty="0"/>
              <a:t>Оставьте по меньшей мере на 10 минут.</a:t>
            </a:r>
          </a:p>
          <a:p>
            <a:pPr marL="228600" lvl="0" indent="-25400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</a:pPr>
            <a:r>
              <a:rPr lang="ru-RU" sz="2200" dirty="0"/>
              <a:t>Соберите </a:t>
            </a:r>
            <a:r>
              <a:rPr lang="ru-RU" sz="2200" dirty="0" err="1"/>
              <a:t>разлившийся</a:t>
            </a:r>
            <a:r>
              <a:rPr lang="ru-RU" sz="2200" dirty="0"/>
              <a:t> материал и дезинфектант бумажными полотенцами и выкиньте в контейнер для опасных биологических отходов.</a:t>
            </a:r>
          </a:p>
          <a:p>
            <a:pPr marL="228600" lvl="0" indent="-25400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</a:pPr>
            <a:r>
              <a:rPr lang="ru-RU" sz="2200" dirty="0"/>
              <a:t>Дезинфицируйте область 0,5%-ной хлоркой и высушите ее бумажными полотенцами. Выкиньте полотенца в контейнер для опасных биологических отходов.</a:t>
            </a:r>
          </a:p>
          <a:p>
            <a:pPr marL="228600" lvl="0" indent="-25400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•"/>
            </a:pPr>
            <a:r>
              <a:rPr lang="ru-RU" sz="2200" dirty="0"/>
              <a:t>Дезинфицируйте область 70%-</a:t>
            </a:r>
            <a:r>
              <a:rPr lang="ru-RU" sz="2200" dirty="0" err="1"/>
              <a:t>ным</a:t>
            </a:r>
            <a:r>
              <a:rPr lang="ru-RU" sz="2200" dirty="0"/>
              <a:t> спиртом и высушите ее бумажными полотенцами. Выбросьте полотенца в контейнер для опасных биологических отходов.   </a:t>
            </a:r>
          </a:p>
          <a:p>
            <a:pPr marL="228600" lvl="0" indent="-10160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sz="2200" dirty="0"/>
          </a:p>
          <a:p>
            <a:pPr marL="228600" lvl="0" indent="-10160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sz="2200" dirty="0"/>
          </a:p>
        </p:txBody>
      </p:sp>
      <p:sp>
        <p:nvSpPr>
          <p:cNvPr id="283" name="Google Shape;283;p19"/>
          <p:cNvSpPr txBox="1">
            <a:spLocks noGrp="1"/>
          </p:cNvSpPr>
          <p:nvPr>
            <p:ph type="sldNum" idx="12"/>
          </p:nvPr>
        </p:nvSpPr>
        <p:spPr>
          <a:xfrm>
            <a:off x="11353799" y="6311900"/>
            <a:ext cx="510252" cy="57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tabLst/>
                <a:defRPr/>
              </a:pPr>
              <a:t>20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42424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6" name="Google Shape;257;p16">
            <a:extLst>
              <a:ext uri="{FF2B5EF4-FFF2-40B4-BE49-F238E27FC236}">
                <a16:creationId xmlns:a16="http://schemas.microsoft.com/office/drawing/2014/main" id="{F6E04965-AC2E-4F30-B11E-136F53B66555}"/>
              </a:ext>
            </a:extLst>
          </p:cNvPr>
          <p:cNvSpPr/>
          <p:nvPr/>
        </p:nvSpPr>
        <p:spPr>
          <a:xfrm>
            <a:off x="838200" y="5740537"/>
            <a:ext cx="10515599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r>
              <a:rPr kumimoji="0" lang="ru-RU" sz="1400" b="1" i="0" u="sng" strike="noStrike" kern="0" cap="none" spc="0" normalizeH="0" baseline="0" noProof="0" dirty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Calibri"/>
              </a:rPr>
              <a:t>Не используйте хлорку</a:t>
            </a:r>
            <a:r>
              <a:rPr kumimoji="0" lang="ru-RU" sz="1400" b="1" i="0" u="none" strike="noStrike" kern="0" cap="none" spc="0" normalizeH="0" baseline="0" noProof="0" dirty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Calibri"/>
              </a:rPr>
              <a:t> </a:t>
            </a:r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Calibri"/>
              </a:rPr>
              <a:t>при работе с продуктами, содержащими </a:t>
            </a:r>
            <a:r>
              <a:rPr kumimoji="0" lang="ru-RU" sz="1400" b="0" i="0" u="sng" strike="noStrike" kern="0" cap="none" spc="0" normalizeH="0" baseline="0" noProof="0" dirty="0" err="1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Calibri"/>
              </a:rPr>
              <a:t>гуанидин</a:t>
            </a:r>
            <a:r>
              <a:rPr kumimoji="0" lang="ru-RU" sz="1400" b="0" i="0" u="sng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Calibri"/>
              </a:rPr>
              <a:t> изо/</a:t>
            </a:r>
            <a:r>
              <a:rPr kumimoji="0" lang="ru-RU" sz="1400" b="0" i="0" u="sng" strike="noStrike" kern="0" cap="none" spc="0" normalizeH="0" baseline="0" noProof="0" dirty="0" err="1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Calibri"/>
              </a:rPr>
              <a:t>тиоцианат</a:t>
            </a:r>
            <a:r>
              <a:rPr kumimoji="0" lang="ru-RU" sz="1400" b="0" i="0" u="sng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Calibri"/>
              </a:rPr>
              <a:t> (</a:t>
            </a:r>
            <a:r>
              <a:rPr kumimoji="0" lang="ru-RU" sz="1400" b="0" i="0" u="sng" strike="noStrike" kern="0" cap="none" spc="0" normalizeH="0" baseline="0" noProof="0" dirty="0" err="1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Calibri"/>
              </a:rPr>
              <a:t>GITC</a:t>
            </a:r>
            <a:r>
              <a:rPr kumimoji="0" lang="ru-RU" sz="1400" b="0" i="0" u="sng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Calibri"/>
              </a:rPr>
              <a:t>/</a:t>
            </a:r>
            <a:r>
              <a:rPr kumimoji="0" lang="ru-RU" sz="1400" b="0" i="0" u="sng" strike="noStrike" kern="0" cap="none" spc="0" normalizeH="0" baseline="0" noProof="0" dirty="0" err="1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Calibri"/>
              </a:rPr>
              <a:t>GTC</a:t>
            </a:r>
            <a:r>
              <a:rPr kumimoji="0" lang="ru-RU" sz="1400" b="0" i="0" u="sng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Calibri"/>
              </a:rPr>
              <a:t>). </a:t>
            </a:r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Calibri"/>
                <a:cs typeface="Calibri" panose="020F0502020204030204" pitchFamily="34" charset="0"/>
                <a:sym typeface="Calibri"/>
              </a:rPr>
              <a:t>В таких случаях можно использовать</a:t>
            </a:r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Calibri"/>
                <a:cs typeface="Calibri" panose="020F0502020204030204" pitchFamily="34" charset="0"/>
                <a:sym typeface="Calibri"/>
              </a:rPr>
              <a:t>70%-</a:t>
            </a:r>
            <a:r>
              <a:rPr kumimoji="0" lang="ru-RU" sz="1400" b="0" i="0" u="none" strike="noStrike" kern="0" cap="none" spc="0" normalizeH="0" baseline="0" noProof="0" dirty="0" err="1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Calibri"/>
                <a:cs typeface="Calibri" panose="020F0502020204030204" pitchFamily="34" charset="0"/>
                <a:sym typeface="Calibri"/>
              </a:rPr>
              <a:t>ный</a:t>
            </a:r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Calibri"/>
                <a:cs typeface="Calibri" panose="020F0502020204030204" pitchFamily="34" charset="0"/>
                <a:sym typeface="Calibri"/>
              </a:rPr>
              <a:t> раствор этилового или изопропилового спирта. </a:t>
            </a:r>
          </a:p>
        </p:txBody>
      </p: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E21865FC-EA53-D84D-45F2-B3BC8C83B4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10330543" cy="501650"/>
          </a:xfrm>
        </p:spPr>
        <p:txBody>
          <a:bodyPr/>
          <a:lstStyle/>
          <a:p>
            <a:r>
              <a:rPr lang="ru-RU" dirty="0"/>
              <a:t>Курс «Диагностический экспресс-тест на антигены вируса SARS-CoV-2» v</a:t>
            </a:r>
            <a:r>
              <a:rPr lang="en-GB" dirty="0"/>
              <a:t>3</a:t>
            </a:r>
            <a:r>
              <a:rPr lang="ru-RU" dirty="0"/>
              <a:t>.0 |</a:t>
            </a:r>
            <a:r>
              <a:rPr lang="en-GB" dirty="0"/>
              <a:t> </a:t>
            </a:r>
            <a:r>
              <a:rPr lang="ru-RU" dirty="0"/>
              <a:t>Меры безопасности при выполнении ДЭТ на антигены вируса SARS-CoV-2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3C16B9F-E4DF-0B4D-8F6D-CDAE169A5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Управление отходами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DB6F39-695C-004B-B1C1-C240CDD05DD7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</p:spPr>
        <p:txBody>
          <a:bodyPr/>
          <a:lstStyle/>
          <a:p>
            <a:fld id="{8B709DE2-93F8-7E45-91D0-E19ACC3ADA42}" type="slidenum">
              <a:rPr lang="en-US" smtClean="0"/>
              <a:t>21</a:t>
            </a:fld>
            <a:endParaRPr lang="en-US" dirty="0"/>
          </a:p>
        </p:txBody>
      </p:sp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498DC226-8F2E-804B-BAFC-80677BD863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4491" y="2247673"/>
            <a:ext cx="4262890" cy="3905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9970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21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ru-RU" dirty="0"/>
              <a:t>Утилизация отходов (1)</a:t>
            </a:r>
          </a:p>
        </p:txBody>
      </p:sp>
      <p:sp>
        <p:nvSpPr>
          <p:cNvPr id="299" name="Google Shape;299;p21"/>
          <p:cNvSpPr txBox="1">
            <a:spLocks noGrp="1"/>
          </p:cNvSpPr>
          <p:nvPr>
            <p:ph type="body" idx="1"/>
          </p:nvPr>
        </p:nvSpPr>
        <p:spPr>
          <a:xfrm>
            <a:off x="838200" y="1736203"/>
            <a:ext cx="10515600" cy="35056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indent="-247650">
              <a:spcBef>
                <a:spcPts val="0"/>
              </a:spcBef>
              <a:buSzPts val="2300"/>
            </a:pPr>
            <a:r>
              <a:rPr lang="ru-RU" sz="2200" dirty="0"/>
              <a:t>Обращайтесь со всеми отходами, образующимися при взятии проб (например, контейнеры с пробой, если они не являются одновременно пробирками для экстракции), и с одноразовыми СИЗ как с опасными биологическими отходами. Инфицированные отходы подлежат </a:t>
            </a:r>
            <a:r>
              <a:rPr lang="ru-RU" sz="2200" dirty="0" err="1"/>
              <a:t>автоклавированию</a:t>
            </a:r>
            <a:r>
              <a:rPr lang="ru-RU" sz="2200" dirty="0"/>
              <a:t> и сжиганию.</a:t>
            </a:r>
            <a:r>
              <a:rPr lang="ru-RU" sz="2400" baseline="30000" dirty="0"/>
              <a:t>1</a:t>
            </a:r>
          </a:p>
          <a:p>
            <a:pPr marL="228600" indent="-247650">
              <a:spcBef>
                <a:spcPts val="0"/>
              </a:spcBef>
              <a:buSzPts val="2300"/>
            </a:pPr>
            <a:endParaRPr lang="en-US" sz="2400" baseline="30000" dirty="0"/>
          </a:p>
          <a:p>
            <a:pPr marL="228600" indent="-247650">
              <a:spcBef>
                <a:spcPts val="0"/>
              </a:spcBef>
              <a:buSzPts val="2300"/>
            </a:pPr>
            <a:endParaRPr lang="en-US" sz="2400" baseline="30000" dirty="0"/>
          </a:p>
          <a:p>
            <a:pPr marL="228600" indent="-247650">
              <a:spcBef>
                <a:spcPts val="0"/>
              </a:spcBef>
              <a:buSzPts val="2300"/>
            </a:pPr>
            <a:endParaRPr lang="en-US" sz="2400" baseline="30000" dirty="0"/>
          </a:p>
          <a:p>
            <a:pPr marL="228600" indent="-247650">
              <a:spcBef>
                <a:spcPts val="0"/>
              </a:spcBef>
              <a:buSzPts val="2300"/>
            </a:pPr>
            <a:endParaRPr lang="en-US" sz="2400" dirty="0"/>
          </a:p>
          <a:p>
            <a:pPr marL="0" lvl="0" indent="0">
              <a:spcBef>
                <a:spcPts val="0"/>
              </a:spcBef>
              <a:buSzPts val="2300"/>
              <a:buNone/>
            </a:pPr>
            <a:endParaRPr lang="en-US" sz="2300" dirty="0"/>
          </a:p>
          <a:p>
            <a:pPr marL="685800" lvl="1" indent="-247650">
              <a:spcBef>
                <a:spcPts val="0"/>
              </a:spcBef>
              <a:buSzPts val="2300"/>
            </a:pPr>
            <a:endParaRPr lang="en-US" sz="2000" dirty="0"/>
          </a:p>
        </p:txBody>
      </p:sp>
      <p:sp>
        <p:nvSpPr>
          <p:cNvPr id="300" name="Google Shape;300;p21"/>
          <p:cNvSpPr txBox="1">
            <a:spLocks noGrp="1"/>
          </p:cNvSpPr>
          <p:nvPr>
            <p:ph type="sldNum" idx="12"/>
          </p:nvPr>
        </p:nvSpPr>
        <p:spPr>
          <a:xfrm>
            <a:off x="11353799" y="6311900"/>
            <a:ext cx="510252" cy="57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tabLst/>
                <a:defRPr/>
              </a:pPr>
              <a:t>22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42424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7" name="Google Shape;301;p21">
            <a:extLst>
              <a:ext uri="{FF2B5EF4-FFF2-40B4-BE49-F238E27FC236}">
                <a16:creationId xmlns:a16="http://schemas.microsoft.com/office/drawing/2014/main" id="{D3299E1D-E805-4579-995D-A94DDCD94EE4}"/>
              </a:ext>
            </a:extLst>
          </p:cNvPr>
          <p:cNvSpPr txBox="1"/>
          <p:nvPr/>
        </p:nvSpPr>
        <p:spPr>
          <a:xfrm>
            <a:off x="724528" y="5813908"/>
            <a:ext cx="10884397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sz="1000" b="0" i="0" u="none" strike="noStrike" kern="0" cap="none" spc="0" normalizeH="0" baseline="30000" noProof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1 </a:t>
            </a:r>
            <a:r>
              <a:rPr kumimoji="0" lang="ru-RU" sz="1000" b="0" i="0" u="none" strike="noStrike" kern="0" cap="none" spc="0" normalizeH="0" baseline="0" noProof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Laboratory biosafety manual. 4th edition. [Практическое руководство по биологической безопасности в лабораторных условиях. 4-е издание] Geneva: World Health Organization; 2021 (</a:t>
            </a:r>
            <a:r>
              <a:rPr kumimoji="0" lang="ru-RU" sz="1000" b="0" i="0" u="sng" strike="noStrike" kern="0" cap="none" spc="0" normalizeH="0" baseline="0" noProof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https://www.who.int/publications/i/item/9789240011311</a:t>
            </a:r>
            <a:r>
              <a:rPr kumimoji="0" lang="ru-RU" sz="1000" b="0" i="0" u="none" strike="noStrike" kern="0" cap="none" spc="0" normalizeH="0" baseline="0" noProof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).</a:t>
            </a:r>
          </a:p>
        </p:txBody>
      </p: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C5AC5010-C0EA-E197-80F4-4413C0BFE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10330543" cy="501650"/>
          </a:xfrm>
        </p:spPr>
        <p:txBody>
          <a:bodyPr/>
          <a:lstStyle/>
          <a:p>
            <a:r>
              <a:rPr lang="ru-RU" dirty="0"/>
              <a:t>Курс «Диагностический экспресс-тест на антигены вируса SARS-CoV-2» v</a:t>
            </a:r>
            <a:r>
              <a:rPr lang="en-GB" dirty="0"/>
              <a:t>3</a:t>
            </a:r>
            <a:r>
              <a:rPr lang="ru-RU" dirty="0"/>
              <a:t>.0 |</a:t>
            </a:r>
            <a:r>
              <a:rPr lang="en-GB" dirty="0"/>
              <a:t> </a:t>
            </a:r>
            <a:r>
              <a:rPr lang="ru-RU" dirty="0"/>
              <a:t>Меры безопасности при выполнении ДЭТ на антигены вируса SARS-CoV-2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21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ru-RU" dirty="0"/>
              <a:t>Утилизация отходов (2)</a:t>
            </a:r>
          </a:p>
        </p:txBody>
      </p:sp>
      <p:sp>
        <p:nvSpPr>
          <p:cNvPr id="300" name="Google Shape;300;p21"/>
          <p:cNvSpPr txBox="1">
            <a:spLocks noGrp="1"/>
          </p:cNvSpPr>
          <p:nvPr>
            <p:ph type="sldNum" idx="12"/>
          </p:nvPr>
        </p:nvSpPr>
        <p:spPr>
          <a:xfrm>
            <a:off x="11353799" y="6311900"/>
            <a:ext cx="510252" cy="57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tabLst/>
                <a:defRPr/>
              </a:pPr>
              <a:t>23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42424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8" name="Google Shape;299;p21">
            <a:extLst>
              <a:ext uri="{FF2B5EF4-FFF2-40B4-BE49-F238E27FC236}">
                <a16:creationId xmlns:a16="http://schemas.microsoft.com/office/drawing/2014/main" id="{025A8222-2483-4815-BF57-564C8FDD6EF2}"/>
              </a:ext>
            </a:extLst>
          </p:cNvPr>
          <p:cNvSpPr txBox="1">
            <a:spLocks/>
          </p:cNvSpPr>
          <p:nvPr/>
        </p:nvSpPr>
        <p:spPr>
          <a:xfrm>
            <a:off x="838199" y="1307940"/>
            <a:ext cx="10515600" cy="3771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28600" marR="0" lvl="0" indent="-2476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87BC"/>
              </a:buClr>
              <a:buSzPts val="2300"/>
              <a:buFont typeface="Arial"/>
              <a:buChar char="•"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Удаление использованных тестовых устройств и экстракционных пробирок (а также других расходных материалов, таких как пипетки) </a:t>
            </a:r>
            <a:r>
              <a:rPr kumimoji="0" lang="ru-RU" sz="2000" b="0" i="0" u="none" strike="noStrike" kern="0" cap="none" spc="0" normalizeH="0" baseline="0" noProof="0" dirty="0" err="1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ДЭТ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на антигены SARS-CoV-2:</a:t>
            </a:r>
          </a:p>
          <a:p>
            <a:pPr marL="685800" marR="0" lvl="1" indent="-24765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87BC"/>
              </a:buClr>
              <a:buSzPts val="2300"/>
              <a:buFont typeface="Arial"/>
              <a:buChar char="•"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Читайте инструкцию производителя конкретного теста. </a:t>
            </a:r>
          </a:p>
          <a:p>
            <a:pPr marL="1143000" marR="0" lvl="2" indent="-24765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87BC"/>
              </a:buClr>
              <a:buSzPts val="2300"/>
              <a:buFont typeface="Arial"/>
              <a:buChar char="•"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Примечание: экстракционные буферы в составе некоторых наборов </a:t>
            </a:r>
            <a:r>
              <a:rPr kumimoji="0" lang="ru-RU" sz="1800" b="0" i="0" u="none" strike="noStrike" kern="0" cap="none" spc="0" normalizeH="0" baseline="0" noProof="0" dirty="0" err="1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ДЭТ</a:t>
            </a: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при их использовании в соответствии с инструкцией производителя инактивируют вирус SARS-CoV-2 при контакте образца с буфером в экстракционной пробирке. Информацию о соответствующих процедурах по управлению отходами можно найти в инструкции производителя.</a:t>
            </a:r>
          </a:p>
          <a:p>
            <a:pPr marL="685800" marR="0" lvl="1" indent="-24765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87BC"/>
              </a:buClr>
              <a:buSzPts val="2300"/>
              <a:buFont typeface="Arial"/>
              <a:buChar char="•"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Читайте сертификаты безопасности материалов.</a:t>
            </a:r>
          </a:p>
          <a:p>
            <a:pPr marL="1143000" marR="0" lvl="2" indent="-24765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87BC"/>
              </a:buClr>
              <a:buSzPts val="2300"/>
              <a:buFont typeface="Arial"/>
              <a:buChar char="•"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Примечание: в состав экстракционного буфера в наборе </a:t>
            </a:r>
            <a:r>
              <a:rPr kumimoji="0" lang="ru-RU" sz="1800" b="0" i="0" u="none" strike="noStrike" kern="0" cap="none" spc="0" normalizeH="0" baseline="0" noProof="0" dirty="0" err="1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ДЭТ</a:t>
            </a: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может входить азид натрия; при работе с большими объемами азида натрия следует избегать процедуры </a:t>
            </a:r>
            <a:r>
              <a:rPr kumimoji="0" lang="ru-RU" sz="1800" b="0" i="0" u="none" strike="noStrike" kern="0" cap="none" spc="0" normalizeH="0" baseline="0" noProof="0" dirty="0" err="1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автоклавирования</a:t>
            </a: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. При контакте с металлами большие объемы азида натрия могут стать источником серьезной опасности в случае нагревания или встряхивания.</a:t>
            </a:r>
          </a:p>
          <a:p>
            <a:pPr marL="685800" marR="0" lvl="1" indent="-24765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87BC"/>
              </a:buClr>
              <a:buSzPts val="2300"/>
              <a:buFont typeface="Arial"/>
              <a:buChar char="•"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Следуйте национальным и местным правилам по удалению отходов.</a:t>
            </a:r>
          </a:p>
          <a:p>
            <a:pPr marL="685800" marR="0" lvl="1" indent="-24765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87BC"/>
              </a:buClr>
              <a:buSzPts val="2300"/>
              <a:buFont typeface="Arial"/>
              <a:buChar char="•"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В отсутствие иных рекомендаций национальных органов власти или производителя обращайтесь с </a:t>
            </a:r>
            <a:r>
              <a:rPr kumimoji="0" lang="ru-RU" sz="1800" b="0" i="0" u="none" strike="noStrike" kern="0" cap="none" spc="0" normalizeH="0" baseline="0" noProof="0" dirty="0" err="1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ДЭТ</a:t>
            </a: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на антигены вируса SARS-CoV-2 как с опасными биологическими материалами. </a:t>
            </a:r>
          </a:p>
          <a:p>
            <a:pPr marL="228600" marR="0" lvl="0" indent="-101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87BC"/>
              </a:buClr>
              <a:buSzPts val="2000"/>
              <a:buFont typeface="Arial"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42424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F36B23FA-94B3-0639-0066-13A8550AA4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10330543" cy="501650"/>
          </a:xfrm>
        </p:spPr>
        <p:txBody>
          <a:bodyPr/>
          <a:lstStyle/>
          <a:p>
            <a:r>
              <a:rPr lang="ru-RU" dirty="0"/>
              <a:t>Курс «Диагностический экспресс-тест на антигены вируса SARS-CoV-2» v</a:t>
            </a:r>
            <a:r>
              <a:rPr lang="en-GB" dirty="0"/>
              <a:t>3</a:t>
            </a:r>
            <a:r>
              <a:rPr lang="ru-RU" dirty="0"/>
              <a:t>.0 |</a:t>
            </a:r>
            <a:r>
              <a:rPr lang="en-GB" dirty="0"/>
              <a:t> </a:t>
            </a:r>
            <a:r>
              <a:rPr lang="ru-RU" dirty="0"/>
              <a:t>Меры безопасности при выполнении ДЭТ на антигены вируса SARS-CoV-2</a:t>
            </a:r>
          </a:p>
        </p:txBody>
      </p:sp>
    </p:spTree>
    <p:extLst>
      <p:ext uri="{BB962C8B-B14F-4D97-AF65-F5344CB8AC3E}">
        <p14:creationId xmlns:p14="http://schemas.microsoft.com/office/powerpoint/2010/main" val="9790227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22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</a:pPr>
            <a:r>
              <a:rPr lang="ru-RU"/>
              <a:t>Что следует сделать по завершении тестирования</a:t>
            </a:r>
          </a:p>
        </p:txBody>
      </p:sp>
      <p:sp>
        <p:nvSpPr>
          <p:cNvPr id="308" name="Google Shape;308;p22"/>
          <p:cNvSpPr txBox="1">
            <a:spLocks noGrp="1"/>
          </p:cNvSpPr>
          <p:nvPr>
            <p:ph type="body" idx="1"/>
          </p:nvPr>
        </p:nvSpPr>
        <p:spPr>
          <a:xfrm>
            <a:off x="838200" y="1470732"/>
            <a:ext cx="10515600" cy="444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85750" lvl="0" indent="-2222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endParaRPr sz="2400" dirty="0"/>
          </a:p>
          <a:p>
            <a:pPr marL="285750" lvl="0" indent="-311150" algn="l" rtl="0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SzPts val="1400"/>
              <a:buChar char="•"/>
            </a:pPr>
            <a:r>
              <a:rPr lang="ru-RU" sz="2400" dirty="0"/>
              <a:t>Все компоненты ДЭТ на антигены SARS-CoV-2 являются одноразовыми, и их нельзя использовать повторно. </a:t>
            </a:r>
          </a:p>
          <a:p>
            <a:pPr marL="285750" lvl="0" indent="-311150">
              <a:lnSpc>
                <a:spcPct val="90000"/>
              </a:lnSpc>
              <a:spcBef>
                <a:spcPts val="1575"/>
              </a:spcBef>
              <a:buSzPts val="1400"/>
            </a:pPr>
            <a:r>
              <a:rPr lang="ru-RU" sz="2400" dirty="0"/>
              <a:t>Поместите все потенциально загрязненные материалы (например, использованные контейнеры от проб, использованные экстракционные пробирки, пипетки и использованные тестовые устройства) в пакет для опасных биологических отходов.</a:t>
            </a:r>
          </a:p>
          <a:p>
            <a:pPr marL="285750" lvl="0" indent="-311150" algn="l" rtl="0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SzPts val="1400"/>
              <a:buChar char="•"/>
            </a:pPr>
            <a:r>
              <a:rPr lang="ru-RU" sz="2400" dirty="0"/>
              <a:t>В конце рабочего дня запечатайте этот пакет и следуйте правилам вашей организации по удалению опасных биологических отходов.</a:t>
            </a:r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sz="2400" dirty="0"/>
          </a:p>
        </p:txBody>
      </p:sp>
      <p:sp>
        <p:nvSpPr>
          <p:cNvPr id="309" name="Google Shape;309;p22"/>
          <p:cNvSpPr txBox="1">
            <a:spLocks noGrp="1"/>
          </p:cNvSpPr>
          <p:nvPr>
            <p:ph type="sldNum" idx="12"/>
          </p:nvPr>
        </p:nvSpPr>
        <p:spPr>
          <a:xfrm>
            <a:off x="11353799" y="6311900"/>
            <a:ext cx="510252" cy="57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tabLst/>
                <a:defRPr/>
              </a:pPr>
              <a:t>24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42424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grpSp>
        <p:nvGrpSpPr>
          <p:cNvPr id="10" name="Group 18">
            <a:extLst>
              <a:ext uri="{FF2B5EF4-FFF2-40B4-BE49-F238E27FC236}">
                <a16:creationId xmlns:a16="http://schemas.microsoft.com/office/drawing/2014/main" id="{1219A71D-7CDB-43B1-B31D-7553444B7773}"/>
              </a:ext>
            </a:extLst>
          </p:cNvPr>
          <p:cNvGrpSpPr/>
          <p:nvPr/>
        </p:nvGrpSpPr>
        <p:grpSpPr>
          <a:xfrm>
            <a:off x="7834045" y="1261241"/>
            <a:ext cx="4170721" cy="596348"/>
            <a:chOff x="7861998" y="1527451"/>
            <a:chExt cx="3950703" cy="596348"/>
          </a:xfrm>
        </p:grpSpPr>
        <p:sp>
          <p:nvSpPr>
            <p:cNvPr id="11" name="Oval 19">
              <a:extLst>
                <a:ext uri="{FF2B5EF4-FFF2-40B4-BE49-F238E27FC236}">
                  <a16:creationId xmlns:a16="http://schemas.microsoft.com/office/drawing/2014/main" id="{3BB166A1-20D6-42D1-8BA0-4186C7FFB4D6}"/>
                </a:ext>
              </a:extLst>
            </p:cNvPr>
            <p:cNvSpPr/>
            <p:nvPr/>
          </p:nvSpPr>
          <p:spPr>
            <a:xfrm>
              <a:off x="7861998" y="1527451"/>
              <a:ext cx="596348" cy="59634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5B405C3-BC9E-4AD4-80BA-289E6D38CFF0}"/>
                </a:ext>
              </a:extLst>
            </p:cNvPr>
            <p:cNvSpPr txBox="1"/>
            <p:nvPr/>
          </p:nvSpPr>
          <p:spPr>
            <a:xfrm>
              <a:off x="8204600" y="1694820"/>
              <a:ext cx="3608101" cy="23083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ru-RU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Calibri" charset="0"/>
                  <a:cs typeface="Calibri" charset="0"/>
                  <a:sym typeface="Arial"/>
                </a:rPr>
                <a:t>Адаптируйте в соответствии с рекомендациями в вашей стране</a:t>
              </a:r>
            </a:p>
          </p:txBody>
        </p:sp>
        <p:pic>
          <p:nvPicPr>
            <p:cNvPr id="13" name="Graphic 21" descr="Pencil">
              <a:extLst>
                <a:ext uri="{FF2B5EF4-FFF2-40B4-BE49-F238E27FC236}">
                  <a16:creationId xmlns:a16="http://schemas.microsoft.com/office/drawing/2014/main" id="{205875CA-CDB0-4E0E-8F60-6DBF250A230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983941" y="1649394"/>
              <a:ext cx="352462" cy="352462"/>
            </a:xfrm>
            <a:prstGeom prst="rect">
              <a:avLst/>
            </a:prstGeom>
          </p:spPr>
        </p:pic>
      </p:grp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C0A6C6C6-8ABC-9A3D-1B4F-FBE812C305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10330543" cy="501650"/>
          </a:xfrm>
        </p:spPr>
        <p:txBody>
          <a:bodyPr/>
          <a:lstStyle/>
          <a:p>
            <a:r>
              <a:rPr lang="ru-RU" dirty="0"/>
              <a:t>Курс «Диагностический экспресс-тест на антигены вируса SARS-CoV-2» v</a:t>
            </a:r>
            <a:r>
              <a:rPr lang="en-GB" dirty="0"/>
              <a:t>3</a:t>
            </a:r>
            <a:r>
              <a:rPr lang="ru-RU" dirty="0"/>
              <a:t>.0 |</a:t>
            </a:r>
            <a:r>
              <a:rPr lang="en-GB" dirty="0"/>
              <a:t> </a:t>
            </a:r>
            <a:r>
              <a:rPr lang="ru-RU" dirty="0"/>
              <a:t>Меры безопасности при выполнении ДЭТ на антигены вируса SARS-CoV-2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23"/>
          <p:cNvSpPr txBox="1">
            <a:spLocks noGrp="1"/>
          </p:cNvSpPr>
          <p:nvPr>
            <p:ph type="title"/>
          </p:nvPr>
        </p:nvSpPr>
        <p:spPr>
          <a:xfrm>
            <a:off x="838199" y="335670"/>
            <a:ext cx="10515600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</a:pPr>
            <a:r>
              <a:rPr lang="ru-RU" dirty="0"/>
              <a:t>Проведение тестирования в общественных местах</a:t>
            </a:r>
          </a:p>
        </p:txBody>
      </p:sp>
      <p:sp>
        <p:nvSpPr>
          <p:cNvPr id="316" name="Google Shape;316;p23"/>
          <p:cNvSpPr txBox="1">
            <a:spLocks noGrp="1"/>
          </p:cNvSpPr>
          <p:nvPr>
            <p:ph type="body" idx="1"/>
          </p:nvPr>
        </p:nvSpPr>
        <p:spPr>
          <a:xfrm>
            <a:off x="838199" y="1368545"/>
            <a:ext cx="10515600" cy="444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lvl="0" indent="-311150" algn="l" rtl="0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SzPts val="1400"/>
              <a:buChar char="•"/>
            </a:pPr>
            <a:r>
              <a:rPr lang="ru-RU" sz="2200" dirty="0"/>
              <a:t>Возьмите с собой достаточное количество пакетов для опасных биологических отходов, если вы собираетесь проводить тестирование в общественных местах.</a:t>
            </a:r>
          </a:p>
          <a:p>
            <a:pPr marL="285750" lvl="0" indent="-311150" algn="l" rtl="0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SzPts val="1400"/>
              <a:buChar char="•"/>
            </a:pPr>
            <a:r>
              <a:rPr lang="ru-RU" sz="2200" dirty="0"/>
              <a:t>Поместите все потенциально загрязненные материалы (например, использованные экстракционные пробирки, пипетки и использованные тестовые устройства) в пакет для опасных биологических отходов и запечатайте его.</a:t>
            </a:r>
          </a:p>
          <a:p>
            <a:pPr marL="285750" lvl="0" indent="-311150" algn="l" rtl="0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SzPts val="1400"/>
              <a:buChar char="•"/>
            </a:pPr>
            <a:r>
              <a:rPr lang="ru-RU" sz="2200" dirty="0"/>
              <a:t>В каждом общественном месте, где вы проводите тестирование, используйте новый (ранее не использованный) пакет для опасных отходов.</a:t>
            </a:r>
          </a:p>
          <a:p>
            <a:pPr marL="285750" lvl="0" indent="-311150" algn="l" rtl="0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SzPts val="1400"/>
              <a:buChar char="•"/>
            </a:pPr>
            <a:r>
              <a:rPr lang="ru-RU" sz="2200" dirty="0"/>
              <a:t>Верните запечатанные пакеты с опасными биологическими отходами в учреждение здравоохранения для автоклавирования</a:t>
            </a:r>
            <a:r>
              <a:rPr lang="ru-RU" sz="2200" baseline="30000" dirty="0"/>
              <a:t>1</a:t>
            </a:r>
            <a:r>
              <a:rPr lang="ru-RU" sz="2200" dirty="0"/>
              <a:t> или сжигания.</a:t>
            </a:r>
          </a:p>
          <a:p>
            <a:pPr marL="228600" lvl="0" indent="-101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sz="2400" dirty="0"/>
          </a:p>
          <a:p>
            <a:pPr marL="228600" lvl="0" indent="-101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sz="2400" dirty="0"/>
          </a:p>
        </p:txBody>
      </p:sp>
      <p:sp>
        <p:nvSpPr>
          <p:cNvPr id="317" name="Google Shape;317;p23"/>
          <p:cNvSpPr txBox="1">
            <a:spLocks noGrp="1"/>
          </p:cNvSpPr>
          <p:nvPr>
            <p:ph type="sldNum" idx="12"/>
          </p:nvPr>
        </p:nvSpPr>
        <p:spPr>
          <a:xfrm>
            <a:off x="11353799" y="6311900"/>
            <a:ext cx="510252" cy="57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tabLst/>
                <a:defRPr/>
              </a:pPr>
              <a:t>25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42424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0BA78ED-A473-4693-A946-0B4FEB5AEE65}"/>
              </a:ext>
            </a:extLst>
          </p:cNvPr>
          <p:cNvSpPr/>
          <p:nvPr/>
        </p:nvSpPr>
        <p:spPr>
          <a:xfrm>
            <a:off x="0" y="5590908"/>
            <a:ext cx="1135379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marR="0" lvl="2" indent="-190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tabLst/>
              <a:defRPr/>
            </a:pPr>
            <a:r>
              <a:rPr kumimoji="0" lang="ru-RU" sz="1400" b="0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 </a:t>
            </a:r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В состав экстракционного буфера в наборе </a:t>
            </a:r>
            <a:r>
              <a:rPr kumimoji="0" lang="ru-RU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ДЭТ</a:t>
            </a:r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может входить азид натрия; при работе с большими объемами азида натрия следует избегать процедуры </a:t>
            </a:r>
            <a:r>
              <a:rPr kumimoji="0" lang="ru-RU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автоклавирования</a:t>
            </a:r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. При контакте с металлами большие объемы азида натрия могут стать источником серьезной опасности в случае нагревания или встряхивания.</a:t>
            </a:r>
          </a:p>
          <a:p>
            <a:pPr marL="914400" marR="0" lvl="2" indent="-190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grpSp>
        <p:nvGrpSpPr>
          <p:cNvPr id="11" name="Group 18">
            <a:extLst>
              <a:ext uri="{FF2B5EF4-FFF2-40B4-BE49-F238E27FC236}">
                <a16:creationId xmlns:a16="http://schemas.microsoft.com/office/drawing/2014/main" id="{1219A71D-7CDB-43B1-B31D-7553444B7773}"/>
              </a:ext>
            </a:extLst>
          </p:cNvPr>
          <p:cNvGrpSpPr/>
          <p:nvPr/>
        </p:nvGrpSpPr>
        <p:grpSpPr>
          <a:xfrm>
            <a:off x="7693330" y="1022914"/>
            <a:ext cx="4170721" cy="596348"/>
            <a:chOff x="7861998" y="1527451"/>
            <a:chExt cx="3950703" cy="596348"/>
          </a:xfrm>
        </p:grpSpPr>
        <p:sp>
          <p:nvSpPr>
            <p:cNvPr id="12" name="Oval 19">
              <a:extLst>
                <a:ext uri="{FF2B5EF4-FFF2-40B4-BE49-F238E27FC236}">
                  <a16:creationId xmlns:a16="http://schemas.microsoft.com/office/drawing/2014/main" id="{3BB166A1-20D6-42D1-8BA0-4186C7FFB4D6}"/>
                </a:ext>
              </a:extLst>
            </p:cNvPr>
            <p:cNvSpPr/>
            <p:nvPr/>
          </p:nvSpPr>
          <p:spPr>
            <a:xfrm>
              <a:off x="7861998" y="1527451"/>
              <a:ext cx="596348" cy="59634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5B405C3-BC9E-4AD4-80BA-289E6D38CFF0}"/>
                </a:ext>
              </a:extLst>
            </p:cNvPr>
            <p:cNvSpPr txBox="1"/>
            <p:nvPr/>
          </p:nvSpPr>
          <p:spPr>
            <a:xfrm>
              <a:off x="8204600" y="1694820"/>
              <a:ext cx="3608101" cy="23083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ru-RU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Calibri" charset="0"/>
                  <a:cs typeface="Calibri" charset="0"/>
                  <a:sym typeface="Arial"/>
                </a:rPr>
                <a:t>Адаптируйте в соответствии с рекомендациями в вашей стране</a:t>
              </a:r>
            </a:p>
          </p:txBody>
        </p:sp>
        <p:pic>
          <p:nvPicPr>
            <p:cNvPr id="14" name="Graphic 21" descr="Pencil">
              <a:extLst>
                <a:ext uri="{FF2B5EF4-FFF2-40B4-BE49-F238E27FC236}">
                  <a16:creationId xmlns:a16="http://schemas.microsoft.com/office/drawing/2014/main" id="{205875CA-CDB0-4E0E-8F60-6DBF250A230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983941" y="1649394"/>
              <a:ext cx="352462" cy="352462"/>
            </a:xfrm>
            <a:prstGeom prst="rect">
              <a:avLst/>
            </a:prstGeom>
          </p:spPr>
        </p:pic>
      </p:grp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5D287381-784D-4F0E-3D78-15B679978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10330543" cy="501650"/>
          </a:xfrm>
        </p:spPr>
        <p:txBody>
          <a:bodyPr/>
          <a:lstStyle/>
          <a:p>
            <a:r>
              <a:rPr lang="ru-RU" dirty="0"/>
              <a:t>Курс «Диагностический экспресс-тест на антигены вируса SARS-CoV-2» v</a:t>
            </a:r>
            <a:r>
              <a:rPr lang="en-GB" dirty="0"/>
              <a:t>3</a:t>
            </a:r>
            <a:r>
              <a:rPr lang="ru-RU" dirty="0"/>
              <a:t>.0 |</a:t>
            </a:r>
            <a:r>
              <a:rPr lang="en-GB" dirty="0"/>
              <a:t> </a:t>
            </a:r>
            <a:r>
              <a:rPr lang="ru-RU" dirty="0"/>
              <a:t>Меры безопасности при выполнении ДЭТ на антигены вируса SARS-CoV-2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91919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  <a:tabLst/>
                <a:defRPr/>
              </a:pPr>
              <a:t>26</a:t>
            </a:fld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91919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324" name="Google Shape;324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" y="0"/>
            <a:ext cx="1981364" cy="1550126"/>
          </a:xfrm>
          <a:prstGeom prst="rect">
            <a:avLst/>
          </a:prstGeom>
          <a:noFill/>
          <a:ln>
            <a:noFill/>
          </a:ln>
        </p:spPr>
      </p:pic>
      <p:sp>
        <p:nvSpPr>
          <p:cNvPr id="325" name="Google Shape;325;p24"/>
          <p:cNvSpPr/>
          <p:nvPr/>
        </p:nvSpPr>
        <p:spPr>
          <a:xfrm>
            <a:off x="0" y="0"/>
            <a:ext cx="12192000" cy="6858000"/>
          </a:xfrm>
          <a:prstGeom prst="flowChartInputOutput">
            <a:avLst/>
          </a:prstGeom>
          <a:solidFill>
            <a:schemeClr val="accent1"/>
          </a:solidFill>
          <a:ln w="12700" cap="flat" cmpd="sng">
            <a:solidFill>
              <a:srgbClr val="00628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6" name="Google Shape;326;p24"/>
          <p:cNvSpPr txBox="1"/>
          <p:nvPr/>
        </p:nvSpPr>
        <p:spPr>
          <a:xfrm>
            <a:off x="2858589" y="303656"/>
            <a:ext cx="4674326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Arial"/>
              <a:buNone/>
              <a:tabLst/>
              <a:defRPr/>
            </a:pPr>
            <a:r>
              <a:rPr kumimoji="0" lang="ru-RU" sz="4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Главное (1)</a:t>
            </a:r>
          </a:p>
        </p:txBody>
      </p:sp>
      <p:sp>
        <p:nvSpPr>
          <p:cNvPr id="327" name="Google Shape;327;p24"/>
          <p:cNvSpPr txBox="1"/>
          <p:nvPr/>
        </p:nvSpPr>
        <p:spPr>
          <a:xfrm>
            <a:off x="2118361" y="1927496"/>
            <a:ext cx="7988166" cy="444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marR="0" lvl="0" indent="-254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Char char="•"/>
              <a:tabLst/>
              <a:defRPr/>
            </a:pP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Используйте надлежащие СИЗ, которые должны включать в себя средства для защиты органов дыхания и зрения, халат и перчатки.</a:t>
            </a:r>
          </a:p>
          <a:p>
            <a:pPr marL="228600" marR="0" lvl="0" indent="-101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24242"/>
              </a:buClr>
              <a:buSzPts val="2000"/>
              <a:buFont typeface="Arial"/>
              <a:buNone/>
              <a:tabLst/>
              <a:defRPr/>
            </a:pPr>
            <a:endParaRPr kumimoji="0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540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Char char="•"/>
              <a:tabLst/>
              <a:defRPr/>
            </a:pP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Тип используемых СИЗ может быть скорректирован с учетом результатов оценки рисков на месте.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24242"/>
              </a:buClr>
              <a:buSzPts val="2000"/>
              <a:buFont typeface="Arial"/>
              <a:buNone/>
              <a:tabLst/>
              <a:defRPr/>
            </a:pPr>
            <a:endParaRPr kumimoji="0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540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Char char="•"/>
              <a:tabLst/>
              <a:defRPr/>
            </a:pP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Тестирование должно выполняться в отдельном хорошо вентилируемом помещении.</a:t>
            </a:r>
          </a:p>
        </p:txBody>
      </p:sp>
      <p:sp>
        <p:nvSpPr>
          <p:cNvPr id="328" name="Google Shape;328;p24"/>
          <p:cNvSpPr txBox="1">
            <a:spLocks noGrp="1"/>
          </p:cNvSpPr>
          <p:nvPr>
            <p:ph type="ftr" idx="11"/>
          </p:nvPr>
        </p:nvSpPr>
        <p:spPr>
          <a:xfrm>
            <a:off x="160021" y="6318171"/>
            <a:ext cx="9406890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ru-RU" sz="1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Курс «Диагностический экспресс-тест на антигены вируса SARS-CoV-2» v3.0 | Меры безопасности при выполнении ДЭТ на антигены вируса SARS-CoV-2 </a:t>
            </a:r>
          </a:p>
        </p:txBody>
      </p:sp>
      <p:pic>
        <p:nvPicPr>
          <p:cNvPr id="329" name="Google Shape;329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07039" y="4350188"/>
            <a:ext cx="1438808" cy="18696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91919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  <a:tabLst/>
                <a:defRPr/>
              </a:pPr>
              <a:t>27</a:t>
            </a:fld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91919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335" name="Google Shape;335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" y="0"/>
            <a:ext cx="1981364" cy="1550126"/>
          </a:xfrm>
          <a:prstGeom prst="rect">
            <a:avLst/>
          </a:prstGeom>
          <a:noFill/>
          <a:ln>
            <a:noFill/>
          </a:ln>
        </p:spPr>
      </p:pic>
      <p:sp>
        <p:nvSpPr>
          <p:cNvPr id="336" name="Google Shape;336;p25"/>
          <p:cNvSpPr/>
          <p:nvPr/>
        </p:nvSpPr>
        <p:spPr>
          <a:xfrm>
            <a:off x="0" y="0"/>
            <a:ext cx="12192000" cy="6858000"/>
          </a:xfrm>
          <a:prstGeom prst="flowChartInputOutput">
            <a:avLst/>
          </a:prstGeom>
          <a:solidFill>
            <a:schemeClr val="accent1"/>
          </a:solidFill>
          <a:ln w="12700" cap="flat" cmpd="sng">
            <a:solidFill>
              <a:srgbClr val="00628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7" name="Google Shape;337;p25"/>
          <p:cNvSpPr txBox="1"/>
          <p:nvPr/>
        </p:nvSpPr>
        <p:spPr>
          <a:xfrm>
            <a:off x="2858589" y="303656"/>
            <a:ext cx="4674326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Arial"/>
              <a:buNone/>
              <a:tabLst/>
              <a:defRPr/>
            </a:pPr>
            <a:r>
              <a:rPr kumimoji="0" lang="ru-RU" sz="4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Главное (2)</a:t>
            </a:r>
          </a:p>
        </p:txBody>
      </p:sp>
      <p:sp>
        <p:nvSpPr>
          <p:cNvPr id="338" name="Google Shape;338;p25"/>
          <p:cNvSpPr txBox="1"/>
          <p:nvPr/>
        </p:nvSpPr>
        <p:spPr>
          <a:xfrm>
            <a:off x="2326908" y="1382064"/>
            <a:ext cx="7772397" cy="444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marR="0" lvl="0" indent="-2540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Char char="•"/>
              <a:tabLst/>
              <a:defRPr/>
            </a:pP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В отношении SARS-CoV-2 активны как хлорка, так и этиловый спирт.</a:t>
            </a:r>
          </a:p>
          <a:p>
            <a:pPr marL="228600" marR="0" lvl="0" indent="-101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24242"/>
              </a:buClr>
              <a:buSzPts val="2000"/>
              <a:buFont typeface="Arial"/>
              <a:buNone/>
              <a:tabLst/>
              <a:defRPr/>
            </a:pPr>
            <a:endParaRPr kumimoji="0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540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Char char="•"/>
              <a:tabLst/>
              <a:defRPr/>
            </a:pP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Для эффективной дезинфекции очень важны время взаимодействия, разведение и срок хранения рабочего раствора дезинфектанта (после его приготовления).</a:t>
            </a:r>
          </a:p>
          <a:p>
            <a:pPr marL="228600" marR="0" lvl="0" indent="-101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24242"/>
              </a:buClr>
              <a:buSzPts val="2000"/>
              <a:buFont typeface="Arial"/>
              <a:buNone/>
              <a:tabLst/>
              <a:defRPr/>
            </a:pPr>
            <a:endParaRPr kumimoji="0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540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Char char="•"/>
              <a:tabLst/>
              <a:defRPr/>
            </a:pP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В отсутствие иных указаний со всеми отходами, образующимися в результате взятия проб и выполнении тестирования с </a:t>
            </a:r>
            <a:r>
              <a:rPr kumimoji="0" lang="ru-RU" sz="24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ДЭТ</a:t>
            </a: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 на антигены вируса SARS-CoV-2, следует обращаться как с биологически опасными.</a:t>
            </a:r>
          </a:p>
          <a:p>
            <a:pPr marL="285750" marR="0" lvl="0" indent="-222250" algn="l" defTabSz="914400" rtl="0" eaLnBrk="1" fontAlgn="auto" latinLnBrk="0" hangingPunct="1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rgbClr val="424242"/>
              </a:buClr>
              <a:buSzPts val="1000"/>
              <a:buFont typeface="Arial"/>
              <a:buNone/>
              <a:tabLst/>
              <a:defRPr/>
            </a:pPr>
            <a:endParaRPr kumimoji="0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9" name="Google Shape;339;p25"/>
          <p:cNvSpPr txBox="1">
            <a:spLocks noGrp="1"/>
          </p:cNvSpPr>
          <p:nvPr>
            <p:ph type="ftr" idx="11"/>
          </p:nvPr>
        </p:nvSpPr>
        <p:spPr>
          <a:xfrm>
            <a:off x="182880" y="6356350"/>
            <a:ext cx="9441179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ru-RU" sz="1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Курс «Диагностический экспресс-тест на антигены вируса SARS-CoV-2» v3.0 | Меры безопасности при выполнении ДЭТ на антигены вируса SARS-CoV-2 </a:t>
            </a:r>
          </a:p>
        </p:txBody>
      </p:sp>
      <p:pic>
        <p:nvPicPr>
          <p:cNvPr id="340" name="Google Shape;340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28957" y="4393325"/>
            <a:ext cx="1407827" cy="19630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3C16B9F-E4DF-0B4D-8F6D-CDAE169A5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Вопросы?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DB6F39-695C-004B-B1C1-C240CDD05DD7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</p:spPr>
        <p:txBody>
          <a:bodyPr/>
          <a:lstStyle/>
          <a:p>
            <a:fld id="{8B709DE2-93F8-7E45-91D0-E19ACC3ADA42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6430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</a:pPr>
            <a:r>
              <a:rPr lang="ru-RU"/>
              <a:t>Цели изучения</a:t>
            </a:r>
          </a:p>
        </p:txBody>
      </p:sp>
      <p:sp>
        <p:nvSpPr>
          <p:cNvPr id="103" name="Google Shape;103;p2"/>
          <p:cNvSpPr txBox="1">
            <a:spLocks noGrp="1"/>
          </p:cNvSpPr>
          <p:nvPr>
            <p:ph type="body" idx="1"/>
          </p:nvPr>
        </p:nvSpPr>
        <p:spPr>
          <a:xfrm>
            <a:off x="838200" y="1736203"/>
            <a:ext cx="10515600" cy="444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54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ru-RU" sz="2400" dirty="0"/>
              <a:t>По окончании </a:t>
            </a:r>
            <a:r>
              <a:rPr lang="ru-RU" sz="2400"/>
              <a:t>данного модуля </a:t>
            </a:r>
            <a:r>
              <a:rPr lang="ru-RU" sz="2400" dirty="0"/>
              <a:t>вы будете знать:   </a:t>
            </a:r>
          </a:p>
          <a:p>
            <a:pPr marL="971550" lvl="1" indent="-311150">
              <a:buSzPts val="2400"/>
            </a:pPr>
            <a:r>
              <a:rPr lang="ru-RU" sz="2400" dirty="0"/>
              <a:t>какие потребуются средства индивидуальной защиты (СИЗ) и как их использовать </a:t>
            </a:r>
          </a:p>
          <a:p>
            <a:pPr marL="971550" lvl="1" indent="-31115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ru-RU" sz="2400" dirty="0"/>
              <a:t>как приготовить и использовать </a:t>
            </a:r>
            <a:r>
              <a:rPr lang="ru-RU" sz="2400" dirty="0" err="1"/>
              <a:t>дезинфектанты</a:t>
            </a:r>
            <a:r>
              <a:rPr lang="ru-RU" sz="2400" dirty="0"/>
              <a:t>   </a:t>
            </a:r>
          </a:p>
          <a:p>
            <a:pPr marL="971550" lvl="1" indent="-31115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ru-RU" sz="2400" dirty="0"/>
              <a:t>как безопасно выполнять тестирование и удалять отходы. </a:t>
            </a:r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sz="2400" dirty="0"/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sz="2400" dirty="0"/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sz="2400" dirty="0"/>
          </a:p>
        </p:txBody>
      </p:sp>
      <p:sp>
        <p:nvSpPr>
          <p:cNvPr id="104" name="Google Shape;104;p2"/>
          <p:cNvSpPr txBox="1">
            <a:spLocks noGrp="1"/>
          </p:cNvSpPr>
          <p:nvPr>
            <p:ph type="sldNum" idx="12"/>
          </p:nvPr>
        </p:nvSpPr>
        <p:spPr>
          <a:xfrm>
            <a:off x="11353799" y="6311900"/>
            <a:ext cx="510252" cy="57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tabLst/>
                <a:defRPr/>
              </a:pPr>
              <a:t>3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42424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073BBF2B-6ADD-1924-D8F4-298F5E34C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10330543" cy="501650"/>
          </a:xfrm>
        </p:spPr>
        <p:txBody>
          <a:bodyPr/>
          <a:lstStyle/>
          <a:p>
            <a:r>
              <a:rPr lang="ru-RU" dirty="0"/>
              <a:t>Курс «Диагностический экспресс-тест на антигены вируса SARS-CoV-2» v</a:t>
            </a:r>
            <a:r>
              <a:rPr lang="en-GB" dirty="0"/>
              <a:t>3</a:t>
            </a:r>
            <a:r>
              <a:rPr lang="ru-RU" dirty="0"/>
              <a:t>.0 |</a:t>
            </a:r>
            <a:r>
              <a:rPr lang="en-GB" dirty="0"/>
              <a:t> </a:t>
            </a:r>
            <a:r>
              <a:rPr lang="ru-RU" dirty="0"/>
              <a:t>Меры безопасности при выполнении ДЭТ на антигены вируса SARS-CoV-2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3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ru-RU"/>
              <a:t>Как передается вирус SARS-CoV-2 (1)</a:t>
            </a:r>
          </a:p>
        </p:txBody>
      </p:sp>
      <p:sp>
        <p:nvSpPr>
          <p:cNvPr id="111" name="Google Shape;111;p3"/>
          <p:cNvSpPr txBox="1">
            <a:spLocks noGrp="1"/>
          </p:cNvSpPr>
          <p:nvPr>
            <p:ph type="body" idx="1"/>
          </p:nvPr>
        </p:nvSpPr>
        <p:spPr>
          <a:xfrm>
            <a:off x="838200" y="1736203"/>
            <a:ext cx="10515600" cy="444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ru-RU" sz="2400" dirty="0" err="1"/>
              <a:t>Коронавирус</a:t>
            </a:r>
            <a:r>
              <a:rPr lang="ru-RU" sz="2400" dirty="0"/>
              <a:t> SARS-CoV-2 передается через прямой, опосредованный (через загрязненные предметы или поверхности) или тесный контакт с инфицированными людьми за счет мелких капель, выделяемых изо рта и носа инфицированного человека при кашле, чихании, разговоре, дыхании или пении.</a:t>
            </a: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ru-RU" sz="2400" dirty="0"/>
              <a:t> </a:t>
            </a: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ru-RU" sz="2400" dirty="0"/>
              <a:t>Люди, находящиеся в тесном контакте с инфицированным человеком, могут получить вирус SARS-CoV-2, если такие капли, содержащие инфекцию, попадут им в рот, нос или глаза.</a:t>
            </a:r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sz="2400" dirty="0"/>
          </a:p>
        </p:txBody>
      </p:sp>
      <p:sp>
        <p:nvSpPr>
          <p:cNvPr id="112" name="Google Shape;112;p3"/>
          <p:cNvSpPr txBox="1">
            <a:spLocks noGrp="1"/>
          </p:cNvSpPr>
          <p:nvPr>
            <p:ph type="sldNum" idx="12"/>
          </p:nvPr>
        </p:nvSpPr>
        <p:spPr>
          <a:xfrm>
            <a:off x="11353799" y="6311900"/>
            <a:ext cx="510252" cy="57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tabLst/>
                <a:defRPr/>
              </a:pPr>
              <a:t>4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42424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5FE0FDA4-4E8A-359A-C812-1C6C712DDE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10330543" cy="501650"/>
          </a:xfrm>
        </p:spPr>
        <p:txBody>
          <a:bodyPr/>
          <a:lstStyle/>
          <a:p>
            <a:r>
              <a:rPr lang="ru-RU" dirty="0"/>
              <a:t>Курс «Диагностический экспресс-тест на антигены вируса SARS-CoV-2» v</a:t>
            </a:r>
            <a:r>
              <a:rPr lang="en-GB" dirty="0"/>
              <a:t>3</a:t>
            </a:r>
            <a:r>
              <a:rPr lang="ru-RU" dirty="0"/>
              <a:t>.0 |</a:t>
            </a:r>
            <a:r>
              <a:rPr lang="en-GB" dirty="0"/>
              <a:t> </a:t>
            </a:r>
            <a:r>
              <a:rPr lang="ru-RU" dirty="0"/>
              <a:t>Меры безопасности при выполнении ДЭТ на антигены вируса SARS-CoV-2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4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ru-RU"/>
              <a:t>Как передается вирус SARS-CoV-2 (2)</a:t>
            </a:r>
          </a:p>
        </p:txBody>
      </p:sp>
      <p:sp>
        <p:nvSpPr>
          <p:cNvPr id="119" name="Google Shape;119;p4"/>
          <p:cNvSpPr txBox="1">
            <a:spLocks noGrp="1"/>
          </p:cNvSpPr>
          <p:nvPr>
            <p:ph type="body" idx="1"/>
          </p:nvPr>
        </p:nvSpPr>
        <p:spPr>
          <a:xfrm>
            <a:off x="838200" y="1736203"/>
            <a:ext cx="10515600" cy="444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ru-RU" sz="2400" dirty="0"/>
              <a:t>Чтобы избежать контакта, важно сохранять дистанцию </a:t>
            </a:r>
            <a:r>
              <a:rPr lang="ru-RU" sz="2400" u="sng" dirty="0"/>
              <a:t>по меньшей мере</a:t>
            </a:r>
            <a:r>
              <a:rPr lang="ru-RU" sz="2400" dirty="0"/>
              <a:t> в 1 м от других людей, часто мыть руки и при чихании или кашле закрывать рот платком или сгибом локтя. </a:t>
            </a: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endParaRPr sz="2400" dirty="0"/>
          </a:p>
          <a:p>
            <a:pPr marL="0" lvl="0" indent="0">
              <a:buNone/>
            </a:pPr>
            <a:r>
              <a:rPr lang="ru-RU" sz="2400" dirty="0"/>
              <a:t>Если сохранять дистанцию (в 1 м или больше) невозможно, важной мерой защиты окружающих является маска. Также важно часто мыть руки.</a:t>
            </a:r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sz="2400" dirty="0"/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sz="2400" dirty="0"/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sz="2400" dirty="0"/>
          </a:p>
        </p:txBody>
      </p:sp>
      <p:sp>
        <p:nvSpPr>
          <p:cNvPr id="120" name="Google Shape;120;p4"/>
          <p:cNvSpPr txBox="1">
            <a:spLocks noGrp="1"/>
          </p:cNvSpPr>
          <p:nvPr>
            <p:ph type="sldNum" idx="12"/>
          </p:nvPr>
        </p:nvSpPr>
        <p:spPr>
          <a:xfrm>
            <a:off x="11353799" y="6311900"/>
            <a:ext cx="510252" cy="57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tabLst/>
                <a:defRPr/>
              </a:pPr>
              <a:t>5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42424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A992E35B-CC1B-5232-5B8C-DB34F9F5BD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10330543" cy="501650"/>
          </a:xfrm>
        </p:spPr>
        <p:txBody>
          <a:bodyPr/>
          <a:lstStyle/>
          <a:p>
            <a:r>
              <a:rPr lang="ru-RU" dirty="0"/>
              <a:t>Курс «Диагностический экспресс-тест на антигены вируса SARS-CoV-2» v</a:t>
            </a:r>
            <a:r>
              <a:rPr lang="en-GB" dirty="0"/>
              <a:t>3</a:t>
            </a:r>
            <a:r>
              <a:rPr lang="ru-RU" dirty="0"/>
              <a:t>.0 |</a:t>
            </a:r>
            <a:r>
              <a:rPr lang="en-GB" dirty="0"/>
              <a:t> </a:t>
            </a:r>
            <a:r>
              <a:rPr lang="ru-RU" dirty="0"/>
              <a:t>Меры безопасности при выполнении ДЭТ на антигены вируса SARS-CoV-2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5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ru-RU"/>
              <a:t>Как передается вирус SARS-CoV-2 (3)</a:t>
            </a:r>
          </a:p>
        </p:txBody>
      </p:sp>
      <p:sp>
        <p:nvSpPr>
          <p:cNvPr id="128" name="Google Shape;128;p5"/>
          <p:cNvSpPr txBox="1">
            <a:spLocks noGrp="1"/>
          </p:cNvSpPr>
          <p:nvPr>
            <p:ph type="body" idx="1"/>
          </p:nvPr>
        </p:nvSpPr>
        <p:spPr>
          <a:xfrm>
            <a:off x="838199" y="1611765"/>
            <a:ext cx="11025851" cy="444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54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Char char="•"/>
            </a:pPr>
            <a:r>
              <a:rPr lang="ru-RU" sz="2200" dirty="0"/>
              <a:t>Во время процедуры взятия проб/мазков могут образовываться очень мелкие капельки, которые в течение длительного времени могут оставаться в воздухе во взвешенном состоянии </a:t>
            </a:r>
          </a:p>
          <a:p>
            <a:pPr marL="685800" lvl="1" indent="-2540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200"/>
              <a:buChar char="•"/>
            </a:pPr>
            <a:r>
              <a:rPr lang="ru-RU" sz="2200" dirty="0"/>
              <a:t>Данная процедура не считается сопровождающейся образованием аэрозолей</a:t>
            </a:r>
            <a:r>
              <a:rPr lang="ru-RU" sz="2200" baseline="30000" dirty="0"/>
              <a:t>1</a:t>
            </a:r>
          </a:p>
          <a:p>
            <a:pPr marL="228600" lvl="0" indent="-254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Char char="•"/>
            </a:pPr>
            <a:r>
              <a:rPr lang="ru-RU" sz="2200" dirty="0"/>
              <a:t>Когда мазки берут у людей, инфицированных SARS-CoV-2, образующиеся при этом капельки могут содержать данный коронавирус </a:t>
            </a:r>
          </a:p>
          <a:p>
            <a:pPr marL="228600" lvl="0" indent="-254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Char char="•"/>
            </a:pPr>
            <a:r>
              <a:rPr lang="ru-RU" sz="2200" dirty="0"/>
              <a:t>Их могут вдыхать медицинские работники или другие присутствующие, если они не пользуются надлежащими СИЗ. Использование надлежащих СИЗ в ходе процедуры обеспечивает низкий риск передачи вируса</a:t>
            </a:r>
          </a:p>
          <a:p>
            <a:pPr marL="228600" lvl="0" indent="-254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Char char="•"/>
            </a:pPr>
            <a:r>
              <a:rPr lang="ru-RU" sz="2200" dirty="0"/>
              <a:t>В зоны, где проводится взятие мазков, не должны допускаться посетители.</a:t>
            </a:r>
          </a:p>
          <a:p>
            <a:pPr marL="228600" lvl="0" indent="-114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</a:pPr>
            <a:endParaRPr sz="2200" dirty="0"/>
          </a:p>
        </p:txBody>
      </p:sp>
      <p:sp>
        <p:nvSpPr>
          <p:cNvPr id="129" name="Google Shape;129;p5"/>
          <p:cNvSpPr txBox="1">
            <a:spLocks noGrp="1"/>
          </p:cNvSpPr>
          <p:nvPr>
            <p:ph type="sldNum" idx="12"/>
          </p:nvPr>
        </p:nvSpPr>
        <p:spPr>
          <a:xfrm>
            <a:off x="11353799" y="6311900"/>
            <a:ext cx="510252" cy="57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tabLst/>
                <a:defRPr/>
              </a:pPr>
              <a:t>6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42424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31" name="Google Shape;131;p5"/>
          <p:cNvSpPr/>
          <p:nvPr/>
        </p:nvSpPr>
        <p:spPr>
          <a:xfrm>
            <a:off x="729671" y="5857104"/>
            <a:ext cx="10515599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tabLst/>
              <a:defRPr/>
            </a:pPr>
            <a:r>
              <a:rPr kumimoji="0" lang="ru-RU" sz="1000" b="0" i="0" u="none" strike="noStrike" kern="0" cap="none" spc="0" normalizeH="0" baseline="3000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1</a:t>
            </a:r>
            <a:r>
              <a:rPr kumimoji="0" lang="ru-RU" sz="1000" b="0" i="0" u="none" strike="noStrike" kern="0" cap="none" spc="0" normalizeH="0" baseline="0" noProof="0" dirty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 Профилактика инфекций и инфекционный контроль при оказании медицинской помощи пациентам с предполагаемой или подтвержденной коронавирусной инфекцией (COVID-19). Временные рекомендации, 12 июля 2021 г. Женева: Всемирная организация здравоохранения; 2021.</a:t>
            </a:r>
          </a:p>
        </p:txBody>
      </p: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DFA6F4E2-4A8F-473A-E273-B8E24A121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10330543" cy="501650"/>
          </a:xfrm>
        </p:spPr>
        <p:txBody>
          <a:bodyPr/>
          <a:lstStyle/>
          <a:p>
            <a:r>
              <a:rPr lang="ru-RU" dirty="0"/>
              <a:t>Курс «Диагностический экспресс-тест на антигены вируса SARS-CoV-2» v</a:t>
            </a:r>
            <a:r>
              <a:rPr lang="en-GB" dirty="0"/>
              <a:t>3</a:t>
            </a:r>
            <a:r>
              <a:rPr lang="ru-RU" dirty="0"/>
              <a:t>.0 |</a:t>
            </a:r>
            <a:r>
              <a:rPr lang="en-GB" dirty="0"/>
              <a:t> </a:t>
            </a:r>
            <a:r>
              <a:rPr lang="ru-RU" dirty="0"/>
              <a:t>Меры безопасности при выполнении ДЭТ на антигены вируса SARS-CoV-2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6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ru-RU"/>
              <a:t>Проведение оценки биологических рисков (1)</a:t>
            </a:r>
          </a:p>
        </p:txBody>
      </p:sp>
      <p:sp>
        <p:nvSpPr>
          <p:cNvPr id="138" name="Google Shape;138;p6"/>
          <p:cNvSpPr txBox="1">
            <a:spLocks noGrp="1"/>
          </p:cNvSpPr>
          <p:nvPr>
            <p:ph type="body" idx="1"/>
          </p:nvPr>
        </p:nvSpPr>
        <p:spPr>
          <a:xfrm>
            <a:off x="838200" y="1736203"/>
            <a:ext cx="10515600" cy="444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ru-RU" sz="2300" dirty="0"/>
              <a:t>Оценка биологических рисков – это систематический процесс сбора информации и оценки вероятности и последствий воздействия или высвобождения опасных материалов на рабочем месте, а также определения того, какие меры контроля приведут к снижению рисков.</a:t>
            </a: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endParaRPr sz="1700" dirty="0"/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r>
              <a:rPr lang="ru-RU" sz="2300" b="1" dirty="0">
                <a:solidFill>
                  <a:srgbClr val="009AC9"/>
                </a:solidFill>
              </a:rPr>
              <a:t>ШАГ 1. Соберите информацию (идентификация опасностей) </a:t>
            </a: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r>
              <a:rPr lang="ru-RU" sz="2300" b="1" dirty="0">
                <a:solidFill>
                  <a:srgbClr val="009AC9"/>
                </a:solidFill>
              </a:rPr>
              <a:t>ШАГ 2. Оцените риски </a:t>
            </a: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r>
              <a:rPr lang="ru-RU" sz="2300" b="1" dirty="0">
                <a:solidFill>
                  <a:srgbClr val="009AC9"/>
                </a:solidFill>
              </a:rPr>
              <a:t>ШАГ 3. Разработайте стратегию контроля рисков </a:t>
            </a: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r>
              <a:rPr lang="ru-RU" sz="2300" b="1" dirty="0">
                <a:solidFill>
                  <a:srgbClr val="009AC9"/>
                </a:solidFill>
              </a:rPr>
              <a:t>ШАГ 4. Выберите меры контроля рисков и внедрите их </a:t>
            </a: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r>
              <a:rPr lang="ru-RU" sz="2300" b="1" dirty="0">
                <a:solidFill>
                  <a:srgbClr val="009AC9"/>
                </a:solidFill>
              </a:rPr>
              <a:t>ШАГ 5. Проанализируйте риски и оцените меры их контроля </a:t>
            </a:r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sz="2300" dirty="0"/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sz="2300" dirty="0"/>
          </a:p>
          <a:p>
            <a:pPr marL="228600" lvl="0" indent="-101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sz="2300" dirty="0"/>
          </a:p>
        </p:txBody>
      </p:sp>
      <p:sp>
        <p:nvSpPr>
          <p:cNvPr id="139" name="Google Shape;139;p6"/>
          <p:cNvSpPr txBox="1">
            <a:spLocks noGrp="1"/>
          </p:cNvSpPr>
          <p:nvPr>
            <p:ph type="sldNum" idx="12"/>
          </p:nvPr>
        </p:nvSpPr>
        <p:spPr>
          <a:xfrm>
            <a:off x="11353799" y="6311900"/>
            <a:ext cx="510252" cy="57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tabLst/>
                <a:defRPr/>
              </a:pPr>
              <a:t>7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42424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D880FD9D-993D-15F0-EB38-24C675293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10330543" cy="501650"/>
          </a:xfrm>
        </p:spPr>
        <p:txBody>
          <a:bodyPr/>
          <a:lstStyle/>
          <a:p>
            <a:r>
              <a:rPr lang="ru-RU" dirty="0"/>
              <a:t>Курс «Диагностический экспресс-тест на антигены вируса SARS-CoV-2» v</a:t>
            </a:r>
            <a:r>
              <a:rPr lang="en-GB" dirty="0"/>
              <a:t>3</a:t>
            </a:r>
            <a:r>
              <a:rPr lang="ru-RU" dirty="0"/>
              <a:t>.0 |</a:t>
            </a:r>
            <a:r>
              <a:rPr lang="en-GB" dirty="0"/>
              <a:t> </a:t>
            </a:r>
            <a:r>
              <a:rPr lang="ru-RU" dirty="0"/>
              <a:t>Меры безопасности при выполнении ДЭТ на антигены вируса SARS-CoV-2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7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94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ru-RU"/>
              <a:t>Проведение оценки биологических рисков (2)</a:t>
            </a:r>
          </a:p>
        </p:txBody>
      </p:sp>
      <p:sp>
        <p:nvSpPr>
          <p:cNvPr id="147" name="Google Shape;147;p7"/>
          <p:cNvSpPr txBox="1">
            <a:spLocks noGrp="1"/>
          </p:cNvSpPr>
          <p:nvPr>
            <p:ph type="body" idx="1"/>
          </p:nvPr>
        </p:nvSpPr>
        <p:spPr>
          <a:xfrm>
            <a:off x="838199" y="1339928"/>
            <a:ext cx="10760243" cy="444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1775" lvl="0" indent="-244475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ru-RU" sz="2200" dirty="0"/>
              <a:t>Оценка рисков должна проводиться непрерывно.</a:t>
            </a:r>
          </a:p>
          <a:p>
            <a:pPr marL="228600" lvl="0" indent="-24130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Char char="•"/>
            </a:pPr>
            <a:r>
              <a:rPr lang="ru-RU" sz="2200" dirty="0"/>
              <a:t>Ее следует проводить в начале любой работы с биологическими агентами и каждый раз, когда происходят изменения, затрагивающие: </a:t>
            </a:r>
          </a:p>
          <a:p>
            <a:pPr marL="800100" lvl="1" indent="-35560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ru-RU" sz="2200" dirty="0"/>
              <a:t>персонал</a:t>
            </a:r>
          </a:p>
          <a:p>
            <a:pPr marL="800100" lvl="1" indent="-35560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ru-RU" sz="2200" dirty="0"/>
              <a:t>помещения</a:t>
            </a:r>
          </a:p>
          <a:p>
            <a:pPr marL="800100" lvl="1" indent="-35560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ru-RU" sz="2200" dirty="0"/>
              <a:t>оборудование</a:t>
            </a:r>
          </a:p>
          <a:p>
            <a:pPr marL="800100" lvl="1" indent="-35560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ru-RU" sz="2200" dirty="0"/>
              <a:t>методы</a:t>
            </a:r>
          </a:p>
          <a:p>
            <a:pPr marL="800100" lvl="1" indent="-35560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ru-RU" sz="2200" dirty="0"/>
              <a:t>нормативные документы.</a:t>
            </a:r>
          </a:p>
          <a:p>
            <a:pPr marL="342900" lvl="0" indent="-32385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700"/>
              <a:buChar char="•"/>
            </a:pPr>
            <a:r>
              <a:rPr lang="ru-RU" sz="2200" dirty="0"/>
              <a:t>Дополнительную информацию о том, как проводить оценку рисков, можно найти в следующих публикациях: </a:t>
            </a:r>
            <a:r>
              <a:rPr lang="ru-RU" sz="2200" u="sng" dirty="0">
                <a:solidFill>
                  <a:srgbClr val="009AC9"/>
                </a:solidFill>
                <a:hlinkClick r:id="rId3"/>
              </a:rPr>
              <a:t>«Оценка рисков контакта с вирусом COVID-19 для медицинских работников и ведение контактировавших: временные рекомендации, 19 марта 2020 г.»</a:t>
            </a:r>
            <a:r>
              <a:rPr lang="ru-RU" sz="2200" u="sng" dirty="0">
                <a:solidFill>
                  <a:srgbClr val="009AC9"/>
                </a:solidFill>
              </a:rPr>
              <a:t> и версия того же документа от 9 сентября 2020 г.</a:t>
            </a:r>
            <a:r>
              <a:rPr lang="ru-RU" sz="2200" dirty="0"/>
              <a:t>, а также </a:t>
            </a:r>
            <a:r>
              <a:rPr lang="ru-RU" sz="2200" u="sng" dirty="0">
                <a:solidFill>
                  <a:schemeClr val="hlink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«</a:t>
            </a:r>
            <a:r>
              <a:rPr lang="ru-RU" sz="2200" u="sng" dirty="0" err="1">
                <a:solidFill>
                  <a:schemeClr val="hlink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Laboratory</a:t>
            </a:r>
            <a:r>
              <a:rPr lang="ru-RU" sz="2200" u="sng" dirty="0">
                <a:solidFill>
                  <a:schemeClr val="hlink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ru-RU" sz="2200" u="sng" dirty="0" err="1">
                <a:solidFill>
                  <a:schemeClr val="hlink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biosafety</a:t>
            </a:r>
            <a:r>
              <a:rPr lang="ru-RU" sz="2200" u="sng" dirty="0">
                <a:solidFill>
                  <a:schemeClr val="hlink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ru-RU" sz="2200" u="sng" dirty="0" err="1">
                <a:solidFill>
                  <a:schemeClr val="hlink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guidance</a:t>
            </a:r>
            <a:r>
              <a:rPr lang="ru-RU" sz="2200" u="sng" dirty="0">
                <a:solidFill>
                  <a:schemeClr val="hlink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ru-RU" sz="2200" u="sng" dirty="0" err="1">
                <a:solidFill>
                  <a:schemeClr val="hlink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related</a:t>
            </a:r>
            <a:r>
              <a:rPr lang="ru-RU" sz="2200" u="sng" dirty="0">
                <a:solidFill>
                  <a:schemeClr val="hlink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ru-RU" sz="2200" u="sng" dirty="0" err="1">
                <a:solidFill>
                  <a:schemeClr val="hlink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to</a:t>
            </a:r>
            <a:r>
              <a:rPr lang="ru-RU" sz="2200" u="sng" dirty="0">
                <a:solidFill>
                  <a:schemeClr val="hlink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ru-RU" sz="2200" u="sng" dirty="0" err="1">
                <a:solidFill>
                  <a:schemeClr val="hlink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coronavirus</a:t>
            </a:r>
            <a:r>
              <a:rPr lang="ru-RU" sz="2200" u="sng" dirty="0">
                <a:solidFill>
                  <a:schemeClr val="hlink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ru-RU" sz="2200" u="sng" dirty="0" err="1">
                <a:solidFill>
                  <a:schemeClr val="hlink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disease</a:t>
            </a:r>
            <a:r>
              <a:rPr lang="ru-RU" sz="2200" u="sng" dirty="0">
                <a:solidFill>
                  <a:schemeClr val="hlink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(COVID-19): </a:t>
            </a:r>
            <a:r>
              <a:rPr lang="ru-RU" sz="2200" u="sng" dirty="0" err="1">
                <a:solidFill>
                  <a:schemeClr val="hlink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Interim</a:t>
            </a:r>
            <a:r>
              <a:rPr lang="ru-RU" sz="2200" u="sng" dirty="0">
                <a:solidFill>
                  <a:schemeClr val="hlink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ru-RU" sz="2200" u="sng" dirty="0" err="1">
                <a:solidFill>
                  <a:schemeClr val="hlink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guidance</a:t>
            </a:r>
            <a:r>
              <a:rPr lang="ru-RU" sz="2200" u="sng" dirty="0">
                <a:solidFill>
                  <a:schemeClr val="hlink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, 28 </a:t>
            </a:r>
            <a:r>
              <a:rPr lang="ru-RU" sz="2200" u="sng" dirty="0" err="1">
                <a:solidFill>
                  <a:schemeClr val="hlink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January</a:t>
            </a:r>
            <a:r>
              <a:rPr lang="ru-RU" sz="2200" u="sng" dirty="0">
                <a:solidFill>
                  <a:schemeClr val="hlink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2021»</a:t>
            </a:r>
            <a:r>
              <a:rPr lang="ru-RU" sz="2200" dirty="0"/>
              <a:t> [Рекомендации по мерам лабораторной безопасности в отношении коронавирусной болезни (COVID-19): временные рекомендации, 28 января 2021 г.]</a:t>
            </a:r>
          </a:p>
          <a:p>
            <a:pPr marL="342900" lvl="0" indent="-21590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</a:pPr>
            <a:endParaRPr sz="2200" dirty="0"/>
          </a:p>
          <a:p>
            <a:pPr marL="228600" lvl="0" indent="-10160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700"/>
              <a:buNone/>
            </a:pPr>
            <a:endParaRPr sz="2200" dirty="0"/>
          </a:p>
          <a:p>
            <a:pPr marL="228600" lvl="0" indent="-10160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700"/>
              <a:buNone/>
            </a:pPr>
            <a:endParaRPr sz="2200" dirty="0"/>
          </a:p>
        </p:txBody>
      </p:sp>
      <p:sp>
        <p:nvSpPr>
          <p:cNvPr id="148" name="Google Shape;148;p7"/>
          <p:cNvSpPr txBox="1">
            <a:spLocks noGrp="1"/>
          </p:cNvSpPr>
          <p:nvPr>
            <p:ph type="sldNum" idx="12"/>
          </p:nvPr>
        </p:nvSpPr>
        <p:spPr>
          <a:xfrm>
            <a:off x="11353799" y="6311900"/>
            <a:ext cx="510252" cy="57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tabLst/>
                <a:defRPr/>
              </a:pPr>
              <a:t>8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42424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03EAA930-B795-76BF-DE63-166A33C34A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10330543" cy="501650"/>
          </a:xfrm>
        </p:spPr>
        <p:txBody>
          <a:bodyPr/>
          <a:lstStyle/>
          <a:p>
            <a:r>
              <a:rPr lang="ru-RU" dirty="0"/>
              <a:t>Курс «Диагностический экспресс-тест на антигены вируса SARS-CoV-2» v</a:t>
            </a:r>
            <a:r>
              <a:rPr lang="en-GB" dirty="0"/>
              <a:t>3</a:t>
            </a:r>
            <a:r>
              <a:rPr lang="ru-RU" dirty="0"/>
              <a:t>.0 |</a:t>
            </a:r>
            <a:r>
              <a:rPr lang="en-GB" dirty="0"/>
              <a:t> </a:t>
            </a:r>
            <a:r>
              <a:rPr lang="ru-RU" dirty="0"/>
              <a:t>Меры безопасности при выполнении ДЭТ на антигены вируса SARS-CoV-2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983CA1-233E-8D49-BDD4-DEF8A2E61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703696"/>
            <a:ext cx="10515600" cy="942814"/>
          </a:xfrm>
        </p:spPr>
        <p:txBody>
          <a:bodyPr/>
          <a:lstStyle/>
          <a:p>
            <a:r>
              <a:rPr lang="ru-RU" dirty="0"/>
              <a:t>Уровень рисков при выполнении ДЭТ на антигены вируса SARS-CoV-2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37F04C-11D0-9943-B5EC-CFFD376A74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FAE5F5-7331-9C4C-BA54-BE91D7A85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DE6-22C6-0E40-B20E-F2D718CBADB2}" type="slidenum">
              <a:rPr lang="en-GB" smtClean="0"/>
              <a:pPr/>
              <a:t>9</a:t>
            </a:fld>
            <a:endParaRPr lang="en-GB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54F0344-7585-774F-88F6-BD25B258DF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6053677"/>
              </p:ext>
            </p:extLst>
          </p:nvPr>
        </p:nvGraphicFramePr>
        <p:xfrm>
          <a:off x="838199" y="1973356"/>
          <a:ext cx="9506804" cy="280146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150712">
                  <a:extLst>
                    <a:ext uri="{9D8B030D-6E8A-4147-A177-3AD203B41FA5}">
                      <a16:colId xmlns:a16="http://schemas.microsoft.com/office/drawing/2014/main" val="3109221945"/>
                    </a:ext>
                  </a:extLst>
                </a:gridCol>
                <a:gridCol w="2678046">
                  <a:extLst>
                    <a:ext uri="{9D8B030D-6E8A-4147-A177-3AD203B41FA5}">
                      <a16:colId xmlns:a16="http://schemas.microsoft.com/office/drawing/2014/main" val="2188643014"/>
                    </a:ext>
                  </a:extLst>
                </a:gridCol>
                <a:gridCol w="2678046">
                  <a:extLst>
                    <a:ext uri="{9D8B030D-6E8A-4147-A177-3AD203B41FA5}">
                      <a16:colId xmlns:a16="http://schemas.microsoft.com/office/drawing/2014/main" val="2811185890"/>
                    </a:ext>
                  </a:extLst>
                </a:gridCol>
              </a:tblGrid>
              <a:tr h="42546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FFFF"/>
                          </a:solidFill>
                          <a:latin typeface="+mj-lt"/>
                        </a:rPr>
                        <a:t>Процедура</a:t>
                      </a:r>
                    </a:p>
                  </a:txBody>
                  <a:tcPr marL="51435" marR="51435" marT="0" marB="0" anchor="ctr">
                    <a:solidFill>
                      <a:srgbClr val="009AC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FFFF"/>
                          </a:solidFill>
                          <a:latin typeface="+mj-lt"/>
                          <a:ea typeface="Times New Roman" panose="02020603050405020304" pitchFamily="18" charset="0"/>
                          <a:cs typeface="Times New Roman"/>
                        </a:rPr>
                        <a:t>Исходный риск*</a:t>
                      </a:r>
                    </a:p>
                  </a:txBody>
                  <a:tcPr marL="51435" marR="51435" marT="0" marB="0" anchor="ctr">
                    <a:solidFill>
                      <a:srgbClr val="009AC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FFFF"/>
                          </a:solidFill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Остаточный риск**</a:t>
                      </a:r>
                    </a:p>
                  </a:txBody>
                  <a:tcPr marL="51435" marR="51435" marT="0" marB="0" anchor="ctr">
                    <a:solidFill>
                      <a:srgbClr val="009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3272626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+mj-lt"/>
                        </a:rPr>
                        <a:t>Взятие проб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itchFamily="2" charset="2"/>
                        <a:buNone/>
                      </a:pPr>
                      <a:r>
                        <a:rPr lang="ru-RU" sz="2000" dirty="0">
                          <a:latin typeface="+mj-lt"/>
                        </a:rPr>
                        <a:t>Средний–высокий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itchFamily="2" charset="2"/>
                        <a:buNone/>
                      </a:pPr>
                      <a:r>
                        <a:rPr lang="ru-RU" sz="2000" dirty="0">
                          <a:latin typeface="+mj-lt"/>
                        </a:rPr>
                        <a:t>Низкий–средний</a:t>
                      </a: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398063701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+mj-lt"/>
                        </a:rPr>
                        <a:t>Приём и регистрация проб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Низкий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Низкий</a:t>
                      </a: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796594543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+mj-lt"/>
                        </a:rPr>
                        <a:t>Постановка теста на антигены вируса SARS-CoV-2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Низкий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Низкий</a:t>
                      </a: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858647977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BEF8C965-D66C-4D04-925F-2261B56D3980}"/>
              </a:ext>
            </a:extLst>
          </p:cNvPr>
          <p:cNvSpPr txBox="1"/>
          <p:nvPr/>
        </p:nvSpPr>
        <p:spPr>
          <a:xfrm>
            <a:off x="755315" y="4954203"/>
            <a:ext cx="9930882" cy="109260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177800" indent="-177800">
              <a:spcAft>
                <a:spcPts val="600"/>
              </a:spcAft>
            </a:pPr>
            <a:r>
              <a:rPr lang="ru-RU" sz="1500" dirty="0"/>
              <a:t>*	Исходный риск – риск, существующий до принятия любых конкретных мер предосторожности</a:t>
            </a:r>
            <a:br>
              <a:rPr lang="ru-RU" sz="1500" dirty="0"/>
            </a:br>
            <a:r>
              <a:rPr lang="ru-RU" sz="1500" dirty="0"/>
              <a:t>(например, без использования вентиляции, СИЗ)</a:t>
            </a:r>
          </a:p>
          <a:p>
            <a:pPr marL="177800" indent="-177800">
              <a:spcAft>
                <a:spcPts val="600"/>
              </a:spcAft>
            </a:pPr>
            <a:r>
              <a:rPr lang="ru-RU" sz="1500" dirty="0"/>
              <a:t>**	Остаточный риск – риск, остающийся после принятия основных мер предосторожности </a:t>
            </a:r>
            <a:br>
              <a:rPr lang="ru-RU" sz="1500" dirty="0"/>
            </a:br>
            <a:r>
              <a:rPr lang="ru-RU" sz="1500" dirty="0"/>
              <a:t>(например, с использованием вентиляции, СИЗ)</a:t>
            </a:r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39FE046F-1E8E-4104-90E4-6F4BEC7166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10255180" cy="501650"/>
          </a:xfrm>
        </p:spPr>
        <p:txBody>
          <a:bodyPr/>
          <a:lstStyle/>
          <a:p>
            <a:r>
              <a:rPr lang="ru-RU" dirty="0"/>
              <a:t>Курс «Диагностический экспресс-тест на антигены вируса SARS-CoV-2» v</a:t>
            </a:r>
            <a:r>
              <a:rPr lang="en-GB" dirty="0"/>
              <a:t>3</a:t>
            </a:r>
            <a:r>
              <a:rPr lang="ru-RU" dirty="0"/>
              <a:t>.0 | Меры безопасности при выполнении ДЭТ на антигены вируса SARS-CoV-2</a:t>
            </a:r>
          </a:p>
        </p:txBody>
      </p:sp>
    </p:spTree>
    <p:extLst>
      <p:ext uri="{BB962C8B-B14F-4D97-AF65-F5344CB8AC3E}">
        <p14:creationId xmlns:p14="http://schemas.microsoft.com/office/powerpoint/2010/main" val="19213592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0">
      <a:dk1>
        <a:srgbClr val="424242"/>
      </a:dk1>
      <a:lt1>
        <a:srgbClr val="FFFFFF"/>
      </a:lt1>
      <a:dk2>
        <a:srgbClr val="44546A"/>
      </a:dk2>
      <a:lt2>
        <a:srgbClr val="E7E6E6"/>
      </a:lt2>
      <a:accent1>
        <a:srgbClr val="0087BC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Custom 20">
      <a:dk1>
        <a:srgbClr val="424242"/>
      </a:dk1>
      <a:lt1>
        <a:srgbClr val="FFFFFF"/>
      </a:lt1>
      <a:dk2>
        <a:srgbClr val="44546A"/>
      </a:dk2>
      <a:lt2>
        <a:srgbClr val="E7E6E6"/>
      </a:lt2>
      <a:accent1>
        <a:srgbClr val="0087BC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5775</TotalTime>
  <Words>3176</Words>
  <Application>Microsoft Office PowerPoint</Application>
  <PresentationFormat>Widescreen</PresentationFormat>
  <Paragraphs>275</Paragraphs>
  <Slides>28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Arial</vt:lpstr>
      <vt:lpstr>Calibri</vt:lpstr>
      <vt:lpstr>Noto Sans Symbols</vt:lpstr>
      <vt:lpstr>Symbol</vt:lpstr>
      <vt:lpstr>Office Theme</vt:lpstr>
      <vt:lpstr>1_Office Theme</vt:lpstr>
      <vt:lpstr>05</vt:lpstr>
      <vt:lpstr>Ограничение ответственности</vt:lpstr>
      <vt:lpstr>Цели изучения</vt:lpstr>
      <vt:lpstr>Как передается вирус SARS-CoV-2 (1)</vt:lpstr>
      <vt:lpstr>Как передается вирус SARS-CoV-2 (2)</vt:lpstr>
      <vt:lpstr>Как передается вирус SARS-CoV-2 (3)</vt:lpstr>
      <vt:lpstr>Проведение оценки биологических рисков (1)</vt:lpstr>
      <vt:lpstr>Проведение оценки биологических рисков (2)</vt:lpstr>
      <vt:lpstr>Уровень рисков при выполнении ДЭТ на антигены вируса SARS-CoV-2</vt:lpstr>
      <vt:lpstr>Что следует сделать до взятия мазков и проведения тестов</vt:lpstr>
      <vt:lpstr>Как надевать СИЗ</vt:lpstr>
      <vt:lpstr>Подготовка рабочего места</vt:lpstr>
      <vt:lpstr>Организация рабочего места</vt:lpstr>
      <vt:lpstr>Когда вы проводите ДЭТ на антигены вируса SARS-CoV-2:</vt:lpstr>
      <vt:lpstr>Дезинфектанты</vt:lpstr>
      <vt:lpstr>Дезинфектанты для SARS-COV-2</vt:lpstr>
      <vt:lpstr>Приготовление и использование дезинфектантов</vt:lpstr>
      <vt:lpstr>PowerPoint Presentation</vt:lpstr>
      <vt:lpstr>PowerPoint Presentation</vt:lpstr>
      <vt:lpstr>Что делать при разлитиях</vt:lpstr>
      <vt:lpstr>Управление отходами</vt:lpstr>
      <vt:lpstr>Утилизация отходов (1)</vt:lpstr>
      <vt:lpstr>Утилизация отходов (2)</vt:lpstr>
      <vt:lpstr>Что следует сделать по завершении тестирования</vt:lpstr>
      <vt:lpstr>Проведение тестирования в общественных местах</vt:lpstr>
      <vt:lpstr>PowerPoint Presentation</vt:lpstr>
      <vt:lpstr>PowerPoint Presentation</vt:lpstr>
      <vt:lpstr>Вопросы?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ROSS PAPA</dc:creator>
  <cp:lastModifiedBy>natacha milhano</cp:lastModifiedBy>
  <cp:revision>125</cp:revision>
  <dcterms:created xsi:type="dcterms:W3CDTF">2020-10-08T10:02:18Z</dcterms:created>
  <dcterms:modified xsi:type="dcterms:W3CDTF">2022-10-04T11:33:17Z</dcterms:modified>
</cp:coreProperties>
</file>