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1" r:id="rId2"/>
  </p:sldMasterIdLst>
  <p:notesMasterIdLst>
    <p:notesMasterId r:id="rId30"/>
  </p:notesMasterIdLst>
  <p:sldIdLst>
    <p:sldId id="256" r:id="rId3"/>
    <p:sldId id="292" r:id="rId4"/>
    <p:sldId id="257" r:id="rId5"/>
    <p:sldId id="290" r:id="rId6"/>
    <p:sldId id="274" r:id="rId7"/>
    <p:sldId id="275" r:id="rId8"/>
    <p:sldId id="294" r:id="rId9"/>
    <p:sldId id="262" r:id="rId10"/>
    <p:sldId id="278" r:id="rId11"/>
    <p:sldId id="264" r:id="rId12"/>
    <p:sldId id="298" r:id="rId13"/>
    <p:sldId id="281" r:id="rId14"/>
    <p:sldId id="272" r:id="rId15"/>
    <p:sldId id="282" r:id="rId16"/>
    <p:sldId id="269" r:id="rId17"/>
    <p:sldId id="284" r:id="rId18"/>
    <p:sldId id="285" r:id="rId19"/>
    <p:sldId id="293" r:id="rId20"/>
    <p:sldId id="286" r:id="rId21"/>
    <p:sldId id="296" r:id="rId22"/>
    <p:sldId id="288" r:id="rId23"/>
    <p:sldId id="299" r:id="rId24"/>
    <p:sldId id="289" r:id="rId25"/>
    <p:sldId id="291" r:id="rId26"/>
    <p:sldId id="300" r:id="rId27"/>
    <p:sldId id="279" r:id="rId28"/>
    <p:sldId id="271"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2478439-2249-E1EC-A7AB-8851EB8D152A}" name="andre.trollip@finddx.org" initials="an" userId="S::urn:spo:guest#andre.trollip@finddx.org::" providerId="AD"/>
  <p188:author id="{A0BF55F1-DB94-4CBA-153D-88EB9840318B}" name="natacha milhano" initials="nm" userId="88c9fc77fb725f94"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Talya Underwood" initials="TU" lastIdx="6" clrIdx="0">
    <p:extLst>
      <p:ext uri="{19B8F6BF-5375-455C-9EA6-DF929625EA0E}">
        <p15:presenceInfo xmlns:p15="http://schemas.microsoft.com/office/powerpoint/2012/main" userId="d1b78f39f266085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A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016" autoAdjust="0"/>
    <p:restoredTop sz="94696"/>
  </p:normalViewPr>
  <p:slideViewPr>
    <p:cSldViewPr snapToGrid="0" snapToObjects="1">
      <p:cViewPr varScale="1">
        <p:scale>
          <a:sx n="67" d="100"/>
          <a:sy n="67" d="100"/>
        </p:scale>
        <p:origin x="446"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microsoft.com/office/2018/10/relationships/authors" Targe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EDBD40-84B1-2349-A508-11CBED669F65}" type="datetimeFigureOut">
              <a:rPr lang="en-GB" smtClean="0"/>
              <a:t>06/09/2022</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7A6307-915A-134B-ACFB-C4EC86CF7165}" type="slidenum">
              <a:rPr lang="en-GB" smtClean="0"/>
              <a:t>‹#›</a:t>
            </a:fld>
            <a:endParaRPr lang="en-GB" dirty="0"/>
          </a:p>
        </p:txBody>
      </p:sp>
    </p:spTree>
    <p:extLst>
      <p:ext uri="{BB962C8B-B14F-4D97-AF65-F5344CB8AC3E}">
        <p14:creationId xmlns:p14="http://schemas.microsoft.com/office/powerpoint/2010/main" val="17941060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 name="Google Shape;9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482410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7" name="Google Shape;137;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115636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4" name="Google Shape;154;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769074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6" name="Google Shape;206;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275063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5" name="Google Shape;255;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04295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0" name="Google Shape;280;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306864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p2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1" name="Google Shape;291;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685817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Text, whiteboard&#10;&#10;Description automatically generated">
            <a:extLst>
              <a:ext uri="{FF2B5EF4-FFF2-40B4-BE49-F238E27FC236}">
                <a16:creationId xmlns:a16="http://schemas.microsoft.com/office/drawing/2014/main" id="{FFC70F78-64E0-FE44-8E2F-FB45D5FA4D41}"/>
              </a:ext>
            </a:extLst>
          </p:cNvPr>
          <p:cNvPicPr>
            <a:picLocks noChangeAspect="1"/>
          </p:cNvPicPr>
          <p:nvPr userDrawn="1"/>
        </p:nvPicPr>
        <p:blipFill rotWithShape="1">
          <a:blip r:embed="rId2"/>
          <a:srcRect l="4305" t="7072" r="24869" b="8522"/>
          <a:stretch/>
        </p:blipFill>
        <p:spPr>
          <a:xfrm>
            <a:off x="5668617" y="1285833"/>
            <a:ext cx="6394174" cy="4286333"/>
          </a:xfrm>
          <a:prstGeom prst="rect">
            <a:avLst/>
          </a:prstGeom>
        </p:spPr>
      </p:pic>
      <p:sp>
        <p:nvSpPr>
          <p:cNvPr id="4" name="Date Placeholder 3">
            <a:extLst>
              <a:ext uri="{FF2B5EF4-FFF2-40B4-BE49-F238E27FC236}">
                <a16:creationId xmlns:a16="http://schemas.microsoft.com/office/drawing/2014/main" id="{FBA0A1A0-4D4D-CE47-A67E-A9F4DBB197A3}"/>
              </a:ext>
            </a:extLst>
          </p:cNvPr>
          <p:cNvSpPr>
            <a:spLocks noGrp="1"/>
          </p:cNvSpPr>
          <p:nvPr>
            <p:ph type="dt" sz="half" idx="10"/>
          </p:nvPr>
        </p:nvSpPr>
        <p:spPr/>
        <p:txBody>
          <a:bodyPr/>
          <a:lstStyle/>
          <a:p>
            <a:fld id="{EA522B81-2778-5C41-B3B3-DFCBD4CA0C71}" type="datetime1">
              <a:rPr lang="en-GB" smtClean="0"/>
              <a:t>06/09/2022</a:t>
            </a:fld>
            <a:endParaRPr lang="en-GB" dirty="0"/>
          </a:p>
        </p:txBody>
      </p:sp>
      <p:sp>
        <p:nvSpPr>
          <p:cNvPr id="5" name="Footer Placeholder 4">
            <a:extLst>
              <a:ext uri="{FF2B5EF4-FFF2-40B4-BE49-F238E27FC236}">
                <a16:creationId xmlns:a16="http://schemas.microsoft.com/office/drawing/2014/main" id="{CF9E9A00-C2FB-0A47-AD17-4BC42A25DA12}"/>
              </a:ext>
            </a:extLst>
          </p:cNvPr>
          <p:cNvSpPr>
            <a:spLocks noGrp="1"/>
          </p:cNvSpPr>
          <p:nvPr>
            <p:ph type="ftr" sz="quarter" idx="11"/>
          </p:nvPr>
        </p:nvSpPr>
        <p:spPr/>
        <p:txBody>
          <a:bodyPr/>
          <a:lstStyle/>
          <a:p>
            <a:r>
              <a:rPr lang="en-GB" dirty="0"/>
              <a:t>Conference     |     Presentation title</a:t>
            </a:r>
          </a:p>
        </p:txBody>
      </p:sp>
      <p:sp>
        <p:nvSpPr>
          <p:cNvPr id="6" name="Slide Number Placeholder 5">
            <a:extLst>
              <a:ext uri="{FF2B5EF4-FFF2-40B4-BE49-F238E27FC236}">
                <a16:creationId xmlns:a16="http://schemas.microsoft.com/office/drawing/2014/main" id="{CEDE29F7-DCB0-094C-851F-A0968DD4F817}"/>
              </a:ext>
            </a:extLst>
          </p:cNvPr>
          <p:cNvSpPr>
            <a:spLocks noGrp="1"/>
          </p:cNvSpPr>
          <p:nvPr>
            <p:ph type="sldNum" sz="quarter" idx="12"/>
          </p:nvPr>
        </p:nvSpPr>
        <p:spPr/>
        <p:txBody>
          <a:bodyPr/>
          <a:lstStyle/>
          <a:p>
            <a:fld id="{42D34DE6-22C6-0E40-B20E-F2D718CBADB2}" type="slidenum">
              <a:rPr lang="en-GB" smtClean="0"/>
              <a:t>‹#›</a:t>
            </a:fld>
            <a:endParaRPr lang="en-GB" dirty="0"/>
          </a:p>
        </p:txBody>
      </p:sp>
      <p:sp>
        <p:nvSpPr>
          <p:cNvPr id="11" name="Freeform 10">
            <a:extLst>
              <a:ext uri="{FF2B5EF4-FFF2-40B4-BE49-F238E27FC236}">
                <a16:creationId xmlns:a16="http://schemas.microsoft.com/office/drawing/2014/main" id="{9BADA697-CC04-904E-A093-84FF3BFDB055}"/>
              </a:ext>
            </a:extLst>
          </p:cNvPr>
          <p:cNvSpPr/>
          <p:nvPr userDrawn="1"/>
        </p:nvSpPr>
        <p:spPr>
          <a:xfrm>
            <a:off x="0" y="1010155"/>
            <a:ext cx="6394174" cy="5036476"/>
          </a:xfrm>
          <a:custGeom>
            <a:avLst/>
            <a:gdLst>
              <a:gd name="connsiteX0" fmla="*/ 0 w 6394174"/>
              <a:gd name="connsiteY0" fmla="*/ 0 h 5036476"/>
              <a:gd name="connsiteX1" fmla="*/ 6394174 w 6394174"/>
              <a:gd name="connsiteY1" fmla="*/ 0 h 5036476"/>
              <a:gd name="connsiteX2" fmla="*/ 5135055 w 6394174"/>
              <a:gd name="connsiteY2" fmla="*/ 5036476 h 5036476"/>
              <a:gd name="connsiteX3" fmla="*/ 0 w 6394174"/>
              <a:gd name="connsiteY3" fmla="*/ 5036476 h 5036476"/>
            </a:gdLst>
            <a:ahLst/>
            <a:cxnLst>
              <a:cxn ang="0">
                <a:pos x="connsiteX0" y="connsiteY0"/>
              </a:cxn>
              <a:cxn ang="0">
                <a:pos x="connsiteX1" y="connsiteY1"/>
              </a:cxn>
              <a:cxn ang="0">
                <a:pos x="connsiteX2" y="connsiteY2"/>
              </a:cxn>
              <a:cxn ang="0">
                <a:pos x="connsiteX3" y="connsiteY3"/>
              </a:cxn>
            </a:cxnLst>
            <a:rect l="l" t="t" r="r" b="b"/>
            <a:pathLst>
              <a:path w="6394174" h="5036476">
                <a:moveTo>
                  <a:pt x="0" y="0"/>
                </a:moveTo>
                <a:lnTo>
                  <a:pt x="6394174" y="0"/>
                </a:lnTo>
                <a:lnTo>
                  <a:pt x="5135055" y="5036476"/>
                </a:lnTo>
                <a:lnTo>
                  <a:pt x="0" y="503647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2" name="Title 1">
            <a:extLst>
              <a:ext uri="{FF2B5EF4-FFF2-40B4-BE49-F238E27FC236}">
                <a16:creationId xmlns:a16="http://schemas.microsoft.com/office/drawing/2014/main" id="{E3B9F9C4-72BA-474A-85F1-51D0937124B8}"/>
              </a:ext>
            </a:extLst>
          </p:cNvPr>
          <p:cNvSpPr>
            <a:spLocks noGrp="1"/>
          </p:cNvSpPr>
          <p:nvPr>
            <p:ph type="ctrTitle"/>
          </p:nvPr>
        </p:nvSpPr>
        <p:spPr>
          <a:xfrm>
            <a:off x="838200" y="1122362"/>
            <a:ext cx="4588565" cy="2940351"/>
          </a:xfrm>
        </p:spPr>
        <p:txBody>
          <a:bodyPr lIns="0" tIns="0" rIns="0" bIns="0" anchor="b"/>
          <a:lstStyle>
            <a:lvl1pPr algn="l">
              <a:defRPr sz="4000">
                <a:solidFill>
                  <a:schemeClr val="bg1"/>
                </a:solidFill>
              </a:defRPr>
            </a:lvl1pPr>
          </a:lstStyle>
          <a:p>
            <a:r>
              <a:rPr lang="en-GB" dirty="0"/>
              <a:t>Click to edit Master title style</a:t>
            </a:r>
          </a:p>
        </p:txBody>
      </p:sp>
      <p:sp>
        <p:nvSpPr>
          <p:cNvPr id="3" name="Subtitle 2">
            <a:extLst>
              <a:ext uri="{FF2B5EF4-FFF2-40B4-BE49-F238E27FC236}">
                <a16:creationId xmlns:a16="http://schemas.microsoft.com/office/drawing/2014/main" id="{5EB50E9B-DD61-564D-A61F-AAAC18591A98}"/>
              </a:ext>
            </a:extLst>
          </p:cNvPr>
          <p:cNvSpPr>
            <a:spLocks noGrp="1"/>
          </p:cNvSpPr>
          <p:nvPr>
            <p:ph type="subTitle" idx="1"/>
          </p:nvPr>
        </p:nvSpPr>
        <p:spPr>
          <a:xfrm>
            <a:off x="838200" y="4213184"/>
            <a:ext cx="3992217" cy="1044615"/>
          </a:xfrm>
        </p:spPr>
        <p:txBody>
          <a:bodyPr lIns="0" tIns="0" rIns="0" bIns="0"/>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p>
        </p:txBody>
      </p:sp>
    </p:spTree>
    <p:extLst>
      <p:ext uri="{BB962C8B-B14F-4D97-AF65-F5344CB8AC3E}">
        <p14:creationId xmlns:p14="http://schemas.microsoft.com/office/powerpoint/2010/main" val="2735490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54B2D-1D08-1F42-82CC-C7AF542F0459}"/>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8EB9826E-1933-D045-AF5A-BA3BD571F22E}"/>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ABA51D4-D759-BF40-A039-E4FAA312765B}"/>
              </a:ext>
            </a:extLst>
          </p:cNvPr>
          <p:cNvSpPr>
            <a:spLocks noGrp="1"/>
          </p:cNvSpPr>
          <p:nvPr>
            <p:ph type="dt" sz="half" idx="10"/>
          </p:nvPr>
        </p:nvSpPr>
        <p:spPr/>
        <p:txBody>
          <a:bodyPr/>
          <a:lstStyle/>
          <a:p>
            <a:fld id="{5F64AD41-62B4-234C-9B02-C581AEEE8082}" type="datetime1">
              <a:rPr lang="en-GB" smtClean="0"/>
              <a:t>06/09/2022</a:t>
            </a:fld>
            <a:endParaRPr lang="en-GB" dirty="0"/>
          </a:p>
        </p:txBody>
      </p:sp>
      <p:sp>
        <p:nvSpPr>
          <p:cNvPr id="5" name="Footer Placeholder 4">
            <a:extLst>
              <a:ext uri="{FF2B5EF4-FFF2-40B4-BE49-F238E27FC236}">
                <a16:creationId xmlns:a16="http://schemas.microsoft.com/office/drawing/2014/main" id="{9772C1AD-DD21-8840-A024-D910B5ADD3D3}"/>
              </a:ext>
            </a:extLst>
          </p:cNvPr>
          <p:cNvSpPr>
            <a:spLocks noGrp="1"/>
          </p:cNvSpPr>
          <p:nvPr>
            <p:ph type="ftr" sz="quarter" idx="11"/>
          </p:nvPr>
        </p:nvSpPr>
        <p:spPr/>
        <p:txBody>
          <a:bodyPr/>
          <a:lstStyle/>
          <a:p>
            <a:r>
              <a:rPr lang="en-GB" dirty="0"/>
              <a:t>Conference     |     Presentation title</a:t>
            </a:r>
          </a:p>
        </p:txBody>
      </p:sp>
      <p:sp>
        <p:nvSpPr>
          <p:cNvPr id="6" name="Slide Number Placeholder 5">
            <a:extLst>
              <a:ext uri="{FF2B5EF4-FFF2-40B4-BE49-F238E27FC236}">
                <a16:creationId xmlns:a16="http://schemas.microsoft.com/office/drawing/2014/main" id="{C6DDF021-28A2-0E47-939B-CB6C5AFF24DF}"/>
              </a:ext>
            </a:extLst>
          </p:cNvPr>
          <p:cNvSpPr>
            <a:spLocks noGrp="1"/>
          </p:cNvSpPr>
          <p:nvPr>
            <p:ph type="sldNum" sz="quarter" idx="12"/>
          </p:nvPr>
        </p:nvSpPr>
        <p:spPr/>
        <p:txBody>
          <a:bodyPr/>
          <a:lstStyle/>
          <a:p>
            <a:fld id="{42D34DE6-22C6-0E40-B20E-F2D718CBADB2}" type="slidenum">
              <a:rPr lang="en-GB" smtClean="0"/>
              <a:t>‹#›</a:t>
            </a:fld>
            <a:endParaRPr lang="en-GB" dirty="0"/>
          </a:p>
        </p:txBody>
      </p:sp>
    </p:spTree>
    <p:extLst>
      <p:ext uri="{BB962C8B-B14F-4D97-AF65-F5344CB8AC3E}">
        <p14:creationId xmlns:p14="http://schemas.microsoft.com/office/powerpoint/2010/main" val="1152826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C505180-52A3-D34D-9AA3-CB39D7876EE6}"/>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BA89CAB5-C205-214E-BF83-E135B9869C4E}"/>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F0D129C-15AC-1A4E-8785-88A1FA6D267B}"/>
              </a:ext>
            </a:extLst>
          </p:cNvPr>
          <p:cNvSpPr>
            <a:spLocks noGrp="1"/>
          </p:cNvSpPr>
          <p:nvPr>
            <p:ph type="dt" sz="half" idx="10"/>
          </p:nvPr>
        </p:nvSpPr>
        <p:spPr/>
        <p:txBody>
          <a:bodyPr/>
          <a:lstStyle/>
          <a:p>
            <a:fld id="{0B4AF139-AF18-F44B-BD06-58DDC85C1355}" type="datetime1">
              <a:rPr lang="en-GB" smtClean="0"/>
              <a:t>06/09/2022</a:t>
            </a:fld>
            <a:endParaRPr lang="en-GB" dirty="0"/>
          </a:p>
        </p:txBody>
      </p:sp>
      <p:sp>
        <p:nvSpPr>
          <p:cNvPr id="5" name="Footer Placeholder 4">
            <a:extLst>
              <a:ext uri="{FF2B5EF4-FFF2-40B4-BE49-F238E27FC236}">
                <a16:creationId xmlns:a16="http://schemas.microsoft.com/office/drawing/2014/main" id="{F9D5B4E7-1AB3-7F41-95D0-6BD052ED4B63}"/>
              </a:ext>
            </a:extLst>
          </p:cNvPr>
          <p:cNvSpPr>
            <a:spLocks noGrp="1"/>
          </p:cNvSpPr>
          <p:nvPr>
            <p:ph type="ftr" sz="quarter" idx="11"/>
          </p:nvPr>
        </p:nvSpPr>
        <p:spPr/>
        <p:txBody>
          <a:bodyPr/>
          <a:lstStyle/>
          <a:p>
            <a:r>
              <a:rPr lang="en-GB" dirty="0"/>
              <a:t>Conference     |     Presentation title</a:t>
            </a:r>
          </a:p>
        </p:txBody>
      </p:sp>
      <p:sp>
        <p:nvSpPr>
          <p:cNvPr id="6" name="Slide Number Placeholder 5">
            <a:extLst>
              <a:ext uri="{FF2B5EF4-FFF2-40B4-BE49-F238E27FC236}">
                <a16:creationId xmlns:a16="http://schemas.microsoft.com/office/drawing/2014/main" id="{C5D1B791-FCAC-4049-BD9A-ED3978986234}"/>
              </a:ext>
            </a:extLst>
          </p:cNvPr>
          <p:cNvSpPr>
            <a:spLocks noGrp="1"/>
          </p:cNvSpPr>
          <p:nvPr>
            <p:ph type="sldNum" sz="quarter" idx="12"/>
          </p:nvPr>
        </p:nvSpPr>
        <p:spPr/>
        <p:txBody>
          <a:bodyPr/>
          <a:lstStyle/>
          <a:p>
            <a:fld id="{42D34DE6-22C6-0E40-B20E-F2D718CBADB2}" type="slidenum">
              <a:rPr lang="en-GB" smtClean="0"/>
              <a:t>‹#›</a:t>
            </a:fld>
            <a:endParaRPr lang="en-GB" dirty="0"/>
          </a:p>
        </p:txBody>
      </p:sp>
    </p:spTree>
    <p:extLst>
      <p:ext uri="{BB962C8B-B14F-4D97-AF65-F5344CB8AC3E}">
        <p14:creationId xmlns:p14="http://schemas.microsoft.com/office/powerpoint/2010/main" val="31025396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ullet List">
    <p:spTree>
      <p:nvGrpSpPr>
        <p:cNvPr id="1" name=""/>
        <p:cNvGrpSpPr/>
        <p:nvPr/>
      </p:nvGrpSpPr>
      <p:grpSpPr>
        <a:xfrm>
          <a:off x="0" y="0"/>
          <a:ext cx="0" cy="0"/>
          <a:chOff x="0" y="0"/>
          <a:chExt cx="0" cy="0"/>
        </a:xfrm>
      </p:grpSpPr>
      <p:sp>
        <p:nvSpPr>
          <p:cNvPr id="53" name="Title Text"/>
          <p:cNvSpPr txBox="1">
            <a:spLocks noGrp="1"/>
          </p:cNvSpPr>
          <p:nvPr>
            <p:ph type="title"/>
          </p:nvPr>
        </p:nvSpPr>
        <p:spPr>
          <a:prstGeom prst="rect">
            <a:avLst/>
          </a:prstGeom>
        </p:spPr>
        <p:txBody>
          <a:bodyPr/>
          <a:lstStyle/>
          <a:p>
            <a:r>
              <a:rPr lang="en-GB"/>
              <a:t>Click to edit Master title style</a:t>
            </a:r>
            <a:endParaRPr/>
          </a:p>
        </p:txBody>
      </p:sp>
      <p:sp>
        <p:nvSpPr>
          <p:cNvPr id="54" name="Body Level One…"/>
          <p:cNvSpPr txBox="1">
            <a:spLocks noGrp="1"/>
          </p:cNvSpPr>
          <p:nvPr>
            <p:ph type="body" idx="1"/>
          </p:nvPr>
        </p:nvSpPr>
        <p:spPr>
          <a:prstGeom prst="rect">
            <a:avLst/>
          </a:prstGeom>
        </p:spPr>
        <p:txBody>
          <a:bodyPr numCol="1" spcCol="38100"/>
          <a:lstStyle>
            <a:lvl1pPr marL="381000" indent="-381000">
              <a:spcBef>
                <a:spcPts val="2100"/>
              </a:spcBef>
              <a:buSzPct val="50000"/>
              <a:buBlip>
                <a:blip r:embed="rId2"/>
              </a:buBlip>
              <a:defRPr sz="2100"/>
            </a:lvl1pPr>
            <a:lvl2pPr marL="381000" indent="-381000">
              <a:spcBef>
                <a:spcPts val="2100"/>
              </a:spcBef>
              <a:buSzPct val="50000"/>
              <a:buBlip>
                <a:blip r:embed="rId2"/>
              </a:buBlip>
              <a:defRPr sz="2100"/>
            </a:lvl2pPr>
            <a:lvl3pPr marL="381000" indent="-381000">
              <a:spcBef>
                <a:spcPts val="2100"/>
              </a:spcBef>
              <a:buSzPct val="50000"/>
              <a:buBlip>
                <a:blip r:embed="rId2"/>
              </a:buBlip>
              <a:defRPr sz="2100"/>
            </a:lvl3pPr>
            <a:lvl4pPr marL="381000" indent="-381000">
              <a:spcBef>
                <a:spcPts val="2100"/>
              </a:spcBef>
              <a:buSzPct val="50000"/>
              <a:buBlip>
                <a:blip r:embed="rId2"/>
              </a:buBlip>
              <a:defRPr sz="2100"/>
            </a:lvl4pPr>
            <a:lvl5pPr marL="381000" indent="-381000">
              <a:spcBef>
                <a:spcPts val="2100"/>
              </a:spcBef>
              <a:buSzPct val="50000"/>
              <a:buBlip>
                <a:blip r:embed="rId2"/>
              </a:buBlip>
              <a:defRPr sz="21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a:p>
        </p:txBody>
      </p:sp>
      <p:sp>
        <p:nvSpPr>
          <p:cNvPr id="55" name="Slide Number"/>
          <p:cNvSpPr txBox="1">
            <a:spLocks noGrp="1"/>
          </p:cNvSpPr>
          <p:nvPr>
            <p:ph type="sldNum" sz="quarter" idx="2"/>
          </p:nvPr>
        </p:nvSpPr>
        <p:spPr>
          <a:prstGeom prst="rect">
            <a:avLst/>
          </a:prstGeom>
        </p:spPr>
        <p:txBody>
          <a:bodyPr/>
          <a:lstStyle/>
          <a:p>
            <a:fld id="{8B709DE2-93F8-7E45-91D0-E19ACC3ADA42}" type="slidenum">
              <a:rPr lang="en-US" smtClean="0"/>
              <a:t>‹#›</a:t>
            </a:fld>
            <a:endParaRPr lang="en-US" dirty="0"/>
          </a:p>
        </p:txBody>
      </p:sp>
    </p:spTree>
    <p:extLst>
      <p:ext uri="{BB962C8B-B14F-4D97-AF65-F5344CB8AC3E}">
        <p14:creationId xmlns:p14="http://schemas.microsoft.com/office/powerpoint/2010/main" val="1730535582"/>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15"/>
        <p:cNvGrpSpPr/>
        <p:nvPr/>
      </p:nvGrpSpPr>
      <p:grpSpPr>
        <a:xfrm>
          <a:off x="0" y="0"/>
          <a:ext cx="0" cy="0"/>
          <a:chOff x="0" y="0"/>
          <a:chExt cx="0" cy="0"/>
        </a:xfrm>
      </p:grpSpPr>
      <p:pic>
        <p:nvPicPr>
          <p:cNvPr id="16" name="Google Shape;16;p26" descr="Text, whiteboard&#10;&#10;Description automatically generated"/>
          <p:cNvPicPr preferRelativeResize="0"/>
          <p:nvPr/>
        </p:nvPicPr>
        <p:blipFill rotWithShape="1">
          <a:blip r:embed="rId2">
            <a:alphaModFix/>
          </a:blip>
          <a:srcRect l="4305" t="7072" r="24869" b="8521"/>
          <a:stretch/>
        </p:blipFill>
        <p:spPr>
          <a:xfrm>
            <a:off x="5668617" y="1285833"/>
            <a:ext cx="6394174" cy="4286333"/>
          </a:xfrm>
          <a:prstGeom prst="rect">
            <a:avLst/>
          </a:prstGeom>
          <a:noFill/>
          <a:ln>
            <a:noFill/>
          </a:ln>
        </p:spPr>
      </p:pic>
      <p:sp>
        <p:nvSpPr>
          <p:cNvPr id="17" name="Google Shape;17;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Using SARS-CoV-2 RDT data</a:t>
            </a:r>
            <a:endParaRPr/>
          </a:p>
        </p:txBody>
      </p:sp>
      <p:sp>
        <p:nvSpPr>
          <p:cNvPr id="19" name="Google Shape;19;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20" name="Google Shape;20;p26"/>
          <p:cNvSpPr/>
          <p:nvPr/>
        </p:nvSpPr>
        <p:spPr>
          <a:xfrm>
            <a:off x="0" y="1010155"/>
            <a:ext cx="6394174" cy="5036476"/>
          </a:xfrm>
          <a:custGeom>
            <a:avLst/>
            <a:gdLst/>
            <a:ahLst/>
            <a:cxnLst/>
            <a:rect l="l" t="t" r="r" b="b"/>
            <a:pathLst>
              <a:path w="6394174" h="5036476" extrusionOk="0">
                <a:moveTo>
                  <a:pt x="0" y="0"/>
                </a:moveTo>
                <a:lnTo>
                  <a:pt x="6394174" y="0"/>
                </a:lnTo>
                <a:lnTo>
                  <a:pt x="5135055" y="5036476"/>
                </a:lnTo>
                <a:lnTo>
                  <a:pt x="0" y="5036476"/>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1" name="Google Shape;21;p26"/>
          <p:cNvSpPr txBox="1">
            <a:spLocks noGrp="1"/>
          </p:cNvSpPr>
          <p:nvPr>
            <p:ph type="ctrTitle"/>
          </p:nvPr>
        </p:nvSpPr>
        <p:spPr>
          <a:xfrm>
            <a:off x="838200" y="1122362"/>
            <a:ext cx="4588565" cy="2940351"/>
          </a:xfrm>
          <a:prstGeom prst="rect">
            <a:avLst/>
          </a:prstGeom>
          <a:noFill/>
          <a:ln>
            <a:noFill/>
          </a:ln>
        </p:spPr>
        <p:txBody>
          <a:bodyPr spcFirstLastPara="1" wrap="square" lIns="0" tIns="0" rIns="0" bIns="0" anchor="b" anchorCtr="0">
            <a:normAutofit/>
          </a:bodyPr>
          <a:lstStyle>
            <a:lvl1pPr lvl="0" algn="l">
              <a:lnSpc>
                <a:spcPct val="90000"/>
              </a:lnSpc>
              <a:spcBef>
                <a:spcPts val="0"/>
              </a:spcBef>
              <a:spcAft>
                <a:spcPts val="0"/>
              </a:spcAft>
              <a:buClr>
                <a:schemeClr val="lt1"/>
              </a:buClr>
              <a:buSzPts val="4000"/>
              <a:buFont typeface="Arial"/>
              <a:buNone/>
              <a:defRPr sz="4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26"/>
          <p:cNvSpPr txBox="1">
            <a:spLocks noGrp="1"/>
          </p:cNvSpPr>
          <p:nvPr>
            <p:ph type="subTitle" idx="1"/>
          </p:nvPr>
        </p:nvSpPr>
        <p:spPr>
          <a:xfrm>
            <a:off x="838200" y="4213184"/>
            <a:ext cx="3992217" cy="1044615"/>
          </a:xfrm>
          <a:prstGeom prst="rect">
            <a:avLst/>
          </a:prstGeom>
          <a:noFill/>
          <a:ln>
            <a:noFill/>
          </a:ln>
        </p:spPr>
        <p:txBody>
          <a:bodyPr spcFirstLastPara="1" wrap="square" lIns="0" tIns="0" rIns="0" bIns="0" anchor="t" anchorCtr="0">
            <a:normAutofit/>
          </a:bodyPr>
          <a:lstStyle>
            <a:lvl1pPr lvl="0" algn="l">
              <a:lnSpc>
                <a:spcPct val="90000"/>
              </a:lnSpc>
              <a:spcBef>
                <a:spcPts val="1000"/>
              </a:spcBef>
              <a:spcAft>
                <a:spcPts val="0"/>
              </a:spcAft>
              <a:buClr>
                <a:schemeClr val="lt1"/>
              </a:buClr>
              <a:buSzPts val="1800"/>
              <a:buNone/>
              <a:defRPr sz="1800">
                <a:solidFill>
                  <a:schemeClr val="lt1"/>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Tree>
    <p:extLst>
      <p:ext uri="{BB962C8B-B14F-4D97-AF65-F5344CB8AC3E}">
        <p14:creationId xmlns:p14="http://schemas.microsoft.com/office/powerpoint/2010/main" val="18906622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23"/>
        <p:cNvGrpSpPr/>
        <p:nvPr/>
      </p:nvGrpSpPr>
      <p:grpSpPr>
        <a:xfrm>
          <a:off x="0" y="0"/>
          <a:ext cx="0" cy="0"/>
          <a:chOff x="0" y="0"/>
          <a:chExt cx="0" cy="0"/>
        </a:xfrm>
      </p:grpSpPr>
      <p:sp>
        <p:nvSpPr>
          <p:cNvPr id="24" name="Google Shape;24;p27"/>
          <p:cNvSpPr/>
          <p:nvPr/>
        </p:nvSpPr>
        <p:spPr>
          <a:xfrm>
            <a:off x="-1" y="6311900"/>
            <a:ext cx="11353800" cy="570346"/>
          </a:xfrm>
          <a:custGeom>
            <a:avLst/>
            <a:gdLst/>
            <a:ahLst/>
            <a:cxnLst/>
            <a:rect l="l" t="t" r="r" b="b"/>
            <a:pathLst>
              <a:path w="11353800" h="570346" extrusionOk="0">
                <a:moveTo>
                  <a:pt x="0" y="0"/>
                </a:moveTo>
                <a:lnTo>
                  <a:pt x="4419175" y="0"/>
                </a:lnTo>
                <a:lnTo>
                  <a:pt x="6934625" y="0"/>
                </a:lnTo>
                <a:lnTo>
                  <a:pt x="11353800" y="0"/>
                </a:lnTo>
                <a:lnTo>
                  <a:pt x="11211214" y="570346"/>
                </a:lnTo>
                <a:lnTo>
                  <a:pt x="6792039" y="570346"/>
                </a:lnTo>
                <a:lnTo>
                  <a:pt x="4419175" y="570346"/>
                </a:lnTo>
                <a:lnTo>
                  <a:pt x="0" y="570346"/>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5" name="Google Shape;25;p27"/>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lvl1pPr lvl="0" algn="l">
              <a:lnSpc>
                <a:spcPct val="90000"/>
              </a:lnSpc>
              <a:spcBef>
                <a:spcPts val="0"/>
              </a:spcBef>
              <a:spcAft>
                <a:spcPts val="0"/>
              </a:spcAft>
              <a:buClr>
                <a:schemeClr val="accent1"/>
              </a:buClr>
              <a:buSzPts val="3600"/>
              <a:buFont typeface="Arial"/>
              <a:buNone/>
              <a:defRPr sz="3600">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 name="Google Shape;26;p27"/>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lvl1pPr marL="457200" lvl="0" indent="-355600" algn="l">
              <a:lnSpc>
                <a:spcPct val="100000"/>
              </a:lnSpc>
              <a:spcBef>
                <a:spcPts val="1000"/>
              </a:spcBef>
              <a:spcAft>
                <a:spcPts val="0"/>
              </a:spcAft>
              <a:buClr>
                <a:schemeClr val="accent1"/>
              </a:buClr>
              <a:buSzPts val="2000"/>
              <a:buChar char="•"/>
              <a:defRPr sz="2000"/>
            </a:lvl1pPr>
            <a:lvl2pPr marL="914400" lvl="1" indent="-342900" algn="l">
              <a:lnSpc>
                <a:spcPct val="100000"/>
              </a:lnSpc>
              <a:spcBef>
                <a:spcPts val="500"/>
              </a:spcBef>
              <a:spcAft>
                <a:spcPts val="0"/>
              </a:spcAft>
              <a:buClr>
                <a:schemeClr val="accent1"/>
              </a:buClr>
              <a:buSzPts val="1800"/>
              <a:buChar char="•"/>
              <a:defRPr sz="1800"/>
            </a:lvl2pPr>
            <a:lvl3pPr marL="1371600" lvl="2" indent="-342900" algn="l">
              <a:lnSpc>
                <a:spcPct val="100000"/>
              </a:lnSpc>
              <a:spcBef>
                <a:spcPts val="500"/>
              </a:spcBef>
              <a:spcAft>
                <a:spcPts val="0"/>
              </a:spcAft>
              <a:buClr>
                <a:schemeClr val="accent1"/>
              </a:buClr>
              <a:buSzPts val="1800"/>
              <a:buChar char="•"/>
              <a:defRPr sz="1800"/>
            </a:lvl3pPr>
            <a:lvl4pPr marL="1828800" lvl="3" indent="-342900" algn="l">
              <a:lnSpc>
                <a:spcPct val="100000"/>
              </a:lnSpc>
              <a:spcBef>
                <a:spcPts val="500"/>
              </a:spcBef>
              <a:spcAft>
                <a:spcPts val="0"/>
              </a:spcAft>
              <a:buClr>
                <a:schemeClr val="accent1"/>
              </a:buClr>
              <a:buSzPts val="1800"/>
              <a:buChar char="•"/>
              <a:defRPr sz="1800"/>
            </a:lvl4pPr>
            <a:lvl5pPr marL="2286000" lvl="4" indent="-342900" algn="l">
              <a:lnSpc>
                <a:spcPct val="100000"/>
              </a:lnSpc>
              <a:spcBef>
                <a:spcPts val="500"/>
              </a:spcBef>
              <a:spcAft>
                <a:spcPts val="0"/>
              </a:spcAft>
              <a:buClr>
                <a:schemeClr val="accent1"/>
              </a:buClr>
              <a:buSzPts val="1800"/>
              <a:buChar char="•"/>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 name="Google Shape;27;p27"/>
          <p:cNvSpPr txBox="1">
            <a:spLocks noGrp="1"/>
          </p:cNvSpPr>
          <p:nvPr>
            <p:ph type="ftr" idx="11"/>
          </p:nvPr>
        </p:nvSpPr>
        <p:spPr>
          <a:xfrm>
            <a:off x="838200" y="6356350"/>
            <a:ext cx="7315200" cy="50165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sz="1000" b="1" i="0">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Using SARS-CoV-2 RDT data</a:t>
            </a:r>
            <a:endParaRPr/>
          </a:p>
        </p:txBody>
      </p:sp>
      <p:sp>
        <p:nvSpPr>
          <p:cNvPr id="28" name="Google Shape;28;p27"/>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lvl1pPr marL="0" lvl="0" indent="0" algn="r">
              <a:spcBef>
                <a:spcPts val="0"/>
              </a:spcBef>
              <a:buNone/>
              <a:defRPr sz="1000" b="0" i="0" u="none" strike="noStrike" cap="none">
                <a:solidFill>
                  <a:schemeClr val="dk1"/>
                </a:solidFill>
                <a:latin typeface="Arial"/>
                <a:ea typeface="Arial"/>
                <a:cs typeface="Arial"/>
                <a:sym typeface="Arial"/>
              </a:defRPr>
            </a:lvl1pPr>
            <a:lvl2pPr marL="0" lvl="1" indent="0" algn="r">
              <a:spcBef>
                <a:spcPts val="0"/>
              </a:spcBef>
              <a:buNone/>
              <a:defRPr sz="1000" b="0" i="0" u="none" strike="noStrike" cap="none">
                <a:solidFill>
                  <a:schemeClr val="dk1"/>
                </a:solidFill>
                <a:latin typeface="Arial"/>
                <a:ea typeface="Arial"/>
                <a:cs typeface="Arial"/>
                <a:sym typeface="Arial"/>
              </a:defRPr>
            </a:lvl2pPr>
            <a:lvl3pPr marL="0" lvl="2" indent="0" algn="r">
              <a:spcBef>
                <a:spcPts val="0"/>
              </a:spcBef>
              <a:buNone/>
              <a:defRPr sz="1000" b="0" i="0" u="none" strike="noStrike" cap="none">
                <a:solidFill>
                  <a:schemeClr val="dk1"/>
                </a:solidFill>
                <a:latin typeface="Arial"/>
                <a:ea typeface="Arial"/>
                <a:cs typeface="Arial"/>
                <a:sym typeface="Arial"/>
              </a:defRPr>
            </a:lvl3pPr>
            <a:lvl4pPr marL="0" lvl="3" indent="0" algn="r">
              <a:spcBef>
                <a:spcPts val="0"/>
              </a:spcBef>
              <a:buNone/>
              <a:defRPr sz="1000" b="0" i="0" u="none" strike="noStrike" cap="none">
                <a:solidFill>
                  <a:schemeClr val="dk1"/>
                </a:solidFill>
                <a:latin typeface="Arial"/>
                <a:ea typeface="Arial"/>
                <a:cs typeface="Arial"/>
                <a:sym typeface="Arial"/>
              </a:defRPr>
            </a:lvl4pPr>
            <a:lvl5pPr marL="0" lvl="4" indent="0" algn="r">
              <a:spcBef>
                <a:spcPts val="0"/>
              </a:spcBef>
              <a:buNone/>
              <a:defRPr sz="1000" b="0" i="0" u="none" strike="noStrike" cap="none">
                <a:solidFill>
                  <a:schemeClr val="dk1"/>
                </a:solidFill>
                <a:latin typeface="Arial"/>
                <a:ea typeface="Arial"/>
                <a:cs typeface="Arial"/>
                <a:sym typeface="Arial"/>
              </a:defRPr>
            </a:lvl5pPr>
            <a:lvl6pPr marL="0" lvl="5" indent="0" algn="r">
              <a:spcBef>
                <a:spcPts val="0"/>
              </a:spcBef>
              <a:buNone/>
              <a:defRPr sz="1000" b="0" i="0" u="none" strike="noStrike" cap="none">
                <a:solidFill>
                  <a:schemeClr val="dk1"/>
                </a:solidFill>
                <a:latin typeface="Arial"/>
                <a:ea typeface="Arial"/>
                <a:cs typeface="Arial"/>
                <a:sym typeface="Arial"/>
              </a:defRPr>
            </a:lvl6pPr>
            <a:lvl7pPr marL="0" lvl="6" indent="0" algn="r">
              <a:spcBef>
                <a:spcPts val="0"/>
              </a:spcBef>
              <a:buNone/>
              <a:defRPr sz="1000" b="0" i="0" u="none" strike="noStrike" cap="none">
                <a:solidFill>
                  <a:schemeClr val="dk1"/>
                </a:solidFill>
                <a:latin typeface="Arial"/>
                <a:ea typeface="Arial"/>
                <a:cs typeface="Arial"/>
                <a:sym typeface="Arial"/>
              </a:defRPr>
            </a:lvl7pPr>
            <a:lvl8pPr marL="0" lvl="7" indent="0" algn="r">
              <a:spcBef>
                <a:spcPts val="0"/>
              </a:spcBef>
              <a:buNone/>
              <a:defRPr sz="1000" b="0" i="0" u="none" strike="noStrike" cap="none">
                <a:solidFill>
                  <a:schemeClr val="dk1"/>
                </a:solidFill>
                <a:latin typeface="Arial"/>
                <a:ea typeface="Arial"/>
                <a:cs typeface="Arial"/>
                <a:sym typeface="Arial"/>
              </a:defRPr>
            </a:lvl8pPr>
            <a:lvl9pPr marL="0" lvl="8" indent="0" algn="r">
              <a:spcBef>
                <a:spcPts val="0"/>
              </a:spcBef>
              <a:buNone/>
              <a:defRPr sz="10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9368190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9"/>
        <p:cNvGrpSpPr/>
        <p:nvPr/>
      </p:nvGrpSpPr>
      <p:grpSpPr>
        <a:xfrm>
          <a:off x="0" y="0"/>
          <a:ext cx="0" cy="0"/>
          <a:chOff x="0" y="0"/>
          <a:chExt cx="0" cy="0"/>
        </a:xfrm>
      </p:grpSpPr>
      <p:sp>
        <p:nvSpPr>
          <p:cNvPr id="30" name="Google Shape;30;p28"/>
          <p:cNvSpPr/>
          <p:nvPr/>
        </p:nvSpPr>
        <p:spPr>
          <a:xfrm>
            <a:off x="0" y="0"/>
            <a:ext cx="5627866" cy="6858000"/>
          </a:xfrm>
          <a:custGeom>
            <a:avLst/>
            <a:gdLst/>
            <a:ahLst/>
            <a:cxnLst/>
            <a:rect l="l" t="t" r="r" b="b"/>
            <a:pathLst>
              <a:path w="5627866" h="6858000" extrusionOk="0">
                <a:moveTo>
                  <a:pt x="0" y="0"/>
                </a:moveTo>
                <a:lnTo>
                  <a:pt x="381000" y="0"/>
                </a:lnTo>
                <a:lnTo>
                  <a:pt x="5246866" y="0"/>
                </a:lnTo>
                <a:lnTo>
                  <a:pt x="5627866" y="0"/>
                </a:lnTo>
                <a:lnTo>
                  <a:pt x="3913366" y="6858000"/>
                </a:lnTo>
                <a:lnTo>
                  <a:pt x="3532366" y="6858000"/>
                </a:lnTo>
                <a:lnTo>
                  <a:pt x="381000" y="6858000"/>
                </a:lnTo>
                <a:lnTo>
                  <a:pt x="0" y="6858000"/>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1" name="Google Shape;31;p28"/>
          <p:cNvSpPr txBox="1">
            <a:spLocks noGrp="1"/>
          </p:cNvSpPr>
          <p:nvPr>
            <p:ph type="title"/>
          </p:nvPr>
        </p:nvSpPr>
        <p:spPr>
          <a:xfrm>
            <a:off x="831850" y="0"/>
            <a:ext cx="3890621" cy="2257063"/>
          </a:xfrm>
          <a:prstGeom prst="rect">
            <a:avLst/>
          </a:prstGeom>
          <a:noFill/>
          <a:ln>
            <a:noFill/>
          </a:ln>
        </p:spPr>
        <p:txBody>
          <a:bodyPr spcFirstLastPara="1" wrap="square" lIns="0" tIns="0" rIns="0" bIns="0" anchor="b" anchorCtr="0">
            <a:normAutofit/>
          </a:bodyPr>
          <a:lstStyle>
            <a:lvl1pPr lvl="0" algn="l">
              <a:lnSpc>
                <a:spcPct val="90000"/>
              </a:lnSpc>
              <a:spcBef>
                <a:spcPts val="0"/>
              </a:spcBef>
              <a:spcAft>
                <a:spcPts val="0"/>
              </a:spcAft>
              <a:buClr>
                <a:schemeClr val="lt1"/>
              </a:buClr>
              <a:buSzPts val="3600"/>
              <a:buFont typeface="Arial"/>
              <a:buNone/>
              <a:defRPr sz="36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2" name="Google Shape;32;p28"/>
          <p:cNvSpPr txBox="1">
            <a:spLocks noGrp="1"/>
          </p:cNvSpPr>
          <p:nvPr>
            <p:ph type="body" idx="1"/>
          </p:nvPr>
        </p:nvSpPr>
        <p:spPr>
          <a:xfrm>
            <a:off x="831850" y="2650603"/>
            <a:ext cx="3890621" cy="166096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000"/>
              <a:buNone/>
              <a:defRPr sz="2000">
                <a:solidFill>
                  <a:schemeClr val="lt1"/>
                </a:solidFill>
              </a:defRPr>
            </a:lvl1pPr>
            <a:lvl2pPr marL="914400" lvl="1" indent="-228600" algn="l">
              <a:lnSpc>
                <a:spcPct val="90000"/>
              </a:lnSpc>
              <a:spcBef>
                <a:spcPts val="500"/>
              </a:spcBef>
              <a:spcAft>
                <a:spcPts val="0"/>
              </a:spcAft>
              <a:buClr>
                <a:srgbClr val="919191"/>
              </a:buClr>
              <a:buSzPts val="2000"/>
              <a:buNone/>
              <a:defRPr sz="2000">
                <a:solidFill>
                  <a:srgbClr val="919191"/>
                </a:solidFill>
              </a:defRPr>
            </a:lvl2pPr>
            <a:lvl3pPr marL="1371600" lvl="2" indent="-228600" algn="l">
              <a:lnSpc>
                <a:spcPct val="90000"/>
              </a:lnSpc>
              <a:spcBef>
                <a:spcPts val="500"/>
              </a:spcBef>
              <a:spcAft>
                <a:spcPts val="0"/>
              </a:spcAft>
              <a:buClr>
                <a:srgbClr val="919191"/>
              </a:buClr>
              <a:buSzPts val="1800"/>
              <a:buNone/>
              <a:defRPr sz="1800">
                <a:solidFill>
                  <a:srgbClr val="919191"/>
                </a:solidFill>
              </a:defRPr>
            </a:lvl3pPr>
            <a:lvl4pPr marL="1828800" lvl="3" indent="-228600" algn="l">
              <a:lnSpc>
                <a:spcPct val="90000"/>
              </a:lnSpc>
              <a:spcBef>
                <a:spcPts val="500"/>
              </a:spcBef>
              <a:spcAft>
                <a:spcPts val="0"/>
              </a:spcAft>
              <a:buClr>
                <a:srgbClr val="919191"/>
              </a:buClr>
              <a:buSzPts val="1600"/>
              <a:buNone/>
              <a:defRPr sz="1600">
                <a:solidFill>
                  <a:srgbClr val="919191"/>
                </a:solidFill>
              </a:defRPr>
            </a:lvl4pPr>
            <a:lvl5pPr marL="2286000" lvl="4" indent="-228600" algn="l">
              <a:lnSpc>
                <a:spcPct val="90000"/>
              </a:lnSpc>
              <a:spcBef>
                <a:spcPts val="500"/>
              </a:spcBef>
              <a:spcAft>
                <a:spcPts val="0"/>
              </a:spcAft>
              <a:buClr>
                <a:srgbClr val="919191"/>
              </a:buClr>
              <a:buSzPts val="1600"/>
              <a:buNone/>
              <a:defRPr sz="1600">
                <a:solidFill>
                  <a:srgbClr val="919191"/>
                </a:solidFill>
              </a:defRPr>
            </a:lvl5pPr>
            <a:lvl6pPr marL="2743200" lvl="5" indent="-228600" algn="l">
              <a:lnSpc>
                <a:spcPct val="90000"/>
              </a:lnSpc>
              <a:spcBef>
                <a:spcPts val="500"/>
              </a:spcBef>
              <a:spcAft>
                <a:spcPts val="0"/>
              </a:spcAft>
              <a:buClr>
                <a:srgbClr val="919191"/>
              </a:buClr>
              <a:buSzPts val="1600"/>
              <a:buNone/>
              <a:defRPr sz="1600">
                <a:solidFill>
                  <a:srgbClr val="919191"/>
                </a:solidFill>
              </a:defRPr>
            </a:lvl6pPr>
            <a:lvl7pPr marL="3200400" lvl="6" indent="-228600" algn="l">
              <a:lnSpc>
                <a:spcPct val="90000"/>
              </a:lnSpc>
              <a:spcBef>
                <a:spcPts val="500"/>
              </a:spcBef>
              <a:spcAft>
                <a:spcPts val="0"/>
              </a:spcAft>
              <a:buClr>
                <a:srgbClr val="919191"/>
              </a:buClr>
              <a:buSzPts val="1600"/>
              <a:buNone/>
              <a:defRPr sz="1600">
                <a:solidFill>
                  <a:srgbClr val="919191"/>
                </a:solidFill>
              </a:defRPr>
            </a:lvl7pPr>
            <a:lvl8pPr marL="3657600" lvl="7" indent="-228600" algn="l">
              <a:lnSpc>
                <a:spcPct val="90000"/>
              </a:lnSpc>
              <a:spcBef>
                <a:spcPts val="500"/>
              </a:spcBef>
              <a:spcAft>
                <a:spcPts val="0"/>
              </a:spcAft>
              <a:buClr>
                <a:srgbClr val="919191"/>
              </a:buClr>
              <a:buSzPts val="1600"/>
              <a:buNone/>
              <a:defRPr sz="1600">
                <a:solidFill>
                  <a:srgbClr val="919191"/>
                </a:solidFill>
              </a:defRPr>
            </a:lvl8pPr>
            <a:lvl9pPr marL="4114800" lvl="8" indent="-228600" algn="l">
              <a:lnSpc>
                <a:spcPct val="90000"/>
              </a:lnSpc>
              <a:spcBef>
                <a:spcPts val="500"/>
              </a:spcBef>
              <a:spcAft>
                <a:spcPts val="0"/>
              </a:spcAft>
              <a:buClr>
                <a:srgbClr val="919191"/>
              </a:buClr>
              <a:buSzPts val="1600"/>
              <a:buNone/>
              <a:defRPr sz="1600">
                <a:solidFill>
                  <a:srgbClr val="919191"/>
                </a:solidFill>
              </a:defRPr>
            </a:lvl9pPr>
          </a:lstStyle>
          <a:p>
            <a:endParaRPr/>
          </a:p>
        </p:txBody>
      </p:sp>
      <p:pic>
        <p:nvPicPr>
          <p:cNvPr id="33" name="Google Shape;33;p28" descr="A picture containing square&#10;&#10;Description automatically generated"/>
          <p:cNvPicPr preferRelativeResize="0"/>
          <p:nvPr/>
        </p:nvPicPr>
        <p:blipFill rotWithShape="1">
          <a:blip r:embed="rId2">
            <a:alphaModFix/>
          </a:blip>
          <a:srcRect/>
          <a:stretch/>
        </p:blipFill>
        <p:spPr>
          <a:xfrm>
            <a:off x="5756744" y="420327"/>
            <a:ext cx="6017346" cy="6017346"/>
          </a:xfrm>
          <a:prstGeom prst="rect">
            <a:avLst/>
          </a:prstGeom>
          <a:noFill/>
          <a:ln>
            <a:noFill/>
          </a:ln>
        </p:spPr>
      </p:pic>
    </p:spTree>
    <p:extLst>
      <p:ext uri="{BB962C8B-B14F-4D97-AF65-F5344CB8AC3E}">
        <p14:creationId xmlns:p14="http://schemas.microsoft.com/office/powerpoint/2010/main" val="9242086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4"/>
        <p:cNvGrpSpPr/>
        <p:nvPr/>
      </p:nvGrpSpPr>
      <p:grpSpPr>
        <a:xfrm>
          <a:off x="0" y="0"/>
          <a:ext cx="0" cy="0"/>
          <a:chOff x="0" y="0"/>
          <a:chExt cx="0" cy="0"/>
        </a:xfrm>
      </p:grpSpPr>
      <p:sp>
        <p:nvSpPr>
          <p:cNvPr id="35" name="Google Shape;35;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Using SARS-CoV-2 RDT data</a:t>
            </a:r>
            <a:endParaRPr/>
          </a:p>
        </p:txBody>
      </p:sp>
      <p:sp>
        <p:nvSpPr>
          <p:cNvPr id="37" name="Google Shape;37;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551193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38"/>
        <p:cNvGrpSpPr/>
        <p:nvPr/>
      </p:nvGrpSpPr>
      <p:grpSpPr>
        <a:xfrm>
          <a:off x="0" y="0"/>
          <a:ext cx="0" cy="0"/>
          <a:chOff x="0" y="0"/>
          <a:chExt cx="0" cy="0"/>
        </a:xfrm>
      </p:grpSpPr>
      <p:sp>
        <p:nvSpPr>
          <p:cNvPr id="39" name="Google Shape;39;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 name="Google Shape;40;p30"/>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30"/>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Using SARS-CoV-2 RDT data</a:t>
            </a:r>
            <a:endParaRPr/>
          </a:p>
        </p:txBody>
      </p:sp>
      <p:sp>
        <p:nvSpPr>
          <p:cNvPr id="44" name="Google Shape;44;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801234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45"/>
        <p:cNvGrpSpPr/>
        <p:nvPr/>
      </p:nvGrpSpPr>
      <p:grpSpPr>
        <a:xfrm>
          <a:off x="0" y="0"/>
          <a:ext cx="0" cy="0"/>
          <a:chOff x="0" y="0"/>
          <a:chExt cx="0" cy="0"/>
        </a:xfrm>
      </p:grpSpPr>
      <p:sp>
        <p:nvSpPr>
          <p:cNvPr id="46" name="Google Shape;46;p31"/>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31"/>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8" name="Google Shape;48;p31"/>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31"/>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31"/>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Using SARS-CoV-2 RDT data</a:t>
            </a:r>
            <a:endParaRPr/>
          </a:p>
        </p:txBody>
      </p:sp>
      <p:sp>
        <p:nvSpPr>
          <p:cNvPr id="53" name="Google Shape;53;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673198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54"/>
        <p:cNvGrpSpPr/>
        <p:nvPr/>
      </p:nvGrpSpPr>
      <p:grpSpPr>
        <a:xfrm>
          <a:off x="0" y="0"/>
          <a:ext cx="0" cy="0"/>
          <a:chOff x="0" y="0"/>
          <a:chExt cx="0" cy="0"/>
        </a:xfrm>
      </p:grpSpPr>
      <p:sp>
        <p:nvSpPr>
          <p:cNvPr id="55" name="Google Shape;55;p3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Using SARS-CoV-2 RDT data</a:t>
            </a:r>
            <a:endParaRPr/>
          </a:p>
        </p:txBody>
      </p:sp>
      <p:sp>
        <p:nvSpPr>
          <p:cNvPr id="58" name="Google Shape;58;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145717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86BA4622-83E5-E847-BA04-456FB7316A72}"/>
              </a:ext>
            </a:extLst>
          </p:cNvPr>
          <p:cNvSpPr/>
          <p:nvPr userDrawn="1"/>
        </p:nvSpPr>
        <p:spPr>
          <a:xfrm>
            <a:off x="-1" y="6311900"/>
            <a:ext cx="11353800" cy="570346"/>
          </a:xfrm>
          <a:custGeom>
            <a:avLst/>
            <a:gdLst>
              <a:gd name="connsiteX0" fmla="*/ 0 w 11353800"/>
              <a:gd name="connsiteY0" fmla="*/ 0 h 570346"/>
              <a:gd name="connsiteX1" fmla="*/ 4419175 w 11353800"/>
              <a:gd name="connsiteY1" fmla="*/ 0 h 570346"/>
              <a:gd name="connsiteX2" fmla="*/ 6934625 w 11353800"/>
              <a:gd name="connsiteY2" fmla="*/ 0 h 570346"/>
              <a:gd name="connsiteX3" fmla="*/ 11353800 w 11353800"/>
              <a:gd name="connsiteY3" fmla="*/ 0 h 570346"/>
              <a:gd name="connsiteX4" fmla="*/ 11211214 w 11353800"/>
              <a:gd name="connsiteY4" fmla="*/ 570346 h 570346"/>
              <a:gd name="connsiteX5" fmla="*/ 6792039 w 11353800"/>
              <a:gd name="connsiteY5" fmla="*/ 570346 h 570346"/>
              <a:gd name="connsiteX6" fmla="*/ 4419175 w 11353800"/>
              <a:gd name="connsiteY6" fmla="*/ 570346 h 570346"/>
              <a:gd name="connsiteX7" fmla="*/ 0 w 11353800"/>
              <a:gd name="connsiteY7" fmla="*/ 570346 h 57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53800" h="570346">
                <a:moveTo>
                  <a:pt x="0" y="0"/>
                </a:moveTo>
                <a:lnTo>
                  <a:pt x="4419175" y="0"/>
                </a:lnTo>
                <a:lnTo>
                  <a:pt x="6934625" y="0"/>
                </a:lnTo>
                <a:lnTo>
                  <a:pt x="11353800" y="0"/>
                </a:lnTo>
                <a:lnTo>
                  <a:pt x="11211214" y="570346"/>
                </a:lnTo>
                <a:lnTo>
                  <a:pt x="6792039" y="570346"/>
                </a:lnTo>
                <a:lnTo>
                  <a:pt x="4419175" y="570346"/>
                </a:lnTo>
                <a:lnTo>
                  <a:pt x="0" y="5703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2" name="Title 1">
            <a:extLst>
              <a:ext uri="{FF2B5EF4-FFF2-40B4-BE49-F238E27FC236}">
                <a16:creationId xmlns:a16="http://schemas.microsoft.com/office/drawing/2014/main" id="{F102B227-2D66-E544-9105-EE5DA5C66C49}"/>
              </a:ext>
            </a:extLst>
          </p:cNvPr>
          <p:cNvSpPr>
            <a:spLocks noGrp="1"/>
          </p:cNvSpPr>
          <p:nvPr>
            <p:ph type="title"/>
          </p:nvPr>
        </p:nvSpPr>
        <p:spPr>
          <a:xfrm>
            <a:off x="838200" y="365126"/>
            <a:ext cx="10515600" cy="942814"/>
          </a:xfrm>
        </p:spPr>
        <p:txBody>
          <a:bodyPr lIns="0" tIns="0" rIns="0" bIns="0" anchor="b" anchorCtr="0">
            <a:noAutofit/>
          </a:bodyPr>
          <a:lstStyle>
            <a:lvl1pPr>
              <a:defRPr sz="3600">
                <a:solidFill>
                  <a:schemeClr val="accent1"/>
                </a:solidFill>
              </a:defRPr>
            </a:lvl1pPr>
          </a:lstStyle>
          <a:p>
            <a:r>
              <a:rPr lang="en-GB" dirty="0"/>
              <a:t>Click to edit Master title style</a:t>
            </a:r>
          </a:p>
        </p:txBody>
      </p:sp>
      <p:sp>
        <p:nvSpPr>
          <p:cNvPr id="3" name="Content Placeholder 2">
            <a:extLst>
              <a:ext uri="{FF2B5EF4-FFF2-40B4-BE49-F238E27FC236}">
                <a16:creationId xmlns:a16="http://schemas.microsoft.com/office/drawing/2014/main" id="{A45AB8C6-127C-3040-936B-39878DE50A70}"/>
              </a:ext>
            </a:extLst>
          </p:cNvPr>
          <p:cNvSpPr>
            <a:spLocks noGrp="1"/>
          </p:cNvSpPr>
          <p:nvPr>
            <p:ph idx="1"/>
          </p:nvPr>
        </p:nvSpPr>
        <p:spPr>
          <a:xfrm>
            <a:off x="838200" y="1736203"/>
            <a:ext cx="10515600" cy="4440760"/>
          </a:xfrm>
        </p:spPr>
        <p:txBody>
          <a:bodyPr/>
          <a:lstStyle>
            <a:lvl1pPr>
              <a:lnSpc>
                <a:spcPct val="100000"/>
              </a:lnSpc>
              <a:buClr>
                <a:schemeClr val="accent1"/>
              </a:buClr>
              <a:defRPr sz="2000"/>
            </a:lvl1pPr>
            <a:lvl2pPr>
              <a:lnSpc>
                <a:spcPct val="100000"/>
              </a:lnSpc>
              <a:buClr>
                <a:schemeClr val="accent1"/>
              </a:buClr>
              <a:defRPr sz="1800"/>
            </a:lvl2pPr>
            <a:lvl3pPr>
              <a:lnSpc>
                <a:spcPct val="100000"/>
              </a:lnSpc>
              <a:buClr>
                <a:schemeClr val="accent1"/>
              </a:buClr>
              <a:defRPr sz="1800"/>
            </a:lvl3pPr>
            <a:lvl4pPr>
              <a:lnSpc>
                <a:spcPct val="100000"/>
              </a:lnSpc>
              <a:buClr>
                <a:schemeClr val="accent1"/>
              </a:buClr>
              <a:defRPr sz="1800"/>
            </a:lvl4pPr>
            <a:lvl5pPr>
              <a:lnSpc>
                <a:spcPct val="100000"/>
              </a:lnSpc>
              <a:buClr>
                <a:schemeClr val="accent1"/>
              </a:buClr>
              <a:defRPr sz="18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 name="Footer Placeholder 4">
            <a:extLst>
              <a:ext uri="{FF2B5EF4-FFF2-40B4-BE49-F238E27FC236}">
                <a16:creationId xmlns:a16="http://schemas.microsoft.com/office/drawing/2014/main" id="{1F56D4B9-1016-B343-8E4B-4618CD651481}"/>
              </a:ext>
            </a:extLst>
          </p:cNvPr>
          <p:cNvSpPr>
            <a:spLocks noGrp="1"/>
          </p:cNvSpPr>
          <p:nvPr>
            <p:ph type="ftr" sz="quarter" idx="11"/>
          </p:nvPr>
        </p:nvSpPr>
        <p:spPr>
          <a:xfrm>
            <a:off x="838200" y="6356350"/>
            <a:ext cx="7315200" cy="501650"/>
          </a:xfrm>
        </p:spPr>
        <p:txBody>
          <a:bodyPr lIns="0" tIns="0" rIns="0" bIns="0"/>
          <a:lstStyle>
            <a:lvl1pPr algn="l">
              <a:defRPr sz="1000" b="1" i="0" baseline="0">
                <a:solidFill>
                  <a:schemeClr val="bg1"/>
                </a:solidFill>
              </a:defRPr>
            </a:lvl1pPr>
          </a:lstStyle>
          <a:p>
            <a:pPr algn="l"/>
            <a:r>
              <a:rPr lang="en-GB" dirty="0"/>
              <a:t>Conference     |     Presentation title</a:t>
            </a:r>
          </a:p>
        </p:txBody>
      </p:sp>
      <p:sp>
        <p:nvSpPr>
          <p:cNvPr id="6" name="Slide Number Placeholder 5">
            <a:extLst>
              <a:ext uri="{FF2B5EF4-FFF2-40B4-BE49-F238E27FC236}">
                <a16:creationId xmlns:a16="http://schemas.microsoft.com/office/drawing/2014/main" id="{11302264-516E-964D-B79B-B9C1965FB830}"/>
              </a:ext>
            </a:extLst>
          </p:cNvPr>
          <p:cNvSpPr>
            <a:spLocks noGrp="1"/>
          </p:cNvSpPr>
          <p:nvPr>
            <p:ph type="sldNum" sz="quarter" idx="12"/>
          </p:nvPr>
        </p:nvSpPr>
        <p:spPr>
          <a:xfrm>
            <a:off x="11353799" y="6311900"/>
            <a:ext cx="510252" cy="575037"/>
          </a:xfrm>
        </p:spPr>
        <p:txBody>
          <a:bodyPr lIns="0" tIns="0" rIns="0" bIns="0"/>
          <a:lstStyle>
            <a:lvl1pPr>
              <a:defRPr sz="1000">
                <a:solidFill>
                  <a:schemeClr val="tx1"/>
                </a:solidFill>
              </a:defRPr>
            </a:lvl1pPr>
          </a:lstStyle>
          <a:p>
            <a:fld id="{42D34DE6-22C6-0E40-B20E-F2D718CBADB2}" type="slidenum">
              <a:rPr lang="en-GB" smtClean="0"/>
              <a:pPr/>
              <a:t>‹#›</a:t>
            </a:fld>
            <a:endParaRPr lang="en-GB" sz="1000" dirty="0"/>
          </a:p>
        </p:txBody>
      </p:sp>
    </p:spTree>
    <p:extLst>
      <p:ext uri="{BB962C8B-B14F-4D97-AF65-F5344CB8AC3E}">
        <p14:creationId xmlns:p14="http://schemas.microsoft.com/office/powerpoint/2010/main" val="20172214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59"/>
        <p:cNvGrpSpPr/>
        <p:nvPr/>
      </p:nvGrpSpPr>
      <p:grpSpPr>
        <a:xfrm>
          <a:off x="0" y="0"/>
          <a:ext cx="0" cy="0"/>
          <a:chOff x="0" y="0"/>
          <a:chExt cx="0" cy="0"/>
        </a:xfrm>
      </p:grpSpPr>
      <p:sp>
        <p:nvSpPr>
          <p:cNvPr id="60" name="Google Shape;60;p33"/>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1" name="Google Shape;61;p33"/>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2" name="Google Shape;62;p33"/>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3" name="Google Shape;63;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Using SARS-CoV-2 RDT data</a:t>
            </a:r>
            <a:endParaRPr/>
          </a:p>
        </p:txBody>
      </p:sp>
      <p:sp>
        <p:nvSpPr>
          <p:cNvPr id="65" name="Google Shape;65;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8943600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66"/>
        <p:cNvGrpSpPr/>
        <p:nvPr/>
      </p:nvGrpSpPr>
      <p:grpSpPr>
        <a:xfrm>
          <a:off x="0" y="0"/>
          <a:ext cx="0" cy="0"/>
          <a:chOff x="0" y="0"/>
          <a:chExt cx="0" cy="0"/>
        </a:xfrm>
      </p:grpSpPr>
      <p:sp>
        <p:nvSpPr>
          <p:cNvPr id="67" name="Google Shape;67;p3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8" name="Google Shape;68;p34"/>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
        <p:nvSpPr>
          <p:cNvPr id="69" name="Google Shape;69;p34"/>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0" name="Google Shape;70;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Using SARS-CoV-2 RDT data</a:t>
            </a:r>
            <a:endParaRPr/>
          </a:p>
        </p:txBody>
      </p:sp>
      <p:sp>
        <p:nvSpPr>
          <p:cNvPr id="72" name="Google Shape;72;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996478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73"/>
        <p:cNvGrpSpPr/>
        <p:nvPr/>
      </p:nvGrpSpPr>
      <p:grpSpPr>
        <a:xfrm>
          <a:off x="0" y="0"/>
          <a:ext cx="0" cy="0"/>
          <a:chOff x="0" y="0"/>
          <a:chExt cx="0" cy="0"/>
        </a:xfrm>
      </p:grpSpPr>
      <p:sp>
        <p:nvSpPr>
          <p:cNvPr id="74" name="Google Shape;74;p3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5" name="Google Shape;75;p35"/>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6" name="Google Shape;76;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Using SARS-CoV-2 RDT data</a:t>
            </a:r>
            <a:endParaRPr/>
          </a:p>
        </p:txBody>
      </p:sp>
      <p:sp>
        <p:nvSpPr>
          <p:cNvPr id="78" name="Google Shape;78;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7147723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79"/>
        <p:cNvGrpSpPr/>
        <p:nvPr/>
      </p:nvGrpSpPr>
      <p:grpSpPr>
        <a:xfrm>
          <a:off x="0" y="0"/>
          <a:ext cx="0" cy="0"/>
          <a:chOff x="0" y="0"/>
          <a:chExt cx="0" cy="0"/>
        </a:xfrm>
      </p:grpSpPr>
      <p:sp>
        <p:nvSpPr>
          <p:cNvPr id="80" name="Google Shape;80;p36"/>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36"/>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3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3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Using SARS-CoV-2 RDT data</a:t>
            </a:r>
            <a:endParaRPr/>
          </a:p>
        </p:txBody>
      </p:sp>
      <p:sp>
        <p:nvSpPr>
          <p:cNvPr id="84" name="Google Shape;84;p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9129337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Bullet List" type="tx">
  <p:cSld name="Bullet List">
    <p:spTree>
      <p:nvGrpSpPr>
        <p:cNvPr id="1" name="Shape 85"/>
        <p:cNvGrpSpPr/>
        <p:nvPr/>
      </p:nvGrpSpPr>
      <p:grpSpPr>
        <a:xfrm>
          <a:off x="0" y="0"/>
          <a:ext cx="0" cy="0"/>
          <a:chOff x="0" y="0"/>
          <a:chExt cx="0" cy="0"/>
        </a:xfrm>
      </p:grpSpPr>
      <p:sp>
        <p:nvSpPr>
          <p:cNvPr id="86" name="Google Shape;86;p3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3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295275" algn="l">
              <a:lnSpc>
                <a:spcPct val="90000"/>
              </a:lnSpc>
              <a:spcBef>
                <a:spcPts val="2100"/>
              </a:spcBef>
              <a:spcAft>
                <a:spcPts val="0"/>
              </a:spcAft>
              <a:buClr>
                <a:schemeClr val="dk1"/>
              </a:buClr>
              <a:buSzPts val="1050"/>
              <a:buChar char="•"/>
              <a:defRPr sz="2100"/>
            </a:lvl1pPr>
            <a:lvl2pPr marL="914400" lvl="1" indent="-295275" algn="l">
              <a:lnSpc>
                <a:spcPct val="90000"/>
              </a:lnSpc>
              <a:spcBef>
                <a:spcPts val="2100"/>
              </a:spcBef>
              <a:spcAft>
                <a:spcPts val="0"/>
              </a:spcAft>
              <a:buClr>
                <a:schemeClr val="dk1"/>
              </a:buClr>
              <a:buSzPts val="1050"/>
              <a:buChar char="•"/>
              <a:defRPr sz="2100"/>
            </a:lvl2pPr>
            <a:lvl3pPr marL="1371600" lvl="2" indent="-295275" algn="l">
              <a:lnSpc>
                <a:spcPct val="90000"/>
              </a:lnSpc>
              <a:spcBef>
                <a:spcPts val="2100"/>
              </a:spcBef>
              <a:spcAft>
                <a:spcPts val="0"/>
              </a:spcAft>
              <a:buClr>
                <a:schemeClr val="dk1"/>
              </a:buClr>
              <a:buSzPts val="1050"/>
              <a:buChar char="•"/>
              <a:defRPr sz="2100"/>
            </a:lvl3pPr>
            <a:lvl4pPr marL="1828800" lvl="3" indent="-295275" algn="l">
              <a:lnSpc>
                <a:spcPct val="90000"/>
              </a:lnSpc>
              <a:spcBef>
                <a:spcPts val="2100"/>
              </a:spcBef>
              <a:spcAft>
                <a:spcPts val="0"/>
              </a:spcAft>
              <a:buClr>
                <a:schemeClr val="dk1"/>
              </a:buClr>
              <a:buSzPts val="1050"/>
              <a:buChar char="•"/>
              <a:defRPr sz="2100"/>
            </a:lvl4pPr>
            <a:lvl5pPr marL="2286000" lvl="4" indent="-295275" algn="l">
              <a:lnSpc>
                <a:spcPct val="90000"/>
              </a:lnSpc>
              <a:spcBef>
                <a:spcPts val="2100"/>
              </a:spcBef>
              <a:spcAft>
                <a:spcPts val="0"/>
              </a:spcAft>
              <a:buClr>
                <a:schemeClr val="dk1"/>
              </a:buClr>
              <a:buSzPts val="1050"/>
              <a:buChar char="•"/>
              <a:defRPr sz="21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3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6320664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7748E0C6-1E0E-0145-A42F-24A2CFE1B039}"/>
              </a:ext>
            </a:extLst>
          </p:cNvPr>
          <p:cNvSpPr/>
          <p:nvPr userDrawn="1"/>
        </p:nvSpPr>
        <p:spPr>
          <a:xfrm>
            <a:off x="0" y="0"/>
            <a:ext cx="5627866" cy="6858000"/>
          </a:xfrm>
          <a:custGeom>
            <a:avLst/>
            <a:gdLst>
              <a:gd name="connsiteX0" fmla="*/ 0 w 5627866"/>
              <a:gd name="connsiteY0" fmla="*/ 0 h 6858000"/>
              <a:gd name="connsiteX1" fmla="*/ 381000 w 5627866"/>
              <a:gd name="connsiteY1" fmla="*/ 0 h 6858000"/>
              <a:gd name="connsiteX2" fmla="*/ 5246866 w 5627866"/>
              <a:gd name="connsiteY2" fmla="*/ 0 h 6858000"/>
              <a:gd name="connsiteX3" fmla="*/ 5627866 w 5627866"/>
              <a:gd name="connsiteY3" fmla="*/ 0 h 6858000"/>
              <a:gd name="connsiteX4" fmla="*/ 3913366 w 5627866"/>
              <a:gd name="connsiteY4" fmla="*/ 6858000 h 6858000"/>
              <a:gd name="connsiteX5" fmla="*/ 3532366 w 5627866"/>
              <a:gd name="connsiteY5" fmla="*/ 6858000 h 6858000"/>
              <a:gd name="connsiteX6" fmla="*/ 381000 w 5627866"/>
              <a:gd name="connsiteY6" fmla="*/ 6858000 h 6858000"/>
              <a:gd name="connsiteX7" fmla="*/ 0 w 5627866"/>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27866" h="6858000">
                <a:moveTo>
                  <a:pt x="0" y="0"/>
                </a:moveTo>
                <a:lnTo>
                  <a:pt x="381000" y="0"/>
                </a:lnTo>
                <a:lnTo>
                  <a:pt x="5246866" y="0"/>
                </a:lnTo>
                <a:lnTo>
                  <a:pt x="5627866" y="0"/>
                </a:lnTo>
                <a:lnTo>
                  <a:pt x="3913366" y="6858000"/>
                </a:lnTo>
                <a:lnTo>
                  <a:pt x="3532366" y="6858000"/>
                </a:lnTo>
                <a:lnTo>
                  <a:pt x="3810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2" name="Title 1">
            <a:extLst>
              <a:ext uri="{FF2B5EF4-FFF2-40B4-BE49-F238E27FC236}">
                <a16:creationId xmlns:a16="http://schemas.microsoft.com/office/drawing/2014/main" id="{BC97AFCD-3DCC-884C-BB69-FD42AF5FF706}"/>
              </a:ext>
            </a:extLst>
          </p:cNvPr>
          <p:cNvSpPr>
            <a:spLocks noGrp="1"/>
          </p:cNvSpPr>
          <p:nvPr>
            <p:ph type="title"/>
          </p:nvPr>
        </p:nvSpPr>
        <p:spPr>
          <a:xfrm>
            <a:off x="831850" y="0"/>
            <a:ext cx="3890621" cy="2257063"/>
          </a:xfrm>
        </p:spPr>
        <p:txBody>
          <a:bodyPr lIns="0" tIns="0" rIns="0" bIns="0" anchor="b" anchorCtr="0"/>
          <a:lstStyle>
            <a:lvl1pPr>
              <a:defRPr sz="3600">
                <a:solidFill>
                  <a:schemeClr val="bg1"/>
                </a:solidFill>
              </a:defRPr>
            </a:lvl1pPr>
          </a:lstStyle>
          <a:p>
            <a:r>
              <a:rPr lang="en-GB" dirty="0"/>
              <a:t>Click to edit Master title style</a:t>
            </a:r>
          </a:p>
        </p:txBody>
      </p:sp>
      <p:sp>
        <p:nvSpPr>
          <p:cNvPr id="3" name="Text Placeholder 2">
            <a:extLst>
              <a:ext uri="{FF2B5EF4-FFF2-40B4-BE49-F238E27FC236}">
                <a16:creationId xmlns:a16="http://schemas.microsoft.com/office/drawing/2014/main" id="{62AAC5F8-D261-4C47-A63E-7E1CC0500C1C}"/>
              </a:ext>
            </a:extLst>
          </p:cNvPr>
          <p:cNvSpPr>
            <a:spLocks noGrp="1"/>
          </p:cNvSpPr>
          <p:nvPr>
            <p:ph type="body" idx="1"/>
          </p:nvPr>
        </p:nvSpPr>
        <p:spPr>
          <a:xfrm>
            <a:off x="831850" y="2650603"/>
            <a:ext cx="3890621" cy="1660967"/>
          </a:xfrm>
        </p:spPr>
        <p:txBody>
          <a:bodyPr/>
          <a:lstStyle>
            <a:lvl1pPr marL="0" indent="0">
              <a:buNone/>
              <a:defRPr sz="20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Click to edit Master text styles</a:t>
            </a:r>
          </a:p>
        </p:txBody>
      </p:sp>
      <p:pic>
        <p:nvPicPr>
          <p:cNvPr id="7" name="Picture 6" descr="A picture containing square&#10;&#10;Description automatically generated">
            <a:extLst>
              <a:ext uri="{FF2B5EF4-FFF2-40B4-BE49-F238E27FC236}">
                <a16:creationId xmlns:a16="http://schemas.microsoft.com/office/drawing/2014/main" id="{EDBB7E9E-5A62-B247-B27B-60DE021B8789}"/>
              </a:ext>
            </a:extLst>
          </p:cNvPr>
          <p:cNvPicPr>
            <a:picLocks noChangeAspect="1"/>
          </p:cNvPicPr>
          <p:nvPr userDrawn="1"/>
        </p:nvPicPr>
        <p:blipFill>
          <a:blip r:embed="rId2"/>
          <a:stretch>
            <a:fillRect/>
          </a:stretch>
        </p:blipFill>
        <p:spPr>
          <a:xfrm>
            <a:off x="5756744" y="420327"/>
            <a:ext cx="6017346" cy="6017346"/>
          </a:xfrm>
          <a:prstGeom prst="rect">
            <a:avLst/>
          </a:prstGeom>
        </p:spPr>
      </p:pic>
    </p:spTree>
    <p:extLst>
      <p:ext uri="{BB962C8B-B14F-4D97-AF65-F5344CB8AC3E}">
        <p14:creationId xmlns:p14="http://schemas.microsoft.com/office/powerpoint/2010/main" val="3353282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ECAD3-6446-D145-AF2B-16D7CE0C4359}"/>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A2E767B6-2508-0149-AF8A-B9E9CEC560C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97839A89-3A8B-044B-A1D6-D9DA9D98345E}"/>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C4E3B457-967E-6B42-884D-3B0448940C41}"/>
              </a:ext>
            </a:extLst>
          </p:cNvPr>
          <p:cNvSpPr>
            <a:spLocks noGrp="1"/>
          </p:cNvSpPr>
          <p:nvPr>
            <p:ph type="dt" sz="half" idx="10"/>
          </p:nvPr>
        </p:nvSpPr>
        <p:spPr/>
        <p:txBody>
          <a:bodyPr/>
          <a:lstStyle/>
          <a:p>
            <a:fld id="{16564661-BAA7-F149-B0AE-2834D6842173}" type="datetime1">
              <a:rPr lang="en-GB" smtClean="0"/>
              <a:t>06/09/2022</a:t>
            </a:fld>
            <a:endParaRPr lang="en-GB" dirty="0"/>
          </a:p>
        </p:txBody>
      </p:sp>
      <p:sp>
        <p:nvSpPr>
          <p:cNvPr id="6" name="Footer Placeholder 5">
            <a:extLst>
              <a:ext uri="{FF2B5EF4-FFF2-40B4-BE49-F238E27FC236}">
                <a16:creationId xmlns:a16="http://schemas.microsoft.com/office/drawing/2014/main" id="{F1FB79E8-17F4-3341-A65E-F5612BD492B3}"/>
              </a:ext>
            </a:extLst>
          </p:cNvPr>
          <p:cNvSpPr>
            <a:spLocks noGrp="1"/>
          </p:cNvSpPr>
          <p:nvPr>
            <p:ph type="ftr" sz="quarter" idx="11"/>
          </p:nvPr>
        </p:nvSpPr>
        <p:spPr/>
        <p:txBody>
          <a:bodyPr/>
          <a:lstStyle/>
          <a:p>
            <a:r>
              <a:rPr lang="en-GB" dirty="0"/>
              <a:t>Conference     |     Presentation title</a:t>
            </a:r>
          </a:p>
        </p:txBody>
      </p:sp>
      <p:sp>
        <p:nvSpPr>
          <p:cNvPr id="7" name="Slide Number Placeholder 6">
            <a:extLst>
              <a:ext uri="{FF2B5EF4-FFF2-40B4-BE49-F238E27FC236}">
                <a16:creationId xmlns:a16="http://schemas.microsoft.com/office/drawing/2014/main" id="{87D46CE2-B782-A649-AAF6-4DDE7BB0EDA7}"/>
              </a:ext>
            </a:extLst>
          </p:cNvPr>
          <p:cNvSpPr>
            <a:spLocks noGrp="1"/>
          </p:cNvSpPr>
          <p:nvPr>
            <p:ph type="sldNum" sz="quarter" idx="12"/>
          </p:nvPr>
        </p:nvSpPr>
        <p:spPr/>
        <p:txBody>
          <a:bodyPr/>
          <a:lstStyle/>
          <a:p>
            <a:fld id="{42D34DE6-22C6-0E40-B20E-F2D718CBADB2}" type="slidenum">
              <a:rPr lang="en-GB" smtClean="0"/>
              <a:t>‹#›</a:t>
            </a:fld>
            <a:endParaRPr lang="en-GB" dirty="0"/>
          </a:p>
        </p:txBody>
      </p:sp>
    </p:spTree>
    <p:extLst>
      <p:ext uri="{BB962C8B-B14F-4D97-AF65-F5344CB8AC3E}">
        <p14:creationId xmlns:p14="http://schemas.microsoft.com/office/powerpoint/2010/main" val="237651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3FBAE-EAA0-2F4D-988D-A34F73903E5C}"/>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10E0E640-9D76-AC4F-BDEF-8C44E712FD8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9BB0BB9-5E42-954D-ABDF-3CCCB0BCDE0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9062C029-1033-264F-8D7E-7FCA997D553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A85DB44-4374-0A42-AEFD-64E65638CE08}"/>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D519BF20-25AE-AC4D-9A30-F6CE735F8FBE}"/>
              </a:ext>
            </a:extLst>
          </p:cNvPr>
          <p:cNvSpPr>
            <a:spLocks noGrp="1"/>
          </p:cNvSpPr>
          <p:nvPr>
            <p:ph type="dt" sz="half" idx="10"/>
          </p:nvPr>
        </p:nvSpPr>
        <p:spPr/>
        <p:txBody>
          <a:bodyPr/>
          <a:lstStyle/>
          <a:p>
            <a:fld id="{79D0FBA3-CBE1-834F-823B-F08B6CF2EF30}" type="datetime1">
              <a:rPr lang="en-GB" smtClean="0"/>
              <a:t>06/09/2022</a:t>
            </a:fld>
            <a:endParaRPr lang="en-GB" dirty="0"/>
          </a:p>
        </p:txBody>
      </p:sp>
      <p:sp>
        <p:nvSpPr>
          <p:cNvPr id="8" name="Footer Placeholder 7">
            <a:extLst>
              <a:ext uri="{FF2B5EF4-FFF2-40B4-BE49-F238E27FC236}">
                <a16:creationId xmlns:a16="http://schemas.microsoft.com/office/drawing/2014/main" id="{14C877BB-6513-5B42-ACD8-1EEC92877949}"/>
              </a:ext>
            </a:extLst>
          </p:cNvPr>
          <p:cNvSpPr>
            <a:spLocks noGrp="1"/>
          </p:cNvSpPr>
          <p:nvPr>
            <p:ph type="ftr" sz="quarter" idx="11"/>
          </p:nvPr>
        </p:nvSpPr>
        <p:spPr/>
        <p:txBody>
          <a:bodyPr/>
          <a:lstStyle/>
          <a:p>
            <a:r>
              <a:rPr lang="en-GB" dirty="0"/>
              <a:t>Conference     |     Presentation title</a:t>
            </a:r>
          </a:p>
        </p:txBody>
      </p:sp>
      <p:sp>
        <p:nvSpPr>
          <p:cNvPr id="9" name="Slide Number Placeholder 8">
            <a:extLst>
              <a:ext uri="{FF2B5EF4-FFF2-40B4-BE49-F238E27FC236}">
                <a16:creationId xmlns:a16="http://schemas.microsoft.com/office/drawing/2014/main" id="{93F6BAEB-8A97-A349-A792-18111CA8B10C}"/>
              </a:ext>
            </a:extLst>
          </p:cNvPr>
          <p:cNvSpPr>
            <a:spLocks noGrp="1"/>
          </p:cNvSpPr>
          <p:nvPr>
            <p:ph type="sldNum" sz="quarter" idx="12"/>
          </p:nvPr>
        </p:nvSpPr>
        <p:spPr/>
        <p:txBody>
          <a:bodyPr/>
          <a:lstStyle/>
          <a:p>
            <a:fld id="{42D34DE6-22C6-0E40-B20E-F2D718CBADB2}" type="slidenum">
              <a:rPr lang="en-GB" smtClean="0"/>
              <a:t>‹#›</a:t>
            </a:fld>
            <a:endParaRPr lang="en-GB" dirty="0"/>
          </a:p>
        </p:txBody>
      </p:sp>
    </p:spTree>
    <p:extLst>
      <p:ext uri="{BB962C8B-B14F-4D97-AF65-F5344CB8AC3E}">
        <p14:creationId xmlns:p14="http://schemas.microsoft.com/office/powerpoint/2010/main" val="456326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DDAA7-E73C-334C-88FE-E0F9958AB3A5}"/>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4A3E8015-A471-C143-8C19-C0EDA6291F04}"/>
              </a:ext>
            </a:extLst>
          </p:cNvPr>
          <p:cNvSpPr>
            <a:spLocks noGrp="1"/>
          </p:cNvSpPr>
          <p:nvPr>
            <p:ph type="dt" sz="half" idx="10"/>
          </p:nvPr>
        </p:nvSpPr>
        <p:spPr/>
        <p:txBody>
          <a:bodyPr/>
          <a:lstStyle/>
          <a:p>
            <a:fld id="{62F1B9B3-26BA-CE4B-AA8D-50468E00C9E9}" type="datetime1">
              <a:rPr lang="en-GB" smtClean="0"/>
              <a:t>06/09/2022</a:t>
            </a:fld>
            <a:endParaRPr lang="en-GB" dirty="0"/>
          </a:p>
        </p:txBody>
      </p:sp>
      <p:sp>
        <p:nvSpPr>
          <p:cNvPr id="4" name="Footer Placeholder 3">
            <a:extLst>
              <a:ext uri="{FF2B5EF4-FFF2-40B4-BE49-F238E27FC236}">
                <a16:creationId xmlns:a16="http://schemas.microsoft.com/office/drawing/2014/main" id="{1BEA3E89-4654-2143-9236-7D0F11AD91B3}"/>
              </a:ext>
            </a:extLst>
          </p:cNvPr>
          <p:cNvSpPr>
            <a:spLocks noGrp="1"/>
          </p:cNvSpPr>
          <p:nvPr>
            <p:ph type="ftr" sz="quarter" idx="11"/>
          </p:nvPr>
        </p:nvSpPr>
        <p:spPr/>
        <p:txBody>
          <a:bodyPr/>
          <a:lstStyle/>
          <a:p>
            <a:r>
              <a:rPr lang="en-GB" dirty="0"/>
              <a:t>Conference     |     Presentation title</a:t>
            </a:r>
          </a:p>
        </p:txBody>
      </p:sp>
      <p:sp>
        <p:nvSpPr>
          <p:cNvPr id="5" name="Slide Number Placeholder 4">
            <a:extLst>
              <a:ext uri="{FF2B5EF4-FFF2-40B4-BE49-F238E27FC236}">
                <a16:creationId xmlns:a16="http://schemas.microsoft.com/office/drawing/2014/main" id="{63115C60-0EF0-694E-A714-BD8EB7C07DD1}"/>
              </a:ext>
            </a:extLst>
          </p:cNvPr>
          <p:cNvSpPr>
            <a:spLocks noGrp="1"/>
          </p:cNvSpPr>
          <p:nvPr>
            <p:ph type="sldNum" sz="quarter" idx="12"/>
          </p:nvPr>
        </p:nvSpPr>
        <p:spPr/>
        <p:txBody>
          <a:bodyPr/>
          <a:lstStyle/>
          <a:p>
            <a:fld id="{42D34DE6-22C6-0E40-B20E-F2D718CBADB2}" type="slidenum">
              <a:rPr lang="en-GB" smtClean="0"/>
              <a:t>‹#›</a:t>
            </a:fld>
            <a:endParaRPr lang="en-GB" dirty="0"/>
          </a:p>
        </p:txBody>
      </p:sp>
    </p:spTree>
    <p:extLst>
      <p:ext uri="{BB962C8B-B14F-4D97-AF65-F5344CB8AC3E}">
        <p14:creationId xmlns:p14="http://schemas.microsoft.com/office/powerpoint/2010/main" val="3289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ED3233-3DEE-5A45-A6C6-D9FC972F8863}"/>
              </a:ext>
            </a:extLst>
          </p:cNvPr>
          <p:cNvSpPr>
            <a:spLocks noGrp="1"/>
          </p:cNvSpPr>
          <p:nvPr>
            <p:ph type="dt" sz="half" idx="10"/>
          </p:nvPr>
        </p:nvSpPr>
        <p:spPr/>
        <p:txBody>
          <a:bodyPr/>
          <a:lstStyle/>
          <a:p>
            <a:fld id="{764F39D2-B145-9744-A7CB-0ED55E6AD7CA}" type="datetime1">
              <a:rPr lang="en-GB" smtClean="0"/>
              <a:t>06/09/2022</a:t>
            </a:fld>
            <a:endParaRPr lang="en-GB" dirty="0"/>
          </a:p>
        </p:txBody>
      </p:sp>
      <p:sp>
        <p:nvSpPr>
          <p:cNvPr id="3" name="Footer Placeholder 2">
            <a:extLst>
              <a:ext uri="{FF2B5EF4-FFF2-40B4-BE49-F238E27FC236}">
                <a16:creationId xmlns:a16="http://schemas.microsoft.com/office/drawing/2014/main" id="{8C6C40E5-9D2B-AD4F-896A-6231FB8972D0}"/>
              </a:ext>
            </a:extLst>
          </p:cNvPr>
          <p:cNvSpPr>
            <a:spLocks noGrp="1"/>
          </p:cNvSpPr>
          <p:nvPr>
            <p:ph type="ftr" sz="quarter" idx="11"/>
          </p:nvPr>
        </p:nvSpPr>
        <p:spPr/>
        <p:txBody>
          <a:bodyPr/>
          <a:lstStyle/>
          <a:p>
            <a:r>
              <a:rPr lang="en-GB" dirty="0"/>
              <a:t>Conference     |     Presentation title</a:t>
            </a:r>
          </a:p>
        </p:txBody>
      </p:sp>
      <p:sp>
        <p:nvSpPr>
          <p:cNvPr id="4" name="Slide Number Placeholder 3">
            <a:extLst>
              <a:ext uri="{FF2B5EF4-FFF2-40B4-BE49-F238E27FC236}">
                <a16:creationId xmlns:a16="http://schemas.microsoft.com/office/drawing/2014/main" id="{14290E80-B698-1949-B3E4-6A7FFA04C3AF}"/>
              </a:ext>
            </a:extLst>
          </p:cNvPr>
          <p:cNvSpPr>
            <a:spLocks noGrp="1"/>
          </p:cNvSpPr>
          <p:nvPr>
            <p:ph type="sldNum" sz="quarter" idx="12"/>
          </p:nvPr>
        </p:nvSpPr>
        <p:spPr/>
        <p:txBody>
          <a:bodyPr/>
          <a:lstStyle/>
          <a:p>
            <a:fld id="{42D34DE6-22C6-0E40-B20E-F2D718CBADB2}" type="slidenum">
              <a:rPr lang="en-GB" smtClean="0"/>
              <a:t>‹#›</a:t>
            </a:fld>
            <a:endParaRPr lang="en-GB" dirty="0"/>
          </a:p>
        </p:txBody>
      </p:sp>
    </p:spTree>
    <p:extLst>
      <p:ext uri="{BB962C8B-B14F-4D97-AF65-F5344CB8AC3E}">
        <p14:creationId xmlns:p14="http://schemas.microsoft.com/office/powerpoint/2010/main" val="1272957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8CF3E-6C35-5846-93E3-D451438928B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A429643A-5345-BC40-B12E-E0C1D2081AE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522AB1CD-EEAC-1642-9967-C87C60F3C9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75E5DAF-15E6-0540-8E1C-C3441C749BD7}"/>
              </a:ext>
            </a:extLst>
          </p:cNvPr>
          <p:cNvSpPr>
            <a:spLocks noGrp="1"/>
          </p:cNvSpPr>
          <p:nvPr>
            <p:ph type="dt" sz="half" idx="10"/>
          </p:nvPr>
        </p:nvSpPr>
        <p:spPr/>
        <p:txBody>
          <a:bodyPr/>
          <a:lstStyle/>
          <a:p>
            <a:fld id="{BC6F7A66-22E5-284D-A669-21C8322AB884}" type="datetime1">
              <a:rPr lang="en-GB" smtClean="0"/>
              <a:t>06/09/2022</a:t>
            </a:fld>
            <a:endParaRPr lang="en-GB" dirty="0"/>
          </a:p>
        </p:txBody>
      </p:sp>
      <p:sp>
        <p:nvSpPr>
          <p:cNvPr id="6" name="Footer Placeholder 5">
            <a:extLst>
              <a:ext uri="{FF2B5EF4-FFF2-40B4-BE49-F238E27FC236}">
                <a16:creationId xmlns:a16="http://schemas.microsoft.com/office/drawing/2014/main" id="{585128F8-C557-474C-84AB-B7EDF4EC6D55}"/>
              </a:ext>
            </a:extLst>
          </p:cNvPr>
          <p:cNvSpPr>
            <a:spLocks noGrp="1"/>
          </p:cNvSpPr>
          <p:nvPr>
            <p:ph type="ftr" sz="quarter" idx="11"/>
          </p:nvPr>
        </p:nvSpPr>
        <p:spPr/>
        <p:txBody>
          <a:bodyPr/>
          <a:lstStyle/>
          <a:p>
            <a:r>
              <a:rPr lang="en-GB" dirty="0"/>
              <a:t>Conference     |     Presentation title</a:t>
            </a:r>
          </a:p>
        </p:txBody>
      </p:sp>
      <p:sp>
        <p:nvSpPr>
          <p:cNvPr id="7" name="Slide Number Placeholder 6">
            <a:extLst>
              <a:ext uri="{FF2B5EF4-FFF2-40B4-BE49-F238E27FC236}">
                <a16:creationId xmlns:a16="http://schemas.microsoft.com/office/drawing/2014/main" id="{791CE386-E8FD-6545-A389-85C6830D0696}"/>
              </a:ext>
            </a:extLst>
          </p:cNvPr>
          <p:cNvSpPr>
            <a:spLocks noGrp="1"/>
          </p:cNvSpPr>
          <p:nvPr>
            <p:ph type="sldNum" sz="quarter" idx="12"/>
          </p:nvPr>
        </p:nvSpPr>
        <p:spPr/>
        <p:txBody>
          <a:bodyPr/>
          <a:lstStyle/>
          <a:p>
            <a:fld id="{42D34DE6-22C6-0E40-B20E-F2D718CBADB2}" type="slidenum">
              <a:rPr lang="en-GB" smtClean="0"/>
              <a:t>‹#›</a:t>
            </a:fld>
            <a:endParaRPr lang="en-GB" dirty="0"/>
          </a:p>
        </p:txBody>
      </p:sp>
    </p:spTree>
    <p:extLst>
      <p:ext uri="{BB962C8B-B14F-4D97-AF65-F5344CB8AC3E}">
        <p14:creationId xmlns:p14="http://schemas.microsoft.com/office/powerpoint/2010/main" val="188492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8D352-66D6-9641-93B4-91BFA72B11A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DD7A392A-D9F5-F445-8AE8-B638F21A62B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E5DC4E67-8857-8741-9AD4-624EEA528B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C659789-AC40-3048-9292-15C98E267EAC}"/>
              </a:ext>
            </a:extLst>
          </p:cNvPr>
          <p:cNvSpPr>
            <a:spLocks noGrp="1"/>
          </p:cNvSpPr>
          <p:nvPr>
            <p:ph type="dt" sz="half" idx="10"/>
          </p:nvPr>
        </p:nvSpPr>
        <p:spPr/>
        <p:txBody>
          <a:bodyPr/>
          <a:lstStyle/>
          <a:p>
            <a:fld id="{35F42D7C-D06F-5A48-8287-7DB99DDE1A10}" type="datetime1">
              <a:rPr lang="en-GB" smtClean="0"/>
              <a:t>06/09/2022</a:t>
            </a:fld>
            <a:endParaRPr lang="en-GB" dirty="0"/>
          </a:p>
        </p:txBody>
      </p:sp>
      <p:sp>
        <p:nvSpPr>
          <p:cNvPr id="6" name="Footer Placeholder 5">
            <a:extLst>
              <a:ext uri="{FF2B5EF4-FFF2-40B4-BE49-F238E27FC236}">
                <a16:creationId xmlns:a16="http://schemas.microsoft.com/office/drawing/2014/main" id="{B7170A3F-D293-5D45-9AB1-FF61EDCD97EB}"/>
              </a:ext>
            </a:extLst>
          </p:cNvPr>
          <p:cNvSpPr>
            <a:spLocks noGrp="1"/>
          </p:cNvSpPr>
          <p:nvPr>
            <p:ph type="ftr" sz="quarter" idx="11"/>
          </p:nvPr>
        </p:nvSpPr>
        <p:spPr/>
        <p:txBody>
          <a:bodyPr/>
          <a:lstStyle/>
          <a:p>
            <a:r>
              <a:rPr lang="en-GB" dirty="0"/>
              <a:t>Conference     |     Presentation title</a:t>
            </a:r>
          </a:p>
        </p:txBody>
      </p:sp>
      <p:sp>
        <p:nvSpPr>
          <p:cNvPr id="7" name="Slide Number Placeholder 6">
            <a:extLst>
              <a:ext uri="{FF2B5EF4-FFF2-40B4-BE49-F238E27FC236}">
                <a16:creationId xmlns:a16="http://schemas.microsoft.com/office/drawing/2014/main" id="{CD2B310E-2310-DD45-8C82-2535B762B104}"/>
              </a:ext>
            </a:extLst>
          </p:cNvPr>
          <p:cNvSpPr>
            <a:spLocks noGrp="1"/>
          </p:cNvSpPr>
          <p:nvPr>
            <p:ph type="sldNum" sz="quarter" idx="12"/>
          </p:nvPr>
        </p:nvSpPr>
        <p:spPr/>
        <p:txBody>
          <a:bodyPr/>
          <a:lstStyle/>
          <a:p>
            <a:fld id="{42D34DE6-22C6-0E40-B20E-F2D718CBADB2}" type="slidenum">
              <a:rPr lang="en-GB" smtClean="0"/>
              <a:t>‹#›</a:t>
            </a:fld>
            <a:endParaRPr lang="en-GB" dirty="0"/>
          </a:p>
        </p:txBody>
      </p:sp>
    </p:spTree>
    <p:extLst>
      <p:ext uri="{BB962C8B-B14F-4D97-AF65-F5344CB8AC3E}">
        <p14:creationId xmlns:p14="http://schemas.microsoft.com/office/powerpoint/2010/main" val="95823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73A8CB-F6B3-BB43-A93A-688C17F15E4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6A826407-3A76-AF48-8D65-CED9267E6A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439725CB-8A3D-F342-BC98-EE4E99D74E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37B58B-8C31-CE4B-8FCE-2DE0FE0DE13E}" type="datetime1">
              <a:rPr lang="en-GB" smtClean="0"/>
              <a:t>06/09/2022</a:t>
            </a:fld>
            <a:endParaRPr lang="en-GB" dirty="0"/>
          </a:p>
        </p:txBody>
      </p:sp>
      <p:sp>
        <p:nvSpPr>
          <p:cNvPr id="5" name="Footer Placeholder 4">
            <a:extLst>
              <a:ext uri="{FF2B5EF4-FFF2-40B4-BE49-F238E27FC236}">
                <a16:creationId xmlns:a16="http://schemas.microsoft.com/office/drawing/2014/main" id="{53B3676D-A92F-A047-99E3-6A01C4EBA4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Conference     |     Presentation title</a:t>
            </a:r>
          </a:p>
        </p:txBody>
      </p:sp>
      <p:sp>
        <p:nvSpPr>
          <p:cNvPr id="6" name="Slide Number Placeholder 5">
            <a:extLst>
              <a:ext uri="{FF2B5EF4-FFF2-40B4-BE49-F238E27FC236}">
                <a16:creationId xmlns:a16="http://schemas.microsoft.com/office/drawing/2014/main" id="{ADFBA815-ADFE-8B4B-B1C6-139AAE048F4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D34DE6-22C6-0E40-B20E-F2D718CBADB2}" type="slidenum">
              <a:rPr lang="en-GB" smtClean="0"/>
              <a:t>‹#›</a:t>
            </a:fld>
            <a:endParaRPr lang="en-GB" dirty="0"/>
          </a:p>
        </p:txBody>
      </p:sp>
    </p:spTree>
    <p:extLst>
      <p:ext uri="{BB962C8B-B14F-4D97-AF65-F5344CB8AC3E}">
        <p14:creationId xmlns:p14="http://schemas.microsoft.com/office/powerpoint/2010/main" val="2230279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91919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3" name="Google Shape;13;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91919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en-US"/>
              <a:t>SARS-CoV-2 Antigen Rapid Diagnostic Test Training Workshop – v2.0 | Using SARS-CoV-2 RDT data</a:t>
            </a:r>
            <a:endParaRPr/>
          </a:p>
        </p:txBody>
      </p:sp>
      <p:sp>
        <p:nvSpPr>
          <p:cNvPr id="14" name="Google Shape;14;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919191"/>
                </a:solidFill>
                <a:latin typeface="Arial"/>
                <a:ea typeface="Arial"/>
                <a:cs typeface="Arial"/>
                <a:sym typeface="Arial"/>
              </a:defRPr>
            </a:lvl1pPr>
            <a:lvl2pPr marL="0" marR="0" lvl="1" indent="0" algn="r" rtl="0">
              <a:spcBef>
                <a:spcPts val="0"/>
              </a:spcBef>
              <a:buNone/>
              <a:defRPr sz="1200" b="0" i="0" u="none" strike="noStrike" cap="none">
                <a:solidFill>
                  <a:srgbClr val="919191"/>
                </a:solidFill>
                <a:latin typeface="Arial"/>
                <a:ea typeface="Arial"/>
                <a:cs typeface="Arial"/>
                <a:sym typeface="Arial"/>
              </a:defRPr>
            </a:lvl2pPr>
            <a:lvl3pPr marL="0" marR="0" lvl="2" indent="0" algn="r" rtl="0">
              <a:spcBef>
                <a:spcPts val="0"/>
              </a:spcBef>
              <a:buNone/>
              <a:defRPr sz="1200" b="0" i="0" u="none" strike="noStrike" cap="none">
                <a:solidFill>
                  <a:srgbClr val="919191"/>
                </a:solidFill>
                <a:latin typeface="Arial"/>
                <a:ea typeface="Arial"/>
                <a:cs typeface="Arial"/>
                <a:sym typeface="Arial"/>
              </a:defRPr>
            </a:lvl3pPr>
            <a:lvl4pPr marL="0" marR="0" lvl="3" indent="0" algn="r" rtl="0">
              <a:spcBef>
                <a:spcPts val="0"/>
              </a:spcBef>
              <a:buNone/>
              <a:defRPr sz="1200" b="0" i="0" u="none" strike="noStrike" cap="none">
                <a:solidFill>
                  <a:srgbClr val="919191"/>
                </a:solidFill>
                <a:latin typeface="Arial"/>
                <a:ea typeface="Arial"/>
                <a:cs typeface="Arial"/>
                <a:sym typeface="Arial"/>
              </a:defRPr>
            </a:lvl4pPr>
            <a:lvl5pPr marL="0" marR="0" lvl="4" indent="0" algn="r" rtl="0">
              <a:spcBef>
                <a:spcPts val="0"/>
              </a:spcBef>
              <a:buNone/>
              <a:defRPr sz="1200" b="0" i="0" u="none" strike="noStrike" cap="none">
                <a:solidFill>
                  <a:srgbClr val="919191"/>
                </a:solidFill>
                <a:latin typeface="Arial"/>
                <a:ea typeface="Arial"/>
                <a:cs typeface="Arial"/>
                <a:sym typeface="Arial"/>
              </a:defRPr>
            </a:lvl5pPr>
            <a:lvl6pPr marL="0" marR="0" lvl="5" indent="0" algn="r" rtl="0">
              <a:spcBef>
                <a:spcPts val="0"/>
              </a:spcBef>
              <a:buNone/>
              <a:defRPr sz="1200" b="0" i="0" u="none" strike="noStrike" cap="none">
                <a:solidFill>
                  <a:srgbClr val="919191"/>
                </a:solidFill>
                <a:latin typeface="Arial"/>
                <a:ea typeface="Arial"/>
                <a:cs typeface="Arial"/>
                <a:sym typeface="Arial"/>
              </a:defRPr>
            </a:lvl6pPr>
            <a:lvl7pPr marL="0" marR="0" lvl="6" indent="0" algn="r" rtl="0">
              <a:spcBef>
                <a:spcPts val="0"/>
              </a:spcBef>
              <a:buNone/>
              <a:defRPr sz="1200" b="0" i="0" u="none" strike="noStrike" cap="none">
                <a:solidFill>
                  <a:srgbClr val="919191"/>
                </a:solidFill>
                <a:latin typeface="Arial"/>
                <a:ea typeface="Arial"/>
                <a:cs typeface="Arial"/>
                <a:sym typeface="Arial"/>
              </a:defRPr>
            </a:lvl7pPr>
            <a:lvl8pPr marL="0" marR="0" lvl="7" indent="0" algn="r" rtl="0">
              <a:spcBef>
                <a:spcPts val="0"/>
              </a:spcBef>
              <a:buNone/>
              <a:defRPr sz="1200" b="0" i="0" u="none" strike="noStrike" cap="none">
                <a:solidFill>
                  <a:srgbClr val="919191"/>
                </a:solidFill>
                <a:latin typeface="Arial"/>
                <a:ea typeface="Arial"/>
                <a:cs typeface="Arial"/>
                <a:sym typeface="Arial"/>
              </a:defRPr>
            </a:lvl8pPr>
            <a:lvl9pPr marL="0" marR="0" lvl="8" indent="0" algn="r" rtl="0">
              <a:spcBef>
                <a:spcPts val="0"/>
              </a:spcBef>
              <a:buNone/>
              <a:defRPr sz="1200" b="0" i="0" u="none" strike="noStrike" cap="none">
                <a:solidFill>
                  <a:srgbClr val="91919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918646388"/>
      </p:ext>
    </p:extLst>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tags" Target="../tags/tag3.xml"/><Relationship Id="rId5" Type="http://schemas.openxmlformats.org/officeDocument/2006/relationships/hyperlink" Target="https://extranet.who.int/hslp/content/sars-cov-2-antigen-rapid-diagnostic-test-training-package" TargetMode="Externa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tags" Target="../tags/tag4.xml"/></Relationships>
</file>

<file path=ppt/slides/_rels/slide16.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2.xml"/><Relationship Id="rId4" Type="http://schemas.openxmlformats.org/officeDocument/2006/relationships/hyperlink" Target="mailto:ihrhrt@who.int"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4.jpg"/><Relationship Id="rId1" Type="http://schemas.openxmlformats.org/officeDocument/2006/relationships/slideLayout" Target="../slideLayouts/slideLayout2.xml"/><Relationship Id="rId4" Type="http://schemas.openxmlformats.org/officeDocument/2006/relationships/image" Target="../media/image10.sv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4.xml"/><Relationship Id="rId1" Type="http://schemas.openxmlformats.org/officeDocument/2006/relationships/tags" Target="../tags/tag5.xml"/><Relationship Id="rId4" Type="http://schemas.openxmlformats.org/officeDocument/2006/relationships/hyperlink" Target="https://cdn.who.int/media/docs/default-source/substandard-and-falsified/pms_user_feedback_form.docx?sfvrsn=3856959_17"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www.cdc.gov/coronavirus/2019-ncov/global-covid-19/compare-digital-tools.html" TargetMode="External"/><Relationship Id="rId1" Type="http://schemas.openxmlformats.org/officeDocument/2006/relationships/slideLayout" Target="../slideLayouts/slideLayout2.xml"/><Relationship Id="rId4" Type="http://schemas.openxmlformats.org/officeDocument/2006/relationships/image" Target="../media/image10.sv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6.xml"/><Relationship Id="rId1" Type="http://schemas.openxmlformats.org/officeDocument/2006/relationships/tags" Target="../tags/tag6.xml"/><Relationship Id="rId5" Type="http://schemas.openxmlformats.org/officeDocument/2006/relationships/image" Target="../media/image16.png"/><Relationship Id="rId4" Type="http://schemas.openxmlformats.org/officeDocument/2006/relationships/image" Target="../media/image15.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6.xml"/><Relationship Id="rId1" Type="http://schemas.openxmlformats.org/officeDocument/2006/relationships/tags" Target="../tags/tag7.xml"/><Relationship Id="rId5" Type="http://schemas.openxmlformats.org/officeDocument/2006/relationships/image" Target="../media/image16.png"/><Relationship Id="rId4" Type="http://schemas.openxmlformats.org/officeDocument/2006/relationships/image" Target="../media/image1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4.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10.svg"/><Relationship Id="rId2" Type="http://schemas.openxmlformats.org/officeDocument/2006/relationships/slideLayout" Target="../slideLayouts/slideLayout14.xml"/><Relationship Id="rId1" Type="http://schemas.openxmlformats.org/officeDocument/2006/relationships/tags" Target="../tags/tag2.xml"/><Relationship Id="rId6" Type="http://schemas.openxmlformats.org/officeDocument/2006/relationships/image" Target="../media/image9.png"/><Relationship Id="rId5" Type="http://schemas.openxmlformats.org/officeDocument/2006/relationships/image" Target="../media/image11.jpeg"/><Relationship Id="rId4" Type="http://schemas.openxmlformats.org/officeDocument/2006/relationships/hyperlink" Target="https://cdn.who.int/media/docs/default-source/substandard-and-falsified/pms_user_feedback_form.docx?sfvrsn=3856959_17"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7B4B2-1362-8E48-9BA4-CEEE750729F8}"/>
              </a:ext>
            </a:extLst>
          </p:cNvPr>
          <p:cNvSpPr>
            <a:spLocks noGrp="1"/>
          </p:cNvSpPr>
          <p:nvPr>
            <p:ph type="ctrTitle"/>
          </p:nvPr>
        </p:nvSpPr>
        <p:spPr>
          <a:xfrm>
            <a:off x="838200" y="47321"/>
            <a:ext cx="4588565" cy="2940351"/>
          </a:xfrm>
        </p:spPr>
        <p:txBody>
          <a:bodyPr/>
          <a:lstStyle/>
          <a:p>
            <a:r>
              <a:rPr lang="ru-RU" dirty="0"/>
              <a:t>09</a:t>
            </a:r>
          </a:p>
        </p:txBody>
      </p:sp>
      <p:sp>
        <p:nvSpPr>
          <p:cNvPr id="3" name="Subtitle 2">
            <a:extLst>
              <a:ext uri="{FF2B5EF4-FFF2-40B4-BE49-F238E27FC236}">
                <a16:creationId xmlns:a16="http://schemas.microsoft.com/office/drawing/2014/main" id="{BD7729C4-0A5B-5B46-AF7E-D455DC7D5FF9}"/>
              </a:ext>
            </a:extLst>
          </p:cNvPr>
          <p:cNvSpPr>
            <a:spLocks noGrp="1"/>
          </p:cNvSpPr>
          <p:nvPr>
            <p:ph type="subTitle" idx="1"/>
          </p:nvPr>
        </p:nvSpPr>
        <p:spPr>
          <a:xfrm>
            <a:off x="838200" y="3138143"/>
            <a:ext cx="4277497" cy="2768387"/>
          </a:xfrm>
        </p:spPr>
        <p:txBody>
          <a:bodyPr>
            <a:normAutofit/>
          </a:bodyPr>
          <a:lstStyle/>
          <a:p>
            <a:r>
              <a:rPr lang="ru-RU" sz="3600" dirty="0"/>
              <a:t>Использование данных тестирования с ДЭТ на антигены вируса SARS-CoV-2</a:t>
            </a:r>
          </a:p>
        </p:txBody>
      </p:sp>
      <p:pic>
        <p:nvPicPr>
          <p:cNvPr id="5" name="Picture 4">
            <a:extLst>
              <a:ext uri="{FF2B5EF4-FFF2-40B4-BE49-F238E27FC236}">
                <a16:creationId xmlns:a16="http://schemas.microsoft.com/office/drawing/2014/main" id="{27B327C7-C05F-6C47-AB00-3F54846384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67595" y="162817"/>
            <a:ext cx="2257794" cy="791235"/>
          </a:xfrm>
          <a:prstGeom prst="rect">
            <a:avLst/>
          </a:prstGeom>
        </p:spPr>
      </p:pic>
      <p:pic>
        <p:nvPicPr>
          <p:cNvPr id="6" name="Picture 5">
            <a:extLst>
              <a:ext uri="{FF2B5EF4-FFF2-40B4-BE49-F238E27FC236}">
                <a16:creationId xmlns:a16="http://schemas.microsoft.com/office/drawing/2014/main" id="{57326529-0B7C-4B43-8A2C-DFC9539779F9}"/>
              </a:ext>
            </a:extLst>
          </p:cNvPr>
          <p:cNvPicPr>
            <a:picLocks noChangeAspect="1"/>
          </p:cNvPicPr>
          <p:nvPr/>
        </p:nvPicPr>
        <p:blipFill>
          <a:blip r:embed="rId3"/>
          <a:stretch>
            <a:fillRect/>
          </a:stretch>
        </p:blipFill>
        <p:spPr>
          <a:xfrm>
            <a:off x="165600" y="57600"/>
            <a:ext cx="2970769" cy="878400"/>
          </a:xfrm>
          <a:prstGeom prst="rect">
            <a:avLst/>
          </a:prstGeom>
        </p:spPr>
      </p:pic>
    </p:spTree>
    <p:extLst>
      <p:ext uri="{BB962C8B-B14F-4D97-AF65-F5344CB8AC3E}">
        <p14:creationId xmlns:p14="http://schemas.microsoft.com/office/powerpoint/2010/main" val="2865038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9"/>
          <p:cNvSpPr txBox="1">
            <a:spLocks noGrp="1"/>
          </p:cNvSpPr>
          <p:nvPr>
            <p:ph type="title"/>
          </p:nvPr>
        </p:nvSpPr>
        <p:spPr>
          <a:xfrm>
            <a:off x="838200" y="365126"/>
            <a:ext cx="9557084"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ru-RU" dirty="0"/>
              <a:t>Журнал регистрации </a:t>
            </a:r>
            <a:r>
              <a:rPr lang="ru-RU" dirty="0" err="1"/>
              <a:t>ДЭТ</a:t>
            </a:r>
            <a:r>
              <a:rPr lang="ru-RU" dirty="0"/>
              <a:t> на антигены SARS-CoV-2 *</a:t>
            </a:r>
          </a:p>
        </p:txBody>
      </p:sp>
      <p:sp>
        <p:nvSpPr>
          <p:cNvPr id="157" name="Google Shape;157;p9"/>
          <p:cNvSpPr txBox="1">
            <a:spLocks noGrp="1"/>
          </p:cNvSpPr>
          <p:nvPr>
            <p:ph type="body" idx="1"/>
          </p:nvPr>
        </p:nvSpPr>
        <p:spPr>
          <a:xfrm>
            <a:off x="838200" y="1736203"/>
            <a:ext cx="5646490" cy="4440760"/>
          </a:xfrm>
          <a:prstGeom prst="rect">
            <a:avLst/>
          </a:prstGeom>
          <a:noFill/>
          <a:ln>
            <a:noFill/>
          </a:ln>
        </p:spPr>
        <p:txBody>
          <a:bodyPr spcFirstLastPara="1" wrap="square" lIns="91425" tIns="45700" rIns="91425" bIns="45700" anchor="t" anchorCtr="0">
            <a:normAutofit/>
          </a:bodyPr>
          <a:lstStyle/>
          <a:p>
            <a:pPr marL="0" lvl="1" indent="0" algn="l" rtl="0">
              <a:lnSpc>
                <a:spcPct val="100000"/>
              </a:lnSpc>
              <a:spcBef>
                <a:spcPts val="0"/>
              </a:spcBef>
              <a:spcAft>
                <a:spcPts val="0"/>
              </a:spcAft>
              <a:buSzPts val="1800"/>
              <a:buNone/>
            </a:pPr>
            <a:r>
              <a:rPr lang="ru-RU" b="1"/>
              <a:t>Журнал регистрации ДЭТ на антигены SARS-CoV-2:</a:t>
            </a:r>
          </a:p>
          <a:p>
            <a:pPr marL="685800" lvl="1" indent="-228600" algn="l" rtl="0">
              <a:lnSpc>
                <a:spcPct val="100000"/>
              </a:lnSpc>
              <a:spcBef>
                <a:spcPts val="500"/>
              </a:spcBef>
              <a:spcAft>
                <a:spcPts val="0"/>
              </a:spcAft>
              <a:buSzPts val="1800"/>
              <a:buChar char="•"/>
            </a:pPr>
            <a:r>
              <a:rPr lang="ru-RU"/>
              <a:t>служит инструментом непрерывного обеспечения качества</a:t>
            </a:r>
          </a:p>
          <a:p>
            <a:pPr marL="685800" lvl="1" indent="-228600" algn="l" rtl="0">
              <a:lnSpc>
                <a:spcPct val="100000"/>
              </a:lnSpc>
              <a:spcBef>
                <a:spcPts val="500"/>
              </a:spcBef>
              <a:spcAft>
                <a:spcPts val="0"/>
              </a:spcAft>
              <a:buSzPts val="1800"/>
              <a:buChar char="•"/>
            </a:pPr>
            <a:r>
              <a:rPr lang="ru-RU"/>
              <a:t>выявляет проблемы</a:t>
            </a:r>
          </a:p>
          <a:p>
            <a:pPr marL="685800" lvl="1" indent="-228600" algn="l" rtl="0">
              <a:lnSpc>
                <a:spcPct val="100000"/>
              </a:lnSpc>
              <a:spcBef>
                <a:spcPts val="500"/>
              </a:spcBef>
              <a:spcAft>
                <a:spcPts val="0"/>
              </a:spcAft>
              <a:buSzPts val="1800"/>
              <a:buChar char="•"/>
            </a:pPr>
            <a:r>
              <a:rPr lang="ru-RU"/>
              <a:t>помогает определить, сколько тестов было проведено </a:t>
            </a:r>
          </a:p>
          <a:p>
            <a:pPr marL="685800" lvl="1" indent="-228600" algn="l" rtl="0">
              <a:lnSpc>
                <a:spcPct val="100000"/>
              </a:lnSpc>
              <a:spcBef>
                <a:spcPts val="500"/>
              </a:spcBef>
              <a:spcAft>
                <a:spcPts val="0"/>
              </a:spcAft>
              <a:buSzPts val="1800"/>
              <a:buChar char="•"/>
            </a:pPr>
            <a:r>
              <a:rPr lang="ru-RU"/>
              <a:t>является источником данных для мониторинга показателей качества  </a:t>
            </a:r>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158" name="Google Shape;158;p9"/>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000" b="0" i="0" u="none" strike="noStrike" kern="0" cap="none" spc="0" normalizeH="0" baseline="0" noProof="0">
                <a:ln>
                  <a:noFill/>
                </a:ln>
                <a:solidFill>
                  <a:srgbClr val="424242"/>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10</a:t>
            </a:fld>
            <a:endParaRPr kumimoji="0" lang="en-US" sz="1000" b="0" i="0" u="none" strike="noStrike" kern="0" cap="none" spc="0" normalizeH="0" baseline="0" noProof="0">
              <a:ln>
                <a:noFill/>
              </a:ln>
              <a:solidFill>
                <a:srgbClr val="424242"/>
              </a:solidFill>
              <a:effectLst/>
              <a:uLnTx/>
              <a:uFillTx/>
              <a:latin typeface="Arial"/>
              <a:cs typeface="Arial"/>
              <a:sym typeface="Arial"/>
            </a:endParaRPr>
          </a:p>
        </p:txBody>
      </p:sp>
      <p:pic>
        <p:nvPicPr>
          <p:cNvPr id="159" name="Google Shape;159;p9" descr="Table, Excel&#10;&#10;Description automatically generated"/>
          <p:cNvPicPr preferRelativeResize="0"/>
          <p:nvPr/>
        </p:nvPicPr>
        <p:blipFill rotWithShape="1">
          <a:blip r:embed="rId4">
            <a:alphaModFix/>
          </a:blip>
          <a:srcRect/>
          <a:stretch/>
        </p:blipFill>
        <p:spPr>
          <a:xfrm>
            <a:off x="6580129" y="1736203"/>
            <a:ext cx="4773670" cy="3414477"/>
          </a:xfrm>
          <a:prstGeom prst="rect">
            <a:avLst/>
          </a:prstGeom>
          <a:noFill/>
          <a:ln>
            <a:noFill/>
          </a:ln>
          <a:effectLst>
            <a:outerShdw blurRad="190500" algn="tl" rotWithShape="0">
              <a:srgbClr val="000000">
                <a:alpha val="69803"/>
              </a:srgbClr>
            </a:outerShdw>
          </a:effectLst>
        </p:spPr>
      </p:pic>
      <p:sp>
        <p:nvSpPr>
          <p:cNvPr id="161" name="Google Shape;161;p9"/>
          <p:cNvSpPr txBox="1"/>
          <p:nvPr/>
        </p:nvSpPr>
        <p:spPr>
          <a:xfrm>
            <a:off x="646545" y="5804991"/>
            <a:ext cx="10117708" cy="461624"/>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ru-RU" sz="1200" b="0" i="0" u="none" strike="noStrike" kern="0" cap="none" spc="0" normalizeH="0" baseline="0" noProof="0" dirty="0">
                <a:ln>
                  <a:noFill/>
                </a:ln>
                <a:solidFill>
                  <a:srgbClr val="424242"/>
                </a:solidFill>
                <a:effectLst/>
                <a:uLnTx/>
                <a:uFillTx/>
                <a:latin typeface="Arial"/>
                <a:ea typeface="Arial"/>
                <a:cs typeface="Arial"/>
                <a:sym typeface="Arial"/>
              </a:rPr>
              <a:t>* Шаблон журнала включен в состав набора учебных материалов «Диагностический экспресс-тест на антигены вируса SARS-CoV-2»:</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ru-RU" sz="1200" b="0" i="0" u="sng" strike="noStrike" kern="0" cap="none" spc="0" normalizeH="0" baseline="0" noProof="0" dirty="0">
                <a:ln>
                  <a:noFill/>
                </a:ln>
                <a:solidFill>
                  <a:srgbClr val="424242"/>
                </a:solidFill>
                <a:effectLst/>
                <a:uLnTx/>
                <a:uFillTx/>
                <a:latin typeface="Arial"/>
                <a:ea typeface="Arial"/>
                <a:cs typeface="Arial"/>
                <a:sym typeface="Arial"/>
                <a:hlinkClick r:id="rId5">
                  <a:extLst>
                    <a:ext uri="{A12FA001-AC4F-418D-AE19-62706E023703}">
                      <ahyp:hlinkClr xmlns:ahyp="http://schemas.microsoft.com/office/drawing/2018/hyperlinkcolor" val="tx"/>
                    </a:ext>
                  </a:extLst>
                </a:hlinkClick>
              </a:rPr>
              <a:t>https://extranet.who.int/hslp/content/sars-cov-2-antigen-rapid-diagnostic-test-training-package</a:t>
            </a:r>
          </a:p>
        </p:txBody>
      </p:sp>
      <p:sp>
        <p:nvSpPr>
          <p:cNvPr id="2" name="Footer Placeholder 3">
            <a:extLst>
              <a:ext uri="{FF2B5EF4-FFF2-40B4-BE49-F238E27FC236}">
                <a16:creationId xmlns:a16="http://schemas.microsoft.com/office/drawing/2014/main" id="{68C9BE11-1C05-95E3-1E97-2FAA63207771}"/>
              </a:ext>
            </a:extLst>
          </p:cNvPr>
          <p:cNvSpPr>
            <a:spLocks noGrp="1"/>
          </p:cNvSpPr>
          <p:nvPr>
            <p:ph type="ftr" sz="quarter" idx="11"/>
          </p:nvPr>
        </p:nvSpPr>
        <p:spPr>
          <a:xfrm>
            <a:off x="838199" y="6356350"/>
            <a:ext cx="10221097" cy="501650"/>
          </a:xfrm>
        </p:spPr>
        <p:txBody>
          <a:bodyPr/>
          <a:lstStyle/>
          <a:p>
            <a:r>
              <a:rPr lang="ru-RU" dirty="0"/>
              <a:t>Курс «Диагностический экспресс-тест на антигены вируса SARS-CoV-2» v</a:t>
            </a:r>
            <a:r>
              <a:rPr lang="en-GB" dirty="0"/>
              <a:t>3</a:t>
            </a:r>
            <a:r>
              <a:rPr lang="ru-RU" dirty="0"/>
              <a:t>.0 |</a:t>
            </a:r>
            <a:r>
              <a:rPr lang="en-GB" dirty="0"/>
              <a:t> </a:t>
            </a:r>
            <a:r>
              <a:rPr lang="ru-RU" dirty="0"/>
              <a:t>Использование данных тестирования с ДЭТ на антигены вируса SARS-CoV-2</a:t>
            </a:r>
          </a:p>
        </p:txBody>
      </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7629848" y="1672160"/>
            <a:ext cx="4156684" cy="4440760"/>
          </a:xfrm>
        </p:spPr>
        <p:txBody>
          <a:bodyPr/>
          <a:lstStyle/>
          <a:p>
            <a:endParaRPr lang="en-GB" dirty="0"/>
          </a:p>
          <a:p>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fld id="{42D34DE6-22C6-0E40-B20E-F2D718CBADB2}" type="slidenum">
              <a:rPr lang="en-GB" smtClean="0"/>
              <a:pPr/>
              <a:t>11</a:t>
            </a:fld>
            <a:endParaRPr lang="en-GB" dirty="0"/>
          </a:p>
        </p:txBody>
      </p:sp>
      <p:sp>
        <p:nvSpPr>
          <p:cNvPr id="13" name="Text Placeholder 2">
            <a:extLst>
              <a:ext uri="{FF2B5EF4-FFF2-40B4-BE49-F238E27FC236}">
                <a16:creationId xmlns:a16="http://schemas.microsoft.com/office/drawing/2014/main" id="{D636F9A9-BEA2-6445-8EE1-634EDAB23D04}"/>
              </a:ext>
            </a:extLst>
          </p:cNvPr>
          <p:cNvSpPr txBox="1">
            <a:spLocks/>
          </p:cNvSpPr>
          <p:nvPr/>
        </p:nvSpPr>
        <p:spPr>
          <a:xfrm>
            <a:off x="7157078" y="1384136"/>
            <a:ext cx="4855518" cy="5215318"/>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100000"/>
              </a:lnSpc>
              <a:spcBef>
                <a:spcPts val="1000"/>
              </a:spcBef>
              <a:buClr>
                <a:schemeClr val="accent1"/>
              </a:buClr>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buNone/>
            </a:pPr>
            <a:r>
              <a:rPr lang="ru-RU" sz="2000" b="1" dirty="0">
                <a:ea typeface="+mn-lt"/>
                <a:cs typeface="+mn-lt"/>
              </a:rPr>
              <a:t>В</a:t>
            </a:r>
            <a:r>
              <a:rPr lang="ru-RU" sz="2000" b="1" dirty="0"/>
              <a:t> журнал регистрации ДЭТ на антигены SARS-CoV-2 записывают:</a:t>
            </a:r>
            <a:endParaRPr lang="fr-FR"/>
          </a:p>
          <a:p>
            <a:pPr marL="457200" lvl="1" indent="-457200">
              <a:buClr>
                <a:srgbClr val="009AC9"/>
              </a:buClr>
              <a:buSzPct val="100000"/>
              <a:buFont typeface="+mj-lt"/>
              <a:buAutoNum type="arabicPeriod"/>
            </a:pPr>
            <a:r>
              <a:rPr lang="ru-RU" sz="2000" dirty="0"/>
              <a:t>Идентификационный номер пробы, возраст, пол пациента и т. д.</a:t>
            </a:r>
          </a:p>
          <a:p>
            <a:pPr marL="457200" lvl="1" indent="-457200">
              <a:buClr>
                <a:srgbClr val="009AC9"/>
              </a:buClr>
              <a:buSzPct val="100000"/>
              <a:buFont typeface="+mj-lt"/>
              <a:buAutoNum type="arabicPeriod"/>
            </a:pPr>
            <a:r>
              <a:rPr lang="ru-RU" sz="2000" dirty="0"/>
              <a:t>Название набора для ДЭТ, номер партии, срок годности</a:t>
            </a:r>
          </a:p>
          <a:p>
            <a:pPr marL="457200" lvl="1" indent="-457200">
              <a:buClr>
                <a:srgbClr val="009AC9"/>
              </a:buClr>
              <a:buSzPct val="100000"/>
              <a:buFont typeface="+mj-lt"/>
              <a:buAutoNum type="arabicPeriod"/>
            </a:pPr>
            <a:r>
              <a:rPr lang="ru-RU" sz="2000" dirty="0"/>
              <a:t>Результаты ДЭТ на антигены SARS-CoV-2, результаты ТАНК и окончательные результаты тестирования </a:t>
            </a:r>
          </a:p>
          <a:p>
            <a:pPr marL="457200" lvl="1" indent="-457200">
              <a:buClr>
                <a:srgbClr val="009AC9"/>
              </a:buClr>
              <a:buSzPct val="100000"/>
              <a:buFont typeface="+mj-lt"/>
              <a:buAutoNum type="arabicPeriod"/>
            </a:pPr>
            <a:r>
              <a:rPr lang="ru-RU" sz="2000" dirty="0"/>
              <a:t>Кто выполнил тест</a:t>
            </a:r>
          </a:p>
          <a:p>
            <a:pPr marL="457200" lvl="1" indent="-457200">
              <a:buClr>
                <a:srgbClr val="009AC9"/>
              </a:buClr>
              <a:buSzPct val="100000"/>
              <a:buFont typeface="+mj-lt"/>
              <a:buAutoNum type="arabicPeriod"/>
            </a:pPr>
            <a:r>
              <a:rPr lang="ru-RU" sz="2000" dirty="0"/>
              <a:t>Подсчёт сумм на каждой странице, когда страница заполнена</a:t>
            </a:r>
          </a:p>
          <a:p>
            <a:pPr marL="457200" lvl="1" indent="-457200">
              <a:buClr>
                <a:srgbClr val="009AC9"/>
              </a:buClr>
              <a:buSzPct val="100000"/>
              <a:buFont typeface="+mj-lt"/>
              <a:buAutoNum type="arabicPeriod"/>
            </a:pPr>
            <a:r>
              <a:rPr lang="ru-RU" sz="2000" dirty="0"/>
              <a:t>Подпись руководителя внизу страницы как свидетельство проверки записей в журнале</a:t>
            </a:r>
          </a:p>
          <a:p>
            <a:pPr lvl="1"/>
            <a:endParaRPr lang="en-US" sz="2000" dirty="0"/>
          </a:p>
          <a:p>
            <a:pPr lvl="1"/>
            <a:endParaRPr lang="en-US" sz="2000" dirty="0"/>
          </a:p>
          <a:p>
            <a:endParaRPr lang="en-US" sz="2400" dirty="0"/>
          </a:p>
        </p:txBody>
      </p:sp>
      <p:grpSp>
        <p:nvGrpSpPr>
          <p:cNvPr id="4" name="Groupe 3">
            <a:extLst>
              <a:ext uri="{FF2B5EF4-FFF2-40B4-BE49-F238E27FC236}">
                <a16:creationId xmlns:a16="http://schemas.microsoft.com/office/drawing/2014/main" id="{4ED72E26-5CD2-4430-9BA1-4E633186DC80}"/>
              </a:ext>
            </a:extLst>
          </p:cNvPr>
          <p:cNvGrpSpPr/>
          <p:nvPr/>
        </p:nvGrpSpPr>
        <p:grpSpPr>
          <a:xfrm>
            <a:off x="680484" y="1479975"/>
            <a:ext cx="6365735" cy="4474258"/>
            <a:chOff x="680484" y="1479975"/>
            <a:chExt cx="6365735" cy="4474258"/>
          </a:xfrm>
        </p:grpSpPr>
        <p:pic>
          <p:nvPicPr>
            <p:cNvPr id="21" name="Picture 20">
              <a:extLst>
                <a:ext uri="{FF2B5EF4-FFF2-40B4-BE49-F238E27FC236}">
                  <a16:creationId xmlns:a16="http://schemas.microsoft.com/office/drawing/2014/main" id="{1F848DCA-65F6-4534-A646-7E23606BF5CE}"/>
                </a:ext>
              </a:extLst>
            </p:cNvPr>
            <p:cNvPicPr>
              <a:picLocks noChangeAspect="1"/>
            </p:cNvPicPr>
            <p:nvPr/>
          </p:nvPicPr>
          <p:blipFill rotWithShape="1">
            <a:blip r:embed="rId2"/>
            <a:srcRect l="6918" t="17984" r="33241" b="9767"/>
            <a:stretch/>
          </p:blipFill>
          <p:spPr>
            <a:xfrm>
              <a:off x="680484" y="1479975"/>
              <a:ext cx="6365735" cy="4474258"/>
            </a:xfrm>
            <a:prstGeom prst="rect">
              <a:avLst/>
            </a:prstGeom>
          </p:spPr>
        </p:pic>
        <p:sp>
          <p:nvSpPr>
            <p:cNvPr id="7" name="TextBox 6">
              <a:extLst>
                <a:ext uri="{FF2B5EF4-FFF2-40B4-BE49-F238E27FC236}">
                  <a16:creationId xmlns:a16="http://schemas.microsoft.com/office/drawing/2014/main" id="{157B0F40-8946-034B-86EF-3EC653EB5730}"/>
                </a:ext>
              </a:extLst>
            </p:cNvPr>
            <p:cNvSpPr txBox="1"/>
            <p:nvPr/>
          </p:nvSpPr>
          <p:spPr>
            <a:xfrm>
              <a:off x="1564535" y="1566664"/>
              <a:ext cx="176386"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ru-RU" sz="1400" b="0" i="0" u="none" strike="noStrike" cap="none" normalizeH="0" baseline="0" dirty="0">
                  <a:ln>
                    <a:noFill/>
                  </a:ln>
                  <a:solidFill>
                    <a:srgbClr val="FFFFFF"/>
                  </a:solidFill>
                  <a:uFillTx/>
                  <a:latin typeface="Avenir Roman"/>
                  <a:ea typeface="Avenir Roman"/>
                  <a:cs typeface="Avenir Roman"/>
                  <a:sym typeface="Avenir Roman"/>
                </a:rPr>
                <a:t>1</a:t>
              </a:r>
            </a:p>
          </p:txBody>
        </p:sp>
        <p:sp>
          <p:nvSpPr>
            <p:cNvPr id="8" name="TextBox 7">
              <a:extLst>
                <a:ext uri="{FF2B5EF4-FFF2-40B4-BE49-F238E27FC236}">
                  <a16:creationId xmlns:a16="http://schemas.microsoft.com/office/drawing/2014/main" id="{D60BBA66-9C74-A54E-BFD5-93345F058A90}"/>
                </a:ext>
              </a:extLst>
            </p:cNvPr>
            <p:cNvSpPr txBox="1"/>
            <p:nvPr/>
          </p:nvSpPr>
          <p:spPr>
            <a:xfrm>
              <a:off x="3011928" y="1748511"/>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ru-RU" sz="1400" dirty="0">
                  <a:solidFill>
                    <a:srgbClr val="FFFFFF"/>
                  </a:solidFill>
                </a:rPr>
                <a:t>2</a:t>
              </a:r>
            </a:p>
          </p:txBody>
        </p:sp>
        <p:sp>
          <p:nvSpPr>
            <p:cNvPr id="9" name="TextBox 8">
              <a:extLst>
                <a:ext uri="{FF2B5EF4-FFF2-40B4-BE49-F238E27FC236}">
                  <a16:creationId xmlns:a16="http://schemas.microsoft.com/office/drawing/2014/main" id="{73EAA38C-F998-9B42-BC02-DBC4776B1C65}"/>
                </a:ext>
              </a:extLst>
            </p:cNvPr>
            <p:cNvSpPr txBox="1"/>
            <p:nvPr/>
          </p:nvSpPr>
          <p:spPr>
            <a:xfrm>
              <a:off x="3456928" y="2514721"/>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ru-RU" sz="1400" b="0" i="0" u="none" strike="noStrike" cap="none" normalizeH="0" baseline="0" dirty="0">
                  <a:ln>
                    <a:noFill/>
                  </a:ln>
                  <a:solidFill>
                    <a:srgbClr val="FFFFFF"/>
                  </a:solidFill>
                  <a:uFillTx/>
                  <a:latin typeface="Avenir Roman"/>
                  <a:ea typeface="Avenir Roman"/>
                  <a:cs typeface="Avenir Roman"/>
                  <a:sym typeface="Avenir Roman"/>
                </a:rPr>
                <a:t>3</a:t>
              </a:r>
            </a:p>
          </p:txBody>
        </p:sp>
        <p:sp>
          <p:nvSpPr>
            <p:cNvPr id="10" name="TextBox 9">
              <a:extLst>
                <a:ext uri="{FF2B5EF4-FFF2-40B4-BE49-F238E27FC236}">
                  <a16:creationId xmlns:a16="http://schemas.microsoft.com/office/drawing/2014/main" id="{02FB86BA-ED71-A442-B7F1-0A0740E224C6}"/>
                </a:ext>
              </a:extLst>
            </p:cNvPr>
            <p:cNvSpPr txBox="1"/>
            <p:nvPr/>
          </p:nvSpPr>
          <p:spPr>
            <a:xfrm>
              <a:off x="4037103" y="2514721"/>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ru-RU" sz="1400" dirty="0">
                  <a:solidFill>
                    <a:srgbClr val="FFFFFF"/>
                  </a:solidFill>
                </a:rPr>
                <a:t>4</a:t>
              </a:r>
            </a:p>
          </p:txBody>
        </p:sp>
        <p:sp>
          <p:nvSpPr>
            <p:cNvPr id="11" name="TextBox 10">
              <a:extLst>
                <a:ext uri="{FF2B5EF4-FFF2-40B4-BE49-F238E27FC236}">
                  <a16:creationId xmlns:a16="http://schemas.microsoft.com/office/drawing/2014/main" id="{99B576A2-2065-F349-A9E6-194941908FFB}"/>
                </a:ext>
              </a:extLst>
            </p:cNvPr>
            <p:cNvSpPr txBox="1"/>
            <p:nvPr/>
          </p:nvSpPr>
          <p:spPr>
            <a:xfrm>
              <a:off x="1289083" y="4661114"/>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ru-RU" sz="1400" b="0" i="0" u="none" strike="noStrike" cap="none" normalizeH="0" baseline="0" dirty="0">
                  <a:ln>
                    <a:noFill/>
                  </a:ln>
                  <a:solidFill>
                    <a:srgbClr val="FFFFFF"/>
                  </a:solidFill>
                  <a:uFillTx/>
                  <a:latin typeface="Avenir Roman"/>
                  <a:ea typeface="Avenir Roman"/>
                  <a:cs typeface="Avenir Roman"/>
                  <a:sym typeface="Avenir Roman"/>
                </a:rPr>
                <a:t>5</a:t>
              </a:r>
            </a:p>
          </p:txBody>
        </p:sp>
        <p:sp>
          <p:nvSpPr>
            <p:cNvPr id="12" name="TextBox 11">
              <a:extLst>
                <a:ext uri="{FF2B5EF4-FFF2-40B4-BE49-F238E27FC236}">
                  <a16:creationId xmlns:a16="http://schemas.microsoft.com/office/drawing/2014/main" id="{4D35FA43-78AF-C04E-BE5D-15003A29BF98}"/>
                </a:ext>
              </a:extLst>
            </p:cNvPr>
            <p:cNvSpPr txBox="1"/>
            <p:nvPr/>
          </p:nvSpPr>
          <p:spPr>
            <a:xfrm>
              <a:off x="6308935" y="5376379"/>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ru-RU" sz="1400" dirty="0">
                  <a:solidFill>
                    <a:srgbClr val="FFFFFF"/>
                  </a:solidFill>
                </a:rPr>
                <a:t>6</a:t>
              </a:r>
            </a:p>
          </p:txBody>
        </p:sp>
        <p:sp>
          <p:nvSpPr>
            <p:cNvPr id="16" name="TextBox 15">
              <a:extLst>
                <a:ext uri="{FF2B5EF4-FFF2-40B4-BE49-F238E27FC236}">
                  <a16:creationId xmlns:a16="http://schemas.microsoft.com/office/drawing/2014/main" id="{E3A9FBC9-BD42-BA41-90CE-375039AE0953}"/>
                </a:ext>
              </a:extLst>
            </p:cNvPr>
            <p:cNvSpPr txBox="1"/>
            <p:nvPr/>
          </p:nvSpPr>
          <p:spPr>
            <a:xfrm>
              <a:off x="5194563" y="4658915"/>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ru-RU" sz="1400" b="0" i="0" u="none" strike="noStrike" cap="none" normalizeH="0" baseline="0" dirty="0">
                  <a:ln>
                    <a:noFill/>
                  </a:ln>
                  <a:solidFill>
                    <a:srgbClr val="FFFFFF"/>
                  </a:solidFill>
                  <a:uFillTx/>
                  <a:latin typeface="Avenir Roman"/>
                  <a:ea typeface="Avenir Roman"/>
                  <a:cs typeface="Avenir Roman"/>
                  <a:sym typeface="Avenir Roman"/>
                </a:rPr>
                <a:t>5</a:t>
              </a:r>
            </a:p>
          </p:txBody>
        </p:sp>
        <p:sp>
          <p:nvSpPr>
            <p:cNvPr id="17" name="TextBox 16">
              <a:extLst>
                <a:ext uri="{FF2B5EF4-FFF2-40B4-BE49-F238E27FC236}">
                  <a16:creationId xmlns:a16="http://schemas.microsoft.com/office/drawing/2014/main" id="{46B09371-9506-7B43-B5B1-29844BFE851E}"/>
                </a:ext>
              </a:extLst>
            </p:cNvPr>
            <p:cNvSpPr txBox="1"/>
            <p:nvPr/>
          </p:nvSpPr>
          <p:spPr>
            <a:xfrm>
              <a:off x="3450885" y="4658915"/>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ru-RU" sz="1400" b="0" i="0" u="none" strike="noStrike" cap="none" normalizeH="0" baseline="0" dirty="0">
                  <a:ln>
                    <a:noFill/>
                  </a:ln>
                  <a:solidFill>
                    <a:srgbClr val="FFFFFF"/>
                  </a:solidFill>
                  <a:uFillTx/>
                  <a:latin typeface="Avenir Roman"/>
                  <a:ea typeface="Avenir Roman"/>
                  <a:cs typeface="Avenir Roman"/>
                  <a:sym typeface="Avenir Roman"/>
                </a:rPr>
                <a:t>5</a:t>
              </a:r>
            </a:p>
          </p:txBody>
        </p:sp>
        <p:sp>
          <p:nvSpPr>
            <p:cNvPr id="18" name="TextBox 17">
              <a:extLst>
                <a:ext uri="{FF2B5EF4-FFF2-40B4-BE49-F238E27FC236}">
                  <a16:creationId xmlns:a16="http://schemas.microsoft.com/office/drawing/2014/main" id="{C8A2ADB4-A584-004A-A739-3D2F76E4756B}"/>
                </a:ext>
              </a:extLst>
            </p:cNvPr>
            <p:cNvSpPr txBox="1"/>
            <p:nvPr/>
          </p:nvSpPr>
          <p:spPr>
            <a:xfrm>
              <a:off x="4834598" y="2514721"/>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ru-RU" sz="1400" b="0" i="0" u="none" strike="noStrike" cap="none" normalizeH="0" baseline="0" dirty="0">
                  <a:ln>
                    <a:noFill/>
                  </a:ln>
                  <a:solidFill>
                    <a:srgbClr val="FFFFFF"/>
                  </a:solidFill>
                  <a:uFillTx/>
                  <a:latin typeface="Avenir Roman"/>
                  <a:ea typeface="Avenir Roman"/>
                  <a:cs typeface="Avenir Roman"/>
                  <a:sym typeface="Avenir Roman"/>
                </a:rPr>
                <a:t>3</a:t>
              </a:r>
            </a:p>
          </p:txBody>
        </p:sp>
        <p:sp>
          <p:nvSpPr>
            <p:cNvPr id="19" name="TextBox 18">
              <a:extLst>
                <a:ext uri="{FF2B5EF4-FFF2-40B4-BE49-F238E27FC236}">
                  <a16:creationId xmlns:a16="http://schemas.microsoft.com/office/drawing/2014/main" id="{1BB51FEC-DDEB-AB48-8EFA-F2EE1D4E682A}"/>
                </a:ext>
              </a:extLst>
            </p:cNvPr>
            <p:cNvSpPr txBox="1"/>
            <p:nvPr/>
          </p:nvSpPr>
          <p:spPr>
            <a:xfrm>
              <a:off x="5450478" y="2514721"/>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ru-RU" sz="1400" b="0" i="0" u="none" strike="noStrike" cap="none" normalizeH="0" baseline="0" dirty="0">
                  <a:ln>
                    <a:noFill/>
                  </a:ln>
                  <a:solidFill>
                    <a:srgbClr val="FFFFFF"/>
                  </a:solidFill>
                  <a:uFillTx/>
                  <a:latin typeface="Avenir Roman"/>
                  <a:ea typeface="Avenir Roman"/>
                  <a:cs typeface="Avenir Roman"/>
                  <a:sym typeface="Avenir Roman"/>
                </a:rPr>
                <a:t>3</a:t>
              </a:r>
            </a:p>
          </p:txBody>
        </p:sp>
        <p:sp>
          <p:nvSpPr>
            <p:cNvPr id="20" name="TextBox 19">
              <a:extLst>
                <a:ext uri="{FF2B5EF4-FFF2-40B4-BE49-F238E27FC236}">
                  <a16:creationId xmlns:a16="http://schemas.microsoft.com/office/drawing/2014/main" id="{50E86413-FC7F-544B-97F8-13C678272E1A}"/>
                </a:ext>
              </a:extLst>
            </p:cNvPr>
            <p:cNvSpPr txBox="1"/>
            <p:nvPr/>
          </p:nvSpPr>
          <p:spPr>
            <a:xfrm>
              <a:off x="2383969" y="4659133"/>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ru-RU" sz="1400" b="0" i="0" u="none" strike="noStrike" cap="none" normalizeH="0" baseline="0" dirty="0">
                  <a:ln>
                    <a:noFill/>
                  </a:ln>
                  <a:solidFill>
                    <a:srgbClr val="FFFFFF"/>
                  </a:solidFill>
                  <a:uFillTx/>
                  <a:latin typeface="Avenir Roman"/>
                  <a:ea typeface="Avenir Roman"/>
                  <a:cs typeface="Avenir Roman"/>
                  <a:sym typeface="Avenir Roman"/>
                </a:rPr>
                <a:t>5</a:t>
              </a:r>
            </a:p>
          </p:txBody>
        </p:sp>
      </p:grpSp>
      <p:sp>
        <p:nvSpPr>
          <p:cNvPr id="25" name="Title 1">
            <a:extLst>
              <a:ext uri="{FF2B5EF4-FFF2-40B4-BE49-F238E27FC236}">
                <a16:creationId xmlns:a16="http://schemas.microsoft.com/office/drawing/2014/main" id="{7A527B6F-29EC-437A-91FD-F61B92CB3302}"/>
              </a:ext>
            </a:extLst>
          </p:cNvPr>
          <p:cNvSpPr txBox="1">
            <a:spLocks/>
          </p:cNvSpPr>
          <p:nvPr/>
        </p:nvSpPr>
        <p:spPr>
          <a:xfrm>
            <a:off x="838199" y="365126"/>
            <a:ext cx="10847771" cy="942814"/>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3600" kern="1200">
                <a:solidFill>
                  <a:schemeClr val="accent1"/>
                </a:solidFill>
                <a:latin typeface="+mj-lt"/>
                <a:ea typeface="+mj-ea"/>
                <a:cs typeface="+mj-cs"/>
              </a:defRPr>
            </a:lvl1pPr>
          </a:lstStyle>
          <a:p>
            <a:r>
              <a:rPr lang="ru-RU" sz="3200" dirty="0"/>
              <a:t>Журнал регистрации ДЭТ на антигены SARS-CoV-2</a:t>
            </a:r>
          </a:p>
        </p:txBody>
      </p:sp>
      <p:sp>
        <p:nvSpPr>
          <p:cNvPr id="2" name="Footer Placeholder 3">
            <a:extLst>
              <a:ext uri="{FF2B5EF4-FFF2-40B4-BE49-F238E27FC236}">
                <a16:creationId xmlns:a16="http://schemas.microsoft.com/office/drawing/2014/main" id="{E92B2747-41A0-8121-5473-4BF82B561003}"/>
              </a:ext>
            </a:extLst>
          </p:cNvPr>
          <p:cNvSpPr>
            <a:spLocks noGrp="1"/>
          </p:cNvSpPr>
          <p:nvPr>
            <p:ph type="ftr" sz="quarter" idx="11"/>
          </p:nvPr>
        </p:nvSpPr>
        <p:spPr>
          <a:xfrm>
            <a:off x="838199" y="6356350"/>
            <a:ext cx="10221097" cy="501650"/>
          </a:xfrm>
        </p:spPr>
        <p:txBody>
          <a:bodyPr/>
          <a:lstStyle/>
          <a:p>
            <a:r>
              <a:rPr lang="ru-RU" dirty="0"/>
              <a:t>Курс «Диагностический экспресс-тест на антигены вируса SARS-CoV-2» v</a:t>
            </a:r>
            <a:r>
              <a:rPr lang="en-GB" dirty="0"/>
              <a:t>3</a:t>
            </a:r>
            <a:r>
              <a:rPr lang="ru-RU" dirty="0"/>
              <a:t>.0 |</a:t>
            </a:r>
            <a:r>
              <a:rPr lang="en-GB" dirty="0"/>
              <a:t> </a:t>
            </a:r>
            <a:r>
              <a:rPr lang="ru-RU" dirty="0"/>
              <a:t>Использование данных тестирования с ДЭТ на антигены вируса SARS-CoV-2</a:t>
            </a:r>
          </a:p>
        </p:txBody>
      </p:sp>
    </p:spTree>
    <p:extLst>
      <p:ext uri="{BB962C8B-B14F-4D97-AF65-F5344CB8AC3E}">
        <p14:creationId xmlns:p14="http://schemas.microsoft.com/office/powerpoint/2010/main" val="38572685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r>
              <a:rPr lang="ru-RU" dirty="0"/>
              <a:t>Хранение документов и записей</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1" y="1736203"/>
            <a:ext cx="9528544" cy="3622606"/>
          </a:xfrm>
        </p:spPr>
        <p:txBody>
          <a:bodyPr>
            <a:normAutofit/>
          </a:bodyPr>
          <a:lstStyle/>
          <a:p>
            <a:r>
              <a:rPr lang="ru-RU" sz="2200" dirty="0"/>
              <a:t>Обеспечьте хранение документов и записей в надёжном месте и так, что их было легко найти и извлечь.</a:t>
            </a:r>
          </a:p>
          <a:p>
            <a:r>
              <a:rPr lang="ru-RU" sz="2200" dirty="0"/>
              <a:t>Обеспечьте полную конфиденциальность данных о пациентах, сохраняя должным образом записи с информацией о COVID-19:</a:t>
            </a:r>
          </a:p>
          <a:p>
            <a:pPr lvl="1"/>
            <a:r>
              <a:rPr lang="ru-RU" sz="2200" dirty="0"/>
              <a:t>Держите записи так, чтобы их не могли прочитать другие пациенты и персонал.</a:t>
            </a:r>
          </a:p>
          <a:p>
            <a:pPr lvl="1"/>
            <a:r>
              <a:rPr lang="ru-RU" sz="2200" dirty="0"/>
              <a:t>Храните записи в запертом шкафу, когда вы их не используете.</a:t>
            </a:r>
          </a:p>
          <a:p>
            <a:endParaRPr lang="en-GB" sz="2200" dirty="0"/>
          </a:p>
          <a:p>
            <a:endParaRPr lang="en-GB" sz="2200"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fld id="{42D34DE6-22C6-0E40-B20E-F2D718CBADB2}" type="slidenum">
              <a:rPr lang="en-GB" smtClean="0"/>
              <a:pPr/>
              <a:t>12</a:t>
            </a:fld>
            <a:endParaRPr lang="en-GB" dirty="0"/>
          </a:p>
        </p:txBody>
      </p:sp>
      <p:sp>
        <p:nvSpPr>
          <p:cNvPr id="4" name="Footer Placeholder 3">
            <a:extLst>
              <a:ext uri="{FF2B5EF4-FFF2-40B4-BE49-F238E27FC236}">
                <a16:creationId xmlns:a16="http://schemas.microsoft.com/office/drawing/2014/main" id="{D14893E9-D606-ABAA-53A6-11638087AA2B}"/>
              </a:ext>
            </a:extLst>
          </p:cNvPr>
          <p:cNvSpPr>
            <a:spLocks noGrp="1"/>
          </p:cNvSpPr>
          <p:nvPr>
            <p:ph type="ftr" sz="quarter" idx="11"/>
          </p:nvPr>
        </p:nvSpPr>
        <p:spPr>
          <a:xfrm>
            <a:off x="838199" y="6356350"/>
            <a:ext cx="10221097" cy="501650"/>
          </a:xfrm>
        </p:spPr>
        <p:txBody>
          <a:bodyPr/>
          <a:lstStyle/>
          <a:p>
            <a:r>
              <a:rPr lang="ru-RU" dirty="0"/>
              <a:t>Курс «Диагностический экспресс-тест на антигены вируса SARS-CoV-2» v</a:t>
            </a:r>
            <a:r>
              <a:rPr lang="en-GB" dirty="0"/>
              <a:t>3</a:t>
            </a:r>
            <a:r>
              <a:rPr lang="ru-RU" dirty="0"/>
              <a:t>.0 |</a:t>
            </a:r>
            <a:r>
              <a:rPr lang="en-GB" dirty="0"/>
              <a:t> </a:t>
            </a:r>
            <a:r>
              <a:rPr lang="ru-RU" dirty="0"/>
              <a:t>Использование данных тестирования с ДЭТ на антигены вируса SARS-CoV-2</a:t>
            </a:r>
          </a:p>
        </p:txBody>
      </p:sp>
    </p:spTree>
    <p:extLst>
      <p:ext uri="{BB962C8B-B14F-4D97-AF65-F5344CB8AC3E}">
        <p14:creationId xmlns:p14="http://schemas.microsoft.com/office/powerpoint/2010/main" val="36990877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80B71-4693-6241-AB98-F41A8A54DDE8}"/>
              </a:ext>
            </a:extLst>
          </p:cNvPr>
          <p:cNvSpPr>
            <a:spLocks noGrp="1"/>
          </p:cNvSpPr>
          <p:nvPr>
            <p:ph type="title"/>
          </p:nvPr>
        </p:nvSpPr>
        <p:spPr/>
        <p:txBody>
          <a:bodyPr/>
          <a:lstStyle/>
          <a:p>
            <a:r>
              <a:rPr lang="ru-RU" dirty="0"/>
              <a:t>Сбор и анализ показателей качества</a:t>
            </a:r>
          </a:p>
        </p:txBody>
      </p:sp>
    </p:spTree>
    <p:extLst>
      <p:ext uri="{BB962C8B-B14F-4D97-AF65-F5344CB8AC3E}">
        <p14:creationId xmlns:p14="http://schemas.microsoft.com/office/powerpoint/2010/main" val="35849486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r>
              <a:rPr lang="ru-RU" dirty="0"/>
              <a:t>Что такое показатели качества?</a:t>
            </a:r>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fld id="{42D34DE6-22C6-0E40-B20E-F2D718CBADB2}" type="slidenum">
              <a:rPr lang="en-GB" smtClean="0"/>
              <a:pPr/>
              <a:t>14</a:t>
            </a:fld>
            <a:endParaRPr lang="en-GB" dirty="0"/>
          </a:p>
        </p:txBody>
      </p:sp>
      <p:sp>
        <p:nvSpPr>
          <p:cNvPr id="6" name="Content Placeholder 2">
            <a:extLst>
              <a:ext uri="{FF2B5EF4-FFF2-40B4-BE49-F238E27FC236}">
                <a16:creationId xmlns:a16="http://schemas.microsoft.com/office/drawing/2014/main" id="{3C73EEBF-0DC2-4B98-9940-36E65388CC25}"/>
              </a:ext>
            </a:extLst>
          </p:cNvPr>
          <p:cNvSpPr txBox="1">
            <a:spLocks/>
          </p:cNvSpPr>
          <p:nvPr/>
        </p:nvSpPr>
        <p:spPr>
          <a:xfrm>
            <a:off x="787960" y="1571340"/>
            <a:ext cx="10565840" cy="4440760"/>
          </a:xfrm>
          <a:prstGeom prst="rect">
            <a:avLst/>
          </a:prstGeom>
        </p:spPr>
        <p:txBody>
          <a:bodyPr vert="horz" lIns="91440" tIns="45720" rIns="91440" bIns="45720" rtlCol="0" anchor="t">
            <a:normAutofit/>
          </a:bodyPr>
          <a:lstStyle>
            <a:lvl1pPr marL="228600" indent="-228600" algn="l" defTabSz="914400" rtl="0" eaLnBrk="1" latinLnBrk="0" hangingPunct="1">
              <a:lnSpc>
                <a:spcPct val="100000"/>
              </a:lnSpc>
              <a:spcBef>
                <a:spcPts val="1000"/>
              </a:spcBef>
              <a:buClr>
                <a:schemeClr val="accent1"/>
              </a:buClr>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ru-RU" sz="2100" dirty="0"/>
              <a:t>Показатели качества (или ключевые показатели эффективности) – это объективные показатели того, насколько хорошо работает диагностический тест.</a:t>
            </a:r>
          </a:p>
          <a:p>
            <a:pPr lvl="0"/>
            <a:r>
              <a:rPr lang="ru-RU" sz="2100" dirty="0"/>
              <a:t>Трудно отслеживать эффективность каждого шага процесса тестирования, а показатели качества как раз помогают заранее выявить аспекты, которые могут сказаться на качестве результатов, и принять меры для исправления ошибок (корректирующие действия) и снижения вероятности их повторения (предупреждающие действия).</a:t>
            </a:r>
          </a:p>
          <a:p>
            <a:r>
              <a:rPr lang="ru-RU" sz="2100" dirty="0"/>
              <a:t>Показатели качества собирают из документов и записей, включая запросы на тест и журнал регистрации ДЭТ на антигены SARS-CoV-2.</a:t>
            </a:r>
          </a:p>
          <a:p>
            <a:pPr marL="0" indent="0">
              <a:buNone/>
            </a:pPr>
            <a:endParaRPr lang="en-GB" sz="2100" dirty="0"/>
          </a:p>
        </p:txBody>
      </p:sp>
      <p:sp>
        <p:nvSpPr>
          <p:cNvPr id="3" name="Footer Placeholder 3">
            <a:extLst>
              <a:ext uri="{FF2B5EF4-FFF2-40B4-BE49-F238E27FC236}">
                <a16:creationId xmlns:a16="http://schemas.microsoft.com/office/drawing/2014/main" id="{1995A81A-BB5A-4AFD-E4F7-B43E5C161FF5}"/>
              </a:ext>
            </a:extLst>
          </p:cNvPr>
          <p:cNvSpPr>
            <a:spLocks noGrp="1"/>
          </p:cNvSpPr>
          <p:nvPr>
            <p:ph type="ftr" sz="quarter" idx="11"/>
          </p:nvPr>
        </p:nvSpPr>
        <p:spPr>
          <a:xfrm>
            <a:off x="838199" y="6356350"/>
            <a:ext cx="10221097" cy="501650"/>
          </a:xfrm>
        </p:spPr>
        <p:txBody>
          <a:bodyPr/>
          <a:lstStyle/>
          <a:p>
            <a:r>
              <a:rPr lang="ru-RU" dirty="0"/>
              <a:t>Курс «Диагностический экспресс-тест на антигены вируса SARS-CoV-2» v</a:t>
            </a:r>
            <a:r>
              <a:rPr lang="en-GB" dirty="0"/>
              <a:t>3</a:t>
            </a:r>
            <a:r>
              <a:rPr lang="ru-RU" dirty="0"/>
              <a:t>.0 |</a:t>
            </a:r>
            <a:r>
              <a:rPr lang="en-GB" dirty="0"/>
              <a:t> </a:t>
            </a:r>
            <a:r>
              <a:rPr lang="ru-RU" dirty="0"/>
              <a:t>Использование данных тестирования с ДЭТ на антигены вируса SARS-CoV-2</a:t>
            </a:r>
          </a:p>
        </p:txBody>
      </p:sp>
    </p:spTree>
    <p:extLst>
      <p:ext uri="{BB962C8B-B14F-4D97-AF65-F5344CB8AC3E}">
        <p14:creationId xmlns:p14="http://schemas.microsoft.com/office/powerpoint/2010/main" val="33114064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14"/>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ru-RU"/>
              <a:t>Почему показатели качества важны? </a:t>
            </a:r>
          </a:p>
        </p:txBody>
      </p:sp>
      <p:sp>
        <p:nvSpPr>
          <p:cNvPr id="209" name="Google Shape;209;p14"/>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lnSpcReduction="10000"/>
          </a:bodyPr>
          <a:lstStyle/>
          <a:p>
            <a:pPr marL="228600" lvl="0" indent="-228600" algn="l" rtl="0">
              <a:lnSpc>
                <a:spcPct val="100000"/>
              </a:lnSpc>
              <a:spcBef>
                <a:spcPts val="0"/>
              </a:spcBef>
              <a:spcAft>
                <a:spcPts val="0"/>
              </a:spcAft>
              <a:buClr>
                <a:schemeClr val="accent1"/>
              </a:buClr>
              <a:buSzPts val="2000"/>
              <a:buChar char="•"/>
            </a:pPr>
            <a:r>
              <a:rPr lang="ru-RU" dirty="0"/>
              <a:t>Мониторинг показателей качества является существенным компонентом всего тестирования на COVID-19.</a:t>
            </a:r>
          </a:p>
          <a:p>
            <a:pPr marL="228600" lvl="0" indent="-228600" algn="l" rtl="0">
              <a:lnSpc>
                <a:spcPct val="100000"/>
              </a:lnSpc>
              <a:spcBef>
                <a:spcPts val="1000"/>
              </a:spcBef>
              <a:spcAft>
                <a:spcPts val="0"/>
              </a:spcAft>
              <a:buClr>
                <a:schemeClr val="accent1"/>
              </a:buClr>
              <a:buSzPts val="2000"/>
              <a:buChar char="•"/>
            </a:pPr>
            <a:r>
              <a:rPr lang="ru-RU" dirty="0"/>
              <a:t>Показатели качества особенно важны в контексте борьбы с COVID-19, когда есть широкомасштабный запрос на быстрое увеличение объемов тестирования и оперативное предоставление результатов с целью принятия решений о ведении пациентов и осуществлении действий в области общественного здравоохранения, таких как изоляция и карантин.</a:t>
            </a:r>
          </a:p>
          <a:p>
            <a:pPr marL="228600" lvl="0" indent="-228600" algn="l" rtl="0">
              <a:lnSpc>
                <a:spcPct val="100000"/>
              </a:lnSpc>
              <a:spcBef>
                <a:spcPts val="1000"/>
              </a:spcBef>
              <a:spcAft>
                <a:spcPts val="0"/>
              </a:spcAft>
              <a:buClr>
                <a:schemeClr val="accent1"/>
              </a:buClr>
              <a:buSzPts val="2000"/>
              <a:buChar char="•"/>
            </a:pPr>
            <a:r>
              <a:rPr lang="ru-RU" dirty="0"/>
              <a:t>Отслеживание показателей качества позволяет рано выявлять ошибки и другие проблемы (например, задержки выдачи результатов), которые могут быть решены путем расследования и выполнения корректирующих и предупреждающих действий.</a:t>
            </a:r>
          </a:p>
          <a:p>
            <a:pPr marL="228600" indent="-228600"/>
            <a:r>
              <a:rPr lang="ru-RU" dirty="0"/>
              <a:t>Регулярный сбор и анализ показателей качества помогают в планировании и внедрении операций тестирования, а также являются важным фактором осуществления пострегистрационного надзора.</a:t>
            </a:r>
          </a:p>
          <a:p>
            <a:pPr marL="228600" lvl="0" indent="-101600" algn="l" rtl="0">
              <a:lnSpc>
                <a:spcPct val="100000"/>
              </a:lnSpc>
              <a:spcBef>
                <a:spcPts val="1000"/>
              </a:spcBef>
              <a:spcAft>
                <a:spcPts val="0"/>
              </a:spcAft>
              <a:buClr>
                <a:schemeClr val="accent1"/>
              </a:buClr>
              <a:buSzPts val="2000"/>
              <a:buNone/>
            </a:pPr>
            <a:endParaRPr dirty="0"/>
          </a:p>
          <a:p>
            <a:pPr marL="228600" lvl="0" indent="-101600" algn="l" rtl="0">
              <a:lnSpc>
                <a:spcPct val="100000"/>
              </a:lnSpc>
              <a:spcBef>
                <a:spcPts val="1000"/>
              </a:spcBef>
              <a:spcAft>
                <a:spcPts val="0"/>
              </a:spcAft>
              <a:buClr>
                <a:schemeClr val="accent1"/>
              </a:buClr>
              <a:buSzPts val="2000"/>
              <a:buNone/>
            </a:pPr>
            <a:endParaRPr dirty="0"/>
          </a:p>
        </p:txBody>
      </p:sp>
      <p:sp>
        <p:nvSpPr>
          <p:cNvPr id="210" name="Google Shape;210;p14"/>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000" b="0" i="0" u="none" strike="noStrike" kern="0" cap="none" spc="0" normalizeH="0" baseline="0" noProof="0">
                <a:ln>
                  <a:noFill/>
                </a:ln>
                <a:solidFill>
                  <a:srgbClr val="424242"/>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15</a:t>
            </a:fld>
            <a:endParaRPr kumimoji="0" lang="en-US" sz="1000" b="0" i="0" u="none" strike="noStrike" kern="0" cap="none" spc="0" normalizeH="0" baseline="0" noProof="0">
              <a:ln>
                <a:noFill/>
              </a:ln>
              <a:solidFill>
                <a:srgbClr val="424242"/>
              </a:solidFill>
              <a:effectLst/>
              <a:uLnTx/>
              <a:uFillTx/>
              <a:latin typeface="Arial"/>
              <a:cs typeface="Arial"/>
              <a:sym typeface="Arial"/>
            </a:endParaRPr>
          </a:p>
        </p:txBody>
      </p:sp>
      <p:sp>
        <p:nvSpPr>
          <p:cNvPr id="2" name="Footer Placeholder 3">
            <a:extLst>
              <a:ext uri="{FF2B5EF4-FFF2-40B4-BE49-F238E27FC236}">
                <a16:creationId xmlns:a16="http://schemas.microsoft.com/office/drawing/2014/main" id="{5E860712-3FDC-477B-5EB6-928415EBA4C6}"/>
              </a:ext>
            </a:extLst>
          </p:cNvPr>
          <p:cNvSpPr>
            <a:spLocks noGrp="1"/>
          </p:cNvSpPr>
          <p:nvPr>
            <p:ph type="ftr" sz="quarter" idx="11"/>
          </p:nvPr>
        </p:nvSpPr>
        <p:spPr>
          <a:xfrm>
            <a:off x="838199" y="6356350"/>
            <a:ext cx="10221097" cy="501650"/>
          </a:xfrm>
        </p:spPr>
        <p:txBody>
          <a:bodyPr/>
          <a:lstStyle/>
          <a:p>
            <a:r>
              <a:rPr lang="ru-RU" dirty="0"/>
              <a:t>Курс «Диагностический экспресс-тест на антигены вируса SARS-CoV-2» v</a:t>
            </a:r>
            <a:r>
              <a:rPr lang="en-GB" dirty="0"/>
              <a:t>3</a:t>
            </a:r>
            <a:r>
              <a:rPr lang="ru-RU" dirty="0"/>
              <a:t>.0 |</a:t>
            </a:r>
            <a:r>
              <a:rPr lang="en-GB" dirty="0"/>
              <a:t> </a:t>
            </a:r>
            <a:r>
              <a:rPr lang="ru-RU" dirty="0"/>
              <a:t>Использование данных тестирования с ДЭТ на антигены вируса SARS-CoV-2</a:t>
            </a:r>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999156"/>
            <a:ext cx="10836350" cy="4440760"/>
          </a:xfrm>
        </p:spPr>
        <p:txBody>
          <a:bodyPr>
            <a:normAutofit/>
          </a:bodyPr>
          <a:lstStyle/>
          <a:p>
            <a:pPr marL="0" lvl="0" indent="0">
              <a:buNone/>
            </a:pPr>
            <a:r>
              <a:rPr lang="ru-RU" dirty="0"/>
              <a:t>Следующие показатели качества собирают из ежедневных, </a:t>
            </a:r>
            <a:br>
              <a:rPr lang="ru-RU" dirty="0"/>
            </a:br>
            <a:r>
              <a:rPr lang="ru-RU" dirty="0"/>
              <a:t>а затем еженедельных сумм, подсчитываемых</a:t>
            </a:r>
            <a:br>
              <a:rPr lang="ru-RU" dirty="0"/>
            </a:br>
            <a:r>
              <a:rPr lang="ru-RU" dirty="0"/>
              <a:t>в журнале регистрации (или его эквиваленте) ДЭТ на антигены SARS-CoV-2:  </a:t>
            </a:r>
          </a:p>
          <a:p>
            <a:pPr lvl="0"/>
            <a:r>
              <a:rPr lang="ru-RU" dirty="0"/>
              <a:t>Число и доля протестированных проб, с разбивкой по типу проб, по номеру партии, по исполнителю </a:t>
            </a:r>
          </a:p>
          <a:p>
            <a:pPr lvl="0"/>
            <a:r>
              <a:rPr lang="ru-RU" dirty="0"/>
              <a:t>Число и доля положительных, отрицательных и неудачных (недостоверных) результатов ДЭТ на антигены SARS-CoV-2</a:t>
            </a:r>
          </a:p>
          <a:p>
            <a:r>
              <a:rPr lang="ru-RU" dirty="0"/>
              <a:t>Число и доля пациентов с COVID-19, положительных по ТАНК</a:t>
            </a:r>
          </a:p>
          <a:p>
            <a:pPr lvl="0"/>
            <a:r>
              <a:rPr lang="ru-RU" dirty="0"/>
              <a:t>Число дней, когда в тестировании случались перебои </a:t>
            </a:r>
          </a:p>
          <a:p>
            <a:r>
              <a:rPr lang="ru-RU" dirty="0"/>
              <a:t>Число и доля испорченных тестов (повреждённых упаковок и т. д.)</a:t>
            </a:r>
          </a:p>
          <a:p>
            <a:r>
              <a:rPr lang="ru-RU" dirty="0"/>
              <a:t>Среднее время на выполнение тестирования (от взятия пробы до выдачи результата) </a:t>
            </a:r>
          </a:p>
          <a:p>
            <a:endParaRPr lang="en-GB" dirty="0"/>
          </a:p>
          <a:p>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fld id="{42D34DE6-22C6-0E40-B20E-F2D718CBADB2}" type="slidenum">
              <a:rPr lang="en-GB" smtClean="0"/>
              <a:pPr/>
              <a:t>16</a:t>
            </a:fld>
            <a:endParaRPr lang="en-GB" dirty="0"/>
          </a:p>
        </p:txBody>
      </p:sp>
      <p:grpSp>
        <p:nvGrpSpPr>
          <p:cNvPr id="14" name="Group 13">
            <a:extLst>
              <a:ext uri="{FF2B5EF4-FFF2-40B4-BE49-F238E27FC236}">
                <a16:creationId xmlns:a16="http://schemas.microsoft.com/office/drawing/2014/main" id="{C99C6FB2-415E-4645-B6FE-C073A1CEDB41}"/>
              </a:ext>
            </a:extLst>
          </p:cNvPr>
          <p:cNvGrpSpPr/>
          <p:nvPr/>
        </p:nvGrpSpPr>
        <p:grpSpPr>
          <a:xfrm>
            <a:off x="7834045" y="1484219"/>
            <a:ext cx="4170721" cy="596348"/>
            <a:chOff x="7861998" y="1527451"/>
            <a:chExt cx="3950703" cy="596348"/>
          </a:xfrm>
        </p:grpSpPr>
        <p:sp>
          <p:nvSpPr>
            <p:cNvPr id="16" name="Oval 15">
              <a:extLst>
                <a:ext uri="{FF2B5EF4-FFF2-40B4-BE49-F238E27FC236}">
                  <a16:creationId xmlns:a16="http://schemas.microsoft.com/office/drawing/2014/main" id="{2E2AAD56-304E-443C-BF10-922CBF7D3340}"/>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a:extLst>
                <a:ext uri="{FF2B5EF4-FFF2-40B4-BE49-F238E27FC236}">
                  <a16:creationId xmlns:a16="http://schemas.microsoft.com/office/drawing/2014/main" id="{CD8B53FE-1385-4C73-9FC0-600BADD81370}"/>
                </a:ext>
              </a:extLst>
            </p:cNvPr>
            <p:cNvSpPr txBox="1"/>
            <p:nvPr/>
          </p:nvSpPr>
          <p:spPr>
            <a:xfrm>
              <a:off x="8204600" y="1694820"/>
              <a:ext cx="3608101" cy="230832"/>
            </a:xfrm>
            <a:prstGeom prst="rect">
              <a:avLst/>
            </a:prstGeom>
            <a:solidFill>
              <a:schemeClr val="tx1"/>
            </a:solidFill>
          </p:spPr>
          <p:txBody>
            <a:bodyPr wrap="square" rtlCol="0">
              <a:spAutoFit/>
            </a:bodyPr>
            <a:lstStyle/>
            <a:p>
              <a:pPr algn="r"/>
              <a:r>
                <a:rPr lang="ru-RU" sz="900" dirty="0">
                  <a:solidFill>
                    <a:srgbClr val="FFFFFF"/>
                  </a:solidFill>
                  <a:ea typeface="Calibri" charset="0"/>
                  <a:cs typeface="Calibri" charset="0"/>
                </a:rPr>
                <a:t>Адаптируйте в соответствии с рекомендациями в вашей стране</a:t>
              </a:r>
            </a:p>
          </p:txBody>
        </p:sp>
        <p:pic>
          <p:nvPicPr>
            <p:cNvPr id="18" name="Graphic 17" descr="Pencil">
              <a:extLst>
                <a:ext uri="{FF2B5EF4-FFF2-40B4-BE49-F238E27FC236}">
                  <a16:creationId xmlns:a16="http://schemas.microsoft.com/office/drawing/2014/main" id="{C6A54F34-67E3-4872-ABB0-6796053646D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10" name="Title 1">
            <a:extLst>
              <a:ext uri="{FF2B5EF4-FFF2-40B4-BE49-F238E27FC236}">
                <a16:creationId xmlns:a16="http://schemas.microsoft.com/office/drawing/2014/main" id="{4660FD4A-AD06-46BF-BA07-F1004661C915}"/>
              </a:ext>
            </a:extLst>
          </p:cNvPr>
          <p:cNvSpPr txBox="1">
            <a:spLocks/>
          </p:cNvSpPr>
          <p:nvPr/>
        </p:nvSpPr>
        <p:spPr>
          <a:xfrm>
            <a:off x="838200" y="582296"/>
            <a:ext cx="10515600" cy="942814"/>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3600" kern="1200">
                <a:solidFill>
                  <a:schemeClr val="accent1"/>
                </a:solidFill>
                <a:latin typeface="+mj-lt"/>
                <a:ea typeface="+mj-ea"/>
                <a:cs typeface="+mj-cs"/>
              </a:defRPr>
            </a:lvl1pPr>
          </a:lstStyle>
          <a:p>
            <a:r>
              <a:rPr lang="ru-RU" dirty="0"/>
              <a:t>Какие показатели качества используют для мониторинга тестирования на COVID-19?</a:t>
            </a:r>
          </a:p>
        </p:txBody>
      </p:sp>
      <p:sp>
        <p:nvSpPr>
          <p:cNvPr id="2" name="Footer Placeholder 3">
            <a:extLst>
              <a:ext uri="{FF2B5EF4-FFF2-40B4-BE49-F238E27FC236}">
                <a16:creationId xmlns:a16="http://schemas.microsoft.com/office/drawing/2014/main" id="{DFF0C1CD-546D-4517-2E14-A8FCA59A5EB4}"/>
              </a:ext>
            </a:extLst>
          </p:cNvPr>
          <p:cNvSpPr>
            <a:spLocks noGrp="1"/>
          </p:cNvSpPr>
          <p:nvPr>
            <p:ph type="ftr" sz="quarter" idx="11"/>
          </p:nvPr>
        </p:nvSpPr>
        <p:spPr>
          <a:xfrm>
            <a:off x="838199" y="6356350"/>
            <a:ext cx="10221097" cy="501650"/>
          </a:xfrm>
        </p:spPr>
        <p:txBody>
          <a:bodyPr/>
          <a:lstStyle/>
          <a:p>
            <a:r>
              <a:rPr lang="ru-RU" dirty="0"/>
              <a:t>Курс «Диагностический экспресс-тест на антигены вируса SARS-CoV-2» v</a:t>
            </a:r>
            <a:r>
              <a:rPr lang="en-GB" dirty="0"/>
              <a:t>3</a:t>
            </a:r>
            <a:r>
              <a:rPr lang="ru-RU" dirty="0"/>
              <a:t>.0 |</a:t>
            </a:r>
            <a:r>
              <a:rPr lang="en-GB" dirty="0"/>
              <a:t> </a:t>
            </a:r>
            <a:r>
              <a:rPr lang="ru-RU" dirty="0"/>
              <a:t>Использование данных тестирования с ДЭТ на антигены вируса SARS-CoV-2</a:t>
            </a:r>
          </a:p>
        </p:txBody>
      </p:sp>
    </p:spTree>
    <p:extLst>
      <p:ext uri="{BB962C8B-B14F-4D97-AF65-F5344CB8AC3E}">
        <p14:creationId xmlns:p14="http://schemas.microsoft.com/office/powerpoint/2010/main" val="8746111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r>
              <a:rPr lang="ru-RU" dirty="0"/>
              <a:t>Сбор и анализ данных показателей качества (1)</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a:normAutofit/>
          </a:bodyPr>
          <a:lstStyle/>
          <a:p>
            <a:endParaRPr lang="en-US" sz="2200" dirty="0"/>
          </a:p>
          <a:p>
            <a:r>
              <a:rPr lang="ru-RU" sz="2200" dirty="0"/>
              <a:t>Записывайте ежедневно, а затем еженедельно итоговые суммы по показателям качества, подсчитываемые в журнале регистрации ДЭТ на антигены SARS-CoV-2.</a:t>
            </a:r>
          </a:p>
          <a:p>
            <a:r>
              <a:rPr lang="ru-RU" sz="2200" dirty="0"/>
              <a:t>Сводите вместе суммы по всему пункту тестирования. Анализируйте тенденции и сравнивайте с намеченными заранее целями.</a:t>
            </a:r>
          </a:p>
          <a:p>
            <a:endParaRPr lang="en-GB" sz="2200"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fld id="{42D34DE6-22C6-0E40-B20E-F2D718CBADB2}" type="slidenum">
              <a:rPr lang="en-GB" smtClean="0"/>
              <a:pPr/>
              <a:t>17</a:t>
            </a:fld>
            <a:endParaRPr lang="en-GB" dirty="0"/>
          </a:p>
        </p:txBody>
      </p:sp>
      <p:grpSp>
        <p:nvGrpSpPr>
          <p:cNvPr id="10" name="Group 9">
            <a:extLst>
              <a:ext uri="{FF2B5EF4-FFF2-40B4-BE49-F238E27FC236}">
                <a16:creationId xmlns:a16="http://schemas.microsoft.com/office/drawing/2014/main" id="{A9DE5FAF-95DD-4AC8-A9CA-D1CF97B5B8EC}"/>
              </a:ext>
            </a:extLst>
          </p:cNvPr>
          <p:cNvGrpSpPr/>
          <p:nvPr/>
        </p:nvGrpSpPr>
        <p:grpSpPr>
          <a:xfrm>
            <a:off x="7834045" y="1484219"/>
            <a:ext cx="4170721" cy="596348"/>
            <a:chOff x="7861998" y="1527451"/>
            <a:chExt cx="3950703" cy="596348"/>
          </a:xfrm>
        </p:grpSpPr>
        <p:sp>
          <p:nvSpPr>
            <p:cNvPr id="11" name="Oval 10">
              <a:extLst>
                <a:ext uri="{FF2B5EF4-FFF2-40B4-BE49-F238E27FC236}">
                  <a16:creationId xmlns:a16="http://schemas.microsoft.com/office/drawing/2014/main" id="{22472D81-E2DB-4DD3-A8C9-DA73289872C7}"/>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76A68AA2-CA3E-4730-BDB3-30300A88AE94}"/>
                </a:ext>
              </a:extLst>
            </p:cNvPr>
            <p:cNvSpPr txBox="1"/>
            <p:nvPr/>
          </p:nvSpPr>
          <p:spPr>
            <a:xfrm>
              <a:off x="8204600" y="1694820"/>
              <a:ext cx="3608101" cy="230832"/>
            </a:xfrm>
            <a:prstGeom prst="rect">
              <a:avLst/>
            </a:prstGeom>
            <a:solidFill>
              <a:schemeClr val="tx1"/>
            </a:solidFill>
          </p:spPr>
          <p:txBody>
            <a:bodyPr wrap="square" rtlCol="0">
              <a:spAutoFit/>
            </a:bodyPr>
            <a:lstStyle/>
            <a:p>
              <a:pPr algn="r"/>
              <a:r>
                <a:rPr lang="ru-RU" sz="900" dirty="0">
                  <a:solidFill>
                    <a:srgbClr val="FFFFFF"/>
                  </a:solidFill>
                  <a:ea typeface="Calibri" charset="0"/>
                  <a:cs typeface="Calibri" charset="0"/>
                </a:rPr>
                <a:t>Адаптируйте в соответствии с рекомендациями в вашей стране</a:t>
              </a:r>
            </a:p>
          </p:txBody>
        </p:sp>
        <p:pic>
          <p:nvPicPr>
            <p:cNvPr id="13" name="Graphic 12" descr="Pencil">
              <a:extLst>
                <a:ext uri="{FF2B5EF4-FFF2-40B4-BE49-F238E27FC236}">
                  <a16:creationId xmlns:a16="http://schemas.microsoft.com/office/drawing/2014/main" id="{5B9135C3-65AF-4B7B-85F4-8DE6C6E25D3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EEC639EA-626B-75CC-02F1-44388969A602}"/>
              </a:ext>
            </a:extLst>
          </p:cNvPr>
          <p:cNvSpPr>
            <a:spLocks noGrp="1"/>
          </p:cNvSpPr>
          <p:nvPr>
            <p:ph type="ftr" sz="quarter" idx="11"/>
          </p:nvPr>
        </p:nvSpPr>
        <p:spPr>
          <a:xfrm>
            <a:off x="838199" y="6356350"/>
            <a:ext cx="10221097" cy="501650"/>
          </a:xfrm>
        </p:spPr>
        <p:txBody>
          <a:bodyPr/>
          <a:lstStyle/>
          <a:p>
            <a:r>
              <a:rPr lang="ru-RU" dirty="0"/>
              <a:t>Курс «Диагностический экспресс-тест на антигены вируса SARS-CoV-2» v</a:t>
            </a:r>
            <a:r>
              <a:rPr lang="en-GB" dirty="0"/>
              <a:t>3</a:t>
            </a:r>
            <a:r>
              <a:rPr lang="ru-RU" dirty="0"/>
              <a:t>.0 |</a:t>
            </a:r>
            <a:r>
              <a:rPr lang="en-GB" dirty="0"/>
              <a:t> </a:t>
            </a:r>
            <a:r>
              <a:rPr lang="ru-RU" dirty="0"/>
              <a:t>Использование данных тестирования с ДЭТ на антигены вируса SARS-CoV-2</a:t>
            </a:r>
          </a:p>
        </p:txBody>
      </p:sp>
    </p:spTree>
    <p:extLst>
      <p:ext uri="{BB962C8B-B14F-4D97-AF65-F5344CB8AC3E}">
        <p14:creationId xmlns:p14="http://schemas.microsoft.com/office/powerpoint/2010/main" val="12537639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r>
              <a:rPr lang="ru-RU" dirty="0"/>
              <a:t>Сбор и анализ данных показателей качества (2)</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665317"/>
            <a:ext cx="10515600" cy="4440760"/>
          </a:xfrm>
        </p:spPr>
        <p:txBody>
          <a:bodyPr/>
          <a:lstStyle/>
          <a:p>
            <a:endParaRPr lang="en-US" dirty="0"/>
          </a:p>
          <a:p>
            <a:r>
              <a:rPr lang="ru-RU" sz="2200" dirty="0"/>
              <a:t>Отличный способ увидеть тенденции показателей качества – это показать данные на графике.</a:t>
            </a:r>
          </a:p>
          <a:p>
            <a:r>
              <a:rPr lang="ru-RU" sz="2200" dirty="0"/>
              <a:t>Нанесите на график различные показатели качества и оцените, есть ли тенденции или выбросы, например:</a:t>
            </a:r>
          </a:p>
          <a:p>
            <a:pPr lvl="1"/>
            <a:r>
              <a:rPr lang="ru-RU" sz="2000" dirty="0"/>
              <a:t>изменение объёма тестирования</a:t>
            </a:r>
          </a:p>
          <a:p>
            <a:pPr lvl="1"/>
            <a:r>
              <a:rPr lang="ru-RU" sz="2000" dirty="0"/>
              <a:t>изменение доли положительных результатов</a:t>
            </a:r>
          </a:p>
          <a:p>
            <a:pPr lvl="1"/>
            <a:r>
              <a:rPr lang="ru-RU" sz="2000" dirty="0"/>
              <a:t>увеличение числа/доли недостоверных результатов</a:t>
            </a:r>
          </a:p>
          <a:p>
            <a:pPr lvl="1"/>
            <a:r>
              <a:rPr lang="ru-RU" sz="2000" dirty="0"/>
              <a:t>задержки в тестировании.</a:t>
            </a:r>
          </a:p>
          <a:p>
            <a:endParaRPr lang="en-GB" dirty="0"/>
          </a:p>
          <a:p>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fld id="{42D34DE6-22C6-0E40-B20E-F2D718CBADB2}" type="slidenum">
              <a:rPr lang="en-GB" smtClean="0"/>
              <a:pPr/>
              <a:t>18</a:t>
            </a:fld>
            <a:endParaRPr lang="en-GB" dirty="0"/>
          </a:p>
        </p:txBody>
      </p:sp>
      <p:grpSp>
        <p:nvGrpSpPr>
          <p:cNvPr id="10" name="Group 9">
            <a:extLst>
              <a:ext uri="{FF2B5EF4-FFF2-40B4-BE49-F238E27FC236}">
                <a16:creationId xmlns:a16="http://schemas.microsoft.com/office/drawing/2014/main" id="{B0CC3487-2D1D-4FB9-B6B8-9455CE33041A}"/>
              </a:ext>
            </a:extLst>
          </p:cNvPr>
          <p:cNvGrpSpPr/>
          <p:nvPr/>
        </p:nvGrpSpPr>
        <p:grpSpPr>
          <a:xfrm>
            <a:off x="7834045" y="1484219"/>
            <a:ext cx="4170721" cy="596348"/>
            <a:chOff x="7861998" y="1527451"/>
            <a:chExt cx="3950703" cy="596348"/>
          </a:xfrm>
        </p:grpSpPr>
        <p:sp>
          <p:nvSpPr>
            <p:cNvPr id="11" name="Oval 10">
              <a:extLst>
                <a:ext uri="{FF2B5EF4-FFF2-40B4-BE49-F238E27FC236}">
                  <a16:creationId xmlns:a16="http://schemas.microsoft.com/office/drawing/2014/main" id="{E28CD896-19A9-429B-B41E-2499072E7A38}"/>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72902F63-305C-4010-A7AD-41277AF11DA3}"/>
                </a:ext>
              </a:extLst>
            </p:cNvPr>
            <p:cNvSpPr txBox="1"/>
            <p:nvPr/>
          </p:nvSpPr>
          <p:spPr>
            <a:xfrm>
              <a:off x="8204600" y="1694820"/>
              <a:ext cx="3608101" cy="230832"/>
            </a:xfrm>
            <a:prstGeom prst="rect">
              <a:avLst/>
            </a:prstGeom>
            <a:solidFill>
              <a:schemeClr val="tx1"/>
            </a:solidFill>
          </p:spPr>
          <p:txBody>
            <a:bodyPr wrap="square" rtlCol="0">
              <a:spAutoFit/>
            </a:bodyPr>
            <a:lstStyle/>
            <a:p>
              <a:pPr algn="r"/>
              <a:r>
                <a:rPr lang="ru-RU" sz="900" dirty="0">
                  <a:solidFill>
                    <a:srgbClr val="FFFFFF"/>
                  </a:solidFill>
                  <a:ea typeface="Calibri" charset="0"/>
                  <a:cs typeface="Calibri" charset="0"/>
                </a:rPr>
                <a:t>Адаптируйте в соответствии с рекомендациями в вашей стране</a:t>
              </a:r>
            </a:p>
          </p:txBody>
        </p:sp>
        <p:pic>
          <p:nvPicPr>
            <p:cNvPr id="13" name="Graphic 12" descr="Pencil">
              <a:extLst>
                <a:ext uri="{FF2B5EF4-FFF2-40B4-BE49-F238E27FC236}">
                  <a16:creationId xmlns:a16="http://schemas.microsoft.com/office/drawing/2014/main" id="{96CE3956-92D3-4F63-BEB1-9BC12A1A537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3636A25C-306E-F1E5-DB74-6DE64752DDB5}"/>
              </a:ext>
            </a:extLst>
          </p:cNvPr>
          <p:cNvSpPr>
            <a:spLocks noGrp="1"/>
          </p:cNvSpPr>
          <p:nvPr>
            <p:ph type="ftr" sz="quarter" idx="11"/>
          </p:nvPr>
        </p:nvSpPr>
        <p:spPr>
          <a:xfrm>
            <a:off x="838199" y="6356350"/>
            <a:ext cx="10221097" cy="501650"/>
          </a:xfrm>
        </p:spPr>
        <p:txBody>
          <a:bodyPr/>
          <a:lstStyle/>
          <a:p>
            <a:r>
              <a:rPr lang="ru-RU" dirty="0"/>
              <a:t>Курс «Диагностический экспресс-тест на антигены вируса SARS-CoV-2» v</a:t>
            </a:r>
            <a:r>
              <a:rPr lang="en-GB" dirty="0"/>
              <a:t>3</a:t>
            </a:r>
            <a:r>
              <a:rPr lang="ru-RU" dirty="0"/>
              <a:t>.0 |</a:t>
            </a:r>
            <a:r>
              <a:rPr lang="en-GB" dirty="0"/>
              <a:t> </a:t>
            </a:r>
            <a:r>
              <a:rPr lang="ru-RU" dirty="0"/>
              <a:t>Использование данных тестирования с ДЭТ на антигены вируса SARS-CoV-2</a:t>
            </a:r>
          </a:p>
        </p:txBody>
      </p:sp>
    </p:spTree>
    <p:extLst>
      <p:ext uri="{BB962C8B-B14F-4D97-AF65-F5344CB8AC3E}">
        <p14:creationId xmlns:p14="http://schemas.microsoft.com/office/powerpoint/2010/main" val="552618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564472"/>
            <a:ext cx="10515600" cy="4791221"/>
          </a:xfrm>
        </p:spPr>
        <p:txBody>
          <a:bodyPr>
            <a:normAutofit fontScale="92500" lnSpcReduction="10000"/>
          </a:bodyPr>
          <a:lstStyle/>
          <a:p>
            <a:pPr lvl="0"/>
            <a:r>
              <a:rPr lang="ru-RU" sz="2100" dirty="0"/>
              <a:t>Проведите дальнейшее расследование, чтобы определить, какая (корневая) причина того, что значения показателей качества выпадают из ожидаемого диапазона или проявляют необычную тенденцию. Это может быть сделано во время визитов вышестоящего руководства. </a:t>
            </a:r>
          </a:p>
          <a:p>
            <a:pPr lvl="0"/>
            <a:r>
              <a:rPr lang="ru-RU" sz="2100" dirty="0"/>
              <a:t>Если в пункте тестирования испытывают трудности в определении проблем и корректирующих действий, то следует обратиться за помощью к руководству.</a:t>
            </a:r>
          </a:p>
          <a:p>
            <a:pPr lvl="0"/>
            <a:r>
              <a:rPr lang="ru-RU" sz="2100" dirty="0"/>
              <a:t>Разбивка ошибок по исполнителю или по партии реагентов может помочь выявить корневые причины, связанные с ошибкой оператора (например, ошибки, которые делают новые или необученные сотрудники) или с проблемной партией.</a:t>
            </a:r>
          </a:p>
          <a:p>
            <a:pPr lvl="0"/>
            <a:r>
              <a:rPr lang="ru-RU" sz="2100" dirty="0"/>
              <a:t>Проведите и задокументируйте действия, выполненные для исправления ошибок, и отметьте, какие меры приняты для предотвращения их повторения (предупреждающие действия).</a:t>
            </a:r>
          </a:p>
          <a:p>
            <a:pPr lvl="0"/>
            <a:r>
              <a:rPr lang="ru-RU" sz="2100" dirty="0"/>
              <a:t>Следите за эффективностью действий с точки зрения улучшения показателей качества.</a:t>
            </a:r>
          </a:p>
          <a:p>
            <a:pPr lvl="0"/>
            <a:r>
              <a:rPr lang="ru-RU" sz="2100" dirty="0"/>
              <a:t>Отслеживайте показатели качества по времени (ежемесячно и раз в квартал) для выявления долгосрочных тенденций, которые не видно в еженедельных отчётах.</a:t>
            </a:r>
          </a:p>
          <a:p>
            <a:endParaRPr lang="en-GB" dirty="0"/>
          </a:p>
          <a:p>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fld id="{42D34DE6-22C6-0E40-B20E-F2D718CBADB2}" type="slidenum">
              <a:rPr lang="en-GB" smtClean="0"/>
              <a:pPr/>
              <a:t>19</a:t>
            </a:fld>
            <a:endParaRPr lang="en-GB" dirty="0"/>
          </a:p>
        </p:txBody>
      </p:sp>
      <p:grpSp>
        <p:nvGrpSpPr>
          <p:cNvPr id="14" name="Group 13">
            <a:extLst>
              <a:ext uri="{FF2B5EF4-FFF2-40B4-BE49-F238E27FC236}">
                <a16:creationId xmlns:a16="http://schemas.microsoft.com/office/drawing/2014/main" id="{F9F4B978-11E9-4028-9C26-9E92DB02E689}"/>
              </a:ext>
            </a:extLst>
          </p:cNvPr>
          <p:cNvGrpSpPr/>
          <p:nvPr/>
        </p:nvGrpSpPr>
        <p:grpSpPr>
          <a:xfrm>
            <a:off x="7834045" y="904813"/>
            <a:ext cx="4170721" cy="596348"/>
            <a:chOff x="7861998" y="1527451"/>
            <a:chExt cx="3950703" cy="596348"/>
          </a:xfrm>
        </p:grpSpPr>
        <p:sp>
          <p:nvSpPr>
            <p:cNvPr id="16" name="Oval 15">
              <a:extLst>
                <a:ext uri="{FF2B5EF4-FFF2-40B4-BE49-F238E27FC236}">
                  <a16:creationId xmlns:a16="http://schemas.microsoft.com/office/drawing/2014/main" id="{7C770444-2CE3-4CBF-9254-D33B1A6C7A36}"/>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a:extLst>
                <a:ext uri="{FF2B5EF4-FFF2-40B4-BE49-F238E27FC236}">
                  <a16:creationId xmlns:a16="http://schemas.microsoft.com/office/drawing/2014/main" id="{FF9ED34D-CB36-4DF9-89B2-7F42D84C7B14}"/>
                </a:ext>
              </a:extLst>
            </p:cNvPr>
            <p:cNvSpPr txBox="1"/>
            <p:nvPr/>
          </p:nvSpPr>
          <p:spPr>
            <a:xfrm>
              <a:off x="8204600" y="1694820"/>
              <a:ext cx="3608101" cy="230832"/>
            </a:xfrm>
            <a:prstGeom prst="rect">
              <a:avLst/>
            </a:prstGeom>
            <a:solidFill>
              <a:schemeClr val="tx1"/>
            </a:solidFill>
          </p:spPr>
          <p:txBody>
            <a:bodyPr wrap="square" rtlCol="0">
              <a:spAutoFit/>
            </a:bodyPr>
            <a:lstStyle/>
            <a:p>
              <a:pPr algn="r"/>
              <a:r>
                <a:rPr lang="ru-RU" sz="900" dirty="0">
                  <a:solidFill>
                    <a:srgbClr val="FFFFFF"/>
                  </a:solidFill>
                  <a:ea typeface="Calibri" charset="0"/>
                  <a:cs typeface="Calibri" charset="0"/>
                </a:rPr>
                <a:t>Адаптируйте в соответствии с рекомендациями в вашей стране</a:t>
              </a:r>
            </a:p>
          </p:txBody>
        </p:sp>
        <p:pic>
          <p:nvPicPr>
            <p:cNvPr id="18" name="Graphic 17" descr="Pencil">
              <a:extLst>
                <a:ext uri="{FF2B5EF4-FFF2-40B4-BE49-F238E27FC236}">
                  <a16:creationId xmlns:a16="http://schemas.microsoft.com/office/drawing/2014/main" id="{C33769AE-FC89-4377-8EE2-C8265822E83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10" name="Title 1">
            <a:extLst>
              <a:ext uri="{FF2B5EF4-FFF2-40B4-BE49-F238E27FC236}">
                <a16:creationId xmlns:a16="http://schemas.microsoft.com/office/drawing/2014/main" id="{5078BB6A-1CBA-4D0B-BED8-A079D3621B17}"/>
              </a:ext>
            </a:extLst>
          </p:cNvPr>
          <p:cNvSpPr txBox="1">
            <a:spLocks/>
          </p:cNvSpPr>
          <p:nvPr/>
        </p:nvSpPr>
        <p:spPr>
          <a:xfrm>
            <a:off x="838200" y="365126"/>
            <a:ext cx="10515600" cy="942814"/>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3600" kern="1200">
                <a:solidFill>
                  <a:schemeClr val="accent1"/>
                </a:solidFill>
                <a:latin typeface="+mj-lt"/>
                <a:ea typeface="+mj-ea"/>
                <a:cs typeface="+mj-cs"/>
              </a:defRPr>
            </a:lvl1pPr>
          </a:lstStyle>
          <a:p>
            <a:r>
              <a:rPr lang="ru-RU" dirty="0"/>
              <a:t>Исправление ошибок</a:t>
            </a:r>
          </a:p>
        </p:txBody>
      </p:sp>
      <p:sp>
        <p:nvSpPr>
          <p:cNvPr id="2" name="Footer Placeholder 3">
            <a:extLst>
              <a:ext uri="{FF2B5EF4-FFF2-40B4-BE49-F238E27FC236}">
                <a16:creationId xmlns:a16="http://schemas.microsoft.com/office/drawing/2014/main" id="{44E02F41-8F9E-B926-33E3-577FB5E02B7F}"/>
              </a:ext>
            </a:extLst>
          </p:cNvPr>
          <p:cNvSpPr>
            <a:spLocks noGrp="1"/>
          </p:cNvSpPr>
          <p:nvPr>
            <p:ph type="ftr" sz="quarter" idx="11"/>
          </p:nvPr>
        </p:nvSpPr>
        <p:spPr>
          <a:xfrm>
            <a:off x="838199" y="6356350"/>
            <a:ext cx="10221097" cy="501650"/>
          </a:xfrm>
        </p:spPr>
        <p:txBody>
          <a:bodyPr/>
          <a:lstStyle/>
          <a:p>
            <a:r>
              <a:rPr lang="ru-RU" dirty="0"/>
              <a:t>Курс «Диагностический экспресс-тест на антигены вируса SARS-CoV-2» v</a:t>
            </a:r>
            <a:r>
              <a:rPr lang="en-GB" dirty="0"/>
              <a:t>3</a:t>
            </a:r>
            <a:r>
              <a:rPr lang="ru-RU" dirty="0"/>
              <a:t>.0 |</a:t>
            </a:r>
            <a:r>
              <a:rPr lang="en-GB" dirty="0"/>
              <a:t> </a:t>
            </a:r>
            <a:r>
              <a:rPr lang="ru-RU" dirty="0"/>
              <a:t>Использование данных тестирования с ДЭТ на антигены вируса SARS-CoV-2</a:t>
            </a:r>
          </a:p>
        </p:txBody>
      </p:sp>
    </p:spTree>
    <p:extLst>
      <p:ext uri="{BB962C8B-B14F-4D97-AF65-F5344CB8AC3E}">
        <p14:creationId xmlns:p14="http://schemas.microsoft.com/office/powerpoint/2010/main" val="11473931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r>
              <a:rPr lang="ru-RU" dirty="0"/>
              <a:t>Ограничение ответственности</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199" y="1589540"/>
            <a:ext cx="10515600" cy="4440760"/>
          </a:xfrm>
        </p:spPr>
        <p:txBody>
          <a:bodyPr>
            <a:normAutofit fontScale="92500"/>
          </a:bodyPr>
          <a:lstStyle/>
          <a:p>
            <a:pPr marL="0" indent="0">
              <a:lnSpc>
                <a:spcPct val="90000"/>
              </a:lnSpc>
              <a:spcBef>
                <a:spcPts val="600"/>
              </a:spcBef>
              <a:spcAft>
                <a:spcPts val="600"/>
              </a:spcAft>
              <a:buNone/>
              <a:defRPr/>
            </a:pPr>
            <a:r>
              <a:rPr lang="ru-RU" sz="1800" b="1" dirty="0"/>
              <a:t>Учебная платформа ВОЗ по вопросам обеспечения здоровья населения – учебные материалы</a:t>
            </a:r>
          </a:p>
          <a:p>
            <a:pPr>
              <a:lnSpc>
                <a:spcPct val="90000"/>
              </a:lnSpc>
              <a:spcBef>
                <a:spcPts val="600"/>
              </a:spcBef>
              <a:spcAft>
                <a:spcPts val="600"/>
              </a:spcAft>
              <a:defRPr/>
            </a:pPr>
            <a:endParaRPr lang="en-US" sz="1800" dirty="0"/>
          </a:p>
          <a:p>
            <a:pPr marL="0" indent="0">
              <a:lnSpc>
                <a:spcPct val="90000"/>
              </a:lnSpc>
              <a:spcBef>
                <a:spcPts val="600"/>
              </a:spcBef>
              <a:spcAft>
                <a:spcPts val="600"/>
              </a:spcAft>
              <a:buNone/>
              <a:defRPr/>
            </a:pPr>
            <a:r>
              <a:rPr lang="ru-RU" sz="1800" dirty="0"/>
              <a:t>Авторское право на эти учебные материалы принадлежит Всемирной организации здравоохранения (ВОЗ) – © World Health Organization (WHO) 202</a:t>
            </a:r>
            <a:r>
              <a:rPr lang="en-GB" sz="1800" dirty="0"/>
              <a:t>2</a:t>
            </a:r>
            <a:r>
              <a:rPr lang="ru-RU" sz="1800" dirty="0"/>
              <a:t>. Все права защищены.</a:t>
            </a:r>
          </a:p>
          <a:p>
            <a:pPr marL="0" indent="0">
              <a:lnSpc>
                <a:spcPct val="90000"/>
              </a:lnSpc>
              <a:spcBef>
                <a:spcPts val="600"/>
              </a:spcBef>
              <a:spcAft>
                <a:spcPts val="600"/>
              </a:spcAft>
              <a:buNone/>
              <a:defRPr/>
            </a:pPr>
            <a:r>
              <a:rPr lang="ru-RU" sz="1800" dirty="0"/>
              <a:t>Вы можете использовать эти материалы в соответствии с правилами «</a:t>
            </a:r>
            <a:r>
              <a:rPr lang="ru-RU" sz="1800" u="sng" dirty="0">
                <a:hlinkClick r:id="rId2"/>
              </a:rPr>
              <a:t>WHO Health Security Learning Platform, Training Materials – Terms of Use</a:t>
            </a:r>
            <a:r>
              <a:rPr lang="ru-RU" sz="1800" dirty="0"/>
              <a:t>». Эти правила находятся на сайте «Учебной платформы ВОЗ по вопросам обеспечения здоровья населения» (</a:t>
            </a:r>
            <a:r>
              <a:rPr lang="ru-RU" sz="1800" u="sng" dirty="0">
                <a:hlinkClick r:id="rId3"/>
              </a:rPr>
              <a:t>https://extranet.who.int/hslp</a:t>
            </a:r>
            <a:r>
              <a:rPr lang="ru-RU" sz="1800" dirty="0"/>
              <a:t>), вы приняли эти правила, когда сгружали материалы с сайта.  </a:t>
            </a:r>
          </a:p>
          <a:p>
            <a:pPr marL="0" indent="0">
              <a:lnSpc>
                <a:spcPct val="90000"/>
              </a:lnSpc>
              <a:spcBef>
                <a:spcPts val="600"/>
              </a:spcBef>
              <a:spcAft>
                <a:spcPts val="600"/>
              </a:spcAft>
              <a:buNone/>
              <a:defRPr/>
            </a:pPr>
            <a:r>
              <a:rPr lang="ru-RU" sz="1800" dirty="0"/>
              <a:t>Если вы адаптировали, модифицировали, перевели на другой язык или каким-либо иным образом переработали содержание этих материалов, внесённые изменения никак не должны быть связаны с ВОЗ, и в изменённых материалах не должны быть использованы название или эмблема ВОЗ.  </a:t>
            </a:r>
          </a:p>
          <a:p>
            <a:pPr marL="0" indent="0">
              <a:lnSpc>
                <a:spcPct val="90000"/>
              </a:lnSpc>
              <a:spcBef>
                <a:spcPts val="600"/>
              </a:spcBef>
              <a:spcAft>
                <a:spcPts val="600"/>
              </a:spcAft>
              <a:buNone/>
              <a:defRPr/>
            </a:pPr>
            <a:r>
              <a:rPr lang="ru-RU" sz="1800" dirty="0"/>
              <a:t>Кроме того, если вы внесли в эти материалы изменения и в таком виде используете их публично, просьба для учёта и дальнейшего развития информировать ВОЗ о таких модификациях по электронной почте </a:t>
            </a:r>
            <a:r>
              <a:rPr lang="ru-RU" sz="1800" u="sng" dirty="0">
                <a:hlinkClick r:id="rId4"/>
              </a:rPr>
              <a:t>ihrhrt@who.int</a:t>
            </a:r>
            <a:r>
              <a:rPr lang="ru-RU" sz="1800" dirty="0"/>
              <a:t>. </a:t>
            </a:r>
          </a:p>
          <a:p>
            <a:endParaRPr lang="en-GB" dirty="0"/>
          </a:p>
          <a:p>
            <a:endParaRPr lang="en-GB" dirty="0"/>
          </a:p>
        </p:txBody>
      </p:sp>
      <p:sp>
        <p:nvSpPr>
          <p:cNvPr id="4" name="Footer Placeholder 3">
            <a:extLst>
              <a:ext uri="{FF2B5EF4-FFF2-40B4-BE49-F238E27FC236}">
                <a16:creationId xmlns:a16="http://schemas.microsoft.com/office/drawing/2014/main" id="{CFD530E8-70FE-7F41-8B71-4E50DC00218E}"/>
              </a:ext>
            </a:extLst>
          </p:cNvPr>
          <p:cNvSpPr>
            <a:spLocks noGrp="1"/>
          </p:cNvSpPr>
          <p:nvPr>
            <p:ph type="ftr" sz="quarter" idx="11"/>
          </p:nvPr>
        </p:nvSpPr>
        <p:spPr>
          <a:xfrm>
            <a:off x="838199" y="6356350"/>
            <a:ext cx="10221097" cy="501650"/>
          </a:xfrm>
        </p:spPr>
        <p:txBody>
          <a:bodyPr/>
          <a:lstStyle/>
          <a:p>
            <a:r>
              <a:rPr lang="ru-RU" dirty="0"/>
              <a:t>Курс «Диагностический экспресс-тест на антигены вируса SARS-CoV-2» v</a:t>
            </a:r>
            <a:r>
              <a:rPr lang="en-GB" dirty="0"/>
              <a:t>3</a:t>
            </a:r>
            <a:r>
              <a:rPr lang="ru-RU" dirty="0"/>
              <a:t>.0 |</a:t>
            </a:r>
            <a:r>
              <a:rPr lang="en-GB" dirty="0"/>
              <a:t> </a:t>
            </a:r>
            <a:r>
              <a:rPr lang="ru-RU" dirty="0"/>
              <a:t>Использование данных тестирования с ДЭТ на антигены вируса SARS-CoV-2</a:t>
            </a:r>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fld id="{42D34DE6-22C6-0E40-B20E-F2D718CBADB2}" type="slidenum">
              <a:rPr lang="en-GB" smtClean="0"/>
              <a:pPr/>
              <a:t>2</a:t>
            </a:fld>
            <a:endParaRPr lang="en-GB" dirty="0"/>
          </a:p>
        </p:txBody>
      </p:sp>
    </p:spTree>
    <p:extLst>
      <p:ext uri="{BB962C8B-B14F-4D97-AF65-F5344CB8AC3E}">
        <p14:creationId xmlns:p14="http://schemas.microsoft.com/office/powerpoint/2010/main" val="30286803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362468"/>
            <a:ext cx="10515600" cy="3119298"/>
          </a:xfrm>
        </p:spPr>
        <p:txBody>
          <a:bodyPr/>
          <a:lstStyle/>
          <a:p>
            <a:pPr marL="0" indent="0">
              <a:spcBef>
                <a:spcPts val="0"/>
              </a:spcBef>
              <a:spcAft>
                <a:spcPts val="1200"/>
              </a:spcAft>
              <a:buNone/>
            </a:pPr>
            <a:r>
              <a:rPr lang="ru-RU" b="1" dirty="0"/>
              <a:t>Пример: рост доли недостоверных результатов</a:t>
            </a:r>
          </a:p>
          <a:p>
            <a:pPr marL="361950" marR="0" indent="-180975" algn="l" rtl="0" eaLnBrk="1" fontAlgn="auto" latinLnBrk="0" hangingPunct="1">
              <a:spcBef>
                <a:spcPts val="0"/>
              </a:spcBef>
              <a:spcAft>
                <a:spcPts val="1200"/>
              </a:spcAft>
            </a:pPr>
            <a:r>
              <a:rPr lang="ru-RU" sz="1800" b="0" i="0" u="none" strike="noStrike" kern="1200" dirty="0">
                <a:solidFill>
                  <a:srgbClr val="424242"/>
                </a:solidFill>
                <a:effectLst/>
                <a:latin typeface="Arial" panose="020B0604020202020204" pitchFamily="34" charset="0"/>
              </a:rPr>
              <a:t>Целевой показатель качества – доля недостоверных результатов </a:t>
            </a:r>
            <a:r>
              <a:rPr lang="ru-RU" sz="1800" b="1" i="0" u="none" strike="noStrike" kern="1200" dirty="0">
                <a:solidFill>
                  <a:srgbClr val="424242"/>
                </a:solidFill>
                <a:effectLst/>
                <a:latin typeface="Arial" panose="020B0604020202020204" pitchFamily="34" charset="0"/>
              </a:rPr>
              <a:t>&lt;1%</a:t>
            </a:r>
            <a:r>
              <a:rPr lang="ru-RU" sz="1800" b="0" i="0" u="none" strike="noStrike" kern="1200" dirty="0">
                <a:solidFill>
                  <a:srgbClr val="424242"/>
                </a:solidFill>
                <a:effectLst/>
                <a:latin typeface="Arial" panose="020B0604020202020204" pitchFamily="34" charset="0"/>
              </a:rPr>
              <a:t> </a:t>
            </a:r>
            <a:endParaRPr lang="en-US" sz="1800" b="0" i="0" u="none" strike="noStrike" dirty="0">
              <a:effectLst/>
              <a:latin typeface="Arial" panose="020B0604020202020204" pitchFamily="34" charset="0"/>
            </a:endParaRPr>
          </a:p>
          <a:p>
            <a:pPr marL="361950" marR="0" indent="-180975" algn="l" rtl="0" eaLnBrk="1" fontAlgn="auto" latinLnBrk="0" hangingPunct="1">
              <a:spcBef>
                <a:spcPts val="0"/>
              </a:spcBef>
              <a:spcAft>
                <a:spcPts val="1200"/>
              </a:spcAft>
            </a:pPr>
            <a:r>
              <a:rPr lang="ru-RU" sz="1800" b="0" i="0" u="none" strike="noStrike" kern="1200" dirty="0">
                <a:solidFill>
                  <a:srgbClr val="424242"/>
                </a:solidFill>
                <a:effectLst/>
                <a:latin typeface="Arial" panose="020B0604020202020204" pitchFamily="34" charset="0"/>
              </a:rPr>
              <a:t>Реальная доля недостоверных результатов			   </a:t>
            </a:r>
            <a:r>
              <a:rPr lang="ru-RU" sz="1800" b="1" i="0" u="none" strike="noStrike" kern="1200" dirty="0">
                <a:solidFill>
                  <a:srgbClr val="424242"/>
                </a:solidFill>
                <a:effectLst/>
                <a:latin typeface="Arial" panose="020B0604020202020204" pitchFamily="34" charset="0"/>
              </a:rPr>
              <a:t>4%</a:t>
            </a:r>
            <a:endParaRPr lang="en-US" sz="1800" b="1" i="0" u="none" strike="noStrike" dirty="0">
              <a:effectLst/>
              <a:latin typeface="Arial" panose="020B0604020202020204" pitchFamily="34" charset="0"/>
            </a:endParaRPr>
          </a:p>
          <a:p>
            <a:pPr marL="0" indent="0">
              <a:spcBef>
                <a:spcPts val="0"/>
              </a:spcBef>
              <a:spcAft>
                <a:spcPts val="1200"/>
              </a:spcAft>
              <a:buNone/>
            </a:pPr>
            <a:endParaRPr lang="ru-RU" b="1" dirty="0"/>
          </a:p>
          <a:p>
            <a:pPr>
              <a:spcBef>
                <a:spcPts val="0"/>
              </a:spcBef>
              <a:spcAft>
                <a:spcPts val="1200"/>
              </a:spcAft>
            </a:pPr>
            <a:endParaRPr lang="en-GB" dirty="0"/>
          </a:p>
          <a:p>
            <a:pPr>
              <a:spcBef>
                <a:spcPts val="0"/>
              </a:spcBef>
              <a:spcAft>
                <a:spcPts val="1200"/>
              </a:spcAft>
            </a:pPr>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fld id="{42D34DE6-22C6-0E40-B20E-F2D718CBADB2}" type="slidenum">
              <a:rPr lang="en-GB" smtClean="0"/>
              <a:pPr/>
              <a:t>20</a:t>
            </a:fld>
            <a:endParaRPr lang="en-GB" dirty="0"/>
          </a:p>
        </p:txBody>
      </p:sp>
      <p:graphicFrame>
        <p:nvGraphicFramePr>
          <p:cNvPr id="11" name="Table 5">
            <a:extLst>
              <a:ext uri="{FF2B5EF4-FFF2-40B4-BE49-F238E27FC236}">
                <a16:creationId xmlns:a16="http://schemas.microsoft.com/office/drawing/2014/main" id="{D7E71825-C347-454E-935D-73055709A63C}"/>
              </a:ext>
            </a:extLst>
          </p:cNvPr>
          <p:cNvGraphicFramePr>
            <a:graphicFrameLocks noGrp="1"/>
          </p:cNvGraphicFramePr>
          <p:nvPr>
            <p:extLst>
              <p:ext uri="{D42A27DB-BD31-4B8C-83A1-F6EECF244321}">
                <p14:modId xmlns:p14="http://schemas.microsoft.com/office/powerpoint/2010/main" val="3480256774"/>
              </p:ext>
            </p:extLst>
          </p:nvPr>
        </p:nvGraphicFramePr>
        <p:xfrm>
          <a:off x="905522" y="2706055"/>
          <a:ext cx="10449017" cy="3139440"/>
        </p:xfrm>
        <a:graphic>
          <a:graphicData uri="http://schemas.openxmlformats.org/drawingml/2006/table">
            <a:tbl>
              <a:tblPr firstRow="1" bandRow="1">
                <a:tableStyleId>{5C22544A-7EE6-4342-B048-85BDC9FD1C3A}</a:tableStyleId>
              </a:tblPr>
              <a:tblGrid>
                <a:gridCol w="1154013">
                  <a:extLst>
                    <a:ext uri="{9D8B030D-6E8A-4147-A177-3AD203B41FA5}">
                      <a16:colId xmlns:a16="http://schemas.microsoft.com/office/drawing/2014/main" val="1212009913"/>
                    </a:ext>
                  </a:extLst>
                </a:gridCol>
                <a:gridCol w="9295004">
                  <a:extLst>
                    <a:ext uri="{9D8B030D-6E8A-4147-A177-3AD203B41FA5}">
                      <a16:colId xmlns:a16="http://schemas.microsoft.com/office/drawing/2014/main" val="2536083469"/>
                    </a:ext>
                  </a:extLst>
                </a:gridCol>
              </a:tblGrid>
              <a:tr h="249871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600" b="0" dirty="0">
                          <a:solidFill>
                            <a:schemeClr val="tx1"/>
                          </a:solidFill>
                          <a:latin typeface="+mn-lt"/>
                        </a:rPr>
                        <a:t>Действие</a:t>
                      </a:r>
                    </a:p>
                    <a:p>
                      <a:endParaRPr lang="nl-NL"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80975" lvl="0" indent="-180975" algn="l">
                        <a:lnSpc>
                          <a:spcPct val="100000"/>
                        </a:lnSpc>
                        <a:spcAft>
                          <a:spcPts val="600"/>
                        </a:spcAft>
                        <a:buFont typeface="Arial" panose="020B0604020202020204" pitchFamily="34" charset="0"/>
                        <a:buChar char="•"/>
                        <a:tabLst/>
                      </a:pPr>
                      <a:r>
                        <a:rPr lang="ru-RU" sz="1600" b="0" dirty="0">
                          <a:solidFill>
                            <a:schemeClr val="tx1"/>
                          </a:solidFill>
                          <a:latin typeface="+mn-lt"/>
                        </a:rPr>
                        <a:t>Изучите закономерности и определите причину.</a:t>
                      </a:r>
                    </a:p>
                    <a:p>
                      <a:pPr marL="622300" lvl="1" indent="-165100" algn="l">
                        <a:lnSpc>
                          <a:spcPct val="100000"/>
                        </a:lnSpc>
                        <a:spcAft>
                          <a:spcPts val="600"/>
                        </a:spcAft>
                        <a:buFont typeface="Arial" panose="020B0604020202020204" pitchFamily="34" charset="0"/>
                        <a:buChar char="•"/>
                        <a:tabLst/>
                      </a:pPr>
                      <a:r>
                        <a:rPr lang="ru-RU" sz="1600" b="0" dirty="0">
                          <a:solidFill>
                            <a:schemeClr val="tx1"/>
                          </a:solidFill>
                          <a:latin typeface="+mn-lt"/>
                        </a:rPr>
                        <a:t>Определите, с какой партией ДЭТ возникла проблема – Это была новая партия?</a:t>
                      </a:r>
                    </a:p>
                    <a:p>
                      <a:pPr marL="622300" lvl="1" indent="-165100" algn="l">
                        <a:lnSpc>
                          <a:spcPct val="100000"/>
                        </a:lnSpc>
                        <a:spcAft>
                          <a:spcPts val="600"/>
                        </a:spcAft>
                        <a:buFont typeface="Arial" panose="020B0604020202020204" pitchFamily="34" charset="0"/>
                        <a:buChar char="•"/>
                        <a:tabLst/>
                      </a:pPr>
                      <a:r>
                        <a:rPr lang="ru-RU" sz="1600" b="0" dirty="0">
                          <a:solidFill>
                            <a:schemeClr val="tx1"/>
                          </a:solidFill>
                          <a:latin typeface="+mn-lt"/>
                        </a:rPr>
                        <a:t>Определите, какие сотрудники выполняли тестирование – Это были новые сотрудники? Прошли ли они обучение?</a:t>
                      </a:r>
                    </a:p>
                    <a:p>
                      <a:pPr marL="622300" lvl="1" indent="-165100" algn="l">
                        <a:lnSpc>
                          <a:spcPct val="100000"/>
                        </a:lnSpc>
                        <a:spcAft>
                          <a:spcPts val="600"/>
                        </a:spcAft>
                        <a:buFont typeface="Arial" panose="020B0604020202020204" pitchFamily="34" charset="0"/>
                        <a:buChar char="•"/>
                        <a:tabLst/>
                      </a:pPr>
                      <a:r>
                        <a:rPr lang="ru-RU" sz="1600" b="0" dirty="0">
                          <a:solidFill>
                            <a:schemeClr val="tx1"/>
                          </a:solidFill>
                          <a:latin typeface="+mn-lt"/>
                        </a:rPr>
                        <a:t>Определите, связаны ли проблемы со взятием проб.</a:t>
                      </a:r>
                    </a:p>
                    <a:p>
                      <a:pPr marL="180975" lvl="0" indent="-180975" algn="l" defTabSz="914400" rtl="0" eaLnBrk="1" latinLnBrk="0" hangingPunct="1">
                        <a:lnSpc>
                          <a:spcPct val="100000"/>
                        </a:lnSpc>
                        <a:spcAft>
                          <a:spcPts val="600"/>
                        </a:spcAft>
                        <a:buFont typeface="Arial" panose="020B0604020202020204" pitchFamily="34" charset="0"/>
                        <a:buChar char="•"/>
                        <a:tabLst/>
                      </a:pPr>
                      <a:r>
                        <a:rPr lang="ru-RU" sz="1600" b="0" kern="1200" dirty="0">
                          <a:solidFill>
                            <a:schemeClr val="tx1"/>
                          </a:solidFill>
                          <a:latin typeface="+mn-lt"/>
                          <a:ea typeface="+mn-ea"/>
                          <a:cs typeface="+mn-cs"/>
                        </a:rPr>
                        <a:t>Определите, какие мероприятия исправят проблему и как измерять успех этих мероприятий.</a:t>
                      </a:r>
                    </a:p>
                    <a:p>
                      <a:pPr marL="180975" lvl="0" indent="-180975" algn="l" defTabSz="914400" rtl="0" eaLnBrk="1" latinLnBrk="0" hangingPunct="1">
                        <a:lnSpc>
                          <a:spcPct val="100000"/>
                        </a:lnSpc>
                        <a:spcAft>
                          <a:spcPts val="600"/>
                        </a:spcAft>
                        <a:buFont typeface="Arial" panose="020B0604020202020204" pitchFamily="34" charset="0"/>
                        <a:buChar char="•"/>
                        <a:tabLst/>
                      </a:pPr>
                      <a:r>
                        <a:rPr lang="ru-RU" sz="1600" b="0" kern="1200" dirty="0">
                          <a:solidFill>
                            <a:schemeClr val="tx1"/>
                          </a:solidFill>
                          <a:latin typeface="+mn-lt"/>
                          <a:ea typeface="+mn-ea"/>
                          <a:cs typeface="+mn-cs"/>
                        </a:rPr>
                        <a:t>Проведите выбранные мероприятия.</a:t>
                      </a:r>
                    </a:p>
                    <a:p>
                      <a:pPr marL="180975" lvl="0" indent="-180975" algn="l" defTabSz="914400" rtl="0" eaLnBrk="1" latinLnBrk="0" hangingPunct="1">
                        <a:lnSpc>
                          <a:spcPct val="100000"/>
                        </a:lnSpc>
                        <a:spcAft>
                          <a:spcPts val="600"/>
                        </a:spcAft>
                        <a:buFont typeface="Arial" panose="020B0604020202020204" pitchFamily="34" charset="0"/>
                        <a:buChar char="•"/>
                        <a:tabLst/>
                      </a:pPr>
                      <a:r>
                        <a:rPr lang="ru-RU" sz="1600" b="0" kern="1200" dirty="0">
                          <a:solidFill>
                            <a:schemeClr val="tx1"/>
                          </a:solidFill>
                          <a:latin typeface="+mn-lt"/>
                          <a:ea typeface="+mn-ea"/>
                          <a:cs typeface="+mn-cs"/>
                        </a:rPr>
                        <a:t>Отслеживайте эффективность мероприятий – Была ли решена проблема с их помощью?</a:t>
                      </a:r>
                    </a:p>
                    <a:p>
                      <a:pPr marL="180975" lvl="0" indent="-180975" algn="l" defTabSz="914400" rtl="0" eaLnBrk="1" latinLnBrk="0" hangingPunct="1">
                        <a:lnSpc>
                          <a:spcPct val="100000"/>
                        </a:lnSpc>
                        <a:spcAft>
                          <a:spcPts val="600"/>
                        </a:spcAft>
                        <a:buFont typeface="Arial" panose="020B0604020202020204" pitchFamily="34" charset="0"/>
                        <a:buChar char="•"/>
                        <a:tabLst/>
                      </a:pPr>
                      <a:r>
                        <a:rPr lang="ru-RU" sz="1600" b="0" kern="1200" dirty="0">
                          <a:solidFill>
                            <a:schemeClr val="tx1"/>
                          </a:solidFill>
                          <a:latin typeface="+mn-lt"/>
                          <a:ea typeface="+mn-ea"/>
                          <a:cs typeface="+mn-cs"/>
                        </a:rPr>
                        <a:t>Документируйте и записывайте все шаги. </a:t>
                      </a:r>
                    </a:p>
                    <a:p>
                      <a:pPr marL="180975" lvl="0" indent="-180975" algn="l" defTabSz="914400" rtl="0" eaLnBrk="1" latinLnBrk="0" hangingPunct="1">
                        <a:lnSpc>
                          <a:spcPct val="100000"/>
                        </a:lnSpc>
                        <a:spcAft>
                          <a:spcPts val="600"/>
                        </a:spcAft>
                        <a:buFont typeface="Arial" panose="020B0604020202020204" pitchFamily="34" charset="0"/>
                        <a:buChar char="•"/>
                        <a:tabLst/>
                      </a:pPr>
                      <a:r>
                        <a:rPr lang="ru-RU" sz="1600" b="0" kern="1200" dirty="0">
                          <a:solidFill>
                            <a:schemeClr val="tx1"/>
                          </a:solidFill>
                          <a:latin typeface="+mn-lt"/>
                          <a:ea typeface="+mn-ea"/>
                          <a:cs typeface="+mn-cs"/>
                        </a:rPr>
                        <a:t>Дайте обратную связь всем сотрудникам на еженедельном совещании.</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85847251"/>
                  </a:ext>
                </a:extLst>
              </a:tr>
            </a:tbl>
          </a:graphicData>
        </a:graphic>
      </p:graphicFrame>
      <p:sp>
        <p:nvSpPr>
          <p:cNvPr id="12" name="Title 1">
            <a:extLst>
              <a:ext uri="{FF2B5EF4-FFF2-40B4-BE49-F238E27FC236}">
                <a16:creationId xmlns:a16="http://schemas.microsoft.com/office/drawing/2014/main" id="{0383FE05-E410-47C1-A22A-7C29D37DBF5D}"/>
              </a:ext>
            </a:extLst>
          </p:cNvPr>
          <p:cNvSpPr txBox="1">
            <a:spLocks/>
          </p:cNvSpPr>
          <p:nvPr/>
        </p:nvSpPr>
        <p:spPr>
          <a:xfrm>
            <a:off x="838200" y="365126"/>
            <a:ext cx="10515600" cy="942814"/>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3600" kern="1200">
                <a:solidFill>
                  <a:schemeClr val="accent1"/>
                </a:solidFill>
                <a:latin typeface="+mj-lt"/>
                <a:ea typeface="+mj-ea"/>
                <a:cs typeface="+mj-cs"/>
              </a:defRPr>
            </a:lvl1pPr>
          </a:lstStyle>
          <a:p>
            <a:r>
              <a:rPr lang="ru-RU" dirty="0"/>
              <a:t>Пример, как исправлять ошибки</a:t>
            </a:r>
          </a:p>
        </p:txBody>
      </p:sp>
      <p:grpSp>
        <p:nvGrpSpPr>
          <p:cNvPr id="22" name="Group 21">
            <a:extLst>
              <a:ext uri="{FF2B5EF4-FFF2-40B4-BE49-F238E27FC236}">
                <a16:creationId xmlns:a16="http://schemas.microsoft.com/office/drawing/2014/main" id="{87F4E857-C6EA-4E3C-BC7C-81298ADD53E8}"/>
              </a:ext>
            </a:extLst>
          </p:cNvPr>
          <p:cNvGrpSpPr/>
          <p:nvPr/>
        </p:nvGrpSpPr>
        <p:grpSpPr>
          <a:xfrm>
            <a:off x="7834045" y="904813"/>
            <a:ext cx="4170721" cy="596348"/>
            <a:chOff x="7861998" y="1527451"/>
            <a:chExt cx="3950703" cy="596348"/>
          </a:xfrm>
        </p:grpSpPr>
        <p:sp>
          <p:nvSpPr>
            <p:cNvPr id="23" name="Oval 22">
              <a:extLst>
                <a:ext uri="{FF2B5EF4-FFF2-40B4-BE49-F238E27FC236}">
                  <a16:creationId xmlns:a16="http://schemas.microsoft.com/office/drawing/2014/main" id="{CC5E9752-7E3D-464D-B666-6628B2F770EB}"/>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7BA8DCE1-37DD-4CB9-8BE1-BEF57307026E}"/>
                </a:ext>
              </a:extLst>
            </p:cNvPr>
            <p:cNvSpPr txBox="1"/>
            <p:nvPr/>
          </p:nvSpPr>
          <p:spPr>
            <a:xfrm>
              <a:off x="8204600" y="1694820"/>
              <a:ext cx="3608101" cy="230832"/>
            </a:xfrm>
            <a:prstGeom prst="rect">
              <a:avLst/>
            </a:prstGeom>
            <a:solidFill>
              <a:schemeClr val="tx1"/>
            </a:solidFill>
          </p:spPr>
          <p:txBody>
            <a:bodyPr wrap="square" rtlCol="0">
              <a:spAutoFit/>
            </a:bodyPr>
            <a:lstStyle/>
            <a:p>
              <a:pPr algn="r"/>
              <a:r>
                <a:rPr lang="ru-RU" sz="900" dirty="0">
                  <a:solidFill>
                    <a:srgbClr val="FFFFFF"/>
                  </a:solidFill>
                  <a:ea typeface="Calibri" charset="0"/>
                  <a:cs typeface="Calibri" charset="0"/>
                </a:rPr>
                <a:t>Адаптируйте в соответствии с рекомендациями в вашей стране</a:t>
              </a:r>
            </a:p>
          </p:txBody>
        </p:sp>
        <p:pic>
          <p:nvPicPr>
            <p:cNvPr id="25" name="Graphic 24" descr="Pencil">
              <a:extLst>
                <a:ext uri="{FF2B5EF4-FFF2-40B4-BE49-F238E27FC236}">
                  <a16:creationId xmlns:a16="http://schemas.microsoft.com/office/drawing/2014/main" id="{5601B753-B7DB-458A-82F6-F862A057BC1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2" name="Footer Placeholder 3">
            <a:extLst>
              <a:ext uri="{FF2B5EF4-FFF2-40B4-BE49-F238E27FC236}">
                <a16:creationId xmlns:a16="http://schemas.microsoft.com/office/drawing/2014/main" id="{DC019462-5421-7491-72EA-CD6DC4EA9117}"/>
              </a:ext>
            </a:extLst>
          </p:cNvPr>
          <p:cNvSpPr>
            <a:spLocks noGrp="1"/>
          </p:cNvSpPr>
          <p:nvPr>
            <p:ph type="ftr" sz="quarter" idx="11"/>
          </p:nvPr>
        </p:nvSpPr>
        <p:spPr>
          <a:xfrm>
            <a:off x="838199" y="6356350"/>
            <a:ext cx="10221097" cy="501650"/>
          </a:xfrm>
        </p:spPr>
        <p:txBody>
          <a:bodyPr/>
          <a:lstStyle/>
          <a:p>
            <a:r>
              <a:rPr lang="ru-RU" dirty="0"/>
              <a:t>Курс «Диагностический экспресс-тест на антигены вируса SARS-CoV-2» v</a:t>
            </a:r>
            <a:r>
              <a:rPr lang="en-GB" dirty="0"/>
              <a:t>3</a:t>
            </a:r>
            <a:r>
              <a:rPr lang="ru-RU" dirty="0"/>
              <a:t>.0 |</a:t>
            </a:r>
            <a:r>
              <a:rPr lang="en-GB" dirty="0"/>
              <a:t> </a:t>
            </a:r>
            <a:r>
              <a:rPr lang="ru-RU" dirty="0"/>
              <a:t>Использование данных тестирования с ДЭТ на антигены вируса SARS-CoV-2</a:t>
            </a:r>
          </a:p>
        </p:txBody>
      </p:sp>
    </p:spTree>
    <p:extLst>
      <p:ext uri="{BB962C8B-B14F-4D97-AF65-F5344CB8AC3E}">
        <p14:creationId xmlns:p14="http://schemas.microsoft.com/office/powerpoint/2010/main" val="22631178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picture containing drawing&#10;&#10;Description automatically generated">
            <a:extLst>
              <a:ext uri="{FF2B5EF4-FFF2-40B4-BE49-F238E27FC236}">
                <a16:creationId xmlns:a16="http://schemas.microsoft.com/office/drawing/2014/main" id="{C3D02A3B-EC00-594E-BD95-1E88383E02AB}"/>
              </a:ext>
            </a:extLst>
          </p:cNvPr>
          <p:cNvPicPr>
            <a:picLocks noChangeAspect="1"/>
          </p:cNvPicPr>
          <p:nvPr/>
        </p:nvPicPr>
        <p:blipFill>
          <a:blip r:embed="rId2"/>
          <a:stretch>
            <a:fillRect/>
          </a:stretch>
        </p:blipFill>
        <p:spPr>
          <a:xfrm>
            <a:off x="7898221" y="1403902"/>
            <a:ext cx="4164407" cy="4164407"/>
          </a:xfrm>
          <a:prstGeom prst="rect">
            <a:avLst/>
          </a:prstGeom>
        </p:spPr>
      </p:pic>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736203"/>
            <a:ext cx="6867111" cy="4440760"/>
          </a:xfrm>
        </p:spPr>
        <p:txBody>
          <a:bodyPr/>
          <a:lstStyle/>
          <a:p>
            <a:endParaRPr lang="en-US" dirty="0"/>
          </a:p>
          <a:p>
            <a:r>
              <a:rPr lang="ru-RU" dirty="0"/>
              <a:t>Когда показатели качества выходят за пределы приемлемого/ожидаемого диапазона, важно немедленно уведомить клиницистов.</a:t>
            </a:r>
          </a:p>
          <a:p>
            <a:r>
              <a:rPr lang="ru-RU" dirty="0"/>
              <a:t>Регулярная коммуникация между клиницистами и исполнителями тестов чрезвычайно важна для контроля над ситуацией и предоставления наилучших услуг пациентам, учитывая то, как важны правильные и своевременные результаты для принятия клинических решений, таких как изоляция и противоэпидемические меры.</a:t>
            </a:r>
          </a:p>
          <a:p>
            <a:endParaRPr lang="en-GB" dirty="0"/>
          </a:p>
          <a:p>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fld id="{42D34DE6-22C6-0E40-B20E-F2D718CBADB2}" type="slidenum">
              <a:rPr lang="en-GB" smtClean="0"/>
              <a:pPr/>
              <a:t>21</a:t>
            </a:fld>
            <a:endParaRPr lang="en-GB" dirty="0"/>
          </a:p>
        </p:txBody>
      </p:sp>
      <p:sp>
        <p:nvSpPr>
          <p:cNvPr id="12" name="Title 1">
            <a:extLst>
              <a:ext uri="{FF2B5EF4-FFF2-40B4-BE49-F238E27FC236}">
                <a16:creationId xmlns:a16="http://schemas.microsoft.com/office/drawing/2014/main" id="{BE5B6B7B-F0D7-4617-8E7A-3B60E3CE8BB1}"/>
              </a:ext>
            </a:extLst>
          </p:cNvPr>
          <p:cNvSpPr txBox="1">
            <a:spLocks/>
          </p:cNvSpPr>
          <p:nvPr/>
        </p:nvSpPr>
        <p:spPr>
          <a:xfrm>
            <a:off x="838200" y="582296"/>
            <a:ext cx="10515600" cy="942814"/>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3600" kern="1200">
                <a:solidFill>
                  <a:schemeClr val="accent1"/>
                </a:solidFill>
                <a:latin typeface="+mj-lt"/>
                <a:ea typeface="+mj-ea"/>
                <a:cs typeface="+mj-cs"/>
              </a:defRPr>
            </a:lvl1pPr>
          </a:lstStyle>
          <a:p>
            <a:r>
              <a:rPr lang="ru-RU" dirty="0"/>
              <a:t>Быстро информируйте клиническую команду </a:t>
            </a:r>
            <a:br>
              <a:rPr lang="ru-RU" dirty="0"/>
            </a:br>
            <a:r>
              <a:rPr lang="ru-RU" dirty="0"/>
              <a:t>о проблемах</a:t>
            </a:r>
          </a:p>
        </p:txBody>
      </p:sp>
      <p:grpSp>
        <p:nvGrpSpPr>
          <p:cNvPr id="13" name="Group 12">
            <a:extLst>
              <a:ext uri="{FF2B5EF4-FFF2-40B4-BE49-F238E27FC236}">
                <a16:creationId xmlns:a16="http://schemas.microsoft.com/office/drawing/2014/main" id="{2FBDE7F8-43E9-42D1-9DCD-FB2F8A55C254}"/>
              </a:ext>
            </a:extLst>
          </p:cNvPr>
          <p:cNvGrpSpPr/>
          <p:nvPr/>
        </p:nvGrpSpPr>
        <p:grpSpPr>
          <a:xfrm>
            <a:off x="7834045" y="1484219"/>
            <a:ext cx="4170721" cy="596348"/>
            <a:chOff x="7861998" y="1527451"/>
            <a:chExt cx="3950703" cy="596348"/>
          </a:xfrm>
        </p:grpSpPr>
        <p:sp>
          <p:nvSpPr>
            <p:cNvPr id="14" name="Oval 13">
              <a:extLst>
                <a:ext uri="{FF2B5EF4-FFF2-40B4-BE49-F238E27FC236}">
                  <a16:creationId xmlns:a16="http://schemas.microsoft.com/office/drawing/2014/main" id="{56EB981C-8F79-4285-B0AD-CAFD739C3C89}"/>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31889B6C-DB7B-40D0-91B0-89B1B2A71272}"/>
                </a:ext>
              </a:extLst>
            </p:cNvPr>
            <p:cNvSpPr txBox="1"/>
            <p:nvPr/>
          </p:nvSpPr>
          <p:spPr>
            <a:xfrm>
              <a:off x="8204600" y="1694820"/>
              <a:ext cx="3608101" cy="230832"/>
            </a:xfrm>
            <a:prstGeom prst="rect">
              <a:avLst/>
            </a:prstGeom>
            <a:solidFill>
              <a:schemeClr val="tx1"/>
            </a:solidFill>
          </p:spPr>
          <p:txBody>
            <a:bodyPr wrap="square" rtlCol="0">
              <a:spAutoFit/>
            </a:bodyPr>
            <a:lstStyle/>
            <a:p>
              <a:pPr algn="r"/>
              <a:r>
                <a:rPr lang="ru-RU" sz="900" dirty="0">
                  <a:solidFill>
                    <a:srgbClr val="FFFFFF"/>
                  </a:solidFill>
                  <a:ea typeface="Calibri" charset="0"/>
                  <a:cs typeface="Calibri" charset="0"/>
                </a:rPr>
                <a:t>Адаптируйте в соответствии с рекомендациями в вашей стране</a:t>
              </a:r>
            </a:p>
          </p:txBody>
        </p:sp>
        <p:pic>
          <p:nvPicPr>
            <p:cNvPr id="21" name="Graphic 20" descr="Pencil">
              <a:extLst>
                <a:ext uri="{FF2B5EF4-FFF2-40B4-BE49-F238E27FC236}">
                  <a16:creationId xmlns:a16="http://schemas.microsoft.com/office/drawing/2014/main" id="{92ECF20A-8A69-4041-AD64-3F2BA094BCF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
        <p:nvSpPr>
          <p:cNvPr id="2" name="Footer Placeholder 3">
            <a:extLst>
              <a:ext uri="{FF2B5EF4-FFF2-40B4-BE49-F238E27FC236}">
                <a16:creationId xmlns:a16="http://schemas.microsoft.com/office/drawing/2014/main" id="{2BF73B46-C3CF-BA47-617B-1E8D4E020B05}"/>
              </a:ext>
            </a:extLst>
          </p:cNvPr>
          <p:cNvSpPr>
            <a:spLocks noGrp="1"/>
          </p:cNvSpPr>
          <p:nvPr>
            <p:ph type="ftr" sz="quarter" idx="11"/>
          </p:nvPr>
        </p:nvSpPr>
        <p:spPr>
          <a:xfrm>
            <a:off x="838199" y="6356350"/>
            <a:ext cx="10221097" cy="501650"/>
          </a:xfrm>
        </p:spPr>
        <p:txBody>
          <a:bodyPr/>
          <a:lstStyle/>
          <a:p>
            <a:r>
              <a:rPr lang="ru-RU" dirty="0"/>
              <a:t>Курс «Диагностический экспресс-тест на антигены вируса SARS-CoV-2» v</a:t>
            </a:r>
            <a:r>
              <a:rPr lang="en-GB" dirty="0"/>
              <a:t>3</a:t>
            </a:r>
            <a:r>
              <a:rPr lang="ru-RU" dirty="0"/>
              <a:t>.0 |</a:t>
            </a:r>
            <a:r>
              <a:rPr lang="en-GB" dirty="0"/>
              <a:t> </a:t>
            </a:r>
            <a:r>
              <a:rPr lang="ru-RU" dirty="0"/>
              <a:t>Использование данных тестирования с ДЭТ на антигены вируса SARS-CoV-2</a:t>
            </a:r>
          </a:p>
        </p:txBody>
      </p:sp>
    </p:spTree>
    <p:extLst>
      <p:ext uri="{BB962C8B-B14F-4D97-AF65-F5344CB8AC3E}">
        <p14:creationId xmlns:p14="http://schemas.microsoft.com/office/powerpoint/2010/main" val="35088421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8" name="Google Shape;258;p20"/>
          <p:cNvSpPr txBox="1">
            <a:spLocks noGrp="1"/>
          </p:cNvSpPr>
          <p:nvPr>
            <p:ph type="title"/>
          </p:nvPr>
        </p:nvSpPr>
        <p:spPr>
          <a:xfrm>
            <a:off x="838200" y="533474"/>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ru-RU" dirty="0"/>
              <a:t>Оперативное уведомления производителя о возникших проблемах</a:t>
            </a:r>
          </a:p>
        </p:txBody>
      </p:sp>
      <p:sp>
        <p:nvSpPr>
          <p:cNvPr id="259" name="Google Shape;259;p20"/>
          <p:cNvSpPr txBox="1">
            <a:spLocks noGrp="1"/>
          </p:cNvSpPr>
          <p:nvPr>
            <p:ph type="body" idx="1"/>
          </p:nvPr>
        </p:nvSpPr>
        <p:spPr>
          <a:xfrm>
            <a:off x="838200" y="1713457"/>
            <a:ext cx="9038946" cy="4783596"/>
          </a:xfrm>
          <a:prstGeom prst="rect">
            <a:avLst/>
          </a:prstGeom>
          <a:noFill/>
          <a:ln>
            <a:noFill/>
          </a:ln>
        </p:spPr>
        <p:txBody>
          <a:bodyPr spcFirstLastPara="1" wrap="square" lIns="91425" tIns="45700" rIns="91425" bIns="45700" anchor="t" anchorCtr="0">
            <a:normAutofit fontScale="92500" lnSpcReduction="20000"/>
          </a:bodyPr>
          <a:lstStyle/>
          <a:p>
            <a:pPr marL="228600" lvl="0" indent="-228600">
              <a:lnSpc>
                <a:spcPct val="110000"/>
              </a:lnSpc>
            </a:pPr>
            <a:r>
              <a:rPr lang="ru-RU" sz="2200" dirty="0"/>
              <a:t>Анализ показателей качества может выявить проблемы, присущие самому тесту, и в этом случае о них следует незамедлительно сообщать </a:t>
            </a:r>
          </a:p>
          <a:p>
            <a:pPr marL="228600" lvl="0" indent="-228600" algn="l" rtl="0">
              <a:lnSpc>
                <a:spcPct val="100000"/>
              </a:lnSpc>
              <a:spcBef>
                <a:spcPts val="1000"/>
              </a:spcBef>
              <a:spcAft>
                <a:spcPts val="0"/>
              </a:spcAft>
              <a:buClr>
                <a:schemeClr val="accent1"/>
              </a:buClr>
              <a:buSzPts val="2000"/>
              <a:buChar char="•"/>
            </a:pPr>
            <a:r>
              <a:rPr lang="ru-RU" sz="2200" dirty="0"/>
              <a:t>Форма обратной связи пользователей медицинских изделий для диагностики </a:t>
            </a:r>
            <a:r>
              <a:rPr lang="ru-RU" sz="2200" dirty="0" err="1"/>
              <a:t>in</a:t>
            </a:r>
            <a:r>
              <a:rPr lang="ru-RU" sz="2200" dirty="0"/>
              <a:t> </a:t>
            </a:r>
            <a:r>
              <a:rPr lang="ru-RU" sz="2200" dirty="0" err="1"/>
              <a:t>vitro</a:t>
            </a:r>
            <a:r>
              <a:rPr lang="ru-RU" sz="2200" dirty="0"/>
              <a:t> представлена </a:t>
            </a:r>
            <a:r>
              <a:rPr lang="ru-RU" sz="2200" b="1" i="1" u="sng" dirty="0">
                <a:hlinkClick r:id="rId4"/>
              </a:rPr>
              <a:t>здесь</a:t>
            </a:r>
            <a:r>
              <a:rPr lang="ru-RU" sz="2000" dirty="0"/>
              <a:t> </a:t>
            </a:r>
          </a:p>
          <a:p>
            <a:pPr marL="228600" indent="-228600">
              <a:lnSpc>
                <a:spcPct val="110000"/>
              </a:lnSpc>
            </a:pPr>
            <a:r>
              <a:rPr lang="ru-RU" sz="2200" dirty="0"/>
              <a:t>Сведения о медицинских изделиях для диагностики </a:t>
            </a:r>
            <a:r>
              <a:rPr lang="ru-RU" sz="2200" dirty="0" err="1"/>
              <a:t>in</a:t>
            </a:r>
            <a:r>
              <a:rPr lang="ru-RU" sz="2200" dirty="0"/>
              <a:t> </a:t>
            </a:r>
            <a:r>
              <a:rPr lang="ru-RU" sz="2200" dirty="0" err="1"/>
              <a:t>vitro</a:t>
            </a:r>
            <a:r>
              <a:rPr lang="ru-RU" sz="2200" dirty="0"/>
              <a:t>, получаемые в рамках пострегистрационного надзора, позволяют регулирующим органам и ВОЗ осуществлять выявление, расследование и урегулирование событий, которые угрожают безопасности в области общественного здравоохранения, а также вести информирование о таких событиях и принимать надлежащие меры</a:t>
            </a:r>
          </a:p>
          <a:p>
            <a:pPr marL="228600" indent="-228600">
              <a:lnSpc>
                <a:spcPct val="110000"/>
              </a:lnSpc>
            </a:pPr>
            <a:r>
              <a:rPr lang="ru-RU" sz="2200" dirty="0"/>
              <a:t>Регулярная коммуникация между исполнителями тестов и производителем чрезвычайно важна для контроля над ситуацией и предоставления наилучших услуг пациентам</a:t>
            </a:r>
          </a:p>
          <a:p>
            <a:pPr marL="228600" lvl="0" indent="-101600" algn="l" rtl="0">
              <a:lnSpc>
                <a:spcPct val="100000"/>
              </a:lnSpc>
              <a:spcBef>
                <a:spcPts val="1000"/>
              </a:spcBef>
              <a:spcAft>
                <a:spcPts val="0"/>
              </a:spcAft>
              <a:buClr>
                <a:schemeClr val="accent1"/>
              </a:buClr>
              <a:buSzPts val="2000"/>
              <a:buNone/>
            </a:pPr>
            <a:endParaRPr dirty="0"/>
          </a:p>
        </p:txBody>
      </p:sp>
      <p:sp>
        <p:nvSpPr>
          <p:cNvPr id="260" name="Google Shape;260;p20"/>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000" b="0" i="0" u="none" strike="noStrike" kern="0" cap="none" spc="0" normalizeH="0" baseline="0" noProof="0">
                <a:ln>
                  <a:noFill/>
                </a:ln>
                <a:solidFill>
                  <a:srgbClr val="424242"/>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22</a:t>
            </a:fld>
            <a:endParaRPr kumimoji="0" lang="en-US" sz="1000" b="0" i="0" u="none" strike="noStrike" kern="0" cap="none" spc="0" normalizeH="0" baseline="0" noProof="0">
              <a:ln>
                <a:noFill/>
              </a:ln>
              <a:solidFill>
                <a:srgbClr val="424242"/>
              </a:solidFill>
              <a:effectLst/>
              <a:uLnTx/>
              <a:uFillTx/>
              <a:latin typeface="Arial"/>
              <a:cs typeface="Arial"/>
              <a:sym typeface="Arial"/>
            </a:endParaRPr>
          </a:p>
        </p:txBody>
      </p:sp>
      <p:sp>
        <p:nvSpPr>
          <p:cNvPr id="2" name="Footer Placeholder 3">
            <a:extLst>
              <a:ext uri="{FF2B5EF4-FFF2-40B4-BE49-F238E27FC236}">
                <a16:creationId xmlns:a16="http://schemas.microsoft.com/office/drawing/2014/main" id="{10E26B1A-513A-E039-472C-788F9936A269}"/>
              </a:ext>
            </a:extLst>
          </p:cNvPr>
          <p:cNvSpPr>
            <a:spLocks noGrp="1"/>
          </p:cNvSpPr>
          <p:nvPr>
            <p:ph type="ftr" sz="quarter" idx="11"/>
          </p:nvPr>
        </p:nvSpPr>
        <p:spPr>
          <a:xfrm>
            <a:off x="838199" y="6356350"/>
            <a:ext cx="10221097" cy="501650"/>
          </a:xfrm>
        </p:spPr>
        <p:txBody>
          <a:bodyPr/>
          <a:lstStyle/>
          <a:p>
            <a:r>
              <a:rPr lang="ru-RU" dirty="0"/>
              <a:t>Курс «Диагностический экспресс-тест на антигены вируса SARS-CoV-2» v</a:t>
            </a:r>
            <a:r>
              <a:rPr lang="en-GB" dirty="0"/>
              <a:t>3</a:t>
            </a:r>
            <a:r>
              <a:rPr lang="ru-RU" dirty="0"/>
              <a:t>.0 |</a:t>
            </a:r>
            <a:r>
              <a:rPr lang="en-GB" dirty="0"/>
              <a:t> </a:t>
            </a:r>
            <a:r>
              <a:rPr lang="ru-RU" dirty="0"/>
              <a:t>Использование данных тестирования с ДЭТ на антигены вируса SARS-CoV-2</a:t>
            </a:r>
          </a:p>
        </p:txBody>
      </p:sp>
    </p:spTree>
    <p:custDataLst>
      <p:tags r:id="rId1"/>
    </p:custDataLst>
    <p:extLst>
      <p:ext uri="{BB962C8B-B14F-4D97-AF65-F5344CB8AC3E}">
        <p14:creationId xmlns:p14="http://schemas.microsoft.com/office/powerpoint/2010/main" val="18425961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a:xfrm>
            <a:off x="838200" y="576140"/>
            <a:ext cx="10515600" cy="942814"/>
          </a:xfrm>
        </p:spPr>
        <p:txBody>
          <a:bodyPr/>
          <a:lstStyle/>
          <a:p>
            <a:r>
              <a:rPr lang="ru-RU" dirty="0"/>
              <a:t>Передача данных национальному или вышестоящему уровню (1)</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736203"/>
            <a:ext cx="10123967" cy="4440760"/>
          </a:xfrm>
        </p:spPr>
        <p:txBody>
          <a:bodyPr/>
          <a:lstStyle/>
          <a:p>
            <a:endParaRPr lang="en-GB" dirty="0"/>
          </a:p>
          <a:p>
            <a:r>
              <a:rPr lang="ru-RU" dirty="0"/>
              <a:t>Данные показателей качества следует анализировать и использовать для улучшения качества и взаимодействия с пациентами на пункте тестирования.</a:t>
            </a:r>
          </a:p>
          <a:p>
            <a:r>
              <a:rPr lang="ru-RU" dirty="0"/>
              <a:t>Однако, настолько же важно регулярно сообщать данные национальному или вышестоящему уровню.</a:t>
            </a:r>
          </a:p>
          <a:p>
            <a:r>
              <a:rPr lang="ru-RU" dirty="0"/>
              <a:t>Некоторые тенденции (например, нехватка материалов для тестирования) могут потребовать решения на более высоком уровне системы здравоохранения, или участку тестирования может понадобиться помощь в проведении корректирующих действий.</a:t>
            </a:r>
          </a:p>
          <a:p>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fld id="{42D34DE6-22C6-0E40-B20E-F2D718CBADB2}" type="slidenum">
              <a:rPr lang="en-GB" smtClean="0"/>
              <a:pPr/>
              <a:t>23</a:t>
            </a:fld>
            <a:endParaRPr lang="en-GB" dirty="0"/>
          </a:p>
        </p:txBody>
      </p:sp>
      <p:grpSp>
        <p:nvGrpSpPr>
          <p:cNvPr id="10" name="Group 9">
            <a:extLst>
              <a:ext uri="{FF2B5EF4-FFF2-40B4-BE49-F238E27FC236}">
                <a16:creationId xmlns:a16="http://schemas.microsoft.com/office/drawing/2014/main" id="{11E5F310-B7B8-4CD6-BFCA-333C8591B6F5}"/>
              </a:ext>
            </a:extLst>
          </p:cNvPr>
          <p:cNvGrpSpPr/>
          <p:nvPr/>
        </p:nvGrpSpPr>
        <p:grpSpPr>
          <a:xfrm>
            <a:off x="7834045" y="1484219"/>
            <a:ext cx="4170721" cy="596348"/>
            <a:chOff x="7861998" y="1527451"/>
            <a:chExt cx="3950703" cy="596348"/>
          </a:xfrm>
        </p:grpSpPr>
        <p:sp>
          <p:nvSpPr>
            <p:cNvPr id="11" name="Oval 10">
              <a:extLst>
                <a:ext uri="{FF2B5EF4-FFF2-40B4-BE49-F238E27FC236}">
                  <a16:creationId xmlns:a16="http://schemas.microsoft.com/office/drawing/2014/main" id="{93C65AE0-742E-4050-AFAA-FC6503C90AC3}"/>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7409A4EC-8693-4C75-B125-A4E6F2E1D0CA}"/>
                </a:ext>
              </a:extLst>
            </p:cNvPr>
            <p:cNvSpPr txBox="1"/>
            <p:nvPr/>
          </p:nvSpPr>
          <p:spPr>
            <a:xfrm>
              <a:off x="8204600" y="1694820"/>
              <a:ext cx="3608101" cy="230832"/>
            </a:xfrm>
            <a:prstGeom prst="rect">
              <a:avLst/>
            </a:prstGeom>
            <a:solidFill>
              <a:schemeClr val="tx1"/>
            </a:solidFill>
          </p:spPr>
          <p:txBody>
            <a:bodyPr wrap="square" rtlCol="0">
              <a:spAutoFit/>
            </a:bodyPr>
            <a:lstStyle/>
            <a:p>
              <a:pPr algn="r"/>
              <a:r>
                <a:rPr lang="ru-RU" sz="900" dirty="0">
                  <a:solidFill>
                    <a:srgbClr val="FFFFFF"/>
                  </a:solidFill>
                  <a:ea typeface="Calibri" charset="0"/>
                  <a:cs typeface="Calibri" charset="0"/>
                </a:rPr>
                <a:t>Адаптируйте в соответствии с рекомендациями в вашей стране</a:t>
              </a:r>
            </a:p>
          </p:txBody>
        </p:sp>
        <p:pic>
          <p:nvPicPr>
            <p:cNvPr id="13" name="Graphic 12" descr="Pencil">
              <a:extLst>
                <a:ext uri="{FF2B5EF4-FFF2-40B4-BE49-F238E27FC236}">
                  <a16:creationId xmlns:a16="http://schemas.microsoft.com/office/drawing/2014/main" id="{44C41572-3293-43F6-AF87-26205D202BE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E997069A-48BC-4280-94E1-46BF4591EB72}"/>
              </a:ext>
            </a:extLst>
          </p:cNvPr>
          <p:cNvSpPr>
            <a:spLocks noGrp="1"/>
          </p:cNvSpPr>
          <p:nvPr>
            <p:ph type="ftr" sz="quarter" idx="11"/>
          </p:nvPr>
        </p:nvSpPr>
        <p:spPr>
          <a:xfrm>
            <a:off x="838199" y="6356350"/>
            <a:ext cx="10221097" cy="501650"/>
          </a:xfrm>
        </p:spPr>
        <p:txBody>
          <a:bodyPr/>
          <a:lstStyle/>
          <a:p>
            <a:r>
              <a:rPr lang="ru-RU" dirty="0"/>
              <a:t>Курс «Диагностический экспресс-тест на антигены вируса SARS-CoV-2» v</a:t>
            </a:r>
            <a:r>
              <a:rPr lang="en-GB" dirty="0"/>
              <a:t>3</a:t>
            </a:r>
            <a:r>
              <a:rPr lang="ru-RU" dirty="0"/>
              <a:t>.0 |</a:t>
            </a:r>
            <a:r>
              <a:rPr lang="en-GB" dirty="0"/>
              <a:t> </a:t>
            </a:r>
            <a:r>
              <a:rPr lang="ru-RU" dirty="0"/>
              <a:t>Использование данных тестирования с ДЭТ на антигены вируса SARS-CoV-2</a:t>
            </a:r>
          </a:p>
        </p:txBody>
      </p:sp>
    </p:spTree>
    <p:extLst>
      <p:ext uri="{BB962C8B-B14F-4D97-AF65-F5344CB8AC3E}">
        <p14:creationId xmlns:p14="http://schemas.microsoft.com/office/powerpoint/2010/main" val="13355251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704304"/>
            <a:ext cx="10515600" cy="4440760"/>
          </a:xfrm>
        </p:spPr>
        <p:txBody>
          <a:bodyPr/>
          <a:lstStyle/>
          <a:p>
            <a:endParaRPr lang="en-GB" dirty="0"/>
          </a:p>
          <a:p>
            <a:r>
              <a:rPr lang="ru-RU" dirty="0"/>
              <a:t>Сбор отчётов из разных пунктов тестирования и анализ данных полезны для выявления тенденций, которые выходят за рамки отдельных лабораторий (например, нехватка материалов для тестирования на национальном или региональном уровне или высокая доля недостоверных результатов при использовании конкретной партии ДЭТ).</a:t>
            </a:r>
          </a:p>
          <a:p>
            <a:r>
              <a:rPr lang="ru-RU" dirty="0"/>
              <a:t>Результаты этого анализа следует сообщать на пункты тестирования, чтобы они могли принять меры для устранения обнаруженных проблем.</a:t>
            </a:r>
          </a:p>
          <a:p>
            <a:r>
              <a:rPr lang="ru-RU" dirty="0"/>
              <a:t>Список доступных инструментов для передачи данных на национальный или вышестоящий уровень можно найти на сайте </a:t>
            </a:r>
            <a:br>
              <a:rPr lang="ru-RU" dirty="0"/>
            </a:br>
            <a:r>
              <a:rPr lang="ru-RU" dirty="0">
                <a:solidFill>
                  <a:srgbClr val="009AC9"/>
                </a:solidFill>
                <a:hlinkClick r:id="rId2">
                  <a:extLst>
                    <a:ext uri="{A12FA001-AC4F-418D-AE19-62706E023703}">
                      <ahyp:hlinkClr xmlns:ahyp="http://schemas.microsoft.com/office/drawing/2018/hyperlinkcolor" val="tx"/>
                    </a:ext>
                  </a:extLst>
                </a:hlinkClick>
              </a:rPr>
              <a:t>https://www.cdc.gov/coronavirus/2019-ncov/global-covid-19/compare-digital-tools.html</a:t>
            </a:r>
            <a:r>
              <a:rPr lang="ru-RU" dirty="0">
                <a:solidFill>
                  <a:srgbClr val="009AC9"/>
                </a:solidFill>
              </a:rPr>
              <a:t> </a:t>
            </a:r>
            <a:r>
              <a:rPr lang="en-US" dirty="0"/>
              <a:t>[</a:t>
            </a:r>
            <a:r>
              <a:rPr lang="ru-RU" dirty="0"/>
              <a:t>Руководство по глобальным цифровым инструментам, используемых при ответных мерах на </a:t>
            </a:r>
            <a:r>
              <a:rPr lang="en-US" dirty="0"/>
              <a:t>COVID-19] (</a:t>
            </a:r>
            <a:r>
              <a:rPr lang="ru-RU" dirty="0"/>
              <a:t>на англ.</a:t>
            </a:r>
            <a:r>
              <a:rPr lang="en-US" dirty="0"/>
              <a:t>)</a:t>
            </a:r>
            <a:r>
              <a:rPr lang="ru-RU" dirty="0"/>
              <a:t>.</a:t>
            </a:r>
          </a:p>
          <a:p>
            <a:endParaRPr lang="en-ZA" dirty="0"/>
          </a:p>
          <a:p>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fld id="{42D34DE6-22C6-0E40-B20E-F2D718CBADB2}" type="slidenum">
              <a:rPr lang="en-GB" smtClean="0"/>
              <a:pPr/>
              <a:t>24</a:t>
            </a:fld>
            <a:endParaRPr lang="en-GB" dirty="0"/>
          </a:p>
        </p:txBody>
      </p:sp>
      <p:grpSp>
        <p:nvGrpSpPr>
          <p:cNvPr id="10" name="Group 9">
            <a:extLst>
              <a:ext uri="{FF2B5EF4-FFF2-40B4-BE49-F238E27FC236}">
                <a16:creationId xmlns:a16="http://schemas.microsoft.com/office/drawing/2014/main" id="{6A130074-0F3A-4F49-A346-3ECFDC6AE5CE}"/>
              </a:ext>
            </a:extLst>
          </p:cNvPr>
          <p:cNvGrpSpPr/>
          <p:nvPr/>
        </p:nvGrpSpPr>
        <p:grpSpPr>
          <a:xfrm>
            <a:off x="7834045" y="1433058"/>
            <a:ext cx="4170721" cy="596348"/>
            <a:chOff x="7861998" y="1527451"/>
            <a:chExt cx="3950703" cy="596348"/>
          </a:xfrm>
        </p:grpSpPr>
        <p:sp>
          <p:nvSpPr>
            <p:cNvPr id="12" name="Oval 11">
              <a:extLst>
                <a:ext uri="{FF2B5EF4-FFF2-40B4-BE49-F238E27FC236}">
                  <a16:creationId xmlns:a16="http://schemas.microsoft.com/office/drawing/2014/main" id="{FA7DD5AE-A17D-463D-9D74-54BD3A9DE511}"/>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467FC0C2-3E43-4381-873E-9E3083913C3C}"/>
                </a:ext>
              </a:extLst>
            </p:cNvPr>
            <p:cNvSpPr txBox="1"/>
            <p:nvPr/>
          </p:nvSpPr>
          <p:spPr>
            <a:xfrm>
              <a:off x="8204600" y="1694820"/>
              <a:ext cx="3608101" cy="230832"/>
            </a:xfrm>
            <a:prstGeom prst="rect">
              <a:avLst/>
            </a:prstGeom>
            <a:solidFill>
              <a:schemeClr val="tx1"/>
            </a:solidFill>
          </p:spPr>
          <p:txBody>
            <a:bodyPr wrap="square" rtlCol="0">
              <a:spAutoFit/>
            </a:bodyPr>
            <a:lstStyle/>
            <a:p>
              <a:pPr algn="r"/>
              <a:r>
                <a:rPr lang="ru-RU" sz="900" dirty="0">
                  <a:solidFill>
                    <a:srgbClr val="FFFFFF"/>
                  </a:solidFill>
                  <a:ea typeface="Calibri" charset="0"/>
                  <a:cs typeface="Calibri" charset="0"/>
                </a:rPr>
                <a:t>Адаптируйте в соответствии с рекомендациями в вашей стране</a:t>
              </a:r>
            </a:p>
          </p:txBody>
        </p:sp>
        <p:pic>
          <p:nvPicPr>
            <p:cNvPr id="14" name="Graphic 13" descr="Pencil">
              <a:extLst>
                <a:ext uri="{FF2B5EF4-FFF2-40B4-BE49-F238E27FC236}">
                  <a16:creationId xmlns:a16="http://schemas.microsoft.com/office/drawing/2014/main" id="{3262A6AF-B91C-41A9-9D99-3E4A8700D42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
        <p:nvSpPr>
          <p:cNvPr id="15" name="Title 1">
            <a:extLst>
              <a:ext uri="{FF2B5EF4-FFF2-40B4-BE49-F238E27FC236}">
                <a16:creationId xmlns:a16="http://schemas.microsoft.com/office/drawing/2014/main" id="{9FFBBB71-8A3B-4A79-ABB1-0711EA6A7A2C}"/>
              </a:ext>
            </a:extLst>
          </p:cNvPr>
          <p:cNvSpPr txBox="1">
            <a:spLocks/>
          </p:cNvSpPr>
          <p:nvPr/>
        </p:nvSpPr>
        <p:spPr>
          <a:xfrm>
            <a:off x="838200" y="576140"/>
            <a:ext cx="10515600" cy="942814"/>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3600" kern="1200">
                <a:solidFill>
                  <a:schemeClr val="accent1"/>
                </a:solidFill>
                <a:latin typeface="+mj-lt"/>
                <a:ea typeface="+mj-ea"/>
                <a:cs typeface="+mj-cs"/>
              </a:defRPr>
            </a:lvl1pPr>
          </a:lstStyle>
          <a:p>
            <a:r>
              <a:rPr lang="ru-RU" dirty="0"/>
              <a:t>Передача данных национальному или вышестоящему уровню (2)</a:t>
            </a:r>
          </a:p>
        </p:txBody>
      </p:sp>
      <p:sp>
        <p:nvSpPr>
          <p:cNvPr id="2" name="Footer Placeholder 3">
            <a:extLst>
              <a:ext uri="{FF2B5EF4-FFF2-40B4-BE49-F238E27FC236}">
                <a16:creationId xmlns:a16="http://schemas.microsoft.com/office/drawing/2014/main" id="{2719909B-9A93-F5E2-13C2-C525DE612AD6}"/>
              </a:ext>
            </a:extLst>
          </p:cNvPr>
          <p:cNvSpPr>
            <a:spLocks noGrp="1"/>
          </p:cNvSpPr>
          <p:nvPr>
            <p:ph type="ftr" sz="quarter" idx="11"/>
          </p:nvPr>
        </p:nvSpPr>
        <p:spPr>
          <a:xfrm>
            <a:off x="838199" y="6356350"/>
            <a:ext cx="10221097" cy="501650"/>
          </a:xfrm>
        </p:spPr>
        <p:txBody>
          <a:bodyPr/>
          <a:lstStyle/>
          <a:p>
            <a:r>
              <a:rPr lang="ru-RU" dirty="0"/>
              <a:t>Курс «Диагностический экспресс-тест на антигены вируса SARS-CoV-2» v</a:t>
            </a:r>
            <a:r>
              <a:rPr lang="en-GB" dirty="0"/>
              <a:t>3</a:t>
            </a:r>
            <a:r>
              <a:rPr lang="ru-RU" dirty="0"/>
              <a:t>.0 |</a:t>
            </a:r>
            <a:r>
              <a:rPr lang="en-GB" dirty="0"/>
              <a:t> </a:t>
            </a:r>
            <a:r>
              <a:rPr lang="ru-RU" dirty="0"/>
              <a:t>Использование данных тестирования с ДЭТ на антигены вируса SARS-CoV-2</a:t>
            </a:r>
          </a:p>
        </p:txBody>
      </p:sp>
    </p:spTree>
    <p:extLst>
      <p:ext uri="{BB962C8B-B14F-4D97-AF65-F5344CB8AC3E}">
        <p14:creationId xmlns:p14="http://schemas.microsoft.com/office/powerpoint/2010/main" val="20179752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200" b="0" i="0" u="none" strike="noStrike" kern="0" cap="none" spc="0" normalizeH="0" baseline="0" noProof="0">
                <a:ln>
                  <a:noFill/>
                </a:ln>
                <a:solidFill>
                  <a:srgbClr val="919191"/>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25</a:t>
            </a:fld>
            <a:endParaRPr kumimoji="0" lang="en-US" sz="1200" b="0" i="0" u="none" strike="noStrike" kern="0" cap="none" spc="0" normalizeH="0" baseline="0" noProof="0">
              <a:ln>
                <a:noFill/>
              </a:ln>
              <a:solidFill>
                <a:srgbClr val="919191"/>
              </a:solidFill>
              <a:effectLst/>
              <a:uLnTx/>
              <a:uFillTx/>
              <a:latin typeface="Arial"/>
              <a:cs typeface="Arial"/>
              <a:sym typeface="Arial"/>
            </a:endParaRPr>
          </a:p>
        </p:txBody>
      </p:sp>
      <p:pic>
        <p:nvPicPr>
          <p:cNvPr id="283" name="Google Shape;283;p23"/>
          <p:cNvPicPr preferRelativeResize="0"/>
          <p:nvPr/>
        </p:nvPicPr>
        <p:blipFill rotWithShape="1">
          <a:blip r:embed="rId4">
            <a:alphaModFix/>
          </a:blip>
          <a:srcRect/>
          <a:stretch/>
        </p:blipFill>
        <p:spPr>
          <a:xfrm>
            <a:off x="1" y="0"/>
            <a:ext cx="1981364" cy="1550126"/>
          </a:xfrm>
          <a:prstGeom prst="rect">
            <a:avLst/>
          </a:prstGeom>
          <a:noFill/>
          <a:ln>
            <a:noFill/>
          </a:ln>
        </p:spPr>
      </p:pic>
      <p:sp>
        <p:nvSpPr>
          <p:cNvPr id="284" name="Google Shape;284;p23"/>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FFFFFF"/>
              </a:solidFill>
              <a:effectLst/>
              <a:uLnTx/>
              <a:uFillTx/>
              <a:latin typeface="Arial"/>
              <a:ea typeface="Arial"/>
              <a:cs typeface="Arial"/>
              <a:sym typeface="Arial"/>
            </a:endParaRPr>
          </a:p>
        </p:txBody>
      </p:sp>
      <p:sp>
        <p:nvSpPr>
          <p:cNvPr id="285" name="Google Shape;285;p23"/>
          <p:cNvSpPr txBox="1"/>
          <p:nvPr/>
        </p:nvSpPr>
        <p:spPr>
          <a:xfrm>
            <a:off x="2858589" y="303656"/>
            <a:ext cx="4674326" cy="942814"/>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90000"/>
              </a:lnSpc>
              <a:spcBef>
                <a:spcPts val="0"/>
              </a:spcBef>
              <a:spcAft>
                <a:spcPts val="0"/>
              </a:spcAft>
              <a:buClr>
                <a:srgbClr val="FFFFFF"/>
              </a:buClr>
              <a:buSzPts val="4400"/>
              <a:buFont typeface="Arial"/>
              <a:buNone/>
              <a:tabLst/>
              <a:defRPr/>
            </a:pPr>
            <a:r>
              <a:rPr kumimoji="0" lang="ru-RU" sz="4400" b="0" i="0" u="none" strike="noStrike" kern="0" cap="none" spc="0" normalizeH="0" baseline="0" noProof="0">
                <a:ln>
                  <a:noFill/>
                </a:ln>
                <a:solidFill>
                  <a:srgbClr val="FFFFFF"/>
                </a:solidFill>
                <a:effectLst/>
                <a:uLnTx/>
                <a:uFillTx/>
                <a:latin typeface="Arial"/>
                <a:cs typeface="Arial"/>
                <a:sym typeface="Arial"/>
              </a:rPr>
              <a:t>Главное (1)</a:t>
            </a:r>
          </a:p>
        </p:txBody>
      </p:sp>
      <p:sp>
        <p:nvSpPr>
          <p:cNvPr id="286" name="Google Shape;286;p23"/>
          <p:cNvSpPr txBox="1"/>
          <p:nvPr/>
        </p:nvSpPr>
        <p:spPr>
          <a:xfrm>
            <a:off x="2118360" y="1927496"/>
            <a:ext cx="8628017" cy="3028103"/>
          </a:xfrm>
          <a:prstGeom prst="rect">
            <a:avLst/>
          </a:prstGeom>
          <a:noFill/>
          <a:ln>
            <a:noFill/>
          </a:ln>
        </p:spPr>
        <p:txBody>
          <a:bodyPr spcFirstLastPara="1" wrap="square" lIns="91425" tIns="45700" rIns="91425" bIns="45700" anchor="t" anchorCtr="0">
            <a:noAutofit/>
          </a:bodyPr>
          <a:lstStyle/>
          <a:p>
            <a:pPr marL="228600" marR="0" lvl="0" indent="-228600" algn="l" defTabSz="914400" rtl="0" eaLnBrk="1" fontAlgn="auto" latinLnBrk="0" hangingPunct="1">
              <a:lnSpc>
                <a:spcPct val="90000"/>
              </a:lnSpc>
              <a:spcBef>
                <a:spcPts val="0"/>
              </a:spcBef>
              <a:spcAft>
                <a:spcPts val="0"/>
              </a:spcAft>
              <a:buClr>
                <a:srgbClr val="FFFFFF"/>
              </a:buClr>
              <a:buSzPts val="2000"/>
              <a:buFont typeface="Arial"/>
              <a:buChar char="•"/>
              <a:tabLst/>
              <a:defRPr/>
            </a:pPr>
            <a:r>
              <a:rPr kumimoji="0" lang="ru-RU" sz="2000" b="0" i="0" u="none" strike="noStrike" kern="0" cap="none" spc="0" normalizeH="0" baseline="0" noProof="0" dirty="0">
                <a:ln>
                  <a:noFill/>
                </a:ln>
                <a:solidFill>
                  <a:srgbClr val="FFFFFF"/>
                </a:solidFill>
                <a:effectLst/>
                <a:uLnTx/>
                <a:uFillTx/>
                <a:latin typeface="Arial"/>
                <a:ea typeface="Arial"/>
                <a:cs typeface="Arial"/>
                <a:sym typeface="Arial"/>
              </a:rPr>
              <a:t>Показатели качества – это объективные показатели того, насколько хорошо работает диагностический тест.</a:t>
            </a:r>
          </a:p>
          <a:p>
            <a:pPr marL="228600" marR="0" lvl="0" indent="-101600" algn="l" defTabSz="914400" rtl="0" eaLnBrk="1" fontAlgn="auto" latinLnBrk="0" hangingPunct="1">
              <a:lnSpc>
                <a:spcPct val="90000"/>
              </a:lnSpc>
              <a:spcBef>
                <a:spcPts val="1000"/>
              </a:spcBef>
              <a:spcAft>
                <a:spcPts val="0"/>
              </a:spcAft>
              <a:buClr>
                <a:srgbClr val="424242"/>
              </a:buClr>
              <a:buSzPts val="2000"/>
              <a:buFont typeface="Arial"/>
              <a:buNone/>
              <a:tabLst/>
              <a:defRPr/>
            </a:pPr>
            <a:endParaRPr kumimoji="0" sz="2000" b="0" i="0" u="none" strike="noStrike" kern="0" cap="none" spc="0" normalizeH="0" baseline="0" noProof="0" dirty="0">
              <a:ln>
                <a:noFill/>
              </a:ln>
              <a:solidFill>
                <a:srgbClr val="FFFFFF"/>
              </a:solidFill>
              <a:effectLst/>
              <a:uLnTx/>
              <a:uFillTx/>
              <a:latin typeface="Arial"/>
              <a:ea typeface="Arial"/>
              <a:cs typeface="Arial"/>
              <a:sym typeface="Arial"/>
            </a:endParaRPr>
          </a:p>
          <a:p>
            <a:pPr marL="228600" marR="0" lvl="0" indent="-228600" algn="l" defTabSz="914400" rtl="0" eaLnBrk="1" fontAlgn="auto" latinLnBrk="0" hangingPunct="1">
              <a:lnSpc>
                <a:spcPct val="90000"/>
              </a:lnSpc>
              <a:spcBef>
                <a:spcPts val="1000"/>
              </a:spcBef>
              <a:spcAft>
                <a:spcPts val="0"/>
              </a:spcAft>
              <a:buClr>
                <a:srgbClr val="FFFFFF"/>
              </a:buClr>
              <a:buSzPts val="2000"/>
              <a:buFont typeface="Arial"/>
              <a:buChar char="•"/>
              <a:tabLst/>
              <a:defRPr/>
            </a:pPr>
            <a:r>
              <a:rPr kumimoji="0" lang="ru-RU" sz="2000" b="0" i="0" u="none" strike="noStrike" kern="0" cap="none" spc="0" normalizeH="0" baseline="0" noProof="0" dirty="0">
                <a:ln>
                  <a:noFill/>
                </a:ln>
                <a:solidFill>
                  <a:srgbClr val="FFFFFF"/>
                </a:solidFill>
                <a:effectLst/>
                <a:uLnTx/>
                <a:uFillTx/>
                <a:latin typeface="Arial"/>
                <a:ea typeface="Arial"/>
                <a:cs typeface="Arial"/>
                <a:sym typeface="Arial"/>
              </a:rPr>
              <a:t>Отслеживание показателей качества и их динамики позволяет своевременно выявлять ошибки и другие проблемы (например, задержки выдачи результатов).</a:t>
            </a:r>
          </a:p>
          <a:p>
            <a:pPr marL="228600" marR="0" lvl="0" indent="-101600" algn="l" defTabSz="914400" rtl="0" eaLnBrk="1" fontAlgn="auto" latinLnBrk="0" hangingPunct="1">
              <a:lnSpc>
                <a:spcPct val="90000"/>
              </a:lnSpc>
              <a:spcBef>
                <a:spcPts val="1000"/>
              </a:spcBef>
              <a:spcAft>
                <a:spcPts val="0"/>
              </a:spcAft>
              <a:buClr>
                <a:srgbClr val="424242"/>
              </a:buClr>
              <a:buSzPts val="2000"/>
              <a:buFont typeface="Arial"/>
              <a:buNone/>
              <a:tabLst/>
              <a:defRPr/>
            </a:pPr>
            <a:endParaRPr kumimoji="0" sz="2000" b="0" i="0" u="none" strike="noStrike" kern="0" cap="none" spc="0" normalizeH="0" baseline="0" noProof="0" dirty="0">
              <a:ln>
                <a:noFill/>
              </a:ln>
              <a:solidFill>
                <a:srgbClr val="FFFFFF"/>
              </a:solidFill>
              <a:effectLst/>
              <a:uLnTx/>
              <a:uFillTx/>
              <a:latin typeface="Arial"/>
              <a:ea typeface="Arial"/>
              <a:cs typeface="Arial"/>
              <a:sym typeface="Arial"/>
            </a:endParaRPr>
          </a:p>
          <a:p>
            <a:pPr marL="228600" marR="0" lvl="0" indent="-228600" algn="l" defTabSz="914400" rtl="0" eaLnBrk="1" fontAlgn="auto" latinLnBrk="0" hangingPunct="1">
              <a:lnSpc>
                <a:spcPct val="90000"/>
              </a:lnSpc>
              <a:spcBef>
                <a:spcPts val="1000"/>
              </a:spcBef>
              <a:spcAft>
                <a:spcPts val="0"/>
              </a:spcAft>
              <a:buClr>
                <a:srgbClr val="FFFFFF"/>
              </a:buClr>
              <a:buSzPts val="2000"/>
              <a:buFont typeface="Arial"/>
              <a:buChar char="•"/>
              <a:tabLst/>
              <a:defRPr/>
            </a:pPr>
            <a:r>
              <a:rPr kumimoji="0" lang="ru-RU" sz="2000" b="0" i="0" u="none" strike="noStrike" kern="0" cap="none" spc="0" normalizeH="0" baseline="0" noProof="0" dirty="0">
                <a:ln>
                  <a:noFill/>
                </a:ln>
                <a:solidFill>
                  <a:srgbClr val="FFFFFF"/>
                </a:solidFill>
                <a:effectLst/>
                <a:uLnTx/>
                <a:uFillTx/>
                <a:latin typeface="Arial"/>
                <a:ea typeface="Arial"/>
                <a:cs typeface="Arial"/>
                <a:sym typeface="Arial"/>
              </a:rPr>
              <a:t>Установление причин таких ошибок и проблем имеет ключевое значение для выполнения корректирующих и предупреждающих действий.</a:t>
            </a:r>
          </a:p>
        </p:txBody>
      </p:sp>
      <p:pic>
        <p:nvPicPr>
          <p:cNvPr id="288" name="Google Shape;288;p23"/>
          <p:cNvPicPr preferRelativeResize="0"/>
          <p:nvPr/>
        </p:nvPicPr>
        <p:blipFill rotWithShape="1">
          <a:blip r:embed="rId5">
            <a:alphaModFix/>
          </a:blip>
          <a:srcRect/>
          <a:stretch/>
        </p:blipFill>
        <p:spPr>
          <a:xfrm>
            <a:off x="10450747" y="4955599"/>
            <a:ext cx="1741253" cy="1377409"/>
          </a:xfrm>
          <a:prstGeom prst="rect">
            <a:avLst/>
          </a:prstGeom>
          <a:noFill/>
          <a:ln>
            <a:noFill/>
          </a:ln>
        </p:spPr>
      </p:pic>
      <p:sp>
        <p:nvSpPr>
          <p:cNvPr id="9" name="Footer Placeholder 3">
            <a:extLst>
              <a:ext uri="{FF2B5EF4-FFF2-40B4-BE49-F238E27FC236}">
                <a16:creationId xmlns:a16="http://schemas.microsoft.com/office/drawing/2014/main" id="{8D428687-0BB7-4DDB-BE6D-2C1927108EAD}"/>
              </a:ext>
            </a:extLst>
          </p:cNvPr>
          <p:cNvSpPr>
            <a:spLocks noGrp="1"/>
          </p:cNvSpPr>
          <p:nvPr>
            <p:ph type="ftr" sz="quarter" idx="11"/>
          </p:nvPr>
        </p:nvSpPr>
        <p:spPr>
          <a:xfrm>
            <a:off x="422910" y="6356350"/>
            <a:ext cx="9269730" cy="501650"/>
          </a:xfrm>
        </p:spPr>
        <p:txBody>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ru-RU" sz="1000" b="1" i="0" u="none" strike="noStrike" kern="0" cap="none" spc="0" normalizeH="0" baseline="0" noProof="0" dirty="0">
                <a:ln>
                  <a:noFill/>
                </a:ln>
                <a:solidFill>
                  <a:srgbClr val="FFFFFF"/>
                </a:solidFill>
                <a:effectLst/>
                <a:uLnTx/>
                <a:uFillTx/>
                <a:latin typeface="Arial"/>
                <a:cs typeface="Arial"/>
                <a:sym typeface="Arial"/>
              </a:rPr>
              <a:t>Курс «Диагностический экспресс-тест на антигены вируса SARS-CoV-2» v3.0 | Использование данных тестирования с ДЭТ на антигены вируса SARS-CoV-2</a:t>
            </a:r>
          </a:p>
        </p:txBody>
      </p:sp>
    </p:spTree>
    <p:custDataLst>
      <p:tags r:id="rId1"/>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200" b="0" i="0" u="none" strike="noStrike" kern="0" cap="none" spc="0" normalizeH="0" baseline="0" noProof="0">
                <a:ln>
                  <a:noFill/>
                </a:ln>
                <a:solidFill>
                  <a:srgbClr val="919191"/>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26</a:t>
            </a:fld>
            <a:endParaRPr kumimoji="0" lang="en-US" sz="1200" b="0" i="0" u="none" strike="noStrike" kern="0" cap="none" spc="0" normalizeH="0" baseline="0" noProof="0">
              <a:ln>
                <a:noFill/>
              </a:ln>
              <a:solidFill>
                <a:srgbClr val="919191"/>
              </a:solidFill>
              <a:effectLst/>
              <a:uLnTx/>
              <a:uFillTx/>
              <a:latin typeface="Arial"/>
              <a:cs typeface="Arial"/>
              <a:sym typeface="Arial"/>
            </a:endParaRPr>
          </a:p>
        </p:txBody>
      </p:sp>
      <p:pic>
        <p:nvPicPr>
          <p:cNvPr id="294" name="Google Shape;294;p24"/>
          <p:cNvPicPr preferRelativeResize="0"/>
          <p:nvPr/>
        </p:nvPicPr>
        <p:blipFill rotWithShape="1">
          <a:blip r:embed="rId4">
            <a:alphaModFix/>
          </a:blip>
          <a:srcRect/>
          <a:stretch/>
        </p:blipFill>
        <p:spPr>
          <a:xfrm>
            <a:off x="1" y="0"/>
            <a:ext cx="1981364" cy="1550126"/>
          </a:xfrm>
          <a:prstGeom prst="rect">
            <a:avLst/>
          </a:prstGeom>
          <a:noFill/>
          <a:ln>
            <a:noFill/>
          </a:ln>
        </p:spPr>
      </p:pic>
      <p:sp>
        <p:nvSpPr>
          <p:cNvPr id="295" name="Google Shape;295;p24"/>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FFFFFF"/>
              </a:solidFill>
              <a:effectLst/>
              <a:uLnTx/>
              <a:uFillTx/>
              <a:latin typeface="Arial"/>
              <a:ea typeface="Arial"/>
              <a:cs typeface="Arial"/>
              <a:sym typeface="Arial"/>
            </a:endParaRPr>
          </a:p>
        </p:txBody>
      </p:sp>
      <p:sp>
        <p:nvSpPr>
          <p:cNvPr id="296" name="Google Shape;296;p24"/>
          <p:cNvSpPr txBox="1"/>
          <p:nvPr/>
        </p:nvSpPr>
        <p:spPr>
          <a:xfrm>
            <a:off x="2858589" y="303656"/>
            <a:ext cx="4674326" cy="942814"/>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90000"/>
              </a:lnSpc>
              <a:spcBef>
                <a:spcPts val="0"/>
              </a:spcBef>
              <a:spcAft>
                <a:spcPts val="0"/>
              </a:spcAft>
              <a:buClr>
                <a:srgbClr val="FFFFFF"/>
              </a:buClr>
              <a:buSzPts val="4400"/>
              <a:buFont typeface="Arial"/>
              <a:buNone/>
              <a:tabLst/>
              <a:defRPr/>
            </a:pPr>
            <a:r>
              <a:rPr kumimoji="0" lang="ru-RU" sz="4400" b="0" i="0" u="none" strike="noStrike" kern="0" cap="none" spc="0" normalizeH="0" baseline="0" noProof="0">
                <a:ln>
                  <a:noFill/>
                </a:ln>
                <a:solidFill>
                  <a:srgbClr val="FFFFFF"/>
                </a:solidFill>
                <a:effectLst/>
                <a:uLnTx/>
                <a:uFillTx/>
                <a:latin typeface="Arial"/>
                <a:cs typeface="Arial"/>
                <a:sym typeface="Arial"/>
              </a:rPr>
              <a:t>Главное (2)</a:t>
            </a:r>
          </a:p>
        </p:txBody>
      </p:sp>
      <p:sp>
        <p:nvSpPr>
          <p:cNvPr id="297" name="Google Shape;297;p24"/>
          <p:cNvSpPr txBox="1"/>
          <p:nvPr/>
        </p:nvSpPr>
        <p:spPr>
          <a:xfrm>
            <a:off x="2118360" y="1927496"/>
            <a:ext cx="8628017" cy="4440760"/>
          </a:xfrm>
          <a:prstGeom prst="rect">
            <a:avLst/>
          </a:prstGeom>
          <a:noFill/>
          <a:ln>
            <a:noFill/>
          </a:ln>
        </p:spPr>
        <p:txBody>
          <a:bodyPr spcFirstLastPara="1" wrap="square" lIns="91425" tIns="45700" rIns="91425" bIns="45700" anchor="t" anchorCtr="0">
            <a:noAutofit/>
          </a:bodyPr>
          <a:lstStyle/>
          <a:p>
            <a:pPr marL="228600" marR="0" lvl="0" indent="-228600" algn="l" defTabSz="914400" rtl="0" eaLnBrk="1" fontAlgn="auto" latinLnBrk="0" hangingPunct="1">
              <a:lnSpc>
                <a:spcPct val="90000"/>
              </a:lnSpc>
              <a:spcBef>
                <a:spcPts val="0"/>
              </a:spcBef>
              <a:spcAft>
                <a:spcPts val="0"/>
              </a:spcAft>
              <a:buClr>
                <a:srgbClr val="FFFFFF"/>
              </a:buClr>
              <a:buSzPts val="2000"/>
              <a:buFont typeface="Arial"/>
              <a:buChar char="•"/>
              <a:tabLst/>
              <a:defRPr/>
            </a:pPr>
            <a:r>
              <a:rPr kumimoji="0" lang="ru-RU" sz="2000" b="0" i="0" u="none" strike="noStrike" kern="0" cap="none" spc="0" normalizeH="0" baseline="0" noProof="0" dirty="0">
                <a:ln>
                  <a:noFill/>
                </a:ln>
                <a:solidFill>
                  <a:srgbClr val="FFFFFF"/>
                </a:solidFill>
                <a:effectLst/>
                <a:uLnTx/>
                <a:uFillTx/>
                <a:latin typeface="Arial"/>
                <a:ea typeface="Arial"/>
                <a:cs typeface="Arial"/>
                <a:sym typeface="Arial"/>
              </a:rPr>
              <a:t>Надлежащее документирование процессов </a:t>
            </a:r>
            <a:r>
              <a:rPr kumimoji="0" lang="ru-RU" sz="2000" b="0" i="0" u="none" strike="noStrike" kern="0" cap="none" spc="0" normalizeH="0" baseline="0" noProof="0">
                <a:ln>
                  <a:noFill/>
                </a:ln>
                <a:solidFill>
                  <a:srgbClr val="FFFFFF"/>
                </a:solidFill>
                <a:effectLst/>
                <a:uLnTx/>
                <a:uFillTx/>
                <a:latin typeface="Arial"/>
                <a:ea typeface="Arial"/>
                <a:cs typeface="Arial"/>
                <a:sym typeface="Arial"/>
              </a:rPr>
              <a:t>и ведение </a:t>
            </a:r>
            <a:r>
              <a:rPr kumimoji="0" lang="ru-RU" sz="2000" b="0" i="0" u="none" strike="noStrike" kern="0" cap="none" spc="0" normalizeH="0" baseline="0" noProof="0" dirty="0">
                <a:ln>
                  <a:noFill/>
                </a:ln>
                <a:solidFill>
                  <a:srgbClr val="FFFFFF"/>
                </a:solidFill>
                <a:effectLst/>
                <a:uLnTx/>
                <a:uFillTx/>
                <a:latin typeface="Arial"/>
                <a:ea typeface="Arial"/>
                <a:cs typeface="Arial"/>
                <a:sym typeface="Arial"/>
              </a:rPr>
              <a:t>записей крайне важны для содействия качественному тестированию и контролю за ним.</a:t>
            </a:r>
          </a:p>
          <a:p>
            <a:pPr marL="228600" marR="0" lvl="0" indent="-101600" algn="l" defTabSz="914400" rtl="0" eaLnBrk="1" fontAlgn="auto" latinLnBrk="0" hangingPunct="1">
              <a:lnSpc>
                <a:spcPct val="90000"/>
              </a:lnSpc>
              <a:spcBef>
                <a:spcPts val="1000"/>
              </a:spcBef>
              <a:spcAft>
                <a:spcPts val="0"/>
              </a:spcAft>
              <a:buClr>
                <a:srgbClr val="424242"/>
              </a:buClr>
              <a:buSzPts val="2000"/>
              <a:buFont typeface="Arial"/>
              <a:buNone/>
              <a:tabLst/>
              <a:defRPr/>
            </a:pPr>
            <a:endParaRPr kumimoji="0" sz="2000" b="0" i="0" u="none" strike="noStrike" kern="0" cap="none" spc="0" normalizeH="0" baseline="0" noProof="0" dirty="0">
              <a:ln>
                <a:noFill/>
              </a:ln>
              <a:solidFill>
                <a:srgbClr val="FFFFFF"/>
              </a:solidFill>
              <a:effectLst/>
              <a:uLnTx/>
              <a:uFillTx/>
              <a:latin typeface="Arial"/>
              <a:ea typeface="Arial"/>
              <a:cs typeface="Arial"/>
              <a:sym typeface="Arial"/>
            </a:endParaRPr>
          </a:p>
          <a:p>
            <a:pPr marL="228600" marR="0" lvl="0" indent="-228600" algn="l" defTabSz="914400" rtl="0" eaLnBrk="1" fontAlgn="auto" latinLnBrk="0" hangingPunct="1">
              <a:lnSpc>
                <a:spcPct val="90000"/>
              </a:lnSpc>
              <a:spcBef>
                <a:spcPts val="1000"/>
              </a:spcBef>
              <a:spcAft>
                <a:spcPts val="0"/>
              </a:spcAft>
              <a:buClr>
                <a:srgbClr val="FFFFFF"/>
              </a:buClr>
              <a:buSzPts val="2000"/>
              <a:buFont typeface="Arial"/>
              <a:buChar char="•"/>
              <a:tabLst/>
              <a:defRPr/>
            </a:pPr>
            <a:r>
              <a:rPr kumimoji="0" lang="ru-RU" sz="2000" b="0" i="0" u="none" strike="noStrike" kern="0" cap="none" spc="0" normalizeH="0" baseline="0" noProof="0" dirty="0">
                <a:ln>
                  <a:noFill/>
                </a:ln>
                <a:solidFill>
                  <a:srgbClr val="FFFFFF"/>
                </a:solidFill>
                <a:effectLst/>
                <a:uLnTx/>
                <a:uFillTx/>
                <a:latin typeface="Arial"/>
                <a:ea typeface="Arial"/>
                <a:cs typeface="Arial"/>
                <a:sym typeface="Arial"/>
              </a:rPr>
              <a:t>В документах описываются нормы и процессы. К документам относятся руководства и </a:t>
            </a:r>
            <a:r>
              <a:rPr kumimoji="0" lang="ru-RU" sz="2000" b="0" i="0" u="none" strike="noStrike" kern="0" cap="none" spc="0" normalizeH="0" baseline="0" noProof="0" dirty="0" err="1">
                <a:ln>
                  <a:noFill/>
                </a:ln>
                <a:solidFill>
                  <a:srgbClr val="FFFFFF"/>
                </a:solidFill>
                <a:effectLst/>
                <a:uLnTx/>
                <a:uFillTx/>
                <a:latin typeface="Arial"/>
                <a:ea typeface="Arial"/>
                <a:cs typeface="Arial"/>
                <a:sym typeface="Arial"/>
              </a:rPr>
              <a:t>СОПы</a:t>
            </a:r>
            <a:r>
              <a:rPr kumimoji="0" lang="ru-RU" sz="2000" b="0" i="0" u="none" strike="noStrike" kern="0" cap="none" spc="0" normalizeH="0" baseline="0" noProof="0" dirty="0">
                <a:ln>
                  <a:noFill/>
                </a:ln>
                <a:solidFill>
                  <a:srgbClr val="FFFFFF"/>
                </a:solidFill>
                <a:effectLst/>
                <a:uLnTx/>
                <a:uFillTx/>
                <a:latin typeface="Arial"/>
                <a:ea typeface="Arial"/>
                <a:cs typeface="Arial"/>
                <a:sym typeface="Arial"/>
              </a:rPr>
              <a:t>.</a:t>
            </a:r>
          </a:p>
          <a:p>
            <a:pPr marL="228600" marR="0" lvl="0" indent="-101600" algn="l" defTabSz="914400" rtl="0" eaLnBrk="1" fontAlgn="auto" latinLnBrk="0" hangingPunct="1">
              <a:lnSpc>
                <a:spcPct val="90000"/>
              </a:lnSpc>
              <a:spcBef>
                <a:spcPts val="1000"/>
              </a:spcBef>
              <a:spcAft>
                <a:spcPts val="0"/>
              </a:spcAft>
              <a:buClr>
                <a:srgbClr val="424242"/>
              </a:buClr>
              <a:buSzPts val="2000"/>
              <a:buFont typeface="Arial"/>
              <a:buNone/>
              <a:tabLst/>
              <a:defRPr/>
            </a:pPr>
            <a:endParaRPr kumimoji="0" sz="2000" b="0" i="0" u="none" strike="noStrike" kern="0" cap="none" spc="0" normalizeH="0" baseline="0" noProof="0" dirty="0">
              <a:ln>
                <a:noFill/>
              </a:ln>
              <a:solidFill>
                <a:srgbClr val="FFFFFF"/>
              </a:solidFill>
              <a:effectLst/>
              <a:uLnTx/>
              <a:uFillTx/>
              <a:latin typeface="Arial"/>
              <a:ea typeface="Arial"/>
              <a:cs typeface="Arial"/>
              <a:sym typeface="Arial"/>
            </a:endParaRPr>
          </a:p>
          <a:p>
            <a:pPr marL="228600" marR="0" lvl="0" indent="-228600" algn="l" defTabSz="914400" rtl="0" eaLnBrk="1" fontAlgn="auto" latinLnBrk="0" hangingPunct="1">
              <a:lnSpc>
                <a:spcPct val="90000"/>
              </a:lnSpc>
              <a:spcBef>
                <a:spcPts val="1000"/>
              </a:spcBef>
              <a:spcAft>
                <a:spcPts val="0"/>
              </a:spcAft>
              <a:buClr>
                <a:srgbClr val="FFFFFF"/>
              </a:buClr>
              <a:buSzPts val="2000"/>
              <a:buFont typeface="Arial"/>
              <a:buChar char="•"/>
              <a:tabLst/>
              <a:defRPr/>
            </a:pPr>
            <a:r>
              <a:rPr kumimoji="0" lang="ru-RU" sz="2000" b="0" i="0" u="none" strike="noStrike" kern="0" cap="none" spc="0" normalizeH="0" baseline="0" noProof="0" dirty="0">
                <a:ln>
                  <a:noFill/>
                </a:ln>
                <a:solidFill>
                  <a:srgbClr val="FFFFFF"/>
                </a:solidFill>
                <a:effectLst/>
                <a:uLnTx/>
                <a:uFillTx/>
                <a:latin typeface="Arial"/>
                <a:ea typeface="Arial"/>
                <a:cs typeface="Arial"/>
                <a:sym typeface="Arial"/>
              </a:rPr>
              <a:t>Записи обеспечивают хранение информации в виде протоколов или форм. К их числу можно отнести форму запросов на тест, журнал регистрации результатов и другие журналы (регистрации температуры, инвентарного учета и т. д.).</a:t>
            </a:r>
          </a:p>
          <a:p>
            <a:pPr marL="228600" marR="0" lvl="0" indent="-101600" algn="l" defTabSz="914400" rtl="0" eaLnBrk="1" fontAlgn="auto" latinLnBrk="0" hangingPunct="1">
              <a:lnSpc>
                <a:spcPct val="90000"/>
              </a:lnSpc>
              <a:spcBef>
                <a:spcPts val="1000"/>
              </a:spcBef>
              <a:spcAft>
                <a:spcPts val="0"/>
              </a:spcAft>
              <a:buClr>
                <a:srgbClr val="424242"/>
              </a:buClr>
              <a:buSzPts val="2000"/>
              <a:buFont typeface="Arial"/>
              <a:buNone/>
              <a:tabLst/>
              <a:defRPr/>
            </a:pPr>
            <a:endParaRPr kumimoji="0" sz="2000" b="0" i="0" u="none" strike="noStrike" kern="0" cap="none" spc="0" normalizeH="0" baseline="0" noProof="0" dirty="0">
              <a:ln>
                <a:noFill/>
              </a:ln>
              <a:solidFill>
                <a:srgbClr val="FFFFFF"/>
              </a:solidFill>
              <a:effectLst/>
              <a:uLnTx/>
              <a:uFillTx/>
              <a:latin typeface="Arial"/>
              <a:ea typeface="Arial"/>
              <a:cs typeface="Arial"/>
              <a:sym typeface="Arial"/>
            </a:endParaRPr>
          </a:p>
        </p:txBody>
      </p:sp>
      <p:pic>
        <p:nvPicPr>
          <p:cNvPr id="299" name="Google Shape;299;p24"/>
          <p:cNvPicPr preferRelativeResize="0"/>
          <p:nvPr/>
        </p:nvPicPr>
        <p:blipFill rotWithShape="1">
          <a:blip r:embed="rId5">
            <a:alphaModFix/>
          </a:blip>
          <a:srcRect/>
          <a:stretch/>
        </p:blipFill>
        <p:spPr>
          <a:xfrm>
            <a:off x="10450747" y="4955599"/>
            <a:ext cx="1741253" cy="1377409"/>
          </a:xfrm>
          <a:prstGeom prst="rect">
            <a:avLst/>
          </a:prstGeom>
          <a:noFill/>
          <a:ln>
            <a:noFill/>
          </a:ln>
        </p:spPr>
      </p:pic>
      <p:sp>
        <p:nvSpPr>
          <p:cNvPr id="9" name="Footer Placeholder 3">
            <a:extLst>
              <a:ext uri="{FF2B5EF4-FFF2-40B4-BE49-F238E27FC236}">
                <a16:creationId xmlns:a16="http://schemas.microsoft.com/office/drawing/2014/main" id="{35B2D5E7-2C3B-4532-A06F-C5C2F08E713B}"/>
              </a:ext>
            </a:extLst>
          </p:cNvPr>
          <p:cNvSpPr>
            <a:spLocks noGrp="1"/>
          </p:cNvSpPr>
          <p:nvPr>
            <p:ph type="ftr" sz="quarter" idx="11"/>
          </p:nvPr>
        </p:nvSpPr>
        <p:spPr>
          <a:xfrm>
            <a:off x="205740" y="6356350"/>
            <a:ext cx="9406890" cy="501650"/>
          </a:xfrm>
        </p:spPr>
        <p:txBody>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ru-RU" sz="1000" b="1" i="0" u="none" strike="noStrike" kern="0" cap="none" spc="0" normalizeH="0" baseline="0" noProof="0" dirty="0">
                <a:ln>
                  <a:noFill/>
                </a:ln>
                <a:solidFill>
                  <a:srgbClr val="FFFFFF"/>
                </a:solidFill>
                <a:effectLst/>
                <a:uLnTx/>
                <a:uFillTx/>
                <a:latin typeface="Arial"/>
                <a:cs typeface="Arial"/>
                <a:sym typeface="Arial"/>
              </a:rPr>
              <a:t>Курс «Диагностический экспресс-тест на антигены вируса SARS-CoV-2» v3.0 | Использование данных тестирования с ДЭТ на антигены вируса SARS-CoV-2</a:t>
            </a:r>
          </a:p>
        </p:txBody>
      </p:sp>
    </p:spTree>
    <p:custDataLst>
      <p:tags r:id="rId1"/>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C16B9F-E4DF-0B4D-8F6D-CDAE169A5E2D}"/>
              </a:ext>
            </a:extLst>
          </p:cNvPr>
          <p:cNvSpPr>
            <a:spLocks noGrp="1"/>
          </p:cNvSpPr>
          <p:nvPr>
            <p:ph type="title"/>
          </p:nvPr>
        </p:nvSpPr>
        <p:spPr/>
        <p:txBody>
          <a:bodyPr/>
          <a:lstStyle/>
          <a:p>
            <a:r>
              <a:rPr lang="ru-RU" dirty="0"/>
              <a:t>Вопросы?</a:t>
            </a:r>
          </a:p>
        </p:txBody>
      </p:sp>
      <p:sp>
        <p:nvSpPr>
          <p:cNvPr id="4" name="Slide Number Placeholder 3">
            <a:extLst>
              <a:ext uri="{FF2B5EF4-FFF2-40B4-BE49-F238E27FC236}">
                <a16:creationId xmlns:a16="http://schemas.microsoft.com/office/drawing/2014/main" id="{ABDB6F39-695C-004B-B1C1-C240CDD05DD7}"/>
              </a:ext>
            </a:extLst>
          </p:cNvPr>
          <p:cNvSpPr>
            <a:spLocks noGrp="1"/>
          </p:cNvSpPr>
          <p:nvPr>
            <p:ph type="sldNum" sz="quarter" idx="4294967295"/>
          </p:nvPr>
        </p:nvSpPr>
        <p:spPr>
          <a:xfrm>
            <a:off x="9448800" y="6356350"/>
            <a:ext cx="2743200" cy="365125"/>
          </a:xfrm>
        </p:spPr>
        <p:txBody>
          <a:bodyPr/>
          <a:lstStyle/>
          <a:p>
            <a:fld id="{8B709DE2-93F8-7E45-91D0-E19ACC3ADA42}" type="slidenum">
              <a:rPr lang="en-US" smtClean="0"/>
              <a:t>27</a:t>
            </a:fld>
            <a:endParaRPr lang="en-US" dirty="0"/>
          </a:p>
        </p:txBody>
      </p:sp>
    </p:spTree>
    <p:extLst>
      <p:ext uri="{BB962C8B-B14F-4D97-AF65-F5344CB8AC3E}">
        <p14:creationId xmlns:p14="http://schemas.microsoft.com/office/powerpoint/2010/main" val="892677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2"/>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ru-RU"/>
              <a:t>Цели изучения</a:t>
            </a:r>
          </a:p>
        </p:txBody>
      </p:sp>
      <p:sp>
        <p:nvSpPr>
          <p:cNvPr id="102" name="Google Shape;102;p2"/>
          <p:cNvSpPr txBox="1">
            <a:spLocks noGrp="1"/>
          </p:cNvSpPr>
          <p:nvPr>
            <p:ph type="body" idx="1"/>
          </p:nvPr>
        </p:nvSpPr>
        <p:spPr>
          <a:xfrm>
            <a:off x="838200" y="1736203"/>
            <a:ext cx="10696074" cy="444076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2000"/>
              <a:buNone/>
            </a:pPr>
            <a:r>
              <a:rPr lang="ru-RU" dirty="0"/>
              <a:t>По окончании данного модуля вы сможете:   </a:t>
            </a:r>
          </a:p>
          <a:p>
            <a:pPr marL="228600" lvl="0" indent="-228600" algn="l" rtl="0">
              <a:lnSpc>
                <a:spcPct val="100000"/>
              </a:lnSpc>
              <a:spcBef>
                <a:spcPts val="1000"/>
              </a:spcBef>
              <a:spcAft>
                <a:spcPts val="0"/>
              </a:spcAft>
              <a:buSzPts val="2000"/>
              <a:buFont typeface="Arial"/>
              <a:buChar char="•"/>
            </a:pPr>
            <a:r>
              <a:rPr lang="ru-RU" dirty="0"/>
              <a:t>перечислить документы и учетные материалы, которые должны иметься в пункте тестирования</a:t>
            </a:r>
            <a:r>
              <a:rPr lang="ru-RU" sz="2000" dirty="0"/>
              <a:t>  </a:t>
            </a:r>
          </a:p>
          <a:p>
            <a:pPr marL="228600" lvl="0" indent="-228600" algn="l" rtl="0">
              <a:lnSpc>
                <a:spcPct val="100000"/>
              </a:lnSpc>
              <a:spcBef>
                <a:spcPts val="1000"/>
              </a:spcBef>
              <a:spcAft>
                <a:spcPts val="0"/>
              </a:spcAft>
              <a:buSzPts val="2000"/>
              <a:buFont typeface="Arial"/>
              <a:buChar char="•"/>
            </a:pPr>
            <a:r>
              <a:rPr lang="ru-RU" dirty="0"/>
              <a:t>описать содержание регистрационного журнала ДЭТ на антигены SARS-CoV-2 и объяснить, как его использовать</a:t>
            </a:r>
            <a:r>
              <a:rPr lang="ru-RU" sz="2000" dirty="0"/>
              <a:t>  </a:t>
            </a:r>
          </a:p>
          <a:p>
            <a:pPr marL="228600" lvl="0" indent="-228600" algn="l" rtl="0">
              <a:lnSpc>
                <a:spcPct val="100000"/>
              </a:lnSpc>
              <a:spcBef>
                <a:spcPts val="1000"/>
              </a:spcBef>
              <a:spcAft>
                <a:spcPts val="0"/>
              </a:spcAft>
              <a:buSzPts val="2000"/>
              <a:buFont typeface="Arial"/>
              <a:buChar char="•"/>
            </a:pPr>
            <a:r>
              <a:rPr lang="ru-RU" dirty="0"/>
              <a:t>объяснить назначение показателей качества</a:t>
            </a:r>
            <a:r>
              <a:rPr lang="ru-RU" sz="2000" dirty="0"/>
              <a:t>  </a:t>
            </a:r>
          </a:p>
          <a:p>
            <a:pPr marL="228600" lvl="0" indent="-228600" algn="l" rtl="0">
              <a:lnSpc>
                <a:spcPct val="100000"/>
              </a:lnSpc>
              <a:spcBef>
                <a:spcPts val="1000"/>
              </a:spcBef>
              <a:spcAft>
                <a:spcPts val="0"/>
              </a:spcAft>
              <a:buSzPts val="2000"/>
              <a:buFont typeface="Arial"/>
              <a:buChar char="•"/>
            </a:pPr>
            <a:r>
              <a:rPr lang="ru-RU" dirty="0"/>
              <a:t>перечислить показатели качества, подлежащие мониторингу при выполнении </a:t>
            </a:r>
            <a:r>
              <a:rPr lang="ru-RU" dirty="0" err="1"/>
              <a:t>ДЭТ</a:t>
            </a:r>
            <a:r>
              <a:rPr lang="ru-RU" dirty="0"/>
              <a:t> на антигены SARS-CoV-2</a:t>
            </a:r>
            <a:r>
              <a:rPr lang="ru-RU" sz="2000" dirty="0"/>
              <a:t>  </a:t>
            </a:r>
          </a:p>
          <a:p>
            <a:pPr marL="228600" lvl="0" indent="-228600" algn="l" rtl="0">
              <a:lnSpc>
                <a:spcPct val="100000"/>
              </a:lnSpc>
              <a:spcBef>
                <a:spcPts val="1000"/>
              </a:spcBef>
              <a:spcAft>
                <a:spcPts val="0"/>
              </a:spcAft>
              <a:buSzPts val="2000"/>
              <a:buFont typeface="Arial"/>
              <a:buChar char="•"/>
            </a:pPr>
            <a:r>
              <a:rPr lang="ru-RU" dirty="0"/>
              <a:t>объяснить порядок анализа данных по тестированию </a:t>
            </a:r>
            <a:r>
              <a:rPr lang="ru-RU" dirty="0" err="1"/>
              <a:t>ДЭТ</a:t>
            </a:r>
            <a:r>
              <a:rPr lang="ru-RU" dirty="0"/>
              <a:t> на антигены SARS-CoV-2. </a:t>
            </a:r>
          </a:p>
          <a:p>
            <a:pPr marL="228600" lvl="0" indent="-101600" algn="l" rtl="0">
              <a:lnSpc>
                <a:spcPct val="100000"/>
              </a:lnSpc>
              <a:spcBef>
                <a:spcPts val="1000"/>
              </a:spcBef>
              <a:spcAft>
                <a:spcPts val="0"/>
              </a:spcAft>
              <a:buClr>
                <a:schemeClr val="accent1"/>
              </a:buClr>
              <a:buSzPts val="2000"/>
              <a:buNone/>
            </a:pPr>
            <a:endParaRPr dirty="0"/>
          </a:p>
          <a:p>
            <a:pPr marL="228600" lvl="0" indent="-101600" algn="l" rtl="0">
              <a:lnSpc>
                <a:spcPct val="100000"/>
              </a:lnSpc>
              <a:spcBef>
                <a:spcPts val="1000"/>
              </a:spcBef>
              <a:spcAft>
                <a:spcPts val="0"/>
              </a:spcAft>
              <a:buClr>
                <a:schemeClr val="accent1"/>
              </a:buClr>
              <a:buSzPts val="2000"/>
              <a:buNone/>
            </a:pPr>
            <a:endParaRPr dirty="0"/>
          </a:p>
        </p:txBody>
      </p:sp>
      <p:sp>
        <p:nvSpPr>
          <p:cNvPr id="103" name="Google Shape;103;p2"/>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000" b="0" i="0" u="none" strike="noStrike" kern="0" cap="none" spc="0" normalizeH="0" baseline="0" noProof="0">
                <a:ln>
                  <a:noFill/>
                </a:ln>
                <a:solidFill>
                  <a:srgbClr val="424242"/>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3</a:t>
            </a:fld>
            <a:endParaRPr kumimoji="0" lang="en-US" sz="1000" b="0" i="0" u="none" strike="noStrike" kern="0" cap="none" spc="0" normalizeH="0" baseline="0" noProof="0">
              <a:ln>
                <a:noFill/>
              </a:ln>
              <a:solidFill>
                <a:srgbClr val="424242"/>
              </a:solidFill>
              <a:effectLst/>
              <a:uLnTx/>
              <a:uFillTx/>
              <a:latin typeface="Arial"/>
              <a:cs typeface="Arial"/>
              <a:sym typeface="Arial"/>
            </a:endParaRPr>
          </a:p>
        </p:txBody>
      </p:sp>
      <p:sp>
        <p:nvSpPr>
          <p:cNvPr id="2" name="Footer Placeholder 3">
            <a:extLst>
              <a:ext uri="{FF2B5EF4-FFF2-40B4-BE49-F238E27FC236}">
                <a16:creationId xmlns:a16="http://schemas.microsoft.com/office/drawing/2014/main" id="{0B981664-2FDA-751D-E97C-E263589AC415}"/>
              </a:ext>
            </a:extLst>
          </p:cNvPr>
          <p:cNvSpPr>
            <a:spLocks noGrp="1"/>
          </p:cNvSpPr>
          <p:nvPr>
            <p:ph type="ftr" sz="quarter" idx="11"/>
          </p:nvPr>
        </p:nvSpPr>
        <p:spPr>
          <a:xfrm>
            <a:off x="838199" y="6356350"/>
            <a:ext cx="10221097" cy="501650"/>
          </a:xfrm>
        </p:spPr>
        <p:txBody>
          <a:bodyPr/>
          <a:lstStyle/>
          <a:p>
            <a:r>
              <a:rPr lang="ru-RU" dirty="0"/>
              <a:t>Курс «Диагностический экспресс-тест на антигены вируса SARS-CoV-2» v</a:t>
            </a:r>
            <a:r>
              <a:rPr lang="en-GB" dirty="0"/>
              <a:t>3</a:t>
            </a:r>
            <a:r>
              <a:rPr lang="ru-RU" dirty="0"/>
              <a:t>.0 |</a:t>
            </a:r>
            <a:r>
              <a:rPr lang="en-GB" dirty="0"/>
              <a:t> </a:t>
            </a:r>
            <a:r>
              <a:rPr lang="ru-RU" dirty="0"/>
              <a:t>Использование данных тестирования с ДЭТ на антигены вируса SARS-CoV-2</a:t>
            </a: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80B71-4693-6241-AB98-F41A8A54DDE8}"/>
              </a:ext>
            </a:extLst>
          </p:cNvPr>
          <p:cNvSpPr>
            <a:spLocks noGrp="1"/>
          </p:cNvSpPr>
          <p:nvPr>
            <p:ph type="title"/>
          </p:nvPr>
        </p:nvSpPr>
        <p:spPr/>
        <p:txBody>
          <a:bodyPr/>
          <a:lstStyle/>
          <a:p>
            <a:r>
              <a:rPr lang="ru-RU" dirty="0"/>
              <a:t>Ведение</a:t>
            </a:r>
            <a:r>
              <a:rPr lang="en-GB" dirty="0"/>
              <a:t> </a:t>
            </a:r>
            <a:r>
              <a:rPr lang="ru-RU" b="0" i="0" u="none" strike="noStrike" dirty="0">
                <a:solidFill>
                  <a:srgbClr val="FFFFFF"/>
                </a:solidFill>
                <a:effectLst/>
                <a:latin typeface="Arial" panose="020B0604020202020204" pitchFamily="34" charset="0"/>
              </a:rPr>
              <a:t>учета</a:t>
            </a:r>
            <a:r>
              <a:rPr lang="ru-RU" b="0" i="0" dirty="0">
                <a:solidFill>
                  <a:srgbClr val="000000"/>
                </a:solidFill>
                <a:effectLst/>
                <a:latin typeface="Arial" panose="020B0604020202020204" pitchFamily="34" charset="0"/>
              </a:rPr>
              <a:t>​</a:t>
            </a:r>
            <a:r>
              <a:rPr lang="en-GB" dirty="0"/>
              <a:t> </a:t>
            </a:r>
            <a:endParaRPr lang="ru-RU" dirty="0"/>
          </a:p>
        </p:txBody>
      </p:sp>
    </p:spTree>
    <p:extLst>
      <p:ext uri="{BB962C8B-B14F-4D97-AF65-F5344CB8AC3E}">
        <p14:creationId xmlns:p14="http://schemas.microsoft.com/office/powerpoint/2010/main" val="21168261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hape&#10;&#10;Description automatically generated">
            <a:extLst>
              <a:ext uri="{FF2B5EF4-FFF2-40B4-BE49-F238E27FC236}">
                <a16:creationId xmlns:a16="http://schemas.microsoft.com/office/drawing/2014/main" id="{11AFAE1E-FA96-0F42-B9FC-155D12DDFC98}"/>
              </a:ext>
            </a:extLst>
          </p:cNvPr>
          <p:cNvPicPr>
            <a:picLocks noChangeAspect="1"/>
          </p:cNvPicPr>
          <p:nvPr/>
        </p:nvPicPr>
        <p:blipFill rotWithShape="1">
          <a:blip r:embed="rId2"/>
          <a:srcRect t="8867" r="6367"/>
          <a:stretch/>
        </p:blipFill>
        <p:spPr>
          <a:xfrm>
            <a:off x="7169449" y="836533"/>
            <a:ext cx="4822193" cy="4693495"/>
          </a:xfrm>
          <a:prstGeom prst="rect">
            <a:avLst/>
          </a:prstGeom>
        </p:spPr>
      </p:pic>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r>
              <a:rPr lang="ru-RU" dirty="0"/>
              <a:t>Ведение записей</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199" y="1736203"/>
            <a:ext cx="6753447" cy="4440760"/>
          </a:xfrm>
        </p:spPr>
        <p:txBody>
          <a:bodyPr vert="horz" lIns="91440" tIns="45720" rIns="91440" bIns="45720" rtlCol="0" anchor="t">
            <a:normAutofit/>
          </a:bodyPr>
          <a:lstStyle/>
          <a:p>
            <a:pPr marL="0" indent="0">
              <a:buNone/>
            </a:pPr>
            <a:r>
              <a:rPr lang="ru-RU" sz="2200" dirty="0">
                <a:ea typeface="+mn-lt"/>
                <a:cs typeface="+mn-lt"/>
              </a:rPr>
              <a:t>Ведение </a:t>
            </a:r>
            <a:r>
              <a:rPr lang="ru-RU" sz="2200" dirty="0"/>
              <a:t>записей позволяет отслеживать следующую информацию о пункте тестирования:</a:t>
            </a:r>
            <a:endParaRPr lang="fr-FR"/>
          </a:p>
          <a:p>
            <a:endParaRPr lang="en-GB" altLang="en-US" sz="2200" dirty="0"/>
          </a:p>
          <a:p>
            <a:pPr marL="342900" indent="-342900"/>
            <a:r>
              <a:rPr lang="ru-RU" sz="2200" dirty="0"/>
              <a:t>качество тестирования </a:t>
            </a:r>
          </a:p>
          <a:p>
            <a:pPr marL="342900" indent="-342900"/>
            <a:r>
              <a:rPr lang="ru-RU" sz="2200" dirty="0"/>
              <a:t>число проведённых тестов</a:t>
            </a:r>
          </a:p>
          <a:p>
            <a:pPr marL="342900" indent="-342900"/>
            <a:r>
              <a:rPr lang="ru-RU" sz="2200" dirty="0"/>
              <a:t>какие материалы нужны для тестирования.</a:t>
            </a:r>
          </a:p>
          <a:p>
            <a:endParaRPr lang="en-GB" sz="2200" dirty="0"/>
          </a:p>
          <a:p>
            <a:endParaRPr lang="en-GB" sz="2200"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fld id="{42D34DE6-22C6-0E40-B20E-F2D718CBADB2}" type="slidenum">
              <a:rPr lang="en-GB" smtClean="0"/>
              <a:pPr/>
              <a:t>5</a:t>
            </a:fld>
            <a:endParaRPr lang="en-GB" dirty="0"/>
          </a:p>
        </p:txBody>
      </p:sp>
      <p:sp>
        <p:nvSpPr>
          <p:cNvPr id="4" name="Footer Placeholder 3">
            <a:extLst>
              <a:ext uri="{FF2B5EF4-FFF2-40B4-BE49-F238E27FC236}">
                <a16:creationId xmlns:a16="http://schemas.microsoft.com/office/drawing/2014/main" id="{28F49D1C-5BF8-829D-D59F-E13F8C13B571}"/>
              </a:ext>
            </a:extLst>
          </p:cNvPr>
          <p:cNvSpPr>
            <a:spLocks noGrp="1"/>
          </p:cNvSpPr>
          <p:nvPr>
            <p:ph type="ftr" sz="quarter" idx="11"/>
          </p:nvPr>
        </p:nvSpPr>
        <p:spPr>
          <a:xfrm>
            <a:off x="838199" y="6356350"/>
            <a:ext cx="10221097" cy="501650"/>
          </a:xfrm>
        </p:spPr>
        <p:txBody>
          <a:bodyPr/>
          <a:lstStyle/>
          <a:p>
            <a:r>
              <a:rPr lang="ru-RU" dirty="0"/>
              <a:t>Курс «Диагностический экспресс-тест на антигены вируса SARS-CoV-2» v</a:t>
            </a:r>
            <a:r>
              <a:rPr lang="en-GB" dirty="0"/>
              <a:t>3</a:t>
            </a:r>
            <a:r>
              <a:rPr lang="ru-RU" dirty="0"/>
              <a:t>.0 |</a:t>
            </a:r>
            <a:r>
              <a:rPr lang="en-GB" dirty="0"/>
              <a:t> </a:t>
            </a:r>
            <a:r>
              <a:rPr lang="ru-RU" dirty="0"/>
              <a:t>Использование данных тестирования с ДЭТ на антигены вируса SARS-CoV-2</a:t>
            </a:r>
          </a:p>
        </p:txBody>
      </p:sp>
    </p:spTree>
    <p:extLst>
      <p:ext uri="{BB962C8B-B14F-4D97-AF65-F5344CB8AC3E}">
        <p14:creationId xmlns:p14="http://schemas.microsoft.com/office/powerpoint/2010/main" val="32278328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786443"/>
            <a:ext cx="10515600" cy="3924151"/>
          </a:xfrm>
        </p:spPr>
        <p:txBody>
          <a:bodyPr vert="horz" lIns="91440" tIns="45720" rIns="91440" bIns="45720" rtlCol="0" anchor="t">
            <a:spAutoFit/>
          </a:bodyPr>
          <a:lstStyle/>
          <a:p>
            <a:pPr marL="0" indent="0">
              <a:lnSpc>
                <a:spcPct val="120000"/>
              </a:lnSpc>
              <a:spcBef>
                <a:spcPts val="0"/>
              </a:spcBef>
              <a:spcAft>
                <a:spcPts val="1200"/>
              </a:spcAft>
              <a:buNone/>
            </a:pPr>
            <a:r>
              <a:rPr lang="ru-RU" b="1" dirty="0">
                <a:ea typeface="+mn-lt"/>
                <a:cs typeface="+mn-lt"/>
              </a:rPr>
              <a:t>Документы</a:t>
            </a:r>
            <a:endParaRPr lang="fr-FR" b="1" dirty="0"/>
          </a:p>
          <a:p>
            <a:pPr marL="406400" lvl="1" indent="-290195">
              <a:spcBef>
                <a:spcPts val="0"/>
              </a:spcBef>
              <a:spcAft>
                <a:spcPts val="1200"/>
              </a:spcAft>
            </a:pPr>
            <a:r>
              <a:rPr lang="ru-RU" sz="2000" dirty="0"/>
              <a:t>Это политики</a:t>
            </a:r>
            <a:r>
              <a:rPr lang="en-US" sz="2000" dirty="0"/>
              <a:t> (</a:t>
            </a:r>
            <a:r>
              <a:rPr lang="ru-RU" sz="2000" dirty="0"/>
              <a:t>основные принципы и правила работы</a:t>
            </a:r>
            <a:r>
              <a:rPr lang="en-US" sz="2000" dirty="0"/>
              <a:t>)</a:t>
            </a:r>
            <a:r>
              <a:rPr lang="ru-RU" sz="2000" dirty="0"/>
              <a:t>, описания процессов и стандартные операционные процедуры (СОПы)</a:t>
            </a:r>
            <a:endParaRPr lang="ru-RU" sz="2000" dirty="0">
              <a:cs typeface="Arial" panose="020B0604020202020204"/>
            </a:endParaRPr>
          </a:p>
          <a:p>
            <a:pPr marL="406400" lvl="1" indent="-290195">
              <a:spcBef>
                <a:spcPts val="0"/>
              </a:spcBef>
              <a:spcAft>
                <a:spcPts val="1200"/>
              </a:spcAft>
            </a:pPr>
            <a:r>
              <a:rPr lang="ru-RU" sz="2000" dirty="0"/>
              <a:t>Их используют для передачи информации о принципах и процедурах выполнения тестирования</a:t>
            </a:r>
            <a:endParaRPr lang="ru-RU" sz="2000" dirty="0">
              <a:cs typeface="Arial" panose="020B0604020202020204"/>
            </a:endParaRPr>
          </a:p>
          <a:p>
            <a:pPr marL="0" indent="0">
              <a:spcBef>
                <a:spcPts val="1800"/>
              </a:spcBef>
              <a:spcAft>
                <a:spcPts val="1200"/>
              </a:spcAft>
              <a:buNone/>
            </a:pPr>
            <a:r>
              <a:rPr lang="ru-RU" b="1" dirty="0"/>
              <a:t>Записи</a:t>
            </a:r>
          </a:p>
          <a:p>
            <a:pPr marL="406400" lvl="1" indent="-290195">
              <a:spcBef>
                <a:spcPts val="0"/>
              </a:spcBef>
              <a:spcAft>
                <a:spcPts val="1200"/>
              </a:spcAft>
            </a:pPr>
            <a:r>
              <a:rPr lang="ru-RU" sz="2000" dirty="0"/>
              <a:t>Это информация, уловленная в рабочих протоколах, таблицах, формах и графиках </a:t>
            </a:r>
            <a:endParaRPr lang="ru-RU" sz="2000" dirty="0">
              <a:cs typeface="Arial" panose="020B0604020202020204"/>
            </a:endParaRPr>
          </a:p>
          <a:p>
            <a:pPr marL="406400" lvl="1" indent="-290195">
              <a:spcBef>
                <a:spcPts val="0"/>
              </a:spcBef>
              <a:spcAft>
                <a:spcPts val="1200"/>
              </a:spcAft>
            </a:pPr>
            <a:r>
              <a:rPr lang="ru-RU" sz="2000" dirty="0"/>
              <a:t>Их используют для регистрации данных о выполненных процедурах тестирования и результатах </a:t>
            </a:r>
            <a:endParaRPr lang="en-GB" dirty="0">
              <a:cs typeface="Arial" panose="020B0604020202020204"/>
            </a:endParaRPr>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fld id="{42D34DE6-22C6-0E40-B20E-F2D718CBADB2}" type="slidenum">
              <a:rPr lang="en-GB" smtClean="0"/>
              <a:pPr/>
              <a:t>6</a:t>
            </a:fld>
            <a:endParaRPr lang="en-GB" dirty="0"/>
          </a:p>
        </p:txBody>
      </p:sp>
      <p:sp>
        <p:nvSpPr>
          <p:cNvPr id="6" name="Title 1">
            <a:extLst>
              <a:ext uri="{FF2B5EF4-FFF2-40B4-BE49-F238E27FC236}">
                <a16:creationId xmlns:a16="http://schemas.microsoft.com/office/drawing/2014/main" id="{4D5710A0-9947-4E96-9C49-9F82C23530CF}"/>
              </a:ext>
            </a:extLst>
          </p:cNvPr>
          <p:cNvSpPr txBox="1">
            <a:spLocks/>
          </p:cNvSpPr>
          <p:nvPr/>
        </p:nvSpPr>
        <p:spPr>
          <a:xfrm>
            <a:off x="838200" y="582296"/>
            <a:ext cx="10515600" cy="942814"/>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3600" kern="1200">
                <a:solidFill>
                  <a:schemeClr val="accent1"/>
                </a:solidFill>
                <a:latin typeface="+mj-lt"/>
                <a:ea typeface="+mj-ea"/>
                <a:cs typeface="+mj-cs"/>
              </a:defRPr>
            </a:lvl1pPr>
          </a:lstStyle>
          <a:p>
            <a:r>
              <a:rPr lang="ru-RU" dirty="0"/>
              <a:t>Документы и записи для диагностических экспресс-тестов</a:t>
            </a:r>
          </a:p>
        </p:txBody>
      </p:sp>
      <p:sp>
        <p:nvSpPr>
          <p:cNvPr id="2" name="Footer Placeholder 3">
            <a:extLst>
              <a:ext uri="{FF2B5EF4-FFF2-40B4-BE49-F238E27FC236}">
                <a16:creationId xmlns:a16="http://schemas.microsoft.com/office/drawing/2014/main" id="{A67FED6C-808A-61DC-8F7B-CB294A580154}"/>
              </a:ext>
            </a:extLst>
          </p:cNvPr>
          <p:cNvSpPr>
            <a:spLocks noGrp="1"/>
          </p:cNvSpPr>
          <p:nvPr>
            <p:ph type="ftr" sz="quarter" idx="11"/>
          </p:nvPr>
        </p:nvSpPr>
        <p:spPr>
          <a:xfrm>
            <a:off x="838199" y="6356350"/>
            <a:ext cx="10221097" cy="501650"/>
          </a:xfrm>
        </p:spPr>
        <p:txBody>
          <a:bodyPr/>
          <a:lstStyle/>
          <a:p>
            <a:r>
              <a:rPr lang="ru-RU" dirty="0"/>
              <a:t>Курс «Диагностический экспресс-тест на антигены вируса SARS-CoV-2» v</a:t>
            </a:r>
            <a:r>
              <a:rPr lang="en-GB" dirty="0"/>
              <a:t>3</a:t>
            </a:r>
            <a:r>
              <a:rPr lang="ru-RU" dirty="0"/>
              <a:t>.0 |</a:t>
            </a:r>
            <a:r>
              <a:rPr lang="en-GB" dirty="0"/>
              <a:t> </a:t>
            </a:r>
            <a:r>
              <a:rPr lang="ru-RU" dirty="0"/>
              <a:t>Использование данных тестирования с ДЭТ на антигены вируса SARS-CoV-2</a:t>
            </a:r>
          </a:p>
        </p:txBody>
      </p:sp>
    </p:spTree>
    <p:extLst>
      <p:ext uri="{BB962C8B-B14F-4D97-AF65-F5344CB8AC3E}">
        <p14:creationId xmlns:p14="http://schemas.microsoft.com/office/powerpoint/2010/main" val="33426199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fld id="{42D34DE6-22C6-0E40-B20E-F2D718CBADB2}" type="slidenum">
              <a:rPr lang="en-GB" smtClean="0"/>
              <a:pPr/>
              <a:t>7</a:t>
            </a:fld>
            <a:endParaRPr lang="en-GB" dirty="0"/>
          </a:p>
        </p:txBody>
      </p:sp>
      <p:grpSp>
        <p:nvGrpSpPr>
          <p:cNvPr id="10" name="Group 9">
            <a:extLst>
              <a:ext uri="{FF2B5EF4-FFF2-40B4-BE49-F238E27FC236}">
                <a16:creationId xmlns:a16="http://schemas.microsoft.com/office/drawing/2014/main" id="{DC01DBF4-A93F-4002-93CC-D507CADFAAD5}"/>
              </a:ext>
            </a:extLst>
          </p:cNvPr>
          <p:cNvGrpSpPr/>
          <p:nvPr/>
        </p:nvGrpSpPr>
        <p:grpSpPr>
          <a:xfrm>
            <a:off x="7962779" y="1095265"/>
            <a:ext cx="4170721" cy="596348"/>
            <a:chOff x="7861998" y="1527451"/>
            <a:chExt cx="3950703" cy="596348"/>
          </a:xfrm>
        </p:grpSpPr>
        <p:sp>
          <p:nvSpPr>
            <p:cNvPr id="12" name="Oval 11">
              <a:extLst>
                <a:ext uri="{FF2B5EF4-FFF2-40B4-BE49-F238E27FC236}">
                  <a16:creationId xmlns:a16="http://schemas.microsoft.com/office/drawing/2014/main" id="{48972153-2DB0-458D-B512-4B38AD73314C}"/>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579C6357-815D-48BD-93A2-0F2F4CA4FA1D}"/>
                </a:ext>
              </a:extLst>
            </p:cNvPr>
            <p:cNvSpPr txBox="1"/>
            <p:nvPr/>
          </p:nvSpPr>
          <p:spPr>
            <a:xfrm>
              <a:off x="8204600" y="1694820"/>
              <a:ext cx="3608101" cy="230832"/>
            </a:xfrm>
            <a:prstGeom prst="rect">
              <a:avLst/>
            </a:prstGeom>
            <a:solidFill>
              <a:schemeClr val="tx1"/>
            </a:solidFill>
          </p:spPr>
          <p:txBody>
            <a:bodyPr wrap="square" rtlCol="0">
              <a:spAutoFit/>
            </a:bodyPr>
            <a:lstStyle/>
            <a:p>
              <a:pPr algn="r"/>
              <a:r>
                <a:rPr lang="ru-RU" sz="900" dirty="0">
                  <a:solidFill>
                    <a:srgbClr val="FFFFFF"/>
                  </a:solidFill>
                  <a:ea typeface="Calibri" charset="0"/>
                  <a:cs typeface="Calibri" charset="0"/>
                </a:rPr>
                <a:t>Адаптируйте в соответствии с рекомендациями в вашей стране</a:t>
              </a:r>
            </a:p>
          </p:txBody>
        </p:sp>
        <p:pic>
          <p:nvPicPr>
            <p:cNvPr id="14" name="Graphic 13" descr="Pencil">
              <a:extLst>
                <a:ext uri="{FF2B5EF4-FFF2-40B4-BE49-F238E27FC236}">
                  <a16:creationId xmlns:a16="http://schemas.microsoft.com/office/drawing/2014/main" id="{3C07A512-C088-42D9-B0E4-F6030B10674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16" name="Title 1">
            <a:extLst>
              <a:ext uri="{FF2B5EF4-FFF2-40B4-BE49-F238E27FC236}">
                <a16:creationId xmlns:a16="http://schemas.microsoft.com/office/drawing/2014/main" id="{0834F0A0-ED11-4541-AD19-BE3E626C02B0}"/>
              </a:ext>
            </a:extLst>
          </p:cNvPr>
          <p:cNvSpPr txBox="1">
            <a:spLocks/>
          </p:cNvSpPr>
          <p:nvPr/>
        </p:nvSpPr>
        <p:spPr>
          <a:xfrm>
            <a:off x="838200" y="582296"/>
            <a:ext cx="10515600" cy="942814"/>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3600" kern="1200">
                <a:solidFill>
                  <a:schemeClr val="accent1"/>
                </a:solidFill>
                <a:latin typeface="+mj-lt"/>
                <a:ea typeface="+mj-ea"/>
                <a:cs typeface="+mj-cs"/>
              </a:defRPr>
            </a:lvl1pPr>
          </a:lstStyle>
          <a:p>
            <a:r>
              <a:rPr lang="ru-RU" dirty="0"/>
              <a:t>Какие документы должны находиться в пункте тестирования?</a:t>
            </a:r>
          </a:p>
        </p:txBody>
      </p:sp>
      <p:sp>
        <p:nvSpPr>
          <p:cNvPr id="17" name="Content Placeholder 2">
            <a:extLst>
              <a:ext uri="{FF2B5EF4-FFF2-40B4-BE49-F238E27FC236}">
                <a16:creationId xmlns:a16="http://schemas.microsoft.com/office/drawing/2014/main" id="{98AE52FA-28DA-45CC-B1B8-2FF61FB6B569}"/>
              </a:ext>
            </a:extLst>
          </p:cNvPr>
          <p:cNvSpPr txBox="1">
            <a:spLocks/>
          </p:cNvSpPr>
          <p:nvPr/>
        </p:nvSpPr>
        <p:spPr>
          <a:xfrm>
            <a:off x="733987" y="1871140"/>
            <a:ext cx="7357526" cy="4440760"/>
          </a:xfrm>
          <a:prstGeom prst="rect">
            <a:avLst/>
          </a:prstGeom>
        </p:spPr>
        <p:txBody>
          <a:bodyPr vert="horz" lIns="91440" tIns="45720" rIns="91440" bIns="45720" rtlCol="0" anchor="t">
            <a:normAutofit/>
          </a:bodyPr>
          <a:lstStyle>
            <a:lvl1pPr marL="228600" indent="-228600" algn="l" defTabSz="914400" rtl="0" eaLnBrk="1" latinLnBrk="0" hangingPunct="1">
              <a:lnSpc>
                <a:spcPct val="100000"/>
              </a:lnSpc>
              <a:spcBef>
                <a:spcPts val="1000"/>
              </a:spcBef>
              <a:buClr>
                <a:schemeClr val="accent1"/>
              </a:buClr>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600"/>
              </a:spcBef>
            </a:pPr>
            <a:r>
              <a:rPr lang="ru-RU" sz="2200" dirty="0"/>
              <a:t>Национальная политика и алгоритм тестирования</a:t>
            </a:r>
            <a:endParaRPr lang="ru-RU" dirty="0"/>
          </a:p>
          <a:p>
            <a:pPr>
              <a:spcBef>
                <a:spcPts val="600"/>
              </a:spcBef>
            </a:pPr>
            <a:r>
              <a:rPr lang="ru-RU" sz="2200" dirty="0"/>
              <a:t>Руководства по безопасности</a:t>
            </a:r>
          </a:p>
          <a:p>
            <a:pPr>
              <a:spcBef>
                <a:spcPts val="600"/>
              </a:spcBef>
            </a:pPr>
            <a:r>
              <a:rPr lang="ru-RU" sz="2200" dirty="0"/>
              <a:t>СОПы, в том числе о следующем:</a:t>
            </a:r>
            <a:endParaRPr lang="en-GB" sz="2200" dirty="0"/>
          </a:p>
          <a:p>
            <a:pPr lvl="1">
              <a:spcBef>
                <a:spcPts val="600"/>
              </a:spcBef>
            </a:pPr>
            <a:r>
              <a:rPr lang="ru-RU" sz="2000" dirty="0"/>
              <a:t>Приготовление дезинфектантов</a:t>
            </a:r>
          </a:p>
          <a:p>
            <a:pPr lvl="1">
              <a:spcBef>
                <a:spcPts val="600"/>
              </a:spcBef>
            </a:pPr>
            <a:r>
              <a:rPr lang="ru-RU" sz="2000" dirty="0"/>
              <a:t>Взятие проб</a:t>
            </a:r>
          </a:p>
          <a:p>
            <a:pPr lvl="1">
              <a:spcBef>
                <a:spcPts val="600"/>
              </a:spcBef>
            </a:pPr>
            <a:r>
              <a:rPr lang="ru-RU" sz="2000" dirty="0"/>
              <a:t>Процедуры тестирования</a:t>
            </a:r>
          </a:p>
          <a:p>
            <a:pPr lvl="1">
              <a:spcBef>
                <a:spcPts val="600"/>
              </a:spcBef>
            </a:pPr>
            <a:r>
              <a:rPr lang="ru-RU" sz="2000" dirty="0"/>
              <a:t>Управление отходами</a:t>
            </a:r>
            <a:endParaRPr lang="en-GB" sz="2000" dirty="0"/>
          </a:p>
          <a:p>
            <a:pPr>
              <a:spcBef>
                <a:spcPts val="600"/>
              </a:spcBef>
            </a:pPr>
            <a:r>
              <a:rPr lang="ru-RU" sz="2200" dirty="0"/>
              <a:t>Постановка контроля качества </a:t>
            </a:r>
          </a:p>
          <a:p>
            <a:pPr>
              <a:spcBef>
                <a:spcPts val="600"/>
              </a:spcBef>
            </a:pPr>
            <a:r>
              <a:rPr lang="ru-RU" sz="2200" dirty="0"/>
              <a:t>Выполнение внешней оценки качества</a:t>
            </a:r>
          </a:p>
          <a:p>
            <a:endParaRPr lang="en-GB" sz="2200" dirty="0"/>
          </a:p>
        </p:txBody>
      </p:sp>
      <p:sp>
        <p:nvSpPr>
          <p:cNvPr id="2" name="Footer Placeholder 3">
            <a:extLst>
              <a:ext uri="{FF2B5EF4-FFF2-40B4-BE49-F238E27FC236}">
                <a16:creationId xmlns:a16="http://schemas.microsoft.com/office/drawing/2014/main" id="{DDC24706-FAAC-43A7-3B58-32E564362918}"/>
              </a:ext>
            </a:extLst>
          </p:cNvPr>
          <p:cNvSpPr>
            <a:spLocks noGrp="1"/>
          </p:cNvSpPr>
          <p:nvPr>
            <p:ph type="ftr" sz="quarter" idx="11"/>
          </p:nvPr>
        </p:nvSpPr>
        <p:spPr>
          <a:xfrm>
            <a:off x="838199" y="6356350"/>
            <a:ext cx="10221097" cy="501650"/>
          </a:xfrm>
        </p:spPr>
        <p:txBody>
          <a:bodyPr/>
          <a:lstStyle/>
          <a:p>
            <a:r>
              <a:rPr lang="ru-RU" dirty="0"/>
              <a:t>Курс «Диагностический экспресс-тест на антигены вируса SARS-CoV-2» v</a:t>
            </a:r>
            <a:r>
              <a:rPr lang="en-GB" dirty="0"/>
              <a:t>3</a:t>
            </a:r>
            <a:r>
              <a:rPr lang="ru-RU" dirty="0"/>
              <a:t>.0 |</a:t>
            </a:r>
            <a:r>
              <a:rPr lang="en-GB" dirty="0"/>
              <a:t> </a:t>
            </a:r>
            <a:r>
              <a:rPr lang="ru-RU" dirty="0"/>
              <a:t>Использование данных тестирования с ДЭТ на антигены вируса SARS-CoV-2</a:t>
            </a:r>
          </a:p>
        </p:txBody>
      </p:sp>
    </p:spTree>
    <p:extLst>
      <p:ext uri="{BB962C8B-B14F-4D97-AF65-F5344CB8AC3E}">
        <p14:creationId xmlns:p14="http://schemas.microsoft.com/office/powerpoint/2010/main" val="396319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7"/>
          <p:cNvSpPr txBox="1">
            <a:spLocks noGrp="1"/>
          </p:cNvSpPr>
          <p:nvPr>
            <p:ph type="title"/>
          </p:nvPr>
        </p:nvSpPr>
        <p:spPr>
          <a:xfrm>
            <a:off x="838200" y="355187"/>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ru-RU" dirty="0"/>
              <a:t>Какие учетные материалы должны находиться в пункте тестирования?</a:t>
            </a:r>
          </a:p>
        </p:txBody>
      </p:sp>
      <p:sp>
        <p:nvSpPr>
          <p:cNvPr id="140" name="Google Shape;140;p7"/>
          <p:cNvSpPr txBox="1">
            <a:spLocks noGrp="1"/>
          </p:cNvSpPr>
          <p:nvPr>
            <p:ph type="body" idx="1"/>
          </p:nvPr>
        </p:nvSpPr>
        <p:spPr>
          <a:xfrm>
            <a:off x="838200" y="1736203"/>
            <a:ext cx="6992007" cy="4440760"/>
          </a:xfrm>
          <a:prstGeom prst="rect">
            <a:avLst/>
          </a:prstGeom>
          <a:noFill/>
          <a:ln>
            <a:noFill/>
          </a:ln>
        </p:spPr>
        <p:txBody>
          <a:bodyPr spcFirstLastPara="1" wrap="square" lIns="91425" tIns="45700" rIns="91425" bIns="45700" anchor="t" anchorCtr="0">
            <a:normAutofit/>
          </a:bodyPr>
          <a:lstStyle/>
          <a:p>
            <a:pPr marL="228600" indent="-228600">
              <a:spcBef>
                <a:spcPts val="0"/>
              </a:spcBef>
            </a:pPr>
            <a:r>
              <a:rPr lang="ru-RU" dirty="0"/>
              <a:t>Формы запросов на тест (направления) </a:t>
            </a:r>
          </a:p>
          <a:p>
            <a:pPr marL="228600" lvl="0" indent="-228600" algn="l" rtl="0">
              <a:lnSpc>
                <a:spcPct val="100000"/>
              </a:lnSpc>
              <a:spcBef>
                <a:spcPts val="1000"/>
              </a:spcBef>
              <a:spcAft>
                <a:spcPts val="0"/>
              </a:spcAft>
              <a:buClr>
                <a:schemeClr val="accent1"/>
              </a:buClr>
              <a:buSzPts val="2000"/>
              <a:buChar char="•"/>
            </a:pPr>
            <a:r>
              <a:rPr lang="ru-RU" dirty="0"/>
              <a:t>Журналы регистрации движения проб</a:t>
            </a:r>
          </a:p>
          <a:p>
            <a:pPr marL="228600" lvl="0" indent="-228600" algn="l" rtl="0">
              <a:lnSpc>
                <a:spcPct val="100000"/>
              </a:lnSpc>
              <a:spcBef>
                <a:spcPts val="1000"/>
              </a:spcBef>
              <a:spcAft>
                <a:spcPts val="0"/>
              </a:spcAft>
              <a:buClr>
                <a:schemeClr val="accent1"/>
              </a:buClr>
              <a:buSzPts val="2000"/>
              <a:buChar char="•"/>
            </a:pPr>
            <a:r>
              <a:rPr lang="ru-RU" dirty="0"/>
              <a:t>Журнал регистрации </a:t>
            </a:r>
            <a:r>
              <a:rPr lang="ru-RU" dirty="0" err="1"/>
              <a:t>ДЭТ</a:t>
            </a:r>
            <a:r>
              <a:rPr lang="ru-RU" dirty="0"/>
              <a:t> на антигены SARS-CoV-2 </a:t>
            </a:r>
          </a:p>
          <a:p>
            <a:pPr marL="228600" lvl="0" indent="-228600" algn="l" rtl="0">
              <a:lnSpc>
                <a:spcPct val="100000"/>
              </a:lnSpc>
              <a:spcBef>
                <a:spcPts val="1000"/>
              </a:spcBef>
              <a:spcAft>
                <a:spcPts val="0"/>
              </a:spcAft>
              <a:buClr>
                <a:schemeClr val="accent1"/>
              </a:buClr>
              <a:buSzPts val="2000"/>
              <a:buChar char="•"/>
            </a:pPr>
            <a:r>
              <a:rPr lang="ru-RU" dirty="0"/>
              <a:t>Журналы регистрации температуры (например, для </a:t>
            </a:r>
            <a:r>
              <a:rPr lang="ru-RU" dirty="0" err="1"/>
              <a:t>температурочувствительного</a:t>
            </a:r>
            <a:r>
              <a:rPr lang="ru-RU" dirty="0"/>
              <a:t> оборудования и холодильников)</a:t>
            </a:r>
          </a:p>
          <a:p>
            <a:pPr marL="228600" lvl="0" indent="-228600" algn="l" rtl="0">
              <a:lnSpc>
                <a:spcPct val="100000"/>
              </a:lnSpc>
              <a:spcBef>
                <a:spcPts val="1000"/>
              </a:spcBef>
              <a:spcAft>
                <a:spcPts val="0"/>
              </a:spcAft>
              <a:buClr>
                <a:schemeClr val="accent1"/>
              </a:buClr>
              <a:buSzPts val="2000"/>
              <a:buChar char="•"/>
            </a:pPr>
            <a:r>
              <a:rPr lang="ru-RU" dirty="0"/>
              <a:t>Записи инвентарного учета</a:t>
            </a:r>
          </a:p>
          <a:p>
            <a:pPr marL="228600" indent="-228600"/>
            <a:r>
              <a:rPr lang="ru-RU" dirty="0"/>
              <a:t>Регистр эпиднадзора за COVID-19 </a:t>
            </a:r>
          </a:p>
          <a:p>
            <a:pPr marL="228600" indent="-228600"/>
            <a:r>
              <a:rPr lang="ru-RU" dirty="0"/>
              <a:t>Форма обратной связи пользователей для целей пострегистрационного надзора (</a:t>
            </a:r>
            <a:r>
              <a:rPr lang="ru-RU" b="1" i="1" u="sng" dirty="0">
                <a:hlinkClick r:id="rId4"/>
              </a:rPr>
              <a:t>здесь</a:t>
            </a:r>
            <a:r>
              <a:rPr lang="ru-RU" dirty="0"/>
              <a:t>) </a:t>
            </a:r>
          </a:p>
          <a:p>
            <a:pPr marL="228600" indent="-101600">
              <a:buNone/>
            </a:pPr>
            <a:endParaRPr lang="en-US" dirty="0"/>
          </a:p>
          <a:p>
            <a:pPr marL="228600" lvl="0" indent="-101600" algn="l" rtl="0">
              <a:lnSpc>
                <a:spcPct val="100000"/>
              </a:lnSpc>
              <a:spcBef>
                <a:spcPts val="1000"/>
              </a:spcBef>
              <a:spcAft>
                <a:spcPts val="0"/>
              </a:spcAft>
              <a:buClr>
                <a:schemeClr val="accent1"/>
              </a:buClr>
              <a:buSzPts val="2000"/>
              <a:buNone/>
            </a:pPr>
            <a:endParaRPr lang="en-US" dirty="0"/>
          </a:p>
        </p:txBody>
      </p:sp>
      <p:sp>
        <p:nvSpPr>
          <p:cNvPr id="141" name="Google Shape;141;p7"/>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000" b="0" i="0" u="none" strike="noStrike" kern="0" cap="none" spc="0" normalizeH="0" baseline="0" noProof="0">
                <a:ln>
                  <a:noFill/>
                </a:ln>
                <a:solidFill>
                  <a:srgbClr val="424242"/>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8</a:t>
            </a:fld>
            <a:endParaRPr kumimoji="0" lang="en-US" sz="1000" b="0" i="0" u="none" strike="noStrike" kern="0" cap="none" spc="0" normalizeH="0" baseline="0" noProof="0">
              <a:ln>
                <a:noFill/>
              </a:ln>
              <a:solidFill>
                <a:srgbClr val="424242"/>
              </a:solidFill>
              <a:effectLst/>
              <a:uLnTx/>
              <a:uFillTx/>
              <a:latin typeface="Arial"/>
              <a:cs typeface="Arial"/>
              <a:sym typeface="Arial"/>
            </a:endParaRPr>
          </a:p>
        </p:txBody>
      </p:sp>
      <p:pic>
        <p:nvPicPr>
          <p:cNvPr id="142" name="Google Shape;142;p7" descr="Diagram&#10;&#10;Description automatically generated"/>
          <p:cNvPicPr preferRelativeResize="0"/>
          <p:nvPr/>
        </p:nvPicPr>
        <p:blipFill rotWithShape="1">
          <a:blip r:embed="rId5">
            <a:alphaModFix/>
          </a:blip>
          <a:srcRect/>
          <a:stretch/>
        </p:blipFill>
        <p:spPr>
          <a:xfrm>
            <a:off x="7599532" y="2293622"/>
            <a:ext cx="4009393" cy="4009393"/>
          </a:xfrm>
          <a:prstGeom prst="rect">
            <a:avLst/>
          </a:prstGeom>
          <a:noFill/>
          <a:ln>
            <a:noFill/>
          </a:ln>
        </p:spPr>
      </p:pic>
      <p:grpSp>
        <p:nvGrpSpPr>
          <p:cNvPr id="12" name="Group 9">
            <a:extLst>
              <a:ext uri="{FF2B5EF4-FFF2-40B4-BE49-F238E27FC236}">
                <a16:creationId xmlns:a16="http://schemas.microsoft.com/office/drawing/2014/main" id="{DC01DBF4-A93F-4002-93CC-D507CADFAAD5}"/>
              </a:ext>
            </a:extLst>
          </p:cNvPr>
          <p:cNvGrpSpPr/>
          <p:nvPr/>
        </p:nvGrpSpPr>
        <p:grpSpPr>
          <a:xfrm>
            <a:off x="7818175" y="1334807"/>
            <a:ext cx="4170721" cy="596348"/>
            <a:chOff x="7861998" y="1527451"/>
            <a:chExt cx="3950703" cy="596348"/>
          </a:xfrm>
        </p:grpSpPr>
        <p:sp>
          <p:nvSpPr>
            <p:cNvPr id="13" name="Oval 11">
              <a:extLst>
                <a:ext uri="{FF2B5EF4-FFF2-40B4-BE49-F238E27FC236}">
                  <a16:creationId xmlns:a16="http://schemas.microsoft.com/office/drawing/2014/main" id="{48972153-2DB0-458D-B512-4B38AD73314C}"/>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14" name="TextBox 13">
              <a:extLst>
                <a:ext uri="{FF2B5EF4-FFF2-40B4-BE49-F238E27FC236}">
                  <a16:creationId xmlns:a16="http://schemas.microsoft.com/office/drawing/2014/main" id="{579C6357-815D-48BD-93A2-0F2F4CA4FA1D}"/>
                </a:ext>
              </a:extLst>
            </p:cNvPr>
            <p:cNvSpPr txBox="1"/>
            <p:nvPr/>
          </p:nvSpPr>
          <p:spPr>
            <a:xfrm>
              <a:off x="8204600" y="1694820"/>
              <a:ext cx="3608101" cy="230832"/>
            </a:xfrm>
            <a:prstGeom prst="rect">
              <a:avLst/>
            </a:prstGeom>
            <a:solidFill>
              <a:schemeClr val="tx1"/>
            </a:solidFill>
          </p:spPr>
          <p:txBody>
            <a:bodyPr wrap="square" rtlCol="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ru-RU" sz="900" b="0" i="0" u="none" strike="noStrike" kern="0" cap="none" spc="0" normalizeH="0" baseline="0" noProof="0" dirty="0">
                  <a:ln>
                    <a:noFill/>
                  </a:ln>
                  <a:solidFill>
                    <a:srgbClr val="FFFFFF"/>
                  </a:solidFill>
                  <a:effectLst/>
                  <a:uLnTx/>
                  <a:uFillTx/>
                  <a:latin typeface="Arial"/>
                  <a:ea typeface="Calibri" charset="0"/>
                  <a:cs typeface="Calibri" charset="0"/>
                  <a:sym typeface="Arial"/>
                </a:rPr>
                <a:t>Адаптируйте в соответствии с рекомендациями в вашей стране</a:t>
              </a:r>
            </a:p>
          </p:txBody>
        </p:sp>
        <p:pic>
          <p:nvPicPr>
            <p:cNvPr id="15" name="Graphic 13" descr="Pencil">
              <a:extLst>
                <a:ext uri="{FF2B5EF4-FFF2-40B4-BE49-F238E27FC236}">
                  <a16:creationId xmlns:a16="http://schemas.microsoft.com/office/drawing/2014/main" id="{3C07A512-C088-42D9-B0E4-F6030B10674F}"/>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983941" y="1649394"/>
              <a:ext cx="352462" cy="352462"/>
            </a:xfrm>
            <a:prstGeom prst="rect">
              <a:avLst/>
            </a:prstGeom>
          </p:spPr>
        </p:pic>
      </p:grpSp>
      <p:sp>
        <p:nvSpPr>
          <p:cNvPr id="2" name="Footer Placeholder 3">
            <a:extLst>
              <a:ext uri="{FF2B5EF4-FFF2-40B4-BE49-F238E27FC236}">
                <a16:creationId xmlns:a16="http://schemas.microsoft.com/office/drawing/2014/main" id="{A109D289-EEB5-D330-1FA8-729C348766ED}"/>
              </a:ext>
            </a:extLst>
          </p:cNvPr>
          <p:cNvSpPr>
            <a:spLocks noGrp="1"/>
          </p:cNvSpPr>
          <p:nvPr>
            <p:ph type="ftr" sz="quarter" idx="11"/>
          </p:nvPr>
        </p:nvSpPr>
        <p:spPr>
          <a:xfrm>
            <a:off x="838199" y="6356350"/>
            <a:ext cx="10221097" cy="501650"/>
          </a:xfrm>
        </p:spPr>
        <p:txBody>
          <a:bodyPr/>
          <a:lstStyle/>
          <a:p>
            <a:r>
              <a:rPr lang="ru-RU" dirty="0"/>
              <a:t>Курс «Диагностический экспресс-тест на антигены вируса SARS-CoV-2» v</a:t>
            </a:r>
            <a:r>
              <a:rPr lang="en-GB" dirty="0"/>
              <a:t>3</a:t>
            </a:r>
            <a:r>
              <a:rPr lang="ru-RU" dirty="0"/>
              <a:t>.0 |</a:t>
            </a:r>
            <a:r>
              <a:rPr lang="en-GB" dirty="0"/>
              <a:t> </a:t>
            </a:r>
            <a:r>
              <a:rPr lang="ru-RU" dirty="0"/>
              <a:t>Использование данных тестирования с ДЭТ на антигены вируса SARS-CoV-2</a:t>
            </a:r>
          </a:p>
        </p:txBody>
      </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r>
              <a:rPr lang="ru-RU" dirty="0"/>
              <a:t>Советы, как вести записи</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736203"/>
            <a:ext cx="10187763" cy="4440760"/>
          </a:xfrm>
        </p:spPr>
        <p:txBody>
          <a:bodyPr vert="horz" lIns="91440" tIns="45720" rIns="91440" bIns="45720" rtlCol="0" anchor="t">
            <a:normAutofit/>
          </a:bodyPr>
          <a:lstStyle/>
          <a:p>
            <a:r>
              <a:rPr lang="ru-RU" sz="2200" dirty="0">
                <a:ea typeface="+mn-lt"/>
                <a:cs typeface="+mn-lt"/>
              </a:rPr>
              <a:t>Понимайте</a:t>
            </a:r>
            <a:r>
              <a:rPr lang="ru-RU" sz="2200" dirty="0"/>
              <a:t> информацию, которую вы записываете.</a:t>
            </a:r>
            <a:endParaRPr lang="fr-FR" dirty="0">
              <a:cs typeface="Arial" panose="020B0604020202020204"/>
            </a:endParaRPr>
          </a:p>
          <a:p>
            <a:r>
              <a:rPr lang="ru-RU" sz="2200" dirty="0"/>
              <a:t>Каждый раз, когда выполняете процедуру, обязательно записывайте полную информацию</a:t>
            </a:r>
          </a:p>
          <a:p>
            <a:r>
              <a:rPr lang="ru-RU" sz="2200" dirty="0"/>
              <a:t>Проверяйте, что записываете всю критически важную информацию:</a:t>
            </a:r>
          </a:p>
          <a:p>
            <a:pPr lvl="1"/>
            <a:r>
              <a:rPr lang="ru-RU" sz="2000" dirty="0"/>
              <a:t>данные пациента</a:t>
            </a:r>
          </a:p>
          <a:p>
            <a:pPr lvl="1"/>
            <a:r>
              <a:rPr lang="ru-RU" sz="2000" dirty="0"/>
              <a:t>название набора для экспресс-теста, номер партии, срок годности</a:t>
            </a:r>
          </a:p>
          <a:p>
            <a:pPr lvl="1"/>
            <a:r>
              <a:rPr lang="ru-RU" sz="2000" dirty="0"/>
              <a:t>результаты отдельных тестов и окончательные результаты тестирования.</a:t>
            </a:r>
          </a:p>
          <a:p>
            <a:r>
              <a:rPr lang="ru-RU" sz="2200" dirty="0"/>
              <a:t>Информацию следует документировать каждый раз одинаково.</a:t>
            </a:r>
          </a:p>
          <a:p>
            <a:endParaRPr lang="en-GB" sz="2200" dirty="0"/>
          </a:p>
          <a:p>
            <a:endParaRPr lang="en-GB" sz="2200"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fld id="{42D34DE6-22C6-0E40-B20E-F2D718CBADB2}" type="slidenum">
              <a:rPr lang="en-GB" smtClean="0"/>
              <a:pPr/>
              <a:t>9</a:t>
            </a:fld>
            <a:endParaRPr lang="en-GB" dirty="0"/>
          </a:p>
        </p:txBody>
      </p:sp>
      <p:sp>
        <p:nvSpPr>
          <p:cNvPr id="4" name="Footer Placeholder 3">
            <a:extLst>
              <a:ext uri="{FF2B5EF4-FFF2-40B4-BE49-F238E27FC236}">
                <a16:creationId xmlns:a16="http://schemas.microsoft.com/office/drawing/2014/main" id="{8E443695-8542-C686-BD6B-371420EF5290}"/>
              </a:ext>
            </a:extLst>
          </p:cNvPr>
          <p:cNvSpPr>
            <a:spLocks noGrp="1"/>
          </p:cNvSpPr>
          <p:nvPr>
            <p:ph type="ftr" sz="quarter" idx="11"/>
          </p:nvPr>
        </p:nvSpPr>
        <p:spPr>
          <a:xfrm>
            <a:off x="838199" y="6356350"/>
            <a:ext cx="10221097" cy="501650"/>
          </a:xfrm>
        </p:spPr>
        <p:txBody>
          <a:bodyPr/>
          <a:lstStyle/>
          <a:p>
            <a:r>
              <a:rPr lang="ru-RU" dirty="0"/>
              <a:t>Курс «Диагностический экспресс-тест на антигены вируса SARS-CoV-2» v</a:t>
            </a:r>
            <a:r>
              <a:rPr lang="en-GB" dirty="0"/>
              <a:t>3</a:t>
            </a:r>
            <a:r>
              <a:rPr lang="ru-RU" dirty="0"/>
              <a:t>.0 |</a:t>
            </a:r>
            <a:r>
              <a:rPr lang="en-GB" dirty="0"/>
              <a:t> </a:t>
            </a:r>
            <a:r>
              <a:rPr lang="ru-RU" dirty="0"/>
              <a:t>Использование данных тестирования с ДЭТ на антигены вируса SARS-CoV-2</a:t>
            </a:r>
          </a:p>
        </p:txBody>
      </p:sp>
    </p:spTree>
    <p:extLst>
      <p:ext uri="{BB962C8B-B14F-4D97-AF65-F5344CB8AC3E}">
        <p14:creationId xmlns:p14="http://schemas.microsoft.com/office/powerpoint/2010/main" val="29166712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Custom 20">
      <a:dk1>
        <a:srgbClr val="424242"/>
      </a:dk1>
      <a:lt1>
        <a:srgbClr val="FFFFFF"/>
      </a:lt1>
      <a:dk2>
        <a:srgbClr val="44546A"/>
      </a:dk2>
      <a:lt2>
        <a:srgbClr val="E7E6E6"/>
      </a:lt2>
      <a:accent1>
        <a:srgbClr val="0087BC"/>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Custom 20">
      <a:dk1>
        <a:srgbClr val="424242"/>
      </a:dk1>
      <a:lt1>
        <a:srgbClr val="FFFFFF"/>
      </a:lt1>
      <a:dk2>
        <a:srgbClr val="44546A"/>
      </a:dk2>
      <a:lt2>
        <a:srgbClr val="E7E6E6"/>
      </a:lt2>
      <a:accent1>
        <a:srgbClr val="0087BC"/>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1809</TotalTime>
  <Words>2505</Words>
  <Application>Microsoft Office PowerPoint</Application>
  <PresentationFormat>Widescreen</PresentationFormat>
  <Paragraphs>230</Paragraphs>
  <Slides>27</Slides>
  <Notes>7</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27</vt:i4>
      </vt:variant>
    </vt:vector>
  </HeadingPairs>
  <TitlesOfParts>
    <vt:vector size="32" baseType="lpstr">
      <vt:lpstr>Arial</vt:lpstr>
      <vt:lpstr>Avenir Roman</vt:lpstr>
      <vt:lpstr>Calibri</vt:lpstr>
      <vt:lpstr>Office Theme</vt:lpstr>
      <vt:lpstr>1_Office Theme</vt:lpstr>
      <vt:lpstr>09</vt:lpstr>
      <vt:lpstr>Ограничение ответственности</vt:lpstr>
      <vt:lpstr>Цели изучения</vt:lpstr>
      <vt:lpstr>Ведение учета​ </vt:lpstr>
      <vt:lpstr>Ведение записей</vt:lpstr>
      <vt:lpstr>PowerPoint Presentation</vt:lpstr>
      <vt:lpstr>PowerPoint Presentation</vt:lpstr>
      <vt:lpstr>Какие учетные материалы должны находиться в пункте тестирования?</vt:lpstr>
      <vt:lpstr>Советы, как вести записи</vt:lpstr>
      <vt:lpstr>Журнал регистрации ДЭТ на антигены SARS-CoV-2 *</vt:lpstr>
      <vt:lpstr>PowerPoint Presentation</vt:lpstr>
      <vt:lpstr>Хранение документов и записей</vt:lpstr>
      <vt:lpstr>Сбор и анализ показателей качества</vt:lpstr>
      <vt:lpstr>Что такое показатели качества?</vt:lpstr>
      <vt:lpstr>Почему показатели качества важны? </vt:lpstr>
      <vt:lpstr>PowerPoint Presentation</vt:lpstr>
      <vt:lpstr>Сбор и анализ данных показателей качества (1)</vt:lpstr>
      <vt:lpstr>Сбор и анализ данных показателей качества (2)</vt:lpstr>
      <vt:lpstr>PowerPoint Presentation</vt:lpstr>
      <vt:lpstr>PowerPoint Presentation</vt:lpstr>
      <vt:lpstr>PowerPoint Presentation</vt:lpstr>
      <vt:lpstr>Оперативное уведомления производителя о возникших проблемах</vt:lpstr>
      <vt:lpstr>Передача данных национальному или вышестоящему уровню (1)</vt:lpstr>
      <vt:lpstr>PowerPoint Presentation</vt:lpstr>
      <vt:lpstr>PowerPoint Presentation</vt:lpstr>
      <vt:lpstr>PowerPoint Presentation</vt:lpstr>
      <vt:lpstr>Вопросы?</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ROSS PAPA</dc:creator>
  <cp:lastModifiedBy>natacha milhano</cp:lastModifiedBy>
  <cp:revision>166</cp:revision>
  <dcterms:created xsi:type="dcterms:W3CDTF">2020-10-08T10:02:18Z</dcterms:created>
  <dcterms:modified xsi:type="dcterms:W3CDTF">2022-09-06T17:11:25Z</dcterms:modified>
</cp:coreProperties>
</file>