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  <p:sldMasterId id="2147483661" r:id="rId2"/>
  </p:sldMasterIdLst>
  <p:notesMasterIdLst>
    <p:notesMasterId r:id="rId28"/>
  </p:notesMasterIdLst>
  <p:sldIdLst>
    <p:sldId id="256" r:id="rId3"/>
    <p:sldId id="257" r:id="rId4"/>
    <p:sldId id="296" r:id="rId5"/>
    <p:sldId id="275" r:id="rId6"/>
    <p:sldId id="276" r:id="rId7"/>
    <p:sldId id="277" r:id="rId8"/>
    <p:sldId id="261" r:id="rId9"/>
    <p:sldId id="282" r:id="rId10"/>
    <p:sldId id="283" r:id="rId11"/>
    <p:sldId id="288" r:id="rId12"/>
    <p:sldId id="284" r:id="rId13"/>
    <p:sldId id="285" r:id="rId14"/>
    <p:sldId id="286" r:id="rId15"/>
    <p:sldId id="287" r:id="rId16"/>
    <p:sldId id="298" r:id="rId17"/>
    <p:sldId id="270" r:id="rId18"/>
    <p:sldId id="272" r:id="rId19"/>
    <p:sldId id="291" r:id="rId20"/>
    <p:sldId id="292" r:id="rId21"/>
    <p:sldId id="273" r:id="rId22"/>
    <p:sldId id="293" r:id="rId23"/>
    <p:sldId id="294" r:id="rId24"/>
    <p:sldId id="295" r:id="rId25"/>
    <p:sldId id="299" r:id="rId26"/>
    <p:sldId id="271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lya Underwood" initials="TU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A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34" autoAdjust="0"/>
    <p:restoredTop sz="96296"/>
  </p:normalViewPr>
  <p:slideViewPr>
    <p:cSldViewPr snapToGrid="0" snapToObjects="1">
      <p:cViewPr varScale="1">
        <p:scale>
          <a:sx n="63" d="100"/>
          <a:sy n="63" d="100"/>
        </p:scale>
        <p:origin x="58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DBD40-84B1-2349-A508-11CBED669F65}" type="datetimeFigureOut">
              <a:rPr lang="en-GB" smtClean="0"/>
              <a:t>06/09/2022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7A6307-915A-134B-ACFB-C4EC86CF7165}" type="slidenum">
              <a:rPr lang="en-GB" smtClean="0"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70600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A6307-915A-134B-ACFB-C4EC86CF7165}" type="slidenum">
              <a:rPr lang="en-GB" smtClean="0"/>
              <a:t>5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700918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91916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613279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" name="Google Shape;355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49850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22B81-2778-5C41-B3B3-DFCBD4CA0C71}" type="datetime1">
              <a:rPr lang="en-GB" smtClean="0"/>
              <a:t>06/09/2022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Conference     |     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1" name="Freeform 10"/>
          <p:cNvSpPr/>
          <p:nvPr userDrawn="1"/>
        </p:nvSpPr>
        <p:spPr>
          <a:xfrm>
            <a:off x="0" y="1010155"/>
            <a:ext cx="6394174" cy="5036476"/>
          </a:xfrm>
          <a:custGeom>
            <a:avLst/>
            <a:gdLst>
              <a:gd name="connsiteX0" fmla="*/ 0 w 6394174"/>
              <a:gd name="connsiteY0" fmla="*/ 0 h 5036476"/>
              <a:gd name="connsiteX1" fmla="*/ 6394174 w 6394174"/>
              <a:gd name="connsiteY1" fmla="*/ 0 h 5036476"/>
              <a:gd name="connsiteX2" fmla="*/ 5135055 w 6394174"/>
              <a:gd name="connsiteY2" fmla="*/ 5036476 h 5036476"/>
              <a:gd name="connsiteX3" fmla="*/ 0 w 6394174"/>
              <a:gd name="connsiteY3" fmla="*/ 5036476 h 5036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94174" h="5036476">
                <a:moveTo>
                  <a:pt x="0" y="0"/>
                </a:moveTo>
                <a:lnTo>
                  <a:pt x="6394174" y="0"/>
                </a:lnTo>
                <a:lnTo>
                  <a:pt x="5135055" y="5036476"/>
                </a:lnTo>
                <a:lnTo>
                  <a:pt x="0" y="50364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2"/>
            <a:ext cx="4588565" cy="2940351"/>
          </a:xfrm>
        </p:spPr>
        <p:txBody>
          <a:bodyPr lIns="0" tIns="0" rIns="0" bIns="0" anchor="b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213184"/>
            <a:ext cx="3992217" cy="1044615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</a:p>
        </p:txBody>
      </p:sp>
      <p:pic>
        <p:nvPicPr>
          <p:cNvPr id="14" name="Picture 13" descr="A picture containing shape&#10;&#10;Description automatically generated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609528" y="1010154"/>
            <a:ext cx="4943053" cy="494305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AD41-62B4-234C-9B02-C581AEEE8082}" type="datetime1">
              <a:rPr lang="en-GB" smtClean="0"/>
              <a:t>06/09/2022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Conference     |     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AF139-AF18-F44B-BD06-58DDC85C1355}" type="datetime1">
              <a:rPr lang="en-GB" smtClean="0"/>
              <a:t>06/09/2022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Conference     |     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54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numCol="1" spcCol="38100"/>
          <a:lstStyle>
            <a:lvl1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1pPr>
            <a:lvl2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2pPr>
            <a:lvl3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3pPr>
            <a:lvl4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4pPr>
            <a:lvl5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B709DE2-93F8-7E45-91D0-E19ACC3ADA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Performing the SARS-CoV-2 Antigen RDT </a:t>
            </a:r>
            <a:endParaRPr/>
          </a:p>
        </p:txBody>
      </p:sp>
      <p:sp>
        <p:nvSpPr>
          <p:cNvPr id="18" name="Google Shape;18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" name="Google Shape;19;p23"/>
          <p:cNvSpPr/>
          <p:nvPr/>
        </p:nvSpPr>
        <p:spPr>
          <a:xfrm>
            <a:off x="0" y="1010155"/>
            <a:ext cx="6394174" cy="5036476"/>
          </a:xfrm>
          <a:custGeom>
            <a:avLst/>
            <a:gdLst/>
            <a:ahLst/>
            <a:cxnLst/>
            <a:rect l="l" t="t" r="r" b="b"/>
            <a:pathLst>
              <a:path w="6394174" h="5036476" extrusionOk="0">
                <a:moveTo>
                  <a:pt x="0" y="0"/>
                </a:moveTo>
                <a:lnTo>
                  <a:pt x="6394174" y="0"/>
                </a:lnTo>
                <a:lnTo>
                  <a:pt x="5135055" y="5036476"/>
                </a:lnTo>
                <a:lnTo>
                  <a:pt x="0" y="50364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3"/>
          <p:cNvSpPr txBox="1">
            <a:spLocks noGrp="1"/>
          </p:cNvSpPr>
          <p:nvPr>
            <p:ph type="ctrTitle"/>
          </p:nvPr>
        </p:nvSpPr>
        <p:spPr>
          <a:xfrm>
            <a:off x="838200" y="1122362"/>
            <a:ext cx="4588565" cy="2940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3"/>
          <p:cNvSpPr txBox="1">
            <a:spLocks noGrp="1"/>
          </p:cNvSpPr>
          <p:nvPr>
            <p:ph type="subTitle" idx="1"/>
          </p:nvPr>
        </p:nvSpPr>
        <p:spPr>
          <a:xfrm>
            <a:off x="838200" y="4213184"/>
            <a:ext cx="3992217" cy="1044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22" name="Google Shape;22;p23" descr="A picture containing shap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09528" y="1010154"/>
            <a:ext cx="4943053" cy="49430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3549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4"/>
          <p:cNvSpPr/>
          <p:nvPr/>
        </p:nvSpPr>
        <p:spPr>
          <a:xfrm>
            <a:off x="-1" y="6311900"/>
            <a:ext cx="11353800" cy="570346"/>
          </a:xfrm>
          <a:custGeom>
            <a:avLst/>
            <a:gdLst/>
            <a:ahLst/>
            <a:cxnLst/>
            <a:rect l="l" t="t" r="r" b="b"/>
            <a:pathLst>
              <a:path w="11353800" h="570346" extrusionOk="0">
                <a:moveTo>
                  <a:pt x="0" y="0"/>
                </a:moveTo>
                <a:lnTo>
                  <a:pt x="4419175" y="0"/>
                </a:lnTo>
                <a:lnTo>
                  <a:pt x="6934625" y="0"/>
                </a:lnTo>
                <a:lnTo>
                  <a:pt x="11353800" y="0"/>
                </a:lnTo>
                <a:lnTo>
                  <a:pt x="11211214" y="570346"/>
                </a:lnTo>
                <a:lnTo>
                  <a:pt x="6792039" y="570346"/>
                </a:lnTo>
                <a:lnTo>
                  <a:pt x="4419175" y="570346"/>
                </a:lnTo>
                <a:lnTo>
                  <a:pt x="0" y="5703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24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  <a:defRPr sz="36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4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 sz="2000"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•"/>
              <a:defRPr sz="1800"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•"/>
              <a:defRPr sz="18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•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•"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24"/>
          <p:cNvSpPr txBox="1">
            <a:spLocks noGrp="1"/>
          </p:cNvSpPr>
          <p:nvPr>
            <p:ph type="ftr" idx="11"/>
          </p:nvPr>
        </p:nvSpPr>
        <p:spPr>
          <a:xfrm>
            <a:off x="838200" y="6356350"/>
            <a:ext cx="7315200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000" b="1" i="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Performing the SARS-CoV-2 Antigen RDT </a:t>
            </a:r>
            <a:endParaRPr/>
          </a:p>
        </p:txBody>
      </p:sp>
      <p:sp>
        <p:nvSpPr>
          <p:cNvPr id="28" name="Google Shape;28;p24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04908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5"/>
          <p:cNvSpPr/>
          <p:nvPr/>
        </p:nvSpPr>
        <p:spPr>
          <a:xfrm>
            <a:off x="0" y="0"/>
            <a:ext cx="5627866" cy="6858000"/>
          </a:xfrm>
          <a:custGeom>
            <a:avLst/>
            <a:gdLst/>
            <a:ahLst/>
            <a:cxnLst/>
            <a:rect l="l" t="t" r="r" b="b"/>
            <a:pathLst>
              <a:path w="5627866" h="6858000" extrusionOk="0">
                <a:moveTo>
                  <a:pt x="0" y="0"/>
                </a:moveTo>
                <a:lnTo>
                  <a:pt x="381000" y="0"/>
                </a:lnTo>
                <a:lnTo>
                  <a:pt x="5246866" y="0"/>
                </a:lnTo>
                <a:lnTo>
                  <a:pt x="5627866" y="0"/>
                </a:lnTo>
                <a:lnTo>
                  <a:pt x="3913366" y="6858000"/>
                </a:lnTo>
                <a:lnTo>
                  <a:pt x="3532366" y="6858000"/>
                </a:lnTo>
                <a:lnTo>
                  <a:pt x="381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25"/>
          <p:cNvSpPr txBox="1">
            <a:spLocks noGrp="1"/>
          </p:cNvSpPr>
          <p:nvPr>
            <p:ph type="title"/>
          </p:nvPr>
        </p:nvSpPr>
        <p:spPr>
          <a:xfrm>
            <a:off x="831850" y="0"/>
            <a:ext cx="3890621" cy="2257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5"/>
          <p:cNvSpPr txBox="1">
            <a:spLocks noGrp="1"/>
          </p:cNvSpPr>
          <p:nvPr>
            <p:ph type="body" idx="1"/>
          </p:nvPr>
        </p:nvSpPr>
        <p:spPr>
          <a:xfrm>
            <a:off x="831850" y="2650603"/>
            <a:ext cx="3890621" cy="16609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9191"/>
              </a:buClr>
              <a:buSzPts val="2000"/>
              <a:buNone/>
              <a:defRPr sz="2000">
                <a:solidFill>
                  <a:srgbClr val="91919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9191"/>
              </a:buClr>
              <a:buSzPts val="1800"/>
              <a:buNone/>
              <a:defRPr sz="1800">
                <a:solidFill>
                  <a:srgbClr val="91919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9191"/>
              </a:buClr>
              <a:buSzPts val="1600"/>
              <a:buNone/>
              <a:defRPr sz="1600">
                <a:solidFill>
                  <a:srgbClr val="91919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9191"/>
              </a:buClr>
              <a:buSzPts val="1600"/>
              <a:buNone/>
              <a:defRPr sz="1600">
                <a:solidFill>
                  <a:srgbClr val="919191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9191"/>
              </a:buClr>
              <a:buSzPts val="1600"/>
              <a:buNone/>
              <a:defRPr sz="1600">
                <a:solidFill>
                  <a:srgbClr val="919191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9191"/>
              </a:buClr>
              <a:buSzPts val="1600"/>
              <a:buNone/>
              <a:defRPr sz="1600">
                <a:solidFill>
                  <a:srgbClr val="919191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9191"/>
              </a:buClr>
              <a:buSzPts val="1600"/>
              <a:buNone/>
              <a:defRPr sz="1600">
                <a:solidFill>
                  <a:srgbClr val="919191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9191"/>
              </a:buClr>
              <a:buSzPts val="1600"/>
              <a:buNone/>
              <a:defRPr sz="1600">
                <a:solidFill>
                  <a:srgbClr val="919191"/>
                </a:solidFill>
              </a:defRPr>
            </a:lvl9pPr>
          </a:lstStyle>
          <a:p>
            <a:endParaRPr/>
          </a:p>
        </p:txBody>
      </p:sp>
      <p:pic>
        <p:nvPicPr>
          <p:cNvPr id="33" name="Google Shape;33;p25" descr="A picture containing squar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756744" y="420327"/>
            <a:ext cx="6017346" cy="60173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30660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Performing the SARS-CoV-2 Antigen RDT </a:t>
            </a:r>
            <a:endParaRPr/>
          </a:p>
        </p:txBody>
      </p:sp>
      <p:sp>
        <p:nvSpPr>
          <p:cNvPr id="37" name="Google Shape;37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739593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2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Performing the SARS-CoV-2 Antigen RDT </a:t>
            </a:r>
            <a:endParaRPr/>
          </a:p>
        </p:txBody>
      </p:sp>
      <p:sp>
        <p:nvSpPr>
          <p:cNvPr id="44" name="Google Shape;44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340217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8" name="Google Shape;48;p2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2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2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Performing the SARS-CoV-2 Antigen RDT </a:t>
            </a:r>
            <a:endParaRPr/>
          </a:p>
        </p:txBody>
      </p:sp>
      <p:sp>
        <p:nvSpPr>
          <p:cNvPr id="53" name="Google Shape;53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48956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Performing the SARS-CoV-2 Antigen RDT </a:t>
            </a:r>
            <a:endParaRPr/>
          </a:p>
        </p:txBody>
      </p:sp>
      <p:sp>
        <p:nvSpPr>
          <p:cNvPr id="58" name="Google Shape;58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9945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-1" y="6311900"/>
            <a:ext cx="11353800" cy="570346"/>
          </a:xfrm>
          <a:custGeom>
            <a:avLst/>
            <a:gdLst>
              <a:gd name="connsiteX0" fmla="*/ 0 w 11353800"/>
              <a:gd name="connsiteY0" fmla="*/ 0 h 570346"/>
              <a:gd name="connsiteX1" fmla="*/ 4419175 w 11353800"/>
              <a:gd name="connsiteY1" fmla="*/ 0 h 570346"/>
              <a:gd name="connsiteX2" fmla="*/ 6934625 w 11353800"/>
              <a:gd name="connsiteY2" fmla="*/ 0 h 570346"/>
              <a:gd name="connsiteX3" fmla="*/ 11353800 w 11353800"/>
              <a:gd name="connsiteY3" fmla="*/ 0 h 570346"/>
              <a:gd name="connsiteX4" fmla="*/ 11211214 w 11353800"/>
              <a:gd name="connsiteY4" fmla="*/ 570346 h 570346"/>
              <a:gd name="connsiteX5" fmla="*/ 6792039 w 11353800"/>
              <a:gd name="connsiteY5" fmla="*/ 570346 h 570346"/>
              <a:gd name="connsiteX6" fmla="*/ 4419175 w 11353800"/>
              <a:gd name="connsiteY6" fmla="*/ 570346 h 570346"/>
              <a:gd name="connsiteX7" fmla="*/ 0 w 11353800"/>
              <a:gd name="connsiteY7" fmla="*/ 570346 h 570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353800" h="570346">
                <a:moveTo>
                  <a:pt x="0" y="0"/>
                </a:moveTo>
                <a:lnTo>
                  <a:pt x="4419175" y="0"/>
                </a:lnTo>
                <a:lnTo>
                  <a:pt x="6934625" y="0"/>
                </a:lnTo>
                <a:lnTo>
                  <a:pt x="11353800" y="0"/>
                </a:lnTo>
                <a:lnTo>
                  <a:pt x="11211214" y="570346"/>
                </a:lnTo>
                <a:lnTo>
                  <a:pt x="6792039" y="570346"/>
                </a:lnTo>
                <a:lnTo>
                  <a:pt x="4419175" y="570346"/>
                </a:lnTo>
                <a:lnTo>
                  <a:pt x="0" y="5703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</p:spPr>
        <p:txBody>
          <a:bodyPr lIns="0" tIns="0" rIns="0" bIns="0" anchor="b" anchorCtr="0">
            <a:no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36203"/>
            <a:ext cx="10515600" cy="4440760"/>
          </a:xfrm>
        </p:spPr>
        <p:txBody>
          <a:bodyPr/>
          <a:lstStyle>
            <a:lvl1pPr>
              <a:lnSpc>
                <a:spcPct val="100000"/>
              </a:lnSpc>
              <a:buClr>
                <a:schemeClr val="accent1"/>
              </a:buClr>
              <a:defRPr sz="2000"/>
            </a:lvl1pPr>
            <a:lvl2pPr>
              <a:lnSpc>
                <a:spcPct val="100000"/>
              </a:lnSpc>
              <a:buClr>
                <a:schemeClr val="accent1"/>
              </a:buClr>
              <a:defRPr sz="1800"/>
            </a:lvl2pPr>
            <a:lvl3pPr>
              <a:lnSpc>
                <a:spcPct val="100000"/>
              </a:lnSpc>
              <a:buClr>
                <a:schemeClr val="accent1"/>
              </a:buClr>
              <a:defRPr sz="1800"/>
            </a:lvl3pPr>
            <a:lvl4pPr>
              <a:lnSpc>
                <a:spcPct val="100000"/>
              </a:lnSpc>
              <a:buClr>
                <a:schemeClr val="accent1"/>
              </a:buClr>
              <a:defRPr sz="1800"/>
            </a:lvl4pPr>
            <a:lvl5pPr>
              <a:lnSpc>
                <a:spcPct val="100000"/>
              </a:lnSpc>
              <a:buClr>
                <a:schemeClr val="accent1"/>
              </a:buClr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501650"/>
          </a:xfrm>
        </p:spPr>
        <p:txBody>
          <a:bodyPr lIns="0" tIns="0" rIns="0" bIns="0"/>
          <a:lstStyle>
            <a:lvl1pPr algn="l">
              <a:defRPr sz="1000" b="1" i="0" baseline="0">
                <a:solidFill>
                  <a:schemeClr val="bg1"/>
                </a:solidFill>
              </a:defRPr>
            </a:lvl1pPr>
          </a:lstStyle>
          <a:p>
            <a:pPr algn="l"/>
            <a:r>
              <a:rPr lang="en-GB" dirty="0"/>
              <a:t>Conference     |     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53799" y="6311900"/>
            <a:ext cx="510252" cy="575037"/>
          </a:xfrm>
        </p:spPr>
        <p:txBody>
          <a:bodyPr lIns="0" tIns="0" rIns="0" bIns="0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fld id="{42D34DE6-22C6-0E40-B20E-F2D718CBADB2}" type="slidenum">
              <a:rPr lang="en-GB" smtClean="0"/>
              <a:t>‹#›</a:t>
            </a:fld>
            <a:endParaRPr lang="en-GB" sz="1000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3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3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2" name="Google Shape;62;p3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3" name="Google Shape;63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Performing the SARS-CoV-2 Antigen RDT </a:t>
            </a:r>
            <a:endParaRPr/>
          </a:p>
        </p:txBody>
      </p:sp>
      <p:sp>
        <p:nvSpPr>
          <p:cNvPr id="65" name="Google Shape;65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321673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3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3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0" name="Google Shape;70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Performing the SARS-CoV-2 Antigen RDT </a:t>
            </a:r>
            <a:endParaRPr/>
          </a:p>
        </p:txBody>
      </p:sp>
      <p:sp>
        <p:nvSpPr>
          <p:cNvPr id="72" name="Google Shape;72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91403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3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Performing the SARS-CoV-2 Antigen RDT </a:t>
            </a:r>
            <a:endParaRPr/>
          </a:p>
        </p:txBody>
      </p:sp>
      <p:sp>
        <p:nvSpPr>
          <p:cNvPr id="78" name="Google Shape;78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597333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3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Performing the SARS-CoV-2 Antigen RDT </a:t>
            </a:r>
            <a:endParaRPr/>
          </a:p>
        </p:txBody>
      </p:sp>
      <p:sp>
        <p:nvSpPr>
          <p:cNvPr id="84" name="Google Shape;84;p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383716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ullet List" type="tx">
  <p:cSld name="Bullet Lis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95275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2100"/>
            </a:lvl1pPr>
            <a:lvl2pPr marL="914400" lvl="1" indent="-295275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2100"/>
            </a:lvl2pPr>
            <a:lvl3pPr marL="1371600" lvl="2" indent="-295275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2100"/>
            </a:lvl3pPr>
            <a:lvl4pPr marL="1828800" lvl="3" indent="-295275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2100"/>
            </a:lvl4pPr>
            <a:lvl5pPr marL="2286000" lvl="4" indent="-295275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21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3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30126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0" y="0"/>
            <a:ext cx="5627866" cy="6858000"/>
          </a:xfrm>
          <a:custGeom>
            <a:avLst/>
            <a:gdLst>
              <a:gd name="connsiteX0" fmla="*/ 0 w 5627866"/>
              <a:gd name="connsiteY0" fmla="*/ 0 h 6858000"/>
              <a:gd name="connsiteX1" fmla="*/ 381000 w 5627866"/>
              <a:gd name="connsiteY1" fmla="*/ 0 h 6858000"/>
              <a:gd name="connsiteX2" fmla="*/ 5246866 w 5627866"/>
              <a:gd name="connsiteY2" fmla="*/ 0 h 6858000"/>
              <a:gd name="connsiteX3" fmla="*/ 5627866 w 5627866"/>
              <a:gd name="connsiteY3" fmla="*/ 0 h 6858000"/>
              <a:gd name="connsiteX4" fmla="*/ 3913366 w 5627866"/>
              <a:gd name="connsiteY4" fmla="*/ 6858000 h 6858000"/>
              <a:gd name="connsiteX5" fmla="*/ 3532366 w 5627866"/>
              <a:gd name="connsiteY5" fmla="*/ 6858000 h 6858000"/>
              <a:gd name="connsiteX6" fmla="*/ 381000 w 5627866"/>
              <a:gd name="connsiteY6" fmla="*/ 6858000 h 6858000"/>
              <a:gd name="connsiteX7" fmla="*/ 0 w 5627866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27866" h="6858000">
                <a:moveTo>
                  <a:pt x="0" y="0"/>
                </a:moveTo>
                <a:lnTo>
                  <a:pt x="381000" y="0"/>
                </a:lnTo>
                <a:lnTo>
                  <a:pt x="5246866" y="0"/>
                </a:lnTo>
                <a:lnTo>
                  <a:pt x="5627866" y="0"/>
                </a:lnTo>
                <a:lnTo>
                  <a:pt x="3913366" y="6858000"/>
                </a:lnTo>
                <a:lnTo>
                  <a:pt x="3532366" y="6858000"/>
                </a:lnTo>
                <a:lnTo>
                  <a:pt x="381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0"/>
            <a:ext cx="3890621" cy="2257063"/>
          </a:xfrm>
        </p:spPr>
        <p:txBody>
          <a:bodyPr lIns="0" tIns="0" rIns="0" bIns="0" anchor="b" anchorCtr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650603"/>
            <a:ext cx="3890621" cy="1660967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7" name="Picture 6" descr="A picture containing square&#10;&#10;Description automatically generated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56744" y="420327"/>
            <a:ext cx="6017346" cy="601734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4661-BAA7-F149-B0AE-2834D6842173}" type="datetime1">
              <a:rPr lang="en-GB" smtClean="0"/>
              <a:t>06/09/2022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Conference     |     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0FBA3-CBE1-834F-823B-F08B6CF2EF30}" type="datetime1">
              <a:rPr lang="en-GB" smtClean="0"/>
              <a:t>06/09/2022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Conference     |     Presentation title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B9B3-26BA-CE4B-AA8D-50468E00C9E9}" type="datetime1">
              <a:rPr lang="en-GB" smtClean="0"/>
              <a:t>06/09/2022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Conference     |     Presentation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39D2-B145-9744-A7CB-0ED55E6AD7CA}" type="datetime1">
              <a:rPr lang="en-GB" smtClean="0"/>
              <a:t>06/09/2022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Conference     |     Presentation 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7A66-22E5-284D-A669-21C8322AB884}" type="datetime1">
              <a:rPr lang="en-GB" smtClean="0"/>
              <a:t>06/09/2022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Conference     |     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42D7C-D06F-5A48-8287-7DB99DDE1A10}" type="datetime1">
              <a:rPr lang="en-GB" smtClean="0"/>
              <a:t>06/09/2022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Conference     |     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7B58B-8C31-CE4B-8FCE-2DE0FE0DE13E}" type="datetime1">
              <a:rPr lang="en-GB" smtClean="0"/>
              <a:t>06/09/2022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Conference     |     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SARS-CoV-2 Antigen Rapid Diagnostic Test Training Workshop – v2.0 | Performing the SARS-CoV-2 Antigen RDT </a:t>
            </a:r>
            <a:endParaRPr/>
          </a:p>
        </p:txBody>
      </p:sp>
      <p:sp>
        <p:nvSpPr>
          <p:cNvPr id="14" name="Google Shape;14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1381759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3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10" Type="http://schemas.openxmlformats.org/officeDocument/2006/relationships/image" Target="../media/image24.svg"/><Relationship Id="rId4" Type="http://schemas.openxmlformats.org/officeDocument/2006/relationships/image" Target="../media/image20.png"/><Relationship Id="rId9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hyperlink" Target="https://www.youtube.com/watch?v=hED71QH1XRo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xtranet.who.int/hslp" TargetMode="External"/><Relationship Id="rId2" Type="http://schemas.openxmlformats.org/officeDocument/2006/relationships/hyperlink" Target="https://extranet.who.int/hslp/?q=content/terms-us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ihrhrt@who.int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5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46175"/>
            <a:ext cx="4588565" cy="2940351"/>
          </a:xfrm>
        </p:spPr>
        <p:txBody>
          <a:bodyPr/>
          <a:lstStyle/>
          <a:p>
            <a:r>
              <a:rPr lang="ru-RU" dirty="0"/>
              <a:t>08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236996"/>
            <a:ext cx="3992217" cy="2583035"/>
          </a:xfrm>
        </p:spPr>
        <p:txBody>
          <a:bodyPr>
            <a:normAutofit/>
          </a:bodyPr>
          <a:lstStyle/>
          <a:p>
            <a:r>
              <a:rPr lang="ru-RU" sz="3600" dirty="0"/>
              <a:t>Постановка</a:t>
            </a:r>
            <a:r>
              <a:rPr lang="en-US" sz="3600" dirty="0"/>
              <a:t> </a:t>
            </a:r>
            <a:r>
              <a:rPr lang="ru-RU" sz="3600" dirty="0"/>
              <a:t>диагностического экспресс-теста на антигены вируса SARS-CoV-2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595" y="162817"/>
            <a:ext cx="2257794" cy="7912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86E37F6-6BAE-4DBB-90D8-BF15927BBA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600" y="57600"/>
            <a:ext cx="2970769" cy="8784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lose up of a person&#10;&#10;Description automatically generated"/>
          <p:cNvPicPr>
            <a:picLocks noChangeAspect="1"/>
          </p:cNvPicPr>
          <p:nvPr/>
        </p:nvPicPr>
        <p:blipFill rotWithShape="1">
          <a:blip r:embed="rId2"/>
          <a:srcRect t="13551" b="15571"/>
          <a:stretch>
            <a:fillRect/>
          </a:stretch>
        </p:blipFill>
        <p:spPr>
          <a:xfrm>
            <a:off x="6430648" y="4353646"/>
            <a:ext cx="4772218" cy="195825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ru-RU" dirty="0"/>
              <a:t>Запишите результат теста в журнал регистрации ДЭТ на антигены SARS‑CoV‑2.</a:t>
            </a:r>
          </a:p>
          <a:p>
            <a:r>
              <a:rPr lang="ru-RU" dirty="0"/>
              <a:t>Выдайте результат теста.</a:t>
            </a:r>
          </a:p>
          <a:p>
            <a:r>
              <a:rPr lang="ru-RU" dirty="0"/>
              <a:t>Поместите все отходы (использованный набор реагентов, пробирку с буфером для экстракции, зонд-тампон и бумажную подставку-штатив) в пакет для удаления опасных биологических отходов.</a:t>
            </a:r>
          </a:p>
          <a:p>
            <a:pPr lvl="0"/>
            <a:r>
              <a:rPr lang="ru-RU" dirty="0"/>
              <a:t>Снимите медицинскую маску, халат, перчатки и защитные очки или лицевой щиток.</a:t>
            </a:r>
          </a:p>
          <a:p>
            <a:pPr lvl="0"/>
            <a:r>
              <a:rPr lang="ru-RU" dirty="0"/>
              <a:t>Проведите гигиеническую обработку рук.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10</a:t>
            </a:fld>
            <a:endParaRPr lang="en-GB" dirty="0"/>
          </a:p>
        </p:txBody>
      </p:sp>
      <p:sp>
        <p:nvSpPr>
          <p:cNvPr id="17" name="Title 1"/>
          <p:cNvSpPr txBox="1"/>
          <p:nvPr/>
        </p:nvSpPr>
        <p:spPr>
          <a:xfrm>
            <a:off x="838200" y="582296"/>
            <a:ext cx="10515600" cy="94281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Процедура постановки ДЭТ на антигены вируса SARS‑CoV‑2 (3)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5456241-E1D0-4332-9AFA-EC296B018D68}"/>
              </a:ext>
            </a:extLst>
          </p:cNvPr>
          <p:cNvGrpSpPr/>
          <p:nvPr/>
        </p:nvGrpSpPr>
        <p:grpSpPr>
          <a:xfrm>
            <a:off x="7589523" y="1203665"/>
            <a:ext cx="4318728" cy="596348"/>
            <a:chOff x="7861998" y="1527451"/>
            <a:chExt cx="4455560" cy="596348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8C86C79-E538-451B-AA23-DA55D0E2ACC5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rgbClr val="009A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4" name="Graphic 23" descr="Pencil">
              <a:extLst>
                <a:ext uri="{FF2B5EF4-FFF2-40B4-BE49-F238E27FC236}">
                  <a16:creationId xmlns:a16="http://schemas.microsoft.com/office/drawing/2014/main" id="{0625444A-37B3-4952-9BA7-6658C92CFE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7D57F59-CF7C-4C46-BFF1-D96461DEB808}"/>
                </a:ext>
              </a:extLst>
            </p:cNvPr>
            <p:cNvSpPr txBox="1"/>
            <p:nvPr/>
          </p:nvSpPr>
          <p:spPr>
            <a:xfrm>
              <a:off x="8343513" y="1644369"/>
              <a:ext cx="3974045" cy="400110"/>
            </a:xfrm>
            <a:prstGeom prst="rect">
              <a:avLst/>
            </a:prstGeom>
            <a:solidFill>
              <a:srgbClr val="009AC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000" dirty="0">
                  <a:solidFill>
                    <a:srgbClr val="FFFFFF"/>
                  </a:solidFill>
                  <a:ea typeface="Calibri" panose="020F0502020204030204" charset="0"/>
                  <a:cs typeface="Calibri" panose="020F0502020204030204" charset="0"/>
                </a:rPr>
                <a:t>Может потребоваться адаптация этого слайда в зависимости от используемого ДЭТ на антигены вируса SARS-COV-2 </a:t>
              </a:r>
            </a:p>
          </p:txBody>
        </p:sp>
      </p:grp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41B1DEEF-E6B6-BD96-5FD1-87203FB41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406449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 Постановка ДЭТ на антигены вируса SARS-CoV-2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Интерпретация результатов ДЭТ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11</a:t>
            </a:fld>
            <a:endParaRPr lang="en-GB" dirty="0"/>
          </a:p>
        </p:txBody>
      </p:sp>
      <p:sp>
        <p:nvSpPr>
          <p:cNvPr id="6" name="Text Placeholder 4"/>
          <p:cNvSpPr txBox="1"/>
          <p:nvPr/>
        </p:nvSpPr>
        <p:spPr>
          <a:xfrm>
            <a:off x="838200" y="1746202"/>
            <a:ext cx="7853515" cy="41465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>
                <a:solidFill>
                  <a:srgbClr val="009AC9"/>
                </a:solidFill>
              </a:rPr>
              <a:t>Результаты ДЭТ следует рассматривать вместе с историей болезни пациента и другой доступной информацией.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/>
              <a:t>Интерпретация результатов ДЭТ на устройстве: </a:t>
            </a:r>
          </a:p>
          <a:p>
            <a:r>
              <a:rPr lang="ru-RU" dirty="0"/>
              <a:t>Когда цветная полоска появляется в верхней части окошка, это говорит о том, что тест работает правильно. </a:t>
            </a:r>
            <a:br>
              <a:rPr lang="en-US" dirty="0"/>
            </a:br>
            <a:r>
              <a:rPr lang="ru-RU" dirty="0"/>
              <a:t>Эта полоска – контроль (С).</a:t>
            </a:r>
          </a:p>
          <a:p>
            <a:r>
              <a:rPr lang="ru-RU" dirty="0"/>
              <a:t>Цветная полоска может появиться в нижней части окошка. Эта полоска – тест на антиген вируса SARS‑CoV‑2 (Т).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A008F62D-4478-49DD-80C9-3F4E4A96AF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2160" y="1736203"/>
            <a:ext cx="1010782" cy="3613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CFCBF9-E06B-B40F-AF06-B3F930D01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406449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 Постановка ДЭТ на антигены вируса SARS-CoV-2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15590"/>
            <a:ext cx="7081911" cy="2449933"/>
          </a:xfrm>
        </p:spPr>
        <p:txBody>
          <a:bodyPr/>
          <a:lstStyle/>
          <a:p>
            <a:r>
              <a:rPr lang="ru-RU" dirty="0"/>
              <a:t>Полоска «C» </a:t>
            </a:r>
            <a:r>
              <a:rPr lang="ru-RU" b="1" dirty="0"/>
              <a:t>есть</a:t>
            </a:r>
            <a:r>
              <a:rPr lang="ru-RU" dirty="0"/>
              <a:t>, а полоски «T» </a:t>
            </a:r>
            <a:r>
              <a:rPr lang="ru-RU" b="1" dirty="0"/>
              <a:t>нет</a:t>
            </a:r>
            <a:r>
              <a:rPr lang="ru-RU" dirty="0"/>
              <a:t> – означает, что вирус SARS‑CoV‑2 НЕ ОБНАРУЖЕН.</a:t>
            </a:r>
          </a:p>
          <a:p>
            <a:r>
              <a:rPr lang="ru-RU" dirty="0"/>
              <a:t>Результат теста следует интерпретировать как </a:t>
            </a:r>
            <a:r>
              <a:rPr lang="ru-RU" b="1" dirty="0">
                <a:solidFill>
                  <a:srgbClr val="009AC9"/>
                </a:solidFill>
              </a:rPr>
              <a:t>ОТРИЦАТЕЛЬНЫЙ</a:t>
            </a:r>
            <a:r>
              <a:rPr lang="ru-RU" dirty="0"/>
              <a:t>.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12</a:t>
            </a:fld>
            <a:endParaRPr lang="en-GB" dirty="0"/>
          </a:p>
        </p:txBody>
      </p:sp>
      <p:sp>
        <p:nvSpPr>
          <p:cNvPr id="16" name="Title 1"/>
          <p:cNvSpPr txBox="1"/>
          <p:nvPr/>
        </p:nvSpPr>
        <p:spPr>
          <a:xfrm>
            <a:off x="838200" y="582296"/>
            <a:ext cx="10515600" cy="94281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Интерпретация результатов:</a:t>
            </a:r>
            <a:br>
              <a:rPr lang="ru-RU" dirty="0"/>
            </a:br>
            <a:r>
              <a:rPr lang="ru-RU" dirty="0"/>
              <a:t>отрицательные результаты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5C1C5EC-49A6-4D75-8085-C036BB6AA5A9}"/>
              </a:ext>
            </a:extLst>
          </p:cNvPr>
          <p:cNvGrpSpPr/>
          <p:nvPr/>
        </p:nvGrpSpPr>
        <p:grpSpPr>
          <a:xfrm>
            <a:off x="7589523" y="1041105"/>
            <a:ext cx="4318728" cy="596348"/>
            <a:chOff x="7861998" y="1527451"/>
            <a:chExt cx="4455560" cy="596348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762C827-4B9C-47E3-A7AE-5D17954EAC9B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rgbClr val="009A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4" name="Graphic 13" descr="Pencil">
              <a:extLst>
                <a:ext uri="{FF2B5EF4-FFF2-40B4-BE49-F238E27FC236}">
                  <a16:creationId xmlns:a16="http://schemas.microsoft.com/office/drawing/2014/main" id="{3A0486DB-6B21-4790-B3BF-FA035F43BB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66A85FD-6222-42CD-BF4E-55513B26A683}"/>
                </a:ext>
              </a:extLst>
            </p:cNvPr>
            <p:cNvSpPr txBox="1"/>
            <p:nvPr/>
          </p:nvSpPr>
          <p:spPr>
            <a:xfrm>
              <a:off x="8343513" y="1644369"/>
              <a:ext cx="3974045" cy="400110"/>
            </a:xfrm>
            <a:prstGeom prst="rect">
              <a:avLst/>
            </a:prstGeom>
            <a:solidFill>
              <a:srgbClr val="009AC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000" dirty="0">
                  <a:solidFill>
                    <a:srgbClr val="FFFFFF"/>
                  </a:solidFill>
                  <a:ea typeface="Calibri" panose="020F0502020204030204" charset="0"/>
                  <a:cs typeface="Calibri" panose="020F0502020204030204" charset="0"/>
                </a:rPr>
                <a:t>Может потребоваться адаптация этого слайда в зависимости от используемого ДЭТ на антигены вируса SARS-COV-2 </a:t>
              </a:r>
            </a:p>
          </p:txBody>
        </p:sp>
      </p:grpSp>
      <p:pic>
        <p:nvPicPr>
          <p:cNvPr id="2050" name="Picture 2">
            <a:extLst>
              <a:ext uri="{FF2B5EF4-FFF2-40B4-BE49-F238E27FC236}">
                <a16:creationId xmlns:a16="http://schemas.microsoft.com/office/drawing/2014/main" id="{B463E0FD-9A34-3988-2F6E-EB4AEC60F5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348" y="2040200"/>
            <a:ext cx="919519" cy="329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127276C-326E-8E52-0CB5-3E47F270AC82}"/>
              </a:ext>
            </a:extLst>
          </p:cNvPr>
          <p:cNvSpPr txBox="1"/>
          <p:nvPr/>
        </p:nvSpPr>
        <p:spPr>
          <a:xfrm>
            <a:off x="8455901" y="5506621"/>
            <a:ext cx="209241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9AC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ОТРИЦАТЕЛЬНЫЙ</a:t>
            </a:r>
            <a:endParaRPr lang="en-GB" sz="1100" dirty="0"/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266E3181-2EDD-C0E6-F88C-EAF794009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406449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 Постановка ДЭТ на антигены вируса SARS-CoV-2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13</a:t>
            </a:fld>
            <a:endParaRPr lang="en-GB" dirty="0"/>
          </a:p>
        </p:txBody>
      </p:sp>
      <p:sp>
        <p:nvSpPr>
          <p:cNvPr id="18" name="Title 1"/>
          <p:cNvSpPr txBox="1"/>
          <p:nvPr/>
        </p:nvSpPr>
        <p:spPr>
          <a:xfrm>
            <a:off x="838200" y="582296"/>
            <a:ext cx="10515600" cy="94281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Интерпретация результатов:</a:t>
            </a:r>
            <a:br>
              <a:rPr lang="ru-RU" dirty="0"/>
            </a:br>
            <a:r>
              <a:rPr lang="ru-RU" dirty="0"/>
              <a:t>положительные результаты</a:t>
            </a:r>
          </a:p>
        </p:txBody>
      </p:sp>
      <p:sp>
        <p:nvSpPr>
          <p:cNvPr id="24" name="Content Placeholder 2"/>
          <p:cNvSpPr txBox="1"/>
          <p:nvPr/>
        </p:nvSpPr>
        <p:spPr>
          <a:xfrm>
            <a:off x="838200" y="1915590"/>
            <a:ext cx="7081911" cy="2449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Полоска «C» </a:t>
            </a:r>
            <a:r>
              <a:rPr lang="ru-RU" b="1" dirty="0"/>
              <a:t>и</a:t>
            </a:r>
            <a:r>
              <a:rPr lang="ru-RU" dirty="0"/>
              <a:t> полоска «T» </a:t>
            </a:r>
            <a:r>
              <a:rPr lang="ru-RU" b="1" dirty="0"/>
              <a:t>есть</a:t>
            </a:r>
            <a:r>
              <a:rPr lang="ru-RU" dirty="0"/>
              <a:t> – означает, что </a:t>
            </a:r>
            <a:br>
              <a:rPr lang="ru-RU" dirty="0"/>
            </a:br>
            <a:r>
              <a:rPr lang="ru-RU" dirty="0"/>
              <a:t>вирус SARS‑CoV‑2 ОБНАРУЖЕН.</a:t>
            </a:r>
          </a:p>
          <a:p>
            <a:r>
              <a:rPr lang="ru-RU" dirty="0"/>
              <a:t>Даже если </a:t>
            </a:r>
            <a:r>
              <a:rPr lang="ru-RU" b="1" dirty="0"/>
              <a:t>контрольная полоска бледная или полоска теста прокрашена неравномерно</a:t>
            </a:r>
            <a:r>
              <a:rPr lang="ru-RU" dirty="0"/>
              <a:t>, следует считать, что тест был выполнен правильно, а его результат следует интерпретировать как </a:t>
            </a:r>
            <a:r>
              <a:rPr lang="ru-RU" b="1" dirty="0">
                <a:solidFill>
                  <a:srgbClr val="009AC9"/>
                </a:solidFill>
              </a:rPr>
              <a:t>ПОЛОЖИТЕЛЬНЫЙ</a:t>
            </a:r>
            <a:r>
              <a:rPr lang="ru-RU" dirty="0"/>
              <a:t>.</a:t>
            </a:r>
          </a:p>
          <a:p>
            <a:endParaRPr lang="en-GB" dirty="0"/>
          </a:p>
          <a:p>
            <a:endParaRPr lang="en-GB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F3F3FDB-3815-429D-B918-3F4C468F00E1}"/>
              </a:ext>
            </a:extLst>
          </p:cNvPr>
          <p:cNvGrpSpPr/>
          <p:nvPr/>
        </p:nvGrpSpPr>
        <p:grpSpPr>
          <a:xfrm>
            <a:off x="7589523" y="1041105"/>
            <a:ext cx="4318728" cy="596348"/>
            <a:chOff x="7861998" y="1527451"/>
            <a:chExt cx="4455560" cy="596348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4BEF30A-C7D0-460E-B9BF-EF035B8C04E4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rgbClr val="009A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5" name="Graphic 24" descr="Pencil">
              <a:extLst>
                <a:ext uri="{FF2B5EF4-FFF2-40B4-BE49-F238E27FC236}">
                  <a16:creationId xmlns:a16="http://schemas.microsoft.com/office/drawing/2014/main" id="{9516EFA3-78BA-4B6D-9EFA-2A5C58CD37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DC1E1D2-C728-4719-B80D-0DB5DC468DA6}"/>
                </a:ext>
              </a:extLst>
            </p:cNvPr>
            <p:cNvSpPr txBox="1"/>
            <p:nvPr/>
          </p:nvSpPr>
          <p:spPr>
            <a:xfrm>
              <a:off x="8343513" y="1644369"/>
              <a:ext cx="3974045" cy="400110"/>
            </a:xfrm>
            <a:prstGeom prst="rect">
              <a:avLst/>
            </a:prstGeom>
            <a:solidFill>
              <a:srgbClr val="009AC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000" dirty="0">
                  <a:solidFill>
                    <a:srgbClr val="FFFFFF"/>
                  </a:solidFill>
                  <a:ea typeface="Calibri" panose="020F0502020204030204" charset="0"/>
                  <a:cs typeface="Calibri" panose="020F0502020204030204" charset="0"/>
                </a:rPr>
                <a:t>Может потребоваться адаптация этого слайда в зависимости от используемого ДЭТ на антигены вируса SARS-COV-2 </a:t>
              </a:r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D206E822-60EF-3B45-65EC-01C70FCB4A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9043" y="1765578"/>
            <a:ext cx="2155197" cy="3019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98D624B-7D2C-5188-F312-46365966967B}"/>
              </a:ext>
            </a:extLst>
          </p:cNvPr>
          <p:cNvSpPr txBox="1"/>
          <p:nvPr/>
        </p:nvSpPr>
        <p:spPr>
          <a:xfrm>
            <a:off x="9034492" y="5053159"/>
            <a:ext cx="204787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9AC9"/>
                </a:solidFill>
              </a:rPr>
              <a:t>ПОЛОЖИТЕЛЬНЫЙ</a:t>
            </a:r>
            <a:endParaRPr lang="en-GB" sz="1400" dirty="0"/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CEA12BB5-8129-7B89-FB6E-30FB8A24E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406449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 Постановка ДЭТ на антигены вируса SARS-CoV-2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14</a:t>
            </a:fld>
            <a:endParaRPr lang="en-GB" dirty="0"/>
          </a:p>
        </p:txBody>
      </p:sp>
      <p:sp>
        <p:nvSpPr>
          <p:cNvPr id="12" name="Title 1"/>
          <p:cNvSpPr txBox="1"/>
          <p:nvPr/>
        </p:nvSpPr>
        <p:spPr>
          <a:xfrm>
            <a:off x="838200" y="582296"/>
            <a:ext cx="10515600" cy="94281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Интерпретация результатов:</a:t>
            </a:r>
            <a:br>
              <a:rPr lang="ru-RU" dirty="0"/>
            </a:br>
            <a:r>
              <a:rPr lang="ru-RU" dirty="0"/>
              <a:t>недостоверные результаты</a:t>
            </a:r>
          </a:p>
        </p:txBody>
      </p:sp>
      <p:sp>
        <p:nvSpPr>
          <p:cNvPr id="23" name="Content Placeholder 2"/>
          <p:cNvSpPr txBox="1"/>
          <p:nvPr/>
        </p:nvSpPr>
        <p:spPr>
          <a:xfrm>
            <a:off x="838200" y="1915590"/>
            <a:ext cx="7081911" cy="2449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Полоски «C» </a:t>
            </a:r>
            <a:r>
              <a:rPr lang="ru-RU" b="1" dirty="0"/>
              <a:t>нет,</a:t>
            </a:r>
            <a:r>
              <a:rPr lang="ru-RU" dirty="0"/>
              <a:t> независимо от того, есть ли полоска «T», – означает, что тест </a:t>
            </a:r>
            <a:r>
              <a:rPr lang="ru-RU" b="1" dirty="0">
                <a:solidFill>
                  <a:srgbClr val="009AC9"/>
                </a:solidFill>
              </a:rPr>
              <a:t>НЕДОСТОВЕРНЫЙ.</a:t>
            </a:r>
          </a:p>
          <a:p>
            <a:r>
              <a:rPr lang="ru-RU" dirty="0"/>
              <a:t>Повторите тест, используя новое (нераспечатанное) тестовое устройство ДЭТ на антигены SARS‑CoV‑2 и новую пробу.</a:t>
            </a:r>
          </a:p>
          <a:p>
            <a:endParaRPr lang="en-GB" dirty="0"/>
          </a:p>
          <a:p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ABEC863-3ED0-40AA-BD0E-6EB0D58B2F5F}"/>
              </a:ext>
            </a:extLst>
          </p:cNvPr>
          <p:cNvGrpSpPr/>
          <p:nvPr/>
        </p:nvGrpSpPr>
        <p:grpSpPr>
          <a:xfrm>
            <a:off x="7589523" y="1041105"/>
            <a:ext cx="4318728" cy="596348"/>
            <a:chOff x="7861998" y="1527451"/>
            <a:chExt cx="4455560" cy="596348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578EB452-7402-4D4F-AA0F-9E05C72409CF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rgbClr val="009A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7" name="Graphic 16" descr="Pencil">
              <a:extLst>
                <a:ext uri="{FF2B5EF4-FFF2-40B4-BE49-F238E27FC236}">
                  <a16:creationId xmlns:a16="http://schemas.microsoft.com/office/drawing/2014/main" id="{9C509D89-27A5-4E75-8874-3430ABF6F5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CB973BC-7F7E-4D55-862A-B3E1BBC94593}"/>
                </a:ext>
              </a:extLst>
            </p:cNvPr>
            <p:cNvSpPr txBox="1"/>
            <p:nvPr/>
          </p:nvSpPr>
          <p:spPr>
            <a:xfrm>
              <a:off x="8343513" y="1644369"/>
              <a:ext cx="3974045" cy="400110"/>
            </a:xfrm>
            <a:prstGeom prst="rect">
              <a:avLst/>
            </a:prstGeom>
            <a:solidFill>
              <a:srgbClr val="009AC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000" dirty="0">
                  <a:solidFill>
                    <a:srgbClr val="FFFFFF"/>
                  </a:solidFill>
                  <a:ea typeface="Calibri" panose="020F0502020204030204" charset="0"/>
                  <a:cs typeface="Calibri" panose="020F0502020204030204" charset="0"/>
                </a:rPr>
                <a:t>Может потребоваться адаптация этого слайда в зависимости от используемого ДЭТ на антигены вируса SARS-COV-2 </a:t>
              </a:r>
            </a:p>
          </p:txBody>
        </p:sp>
      </p:grpSp>
      <p:pic>
        <p:nvPicPr>
          <p:cNvPr id="4098" name="Picture 2">
            <a:extLst>
              <a:ext uri="{FF2B5EF4-FFF2-40B4-BE49-F238E27FC236}">
                <a16:creationId xmlns:a16="http://schemas.microsoft.com/office/drawing/2014/main" id="{EEA5FBD0-6EAE-D579-9FA8-A6E29143BC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4011" y="1841906"/>
            <a:ext cx="2296477" cy="317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B3B0044-DC6D-518A-DCFF-EBBAC7C524D9}"/>
              </a:ext>
            </a:extLst>
          </p:cNvPr>
          <p:cNvSpPr txBox="1"/>
          <p:nvPr/>
        </p:nvSpPr>
        <p:spPr>
          <a:xfrm>
            <a:off x="9012651" y="5207048"/>
            <a:ext cx="28956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9AC9"/>
                </a:solidFill>
              </a:rPr>
              <a:t>НЕДОСТОВЕРНЫЙ</a:t>
            </a:r>
            <a:endParaRPr lang="en-GB" sz="1400" dirty="0"/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1F04C45D-0086-5AB2-3801-8116013A0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406449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 Постановка ДЭТ на антигены вируса SARS-CoV-2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15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91919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24" name="Google Shape;224;p14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ru-RU"/>
              <a:t>Интерпретация результатов ДЭТ</a:t>
            </a:r>
          </a:p>
        </p:txBody>
      </p:sp>
      <p:pic>
        <p:nvPicPr>
          <p:cNvPr id="2" name="Picture 2" descr="Timeline&#10;&#10;Description automatically generated">
            <a:extLst>
              <a:ext uri="{FF2B5EF4-FFF2-40B4-BE49-F238E27FC236}">
                <a16:creationId xmlns:a16="http://schemas.microsoft.com/office/drawing/2014/main" id="{234DEE14-3C31-2F3B-770C-708AC9CE6A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1058" y="1517485"/>
            <a:ext cx="8891550" cy="4695550"/>
          </a:xfrm>
          <a:prstGeom prst="rect">
            <a:avLst/>
          </a:prstGeom>
        </p:spPr>
      </p:pic>
      <p:pic>
        <p:nvPicPr>
          <p:cNvPr id="3" name="Graphic 3" descr="Stopwatch with solid fill">
            <a:extLst>
              <a:ext uri="{FF2B5EF4-FFF2-40B4-BE49-F238E27FC236}">
                <a16:creationId xmlns:a16="http://schemas.microsoft.com/office/drawing/2014/main" id="{6728F557-8286-63DD-E228-B790550238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03166" y="1255846"/>
            <a:ext cx="914400" cy="914400"/>
          </a:xfrm>
          <a:prstGeom prst="rect">
            <a:avLst/>
          </a:prstGeom>
        </p:spPr>
      </p:pic>
      <p:pic>
        <p:nvPicPr>
          <p:cNvPr id="4" name="Graphic 4" descr="Tick with solid fill">
            <a:extLst>
              <a:ext uri="{FF2B5EF4-FFF2-40B4-BE49-F238E27FC236}">
                <a16:creationId xmlns:a16="http://schemas.microsoft.com/office/drawing/2014/main" id="{3053B923-ED69-1B90-2B60-9BDCAB50A5F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068265" y="2436655"/>
            <a:ext cx="507225" cy="507225"/>
          </a:xfrm>
          <a:prstGeom prst="rect">
            <a:avLst/>
          </a:prstGeom>
        </p:spPr>
      </p:pic>
      <p:pic>
        <p:nvPicPr>
          <p:cNvPr id="5" name="Graphic 4" descr="Tick with solid fill">
            <a:extLst>
              <a:ext uri="{FF2B5EF4-FFF2-40B4-BE49-F238E27FC236}">
                <a16:creationId xmlns:a16="http://schemas.microsoft.com/office/drawing/2014/main" id="{7AFD324B-0D86-EABB-4B8F-3086A22136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480279" y="4001372"/>
            <a:ext cx="507225" cy="507225"/>
          </a:xfrm>
          <a:prstGeom prst="rect">
            <a:avLst/>
          </a:prstGeom>
        </p:spPr>
      </p:pic>
      <p:pic>
        <p:nvPicPr>
          <p:cNvPr id="11" name="Graphic 4" descr="Tick with solid fill">
            <a:extLst>
              <a:ext uri="{FF2B5EF4-FFF2-40B4-BE49-F238E27FC236}">
                <a16:creationId xmlns:a16="http://schemas.microsoft.com/office/drawing/2014/main" id="{F4D6AAD3-9C2F-8F5E-1842-02C1F1C4578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98112" y="5397402"/>
            <a:ext cx="507225" cy="507225"/>
          </a:xfrm>
          <a:prstGeom prst="rect">
            <a:avLst/>
          </a:prstGeom>
        </p:spPr>
      </p:pic>
      <p:pic>
        <p:nvPicPr>
          <p:cNvPr id="12" name="Graphic 12" descr="Close with solid fill">
            <a:extLst>
              <a:ext uri="{FF2B5EF4-FFF2-40B4-BE49-F238E27FC236}">
                <a16:creationId xmlns:a16="http://schemas.microsoft.com/office/drawing/2014/main" id="{2978EAFE-AC99-F79E-FD8E-50826045A23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442495" y="2454105"/>
            <a:ext cx="501408" cy="507225"/>
          </a:xfrm>
          <a:prstGeom prst="rect">
            <a:avLst/>
          </a:prstGeom>
        </p:spPr>
      </p:pic>
      <p:pic>
        <p:nvPicPr>
          <p:cNvPr id="13" name="Graphic 12" descr="Close with solid fill">
            <a:extLst>
              <a:ext uri="{FF2B5EF4-FFF2-40B4-BE49-F238E27FC236}">
                <a16:creationId xmlns:a16="http://schemas.microsoft.com/office/drawing/2014/main" id="{4656A049-2107-6B29-0108-23E9960117B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773074" y="4001371"/>
            <a:ext cx="501408" cy="507225"/>
          </a:xfrm>
          <a:prstGeom prst="rect">
            <a:avLst/>
          </a:prstGeom>
        </p:spPr>
      </p:pic>
      <p:pic>
        <p:nvPicPr>
          <p:cNvPr id="14" name="Graphic 12" descr="Close with solid fill">
            <a:extLst>
              <a:ext uri="{FF2B5EF4-FFF2-40B4-BE49-F238E27FC236}">
                <a16:creationId xmlns:a16="http://schemas.microsoft.com/office/drawing/2014/main" id="{3CCF23F1-702A-A9EC-CA28-D51A71DBCE8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173456" y="5397402"/>
            <a:ext cx="501408" cy="507225"/>
          </a:xfrm>
          <a:prstGeom prst="rect">
            <a:avLst/>
          </a:prstGeom>
        </p:spPr>
      </p:pic>
      <p:grpSp>
        <p:nvGrpSpPr>
          <p:cNvPr id="17" name="Group 10">
            <a:extLst>
              <a:ext uri="{FF2B5EF4-FFF2-40B4-BE49-F238E27FC236}">
                <a16:creationId xmlns:a16="http://schemas.microsoft.com/office/drawing/2014/main" id="{AABEC863-3ED0-40AA-BD0E-6EB0D58B2F5F}"/>
              </a:ext>
            </a:extLst>
          </p:cNvPr>
          <p:cNvGrpSpPr/>
          <p:nvPr/>
        </p:nvGrpSpPr>
        <p:grpSpPr>
          <a:xfrm>
            <a:off x="7822836" y="240185"/>
            <a:ext cx="4318728" cy="596348"/>
            <a:chOff x="7861998" y="1527451"/>
            <a:chExt cx="4455560" cy="596348"/>
          </a:xfrm>
        </p:grpSpPr>
        <p:sp>
          <p:nvSpPr>
            <p:cNvPr id="18" name="Oval 14">
              <a:extLst>
                <a:ext uri="{FF2B5EF4-FFF2-40B4-BE49-F238E27FC236}">
                  <a16:creationId xmlns:a16="http://schemas.microsoft.com/office/drawing/2014/main" id="{578EB452-7402-4D4F-AA0F-9E05C72409CF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rgbClr val="009A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pic>
          <p:nvPicPr>
            <p:cNvPr id="19" name="Graphic 16" descr="Pencil">
              <a:extLst>
                <a:ext uri="{FF2B5EF4-FFF2-40B4-BE49-F238E27FC236}">
                  <a16:creationId xmlns:a16="http://schemas.microsoft.com/office/drawing/2014/main" id="{9C509D89-27A5-4E75-8874-3430ABF6F5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CB973BC-7F7E-4D55-862A-B3E1BBC94593}"/>
                </a:ext>
              </a:extLst>
            </p:cNvPr>
            <p:cNvSpPr txBox="1"/>
            <p:nvPr/>
          </p:nvSpPr>
          <p:spPr>
            <a:xfrm>
              <a:off x="8343513" y="1644369"/>
              <a:ext cx="3974045" cy="400110"/>
            </a:xfrm>
            <a:prstGeom prst="rect">
              <a:avLst/>
            </a:prstGeom>
            <a:solidFill>
              <a:srgbClr val="009AC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ru-RU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Calibri" panose="020F0502020204030204" charset="0"/>
                  <a:cs typeface="Calibri" panose="020F0502020204030204" charset="0"/>
                  <a:sym typeface="Arial"/>
                </a:rPr>
                <a:t>Может потребоваться адаптация этого слайда в зависимости от используемого ДЭТ на антигены вируса SARS-COV-2 </a:t>
              </a:r>
            </a:p>
          </p:txBody>
        </p:sp>
      </p:grpSp>
      <p:sp>
        <p:nvSpPr>
          <p:cNvPr id="21" name="Прямоугольник 20"/>
          <p:cNvSpPr/>
          <p:nvPr/>
        </p:nvSpPr>
        <p:spPr>
          <a:xfrm>
            <a:off x="5017566" y="1532108"/>
            <a:ext cx="3135834" cy="36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Прошло ли </a:t>
            </a:r>
            <a:r>
              <a:rPr kumimoji="0" lang="ru-RU" sz="1000" b="1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максимальное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 указанное в инструкции производителя </a:t>
            </a:r>
            <a:r>
              <a:rPr kumimoji="0" lang="ru-RU" sz="1000" b="1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время измерения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?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8175757" y="2502874"/>
            <a:ext cx="337259" cy="36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Нет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567837" y="4074045"/>
            <a:ext cx="270951" cy="36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Нет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946793" y="5458871"/>
            <a:ext cx="270951" cy="36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Нет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582914" y="2519686"/>
            <a:ext cx="308369" cy="36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Да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968120" y="4065118"/>
            <a:ext cx="296337" cy="36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Да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392812" y="5435502"/>
            <a:ext cx="245289" cy="36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Да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6464301" y="3067887"/>
            <a:ext cx="2327202" cy="36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Продолжайте ждать, НЕ ПРОВЕРЯЙТЕ результат теста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728613" y="3067887"/>
            <a:ext cx="2577906" cy="36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Сразу же 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проверьте результат: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1. Есть ли </a:t>
            </a:r>
            <a:r>
              <a:rPr kumimoji="0" lang="ru-RU" sz="1000" b="1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контрольная полоска 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«С»?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2197290" y="4508596"/>
            <a:ext cx="2577906" cy="36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2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. Есть ли </a:t>
            </a:r>
            <a:r>
              <a:rPr kumimoji="0" lang="ru-RU" sz="1000" b="1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полоска теста 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«Т»?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5544616" y="4508596"/>
            <a:ext cx="1396806" cy="36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Результат </a:t>
            </a:r>
            <a:r>
              <a:rPr kumimoji="0" lang="ru-RU" sz="1000" b="1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НЕДОСТОВЕРНЫЙ</a:t>
            </a:r>
            <a:endParaRPr kumimoji="0" lang="ru-RU" sz="1000" b="0" i="0" u="none" strike="noStrike" kern="0" cap="none" spc="0" normalizeH="0" baseline="0" noProof="0" dirty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685442" y="4508596"/>
            <a:ext cx="3161186" cy="36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Больше не проверяйте результаты этого теста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Сделайте тест повторно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948912" y="5932932"/>
            <a:ext cx="1424882" cy="36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Результат </a:t>
            </a:r>
            <a:r>
              <a:rPr kumimoji="0" lang="ru-RU" sz="1000" b="1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ПОЛОЖИТЕЛЬНЫЙ</a:t>
            </a:r>
            <a:endParaRPr kumimoji="0" lang="ru-RU" sz="1000" b="0" i="0" u="none" strike="noStrike" kern="0" cap="none" spc="0" normalizeH="0" baseline="0" noProof="0" dirty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212072" y="5932932"/>
            <a:ext cx="1424882" cy="36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Результат </a:t>
            </a:r>
            <a:r>
              <a:rPr kumimoji="0" lang="ru-RU" sz="1000" b="1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ОТРИЦАТЕЛЬНЫЙ</a:t>
            </a:r>
            <a:endParaRPr kumimoji="0" lang="ru-RU" sz="1000" b="0" i="0" u="none" strike="noStrike" kern="0" cap="none" spc="0" normalizeH="0" baseline="0" noProof="0" dirty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2AA8313C-8061-EACE-6C96-F0BE09B32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406449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 Постановка ДЭТ на антигены вируса SARS-CoV-2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61508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5"/>
          <p:cNvSpPr txBox="1">
            <a:spLocks noGrp="1"/>
          </p:cNvSpPr>
          <p:nvPr>
            <p:ph type="title"/>
          </p:nvPr>
        </p:nvSpPr>
        <p:spPr>
          <a:xfrm>
            <a:off x="831850" y="0"/>
            <a:ext cx="4125161" cy="2257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ru-RU" dirty="0"/>
              <a:t>Демонстрационное</a:t>
            </a:r>
            <a:br>
              <a:rPr lang="ru-RU" dirty="0"/>
            </a:br>
            <a:r>
              <a:rPr lang="ru-RU" dirty="0"/>
              <a:t>видео</a:t>
            </a:r>
          </a:p>
        </p:txBody>
      </p:sp>
      <p:sp>
        <p:nvSpPr>
          <p:cNvPr id="231" name="Google Shape;231;p15"/>
          <p:cNvSpPr/>
          <p:nvPr/>
        </p:nvSpPr>
        <p:spPr>
          <a:xfrm>
            <a:off x="5686425" y="857250"/>
            <a:ext cx="6276975" cy="51244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2" name="Google Shape;232;p15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045593" y="3483913"/>
            <a:ext cx="5800232" cy="27438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15">
            <a:hlinkClick r:id="rId4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43501" y="219551"/>
            <a:ext cx="5796179" cy="3116877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15"/>
          <p:cNvSpPr/>
          <p:nvPr/>
        </p:nvSpPr>
        <p:spPr>
          <a:xfrm>
            <a:off x="6040917" y="6276007"/>
            <a:ext cx="6096000" cy="328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500" b="0" i="0" u="sng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Видео по ссылке (на англ.): </a:t>
            </a:r>
            <a:r>
              <a:rPr kumimoji="0" lang="ru-RU" sz="1500" b="0" i="0" u="sng" strike="noStrike" kern="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https://www.youtube.com/watch?v=hED71QH1XRo</a:t>
            </a:r>
            <a:r>
              <a:rPr kumimoji="0" lang="ru-RU" sz="1500" b="0" i="0" u="sng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Демонстрация и практическое занятие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Задача: организация рабочего места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2200" b="1" dirty="0"/>
              <a:t>Инструкция:</a:t>
            </a:r>
          </a:p>
          <a:p>
            <a:r>
              <a:rPr lang="ru-RU" sz="2200" dirty="0"/>
              <a:t>Найдите своё рабочее место в комнате для практических занятий.</a:t>
            </a:r>
          </a:p>
          <a:p>
            <a:r>
              <a:rPr lang="ru-RU" sz="2200" dirty="0"/>
              <a:t>Подготовьте наборы для тестирования и материалы.</a:t>
            </a:r>
          </a:p>
          <a:p>
            <a:r>
              <a:rPr lang="ru-RU" sz="2200" dirty="0"/>
              <a:t>Получите у инструктора по одной </a:t>
            </a:r>
            <a:r>
              <a:rPr lang="ru-RU" sz="2200" b="1" dirty="0">
                <a:solidFill>
                  <a:srgbClr val="009AC9"/>
                </a:solidFill>
              </a:rPr>
              <a:t>ПОЛОЖИТЕЛЬНОЙ</a:t>
            </a:r>
            <a:r>
              <a:rPr lang="ru-RU" sz="2200" dirty="0"/>
              <a:t> и </a:t>
            </a:r>
            <a:r>
              <a:rPr lang="ru-RU" sz="2200" b="1" dirty="0">
                <a:solidFill>
                  <a:srgbClr val="009AC9"/>
                </a:solidFill>
              </a:rPr>
              <a:t>ОТРИЦАТЕЛЬНОЙ</a:t>
            </a:r>
            <a:r>
              <a:rPr lang="ru-RU" sz="2200" dirty="0"/>
              <a:t> контрольной пробе.</a:t>
            </a:r>
          </a:p>
          <a:p>
            <a:r>
              <a:rPr lang="ru-RU" sz="2200" dirty="0"/>
              <a:t>Расположите все материалы на вашем рабочем месте.</a:t>
            </a:r>
          </a:p>
          <a:p>
            <a:endParaRPr lang="en-US" altLang="en-US" sz="2200" dirty="0"/>
          </a:p>
          <a:p>
            <a:pPr>
              <a:buFontTx/>
              <a:buNone/>
            </a:pPr>
            <a:r>
              <a:rPr lang="ru-RU" sz="2200" b="1" dirty="0"/>
              <a:t>Общая продолжительность: 5 минут</a:t>
            </a:r>
          </a:p>
          <a:p>
            <a:endParaRPr lang="en-GB" sz="2200" dirty="0"/>
          </a:p>
          <a:p>
            <a:endParaRPr lang="en-GB" sz="2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18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EDBD67-FB4A-0DA6-CED8-95A8C354C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406449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 Постановка ДЭТ на антигены вируса SARS-CoV-2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Практические занятия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656235"/>
            <a:ext cx="11025851" cy="444076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b="1" dirty="0"/>
              <a:t>Инструкция:</a:t>
            </a:r>
          </a:p>
          <a:p>
            <a:pPr>
              <a:lnSpc>
                <a:spcPct val="90000"/>
              </a:lnSpc>
            </a:pPr>
            <a:r>
              <a:rPr lang="ru-RU" dirty="0"/>
              <a:t>Соблюдайте меры безопасности и используйте средства индивидуальной защиты (СИЗ). </a:t>
            </a:r>
          </a:p>
          <a:p>
            <a:pPr>
              <a:lnSpc>
                <a:spcPct val="90000"/>
              </a:lnSpc>
            </a:pPr>
            <a:r>
              <a:rPr lang="ru-RU" dirty="0"/>
              <a:t>Поставьте два ДЭТ на антигены SARS-CoV-2 с контрольными пробами, полученными у инструктора (если контрольных проб нет, тестирование можно выполнить на пробах, взятых на занятиях).</a:t>
            </a:r>
          </a:p>
          <a:p>
            <a:pPr>
              <a:lnSpc>
                <a:spcPct val="90000"/>
              </a:lnSpc>
            </a:pPr>
            <a:r>
              <a:rPr lang="ru-RU" dirty="0"/>
              <a:t>Поднимите руку, если вам нужны дополнительные материалы.</a:t>
            </a:r>
          </a:p>
          <a:p>
            <a:r>
              <a:rPr lang="ru-RU" dirty="0"/>
              <a:t>Зарегистрируйте результаты ДЭТ на антигены SARS-CoV-2. </a:t>
            </a:r>
          </a:p>
          <a:p>
            <a:pPr>
              <a:lnSpc>
                <a:spcPct val="90000"/>
              </a:lnSpc>
            </a:pPr>
            <a:r>
              <a:rPr lang="ru-RU" dirty="0"/>
              <a:t>После завершения работы покажите полученные вами результаты тестирования и тестовые устройства вашему инструктору.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b="1" dirty="0"/>
              <a:t>Общая продолжительность: 45 минут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19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F4BFA0-567A-536E-61DA-CF7C96A46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406449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 Постановка ДЭТ на антигены вируса SARS-CoV-2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Ограничение ответственности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589540"/>
            <a:ext cx="10515600" cy="4440760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ru-RU" sz="1800" b="1" dirty="0"/>
              <a:t>Учебная платформа ВОЗ по вопросам обеспечения здоровья населения – учебные материалы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en-US" sz="1800" dirty="0"/>
          </a:p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ru-RU" sz="1800" dirty="0"/>
              <a:t>Авторское право на эти учебные материалы принадлежит Всемирной организации здравоохранения (ВОЗ) – © World Health Organization (WHO) 202</a:t>
            </a:r>
            <a:r>
              <a:rPr lang="en-GB" sz="1800" dirty="0"/>
              <a:t>2</a:t>
            </a:r>
            <a:r>
              <a:rPr lang="ru-RU" sz="1800" dirty="0"/>
              <a:t>. Все права защищены.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ru-RU" sz="1800" dirty="0"/>
              <a:t>Вы можете использовать эти материалы в соответствии с правилами «</a:t>
            </a:r>
            <a:r>
              <a:rPr lang="ru-RU" sz="1800" u="sng" dirty="0">
                <a:hlinkClick r:id="rId2"/>
              </a:rPr>
              <a:t>WHO Health Security Learning Platform, Training Materials – Terms of Use</a:t>
            </a:r>
            <a:r>
              <a:rPr lang="ru-RU" sz="1800" dirty="0"/>
              <a:t>». Эти правила находятся на сайте «Учебной платформы ВОЗ по вопросам обеспечения здоровья населения» (</a:t>
            </a:r>
            <a:r>
              <a:rPr lang="ru-RU" sz="1800" u="sng" dirty="0">
                <a:hlinkClick r:id="rId3"/>
              </a:rPr>
              <a:t>https://extranet.who.int/hslp</a:t>
            </a:r>
            <a:r>
              <a:rPr lang="ru-RU" sz="1800" dirty="0"/>
              <a:t>), вы приняли эти правила, когда сгружали материалы с сайта.  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ru-RU" sz="1800" dirty="0"/>
              <a:t>Если вы адаптировали, модифицировали, перевели на другой язык или каким-либо иным образом переработали содержание этих материалов, внесённые изменения никак не должны быть связаны с ВОЗ, и в изменённых материалах не должны быть использованы название или эмблема ВОЗ.  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ru-RU" sz="1800" dirty="0"/>
              <a:t>Кроме того, если вы внесли в эти материалы изменения и в таком виде используете их публично, просьба для учёта и дальнейшего развития информировать ВОЗ о таких модификациях по электронной почте </a:t>
            </a:r>
            <a:r>
              <a:rPr lang="ru-RU" sz="1800" u="sng" dirty="0">
                <a:hlinkClick r:id="rId4"/>
              </a:rPr>
              <a:t>ihrhrt@who.int</a:t>
            </a:r>
            <a:r>
              <a:rPr lang="ru-RU" sz="1800" dirty="0"/>
              <a:t>.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406449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 Постановка ДЭТ на антигены вируса SARS-CoV-2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2</a:t>
            </a:fld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Упражнение по интерпретации результатов теста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Задача: Интерпретация теста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736203"/>
            <a:ext cx="10515599" cy="444076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200" b="1" dirty="0"/>
              <a:t>Инструкция:</a:t>
            </a:r>
          </a:p>
          <a:p>
            <a:r>
              <a:rPr lang="ru-RU" sz="2200" dirty="0"/>
              <a:t>Проинтерпретируйте результаты тестов на предоставленном листке для учёта результатов ДЭТ на антигены SARS-CoV-2. </a:t>
            </a:r>
          </a:p>
          <a:p>
            <a:pPr>
              <a:lnSpc>
                <a:spcPct val="90000"/>
              </a:lnSpc>
            </a:pPr>
            <a:r>
              <a:rPr lang="ru-RU" sz="2200" dirty="0"/>
              <a:t>Запишите ваши результаты.</a:t>
            </a:r>
          </a:p>
          <a:p>
            <a:pPr>
              <a:lnSpc>
                <a:spcPct val="90000"/>
              </a:lnSpc>
            </a:pPr>
            <a:r>
              <a:rPr lang="ru-RU" sz="2200" dirty="0"/>
              <a:t>Поднимите руку, если вам нужна помощь.</a:t>
            </a:r>
          </a:p>
          <a:p>
            <a:pPr>
              <a:lnSpc>
                <a:spcPct val="90000"/>
              </a:lnSpc>
            </a:pPr>
            <a:endParaRPr lang="en-US" altLang="en-US" sz="2200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200" b="1" dirty="0"/>
              <a:t>Общая продолжительность: 5 минут</a:t>
            </a:r>
          </a:p>
          <a:p>
            <a:endParaRPr lang="en-GB" sz="2200" dirty="0"/>
          </a:p>
          <a:p>
            <a:endParaRPr lang="en-GB" sz="2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C4FFD7-283D-F928-9BCD-84B0697A6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406449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 Постановка ДЭТ на антигены вируса SARS-CoV-2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Задача: Интерпретация теста (2)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22</a:t>
            </a:fld>
            <a:endParaRPr lang="en-GB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63145" y="1870630"/>
            <a:ext cx="5309166" cy="414655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  <a:buFontTx/>
              <a:buNone/>
            </a:pPr>
            <a:r>
              <a:rPr lang="ru-RU" sz="2900" b="1" dirty="0"/>
              <a:t>Ответы:</a:t>
            </a:r>
          </a:p>
          <a:p>
            <a:pPr marL="457200" indent="-457200">
              <a:lnSpc>
                <a:spcPct val="200000"/>
              </a:lnSpc>
              <a:buClr>
                <a:srgbClr val="009AC9"/>
              </a:buClr>
              <a:buSzPct val="100000"/>
              <a:buFont typeface="+mj-lt"/>
              <a:buAutoNum type="arabicPeriod"/>
            </a:pPr>
            <a:r>
              <a:rPr lang="ru-RU" sz="2200" dirty="0"/>
              <a:t>Положительный /</a:t>
            </a:r>
            <a:r>
              <a:rPr lang="ru-RU" sz="2200" b="1" dirty="0">
                <a:solidFill>
                  <a:srgbClr val="009AC9"/>
                </a:solidFill>
              </a:rPr>
              <a:t> ОТРИЦАТЕЛЬНЫЙ</a:t>
            </a:r>
            <a:r>
              <a:rPr lang="ru-RU" sz="2200" dirty="0"/>
              <a:t> / недостоверный</a:t>
            </a:r>
          </a:p>
          <a:p>
            <a:pPr marL="457200" indent="-457200">
              <a:lnSpc>
                <a:spcPct val="200000"/>
              </a:lnSpc>
              <a:buClr>
                <a:srgbClr val="009AC9"/>
              </a:buClr>
              <a:buSzPct val="100000"/>
              <a:buFont typeface="+mj-lt"/>
              <a:buAutoNum type="arabicPeriod"/>
            </a:pPr>
            <a:r>
              <a:rPr lang="ru-RU" sz="2200" dirty="0"/>
              <a:t>Положительный / отрицательный / </a:t>
            </a:r>
            <a:r>
              <a:rPr lang="ru-RU" sz="2200" b="1" dirty="0">
                <a:solidFill>
                  <a:srgbClr val="009AC9"/>
                </a:solidFill>
              </a:rPr>
              <a:t>НЕДОСТОВЕРНЫЙ</a:t>
            </a:r>
          </a:p>
          <a:p>
            <a:pPr marL="457200" indent="-457200">
              <a:lnSpc>
                <a:spcPct val="200000"/>
              </a:lnSpc>
              <a:buClr>
                <a:srgbClr val="009AC9"/>
              </a:buClr>
              <a:buSzPct val="100000"/>
              <a:buFont typeface="+mj-lt"/>
              <a:buAutoNum type="arabicPeriod"/>
            </a:pPr>
            <a:r>
              <a:rPr lang="ru-RU" sz="2200" b="1" dirty="0">
                <a:solidFill>
                  <a:srgbClr val="009AC9"/>
                </a:solidFill>
              </a:rPr>
              <a:t>ПОЛОЖИТЕЛЬНЫЙ</a:t>
            </a:r>
            <a:r>
              <a:rPr lang="ru-RU" sz="2200" dirty="0"/>
              <a:t> / отрицательный / недостоверный</a:t>
            </a:r>
          </a:p>
          <a:p>
            <a:pPr marL="457200" indent="-457200">
              <a:lnSpc>
                <a:spcPct val="200000"/>
              </a:lnSpc>
              <a:buClr>
                <a:srgbClr val="009AC9"/>
              </a:buClr>
              <a:buSzPct val="100000"/>
              <a:buFont typeface="+mj-lt"/>
              <a:buAutoNum type="arabicPeriod"/>
            </a:pPr>
            <a:r>
              <a:rPr lang="ru-RU" sz="2200" b="1" dirty="0">
                <a:solidFill>
                  <a:srgbClr val="009AC9"/>
                </a:solidFill>
              </a:rPr>
              <a:t>ПОЛОЖИТЕЛЬНЫЙ</a:t>
            </a:r>
            <a:r>
              <a:rPr lang="ru-RU" sz="2200" dirty="0"/>
              <a:t> / отрицательный / недостоверный</a:t>
            </a:r>
          </a:p>
          <a:p>
            <a:pPr marL="457200" indent="-457200">
              <a:lnSpc>
                <a:spcPct val="200000"/>
              </a:lnSpc>
              <a:buClr>
                <a:srgbClr val="009AC9"/>
              </a:buClr>
              <a:buSzPct val="100000"/>
              <a:buFont typeface="+mj-lt"/>
              <a:buAutoNum type="arabicPeriod"/>
            </a:pPr>
            <a:r>
              <a:rPr lang="ru-RU" sz="2200" dirty="0"/>
              <a:t>Положительный /</a:t>
            </a:r>
            <a:r>
              <a:rPr lang="ru-RU" sz="2200" b="1" dirty="0">
                <a:solidFill>
                  <a:srgbClr val="009AC9"/>
                </a:solidFill>
              </a:rPr>
              <a:t> ОТРИЦАТЕЛЬНЫЙ</a:t>
            </a:r>
            <a:r>
              <a:rPr lang="ru-RU" sz="2200" dirty="0"/>
              <a:t> / недостоверный</a:t>
            </a:r>
          </a:p>
          <a:p>
            <a:pPr marL="457200" indent="-457200">
              <a:lnSpc>
                <a:spcPct val="200000"/>
              </a:lnSpc>
              <a:buClr>
                <a:schemeClr val="bg1"/>
              </a:buClr>
              <a:buSzPct val="100000"/>
              <a:buFont typeface="+mj-lt"/>
              <a:buAutoNum type="arabicPeriod"/>
            </a:pPr>
            <a:endParaRPr lang="en-US" altLang="en-US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6321666" y="1870630"/>
            <a:ext cx="5227104" cy="380060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  <a:buFontTx/>
              <a:buNone/>
            </a:pPr>
            <a:r>
              <a:rPr lang="ru-RU" sz="2600" b="1" dirty="0"/>
              <a:t>Ответы:</a:t>
            </a:r>
          </a:p>
          <a:p>
            <a:pPr marL="457200" indent="-457200">
              <a:lnSpc>
                <a:spcPct val="200000"/>
              </a:lnSpc>
              <a:buClr>
                <a:srgbClr val="009AC9"/>
              </a:buClr>
              <a:buSzPct val="100000"/>
              <a:buFont typeface="+mj-lt"/>
              <a:buAutoNum type="arabicPeriod" startAt="6"/>
            </a:pPr>
            <a:r>
              <a:rPr lang="ru-RU" b="1" dirty="0">
                <a:solidFill>
                  <a:srgbClr val="009AC9"/>
                </a:solidFill>
              </a:rPr>
              <a:t>ПОЛОЖИТЕЛЬНЫЙ</a:t>
            </a:r>
            <a:r>
              <a:rPr lang="ru-RU" dirty="0"/>
              <a:t> / отрицательный / недостоверный</a:t>
            </a:r>
          </a:p>
          <a:p>
            <a:pPr marL="457200" indent="-457200">
              <a:lnSpc>
                <a:spcPct val="200000"/>
              </a:lnSpc>
              <a:buClr>
                <a:srgbClr val="009AC9"/>
              </a:buClr>
              <a:buSzPct val="100000"/>
              <a:buFont typeface="+mj-lt"/>
              <a:buAutoNum type="arabicPeriod" startAt="6"/>
            </a:pPr>
            <a:r>
              <a:rPr lang="ru-RU" dirty="0"/>
              <a:t>Положительный /</a:t>
            </a:r>
            <a:r>
              <a:rPr lang="ru-RU" b="1" dirty="0">
                <a:solidFill>
                  <a:srgbClr val="009AC9"/>
                </a:solidFill>
              </a:rPr>
              <a:t> ОТРИЦАТЕЛЬНЫЙ</a:t>
            </a:r>
            <a:r>
              <a:rPr lang="ru-RU" dirty="0"/>
              <a:t> / недостоверный</a:t>
            </a:r>
          </a:p>
          <a:p>
            <a:pPr marL="457200" indent="-457200">
              <a:lnSpc>
                <a:spcPct val="200000"/>
              </a:lnSpc>
              <a:buClr>
                <a:srgbClr val="009AC9"/>
              </a:buClr>
              <a:buSzPct val="100000"/>
              <a:buFont typeface="+mj-lt"/>
              <a:buAutoNum type="arabicPeriod" startAt="6"/>
            </a:pPr>
            <a:r>
              <a:rPr lang="ru-RU" dirty="0"/>
              <a:t>Положительный / отрицательный / </a:t>
            </a:r>
            <a:r>
              <a:rPr lang="ru-RU" b="1" dirty="0">
                <a:solidFill>
                  <a:srgbClr val="009AC9"/>
                </a:solidFill>
              </a:rPr>
              <a:t>НЕДОСТОВЕРНЫЙ</a:t>
            </a:r>
          </a:p>
          <a:p>
            <a:pPr marL="457200" indent="-457200">
              <a:lnSpc>
                <a:spcPct val="200000"/>
              </a:lnSpc>
              <a:buClr>
                <a:srgbClr val="009AC9"/>
              </a:buClr>
              <a:buSzPct val="100000"/>
              <a:buFont typeface="+mj-lt"/>
              <a:buAutoNum type="arabicPeriod" startAt="6"/>
            </a:pPr>
            <a:r>
              <a:rPr lang="ru-RU" dirty="0"/>
              <a:t>Положительный /</a:t>
            </a:r>
            <a:r>
              <a:rPr lang="ru-RU" b="1" dirty="0">
                <a:solidFill>
                  <a:srgbClr val="009AC9"/>
                </a:solidFill>
              </a:rPr>
              <a:t> ОТРИЦАТЕЛЬНЫЙ</a:t>
            </a:r>
            <a:r>
              <a:rPr lang="ru-RU" dirty="0"/>
              <a:t> / недостоверный</a:t>
            </a:r>
          </a:p>
          <a:p>
            <a:pPr marL="457200" indent="-457200">
              <a:lnSpc>
                <a:spcPct val="200000"/>
              </a:lnSpc>
              <a:buClr>
                <a:srgbClr val="009AC9"/>
              </a:buClr>
              <a:buSzPct val="100000"/>
              <a:buFont typeface="+mj-lt"/>
              <a:buAutoNum type="arabicPeriod" startAt="6"/>
            </a:pPr>
            <a:r>
              <a:rPr lang="ru-RU" b="1" dirty="0">
                <a:solidFill>
                  <a:srgbClr val="009AC9"/>
                </a:solidFill>
              </a:rPr>
              <a:t>ПОЛОЖИТЕЛЬНЫЙ</a:t>
            </a:r>
            <a:r>
              <a:rPr lang="ru-RU" dirty="0"/>
              <a:t> / отрицательный / недостоверный</a:t>
            </a:r>
          </a:p>
          <a:p>
            <a:pPr marL="457200" indent="-457200">
              <a:lnSpc>
                <a:spcPct val="200000"/>
              </a:lnSpc>
              <a:buClr>
                <a:schemeClr val="bg1"/>
              </a:buClr>
              <a:buSzPct val="100000"/>
              <a:buFont typeface="+mj-lt"/>
              <a:buAutoNum type="arabicPeriod" startAt="6"/>
            </a:pPr>
            <a:endParaRPr lang="en-US" alt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FD8AA45-4039-44D0-A198-A9B2D6F12167}"/>
              </a:ext>
            </a:extLst>
          </p:cNvPr>
          <p:cNvGrpSpPr/>
          <p:nvPr/>
        </p:nvGrpSpPr>
        <p:grpSpPr>
          <a:xfrm>
            <a:off x="7589523" y="1437345"/>
            <a:ext cx="4318728" cy="596348"/>
            <a:chOff x="7861998" y="1527451"/>
            <a:chExt cx="4455560" cy="596348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D395E5B-6916-45FB-AC0B-F3067EAE6BC0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rgbClr val="009A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8" name="Graphic 17" descr="Pencil">
              <a:extLst>
                <a:ext uri="{FF2B5EF4-FFF2-40B4-BE49-F238E27FC236}">
                  <a16:creationId xmlns:a16="http://schemas.microsoft.com/office/drawing/2014/main" id="{432373C3-6DF7-4A43-B946-48267B8C30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37CC8EC-0352-44B9-8187-80B245A94857}"/>
                </a:ext>
              </a:extLst>
            </p:cNvPr>
            <p:cNvSpPr txBox="1"/>
            <p:nvPr/>
          </p:nvSpPr>
          <p:spPr>
            <a:xfrm>
              <a:off x="8343513" y="1644369"/>
              <a:ext cx="3974045" cy="400110"/>
            </a:xfrm>
            <a:prstGeom prst="rect">
              <a:avLst/>
            </a:prstGeom>
            <a:solidFill>
              <a:srgbClr val="009AC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000" dirty="0">
                  <a:solidFill>
                    <a:srgbClr val="FFFFFF"/>
                  </a:solidFill>
                  <a:ea typeface="Calibri" panose="020F0502020204030204" charset="0"/>
                  <a:cs typeface="Calibri" panose="020F0502020204030204" charset="0"/>
                </a:rPr>
                <a:t>Может потребоваться адаптация этого слайда в зависимости от используемого ДЭТ на антигены вируса SARS-COV-2 </a:t>
              </a:r>
            </a:p>
          </p:txBody>
        </p:sp>
      </p:grp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97243AB8-77E0-0E22-688D-F6848AE89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406449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 Постановка ДЭТ на антигены вируса SARS-CoV-2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0987" y="2099997"/>
            <a:ext cx="10019543" cy="3081603"/>
          </a:xfrm>
        </p:spPr>
        <p:txBody>
          <a:bodyPr/>
          <a:lstStyle/>
          <a:p>
            <a:pPr>
              <a:lnSpc>
                <a:spcPct val="115000"/>
              </a:lnSpc>
              <a:spcBef>
                <a:spcPts val="300"/>
              </a:spcBef>
              <a:spcAft>
                <a:spcPts val="600"/>
              </a:spcAft>
            </a:pPr>
            <a:r>
              <a:rPr lang="ru-RU" dirty="0"/>
              <a:t>Для дополнительной информации о типичных проблемах с ДЭТ на антигены SARS-CoV-2 и о тестировании с помощью ДЭТ обратитесь к документу </a:t>
            </a:r>
            <a:br>
              <a:rPr lang="ru-RU" dirty="0"/>
            </a:br>
            <a:r>
              <a:rPr lang="ru-RU" b="1" kern="0" dirty="0">
                <a:solidFill>
                  <a:srgbClr val="009AC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Часто задаваемые вопросы </a:t>
            </a:r>
            <a:br>
              <a:rPr lang="ru-RU" sz="1800" b="1" kern="0" dirty="0">
                <a:solidFill>
                  <a:srgbClr val="009AC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9AC9"/>
                </a:solidFill>
                <a:effectLst/>
                <a:ea typeface="Times New Roman" panose="02020603050405020304" pitchFamily="18" charset="0"/>
              </a:rPr>
              <a:t>Курс «Диагностический экспресс-тест на антигены вируса SARS-CoV-2»</a:t>
            </a:r>
            <a:r>
              <a:rPr lang="ru-RU" sz="1800" dirty="0"/>
              <a:t>.  </a:t>
            </a:r>
            <a:r>
              <a:rPr lang="ru-RU" dirty="0"/>
              <a:t>  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23</a:t>
            </a:fld>
            <a:endParaRPr lang="en-GB" dirty="0"/>
          </a:p>
        </p:txBody>
      </p:sp>
      <p:sp>
        <p:nvSpPr>
          <p:cNvPr id="6" name="Title 1"/>
          <p:cNvSpPr txBox="1"/>
          <p:nvPr/>
        </p:nvSpPr>
        <p:spPr>
          <a:xfrm>
            <a:off x="838200" y="582296"/>
            <a:ext cx="10515600" cy="94281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Типичные проблемы c ДЭТ на антигены вируса SARS-CoV-2</a:t>
            </a: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F15616D6-0E7F-CA33-AD3E-BE9148536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406449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 Постановка ДЭТ на антигены вируса SARS-CoV-2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24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91919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358" name="Google Shape;358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" y="0"/>
            <a:ext cx="1981364" cy="1550126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21"/>
          <p:cNvSpPr/>
          <p:nvPr/>
        </p:nvSpPr>
        <p:spPr>
          <a:xfrm>
            <a:off x="0" y="0"/>
            <a:ext cx="12192000" cy="6858000"/>
          </a:xfrm>
          <a:prstGeom prst="flowChartInputOutput">
            <a:avLst/>
          </a:prstGeom>
          <a:solidFill>
            <a:schemeClr val="accent1"/>
          </a:solidFill>
          <a:ln w="12700" cap="flat" cmpd="sng">
            <a:solidFill>
              <a:srgbClr val="00628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21"/>
          <p:cNvSpPr txBox="1"/>
          <p:nvPr/>
        </p:nvSpPr>
        <p:spPr>
          <a:xfrm>
            <a:off x="2858589" y="303656"/>
            <a:ext cx="4674326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Arial"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Главное</a:t>
            </a:r>
          </a:p>
        </p:txBody>
      </p:sp>
      <p:sp>
        <p:nvSpPr>
          <p:cNvPr id="361" name="Google Shape;361;p21"/>
          <p:cNvSpPr txBox="1"/>
          <p:nvPr/>
        </p:nvSpPr>
        <p:spPr>
          <a:xfrm>
            <a:off x="2118360" y="1927496"/>
            <a:ext cx="8392713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Для выполнения тестирования следуйте инструкции по использованию теста.</a:t>
            </a:r>
          </a:p>
          <a:p>
            <a:pPr marL="228600" marR="0" lvl="0" indent="-101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24242"/>
              </a:buClr>
              <a:buSzPts val="2000"/>
              <a:buFont typeface="Arial"/>
              <a:buNone/>
              <a:tabLst/>
              <a:defRPr/>
            </a:pP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Перед использованием теста убедитесь, что набор не поврежден, а его срок годности не истек.</a:t>
            </a:r>
          </a:p>
          <a:p>
            <a:pPr marL="228600" marR="0" lvl="0" indent="-101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24242"/>
              </a:buClr>
              <a:buSzPts val="2000"/>
              <a:buFont typeface="Arial"/>
              <a:buNone/>
              <a:tabLst/>
              <a:defRPr/>
            </a:pP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Записывайте результаты тестов в журнал регистрации ДЭТ.</a:t>
            </a:r>
          </a:p>
          <a:p>
            <a:pPr marL="228600" marR="0" lvl="0" indent="-101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24242"/>
              </a:buClr>
              <a:buSzPts val="2000"/>
              <a:buFont typeface="Arial"/>
              <a:buNone/>
              <a:tabLst/>
              <a:defRPr/>
            </a:pP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При интерпретации результатов всегда проверяйте наличие контрольной полоски. Ее отсутствие означает, что результат недостоверный и тест следует повторить с использованием нового ДЭТ.</a:t>
            </a:r>
          </a:p>
        </p:txBody>
      </p:sp>
      <p:pic>
        <p:nvPicPr>
          <p:cNvPr id="362" name="Google Shape;362;p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631698" y="4698940"/>
            <a:ext cx="1552003" cy="159928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21341291-8573-47B6-9C39-3A54EE915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8903208" cy="501650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Курс «Диагностический экспресс-тест на антигены вируса SARS-CoV-2» v3.0 | Постановка ДЭТ на антигены вируса SARS-CoV-2 </a:t>
            </a:r>
          </a:p>
        </p:txBody>
      </p:sp>
    </p:spTree>
    <p:custDataLst>
      <p:tags r:id="rId1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Вопросы?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8B709DE2-93F8-7E45-91D0-E19ACC3ADA42}" type="slidenum">
              <a:rPr lang="en-US" smtClean="0"/>
              <a:t>25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ru-RU"/>
              <a:t>Цели изучения</a:t>
            </a:r>
          </a:p>
        </p:txBody>
      </p:sp>
      <p:sp>
        <p:nvSpPr>
          <p:cNvPr id="102" name="Google Shape;102;p2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/>
              <a:t>По окончании данного модуля вы сможете:   </a:t>
            </a:r>
          </a:p>
          <a:p>
            <a:pPr marL="342900" indent="-342900"/>
            <a:r>
              <a:rPr lang="ru-RU" dirty="0"/>
              <a:t>описать ключевые этапы выполнения </a:t>
            </a:r>
            <a:r>
              <a:rPr lang="ru-RU" dirty="0" err="1"/>
              <a:t>ДЭТ</a:t>
            </a:r>
            <a:r>
              <a:rPr lang="ru-RU" dirty="0"/>
              <a:t> на антигены вируса SARS-CoV-2 </a:t>
            </a:r>
            <a:r>
              <a:rPr lang="ru-RU" sz="2000" dirty="0"/>
              <a:t> 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ru-RU" dirty="0"/>
              <a:t>объяснить порядок интерпретации результатов каждого теста.</a:t>
            </a:r>
            <a:r>
              <a:rPr lang="ru-RU" sz="2000" dirty="0"/>
              <a:t>  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</p:txBody>
      </p:sp>
      <p:sp>
        <p:nvSpPr>
          <p:cNvPr id="103" name="Google Shape;103;p2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3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ABEC863-3ED0-40AA-BD0E-6EB0D58B2F5F}"/>
              </a:ext>
            </a:extLst>
          </p:cNvPr>
          <p:cNvGrpSpPr/>
          <p:nvPr/>
        </p:nvGrpSpPr>
        <p:grpSpPr>
          <a:xfrm>
            <a:off x="7589523" y="1041105"/>
            <a:ext cx="4318728" cy="596348"/>
            <a:chOff x="7861998" y="1527451"/>
            <a:chExt cx="4455560" cy="596348"/>
          </a:xfrm>
        </p:grpSpPr>
        <p:sp>
          <p:nvSpPr>
            <p:cNvPr id="12" name="Oval 14">
              <a:extLst>
                <a:ext uri="{FF2B5EF4-FFF2-40B4-BE49-F238E27FC236}">
                  <a16:creationId xmlns:a16="http://schemas.microsoft.com/office/drawing/2014/main" id="{578EB452-7402-4D4F-AA0F-9E05C72409CF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rgbClr val="009A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pic>
          <p:nvPicPr>
            <p:cNvPr id="13" name="Graphic 16" descr="Pencil">
              <a:extLst>
                <a:ext uri="{FF2B5EF4-FFF2-40B4-BE49-F238E27FC236}">
                  <a16:creationId xmlns:a16="http://schemas.microsoft.com/office/drawing/2014/main" id="{9C509D89-27A5-4E75-8874-3430ABF6F5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CB973BC-7F7E-4D55-862A-B3E1BBC94593}"/>
                </a:ext>
              </a:extLst>
            </p:cNvPr>
            <p:cNvSpPr txBox="1"/>
            <p:nvPr/>
          </p:nvSpPr>
          <p:spPr>
            <a:xfrm>
              <a:off x="8343513" y="1644369"/>
              <a:ext cx="3974045" cy="400110"/>
            </a:xfrm>
            <a:prstGeom prst="rect">
              <a:avLst/>
            </a:prstGeom>
            <a:solidFill>
              <a:srgbClr val="009AC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ru-RU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Calibri" panose="020F0502020204030204" charset="0"/>
                  <a:cs typeface="Calibri" panose="020F0502020204030204" charset="0"/>
                  <a:sym typeface="Arial"/>
                </a:rPr>
                <a:t>Может потребоваться адаптация этого слайда в зависимости от используемого ДЭТ на антигены вируса SARS-COV-2 </a:t>
              </a:r>
            </a:p>
          </p:txBody>
        </p:sp>
      </p:grp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87811B07-E7B9-DF39-75E5-B37F5FF87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406449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 Постановка ДЭТ на антигены вируса SARS-CoV-2 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6"/>
            <a:ext cx="11025851" cy="942814"/>
          </a:xfrm>
        </p:spPr>
        <p:txBody>
          <a:bodyPr/>
          <a:lstStyle/>
          <a:p>
            <a:r>
              <a:rPr lang="ru-RU" dirty="0"/>
              <a:t>Постановка теста на антигены вируса SARS-CoV-2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36203"/>
            <a:ext cx="9908458" cy="4440760"/>
          </a:xfrm>
        </p:spPr>
        <p:txBody>
          <a:bodyPr>
            <a:normAutofit/>
          </a:bodyPr>
          <a:lstStyle/>
          <a:p>
            <a:r>
              <a:rPr lang="ru-RU" sz="2200" dirty="0"/>
              <a:t>Процедуры тестирования и интерпретация результатов ДЭТ на антигены вируса SARS-CoV-2 сходны у всех тестов.</a:t>
            </a:r>
          </a:p>
          <a:p>
            <a:r>
              <a:rPr lang="ru-RU" sz="2200" dirty="0"/>
              <a:t>Важно следовать инструкциям по использованию, прилагаемым к конкретному набору, так как реагенты и детали процедур, включая время инкубации, могут отличаться для разных тестов.</a:t>
            </a:r>
          </a:p>
          <a:p>
            <a:endParaRPr lang="en-GB" sz="2200" dirty="0"/>
          </a:p>
          <a:p>
            <a:endParaRPr lang="en-GB" sz="2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F554BA-DAAD-D7AE-5033-9931E5DEF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406449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 Постановка ДЭТ на антигены вируса SARS-CoV-2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2057058"/>
            <a:ext cx="10515600" cy="3455037"/>
          </a:xfrm>
        </p:spPr>
        <p:txBody>
          <a:bodyPr>
            <a:normAutofit/>
          </a:bodyPr>
          <a:lstStyle/>
          <a:p>
            <a:r>
              <a:rPr lang="ru-RU" sz="2200" dirty="0"/>
              <a:t>Тестовое устройство (каждое в индивидуальной упаковке из фольги с пакетиком с влагопоглощающим адсорбентом)</a:t>
            </a:r>
          </a:p>
          <a:p>
            <a:r>
              <a:rPr lang="ru-RU" sz="2200" dirty="0"/>
              <a:t>Пробирка с буфером для экстракции</a:t>
            </a:r>
          </a:p>
          <a:p>
            <a:r>
              <a:rPr lang="ru-RU" sz="2200" dirty="0"/>
              <a:t>Крышка-капельница</a:t>
            </a:r>
          </a:p>
          <a:p>
            <a:r>
              <a:rPr lang="ru-RU" sz="2200" dirty="0"/>
              <a:t>Стерильный зонд-тампон для мазка</a:t>
            </a:r>
          </a:p>
          <a:p>
            <a:r>
              <a:rPr lang="ru-RU" sz="2200" dirty="0"/>
              <a:t>Бумажная подставка-штатив</a:t>
            </a:r>
          </a:p>
          <a:p>
            <a:r>
              <a:rPr lang="ru-RU" sz="2200" dirty="0"/>
              <a:t>Инструкции по использованию</a:t>
            </a:r>
          </a:p>
          <a:p>
            <a:endParaRPr lang="en-GB" sz="2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5</a:t>
            </a:fld>
            <a:endParaRPr lang="en-GB" dirty="0"/>
          </a:p>
        </p:txBody>
      </p:sp>
      <p:sp>
        <p:nvSpPr>
          <p:cNvPr id="15" name="Title 1"/>
          <p:cNvSpPr txBox="1"/>
          <p:nvPr/>
        </p:nvSpPr>
        <p:spPr>
          <a:xfrm>
            <a:off x="838200" y="582296"/>
            <a:ext cx="10515600" cy="94281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В набор реагентов для ДЭТ на антигены вируса SARS-CoV-2 входят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935968D-6866-4DB4-8A9D-2FC5E45642C0}"/>
              </a:ext>
            </a:extLst>
          </p:cNvPr>
          <p:cNvGrpSpPr/>
          <p:nvPr/>
        </p:nvGrpSpPr>
        <p:grpSpPr>
          <a:xfrm>
            <a:off x="7589523" y="1203665"/>
            <a:ext cx="4318728" cy="596348"/>
            <a:chOff x="7861998" y="1527451"/>
            <a:chExt cx="4455560" cy="596348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009F5C7-53CD-4DA2-87A2-68735028AC2D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rgbClr val="009A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8" name="Graphic 17" descr="Pencil">
              <a:extLst>
                <a:ext uri="{FF2B5EF4-FFF2-40B4-BE49-F238E27FC236}">
                  <a16:creationId xmlns:a16="http://schemas.microsoft.com/office/drawing/2014/main" id="{51F06F19-28C2-4D68-B93A-ABE7EB6F64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35765C1-959D-4CD9-BD34-9B0342CA402B}"/>
                </a:ext>
              </a:extLst>
            </p:cNvPr>
            <p:cNvSpPr txBox="1"/>
            <p:nvPr/>
          </p:nvSpPr>
          <p:spPr>
            <a:xfrm>
              <a:off x="8343513" y="1644369"/>
              <a:ext cx="3974045" cy="400110"/>
            </a:xfrm>
            <a:prstGeom prst="rect">
              <a:avLst/>
            </a:prstGeom>
            <a:solidFill>
              <a:srgbClr val="009AC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000" dirty="0">
                  <a:solidFill>
                    <a:srgbClr val="FFFFFF"/>
                  </a:solidFill>
                  <a:ea typeface="Calibri" panose="020F0502020204030204" charset="0"/>
                  <a:cs typeface="Calibri" panose="020F0502020204030204" charset="0"/>
                </a:rPr>
                <a:t>Может потребоваться адаптация этого слайда в зависимости от используемого ДЭТ на антигены вируса SARS-COV-2 </a:t>
              </a:r>
            </a:p>
          </p:txBody>
        </p:sp>
      </p:grp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E430F12C-BEE2-D426-11F3-FAD4FA8A7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406449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 Постановка ДЭТ на антигены вируса SARS-CoV-2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Предостережение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200" dirty="0"/>
          </a:p>
          <a:p>
            <a:r>
              <a:rPr lang="ru-RU" sz="2200" dirty="0"/>
              <a:t>Не используйте повторно компоненты набора ДЭТ на антигены SARS-CoV-2.</a:t>
            </a:r>
          </a:p>
          <a:p>
            <a:r>
              <a:rPr lang="ru-RU" sz="2200" dirty="0"/>
              <a:t>Не используйте набор ДЭТ на антигены SARS-CoV-2, если упаковка тестового устройства повреждена или открыта.</a:t>
            </a:r>
          </a:p>
          <a:p>
            <a:r>
              <a:rPr lang="ru-RU" sz="2200" dirty="0"/>
              <a:t>Никогда не используйте буфер для экстракции из другой партии этого же набора или из набора другого производителя.</a:t>
            </a:r>
          </a:p>
          <a:p>
            <a:endParaRPr lang="en-GB" sz="2200" dirty="0"/>
          </a:p>
          <a:p>
            <a:endParaRPr lang="en-GB" sz="2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6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6BB3638-0F53-46A7-BE79-958C5D195B29}"/>
              </a:ext>
            </a:extLst>
          </p:cNvPr>
          <p:cNvGrpSpPr/>
          <p:nvPr/>
        </p:nvGrpSpPr>
        <p:grpSpPr>
          <a:xfrm>
            <a:off x="7589523" y="1041105"/>
            <a:ext cx="4318728" cy="596348"/>
            <a:chOff x="7861998" y="1527451"/>
            <a:chExt cx="4455560" cy="596348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C232915-C1F0-43D2-8732-A741C8A0E1C1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rgbClr val="009A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7" name="Graphic 16" descr="Pencil">
              <a:extLst>
                <a:ext uri="{FF2B5EF4-FFF2-40B4-BE49-F238E27FC236}">
                  <a16:creationId xmlns:a16="http://schemas.microsoft.com/office/drawing/2014/main" id="{BD2C32EB-7FD6-42EC-935F-22545F4901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F5C417A-B9BB-42AB-AD89-CAC07FA587B8}"/>
                </a:ext>
              </a:extLst>
            </p:cNvPr>
            <p:cNvSpPr txBox="1"/>
            <p:nvPr/>
          </p:nvSpPr>
          <p:spPr>
            <a:xfrm>
              <a:off x="8343513" y="1644369"/>
              <a:ext cx="3974045" cy="400110"/>
            </a:xfrm>
            <a:prstGeom prst="rect">
              <a:avLst/>
            </a:prstGeom>
            <a:solidFill>
              <a:srgbClr val="009AC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000" dirty="0">
                  <a:solidFill>
                    <a:srgbClr val="FFFFFF"/>
                  </a:solidFill>
                  <a:ea typeface="Calibri" panose="020F0502020204030204" charset="0"/>
                  <a:cs typeface="Calibri" panose="020F0502020204030204" charset="0"/>
                </a:rPr>
                <a:t>Может потребоваться адаптация этого слайда в зависимости от используемого ДЭТ на антигены вируса SARS-COV-2 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CA8675-41E3-8862-7AE6-92DE444A9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406449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 Постановка ДЭТ на антигены вируса SARS-CoV-2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ru-RU"/>
              <a:t>Подготовка к тестированию</a:t>
            </a:r>
          </a:p>
        </p:txBody>
      </p:sp>
      <p:sp>
        <p:nvSpPr>
          <p:cNvPr id="136" name="Google Shape;136;p6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599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228600" lvl="0" indent="-101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9AC9"/>
              </a:buClr>
              <a:buSzPts val="2000"/>
              <a:buFont typeface="Arial"/>
              <a:buAutoNum type="arabicPeriod"/>
            </a:pPr>
            <a:r>
              <a:rPr lang="ru-RU" dirty="0"/>
              <a:t>Внимательно прочитайте инструкцию по использованию ДЭТ на антигены SARS-CoV-2.</a:t>
            </a:r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9AC9"/>
              </a:buClr>
              <a:buSzPts val="2000"/>
              <a:buFont typeface="Arial"/>
              <a:buAutoNum type="arabicPeriod"/>
            </a:pPr>
            <a:r>
              <a:rPr lang="ru-RU" dirty="0"/>
              <a:t>Проверьте срок годности. Не используйте набор с истекшим сроком годности. Материалы набора сохраняют свои свойства до даты окончания срока годности, отпечатанной на внешней коробке.</a:t>
            </a:r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9AC9"/>
              </a:buClr>
              <a:buSzPts val="2000"/>
              <a:buFont typeface="Arial"/>
              <a:buAutoNum type="arabicPeriod"/>
            </a:pPr>
            <a:r>
              <a:rPr lang="ru-RU" dirty="0"/>
              <a:t>Проверьте, что тестовое устройство и пакетик с влагопоглощающим адсорбентом не повреждены и пригодны к использованию.</a:t>
            </a:r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9AC9"/>
              </a:buClr>
              <a:buSzPts val="2000"/>
              <a:buFont typeface="Arial"/>
              <a:buAutoNum type="arabicPeriod"/>
            </a:pPr>
            <a:r>
              <a:rPr lang="ru-RU" dirty="0"/>
              <a:t>Храните набор ДЭТ на антигены SARS-CoV-2 вдали от прямых солнечных лучей и при температуре, рекомендованной производителем. </a:t>
            </a:r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9AC9"/>
              </a:buClr>
              <a:buSzPts val="2000"/>
              <a:buFont typeface="Arial"/>
              <a:buAutoNum type="arabicPeriod"/>
            </a:pPr>
            <a:r>
              <a:rPr lang="ru-RU" dirty="0"/>
              <a:t>Не замораживайте набор.</a:t>
            </a:r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9AC9"/>
              </a:buClr>
              <a:buSzPts val="2000"/>
              <a:buAutoNum type="arabicPeriod"/>
            </a:pPr>
            <a:r>
              <a:rPr lang="ru-RU" dirty="0"/>
              <a:t>При выполнении тестирования обязательны гигиеническая обработка рук и использование рекомендованных СИЗ.</a:t>
            </a:r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9AC9"/>
              </a:buClr>
              <a:buSzPts val="2000"/>
              <a:buFont typeface="Arial"/>
              <a:buNone/>
            </a:pPr>
            <a:endParaRPr lang="en-GB"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</p:txBody>
      </p:sp>
      <p:sp>
        <p:nvSpPr>
          <p:cNvPr id="137" name="Google Shape;137;p6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7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ABEC863-3ED0-40AA-BD0E-6EB0D58B2F5F}"/>
              </a:ext>
            </a:extLst>
          </p:cNvPr>
          <p:cNvGrpSpPr/>
          <p:nvPr/>
        </p:nvGrpSpPr>
        <p:grpSpPr>
          <a:xfrm>
            <a:off x="7589523" y="1041105"/>
            <a:ext cx="4318728" cy="596348"/>
            <a:chOff x="7861998" y="1527451"/>
            <a:chExt cx="4455560" cy="596348"/>
          </a:xfrm>
        </p:grpSpPr>
        <p:sp>
          <p:nvSpPr>
            <p:cNvPr id="12" name="Oval 14">
              <a:extLst>
                <a:ext uri="{FF2B5EF4-FFF2-40B4-BE49-F238E27FC236}">
                  <a16:creationId xmlns:a16="http://schemas.microsoft.com/office/drawing/2014/main" id="{578EB452-7402-4D4F-AA0F-9E05C72409CF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rgbClr val="009A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pic>
          <p:nvPicPr>
            <p:cNvPr id="13" name="Graphic 16" descr="Pencil">
              <a:extLst>
                <a:ext uri="{FF2B5EF4-FFF2-40B4-BE49-F238E27FC236}">
                  <a16:creationId xmlns:a16="http://schemas.microsoft.com/office/drawing/2014/main" id="{9C509D89-27A5-4E75-8874-3430ABF6F5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CB973BC-7F7E-4D55-862A-B3E1BBC94593}"/>
                </a:ext>
              </a:extLst>
            </p:cNvPr>
            <p:cNvSpPr txBox="1"/>
            <p:nvPr/>
          </p:nvSpPr>
          <p:spPr>
            <a:xfrm>
              <a:off x="8343513" y="1644369"/>
              <a:ext cx="3974045" cy="400110"/>
            </a:xfrm>
            <a:prstGeom prst="rect">
              <a:avLst/>
            </a:prstGeom>
            <a:solidFill>
              <a:srgbClr val="009AC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ru-RU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Calibri" panose="020F0502020204030204" charset="0"/>
                  <a:cs typeface="Calibri" panose="020F0502020204030204" charset="0"/>
                  <a:sym typeface="Arial"/>
                </a:rPr>
                <a:t>Может потребоваться адаптация этого слайда в зависимости от используемого ДЭТ на антигены вируса SARS-COV-2 </a:t>
              </a:r>
            </a:p>
          </p:txBody>
        </p:sp>
      </p:grp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4E56F824-0384-BA43-36F0-7C8D56881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406449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 Постановка ДЭТ на антигены вируса SARS-CoV-2 </a:t>
            </a: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8109" y="2037183"/>
            <a:ext cx="7102642" cy="4440760"/>
          </a:xfrm>
        </p:spPr>
        <p:txBody>
          <a:bodyPr/>
          <a:lstStyle/>
          <a:p>
            <a:r>
              <a:rPr lang="ru-RU" dirty="0"/>
              <a:t>Поместите зонд-тампон в пробирку с буфером для экстракции. Повращайте зонд-тампон в пробирке с буфером, сжимая в это время пробирку.</a:t>
            </a:r>
          </a:p>
          <a:p>
            <a:endParaRPr lang="en-US" dirty="0"/>
          </a:p>
          <a:p>
            <a:endParaRPr lang="en-US" dirty="0"/>
          </a:p>
          <a:p>
            <a:r>
              <a:rPr lang="ru-RU" dirty="0"/>
              <a:t>Выньте зонд-тампон, сдавливая пробирку, чтобы отжать из него жидкость.</a:t>
            </a:r>
          </a:p>
          <a:p>
            <a:endParaRPr lang="ru-RU" dirty="0"/>
          </a:p>
          <a:p>
            <a:endParaRPr lang="en-US" dirty="0"/>
          </a:p>
          <a:p>
            <a:r>
              <a:rPr lang="ru-RU" dirty="0"/>
              <a:t>Плотно закройте пробирку крышкой-капельницей.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8</a:t>
            </a:fld>
            <a:endParaRPr lang="en-GB" dirty="0"/>
          </a:p>
        </p:txBody>
      </p:sp>
      <p:sp>
        <p:nvSpPr>
          <p:cNvPr id="7" name="Right Arrow 6"/>
          <p:cNvSpPr/>
          <p:nvPr/>
        </p:nvSpPr>
        <p:spPr>
          <a:xfrm>
            <a:off x="8754384" y="2346104"/>
            <a:ext cx="1224501" cy="389614"/>
          </a:xfrm>
          <a:prstGeom prst="rightArrow">
            <a:avLst/>
          </a:prstGeom>
          <a:solidFill>
            <a:srgbClr val="009AC9"/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Medium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8754384" y="4032041"/>
            <a:ext cx="1224501" cy="389614"/>
          </a:xfrm>
          <a:prstGeom prst="rightArrow">
            <a:avLst/>
          </a:prstGeom>
          <a:solidFill>
            <a:srgbClr val="009AC9"/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Medium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8754384" y="5523171"/>
            <a:ext cx="1224501" cy="389614"/>
          </a:xfrm>
          <a:prstGeom prst="rightArrow">
            <a:avLst/>
          </a:prstGeom>
          <a:solidFill>
            <a:srgbClr val="009AC9"/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Medium"/>
            </a:endParaRPr>
          </a:p>
        </p:txBody>
      </p:sp>
      <p:pic>
        <p:nvPicPr>
          <p:cNvPr id="15" name="Picture 14" descr="A picture containing table, clock&#10;&#10;Description automatically generate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8885" y="1774456"/>
            <a:ext cx="960072" cy="1495619"/>
          </a:xfrm>
          <a:prstGeom prst="rect">
            <a:avLst/>
          </a:prstGeom>
        </p:spPr>
      </p:pic>
      <p:pic>
        <p:nvPicPr>
          <p:cNvPr id="17" name="Picture 16" descr="A picture containing table&#10;&#10;Description automatically generate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1357" y="3294041"/>
            <a:ext cx="916813" cy="1476000"/>
          </a:xfrm>
          <a:prstGeom prst="rect">
            <a:avLst/>
          </a:prstGeom>
        </p:spPr>
      </p:pic>
      <p:pic>
        <p:nvPicPr>
          <p:cNvPr id="19" name="Picture 18" descr="A close up of a logo&#10;&#10;Description automatically generate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25765" y="4794007"/>
            <a:ext cx="713192" cy="1476000"/>
          </a:xfrm>
          <a:prstGeom prst="rect">
            <a:avLst/>
          </a:prstGeom>
        </p:spPr>
      </p:pic>
      <p:sp>
        <p:nvSpPr>
          <p:cNvPr id="20" name="Title 1"/>
          <p:cNvSpPr txBox="1"/>
          <p:nvPr/>
        </p:nvSpPr>
        <p:spPr>
          <a:xfrm>
            <a:off x="838200" y="582296"/>
            <a:ext cx="10515600" cy="94281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Процедура постановки ДЭТ на антигены вируса SARS-CoV-2 (1)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34A2762-4DAE-4B3C-BC22-3E2C3D904A76}"/>
              </a:ext>
            </a:extLst>
          </p:cNvPr>
          <p:cNvGrpSpPr/>
          <p:nvPr/>
        </p:nvGrpSpPr>
        <p:grpSpPr>
          <a:xfrm>
            <a:off x="7589523" y="1203665"/>
            <a:ext cx="4318728" cy="596348"/>
            <a:chOff x="7861998" y="1527451"/>
            <a:chExt cx="4455560" cy="596348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FE9F472F-6B4D-4A9A-B4F5-93AD07FAFC75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rgbClr val="009A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3" name="Graphic 22" descr="Pencil">
              <a:extLst>
                <a:ext uri="{FF2B5EF4-FFF2-40B4-BE49-F238E27FC236}">
                  <a16:creationId xmlns:a16="http://schemas.microsoft.com/office/drawing/2014/main" id="{24C5786D-18B8-4582-808E-9629CBDA074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566618C-E5BB-4706-988F-D84DC4B0EC5D}"/>
                </a:ext>
              </a:extLst>
            </p:cNvPr>
            <p:cNvSpPr txBox="1"/>
            <p:nvPr/>
          </p:nvSpPr>
          <p:spPr>
            <a:xfrm>
              <a:off x="8343513" y="1644369"/>
              <a:ext cx="3974045" cy="400110"/>
            </a:xfrm>
            <a:prstGeom prst="rect">
              <a:avLst/>
            </a:prstGeom>
            <a:solidFill>
              <a:srgbClr val="009AC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000" dirty="0">
                  <a:solidFill>
                    <a:srgbClr val="FFFFFF"/>
                  </a:solidFill>
                  <a:ea typeface="Calibri" panose="020F0502020204030204" charset="0"/>
                  <a:cs typeface="Calibri" panose="020F0502020204030204" charset="0"/>
                </a:rPr>
                <a:t>Может потребоваться адаптация этого слайда в зависимости от используемого ДЭТ на антигены вируса SARS-COV-2 </a:t>
              </a:r>
            </a:p>
          </p:txBody>
        </p:sp>
      </p:grp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C6F7BB25-DB28-50FA-E662-29147BEF2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406449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 Постановка ДЭТ на антигены вируса SARS-CoV-2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36203"/>
            <a:ext cx="6749716" cy="444076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ru-RU" dirty="0"/>
              <a:t>Нанесите капли экстрагированного образца в лунку для образца на тестовом устройстве. Добавьте точное число капель, как указано производителем.</a:t>
            </a:r>
          </a:p>
          <a:p>
            <a:endParaRPr lang="en-US" dirty="0"/>
          </a:p>
          <a:p>
            <a:r>
              <a:rPr lang="ru-RU" dirty="0"/>
              <a:t>Считайте результат теста после указанного периода времени и запишите его.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9</a:t>
            </a:fld>
            <a:endParaRPr lang="en-GB" dirty="0"/>
          </a:p>
        </p:txBody>
      </p:sp>
      <p:sp>
        <p:nvSpPr>
          <p:cNvPr id="6" name="Right Arrow 5"/>
          <p:cNvSpPr/>
          <p:nvPr/>
        </p:nvSpPr>
        <p:spPr>
          <a:xfrm>
            <a:off x="8153400" y="2638455"/>
            <a:ext cx="1224501" cy="389614"/>
          </a:xfrm>
          <a:prstGeom prst="rightArrow">
            <a:avLst/>
          </a:prstGeom>
          <a:solidFill>
            <a:srgbClr val="009AC9"/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Medium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8153234" y="4128144"/>
            <a:ext cx="1224501" cy="389614"/>
          </a:xfrm>
          <a:prstGeom prst="rightArrow">
            <a:avLst/>
          </a:prstGeom>
          <a:solidFill>
            <a:srgbClr val="009AC9"/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Medium"/>
            </a:endParaRPr>
          </a:p>
        </p:txBody>
      </p:sp>
      <p:pic>
        <p:nvPicPr>
          <p:cNvPr id="11" name="Picture 10" descr="Icon&#10;&#10;Description automatically generate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1245" y="1827812"/>
            <a:ext cx="2256900" cy="1889327"/>
          </a:xfrm>
          <a:prstGeom prst="rect">
            <a:avLst/>
          </a:prstGeom>
        </p:spPr>
      </p:pic>
      <p:pic>
        <p:nvPicPr>
          <p:cNvPr id="13" name="Picture 12" descr="A close up of a clip&#10;&#10;Description automatically generate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7058" y="3831109"/>
            <a:ext cx="2390921" cy="1373298"/>
          </a:xfrm>
          <a:prstGeom prst="rect">
            <a:avLst/>
          </a:prstGeom>
        </p:spPr>
      </p:pic>
      <p:sp>
        <p:nvSpPr>
          <p:cNvPr id="16" name="Title 1"/>
          <p:cNvSpPr txBox="1"/>
          <p:nvPr/>
        </p:nvSpPr>
        <p:spPr>
          <a:xfrm>
            <a:off x="838200" y="582296"/>
            <a:ext cx="10515600" cy="94281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Процедура постановки ДЭТ на антигены вируса SARS-CoV-2 (2)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BF8BE32-BCD4-4CAC-82B1-8091A3DCCB00}"/>
              </a:ext>
            </a:extLst>
          </p:cNvPr>
          <p:cNvGrpSpPr/>
          <p:nvPr/>
        </p:nvGrpSpPr>
        <p:grpSpPr>
          <a:xfrm>
            <a:off x="7589523" y="1203665"/>
            <a:ext cx="4318728" cy="596348"/>
            <a:chOff x="7861998" y="1527451"/>
            <a:chExt cx="4455560" cy="596348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6B563EA-1306-4D40-9E48-D72F4E226AE0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rgbClr val="009A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6" name="Graphic 25" descr="Pencil">
              <a:extLst>
                <a:ext uri="{FF2B5EF4-FFF2-40B4-BE49-F238E27FC236}">
                  <a16:creationId xmlns:a16="http://schemas.microsoft.com/office/drawing/2014/main" id="{ECDE4145-CC16-4747-AA8C-C2D61AE798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0156686-2359-4412-BD12-B56FF26474A2}"/>
                </a:ext>
              </a:extLst>
            </p:cNvPr>
            <p:cNvSpPr txBox="1"/>
            <p:nvPr/>
          </p:nvSpPr>
          <p:spPr>
            <a:xfrm>
              <a:off x="8343513" y="1644369"/>
              <a:ext cx="3974045" cy="400110"/>
            </a:xfrm>
            <a:prstGeom prst="rect">
              <a:avLst/>
            </a:prstGeom>
            <a:solidFill>
              <a:srgbClr val="009AC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1000" dirty="0">
                  <a:solidFill>
                    <a:srgbClr val="FFFFFF"/>
                  </a:solidFill>
                  <a:ea typeface="Calibri" panose="020F0502020204030204" charset="0"/>
                  <a:cs typeface="Calibri" panose="020F0502020204030204" charset="0"/>
                </a:rPr>
                <a:t>Может потребоваться адаптация этого слайда в зависимости от используемого ДЭТ на антигены вируса SARS-COV-2 </a:t>
              </a:r>
            </a:p>
          </p:txBody>
        </p:sp>
      </p:grp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902E71CF-54B4-F0ED-BEC1-62E02CD55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406449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 Постановка ДЭТ на антигены вируса SARS-CoV-2 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Custom 20">
      <a:dk1>
        <a:srgbClr val="424242"/>
      </a:dk1>
      <a:lt1>
        <a:srgbClr val="FFFFFF"/>
      </a:lt1>
      <a:dk2>
        <a:srgbClr val="44546A"/>
      </a:dk2>
      <a:lt2>
        <a:srgbClr val="E7E6E6"/>
      </a:lt2>
      <a:accent1>
        <a:srgbClr val="0087BC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20">
      <a:dk1>
        <a:srgbClr val="424242"/>
      </a:dk1>
      <a:lt1>
        <a:srgbClr val="FFFFFF"/>
      </a:lt1>
      <a:dk2>
        <a:srgbClr val="44546A"/>
      </a:dk2>
      <a:lt2>
        <a:srgbClr val="E7E6E6"/>
      </a:lt2>
      <a:accent1>
        <a:srgbClr val="0087BC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1829</Words>
  <Application>Microsoft Office PowerPoint</Application>
  <PresentationFormat>Widescreen</PresentationFormat>
  <Paragraphs>198</Paragraphs>
  <Slides>25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Office Theme</vt:lpstr>
      <vt:lpstr>1_Office Theme</vt:lpstr>
      <vt:lpstr>08</vt:lpstr>
      <vt:lpstr>Ограничение ответственности</vt:lpstr>
      <vt:lpstr>Цели изучения</vt:lpstr>
      <vt:lpstr>Постановка теста на антигены вируса SARS-CoV-2</vt:lpstr>
      <vt:lpstr>PowerPoint Presentation</vt:lpstr>
      <vt:lpstr>Предостережение</vt:lpstr>
      <vt:lpstr>Подготовка к тестированию</vt:lpstr>
      <vt:lpstr>PowerPoint Presentation</vt:lpstr>
      <vt:lpstr>PowerPoint Presentation</vt:lpstr>
      <vt:lpstr>PowerPoint Presentation</vt:lpstr>
      <vt:lpstr>Интерпретация результатов ДЭТ</vt:lpstr>
      <vt:lpstr>PowerPoint Presentation</vt:lpstr>
      <vt:lpstr>PowerPoint Presentation</vt:lpstr>
      <vt:lpstr>PowerPoint Presentation</vt:lpstr>
      <vt:lpstr>Интерпретация результатов ДЭТ</vt:lpstr>
      <vt:lpstr>Демонстрационное видео</vt:lpstr>
      <vt:lpstr>Демонстрация и практическое занятие</vt:lpstr>
      <vt:lpstr>Задача: организация рабочего места</vt:lpstr>
      <vt:lpstr>Практические занятия</vt:lpstr>
      <vt:lpstr>Упражнение по интерпретации результатов теста</vt:lpstr>
      <vt:lpstr>Задача: Интерпретация теста (1)</vt:lpstr>
      <vt:lpstr>Задача: Интерпретация теста (2)</vt:lpstr>
      <vt:lpstr>PowerPoint Presentation</vt:lpstr>
      <vt:lpstr>PowerPoint Presentation</vt:lpstr>
      <vt:lpstr>Вопросы?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ROSS PAPA</dc:creator>
  <cp:lastModifiedBy>natacha milhano</cp:lastModifiedBy>
  <cp:revision>109</cp:revision>
  <dcterms:created xsi:type="dcterms:W3CDTF">2020-10-08T10:02:00Z</dcterms:created>
  <dcterms:modified xsi:type="dcterms:W3CDTF">2022-09-06T17:08:12Z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1033-11.2.0.9669</vt:lpwstr>
  </property>
</Properties>
</file>