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1" r:id="rId2"/>
    <p:sldMasterId id="2147483674" r:id="rId3"/>
  </p:sldMasterIdLst>
  <p:notesMasterIdLst>
    <p:notesMasterId r:id="rId32"/>
  </p:notesMasterIdLst>
  <p:sldIdLst>
    <p:sldId id="256" r:id="rId4"/>
    <p:sldId id="257" r:id="rId5"/>
    <p:sldId id="294" r:id="rId6"/>
    <p:sldId id="273" r:id="rId7"/>
    <p:sldId id="290" r:id="rId8"/>
    <p:sldId id="274" r:id="rId9"/>
    <p:sldId id="275" r:id="rId10"/>
    <p:sldId id="276" r:id="rId11"/>
    <p:sldId id="263" r:id="rId12"/>
    <p:sldId id="279" r:id="rId13"/>
    <p:sldId id="293" r:id="rId14"/>
    <p:sldId id="272" r:id="rId15"/>
    <p:sldId id="281" r:id="rId16"/>
    <p:sldId id="266" r:id="rId17"/>
    <p:sldId id="292" r:id="rId18"/>
    <p:sldId id="282" r:id="rId19"/>
    <p:sldId id="283" r:id="rId20"/>
    <p:sldId id="284" r:id="rId21"/>
    <p:sldId id="285" r:id="rId22"/>
    <p:sldId id="288" r:id="rId23"/>
    <p:sldId id="299" r:id="rId24"/>
    <p:sldId id="302" r:id="rId25"/>
    <p:sldId id="301" r:id="rId26"/>
    <p:sldId id="300" r:id="rId27"/>
    <p:sldId id="303" r:id="rId28"/>
    <p:sldId id="304" r:id="rId29"/>
    <p:sldId id="305" r:id="rId30"/>
    <p:sldId id="271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lya Underwood" initials="TU" lastIdx="5" clrIdx="0">
    <p:extLst>
      <p:ext uri="{19B8F6BF-5375-455C-9EA6-DF929625EA0E}">
        <p15:presenceInfo xmlns:p15="http://schemas.microsoft.com/office/powerpoint/2012/main" userId="d1b78f39f266085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93"/>
    <p:restoredTop sz="94625"/>
  </p:normalViewPr>
  <p:slideViewPr>
    <p:cSldViewPr snapToGrid="0" snapToObjects="1">
      <p:cViewPr varScale="1">
        <p:scale>
          <a:sx n="67" d="100"/>
          <a:sy n="67" d="100"/>
        </p:scale>
        <p:origin x="29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DBD40-84B1-2349-A508-11CBED669F65}" type="datetimeFigureOut">
              <a:rPr lang="en-GB" smtClean="0"/>
              <a:t>06/09/2022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A6307-915A-134B-ACFB-C4EC86CF716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4106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3953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80214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39970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1043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5301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6698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31789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A0A1A0-4D4D-CE47-A67E-A9F4DBB19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22B81-2778-5C41-B3B3-DFCBD4CA0C71}" type="datetime1">
              <a:rPr lang="en-GB" smtClean="0"/>
              <a:t>06/09/2022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E9A00-C2FB-0A47-AD17-4BC42A25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Conference     |     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29F7-DCB0-094C-851F-A0968DD4F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BADA697-CC04-904E-A093-84FF3BFDB055}"/>
              </a:ext>
            </a:extLst>
          </p:cNvPr>
          <p:cNvSpPr/>
          <p:nvPr userDrawn="1"/>
        </p:nvSpPr>
        <p:spPr>
          <a:xfrm>
            <a:off x="0" y="1010155"/>
            <a:ext cx="6394174" cy="5036476"/>
          </a:xfrm>
          <a:custGeom>
            <a:avLst/>
            <a:gdLst>
              <a:gd name="connsiteX0" fmla="*/ 0 w 6394174"/>
              <a:gd name="connsiteY0" fmla="*/ 0 h 5036476"/>
              <a:gd name="connsiteX1" fmla="*/ 6394174 w 6394174"/>
              <a:gd name="connsiteY1" fmla="*/ 0 h 5036476"/>
              <a:gd name="connsiteX2" fmla="*/ 5135055 w 6394174"/>
              <a:gd name="connsiteY2" fmla="*/ 5036476 h 5036476"/>
              <a:gd name="connsiteX3" fmla="*/ 0 w 6394174"/>
              <a:gd name="connsiteY3" fmla="*/ 5036476 h 503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4174" h="5036476">
                <a:moveTo>
                  <a:pt x="0" y="0"/>
                </a:moveTo>
                <a:lnTo>
                  <a:pt x="6394174" y="0"/>
                </a:lnTo>
                <a:lnTo>
                  <a:pt x="5135055" y="5036476"/>
                </a:lnTo>
                <a:lnTo>
                  <a:pt x="0" y="5036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B9F9C4-72BA-474A-85F1-51D0937124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122362"/>
            <a:ext cx="4588565" cy="2940351"/>
          </a:xfrm>
        </p:spPr>
        <p:txBody>
          <a:bodyPr lIns="0" tIns="0" rIns="0" bIns="0" anchor="b"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B50E9B-DD61-564D-A61F-AAAC18591A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213184"/>
            <a:ext cx="3992217" cy="1044615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50149D75-4698-6E4A-838F-55B9F3D450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4174" y="1010155"/>
            <a:ext cx="5195578" cy="455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90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54B2D-1D08-1F42-82CC-C7AF542F0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B9826E-1933-D045-AF5A-BA3BD571F2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A51D4-D759-BF40-A039-E4FAA3127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4AD41-62B4-234C-9B02-C581AEEE8082}" type="datetime1">
              <a:rPr lang="en-GB" smtClean="0"/>
              <a:t>06/09/2022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72C1AD-DD21-8840-A024-D910B5ADD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Conference     |     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DDF021-28A2-0E47-939B-CB6C5AFF2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2826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505180-52A3-D34D-9AA3-CB39D7876E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89CAB5-C205-214E-BF83-E135B9869C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D129C-15AC-1A4E-8785-88A1FA6D2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AF139-AF18-F44B-BD06-58DDC85C1355}" type="datetime1">
              <a:rPr lang="en-GB" smtClean="0"/>
              <a:t>06/09/2022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D5B4E7-1AB3-7F41-95D0-6BD052ED4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Conference     |     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D1B791-FCAC-4049-BD9A-ED3978986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539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5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381000" indent="-381000">
              <a:spcBef>
                <a:spcPts val="2100"/>
              </a:spcBef>
              <a:buSzPct val="50000"/>
              <a:buBlip>
                <a:blip r:embed="rId2"/>
              </a:buBlip>
              <a:defRPr sz="2100"/>
            </a:lvl1pPr>
            <a:lvl2pPr marL="381000" indent="-381000">
              <a:spcBef>
                <a:spcPts val="2100"/>
              </a:spcBef>
              <a:buSzPct val="50000"/>
              <a:buBlip>
                <a:blip r:embed="rId2"/>
              </a:buBlip>
              <a:defRPr sz="2100"/>
            </a:lvl2pPr>
            <a:lvl3pPr marL="381000" indent="-381000">
              <a:spcBef>
                <a:spcPts val="2100"/>
              </a:spcBef>
              <a:buSzPct val="50000"/>
              <a:buBlip>
                <a:blip r:embed="rId2"/>
              </a:buBlip>
              <a:defRPr sz="2100"/>
            </a:lvl3pPr>
            <a:lvl4pPr marL="381000" indent="-381000">
              <a:spcBef>
                <a:spcPts val="2100"/>
              </a:spcBef>
              <a:buSzPct val="50000"/>
              <a:buBlip>
                <a:blip r:embed="rId2"/>
              </a:buBlip>
              <a:defRPr sz="2100"/>
            </a:lvl4pPr>
            <a:lvl5pPr marL="381000" indent="-381000">
              <a:spcBef>
                <a:spcPts val="2100"/>
              </a:spcBef>
              <a:buSzPct val="50000"/>
              <a:buBlip>
                <a:blip r:embed="rId2"/>
              </a:buBlip>
              <a:defRPr sz="21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/>
          </a:p>
        </p:txBody>
      </p:sp>
      <p:sp>
        <p:nvSpPr>
          <p:cNvPr id="5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B709DE2-93F8-7E45-91D0-E19ACC3ADA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53558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SARS-CoV-2 Antigen Rapid Diagnostic Test Training Workshop – v2.0 | Assuring quality results</a:t>
            </a:r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" name="Google Shape;19;p21"/>
          <p:cNvSpPr/>
          <p:nvPr/>
        </p:nvSpPr>
        <p:spPr>
          <a:xfrm>
            <a:off x="0" y="1010155"/>
            <a:ext cx="6394174" cy="5036476"/>
          </a:xfrm>
          <a:custGeom>
            <a:avLst/>
            <a:gdLst/>
            <a:ahLst/>
            <a:cxnLst/>
            <a:rect l="l" t="t" r="r" b="b"/>
            <a:pathLst>
              <a:path w="6394174" h="5036476" extrusionOk="0">
                <a:moveTo>
                  <a:pt x="0" y="0"/>
                </a:moveTo>
                <a:lnTo>
                  <a:pt x="6394174" y="0"/>
                </a:lnTo>
                <a:lnTo>
                  <a:pt x="5135055" y="5036476"/>
                </a:lnTo>
                <a:lnTo>
                  <a:pt x="0" y="5036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21"/>
          <p:cNvSpPr txBox="1">
            <a:spLocks noGrp="1"/>
          </p:cNvSpPr>
          <p:nvPr>
            <p:ph type="ctrTitle"/>
          </p:nvPr>
        </p:nvSpPr>
        <p:spPr>
          <a:xfrm>
            <a:off x="838200" y="1122362"/>
            <a:ext cx="4588565" cy="2940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1"/>
          <p:cNvSpPr txBox="1">
            <a:spLocks noGrp="1"/>
          </p:cNvSpPr>
          <p:nvPr>
            <p:ph type="subTitle" idx="1"/>
          </p:nvPr>
        </p:nvSpPr>
        <p:spPr>
          <a:xfrm>
            <a:off x="838200" y="4213184"/>
            <a:ext cx="3992217" cy="1044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22" name="Google Shape;22;p21" descr="A close up of a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94174" y="1010155"/>
            <a:ext cx="5195578" cy="45581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401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2"/>
          <p:cNvSpPr/>
          <p:nvPr/>
        </p:nvSpPr>
        <p:spPr>
          <a:xfrm>
            <a:off x="-1" y="6311900"/>
            <a:ext cx="11353800" cy="570346"/>
          </a:xfrm>
          <a:custGeom>
            <a:avLst/>
            <a:gdLst/>
            <a:ahLst/>
            <a:cxnLst/>
            <a:rect l="l" t="t" r="r" b="b"/>
            <a:pathLst>
              <a:path w="11353800" h="570346" extrusionOk="0">
                <a:moveTo>
                  <a:pt x="0" y="0"/>
                </a:moveTo>
                <a:lnTo>
                  <a:pt x="4419175" y="0"/>
                </a:lnTo>
                <a:lnTo>
                  <a:pt x="6934625" y="0"/>
                </a:lnTo>
                <a:lnTo>
                  <a:pt x="11353800" y="0"/>
                </a:lnTo>
                <a:lnTo>
                  <a:pt x="11211214" y="570346"/>
                </a:lnTo>
                <a:lnTo>
                  <a:pt x="6792039" y="570346"/>
                </a:lnTo>
                <a:lnTo>
                  <a:pt x="4419175" y="570346"/>
                </a:lnTo>
                <a:lnTo>
                  <a:pt x="0" y="5703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22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942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 sz="3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body" idx="1"/>
          </p:nvPr>
        </p:nvSpPr>
        <p:spPr>
          <a:xfrm>
            <a:off x="838200" y="1736203"/>
            <a:ext cx="10515600" cy="4440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 sz="2000"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ftr" idx="11"/>
          </p:nvPr>
        </p:nvSpPr>
        <p:spPr>
          <a:xfrm>
            <a:off x="838200" y="6356350"/>
            <a:ext cx="7315200" cy="50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00" b="1" i="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SARS-CoV-2 Antigen Rapid Diagnostic Test Training Workshop – v2.0 | Assuring quality results</a:t>
            </a:r>
            <a:endParaRPr/>
          </a:p>
        </p:txBody>
      </p:sp>
      <p:sp>
        <p:nvSpPr>
          <p:cNvPr id="28" name="Google Shape;28;p22"/>
          <p:cNvSpPr txBox="1">
            <a:spLocks noGrp="1"/>
          </p:cNvSpPr>
          <p:nvPr>
            <p:ph type="sldNum" idx="12"/>
          </p:nvPr>
        </p:nvSpPr>
        <p:spPr>
          <a:xfrm>
            <a:off x="11353799" y="6311900"/>
            <a:ext cx="510252" cy="575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04500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3"/>
          <p:cNvSpPr/>
          <p:nvPr/>
        </p:nvSpPr>
        <p:spPr>
          <a:xfrm>
            <a:off x="0" y="0"/>
            <a:ext cx="5627866" cy="6858000"/>
          </a:xfrm>
          <a:custGeom>
            <a:avLst/>
            <a:gdLst/>
            <a:ahLst/>
            <a:cxnLst/>
            <a:rect l="l" t="t" r="r" b="b"/>
            <a:pathLst>
              <a:path w="5627866" h="6858000" extrusionOk="0">
                <a:moveTo>
                  <a:pt x="0" y="0"/>
                </a:moveTo>
                <a:lnTo>
                  <a:pt x="381000" y="0"/>
                </a:lnTo>
                <a:lnTo>
                  <a:pt x="5246866" y="0"/>
                </a:lnTo>
                <a:lnTo>
                  <a:pt x="5627866" y="0"/>
                </a:lnTo>
                <a:lnTo>
                  <a:pt x="3913366" y="6858000"/>
                </a:lnTo>
                <a:lnTo>
                  <a:pt x="3532366" y="6858000"/>
                </a:lnTo>
                <a:lnTo>
                  <a:pt x="381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23"/>
          <p:cNvSpPr txBox="1">
            <a:spLocks noGrp="1"/>
          </p:cNvSpPr>
          <p:nvPr>
            <p:ph type="title"/>
          </p:nvPr>
        </p:nvSpPr>
        <p:spPr>
          <a:xfrm>
            <a:off x="831850" y="0"/>
            <a:ext cx="3890621" cy="225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body" idx="1"/>
          </p:nvPr>
        </p:nvSpPr>
        <p:spPr>
          <a:xfrm>
            <a:off x="831850" y="2650603"/>
            <a:ext cx="3890621" cy="166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19191"/>
              </a:buClr>
              <a:buSzPts val="2000"/>
              <a:buNone/>
              <a:defRPr sz="2000">
                <a:solidFill>
                  <a:srgbClr val="91919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19191"/>
              </a:buClr>
              <a:buSzPts val="1800"/>
              <a:buNone/>
              <a:defRPr sz="1800">
                <a:solidFill>
                  <a:srgbClr val="91919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19191"/>
              </a:buClr>
              <a:buSzPts val="1600"/>
              <a:buNone/>
              <a:defRPr sz="1600">
                <a:solidFill>
                  <a:srgbClr val="91919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19191"/>
              </a:buClr>
              <a:buSzPts val="1600"/>
              <a:buNone/>
              <a:defRPr sz="1600">
                <a:solidFill>
                  <a:srgbClr val="919191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19191"/>
              </a:buClr>
              <a:buSzPts val="1600"/>
              <a:buNone/>
              <a:defRPr sz="1600">
                <a:solidFill>
                  <a:srgbClr val="919191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19191"/>
              </a:buClr>
              <a:buSzPts val="1600"/>
              <a:buNone/>
              <a:defRPr sz="1600">
                <a:solidFill>
                  <a:srgbClr val="919191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19191"/>
              </a:buClr>
              <a:buSzPts val="1600"/>
              <a:buNone/>
              <a:defRPr sz="1600">
                <a:solidFill>
                  <a:srgbClr val="919191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19191"/>
              </a:buClr>
              <a:buSzPts val="1600"/>
              <a:buNone/>
              <a:defRPr sz="1600">
                <a:solidFill>
                  <a:srgbClr val="919191"/>
                </a:solidFill>
              </a:defRPr>
            </a:lvl9pPr>
          </a:lstStyle>
          <a:p>
            <a:endParaRPr/>
          </a:p>
        </p:txBody>
      </p:sp>
      <p:pic>
        <p:nvPicPr>
          <p:cNvPr id="33" name="Google Shape;33;p23" descr="A picture containing square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756744" y="420327"/>
            <a:ext cx="6017346" cy="60173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1059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SARS-CoV-2 Antigen Rapid Diagnostic Test Training Workshop – v2.0 | Assuring quality results</a:t>
            </a:r>
            <a:endParaRPr/>
          </a:p>
        </p:txBody>
      </p:sp>
      <p:sp>
        <p:nvSpPr>
          <p:cNvPr id="37" name="Google Shape;3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805982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SARS-CoV-2 Antigen Rapid Diagnostic Test Training Workshop – v2.0 | Assuring quality results</a:t>
            </a:r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8474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2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2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SARS-CoV-2 Antigen Rapid Diagnostic Test Training Workshop – v2.0 | Assuring quality results</a:t>
            </a:r>
            <a:endParaRPr/>
          </a:p>
        </p:txBody>
      </p:sp>
      <p:sp>
        <p:nvSpPr>
          <p:cNvPr id="53" name="Google Shape;5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85012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SARS-CoV-2 Antigen Rapid Diagnostic Test Training Workshop – v2.0 | Assuring quality results</a:t>
            </a:r>
            <a:endParaRPr/>
          </a:p>
        </p:txBody>
      </p:sp>
      <p:sp>
        <p:nvSpPr>
          <p:cNvPr id="58" name="Google Shape;58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2809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86BA4622-83E5-E847-BA04-456FB7316A72}"/>
              </a:ext>
            </a:extLst>
          </p:cNvPr>
          <p:cNvSpPr/>
          <p:nvPr userDrawn="1"/>
        </p:nvSpPr>
        <p:spPr>
          <a:xfrm>
            <a:off x="-1" y="6311900"/>
            <a:ext cx="11353800" cy="570346"/>
          </a:xfrm>
          <a:custGeom>
            <a:avLst/>
            <a:gdLst>
              <a:gd name="connsiteX0" fmla="*/ 0 w 11353800"/>
              <a:gd name="connsiteY0" fmla="*/ 0 h 570346"/>
              <a:gd name="connsiteX1" fmla="*/ 4419175 w 11353800"/>
              <a:gd name="connsiteY1" fmla="*/ 0 h 570346"/>
              <a:gd name="connsiteX2" fmla="*/ 6934625 w 11353800"/>
              <a:gd name="connsiteY2" fmla="*/ 0 h 570346"/>
              <a:gd name="connsiteX3" fmla="*/ 11353800 w 11353800"/>
              <a:gd name="connsiteY3" fmla="*/ 0 h 570346"/>
              <a:gd name="connsiteX4" fmla="*/ 11211214 w 11353800"/>
              <a:gd name="connsiteY4" fmla="*/ 570346 h 570346"/>
              <a:gd name="connsiteX5" fmla="*/ 6792039 w 11353800"/>
              <a:gd name="connsiteY5" fmla="*/ 570346 h 570346"/>
              <a:gd name="connsiteX6" fmla="*/ 4419175 w 11353800"/>
              <a:gd name="connsiteY6" fmla="*/ 570346 h 570346"/>
              <a:gd name="connsiteX7" fmla="*/ 0 w 11353800"/>
              <a:gd name="connsiteY7" fmla="*/ 570346 h 57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53800" h="570346">
                <a:moveTo>
                  <a:pt x="0" y="0"/>
                </a:moveTo>
                <a:lnTo>
                  <a:pt x="4419175" y="0"/>
                </a:lnTo>
                <a:lnTo>
                  <a:pt x="6934625" y="0"/>
                </a:lnTo>
                <a:lnTo>
                  <a:pt x="11353800" y="0"/>
                </a:lnTo>
                <a:lnTo>
                  <a:pt x="11211214" y="570346"/>
                </a:lnTo>
                <a:lnTo>
                  <a:pt x="6792039" y="570346"/>
                </a:lnTo>
                <a:lnTo>
                  <a:pt x="4419175" y="570346"/>
                </a:lnTo>
                <a:lnTo>
                  <a:pt x="0" y="5703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02B227-2D66-E544-9105-EE5DA5C66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2814"/>
          </a:xfrm>
        </p:spPr>
        <p:txBody>
          <a:bodyPr lIns="0" tIns="0" rIns="0" bIns="0" anchor="b" anchorCtr="0">
            <a:no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AB8C6-127C-3040-936B-39878DE50A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6203"/>
            <a:ext cx="10515600" cy="4440760"/>
          </a:xfrm>
        </p:spPr>
        <p:txBody>
          <a:bodyPr/>
          <a:lstStyle>
            <a:lvl1pPr>
              <a:lnSpc>
                <a:spcPct val="100000"/>
              </a:lnSpc>
              <a:buClr>
                <a:schemeClr val="accent1"/>
              </a:buClr>
              <a:defRPr sz="2000"/>
            </a:lvl1pPr>
            <a:lvl2pPr>
              <a:lnSpc>
                <a:spcPct val="100000"/>
              </a:lnSpc>
              <a:buClr>
                <a:schemeClr val="accent1"/>
              </a:buClr>
              <a:defRPr sz="1800"/>
            </a:lvl2pPr>
            <a:lvl3pPr>
              <a:lnSpc>
                <a:spcPct val="100000"/>
              </a:lnSpc>
              <a:buClr>
                <a:schemeClr val="accent1"/>
              </a:buClr>
              <a:defRPr sz="1800"/>
            </a:lvl3pPr>
            <a:lvl4pPr>
              <a:lnSpc>
                <a:spcPct val="100000"/>
              </a:lnSpc>
              <a:buClr>
                <a:schemeClr val="accent1"/>
              </a:buClr>
              <a:defRPr sz="1800"/>
            </a:lvl4pPr>
            <a:lvl5pPr>
              <a:lnSpc>
                <a:spcPct val="100000"/>
              </a:lnSpc>
              <a:buClr>
                <a:schemeClr val="accent1"/>
              </a:buCl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56D4B9-1016-B343-8E4B-4618CD651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 lIns="0" tIns="0" rIns="0" bIns="0"/>
          <a:lstStyle>
            <a:lvl1pPr algn="l">
              <a:defRPr sz="1000" b="1" i="0" baseline="0">
                <a:solidFill>
                  <a:schemeClr val="bg1"/>
                </a:solidFill>
              </a:defRPr>
            </a:lvl1pPr>
          </a:lstStyle>
          <a:p>
            <a:pPr algn="l"/>
            <a:r>
              <a:rPr lang="en-GB" dirty="0"/>
              <a:t>Conference     |     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302264-516E-964D-B79B-B9C1965FB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799" y="6311900"/>
            <a:ext cx="510252" cy="575037"/>
          </a:xfr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42D34DE6-22C6-0E40-B20E-F2D718CBADB2}" type="slidenum">
              <a:rPr lang="en-GB" smtClean="0"/>
              <a:pPr/>
              <a:t>‹#›</a:t>
            </a:fld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0172214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2" name="Google Shape;62;p2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SARS-CoV-2 Antigen Rapid Diagnostic Test Training Workshop – v2.0 | Assuring quality results</a:t>
            </a:r>
            <a:endParaRPr/>
          </a:p>
        </p:txBody>
      </p:sp>
      <p:sp>
        <p:nvSpPr>
          <p:cNvPr id="65" name="Google Shape;65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9644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0" name="Google Shape;70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SARS-CoV-2 Antigen Rapid Diagnostic Test Training Workshop – v2.0 | Assuring quality results</a:t>
            </a:r>
            <a:endParaRPr/>
          </a:p>
        </p:txBody>
      </p:sp>
      <p:sp>
        <p:nvSpPr>
          <p:cNvPr id="72" name="Google Shape;7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82032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3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SARS-CoV-2 Antigen Rapid Diagnostic Test Training Workshop – v2.0 | Assuring quality results</a:t>
            </a:r>
            <a:endParaRPr/>
          </a:p>
        </p:txBody>
      </p:sp>
      <p:sp>
        <p:nvSpPr>
          <p:cNvPr id="78" name="Google Shape;7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793077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3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3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SARS-CoV-2 Antigen Rapid Diagnostic Test Training Workshop – v2.0 | Assuring quality results</a:t>
            </a:r>
            <a:endParaRPr/>
          </a:p>
        </p:txBody>
      </p:sp>
      <p:sp>
        <p:nvSpPr>
          <p:cNvPr id="84" name="Google Shape;84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02652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ullet List" type="tx">
  <p:cSld name="Bullet Lis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95275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2100"/>
            </a:lvl1pPr>
            <a:lvl2pPr marL="914400" lvl="1" indent="-295275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2100"/>
            </a:lvl2pPr>
            <a:lvl3pPr marL="1371600" lvl="2" indent="-295275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2100"/>
            </a:lvl3pPr>
            <a:lvl4pPr marL="1828800" lvl="3" indent="-295275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2100"/>
            </a:lvl4pPr>
            <a:lvl5pPr marL="2286000" lvl="4" indent="-295275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21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317665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A0A1A0-4D4D-CE47-A67E-A9F4DBB19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E9A00-C2FB-0A47-AD17-4BC42A25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SARS-CoV-2 Antigen Rapid Diagnostic Test Training Workshop – v2.0 | Quality testing using SARS-CoV-2 Antigen RDTs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29F7-DCB0-094C-851F-A0968DD4F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BADA697-CC04-904E-A093-84FF3BFDB055}"/>
              </a:ext>
            </a:extLst>
          </p:cNvPr>
          <p:cNvSpPr/>
          <p:nvPr userDrawn="1"/>
        </p:nvSpPr>
        <p:spPr>
          <a:xfrm>
            <a:off x="0" y="1010155"/>
            <a:ext cx="6394174" cy="5036476"/>
          </a:xfrm>
          <a:custGeom>
            <a:avLst/>
            <a:gdLst>
              <a:gd name="connsiteX0" fmla="*/ 0 w 6394174"/>
              <a:gd name="connsiteY0" fmla="*/ 0 h 5036476"/>
              <a:gd name="connsiteX1" fmla="*/ 6394174 w 6394174"/>
              <a:gd name="connsiteY1" fmla="*/ 0 h 5036476"/>
              <a:gd name="connsiteX2" fmla="*/ 5135055 w 6394174"/>
              <a:gd name="connsiteY2" fmla="*/ 5036476 h 5036476"/>
              <a:gd name="connsiteX3" fmla="*/ 0 w 6394174"/>
              <a:gd name="connsiteY3" fmla="*/ 5036476 h 503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4174" h="5036476">
                <a:moveTo>
                  <a:pt x="0" y="0"/>
                </a:moveTo>
                <a:lnTo>
                  <a:pt x="6394174" y="0"/>
                </a:lnTo>
                <a:lnTo>
                  <a:pt x="5135055" y="5036476"/>
                </a:lnTo>
                <a:lnTo>
                  <a:pt x="0" y="5036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B9F9C4-72BA-474A-85F1-51D0937124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122362"/>
            <a:ext cx="4588565" cy="2940351"/>
          </a:xfrm>
        </p:spPr>
        <p:txBody>
          <a:bodyPr lIns="0" tIns="0" rIns="0" bIns="0" anchor="b"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B50E9B-DD61-564D-A61F-AAAC18591A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213184"/>
            <a:ext cx="3992217" cy="1044615"/>
          </a:xfrm>
        </p:spPr>
        <p:txBody>
          <a:bodyPr lIns="0" tIns="0" rIns="0" bIns="0"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pic>
        <p:nvPicPr>
          <p:cNvPr id="10" name="Picture 2" descr="https://logos-download.com/wp-content/uploads/2016/12/World_Health_Organization_logo_logotyp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49" y="56863"/>
            <a:ext cx="2972151" cy="87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503" y="159407"/>
            <a:ext cx="1917098" cy="671840"/>
          </a:xfrm>
          <a:prstGeom prst="rect">
            <a:avLst/>
          </a:prstGeom>
        </p:spPr>
      </p:pic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F28A4EDD-C19D-FD48-8FBA-7993F92AB34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06210" y="1678259"/>
            <a:ext cx="2384454" cy="23844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55EA974-06F3-674E-A7C4-3C43552F248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32697" y="3297090"/>
            <a:ext cx="1960709" cy="1960709"/>
          </a:xfrm>
          <a:prstGeom prst="rect">
            <a:avLst/>
          </a:prstGeom>
        </p:spPr>
      </p:pic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5A489359-FD66-6849-945F-78CBB2A9C4C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113502" y="3672631"/>
            <a:ext cx="1960709" cy="196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6733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86BA4622-83E5-E847-BA04-456FB7316A72}"/>
              </a:ext>
            </a:extLst>
          </p:cNvPr>
          <p:cNvSpPr/>
          <p:nvPr userDrawn="1"/>
        </p:nvSpPr>
        <p:spPr>
          <a:xfrm>
            <a:off x="-1" y="6311900"/>
            <a:ext cx="11353800" cy="570346"/>
          </a:xfrm>
          <a:custGeom>
            <a:avLst/>
            <a:gdLst>
              <a:gd name="connsiteX0" fmla="*/ 0 w 11353800"/>
              <a:gd name="connsiteY0" fmla="*/ 0 h 570346"/>
              <a:gd name="connsiteX1" fmla="*/ 4419175 w 11353800"/>
              <a:gd name="connsiteY1" fmla="*/ 0 h 570346"/>
              <a:gd name="connsiteX2" fmla="*/ 6934625 w 11353800"/>
              <a:gd name="connsiteY2" fmla="*/ 0 h 570346"/>
              <a:gd name="connsiteX3" fmla="*/ 11353800 w 11353800"/>
              <a:gd name="connsiteY3" fmla="*/ 0 h 570346"/>
              <a:gd name="connsiteX4" fmla="*/ 11211214 w 11353800"/>
              <a:gd name="connsiteY4" fmla="*/ 570346 h 570346"/>
              <a:gd name="connsiteX5" fmla="*/ 6792039 w 11353800"/>
              <a:gd name="connsiteY5" fmla="*/ 570346 h 570346"/>
              <a:gd name="connsiteX6" fmla="*/ 4419175 w 11353800"/>
              <a:gd name="connsiteY6" fmla="*/ 570346 h 570346"/>
              <a:gd name="connsiteX7" fmla="*/ 0 w 11353800"/>
              <a:gd name="connsiteY7" fmla="*/ 570346 h 57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53800" h="570346">
                <a:moveTo>
                  <a:pt x="0" y="0"/>
                </a:moveTo>
                <a:lnTo>
                  <a:pt x="4419175" y="0"/>
                </a:lnTo>
                <a:lnTo>
                  <a:pt x="6934625" y="0"/>
                </a:lnTo>
                <a:lnTo>
                  <a:pt x="11353800" y="0"/>
                </a:lnTo>
                <a:lnTo>
                  <a:pt x="11211214" y="570346"/>
                </a:lnTo>
                <a:lnTo>
                  <a:pt x="6792039" y="570346"/>
                </a:lnTo>
                <a:lnTo>
                  <a:pt x="4419175" y="570346"/>
                </a:lnTo>
                <a:lnTo>
                  <a:pt x="0" y="5703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02B227-2D66-E544-9105-EE5DA5C66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2814"/>
          </a:xfrm>
        </p:spPr>
        <p:txBody>
          <a:bodyPr lIns="0" tIns="0" rIns="0" bIns="0" anchor="b" anchorCtr="0">
            <a:no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AB8C6-127C-3040-936B-39878DE50A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6203"/>
            <a:ext cx="10515600" cy="4440760"/>
          </a:xfrm>
        </p:spPr>
        <p:txBody>
          <a:bodyPr/>
          <a:lstStyle>
            <a:lvl1pPr>
              <a:lnSpc>
                <a:spcPct val="100000"/>
              </a:lnSpc>
              <a:buClr>
                <a:schemeClr val="accent1"/>
              </a:buClr>
              <a:defRPr sz="2000"/>
            </a:lvl1pPr>
            <a:lvl2pPr>
              <a:lnSpc>
                <a:spcPct val="100000"/>
              </a:lnSpc>
              <a:buClr>
                <a:schemeClr val="accent1"/>
              </a:buClr>
              <a:defRPr sz="1800"/>
            </a:lvl2pPr>
            <a:lvl3pPr>
              <a:lnSpc>
                <a:spcPct val="100000"/>
              </a:lnSpc>
              <a:buClr>
                <a:schemeClr val="accent1"/>
              </a:buClr>
              <a:defRPr sz="1800"/>
            </a:lvl3pPr>
            <a:lvl4pPr>
              <a:lnSpc>
                <a:spcPct val="100000"/>
              </a:lnSpc>
              <a:buClr>
                <a:schemeClr val="accent1"/>
              </a:buClr>
              <a:defRPr sz="1800"/>
            </a:lvl4pPr>
            <a:lvl5pPr>
              <a:lnSpc>
                <a:spcPct val="100000"/>
              </a:lnSpc>
              <a:buClr>
                <a:schemeClr val="accent1"/>
              </a:buClr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56D4B9-1016-B343-8E4B-4618CD651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 lIns="0" tIns="0" rIns="0" bIns="0"/>
          <a:lstStyle>
            <a:lvl1pPr algn="l">
              <a:defRPr sz="1000" b="1" i="0" baseline="0"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SARS-CoV-2 Antigen Rapid Diagnostic Test Training Workshop – v2.0 | Quality testing using SARS-CoV-2 Antigen RDTs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302264-516E-964D-B79B-B9C1965FB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799" y="6311900"/>
            <a:ext cx="510252" cy="575037"/>
          </a:xfr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42D34DE6-22C6-0E40-B20E-F2D718CBADB2}" type="slidenum">
              <a:rPr lang="en-GB" smtClean="0"/>
              <a:pPr/>
              <a:t>‹#›</a:t>
            </a:fld>
            <a:endParaRPr lang="en-GB" sz="1000"/>
          </a:p>
        </p:txBody>
      </p:sp>
    </p:spTree>
    <p:extLst>
      <p:ext uri="{BB962C8B-B14F-4D97-AF65-F5344CB8AC3E}">
        <p14:creationId xmlns:p14="http://schemas.microsoft.com/office/powerpoint/2010/main" val="15597337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7748E0C6-1E0E-0145-A42F-24A2CFE1B039}"/>
              </a:ext>
            </a:extLst>
          </p:cNvPr>
          <p:cNvSpPr/>
          <p:nvPr userDrawn="1"/>
        </p:nvSpPr>
        <p:spPr>
          <a:xfrm>
            <a:off x="0" y="0"/>
            <a:ext cx="5627866" cy="6858000"/>
          </a:xfrm>
          <a:custGeom>
            <a:avLst/>
            <a:gdLst>
              <a:gd name="connsiteX0" fmla="*/ 0 w 5627866"/>
              <a:gd name="connsiteY0" fmla="*/ 0 h 6858000"/>
              <a:gd name="connsiteX1" fmla="*/ 381000 w 5627866"/>
              <a:gd name="connsiteY1" fmla="*/ 0 h 6858000"/>
              <a:gd name="connsiteX2" fmla="*/ 5246866 w 5627866"/>
              <a:gd name="connsiteY2" fmla="*/ 0 h 6858000"/>
              <a:gd name="connsiteX3" fmla="*/ 5627866 w 5627866"/>
              <a:gd name="connsiteY3" fmla="*/ 0 h 6858000"/>
              <a:gd name="connsiteX4" fmla="*/ 3913366 w 5627866"/>
              <a:gd name="connsiteY4" fmla="*/ 6858000 h 6858000"/>
              <a:gd name="connsiteX5" fmla="*/ 3532366 w 5627866"/>
              <a:gd name="connsiteY5" fmla="*/ 6858000 h 6858000"/>
              <a:gd name="connsiteX6" fmla="*/ 381000 w 5627866"/>
              <a:gd name="connsiteY6" fmla="*/ 6858000 h 6858000"/>
              <a:gd name="connsiteX7" fmla="*/ 0 w 5627866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7866" h="6858000">
                <a:moveTo>
                  <a:pt x="0" y="0"/>
                </a:moveTo>
                <a:lnTo>
                  <a:pt x="381000" y="0"/>
                </a:lnTo>
                <a:lnTo>
                  <a:pt x="5246866" y="0"/>
                </a:lnTo>
                <a:lnTo>
                  <a:pt x="5627866" y="0"/>
                </a:lnTo>
                <a:lnTo>
                  <a:pt x="3913366" y="6858000"/>
                </a:lnTo>
                <a:lnTo>
                  <a:pt x="3532366" y="6858000"/>
                </a:lnTo>
                <a:lnTo>
                  <a:pt x="381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97AFCD-3DCC-884C-BB69-FD42AF5FF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0"/>
            <a:ext cx="3890621" cy="2257063"/>
          </a:xfrm>
        </p:spPr>
        <p:txBody>
          <a:bodyPr lIns="0" tIns="0" rIns="0" bIns="0" anchor="b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AAC5F8-D261-4C47-A63E-7E1CC0500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650603"/>
            <a:ext cx="3890621" cy="1660967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6" descr="A picture containing square&#10;&#10;Description automatically generated">
            <a:extLst>
              <a:ext uri="{FF2B5EF4-FFF2-40B4-BE49-F238E27FC236}">
                <a16:creationId xmlns:a16="http://schemas.microsoft.com/office/drawing/2014/main" id="{EDBB7E9E-5A62-B247-B27B-60DE021B87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56744" y="420327"/>
            <a:ext cx="6017346" cy="601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15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ECAD3-6446-D145-AF2B-16D7CE0C4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767B6-2508-0149-AF8A-B9E9CEC560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839A89-3A8B-044B-A1D6-D9DA9D9834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E3B457-967E-6B42-884D-3B0448940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FB79E8-17F4-3341-A65E-F5612BD49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SARS-CoV-2 Antigen Rapid Diagnostic Test Training Workshop – v2.0 | Quality testing using SARS-CoV-2 Antigen RDTs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46CE2-B782-A649-AAF6-4DDE7BB0E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336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3FBAE-EAA0-2F4D-988D-A34F73903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E0E640-9D76-AC4F-BDEF-8C44E712FD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BB0BB9-5E42-954D-ABDF-3CCCB0BCDE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62C029-1033-264F-8D7E-7FCA997D55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85DB44-4374-0A42-AEFD-64E65638CE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19BF20-25AE-AC4D-9A30-F6CE735F8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C877BB-6513-5B42-ACD8-1EEC92877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SARS-CoV-2 Antigen Rapid Diagnostic Test Training Workshop – v2.0 | Quality testing using SARS-CoV-2 Antigen RDTs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F6BAEB-8A97-A349-A792-18111CA8B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454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7748E0C6-1E0E-0145-A42F-24A2CFE1B039}"/>
              </a:ext>
            </a:extLst>
          </p:cNvPr>
          <p:cNvSpPr/>
          <p:nvPr userDrawn="1"/>
        </p:nvSpPr>
        <p:spPr>
          <a:xfrm>
            <a:off x="0" y="0"/>
            <a:ext cx="5627866" cy="6858000"/>
          </a:xfrm>
          <a:custGeom>
            <a:avLst/>
            <a:gdLst>
              <a:gd name="connsiteX0" fmla="*/ 0 w 5627866"/>
              <a:gd name="connsiteY0" fmla="*/ 0 h 6858000"/>
              <a:gd name="connsiteX1" fmla="*/ 381000 w 5627866"/>
              <a:gd name="connsiteY1" fmla="*/ 0 h 6858000"/>
              <a:gd name="connsiteX2" fmla="*/ 5246866 w 5627866"/>
              <a:gd name="connsiteY2" fmla="*/ 0 h 6858000"/>
              <a:gd name="connsiteX3" fmla="*/ 5627866 w 5627866"/>
              <a:gd name="connsiteY3" fmla="*/ 0 h 6858000"/>
              <a:gd name="connsiteX4" fmla="*/ 3913366 w 5627866"/>
              <a:gd name="connsiteY4" fmla="*/ 6858000 h 6858000"/>
              <a:gd name="connsiteX5" fmla="*/ 3532366 w 5627866"/>
              <a:gd name="connsiteY5" fmla="*/ 6858000 h 6858000"/>
              <a:gd name="connsiteX6" fmla="*/ 381000 w 5627866"/>
              <a:gd name="connsiteY6" fmla="*/ 6858000 h 6858000"/>
              <a:gd name="connsiteX7" fmla="*/ 0 w 5627866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7866" h="6858000">
                <a:moveTo>
                  <a:pt x="0" y="0"/>
                </a:moveTo>
                <a:lnTo>
                  <a:pt x="381000" y="0"/>
                </a:lnTo>
                <a:lnTo>
                  <a:pt x="5246866" y="0"/>
                </a:lnTo>
                <a:lnTo>
                  <a:pt x="5627866" y="0"/>
                </a:lnTo>
                <a:lnTo>
                  <a:pt x="3913366" y="6858000"/>
                </a:lnTo>
                <a:lnTo>
                  <a:pt x="3532366" y="6858000"/>
                </a:lnTo>
                <a:lnTo>
                  <a:pt x="381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97AFCD-3DCC-884C-BB69-FD42AF5FF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0"/>
            <a:ext cx="3890621" cy="2257063"/>
          </a:xfrm>
        </p:spPr>
        <p:txBody>
          <a:bodyPr lIns="0" tIns="0" rIns="0" bIns="0" anchor="b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AAC5F8-D261-4C47-A63E-7E1CC0500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650603"/>
            <a:ext cx="3890621" cy="1660967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7" name="Picture 6" descr="A picture containing square&#10;&#10;Description automatically generated">
            <a:extLst>
              <a:ext uri="{FF2B5EF4-FFF2-40B4-BE49-F238E27FC236}">
                <a16:creationId xmlns:a16="http://schemas.microsoft.com/office/drawing/2014/main" id="{EDBB7E9E-5A62-B247-B27B-60DE021B87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56744" y="420327"/>
            <a:ext cx="6017346" cy="601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826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DDAA7-E73C-334C-88FE-E0F9958AB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3E8015-A471-C143-8C19-C0EDA6291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EA3E89-4654-2143-9236-7D0F11AD9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SARS-CoV-2 Antigen Rapid Diagnostic Test Training Workshop – v2.0 | Quality testing using SARS-CoV-2 Antigen RDTs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115C60-0EF0-694E-A714-BD8EB7C07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9611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ED3233-3DEE-5A45-A6C6-D9FC972F8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6C40E5-9D2B-AD4F-896A-6231FB897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SARS-CoV-2 Antigen Rapid Diagnostic Test Training Workshop – v2.0 | Quality testing using SARS-CoV-2 Antigen RDTs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290E80-B698-1949-B3E4-6A7FFA04C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8327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8CF3E-6C35-5846-93E3-D45143892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29643A-5345-BC40-B12E-E0C1D2081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2AB1CD-EEAC-1642-9967-C87C60F3C9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E5DAF-15E6-0540-8E1C-C3441C749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5128F8-C557-474C-84AB-B7EDF4EC6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SARS-CoV-2 Antigen Rapid Diagnostic Test Training Workshop – v2.0 | Quality testing using SARS-CoV-2 Antigen RDTs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1CE386-E8FD-6545-A389-85C6830D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36008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8D352-66D6-9641-93B4-91BFA72B1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7A392A-D9F5-F445-8AE8-B638F21A62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DC4E67-8857-8741-9AD4-624EEA528B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659789-AC40-3048-9292-15C98E267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170A3F-D293-5D45-9AB1-FF61EDCD9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SARS-CoV-2 Antigen Rapid Diagnostic Test Training Workshop – v2.0 | Quality testing using SARS-CoV-2 Antigen RDTs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2B310E-2310-DD45-8C82-2535B762B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57682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54B2D-1D08-1F42-82CC-C7AF542F0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B9826E-1933-D045-AF5A-BA3BD571F2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A51D4-D759-BF40-A039-E4FAA3127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72C1AD-DD21-8840-A024-D910B5ADD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SARS-CoV-2 Antigen Rapid Diagnostic Test Training Workshop – v2.0 | Quality testing using SARS-CoV-2 Antigen RDTs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DDF021-28A2-0E47-939B-CB6C5AFF2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9343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505180-52A3-D34D-9AA3-CB39D7876E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89CAB5-C205-214E-BF83-E135B9869C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D129C-15AC-1A4E-8785-88A1FA6D2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D5B4E7-1AB3-7F41-95D0-6BD052ED4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SARS-CoV-2 Antigen Rapid Diagnostic Test Training Workshop – v2.0 | Quality testing using SARS-CoV-2 Antigen RDTs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D1B791-FCAC-4049-BD9A-ED3978986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7374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54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381000" indent="-381000">
              <a:spcBef>
                <a:spcPts val="2100"/>
              </a:spcBef>
              <a:buSzPct val="50000"/>
              <a:buBlip>
                <a:blip r:embed="rId2"/>
              </a:buBlip>
              <a:defRPr sz="2100"/>
            </a:lvl1pPr>
            <a:lvl2pPr marL="381000" indent="-381000">
              <a:spcBef>
                <a:spcPts val="2100"/>
              </a:spcBef>
              <a:buSzPct val="50000"/>
              <a:buBlip>
                <a:blip r:embed="rId2"/>
              </a:buBlip>
              <a:defRPr sz="2100"/>
            </a:lvl2pPr>
            <a:lvl3pPr marL="381000" indent="-381000">
              <a:spcBef>
                <a:spcPts val="2100"/>
              </a:spcBef>
              <a:buSzPct val="50000"/>
              <a:buBlip>
                <a:blip r:embed="rId2"/>
              </a:buBlip>
              <a:defRPr sz="2100"/>
            </a:lvl3pPr>
            <a:lvl4pPr marL="381000" indent="-381000">
              <a:spcBef>
                <a:spcPts val="2100"/>
              </a:spcBef>
              <a:buSzPct val="50000"/>
              <a:buBlip>
                <a:blip r:embed="rId2"/>
              </a:buBlip>
              <a:defRPr sz="2100"/>
            </a:lvl4pPr>
            <a:lvl5pPr marL="381000" indent="-381000">
              <a:spcBef>
                <a:spcPts val="2100"/>
              </a:spcBef>
              <a:buSzPct val="50000"/>
              <a:buBlip>
                <a:blip r:embed="rId2"/>
              </a:buBlip>
              <a:defRPr sz="21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/>
          </a:p>
        </p:txBody>
      </p:sp>
      <p:sp>
        <p:nvSpPr>
          <p:cNvPr id="5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B709DE2-93F8-7E45-91D0-E19ACC3AD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1281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ECAD3-6446-D145-AF2B-16D7CE0C4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767B6-2508-0149-AF8A-B9E9CEC560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839A89-3A8B-044B-A1D6-D9DA9D9834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E3B457-967E-6B42-884D-3B0448940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4661-BAA7-F149-B0AE-2834D6842173}" type="datetime1">
              <a:rPr lang="en-GB" smtClean="0"/>
              <a:t>06/09/2022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FB79E8-17F4-3341-A65E-F5612BD49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Conference     |     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46CE2-B782-A649-AAF6-4DDE7BB0E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651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3FBAE-EAA0-2F4D-988D-A34F73903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E0E640-9D76-AC4F-BDEF-8C44E712FD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BB0BB9-5E42-954D-ABDF-3CCCB0BCDE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62C029-1033-264F-8D7E-7FCA997D55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85DB44-4374-0A42-AEFD-64E65638CE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19BF20-25AE-AC4D-9A30-F6CE735F8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FBA3-CBE1-834F-823B-F08B6CF2EF30}" type="datetime1">
              <a:rPr lang="en-GB" smtClean="0"/>
              <a:t>06/09/2022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C877BB-6513-5B42-ACD8-1EEC92877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Conference     |     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F6BAEB-8A97-A349-A792-18111CA8B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6326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DDAA7-E73C-334C-88FE-E0F9958AB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3E8015-A471-C143-8C19-C0EDA6291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B9B3-26BA-CE4B-AA8D-50468E00C9E9}" type="datetime1">
              <a:rPr lang="en-GB" smtClean="0"/>
              <a:t>06/09/2022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EA3E89-4654-2143-9236-7D0F11AD9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Conference     |     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115C60-0EF0-694E-A714-BD8EB7C07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9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ED3233-3DEE-5A45-A6C6-D9FC972F8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F39D2-B145-9744-A7CB-0ED55E6AD7CA}" type="datetime1">
              <a:rPr lang="en-GB" smtClean="0"/>
              <a:t>06/09/2022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6C40E5-9D2B-AD4F-896A-6231FB897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Conference     |     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290E80-B698-1949-B3E4-6A7FFA04C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2957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8CF3E-6C35-5846-93E3-D45143892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29643A-5345-BC40-B12E-E0C1D2081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2AB1CD-EEAC-1642-9967-C87C60F3C9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E5DAF-15E6-0540-8E1C-C3441C749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7A66-22E5-284D-A669-21C8322AB884}" type="datetime1">
              <a:rPr lang="en-GB" smtClean="0"/>
              <a:t>06/09/2022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5128F8-C557-474C-84AB-B7EDF4EC6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Conference     |     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1CE386-E8FD-6545-A389-85C6830D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492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8D352-66D6-9641-93B4-91BFA72B1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7A392A-D9F5-F445-8AE8-B638F21A62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DC4E67-8857-8741-9AD4-624EEA528B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659789-AC40-3048-9292-15C98E267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2D7C-D06F-5A48-8287-7DB99DDE1A10}" type="datetime1">
              <a:rPr lang="en-GB" smtClean="0"/>
              <a:t>06/09/2022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170A3F-D293-5D45-9AB1-FF61EDCD9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Conference     |     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2B310E-2310-DD45-8C82-2535B762B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823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73A8CB-F6B3-BB43-A93A-688C17F15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826407-3A76-AF48-8D65-CED9267E6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9725CB-8A3D-F342-BC98-EE4E99D74E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7B58B-8C31-CE4B-8FCE-2DE0FE0DE13E}" type="datetime1">
              <a:rPr lang="en-GB" smtClean="0"/>
              <a:t>06/09/2022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B3676D-A92F-A047-99E3-6A01C4EBA4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Conference     |     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BA815-ADFE-8B4B-B1C6-139AAE048F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34DE6-22C6-0E40-B20E-F2D718CBADB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0279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91919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91919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SARS-CoV-2 Antigen Rapid Diagnostic Test Training Workshop – v2.0 | Assuring quality results</a:t>
            </a:r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91919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91919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91919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91919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91919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91919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91919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91919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9191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334883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73A8CB-F6B3-BB43-A93A-688C17F15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826407-3A76-AF48-8D65-CED9267E6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9725CB-8A3D-F342-BC98-EE4E99D74E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B3676D-A92F-A047-99E3-6A01C4EBA4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SARS-CoV-2 Antigen Rapid Diagnostic Test Training Workshop – v2.0 | Quality testing using SARS-CoV-2 Antigen RDTs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BA815-ADFE-8B4B-B1C6-139AAE048F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34DE6-22C6-0E40-B20E-F2D718CBAD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406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hyperlink" Target="https://extranet.who.int/hslp/ru/content/sars-cov-2-antigen-rapid-diagnostic-test-training-package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xtranet.who.int/hslp" TargetMode="External"/><Relationship Id="rId2" Type="http://schemas.openxmlformats.org/officeDocument/2006/relationships/hyperlink" Target="https://extranet.who.int/hslp/?q=content/terms-us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ihrhrt@who.int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5.xml"/><Relationship Id="rId5" Type="http://schemas.openxmlformats.org/officeDocument/2006/relationships/hyperlink" Target="https://apps.who.int/iris/bitstream/handle/10665/337551/9789240026186-rus.pdf?sequence=7&amp;isAllowed=y" TargetMode="External"/><Relationship Id="rId4" Type="http://schemas.openxmlformats.org/officeDocument/2006/relationships/image" Target="../media/image16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rapidalert@who.int" TargetMode="Externa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6.xml"/><Relationship Id="rId4" Type="http://schemas.openxmlformats.org/officeDocument/2006/relationships/hyperlink" Target="https://apps.who.int/iris/bitstream/handle/10665/337551/9789240026186-rus.pdf?sequence=7&amp;isAllowed=y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cdn.who.int/media/docs/default-source/substandard-and-falsified/pms_user_feedback_form.docx?sfvrsn=3856959_17" TargetMode="Externa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7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hyperlink" Target="https://cdn.who.int/media/docs/default-source/substandard-and-falsified/pms_user_feedback_form.docx?sfvrsn=3856959_1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7B4B2-1362-8E48-9BA4-CEEE750729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7729C4-0A5B-5B46-AF7E-D455DC7D5F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Обеспечение качества результатов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1FA561-256F-A242-81EF-6F0A47278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595" y="162817"/>
            <a:ext cx="2257794" cy="7912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AB4298-E12C-45AE-886B-BF9EF0D811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00" y="57600"/>
            <a:ext cx="2970769" cy="87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038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6203"/>
            <a:ext cx="10221686" cy="4440760"/>
          </a:xfrm>
        </p:spPr>
        <p:txBody>
          <a:bodyPr>
            <a:normAutofit/>
          </a:bodyPr>
          <a:lstStyle/>
          <a:p>
            <a:r>
              <a:rPr lang="ru-RU" dirty="0"/>
              <a:t>Материалы контроля качества следует использовать для демонстрации постановки ДЭТ на антигены SARS-CoV-2.</a:t>
            </a:r>
          </a:p>
          <a:p>
            <a:r>
              <a:rPr lang="ru-RU" dirty="0"/>
              <a:t>После обучения все исполнители должны пройти оценку компетенции, чтобы получить сертификат, подтверждающий, что они квалифицированы выполнять процедуры тестирования.</a:t>
            </a:r>
          </a:p>
          <a:p>
            <a:r>
              <a:rPr lang="ru-RU" dirty="0"/>
              <a:t>Дополнительную информацию о том, как проводят оценку компетенции, можно найти в разделе 11 «Обучение исполнителей».</a:t>
            </a:r>
          </a:p>
          <a:p>
            <a:r>
              <a:rPr lang="ru-RU" dirty="0"/>
              <a:t>Оценку компетенции проводят с использованием материалов контроля качества.</a:t>
            </a:r>
          </a:p>
          <a:p>
            <a:r>
              <a:rPr lang="ru-RU" dirty="0"/>
              <a:t>Если возможно, во время оценки компетенции исполнители не должны знать, какой материал положительный, а какой отрицательный, т. е. тестирование  должно делаться вслепую. </a:t>
            </a:r>
          </a:p>
          <a:p>
            <a:pPr marL="0" indent="0">
              <a:buNone/>
            </a:pPr>
            <a:endParaRPr lang="en-US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2B4B4DC-3C4A-4B09-A1EE-06A2B37249C4}"/>
              </a:ext>
            </a:extLst>
          </p:cNvPr>
          <p:cNvSpPr txBox="1">
            <a:spLocks/>
          </p:cNvSpPr>
          <p:nvPr/>
        </p:nvSpPr>
        <p:spPr>
          <a:xfrm>
            <a:off x="838200" y="582296"/>
            <a:ext cx="10515600" cy="94281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Демонстрация и оценка квалификации (компетенции)</a:t>
            </a:r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5A7D97ED-32CF-A40B-0CAE-2266DB315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950003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542" y="1977392"/>
            <a:ext cx="10341429" cy="4440760"/>
          </a:xfrm>
        </p:spPr>
        <p:txBody>
          <a:bodyPr/>
          <a:lstStyle/>
          <a:p>
            <a:pPr fontAlgn="base"/>
            <a:endParaRPr lang="en-US" dirty="0"/>
          </a:p>
          <a:p>
            <a:pPr fontAlgn="base"/>
            <a:r>
              <a:rPr lang="ru-RU" dirty="0"/>
              <a:t>Материалы контроля качества для тестирования должны быть подготовлены и протестированы в соответствии с инструкциями производителя:</a:t>
            </a:r>
          </a:p>
          <a:p>
            <a:pPr lvl="1" fontAlgn="base"/>
            <a:r>
              <a:rPr lang="ru-RU" b="1" dirty="0">
                <a:solidFill>
                  <a:srgbClr val="009AC9"/>
                </a:solidFill>
              </a:rPr>
              <a:t>Коммерческие материалы контроля качества</a:t>
            </a:r>
          </a:p>
          <a:p>
            <a:pPr marL="804863" lvl="1" indent="0" fontAlgn="base">
              <a:buNone/>
            </a:pPr>
            <a:r>
              <a:rPr lang="ru-RU" dirty="0"/>
              <a:t>Добавьте таблетки положительного и отрицательного контроля в пробирки с буфером для экстракции (по одной пробирке для каждого контроля) и закройте пробирки крышечками из набора. Перемешайте раствор вручную или на вортексе. Поставьте ДЭТ на антигены SARS-CoV-2 согласно инструкции.</a:t>
            </a:r>
          </a:p>
          <a:p>
            <a:pPr lvl="1" fontAlgn="base"/>
            <a:r>
              <a:rPr lang="ru-RU" b="1" dirty="0">
                <a:solidFill>
                  <a:srgbClr val="009AC9"/>
                </a:solidFill>
              </a:rPr>
              <a:t>Мазки для контроля качества</a:t>
            </a:r>
          </a:p>
          <a:p>
            <a:pPr marL="804863" lvl="1" indent="0" fontAlgn="base">
              <a:buNone/>
            </a:pPr>
            <a:r>
              <a:rPr lang="ru-RU" dirty="0"/>
              <a:t>Поместите зонд-тампоны для положительного и отрицательного контроля в пробирки с буфером для экстракции (по одной пробирке для каждого контроля) и закройте пробирки крышечками из набора. Поставьте ДЭТ на антигены SARS-CoV-2 согласно инструкции.</a:t>
            </a:r>
          </a:p>
          <a:p>
            <a:pPr fontAlgn="base"/>
            <a:endParaRPr lang="en-US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11</a:t>
            </a:fld>
            <a:endParaRPr lang="en-GB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13424CD-1114-425C-9636-10B3EEE52E1B}"/>
              </a:ext>
            </a:extLst>
          </p:cNvPr>
          <p:cNvGrpSpPr/>
          <p:nvPr/>
        </p:nvGrpSpPr>
        <p:grpSpPr>
          <a:xfrm>
            <a:off x="8099197" y="1663957"/>
            <a:ext cx="3972642" cy="596348"/>
            <a:chOff x="7861998" y="1527451"/>
            <a:chExt cx="3972642" cy="596348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1D154E9-3C04-462A-BF1F-6EA5414E6E76}"/>
                </a:ext>
              </a:extLst>
            </p:cNvPr>
            <p:cNvSpPr/>
            <p:nvPr/>
          </p:nvSpPr>
          <p:spPr>
            <a:xfrm>
              <a:off x="7861998" y="1527451"/>
              <a:ext cx="596348" cy="596348"/>
            </a:xfrm>
            <a:prstGeom prst="ellipse">
              <a:avLst/>
            </a:prstGeom>
            <a:solidFill>
              <a:srgbClr val="009A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Pencil">
              <a:extLst>
                <a:ext uri="{FF2B5EF4-FFF2-40B4-BE49-F238E27FC236}">
                  <a16:creationId xmlns:a16="http://schemas.microsoft.com/office/drawing/2014/main" id="{C588714E-E571-41A9-B8AE-DF9B1EE747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983941" y="1649394"/>
              <a:ext cx="352462" cy="352462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DB63485-9E3B-440A-AD5C-8B73034C9413}"/>
                </a:ext>
              </a:extLst>
            </p:cNvPr>
            <p:cNvSpPr txBox="1"/>
            <p:nvPr/>
          </p:nvSpPr>
          <p:spPr>
            <a:xfrm>
              <a:off x="8343513" y="1644369"/>
              <a:ext cx="3491127" cy="369332"/>
            </a:xfrm>
            <a:prstGeom prst="rect">
              <a:avLst/>
            </a:prstGeom>
            <a:solidFill>
              <a:srgbClr val="009AC9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rgbClr val="FFFFFF"/>
                  </a:solidFill>
                  <a:ea typeface="Calibri" charset="0"/>
                  <a:cs typeface="Calibri" charset="0"/>
                </a:rPr>
                <a:t>Может потребоваться адаптация этого слайда в зависимости от используемого ДЭТ на антигены вируса SARS-COV-2 </a:t>
              </a:r>
            </a:p>
          </p:txBody>
        </p:sp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37AA1FEB-6903-4255-84B5-BFA5052F3F59}"/>
              </a:ext>
            </a:extLst>
          </p:cNvPr>
          <p:cNvSpPr txBox="1">
            <a:spLocks/>
          </p:cNvSpPr>
          <p:nvPr/>
        </p:nvSpPr>
        <p:spPr>
          <a:xfrm>
            <a:off x="838200" y="582296"/>
            <a:ext cx="10515600" cy="94281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/>
              <a:t>Подготовка материалов контроля качества для демонстрации и оценки квалификации (компетенции) </a:t>
            </a:r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4C359481-E710-F2BF-B185-DE20C17E5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40340001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80B71-4693-6241-AB98-F41A8A54D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Внешняя оценка качества</a:t>
            </a:r>
          </a:p>
        </p:txBody>
      </p:sp>
    </p:spTree>
    <p:extLst>
      <p:ext uri="{BB962C8B-B14F-4D97-AF65-F5344CB8AC3E}">
        <p14:creationId xmlns:p14="http://schemas.microsoft.com/office/powerpoint/2010/main" val="3584948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200" dirty="0"/>
              <a:t>ВОК – это процесс оценки качества диагностического тестирования.</a:t>
            </a:r>
          </a:p>
          <a:p>
            <a:r>
              <a:rPr lang="ru-RU" sz="2200" dirty="0"/>
              <a:t>ВОК может быть выполнен разными способами:</a:t>
            </a:r>
          </a:p>
          <a:p>
            <a:pPr lvl="1"/>
            <a:r>
              <a:rPr lang="ru-RU" sz="2000" dirty="0"/>
              <a:t>визиты вышестоящего руководства</a:t>
            </a:r>
          </a:p>
          <a:p>
            <a:pPr lvl="1"/>
            <a:r>
              <a:rPr lang="ru-RU" sz="2000" dirty="0"/>
              <a:t>проверка квалификации</a:t>
            </a:r>
          </a:p>
          <a:p>
            <a:pPr lvl="1"/>
            <a:r>
              <a:rPr lang="ru-RU" sz="2000" dirty="0"/>
              <a:t>повторное тестирование.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686F126-3FFE-403A-A5AE-460319E51237}"/>
              </a:ext>
            </a:extLst>
          </p:cNvPr>
          <p:cNvSpPr txBox="1">
            <a:spLocks/>
          </p:cNvSpPr>
          <p:nvPr/>
        </p:nvSpPr>
        <p:spPr>
          <a:xfrm>
            <a:off x="990600" y="517526"/>
            <a:ext cx="10515600" cy="94281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B24BA36-6CC9-4EEE-8A16-71F733CA3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2814"/>
          </a:xfrm>
        </p:spPr>
        <p:txBody>
          <a:bodyPr/>
          <a:lstStyle/>
          <a:p>
            <a:r>
              <a:rPr lang="ru-RU" dirty="0"/>
              <a:t>Внешняя оценка качества (ВОК)</a:t>
            </a:r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D6A93DBA-75B5-56BD-D39A-D2FFB5D50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39997820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1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942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r>
              <a:rPr lang="ru-RU"/>
              <a:t>Визиты руководства (1)</a:t>
            </a:r>
          </a:p>
        </p:txBody>
      </p:sp>
      <p:sp>
        <p:nvSpPr>
          <p:cNvPr id="172" name="Google Shape;172;p11"/>
          <p:cNvSpPr txBox="1">
            <a:spLocks noGrp="1"/>
          </p:cNvSpPr>
          <p:nvPr>
            <p:ph type="body" idx="1"/>
          </p:nvPr>
        </p:nvSpPr>
        <p:spPr>
          <a:xfrm>
            <a:off x="838200" y="1599679"/>
            <a:ext cx="10515600" cy="2676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ru-RU"/>
              <a:t>После обучения применению и внедрения ДЭТ на антигены вируса SARS-CoV-2 важное значение имеет дальнейшая работа по поддержке работников лабораторий и системы здравоохранения в процессе внедрения тестирования с ДЭТ в повседневное ведение пациентов и делопроизводство.</a:t>
            </a:r>
          </a:p>
          <a:p>
            <a:pPr marL="228600" lvl="0" indent="-101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</a:pPr>
            <a:endParaRPr b="1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ru-RU"/>
              <a:t>Следует оценить готовность пункта тестирования </a:t>
            </a:r>
            <a:r>
              <a:rPr lang="ru-RU" b="1"/>
              <a:t>до</a:t>
            </a:r>
            <a:r>
              <a:rPr lang="ru-RU"/>
              <a:t> начала тестирования.</a:t>
            </a:r>
            <a:r>
              <a:rPr lang="ru-RU" b="1"/>
              <a:t>*</a:t>
            </a:r>
          </a:p>
          <a:p>
            <a:pPr marL="228600" lvl="0" indent="-101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</a:pPr>
            <a:endParaRPr b="1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ru-RU"/>
              <a:t>Следует оценить состояние пункта тестирования </a:t>
            </a:r>
            <a:r>
              <a:rPr lang="ru-RU" b="1"/>
              <a:t>после</a:t>
            </a:r>
            <a:r>
              <a:rPr lang="ru-RU"/>
              <a:t> начала тестирования.</a:t>
            </a:r>
            <a:r>
              <a:rPr lang="ru-RU" b="1"/>
              <a:t>*</a:t>
            </a: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  <p:sp>
        <p:nvSpPr>
          <p:cNvPr id="173" name="Google Shape;173;p11"/>
          <p:cNvSpPr txBox="1">
            <a:spLocks noGrp="1"/>
          </p:cNvSpPr>
          <p:nvPr>
            <p:ph type="sldNum" idx="12"/>
          </p:nvPr>
        </p:nvSpPr>
        <p:spPr>
          <a:xfrm>
            <a:off x="11353799" y="6311900"/>
            <a:ext cx="510252" cy="575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5" name="Google Shape;175;p11"/>
          <p:cNvSpPr txBox="1"/>
          <p:nvPr/>
        </p:nvSpPr>
        <p:spPr>
          <a:xfrm>
            <a:off x="838200" y="5525732"/>
            <a:ext cx="1051559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* Формы </a:t>
            </a: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rgbClr val="009AC9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контрольного списка для оценки готовности пункта тестирования </a:t>
            </a:r>
            <a:r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и</a:t>
            </a: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rgbClr val="009AC9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контрольного списка для оценки пункта тестирования во время визита руководства </a:t>
            </a:r>
            <a:r>
              <a:rPr kumimoji="0" lang="ru-RU" sz="1200" b="0" i="0" u="none" strike="noStrike" kern="0" cap="none" spc="0" normalizeH="0" baseline="0" noProof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включены в состав набора учебных материалов «Диагностический экспресс-тест на антигены вируса SARS-CoV-2»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0" i="0" u="sng" strike="noStrike" kern="0" cap="none" spc="0" normalizeH="0" baseline="0" noProof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https://extranet.who.int/hslp/ru/content/sars-cov-2-antigen-rapid-diagnostic-test-training-package</a:t>
            </a:r>
          </a:p>
        </p:txBody>
      </p:sp>
      <p:grpSp>
        <p:nvGrpSpPr>
          <p:cNvPr id="12" name="Group 13">
            <a:extLst>
              <a:ext uri="{FF2B5EF4-FFF2-40B4-BE49-F238E27FC236}">
                <a16:creationId xmlns:a16="http://schemas.microsoft.com/office/drawing/2014/main" id="{2FA6358C-22B2-4EFD-95D3-4E34CF739967}"/>
              </a:ext>
            </a:extLst>
          </p:cNvPr>
          <p:cNvGrpSpPr/>
          <p:nvPr/>
        </p:nvGrpSpPr>
        <p:grpSpPr>
          <a:xfrm>
            <a:off x="7834045" y="947857"/>
            <a:ext cx="4170721" cy="596348"/>
            <a:chOff x="7861998" y="1527451"/>
            <a:chExt cx="3950703" cy="596348"/>
          </a:xfrm>
        </p:grpSpPr>
        <p:sp>
          <p:nvSpPr>
            <p:cNvPr id="13" name="Oval 15">
              <a:extLst>
                <a:ext uri="{FF2B5EF4-FFF2-40B4-BE49-F238E27FC236}">
                  <a16:creationId xmlns:a16="http://schemas.microsoft.com/office/drawing/2014/main" id="{445A7413-309F-421F-B7A5-4EF445B485C6}"/>
                </a:ext>
              </a:extLst>
            </p:cNvPr>
            <p:cNvSpPr/>
            <p:nvPr/>
          </p:nvSpPr>
          <p:spPr>
            <a:xfrm>
              <a:off x="7861998" y="1527451"/>
              <a:ext cx="596348" cy="5963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75342BC-5957-40BA-9AAD-CC84A893D3AD}"/>
                </a:ext>
              </a:extLst>
            </p:cNvPr>
            <p:cNvSpPr txBox="1"/>
            <p:nvPr/>
          </p:nvSpPr>
          <p:spPr>
            <a:xfrm>
              <a:off x="8204600" y="1694820"/>
              <a:ext cx="3608101" cy="2308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ru-RU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Calibri" charset="0"/>
                  <a:cs typeface="Calibri" charset="0"/>
                  <a:sym typeface="Arial"/>
                </a:rPr>
                <a:t>Адаптируйте в соответствии с рекомендациями в вашей стране</a:t>
              </a:r>
            </a:p>
          </p:txBody>
        </p:sp>
        <p:pic>
          <p:nvPicPr>
            <p:cNvPr id="15" name="Graphic 17" descr="Pencil">
              <a:extLst>
                <a:ext uri="{FF2B5EF4-FFF2-40B4-BE49-F238E27FC236}">
                  <a16:creationId xmlns:a16="http://schemas.microsoft.com/office/drawing/2014/main" id="{314523CF-598F-4A5D-B45B-C3B25E8C8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83941" y="1649394"/>
              <a:ext cx="352462" cy="352462"/>
            </a:xfrm>
            <a:prstGeom prst="rect">
              <a:avLst/>
            </a:prstGeom>
          </p:spPr>
        </p:pic>
      </p:grp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288C87F7-FA13-3976-B625-3B81D18F5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12759"/>
            <a:ext cx="10515600" cy="3571035"/>
          </a:xfrm>
        </p:spPr>
        <p:txBody>
          <a:bodyPr>
            <a:normAutofit/>
          </a:bodyPr>
          <a:lstStyle/>
          <a:p>
            <a:r>
              <a:rPr lang="ru-RU" dirty="0"/>
              <a:t>Во время визитов вышестоящего руководства есть возможность оказать поддержку данному пункту в тестировании и дать обратную связь для улучшения его работы.</a:t>
            </a:r>
          </a:p>
          <a:p>
            <a:r>
              <a:rPr lang="ru-RU" dirty="0"/>
              <a:t>Такие визиты следует проводить периодически (рекомендуемая частота – четыре раза в год).</a:t>
            </a:r>
          </a:p>
          <a:p>
            <a:r>
              <a:rPr lang="ru-RU" dirty="0"/>
              <a:t>Могут потребоваться более частые визиты, особенно если вводится новый тест (например, ДЭТ на антигены SARS-CoV-2) или когда в пункте тестирования случаются частые, постоянные или продолжительные проблемы.</a:t>
            </a:r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15</a:t>
            </a:fld>
            <a:endParaRPr lang="en-GB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CCC326A-CE39-4535-8CD7-542FD58A628A}"/>
              </a:ext>
            </a:extLst>
          </p:cNvPr>
          <p:cNvGrpSpPr/>
          <p:nvPr/>
        </p:nvGrpSpPr>
        <p:grpSpPr>
          <a:xfrm>
            <a:off x="7834045" y="1067601"/>
            <a:ext cx="4170721" cy="596348"/>
            <a:chOff x="7861998" y="1527451"/>
            <a:chExt cx="3950703" cy="596348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535B108-5405-4AD2-B372-4BA39BB8ECF2}"/>
                </a:ext>
              </a:extLst>
            </p:cNvPr>
            <p:cNvSpPr/>
            <p:nvPr/>
          </p:nvSpPr>
          <p:spPr>
            <a:xfrm>
              <a:off x="7861998" y="1527451"/>
              <a:ext cx="596348" cy="5963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8832F8-A966-4631-8351-A7FBB3D55A26}"/>
                </a:ext>
              </a:extLst>
            </p:cNvPr>
            <p:cNvSpPr txBox="1"/>
            <p:nvPr/>
          </p:nvSpPr>
          <p:spPr>
            <a:xfrm>
              <a:off x="8204600" y="1694820"/>
              <a:ext cx="3608101" cy="2308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900" dirty="0">
                  <a:solidFill>
                    <a:srgbClr val="FFFFFF"/>
                  </a:solidFill>
                  <a:ea typeface="Calibri" charset="0"/>
                  <a:cs typeface="Calibri" charset="0"/>
                </a:rPr>
                <a:t>Адаптируйте в соответствии с рекомендациями в вашей стране</a:t>
              </a:r>
            </a:p>
          </p:txBody>
        </p:sp>
        <p:pic>
          <p:nvPicPr>
            <p:cNvPr id="17" name="Graphic 16" descr="Pencil">
              <a:extLst>
                <a:ext uri="{FF2B5EF4-FFF2-40B4-BE49-F238E27FC236}">
                  <a16:creationId xmlns:a16="http://schemas.microsoft.com/office/drawing/2014/main" id="{7263AA76-85E1-4628-9332-5CD4ACE5A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983941" y="1649394"/>
              <a:ext cx="352462" cy="352462"/>
            </a:xfrm>
            <a:prstGeom prst="rect">
              <a:avLst/>
            </a:prstGeom>
          </p:spPr>
        </p:pic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2216511D-FBBF-448B-A6E9-5A5392CA05A5}"/>
              </a:ext>
            </a:extLst>
          </p:cNvPr>
          <p:cNvSpPr txBox="1">
            <a:spLocks/>
          </p:cNvSpPr>
          <p:nvPr/>
        </p:nvSpPr>
        <p:spPr>
          <a:xfrm>
            <a:off x="838200" y="596185"/>
            <a:ext cx="8114414" cy="7906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Визиты руководства (2)</a:t>
            </a:r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43AD9BDF-A437-5C64-2EAB-0263775A1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2838696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0738-71C5-9249-96CA-36528ECCD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квалификации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Проверка квалификации (ПК) является важным инструментом коммуникации с исполнителями и их мотивации. При правильном использовании программу ПК можно применять для выявления и разрешения проблем в диагностическом тестировании. </a:t>
            </a:r>
          </a:p>
          <a:p>
            <a:r>
              <a:rPr lang="ru-RU" dirty="0"/>
              <a:t>Процесс ПК организован следующим образом:</a:t>
            </a:r>
          </a:p>
          <a:p>
            <a:pPr lvl="1"/>
            <a:r>
              <a:rPr lang="ru-RU" dirty="0"/>
              <a:t>Внешняя или собственная организация (организатор ПК) регулярно передаёт в пункт тестирования хорошо охарактеризованные пробы.</a:t>
            </a:r>
          </a:p>
          <a:p>
            <a:pPr lvl="1"/>
            <a:r>
              <a:rPr lang="ru-RU" dirty="0"/>
              <a:t>Исполнитель, проводящий ДЭТ, тестирует эти пробы и сообщает результаты организатору ПК. </a:t>
            </a:r>
          </a:p>
          <a:p>
            <a:pPr lvl="1"/>
            <a:r>
              <a:rPr lang="ru-RU" dirty="0"/>
              <a:t>Организатор ПК анализирует полученные результаты, сопоставляя их с известными результатами, сравнивает их с результатами других сотрудников из этого же пункта тестирования (или из других пунктов) и сообщает вывод исполнителю.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901750-93B7-A987-A262-53F674F5F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1600313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0738-71C5-9249-96CA-36528ECCD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квалификации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ru-RU" dirty="0"/>
              <a:t>Внешние организации (например, Королевская коллегия патологов Австралии или британский NEQAS) предоставляют хорошо охарактеризованные пробы для тестирования на вирус SARS-CoV-2 (для ТАНК).</a:t>
            </a:r>
          </a:p>
          <a:p>
            <a:r>
              <a:rPr lang="ru-RU" dirty="0"/>
              <a:t>Собственные организации (например, Программа ВОК по гриппу) также могут подготовить хорошо охарактеризованные пробы для тестирования.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17</a:t>
            </a:fld>
            <a:endParaRPr lang="en-GB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0752D3E-00A7-4E6B-AC8C-F2C924895C7C}"/>
              </a:ext>
            </a:extLst>
          </p:cNvPr>
          <p:cNvGrpSpPr/>
          <p:nvPr/>
        </p:nvGrpSpPr>
        <p:grpSpPr>
          <a:xfrm>
            <a:off x="7834045" y="947857"/>
            <a:ext cx="4170721" cy="596348"/>
            <a:chOff x="7861998" y="1527451"/>
            <a:chExt cx="3950703" cy="596348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470AC14-8ACD-4ED2-ACA3-D97718AE0FDF}"/>
                </a:ext>
              </a:extLst>
            </p:cNvPr>
            <p:cNvSpPr/>
            <p:nvPr/>
          </p:nvSpPr>
          <p:spPr>
            <a:xfrm>
              <a:off x="7861998" y="1527451"/>
              <a:ext cx="596348" cy="5963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5FE93B6-0E81-4851-8CB7-259F02B872AD}"/>
                </a:ext>
              </a:extLst>
            </p:cNvPr>
            <p:cNvSpPr txBox="1"/>
            <p:nvPr/>
          </p:nvSpPr>
          <p:spPr>
            <a:xfrm>
              <a:off x="8204600" y="1694820"/>
              <a:ext cx="3608101" cy="2308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900" dirty="0">
                  <a:solidFill>
                    <a:srgbClr val="FFFFFF"/>
                  </a:solidFill>
                  <a:ea typeface="Calibri" charset="0"/>
                  <a:cs typeface="Calibri" charset="0"/>
                </a:rPr>
                <a:t>Адаптируйте в соответствии с рекомендациями в вашей стране</a:t>
              </a:r>
            </a:p>
          </p:txBody>
        </p:sp>
        <p:pic>
          <p:nvPicPr>
            <p:cNvPr id="18" name="Graphic 17" descr="Pencil">
              <a:extLst>
                <a:ext uri="{FF2B5EF4-FFF2-40B4-BE49-F238E27FC236}">
                  <a16:creationId xmlns:a16="http://schemas.microsoft.com/office/drawing/2014/main" id="{3A554D3D-B783-460F-9EC3-588054DB7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983941" y="1649394"/>
              <a:ext cx="352462" cy="352462"/>
            </a:xfrm>
            <a:prstGeom prst="rect">
              <a:avLst/>
            </a:prstGeom>
          </p:spPr>
        </p:pic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546C2A-9F56-3CE7-51A7-7261DB441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3552828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0738-71C5-9249-96CA-36528ECCD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квалификации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6203"/>
            <a:ext cx="6450496" cy="4440760"/>
          </a:xfrm>
        </p:spPr>
        <p:txBody>
          <a:bodyPr/>
          <a:lstStyle/>
          <a:p>
            <a:endParaRPr lang="en-GB" dirty="0"/>
          </a:p>
          <a:p>
            <a:r>
              <a:rPr lang="ru-RU" dirty="0"/>
              <a:t>Если вы исполнитель, проведите ДЭТ на антигены SARS-CoV-2, как указано в программе ПК.</a:t>
            </a:r>
          </a:p>
          <a:p>
            <a:r>
              <a:rPr lang="ru-RU" dirty="0"/>
              <a:t>Отошлите результаты ПК организаторам согласно требованиям.</a:t>
            </a:r>
          </a:p>
          <a:p>
            <a:r>
              <a:rPr lang="ru-RU" dirty="0"/>
              <a:t>Если в заключении программы ПК указано, что результаты ПК неверны, проведите расследование и выполните корректирующие действия.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18</a:t>
            </a:fld>
            <a:endParaRPr lang="en-GB" dirty="0"/>
          </a:p>
        </p:txBody>
      </p:sp>
      <p:pic>
        <p:nvPicPr>
          <p:cNvPr id="11" name="Picture 10" descr="A picture containing circle&#10;&#10;Description automatically generated">
            <a:extLst>
              <a:ext uri="{FF2B5EF4-FFF2-40B4-BE49-F238E27FC236}">
                <a16:creationId xmlns:a16="http://schemas.microsoft.com/office/drawing/2014/main" id="{7B244749-5605-0440-B49B-E49EEF6B9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1993" y="1508669"/>
            <a:ext cx="4466932" cy="446693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D950FB1-221B-44DC-87BF-D0AA30073A78}"/>
              </a:ext>
            </a:extLst>
          </p:cNvPr>
          <p:cNvGrpSpPr/>
          <p:nvPr/>
        </p:nvGrpSpPr>
        <p:grpSpPr>
          <a:xfrm>
            <a:off x="7834045" y="947857"/>
            <a:ext cx="4170721" cy="596348"/>
            <a:chOff x="7861998" y="1527451"/>
            <a:chExt cx="3950703" cy="59634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11044AC-8FFF-474B-AFF1-D6CF16274368}"/>
                </a:ext>
              </a:extLst>
            </p:cNvPr>
            <p:cNvSpPr/>
            <p:nvPr/>
          </p:nvSpPr>
          <p:spPr>
            <a:xfrm>
              <a:off x="7861998" y="1527451"/>
              <a:ext cx="596348" cy="5963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E67774E-2B8F-43D9-9A99-E19AA3203354}"/>
                </a:ext>
              </a:extLst>
            </p:cNvPr>
            <p:cNvSpPr txBox="1"/>
            <p:nvPr/>
          </p:nvSpPr>
          <p:spPr>
            <a:xfrm>
              <a:off x="8204600" y="1694820"/>
              <a:ext cx="3608101" cy="2308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900" dirty="0">
                  <a:solidFill>
                    <a:srgbClr val="FFFFFF"/>
                  </a:solidFill>
                  <a:ea typeface="Calibri" charset="0"/>
                  <a:cs typeface="Calibri" charset="0"/>
                </a:rPr>
                <a:t>Адаптируйте в соответствии с рекомендациями в вашей стране</a:t>
              </a:r>
            </a:p>
          </p:txBody>
        </p:sp>
        <p:pic>
          <p:nvPicPr>
            <p:cNvPr id="20" name="Graphic 19" descr="Pencil">
              <a:extLst>
                <a:ext uri="{FF2B5EF4-FFF2-40B4-BE49-F238E27FC236}">
                  <a16:creationId xmlns:a16="http://schemas.microsoft.com/office/drawing/2014/main" id="{631B7E12-05F3-4283-9C96-2B425D472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983941" y="1649394"/>
              <a:ext cx="352462" cy="352462"/>
            </a:xfrm>
            <a:prstGeom prst="rect">
              <a:avLst/>
            </a:prstGeom>
          </p:spPr>
        </p:pic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D5C59C-56D9-1AF4-A00C-EFDADA3A2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2654234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0738-71C5-9249-96CA-36528ECCD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Повторное тестирование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6203"/>
            <a:ext cx="9882809" cy="4440760"/>
          </a:xfrm>
        </p:spPr>
        <p:txBody>
          <a:bodyPr/>
          <a:lstStyle/>
          <a:p>
            <a:endParaRPr lang="en-US" dirty="0"/>
          </a:p>
          <a:p>
            <a:r>
              <a:rPr lang="ru-RU" dirty="0"/>
              <a:t>Повторное тестирование – это процесс, когда несколько тестов проводят в одном пункте тестирования, а потом отправляют в другой пункт для повторного тестирования.</a:t>
            </a:r>
          </a:p>
          <a:p>
            <a:r>
              <a:rPr lang="ru-RU" dirty="0"/>
              <a:t>Повторное тестирование для ДЭТ на антигены SARS-CoV-2 проводить              </a:t>
            </a:r>
            <a:r>
              <a:rPr lang="ru-RU" b="1" dirty="0">
                <a:solidFill>
                  <a:srgbClr val="009AC9"/>
                </a:solidFill>
              </a:rPr>
              <a:t>не рекомендуется </a:t>
            </a:r>
            <a:r>
              <a:rPr lang="ru-RU" dirty="0"/>
              <a:t>в связи с практической сложностью сбора нескольких проб и вопросами безопасности их транспортировки.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19</a:t>
            </a:fld>
            <a:endParaRPr lang="en-GB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03CCAF9-0605-4372-BA2D-80BF4EF11682}"/>
              </a:ext>
            </a:extLst>
          </p:cNvPr>
          <p:cNvGrpSpPr/>
          <p:nvPr/>
        </p:nvGrpSpPr>
        <p:grpSpPr>
          <a:xfrm>
            <a:off x="7834045" y="947857"/>
            <a:ext cx="4170721" cy="596348"/>
            <a:chOff x="7861998" y="1527451"/>
            <a:chExt cx="3950703" cy="596348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BC4854F-5996-438C-BD64-2E6B77740127}"/>
                </a:ext>
              </a:extLst>
            </p:cNvPr>
            <p:cNvSpPr/>
            <p:nvPr/>
          </p:nvSpPr>
          <p:spPr>
            <a:xfrm>
              <a:off x="7861998" y="1527451"/>
              <a:ext cx="596348" cy="5963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CC372B8-A9F6-4997-B5BF-7ABF111D12A5}"/>
                </a:ext>
              </a:extLst>
            </p:cNvPr>
            <p:cNvSpPr txBox="1"/>
            <p:nvPr/>
          </p:nvSpPr>
          <p:spPr>
            <a:xfrm>
              <a:off x="8204600" y="1694820"/>
              <a:ext cx="3608101" cy="2308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900" dirty="0">
                  <a:solidFill>
                    <a:srgbClr val="FFFFFF"/>
                  </a:solidFill>
                  <a:ea typeface="Calibri" charset="0"/>
                  <a:cs typeface="Calibri" charset="0"/>
                </a:rPr>
                <a:t>Адаптируйте в соответствии с рекомендациями в вашей стране</a:t>
              </a:r>
            </a:p>
          </p:txBody>
        </p:sp>
        <p:pic>
          <p:nvPicPr>
            <p:cNvPr id="18" name="Graphic 17" descr="Pencil">
              <a:extLst>
                <a:ext uri="{FF2B5EF4-FFF2-40B4-BE49-F238E27FC236}">
                  <a16:creationId xmlns:a16="http://schemas.microsoft.com/office/drawing/2014/main" id="{26E43611-76B6-475B-8C23-183F7FE19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983941" y="1649394"/>
              <a:ext cx="352462" cy="352462"/>
            </a:xfrm>
            <a:prstGeom prst="rect">
              <a:avLst/>
            </a:prstGeom>
          </p:spPr>
        </p:pic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5D7B82-1C42-B486-C1D8-70007DEEC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4232302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0738-71C5-9249-96CA-36528ECCD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Ограничение ответственности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9540"/>
            <a:ext cx="10515600" cy="444076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b="1" dirty="0"/>
              <a:t>Учебная платформа ВОЗ по вопросам обеспечения здоровья населения – учебные материалы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dirty="0"/>
              <a:t>Авторское право на эти учебные материалы принадлежит Всемирной организации здравоохранения (ВОЗ) – © World Health Organization (WHO) 202</a:t>
            </a:r>
            <a:r>
              <a:rPr lang="en-GB" dirty="0"/>
              <a:t>2</a:t>
            </a:r>
            <a:r>
              <a:rPr lang="ru-RU" dirty="0"/>
              <a:t>. Все права защищены.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dirty="0"/>
              <a:t>Вы можете использовать эти материалы в соответствии с правилами «</a:t>
            </a:r>
            <a:r>
              <a:rPr lang="ru-RU" u="sng" dirty="0">
                <a:hlinkClick r:id="rId2"/>
              </a:rPr>
              <a:t>WHO Health Security Learning Platform, Training Materials – Terms of Use</a:t>
            </a:r>
            <a:r>
              <a:rPr lang="ru-RU" dirty="0"/>
              <a:t>». Эти правила находятся на сайте «Учебной платформы ВОЗ по вопросам обеспечения здоровья населения» (</a:t>
            </a:r>
            <a:r>
              <a:rPr lang="ru-RU" u="sng" dirty="0">
                <a:hlinkClick r:id="rId3"/>
              </a:rPr>
              <a:t>https://extranet.who.int/hslp</a:t>
            </a:r>
            <a:r>
              <a:rPr lang="ru-RU" dirty="0"/>
              <a:t>), вы приняли эти правила, когда сгружали материалы с сайта.  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dirty="0"/>
              <a:t>Если вы адаптировали, модифицировали, перевели на другой язык или каким-либо иным образом переработали содержание этих материалов, внесённые изменения никак не должны быть связаны с ВОЗ, и в изменённых материалах не должны быть использованы название или эмблема ВОЗ.  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u-RU" dirty="0"/>
              <a:t>Кроме того, если вы внесли в эти материалы изменения и в таком виде используете их публично, просьба для учёта и дальнейшего развития информировать ВОЗ о таких модификациях по электронной почте </a:t>
            </a:r>
            <a:r>
              <a:rPr lang="ru-RU" u="sng" dirty="0">
                <a:hlinkClick r:id="rId4"/>
              </a:rPr>
              <a:t>ihrhrt@who.int</a:t>
            </a:r>
            <a:r>
              <a:rPr lang="ru-RU" dirty="0"/>
              <a:t>.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D530E8-70FE-7F41-8B71-4E50DC002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44752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0738-71C5-9249-96CA-36528ECCD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Принятие мер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ru-RU" dirty="0"/>
              <a:t>Если у тестов ПК были плохие результаты или во время визитов руководства были выявлены области, нуждающихся в улучшении, следует провести расследование, чтобы определить причину ошибок или низкого качества тестирования (что называют анализом корневых причин).</a:t>
            </a:r>
          </a:p>
          <a:p>
            <a:r>
              <a:rPr lang="ru-RU" dirty="0"/>
              <a:t>Когда корневая причина установлена, её нужно устранить, выполнив корректирующие действия.</a:t>
            </a:r>
          </a:p>
          <a:p>
            <a:r>
              <a:rPr lang="ru-RU" dirty="0"/>
              <a:t>Предупреждающие действия предотвращают повторение ошибок или неудовлетворительное качество тестирования. </a:t>
            </a:r>
          </a:p>
          <a:p>
            <a:r>
              <a:rPr lang="ru-RU" dirty="0"/>
              <a:t>В пункте тестирования должны быть задокументированы анализ корневых причин проблем, а также предпринятые корректирующие и предупреждающие действия.</a:t>
            </a:r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20</a:t>
            </a:fld>
            <a:endParaRPr lang="en-GB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FA6358C-22B2-4EFD-95D3-4E34CF739967}"/>
              </a:ext>
            </a:extLst>
          </p:cNvPr>
          <p:cNvGrpSpPr/>
          <p:nvPr/>
        </p:nvGrpSpPr>
        <p:grpSpPr>
          <a:xfrm>
            <a:off x="7834045" y="947857"/>
            <a:ext cx="4170721" cy="596348"/>
            <a:chOff x="7861998" y="1527451"/>
            <a:chExt cx="3950703" cy="596348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45A7413-309F-421F-B7A5-4EF445B485C6}"/>
                </a:ext>
              </a:extLst>
            </p:cNvPr>
            <p:cNvSpPr/>
            <p:nvPr/>
          </p:nvSpPr>
          <p:spPr>
            <a:xfrm>
              <a:off x="7861998" y="1527451"/>
              <a:ext cx="596348" cy="5963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75342BC-5957-40BA-9AAD-CC84A893D3AD}"/>
                </a:ext>
              </a:extLst>
            </p:cNvPr>
            <p:cNvSpPr txBox="1"/>
            <p:nvPr/>
          </p:nvSpPr>
          <p:spPr>
            <a:xfrm>
              <a:off x="8204600" y="1694820"/>
              <a:ext cx="3608101" cy="2308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900" dirty="0">
                  <a:solidFill>
                    <a:srgbClr val="FFFFFF"/>
                  </a:solidFill>
                  <a:ea typeface="Calibri" charset="0"/>
                  <a:cs typeface="Calibri" charset="0"/>
                </a:rPr>
                <a:t>Адаптируйте в соответствии с рекомендациями в вашей стране</a:t>
              </a:r>
            </a:p>
          </p:txBody>
        </p:sp>
        <p:pic>
          <p:nvPicPr>
            <p:cNvPr id="18" name="Graphic 17" descr="Pencil">
              <a:extLst>
                <a:ext uri="{FF2B5EF4-FFF2-40B4-BE49-F238E27FC236}">
                  <a16:creationId xmlns:a16="http://schemas.microsoft.com/office/drawing/2014/main" id="{314523CF-598F-4A5D-B45B-C3B25E8C8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983941" y="1649394"/>
              <a:ext cx="352462" cy="352462"/>
            </a:xfrm>
            <a:prstGeom prst="rect">
              <a:avLst/>
            </a:prstGeom>
          </p:spPr>
        </p:pic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C19E93-E698-570E-A83A-AF223FA4D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4197830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"/>
          <p:cNvSpPr txBox="1">
            <a:spLocks noGrp="1"/>
          </p:cNvSpPr>
          <p:nvPr>
            <p:ph type="title"/>
          </p:nvPr>
        </p:nvSpPr>
        <p:spPr>
          <a:xfrm>
            <a:off x="302460" y="0"/>
            <a:ext cx="5520824" cy="2257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r>
              <a:rPr lang="ru-RU" dirty="0"/>
              <a:t>Пострегистрационный надзор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34728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83CA1-233E-8D49-BDD4-DEF8A2E61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-97011"/>
            <a:ext cx="10515600" cy="942814"/>
          </a:xfrm>
        </p:spPr>
        <p:txBody>
          <a:bodyPr/>
          <a:lstStyle/>
          <a:p>
            <a:r>
              <a:rPr lang="ru-RU"/>
              <a:t>Пострегистрационный надзор*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FAE5F5-7331-9C4C-BA54-BE91D7A85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42D34DE6-22C6-0E40-B20E-F2D718CBADB2}" type="slidenum">
              <a:rPr kumimoji="0" lang="en-GB" sz="1000" b="0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22</a:t>
            </a:fld>
            <a:endParaRPr kumimoji="0" lang="en-GB" sz="1000" b="0" i="0" u="none" strike="noStrike" kern="0" cap="none" spc="0" normalizeH="0" baseline="0" noProof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B668BCF-5045-4359-BCC7-BD2E48BA0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325" y="1547324"/>
            <a:ext cx="7963859" cy="2463169"/>
          </a:xfrm>
        </p:spPr>
        <p:txBody>
          <a:bodyPr vert="horz" lIns="18000" tIns="0" rIns="18000" bIns="0" rtlCol="0" anchor="t">
            <a:noAutofit/>
          </a:bodyPr>
          <a:lstStyle/>
          <a:p>
            <a:pPr>
              <a:buClr>
                <a:srgbClr val="009AC9"/>
              </a:buClr>
            </a:pPr>
            <a:r>
              <a:rPr lang="ru-RU" sz="1800" dirty="0"/>
              <a:t>Пострегистрационный надзор – осуществляемый </a:t>
            </a:r>
            <a:r>
              <a:rPr lang="ru-RU" sz="1800" b="1" dirty="0"/>
              <a:t>производителем</a:t>
            </a:r>
            <a:r>
              <a:rPr lang="ru-RU" sz="1800" dirty="0"/>
              <a:t> процесс по </a:t>
            </a:r>
            <a:r>
              <a:rPr lang="ru-RU" sz="1800" b="1" dirty="0"/>
              <a:t>сбору и анализу опыта</a:t>
            </a:r>
            <a:r>
              <a:rPr lang="ru-RU" sz="1800" dirty="0"/>
              <a:t> использования того или иного продукта на рынке.</a:t>
            </a:r>
            <a:r>
              <a:rPr lang="ru-RU" sz="1800" dirty="0">
                <a:cs typeface="Times New Roman"/>
              </a:rPr>
              <a:t> </a:t>
            </a:r>
          </a:p>
          <a:p>
            <a:pPr>
              <a:buClr>
                <a:srgbClr val="009AC9"/>
              </a:buClr>
            </a:pPr>
            <a:endParaRPr lang="en-US" sz="1800" dirty="0">
              <a:ea typeface="+mn-lt"/>
              <a:cs typeface="Times New Roman" panose="02020603050405020304" pitchFamily="18" charset="0"/>
            </a:endParaRPr>
          </a:p>
          <a:p>
            <a:pPr>
              <a:buClr>
                <a:srgbClr val="009AC9"/>
              </a:buClr>
            </a:pPr>
            <a:r>
              <a:rPr lang="ru-RU" sz="1800" dirty="0">
                <a:ea typeface="+mn-lt"/>
                <a:cs typeface="+mn-lt"/>
              </a:rPr>
              <a:t>Примеры проблем, о которых можно сообщать производителю:</a:t>
            </a:r>
          </a:p>
          <a:p>
            <a:pPr marL="466090" lvl="1" indent="-285750">
              <a:buClr>
                <a:srgbClr val="009AC9"/>
              </a:buClr>
            </a:pPr>
            <a:r>
              <a:rPr lang="ru-RU" sz="1600" dirty="0">
                <a:cs typeface="Times New Roman"/>
              </a:rPr>
              <a:t>Событие: нарушение стабильности реагента</a:t>
            </a:r>
          </a:p>
          <a:p>
            <a:pPr marL="466090" lvl="1" indent="-285750">
              <a:buClr>
                <a:srgbClr val="009AC9"/>
              </a:buClr>
            </a:pPr>
            <a:r>
              <a:rPr lang="ru-RU" sz="1600" dirty="0"/>
              <a:t>Опасность: ложноотрицательный результат, заниженный результат</a:t>
            </a:r>
          </a:p>
          <a:p>
            <a:pPr marL="466090" lvl="1" indent="-285750">
              <a:buClr>
                <a:srgbClr val="009AC9"/>
              </a:buClr>
            </a:pPr>
            <a:r>
              <a:rPr lang="ru-RU" sz="1600" dirty="0">
                <a:ea typeface="+mn-lt"/>
                <a:cs typeface="+mn-lt"/>
              </a:rPr>
              <a:t>Вред: поздняя постановка диагноза, позднее начало лечения, дальнейшее распространение заболевания</a:t>
            </a:r>
          </a:p>
          <a:p>
            <a:pPr marL="466090" lvl="1" indent="-285750">
              <a:buClr>
                <a:srgbClr val="009AC9"/>
              </a:buClr>
            </a:pPr>
            <a:r>
              <a:rPr lang="ru-RU" sz="1600" dirty="0">
                <a:ea typeface="+mn-lt"/>
                <a:cs typeface="+mn-lt"/>
              </a:rPr>
              <a:t>Действие: уничтожение теста, уменьшение срока годности</a:t>
            </a:r>
          </a:p>
          <a:p>
            <a:pPr marL="466090" lvl="1" indent="-285750">
              <a:buClr>
                <a:srgbClr val="009AC9"/>
              </a:buClr>
            </a:pPr>
            <a:endParaRPr lang="en-US" sz="1600" dirty="0">
              <a:cs typeface="Arial" panose="020B0604020202020204"/>
            </a:endParaRPr>
          </a:p>
          <a:p>
            <a:pPr marL="466090" lvl="1" indent="-285750">
              <a:buClr>
                <a:srgbClr val="009AC9"/>
              </a:buClr>
            </a:pPr>
            <a:endParaRPr lang="en-US" sz="1600" dirty="0">
              <a:cs typeface="Arial" panose="020B0604020202020204"/>
            </a:endParaRPr>
          </a:p>
          <a:p>
            <a:pPr indent="-342900">
              <a:buClr>
                <a:srgbClr val="009AC9"/>
              </a:buClr>
            </a:pPr>
            <a:endParaRPr lang="en-US" sz="1800" dirty="0">
              <a:cs typeface="Arial" panose="020B0604020202020204"/>
            </a:endParaRPr>
          </a:p>
          <a:p>
            <a:pPr>
              <a:buClr>
                <a:srgbClr val="009AC9"/>
              </a:buClr>
            </a:pPr>
            <a:endParaRPr lang="en-US" dirty="0">
              <a:cs typeface="Arial" panose="020B0604020202020204"/>
            </a:endParaRPr>
          </a:p>
          <a:p>
            <a:pPr>
              <a:buClr>
                <a:srgbClr val="009AC9"/>
              </a:buClr>
            </a:pPr>
            <a:endParaRPr lang="en-US" dirty="0">
              <a:highlight>
                <a:srgbClr val="FFFF00"/>
              </a:highlight>
              <a:cs typeface="Arial" panose="020B0604020202020204"/>
            </a:endParaRPr>
          </a:p>
          <a:p>
            <a:pPr>
              <a:buClr>
                <a:srgbClr val="009AC9"/>
              </a:buClr>
            </a:pPr>
            <a:endParaRPr lang="en-US" dirty="0">
              <a:highlight>
                <a:srgbClr val="FFFF00"/>
              </a:highlight>
              <a:cs typeface="Arial" panose="020B0604020202020204"/>
            </a:endParaRPr>
          </a:p>
        </p:txBody>
      </p:sp>
      <p:pic>
        <p:nvPicPr>
          <p:cNvPr id="4" name="Graphic 8" descr="Research with solid fill">
            <a:extLst>
              <a:ext uri="{FF2B5EF4-FFF2-40B4-BE49-F238E27FC236}">
                <a16:creationId xmlns:a16="http://schemas.microsoft.com/office/drawing/2014/main" id="{3C26B5C0-BD3E-EE65-A98B-77A42D146B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6526" y="2265106"/>
            <a:ext cx="3495367" cy="34953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17193F1-680D-4102-AC62-617AA006851F}"/>
              </a:ext>
            </a:extLst>
          </p:cNvPr>
          <p:cNvSpPr txBox="1"/>
          <p:nvPr/>
        </p:nvSpPr>
        <p:spPr>
          <a:xfrm>
            <a:off x="245600" y="5848303"/>
            <a:ext cx="11363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* Более подробные сведения о пострегистрационном надзоре: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87BC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Руководство по пострегистрационному надзору за медицинскими изделиями, в том числе используемыми для диагностики </a:t>
            </a:r>
            <a:r>
              <a:rPr kumimoji="0" lang="ru-RU" sz="1100" b="0" i="0" u="none" strike="noStrike" kern="0" cap="none" spc="0" normalizeH="0" baseline="0" noProof="0" dirty="0" err="1">
                <a:ln>
                  <a:noFill/>
                </a:ln>
                <a:solidFill>
                  <a:srgbClr val="0087BC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87BC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kumimoji="0" lang="ru-RU" sz="1100" b="0" i="0" u="none" strike="noStrike" kern="0" cap="none" spc="0" normalizeH="0" baseline="0" noProof="0" dirty="0" err="1">
                <a:ln>
                  <a:noFill/>
                </a:ln>
                <a:solidFill>
                  <a:srgbClr val="0087BC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vitro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87BC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Июнь 2021 г. </a:t>
            </a:r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48B53DF4-04A2-78ED-5503-84831E0BE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38962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83CA1-233E-8D49-BDD4-DEF8A2E61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019"/>
            <a:ext cx="10515600" cy="942814"/>
          </a:xfrm>
        </p:spPr>
        <p:txBody>
          <a:bodyPr/>
          <a:lstStyle/>
          <a:p>
            <a:r>
              <a:rPr lang="ru-RU"/>
              <a:t>Рекомендации пользователям ДЭТ на антигены вируса SARS-CoV-2 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FAE5F5-7331-9C4C-BA54-BE91D7A85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42D34DE6-22C6-0E40-B20E-F2D718CBADB2}" type="slidenum">
              <a:rPr kumimoji="0" lang="en-GB" sz="1000" b="0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23</a:t>
            </a:fld>
            <a:endParaRPr kumimoji="0" lang="en-GB" sz="1000" b="0" i="0" u="none" strike="noStrike" kern="0" cap="none" spc="0" normalizeH="0" baseline="0" noProof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31C57A38-16E7-42C8-95A2-E3D01EF2E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493000" cy="50165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Курс «Диагностический экспресс-тест на антигены вируса SARS-CoV-2» v3.0 | Обеспечение качества результатов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67D4C7EA-8964-4D4D-B9E2-3739296F3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494" y="1157375"/>
            <a:ext cx="10073305" cy="2463169"/>
          </a:xfrm>
        </p:spPr>
        <p:txBody>
          <a:bodyPr vert="horz" lIns="18000" tIns="0" rIns="18000" bIns="0" rtlCol="0" anchor="t">
            <a:noAutofit/>
          </a:bodyPr>
          <a:lstStyle/>
          <a:p>
            <a:pPr>
              <a:buClr>
                <a:srgbClr val="009AC9"/>
              </a:buClr>
            </a:pPr>
            <a:r>
              <a:rPr lang="ru-RU" sz="1800" dirty="0"/>
              <a:t>Все пользователи (поставщики услуг из числа местного населения, работники системы здравоохранения, персонал лабораторий, лица, выполняющие самодиагностику с использованием тестов) должны содействовать пострегистрационному надзору путем незамедлительного </a:t>
            </a:r>
            <a:r>
              <a:rPr lang="ru-RU" sz="1800" b="1" dirty="0"/>
              <a:t>информирования производителей обо всех обнаруженных проблемах с </a:t>
            </a:r>
            <a:r>
              <a:rPr lang="ru-RU" sz="1800" b="1" dirty="0" err="1"/>
              <a:t>ДЭТ</a:t>
            </a:r>
            <a:endParaRPr lang="ru-RU" sz="1800" b="1" dirty="0"/>
          </a:p>
          <a:p>
            <a:pPr fontAlgn="base"/>
            <a:r>
              <a:rPr lang="ru-RU" sz="1800" b="1" dirty="0"/>
              <a:t>КОМУ следует предоставлять отзыв об опыте использования теста?</a:t>
            </a:r>
            <a:r>
              <a:rPr lang="ru-RU" sz="1800" dirty="0"/>
              <a:t>  </a:t>
            </a:r>
          </a:p>
          <a:p>
            <a:pPr marL="645795" lvl="1" indent="-285750" fontAlgn="base">
              <a:buFont typeface="Wingdings" panose="05000000000000000000" pitchFamily="2" charset="2"/>
              <a:buChar char="Ø"/>
            </a:pPr>
            <a:r>
              <a:rPr lang="ru-RU" sz="1800" dirty="0"/>
              <a:t>Уведомьте производителя (контактные данные указаны в инструкции по использованию теста) или его уполномоченного представителя в вашей стране.  </a:t>
            </a:r>
          </a:p>
          <a:p>
            <a:pPr marL="645795" lvl="1" indent="-285750" fontAlgn="base">
              <a:buFont typeface="Wingdings" panose="05000000000000000000" pitchFamily="2" charset="2"/>
              <a:buChar char="Ø"/>
            </a:pPr>
            <a:r>
              <a:rPr lang="ru-RU" sz="1800" dirty="0"/>
              <a:t>Если тест прошел процедуру одобрения ВОЗ для использования в чрезвычайной ситуации (</a:t>
            </a:r>
            <a:r>
              <a:rPr lang="ru-RU" sz="1800" dirty="0" err="1"/>
              <a:t>EUL</a:t>
            </a:r>
            <a:r>
              <a:rPr lang="ru-RU" sz="1800" dirty="0"/>
              <a:t>), уведомьте ВОЗ: </a:t>
            </a:r>
            <a:r>
              <a:rPr lang="ru-RU" sz="1800" u="sng" dirty="0">
                <a:hlinkClick r:id="rId3"/>
              </a:rPr>
              <a:t>rapidalert@who.int</a:t>
            </a:r>
            <a:r>
              <a:rPr lang="ru-RU" sz="1800" dirty="0"/>
              <a:t>       </a:t>
            </a:r>
          </a:p>
          <a:p>
            <a:pPr fontAlgn="base"/>
            <a:r>
              <a:rPr lang="ru-RU" sz="1800" dirty="0"/>
              <a:t> </a:t>
            </a:r>
            <a:r>
              <a:rPr lang="ru-RU" sz="1800" b="1" dirty="0"/>
              <a:t>КОГДА следует предоставлять отзыв об опыте использования теста?</a:t>
            </a:r>
            <a:r>
              <a:rPr lang="ru-RU" sz="1800" dirty="0"/>
              <a:t>  </a:t>
            </a:r>
          </a:p>
          <a:p>
            <a:pPr marL="645795" lvl="1" indent="-285750" fontAlgn="base">
              <a:buFont typeface="Wingdings" panose="05000000000000000000" pitchFamily="2" charset="2"/>
              <a:buChar char="Ø"/>
            </a:pPr>
            <a:r>
              <a:rPr lang="ru-RU" sz="1800" u="sng" dirty="0"/>
              <a:t>Незамедлительно</a:t>
            </a:r>
            <a:r>
              <a:rPr lang="ru-RU" sz="1800" dirty="0"/>
              <a:t> (или в кратчайшие возможные сроки)</a:t>
            </a:r>
            <a:r>
              <a:rPr lang="ru-RU" dirty="0"/>
              <a:t> </a:t>
            </a:r>
          </a:p>
          <a:p>
            <a:pPr marL="645795" lvl="1" indent="-285750" fontAlgn="base">
              <a:buFont typeface="Wingdings" panose="05000000000000000000" pitchFamily="2" charset="2"/>
              <a:buChar char="Ø"/>
            </a:pPr>
            <a:r>
              <a:rPr lang="ru-RU" sz="1800" dirty="0"/>
              <a:t>Сосредоточьтесь на документировании произошедшего, а не на его анализе</a:t>
            </a:r>
            <a:r>
              <a:rPr lang="ru-RU" dirty="0"/>
              <a:t>  </a:t>
            </a:r>
          </a:p>
          <a:p>
            <a:pPr marL="645795" lvl="1" indent="-285750" fontAlgn="base">
              <a:buFont typeface="Wingdings" panose="05000000000000000000" pitchFamily="2" charset="2"/>
              <a:buChar char="Ø"/>
            </a:pPr>
            <a:r>
              <a:rPr lang="ru-RU" sz="1800" dirty="0"/>
              <a:t>Возможно, вы не единственный пользователь, у которого возникла такая проблема, и ваши действия предотвратят возможный вред другим людям</a:t>
            </a:r>
          </a:p>
          <a:p>
            <a:pPr marL="0" indent="0">
              <a:buClr>
                <a:srgbClr val="000000"/>
              </a:buClr>
              <a:buNone/>
            </a:pPr>
            <a:endParaRPr lang="en-US" dirty="0">
              <a:cs typeface="Arial"/>
            </a:endParaRPr>
          </a:p>
          <a:p>
            <a:pPr marL="342900" indent="-342900">
              <a:buClr>
                <a:srgbClr val="000000"/>
              </a:buClr>
              <a:buFont typeface="Wingdings" panose="05000000000000000000" pitchFamily="2" charset="2"/>
              <a:buChar char="§"/>
            </a:pPr>
            <a:endParaRPr lang="en-US" dirty="0">
              <a:cs typeface="Arial"/>
            </a:endParaRPr>
          </a:p>
          <a:p>
            <a:pPr>
              <a:buClr>
                <a:prstClr val="black"/>
              </a:buClr>
            </a:pPr>
            <a:endParaRPr lang="en-US" dirty="0"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777088-944D-4B9F-A027-B8F94B2CD023}"/>
              </a:ext>
            </a:extLst>
          </p:cNvPr>
          <p:cNvSpPr txBox="1"/>
          <p:nvPr/>
        </p:nvSpPr>
        <p:spPr>
          <a:xfrm>
            <a:off x="200024" y="5868434"/>
            <a:ext cx="11363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Более подробные сведения о пострегистрационном надзоре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/>
              </a:rPr>
              <a:t>: Руководство по пострегистрационному надзору за медицинскими изделиями, в том числе используемыми для диагностики </a:t>
            </a:r>
            <a:r>
              <a:rPr kumimoji="0" lang="ru-RU" sz="11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/>
              </a:rPr>
              <a:t>in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/>
              </a:rPr>
              <a:t> </a:t>
            </a:r>
            <a:r>
              <a:rPr kumimoji="0" lang="ru-RU" sz="11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/>
              </a:rPr>
              <a:t>vitro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 Июнь 2021 г.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03427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83CA1-233E-8D49-BDD4-DEF8A2E61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424"/>
            <a:ext cx="10515600" cy="942814"/>
          </a:xfrm>
        </p:spPr>
        <p:txBody>
          <a:bodyPr/>
          <a:lstStyle/>
          <a:p>
            <a:r>
              <a:rPr lang="ru-RU"/>
              <a:t>Форма обратной связи пользователей медицинских изделий для диагностики in vitro 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FAE5F5-7331-9C4C-BA54-BE91D7A85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42D34DE6-22C6-0E40-B20E-F2D718CBADB2}" type="slidenum">
              <a:rPr kumimoji="0" lang="en-GB" sz="1000" b="0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24</a:t>
            </a:fld>
            <a:endParaRPr kumimoji="0" lang="en-GB" sz="1000" b="0" i="0" u="none" strike="noStrike" kern="0" cap="none" spc="0" normalizeH="0" baseline="0" noProof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921C9D70-80CC-4366-AD7F-9E81EDE5C5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878" y="1712476"/>
            <a:ext cx="5958451" cy="2438026"/>
          </a:xfrm>
        </p:spPr>
        <p:txBody>
          <a:bodyPr vert="horz" lIns="18000" tIns="0" rIns="18000" bIns="0" rtlCol="0" anchor="t">
            <a:noAutofit/>
          </a:bodyPr>
          <a:lstStyle/>
          <a:p>
            <a:pPr>
              <a:buClr>
                <a:srgbClr val="009AC9"/>
              </a:buClr>
            </a:pPr>
            <a:r>
              <a:rPr lang="ru-RU" sz="1800" b="1"/>
              <a:t>Продукт</a:t>
            </a:r>
            <a:r>
              <a:rPr lang="ru-RU" sz="1800"/>
              <a:t>: номер партии, дата окончания срока годности</a:t>
            </a:r>
          </a:p>
          <a:p>
            <a:pPr>
              <a:buClr>
                <a:srgbClr val="009AC9"/>
              </a:buClr>
            </a:pPr>
            <a:r>
              <a:rPr lang="ru-RU" sz="1800" b="1"/>
              <a:t>Событие</a:t>
            </a:r>
            <a:r>
              <a:rPr lang="ru-RU" sz="1800"/>
              <a:t>: тип пробы, количество тестов, количество пациентов</a:t>
            </a:r>
          </a:p>
          <a:p>
            <a:pPr>
              <a:buClr>
                <a:srgbClr val="009AC9"/>
              </a:buClr>
            </a:pPr>
            <a:r>
              <a:rPr lang="ru-RU" sz="1800" b="1"/>
              <a:t>Последствия для здоровья</a:t>
            </a:r>
            <a:r>
              <a:rPr lang="ru-RU" sz="1800"/>
              <a:t>: постановка неверного диагноза, поздняя постановка диагноза, позднее начало лечения и т. д. </a:t>
            </a:r>
          </a:p>
          <a:p>
            <a:pPr>
              <a:buClr>
                <a:srgbClr val="009AC9"/>
              </a:buClr>
            </a:pPr>
            <a:r>
              <a:rPr lang="ru-RU" sz="1800" b="1" i="1"/>
              <a:t>Форма обратной связи пользователей медицинских изделий для диагностики in vitro представлена </a:t>
            </a:r>
            <a:r>
              <a:rPr lang="ru-RU" sz="1800" b="1" i="1" u="sng">
                <a:hlinkClick r:id="rId3"/>
              </a:rPr>
              <a:t>здесь</a:t>
            </a:r>
            <a:r>
              <a:rPr lang="ru-RU" sz="1800"/>
              <a:t> </a:t>
            </a:r>
          </a:p>
          <a:p>
            <a:pPr>
              <a:buClr>
                <a:srgbClr val="009AC9"/>
              </a:buClr>
            </a:pPr>
            <a:endParaRPr lang="en-US" sz="1800" dirty="0">
              <a:cs typeface="Arial"/>
            </a:endParaRPr>
          </a:p>
          <a:p>
            <a:pPr>
              <a:buClr>
                <a:srgbClr val="009AC9"/>
              </a:buClr>
            </a:pPr>
            <a:endParaRPr lang="en-US" dirty="0">
              <a:cs typeface="Arial"/>
            </a:endParaRPr>
          </a:p>
          <a:p>
            <a:pPr>
              <a:buClr>
                <a:srgbClr val="009AC9"/>
              </a:buClr>
            </a:pPr>
            <a:endParaRPr lang="en-US" dirty="0">
              <a:cs typeface="Arial"/>
            </a:endParaRPr>
          </a:p>
          <a:p>
            <a:pPr>
              <a:buClr>
                <a:srgbClr val="009AC9"/>
              </a:buClr>
            </a:pPr>
            <a:endParaRPr lang="en-US" dirty="0"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DB0A5A-41C0-4441-B733-1C06501962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2812" y="1309816"/>
            <a:ext cx="4362213" cy="4476673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5A8431-4CA4-FE6E-4212-979E3BA02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Курс «Диагностический экспресс-тест на антигены вируса SARS-CoV-2» v3.0 | Обеспечение качества результатов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4086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91919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30" name="Google Shape;230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0"/>
            <a:ext cx="1981364" cy="1550126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8"/>
          <p:cNvSpPr/>
          <p:nvPr/>
        </p:nvSpPr>
        <p:spPr>
          <a:xfrm>
            <a:off x="0" y="0"/>
            <a:ext cx="12192000" cy="6858000"/>
          </a:xfrm>
          <a:prstGeom prst="flowChartInputOutput">
            <a:avLst/>
          </a:prstGeom>
          <a:solidFill>
            <a:schemeClr val="accent1"/>
          </a:solidFill>
          <a:ln w="12700" cap="flat" cmpd="sng">
            <a:solidFill>
              <a:srgbClr val="00628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18"/>
          <p:cNvSpPr txBox="1"/>
          <p:nvPr/>
        </p:nvSpPr>
        <p:spPr>
          <a:xfrm>
            <a:off x="2858589" y="303656"/>
            <a:ext cx="4674326" cy="942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Главное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(1)</a:t>
            </a:r>
          </a:p>
        </p:txBody>
      </p:sp>
      <p:sp>
        <p:nvSpPr>
          <p:cNvPr id="233" name="Google Shape;233;p18"/>
          <p:cNvSpPr txBox="1"/>
          <p:nvPr/>
        </p:nvSpPr>
        <p:spPr>
          <a:xfrm>
            <a:off x="2118360" y="1045175"/>
            <a:ext cx="8180185" cy="4440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Обеспечение качества имеет своей целью гарантировать получение точных, надежных, соответствующих запросу и своевременных результатов теста.</a:t>
            </a:r>
          </a:p>
          <a:p>
            <a:pPr marL="228600" marR="0" lvl="0" indent="-101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4242"/>
              </a:buClr>
              <a:buSzPts val="2000"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Контроль качества предполагает мониторинг рабочих характеристик </a:t>
            </a:r>
            <a:r>
              <a:rPr kumimoji="0" lang="ru-RU" sz="2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ДЭТ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на антигены вируса SARS-CoV-2 с использованием материалов, о которых заранее известно, что они дают ПОЛОЖИТЕЛЬНЫЕ или ОТРИЦАТЕЛЬНЫЕ результаты.</a:t>
            </a:r>
          </a:p>
          <a:p>
            <a:pPr marL="228600" marR="0" lvl="0" indent="-101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4242"/>
              </a:buClr>
              <a:buSzPts val="2000"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Результаты тестов пациентов выдавать нельзя, если не прошел контроль качества.</a:t>
            </a:r>
          </a:p>
          <a:p>
            <a:pPr marL="228600" marR="0" lvl="0" indent="-101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4242"/>
              </a:buClr>
              <a:buSzPts val="2000"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Новые партии должны тестироваться централизованно с помощью материалов контроля качества до начала использования наборов для </a:t>
            </a:r>
            <a:r>
              <a:rPr kumimoji="0" lang="ru-RU" sz="2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ДЭТ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pic>
        <p:nvPicPr>
          <p:cNvPr id="235" name="Google Shape;235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584873" y="4743021"/>
            <a:ext cx="1569538" cy="150451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E038941C-50AD-4E0E-89FE-2BE9B53DD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2900" y="6356350"/>
            <a:ext cx="7810500" cy="50165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Курс «Диагностический экспресс-тест на антигены вируса SARS-CoV-2» v3.0 | Обеспечение качества результатов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91919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41" name="Google Shape;241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0"/>
            <a:ext cx="1981364" cy="1550126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19"/>
          <p:cNvSpPr/>
          <p:nvPr/>
        </p:nvSpPr>
        <p:spPr>
          <a:xfrm>
            <a:off x="0" y="0"/>
            <a:ext cx="12192000" cy="6858000"/>
          </a:xfrm>
          <a:prstGeom prst="flowChartInputOutput">
            <a:avLst/>
          </a:prstGeom>
          <a:solidFill>
            <a:schemeClr val="accent1"/>
          </a:solidFill>
          <a:ln w="12700" cap="flat" cmpd="sng">
            <a:solidFill>
              <a:srgbClr val="00628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9"/>
          <p:cNvSpPr txBox="1"/>
          <p:nvPr/>
        </p:nvSpPr>
        <p:spPr>
          <a:xfrm>
            <a:off x="2858589" y="303656"/>
            <a:ext cx="4674326" cy="942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Главное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(2)</a:t>
            </a:r>
          </a:p>
        </p:txBody>
      </p:sp>
      <p:sp>
        <p:nvSpPr>
          <p:cNvPr id="244" name="Google Shape;244;p19"/>
          <p:cNvSpPr txBox="1"/>
          <p:nvPr/>
        </p:nvSpPr>
        <p:spPr>
          <a:xfrm>
            <a:off x="2118360" y="1093307"/>
            <a:ext cx="8106295" cy="3023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Внешняя оценка качества включает в себя: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визиты вышестоящего руководства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проверка квалификации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повторное тестирование.</a:t>
            </a:r>
          </a:p>
          <a:p>
            <a:pPr marL="685800" marR="0" lvl="1" indent="-101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24242"/>
              </a:buClr>
              <a:buSzPts val="2000"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Процесс проверки квалификации (ПК) включает в себя тестирование хорошо изученных проб, предоставленных в пункт тестирования внешней или собственной организацией, сообщение результатов и получение от организатора ПК обратной связи по результатам работы пункта тестирования.</a:t>
            </a:r>
          </a:p>
          <a:p>
            <a:pPr marL="228600" marR="0" lvl="0" indent="-101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24242"/>
              </a:buClr>
              <a:buSzPts val="2000"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ПРИНИМАЙТЕ МЕРЫ: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проводите расследование, в случае неудовлетворительного качества тестирования выявляйте исходные причины и осуществляйте корректирующие и предупреждающие действия.</a:t>
            </a:r>
          </a:p>
          <a:p>
            <a:pPr marL="685800" marR="0" lvl="1" indent="-101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424242"/>
              </a:buClr>
              <a:buSzPts val="2000"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6" name="Google Shape;246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584873" y="4743021"/>
            <a:ext cx="1569538" cy="150451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9F2E0849-2653-4C76-9817-E224EF639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195" y="6356350"/>
            <a:ext cx="7570470" cy="50165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Курс «Диагностический экспресс-тест на антигены вируса SARS-CoV-2» v3.0 | Обеспечение качества результатов</a:t>
            </a: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91919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91919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41" name="Google Shape;241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0"/>
            <a:ext cx="1981364" cy="1550126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19"/>
          <p:cNvSpPr/>
          <p:nvPr/>
        </p:nvSpPr>
        <p:spPr>
          <a:xfrm>
            <a:off x="0" y="0"/>
            <a:ext cx="12192000" cy="6858000"/>
          </a:xfrm>
          <a:prstGeom prst="flowChartInputOutput">
            <a:avLst/>
          </a:prstGeom>
          <a:solidFill>
            <a:schemeClr val="accent1"/>
          </a:solidFill>
          <a:ln w="12700" cap="flat" cmpd="sng">
            <a:solidFill>
              <a:srgbClr val="00628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9"/>
          <p:cNvSpPr txBox="1"/>
          <p:nvPr/>
        </p:nvSpPr>
        <p:spPr>
          <a:xfrm>
            <a:off x="2858589" y="303656"/>
            <a:ext cx="4674326" cy="942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Главное</a:t>
            </a:r>
            <a:r>
              <a:rPr kumimoji="0" lang="ru-RU" sz="4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(3)</a:t>
            </a:r>
          </a:p>
        </p:txBody>
      </p:sp>
      <p:sp>
        <p:nvSpPr>
          <p:cNvPr id="244" name="Google Shape;244;p19"/>
          <p:cNvSpPr txBox="1"/>
          <p:nvPr/>
        </p:nvSpPr>
        <p:spPr>
          <a:xfrm>
            <a:off x="2118360" y="1927496"/>
            <a:ext cx="8106295" cy="3023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Содействуйте пострегистрационному надзору: обо всех проблемах с наборами для тестирования следует незамедлительно сообщать производителю.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Делитесь своим опытом об использовании теста </a:t>
            </a:r>
            <a:r>
              <a:rPr kumimoji="0" lang="ru-RU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с производителем; 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если продукт прошел процедуру EUL – сообщайте ВОЗ</a:t>
            </a:r>
          </a:p>
        </p:txBody>
      </p:sp>
      <p:pic>
        <p:nvPicPr>
          <p:cNvPr id="246" name="Google Shape;246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584873" y="4743021"/>
            <a:ext cx="1569538" cy="150451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9F2E0849-2653-4C76-9817-E224EF639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1470" y="6356350"/>
            <a:ext cx="7821930" cy="50165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Курс «Диагностический экспресс-тест на антигены вируса SARS-CoV-2» v3.0 | Обеспечение качества результатов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14801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3C16B9F-E4DF-0B4D-8F6D-CDAE169A5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B6F39-695C-004B-B1C1-C240CDD05DD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8B709DE2-93F8-7E45-91D0-E19ACC3ADA42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77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942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lang="ru-RU"/>
              <a:t>Цели изучения</a:t>
            </a:r>
          </a:p>
        </p:txBody>
      </p:sp>
      <p:sp>
        <p:nvSpPr>
          <p:cNvPr id="102" name="Google Shape;102;p2"/>
          <p:cNvSpPr txBox="1">
            <a:spLocks noGrp="1"/>
          </p:cNvSpPr>
          <p:nvPr>
            <p:ph type="body" idx="1"/>
          </p:nvPr>
        </p:nvSpPr>
        <p:spPr>
          <a:xfrm>
            <a:off x="838200" y="1736203"/>
            <a:ext cx="10515600" cy="4440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/>
              <a:t>По окончании данного модуля вы сможете: </a:t>
            </a:r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ru-RU" dirty="0"/>
              <a:t>дать определение обеспечению качества и его основным компонентам</a:t>
            </a:r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ru-RU" dirty="0"/>
              <a:t>описать источники материалов контроля качества</a:t>
            </a:r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ru-RU" dirty="0"/>
              <a:t>дать определение внешней оценке качества и ее основным компонентам</a:t>
            </a:r>
          </a:p>
          <a:p>
            <a:pPr marL="228600" indent="-228600"/>
            <a:r>
              <a:rPr lang="ru-RU" dirty="0"/>
              <a:t>описать процесс визитов вышестоящего руководства. </a:t>
            </a:r>
          </a:p>
          <a:p>
            <a:pPr marL="228600" lvl="0" indent="-101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</a:pPr>
            <a:endParaRPr dirty="0"/>
          </a:p>
          <a:p>
            <a:pPr marL="228600" lvl="0" indent="-101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</a:pPr>
            <a:endParaRPr dirty="0"/>
          </a:p>
        </p:txBody>
      </p:sp>
      <p:sp>
        <p:nvSpPr>
          <p:cNvPr id="103" name="Google Shape;103;p2"/>
          <p:cNvSpPr txBox="1">
            <a:spLocks noGrp="1"/>
          </p:cNvSpPr>
          <p:nvPr>
            <p:ph type="sldNum" idx="12"/>
          </p:nvPr>
        </p:nvSpPr>
        <p:spPr>
          <a:xfrm>
            <a:off x="11353799" y="6311900"/>
            <a:ext cx="510252" cy="575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988566B-AEE1-432B-A787-D5593E882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Курс «Диагностический экспресс-тест на антигены вируса SARS-CoV-2» v3.0 | Обеспечение качества результатов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able&#10;&#10;Description automatically generated">
            <a:extLst>
              <a:ext uri="{FF2B5EF4-FFF2-40B4-BE49-F238E27FC236}">
                <a16:creationId xmlns:a16="http://schemas.microsoft.com/office/drawing/2014/main" id="{27185B5A-2F0D-8D49-8624-44E9F16B6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078" y="547871"/>
            <a:ext cx="5372922" cy="53729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500738-71C5-9249-96CA-36528ECCD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Обеспечение качества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6203"/>
            <a:ext cx="7195056" cy="3586911"/>
          </a:xfrm>
        </p:spPr>
        <p:txBody>
          <a:bodyPr/>
          <a:lstStyle/>
          <a:p>
            <a:pPr fontAlgn="base">
              <a:spcBef>
                <a:spcPts val="1200"/>
              </a:spcBef>
            </a:pPr>
            <a:r>
              <a:rPr lang="ru-RU" dirty="0"/>
              <a:t>Обеспечение качества – это те процессы, которые выполняют для того, чтобы гарантировать качество результатов в данном пункте тестирования.</a:t>
            </a:r>
          </a:p>
          <a:p>
            <a:pPr fontAlgn="base">
              <a:spcBef>
                <a:spcPts val="1200"/>
              </a:spcBef>
            </a:pPr>
            <a:r>
              <a:rPr lang="ru-RU" dirty="0"/>
              <a:t>Качественные результаты – точные, надёжные, соответствуют запросу и своевременные.</a:t>
            </a:r>
          </a:p>
          <a:p>
            <a:pPr fontAlgn="base"/>
            <a:r>
              <a:rPr lang="ru-RU" dirty="0"/>
              <a:t>Два основных компонента обеспечения качества:</a:t>
            </a:r>
          </a:p>
          <a:p>
            <a:pPr lvl="1" fontAlgn="base"/>
            <a:r>
              <a:rPr lang="ru-RU" sz="2000" b="1" dirty="0">
                <a:solidFill>
                  <a:srgbClr val="009AC9"/>
                </a:solidFill>
              </a:rPr>
              <a:t>контроль процессов </a:t>
            </a:r>
            <a:r>
              <a:rPr lang="ru-RU" sz="2000" dirty="0"/>
              <a:t>(контроль качества) </a:t>
            </a:r>
          </a:p>
          <a:p>
            <a:pPr lvl="1" fontAlgn="base"/>
            <a:r>
              <a:rPr lang="ru-RU" sz="2000" b="1" dirty="0">
                <a:solidFill>
                  <a:srgbClr val="009AC9"/>
                </a:solidFill>
              </a:rPr>
              <a:t>оценка </a:t>
            </a:r>
            <a:r>
              <a:rPr lang="ru-RU" sz="2000" dirty="0"/>
              <a:t>(внешняя оценка качества)</a:t>
            </a:r>
            <a:r>
              <a:rPr lang="ru-RU" dirty="0"/>
              <a:t>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E1AFFD-055E-B079-0A68-9F7A0A2E9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875433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0738-71C5-9249-96CA-36528ECCD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Внедрение обеспечения качества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97667"/>
            <a:ext cx="10783957" cy="4585082"/>
          </a:xfrm>
        </p:spPr>
        <p:txBody>
          <a:bodyPr>
            <a:normAutofit fontScale="92500" lnSpcReduction="10000"/>
          </a:bodyPr>
          <a:lstStyle/>
          <a:p>
            <a:r>
              <a:rPr lang="ru-RU" sz="2200" dirty="0"/>
              <a:t>Учитывая необходимость быстрого внедрения ДЭТ на антигены SARS-CoV-2, возможно в начале тестирования ещё не будет полной системы обеспечения качества.</a:t>
            </a:r>
          </a:p>
          <a:p>
            <a:r>
              <a:rPr lang="ru-RU" sz="2200" dirty="0"/>
              <a:t>Следовательно, чтобы качество было максимально хорошим, важно, чтобы были закуплены наборы для ДЭТ хорошего качества и их транспортировка и хранение проводились в соответствии с инструкциями производителя.</a:t>
            </a:r>
          </a:p>
          <a:p>
            <a:r>
              <a:rPr lang="ru-RU" sz="2200" dirty="0"/>
              <a:t>Исполнители должны быть обучены и работать под непосредственным руководством, должен иметься механизм, с помощью которого исполнители могут сообщать о проблемах и жалобах.</a:t>
            </a:r>
          </a:p>
          <a:p>
            <a:r>
              <a:rPr lang="ru-RU" sz="2200" dirty="0"/>
              <a:t>Основные компоненты обеспечения качества должны быть введены в следующем порядке: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Тестирование материалов контроля качества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Визиты вышестоящего руководства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Тестирование новых партий (верификация) поступающих наборов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Проверка квалификации</a:t>
            </a:r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FEE473-1E4F-5568-39E0-1D517A71E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370145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3936"/>
            <a:ext cx="10232571" cy="4708217"/>
          </a:xfrm>
        </p:spPr>
        <p:txBody>
          <a:bodyPr>
            <a:normAutofit/>
          </a:bodyPr>
          <a:lstStyle/>
          <a:p>
            <a:r>
              <a:rPr lang="ru-RU" dirty="0"/>
              <a:t>Контроль качества – это </a:t>
            </a:r>
            <a:r>
              <a:rPr lang="ru-RU" b="1" dirty="0">
                <a:solidFill>
                  <a:srgbClr val="009AC9"/>
                </a:solidFill>
              </a:rPr>
              <a:t>непрерывная</a:t>
            </a:r>
            <a:r>
              <a:rPr lang="ru-RU" dirty="0"/>
              <a:t> оценка или мониторинг рабочих характеристик ДЭТ на антигены </a:t>
            </a:r>
            <a:r>
              <a:rPr lang="en-US" dirty="0"/>
              <a:t>SARS-CoV-2</a:t>
            </a:r>
            <a:r>
              <a:rPr lang="ru-RU" dirty="0"/>
              <a:t>, с тем чтобы обеспечить их соответствие спецификациям, необходимым для правильной диагностики.</a:t>
            </a:r>
          </a:p>
          <a:p>
            <a:r>
              <a:rPr lang="ru-RU" dirty="0"/>
              <a:t>Материалы контроля качества – это пробы, о которых заранее известно, что они дают </a:t>
            </a:r>
            <a:r>
              <a:rPr lang="ru-RU" b="1" dirty="0">
                <a:solidFill>
                  <a:srgbClr val="009AC9"/>
                </a:solidFill>
              </a:rPr>
              <a:t>ПОЛОЖИТЕЛЬНЫЕ</a:t>
            </a:r>
            <a:r>
              <a:rPr lang="ru-RU" dirty="0"/>
              <a:t> или </a:t>
            </a:r>
            <a:r>
              <a:rPr lang="ru-RU" b="1" dirty="0">
                <a:solidFill>
                  <a:srgbClr val="009AC9"/>
                </a:solidFill>
              </a:rPr>
              <a:t>ОТРИЦАТЕЛЬНЫЕ</a:t>
            </a:r>
            <a:r>
              <a:rPr lang="ru-RU" dirty="0"/>
              <a:t> результаты, и которые тестируют параллельно с партиями проб от пациентов.</a:t>
            </a:r>
          </a:p>
          <a:p>
            <a:r>
              <a:rPr lang="ru-RU" dirty="0"/>
              <a:t>Результаты контроля качества анализируют и сравнивают с ожидаемыми результатами.</a:t>
            </a:r>
          </a:p>
          <a:p>
            <a:r>
              <a:rPr lang="ru-RU" dirty="0"/>
              <a:t>Если результаты контроля качества не совпадают с ожидаемыми, это означает, что </a:t>
            </a:r>
            <a:r>
              <a:rPr lang="ru-RU" b="1" dirty="0">
                <a:solidFill>
                  <a:srgbClr val="009AC9"/>
                </a:solidFill>
              </a:rPr>
              <a:t>контроль качества не прошёл</a:t>
            </a:r>
            <a:r>
              <a:rPr lang="ru-RU" dirty="0"/>
              <a:t> или </a:t>
            </a:r>
            <a:r>
              <a:rPr lang="ru-RU" b="1" dirty="0">
                <a:solidFill>
                  <a:srgbClr val="009AC9"/>
                </a:solidFill>
              </a:rPr>
              <a:t>неприемлем</a:t>
            </a:r>
            <a:r>
              <a:rPr lang="ru-RU" dirty="0"/>
              <a:t>. Необходимо провести расследование и выполнить корректирующие действия. </a:t>
            </a:r>
          </a:p>
          <a:p>
            <a:r>
              <a:rPr lang="ru-RU" b="1" dirty="0">
                <a:solidFill>
                  <a:srgbClr val="009AC9"/>
                </a:solidFill>
              </a:rPr>
              <a:t>Результаты тестов пациентов выдавать нельзя, если не прошёл контроль качества.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C02FC34-5E65-4311-96B8-C0A911A0FCCA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94281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Контроль качества (1)</a:t>
            </a:r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01A33EAD-831C-05E0-70B5-C339C29EB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1077141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5083"/>
            <a:ext cx="10515599" cy="4708217"/>
          </a:xfrm>
        </p:spPr>
        <p:txBody>
          <a:bodyPr>
            <a:normAutofit/>
          </a:bodyPr>
          <a:lstStyle/>
          <a:p>
            <a:pPr fontAlgn="base"/>
            <a:r>
              <a:rPr lang="ru-RU" dirty="0"/>
              <a:t>Материалы контроля качества могут поставляться с набором ДЭТ на антигены SARS-CoV-2.</a:t>
            </a:r>
          </a:p>
          <a:p>
            <a:pPr fontAlgn="base"/>
            <a:r>
              <a:rPr lang="ru-RU" dirty="0"/>
              <a:t>Если материалы контроля качества не поставляются с набором:</a:t>
            </a:r>
          </a:p>
          <a:p>
            <a:pPr lvl="1" fontAlgn="base"/>
            <a:r>
              <a:rPr lang="ru-RU" dirty="0"/>
              <a:t>Их можно заказать у поставщика набора ДЭТ на антигены SARS-CoV-2 или у другого поставщика.</a:t>
            </a:r>
          </a:p>
          <a:p>
            <a:pPr lvl="1" fontAlgn="base"/>
            <a:r>
              <a:rPr lang="ru-RU" dirty="0"/>
              <a:t>Их можно получить из центральной или референс-лаборатории (например, стандартизованные контрольные материалы или приготовленные на месте путём смешивания образцов от разных пациентов). Однако пока ещё не были определены наилучшие варианты подготовки, характеризации и хранения материалов контроля качества для ДЭТ на антигены SARS-CoV-2.</a:t>
            </a:r>
          </a:p>
          <a:p>
            <a:pPr fontAlgn="base"/>
            <a:r>
              <a:rPr lang="ru-RU" dirty="0"/>
              <a:t>В настоящее время рекомендуется, чтобы материалы контроля качества от производителя использовали для проверки тестирования до запуска ДЭТ в практику, затем периодически (например, для тестирования новых партий и во время визитов руководства), а также для расследования любых жалоб/проблем.</a:t>
            </a:r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41D0C04-B350-4977-BE7A-2950F5C80E6A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94281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Контроль качества (2)</a:t>
            </a:r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E49CF3AB-9429-CBFF-6D9E-33A2BA488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26939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DA1-8167-5945-BD3B-C52398ED4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5432"/>
            <a:ext cx="10515600" cy="2052026"/>
          </a:xfrm>
        </p:spPr>
        <p:txBody>
          <a:bodyPr>
            <a:normAutofit/>
          </a:bodyPr>
          <a:lstStyle/>
          <a:p>
            <a:pPr fontAlgn="base"/>
            <a:r>
              <a:rPr lang="ru-RU" sz="2200" dirty="0"/>
              <a:t>Контроль качества должен выполняться регулярно в соответствии с инструкциями производителя и национальными правилами. </a:t>
            </a:r>
          </a:p>
          <a:p>
            <a:pPr fontAlgn="base"/>
            <a:r>
              <a:rPr lang="ru-RU" sz="2200" dirty="0"/>
              <a:t>Рекомендуется ставить контроли качества не реже одного раза в неделю или чаще, если в пункте тестирования проводят большое число тестов. </a:t>
            </a:r>
          </a:p>
          <a:p>
            <a:endParaRPr lang="en-GB" sz="2200" dirty="0"/>
          </a:p>
          <a:p>
            <a:endParaRPr lang="en-GB" sz="22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E33E1D-B2FF-4C4B-8017-66531005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34DE6-22C6-0E40-B20E-F2D718CBADB2}" type="slidenum">
              <a:rPr lang="en-GB" smtClean="0"/>
              <a:pPr/>
              <a:t>8</a:t>
            </a:fld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D3DBF25-FD65-434D-9F39-25B2CEE8B7A5}"/>
              </a:ext>
            </a:extLst>
          </p:cNvPr>
          <p:cNvGrpSpPr/>
          <p:nvPr/>
        </p:nvGrpSpPr>
        <p:grpSpPr>
          <a:xfrm>
            <a:off x="7834045" y="1080377"/>
            <a:ext cx="4170721" cy="596348"/>
            <a:chOff x="7861998" y="1527451"/>
            <a:chExt cx="3950703" cy="59634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407DA30-D273-44C2-BE8F-0C30B7BA8AD8}"/>
                </a:ext>
              </a:extLst>
            </p:cNvPr>
            <p:cNvSpPr/>
            <p:nvPr/>
          </p:nvSpPr>
          <p:spPr>
            <a:xfrm>
              <a:off x="7861998" y="1527451"/>
              <a:ext cx="596348" cy="5963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D0A79FA-22CC-482D-9926-48FF16E1B9AE}"/>
                </a:ext>
              </a:extLst>
            </p:cNvPr>
            <p:cNvSpPr txBox="1"/>
            <p:nvPr/>
          </p:nvSpPr>
          <p:spPr>
            <a:xfrm>
              <a:off x="8204600" y="1694820"/>
              <a:ext cx="3608101" cy="2308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900" dirty="0">
                  <a:solidFill>
                    <a:srgbClr val="FFFFFF"/>
                  </a:solidFill>
                  <a:ea typeface="Calibri" charset="0"/>
                  <a:cs typeface="Calibri" charset="0"/>
                </a:rPr>
                <a:t>Адаптируйте в соответствии с рекомендациями в вашей стране</a:t>
              </a:r>
            </a:p>
          </p:txBody>
        </p:sp>
        <p:pic>
          <p:nvPicPr>
            <p:cNvPr id="14" name="Graphic 13" descr="Pencil">
              <a:extLst>
                <a:ext uri="{FF2B5EF4-FFF2-40B4-BE49-F238E27FC236}">
                  <a16:creationId xmlns:a16="http://schemas.microsoft.com/office/drawing/2014/main" id="{E6223640-4C8F-46B3-BD87-290657A8D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983941" y="1649394"/>
              <a:ext cx="352462" cy="352462"/>
            </a:xfrm>
            <a:prstGeom prst="rect">
              <a:avLst/>
            </a:prstGeom>
          </p:spPr>
        </p:pic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611E6CDF-FFEE-4288-A9E5-447B0FFE918C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94281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Контроль качества (3)</a:t>
            </a:r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B7FBFB0D-5E52-0E91-063A-7088BC88B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3815691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942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lang="ru-RU" dirty="0"/>
              <a:t>Тестирование новых партий</a:t>
            </a:r>
          </a:p>
        </p:txBody>
      </p:sp>
      <p:sp>
        <p:nvSpPr>
          <p:cNvPr id="151" name="Google Shape;151;p8"/>
          <p:cNvSpPr txBox="1">
            <a:spLocks noGrp="1"/>
          </p:cNvSpPr>
          <p:nvPr>
            <p:ph type="body" idx="1"/>
          </p:nvPr>
        </p:nvSpPr>
        <p:spPr>
          <a:xfrm>
            <a:off x="838199" y="1736202"/>
            <a:ext cx="11025851" cy="4756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ru-RU" dirty="0"/>
              <a:t>После их доставки наборы для </a:t>
            </a:r>
            <a:r>
              <a:rPr lang="ru-RU" dirty="0" err="1"/>
              <a:t>ДЭТ</a:t>
            </a:r>
            <a:r>
              <a:rPr lang="ru-RU" dirty="0"/>
              <a:t> на антигены SARS-CoV-2 следует проверять с помощью тестирования партий, т. е. проверки рабочих характеристик партий до начала их использования в пунктах тестирования.</a:t>
            </a:r>
          </a:p>
          <a:p>
            <a:pPr marL="228600" indent="-228600"/>
            <a:r>
              <a:rPr lang="ru-RU" dirty="0"/>
              <a:t>Тестирование новых партий помогает гарантировать, что используемые в пунктах тестирования </a:t>
            </a:r>
            <a:r>
              <a:rPr lang="ru-RU" dirty="0" err="1"/>
              <a:t>ДЭТ</a:t>
            </a:r>
            <a:r>
              <a:rPr lang="ru-RU" dirty="0"/>
              <a:t> на антигены вируса SARS-CoV-2 соответствуют спецификациям производителя; в противном случае такая информация должна быть незамедлительно доведена до сведения производителя (</a:t>
            </a:r>
            <a:r>
              <a:rPr lang="ru-RU" sz="2000" i="1" dirty="0"/>
              <a:t>для этого </a:t>
            </a:r>
            <a:r>
              <a:rPr lang="ru-RU" i="1" dirty="0"/>
              <a:t>можно </a:t>
            </a:r>
            <a:r>
              <a:rPr lang="ru-RU" sz="2000" i="1" dirty="0"/>
              <a:t>использовать разработанную ВОЗ форму обратной связи пользователей, размещенную </a:t>
            </a:r>
            <a:r>
              <a:rPr lang="ru-RU" sz="2000" i="1" u="sng" dirty="0">
                <a:hlinkClick r:id="rId4"/>
              </a:rPr>
              <a:t>по ссылке</a:t>
            </a:r>
            <a:r>
              <a:rPr lang="ru-RU" sz="2000" dirty="0"/>
              <a:t>)</a:t>
            </a:r>
            <a:r>
              <a:rPr lang="ru-RU" dirty="0"/>
              <a:t>.</a:t>
            </a:r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ru-RU" dirty="0"/>
              <a:t>Тестирование новых партий обычно проводят в лаборатории по стандартизированным процедурам и с использованием материалов контроля качества (положительного и отрицательного контролей).</a:t>
            </a:r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ru-RU" dirty="0"/>
              <a:t>Для проверки каждой новой партии следует поставить тесты по крайней мере с пятью пробами (тремя положительными и двумя отрицательными).</a:t>
            </a:r>
          </a:p>
          <a:p>
            <a:pPr marL="228600" lvl="0" indent="-101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</a:pPr>
            <a:endParaRPr dirty="0"/>
          </a:p>
        </p:txBody>
      </p:sp>
      <p:sp>
        <p:nvSpPr>
          <p:cNvPr id="152" name="Google Shape;152;p8"/>
          <p:cNvSpPr txBox="1">
            <a:spLocks noGrp="1"/>
          </p:cNvSpPr>
          <p:nvPr>
            <p:ph type="sldNum" idx="12"/>
          </p:nvPr>
        </p:nvSpPr>
        <p:spPr>
          <a:xfrm>
            <a:off x="11353799" y="6311900"/>
            <a:ext cx="510252" cy="575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1" name="Group 13">
            <a:extLst>
              <a:ext uri="{FF2B5EF4-FFF2-40B4-BE49-F238E27FC236}">
                <a16:creationId xmlns:a16="http://schemas.microsoft.com/office/drawing/2014/main" id="{2FA6358C-22B2-4EFD-95D3-4E34CF739967}"/>
              </a:ext>
            </a:extLst>
          </p:cNvPr>
          <p:cNvGrpSpPr/>
          <p:nvPr/>
        </p:nvGrpSpPr>
        <p:grpSpPr>
          <a:xfrm>
            <a:off x="7834045" y="947857"/>
            <a:ext cx="4170721" cy="596348"/>
            <a:chOff x="7861998" y="1527451"/>
            <a:chExt cx="3950703" cy="596348"/>
          </a:xfrm>
        </p:grpSpPr>
        <p:sp>
          <p:nvSpPr>
            <p:cNvPr id="12" name="Oval 15">
              <a:extLst>
                <a:ext uri="{FF2B5EF4-FFF2-40B4-BE49-F238E27FC236}">
                  <a16:creationId xmlns:a16="http://schemas.microsoft.com/office/drawing/2014/main" id="{445A7413-309F-421F-B7A5-4EF445B485C6}"/>
                </a:ext>
              </a:extLst>
            </p:cNvPr>
            <p:cNvSpPr/>
            <p:nvPr/>
          </p:nvSpPr>
          <p:spPr>
            <a:xfrm>
              <a:off x="7861998" y="1527451"/>
              <a:ext cx="596348" cy="5963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75342BC-5957-40BA-9AAD-CC84A893D3AD}"/>
                </a:ext>
              </a:extLst>
            </p:cNvPr>
            <p:cNvSpPr txBox="1"/>
            <p:nvPr/>
          </p:nvSpPr>
          <p:spPr>
            <a:xfrm>
              <a:off x="8204600" y="1694820"/>
              <a:ext cx="3608101" cy="2308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ru-RU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Calibri" charset="0"/>
                  <a:cs typeface="Calibri" charset="0"/>
                  <a:sym typeface="Arial"/>
                </a:rPr>
                <a:t>Адаптируйте в соответствии с рекомендациями в вашей стране</a:t>
              </a:r>
            </a:p>
          </p:txBody>
        </p:sp>
        <p:pic>
          <p:nvPicPr>
            <p:cNvPr id="14" name="Graphic 17" descr="Pencil">
              <a:extLst>
                <a:ext uri="{FF2B5EF4-FFF2-40B4-BE49-F238E27FC236}">
                  <a16:creationId xmlns:a16="http://schemas.microsoft.com/office/drawing/2014/main" id="{314523CF-598F-4A5D-B45B-C3B25E8C8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83941" y="1649394"/>
              <a:ext cx="352462" cy="352462"/>
            </a:xfrm>
            <a:prstGeom prst="rect">
              <a:avLst/>
            </a:prstGeom>
          </p:spPr>
        </p:pic>
      </p:grp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62C6FD45-C65D-37FD-641C-1EEF3F9B1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7315200" cy="501650"/>
          </a:xfrm>
        </p:spPr>
        <p:txBody>
          <a:bodyPr/>
          <a:lstStyle/>
          <a:p>
            <a:r>
              <a:rPr lang="ru-RU" dirty="0"/>
              <a:t>Курс «Диагностический экспресс-тест на антигены вируса SARS-CoV-2» v</a:t>
            </a:r>
            <a:r>
              <a:rPr lang="en-GB" dirty="0"/>
              <a:t>3</a:t>
            </a:r>
            <a:r>
              <a:rPr lang="ru-RU" dirty="0"/>
              <a:t>.0 |</a:t>
            </a:r>
            <a:r>
              <a:rPr lang="en-GB" dirty="0"/>
              <a:t> </a:t>
            </a:r>
            <a:r>
              <a:rPr lang="ru-RU" dirty="0"/>
              <a:t>Обеспечение качества результатов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ustom 20">
      <a:dk1>
        <a:srgbClr val="424242"/>
      </a:dk1>
      <a:lt1>
        <a:srgbClr val="FFFFFF"/>
      </a:lt1>
      <a:dk2>
        <a:srgbClr val="44546A"/>
      </a:dk2>
      <a:lt2>
        <a:srgbClr val="E7E6E6"/>
      </a:lt2>
      <a:accent1>
        <a:srgbClr val="0087BC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20">
      <a:dk1>
        <a:srgbClr val="424242"/>
      </a:dk1>
      <a:lt1>
        <a:srgbClr val="FFFFFF"/>
      </a:lt1>
      <a:dk2>
        <a:srgbClr val="44546A"/>
      </a:dk2>
      <a:lt2>
        <a:srgbClr val="E7E6E6"/>
      </a:lt2>
      <a:accent1>
        <a:srgbClr val="0087BC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Custom 20">
      <a:dk1>
        <a:srgbClr val="424242"/>
      </a:dk1>
      <a:lt1>
        <a:srgbClr val="FFFFFF"/>
      </a:lt1>
      <a:dk2>
        <a:srgbClr val="44546A"/>
      </a:dk2>
      <a:lt2>
        <a:srgbClr val="E7E6E6"/>
      </a:lt2>
      <a:accent1>
        <a:srgbClr val="0087BC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3256</TotalTime>
  <Words>2559</Words>
  <Application>Microsoft Office PowerPoint</Application>
  <PresentationFormat>Widescreen</PresentationFormat>
  <Paragraphs>221</Paragraphs>
  <Slides>28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Wingdings</vt:lpstr>
      <vt:lpstr>Office Theme</vt:lpstr>
      <vt:lpstr>1_Office Theme</vt:lpstr>
      <vt:lpstr>2_Office Theme</vt:lpstr>
      <vt:lpstr>10</vt:lpstr>
      <vt:lpstr>Ограничение ответственности</vt:lpstr>
      <vt:lpstr>Цели изучения</vt:lpstr>
      <vt:lpstr>Обеспечение качества</vt:lpstr>
      <vt:lpstr>Внедрение обеспечения качества</vt:lpstr>
      <vt:lpstr>PowerPoint Presentation</vt:lpstr>
      <vt:lpstr>PowerPoint Presentation</vt:lpstr>
      <vt:lpstr>PowerPoint Presentation</vt:lpstr>
      <vt:lpstr>Тестирование новых партий</vt:lpstr>
      <vt:lpstr>PowerPoint Presentation</vt:lpstr>
      <vt:lpstr>PowerPoint Presentation</vt:lpstr>
      <vt:lpstr>Внешняя оценка качества</vt:lpstr>
      <vt:lpstr>Внешняя оценка качества (ВОК)</vt:lpstr>
      <vt:lpstr>Визиты руководства (1)</vt:lpstr>
      <vt:lpstr>PowerPoint Presentation</vt:lpstr>
      <vt:lpstr>Проверка квалификации (1)</vt:lpstr>
      <vt:lpstr>Проверка квалификации (2)</vt:lpstr>
      <vt:lpstr>Проверка квалификации (3)</vt:lpstr>
      <vt:lpstr>Повторное тестирование</vt:lpstr>
      <vt:lpstr>Принятие мер</vt:lpstr>
      <vt:lpstr>Пострегистрационный надзор</vt:lpstr>
      <vt:lpstr>Пострегистрационный надзор*</vt:lpstr>
      <vt:lpstr>Рекомендации пользователям ДЭТ на антигены вируса SARS-CoV-2 </vt:lpstr>
      <vt:lpstr>Форма обратной связи пользователей медицинских изделий для диагностики in vitro </vt:lpstr>
      <vt:lpstr>PowerPoint Presentation</vt:lpstr>
      <vt:lpstr>PowerPoint Presentation</vt:lpstr>
      <vt:lpstr>PowerPoint Presentation</vt:lpstr>
      <vt:lpstr>Вопросы?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ROSS PAPA</dc:creator>
  <cp:lastModifiedBy>natacha milhano</cp:lastModifiedBy>
  <cp:revision>73</cp:revision>
  <dcterms:created xsi:type="dcterms:W3CDTF">2020-10-08T10:02:18Z</dcterms:created>
  <dcterms:modified xsi:type="dcterms:W3CDTF">2022-09-06T17:14:47Z</dcterms:modified>
</cp:coreProperties>
</file>