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61" r:id="rId2"/>
  </p:sldMasterIdLst>
  <p:notesMasterIdLst>
    <p:notesMasterId r:id="rId24"/>
  </p:notesMasterIdLst>
  <p:sldIdLst>
    <p:sldId id="256" r:id="rId3"/>
    <p:sldId id="289" r:id="rId4"/>
    <p:sldId id="257" r:id="rId5"/>
    <p:sldId id="276" r:id="rId6"/>
    <p:sldId id="259" r:id="rId7"/>
    <p:sldId id="260" r:id="rId8"/>
    <p:sldId id="261" r:id="rId9"/>
    <p:sldId id="277" r:id="rId10"/>
    <p:sldId id="272" r:id="rId11"/>
    <p:sldId id="278" r:id="rId12"/>
    <p:sldId id="279" r:id="rId13"/>
    <p:sldId id="280" r:id="rId14"/>
    <p:sldId id="281" r:id="rId15"/>
    <p:sldId id="282" r:id="rId16"/>
    <p:sldId id="283" r:id="rId17"/>
    <p:sldId id="284" r:id="rId18"/>
    <p:sldId id="290" r:id="rId19"/>
    <p:sldId id="287" r:id="rId20"/>
    <p:sldId id="288" r:id="rId21"/>
    <p:sldId id="274" r:id="rId22"/>
    <p:sldId id="271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alya Underwood" initials="TU" lastIdx="1" clrIdx="0">
    <p:extLst>
      <p:ext uri="{19B8F6BF-5375-455C-9EA6-DF929625EA0E}">
        <p15:presenceInfo xmlns:p15="http://schemas.microsoft.com/office/powerpoint/2012/main" userId="d1b78f39f2660855" providerId="Windows Live"/>
      </p:ext>
    </p:extLst>
  </p:cmAuthor>
  <p:cmAuthor id="2" name="Fiona Stewart" initials="FS" lastIdx="2" clrIdx="1">
    <p:extLst>
      <p:ext uri="{19B8F6BF-5375-455C-9EA6-DF929625EA0E}">
        <p15:presenceInfo xmlns:p15="http://schemas.microsoft.com/office/powerpoint/2012/main" userId="3a7b56f0cb2e9c4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A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119" autoAdjust="0"/>
    <p:restoredTop sz="94696"/>
  </p:normalViewPr>
  <p:slideViewPr>
    <p:cSldViewPr snapToGrid="0" snapToObjects="1">
      <p:cViewPr varScale="1">
        <p:scale>
          <a:sx n="67" d="100"/>
          <a:sy n="67" d="100"/>
        </p:scale>
        <p:origin x="37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EDBD40-84B1-2349-A508-11CBED669F65}" type="datetimeFigureOut">
              <a:rPr lang="en-GB" smtClean="0"/>
              <a:t>06/09/2022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7A6307-915A-134B-ACFB-C4EC86CF716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41060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223040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689499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582369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207441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891918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991153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icon&#10;&#10;Description automatically generated">
            <a:extLst>
              <a:ext uri="{FF2B5EF4-FFF2-40B4-BE49-F238E27FC236}">
                <a16:creationId xmlns:a16="http://schemas.microsoft.com/office/drawing/2014/main" id="{6E645C01-F739-A347-9CD2-8D0E9C5D15A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6821" t="6957" r="18233" b="11831"/>
          <a:stretch/>
        </p:blipFill>
        <p:spPr>
          <a:xfrm>
            <a:off x="5493026" y="811369"/>
            <a:ext cx="6698974" cy="5569553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A0A1A0-4D4D-CE47-A67E-A9F4DBB197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22B81-2778-5C41-B3B3-DFCBD4CA0C71}" type="datetime1">
              <a:rPr lang="en-GB" smtClean="0"/>
              <a:t>06/09/2022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9E9A00-C2FB-0A47-AD17-4BC42A25DA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Conference     |     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DE29F7-DCB0-094C-851F-A0968DD4F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34DE6-22C6-0E40-B20E-F2D718CBADB2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9BADA697-CC04-904E-A093-84FF3BFDB055}"/>
              </a:ext>
            </a:extLst>
          </p:cNvPr>
          <p:cNvSpPr/>
          <p:nvPr userDrawn="1"/>
        </p:nvSpPr>
        <p:spPr>
          <a:xfrm>
            <a:off x="0" y="1010155"/>
            <a:ext cx="6394174" cy="5036476"/>
          </a:xfrm>
          <a:custGeom>
            <a:avLst/>
            <a:gdLst>
              <a:gd name="connsiteX0" fmla="*/ 0 w 6394174"/>
              <a:gd name="connsiteY0" fmla="*/ 0 h 5036476"/>
              <a:gd name="connsiteX1" fmla="*/ 6394174 w 6394174"/>
              <a:gd name="connsiteY1" fmla="*/ 0 h 5036476"/>
              <a:gd name="connsiteX2" fmla="*/ 5135055 w 6394174"/>
              <a:gd name="connsiteY2" fmla="*/ 5036476 h 5036476"/>
              <a:gd name="connsiteX3" fmla="*/ 0 w 6394174"/>
              <a:gd name="connsiteY3" fmla="*/ 5036476 h 5036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94174" h="5036476">
                <a:moveTo>
                  <a:pt x="0" y="0"/>
                </a:moveTo>
                <a:lnTo>
                  <a:pt x="6394174" y="0"/>
                </a:lnTo>
                <a:lnTo>
                  <a:pt x="5135055" y="5036476"/>
                </a:lnTo>
                <a:lnTo>
                  <a:pt x="0" y="503647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B9F9C4-72BA-474A-85F1-51D0937124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122362"/>
            <a:ext cx="4588565" cy="2940351"/>
          </a:xfrm>
        </p:spPr>
        <p:txBody>
          <a:bodyPr lIns="0" tIns="0" rIns="0" bIns="0" anchor="b"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B50E9B-DD61-564D-A61F-AAAC18591A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4213184"/>
            <a:ext cx="3992217" cy="1044615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354901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954B2D-1D08-1F42-82CC-C7AF542F04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B9826E-1933-D045-AF5A-BA3BD571F2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BA51D4-D759-BF40-A039-E4FAA31276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4AD41-62B4-234C-9B02-C581AEEE8082}" type="datetime1">
              <a:rPr lang="en-GB" smtClean="0"/>
              <a:t>06/09/2022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72C1AD-DD21-8840-A024-D910B5ADD3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Conference     |     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DDF021-28A2-0E47-939B-CB6C5AFF2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34DE6-22C6-0E40-B20E-F2D718CBADB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52826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C505180-52A3-D34D-9AA3-CB39D7876E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89CAB5-C205-214E-BF83-E135B9869C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0D129C-15AC-1A4E-8785-88A1FA6D26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AF139-AF18-F44B-BD06-58DDC85C1355}" type="datetime1">
              <a:rPr lang="en-GB" smtClean="0"/>
              <a:t>06/09/2022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D5B4E7-1AB3-7F41-95D0-6BD052ED4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Conference     |     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D1B791-FCAC-4049-BD9A-ED3978986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34DE6-22C6-0E40-B20E-F2D718CBADB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025396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54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numCol="1" spcCol="38100"/>
          <a:lstStyle>
            <a:lvl1pPr marL="381000" indent="-381000">
              <a:spcBef>
                <a:spcPts val="2100"/>
              </a:spcBef>
              <a:buSzPct val="50000"/>
              <a:buBlip>
                <a:blip r:embed="rId2"/>
              </a:buBlip>
              <a:defRPr sz="2100"/>
            </a:lvl1pPr>
            <a:lvl2pPr marL="381000" indent="-381000">
              <a:spcBef>
                <a:spcPts val="2100"/>
              </a:spcBef>
              <a:buSzPct val="50000"/>
              <a:buBlip>
                <a:blip r:embed="rId2"/>
              </a:buBlip>
              <a:defRPr sz="2100"/>
            </a:lvl2pPr>
            <a:lvl3pPr marL="381000" indent="-381000">
              <a:spcBef>
                <a:spcPts val="2100"/>
              </a:spcBef>
              <a:buSzPct val="50000"/>
              <a:buBlip>
                <a:blip r:embed="rId2"/>
              </a:buBlip>
              <a:defRPr sz="2100"/>
            </a:lvl3pPr>
            <a:lvl4pPr marL="381000" indent="-381000">
              <a:spcBef>
                <a:spcPts val="2100"/>
              </a:spcBef>
              <a:buSzPct val="50000"/>
              <a:buBlip>
                <a:blip r:embed="rId2"/>
              </a:buBlip>
              <a:defRPr sz="2100"/>
            </a:lvl4pPr>
            <a:lvl5pPr marL="381000" indent="-381000">
              <a:spcBef>
                <a:spcPts val="2100"/>
              </a:spcBef>
              <a:buSzPct val="50000"/>
              <a:buBlip>
                <a:blip r:embed="rId2"/>
              </a:buBlip>
              <a:defRPr sz="21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/>
          </a:p>
        </p:txBody>
      </p:sp>
      <p:sp>
        <p:nvSpPr>
          <p:cNvPr id="5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B709DE2-93F8-7E45-91D0-E19ACC3ADA4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0535582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21" descr="A picture containing ico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 l="26821" t="6957" r="18233" b="11830"/>
          <a:stretch/>
        </p:blipFill>
        <p:spPr>
          <a:xfrm>
            <a:off x="5493026" y="811369"/>
            <a:ext cx="6698974" cy="5569553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SARS-CoV-2 Antigen Rapid Diagnostic Test Training Workshop – v2.0 | Preparation for testing: Supplies</a:t>
            </a:r>
            <a:endParaRPr/>
          </a:p>
        </p:txBody>
      </p:sp>
      <p:sp>
        <p:nvSpPr>
          <p:cNvPr id="19" name="Google Shape;19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0" name="Google Shape;20;p21"/>
          <p:cNvSpPr/>
          <p:nvPr/>
        </p:nvSpPr>
        <p:spPr>
          <a:xfrm>
            <a:off x="0" y="1010155"/>
            <a:ext cx="6394174" cy="5036476"/>
          </a:xfrm>
          <a:custGeom>
            <a:avLst/>
            <a:gdLst/>
            <a:ahLst/>
            <a:cxnLst/>
            <a:rect l="l" t="t" r="r" b="b"/>
            <a:pathLst>
              <a:path w="6394174" h="5036476" extrusionOk="0">
                <a:moveTo>
                  <a:pt x="0" y="0"/>
                </a:moveTo>
                <a:lnTo>
                  <a:pt x="6394174" y="0"/>
                </a:lnTo>
                <a:lnTo>
                  <a:pt x="5135055" y="5036476"/>
                </a:lnTo>
                <a:lnTo>
                  <a:pt x="0" y="503647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1;p21"/>
          <p:cNvSpPr txBox="1">
            <a:spLocks noGrp="1"/>
          </p:cNvSpPr>
          <p:nvPr>
            <p:ph type="ctrTitle"/>
          </p:nvPr>
        </p:nvSpPr>
        <p:spPr>
          <a:xfrm>
            <a:off x="838200" y="1122362"/>
            <a:ext cx="4588565" cy="29403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sz="4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1"/>
          <p:cNvSpPr txBox="1">
            <a:spLocks noGrp="1"/>
          </p:cNvSpPr>
          <p:nvPr>
            <p:ph type="subTitle" idx="1"/>
          </p:nvPr>
        </p:nvSpPr>
        <p:spPr>
          <a:xfrm>
            <a:off x="838200" y="4213184"/>
            <a:ext cx="3992217" cy="10446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707443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2"/>
          <p:cNvSpPr/>
          <p:nvPr/>
        </p:nvSpPr>
        <p:spPr>
          <a:xfrm>
            <a:off x="-1" y="6311900"/>
            <a:ext cx="11353800" cy="570346"/>
          </a:xfrm>
          <a:custGeom>
            <a:avLst/>
            <a:gdLst/>
            <a:ahLst/>
            <a:cxnLst/>
            <a:rect l="l" t="t" r="r" b="b"/>
            <a:pathLst>
              <a:path w="11353800" h="570346" extrusionOk="0">
                <a:moveTo>
                  <a:pt x="0" y="0"/>
                </a:moveTo>
                <a:lnTo>
                  <a:pt x="4419175" y="0"/>
                </a:lnTo>
                <a:lnTo>
                  <a:pt x="6934625" y="0"/>
                </a:lnTo>
                <a:lnTo>
                  <a:pt x="11353800" y="0"/>
                </a:lnTo>
                <a:lnTo>
                  <a:pt x="11211214" y="570346"/>
                </a:lnTo>
                <a:lnTo>
                  <a:pt x="6792039" y="570346"/>
                </a:lnTo>
                <a:lnTo>
                  <a:pt x="4419175" y="570346"/>
                </a:lnTo>
                <a:lnTo>
                  <a:pt x="0" y="57034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25;p22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942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  <a:defRPr sz="36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2"/>
          <p:cNvSpPr txBox="1">
            <a:spLocks noGrp="1"/>
          </p:cNvSpPr>
          <p:nvPr>
            <p:ph type="body" idx="1"/>
          </p:nvPr>
        </p:nvSpPr>
        <p:spPr>
          <a:xfrm>
            <a:off x="838200" y="1736203"/>
            <a:ext cx="10515600" cy="4440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•"/>
              <a:defRPr sz="2000"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 sz="1800"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 sz="1800"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 sz="18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22"/>
          <p:cNvSpPr txBox="1">
            <a:spLocks noGrp="1"/>
          </p:cNvSpPr>
          <p:nvPr>
            <p:ph type="ftr" idx="11"/>
          </p:nvPr>
        </p:nvSpPr>
        <p:spPr>
          <a:xfrm>
            <a:off x="838200" y="6356350"/>
            <a:ext cx="7315200" cy="501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00" b="1" i="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SARS-CoV-2 Antigen Rapid Diagnostic Test Training Workshop – v2.0 | Preparation for testing: Supplies</a:t>
            </a:r>
            <a:endParaRPr/>
          </a:p>
        </p:txBody>
      </p:sp>
      <p:sp>
        <p:nvSpPr>
          <p:cNvPr id="28" name="Google Shape;28;p22"/>
          <p:cNvSpPr txBox="1">
            <a:spLocks noGrp="1"/>
          </p:cNvSpPr>
          <p:nvPr>
            <p:ph type="sldNum" idx="12"/>
          </p:nvPr>
        </p:nvSpPr>
        <p:spPr>
          <a:xfrm>
            <a:off x="11353799" y="6311900"/>
            <a:ext cx="510252" cy="575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214690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3"/>
          <p:cNvSpPr/>
          <p:nvPr/>
        </p:nvSpPr>
        <p:spPr>
          <a:xfrm>
            <a:off x="0" y="0"/>
            <a:ext cx="5627866" cy="6858000"/>
          </a:xfrm>
          <a:custGeom>
            <a:avLst/>
            <a:gdLst/>
            <a:ahLst/>
            <a:cxnLst/>
            <a:rect l="l" t="t" r="r" b="b"/>
            <a:pathLst>
              <a:path w="5627866" h="6858000" extrusionOk="0">
                <a:moveTo>
                  <a:pt x="0" y="0"/>
                </a:moveTo>
                <a:lnTo>
                  <a:pt x="381000" y="0"/>
                </a:lnTo>
                <a:lnTo>
                  <a:pt x="5246866" y="0"/>
                </a:lnTo>
                <a:lnTo>
                  <a:pt x="5627866" y="0"/>
                </a:lnTo>
                <a:lnTo>
                  <a:pt x="3913366" y="6858000"/>
                </a:lnTo>
                <a:lnTo>
                  <a:pt x="3532366" y="6858000"/>
                </a:lnTo>
                <a:lnTo>
                  <a:pt x="381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Google Shape;31;p23"/>
          <p:cNvSpPr txBox="1">
            <a:spLocks noGrp="1"/>
          </p:cNvSpPr>
          <p:nvPr>
            <p:ph type="title"/>
          </p:nvPr>
        </p:nvSpPr>
        <p:spPr>
          <a:xfrm>
            <a:off x="831850" y="0"/>
            <a:ext cx="3890621" cy="2257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3"/>
          <p:cNvSpPr txBox="1">
            <a:spLocks noGrp="1"/>
          </p:cNvSpPr>
          <p:nvPr>
            <p:ph type="body" idx="1"/>
          </p:nvPr>
        </p:nvSpPr>
        <p:spPr>
          <a:xfrm>
            <a:off x="831850" y="2650603"/>
            <a:ext cx="3890621" cy="16609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19191"/>
              </a:buClr>
              <a:buSzPts val="2000"/>
              <a:buNone/>
              <a:defRPr sz="2000">
                <a:solidFill>
                  <a:srgbClr val="91919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19191"/>
              </a:buClr>
              <a:buSzPts val="1800"/>
              <a:buNone/>
              <a:defRPr sz="1800">
                <a:solidFill>
                  <a:srgbClr val="91919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19191"/>
              </a:buClr>
              <a:buSzPts val="1600"/>
              <a:buNone/>
              <a:defRPr sz="1600">
                <a:solidFill>
                  <a:srgbClr val="91919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19191"/>
              </a:buClr>
              <a:buSzPts val="1600"/>
              <a:buNone/>
              <a:defRPr sz="1600">
                <a:solidFill>
                  <a:srgbClr val="919191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19191"/>
              </a:buClr>
              <a:buSzPts val="1600"/>
              <a:buNone/>
              <a:defRPr sz="1600">
                <a:solidFill>
                  <a:srgbClr val="919191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19191"/>
              </a:buClr>
              <a:buSzPts val="1600"/>
              <a:buNone/>
              <a:defRPr sz="1600">
                <a:solidFill>
                  <a:srgbClr val="919191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19191"/>
              </a:buClr>
              <a:buSzPts val="1600"/>
              <a:buNone/>
              <a:defRPr sz="1600">
                <a:solidFill>
                  <a:srgbClr val="919191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19191"/>
              </a:buClr>
              <a:buSzPts val="1600"/>
              <a:buNone/>
              <a:defRPr sz="1600">
                <a:solidFill>
                  <a:srgbClr val="919191"/>
                </a:solidFill>
              </a:defRPr>
            </a:lvl9pPr>
          </a:lstStyle>
          <a:p>
            <a:endParaRPr/>
          </a:p>
        </p:txBody>
      </p:sp>
      <p:pic>
        <p:nvPicPr>
          <p:cNvPr id="33" name="Google Shape;33;p23" descr="A picture containing square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756744" y="420327"/>
            <a:ext cx="6017346" cy="601734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452232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SARS-CoV-2 Antigen Rapid Diagnostic Test Training Workshop – v2.0 | Preparation for testing: Supplies</a:t>
            </a:r>
            <a:endParaRPr/>
          </a:p>
        </p:txBody>
      </p:sp>
      <p:sp>
        <p:nvSpPr>
          <p:cNvPr id="37" name="Google Shape;37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188744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2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2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SARS-CoV-2 Antigen Rapid Diagnostic Test Training Workshop – v2.0 | Preparation for testing: Supplies</a:t>
            </a:r>
            <a:endParaRPr/>
          </a:p>
        </p:txBody>
      </p:sp>
      <p:sp>
        <p:nvSpPr>
          <p:cNvPr id="44" name="Google Shape;44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746009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8" name="Google Shape;48;p2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2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0" name="Google Shape;50;p2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SARS-CoV-2 Antigen Rapid Diagnostic Test Training Workshop – v2.0 | Preparation for testing: Supplies</a:t>
            </a:r>
            <a:endParaRPr/>
          </a:p>
        </p:txBody>
      </p:sp>
      <p:sp>
        <p:nvSpPr>
          <p:cNvPr id="53" name="Google Shape;53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348934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SARS-CoV-2 Antigen Rapid Diagnostic Test Training Workshop – v2.0 | Preparation for testing: Supplies</a:t>
            </a:r>
            <a:endParaRPr/>
          </a:p>
        </p:txBody>
      </p:sp>
      <p:sp>
        <p:nvSpPr>
          <p:cNvPr id="58" name="Google Shape;58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26009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0">
            <a:extLst>
              <a:ext uri="{FF2B5EF4-FFF2-40B4-BE49-F238E27FC236}">
                <a16:creationId xmlns:a16="http://schemas.microsoft.com/office/drawing/2014/main" id="{86BA4622-83E5-E847-BA04-456FB7316A72}"/>
              </a:ext>
            </a:extLst>
          </p:cNvPr>
          <p:cNvSpPr/>
          <p:nvPr userDrawn="1"/>
        </p:nvSpPr>
        <p:spPr>
          <a:xfrm>
            <a:off x="-1" y="6311900"/>
            <a:ext cx="11353800" cy="570346"/>
          </a:xfrm>
          <a:custGeom>
            <a:avLst/>
            <a:gdLst>
              <a:gd name="connsiteX0" fmla="*/ 0 w 11353800"/>
              <a:gd name="connsiteY0" fmla="*/ 0 h 570346"/>
              <a:gd name="connsiteX1" fmla="*/ 4419175 w 11353800"/>
              <a:gd name="connsiteY1" fmla="*/ 0 h 570346"/>
              <a:gd name="connsiteX2" fmla="*/ 6934625 w 11353800"/>
              <a:gd name="connsiteY2" fmla="*/ 0 h 570346"/>
              <a:gd name="connsiteX3" fmla="*/ 11353800 w 11353800"/>
              <a:gd name="connsiteY3" fmla="*/ 0 h 570346"/>
              <a:gd name="connsiteX4" fmla="*/ 11211214 w 11353800"/>
              <a:gd name="connsiteY4" fmla="*/ 570346 h 570346"/>
              <a:gd name="connsiteX5" fmla="*/ 6792039 w 11353800"/>
              <a:gd name="connsiteY5" fmla="*/ 570346 h 570346"/>
              <a:gd name="connsiteX6" fmla="*/ 4419175 w 11353800"/>
              <a:gd name="connsiteY6" fmla="*/ 570346 h 570346"/>
              <a:gd name="connsiteX7" fmla="*/ 0 w 11353800"/>
              <a:gd name="connsiteY7" fmla="*/ 570346 h 570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353800" h="570346">
                <a:moveTo>
                  <a:pt x="0" y="0"/>
                </a:moveTo>
                <a:lnTo>
                  <a:pt x="4419175" y="0"/>
                </a:lnTo>
                <a:lnTo>
                  <a:pt x="6934625" y="0"/>
                </a:lnTo>
                <a:lnTo>
                  <a:pt x="11353800" y="0"/>
                </a:lnTo>
                <a:lnTo>
                  <a:pt x="11211214" y="570346"/>
                </a:lnTo>
                <a:lnTo>
                  <a:pt x="6792039" y="570346"/>
                </a:lnTo>
                <a:lnTo>
                  <a:pt x="4419175" y="570346"/>
                </a:lnTo>
                <a:lnTo>
                  <a:pt x="0" y="57034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02B227-2D66-E544-9105-EE5DA5C66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42814"/>
          </a:xfrm>
        </p:spPr>
        <p:txBody>
          <a:bodyPr lIns="0" tIns="0" rIns="0" bIns="0" anchor="b" anchorCtr="0">
            <a:no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5AB8C6-127C-3040-936B-39878DE50A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36203"/>
            <a:ext cx="10515600" cy="4440760"/>
          </a:xfrm>
        </p:spPr>
        <p:txBody>
          <a:bodyPr/>
          <a:lstStyle>
            <a:lvl1pPr>
              <a:lnSpc>
                <a:spcPct val="100000"/>
              </a:lnSpc>
              <a:buClr>
                <a:schemeClr val="accent1"/>
              </a:buClr>
              <a:defRPr sz="2000"/>
            </a:lvl1pPr>
            <a:lvl2pPr>
              <a:lnSpc>
                <a:spcPct val="100000"/>
              </a:lnSpc>
              <a:buClr>
                <a:schemeClr val="accent1"/>
              </a:buClr>
              <a:defRPr sz="1800"/>
            </a:lvl2pPr>
            <a:lvl3pPr>
              <a:lnSpc>
                <a:spcPct val="100000"/>
              </a:lnSpc>
              <a:buClr>
                <a:schemeClr val="accent1"/>
              </a:buClr>
              <a:defRPr sz="1800"/>
            </a:lvl3pPr>
            <a:lvl4pPr>
              <a:lnSpc>
                <a:spcPct val="100000"/>
              </a:lnSpc>
              <a:buClr>
                <a:schemeClr val="accent1"/>
              </a:buClr>
              <a:defRPr sz="1800"/>
            </a:lvl4pPr>
            <a:lvl5pPr>
              <a:lnSpc>
                <a:spcPct val="100000"/>
              </a:lnSpc>
              <a:buClr>
                <a:schemeClr val="accent1"/>
              </a:buClr>
              <a:defRPr sz="18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56D4B9-1016-B343-8E4B-4618CD6514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7315200" cy="501650"/>
          </a:xfrm>
        </p:spPr>
        <p:txBody>
          <a:bodyPr lIns="0" tIns="0" rIns="0" bIns="0"/>
          <a:lstStyle>
            <a:lvl1pPr algn="l">
              <a:defRPr sz="1000" b="1" i="0" baseline="0">
                <a:solidFill>
                  <a:schemeClr val="bg1"/>
                </a:solidFill>
              </a:defRPr>
            </a:lvl1pPr>
          </a:lstStyle>
          <a:p>
            <a:pPr algn="l"/>
            <a:r>
              <a:rPr lang="en-GB" dirty="0"/>
              <a:t>Conference     |     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302264-516E-964D-B79B-B9C1965FB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799" y="6311900"/>
            <a:ext cx="510252" cy="575037"/>
          </a:xfrm>
        </p:spPr>
        <p:txBody>
          <a:bodyPr lIns="0" tIns="0" rIns="0" bIns="0"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fld id="{42D34DE6-22C6-0E40-B20E-F2D718CBADB2}" type="slidenum">
              <a:rPr lang="en-GB" smtClean="0"/>
              <a:pPr/>
              <a:t>‹#›</a:t>
            </a:fld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20172214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8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2" name="Google Shape;62;p28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3" name="Google Shape;63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SARS-CoV-2 Antigen Rapid Diagnostic Test Training Workshop – v2.0 | Preparation for testing: Supplies</a:t>
            </a:r>
            <a:endParaRPr/>
          </a:p>
        </p:txBody>
      </p:sp>
      <p:sp>
        <p:nvSpPr>
          <p:cNvPr id="65" name="Google Shape;65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69379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29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9" name="Google Shape;69;p29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0" name="Google Shape;70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SARS-CoV-2 Antigen Rapid Diagnostic Test Training Workshop – v2.0 | Preparation for testing: Supplies</a:t>
            </a:r>
            <a:endParaRPr/>
          </a:p>
        </p:txBody>
      </p:sp>
      <p:sp>
        <p:nvSpPr>
          <p:cNvPr id="72" name="Google Shape;72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68746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30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SARS-CoV-2 Antigen Rapid Diagnostic Test Training Workshop – v2.0 | Preparation for testing: Supplies</a:t>
            </a:r>
            <a:endParaRPr/>
          </a:p>
        </p:txBody>
      </p:sp>
      <p:sp>
        <p:nvSpPr>
          <p:cNvPr id="78" name="Google Shape;78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693927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31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31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SARS-CoV-2 Antigen Rapid Diagnostic Test Training Workshop – v2.0 | Preparation for testing: Supplies</a:t>
            </a:r>
            <a:endParaRPr/>
          </a:p>
        </p:txBody>
      </p:sp>
      <p:sp>
        <p:nvSpPr>
          <p:cNvPr id="84" name="Google Shape;84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400197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ullet List" type="tx">
  <p:cSld name="Bullet Lis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3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95275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 sz="2100"/>
            </a:lvl1pPr>
            <a:lvl2pPr marL="914400" lvl="1" indent="-295275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 sz="2100"/>
            </a:lvl2pPr>
            <a:lvl3pPr marL="1371600" lvl="2" indent="-295275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 sz="2100"/>
            </a:lvl3pPr>
            <a:lvl4pPr marL="1828800" lvl="3" indent="-295275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 sz="2100"/>
            </a:lvl4pPr>
            <a:lvl5pPr marL="2286000" lvl="4" indent="-295275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 sz="21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8" name="Google Shape;88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81155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0">
            <a:extLst>
              <a:ext uri="{FF2B5EF4-FFF2-40B4-BE49-F238E27FC236}">
                <a16:creationId xmlns:a16="http://schemas.microsoft.com/office/drawing/2014/main" id="{7748E0C6-1E0E-0145-A42F-24A2CFE1B039}"/>
              </a:ext>
            </a:extLst>
          </p:cNvPr>
          <p:cNvSpPr/>
          <p:nvPr userDrawn="1"/>
        </p:nvSpPr>
        <p:spPr>
          <a:xfrm>
            <a:off x="0" y="0"/>
            <a:ext cx="5627866" cy="6858000"/>
          </a:xfrm>
          <a:custGeom>
            <a:avLst/>
            <a:gdLst>
              <a:gd name="connsiteX0" fmla="*/ 0 w 5627866"/>
              <a:gd name="connsiteY0" fmla="*/ 0 h 6858000"/>
              <a:gd name="connsiteX1" fmla="*/ 381000 w 5627866"/>
              <a:gd name="connsiteY1" fmla="*/ 0 h 6858000"/>
              <a:gd name="connsiteX2" fmla="*/ 5246866 w 5627866"/>
              <a:gd name="connsiteY2" fmla="*/ 0 h 6858000"/>
              <a:gd name="connsiteX3" fmla="*/ 5627866 w 5627866"/>
              <a:gd name="connsiteY3" fmla="*/ 0 h 6858000"/>
              <a:gd name="connsiteX4" fmla="*/ 3913366 w 5627866"/>
              <a:gd name="connsiteY4" fmla="*/ 6858000 h 6858000"/>
              <a:gd name="connsiteX5" fmla="*/ 3532366 w 5627866"/>
              <a:gd name="connsiteY5" fmla="*/ 6858000 h 6858000"/>
              <a:gd name="connsiteX6" fmla="*/ 381000 w 5627866"/>
              <a:gd name="connsiteY6" fmla="*/ 6858000 h 6858000"/>
              <a:gd name="connsiteX7" fmla="*/ 0 w 5627866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27866" h="6858000">
                <a:moveTo>
                  <a:pt x="0" y="0"/>
                </a:moveTo>
                <a:lnTo>
                  <a:pt x="381000" y="0"/>
                </a:lnTo>
                <a:lnTo>
                  <a:pt x="5246866" y="0"/>
                </a:lnTo>
                <a:lnTo>
                  <a:pt x="5627866" y="0"/>
                </a:lnTo>
                <a:lnTo>
                  <a:pt x="3913366" y="6858000"/>
                </a:lnTo>
                <a:lnTo>
                  <a:pt x="3532366" y="6858000"/>
                </a:lnTo>
                <a:lnTo>
                  <a:pt x="381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97AFCD-3DCC-884C-BB69-FD42AF5FF7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0"/>
            <a:ext cx="3890621" cy="2257063"/>
          </a:xfrm>
        </p:spPr>
        <p:txBody>
          <a:bodyPr lIns="0" tIns="0" rIns="0" bIns="0" anchor="b" anchorCtr="0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AAC5F8-D261-4C47-A63E-7E1CC0500C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2650603"/>
            <a:ext cx="3890621" cy="1660967"/>
          </a:xfr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7" name="Picture 6" descr="A picture containing square&#10;&#10;Description automatically generated">
            <a:extLst>
              <a:ext uri="{FF2B5EF4-FFF2-40B4-BE49-F238E27FC236}">
                <a16:creationId xmlns:a16="http://schemas.microsoft.com/office/drawing/2014/main" id="{EDBB7E9E-5A62-B247-B27B-60DE021B878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756744" y="420327"/>
            <a:ext cx="6017346" cy="6017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2826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CECAD3-6446-D145-AF2B-16D7CE0C43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E767B6-2508-0149-AF8A-B9E9CEC560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839A89-3A8B-044B-A1D6-D9DA9D9834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E3B457-967E-6B42-884D-3B0448940C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64661-BAA7-F149-B0AE-2834D6842173}" type="datetime1">
              <a:rPr lang="en-GB" smtClean="0"/>
              <a:t>06/09/2022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FB79E8-17F4-3341-A65E-F5612BD49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Conference     |     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D46CE2-B782-A649-AAF6-4DDE7BB0ED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34DE6-22C6-0E40-B20E-F2D718CBADB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7651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03FBAE-EAA0-2F4D-988D-A34F73903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E0E640-9D76-AC4F-BDEF-8C44E712FD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BB0BB9-5E42-954D-ABDF-3CCCB0BCDE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062C029-1033-264F-8D7E-7FCA997D55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85DB44-4374-0A42-AEFD-64E65638CE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519BF20-25AE-AC4D-9A30-F6CE735F8F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0FBA3-CBE1-834F-823B-F08B6CF2EF30}" type="datetime1">
              <a:rPr lang="en-GB" smtClean="0"/>
              <a:t>06/09/2022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4C877BB-6513-5B42-ACD8-1EEC92877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Conference     |     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3F6BAEB-8A97-A349-A792-18111CA8B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34DE6-22C6-0E40-B20E-F2D718CBADB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63269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DDDAA7-E73C-334C-88FE-E0F9958AB3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3E8015-A471-C143-8C19-C0EDA6291F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1B9B3-26BA-CE4B-AA8D-50468E00C9E9}" type="datetime1">
              <a:rPr lang="en-GB" smtClean="0"/>
              <a:t>06/09/2022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BEA3E89-4654-2143-9236-7D0F11AD9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Conference     |     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115C60-0EF0-694E-A714-BD8EB7C07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34DE6-22C6-0E40-B20E-F2D718CBADB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90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DED3233-3DEE-5A45-A6C6-D9FC972F88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F39D2-B145-9744-A7CB-0ED55E6AD7CA}" type="datetime1">
              <a:rPr lang="en-GB" smtClean="0"/>
              <a:t>06/09/2022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C6C40E5-9D2B-AD4F-896A-6231FB897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Conference     |     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290E80-B698-1949-B3E4-6A7FFA04C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34DE6-22C6-0E40-B20E-F2D718CBADB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729578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88CF3E-6C35-5846-93E3-D451438928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29643A-5345-BC40-B12E-E0C1D2081A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2AB1CD-EEAC-1642-9967-C87C60F3C9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5E5DAF-15E6-0540-8E1C-C3441C749B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F7A66-22E5-284D-A669-21C8322AB884}" type="datetime1">
              <a:rPr lang="en-GB" smtClean="0"/>
              <a:t>06/09/2022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5128F8-C557-474C-84AB-B7EDF4EC6D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Conference     |     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1CE386-E8FD-6545-A389-85C6830D0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34DE6-22C6-0E40-B20E-F2D718CBADB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4921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68D352-66D6-9641-93B4-91BFA72B1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D7A392A-D9F5-F445-8AE8-B638F21A62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DC4E67-8857-8741-9AD4-624EEA528B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659789-AC40-3048-9292-15C98E267E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42D7C-D06F-5A48-8287-7DB99DDE1A10}" type="datetime1">
              <a:rPr lang="en-GB" smtClean="0"/>
              <a:t>06/09/2022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170A3F-D293-5D45-9AB1-FF61EDCD97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Conference     |     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2B310E-2310-DD45-8C82-2535B762B1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34DE6-22C6-0E40-B20E-F2D718CBADB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823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873A8CB-F6B3-BB43-A93A-688C17F15E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826407-3A76-AF48-8D65-CED9267E6A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9725CB-8A3D-F342-BC98-EE4E99D74E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37B58B-8C31-CE4B-8FCE-2DE0FE0DE13E}" type="datetime1">
              <a:rPr lang="en-GB" smtClean="0"/>
              <a:t>06/09/2022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B3676D-A92F-A047-99E3-6A01C4EBA4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/>
              <a:t>Conference     |     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BA815-ADFE-8B4B-B1C6-139AAE048F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D34DE6-22C6-0E40-B20E-F2D718CBADB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0279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/>
              <a:t>SARS-CoV-2 Antigen Rapid Diagnostic Test Training Workshop – v2.0 | Preparation for testing: Supplies</a:t>
            </a:r>
            <a:endParaRPr/>
          </a:p>
        </p:txBody>
      </p:sp>
      <p:sp>
        <p:nvSpPr>
          <p:cNvPr id="14" name="Google Shape;14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1763246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5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11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xtranet.who.int/hslp" TargetMode="External"/><Relationship Id="rId2" Type="http://schemas.openxmlformats.org/officeDocument/2006/relationships/hyperlink" Target="https://extranet.who.int/hslp/?q=content/terms-use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ihrhrt@who.int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2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3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4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67B4B2-1362-8E48-9BA4-CEEE750729F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07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7729C4-0A5B-5B46-AF7E-D455DC7D5F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4213184"/>
            <a:ext cx="3992217" cy="1522454"/>
          </a:xfrm>
        </p:spPr>
        <p:txBody>
          <a:bodyPr>
            <a:normAutofit/>
          </a:bodyPr>
          <a:lstStyle/>
          <a:p>
            <a:r>
              <a:rPr lang="ru-RU" sz="3600" dirty="0"/>
              <a:t>Подготовка к тестированию: материалы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977C65-7767-A144-BBD5-49AAB1ABB6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7595" y="162817"/>
            <a:ext cx="2257794" cy="79123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ABDFF1C-D1A9-4CDE-A387-58355482BD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600" y="57600"/>
            <a:ext cx="2970769" cy="87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0385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54FDA1-8167-5945-BD3B-C52398ED4E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36203"/>
            <a:ext cx="10515600" cy="2001784"/>
          </a:xfrm>
        </p:spPr>
        <p:txBody>
          <a:bodyPr>
            <a:normAutofit/>
          </a:bodyPr>
          <a:lstStyle/>
          <a:p>
            <a:r>
              <a:rPr lang="ru-RU" sz="2200" dirty="0"/>
              <a:t>Обеспечивает наличие материалов и наборов тогда, когда они требуются</a:t>
            </a:r>
          </a:p>
          <a:p>
            <a:r>
              <a:rPr lang="ru-RU" sz="2200" dirty="0"/>
              <a:t>Предотвращает использование просроченных наборов</a:t>
            </a:r>
          </a:p>
          <a:p>
            <a:r>
              <a:rPr lang="ru-RU" sz="2200" dirty="0"/>
              <a:t>Сокращает потери</a:t>
            </a:r>
          </a:p>
          <a:p>
            <a:endParaRPr lang="en-GB" sz="2200" dirty="0"/>
          </a:p>
          <a:p>
            <a:endParaRPr lang="en-GB" sz="22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E33E1D-B2FF-4C4B-8017-665310052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34DE6-22C6-0E40-B20E-F2D718CBADB2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3D657DB-2A75-4664-B7C3-672C238F8C13}"/>
              </a:ext>
            </a:extLst>
          </p:cNvPr>
          <p:cNvSpPr txBox="1">
            <a:spLocks/>
          </p:cNvSpPr>
          <p:nvPr/>
        </p:nvSpPr>
        <p:spPr>
          <a:xfrm>
            <a:off x="838200" y="582296"/>
            <a:ext cx="10515600" cy="94281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Управление запасами = бесперебойное тестирование</a:t>
            </a:r>
          </a:p>
        </p:txBody>
      </p:sp>
      <p:sp>
        <p:nvSpPr>
          <p:cNvPr id="2" name="Footer Placeholder 3">
            <a:extLst>
              <a:ext uri="{FF2B5EF4-FFF2-40B4-BE49-F238E27FC236}">
                <a16:creationId xmlns:a16="http://schemas.microsoft.com/office/drawing/2014/main" id="{FDA2270E-FA83-AA64-E3B7-D139CD2EF7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199" y="6356350"/>
            <a:ext cx="9368481" cy="501650"/>
          </a:xfrm>
        </p:spPr>
        <p:txBody>
          <a:bodyPr/>
          <a:lstStyle/>
          <a:p>
            <a:r>
              <a:rPr lang="ru-RU" dirty="0"/>
              <a:t>Курс «Диагностический экспресс-тест на антигены вируса SARS-CoV-2» v</a:t>
            </a:r>
            <a:r>
              <a:rPr lang="en-GB" dirty="0"/>
              <a:t>3</a:t>
            </a:r>
            <a:r>
              <a:rPr lang="ru-RU" dirty="0"/>
              <a:t>.0 | Подготовка к тестированию: материалы </a:t>
            </a:r>
          </a:p>
        </p:txBody>
      </p:sp>
    </p:spTree>
    <p:extLst>
      <p:ext uri="{BB962C8B-B14F-4D97-AF65-F5344CB8AC3E}">
        <p14:creationId xmlns:p14="http://schemas.microsoft.com/office/powerpoint/2010/main" val="20538865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54FDA1-8167-5945-BD3B-C52398ED4E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36203"/>
            <a:ext cx="10515600" cy="3800439"/>
          </a:xfrm>
        </p:spPr>
        <p:txBody>
          <a:bodyPr>
            <a:normAutofit/>
          </a:bodyPr>
          <a:lstStyle/>
          <a:p>
            <a:r>
              <a:rPr lang="ru-RU" sz="2200" dirty="0"/>
              <a:t>спецификации всех материалов и наборов</a:t>
            </a:r>
            <a:r>
              <a:rPr lang="ru-RU" sz="2200" baseline="30000" dirty="0"/>
              <a:t>1</a:t>
            </a:r>
          </a:p>
          <a:p>
            <a:r>
              <a:rPr lang="ru-RU" sz="2200" dirty="0"/>
              <a:t>какие материалы есть в наличии и сколько</a:t>
            </a:r>
          </a:p>
          <a:p>
            <a:r>
              <a:rPr lang="ru-RU" sz="2200" dirty="0"/>
              <a:t>сколько материалов из полученных уже было использовано</a:t>
            </a:r>
          </a:p>
          <a:p>
            <a:r>
              <a:rPr lang="ru-RU" sz="2200" dirty="0"/>
              <a:t>когда заказывать </a:t>
            </a:r>
          </a:p>
          <a:p>
            <a:r>
              <a:rPr lang="ru-RU" sz="2200" dirty="0"/>
              <a:t>что и сколько уже было заказано</a:t>
            </a:r>
          </a:p>
          <a:p>
            <a:r>
              <a:rPr lang="ru-RU" sz="2200" dirty="0"/>
              <a:t>когда был сделан заказ</a:t>
            </a:r>
          </a:p>
          <a:p>
            <a:r>
              <a:rPr lang="ru-RU" sz="2200" dirty="0"/>
              <a:t>где хранить запасы</a:t>
            </a:r>
          </a:p>
          <a:p>
            <a:r>
              <a:rPr lang="ru-RU" sz="2200" dirty="0"/>
              <a:t>когда и сколько новых материалов было получено и кем.</a:t>
            </a:r>
          </a:p>
          <a:p>
            <a:endParaRPr lang="en-GB" sz="2200" dirty="0"/>
          </a:p>
          <a:p>
            <a:endParaRPr lang="en-GB" sz="22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E33E1D-B2FF-4C4B-8017-665310052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34DE6-22C6-0E40-B20E-F2D718CBADB2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43C3B48-DE67-204C-9893-5FC9B72651C0}"/>
              </a:ext>
            </a:extLst>
          </p:cNvPr>
          <p:cNvSpPr txBox="1"/>
          <p:nvPr/>
        </p:nvSpPr>
        <p:spPr>
          <a:xfrm>
            <a:off x="838200" y="5888783"/>
            <a:ext cx="10515599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90488" indent="-90488"/>
            <a:r>
              <a:rPr lang="ru-RU" sz="1000" baseline="30000" dirty="0"/>
              <a:t>1</a:t>
            </a:r>
            <a:r>
              <a:rPr lang="ru-RU" sz="1000" dirty="0"/>
              <a:t> Используйте только те тесты, которые разрешены к использованию в вашей стране. Следите за тем, чтобы выполнялись национальные требования к зондам для взятия мазков, дезинфектантам и СИЗ. Получайте материалы только от проверенных поставщиков.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14C8AAE-9DAC-472B-8E97-DDDC67782858}"/>
              </a:ext>
            </a:extLst>
          </p:cNvPr>
          <p:cNvSpPr txBox="1">
            <a:spLocks/>
          </p:cNvSpPr>
          <p:nvPr/>
        </p:nvSpPr>
        <p:spPr>
          <a:xfrm>
            <a:off x="838200" y="582296"/>
            <a:ext cx="10515600" cy="94281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Для управления запасами требуется знать следующее:</a:t>
            </a:r>
          </a:p>
        </p:txBody>
      </p:sp>
      <p:sp>
        <p:nvSpPr>
          <p:cNvPr id="2" name="Footer Placeholder 3">
            <a:extLst>
              <a:ext uri="{FF2B5EF4-FFF2-40B4-BE49-F238E27FC236}">
                <a16:creationId xmlns:a16="http://schemas.microsoft.com/office/drawing/2014/main" id="{5F5FDC35-58D6-42D9-5F79-1BC6D6CD7E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199" y="6356350"/>
            <a:ext cx="9368481" cy="501650"/>
          </a:xfrm>
        </p:spPr>
        <p:txBody>
          <a:bodyPr/>
          <a:lstStyle/>
          <a:p>
            <a:r>
              <a:rPr lang="ru-RU" dirty="0"/>
              <a:t>Курс «Диагностический экспресс-тест на антигены вируса SARS-CoV-2» v</a:t>
            </a:r>
            <a:r>
              <a:rPr lang="en-GB" dirty="0"/>
              <a:t>3</a:t>
            </a:r>
            <a:r>
              <a:rPr lang="ru-RU" dirty="0"/>
              <a:t>.0 | Подготовка к тестированию: материалы </a:t>
            </a:r>
          </a:p>
        </p:txBody>
      </p:sp>
    </p:spTree>
    <p:extLst>
      <p:ext uri="{BB962C8B-B14F-4D97-AF65-F5344CB8AC3E}">
        <p14:creationId xmlns:p14="http://schemas.microsoft.com/office/powerpoint/2010/main" val="25650478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54FDA1-8167-5945-BD3B-C52398ED4E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36203"/>
            <a:ext cx="10008140" cy="4246308"/>
          </a:xfrm>
        </p:spPr>
        <p:txBody>
          <a:bodyPr>
            <a:noAutofit/>
          </a:bodyPr>
          <a:lstStyle/>
          <a:p>
            <a:pPr marL="271463" indent="-271463"/>
            <a:r>
              <a:rPr lang="ru-RU" sz="2200" dirty="0"/>
              <a:t>пересчитывать материалы, имеющиеся в наличии</a:t>
            </a:r>
          </a:p>
          <a:p>
            <a:pPr marL="271463" indent="-271463"/>
            <a:r>
              <a:rPr lang="ru-RU" sz="2200" dirty="0"/>
              <a:t>вести надлежащие записи инвентарного учёта</a:t>
            </a:r>
          </a:p>
          <a:p>
            <a:pPr marL="271463" indent="-271463"/>
            <a:r>
              <a:rPr lang="ru-RU" sz="2200" dirty="0"/>
              <a:t>определять срок, когда надо делать заявки</a:t>
            </a:r>
          </a:p>
          <a:p>
            <a:pPr marL="271463" indent="-271463"/>
            <a:r>
              <a:rPr lang="ru-RU" sz="2200" dirty="0"/>
              <a:t>определять, сколько материалов надо заказывать</a:t>
            </a:r>
          </a:p>
          <a:p>
            <a:pPr marL="271463" indent="-271463"/>
            <a:r>
              <a:rPr lang="ru-RU" sz="2200" dirty="0"/>
              <a:t>делать заявки надлежащим образом </a:t>
            </a:r>
          </a:p>
          <a:p>
            <a:pPr marL="271463" indent="-271463"/>
            <a:r>
              <a:rPr lang="ru-RU" sz="2200" dirty="0"/>
              <a:t>при получении проверять материалы на приемлемость</a:t>
            </a:r>
          </a:p>
          <a:p>
            <a:pPr marL="271463" indent="-271463"/>
            <a:r>
              <a:rPr lang="ru-RU" sz="2200" dirty="0"/>
              <a:t>обеспечивать надлежащие условия хранения материалов</a:t>
            </a:r>
          </a:p>
          <a:p>
            <a:pPr marL="271463" indent="-271463"/>
            <a:r>
              <a:rPr lang="ru-RU" sz="2200" dirty="0"/>
              <a:t>документировать заполненность запасов и движение материалов.</a:t>
            </a:r>
          </a:p>
          <a:p>
            <a:endParaRPr lang="en-GB" sz="2200" dirty="0"/>
          </a:p>
          <a:p>
            <a:endParaRPr lang="en-GB" sz="22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E33E1D-B2FF-4C4B-8017-665310052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34DE6-22C6-0E40-B20E-F2D718CBADB2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3A9C796D-56E2-472A-AEF9-C6D20E7A2D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199" y="6356350"/>
            <a:ext cx="9071919" cy="501650"/>
          </a:xfrm>
        </p:spPr>
        <p:txBody>
          <a:bodyPr/>
          <a:lstStyle/>
          <a:p>
            <a:r>
              <a:rPr lang="ru-RU" dirty="0"/>
              <a:t>Курс «Диагностический экспресс-тест на антигены вируса SARS-CoV-2» v</a:t>
            </a:r>
            <a:r>
              <a:rPr lang="en-GB" dirty="0"/>
              <a:t>3</a:t>
            </a:r>
            <a:r>
              <a:rPr lang="ru-RU" dirty="0"/>
              <a:t>.0 | Подготовка к тестированию: материалы 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549D4B7-07A5-47EF-93B4-78471EF279C7}"/>
              </a:ext>
            </a:extLst>
          </p:cNvPr>
          <p:cNvSpPr txBox="1">
            <a:spLocks/>
          </p:cNvSpPr>
          <p:nvPr/>
        </p:nvSpPr>
        <p:spPr>
          <a:xfrm>
            <a:off x="838200" y="582296"/>
            <a:ext cx="10515600" cy="94281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Для управления запасами требуется знать следующее:</a:t>
            </a:r>
          </a:p>
        </p:txBody>
      </p:sp>
    </p:spTree>
    <p:extLst>
      <p:ext uri="{BB962C8B-B14F-4D97-AF65-F5344CB8AC3E}">
        <p14:creationId xmlns:p14="http://schemas.microsoft.com/office/powerpoint/2010/main" val="11162631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54FDA1-8167-5945-BD3B-C52398ED4E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E33E1D-B2FF-4C4B-8017-665310052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34DE6-22C6-0E40-B20E-F2D718CBADB2}" type="slidenum">
              <a:rPr lang="en-GB" smtClean="0"/>
              <a:pPr/>
              <a:t>13</a:t>
            </a:fld>
            <a:endParaRPr lang="en-GB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226B48AC-0AF8-114C-95E6-151CD38A9B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8637782"/>
              </p:ext>
            </p:extLst>
          </p:nvPr>
        </p:nvGraphicFramePr>
        <p:xfrm>
          <a:off x="1576809" y="1829075"/>
          <a:ext cx="8973178" cy="2160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93926">
                  <a:extLst>
                    <a:ext uri="{9D8B030D-6E8A-4147-A177-3AD203B41FA5}">
                      <a16:colId xmlns:a16="http://schemas.microsoft.com/office/drawing/2014/main" val="2089805128"/>
                    </a:ext>
                  </a:extLst>
                </a:gridCol>
                <a:gridCol w="6079252">
                  <a:extLst>
                    <a:ext uri="{9D8B030D-6E8A-4147-A177-3AD203B41FA5}">
                      <a16:colId xmlns:a16="http://schemas.microsoft.com/office/drawing/2014/main" val="2802413377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pPr algn="l"/>
                      <a:r>
                        <a:rPr lang="ru-RU" sz="2000" dirty="0"/>
                        <a:t>Что это значит?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127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0" u="none" strike="noStrike" cap="none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Avenir Medium"/>
                        </a:rPr>
                        <a:t>Реально посчитать каждое наименование, имеющееся в наличии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8674842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l"/>
                      <a:r>
                        <a:rPr lang="ru-RU" sz="2000" dirty="0"/>
                        <a:t>Когда это делают?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127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0" u="none" strike="noStrike" cap="none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Avenir Medium"/>
                        </a:rPr>
                        <a:t>Рекомендуется делать в начале каждой недели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96446873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l"/>
                      <a:r>
                        <a:rPr lang="ru-RU" sz="2000" dirty="0"/>
                        <a:t>Кто это делает?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127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0" u="none" strike="noStrike" cap="none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Avenir Medium"/>
                        </a:rPr>
                        <a:t>Назначенный сотрудник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174116542"/>
                  </a:ext>
                </a:extLst>
              </a:tr>
            </a:tbl>
          </a:graphicData>
        </a:graphic>
      </p:graphicFrame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173960C6-7AFA-4112-94C9-778DA4B8F5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8664146" cy="501650"/>
          </a:xfrm>
        </p:spPr>
        <p:txBody>
          <a:bodyPr/>
          <a:lstStyle/>
          <a:p>
            <a:r>
              <a:rPr lang="ru-RU" dirty="0"/>
              <a:t>Курс «Диагностический экспресс-тест на антигены вируса SARS-CoV-2» v</a:t>
            </a:r>
            <a:r>
              <a:rPr lang="en-GB" dirty="0"/>
              <a:t>3</a:t>
            </a:r>
            <a:r>
              <a:rPr lang="ru-RU" dirty="0"/>
              <a:t>.0 | Подготовка к тестированию: материалы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3C75E3C-58D9-8748-98EA-3548BDF0161F}"/>
              </a:ext>
            </a:extLst>
          </p:cNvPr>
          <p:cNvSpPr txBox="1"/>
          <p:nvPr/>
        </p:nvSpPr>
        <p:spPr>
          <a:xfrm>
            <a:off x="838201" y="4599610"/>
            <a:ext cx="10515599" cy="964367"/>
          </a:xfrm>
          <a:prstGeom prst="rect">
            <a:avLst/>
          </a:prstGeom>
          <a:solidFill>
            <a:srgbClr val="009AC9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</a:rPr>
              <a:t>Каждая единица каждого наименования должна быть учтена. Всё, что поступает и расходуется, должно быть записано.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5FC7EEBE-AE29-4DED-B89A-BE6B564344BA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10515600" cy="94281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Пересчитывайте материалы в наличии</a:t>
            </a:r>
          </a:p>
        </p:txBody>
      </p:sp>
    </p:spTree>
    <p:extLst>
      <p:ext uri="{BB962C8B-B14F-4D97-AF65-F5344CB8AC3E}">
        <p14:creationId xmlns:p14="http://schemas.microsoft.com/office/powerpoint/2010/main" val="31065671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500738-71C5-9249-96CA-36528ECCDF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Ведите надлежащие записи инвентарного учёта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54FDA1-8167-5945-BD3B-C52398ED4E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8344" y="1869130"/>
            <a:ext cx="10515600" cy="4440760"/>
          </a:xfrm>
        </p:spPr>
        <p:txBody>
          <a:bodyPr/>
          <a:lstStyle/>
          <a:p>
            <a:pPr>
              <a:buFontTx/>
              <a:buNone/>
            </a:pPr>
            <a:r>
              <a:rPr lang="ru-RU" b="1" u="sng" dirty="0"/>
              <a:t>Карточки учёта запасов</a:t>
            </a:r>
          </a:p>
          <a:p>
            <a:r>
              <a:rPr lang="ru-RU" dirty="0"/>
              <a:t>Простые прочные карточки</a:t>
            </a:r>
          </a:p>
          <a:p>
            <a:r>
              <a:rPr lang="ru-RU" dirty="0"/>
              <a:t>На каждое наименование в наличии</a:t>
            </a:r>
          </a:p>
          <a:p>
            <a:endParaRPr lang="en-US" altLang="en-US" dirty="0"/>
          </a:p>
          <a:p>
            <a:pPr marL="0" indent="0">
              <a:buNone/>
            </a:pPr>
            <a:r>
              <a:rPr lang="ru-RU" b="1" u="sng" dirty="0"/>
              <a:t>Журнал учёта </a:t>
            </a:r>
          </a:p>
          <a:p>
            <a:r>
              <a:rPr lang="ru-RU" dirty="0"/>
              <a:t>Содержит список всех имеющихся наименований</a:t>
            </a:r>
          </a:p>
          <a:p>
            <a:r>
              <a:rPr lang="ru-RU" dirty="0"/>
              <a:t>Может быть в бумажном или электронном виде </a:t>
            </a:r>
          </a:p>
          <a:p>
            <a:r>
              <a:rPr lang="ru-RU" dirty="0"/>
              <a:t>Следует обновлять еженедельно после пересчёта реального наличия, используя информацию с карточек учёта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E33E1D-B2FF-4C4B-8017-665310052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34DE6-22C6-0E40-B20E-F2D718CBADB2}" type="slidenum">
              <a:rPr lang="en-GB" smtClean="0"/>
              <a:pPr/>
              <a:t>14</a:t>
            </a:fld>
            <a:endParaRPr lang="en-GB" dirty="0"/>
          </a:p>
        </p:txBody>
      </p:sp>
      <p:sp>
        <p:nvSpPr>
          <p:cNvPr id="15" name="Footer Placeholder 3">
            <a:extLst>
              <a:ext uri="{FF2B5EF4-FFF2-40B4-BE49-F238E27FC236}">
                <a16:creationId xmlns:a16="http://schemas.microsoft.com/office/drawing/2014/main" id="{88F3DA14-C37F-44DD-B477-FCB466B420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8861854" cy="501650"/>
          </a:xfrm>
        </p:spPr>
        <p:txBody>
          <a:bodyPr/>
          <a:lstStyle/>
          <a:p>
            <a:r>
              <a:rPr lang="ru-RU" dirty="0"/>
              <a:t>Курс «Диагностический экспресс-тест на антигены вируса SARS-CoV-2» v</a:t>
            </a:r>
            <a:r>
              <a:rPr lang="en-GB" dirty="0"/>
              <a:t>3</a:t>
            </a:r>
            <a:r>
              <a:rPr lang="ru-RU" dirty="0"/>
              <a:t>.0 | Подготовка к тестированию: материалы 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2111314-EF28-47E5-A90B-823189530BD7}"/>
              </a:ext>
            </a:extLst>
          </p:cNvPr>
          <p:cNvGrpSpPr/>
          <p:nvPr/>
        </p:nvGrpSpPr>
        <p:grpSpPr>
          <a:xfrm>
            <a:off x="7834045" y="1399968"/>
            <a:ext cx="4170721" cy="596348"/>
            <a:chOff x="7861998" y="1527451"/>
            <a:chExt cx="3950703" cy="596348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628F91BC-AF89-4DA4-9785-33C62B467AD6}"/>
                </a:ext>
              </a:extLst>
            </p:cNvPr>
            <p:cNvSpPr/>
            <p:nvPr/>
          </p:nvSpPr>
          <p:spPr>
            <a:xfrm>
              <a:off x="7861998" y="1527451"/>
              <a:ext cx="596348" cy="59634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904494D-1839-4F40-AF4C-C70A6968BB4D}"/>
                </a:ext>
              </a:extLst>
            </p:cNvPr>
            <p:cNvSpPr txBox="1"/>
            <p:nvPr/>
          </p:nvSpPr>
          <p:spPr>
            <a:xfrm>
              <a:off x="8204600" y="1694820"/>
              <a:ext cx="3608101" cy="230832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ru-RU" sz="900" dirty="0">
                  <a:solidFill>
                    <a:srgbClr val="FFFFFF"/>
                  </a:solidFill>
                  <a:ea typeface="Calibri" charset="0"/>
                  <a:cs typeface="Calibri" charset="0"/>
                </a:rPr>
                <a:t>Адаптируйте в соответствии с рекомендациями в вашей стране</a:t>
              </a:r>
            </a:p>
          </p:txBody>
        </p:sp>
        <p:pic>
          <p:nvPicPr>
            <p:cNvPr id="13" name="Graphic 12" descr="Pencil">
              <a:extLst>
                <a:ext uri="{FF2B5EF4-FFF2-40B4-BE49-F238E27FC236}">
                  <a16:creationId xmlns:a16="http://schemas.microsoft.com/office/drawing/2014/main" id="{FE3D3080-1D1A-4F63-8EA1-BCC47F96C86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983941" y="1649394"/>
              <a:ext cx="352462" cy="3524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757547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500738-71C5-9249-96CA-36528ECCDF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Когда заказывать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54FDA1-8167-5945-BD3B-C52398ED4E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36203"/>
            <a:ext cx="10515600" cy="4435260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ru-RU" sz="2200" dirty="0"/>
              <a:t>Проанализируйте потребности данного пункта тестирования и составьте список всех требующихся реагентов и материалов:</a:t>
            </a:r>
          </a:p>
          <a:p>
            <a:pPr lvl="1"/>
            <a:r>
              <a:rPr lang="ru-RU" sz="2000" dirty="0"/>
              <a:t>подробное описание каждого наименования, используемого для взятия проб и тестирования</a:t>
            </a:r>
          </a:p>
          <a:p>
            <a:pPr lvl="1"/>
            <a:r>
              <a:rPr lang="ru-RU" sz="2000" dirty="0"/>
              <a:t>число единиц в упаковке или в поставке</a:t>
            </a:r>
          </a:p>
          <a:p>
            <a:pPr lvl="1"/>
            <a:r>
              <a:rPr lang="ru-RU" sz="2000" dirty="0"/>
              <a:t>приблизительно сколько используется за месяц </a:t>
            </a:r>
          </a:p>
          <a:p>
            <a:pPr lvl="1"/>
            <a:r>
              <a:rPr lang="ru-RU" sz="2000" dirty="0"/>
              <a:t>степень важности материала для функционирования лаборатории – например, используется каждый день или только раз в месяц? </a:t>
            </a:r>
          </a:p>
          <a:p>
            <a:pPr lvl="1"/>
            <a:r>
              <a:rPr lang="ru-RU" sz="2000" dirty="0"/>
              <a:t>сколько времени уйдёт на получение заказа – будет ли заказ доставлен на следующий день, через неделю или через месяц? </a:t>
            </a:r>
          </a:p>
          <a:p>
            <a:pPr lvl="1"/>
            <a:r>
              <a:rPr lang="ru-RU" sz="2000" dirty="0"/>
              <a:t>место и условия хранения – не займёт ли большая партия слишком много места? Нужно ли хранить материал в холодильнике?</a:t>
            </a:r>
          </a:p>
          <a:p>
            <a:endParaRPr lang="en-GB" sz="24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E33E1D-B2FF-4C4B-8017-665310052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34DE6-22C6-0E40-B20E-F2D718CBADB2}" type="slidenum">
              <a:rPr lang="en-GB" smtClean="0"/>
              <a:pPr/>
              <a:t>15</a:t>
            </a:fld>
            <a:endParaRPr lang="en-GB" dirty="0"/>
          </a:p>
        </p:txBody>
      </p:sp>
      <p:sp>
        <p:nvSpPr>
          <p:cNvPr id="15" name="Footer Placeholder 3">
            <a:extLst>
              <a:ext uri="{FF2B5EF4-FFF2-40B4-BE49-F238E27FC236}">
                <a16:creationId xmlns:a16="http://schemas.microsoft.com/office/drawing/2014/main" id="{5D3D6A9C-5559-4EBC-8996-134B079713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8886568" cy="501650"/>
          </a:xfrm>
        </p:spPr>
        <p:txBody>
          <a:bodyPr/>
          <a:lstStyle/>
          <a:p>
            <a:r>
              <a:rPr lang="ru-RU" dirty="0"/>
              <a:t>Курс «Диагностический экспресс-тест на антигены вируса SARS-CoV-2» v</a:t>
            </a:r>
            <a:r>
              <a:rPr lang="en-GB" dirty="0"/>
              <a:t>3</a:t>
            </a:r>
            <a:r>
              <a:rPr lang="ru-RU" dirty="0"/>
              <a:t>.0 | Подготовка к тестированию: материалы 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5EAE8FB-F791-49D6-9D13-A30520AA4C6C}"/>
              </a:ext>
            </a:extLst>
          </p:cNvPr>
          <p:cNvGrpSpPr/>
          <p:nvPr/>
        </p:nvGrpSpPr>
        <p:grpSpPr>
          <a:xfrm>
            <a:off x="7834045" y="686537"/>
            <a:ext cx="4170721" cy="596348"/>
            <a:chOff x="7861998" y="1527451"/>
            <a:chExt cx="3950703" cy="596348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F5BFD403-D831-484E-AC72-F37BED0D890D}"/>
                </a:ext>
              </a:extLst>
            </p:cNvPr>
            <p:cNvSpPr/>
            <p:nvPr/>
          </p:nvSpPr>
          <p:spPr>
            <a:xfrm>
              <a:off x="7861998" y="1527451"/>
              <a:ext cx="596348" cy="59634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262B641-6195-470A-9362-196CD4E7C093}"/>
                </a:ext>
              </a:extLst>
            </p:cNvPr>
            <p:cNvSpPr txBox="1"/>
            <p:nvPr/>
          </p:nvSpPr>
          <p:spPr>
            <a:xfrm>
              <a:off x="8204600" y="1694820"/>
              <a:ext cx="3608101" cy="230832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ru-RU" sz="900" dirty="0">
                  <a:solidFill>
                    <a:srgbClr val="FFFFFF"/>
                  </a:solidFill>
                  <a:ea typeface="Calibri" charset="0"/>
                  <a:cs typeface="Calibri" charset="0"/>
                </a:rPr>
                <a:t>Адаптируйте в соответствии с рекомендациями в вашей стране</a:t>
              </a:r>
            </a:p>
          </p:txBody>
        </p:sp>
        <p:pic>
          <p:nvPicPr>
            <p:cNvPr id="13" name="Graphic 12" descr="Pencil">
              <a:extLst>
                <a:ext uri="{FF2B5EF4-FFF2-40B4-BE49-F238E27FC236}">
                  <a16:creationId xmlns:a16="http://schemas.microsoft.com/office/drawing/2014/main" id="{BA54A0A5-7273-440C-8F9E-FB87A32ACDA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983941" y="1649394"/>
              <a:ext cx="352462" cy="3524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995112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500738-71C5-9249-96CA-36528ECCDF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Как заказывать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54FDA1-8167-5945-BD3B-C52398ED4E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E33E1D-B2FF-4C4B-8017-665310052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34DE6-22C6-0E40-B20E-F2D718CBADB2}" type="slidenum">
              <a:rPr lang="en-GB" smtClean="0"/>
              <a:pPr/>
              <a:t>16</a:t>
            </a:fld>
            <a:endParaRPr lang="en-GB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E679EEF2-0B59-EE4C-9DDD-A0318DCF5E2B}"/>
              </a:ext>
            </a:extLst>
          </p:cNvPr>
          <p:cNvSpPr txBox="1">
            <a:spLocks/>
          </p:cNvSpPr>
          <p:nvPr/>
        </p:nvSpPr>
        <p:spPr>
          <a:xfrm>
            <a:off x="952500" y="1700736"/>
            <a:ext cx="10287000" cy="41465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200" dirty="0"/>
              <a:t>Составьте список материалов, которые нужно заказать.</a:t>
            </a:r>
          </a:p>
          <a:p>
            <a:r>
              <a:rPr lang="ru-RU" sz="2200" dirty="0"/>
              <a:t>Заполните заявку на закупку и утвердите её в соответствии с процедурой данного пункта тестирования.</a:t>
            </a:r>
          </a:p>
          <a:p>
            <a:r>
              <a:rPr lang="ru-RU" sz="2200" dirty="0"/>
              <a:t>Направьте заявку сотруднику, ответственному за закупки и снабжение, для обработки и подачи заявки. </a:t>
            </a:r>
          </a:p>
          <a:p>
            <a:r>
              <a:rPr lang="ru-RU" sz="2200" dirty="0"/>
              <a:t>При получении заказа следует проверить соответствие его заявке и отсутствие повреждений.</a:t>
            </a:r>
          </a:p>
          <a:p>
            <a:r>
              <a:rPr lang="ru-RU" sz="2200" dirty="0"/>
              <a:t>Доставленные материалы следует зарегистрировать в системе инвентарного учёта и хранить в соответствии с инструкциями производителя.</a:t>
            </a:r>
          </a:p>
        </p:txBody>
      </p:sp>
      <p:sp>
        <p:nvSpPr>
          <p:cNvPr id="16" name="Footer Placeholder 3">
            <a:extLst>
              <a:ext uri="{FF2B5EF4-FFF2-40B4-BE49-F238E27FC236}">
                <a16:creationId xmlns:a16="http://schemas.microsoft.com/office/drawing/2014/main" id="{87A37C6B-E351-4508-A36D-8F990AC960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199" y="6356350"/>
            <a:ext cx="8911281" cy="501650"/>
          </a:xfrm>
        </p:spPr>
        <p:txBody>
          <a:bodyPr/>
          <a:lstStyle/>
          <a:p>
            <a:r>
              <a:rPr lang="ru-RU" dirty="0"/>
              <a:t>Курс «Диагностический экспресс-тест на антигены вируса SARS-CoV-2» v</a:t>
            </a:r>
            <a:r>
              <a:rPr lang="en-GB" dirty="0"/>
              <a:t>3</a:t>
            </a:r>
            <a:r>
              <a:rPr lang="ru-RU" dirty="0"/>
              <a:t>.0 | Подготовка к тестированию: материалы 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B14A886-3E84-4156-86A5-E44E313F8580}"/>
              </a:ext>
            </a:extLst>
          </p:cNvPr>
          <p:cNvGrpSpPr/>
          <p:nvPr/>
        </p:nvGrpSpPr>
        <p:grpSpPr>
          <a:xfrm>
            <a:off x="7816840" y="836533"/>
            <a:ext cx="4170721" cy="596348"/>
            <a:chOff x="7861998" y="1527451"/>
            <a:chExt cx="3950703" cy="596348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8FFE40BD-C6CE-4D1E-98E2-9335E46ED56C}"/>
                </a:ext>
              </a:extLst>
            </p:cNvPr>
            <p:cNvSpPr/>
            <p:nvPr/>
          </p:nvSpPr>
          <p:spPr>
            <a:xfrm>
              <a:off x="7861998" y="1527451"/>
              <a:ext cx="596348" cy="59634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3C2A537-0BDE-435D-8C95-A6BD96E78332}"/>
                </a:ext>
              </a:extLst>
            </p:cNvPr>
            <p:cNvSpPr txBox="1"/>
            <p:nvPr/>
          </p:nvSpPr>
          <p:spPr>
            <a:xfrm>
              <a:off x="8204600" y="1694820"/>
              <a:ext cx="3608101" cy="230832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ru-RU" sz="900" dirty="0">
                  <a:solidFill>
                    <a:srgbClr val="FFFFFF"/>
                  </a:solidFill>
                  <a:ea typeface="Calibri" charset="0"/>
                  <a:cs typeface="Calibri" charset="0"/>
                </a:rPr>
                <a:t>Адаптируйте в соответствии с рекомендациями в вашей стране</a:t>
              </a:r>
            </a:p>
          </p:txBody>
        </p:sp>
        <p:pic>
          <p:nvPicPr>
            <p:cNvPr id="14" name="Graphic 13" descr="Pencil">
              <a:extLst>
                <a:ext uri="{FF2B5EF4-FFF2-40B4-BE49-F238E27FC236}">
                  <a16:creationId xmlns:a16="http://schemas.microsoft.com/office/drawing/2014/main" id="{A828AD85-47E2-42A1-80EB-AB89183BCA8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983941" y="1649394"/>
              <a:ext cx="352462" cy="3524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836242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6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942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</a:pPr>
            <a:r>
              <a:rPr lang="ru-RU"/>
              <a:t>Проверяйте доставленные материалы</a:t>
            </a:r>
            <a:r>
              <a:rPr lang="ru-RU" baseline="30000"/>
              <a:t>1</a:t>
            </a:r>
          </a:p>
        </p:txBody>
      </p:sp>
      <p:sp>
        <p:nvSpPr>
          <p:cNvPr id="217" name="Google Shape;217;p16"/>
          <p:cNvSpPr txBox="1">
            <a:spLocks noGrp="1"/>
          </p:cNvSpPr>
          <p:nvPr>
            <p:ph type="body" idx="1"/>
          </p:nvPr>
        </p:nvSpPr>
        <p:spPr>
          <a:xfrm>
            <a:off x="838200" y="1736203"/>
            <a:ext cx="7356039" cy="4440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</a:pPr>
            <a:r>
              <a:rPr lang="ru-RU" dirty="0"/>
              <a:t>При получении:</a:t>
            </a:r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•"/>
            </a:pPr>
            <a:r>
              <a:rPr lang="ru-RU" dirty="0"/>
              <a:t>Сверьте содержание полученной партии с заявкой.</a:t>
            </a:r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•"/>
            </a:pPr>
            <a:r>
              <a:rPr lang="ru-RU" dirty="0"/>
              <a:t>Проверьте целостность полученных материалов. </a:t>
            </a:r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•"/>
            </a:pPr>
            <a:r>
              <a:rPr lang="ru-RU" dirty="0"/>
              <a:t>Поставьте дату на каждый полученный материал.</a:t>
            </a:r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•"/>
            </a:pPr>
            <a:r>
              <a:rPr lang="ru-RU" dirty="0"/>
              <a:t>Отметьте номер партии и дату истечения срока годности.</a:t>
            </a:r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•"/>
            </a:pPr>
            <a:r>
              <a:rPr lang="ru-RU" dirty="0"/>
              <a:t>Поместите материалы с более поздними датами истечения срока годности за материалами, у которых срок годности заканчивается раньше.</a:t>
            </a:r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•"/>
            </a:pPr>
            <a:r>
              <a:rPr lang="ru-RU" dirty="0"/>
              <a:t>Сделайте или обновите запись в карточках/журнале учета.</a:t>
            </a:r>
          </a:p>
          <a:p>
            <a:pPr marL="228600" lvl="0" indent="-101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</a:pPr>
            <a:endParaRPr dirty="0"/>
          </a:p>
          <a:p>
            <a:pPr marL="228600" lvl="0" indent="-101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</a:pPr>
            <a:endParaRPr dirty="0"/>
          </a:p>
        </p:txBody>
      </p:sp>
      <p:sp>
        <p:nvSpPr>
          <p:cNvPr id="218" name="Google Shape;218;p16"/>
          <p:cNvSpPr txBox="1">
            <a:spLocks noGrp="1"/>
          </p:cNvSpPr>
          <p:nvPr>
            <p:ph type="sldNum" idx="12"/>
          </p:nvPr>
        </p:nvSpPr>
        <p:spPr>
          <a:xfrm>
            <a:off x="11353799" y="6311900"/>
            <a:ext cx="510252" cy="575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000" b="0" i="0" u="none" strike="noStrike" kern="0" cap="none" spc="0" normalizeH="0" baseline="0" noProof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17</a:t>
            </a:fld>
            <a:endParaRPr kumimoji="0" lang="en-US" sz="1000" b="0" i="0" u="none" strike="noStrike" kern="0" cap="none" spc="0" normalizeH="0" baseline="0" noProof="0">
              <a:ln>
                <a:noFill/>
              </a:ln>
              <a:solidFill>
                <a:srgbClr val="424242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9" name="Google Shape;219;p16"/>
          <p:cNvSpPr txBox="1"/>
          <p:nvPr/>
        </p:nvSpPr>
        <p:spPr>
          <a:xfrm>
            <a:off x="838200" y="5820846"/>
            <a:ext cx="10391274" cy="4103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000" b="0" i="0" u="none" strike="noStrike" kern="0" cap="none" spc="0" normalizeH="0" baseline="30000" noProof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1</a:t>
            </a:r>
            <a:r>
              <a:rPr kumimoji="0" lang="ru-RU" sz="1000" b="0" i="0" u="none" strike="noStrike" kern="0" cap="none" spc="0" normalizeH="0" baseline="0" noProof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Механизм получения материалов может потребоваться адаптировать, если имеют место централизованные закупки и распределение материалов. Например, может понадобиться следующий шаг: в случае каких-либо проблем с доставленными материалами проинформировать вышестоящий или центральный уровень. </a:t>
            </a:r>
          </a:p>
        </p:txBody>
      </p:sp>
      <p:grpSp>
        <p:nvGrpSpPr>
          <p:cNvPr id="221" name="Google Shape;221;p16"/>
          <p:cNvGrpSpPr/>
          <p:nvPr/>
        </p:nvGrpSpPr>
        <p:grpSpPr>
          <a:xfrm>
            <a:off x="8284307" y="2237873"/>
            <a:ext cx="3069492" cy="2832184"/>
            <a:chOff x="3026508" y="1736203"/>
            <a:chExt cx="6138983" cy="4440760"/>
          </a:xfrm>
        </p:grpSpPr>
        <p:pic>
          <p:nvPicPr>
            <p:cNvPr id="222" name="Google Shape;222;p16" descr="Text&#10;&#10;Description automatically generated"/>
            <p:cNvPicPr preferRelativeResize="0"/>
            <p:nvPr/>
          </p:nvPicPr>
          <p:blipFill rotWithShape="1">
            <a:blip r:embed="rId4">
              <a:alphaModFix/>
            </a:blip>
            <a:srcRect t="9644" b="18019"/>
            <a:stretch/>
          </p:blipFill>
          <p:spPr>
            <a:xfrm>
              <a:off x="3026508" y="1736203"/>
              <a:ext cx="6138983" cy="444076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3" name="Google Shape;223;p16"/>
            <p:cNvSpPr txBox="1"/>
            <p:nvPr/>
          </p:nvSpPr>
          <p:spPr>
            <a:xfrm>
              <a:off x="3950662" y="2525091"/>
              <a:ext cx="4290673" cy="91684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ru-RU" sz="1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424242"/>
                  </a:solidFill>
                  <a:effectLst/>
                  <a:uLnTx/>
                  <a:uFillTx/>
                  <a:latin typeface="Ayuthaya"/>
                  <a:ea typeface="Ayuthaya"/>
                  <a:cs typeface="Ayuthaya"/>
                  <a:sym typeface="Ayuthaya"/>
                </a:rPr>
                <a:t>ДЭТ</a:t>
              </a:r>
              <a:r>
                <a:rPr kumimoji="0" lang="ru-RU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424242"/>
                  </a:solidFill>
                  <a:effectLst/>
                  <a:uLnTx/>
                  <a:uFillTx/>
                  <a:latin typeface="Ayuthaya"/>
                  <a:ea typeface="Ayuthaya"/>
                  <a:cs typeface="Ayuthaya"/>
                  <a:sym typeface="Ayuthaya"/>
                </a:rPr>
                <a:t> на антигены вируса SARS-CoV-2</a:t>
              </a:r>
            </a:p>
          </p:txBody>
        </p:sp>
      </p:grpSp>
      <p:grpSp>
        <p:nvGrpSpPr>
          <p:cNvPr id="15" name="Group 9">
            <a:extLst>
              <a:ext uri="{FF2B5EF4-FFF2-40B4-BE49-F238E27FC236}">
                <a16:creationId xmlns:a16="http://schemas.microsoft.com/office/drawing/2014/main" id="{A653D6C3-7D54-4B6E-8BC0-5615CE6BE763}"/>
              </a:ext>
            </a:extLst>
          </p:cNvPr>
          <p:cNvGrpSpPr/>
          <p:nvPr/>
        </p:nvGrpSpPr>
        <p:grpSpPr>
          <a:xfrm>
            <a:off x="7832557" y="1357877"/>
            <a:ext cx="4170721" cy="596348"/>
            <a:chOff x="7861998" y="1527451"/>
            <a:chExt cx="3950703" cy="596348"/>
          </a:xfrm>
        </p:grpSpPr>
        <p:sp>
          <p:nvSpPr>
            <p:cNvPr id="16" name="Oval 10">
              <a:extLst>
                <a:ext uri="{FF2B5EF4-FFF2-40B4-BE49-F238E27FC236}">
                  <a16:creationId xmlns:a16="http://schemas.microsoft.com/office/drawing/2014/main" id="{8D26117A-F9C2-4374-8D71-606760D3A136}"/>
                </a:ext>
              </a:extLst>
            </p:cNvPr>
            <p:cNvSpPr/>
            <p:nvPr/>
          </p:nvSpPr>
          <p:spPr>
            <a:xfrm>
              <a:off x="7861998" y="1527451"/>
              <a:ext cx="596348" cy="59634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6454332-6309-4479-8918-645E13033274}"/>
                </a:ext>
              </a:extLst>
            </p:cNvPr>
            <p:cNvSpPr txBox="1"/>
            <p:nvPr/>
          </p:nvSpPr>
          <p:spPr>
            <a:xfrm>
              <a:off x="8204600" y="1694820"/>
              <a:ext cx="3608101" cy="230832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ru-RU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Calibri" charset="0"/>
                  <a:cs typeface="Calibri" charset="0"/>
                  <a:sym typeface="Arial"/>
                </a:rPr>
                <a:t>Адаптируйте в соответствии с рекомендациями в вашей стране</a:t>
              </a:r>
            </a:p>
          </p:txBody>
        </p:sp>
        <p:pic>
          <p:nvPicPr>
            <p:cNvPr id="18" name="Graphic 12" descr="Pencil">
              <a:extLst>
                <a:ext uri="{FF2B5EF4-FFF2-40B4-BE49-F238E27FC236}">
                  <a16:creationId xmlns:a16="http://schemas.microsoft.com/office/drawing/2014/main" id="{87FED3DA-4BBE-4F9A-ADCE-095865FB5A6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983941" y="1649394"/>
              <a:ext cx="352462" cy="352462"/>
            </a:xfrm>
            <a:prstGeom prst="rect">
              <a:avLst/>
            </a:prstGeom>
          </p:spPr>
        </p:pic>
      </p:grpSp>
      <p:sp>
        <p:nvSpPr>
          <p:cNvPr id="2" name="Footer Placeholder 3">
            <a:extLst>
              <a:ext uri="{FF2B5EF4-FFF2-40B4-BE49-F238E27FC236}">
                <a16:creationId xmlns:a16="http://schemas.microsoft.com/office/drawing/2014/main" id="{CCA081B3-460C-4F0E-D72E-7C17C3B8B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199" y="6356350"/>
            <a:ext cx="9368481" cy="501650"/>
          </a:xfrm>
        </p:spPr>
        <p:txBody>
          <a:bodyPr/>
          <a:lstStyle/>
          <a:p>
            <a:r>
              <a:rPr lang="ru-RU" dirty="0"/>
              <a:t>Курс «Диагностический экспресс-тест на антигены вируса SARS-CoV-2» v</a:t>
            </a:r>
            <a:r>
              <a:rPr lang="en-GB" dirty="0"/>
              <a:t>3</a:t>
            </a:r>
            <a:r>
              <a:rPr lang="ru-RU" dirty="0"/>
              <a:t>.0 | Подготовка к тестированию: материалы </a:t>
            </a:r>
          </a:p>
        </p:txBody>
      </p:sp>
    </p:spTree>
    <p:custDataLst>
      <p:tags r:id="rId1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E33E1D-B2FF-4C4B-8017-665310052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34DE6-22C6-0E40-B20E-F2D718CBADB2}" type="slidenum">
              <a:rPr lang="en-GB" smtClean="0"/>
              <a:pPr/>
              <a:t>18</a:t>
            </a:fld>
            <a:endParaRPr lang="en-GB" dirty="0"/>
          </a:p>
        </p:txBody>
      </p:sp>
      <p:sp>
        <p:nvSpPr>
          <p:cNvPr id="15" name="Footer Placeholder 3">
            <a:extLst>
              <a:ext uri="{FF2B5EF4-FFF2-40B4-BE49-F238E27FC236}">
                <a16:creationId xmlns:a16="http://schemas.microsoft.com/office/drawing/2014/main" id="{7BC198CD-8727-4B6A-9951-B9633C83E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8960708" cy="501650"/>
          </a:xfrm>
        </p:spPr>
        <p:txBody>
          <a:bodyPr/>
          <a:lstStyle/>
          <a:p>
            <a:r>
              <a:rPr lang="ru-RU" dirty="0"/>
              <a:t>Курс «Диагностический экспресс-тест на антигены вируса SARS-CoV-2» v</a:t>
            </a:r>
            <a:r>
              <a:rPr lang="en-GB" dirty="0"/>
              <a:t>3</a:t>
            </a:r>
            <a:r>
              <a:rPr lang="ru-RU" dirty="0"/>
              <a:t>.0 | Подготовка к тестированию: материалы 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B8C4CBF-C170-4B46-8571-915CF49EE3D2}"/>
              </a:ext>
            </a:extLst>
          </p:cNvPr>
          <p:cNvGrpSpPr/>
          <p:nvPr/>
        </p:nvGrpSpPr>
        <p:grpSpPr>
          <a:xfrm>
            <a:off x="7834045" y="1399968"/>
            <a:ext cx="4170721" cy="596348"/>
            <a:chOff x="7861998" y="1527451"/>
            <a:chExt cx="3950703" cy="596348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0D7016F0-4606-4123-897C-39A8D5850950}"/>
                </a:ext>
              </a:extLst>
            </p:cNvPr>
            <p:cNvSpPr/>
            <p:nvPr/>
          </p:nvSpPr>
          <p:spPr>
            <a:xfrm>
              <a:off x="7861998" y="1527451"/>
              <a:ext cx="596348" cy="59634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0A8D1C5-DE51-4EC5-976D-68C5C4EFDACD}"/>
                </a:ext>
              </a:extLst>
            </p:cNvPr>
            <p:cNvSpPr txBox="1"/>
            <p:nvPr/>
          </p:nvSpPr>
          <p:spPr>
            <a:xfrm>
              <a:off x="8204600" y="1694820"/>
              <a:ext cx="3608101" cy="230832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ru-RU" sz="900" dirty="0">
                  <a:solidFill>
                    <a:srgbClr val="FFFFFF"/>
                  </a:solidFill>
                  <a:ea typeface="Calibri" charset="0"/>
                  <a:cs typeface="Calibri" charset="0"/>
                </a:rPr>
                <a:t>Адаптируйте в соответствии с рекомендациями в вашей стране</a:t>
              </a:r>
            </a:p>
          </p:txBody>
        </p:sp>
        <p:pic>
          <p:nvPicPr>
            <p:cNvPr id="13" name="Graphic 12" descr="Pencil">
              <a:extLst>
                <a:ext uri="{FF2B5EF4-FFF2-40B4-BE49-F238E27FC236}">
                  <a16:creationId xmlns:a16="http://schemas.microsoft.com/office/drawing/2014/main" id="{E2F5CE32-78F7-49E7-BB5F-6FB7876AC70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983941" y="1649394"/>
              <a:ext cx="352462" cy="352462"/>
            </a:xfrm>
            <a:prstGeom prst="rect">
              <a:avLst/>
            </a:prstGeom>
          </p:spPr>
        </p:pic>
      </p:grpSp>
      <p:sp>
        <p:nvSpPr>
          <p:cNvPr id="14" name="Title 1">
            <a:extLst>
              <a:ext uri="{FF2B5EF4-FFF2-40B4-BE49-F238E27FC236}">
                <a16:creationId xmlns:a16="http://schemas.microsoft.com/office/drawing/2014/main" id="{B2882CE3-1728-4463-84CB-EB5A3FBF9870}"/>
              </a:ext>
            </a:extLst>
          </p:cNvPr>
          <p:cNvSpPr txBox="1">
            <a:spLocks/>
          </p:cNvSpPr>
          <p:nvPr/>
        </p:nvSpPr>
        <p:spPr>
          <a:xfrm>
            <a:off x="838200" y="582296"/>
            <a:ext cx="10515600" cy="94281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Обеспечьте надлежащие условия хранения материалов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68E3A774-9A13-487B-9F78-6B7AC0D7AF7D}"/>
              </a:ext>
            </a:extLst>
          </p:cNvPr>
          <p:cNvSpPr txBox="1">
            <a:spLocks/>
          </p:cNvSpPr>
          <p:nvPr/>
        </p:nvSpPr>
        <p:spPr>
          <a:xfrm>
            <a:off x="952499" y="1759104"/>
            <a:ext cx="10788785" cy="41465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200" dirty="0"/>
              <a:t>Разместите предметы на полках.</a:t>
            </a:r>
          </a:p>
          <a:p>
            <a:r>
              <a:rPr lang="ru-RU" sz="2200" dirty="0"/>
              <a:t>Организуйте уже имеющиеся и только доставленные материалы по дате истечения срока годности.</a:t>
            </a:r>
          </a:p>
          <a:p>
            <a:r>
              <a:rPr lang="ru-RU" sz="2200" dirty="0"/>
              <a:t>Поддерживайте чистоту и порядок в местах хранения, запирайте их на ключ. </a:t>
            </a:r>
          </a:p>
          <a:p>
            <a:r>
              <a:rPr lang="ru-RU" sz="2200" dirty="0"/>
              <a:t>Храните в соответствии с инструкциями производителя </a:t>
            </a:r>
            <a:br>
              <a:rPr lang="ru-RU" sz="2200" dirty="0"/>
            </a:br>
            <a:r>
              <a:rPr lang="ru-RU" sz="2200" dirty="0"/>
              <a:t>(например, при 2–30</a:t>
            </a:r>
            <a:r>
              <a:rPr lang="ru-RU" sz="2200" dirty="0">
                <a:cs typeface="Arial" panose="020B0604020202020204" pitchFamily="34" charset="0"/>
              </a:rPr>
              <a:t> °</a:t>
            </a:r>
            <a:r>
              <a:rPr lang="ru-RU" sz="2200" dirty="0"/>
              <a:t>С).</a:t>
            </a:r>
          </a:p>
          <a:p>
            <a:r>
              <a:rPr lang="ru-RU" sz="2200" dirty="0"/>
              <a:t>Регистрируйте температуру один или два раза в день. </a:t>
            </a:r>
          </a:p>
          <a:p>
            <a:r>
              <a:rPr lang="ru-RU" sz="2200" dirty="0"/>
              <a:t>Следите, чтобы на материалы не попадал прямой солнечный свет.</a:t>
            </a: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6033273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E33E1D-B2FF-4C4B-8017-665310052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34DE6-22C6-0E40-B20E-F2D718CBADB2}" type="slidenum">
              <a:rPr lang="en-GB" smtClean="0"/>
              <a:pPr/>
              <a:t>19</a:t>
            </a:fld>
            <a:endParaRPr lang="en-GB" dirty="0"/>
          </a:p>
        </p:txBody>
      </p:sp>
      <p:sp>
        <p:nvSpPr>
          <p:cNvPr id="15" name="Footer Placeholder 3">
            <a:extLst>
              <a:ext uri="{FF2B5EF4-FFF2-40B4-BE49-F238E27FC236}">
                <a16:creationId xmlns:a16="http://schemas.microsoft.com/office/drawing/2014/main" id="{25729F0C-D764-4B3B-8750-FF6B58D3FA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8997778" cy="501650"/>
          </a:xfrm>
        </p:spPr>
        <p:txBody>
          <a:bodyPr/>
          <a:lstStyle/>
          <a:p>
            <a:r>
              <a:rPr lang="ru-RU" dirty="0"/>
              <a:t>Курс «Диагностический экспресс-тест на антигены вируса SARS-CoV-2» v</a:t>
            </a:r>
            <a:r>
              <a:rPr lang="en-GB" dirty="0"/>
              <a:t>3</a:t>
            </a:r>
            <a:r>
              <a:rPr lang="ru-RU" dirty="0"/>
              <a:t>.0 | Подготовка к тестированию: материалы 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653D6C3-7D54-4B6E-8BC0-5615CE6BE763}"/>
              </a:ext>
            </a:extLst>
          </p:cNvPr>
          <p:cNvGrpSpPr/>
          <p:nvPr/>
        </p:nvGrpSpPr>
        <p:grpSpPr>
          <a:xfrm>
            <a:off x="7834045" y="907603"/>
            <a:ext cx="4170721" cy="596348"/>
            <a:chOff x="7861998" y="1527451"/>
            <a:chExt cx="3950703" cy="596348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8D26117A-F9C2-4374-8D71-606760D3A136}"/>
                </a:ext>
              </a:extLst>
            </p:cNvPr>
            <p:cNvSpPr/>
            <p:nvPr/>
          </p:nvSpPr>
          <p:spPr>
            <a:xfrm>
              <a:off x="7861998" y="1527451"/>
              <a:ext cx="596348" cy="59634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6454332-6309-4479-8918-645E13033274}"/>
                </a:ext>
              </a:extLst>
            </p:cNvPr>
            <p:cNvSpPr txBox="1"/>
            <p:nvPr/>
          </p:nvSpPr>
          <p:spPr>
            <a:xfrm>
              <a:off x="8204600" y="1694820"/>
              <a:ext cx="3608101" cy="230832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ru-RU" sz="900" dirty="0">
                  <a:solidFill>
                    <a:srgbClr val="FFFFFF"/>
                  </a:solidFill>
                  <a:ea typeface="Calibri" charset="0"/>
                  <a:cs typeface="Calibri" charset="0"/>
                </a:rPr>
                <a:t>Адаптируйте в соответствии с рекомендациями в вашей стране</a:t>
              </a:r>
            </a:p>
          </p:txBody>
        </p:sp>
        <p:pic>
          <p:nvPicPr>
            <p:cNvPr id="13" name="Graphic 12" descr="Pencil">
              <a:extLst>
                <a:ext uri="{FF2B5EF4-FFF2-40B4-BE49-F238E27FC236}">
                  <a16:creationId xmlns:a16="http://schemas.microsoft.com/office/drawing/2014/main" id="{87FED3DA-4BBE-4F9A-ADCE-095865FB5A6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983941" y="1649394"/>
              <a:ext cx="352462" cy="352462"/>
            </a:xfrm>
            <a:prstGeom prst="rect">
              <a:avLst/>
            </a:prstGeom>
          </p:spPr>
        </p:pic>
      </p:grpSp>
      <p:sp>
        <p:nvSpPr>
          <p:cNvPr id="14" name="Title 1">
            <a:extLst>
              <a:ext uri="{FF2B5EF4-FFF2-40B4-BE49-F238E27FC236}">
                <a16:creationId xmlns:a16="http://schemas.microsoft.com/office/drawing/2014/main" id="{D383D36F-9190-4566-B2CF-E636951C8FFB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10515600" cy="94281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Управляйте запасами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FC969C95-837C-4A73-B087-42663B8F5732}"/>
              </a:ext>
            </a:extLst>
          </p:cNvPr>
          <p:cNvSpPr txBox="1">
            <a:spLocks/>
          </p:cNvSpPr>
          <p:nvPr/>
        </p:nvSpPr>
        <p:spPr>
          <a:xfrm>
            <a:off x="952500" y="1652096"/>
            <a:ext cx="10068938" cy="41465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ru-RU" sz="2200" dirty="0"/>
              <a:t>Поставьте на все материалы и реагенты дату получения и дату начала использования. </a:t>
            </a:r>
          </a:p>
          <a:p>
            <a:pPr lvl="0"/>
            <a:r>
              <a:rPr lang="ru-RU" sz="2200" dirty="0"/>
              <a:t>Определите, какое количество вам нужно иметь в запасе, исходя из доступности материалов и частоты поставок.</a:t>
            </a:r>
          </a:p>
          <a:p>
            <a:pPr lvl="0"/>
            <a:r>
              <a:rPr lang="ru-RU" sz="2200" dirty="0"/>
              <a:t>Чтобы заведомо не использовать просроченные материалы, следите, чтобы вначале использовали материалы с самой ранней датой истечения срока годности.</a:t>
            </a:r>
          </a:p>
          <a:p>
            <a:pPr lvl="0"/>
            <a:r>
              <a:rPr lang="ru-RU" sz="2200" dirty="0"/>
              <a:t>Если срок годности истёк, такие реагенты следует отсортировать, пометить «</a:t>
            </a:r>
            <a:r>
              <a:rPr lang="ru-RU" sz="2200" b="1" dirty="0"/>
              <a:t>Просроченные – не использовать</a:t>
            </a:r>
            <a:r>
              <a:rPr lang="ru-RU" sz="2200" dirty="0"/>
              <a:t>» и затем удалить как отходы в соответствии с инструкциями производителя.</a:t>
            </a:r>
          </a:p>
          <a:p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31801035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500738-71C5-9249-96CA-36528ECCDF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Ограничение ответственности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54FDA1-8167-5945-BD3B-C52398ED4E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589540"/>
            <a:ext cx="10515600" cy="4440760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ru-RU" b="1" dirty="0"/>
              <a:t>Учебная платформа ВОЗ по вопросам обеспечения здоровья населения – учебные материалы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lang="en-US" dirty="0"/>
          </a:p>
          <a:p>
            <a:pPr mar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ru-RU" dirty="0"/>
              <a:t>Авторское право на эти учебные материалы принадлежит Всемирной организации здравоохранения (ВОЗ) – © World Health Organization (WHO) 202</a:t>
            </a:r>
            <a:r>
              <a:rPr lang="en-GB" dirty="0"/>
              <a:t>2</a:t>
            </a:r>
            <a:r>
              <a:rPr lang="ru-RU" dirty="0"/>
              <a:t>. Все права защищены.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ru-RU" dirty="0"/>
              <a:t>Вы можете использовать эти материалы в соответствии с правилами «</a:t>
            </a:r>
            <a:r>
              <a:rPr lang="ru-RU" u="sng" dirty="0">
                <a:hlinkClick r:id="rId2"/>
              </a:rPr>
              <a:t>WHO Health Security Learning Platform, Training Materials – Terms of Use</a:t>
            </a:r>
            <a:r>
              <a:rPr lang="ru-RU" dirty="0"/>
              <a:t>». Эти правила находятся на сайте «Учебной платформы ВОЗ по вопросам обеспечения здоровья населения» (</a:t>
            </a:r>
            <a:r>
              <a:rPr lang="ru-RU" u="sng" dirty="0">
                <a:hlinkClick r:id="rId3"/>
              </a:rPr>
              <a:t>https://extranet.who.int/hslp</a:t>
            </a:r>
            <a:r>
              <a:rPr lang="ru-RU" dirty="0"/>
              <a:t>), вы приняли эти правила, когда сгружали материалы с сайта.  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ru-RU" dirty="0"/>
              <a:t>Если вы адаптировали, модифицировали, перевели на другой язык или каким-либо иным образом переработали содержание этих материалов, внесённые изменения никак не должны быть связаны с ВОЗ, и в изменённых материалах не должны быть использованы название или эмблема ВОЗ.  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ru-RU" dirty="0"/>
              <a:t>Кроме того, если вы внесли в эти материалы изменения и в таком виде используете их публично, просьба для учёта и дальнейшего развития информировать ВОЗ о таких модификациях по электронной почте </a:t>
            </a:r>
            <a:r>
              <a:rPr lang="ru-RU" u="sng" dirty="0">
                <a:hlinkClick r:id="rId4"/>
              </a:rPr>
              <a:t>ihrhrt@who.int</a:t>
            </a:r>
            <a:r>
              <a:rPr lang="ru-RU" dirty="0"/>
              <a:t>. 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D530E8-70FE-7F41-8B71-4E50DC0021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199" y="6356350"/>
            <a:ext cx="9368481" cy="501650"/>
          </a:xfrm>
        </p:spPr>
        <p:txBody>
          <a:bodyPr/>
          <a:lstStyle/>
          <a:p>
            <a:r>
              <a:rPr lang="ru-RU" dirty="0"/>
              <a:t>Курс «Диагностический экспресс-тест на антигены вируса SARS-CoV-2» v</a:t>
            </a:r>
            <a:r>
              <a:rPr lang="en-GB" dirty="0"/>
              <a:t>3</a:t>
            </a:r>
            <a:r>
              <a:rPr lang="ru-RU" dirty="0"/>
              <a:t>.0 | Подготовка к тестированию: материалы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E33E1D-B2FF-4C4B-8017-665310052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34DE6-22C6-0E40-B20E-F2D718CBADB2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24590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20</a:t>
            </a:fld>
            <a:endParaRPr lang="en-US"/>
          </a:p>
        </p:txBody>
      </p:sp>
      <p:pic>
        <p:nvPicPr>
          <p:cNvPr id="245" name="Google Shape;245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" y="0"/>
            <a:ext cx="1981364" cy="1550126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19"/>
          <p:cNvSpPr/>
          <p:nvPr/>
        </p:nvSpPr>
        <p:spPr>
          <a:xfrm>
            <a:off x="0" y="0"/>
            <a:ext cx="12192000" cy="6858000"/>
          </a:xfrm>
          <a:prstGeom prst="flowChartInputOutput">
            <a:avLst/>
          </a:prstGeom>
          <a:solidFill>
            <a:schemeClr val="accent1"/>
          </a:solidFill>
          <a:ln w="12700" cap="flat" cmpd="sng">
            <a:solidFill>
              <a:srgbClr val="00628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" name="Google Shape;247;p19"/>
          <p:cNvSpPr txBox="1"/>
          <p:nvPr/>
        </p:nvSpPr>
        <p:spPr>
          <a:xfrm>
            <a:off x="2858589" y="303656"/>
            <a:ext cx="4674326" cy="942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ru-RU" sz="4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Главное</a:t>
            </a:r>
          </a:p>
        </p:txBody>
      </p:sp>
      <p:sp>
        <p:nvSpPr>
          <p:cNvPr id="248" name="Google Shape;248;p19"/>
          <p:cNvSpPr txBox="1"/>
          <p:nvPr/>
        </p:nvSpPr>
        <p:spPr>
          <a:xfrm>
            <a:off x="2118360" y="1927496"/>
            <a:ext cx="8628017" cy="4440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</a:pPr>
            <a:r>
              <a:rPr lang="ru-RU" sz="20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Знайте, какие материалы и компоненты должны входить в состав наборов для </a:t>
            </a:r>
            <a:r>
              <a:rPr lang="ru-RU" sz="2000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ДЭТ</a:t>
            </a:r>
            <a:r>
              <a:rPr lang="ru-RU" sz="20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и необходимы для выполнения тестирования.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</a:pPr>
            <a:r>
              <a:rPr lang="ru-RU" sz="20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Надлежащее управление запасами является критически важным условием непрерывности тестирования. 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</a:pPr>
            <a:r>
              <a:rPr lang="ru-RU" sz="20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Обеспечьте наличие систем, позволяющих проводить еженедельный пересчет имеющихся в наличии материалов, ведите записи инвентарного учета и в первую очередь используйте реагенты, у которых срок годности заканчивается раньше.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</a:pPr>
            <a:r>
              <a:rPr lang="ru-RU" sz="20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Обеспечьте наличие систем своевременного заказа новых материалов с учетом использования уже имеющихся и возможных задержек в поставке.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</a:pPr>
            <a:r>
              <a:rPr lang="ru-RU" sz="20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Не используйте реагенты с истекшим сроком годности.</a:t>
            </a:r>
          </a:p>
        </p:txBody>
      </p:sp>
      <p:pic>
        <p:nvPicPr>
          <p:cNvPr id="249" name="Google Shape;249;p19"/>
          <p:cNvPicPr preferRelativeResize="0"/>
          <p:nvPr/>
        </p:nvPicPr>
        <p:blipFill rotWithShape="1">
          <a:blip r:embed="rId5">
            <a:alphaModFix/>
          </a:blip>
          <a:srcRect l="8243"/>
          <a:stretch/>
        </p:blipFill>
        <p:spPr>
          <a:xfrm>
            <a:off x="10566400" y="4708525"/>
            <a:ext cx="1625600" cy="164782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AB5306BB-E5A8-4425-8E36-749CE7EE8E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8408670" cy="501650"/>
          </a:xfrm>
        </p:spPr>
        <p:txBody>
          <a:bodyPr/>
          <a:lstStyle/>
          <a:p>
            <a:r>
              <a:rPr lang="ru-RU" sz="1000" b="1" dirty="0">
                <a:solidFill>
                  <a:schemeClr val="bg1"/>
                </a:solidFill>
              </a:rPr>
              <a:t>Курс «Диагностический экспресс-тест на антигены вируса SARS-CoV-2» v3.0 | Подготовка к тестированию: материалы</a:t>
            </a:r>
          </a:p>
        </p:txBody>
      </p:sp>
    </p:spTree>
    <p:custDataLst>
      <p:tags r:id="rId1"/>
    </p:custData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3C16B9F-E4DF-0B4D-8F6D-CDAE169A5E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Вопросы?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DB6F39-695C-004B-B1C1-C240CDD05DD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fld id="{8B709DE2-93F8-7E45-91D0-E19ACC3ADA42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6779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942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</a:pPr>
            <a:r>
              <a:rPr lang="ru-RU"/>
              <a:t>Цели изучения</a:t>
            </a:r>
          </a:p>
        </p:txBody>
      </p:sp>
      <p:sp>
        <p:nvSpPr>
          <p:cNvPr id="102" name="Google Shape;102;p2"/>
          <p:cNvSpPr txBox="1">
            <a:spLocks noGrp="1"/>
          </p:cNvSpPr>
          <p:nvPr>
            <p:ph type="body" idx="1"/>
          </p:nvPr>
        </p:nvSpPr>
        <p:spPr>
          <a:xfrm>
            <a:off x="838199" y="1736203"/>
            <a:ext cx="10849303" cy="4440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ru-RU"/>
              <a:t>По окончании данного раздела вы:   </a:t>
            </a:r>
          </a:p>
          <a:p>
            <a:pPr marL="971550" lvl="1" indent="-2857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ru-RU"/>
              <a:t>сможете перечислить и идентифицировать все материалы, требующиеся для тестирования с ДЭТ на антигены вируса SARS-CoV-2  </a:t>
            </a:r>
          </a:p>
          <a:p>
            <a:pPr marL="971550" lvl="1" indent="-2857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ru-RU"/>
              <a:t>сможете перечислить и идентифицировать все компоненты наборов для ДЭТ на антигены вируса SARS-CoV-2  </a:t>
            </a:r>
          </a:p>
          <a:p>
            <a:pPr marL="971550" lvl="1" indent="-2857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ru-RU"/>
              <a:t>сможете объяснить принципы управления запасами  </a:t>
            </a:r>
          </a:p>
          <a:p>
            <a:pPr marL="971550" lvl="1" indent="-2857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ru-RU"/>
              <a:t>будете понимать, когда и как заказывать материалы  </a:t>
            </a:r>
          </a:p>
          <a:p>
            <a:pPr marL="971550" lvl="1" indent="-2857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ru-RU"/>
              <a:t>сможете проверять поставки материалов до их приемки  </a:t>
            </a:r>
          </a:p>
          <a:p>
            <a:pPr marL="971550" lvl="1" indent="-285750"/>
            <a:r>
              <a:rPr lang="ru-RU"/>
              <a:t>будете применять принцип «использовать первыми те материалы, у которых раньше истекает срок годности» при управлении расходными материалами, требующимися для ДЭТ на антигены вируса SARS-CoV-2   </a:t>
            </a:r>
          </a:p>
          <a:p>
            <a:pPr marL="971550" lvl="1" indent="-2857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ru-RU"/>
              <a:t>будете понимать, как хранить наборы для тестов и другие материалы в надлежащих условиях. </a:t>
            </a:r>
          </a:p>
        </p:txBody>
      </p:sp>
      <p:sp>
        <p:nvSpPr>
          <p:cNvPr id="103" name="Google Shape;103;p2"/>
          <p:cNvSpPr txBox="1">
            <a:spLocks noGrp="1"/>
          </p:cNvSpPr>
          <p:nvPr>
            <p:ph type="sldNum" idx="12"/>
          </p:nvPr>
        </p:nvSpPr>
        <p:spPr>
          <a:xfrm>
            <a:off x="11353799" y="6311900"/>
            <a:ext cx="510252" cy="575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000" b="0" i="0" u="none" strike="noStrike" kern="0" cap="none" spc="0" normalizeH="0" baseline="0" noProof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3</a:t>
            </a:fld>
            <a:endParaRPr kumimoji="0" lang="en-US" sz="1000" b="0" i="0" u="none" strike="noStrike" kern="0" cap="none" spc="0" normalizeH="0" baseline="0" noProof="0">
              <a:ln>
                <a:noFill/>
              </a:ln>
              <a:solidFill>
                <a:srgbClr val="424242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Footer Placeholder 3">
            <a:extLst>
              <a:ext uri="{FF2B5EF4-FFF2-40B4-BE49-F238E27FC236}">
                <a16:creationId xmlns:a16="http://schemas.microsoft.com/office/drawing/2014/main" id="{608AAA22-4975-38A2-1669-792A464298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199" y="6356350"/>
            <a:ext cx="9368481" cy="501650"/>
          </a:xfrm>
        </p:spPr>
        <p:txBody>
          <a:bodyPr/>
          <a:lstStyle/>
          <a:p>
            <a:r>
              <a:rPr lang="ru-RU" dirty="0"/>
              <a:t>Курс «Диагностический экспресс-тест на антигены вируса SARS-CoV-2» v</a:t>
            </a:r>
            <a:r>
              <a:rPr lang="en-GB" dirty="0"/>
              <a:t>3</a:t>
            </a:r>
            <a:r>
              <a:rPr lang="ru-RU" dirty="0"/>
              <a:t>.0 | Подготовка к тестированию: материалы </a:t>
            </a:r>
          </a:p>
        </p:txBody>
      </p:sp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54FDA1-8167-5945-BD3B-C52398ED4E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36203"/>
            <a:ext cx="10515600" cy="3599472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Типичные наборы ДЭТ на антигены вируса SARS-CoV-2 содержат следующее:</a:t>
            </a:r>
          </a:p>
          <a:p>
            <a:r>
              <a:rPr lang="ru-RU" dirty="0"/>
              <a:t>Тестовое устройство (каждое в индивидуальной упаковке из фольги с пакетиком с влагопоглощающим адсорбентом)</a:t>
            </a:r>
          </a:p>
          <a:p>
            <a:r>
              <a:rPr lang="ru-RU" dirty="0"/>
              <a:t>Пробирка с буфером для экстракции</a:t>
            </a:r>
          </a:p>
          <a:p>
            <a:r>
              <a:rPr lang="ru-RU" dirty="0"/>
              <a:t>Буферный раствор</a:t>
            </a:r>
          </a:p>
          <a:p>
            <a:r>
              <a:rPr lang="ru-RU" dirty="0"/>
              <a:t>Крышка-капельница</a:t>
            </a:r>
          </a:p>
          <a:p>
            <a:r>
              <a:rPr lang="ru-RU" dirty="0"/>
              <a:t>Бумажная подставка-штатив для пробирки с буфером</a:t>
            </a:r>
          </a:p>
          <a:p>
            <a:r>
              <a:rPr lang="ru-RU" dirty="0"/>
              <a:t>Инструкции по использованию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E33E1D-B2FF-4C4B-8017-665310052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34DE6-22C6-0E40-B20E-F2D718CBADB2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C05C6BA-90E2-489C-8E5F-F121120B1E46}"/>
              </a:ext>
            </a:extLst>
          </p:cNvPr>
          <p:cNvSpPr txBox="1">
            <a:spLocks/>
          </p:cNvSpPr>
          <p:nvPr/>
        </p:nvSpPr>
        <p:spPr>
          <a:xfrm>
            <a:off x="838200" y="582296"/>
            <a:ext cx="10515600" cy="94281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Компоненты наборов ДЭТ на антигены вируса SARS-CoV-2</a:t>
            </a:r>
          </a:p>
        </p:txBody>
      </p:sp>
      <p:sp>
        <p:nvSpPr>
          <p:cNvPr id="2" name="Footer Placeholder 3">
            <a:extLst>
              <a:ext uri="{FF2B5EF4-FFF2-40B4-BE49-F238E27FC236}">
                <a16:creationId xmlns:a16="http://schemas.microsoft.com/office/drawing/2014/main" id="{51C72BF6-C100-5BDA-9D6A-3A3EB4F22B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199" y="6356350"/>
            <a:ext cx="9368481" cy="501650"/>
          </a:xfrm>
        </p:spPr>
        <p:txBody>
          <a:bodyPr/>
          <a:lstStyle/>
          <a:p>
            <a:r>
              <a:rPr lang="ru-RU" dirty="0"/>
              <a:t>Курс «Диагностический экспресс-тест на антигены вируса SARS-CoV-2» v</a:t>
            </a:r>
            <a:r>
              <a:rPr lang="en-GB" dirty="0"/>
              <a:t>3</a:t>
            </a:r>
            <a:r>
              <a:rPr lang="ru-RU" dirty="0"/>
              <a:t>.0 | Подготовка к тестированию: материалы </a:t>
            </a:r>
          </a:p>
        </p:txBody>
      </p:sp>
    </p:spTree>
    <p:extLst>
      <p:ext uri="{BB962C8B-B14F-4D97-AF65-F5344CB8AC3E}">
        <p14:creationId xmlns:p14="http://schemas.microsoft.com/office/powerpoint/2010/main" val="21335788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4" descr="A picture containing logo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 r="18345"/>
          <a:stretch/>
        </p:blipFill>
        <p:spPr>
          <a:xfrm>
            <a:off x="7990389" y="1015111"/>
            <a:ext cx="3873662" cy="4743974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4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942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</a:pPr>
            <a:r>
              <a:rPr lang="ru-RU"/>
              <a:t>Материалы для взятия проб</a:t>
            </a:r>
          </a:p>
        </p:txBody>
      </p:sp>
      <p:sp>
        <p:nvSpPr>
          <p:cNvPr id="118" name="Google Shape;118;p4"/>
          <p:cNvSpPr txBox="1">
            <a:spLocks noGrp="1"/>
          </p:cNvSpPr>
          <p:nvPr>
            <p:ph type="body" idx="1"/>
          </p:nvPr>
        </p:nvSpPr>
        <p:spPr>
          <a:xfrm>
            <a:off x="838200" y="1435303"/>
            <a:ext cx="7626594" cy="407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ct val="100000"/>
              <a:buChar char="•"/>
            </a:pPr>
            <a:r>
              <a:rPr lang="ru-RU" sz="1700" dirty="0"/>
              <a:t>Новые, в нераспечатанной индивидуальной упаковке стерильные зонд-тампоны для мазков из носоглотки (если иное не указано в инструкции по использованию набора </a:t>
            </a:r>
            <a:r>
              <a:rPr lang="ru-RU" sz="1700" dirty="0" err="1"/>
              <a:t>ДЭТ</a:t>
            </a:r>
            <a:r>
              <a:rPr lang="ru-RU" sz="1700" dirty="0"/>
              <a:t> на антигены SARS-CoV-2, используйте зонды, представленные в наборе)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ct val="100000"/>
              <a:buChar char="•"/>
            </a:pPr>
            <a:r>
              <a:rPr lang="ru-RU" sz="1700" dirty="0"/>
              <a:t>Первичные контейнеры (например, вирусная транспортная среда или пробирка с буферным раствором)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ct val="100000"/>
              <a:buChar char="•"/>
            </a:pPr>
            <a:r>
              <a:rPr lang="ru-RU" sz="1700" dirty="0"/>
              <a:t>Средства индивидуальной защиты (СИЗ), в том числе перчатки, халат, защита для глаз (защитные очки или лицевой щиток) и медицинская маска</a:t>
            </a:r>
            <a:r>
              <a:rPr lang="ru-RU" sz="1700" baseline="30000" dirty="0"/>
              <a:t>1 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ct val="100000"/>
              <a:buChar char="•"/>
            </a:pPr>
            <a:r>
              <a:rPr lang="ru-RU" sz="1700" dirty="0"/>
              <a:t>Ручка для маркировки или нанесения надписей на этикетки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ct val="100000"/>
              <a:buChar char="•"/>
            </a:pPr>
            <a:r>
              <a:rPr lang="ru-RU" sz="1700" dirty="0"/>
              <a:t>Хлорка, этиловый спирт и бумажные полотенца для очистки рабочего места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ct val="100000"/>
              <a:buChar char="•"/>
            </a:pPr>
            <a:r>
              <a:rPr lang="ru-RU" sz="1700" dirty="0"/>
              <a:t>Форма/бланк взятия пробы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ct val="100000"/>
              <a:buChar char="•"/>
            </a:pPr>
            <a:r>
              <a:rPr lang="ru-RU" sz="1700" dirty="0"/>
              <a:t>Мыло для рук или средство для обработки рук на спиртовой основе 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ct val="100000"/>
              <a:buChar char="•"/>
            </a:pPr>
            <a:r>
              <a:rPr lang="ru-RU" sz="1700" dirty="0"/>
              <a:t>Прочные пакеты для опасных биологических отходов и корзины для хранения или перемещения опасных биологических отходов</a:t>
            </a:r>
          </a:p>
        </p:txBody>
      </p:sp>
      <p:sp>
        <p:nvSpPr>
          <p:cNvPr id="119" name="Google Shape;119;p4"/>
          <p:cNvSpPr txBox="1">
            <a:spLocks noGrp="1"/>
          </p:cNvSpPr>
          <p:nvPr>
            <p:ph type="sldNum" idx="12"/>
          </p:nvPr>
        </p:nvSpPr>
        <p:spPr>
          <a:xfrm>
            <a:off x="11353799" y="6311900"/>
            <a:ext cx="510252" cy="575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000" b="0" i="0" u="none" strike="noStrike" kern="0" cap="none" spc="0" normalizeH="0" baseline="0" noProof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5</a:t>
            </a:fld>
            <a:endParaRPr kumimoji="0" lang="en-US" sz="1000" b="0" i="0" u="none" strike="noStrike" kern="0" cap="none" spc="0" normalizeH="0" baseline="0" noProof="0">
              <a:ln>
                <a:noFill/>
              </a:ln>
              <a:solidFill>
                <a:srgbClr val="424242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2" name="Google Shape;122;p4"/>
          <p:cNvSpPr/>
          <p:nvPr/>
        </p:nvSpPr>
        <p:spPr>
          <a:xfrm>
            <a:off x="90467" y="5472923"/>
            <a:ext cx="12069449" cy="861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000" b="0" i="0" u="none" strike="noStrike" kern="0" cap="none" spc="0" normalizeH="0" baseline="3000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1</a:t>
            </a:r>
            <a:r>
              <a:rPr kumimoji="0" lang="ru-RU" sz="1000" b="0" i="0" u="none" strike="noStrike" kern="0" cap="none" spc="0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Рекомендации по использованию масок в контексте COVID-19 можно найти в публикациях «Рациональное использование средств индивидуальной защиты при COVID-19 и соображения применительно к ситуации их острой нехватки: временное руководство, 23 декабря 2020 г.», Женева: Всемирная организация здравоохранения; 2020; а также «Профилактика инфекций и инфекционный контроль при оказании медицинской помощи пациентам с предполагаемой или подтвержденной коронавирусной инфекцией (COVID-19): временные рекомендации, 12 июля 2021 г.».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000" b="0" i="0" u="none" strike="noStrike" kern="0" cap="none" spc="0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Респираторы рекомендуются к использованию при выполнении процедур, сопровождающихся образованием аэрозолей. Исходя из ценностных ориентиров и предпочтений респираторы также могут использоваться при оказании прямой помощи пациентам с COVID-19 в других условиях.</a:t>
            </a:r>
          </a:p>
        </p:txBody>
      </p:sp>
      <p:grpSp>
        <p:nvGrpSpPr>
          <p:cNvPr id="17" name="Group 9">
            <a:extLst>
              <a:ext uri="{FF2B5EF4-FFF2-40B4-BE49-F238E27FC236}">
                <a16:creationId xmlns:a16="http://schemas.microsoft.com/office/drawing/2014/main" id="{A653D6C3-7D54-4B6E-8BC0-5615CE6BE763}"/>
              </a:ext>
            </a:extLst>
          </p:cNvPr>
          <p:cNvGrpSpPr/>
          <p:nvPr/>
        </p:nvGrpSpPr>
        <p:grpSpPr>
          <a:xfrm>
            <a:off x="7834045" y="907603"/>
            <a:ext cx="4170721" cy="596348"/>
            <a:chOff x="7861998" y="1527451"/>
            <a:chExt cx="3950703" cy="596348"/>
          </a:xfrm>
        </p:grpSpPr>
        <p:sp>
          <p:nvSpPr>
            <p:cNvPr id="18" name="Oval 10">
              <a:extLst>
                <a:ext uri="{FF2B5EF4-FFF2-40B4-BE49-F238E27FC236}">
                  <a16:creationId xmlns:a16="http://schemas.microsoft.com/office/drawing/2014/main" id="{8D26117A-F9C2-4374-8D71-606760D3A136}"/>
                </a:ext>
              </a:extLst>
            </p:cNvPr>
            <p:cNvSpPr/>
            <p:nvPr/>
          </p:nvSpPr>
          <p:spPr>
            <a:xfrm>
              <a:off x="7861998" y="1527451"/>
              <a:ext cx="596348" cy="59634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6454332-6309-4479-8918-645E13033274}"/>
                </a:ext>
              </a:extLst>
            </p:cNvPr>
            <p:cNvSpPr txBox="1"/>
            <p:nvPr/>
          </p:nvSpPr>
          <p:spPr>
            <a:xfrm>
              <a:off x="8204600" y="1694820"/>
              <a:ext cx="3608101" cy="230832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ru-RU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Calibri" charset="0"/>
                  <a:cs typeface="Calibri" charset="0"/>
                  <a:sym typeface="Arial"/>
                </a:rPr>
                <a:t>Адаптируйте в соответствии с рекомендациями в вашей стране</a:t>
              </a:r>
            </a:p>
          </p:txBody>
        </p:sp>
        <p:pic>
          <p:nvPicPr>
            <p:cNvPr id="20" name="Graphic 12" descr="Pencil">
              <a:extLst>
                <a:ext uri="{FF2B5EF4-FFF2-40B4-BE49-F238E27FC236}">
                  <a16:creationId xmlns:a16="http://schemas.microsoft.com/office/drawing/2014/main" id="{87FED3DA-4BBE-4F9A-ADCE-095865FB5A6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983941" y="1649394"/>
              <a:ext cx="352462" cy="352462"/>
            </a:xfrm>
            <a:prstGeom prst="rect">
              <a:avLst/>
            </a:prstGeom>
          </p:spPr>
        </p:pic>
      </p:grpSp>
      <p:sp>
        <p:nvSpPr>
          <p:cNvPr id="2" name="Footer Placeholder 3">
            <a:extLst>
              <a:ext uri="{FF2B5EF4-FFF2-40B4-BE49-F238E27FC236}">
                <a16:creationId xmlns:a16="http://schemas.microsoft.com/office/drawing/2014/main" id="{E4387A49-A8FE-3706-7E2E-97381C34C4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199" y="6356350"/>
            <a:ext cx="9368481" cy="501650"/>
          </a:xfrm>
        </p:spPr>
        <p:txBody>
          <a:bodyPr/>
          <a:lstStyle/>
          <a:p>
            <a:r>
              <a:rPr lang="ru-RU" dirty="0"/>
              <a:t>Курс «Диагностический экспресс-тест на антигены вируса SARS-CoV-2» v</a:t>
            </a:r>
            <a:r>
              <a:rPr lang="en-GB" dirty="0"/>
              <a:t>3</a:t>
            </a:r>
            <a:r>
              <a:rPr lang="ru-RU" dirty="0"/>
              <a:t>.0 | Подготовка к тестированию: материалы </a:t>
            </a:r>
          </a:p>
        </p:txBody>
      </p:sp>
    </p:spTree>
    <p:custDataLst>
      <p:tags r:id="rId1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5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942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</a:pPr>
            <a:r>
              <a:rPr lang="ru-RU" dirty="0"/>
              <a:t>Материалы для постановки </a:t>
            </a:r>
            <a:r>
              <a:rPr lang="ru-RU" dirty="0" err="1"/>
              <a:t>ДЭТ</a:t>
            </a:r>
            <a:r>
              <a:rPr lang="ru-RU" dirty="0"/>
              <a:t> на антигены SARS-CoV-2 (1)</a:t>
            </a:r>
          </a:p>
        </p:txBody>
      </p:sp>
      <p:sp>
        <p:nvSpPr>
          <p:cNvPr id="128" name="Google Shape;128;p5"/>
          <p:cNvSpPr txBox="1">
            <a:spLocks noGrp="1"/>
          </p:cNvSpPr>
          <p:nvPr>
            <p:ph type="body" idx="1"/>
          </p:nvPr>
        </p:nvSpPr>
        <p:spPr>
          <a:xfrm>
            <a:off x="838200" y="1736203"/>
            <a:ext cx="10515600" cy="4440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•"/>
            </a:pPr>
            <a:r>
              <a:rPr lang="ru-RU" dirty="0"/>
              <a:t>Набор для ДЭТ на антигены вируса SARS-CoV-2</a:t>
            </a:r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•"/>
            </a:pPr>
            <a:r>
              <a:rPr lang="ru-RU" dirty="0"/>
              <a:t>Хлорка, этиловый спирт и бумажные полотенца для очистки рабочего места</a:t>
            </a:r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•"/>
            </a:pPr>
            <a:r>
              <a:rPr lang="ru-RU" dirty="0"/>
              <a:t>Мыло для рук или средство для обработки рук на спиртовой основе </a:t>
            </a:r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ru-RU" dirty="0"/>
              <a:t>Прочные пакеты для опасных биологических отходов для хранения или перемещения опасных биологических отходов</a:t>
            </a:r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ru-RU" dirty="0"/>
              <a:t>Подставки/корзины для пакетов для опасных биологических отходов  </a:t>
            </a:r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•"/>
            </a:pPr>
            <a:r>
              <a:rPr lang="ru-RU" dirty="0"/>
              <a:t>Бутылки-спрей (для хлорки и спирта)</a:t>
            </a:r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•"/>
            </a:pPr>
            <a:r>
              <a:rPr lang="ru-RU" dirty="0"/>
              <a:t>Мерная посуда для приготовления растворов хлорки и спирта</a:t>
            </a:r>
          </a:p>
          <a:p>
            <a:pPr marL="228600" lvl="0" indent="-101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</a:pPr>
            <a:endParaRPr dirty="0"/>
          </a:p>
          <a:p>
            <a:pPr marL="228600" lvl="0" indent="-101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</a:pPr>
            <a:endParaRPr dirty="0"/>
          </a:p>
        </p:txBody>
      </p:sp>
      <p:sp>
        <p:nvSpPr>
          <p:cNvPr id="129" name="Google Shape;129;p5"/>
          <p:cNvSpPr txBox="1">
            <a:spLocks noGrp="1"/>
          </p:cNvSpPr>
          <p:nvPr>
            <p:ph type="sldNum" idx="12"/>
          </p:nvPr>
        </p:nvSpPr>
        <p:spPr>
          <a:xfrm>
            <a:off x="11353799" y="6311900"/>
            <a:ext cx="510252" cy="575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000" b="0" i="0" u="none" strike="noStrike" kern="0" cap="none" spc="0" normalizeH="0" baseline="0" noProof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6</a:t>
            </a:fld>
            <a:endParaRPr kumimoji="0" lang="en-US" sz="1000" b="0" i="0" u="none" strike="noStrike" kern="0" cap="none" spc="0" normalizeH="0" baseline="0" noProof="0">
              <a:ln>
                <a:noFill/>
              </a:ln>
              <a:solidFill>
                <a:srgbClr val="424242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1" name="Group 9">
            <a:extLst>
              <a:ext uri="{FF2B5EF4-FFF2-40B4-BE49-F238E27FC236}">
                <a16:creationId xmlns:a16="http://schemas.microsoft.com/office/drawing/2014/main" id="{A653D6C3-7D54-4B6E-8BC0-5615CE6BE763}"/>
              </a:ext>
            </a:extLst>
          </p:cNvPr>
          <p:cNvGrpSpPr/>
          <p:nvPr/>
        </p:nvGrpSpPr>
        <p:grpSpPr>
          <a:xfrm>
            <a:off x="7693330" y="1223898"/>
            <a:ext cx="4170721" cy="596348"/>
            <a:chOff x="7861998" y="1527451"/>
            <a:chExt cx="3950703" cy="596348"/>
          </a:xfrm>
        </p:grpSpPr>
        <p:sp>
          <p:nvSpPr>
            <p:cNvPr id="12" name="Oval 10">
              <a:extLst>
                <a:ext uri="{FF2B5EF4-FFF2-40B4-BE49-F238E27FC236}">
                  <a16:creationId xmlns:a16="http://schemas.microsoft.com/office/drawing/2014/main" id="{8D26117A-F9C2-4374-8D71-606760D3A136}"/>
                </a:ext>
              </a:extLst>
            </p:cNvPr>
            <p:cNvSpPr/>
            <p:nvPr/>
          </p:nvSpPr>
          <p:spPr>
            <a:xfrm>
              <a:off x="7861998" y="1527451"/>
              <a:ext cx="596348" cy="59634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6454332-6309-4479-8918-645E13033274}"/>
                </a:ext>
              </a:extLst>
            </p:cNvPr>
            <p:cNvSpPr txBox="1"/>
            <p:nvPr/>
          </p:nvSpPr>
          <p:spPr>
            <a:xfrm>
              <a:off x="8204600" y="1694820"/>
              <a:ext cx="3608101" cy="230832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ru-RU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Calibri" charset="0"/>
                  <a:cs typeface="Calibri" charset="0"/>
                  <a:sym typeface="Arial"/>
                </a:rPr>
                <a:t>Адаптируйте в соответствии с рекомендациями в вашей стране</a:t>
              </a:r>
            </a:p>
          </p:txBody>
        </p:sp>
        <p:pic>
          <p:nvPicPr>
            <p:cNvPr id="14" name="Graphic 12" descr="Pencil">
              <a:extLst>
                <a:ext uri="{FF2B5EF4-FFF2-40B4-BE49-F238E27FC236}">
                  <a16:creationId xmlns:a16="http://schemas.microsoft.com/office/drawing/2014/main" id="{87FED3DA-4BBE-4F9A-ADCE-095865FB5A6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983941" y="1649394"/>
              <a:ext cx="352462" cy="352462"/>
            </a:xfrm>
            <a:prstGeom prst="rect">
              <a:avLst/>
            </a:prstGeom>
          </p:spPr>
        </p:pic>
      </p:grpSp>
      <p:sp>
        <p:nvSpPr>
          <p:cNvPr id="2" name="Footer Placeholder 3">
            <a:extLst>
              <a:ext uri="{FF2B5EF4-FFF2-40B4-BE49-F238E27FC236}">
                <a16:creationId xmlns:a16="http://schemas.microsoft.com/office/drawing/2014/main" id="{BB8A33E8-3930-2189-9881-2AF02137B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199" y="6356350"/>
            <a:ext cx="9368481" cy="501650"/>
          </a:xfrm>
        </p:spPr>
        <p:txBody>
          <a:bodyPr/>
          <a:lstStyle/>
          <a:p>
            <a:r>
              <a:rPr lang="ru-RU" dirty="0"/>
              <a:t>Курс «Диагностический экспресс-тест на антигены вируса SARS-CoV-2» v</a:t>
            </a:r>
            <a:r>
              <a:rPr lang="en-GB" dirty="0"/>
              <a:t>3</a:t>
            </a:r>
            <a:r>
              <a:rPr lang="ru-RU" dirty="0"/>
              <a:t>.0 | Подготовка к тестированию: материалы </a:t>
            </a:r>
          </a:p>
        </p:txBody>
      </p:sp>
    </p:spTree>
    <p:custDataLst>
      <p:tags r:id="rId1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6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942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</a:pPr>
            <a:r>
              <a:rPr lang="ru-RU" dirty="0"/>
              <a:t>Материалы для постановки </a:t>
            </a:r>
            <a:r>
              <a:rPr lang="ru-RU" dirty="0" err="1"/>
              <a:t>ДЭТ</a:t>
            </a:r>
            <a:r>
              <a:rPr lang="ru-RU" dirty="0"/>
              <a:t> на антигены SARS-CoV-2 (2)</a:t>
            </a:r>
          </a:p>
        </p:txBody>
      </p:sp>
      <p:sp>
        <p:nvSpPr>
          <p:cNvPr id="136" name="Google Shape;136;p6"/>
          <p:cNvSpPr txBox="1">
            <a:spLocks noGrp="1"/>
          </p:cNvSpPr>
          <p:nvPr>
            <p:ph type="body" idx="1"/>
          </p:nvPr>
        </p:nvSpPr>
        <p:spPr>
          <a:xfrm>
            <a:off x="838200" y="1736203"/>
            <a:ext cx="10515600" cy="4440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•"/>
            </a:pPr>
            <a:r>
              <a:rPr lang="ru-RU" dirty="0"/>
              <a:t>Ручка для маркировки или нанесения надписей на этикетки</a:t>
            </a:r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•"/>
            </a:pPr>
            <a:r>
              <a:rPr lang="ru-RU" dirty="0"/>
              <a:t>СИЗ, в том числе нестерильные перчатки, халат, защита для глаз или лицевой щиток и медицинская маска</a:t>
            </a:r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•"/>
            </a:pPr>
            <a:r>
              <a:rPr lang="ru-RU" dirty="0"/>
              <a:t>Таймер</a:t>
            </a:r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•"/>
            </a:pPr>
            <a:r>
              <a:rPr lang="ru-RU" dirty="0"/>
              <a:t>Положительный и отрицательный контроли (они могут входить в наборы ДЭТ на антигены SARS-CoV-2 или продаваться отдельно) </a:t>
            </a:r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•"/>
            </a:pPr>
            <a:r>
              <a:rPr lang="ru-RU" dirty="0"/>
              <a:t>Журнал регистрации ДЭТ на антигены SARS-CoV-2 </a:t>
            </a:r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•"/>
            </a:pPr>
            <a:r>
              <a:rPr lang="ru-RU" dirty="0"/>
              <a:t>Документ, излагающий стандартные операционные процедуры (</a:t>
            </a:r>
            <a:r>
              <a:rPr lang="ru-RU" dirty="0" err="1"/>
              <a:t>СОПы</a:t>
            </a:r>
            <a:r>
              <a:rPr lang="ru-RU" dirty="0"/>
              <a:t>)</a:t>
            </a:r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•"/>
            </a:pPr>
            <a:r>
              <a:rPr lang="ru-RU" dirty="0"/>
              <a:t>Термометр  </a:t>
            </a:r>
          </a:p>
          <a:p>
            <a:pPr marL="228600" lvl="0" indent="-101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</a:pPr>
            <a:endParaRPr dirty="0"/>
          </a:p>
          <a:p>
            <a:pPr marL="228600" lvl="0" indent="-101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</a:pPr>
            <a:endParaRPr dirty="0"/>
          </a:p>
        </p:txBody>
      </p:sp>
      <p:sp>
        <p:nvSpPr>
          <p:cNvPr id="137" name="Google Shape;137;p6"/>
          <p:cNvSpPr txBox="1">
            <a:spLocks noGrp="1"/>
          </p:cNvSpPr>
          <p:nvPr>
            <p:ph type="sldNum" idx="12"/>
          </p:nvPr>
        </p:nvSpPr>
        <p:spPr>
          <a:xfrm>
            <a:off x="11353799" y="6311900"/>
            <a:ext cx="510252" cy="575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000" b="0" i="0" u="none" strike="noStrike" kern="0" cap="none" spc="0" normalizeH="0" baseline="0" noProof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7</a:t>
            </a:fld>
            <a:endParaRPr kumimoji="0" lang="en-US" sz="1000" b="0" i="0" u="none" strike="noStrike" kern="0" cap="none" spc="0" normalizeH="0" baseline="0" noProof="0">
              <a:ln>
                <a:noFill/>
              </a:ln>
              <a:solidFill>
                <a:srgbClr val="424242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1" name="Group 9">
            <a:extLst>
              <a:ext uri="{FF2B5EF4-FFF2-40B4-BE49-F238E27FC236}">
                <a16:creationId xmlns:a16="http://schemas.microsoft.com/office/drawing/2014/main" id="{A653D6C3-7D54-4B6E-8BC0-5615CE6BE763}"/>
              </a:ext>
            </a:extLst>
          </p:cNvPr>
          <p:cNvGrpSpPr/>
          <p:nvPr/>
        </p:nvGrpSpPr>
        <p:grpSpPr>
          <a:xfrm>
            <a:off x="7834045" y="907603"/>
            <a:ext cx="4170721" cy="596348"/>
            <a:chOff x="7861998" y="1527451"/>
            <a:chExt cx="3950703" cy="596348"/>
          </a:xfrm>
        </p:grpSpPr>
        <p:sp>
          <p:nvSpPr>
            <p:cNvPr id="12" name="Oval 10">
              <a:extLst>
                <a:ext uri="{FF2B5EF4-FFF2-40B4-BE49-F238E27FC236}">
                  <a16:creationId xmlns:a16="http://schemas.microsoft.com/office/drawing/2014/main" id="{8D26117A-F9C2-4374-8D71-606760D3A136}"/>
                </a:ext>
              </a:extLst>
            </p:cNvPr>
            <p:cNvSpPr/>
            <p:nvPr/>
          </p:nvSpPr>
          <p:spPr>
            <a:xfrm>
              <a:off x="7861998" y="1527451"/>
              <a:ext cx="596348" cy="59634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6454332-6309-4479-8918-645E13033274}"/>
                </a:ext>
              </a:extLst>
            </p:cNvPr>
            <p:cNvSpPr txBox="1"/>
            <p:nvPr/>
          </p:nvSpPr>
          <p:spPr>
            <a:xfrm>
              <a:off x="8204600" y="1694820"/>
              <a:ext cx="3608101" cy="230832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ru-RU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Calibri" charset="0"/>
                  <a:cs typeface="Calibri" charset="0"/>
                  <a:sym typeface="Arial"/>
                </a:rPr>
                <a:t>Адаптируйте в соответствии с рекомендациями в вашей стране</a:t>
              </a:r>
            </a:p>
          </p:txBody>
        </p:sp>
        <p:pic>
          <p:nvPicPr>
            <p:cNvPr id="14" name="Graphic 12" descr="Pencil">
              <a:extLst>
                <a:ext uri="{FF2B5EF4-FFF2-40B4-BE49-F238E27FC236}">
                  <a16:creationId xmlns:a16="http://schemas.microsoft.com/office/drawing/2014/main" id="{87FED3DA-4BBE-4F9A-ADCE-095865FB5A6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983941" y="1649394"/>
              <a:ext cx="352462" cy="352462"/>
            </a:xfrm>
            <a:prstGeom prst="rect">
              <a:avLst/>
            </a:prstGeom>
          </p:spPr>
        </p:pic>
      </p:grpSp>
      <p:sp>
        <p:nvSpPr>
          <p:cNvPr id="2" name="Footer Placeholder 3">
            <a:extLst>
              <a:ext uri="{FF2B5EF4-FFF2-40B4-BE49-F238E27FC236}">
                <a16:creationId xmlns:a16="http://schemas.microsoft.com/office/drawing/2014/main" id="{FAEC5930-ADE0-E202-C965-D8E8EA48E7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199" y="6356350"/>
            <a:ext cx="9368481" cy="501650"/>
          </a:xfrm>
        </p:spPr>
        <p:txBody>
          <a:bodyPr/>
          <a:lstStyle/>
          <a:p>
            <a:r>
              <a:rPr lang="ru-RU" dirty="0"/>
              <a:t>Курс «Диагностический экспресс-тест на антигены вируса SARS-CoV-2» v</a:t>
            </a:r>
            <a:r>
              <a:rPr lang="en-GB" dirty="0"/>
              <a:t>3</a:t>
            </a:r>
            <a:r>
              <a:rPr lang="ru-RU" dirty="0"/>
              <a:t>.0 | Подготовка к тестированию: материалы </a:t>
            </a:r>
          </a:p>
        </p:txBody>
      </p:sp>
    </p:spTree>
    <p:custDataLst>
      <p:tags r:id="rId1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54FDA1-8167-5945-BD3B-C52398ED4E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200" dirty="0"/>
              <a:t>Проверьте компоненты наборов для ДЭТ на антигены SARS-CoV-2:</a:t>
            </a:r>
          </a:p>
          <a:p>
            <a:r>
              <a:rPr lang="ru-RU" dirty="0"/>
              <a:t>Пакетик с влагопоглощающим адсорбентом:</a:t>
            </a:r>
          </a:p>
          <a:p>
            <a:pPr lvl="1"/>
            <a:r>
              <a:rPr lang="ru-RU" dirty="0"/>
              <a:t>Его не используют при постановке теста. Он служит только для того, чтобы набор оставался сухим, и его следует выкинуть, когда набор распечатан. </a:t>
            </a:r>
          </a:p>
          <a:p>
            <a:pPr lvl="1"/>
            <a:r>
              <a:rPr lang="ru-RU" dirty="0"/>
              <a:t>Если на пакетике с адсорбентом есть индикатор, то его следует проверить. Если индикатор показывает, что набор находился в слишком влажной среде, то этот набор следует выбросить и использовать другой, пригодный. </a:t>
            </a:r>
          </a:p>
          <a:p>
            <a:r>
              <a:rPr lang="ru-RU" dirty="0"/>
              <a:t>Буферный раствор:</a:t>
            </a:r>
          </a:p>
          <a:p>
            <a:pPr lvl="1"/>
            <a:r>
              <a:rPr lang="ru-RU" dirty="0"/>
              <a:t>Требуется в некоторых наборах.</a:t>
            </a:r>
          </a:p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E33E1D-B2FF-4C4B-8017-665310052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34DE6-22C6-0E40-B20E-F2D718CBADB2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BD71487-68A7-4230-99AA-1F54EEB25AC4}"/>
              </a:ext>
            </a:extLst>
          </p:cNvPr>
          <p:cNvSpPr txBox="1">
            <a:spLocks/>
          </p:cNvSpPr>
          <p:nvPr/>
        </p:nvSpPr>
        <p:spPr>
          <a:xfrm>
            <a:off x="990600" y="-450140"/>
            <a:ext cx="10515600" cy="94281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39448FFB-5FD1-4E93-9C9F-E6E4E39035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42814"/>
          </a:xfrm>
        </p:spPr>
        <p:txBody>
          <a:bodyPr/>
          <a:lstStyle/>
          <a:p>
            <a:r>
              <a:rPr lang="ru-RU" dirty="0"/>
              <a:t>Проверьте наборы для тестирования</a:t>
            </a:r>
          </a:p>
        </p:txBody>
      </p:sp>
      <p:sp>
        <p:nvSpPr>
          <p:cNvPr id="2" name="Footer Placeholder 3">
            <a:extLst>
              <a:ext uri="{FF2B5EF4-FFF2-40B4-BE49-F238E27FC236}">
                <a16:creationId xmlns:a16="http://schemas.microsoft.com/office/drawing/2014/main" id="{1AFF2DC7-11E3-A836-0CCF-3E10D8CB3F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199" y="6356350"/>
            <a:ext cx="9368481" cy="501650"/>
          </a:xfrm>
        </p:spPr>
        <p:txBody>
          <a:bodyPr/>
          <a:lstStyle/>
          <a:p>
            <a:r>
              <a:rPr lang="ru-RU" dirty="0"/>
              <a:t>Курс «Диагностический экспресс-тест на антигены вируса SARS-CoV-2» v</a:t>
            </a:r>
            <a:r>
              <a:rPr lang="en-GB" dirty="0"/>
              <a:t>3</a:t>
            </a:r>
            <a:r>
              <a:rPr lang="ru-RU" dirty="0"/>
              <a:t>.0 | Подготовка к тестированию: материалы </a:t>
            </a:r>
          </a:p>
        </p:txBody>
      </p:sp>
    </p:spTree>
    <p:extLst>
      <p:ext uri="{BB962C8B-B14F-4D97-AF65-F5344CB8AC3E}">
        <p14:creationId xmlns:p14="http://schemas.microsoft.com/office/powerpoint/2010/main" val="15347721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80B71-4693-6241-AB98-F41A8A54DD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Управление запасами</a:t>
            </a:r>
          </a:p>
        </p:txBody>
      </p:sp>
    </p:spTree>
    <p:extLst>
      <p:ext uri="{BB962C8B-B14F-4D97-AF65-F5344CB8AC3E}">
        <p14:creationId xmlns:p14="http://schemas.microsoft.com/office/powerpoint/2010/main" val="358494869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Custom 20">
      <a:dk1>
        <a:srgbClr val="424242"/>
      </a:dk1>
      <a:lt1>
        <a:srgbClr val="FFFFFF"/>
      </a:lt1>
      <a:dk2>
        <a:srgbClr val="44546A"/>
      </a:dk2>
      <a:lt2>
        <a:srgbClr val="E7E6E6"/>
      </a:lt2>
      <a:accent1>
        <a:srgbClr val="0087BC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Custom 20">
      <a:dk1>
        <a:srgbClr val="424242"/>
      </a:dk1>
      <a:lt1>
        <a:srgbClr val="FFFFFF"/>
      </a:lt1>
      <a:dk2>
        <a:srgbClr val="44546A"/>
      </a:dk2>
      <a:lt2>
        <a:srgbClr val="E7E6E6"/>
      </a:lt2>
      <a:accent1>
        <a:srgbClr val="0087BC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1581</TotalTime>
  <Words>1997</Words>
  <Application>Microsoft Office PowerPoint</Application>
  <PresentationFormat>Widescreen</PresentationFormat>
  <Paragraphs>190</Paragraphs>
  <Slides>21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Ayuthaya</vt:lpstr>
      <vt:lpstr>Calibri</vt:lpstr>
      <vt:lpstr>Office Theme</vt:lpstr>
      <vt:lpstr>1_Office Theme</vt:lpstr>
      <vt:lpstr>07</vt:lpstr>
      <vt:lpstr>Ограничение ответственности</vt:lpstr>
      <vt:lpstr>Цели изучения</vt:lpstr>
      <vt:lpstr>PowerPoint Presentation</vt:lpstr>
      <vt:lpstr>Материалы для взятия проб</vt:lpstr>
      <vt:lpstr>Материалы для постановки ДЭТ на антигены SARS-CoV-2 (1)</vt:lpstr>
      <vt:lpstr>Материалы для постановки ДЭТ на антигены SARS-CoV-2 (2)</vt:lpstr>
      <vt:lpstr>Проверьте наборы для тестирования</vt:lpstr>
      <vt:lpstr>Управление запасами</vt:lpstr>
      <vt:lpstr>PowerPoint Presentation</vt:lpstr>
      <vt:lpstr>PowerPoint Presentation</vt:lpstr>
      <vt:lpstr>PowerPoint Presentation</vt:lpstr>
      <vt:lpstr>PowerPoint Presentation</vt:lpstr>
      <vt:lpstr>Ведите надлежащие записи инвентарного учёта</vt:lpstr>
      <vt:lpstr>Когда заказывать</vt:lpstr>
      <vt:lpstr>Как заказывать</vt:lpstr>
      <vt:lpstr>Проверяйте доставленные материалы1</vt:lpstr>
      <vt:lpstr>PowerPoint Presentation</vt:lpstr>
      <vt:lpstr>PowerPoint Presentation</vt:lpstr>
      <vt:lpstr>PowerPoint Presentation</vt:lpstr>
      <vt:lpstr>Вопросы?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ROSS PAPA</dc:creator>
  <cp:lastModifiedBy>natacha milhano</cp:lastModifiedBy>
  <cp:revision>119</cp:revision>
  <dcterms:created xsi:type="dcterms:W3CDTF">2020-10-08T10:02:18Z</dcterms:created>
  <dcterms:modified xsi:type="dcterms:W3CDTF">2022-09-06T17:05:30Z</dcterms:modified>
</cp:coreProperties>
</file>