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</p:sldMasterIdLst>
  <p:notesMasterIdLst>
    <p:notesMasterId r:id="rId24"/>
  </p:notesMasterIdLst>
  <p:sldIdLst>
    <p:sldId id="256" r:id="rId3"/>
    <p:sldId id="289" r:id="rId4"/>
    <p:sldId id="257" r:id="rId5"/>
    <p:sldId id="276" r:id="rId6"/>
    <p:sldId id="259" r:id="rId7"/>
    <p:sldId id="260" r:id="rId8"/>
    <p:sldId id="261" r:id="rId9"/>
    <p:sldId id="277" r:id="rId10"/>
    <p:sldId id="272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90" r:id="rId19"/>
    <p:sldId id="287" r:id="rId20"/>
    <p:sldId id="288" r:id="rId21"/>
    <p:sldId id="274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1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  <p:cmAuthor id="2" name="Fiona Stewart" initials="FS" lastIdx="2" clrIdx="1">
    <p:extLst>
      <p:ext uri="{19B8F6BF-5375-455C-9EA6-DF929625EA0E}">
        <p15:presenceInfo xmlns:p15="http://schemas.microsoft.com/office/powerpoint/2012/main" userId="3a7b56f0cb2e9c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9" autoAdjust="0"/>
    <p:restoredTop sz="94696"/>
  </p:normalViewPr>
  <p:slideViewPr>
    <p:cSldViewPr snapToGrid="0" snapToObjects="1">
      <p:cViewPr varScale="1">
        <p:scale>
          <a:sx n="67" d="100"/>
          <a:sy n="67" d="100"/>
        </p:scale>
        <p:origin x="3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30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894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8236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0744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9191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9115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6E645C01-F739-A347-9CD2-8D0E9C5D1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821" t="6957" r="18233" b="11831"/>
          <a:stretch/>
        </p:blipFill>
        <p:spPr>
          <a:xfrm>
            <a:off x="5493026" y="811369"/>
            <a:ext cx="6698974" cy="556955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1" descr="A picture containing ic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26821" t="6957" r="18233" b="11830"/>
          <a:stretch/>
        </p:blipFill>
        <p:spPr>
          <a:xfrm>
            <a:off x="5493026" y="811369"/>
            <a:ext cx="6698974" cy="556955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21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1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0744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1469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3"/>
          <p:cNvSpPr/>
          <p:nvPr/>
        </p:nvSpPr>
        <p:spPr>
          <a:xfrm>
            <a:off x="0" y="0"/>
            <a:ext cx="5627866" cy="6858000"/>
          </a:xfrm>
          <a:custGeom>
            <a:avLst/>
            <a:gdLst/>
            <a:ahLst/>
            <a:cxnLst/>
            <a:rect l="l" t="t" r="r" b="b"/>
            <a:pathLst>
              <a:path w="5627866" h="6858000" extrusionOk="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3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2000"/>
              <a:buNone/>
              <a:defRPr sz="2000">
                <a:solidFill>
                  <a:srgbClr val="91919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800"/>
              <a:buNone/>
              <a:defRPr sz="1800">
                <a:solidFill>
                  <a:srgbClr val="91919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9pPr>
          </a:lstStyle>
          <a:p>
            <a:endParaRPr/>
          </a:p>
        </p:txBody>
      </p:sp>
      <p:pic>
        <p:nvPicPr>
          <p:cNvPr id="33" name="Google Shape;33;p23" descr="A picture containing squar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56744" y="420327"/>
            <a:ext cx="6017346" cy="6017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223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8874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4600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893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60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937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7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392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0019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Bullet Lis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15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SARS-CoV-2 Antigen Rapid Diagnostic Test Training Workshop – v2.0 | Preparation for testing: Supplies</a:t>
            </a:r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76324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07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522454"/>
          </a:xfrm>
        </p:spPr>
        <p:txBody>
          <a:bodyPr>
            <a:normAutofit/>
          </a:bodyPr>
          <a:lstStyle/>
          <a:p>
            <a:r>
              <a:rPr lang="ru-RU" sz="3600" dirty="0"/>
              <a:t>Подготовка к тестированию: материалы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77C65-7767-A144-BBD5-49AAB1ABB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BDFF1C-D1A9-4CDE-A387-58355482B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2001784"/>
          </a:xfrm>
        </p:spPr>
        <p:txBody>
          <a:bodyPr>
            <a:normAutofit/>
          </a:bodyPr>
          <a:lstStyle/>
          <a:p>
            <a:r>
              <a:rPr lang="ru-RU" sz="2200" dirty="0"/>
              <a:t>Обеспечивает наличие материалов и наборов тогда, когда они требуются</a:t>
            </a:r>
          </a:p>
          <a:p>
            <a:r>
              <a:rPr lang="ru-RU" sz="2200" dirty="0"/>
              <a:t>Предотвращает использование просроченных наборов</a:t>
            </a:r>
          </a:p>
          <a:p>
            <a:r>
              <a:rPr lang="ru-RU" sz="2200" dirty="0"/>
              <a:t>Сокращает потери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D657DB-2A75-4664-B7C3-672C238F8C13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Управление запасами = бесперебойное тестирование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DA2270E-FA83-AA64-E3B7-D139CD2E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extLst>
      <p:ext uri="{BB962C8B-B14F-4D97-AF65-F5344CB8AC3E}">
        <p14:creationId xmlns:p14="http://schemas.microsoft.com/office/powerpoint/2010/main" val="205388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3800439"/>
          </a:xfrm>
        </p:spPr>
        <p:txBody>
          <a:bodyPr>
            <a:normAutofit/>
          </a:bodyPr>
          <a:lstStyle/>
          <a:p>
            <a:r>
              <a:rPr lang="ru-RU" sz="2200" dirty="0"/>
              <a:t>спецификации всех материалов и наборов</a:t>
            </a:r>
            <a:r>
              <a:rPr lang="ru-RU" sz="2200" baseline="30000" dirty="0"/>
              <a:t>1</a:t>
            </a:r>
          </a:p>
          <a:p>
            <a:r>
              <a:rPr lang="ru-RU" sz="2200" dirty="0"/>
              <a:t>какие материалы есть в наличии и сколько</a:t>
            </a:r>
          </a:p>
          <a:p>
            <a:r>
              <a:rPr lang="ru-RU" sz="2200" dirty="0"/>
              <a:t>сколько материалов из полученных уже было использовано</a:t>
            </a:r>
          </a:p>
          <a:p>
            <a:r>
              <a:rPr lang="ru-RU" sz="2200" dirty="0"/>
              <a:t>когда заказывать </a:t>
            </a:r>
          </a:p>
          <a:p>
            <a:r>
              <a:rPr lang="ru-RU" sz="2200" dirty="0"/>
              <a:t>что и сколько уже было заказано</a:t>
            </a:r>
          </a:p>
          <a:p>
            <a:r>
              <a:rPr lang="ru-RU" sz="2200" dirty="0"/>
              <a:t>когда был сделан заказ</a:t>
            </a:r>
          </a:p>
          <a:p>
            <a:r>
              <a:rPr lang="ru-RU" sz="2200" dirty="0"/>
              <a:t>где хранить запасы</a:t>
            </a:r>
          </a:p>
          <a:p>
            <a:r>
              <a:rPr lang="ru-RU" sz="2200" dirty="0"/>
              <a:t>когда и сколько новых материалов было получено и кем.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3C3B48-DE67-204C-9893-5FC9B72651C0}"/>
              </a:ext>
            </a:extLst>
          </p:cNvPr>
          <p:cNvSpPr txBox="1"/>
          <p:nvPr/>
        </p:nvSpPr>
        <p:spPr>
          <a:xfrm>
            <a:off x="838200" y="5888783"/>
            <a:ext cx="10515599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90488" indent="-90488"/>
            <a:r>
              <a:rPr lang="ru-RU" sz="1000" baseline="30000" dirty="0"/>
              <a:t>1</a:t>
            </a:r>
            <a:r>
              <a:rPr lang="ru-RU" sz="1000" dirty="0"/>
              <a:t> Используйте только те тесты, которые разрешены к использованию в вашей стране. Следите за тем, чтобы выполнялись национальные требования к зондам для взятия мазков, дезинфектантам и СИЗ. Получайте материалы только от проверенных поставщиков.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4C8AAE-9DAC-472B-8E97-DDDC67782858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Для управления запасами требуется знать следующее: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F5FDC35-58D6-42D9-5F79-1BC6D6CD7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extLst>
      <p:ext uri="{BB962C8B-B14F-4D97-AF65-F5344CB8AC3E}">
        <p14:creationId xmlns:p14="http://schemas.microsoft.com/office/powerpoint/2010/main" val="2565047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008140" cy="4246308"/>
          </a:xfrm>
        </p:spPr>
        <p:txBody>
          <a:bodyPr>
            <a:noAutofit/>
          </a:bodyPr>
          <a:lstStyle/>
          <a:p>
            <a:pPr marL="271463" indent="-271463"/>
            <a:r>
              <a:rPr lang="ru-RU" sz="2200" dirty="0"/>
              <a:t>пересчитывать материалы, имеющиеся в наличии</a:t>
            </a:r>
          </a:p>
          <a:p>
            <a:pPr marL="271463" indent="-271463"/>
            <a:r>
              <a:rPr lang="ru-RU" sz="2200" dirty="0"/>
              <a:t>вести надлежащие записи инвентарного учёта</a:t>
            </a:r>
          </a:p>
          <a:p>
            <a:pPr marL="271463" indent="-271463"/>
            <a:r>
              <a:rPr lang="ru-RU" sz="2200" dirty="0"/>
              <a:t>определять срок, когда надо делать заявки</a:t>
            </a:r>
          </a:p>
          <a:p>
            <a:pPr marL="271463" indent="-271463"/>
            <a:r>
              <a:rPr lang="ru-RU" sz="2200" dirty="0"/>
              <a:t>определять, сколько материалов надо заказывать</a:t>
            </a:r>
          </a:p>
          <a:p>
            <a:pPr marL="271463" indent="-271463"/>
            <a:r>
              <a:rPr lang="ru-RU" sz="2200" dirty="0"/>
              <a:t>делать заявки надлежащим образом </a:t>
            </a:r>
          </a:p>
          <a:p>
            <a:pPr marL="271463" indent="-271463"/>
            <a:r>
              <a:rPr lang="ru-RU" sz="2200" dirty="0"/>
              <a:t>при получении проверять материалы на приемлемость</a:t>
            </a:r>
          </a:p>
          <a:p>
            <a:pPr marL="271463" indent="-271463"/>
            <a:r>
              <a:rPr lang="ru-RU" sz="2200" dirty="0"/>
              <a:t>обеспечивать надлежащие условия хранения материалов</a:t>
            </a:r>
          </a:p>
          <a:p>
            <a:pPr marL="271463" indent="-271463"/>
            <a:r>
              <a:rPr lang="ru-RU" sz="2200" dirty="0"/>
              <a:t>документировать заполненность запасов и движение материалов.</a:t>
            </a:r>
          </a:p>
          <a:p>
            <a:endParaRPr lang="en-GB" sz="2200" dirty="0"/>
          </a:p>
          <a:p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A9C796D-56E2-472A-AEF9-C6D20E7A2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071919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549D4B7-07A5-47EF-93B4-78471EF279C7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Для управления запасами требуется знать следующее:</a:t>
            </a:r>
          </a:p>
        </p:txBody>
      </p:sp>
    </p:spTree>
    <p:extLst>
      <p:ext uri="{BB962C8B-B14F-4D97-AF65-F5344CB8AC3E}">
        <p14:creationId xmlns:p14="http://schemas.microsoft.com/office/powerpoint/2010/main" val="111626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13</a:t>
            </a:fld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6B48AC-0AF8-114C-95E6-151CD38A9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637782"/>
              </p:ext>
            </p:extLst>
          </p:nvPr>
        </p:nvGraphicFramePr>
        <p:xfrm>
          <a:off x="1576809" y="1829075"/>
          <a:ext cx="8973178" cy="216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3926">
                  <a:extLst>
                    <a:ext uri="{9D8B030D-6E8A-4147-A177-3AD203B41FA5}">
                      <a16:colId xmlns:a16="http://schemas.microsoft.com/office/drawing/2014/main" val="2089805128"/>
                    </a:ext>
                  </a:extLst>
                </a:gridCol>
                <a:gridCol w="6079252">
                  <a:extLst>
                    <a:ext uri="{9D8B030D-6E8A-4147-A177-3AD203B41FA5}">
                      <a16:colId xmlns:a16="http://schemas.microsoft.com/office/drawing/2014/main" val="2802413377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Что это значит?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Реально посчитать каждое наименование, имеющееся в наличии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748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Когда это делают?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Рекомендуется делать в начале каждой недели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44687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ru-RU" sz="2000" dirty="0"/>
                        <a:t>Кто это делает?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cap="none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Назначенный сотрудник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4116542"/>
                  </a:ext>
                </a:extLst>
              </a:tr>
            </a:tbl>
          </a:graphicData>
        </a:graphic>
      </p:graphicFrame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73960C6-7AFA-4112-94C9-778DA4B8F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64146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75E3C-58D9-8748-98EA-3548BDF0161F}"/>
              </a:ext>
            </a:extLst>
          </p:cNvPr>
          <p:cNvSpPr txBox="1"/>
          <p:nvPr/>
        </p:nvSpPr>
        <p:spPr>
          <a:xfrm>
            <a:off x="838201" y="4599610"/>
            <a:ext cx="10515599" cy="964367"/>
          </a:xfrm>
          <a:prstGeom prst="rect">
            <a:avLst/>
          </a:prstGeom>
          <a:solidFill>
            <a:srgbClr val="009AC9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Каждая единица каждого наименования должна быть учтена. Всё, что поступает и расходуется, должно быть записано.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C7EEBE-AE29-4DED-B89A-BE6B564344BA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Пересчитывайте материалы в наличии</a:t>
            </a:r>
          </a:p>
        </p:txBody>
      </p:sp>
    </p:spTree>
    <p:extLst>
      <p:ext uri="{BB962C8B-B14F-4D97-AF65-F5344CB8AC3E}">
        <p14:creationId xmlns:p14="http://schemas.microsoft.com/office/powerpoint/2010/main" val="310656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Ведите надлежащие записи инвентарного учёта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344" y="1869130"/>
            <a:ext cx="10515600" cy="4440760"/>
          </a:xfrm>
        </p:spPr>
        <p:txBody>
          <a:bodyPr/>
          <a:lstStyle/>
          <a:p>
            <a:pPr>
              <a:buFontTx/>
              <a:buNone/>
            </a:pPr>
            <a:r>
              <a:rPr lang="ru-RU" b="1" u="sng" dirty="0"/>
              <a:t>Карточки учёта запасов</a:t>
            </a:r>
          </a:p>
          <a:p>
            <a:r>
              <a:rPr lang="ru-RU" dirty="0"/>
              <a:t>Простые прочные карточки</a:t>
            </a:r>
          </a:p>
          <a:p>
            <a:r>
              <a:rPr lang="ru-RU" dirty="0"/>
              <a:t>На каждое наименование в наличии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ru-RU" b="1" u="sng" dirty="0"/>
              <a:t>Журнал учёта </a:t>
            </a:r>
          </a:p>
          <a:p>
            <a:r>
              <a:rPr lang="ru-RU" dirty="0"/>
              <a:t>Содержит список всех имеющихся наименований</a:t>
            </a:r>
          </a:p>
          <a:p>
            <a:r>
              <a:rPr lang="ru-RU" dirty="0"/>
              <a:t>Может быть в бумажном или электронном виде </a:t>
            </a:r>
          </a:p>
          <a:p>
            <a:r>
              <a:rPr lang="ru-RU" dirty="0"/>
              <a:t>Следует обновлять еженедельно после пересчёта реального наличия, используя информацию с карточек учёта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88F3DA14-C37F-44DD-B477-FCB466B4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861854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111314-EF28-47E5-A90B-823189530BD7}"/>
              </a:ext>
            </a:extLst>
          </p:cNvPr>
          <p:cNvGrpSpPr/>
          <p:nvPr/>
        </p:nvGrpSpPr>
        <p:grpSpPr>
          <a:xfrm>
            <a:off x="7834045" y="1399968"/>
            <a:ext cx="4170721" cy="596348"/>
            <a:chOff x="7861998" y="1527451"/>
            <a:chExt cx="3950703" cy="59634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8F91BC-AF89-4DA4-9785-33C62B467AD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04494D-1839-4F40-AF4C-C70A6968BB4D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FE3D3080-1D1A-4F63-8EA1-BCC47F96C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75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заказывать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352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200" dirty="0"/>
              <a:t>Проанализируйте потребности данного пункта тестирования и составьте список всех требующихся реагентов и материалов:</a:t>
            </a:r>
          </a:p>
          <a:p>
            <a:pPr lvl="1"/>
            <a:r>
              <a:rPr lang="ru-RU" sz="2000" dirty="0"/>
              <a:t>подробное описание каждого наименования, используемого для взятия проб и тестирования</a:t>
            </a:r>
          </a:p>
          <a:p>
            <a:pPr lvl="1"/>
            <a:r>
              <a:rPr lang="ru-RU" sz="2000" dirty="0"/>
              <a:t>число единиц в упаковке или в поставке</a:t>
            </a:r>
          </a:p>
          <a:p>
            <a:pPr lvl="1"/>
            <a:r>
              <a:rPr lang="ru-RU" sz="2000" dirty="0"/>
              <a:t>приблизительно сколько используется за месяц </a:t>
            </a:r>
          </a:p>
          <a:p>
            <a:pPr lvl="1"/>
            <a:r>
              <a:rPr lang="ru-RU" sz="2000" dirty="0"/>
              <a:t>степень важности материала для функционирования лаборатории – например, используется каждый день или только раз в месяц? </a:t>
            </a:r>
          </a:p>
          <a:p>
            <a:pPr lvl="1"/>
            <a:r>
              <a:rPr lang="ru-RU" sz="2000" dirty="0"/>
              <a:t>сколько времени уйдёт на получение заказа – будет ли заказ доставлен на следующий день, через неделю или через месяц? </a:t>
            </a:r>
          </a:p>
          <a:p>
            <a:pPr lvl="1"/>
            <a:r>
              <a:rPr lang="ru-RU" sz="2000" dirty="0"/>
              <a:t>место и условия хранения – не займёт ли большая партия слишком много места? Нужно ли хранить материал в холодильнике?</a:t>
            </a:r>
          </a:p>
          <a:p>
            <a:endParaRPr lang="en-GB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5D3D6A9C-5559-4EBC-8996-134B0797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886568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EAE8FB-F791-49D6-9D13-A30520AA4C6C}"/>
              </a:ext>
            </a:extLst>
          </p:cNvPr>
          <p:cNvGrpSpPr/>
          <p:nvPr/>
        </p:nvGrpSpPr>
        <p:grpSpPr>
          <a:xfrm>
            <a:off x="7834045" y="686537"/>
            <a:ext cx="4170721" cy="596348"/>
            <a:chOff x="7861998" y="1527451"/>
            <a:chExt cx="3950703" cy="59634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5BFD403-D831-484E-AC72-F37BED0D890D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62B641-6195-470A-9362-196CD4E7C093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BA54A0A5-7273-440C-8F9E-FB87A32AC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951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заказывать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679EEF2-0B59-EE4C-9DDD-A0318DCF5E2B}"/>
              </a:ext>
            </a:extLst>
          </p:cNvPr>
          <p:cNvSpPr txBox="1">
            <a:spLocks/>
          </p:cNvSpPr>
          <p:nvPr/>
        </p:nvSpPr>
        <p:spPr>
          <a:xfrm>
            <a:off x="952500" y="1700736"/>
            <a:ext cx="10287000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/>
              <a:t>Составьте список материалов, которые нужно заказать.</a:t>
            </a:r>
          </a:p>
          <a:p>
            <a:r>
              <a:rPr lang="ru-RU" sz="2200" dirty="0"/>
              <a:t>Заполните заявку на закупку и утвердите её в соответствии с процедурой данного пункта тестирования.</a:t>
            </a:r>
          </a:p>
          <a:p>
            <a:r>
              <a:rPr lang="ru-RU" sz="2200" dirty="0"/>
              <a:t>Направьте заявку сотруднику, ответственному за закупки и снабжение, для обработки и подачи заявки. </a:t>
            </a:r>
          </a:p>
          <a:p>
            <a:r>
              <a:rPr lang="ru-RU" sz="2200" dirty="0"/>
              <a:t>При получении заказа следует проверить соответствие его заявке и отсутствие повреждений.</a:t>
            </a:r>
          </a:p>
          <a:p>
            <a:r>
              <a:rPr lang="ru-RU" sz="2200" dirty="0"/>
              <a:t>Доставленные материалы следует зарегистрировать в системе инвентарного учёта и хранить в соответствии с инструкциями производителя.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7A37C6B-E351-4508-A36D-8F990AC96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9112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14A886-3E84-4156-86A5-E44E313F8580}"/>
              </a:ext>
            </a:extLst>
          </p:cNvPr>
          <p:cNvGrpSpPr/>
          <p:nvPr/>
        </p:nvGrpSpPr>
        <p:grpSpPr>
          <a:xfrm>
            <a:off x="7816840" y="836533"/>
            <a:ext cx="4170721" cy="596348"/>
            <a:chOff x="7861998" y="1527451"/>
            <a:chExt cx="3950703" cy="59634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FFE40BD-C6CE-4D1E-98E2-9335E46ED56C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C2A537-0BDE-435D-8C95-A6BD96E78332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4" name="Graphic 13" descr="Pencil">
              <a:extLst>
                <a:ext uri="{FF2B5EF4-FFF2-40B4-BE49-F238E27FC236}">
                  <a16:creationId xmlns:a16="http://schemas.microsoft.com/office/drawing/2014/main" id="{A828AD85-47E2-42A1-80EB-AB89183BC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362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Проверяйте доставленные материалы</a:t>
            </a:r>
            <a:r>
              <a:rPr lang="ru-RU" baseline="30000"/>
              <a:t>1</a:t>
            </a:r>
          </a:p>
        </p:txBody>
      </p:sp>
      <p:sp>
        <p:nvSpPr>
          <p:cNvPr id="217" name="Google Shape;217;p16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7356039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ru-RU" dirty="0"/>
              <a:t>При получении: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Сверьте содержание полученной партии с заявкой.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Проверьте целостность полученных материалов.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Поставьте дату на каждый полученный материал.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Отметьте номер партии и дату истечения срока годности.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Поместите материалы с более поздними датами истечения срока годности за материалами, у которых срок годности заканчивается раньше.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Сделайте или обновите запись в карточках/журнале учета.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218" name="Google Shape;218;p1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838200" y="5820846"/>
            <a:ext cx="10391274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3000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Механизм получения материалов может потребоваться адаптировать, если имеют место централизованные закупки и распределение материалов. Например, может понадобиться следующий шаг: в случае каких-либо проблем с доставленными материалами проинформировать вышестоящий или центральный уровень. </a:t>
            </a:r>
          </a:p>
        </p:txBody>
      </p:sp>
      <p:grpSp>
        <p:nvGrpSpPr>
          <p:cNvPr id="221" name="Google Shape;221;p16"/>
          <p:cNvGrpSpPr/>
          <p:nvPr/>
        </p:nvGrpSpPr>
        <p:grpSpPr>
          <a:xfrm>
            <a:off x="8284307" y="2237873"/>
            <a:ext cx="3069492" cy="2832184"/>
            <a:chOff x="3026508" y="1736203"/>
            <a:chExt cx="6138983" cy="4440760"/>
          </a:xfrm>
        </p:grpSpPr>
        <p:pic>
          <p:nvPicPr>
            <p:cNvPr id="222" name="Google Shape;222;p16" descr="Tex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9644" b="18019"/>
            <a:stretch/>
          </p:blipFill>
          <p:spPr>
            <a:xfrm>
              <a:off x="3026508" y="1736203"/>
              <a:ext cx="6138983" cy="4440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6"/>
            <p:cNvSpPr txBox="1"/>
            <p:nvPr/>
          </p:nvSpPr>
          <p:spPr>
            <a:xfrm>
              <a:off x="3950662" y="2525091"/>
              <a:ext cx="4290673" cy="9168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242"/>
                  </a:solidFill>
                  <a:effectLst/>
                  <a:uLnTx/>
                  <a:uFillTx/>
                  <a:latin typeface="Ayuthaya"/>
                  <a:ea typeface="Ayuthaya"/>
                  <a:cs typeface="Ayuthaya"/>
                  <a:sym typeface="Ayuthaya"/>
                </a:rPr>
                <a:t>ДЭТ</a:t>
              </a: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24242"/>
                  </a:solidFill>
                  <a:effectLst/>
                  <a:uLnTx/>
                  <a:uFillTx/>
                  <a:latin typeface="Ayuthaya"/>
                  <a:ea typeface="Ayuthaya"/>
                  <a:cs typeface="Ayuthaya"/>
                  <a:sym typeface="Ayuthaya"/>
                </a:rPr>
                <a:t> на антигены вируса SARS-CoV-2</a:t>
              </a:r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A653D6C3-7D54-4B6E-8BC0-5615CE6BE763}"/>
              </a:ext>
            </a:extLst>
          </p:cNvPr>
          <p:cNvGrpSpPr/>
          <p:nvPr/>
        </p:nvGrpSpPr>
        <p:grpSpPr>
          <a:xfrm>
            <a:off x="7832557" y="1357877"/>
            <a:ext cx="4170721" cy="596348"/>
            <a:chOff x="7861998" y="1527451"/>
            <a:chExt cx="3950703" cy="596348"/>
          </a:xfrm>
        </p:grpSpPr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8D26117A-F9C2-4374-8D71-606760D3A13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454332-6309-4479-8918-645E13033274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Calibri" charset="0"/>
                  <a:cs typeface="Calibri" charset="0"/>
                  <a:sym typeface="Arial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8" name="Graphic 12" descr="Pencil">
              <a:extLst>
                <a:ext uri="{FF2B5EF4-FFF2-40B4-BE49-F238E27FC236}">
                  <a16:creationId xmlns:a16="http://schemas.microsoft.com/office/drawing/2014/main" id="{87FED3DA-4BBE-4F9A-ADCE-095865FB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CA081B3-460C-4F0E-D72E-7C17C3B8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7BC198CD-8727-4B6A-9951-B9633C83E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60708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8C4CBF-C170-4B46-8571-915CF49EE3D2}"/>
              </a:ext>
            </a:extLst>
          </p:cNvPr>
          <p:cNvGrpSpPr/>
          <p:nvPr/>
        </p:nvGrpSpPr>
        <p:grpSpPr>
          <a:xfrm>
            <a:off x="7834045" y="1399968"/>
            <a:ext cx="4170721" cy="596348"/>
            <a:chOff x="7861998" y="1527451"/>
            <a:chExt cx="3950703" cy="59634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D7016F0-4606-4123-897C-39A8D5850950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A8D1C5-DE51-4EC5-976D-68C5C4EFDACD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E2F5CE32-78F7-49E7-BB5F-6FB7876AC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B2882CE3-1728-4463-84CB-EB5A3FBF9870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Обеспечьте надлежащие условия хранения материалов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8E3A774-9A13-487B-9F78-6B7AC0D7AF7D}"/>
              </a:ext>
            </a:extLst>
          </p:cNvPr>
          <p:cNvSpPr txBox="1">
            <a:spLocks/>
          </p:cNvSpPr>
          <p:nvPr/>
        </p:nvSpPr>
        <p:spPr>
          <a:xfrm>
            <a:off x="952499" y="1759104"/>
            <a:ext cx="10788785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/>
              <a:t>Разместите предметы на полках.</a:t>
            </a:r>
          </a:p>
          <a:p>
            <a:r>
              <a:rPr lang="ru-RU" sz="2200" dirty="0"/>
              <a:t>Организуйте уже имеющиеся и только доставленные материалы по дате истечения срока годности.</a:t>
            </a:r>
          </a:p>
          <a:p>
            <a:r>
              <a:rPr lang="ru-RU" sz="2200" dirty="0"/>
              <a:t>Поддерживайте чистоту и порядок в местах хранения, запирайте их на ключ. </a:t>
            </a:r>
          </a:p>
          <a:p>
            <a:r>
              <a:rPr lang="ru-RU" sz="2200" dirty="0"/>
              <a:t>Храните в соответствии с инструкциями производителя </a:t>
            </a:r>
            <a:br>
              <a:rPr lang="ru-RU" sz="2200" dirty="0"/>
            </a:br>
            <a:r>
              <a:rPr lang="ru-RU" sz="2200" dirty="0"/>
              <a:t>(например, при 2–30</a:t>
            </a:r>
            <a:r>
              <a:rPr lang="ru-RU" sz="2200" dirty="0">
                <a:cs typeface="Arial" panose="020B0604020202020204" pitchFamily="34" charset="0"/>
              </a:rPr>
              <a:t> °</a:t>
            </a:r>
            <a:r>
              <a:rPr lang="ru-RU" sz="2200" dirty="0"/>
              <a:t>С).</a:t>
            </a:r>
          </a:p>
          <a:p>
            <a:r>
              <a:rPr lang="ru-RU" sz="2200" dirty="0"/>
              <a:t>Регистрируйте температуру один или два раза в день. </a:t>
            </a:r>
          </a:p>
          <a:p>
            <a:r>
              <a:rPr lang="ru-RU" sz="2200" dirty="0"/>
              <a:t>Следите, чтобы на материалы не попадал прямой солнечный свет.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603327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25729F0C-D764-4B3B-8750-FF6B58D3F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97778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53D6C3-7D54-4B6E-8BC0-5615CE6BE763}"/>
              </a:ext>
            </a:extLst>
          </p:cNvPr>
          <p:cNvGrpSpPr/>
          <p:nvPr/>
        </p:nvGrpSpPr>
        <p:grpSpPr>
          <a:xfrm>
            <a:off x="7834045" y="907603"/>
            <a:ext cx="4170721" cy="596348"/>
            <a:chOff x="7861998" y="1527451"/>
            <a:chExt cx="3950703" cy="59634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D26117A-F9C2-4374-8D71-606760D3A13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454332-6309-4479-8918-645E13033274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87FED3DA-4BBE-4F9A-ADCE-095865FB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D383D36F-9190-4566-B2CF-E636951C8FFB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Управляйте запасами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C969C95-837C-4A73-B087-42663B8F5732}"/>
              </a:ext>
            </a:extLst>
          </p:cNvPr>
          <p:cNvSpPr txBox="1">
            <a:spLocks/>
          </p:cNvSpPr>
          <p:nvPr/>
        </p:nvSpPr>
        <p:spPr>
          <a:xfrm>
            <a:off x="952500" y="1652096"/>
            <a:ext cx="10068938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200" dirty="0"/>
              <a:t>Поставьте на все материалы и реагенты дату получения и дату начала использования. </a:t>
            </a:r>
          </a:p>
          <a:p>
            <a:pPr lvl="0"/>
            <a:r>
              <a:rPr lang="ru-RU" sz="2200" dirty="0"/>
              <a:t>Определите, какое количество вам нужно иметь в запасе, исходя из доступности материалов и частоты поставок.</a:t>
            </a:r>
          </a:p>
          <a:p>
            <a:pPr lvl="0"/>
            <a:r>
              <a:rPr lang="ru-RU" sz="2200" dirty="0"/>
              <a:t>Чтобы заведомо не использовать просроченные материалы, следите, чтобы вначале использовали материалы с самой ранней датой истечения срока годности.</a:t>
            </a:r>
          </a:p>
          <a:p>
            <a:pPr lvl="0"/>
            <a:r>
              <a:rPr lang="ru-RU" sz="2200" dirty="0"/>
              <a:t>Если срок годности истёк, такие реагенты следует отсортировать, пометить «</a:t>
            </a:r>
            <a:r>
              <a:rPr lang="ru-RU" sz="2200" b="1" dirty="0"/>
              <a:t>Просроченные – не использовать</a:t>
            </a:r>
            <a:r>
              <a:rPr lang="ru-RU" sz="2200" dirty="0"/>
              <a:t>» и затем удалить как отходы в соответствии с инструкциями производителя.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18010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Ограничение ответственности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9540"/>
            <a:ext cx="10515600" cy="444076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b="1" dirty="0"/>
              <a:t>Учебная платформа ВОЗ по вопросам обеспечения здоровья населения – учебные материалы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dirty="0"/>
              <a:t>2</a:t>
            </a:r>
            <a:r>
              <a:rPr lang="ru-RU" dirty="0"/>
              <a:t>. Все права защищены.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Вы можете использовать эти материалы в соответствии с правилами «</a:t>
            </a:r>
            <a:r>
              <a:rPr lang="ru-RU" u="sng" dirty="0">
                <a:hlinkClick r:id="rId2"/>
              </a:rPr>
              <a:t>WHO Health Security Learning Platform, Training Materials – Terms of Use</a:t>
            </a:r>
            <a:r>
              <a:rPr lang="ru-RU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u="sng" dirty="0">
                <a:hlinkClick r:id="rId3"/>
              </a:rPr>
              <a:t>https://extranet.who.int/hslp</a:t>
            </a:r>
            <a:r>
              <a:rPr lang="ru-RU" dirty="0"/>
              <a:t>), вы приняли эти правила, когда сгружали материалы с сайта. 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u="sng" dirty="0">
                <a:hlinkClick r:id="rId4"/>
              </a:rPr>
              <a:t>ihrhrt@who.int</a:t>
            </a:r>
            <a:r>
              <a:rPr lang="ru-RU" dirty="0"/>
              <a:t>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530E8-70FE-7F41-8B71-4E50DC00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459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  <p:pic>
        <p:nvPicPr>
          <p:cNvPr id="245" name="Google Shape;24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ru-RU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Главное</a:t>
            </a:r>
          </a:p>
        </p:txBody>
      </p:sp>
      <p:sp>
        <p:nvSpPr>
          <p:cNvPr id="248" name="Google Shape;248;p19"/>
          <p:cNvSpPr txBox="1"/>
          <p:nvPr/>
        </p:nvSpPr>
        <p:spPr>
          <a:xfrm>
            <a:off x="2118360" y="1927496"/>
            <a:ext cx="8628017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Знайте, какие материалы и компоненты должны входить в состав наборов для </a:t>
            </a:r>
            <a:r>
              <a:rPr lang="ru-RU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необходимы для выполнения тестирования.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Надлежащее управление запасами является критически важным условием непрерывности тестирования. 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Обеспечьте наличие систем, позволяющих проводить еженедельный пересчет имеющихся в наличии материалов, ведите записи инвентарного учета и в первую очередь используйте реагенты, у которых срок годности заканчивается раньше.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Обеспечьте наличие систем своевременного заказа новых материалов с учетом использования уже имеющихся и возможных задержек в поставке.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 используйте реагенты с истекшим сроком годности.</a:t>
            </a:r>
          </a:p>
        </p:txBody>
      </p:sp>
      <p:pic>
        <p:nvPicPr>
          <p:cNvPr id="249" name="Google Shape;249;p19"/>
          <p:cNvPicPr preferRelativeResize="0"/>
          <p:nvPr/>
        </p:nvPicPr>
        <p:blipFill rotWithShape="1">
          <a:blip r:embed="rId5">
            <a:alphaModFix/>
          </a:blip>
          <a:srcRect l="8243"/>
          <a:stretch/>
        </p:blipFill>
        <p:spPr>
          <a:xfrm>
            <a:off x="10566400" y="4708525"/>
            <a:ext cx="1625600" cy="16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B5306BB-E5A8-4425-8E36-749CE7EE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408670" cy="501650"/>
          </a:xfrm>
        </p:spPr>
        <p:txBody>
          <a:bodyPr/>
          <a:lstStyle/>
          <a:p>
            <a:r>
              <a:rPr lang="ru-RU" sz="1000" b="1" dirty="0">
                <a:solidFill>
                  <a:schemeClr val="bg1"/>
                </a:solidFill>
              </a:rPr>
              <a:t>Курс «Диагностический экспресс-тест на антигены вируса SARS-CoV-2» v3.0 | Подготовка к тестированию: материалы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Цели изучения</a:t>
            </a:r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199" y="1736203"/>
            <a:ext cx="10849303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ru-RU"/>
              <a:t>По окончании данного раздела вы: 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сможете перечислить и идентифицировать все материалы, требующиеся для тестирования с ДЭТ на антигены вируса SARS-CoV-2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сможете перечислить и идентифицировать все компоненты наборов для ДЭТ на антигены вируса SARS-CoV-2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сможете объяснить принципы управления запасами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будете понимать, когда и как заказывать материалы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сможете проверять поставки материалов до их приемки  </a:t>
            </a:r>
          </a:p>
          <a:p>
            <a:pPr marL="971550" lvl="1" indent="-285750"/>
            <a:r>
              <a:rPr lang="ru-RU"/>
              <a:t>будете применять принцип «использовать первыми те материалы, у которых раньше истекает срок годности» при управлении расходными материалами, требующимися для ДЭТ на антигены вируса SARS-CoV-2  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ru-RU"/>
              <a:t>будете понимать, как хранить наборы для тестов и другие материалы в надлежащих условиях. </a:t>
            </a:r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08AAA22-4975-38A2-1669-792A4642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359947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Типичные наборы ДЭТ на антигены вируса SARS-CoV-2 содержат следующее:</a:t>
            </a:r>
          </a:p>
          <a:p>
            <a:r>
              <a:rPr lang="ru-RU" dirty="0"/>
              <a:t>Тестовое устройство (каждое в индивидуальной упаковке из фольги с пакетиком с влагопоглощающим адсорбентом)</a:t>
            </a:r>
          </a:p>
          <a:p>
            <a:r>
              <a:rPr lang="ru-RU" dirty="0"/>
              <a:t>Пробирка с буфером для экстракции</a:t>
            </a:r>
          </a:p>
          <a:p>
            <a:r>
              <a:rPr lang="ru-RU" dirty="0"/>
              <a:t>Буферный раствор</a:t>
            </a:r>
          </a:p>
          <a:p>
            <a:r>
              <a:rPr lang="ru-RU" dirty="0"/>
              <a:t>Крышка-капельница</a:t>
            </a:r>
          </a:p>
          <a:p>
            <a:r>
              <a:rPr lang="ru-RU" dirty="0"/>
              <a:t>Бумажная подставка-штатив для пробирки с буфером</a:t>
            </a:r>
          </a:p>
          <a:p>
            <a:r>
              <a:rPr lang="ru-RU" dirty="0"/>
              <a:t>Инструкции по использованию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05C6BA-90E2-489C-8E5F-F121120B1E46}"/>
              </a:ext>
            </a:extLst>
          </p:cNvPr>
          <p:cNvSpPr txBox="1">
            <a:spLocks/>
          </p:cNvSpPr>
          <p:nvPr/>
        </p:nvSpPr>
        <p:spPr>
          <a:xfrm>
            <a:off x="838200" y="582296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Компоненты наборов ДЭТ на антигены вируса SARS-CoV-2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1C72BF6-C100-5BDA-9D6A-3A3EB4F22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extLst>
      <p:ext uri="{BB962C8B-B14F-4D97-AF65-F5344CB8AC3E}">
        <p14:creationId xmlns:p14="http://schemas.microsoft.com/office/powerpoint/2010/main" val="213357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4" descr="A picture containing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18345"/>
          <a:stretch/>
        </p:blipFill>
        <p:spPr>
          <a:xfrm>
            <a:off x="7990389" y="1015111"/>
            <a:ext cx="3873662" cy="474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/>
              <a:t>Материалы для взятия проб</a:t>
            </a:r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838200" y="1435303"/>
            <a:ext cx="7626594" cy="4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Новые, в нераспечатанной индивидуальной упаковке стерильные зонд-тампоны для мазков из носоглотки (если иное не указано в инструкции по использованию набора </a:t>
            </a:r>
            <a:r>
              <a:rPr lang="ru-RU" sz="1700" dirty="0" err="1"/>
              <a:t>ДЭТ</a:t>
            </a:r>
            <a:r>
              <a:rPr lang="ru-RU" sz="1700" dirty="0"/>
              <a:t> на антигены SARS-CoV-2, используйте зонды, представленные в наборе)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Первичные контейнеры (например, вирусная транспортная среда или пробирка с буферным раствором)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Средства индивидуальной защиты (СИЗ), в том числе перчатки, халат, защита для глаз (защитные очки или лицевой щиток) и медицинская маска</a:t>
            </a:r>
            <a:r>
              <a:rPr lang="ru-RU" sz="1700" baseline="30000" dirty="0"/>
              <a:t>1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Ручка для маркировки или нанесения надписей на этикетки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Хлорка, этиловый спирт и бумажные полотенца для очистки рабочего места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Форма/бланк взятия пробы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Мыло для рук или средство для обработки рук на спиртовой основе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ru-RU" sz="1700" dirty="0"/>
              <a:t>Прочные пакеты для опасных биологических отходов и корзины для хранения или перемещения опасных биологических отходов</a:t>
            </a:r>
          </a:p>
        </p:txBody>
      </p:sp>
      <p:sp>
        <p:nvSpPr>
          <p:cNvPr id="119" name="Google Shape;119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90467" y="5472923"/>
            <a:ext cx="12069449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3000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Рекомендации по использованию масок в контексте COVID-19 можно найти в публикациях «Рациональное использование средств индивидуальной защиты при COVID-19 и соображения применительно к ситуации их острой нехватки: временное руководство, 23 декабря 2020 г.», Женева: Всемирная организация здравоохранения; 2020; а также «Профилактика инфекций и инфекционный контроль при оказании медицинской помощи пациентам с предполагаемой или подтвержденной коронавирусной инфекцией (COVID-19): временные рекомендации, 12 июля 2021 г.».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Респираторы рекомендуются к использованию при выполнении процедур, сопровождающихся образованием аэрозолей. Исходя из ценностных ориентиров и предпочтений респираторы также могут использоваться при оказании прямой помощи пациентам с COVID-19 в других условиях.</a:t>
            </a:r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A653D6C3-7D54-4B6E-8BC0-5615CE6BE763}"/>
              </a:ext>
            </a:extLst>
          </p:cNvPr>
          <p:cNvGrpSpPr/>
          <p:nvPr/>
        </p:nvGrpSpPr>
        <p:grpSpPr>
          <a:xfrm>
            <a:off x="7834045" y="907603"/>
            <a:ext cx="4170721" cy="596348"/>
            <a:chOff x="7861998" y="1527451"/>
            <a:chExt cx="3950703" cy="596348"/>
          </a:xfrm>
        </p:grpSpPr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8D26117A-F9C2-4374-8D71-606760D3A13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454332-6309-4479-8918-645E13033274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Calibri" charset="0"/>
                  <a:cs typeface="Calibri" charset="0"/>
                  <a:sym typeface="Arial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20" name="Graphic 12" descr="Pencil">
              <a:extLst>
                <a:ext uri="{FF2B5EF4-FFF2-40B4-BE49-F238E27FC236}">
                  <a16:creationId xmlns:a16="http://schemas.microsoft.com/office/drawing/2014/main" id="{87FED3DA-4BBE-4F9A-ADCE-095865FB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4387A49-A8FE-3706-7E2E-97381C34C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 dirty="0"/>
              <a:t>Материалы для постановки </a:t>
            </a:r>
            <a:r>
              <a:rPr lang="ru-RU" dirty="0" err="1"/>
              <a:t>ДЭТ</a:t>
            </a:r>
            <a:r>
              <a:rPr lang="ru-RU" dirty="0"/>
              <a:t> на антигены SARS-CoV-2 (1)</a:t>
            </a:r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Набор для ДЭТ на антигены вируса SARS-CoV-2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Хлорка, этиловый спирт и бумажные полотенца для очистки рабочего места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Мыло для рук или средство для обработки рук на спиртовой основе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ru-RU" dirty="0"/>
              <a:t>Прочные пакеты для опасных биологических отходов для хранения или перемещения опасных биологических отходов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ru-RU" dirty="0"/>
              <a:t>Подставки/корзины для пакетов для опасных биологических отходов 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Бутылки-спрей (для хлорки и спирта)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Мерная посуда для приготовления растворов хлорки и спирта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A653D6C3-7D54-4B6E-8BC0-5615CE6BE763}"/>
              </a:ext>
            </a:extLst>
          </p:cNvPr>
          <p:cNvGrpSpPr/>
          <p:nvPr/>
        </p:nvGrpSpPr>
        <p:grpSpPr>
          <a:xfrm>
            <a:off x="7693330" y="1223898"/>
            <a:ext cx="4170721" cy="596348"/>
            <a:chOff x="7861998" y="1527451"/>
            <a:chExt cx="3950703" cy="59634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8D26117A-F9C2-4374-8D71-606760D3A13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454332-6309-4479-8918-645E13033274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Calibri" charset="0"/>
                  <a:cs typeface="Calibri" charset="0"/>
                  <a:sym typeface="Arial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4" name="Graphic 12" descr="Pencil">
              <a:extLst>
                <a:ext uri="{FF2B5EF4-FFF2-40B4-BE49-F238E27FC236}">
                  <a16:creationId xmlns:a16="http://schemas.microsoft.com/office/drawing/2014/main" id="{87FED3DA-4BBE-4F9A-ADCE-095865FB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B8A33E8-3930-2189-9881-2AF02137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ru-RU" dirty="0"/>
              <a:t>Материалы для постановки </a:t>
            </a:r>
            <a:r>
              <a:rPr lang="ru-RU" dirty="0" err="1"/>
              <a:t>ДЭТ</a:t>
            </a:r>
            <a:r>
              <a:rPr lang="ru-RU" dirty="0"/>
              <a:t> на антигены SARS-CoV-2 (2)</a:t>
            </a:r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Ручка для маркировки или нанесения надписей на этикетки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СИЗ, в том числе нестерильные перчатки, халат, защита для глаз или лицевой щиток и медицинская маска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Таймер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Положительный и отрицательный контроли (они могут входить в наборы ДЭТ на антигены SARS-CoV-2 или продаваться отдельно)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Журнал регистрации ДЭТ на антигены SARS-CoV-2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Документ, излагающий стандартные операционные процедуры (</a:t>
            </a:r>
            <a:r>
              <a:rPr lang="ru-RU" dirty="0" err="1"/>
              <a:t>СОПы</a:t>
            </a:r>
            <a:r>
              <a:rPr lang="ru-RU" dirty="0"/>
              <a:t>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Термометр  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A653D6C3-7D54-4B6E-8BC0-5615CE6BE763}"/>
              </a:ext>
            </a:extLst>
          </p:cNvPr>
          <p:cNvGrpSpPr/>
          <p:nvPr/>
        </p:nvGrpSpPr>
        <p:grpSpPr>
          <a:xfrm>
            <a:off x="7834045" y="907603"/>
            <a:ext cx="4170721" cy="596348"/>
            <a:chOff x="7861998" y="1527451"/>
            <a:chExt cx="3950703" cy="59634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8D26117A-F9C2-4374-8D71-606760D3A13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454332-6309-4479-8918-645E13033274}"/>
                </a:ext>
              </a:extLst>
            </p:cNvPr>
            <p:cNvSpPr txBox="1"/>
            <p:nvPr/>
          </p:nvSpPr>
          <p:spPr>
            <a:xfrm>
              <a:off x="8204600" y="1694820"/>
              <a:ext cx="3608101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-RU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Calibri" charset="0"/>
                  <a:cs typeface="Calibri" charset="0"/>
                  <a:sym typeface="Arial"/>
                </a:rPr>
                <a:t>Адаптируйте в соответствии с рекомендациями в вашей стране</a:t>
              </a:r>
            </a:p>
          </p:txBody>
        </p:sp>
        <p:pic>
          <p:nvPicPr>
            <p:cNvPr id="14" name="Graphic 12" descr="Pencil">
              <a:extLst>
                <a:ext uri="{FF2B5EF4-FFF2-40B4-BE49-F238E27FC236}">
                  <a16:creationId xmlns:a16="http://schemas.microsoft.com/office/drawing/2014/main" id="{87FED3DA-4BBE-4F9A-ADCE-095865FB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AEC5930-ADE0-E202-C965-D8E8EA48E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200" dirty="0"/>
              <a:t>Проверьте компоненты наборов для ДЭТ на антигены SARS-CoV-2:</a:t>
            </a:r>
          </a:p>
          <a:p>
            <a:r>
              <a:rPr lang="ru-RU" dirty="0"/>
              <a:t>Пакетик с влагопоглощающим адсорбентом:</a:t>
            </a:r>
          </a:p>
          <a:p>
            <a:pPr lvl="1"/>
            <a:r>
              <a:rPr lang="ru-RU" dirty="0"/>
              <a:t>Его не используют при постановке теста. Он служит только для того, чтобы набор оставался сухим, и его следует выкинуть, когда набор распечатан. </a:t>
            </a:r>
          </a:p>
          <a:p>
            <a:pPr lvl="1"/>
            <a:r>
              <a:rPr lang="ru-RU" dirty="0"/>
              <a:t>Если на пакетике с адсорбентом есть индикатор, то его следует проверить. Если индикатор показывает, что набор находился в слишком влажной среде, то этот набор следует выбросить и использовать другой, пригодный. </a:t>
            </a:r>
          </a:p>
          <a:p>
            <a:r>
              <a:rPr lang="ru-RU" dirty="0"/>
              <a:t>Буферный раствор:</a:t>
            </a:r>
          </a:p>
          <a:p>
            <a:pPr lvl="1"/>
            <a:r>
              <a:rPr lang="ru-RU" dirty="0"/>
              <a:t>Требуется в некоторых наборах.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D71487-68A7-4230-99AA-1F54EEB25AC4}"/>
              </a:ext>
            </a:extLst>
          </p:cNvPr>
          <p:cNvSpPr txBox="1">
            <a:spLocks/>
          </p:cNvSpPr>
          <p:nvPr/>
        </p:nvSpPr>
        <p:spPr>
          <a:xfrm>
            <a:off x="990600" y="-450140"/>
            <a:ext cx="10515600" cy="9428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9448FFB-5FD1-4E93-9C9F-E6E4E390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/>
          <a:lstStyle/>
          <a:p>
            <a:r>
              <a:rPr lang="ru-RU" dirty="0"/>
              <a:t>Проверьте наборы для тестирования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AFF2DC7-11E3-A836-0CCF-3E10D8CB3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368481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Подготовка к тестированию: материалы </a:t>
            </a:r>
          </a:p>
        </p:txBody>
      </p:sp>
    </p:spTree>
    <p:extLst>
      <p:ext uri="{BB962C8B-B14F-4D97-AF65-F5344CB8AC3E}">
        <p14:creationId xmlns:p14="http://schemas.microsoft.com/office/powerpoint/2010/main" val="153477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80B71-4693-6241-AB98-F41A8A54D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val="3584948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1997</Words>
  <Application>Microsoft Office PowerPoint</Application>
  <PresentationFormat>Widescreen</PresentationFormat>
  <Paragraphs>190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Ayuthaya</vt:lpstr>
      <vt:lpstr>Calibri</vt:lpstr>
      <vt:lpstr>Office Theme</vt:lpstr>
      <vt:lpstr>1_Office Theme</vt:lpstr>
      <vt:lpstr>07</vt:lpstr>
      <vt:lpstr>Ограничение ответственности</vt:lpstr>
      <vt:lpstr>Цели изучения</vt:lpstr>
      <vt:lpstr>PowerPoint Presentation</vt:lpstr>
      <vt:lpstr>Материалы для взятия проб</vt:lpstr>
      <vt:lpstr>Материалы для постановки ДЭТ на антигены SARS-CoV-2 (1)</vt:lpstr>
      <vt:lpstr>Материалы для постановки ДЭТ на антигены SARS-CoV-2 (2)</vt:lpstr>
      <vt:lpstr>Проверьте наборы для тестирования</vt:lpstr>
      <vt:lpstr>Управление запасами</vt:lpstr>
      <vt:lpstr>PowerPoint Presentation</vt:lpstr>
      <vt:lpstr>PowerPoint Presentation</vt:lpstr>
      <vt:lpstr>PowerPoint Presentation</vt:lpstr>
      <vt:lpstr>PowerPoint Presentation</vt:lpstr>
      <vt:lpstr>Ведите надлежащие записи инвентарного учёта</vt:lpstr>
      <vt:lpstr>Когда заказывать</vt:lpstr>
      <vt:lpstr>Как заказывать</vt:lpstr>
      <vt:lpstr>Проверяйте доставленные материалы1</vt:lpstr>
      <vt:lpstr>PowerPoint Presentation</vt:lpstr>
      <vt:lpstr>PowerPoint Presentation</vt:lpstr>
      <vt:lpstr>PowerPoint Presentation</vt:lpstr>
      <vt:lpstr>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119</cp:revision>
  <dcterms:created xsi:type="dcterms:W3CDTF">2020-10-08T10:02:18Z</dcterms:created>
  <dcterms:modified xsi:type="dcterms:W3CDTF">2022-09-06T17:05:30Z</dcterms:modified>
</cp:coreProperties>
</file>