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74" r:id="rId4"/>
    <p:sldId id="298" r:id="rId5"/>
    <p:sldId id="275" r:id="rId6"/>
    <p:sldId id="287" r:id="rId7"/>
    <p:sldId id="276" r:id="rId8"/>
    <p:sldId id="277" r:id="rId9"/>
    <p:sldId id="278" r:id="rId10"/>
    <p:sldId id="279" r:id="rId11"/>
    <p:sldId id="299" r:id="rId12"/>
    <p:sldId id="300" r:id="rId13"/>
    <p:sldId id="29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di Albert" initials="H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 autoAdjust="0"/>
    <p:restoredTop sz="94710"/>
  </p:normalViewPr>
  <p:slideViewPr>
    <p:cSldViewPr snapToGrid="0" snapToObjects="1">
      <p:cViewPr varScale="1">
        <p:scale>
          <a:sx n="63" d="100"/>
          <a:sy n="63" d="100"/>
        </p:scale>
        <p:origin x="4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BF786-00CC-4E72-A793-A15AF36643A7}" type="doc">
      <dgm:prSet loTypeId="urn:microsoft.com/office/officeart/2005/8/layout/hProcess6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ZA"/>
        </a:p>
      </dgm:t>
    </dgm:pt>
    <dgm:pt modelId="{01E42DE2-28F9-4292-82FD-2378C603AC25}">
      <dgm:prSet phldrT="[Text]" custT="1"/>
      <dgm:spPr/>
      <dgm:t>
        <a:bodyPr/>
        <a:lstStyle/>
        <a:p>
          <a:r>
            <a:rPr lang="ru-RU" sz="1100" dirty="0"/>
            <a:t>Перед выполнением теста</a:t>
          </a:r>
        </a:p>
      </dgm:t>
    </dgm:pt>
    <dgm:pt modelId="{5C0F85E2-8F5A-434B-8DFB-DC4BD2FD5C96}" type="parTrans" cxnId="{3983A215-B79D-4324-AD9C-6464A548107B}">
      <dgm:prSet/>
      <dgm:spPr/>
      <dgm:t>
        <a:bodyPr/>
        <a:lstStyle/>
        <a:p>
          <a:endParaRPr lang="en-ZA"/>
        </a:p>
      </dgm:t>
    </dgm:pt>
    <dgm:pt modelId="{73F3377B-57E1-4A65-9A8B-C1BB14C2F220}" type="sibTrans" cxnId="{3983A215-B79D-4324-AD9C-6464A548107B}">
      <dgm:prSet/>
      <dgm:spPr/>
      <dgm:t>
        <a:bodyPr/>
        <a:lstStyle/>
        <a:p>
          <a:endParaRPr lang="en-ZA"/>
        </a:p>
      </dgm:t>
    </dgm:pt>
    <dgm:pt modelId="{BA7AE837-CB14-4189-8384-949B32CB1152}">
      <dgm:prSet phldrT="[Text]"/>
      <dgm:spPr/>
      <dgm:t>
        <a:bodyPr/>
        <a:lstStyle/>
        <a:p>
          <a:r>
            <a:rPr lang="ru-RU" dirty="0"/>
            <a:t>Храните наборы для ДЭТ правильно</a:t>
          </a:r>
        </a:p>
        <a:p>
          <a:endParaRPr lang="en-ZA" dirty="0"/>
        </a:p>
        <a:p>
          <a:r>
            <a:rPr lang="ru-RU" dirty="0"/>
            <a:t>Правильно отбирайте людей для тестирования</a:t>
          </a:r>
        </a:p>
        <a:p>
          <a:endParaRPr lang="en-ZA" dirty="0"/>
        </a:p>
        <a:p>
          <a:r>
            <a:rPr lang="ru-RU" dirty="0"/>
            <a:t>Правильно берите пробы</a:t>
          </a:r>
        </a:p>
      </dgm:t>
    </dgm:pt>
    <dgm:pt modelId="{AD72ADFE-F6F7-4BEC-935E-D2B960AB4F40}" type="parTrans" cxnId="{D68AE568-0C2E-4473-A045-6DFB81A1CEAE}">
      <dgm:prSet/>
      <dgm:spPr/>
      <dgm:t>
        <a:bodyPr/>
        <a:lstStyle/>
        <a:p>
          <a:endParaRPr lang="en-ZA"/>
        </a:p>
      </dgm:t>
    </dgm:pt>
    <dgm:pt modelId="{0DA5989A-34D5-44CD-B4A4-972A66A408B0}" type="sibTrans" cxnId="{D68AE568-0C2E-4473-A045-6DFB81A1CEAE}">
      <dgm:prSet/>
      <dgm:spPr/>
      <dgm:t>
        <a:bodyPr/>
        <a:lstStyle/>
        <a:p>
          <a:endParaRPr lang="en-ZA"/>
        </a:p>
      </dgm:t>
    </dgm:pt>
    <dgm:pt modelId="{F2322F0E-21A5-402F-B34F-FF94E2B4B0EF}">
      <dgm:prSet phldrT="[Text]"/>
      <dgm:spPr/>
      <dgm:t>
        <a:bodyPr/>
        <a:lstStyle/>
        <a:p>
          <a:r>
            <a:rPr lang="ru-RU" dirty="0"/>
            <a:t>Во время выполнения теста</a:t>
          </a:r>
        </a:p>
      </dgm:t>
    </dgm:pt>
    <dgm:pt modelId="{9B5E1D47-4296-4158-883E-09F8E70B8F0D}" type="parTrans" cxnId="{05282331-BC74-480D-8907-3D5CD9407C10}">
      <dgm:prSet/>
      <dgm:spPr/>
      <dgm:t>
        <a:bodyPr/>
        <a:lstStyle/>
        <a:p>
          <a:endParaRPr lang="en-ZA"/>
        </a:p>
      </dgm:t>
    </dgm:pt>
    <dgm:pt modelId="{72383F04-D7A9-4DCB-8BC9-6A9A0C5A8A60}" type="sibTrans" cxnId="{05282331-BC74-480D-8907-3D5CD9407C10}">
      <dgm:prSet/>
      <dgm:spPr/>
      <dgm:t>
        <a:bodyPr/>
        <a:lstStyle/>
        <a:p>
          <a:endParaRPr lang="en-ZA"/>
        </a:p>
      </dgm:t>
    </dgm:pt>
    <dgm:pt modelId="{3CE5F7BB-EA8E-41B9-80E9-BDFAD2024FE0}">
      <dgm:prSet phldrT="[Text]"/>
      <dgm:spPr/>
      <dgm:t>
        <a:bodyPr/>
        <a:lstStyle/>
        <a:p>
          <a:r>
            <a:rPr lang="ru-RU" dirty="0"/>
            <a:t>Правильная проба</a:t>
          </a:r>
        </a:p>
        <a:p>
          <a:endParaRPr lang="en-ZA" dirty="0"/>
        </a:p>
        <a:p>
          <a:r>
            <a:rPr lang="ru-RU" dirty="0"/>
            <a:t>Правильная процедура</a:t>
          </a:r>
        </a:p>
        <a:p>
          <a:endParaRPr lang="en-ZA" dirty="0"/>
        </a:p>
        <a:p>
          <a:r>
            <a:rPr lang="ru-RU" dirty="0"/>
            <a:t>Выполнен контроль качества</a:t>
          </a:r>
        </a:p>
      </dgm:t>
    </dgm:pt>
    <dgm:pt modelId="{F84130F2-D623-4293-9910-E95B88A6CF1D}" type="parTrans" cxnId="{7B0ECD34-2AF2-4A1F-86BA-AD67DCC4ADC8}">
      <dgm:prSet/>
      <dgm:spPr/>
      <dgm:t>
        <a:bodyPr/>
        <a:lstStyle/>
        <a:p>
          <a:endParaRPr lang="en-ZA"/>
        </a:p>
      </dgm:t>
    </dgm:pt>
    <dgm:pt modelId="{3D78708A-107C-421D-9741-670C75DCDAAE}" type="sibTrans" cxnId="{7B0ECD34-2AF2-4A1F-86BA-AD67DCC4ADC8}">
      <dgm:prSet/>
      <dgm:spPr/>
      <dgm:t>
        <a:bodyPr/>
        <a:lstStyle/>
        <a:p>
          <a:endParaRPr lang="en-ZA"/>
        </a:p>
      </dgm:t>
    </dgm:pt>
    <dgm:pt modelId="{2713AC6D-0FEB-4C61-A16E-7F0886FBBA7F}">
      <dgm:prSet phldrT="[Text]"/>
      <dgm:spPr/>
      <dgm:t>
        <a:bodyPr/>
        <a:lstStyle/>
        <a:p>
          <a:r>
            <a:rPr lang="ru-RU" dirty="0"/>
            <a:t>После выполнения теста</a:t>
          </a:r>
        </a:p>
      </dgm:t>
    </dgm:pt>
    <dgm:pt modelId="{91B3B4E9-F7BB-4B76-A562-7111EC452FC0}" type="parTrans" cxnId="{303D4201-B64A-42A1-B9F6-4CE3BA7F7F1E}">
      <dgm:prSet/>
      <dgm:spPr/>
      <dgm:t>
        <a:bodyPr/>
        <a:lstStyle/>
        <a:p>
          <a:endParaRPr lang="en-ZA"/>
        </a:p>
      </dgm:t>
    </dgm:pt>
    <dgm:pt modelId="{1EFEC0D4-7B6A-4B0F-9D38-B6F34A99FBF9}" type="sibTrans" cxnId="{303D4201-B64A-42A1-B9F6-4CE3BA7F7F1E}">
      <dgm:prSet/>
      <dgm:spPr/>
      <dgm:t>
        <a:bodyPr/>
        <a:lstStyle/>
        <a:p>
          <a:endParaRPr lang="en-ZA"/>
        </a:p>
      </dgm:t>
    </dgm:pt>
    <dgm:pt modelId="{C2BE874A-2EC1-4CC8-9C37-DBE459201793}">
      <dgm:prSet phldrT="[Text]"/>
      <dgm:spPr/>
      <dgm:t>
        <a:bodyPr/>
        <a:lstStyle/>
        <a:p>
          <a:r>
            <a:rPr lang="ru-RU" dirty="0"/>
            <a:t>Правильные учёт и регистрация результатов</a:t>
          </a:r>
        </a:p>
        <a:p>
          <a:endParaRPr lang="en-ZA" dirty="0"/>
        </a:p>
        <a:p>
          <a:r>
            <a:rPr lang="ru-RU" dirty="0"/>
            <a:t>Выдача правильного результата</a:t>
          </a:r>
        </a:p>
      </dgm:t>
    </dgm:pt>
    <dgm:pt modelId="{D124FBEF-5E36-4AC7-B33A-56AD5CE8BB69}" type="parTrans" cxnId="{833AF004-B72B-41AA-9208-707A8DFC4117}">
      <dgm:prSet/>
      <dgm:spPr/>
      <dgm:t>
        <a:bodyPr/>
        <a:lstStyle/>
        <a:p>
          <a:endParaRPr lang="en-ZA"/>
        </a:p>
      </dgm:t>
    </dgm:pt>
    <dgm:pt modelId="{E9827510-7FA6-4C0D-A428-ACA6F2E4EE95}" type="sibTrans" cxnId="{833AF004-B72B-41AA-9208-707A8DFC4117}">
      <dgm:prSet/>
      <dgm:spPr/>
      <dgm:t>
        <a:bodyPr/>
        <a:lstStyle/>
        <a:p>
          <a:endParaRPr lang="en-ZA"/>
        </a:p>
      </dgm:t>
    </dgm:pt>
    <dgm:pt modelId="{D0AC5A13-1D16-4ED1-999B-B11C0C96AAB7}" type="pres">
      <dgm:prSet presAssocID="{7F2BF786-00CC-4E72-A793-A15AF36643A7}" presName="theList" presStyleCnt="0">
        <dgm:presLayoutVars>
          <dgm:dir/>
          <dgm:animLvl val="lvl"/>
          <dgm:resizeHandles val="exact"/>
        </dgm:presLayoutVars>
      </dgm:prSet>
      <dgm:spPr/>
    </dgm:pt>
    <dgm:pt modelId="{A81035B2-6C3F-4BCF-B6B6-A48C7C52AA72}" type="pres">
      <dgm:prSet presAssocID="{01E42DE2-28F9-4292-82FD-2378C603AC25}" presName="compNode" presStyleCnt="0"/>
      <dgm:spPr/>
    </dgm:pt>
    <dgm:pt modelId="{D6F9923C-5C90-4ED0-A278-AF09A02679DB}" type="pres">
      <dgm:prSet presAssocID="{01E42DE2-28F9-4292-82FD-2378C603AC25}" presName="noGeometry" presStyleCnt="0"/>
      <dgm:spPr/>
    </dgm:pt>
    <dgm:pt modelId="{D98529C0-F50C-40F6-9D2B-8832715A262B}" type="pres">
      <dgm:prSet presAssocID="{01E42DE2-28F9-4292-82FD-2378C603AC25}" presName="childTextVisible" presStyleLbl="bgAccFollowNode1" presStyleIdx="0" presStyleCnt="3">
        <dgm:presLayoutVars>
          <dgm:bulletEnabled val="1"/>
        </dgm:presLayoutVars>
      </dgm:prSet>
      <dgm:spPr/>
    </dgm:pt>
    <dgm:pt modelId="{F6F238B4-D08F-4F4F-870E-0D5C5CEC31C3}" type="pres">
      <dgm:prSet presAssocID="{01E42DE2-28F9-4292-82FD-2378C603AC25}" presName="childTextHidden" presStyleLbl="bgAccFollowNode1" presStyleIdx="0" presStyleCnt="3"/>
      <dgm:spPr/>
    </dgm:pt>
    <dgm:pt modelId="{37828790-061C-4229-B94C-7312DD9B739C}" type="pres">
      <dgm:prSet presAssocID="{01E42DE2-28F9-4292-82FD-2378C603AC2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B2FF444-2DBC-4A9B-B2B9-8BCEFC739DB6}" type="pres">
      <dgm:prSet presAssocID="{01E42DE2-28F9-4292-82FD-2378C603AC25}" presName="aSpace" presStyleCnt="0"/>
      <dgm:spPr/>
    </dgm:pt>
    <dgm:pt modelId="{E7987E34-BF75-454F-B1AC-668E11B67357}" type="pres">
      <dgm:prSet presAssocID="{F2322F0E-21A5-402F-B34F-FF94E2B4B0EF}" presName="compNode" presStyleCnt="0"/>
      <dgm:spPr/>
    </dgm:pt>
    <dgm:pt modelId="{7E1A6360-6B10-4B32-89A5-6E00D7EB3468}" type="pres">
      <dgm:prSet presAssocID="{F2322F0E-21A5-402F-B34F-FF94E2B4B0EF}" presName="noGeometry" presStyleCnt="0"/>
      <dgm:spPr/>
    </dgm:pt>
    <dgm:pt modelId="{89C1310D-DB09-4DEA-A783-E6EBCBEADC20}" type="pres">
      <dgm:prSet presAssocID="{F2322F0E-21A5-402F-B34F-FF94E2B4B0EF}" presName="childTextVisible" presStyleLbl="bgAccFollowNode1" presStyleIdx="1" presStyleCnt="3">
        <dgm:presLayoutVars>
          <dgm:bulletEnabled val="1"/>
        </dgm:presLayoutVars>
      </dgm:prSet>
      <dgm:spPr/>
    </dgm:pt>
    <dgm:pt modelId="{2C886F73-9BFE-4C5F-8E14-82ACA43BD5B6}" type="pres">
      <dgm:prSet presAssocID="{F2322F0E-21A5-402F-B34F-FF94E2B4B0EF}" presName="childTextHidden" presStyleLbl="bgAccFollowNode1" presStyleIdx="1" presStyleCnt="3"/>
      <dgm:spPr/>
    </dgm:pt>
    <dgm:pt modelId="{DE486BE8-9E42-431D-AC29-EFA904200E58}" type="pres">
      <dgm:prSet presAssocID="{F2322F0E-21A5-402F-B34F-FF94E2B4B0E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E13BA13-0E46-4D8C-AF36-FCDE2318539E}" type="pres">
      <dgm:prSet presAssocID="{F2322F0E-21A5-402F-B34F-FF94E2B4B0EF}" presName="aSpace" presStyleCnt="0"/>
      <dgm:spPr/>
    </dgm:pt>
    <dgm:pt modelId="{B971FFA4-9BC5-42D9-8493-48F5D21D97B5}" type="pres">
      <dgm:prSet presAssocID="{2713AC6D-0FEB-4C61-A16E-7F0886FBBA7F}" presName="compNode" presStyleCnt="0"/>
      <dgm:spPr/>
    </dgm:pt>
    <dgm:pt modelId="{E50ADB93-FDCB-49EE-A78A-1FFC65B95443}" type="pres">
      <dgm:prSet presAssocID="{2713AC6D-0FEB-4C61-A16E-7F0886FBBA7F}" presName="noGeometry" presStyleCnt="0"/>
      <dgm:spPr/>
    </dgm:pt>
    <dgm:pt modelId="{4D6B0018-7C5C-415E-BFC0-E13DC5155B33}" type="pres">
      <dgm:prSet presAssocID="{2713AC6D-0FEB-4C61-A16E-7F0886FBBA7F}" presName="childTextVisible" presStyleLbl="bgAccFollowNode1" presStyleIdx="2" presStyleCnt="3">
        <dgm:presLayoutVars>
          <dgm:bulletEnabled val="1"/>
        </dgm:presLayoutVars>
      </dgm:prSet>
      <dgm:spPr/>
    </dgm:pt>
    <dgm:pt modelId="{A77FAC75-B331-47A8-BDAE-86D0A37E1BBD}" type="pres">
      <dgm:prSet presAssocID="{2713AC6D-0FEB-4C61-A16E-7F0886FBBA7F}" presName="childTextHidden" presStyleLbl="bgAccFollowNode1" presStyleIdx="2" presStyleCnt="3"/>
      <dgm:spPr/>
    </dgm:pt>
    <dgm:pt modelId="{CD573AE0-B631-400A-9650-9EC821D79BC9}" type="pres">
      <dgm:prSet presAssocID="{2713AC6D-0FEB-4C61-A16E-7F0886FBBA7F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303D4201-B64A-42A1-B9F6-4CE3BA7F7F1E}" srcId="{7F2BF786-00CC-4E72-A793-A15AF36643A7}" destId="{2713AC6D-0FEB-4C61-A16E-7F0886FBBA7F}" srcOrd="2" destOrd="0" parTransId="{91B3B4E9-F7BB-4B76-A562-7111EC452FC0}" sibTransId="{1EFEC0D4-7B6A-4B0F-9D38-B6F34A99FBF9}"/>
    <dgm:cxn modelId="{833AF004-B72B-41AA-9208-707A8DFC4117}" srcId="{2713AC6D-0FEB-4C61-A16E-7F0886FBBA7F}" destId="{C2BE874A-2EC1-4CC8-9C37-DBE459201793}" srcOrd="0" destOrd="0" parTransId="{D124FBEF-5E36-4AC7-B33A-56AD5CE8BB69}" sibTransId="{E9827510-7FA6-4C0D-A428-ACA6F2E4EE95}"/>
    <dgm:cxn modelId="{3983A215-B79D-4324-AD9C-6464A548107B}" srcId="{7F2BF786-00CC-4E72-A793-A15AF36643A7}" destId="{01E42DE2-28F9-4292-82FD-2378C603AC25}" srcOrd="0" destOrd="0" parTransId="{5C0F85E2-8F5A-434B-8DFB-DC4BD2FD5C96}" sibTransId="{73F3377B-57E1-4A65-9A8B-C1BB14C2F220}"/>
    <dgm:cxn modelId="{05282331-BC74-480D-8907-3D5CD9407C10}" srcId="{7F2BF786-00CC-4E72-A793-A15AF36643A7}" destId="{F2322F0E-21A5-402F-B34F-FF94E2B4B0EF}" srcOrd="1" destOrd="0" parTransId="{9B5E1D47-4296-4158-883E-09F8E70B8F0D}" sibTransId="{72383F04-D7A9-4DCB-8BC9-6A9A0C5A8A60}"/>
    <dgm:cxn modelId="{7B0ECD34-2AF2-4A1F-86BA-AD67DCC4ADC8}" srcId="{F2322F0E-21A5-402F-B34F-FF94E2B4B0EF}" destId="{3CE5F7BB-EA8E-41B9-80E9-BDFAD2024FE0}" srcOrd="0" destOrd="0" parTransId="{F84130F2-D623-4293-9910-E95B88A6CF1D}" sibTransId="{3D78708A-107C-421D-9741-670C75DCDAAE}"/>
    <dgm:cxn modelId="{03BF715B-7FE5-4762-ADAE-CA3272D8F38F}" type="presOf" srcId="{7F2BF786-00CC-4E72-A793-A15AF36643A7}" destId="{D0AC5A13-1D16-4ED1-999B-B11C0C96AAB7}" srcOrd="0" destOrd="0" presId="urn:microsoft.com/office/officeart/2005/8/layout/hProcess6"/>
    <dgm:cxn modelId="{F17FF05F-0533-4309-9A0A-6F10A26C0F2A}" type="presOf" srcId="{2713AC6D-0FEB-4C61-A16E-7F0886FBBA7F}" destId="{CD573AE0-B631-400A-9650-9EC821D79BC9}" srcOrd="0" destOrd="0" presId="urn:microsoft.com/office/officeart/2005/8/layout/hProcess6"/>
    <dgm:cxn modelId="{D68AE568-0C2E-4473-A045-6DFB81A1CEAE}" srcId="{01E42DE2-28F9-4292-82FD-2378C603AC25}" destId="{BA7AE837-CB14-4189-8384-949B32CB1152}" srcOrd="0" destOrd="0" parTransId="{AD72ADFE-F6F7-4BEC-935E-D2B960AB4F40}" sibTransId="{0DA5989A-34D5-44CD-B4A4-972A66A408B0}"/>
    <dgm:cxn modelId="{B2A90A72-EE2D-41D8-B2EC-A56E7F1C4621}" type="presOf" srcId="{BA7AE837-CB14-4189-8384-949B32CB1152}" destId="{D98529C0-F50C-40F6-9D2B-8832715A262B}" srcOrd="0" destOrd="0" presId="urn:microsoft.com/office/officeart/2005/8/layout/hProcess6"/>
    <dgm:cxn modelId="{218676A1-AFDD-47A2-B415-65528B35DA1C}" type="presOf" srcId="{3CE5F7BB-EA8E-41B9-80E9-BDFAD2024FE0}" destId="{2C886F73-9BFE-4C5F-8E14-82ACA43BD5B6}" srcOrd="1" destOrd="0" presId="urn:microsoft.com/office/officeart/2005/8/layout/hProcess6"/>
    <dgm:cxn modelId="{DBFBE3A4-CE21-4D1E-BC23-86940D8EBEB8}" type="presOf" srcId="{C2BE874A-2EC1-4CC8-9C37-DBE459201793}" destId="{A77FAC75-B331-47A8-BDAE-86D0A37E1BBD}" srcOrd="1" destOrd="0" presId="urn:microsoft.com/office/officeart/2005/8/layout/hProcess6"/>
    <dgm:cxn modelId="{B92507A5-FB4F-49B4-8A29-1AA9DA33FC71}" type="presOf" srcId="{C2BE874A-2EC1-4CC8-9C37-DBE459201793}" destId="{4D6B0018-7C5C-415E-BFC0-E13DC5155B33}" srcOrd="0" destOrd="0" presId="urn:microsoft.com/office/officeart/2005/8/layout/hProcess6"/>
    <dgm:cxn modelId="{4934B4AD-1116-4DF0-B81C-468DDEE497BF}" type="presOf" srcId="{BA7AE837-CB14-4189-8384-949B32CB1152}" destId="{F6F238B4-D08F-4F4F-870E-0D5C5CEC31C3}" srcOrd="1" destOrd="0" presId="urn:microsoft.com/office/officeart/2005/8/layout/hProcess6"/>
    <dgm:cxn modelId="{45BA4CB2-CAFD-477D-86FF-4FB910B0CE1B}" type="presOf" srcId="{F2322F0E-21A5-402F-B34F-FF94E2B4B0EF}" destId="{DE486BE8-9E42-431D-AC29-EFA904200E58}" srcOrd="0" destOrd="0" presId="urn:microsoft.com/office/officeart/2005/8/layout/hProcess6"/>
    <dgm:cxn modelId="{FD61DDD8-BEDE-4912-86D5-DD0FEC216E1F}" type="presOf" srcId="{01E42DE2-28F9-4292-82FD-2378C603AC25}" destId="{37828790-061C-4229-B94C-7312DD9B739C}" srcOrd="0" destOrd="0" presId="urn:microsoft.com/office/officeart/2005/8/layout/hProcess6"/>
    <dgm:cxn modelId="{664C07EF-6B70-412B-A491-3ED0B165A32C}" type="presOf" srcId="{3CE5F7BB-EA8E-41B9-80E9-BDFAD2024FE0}" destId="{89C1310D-DB09-4DEA-A783-E6EBCBEADC20}" srcOrd="0" destOrd="0" presId="urn:microsoft.com/office/officeart/2005/8/layout/hProcess6"/>
    <dgm:cxn modelId="{4A1DD1BD-2E4D-43E8-B515-D54AC7D4BC2D}" type="presParOf" srcId="{D0AC5A13-1D16-4ED1-999B-B11C0C96AAB7}" destId="{A81035B2-6C3F-4BCF-B6B6-A48C7C52AA72}" srcOrd="0" destOrd="0" presId="urn:microsoft.com/office/officeart/2005/8/layout/hProcess6"/>
    <dgm:cxn modelId="{2444BD63-0F1E-4DC8-B28C-D25593D78740}" type="presParOf" srcId="{A81035B2-6C3F-4BCF-B6B6-A48C7C52AA72}" destId="{D6F9923C-5C90-4ED0-A278-AF09A02679DB}" srcOrd="0" destOrd="0" presId="urn:microsoft.com/office/officeart/2005/8/layout/hProcess6"/>
    <dgm:cxn modelId="{FFE2B317-807D-4A68-B4AD-3A28F381D5B2}" type="presParOf" srcId="{A81035B2-6C3F-4BCF-B6B6-A48C7C52AA72}" destId="{D98529C0-F50C-40F6-9D2B-8832715A262B}" srcOrd="1" destOrd="0" presId="urn:microsoft.com/office/officeart/2005/8/layout/hProcess6"/>
    <dgm:cxn modelId="{4AA369F5-BF3F-4D23-B468-5999016FF697}" type="presParOf" srcId="{A81035B2-6C3F-4BCF-B6B6-A48C7C52AA72}" destId="{F6F238B4-D08F-4F4F-870E-0D5C5CEC31C3}" srcOrd="2" destOrd="0" presId="urn:microsoft.com/office/officeart/2005/8/layout/hProcess6"/>
    <dgm:cxn modelId="{1F108AD0-4E4D-4746-BDDC-62428B5934F0}" type="presParOf" srcId="{A81035B2-6C3F-4BCF-B6B6-A48C7C52AA72}" destId="{37828790-061C-4229-B94C-7312DD9B739C}" srcOrd="3" destOrd="0" presId="urn:microsoft.com/office/officeart/2005/8/layout/hProcess6"/>
    <dgm:cxn modelId="{C960DAB1-9358-43A1-A54B-4B7142A52A10}" type="presParOf" srcId="{D0AC5A13-1D16-4ED1-999B-B11C0C96AAB7}" destId="{3B2FF444-2DBC-4A9B-B2B9-8BCEFC739DB6}" srcOrd="1" destOrd="0" presId="urn:microsoft.com/office/officeart/2005/8/layout/hProcess6"/>
    <dgm:cxn modelId="{82392995-8DBA-4541-90FE-D9BE728A5FB5}" type="presParOf" srcId="{D0AC5A13-1D16-4ED1-999B-B11C0C96AAB7}" destId="{E7987E34-BF75-454F-B1AC-668E11B67357}" srcOrd="2" destOrd="0" presId="urn:microsoft.com/office/officeart/2005/8/layout/hProcess6"/>
    <dgm:cxn modelId="{CDBC696A-8BFD-41E9-B170-81D49A621C89}" type="presParOf" srcId="{E7987E34-BF75-454F-B1AC-668E11B67357}" destId="{7E1A6360-6B10-4B32-89A5-6E00D7EB3468}" srcOrd="0" destOrd="0" presId="urn:microsoft.com/office/officeart/2005/8/layout/hProcess6"/>
    <dgm:cxn modelId="{3D5B774D-B322-4F5D-B91B-BBB9CEDAA664}" type="presParOf" srcId="{E7987E34-BF75-454F-B1AC-668E11B67357}" destId="{89C1310D-DB09-4DEA-A783-E6EBCBEADC20}" srcOrd="1" destOrd="0" presId="urn:microsoft.com/office/officeart/2005/8/layout/hProcess6"/>
    <dgm:cxn modelId="{6C8C6ED4-2DDB-4C96-BB9F-CC0E03D18484}" type="presParOf" srcId="{E7987E34-BF75-454F-B1AC-668E11B67357}" destId="{2C886F73-9BFE-4C5F-8E14-82ACA43BD5B6}" srcOrd="2" destOrd="0" presId="urn:microsoft.com/office/officeart/2005/8/layout/hProcess6"/>
    <dgm:cxn modelId="{E4B93A49-1BEF-4B00-A833-6BCAC15FA2C6}" type="presParOf" srcId="{E7987E34-BF75-454F-B1AC-668E11B67357}" destId="{DE486BE8-9E42-431D-AC29-EFA904200E58}" srcOrd="3" destOrd="0" presId="urn:microsoft.com/office/officeart/2005/8/layout/hProcess6"/>
    <dgm:cxn modelId="{61261110-F9C6-4976-9258-73037C19CBFA}" type="presParOf" srcId="{D0AC5A13-1D16-4ED1-999B-B11C0C96AAB7}" destId="{7E13BA13-0E46-4D8C-AF36-FCDE2318539E}" srcOrd="3" destOrd="0" presId="urn:microsoft.com/office/officeart/2005/8/layout/hProcess6"/>
    <dgm:cxn modelId="{7D318C09-ECBF-4369-974C-9FD7864F6A2A}" type="presParOf" srcId="{D0AC5A13-1D16-4ED1-999B-B11C0C96AAB7}" destId="{B971FFA4-9BC5-42D9-8493-48F5D21D97B5}" srcOrd="4" destOrd="0" presId="urn:microsoft.com/office/officeart/2005/8/layout/hProcess6"/>
    <dgm:cxn modelId="{A23CEE7C-C2B3-4CF5-BF0D-376A207A1674}" type="presParOf" srcId="{B971FFA4-9BC5-42D9-8493-48F5D21D97B5}" destId="{E50ADB93-FDCB-49EE-A78A-1FFC65B95443}" srcOrd="0" destOrd="0" presId="urn:microsoft.com/office/officeart/2005/8/layout/hProcess6"/>
    <dgm:cxn modelId="{667BF24F-1B86-481D-9DB3-45658B27BE1F}" type="presParOf" srcId="{B971FFA4-9BC5-42D9-8493-48F5D21D97B5}" destId="{4D6B0018-7C5C-415E-BFC0-E13DC5155B33}" srcOrd="1" destOrd="0" presId="urn:microsoft.com/office/officeart/2005/8/layout/hProcess6"/>
    <dgm:cxn modelId="{5F06A998-7E65-4C0A-A200-A61A7B4F3D4E}" type="presParOf" srcId="{B971FFA4-9BC5-42D9-8493-48F5D21D97B5}" destId="{A77FAC75-B331-47A8-BDAE-86D0A37E1BBD}" srcOrd="2" destOrd="0" presId="urn:microsoft.com/office/officeart/2005/8/layout/hProcess6"/>
    <dgm:cxn modelId="{ADA4A504-B6F5-44CF-B8FB-C7D4B2114597}" type="presParOf" srcId="{B971FFA4-9BC5-42D9-8493-48F5D21D97B5}" destId="{CD573AE0-B631-400A-9650-9EC821D79B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529C0-F50C-40F6-9D2B-8832715A262B}">
      <dsp:nvSpPr>
        <dsp:cNvPr id="0" name=""/>
        <dsp:cNvSpPr/>
      </dsp:nvSpPr>
      <dsp:spPr>
        <a:xfrm>
          <a:off x="648663" y="1133213"/>
          <a:ext cx="2575144" cy="2251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Храните наборы для ДЭТ правильно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Правильно отбирайте людей для тестирования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Правильно берите пробы</a:t>
          </a:r>
        </a:p>
      </dsp:txBody>
      <dsp:txXfrm>
        <a:off x="1292449" y="1470863"/>
        <a:ext cx="1255383" cy="1575700"/>
      </dsp:txXfrm>
    </dsp:sp>
    <dsp:sp modelId="{37828790-061C-4229-B94C-7312DD9B739C}">
      <dsp:nvSpPr>
        <dsp:cNvPr id="0" name=""/>
        <dsp:cNvSpPr/>
      </dsp:nvSpPr>
      <dsp:spPr>
        <a:xfrm>
          <a:off x="4877" y="1614927"/>
          <a:ext cx="1287572" cy="1287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Перед выполнением теста</a:t>
          </a:r>
        </a:p>
      </dsp:txBody>
      <dsp:txXfrm>
        <a:off x="193438" y="1803488"/>
        <a:ext cx="910450" cy="910450"/>
      </dsp:txXfrm>
    </dsp:sp>
    <dsp:sp modelId="{89C1310D-DB09-4DEA-A783-E6EBCBEADC20}">
      <dsp:nvSpPr>
        <dsp:cNvPr id="0" name=""/>
        <dsp:cNvSpPr/>
      </dsp:nvSpPr>
      <dsp:spPr>
        <a:xfrm>
          <a:off x="4028541" y="1133213"/>
          <a:ext cx="2575144" cy="2251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Правильная проба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Правильная процедура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Выполнен контроль качества</a:t>
          </a:r>
        </a:p>
      </dsp:txBody>
      <dsp:txXfrm>
        <a:off x="4672327" y="1470863"/>
        <a:ext cx="1255383" cy="1575700"/>
      </dsp:txXfrm>
    </dsp:sp>
    <dsp:sp modelId="{DE486BE8-9E42-431D-AC29-EFA904200E58}">
      <dsp:nvSpPr>
        <dsp:cNvPr id="0" name=""/>
        <dsp:cNvSpPr/>
      </dsp:nvSpPr>
      <dsp:spPr>
        <a:xfrm>
          <a:off x="3384754" y="1614927"/>
          <a:ext cx="1287572" cy="1287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Во время выполнения теста</a:t>
          </a:r>
        </a:p>
      </dsp:txBody>
      <dsp:txXfrm>
        <a:off x="3573315" y="1803488"/>
        <a:ext cx="910450" cy="910450"/>
      </dsp:txXfrm>
    </dsp:sp>
    <dsp:sp modelId="{4D6B0018-7C5C-415E-BFC0-E13DC5155B33}">
      <dsp:nvSpPr>
        <dsp:cNvPr id="0" name=""/>
        <dsp:cNvSpPr/>
      </dsp:nvSpPr>
      <dsp:spPr>
        <a:xfrm>
          <a:off x="7408418" y="1133213"/>
          <a:ext cx="2575144" cy="2251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Правильные учёт и регистрация результатов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Выдача правильного результата</a:t>
          </a:r>
        </a:p>
      </dsp:txBody>
      <dsp:txXfrm>
        <a:off x="8052205" y="1470863"/>
        <a:ext cx="1255383" cy="1575700"/>
      </dsp:txXfrm>
    </dsp:sp>
    <dsp:sp modelId="{CD573AE0-B631-400A-9650-9EC821D79BC9}">
      <dsp:nvSpPr>
        <dsp:cNvPr id="0" name=""/>
        <dsp:cNvSpPr/>
      </dsp:nvSpPr>
      <dsp:spPr>
        <a:xfrm>
          <a:off x="6764632" y="1614927"/>
          <a:ext cx="1287572" cy="1287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После выполнения теста</a:t>
          </a:r>
        </a:p>
      </dsp:txBody>
      <dsp:txXfrm>
        <a:off x="6953193" y="1803488"/>
        <a:ext cx="910450" cy="910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BD40-84B1-2349-A508-11CBED669F65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6307-915A-134B-ACFB-C4EC86CF7165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05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oom, drawing&#10;&#10;Description automatically generated"/>
          <p:cNvPicPr>
            <a:picLocks noChangeAspect="1"/>
          </p:cNvPicPr>
          <p:nvPr userDrawn="1"/>
        </p:nvPicPr>
        <p:blipFill rotWithShape="1">
          <a:blip r:embed="rId2"/>
          <a:srcRect l="5682" t="14816" r="19761" b="15339"/>
          <a:stretch>
            <a:fillRect/>
          </a:stretch>
        </p:blipFill>
        <p:spPr>
          <a:xfrm>
            <a:off x="5546035" y="2024539"/>
            <a:ext cx="6645965" cy="350210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2B81-2778-5C41-B3B3-DFCBD4CA0C71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03" y="159407"/>
            <a:ext cx="1917098" cy="671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389AD6-CCDF-4FE1-9B0A-4FE3040B6F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5600" y="57600"/>
            <a:ext cx="2970769" cy="87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D41-62B4-234C-9B02-C581AEEE8082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139-AF18-F44B-BD06-58DDC85C1355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1pPr>
            <a:lvl2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2pPr>
            <a:lvl3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3pPr>
            <a:lvl4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4pPr>
            <a:lvl5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B709DE2-93F8-7E45-91D0-E19ACC3ADA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SARS-CoV-2 Antigen Rapid Diagnostic Test Training Workshop – v2.0 | Quality testing using SARS-CoV-2 Antigen RDTs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Picture 2" descr="https://logos-download.com/wp-content/uploads/2016/12/World_Health_Organization_logo_logotyp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9" y="56863"/>
            <a:ext cx="2972151" cy="8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03" y="159407"/>
            <a:ext cx="1917098" cy="671840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F28A4EDD-C19D-FD48-8FBA-7993F92AB3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06210" y="1678259"/>
            <a:ext cx="2384454" cy="2384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5EA974-06F3-674E-A7C4-3C43552F24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32697" y="3297090"/>
            <a:ext cx="1960709" cy="1960709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5A489359-FD66-6849-945F-78CBB2A9C4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13502" y="3672631"/>
            <a:ext cx="1960709" cy="19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3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/>
              <a:t>SARS-CoV-2 Antigen Rapid Diagnostic Test Training Workshop – v2.0 | Quality testing using SARS-CoV-2 Antigen RDTs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/>
              <a:pPr/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60639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9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SARS-CoV-2 Antigen Rapid Diagnostic Test Training Workshop – v2.0 | Quality testing using SARS-CoV-2 Antigen RDTs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82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SARS-CoV-2 Antigen Rapid Diagnostic Test Training Workshop – v2.0 | Quality testing using SARS-CoV-2 Antigen RDTs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22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SARS-CoV-2 Antigen Rapid Diagnostic Test Training Workshop – v2.0 | Quality testing using SARS-CoV-2 Antigen RDTs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83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SARS-CoV-2 Antigen Rapid Diagnostic Test Training Workshop – v2.0 | Quality testing using SARS-CoV-2 Antigen RDTs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4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/>
              <a:t>‹#›</a:t>
            </a:fld>
            <a:endParaRPr lang="en-GB" sz="10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SARS-CoV-2 Antigen Rapid Diagnostic Test Training Workshop – v2.0 | Quality testing using SARS-CoV-2 Antigen RDTs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80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SARS-CoV-2 Antigen Rapid Diagnostic Test Training Workshop – v2.0 | Quality testing using SARS-CoV-2 Antigen RDTs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11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SARS-CoV-2 Antigen Rapid Diagnostic Test Training Workshop – v2.0 | Quality testing using SARS-CoV-2 Antigen RDTs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179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SARS-CoV-2 Antigen Rapid Diagnostic Test Training Workshop – v2.0 | Quality testing using SARS-CoV-2 Antigen RDTs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06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1pPr>
            <a:lvl2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2pPr>
            <a:lvl3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3pPr>
            <a:lvl4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4pPr>
            <a:lvl5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B709DE2-93F8-7E45-91D0-E19ACC3A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23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4661-BAA7-F149-B0AE-2834D6842173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FBA3-CBE1-834F-823B-F08B6CF2EF30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3-26BA-CE4B-AA8D-50468E00C9E9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9D2-B145-9744-A7CB-0ED55E6AD7CA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A66-22E5-284D-A669-21C8322AB884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7C-D06F-5A48-8287-7DB99DDE1A10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B58B-8C31-CE4B-8FCE-2DE0FE0DE13E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SARS-CoV-2 Antigen Rapid Diagnostic Test Training Workshop – v2.0 | Quality testing using SARS-CoV-2 Antigen RDTs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7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" TargetMode="External"/><Relationship Id="rId2" Type="http://schemas.openxmlformats.org/officeDocument/2006/relationships/hyperlink" Target="https://extranet.who.int/hslp/?q=content/terms-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rhrt@who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784" y="2281338"/>
            <a:ext cx="4588565" cy="1050042"/>
          </a:xfrm>
        </p:spPr>
        <p:txBody>
          <a:bodyPr/>
          <a:lstStyle/>
          <a:p>
            <a:r>
              <a:rPr lang="ru-RU" dirty="0"/>
              <a:t>04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784" y="3484166"/>
            <a:ext cx="4684776" cy="2353926"/>
          </a:xfrm>
        </p:spPr>
        <p:txBody>
          <a:bodyPr>
            <a:noAutofit/>
          </a:bodyPr>
          <a:lstStyle/>
          <a:p>
            <a:r>
              <a:rPr lang="ru-RU" sz="3200" dirty="0"/>
              <a:t>Качественное тестирование с использованием </a:t>
            </a:r>
            <a:br>
              <a:rPr lang="ru-RU" sz="3200" dirty="0"/>
            </a:br>
            <a:r>
              <a:rPr lang="ru-RU" sz="3200" dirty="0"/>
              <a:t>ДЭТ на антигены </a:t>
            </a:r>
            <a:br>
              <a:rPr lang="ru-RU" sz="3200" dirty="0"/>
            </a:br>
            <a:r>
              <a:rPr lang="ru-RU" sz="3200" dirty="0"/>
              <a:t>вируса SARS-CoV-2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10</a:t>
            </a:fld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570052"/>
              </p:ext>
            </p:extLst>
          </p:nvPr>
        </p:nvGraphicFramePr>
        <p:xfrm>
          <a:off x="838199" y="1516570"/>
          <a:ext cx="10606873" cy="469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256">
                <a:tc>
                  <a:txBody>
                    <a:bodyPr/>
                    <a:lstStyle/>
                    <a:p>
                      <a:r>
                        <a:rPr lang="ru-RU" sz="1700" dirty="0"/>
                        <a:t>Ошибка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Как предотвратить</a:t>
                      </a:r>
                      <a:r>
                        <a:rPr lang="ru-RU" sz="1700" baseline="0" dirty="0"/>
                        <a:t> или исправить ошибку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Тестовое устройство промаркировано неправильно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Сравните направление на анализ и маркировку на тестовом устройстве, чтобы убедиться, что они совпадают.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Результаты теста выдали, хотя результаты контроля качества были неприемлемыми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Поставьте контроли качества и проанализируйте результат.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Выдавайте результаты тестирования только тогда, когда результаты контроля качества приемлемы.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Добавлен неправильный объём пробы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Добавляйте такой объём пробы, который указан в инструкциях производителя.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Реагенты хранили неправильно или использовали после истечения срока годности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Следуйте инструкциям производителя в отношении условий хранения.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</a:rPr>
                        <a:t>Контролируйте температуру в месте хранения проб и в месте проведения тестирования.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Проверяйте срок годности наборов для ДЭТ и</a:t>
                      </a:r>
                      <a:r>
                        <a:rPr lang="ru-RU" sz="1700" baseline="0" dirty="0">
                          <a:solidFill>
                            <a:schemeClr val="tx1"/>
                          </a:solidFill>
                        </a:rPr>
                        <a:t> используйте первыми те, у которых срок годности истекает раньше.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</a:rPr>
                        <a:t>Не используйте наборы для ДЭТ с истекшим сроком годности.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7717" y="6356350"/>
            <a:ext cx="10707356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Качественное тестирование с использованием ДЭТ на антигены вируса SARS-CoV-2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838200" y="499030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Ошибки во время выполнения теста и как их избежать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11</a:t>
            </a:fld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780163"/>
              </p:ext>
            </p:extLst>
          </p:nvPr>
        </p:nvGraphicFramePr>
        <p:xfrm>
          <a:off x="838199" y="2005303"/>
          <a:ext cx="10606874" cy="265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7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256">
                <a:tc>
                  <a:txBody>
                    <a:bodyPr/>
                    <a:lstStyle/>
                    <a:p>
                      <a:r>
                        <a:rPr lang="ru-RU" sz="1700" dirty="0"/>
                        <a:t>Ошибка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Как предотвратить</a:t>
                      </a:r>
                      <a:r>
                        <a:rPr lang="ru-RU" sz="1700" baseline="0" dirty="0"/>
                        <a:t> или исправить ошибку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/>
                        <a:t>Результат выдан неправильному пациенту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Сравните направление на анализ, маркировку на контейнере, на тестовом устройстве и идентификацию пациента в отчёте с результатами, чтобы убедиться, что они совпадают.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/>
                        <a:t>Отчёт с результатами нечитаемый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Пишите отчёт аккуратно, так чтобы его могли прочитать другие люди.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/>
                        <a:t>Отчёт послан в неправильное место</a:t>
                      </a:r>
                      <a:endParaRPr lang="en-US" alt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Проверьте, что в отчёте и направлении на анализ указан одинаковый адрес.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7717" y="6356350"/>
            <a:ext cx="10707356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Качественное тестирование с использованием ДЭТ на антигены вируса SARS-CoV-2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838200" y="499030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Ошибки после выполнения теста и как их избежать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23736-D8A3-4D66-AA8E-0970205B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4DE6-22C6-0E40-B20E-F2D718CBAD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24242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24242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0767E-7D9B-4875-9A63-3E27289DE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981364" cy="1550126"/>
          </a:xfrm>
          <a:prstGeom prst="rect">
            <a:avLst/>
          </a:prstGeom>
        </p:spPr>
      </p:pic>
      <p:sp>
        <p:nvSpPr>
          <p:cNvPr id="6" name="Flowchart: Data 5">
            <a:extLst>
              <a:ext uri="{FF2B5EF4-FFF2-40B4-BE49-F238E27FC236}">
                <a16:creationId xmlns:a16="http://schemas.microsoft.com/office/drawing/2014/main" id="{7337E949-377C-44AA-B0AE-447B425D92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9EDEAA-86AE-4572-8B2F-812F6BDB241F}"/>
              </a:ext>
            </a:extLst>
          </p:cNvPr>
          <p:cNvSpPr txBox="1">
            <a:spLocks/>
          </p:cNvSpPr>
          <p:nvPr/>
        </p:nvSpPr>
        <p:spPr>
          <a:xfrm>
            <a:off x="2858589" y="303656"/>
            <a:ext cx="4674326" cy="9428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Главное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EBB2486-3714-4392-9C84-748E715F0ABD}"/>
              </a:ext>
            </a:extLst>
          </p:cNvPr>
          <p:cNvSpPr txBox="1">
            <a:spLocks/>
          </p:cNvSpPr>
          <p:nvPr/>
        </p:nvSpPr>
        <p:spPr>
          <a:xfrm>
            <a:off x="2100269" y="1647517"/>
            <a:ext cx="8037996" cy="44407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Ошибки возможны на любом этапе процесса тестирования.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Неверные результаты могут привести к тому, что: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человека, не инфицированного вирусом SARS-CoV-2, учтут в качестве больного COVID-19 (ложноположительный результат)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или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человека, инфицированного вирусом SARS-CoV-2, учтут в качестве не имеющего COVID-19 (ложноотрицательный результат)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5425" marR="0" lvl="1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Это ваша ответственность – обеспечивать качество выполняемых вами тестов и не допускать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ошибок 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тестировании.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8BC64-5CEE-A746-AC42-58AA81985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487" y="4714504"/>
            <a:ext cx="1526020" cy="152602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EC2DD89-727F-4D91-B1E9-ADDA7152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408" y="6356350"/>
            <a:ext cx="9232392" cy="501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Курс «Диагностический экспресс-тест на антигены вируса SARS-CoV-2» v3.0 | Качественное тестирование с использованием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ДЭТ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на антигены вируса SARS-CoV-2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76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709DE2-93F8-7E45-91D0-E19ACC3ADA42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Ограничение ответственности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1765"/>
            <a:ext cx="10515600" cy="4440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700" b="1" dirty="0"/>
              <a:t>Учебная платформа ВОЗ по вопросам обеспечения здоровья населения – учебные материалы</a:t>
            </a:r>
          </a:p>
          <a:p>
            <a:pPr marL="0" indent="0">
              <a:buNone/>
            </a:pPr>
            <a:endParaRPr lang="en-ZA" sz="1700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700" dirty="0"/>
              <a:t>Авторское право на эти учебные материалы принадлежит Всемирной организации здравоохранения (ВОЗ) – © World Health Organization (WHO) 202</a:t>
            </a:r>
            <a:r>
              <a:rPr lang="en-GB" sz="1700" dirty="0"/>
              <a:t>2</a:t>
            </a:r>
            <a:r>
              <a:rPr lang="ru-RU" sz="1700" dirty="0"/>
              <a:t>. Все права защищены.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700" dirty="0"/>
              <a:t>Вы можете использовать эти материалы в соответствии с правилами «</a:t>
            </a:r>
            <a:r>
              <a:rPr lang="ru-RU" sz="1700" u="sng" dirty="0">
                <a:hlinkClick r:id="rId2"/>
              </a:rPr>
              <a:t>WHO Health Security Learning Platform, Training Materials – Terms of Use</a:t>
            </a:r>
            <a:r>
              <a:rPr lang="ru-RU" sz="1700" dirty="0"/>
              <a:t>». Эти правила находятся на сайте «Учебной платформы ВОЗ по вопросам обеспечения здоровья населения» (</a:t>
            </a:r>
            <a:r>
              <a:rPr lang="ru-RU" sz="1700" u="sng" dirty="0">
                <a:hlinkClick r:id="rId3"/>
              </a:rPr>
              <a:t>https://extranet.who.int/hslp</a:t>
            </a:r>
            <a:r>
              <a:rPr lang="ru-RU" sz="1700" dirty="0"/>
              <a:t>), вы приняли эти правила, когда сгружали материалы с сайта. 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700" dirty="0"/>
              <a:t>Если вы адаптировали, модифицировали, перевели на другой язык или каким-либо иным образом переработали содержание этих материалов, внесённые изменения никак не должны быть связаны с ВОЗ, и в изменённых материалах не должны быть использованы название или эмблема ВОЗ. 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700" dirty="0"/>
              <a:t>Кроме того, если вы внесли в эти материалы изменения и в таком виде используете их публично, просьба для учёта и дальнейшего развития информировать ВОЗ о таких модификациях по электронной почте </a:t>
            </a:r>
            <a:r>
              <a:rPr lang="ru-RU" sz="1700" u="sng" dirty="0">
                <a:hlinkClick r:id="rId4"/>
              </a:rPr>
              <a:t>ihrhrt@who.int</a:t>
            </a:r>
            <a:r>
              <a:rPr lang="ru-RU" sz="1700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7717" y="6356350"/>
            <a:ext cx="10707356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Качественное тестирование с использованием ДЭТ на антигены вируса SARS-CoV-2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Цели изучения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По окончании </a:t>
            </a:r>
            <a:r>
              <a:rPr lang="ru-RU"/>
              <a:t>данного модуля </a:t>
            </a:r>
            <a:r>
              <a:rPr lang="ru-RU" dirty="0"/>
              <a:t>вы:   </a:t>
            </a:r>
          </a:p>
          <a:p>
            <a:pPr marL="228600" lvl="1">
              <a:spcBef>
                <a:spcPts val="1000"/>
              </a:spcBef>
            </a:pPr>
            <a:r>
              <a:rPr lang="ru-RU" sz="2000" dirty="0"/>
              <a:t>сможете описать, что такое качественное тестирование и почему оно важно  </a:t>
            </a:r>
          </a:p>
          <a:p>
            <a:pPr marL="228600" lvl="1">
              <a:spcBef>
                <a:spcPts val="1000"/>
              </a:spcBef>
            </a:pPr>
            <a:r>
              <a:rPr lang="ru-RU" sz="2000" dirty="0"/>
              <a:t>будете знать, какие бывают неправильные результаты и какие у них последствия  </a:t>
            </a:r>
          </a:p>
          <a:p>
            <a:r>
              <a:rPr lang="ru-RU" dirty="0"/>
              <a:t>сможете перечислить типичные ошибки, случающиеся перед выполнением, во время и после выполнения теста, и способы избежать таких ошибок. </a:t>
            </a:r>
          </a:p>
          <a:p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4DE6-22C6-0E40-B20E-F2D718CBADB2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B936A-91FA-BCEE-2C6A-F9F710B4B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717" y="6356350"/>
            <a:ext cx="10707356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Качественное тестирование с использованием ДЭТ на антигены вируса SARS-CoV-2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76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9030"/>
            <a:ext cx="10515600" cy="942814"/>
          </a:xfrm>
        </p:spPr>
        <p:txBody>
          <a:bodyPr/>
          <a:lstStyle/>
          <a:p>
            <a:r>
              <a:rPr lang="ru-RU" dirty="0"/>
              <a:t>Что такое качественный тест и почему качество тестирования важно?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6827"/>
            <a:ext cx="10515600" cy="3539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Качественное тестирование с использованием ДЭТ на антигены SARS-CoV-2 критически важно для правильного ведения пациентов.</a:t>
            </a:r>
          </a:p>
          <a:p>
            <a:r>
              <a:rPr lang="ru-RU" dirty="0"/>
              <a:t>Качественный тест – правильный и надёжный, и его результаты выданы вовремя.</a:t>
            </a:r>
          </a:p>
          <a:p>
            <a:r>
              <a:rPr lang="ru-RU" dirty="0"/>
              <a:t>Вы, медицинские работники, выполняющие ДЭТ на антигены SARS-CoV-2, чрезвычайно важны, для того чтобы в вашей стране можно было шире проводить тестирование и спасать жизни людей.</a:t>
            </a:r>
          </a:p>
          <a:p>
            <a:r>
              <a:rPr lang="ru-RU" dirty="0"/>
              <a:t>Это ваша ответственность – обеспечивать качество выполняемых вами тестов и не делать ошибок в тестировании.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7717" y="6356350"/>
            <a:ext cx="10707356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Качественное тестирование с использованием ДЭТ на антигены вируса SARS-CoV-2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5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675699" y="5632289"/>
            <a:ext cx="886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На всех этапах процесса тестирования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505" y="3428626"/>
            <a:ext cx="1116512" cy="1528487"/>
          </a:xfrm>
          <a:prstGeom prst="rect">
            <a:avLst/>
          </a:prstGeom>
        </p:spPr>
      </p:pic>
      <p:pic>
        <p:nvPicPr>
          <p:cNvPr id="8" name="Picture 7" descr="A picture containing room, drawing&#10;&#10;Description automatically generated"/>
          <p:cNvPicPr>
            <a:picLocks noChangeAspect="1"/>
          </p:cNvPicPr>
          <p:nvPr/>
        </p:nvPicPr>
        <p:blipFill rotWithShape="1">
          <a:blip r:embed="rId3"/>
          <a:srcRect l="5682" t="14816" r="19761" b="15339"/>
          <a:stretch>
            <a:fillRect/>
          </a:stretch>
        </p:blipFill>
        <p:spPr>
          <a:xfrm>
            <a:off x="1560502" y="3007133"/>
            <a:ext cx="4829411" cy="254486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109327" y="532563"/>
          <a:ext cx="9988441" cy="451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Text, whiteboard&#10;&#10;Description automatically generated"/>
          <p:cNvPicPr>
            <a:picLocks noChangeAspect="1"/>
          </p:cNvPicPr>
          <p:nvPr/>
        </p:nvPicPr>
        <p:blipFill rotWithShape="1">
          <a:blip r:embed="rId9"/>
          <a:srcRect l="4305" t="7072" r="24869" b="8522"/>
          <a:stretch>
            <a:fillRect/>
          </a:stretch>
        </p:blipFill>
        <p:spPr>
          <a:xfrm>
            <a:off x="9588894" y="3656684"/>
            <a:ext cx="1764905" cy="1183104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7717" y="6356350"/>
            <a:ext cx="10707356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Качественное тестирование с использованием ДЭТ на антигены вируса SARS-CoV-2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838200" y="36512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Когда случаются ошибки в тестировании?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Неверные результаты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6203"/>
            <a:ext cx="10429568" cy="37207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dirty="0"/>
              <a:t>Неверные результаты могут привести к тому, что: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ru-RU" sz="2000" b="1" dirty="0">
                <a:solidFill>
                  <a:srgbClr val="009AC9"/>
                </a:solidFill>
              </a:rPr>
              <a:t>человека, не инфицированного вирусом SARS-CoV-2, сочтут </a:t>
            </a:r>
            <a:br>
              <a:rPr lang="ru-RU" sz="2000" b="1" dirty="0">
                <a:solidFill>
                  <a:srgbClr val="009AC9"/>
                </a:solidFill>
              </a:rPr>
            </a:br>
            <a:r>
              <a:rPr lang="ru-RU" sz="2000" b="1" dirty="0">
                <a:solidFill>
                  <a:srgbClr val="009AC9"/>
                </a:solidFill>
              </a:rPr>
              <a:t>больным COVID-19 (ложноположительный результат)</a:t>
            </a:r>
          </a:p>
          <a:p>
            <a:pPr marL="457200" lvl="1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2000" dirty="0"/>
              <a:t>					или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ru-RU" sz="2000" b="1" dirty="0">
                <a:solidFill>
                  <a:srgbClr val="009AC9"/>
                </a:solidFill>
              </a:rPr>
              <a:t>человека, инфицированного вирусом SARS-CoV-2, сочтут </a:t>
            </a:r>
            <a:br>
              <a:rPr lang="ru-RU" sz="2000" b="1" dirty="0">
                <a:solidFill>
                  <a:srgbClr val="009AC9"/>
                </a:solidFill>
              </a:rPr>
            </a:br>
            <a:r>
              <a:rPr lang="ru-RU" sz="2000" b="1" dirty="0">
                <a:solidFill>
                  <a:srgbClr val="009AC9"/>
                </a:solidFill>
              </a:rPr>
              <a:t>не имеющим COVID-19 (ложноотрицательный результат) </a:t>
            </a:r>
          </a:p>
          <a:p>
            <a:pPr>
              <a:spcAft>
                <a:spcPts val="1000"/>
              </a:spcAft>
            </a:pPr>
            <a:r>
              <a:rPr lang="ru-RU" dirty="0"/>
              <a:t>Из-за неправильных результатов потребуется повторное взятие проб. Если человек не вернётся в медицинское учреждение, может быть пропущен диагноз COVID-19.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7717" y="6356350"/>
            <a:ext cx="10707356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Качественное тестирование с использованием ДЭТ на антигены вируса SARS-CoV-2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Последствия неверных результатов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6203"/>
            <a:ext cx="10193594" cy="4111938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000"/>
              </a:spcAft>
            </a:pPr>
            <a:r>
              <a:rPr lang="ru-RU" dirty="0"/>
              <a:t>При ложноположительном результате неинфицированный человек будет считаться инфицированным SARS-CoV-2.</a:t>
            </a:r>
            <a:br>
              <a:rPr lang="ru-RU" dirty="0"/>
            </a:br>
            <a:r>
              <a:rPr lang="ru-RU" dirty="0"/>
              <a:t>Последствия: ненужный карантин, стигматизация, стресс и трата ограниченных ресурсов на отслеживание контактов.</a:t>
            </a:r>
          </a:p>
          <a:p>
            <a:pPr>
              <a:spcAft>
                <a:spcPts val="1000"/>
              </a:spcAft>
            </a:pPr>
            <a:r>
              <a:rPr lang="ru-RU" dirty="0"/>
              <a:t>Ложноотрицательный результат означает, что не выявлена инфекция у заражённого человека. </a:t>
            </a:r>
            <a:br>
              <a:rPr lang="ru-RU" dirty="0"/>
            </a:br>
            <a:r>
              <a:rPr lang="ru-RU" dirty="0"/>
              <a:t>В результате он не изолируется и может заразить других. Кроме того, больной COVID-19 с умеренной или тяжёлой формой может не получить соответствующего лечения.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7717" y="6356350"/>
            <a:ext cx="10707356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Качественное тестирование с использованием ДЭТ на антигены вируса SARS-CoV-2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возникают неверные результаты?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Отсутствует четкое распределение должностных обязанностей.</a:t>
            </a:r>
          </a:p>
          <a:p>
            <a:r>
              <a:rPr lang="ru-RU" dirty="0"/>
              <a:t>Процедуры не оформлены в письменном виде.</a:t>
            </a:r>
          </a:p>
          <a:p>
            <a:r>
              <a:rPr lang="ru-RU" dirty="0"/>
              <a:t>Письменные процедуры не выполняются. </a:t>
            </a:r>
          </a:p>
          <a:p>
            <a:r>
              <a:rPr lang="ru-RU" dirty="0"/>
              <a:t>Обучение проведено не полностью или вообще не проводилось.</a:t>
            </a:r>
          </a:p>
          <a:p>
            <a:r>
              <a:rPr lang="ru-RU" dirty="0"/>
              <a:t>Отсутствует проверка на ошибки при переписывании (результаты переписаны неверно).</a:t>
            </a:r>
          </a:p>
          <a:p>
            <a:r>
              <a:rPr lang="ru-RU" dirty="0"/>
              <a:t>Нарушения правил хранения наборов для экспресс-тестов. </a:t>
            </a:r>
          </a:p>
          <a:p>
            <a:r>
              <a:rPr lang="ru-RU" dirty="0"/>
              <a:t>Проблемы с самим тестом (например, в части чувствительности и специфичности).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4DE6-22C6-0E40-B20E-F2D718CBADB2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E834B-5103-E02B-9510-C0DC8AAB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717" y="6356350"/>
            <a:ext cx="10707356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Качественное тестирование с использованием ДЭТ на антигены вируса SARS-CoV-2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87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91755"/>
              </p:ext>
            </p:extLst>
          </p:nvPr>
        </p:nvGraphicFramePr>
        <p:xfrm>
          <a:off x="838199" y="1512925"/>
          <a:ext cx="10606873" cy="4771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46">
                <a:tc>
                  <a:txBody>
                    <a:bodyPr/>
                    <a:lstStyle/>
                    <a:p>
                      <a:r>
                        <a:rPr lang="ru-RU" sz="1700" dirty="0"/>
                        <a:t>Ошибка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Как предотвратить</a:t>
                      </a:r>
                      <a:r>
                        <a:rPr lang="ru-RU" sz="1700" baseline="0" dirty="0"/>
                        <a:t> или исправить ошибку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Взята проба неправильного типа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Проверьте в процедуре или рабочей инструкции, какого типа пробы можно тестировать с использованием ДЭТ на антигены SARS-CoV-2.</a:t>
                      </a:r>
                      <a:r>
                        <a:rPr lang="ru-RU" sz="1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Пробы немаркированы или маркированы неправильно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Сравните направление на анализ и маркировку на контейнере, чтобы убедиться, что они совпадают.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Пробы хранили или транспортировали неправильно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Проводите тестирование сразу после взятия проб.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</a:rPr>
                        <a:t>Если пробы необходимо хранить или транспортировать от места сбора к месту тестирования, следуйте инструкциям производителя в отношении максимального времени и температуры хранения.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553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700" dirty="0"/>
                        <a:t>Наборы для экспресс-тестов хранили неправильно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Следуйте инструкциям производителя в отношении условий хранения.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</a:rPr>
                        <a:t>Контролируйте температуру в месте хранения проб и в месте проведения тестирования.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Проверяйте срок годности наборов для ДЭТ и</a:t>
                      </a:r>
                      <a:r>
                        <a:rPr lang="ru-RU" sz="1700" baseline="0" dirty="0">
                          <a:solidFill>
                            <a:schemeClr val="tx1"/>
                          </a:solidFill>
                        </a:rPr>
                        <a:t> используйте первыми те, у которых срок годности истекает раньше.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</a:rPr>
                        <a:t>Не используйте наборы для ДЭТ с истекшим сроком годности.</a:t>
                      </a:r>
                      <a:endParaRPr lang="en-ZA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7717" y="6356350"/>
            <a:ext cx="10707356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Качественное тестирование с использованием ДЭТ на антигены вируса SARS-CoV-2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838200" y="499030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Ошибки перед выполнением теста и как их избежать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1267</Words>
  <Application>Microsoft Office PowerPoint</Application>
  <PresentationFormat>Widescreen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1_Office Theme</vt:lpstr>
      <vt:lpstr>04</vt:lpstr>
      <vt:lpstr>Ограничение ответственности</vt:lpstr>
      <vt:lpstr>Цели изучения</vt:lpstr>
      <vt:lpstr>Что такое качественный тест и почему качество тестирования важно? </vt:lpstr>
      <vt:lpstr>PowerPoint Presentation</vt:lpstr>
      <vt:lpstr>Неверные результаты</vt:lpstr>
      <vt:lpstr>Последствия неверных результатов </vt:lpstr>
      <vt:lpstr>Почему возникают неверные результаты? </vt:lpstr>
      <vt:lpstr>PowerPoint Presentation</vt:lpstr>
      <vt:lpstr>PowerPoint Presentation</vt:lpstr>
      <vt:lpstr>PowerPoint Presentation</vt:lpstr>
      <vt:lpstr>PowerPoint Presentation</vt:lpstr>
      <vt:lpstr>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126</cp:revision>
  <dcterms:created xsi:type="dcterms:W3CDTF">2020-10-08T10:02:00Z</dcterms:created>
  <dcterms:modified xsi:type="dcterms:W3CDTF">2022-09-06T16:56:50Z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